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806" r:id="rId2"/>
  </p:sldMasterIdLst>
  <p:sldIdLst>
    <p:sldId id="256" r:id="rId3"/>
    <p:sldId id="257" r:id="rId4"/>
    <p:sldId id="418" r:id="rId5"/>
    <p:sldId id="466" r:id="rId6"/>
    <p:sldId id="376" r:id="rId7"/>
    <p:sldId id="306" r:id="rId8"/>
    <p:sldId id="452" r:id="rId9"/>
    <p:sldId id="262" r:id="rId10"/>
    <p:sldId id="453" r:id="rId11"/>
    <p:sldId id="454" r:id="rId12"/>
    <p:sldId id="455" r:id="rId13"/>
    <p:sldId id="457" r:id="rId14"/>
    <p:sldId id="351" r:id="rId15"/>
    <p:sldId id="393" r:id="rId16"/>
    <p:sldId id="443" r:id="rId17"/>
    <p:sldId id="444" r:id="rId18"/>
    <p:sldId id="421" r:id="rId19"/>
    <p:sldId id="391" r:id="rId20"/>
    <p:sldId id="445" r:id="rId21"/>
    <p:sldId id="446" r:id="rId22"/>
    <p:sldId id="447" r:id="rId23"/>
    <p:sldId id="459" r:id="rId24"/>
    <p:sldId id="458" r:id="rId25"/>
    <p:sldId id="451" r:id="rId26"/>
    <p:sldId id="371" r:id="rId27"/>
    <p:sldId id="339" r:id="rId28"/>
    <p:sldId id="340" r:id="rId29"/>
    <p:sldId id="369" r:id="rId30"/>
    <p:sldId id="370" r:id="rId31"/>
    <p:sldId id="301" r:id="rId32"/>
    <p:sldId id="395" r:id="rId33"/>
    <p:sldId id="441" r:id="rId34"/>
    <p:sldId id="442" r:id="rId35"/>
    <p:sldId id="397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407" r:id="rId45"/>
    <p:sldId id="408" r:id="rId46"/>
    <p:sldId id="409" r:id="rId47"/>
    <p:sldId id="410" r:id="rId48"/>
    <p:sldId id="411" r:id="rId49"/>
    <p:sldId id="460" r:id="rId50"/>
    <p:sldId id="464" r:id="rId51"/>
    <p:sldId id="461" r:id="rId52"/>
    <p:sldId id="462" r:id="rId53"/>
    <p:sldId id="427" r:id="rId54"/>
    <p:sldId id="428" r:id="rId55"/>
    <p:sldId id="429" r:id="rId56"/>
    <p:sldId id="431" r:id="rId57"/>
    <p:sldId id="433" r:id="rId58"/>
    <p:sldId id="448" r:id="rId59"/>
    <p:sldId id="449" r:id="rId60"/>
    <p:sldId id="450" r:id="rId61"/>
    <p:sldId id="465" r:id="rId62"/>
    <p:sldId id="463" r:id="rId63"/>
    <p:sldId id="368" r:id="rId64"/>
    <p:sldId id="291" r:id="rId65"/>
  </p:sldIdLst>
  <p:sldSz cx="9144000" cy="6858000" type="screen4x3"/>
  <p:notesSz cx="6858000" cy="9144000"/>
  <p:custDataLst>
    <p:tags r:id="rId66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0000"/>
    <a:srgbClr val="00CC66"/>
    <a:srgbClr val="FF6600"/>
    <a:srgbClr val="FFFFFF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0"/>
  </p:normalViewPr>
  <p:slideViewPr>
    <p:cSldViewPr>
      <p:cViewPr varScale="1">
        <p:scale>
          <a:sx n="113" d="100"/>
          <a:sy n="113" d="100"/>
        </p:scale>
        <p:origin x="4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tags" Target="tags/tag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FF39C-590D-45A9-AC93-CA2CD26AE9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77984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C946B-4199-4D91-83D1-1A422B0966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41655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087A1-2509-40C3-B76F-06AAD7879C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66993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A6F7-38B0-4309-A184-EF34D1D5B5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0422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6354763"/>
            <a:ext cx="16922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31"/>
          <p:cNvSpPr>
            <a:spLocks noGrp="1"/>
          </p:cNvSpPr>
          <p:nvPr>
            <p:ph type="sldNum" sz="quarter" idx="10"/>
          </p:nvPr>
        </p:nvSpPr>
        <p:spPr>
          <a:xfrm>
            <a:off x="6553200" y="6408738"/>
            <a:ext cx="2133600" cy="260350"/>
          </a:xfr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 defTabSz="642915"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/>
            </a:pPr>
            <a:fld id="{00BFECCA-BAAE-4954-91A2-2F90DB1D05D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0203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FF39C-590D-45A9-AC93-CA2CD26AE90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71828-1D2B-48F4-85AB-5D1DD64C6E8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8B5CF-3342-47B2-B6C8-C34EFCA70B1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4A766-F12E-4B65-BD45-724089E2331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9A6D7-E3DB-4A40-A285-506BEDD458C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C2479-FD96-4A3D-B968-A56F35801B6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71828-1D2B-48F4-85AB-5D1DD64C6E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03876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3DA11-F4C9-4242-A6AA-AE5DC8589E5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1BDC6-5355-4364-B47C-3EC632A2C0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53AFC-800B-4330-BACF-DFE25B80F6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C946B-4199-4D91-83D1-1A422B09660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087A1-2509-40C3-B76F-06AAD7879C0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1"/>
          <p:cNvSpPr>
            <a:spLocks noGrp="1"/>
          </p:cNvSpPr>
          <p:nvPr>
            <p:ph type="sldNum" sz="quarter" idx="10"/>
          </p:nvPr>
        </p:nvSpPr>
        <p:spPr>
          <a:xfrm>
            <a:off x="6553200" y="6408738"/>
            <a:ext cx="2133600" cy="260350"/>
          </a:xfr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 defTabSz="642915"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/>
            </a:pPr>
            <a:fld id="{00BFECCA-BAAE-4954-91A2-2F90DB1D05D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0203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8B5CF-3342-47B2-B6C8-C34EFCA70B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08064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A766-F12E-4B65-BD45-724089E233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33417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A6D7-E3DB-4A40-A285-506BEDD458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5059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C2479-FD96-4A3D-B968-A56F35801B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4300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3DA11-F4C9-4242-A6AA-AE5DC8589E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59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1BDC6-5355-4364-B47C-3EC632A2C0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91212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3AFC-800B-4330-BACF-DFE25B80F6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34563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773742-3B33-4F78-87C2-33013C01E2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6354763"/>
            <a:ext cx="16922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773742-3B33-4F78-87C2-33013C01E27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6354763"/>
            <a:ext cx="16922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Relationship Id="rId3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3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5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Relationship Id="rId3" Type="http://schemas.openxmlformats.org/officeDocument/2006/relationships/image" Target="../media/image23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Relationship Id="rId3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1125538"/>
            <a:ext cx="9144001" cy="1828800"/>
          </a:xfrm>
        </p:spPr>
        <p:txBody>
          <a:bodyPr/>
          <a:lstStyle/>
          <a:p>
            <a:pPr eaLnBrk="1" hangingPunct="1"/>
            <a:r>
              <a:rPr lang="cs-CZ" altLang="cs-CZ" sz="4800" b="1" smtClean="0"/>
              <a:t>Paliativní péče v intenzivní medicíně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716338"/>
            <a:ext cx="8208963" cy="792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Jan </a:t>
            </a:r>
            <a:r>
              <a:rPr lang="cs-CZ" b="1" dirty="0" err="1" smtClean="0"/>
              <a:t>Maláska</a:t>
            </a:r>
            <a:endParaRPr lang="cs-CZ" b="1" dirty="0" smtClean="0"/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Zahájená cílená terapie anémie a </a:t>
            </a:r>
            <a:r>
              <a:rPr lang="cs-CZ" sz="2800" dirty="0" err="1" smtClean="0"/>
              <a:t>koagulopatie</a:t>
            </a:r>
            <a:r>
              <a:rPr lang="cs-CZ" sz="2800" dirty="0" smtClean="0"/>
              <a:t> – 2x EBR, 2x ČZP, </a:t>
            </a:r>
            <a:r>
              <a:rPr lang="cs-CZ" sz="2800" dirty="0" err="1" smtClean="0"/>
              <a:t>Ocplex</a:t>
            </a:r>
            <a:r>
              <a:rPr lang="cs-CZ" sz="2800" dirty="0" smtClean="0"/>
              <a:t> 500IU, 2x TAD, </a:t>
            </a:r>
            <a:r>
              <a:rPr lang="cs-CZ" sz="2800" dirty="0" err="1" smtClean="0"/>
              <a:t>Exacyl</a:t>
            </a:r>
            <a:r>
              <a:rPr lang="cs-CZ" sz="2800" dirty="0" smtClean="0"/>
              <a:t> 1g a také korekce </a:t>
            </a:r>
            <a:r>
              <a:rPr lang="cs-CZ" sz="2800" dirty="0" err="1" smtClean="0"/>
              <a:t>hypokalémie</a:t>
            </a:r>
            <a:r>
              <a:rPr lang="cs-CZ" sz="2800" dirty="0" smtClean="0"/>
              <a:t>. </a:t>
            </a:r>
          </a:p>
          <a:p>
            <a:r>
              <a:rPr lang="cs-CZ" sz="2800" dirty="0" smtClean="0"/>
              <a:t>Pro podezření na aspiraci při poruše vědomí provedena BSK lékařkou ORL, ale bez významného nálezu v DCD. </a:t>
            </a:r>
          </a:p>
          <a:p>
            <a:r>
              <a:rPr lang="cs-CZ" sz="2800" dirty="0" smtClean="0"/>
              <a:t>Na NCH sále provedena evakuace SDH F-T-P vlevo z trepanace</a:t>
            </a:r>
          </a:p>
          <a:p>
            <a:r>
              <a:rPr lang="cs-CZ" sz="2800" dirty="0" smtClean="0"/>
              <a:t>Pacientku po výkonu přijímáme na KARIM k další péči.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377008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31673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9545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dále s terapií?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u="sng" dirty="0" smtClean="0"/>
              <a:t>Informace od rodiny:</a:t>
            </a:r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r>
              <a:rPr lang="cs-CZ" dirty="0" smtClean="0"/>
              <a:t>Pacientka by nechtěla být ve stavu, kdy nebude moci o sobě rozhodovat a bude odkázána na péči druhých.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7578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115888"/>
            <a:ext cx="10440988" cy="696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smtClean="0"/>
              <a:t>Etické problémy paliativní medicíny na JIP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rgbClr val="000000"/>
                </a:solidFill>
              </a:rPr>
              <a:t>Řešení etických problémů a otázek je </a:t>
            </a:r>
            <a:r>
              <a:rPr lang="cs-CZ" altLang="cs-CZ" sz="2400" smtClean="0">
                <a:solidFill>
                  <a:srgbClr val="FF6600"/>
                </a:solidFill>
              </a:rPr>
              <a:t>běžnou  součástí práce</a:t>
            </a:r>
            <a:r>
              <a:rPr lang="cs-CZ" altLang="cs-CZ" sz="2400" smtClean="0">
                <a:solidFill>
                  <a:srgbClr val="000000"/>
                </a:solidFill>
              </a:rPr>
              <a:t> v intenzivní péči.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rgbClr val="000000"/>
                </a:solidFill>
              </a:rPr>
              <a:t>Pacient je mnohdy </a:t>
            </a:r>
            <a:r>
              <a:rPr lang="cs-CZ" altLang="cs-CZ" sz="2400" smtClean="0">
                <a:solidFill>
                  <a:srgbClr val="FF6600"/>
                </a:solidFill>
              </a:rPr>
              <a:t>neschopen</a:t>
            </a:r>
            <a:r>
              <a:rPr lang="cs-CZ" altLang="cs-CZ" sz="2400" smtClean="0">
                <a:solidFill>
                  <a:srgbClr val="000000"/>
                </a:solidFill>
              </a:rPr>
              <a:t> participovat v rozhodování o terapii. 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rgbClr val="000000"/>
                </a:solidFill>
              </a:rPr>
              <a:t>Úvahy o případné nemožnosti či neschopnosti rozhodovat stran života a smrti (</a:t>
            </a:r>
            <a:r>
              <a:rPr lang="cs-CZ" altLang="cs-CZ" sz="2400" i="1" smtClean="0">
                <a:solidFill>
                  <a:srgbClr val="FF6600"/>
                </a:solidFill>
              </a:rPr>
              <a:t>life and death decisions</a:t>
            </a:r>
            <a:r>
              <a:rPr lang="cs-CZ" altLang="cs-CZ" sz="2400" smtClean="0">
                <a:solidFill>
                  <a:srgbClr val="000000"/>
                </a:solidFill>
              </a:rPr>
              <a:t>) </a:t>
            </a:r>
            <a:r>
              <a:rPr lang="cs-CZ" altLang="cs-CZ" sz="2400" smtClean="0">
                <a:solidFill>
                  <a:srgbClr val="FF6600"/>
                </a:solidFill>
              </a:rPr>
              <a:t>nebývají běžnou součástí</a:t>
            </a:r>
            <a:r>
              <a:rPr lang="cs-CZ" altLang="cs-CZ" sz="2400" smtClean="0">
                <a:solidFill>
                  <a:srgbClr val="000000"/>
                </a:solidFill>
              </a:rPr>
              <a:t> našich životů.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Východiska EOL</a:t>
            </a:r>
          </a:p>
        </p:txBody>
      </p:sp>
      <p:sp>
        <p:nvSpPr>
          <p:cNvPr id="15363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pacienti s chronickým onemocněním vnímají svou QoL často hodnotněji jako zdraví pacienti</a:t>
            </a:r>
          </a:p>
          <a:p>
            <a:r>
              <a:rPr lang="cs-CZ" altLang="cs-CZ" smtClean="0"/>
              <a:t>zadržení (ukončení) orgánové podpory – pokud nepřináší pacientovi klinický benefit</a:t>
            </a:r>
          </a:p>
          <a:p>
            <a:r>
              <a:rPr lang="cs-CZ" altLang="cs-CZ" smtClean="0"/>
              <a:t>klinický benefit x měřený benefit (K-S)</a:t>
            </a:r>
          </a:p>
          <a:p>
            <a:r>
              <a:rPr lang="cs-CZ" altLang="cs-CZ" smtClean="0"/>
              <a:t>klinický benefit – pravděpodobnost dosažení žádoucího outcomu (výsledku)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Life-sustainging-therapy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život udržující léčba (withdrawing life-sustaining treatment)</a:t>
            </a:r>
          </a:p>
          <a:p>
            <a:r>
              <a:rPr lang="cs-CZ" altLang="cs-CZ" smtClean="0"/>
              <a:t>ponechání pacienta zemřít (letting die)</a:t>
            </a:r>
          </a:p>
          <a:p>
            <a:r>
              <a:rPr lang="cs-CZ" altLang="cs-CZ" smtClean="0"/>
              <a:t>Co to je?</a:t>
            </a:r>
          </a:p>
          <a:p>
            <a:pPr lvl="2"/>
            <a:r>
              <a:rPr lang="cs-CZ" altLang="cs-CZ" sz="1600" smtClean="0"/>
              <a:t>umělá plicní ventilace</a:t>
            </a:r>
          </a:p>
          <a:p>
            <a:pPr lvl="2"/>
            <a:r>
              <a:rPr lang="cs-CZ" altLang="cs-CZ" sz="1600" smtClean="0"/>
              <a:t>dialýza</a:t>
            </a:r>
          </a:p>
          <a:p>
            <a:pPr lvl="2"/>
            <a:r>
              <a:rPr lang="cs-CZ" altLang="cs-CZ" sz="1600" smtClean="0"/>
              <a:t>vazopresory</a:t>
            </a:r>
          </a:p>
          <a:p>
            <a:pPr lvl="2"/>
            <a:r>
              <a:rPr lang="cs-CZ" altLang="cs-CZ" sz="1600" smtClean="0"/>
              <a:t>antibiotika</a:t>
            </a:r>
          </a:p>
          <a:p>
            <a:pPr lvl="2"/>
            <a:r>
              <a:rPr lang="cs-CZ" altLang="cs-CZ" sz="1600" smtClean="0"/>
              <a:t>nutrice?</a:t>
            </a:r>
          </a:p>
          <a:p>
            <a:pPr lvl="2"/>
            <a:r>
              <a:rPr lang="cs-CZ" altLang="cs-CZ" sz="1600" smtClean="0"/>
              <a:t>hydratace?</a:t>
            </a:r>
            <a:endParaRPr lang="cs-CZ" altLang="cs-CZ" smtClean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Omezování terapie (Kategorizace)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716463" y="1557338"/>
            <a:ext cx="4038600" cy="4525962"/>
          </a:xfrm>
          <a:solidFill>
            <a:srgbClr val="FFFFFF"/>
          </a:solidFill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altLang="cs-CZ" sz="2400" b="1" dirty="0" smtClean="0">
                <a:solidFill>
                  <a:srgbClr val="000000"/>
                </a:solidFill>
              </a:rPr>
              <a:t>Plná terapie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altLang="cs-CZ" sz="2400" b="1" dirty="0" smtClean="0">
                <a:solidFill>
                  <a:srgbClr val="000000"/>
                </a:solidFill>
              </a:rPr>
              <a:t>Nerozšiřování léčby, zadržená terapie – </a:t>
            </a:r>
            <a:r>
              <a:rPr lang="cs-CZ" altLang="cs-CZ" sz="2400" b="1" dirty="0" err="1" smtClean="0">
                <a:solidFill>
                  <a:srgbClr val="FF3300"/>
                </a:solidFill>
              </a:rPr>
              <a:t>withholding</a:t>
            </a:r>
            <a:r>
              <a:rPr lang="cs-CZ" altLang="cs-CZ" sz="2400" b="1" dirty="0" smtClean="0">
                <a:solidFill>
                  <a:srgbClr val="FF33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FF3300"/>
                </a:solidFill>
              </a:rPr>
              <a:t>of</a:t>
            </a:r>
            <a:r>
              <a:rPr lang="cs-CZ" altLang="cs-CZ" sz="2400" b="1" dirty="0" smtClean="0">
                <a:solidFill>
                  <a:srgbClr val="FF3300"/>
                </a:solidFill>
              </a:rPr>
              <a:t> organ support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altLang="cs-CZ" sz="2400" b="1" dirty="0" smtClean="0">
                <a:solidFill>
                  <a:srgbClr val="000000"/>
                </a:solidFill>
              </a:rPr>
              <a:t>Odnětí léčby, vysazení léčby, bazální terapie – </a:t>
            </a:r>
            <a:r>
              <a:rPr lang="cs-CZ" altLang="cs-CZ" sz="2400" b="1" dirty="0" err="1" smtClean="0">
                <a:solidFill>
                  <a:srgbClr val="FF3300"/>
                </a:solidFill>
              </a:rPr>
              <a:t>withdrawing</a:t>
            </a:r>
            <a:r>
              <a:rPr lang="cs-CZ" altLang="cs-CZ" sz="2400" b="1" dirty="0" smtClean="0">
                <a:solidFill>
                  <a:srgbClr val="FF33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FF3300"/>
                </a:solidFill>
              </a:rPr>
              <a:t>of</a:t>
            </a:r>
            <a:r>
              <a:rPr lang="cs-CZ" altLang="cs-CZ" sz="2400" b="1" dirty="0" smtClean="0">
                <a:solidFill>
                  <a:srgbClr val="FF3300"/>
                </a:solidFill>
              </a:rPr>
              <a:t> organ support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altLang="cs-CZ" sz="2400" b="1" i="1" u="sng" dirty="0" smtClean="0">
                <a:solidFill>
                  <a:srgbClr val="000000"/>
                </a:solidFill>
              </a:rPr>
              <a:t>Nezahajovat </a:t>
            </a:r>
            <a:r>
              <a:rPr lang="cs-CZ" altLang="cs-CZ" sz="2400" b="1" i="1" u="sng" dirty="0" err="1" smtClean="0">
                <a:solidFill>
                  <a:srgbClr val="000000"/>
                </a:solidFill>
              </a:rPr>
              <a:t>resucitaci</a:t>
            </a:r>
            <a:r>
              <a:rPr lang="cs-CZ" altLang="cs-CZ" sz="2400" b="1" i="1" u="sng" dirty="0" smtClean="0">
                <a:solidFill>
                  <a:srgbClr val="000000"/>
                </a:solidFill>
              </a:rPr>
              <a:t> –</a:t>
            </a:r>
            <a:r>
              <a:rPr lang="cs-CZ" altLang="cs-CZ" sz="2400" b="1" i="1" u="sng" dirty="0" smtClean="0">
                <a:solidFill>
                  <a:srgbClr val="FF3300"/>
                </a:solidFill>
              </a:rPr>
              <a:t>D.N.R.</a:t>
            </a:r>
          </a:p>
        </p:txBody>
      </p:sp>
      <p:sp>
        <p:nvSpPr>
          <p:cNvPr id="17412" name="Text Box 4"/>
          <p:cNvSpPr>
            <a:spLocks noGrp="1" noChangeArrowheads="1"/>
          </p:cNvSpPr>
          <p:nvPr>
            <p:ph sz="half" idx="2"/>
          </p:nvPr>
        </p:nvSpPr>
        <p:spPr>
          <a:xfrm>
            <a:off x="323850" y="1557338"/>
            <a:ext cx="4038600" cy="4525962"/>
          </a:xfr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buFontTx/>
              <a:buNone/>
            </a:pPr>
            <a:r>
              <a:rPr lang="cs-CZ" altLang="cs-CZ" sz="3200" b="1" smtClean="0">
                <a:solidFill>
                  <a:srgbClr val="000000"/>
                </a:solidFill>
              </a:rPr>
              <a:t>Stanovení rozsahu diagnostických a terapeutických postupů u individuálního nemocného, které vyžaduje jeho zdravotní stav.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Situace v ČR x svět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altLang="cs-CZ" u="sng" dirty="0" smtClean="0">
                <a:solidFill>
                  <a:srgbClr val="FF0000"/>
                </a:solidFill>
              </a:rPr>
              <a:t>ČR: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více paternalistický systém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rozhodování je více na lékařích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není vyžadován souhlas rodiny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 smtClean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altLang="cs-CZ" u="sng" dirty="0" smtClean="0">
                <a:solidFill>
                  <a:srgbClr val="FF0000"/>
                </a:solidFill>
              </a:rPr>
              <a:t>Svět: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koncept </a:t>
            </a:r>
            <a:r>
              <a:rPr lang="cs-CZ" altLang="cs-CZ" dirty="0" err="1" smtClean="0">
                <a:solidFill>
                  <a:srgbClr val="000000"/>
                </a:solidFill>
              </a:rPr>
              <a:t>s</a:t>
            </a:r>
            <a:r>
              <a:rPr lang="cs-CZ" altLang="cs-CZ" b="1" dirty="0" err="1" smtClean="0">
                <a:solidFill>
                  <a:srgbClr val="000000"/>
                </a:solidFill>
              </a:rPr>
              <a:t>hared-decision</a:t>
            </a:r>
            <a:r>
              <a:rPr lang="cs-CZ" altLang="cs-CZ" dirty="0" smtClean="0">
                <a:solidFill>
                  <a:srgbClr val="000000"/>
                </a:solidFill>
              </a:rPr>
              <a:t> (spolurozhodování, sdílené rozhodování)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Návody ke zlepšení komunikace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pravidelné rozhovory s příbuznými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flexibilní návštěvní hodiny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korekce nerealistických očekávání a přání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dynamické upřesňování  prognózy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lékař musí mít vymezený čas a prostor na komunikaci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nutné jsou jasně stanované cíle a limitace  léčby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konzultace s psychologem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000000"/>
                </a:solidFill>
              </a:rPr>
              <a:t>speciální pozornost rozhovorům týkajícím se úvah ohledně omezování terapie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827088" y="1427163"/>
            <a:ext cx="7848600" cy="3990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i="1" dirty="0">
                <a:solidFill>
                  <a:srgbClr val="000000"/>
                </a:solidFill>
                <a:latin typeface="Tahoma" pitchFamily="34" charset="0"/>
              </a:rPr>
              <a:t>„Medicína znamená odstraňovat utrpení nemocných, zmírňovat prudkost jejich chorob a naopak neléčit ty, kteří jsou přemoženi chorobou, při vědomí si toho, že v těchto případech je medicína bezmocná.“</a:t>
            </a:r>
          </a:p>
          <a:p>
            <a:endParaRPr lang="cs-CZ" altLang="cs-CZ" sz="3200" i="1" dirty="0">
              <a:solidFill>
                <a:srgbClr val="000000"/>
              </a:solidFill>
              <a:latin typeface="Tahoma" pitchFamily="34" charset="0"/>
            </a:endParaRPr>
          </a:p>
          <a:p>
            <a:r>
              <a:rPr lang="cs-CZ" altLang="cs-CZ" sz="3200" dirty="0">
                <a:solidFill>
                  <a:srgbClr val="000000"/>
                </a:solidFill>
                <a:latin typeface="Tahoma" pitchFamily="34" charset="0"/>
              </a:rPr>
              <a:t>Hippokrates (460-370 př.n.l.)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Návody ke zlepšení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cs-CZ" altLang="cs-CZ" smtClean="0">
                <a:solidFill>
                  <a:srgbClr val="FF6600"/>
                </a:solidFill>
              </a:rPr>
              <a:t>Dávat informace</a:t>
            </a:r>
            <a:endParaRPr lang="cs-CZ" altLang="cs-CZ" smtClean="0">
              <a:solidFill>
                <a:srgbClr val="000000"/>
              </a:solidFill>
            </a:endParaRPr>
          </a:p>
          <a:p>
            <a:pPr marL="1371600" lvl="2" indent="-457200" eaLnBrk="1" hangingPunct="1"/>
            <a:r>
              <a:rPr lang="cs-CZ" altLang="cs-CZ" smtClean="0">
                <a:solidFill>
                  <a:srgbClr val="000000"/>
                </a:solidFill>
              </a:rPr>
              <a:t>Jednoduché informační listy</a:t>
            </a:r>
          </a:p>
          <a:p>
            <a:pPr marL="1371600" lvl="2" indent="-457200" eaLnBrk="1" hangingPunct="1"/>
            <a:r>
              <a:rPr lang="cs-CZ" altLang="cs-CZ" smtClean="0">
                <a:solidFill>
                  <a:srgbClr val="000000"/>
                </a:solidFill>
              </a:rPr>
              <a:t>Jak se chovat na ICU</a:t>
            </a:r>
          </a:p>
          <a:p>
            <a:pPr marL="1371600" lvl="2" indent="-457200" eaLnBrk="1" hangingPunct="1"/>
            <a:endParaRPr lang="cs-CZ" altLang="cs-CZ" smtClean="0">
              <a:solidFill>
                <a:srgbClr val="000000"/>
              </a:solidFill>
            </a:endParaRPr>
          </a:p>
          <a:p>
            <a:pPr marL="1371600" lvl="2" indent="-457200" eaLnBrk="1" hangingPunct="1"/>
            <a:endParaRPr lang="cs-CZ" altLang="cs-CZ" smtClean="0">
              <a:solidFill>
                <a:srgbClr val="000000"/>
              </a:solidFill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cs-CZ" altLang="cs-CZ" smtClean="0">
                <a:solidFill>
                  <a:srgbClr val="FF6600"/>
                </a:solidFill>
              </a:rPr>
              <a:t>Získávat informace</a:t>
            </a:r>
            <a:endParaRPr lang="cs-CZ" altLang="cs-CZ" smtClean="0">
              <a:solidFill>
                <a:srgbClr val="000000"/>
              </a:solidFill>
            </a:endParaRPr>
          </a:p>
          <a:p>
            <a:pPr marL="1371600" lvl="2" indent="-457200" eaLnBrk="1" hangingPunct="1"/>
            <a:r>
              <a:rPr lang="cs-CZ" altLang="cs-CZ" smtClean="0">
                <a:solidFill>
                  <a:srgbClr val="000000"/>
                </a:solidFill>
              </a:rPr>
              <a:t>O pacientovi – jednoduché dotazníky</a:t>
            </a:r>
          </a:p>
          <a:p>
            <a:pPr marL="1371600" lvl="2" indent="-457200" eaLnBrk="1" hangingPunct="1"/>
            <a:r>
              <a:rPr lang="cs-CZ" altLang="cs-CZ" smtClean="0">
                <a:solidFill>
                  <a:srgbClr val="000000"/>
                </a:solidFill>
              </a:rPr>
              <a:t>O rodině</a:t>
            </a:r>
          </a:p>
          <a:p>
            <a:pPr marL="1371600" lvl="2" indent="-457200" eaLnBrk="1" hangingPunct="1"/>
            <a:r>
              <a:rPr lang="cs-CZ" altLang="cs-CZ" smtClean="0">
                <a:solidFill>
                  <a:srgbClr val="000000"/>
                </a:solidFill>
              </a:rPr>
              <a:t>O eventuelních postojích k EOL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smtClean="0"/>
              <a:t>Jednoduchý návod </a:t>
            </a:r>
            <a:br>
              <a:rPr lang="cs-CZ" altLang="cs-CZ" sz="4800" smtClean="0"/>
            </a:br>
            <a:r>
              <a:rPr lang="cs-CZ" altLang="cs-CZ" sz="1800" smtClean="0">
                <a:solidFill>
                  <a:srgbClr val="000000"/>
                </a:solidFill>
              </a:rPr>
              <a:t>(Lautrette A., et al. NEJM 2007; 356:469-478.)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cs-CZ" altLang="cs-CZ" smtClean="0">
                <a:solidFill>
                  <a:srgbClr val="FF6600"/>
                </a:solidFill>
              </a:rPr>
              <a:t>Chápej  a oceňuj informace a komentáře od rodiny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cs-CZ" altLang="cs-CZ" smtClean="0">
                <a:solidFill>
                  <a:srgbClr val="FF6600"/>
                </a:solidFill>
              </a:rPr>
              <a:t>Buď vstřícný k emocím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cs-CZ" altLang="cs-CZ" smtClean="0">
                <a:solidFill>
                  <a:srgbClr val="FF6600"/>
                </a:solidFill>
              </a:rPr>
              <a:t>Poslouchej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cs-CZ" altLang="cs-CZ" smtClean="0">
                <a:solidFill>
                  <a:srgbClr val="FF6600"/>
                </a:solidFill>
              </a:rPr>
              <a:t>Rozuměj  pacientu jako člověku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cs-CZ" altLang="cs-CZ" smtClean="0">
                <a:solidFill>
                  <a:srgbClr val="FF6600"/>
                </a:solidFill>
              </a:rPr>
              <a:t>Aktivně vyzývej rodinu k otázkám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sz="2400" dirty="0"/>
              <a:t>Po rozsáhlé </a:t>
            </a:r>
            <a:r>
              <a:rPr lang="cs-CZ" sz="2400" dirty="0" err="1"/>
              <a:t>hematol</a:t>
            </a:r>
            <a:r>
              <a:rPr lang="cs-CZ" sz="2400" dirty="0"/>
              <a:t>. přípravě provedena evakuace z trepanace, poté přijata na ORIM II. </a:t>
            </a:r>
            <a:endParaRPr lang="cs-CZ" sz="2400" dirty="0" smtClean="0"/>
          </a:p>
          <a:p>
            <a:r>
              <a:rPr lang="cs-CZ" sz="2400" dirty="0" smtClean="0"/>
              <a:t>Zde </a:t>
            </a:r>
            <a:r>
              <a:rPr lang="cs-CZ" sz="2400" dirty="0"/>
              <a:t>pokračující substituce anémie a korekce </a:t>
            </a:r>
            <a:r>
              <a:rPr lang="cs-CZ" sz="2400" dirty="0" err="1"/>
              <a:t>koagulopatie</a:t>
            </a:r>
            <a:r>
              <a:rPr lang="cs-CZ" sz="2400" dirty="0"/>
              <a:t>, dne 10.4. dle kontrolního CT prokreslená ischemie v povodí a. </a:t>
            </a:r>
            <a:r>
              <a:rPr lang="cs-CZ" sz="2400" dirty="0" err="1"/>
              <a:t>cerebri</a:t>
            </a:r>
            <a:r>
              <a:rPr lang="cs-CZ" sz="2400" dirty="0"/>
              <a:t> </a:t>
            </a:r>
            <a:r>
              <a:rPr lang="cs-CZ" sz="2400" dirty="0" err="1"/>
              <a:t>posterior</a:t>
            </a:r>
            <a:r>
              <a:rPr lang="cs-CZ" sz="2400" dirty="0"/>
              <a:t> vlevo po proběhlé </a:t>
            </a:r>
            <a:r>
              <a:rPr lang="cs-CZ" sz="2400" dirty="0" err="1"/>
              <a:t>transtentoriální</a:t>
            </a:r>
            <a:r>
              <a:rPr lang="cs-CZ" sz="2400" dirty="0"/>
              <a:t> </a:t>
            </a:r>
            <a:r>
              <a:rPr lang="cs-CZ" sz="2400" dirty="0" err="1"/>
              <a:t>herniaci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Zavedena </a:t>
            </a:r>
            <a:r>
              <a:rPr lang="cs-CZ" sz="2400" dirty="0"/>
              <a:t>detoxikace GIT, vysazena </a:t>
            </a:r>
            <a:r>
              <a:rPr lang="cs-CZ" sz="2400" dirty="0" err="1" smtClean="0"/>
              <a:t>sedace</a:t>
            </a:r>
            <a:endParaRPr lang="cs-CZ" sz="2400" dirty="0" smtClean="0"/>
          </a:p>
          <a:p>
            <a:r>
              <a:rPr lang="cs-CZ" sz="2400" dirty="0" smtClean="0"/>
              <a:t>Obnovena </a:t>
            </a:r>
            <a:r>
              <a:rPr lang="cs-CZ" sz="2400" dirty="0" err="1"/>
              <a:t>spont</a:t>
            </a:r>
            <a:r>
              <a:rPr lang="cs-CZ" sz="2400" dirty="0"/>
              <a:t>. dechová aktivita, dne 13.4. patrný návrat vědomí s nekonstantním vyhověním jednoduché výzvě. </a:t>
            </a:r>
            <a:endParaRPr lang="cs-CZ" sz="2400" dirty="0" smtClean="0"/>
          </a:p>
          <a:p>
            <a:r>
              <a:rPr lang="cs-CZ" sz="2400" dirty="0" smtClean="0"/>
              <a:t>Orgánové </a:t>
            </a:r>
            <a:r>
              <a:rPr lang="cs-CZ" sz="2400" dirty="0"/>
              <a:t>funkce stabilní, zahájen </a:t>
            </a:r>
            <a:r>
              <a:rPr lang="cs-CZ" sz="2400" dirty="0" err="1"/>
              <a:t>weaning</a:t>
            </a:r>
            <a:r>
              <a:rPr lang="cs-CZ" sz="2400" dirty="0"/>
              <a:t> s denním SBT. </a:t>
            </a:r>
          </a:p>
        </p:txBody>
      </p:sp>
    </p:spTree>
    <p:extLst>
      <p:ext uri="{BB962C8B-B14F-4D97-AF65-F5344CB8AC3E}">
        <p14:creationId xmlns:p14="http://schemas.microsoft.com/office/powerpoint/2010/main" val="12609412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Zápis v dokumentaci:</a:t>
            </a:r>
          </a:p>
          <a:p>
            <a:pPr marL="0" indent="0">
              <a:buNone/>
            </a:pPr>
            <a:r>
              <a:rPr lang="cs-CZ" dirty="0" smtClean="0"/>
              <a:t>vzhledem </a:t>
            </a:r>
            <a:r>
              <a:rPr lang="cs-CZ" dirty="0"/>
              <a:t>k celkovému stavu,  </a:t>
            </a:r>
            <a:r>
              <a:rPr lang="cs-CZ" dirty="0" err="1"/>
              <a:t>subkompenzované</a:t>
            </a:r>
            <a:r>
              <a:rPr lang="cs-CZ" dirty="0"/>
              <a:t> cirhóze a významným struktur. změnám CNS v rámci sekundárního poškození, dne 11.4. </a:t>
            </a:r>
            <a:r>
              <a:rPr lang="cs-CZ" dirty="0" err="1"/>
              <a:t>zastropována</a:t>
            </a:r>
            <a:r>
              <a:rPr lang="cs-CZ" dirty="0"/>
              <a:t> terapie, čili t.č. nenavyšování orgánové podpory. </a:t>
            </a:r>
          </a:p>
        </p:txBody>
      </p:sp>
    </p:spTree>
    <p:extLst>
      <p:ext uri="{BB962C8B-B14F-4D97-AF65-F5344CB8AC3E}">
        <p14:creationId xmlns:p14="http://schemas.microsoft.com/office/powerpoint/2010/main" val="192190692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58738"/>
            <a:ext cx="972026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15900" y="1619250"/>
            <a:ext cx="86407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33400" indent="-5334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90600" indent="-5334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3000"/>
              </a:lnSpc>
              <a:buFontTx/>
              <a:buNone/>
              <a:defRPr/>
            </a:pPr>
            <a:r>
              <a:rPr lang="cs-CZ" altLang="cs-CZ" sz="2800" dirty="0" smtClean="0">
                <a:solidFill>
                  <a:srgbClr val="FF6600"/>
                </a:solidFill>
                <a:latin typeface="+mn-lt"/>
              </a:rPr>
              <a:t>Ústavní a </a:t>
            </a:r>
            <a:r>
              <a:rPr lang="cs-CZ" altLang="cs-CZ" sz="2800" dirty="0" err="1" smtClean="0">
                <a:solidFill>
                  <a:srgbClr val="FF6600"/>
                </a:solidFill>
                <a:latin typeface="+mn-lt"/>
              </a:rPr>
              <a:t>nadzákonné</a:t>
            </a:r>
            <a:endParaRPr lang="cs-CZ" altLang="cs-CZ" sz="2800" dirty="0" smtClean="0">
              <a:solidFill>
                <a:srgbClr val="FF6600"/>
              </a:solidFill>
              <a:latin typeface="+mn-lt"/>
            </a:endParaRP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Listina základních práv a svobod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Mezinárodní pakt o hospodářských, sociálních a kulturních právech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Úmluva o lidských právech a biomedicíně</a:t>
            </a:r>
          </a:p>
          <a:p>
            <a:pPr eaLnBrk="1" hangingPunct="1">
              <a:lnSpc>
                <a:spcPct val="73000"/>
              </a:lnSpc>
              <a:buFontTx/>
              <a:buNone/>
              <a:defRPr/>
            </a:pPr>
            <a:r>
              <a:rPr lang="cs-CZ" altLang="cs-CZ" sz="2800" dirty="0" smtClean="0">
                <a:solidFill>
                  <a:srgbClr val="FF6600"/>
                </a:solidFill>
                <a:latin typeface="+mn-lt"/>
              </a:rPr>
              <a:t>Zákonné a podzákonné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Trestní zákon, občanský zákoník, OSŘ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Zákon o péči o zdraví lidu, vyhláška o ZD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Zákon o veřejném zdravotním pojištění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„Transplantační“ zákon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sz="2400" dirty="0" smtClean="0">
                <a:latin typeface="+mn-lt"/>
              </a:rPr>
              <a:t>Zákon o zdravotních službách</a:t>
            </a:r>
            <a:endParaRPr lang="cs-CZ" altLang="cs-CZ" sz="2400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73000"/>
              </a:lnSpc>
              <a:buFontTx/>
              <a:buNone/>
              <a:defRPr/>
            </a:pPr>
            <a:r>
              <a:rPr lang="cs-CZ" altLang="cs-CZ" sz="2800" dirty="0" smtClean="0">
                <a:solidFill>
                  <a:srgbClr val="FF6600"/>
                </a:solidFill>
                <a:latin typeface="+mn-lt"/>
              </a:rPr>
              <a:t>Významná doporučení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Charta práv umírajících (Rada Evropy)</a:t>
            </a:r>
          </a:p>
          <a:p>
            <a:pPr lvl="1" eaLnBrk="1" hangingPunct="1">
              <a:lnSpc>
                <a:spcPct val="73000"/>
              </a:lnSpc>
              <a:buFontTx/>
              <a:buChar char="–"/>
              <a:defRPr/>
            </a:pPr>
            <a:r>
              <a:rPr lang="cs-CZ" altLang="cs-CZ" sz="2400" dirty="0" smtClean="0">
                <a:solidFill>
                  <a:srgbClr val="000000"/>
                </a:solidFill>
                <a:latin typeface="+mn-lt"/>
              </a:rPr>
              <a:t>Doporučení o organizaci paliativní péče (Rada Evropy)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Legislativa se vztahem k paliativní péči.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Doporučení Rady Evropy č. 1418/1999 „O ochraně lidských práv a důstojnosti nevyléčitelně nemocných a umírajících.“</a:t>
            </a:r>
            <a:br>
              <a:rPr lang="cs-CZ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r>
              <a:rPr lang="cs-CZ" sz="2400" b="1" i="1" smtClean="0">
                <a:latin typeface="Arial Unicode MS" pitchFamily="34" charset="-128"/>
                <a:cs typeface="Times New Roman" pitchFamily="18" charset="0"/>
              </a:rPr>
              <a:t>„Charta práv umírajících“</a:t>
            </a:r>
            <a:br>
              <a:rPr lang="cs-CZ" sz="2400" b="1" i="1" smtClean="0">
                <a:latin typeface="Arial Unicode MS" pitchFamily="34" charset="-128"/>
                <a:cs typeface="Times New Roman" pitchFamily="18" charset="0"/>
              </a:rPr>
            </a:br>
            <a:endParaRPr lang="cs-CZ" sz="2400" b="1" i="1" smtClean="0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28775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>
                <a:solidFill>
                  <a:srgbClr val="FF6600"/>
                </a:solidFill>
              </a:rPr>
              <a:t>Základní práva</a:t>
            </a:r>
            <a:r>
              <a:rPr lang="cs-CZ" altLang="cs-CZ" sz="2400" smtClean="0">
                <a:solidFill>
                  <a:srgbClr val="000000"/>
                </a:solidFill>
              </a:rPr>
              <a:t> odvozená z důstojnosti smrtelně nemocných nebo umírajících jsou ohrožena mnoha faktory, mj.: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FF6600"/>
                </a:solidFill>
              </a:rPr>
              <a:t>Malou dostupností</a:t>
            </a:r>
            <a:r>
              <a:rPr lang="cs-CZ" altLang="cs-CZ" sz="2000" smtClean="0">
                <a:solidFill>
                  <a:srgbClr val="000000"/>
                </a:solidFill>
              </a:rPr>
              <a:t> paliativní péče a kontroly bolesti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</a:rPr>
              <a:t>Umělým </a:t>
            </a:r>
            <a:r>
              <a:rPr lang="cs-CZ" altLang="cs-CZ" sz="2000" smtClean="0">
                <a:solidFill>
                  <a:srgbClr val="FF6600"/>
                </a:solidFill>
              </a:rPr>
              <a:t>prodlužováním</a:t>
            </a:r>
            <a:r>
              <a:rPr lang="cs-CZ" altLang="cs-CZ" sz="2000" smtClean="0">
                <a:solidFill>
                  <a:srgbClr val="000000"/>
                </a:solidFill>
              </a:rPr>
              <a:t> procesu umírání, buď </a:t>
            </a:r>
            <a:r>
              <a:rPr lang="cs-CZ" altLang="cs-CZ" sz="2000" smtClean="0">
                <a:solidFill>
                  <a:srgbClr val="FF6600"/>
                </a:solidFill>
              </a:rPr>
              <a:t>nepřiměřeným</a:t>
            </a:r>
            <a:r>
              <a:rPr lang="cs-CZ" altLang="cs-CZ" sz="2000" smtClean="0">
                <a:solidFill>
                  <a:srgbClr val="000000"/>
                </a:solidFill>
              </a:rPr>
              <a:t> používáním léčebných prostředků, nebo </a:t>
            </a:r>
            <a:r>
              <a:rPr lang="cs-CZ" altLang="cs-CZ" sz="2000" smtClean="0">
                <a:solidFill>
                  <a:srgbClr val="FF6600"/>
                </a:solidFill>
              </a:rPr>
              <a:t>pokračováním</a:t>
            </a:r>
            <a:r>
              <a:rPr lang="cs-CZ" altLang="cs-CZ" sz="2000" smtClean="0">
                <a:solidFill>
                  <a:srgbClr val="000000"/>
                </a:solidFill>
              </a:rPr>
              <a:t> v léčbě bez pacientova souhlasu.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Doporučení Rady Evropy č. 1418/1999 „O ochraně lidských práv a důstojnosti nevyléčitelně nemocných a umírajících.“</a:t>
            </a:r>
            <a:br>
              <a:rPr lang="cs-CZ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r>
              <a:rPr lang="cs-CZ" sz="2400" b="1" i="1" smtClean="0">
                <a:latin typeface="Arial Unicode MS" pitchFamily="34" charset="-128"/>
                <a:cs typeface="Times New Roman" pitchFamily="18" charset="0"/>
              </a:rPr>
              <a:t>„Charta práv umírajících“</a:t>
            </a:r>
            <a:br>
              <a:rPr lang="cs-CZ" sz="2400" b="1" i="1" smtClean="0">
                <a:latin typeface="Arial Unicode MS" pitchFamily="34" charset="-128"/>
                <a:cs typeface="Times New Roman" pitchFamily="18" charset="0"/>
              </a:rPr>
            </a:br>
            <a:endParaRPr lang="cs-CZ" sz="2400" b="1" i="1" smtClean="0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844675"/>
            <a:ext cx="7772400" cy="4116388"/>
          </a:xfrm>
        </p:spPr>
        <p:txBody>
          <a:bodyPr/>
          <a:lstStyle/>
          <a:p>
            <a:pPr marL="533400" indent="-533400" eaLnBrk="1" hangingPunct="1"/>
            <a:r>
              <a:rPr lang="cs-CZ" altLang="cs-CZ" sz="2400" smtClean="0">
                <a:solidFill>
                  <a:srgbClr val="000000"/>
                </a:solidFill>
              </a:rPr>
              <a:t>Zabránit </a:t>
            </a:r>
            <a:r>
              <a:rPr lang="cs-CZ" altLang="cs-CZ" sz="2400" smtClean="0">
                <a:solidFill>
                  <a:srgbClr val="FF6600"/>
                </a:solidFill>
              </a:rPr>
              <a:t>nesmyslnému prodlužování terminálních fází života proti vůli nemocných</a:t>
            </a:r>
            <a:r>
              <a:rPr lang="cs-CZ" altLang="cs-CZ" sz="2400" smtClean="0">
                <a:solidFill>
                  <a:srgbClr val="000000"/>
                </a:solidFill>
              </a:rPr>
              <a:t> při neadekvátním nasazení všech dosažitelných prostředků.</a:t>
            </a:r>
          </a:p>
          <a:p>
            <a:pPr marL="533400" indent="-533400" eaLnBrk="1" hangingPunct="1"/>
            <a:r>
              <a:rPr lang="cs-CZ" altLang="cs-CZ" sz="2400" smtClean="0">
                <a:solidFill>
                  <a:srgbClr val="000000"/>
                </a:solidFill>
              </a:rPr>
              <a:t>Ale zajistit, aby ve sporných případech bylo </a:t>
            </a:r>
            <a:r>
              <a:rPr lang="cs-CZ" altLang="cs-CZ" sz="2400" smtClean="0">
                <a:solidFill>
                  <a:srgbClr val="FF6600"/>
                </a:solidFill>
              </a:rPr>
              <a:t>vždy rozhodnuto ve prospěch života</a:t>
            </a:r>
            <a:r>
              <a:rPr lang="cs-CZ" altLang="cs-CZ" sz="2400" smtClean="0">
                <a:solidFill>
                  <a:srgbClr val="000000"/>
                </a:solidFill>
              </a:rPr>
              <a:t> a jeho prodloužení.</a:t>
            </a:r>
          </a:p>
          <a:p>
            <a:pPr marL="533400" indent="-533400" eaLnBrk="1" hangingPunct="1"/>
            <a:r>
              <a:rPr lang="cs-CZ" altLang="cs-CZ" sz="2400" smtClean="0">
                <a:solidFill>
                  <a:srgbClr val="000000"/>
                </a:solidFill>
              </a:rPr>
              <a:t>Zlepšení  dostupností paliativní péče a kontroly bolesti</a:t>
            </a:r>
          </a:p>
          <a:p>
            <a:pPr marL="533400" indent="-533400" eaLnBrk="1" hangingPunct="1"/>
            <a:endParaRPr lang="cs-CZ" altLang="cs-CZ" sz="2400" smtClean="0">
              <a:solidFill>
                <a:srgbClr val="000000"/>
              </a:solidFill>
            </a:endParaRPr>
          </a:p>
          <a:p>
            <a:pPr marL="533400" indent="-533400" eaLnBrk="1" hangingPunct="1"/>
            <a:endParaRPr lang="cs-CZ" altLang="cs-CZ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>
                <a:latin typeface="Arial" charset="0"/>
                <a:cs typeface="Times New Roman" pitchFamily="18" charset="0"/>
              </a:rPr>
              <a:t>Listina základních práv a svobod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lnSpc>
                <a:spcPct val="80000"/>
              </a:lnSpc>
              <a:buClr>
                <a:srgbClr val="CC3300"/>
              </a:buClr>
              <a:buFont typeface="Wingdings" pitchFamily="2" charset="2"/>
              <a:buNone/>
            </a:pPr>
            <a:r>
              <a:rPr lang="cs-CZ" altLang="cs-CZ" sz="1800" b="1" i="1" smtClean="0">
                <a:solidFill>
                  <a:srgbClr val="000000"/>
                </a:solidFill>
                <a:latin typeface="Arial" charset="0"/>
              </a:rPr>
              <a:t>Čl</a:t>
            </a:r>
            <a:r>
              <a:rPr lang="cs-CZ" altLang="cs-CZ" sz="1800" b="1" i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án</a:t>
            </a:r>
            <a:r>
              <a:rPr lang="cs-CZ" altLang="cs-CZ" sz="1800" b="1" i="1" smtClean="0">
                <a:solidFill>
                  <a:srgbClr val="000000"/>
                </a:solidFill>
                <a:latin typeface="Arial" charset="0"/>
              </a:rPr>
              <a:t>ek 6</a:t>
            </a:r>
          </a:p>
          <a:p>
            <a:pPr lvl="3" eaLnBrk="1" hangingPunct="1">
              <a:lnSpc>
                <a:spcPct val="80000"/>
              </a:lnSpc>
              <a:buClr>
                <a:srgbClr val="CC3300"/>
              </a:buClr>
              <a:buFont typeface="Wingdings" pitchFamily="2" charset="2"/>
              <a:buNone/>
            </a:pPr>
            <a:r>
              <a:rPr lang="cs-CZ" altLang="cs-CZ" sz="1800" smtClean="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  <a:t>Každý má právo na život</a:t>
            </a:r>
            <a:r>
              <a:rPr lang="cs-CZ" altLang="cs-CZ" sz="18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. Lidský život je hoden ochrany již před narozením.</a:t>
            </a:r>
            <a:endParaRPr lang="cs-CZ" altLang="cs-CZ" sz="1800" smtClean="0">
              <a:solidFill>
                <a:srgbClr val="000000"/>
              </a:solidFill>
              <a:latin typeface="Arial" charset="0"/>
            </a:endParaRPr>
          </a:p>
          <a:p>
            <a:pPr lvl="3" eaLnBrk="1" hangingPunct="1">
              <a:lnSpc>
                <a:spcPct val="80000"/>
              </a:lnSpc>
              <a:buClr>
                <a:srgbClr val="CC3300"/>
              </a:buClr>
              <a:buFont typeface="Wingdings" pitchFamily="2" charset="2"/>
              <a:buNone/>
            </a:pPr>
            <a:r>
              <a:rPr lang="cs-CZ" altLang="cs-CZ" sz="1800" smtClean="0">
                <a:solidFill>
                  <a:srgbClr val="FF6600"/>
                </a:solidFill>
                <a:latin typeface="Arial" charset="0"/>
              </a:rPr>
              <a:t>Nikdo nesmí být zbaven života</a:t>
            </a:r>
          </a:p>
          <a:p>
            <a:pPr lvl="2" eaLnBrk="1" hangingPunct="1">
              <a:lnSpc>
                <a:spcPct val="80000"/>
              </a:lnSpc>
              <a:buClr>
                <a:srgbClr val="CC3300"/>
              </a:buClr>
              <a:buFont typeface="Wingdings" pitchFamily="2" charset="2"/>
              <a:buNone/>
            </a:pPr>
            <a:r>
              <a:rPr lang="cs-CZ" altLang="cs-CZ" sz="1800" b="1" i="1" smtClean="0">
                <a:solidFill>
                  <a:srgbClr val="000000"/>
                </a:solidFill>
                <a:latin typeface="Arial" charset="0"/>
              </a:rPr>
              <a:t>Článek 31</a:t>
            </a:r>
          </a:p>
          <a:p>
            <a:pPr lvl="3" eaLnBrk="1" hangingPunct="1">
              <a:lnSpc>
                <a:spcPct val="80000"/>
              </a:lnSpc>
              <a:buClr>
                <a:srgbClr val="CC3300"/>
              </a:buClr>
              <a:buFont typeface="Wingdings" pitchFamily="2" charset="2"/>
              <a:buNone/>
            </a:pPr>
            <a:r>
              <a:rPr lang="cs-CZ" altLang="cs-CZ" sz="1800" smtClean="0">
                <a:solidFill>
                  <a:srgbClr val="FF6600"/>
                </a:solidFill>
                <a:latin typeface="Arial" charset="0"/>
                <a:cs typeface="Times New Roman" pitchFamily="18" charset="0"/>
              </a:rPr>
              <a:t>Každý má právo na ochranu zdraví</a:t>
            </a:r>
            <a:endParaRPr lang="cs-CZ" altLang="cs-CZ" sz="1800" smtClean="0">
              <a:solidFill>
                <a:srgbClr val="FF66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00CC99"/>
              </a:buClr>
              <a:buSzPct val="120000"/>
              <a:buFont typeface="Wingdings" pitchFamily="2" charset="2"/>
              <a:buChar char="§"/>
            </a:pPr>
            <a:endParaRPr lang="cs-CZ" altLang="cs-CZ" sz="18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00CC99"/>
              </a:buClr>
              <a:buSzPct val="120000"/>
              <a:buFont typeface="Wingdings" pitchFamily="2" charset="2"/>
              <a:buNone/>
            </a:pPr>
            <a:r>
              <a:rPr lang="cs-CZ" altLang="cs-CZ" sz="1800" b="1" smtClean="0">
                <a:solidFill>
                  <a:srgbClr val="000000"/>
                </a:solidFill>
                <a:latin typeface="Arial" charset="0"/>
              </a:rPr>
              <a:t>Lékaři:</a:t>
            </a:r>
          </a:p>
          <a:p>
            <a:pPr lvl="2" eaLnBrk="1" hangingPunct="1">
              <a:lnSpc>
                <a:spcPct val="80000"/>
              </a:lnSpc>
              <a:buClr>
                <a:srgbClr val="FF6600"/>
              </a:buClr>
              <a:buFontTx/>
              <a:buChar char="o"/>
            </a:pP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Aktivní ukončení života (eutanázie, asistovaná sebevražda) je nepřípustné</a:t>
            </a:r>
          </a:p>
          <a:p>
            <a:pPr lvl="2" eaLnBrk="1" hangingPunct="1">
              <a:lnSpc>
                <a:spcPct val="80000"/>
              </a:lnSpc>
              <a:buClr>
                <a:srgbClr val="FF6600"/>
              </a:buClr>
              <a:buFontTx/>
              <a:buChar char="o"/>
            </a:pP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Omezení léčby si neklade za cíl zkrácení života nebo usmrcení nemocného, ale neposkytování marné, neúčinné, život a zdraví nezachraňující léčby</a:t>
            </a:r>
          </a:p>
          <a:p>
            <a:pPr lvl="2" eaLnBrk="1" hangingPunct="1">
              <a:lnSpc>
                <a:spcPct val="80000"/>
              </a:lnSpc>
              <a:buClr>
                <a:srgbClr val="FF6600"/>
              </a:buClr>
              <a:buFontTx/>
              <a:buChar char="o"/>
            </a:pP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Smrt nemocného je důsledkem jeho nezvratitelného terminálního onemocnění/stavu a nikoliv důsledek omezení léčby </a:t>
            </a:r>
          </a:p>
          <a:p>
            <a:pPr lvl="2" eaLnBrk="1" hangingPunct="1">
              <a:lnSpc>
                <a:spcPct val="80000"/>
              </a:lnSpc>
              <a:buClr>
                <a:srgbClr val="FF6600"/>
              </a:buClr>
              <a:buFontTx/>
              <a:buChar char="o"/>
            </a:pP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Právo na ochranu zdraví není porušeno u nemocných s omezením léčby, protože tato léčba nevede k ochraně zdraví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 b="1" smtClean="0">
                <a:latin typeface="Arial" charset="0"/>
              </a:rPr>
              <a:t>Úmluva o lidských právech a biomedicíně“ (inkorporovaná do legislativy ČR)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30275" lvl="2" indent="-7938" eaLnBrk="1" hangingPunct="1">
              <a:buClr>
                <a:srgbClr val="CC3300"/>
              </a:buClr>
              <a:buFont typeface="Wingdings" pitchFamily="2" charset="2"/>
              <a:buNone/>
              <a:tabLst>
                <a:tab pos="450850" algn="l"/>
              </a:tabLst>
            </a:pPr>
            <a:r>
              <a:rPr lang="cs-CZ" altLang="cs-CZ" sz="2000" b="1" i="1" smtClean="0">
                <a:solidFill>
                  <a:srgbClr val="000000"/>
                </a:solidFill>
                <a:latin typeface="Arial" charset="0"/>
              </a:rPr>
              <a:t>Čl</a:t>
            </a:r>
            <a:r>
              <a:rPr lang="cs-CZ" altLang="cs-CZ" sz="2000" b="1" i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án</a:t>
            </a:r>
            <a:r>
              <a:rPr lang="cs-CZ" altLang="cs-CZ" sz="2000" b="1" i="1" smtClean="0">
                <a:solidFill>
                  <a:srgbClr val="000000"/>
                </a:solidFill>
                <a:latin typeface="Arial" charset="0"/>
              </a:rPr>
              <a:t>ek 9</a:t>
            </a:r>
          </a:p>
          <a:p>
            <a:pPr marL="1322388" lvl="3" indent="-220663" eaLnBrk="1" hangingPunct="1">
              <a:buClr>
                <a:srgbClr val="CC3300"/>
              </a:buClr>
              <a:buFont typeface="Wingdings" pitchFamily="2" charset="2"/>
              <a:buNone/>
              <a:tabLst>
                <a:tab pos="450850" algn="l"/>
              </a:tabLst>
            </a:pPr>
            <a:r>
              <a:rPr lang="cs-CZ" altLang="cs-CZ" sz="1800" smtClean="0">
                <a:solidFill>
                  <a:srgbClr val="FF6600"/>
                </a:solidFill>
                <a:latin typeface="Arial" charset="0"/>
              </a:rPr>
              <a:t>Bude brán zřetel na dříve vyslovená přání</a:t>
            </a: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 ohledně lékařského zákroku, pokud pacient v době zákroku není ve stavu, kdy může vyjádřit své přání.</a:t>
            </a:r>
          </a:p>
          <a:p>
            <a:pPr marL="1322388" lvl="3" indent="-220663" eaLnBrk="1" hangingPunct="1">
              <a:buClr>
                <a:srgbClr val="CC3300"/>
              </a:buClr>
              <a:buFont typeface="Wingdings" pitchFamily="2" charset="2"/>
              <a:buNone/>
              <a:tabLst>
                <a:tab pos="450850" algn="l"/>
              </a:tabLst>
            </a:pPr>
            <a:endParaRPr lang="cs-CZ" altLang="cs-CZ" smtClean="0">
              <a:solidFill>
                <a:srgbClr val="000000"/>
              </a:solidFill>
              <a:latin typeface="Arial" charset="0"/>
            </a:endParaRPr>
          </a:p>
          <a:p>
            <a:pPr marL="1322388" lvl="3" indent="-220663" eaLnBrk="1" hangingPunct="1">
              <a:buClr>
                <a:srgbClr val="CC3300"/>
              </a:buClr>
              <a:buFont typeface="Wingdings" pitchFamily="2" charset="2"/>
              <a:buNone/>
              <a:tabLst>
                <a:tab pos="450850" algn="l"/>
              </a:tabLst>
            </a:pPr>
            <a:r>
              <a:rPr lang="cs-CZ" altLang="cs-CZ" b="1" smtClean="0">
                <a:solidFill>
                  <a:srgbClr val="000000"/>
                </a:solidFill>
                <a:latin typeface="Arial" charset="0"/>
              </a:rPr>
              <a:t>Lékaři</a:t>
            </a:r>
            <a:r>
              <a:rPr lang="cs-CZ" altLang="cs-CZ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marL="930275" lvl="2" indent="-7938" eaLnBrk="1" hangingPunct="1">
              <a:buClr>
                <a:srgbClr val="CC3300"/>
              </a:buClr>
              <a:buFontTx/>
              <a:buChar char="o"/>
              <a:tabLst>
                <a:tab pos="450850" algn="l"/>
              </a:tabLst>
            </a:pP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 provedením omezení terapie umožňují uplatňovat toto přání</a:t>
            </a:r>
          </a:p>
          <a:p>
            <a:pPr marL="930275" lvl="2" indent="-7938" algn="just" eaLnBrk="1" hangingPunct="1">
              <a:buClr>
                <a:srgbClr val="CC3300"/>
              </a:buClr>
              <a:buFontTx/>
              <a:buChar char="o"/>
              <a:tabLst>
                <a:tab pos="450850" algn="l"/>
              </a:tabLst>
            </a:pP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 jsou odpovědní, protože pouze oni jsou schopeni rozpoznat, zda předem vyjádřené přání se skutečně týká ve všech podrobnostech dané situace</a:t>
            </a:r>
          </a:p>
          <a:p>
            <a:pPr marL="930275" lvl="2" indent="-7938" eaLnBrk="1" hangingPunct="1">
              <a:buClr>
                <a:srgbClr val="CC3300"/>
              </a:buClr>
              <a:buFontTx/>
              <a:buChar char="o"/>
              <a:tabLst>
                <a:tab pos="450850" algn="l"/>
              </a:tabLst>
            </a:pPr>
            <a:r>
              <a:rPr lang="cs-CZ" altLang="cs-CZ" sz="1800" smtClean="0">
                <a:solidFill>
                  <a:srgbClr val="000000"/>
                </a:solidFill>
                <a:latin typeface="Arial" charset="0"/>
              </a:rPr>
              <a:t> uplatnění u chronických onemocnění   </a:t>
            </a:r>
          </a:p>
          <a:p>
            <a:pPr marL="1322388" lvl="3" indent="-220663" eaLnBrk="1" hangingPunct="1">
              <a:buClr>
                <a:srgbClr val="CC3300"/>
              </a:buClr>
              <a:buFontTx/>
              <a:buChar char="o"/>
              <a:tabLst>
                <a:tab pos="450850" algn="l"/>
              </a:tabLst>
            </a:pPr>
            <a:endParaRPr lang="cs-CZ" altLang="cs-CZ" sz="1400" smtClean="0">
              <a:solidFill>
                <a:srgbClr val="000000"/>
              </a:solidFill>
              <a:latin typeface="Arial" charset="0"/>
            </a:endParaRPr>
          </a:p>
          <a:p>
            <a:pPr marL="1322388" lvl="3" indent="-220663" eaLnBrk="1" hangingPunct="1">
              <a:buClr>
                <a:srgbClr val="CC3300"/>
              </a:buClr>
              <a:buFont typeface="Wingdings" pitchFamily="2" charset="2"/>
              <a:buNone/>
              <a:tabLst>
                <a:tab pos="450850" algn="l"/>
              </a:tabLst>
            </a:pPr>
            <a:endParaRPr lang="cs-CZ" altLang="cs-CZ" sz="16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Paliativní x intenzivní medicína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07950" y="2276475"/>
            <a:ext cx="8567738" cy="2978150"/>
            <a:chOff x="68" y="1010"/>
            <a:chExt cx="5397" cy="1876"/>
          </a:xfrm>
        </p:grpSpPr>
        <p:sp>
          <p:nvSpPr>
            <p:cNvPr id="7172" name="Text Box 4"/>
            <p:cNvSpPr txBox="1">
              <a:spLocks noChangeArrowheads="1"/>
            </p:cNvSpPr>
            <p:nvPr/>
          </p:nvSpPr>
          <p:spPr bwMode="auto">
            <a:xfrm>
              <a:off x="3717" y="2598"/>
              <a:ext cx="17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altLang="cs-CZ" sz="2400" b="1">
                  <a:latin typeface="Garamond" pitchFamily="18" charset="0"/>
                </a:rPr>
                <a:t>Intenzivní medicína</a:t>
              </a:r>
            </a:p>
          </p:txBody>
        </p:sp>
        <p:sp>
          <p:nvSpPr>
            <p:cNvPr id="7173" name="Text Box 5"/>
            <p:cNvSpPr txBox="1">
              <a:spLocks noChangeArrowheads="1"/>
            </p:cNvSpPr>
            <p:nvPr/>
          </p:nvSpPr>
          <p:spPr bwMode="auto">
            <a:xfrm>
              <a:off x="68" y="1010"/>
              <a:ext cx="16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altLang="cs-CZ" sz="2400" b="1">
                  <a:latin typeface="Garamond" pitchFamily="18" charset="0"/>
                </a:rPr>
                <a:t>Paliativní medicína</a:t>
              </a:r>
            </a:p>
          </p:txBody>
        </p:sp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2653" y="1207"/>
              <a:ext cx="1542" cy="136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7175" name="Oval 7"/>
            <p:cNvSpPr>
              <a:spLocks noChangeArrowheads="1"/>
            </p:cNvSpPr>
            <p:nvPr/>
          </p:nvSpPr>
          <p:spPr bwMode="auto">
            <a:xfrm>
              <a:off x="1474" y="1207"/>
              <a:ext cx="1542" cy="13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Konsekvence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idx="1"/>
          </p:nvPr>
        </p:nvSpPr>
        <p:spPr>
          <a:xfrm>
            <a:off x="468313" y="2051050"/>
            <a:ext cx="8229600" cy="2962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>
                <a:solidFill>
                  <a:srgbClr val="000000"/>
                </a:solidFill>
              </a:rPr>
              <a:t>Zejména vzhledem k legislativní situaci a vzhledem k neukončené diskuzi v kruhu odborné veřejnosti je faktická situace co se týče  oblasti EOL různorodá a lišící se na základě zkušeností a praxe centra či jednotlivého lékaře.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Návody k řešení: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altLang="cs-CZ" sz="2800" smtClean="0">
                <a:solidFill>
                  <a:srgbClr val="000000"/>
                </a:solidFill>
              </a:rPr>
              <a:t>časné vyjádření pacientových přání stran konce života (</a:t>
            </a:r>
            <a:r>
              <a:rPr lang="cs-CZ" altLang="cs-CZ" sz="2800" smtClean="0">
                <a:solidFill>
                  <a:srgbClr val="FF3300"/>
                </a:solidFill>
              </a:rPr>
              <a:t>Advanced Directives</a:t>
            </a:r>
            <a:r>
              <a:rPr lang="cs-CZ" altLang="cs-CZ" sz="2800" smtClean="0">
                <a:solidFill>
                  <a:srgbClr val="000000"/>
                </a:solidFill>
              </a:rPr>
              <a:t>) </a:t>
            </a:r>
          </a:p>
          <a:p>
            <a:pPr marL="1371600" lvl="2" indent="-457200" eaLnBrk="1" hangingPunct="1">
              <a:lnSpc>
                <a:spcPct val="80000"/>
              </a:lnSpc>
              <a:buFont typeface="Wingdings" pitchFamily="2" charset="2"/>
              <a:buChar char="n"/>
            </a:pPr>
            <a:r>
              <a:rPr lang="cs-CZ" altLang="cs-CZ" sz="2000" smtClean="0">
                <a:solidFill>
                  <a:srgbClr val="FF6600"/>
                </a:solidFill>
              </a:rPr>
              <a:t>Living Will</a:t>
            </a:r>
            <a:r>
              <a:rPr lang="cs-CZ" altLang="cs-CZ" sz="2000" smtClean="0">
                <a:solidFill>
                  <a:srgbClr val="000000"/>
                </a:solidFill>
              </a:rPr>
              <a:t> – způsobilý pacient předem odmítne či odsouhlasí některé výkony pro předem definované stavy (ventilace, resucitace, výživa, etc.)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altLang="cs-CZ" sz="2800" smtClean="0">
                <a:solidFill>
                  <a:srgbClr val="000000"/>
                </a:solidFill>
              </a:rPr>
              <a:t>stanovení zástupce pro určité medicínské situace (</a:t>
            </a:r>
            <a:r>
              <a:rPr lang="cs-CZ" altLang="cs-CZ" sz="2800" smtClean="0">
                <a:solidFill>
                  <a:srgbClr val="FF3300"/>
                </a:solidFill>
              </a:rPr>
              <a:t>Healthcare proxy</a:t>
            </a:r>
            <a:r>
              <a:rPr lang="cs-CZ" altLang="cs-CZ" sz="2800" smtClean="0">
                <a:solidFill>
                  <a:srgbClr val="000000"/>
                </a:solidFill>
              </a:rPr>
              <a:t>) </a:t>
            </a:r>
          </a:p>
          <a:p>
            <a:pPr marL="1371600" lvl="2" indent="-457200" eaLnBrk="1" hangingPunct="1">
              <a:lnSpc>
                <a:spcPct val="80000"/>
              </a:lnSpc>
              <a:buFont typeface="Wingdings" pitchFamily="2" charset="2"/>
              <a:buChar char="n"/>
            </a:pPr>
            <a:r>
              <a:rPr lang="cs-CZ" altLang="cs-CZ" sz="2000" smtClean="0">
                <a:solidFill>
                  <a:srgbClr val="FF6600"/>
                </a:solidFill>
              </a:rPr>
              <a:t>Durable Power of Attorney</a:t>
            </a:r>
            <a:r>
              <a:rPr lang="cs-CZ" altLang="cs-CZ" sz="2000" smtClean="0">
                <a:solidFill>
                  <a:srgbClr val="000000"/>
                </a:solidFill>
              </a:rPr>
              <a:t> – stanovení zástupce s definovanými kompetencemi stran rozhodování při nezpůsobilosti pacienta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altLang="cs-CZ" sz="2800" smtClean="0">
                <a:solidFill>
                  <a:srgbClr val="000000"/>
                </a:solidFill>
              </a:rPr>
              <a:t>zlepšením paliativní péče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altLang="cs-CZ" sz="2800" smtClean="0">
                <a:solidFill>
                  <a:srgbClr val="000000"/>
                </a:solidFill>
              </a:rPr>
              <a:t>zabránit umělému prodlužování procesu umírání</a:t>
            </a:r>
            <a:endParaRPr lang="cs-CZ" altLang="cs-CZ" sz="2800" b="1" smtClean="0">
              <a:solidFill>
                <a:srgbClr val="00000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cs-CZ" altLang="cs-CZ" sz="2800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b="1" smtClean="0"/>
              <a:t>Předpis č. 372/2011 Sb. Zákon o zdravotních službách a podmínkách jejich poskytování (zákon o zdravotních službách)</a:t>
            </a:r>
            <a:br>
              <a:rPr lang="cs-CZ" altLang="cs-CZ" sz="2400" b="1" smtClean="0"/>
            </a:br>
            <a:endParaRPr lang="cs-CZ" altLang="cs-CZ" sz="240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b="1" dirty="0"/>
              <a:t>§ </a:t>
            </a:r>
            <a:r>
              <a:rPr lang="cs-CZ" sz="1800" b="1" dirty="0" smtClean="0"/>
              <a:t>36 Dříve </a:t>
            </a:r>
            <a:r>
              <a:rPr lang="cs-CZ" sz="1800" b="1" dirty="0"/>
              <a:t>vyslovené přání</a:t>
            </a:r>
          </a:p>
          <a:p>
            <a:pPr>
              <a:defRPr/>
            </a:pPr>
            <a:r>
              <a:rPr lang="cs-CZ" sz="1800" b="1" dirty="0"/>
              <a:t>(1)</a:t>
            </a:r>
            <a:r>
              <a:rPr lang="cs-CZ" sz="1800" dirty="0"/>
              <a:t> Pacient může pro případ, kdy by se dostal do takového zdravotního stavu, ve kterém nebude schopen vyslovit souhlas nebo nesouhlas s poskytnutím zdravotních služeb a způsobem jejich poskytnutí, tento souhlas nebo nesouhlas předem vyslovit (dále jen „dříve vyslovené přání“).</a:t>
            </a:r>
          </a:p>
          <a:p>
            <a:pPr>
              <a:defRPr/>
            </a:pPr>
            <a:r>
              <a:rPr lang="cs-CZ" sz="1800" b="1" dirty="0"/>
              <a:t>(2)</a:t>
            </a:r>
            <a:r>
              <a:rPr lang="cs-CZ" sz="1800" dirty="0"/>
              <a:t> Poskytovatel bude brát zřetel na dříve vyslovené přání pacienta, má-li ho k dispozici, a to za podmínky, že v době poskytování zdravotních služeb nastala předvídatelná situace, k níž se dříve vyslovené přání vztahuje, a pacient je v takovém zdravotním stavu, kdy není schopen vyslovit nový souhlas nebo nesouhlas. Bude respektováno jen takové dříve vyslovené přání, které bylo učiněno na základě písemného poučení pacienta o důsledcích jeho rozhodnutí, a to lékařem v oboru všeobecné praktické lékařství, u něhož je pacient registrován, nebo jiným ošetřujícím lékařem v oboru zdravotní péče, s níž dříve vyslovené přání souvisí.</a:t>
            </a:r>
          </a:p>
          <a:p>
            <a:pPr>
              <a:defRPr/>
            </a:pPr>
            <a:r>
              <a:rPr lang="cs-CZ" sz="1800" b="1" dirty="0"/>
              <a:t>(3)</a:t>
            </a:r>
            <a:r>
              <a:rPr lang="cs-CZ" sz="1800" dirty="0"/>
              <a:t> Dříve vyslovené přání musí mít písemnou formu a musí být opatřeno úředně ověřeným podpisem pacienta. Součástí dříve vysloveného přání je písemné poučení podle odstavce 2.</a:t>
            </a:r>
          </a:p>
          <a:p>
            <a:pPr marL="0" indent="0">
              <a:buFont typeface="Arial" charset="0"/>
              <a:buNone/>
              <a:defRPr/>
            </a:pPr>
            <a:endParaRPr lang="cs-CZ" sz="1200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b="1" smtClean="0"/>
              <a:t>Předpis č. 372/2011 Sb.Zákon o zdravotních službách a podmínkách jejich poskytování (zákon o zdravotních službách)</a:t>
            </a:r>
            <a:br>
              <a:rPr lang="cs-CZ" altLang="cs-CZ" sz="2400" b="1" smtClean="0"/>
            </a:br>
            <a:endParaRPr lang="cs-CZ" altLang="cs-CZ" sz="2400" smtClean="0"/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600" b="1" smtClean="0"/>
              <a:t>(4)</a:t>
            </a:r>
            <a:r>
              <a:rPr lang="cs-CZ" altLang="cs-CZ" sz="1600" smtClean="0"/>
              <a:t> Pacient může učinit dříve vyslovené přání též při přijetí do péče poskytovatelem nebo kdykoliv v průběhu hospitalizace, a to pro poskytování zdravotních služeb zajišťovaných tímto poskytovatelem. Takto vyslovené přání se zaznamená do zdravotnické dokumentace vedené o pacientovi; záznam podepíše pacient, zdravotnický pracovník a svědek; v tomto případě se nepostupuje podle odstavce 3.</a:t>
            </a:r>
          </a:p>
          <a:p>
            <a:r>
              <a:rPr lang="cs-CZ" altLang="cs-CZ" sz="1600" b="1" smtClean="0"/>
              <a:t>(5)</a:t>
            </a:r>
            <a:r>
              <a:rPr lang="cs-CZ" altLang="cs-CZ" sz="1600" smtClean="0"/>
              <a:t> Dříve vyslovené přání</a:t>
            </a:r>
          </a:p>
          <a:p>
            <a:r>
              <a:rPr lang="cs-CZ" altLang="cs-CZ" sz="1600" b="1" smtClean="0"/>
              <a:t>a)</a:t>
            </a:r>
            <a:r>
              <a:rPr lang="cs-CZ" altLang="cs-CZ" sz="1600" smtClean="0"/>
              <a:t> není třeba respektovat, pokud od doby jeho vyslovení došlo v poskytování zdravotních služeb, k nimž se toto přání vztahuje, k takovému vývoji, že lze důvodně předpokládat, že by pacient vyslovil souhlas s jejich poskytnutím; rozhodnutí o nerespektování dříve vysloveného přání pacienta a důvody, které k němu vedly, se zaznamenají do zdravotnické dokumentace vedené o pacientovi,</a:t>
            </a:r>
          </a:p>
          <a:p>
            <a:r>
              <a:rPr lang="cs-CZ" altLang="cs-CZ" sz="1600" b="1" smtClean="0"/>
              <a:t>b)</a:t>
            </a:r>
            <a:r>
              <a:rPr lang="cs-CZ" altLang="cs-CZ" sz="1600" smtClean="0"/>
              <a:t> nelze respektovat, pokud nabádá k takovým postupům, jejichž výsledkem je aktivní způsobení smrti,</a:t>
            </a:r>
          </a:p>
          <a:p>
            <a:r>
              <a:rPr lang="cs-CZ" altLang="cs-CZ" sz="1600" b="1" smtClean="0"/>
              <a:t>c)</a:t>
            </a:r>
            <a:r>
              <a:rPr lang="cs-CZ" altLang="cs-CZ" sz="1600" smtClean="0"/>
              <a:t> nelze respektovat, pokud by jeho splnění mohlo ohrozit jiné osoby,</a:t>
            </a:r>
          </a:p>
          <a:p>
            <a:r>
              <a:rPr lang="cs-CZ" altLang="cs-CZ" sz="1600" b="1" smtClean="0"/>
              <a:t>d)</a:t>
            </a:r>
            <a:r>
              <a:rPr lang="cs-CZ" altLang="cs-CZ" sz="1600" smtClean="0"/>
              <a:t> nelze respektovat, pokud byly v době, kdy poskytovatel neměl k dispozici dříve vyslovené přání, započaty takové zdravotní výkony, jejichž přerušení by vedlo k aktivnímu způsobení smrti.</a:t>
            </a:r>
          </a:p>
          <a:p>
            <a:r>
              <a:rPr lang="cs-CZ" altLang="cs-CZ" sz="1600" b="1" smtClean="0"/>
              <a:t>(6)</a:t>
            </a:r>
            <a:r>
              <a:rPr lang="cs-CZ" altLang="cs-CZ" sz="1600" smtClean="0"/>
              <a:t> Dříve vyslovené přání nelze uplatnit, jde-li o nezletilé pacienty nebo pacienty s omezenou svéprávností.</a:t>
            </a:r>
          </a:p>
          <a:p>
            <a:endParaRPr lang="cs-CZ" altLang="cs-CZ" sz="1600" smtClean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7150"/>
            <a:ext cx="90265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04938"/>
            <a:ext cx="9180513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92463"/>
            <a:ext cx="8208962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130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773238"/>
            <a:ext cx="9036050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100"/>
            <a:ext cx="9144001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8"/>
          <p:cNvGrpSpPr>
            <a:grpSpLocks/>
          </p:cNvGrpSpPr>
          <p:nvPr/>
        </p:nvGrpSpPr>
        <p:grpSpPr bwMode="auto">
          <a:xfrm>
            <a:off x="0" y="1895475"/>
            <a:ext cx="9251950" cy="3046413"/>
            <a:chOff x="0" y="1194"/>
            <a:chExt cx="5828" cy="1919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4"/>
              <a:ext cx="5828" cy="1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>
              <a:off x="295" y="1706"/>
              <a:ext cx="535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 flipV="1">
              <a:off x="45" y="1888"/>
              <a:ext cx="560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 flipV="1">
              <a:off x="46" y="2069"/>
              <a:ext cx="179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481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100"/>
            <a:ext cx="9144001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3"/>
          <p:cNvGrpSpPr>
            <a:grpSpLocks/>
          </p:cNvGrpSpPr>
          <p:nvPr/>
        </p:nvGrpSpPr>
        <p:grpSpPr bwMode="auto">
          <a:xfrm>
            <a:off x="142875" y="1628775"/>
            <a:ext cx="9001125" cy="4870450"/>
            <a:chOff x="90" y="1026"/>
            <a:chExt cx="5670" cy="3068"/>
          </a:xfrm>
        </p:grpSpPr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" y="1026"/>
              <a:ext cx="5670" cy="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45" name="Line 6"/>
            <p:cNvSpPr>
              <a:spLocks noChangeShapeType="1"/>
            </p:cNvSpPr>
            <p:nvPr/>
          </p:nvSpPr>
          <p:spPr bwMode="auto">
            <a:xfrm>
              <a:off x="340" y="1162"/>
              <a:ext cx="21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846" name="Line 8"/>
            <p:cNvSpPr>
              <a:spLocks noChangeShapeType="1"/>
            </p:cNvSpPr>
            <p:nvPr/>
          </p:nvSpPr>
          <p:spPr bwMode="auto">
            <a:xfrm>
              <a:off x="340" y="1480"/>
              <a:ext cx="2359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847" name="Line 10"/>
            <p:cNvSpPr>
              <a:spLocks noChangeShapeType="1"/>
            </p:cNvSpPr>
            <p:nvPr/>
          </p:nvSpPr>
          <p:spPr bwMode="auto">
            <a:xfrm>
              <a:off x="295" y="2296"/>
              <a:ext cx="2903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848" name="Line 11"/>
            <p:cNvSpPr>
              <a:spLocks noChangeShapeType="1"/>
            </p:cNvSpPr>
            <p:nvPr/>
          </p:nvSpPr>
          <p:spPr bwMode="auto">
            <a:xfrm>
              <a:off x="295" y="2931"/>
              <a:ext cx="2494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849" name="Line 12"/>
            <p:cNvSpPr>
              <a:spLocks noChangeShapeType="1"/>
            </p:cNvSpPr>
            <p:nvPr/>
          </p:nvSpPr>
          <p:spPr bwMode="auto">
            <a:xfrm>
              <a:off x="295" y="3929"/>
              <a:ext cx="2359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584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98613"/>
            <a:ext cx="9110663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1970087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3"/>
          <p:cNvGrpSpPr>
            <a:grpSpLocks/>
          </p:cNvGrpSpPr>
          <p:nvPr/>
        </p:nvGrpSpPr>
        <p:grpSpPr bwMode="auto">
          <a:xfrm>
            <a:off x="107950" y="1555750"/>
            <a:ext cx="9001125" cy="3313113"/>
            <a:chOff x="68" y="980"/>
            <a:chExt cx="5670" cy="2087"/>
          </a:xfrm>
        </p:grpSpPr>
        <p:pic>
          <p:nvPicPr>
            <p:cNvPr id="3789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980"/>
              <a:ext cx="5670" cy="2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893" name="Line 7"/>
            <p:cNvSpPr>
              <a:spLocks noChangeShapeType="1"/>
            </p:cNvSpPr>
            <p:nvPr/>
          </p:nvSpPr>
          <p:spPr bwMode="auto">
            <a:xfrm>
              <a:off x="340" y="2523"/>
              <a:ext cx="467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894" name="Line 9"/>
            <p:cNvSpPr>
              <a:spLocks noChangeShapeType="1"/>
            </p:cNvSpPr>
            <p:nvPr/>
          </p:nvSpPr>
          <p:spPr bwMode="auto">
            <a:xfrm>
              <a:off x="5057" y="2341"/>
              <a:ext cx="68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895" name="Line 11"/>
            <p:cNvSpPr>
              <a:spLocks noChangeShapeType="1"/>
            </p:cNvSpPr>
            <p:nvPr/>
          </p:nvSpPr>
          <p:spPr bwMode="auto">
            <a:xfrm>
              <a:off x="339" y="1253"/>
              <a:ext cx="113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896" name="Line 12"/>
            <p:cNvSpPr>
              <a:spLocks noChangeShapeType="1"/>
            </p:cNvSpPr>
            <p:nvPr/>
          </p:nvSpPr>
          <p:spPr bwMode="auto">
            <a:xfrm>
              <a:off x="339" y="2205"/>
              <a:ext cx="113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789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1970087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Skupina 46"/>
          <p:cNvGrpSpPr/>
          <p:nvPr/>
        </p:nvGrpSpPr>
        <p:grpSpPr>
          <a:xfrm>
            <a:off x="-349578" y="1268760"/>
            <a:ext cx="9746114" cy="3911077"/>
            <a:chOff x="-349578" y="1268760"/>
            <a:chExt cx="9746114" cy="3911077"/>
          </a:xfrm>
        </p:grpSpPr>
        <p:cxnSp>
          <p:nvCxnSpPr>
            <p:cNvPr id="3" name="Přímá spojnice 2"/>
            <p:cNvCxnSpPr/>
            <p:nvPr/>
          </p:nvCxnSpPr>
          <p:spPr>
            <a:xfrm>
              <a:off x="827584" y="1268760"/>
              <a:ext cx="0" cy="2880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/>
            <p:cNvCxnSpPr/>
            <p:nvPr/>
          </p:nvCxnSpPr>
          <p:spPr>
            <a:xfrm flipH="1">
              <a:off x="827584" y="4149080"/>
              <a:ext cx="741682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6588224" y="1268760"/>
              <a:ext cx="0" cy="2880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Volný tvar 10"/>
            <p:cNvSpPr/>
            <p:nvPr/>
          </p:nvSpPr>
          <p:spPr>
            <a:xfrm>
              <a:off x="835378" y="1742407"/>
              <a:ext cx="5746044" cy="2411904"/>
            </a:xfrm>
            <a:custGeom>
              <a:avLst/>
              <a:gdLst>
                <a:gd name="connsiteX0" fmla="*/ 0 w 5746044"/>
                <a:gd name="connsiteY0" fmla="*/ 1091104 h 2411904"/>
                <a:gd name="connsiteX1" fmla="*/ 395111 w 5746044"/>
                <a:gd name="connsiteY1" fmla="*/ 1091104 h 2411904"/>
                <a:gd name="connsiteX2" fmla="*/ 1185333 w 5746044"/>
                <a:gd name="connsiteY2" fmla="*/ 797593 h 2411904"/>
                <a:gd name="connsiteX3" fmla="*/ 1490133 w 5746044"/>
                <a:gd name="connsiteY3" fmla="*/ 1000793 h 2411904"/>
                <a:gd name="connsiteX4" fmla="*/ 1952978 w 5746044"/>
                <a:gd name="connsiteY4" fmla="*/ 639549 h 2411904"/>
                <a:gd name="connsiteX5" fmla="*/ 2438400 w 5746044"/>
                <a:gd name="connsiteY5" fmla="*/ 695993 h 2411904"/>
                <a:gd name="connsiteX6" fmla="*/ 2777066 w 5746044"/>
                <a:gd name="connsiteY6" fmla="*/ 368615 h 2411904"/>
                <a:gd name="connsiteX7" fmla="*/ 3352800 w 5746044"/>
                <a:gd name="connsiteY7" fmla="*/ 413771 h 2411904"/>
                <a:gd name="connsiteX8" fmla="*/ 3736622 w 5746044"/>
                <a:gd name="connsiteY8" fmla="*/ 75104 h 2411904"/>
                <a:gd name="connsiteX9" fmla="*/ 4244622 w 5746044"/>
                <a:gd name="connsiteY9" fmla="*/ 41237 h 2411904"/>
                <a:gd name="connsiteX10" fmla="*/ 4651022 w 5746044"/>
                <a:gd name="connsiteY10" fmla="*/ 560526 h 2411904"/>
                <a:gd name="connsiteX11" fmla="*/ 4967111 w 5746044"/>
                <a:gd name="connsiteY11" fmla="*/ 854037 h 2411904"/>
                <a:gd name="connsiteX12" fmla="*/ 5000978 w 5746044"/>
                <a:gd name="connsiteY12" fmla="*/ 1102393 h 2411904"/>
                <a:gd name="connsiteX13" fmla="*/ 5260622 w 5746044"/>
                <a:gd name="connsiteY13" fmla="*/ 1418482 h 2411904"/>
                <a:gd name="connsiteX14" fmla="*/ 5317066 w 5746044"/>
                <a:gd name="connsiteY14" fmla="*/ 1915193 h 2411904"/>
                <a:gd name="connsiteX15" fmla="*/ 5441244 w 5746044"/>
                <a:gd name="connsiteY15" fmla="*/ 2129682 h 2411904"/>
                <a:gd name="connsiteX16" fmla="*/ 5554133 w 5746044"/>
                <a:gd name="connsiteY16" fmla="*/ 2299015 h 2411904"/>
                <a:gd name="connsiteX17" fmla="*/ 5746044 w 5746044"/>
                <a:gd name="connsiteY17" fmla="*/ 2411904 h 24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6044" h="2411904">
                  <a:moveTo>
                    <a:pt x="0" y="1091104"/>
                  </a:moveTo>
                  <a:cubicBezTo>
                    <a:pt x="98778" y="1115563"/>
                    <a:pt x="197556" y="1140022"/>
                    <a:pt x="395111" y="1091104"/>
                  </a:cubicBezTo>
                  <a:cubicBezTo>
                    <a:pt x="592666" y="1042186"/>
                    <a:pt x="1002829" y="812645"/>
                    <a:pt x="1185333" y="797593"/>
                  </a:cubicBezTo>
                  <a:cubicBezTo>
                    <a:pt x="1367837" y="782541"/>
                    <a:pt x="1362192" y="1027134"/>
                    <a:pt x="1490133" y="1000793"/>
                  </a:cubicBezTo>
                  <a:cubicBezTo>
                    <a:pt x="1618074" y="974452"/>
                    <a:pt x="1794934" y="690349"/>
                    <a:pt x="1952978" y="639549"/>
                  </a:cubicBezTo>
                  <a:cubicBezTo>
                    <a:pt x="2111022" y="588749"/>
                    <a:pt x="2301052" y="741149"/>
                    <a:pt x="2438400" y="695993"/>
                  </a:cubicBezTo>
                  <a:cubicBezTo>
                    <a:pt x="2575748" y="650837"/>
                    <a:pt x="2624666" y="415652"/>
                    <a:pt x="2777066" y="368615"/>
                  </a:cubicBezTo>
                  <a:cubicBezTo>
                    <a:pt x="2929466" y="321578"/>
                    <a:pt x="3192874" y="462689"/>
                    <a:pt x="3352800" y="413771"/>
                  </a:cubicBezTo>
                  <a:cubicBezTo>
                    <a:pt x="3512726" y="364853"/>
                    <a:pt x="3587985" y="137193"/>
                    <a:pt x="3736622" y="75104"/>
                  </a:cubicBezTo>
                  <a:cubicBezTo>
                    <a:pt x="3885259" y="13015"/>
                    <a:pt x="4092222" y="-39667"/>
                    <a:pt x="4244622" y="41237"/>
                  </a:cubicBezTo>
                  <a:cubicBezTo>
                    <a:pt x="4397022" y="122141"/>
                    <a:pt x="4530607" y="425059"/>
                    <a:pt x="4651022" y="560526"/>
                  </a:cubicBezTo>
                  <a:cubicBezTo>
                    <a:pt x="4771437" y="695993"/>
                    <a:pt x="4908785" y="763726"/>
                    <a:pt x="4967111" y="854037"/>
                  </a:cubicBezTo>
                  <a:cubicBezTo>
                    <a:pt x="5025437" y="944348"/>
                    <a:pt x="4952060" y="1008319"/>
                    <a:pt x="5000978" y="1102393"/>
                  </a:cubicBezTo>
                  <a:cubicBezTo>
                    <a:pt x="5049897" y="1196467"/>
                    <a:pt x="5207941" y="1283015"/>
                    <a:pt x="5260622" y="1418482"/>
                  </a:cubicBezTo>
                  <a:cubicBezTo>
                    <a:pt x="5313303" y="1553949"/>
                    <a:pt x="5286962" y="1796660"/>
                    <a:pt x="5317066" y="1915193"/>
                  </a:cubicBezTo>
                  <a:cubicBezTo>
                    <a:pt x="5347170" y="2033726"/>
                    <a:pt x="5401733" y="2065712"/>
                    <a:pt x="5441244" y="2129682"/>
                  </a:cubicBezTo>
                  <a:cubicBezTo>
                    <a:pt x="5480755" y="2193652"/>
                    <a:pt x="5503333" y="2251978"/>
                    <a:pt x="5554133" y="2299015"/>
                  </a:cubicBezTo>
                  <a:cubicBezTo>
                    <a:pt x="5604933" y="2346052"/>
                    <a:pt x="5708414" y="2394971"/>
                    <a:pt x="5746044" y="241190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849525" y="1347664"/>
              <a:ext cx="8361363" cy="3377480"/>
            </a:xfrm>
            <a:custGeom>
              <a:avLst/>
              <a:gdLst>
                <a:gd name="connsiteX0" fmla="*/ 0 w 8361363"/>
                <a:gd name="connsiteY0" fmla="*/ 2045391 h 3377480"/>
                <a:gd name="connsiteX1" fmla="*/ 643466 w 8361363"/>
                <a:gd name="connsiteY1" fmla="*/ 2056680 h 3377480"/>
                <a:gd name="connsiteX2" fmla="*/ 1264355 w 8361363"/>
                <a:gd name="connsiteY2" fmla="*/ 1830902 h 3377480"/>
                <a:gd name="connsiteX3" fmla="*/ 1490133 w 8361363"/>
                <a:gd name="connsiteY3" fmla="*/ 2011525 h 3377480"/>
                <a:gd name="connsiteX4" fmla="*/ 1998133 w 8361363"/>
                <a:gd name="connsiteY4" fmla="*/ 1695436 h 3377480"/>
                <a:gd name="connsiteX5" fmla="*/ 2381955 w 8361363"/>
                <a:gd name="connsiteY5" fmla="*/ 1729302 h 3377480"/>
                <a:gd name="connsiteX6" fmla="*/ 2810933 w 8361363"/>
                <a:gd name="connsiteY6" fmla="*/ 1345480 h 3377480"/>
                <a:gd name="connsiteX7" fmla="*/ 3307644 w 8361363"/>
                <a:gd name="connsiteY7" fmla="*/ 1266458 h 3377480"/>
                <a:gd name="connsiteX8" fmla="*/ 3657600 w 8361363"/>
                <a:gd name="connsiteY8" fmla="*/ 972947 h 3377480"/>
                <a:gd name="connsiteX9" fmla="*/ 4199466 w 8361363"/>
                <a:gd name="connsiteY9" fmla="*/ 837480 h 3377480"/>
                <a:gd name="connsiteX10" fmla="*/ 5768622 w 8361363"/>
                <a:gd name="connsiteY10" fmla="*/ 58547 h 3377480"/>
                <a:gd name="connsiteX11" fmla="*/ 6536266 w 8361363"/>
                <a:gd name="connsiteY11" fmla="*/ 2621125 h 3377480"/>
                <a:gd name="connsiteX12" fmla="*/ 8274755 w 8361363"/>
                <a:gd name="connsiteY12" fmla="*/ 2722725 h 3377480"/>
                <a:gd name="connsiteX13" fmla="*/ 8116711 w 8361363"/>
                <a:gd name="connsiteY13" fmla="*/ 3377480 h 33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361363" h="3377480">
                  <a:moveTo>
                    <a:pt x="0" y="2045391"/>
                  </a:moveTo>
                  <a:cubicBezTo>
                    <a:pt x="216370" y="2068909"/>
                    <a:pt x="432740" y="2092428"/>
                    <a:pt x="643466" y="2056680"/>
                  </a:cubicBezTo>
                  <a:cubicBezTo>
                    <a:pt x="854192" y="2020932"/>
                    <a:pt x="1123244" y="1838428"/>
                    <a:pt x="1264355" y="1830902"/>
                  </a:cubicBezTo>
                  <a:cubicBezTo>
                    <a:pt x="1405466" y="1823376"/>
                    <a:pt x="1367837" y="2034103"/>
                    <a:pt x="1490133" y="2011525"/>
                  </a:cubicBezTo>
                  <a:cubicBezTo>
                    <a:pt x="1612429" y="1988947"/>
                    <a:pt x="1849496" y="1742473"/>
                    <a:pt x="1998133" y="1695436"/>
                  </a:cubicBezTo>
                  <a:cubicBezTo>
                    <a:pt x="2146770" y="1648399"/>
                    <a:pt x="2246488" y="1787628"/>
                    <a:pt x="2381955" y="1729302"/>
                  </a:cubicBezTo>
                  <a:cubicBezTo>
                    <a:pt x="2517422" y="1670976"/>
                    <a:pt x="2656652" y="1422621"/>
                    <a:pt x="2810933" y="1345480"/>
                  </a:cubicBezTo>
                  <a:cubicBezTo>
                    <a:pt x="2965214" y="1268339"/>
                    <a:pt x="3166533" y="1328547"/>
                    <a:pt x="3307644" y="1266458"/>
                  </a:cubicBezTo>
                  <a:cubicBezTo>
                    <a:pt x="3448755" y="1204369"/>
                    <a:pt x="3508963" y="1044443"/>
                    <a:pt x="3657600" y="972947"/>
                  </a:cubicBezTo>
                  <a:cubicBezTo>
                    <a:pt x="3806237" y="901451"/>
                    <a:pt x="3847629" y="989880"/>
                    <a:pt x="4199466" y="837480"/>
                  </a:cubicBezTo>
                  <a:cubicBezTo>
                    <a:pt x="4551303" y="685080"/>
                    <a:pt x="5379155" y="-238727"/>
                    <a:pt x="5768622" y="58547"/>
                  </a:cubicBezTo>
                  <a:cubicBezTo>
                    <a:pt x="6158089" y="355821"/>
                    <a:pt x="6118577" y="2177095"/>
                    <a:pt x="6536266" y="2621125"/>
                  </a:cubicBezTo>
                  <a:cubicBezTo>
                    <a:pt x="6953955" y="3065155"/>
                    <a:pt x="8011347" y="2596666"/>
                    <a:pt x="8274755" y="2722725"/>
                  </a:cubicBezTo>
                  <a:cubicBezTo>
                    <a:pt x="8538163" y="2848784"/>
                    <a:pt x="8116711" y="3377480"/>
                    <a:pt x="8116711" y="3377480"/>
                  </a:cubicBezTo>
                </a:path>
              </a:pathLst>
            </a:cu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8252201" y="3717032"/>
              <a:ext cx="1144335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 rot="16200000">
              <a:off x="-687411" y="2539642"/>
              <a:ext cx="2354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smtClean="0">
                  <a:latin typeface="+mj-lt"/>
                </a:rPr>
                <a:t>INTENZITA PÉČE</a:t>
              </a:r>
              <a:endParaRPr lang="cs-CZ" sz="1600">
                <a:latin typeface="+mj-lt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-349578" y="4841283"/>
              <a:ext cx="2354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latin typeface="+mj-lt"/>
                </a:rPr>
                <a:t>PŘÍJEM NA ICU</a:t>
              </a:r>
              <a:endParaRPr lang="cs-CZ" sz="1600" dirty="0">
                <a:latin typeface="+mj-lt"/>
              </a:endParaRPr>
            </a:p>
          </p:txBody>
        </p:sp>
        <p:sp>
          <p:nvSpPr>
            <p:cNvPr id="17" name="Šipka dolů 16"/>
            <p:cNvSpPr/>
            <p:nvPr/>
          </p:nvSpPr>
          <p:spPr>
            <a:xfrm rot="10800000" flipH="1">
              <a:off x="788487" y="4405037"/>
              <a:ext cx="122075" cy="39211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9" name="Přímá spojovací šipka 18"/>
            <p:cNvCxnSpPr/>
            <p:nvPr/>
          </p:nvCxnSpPr>
          <p:spPr>
            <a:xfrm>
              <a:off x="4009362" y="5010967"/>
              <a:ext cx="14401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/>
            <p:cNvSpPr txBox="1"/>
            <p:nvPr/>
          </p:nvSpPr>
          <p:spPr>
            <a:xfrm>
              <a:off x="2531238" y="4839576"/>
              <a:ext cx="2354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latin typeface="+mj-lt"/>
                </a:rPr>
                <a:t>ČAS</a:t>
              </a:r>
              <a:endParaRPr lang="cs-CZ" sz="1600" dirty="0">
                <a:latin typeface="+mj-lt"/>
              </a:endParaRPr>
            </a:p>
          </p:txBody>
        </p:sp>
        <p:sp>
          <p:nvSpPr>
            <p:cNvPr id="22" name="Šipka dolů 21"/>
            <p:cNvSpPr/>
            <p:nvPr/>
          </p:nvSpPr>
          <p:spPr>
            <a:xfrm rot="10800000" flipH="1">
              <a:off x="6561156" y="4429756"/>
              <a:ext cx="122075" cy="39211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5465297" y="4839576"/>
              <a:ext cx="2354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smtClean="0">
                  <a:latin typeface="+mj-lt"/>
                </a:rPr>
                <a:t>SMRT</a:t>
              </a:r>
              <a:endParaRPr lang="cs-CZ" sz="1600" dirty="0">
                <a:latin typeface="+mj-lt"/>
              </a:endParaRPr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6588223" y="4149080"/>
              <a:ext cx="1642037" cy="1986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ZÁRMUTEK</a:t>
              </a:r>
              <a:endParaRPr lang="cs-CZ" dirty="0"/>
            </a:p>
          </p:txBody>
        </p:sp>
        <p:sp>
          <p:nvSpPr>
            <p:cNvPr id="27" name="Ovál 26"/>
            <p:cNvSpPr/>
            <p:nvPr/>
          </p:nvSpPr>
          <p:spPr>
            <a:xfrm>
              <a:off x="5206646" y="1916832"/>
              <a:ext cx="229450" cy="216024"/>
            </a:xfrm>
            <a:prstGeom prst="ellipse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1353581" y="1681060"/>
              <a:ext cx="2354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latin typeface="+mj-lt"/>
                </a:rPr>
                <a:t>INTENZIVNÍ PÉČE</a:t>
              </a:r>
              <a:endParaRPr lang="cs-CZ" sz="1600" dirty="0">
                <a:latin typeface="+mj-lt"/>
              </a:endParaRP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2115250" y="3461701"/>
              <a:ext cx="2354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smtClean="0">
                  <a:latin typeface="+mj-lt"/>
                </a:rPr>
                <a:t>PALIATIVNÍ PÉČE</a:t>
              </a:r>
              <a:endParaRPr lang="cs-CZ" sz="1600" dirty="0">
                <a:latin typeface="+mj-lt"/>
              </a:endParaRPr>
            </a:p>
          </p:txBody>
        </p:sp>
        <p:cxnSp>
          <p:nvCxnSpPr>
            <p:cNvPr id="45" name="Přímá spojnice 44"/>
            <p:cNvCxnSpPr>
              <a:endCxn id="11" idx="4"/>
            </p:cNvCxnSpPr>
            <p:nvPr/>
          </p:nvCxnSpPr>
          <p:spPr>
            <a:xfrm>
              <a:off x="2699792" y="2024844"/>
              <a:ext cx="88564" cy="357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3203848" y="3094319"/>
              <a:ext cx="88564" cy="357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8972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37433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15" name="Group 8"/>
          <p:cNvGrpSpPr>
            <a:grpSpLocks/>
          </p:cNvGrpSpPr>
          <p:nvPr/>
        </p:nvGrpSpPr>
        <p:grpSpPr bwMode="auto">
          <a:xfrm>
            <a:off x="250825" y="2276475"/>
            <a:ext cx="8640763" cy="1762125"/>
            <a:chOff x="158" y="1434"/>
            <a:chExt cx="5443" cy="1110"/>
          </a:xfrm>
        </p:grpSpPr>
        <p:pic>
          <p:nvPicPr>
            <p:cNvPr id="3891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434"/>
              <a:ext cx="5398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1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933"/>
              <a:ext cx="5443" cy="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9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1"/>
          <p:cNvGrpSpPr>
            <a:grpSpLocks/>
          </p:cNvGrpSpPr>
          <p:nvPr/>
        </p:nvGrpSpPr>
        <p:grpSpPr bwMode="auto">
          <a:xfrm>
            <a:off x="34925" y="1268413"/>
            <a:ext cx="9036050" cy="4179887"/>
            <a:chOff x="22" y="799"/>
            <a:chExt cx="5692" cy="2633"/>
          </a:xfrm>
        </p:grpSpPr>
        <p:pic>
          <p:nvPicPr>
            <p:cNvPr id="3994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799"/>
              <a:ext cx="5692" cy="2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1" name="Line 7"/>
            <p:cNvSpPr>
              <a:spLocks noChangeShapeType="1"/>
            </p:cNvSpPr>
            <p:nvPr/>
          </p:nvSpPr>
          <p:spPr bwMode="auto">
            <a:xfrm>
              <a:off x="249" y="1933"/>
              <a:ext cx="4899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942" name="Line 8"/>
            <p:cNvSpPr>
              <a:spLocks noChangeShapeType="1"/>
            </p:cNvSpPr>
            <p:nvPr/>
          </p:nvSpPr>
          <p:spPr bwMode="auto">
            <a:xfrm>
              <a:off x="249" y="2432"/>
              <a:ext cx="195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943" name="Line 9"/>
            <p:cNvSpPr>
              <a:spLocks noChangeShapeType="1"/>
            </p:cNvSpPr>
            <p:nvPr/>
          </p:nvSpPr>
          <p:spPr bwMode="auto">
            <a:xfrm>
              <a:off x="249" y="2251"/>
              <a:ext cx="517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944" name="Line 10"/>
            <p:cNvSpPr>
              <a:spLocks noChangeShapeType="1"/>
            </p:cNvSpPr>
            <p:nvPr/>
          </p:nvSpPr>
          <p:spPr bwMode="auto">
            <a:xfrm>
              <a:off x="249" y="2115"/>
              <a:ext cx="503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993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903605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66675"/>
            <a:ext cx="4614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00112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66675"/>
            <a:ext cx="4614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910907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66675"/>
            <a:ext cx="46148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6200"/>
            <a:ext cx="88947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989138"/>
            <a:ext cx="4643438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392612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1440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5888"/>
            <a:ext cx="7920038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15.4. zpět </a:t>
            </a:r>
            <a:r>
              <a:rPr lang="cs-CZ" dirty="0" smtClean="0"/>
              <a:t>zhoršení vědomí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po </a:t>
            </a:r>
            <a:r>
              <a:rPr lang="cs-CZ" dirty="0"/>
              <a:t>několika dnech bez </a:t>
            </a:r>
            <a:r>
              <a:rPr lang="cs-CZ" dirty="0" err="1"/>
              <a:t>sedace</a:t>
            </a:r>
            <a:r>
              <a:rPr lang="cs-CZ" dirty="0"/>
              <a:t> neotevře oči, nevyhoví výzvě, pouze kašle na </a:t>
            </a:r>
            <a:r>
              <a:rPr lang="cs-CZ" dirty="0" smtClean="0"/>
              <a:t>odsávání</a:t>
            </a:r>
          </a:p>
          <a:p>
            <a:r>
              <a:rPr lang="cs-CZ" dirty="0" smtClean="0"/>
              <a:t>provedeno </a:t>
            </a:r>
            <a:r>
              <a:rPr lang="cs-CZ" dirty="0"/>
              <a:t>CT mozku s nálezem progrese ischemie, edému a </a:t>
            </a:r>
            <a:r>
              <a:rPr lang="cs-CZ" dirty="0" err="1"/>
              <a:t>hygromu</a:t>
            </a:r>
            <a:r>
              <a:rPr lang="cs-CZ" dirty="0"/>
              <a:t> </a:t>
            </a:r>
            <a:r>
              <a:rPr lang="cs-CZ" dirty="0" err="1"/>
              <a:t>l.sin</a:t>
            </a:r>
            <a:r>
              <a:rPr lang="cs-CZ" dirty="0"/>
              <a:t>.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29277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358900"/>
            <a:ext cx="8636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372225" y="333375"/>
            <a:ext cx="1603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400">
                <a:latin typeface="Tahoma" pitchFamily="34" charset="0"/>
              </a:rPr>
              <a:t>Byock, CCM 2006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761038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323850" y="4221163"/>
            <a:ext cx="8424863" cy="2647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Cíl intenzivní péče</a:t>
            </a:r>
            <a:r>
              <a:rPr lang="cs-CZ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</a:p>
          <a:p>
            <a:pPr>
              <a:buFontTx/>
              <a:buAutoNum type="arabicPeriod"/>
              <a:defRPr/>
            </a:pPr>
            <a:r>
              <a:rPr lang="cs-CZ" sz="24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záchrana života </a:t>
            </a:r>
          </a:p>
          <a:p>
            <a:pPr>
              <a:buFontTx/>
              <a:buAutoNum type="arabicPeriod"/>
              <a:defRPr/>
            </a:pPr>
            <a:r>
              <a:rPr lang="cs-CZ" sz="24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kvalita života pacienta</a:t>
            </a:r>
          </a:p>
          <a:p>
            <a:pPr lvl="2">
              <a:buFontTx/>
              <a:buChar char="•"/>
              <a:defRPr/>
            </a:pPr>
            <a:endParaRPr lang="cs-CZ" sz="240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r>
              <a:rPr lang="cs-CZ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Zdravotníci  poskytující paliativní péči staví tyto priority v </a:t>
            </a:r>
            <a:r>
              <a:rPr lang="cs-CZ" sz="24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opačném</a:t>
            </a:r>
            <a:r>
              <a:rPr lang="cs-CZ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pořadí, nicméně toto jen podtrhuje intimní provázání obou přístupů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-1035496"/>
            <a:ext cx="182880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26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Dne 17.4. EOL konference s rodinou, pacientka převedena do paliativní péče. Terminální </a:t>
            </a:r>
            <a:r>
              <a:rPr lang="cs-CZ" dirty="0" err="1" smtClean="0"/>
              <a:t>extubace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u="sng" dirty="0" smtClean="0"/>
          </a:p>
          <a:p>
            <a:pPr marL="0" indent="0">
              <a:buNone/>
            </a:pPr>
            <a:r>
              <a:rPr lang="cs-CZ" u="sng" dirty="0" smtClean="0"/>
              <a:t>Zápis v dokumentaci:</a:t>
            </a:r>
          </a:p>
          <a:p>
            <a:pPr marL="0" indent="0">
              <a:buNone/>
            </a:pPr>
            <a:r>
              <a:rPr lang="cs-CZ" dirty="0"/>
              <a:t>17.4. pro trvající těžkou poruchu vědomí a progresi nálezu na CT mozku </a:t>
            </a:r>
            <a:r>
              <a:rPr lang="cs-CZ" dirty="0" err="1"/>
              <a:t>deeskalována</a:t>
            </a:r>
            <a:r>
              <a:rPr lang="cs-CZ" dirty="0"/>
              <a:t> terapie. Dne17.4. EOL konference s rodinou o ukončení orgánové podpory s paliativní terapií.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7165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Kdy a jak kategorizovat pacienta 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Komplexní rozhodování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 rámci „</a:t>
            </a:r>
            <a:r>
              <a:rPr lang="cs-CZ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clinical</a:t>
            </a: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rounds</a:t>
            </a: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Další eskalace terapie by znamenala zahájení marné a neúčelné terapie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Současná terapie je zhodnocena jako marná a neúčelná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Jakou terapii pozdržet, event. odejmout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Ohnisko zájmu se přesunuje na úlevu obtíží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Nutná shoda celého týmu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Záznam v dokumentaci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 případě komplikovaných situací vhodný </a:t>
            </a:r>
            <a:r>
              <a:rPr lang="cs-CZ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debriefing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Komunikace s příbuznými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Vyhradit si čas a klidné místo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Ošetřující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lékař + </a:t>
            </a:r>
            <a:r>
              <a:rPr lang="cs-CZ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oš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sestra + event. vedoucí oddělení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Konzistentní informace pochopitelnou a nenásilnou formou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Strukturovat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rozhovor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Informace v některých případech „dávkovat“ stupňovitě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Rodinu informovat – </a:t>
            </a:r>
            <a:r>
              <a:rPr lang="cs-CZ" dirty="0" smtClean="0">
                <a:solidFill>
                  <a:srgbClr val="FF0000"/>
                </a:solidFill>
              </a:rPr>
              <a:t>ne delegovat rozhodovací proces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na rodinného příslušníka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Konfliktní příbuzný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Chovat se profesionálně, klidně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Ponechat čas a prostor k vyjádření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Vyzvat k dotazům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Opakované vysvětlení pojmu symptomatická terapie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Vyvarovat se zapojení příbuzných do rozhodovacího procesu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Snaha o zprostředkování pacientových postojů a zájmů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 případě zásadního rozporu odložit případnou další deeskalaci terapie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Zápis v dokumentaci</a:t>
            </a:r>
            <a:endParaRPr lang="cs-CZ" altLang="cs-CZ" dirty="0" smtClean="0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dirty="0" smtClean="0"/>
              <a:t>Léčba: dne 12.2. došlo po konsenzu vedení kliniky, lékařského a ošetřovatelského týmu k zadržení orgánové podpory (</a:t>
            </a:r>
            <a:r>
              <a:rPr lang="cs-CZ" b="1" dirty="0" err="1" smtClean="0"/>
              <a:t>withhold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therapy</a:t>
            </a:r>
            <a:r>
              <a:rPr lang="cs-CZ" dirty="0" smtClean="0"/>
              <a:t>) a k ordinaci </a:t>
            </a:r>
            <a:r>
              <a:rPr lang="cs-CZ" b="1" dirty="0" smtClean="0"/>
              <a:t>DNR</a:t>
            </a:r>
            <a:r>
              <a:rPr lang="cs-CZ" dirty="0" smtClean="0"/>
              <a:t>. Odůvodnění je progrese multiorgánové dysfunkce, zhoršení neurologického stavu i přes cca tři týdny plné intenzivní terapie. Vše diskutováno s blízkými pacienta, nemají k tomu námitek. Dne … terapii odnímáme jako marnou, ponechána zatím pouze ventilace a </a:t>
            </a:r>
            <a:r>
              <a:rPr lang="cs-CZ" dirty="0" err="1" smtClean="0"/>
              <a:t>vasopresorická</a:t>
            </a:r>
            <a:r>
              <a:rPr lang="cs-CZ" dirty="0" smtClean="0"/>
              <a:t> podpora.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Zápis v dokumentaci</a:t>
            </a:r>
            <a:endParaRPr lang="cs-CZ" alt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dirty="0" smtClean="0"/>
              <a:t>Od ... </a:t>
            </a:r>
            <a:r>
              <a:rPr lang="cs-CZ" dirty="0"/>
              <a:t>vzhledem k nálezu progrese základního onemocnění, tj. IE mitrální chlopně, která vyžaduje kardiochirurgický výkon, který tč. nelze provést a vzhledem ke zhoršení pacientky </a:t>
            </a:r>
            <a:r>
              <a:rPr lang="cs-CZ" dirty="0" smtClean="0"/>
              <a:t>i </a:t>
            </a:r>
            <a:r>
              <a:rPr lang="cs-CZ" dirty="0"/>
              <a:t>přes 1 měsíční intenzivní terapii volíme po domluvě v týmu status DNR a při zhoršení stavu </a:t>
            </a:r>
            <a:r>
              <a:rPr lang="cs-CZ" dirty="0" err="1"/>
              <a:t>withhold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, tj. nerozšiřování o další orgánovou podporu. Dne </a:t>
            </a:r>
            <a:r>
              <a:rPr lang="cs-CZ" dirty="0" smtClean="0"/>
              <a:t>... </a:t>
            </a:r>
            <a:r>
              <a:rPr lang="cs-CZ" dirty="0"/>
              <a:t>rozhovor s dcerou </a:t>
            </a:r>
            <a:r>
              <a:rPr lang="cs-CZ" dirty="0" smtClean="0"/>
              <a:t>pacientky. </a:t>
            </a:r>
            <a:r>
              <a:rPr lang="cs-CZ" dirty="0"/>
              <a:t>Vyjadřuje svůj nesouhlas a nesouhlas rodiny se stavem DNR. </a:t>
            </a:r>
            <a:r>
              <a:rPr lang="cs-CZ" dirty="0" smtClean="0"/>
              <a:t>Rozhovoru </a:t>
            </a:r>
            <a:r>
              <a:rPr lang="cs-CZ" dirty="0"/>
              <a:t>přítomni </a:t>
            </a:r>
            <a:r>
              <a:rPr lang="cs-CZ" dirty="0" smtClean="0"/>
              <a:t>... </a:t>
            </a:r>
            <a:r>
              <a:rPr lang="cs-CZ" dirty="0"/>
              <a:t>Zapsal </a:t>
            </a:r>
            <a:r>
              <a:rPr lang="cs-CZ" dirty="0" smtClean="0"/>
              <a:t>... </a:t>
            </a:r>
            <a:r>
              <a:rPr lang="cs-CZ" dirty="0"/>
              <a:t>Od </a:t>
            </a:r>
            <a:r>
              <a:rPr lang="cs-CZ" dirty="0" smtClean="0"/>
              <a:t>... komunikace </a:t>
            </a:r>
            <a:r>
              <a:rPr lang="cs-CZ" dirty="0"/>
              <a:t>ztížena některými skutečnostmi. Dcera odmítá komunikovat s některými členy týmu. Vybírá si lékaře pro podávání informací, taktéž preferuje a odmítá i členy ošetřovatelského týmu.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shLeigh McHale, center, gave her family detailed instructions about her final wishes, including those concerning her funera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88913"/>
            <a:ext cx="778351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Obdélník 1"/>
          <p:cNvSpPr>
            <a:spLocks noChangeArrowheads="1"/>
          </p:cNvSpPr>
          <p:nvPr/>
        </p:nvSpPr>
        <p:spPr bwMode="auto">
          <a:xfrm>
            <a:off x="5435600" y="6613525"/>
            <a:ext cx="36004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700"/>
              <a:t>http://well.blogs.nytimes.com/2015/03/28/teen-advance-directive-end-of-life-care/?_r=0</a:t>
            </a:r>
          </a:p>
        </p:txBody>
      </p:sp>
      <p:sp>
        <p:nvSpPr>
          <p:cNvPr id="52228" name="Obdélník 2"/>
          <p:cNvSpPr>
            <a:spLocks noChangeArrowheads="1"/>
          </p:cNvSpPr>
          <p:nvPr/>
        </p:nvSpPr>
        <p:spPr bwMode="auto">
          <a:xfrm>
            <a:off x="2411413" y="479742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/>
              <a:t>AshLeigh McHale, center, gave her family detailed instructions about her final wishes, including those concerning her funeral</a:t>
            </a:r>
            <a:r>
              <a:rPr lang="cs-CZ" altLang="cs-CZ"/>
              <a:t>.</a:t>
            </a:r>
            <a:r>
              <a:rPr lang="en-US" altLang="cs-CZ"/>
              <a:t> </a:t>
            </a:r>
            <a:endParaRPr lang="cs-CZ" altLang="cs-CZ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asted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84213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40"/>
          <p:cNvSpPr>
            <a:spLocks noGrp="1"/>
          </p:cNvSpPr>
          <p:nvPr>
            <p:ph type="sldNum" sz="quarter" idx="10"/>
          </p:nvPr>
        </p:nvSpPr>
        <p:spPr bwMode="auto">
          <a:xfrm>
            <a:off x="6553200" y="6354763"/>
            <a:ext cx="2133600" cy="3683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4135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6413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64135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64135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64135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64135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64135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64135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64135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AF827C0-CDE2-4487-8417-A0177107CFAB}" type="slidenum">
              <a:rPr lang="cs-CZ" altLang="cs-CZ" sz="180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pPr/>
              <a:t>59</a:t>
            </a:fld>
            <a:endParaRPr lang="cs-CZ" altLang="cs-CZ" sz="1800" smtClean="0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54275" name="pasted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20813"/>
            <a:ext cx="9144000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708275"/>
            <a:ext cx="8002587" cy="3251200"/>
          </a:xfrm>
          <a:solidFill>
            <a:srgbClr val="FFFFFF"/>
          </a:solidFill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solidFill>
                  <a:srgbClr val="000000"/>
                </a:solidFill>
              </a:rPr>
              <a:t>1 z 5 pacientů, kteří zemřou, jsou přijímáni na jednotky intenzivní péče</a:t>
            </a:r>
          </a:p>
          <a:p>
            <a:pPr lvl="2" eaLnBrk="1" hangingPunct="1">
              <a:spcBef>
                <a:spcPct val="0"/>
              </a:spcBef>
            </a:pPr>
            <a:r>
              <a:rPr lang="cs-CZ" altLang="cs-CZ" smtClean="0">
                <a:solidFill>
                  <a:srgbClr val="000000"/>
                </a:solidFill>
              </a:rPr>
              <a:t>stárnutí populace</a:t>
            </a:r>
          </a:p>
          <a:p>
            <a:pPr lvl="2" eaLnBrk="1" hangingPunct="1">
              <a:spcBef>
                <a:spcPct val="0"/>
              </a:spcBef>
            </a:pPr>
            <a:r>
              <a:rPr lang="cs-CZ" altLang="cs-CZ" smtClean="0">
                <a:solidFill>
                  <a:srgbClr val="000000"/>
                </a:solidFill>
              </a:rPr>
              <a:t>využívání intenzivní péče pro více nemocné pacienty</a:t>
            </a:r>
          </a:p>
          <a:p>
            <a:pPr eaLnBrk="1" hangingPunct="1"/>
            <a:r>
              <a:rPr lang="cs-CZ" altLang="cs-CZ" smtClean="0">
                <a:solidFill>
                  <a:srgbClr val="000000"/>
                </a:solidFill>
              </a:rPr>
              <a:t>cca 90% pacientů umírá v USA po odejmutí orgánové podpory</a:t>
            </a:r>
          </a:p>
        </p:txBody>
      </p:sp>
      <p:pic>
        <p:nvPicPr>
          <p:cNvPr id="9219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7993063" cy="20955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Pacientka dne 18.4. umírá</a:t>
            </a:r>
          </a:p>
          <a:p>
            <a:endParaRPr lang="cs-CZ" dirty="0" smtClean="0"/>
          </a:p>
          <a:p>
            <a:r>
              <a:rPr lang="cs-CZ" dirty="0" smtClean="0"/>
              <a:t>Manžel pacientky při diskuzi: </a:t>
            </a:r>
          </a:p>
          <a:p>
            <a:pPr marL="0" indent="0">
              <a:buNone/>
            </a:pPr>
            <a:r>
              <a:rPr lang="cs-CZ" i="1" dirty="0" smtClean="0"/>
              <a:t>Ve Švýcarsku už by to měla dávno za sebou..</a:t>
            </a:r>
          </a:p>
        </p:txBody>
      </p:sp>
    </p:spTree>
    <p:extLst>
      <p:ext uri="{BB962C8B-B14F-4D97-AF65-F5344CB8AC3E}">
        <p14:creationId xmlns:p14="http://schemas.microsoft.com/office/powerpoint/2010/main" val="624886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PAS/PAD, AE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/>
              <a:t>PAS – </a:t>
            </a:r>
            <a:r>
              <a:rPr lang="cs-CZ" dirty="0" err="1" smtClean="0"/>
              <a:t>Physician</a:t>
            </a:r>
            <a:r>
              <a:rPr lang="cs-CZ" dirty="0" smtClean="0"/>
              <a:t> </a:t>
            </a:r>
            <a:r>
              <a:rPr lang="cs-CZ" dirty="0" err="1" smtClean="0"/>
              <a:t>assisted</a:t>
            </a:r>
            <a:r>
              <a:rPr lang="cs-CZ" dirty="0" smtClean="0"/>
              <a:t> </a:t>
            </a:r>
            <a:r>
              <a:rPr lang="cs-CZ" dirty="0" err="1" smtClean="0"/>
              <a:t>suicide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PAD - </a:t>
            </a:r>
            <a:r>
              <a:rPr lang="cs-CZ" dirty="0" err="1" smtClean="0"/>
              <a:t>Physician</a:t>
            </a:r>
            <a:r>
              <a:rPr lang="cs-CZ" dirty="0" smtClean="0"/>
              <a:t> </a:t>
            </a:r>
            <a:r>
              <a:rPr lang="cs-CZ" dirty="0" err="1" smtClean="0"/>
              <a:t>assisted</a:t>
            </a:r>
            <a:r>
              <a:rPr lang="cs-CZ" dirty="0" smtClean="0"/>
              <a:t> </a:t>
            </a:r>
            <a:r>
              <a:rPr lang="cs-CZ" dirty="0" err="1" smtClean="0"/>
              <a:t>death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AE –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euthanasia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326570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47700"/>
            <a:ext cx="9144000" cy="4652963"/>
          </a:xfrm>
          <a:solidFill>
            <a:srgbClr val="FFFFFF"/>
          </a:solidFill>
        </p:spPr>
        <p:txBody>
          <a:bodyPr/>
          <a:lstStyle/>
          <a:p>
            <a:pPr indent="-76200" eaLnBrk="1" hangingPunct="1">
              <a:buFontTx/>
              <a:buNone/>
            </a:pPr>
            <a:r>
              <a:rPr lang="cs-CZ" altLang="cs-CZ" sz="3600" smtClean="0">
                <a:solidFill>
                  <a:srgbClr val="000000"/>
                </a:solidFill>
              </a:rPr>
              <a:t>Úspěch intenzivní péče nemůže být hodnocen pouze statistickým přežitím pacientů, jakoby smrt byla medicínským selháním. Je třeba ji hodnotit skrze udrženou či znovu obnovenou kvalitu života a kvalitou umírání u těch pacientů v jejichž zájmu je zemřít a kvalitou lidských vztahů v tomto zainteresovaných.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5076825" y="5589588"/>
            <a:ext cx="3935413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538163" lvl="3" algn="ctr"/>
            <a:r>
              <a:rPr lang="cs-CZ" altLang="cs-CZ">
                <a:solidFill>
                  <a:srgbClr val="000000"/>
                </a:solidFill>
              </a:rPr>
              <a:t>Dunstan GR, Anaesthesia 1985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9" descr="IMG_45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838" y="-3154363"/>
            <a:ext cx="19751676" cy="131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971550" y="1916113"/>
            <a:ext cx="6840538" cy="1917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cs-CZ" sz="2400" dirty="0" err="1">
                <a:solidFill>
                  <a:schemeClr val="tx2"/>
                </a:solidFill>
              </a:rPr>
              <a:t>When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critical</a:t>
            </a:r>
            <a:r>
              <a:rPr lang="cs-CZ" sz="2400" dirty="0">
                <a:solidFill>
                  <a:schemeClr val="tx2"/>
                </a:solidFill>
              </a:rPr>
              <a:t> care </a:t>
            </a:r>
            <a:r>
              <a:rPr lang="cs-CZ" sz="2400" dirty="0" err="1">
                <a:solidFill>
                  <a:schemeClr val="tx2"/>
                </a:solidFill>
              </a:rPr>
              <a:t>medicine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reaches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its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limits</a:t>
            </a:r>
            <a:r>
              <a:rPr lang="cs-CZ" sz="2400" dirty="0">
                <a:solidFill>
                  <a:schemeClr val="tx2"/>
                </a:solidFill>
              </a:rPr>
              <a:t>, </a:t>
            </a:r>
            <a:r>
              <a:rPr lang="cs-CZ" sz="2400" dirty="0" err="1">
                <a:solidFill>
                  <a:schemeClr val="tx2"/>
                </a:solidFill>
              </a:rPr>
              <a:t>all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available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energies</a:t>
            </a:r>
            <a:r>
              <a:rPr lang="cs-CZ" sz="2400" dirty="0">
                <a:solidFill>
                  <a:schemeClr val="tx2"/>
                </a:solidFill>
              </a:rPr>
              <a:t> and </a:t>
            </a:r>
            <a:r>
              <a:rPr lang="cs-CZ" sz="2400" dirty="0" err="1">
                <a:solidFill>
                  <a:schemeClr val="tx2"/>
                </a:solidFill>
              </a:rPr>
              <a:t>experience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must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be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concentrated</a:t>
            </a:r>
            <a:r>
              <a:rPr lang="cs-CZ" sz="2400" dirty="0">
                <a:solidFill>
                  <a:schemeClr val="tx2"/>
                </a:solidFill>
              </a:rPr>
              <a:t> on </a:t>
            </a:r>
            <a:r>
              <a:rPr lang="cs-CZ" sz="2400" dirty="0" err="1">
                <a:solidFill>
                  <a:schemeClr val="tx2"/>
                </a:solidFill>
              </a:rPr>
              <a:t>enabling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patients</a:t>
            </a:r>
            <a:r>
              <a:rPr lang="cs-CZ" sz="2400" dirty="0">
                <a:solidFill>
                  <a:schemeClr val="tx2"/>
                </a:solidFill>
              </a:rPr>
              <a:t> in </a:t>
            </a:r>
            <a:r>
              <a:rPr lang="cs-CZ" sz="2400" dirty="0" err="1">
                <a:solidFill>
                  <a:schemeClr val="tx2"/>
                </a:solidFill>
              </a:rPr>
              <a:t>our</a:t>
            </a:r>
            <a:r>
              <a:rPr lang="cs-CZ" sz="2400" dirty="0">
                <a:solidFill>
                  <a:schemeClr val="tx2"/>
                </a:solidFill>
              </a:rPr>
              <a:t> care to </a:t>
            </a:r>
            <a:r>
              <a:rPr lang="cs-CZ" sz="2400" dirty="0" err="1">
                <a:solidFill>
                  <a:schemeClr val="tx2"/>
                </a:solidFill>
              </a:rPr>
              <a:t>die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with</a:t>
            </a:r>
            <a:r>
              <a:rPr lang="cs-CZ" sz="2400" dirty="0">
                <a:solidFill>
                  <a:schemeClr val="tx2"/>
                </a:solidFill>
              </a:rPr>
              <a:t> dignity and </a:t>
            </a:r>
            <a:r>
              <a:rPr lang="cs-CZ" sz="2400" dirty="0" err="1">
                <a:solidFill>
                  <a:schemeClr val="tx2"/>
                </a:solidFill>
              </a:rPr>
              <a:t>peace</a:t>
            </a:r>
            <a:r>
              <a:rPr lang="cs-CZ" sz="2400" dirty="0">
                <a:solidFill>
                  <a:schemeClr val="tx2"/>
                </a:solidFill>
              </a:rPr>
              <a:t>, in </a:t>
            </a:r>
            <a:r>
              <a:rPr lang="cs-CZ" sz="2400" dirty="0" err="1">
                <a:solidFill>
                  <a:schemeClr val="tx2"/>
                </a:solidFill>
              </a:rPr>
              <a:t>the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company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of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their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err="1">
                <a:solidFill>
                  <a:schemeClr val="tx2"/>
                </a:solidFill>
              </a:rPr>
              <a:t>relatives</a:t>
            </a:r>
            <a:r>
              <a:rPr lang="cs-CZ" sz="2400" dirty="0">
                <a:solidFill>
                  <a:schemeClr val="tx2"/>
                </a:solidFill>
              </a:rPr>
              <a:t>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KARIM FN Brno</a:t>
            </a:r>
          </a:p>
        </p:txBody>
      </p:sp>
      <p:sp>
        <p:nvSpPr>
          <p:cNvPr id="10243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Příjem </a:t>
            </a:r>
            <a:r>
              <a:rPr lang="cs-CZ" dirty="0" smtClean="0"/>
              <a:t>– 889 pacientů</a:t>
            </a:r>
          </a:p>
          <a:p>
            <a:r>
              <a:rPr lang="cs-CZ" dirty="0" smtClean="0"/>
              <a:t>Zemřelí – 160 pacientů</a:t>
            </a:r>
          </a:p>
          <a:p>
            <a:r>
              <a:rPr lang="cs-CZ" dirty="0" smtClean="0"/>
              <a:t>V paliativní péči – 107 pacientů (66,8%)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End – of – life care</a:t>
            </a:r>
            <a:r>
              <a:rPr lang="cs-CZ" altLang="cs-CZ" smtClean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973263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rgbClr val="000000"/>
                </a:solidFill>
              </a:rPr>
              <a:t>Paliativní péče je v intenzivní medicíně vnímána  zejména v oblasti tzv. </a:t>
            </a:r>
            <a:r>
              <a:rPr lang="cs-CZ" altLang="cs-CZ" i="1" smtClean="0">
                <a:solidFill>
                  <a:srgbClr val="FF3300"/>
                </a:solidFill>
              </a:rPr>
              <a:t>end-of-life care (EOL)</a:t>
            </a:r>
            <a:r>
              <a:rPr lang="cs-CZ" altLang="cs-CZ" smtClean="0">
                <a:solidFill>
                  <a:srgbClr val="000000"/>
                </a:solidFill>
              </a:rPr>
              <a:t>, t.j. péče o pacienty v závěru života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403350" y="4719638"/>
            <a:ext cx="63373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FF3300"/>
                </a:solidFill>
              </a:rPr>
              <a:t>Nesmí být zúžena jen na ukončování léčby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2400" dirty="0"/>
              <a:t>58-letá </a:t>
            </a:r>
            <a:r>
              <a:rPr lang="cs-CZ" sz="2400" dirty="0" err="1"/>
              <a:t>polymorbidní</a:t>
            </a:r>
            <a:r>
              <a:rPr lang="cs-CZ" sz="2400" dirty="0"/>
              <a:t> pacientka s alkoholickou cirhózou jater </a:t>
            </a:r>
            <a:r>
              <a:rPr lang="cs-CZ" sz="2400" dirty="0" err="1"/>
              <a:t>Child-Pugh</a:t>
            </a:r>
            <a:r>
              <a:rPr lang="cs-CZ" sz="2400" dirty="0"/>
              <a:t> </a:t>
            </a:r>
            <a:r>
              <a:rPr lang="cs-CZ" sz="2400" dirty="0" smtClean="0"/>
              <a:t>C, </a:t>
            </a:r>
            <a:r>
              <a:rPr lang="cs-CZ" sz="2400" dirty="0"/>
              <a:t>s ascitem, splenomegalii, těžkou anémií a </a:t>
            </a:r>
            <a:r>
              <a:rPr lang="cs-CZ" sz="2400" dirty="0" err="1"/>
              <a:t>koagulopatii</a:t>
            </a:r>
            <a:r>
              <a:rPr lang="cs-CZ" sz="2400" dirty="0"/>
              <a:t> s trombocytopenii; ráno nalezena v posteli manželem </a:t>
            </a:r>
            <a:r>
              <a:rPr lang="cs-CZ" sz="2400" dirty="0" smtClean="0"/>
              <a:t>chroptící.</a:t>
            </a:r>
          </a:p>
          <a:p>
            <a:r>
              <a:rPr lang="cs-CZ" sz="2400" dirty="0" smtClean="0"/>
              <a:t>Při </a:t>
            </a:r>
            <a:r>
              <a:rPr lang="cs-CZ" sz="2400" dirty="0"/>
              <a:t>příjezdu RZP komatózní, GCS 6, </a:t>
            </a:r>
            <a:r>
              <a:rPr lang="cs-CZ" sz="2400" dirty="0" err="1"/>
              <a:t>anizokorie</a:t>
            </a:r>
            <a:r>
              <a:rPr lang="cs-CZ" sz="2400" dirty="0"/>
              <a:t> P2/L4, OTI na 2.pokus úspěšná, přivezena na OUP FN Brno. </a:t>
            </a:r>
            <a:endParaRPr lang="cs-CZ" sz="2400" dirty="0" smtClean="0"/>
          </a:p>
          <a:p>
            <a:r>
              <a:rPr lang="cs-CZ" sz="2400" dirty="0" smtClean="0"/>
              <a:t>Na </a:t>
            </a:r>
            <a:r>
              <a:rPr lang="cs-CZ" sz="2400" dirty="0"/>
              <a:t>CT nález SDH okolo levé hemisféry šíře 2 cm, s pravostranným přetlakem 15 mm, zevní likvorové prostory okolo levé hemisféry zašlé, komorový systém </a:t>
            </a:r>
            <a:r>
              <a:rPr lang="cs-CZ" sz="2400" dirty="0" err="1"/>
              <a:t>supratentoriálně</a:t>
            </a:r>
            <a:r>
              <a:rPr lang="cs-CZ" sz="2400" dirty="0"/>
              <a:t> výrazně stlačený, bazální cisterny vlevo zašlé, stopy SAK podél </a:t>
            </a:r>
            <a:r>
              <a:rPr lang="cs-CZ" sz="2400" dirty="0" err="1" smtClean="0"/>
              <a:t>falxu</a:t>
            </a:r>
            <a:endParaRPr lang="cs-CZ" dirty="0"/>
          </a:p>
          <a:p>
            <a:r>
              <a:rPr lang="cs-CZ" sz="2400" dirty="0" smtClean="0"/>
              <a:t>Neurochirurg </a:t>
            </a:r>
            <a:r>
              <a:rPr lang="cs-CZ" sz="2400" dirty="0"/>
              <a:t>indikuje akutní operační výkon.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8151293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gr-Paliativní péče na ICU-2018-prezenční-new[20190315092149137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3978</TotalTime>
  <Words>1450</Words>
  <Application>Microsoft Macintosh PowerPoint</Application>
  <PresentationFormat>Předvádění na obrazovce (4:3)</PresentationFormat>
  <Paragraphs>232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2" baseType="lpstr">
      <vt:lpstr>Arial Unicode MS</vt:lpstr>
      <vt:lpstr>Calibri</vt:lpstr>
      <vt:lpstr>Garamond</vt:lpstr>
      <vt:lpstr>Tahoma</vt:lpstr>
      <vt:lpstr>Times New Roman</vt:lpstr>
      <vt:lpstr>Wingdings</vt:lpstr>
      <vt:lpstr>Arial</vt:lpstr>
      <vt:lpstr>Motiv systému Office</vt:lpstr>
      <vt:lpstr>Přehlednost</vt:lpstr>
      <vt:lpstr>Paliativní péče v intenzivní medicíně</vt:lpstr>
      <vt:lpstr>Prezentace aplikace PowerPoint</vt:lpstr>
      <vt:lpstr>Paliativní x intenzivní medicína</vt:lpstr>
      <vt:lpstr>Prezentace aplikace PowerPoint</vt:lpstr>
      <vt:lpstr>Prezentace aplikace PowerPoint</vt:lpstr>
      <vt:lpstr>Prezentace aplikace PowerPoint</vt:lpstr>
      <vt:lpstr>KARIM FN Brno</vt:lpstr>
      <vt:lpstr>End – of – life care </vt:lpstr>
      <vt:lpstr>Pacientka HL</vt:lpstr>
      <vt:lpstr>Pacientka HL</vt:lpstr>
      <vt:lpstr>Prezentace aplikace PowerPoint</vt:lpstr>
      <vt:lpstr>Jak dále s terapií?</vt:lpstr>
      <vt:lpstr>Prezentace aplikace PowerPoint</vt:lpstr>
      <vt:lpstr>Etické problémy paliativní medicíny na JIP</vt:lpstr>
      <vt:lpstr>Východiska EOL</vt:lpstr>
      <vt:lpstr>Life-sustainging-therapy</vt:lpstr>
      <vt:lpstr>Omezování terapie (Kategorizace) </vt:lpstr>
      <vt:lpstr>Situace v ČR x svět</vt:lpstr>
      <vt:lpstr>Návody ke zlepšení komunikace</vt:lpstr>
      <vt:lpstr>Návody ke zlepšení</vt:lpstr>
      <vt:lpstr>Jednoduchý návod  (Lautrette A., et al. NEJM 2007; 356:469-478.)</vt:lpstr>
      <vt:lpstr>Pacientka HL</vt:lpstr>
      <vt:lpstr>Pacientka HL</vt:lpstr>
      <vt:lpstr>Prezentace aplikace PowerPoint</vt:lpstr>
      <vt:lpstr>Legislativa se vztahem k paliativní péči.</vt:lpstr>
      <vt:lpstr>Doporučení Rady Evropy č. 1418/1999 „O ochraně lidských práv a důstojnosti nevyléčitelně nemocných a umírajících.“ „Charta práv umírajících“ </vt:lpstr>
      <vt:lpstr>Doporučení Rady Evropy č. 1418/1999 „O ochraně lidských práv a důstojnosti nevyléčitelně nemocných a umírajících.“ „Charta práv umírajících“ </vt:lpstr>
      <vt:lpstr>Listina základních práv a svobod</vt:lpstr>
      <vt:lpstr>Úmluva o lidských právech a biomedicíně“ (inkorporovaná do legislativy ČR)</vt:lpstr>
      <vt:lpstr>Konsekvence</vt:lpstr>
      <vt:lpstr>Návody k řešení:</vt:lpstr>
      <vt:lpstr>Předpis č. 372/2011 Sb. Zákon o zdravotních službách a podmínkách jejich poskytování (zákon o zdravotních službách) </vt:lpstr>
      <vt:lpstr>Předpis č. 372/2011 Sb.Zákon o zdravotních službách a podmínkách jejich poskytování (zákon o zdravotních službách)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Pacientka HL</vt:lpstr>
      <vt:lpstr>Prezentace aplikace PowerPoint</vt:lpstr>
      <vt:lpstr>Prezentace aplikace PowerPoint</vt:lpstr>
      <vt:lpstr>Pacientka HL</vt:lpstr>
      <vt:lpstr>Kdy a jak kategorizovat pacienta ? </vt:lpstr>
      <vt:lpstr>Komunikace s příbuznými</vt:lpstr>
      <vt:lpstr>Konfliktní příbuzný</vt:lpstr>
      <vt:lpstr>Zápis v dokumentaci</vt:lpstr>
      <vt:lpstr>Zápis v dokumentaci</vt:lpstr>
      <vt:lpstr>Prezentace aplikace PowerPoint</vt:lpstr>
      <vt:lpstr>Prezentace aplikace PowerPoint</vt:lpstr>
      <vt:lpstr>Prezentace aplikace PowerPoint</vt:lpstr>
      <vt:lpstr>Pacientka HL</vt:lpstr>
      <vt:lpstr>PAS/PAD, AE</vt:lpstr>
      <vt:lpstr>Prezentace aplikace PowerPoint</vt:lpstr>
      <vt:lpstr>Prezentace aplikace PowerPoint</vt:lpstr>
    </vt:vector>
  </TitlesOfParts>
  <Company>Microsoft Corporation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Paliativní péče na ICU</dc:title>
  <dc:creator>Jan Maláska</dc:creator>
  <cp:lastModifiedBy>Jan Maláska</cp:lastModifiedBy>
  <cp:revision>146</cp:revision>
  <dcterms:created xsi:type="dcterms:W3CDTF">2007-03-12T19:48:33Z</dcterms:created>
  <dcterms:modified xsi:type="dcterms:W3CDTF">2020-05-25T20:57:10Z</dcterms:modified>
</cp:coreProperties>
</file>