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51" r:id="rId2"/>
    <p:sldId id="438" r:id="rId3"/>
    <p:sldId id="439" r:id="rId4"/>
    <p:sldId id="440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47964-F564-4732-BF6C-6345355E59BF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3E6D1-904C-4F0F-9645-3E9F1B8C7F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747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65563" y="8699500"/>
            <a:ext cx="2955925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fld id="{D56A9CD3-7BED-4AE9-AD7B-F1C73F8566BA}" type="slidenum">
              <a:rPr lang="cs-CZ" altLang="en-US" smtClean="0">
                <a:latin typeface="Arial" charset="0"/>
                <a:cs typeface="Arial" charset="0"/>
              </a:rPr>
              <a:pPr eaLnBrk="1" hangingPunct="1">
                <a:buFont typeface="Arial" charset="0"/>
                <a:buNone/>
              </a:pPr>
              <a:t>10</a:t>
            </a:fld>
            <a:endParaRPr lang="cs-CZ" altLang="en-US">
              <a:latin typeface="Arial" charset="0"/>
              <a:cs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cs-CZ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921055-95C9-4C09-A8DD-B01B0CCF4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71192B-5FD2-4BB6-8458-3AD82A050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8A372-F826-4EEC-8CA3-A54D2AEE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58F708-990A-4DA0-B432-2A2C86EE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C2491C-64F6-4BFF-B548-19A05899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55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64503-C89E-46BB-BCDE-C6140AEA8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A4A8BB9-8FED-42A1-BB38-2E8E42B45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43D780-6D39-43B0-A00D-AC410D032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FE388B-DD8A-4828-BE2E-946756673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575C22-2977-4120-9423-FBDCE144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69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59314C3-0B69-4DDA-97B5-5C306B072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A41120-CEDA-4698-8CC9-3DE642C4A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3009B7-F892-4119-8D2F-E67425DE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0097D7-260E-425A-92AC-A6E891F59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BA5313-20D5-46C4-B5C7-3C65118E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66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9A0CE-78A6-4C20-97ED-593063966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A564C7-0AA1-4B56-8F35-36BB31FF9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C40308-4208-4127-83E6-5AF2329F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18DBCE-3604-46C4-B5E8-AF6843C7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B1BC07-BC3A-4101-B197-082FCABC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21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7F091-8D8C-4F00-A65D-E13EEE489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E58CAA-2BE1-4D75-9D5D-8DFB3C5C0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A05143-3D21-4BB9-803C-D1B5F7066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C0DCB5-813D-4BB1-848F-53AC518BD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FFF884-C2CC-4993-AD69-4085B8AE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75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28FDCE-3D94-4C63-ADAF-A0763DDB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67EBBA-1030-4F14-9FA5-5A0A98BBA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A39C5B-6424-4D0E-8842-5DE32303F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FD3783-B8ED-4C49-B1AE-EE4468BC6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0290D2-4255-433A-A911-ACAF5321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9FFB7B-4F7E-4250-8596-1508F0E8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30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F7DA78-9844-4991-9E51-3BF72354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B6829C-E3EE-4A0B-BC59-024FCEE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12505B-BC05-464C-90BD-10E64DA2F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5C51F1D-BD6B-496E-A0F4-74C726268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1BDC636-3D11-47B8-BB04-EC450DCDCF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80E66A1-51A7-44CE-8113-201E0B13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FAE6F2-D773-4EA4-9482-058B8DF1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9961D10-AC0A-48EA-B6DC-C200F3DA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5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1DECB-278E-4980-9E9B-458291503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5A7AEF-FDCD-4ABD-9676-09CF9A28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F495D3-B432-4087-BE22-D3270D28C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D43AEF4-1839-46A2-9B8F-FFEE9CE0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39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0861AAC-5F8C-4C3F-852B-89C69A88F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507F45E-4E04-47F8-A4F4-FFC29001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DBE204E-CB13-413B-A58B-DBBBBD82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36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129AC-5018-4E01-87B8-FFCB8065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25AB90-8276-4449-9171-3A3469B14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8C4A3C-8989-48FA-A02A-A39AE905B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754CE2-A904-4776-9D40-B81AD315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206CEB-D172-4FE4-819F-93E5766BB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6DA71D-B2B3-4AA3-9AF3-E4F8FF38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03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10F08B-1AD9-44A5-AEB0-EC6474B43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6234EE6-9E86-4676-8A40-E3F2E9533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2E994D8-1FAF-4A96-B950-67C3A34AA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84FF6B-5963-4776-A93A-BE046C48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C6F144-4BD9-41DF-9A3B-5D7AE6BD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23C065-9FEC-41E2-AD77-C0F522610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72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F19B4B4-628B-4CAD-AB8B-A1828373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6E2E01-25F1-40C1-AA63-58714B548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D86939-510E-4428-B0B8-D690111A7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2D650-8DBE-424C-B312-DBD8025307EA}" type="datetimeFigureOut">
              <a:rPr lang="cs-CZ" smtClean="0"/>
              <a:t>09.05.2021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C35E47-D020-4F98-BBA6-D40B8BB58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46C2C0-DA05-4F7B-89B6-43BE0C54F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2FE56-71FF-4F23-AE26-C14AA93EB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16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mailto:pospisilova.yvona@fnbrno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dirty="0">
                <a:solidFill>
                  <a:srgbClr val="FFD54F"/>
                </a:solidFill>
                <a:cs typeface="Arial" charset="0"/>
              </a:rPr>
              <a:t>Diabetes vyvolaný léky či chemikáliemi (glukokortikoidy – steroidní diabetes)</a:t>
            </a:r>
            <a:br>
              <a:rPr lang="cs-CZ" altLang="cs-CZ" dirty="0">
                <a:solidFill>
                  <a:srgbClr val="FFD54F"/>
                </a:solidFill>
                <a:cs typeface="Arial" charset="0"/>
              </a:rPr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dirty="0"/>
              <a:t>Yvona Pospíšilová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/>
              <a:t>Interní, hematologická a onkologická klinika FN Brno a LF MU Brno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>
                <a:hlinkClick r:id="rId4"/>
              </a:rPr>
              <a:t>pospisilova.yvona@fnbrno.cz</a:t>
            </a:r>
            <a:endParaRPr 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/>
              <a:t>6.5.2021</a:t>
            </a: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A5600AD-5BB0-46E5-A299-8F6344EC1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76"/>
    </mc:Choice>
    <mc:Fallback>
      <p:transition spd="slow" advTm="5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cs-CZ" altLang="en-US">
                <a:solidFill>
                  <a:srgbClr val="FFD54F"/>
                </a:solidFill>
                <a:effectLst/>
                <a:cs typeface="Arial" charset="0"/>
              </a:rPr>
              <a:t>Terapie</a:t>
            </a:r>
            <a:endParaRPr lang="en-US" altLang="en-US">
              <a:solidFill>
                <a:srgbClr val="FFD54F"/>
              </a:solidFill>
              <a:effectLst/>
              <a:cs typeface="Arial" charset="0"/>
            </a:endParaRPr>
          </a:p>
        </p:txBody>
      </p:sp>
      <p:sp>
        <p:nvSpPr>
          <p:cNvPr id="24578" name="Rectangle 3"/>
          <p:cNvSpPr>
            <a:spLocks noGrp="1"/>
          </p:cNvSpPr>
          <p:nvPr>
            <p:ph idx="4294967295"/>
          </p:nvPr>
        </p:nvSpPr>
        <p:spPr>
          <a:xfrm>
            <a:off x="2286000" y="2362200"/>
            <a:ext cx="7772400" cy="4114800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2"/>
                </a:solidFill>
                <a:cs typeface="Arial" charset="0"/>
              </a:rPr>
              <a:t>Diabetes mellitus typ 2:</a:t>
            </a:r>
          </a:p>
          <a:p>
            <a:pPr lvl="1" eaLnBrk="1" hangingPunct="1"/>
            <a:endParaRPr lang="en-US" altLang="en-US">
              <a:solidFill>
                <a:schemeClr val="tx2"/>
              </a:solidFill>
              <a:cs typeface="Arial" charset="0"/>
            </a:endParaRPr>
          </a:p>
          <a:p>
            <a:pPr lvl="1" eaLnBrk="1" hangingPunct="1"/>
            <a:r>
              <a:rPr lang="en-US" altLang="en-US">
                <a:cs typeface="Arial" charset="0"/>
              </a:rPr>
              <a:t>pokračovat v terapii PAD ve vyšších dávkách</a:t>
            </a:r>
          </a:p>
          <a:p>
            <a:pPr lvl="2" eaLnBrk="1" hangingPunct="1"/>
            <a:r>
              <a:rPr lang="en-US" altLang="en-US">
                <a:cs typeface="Arial" charset="0"/>
              </a:rPr>
              <a:t>metformin, glimepirid, gliclazid, pioglitazon, inkretiny</a:t>
            </a:r>
          </a:p>
          <a:p>
            <a:pPr lvl="1" eaLnBrk="1" hangingPunct="1"/>
            <a:endParaRPr lang="en-US" altLang="en-US">
              <a:cs typeface="Arial" charset="0"/>
            </a:endParaRPr>
          </a:p>
          <a:p>
            <a:pPr lvl="1" eaLnBrk="1" hangingPunct="1"/>
            <a:r>
              <a:rPr lang="en-US" altLang="en-US">
                <a:cs typeface="Arial" charset="0"/>
              </a:rPr>
              <a:t>převedení na inzulinoterapii (nutné asi u poloviny pacientů)</a:t>
            </a:r>
          </a:p>
          <a:p>
            <a:pPr lvl="2" eaLnBrk="1" hangingPunct="1"/>
            <a:r>
              <a:rPr lang="en-US" altLang="en-US">
                <a:cs typeface="Arial" charset="0"/>
              </a:rPr>
              <a:t>celkový stav pacienta </a:t>
            </a:r>
          </a:p>
          <a:p>
            <a:pPr lvl="2" eaLnBrk="1" hangingPunct="1"/>
            <a:r>
              <a:rPr lang="en-US" altLang="en-US">
                <a:cs typeface="Arial" charset="0"/>
              </a:rPr>
              <a:t>hyperosmolární neketoacidotické koma</a:t>
            </a:r>
          </a:p>
          <a:p>
            <a:pPr lvl="2" eaLnBrk="1" hangingPunct="1"/>
            <a:r>
              <a:rPr lang="en-US" altLang="en-US">
                <a:cs typeface="Arial" charset="0"/>
              </a:rPr>
              <a:t>zvýšení postprandiálních a večerních glykémií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4BAE54-54F4-4D87-BF48-DABC4030E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58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cs-CZ" altLang="en-US">
                <a:solidFill>
                  <a:srgbClr val="FFD54F"/>
                </a:solidFill>
                <a:effectLst/>
                <a:cs typeface="Arial" charset="0"/>
              </a:rPr>
              <a:t>Terapie</a:t>
            </a:r>
            <a:endParaRPr lang="en-US" altLang="en-US">
              <a:solidFill>
                <a:srgbClr val="FFD54F"/>
              </a:solidFill>
              <a:effectLst/>
              <a:cs typeface="Arial" charset="0"/>
            </a:endParaRPr>
          </a:p>
        </p:txBody>
      </p:sp>
      <p:sp>
        <p:nvSpPr>
          <p:cNvPr id="26626" name="Rectangle 3"/>
          <p:cNvSpPr>
            <a:spLocks noGrp="1"/>
          </p:cNvSpPr>
          <p:nvPr>
            <p:ph idx="4294967295"/>
          </p:nvPr>
        </p:nvSpPr>
        <p:spPr>
          <a:xfrm>
            <a:off x="2209800" y="1557338"/>
            <a:ext cx="7772400" cy="5072062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2"/>
                </a:solidFill>
                <a:effectLst/>
                <a:cs typeface="Arial" charset="0"/>
              </a:rPr>
              <a:t>Dosud nediagnostikovaný diabetes:</a:t>
            </a:r>
          </a:p>
          <a:p>
            <a:pPr lvl="1" eaLnBrk="1" hangingPunct="1"/>
            <a:endParaRPr lang="en-US" altLang="en-US">
              <a:solidFill>
                <a:schemeClr val="tx2"/>
              </a:solidFill>
              <a:effectLst/>
              <a:cs typeface="Arial" charset="0"/>
            </a:endParaRP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kontroly postprandiálních a večerních glykémií</a:t>
            </a:r>
          </a:p>
          <a:p>
            <a:pPr lvl="1" eaLnBrk="1" hangingPunct="1"/>
            <a:endParaRPr lang="en-US" altLang="en-US">
              <a:effectLst/>
              <a:cs typeface="Arial" charset="0"/>
            </a:endParaRPr>
          </a:p>
          <a:p>
            <a:pPr lvl="2" eaLnBrk="1" hangingPunct="1"/>
            <a:r>
              <a:rPr lang="en-US" altLang="en-US">
                <a:effectLst/>
                <a:cs typeface="Arial" charset="0"/>
              </a:rPr>
              <a:t>krátkodobá prandiální sekretagoga</a:t>
            </a:r>
            <a:endParaRPr lang="cs-CZ" altLang="en-US">
              <a:effectLst/>
              <a:cs typeface="Arial" charset="0"/>
            </a:endParaRPr>
          </a:p>
          <a:p>
            <a:pPr lvl="2" eaLnBrk="1" hangingPunct="1"/>
            <a:r>
              <a:rPr lang="cs-CZ" altLang="en-US">
                <a:effectLst/>
                <a:cs typeface="Arial" charset="0"/>
              </a:rPr>
              <a:t>Metformin nebo Pioglitazon na snížení   	inzulinové rezistence</a:t>
            </a:r>
            <a:endParaRPr lang="en-US" altLang="en-US">
              <a:effectLst/>
              <a:cs typeface="Arial" charset="0"/>
            </a:endParaRPr>
          </a:p>
          <a:p>
            <a:pPr lvl="2" eaLnBrk="1" hangingPunct="1"/>
            <a:r>
              <a:rPr lang="en-US" altLang="en-US">
                <a:effectLst/>
                <a:cs typeface="Arial" charset="0"/>
              </a:rPr>
              <a:t>prandiální inzulin (analoga) </a:t>
            </a:r>
          </a:p>
          <a:p>
            <a:pPr lvl="3" eaLnBrk="1" hangingPunct="1"/>
            <a:r>
              <a:rPr lang="en-US" altLang="en-US">
                <a:effectLst/>
                <a:cs typeface="Arial" charset="0"/>
              </a:rPr>
              <a:t>např. Humulin R 6 -10 - 4 j.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2346513-5874-4E8C-B456-AF239C5AC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480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r>
              <a:rPr lang="cs-CZ" sz="4000">
                <a:solidFill>
                  <a:srgbClr val="FFD54F"/>
                </a:solidFill>
                <a:cs typeface="Arial" charset="0"/>
              </a:rPr>
              <a:t>Trvání zhoršené glykoregulace</a:t>
            </a:r>
          </a:p>
        </p:txBody>
      </p:sp>
      <p:sp>
        <p:nvSpPr>
          <p:cNvPr id="27650" name="Rectangle 3"/>
          <p:cNvSpPr>
            <a:spLocks noGrp="1"/>
          </p:cNvSpPr>
          <p:nvPr>
            <p:ph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effectLst/>
                <a:cs typeface="Arial" charset="0"/>
              </a:rPr>
              <a:t>zvýšení glykémie přetrvává většinou ještě jeden až dva dny po vysazení kortikoidů</a:t>
            </a:r>
          </a:p>
          <a:p>
            <a:pPr eaLnBrk="1" hangingPunct="1"/>
            <a:endParaRPr lang="en-US" altLang="en-US">
              <a:effectLst/>
              <a:cs typeface="Arial" charset="0"/>
            </a:endParaRPr>
          </a:p>
          <a:p>
            <a:pPr eaLnBrk="1" hangingPunct="1"/>
            <a:r>
              <a:rPr lang="en-US" altLang="en-US">
                <a:effectLst/>
                <a:cs typeface="Arial" charset="0"/>
              </a:rPr>
              <a:t>po vysazení steroidní terapie se téměř vždy normalizuje porucha glukózové tolerance</a:t>
            </a:r>
          </a:p>
          <a:p>
            <a:pPr eaLnBrk="1" hangingPunct="1"/>
            <a:endParaRPr lang="en-US" altLang="en-US" b="1">
              <a:solidFill>
                <a:schemeClr val="hlink"/>
              </a:solidFill>
              <a:effectLst/>
              <a:cs typeface="Arial" charset="0"/>
            </a:endParaRPr>
          </a:p>
          <a:p>
            <a:pPr eaLnBrk="1" hangingPunct="1"/>
            <a:r>
              <a:rPr lang="en-US" altLang="en-US" b="1">
                <a:solidFill>
                  <a:schemeClr val="hlink"/>
                </a:solidFill>
                <a:effectLst/>
                <a:cs typeface="Arial" charset="0"/>
              </a:rPr>
              <a:t>klinický diabetes často přetrvává</a:t>
            </a:r>
          </a:p>
          <a:p>
            <a:pPr eaLnBrk="1" hangingPunct="1"/>
            <a:endParaRPr lang="en-US" altLang="en-US" b="1">
              <a:effectLst/>
              <a:cs typeface="Arial" charset="0"/>
            </a:endParaRPr>
          </a:p>
          <a:p>
            <a:pPr eaLnBrk="1" hangingPunct="1"/>
            <a:endParaRPr lang="en-US" altLang="en-US">
              <a:effectLst/>
              <a:cs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9DBBEEF-16FA-488E-BEC6-35ED84D37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17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2"/>
          <p:cNvSpPr>
            <a:spLocks noChangeArrowheads="1"/>
          </p:cNvSpPr>
          <p:nvPr/>
        </p:nvSpPr>
        <p:spPr bwMode="auto">
          <a:xfrm>
            <a:off x="3143250" y="4292601"/>
            <a:ext cx="5329238" cy="1152525"/>
          </a:xfrm>
          <a:prstGeom prst="rect">
            <a:avLst/>
          </a:prstGeom>
          <a:solidFill>
            <a:srgbClr val="18DB0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cs-CZ" altLang="cs-CZ" sz="2400">
              <a:latin typeface="Times New Roman" pitchFamily="18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r>
              <a:rPr lang="cs-CZ" sz="3600" noProof="1">
                <a:solidFill>
                  <a:srgbClr val="FFD54F"/>
                </a:solidFill>
                <a:cs typeface="Arial" charset="0"/>
              </a:rPr>
              <a:t>„</a:t>
            </a:r>
            <a:r>
              <a:rPr lang="cs-CZ" sz="4000" noProof="1">
                <a:solidFill>
                  <a:srgbClr val="FFD54F"/>
                </a:solidFill>
                <a:cs typeface="Arial" charset="0"/>
              </a:rPr>
              <a:t>Steroidní diabetes mellitus“</a:t>
            </a:r>
            <a:r>
              <a:rPr lang="cs-CZ" sz="2800" noProof="1">
                <a:cs typeface="Arial" charset="0"/>
              </a:rPr>
              <a:t>  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9185276" y="5734050"/>
            <a:ext cx="1014413" cy="711200"/>
          </a:xfrm>
          <a:prstGeom prst="rect">
            <a:avLst/>
          </a:prstGeom>
          <a:solidFill>
            <a:srgbClr val="18DB09"/>
          </a:solidFill>
          <a:ln w="9525">
            <a:solidFill>
              <a:srgbClr val="18DB09"/>
            </a:solidFill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buFont typeface="Arial" pitchFamily="34" charset="0"/>
              <a:buNone/>
              <a:defRPr/>
            </a:pPr>
            <a:r>
              <a:rPr lang="cs-CZ" alt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PS-PP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lang="cs-CZ" alt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IHOK</a:t>
            </a: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15366" name="Object 6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67736588"/>
              </p:ext>
            </p:extLst>
          </p:nvPr>
        </p:nvGraphicFramePr>
        <p:xfrm>
          <a:off x="2762250" y="1381126"/>
          <a:ext cx="60912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5" imgW="6096000" imgH="4067251" progId="MSGraph.Chart.8">
                  <p:embed/>
                </p:oleObj>
              </mc:Choice>
              <mc:Fallback>
                <p:oleObj r:id="rId5" imgW="6096000" imgH="4067251" progId="MSGraph.Chart.8">
                  <p:embed/>
                  <p:pic>
                    <p:nvPicPr>
                      <p:cNvPr id="15366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1381126"/>
                        <a:ext cx="609123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44E3698-03ED-466C-95FF-A73093C44F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3"/>
    </mc:Choice>
    <mc:Fallback>
      <p:transition spd="slow" advTm="3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>
                <a:solidFill>
                  <a:srgbClr val="FFD54F"/>
                </a:solidFill>
                <a:cs typeface="Arial" charset="0"/>
              </a:rPr>
              <a:t>„Steroidní diabetes mellitus“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altLang="cs-CZ" b="1"/>
              <a:t>Prakticky u všech jedinců vzniká při terapii steroidy porucha glykoregulace, asi u 25 % osob manifestní DM a u již diagnostikovaných diabetiků zhoršení kompenzace diabetu</a:t>
            </a:r>
          </a:p>
          <a:p>
            <a:pPr marL="0" indent="0">
              <a:buNone/>
              <a:defRPr/>
            </a:pPr>
            <a:r>
              <a:rPr lang="cs-CZ" altLang="cs-CZ" b="1">
                <a:solidFill>
                  <a:srgbClr val="FF0000"/>
                </a:solidFill>
              </a:rPr>
              <a:t>Nejvyšší hodnoty glykémie během odpoledne a večer a nejnižší hodnoty během noci a ráno</a:t>
            </a:r>
          </a:p>
          <a:p>
            <a:pPr marL="0" indent="0">
              <a:buNone/>
              <a:defRPr/>
            </a:pPr>
            <a:r>
              <a:rPr lang="cs-CZ" altLang="cs-CZ" b="1"/>
              <a:t>Terapie:</a:t>
            </a:r>
          </a:p>
          <a:p>
            <a:pPr marL="457200" lvl="1" indent="0">
              <a:buNone/>
              <a:defRPr/>
            </a:pPr>
            <a:r>
              <a:rPr lang="cs-CZ" altLang="cs-CZ" b="1"/>
              <a:t>nejlépe inzulin</a:t>
            </a:r>
          </a:p>
          <a:p>
            <a:pPr marL="457200" lvl="1" indent="0">
              <a:buNone/>
              <a:defRPr/>
            </a:pPr>
            <a:r>
              <a:rPr lang="cs-CZ" altLang="cs-CZ" b="1"/>
              <a:t>často nutno i 1-2 dny po vysazení kortikoidů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D85BA5-7518-40C2-8C8C-1709D1D41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03"/>
    </mc:Choice>
    <mc:Fallback>
      <p:transition spd="slow" advTm="6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765175"/>
            <a:ext cx="8229600" cy="11430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cs-CZ" altLang="en-US">
                <a:solidFill>
                  <a:srgbClr val="FFD54F"/>
                </a:solidFill>
                <a:effectLst/>
                <a:cs typeface="Arial" charset="0"/>
              </a:rPr>
              <a:t>Glukokortikoidy a glukózový metabolismus</a:t>
            </a:r>
            <a:endParaRPr lang="en-US" altLang="en-US">
              <a:solidFill>
                <a:srgbClr val="FFD54F"/>
              </a:solidFill>
              <a:effectLst/>
              <a:cs typeface="Arial" charset="0"/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idx="4294967295"/>
          </p:nvPr>
        </p:nvSpPr>
        <p:spPr>
          <a:xfrm>
            <a:off x="2133600" y="2362200"/>
            <a:ext cx="7772400" cy="4114800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hlink"/>
                </a:solidFill>
                <a:effectLst/>
                <a:cs typeface="Arial" charset="0"/>
              </a:rPr>
              <a:t>Aktivace endogenní tvorby glukózy (zvýšení glukoneogeneze v játrech) </a:t>
            </a: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 zvýšení aktivity klíčových enzymů glukoneogeneze</a:t>
            </a: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zvýšení genové exprese těchto enzymů</a:t>
            </a: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zvýšení koncentrace glukoneogenních substrátů aktivací proteolýzy a lipolýzy</a:t>
            </a:r>
          </a:p>
          <a:p>
            <a:pPr lvl="1" eaLnBrk="1" hangingPunct="1"/>
            <a:endParaRPr lang="en-US" altLang="en-US">
              <a:effectLst/>
              <a:cs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72DCD4-8DAA-48FD-B72C-95051EFAD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67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71132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cs-CZ" altLang="en-US">
                <a:solidFill>
                  <a:srgbClr val="FFD54F"/>
                </a:solidFill>
                <a:effectLst/>
                <a:cs typeface="Arial" charset="0"/>
              </a:rPr>
              <a:t>Glukokortikoidy a glukózový metabolismus</a:t>
            </a:r>
            <a:endParaRPr lang="en-US" altLang="en-US">
              <a:solidFill>
                <a:srgbClr val="FFD54F"/>
              </a:solidFill>
              <a:effectLst/>
              <a:cs typeface="Arial" charset="0"/>
            </a:endParaRPr>
          </a:p>
        </p:txBody>
      </p:sp>
      <p:sp>
        <p:nvSpPr>
          <p:cNvPr id="17410" name="Rectangle 3"/>
          <p:cNvSpPr>
            <a:spLocks noGrp="1"/>
          </p:cNvSpPr>
          <p:nvPr>
            <p:ph idx="4294967295"/>
          </p:nvPr>
        </p:nvSpPr>
        <p:spPr>
          <a:xfrm>
            <a:off x="2133600" y="2438400"/>
            <a:ext cx="7772400" cy="4114800"/>
          </a:xfrm>
          <a:noFill/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hlink"/>
                </a:solidFill>
                <a:effectLst/>
                <a:cs typeface="Arial" charset="0"/>
              </a:rPr>
              <a:t>Snížení utilizace glukózy v inzulin - dependentních periferních tkáních (inzulinorezistence)</a:t>
            </a: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porucha transportu glukózy (GLUT 4)</a:t>
            </a: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snížení počtu a funkce inzulinových receptorů</a:t>
            </a: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snížení inzulinem indukované vazodilatace ve svalové tkáni</a:t>
            </a:r>
          </a:p>
          <a:p>
            <a:pPr lvl="1" eaLnBrk="1" hangingPunct="1"/>
            <a:endParaRPr lang="en-US" altLang="en-US">
              <a:effectLst/>
              <a:cs typeface="Arial" charset="0"/>
            </a:endParaRPr>
          </a:p>
          <a:p>
            <a:pPr lvl="1" eaLnBrk="1" hangingPunct="1"/>
            <a:endParaRPr lang="en-US" altLang="en-US">
              <a:effectLst/>
              <a:cs typeface="Arial" charset="0"/>
            </a:endParaRPr>
          </a:p>
          <a:p>
            <a:pPr lvl="1" eaLnBrk="1" hangingPunct="1"/>
            <a:endParaRPr lang="en-US" altLang="en-US">
              <a:effectLst/>
              <a:cs typeface="Arial" charset="0"/>
            </a:endParaRPr>
          </a:p>
          <a:p>
            <a:pPr lvl="1" eaLnBrk="1" hangingPunct="1"/>
            <a:endParaRPr lang="en-US" altLang="en-US">
              <a:effectLst/>
              <a:cs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CD42C2-7DA4-4228-99BF-C2E055A60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17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18434" name="Rectangle 1027"/>
          <p:cNvSpPr>
            <a:spLocks noGrp="1"/>
          </p:cNvSpPr>
          <p:nvPr>
            <p:ph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hlink"/>
                </a:solidFill>
                <a:effectLst/>
                <a:cs typeface="Arial" charset="0"/>
              </a:rPr>
              <a:t>Diabetes mellitus způsobený glukokortikoidy má charakter diabetu 2. typu </a:t>
            </a:r>
          </a:p>
          <a:p>
            <a:pPr eaLnBrk="1" hangingPunct="1"/>
            <a:endParaRPr lang="en-US" altLang="en-US">
              <a:solidFill>
                <a:schemeClr val="hlink"/>
              </a:solidFill>
              <a:effectLst/>
              <a:cs typeface="Arial" charset="0"/>
            </a:endParaRPr>
          </a:p>
          <a:p>
            <a:pPr lvl="1" eaLnBrk="1" hangingPunct="1"/>
            <a:r>
              <a:rPr lang="en-US" altLang="en-US" b="1">
                <a:effectLst/>
                <a:cs typeface="Arial" charset="0"/>
              </a:rPr>
              <a:t>inzulinorezistence</a:t>
            </a:r>
          </a:p>
          <a:p>
            <a:pPr lvl="1" eaLnBrk="1" hangingPunct="1"/>
            <a:r>
              <a:rPr lang="en-US" altLang="en-US" b="1">
                <a:effectLst/>
                <a:cs typeface="Arial" charset="0"/>
              </a:rPr>
              <a:t>zvýšení postprandiálních glykémií</a:t>
            </a:r>
          </a:p>
          <a:p>
            <a:pPr lvl="1" eaLnBrk="1" hangingPunct="1"/>
            <a:r>
              <a:rPr lang="en-US" altLang="en-US" b="1">
                <a:effectLst/>
                <a:cs typeface="Arial" charset="0"/>
              </a:rPr>
              <a:t>bez tendence ke ketoacidóze</a:t>
            </a:r>
          </a:p>
          <a:p>
            <a:pPr lvl="1" eaLnBrk="1" hangingPunct="1"/>
            <a:r>
              <a:rPr lang="en-US" altLang="en-US" b="1">
                <a:effectLst/>
                <a:cs typeface="Arial" charset="0"/>
              </a:rPr>
              <a:t>častější výskyt hyperosmolárního kómatu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90DE8C5-03EB-43B0-BEA4-44F492FA8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98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19458" name="Rectangle 3"/>
          <p:cNvSpPr>
            <a:spLocks noGrp="1"/>
          </p:cNvSpPr>
          <p:nvPr>
            <p:ph idx="4294967295"/>
          </p:nvPr>
        </p:nvSpPr>
        <p:spPr>
          <a:xfrm>
            <a:off x="2286000" y="1066800"/>
            <a:ext cx="7772400" cy="4114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>
              <a:effectLst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ffectLst/>
                <a:cs typeface="Arial" charset="0"/>
              </a:rPr>
              <a:t>různá citlivost tkání ke glukokortikoidům u různých jedinců vede i k různě vyjádřeným vedlejším účinkům glukokortikoidů</a:t>
            </a:r>
          </a:p>
          <a:p>
            <a:pPr eaLnBrk="1" hangingPunct="1">
              <a:lnSpc>
                <a:spcPct val="90000"/>
              </a:lnSpc>
            </a:pPr>
            <a:endParaRPr lang="en-US" altLang="en-US">
              <a:effectLst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ffectLst/>
                <a:cs typeface="Arial" charset="0"/>
              </a:rPr>
              <a:t>citlivost tkání na kortikoidy závisí i na: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ffectLst/>
                <a:cs typeface="Arial" charset="0"/>
              </a:rPr>
              <a:t>roční době (nejvyšší je v zimě)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ffectLst/>
                <a:cs typeface="Arial" charset="0"/>
              </a:rPr>
              <a:t>denní době (nejvyšší je večer)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3C02DB2-E9BF-4E02-B121-98CCE1C25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60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0482" name="Rectangle 3"/>
          <p:cNvSpPr>
            <a:spLocks noGrp="1"/>
          </p:cNvSpPr>
          <p:nvPr>
            <p:ph idx="4294967295"/>
          </p:nvPr>
        </p:nvSpPr>
        <p:spPr>
          <a:xfrm>
            <a:off x="2133600" y="1447800"/>
            <a:ext cx="7772400" cy="4114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cs typeface="Arial" charset="0"/>
              </a:rPr>
              <a:t>Inzulinorezistence a hyperinzulinémie vzniklá při terapii glukokortikoidy je  závislá 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cs typeface="Arial" charset="0"/>
              </a:rPr>
              <a:t>věku pacienta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cs typeface="Arial" charset="0"/>
              </a:rPr>
              <a:t>dávce glukokortikoidů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cs typeface="Arial" charset="0"/>
              </a:rPr>
              <a:t>délce podávání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cs typeface="Arial" charset="0"/>
              </a:rPr>
              <a:t>způsobu podávání (i.v., p.o., inhal.)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cs typeface="Arial" charset="0"/>
              </a:rPr>
              <a:t>chemické struktuře podávaného léku (betamethazon, deflazacort)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>
              <a:cs typeface="Aria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en-US">
                <a:cs typeface="Arial" charset="0"/>
              </a:rPr>
              <a:t>30 mg prednisonu/den v dlouhodobé terapii - 10x vyšší riziko vzniku DM i bez jiných RF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DCEE632-7637-4E3F-B1A0-E21703AE3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017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cs-CZ" altLang="en-US">
                <a:solidFill>
                  <a:srgbClr val="FFD54F"/>
                </a:solidFill>
                <a:effectLst/>
                <a:cs typeface="Arial" charset="0"/>
              </a:rPr>
              <a:t>Dlouhodobá terapie glukokortikoidy</a:t>
            </a:r>
            <a:endParaRPr lang="en-US" altLang="en-US">
              <a:solidFill>
                <a:srgbClr val="FFD54F"/>
              </a:solidFill>
              <a:effectLst/>
              <a:cs typeface="Arial" charset="0"/>
            </a:endParaRPr>
          </a:p>
        </p:txBody>
      </p:sp>
      <p:sp>
        <p:nvSpPr>
          <p:cNvPr id="21506" name="Rectangle 3"/>
          <p:cNvSpPr>
            <a:spLocks noGrp="1"/>
          </p:cNvSpPr>
          <p:nvPr>
            <p:ph idx="4294967295"/>
          </p:nvPr>
        </p:nvSpPr>
        <p:spPr>
          <a:xfrm>
            <a:off x="2133600" y="2362200"/>
            <a:ext cx="7772400" cy="4114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ffectLst/>
                <a:cs typeface="Arial" charset="0"/>
              </a:rPr>
              <a:t>prakticky u všech jedinců vzniká porucha glykoregulace</a:t>
            </a:r>
          </a:p>
          <a:p>
            <a:pPr eaLnBrk="1" hangingPunct="1">
              <a:lnSpc>
                <a:spcPct val="90000"/>
              </a:lnSpc>
            </a:pPr>
            <a:endParaRPr lang="en-US" altLang="en-US">
              <a:effectLst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ffectLst/>
                <a:cs typeface="Arial" charset="0"/>
              </a:rPr>
              <a:t>až u 25 % (4-44 %) osob manifestní DM</a:t>
            </a:r>
          </a:p>
          <a:p>
            <a:pPr eaLnBrk="1" hangingPunct="1">
              <a:lnSpc>
                <a:spcPct val="90000"/>
              </a:lnSpc>
            </a:pPr>
            <a:endParaRPr lang="en-US" altLang="en-US">
              <a:effectLst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ffectLst/>
                <a:cs typeface="Arial" charset="0"/>
              </a:rPr>
              <a:t>u již diagnostikovaných diabetiků zhoršení kompenzace diabetu</a:t>
            </a:r>
          </a:p>
          <a:p>
            <a:pPr eaLnBrk="1" hangingPunct="1">
              <a:lnSpc>
                <a:spcPct val="90000"/>
              </a:lnSpc>
            </a:pPr>
            <a:endParaRPr lang="en-US" altLang="en-US">
              <a:effectLst/>
              <a:cs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51F34EB-8AA3-4FB0-BA18-F3EFEAD4C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09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026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cs-CZ" altLang="en-US">
                <a:solidFill>
                  <a:srgbClr val="FFD54F"/>
                </a:solidFill>
                <a:effectLst/>
                <a:cs typeface="Arial" charset="0"/>
              </a:rPr>
              <a:t>TERAPIE</a:t>
            </a:r>
            <a:endParaRPr lang="en-US" altLang="en-US">
              <a:solidFill>
                <a:srgbClr val="FFD54F"/>
              </a:solidFill>
              <a:effectLst/>
              <a:cs typeface="Arial" charset="0"/>
            </a:endParaRPr>
          </a:p>
        </p:txBody>
      </p:sp>
      <p:sp>
        <p:nvSpPr>
          <p:cNvPr id="22530" name="Rectangle 1027"/>
          <p:cNvSpPr>
            <a:spLocks noGrp="1"/>
          </p:cNvSpPr>
          <p:nvPr>
            <p:ph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effectLst/>
                <a:cs typeface="Arial" charset="0"/>
              </a:rPr>
              <a:t>Glykémie se začne zvyšovat za 4-6 hodin po podání glukokortikoidů a přetrvává zvýšená po dobu asi 12 hodin</a:t>
            </a: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nejvyšší hodnoty glykémie během odpoledne a večer</a:t>
            </a: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nejnižší hodnoty glykémie během noci a ráno</a:t>
            </a: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zhoršení postprandiálních glykémií</a:t>
            </a:r>
            <a:endParaRPr lang="cs-CZ" altLang="en-US">
              <a:effectLst/>
              <a:cs typeface="Arial" charset="0"/>
            </a:endParaRPr>
          </a:p>
          <a:p>
            <a:pPr lvl="1" eaLnBrk="1" hangingPunct="1"/>
            <a:r>
              <a:rPr lang="cs-CZ" altLang="en-US">
                <a:effectLst/>
                <a:cs typeface="Arial" charset="0"/>
              </a:rPr>
              <a:t>snížení inzulinové senzitivity</a:t>
            </a:r>
            <a:endParaRPr lang="en-US" altLang="en-US">
              <a:effectLst/>
              <a:cs typeface="Arial" charset="0"/>
            </a:endParaRPr>
          </a:p>
          <a:p>
            <a:pPr eaLnBrk="1" hangingPunct="1"/>
            <a:endParaRPr lang="en-US" altLang="en-US">
              <a:effectLst/>
              <a:cs typeface="Arial" charset="0"/>
            </a:endParaRPr>
          </a:p>
          <a:p>
            <a:pPr eaLnBrk="1" hangingPunct="1"/>
            <a:endParaRPr lang="en-US" altLang="en-US">
              <a:effectLst/>
              <a:cs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FD28DDD-4B50-495D-962E-611CE1C2A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27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cs-CZ" altLang="en-US">
                <a:solidFill>
                  <a:srgbClr val="FFD54F"/>
                </a:solidFill>
                <a:effectLst/>
                <a:cs typeface="Arial" charset="0"/>
              </a:rPr>
              <a:t>Terapie </a:t>
            </a:r>
            <a:endParaRPr lang="en-US" altLang="en-US">
              <a:solidFill>
                <a:srgbClr val="FFD54F"/>
              </a:solidFill>
              <a:effectLst/>
              <a:cs typeface="Arial" charset="0"/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idx="4294967295"/>
          </p:nvPr>
        </p:nvSpPr>
        <p:spPr>
          <a:xfrm>
            <a:off x="2133600" y="1700214"/>
            <a:ext cx="7772400" cy="4852987"/>
          </a:xfrm>
          <a:noFill/>
        </p:spPr>
        <p:txBody>
          <a:bodyPr/>
          <a:lstStyle/>
          <a:p>
            <a:pPr eaLnBrk="1" hangingPunct="1"/>
            <a:endParaRPr lang="en-US" altLang="en-US">
              <a:effectLst/>
              <a:cs typeface="Arial" charset="0"/>
            </a:endParaRPr>
          </a:p>
          <a:p>
            <a:pPr eaLnBrk="1" hangingPunct="1"/>
            <a:r>
              <a:rPr lang="en-US" altLang="en-US">
                <a:solidFill>
                  <a:schemeClr val="tx2"/>
                </a:solidFill>
                <a:effectLst/>
                <a:cs typeface="Arial" charset="0"/>
              </a:rPr>
              <a:t>Diabetes mellitus typ 1:</a:t>
            </a:r>
          </a:p>
          <a:p>
            <a:pPr eaLnBrk="1" hangingPunct="1"/>
            <a:endParaRPr lang="en-US" altLang="en-US">
              <a:solidFill>
                <a:schemeClr val="tx2"/>
              </a:solidFill>
              <a:effectLst/>
              <a:cs typeface="Arial" charset="0"/>
            </a:endParaRPr>
          </a:p>
          <a:p>
            <a:pPr lvl="1" eaLnBrk="1" hangingPunct="1"/>
            <a:r>
              <a:rPr lang="en-US" altLang="en-US">
                <a:effectLst/>
                <a:cs typeface="Arial" charset="0"/>
              </a:rPr>
              <a:t>zvýšení celkové dávky inzulinu (inzulinorezistence) a mnohdy i úprava jeho rozložení během dne (zvýšení dávek  během dne – hlavně v poledne, noční dávka beze změn)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61B7ED3-272C-49EA-AA23-F82D248DF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55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497</Words>
  <Application>Microsoft Office PowerPoint</Application>
  <PresentationFormat>Širokoúhlá obrazovka</PresentationFormat>
  <Paragraphs>89</Paragraphs>
  <Slides>14</Slides>
  <Notes>1</Notes>
  <HiddenSlides>0</HiddenSlides>
  <MMClips>14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Motiv Office</vt:lpstr>
      <vt:lpstr>Microsoft Graph Chart</vt:lpstr>
      <vt:lpstr>Diabetes vyvolaný léky či chemikáliemi (glukokortikoidy – steroidní diabetes) </vt:lpstr>
      <vt:lpstr>Glukokortikoidy a glukózový metabolismus</vt:lpstr>
      <vt:lpstr>Glukokortikoidy a glukózový metabolismus</vt:lpstr>
      <vt:lpstr>Prezentace aplikace PowerPoint</vt:lpstr>
      <vt:lpstr>Prezentace aplikace PowerPoint</vt:lpstr>
      <vt:lpstr>Prezentace aplikace PowerPoint</vt:lpstr>
      <vt:lpstr>Dlouhodobá terapie glukokortikoidy</vt:lpstr>
      <vt:lpstr>TERAPIE</vt:lpstr>
      <vt:lpstr>Terapie </vt:lpstr>
      <vt:lpstr>Terapie</vt:lpstr>
      <vt:lpstr>Terapie</vt:lpstr>
      <vt:lpstr>Trvání zhoršené glykoregulace</vt:lpstr>
      <vt:lpstr>„Steroidní diabetes mellitus“  </vt:lpstr>
      <vt:lpstr>„Steroidní diabetes mellitus“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vyvolaný léky či chemikáliemi (glukokortikoidy – steroidní diabetes) </dc:title>
  <dc:creator>Jakub Žák</dc:creator>
  <cp:lastModifiedBy>Jakub Žák</cp:lastModifiedBy>
  <cp:revision>4</cp:revision>
  <dcterms:created xsi:type="dcterms:W3CDTF">2021-05-08T08:18:04Z</dcterms:created>
  <dcterms:modified xsi:type="dcterms:W3CDTF">2021-05-09T10:16:54Z</dcterms:modified>
</cp:coreProperties>
</file>