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4"/>
  </p:notesMasterIdLst>
  <p:handoutMasterIdLst>
    <p:handoutMasterId r:id="rId25"/>
  </p:handoutMasterIdLst>
  <p:sldIdLst>
    <p:sldId id="256" r:id="rId2"/>
    <p:sldId id="259" r:id="rId3"/>
    <p:sldId id="260" r:id="rId4"/>
    <p:sldId id="275" r:id="rId5"/>
    <p:sldId id="261" r:id="rId6"/>
    <p:sldId id="262" r:id="rId7"/>
    <p:sldId id="263" r:id="rId8"/>
    <p:sldId id="258" r:id="rId9"/>
    <p:sldId id="265" r:id="rId10"/>
    <p:sldId id="264" r:id="rId11"/>
    <p:sldId id="266" r:id="rId12"/>
    <p:sldId id="268" r:id="rId13"/>
    <p:sldId id="269" r:id="rId14"/>
    <p:sldId id="270" r:id="rId15"/>
    <p:sldId id="272" r:id="rId16"/>
    <p:sldId id="271" r:id="rId17"/>
    <p:sldId id="273" r:id="rId18"/>
    <p:sldId id="274" r:id="rId19"/>
    <p:sldId id="267" r:id="rId20"/>
    <p:sldId id="277" r:id="rId21"/>
    <p:sldId id="278" r:id="rId22"/>
    <p:sldId id="276" r:id="rId2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768" autoAdjust="0"/>
  </p:normalViewPr>
  <p:slideViewPr>
    <p:cSldViewPr snapToGrid="0">
      <p:cViewPr varScale="1">
        <p:scale>
          <a:sx n="112" d="100"/>
          <a:sy n="112" d="100"/>
        </p:scale>
        <p:origin x="414" y="9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G1Jno4o9Rak"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lekarnickekapky.cz/leky/aktuality/adrenalinovy-auto-injektor.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youtube.com/watch?v=KMGO_TJEAR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1w9MzVjDIE" TargetMode="External"/><Relationship Id="rId2" Type="http://schemas.openxmlformats.org/officeDocument/2006/relationships/hyperlink" Target="https://www.youtube.com/watch?v=0rNjmCZQZv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ocplayer.cz/43535747-Doporuceni-pro-lecbu-pripravkem-eylea-afliberceptum-injekce-do-sklivce-informace-pro-predepisujiciho-lekare.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BHQKzYw0m4E" TargetMode="External"/><Relationship Id="rId2" Type="http://schemas.openxmlformats.org/officeDocument/2006/relationships/hyperlink" Target="https://www.youtube.com/watch?v=6GRfFuWsjNU" TargetMode="External"/><Relationship Id="rId1" Type="http://schemas.openxmlformats.org/officeDocument/2006/relationships/slideLayout" Target="../slideLayouts/slideLayout2.xml"/><Relationship Id="rId5" Type="http://schemas.openxmlformats.org/officeDocument/2006/relationships/hyperlink" Target="https://www.youtube.com/watch?v=VazarG2zeY8" TargetMode="External"/><Relationship Id="rId4" Type="http://schemas.openxmlformats.org/officeDocument/2006/relationships/hyperlink" Target="https://www.youtube.com/watch?v=eo2P9guQtz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38eqCVJ5V90" TargetMode="External"/><Relationship Id="rId2" Type="http://schemas.openxmlformats.org/officeDocument/2006/relationships/hyperlink" Target="https://www.youtube.com/watch?v=csGIriRIzBA" TargetMode="External"/><Relationship Id="rId1" Type="http://schemas.openxmlformats.org/officeDocument/2006/relationships/slideLayout" Target="../slideLayouts/slideLayout2.xml"/><Relationship Id="rId6" Type="http://schemas.openxmlformats.org/officeDocument/2006/relationships/hyperlink" Target="https://www.youtube.com/watch?v=YZ_eFiN1aqU" TargetMode="External"/><Relationship Id="rId5" Type="http://schemas.openxmlformats.org/officeDocument/2006/relationships/hyperlink" Target="https://www.youtube.com/watch?v=lq8vsTZgNW0" TargetMode="External"/><Relationship Id="rId4" Type="http://schemas.openxmlformats.org/officeDocument/2006/relationships/hyperlink" Target="https://www.youtube.com/watch?v=tdzRLhIqav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Injekce – </a:t>
            </a:r>
            <a:r>
              <a:rPr lang="cs-CZ" dirty="0" err="1"/>
              <a:t>s.c</a:t>
            </a:r>
            <a:r>
              <a:rPr lang="cs-CZ" dirty="0"/>
              <a:t>. / </a:t>
            </a:r>
            <a:r>
              <a:rPr lang="cs-CZ" dirty="0" err="1"/>
              <a:t>i.m</a:t>
            </a:r>
            <a:r>
              <a:rPr lang="cs-CZ" dirty="0"/>
              <a:t>.</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cs-CZ" dirty="0"/>
              <a:t>INJEKCE – s. c. / i. m.</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6202-FD58-415F-BBC1-557346EB104E}"/>
              </a:ext>
            </a:extLst>
          </p:cNvPr>
          <p:cNvSpPr>
            <a:spLocks noGrp="1"/>
          </p:cNvSpPr>
          <p:nvPr>
            <p:ph type="title"/>
          </p:nvPr>
        </p:nvSpPr>
        <p:spPr/>
        <p:txBody>
          <a:bodyPr/>
          <a:lstStyle/>
          <a:p>
            <a:r>
              <a:rPr lang="cs-CZ" dirty="0"/>
              <a:t>Aplikace i. m. injekce v domácím prostředí</a:t>
            </a:r>
          </a:p>
        </p:txBody>
      </p:sp>
      <p:sp>
        <p:nvSpPr>
          <p:cNvPr id="3" name="Zástupný obsah 2">
            <a:extLst>
              <a:ext uri="{FF2B5EF4-FFF2-40B4-BE49-F238E27FC236}">
                <a16:creationId xmlns:a16="http://schemas.microsoft.com/office/drawing/2014/main" id="{F6DAD7BC-DD3C-4232-88D9-21CA9B070A6E}"/>
              </a:ext>
            </a:extLst>
          </p:cNvPr>
          <p:cNvSpPr>
            <a:spLocks noGrp="1"/>
          </p:cNvSpPr>
          <p:nvPr>
            <p:ph idx="1"/>
          </p:nvPr>
        </p:nvSpPr>
        <p:spPr/>
        <p:txBody>
          <a:bodyPr/>
          <a:lstStyle/>
          <a:p>
            <a:r>
              <a:rPr lang="cs-CZ" dirty="0"/>
              <a:t>Intramuskulární injekce je technika používaná k dodání léku hluboko do svalů, protože umožňuje rychlé vstřebání léku do krve.</a:t>
            </a:r>
          </a:p>
          <a:p>
            <a:r>
              <a:rPr lang="cs-CZ" dirty="0"/>
              <a:t> </a:t>
            </a:r>
          </a:p>
          <a:p>
            <a:r>
              <a:rPr lang="cs-CZ" dirty="0"/>
              <a:t>Možná vám byla aplikována intramuskulární injekce v ordinaci lékaře, když jste dostali naposledy vakcínu. </a:t>
            </a:r>
          </a:p>
          <a:p>
            <a:endParaRPr lang="cs-CZ" dirty="0"/>
          </a:p>
          <a:p>
            <a:r>
              <a:rPr lang="cs-CZ" dirty="0"/>
              <a:t>V některých případech je potřeba, aby si intramuskulární injekci pacient aplikoval v domácím prostředí sám. (léky pro roztroušenou sklerózu nebo revmatoidní artritidu, adrenalin, glukagon)</a:t>
            </a:r>
          </a:p>
        </p:txBody>
      </p:sp>
    </p:spTree>
    <p:extLst>
      <p:ext uri="{BB962C8B-B14F-4D97-AF65-F5344CB8AC3E}">
        <p14:creationId xmlns:p14="http://schemas.microsoft.com/office/powerpoint/2010/main" val="3700924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0A99F52-5373-402F-B790-E295CFB4793A}"/>
              </a:ext>
            </a:extLst>
          </p:cNvPr>
          <p:cNvPicPr>
            <a:picLocks noChangeAspect="1"/>
          </p:cNvPicPr>
          <p:nvPr/>
        </p:nvPicPr>
        <p:blipFill rotWithShape="1">
          <a:blip r:embed="rId2"/>
          <a:srcRect l="59141" t="43334" r="20078" b="5277"/>
          <a:stretch/>
        </p:blipFill>
        <p:spPr>
          <a:xfrm>
            <a:off x="839786" y="2562113"/>
            <a:ext cx="4003675" cy="2763838"/>
          </a:xfrm>
          <a:prstGeom prst="rect">
            <a:avLst/>
          </a:prstGeom>
        </p:spPr>
      </p:pic>
      <p:sp>
        <p:nvSpPr>
          <p:cNvPr id="6" name="TextovéPole 5">
            <a:extLst>
              <a:ext uri="{FF2B5EF4-FFF2-40B4-BE49-F238E27FC236}">
                <a16:creationId xmlns:a16="http://schemas.microsoft.com/office/drawing/2014/main" id="{E2E9055C-D897-4B45-8215-A04A2C10DB5D}"/>
              </a:ext>
            </a:extLst>
          </p:cNvPr>
          <p:cNvSpPr txBox="1"/>
          <p:nvPr/>
        </p:nvSpPr>
        <p:spPr>
          <a:xfrm>
            <a:off x="839786" y="5200650"/>
            <a:ext cx="4003675" cy="552450"/>
          </a:xfrm>
          <a:prstGeom prst="rect">
            <a:avLst/>
          </a:prstGeom>
          <a:solidFill>
            <a:srgbClr val="000000">
              <a:alpha val="50000"/>
            </a:srgbClr>
          </a:solidFill>
          <a:ln>
            <a:noFill/>
          </a:ln>
        </p:spPr>
        <p:txBody>
          <a:bodyPr wrap="square" rtlCol="0" anchor="ctr">
            <a:noAutofit/>
          </a:bodyPr>
          <a:lstStyle/>
          <a:p>
            <a:pPr algn="ctr">
              <a:spcAft>
                <a:spcPts val="600"/>
              </a:spcAft>
            </a:pPr>
            <a:r>
              <a:rPr lang="cs-CZ" sz="1050">
                <a:solidFill>
                  <a:srgbClr val="FFFFFF"/>
                </a:solidFill>
              </a:rPr>
              <a:t>Musculus </a:t>
            </a:r>
            <a:r>
              <a:rPr lang="cs-CZ" sz="1050" err="1">
                <a:solidFill>
                  <a:srgbClr val="FFFFFF"/>
                </a:solidFill>
              </a:rPr>
              <a:t>deltoideus</a:t>
            </a:r>
            <a:endParaRPr lang="cs-CZ" sz="1050">
              <a:solidFill>
                <a:srgbClr val="FFFFFF"/>
              </a:solidFill>
            </a:endParaRPr>
          </a:p>
        </p:txBody>
      </p:sp>
      <p:pic>
        <p:nvPicPr>
          <p:cNvPr id="5" name="Obrázek 4">
            <a:extLst>
              <a:ext uri="{FF2B5EF4-FFF2-40B4-BE49-F238E27FC236}">
                <a16:creationId xmlns:a16="http://schemas.microsoft.com/office/drawing/2014/main" id="{A7B8F9B8-2F54-4DB0-8778-EDBA1D674194}"/>
              </a:ext>
            </a:extLst>
          </p:cNvPr>
          <p:cNvPicPr>
            <a:picLocks noChangeAspect="1"/>
          </p:cNvPicPr>
          <p:nvPr/>
        </p:nvPicPr>
        <p:blipFill rotWithShape="1">
          <a:blip r:embed="rId3"/>
          <a:srcRect l="60312" t="21944" r="23828" b="19445"/>
          <a:stretch/>
        </p:blipFill>
        <p:spPr>
          <a:xfrm>
            <a:off x="4980907" y="2562113"/>
            <a:ext cx="2657475" cy="2763838"/>
          </a:xfrm>
          <a:prstGeom prst="rect">
            <a:avLst/>
          </a:prstGeom>
        </p:spPr>
      </p:pic>
      <p:sp>
        <p:nvSpPr>
          <p:cNvPr id="8" name="TextovéPole 7">
            <a:extLst>
              <a:ext uri="{FF2B5EF4-FFF2-40B4-BE49-F238E27FC236}">
                <a16:creationId xmlns:a16="http://schemas.microsoft.com/office/drawing/2014/main" id="{6200AF96-9A38-415B-A1B4-DC3653272E6E}"/>
              </a:ext>
            </a:extLst>
          </p:cNvPr>
          <p:cNvSpPr txBox="1"/>
          <p:nvPr/>
        </p:nvSpPr>
        <p:spPr>
          <a:xfrm>
            <a:off x="5135561" y="5200650"/>
            <a:ext cx="2657475" cy="552450"/>
          </a:xfrm>
          <a:prstGeom prst="rect">
            <a:avLst/>
          </a:prstGeom>
          <a:solidFill>
            <a:srgbClr val="000000">
              <a:alpha val="50000"/>
            </a:srgbClr>
          </a:solidFill>
          <a:ln>
            <a:noFill/>
          </a:ln>
        </p:spPr>
        <p:txBody>
          <a:bodyPr wrap="square" rtlCol="0" anchor="ctr">
            <a:noAutofit/>
          </a:bodyPr>
          <a:lstStyle/>
          <a:p>
            <a:pPr algn="ctr">
              <a:spcAft>
                <a:spcPts val="600"/>
              </a:spcAft>
            </a:pPr>
            <a:r>
              <a:rPr lang="cs-CZ" sz="1050" dirty="0">
                <a:solidFill>
                  <a:srgbClr val="FFFFFF"/>
                </a:solidFill>
              </a:rPr>
              <a:t>Musculus </a:t>
            </a:r>
            <a:r>
              <a:rPr lang="cs-CZ" sz="1050" dirty="0" err="1">
                <a:solidFill>
                  <a:srgbClr val="FFFFFF"/>
                </a:solidFill>
              </a:rPr>
              <a:t>vastus</a:t>
            </a:r>
            <a:r>
              <a:rPr lang="cs-CZ" sz="1050" dirty="0">
                <a:solidFill>
                  <a:srgbClr val="FFFFFF"/>
                </a:solidFill>
              </a:rPr>
              <a:t> </a:t>
            </a:r>
            <a:r>
              <a:rPr lang="cs-CZ" sz="1050" dirty="0" err="1">
                <a:solidFill>
                  <a:srgbClr val="FFFFFF"/>
                </a:solidFill>
              </a:rPr>
              <a:t>lateralis</a:t>
            </a:r>
            <a:endParaRPr lang="cs-CZ" sz="1050" dirty="0">
              <a:solidFill>
                <a:srgbClr val="FFFFFF"/>
              </a:solidFill>
            </a:endParaRPr>
          </a:p>
        </p:txBody>
      </p:sp>
      <p:pic>
        <p:nvPicPr>
          <p:cNvPr id="9" name="Obrázek 8">
            <a:extLst>
              <a:ext uri="{FF2B5EF4-FFF2-40B4-BE49-F238E27FC236}">
                <a16:creationId xmlns:a16="http://schemas.microsoft.com/office/drawing/2014/main" id="{E9598E0C-ED23-4B43-A8FE-A4282DFF5095}"/>
              </a:ext>
            </a:extLst>
          </p:cNvPr>
          <p:cNvPicPr>
            <a:picLocks noChangeAspect="1"/>
          </p:cNvPicPr>
          <p:nvPr/>
        </p:nvPicPr>
        <p:blipFill rotWithShape="1">
          <a:blip r:embed="rId4"/>
          <a:srcRect l="62656" t="41389" r="19965" b="6110"/>
          <a:stretch/>
        </p:blipFill>
        <p:spPr>
          <a:xfrm>
            <a:off x="8085138" y="2562113"/>
            <a:ext cx="3267075" cy="2763838"/>
          </a:xfrm>
          <a:prstGeom prst="rect">
            <a:avLst/>
          </a:prstGeom>
        </p:spPr>
      </p:pic>
      <p:sp>
        <p:nvSpPr>
          <p:cNvPr id="10" name="TextovéPole 9">
            <a:extLst>
              <a:ext uri="{FF2B5EF4-FFF2-40B4-BE49-F238E27FC236}">
                <a16:creationId xmlns:a16="http://schemas.microsoft.com/office/drawing/2014/main" id="{567930CA-BFB4-42AB-8811-670B2A2887C8}"/>
              </a:ext>
            </a:extLst>
          </p:cNvPr>
          <p:cNvSpPr txBox="1"/>
          <p:nvPr/>
        </p:nvSpPr>
        <p:spPr>
          <a:xfrm>
            <a:off x="8085138" y="5200650"/>
            <a:ext cx="3267075" cy="552450"/>
          </a:xfrm>
          <a:prstGeom prst="rect">
            <a:avLst/>
          </a:prstGeom>
          <a:solidFill>
            <a:srgbClr val="000000">
              <a:alpha val="50000"/>
            </a:srgbClr>
          </a:solidFill>
          <a:ln>
            <a:noFill/>
          </a:ln>
        </p:spPr>
        <p:txBody>
          <a:bodyPr wrap="square" rtlCol="0" anchor="ctr">
            <a:noAutofit/>
          </a:bodyPr>
          <a:lstStyle/>
          <a:p>
            <a:pPr algn="ctr">
              <a:spcAft>
                <a:spcPts val="600"/>
              </a:spcAft>
            </a:pPr>
            <a:r>
              <a:rPr lang="cs-CZ" sz="1050">
                <a:solidFill>
                  <a:srgbClr val="FFFFFF"/>
                </a:solidFill>
              </a:rPr>
              <a:t>Musculus </a:t>
            </a:r>
            <a:r>
              <a:rPr lang="cs-CZ" sz="1050" err="1">
                <a:solidFill>
                  <a:srgbClr val="FFFFFF"/>
                </a:solidFill>
              </a:rPr>
              <a:t>ventrogluteal</a:t>
            </a:r>
            <a:r>
              <a:rPr lang="cs-CZ" sz="1050">
                <a:solidFill>
                  <a:srgbClr val="FFFFFF"/>
                </a:solidFill>
              </a:rPr>
              <a:t> /</a:t>
            </a:r>
            <a:r>
              <a:rPr lang="cs-CZ" sz="1050" err="1">
                <a:solidFill>
                  <a:srgbClr val="FFFFFF"/>
                </a:solidFill>
              </a:rPr>
              <a:t>gluteus</a:t>
            </a:r>
            <a:r>
              <a:rPr lang="cs-CZ" sz="1050">
                <a:solidFill>
                  <a:srgbClr val="FFFFFF"/>
                </a:solidFill>
              </a:rPr>
              <a:t> maximus</a:t>
            </a:r>
          </a:p>
        </p:txBody>
      </p:sp>
      <p:sp>
        <p:nvSpPr>
          <p:cNvPr id="2" name="Nadpis 1">
            <a:extLst>
              <a:ext uri="{FF2B5EF4-FFF2-40B4-BE49-F238E27FC236}">
                <a16:creationId xmlns:a16="http://schemas.microsoft.com/office/drawing/2014/main" id="{A6E06391-5CD8-4EB3-A332-850691A83A4C}"/>
              </a:ext>
            </a:extLst>
          </p:cNvPr>
          <p:cNvSpPr>
            <a:spLocks noGrp="1"/>
          </p:cNvSpPr>
          <p:nvPr>
            <p:ph type="title"/>
          </p:nvPr>
        </p:nvSpPr>
        <p:spPr/>
        <p:txBody>
          <a:bodyPr>
            <a:normAutofit fontScale="90000"/>
          </a:bodyPr>
          <a:lstStyle/>
          <a:p>
            <a:r>
              <a:rPr lang="cs-CZ" sz="4000" dirty="0"/>
              <a:t>Místo vpichu </a:t>
            </a:r>
            <a:r>
              <a:rPr lang="cs-CZ" sz="4000" dirty="0" err="1"/>
              <a:t>i.m</a:t>
            </a:r>
            <a:r>
              <a:rPr lang="cs-CZ" sz="4000" dirty="0"/>
              <a:t>. injekce</a:t>
            </a:r>
          </a:p>
        </p:txBody>
      </p:sp>
    </p:spTree>
    <p:extLst>
      <p:ext uri="{BB962C8B-B14F-4D97-AF65-F5344CB8AC3E}">
        <p14:creationId xmlns:p14="http://schemas.microsoft.com/office/powerpoint/2010/main" val="89495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4BD89B2-24F3-433B-BCE2-E3B09A6C3EA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426980D-D35F-4A90-9350-149CF551D224}"/>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5" name="Nadpis 4">
            <a:extLst>
              <a:ext uri="{FF2B5EF4-FFF2-40B4-BE49-F238E27FC236}">
                <a16:creationId xmlns:a16="http://schemas.microsoft.com/office/drawing/2014/main" id="{32DBB458-BB49-4D1F-92D2-976E697E3551}"/>
              </a:ext>
            </a:extLst>
          </p:cNvPr>
          <p:cNvSpPr>
            <a:spLocks noGrp="1"/>
          </p:cNvSpPr>
          <p:nvPr>
            <p:ph type="title"/>
          </p:nvPr>
        </p:nvSpPr>
        <p:spPr/>
        <p:txBody>
          <a:bodyPr/>
          <a:lstStyle/>
          <a:p>
            <a:r>
              <a:rPr lang="cs-CZ" dirty="0"/>
              <a:t>Edukace pacienta / rodiny</a:t>
            </a:r>
          </a:p>
        </p:txBody>
      </p:sp>
      <p:sp>
        <p:nvSpPr>
          <p:cNvPr id="6" name="Zástupný obsah 5">
            <a:extLst>
              <a:ext uri="{FF2B5EF4-FFF2-40B4-BE49-F238E27FC236}">
                <a16:creationId xmlns:a16="http://schemas.microsoft.com/office/drawing/2014/main" id="{E0A603FA-D0EA-45CB-BC22-ED5AA6AC0CB2}"/>
              </a:ext>
            </a:extLst>
          </p:cNvPr>
          <p:cNvSpPr>
            <a:spLocks noGrp="1"/>
          </p:cNvSpPr>
          <p:nvPr>
            <p:ph idx="1"/>
          </p:nvPr>
        </p:nvSpPr>
        <p:spPr/>
        <p:txBody>
          <a:bodyPr/>
          <a:lstStyle/>
          <a:p>
            <a:r>
              <a:rPr lang="cs-CZ" dirty="0"/>
              <a:t>Nutná edukace pacienta ev. rodinných příslušníků</a:t>
            </a:r>
          </a:p>
          <a:p>
            <a:r>
              <a:rPr lang="cs-CZ" dirty="0"/>
              <a:t>Velikost stříkačky, jehly a místo vpichu bude závislé od více faktorů (např. věk, konstituce pacienta, objem a typ léčiva)</a:t>
            </a:r>
          </a:p>
          <a:p>
            <a:r>
              <a:rPr lang="cs-CZ" dirty="0"/>
              <a:t>Jehla by měla být dostatečně dlouhá, aby dosáhla svalu, ale zároveň ne moc dlouhá, aby nepronikla do nervů a krevních cév pod ním.</a:t>
            </a:r>
          </a:p>
        </p:txBody>
      </p:sp>
      <p:pic>
        <p:nvPicPr>
          <p:cNvPr id="1028" name="Picture 4" descr="Typy injekčních stříkaček: univerzální, inzulín, jednorázová stříkačka  Janet (150 ml)">
            <a:extLst>
              <a:ext uri="{FF2B5EF4-FFF2-40B4-BE49-F238E27FC236}">
                <a16:creationId xmlns:a16="http://schemas.microsoft.com/office/drawing/2014/main" id="{89D74367-538A-49B3-A061-98FF0541F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904" y="4220805"/>
            <a:ext cx="3303484" cy="246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76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CF556F4-0289-4B80-90AF-D4472EFA2A2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CD5CD8D-2846-44FA-B4B7-D84C7D6BAC5A}"/>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3B6EEA0B-0416-44CF-9F46-3BE1B42BCC1E}"/>
              </a:ext>
            </a:extLst>
          </p:cNvPr>
          <p:cNvSpPr>
            <a:spLocks noGrp="1"/>
          </p:cNvSpPr>
          <p:nvPr>
            <p:ph type="title"/>
          </p:nvPr>
        </p:nvSpPr>
        <p:spPr/>
        <p:txBody>
          <a:bodyPr/>
          <a:lstStyle/>
          <a:p>
            <a:r>
              <a:rPr lang="cs-CZ" dirty="0"/>
              <a:t>Postup aplikace léků </a:t>
            </a:r>
            <a:r>
              <a:rPr lang="cs-CZ" dirty="0" err="1"/>
              <a:t>i.m</a:t>
            </a:r>
            <a:r>
              <a:rPr lang="cs-CZ" dirty="0"/>
              <a:t>. </a:t>
            </a:r>
          </a:p>
        </p:txBody>
      </p:sp>
      <p:sp>
        <p:nvSpPr>
          <p:cNvPr id="5" name="Zástupný obsah 4">
            <a:extLst>
              <a:ext uri="{FF2B5EF4-FFF2-40B4-BE49-F238E27FC236}">
                <a16:creationId xmlns:a16="http://schemas.microsoft.com/office/drawing/2014/main" id="{FD2E34DB-9E11-423A-840A-5BE380A4E58B}"/>
              </a:ext>
            </a:extLst>
          </p:cNvPr>
          <p:cNvSpPr>
            <a:spLocks noGrp="1"/>
          </p:cNvSpPr>
          <p:nvPr>
            <p:ph idx="1"/>
          </p:nvPr>
        </p:nvSpPr>
        <p:spPr>
          <a:xfrm>
            <a:off x="414000" y="1407598"/>
            <a:ext cx="10753200" cy="4139998"/>
          </a:xfrm>
        </p:spPr>
        <p:txBody>
          <a:bodyPr/>
          <a:lstStyle/>
          <a:p>
            <a:r>
              <a:rPr lang="cs-CZ" sz="2000" dirty="0"/>
              <a:t>Důkladná hygiena rukou i místa, kde bude mít pacient rozložené pomůcky</a:t>
            </a:r>
          </a:p>
          <a:p>
            <a:r>
              <a:rPr lang="cs-CZ" sz="2000" dirty="0"/>
              <a:t>Příprava pomůcek – jehla, stříkačka, lék, desinfekce, tampony, kontejner na jehly</a:t>
            </a:r>
          </a:p>
          <a:p>
            <a:r>
              <a:rPr lang="cs-CZ" sz="2000" dirty="0"/>
              <a:t>Vyhledání místa vpichu </a:t>
            </a:r>
            <a:r>
              <a:rPr lang="cs-CZ" sz="1600" dirty="0"/>
              <a:t>(pohodlná poloha pacienta, dobrý přístup k místu vpichu, uvolněné svaly)</a:t>
            </a:r>
          </a:p>
          <a:p>
            <a:r>
              <a:rPr lang="cs-CZ" sz="2000" dirty="0"/>
              <a:t>Dezinfekce místa vpichu</a:t>
            </a:r>
          </a:p>
          <a:p>
            <a:r>
              <a:rPr lang="cs-CZ" sz="2000" dirty="0"/>
              <a:t>Příprava injekční stříkačky s léčivem* </a:t>
            </a:r>
            <a:r>
              <a:rPr lang="cs-CZ" sz="1600" dirty="0"/>
              <a:t>(Pokud je lahvička nebo pero </a:t>
            </a:r>
            <a:r>
              <a:rPr lang="cs-CZ" sz="1600" dirty="0" err="1"/>
              <a:t>vícedávkové</a:t>
            </a:r>
            <a:r>
              <a:rPr lang="cs-CZ" sz="1600" dirty="0"/>
              <a:t>, poznamenat si, kdy byla lahvička poprvé otevřena. Gumovou zátku je třeba očistit alkoholovým tamponem.)</a:t>
            </a:r>
          </a:p>
          <a:p>
            <a:r>
              <a:rPr lang="cs-CZ" sz="2000" dirty="0"/>
              <a:t>Aplikace léku</a:t>
            </a:r>
          </a:p>
          <a:p>
            <a:r>
              <a:rPr lang="cs-CZ" sz="2000" dirty="0"/>
              <a:t>Vyjmutí jehly</a:t>
            </a:r>
          </a:p>
          <a:p>
            <a:r>
              <a:rPr lang="cs-CZ" sz="2000" dirty="0"/>
              <a:t>Ošetření (přelepení) místa vpichu náplastí</a:t>
            </a:r>
          </a:p>
          <a:p>
            <a:endParaRPr lang="cs-CZ" sz="2000" dirty="0"/>
          </a:p>
        </p:txBody>
      </p:sp>
      <p:pic>
        <p:nvPicPr>
          <p:cNvPr id="3074" name="Picture 2" descr="Samolepka dezinfekce označení místa">
            <a:extLst>
              <a:ext uri="{FF2B5EF4-FFF2-40B4-BE49-F238E27FC236}">
                <a16:creationId xmlns:a16="http://schemas.microsoft.com/office/drawing/2014/main" id="{3F03F160-4F2B-4A52-A8E3-910DD603C3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0" t="6001" r="20741" b="8666"/>
          <a:stretch/>
        </p:blipFill>
        <p:spPr bwMode="auto">
          <a:xfrm>
            <a:off x="10734675" y="31388"/>
            <a:ext cx="1304925"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5E51693-0DD9-4E35-B359-3062E8794E79}"/>
              </a:ext>
            </a:extLst>
          </p:cNvPr>
          <p:cNvSpPr txBox="1"/>
          <p:nvPr/>
        </p:nvSpPr>
        <p:spPr>
          <a:xfrm>
            <a:off x="6096000" y="4305315"/>
            <a:ext cx="5703149" cy="1384995"/>
          </a:xfrm>
          <a:prstGeom prst="rect">
            <a:avLst/>
          </a:prstGeom>
          <a:solidFill>
            <a:schemeClr val="accent4">
              <a:lumMod val="40000"/>
              <a:lumOff val="60000"/>
            </a:schemeClr>
          </a:solidFill>
        </p:spPr>
        <p:txBody>
          <a:bodyPr wrap="square" rtlCol="0">
            <a:spAutoFit/>
          </a:bodyPr>
          <a:lstStyle/>
          <a:p>
            <a:pPr algn="just"/>
            <a:r>
              <a:rPr lang="cs-CZ" sz="1200" dirty="0">
                <a:latin typeface="+mn-lt"/>
              </a:rPr>
              <a:t>*Nasajte vzduch do stříkačky. Vytáhněte píst a naplňte stříkačku vzduchem až po dávku, kterou budete injekčně podávat. To se děje proto, že lahvička je vakuum a pro regulaci tlaku musíte přidat stejné množství vzduchu. To také usnadňuje natahování léku do stříkačky. Nebojte se - pokud tento krok zapomenete, můžete stále dostat lék z lahvičky. Odstraňte víčko z jehly a jehlu protlačte gumovou zátkou v horní části lahvičky. Vstříkněte veškerý vzduch do lahvičky. Nedotýkejte se jehly, aby byla čistá.</a:t>
            </a:r>
          </a:p>
        </p:txBody>
      </p:sp>
    </p:spTree>
    <p:extLst>
      <p:ext uri="{BB962C8B-B14F-4D97-AF65-F5344CB8AC3E}">
        <p14:creationId xmlns:p14="http://schemas.microsoft.com/office/powerpoint/2010/main" val="1852877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FE306E-D4CA-4C1F-8C30-A1269C875AD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46FC42F-E3AC-41FF-9077-67141EDB0484}"/>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5D73D4A0-54F2-4A83-B28B-97B224D6E828}"/>
              </a:ext>
            </a:extLst>
          </p:cNvPr>
          <p:cNvSpPr>
            <a:spLocks noGrp="1"/>
          </p:cNvSpPr>
          <p:nvPr>
            <p:ph type="title"/>
          </p:nvPr>
        </p:nvSpPr>
        <p:spPr/>
        <p:txBody>
          <a:bodyPr/>
          <a:lstStyle/>
          <a:p>
            <a:r>
              <a:rPr lang="cs-CZ" dirty="0"/>
              <a:t>Pracovní postup - ukázka</a:t>
            </a:r>
          </a:p>
        </p:txBody>
      </p:sp>
      <p:sp>
        <p:nvSpPr>
          <p:cNvPr id="5" name="Zástupný obsah 4">
            <a:extLst>
              <a:ext uri="{FF2B5EF4-FFF2-40B4-BE49-F238E27FC236}">
                <a16:creationId xmlns:a16="http://schemas.microsoft.com/office/drawing/2014/main" id="{EA865AFF-D022-4772-A912-B7509B11D3AC}"/>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1C9B64A7-5AED-4C92-B640-8E140A5068C2}"/>
              </a:ext>
            </a:extLst>
          </p:cNvPr>
          <p:cNvPicPr>
            <a:picLocks noChangeAspect="1"/>
          </p:cNvPicPr>
          <p:nvPr/>
        </p:nvPicPr>
        <p:blipFill rotWithShape="1">
          <a:blip r:embed="rId2"/>
          <a:srcRect l="59766" t="27222" r="19062" b="17500"/>
          <a:stretch/>
        </p:blipFill>
        <p:spPr>
          <a:xfrm>
            <a:off x="1208850" y="1449993"/>
            <a:ext cx="2581275" cy="1895475"/>
          </a:xfrm>
          <a:prstGeom prst="rect">
            <a:avLst/>
          </a:prstGeom>
        </p:spPr>
      </p:pic>
      <p:pic>
        <p:nvPicPr>
          <p:cNvPr id="7" name="Obrázek 6">
            <a:extLst>
              <a:ext uri="{FF2B5EF4-FFF2-40B4-BE49-F238E27FC236}">
                <a16:creationId xmlns:a16="http://schemas.microsoft.com/office/drawing/2014/main" id="{328F5752-1F71-45ED-AD6B-6D3F8D82C35B}"/>
              </a:ext>
            </a:extLst>
          </p:cNvPr>
          <p:cNvPicPr>
            <a:picLocks noChangeAspect="1"/>
          </p:cNvPicPr>
          <p:nvPr/>
        </p:nvPicPr>
        <p:blipFill rotWithShape="1">
          <a:blip r:embed="rId3"/>
          <a:srcRect l="64609" t="23889" r="19062" b="17222"/>
          <a:stretch/>
        </p:blipFill>
        <p:spPr>
          <a:xfrm>
            <a:off x="4604514" y="1449993"/>
            <a:ext cx="1990726" cy="2019300"/>
          </a:xfrm>
          <a:prstGeom prst="rect">
            <a:avLst/>
          </a:prstGeom>
        </p:spPr>
      </p:pic>
      <p:pic>
        <p:nvPicPr>
          <p:cNvPr id="9" name="Obrázek 8">
            <a:extLst>
              <a:ext uri="{FF2B5EF4-FFF2-40B4-BE49-F238E27FC236}">
                <a16:creationId xmlns:a16="http://schemas.microsoft.com/office/drawing/2014/main" id="{D2A27B63-0361-49D8-B129-8337DCCA9A4A}"/>
              </a:ext>
            </a:extLst>
          </p:cNvPr>
          <p:cNvPicPr>
            <a:picLocks noChangeAspect="1"/>
          </p:cNvPicPr>
          <p:nvPr/>
        </p:nvPicPr>
        <p:blipFill rotWithShape="1">
          <a:blip r:embed="rId4"/>
          <a:srcRect l="62656" t="16945" r="20078" b="21111"/>
          <a:stretch/>
        </p:blipFill>
        <p:spPr>
          <a:xfrm>
            <a:off x="7587487" y="1530076"/>
            <a:ext cx="2105025" cy="2124076"/>
          </a:xfrm>
          <a:prstGeom prst="rect">
            <a:avLst/>
          </a:prstGeom>
        </p:spPr>
      </p:pic>
      <p:pic>
        <p:nvPicPr>
          <p:cNvPr id="10" name="Obrázek 9">
            <a:extLst>
              <a:ext uri="{FF2B5EF4-FFF2-40B4-BE49-F238E27FC236}">
                <a16:creationId xmlns:a16="http://schemas.microsoft.com/office/drawing/2014/main" id="{F7847400-521A-4D45-95F8-1BA9DC25E03F}"/>
              </a:ext>
            </a:extLst>
          </p:cNvPr>
          <p:cNvPicPr>
            <a:picLocks noChangeAspect="1"/>
          </p:cNvPicPr>
          <p:nvPr/>
        </p:nvPicPr>
        <p:blipFill rotWithShape="1">
          <a:blip r:embed="rId5"/>
          <a:srcRect l="60547" t="17778" r="17266" b="10833"/>
          <a:stretch/>
        </p:blipFill>
        <p:spPr>
          <a:xfrm>
            <a:off x="2245341" y="3812399"/>
            <a:ext cx="3089568" cy="2795840"/>
          </a:xfrm>
          <a:prstGeom prst="rect">
            <a:avLst/>
          </a:prstGeom>
        </p:spPr>
      </p:pic>
      <p:pic>
        <p:nvPicPr>
          <p:cNvPr id="11" name="Obrázek 10">
            <a:extLst>
              <a:ext uri="{FF2B5EF4-FFF2-40B4-BE49-F238E27FC236}">
                <a16:creationId xmlns:a16="http://schemas.microsoft.com/office/drawing/2014/main" id="{33B3A046-A0D6-4CC9-B0C8-7667B60ACB7C}"/>
              </a:ext>
            </a:extLst>
          </p:cNvPr>
          <p:cNvPicPr>
            <a:picLocks noChangeAspect="1"/>
          </p:cNvPicPr>
          <p:nvPr/>
        </p:nvPicPr>
        <p:blipFill rotWithShape="1">
          <a:blip r:embed="rId6"/>
          <a:srcRect l="61719" t="15556" r="19062" b="15278"/>
          <a:stretch/>
        </p:blipFill>
        <p:spPr>
          <a:xfrm>
            <a:off x="6258998" y="3711302"/>
            <a:ext cx="2961913" cy="2998034"/>
          </a:xfrm>
          <a:prstGeom prst="rect">
            <a:avLst/>
          </a:prstGeom>
        </p:spPr>
      </p:pic>
    </p:spTree>
    <p:extLst>
      <p:ext uri="{BB962C8B-B14F-4D97-AF65-F5344CB8AC3E}">
        <p14:creationId xmlns:p14="http://schemas.microsoft.com/office/powerpoint/2010/main" val="2913818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CA7E38F-32BA-41FB-A8C3-56E7B91CCE4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7714CF6-F6F0-4489-BD85-4C9DE168ECB7}"/>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FFB31626-D391-468C-8FF7-6BE0217CECC6}"/>
              </a:ext>
            </a:extLst>
          </p:cNvPr>
          <p:cNvSpPr>
            <a:spLocks noGrp="1"/>
          </p:cNvSpPr>
          <p:nvPr>
            <p:ph type="title"/>
          </p:nvPr>
        </p:nvSpPr>
        <p:spPr/>
        <p:txBody>
          <a:bodyPr/>
          <a:lstStyle/>
          <a:p>
            <a:r>
              <a:rPr lang="cs-CZ" dirty="0"/>
              <a:t>Z- track</a:t>
            </a:r>
          </a:p>
        </p:txBody>
      </p:sp>
      <p:sp>
        <p:nvSpPr>
          <p:cNvPr id="6" name="AutoShape 4" descr="أمل الروقي. on Twitter: &quot;- Z-track method , It's used for medication that  is highly irritating to sc tissue . #nursing_intern #آل_التمريض… &quot;">
            <a:extLst>
              <a:ext uri="{FF2B5EF4-FFF2-40B4-BE49-F238E27FC236}">
                <a16:creationId xmlns:a16="http://schemas.microsoft.com/office/drawing/2014/main" id="{6369E6CE-3A6C-44F7-895B-ED270DCFBD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6" descr="Intramuscular Injection Z-Track Method ~ Nursing">
            <a:extLst>
              <a:ext uri="{FF2B5EF4-FFF2-40B4-BE49-F238E27FC236}">
                <a16:creationId xmlns:a16="http://schemas.microsoft.com/office/drawing/2014/main" id="{685B2BDD-BCE8-4F7C-8AF7-242BB010F4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a:extLst>
              <a:ext uri="{FF2B5EF4-FFF2-40B4-BE49-F238E27FC236}">
                <a16:creationId xmlns:a16="http://schemas.microsoft.com/office/drawing/2014/main" id="{A966E273-999C-4CB0-90D1-EBF81EBA7771}"/>
              </a:ext>
            </a:extLst>
          </p:cNvPr>
          <p:cNvPicPr>
            <a:picLocks noChangeAspect="1"/>
          </p:cNvPicPr>
          <p:nvPr/>
        </p:nvPicPr>
        <p:blipFill>
          <a:blip r:embed="rId2"/>
          <a:stretch>
            <a:fillRect/>
          </a:stretch>
        </p:blipFill>
        <p:spPr>
          <a:xfrm>
            <a:off x="8543925" y="3071812"/>
            <a:ext cx="3200400" cy="2667000"/>
          </a:xfrm>
          <a:prstGeom prst="rect">
            <a:avLst/>
          </a:prstGeom>
        </p:spPr>
      </p:pic>
      <p:pic>
        <p:nvPicPr>
          <p:cNvPr id="11" name="Obrázek 10">
            <a:extLst>
              <a:ext uri="{FF2B5EF4-FFF2-40B4-BE49-F238E27FC236}">
                <a16:creationId xmlns:a16="http://schemas.microsoft.com/office/drawing/2014/main" id="{66B51CE3-A2DA-4A10-B26A-9E828B37144A}"/>
              </a:ext>
            </a:extLst>
          </p:cNvPr>
          <p:cNvPicPr>
            <a:picLocks noChangeAspect="1"/>
          </p:cNvPicPr>
          <p:nvPr/>
        </p:nvPicPr>
        <p:blipFill>
          <a:blip r:embed="rId3"/>
          <a:stretch>
            <a:fillRect/>
          </a:stretch>
        </p:blipFill>
        <p:spPr>
          <a:xfrm>
            <a:off x="273300" y="153000"/>
            <a:ext cx="8100000" cy="6075000"/>
          </a:xfrm>
          <a:prstGeom prst="rect">
            <a:avLst/>
          </a:prstGeom>
        </p:spPr>
      </p:pic>
    </p:spTree>
    <p:extLst>
      <p:ext uri="{BB962C8B-B14F-4D97-AF65-F5344CB8AC3E}">
        <p14:creationId xmlns:p14="http://schemas.microsoft.com/office/powerpoint/2010/main" val="17366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0BF5241-2991-4ADF-B47E-978DA84FE6E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9C85B42-3D11-4836-8A17-9A8D76D0D751}"/>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FF36795C-3EBD-44C1-8475-C394C0AE9A83}"/>
              </a:ext>
            </a:extLst>
          </p:cNvPr>
          <p:cNvSpPr>
            <a:spLocks noGrp="1"/>
          </p:cNvSpPr>
          <p:nvPr>
            <p:ph type="title"/>
          </p:nvPr>
        </p:nvSpPr>
        <p:spPr/>
        <p:txBody>
          <a:bodyPr/>
          <a:lstStyle/>
          <a:p>
            <a:r>
              <a:rPr lang="cs-CZ" dirty="0"/>
              <a:t>Možné komplikace</a:t>
            </a:r>
          </a:p>
        </p:txBody>
      </p:sp>
      <p:sp>
        <p:nvSpPr>
          <p:cNvPr id="5" name="Zástupný obsah 4">
            <a:extLst>
              <a:ext uri="{FF2B5EF4-FFF2-40B4-BE49-F238E27FC236}">
                <a16:creationId xmlns:a16="http://schemas.microsoft.com/office/drawing/2014/main" id="{D6CA2995-672D-4407-9B65-F5069758D20F}"/>
              </a:ext>
            </a:extLst>
          </p:cNvPr>
          <p:cNvSpPr>
            <a:spLocks noGrp="1"/>
          </p:cNvSpPr>
          <p:nvPr>
            <p:ph idx="1"/>
          </p:nvPr>
        </p:nvSpPr>
        <p:spPr/>
        <p:txBody>
          <a:bodyPr/>
          <a:lstStyle/>
          <a:p>
            <a:r>
              <a:rPr lang="cs-CZ" dirty="0"/>
              <a:t>infekce</a:t>
            </a:r>
          </a:p>
          <a:p>
            <a:r>
              <a:rPr lang="cs-CZ" dirty="0"/>
              <a:t>nabodnutí cévy, nervu, kosti</a:t>
            </a:r>
          </a:p>
          <a:p>
            <a:r>
              <a:rPr lang="cs-CZ" dirty="0"/>
              <a:t>silná bolest v místě vpichu</a:t>
            </a:r>
          </a:p>
          <a:p>
            <a:r>
              <a:rPr lang="cs-CZ" dirty="0"/>
              <a:t>brnění nebo necitlivost</a:t>
            </a:r>
          </a:p>
          <a:p>
            <a:r>
              <a:rPr lang="cs-CZ" dirty="0"/>
              <a:t>zarudnutí, hematom, otok nebo teplo v místě vpichu</a:t>
            </a:r>
          </a:p>
          <a:p>
            <a:r>
              <a:rPr lang="cs-CZ" dirty="0"/>
              <a:t>absces v místě vpichu</a:t>
            </a:r>
          </a:p>
          <a:p>
            <a:r>
              <a:rPr lang="cs-CZ" dirty="0"/>
              <a:t>prolongované krvácení </a:t>
            </a:r>
          </a:p>
          <a:p>
            <a:r>
              <a:rPr lang="cs-CZ" dirty="0"/>
              <a:t>příznaky alergické reakce, jako je potíže s dýcháním nebo otok obličeje</a:t>
            </a:r>
          </a:p>
        </p:txBody>
      </p:sp>
    </p:spTree>
    <p:extLst>
      <p:ext uri="{BB962C8B-B14F-4D97-AF65-F5344CB8AC3E}">
        <p14:creationId xmlns:p14="http://schemas.microsoft.com/office/powerpoint/2010/main" val="4238388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A90E7C4-D944-4D3A-9EDA-4D5394DFFF1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E98A973-58A3-42B0-B750-1F49A49C81BD}"/>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D6DF4C65-4BFA-4A13-A1EE-39E4D9DD8BAB}"/>
              </a:ext>
            </a:extLst>
          </p:cNvPr>
          <p:cNvSpPr>
            <a:spLocks noGrp="1"/>
          </p:cNvSpPr>
          <p:nvPr>
            <p:ph type="title"/>
          </p:nvPr>
        </p:nvSpPr>
        <p:spPr/>
        <p:txBody>
          <a:bodyPr/>
          <a:lstStyle/>
          <a:p>
            <a:r>
              <a:rPr lang="cs-CZ" dirty="0" err="1"/>
              <a:t>Adrenalínové</a:t>
            </a:r>
            <a:r>
              <a:rPr lang="cs-CZ" dirty="0"/>
              <a:t> pero</a:t>
            </a:r>
          </a:p>
        </p:txBody>
      </p:sp>
      <p:sp>
        <p:nvSpPr>
          <p:cNvPr id="5" name="Zástupný obsah 4">
            <a:extLst>
              <a:ext uri="{FF2B5EF4-FFF2-40B4-BE49-F238E27FC236}">
                <a16:creationId xmlns:a16="http://schemas.microsoft.com/office/drawing/2014/main" id="{B6C9903C-797E-4E3F-B396-8E37AC9096CA}"/>
              </a:ext>
            </a:extLst>
          </p:cNvPr>
          <p:cNvSpPr>
            <a:spLocks noGrp="1"/>
          </p:cNvSpPr>
          <p:nvPr>
            <p:ph idx="1"/>
          </p:nvPr>
        </p:nvSpPr>
        <p:spPr>
          <a:xfrm>
            <a:off x="666000" y="1453781"/>
            <a:ext cx="10753200" cy="4139998"/>
          </a:xfrm>
        </p:spPr>
        <p:txBody>
          <a:bodyPr/>
          <a:lstStyle/>
          <a:p>
            <a:r>
              <a:rPr lang="cs-CZ" dirty="0">
                <a:hlinkClick r:id="rId2"/>
              </a:rPr>
              <a:t>První pomoc – anafylaktický šok</a:t>
            </a:r>
            <a:endParaRPr lang="cs-CZ" dirty="0"/>
          </a:p>
          <a:p>
            <a:endParaRPr lang="cs-CZ" dirty="0"/>
          </a:p>
        </p:txBody>
      </p:sp>
      <p:pic>
        <p:nvPicPr>
          <p:cNvPr id="6" name="Obrázek 5">
            <a:extLst>
              <a:ext uri="{FF2B5EF4-FFF2-40B4-BE49-F238E27FC236}">
                <a16:creationId xmlns:a16="http://schemas.microsoft.com/office/drawing/2014/main" id="{074B453B-90AF-40D5-AC9C-6754A49BFAD6}"/>
              </a:ext>
            </a:extLst>
          </p:cNvPr>
          <p:cNvPicPr>
            <a:picLocks noChangeAspect="1"/>
          </p:cNvPicPr>
          <p:nvPr/>
        </p:nvPicPr>
        <p:blipFill rotWithShape="1">
          <a:blip r:embed="rId3"/>
          <a:srcRect l="61402" t="13552" r="11962" b="19658"/>
          <a:stretch/>
        </p:blipFill>
        <p:spPr>
          <a:xfrm>
            <a:off x="720000" y="1927303"/>
            <a:ext cx="6601754" cy="4300697"/>
          </a:xfrm>
          <a:prstGeom prst="rect">
            <a:avLst/>
          </a:prstGeom>
        </p:spPr>
      </p:pic>
      <p:sp>
        <p:nvSpPr>
          <p:cNvPr id="7" name="Obdélník 6">
            <a:extLst>
              <a:ext uri="{FF2B5EF4-FFF2-40B4-BE49-F238E27FC236}">
                <a16:creationId xmlns:a16="http://schemas.microsoft.com/office/drawing/2014/main" id="{CDB091E4-9DD7-4EE9-85EF-9381FBE142FE}"/>
              </a:ext>
            </a:extLst>
          </p:cNvPr>
          <p:cNvSpPr/>
          <p:nvPr/>
        </p:nvSpPr>
        <p:spPr>
          <a:xfrm>
            <a:off x="8063487" y="3037170"/>
            <a:ext cx="3769267" cy="338554"/>
          </a:xfrm>
          <a:prstGeom prst="rect">
            <a:avLst/>
          </a:prstGeom>
        </p:spPr>
        <p:txBody>
          <a:bodyPr wrap="square">
            <a:spAutoFit/>
          </a:bodyPr>
          <a:lstStyle/>
          <a:p>
            <a:r>
              <a:rPr lang="cs-CZ" sz="1600" dirty="0"/>
              <a:t>Víc o použití adrenalinového pera </a:t>
            </a:r>
            <a:r>
              <a:rPr lang="cs-CZ" sz="1600" dirty="0">
                <a:hlinkClick r:id="rId4"/>
              </a:rPr>
              <a:t>zde</a:t>
            </a:r>
            <a:endParaRPr lang="cs-CZ" sz="1600" dirty="0"/>
          </a:p>
        </p:txBody>
      </p:sp>
      <p:sp>
        <p:nvSpPr>
          <p:cNvPr id="8" name="Obdélník 7">
            <a:extLst>
              <a:ext uri="{FF2B5EF4-FFF2-40B4-BE49-F238E27FC236}">
                <a16:creationId xmlns:a16="http://schemas.microsoft.com/office/drawing/2014/main" id="{43E544D5-9337-434E-9139-75CBB197780E}"/>
              </a:ext>
            </a:extLst>
          </p:cNvPr>
          <p:cNvSpPr/>
          <p:nvPr/>
        </p:nvSpPr>
        <p:spPr>
          <a:xfrm>
            <a:off x="4213090" y="6305025"/>
            <a:ext cx="3438258" cy="461665"/>
          </a:xfrm>
          <a:prstGeom prst="rect">
            <a:avLst/>
          </a:prstGeom>
        </p:spPr>
        <p:txBody>
          <a:bodyPr wrap="square">
            <a:spAutoFit/>
          </a:bodyPr>
          <a:lstStyle/>
          <a:p>
            <a:r>
              <a:rPr lang="cs-CZ" sz="1200" dirty="0"/>
              <a:t>https://emerade.cz/jak-a-kdy-pouzit-emerade</a:t>
            </a:r>
          </a:p>
          <a:p>
            <a:endParaRPr lang="cs-CZ" sz="1200" dirty="0"/>
          </a:p>
        </p:txBody>
      </p:sp>
      <p:pic>
        <p:nvPicPr>
          <p:cNvPr id="10" name="Obrázek 9">
            <a:extLst>
              <a:ext uri="{FF2B5EF4-FFF2-40B4-BE49-F238E27FC236}">
                <a16:creationId xmlns:a16="http://schemas.microsoft.com/office/drawing/2014/main" id="{2F65EA68-359E-4075-9774-C68DC84C12D4}"/>
              </a:ext>
            </a:extLst>
          </p:cNvPr>
          <p:cNvPicPr>
            <a:picLocks noChangeAspect="1"/>
          </p:cNvPicPr>
          <p:nvPr/>
        </p:nvPicPr>
        <p:blipFill>
          <a:blip r:embed="rId5"/>
          <a:stretch>
            <a:fillRect/>
          </a:stretch>
        </p:blipFill>
        <p:spPr>
          <a:xfrm>
            <a:off x="7935475" y="344649"/>
            <a:ext cx="4025293" cy="2678650"/>
          </a:xfrm>
          <a:prstGeom prst="rect">
            <a:avLst/>
          </a:prstGeom>
        </p:spPr>
      </p:pic>
    </p:spTree>
    <p:extLst>
      <p:ext uri="{BB962C8B-B14F-4D97-AF65-F5344CB8AC3E}">
        <p14:creationId xmlns:p14="http://schemas.microsoft.com/office/powerpoint/2010/main" val="1809883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142A81F0-6F2E-4F8A-8B27-DF45CDA0474B}"/>
              </a:ext>
            </a:extLst>
          </p:cNvPr>
          <p:cNvPicPr>
            <a:picLocks noChangeAspect="1"/>
          </p:cNvPicPr>
          <p:nvPr/>
        </p:nvPicPr>
        <p:blipFill>
          <a:blip r:embed="rId2"/>
          <a:stretch>
            <a:fillRect/>
          </a:stretch>
        </p:blipFill>
        <p:spPr>
          <a:xfrm>
            <a:off x="5311800" y="3681347"/>
            <a:ext cx="5440646" cy="2968651"/>
          </a:xfrm>
          <a:prstGeom prst="rect">
            <a:avLst/>
          </a:prstGeom>
        </p:spPr>
      </p:pic>
      <p:pic>
        <p:nvPicPr>
          <p:cNvPr id="9" name="Obrázek 8">
            <a:extLst>
              <a:ext uri="{FF2B5EF4-FFF2-40B4-BE49-F238E27FC236}">
                <a16:creationId xmlns:a16="http://schemas.microsoft.com/office/drawing/2014/main" id="{94D9E07E-5560-44A6-9659-ADA5C16E0AEC}"/>
              </a:ext>
            </a:extLst>
          </p:cNvPr>
          <p:cNvPicPr>
            <a:picLocks noChangeAspect="1"/>
          </p:cNvPicPr>
          <p:nvPr/>
        </p:nvPicPr>
        <p:blipFill rotWithShape="1">
          <a:blip r:embed="rId3"/>
          <a:srcRect t="23056" b="35139"/>
          <a:stretch/>
        </p:blipFill>
        <p:spPr>
          <a:xfrm>
            <a:off x="6416963" y="1122827"/>
            <a:ext cx="5203012" cy="2175148"/>
          </a:xfrm>
          <a:prstGeom prst="rect">
            <a:avLst/>
          </a:prstGeom>
        </p:spPr>
      </p:pic>
      <p:sp>
        <p:nvSpPr>
          <p:cNvPr id="2" name="Zástupný symbol pro zápatí 1">
            <a:extLst>
              <a:ext uri="{FF2B5EF4-FFF2-40B4-BE49-F238E27FC236}">
                <a16:creationId xmlns:a16="http://schemas.microsoft.com/office/drawing/2014/main" id="{C52D11D4-77A9-4095-B99D-9FA02AE4E99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7F6C0EE-22DD-41ED-8460-F5BD985F96E3}"/>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CE228999-40E4-4A44-AA16-9D43D1E1B2F7}"/>
              </a:ext>
            </a:extLst>
          </p:cNvPr>
          <p:cNvSpPr>
            <a:spLocks noGrp="1"/>
          </p:cNvSpPr>
          <p:nvPr>
            <p:ph type="title"/>
          </p:nvPr>
        </p:nvSpPr>
        <p:spPr>
          <a:xfrm>
            <a:off x="414000" y="378000"/>
            <a:ext cx="10753200" cy="451576"/>
          </a:xfrm>
        </p:spPr>
        <p:txBody>
          <a:bodyPr/>
          <a:lstStyle/>
          <a:p>
            <a:r>
              <a:rPr lang="cs-CZ" dirty="0"/>
              <a:t>Hypoglykemie – první pomoc</a:t>
            </a:r>
          </a:p>
        </p:txBody>
      </p:sp>
      <p:sp>
        <p:nvSpPr>
          <p:cNvPr id="5" name="Zástupný obsah 4">
            <a:extLst>
              <a:ext uri="{FF2B5EF4-FFF2-40B4-BE49-F238E27FC236}">
                <a16:creationId xmlns:a16="http://schemas.microsoft.com/office/drawing/2014/main" id="{53812851-33B6-4CFC-BBBE-E328587C7644}"/>
              </a:ext>
            </a:extLst>
          </p:cNvPr>
          <p:cNvSpPr>
            <a:spLocks noGrp="1"/>
          </p:cNvSpPr>
          <p:nvPr>
            <p:ph idx="1"/>
          </p:nvPr>
        </p:nvSpPr>
        <p:spPr>
          <a:xfrm>
            <a:off x="720000" y="1200150"/>
            <a:ext cx="10753200" cy="4631850"/>
          </a:xfrm>
        </p:spPr>
        <p:txBody>
          <a:bodyPr/>
          <a:lstStyle/>
          <a:p>
            <a:r>
              <a:rPr lang="cs-CZ" dirty="0">
                <a:hlinkClick r:id="rId4"/>
              </a:rPr>
              <a:t>Aplikace glukagonu </a:t>
            </a:r>
            <a:endParaRPr lang="cs-CZ" dirty="0"/>
          </a:p>
        </p:txBody>
      </p:sp>
      <p:sp>
        <p:nvSpPr>
          <p:cNvPr id="7" name="AutoShape 2" descr="Glucagon ER Kit">
            <a:extLst>
              <a:ext uri="{FF2B5EF4-FFF2-40B4-BE49-F238E27FC236}">
                <a16:creationId xmlns:a16="http://schemas.microsoft.com/office/drawing/2014/main" id="{FBB9A9E2-1EE1-4C45-A26D-59259AF928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4519B5EF-7A38-471B-8EFE-3F6F63F608C1}"/>
              </a:ext>
            </a:extLst>
          </p:cNvPr>
          <p:cNvPicPr>
            <a:picLocks noChangeAspect="1"/>
          </p:cNvPicPr>
          <p:nvPr/>
        </p:nvPicPr>
        <p:blipFill>
          <a:blip r:embed="rId5"/>
          <a:stretch>
            <a:fillRect/>
          </a:stretch>
        </p:blipFill>
        <p:spPr>
          <a:xfrm>
            <a:off x="200025" y="1997126"/>
            <a:ext cx="5057775" cy="3168547"/>
          </a:xfrm>
          <a:prstGeom prst="rect">
            <a:avLst/>
          </a:prstGeom>
        </p:spPr>
      </p:pic>
    </p:spTree>
    <p:extLst>
      <p:ext uri="{BB962C8B-B14F-4D97-AF65-F5344CB8AC3E}">
        <p14:creationId xmlns:p14="http://schemas.microsoft.com/office/powerpoint/2010/main" val="2944697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36B61-9E5E-4C1D-89D9-EC1BF1E99DB9}"/>
              </a:ext>
            </a:extLst>
          </p:cNvPr>
          <p:cNvSpPr>
            <a:spLocks noGrp="1"/>
          </p:cNvSpPr>
          <p:nvPr>
            <p:ph type="title"/>
          </p:nvPr>
        </p:nvSpPr>
        <p:spPr/>
        <p:txBody>
          <a:bodyPr/>
          <a:lstStyle/>
          <a:p>
            <a:r>
              <a:rPr lang="cs-CZ" dirty="0"/>
              <a:t>i. m.</a:t>
            </a:r>
          </a:p>
        </p:txBody>
      </p:sp>
      <p:sp>
        <p:nvSpPr>
          <p:cNvPr id="3" name="Zástupný obsah 2">
            <a:extLst>
              <a:ext uri="{FF2B5EF4-FFF2-40B4-BE49-F238E27FC236}">
                <a16:creationId xmlns:a16="http://schemas.microsoft.com/office/drawing/2014/main" id="{81398450-A4A2-42DE-A10F-018992039A9B}"/>
              </a:ext>
            </a:extLst>
          </p:cNvPr>
          <p:cNvSpPr>
            <a:spLocks noGrp="1"/>
          </p:cNvSpPr>
          <p:nvPr>
            <p:ph idx="1"/>
          </p:nvPr>
        </p:nvSpPr>
        <p:spPr/>
        <p:txBody>
          <a:bodyPr/>
          <a:lstStyle/>
          <a:p>
            <a:r>
              <a:rPr lang="cs-CZ" dirty="0">
                <a:hlinkClick r:id="rId2"/>
              </a:rPr>
              <a:t>https://www.youtube.com/watch?v=0rNjmCZQZvo</a:t>
            </a:r>
            <a:endParaRPr lang="cs-CZ" dirty="0"/>
          </a:p>
          <a:p>
            <a:endParaRPr lang="cs-CZ" dirty="0"/>
          </a:p>
          <a:p>
            <a:r>
              <a:rPr lang="cs-CZ" dirty="0">
                <a:hlinkClick r:id="rId3"/>
              </a:rPr>
              <a:t>Bezpečná jehla</a:t>
            </a:r>
            <a:endParaRPr lang="cs-CZ" dirty="0"/>
          </a:p>
        </p:txBody>
      </p:sp>
    </p:spTree>
    <p:extLst>
      <p:ext uri="{BB962C8B-B14F-4D97-AF65-F5344CB8AC3E}">
        <p14:creationId xmlns:p14="http://schemas.microsoft.com/office/powerpoint/2010/main" val="12458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485AC8-8A0A-4CEB-B4EF-79C24E546AC5}"/>
              </a:ext>
            </a:extLst>
          </p:cNvPr>
          <p:cNvSpPr>
            <a:spLocks noGrp="1"/>
          </p:cNvSpPr>
          <p:nvPr>
            <p:ph type="title"/>
          </p:nvPr>
        </p:nvSpPr>
        <p:spPr/>
        <p:txBody>
          <a:bodyPr/>
          <a:lstStyle/>
          <a:p>
            <a:r>
              <a:rPr lang="cs-CZ" dirty="0"/>
              <a:t>Aplikace léku s. c. v domácím prostředí</a:t>
            </a:r>
          </a:p>
        </p:txBody>
      </p:sp>
      <p:sp>
        <p:nvSpPr>
          <p:cNvPr id="3" name="Zástupný obsah 2">
            <a:extLst>
              <a:ext uri="{FF2B5EF4-FFF2-40B4-BE49-F238E27FC236}">
                <a16:creationId xmlns:a16="http://schemas.microsoft.com/office/drawing/2014/main" id="{4356B5F3-F92F-4F7E-818F-6418F47528DB}"/>
              </a:ext>
            </a:extLst>
          </p:cNvPr>
          <p:cNvSpPr>
            <a:spLocks noGrp="1"/>
          </p:cNvSpPr>
          <p:nvPr>
            <p:ph idx="1"/>
          </p:nvPr>
        </p:nvSpPr>
        <p:spPr/>
        <p:txBody>
          <a:bodyPr/>
          <a:lstStyle/>
          <a:p>
            <a:r>
              <a:rPr lang="cs-CZ" dirty="0"/>
              <a:t>Pro podkožní aplikaci se používají krátké tenké jehly.</a:t>
            </a:r>
          </a:p>
          <a:p>
            <a:r>
              <a:rPr lang="cs-CZ" dirty="0"/>
              <a:t> K výhodám tohoto podání patří postupné vstřebávání léku, někdy během celých 24 hodin. </a:t>
            </a:r>
          </a:p>
          <a:p>
            <a:r>
              <a:rPr lang="cs-CZ" dirty="0"/>
              <a:t>Podkožně se obvykle podávají některé léky, které mění rozsah imunitní odpovědi (</a:t>
            </a:r>
            <a:r>
              <a:rPr lang="cs-CZ" dirty="0" err="1"/>
              <a:t>imunomodulátory</a:t>
            </a:r>
            <a:r>
              <a:rPr lang="cs-CZ" dirty="0"/>
              <a:t>).</a:t>
            </a:r>
          </a:p>
        </p:txBody>
      </p:sp>
    </p:spTree>
    <p:extLst>
      <p:ext uri="{BB962C8B-B14F-4D97-AF65-F5344CB8AC3E}">
        <p14:creationId xmlns:p14="http://schemas.microsoft.com/office/powerpoint/2010/main" val="1549270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1D2FA7A-B233-47E4-A74D-5AFE86CA3B5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842E3EE-89E3-4C76-AA56-4617FE892E3C}"/>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A750032A-C805-456B-BE2F-027938E1B030}"/>
              </a:ext>
            </a:extLst>
          </p:cNvPr>
          <p:cNvSpPr>
            <a:spLocks noGrp="1"/>
          </p:cNvSpPr>
          <p:nvPr>
            <p:ph type="title"/>
          </p:nvPr>
        </p:nvSpPr>
        <p:spPr/>
        <p:txBody>
          <a:bodyPr/>
          <a:lstStyle/>
          <a:p>
            <a:r>
              <a:rPr lang="cs-CZ" dirty="0" err="1"/>
              <a:t>Intravitreální</a:t>
            </a:r>
            <a:r>
              <a:rPr lang="cs-CZ" dirty="0"/>
              <a:t> injekce</a:t>
            </a:r>
          </a:p>
        </p:txBody>
      </p:sp>
      <p:sp>
        <p:nvSpPr>
          <p:cNvPr id="5" name="Zástupný obsah 4">
            <a:extLst>
              <a:ext uri="{FF2B5EF4-FFF2-40B4-BE49-F238E27FC236}">
                <a16:creationId xmlns:a16="http://schemas.microsoft.com/office/drawing/2014/main" id="{51ED3455-5BC2-45B0-AFAD-EDD4F48D1D98}"/>
              </a:ext>
            </a:extLst>
          </p:cNvPr>
          <p:cNvSpPr>
            <a:spLocks noGrp="1"/>
          </p:cNvSpPr>
          <p:nvPr>
            <p:ph idx="1"/>
          </p:nvPr>
        </p:nvSpPr>
        <p:spPr/>
        <p:txBody>
          <a:bodyPr/>
          <a:lstStyle/>
          <a:p>
            <a:r>
              <a:rPr lang="en-US" dirty="0">
                <a:hlinkClick r:id="rId2"/>
              </a:rPr>
              <a:t>https://docplayer.cz/43535747-Doporuceni-pro-lecbu-pripravkem-eylea-afliberceptum-injekce-do-sklivce-informace-pro-predepisujiciho-lekare.html</a:t>
            </a:r>
            <a:endParaRPr lang="cs-CZ" dirty="0"/>
          </a:p>
          <a:p>
            <a:r>
              <a:rPr lang="cs-CZ" dirty="0"/>
              <a:t> </a:t>
            </a:r>
          </a:p>
        </p:txBody>
      </p:sp>
    </p:spTree>
    <p:extLst>
      <p:ext uri="{BB962C8B-B14F-4D97-AF65-F5344CB8AC3E}">
        <p14:creationId xmlns:p14="http://schemas.microsoft.com/office/powerpoint/2010/main" val="2317618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0E8667-62CD-481D-8BDE-146DBC506AE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719D2EC-2F90-4FA1-A26D-DF5700B158E5}"/>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3B1D3ABF-4FC0-4F93-AB3C-9158060F59EB}"/>
              </a:ext>
            </a:extLst>
          </p:cNvPr>
          <p:cNvSpPr>
            <a:spLocks noGrp="1"/>
          </p:cNvSpPr>
          <p:nvPr>
            <p:ph type="title"/>
          </p:nvPr>
        </p:nvSpPr>
        <p:spPr/>
        <p:txBody>
          <a:bodyPr/>
          <a:lstStyle/>
          <a:p>
            <a:r>
              <a:rPr lang="cs-CZ" dirty="0" err="1"/>
              <a:t>Be</a:t>
            </a:r>
            <a:r>
              <a:rPr lang="cs-CZ" dirty="0"/>
              <a:t> my </a:t>
            </a:r>
            <a:r>
              <a:rPr lang="cs-CZ" dirty="0" err="1"/>
              <a:t>eyes</a:t>
            </a:r>
            <a:endParaRPr lang="cs-CZ" dirty="0"/>
          </a:p>
        </p:txBody>
      </p:sp>
      <p:sp>
        <p:nvSpPr>
          <p:cNvPr id="5" name="Zástupný obsah 4">
            <a:extLst>
              <a:ext uri="{FF2B5EF4-FFF2-40B4-BE49-F238E27FC236}">
                <a16:creationId xmlns:a16="http://schemas.microsoft.com/office/drawing/2014/main" id="{59E3085C-2E9C-495B-8C16-0B9CC9B2BC65}"/>
              </a:ext>
            </a:extLst>
          </p:cNvPr>
          <p:cNvSpPr>
            <a:spLocks noGrp="1"/>
          </p:cNvSpPr>
          <p:nvPr>
            <p:ph idx="1"/>
          </p:nvPr>
        </p:nvSpPr>
        <p:spPr/>
        <p:txBody>
          <a:bodyPr/>
          <a:lstStyle/>
          <a:p>
            <a:r>
              <a:rPr lang="cs-CZ" dirty="0">
                <a:hlinkClick r:id="rId2"/>
              </a:rPr>
              <a:t>Aplikace </a:t>
            </a:r>
            <a:endParaRPr lang="cs-CZ" dirty="0"/>
          </a:p>
          <a:p>
            <a:endParaRPr lang="cs-CZ" dirty="0"/>
          </a:p>
          <a:p>
            <a:r>
              <a:rPr lang="cs-CZ" dirty="0" err="1">
                <a:hlinkClick r:id="rId3"/>
              </a:rPr>
              <a:t>Review</a:t>
            </a:r>
            <a:r>
              <a:rPr lang="cs-CZ" dirty="0">
                <a:hlinkClick r:id="rId3"/>
              </a:rPr>
              <a:t> </a:t>
            </a:r>
            <a:r>
              <a:rPr lang="cs-CZ" dirty="0"/>
              <a:t>1</a:t>
            </a:r>
          </a:p>
          <a:p>
            <a:endParaRPr lang="cs-CZ" dirty="0"/>
          </a:p>
          <a:p>
            <a:r>
              <a:rPr lang="cs-CZ" dirty="0" err="1">
                <a:hlinkClick r:id="rId4"/>
              </a:rPr>
              <a:t>Review</a:t>
            </a:r>
            <a:r>
              <a:rPr lang="cs-CZ" dirty="0">
                <a:hlinkClick r:id="rId4"/>
              </a:rPr>
              <a:t> 2</a:t>
            </a:r>
            <a:endParaRPr lang="cs-CZ" dirty="0"/>
          </a:p>
          <a:p>
            <a:endParaRPr lang="cs-CZ" dirty="0"/>
          </a:p>
          <a:p>
            <a:r>
              <a:rPr lang="cs-CZ" dirty="0" err="1">
                <a:hlinkClick r:id="rId5"/>
              </a:rPr>
              <a:t>Review</a:t>
            </a:r>
            <a:r>
              <a:rPr lang="cs-CZ" dirty="0">
                <a:hlinkClick r:id="rId5"/>
              </a:rPr>
              <a:t> 3</a:t>
            </a:r>
            <a:r>
              <a:rPr lang="cs-CZ" dirty="0"/>
              <a:t> </a:t>
            </a:r>
          </a:p>
        </p:txBody>
      </p:sp>
    </p:spTree>
    <p:extLst>
      <p:ext uri="{BB962C8B-B14F-4D97-AF65-F5344CB8AC3E}">
        <p14:creationId xmlns:p14="http://schemas.microsoft.com/office/powerpoint/2010/main" val="122204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83CDAE6-0BFF-4F0D-A730-9D80E6277EB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3D5265B-DA17-4164-BBA4-B83D877E1B18}"/>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84D9D7AF-3754-4855-AF74-9679F28BEE35}"/>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3B1E71FB-E124-43BB-8FC2-9DED9AEF6599}"/>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FAE8B234-621B-4868-9524-CE9930DD91BF}"/>
              </a:ext>
            </a:extLst>
          </p:cNvPr>
          <p:cNvPicPr>
            <a:picLocks noChangeAspect="1"/>
          </p:cNvPicPr>
          <p:nvPr/>
        </p:nvPicPr>
        <p:blipFill>
          <a:blip r:embed="rId2"/>
          <a:stretch>
            <a:fillRect/>
          </a:stretch>
        </p:blipFill>
        <p:spPr>
          <a:xfrm>
            <a:off x="3657600" y="2457450"/>
            <a:ext cx="4876800" cy="1943100"/>
          </a:xfrm>
          <a:prstGeom prst="rect">
            <a:avLst/>
          </a:prstGeom>
        </p:spPr>
      </p:pic>
    </p:spTree>
    <p:extLst>
      <p:ext uri="{BB962C8B-B14F-4D97-AF65-F5344CB8AC3E}">
        <p14:creationId xmlns:p14="http://schemas.microsoft.com/office/powerpoint/2010/main" val="62927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7186A-FAD7-4CA7-9AD0-28111B0CEB37}"/>
              </a:ext>
            </a:extLst>
          </p:cNvPr>
          <p:cNvSpPr>
            <a:spLocks noGrp="1"/>
          </p:cNvSpPr>
          <p:nvPr>
            <p:ph type="title"/>
          </p:nvPr>
        </p:nvSpPr>
        <p:spPr/>
        <p:txBody>
          <a:bodyPr/>
          <a:lstStyle/>
          <a:p>
            <a:r>
              <a:rPr lang="cs-CZ" dirty="0"/>
              <a:t>Správné místo</a:t>
            </a:r>
            <a:br>
              <a:rPr lang="cs-CZ" dirty="0"/>
            </a:br>
            <a:endParaRPr lang="cs-CZ" dirty="0"/>
          </a:p>
        </p:txBody>
      </p:sp>
      <p:sp>
        <p:nvSpPr>
          <p:cNvPr id="3" name="Zástupný obsah 2">
            <a:extLst>
              <a:ext uri="{FF2B5EF4-FFF2-40B4-BE49-F238E27FC236}">
                <a16:creationId xmlns:a16="http://schemas.microsoft.com/office/drawing/2014/main" id="{B4DF93E8-9586-4C6E-B418-472BBBCA0BD4}"/>
              </a:ext>
            </a:extLst>
          </p:cNvPr>
          <p:cNvSpPr>
            <a:spLocks noGrp="1"/>
          </p:cNvSpPr>
          <p:nvPr>
            <p:ph idx="1"/>
          </p:nvPr>
        </p:nvSpPr>
        <p:spPr/>
        <p:txBody>
          <a:bodyPr/>
          <a:lstStyle/>
          <a:p>
            <a:r>
              <a:rPr lang="cs-CZ" dirty="0"/>
              <a:t>S těmito injekcemi se můžete nejčastěji setkat ve formě </a:t>
            </a:r>
            <a:r>
              <a:rPr lang="cs-CZ" dirty="0" err="1"/>
              <a:t>předplněného</a:t>
            </a:r>
            <a:r>
              <a:rPr lang="cs-CZ" dirty="0"/>
              <a:t> </a:t>
            </a:r>
            <a:r>
              <a:rPr lang="cs-CZ" dirty="0" err="1"/>
              <a:t>vícedávkového</a:t>
            </a:r>
            <a:r>
              <a:rPr lang="cs-CZ" dirty="0"/>
              <a:t> pera nebo připravených stříkaček na jedno použití. V obou případech je postup stejný. Důležité je místo vpichu, tedy vrstva tuku pod kůží v různých částech těla. Nejvhodnějšími místy pro aplikaci jsou:</a:t>
            </a:r>
          </a:p>
          <a:p>
            <a:pPr marL="1700213"/>
            <a:r>
              <a:rPr lang="cs-CZ" dirty="0"/>
              <a:t>břicho,</a:t>
            </a:r>
          </a:p>
          <a:p>
            <a:pPr marL="1700213"/>
            <a:r>
              <a:rPr lang="cs-CZ" dirty="0"/>
              <a:t>přední strana stehen,</a:t>
            </a:r>
          </a:p>
          <a:p>
            <a:pPr marL="1700213"/>
            <a:r>
              <a:rPr lang="cs-CZ" dirty="0"/>
              <a:t>horní část paže z vnější strany.</a:t>
            </a:r>
          </a:p>
          <a:p>
            <a:r>
              <a:rPr lang="cs-CZ" dirty="0"/>
              <a:t>V těchto oblastech pacient nemůže narazit na sval, kost nebo cévu.</a:t>
            </a:r>
          </a:p>
          <a:p>
            <a:endParaRPr lang="cs-CZ" dirty="0"/>
          </a:p>
        </p:txBody>
      </p:sp>
    </p:spTree>
    <p:extLst>
      <p:ext uri="{BB962C8B-B14F-4D97-AF65-F5344CB8AC3E}">
        <p14:creationId xmlns:p14="http://schemas.microsoft.com/office/powerpoint/2010/main" val="153135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CCB1F31-081D-4C57-9BED-587D77AB24DE}"/>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F61B5E81-F1D8-409C-B5AE-03861D6F541B}"/>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0046260D-7799-4FA2-8346-69D8BFEE88C6}"/>
              </a:ext>
            </a:extLst>
          </p:cNvPr>
          <p:cNvSpPr>
            <a:spLocks noGrp="1"/>
          </p:cNvSpPr>
          <p:nvPr>
            <p:ph type="title"/>
          </p:nvPr>
        </p:nvSpPr>
        <p:spPr/>
        <p:txBody>
          <a:bodyPr/>
          <a:lstStyle/>
          <a:p>
            <a:r>
              <a:rPr lang="cs-CZ" dirty="0"/>
              <a:t>Správné místo vpichu </a:t>
            </a:r>
          </a:p>
        </p:txBody>
      </p:sp>
      <p:sp>
        <p:nvSpPr>
          <p:cNvPr id="5" name="Zástupný obsah 4">
            <a:extLst>
              <a:ext uri="{FF2B5EF4-FFF2-40B4-BE49-F238E27FC236}">
                <a16:creationId xmlns:a16="http://schemas.microsoft.com/office/drawing/2014/main" id="{8FD7D8ED-06A2-4C69-B1B4-6D8ADACAC4C1}"/>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FEB42FDA-F948-4639-A866-606BCB787CAE}"/>
              </a:ext>
            </a:extLst>
          </p:cNvPr>
          <p:cNvPicPr>
            <a:picLocks noChangeAspect="1"/>
          </p:cNvPicPr>
          <p:nvPr/>
        </p:nvPicPr>
        <p:blipFill>
          <a:blip r:embed="rId2"/>
          <a:stretch>
            <a:fillRect/>
          </a:stretch>
        </p:blipFill>
        <p:spPr>
          <a:xfrm>
            <a:off x="213645" y="1692002"/>
            <a:ext cx="4876800" cy="3714750"/>
          </a:xfrm>
          <a:prstGeom prst="rect">
            <a:avLst/>
          </a:prstGeom>
        </p:spPr>
      </p:pic>
      <p:pic>
        <p:nvPicPr>
          <p:cNvPr id="7" name="Obrázek 6">
            <a:extLst>
              <a:ext uri="{FF2B5EF4-FFF2-40B4-BE49-F238E27FC236}">
                <a16:creationId xmlns:a16="http://schemas.microsoft.com/office/drawing/2014/main" id="{CC5F8BF7-3F4C-4D04-BD10-70B0AC2EDB9C}"/>
              </a:ext>
            </a:extLst>
          </p:cNvPr>
          <p:cNvPicPr>
            <a:picLocks noChangeAspect="1"/>
          </p:cNvPicPr>
          <p:nvPr/>
        </p:nvPicPr>
        <p:blipFill>
          <a:blip r:embed="rId3"/>
          <a:stretch>
            <a:fillRect/>
          </a:stretch>
        </p:blipFill>
        <p:spPr>
          <a:xfrm>
            <a:off x="5690804" y="3365702"/>
            <a:ext cx="5650489" cy="2582450"/>
          </a:xfrm>
          <a:prstGeom prst="rect">
            <a:avLst/>
          </a:prstGeom>
        </p:spPr>
      </p:pic>
      <p:sp>
        <p:nvSpPr>
          <p:cNvPr id="8" name="Znak násobení 7">
            <a:extLst>
              <a:ext uri="{FF2B5EF4-FFF2-40B4-BE49-F238E27FC236}">
                <a16:creationId xmlns:a16="http://schemas.microsoft.com/office/drawing/2014/main" id="{680918CF-87E6-4476-88CF-57C13978BEDA}"/>
              </a:ext>
            </a:extLst>
          </p:cNvPr>
          <p:cNvSpPr/>
          <p:nvPr/>
        </p:nvSpPr>
        <p:spPr bwMode="auto">
          <a:xfrm>
            <a:off x="7990481" y="2945192"/>
            <a:ext cx="1051133" cy="967615"/>
          </a:xfrm>
          <a:prstGeom prst="mathMultiply">
            <a:avLst>
              <a:gd name="adj1" fmla="val 12922"/>
            </a:avLst>
          </a:prstGeom>
          <a:solidFill>
            <a:schemeClr val="accent2"/>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9" name="Poloviční rámeček 8">
            <a:extLst>
              <a:ext uri="{FF2B5EF4-FFF2-40B4-BE49-F238E27FC236}">
                <a16:creationId xmlns:a16="http://schemas.microsoft.com/office/drawing/2014/main" id="{4EE5AABE-838C-4F88-B995-62BA744CD79A}"/>
              </a:ext>
            </a:extLst>
          </p:cNvPr>
          <p:cNvSpPr/>
          <p:nvPr/>
        </p:nvSpPr>
        <p:spPr bwMode="auto">
          <a:xfrm rot="12596771">
            <a:off x="6124703" y="2829850"/>
            <a:ext cx="507173" cy="972069"/>
          </a:xfrm>
          <a:prstGeom prst="halfFrame">
            <a:avLst>
              <a:gd name="adj1" fmla="val 22492"/>
              <a:gd name="adj2" fmla="val 2548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0" name="Poloviční rámeček 9">
            <a:extLst>
              <a:ext uri="{FF2B5EF4-FFF2-40B4-BE49-F238E27FC236}">
                <a16:creationId xmlns:a16="http://schemas.microsoft.com/office/drawing/2014/main" id="{CBB37F42-BC83-4CE0-88BD-79BB459B4066}"/>
              </a:ext>
            </a:extLst>
          </p:cNvPr>
          <p:cNvSpPr/>
          <p:nvPr/>
        </p:nvSpPr>
        <p:spPr bwMode="auto">
          <a:xfrm rot="12596771">
            <a:off x="10146201" y="2813431"/>
            <a:ext cx="507173" cy="972069"/>
          </a:xfrm>
          <a:prstGeom prst="halfFrame">
            <a:avLst>
              <a:gd name="adj1" fmla="val 22492"/>
              <a:gd name="adj2" fmla="val 2548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1" name="Picture 2" descr="Kompozitní části lékařské injekční stříkačky. Lékařské injekční stříkačky:  klasifikace, charakteristika. Základní pravidla použití">
            <a:extLst>
              <a:ext uri="{FF2B5EF4-FFF2-40B4-BE49-F238E27FC236}">
                <a16:creationId xmlns:a16="http://schemas.microsoft.com/office/drawing/2014/main" id="{B8E2B9FD-0F4D-4CA2-B580-B98F84E8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685" y="50437"/>
            <a:ext cx="5180433" cy="289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1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719987-9F4F-4581-B2A2-B48AD1FE472E}"/>
              </a:ext>
            </a:extLst>
          </p:cNvPr>
          <p:cNvSpPr>
            <a:spLocks noGrp="1"/>
          </p:cNvSpPr>
          <p:nvPr>
            <p:ph type="title"/>
          </p:nvPr>
        </p:nvSpPr>
        <p:spPr/>
        <p:txBody>
          <a:bodyPr/>
          <a:lstStyle/>
          <a:p>
            <a:r>
              <a:rPr lang="cs-CZ" dirty="0"/>
              <a:t>Vše po ruce</a:t>
            </a:r>
            <a:br>
              <a:rPr lang="cs-CZ" dirty="0"/>
            </a:br>
            <a:endParaRPr lang="cs-CZ" dirty="0"/>
          </a:p>
        </p:txBody>
      </p:sp>
      <p:sp>
        <p:nvSpPr>
          <p:cNvPr id="3" name="Zástupný obsah 2">
            <a:extLst>
              <a:ext uri="{FF2B5EF4-FFF2-40B4-BE49-F238E27FC236}">
                <a16:creationId xmlns:a16="http://schemas.microsoft.com/office/drawing/2014/main" id="{0A4FA942-369A-45B8-A161-45B0C1A72980}"/>
              </a:ext>
            </a:extLst>
          </p:cNvPr>
          <p:cNvSpPr>
            <a:spLocks noGrp="1"/>
          </p:cNvSpPr>
          <p:nvPr>
            <p:ph idx="1"/>
          </p:nvPr>
        </p:nvSpPr>
        <p:spPr/>
        <p:txBody>
          <a:bodyPr/>
          <a:lstStyle/>
          <a:p>
            <a:pPr marL="0" indent="0">
              <a:buNone/>
            </a:pPr>
            <a:r>
              <a:rPr lang="cs-CZ" dirty="0"/>
              <a:t>Aplikace injekcí se rychle stane rutinou. Než však získáte cvik, nejdříve si v klidu připravte:</a:t>
            </a:r>
          </a:p>
          <a:p>
            <a:r>
              <a:rPr lang="cs-CZ" dirty="0"/>
              <a:t>stříkačku (pero),</a:t>
            </a:r>
          </a:p>
          <a:p>
            <a:r>
              <a:rPr lang="cs-CZ" dirty="0"/>
              <a:t>tampony napuštěné dezinfekcí nebo dezinfekční roztok s vatovými tampóny,</a:t>
            </a:r>
          </a:p>
          <a:p>
            <a:r>
              <a:rPr lang="cs-CZ" dirty="0"/>
              <a:t>kousek buničiny nebo gázy,</a:t>
            </a:r>
          </a:p>
          <a:p>
            <a:r>
              <a:rPr lang="cs-CZ" dirty="0"/>
              <a:t>malou náplast s polštářkem,</a:t>
            </a:r>
          </a:p>
          <a:p>
            <a:r>
              <a:rPr lang="cs-CZ" dirty="0"/>
              <a:t>pevnou nádobu (například prázdnou PET lahev)</a:t>
            </a:r>
          </a:p>
          <a:p>
            <a:endParaRPr lang="cs-CZ" dirty="0"/>
          </a:p>
        </p:txBody>
      </p:sp>
    </p:spTree>
    <p:extLst>
      <p:ext uri="{BB962C8B-B14F-4D97-AF65-F5344CB8AC3E}">
        <p14:creationId xmlns:p14="http://schemas.microsoft.com/office/powerpoint/2010/main" val="2262500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676A9-8831-4037-9953-23CED1EA221B}"/>
              </a:ext>
            </a:extLst>
          </p:cNvPr>
          <p:cNvSpPr>
            <a:spLocks noGrp="1"/>
          </p:cNvSpPr>
          <p:nvPr>
            <p:ph type="title"/>
          </p:nvPr>
        </p:nvSpPr>
        <p:spPr/>
        <p:txBody>
          <a:bodyPr/>
          <a:lstStyle/>
          <a:p>
            <a:r>
              <a:rPr lang="cs-CZ" dirty="0"/>
              <a:t>Hlavně v klidu</a:t>
            </a:r>
            <a:br>
              <a:rPr lang="cs-CZ" dirty="0"/>
            </a:br>
            <a:endParaRPr lang="cs-CZ" dirty="0"/>
          </a:p>
        </p:txBody>
      </p:sp>
      <p:sp>
        <p:nvSpPr>
          <p:cNvPr id="3" name="Zástupný obsah 2">
            <a:extLst>
              <a:ext uri="{FF2B5EF4-FFF2-40B4-BE49-F238E27FC236}">
                <a16:creationId xmlns:a16="http://schemas.microsoft.com/office/drawing/2014/main" id="{739309C8-989C-4674-9BA5-437E9F8975DA}"/>
              </a:ext>
            </a:extLst>
          </p:cNvPr>
          <p:cNvSpPr>
            <a:spLocks noGrp="1"/>
          </p:cNvSpPr>
          <p:nvPr>
            <p:ph idx="1"/>
          </p:nvPr>
        </p:nvSpPr>
        <p:spPr>
          <a:xfrm>
            <a:off x="273465" y="1333078"/>
            <a:ext cx="11477002" cy="4606248"/>
          </a:xfrm>
        </p:spPr>
        <p:txBody>
          <a:bodyPr>
            <a:noAutofit/>
          </a:bodyPr>
          <a:lstStyle/>
          <a:p>
            <a:r>
              <a:rPr lang="cs-CZ" sz="1800" dirty="0"/>
              <a:t>Umyjte si důkladně ruce. Vyberte místo vpichu a přetřete ho dezinfekcí. Vyhněte se otokům, modřinám a podrážděným oblastem a místa po jednotlivých aplikacích střídejte.</a:t>
            </a:r>
          </a:p>
          <a:p>
            <a:r>
              <a:rPr lang="cs-CZ" sz="1800" dirty="0"/>
              <a:t>Odstraňte kryt jehly nebo ji připevněte k peru a otočením připravte dávku. </a:t>
            </a:r>
            <a:r>
              <a:rPr lang="cs-CZ" sz="1800" dirty="0" err="1"/>
              <a:t>Předplněné</a:t>
            </a:r>
            <a:r>
              <a:rPr lang="cs-CZ" sz="1800" dirty="0"/>
              <a:t> stříkačky jsou připravené k přímému použití, kromě první aplikace není u per potřeba odstraňovat vzduch ze stříkačky.</a:t>
            </a:r>
          </a:p>
          <a:p>
            <a:r>
              <a:rPr lang="cs-CZ" sz="1800" dirty="0"/>
              <a:t>Chytněte kůži a vytvořte na ní „malý fald”, aplikace tak bude snazší. Jehlu píchněte kolmo a spíše rychle. Velmi hubené osoby mohou zvolit raději vpich pod úhlem asi 45°.</a:t>
            </a:r>
          </a:p>
          <a:p>
            <a:r>
              <a:rPr lang="cs-CZ" sz="1800" dirty="0"/>
              <a:t>Pomalu natlačte celý objem stříkačky do podkoží.</a:t>
            </a:r>
          </a:p>
          <a:p>
            <a:r>
              <a:rPr lang="cs-CZ" sz="1800" dirty="0"/>
              <a:t>Vytáhněte jehlu a vyhoďte ji do připravené nádoby.</a:t>
            </a:r>
          </a:p>
          <a:p>
            <a:r>
              <a:rPr lang="cs-CZ" sz="1800" dirty="0"/>
              <a:t>Pokud se objeví kapka krve, přetřete ji buničinou a poté místo vpichu přelepte.</a:t>
            </a:r>
          </a:p>
          <a:p>
            <a:r>
              <a:rPr lang="cs-CZ" sz="1800" dirty="0"/>
              <a:t>Po aplikaci se může objevit modřina nebo zatuhnutí. Je to zcela běžné. Pokud byste však pozorovali výrazný otok, zarudnutí, bolest či horkost, kontaktujte lékaře.</a:t>
            </a:r>
          </a:p>
          <a:p>
            <a:endParaRPr lang="cs-CZ" sz="1800" dirty="0"/>
          </a:p>
        </p:txBody>
      </p:sp>
    </p:spTree>
    <p:extLst>
      <p:ext uri="{BB962C8B-B14F-4D97-AF65-F5344CB8AC3E}">
        <p14:creationId xmlns:p14="http://schemas.microsoft.com/office/powerpoint/2010/main" val="163421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2AA592-4532-4266-B9F0-DFFF6A4485FD}"/>
              </a:ext>
            </a:extLst>
          </p:cNvPr>
          <p:cNvSpPr>
            <a:spLocks noGrp="1"/>
          </p:cNvSpPr>
          <p:nvPr>
            <p:ph type="title"/>
          </p:nvPr>
        </p:nvSpPr>
        <p:spPr>
          <a:xfrm>
            <a:off x="838197" y="257842"/>
            <a:ext cx="2945139" cy="491598"/>
          </a:xfrm>
        </p:spPr>
        <p:txBody>
          <a:bodyPr anchor="b">
            <a:normAutofit fontScale="90000"/>
          </a:bodyPr>
          <a:lstStyle/>
          <a:p>
            <a:pPr algn="ctr"/>
            <a:r>
              <a:rPr lang="cs-CZ" sz="4000" dirty="0"/>
              <a:t>POSTUP</a:t>
            </a:r>
          </a:p>
        </p:txBody>
      </p:sp>
      <p:pic>
        <p:nvPicPr>
          <p:cNvPr id="4" name="Obrázek 3">
            <a:extLst>
              <a:ext uri="{FF2B5EF4-FFF2-40B4-BE49-F238E27FC236}">
                <a16:creationId xmlns:a16="http://schemas.microsoft.com/office/drawing/2014/main" id="{E6C61019-C96A-48BC-B9D9-3EA276B3B8AF}"/>
              </a:ext>
            </a:extLst>
          </p:cNvPr>
          <p:cNvPicPr>
            <a:picLocks noChangeAspect="1"/>
          </p:cNvPicPr>
          <p:nvPr/>
        </p:nvPicPr>
        <p:blipFill rotWithShape="1">
          <a:blip r:embed="rId2"/>
          <a:srcRect l="59609" t="27362" r="18672" b="14860"/>
          <a:stretch/>
        </p:blipFill>
        <p:spPr>
          <a:xfrm>
            <a:off x="384475" y="749440"/>
            <a:ext cx="3656846" cy="2748195"/>
          </a:xfrm>
          <a:prstGeom prst="rect">
            <a:avLst/>
          </a:prstGeom>
        </p:spPr>
      </p:pic>
      <p:pic>
        <p:nvPicPr>
          <p:cNvPr id="6" name="Obrázek 5">
            <a:extLst>
              <a:ext uri="{FF2B5EF4-FFF2-40B4-BE49-F238E27FC236}">
                <a16:creationId xmlns:a16="http://schemas.microsoft.com/office/drawing/2014/main" id="{F5336A9F-F368-4CFB-B1BD-3A66DB42E0D0}"/>
              </a:ext>
            </a:extLst>
          </p:cNvPr>
          <p:cNvPicPr>
            <a:picLocks noChangeAspect="1"/>
          </p:cNvPicPr>
          <p:nvPr/>
        </p:nvPicPr>
        <p:blipFill rotWithShape="1">
          <a:blip r:embed="rId3"/>
          <a:srcRect l="60156" t="24167" r="18750" b="16111"/>
          <a:stretch/>
        </p:blipFill>
        <p:spPr>
          <a:xfrm>
            <a:off x="7938804" y="398484"/>
            <a:ext cx="3566821" cy="2852827"/>
          </a:xfrm>
          <a:prstGeom prst="rect">
            <a:avLst/>
          </a:prstGeom>
        </p:spPr>
      </p:pic>
      <p:pic>
        <p:nvPicPr>
          <p:cNvPr id="5" name="Obrázek 4">
            <a:extLst>
              <a:ext uri="{FF2B5EF4-FFF2-40B4-BE49-F238E27FC236}">
                <a16:creationId xmlns:a16="http://schemas.microsoft.com/office/drawing/2014/main" id="{22172618-E2F9-4610-BCEF-3765A75804A0}"/>
              </a:ext>
            </a:extLst>
          </p:cNvPr>
          <p:cNvPicPr>
            <a:picLocks noChangeAspect="1"/>
          </p:cNvPicPr>
          <p:nvPr/>
        </p:nvPicPr>
        <p:blipFill rotWithShape="1">
          <a:blip r:embed="rId4"/>
          <a:srcRect l="61641" t="17500" r="20546" b="19167"/>
          <a:stretch/>
        </p:blipFill>
        <p:spPr>
          <a:xfrm>
            <a:off x="4292154" y="749440"/>
            <a:ext cx="2945138" cy="2958129"/>
          </a:xfrm>
          <a:prstGeom prst="rect">
            <a:avLst/>
          </a:prstGeom>
        </p:spPr>
      </p:pic>
      <p:pic>
        <p:nvPicPr>
          <p:cNvPr id="10" name="Obrázek 9">
            <a:extLst>
              <a:ext uri="{FF2B5EF4-FFF2-40B4-BE49-F238E27FC236}">
                <a16:creationId xmlns:a16="http://schemas.microsoft.com/office/drawing/2014/main" id="{F9CAC600-3D03-429C-8E38-576FF22CCC52}"/>
              </a:ext>
            </a:extLst>
          </p:cNvPr>
          <p:cNvPicPr>
            <a:picLocks noChangeAspect="1"/>
          </p:cNvPicPr>
          <p:nvPr/>
        </p:nvPicPr>
        <p:blipFill rotWithShape="1">
          <a:blip r:embed="rId5"/>
          <a:srcRect l="59219" t="26111" r="19844" b="11342"/>
          <a:stretch/>
        </p:blipFill>
        <p:spPr>
          <a:xfrm>
            <a:off x="7914662" y="3871246"/>
            <a:ext cx="3444806" cy="2068124"/>
          </a:xfrm>
          <a:prstGeom prst="rect">
            <a:avLst/>
          </a:prstGeom>
        </p:spPr>
      </p:pic>
      <p:pic>
        <p:nvPicPr>
          <p:cNvPr id="7" name="Obrázek 6">
            <a:extLst>
              <a:ext uri="{FF2B5EF4-FFF2-40B4-BE49-F238E27FC236}">
                <a16:creationId xmlns:a16="http://schemas.microsoft.com/office/drawing/2014/main" id="{FEE73BFB-5047-4772-9A1B-585A50009461}"/>
              </a:ext>
            </a:extLst>
          </p:cNvPr>
          <p:cNvPicPr>
            <a:picLocks noChangeAspect="1"/>
          </p:cNvPicPr>
          <p:nvPr/>
        </p:nvPicPr>
        <p:blipFill rotWithShape="1">
          <a:blip r:embed="rId6"/>
          <a:srcRect l="59453" t="22222" r="19609" b="20833"/>
          <a:stretch/>
        </p:blipFill>
        <p:spPr>
          <a:xfrm>
            <a:off x="515344" y="3642029"/>
            <a:ext cx="3022383" cy="2322137"/>
          </a:xfrm>
          <a:prstGeom prst="rect">
            <a:avLst/>
          </a:prstGeom>
        </p:spPr>
      </p:pic>
      <p:pic>
        <p:nvPicPr>
          <p:cNvPr id="8" name="Obrázek 7">
            <a:extLst>
              <a:ext uri="{FF2B5EF4-FFF2-40B4-BE49-F238E27FC236}">
                <a16:creationId xmlns:a16="http://schemas.microsoft.com/office/drawing/2014/main" id="{98E28D71-3D72-4510-96C5-51916D31B8D6}"/>
              </a:ext>
            </a:extLst>
          </p:cNvPr>
          <p:cNvPicPr>
            <a:picLocks noChangeAspect="1"/>
          </p:cNvPicPr>
          <p:nvPr/>
        </p:nvPicPr>
        <p:blipFill rotWithShape="1">
          <a:blip r:embed="rId7"/>
          <a:srcRect l="59922" t="31597" r="19140" b="8680"/>
          <a:stretch/>
        </p:blipFill>
        <p:spPr>
          <a:xfrm>
            <a:off x="4195984" y="3642029"/>
            <a:ext cx="2965391" cy="2389496"/>
          </a:xfrm>
          <a:prstGeom prst="rect">
            <a:avLst/>
          </a:prstGeom>
        </p:spPr>
      </p:pic>
      <p:sp>
        <p:nvSpPr>
          <p:cNvPr id="3" name="Zástupný obsah 2">
            <a:extLst>
              <a:ext uri="{FF2B5EF4-FFF2-40B4-BE49-F238E27FC236}">
                <a16:creationId xmlns:a16="http://schemas.microsoft.com/office/drawing/2014/main" id="{FCD8E606-BB20-4E2B-9684-D887FA7F74C3}"/>
              </a:ext>
            </a:extLst>
          </p:cNvPr>
          <p:cNvSpPr>
            <a:spLocks noGrp="1"/>
          </p:cNvSpPr>
          <p:nvPr>
            <p:ph idx="1"/>
          </p:nvPr>
        </p:nvSpPr>
        <p:spPr>
          <a:xfrm>
            <a:off x="838198" y="5964166"/>
            <a:ext cx="10515595" cy="722119"/>
          </a:xfrm>
        </p:spPr>
        <p:txBody>
          <a:bodyPr>
            <a:normAutofit/>
          </a:bodyPr>
          <a:lstStyle/>
          <a:p>
            <a:pPr algn="ctr"/>
            <a:r>
              <a:rPr lang="cs-CZ" sz="2000" dirty="0"/>
              <a:t>ZDROJ: https://www.healthline.com/health/subcutaneous-injection#howto-steps</a:t>
            </a:r>
          </a:p>
        </p:txBody>
      </p:sp>
    </p:spTree>
    <p:extLst>
      <p:ext uri="{BB962C8B-B14F-4D97-AF65-F5344CB8AC3E}">
        <p14:creationId xmlns:p14="http://schemas.microsoft.com/office/powerpoint/2010/main" val="7521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E1C2AA-553A-412D-AFA4-EFF378A79007}"/>
              </a:ext>
            </a:extLst>
          </p:cNvPr>
          <p:cNvSpPr>
            <a:spLocks noGrp="1"/>
          </p:cNvSpPr>
          <p:nvPr>
            <p:ph type="title"/>
          </p:nvPr>
        </p:nvSpPr>
        <p:spPr/>
        <p:txBody>
          <a:bodyPr/>
          <a:lstStyle/>
          <a:p>
            <a:r>
              <a:rPr lang="cs-CZ" dirty="0"/>
              <a:t>s. c.</a:t>
            </a:r>
          </a:p>
        </p:txBody>
      </p:sp>
      <p:sp>
        <p:nvSpPr>
          <p:cNvPr id="3" name="Zástupný obsah 2">
            <a:extLst>
              <a:ext uri="{FF2B5EF4-FFF2-40B4-BE49-F238E27FC236}">
                <a16:creationId xmlns:a16="http://schemas.microsoft.com/office/drawing/2014/main" id="{18D045BD-3D7B-4CF2-877F-44BB1CEE8FFE}"/>
              </a:ext>
            </a:extLst>
          </p:cNvPr>
          <p:cNvSpPr>
            <a:spLocks noGrp="1"/>
          </p:cNvSpPr>
          <p:nvPr>
            <p:ph idx="1"/>
          </p:nvPr>
        </p:nvSpPr>
        <p:spPr>
          <a:xfrm>
            <a:off x="720000" y="1359001"/>
            <a:ext cx="11013376" cy="4139998"/>
          </a:xfrm>
        </p:spPr>
        <p:txBody>
          <a:bodyPr/>
          <a:lstStyle/>
          <a:p>
            <a:r>
              <a:rPr lang="cs-CZ" dirty="0" err="1"/>
              <a:t>Edukacni</a:t>
            </a:r>
            <a:r>
              <a:rPr lang="cs-CZ" dirty="0"/>
              <a:t> video inzulin - </a:t>
            </a:r>
            <a:r>
              <a:rPr lang="cs-CZ" dirty="0">
                <a:hlinkClick r:id="rId2"/>
              </a:rPr>
              <a:t>https://www.youtube.com/watch?v=csGIriRIzBA</a:t>
            </a:r>
            <a:endParaRPr lang="cs-CZ" dirty="0"/>
          </a:p>
          <a:p>
            <a:endParaRPr lang="cs-CZ" dirty="0">
              <a:hlinkClick r:id="rId3"/>
            </a:endParaRPr>
          </a:p>
          <a:p>
            <a:r>
              <a:rPr lang="cs-CZ" dirty="0" err="1">
                <a:hlinkClick r:id="rId3"/>
              </a:rPr>
              <a:t>Inzulinove</a:t>
            </a:r>
            <a:r>
              <a:rPr lang="cs-CZ" dirty="0">
                <a:hlinkClick r:id="rId3"/>
              </a:rPr>
              <a:t> pero</a:t>
            </a:r>
            <a:endParaRPr lang="cs-CZ" dirty="0"/>
          </a:p>
          <a:p>
            <a:endParaRPr lang="cs-CZ" dirty="0"/>
          </a:p>
          <a:p>
            <a:r>
              <a:rPr lang="cs-CZ" dirty="0" err="1"/>
              <a:t>S.c</a:t>
            </a:r>
            <a:r>
              <a:rPr lang="cs-CZ" dirty="0"/>
              <a:t>. kanyla - </a:t>
            </a:r>
            <a:r>
              <a:rPr lang="cs-CZ" dirty="0">
                <a:hlinkClick r:id="rId4"/>
              </a:rPr>
              <a:t>https://www.youtube.com/watch?v=tdzRLhIqav8</a:t>
            </a:r>
            <a:endParaRPr lang="cs-CZ" dirty="0"/>
          </a:p>
          <a:p>
            <a:endParaRPr lang="cs-CZ" dirty="0"/>
          </a:p>
          <a:p>
            <a:r>
              <a:rPr lang="cs-CZ" dirty="0"/>
              <a:t>Aplikace </a:t>
            </a:r>
            <a:r>
              <a:rPr lang="cs-CZ" dirty="0" err="1"/>
              <a:t>s.c</a:t>
            </a:r>
            <a:r>
              <a:rPr lang="cs-CZ" dirty="0"/>
              <a:t>. </a:t>
            </a:r>
            <a:r>
              <a:rPr lang="cs-CZ" dirty="0">
                <a:hlinkClick r:id="rId5"/>
              </a:rPr>
              <a:t>https://www.youtube.com/watch?v=lq8vsTZgNW0</a:t>
            </a:r>
            <a:endParaRPr lang="cs-CZ" dirty="0"/>
          </a:p>
          <a:p>
            <a:endParaRPr lang="cs-CZ" dirty="0"/>
          </a:p>
          <a:p>
            <a:r>
              <a:rPr lang="cs-CZ" dirty="0"/>
              <a:t>ISCARE - </a:t>
            </a:r>
            <a:r>
              <a:rPr lang="cs-CZ" dirty="0">
                <a:hlinkClick r:id="rId6"/>
              </a:rPr>
              <a:t>https://www.youtube.com/watch?v=YZ_eFiN1aqU</a:t>
            </a:r>
            <a:endParaRPr lang="cs-CZ" dirty="0"/>
          </a:p>
          <a:p>
            <a:pPr marL="72000" indent="0">
              <a:buNone/>
            </a:pPr>
            <a:endParaRPr lang="cs-CZ" dirty="0"/>
          </a:p>
        </p:txBody>
      </p:sp>
    </p:spTree>
    <p:extLst>
      <p:ext uri="{BB962C8B-B14F-4D97-AF65-F5344CB8AC3E}">
        <p14:creationId xmlns:p14="http://schemas.microsoft.com/office/powerpoint/2010/main" val="252819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DFCE1-426B-4669-B28E-73A7CA7E045E}"/>
              </a:ext>
            </a:extLst>
          </p:cNvPr>
          <p:cNvSpPr>
            <a:spLocks noGrp="1"/>
          </p:cNvSpPr>
          <p:nvPr>
            <p:ph type="title"/>
          </p:nvPr>
        </p:nvSpPr>
        <p:spPr/>
        <p:txBody>
          <a:bodyPr/>
          <a:lstStyle/>
          <a:p>
            <a:r>
              <a:rPr lang="cs-CZ" dirty="0"/>
              <a:t>Podání léků i. m.</a:t>
            </a:r>
          </a:p>
        </p:txBody>
      </p:sp>
      <p:sp>
        <p:nvSpPr>
          <p:cNvPr id="3" name="Zástupný obsah 2">
            <a:extLst>
              <a:ext uri="{FF2B5EF4-FFF2-40B4-BE49-F238E27FC236}">
                <a16:creationId xmlns:a16="http://schemas.microsoft.com/office/drawing/2014/main" id="{C3CF638A-9372-47D3-BBCB-8F36765C6CA8}"/>
              </a:ext>
            </a:extLst>
          </p:cNvPr>
          <p:cNvSpPr>
            <a:spLocks noGrp="1"/>
          </p:cNvSpPr>
          <p:nvPr>
            <p:ph idx="1"/>
          </p:nvPr>
        </p:nvSpPr>
        <p:spPr>
          <a:xfrm>
            <a:off x="720000" y="1692002"/>
            <a:ext cx="10753200" cy="4445998"/>
          </a:xfrm>
        </p:spPr>
        <p:txBody>
          <a:bodyPr>
            <a:normAutofit fontScale="85000" lnSpcReduction="10000"/>
          </a:bodyPr>
          <a:lstStyle/>
          <a:p>
            <a:r>
              <a:rPr lang="cs-CZ" dirty="0"/>
              <a:t>intramuskulární injekce jsou v moderní medicíně běžnou praxí pro podávání léků a vakcín. </a:t>
            </a:r>
          </a:p>
          <a:p>
            <a:r>
              <a:rPr lang="cs-CZ" dirty="0"/>
              <a:t>Intramuskulární injekce se používají, pokud se nedoporučují jiné způsoby podávání jako je orální (pokud dochází k poškození léku v GIT) intravenózně (pokud léčivo silně dráždí stěnu cévy nebo nelze zajistit </a:t>
            </a:r>
            <a:r>
              <a:rPr lang="cs-CZ" dirty="0" err="1"/>
              <a:t>i.v</a:t>
            </a:r>
            <a:r>
              <a:rPr lang="cs-CZ" dirty="0"/>
              <a:t>. přístup), subkutánně (injekčně do tukové tkáně těsně pod vrstvou kůže)</a:t>
            </a:r>
          </a:p>
          <a:p>
            <a:r>
              <a:rPr lang="cs-CZ" dirty="0"/>
              <a:t>Intramuskulární injekce se vstřebávají rychleji než subkutánní injekce. Je to proto, že svalová tkáň má lepší krevní zásobení než tkáň těsně pod kůží. Svalová tkáň může také pojmout větší objem léku než podkožní tkáň.</a:t>
            </a:r>
          </a:p>
        </p:txBody>
      </p:sp>
      <p:pic>
        <p:nvPicPr>
          <p:cNvPr id="2050" name="Picture 2" descr="Jak reagovat při nálezu injekční stříkačky? - Sokolovský deník">
            <a:extLst>
              <a:ext uri="{FF2B5EF4-FFF2-40B4-BE49-F238E27FC236}">
                <a16:creationId xmlns:a16="http://schemas.microsoft.com/office/drawing/2014/main" id="{E63173F3-CD4C-4AB1-82F0-A7D10A188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792" y="14568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378549"/>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cz-v11.potx" id="{AF0F71E7-5DF4-4053-86E5-72B8973D7F64}" vid="{53024889-B6B7-4D78-8AB9-6C3BF509ADE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muni-med-prezentace-16-9-cz-v11</Template>
  <TotalTime>204</TotalTime>
  <Words>1063</Words>
  <Application>Microsoft Office PowerPoint</Application>
  <PresentationFormat>Širokoúhlá obrazovka</PresentationFormat>
  <Paragraphs>123</Paragraphs>
  <Slides>22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22</vt:i4>
      </vt:variant>
    </vt:vector>
  </HeadingPairs>
  <TitlesOfParts>
    <vt:vector size="26" baseType="lpstr">
      <vt:lpstr>Arial</vt:lpstr>
      <vt:lpstr>Tahoma</vt:lpstr>
      <vt:lpstr>Wingdings</vt:lpstr>
      <vt:lpstr>Prezentace_MU_CZ</vt:lpstr>
      <vt:lpstr>INJEKCE – s. c. / i. m.</vt:lpstr>
      <vt:lpstr>Aplikace léku s. c. v domácím prostředí</vt:lpstr>
      <vt:lpstr>Správné místo </vt:lpstr>
      <vt:lpstr>Správné místo vpichu </vt:lpstr>
      <vt:lpstr>Vše po ruce </vt:lpstr>
      <vt:lpstr>Hlavně v klidu </vt:lpstr>
      <vt:lpstr>POSTUP</vt:lpstr>
      <vt:lpstr>s. c.</vt:lpstr>
      <vt:lpstr>Podání léků i. m.</vt:lpstr>
      <vt:lpstr>Aplikace i. m. injekce v domácím prostředí</vt:lpstr>
      <vt:lpstr>Místo vpichu i.m. injekce</vt:lpstr>
      <vt:lpstr>Edukace pacienta / rodiny</vt:lpstr>
      <vt:lpstr>Postup aplikace léků i.m. </vt:lpstr>
      <vt:lpstr>Pracovní postup - ukázka</vt:lpstr>
      <vt:lpstr>Z- track</vt:lpstr>
      <vt:lpstr>Možné komplikace</vt:lpstr>
      <vt:lpstr>Adrenalínové pero</vt:lpstr>
      <vt:lpstr>Hypoglykemie – první pomoc</vt:lpstr>
      <vt:lpstr>i. m.</vt:lpstr>
      <vt:lpstr>Intravitreální injekce</vt:lpstr>
      <vt:lpstr>Be my eyes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Dolanová Dana Mgr. Ph.D.</dc:creator>
  <cp:lastModifiedBy>Dolanová Dana Mgr. Ph.D.</cp:lastModifiedBy>
  <cp:revision>21</cp:revision>
  <cp:lastPrinted>1601-01-01T00:00:00Z</cp:lastPrinted>
  <dcterms:created xsi:type="dcterms:W3CDTF">2021-05-17T08:01:41Z</dcterms:created>
  <dcterms:modified xsi:type="dcterms:W3CDTF">2024-05-13T11:26:56Z</dcterms:modified>
</cp:coreProperties>
</file>