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0" r:id="rId1"/>
  </p:sldMasterIdLst>
  <p:notesMasterIdLst>
    <p:notesMasterId r:id="rId117"/>
  </p:notesMasterIdLst>
  <p:sldIdLst>
    <p:sldId id="256" r:id="rId2"/>
    <p:sldId id="257" r:id="rId3"/>
    <p:sldId id="448" r:id="rId4"/>
    <p:sldId id="450" r:id="rId5"/>
    <p:sldId id="451" r:id="rId6"/>
    <p:sldId id="452" r:id="rId7"/>
    <p:sldId id="453" r:id="rId8"/>
    <p:sldId id="443" r:id="rId9"/>
    <p:sldId id="417" r:id="rId10"/>
    <p:sldId id="416" r:id="rId11"/>
    <p:sldId id="465" r:id="rId12"/>
    <p:sldId id="449" r:id="rId13"/>
    <p:sldId id="454" r:id="rId14"/>
    <p:sldId id="278" r:id="rId15"/>
    <p:sldId id="464" r:id="rId16"/>
    <p:sldId id="279" r:id="rId17"/>
    <p:sldId id="280" r:id="rId18"/>
    <p:sldId id="288" r:id="rId19"/>
    <p:sldId id="289" r:id="rId20"/>
    <p:sldId id="466" r:id="rId21"/>
    <p:sldId id="467" r:id="rId22"/>
    <p:sldId id="284" r:id="rId23"/>
    <p:sldId id="260" r:id="rId24"/>
    <p:sldId id="261" r:id="rId25"/>
    <p:sldId id="263" r:id="rId26"/>
    <p:sldId id="468" r:id="rId27"/>
    <p:sldId id="469" r:id="rId28"/>
    <p:sldId id="298" r:id="rId29"/>
    <p:sldId id="264" r:id="rId30"/>
    <p:sldId id="265" r:id="rId31"/>
    <p:sldId id="299" r:id="rId32"/>
    <p:sldId id="300" r:id="rId33"/>
    <p:sldId id="266" r:id="rId34"/>
    <p:sldId id="269" r:id="rId35"/>
    <p:sldId id="301" r:id="rId36"/>
    <p:sldId id="302" r:id="rId37"/>
    <p:sldId id="303" r:id="rId38"/>
    <p:sldId id="304" r:id="rId39"/>
    <p:sldId id="306" r:id="rId40"/>
    <p:sldId id="470" r:id="rId41"/>
    <p:sldId id="472" r:id="rId42"/>
    <p:sldId id="473" r:id="rId43"/>
    <p:sldId id="474" r:id="rId44"/>
    <p:sldId id="471" r:id="rId45"/>
    <p:sldId id="475" r:id="rId46"/>
    <p:sldId id="480" r:id="rId47"/>
    <p:sldId id="481" r:id="rId48"/>
    <p:sldId id="482" r:id="rId49"/>
    <p:sldId id="483" r:id="rId50"/>
    <p:sldId id="484" r:id="rId51"/>
    <p:sldId id="485" r:id="rId52"/>
    <p:sldId id="486" r:id="rId53"/>
    <p:sldId id="487" r:id="rId54"/>
    <p:sldId id="489" r:id="rId55"/>
    <p:sldId id="488" r:id="rId56"/>
    <p:sldId id="477" r:id="rId57"/>
    <p:sldId id="379" r:id="rId58"/>
    <p:sldId id="455" r:id="rId59"/>
    <p:sldId id="478" r:id="rId60"/>
    <p:sldId id="457" r:id="rId61"/>
    <p:sldId id="458" r:id="rId62"/>
    <p:sldId id="456" r:id="rId63"/>
    <p:sldId id="479" r:id="rId64"/>
    <p:sldId id="383" r:id="rId65"/>
    <p:sldId id="435" r:id="rId66"/>
    <p:sldId id="439" r:id="rId67"/>
    <p:sldId id="441" r:id="rId68"/>
    <p:sldId id="430" r:id="rId69"/>
    <p:sldId id="352" r:id="rId70"/>
    <p:sldId id="353" r:id="rId71"/>
    <p:sldId id="355" r:id="rId72"/>
    <p:sldId id="373" r:id="rId73"/>
    <p:sldId id="374" r:id="rId74"/>
    <p:sldId id="460" r:id="rId75"/>
    <p:sldId id="462" r:id="rId76"/>
    <p:sldId id="463" r:id="rId77"/>
    <p:sldId id="398" r:id="rId78"/>
    <p:sldId id="399" r:id="rId79"/>
    <p:sldId id="400" r:id="rId80"/>
    <p:sldId id="401" r:id="rId81"/>
    <p:sldId id="402" r:id="rId82"/>
    <p:sldId id="403" r:id="rId83"/>
    <p:sldId id="404" r:id="rId84"/>
    <p:sldId id="405" r:id="rId85"/>
    <p:sldId id="282" r:id="rId86"/>
    <p:sldId id="283" r:id="rId87"/>
    <p:sldId id="285" r:id="rId88"/>
    <p:sldId id="307" r:id="rId89"/>
    <p:sldId id="308" r:id="rId90"/>
    <p:sldId id="309" r:id="rId91"/>
    <p:sldId id="310" r:id="rId92"/>
    <p:sldId id="305" r:id="rId93"/>
    <p:sldId id="312" r:id="rId94"/>
    <p:sldId id="313" r:id="rId95"/>
    <p:sldId id="315" r:id="rId96"/>
    <p:sldId id="316" r:id="rId97"/>
    <p:sldId id="317" r:id="rId98"/>
    <p:sldId id="318" r:id="rId99"/>
    <p:sldId id="321" r:id="rId100"/>
    <p:sldId id="322" r:id="rId101"/>
    <p:sldId id="323" r:id="rId102"/>
    <p:sldId id="324" r:id="rId103"/>
    <p:sldId id="326" r:id="rId104"/>
    <p:sldId id="327" r:id="rId105"/>
    <p:sldId id="328" r:id="rId106"/>
    <p:sldId id="329" r:id="rId107"/>
    <p:sldId id="331" r:id="rId108"/>
    <p:sldId id="406" r:id="rId109"/>
    <p:sldId id="344" r:id="rId110"/>
    <p:sldId id="407" r:id="rId111"/>
    <p:sldId id="346" r:id="rId112"/>
    <p:sldId id="342" r:id="rId113"/>
    <p:sldId id="343" r:id="rId114"/>
    <p:sldId id="345" r:id="rId115"/>
    <p:sldId id="271" r:id="rId1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>
        <p:scale>
          <a:sx n="76" d="100"/>
          <a:sy n="76" d="100"/>
        </p:scale>
        <p:origin x="2680" y="8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8B1CF9-B83F-4829-8CE5-211FCC2C7BB4}" type="doc">
      <dgm:prSet loTypeId="urn:microsoft.com/office/officeart/2005/8/layout/orgChart1" loCatId="hierarchy" qsTypeId="urn:microsoft.com/office/officeart/2005/8/quickstyle/3d1" qsCatId="3D" csTypeId="urn:microsoft.com/office/officeart/2005/8/colors/colorful3" csCatId="colorful" phldr="1"/>
      <dgm:spPr/>
    </dgm:pt>
    <dgm:pt modelId="{976F434E-3920-47AF-A888-5FA0E2DB5FD6}">
      <dgm:prSet phldrT="[Testo]" custT="1"/>
      <dgm:spPr/>
      <dgm:t>
        <a:bodyPr/>
        <a:lstStyle/>
        <a:p>
          <a:r>
            <a:rPr lang="en-GB" sz="2800" b="1" dirty="0" smtClean="0"/>
            <a:t>High ICP</a:t>
          </a:r>
          <a:endParaRPr lang="en-GB" sz="2800" b="1" dirty="0"/>
        </a:p>
      </dgm:t>
    </dgm:pt>
    <dgm:pt modelId="{4D271BA4-77AF-4DA1-B004-743D1481BCAE}" type="parTrans" cxnId="{19754286-037E-495E-9EFD-E9DF16CBB862}">
      <dgm:prSet/>
      <dgm:spPr/>
      <dgm:t>
        <a:bodyPr/>
        <a:lstStyle/>
        <a:p>
          <a:endParaRPr lang="en-GB"/>
        </a:p>
      </dgm:t>
    </dgm:pt>
    <dgm:pt modelId="{D2209A98-64A7-43C6-ACB6-AAAB8F4828FB}" type="sibTrans" cxnId="{19754286-037E-495E-9EFD-E9DF16CBB862}">
      <dgm:prSet/>
      <dgm:spPr/>
      <dgm:t>
        <a:bodyPr/>
        <a:lstStyle/>
        <a:p>
          <a:endParaRPr lang="en-GB"/>
        </a:p>
      </dgm:t>
    </dgm:pt>
    <dgm:pt modelId="{A3D51F39-BFFF-4F33-A950-4AF7F9E3EBEC}">
      <dgm:prSet phldrT="[Testo]" custT="1"/>
      <dgm:spPr/>
      <dgm:t>
        <a:bodyPr/>
        <a:lstStyle/>
        <a:p>
          <a:r>
            <a:rPr lang="en-GB" sz="1600" dirty="0" smtClean="0"/>
            <a:t>Remove remediable causes</a:t>
          </a:r>
          <a:endParaRPr lang="en-GB" sz="1600" dirty="0"/>
        </a:p>
      </dgm:t>
    </dgm:pt>
    <dgm:pt modelId="{A8AF676D-42E7-46D5-8062-29904A5C4264}" type="parTrans" cxnId="{6150BF22-ED04-4232-83AC-AEBBB0B78CE2}">
      <dgm:prSet/>
      <dgm:spPr/>
      <dgm:t>
        <a:bodyPr/>
        <a:lstStyle/>
        <a:p>
          <a:endParaRPr lang="en-GB"/>
        </a:p>
      </dgm:t>
    </dgm:pt>
    <dgm:pt modelId="{1733D2E9-0793-4DC4-9F84-F178455D426E}" type="sibTrans" cxnId="{6150BF22-ED04-4232-83AC-AEBBB0B78CE2}">
      <dgm:prSet/>
      <dgm:spPr/>
      <dgm:t>
        <a:bodyPr/>
        <a:lstStyle/>
        <a:p>
          <a:endParaRPr lang="en-GB"/>
        </a:p>
      </dgm:t>
    </dgm:pt>
    <dgm:pt modelId="{E8ECFAC4-2479-46B5-87DB-6217837D0F50}">
      <dgm:prSet phldrT="[Testo]" custT="1"/>
      <dgm:spPr/>
      <dgm:t>
        <a:bodyPr/>
        <a:lstStyle/>
        <a:p>
          <a:r>
            <a:rPr lang="en-GB" sz="1800" b="1" dirty="0" smtClean="0"/>
            <a:t>CONSIDER SURGERY</a:t>
          </a:r>
          <a:endParaRPr lang="en-GB" sz="1800" b="1" dirty="0"/>
        </a:p>
      </dgm:t>
    </dgm:pt>
    <dgm:pt modelId="{40049E82-575C-4545-80FA-C43B389A1BF5}" type="parTrans" cxnId="{4EF52D8D-0BE3-4C32-8846-CA00E316EF2F}">
      <dgm:prSet/>
      <dgm:spPr/>
      <dgm:t>
        <a:bodyPr/>
        <a:lstStyle/>
        <a:p>
          <a:endParaRPr lang="en-GB"/>
        </a:p>
      </dgm:t>
    </dgm:pt>
    <dgm:pt modelId="{D213E734-0D4F-4314-998A-FB6FE07D8CB3}" type="sibTrans" cxnId="{4EF52D8D-0BE3-4C32-8846-CA00E316EF2F}">
      <dgm:prSet/>
      <dgm:spPr/>
      <dgm:t>
        <a:bodyPr/>
        <a:lstStyle/>
        <a:p>
          <a:endParaRPr lang="en-GB"/>
        </a:p>
      </dgm:t>
    </dgm:pt>
    <dgm:pt modelId="{099EB6CF-BC78-4595-9AF4-B7F7D600D4E5}">
      <dgm:prSet phldrT="[Testo]" custT="1"/>
      <dgm:spPr/>
      <dgm:t>
        <a:bodyPr/>
        <a:lstStyle/>
        <a:p>
          <a:r>
            <a:rPr lang="en-GB" sz="1800" b="1" dirty="0" smtClean="0"/>
            <a:t>MEDICAL TRETAMENT</a:t>
          </a:r>
          <a:endParaRPr lang="en-GB" sz="1800" b="1" dirty="0"/>
        </a:p>
      </dgm:t>
    </dgm:pt>
    <dgm:pt modelId="{50EFD4BC-B97E-4F6A-849F-53984349E151}" type="parTrans" cxnId="{9F4B36A0-1EAD-4574-9A48-21A47A95D2CB}">
      <dgm:prSet/>
      <dgm:spPr/>
      <dgm:t>
        <a:bodyPr/>
        <a:lstStyle/>
        <a:p>
          <a:endParaRPr lang="en-GB"/>
        </a:p>
      </dgm:t>
    </dgm:pt>
    <dgm:pt modelId="{F522B632-12AF-4E31-932C-D2C94EFD82AC}" type="sibTrans" cxnId="{9F4B36A0-1EAD-4574-9A48-21A47A95D2CB}">
      <dgm:prSet/>
      <dgm:spPr/>
      <dgm:t>
        <a:bodyPr/>
        <a:lstStyle/>
        <a:p>
          <a:endParaRPr lang="en-GB"/>
        </a:p>
      </dgm:t>
    </dgm:pt>
    <dgm:pt modelId="{F679D957-6277-46EA-910F-8ADE11CC7AF5}">
      <dgm:prSet phldrT="[Testo]" custT="1"/>
      <dgm:spPr/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CSF drainage</a:t>
          </a:r>
          <a:endParaRPr lang="en-GB" sz="1400" dirty="0">
            <a:solidFill>
              <a:schemeClr val="tx1"/>
            </a:solidFill>
          </a:endParaRPr>
        </a:p>
      </dgm:t>
    </dgm:pt>
    <dgm:pt modelId="{BE84C626-60FA-4F81-AE52-A1E8752EDBFC}" type="parTrans" cxnId="{EBD70B80-1834-43E6-84F0-512F95B76B08}">
      <dgm:prSet/>
      <dgm:spPr/>
      <dgm:t>
        <a:bodyPr/>
        <a:lstStyle/>
        <a:p>
          <a:endParaRPr lang="en-GB"/>
        </a:p>
      </dgm:t>
    </dgm:pt>
    <dgm:pt modelId="{A166BCF9-EC3F-4318-B7E9-C763397C9761}" type="sibTrans" cxnId="{EBD70B80-1834-43E6-84F0-512F95B76B08}">
      <dgm:prSet/>
      <dgm:spPr/>
      <dgm:t>
        <a:bodyPr/>
        <a:lstStyle/>
        <a:p>
          <a:endParaRPr lang="en-GB"/>
        </a:p>
      </dgm:t>
    </dgm:pt>
    <dgm:pt modelId="{EA0ED79E-CC39-4140-AD06-568764DC1E95}">
      <dgm:prSet phldrT="[Testo]" custT="1"/>
      <dgm:spPr/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Sedation</a:t>
          </a:r>
          <a:endParaRPr lang="en-GB" sz="1400" dirty="0">
            <a:solidFill>
              <a:schemeClr val="tx1"/>
            </a:solidFill>
          </a:endParaRPr>
        </a:p>
      </dgm:t>
    </dgm:pt>
    <dgm:pt modelId="{56E135F1-4392-4A19-8AE5-BAB8585970B3}" type="parTrans" cxnId="{2A046BE1-CE39-4F4C-AE69-1F750D20D66F}">
      <dgm:prSet/>
      <dgm:spPr/>
      <dgm:t>
        <a:bodyPr/>
        <a:lstStyle/>
        <a:p>
          <a:endParaRPr lang="en-GB"/>
        </a:p>
      </dgm:t>
    </dgm:pt>
    <dgm:pt modelId="{F809F41B-A23D-4090-952F-BA3D27CAEAE0}" type="sibTrans" cxnId="{2A046BE1-CE39-4F4C-AE69-1F750D20D66F}">
      <dgm:prSet/>
      <dgm:spPr/>
      <dgm:t>
        <a:bodyPr/>
        <a:lstStyle/>
        <a:p>
          <a:endParaRPr lang="en-GB"/>
        </a:p>
      </dgm:t>
    </dgm:pt>
    <dgm:pt modelId="{31176B14-3D03-480D-9E39-ADD0A723CBEF}">
      <dgm:prSet phldrT="[Testo]" custT="1"/>
      <dgm:spPr/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Osmotic</a:t>
          </a:r>
          <a:endParaRPr lang="en-GB" sz="1400" dirty="0">
            <a:solidFill>
              <a:schemeClr val="tx1"/>
            </a:solidFill>
          </a:endParaRPr>
        </a:p>
      </dgm:t>
    </dgm:pt>
    <dgm:pt modelId="{EFD8BF4B-06F8-488F-A1B7-F02D6B76665E}" type="parTrans" cxnId="{A1A83C86-2ECF-4A11-8746-A963A2B69379}">
      <dgm:prSet/>
      <dgm:spPr/>
      <dgm:t>
        <a:bodyPr/>
        <a:lstStyle/>
        <a:p>
          <a:endParaRPr lang="en-GB"/>
        </a:p>
      </dgm:t>
    </dgm:pt>
    <dgm:pt modelId="{DB1EE014-D2FA-447D-8EA5-3A024D4C646B}" type="sibTrans" cxnId="{A1A83C86-2ECF-4A11-8746-A963A2B69379}">
      <dgm:prSet/>
      <dgm:spPr/>
      <dgm:t>
        <a:bodyPr/>
        <a:lstStyle/>
        <a:p>
          <a:endParaRPr lang="en-GB"/>
        </a:p>
      </dgm:t>
    </dgm:pt>
    <dgm:pt modelId="{0D58ADA9-83CB-4715-9A02-E44006EF332F}">
      <dgm:prSet phldrT="[Testo]" custT="1"/>
      <dgm:spPr/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CPP optimization</a:t>
          </a:r>
          <a:endParaRPr lang="en-GB" sz="1400" dirty="0">
            <a:solidFill>
              <a:schemeClr val="tx1"/>
            </a:solidFill>
          </a:endParaRPr>
        </a:p>
      </dgm:t>
    </dgm:pt>
    <dgm:pt modelId="{1161AE26-8264-4FDF-8F19-6E42AA3C45E8}" type="parTrans" cxnId="{C5DBF0E4-090A-47F1-BE1F-836D613F7184}">
      <dgm:prSet/>
      <dgm:spPr/>
      <dgm:t>
        <a:bodyPr/>
        <a:lstStyle/>
        <a:p>
          <a:endParaRPr lang="en-GB"/>
        </a:p>
      </dgm:t>
    </dgm:pt>
    <dgm:pt modelId="{AD3EB5E3-58BA-4698-8F43-5F4DC6B39C5F}" type="sibTrans" cxnId="{C5DBF0E4-090A-47F1-BE1F-836D613F7184}">
      <dgm:prSet/>
      <dgm:spPr/>
      <dgm:t>
        <a:bodyPr/>
        <a:lstStyle/>
        <a:p>
          <a:endParaRPr lang="en-GB"/>
        </a:p>
      </dgm:t>
    </dgm:pt>
    <dgm:pt modelId="{F56F14EE-0DBE-45EE-A9E2-F3D9914F9E26}">
      <dgm:prSet phldrT="[Testo]" custT="1"/>
      <dgm:spPr/>
      <dgm:t>
        <a:bodyPr/>
        <a:lstStyle/>
        <a:p>
          <a:r>
            <a:rPr lang="en-GB" sz="2000" dirty="0" smtClean="0">
              <a:solidFill>
                <a:schemeClr val="tx1"/>
              </a:solidFill>
            </a:rPr>
            <a:t>2° tier</a:t>
          </a:r>
          <a:endParaRPr lang="en-GB" sz="2000" dirty="0">
            <a:solidFill>
              <a:schemeClr val="tx1"/>
            </a:solidFill>
          </a:endParaRPr>
        </a:p>
      </dgm:t>
    </dgm:pt>
    <dgm:pt modelId="{07EE4CC6-8B87-44FA-AFB4-A3EC19F879EF}" type="parTrans" cxnId="{A2A66383-AC9F-42A2-8036-A083B7A584A3}">
      <dgm:prSet/>
      <dgm:spPr/>
      <dgm:t>
        <a:bodyPr/>
        <a:lstStyle/>
        <a:p>
          <a:endParaRPr lang="en-GB"/>
        </a:p>
      </dgm:t>
    </dgm:pt>
    <dgm:pt modelId="{5704DC16-8194-4986-ADC3-76175E71963E}" type="sibTrans" cxnId="{A2A66383-AC9F-42A2-8036-A083B7A584A3}">
      <dgm:prSet/>
      <dgm:spPr/>
      <dgm:t>
        <a:bodyPr/>
        <a:lstStyle/>
        <a:p>
          <a:endParaRPr lang="en-GB"/>
        </a:p>
      </dgm:t>
    </dgm:pt>
    <dgm:pt modelId="{6565C400-C3AE-4556-91F9-E32CFF1EA109}">
      <dgm:prSet phldrT="[Testo]" custT="1"/>
      <dgm:spPr/>
      <dgm:t>
        <a:bodyPr/>
        <a:lstStyle/>
        <a:p>
          <a:r>
            <a:rPr lang="en-GB" sz="1400" dirty="0" smtClean="0">
              <a:solidFill>
                <a:schemeClr val="tx1"/>
              </a:solidFill>
            </a:rPr>
            <a:t>Hyperventilation</a:t>
          </a:r>
          <a:endParaRPr lang="en-GB" sz="1400" dirty="0">
            <a:solidFill>
              <a:schemeClr val="tx1"/>
            </a:solidFill>
          </a:endParaRPr>
        </a:p>
      </dgm:t>
    </dgm:pt>
    <dgm:pt modelId="{BACE6D3C-8262-4365-AACF-F80DCA2E1937}" type="parTrans" cxnId="{6FF6E900-2477-46EC-A9CF-CE1C87A74FC6}">
      <dgm:prSet/>
      <dgm:spPr/>
      <dgm:t>
        <a:bodyPr/>
        <a:lstStyle/>
        <a:p>
          <a:endParaRPr lang="en-GB"/>
        </a:p>
      </dgm:t>
    </dgm:pt>
    <dgm:pt modelId="{92091216-CC6D-41AD-815B-5FC5D3795DB3}" type="sibTrans" cxnId="{6FF6E900-2477-46EC-A9CF-CE1C87A74FC6}">
      <dgm:prSet/>
      <dgm:spPr/>
      <dgm:t>
        <a:bodyPr/>
        <a:lstStyle/>
        <a:p>
          <a:endParaRPr lang="en-GB"/>
        </a:p>
      </dgm:t>
    </dgm:pt>
    <dgm:pt modelId="{8E9E0226-87B7-47A9-8D25-92E80CD36421}" type="pres">
      <dgm:prSet presAssocID="{D58B1CF9-B83F-4829-8CE5-211FCC2C7B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4CBE747-5BC1-4A70-ACA2-5B8E04D529EC}" type="pres">
      <dgm:prSet presAssocID="{976F434E-3920-47AF-A888-5FA0E2DB5FD6}" presName="hierRoot1" presStyleCnt="0">
        <dgm:presLayoutVars>
          <dgm:hierBranch/>
        </dgm:presLayoutVars>
      </dgm:prSet>
      <dgm:spPr/>
    </dgm:pt>
    <dgm:pt modelId="{9DD65630-6C8E-4A29-A787-6CC211269D86}" type="pres">
      <dgm:prSet presAssocID="{976F434E-3920-47AF-A888-5FA0E2DB5FD6}" presName="rootComposite1" presStyleCnt="0"/>
      <dgm:spPr/>
    </dgm:pt>
    <dgm:pt modelId="{A3E82D33-C2A6-4434-8255-6A253ECB0D22}" type="pres">
      <dgm:prSet presAssocID="{976F434E-3920-47AF-A888-5FA0E2DB5FD6}" presName="rootText1" presStyleLbl="node0" presStyleIdx="0" presStyleCnt="1" custScaleX="211538" custScaleY="197993" custLinFactX="-85861" custLinFactNeighborX="-100000" custLinFactNeighborY="4671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B6A1541-6B52-4FE2-B4B1-9473DA762D8B}" type="pres">
      <dgm:prSet presAssocID="{976F434E-3920-47AF-A888-5FA0E2DB5FD6}" presName="rootConnector1" presStyleLbl="node1" presStyleIdx="0" presStyleCnt="0"/>
      <dgm:spPr/>
      <dgm:t>
        <a:bodyPr/>
        <a:lstStyle/>
        <a:p>
          <a:endParaRPr lang="en-GB"/>
        </a:p>
      </dgm:t>
    </dgm:pt>
    <dgm:pt modelId="{F775E3E1-BA37-4E32-AAC9-B2208A41EA85}" type="pres">
      <dgm:prSet presAssocID="{976F434E-3920-47AF-A888-5FA0E2DB5FD6}" presName="hierChild2" presStyleCnt="0"/>
      <dgm:spPr/>
    </dgm:pt>
    <dgm:pt modelId="{F63DC155-3729-4CDB-B4A9-B594D57B53A7}" type="pres">
      <dgm:prSet presAssocID="{A8AF676D-42E7-46D5-8062-29904A5C4264}" presName="Name35" presStyleLbl="parChTrans1D2" presStyleIdx="0" presStyleCnt="1"/>
      <dgm:spPr/>
      <dgm:t>
        <a:bodyPr/>
        <a:lstStyle/>
        <a:p>
          <a:endParaRPr lang="en-GB"/>
        </a:p>
      </dgm:t>
    </dgm:pt>
    <dgm:pt modelId="{F1A50DB9-8811-470B-8D67-4C11B2BA2388}" type="pres">
      <dgm:prSet presAssocID="{A3D51F39-BFFF-4F33-A950-4AF7F9E3EBEC}" presName="hierRoot2" presStyleCnt="0">
        <dgm:presLayoutVars>
          <dgm:hierBranch val="init"/>
        </dgm:presLayoutVars>
      </dgm:prSet>
      <dgm:spPr/>
    </dgm:pt>
    <dgm:pt modelId="{2B5DC3F5-973D-499D-B4B2-E3B353C690EC}" type="pres">
      <dgm:prSet presAssocID="{A3D51F39-BFFF-4F33-A950-4AF7F9E3EBEC}" presName="rootComposite" presStyleCnt="0"/>
      <dgm:spPr/>
    </dgm:pt>
    <dgm:pt modelId="{D81E0F84-0027-44C3-A710-717FA4E2600E}" type="pres">
      <dgm:prSet presAssocID="{A3D51F39-BFFF-4F33-A950-4AF7F9E3EBEC}" presName="rootText" presStyleLbl="node2" presStyleIdx="0" presStyleCnt="1" custScaleX="298676" custScaleY="64919" custLinFactX="-85345" custLinFactNeighborX="-100000" custLinFactNeighborY="6503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5A70A7D-593C-4708-8550-3197F4AC475F}" type="pres">
      <dgm:prSet presAssocID="{A3D51F39-BFFF-4F33-A950-4AF7F9E3EBEC}" presName="rootConnector" presStyleLbl="node2" presStyleIdx="0" presStyleCnt="1"/>
      <dgm:spPr/>
      <dgm:t>
        <a:bodyPr/>
        <a:lstStyle/>
        <a:p>
          <a:endParaRPr lang="en-GB"/>
        </a:p>
      </dgm:t>
    </dgm:pt>
    <dgm:pt modelId="{EB6DA4C7-BD5B-450E-A27D-BE7FE8EE26A0}" type="pres">
      <dgm:prSet presAssocID="{A3D51F39-BFFF-4F33-A950-4AF7F9E3EBEC}" presName="hierChild4" presStyleCnt="0"/>
      <dgm:spPr/>
    </dgm:pt>
    <dgm:pt modelId="{DC694FC8-6962-4A2A-BF94-64ABE712EB61}" type="pres">
      <dgm:prSet presAssocID="{40049E82-575C-4545-80FA-C43B389A1BF5}" presName="Name37" presStyleLbl="parChTrans1D3" presStyleIdx="0" presStyleCnt="2"/>
      <dgm:spPr/>
      <dgm:t>
        <a:bodyPr/>
        <a:lstStyle/>
        <a:p>
          <a:endParaRPr lang="en-GB"/>
        </a:p>
      </dgm:t>
    </dgm:pt>
    <dgm:pt modelId="{0513DE98-6989-46BB-80A6-DD9B154177E9}" type="pres">
      <dgm:prSet presAssocID="{E8ECFAC4-2479-46B5-87DB-6217837D0F50}" presName="hierRoot2" presStyleCnt="0">
        <dgm:presLayoutVars>
          <dgm:hierBranch val="init"/>
        </dgm:presLayoutVars>
      </dgm:prSet>
      <dgm:spPr/>
    </dgm:pt>
    <dgm:pt modelId="{B9F5633A-B244-4B4D-AE5B-3736F8F84A74}" type="pres">
      <dgm:prSet presAssocID="{E8ECFAC4-2479-46B5-87DB-6217837D0F50}" presName="rootComposite" presStyleCnt="0"/>
      <dgm:spPr/>
    </dgm:pt>
    <dgm:pt modelId="{B3E69BE1-2B0E-45F5-9809-6D124B4DD727}" type="pres">
      <dgm:prSet presAssocID="{E8ECFAC4-2479-46B5-87DB-6217837D0F50}" presName="rootText" presStyleLbl="node3" presStyleIdx="0" presStyleCnt="2" custScaleX="176623" custLinFactX="-100000" custLinFactY="10874" custLinFactNeighborX="-149654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2E2954E0-618D-4F0D-AD38-54CB9BB63A31}" type="pres">
      <dgm:prSet presAssocID="{E8ECFAC4-2479-46B5-87DB-6217837D0F50}" presName="rootConnector" presStyleLbl="node3" presStyleIdx="0" presStyleCnt="2"/>
      <dgm:spPr/>
      <dgm:t>
        <a:bodyPr/>
        <a:lstStyle/>
        <a:p>
          <a:endParaRPr lang="en-GB"/>
        </a:p>
      </dgm:t>
    </dgm:pt>
    <dgm:pt modelId="{EEA1FAD0-410C-4B75-9192-42072152D9B1}" type="pres">
      <dgm:prSet presAssocID="{E8ECFAC4-2479-46B5-87DB-6217837D0F50}" presName="hierChild4" presStyleCnt="0"/>
      <dgm:spPr/>
    </dgm:pt>
    <dgm:pt modelId="{659D5EA9-74E7-4370-B547-AB3D654BE795}" type="pres">
      <dgm:prSet presAssocID="{E8ECFAC4-2479-46B5-87DB-6217837D0F50}" presName="hierChild5" presStyleCnt="0"/>
      <dgm:spPr/>
    </dgm:pt>
    <dgm:pt modelId="{AF0C381D-5BA2-49A4-93E1-A4B9A8077050}" type="pres">
      <dgm:prSet presAssocID="{50EFD4BC-B97E-4F6A-849F-53984349E151}" presName="Name37" presStyleLbl="parChTrans1D3" presStyleIdx="1" presStyleCnt="2"/>
      <dgm:spPr/>
      <dgm:t>
        <a:bodyPr/>
        <a:lstStyle/>
        <a:p>
          <a:endParaRPr lang="en-GB"/>
        </a:p>
      </dgm:t>
    </dgm:pt>
    <dgm:pt modelId="{BB16D07A-BCBF-42D9-93EB-457E858057B6}" type="pres">
      <dgm:prSet presAssocID="{099EB6CF-BC78-4595-9AF4-B7F7D600D4E5}" presName="hierRoot2" presStyleCnt="0">
        <dgm:presLayoutVars>
          <dgm:hierBranch val="init"/>
        </dgm:presLayoutVars>
      </dgm:prSet>
      <dgm:spPr/>
    </dgm:pt>
    <dgm:pt modelId="{57BC2EA2-15D2-4790-A965-818A8A09C36A}" type="pres">
      <dgm:prSet presAssocID="{099EB6CF-BC78-4595-9AF4-B7F7D600D4E5}" presName="rootComposite" presStyleCnt="0"/>
      <dgm:spPr/>
    </dgm:pt>
    <dgm:pt modelId="{D24858FF-1400-4465-A76A-1B96EAB4B5A9}" type="pres">
      <dgm:prSet presAssocID="{099EB6CF-BC78-4595-9AF4-B7F7D600D4E5}" presName="rootText" presStyleLbl="node3" presStyleIdx="1" presStyleCnt="2" custScaleX="176623" custLinFactX="-55441" custLinFactY="12171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6B6B314-08ED-410E-8D6B-773DA1CD4EB6}" type="pres">
      <dgm:prSet presAssocID="{099EB6CF-BC78-4595-9AF4-B7F7D600D4E5}" presName="rootConnector" presStyleLbl="node3" presStyleIdx="1" presStyleCnt="2"/>
      <dgm:spPr/>
      <dgm:t>
        <a:bodyPr/>
        <a:lstStyle/>
        <a:p>
          <a:endParaRPr lang="en-GB"/>
        </a:p>
      </dgm:t>
    </dgm:pt>
    <dgm:pt modelId="{B82FDC36-942A-41F8-9F9F-9C9EB1241E8B}" type="pres">
      <dgm:prSet presAssocID="{099EB6CF-BC78-4595-9AF4-B7F7D600D4E5}" presName="hierChild4" presStyleCnt="0"/>
      <dgm:spPr/>
    </dgm:pt>
    <dgm:pt modelId="{68B5AE8D-E7CB-42C8-9773-187A82A23F70}" type="pres">
      <dgm:prSet presAssocID="{BE84C626-60FA-4F81-AE52-A1E8752EDBFC}" presName="Name37" presStyleLbl="parChTrans1D4" presStyleIdx="0" presStyleCnt="6"/>
      <dgm:spPr/>
      <dgm:t>
        <a:bodyPr/>
        <a:lstStyle/>
        <a:p>
          <a:endParaRPr lang="en-GB"/>
        </a:p>
      </dgm:t>
    </dgm:pt>
    <dgm:pt modelId="{C09A59E8-D8BD-43BB-898B-0BFEE76649CE}" type="pres">
      <dgm:prSet presAssocID="{F679D957-6277-46EA-910F-8ADE11CC7AF5}" presName="hierRoot2" presStyleCnt="0">
        <dgm:presLayoutVars>
          <dgm:hierBranch val="init"/>
        </dgm:presLayoutVars>
      </dgm:prSet>
      <dgm:spPr/>
    </dgm:pt>
    <dgm:pt modelId="{02EB6969-82B8-4383-9148-9D45E75999BB}" type="pres">
      <dgm:prSet presAssocID="{F679D957-6277-46EA-910F-8ADE11CC7AF5}" presName="rootComposite" presStyleCnt="0"/>
      <dgm:spPr/>
    </dgm:pt>
    <dgm:pt modelId="{9070A2E0-AFBE-463F-8899-BEB14D2DD795}" type="pres">
      <dgm:prSet presAssocID="{F679D957-6277-46EA-910F-8ADE11CC7AF5}" presName="rootText" presStyleLbl="node4" presStyleIdx="0" presStyleCnt="6" custScaleX="158172" custLinFactX="-47808" custLinFactY="2948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EE77EB2-B257-4519-98EA-42A1676330A6}" type="pres">
      <dgm:prSet presAssocID="{F679D957-6277-46EA-910F-8ADE11CC7AF5}" presName="rootConnector" presStyleLbl="node4" presStyleIdx="0" presStyleCnt="6"/>
      <dgm:spPr/>
      <dgm:t>
        <a:bodyPr/>
        <a:lstStyle/>
        <a:p>
          <a:endParaRPr lang="en-GB"/>
        </a:p>
      </dgm:t>
    </dgm:pt>
    <dgm:pt modelId="{50212DD9-6619-4DA8-B843-90BB6A54ADFC}" type="pres">
      <dgm:prSet presAssocID="{F679D957-6277-46EA-910F-8ADE11CC7AF5}" presName="hierChild4" presStyleCnt="0"/>
      <dgm:spPr/>
    </dgm:pt>
    <dgm:pt modelId="{2480985F-915B-401C-8EA9-B195F35AD785}" type="pres">
      <dgm:prSet presAssocID="{F679D957-6277-46EA-910F-8ADE11CC7AF5}" presName="hierChild5" presStyleCnt="0"/>
      <dgm:spPr/>
    </dgm:pt>
    <dgm:pt modelId="{A76CB420-91A4-4792-842E-7597067F08E2}" type="pres">
      <dgm:prSet presAssocID="{56E135F1-4392-4A19-8AE5-BAB8585970B3}" presName="Name37" presStyleLbl="parChTrans1D4" presStyleIdx="1" presStyleCnt="6"/>
      <dgm:spPr/>
      <dgm:t>
        <a:bodyPr/>
        <a:lstStyle/>
        <a:p>
          <a:endParaRPr lang="en-GB"/>
        </a:p>
      </dgm:t>
    </dgm:pt>
    <dgm:pt modelId="{58D69488-1229-4D2E-A8F8-3A7B71E0B2C1}" type="pres">
      <dgm:prSet presAssocID="{EA0ED79E-CC39-4140-AD06-568764DC1E95}" presName="hierRoot2" presStyleCnt="0">
        <dgm:presLayoutVars>
          <dgm:hierBranch val="init"/>
        </dgm:presLayoutVars>
      </dgm:prSet>
      <dgm:spPr/>
    </dgm:pt>
    <dgm:pt modelId="{43AD514A-011E-403C-88B2-16D783B0AE9E}" type="pres">
      <dgm:prSet presAssocID="{EA0ED79E-CC39-4140-AD06-568764DC1E95}" presName="rootComposite" presStyleCnt="0"/>
      <dgm:spPr/>
    </dgm:pt>
    <dgm:pt modelId="{239AE22E-8B66-4C05-AA2C-3D026F650B53}" type="pres">
      <dgm:prSet presAssocID="{EA0ED79E-CC39-4140-AD06-568764DC1E95}" presName="rootText" presStyleLbl="node4" presStyleIdx="1" presStyleCnt="6" custScaleX="158172" custLinFactX="-12473" custLinFactNeighborX="-100000" custLinFactNeighborY="7402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995C08F-ED43-4690-B3C3-7598B94FCC6A}" type="pres">
      <dgm:prSet presAssocID="{EA0ED79E-CC39-4140-AD06-568764DC1E95}" presName="rootConnector" presStyleLbl="node4" presStyleIdx="1" presStyleCnt="6"/>
      <dgm:spPr/>
      <dgm:t>
        <a:bodyPr/>
        <a:lstStyle/>
        <a:p>
          <a:endParaRPr lang="en-GB"/>
        </a:p>
      </dgm:t>
    </dgm:pt>
    <dgm:pt modelId="{D93A6831-E938-4329-879B-81A4D7E9DAB5}" type="pres">
      <dgm:prSet presAssocID="{EA0ED79E-CC39-4140-AD06-568764DC1E95}" presName="hierChild4" presStyleCnt="0"/>
      <dgm:spPr/>
    </dgm:pt>
    <dgm:pt modelId="{BF38BB08-525C-4DD8-8181-A2A13F9A7E67}" type="pres">
      <dgm:prSet presAssocID="{EA0ED79E-CC39-4140-AD06-568764DC1E95}" presName="hierChild5" presStyleCnt="0"/>
      <dgm:spPr/>
    </dgm:pt>
    <dgm:pt modelId="{BBAA4996-55CB-4AC1-9C28-BE50C77F9537}" type="pres">
      <dgm:prSet presAssocID="{EFD8BF4B-06F8-488F-A1B7-F02D6B76665E}" presName="Name37" presStyleLbl="parChTrans1D4" presStyleIdx="2" presStyleCnt="6"/>
      <dgm:spPr/>
      <dgm:t>
        <a:bodyPr/>
        <a:lstStyle/>
        <a:p>
          <a:endParaRPr lang="en-GB"/>
        </a:p>
      </dgm:t>
    </dgm:pt>
    <dgm:pt modelId="{C2DE66ED-5E05-4B2B-BD40-A45AF6F14055}" type="pres">
      <dgm:prSet presAssocID="{31176B14-3D03-480D-9E39-ADD0A723CBEF}" presName="hierRoot2" presStyleCnt="0">
        <dgm:presLayoutVars>
          <dgm:hierBranch val="init"/>
        </dgm:presLayoutVars>
      </dgm:prSet>
      <dgm:spPr/>
    </dgm:pt>
    <dgm:pt modelId="{3E3C5F11-1CF4-4ECC-AE4B-C88BCF16DFAD}" type="pres">
      <dgm:prSet presAssocID="{31176B14-3D03-480D-9E39-ADD0A723CBEF}" presName="rootComposite" presStyleCnt="0"/>
      <dgm:spPr/>
    </dgm:pt>
    <dgm:pt modelId="{A99D2F67-918E-4B95-9D3D-277A70D6CD18}" type="pres">
      <dgm:prSet presAssocID="{31176B14-3D03-480D-9E39-ADD0A723CBEF}" presName="rootText" presStyleLbl="node4" presStyleIdx="2" presStyleCnt="6" custScaleX="158172" custLinFactNeighborX="-86903" custLinFactNeighborY="4615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66065B62-E241-49B2-8804-2E5B6BF1B49A}" type="pres">
      <dgm:prSet presAssocID="{31176B14-3D03-480D-9E39-ADD0A723CBEF}" presName="rootConnector" presStyleLbl="node4" presStyleIdx="2" presStyleCnt="6"/>
      <dgm:spPr/>
      <dgm:t>
        <a:bodyPr/>
        <a:lstStyle/>
        <a:p>
          <a:endParaRPr lang="en-GB"/>
        </a:p>
      </dgm:t>
    </dgm:pt>
    <dgm:pt modelId="{13745726-5388-4898-BAB9-C0F68C02B9D9}" type="pres">
      <dgm:prSet presAssocID="{31176B14-3D03-480D-9E39-ADD0A723CBEF}" presName="hierChild4" presStyleCnt="0"/>
      <dgm:spPr/>
    </dgm:pt>
    <dgm:pt modelId="{C78837E3-A2CF-48B5-AEDF-AC9D822C5326}" type="pres">
      <dgm:prSet presAssocID="{31176B14-3D03-480D-9E39-ADD0A723CBEF}" presName="hierChild5" presStyleCnt="0"/>
      <dgm:spPr/>
    </dgm:pt>
    <dgm:pt modelId="{E63471D2-7018-454D-AA7D-B0193B0B395C}" type="pres">
      <dgm:prSet presAssocID="{1161AE26-8264-4FDF-8F19-6E42AA3C45E8}" presName="Name37" presStyleLbl="parChTrans1D4" presStyleIdx="3" presStyleCnt="6"/>
      <dgm:spPr/>
      <dgm:t>
        <a:bodyPr/>
        <a:lstStyle/>
        <a:p>
          <a:endParaRPr lang="en-GB"/>
        </a:p>
      </dgm:t>
    </dgm:pt>
    <dgm:pt modelId="{662E6BF0-1ECC-456B-88B1-49EA321D5389}" type="pres">
      <dgm:prSet presAssocID="{0D58ADA9-83CB-4715-9A02-E44006EF332F}" presName="hierRoot2" presStyleCnt="0">
        <dgm:presLayoutVars>
          <dgm:hierBranch val="init"/>
        </dgm:presLayoutVars>
      </dgm:prSet>
      <dgm:spPr/>
    </dgm:pt>
    <dgm:pt modelId="{CAE5586F-6425-4168-9A20-F2993A8856EC}" type="pres">
      <dgm:prSet presAssocID="{0D58ADA9-83CB-4715-9A02-E44006EF332F}" presName="rootComposite" presStyleCnt="0"/>
      <dgm:spPr/>
    </dgm:pt>
    <dgm:pt modelId="{DEB617FB-792F-410F-82DC-45B478B5EB40}" type="pres">
      <dgm:prSet presAssocID="{0D58ADA9-83CB-4715-9A02-E44006EF332F}" presName="rootText" presStyleLbl="node4" presStyleIdx="3" presStyleCnt="6" custScaleX="158172" custLinFactNeighborX="-41803" custLinFactNeighborY="1722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DECC1E3-2FBC-4576-AA6C-0EC8654D58C3}" type="pres">
      <dgm:prSet presAssocID="{0D58ADA9-83CB-4715-9A02-E44006EF332F}" presName="rootConnector" presStyleLbl="node4" presStyleIdx="3" presStyleCnt="6"/>
      <dgm:spPr/>
      <dgm:t>
        <a:bodyPr/>
        <a:lstStyle/>
        <a:p>
          <a:endParaRPr lang="en-GB"/>
        </a:p>
      </dgm:t>
    </dgm:pt>
    <dgm:pt modelId="{F8DFD93D-584C-4A72-AFC7-3967C24BB681}" type="pres">
      <dgm:prSet presAssocID="{0D58ADA9-83CB-4715-9A02-E44006EF332F}" presName="hierChild4" presStyleCnt="0"/>
      <dgm:spPr/>
    </dgm:pt>
    <dgm:pt modelId="{804B0855-104D-46C5-AE3D-DD45DECF38BA}" type="pres">
      <dgm:prSet presAssocID="{0D58ADA9-83CB-4715-9A02-E44006EF332F}" presName="hierChild5" presStyleCnt="0"/>
      <dgm:spPr/>
    </dgm:pt>
    <dgm:pt modelId="{7B7DB7FD-B627-4DC0-8BC0-2041CAEBD9B0}" type="pres">
      <dgm:prSet presAssocID="{BACE6D3C-8262-4365-AACF-F80DCA2E1937}" presName="Name37" presStyleLbl="parChTrans1D4" presStyleIdx="4" presStyleCnt="6"/>
      <dgm:spPr/>
      <dgm:t>
        <a:bodyPr/>
        <a:lstStyle/>
        <a:p>
          <a:endParaRPr lang="en-GB"/>
        </a:p>
      </dgm:t>
    </dgm:pt>
    <dgm:pt modelId="{8968DE6B-5026-46D8-B241-9F9512032E75}" type="pres">
      <dgm:prSet presAssocID="{6565C400-C3AE-4556-91F9-E32CFF1EA109}" presName="hierRoot2" presStyleCnt="0">
        <dgm:presLayoutVars>
          <dgm:hierBranch val="init"/>
        </dgm:presLayoutVars>
      </dgm:prSet>
      <dgm:spPr/>
    </dgm:pt>
    <dgm:pt modelId="{824FC2AC-A9BF-4C59-87F0-F7B0CB845A03}" type="pres">
      <dgm:prSet presAssocID="{6565C400-C3AE-4556-91F9-E32CFF1EA109}" presName="rootComposite" presStyleCnt="0"/>
      <dgm:spPr/>
    </dgm:pt>
    <dgm:pt modelId="{315933B8-29C5-4B41-8FB0-CFA1D701E84E}" type="pres">
      <dgm:prSet presAssocID="{6565C400-C3AE-4556-91F9-E32CFF1EA109}" presName="rootText" presStyleLbl="node4" presStyleIdx="4" presStyleCnt="6" custScaleX="155609" custScaleY="102740" custLinFactNeighborY="-984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FF81433-ED0C-4CB8-933F-2B7A1DB540C7}" type="pres">
      <dgm:prSet presAssocID="{6565C400-C3AE-4556-91F9-E32CFF1EA109}" presName="rootConnector" presStyleLbl="node4" presStyleIdx="4" presStyleCnt="6"/>
      <dgm:spPr/>
      <dgm:t>
        <a:bodyPr/>
        <a:lstStyle/>
        <a:p>
          <a:endParaRPr lang="en-GB"/>
        </a:p>
      </dgm:t>
    </dgm:pt>
    <dgm:pt modelId="{4B129949-7B9A-4BE5-AD14-3BB7A75A6290}" type="pres">
      <dgm:prSet presAssocID="{6565C400-C3AE-4556-91F9-E32CFF1EA109}" presName="hierChild4" presStyleCnt="0"/>
      <dgm:spPr/>
    </dgm:pt>
    <dgm:pt modelId="{028D0271-4E9D-4162-BF8C-E3B7872154F7}" type="pres">
      <dgm:prSet presAssocID="{6565C400-C3AE-4556-91F9-E32CFF1EA109}" presName="hierChild5" presStyleCnt="0"/>
      <dgm:spPr/>
    </dgm:pt>
    <dgm:pt modelId="{6EEDF6B6-9A5C-4726-AD20-4D96489EC89D}" type="pres">
      <dgm:prSet presAssocID="{07EE4CC6-8B87-44FA-AFB4-A3EC19F879EF}" presName="Name37" presStyleLbl="parChTrans1D4" presStyleIdx="5" presStyleCnt="6"/>
      <dgm:spPr/>
      <dgm:t>
        <a:bodyPr/>
        <a:lstStyle/>
        <a:p>
          <a:endParaRPr lang="en-GB"/>
        </a:p>
      </dgm:t>
    </dgm:pt>
    <dgm:pt modelId="{E3192781-D789-4398-9EBE-97F62EA30B95}" type="pres">
      <dgm:prSet presAssocID="{F56F14EE-0DBE-45EE-A9E2-F3D9914F9E26}" presName="hierRoot2" presStyleCnt="0">
        <dgm:presLayoutVars>
          <dgm:hierBranch val="init"/>
        </dgm:presLayoutVars>
      </dgm:prSet>
      <dgm:spPr/>
    </dgm:pt>
    <dgm:pt modelId="{E2F4280F-3E21-4A04-BF02-8B74200DD874}" type="pres">
      <dgm:prSet presAssocID="{F56F14EE-0DBE-45EE-A9E2-F3D9914F9E26}" presName="rootComposite" presStyleCnt="0"/>
      <dgm:spPr/>
    </dgm:pt>
    <dgm:pt modelId="{72ED18CE-424C-4C6C-865D-6A8300503BDC}" type="pres">
      <dgm:prSet presAssocID="{F56F14EE-0DBE-45EE-A9E2-F3D9914F9E26}" presName="rootText" presStyleLbl="node4" presStyleIdx="5" presStyleCnt="6" custLinFactX="100000" custLinFactNeighborX="148261" custLinFactNeighborY="-5551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5D8D5D7-F974-43C3-9230-1F89184189D9}" type="pres">
      <dgm:prSet presAssocID="{F56F14EE-0DBE-45EE-A9E2-F3D9914F9E26}" presName="rootConnector" presStyleLbl="node4" presStyleIdx="5" presStyleCnt="6"/>
      <dgm:spPr/>
      <dgm:t>
        <a:bodyPr/>
        <a:lstStyle/>
        <a:p>
          <a:endParaRPr lang="en-GB"/>
        </a:p>
      </dgm:t>
    </dgm:pt>
    <dgm:pt modelId="{7EB20FAD-A848-4A1B-865C-CCE9E3389029}" type="pres">
      <dgm:prSet presAssocID="{F56F14EE-0DBE-45EE-A9E2-F3D9914F9E26}" presName="hierChild4" presStyleCnt="0"/>
      <dgm:spPr/>
    </dgm:pt>
    <dgm:pt modelId="{F97B4B5E-2DAA-4504-A573-D2D033DAE8C7}" type="pres">
      <dgm:prSet presAssocID="{F56F14EE-0DBE-45EE-A9E2-F3D9914F9E26}" presName="hierChild5" presStyleCnt="0"/>
      <dgm:spPr/>
    </dgm:pt>
    <dgm:pt modelId="{7757F779-668E-4025-A224-42CF9830EE26}" type="pres">
      <dgm:prSet presAssocID="{099EB6CF-BC78-4595-9AF4-B7F7D600D4E5}" presName="hierChild5" presStyleCnt="0"/>
      <dgm:spPr/>
    </dgm:pt>
    <dgm:pt modelId="{986F8FE5-49F1-4D98-B8B1-F555F0A8F449}" type="pres">
      <dgm:prSet presAssocID="{A3D51F39-BFFF-4F33-A950-4AF7F9E3EBEC}" presName="hierChild5" presStyleCnt="0"/>
      <dgm:spPr/>
    </dgm:pt>
    <dgm:pt modelId="{4CE317C8-9C6D-4570-8CCB-38D53F97E9F5}" type="pres">
      <dgm:prSet presAssocID="{976F434E-3920-47AF-A888-5FA0E2DB5FD6}" presName="hierChild3" presStyleCnt="0"/>
      <dgm:spPr/>
    </dgm:pt>
  </dgm:ptLst>
  <dgm:cxnLst>
    <dgm:cxn modelId="{6150BF22-ED04-4232-83AC-AEBBB0B78CE2}" srcId="{976F434E-3920-47AF-A888-5FA0E2DB5FD6}" destId="{A3D51F39-BFFF-4F33-A950-4AF7F9E3EBEC}" srcOrd="0" destOrd="0" parTransId="{A8AF676D-42E7-46D5-8062-29904A5C4264}" sibTransId="{1733D2E9-0793-4DC4-9F84-F178455D426E}"/>
    <dgm:cxn modelId="{1D6D0BF2-1BE2-478B-A049-29C73B8C41A6}" type="presOf" srcId="{F679D957-6277-46EA-910F-8ADE11CC7AF5}" destId="{9070A2E0-AFBE-463F-8899-BEB14D2DD795}" srcOrd="0" destOrd="0" presId="urn:microsoft.com/office/officeart/2005/8/layout/orgChart1"/>
    <dgm:cxn modelId="{62260EE4-8675-419F-8903-98EDB6AA2392}" type="presOf" srcId="{EA0ED79E-CC39-4140-AD06-568764DC1E95}" destId="{5995C08F-ED43-4690-B3C3-7598B94FCC6A}" srcOrd="1" destOrd="0" presId="urn:microsoft.com/office/officeart/2005/8/layout/orgChart1"/>
    <dgm:cxn modelId="{D307E6ED-98A0-4FDF-9786-715FE457DF11}" type="presOf" srcId="{D58B1CF9-B83F-4829-8CE5-211FCC2C7BB4}" destId="{8E9E0226-87B7-47A9-8D25-92E80CD36421}" srcOrd="0" destOrd="0" presId="urn:microsoft.com/office/officeart/2005/8/layout/orgChart1"/>
    <dgm:cxn modelId="{19754286-037E-495E-9EFD-E9DF16CBB862}" srcId="{D58B1CF9-B83F-4829-8CE5-211FCC2C7BB4}" destId="{976F434E-3920-47AF-A888-5FA0E2DB5FD6}" srcOrd="0" destOrd="0" parTransId="{4D271BA4-77AF-4DA1-B004-743D1481BCAE}" sibTransId="{D2209A98-64A7-43C6-ACB6-AAAB8F4828FB}"/>
    <dgm:cxn modelId="{64EE936D-9007-42F9-BBDA-3B614F4E847C}" type="presOf" srcId="{099EB6CF-BC78-4595-9AF4-B7F7D600D4E5}" destId="{D24858FF-1400-4465-A76A-1B96EAB4B5A9}" srcOrd="0" destOrd="0" presId="urn:microsoft.com/office/officeart/2005/8/layout/orgChart1"/>
    <dgm:cxn modelId="{EBD70B80-1834-43E6-84F0-512F95B76B08}" srcId="{099EB6CF-BC78-4595-9AF4-B7F7D600D4E5}" destId="{F679D957-6277-46EA-910F-8ADE11CC7AF5}" srcOrd="0" destOrd="0" parTransId="{BE84C626-60FA-4F81-AE52-A1E8752EDBFC}" sibTransId="{A166BCF9-EC3F-4318-B7E9-C763397C9761}"/>
    <dgm:cxn modelId="{99F8954B-CD5D-43C8-82EE-02D662A0F46C}" type="presOf" srcId="{6565C400-C3AE-4556-91F9-E32CFF1EA109}" destId="{315933B8-29C5-4B41-8FB0-CFA1D701E84E}" srcOrd="0" destOrd="0" presId="urn:microsoft.com/office/officeart/2005/8/layout/orgChart1"/>
    <dgm:cxn modelId="{3A347B2F-C861-4964-9EE4-88FF0FF866F1}" type="presOf" srcId="{50EFD4BC-B97E-4F6A-849F-53984349E151}" destId="{AF0C381D-5BA2-49A4-93E1-A4B9A8077050}" srcOrd="0" destOrd="0" presId="urn:microsoft.com/office/officeart/2005/8/layout/orgChart1"/>
    <dgm:cxn modelId="{A2A66383-AC9F-42A2-8036-A083B7A584A3}" srcId="{099EB6CF-BC78-4595-9AF4-B7F7D600D4E5}" destId="{F56F14EE-0DBE-45EE-A9E2-F3D9914F9E26}" srcOrd="5" destOrd="0" parTransId="{07EE4CC6-8B87-44FA-AFB4-A3EC19F879EF}" sibTransId="{5704DC16-8194-4986-ADC3-76175E71963E}"/>
    <dgm:cxn modelId="{C0225D0E-8B1E-4A29-95D9-83B8A1A71AB2}" type="presOf" srcId="{07EE4CC6-8B87-44FA-AFB4-A3EC19F879EF}" destId="{6EEDF6B6-9A5C-4726-AD20-4D96489EC89D}" srcOrd="0" destOrd="0" presId="urn:microsoft.com/office/officeart/2005/8/layout/orgChart1"/>
    <dgm:cxn modelId="{C5DBF0E4-090A-47F1-BE1F-836D613F7184}" srcId="{099EB6CF-BC78-4595-9AF4-B7F7D600D4E5}" destId="{0D58ADA9-83CB-4715-9A02-E44006EF332F}" srcOrd="3" destOrd="0" parTransId="{1161AE26-8264-4FDF-8F19-6E42AA3C45E8}" sibTransId="{AD3EB5E3-58BA-4698-8F43-5F4DC6B39C5F}"/>
    <dgm:cxn modelId="{2A046BE1-CE39-4F4C-AE69-1F750D20D66F}" srcId="{099EB6CF-BC78-4595-9AF4-B7F7D600D4E5}" destId="{EA0ED79E-CC39-4140-AD06-568764DC1E95}" srcOrd="1" destOrd="0" parTransId="{56E135F1-4392-4A19-8AE5-BAB8585970B3}" sibTransId="{F809F41B-A23D-4090-952F-BA3D27CAEAE0}"/>
    <dgm:cxn modelId="{475597F4-E969-4B1F-AC7A-624906F6D223}" type="presOf" srcId="{E8ECFAC4-2479-46B5-87DB-6217837D0F50}" destId="{2E2954E0-618D-4F0D-AD38-54CB9BB63A31}" srcOrd="1" destOrd="0" presId="urn:microsoft.com/office/officeart/2005/8/layout/orgChart1"/>
    <dgm:cxn modelId="{70D3D44E-0545-4CD6-9C8B-AF15D9481A66}" type="presOf" srcId="{099EB6CF-BC78-4595-9AF4-B7F7D600D4E5}" destId="{E6B6B314-08ED-410E-8D6B-773DA1CD4EB6}" srcOrd="1" destOrd="0" presId="urn:microsoft.com/office/officeart/2005/8/layout/orgChart1"/>
    <dgm:cxn modelId="{38E4D8D3-09E3-4A4D-98BB-BDB607A40F75}" type="presOf" srcId="{F56F14EE-0DBE-45EE-A9E2-F3D9914F9E26}" destId="{72ED18CE-424C-4C6C-865D-6A8300503BDC}" srcOrd="0" destOrd="0" presId="urn:microsoft.com/office/officeart/2005/8/layout/orgChart1"/>
    <dgm:cxn modelId="{F1D2DFE6-2478-4AFD-82A6-7C5905C5435D}" type="presOf" srcId="{6565C400-C3AE-4556-91F9-E32CFF1EA109}" destId="{5FF81433-ED0C-4CB8-933F-2B7A1DB540C7}" srcOrd="1" destOrd="0" presId="urn:microsoft.com/office/officeart/2005/8/layout/orgChart1"/>
    <dgm:cxn modelId="{0DBE107C-9F72-4196-97BB-9A55DB546DCC}" type="presOf" srcId="{31176B14-3D03-480D-9E39-ADD0A723CBEF}" destId="{A99D2F67-918E-4B95-9D3D-277A70D6CD18}" srcOrd="0" destOrd="0" presId="urn:microsoft.com/office/officeart/2005/8/layout/orgChart1"/>
    <dgm:cxn modelId="{A5BBA90E-E9A7-449E-A232-E088892EE4E7}" type="presOf" srcId="{F679D957-6277-46EA-910F-8ADE11CC7AF5}" destId="{6EE77EB2-B257-4519-98EA-42A1676330A6}" srcOrd="1" destOrd="0" presId="urn:microsoft.com/office/officeart/2005/8/layout/orgChart1"/>
    <dgm:cxn modelId="{03AE8B48-C37C-4FBD-AD82-82F067552736}" type="presOf" srcId="{40049E82-575C-4545-80FA-C43B389A1BF5}" destId="{DC694FC8-6962-4A2A-BF94-64ABE712EB61}" srcOrd="0" destOrd="0" presId="urn:microsoft.com/office/officeart/2005/8/layout/orgChart1"/>
    <dgm:cxn modelId="{6FF6E900-2477-46EC-A9CF-CE1C87A74FC6}" srcId="{099EB6CF-BC78-4595-9AF4-B7F7D600D4E5}" destId="{6565C400-C3AE-4556-91F9-E32CFF1EA109}" srcOrd="4" destOrd="0" parTransId="{BACE6D3C-8262-4365-AACF-F80DCA2E1937}" sibTransId="{92091216-CC6D-41AD-815B-5FC5D3795DB3}"/>
    <dgm:cxn modelId="{1651C0DF-BF59-4B4B-BCEB-2D55341E82A8}" type="presOf" srcId="{E8ECFAC4-2479-46B5-87DB-6217837D0F50}" destId="{B3E69BE1-2B0E-45F5-9809-6D124B4DD727}" srcOrd="0" destOrd="0" presId="urn:microsoft.com/office/officeart/2005/8/layout/orgChart1"/>
    <dgm:cxn modelId="{F28065B7-C31F-49C1-8404-C3845373AE7C}" type="presOf" srcId="{0D58ADA9-83CB-4715-9A02-E44006EF332F}" destId="{DEB617FB-792F-410F-82DC-45B478B5EB40}" srcOrd="0" destOrd="0" presId="urn:microsoft.com/office/officeart/2005/8/layout/orgChart1"/>
    <dgm:cxn modelId="{C9B2C907-0C5E-407D-9DCE-12CD5EC6BA78}" type="presOf" srcId="{BE84C626-60FA-4F81-AE52-A1E8752EDBFC}" destId="{68B5AE8D-E7CB-42C8-9773-187A82A23F70}" srcOrd="0" destOrd="0" presId="urn:microsoft.com/office/officeart/2005/8/layout/orgChart1"/>
    <dgm:cxn modelId="{9F4B36A0-1EAD-4574-9A48-21A47A95D2CB}" srcId="{A3D51F39-BFFF-4F33-A950-4AF7F9E3EBEC}" destId="{099EB6CF-BC78-4595-9AF4-B7F7D600D4E5}" srcOrd="1" destOrd="0" parTransId="{50EFD4BC-B97E-4F6A-849F-53984349E151}" sibTransId="{F522B632-12AF-4E31-932C-D2C94EFD82AC}"/>
    <dgm:cxn modelId="{A1A83C86-2ECF-4A11-8746-A963A2B69379}" srcId="{099EB6CF-BC78-4595-9AF4-B7F7D600D4E5}" destId="{31176B14-3D03-480D-9E39-ADD0A723CBEF}" srcOrd="2" destOrd="0" parTransId="{EFD8BF4B-06F8-488F-A1B7-F02D6B76665E}" sibTransId="{DB1EE014-D2FA-447D-8EA5-3A024D4C646B}"/>
    <dgm:cxn modelId="{EC9626AC-A336-41F0-AFED-581A94D46FA0}" type="presOf" srcId="{BACE6D3C-8262-4365-AACF-F80DCA2E1937}" destId="{7B7DB7FD-B627-4DC0-8BC0-2041CAEBD9B0}" srcOrd="0" destOrd="0" presId="urn:microsoft.com/office/officeart/2005/8/layout/orgChart1"/>
    <dgm:cxn modelId="{609F773E-E486-4696-96FA-99F8E1C872BD}" type="presOf" srcId="{976F434E-3920-47AF-A888-5FA0E2DB5FD6}" destId="{A3E82D33-C2A6-4434-8255-6A253ECB0D22}" srcOrd="0" destOrd="0" presId="urn:microsoft.com/office/officeart/2005/8/layout/orgChart1"/>
    <dgm:cxn modelId="{B8917F62-3B4E-41BD-BE89-67A74BDBC53F}" type="presOf" srcId="{EA0ED79E-CC39-4140-AD06-568764DC1E95}" destId="{239AE22E-8B66-4C05-AA2C-3D026F650B53}" srcOrd="0" destOrd="0" presId="urn:microsoft.com/office/officeart/2005/8/layout/orgChart1"/>
    <dgm:cxn modelId="{2DAF6983-BAEA-4875-9B9D-55C5730F74A4}" type="presOf" srcId="{A8AF676D-42E7-46D5-8062-29904A5C4264}" destId="{F63DC155-3729-4CDB-B4A9-B594D57B53A7}" srcOrd="0" destOrd="0" presId="urn:microsoft.com/office/officeart/2005/8/layout/orgChart1"/>
    <dgm:cxn modelId="{3CD24FF9-6E50-4095-AC94-57571395E50D}" type="presOf" srcId="{976F434E-3920-47AF-A888-5FA0E2DB5FD6}" destId="{9B6A1541-6B52-4FE2-B4B1-9473DA762D8B}" srcOrd="1" destOrd="0" presId="urn:microsoft.com/office/officeart/2005/8/layout/orgChart1"/>
    <dgm:cxn modelId="{D3CD9474-CA4F-4163-9C49-C3CAEFA2317F}" type="presOf" srcId="{EFD8BF4B-06F8-488F-A1B7-F02D6B76665E}" destId="{BBAA4996-55CB-4AC1-9C28-BE50C77F9537}" srcOrd="0" destOrd="0" presId="urn:microsoft.com/office/officeart/2005/8/layout/orgChart1"/>
    <dgm:cxn modelId="{2C319CE8-C3DC-468B-B1B7-B1553AD32EFE}" type="presOf" srcId="{1161AE26-8264-4FDF-8F19-6E42AA3C45E8}" destId="{E63471D2-7018-454D-AA7D-B0193B0B395C}" srcOrd="0" destOrd="0" presId="urn:microsoft.com/office/officeart/2005/8/layout/orgChart1"/>
    <dgm:cxn modelId="{A8E997AB-D63F-4386-9828-F13A7226E13D}" type="presOf" srcId="{A3D51F39-BFFF-4F33-A950-4AF7F9E3EBEC}" destId="{D81E0F84-0027-44C3-A710-717FA4E2600E}" srcOrd="0" destOrd="0" presId="urn:microsoft.com/office/officeart/2005/8/layout/orgChart1"/>
    <dgm:cxn modelId="{3A46593B-F849-463B-9365-D5E0EC671C00}" type="presOf" srcId="{A3D51F39-BFFF-4F33-A950-4AF7F9E3EBEC}" destId="{C5A70A7D-593C-4708-8550-3197F4AC475F}" srcOrd="1" destOrd="0" presId="urn:microsoft.com/office/officeart/2005/8/layout/orgChart1"/>
    <dgm:cxn modelId="{5C986C7D-162F-4761-9223-1694933DB4D1}" type="presOf" srcId="{F56F14EE-0DBE-45EE-A9E2-F3D9914F9E26}" destId="{F5D8D5D7-F974-43C3-9230-1F89184189D9}" srcOrd="1" destOrd="0" presId="urn:microsoft.com/office/officeart/2005/8/layout/orgChart1"/>
    <dgm:cxn modelId="{4EF52D8D-0BE3-4C32-8846-CA00E316EF2F}" srcId="{A3D51F39-BFFF-4F33-A950-4AF7F9E3EBEC}" destId="{E8ECFAC4-2479-46B5-87DB-6217837D0F50}" srcOrd="0" destOrd="0" parTransId="{40049E82-575C-4545-80FA-C43B389A1BF5}" sibTransId="{D213E734-0D4F-4314-998A-FB6FE07D8CB3}"/>
    <dgm:cxn modelId="{4D8E9F40-4213-4853-ADE7-798E8149C30C}" type="presOf" srcId="{56E135F1-4392-4A19-8AE5-BAB8585970B3}" destId="{A76CB420-91A4-4792-842E-7597067F08E2}" srcOrd="0" destOrd="0" presId="urn:microsoft.com/office/officeart/2005/8/layout/orgChart1"/>
    <dgm:cxn modelId="{2C6CD48B-C5E8-4597-85F9-77C2D60F1D8D}" type="presOf" srcId="{0D58ADA9-83CB-4715-9A02-E44006EF332F}" destId="{EDECC1E3-2FBC-4576-AA6C-0EC8654D58C3}" srcOrd="1" destOrd="0" presId="urn:microsoft.com/office/officeart/2005/8/layout/orgChart1"/>
    <dgm:cxn modelId="{EA530F04-0726-47FC-A190-B104663FABA2}" type="presOf" srcId="{31176B14-3D03-480D-9E39-ADD0A723CBEF}" destId="{66065B62-E241-49B2-8804-2E5B6BF1B49A}" srcOrd="1" destOrd="0" presId="urn:microsoft.com/office/officeart/2005/8/layout/orgChart1"/>
    <dgm:cxn modelId="{502CBB69-3C01-425C-AB9A-02C7B4ED9FEA}" type="presParOf" srcId="{8E9E0226-87B7-47A9-8D25-92E80CD36421}" destId="{84CBE747-5BC1-4A70-ACA2-5B8E04D529EC}" srcOrd="0" destOrd="0" presId="urn:microsoft.com/office/officeart/2005/8/layout/orgChart1"/>
    <dgm:cxn modelId="{E46699F4-BA53-4B4C-BEBD-0AE490CCE2F5}" type="presParOf" srcId="{84CBE747-5BC1-4A70-ACA2-5B8E04D529EC}" destId="{9DD65630-6C8E-4A29-A787-6CC211269D86}" srcOrd="0" destOrd="0" presId="urn:microsoft.com/office/officeart/2005/8/layout/orgChart1"/>
    <dgm:cxn modelId="{FD5F4177-E276-47C2-B045-29B8B637FB91}" type="presParOf" srcId="{9DD65630-6C8E-4A29-A787-6CC211269D86}" destId="{A3E82D33-C2A6-4434-8255-6A253ECB0D22}" srcOrd="0" destOrd="0" presId="urn:microsoft.com/office/officeart/2005/8/layout/orgChart1"/>
    <dgm:cxn modelId="{309B586C-3554-4734-AEBB-2A2A6BE407A8}" type="presParOf" srcId="{9DD65630-6C8E-4A29-A787-6CC211269D86}" destId="{9B6A1541-6B52-4FE2-B4B1-9473DA762D8B}" srcOrd="1" destOrd="0" presId="urn:microsoft.com/office/officeart/2005/8/layout/orgChart1"/>
    <dgm:cxn modelId="{9EDAE06E-F0FC-4077-8027-E51F664EBCA8}" type="presParOf" srcId="{84CBE747-5BC1-4A70-ACA2-5B8E04D529EC}" destId="{F775E3E1-BA37-4E32-AAC9-B2208A41EA85}" srcOrd="1" destOrd="0" presId="urn:microsoft.com/office/officeart/2005/8/layout/orgChart1"/>
    <dgm:cxn modelId="{33501CCC-863A-4DFF-B888-AE2B2A4B3EBA}" type="presParOf" srcId="{F775E3E1-BA37-4E32-AAC9-B2208A41EA85}" destId="{F63DC155-3729-4CDB-B4A9-B594D57B53A7}" srcOrd="0" destOrd="0" presId="urn:microsoft.com/office/officeart/2005/8/layout/orgChart1"/>
    <dgm:cxn modelId="{DDFFAC7F-3599-44CB-89A0-E32BE2287834}" type="presParOf" srcId="{F775E3E1-BA37-4E32-AAC9-B2208A41EA85}" destId="{F1A50DB9-8811-470B-8D67-4C11B2BA2388}" srcOrd="1" destOrd="0" presId="urn:microsoft.com/office/officeart/2005/8/layout/orgChart1"/>
    <dgm:cxn modelId="{F8E666C6-3FA4-49E9-A888-5B259F7C0581}" type="presParOf" srcId="{F1A50DB9-8811-470B-8D67-4C11B2BA2388}" destId="{2B5DC3F5-973D-499D-B4B2-E3B353C690EC}" srcOrd="0" destOrd="0" presId="urn:microsoft.com/office/officeart/2005/8/layout/orgChart1"/>
    <dgm:cxn modelId="{3BF625AA-CEA2-4240-BA12-552A71F070F5}" type="presParOf" srcId="{2B5DC3F5-973D-499D-B4B2-E3B353C690EC}" destId="{D81E0F84-0027-44C3-A710-717FA4E2600E}" srcOrd="0" destOrd="0" presId="urn:microsoft.com/office/officeart/2005/8/layout/orgChart1"/>
    <dgm:cxn modelId="{B52E7754-1250-4C3D-9CE6-2986ED0FE4CE}" type="presParOf" srcId="{2B5DC3F5-973D-499D-B4B2-E3B353C690EC}" destId="{C5A70A7D-593C-4708-8550-3197F4AC475F}" srcOrd="1" destOrd="0" presId="urn:microsoft.com/office/officeart/2005/8/layout/orgChart1"/>
    <dgm:cxn modelId="{79685F8E-3812-44CA-9C5F-B7A829C5F178}" type="presParOf" srcId="{F1A50DB9-8811-470B-8D67-4C11B2BA2388}" destId="{EB6DA4C7-BD5B-450E-A27D-BE7FE8EE26A0}" srcOrd="1" destOrd="0" presId="urn:microsoft.com/office/officeart/2005/8/layout/orgChart1"/>
    <dgm:cxn modelId="{4C9BD2A8-B7FA-40BE-B4FF-87D20FF18BCF}" type="presParOf" srcId="{EB6DA4C7-BD5B-450E-A27D-BE7FE8EE26A0}" destId="{DC694FC8-6962-4A2A-BF94-64ABE712EB61}" srcOrd="0" destOrd="0" presId="urn:microsoft.com/office/officeart/2005/8/layout/orgChart1"/>
    <dgm:cxn modelId="{8039A9EA-BFDE-4C90-9802-5ED30E91747A}" type="presParOf" srcId="{EB6DA4C7-BD5B-450E-A27D-BE7FE8EE26A0}" destId="{0513DE98-6989-46BB-80A6-DD9B154177E9}" srcOrd="1" destOrd="0" presId="urn:microsoft.com/office/officeart/2005/8/layout/orgChart1"/>
    <dgm:cxn modelId="{3F8ADB2D-D6DF-4FA1-A870-5D1E81AD6A98}" type="presParOf" srcId="{0513DE98-6989-46BB-80A6-DD9B154177E9}" destId="{B9F5633A-B244-4B4D-AE5B-3736F8F84A74}" srcOrd="0" destOrd="0" presId="urn:microsoft.com/office/officeart/2005/8/layout/orgChart1"/>
    <dgm:cxn modelId="{FB3EB301-0C69-4F1D-BABE-766BDC149DFA}" type="presParOf" srcId="{B9F5633A-B244-4B4D-AE5B-3736F8F84A74}" destId="{B3E69BE1-2B0E-45F5-9809-6D124B4DD727}" srcOrd="0" destOrd="0" presId="urn:microsoft.com/office/officeart/2005/8/layout/orgChart1"/>
    <dgm:cxn modelId="{AF994AE3-853E-455D-BE80-CFDA18D5B723}" type="presParOf" srcId="{B9F5633A-B244-4B4D-AE5B-3736F8F84A74}" destId="{2E2954E0-618D-4F0D-AD38-54CB9BB63A31}" srcOrd="1" destOrd="0" presId="urn:microsoft.com/office/officeart/2005/8/layout/orgChart1"/>
    <dgm:cxn modelId="{5CFF683F-4E15-46EF-914A-2546CB9044CE}" type="presParOf" srcId="{0513DE98-6989-46BB-80A6-DD9B154177E9}" destId="{EEA1FAD0-410C-4B75-9192-42072152D9B1}" srcOrd="1" destOrd="0" presId="urn:microsoft.com/office/officeart/2005/8/layout/orgChart1"/>
    <dgm:cxn modelId="{F6DB7065-C42F-461C-9BCD-5DE2B0065003}" type="presParOf" srcId="{0513DE98-6989-46BB-80A6-DD9B154177E9}" destId="{659D5EA9-74E7-4370-B547-AB3D654BE795}" srcOrd="2" destOrd="0" presId="urn:microsoft.com/office/officeart/2005/8/layout/orgChart1"/>
    <dgm:cxn modelId="{0A03B621-6081-46E3-AC5D-FFCC508CE78C}" type="presParOf" srcId="{EB6DA4C7-BD5B-450E-A27D-BE7FE8EE26A0}" destId="{AF0C381D-5BA2-49A4-93E1-A4B9A8077050}" srcOrd="2" destOrd="0" presId="urn:microsoft.com/office/officeart/2005/8/layout/orgChart1"/>
    <dgm:cxn modelId="{33F8EA20-9E70-4D81-9915-5D0369F879BD}" type="presParOf" srcId="{EB6DA4C7-BD5B-450E-A27D-BE7FE8EE26A0}" destId="{BB16D07A-BCBF-42D9-93EB-457E858057B6}" srcOrd="3" destOrd="0" presId="urn:microsoft.com/office/officeart/2005/8/layout/orgChart1"/>
    <dgm:cxn modelId="{5EB7DC02-0AC5-46F4-92D9-60246FCF43D2}" type="presParOf" srcId="{BB16D07A-BCBF-42D9-93EB-457E858057B6}" destId="{57BC2EA2-15D2-4790-A965-818A8A09C36A}" srcOrd="0" destOrd="0" presId="urn:microsoft.com/office/officeart/2005/8/layout/orgChart1"/>
    <dgm:cxn modelId="{33E6826D-AE6D-4CD8-B668-6F86F76F9020}" type="presParOf" srcId="{57BC2EA2-15D2-4790-A965-818A8A09C36A}" destId="{D24858FF-1400-4465-A76A-1B96EAB4B5A9}" srcOrd="0" destOrd="0" presId="urn:microsoft.com/office/officeart/2005/8/layout/orgChart1"/>
    <dgm:cxn modelId="{6AD82767-8869-451F-81E2-69F04A837E8A}" type="presParOf" srcId="{57BC2EA2-15D2-4790-A965-818A8A09C36A}" destId="{E6B6B314-08ED-410E-8D6B-773DA1CD4EB6}" srcOrd="1" destOrd="0" presId="urn:microsoft.com/office/officeart/2005/8/layout/orgChart1"/>
    <dgm:cxn modelId="{879DA763-BB0F-4B1A-96B1-A6F174F094C9}" type="presParOf" srcId="{BB16D07A-BCBF-42D9-93EB-457E858057B6}" destId="{B82FDC36-942A-41F8-9F9F-9C9EB1241E8B}" srcOrd="1" destOrd="0" presId="urn:microsoft.com/office/officeart/2005/8/layout/orgChart1"/>
    <dgm:cxn modelId="{30537AA1-1B6C-4092-9F91-85D92FD170C0}" type="presParOf" srcId="{B82FDC36-942A-41F8-9F9F-9C9EB1241E8B}" destId="{68B5AE8D-E7CB-42C8-9773-187A82A23F70}" srcOrd="0" destOrd="0" presId="urn:microsoft.com/office/officeart/2005/8/layout/orgChart1"/>
    <dgm:cxn modelId="{A488F446-E7BB-437C-88CF-339891003E4E}" type="presParOf" srcId="{B82FDC36-942A-41F8-9F9F-9C9EB1241E8B}" destId="{C09A59E8-D8BD-43BB-898B-0BFEE76649CE}" srcOrd="1" destOrd="0" presId="urn:microsoft.com/office/officeart/2005/8/layout/orgChart1"/>
    <dgm:cxn modelId="{66F16205-D9FE-48C1-AB10-F67A4C2241E1}" type="presParOf" srcId="{C09A59E8-D8BD-43BB-898B-0BFEE76649CE}" destId="{02EB6969-82B8-4383-9148-9D45E75999BB}" srcOrd="0" destOrd="0" presId="urn:microsoft.com/office/officeart/2005/8/layout/orgChart1"/>
    <dgm:cxn modelId="{B1198896-47D1-4457-A749-F27AA884867F}" type="presParOf" srcId="{02EB6969-82B8-4383-9148-9D45E75999BB}" destId="{9070A2E0-AFBE-463F-8899-BEB14D2DD795}" srcOrd="0" destOrd="0" presId="urn:microsoft.com/office/officeart/2005/8/layout/orgChart1"/>
    <dgm:cxn modelId="{FE196C6D-9D50-40BA-8ACA-6146906330CB}" type="presParOf" srcId="{02EB6969-82B8-4383-9148-9D45E75999BB}" destId="{6EE77EB2-B257-4519-98EA-42A1676330A6}" srcOrd="1" destOrd="0" presId="urn:microsoft.com/office/officeart/2005/8/layout/orgChart1"/>
    <dgm:cxn modelId="{F73865C1-B7A6-45E4-83CC-AB9CD38E5AA9}" type="presParOf" srcId="{C09A59E8-D8BD-43BB-898B-0BFEE76649CE}" destId="{50212DD9-6619-4DA8-B843-90BB6A54ADFC}" srcOrd="1" destOrd="0" presId="urn:microsoft.com/office/officeart/2005/8/layout/orgChart1"/>
    <dgm:cxn modelId="{9A2CF3BA-2D3B-4601-A52B-2A1E3EBAC39F}" type="presParOf" srcId="{C09A59E8-D8BD-43BB-898B-0BFEE76649CE}" destId="{2480985F-915B-401C-8EA9-B195F35AD785}" srcOrd="2" destOrd="0" presId="urn:microsoft.com/office/officeart/2005/8/layout/orgChart1"/>
    <dgm:cxn modelId="{4F04E858-8274-4997-82BF-A8CCEB8408E6}" type="presParOf" srcId="{B82FDC36-942A-41F8-9F9F-9C9EB1241E8B}" destId="{A76CB420-91A4-4792-842E-7597067F08E2}" srcOrd="2" destOrd="0" presId="urn:microsoft.com/office/officeart/2005/8/layout/orgChart1"/>
    <dgm:cxn modelId="{1EFF307D-9F2C-4AAD-AA6C-1676E855177D}" type="presParOf" srcId="{B82FDC36-942A-41F8-9F9F-9C9EB1241E8B}" destId="{58D69488-1229-4D2E-A8F8-3A7B71E0B2C1}" srcOrd="3" destOrd="0" presId="urn:microsoft.com/office/officeart/2005/8/layout/orgChart1"/>
    <dgm:cxn modelId="{444D9D1D-5451-4290-BCD2-FC9DBBC858C6}" type="presParOf" srcId="{58D69488-1229-4D2E-A8F8-3A7B71E0B2C1}" destId="{43AD514A-011E-403C-88B2-16D783B0AE9E}" srcOrd="0" destOrd="0" presId="urn:microsoft.com/office/officeart/2005/8/layout/orgChart1"/>
    <dgm:cxn modelId="{3D94253B-C728-4FBF-B6A3-E4B43A971002}" type="presParOf" srcId="{43AD514A-011E-403C-88B2-16D783B0AE9E}" destId="{239AE22E-8B66-4C05-AA2C-3D026F650B53}" srcOrd="0" destOrd="0" presId="urn:microsoft.com/office/officeart/2005/8/layout/orgChart1"/>
    <dgm:cxn modelId="{09B7B936-9DCB-46C6-87A2-209E538FC743}" type="presParOf" srcId="{43AD514A-011E-403C-88B2-16D783B0AE9E}" destId="{5995C08F-ED43-4690-B3C3-7598B94FCC6A}" srcOrd="1" destOrd="0" presId="urn:microsoft.com/office/officeart/2005/8/layout/orgChart1"/>
    <dgm:cxn modelId="{795B66D7-D674-46DE-9BE2-03605BA27C05}" type="presParOf" srcId="{58D69488-1229-4D2E-A8F8-3A7B71E0B2C1}" destId="{D93A6831-E938-4329-879B-81A4D7E9DAB5}" srcOrd="1" destOrd="0" presId="urn:microsoft.com/office/officeart/2005/8/layout/orgChart1"/>
    <dgm:cxn modelId="{CBBAE26B-C427-4AD6-B610-DAFE52916FA6}" type="presParOf" srcId="{58D69488-1229-4D2E-A8F8-3A7B71E0B2C1}" destId="{BF38BB08-525C-4DD8-8181-A2A13F9A7E67}" srcOrd="2" destOrd="0" presId="urn:microsoft.com/office/officeart/2005/8/layout/orgChart1"/>
    <dgm:cxn modelId="{4E47E84F-0DE4-4442-B25B-C46FF26B77F8}" type="presParOf" srcId="{B82FDC36-942A-41F8-9F9F-9C9EB1241E8B}" destId="{BBAA4996-55CB-4AC1-9C28-BE50C77F9537}" srcOrd="4" destOrd="0" presId="urn:microsoft.com/office/officeart/2005/8/layout/orgChart1"/>
    <dgm:cxn modelId="{C1CB3472-F893-4545-BD15-E98C8441652B}" type="presParOf" srcId="{B82FDC36-942A-41F8-9F9F-9C9EB1241E8B}" destId="{C2DE66ED-5E05-4B2B-BD40-A45AF6F14055}" srcOrd="5" destOrd="0" presId="urn:microsoft.com/office/officeart/2005/8/layout/orgChart1"/>
    <dgm:cxn modelId="{B7BBF5FF-E457-4727-BABE-F01ECF2F0AF7}" type="presParOf" srcId="{C2DE66ED-5E05-4B2B-BD40-A45AF6F14055}" destId="{3E3C5F11-1CF4-4ECC-AE4B-C88BCF16DFAD}" srcOrd="0" destOrd="0" presId="urn:microsoft.com/office/officeart/2005/8/layout/orgChart1"/>
    <dgm:cxn modelId="{8E235DC1-BD86-4E30-B5DB-D4F21218F901}" type="presParOf" srcId="{3E3C5F11-1CF4-4ECC-AE4B-C88BCF16DFAD}" destId="{A99D2F67-918E-4B95-9D3D-277A70D6CD18}" srcOrd="0" destOrd="0" presId="urn:microsoft.com/office/officeart/2005/8/layout/orgChart1"/>
    <dgm:cxn modelId="{3718FFD3-A092-4B19-913F-EABD65CBBE9A}" type="presParOf" srcId="{3E3C5F11-1CF4-4ECC-AE4B-C88BCF16DFAD}" destId="{66065B62-E241-49B2-8804-2E5B6BF1B49A}" srcOrd="1" destOrd="0" presId="urn:microsoft.com/office/officeart/2005/8/layout/orgChart1"/>
    <dgm:cxn modelId="{2AFEAE70-6AF0-4FDA-A8B6-5BBB46220865}" type="presParOf" srcId="{C2DE66ED-5E05-4B2B-BD40-A45AF6F14055}" destId="{13745726-5388-4898-BAB9-C0F68C02B9D9}" srcOrd="1" destOrd="0" presId="urn:microsoft.com/office/officeart/2005/8/layout/orgChart1"/>
    <dgm:cxn modelId="{C91A38A9-A17C-4738-B89F-C627CB65374C}" type="presParOf" srcId="{C2DE66ED-5E05-4B2B-BD40-A45AF6F14055}" destId="{C78837E3-A2CF-48B5-AEDF-AC9D822C5326}" srcOrd="2" destOrd="0" presId="urn:microsoft.com/office/officeart/2005/8/layout/orgChart1"/>
    <dgm:cxn modelId="{668389A1-E01F-4946-9C5F-2CD2F38942DC}" type="presParOf" srcId="{B82FDC36-942A-41F8-9F9F-9C9EB1241E8B}" destId="{E63471D2-7018-454D-AA7D-B0193B0B395C}" srcOrd="6" destOrd="0" presId="urn:microsoft.com/office/officeart/2005/8/layout/orgChart1"/>
    <dgm:cxn modelId="{9BEFDDA1-3617-4B6A-BBD9-96B8AEC8DF30}" type="presParOf" srcId="{B82FDC36-942A-41F8-9F9F-9C9EB1241E8B}" destId="{662E6BF0-1ECC-456B-88B1-49EA321D5389}" srcOrd="7" destOrd="0" presId="urn:microsoft.com/office/officeart/2005/8/layout/orgChart1"/>
    <dgm:cxn modelId="{E701DE35-BDCB-4255-92FC-982D192EFA40}" type="presParOf" srcId="{662E6BF0-1ECC-456B-88B1-49EA321D5389}" destId="{CAE5586F-6425-4168-9A20-F2993A8856EC}" srcOrd="0" destOrd="0" presId="urn:microsoft.com/office/officeart/2005/8/layout/orgChart1"/>
    <dgm:cxn modelId="{D1C7605A-4C08-4B6A-903D-0FC46A1C6C94}" type="presParOf" srcId="{CAE5586F-6425-4168-9A20-F2993A8856EC}" destId="{DEB617FB-792F-410F-82DC-45B478B5EB40}" srcOrd="0" destOrd="0" presId="urn:microsoft.com/office/officeart/2005/8/layout/orgChart1"/>
    <dgm:cxn modelId="{CEA350BC-E90B-4C17-9D0A-B2AE5E2EB09A}" type="presParOf" srcId="{CAE5586F-6425-4168-9A20-F2993A8856EC}" destId="{EDECC1E3-2FBC-4576-AA6C-0EC8654D58C3}" srcOrd="1" destOrd="0" presId="urn:microsoft.com/office/officeart/2005/8/layout/orgChart1"/>
    <dgm:cxn modelId="{A824E6B1-006C-47AE-8CA9-177A58EDA14C}" type="presParOf" srcId="{662E6BF0-1ECC-456B-88B1-49EA321D5389}" destId="{F8DFD93D-584C-4A72-AFC7-3967C24BB681}" srcOrd="1" destOrd="0" presId="urn:microsoft.com/office/officeart/2005/8/layout/orgChart1"/>
    <dgm:cxn modelId="{6092CB58-70CB-4D5C-8040-6F4E1A371448}" type="presParOf" srcId="{662E6BF0-1ECC-456B-88B1-49EA321D5389}" destId="{804B0855-104D-46C5-AE3D-DD45DECF38BA}" srcOrd="2" destOrd="0" presId="urn:microsoft.com/office/officeart/2005/8/layout/orgChart1"/>
    <dgm:cxn modelId="{4182B981-1292-4AAE-BFEF-A1F2A6182F8F}" type="presParOf" srcId="{B82FDC36-942A-41F8-9F9F-9C9EB1241E8B}" destId="{7B7DB7FD-B627-4DC0-8BC0-2041CAEBD9B0}" srcOrd="8" destOrd="0" presId="urn:microsoft.com/office/officeart/2005/8/layout/orgChart1"/>
    <dgm:cxn modelId="{4F255115-6852-4D2C-A464-5380621C08A2}" type="presParOf" srcId="{B82FDC36-942A-41F8-9F9F-9C9EB1241E8B}" destId="{8968DE6B-5026-46D8-B241-9F9512032E75}" srcOrd="9" destOrd="0" presId="urn:microsoft.com/office/officeart/2005/8/layout/orgChart1"/>
    <dgm:cxn modelId="{986A61F7-2F4D-4072-A7B6-DC9EA4F83200}" type="presParOf" srcId="{8968DE6B-5026-46D8-B241-9F9512032E75}" destId="{824FC2AC-A9BF-4C59-87F0-F7B0CB845A03}" srcOrd="0" destOrd="0" presId="urn:microsoft.com/office/officeart/2005/8/layout/orgChart1"/>
    <dgm:cxn modelId="{3E8BF6E0-AB8E-4586-86B3-422B03AF20B9}" type="presParOf" srcId="{824FC2AC-A9BF-4C59-87F0-F7B0CB845A03}" destId="{315933B8-29C5-4B41-8FB0-CFA1D701E84E}" srcOrd="0" destOrd="0" presId="urn:microsoft.com/office/officeart/2005/8/layout/orgChart1"/>
    <dgm:cxn modelId="{4FFFBCB1-FA4B-42A8-AAC4-25067EF898F4}" type="presParOf" srcId="{824FC2AC-A9BF-4C59-87F0-F7B0CB845A03}" destId="{5FF81433-ED0C-4CB8-933F-2B7A1DB540C7}" srcOrd="1" destOrd="0" presId="urn:microsoft.com/office/officeart/2005/8/layout/orgChart1"/>
    <dgm:cxn modelId="{4819D85A-2DB8-40C0-B8B2-914BA292AD3B}" type="presParOf" srcId="{8968DE6B-5026-46D8-B241-9F9512032E75}" destId="{4B129949-7B9A-4BE5-AD14-3BB7A75A6290}" srcOrd="1" destOrd="0" presId="urn:microsoft.com/office/officeart/2005/8/layout/orgChart1"/>
    <dgm:cxn modelId="{206D01EC-26C0-4A44-8B64-723AA342684B}" type="presParOf" srcId="{8968DE6B-5026-46D8-B241-9F9512032E75}" destId="{028D0271-4E9D-4162-BF8C-E3B7872154F7}" srcOrd="2" destOrd="0" presId="urn:microsoft.com/office/officeart/2005/8/layout/orgChart1"/>
    <dgm:cxn modelId="{4821CD12-F443-496C-938B-9ACD12A3260B}" type="presParOf" srcId="{B82FDC36-942A-41F8-9F9F-9C9EB1241E8B}" destId="{6EEDF6B6-9A5C-4726-AD20-4D96489EC89D}" srcOrd="10" destOrd="0" presId="urn:microsoft.com/office/officeart/2005/8/layout/orgChart1"/>
    <dgm:cxn modelId="{526236DE-6155-42D4-89F1-6299F3E8E4DB}" type="presParOf" srcId="{B82FDC36-942A-41F8-9F9F-9C9EB1241E8B}" destId="{E3192781-D789-4398-9EBE-97F62EA30B95}" srcOrd="11" destOrd="0" presId="urn:microsoft.com/office/officeart/2005/8/layout/orgChart1"/>
    <dgm:cxn modelId="{E1410A95-BC05-4C57-9D74-391E3412551F}" type="presParOf" srcId="{E3192781-D789-4398-9EBE-97F62EA30B95}" destId="{E2F4280F-3E21-4A04-BF02-8B74200DD874}" srcOrd="0" destOrd="0" presId="urn:microsoft.com/office/officeart/2005/8/layout/orgChart1"/>
    <dgm:cxn modelId="{33684415-0C97-410B-8DB2-727E1256E364}" type="presParOf" srcId="{E2F4280F-3E21-4A04-BF02-8B74200DD874}" destId="{72ED18CE-424C-4C6C-865D-6A8300503BDC}" srcOrd="0" destOrd="0" presId="urn:microsoft.com/office/officeart/2005/8/layout/orgChart1"/>
    <dgm:cxn modelId="{DF8128B0-821F-45FD-83F1-CEF645217667}" type="presParOf" srcId="{E2F4280F-3E21-4A04-BF02-8B74200DD874}" destId="{F5D8D5D7-F974-43C3-9230-1F89184189D9}" srcOrd="1" destOrd="0" presId="urn:microsoft.com/office/officeart/2005/8/layout/orgChart1"/>
    <dgm:cxn modelId="{66EBBC18-1949-4FF6-B62F-A42A6B877A66}" type="presParOf" srcId="{E3192781-D789-4398-9EBE-97F62EA30B95}" destId="{7EB20FAD-A848-4A1B-865C-CCE9E3389029}" srcOrd="1" destOrd="0" presId="urn:microsoft.com/office/officeart/2005/8/layout/orgChart1"/>
    <dgm:cxn modelId="{B9E376B4-ADD0-4BD1-B012-E1ABAB634D14}" type="presParOf" srcId="{E3192781-D789-4398-9EBE-97F62EA30B95}" destId="{F97B4B5E-2DAA-4504-A573-D2D033DAE8C7}" srcOrd="2" destOrd="0" presId="urn:microsoft.com/office/officeart/2005/8/layout/orgChart1"/>
    <dgm:cxn modelId="{EE46E453-EE1E-48EF-B51F-81BF9CD5A6F0}" type="presParOf" srcId="{BB16D07A-BCBF-42D9-93EB-457E858057B6}" destId="{7757F779-668E-4025-A224-42CF9830EE26}" srcOrd="2" destOrd="0" presId="urn:microsoft.com/office/officeart/2005/8/layout/orgChart1"/>
    <dgm:cxn modelId="{821A8A13-3DFD-4622-B21D-1554770BAAA4}" type="presParOf" srcId="{F1A50DB9-8811-470B-8D67-4C11B2BA2388}" destId="{986F8FE5-49F1-4D98-B8B1-F555F0A8F449}" srcOrd="2" destOrd="0" presId="urn:microsoft.com/office/officeart/2005/8/layout/orgChart1"/>
    <dgm:cxn modelId="{C53522EB-B5F1-419C-A766-34618B6A890B}" type="presParOf" srcId="{84CBE747-5BC1-4A70-ACA2-5B8E04D529EC}" destId="{4CE317C8-9C6D-4570-8CCB-38D53F97E9F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DF6B6-9A5C-4726-AD20-4D96489EC89D}">
      <dsp:nvSpPr>
        <dsp:cNvPr id="0" name=""/>
        <dsp:cNvSpPr/>
      </dsp:nvSpPr>
      <dsp:spPr>
        <a:xfrm>
          <a:off x="2700018" y="2823011"/>
          <a:ext cx="4343308" cy="3215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869"/>
              </a:lnTo>
              <a:lnTo>
                <a:pt x="4343308" y="321586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DB7FD-B627-4DC0-8BC0-2041CAEBD9B0}">
      <dsp:nvSpPr>
        <dsp:cNvPr id="0" name=""/>
        <dsp:cNvSpPr/>
      </dsp:nvSpPr>
      <dsp:spPr>
        <a:xfrm>
          <a:off x="2700018" y="2823011"/>
          <a:ext cx="1836833" cy="2722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2718"/>
              </a:lnTo>
              <a:lnTo>
                <a:pt x="1836833" y="272271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471D2-7018-454D-AA7D-B0193B0B395C}">
      <dsp:nvSpPr>
        <dsp:cNvPr id="0" name=""/>
        <dsp:cNvSpPr/>
      </dsp:nvSpPr>
      <dsp:spPr>
        <a:xfrm>
          <a:off x="2700018" y="2823011"/>
          <a:ext cx="1414785" cy="213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5608"/>
              </a:lnTo>
              <a:lnTo>
                <a:pt x="1414785" y="213560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AA4996-55CB-4AC1-9C28-BE50C77F9537}">
      <dsp:nvSpPr>
        <dsp:cNvPr id="0" name=""/>
        <dsp:cNvSpPr/>
      </dsp:nvSpPr>
      <dsp:spPr>
        <a:xfrm>
          <a:off x="2700018" y="2823011"/>
          <a:ext cx="959449" cy="1564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4814"/>
              </a:lnTo>
              <a:lnTo>
                <a:pt x="959449" y="156481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6CB420-91A4-4792-842E-7597067F08E2}">
      <dsp:nvSpPr>
        <dsp:cNvPr id="0" name=""/>
        <dsp:cNvSpPr/>
      </dsp:nvSpPr>
      <dsp:spPr>
        <a:xfrm>
          <a:off x="2700018" y="2823011"/>
          <a:ext cx="701291" cy="988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8658"/>
              </a:lnTo>
              <a:lnTo>
                <a:pt x="701291" y="98865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5AE8D-E7CB-42C8-9773-187A82A23F70}">
      <dsp:nvSpPr>
        <dsp:cNvPr id="0" name=""/>
        <dsp:cNvSpPr/>
      </dsp:nvSpPr>
      <dsp:spPr>
        <a:xfrm>
          <a:off x="2700018" y="2823011"/>
          <a:ext cx="344545" cy="4178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863"/>
              </a:lnTo>
              <a:lnTo>
                <a:pt x="344545" y="4178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0C381D-5BA2-49A4-93E1-A4B9A8077050}">
      <dsp:nvSpPr>
        <dsp:cNvPr id="0" name=""/>
        <dsp:cNvSpPr/>
      </dsp:nvSpPr>
      <dsp:spPr>
        <a:xfrm>
          <a:off x="2113773" y="1868255"/>
          <a:ext cx="1299528" cy="4499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939"/>
              </a:lnTo>
              <a:lnTo>
                <a:pt x="1299528" y="343939"/>
              </a:lnTo>
              <a:lnTo>
                <a:pt x="1299528" y="44994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694FC8-6962-4A2A-BF94-64ABE712EB61}">
      <dsp:nvSpPr>
        <dsp:cNvPr id="0" name=""/>
        <dsp:cNvSpPr/>
      </dsp:nvSpPr>
      <dsp:spPr>
        <a:xfrm>
          <a:off x="891604" y="1868255"/>
          <a:ext cx="1222169" cy="443401"/>
        </a:xfrm>
        <a:custGeom>
          <a:avLst/>
          <a:gdLst/>
          <a:ahLst/>
          <a:cxnLst/>
          <a:rect l="0" t="0" r="0" b="0"/>
          <a:pathLst>
            <a:path>
              <a:moveTo>
                <a:pt x="1222169" y="0"/>
              </a:moveTo>
              <a:lnTo>
                <a:pt x="1222169" y="337392"/>
              </a:lnTo>
              <a:lnTo>
                <a:pt x="0" y="337392"/>
              </a:lnTo>
              <a:lnTo>
                <a:pt x="0" y="44340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DC155-3729-4CDB-B4A9-B594D57B53A7}">
      <dsp:nvSpPr>
        <dsp:cNvPr id="0" name=""/>
        <dsp:cNvSpPr/>
      </dsp:nvSpPr>
      <dsp:spPr>
        <a:xfrm>
          <a:off x="2062844" y="1236001"/>
          <a:ext cx="91440" cy="3045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8530"/>
              </a:lnTo>
              <a:lnTo>
                <a:pt x="50929" y="198530"/>
              </a:lnTo>
              <a:lnTo>
                <a:pt x="50929" y="304539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82D33-C2A6-4434-8255-6A253ECB0D22}">
      <dsp:nvSpPr>
        <dsp:cNvPr id="0" name=""/>
        <dsp:cNvSpPr/>
      </dsp:nvSpPr>
      <dsp:spPr>
        <a:xfrm>
          <a:off x="1040706" y="236519"/>
          <a:ext cx="2135714" cy="99948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kern="1200" dirty="0" smtClean="0"/>
            <a:t>High ICP</a:t>
          </a:r>
          <a:endParaRPr lang="en-GB" sz="2800" b="1" kern="1200" dirty="0"/>
        </a:p>
      </dsp:txBody>
      <dsp:txXfrm>
        <a:off x="1040706" y="236519"/>
        <a:ext cx="2135714" cy="999481"/>
      </dsp:txXfrm>
    </dsp:sp>
    <dsp:sp modelId="{D81E0F84-0027-44C3-A710-717FA4E2600E}">
      <dsp:nvSpPr>
        <dsp:cNvPr id="0" name=""/>
        <dsp:cNvSpPr/>
      </dsp:nvSpPr>
      <dsp:spPr>
        <a:xfrm>
          <a:off x="606038" y="1540540"/>
          <a:ext cx="3015471" cy="32771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Remove remediable causes</a:t>
          </a:r>
          <a:endParaRPr lang="en-GB" sz="1600" kern="1200" dirty="0"/>
        </a:p>
      </dsp:txBody>
      <dsp:txXfrm>
        <a:off x="606038" y="1540540"/>
        <a:ext cx="3015471" cy="327715"/>
      </dsp:txXfrm>
    </dsp:sp>
    <dsp:sp modelId="{B3E69BE1-2B0E-45F5-9809-6D124B4DD727}">
      <dsp:nvSpPr>
        <dsp:cNvPr id="0" name=""/>
        <dsp:cNvSpPr/>
      </dsp:nvSpPr>
      <dsp:spPr>
        <a:xfrm>
          <a:off x="0" y="2311657"/>
          <a:ext cx="1783208" cy="50480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CONSIDER SURGERY</a:t>
          </a:r>
          <a:endParaRPr lang="en-GB" sz="1800" b="1" kern="1200" dirty="0"/>
        </a:p>
      </dsp:txBody>
      <dsp:txXfrm>
        <a:off x="0" y="2311657"/>
        <a:ext cx="1783208" cy="504806"/>
      </dsp:txXfrm>
    </dsp:sp>
    <dsp:sp modelId="{D24858FF-1400-4465-A76A-1B96EAB4B5A9}">
      <dsp:nvSpPr>
        <dsp:cNvPr id="0" name=""/>
        <dsp:cNvSpPr/>
      </dsp:nvSpPr>
      <dsp:spPr>
        <a:xfrm>
          <a:off x="2521697" y="2318205"/>
          <a:ext cx="1783208" cy="50480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 smtClean="0"/>
            <a:t>MEDICAL TRETAMENT</a:t>
          </a:r>
          <a:endParaRPr lang="en-GB" sz="1800" b="1" kern="1200" dirty="0"/>
        </a:p>
      </dsp:txBody>
      <dsp:txXfrm>
        <a:off x="2521697" y="2318205"/>
        <a:ext cx="1783208" cy="504806"/>
      </dsp:txXfrm>
    </dsp:sp>
    <dsp:sp modelId="{9070A2E0-AFBE-463F-8899-BEB14D2DD795}">
      <dsp:nvSpPr>
        <dsp:cNvPr id="0" name=""/>
        <dsp:cNvSpPr/>
      </dsp:nvSpPr>
      <dsp:spPr>
        <a:xfrm>
          <a:off x="3044563" y="2988471"/>
          <a:ext cx="1596924" cy="504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CSF drainage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3044563" y="2988471"/>
        <a:ext cx="1596924" cy="504806"/>
      </dsp:txXfrm>
    </dsp:sp>
    <dsp:sp modelId="{239AE22E-8B66-4C05-AA2C-3D026F650B53}">
      <dsp:nvSpPr>
        <dsp:cNvPr id="0" name=""/>
        <dsp:cNvSpPr/>
      </dsp:nvSpPr>
      <dsp:spPr>
        <a:xfrm>
          <a:off x="3401310" y="3559266"/>
          <a:ext cx="1596924" cy="504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Sedation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3401310" y="3559266"/>
        <a:ext cx="1596924" cy="504806"/>
      </dsp:txXfrm>
    </dsp:sp>
    <dsp:sp modelId="{A99D2F67-918E-4B95-9D3D-277A70D6CD18}">
      <dsp:nvSpPr>
        <dsp:cNvPr id="0" name=""/>
        <dsp:cNvSpPr/>
      </dsp:nvSpPr>
      <dsp:spPr>
        <a:xfrm>
          <a:off x="3659468" y="4135422"/>
          <a:ext cx="1596924" cy="504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Osmotic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3659468" y="4135422"/>
        <a:ext cx="1596924" cy="504806"/>
      </dsp:txXfrm>
    </dsp:sp>
    <dsp:sp modelId="{DEB617FB-792F-410F-82DC-45B478B5EB40}">
      <dsp:nvSpPr>
        <dsp:cNvPr id="0" name=""/>
        <dsp:cNvSpPr/>
      </dsp:nvSpPr>
      <dsp:spPr>
        <a:xfrm>
          <a:off x="4114803" y="4706216"/>
          <a:ext cx="1596924" cy="504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CPP optimization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4114803" y="4706216"/>
        <a:ext cx="1596924" cy="504806"/>
      </dsp:txXfrm>
    </dsp:sp>
    <dsp:sp modelId="{315933B8-29C5-4B41-8FB0-CFA1D701E84E}">
      <dsp:nvSpPr>
        <dsp:cNvPr id="0" name=""/>
        <dsp:cNvSpPr/>
      </dsp:nvSpPr>
      <dsp:spPr>
        <a:xfrm>
          <a:off x="4536852" y="5286411"/>
          <a:ext cx="1571048" cy="5186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tx1"/>
              </a:solidFill>
            </a:rPr>
            <a:t>Hyperventilation</a:t>
          </a:r>
          <a:endParaRPr lang="en-GB" sz="1400" kern="1200" dirty="0">
            <a:solidFill>
              <a:schemeClr val="tx1"/>
            </a:solidFill>
          </a:endParaRPr>
        </a:p>
      </dsp:txBody>
      <dsp:txXfrm>
        <a:off x="4536852" y="5286411"/>
        <a:ext cx="1571048" cy="518638"/>
      </dsp:txXfrm>
    </dsp:sp>
    <dsp:sp modelId="{72ED18CE-424C-4C6C-865D-6A8300503BDC}">
      <dsp:nvSpPr>
        <dsp:cNvPr id="0" name=""/>
        <dsp:cNvSpPr/>
      </dsp:nvSpPr>
      <dsp:spPr>
        <a:xfrm>
          <a:off x="7043327" y="5786477"/>
          <a:ext cx="1009612" cy="504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chemeClr val="tx1"/>
              </a:solidFill>
            </a:rPr>
            <a:t>2° tier</a:t>
          </a:r>
          <a:endParaRPr lang="en-GB" sz="2000" kern="1200" dirty="0">
            <a:solidFill>
              <a:schemeClr val="tx1"/>
            </a:solidFill>
          </a:endParaRPr>
        </a:p>
      </dsp:txBody>
      <dsp:txXfrm>
        <a:off x="7043327" y="5786477"/>
        <a:ext cx="1009612" cy="504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D8A99-E88F-495B-8ED4-68A49C79EDDF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EAC87-46E5-455E-9D6C-BA3CF52259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92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12C426-4CD9-4B2E-BDFC-3634F7CAF0F8}" type="slidenum">
              <a:rPr lang="cs-CZ" smtClean="0"/>
              <a:pPr>
                <a:defRPr/>
              </a:p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01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Vztah mezi RTS a pravděpodobností přežití      RTS= 0,9368GCS + 0,7326Tks+ 0,2908DF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EAC87-46E5-455E-9D6C-BA3CF5225913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401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6A51FC-38B6-4A50-BE02-38DC0205722F}" type="slidenum">
              <a:rPr lang="cs-CZ"/>
              <a:pPr/>
              <a:t>27</a:t>
            </a:fld>
            <a:endParaRPr lang="cs-CZ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cs-CZ"/>
              <a:t>Smrtící trias hypotermie, acidózy a koagulopatie je pro poraněného nezřídka osudná. Představuje vzájemně se podporující „začarovaný kruh“, který nadále podporuje rozvrat vnitřního prostředí a prohlubuje šokový stav. Léčebná opatření musí postihnout všechny prvky této triády.</a:t>
            </a:r>
          </a:p>
        </p:txBody>
      </p:sp>
    </p:spTree>
    <p:extLst>
      <p:ext uri="{BB962C8B-B14F-4D97-AF65-F5344CB8AC3E}">
        <p14:creationId xmlns:p14="http://schemas.microsoft.com/office/powerpoint/2010/main" val="81004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DEE12F-AD0A-4349-B3C6-1A6722481F2E}" type="slidenum">
              <a:rPr lang="cs-CZ" altLang="cs-CZ"/>
              <a:pPr/>
              <a:t>68</a:t>
            </a:fld>
            <a:endParaRPr lang="cs-CZ" altLang="cs-CZ"/>
          </a:p>
        </p:txBody>
      </p:sp>
      <p:sp>
        <p:nvSpPr>
          <p:cNvPr id="106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06499" name="Segnaposto note 2"/>
          <p:cNvSpPr>
            <a:spLocks noGrp="1"/>
          </p:cNvSpPr>
          <p:nvPr>
            <p:ph type="body" idx="1"/>
          </p:nvPr>
        </p:nvSpPr>
        <p:spPr/>
        <p:txBody>
          <a:bodyPr lIns="91431" tIns="45716" rIns="91431" bIns="45716"/>
          <a:lstStyle/>
          <a:p>
            <a:endParaRPr lang="en-GB" altLang="cs-CZ"/>
          </a:p>
        </p:txBody>
      </p:sp>
      <p:sp>
        <p:nvSpPr>
          <p:cNvPr id="106500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844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63525" defTabSz="844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55688" indent="-211138" defTabSz="844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76375" indent="-209550" defTabSz="844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98650" indent="-211138" defTabSz="844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3558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130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02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27450" indent="-211138" defTabSz="8445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36D16C2A-A8AE-4CDD-85A1-611FB8FC2EFE}" type="slidenum">
              <a:rPr lang="it-IT" altLang="cs-CZ" sz="1200">
                <a:cs typeface="Arial" panose="020B0604020202020204" pitchFamily="34" charset="0"/>
              </a:rPr>
              <a:pPr algn="r"/>
              <a:t>68</a:t>
            </a:fld>
            <a:endParaRPr lang="it-IT" altLang="cs-CZ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1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05F9C21-8DC3-4A62-9775-21AAAFF6B0A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C264F70-5E87-4B2E-AD20-97DCB652CE6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0BB79C4-39C0-4720-8004-B23C2223481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53F63C-0C6C-42D6-9A3E-B5556DAF04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034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EFD05D1-F7A3-4F3B-947F-AA81BB57062C}" type="datetimeFigureOut">
              <a:rPr lang="cs-CZ" smtClean="0"/>
              <a:pPr/>
              <a:t>09.04.20</a:t>
            </a:fld>
            <a:endParaRPr lang="cs-CZ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37119FD-A92F-43C3-AA81-23AE0E02C59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4" r:id="rId13"/>
    <p:sldLayoutId id="2147483935" r:id="rId14"/>
    <p:sldLayoutId id="2147483936" r:id="rId15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gi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google.cz/url?sa=i&amp;rct=j&amp;q=&amp;esrc=s&amp;source=images&amp;cd=&amp;cad=rja&amp;uact=8&amp;ved=0ahUKEwjwg5rDy57PAhVEvhQKHVSlDjcQjRwIBw&amp;url=http://new.propedeutika.cz/?p=213&amp;psig=AFQjCNHtP4v7WUEcitARwAJr__zaADR8CA&amp;ust=1474483034855356" TargetMode="External"/><Relationship Id="rId3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oogle.cz/url?sa=i&amp;rct=j&amp;q=&amp;esrc=s&amp;source=images&amp;cd=&amp;ved=0ahUKEwiOhJn3yp7PAhUFWBQKHcCyAlgQjRwIBw&amp;url=http://prof-mohamed-seraj.com/art90.html&amp;psig=AFQjCNEypt5NaKuaAcZ11pj5Ow6NTT85HQ&amp;ust=1474482879739932" TargetMode="Externa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5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Polytrauma z pohledu IM</a:t>
            </a:r>
            <a:endParaRPr lang="cs-CZ"/>
          </a:p>
        </p:txBody>
      </p:sp>
      <p:pic>
        <p:nvPicPr>
          <p:cNvPr id="98308" name="Picture 4" descr="http://2.bp.blogspot.com/-PtbTG_bIHQs/Tcatf-SujHI/AAAAAAAAAJU/80w3eDuFHOw/s1600/v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1105" y="1556792"/>
            <a:ext cx="6741790" cy="4608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7416"/>
            <a:ext cx="8229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Revised</a:t>
            </a:r>
            <a:r>
              <a:rPr kumimoji="0" lang="cs-CZ" altLang="cs-CZ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Trauma </a:t>
            </a:r>
            <a:r>
              <a:rPr kumimoji="0" lang="cs-CZ" altLang="cs-CZ" sz="32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Score</a:t>
            </a:r>
            <a:r>
              <a:rPr kumimoji="0" lang="cs-CZ" alt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cs-CZ" altLang="cs-CZ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lang="cs-CZ" altLang="cs-CZ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cs-CZ" alt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RTS = 0.9368 GCS + 0.7326 SBP + 0.2908 RR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http://www.trauma.org/images/articles/rtsVps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5172"/>
            <a:ext cx="9144000" cy="548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21074"/>
              </p:ext>
            </p:extLst>
          </p:nvPr>
        </p:nvGraphicFramePr>
        <p:xfrm>
          <a:off x="428818" y="2276872"/>
          <a:ext cx="8291264" cy="3200400"/>
        </p:xfrm>
        <a:graphic>
          <a:graphicData uri="http://schemas.openxmlformats.org/drawingml/2006/table">
            <a:tbl>
              <a:tblPr/>
              <a:tblGrid>
                <a:gridCol w="2072816"/>
                <a:gridCol w="2072816"/>
                <a:gridCol w="2072816"/>
                <a:gridCol w="2072816"/>
              </a:tblGrid>
              <a:tr h="246269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Glasgow </a:t>
                      </a:r>
                      <a:r>
                        <a:rPr lang="cs-CZ" b="1" dirty="0" err="1"/>
                        <a:t>Coma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Scale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Systolic Blood Pressure</a:t>
                      </a: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Respiratory Rate</a:t>
                      </a: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Coded Value</a:t>
                      </a: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25"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(GCS)</a:t>
                      </a: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(SBP)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(RR)</a:t>
                      </a:r>
                      <a:endParaRPr lang="cs-CZ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</a:tcPr>
                </a:tc>
              </a:tr>
              <a:tr h="140725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13-15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&gt;89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10-29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140725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9-12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76-89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&gt;29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25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6-8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50-75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6-9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25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4-5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1-49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1-5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25"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072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914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Ortopedický sál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4000"/>
              <a:t>Pronační poloha</a:t>
            </a:r>
          </a:p>
          <a:p>
            <a:r>
              <a:rPr lang="cs-CZ" sz="4000"/>
              <a:t>Skeletizace páteře, v páteřním kanálu pouze zbytky nerv. vláken</a:t>
            </a:r>
          </a:p>
          <a:p>
            <a:r>
              <a:rPr lang="cs-CZ" sz="4000"/>
              <a:t>Repozice</a:t>
            </a:r>
          </a:p>
          <a:p>
            <a:r>
              <a:rPr lang="cs-CZ" sz="4000"/>
              <a:t>Parciální laminektomie</a:t>
            </a:r>
          </a:p>
          <a:p>
            <a:r>
              <a:rPr lang="cs-CZ" sz="4000"/>
              <a:t>Fůze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IMG_21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Hospitalizace na </a:t>
            </a:r>
            <a:r>
              <a:rPr lang="cs-CZ" dirty="0" smtClean="0"/>
              <a:t>KARIM</a:t>
            </a:r>
            <a:endParaRPr lang="cs-CZ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</a:pPr>
            <a:endParaRPr lang="cs-CZ" sz="2800"/>
          </a:p>
          <a:p>
            <a:r>
              <a:rPr lang="cs-CZ" sz="4000"/>
              <a:t>Obtížně řešitelná kombinace úrazu: kontuze plic a SAK s nutností restrikce tekutin na straně jedné a</a:t>
            </a:r>
          </a:p>
          <a:p>
            <a:r>
              <a:rPr lang="cs-CZ" sz="4000"/>
              <a:t>popálení a transversální míšní léze s nutností intenzivní náhrady tekutin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Terapie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800" dirty="0">
                <a:effectLst/>
              </a:rPr>
              <a:t>Agresivní UPV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effectLst/>
              </a:rPr>
              <a:t>Kontinuálně: </a:t>
            </a:r>
            <a:r>
              <a:rPr lang="cs-CZ" sz="2800" dirty="0" err="1">
                <a:effectLst/>
              </a:rPr>
              <a:t>sedace</a:t>
            </a:r>
            <a:r>
              <a:rPr lang="cs-CZ" sz="2800" dirty="0">
                <a:effectLst/>
              </a:rPr>
              <a:t>, analgezie, </a:t>
            </a:r>
            <a:r>
              <a:rPr lang="cs-CZ" sz="2800" dirty="0" err="1">
                <a:effectLst/>
              </a:rPr>
              <a:t>bronchodilatancia</a:t>
            </a:r>
            <a:r>
              <a:rPr lang="cs-CZ" sz="2800" dirty="0" smtClean="0">
                <a:effectLst/>
              </a:rPr>
              <a:t>,</a:t>
            </a:r>
          </a:p>
          <a:p>
            <a:pPr>
              <a:lnSpc>
                <a:spcPct val="80000"/>
              </a:lnSpc>
            </a:pPr>
            <a:r>
              <a:rPr lang="cs-CZ" sz="2800" dirty="0" err="1" smtClean="0">
                <a:effectLst/>
              </a:rPr>
              <a:t>Fragminu</a:t>
            </a:r>
            <a:r>
              <a:rPr lang="cs-CZ" sz="2800" dirty="0" smtClean="0">
                <a:effectLst/>
              </a:rPr>
              <a:t>(SAK</a:t>
            </a:r>
            <a:r>
              <a:rPr lang="cs-CZ" sz="2800" dirty="0">
                <a:effectLst/>
              </a:rPr>
              <a:t>) s důslednou monitorací a substitucí ATIII – popálenina s vysokým rizikem TEN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effectLst/>
              </a:rPr>
              <a:t>Osmo-</a:t>
            </a:r>
            <a:r>
              <a:rPr lang="cs-CZ" sz="2800" dirty="0" err="1">
                <a:effectLst/>
              </a:rPr>
              <a:t>onko</a:t>
            </a:r>
            <a:r>
              <a:rPr lang="cs-CZ" sz="2800" dirty="0">
                <a:effectLst/>
              </a:rPr>
              <a:t> terapie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effectLst/>
              </a:rPr>
              <a:t>Důsledná korekce vnitřního prostředí(při příjmu pH 7.14!)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effectLst/>
              </a:rPr>
              <a:t>1.den celkem 8TU EBR, 8 TU CZP, 8000ml krystaloidů, 1500ml koloidů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Chirurgická péče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4000"/>
              <a:t>Obden převazy na PC</a:t>
            </a:r>
          </a:p>
          <a:p>
            <a:r>
              <a:rPr lang="cs-CZ" sz="4000"/>
              <a:t>Postupné nekrektomie demarkovaných ploch, rekonstrukční výkony a autotransplantace</a:t>
            </a:r>
          </a:p>
          <a:p>
            <a:r>
              <a:rPr lang="cs-CZ" sz="4000"/>
              <a:t>Maximální snaha o záchranu PHK</a:t>
            </a:r>
          </a:p>
          <a:p>
            <a:r>
              <a:rPr lang="cs-CZ" sz="4000"/>
              <a:t>7 dnů kont. axilární blokáda</a:t>
            </a:r>
          </a:p>
          <a:p>
            <a:endParaRPr lang="cs-CZ" sz="4000"/>
          </a:p>
          <a:p>
            <a:endParaRPr lang="cs-CZ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Postupně se oběhově stabilizuje</a:t>
            </a:r>
          </a:p>
          <a:p>
            <a:r>
              <a:rPr lang="cs-CZ" dirty="0"/>
              <a:t>Od počátku se daří udržet peristaltiku a enterální příjem s kombinací </a:t>
            </a:r>
            <a:r>
              <a:rPr lang="cs-CZ" dirty="0" err="1"/>
              <a:t>parenterálu</a:t>
            </a:r>
            <a:endParaRPr lang="cs-CZ" dirty="0"/>
          </a:p>
          <a:p>
            <a:r>
              <a:rPr lang="cs-CZ" dirty="0"/>
              <a:t>Opakované změny ATB dle citlivosti</a:t>
            </a:r>
          </a:p>
          <a:p>
            <a:r>
              <a:rPr lang="cs-CZ" dirty="0"/>
              <a:t>Zahájen </a:t>
            </a:r>
            <a:r>
              <a:rPr lang="cs-CZ" dirty="0" err="1"/>
              <a:t>weaning</a:t>
            </a:r>
            <a:r>
              <a:rPr lang="cs-CZ" dirty="0"/>
              <a:t>, odpojen od ventilátoru</a:t>
            </a:r>
          </a:p>
          <a:p>
            <a:r>
              <a:rPr lang="cs-CZ" smtClean="0"/>
              <a:t>Přeložen </a:t>
            </a:r>
            <a:r>
              <a:rPr lang="cs-CZ" dirty="0"/>
              <a:t>k definitivnímu dořešení popálených </a:t>
            </a:r>
            <a:r>
              <a:rPr lang="cs-CZ"/>
              <a:t>ploch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KPRCH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800" dirty="0" err="1" smtClean="0"/>
              <a:t>nekrosy</a:t>
            </a:r>
            <a:r>
              <a:rPr lang="cs-CZ" sz="2800" dirty="0" smtClean="0"/>
              <a:t> PHK - amputace </a:t>
            </a:r>
            <a:r>
              <a:rPr lang="cs-CZ" sz="2800" dirty="0"/>
              <a:t>PHK v předloktí s následnou úpravou pahýlu</a:t>
            </a:r>
          </a:p>
          <a:p>
            <a:r>
              <a:rPr lang="cs-CZ" sz="2800" dirty="0"/>
              <a:t>Autotransplantace kůže </a:t>
            </a:r>
            <a:endParaRPr lang="cs-CZ" sz="2800" dirty="0" smtClean="0"/>
          </a:p>
          <a:p>
            <a:r>
              <a:rPr lang="cs-CZ" sz="2800" dirty="0" smtClean="0"/>
              <a:t>Stav </a:t>
            </a:r>
            <a:r>
              <a:rPr lang="cs-CZ" sz="2800" dirty="0"/>
              <a:t>se komplikuje rozvojem bronchopneumonie, nutná UPV, postupně s využitím podpůrných ventilačních </a:t>
            </a:r>
            <a:r>
              <a:rPr lang="cs-CZ" sz="2800"/>
              <a:t>režimů</a:t>
            </a:r>
            <a:r>
              <a:rPr lang="cs-CZ" sz="2800" smtClean="0"/>
              <a:t>.</a:t>
            </a:r>
          </a:p>
          <a:p>
            <a:pPr>
              <a:lnSpc>
                <a:spcPct val="90000"/>
              </a:lnSpc>
            </a:pPr>
            <a:r>
              <a:rPr lang="cs-CZ" sz="2800"/>
              <a:t>Překlad do rehabilitačního ústavu po 110 dnech od úrazu</a:t>
            </a:r>
          </a:p>
          <a:p>
            <a:pPr>
              <a:lnSpc>
                <a:spcPct val="90000"/>
              </a:lnSpc>
            </a:pPr>
            <a:r>
              <a:rPr lang="cs-CZ" sz="4400" smtClean="0"/>
              <a:t>cca </a:t>
            </a:r>
            <a:r>
              <a:rPr lang="cs-CZ" sz="4400"/>
              <a:t>30 x na operačním sále</a:t>
            </a:r>
          </a:p>
          <a:p>
            <a:endParaRPr lang="cs-CZ" sz="2800" dirty="0"/>
          </a:p>
          <a:p>
            <a:pPr>
              <a:buFont typeface="Wingdings" pitchFamily="2" charset="2"/>
              <a:buNone/>
            </a:pPr>
            <a:endParaRPr lang="cs-CZ" sz="2800" dirty="0"/>
          </a:p>
          <a:p>
            <a:pPr>
              <a:buFont typeface="Wingdings" pitchFamily="2" charset="2"/>
              <a:buNone/>
            </a:pPr>
            <a:endParaRPr lang="cs-CZ" sz="2800" dirty="0"/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Současný stav pacienta –                   2 roky poté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smtClean="0"/>
              <a:t>Paraplegie </a:t>
            </a:r>
            <a:r>
              <a:rPr lang="cs-CZ" sz="2800"/>
              <a:t>DKK</a:t>
            </a:r>
          </a:p>
          <a:p>
            <a:pPr>
              <a:lnSpc>
                <a:spcPct val="90000"/>
              </a:lnSpc>
            </a:pPr>
            <a:r>
              <a:rPr lang="cs-CZ" sz="2800"/>
              <a:t>Stp. amputaci PHK v předloktí</a:t>
            </a:r>
          </a:p>
          <a:p>
            <a:pPr>
              <a:lnSpc>
                <a:spcPct val="90000"/>
              </a:lnSpc>
            </a:pPr>
            <a:r>
              <a:rPr lang="cs-CZ" sz="2800"/>
              <a:t>Neurologický deficit  LHK, rehabilituje</a:t>
            </a:r>
          </a:p>
          <a:p>
            <a:pPr>
              <a:lnSpc>
                <a:spcPct val="90000"/>
              </a:lnSpc>
            </a:pPr>
            <a:r>
              <a:rPr lang="cs-CZ" sz="2800"/>
              <a:t>Inkontinence moče</a:t>
            </a:r>
          </a:p>
          <a:p>
            <a:pPr>
              <a:lnSpc>
                <a:spcPct val="90000"/>
              </a:lnSpc>
            </a:pPr>
            <a:r>
              <a:rPr lang="cs-CZ" sz="2800"/>
              <a:t>Parciálně soběstačný v základních hygienických úkonech</a:t>
            </a:r>
          </a:p>
          <a:p>
            <a:pPr>
              <a:lnSpc>
                <a:spcPct val="90000"/>
              </a:lnSpc>
            </a:pPr>
            <a:r>
              <a:rPr lang="cs-CZ" sz="2800"/>
              <a:t>Z postupné apatie zlepšený psych. stav</a:t>
            </a:r>
          </a:p>
          <a:p>
            <a:pPr>
              <a:lnSpc>
                <a:spcPct val="90000"/>
              </a:lnSpc>
            </a:pPr>
            <a:r>
              <a:rPr lang="cs-CZ" sz="2800"/>
              <a:t>Střídavě v rehabilitačním ústavu a </a:t>
            </a:r>
            <a:r>
              <a:rPr lang="cs-CZ" sz="2800" smtClean="0"/>
              <a:t>doma</a:t>
            </a:r>
            <a:endParaRPr lang="cs-CZ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slečna K. 1994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spolujezdkyně v autě, čelní střet, zaklíněna, chrčící, koma, anisokorie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932555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 t="16651" b="8055"/>
          <a:stretch/>
        </p:blipFill>
        <p:spPr bwMode="auto">
          <a:xfrm>
            <a:off x="467544" y="188640"/>
            <a:ext cx="8244408" cy="619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9917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glasgow coma škál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46" y="404664"/>
            <a:ext cx="5102827" cy="62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32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7211" r="21082" b="22621"/>
          <a:stretch/>
        </p:blipFill>
        <p:spPr bwMode="auto">
          <a:xfrm>
            <a:off x="1475656" y="332656"/>
            <a:ext cx="6878472" cy="58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78006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21966" r="20448" b="7804"/>
          <a:stretch/>
        </p:blipFill>
        <p:spPr bwMode="auto">
          <a:xfrm>
            <a:off x="1259632" y="0"/>
            <a:ext cx="7206018" cy="684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925000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5" t="13817" r="29172" b="8987"/>
          <a:stretch/>
        </p:blipFill>
        <p:spPr bwMode="auto">
          <a:xfrm>
            <a:off x="-32618" y="107638"/>
            <a:ext cx="3780430" cy="666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15392" r="42577" b="9748"/>
          <a:stretch/>
        </p:blipFill>
        <p:spPr bwMode="auto">
          <a:xfrm>
            <a:off x="3275856" y="34083"/>
            <a:ext cx="322047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15112" r="37810" b="7649"/>
          <a:stretch/>
        </p:blipFill>
        <p:spPr bwMode="auto">
          <a:xfrm>
            <a:off x="6136461" y="34083"/>
            <a:ext cx="3007539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630724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t="21993" r="18028" b="7703"/>
          <a:stretch/>
        </p:blipFill>
        <p:spPr bwMode="auto">
          <a:xfrm>
            <a:off x="899592" y="188640"/>
            <a:ext cx="7274257" cy="640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575191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17770" r="-3469" b="10727"/>
          <a:stretch/>
        </p:blipFill>
        <p:spPr bwMode="auto">
          <a:xfrm>
            <a:off x="107504" y="5359"/>
            <a:ext cx="10158484" cy="697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177486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F:\HN\štěst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29759"/>
            <a:ext cx="8100392" cy="5928241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74948" y="188640"/>
            <a:ext cx="8229600" cy="571389"/>
          </a:xfrm>
        </p:spPr>
        <p:txBody>
          <a:bodyPr/>
          <a:lstStyle/>
          <a:p>
            <a:r>
              <a:rPr lang="cs-CZ" sz="4000" dirty="0" err="1" smtClean="0"/>
              <a:t>Triage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206866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/>
              <a:t>Průběh léčby závažného traumatu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7010400" cy="4953000"/>
          </a:xfrm>
        </p:spPr>
        <p:txBody>
          <a:bodyPr/>
          <a:lstStyle/>
          <a:p>
            <a:pPr marL="812800" indent="-8128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b="1">
                <a:solidFill>
                  <a:srgbClr val="FF0000"/>
                </a:solidFill>
              </a:rPr>
              <a:t> I. Traumatický šok</a:t>
            </a:r>
            <a:r>
              <a:rPr lang="cs-CZ" sz="2800">
                <a:solidFill>
                  <a:srgbClr val="FF0000"/>
                </a:solidFill>
              </a:rPr>
              <a:t>     </a:t>
            </a:r>
          </a:p>
          <a:p>
            <a:pPr marL="812800" indent="-8128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/>
              <a:t>         resuscitace, diagnostika, </a:t>
            </a:r>
            <a:r>
              <a:rPr lang="en-US" sz="2800" smtClean="0"/>
              <a:t>damage</a:t>
            </a:r>
            <a:r>
              <a:rPr lang="cs-CZ" sz="2800" smtClean="0"/>
              <a:t> </a:t>
            </a:r>
            <a:r>
              <a:rPr lang="en-US" sz="2800"/>
              <a:t>con</a:t>
            </a:r>
            <a:r>
              <a:rPr lang="cs-CZ" sz="2800" smtClean="0"/>
              <a:t>trol surgery</a:t>
            </a:r>
            <a:endParaRPr lang="cs-CZ" sz="2800" b="1"/>
          </a:p>
          <a:p>
            <a:pPr marL="812800" indent="-8128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b="1">
                <a:solidFill>
                  <a:srgbClr val="FFC000"/>
                </a:solidFill>
              </a:rPr>
              <a:t> II.  Období stabilizační a chirurgické</a:t>
            </a:r>
          </a:p>
          <a:p>
            <a:pPr marL="812800" indent="-8128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 b="1">
                <a:solidFill>
                  <a:srgbClr val="FFFF99"/>
                </a:solidFill>
              </a:rPr>
              <a:t>         </a:t>
            </a:r>
            <a:r>
              <a:rPr lang="cs-CZ" sz="2800"/>
              <a:t>dlouhodobá </a:t>
            </a:r>
            <a:r>
              <a:rPr lang="cs-CZ" sz="2800" smtClean="0"/>
              <a:t>intenzivní péče s </a:t>
            </a:r>
            <a:r>
              <a:rPr lang="cs-CZ" sz="2800"/>
              <a:t>orgánovou </a:t>
            </a:r>
          </a:p>
          <a:p>
            <a:pPr marL="812800" indent="-81280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sz="2800"/>
              <a:t>         podporou,  </a:t>
            </a:r>
            <a:r>
              <a:rPr lang="cs-CZ" sz="2800" smtClean="0"/>
              <a:t>definitivní </a:t>
            </a:r>
            <a:r>
              <a:rPr lang="cs-CZ" sz="2800"/>
              <a:t>ošetření</a:t>
            </a:r>
            <a:endParaRPr lang="cs-CZ" sz="2800" b="1">
              <a:solidFill>
                <a:srgbClr val="FFFF99"/>
              </a:solidFill>
            </a:endParaRPr>
          </a:p>
          <a:p>
            <a:pPr marL="812800" indent="-81280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800" b="1">
                <a:solidFill>
                  <a:srgbClr val="00B050"/>
                </a:solidFill>
              </a:rPr>
              <a:t>III.  Období rehabilitační a rekonstrukční</a:t>
            </a:r>
            <a:r>
              <a:rPr lang="cs-CZ" sz="2800">
                <a:solidFill>
                  <a:srgbClr val="00B050"/>
                </a:solidFill>
              </a:rPr>
              <a:t>        </a:t>
            </a:r>
            <a:r>
              <a:rPr lang="cs-CZ" sz="2800"/>
              <a:t>rehabilitace, sekundární </a:t>
            </a:r>
            <a:r>
              <a:rPr lang="cs-CZ" sz="2800" smtClean="0"/>
              <a:t>operace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333743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Primární zhodnocení</a:t>
            </a:r>
            <a:r>
              <a:rPr lang="cs-CZ" sz="4000"/>
              <a:t>:   </a:t>
            </a:r>
            <a:r>
              <a:rPr lang="cs-CZ" sz="4000" smtClean="0"/>
              <a:t/>
            </a:r>
            <a:br>
              <a:rPr lang="cs-CZ" sz="4000" smtClean="0"/>
            </a:br>
            <a:r>
              <a:rPr lang="cs-CZ" sz="4000" smtClean="0"/>
              <a:t> </a:t>
            </a:r>
            <a:r>
              <a:rPr lang="cs-CZ" sz="6000" smtClean="0">
                <a:solidFill>
                  <a:srgbClr val="FFFF00"/>
                </a:solidFill>
              </a:rPr>
              <a:t>A</a:t>
            </a:r>
            <a:r>
              <a:rPr lang="cs-CZ" sz="4900" smtClean="0">
                <a:solidFill>
                  <a:srgbClr val="FFFF00"/>
                </a:solidFill>
              </a:rPr>
              <a:t>irway</a:t>
            </a:r>
            <a:r>
              <a:rPr lang="cs-CZ" sz="6000" smtClean="0">
                <a:solidFill>
                  <a:srgbClr val="FFFF00"/>
                </a:solidFill>
              </a:rPr>
              <a:t>+B</a:t>
            </a:r>
            <a:r>
              <a:rPr lang="cs-CZ" sz="4900" smtClean="0">
                <a:solidFill>
                  <a:srgbClr val="FFFF00"/>
                </a:solidFill>
              </a:rPr>
              <a:t>reathing</a:t>
            </a:r>
            <a:r>
              <a:rPr lang="cs-CZ" sz="4000" smtClean="0">
                <a:solidFill>
                  <a:schemeClr val="tx1"/>
                </a:solidFill>
              </a:rPr>
              <a:t>CDE</a:t>
            </a:r>
            <a:endParaRPr lang="cs-CZ" sz="4000" dirty="0"/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565400"/>
            <a:ext cx="8229600" cy="3700463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Průchodnost DC ?</a:t>
            </a:r>
          </a:p>
          <a:p>
            <a:r>
              <a:rPr lang="cs-CZ" dirty="0" smtClean="0"/>
              <a:t>Dýchání – frekvence, symetrie, </a:t>
            </a:r>
            <a:r>
              <a:rPr lang="cs-CZ" dirty="0" err="1" smtClean="0"/>
              <a:t>stridor</a:t>
            </a:r>
            <a:r>
              <a:rPr lang="cs-CZ" dirty="0" smtClean="0"/>
              <a:t>, cyanóza ? </a:t>
            </a:r>
          </a:p>
          <a:p>
            <a:r>
              <a:rPr lang="cs-CZ" dirty="0" smtClean="0"/>
              <a:t>Hrudník – krepitace, emfyzém, paradoxní pohyb ?</a:t>
            </a:r>
          </a:p>
          <a:p>
            <a:r>
              <a:rPr lang="cs-CZ" dirty="0" smtClean="0"/>
              <a:t>Dechová tíseň ?</a:t>
            </a:r>
          </a:p>
          <a:p>
            <a:r>
              <a:rPr lang="cs-CZ" i="1" dirty="0" smtClean="0"/>
              <a:t>MILS</a:t>
            </a:r>
            <a:r>
              <a:rPr lang="cs-CZ" dirty="0" smtClean="0"/>
              <a:t> – </a:t>
            </a:r>
            <a:r>
              <a:rPr lang="cs-CZ" sz="2800" i="1" dirty="0" err="1" smtClean="0"/>
              <a:t>manual</a:t>
            </a:r>
            <a:r>
              <a:rPr lang="cs-CZ" sz="2800" i="1" dirty="0" smtClean="0"/>
              <a:t> in line </a:t>
            </a:r>
            <a:r>
              <a:rPr lang="cs-CZ" sz="2800" i="1" dirty="0" err="1" smtClean="0"/>
              <a:t>stabilisation</a:t>
            </a:r>
            <a:endParaRPr lang="cs-CZ" sz="28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manual in line stabilisation intubati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980480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939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/>
              <a:t>Primární zhodnocení: </a:t>
            </a:r>
            <a:br>
              <a:rPr lang="cs-CZ" sz="4000"/>
            </a:br>
            <a:r>
              <a:rPr lang="cs-CZ" sz="4000" smtClean="0"/>
              <a:t>AB</a:t>
            </a:r>
            <a:r>
              <a:rPr lang="cs-CZ" sz="4800" smtClean="0">
                <a:solidFill>
                  <a:srgbClr val="FFFF00"/>
                </a:solidFill>
              </a:rPr>
              <a:t>C</a:t>
            </a:r>
            <a:r>
              <a:rPr lang="cs-CZ" sz="4000" smtClean="0">
                <a:solidFill>
                  <a:srgbClr val="FFFF00"/>
                </a:solidFill>
              </a:rPr>
              <a:t>irculation</a:t>
            </a:r>
            <a:r>
              <a:rPr lang="cs-CZ" sz="4000" smtClean="0">
                <a:solidFill>
                  <a:schemeClr val="tx1"/>
                </a:solidFill>
              </a:rPr>
              <a:t>DE</a:t>
            </a:r>
            <a:endParaRPr lang="cs-CZ" sz="4000">
              <a:solidFill>
                <a:schemeClr val="tx1"/>
              </a:solidFill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Zevní krvácení?</a:t>
            </a:r>
          </a:p>
          <a:p>
            <a:pPr>
              <a:lnSpc>
                <a:spcPct val="90000"/>
              </a:lnSpc>
            </a:pPr>
            <a:r>
              <a:rPr lang="cs-CZ" dirty="0"/>
              <a:t>Hmatný puls na velkých tepnách?</a:t>
            </a:r>
          </a:p>
          <a:p>
            <a:pPr>
              <a:lnSpc>
                <a:spcPct val="90000"/>
              </a:lnSpc>
            </a:pPr>
            <a:r>
              <a:rPr lang="cs-CZ" dirty="0"/>
              <a:t>Tachykardie? Bradykardie? Nepravidelný?</a:t>
            </a:r>
          </a:p>
          <a:p>
            <a:pPr>
              <a:lnSpc>
                <a:spcPct val="90000"/>
              </a:lnSpc>
            </a:pPr>
            <a:r>
              <a:rPr lang="cs-CZ" dirty="0"/>
              <a:t>Náplň žilního řečiště</a:t>
            </a:r>
            <a:r>
              <a:rPr lang="cs-CZ" dirty="0" smtClean="0"/>
              <a:t>? Kapilární návrat?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 err="1"/>
              <a:t>Cave</a:t>
            </a:r>
            <a:r>
              <a:rPr lang="cs-CZ" dirty="0"/>
              <a:t>: Zástava oběhu? PNO? </a:t>
            </a:r>
            <a:r>
              <a:rPr lang="cs-CZ" dirty="0" err="1"/>
              <a:t>Hemothorax</a:t>
            </a:r>
            <a:r>
              <a:rPr lang="cs-CZ" dirty="0"/>
              <a:t>? Srdeční tamponáda? </a:t>
            </a:r>
          </a:p>
          <a:p>
            <a:pPr>
              <a:lnSpc>
                <a:spcPct val="90000"/>
              </a:lnSpc>
            </a:pPr>
            <a:r>
              <a:rPr lang="cs-CZ" dirty="0"/>
              <a:t>Hypovolemie …</a:t>
            </a:r>
            <a:r>
              <a:rPr lang="cs-CZ" dirty="0" err="1"/>
              <a:t>hypovolemický</a:t>
            </a:r>
            <a:r>
              <a:rPr lang="cs-CZ" dirty="0"/>
              <a:t> šok?</a:t>
            </a:r>
          </a:p>
          <a:p>
            <a:pPr>
              <a:lnSpc>
                <a:spcPct val="90000"/>
              </a:lnSpc>
            </a:pPr>
            <a:r>
              <a:rPr lang="cs-CZ" dirty="0"/>
              <a:t>Odhad krevní ztráty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Primární zhodnocení </a:t>
            </a:r>
            <a:br>
              <a:rPr lang="cs-CZ" sz="4000"/>
            </a:br>
            <a:r>
              <a:rPr lang="cs-CZ" sz="2800" smtClean="0"/>
              <a:t>ABC</a:t>
            </a:r>
            <a:r>
              <a:rPr lang="cs-CZ" sz="4000" smtClean="0">
                <a:solidFill>
                  <a:srgbClr val="FFFF00"/>
                </a:solidFill>
              </a:rPr>
              <a:t>D</a:t>
            </a:r>
            <a:r>
              <a:rPr lang="cs-CZ" sz="4000" smtClean="0">
                <a:solidFill>
                  <a:schemeClr val="tx2">
                    <a:lumMod val="75000"/>
                  </a:schemeClr>
                </a:solidFill>
              </a:rPr>
              <a:t>isability</a:t>
            </a:r>
            <a:r>
              <a:rPr lang="cs-CZ" sz="4000" smtClean="0"/>
              <a:t> </a:t>
            </a:r>
            <a:r>
              <a:rPr lang="cs-CZ" sz="4000"/>
              <a:t>- neurologie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708275"/>
            <a:ext cx="8229600" cy="2333625"/>
          </a:xfrm>
        </p:spPr>
        <p:txBody>
          <a:bodyPr/>
          <a:lstStyle/>
          <a:p>
            <a:r>
              <a:rPr lang="cs-CZ" dirty="0"/>
              <a:t>Stav vědomí a </a:t>
            </a:r>
            <a:r>
              <a:rPr lang="cs-CZ" dirty="0" smtClean="0"/>
              <a:t>reakce ( GCS )</a:t>
            </a:r>
            <a:endParaRPr lang="cs-CZ" dirty="0"/>
          </a:p>
          <a:p>
            <a:r>
              <a:rPr lang="cs-CZ" dirty="0"/>
              <a:t>V</a:t>
            </a:r>
            <a:r>
              <a:rPr lang="cs-CZ" dirty="0" smtClean="0"/>
              <a:t>elikost a reakce zornic</a:t>
            </a:r>
            <a:endParaRPr lang="cs-CZ" dirty="0"/>
          </a:p>
          <a:p>
            <a:r>
              <a:rPr lang="cs-CZ" dirty="0" smtClean="0"/>
              <a:t>Hybnost končetin, poruchy čití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Primární zajištění</a:t>
            </a:r>
            <a:endParaRPr lang="cs-CZ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84313"/>
            <a:ext cx="8280400" cy="4530725"/>
          </a:xfrm>
        </p:spPr>
        <p:txBody>
          <a:bodyPr/>
          <a:lstStyle/>
          <a:p>
            <a:r>
              <a:rPr lang="cs-CZ" dirty="0" smtClean="0"/>
              <a:t>Kontrola </a:t>
            </a:r>
            <a:r>
              <a:rPr lang="cs-CZ" dirty="0"/>
              <a:t>a zajištění průchodnosti DC</a:t>
            </a:r>
          </a:p>
          <a:p>
            <a:r>
              <a:rPr lang="cs-CZ" dirty="0"/>
              <a:t>Kontrola a zajištění adekvátnosti </a:t>
            </a:r>
            <a:r>
              <a:rPr lang="cs-CZ" dirty="0" smtClean="0"/>
              <a:t>ventilace</a:t>
            </a:r>
            <a:r>
              <a:rPr lang="cs-CZ" sz="2800" i="1" dirty="0" smtClean="0"/>
              <a:t> </a:t>
            </a:r>
            <a:r>
              <a:rPr lang="cs-CZ" sz="2800" i="1" dirty="0"/>
              <a:t>nejlépe OTI a </a:t>
            </a:r>
            <a:r>
              <a:rPr lang="cs-CZ" sz="2800" i="1" dirty="0" smtClean="0"/>
              <a:t>UPV, </a:t>
            </a:r>
            <a:r>
              <a:rPr lang="cs-CZ" sz="2800" i="1" dirty="0" err="1" smtClean="0"/>
              <a:t>laryngealní</a:t>
            </a:r>
            <a:r>
              <a:rPr lang="cs-CZ" sz="2800" i="1" dirty="0" smtClean="0"/>
              <a:t> maska, </a:t>
            </a:r>
            <a:r>
              <a:rPr lang="cs-CZ" sz="2800" i="1" dirty="0" err="1" smtClean="0"/>
              <a:t>combitube</a:t>
            </a:r>
            <a:endParaRPr lang="cs-CZ" sz="2800" i="1" dirty="0" smtClean="0"/>
          </a:p>
          <a:p>
            <a:endParaRPr lang="cs-CZ" sz="2800" dirty="0" smtClean="0"/>
          </a:p>
          <a:p>
            <a:r>
              <a:rPr lang="cs-CZ" dirty="0"/>
              <a:t>Stavění zevního </a:t>
            </a:r>
            <a:r>
              <a:rPr lang="cs-CZ" dirty="0" smtClean="0"/>
              <a:t>krvácení</a:t>
            </a:r>
          </a:p>
          <a:p>
            <a:pPr marL="0" indent="0">
              <a:buNone/>
            </a:pPr>
            <a:r>
              <a:rPr lang="cs-CZ" dirty="0" smtClean="0"/>
              <a:t>    </a:t>
            </a:r>
            <a:r>
              <a:rPr lang="cs-CZ" sz="2800" i="1" dirty="0" smtClean="0"/>
              <a:t>komprese,  </a:t>
            </a:r>
            <a:r>
              <a:rPr lang="cs-CZ" sz="2800" i="1" dirty="0"/>
              <a:t>pánevní </a:t>
            </a:r>
            <a:r>
              <a:rPr lang="cs-CZ" sz="2800" i="1" dirty="0" smtClean="0"/>
              <a:t>pás        </a:t>
            </a:r>
            <a:endParaRPr lang="cs-CZ" sz="2800" i="1" dirty="0"/>
          </a:p>
          <a:p>
            <a:r>
              <a:rPr lang="cs-CZ" dirty="0"/>
              <a:t>Kontrola a </a:t>
            </a:r>
            <a:r>
              <a:rPr lang="cs-CZ" dirty="0" smtClean="0"/>
              <a:t>podpora </a:t>
            </a:r>
            <a:r>
              <a:rPr lang="cs-CZ" dirty="0"/>
              <a:t>krevního </a:t>
            </a:r>
            <a:r>
              <a:rPr lang="cs-CZ" dirty="0" smtClean="0"/>
              <a:t>oběhu</a:t>
            </a:r>
          </a:p>
          <a:p>
            <a:pPr marL="0" indent="0">
              <a:buNone/>
            </a:pPr>
            <a:r>
              <a:rPr lang="cs-CZ" dirty="0" smtClean="0"/>
              <a:t>        </a:t>
            </a:r>
            <a:r>
              <a:rPr lang="cs-CZ" sz="2800" i="1" dirty="0" smtClean="0"/>
              <a:t> - krystaloidy, koloidy, katecholaminy</a:t>
            </a:r>
          </a:p>
          <a:p>
            <a:r>
              <a:rPr lang="cs-CZ" dirty="0" smtClean="0"/>
              <a:t>kvalitní žilní vstupy, </a:t>
            </a:r>
            <a:r>
              <a:rPr lang="cs-CZ" dirty="0" err="1" smtClean="0"/>
              <a:t>intraoseální</a:t>
            </a:r>
            <a:r>
              <a:rPr lang="cs-CZ" dirty="0" smtClean="0"/>
              <a:t> přístup</a:t>
            </a:r>
          </a:p>
          <a:p>
            <a:endParaRPr lang="cs-CZ" dirty="0"/>
          </a:p>
          <a:p>
            <a:pPr>
              <a:buFont typeface="Wingdings" pitchFamily="2" charset="2"/>
              <a:buNone/>
            </a:pPr>
            <a:r>
              <a:rPr lang="cs-CZ" sz="2000" dirty="0"/>
              <a:t>            </a:t>
            </a:r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Primární zajištění</a:t>
            </a:r>
            <a:endParaRPr lang="cs-CZ"/>
          </a:p>
        </p:txBody>
      </p:sp>
      <p:sp>
        <p:nvSpPr>
          <p:cNvPr id="22118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916832"/>
            <a:ext cx="8229600" cy="4114800"/>
          </a:xfrm>
        </p:spPr>
        <p:txBody>
          <a:bodyPr/>
          <a:lstStyle/>
          <a:p>
            <a:r>
              <a:rPr lang="cs-CZ" dirty="0"/>
              <a:t>Analgezie</a:t>
            </a:r>
          </a:p>
          <a:p>
            <a:r>
              <a:rPr lang="cs-CZ" dirty="0" smtClean="0"/>
              <a:t>Imobilizace</a:t>
            </a:r>
            <a:endParaRPr lang="cs-CZ" dirty="0"/>
          </a:p>
          <a:p>
            <a:r>
              <a:rPr lang="cs-CZ" dirty="0"/>
              <a:t>Zábrana </a:t>
            </a:r>
            <a:r>
              <a:rPr lang="cs-CZ" dirty="0" smtClean="0"/>
              <a:t>podchlazení</a:t>
            </a:r>
          </a:p>
          <a:p>
            <a:r>
              <a:rPr lang="cs-CZ" dirty="0" smtClean="0"/>
              <a:t>Transport </a:t>
            </a:r>
            <a:r>
              <a:rPr lang="cs-CZ" i="1" dirty="0"/>
              <a:t>pozemní/letecký</a:t>
            </a:r>
          </a:p>
          <a:p>
            <a:pPr marL="0" indent="0">
              <a:buNone/>
            </a:pPr>
            <a:r>
              <a:rPr lang="cs-CZ" dirty="0" smtClean="0"/>
              <a:t>na oddělení </a:t>
            </a:r>
            <a:r>
              <a:rPr lang="cs-CZ" dirty="0" err="1" smtClean="0"/>
              <a:t>urgentího</a:t>
            </a:r>
            <a:r>
              <a:rPr lang="cs-CZ" dirty="0" smtClean="0"/>
              <a:t> příjmu (OUP)  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dpis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15200" cy="987896"/>
          </a:xfrm>
        </p:spPr>
        <p:txBody>
          <a:bodyPr/>
          <a:lstStyle/>
          <a:p>
            <a:pPr>
              <a:defRPr/>
            </a:pPr>
            <a:r>
              <a:rPr lang="cs-CZ" dirty="0" err="1" smtClean="0"/>
              <a:t>Polytrauma</a:t>
            </a:r>
            <a:r>
              <a:rPr lang="cs-CZ" dirty="0" smtClean="0"/>
              <a:t> - definice </a:t>
            </a:r>
            <a:br>
              <a:rPr lang="cs-CZ" dirty="0" smtClean="0"/>
            </a:br>
            <a:endParaRPr lang="cs-CZ" sz="3200" dirty="0" smtClean="0"/>
          </a:p>
        </p:txBody>
      </p:sp>
      <p:pic>
        <p:nvPicPr>
          <p:cNvPr id="50178" name="Picture 4" descr="Nehoda_v_met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2132856"/>
            <a:ext cx="5095588" cy="3821691"/>
          </a:xfrm>
        </p:spPr>
      </p:pic>
      <p:sp>
        <p:nvSpPr>
          <p:cNvPr id="50179" name="Obdélník 4"/>
          <p:cNvSpPr>
            <a:spLocks noChangeArrowheads="1"/>
          </p:cNvSpPr>
          <p:nvPr/>
        </p:nvSpPr>
        <p:spPr bwMode="auto">
          <a:xfrm>
            <a:off x="323850" y="1268413"/>
            <a:ext cx="835183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cs-CZ" sz="2800" dirty="0" smtClean="0"/>
              <a:t>Úraz </a:t>
            </a:r>
            <a:r>
              <a:rPr lang="cs-CZ" sz="2800" dirty="0"/>
              <a:t>postihující více tělesných systémů, z nichž poranění jednoho z nich nebo jejich kombinace ohrožuje život</a:t>
            </a:r>
            <a:r>
              <a:rPr lang="cs-CZ" sz="2800" dirty="0" smtClean="0"/>
              <a:t>.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 smtClean="0"/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4000" dirty="0" err="1"/>
              <a:t>P</a:t>
            </a:r>
            <a:r>
              <a:rPr lang="cs-CZ" sz="4000" dirty="0" err="1" smtClean="0"/>
              <a:t>olytrauma</a:t>
            </a:r>
            <a:endParaRPr lang="cs-CZ" sz="4000" dirty="0"/>
          </a:p>
        </p:txBody>
      </p:sp>
      <p:sp>
        <p:nvSpPr>
          <p:cNvPr id="250883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7010400" cy="4953000"/>
          </a:xfrm>
        </p:spPr>
        <p:txBody>
          <a:bodyPr/>
          <a:lstStyle/>
          <a:p>
            <a:pPr marL="812800" indent="-81280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800" dirty="0" smtClean="0"/>
              <a:t>Týmová práce </a:t>
            </a:r>
          </a:p>
          <a:p>
            <a:pPr marL="812800" indent="-812800">
              <a:spcBef>
                <a:spcPct val="0"/>
              </a:spcBef>
              <a:buClrTx/>
              <a:buSzTx/>
              <a:buNone/>
              <a:defRPr/>
            </a:pPr>
            <a:r>
              <a:rPr lang="cs-CZ" sz="2800" dirty="0" smtClean="0"/>
              <a:t>Traumatolog, anesteziolog, rentgenolog,</a:t>
            </a:r>
          </a:p>
          <a:p>
            <a:pPr marL="812800" indent="-812800">
              <a:spcBef>
                <a:spcPct val="0"/>
              </a:spcBef>
              <a:buClrTx/>
              <a:buSzTx/>
              <a:buNone/>
              <a:defRPr/>
            </a:pPr>
            <a:r>
              <a:rPr lang="cs-CZ" sz="2800" i="1" dirty="0"/>
              <a:t>neurochirurg, chirurg, oční, </a:t>
            </a:r>
            <a:r>
              <a:rPr lang="cs-CZ" sz="2800" i="1" dirty="0" err="1"/>
              <a:t>orl</a:t>
            </a:r>
            <a:r>
              <a:rPr lang="cs-CZ" sz="2800" i="1" dirty="0"/>
              <a:t>, </a:t>
            </a:r>
            <a:r>
              <a:rPr lang="cs-CZ" sz="2800" i="1" dirty="0" err="1"/>
              <a:t>rpl</a:t>
            </a:r>
            <a:r>
              <a:rPr lang="cs-CZ" sz="2800" i="1" dirty="0"/>
              <a:t>….</a:t>
            </a:r>
          </a:p>
          <a:p>
            <a:pPr marL="812800" indent="-812800">
              <a:spcBef>
                <a:spcPct val="0"/>
              </a:spcBef>
              <a:buClrTx/>
              <a:buSzTx/>
              <a:buNone/>
              <a:defRPr/>
            </a:pPr>
            <a:endParaRPr lang="cs-CZ" sz="2800" dirty="0"/>
          </a:p>
          <a:p>
            <a:pPr marL="812800" indent="-812800">
              <a:spcBef>
                <a:spcPct val="0"/>
              </a:spcBef>
              <a:buClrTx/>
              <a:buSzTx/>
              <a:buNone/>
              <a:defRPr/>
            </a:pPr>
            <a:r>
              <a:rPr lang="cs-CZ" sz="2800" dirty="0" smtClean="0"/>
              <a:t>Vedoucí </a:t>
            </a:r>
            <a:r>
              <a:rPr lang="cs-CZ" sz="2800" dirty="0"/>
              <a:t>týmu</a:t>
            </a:r>
          </a:p>
          <a:p>
            <a:pPr marL="812800" indent="-812800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2800" dirty="0" smtClean="0"/>
          </a:p>
          <a:p>
            <a:pPr marL="812800" indent="-81280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2800" dirty="0" smtClean="0"/>
              <a:t>Sestry</a:t>
            </a:r>
          </a:p>
          <a:p>
            <a:pPr marL="812800" indent="-812800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2800" dirty="0"/>
          </a:p>
          <a:p>
            <a:pPr marL="812800" indent="-812800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3554779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polytrauma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Pacienta avizovaného </a:t>
            </a:r>
            <a:r>
              <a:rPr lang="cs-CZ" dirty="0" err="1" smtClean="0"/>
              <a:t>zzs</a:t>
            </a:r>
            <a:r>
              <a:rPr lang="cs-CZ" dirty="0" smtClean="0"/>
              <a:t> očekává kompletní tým</a:t>
            </a:r>
          </a:p>
          <a:p>
            <a:r>
              <a:rPr lang="cs-CZ" dirty="0" smtClean="0"/>
              <a:t>Rychlé předání ( 30-60s)</a:t>
            </a:r>
          </a:p>
          <a:p>
            <a:r>
              <a:rPr lang="cs-CZ" b="1" dirty="0" err="1" smtClean="0">
                <a:solidFill>
                  <a:srgbClr val="92D050"/>
                </a:solidFill>
              </a:rPr>
              <a:t>M</a:t>
            </a:r>
            <a:r>
              <a:rPr lang="cs-CZ" dirty="0" err="1" smtClean="0"/>
              <a:t>echanism</a:t>
            </a:r>
            <a:endParaRPr lang="cs-CZ" dirty="0" smtClean="0"/>
          </a:p>
          <a:p>
            <a:r>
              <a:rPr lang="cs-CZ" b="1" dirty="0" err="1" smtClean="0">
                <a:solidFill>
                  <a:srgbClr val="92D050"/>
                </a:solidFill>
              </a:rPr>
              <a:t>I</a:t>
            </a:r>
            <a:r>
              <a:rPr lang="cs-CZ" dirty="0" err="1" smtClean="0"/>
              <a:t>njury</a:t>
            </a:r>
            <a:endParaRPr lang="cs-CZ" dirty="0" smtClean="0"/>
          </a:p>
          <a:p>
            <a:r>
              <a:rPr lang="cs-CZ" b="1" dirty="0" err="1" smtClean="0">
                <a:solidFill>
                  <a:srgbClr val="92D050"/>
                </a:solidFill>
              </a:rPr>
              <a:t>S</a:t>
            </a:r>
            <a:r>
              <a:rPr lang="cs-CZ" dirty="0" err="1" smtClean="0"/>
              <a:t>ings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cs-CZ" dirty="0" smtClean="0"/>
          </a:p>
          <a:p>
            <a:r>
              <a:rPr lang="cs-CZ" b="1" dirty="0" err="1" smtClean="0">
                <a:solidFill>
                  <a:srgbClr val="92D050"/>
                </a:solidFill>
              </a:rPr>
              <a:t>T</a:t>
            </a:r>
            <a:r>
              <a:rPr lang="cs-CZ" dirty="0" err="1" smtClean="0"/>
              <a:t>reatment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4322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olidFill>
                  <a:srgbClr val="FFFF00"/>
                </a:solidFill>
              </a:rPr>
              <a:t>Sekundární zhodnocení – ABCD + E</a:t>
            </a:r>
            <a:r>
              <a:rPr lang="cs-CZ" smtClean="0">
                <a:solidFill>
                  <a:schemeClr val="tx2">
                    <a:lumMod val="75000"/>
                  </a:schemeClr>
                </a:solidFill>
              </a:rPr>
              <a:t>xposure</a:t>
            </a:r>
            <a:r>
              <a:rPr lang="cs-CZ" smtClean="0">
                <a:solidFill>
                  <a:schemeClr val="tx1"/>
                </a:solidFill>
              </a:rPr>
              <a:t> – na UP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sz="2800" dirty="0"/>
              <a:t>Vysvléct i za cenu rozstříhání </a:t>
            </a:r>
            <a:r>
              <a:rPr lang="cs-CZ" sz="2800" dirty="0" smtClean="0"/>
              <a:t>šatů</a:t>
            </a:r>
          </a:p>
          <a:p>
            <a:r>
              <a:rPr lang="cs-CZ" sz="2800" dirty="0" smtClean="0"/>
              <a:t>Prohlédnout</a:t>
            </a:r>
          </a:p>
          <a:p>
            <a:endParaRPr lang="cs-CZ" sz="2800" dirty="0"/>
          </a:p>
          <a:p>
            <a:pPr marL="0" indent="0">
              <a:buNone/>
            </a:pPr>
            <a:r>
              <a:rPr lang="cs-CZ" sz="2800" i="1" dirty="0" smtClean="0"/>
              <a:t> </a:t>
            </a:r>
            <a:r>
              <a:rPr lang="cs-CZ" sz="2400" b="1" i="1" dirty="0" smtClean="0"/>
              <a:t>pokud lze a je nutno, tak :</a:t>
            </a:r>
            <a:endParaRPr lang="cs-CZ" sz="2400" b="1" i="1" dirty="0"/>
          </a:p>
          <a:p>
            <a:r>
              <a:rPr lang="cs-CZ" sz="2400" i="1" dirty="0"/>
              <a:t>Omýt</a:t>
            </a:r>
          </a:p>
          <a:p>
            <a:r>
              <a:rPr lang="cs-CZ" sz="2400" i="1" dirty="0"/>
              <a:t>Očistit </a:t>
            </a:r>
          </a:p>
          <a:p>
            <a:r>
              <a:rPr lang="cs-CZ" sz="2400" i="1" dirty="0" smtClean="0"/>
              <a:t>Oholit </a:t>
            </a:r>
            <a:r>
              <a:rPr lang="cs-CZ" sz="1600" i="1" dirty="0" smtClean="0"/>
              <a:t>(hlava před </a:t>
            </a:r>
            <a:r>
              <a:rPr lang="cs-CZ" sz="1600" i="1" dirty="0" err="1" smtClean="0"/>
              <a:t>nch</a:t>
            </a:r>
            <a:r>
              <a:rPr lang="cs-CZ" sz="1600" i="1" dirty="0" smtClean="0"/>
              <a:t> intervencí)</a:t>
            </a:r>
          </a:p>
          <a:p>
            <a:endParaRPr lang="cs-CZ" sz="2400" i="1" dirty="0"/>
          </a:p>
          <a:p>
            <a:r>
              <a:rPr lang="cs-CZ" sz="2400" i="1" dirty="0" smtClean="0"/>
              <a:t>CAVE hypotermie!!!</a:t>
            </a:r>
            <a:endParaRPr lang="cs-CZ" sz="2400" i="1" dirty="0"/>
          </a:p>
          <a:p>
            <a:endParaRPr lang="cs-CZ" sz="2800" dirty="0"/>
          </a:p>
          <a:p>
            <a:pPr>
              <a:buFont typeface="Wingdings" pitchFamily="2" charset="2"/>
              <a:buNone/>
            </a:pPr>
            <a:endParaRPr lang="cs-CZ" sz="2800" dirty="0"/>
          </a:p>
        </p:txBody>
      </p:sp>
      <p:sp>
        <p:nvSpPr>
          <p:cNvPr id="25395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cs-CZ" sz="2800"/>
          </a:p>
        </p:txBody>
      </p:sp>
      <p:pic>
        <p:nvPicPr>
          <p:cNvPr id="253958" name="Picture 6" descr="striptý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4006850" cy="4392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Obrázek 1" descr="DSC0353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Obrázek 1" descr="DSC0353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Obrázek 1" descr="DSC0354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8686800" cy="1143000"/>
          </a:xfrm>
        </p:spPr>
        <p:txBody>
          <a:bodyPr>
            <a:normAutofit/>
          </a:bodyPr>
          <a:lstStyle/>
          <a:p>
            <a:pPr marL="1016000" indent="-1016000"/>
            <a:r>
              <a:rPr lang="cs-CZ" sz="4000" dirty="0" smtClean="0"/>
              <a:t> Život ohrožující trauma</a:t>
            </a:r>
            <a:endParaRPr lang="cs-CZ" sz="4000" dirty="0"/>
          </a:p>
        </p:txBody>
      </p:sp>
      <p:sp>
        <p:nvSpPr>
          <p:cNvPr id="259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/>
              <a:t>Obstrukce DC</a:t>
            </a:r>
          </a:p>
          <a:p>
            <a:pPr>
              <a:lnSpc>
                <a:spcPct val="90000"/>
              </a:lnSpc>
            </a:pPr>
            <a:r>
              <a:rPr lang="cs-CZ"/>
              <a:t>Hypovolemický šok</a:t>
            </a:r>
          </a:p>
          <a:p>
            <a:pPr>
              <a:lnSpc>
                <a:spcPct val="90000"/>
              </a:lnSpc>
            </a:pPr>
            <a:r>
              <a:rPr lang="cs-CZ"/>
              <a:t>Krvácení z velkých cév</a:t>
            </a:r>
          </a:p>
          <a:p>
            <a:pPr>
              <a:lnSpc>
                <a:spcPct val="90000"/>
              </a:lnSpc>
            </a:pPr>
            <a:r>
              <a:rPr lang="cs-CZ"/>
              <a:t>PNO, hemothorax, srdeční tamponáda</a:t>
            </a:r>
          </a:p>
          <a:p>
            <a:pPr>
              <a:lnSpc>
                <a:spcPct val="90000"/>
              </a:lnSpc>
            </a:pPr>
            <a:r>
              <a:rPr lang="cs-CZ"/>
              <a:t>Krvácení do dutiny břišní: slezina, játra, retroperitoneum, zlomeniny pánve</a:t>
            </a:r>
          </a:p>
          <a:p>
            <a:pPr>
              <a:lnSpc>
                <a:spcPct val="90000"/>
              </a:lnSpc>
            </a:pPr>
            <a:r>
              <a:rPr lang="cs-CZ" smtClean="0"/>
              <a:t>kraniocerebrální , spinální trauma</a:t>
            </a:r>
            <a:endParaRPr lang="cs-CZ"/>
          </a:p>
          <a:p>
            <a:pPr>
              <a:lnSpc>
                <a:spcPct val="90000"/>
              </a:lnSpc>
            </a:pPr>
            <a:r>
              <a:rPr lang="cs-CZ"/>
              <a:t>Mnohočetné zlomeniny, zlomeniny páteře…</a:t>
            </a:r>
          </a:p>
          <a:p>
            <a:pPr>
              <a:lnSpc>
                <a:spcPct val="9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6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0"/>
              <a:t>Smrtící trias</a:t>
            </a:r>
            <a:r>
              <a:rPr lang="cs-CZ"/>
              <a:t> </a:t>
            </a:r>
          </a:p>
        </p:txBody>
      </p:sp>
      <p:sp>
        <p:nvSpPr>
          <p:cNvPr id="442371" name="Text Box 3"/>
          <p:cNvSpPr txBox="1">
            <a:spLocks noChangeArrowheads="1"/>
          </p:cNvSpPr>
          <p:nvPr/>
        </p:nvSpPr>
        <p:spPr bwMode="auto">
          <a:xfrm>
            <a:off x="304800" y="2209800"/>
            <a:ext cx="2668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000" b="1"/>
              <a:t>hypotermie</a:t>
            </a:r>
          </a:p>
        </p:txBody>
      </p:sp>
      <p:sp>
        <p:nvSpPr>
          <p:cNvPr id="442372" name="Text Box 4"/>
          <p:cNvSpPr txBox="1">
            <a:spLocks noChangeArrowheads="1"/>
          </p:cNvSpPr>
          <p:nvPr/>
        </p:nvSpPr>
        <p:spPr bwMode="auto">
          <a:xfrm>
            <a:off x="6858000" y="2209800"/>
            <a:ext cx="18208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000" b="1"/>
              <a:t>acidóza</a:t>
            </a:r>
          </a:p>
        </p:txBody>
      </p:sp>
      <p:sp>
        <p:nvSpPr>
          <p:cNvPr id="442373" name="Text Box 5"/>
          <p:cNvSpPr txBox="1">
            <a:spLocks noChangeArrowheads="1"/>
          </p:cNvSpPr>
          <p:nvPr/>
        </p:nvSpPr>
        <p:spPr bwMode="auto">
          <a:xfrm>
            <a:off x="3352800" y="4419600"/>
            <a:ext cx="2979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000" b="1"/>
              <a:t>koagulopatie</a:t>
            </a:r>
          </a:p>
        </p:txBody>
      </p:sp>
      <p:sp>
        <p:nvSpPr>
          <p:cNvPr id="442374" name="AutoShape 6"/>
          <p:cNvSpPr>
            <a:spLocks noChangeArrowheads="1"/>
          </p:cNvSpPr>
          <p:nvPr/>
        </p:nvSpPr>
        <p:spPr bwMode="auto">
          <a:xfrm>
            <a:off x="3657600" y="2362200"/>
            <a:ext cx="2438400" cy="485775"/>
          </a:xfrm>
          <a:prstGeom prst="leftRightArrow">
            <a:avLst>
              <a:gd name="adj1" fmla="val 50000"/>
              <a:gd name="adj2" fmla="val 100392"/>
            </a:avLst>
          </a:prstGeom>
          <a:solidFill>
            <a:srgbClr val="FF0000"/>
          </a:solidFill>
          <a:ln w="190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42375" name="AutoShape 7"/>
          <p:cNvSpPr>
            <a:spLocks noChangeArrowheads="1"/>
          </p:cNvSpPr>
          <p:nvPr/>
        </p:nvSpPr>
        <p:spPr bwMode="auto">
          <a:xfrm rot="2539885">
            <a:off x="2971800" y="3505200"/>
            <a:ext cx="1981200" cy="485775"/>
          </a:xfrm>
          <a:prstGeom prst="leftRightArrow">
            <a:avLst>
              <a:gd name="adj1" fmla="val 50000"/>
              <a:gd name="adj2" fmla="val 81569"/>
            </a:avLst>
          </a:prstGeom>
          <a:solidFill>
            <a:srgbClr val="FF0000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42376" name="AutoShape 8"/>
          <p:cNvSpPr>
            <a:spLocks noChangeArrowheads="1"/>
          </p:cNvSpPr>
          <p:nvPr/>
        </p:nvSpPr>
        <p:spPr bwMode="auto">
          <a:xfrm rot="-2901155">
            <a:off x="4814888" y="3414712"/>
            <a:ext cx="1981200" cy="485775"/>
          </a:xfrm>
          <a:prstGeom prst="leftRightArrow">
            <a:avLst>
              <a:gd name="adj1" fmla="val 50000"/>
              <a:gd name="adj2" fmla="val 81569"/>
            </a:avLst>
          </a:prstGeom>
          <a:solidFill>
            <a:srgbClr val="FF0000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442377" name="Text Box 9"/>
          <p:cNvSpPr txBox="1">
            <a:spLocks noChangeArrowheads="1"/>
          </p:cNvSpPr>
          <p:nvPr/>
        </p:nvSpPr>
        <p:spPr bwMode="auto">
          <a:xfrm>
            <a:off x="152400" y="2971800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FFFF00"/>
              </a:buClr>
              <a:buFontTx/>
              <a:buChar char="•"/>
            </a:pPr>
            <a:r>
              <a:rPr lang="cs-CZ" sz="2400">
                <a:solidFill>
                  <a:schemeClr val="accent2"/>
                </a:solidFill>
              </a:rPr>
              <a:t> </a:t>
            </a:r>
            <a:r>
              <a:rPr lang="cs-CZ" sz="2400">
                <a:solidFill>
                  <a:srgbClr val="FFFF00"/>
                </a:solidFill>
              </a:rPr>
              <a:t>Arytmie, </a:t>
            </a:r>
            <a:r>
              <a:rPr lang="cs-CZ" sz="2400" b="1">
                <a:solidFill>
                  <a:srgbClr val="FFFF00"/>
                </a:solidFill>
                <a:sym typeface="Symbol" pitchFamily="18" charset="2"/>
              </a:rPr>
              <a:t> </a:t>
            </a:r>
            <a:r>
              <a:rPr lang="cs-CZ" sz="2400">
                <a:solidFill>
                  <a:srgbClr val="FFFF00"/>
                </a:solidFill>
                <a:sym typeface="Symbol" pitchFamily="18" charset="2"/>
              </a:rPr>
              <a:t>CO</a:t>
            </a:r>
          </a:p>
          <a:p>
            <a:pPr>
              <a:buFontTx/>
              <a:buChar char="•"/>
            </a:pPr>
            <a:r>
              <a:rPr lang="cs-CZ" sz="2400">
                <a:solidFill>
                  <a:srgbClr val="FFFF00"/>
                </a:solidFill>
                <a:sym typeface="Symbol" pitchFamily="18" charset="2"/>
              </a:rPr>
              <a:t> Posun dis. Hb</a:t>
            </a:r>
            <a:endParaRPr lang="cs-CZ" sz="240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cs-CZ" sz="2000">
                <a:solidFill>
                  <a:srgbClr val="FFFF00"/>
                </a:solidFill>
              </a:rPr>
              <a:t>  </a:t>
            </a:r>
            <a:r>
              <a:rPr lang="cs-CZ" sz="2400">
                <a:solidFill>
                  <a:srgbClr val="FFFF00"/>
                </a:solidFill>
              </a:rPr>
              <a:t>Koagulopatie</a:t>
            </a:r>
          </a:p>
        </p:txBody>
      </p:sp>
      <p:sp>
        <p:nvSpPr>
          <p:cNvPr id="442378" name="Text Box 10"/>
          <p:cNvSpPr txBox="1">
            <a:spLocks noChangeArrowheads="1"/>
          </p:cNvSpPr>
          <p:nvPr/>
        </p:nvSpPr>
        <p:spPr bwMode="auto">
          <a:xfrm>
            <a:off x="6781800" y="2438400"/>
            <a:ext cx="2362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 sz="2400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cs-CZ" sz="2400">
                <a:solidFill>
                  <a:srgbClr val="FFFF00"/>
                </a:solidFill>
              </a:rPr>
              <a:t> Arytmie, </a:t>
            </a:r>
            <a:r>
              <a:rPr lang="cs-CZ" sz="2400" b="1">
                <a:solidFill>
                  <a:srgbClr val="FFFF00"/>
                </a:solidFill>
                <a:sym typeface="Symbol" pitchFamily="18" charset="2"/>
              </a:rPr>
              <a:t> </a:t>
            </a:r>
            <a:r>
              <a:rPr lang="cs-CZ" sz="2400">
                <a:solidFill>
                  <a:srgbClr val="FFFF00"/>
                </a:solidFill>
                <a:sym typeface="Symbol" pitchFamily="18" charset="2"/>
              </a:rPr>
              <a:t>CO</a:t>
            </a:r>
            <a:endParaRPr lang="cs-CZ" sz="2400">
              <a:solidFill>
                <a:srgbClr val="FFFF00"/>
              </a:solidFill>
            </a:endParaRPr>
          </a:p>
          <a:p>
            <a:pPr>
              <a:buFontTx/>
              <a:buChar char="•"/>
            </a:pPr>
            <a:r>
              <a:rPr lang="cs-CZ" sz="2400">
                <a:solidFill>
                  <a:srgbClr val="FFFF00"/>
                </a:solidFill>
              </a:rPr>
              <a:t> Koagulopatie</a:t>
            </a:r>
          </a:p>
        </p:txBody>
      </p:sp>
      <p:sp>
        <p:nvSpPr>
          <p:cNvPr id="442379" name="Text Box 11"/>
          <p:cNvSpPr txBox="1">
            <a:spLocks noChangeArrowheads="1"/>
          </p:cNvSpPr>
          <p:nvPr/>
        </p:nvSpPr>
        <p:spPr bwMode="auto">
          <a:xfrm>
            <a:off x="3962400" y="4800600"/>
            <a:ext cx="21336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cs-CZ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cs-CZ" sz="2400">
                <a:solidFill>
                  <a:srgbClr val="FFFF00"/>
                </a:solidFill>
              </a:rPr>
              <a:t> Krevní ztráty</a:t>
            </a:r>
          </a:p>
          <a:p>
            <a:pPr>
              <a:buFontTx/>
              <a:buChar char="•"/>
            </a:pPr>
            <a:r>
              <a:rPr lang="cs-CZ" sz="2400">
                <a:solidFill>
                  <a:srgbClr val="FFFF00"/>
                </a:solidFill>
              </a:rPr>
              <a:t> Šok, acidóza</a:t>
            </a:r>
          </a:p>
          <a:p>
            <a:pPr>
              <a:buFontTx/>
              <a:buChar char="•"/>
            </a:pPr>
            <a:r>
              <a:rPr lang="cs-CZ" sz="2400">
                <a:solidFill>
                  <a:srgbClr val="FFFF00"/>
                </a:solidFill>
              </a:rPr>
              <a:t> Hypotermie</a:t>
            </a:r>
          </a:p>
        </p:txBody>
      </p:sp>
    </p:spTree>
    <p:extLst>
      <p:ext uri="{BB962C8B-B14F-4D97-AF65-F5344CB8AC3E}">
        <p14:creationId xmlns:p14="http://schemas.microsoft.com/office/powerpoint/2010/main" val="35600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688"/>
            <a:ext cx="5554960" cy="1131912"/>
          </a:xfrm>
        </p:spPr>
        <p:txBody>
          <a:bodyPr>
            <a:normAutofit/>
          </a:bodyPr>
          <a:lstStyle/>
          <a:p>
            <a:r>
              <a:rPr lang="cs-CZ" sz="4000" smtClean="0"/>
              <a:t>Diagnostika</a:t>
            </a:r>
            <a:endParaRPr lang="cs-CZ" sz="4000"/>
          </a:p>
        </p:txBody>
      </p:sp>
      <p:sp>
        <p:nvSpPr>
          <p:cNvPr id="267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Klinický </a:t>
            </a:r>
            <a:r>
              <a:rPr lang="cs-CZ" smtClean="0"/>
              <a:t>nález</a:t>
            </a:r>
          </a:p>
          <a:p>
            <a:r>
              <a:rPr lang="en-US" sz="2800" b="1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Focused Assessment</a:t>
            </a:r>
            <a:endParaRPr lang="cs-CZ" sz="2800" b="1" smtClean="0">
              <a:solidFill>
                <a:schemeClr val="bg2">
                  <a:lumMod val="60000"/>
                  <a:lumOff val="40000"/>
                </a:schemeClr>
              </a:solidFill>
              <a:effectLst/>
              <a:latin typeface="+mj-lt"/>
            </a:endParaRPr>
          </a:p>
          <a:p>
            <a:pPr>
              <a:buNone/>
            </a:pPr>
            <a:r>
              <a:rPr lang="cs-CZ" sz="2800" b="1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   </a:t>
            </a:r>
            <a:r>
              <a:rPr lang="en-US" sz="2800" b="1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cs-CZ" sz="2800" b="1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with </a:t>
            </a:r>
            <a:r>
              <a:rPr lang="en-US" sz="2800" b="1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Sonography for Trauma (FAST)</a:t>
            </a:r>
            <a:r>
              <a:rPr lang="cs-CZ" sz="2800" smtClean="0">
                <a:solidFill>
                  <a:schemeClr val="bg2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endParaRPr lang="cs-CZ" sz="2800">
              <a:solidFill>
                <a:schemeClr val="bg2">
                  <a:lumMod val="60000"/>
                  <a:lumOff val="40000"/>
                </a:schemeClr>
              </a:solidFill>
              <a:effectLst/>
              <a:latin typeface="+mj-lt"/>
            </a:endParaRPr>
          </a:p>
          <a:p>
            <a:r>
              <a:rPr lang="cs-CZ" sz="2800"/>
              <a:t>Laboratoř: </a:t>
            </a:r>
            <a:r>
              <a:rPr lang="cs-CZ" sz="2800">
                <a:solidFill>
                  <a:schemeClr val="tx2">
                    <a:lumMod val="75000"/>
                  </a:schemeClr>
                </a:solidFill>
              </a:rPr>
              <a:t>Cave primární KO neodráží míru závažnosti krevní ztráty!</a:t>
            </a:r>
            <a:endParaRPr lang="cs-CZ" sz="200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cs-CZ"/>
              <a:t>CT mozku, krční páteře, celotělový CT sken</a:t>
            </a:r>
          </a:p>
          <a:p>
            <a:r>
              <a:rPr lang="cs-CZ"/>
              <a:t>RTG S+P, </a:t>
            </a:r>
            <a:r>
              <a:rPr lang="cs-CZ" sz="2000"/>
              <a:t>nejlépe až po kanylaci CVK</a:t>
            </a:r>
          </a:p>
          <a:p>
            <a:r>
              <a:rPr lang="cs-CZ" smtClean="0"/>
              <a:t>RTG </a:t>
            </a:r>
            <a:r>
              <a:rPr lang="cs-CZ"/>
              <a:t>páteře, pánve, kostí výběrově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552" y="0"/>
            <a:ext cx="4032448" cy="274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Obrázek 1" descr="DSC0354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statistika . . 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250 / 1 milion </a:t>
            </a:r>
            <a:r>
              <a:rPr lang="cs-CZ" dirty="0" smtClean="0"/>
              <a:t>obyvatel / rok</a:t>
            </a:r>
          </a:p>
          <a:p>
            <a:r>
              <a:rPr lang="cs-CZ" dirty="0" smtClean="0"/>
              <a:t>cca 10 % úmrtí v Evropě</a:t>
            </a:r>
          </a:p>
          <a:p>
            <a:r>
              <a:rPr lang="cs-CZ" dirty="0" smtClean="0"/>
              <a:t>cca každé 2 minuty</a:t>
            </a:r>
          </a:p>
          <a:p>
            <a:r>
              <a:rPr lang="cs-CZ" dirty="0" smtClean="0"/>
              <a:t>centralizovaná péče  - traumacentra / v ČR 10 center / cca na 1 mil obyvatel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863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Obrázek 1" descr="DSC0355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 </a:t>
            </a:r>
            <a:r>
              <a:rPr lang="cs-CZ" smtClean="0"/>
              <a:t>stanovení </a:t>
            </a:r>
            <a:r>
              <a:rPr lang="cs-CZ"/>
              <a:t>dg: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r>
              <a:rPr lang="cs-CZ" sz="6400" b="1" dirty="0" err="1">
                <a:solidFill>
                  <a:srgbClr val="CACE2E"/>
                </a:solidFill>
              </a:rPr>
              <a:t>Damage</a:t>
            </a:r>
            <a:r>
              <a:rPr lang="cs-CZ" sz="6400" b="1" dirty="0">
                <a:solidFill>
                  <a:srgbClr val="CACE2E"/>
                </a:solidFill>
              </a:rPr>
              <a:t> </a:t>
            </a:r>
            <a:r>
              <a:rPr lang="cs-CZ" sz="6400" b="1" dirty="0" err="1">
                <a:solidFill>
                  <a:srgbClr val="CACE2E"/>
                </a:solidFill>
              </a:rPr>
              <a:t>control</a:t>
            </a:r>
            <a:r>
              <a:rPr lang="cs-CZ" sz="6400" b="1" dirty="0">
                <a:solidFill>
                  <a:srgbClr val="CACE2E"/>
                </a:solidFill>
              </a:rPr>
              <a:t> </a:t>
            </a:r>
            <a:r>
              <a:rPr lang="cs-CZ" sz="6400" b="1" dirty="0" err="1">
                <a:solidFill>
                  <a:srgbClr val="CACE2E"/>
                </a:solidFill>
              </a:rPr>
              <a:t>surgery</a:t>
            </a:r>
            <a:endParaRPr lang="cs-CZ" sz="6400" b="1" dirty="0">
              <a:solidFill>
                <a:srgbClr val="CACE2E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dirty="0"/>
              <a:t>  </a:t>
            </a:r>
            <a:r>
              <a:rPr lang="cs-CZ" dirty="0" smtClean="0"/>
              <a:t> </a:t>
            </a:r>
            <a:r>
              <a:rPr lang="cs-CZ" sz="4100" dirty="0"/>
              <a:t>operační výkony jen v tom rozsahu, který</a:t>
            </a:r>
          </a:p>
          <a:p>
            <a:pPr>
              <a:buFont typeface="Wingdings" pitchFamily="2" charset="2"/>
              <a:buNone/>
            </a:pPr>
            <a:r>
              <a:rPr lang="cs-CZ" sz="4100" dirty="0"/>
              <a:t>  je nezbytně nutný ke stabilizaci stavu</a:t>
            </a:r>
          </a:p>
          <a:p>
            <a:pPr>
              <a:buFont typeface="Wingdings" pitchFamily="2" charset="2"/>
              <a:buNone/>
            </a:pPr>
            <a:r>
              <a:rPr lang="cs-CZ" sz="4100" dirty="0"/>
              <a:t>  </a:t>
            </a:r>
            <a:r>
              <a:rPr lang="cs-CZ" sz="4100" dirty="0" smtClean="0"/>
              <a:t>nemocného –</a:t>
            </a:r>
          </a:p>
          <a:p>
            <a:r>
              <a:rPr lang="cs-CZ" sz="4100" dirty="0" smtClean="0"/>
              <a:t>splenektomie</a:t>
            </a:r>
            <a:endParaRPr lang="cs-CZ" sz="5900" dirty="0" smtClean="0"/>
          </a:p>
          <a:p>
            <a:r>
              <a:rPr lang="cs-CZ" sz="4100" dirty="0" err="1" smtClean="0"/>
              <a:t>Packing</a:t>
            </a:r>
            <a:r>
              <a:rPr lang="cs-CZ" sz="4100" dirty="0" smtClean="0"/>
              <a:t> – roušky do břicha</a:t>
            </a:r>
          </a:p>
          <a:p>
            <a:r>
              <a:rPr lang="cs-CZ" sz="4100" dirty="0" smtClean="0"/>
              <a:t>Evakuace EDH, SDH</a:t>
            </a:r>
          </a:p>
          <a:p>
            <a:r>
              <a:rPr lang="cs-CZ" sz="4100" dirty="0" smtClean="0"/>
              <a:t>Stabilizace páteře</a:t>
            </a:r>
          </a:p>
          <a:p>
            <a:r>
              <a:rPr lang="cs-CZ" sz="4100" dirty="0" smtClean="0"/>
              <a:t>Pánevní svorka, fixátory</a:t>
            </a:r>
          </a:p>
          <a:p>
            <a:endParaRPr lang="cs-CZ" dirty="0" smtClean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7" name="Picture 4" descr="C:\Documents and Settings\HP\Dokumenty\pracovní\pracovní obrázky\Medica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1667" y="3717032"/>
            <a:ext cx="3372334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Optimálně zajištěný pacient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8229600" cy="482441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Dýchací cesty, </a:t>
            </a:r>
            <a:r>
              <a:rPr lang="cs-CZ" dirty="0"/>
              <a:t>d</a:t>
            </a:r>
            <a:r>
              <a:rPr lang="cs-CZ" dirty="0" smtClean="0"/>
              <a:t>ýchání</a:t>
            </a:r>
            <a:endParaRPr lang="cs-CZ" dirty="0"/>
          </a:p>
          <a:p>
            <a:r>
              <a:rPr lang="cs-CZ" dirty="0"/>
              <a:t>Oběh a srdeční funkce</a:t>
            </a:r>
          </a:p>
          <a:p>
            <a:r>
              <a:rPr lang="cs-CZ" dirty="0" err="1" smtClean="0"/>
              <a:t>Sedace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smtClean="0"/>
              <a:t>analgezie</a:t>
            </a:r>
          </a:p>
          <a:p>
            <a:r>
              <a:rPr lang="cs-CZ" dirty="0"/>
              <a:t>Adekvátní monitorace</a:t>
            </a:r>
          </a:p>
          <a:p>
            <a:r>
              <a:rPr lang="cs-CZ" dirty="0" smtClean="0"/>
              <a:t>Nachystaný </a:t>
            </a:r>
            <a:r>
              <a:rPr lang="cs-CZ" dirty="0"/>
              <a:t>operační sál a team, stabilizovaný pacient s nakříženými transfúzními přípravky</a:t>
            </a:r>
          </a:p>
          <a:p>
            <a:r>
              <a:rPr lang="cs-CZ" dirty="0"/>
              <a:t>Zajištěné příjmové oddělení a zajištěný transport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Obrázek 1" descr="DSC0356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Obrázek 1" descr="DSC0358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Pořadí operačních výkonů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/>
              <a:t>Obecně</a:t>
            </a:r>
            <a:r>
              <a:rPr lang="cs-CZ" dirty="0"/>
              <a:t>: nejvyšší prioritu mají traumata hrudníku </a:t>
            </a:r>
            <a:r>
              <a:rPr lang="cs-CZ" dirty="0" smtClean="0"/>
              <a:t>s </a:t>
            </a:r>
            <a:r>
              <a:rPr lang="cs-CZ" dirty="0"/>
              <a:t>krvácením</a:t>
            </a:r>
          </a:p>
          <a:p>
            <a:pPr>
              <a:lnSpc>
                <a:spcPct val="90000"/>
              </a:lnSpc>
            </a:pPr>
            <a:r>
              <a:rPr lang="cs-CZ" dirty="0"/>
              <a:t>Krvácení z parenchymatosních orgánů(slezina, játra)</a:t>
            </a:r>
          </a:p>
          <a:p>
            <a:pPr>
              <a:lnSpc>
                <a:spcPct val="90000"/>
              </a:lnSpc>
            </a:pPr>
            <a:r>
              <a:rPr lang="cs-CZ" dirty="0"/>
              <a:t>Neurochirurgické </a:t>
            </a:r>
            <a:r>
              <a:rPr lang="cs-CZ" dirty="0" smtClean="0"/>
              <a:t>intervence</a:t>
            </a:r>
          </a:p>
          <a:p>
            <a:pPr>
              <a:lnSpc>
                <a:spcPct val="90000"/>
              </a:lnSpc>
            </a:pPr>
            <a:r>
              <a:rPr lang="cs-CZ" dirty="0"/>
              <a:t>D</a:t>
            </a:r>
            <a:r>
              <a:rPr lang="cs-CZ" dirty="0" smtClean="0"/>
              <a:t>ekomprese při traumatech míchy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Je možné </a:t>
            </a:r>
            <a:r>
              <a:rPr lang="cs-CZ" dirty="0" smtClean="0"/>
              <a:t>současně </a:t>
            </a:r>
            <a:r>
              <a:rPr lang="cs-CZ" dirty="0"/>
              <a:t>provádět </a:t>
            </a:r>
            <a:r>
              <a:rPr lang="cs-CZ" dirty="0" smtClean="0"/>
              <a:t>více </a:t>
            </a:r>
            <a:r>
              <a:rPr lang="cs-CZ" dirty="0"/>
              <a:t>výkonů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Operační výkony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Některé jsou definitivní – splenectomie, odsátí EDH…</a:t>
            </a:r>
          </a:p>
          <a:p>
            <a:endParaRPr lang="cs-CZ"/>
          </a:p>
          <a:p>
            <a:r>
              <a:rPr lang="cs-CZ"/>
              <a:t>Jiné jen zabrání zhoršování celkového stavu pacienta u budou následovat další operace po stabilizaci –  fraktura pánve: fixace pánevní svorkou a definitivní ošetření za několik dnů: zevní fixatér na pánev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I. období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cs-CZ"/>
              <a:t>   Končí chirurgickou kontrolou krvácení a postupnou alespoň částečnou stabilizací celkového stavu nemocného na JIP či ARO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II. Období stabilizační a chirurgické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Trvající i několik týdnů</a:t>
            </a:r>
          </a:p>
          <a:p>
            <a:r>
              <a:rPr lang="cs-CZ" dirty="0"/>
              <a:t>Orgánová podpora: </a:t>
            </a:r>
            <a:r>
              <a:rPr lang="cs-CZ" dirty="0" smtClean="0"/>
              <a:t>ventilace, </a:t>
            </a:r>
            <a:r>
              <a:rPr lang="cs-CZ" dirty="0"/>
              <a:t>podpora oběhu, eliminační metody, ATB terapie, </a:t>
            </a:r>
            <a:r>
              <a:rPr lang="cs-CZ" dirty="0" err="1"/>
              <a:t>neuroprotektivní</a:t>
            </a:r>
            <a:r>
              <a:rPr lang="cs-CZ" dirty="0"/>
              <a:t> </a:t>
            </a:r>
            <a:r>
              <a:rPr lang="cs-CZ" dirty="0" smtClean="0"/>
              <a:t>péče </a:t>
            </a:r>
            <a:endParaRPr lang="cs-CZ" dirty="0"/>
          </a:p>
          <a:p>
            <a:r>
              <a:rPr lang="cs-CZ" dirty="0"/>
              <a:t>Chirurgická péče: repozice a fixace zlomenin, second </a:t>
            </a:r>
            <a:r>
              <a:rPr lang="cs-CZ" dirty="0" err="1"/>
              <a:t>look</a:t>
            </a:r>
            <a:r>
              <a:rPr lang="cs-CZ" dirty="0"/>
              <a:t> v případě odložených výkonů, </a:t>
            </a:r>
            <a:r>
              <a:rPr lang="cs-CZ" dirty="0" err="1"/>
              <a:t>nekrektomie</a:t>
            </a:r>
            <a:r>
              <a:rPr lang="cs-CZ" dirty="0"/>
              <a:t>…..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467850" cy="7175501"/>
          </a:xfrm>
          <a:prstGeom prst="rect">
            <a:avLst/>
          </a:prstGeom>
          <a:noFill/>
        </p:spPr>
      </p:pic>
      <p:sp>
        <p:nvSpPr>
          <p:cNvPr id="30310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5715000"/>
            <a:ext cx="8229600" cy="1143000"/>
          </a:xfrm>
        </p:spPr>
        <p:txBody>
          <a:bodyPr>
            <a:normAutofit/>
          </a:bodyPr>
          <a:lstStyle/>
          <a:p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58966" y="1124744"/>
            <a:ext cx="1000375" cy="4680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55576" y="1484784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/>
              <a:t>Adekvátní zajištění na místě – ZZS</a:t>
            </a:r>
          </a:p>
          <a:p>
            <a:pPr>
              <a:defRPr/>
            </a:pPr>
            <a:r>
              <a:rPr lang="cs-CZ" sz="2800" dirty="0" smtClean="0"/>
              <a:t>Transfer do zařízení, které je schopno předpokládaná poranění ošetřit</a:t>
            </a:r>
          </a:p>
          <a:p>
            <a:pPr>
              <a:defRPr/>
            </a:pPr>
            <a:r>
              <a:rPr lang="cs-CZ" sz="2800" dirty="0" smtClean="0"/>
              <a:t>Do 1 hodiny po úrazu by měl být postižený</a:t>
            </a:r>
          </a:p>
          <a:p>
            <a:pPr>
              <a:buFont typeface="Arial" charset="0"/>
              <a:buNone/>
              <a:defRPr/>
            </a:pPr>
            <a:r>
              <a:rPr lang="cs-CZ" sz="2800" dirty="0" smtClean="0"/>
              <a:t>    již zajištěn a stabilizován – „ zlatá hodina “ </a:t>
            </a:r>
            <a:endParaRPr lang="cs-CZ" sz="2800" dirty="0"/>
          </a:p>
        </p:txBody>
      </p:sp>
      <p:pic>
        <p:nvPicPr>
          <p:cNvPr id="51203" name="Picture 2" descr="F:\HN\imagesCAL12H0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061388"/>
            <a:ext cx="3733775" cy="279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853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Intenzivní péče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92D050"/>
                </a:solidFill>
              </a:rPr>
              <a:t>A</a:t>
            </a:r>
          </a:p>
          <a:p>
            <a:r>
              <a:rPr lang="cs-CZ" dirty="0"/>
              <a:t>OTI, časná TS –při předpokladu dlouhodobé ventilace, kontuze plic, ARDS, trauma obličeje</a:t>
            </a:r>
          </a:p>
          <a:p>
            <a:r>
              <a:rPr lang="cs-CZ" dirty="0"/>
              <a:t>Plánované opakované anestesie</a:t>
            </a:r>
          </a:p>
        </p:txBody>
      </p:sp>
    </p:spTree>
    <p:extLst>
      <p:ext uri="{BB962C8B-B14F-4D97-AF65-F5344CB8AC3E}">
        <p14:creationId xmlns:p14="http://schemas.microsoft.com/office/powerpoint/2010/main" val="3444181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1141413" y="5443538"/>
            <a:ext cx="7162800" cy="647700"/>
          </a:xfrm>
        </p:spPr>
        <p:txBody>
          <a:bodyPr/>
          <a:lstStyle/>
          <a:p>
            <a:pPr marR="0"/>
            <a:endParaRPr lang="cs-CZ" smtClean="0"/>
          </a:p>
        </p:txBody>
      </p:sp>
      <p:pic>
        <p:nvPicPr>
          <p:cNvPr id="3074" name="Picture 2" descr="H:\Perkutánní dilatační tracheotomie fotky\P402047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326" b="16326"/>
          <a:stretch>
            <a:fillRect/>
          </a:stretch>
        </p:blipFill>
        <p:spPr>
          <a:xfrm>
            <a:off x="214282" y="214290"/>
            <a:ext cx="8686800" cy="4389120"/>
          </a:xfr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28600" y="4865688"/>
            <a:ext cx="8075613" cy="561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Zahnutá šipka doleva 4"/>
          <p:cNvSpPr/>
          <p:nvPr/>
        </p:nvSpPr>
        <p:spPr>
          <a:xfrm>
            <a:off x="3857625" y="214313"/>
            <a:ext cx="1214438" cy="1216025"/>
          </a:xfrm>
          <a:prstGeom prst="curved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08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1141413" y="5443538"/>
            <a:ext cx="7162800" cy="647700"/>
          </a:xfrm>
        </p:spPr>
        <p:txBody>
          <a:bodyPr/>
          <a:lstStyle/>
          <a:p>
            <a:pPr marR="0"/>
            <a:endParaRPr lang="cs-CZ" smtClean="0"/>
          </a:p>
        </p:txBody>
      </p:sp>
      <p:pic>
        <p:nvPicPr>
          <p:cNvPr id="7170" name="Picture 2" descr="H:\Perkutánní dilatační tracheotomie fotky\P402047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31058" b="31058"/>
          <a:stretch>
            <a:fillRect/>
          </a:stretch>
        </p:blipFill>
        <p:spPr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28600" y="4865688"/>
            <a:ext cx="8075613" cy="561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215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1141413" y="5443538"/>
            <a:ext cx="7162800" cy="647700"/>
          </a:xfrm>
        </p:spPr>
        <p:txBody>
          <a:bodyPr/>
          <a:lstStyle/>
          <a:p>
            <a:pPr marR="0"/>
            <a:endParaRPr lang="cs-CZ" smtClean="0"/>
          </a:p>
        </p:txBody>
      </p:sp>
      <p:pic>
        <p:nvPicPr>
          <p:cNvPr id="48130" name="Picture 2" descr="DSC0010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6326" b="16326"/>
          <a:stretch>
            <a:fillRect/>
          </a:stretch>
        </p:blipFill>
        <p:spPr>
          <a:noFill/>
          <a:ln>
            <a:noFill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28600" y="4865688"/>
            <a:ext cx="8075613" cy="5619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994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Intenzivní péče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smtClean="0">
                <a:solidFill>
                  <a:srgbClr val="92D050"/>
                </a:solidFill>
              </a:rPr>
              <a:t>B</a:t>
            </a:r>
          </a:p>
          <a:p>
            <a:r>
              <a:rPr lang="cs-CZ" sz="3600" dirty="0">
                <a:solidFill>
                  <a:schemeClr val="tx2">
                    <a:lumMod val="90000"/>
                  </a:schemeClr>
                </a:solidFill>
              </a:rPr>
              <a:t>Protektivní </a:t>
            </a:r>
            <a:r>
              <a:rPr lang="cs-CZ" sz="3600" dirty="0" smtClean="0">
                <a:solidFill>
                  <a:schemeClr val="tx2">
                    <a:lumMod val="90000"/>
                  </a:schemeClr>
                </a:solidFill>
              </a:rPr>
              <a:t>ventilace</a:t>
            </a:r>
            <a:endParaRPr lang="cs-CZ" sz="3600" dirty="0" smtClean="0">
              <a:solidFill>
                <a:srgbClr val="92D050"/>
              </a:solidFill>
            </a:endParaRPr>
          </a:p>
          <a:p>
            <a:r>
              <a:rPr lang="cs-CZ" sz="2800" dirty="0"/>
              <a:t>Kontuze plic</a:t>
            </a:r>
          </a:p>
          <a:p>
            <a:r>
              <a:rPr lang="cs-CZ" sz="2800" dirty="0" err="1"/>
              <a:t>Haemothorax</a:t>
            </a:r>
            <a:endParaRPr lang="cs-CZ" sz="2800" dirty="0"/>
          </a:p>
          <a:p>
            <a:r>
              <a:rPr lang="cs-CZ" sz="2800" dirty="0" err="1"/>
              <a:t>Pneumothorax</a:t>
            </a:r>
            <a:endParaRPr lang="cs-CZ" sz="2800" dirty="0"/>
          </a:p>
          <a:p>
            <a:r>
              <a:rPr lang="cs-CZ" sz="2800" dirty="0" err="1"/>
              <a:t>Fract</a:t>
            </a:r>
            <a:r>
              <a:rPr lang="cs-CZ" sz="2800" dirty="0"/>
              <a:t>. žeber – </a:t>
            </a:r>
            <a:r>
              <a:rPr lang="cs-CZ" sz="2800" dirty="0" err="1"/>
              <a:t>flail</a:t>
            </a:r>
            <a:r>
              <a:rPr lang="cs-CZ" sz="2800" dirty="0"/>
              <a:t> </a:t>
            </a:r>
            <a:r>
              <a:rPr lang="cs-CZ" sz="2800" dirty="0" err="1"/>
              <a:t>chest</a:t>
            </a:r>
            <a:endParaRPr lang="cs-CZ" sz="2800" dirty="0"/>
          </a:p>
          <a:p>
            <a:r>
              <a:rPr lang="cs-CZ" sz="2800" dirty="0"/>
              <a:t>ARDS</a:t>
            </a:r>
          </a:p>
          <a:p>
            <a:endParaRPr lang="cs-CZ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5289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výuka\Polytrauma\CIMG0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548680"/>
            <a:ext cx="1331640" cy="86409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938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2" t="9112" r="29587" b="9081"/>
          <a:stretch/>
        </p:blipFill>
        <p:spPr bwMode="auto">
          <a:xfrm>
            <a:off x="2483768" y="-18561"/>
            <a:ext cx="4032448" cy="682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22968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16084" r="11673" b="136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07097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15859" r="11761" b="13827"/>
          <a:stretch/>
        </p:blipFill>
        <p:spPr bwMode="auto">
          <a:xfrm>
            <a:off x="-3903" y="0"/>
            <a:ext cx="91801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67171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15998" r="11913" b="136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5258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obrázky\prehosp000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20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068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15791" r="12014" b="13896"/>
          <a:stretch/>
        </p:blipFill>
        <p:spPr bwMode="auto">
          <a:xfrm>
            <a:off x="3892" y="1"/>
            <a:ext cx="91401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68122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u="sng"/>
              <a:t>Hrudní drenáž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321175" cy="50403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b="1"/>
              <a:t>Evakuace arteficiálního vzduchu a tekutiny z pleurálního prostoru externí cestou.</a:t>
            </a:r>
            <a:r>
              <a:rPr lang="cs-CZ" altLang="cs-CZ" sz="1600" b="1"/>
              <a:t> </a:t>
            </a:r>
          </a:p>
          <a:p>
            <a:pPr>
              <a:lnSpc>
                <a:spcPct val="80000"/>
              </a:lnSpc>
            </a:pPr>
            <a:endParaRPr lang="cs-CZ" altLang="cs-CZ" sz="1600" b="1"/>
          </a:p>
          <a:p>
            <a:pPr>
              <a:lnSpc>
                <a:spcPct val="80000"/>
              </a:lnSpc>
            </a:pPr>
            <a:endParaRPr lang="cs-CZ" altLang="cs-CZ" sz="1600" b="1" u="sng"/>
          </a:p>
          <a:p>
            <a:pPr>
              <a:lnSpc>
                <a:spcPct val="80000"/>
              </a:lnSpc>
            </a:pPr>
            <a:r>
              <a:rPr lang="cs-CZ" altLang="cs-CZ" sz="2000" b="1" u="sng"/>
              <a:t>Krátkodobá hrudní drenáž</a:t>
            </a:r>
            <a:r>
              <a:rPr lang="cs-CZ" altLang="cs-CZ" sz="1600"/>
              <a:t> – </a:t>
            </a:r>
            <a:r>
              <a:rPr lang="cs-CZ" altLang="cs-CZ" sz="1600">
                <a:solidFill>
                  <a:srgbClr val="FF0000"/>
                </a:solidFill>
              </a:rPr>
              <a:t>evakuace plicního výpotku</a:t>
            </a:r>
            <a:r>
              <a:rPr lang="cs-CZ" altLang="cs-CZ" sz="1600"/>
              <a:t> silnější jehlou zavedenou v typické lokalizaci ( nejčastěji zadní axilární čára 7.-8.mezižebří nad horním okrajem žebra). Typicky časově do 1 hod.</a:t>
            </a:r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r>
              <a:rPr lang="cs-CZ" altLang="cs-CZ" sz="2000" b="1" u="sng"/>
              <a:t>Dlouhodobá hrudní drenáž</a:t>
            </a:r>
            <a:r>
              <a:rPr lang="cs-CZ" altLang="cs-CZ" sz="1600"/>
              <a:t> – časově několik hodin i dní - </a:t>
            </a:r>
            <a:r>
              <a:rPr lang="cs-CZ" altLang="cs-CZ" sz="1600">
                <a:solidFill>
                  <a:srgbClr val="FF0000"/>
                </a:solidFill>
              </a:rPr>
              <a:t>po traumatu nebo operačním zákroku</a:t>
            </a:r>
            <a:r>
              <a:rPr lang="cs-CZ" altLang="cs-CZ" sz="1600"/>
              <a:t> s narušením integrity viscerální, parietální pleury a průniku vzduchu (PNEUMOTHORAX) a/nebo tekutiny,nejčastěji krve (HEMOTHORAX) do pleurální dutiny.</a:t>
            </a:r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1600"/>
          </a:p>
          <a:p>
            <a:pPr>
              <a:lnSpc>
                <a:spcPct val="80000"/>
              </a:lnSpc>
            </a:pPr>
            <a:endParaRPr lang="cs-CZ" altLang="cs-CZ" sz="1600"/>
          </a:p>
        </p:txBody>
      </p:sp>
      <p:pic>
        <p:nvPicPr>
          <p:cNvPr id="430084" name="Picture 4" descr="str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557338"/>
            <a:ext cx="3035300" cy="2163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085" name="Text Box 5"/>
          <p:cNvSpPr txBox="1">
            <a:spLocks noChangeArrowheads="1"/>
          </p:cNvSpPr>
          <p:nvPr/>
        </p:nvSpPr>
        <p:spPr bwMode="auto">
          <a:xfrm>
            <a:off x="5254625" y="4365625"/>
            <a:ext cx="3889375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 u="sng"/>
              <a:t>POZN.</a:t>
            </a:r>
            <a:r>
              <a:rPr lang="cs-CZ" altLang="cs-CZ"/>
              <a:t> </a:t>
            </a:r>
            <a:r>
              <a:rPr lang="cs-CZ" altLang="cs-CZ" sz="1600" i="1"/>
              <a:t>V</a:t>
            </a:r>
            <a:r>
              <a:rPr lang="cs-CZ" altLang="cs-CZ" sz="1600" i="1">
                <a:effectLst>
                  <a:outerShdw blurRad="38100" dist="38100" dir="2700000" algn="tl">
                    <a:srgbClr val="000000"/>
                  </a:outerShdw>
                </a:effectLst>
              </a:rPr>
              <a:t>ětšina pacientů toleruje malé množství vzduchu nebo tekutiny v pleurálním prostoru. Pokud zabírají více než 10% objemu pleurálního prostoru, je nutno přistoupit k jejich evakuaci</a:t>
            </a:r>
            <a:r>
              <a:rPr lang="cs-CZ" altLang="cs-CZ" sz="160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59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u="sng"/>
              <a:t>Tříkomorové drenážní jednotky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 i="1">
                <a:solidFill>
                  <a:srgbClr val="FF0000"/>
                </a:solidFill>
              </a:rPr>
              <a:t>Sběrná komora</a:t>
            </a:r>
            <a:r>
              <a:rPr lang="cs-CZ" altLang="cs-CZ" sz="2000" b="1" i="1"/>
              <a:t>, </a:t>
            </a:r>
            <a:r>
              <a:rPr lang="cs-CZ" altLang="cs-CZ" sz="2000"/>
              <a:t>kde se hromadí hrudní výpotek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 b="1" i="1">
                <a:solidFill>
                  <a:srgbClr val="FF0000"/>
                </a:solidFill>
              </a:rPr>
              <a:t>Komora vodního uzávěru</a:t>
            </a:r>
            <a:r>
              <a:rPr lang="cs-CZ" altLang="cs-CZ" sz="2000"/>
              <a:t> tvořící mechanický jednocestný ventil který zabraňuje zpětnému průniku vzduchu do pleurálního prostoru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 b="1" i="1">
                <a:solidFill>
                  <a:srgbClr val="FF0000"/>
                </a:solidFill>
              </a:rPr>
              <a:t>Komora regulace sání</a:t>
            </a:r>
            <a:r>
              <a:rPr lang="cs-CZ" altLang="cs-CZ" sz="2000"/>
              <a:t>, která používá regulaci intenzity sání pomocí vodního sloupce nebo suchou cestou a může být napojena na vnější zdroj sání. 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</p:txBody>
      </p:sp>
      <p:pic>
        <p:nvPicPr>
          <p:cNvPr id="4341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3773" r="5911"/>
          <a:stretch>
            <a:fillRect/>
          </a:stretch>
        </p:blipFill>
        <p:spPr>
          <a:xfrm>
            <a:off x="4859338" y="1700213"/>
            <a:ext cx="3884612" cy="4033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Polytrauma</a:t>
            </a:r>
            <a:r>
              <a:rPr lang="cs-CZ" dirty="0" smtClean="0"/>
              <a:t> intenzivní péče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92D050"/>
                </a:solidFill>
              </a:rPr>
              <a:t>C</a:t>
            </a:r>
          </a:p>
          <a:p>
            <a:r>
              <a:rPr lang="cs-CZ" dirty="0" smtClean="0"/>
              <a:t>Traumatický šok</a:t>
            </a:r>
          </a:p>
          <a:p>
            <a:r>
              <a:rPr lang="cs-CZ" dirty="0" smtClean="0"/>
              <a:t>Hemoragický šok</a:t>
            </a:r>
          </a:p>
          <a:p>
            <a:r>
              <a:rPr lang="cs-CZ" dirty="0"/>
              <a:t>N</a:t>
            </a:r>
            <a:r>
              <a:rPr lang="cs-CZ" dirty="0" smtClean="0"/>
              <a:t>eurogenní – spinální šok</a:t>
            </a:r>
          </a:p>
          <a:p>
            <a:r>
              <a:rPr lang="cs-CZ" dirty="0" smtClean="0"/>
              <a:t>Kontuze myokardu </a:t>
            </a:r>
          </a:p>
          <a:p>
            <a:r>
              <a:rPr lang="cs-CZ" dirty="0" smtClean="0"/>
              <a:t>SIRS</a:t>
            </a:r>
          </a:p>
          <a:p>
            <a:r>
              <a:rPr lang="cs-CZ" dirty="0" smtClean="0"/>
              <a:t>infekce - sepse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127948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</a:t>
            </a:r>
            <a:r>
              <a:rPr lang="cs-CZ" dirty="0" err="1" smtClean="0"/>
              <a:t>oagulopatie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CZP</a:t>
            </a:r>
          </a:p>
          <a:p>
            <a:r>
              <a:rPr lang="cs-CZ" dirty="0" smtClean="0"/>
              <a:t>EBR – cílový hemoglobin 100 / pak 70-80</a:t>
            </a:r>
          </a:p>
          <a:p>
            <a:r>
              <a:rPr lang="cs-CZ" dirty="0" smtClean="0"/>
              <a:t>Fibrinogen</a:t>
            </a:r>
          </a:p>
          <a:p>
            <a:r>
              <a:rPr lang="cs-CZ" dirty="0" err="1" smtClean="0"/>
              <a:t>Antifibrinolytika</a:t>
            </a:r>
            <a:r>
              <a:rPr lang="cs-CZ" dirty="0" smtClean="0"/>
              <a:t> - </a:t>
            </a:r>
            <a:r>
              <a:rPr lang="cs-CZ" sz="2800" i="1" dirty="0" smtClean="0"/>
              <a:t>kyselina </a:t>
            </a:r>
            <a:r>
              <a:rPr lang="cs-CZ" sz="2800" i="1" dirty="0" err="1" smtClean="0"/>
              <a:t>tranexamová</a:t>
            </a:r>
            <a:endParaRPr lang="cs-CZ" sz="2800" i="1" dirty="0" smtClean="0"/>
          </a:p>
          <a:p>
            <a:r>
              <a:rPr lang="cs-CZ" dirty="0" smtClean="0"/>
              <a:t>Trombocyty</a:t>
            </a:r>
          </a:p>
          <a:p>
            <a:r>
              <a:rPr lang="cs-CZ" dirty="0" smtClean="0"/>
              <a:t>Koagulační faktory </a:t>
            </a:r>
            <a:r>
              <a:rPr lang="cs-CZ" sz="2800" i="1" dirty="0" smtClean="0"/>
              <a:t>(</a:t>
            </a:r>
            <a:r>
              <a:rPr lang="cs-CZ" sz="2800" i="1" dirty="0" err="1" smtClean="0"/>
              <a:t>novoseven</a:t>
            </a:r>
            <a:r>
              <a:rPr lang="cs-CZ" sz="2800" i="1" dirty="0" smtClean="0"/>
              <a:t>, </a:t>
            </a:r>
            <a:r>
              <a:rPr lang="cs-CZ" sz="2800" i="1" dirty="0" err="1" smtClean="0"/>
              <a:t>protromplex</a:t>
            </a:r>
            <a:r>
              <a:rPr lang="cs-CZ" sz="28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513451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Polytrauma</a:t>
            </a:r>
            <a:r>
              <a:rPr lang="cs-CZ" dirty="0" smtClean="0"/>
              <a:t> intenzivní péče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92D050"/>
                </a:solidFill>
              </a:rPr>
              <a:t>C</a:t>
            </a:r>
          </a:p>
          <a:p>
            <a:r>
              <a:rPr lang="cs-CZ" sz="4000" dirty="0" err="1" smtClean="0"/>
              <a:t>Volumoterapie</a:t>
            </a:r>
            <a:r>
              <a:rPr lang="cs-CZ" sz="4000" dirty="0" smtClean="0"/>
              <a:t>  </a:t>
            </a:r>
            <a:r>
              <a:rPr lang="cs-CZ" sz="2800" i="1" dirty="0" smtClean="0"/>
              <a:t>krystaloidy/koloidy</a:t>
            </a:r>
          </a:p>
          <a:p>
            <a:r>
              <a:rPr lang="cs-CZ" sz="4000" dirty="0" err="1" smtClean="0"/>
              <a:t>Hemoterapie</a:t>
            </a:r>
            <a:endParaRPr lang="cs-CZ" sz="4000" dirty="0" smtClean="0"/>
          </a:p>
          <a:p>
            <a:r>
              <a:rPr lang="cs-CZ" sz="4000" dirty="0"/>
              <a:t>K</a:t>
            </a:r>
            <a:r>
              <a:rPr lang="cs-CZ" sz="4000" dirty="0" smtClean="0"/>
              <a:t>atecholaminy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7077538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Polytrauma</a:t>
            </a:r>
            <a:r>
              <a:rPr lang="cs-CZ" dirty="0"/>
              <a:t> intenzivní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92D050"/>
                </a:solidFill>
              </a:rPr>
              <a:t>D</a:t>
            </a:r>
          </a:p>
          <a:p>
            <a:r>
              <a:rPr lang="cs-CZ" sz="3600" dirty="0" smtClean="0"/>
              <a:t>Monitoring neurologického stavu</a:t>
            </a:r>
          </a:p>
          <a:p>
            <a:r>
              <a:rPr lang="cs-CZ" sz="3600" dirty="0" err="1" smtClean="0"/>
              <a:t>Kraniotraumata</a:t>
            </a:r>
            <a:endParaRPr lang="cs-CZ" sz="3600" dirty="0" smtClean="0"/>
          </a:p>
          <a:p>
            <a:r>
              <a:rPr lang="cs-CZ" sz="3600" dirty="0" smtClean="0"/>
              <a:t>Multioborový </a:t>
            </a:r>
            <a:r>
              <a:rPr lang="cs-CZ" sz="3600" dirty="0"/>
              <a:t>přístup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565830671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r>
              <a:rPr lang="cs-CZ" altLang="cs-CZ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Patofyziologie poranění mozku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62500" cy="4997450"/>
          </a:xfrm>
        </p:spPr>
        <p:txBody>
          <a:bodyPr/>
          <a:lstStyle/>
          <a:p>
            <a:r>
              <a:rPr lang="cs-CZ" altLang="cs-CZ" sz="2400" b="1"/>
              <a:t>Primární poranění - fokální : kontuze, hematomy</a:t>
            </a:r>
          </a:p>
          <a:p>
            <a:r>
              <a:rPr lang="cs-CZ" altLang="cs-CZ" sz="2400" b="1"/>
              <a:t>Difuzní Axonální Poranění</a:t>
            </a:r>
          </a:p>
          <a:p>
            <a:endParaRPr lang="cs-CZ" altLang="cs-CZ" sz="2400" b="1"/>
          </a:p>
          <a:p>
            <a:r>
              <a:rPr lang="cs-CZ" altLang="cs-CZ" sz="2400" b="1"/>
              <a:t>Sekundární inzulty</a:t>
            </a:r>
          </a:p>
          <a:p>
            <a:pPr>
              <a:buFontTx/>
              <a:buNone/>
            </a:pPr>
            <a:r>
              <a:rPr lang="cs-CZ" altLang="cs-CZ" sz="2400" b="1"/>
              <a:t>	vlivy systémové (hypotenze, hypoxie, hypertermie</a:t>
            </a:r>
          </a:p>
          <a:p>
            <a:pPr>
              <a:buFontTx/>
              <a:buNone/>
            </a:pPr>
            <a:endParaRPr lang="cs-CZ" altLang="cs-CZ" sz="2400" b="1"/>
          </a:p>
          <a:p>
            <a:pPr>
              <a:buFontTx/>
              <a:buNone/>
            </a:pPr>
            <a:r>
              <a:rPr lang="cs-CZ" altLang="cs-CZ" sz="2400" b="1"/>
              <a:t>	= edém, nitrolební hypertenze, ischemie</a:t>
            </a:r>
          </a:p>
          <a:p>
            <a:pPr>
              <a:buFontTx/>
              <a:buNone/>
            </a:pPr>
            <a:endParaRPr lang="cs-CZ" altLang="cs-CZ" sz="2400" b="1"/>
          </a:p>
        </p:txBody>
      </p:sp>
      <p:pic>
        <p:nvPicPr>
          <p:cNvPr id="1843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1052513"/>
            <a:ext cx="1620838" cy="1797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8437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219700" y="2924175"/>
          <a:ext cx="3529013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Fotografie" r:id="rId4" imgW="5904762" imgH="3104762" progId="MSPhotoEd.3">
                  <p:embed/>
                </p:oleObj>
              </mc:Choice>
              <mc:Fallback>
                <p:oleObj name="Fotografie" r:id="rId4" imgW="5904762" imgH="31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2924175"/>
                        <a:ext cx="3529013" cy="185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5651500" y="4868863"/>
          <a:ext cx="1871663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Fotografie" r:id="rId6" imgW="3010320" imgH="2886478" progId="MSPhotoEd.3">
                  <p:embed/>
                </p:oleObj>
              </mc:Choice>
              <mc:Fallback>
                <p:oleObj name="Fotografie" r:id="rId6" imgW="3010320" imgH="288647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4868863"/>
                        <a:ext cx="1871663" cy="179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5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0" y="1196975"/>
            <a:ext cx="95758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60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CPP = MAP – ICP</a:t>
            </a:r>
          </a:p>
          <a:p>
            <a:pPr>
              <a:defRPr/>
            </a:pPr>
            <a:endParaRPr lang="cs-CZ" sz="2800" b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cs-CZ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CPP.………mozkový perfúzní tlak </a:t>
            </a:r>
          </a:p>
          <a:p>
            <a:pPr>
              <a:defRPr/>
            </a:pPr>
            <a:r>
              <a:rPr lang="cs-CZ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MAP.……střední arteriální tlak krevní </a:t>
            </a:r>
          </a:p>
          <a:p>
            <a:pPr>
              <a:defRPr/>
            </a:pPr>
            <a:r>
              <a:rPr lang="cs-CZ" sz="28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ICP.……….nitrolební tlak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2268538" y="4005263"/>
            <a:ext cx="3835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sz="4000" b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ICP </a:t>
            </a:r>
            <a:r>
              <a:rPr lang="en-US" sz="4000" b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&lt; </a:t>
            </a:r>
            <a:r>
              <a:rPr lang="cs-CZ" sz="4000" b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20</a:t>
            </a:r>
          </a:p>
          <a:p>
            <a:pPr>
              <a:defRPr/>
            </a:pPr>
            <a:r>
              <a:rPr 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CPP </a:t>
            </a:r>
            <a:r>
              <a:rPr 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≥ 65 mmHg</a:t>
            </a:r>
          </a:p>
        </p:txBody>
      </p:sp>
    </p:spTree>
    <p:extLst>
      <p:ext uri="{BB962C8B-B14F-4D97-AF65-F5344CB8AC3E}">
        <p14:creationId xmlns:p14="http://schemas.microsoft.com/office/powerpoint/2010/main" val="34656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2800" b="1" smtClean="0">
                <a:effectLst/>
              </a:rPr>
              <a:t>Léčebný práh pro hodnotu nitrolebního tlaku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23850" y="2349500"/>
            <a:ext cx="7767638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2400" b="1">
                <a:latin typeface="Times New Roman" pitchFamily="18" charset="0"/>
              </a:rPr>
              <a:t> Léčba nitrolební hypertenze by měla být zahájena </a:t>
            </a:r>
          </a:p>
          <a:p>
            <a:r>
              <a:rPr lang="cs-CZ" altLang="cs-CZ" sz="2400" b="1">
                <a:latin typeface="Times New Roman" pitchFamily="18" charset="0"/>
              </a:rPr>
              <a:t>       při hodnotě nitrolebního tlaku </a:t>
            </a:r>
            <a:r>
              <a:rPr lang="cs-CZ" altLang="cs-CZ" sz="3200" b="1">
                <a:solidFill>
                  <a:srgbClr val="FFFF66"/>
                </a:solidFill>
                <a:latin typeface="Times New Roman" pitchFamily="18" charset="0"/>
              </a:rPr>
              <a:t>20 mmHg.</a:t>
            </a:r>
          </a:p>
          <a:p>
            <a:endParaRPr lang="cs-CZ" altLang="cs-CZ" sz="3200" b="1">
              <a:solidFill>
                <a:srgbClr val="FFFF66"/>
              </a:solidFill>
              <a:latin typeface="Times New Roman" pitchFamily="18" charset="0"/>
            </a:endParaRPr>
          </a:p>
          <a:p>
            <a:endParaRPr lang="cs-CZ" altLang="cs-CZ" sz="2400" b="1">
              <a:latin typeface="Times New Roman" pitchFamily="18" charset="0"/>
            </a:endParaRPr>
          </a:p>
          <a:p>
            <a:r>
              <a:rPr lang="cs-CZ" altLang="cs-CZ" sz="2400" b="1">
                <a:latin typeface="Times New Roman" pitchFamily="18" charset="0"/>
              </a:rPr>
              <a:t> Hodnoty nitrolebního tlaku a léčba nitrolební hypertenze </a:t>
            </a:r>
          </a:p>
          <a:p>
            <a:r>
              <a:rPr lang="cs-CZ" altLang="cs-CZ" sz="2400" b="1">
                <a:latin typeface="Times New Roman" pitchFamily="18" charset="0"/>
              </a:rPr>
              <a:t>      by měla být interpretována v korelaci s údaji o CPP </a:t>
            </a:r>
          </a:p>
          <a:p>
            <a:r>
              <a:rPr lang="cs-CZ" altLang="cs-CZ" sz="2400" b="1">
                <a:latin typeface="Times New Roman" pitchFamily="18" charset="0"/>
              </a:rPr>
              <a:t>      a klinickém nálezu.</a:t>
            </a:r>
          </a:p>
        </p:txBody>
      </p:sp>
    </p:spTree>
    <p:extLst>
      <p:ext uri="{BB962C8B-B14F-4D97-AF65-F5344CB8AC3E}">
        <p14:creationId xmlns:p14="http://schemas.microsoft.com/office/powerpoint/2010/main" val="41349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obrázky\prehosp000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4128" cy="4293096"/>
          </a:xfrm>
          <a:prstGeom prst="rect">
            <a:avLst/>
          </a:prstGeom>
          <a:noFill/>
        </p:spPr>
      </p:pic>
      <p:pic>
        <p:nvPicPr>
          <p:cNvPr id="3075" name="Picture 3" descr="E:\obrázky\prehosp000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942946"/>
            <a:ext cx="5220072" cy="3915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r>
              <a:rPr lang="cs-CZ" altLang="cs-CZ" sz="3200" b="1"/>
              <a:t>Indikace k ICP monitoringu 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8513762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AutoNum type="arabicPeriod"/>
            </a:pPr>
            <a:r>
              <a:rPr lang="cs-CZ" altLang="cs-CZ" sz="2400" b="1">
                <a:latin typeface="Times New Roman" panose="02020603050405020304" pitchFamily="18" charset="0"/>
              </a:rPr>
              <a:t>GCS </a:t>
            </a:r>
            <a:r>
              <a:rPr lang="cs-CZ" altLang="cs-CZ" sz="2400" b="1">
                <a:latin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cs-CZ" altLang="cs-CZ" sz="2400" b="1">
                <a:latin typeface="Times New Roman" panose="02020603050405020304" pitchFamily="18" charset="0"/>
              </a:rPr>
              <a:t> 8 + abnormální CT nález (hematom, kontuze </a:t>
            </a:r>
          </a:p>
          <a:p>
            <a:pPr eaLnBrk="0" hangingPunct="0"/>
            <a:r>
              <a:rPr lang="cs-CZ" altLang="cs-CZ" sz="2400" b="1">
                <a:latin typeface="Times New Roman" panose="02020603050405020304" pitchFamily="18" charset="0"/>
              </a:rPr>
              <a:t>    mozku, edém mozku, komprese basálních cisteren) </a:t>
            </a:r>
          </a:p>
          <a:p>
            <a:pPr eaLnBrk="0" hangingPunct="0"/>
            <a:endParaRPr lang="cs-CZ" altLang="cs-CZ" sz="2400" b="1">
              <a:latin typeface="Times New Roman" panose="02020603050405020304" pitchFamily="18" charset="0"/>
            </a:endParaRPr>
          </a:p>
          <a:p>
            <a:pPr eaLnBrk="0" hangingPunct="0"/>
            <a:endParaRPr lang="cs-CZ" altLang="cs-CZ" sz="2400" b="1"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2400" b="1">
                <a:latin typeface="Times New Roman" panose="02020603050405020304" pitchFamily="18" charset="0"/>
              </a:rPr>
              <a:t>2. GCS </a:t>
            </a:r>
            <a:r>
              <a:rPr lang="cs-CZ" altLang="cs-CZ" sz="2400" b="1">
                <a:latin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cs-CZ" altLang="cs-CZ" sz="2400" b="1">
                <a:latin typeface="Times New Roman" panose="02020603050405020304" pitchFamily="18" charset="0"/>
              </a:rPr>
              <a:t> 8 + normální CT nález při přítomnosti </a:t>
            </a:r>
          </a:p>
          <a:p>
            <a:pPr eaLnBrk="0" hangingPunct="0"/>
            <a:r>
              <a:rPr lang="cs-CZ" altLang="cs-CZ" sz="2400" b="1">
                <a:latin typeface="Times New Roman" panose="02020603050405020304" pitchFamily="18" charset="0"/>
              </a:rPr>
              <a:t>    aspoň 2 z těchto podmínek:   věk </a:t>
            </a:r>
            <a:r>
              <a:rPr lang="cs-CZ" altLang="cs-CZ" sz="2400" b="1">
                <a:latin typeface="Times New Roman" panose="02020603050405020304" pitchFamily="18" charset="0"/>
                <a:sym typeface="Symbol" panose="05050102010706020507" pitchFamily="18" charset="2"/>
              </a:rPr>
              <a:t></a:t>
            </a:r>
            <a:r>
              <a:rPr lang="cs-CZ" altLang="cs-CZ" sz="2400" b="1">
                <a:latin typeface="Times New Roman" panose="02020603050405020304" pitchFamily="18" charset="0"/>
              </a:rPr>
              <a:t> 40 let</a:t>
            </a:r>
          </a:p>
          <a:p>
            <a:pPr eaLnBrk="0" hangingPunct="0"/>
            <a:r>
              <a:rPr lang="cs-CZ" altLang="cs-CZ" sz="2400" b="1">
                <a:latin typeface="Times New Roman" panose="02020603050405020304" pitchFamily="18" charset="0"/>
              </a:rPr>
              <a:t>                                                      porucha hybnosti</a:t>
            </a:r>
          </a:p>
          <a:p>
            <a:pPr eaLnBrk="0" hangingPunct="0"/>
            <a:r>
              <a:rPr lang="cs-CZ" altLang="cs-CZ" sz="2400" b="1">
                <a:latin typeface="Times New Roman" panose="02020603050405020304" pitchFamily="18" charset="0"/>
              </a:rPr>
              <a:t>                                                      TKsyst </a:t>
            </a:r>
            <a:r>
              <a:rPr lang="cs-CZ" altLang="cs-CZ" sz="2400" b="1">
                <a:latin typeface="Times New Roman" panose="02020603050405020304" pitchFamily="18" charset="0"/>
                <a:sym typeface="Symbol" panose="05050102010706020507" pitchFamily="18" charset="2"/>
              </a:rPr>
              <a:t></a:t>
            </a:r>
            <a:r>
              <a:rPr lang="cs-CZ" altLang="cs-CZ" sz="2400" b="1">
                <a:latin typeface="Times New Roman" panose="02020603050405020304" pitchFamily="18" charset="0"/>
              </a:rPr>
              <a:t> 90 mmHg.</a:t>
            </a:r>
          </a:p>
          <a:p>
            <a:pPr eaLnBrk="0" hangingPunct="0"/>
            <a:endParaRPr lang="cs-CZ" altLang="cs-CZ" sz="2400" b="1">
              <a:latin typeface="Times New Roman" panose="02020603050405020304" pitchFamily="18" charset="0"/>
            </a:endParaRPr>
          </a:p>
          <a:p>
            <a:pPr eaLnBrk="0" hangingPunct="0"/>
            <a:endParaRPr lang="cs-CZ" altLang="cs-CZ" sz="2400" b="1">
              <a:latin typeface="Times New Roman" panose="02020603050405020304" pitchFamily="18" charset="0"/>
            </a:endParaRPr>
          </a:p>
          <a:p>
            <a:pPr eaLnBrk="0" hangingPunct="0"/>
            <a:r>
              <a:rPr lang="cs-CZ" altLang="cs-CZ" sz="2400" b="1">
                <a:latin typeface="Times New Roman" panose="02020603050405020304" pitchFamily="18" charset="0"/>
              </a:rPr>
              <a:t>3. Není doporučení pro rutinní monitoring u pacientů s GCS </a:t>
            </a:r>
            <a:r>
              <a:rPr lang="cs-CZ" altLang="cs-CZ" sz="2400" b="1">
                <a:latin typeface="Times New Roman" panose="02020603050405020304" pitchFamily="18" charset="0"/>
                <a:sym typeface="Symbol" panose="05050102010706020507" pitchFamily="18" charset="2"/>
              </a:rPr>
              <a:t></a:t>
            </a:r>
            <a:r>
              <a:rPr lang="cs-CZ" altLang="cs-CZ" sz="2400" b="1">
                <a:latin typeface="Times New Roman" panose="02020603050405020304" pitchFamily="18" charset="0"/>
              </a:rPr>
              <a:t> 8</a:t>
            </a: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116013" y="5876925"/>
            <a:ext cx="63357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cs-CZ">
                <a:solidFill>
                  <a:schemeClr val="tx2"/>
                </a:solidFill>
              </a:rPr>
              <a:t>Brain Trauma Foundation  </a:t>
            </a:r>
            <a:r>
              <a:rPr lang="it-IT" altLang="cs-CZ" i="1">
                <a:solidFill>
                  <a:schemeClr val="tx2"/>
                </a:solidFill>
              </a:rPr>
              <a:t>JOURNAL OF NEUROTRAUMA </a:t>
            </a:r>
            <a:r>
              <a:rPr lang="fr-FR" altLang="cs-CZ" i="1">
                <a:solidFill>
                  <a:schemeClr val="tx2"/>
                </a:solidFill>
              </a:rPr>
              <a:t>Volume 24, Supplement 1, 2007 </a:t>
            </a:r>
            <a:r>
              <a:rPr lang="it-IT" altLang="cs-CZ" i="1">
                <a:solidFill>
                  <a:schemeClr val="tx2"/>
                </a:solidFill>
              </a:rPr>
              <a:t> </a:t>
            </a:r>
            <a:r>
              <a:rPr lang="it-IT" altLang="cs-CZ">
                <a:solidFill>
                  <a:schemeClr val="tx2"/>
                </a:solidFill>
              </a:rPr>
              <a:t>S-37–S-44</a:t>
            </a:r>
            <a:endParaRPr lang="cs-CZ" altLang="cs-CZ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10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Technologie měření ICP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Intraparenchymové čidlo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Přes zevní komorovou drenáž</a:t>
            </a:r>
          </a:p>
          <a:p>
            <a:endParaRPr lang="cs-CZ" altLang="cs-CZ"/>
          </a:p>
          <a:p>
            <a:pPr>
              <a:buFontTx/>
              <a:buNone/>
            </a:pPr>
            <a:endParaRPr lang="cs-CZ" altLang="cs-CZ"/>
          </a:p>
        </p:txBody>
      </p:sp>
      <p:pic>
        <p:nvPicPr>
          <p:cNvPr id="118788" name="Object 4" descr="npo00000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5086350"/>
            <a:ext cx="12319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8789" name="Group 5"/>
          <p:cNvGrpSpPr>
            <a:grpSpLocks/>
          </p:cNvGrpSpPr>
          <p:nvPr/>
        </p:nvGrpSpPr>
        <p:grpSpPr bwMode="auto">
          <a:xfrm>
            <a:off x="4500563" y="2133600"/>
            <a:ext cx="4260850" cy="1828800"/>
            <a:chOff x="385" y="2931"/>
            <a:chExt cx="2684" cy="1152"/>
          </a:xfrm>
        </p:grpSpPr>
        <p:grpSp>
          <p:nvGrpSpPr>
            <p:cNvPr id="118790" name="Group 6"/>
            <p:cNvGrpSpPr>
              <a:grpSpLocks/>
            </p:cNvGrpSpPr>
            <p:nvPr/>
          </p:nvGrpSpPr>
          <p:grpSpPr bwMode="auto">
            <a:xfrm>
              <a:off x="385" y="2931"/>
              <a:ext cx="2569" cy="1152"/>
              <a:chOff x="2928" y="2304"/>
              <a:chExt cx="2569" cy="1152"/>
            </a:xfrm>
          </p:grpSpPr>
          <p:sp>
            <p:nvSpPr>
              <p:cNvPr id="118791" name="Oval 7"/>
              <p:cNvSpPr>
                <a:spLocks noChangeArrowheads="1"/>
              </p:cNvSpPr>
              <p:nvPr/>
            </p:nvSpPr>
            <p:spPr bwMode="auto">
              <a:xfrm>
                <a:off x="2928" y="2765"/>
                <a:ext cx="896" cy="6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8792" name="Oval 8"/>
              <p:cNvSpPr>
                <a:spLocks noChangeArrowheads="1"/>
              </p:cNvSpPr>
              <p:nvPr/>
            </p:nvSpPr>
            <p:spPr bwMode="auto">
              <a:xfrm rot="1320000">
                <a:off x="3466" y="2995"/>
                <a:ext cx="108" cy="381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8793" name="Oval 9"/>
              <p:cNvSpPr>
                <a:spLocks noChangeArrowheads="1"/>
              </p:cNvSpPr>
              <p:nvPr/>
            </p:nvSpPr>
            <p:spPr bwMode="auto">
              <a:xfrm rot="20280000">
                <a:off x="3188" y="2989"/>
                <a:ext cx="120" cy="384"/>
              </a:xfrm>
              <a:prstGeom prst="ellipse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8794" name="AutoShape 10"/>
              <p:cNvSpPr>
                <a:spLocks noChangeArrowheads="1"/>
              </p:cNvSpPr>
              <p:nvPr/>
            </p:nvSpPr>
            <p:spPr bwMode="auto">
              <a:xfrm rot="-115589">
                <a:off x="3406" y="2304"/>
                <a:ext cx="1732" cy="998"/>
              </a:xfrm>
              <a:custGeom>
                <a:avLst/>
                <a:gdLst>
                  <a:gd name="G0" fmla="+- 10645 0 0"/>
                  <a:gd name="G1" fmla="+- 11052297 0 0"/>
                  <a:gd name="G2" fmla="+- 0 0 11052297"/>
                  <a:gd name="T0" fmla="*/ 0 256 1"/>
                  <a:gd name="T1" fmla="*/ 180 256 1"/>
                  <a:gd name="G3" fmla="+- 11052297 T0 T1"/>
                  <a:gd name="T2" fmla="*/ 0 256 1"/>
                  <a:gd name="T3" fmla="*/ 90 256 1"/>
                  <a:gd name="G4" fmla="+- 11052297 T2 T3"/>
                  <a:gd name="G5" fmla="*/ G4 2 1"/>
                  <a:gd name="T4" fmla="*/ 90 256 1"/>
                  <a:gd name="T5" fmla="*/ 0 256 1"/>
                  <a:gd name="G6" fmla="+- 11052297 T4 T5"/>
                  <a:gd name="G7" fmla="*/ G6 2 1"/>
                  <a:gd name="G8" fmla="abs 1105229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0645"/>
                  <a:gd name="G18" fmla="*/ 10645 1 2"/>
                  <a:gd name="G19" fmla="+- G18 5400 0"/>
                  <a:gd name="G20" fmla="cos G19 11052297"/>
                  <a:gd name="G21" fmla="sin G19 11052297"/>
                  <a:gd name="G22" fmla="+- G20 10800 0"/>
                  <a:gd name="G23" fmla="+- G21 10800 0"/>
                  <a:gd name="G24" fmla="+- 10800 0 G20"/>
                  <a:gd name="G25" fmla="+- 10645 10800 0"/>
                  <a:gd name="G26" fmla="?: G9 G17 G25"/>
                  <a:gd name="G27" fmla="?: G9 0 21600"/>
                  <a:gd name="G28" fmla="cos 10800 11052297"/>
                  <a:gd name="G29" fmla="sin 10800 11052297"/>
                  <a:gd name="G30" fmla="sin 10645 1105229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052297 G34 0"/>
                  <a:gd name="G36" fmla="?: G6 G35 G31"/>
                  <a:gd name="G37" fmla="+- 21600 0 G36"/>
                  <a:gd name="G38" fmla="?: G4 0 G33"/>
                  <a:gd name="G39" fmla="?: 1105229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286 w 21600"/>
                  <a:gd name="T15" fmla="*/ 12911 h 21600"/>
                  <a:gd name="T16" fmla="*/ 10800 w 21600"/>
                  <a:gd name="T17" fmla="*/ 155 h 21600"/>
                  <a:gd name="T18" fmla="*/ 21314 w 21600"/>
                  <a:gd name="T19" fmla="*/ 12911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363" y="12895"/>
                    </a:moveTo>
                    <a:cubicBezTo>
                      <a:pt x="224" y="12205"/>
                      <a:pt x="155" y="11503"/>
                      <a:pt x="155" y="10800"/>
                    </a:cubicBezTo>
                    <a:cubicBezTo>
                      <a:pt x="155" y="4920"/>
                      <a:pt x="4920" y="155"/>
                      <a:pt x="10800" y="155"/>
                    </a:cubicBezTo>
                    <a:cubicBezTo>
                      <a:pt x="16679" y="155"/>
                      <a:pt x="21445" y="4920"/>
                      <a:pt x="21445" y="10800"/>
                    </a:cubicBezTo>
                    <a:cubicBezTo>
                      <a:pt x="21445" y="11503"/>
                      <a:pt x="21375" y="12205"/>
                      <a:pt x="21236" y="12895"/>
                    </a:cubicBezTo>
                    <a:lnTo>
                      <a:pt x="21388" y="12926"/>
                    </a:lnTo>
                    <a:cubicBezTo>
                      <a:pt x="21529" y="12226"/>
                      <a:pt x="21600" y="11514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1514"/>
                      <a:pt x="70" y="12226"/>
                      <a:pt x="211" y="1292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18795" name="AutoShape 11"/>
              <p:cNvSpPr>
                <a:spLocks noChangeArrowheads="1"/>
              </p:cNvSpPr>
              <p:nvPr/>
            </p:nvSpPr>
            <p:spPr bwMode="auto">
              <a:xfrm>
                <a:off x="5019" y="2688"/>
                <a:ext cx="478" cy="230"/>
              </a:xfrm>
              <a:prstGeom prst="bevel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18796" name="Text Box 12"/>
            <p:cNvSpPr txBox="1">
              <a:spLocks noChangeArrowheads="1"/>
            </p:cNvSpPr>
            <p:nvPr/>
          </p:nvSpPr>
          <p:spPr bwMode="auto">
            <a:xfrm>
              <a:off x="2472" y="3339"/>
              <a:ext cx="59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800" b="1" i="1">
                  <a:latin typeface="Courier New" panose="02070309020205020404" pitchFamily="49" charset="0"/>
                </a:rPr>
                <a:t>monitor</a:t>
              </a:r>
              <a:endParaRPr lang="en-GB" altLang="cs-CZ" sz="800" b="1" i="1">
                <a:latin typeface="Courier New" panose="02070309020205020404" pitchFamily="49" charset="0"/>
              </a:endParaRPr>
            </a:p>
          </p:txBody>
        </p:sp>
      </p:grpSp>
      <p:grpSp>
        <p:nvGrpSpPr>
          <p:cNvPr id="118797" name="Group 13"/>
          <p:cNvGrpSpPr>
            <a:grpSpLocks/>
          </p:cNvGrpSpPr>
          <p:nvPr/>
        </p:nvGrpSpPr>
        <p:grpSpPr bwMode="auto">
          <a:xfrm>
            <a:off x="4500563" y="4005263"/>
            <a:ext cx="3517900" cy="2311400"/>
            <a:chOff x="336" y="2016"/>
            <a:chExt cx="2216" cy="1456"/>
          </a:xfrm>
        </p:grpSpPr>
        <p:sp>
          <p:nvSpPr>
            <p:cNvPr id="118798" name="Oval 14"/>
            <p:cNvSpPr>
              <a:spLocks noChangeArrowheads="1"/>
            </p:cNvSpPr>
            <p:nvPr/>
          </p:nvSpPr>
          <p:spPr bwMode="auto">
            <a:xfrm>
              <a:off x="336" y="2799"/>
              <a:ext cx="948" cy="67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799" name="Oval 15"/>
            <p:cNvSpPr>
              <a:spLocks noChangeArrowheads="1"/>
            </p:cNvSpPr>
            <p:nvPr/>
          </p:nvSpPr>
          <p:spPr bwMode="auto">
            <a:xfrm rot="1320000">
              <a:off x="905" y="3023"/>
              <a:ext cx="115" cy="371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800" name="Oval 16"/>
            <p:cNvSpPr>
              <a:spLocks noChangeArrowheads="1"/>
            </p:cNvSpPr>
            <p:nvPr/>
          </p:nvSpPr>
          <p:spPr bwMode="auto">
            <a:xfrm rot="20280000">
              <a:off x="611" y="3017"/>
              <a:ext cx="127" cy="37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801" name="AutoShape 17"/>
            <p:cNvSpPr>
              <a:spLocks noChangeArrowheads="1"/>
            </p:cNvSpPr>
            <p:nvPr/>
          </p:nvSpPr>
          <p:spPr bwMode="auto">
            <a:xfrm rot="-1418240">
              <a:off x="905" y="2425"/>
              <a:ext cx="1284" cy="823"/>
            </a:xfrm>
            <a:custGeom>
              <a:avLst/>
              <a:gdLst>
                <a:gd name="G0" fmla="+- 10239 0 0"/>
                <a:gd name="G1" fmla="+- 11132949 0 0"/>
                <a:gd name="G2" fmla="+- 0 0 11132949"/>
                <a:gd name="T0" fmla="*/ 0 256 1"/>
                <a:gd name="T1" fmla="*/ 180 256 1"/>
                <a:gd name="G3" fmla="+- 11132949 T0 T1"/>
                <a:gd name="T2" fmla="*/ 0 256 1"/>
                <a:gd name="T3" fmla="*/ 90 256 1"/>
                <a:gd name="G4" fmla="+- 11132949 T2 T3"/>
                <a:gd name="G5" fmla="*/ G4 2 1"/>
                <a:gd name="T4" fmla="*/ 90 256 1"/>
                <a:gd name="T5" fmla="*/ 0 256 1"/>
                <a:gd name="G6" fmla="+- 11132949 T4 T5"/>
                <a:gd name="G7" fmla="*/ G6 2 1"/>
                <a:gd name="G8" fmla="abs 11132949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239"/>
                <a:gd name="G18" fmla="*/ 10239 1 2"/>
                <a:gd name="G19" fmla="+- G18 5400 0"/>
                <a:gd name="G20" fmla="cos G19 11132949"/>
                <a:gd name="G21" fmla="sin G19 11132949"/>
                <a:gd name="G22" fmla="+- G20 10800 0"/>
                <a:gd name="G23" fmla="+- G21 10800 0"/>
                <a:gd name="G24" fmla="+- 10800 0 G20"/>
                <a:gd name="G25" fmla="+- 10239 10800 0"/>
                <a:gd name="G26" fmla="?: G9 G17 G25"/>
                <a:gd name="G27" fmla="?: G9 0 21600"/>
                <a:gd name="G28" fmla="cos 10800 11132949"/>
                <a:gd name="G29" fmla="sin 10800 11132949"/>
                <a:gd name="G30" fmla="sin 10239 11132949"/>
                <a:gd name="G31" fmla="+- G28 10800 0"/>
                <a:gd name="G32" fmla="+- G29 10800 0"/>
                <a:gd name="G33" fmla="+- G30 10800 0"/>
                <a:gd name="G34" fmla="?: G4 0 G31"/>
                <a:gd name="G35" fmla="?: 11132949 G34 0"/>
                <a:gd name="G36" fmla="?: G6 G35 G31"/>
                <a:gd name="G37" fmla="+- 21600 0 G36"/>
                <a:gd name="G38" fmla="?: G4 0 G33"/>
                <a:gd name="G39" fmla="?: 11132949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3 w 21600"/>
                <a:gd name="T15" fmla="*/ 12649 h 21600"/>
                <a:gd name="T16" fmla="*/ 10800 w 21600"/>
                <a:gd name="T17" fmla="*/ 561 h 21600"/>
                <a:gd name="T18" fmla="*/ 21157 w 21600"/>
                <a:gd name="T19" fmla="*/ 12649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20" y="12599"/>
                  </a:moveTo>
                  <a:cubicBezTo>
                    <a:pt x="614" y="12005"/>
                    <a:pt x="561" y="11403"/>
                    <a:pt x="561" y="10800"/>
                  </a:cubicBezTo>
                  <a:cubicBezTo>
                    <a:pt x="561" y="5145"/>
                    <a:pt x="5145" y="561"/>
                    <a:pt x="10800" y="561"/>
                  </a:cubicBezTo>
                  <a:cubicBezTo>
                    <a:pt x="16454" y="561"/>
                    <a:pt x="21039" y="5145"/>
                    <a:pt x="21039" y="10800"/>
                  </a:cubicBezTo>
                  <a:cubicBezTo>
                    <a:pt x="21039" y="11403"/>
                    <a:pt x="20985" y="12005"/>
                    <a:pt x="20879" y="12599"/>
                  </a:cubicBezTo>
                  <a:lnTo>
                    <a:pt x="21431" y="12698"/>
                  </a:lnTo>
                  <a:cubicBezTo>
                    <a:pt x="21543" y="12071"/>
                    <a:pt x="21600" y="11436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1436"/>
                    <a:pt x="56" y="12071"/>
                    <a:pt x="168" y="12698"/>
                  </a:cubicBezTo>
                  <a:close/>
                </a:path>
              </a:pathLst>
            </a:cu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802" name="Rectangle 18"/>
            <p:cNvSpPr>
              <a:spLocks noChangeArrowheads="1"/>
            </p:cNvSpPr>
            <p:nvPr/>
          </p:nvSpPr>
          <p:spPr bwMode="auto">
            <a:xfrm>
              <a:off x="1980" y="2575"/>
              <a:ext cx="189" cy="74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803" name="Rectangle 19"/>
            <p:cNvSpPr>
              <a:spLocks noChangeArrowheads="1"/>
            </p:cNvSpPr>
            <p:nvPr/>
          </p:nvSpPr>
          <p:spPr bwMode="auto">
            <a:xfrm>
              <a:off x="1980" y="2948"/>
              <a:ext cx="189" cy="374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804" name="AutoShape 20"/>
            <p:cNvSpPr>
              <a:spLocks noChangeArrowheads="1"/>
            </p:cNvSpPr>
            <p:nvPr/>
          </p:nvSpPr>
          <p:spPr bwMode="auto">
            <a:xfrm rot="-397137">
              <a:off x="1920" y="2064"/>
              <a:ext cx="624" cy="624"/>
            </a:xfrm>
            <a:custGeom>
              <a:avLst/>
              <a:gdLst>
                <a:gd name="G0" fmla="+- -8616231 0 0"/>
                <a:gd name="G1" fmla="+- 11779777 0 0"/>
                <a:gd name="G2" fmla="+- -8616231 0 11779777"/>
                <a:gd name="G3" fmla="+- 10800 0 0"/>
                <a:gd name="G4" fmla="+- 0 0 -8616231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9736 0 0"/>
                <a:gd name="G9" fmla="+- 0 0 11779777"/>
                <a:gd name="G10" fmla="+- 9736 0 2700"/>
                <a:gd name="G11" fmla="cos G10 -8616231"/>
                <a:gd name="G12" fmla="sin G10 -8616231"/>
                <a:gd name="G13" fmla="cos 13500 -8616231"/>
                <a:gd name="G14" fmla="sin 13500 -8616231"/>
                <a:gd name="G15" fmla="+- G11 10800 0"/>
                <a:gd name="G16" fmla="+- G12 10800 0"/>
                <a:gd name="G17" fmla="+- G13 10800 0"/>
                <a:gd name="G18" fmla="+- G14 10800 0"/>
                <a:gd name="G19" fmla="*/ 9736 1 2"/>
                <a:gd name="G20" fmla="+- G19 5400 0"/>
                <a:gd name="G21" fmla="cos G20 -8616231"/>
                <a:gd name="G22" fmla="sin G20 -8616231"/>
                <a:gd name="G23" fmla="+- G21 10800 0"/>
                <a:gd name="G24" fmla="+- G12 G23 G22"/>
                <a:gd name="G25" fmla="+- G22 G23 G11"/>
                <a:gd name="G26" fmla="cos 10800 -8616231"/>
                <a:gd name="G27" fmla="sin 10800 -8616231"/>
                <a:gd name="G28" fmla="cos 9736 -8616231"/>
                <a:gd name="G29" fmla="sin 9736 -8616231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11779777"/>
                <a:gd name="G36" fmla="sin G34 11779777"/>
                <a:gd name="G37" fmla="+/ 11779777 -8616231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9736 G39"/>
                <a:gd name="G43" fmla="sin 973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44 w 21600"/>
                <a:gd name="T5" fmla="*/ 6383 h 21600"/>
                <a:gd name="T6" fmla="*/ 532 w 21600"/>
                <a:gd name="T7" fmla="*/ 10845 h 21600"/>
                <a:gd name="T8" fmla="*/ 1915 w 21600"/>
                <a:gd name="T9" fmla="*/ 6818 h 21600"/>
                <a:gd name="T10" fmla="*/ 1859 w 21600"/>
                <a:gd name="T11" fmla="*/ 684 h 21600"/>
                <a:gd name="T12" fmla="*/ 6421 w 21600"/>
                <a:gd name="T13" fmla="*/ 965 h 21600"/>
                <a:gd name="T14" fmla="*/ 6140 w 21600"/>
                <a:gd name="T15" fmla="*/ 552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352" y="3505"/>
                  </a:moveTo>
                  <a:cubicBezTo>
                    <a:pt x="2261" y="5353"/>
                    <a:pt x="1064" y="8009"/>
                    <a:pt x="1064" y="10799"/>
                  </a:cubicBezTo>
                  <a:cubicBezTo>
                    <a:pt x="1064" y="10814"/>
                    <a:pt x="1064" y="10828"/>
                    <a:pt x="1064" y="10843"/>
                  </a:cubicBezTo>
                  <a:lnTo>
                    <a:pt x="0" y="10848"/>
                  </a:lnTo>
                  <a:cubicBezTo>
                    <a:pt x="0" y="10832"/>
                    <a:pt x="0" y="10816"/>
                    <a:pt x="0" y="10800"/>
                  </a:cubicBezTo>
                  <a:cubicBezTo>
                    <a:pt x="0" y="7704"/>
                    <a:pt x="1328" y="4757"/>
                    <a:pt x="3647" y="2707"/>
                  </a:cubicBezTo>
                  <a:lnTo>
                    <a:pt x="1859" y="684"/>
                  </a:lnTo>
                  <a:lnTo>
                    <a:pt x="6421" y="965"/>
                  </a:lnTo>
                  <a:lnTo>
                    <a:pt x="6140" y="5528"/>
                  </a:lnTo>
                  <a:lnTo>
                    <a:pt x="4352" y="3505"/>
                  </a:lnTo>
                  <a:close/>
                </a:path>
              </a:pathLst>
            </a:cu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805" name="AutoShape 21"/>
            <p:cNvSpPr>
              <a:spLocks noChangeArrowheads="1"/>
            </p:cNvSpPr>
            <p:nvPr/>
          </p:nvSpPr>
          <p:spPr bwMode="auto">
            <a:xfrm>
              <a:off x="1920" y="2016"/>
              <a:ext cx="506" cy="224"/>
            </a:xfrm>
            <a:prstGeom prst="bevel">
              <a:avLst>
                <a:gd name="adj" fmla="val 12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806" name="Text Box 22"/>
            <p:cNvSpPr txBox="1">
              <a:spLocks noChangeArrowheads="1"/>
            </p:cNvSpPr>
            <p:nvPr/>
          </p:nvSpPr>
          <p:spPr bwMode="auto">
            <a:xfrm>
              <a:off x="1920" y="2016"/>
              <a:ext cx="63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800" b="1" i="1">
                  <a:latin typeface="Courier New" panose="02070309020205020404" pitchFamily="49" charset="0"/>
                </a:rPr>
                <a:t>monitor</a:t>
              </a:r>
              <a:endParaRPr lang="en-GB" altLang="cs-CZ" sz="800" b="1" i="1">
                <a:latin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887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P8310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938365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9" name="Picture 3" descr="rmn10003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1" r="6496"/>
          <a:stretch>
            <a:fillRect/>
          </a:stretch>
        </p:blipFill>
        <p:spPr bwMode="auto">
          <a:xfrm>
            <a:off x="1692275" y="1773238"/>
            <a:ext cx="42608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..nic není bez rizika ....</a:t>
            </a:r>
          </a:p>
        </p:txBody>
      </p:sp>
    </p:spTree>
    <p:extLst>
      <p:ext uri="{BB962C8B-B14F-4D97-AF65-F5344CB8AC3E}">
        <p14:creationId xmlns:p14="http://schemas.microsoft.com/office/powerpoint/2010/main" val="1372830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4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Příčiny zvýšeného ICP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r>
              <a:rPr lang="cs-CZ" altLang="cs-CZ" dirty="0"/>
              <a:t>Prostorové léze:     </a:t>
            </a:r>
            <a:r>
              <a:rPr lang="cs-CZ" altLang="cs-CZ" dirty="0">
                <a:solidFill>
                  <a:srgbClr val="FFFF00"/>
                </a:solidFill>
              </a:rPr>
              <a:t>hematom, kontuze</a:t>
            </a:r>
          </a:p>
          <a:p>
            <a:r>
              <a:rPr lang="cs-CZ" altLang="cs-CZ" dirty="0"/>
              <a:t>Nárůst CSF</a:t>
            </a:r>
            <a:r>
              <a:rPr lang="cs-CZ" altLang="cs-CZ" sz="2800" dirty="0"/>
              <a:t>:</a:t>
            </a:r>
            <a:r>
              <a:rPr lang="cs-CZ" altLang="cs-CZ" sz="2800" dirty="0">
                <a:solidFill>
                  <a:srgbClr val="FFFF00"/>
                </a:solidFill>
              </a:rPr>
              <a:t>  </a:t>
            </a:r>
            <a:r>
              <a:rPr lang="cs-CZ" altLang="cs-CZ" sz="2800" dirty="0" smtClean="0">
                <a:solidFill>
                  <a:srgbClr val="FFFF00"/>
                </a:solidFill>
              </a:rPr>
              <a:t>hydrocefalus</a:t>
            </a:r>
            <a:endParaRPr lang="cs-CZ" altLang="cs-CZ" sz="2800" dirty="0">
              <a:solidFill>
                <a:srgbClr val="FFFF00"/>
              </a:solidFill>
            </a:endParaRPr>
          </a:p>
          <a:p>
            <a:r>
              <a:rPr lang="cs-CZ" altLang="cs-CZ" dirty="0" err="1"/>
              <a:t>Vazogenní</a:t>
            </a:r>
            <a:r>
              <a:rPr lang="cs-CZ" altLang="cs-CZ" dirty="0"/>
              <a:t> edém: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sz="2800" dirty="0">
                <a:solidFill>
                  <a:srgbClr val="FFFF66"/>
                </a:solidFill>
                <a:cs typeface="Arial" panose="020B0604020202020204" pitchFamily="34" charset="0"/>
              </a:rPr>
              <a:t>porušení </a:t>
            </a:r>
            <a:r>
              <a:rPr lang="cs-CZ" altLang="cs-CZ" sz="2800" dirty="0" smtClean="0">
                <a:solidFill>
                  <a:srgbClr val="FFFF66"/>
                </a:solidFill>
                <a:cs typeface="Arial" panose="020B0604020202020204" pitchFamily="34" charset="0"/>
              </a:rPr>
              <a:t>HEB</a:t>
            </a:r>
            <a:r>
              <a:rPr lang="cs-CZ" altLang="cs-CZ" sz="2800" dirty="0">
                <a:solidFill>
                  <a:srgbClr val="FFFF66"/>
                </a:solidFill>
                <a:cs typeface="Arial" panose="020B0604020202020204" pitchFamily="34" charset="0"/>
              </a:rPr>
              <a:t>, zvýšený CBF, extravazace vody a proteinů, </a:t>
            </a:r>
            <a:r>
              <a:rPr lang="cs-CZ" altLang="cs-CZ" sz="2800" dirty="0">
                <a:solidFill>
                  <a:srgbClr val="FFFF66"/>
                </a:solidFill>
              </a:rPr>
              <a:t>bradykinin, kyselina arachidonová, histamin, volné radikály </a:t>
            </a:r>
          </a:p>
          <a:p>
            <a:r>
              <a:rPr lang="cs-CZ" altLang="cs-CZ" dirty="0"/>
              <a:t>Cytotoxický edém</a:t>
            </a:r>
            <a:r>
              <a:rPr lang="cs-CZ" altLang="cs-CZ" sz="2800" dirty="0"/>
              <a:t>:</a:t>
            </a:r>
            <a:r>
              <a:rPr lang="cs-CZ" altLang="cs-CZ" sz="2800" dirty="0">
                <a:solidFill>
                  <a:srgbClr val="FFFF00"/>
                </a:solidFill>
              </a:rPr>
              <a:t>    ischémie, energetický kolaps buněk, porucha Na/K pump, Ca++, akumulace vody</a:t>
            </a:r>
          </a:p>
          <a:p>
            <a:pPr>
              <a:buFontTx/>
              <a:buNone/>
            </a:pPr>
            <a:r>
              <a:rPr lang="cs-CZ" altLang="cs-CZ" dirty="0">
                <a:solidFill>
                  <a:srgbClr val="FFFF00"/>
                </a:solidFill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76774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solidFill>
                  <a:srgbClr val="FF3300"/>
                </a:solidFill>
                <a:effectLst/>
              </a:rPr>
              <a:t>Léčba nitrolební hypertenze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>
                <a:effectLst/>
              </a:rPr>
              <a:t>Odstranitelné příčiny  - </a:t>
            </a:r>
            <a:r>
              <a:rPr lang="cs-CZ" altLang="cs-CZ" sz="2800" i="1" dirty="0" smtClean="0">
                <a:effectLst/>
              </a:rPr>
              <a:t>neurochirurgická intervence</a:t>
            </a:r>
          </a:p>
          <a:p>
            <a:pPr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Sedace</a:t>
            </a:r>
            <a:endParaRPr lang="cs-CZ" altLang="cs-CZ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dirty="0" err="1" smtClean="0">
                <a:effectLst/>
              </a:rPr>
              <a:t>Osmoterapie</a:t>
            </a:r>
            <a:r>
              <a:rPr lang="cs-CZ" altLang="cs-CZ" dirty="0">
                <a:effectLst/>
              </a:rPr>
              <a:t> (20%manitol</a:t>
            </a:r>
            <a:r>
              <a:rPr lang="cs-CZ" altLang="cs-CZ" dirty="0" smtClean="0">
                <a:effectLst/>
              </a:rPr>
              <a:t>, 10% </a:t>
            </a:r>
            <a:r>
              <a:rPr lang="cs-CZ" altLang="cs-CZ" dirty="0" err="1" smtClean="0">
                <a:effectLst/>
              </a:rPr>
              <a:t>NaCl</a:t>
            </a:r>
            <a:r>
              <a:rPr lang="cs-CZ" altLang="cs-CZ" dirty="0" smtClean="0">
                <a:effectLst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effectLst/>
              </a:rPr>
              <a:t>Optimalizace CPP</a:t>
            </a:r>
          </a:p>
          <a:p>
            <a:pPr>
              <a:lnSpc>
                <a:spcPct val="90000"/>
              </a:lnSpc>
            </a:pPr>
            <a:r>
              <a:rPr lang="cs-CZ" altLang="cs-CZ" i="1" dirty="0" smtClean="0">
                <a:effectLst/>
              </a:rPr>
              <a:t>Hyperventilace</a:t>
            </a:r>
          </a:p>
          <a:p>
            <a:pPr>
              <a:lnSpc>
                <a:spcPct val="90000"/>
              </a:lnSpc>
            </a:pPr>
            <a:endParaRPr lang="cs-CZ" altLang="cs-CZ" dirty="0" smtClean="0"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FFFF00"/>
                </a:solidFill>
                <a:effectLst/>
              </a:rPr>
              <a:t>Specifická </a:t>
            </a:r>
            <a:r>
              <a:rPr lang="cs-CZ" altLang="cs-CZ" dirty="0" err="1" smtClean="0">
                <a:solidFill>
                  <a:srgbClr val="FFFF00"/>
                </a:solidFill>
                <a:effectLst/>
              </a:rPr>
              <a:t>neuroprotektivní</a:t>
            </a:r>
            <a:r>
              <a:rPr lang="cs-CZ" altLang="cs-CZ" dirty="0" smtClean="0">
                <a:solidFill>
                  <a:srgbClr val="FFFF00"/>
                </a:solidFill>
                <a:effectLst/>
              </a:rPr>
              <a:t> terapie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 smtClean="0">
                <a:solidFill>
                  <a:srgbClr val="FF3300"/>
                </a:solidFill>
                <a:effectLst/>
              </a:rPr>
              <a:t>barbituráty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 smtClean="0">
                <a:solidFill>
                  <a:srgbClr val="FF3300"/>
                </a:solidFill>
                <a:effectLst/>
              </a:rPr>
              <a:t>hypotermie </a:t>
            </a:r>
          </a:p>
          <a:p>
            <a:pPr>
              <a:lnSpc>
                <a:spcPct val="90000"/>
              </a:lnSpc>
            </a:pPr>
            <a:endParaRPr lang="cs-CZ" altLang="cs-CZ" sz="2800" dirty="0" smtClean="0">
              <a:solidFill>
                <a:srgbClr val="FF3300"/>
              </a:solidFill>
              <a:effectLst/>
            </a:endParaRPr>
          </a:p>
          <a:p>
            <a:pPr>
              <a:lnSpc>
                <a:spcPct val="90000"/>
              </a:lnSpc>
            </a:pPr>
            <a:endParaRPr lang="cs-CZ" altLang="cs-CZ" sz="2800" dirty="0" smtClean="0">
              <a:solidFill>
                <a:srgbClr val="FF3300"/>
              </a:solidFill>
              <a:effectLst/>
            </a:endParaRPr>
          </a:p>
          <a:p>
            <a:pPr>
              <a:lnSpc>
                <a:spcPct val="90000"/>
              </a:lnSpc>
            </a:pPr>
            <a:r>
              <a:rPr lang="cs-CZ" altLang="cs-CZ" sz="2800" dirty="0" smtClean="0">
                <a:effectLst/>
              </a:rPr>
              <a:t>	</a:t>
            </a:r>
          </a:p>
          <a:p>
            <a:pPr>
              <a:lnSpc>
                <a:spcPct val="90000"/>
              </a:lnSpc>
            </a:pPr>
            <a:endParaRPr lang="cs-CZ" altLang="cs-CZ" sz="2800" dirty="0" smtClean="0">
              <a:effectLst/>
            </a:endParaRPr>
          </a:p>
          <a:p>
            <a:pPr>
              <a:lnSpc>
                <a:spcPct val="90000"/>
              </a:lnSpc>
            </a:pPr>
            <a:endParaRPr lang="cs-CZ" altLang="cs-CZ" sz="24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15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396875"/>
            <a:ext cx="7704138" cy="1296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effectLst/>
              </a:rPr>
              <a:t>Chirurgická léčba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cs-CZ" dirty="0" smtClean="0">
                <a:effectLst/>
              </a:rPr>
              <a:t>Zevní komorová drenáž</a:t>
            </a:r>
          </a:p>
          <a:p>
            <a:pPr>
              <a:defRPr/>
            </a:pPr>
            <a:r>
              <a:rPr lang="cs-CZ" dirty="0" smtClean="0">
                <a:effectLst/>
              </a:rPr>
              <a:t>Evakuace hematomu, expanzívní kontuze</a:t>
            </a:r>
          </a:p>
          <a:p>
            <a:pPr>
              <a:defRPr/>
            </a:pPr>
            <a:r>
              <a:rPr lang="cs-CZ" dirty="0" smtClean="0">
                <a:effectLst/>
              </a:rPr>
              <a:t>Dekompresní </a:t>
            </a:r>
            <a:r>
              <a:rPr lang="cs-CZ" dirty="0" err="1" smtClean="0">
                <a:effectLst/>
              </a:rPr>
              <a:t>kraniektomie</a:t>
            </a:r>
            <a:r>
              <a:rPr lang="cs-CZ" dirty="0" smtClean="0">
                <a:effectLst/>
              </a:rPr>
              <a:t>              </a:t>
            </a:r>
          </a:p>
          <a:p>
            <a:pPr>
              <a:defRPr/>
            </a:pPr>
            <a:endParaRPr lang="cs-CZ" dirty="0" smtClean="0">
              <a:solidFill>
                <a:srgbClr val="FFFF00"/>
              </a:solidFill>
              <a:effectLst/>
            </a:endParaRPr>
          </a:p>
          <a:p>
            <a:pPr>
              <a:defRPr/>
            </a:pPr>
            <a:endParaRPr lang="cs-CZ" dirty="0" smtClean="0">
              <a:effectLst/>
            </a:endParaRPr>
          </a:p>
          <a:p>
            <a:pPr>
              <a:defRPr/>
            </a:pPr>
            <a:endParaRPr lang="cs-CZ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810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cs-CZ" b="1" smtClean="0"/>
              <a:t>Kraniektomie</a:t>
            </a:r>
            <a:endParaRPr lang="cs-CZ" smtClean="0">
              <a:effectLst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7417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cs-CZ" sz="3600" b="1" smtClean="0"/>
              <a:t>Expandující mozková hemisféra může mít nárůst objemu až o 75 ml (50 ml likvorový prostor + 25 ml při přesunu střední čáry)</a:t>
            </a:r>
          </a:p>
          <a:p>
            <a:pPr>
              <a:defRPr/>
            </a:pPr>
            <a:endParaRPr lang="cs-CZ" sz="3600" b="1" smtClean="0"/>
          </a:p>
          <a:p>
            <a:pPr>
              <a:defRPr/>
            </a:pPr>
            <a:r>
              <a:rPr lang="cs-CZ" sz="3600" b="1" smtClean="0"/>
              <a:t>Kraniektomie poskytuje rezervní prostor až 45 ml.</a:t>
            </a:r>
            <a:endParaRPr lang="cs-CZ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829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egnaposto contenuto 4"/>
          <p:cNvGraphicFramePr>
            <a:graphicFrameLocks noGrp="1"/>
          </p:cNvGraphicFramePr>
          <p:nvPr>
            <p:ph idx="4294967295"/>
          </p:nvPr>
        </p:nvGraphicFramePr>
        <p:xfrm>
          <a:off x="457200" y="285728"/>
          <a:ext cx="8229600" cy="657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reccia a destra 2"/>
          <p:cNvSpPr/>
          <p:nvPr/>
        </p:nvSpPr>
        <p:spPr>
          <a:xfrm>
            <a:off x="6715125" y="6143625"/>
            <a:ext cx="571500" cy="35718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736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795" r="26250" b="12596"/>
          <a:stretch>
            <a:fillRect/>
          </a:stretch>
        </p:blipFill>
        <p:spPr bwMode="auto">
          <a:xfrm>
            <a:off x="1316038" y="582613"/>
            <a:ext cx="6515100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109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obrázky\prehosp000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9175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795" r="26250" b="12596"/>
          <a:stretch>
            <a:fillRect/>
          </a:stretch>
        </p:blipFill>
        <p:spPr bwMode="auto">
          <a:xfrm>
            <a:off x="1314450" y="582613"/>
            <a:ext cx="6515100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510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16795" r="26250" b="12596"/>
          <a:stretch>
            <a:fillRect/>
          </a:stretch>
        </p:blipFill>
        <p:spPr bwMode="auto">
          <a:xfrm>
            <a:off x="1314450" y="582613"/>
            <a:ext cx="6515100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702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3" t="21502" r="9388" b="8185"/>
          <a:stretch/>
        </p:blipFill>
        <p:spPr bwMode="auto">
          <a:xfrm>
            <a:off x="539553" y="1"/>
            <a:ext cx="81404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415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3506" r="18258" b="7384"/>
          <a:stretch/>
        </p:blipFill>
        <p:spPr bwMode="auto">
          <a:xfrm>
            <a:off x="611560" y="8092"/>
            <a:ext cx="7250068" cy="674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313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8899"/>
            <a:ext cx="8229600" cy="1371600"/>
          </a:xfrm>
        </p:spPr>
        <p:txBody>
          <a:bodyPr/>
          <a:lstStyle/>
          <a:p>
            <a:r>
              <a:rPr lang="cs-CZ" dirty="0" smtClean="0"/>
              <a:t>Ledviny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201" y="1196752"/>
            <a:ext cx="8229600" cy="4114800"/>
          </a:xfrm>
        </p:spPr>
        <p:txBody>
          <a:bodyPr/>
          <a:lstStyle/>
          <a:p>
            <a:r>
              <a:rPr lang="cs-CZ" dirty="0" err="1" smtClean="0"/>
              <a:t>Crush</a:t>
            </a:r>
            <a:r>
              <a:rPr lang="cs-CZ" dirty="0" smtClean="0"/>
              <a:t> syndrom</a:t>
            </a:r>
          </a:p>
          <a:p>
            <a:r>
              <a:rPr lang="cs-CZ" dirty="0" err="1" smtClean="0"/>
              <a:t>Myoglobinemie</a:t>
            </a:r>
            <a:endParaRPr lang="cs-CZ" dirty="0" smtClean="0"/>
          </a:p>
          <a:p>
            <a:r>
              <a:rPr lang="cs-CZ" dirty="0" smtClean="0"/>
              <a:t>Alkalizace moči, zvýšený obrat tekutin, Selhání ledvin – CRRT – </a:t>
            </a:r>
            <a:r>
              <a:rPr lang="cs-CZ" dirty="0" err="1" smtClean="0"/>
              <a:t>Continuous</a:t>
            </a:r>
            <a:r>
              <a:rPr lang="cs-CZ" dirty="0" smtClean="0"/>
              <a:t> </a:t>
            </a:r>
            <a:r>
              <a:rPr lang="cs-CZ" dirty="0" err="1" smtClean="0"/>
              <a:t>renal</a:t>
            </a:r>
            <a:r>
              <a:rPr lang="cs-CZ" dirty="0" smtClean="0"/>
              <a:t> </a:t>
            </a:r>
            <a:r>
              <a:rPr lang="cs-CZ" dirty="0" err="1" smtClean="0"/>
              <a:t>replacement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3573016"/>
            <a:ext cx="2952000" cy="31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32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GIT + výživa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Časná enterální – NGS, </a:t>
            </a:r>
            <a:r>
              <a:rPr lang="cs-CZ" dirty="0" err="1" smtClean="0"/>
              <a:t>postpyloricky</a:t>
            </a:r>
            <a:endParaRPr lang="cs-CZ" dirty="0" smtClean="0"/>
          </a:p>
          <a:p>
            <a:r>
              <a:rPr lang="cs-CZ" dirty="0" smtClean="0"/>
              <a:t>Parenterální výživa</a:t>
            </a:r>
          </a:p>
          <a:p>
            <a:r>
              <a:rPr lang="cs-CZ" dirty="0" smtClean="0"/>
              <a:t>do 7 dnů plný kalorický příjem</a:t>
            </a:r>
          </a:p>
          <a:p>
            <a:r>
              <a:rPr lang="cs-CZ" dirty="0" smtClean="0"/>
              <a:t>Prevence stresového vředu </a:t>
            </a:r>
            <a:r>
              <a:rPr lang="cs-CZ" sz="2400" i="1" dirty="0" smtClean="0"/>
              <a:t>(H2blokátory, blokátory protonové pumpy)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825880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III. Rehabilitačně rekonstrukční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800"/>
              <a:t>Intenzivní rehabilitace</a:t>
            </a:r>
          </a:p>
          <a:p>
            <a:pPr>
              <a:lnSpc>
                <a:spcPct val="90000"/>
              </a:lnSpc>
            </a:pPr>
            <a:r>
              <a:rPr lang="cs-CZ" sz="2800"/>
              <a:t>Realimentace s přechodem na p.o. příjem</a:t>
            </a:r>
          </a:p>
          <a:p>
            <a:pPr>
              <a:lnSpc>
                <a:spcPct val="90000"/>
              </a:lnSpc>
            </a:pPr>
            <a:r>
              <a:rPr lang="cs-CZ" sz="2800"/>
              <a:t>Cílené změny ATB </a:t>
            </a:r>
          </a:p>
          <a:p>
            <a:pPr>
              <a:lnSpc>
                <a:spcPct val="90000"/>
              </a:lnSpc>
            </a:pPr>
            <a:r>
              <a:rPr lang="cs-CZ" sz="2800"/>
              <a:t>Rekonstrukčně plastické výkony</a:t>
            </a:r>
          </a:p>
          <a:p>
            <a:pPr>
              <a:lnSpc>
                <a:spcPct val="90000"/>
              </a:lnSpc>
            </a:pPr>
            <a:r>
              <a:rPr lang="cs-CZ" sz="2800"/>
              <a:t>Sekundární chirurgické výkony</a:t>
            </a:r>
          </a:p>
          <a:p>
            <a:pPr>
              <a:lnSpc>
                <a:spcPct val="90000"/>
              </a:lnSpc>
            </a:pPr>
            <a:r>
              <a:rPr lang="cs-CZ" sz="2800"/>
              <a:t>Protetická péče</a:t>
            </a:r>
          </a:p>
          <a:p>
            <a:pPr>
              <a:lnSpc>
                <a:spcPct val="90000"/>
              </a:lnSpc>
            </a:pPr>
            <a:r>
              <a:rPr lang="cs-CZ" sz="2800"/>
              <a:t>Edukace</a:t>
            </a:r>
          </a:p>
          <a:p>
            <a:pPr>
              <a:lnSpc>
                <a:spcPct val="90000"/>
              </a:lnSpc>
            </a:pPr>
            <a:r>
              <a:rPr lang="cs-CZ" sz="2800"/>
              <a:t>Rehabilitace</a:t>
            </a:r>
          </a:p>
          <a:p>
            <a:pPr>
              <a:lnSpc>
                <a:spcPct val="90000"/>
              </a:lnSpc>
            </a:pPr>
            <a:r>
              <a:rPr lang="cs-CZ" sz="2800"/>
              <a:t>Léta…. až do konce života</a:t>
            </a:r>
          </a:p>
        </p:txBody>
      </p:sp>
    </p:spTree>
    <p:extLst>
      <p:ext uri="{BB962C8B-B14F-4D97-AF65-F5344CB8AC3E}">
        <p14:creationId xmlns:p14="http://schemas.microsoft.com/office/powerpoint/2010/main" val="11991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Pacientka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1985, autonehoda</a:t>
            </a:r>
          </a:p>
          <a:p>
            <a:r>
              <a:rPr lang="cs-CZ" dirty="0" err="1" smtClean="0"/>
              <a:t>Kraniotrauma</a:t>
            </a:r>
            <a:endParaRPr lang="cs-CZ" dirty="0"/>
          </a:p>
          <a:p>
            <a:r>
              <a:rPr lang="cs-CZ" dirty="0" smtClean="0"/>
              <a:t>Vstupní CT hrudníku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0457769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t="25956" r="18891" b="11936"/>
          <a:stretch/>
        </p:blipFill>
        <p:spPr bwMode="auto">
          <a:xfrm>
            <a:off x="233588" y="-12857"/>
            <a:ext cx="8586884" cy="685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147285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dirty="0" smtClean="0"/>
              <a:t>3. den hospitalizace</a:t>
            </a:r>
          </a:p>
          <a:p>
            <a:r>
              <a:rPr lang="cs-CZ" sz="4000" dirty="0" smtClean="0"/>
              <a:t>Auskultačně oslabené dýchání vpravo v </a:t>
            </a:r>
            <a:r>
              <a:rPr lang="cs-CZ" sz="4000" smtClean="0"/>
              <a:t>celém rozsahu</a:t>
            </a:r>
            <a:endParaRPr lang="cs-CZ" sz="4000" dirty="0" smtClean="0"/>
          </a:p>
          <a:p>
            <a:r>
              <a:rPr lang="cs-CZ" sz="4000" dirty="0" smtClean="0"/>
              <a:t>Podkožní emfyzém hrudníku vpravo.</a:t>
            </a:r>
          </a:p>
          <a:p>
            <a:r>
              <a:rPr lang="cs-CZ" sz="4000" dirty="0" smtClean="0"/>
              <a:t>Vyšetření?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97659648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Skorovací</a:t>
            </a:r>
            <a:r>
              <a:rPr lang="cs-CZ" dirty="0" smtClean="0"/>
              <a:t> systémy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Cíl: </a:t>
            </a:r>
          </a:p>
          <a:p>
            <a:r>
              <a:rPr lang="cs-CZ" dirty="0"/>
              <a:t>K</a:t>
            </a:r>
            <a:r>
              <a:rPr lang="cs-CZ" dirty="0" smtClean="0"/>
              <a:t>lasifikace závažnosti stavu</a:t>
            </a:r>
          </a:p>
          <a:p>
            <a:r>
              <a:rPr lang="cs-CZ" dirty="0" smtClean="0"/>
              <a:t>Hodnocení prognózy</a:t>
            </a:r>
          </a:p>
          <a:p>
            <a:r>
              <a:rPr lang="cs-CZ" dirty="0" smtClean="0"/>
              <a:t>Posouzení průběhu onemocnění</a:t>
            </a:r>
          </a:p>
          <a:p>
            <a:r>
              <a:rPr lang="cs-CZ" dirty="0" smtClean="0"/>
              <a:t>Podpora rozhodování u jednotlivých pacientů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2121352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17159" r="19308" b="7072"/>
          <a:stretch/>
        </p:blipFill>
        <p:spPr bwMode="auto">
          <a:xfrm>
            <a:off x="899592" y="0"/>
            <a:ext cx="6956475" cy="685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 rot="5400000">
            <a:off x="7673129" y="2625050"/>
            <a:ext cx="1460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Důvod?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183826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Pacientka 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spolujezdkyně v </a:t>
            </a:r>
            <a:r>
              <a:rPr lang="cs-CZ" dirty="0" smtClean="0"/>
              <a:t>OA sedící </a:t>
            </a:r>
            <a:r>
              <a:rPr lang="cs-CZ" dirty="0"/>
              <a:t>vpravo za řidičem. Čelní střet s druhým OA </a:t>
            </a:r>
            <a:r>
              <a:rPr lang="cs-CZ" dirty="0" smtClean="0"/>
              <a:t>– řidič exitus </a:t>
            </a:r>
            <a:r>
              <a:rPr lang="cs-CZ" dirty="0"/>
              <a:t>na místě. Vyprošťována. Dominuje poranění hrudníku - pro </a:t>
            </a:r>
            <a:r>
              <a:rPr lang="cs-CZ" dirty="0" err="1" smtClean="0"/>
              <a:t>desaturaci</a:t>
            </a:r>
            <a:r>
              <a:rPr lang="cs-CZ" dirty="0" smtClean="0"/>
              <a:t> na </a:t>
            </a:r>
            <a:r>
              <a:rPr lang="cs-CZ" dirty="0"/>
              <a:t>místě OTI s akutní drenáží vlevo. Oběhově nestabilní </a:t>
            </a:r>
            <a:r>
              <a:rPr lang="cs-CZ" dirty="0" smtClean="0"/>
              <a:t>na </a:t>
            </a:r>
            <a:r>
              <a:rPr lang="cs-CZ" dirty="0"/>
              <a:t>OUP.</a:t>
            </a:r>
          </a:p>
        </p:txBody>
      </p:sp>
    </p:spTree>
    <p:extLst>
      <p:ext uri="{BB962C8B-B14F-4D97-AF65-F5344CB8AC3E}">
        <p14:creationId xmlns:p14="http://schemas.microsoft.com/office/powerpoint/2010/main" val="306649204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15256" r="18325" b="17796"/>
          <a:stretch/>
        </p:blipFill>
        <p:spPr bwMode="auto">
          <a:xfrm>
            <a:off x="393216" y="0"/>
            <a:ext cx="8164066" cy="688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889975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14651" r="18393" b="17756"/>
          <a:stretch/>
        </p:blipFill>
        <p:spPr bwMode="auto">
          <a:xfrm>
            <a:off x="509252" y="0"/>
            <a:ext cx="80404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65439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14569" r="18486" b="18013"/>
          <a:stretch/>
        </p:blipFill>
        <p:spPr bwMode="auto">
          <a:xfrm>
            <a:off x="539552" y="0"/>
            <a:ext cx="80517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417666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927225"/>
          </a:xfrm>
        </p:spPr>
        <p:txBody>
          <a:bodyPr/>
          <a:lstStyle/>
          <a:p>
            <a:r>
              <a:rPr lang="cs-CZ" sz="4000"/>
              <a:t>Muž 46let, vtažený do baličky, při vědomí, devastující poranění DKK</a:t>
            </a:r>
          </a:p>
        </p:txBody>
      </p:sp>
      <p:pic>
        <p:nvPicPr>
          <p:cNvPr id="274439" name="Picture 7" descr="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24125"/>
            <a:ext cx="4038600" cy="3028950"/>
          </a:xfrm>
        </p:spPr>
      </p:pic>
      <p:pic>
        <p:nvPicPr>
          <p:cNvPr id="274440" name="Picture 8" descr="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4125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18488" cy="3079750"/>
          </a:xfrm>
        </p:spPr>
        <p:txBody>
          <a:bodyPr>
            <a:normAutofit/>
          </a:bodyPr>
          <a:lstStyle/>
          <a:p>
            <a:r>
              <a:rPr lang="cs-CZ" sz="3600"/>
              <a:t>PŽ, analgosedace, OTI, UPV, </a:t>
            </a:r>
            <a:r>
              <a:rPr lang="cs-CZ" sz="3600" smtClean="0"/>
              <a:t>vyproštění </a:t>
            </a:r>
            <a:r>
              <a:rPr lang="cs-CZ" sz="3600"/>
              <a:t>ze stroje zpětným chodem, objemová náhrada</a:t>
            </a:r>
            <a:r>
              <a:rPr lang="cs-CZ" sz="3600" smtClean="0"/>
              <a:t>, </a:t>
            </a:r>
            <a:r>
              <a:rPr lang="cs-CZ" sz="3600"/>
              <a:t>transport na UP FN Brno</a:t>
            </a:r>
          </a:p>
        </p:txBody>
      </p:sp>
      <p:pic>
        <p:nvPicPr>
          <p:cNvPr id="278531" name="Picture 3" descr="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2743200"/>
            <a:ext cx="5486400" cy="4114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9558" name="Picture 6" descr="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24125"/>
            <a:ext cx="4038600" cy="3028950"/>
          </a:xfrm>
        </p:spPr>
      </p:pic>
      <p:pic>
        <p:nvPicPr>
          <p:cNvPr id="279561" name="Picture 9" descr="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90754" y="3309158"/>
            <a:ext cx="1953491" cy="1458884"/>
          </a:xfrm>
        </p:spPr>
      </p:pic>
      <p:sp>
        <p:nvSpPr>
          <p:cNvPr id="279562" name="Oval 10"/>
          <p:cNvSpPr>
            <a:spLocks noChangeArrowheads="1"/>
          </p:cNvSpPr>
          <p:nvPr/>
        </p:nvSpPr>
        <p:spPr bwMode="auto">
          <a:xfrm>
            <a:off x="2123728" y="2996952"/>
            <a:ext cx="360362" cy="698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Chirurgická péče</a:t>
            </a:r>
          </a:p>
        </p:txBody>
      </p:sp>
      <p:sp>
        <p:nvSpPr>
          <p:cNvPr id="28979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106738" cy="4530725"/>
          </a:xfrm>
        </p:spPr>
        <p:txBody>
          <a:bodyPr>
            <a:normAutofit fontScale="92500" lnSpcReduction="10000"/>
          </a:bodyPr>
          <a:lstStyle/>
          <a:p>
            <a:r>
              <a:rPr lang="cs-CZ" sz="2800"/>
              <a:t>Po primárním výkonu – stavění krvácení</a:t>
            </a:r>
          </a:p>
          <a:p>
            <a:r>
              <a:rPr lang="cs-CZ" sz="2800"/>
              <a:t>Nekrektomie</a:t>
            </a:r>
          </a:p>
          <a:p>
            <a:r>
              <a:rPr lang="cs-CZ" sz="2800"/>
              <a:t>Cystostomie, tracheostomie, kolostomie</a:t>
            </a:r>
          </a:p>
          <a:p>
            <a:r>
              <a:rPr lang="cs-CZ" sz="2800"/>
              <a:t>Nekrektomie, amputace PDK</a:t>
            </a:r>
          </a:p>
          <a:p>
            <a:r>
              <a:rPr lang="cs-CZ" sz="2800"/>
              <a:t>Autotransplntace kůže</a:t>
            </a:r>
          </a:p>
        </p:txBody>
      </p:sp>
      <p:pic>
        <p:nvPicPr>
          <p:cNvPr id="289804" name="Picture 12" descr="DSC0193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175" y="1196975"/>
            <a:ext cx="4059238" cy="2592388"/>
          </a:xfrm>
        </p:spPr>
      </p:pic>
      <p:pic>
        <p:nvPicPr>
          <p:cNvPr id="289805" name="Picture 13" descr="DSC0192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67175" y="3941763"/>
            <a:ext cx="4059238" cy="2727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4. den po přijetí</a:t>
            </a:r>
          </a:p>
        </p:txBody>
      </p:sp>
      <p:pic>
        <p:nvPicPr>
          <p:cNvPr id="297987" name="Picture 3" descr="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0439" y="1981200"/>
            <a:ext cx="5283121" cy="4114800"/>
          </a:xfrm>
        </p:spPr>
      </p:pic>
      <p:sp>
        <p:nvSpPr>
          <p:cNvPr id="297988" name="Oval 4"/>
          <p:cNvSpPr>
            <a:spLocks noChangeArrowheads="1"/>
          </p:cNvSpPr>
          <p:nvPr/>
        </p:nvSpPr>
        <p:spPr bwMode="auto">
          <a:xfrm>
            <a:off x="6300788" y="2565400"/>
            <a:ext cx="914400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4786614"/>
              </p:ext>
            </p:extLst>
          </p:nvPr>
        </p:nvGraphicFramePr>
        <p:xfrm>
          <a:off x="611560" y="2708920"/>
          <a:ext cx="8229600" cy="3995232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Region</a:t>
                      </a:r>
                      <a:endParaRPr lang="cs-CZ" dirty="0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Injury Description 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AIS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Square Top Three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Head &amp; Neck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Cerebral Contusion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3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9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Face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No Injury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0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 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Chest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Flail Chest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4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16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Abdomen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Minor Contusion of Liver</a:t>
                      </a:r>
                      <a:br>
                        <a:rPr lang="en-US"/>
                      </a:br>
                      <a:r>
                        <a:rPr lang="en-US"/>
                        <a:t>Complex Rupture Spleen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2</a:t>
                      </a:r>
                      <a:br>
                        <a:rPr lang="cs-CZ"/>
                      </a:br>
                      <a:r>
                        <a:rPr lang="cs-CZ"/>
                        <a:t>5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25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Extremity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Fractured femur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3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 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External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No Injury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/>
                        <a:t>0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 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cs-CZ"/>
                        <a:t> 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1"/>
                        <a:t>Injury Severity Score: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 </a:t>
                      </a:r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/>
                        <a:t>50</a:t>
                      </a:r>
                      <a:endParaRPr lang="cs-CZ"/>
                    </a:p>
                  </a:txBody>
                  <a:tcPr marL="21102" marR="21102" marT="21102" marB="211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T>
                      <a:noFill/>
                    </a:lnT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981310"/>
            <a:ext cx="84690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Injury</a:t>
            </a:r>
            <a:r>
              <a:rPr kumimoji="0" lang="cs-CZ" altLang="cs-CZ" sz="28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Severity</a:t>
            </a:r>
            <a:r>
              <a:rPr kumimoji="0" lang="cs-CZ" altLang="cs-CZ" sz="2800" b="0" i="0" u="none" strike="noStrike" cap="none" normalizeH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Score</a:t>
            </a:r>
            <a:endParaRPr kumimoji="0" lang="cs-CZ" altLang="cs-CZ" sz="2800" b="0" i="0" u="none" strike="noStrike" cap="none" normalizeH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ISS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takes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values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0 to 75.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If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injury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assigned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AIS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6 (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maximal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ISS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score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automatically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assigned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75.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ISS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correlates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linearly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mortality, morbidity,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hospital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stay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other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measures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severity</a:t>
            </a: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38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10. den od úrazu</a:t>
            </a:r>
          </a:p>
        </p:txBody>
      </p:sp>
      <p:pic>
        <p:nvPicPr>
          <p:cNvPr id="299011" name="Picture 3" descr="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9429" y="1981200"/>
            <a:ext cx="5485142" cy="4114800"/>
          </a:xfrm>
        </p:spPr>
      </p:pic>
      <p:sp>
        <p:nvSpPr>
          <p:cNvPr id="299012" name="Oval 4"/>
          <p:cNvSpPr>
            <a:spLocks noChangeArrowheads="1"/>
          </p:cNvSpPr>
          <p:nvPr/>
        </p:nvSpPr>
        <p:spPr bwMode="auto">
          <a:xfrm>
            <a:off x="4572000" y="2781300"/>
            <a:ext cx="503238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3" name="Picture 5" descr="DSC0192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69174" y="278289"/>
            <a:ext cx="7805651" cy="5852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40 dnů UPV</a:t>
            </a: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4038600" cy="5732462"/>
          </a:xfrm>
        </p:spPr>
        <p:txBody>
          <a:bodyPr/>
          <a:lstStyle/>
          <a:p>
            <a:r>
              <a:rPr lang="cs-CZ" sz="2800" dirty="0" err="1"/>
              <a:t>Analgosedace</a:t>
            </a:r>
            <a:r>
              <a:rPr lang="cs-CZ" sz="2800" dirty="0"/>
              <a:t>, UPV</a:t>
            </a:r>
          </a:p>
          <a:p>
            <a:r>
              <a:rPr lang="cs-CZ" sz="2800" dirty="0"/>
              <a:t>CVVHDF….HD</a:t>
            </a:r>
          </a:p>
          <a:p>
            <a:r>
              <a:rPr lang="cs-CZ" sz="2800" dirty="0"/>
              <a:t>K</a:t>
            </a:r>
            <a:r>
              <a:rPr lang="cs-CZ" sz="2800" dirty="0" smtClean="0"/>
              <a:t>atecholaminy</a:t>
            </a:r>
            <a:endParaRPr lang="cs-CZ" sz="2800" dirty="0"/>
          </a:p>
          <a:p>
            <a:r>
              <a:rPr lang="cs-CZ" sz="2800" dirty="0"/>
              <a:t>Osmo-</a:t>
            </a:r>
            <a:r>
              <a:rPr lang="cs-CZ" sz="2800" dirty="0" err="1"/>
              <a:t>onko</a:t>
            </a:r>
            <a:r>
              <a:rPr lang="cs-CZ" sz="2800" dirty="0"/>
              <a:t> terapie</a:t>
            </a:r>
          </a:p>
          <a:p>
            <a:r>
              <a:rPr lang="cs-CZ" sz="2800" dirty="0"/>
              <a:t>Cílená ATB terapie</a:t>
            </a:r>
          </a:p>
          <a:p>
            <a:r>
              <a:rPr lang="cs-CZ" sz="2800" dirty="0"/>
              <a:t>Podpora koagulace</a:t>
            </a:r>
          </a:p>
          <a:p>
            <a:r>
              <a:rPr lang="cs-CZ" sz="2800" dirty="0" smtClean="0"/>
              <a:t>Kontrola </a:t>
            </a:r>
            <a:r>
              <a:rPr lang="cs-CZ" sz="2800" dirty="0" err="1"/>
              <a:t>minerálového</a:t>
            </a:r>
            <a:r>
              <a:rPr lang="cs-CZ" sz="2800" dirty="0"/>
              <a:t> hospodářství</a:t>
            </a:r>
          </a:p>
          <a:p>
            <a:r>
              <a:rPr lang="cs-CZ" sz="2800" dirty="0"/>
              <a:t>Realimentace</a:t>
            </a:r>
          </a:p>
          <a:p>
            <a:r>
              <a:rPr lang="cs-CZ" sz="2800" dirty="0"/>
              <a:t>Rehabilitace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  <p:pic>
        <p:nvPicPr>
          <p:cNvPr id="287751" name="Picture 7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51087"/>
            <a:ext cx="4038600" cy="3028950"/>
          </a:xfrm>
        </p:spPr>
      </p:pic>
      <p:sp>
        <p:nvSpPr>
          <p:cNvPr id="5" name="Obdélník 4"/>
          <p:cNvSpPr/>
          <p:nvPr/>
        </p:nvSpPr>
        <p:spPr>
          <a:xfrm>
            <a:off x="7956376" y="2389690"/>
            <a:ext cx="828092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52. den od úrazu </a:t>
            </a:r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cs-CZ" sz="2800"/>
              <a:t>Těsně před překladem</a:t>
            </a:r>
          </a:p>
          <a:p>
            <a:r>
              <a:rPr lang="cs-CZ" sz="2800"/>
              <a:t>Rehabilitace do sedu</a:t>
            </a:r>
          </a:p>
          <a:p>
            <a:r>
              <a:rPr lang="cs-CZ" sz="2800"/>
              <a:t>P.o.příjem</a:t>
            </a:r>
          </a:p>
          <a:p>
            <a:r>
              <a:rPr lang="cs-CZ" sz="2800"/>
              <a:t>Zrušení invazivních vstupů</a:t>
            </a:r>
          </a:p>
          <a:p>
            <a:r>
              <a:rPr lang="cs-CZ" sz="2800"/>
              <a:t>Spolupráce s rodinou</a:t>
            </a:r>
          </a:p>
          <a:p>
            <a:r>
              <a:rPr lang="cs-CZ" sz="2800"/>
              <a:t>Psychologická péče</a:t>
            </a:r>
          </a:p>
          <a:p>
            <a:r>
              <a:rPr lang="cs-CZ" sz="2800"/>
              <a:t>Antidepresiva</a:t>
            </a:r>
          </a:p>
          <a:p>
            <a:pPr>
              <a:buFont typeface="Wingdings" pitchFamily="2" charset="2"/>
              <a:buNone/>
            </a:pPr>
            <a:endParaRPr lang="cs-CZ" sz="2800"/>
          </a:p>
        </p:txBody>
      </p:sp>
      <p:pic>
        <p:nvPicPr>
          <p:cNvPr id="292871" name="Picture 7" descr="DSC0193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655624"/>
            <a:ext cx="4932040" cy="4266533"/>
          </a:xfrm>
        </p:spPr>
      </p:pic>
      <p:sp>
        <p:nvSpPr>
          <p:cNvPr id="5" name="Obdélník 4"/>
          <p:cNvSpPr/>
          <p:nvPr/>
        </p:nvSpPr>
        <p:spPr>
          <a:xfrm>
            <a:off x="5652120" y="2717511"/>
            <a:ext cx="720080" cy="46805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228184" y="3650450"/>
            <a:ext cx="468052" cy="16201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Velikonoční </a:t>
            </a:r>
            <a:r>
              <a:rPr lang="cs-CZ" smtClean="0"/>
              <a:t>pondělí</a:t>
            </a: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Muž 19let, student</a:t>
            </a:r>
          </a:p>
          <a:p>
            <a:r>
              <a:rPr lang="cs-CZ"/>
              <a:t>V ebrietě vylezl na sloup vysokého napětí – důsledek:</a:t>
            </a:r>
          </a:p>
          <a:p>
            <a:r>
              <a:rPr lang="cs-CZ"/>
              <a:t>Úraz el. proudem o vysokém napětí</a:t>
            </a:r>
          </a:p>
          <a:p>
            <a:r>
              <a:rPr lang="cs-CZ"/>
              <a:t>Pád z výšky cca 10m</a:t>
            </a:r>
          </a:p>
          <a:p>
            <a:r>
              <a:rPr lang="cs-CZ"/>
              <a:t>Volána ZZS</a:t>
            </a:r>
          </a:p>
          <a:p>
            <a:pPr>
              <a:buFont typeface="Wingdings" pitchFamily="2" charset="2"/>
              <a:buNone/>
            </a:pPr>
            <a:endParaRPr lang="cs-CZ"/>
          </a:p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  UP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/>
          </a:p>
          <a:p>
            <a:pPr>
              <a:lnSpc>
                <a:spcPct val="90000"/>
              </a:lnSpc>
            </a:pPr>
            <a:r>
              <a:rPr lang="cs-CZ"/>
              <a:t>UP: neurologické vyšetření – stanovení místa míšní léze – Th 7,8, kortikoidy v max dávce: metyl prednisolon(Solu-Medrol)</a:t>
            </a:r>
          </a:p>
          <a:p>
            <a:pPr>
              <a:lnSpc>
                <a:spcPct val="90000"/>
              </a:lnSpc>
            </a:pPr>
            <a:r>
              <a:rPr lang="cs-CZ"/>
              <a:t>Tlumení, intubace, UPV, kompletní zajištění pacienta</a:t>
            </a:r>
          </a:p>
          <a:p>
            <a:pPr>
              <a:lnSpc>
                <a:spcPct val="90000"/>
              </a:lnSpc>
            </a:pPr>
            <a:r>
              <a:rPr lang="cs-CZ"/>
              <a:t>Diagnostika: CT! selektivní snímek na Th páteř dle neurologie, CT mozku a krční páteře a následně kontrast a spirální celotělový sken, </a:t>
            </a:r>
          </a:p>
          <a:p>
            <a:pPr>
              <a:lnSpc>
                <a:spcPct val="90000"/>
              </a:lnSpc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Dg: Polytrauma T068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sz="2800"/>
              <a:t>SAK</a:t>
            </a:r>
          </a:p>
          <a:p>
            <a:r>
              <a:rPr lang="cs-CZ" sz="2800"/>
              <a:t>Tříštivá fraktura Th 7, 8, 9 s dislokací</a:t>
            </a:r>
          </a:p>
          <a:p>
            <a:r>
              <a:rPr lang="cs-CZ" sz="2800"/>
              <a:t>Transverzální míšní léze</a:t>
            </a:r>
          </a:p>
          <a:p>
            <a:r>
              <a:rPr lang="cs-CZ" sz="2800"/>
              <a:t>Kontuze plic</a:t>
            </a:r>
          </a:p>
          <a:p>
            <a:r>
              <a:rPr lang="cs-CZ" sz="2800"/>
              <a:t>Kontuze ledvin</a:t>
            </a:r>
          </a:p>
          <a:p>
            <a:r>
              <a:rPr lang="cs-CZ" sz="2800"/>
              <a:t>Popálení el. proudem o vysokém napětí vstup: PHK, výstup: LHK, PDK</a:t>
            </a:r>
          </a:p>
          <a:p>
            <a:r>
              <a:rPr lang="cs-CZ" sz="2800"/>
              <a:t>Na postižení vnitřních orgánů se podílí i průchod el. proudem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Priorita ošetření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NCH výkon není indikován</a:t>
            </a:r>
          </a:p>
          <a:p>
            <a:r>
              <a:rPr lang="cs-CZ"/>
              <a:t>Nebezpečí z prodlení - nejvíce hrozí compartment sy, proto:</a:t>
            </a:r>
          </a:p>
          <a:p>
            <a:r>
              <a:rPr lang="cs-CZ"/>
              <a:t>Drenáž obou hrudníků na UP, </a:t>
            </a:r>
            <a:r>
              <a:rPr lang="cs-CZ" smtClean="0"/>
              <a:t>následně převoz </a:t>
            </a:r>
            <a:r>
              <a:rPr lang="cs-CZ"/>
              <a:t>na popáleninový sál</a:t>
            </a:r>
          </a:p>
          <a:p>
            <a:r>
              <a:rPr lang="cs-CZ"/>
              <a:t>Pacient ošetřován na mobilním lůžku UP, pro naprostou instabilitu páteře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IMG_06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ošetření popálenin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Dezinfekce a ošetření popálených ploch</a:t>
            </a:r>
          </a:p>
          <a:p>
            <a:r>
              <a:rPr lang="cs-CZ"/>
              <a:t>Uvolňující nářezy</a:t>
            </a:r>
          </a:p>
          <a:p>
            <a:r>
              <a:rPr lang="cs-CZ"/>
              <a:t>Kontinuálně resuscitace tekutinami, katecholaminy</a:t>
            </a:r>
          </a:p>
          <a:p>
            <a:r>
              <a:rPr lang="cs-CZ"/>
              <a:t>Zavedena kontinuální axilární blokáda ke zlepšení prokrvení PHK</a:t>
            </a:r>
          </a:p>
          <a:p>
            <a:r>
              <a:rPr lang="cs-CZ"/>
              <a:t>Převoz na ortopedický sál </a:t>
            </a:r>
          </a:p>
          <a:p>
            <a:endParaRPr lang="cs-CZ"/>
          </a:p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1">
  <a:themeElements>
    <a:clrScheme name="Textura 1">
      <a:dk1>
        <a:srgbClr val="660000"/>
      </a:dk1>
      <a:lt1>
        <a:srgbClr val="FFFFFF"/>
      </a:lt1>
      <a:dk2>
        <a:srgbClr val="800000"/>
      </a:dk2>
      <a:lt2>
        <a:srgbClr val="FFFFCC"/>
      </a:lt2>
      <a:accent1>
        <a:srgbClr val="BE7960"/>
      </a:accent1>
      <a:accent2>
        <a:srgbClr val="CC6600"/>
      </a:accent2>
      <a:accent3>
        <a:srgbClr val="C0AAAA"/>
      </a:accent3>
      <a:accent4>
        <a:srgbClr val="DADADA"/>
      </a:accent4>
      <a:accent5>
        <a:srgbClr val="DBBEB6"/>
      </a:accent5>
      <a:accent6>
        <a:srgbClr val="B95C00"/>
      </a:accent6>
      <a:hlink>
        <a:srgbClr val="FFCC66"/>
      </a:hlink>
      <a:folHlink>
        <a:srgbClr val="CC3300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844</TotalTime>
  <Words>2078</Words>
  <Application>Microsoft Macintosh PowerPoint</Application>
  <PresentationFormat>Předvádění na obrazovce (4:3)</PresentationFormat>
  <Paragraphs>507</Paragraphs>
  <Slides>115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115</vt:i4>
      </vt:variant>
    </vt:vector>
  </HeadingPairs>
  <TitlesOfParts>
    <vt:vector size="125" baseType="lpstr">
      <vt:lpstr>Calibri</vt:lpstr>
      <vt:lpstr>Constantia</vt:lpstr>
      <vt:lpstr>Courier New</vt:lpstr>
      <vt:lpstr>Symbol</vt:lpstr>
      <vt:lpstr>Tahoma</vt:lpstr>
      <vt:lpstr>Times New Roman</vt:lpstr>
      <vt:lpstr>Wingdings</vt:lpstr>
      <vt:lpstr>Arial</vt:lpstr>
      <vt:lpstr>Motiv1</vt:lpstr>
      <vt:lpstr>Fotografie</vt:lpstr>
      <vt:lpstr>Polytrauma z pohledu IM</vt:lpstr>
      <vt:lpstr>Polytrauma - definice  </vt:lpstr>
      <vt:lpstr>statistika . . .</vt:lpstr>
      <vt:lpstr>Prezentace aplikace PowerPoint</vt:lpstr>
      <vt:lpstr>Prezentace aplikace PowerPoint</vt:lpstr>
      <vt:lpstr>Prezentace aplikace PowerPoint</vt:lpstr>
      <vt:lpstr>Prezentace aplikace PowerPoint</vt:lpstr>
      <vt:lpstr>Skorovací systémy</vt:lpstr>
      <vt:lpstr>Prezentace aplikace PowerPoint</vt:lpstr>
      <vt:lpstr>Revised Trauma Score  RTS = 0.9368 GCS + 0.7326 SBP + 0.2908 RR </vt:lpstr>
      <vt:lpstr>Prezentace aplikace PowerPoint</vt:lpstr>
      <vt:lpstr>Triage</vt:lpstr>
      <vt:lpstr>Průběh léčby závažného traumatu</vt:lpstr>
      <vt:lpstr>Primární zhodnocení:     Airway+BreathingCDE</vt:lpstr>
      <vt:lpstr>MILS</vt:lpstr>
      <vt:lpstr>Primární zhodnocení:  ABCirculationDE</vt:lpstr>
      <vt:lpstr>Primární zhodnocení  ABCDisability - neurologie</vt:lpstr>
      <vt:lpstr>Primární zajištění</vt:lpstr>
      <vt:lpstr>Primární zajištění</vt:lpstr>
      <vt:lpstr>Polytrauma</vt:lpstr>
      <vt:lpstr>polytrauma</vt:lpstr>
      <vt:lpstr>Sekundární zhodnocení – ABCD + Exposure – na UP</vt:lpstr>
      <vt:lpstr>Prezentace aplikace PowerPoint</vt:lpstr>
      <vt:lpstr>Prezentace aplikace PowerPoint</vt:lpstr>
      <vt:lpstr>Prezentace aplikace PowerPoint</vt:lpstr>
      <vt:lpstr> Život ohrožující trauma</vt:lpstr>
      <vt:lpstr>Smrtící trias </vt:lpstr>
      <vt:lpstr>Diagnostika</vt:lpstr>
      <vt:lpstr>Prezentace aplikace PowerPoint</vt:lpstr>
      <vt:lpstr>Prezentace aplikace PowerPoint</vt:lpstr>
      <vt:lpstr>Po stanovení dg:</vt:lpstr>
      <vt:lpstr>Optimálně zajištěný pacient</vt:lpstr>
      <vt:lpstr>Prezentace aplikace PowerPoint</vt:lpstr>
      <vt:lpstr>Prezentace aplikace PowerPoint</vt:lpstr>
      <vt:lpstr>Pořadí operačních výkonů</vt:lpstr>
      <vt:lpstr>Operační výkony</vt:lpstr>
      <vt:lpstr>I. období</vt:lpstr>
      <vt:lpstr>II. Období stabilizační a chirurgické</vt:lpstr>
      <vt:lpstr>Prezentace aplikace PowerPoint</vt:lpstr>
      <vt:lpstr>Intenzivní péče</vt:lpstr>
      <vt:lpstr>Prezentace aplikace PowerPoint</vt:lpstr>
      <vt:lpstr>Prezentace aplikace PowerPoint</vt:lpstr>
      <vt:lpstr>Prezentace aplikace PowerPoint</vt:lpstr>
      <vt:lpstr>Intenzivní péče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Hrudní drenáž</vt:lpstr>
      <vt:lpstr>Tříkomorové drenážní jednotky</vt:lpstr>
      <vt:lpstr>Polytrauma intenzivní péče </vt:lpstr>
      <vt:lpstr>Koagulopatie</vt:lpstr>
      <vt:lpstr>Polytrauma intenzivní péče</vt:lpstr>
      <vt:lpstr>Polytrauma intenzivní péče</vt:lpstr>
      <vt:lpstr>Patofyziologie poranění mozku</vt:lpstr>
      <vt:lpstr>Prezentace aplikace PowerPoint</vt:lpstr>
      <vt:lpstr>Léčebný práh pro hodnotu nitrolebního tlaku</vt:lpstr>
      <vt:lpstr>Indikace k ICP monitoringu </vt:lpstr>
      <vt:lpstr>Technologie měření ICP</vt:lpstr>
      <vt:lpstr>Prezentace aplikace PowerPoint</vt:lpstr>
      <vt:lpstr>..nic není bez rizika ....</vt:lpstr>
      <vt:lpstr>Příčiny zvýšeného ICP</vt:lpstr>
      <vt:lpstr>Léčba nitrolební hypertenze</vt:lpstr>
      <vt:lpstr>Chirurgická léčba</vt:lpstr>
      <vt:lpstr>Kraniektomie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Ledviny</vt:lpstr>
      <vt:lpstr>GIT + výživa</vt:lpstr>
      <vt:lpstr>III. Rehabilitačně rekonstrukční</vt:lpstr>
      <vt:lpstr>Pacientka  </vt:lpstr>
      <vt:lpstr>Prezentace aplikace PowerPoint</vt:lpstr>
      <vt:lpstr>Prezentace aplikace PowerPoint</vt:lpstr>
      <vt:lpstr>Prezentace aplikace PowerPoint</vt:lpstr>
      <vt:lpstr>Pacientka 4</vt:lpstr>
      <vt:lpstr>Prezentace aplikace PowerPoint</vt:lpstr>
      <vt:lpstr>Prezentace aplikace PowerPoint</vt:lpstr>
      <vt:lpstr>Prezentace aplikace PowerPoint</vt:lpstr>
      <vt:lpstr>Muž 46let, vtažený do baličky, při vědomí, devastující poranění DKK</vt:lpstr>
      <vt:lpstr>PŽ, analgosedace, OTI, UPV, vyproštění ze stroje zpětným chodem, objemová náhrada, transport na UP FN Brno</vt:lpstr>
      <vt:lpstr>Prezentace aplikace PowerPoint</vt:lpstr>
      <vt:lpstr>Chirurgická péče</vt:lpstr>
      <vt:lpstr>4. den po přijetí</vt:lpstr>
      <vt:lpstr>10. den od úrazu</vt:lpstr>
      <vt:lpstr>Prezentace aplikace PowerPoint</vt:lpstr>
      <vt:lpstr>40 dnů UPV</vt:lpstr>
      <vt:lpstr>52. den od úrazu </vt:lpstr>
      <vt:lpstr>Velikonoční pondělí</vt:lpstr>
      <vt:lpstr>  UP</vt:lpstr>
      <vt:lpstr>Dg: Polytrauma T068</vt:lpstr>
      <vt:lpstr>Priorita ošetření</vt:lpstr>
      <vt:lpstr>Prezentace aplikace PowerPoint</vt:lpstr>
      <vt:lpstr>Primární ošetření popálenin</vt:lpstr>
      <vt:lpstr>Ortopedický sál</vt:lpstr>
      <vt:lpstr>Prezentace aplikace PowerPoint</vt:lpstr>
      <vt:lpstr>Hospitalizace na KARIM</vt:lpstr>
      <vt:lpstr>Terapie</vt:lpstr>
      <vt:lpstr>Chirurgická péče</vt:lpstr>
      <vt:lpstr>Prezentace aplikace PowerPoint</vt:lpstr>
      <vt:lpstr>KPRCH</vt:lpstr>
      <vt:lpstr>Současný stav pacienta –                   2 roky poté</vt:lpstr>
      <vt:lpstr>slečna K. 1994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doma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Polytrauma z pohledu IM</dc:title>
  <dc:creator>hp</dc:creator>
  <cp:lastModifiedBy>Jan Maláska</cp:lastModifiedBy>
  <cp:revision>80</cp:revision>
  <dcterms:created xsi:type="dcterms:W3CDTF">2013-01-23T16:57:45Z</dcterms:created>
  <dcterms:modified xsi:type="dcterms:W3CDTF">2020-04-09T18:34:18Z</dcterms:modified>
</cp:coreProperties>
</file>