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339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D4566-F308-4A64-8900-3FAC97AD9DE5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047BB-3126-49F5-B459-3BDB6A8F99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544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D4566-F308-4A64-8900-3FAC97AD9DE5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047BB-3126-49F5-B459-3BDB6A8F99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317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D4566-F308-4A64-8900-3FAC97AD9DE5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047BB-3126-49F5-B459-3BDB6A8F99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13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2CC11-76D1-4C4F-91B4-DA3DE51242A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846715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04F10-3A08-49AB-A14F-E577434EE8D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0486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D4566-F308-4A64-8900-3FAC97AD9DE5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047BB-3126-49F5-B459-3BDB6A8F99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878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D4566-F308-4A64-8900-3FAC97AD9DE5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047BB-3126-49F5-B459-3BDB6A8F99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360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D4566-F308-4A64-8900-3FAC97AD9DE5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047BB-3126-49F5-B459-3BDB6A8F99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431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D4566-F308-4A64-8900-3FAC97AD9DE5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047BB-3126-49F5-B459-3BDB6A8F99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4809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D4566-F308-4A64-8900-3FAC97AD9DE5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047BB-3126-49F5-B459-3BDB6A8F99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09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D4566-F308-4A64-8900-3FAC97AD9DE5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047BB-3126-49F5-B459-3BDB6A8F99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7133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D4566-F308-4A64-8900-3FAC97AD9DE5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047BB-3126-49F5-B459-3BDB6A8F99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7619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D4566-F308-4A64-8900-3FAC97AD9DE5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047BB-3126-49F5-B459-3BDB6A8F99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803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D4566-F308-4A64-8900-3FAC97AD9DE5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047BB-3126-49F5-B459-3BDB6A8F99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826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upload.wikimedia.org/wikipedia/commons/4/41/Johann_Peter_Frank.jpg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cs.wikipedia.org/w/index.php?title=Adolfa_Friedricha_Kunike&amp;action=edit&amp;redlink=1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124744"/>
            <a:ext cx="7772400" cy="2376264"/>
          </a:xfrm>
        </p:spPr>
        <p:txBody>
          <a:bodyPr>
            <a:normAutofit fontScale="90000"/>
          </a:bodyPr>
          <a:lstStyle/>
          <a:p>
            <a:r>
              <a:rPr lang="cs-CZ" altLang="cs-CZ" b="1" dirty="0">
                <a:latin typeface="Tahoma" pitchFamily="34" charset="0"/>
              </a:rPr>
              <a:t>Anaerobní infekce</a:t>
            </a:r>
            <a:br>
              <a:rPr lang="cs-CZ" altLang="cs-CZ" b="1" dirty="0">
                <a:latin typeface="Tahoma" pitchFamily="34" charset="0"/>
              </a:rPr>
            </a:br>
            <a:r>
              <a:rPr lang="cs-CZ" altLang="cs-CZ" b="1" dirty="0">
                <a:latin typeface="Tahoma" pitchFamily="34" charset="0"/>
              </a:rPr>
              <a:t>Chirurgická profylaxe</a:t>
            </a:r>
            <a:br>
              <a:rPr lang="cs-CZ" altLang="cs-CZ" b="1" dirty="0">
                <a:latin typeface="Tahoma" pitchFamily="34" charset="0"/>
              </a:rPr>
            </a:br>
            <a:br>
              <a:rPr lang="cs-CZ" altLang="cs-CZ" b="1" dirty="0">
                <a:latin typeface="Tahoma" pitchFamily="34" charset="0"/>
              </a:rPr>
            </a:br>
            <a:br>
              <a:rPr lang="cs-CZ" altLang="cs-CZ" b="1" dirty="0">
                <a:latin typeface="Tahoma" pitchFamily="34" charset="0"/>
              </a:rPr>
            </a:br>
            <a:r>
              <a:rPr lang="cs-CZ" sz="2200" b="1" dirty="0">
                <a:solidFill>
                  <a:schemeClr val="tx1"/>
                </a:solidFill>
              </a:rPr>
              <a:t>25.5. 2021 </a:t>
            </a:r>
            <a:br>
              <a:rPr lang="cs-CZ" sz="2200" b="1" dirty="0">
                <a:solidFill>
                  <a:schemeClr val="tx1"/>
                </a:solidFill>
              </a:rPr>
            </a:b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4509120"/>
            <a:ext cx="6400800" cy="1752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  <a:latin typeface="Tahoma" pitchFamily="34" charset="0"/>
              </a:rPr>
              <a:t>Renata Tejkalová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  <a:latin typeface="Tahoma" pitchFamily="34" charset="0"/>
              </a:rPr>
              <a:t>    Mikrobiologický ústav LF MU a FN u sv. Anny v Brně</a:t>
            </a:r>
          </a:p>
          <a:p>
            <a:pPr>
              <a:lnSpc>
                <a:spcPct val="80000"/>
              </a:lnSpc>
            </a:pPr>
            <a:endParaRPr lang="cs-CZ" altLang="cs-CZ" sz="2000" b="1" dirty="0">
              <a:solidFill>
                <a:schemeClr val="tx1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359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  </a:t>
            </a:r>
            <a:r>
              <a:rPr lang="cs-CZ" altLang="cs-CZ" sz="2800" b="1"/>
              <a:t>Infekce vyvolané anaeroby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628775"/>
            <a:ext cx="3810000" cy="4535488"/>
          </a:xfrm>
        </p:spPr>
        <p:txBody>
          <a:bodyPr/>
          <a:lstStyle/>
          <a:p>
            <a:pPr eaLnBrk="1" hangingPunct="1">
              <a:spcBef>
                <a:spcPct val="10000"/>
              </a:spcBef>
              <a:buFontTx/>
              <a:buNone/>
            </a:pPr>
            <a:r>
              <a:rPr lang="cs-CZ" altLang="cs-CZ" sz="2000"/>
              <a:t>absces mozku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cs-CZ" altLang="cs-CZ" sz="2000"/>
              <a:t>subdurální empyém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cs-CZ" altLang="cs-CZ" sz="2000"/>
              <a:t>endoftalmitida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cs-CZ" altLang="cs-CZ" sz="2000"/>
              <a:t>paradentóza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cs-CZ" altLang="cs-CZ" sz="2000"/>
              <a:t>infekce zubního kanálku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cs-CZ" altLang="cs-CZ" sz="2000"/>
              <a:t>odontogenní infekce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cs-CZ" altLang="cs-CZ" sz="2000"/>
              <a:t>chronická situsitida, mesotitida, mastoiditida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cs-CZ" altLang="cs-CZ" sz="2000"/>
              <a:t>peritonzilární absces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cs-CZ" altLang="cs-CZ" sz="2000"/>
              <a:t>aspirační pneumonie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284663" y="1557338"/>
            <a:ext cx="4479925" cy="4525962"/>
          </a:xfrm>
        </p:spPr>
        <p:txBody>
          <a:bodyPr/>
          <a:lstStyle/>
          <a:p>
            <a:pPr eaLnBrk="1" hangingPunct="1">
              <a:spcBef>
                <a:spcPct val="10000"/>
              </a:spcBef>
              <a:buFontTx/>
              <a:buNone/>
            </a:pPr>
            <a:r>
              <a:rPr lang="cs-CZ" altLang="cs-CZ" sz="2000"/>
              <a:t>plicní absces, empyém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cs-CZ" altLang="cs-CZ" sz="2000"/>
              <a:t>jaterní absces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cs-CZ" altLang="cs-CZ" sz="2000"/>
              <a:t>peritonitida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cs-CZ" altLang="cs-CZ" sz="2000"/>
              <a:t>nitrobřišní abscesy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cs-CZ" altLang="cs-CZ" sz="2000"/>
              <a:t>apendicitida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cs-CZ" altLang="cs-CZ" sz="2000"/>
              <a:t>záněty malé pánve u žen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cs-CZ" altLang="cs-CZ" sz="2000"/>
              <a:t>kousnutí zvířetem 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cs-CZ" altLang="cs-CZ" sz="2000"/>
              <a:t>diabetická noha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cs-CZ" altLang="cs-CZ" sz="2000"/>
              <a:t>klostridiové infekce</a:t>
            </a:r>
          </a:p>
          <a:p>
            <a:pPr eaLnBrk="1" hangingPunct="1">
              <a:spcBef>
                <a:spcPct val="10000"/>
              </a:spcBef>
              <a:buFontTx/>
              <a:buNone/>
            </a:pPr>
            <a:r>
              <a:rPr lang="cs-CZ" altLang="cs-CZ" sz="2000"/>
              <a:t>aktinomykóza</a:t>
            </a:r>
          </a:p>
        </p:txBody>
      </p:sp>
    </p:spTree>
    <p:extLst>
      <p:ext uri="{BB962C8B-B14F-4D97-AF65-F5344CB8AC3E}">
        <p14:creationId xmlns:p14="http://schemas.microsoft.com/office/powerpoint/2010/main" val="724115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/>
          <a:lstStyle/>
          <a:p>
            <a:pPr eaLnBrk="1" hangingPunct="1"/>
            <a:r>
              <a:rPr lang="cs-CZ" altLang="cs-CZ"/>
              <a:t> </a:t>
            </a:r>
            <a:r>
              <a:rPr lang="cs-CZ" altLang="cs-CZ" sz="2800" b="1"/>
              <a:t>Kdy myslet na anaerobní infekci ?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57338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/>
              <a:t>- lokalizace (fyziologická anaerobní flóra)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- zhmoždění, ischémie, cizí těleso, ...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- chronický proces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- infekce sdružená s karcinomem 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- zápach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- tvorba plynu 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- sterilní hnis (zvl. při pozit. mikroskopii)</a:t>
            </a:r>
          </a:p>
        </p:txBody>
      </p:sp>
    </p:spTree>
    <p:extLst>
      <p:ext uri="{BB962C8B-B14F-4D97-AF65-F5344CB8AC3E}">
        <p14:creationId xmlns:p14="http://schemas.microsoft.com/office/powerpoint/2010/main" val="2382491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  </a:t>
            </a:r>
            <a:r>
              <a:rPr lang="cs-CZ" altLang="cs-CZ" sz="2800" b="1"/>
              <a:t>Mikrobiologická diagnostika</a:t>
            </a:r>
            <a:r>
              <a:rPr lang="cs-CZ" altLang="cs-CZ"/>
              <a:t> 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28775"/>
            <a:ext cx="7772400" cy="44592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/>
              <a:t>- mikroskopický průkaz</a:t>
            </a:r>
          </a:p>
          <a:p>
            <a:pPr lvl="1" eaLnBrk="1" hangingPunct="1">
              <a:buFontTx/>
              <a:buNone/>
            </a:pPr>
            <a:r>
              <a:rPr lang="cs-CZ" altLang="cs-CZ" sz="2000"/>
              <a:t>aktinomycéty, klostridia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- kultivace</a:t>
            </a:r>
          </a:p>
          <a:p>
            <a:pPr lvl="1" eaLnBrk="1" hangingPunct="1">
              <a:buFontTx/>
              <a:buNone/>
            </a:pPr>
            <a:r>
              <a:rPr lang="cs-CZ" altLang="cs-CZ" sz="2000"/>
              <a:t>podmínky odběru a transportu</a:t>
            </a:r>
          </a:p>
          <a:p>
            <a:pPr lvl="1" eaLnBrk="1" hangingPunct="1">
              <a:buFontTx/>
              <a:buNone/>
            </a:pPr>
            <a:r>
              <a:rPr lang="cs-CZ" altLang="cs-CZ" sz="2000"/>
              <a:t>falešná pozitivita a negativita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- plynová chromatografie, HPLC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- průkaz antigenů, toxinů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- genetické metody</a:t>
            </a:r>
          </a:p>
        </p:txBody>
      </p:sp>
    </p:spTree>
    <p:extLst>
      <p:ext uri="{BB962C8B-B14F-4D97-AF65-F5344CB8AC3E}">
        <p14:creationId xmlns:p14="http://schemas.microsoft.com/office/powerpoint/2010/main" val="502229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  </a:t>
            </a:r>
            <a:r>
              <a:rPr lang="cs-CZ" altLang="cs-CZ" sz="2800" b="1"/>
              <a:t>Možnosti léčby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73238"/>
            <a:ext cx="6897687" cy="38465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b="1"/>
              <a:t>- </a:t>
            </a:r>
            <a:r>
              <a:rPr lang="cs-CZ" altLang="cs-CZ" sz="2000"/>
              <a:t>chirurgie (radikální)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- ATB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- zlepšit dodávku kyslíku, prokrvení tkáně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- komplexní terapie</a:t>
            </a:r>
          </a:p>
        </p:txBody>
      </p:sp>
    </p:spTree>
    <p:extLst>
      <p:ext uri="{BB962C8B-B14F-4D97-AF65-F5344CB8AC3E}">
        <p14:creationId xmlns:p14="http://schemas.microsoft.com/office/powerpoint/2010/main" val="3971390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  </a:t>
            </a:r>
            <a:r>
              <a:rPr lang="cs-CZ" altLang="cs-CZ" sz="2800" b="1"/>
              <a:t>Antibiotika pro léčbu anaerobní infekce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700213"/>
            <a:ext cx="7772400" cy="44592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chemeClr val="tx2"/>
                </a:solidFill>
                <a:sym typeface="Symbol" pitchFamily="18" charset="2"/>
              </a:rPr>
              <a:t>Obecně: </a:t>
            </a:r>
            <a:r>
              <a:rPr lang="cs-CZ" altLang="cs-CZ" sz="2000">
                <a:solidFill>
                  <a:srgbClr val="FF0000"/>
                </a:solidFill>
                <a:sym typeface="Symbol" pitchFamily="18" charset="2"/>
              </a:rPr>
              <a:t>vyšší dávkování, delší dobu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cs-CZ" altLang="cs-CZ" sz="200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altLang="cs-CZ" sz="2000">
                <a:sym typeface="Symbol" pitchFamily="18" charset="2"/>
              </a:rPr>
              <a:t>-laktamy	špatný průnik, proto vysoké dávkování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rgbClr val="FF0000"/>
                </a:solidFill>
                <a:sym typeface="Symbol" pitchFamily="18" charset="2"/>
              </a:rPr>
              <a:t>MET, CMF</a:t>
            </a:r>
            <a:r>
              <a:rPr lang="cs-CZ" altLang="cs-CZ" sz="2000">
                <a:sym typeface="Symbol" pitchFamily="18" charset="2"/>
              </a:rPr>
              <a:t>	výborný průnik ale NÚ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altLang="cs-CZ" sz="2000">
                <a:sym typeface="Symbol" pitchFamily="18" charset="2"/>
              </a:rPr>
              <a:t>KLI 	              dobrý průnik </a:t>
            </a:r>
            <a:r>
              <a:rPr lang="cs-CZ" altLang="cs-CZ" sz="2000"/>
              <a:t>a intraleukocytární transport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cs-CZ" altLang="cs-CZ" sz="200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cs-CZ" altLang="cs-CZ" sz="200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rgbClr val="FF0000"/>
                </a:solidFill>
              </a:rPr>
              <a:t>NE: AMG, FQ, COL, COT, CTZ, </a:t>
            </a:r>
          </a:p>
        </p:txBody>
      </p:sp>
    </p:spTree>
    <p:extLst>
      <p:ext uri="{BB962C8B-B14F-4D97-AF65-F5344CB8AC3E}">
        <p14:creationId xmlns:p14="http://schemas.microsoft.com/office/powerpoint/2010/main" val="2864147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9432925" cy="1223962"/>
          </a:xfrm>
        </p:spPr>
        <p:txBody>
          <a:bodyPr/>
          <a:lstStyle/>
          <a:p>
            <a:pPr eaLnBrk="1" hangingPunct="1"/>
            <a:br>
              <a:rPr lang="cs-CZ" altLang="cs-CZ" sz="2000" b="1"/>
            </a:br>
            <a:br>
              <a:rPr lang="cs-CZ" altLang="cs-CZ" sz="2000" b="1"/>
            </a:br>
            <a:br>
              <a:rPr lang="cs-CZ" altLang="cs-CZ" sz="2000" b="1"/>
            </a:br>
            <a:r>
              <a:rPr lang="cs-CZ" altLang="cs-CZ" sz="2800" b="1"/>
              <a:t>Zásady správné antimikrobiální  profylaxe v   chirurgii</a:t>
            </a:r>
            <a:br>
              <a:rPr lang="cs-CZ" altLang="cs-CZ" sz="2800" b="1"/>
            </a:br>
            <a:br>
              <a:rPr lang="cs-CZ" altLang="cs-CZ" sz="2000" b="1"/>
            </a:br>
            <a:br>
              <a:rPr lang="cs-CZ" altLang="cs-CZ" sz="1600" b="1"/>
            </a:br>
            <a:br>
              <a:rPr lang="cs-CZ" altLang="cs-CZ" sz="2400" b="1"/>
            </a:br>
            <a:endParaRPr lang="cs-CZ" altLang="cs-CZ" sz="2400" b="1"/>
          </a:p>
        </p:txBody>
      </p:sp>
      <p:pic>
        <p:nvPicPr>
          <p:cNvPr id="64515" name="Picture 3" descr="File:Johann Peter Frank.jpg">
            <a:hlinkClick r:id="rId2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35600" y="1268413"/>
            <a:ext cx="2982913" cy="452596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395288" y="3716338"/>
            <a:ext cx="424815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FF0000"/>
                </a:solidFill>
                <a:latin typeface="Times New Roman" pitchFamily="18" charset="0"/>
              </a:rPr>
              <a:t>„Může existovat větší protiklad</a:t>
            </a:r>
            <a:br>
              <a:rPr lang="cs-CZ" altLang="cs-CZ" sz="2000" b="1">
                <a:solidFill>
                  <a:srgbClr val="FF0000"/>
                </a:solidFill>
                <a:latin typeface="Times New Roman" pitchFamily="18" charset="0"/>
              </a:rPr>
            </a:br>
            <a:r>
              <a:rPr lang="cs-CZ" altLang="cs-CZ" sz="2000" b="1">
                <a:solidFill>
                  <a:srgbClr val="FF0000"/>
                </a:solidFill>
                <a:latin typeface="Times New Roman" pitchFamily="18" charset="0"/>
              </a:rPr>
              <a:t>než nemoc získaná v nemocnici?</a:t>
            </a:r>
            <a:br>
              <a:rPr lang="cs-CZ" altLang="cs-CZ" sz="2000" b="1">
                <a:solidFill>
                  <a:srgbClr val="FF0000"/>
                </a:solidFill>
                <a:latin typeface="Times New Roman" pitchFamily="18" charset="0"/>
              </a:rPr>
            </a:br>
            <a:r>
              <a:rPr lang="cs-CZ" altLang="cs-CZ" sz="2000" b="1">
                <a:solidFill>
                  <a:srgbClr val="FF0000"/>
                </a:solidFill>
                <a:latin typeface="Times New Roman" pitchFamily="18" charset="0"/>
              </a:rPr>
              <a:t>Je to zlo, které člověk získá tam,</a:t>
            </a:r>
            <a:br>
              <a:rPr lang="cs-CZ" altLang="cs-CZ" sz="2000" b="1">
                <a:solidFill>
                  <a:srgbClr val="FF0000"/>
                </a:solidFill>
                <a:latin typeface="Times New Roman" pitchFamily="18" charset="0"/>
              </a:rPr>
            </a:br>
            <a:r>
              <a:rPr lang="cs-CZ" altLang="cs-CZ" sz="2000" b="1">
                <a:solidFill>
                  <a:srgbClr val="FF0000"/>
                </a:solidFill>
                <a:latin typeface="Times New Roman" pitchFamily="18" charset="0"/>
              </a:rPr>
              <a:t>kde chtěl být svých neduhů zbaven .“</a:t>
            </a:r>
            <a:br>
              <a:rPr lang="cs-CZ" altLang="cs-CZ" sz="2000" b="1">
                <a:solidFill>
                  <a:srgbClr val="FF0000"/>
                </a:solidFill>
                <a:latin typeface="Times New Roman" pitchFamily="18" charset="0"/>
              </a:rPr>
            </a:br>
            <a:r>
              <a:rPr lang="cs-CZ" altLang="cs-CZ" sz="2000" b="1">
                <a:solidFill>
                  <a:srgbClr val="FF0000"/>
                </a:solidFill>
                <a:latin typeface="Times New Roman" pitchFamily="18" charset="0"/>
              </a:rPr>
              <a:t>                                  J . P. Frank</a:t>
            </a: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4427538" y="5919788"/>
            <a:ext cx="4529137" cy="274637"/>
          </a:xfrm>
          <a:prstGeom prst="rect">
            <a:avLst/>
          </a:prstGeom>
          <a:solidFill>
            <a:srgbClr val="F3F3F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aseline="30000">
                <a:latin typeface="Tahoma" pitchFamily="34" charset="0"/>
              </a:rPr>
              <a:t>Johann Peter Frank, Litografie od </a:t>
            </a:r>
            <a:r>
              <a:rPr lang="cs-CZ" altLang="cs-CZ" sz="1800" baseline="30000">
                <a:latin typeface="Tahoma" pitchFamily="34" charset="0"/>
                <a:hlinkClick r:id="rId4" tooltip="Adolfa Friedricha Kunike (stránka neexistuje)"/>
              </a:rPr>
              <a:t>Adolfa Friedricha Kunike</a:t>
            </a:r>
            <a:r>
              <a:rPr lang="cs-CZ" altLang="cs-CZ" sz="1800" baseline="30000">
                <a:latin typeface="Tahoma" pitchFamily="34" charset="0"/>
              </a:rPr>
              <a:t>, 1819</a:t>
            </a:r>
          </a:p>
        </p:txBody>
      </p:sp>
    </p:spTree>
    <p:extLst>
      <p:ext uri="{BB962C8B-B14F-4D97-AF65-F5344CB8AC3E}">
        <p14:creationId xmlns:p14="http://schemas.microsoft.com/office/powerpoint/2010/main" val="2513525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Role antibiotické profylaxe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205038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/>
              <a:t>- </a:t>
            </a:r>
            <a:r>
              <a:rPr lang="cs-CZ" altLang="cs-CZ" sz="2000">
                <a:solidFill>
                  <a:srgbClr val="FF0000"/>
                </a:solidFill>
              </a:rPr>
              <a:t>Snižuje riziko výskytu infekčních komplikací v operační ráně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- Jednoznačně ale nesnižuje u pacienta riziko jiných typů infekce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- Antibiotická profylaxe  tvoří 20% celkové spotřeby antibiotik v   nemocnicích 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- Iracionalita v předepisování  antibiotické profylaxe je přes 50%</a:t>
            </a:r>
          </a:p>
          <a:p>
            <a:pPr eaLnBrk="1" hangingPunct="1">
              <a:buFontTx/>
              <a:buNone/>
            </a:pPr>
            <a:endParaRPr lang="cs-CZ" altLang="cs-CZ" sz="2000"/>
          </a:p>
          <a:p>
            <a:pPr eaLnBrk="1" hangingPunct="1">
              <a:buFontTx/>
              <a:buNone/>
            </a:pPr>
            <a:r>
              <a:rPr lang="cs-CZ" altLang="cs-CZ" sz="2000"/>
              <a:t> - </a:t>
            </a:r>
            <a:r>
              <a:rPr lang="cs-CZ" altLang="cs-CZ" sz="2000">
                <a:solidFill>
                  <a:srgbClr val="FF0000"/>
                </a:solidFill>
              </a:rPr>
              <a:t>Jenom správně indikovaná, vhodně zvolená  a adekvátně  </a:t>
            </a:r>
          </a:p>
          <a:p>
            <a:pPr eaLnBrk="1" hangingPunct="1">
              <a:buFontTx/>
              <a:buNone/>
            </a:pPr>
            <a:r>
              <a:rPr lang="cs-CZ" altLang="cs-CZ" sz="2000">
                <a:solidFill>
                  <a:srgbClr val="FF0000"/>
                </a:solidFill>
              </a:rPr>
              <a:t>    provedená profylaxe je opravdu efektní ve snížení rizika infekce</a:t>
            </a:r>
          </a:p>
        </p:txBody>
      </p:sp>
    </p:spTree>
    <p:extLst>
      <p:ext uri="{BB962C8B-B14F-4D97-AF65-F5344CB8AC3E}">
        <p14:creationId xmlns:p14="http://schemas.microsoft.com/office/powerpoint/2010/main" val="1988982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14313"/>
            <a:ext cx="8188325" cy="1200150"/>
          </a:xfrm>
        </p:spPr>
        <p:txBody>
          <a:bodyPr/>
          <a:lstStyle/>
          <a:p>
            <a:pPr eaLnBrk="1" hangingPunct="1"/>
            <a:r>
              <a:rPr lang="cs-CZ" altLang="cs-CZ" sz="2800" b="1"/>
              <a:t>Riziko infekce v místě chirurgického výkonu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424862" cy="5013325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</a:pPr>
            <a:endParaRPr lang="cs-CZ" altLang="cs-CZ" sz="2000" b="1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cs-CZ" altLang="cs-CZ" sz="2000" b="1"/>
              <a:t>                      </a:t>
            </a:r>
            <a:r>
              <a:rPr lang="cs-CZ" altLang="cs-CZ" sz="2000">
                <a:solidFill>
                  <a:srgbClr val="FF0000"/>
                </a:solidFill>
              </a:rPr>
              <a:t>d</a:t>
            </a:r>
            <a:r>
              <a:rPr lang="cs-CZ" altLang="cs-CZ" sz="2000">
                <a:solidFill>
                  <a:srgbClr val="FF0000"/>
                </a:solidFill>
                <a:latin typeface="Tahoma" pitchFamily="34" charset="0"/>
              </a:rPr>
              <a:t>á</a:t>
            </a:r>
            <a:r>
              <a:rPr lang="cs-CZ" altLang="cs-CZ" sz="2000">
                <a:solidFill>
                  <a:srgbClr val="FF0000"/>
                </a:solidFill>
              </a:rPr>
              <a:t>vka bakteri</a:t>
            </a:r>
            <a:r>
              <a:rPr lang="cs-CZ" altLang="cs-CZ" sz="2000">
                <a:solidFill>
                  <a:srgbClr val="FF0000"/>
                </a:solidFill>
                <a:latin typeface="Tahoma" pitchFamily="34" charset="0"/>
              </a:rPr>
              <a:t>á</a:t>
            </a:r>
            <a:r>
              <a:rPr lang="cs-CZ" altLang="cs-CZ" sz="2000">
                <a:solidFill>
                  <a:srgbClr val="FF0000"/>
                </a:solidFill>
              </a:rPr>
              <a:t>ln</a:t>
            </a:r>
            <a:r>
              <a:rPr lang="cs-CZ" altLang="cs-CZ" sz="2000">
                <a:solidFill>
                  <a:srgbClr val="FF0000"/>
                </a:solidFill>
                <a:latin typeface="Tahoma" pitchFamily="34" charset="0"/>
              </a:rPr>
              <a:t>í</a:t>
            </a:r>
            <a:r>
              <a:rPr lang="cs-CZ" altLang="cs-CZ" sz="2000">
                <a:solidFill>
                  <a:srgbClr val="FF0000"/>
                </a:solidFill>
              </a:rPr>
              <a:t> kontaminace x virulence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rgbClr val="FF0000"/>
                </a:solidFill>
              </a:rPr>
              <a:t>Riziko ICHV </a:t>
            </a:r>
            <a:r>
              <a:rPr lang="en-US" altLang="cs-CZ" sz="2000">
                <a:solidFill>
                  <a:srgbClr val="FF0000"/>
                </a:solidFill>
                <a:cs typeface="Arial" charset="0"/>
              </a:rPr>
              <a:t>=</a:t>
            </a:r>
            <a:r>
              <a:rPr lang="cs-CZ" altLang="cs-CZ" sz="2000">
                <a:solidFill>
                  <a:srgbClr val="FF0000"/>
                </a:solidFill>
                <a:cs typeface="Arial" charset="0"/>
              </a:rPr>
              <a:t>   ---------------------------------------------------------------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cs-CZ" sz="2000">
              <a:solidFill>
                <a:srgbClr val="FF0000"/>
              </a:solidFill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rgbClr val="FF0000"/>
                </a:solidFill>
              </a:rPr>
              <a:t>                              odolnost pacienta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Pronikavý </a:t>
            </a:r>
            <a:r>
              <a:rPr lang="cs-CZ" altLang="cs-CZ" sz="2000">
                <a:solidFill>
                  <a:srgbClr val="FF0000"/>
                </a:solidFill>
              </a:rPr>
              <a:t>n</a:t>
            </a:r>
            <a:r>
              <a:rPr lang="cs-CZ" altLang="cs-CZ" sz="2000">
                <a:solidFill>
                  <a:srgbClr val="FF0000"/>
                </a:solidFill>
                <a:latin typeface="Tahoma" pitchFamily="34" charset="0"/>
              </a:rPr>
              <a:t>á</a:t>
            </a:r>
            <a:r>
              <a:rPr lang="cs-CZ" altLang="cs-CZ" sz="2000">
                <a:solidFill>
                  <a:srgbClr val="FF0000"/>
                </a:solidFill>
              </a:rPr>
              <a:t>růst rizika vzniku IChV je při kontaminaci 10</a:t>
            </a:r>
            <a:r>
              <a:rPr lang="cs-CZ" altLang="cs-CZ" sz="2000" baseline="30000">
                <a:solidFill>
                  <a:srgbClr val="FF0000"/>
                </a:solidFill>
              </a:rPr>
              <a:t>5 </a:t>
            </a:r>
            <a:r>
              <a:rPr lang="cs-CZ" altLang="cs-CZ" sz="2000">
                <a:solidFill>
                  <a:srgbClr val="FF0000"/>
                </a:solidFill>
              </a:rPr>
              <a:t>a v</a:t>
            </a:r>
            <a:r>
              <a:rPr lang="cs-CZ" altLang="cs-CZ" sz="2000">
                <a:solidFill>
                  <a:srgbClr val="FF0000"/>
                </a:solidFill>
                <a:latin typeface="Tahoma" pitchFamily="34" charset="0"/>
              </a:rPr>
              <a:t>í</a:t>
            </a:r>
            <a:r>
              <a:rPr lang="cs-CZ" altLang="cs-CZ" sz="2000">
                <a:solidFill>
                  <a:srgbClr val="FF0000"/>
                </a:solidFill>
              </a:rPr>
              <a:t>ce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rgbClr val="FF0000"/>
                </a:solidFill>
              </a:rPr>
              <a:t>buněk v 1g tk</a:t>
            </a:r>
            <a:r>
              <a:rPr lang="cs-CZ" altLang="cs-CZ" sz="2000">
                <a:solidFill>
                  <a:srgbClr val="FF0000"/>
                </a:solidFill>
                <a:latin typeface="Tahoma" pitchFamily="34" charset="0"/>
              </a:rPr>
              <a:t>á</a:t>
            </a:r>
            <a:r>
              <a:rPr lang="cs-CZ" altLang="cs-CZ" sz="2000">
                <a:solidFill>
                  <a:srgbClr val="FF0000"/>
                </a:solidFill>
              </a:rPr>
              <a:t>ně</a:t>
            </a:r>
            <a:r>
              <a:rPr lang="cs-CZ" altLang="cs-CZ" sz="2000"/>
              <a:t>, při implantaci cizorod</a:t>
            </a:r>
            <a:r>
              <a:rPr lang="cs-CZ" altLang="cs-CZ" sz="2000">
                <a:latin typeface="Tahoma" pitchFamily="34" charset="0"/>
              </a:rPr>
              <a:t>é</a:t>
            </a:r>
            <a:r>
              <a:rPr lang="cs-CZ" altLang="cs-CZ" sz="2000"/>
              <a:t>ho materi</a:t>
            </a:r>
            <a:r>
              <a:rPr lang="cs-CZ" altLang="cs-CZ" sz="2000">
                <a:latin typeface="Tahoma" pitchFamily="34" charset="0"/>
              </a:rPr>
              <a:t>á</a:t>
            </a:r>
            <a:r>
              <a:rPr lang="cs-CZ" altLang="cs-CZ" sz="2000"/>
              <a:t>lu kles</a:t>
            </a:r>
            <a:r>
              <a:rPr lang="cs-CZ" altLang="cs-CZ" sz="2000">
                <a:latin typeface="Tahoma" pitchFamily="34" charset="0"/>
              </a:rPr>
              <a:t>á</a:t>
            </a:r>
            <a:r>
              <a:rPr lang="cs-CZ" altLang="cs-CZ" sz="2000"/>
              <a:t> infekčn</a:t>
            </a:r>
            <a:r>
              <a:rPr lang="cs-CZ" altLang="cs-CZ" sz="2000">
                <a:latin typeface="Tahoma" pitchFamily="34" charset="0"/>
              </a:rPr>
              <a:t>í</a:t>
            </a:r>
            <a:r>
              <a:rPr lang="cs-CZ" altLang="cs-CZ" sz="2000"/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d</a:t>
            </a:r>
            <a:r>
              <a:rPr lang="cs-CZ" altLang="cs-CZ" sz="2000">
                <a:latin typeface="Tahoma" pitchFamily="34" charset="0"/>
              </a:rPr>
              <a:t>á</a:t>
            </a:r>
            <a:r>
              <a:rPr lang="cs-CZ" altLang="cs-CZ" sz="2000"/>
              <a:t>vka na 10 </a:t>
            </a:r>
            <a:r>
              <a:rPr lang="cs-CZ" altLang="cs-CZ" sz="2000" baseline="30000"/>
              <a:t>2</a:t>
            </a:r>
            <a:r>
              <a:rPr lang="cs-CZ" altLang="cs-CZ" sz="2000"/>
              <a:t>/1 g.</a:t>
            </a:r>
            <a:endParaRPr lang="cs-CZ" altLang="cs-CZ" sz="200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- Pozor na př</a:t>
            </a:r>
            <a:r>
              <a:rPr lang="cs-CZ" altLang="cs-CZ" sz="2000">
                <a:latin typeface="Tahoma" pitchFamily="34" charset="0"/>
              </a:rPr>
              <a:t>í</a:t>
            </a:r>
            <a:r>
              <a:rPr lang="cs-CZ" altLang="cs-CZ" sz="2000"/>
              <a:t>tomnost </a:t>
            </a:r>
            <a:r>
              <a:rPr lang="cs-CZ" altLang="cs-CZ" sz="2000">
                <a:solidFill>
                  <a:srgbClr val="FF0000"/>
                </a:solidFill>
              </a:rPr>
              <a:t>uměl</a:t>
            </a:r>
            <a:r>
              <a:rPr lang="cs-CZ" altLang="cs-CZ" sz="2000">
                <a:solidFill>
                  <a:srgbClr val="FF0000"/>
                </a:solidFill>
                <a:latin typeface="Tahoma" pitchFamily="34" charset="0"/>
              </a:rPr>
              <a:t>é</a:t>
            </a:r>
            <a:r>
              <a:rPr lang="cs-CZ" altLang="cs-CZ" sz="2000">
                <a:solidFill>
                  <a:srgbClr val="FF0000"/>
                </a:solidFill>
              </a:rPr>
              <a:t>ho materi</a:t>
            </a:r>
            <a:r>
              <a:rPr lang="cs-CZ" altLang="cs-CZ" sz="2000">
                <a:solidFill>
                  <a:srgbClr val="FF0000"/>
                </a:solidFill>
                <a:latin typeface="Tahoma" pitchFamily="34" charset="0"/>
              </a:rPr>
              <a:t>á</a:t>
            </a:r>
            <a:r>
              <a:rPr lang="cs-CZ" altLang="cs-CZ" sz="2000">
                <a:solidFill>
                  <a:srgbClr val="FF0000"/>
                </a:solidFill>
              </a:rPr>
              <a:t>lu</a:t>
            </a:r>
            <a:r>
              <a:rPr lang="cs-CZ" altLang="cs-CZ" sz="2000"/>
              <a:t> (kloubn</a:t>
            </a:r>
            <a:r>
              <a:rPr lang="cs-CZ" altLang="cs-CZ" sz="2000">
                <a:latin typeface="Tahoma" pitchFamily="34" charset="0"/>
              </a:rPr>
              <a:t>í</a:t>
            </a:r>
            <a:r>
              <a:rPr lang="cs-CZ" altLang="cs-CZ" sz="2000"/>
              <a:t> n</a:t>
            </a:r>
            <a:r>
              <a:rPr lang="cs-CZ" altLang="cs-CZ" sz="2000">
                <a:latin typeface="Tahoma" pitchFamily="34" charset="0"/>
              </a:rPr>
              <a:t>á</a:t>
            </a:r>
            <a:r>
              <a:rPr lang="cs-CZ" altLang="cs-CZ" sz="2000"/>
              <a:t>hrady,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  chlopně, pak stač</a:t>
            </a:r>
            <a:r>
              <a:rPr lang="cs-CZ" altLang="cs-CZ" sz="2000">
                <a:latin typeface="Tahoma" pitchFamily="34" charset="0"/>
              </a:rPr>
              <a:t>í</a:t>
            </a:r>
            <a:r>
              <a:rPr lang="cs-CZ" altLang="cs-CZ" sz="2000"/>
              <a:t> mnohem men</a:t>
            </a:r>
            <a:r>
              <a:rPr lang="cs-CZ" altLang="cs-CZ" sz="2000">
                <a:latin typeface="Tahoma" pitchFamily="34" charset="0"/>
              </a:rPr>
              <a:t>ší</a:t>
            </a:r>
            <a:r>
              <a:rPr lang="cs-CZ" altLang="cs-CZ" sz="2000"/>
              <a:t> bakteri</a:t>
            </a:r>
            <a:r>
              <a:rPr lang="cs-CZ" altLang="cs-CZ" sz="2000">
                <a:latin typeface="Tahoma" pitchFamily="34" charset="0"/>
              </a:rPr>
              <a:t>á</a:t>
            </a:r>
            <a:r>
              <a:rPr lang="cs-CZ" altLang="cs-CZ" sz="2000"/>
              <a:t>ln</a:t>
            </a:r>
            <a:r>
              <a:rPr lang="cs-CZ" altLang="cs-CZ" sz="2000">
                <a:latin typeface="Tahoma" pitchFamily="34" charset="0"/>
              </a:rPr>
              <a:t>í</a:t>
            </a:r>
            <a:r>
              <a:rPr lang="cs-CZ" altLang="cs-CZ" sz="2000"/>
              <a:t> n</a:t>
            </a:r>
            <a:r>
              <a:rPr lang="cs-CZ" altLang="cs-CZ" sz="2000">
                <a:latin typeface="Tahoma" pitchFamily="34" charset="0"/>
              </a:rPr>
              <a:t>á</a:t>
            </a:r>
            <a:r>
              <a:rPr lang="cs-CZ" altLang="cs-CZ" sz="2000"/>
              <a:t>lož)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- Pozor na různ</a:t>
            </a:r>
            <a:r>
              <a:rPr lang="cs-CZ" altLang="cs-CZ" sz="2000">
                <a:latin typeface="Tahoma" pitchFamily="34" charset="0"/>
              </a:rPr>
              <a:t>é</a:t>
            </a:r>
            <a:r>
              <a:rPr lang="cs-CZ" altLang="cs-CZ" sz="2000"/>
              <a:t>  </a:t>
            </a:r>
            <a:r>
              <a:rPr lang="cs-CZ" altLang="cs-CZ" sz="2000">
                <a:solidFill>
                  <a:srgbClr val="FF0000"/>
                </a:solidFill>
              </a:rPr>
              <a:t>komorbidity </a:t>
            </a:r>
            <a:r>
              <a:rPr lang="cs-CZ" altLang="cs-CZ" sz="2000"/>
              <a:t>pacienta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0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 </a:t>
            </a:r>
            <a:r>
              <a:rPr lang="cs-CZ" altLang="cs-CZ" sz="2000">
                <a:solidFill>
                  <a:srgbClr val="FF0000"/>
                </a:solidFill>
              </a:rPr>
              <a:t>Pooperačn</a:t>
            </a:r>
            <a:r>
              <a:rPr lang="cs-CZ" altLang="cs-CZ" sz="2000">
                <a:solidFill>
                  <a:srgbClr val="FF0000"/>
                </a:solidFill>
                <a:latin typeface="Tahoma" pitchFamily="34" charset="0"/>
              </a:rPr>
              <a:t>í</a:t>
            </a:r>
            <a:r>
              <a:rPr lang="cs-CZ" altLang="cs-CZ" sz="2000">
                <a:solidFill>
                  <a:srgbClr val="FF0000"/>
                </a:solidFill>
              </a:rPr>
              <a:t> pod</a:t>
            </a:r>
            <a:r>
              <a:rPr lang="cs-CZ" altLang="cs-CZ" sz="2000">
                <a:solidFill>
                  <a:srgbClr val="FF0000"/>
                </a:solidFill>
                <a:latin typeface="Tahoma" pitchFamily="34" charset="0"/>
              </a:rPr>
              <a:t>á</a:t>
            </a:r>
            <a:r>
              <a:rPr lang="cs-CZ" altLang="cs-CZ" sz="2000">
                <a:solidFill>
                  <a:srgbClr val="FF0000"/>
                </a:solidFill>
              </a:rPr>
              <a:t>n</a:t>
            </a:r>
            <a:r>
              <a:rPr lang="cs-CZ" altLang="cs-CZ" sz="2000">
                <a:solidFill>
                  <a:srgbClr val="FF0000"/>
                </a:solidFill>
                <a:latin typeface="Tahoma" pitchFamily="34" charset="0"/>
              </a:rPr>
              <a:t>í</a:t>
            </a:r>
            <a:r>
              <a:rPr lang="cs-CZ" altLang="cs-CZ" sz="2000">
                <a:solidFill>
                  <a:srgbClr val="FF0000"/>
                </a:solidFill>
              </a:rPr>
              <a:t> antibiotik nemůže nahradit spr</a:t>
            </a:r>
            <a:r>
              <a:rPr lang="cs-CZ" altLang="cs-CZ" sz="2000">
                <a:solidFill>
                  <a:srgbClr val="FF0000"/>
                </a:solidFill>
                <a:latin typeface="Tahoma" pitchFamily="34" charset="0"/>
              </a:rPr>
              <a:t>á</a:t>
            </a:r>
            <a:r>
              <a:rPr lang="cs-CZ" altLang="cs-CZ" sz="2000">
                <a:solidFill>
                  <a:srgbClr val="FF0000"/>
                </a:solidFill>
              </a:rPr>
              <a:t>vn</a:t>
            </a:r>
            <a:r>
              <a:rPr lang="cs-CZ" altLang="cs-CZ" sz="2000">
                <a:solidFill>
                  <a:srgbClr val="FF0000"/>
                </a:solidFill>
                <a:latin typeface="Tahoma" pitchFamily="34" charset="0"/>
              </a:rPr>
              <a:t>é</a:t>
            </a:r>
            <a:r>
              <a:rPr lang="cs-CZ" altLang="cs-CZ" sz="2000">
                <a:solidFill>
                  <a:srgbClr val="FF0000"/>
                </a:solidFill>
              </a:rPr>
              <a:t> o</a:t>
            </a:r>
            <a:r>
              <a:rPr lang="cs-CZ" altLang="cs-CZ" sz="2000">
                <a:solidFill>
                  <a:srgbClr val="FF0000"/>
                </a:solidFill>
                <a:latin typeface="Tahoma" pitchFamily="34" charset="0"/>
              </a:rPr>
              <a:t>š</a:t>
            </a:r>
            <a:r>
              <a:rPr lang="cs-CZ" altLang="cs-CZ" sz="2000">
                <a:solidFill>
                  <a:srgbClr val="FF0000"/>
                </a:solidFill>
              </a:rPr>
              <a:t>etřovac</a:t>
            </a:r>
            <a:r>
              <a:rPr lang="cs-CZ" altLang="cs-CZ" sz="2000">
                <a:solidFill>
                  <a:srgbClr val="FF0000"/>
                </a:solidFill>
                <a:latin typeface="Tahoma" pitchFamily="34" charset="0"/>
              </a:rPr>
              <a:t>í</a:t>
            </a:r>
            <a:r>
              <a:rPr lang="cs-CZ" altLang="cs-CZ" sz="2000">
                <a:solidFill>
                  <a:srgbClr val="FF0000"/>
                </a:solidFill>
              </a:rPr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rgbClr val="FF0000"/>
                </a:solidFill>
              </a:rPr>
              <a:t> techniky!</a:t>
            </a:r>
          </a:p>
        </p:txBody>
      </p:sp>
    </p:spTree>
    <p:extLst>
      <p:ext uri="{BB962C8B-B14F-4D97-AF65-F5344CB8AC3E}">
        <p14:creationId xmlns:p14="http://schemas.microsoft.com/office/powerpoint/2010/main" val="19068744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Antibiotická profylaxe - efektivita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1336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/>
              <a:t>Antibiotická profylaxe je efektní jen při striktním dodržování  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základních parametrů: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  - vhodná </a:t>
            </a:r>
            <a:r>
              <a:rPr lang="cs-CZ" altLang="cs-CZ" sz="2000">
                <a:solidFill>
                  <a:srgbClr val="FF0000"/>
                </a:solidFill>
              </a:rPr>
              <a:t>indikace</a:t>
            </a:r>
            <a:r>
              <a:rPr lang="cs-CZ" altLang="cs-CZ" sz="2000"/>
              <a:t> ve vztahu k příslušnému chirurgickému výkonu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  - správná </a:t>
            </a:r>
            <a:r>
              <a:rPr lang="cs-CZ" altLang="cs-CZ" sz="2000">
                <a:solidFill>
                  <a:srgbClr val="FF0000"/>
                </a:solidFill>
              </a:rPr>
              <a:t>volba</a:t>
            </a:r>
            <a:r>
              <a:rPr lang="cs-CZ" altLang="cs-CZ" sz="2000"/>
              <a:t> konkrétního antibiotika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  - správné </a:t>
            </a:r>
            <a:r>
              <a:rPr lang="cs-CZ" altLang="cs-CZ" sz="2000">
                <a:solidFill>
                  <a:srgbClr val="FF0000"/>
                </a:solidFill>
              </a:rPr>
              <a:t>načasování</a:t>
            </a:r>
            <a:r>
              <a:rPr lang="cs-CZ" altLang="cs-CZ" sz="2000"/>
              <a:t> první podané dávky antibiotika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  - správná </a:t>
            </a:r>
            <a:r>
              <a:rPr lang="cs-CZ" altLang="cs-CZ" sz="2000">
                <a:solidFill>
                  <a:srgbClr val="FF0000"/>
                </a:solidFill>
              </a:rPr>
              <a:t>dávka </a:t>
            </a:r>
            <a:r>
              <a:rPr lang="cs-CZ" altLang="cs-CZ" sz="2000"/>
              <a:t>konkrétního antibiotika dle hmotnosti pacienta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  - adekvátní </a:t>
            </a:r>
            <a:r>
              <a:rPr lang="cs-CZ" altLang="cs-CZ" sz="2000">
                <a:solidFill>
                  <a:srgbClr val="FF0000"/>
                </a:solidFill>
              </a:rPr>
              <a:t>délka</a:t>
            </a:r>
            <a:r>
              <a:rPr lang="cs-CZ" altLang="cs-CZ" sz="2000"/>
              <a:t> antibiotické profylaxe</a:t>
            </a:r>
          </a:p>
        </p:txBody>
      </p:sp>
    </p:spTree>
    <p:extLst>
      <p:ext uri="{BB962C8B-B14F-4D97-AF65-F5344CB8AC3E}">
        <p14:creationId xmlns:p14="http://schemas.microsoft.com/office/powerpoint/2010/main" val="16644792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Indikace antibiotické profylaxe</a:t>
            </a:r>
            <a:r>
              <a:rPr lang="cs-CZ" altLang="cs-CZ"/>
              <a:t> 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1336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u="sng"/>
              <a:t>Rozdělení operačních ran</a:t>
            </a:r>
            <a:r>
              <a:rPr lang="cs-CZ" altLang="cs-CZ" sz="2000"/>
              <a:t> </a:t>
            </a:r>
            <a:r>
              <a:rPr lang="cs-CZ" altLang="cs-CZ" sz="2000" u="sng"/>
              <a:t>(dle rozsahu bakteriální kontaminace v průběhu výkonu):</a:t>
            </a:r>
          </a:p>
          <a:p>
            <a:pPr eaLnBrk="1" hangingPunct="1">
              <a:buFontTx/>
              <a:buNone/>
            </a:pPr>
            <a:endParaRPr lang="cs-CZ" altLang="cs-CZ" sz="2000" u="sng"/>
          </a:p>
          <a:p>
            <a:pPr eaLnBrk="1" hangingPunct="1">
              <a:buFontTx/>
              <a:buNone/>
            </a:pPr>
            <a:r>
              <a:rPr lang="cs-CZ" altLang="cs-CZ" sz="2000">
                <a:solidFill>
                  <a:srgbClr val="FF0000"/>
                </a:solidFill>
              </a:rPr>
              <a:t>Čisté</a:t>
            </a:r>
            <a:r>
              <a:rPr lang="cs-CZ" altLang="cs-CZ" sz="2000"/>
              <a:t> – riziko ranných infekcí na úrovni 1-2%</a:t>
            </a:r>
          </a:p>
          <a:p>
            <a:pPr eaLnBrk="1" hangingPunct="1">
              <a:buFontTx/>
              <a:buNone/>
            </a:pPr>
            <a:r>
              <a:rPr lang="cs-CZ" altLang="cs-CZ" sz="2000">
                <a:solidFill>
                  <a:srgbClr val="FF0000"/>
                </a:solidFill>
              </a:rPr>
              <a:t>Kontaminované</a:t>
            </a:r>
            <a:r>
              <a:rPr lang="cs-CZ" altLang="cs-CZ" sz="2000"/>
              <a:t> – rána silně kontaminována již před operací, riziko ranných infekcí je 50% a více</a:t>
            </a:r>
          </a:p>
          <a:p>
            <a:pPr eaLnBrk="1" hangingPunct="1">
              <a:buFontTx/>
              <a:buNone/>
            </a:pPr>
            <a:r>
              <a:rPr lang="cs-CZ" altLang="cs-CZ" sz="2000">
                <a:solidFill>
                  <a:srgbClr val="FF0000"/>
                </a:solidFill>
              </a:rPr>
              <a:t>Čisté kontaminované</a:t>
            </a:r>
            <a:r>
              <a:rPr lang="cs-CZ" altLang="cs-CZ" sz="2000"/>
              <a:t> – v průběhu operace je otevřen urogenitální, gastrointestinální nebo tracheobronchiální systém, riziko ranných infekcí je až 20%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 </a:t>
            </a:r>
          </a:p>
          <a:p>
            <a:pPr eaLnBrk="1" hangingPunct="1">
              <a:buFontTx/>
              <a:buNone/>
            </a:pPr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3371938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061325" cy="1371600"/>
          </a:xfrm>
        </p:spPr>
        <p:txBody>
          <a:bodyPr/>
          <a:lstStyle/>
          <a:p>
            <a:pPr eaLnBrk="1" hangingPunct="1"/>
            <a:r>
              <a:rPr lang="cs-CZ" altLang="cs-CZ" sz="2800" b="1"/>
              <a:t>Nitroimidazoly</a:t>
            </a:r>
            <a:endParaRPr lang="cs-CZ" altLang="cs-CZ" sz="280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341438"/>
            <a:ext cx="38100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u="sng"/>
              <a:t>Humánní medicína</a:t>
            </a:r>
          </a:p>
          <a:p>
            <a:pPr eaLnBrk="1" hangingPunct="1">
              <a:buFontTx/>
              <a:buNone/>
            </a:pPr>
            <a:endParaRPr lang="cs-CZ" altLang="cs-CZ" sz="2000" u="sng"/>
          </a:p>
          <a:p>
            <a:pPr eaLnBrk="1" hangingPunct="1">
              <a:buFontTx/>
              <a:buNone/>
            </a:pPr>
            <a:r>
              <a:rPr lang="cs-CZ" altLang="cs-CZ" sz="2000">
                <a:solidFill>
                  <a:srgbClr val="FF0000"/>
                </a:solidFill>
              </a:rPr>
              <a:t>Metronidazol (Efloran,Entizol,Klion…)</a:t>
            </a:r>
          </a:p>
          <a:p>
            <a:pPr eaLnBrk="1" hangingPunct="1">
              <a:buFontTx/>
              <a:buNone/>
            </a:pPr>
            <a:r>
              <a:rPr lang="cs-CZ" altLang="cs-CZ" sz="2000">
                <a:solidFill>
                  <a:srgbClr val="FF0000"/>
                </a:solidFill>
              </a:rPr>
              <a:t>Ornidazol(Avrazor)</a:t>
            </a:r>
          </a:p>
          <a:p>
            <a:pPr eaLnBrk="1" hangingPunct="1">
              <a:buFontTx/>
              <a:buNone/>
            </a:pPr>
            <a:endParaRPr lang="cs-CZ" altLang="cs-CZ" sz="200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cs-CZ" altLang="cs-CZ" sz="2000"/>
              <a:t>tinidazol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secnidazol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nimorazol </a:t>
            </a:r>
          </a:p>
          <a:p>
            <a:pPr eaLnBrk="1" hangingPunct="1">
              <a:buFontTx/>
              <a:buNone/>
            </a:pPr>
            <a:endParaRPr lang="cs-CZ" altLang="cs-CZ" sz="2000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59338" y="1341438"/>
            <a:ext cx="38100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u="sng"/>
              <a:t>Veterinární medicína</a:t>
            </a:r>
          </a:p>
          <a:p>
            <a:pPr eaLnBrk="1" hangingPunct="1">
              <a:buFontTx/>
              <a:buNone/>
            </a:pPr>
            <a:endParaRPr lang="cs-CZ" altLang="cs-CZ" sz="2000" u="sng"/>
          </a:p>
          <a:p>
            <a:pPr eaLnBrk="1" hangingPunct="1">
              <a:buFontTx/>
              <a:buNone/>
            </a:pPr>
            <a:r>
              <a:rPr lang="cs-CZ" altLang="cs-CZ" sz="2000"/>
              <a:t>carnidazol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dimetridazol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ipronidazol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ronidazol</a:t>
            </a:r>
          </a:p>
          <a:p>
            <a:pPr eaLnBrk="1" hangingPunct="1">
              <a:buFontTx/>
              <a:buNone/>
            </a:pPr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19224554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Indikace antibiotické profylaxe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420938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>
                <a:solidFill>
                  <a:srgbClr val="FF0000"/>
                </a:solidFill>
              </a:rPr>
              <a:t>Čisté operační rány-</a:t>
            </a:r>
            <a:r>
              <a:rPr lang="cs-CZ" altLang="cs-CZ" sz="2000"/>
              <a:t> antibiotická profylaxe </a:t>
            </a:r>
            <a:r>
              <a:rPr lang="cs-CZ" altLang="cs-CZ" sz="2000">
                <a:solidFill>
                  <a:srgbClr val="FF0000"/>
                </a:solidFill>
              </a:rPr>
              <a:t>není indikována</a:t>
            </a:r>
            <a:r>
              <a:rPr lang="cs-CZ" altLang="cs-CZ" sz="2000"/>
              <a:t> (pouze při riziku velmi nebezpečných infekcí např. vaskulární výkony s použitím prostetického materiálu</a:t>
            </a:r>
          </a:p>
          <a:p>
            <a:pPr eaLnBrk="1" hangingPunct="1">
              <a:buFontTx/>
              <a:buNone/>
            </a:pPr>
            <a:r>
              <a:rPr lang="cs-CZ" altLang="cs-CZ" sz="2000">
                <a:solidFill>
                  <a:srgbClr val="FF0000"/>
                </a:solidFill>
              </a:rPr>
              <a:t>Kontaminované operační rány</a:t>
            </a:r>
            <a:r>
              <a:rPr lang="cs-CZ" altLang="cs-CZ" sz="2000"/>
              <a:t>, kdy tkáně jsou již před výkonem v kontaktu s infekčním materiálem , potom už mluvíme o </a:t>
            </a:r>
            <a:r>
              <a:rPr lang="cs-CZ" altLang="cs-CZ" sz="2000">
                <a:solidFill>
                  <a:srgbClr val="FF0000"/>
                </a:solidFill>
              </a:rPr>
              <a:t>terapeutickém podávání</a:t>
            </a:r>
            <a:r>
              <a:rPr lang="cs-CZ" altLang="cs-CZ" sz="2000"/>
              <a:t> antibiotik</a:t>
            </a:r>
          </a:p>
          <a:p>
            <a:pPr eaLnBrk="1" hangingPunct="1">
              <a:buFontTx/>
              <a:buNone/>
            </a:pPr>
            <a:r>
              <a:rPr lang="cs-CZ" altLang="cs-CZ" sz="2000">
                <a:solidFill>
                  <a:srgbClr val="FF0000"/>
                </a:solidFill>
              </a:rPr>
              <a:t>Čisté kontaminované rány</a:t>
            </a:r>
            <a:r>
              <a:rPr lang="cs-CZ" altLang="cs-CZ" sz="2000"/>
              <a:t>, kdy v průběhu operace může dojít nebo dojde ke kontaminaci infekčním agens – antibiotická </a:t>
            </a:r>
            <a:r>
              <a:rPr lang="cs-CZ" altLang="cs-CZ" sz="2000">
                <a:solidFill>
                  <a:srgbClr val="FF0000"/>
                </a:solidFill>
              </a:rPr>
              <a:t>profylaxe je indikována </a:t>
            </a:r>
          </a:p>
        </p:txBody>
      </p:sp>
    </p:spTree>
    <p:extLst>
      <p:ext uri="{BB962C8B-B14F-4D97-AF65-F5344CB8AC3E}">
        <p14:creationId xmlns:p14="http://schemas.microsoft.com/office/powerpoint/2010/main" val="29785326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33375"/>
            <a:ext cx="8893175" cy="1462088"/>
          </a:xfrm>
        </p:spPr>
        <p:txBody>
          <a:bodyPr/>
          <a:lstStyle/>
          <a:p>
            <a:pPr eaLnBrk="1" hangingPunct="1"/>
            <a:r>
              <a:rPr lang="cs-CZ" altLang="cs-CZ" sz="2800" b="1"/>
              <a:t>Parametry pro vhodné antibiotikum v profylaxi -účinnost</a:t>
            </a:r>
            <a:r>
              <a:rPr lang="cs-CZ" altLang="cs-CZ"/>
              <a:t> 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060575"/>
            <a:ext cx="8281987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>
                <a:solidFill>
                  <a:srgbClr val="FF0000"/>
                </a:solidFill>
              </a:rPr>
              <a:t>Dobrý průnik</a:t>
            </a:r>
            <a:r>
              <a:rPr lang="cs-CZ" altLang="cs-CZ" sz="2000"/>
              <a:t> do operovaných tkání</a:t>
            </a:r>
          </a:p>
          <a:p>
            <a:pPr eaLnBrk="1" hangingPunct="1">
              <a:buFontTx/>
              <a:buNone/>
            </a:pPr>
            <a:r>
              <a:rPr lang="cs-CZ" altLang="cs-CZ" sz="2000">
                <a:solidFill>
                  <a:srgbClr val="FF0000"/>
                </a:solidFill>
              </a:rPr>
              <a:t>Účinnost</a:t>
            </a:r>
            <a:r>
              <a:rPr lang="cs-CZ" altLang="cs-CZ" sz="2000"/>
              <a:t> na bakteriální spektrum pravděpodobně přítomné v 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operačním poli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   - Znalost nejčastějších bakteriálních původců infekcí v daném   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      místě, znalost pacientovy mikroflóry (</a:t>
            </a:r>
            <a:r>
              <a:rPr lang="cs-CZ" altLang="cs-CZ" sz="2000">
                <a:solidFill>
                  <a:srgbClr val="FF0000"/>
                </a:solidFill>
              </a:rPr>
              <a:t>až 95% bakteriální </a:t>
            </a:r>
          </a:p>
          <a:p>
            <a:pPr eaLnBrk="1" hangingPunct="1">
              <a:buFontTx/>
              <a:buNone/>
            </a:pPr>
            <a:r>
              <a:rPr lang="cs-CZ" altLang="cs-CZ" sz="2000">
                <a:solidFill>
                  <a:srgbClr val="FF0000"/>
                </a:solidFill>
              </a:rPr>
              <a:t>      kontaminace operačních ran je endogenní kontaminace</a:t>
            </a:r>
            <a:r>
              <a:rPr lang="cs-CZ" altLang="cs-CZ" sz="2000"/>
              <a:t>)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    - Znalost lokální mikrobiologické situace na příslušném oddělení, tj   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      případné nozokomiální kmeny(asi 5% případů tvoří exogenní 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      zdroje) 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8362987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graphicFrame>
        <p:nvGraphicFramePr>
          <p:cNvPr id="71683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755650" y="765175"/>
          <a:ext cx="8137525" cy="575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Rastrový obrázek" r:id="rId3" imgW="4258269" imgH="3104762" progId="Paint.Picture">
                  <p:embed/>
                </p:oleObj>
              </mc:Choice>
              <mc:Fallback>
                <p:oleObj name="Rastrový obrázek" r:id="rId3" imgW="4258269" imgH="3104762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765175"/>
                        <a:ext cx="8137525" cy="575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52279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graphicFrame>
        <p:nvGraphicFramePr>
          <p:cNvPr id="72707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684213" y="765175"/>
          <a:ext cx="8064500" cy="575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Rastrový obrázek" r:id="rId3" imgW="4238095" imgH="3123810" progId="Paint.Picture">
                  <p:embed/>
                </p:oleObj>
              </mc:Choice>
              <mc:Fallback>
                <p:oleObj name="Rastrový obrázek" r:id="rId3" imgW="4238095" imgH="312381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765175"/>
                        <a:ext cx="8064500" cy="575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20854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graphicFrame>
        <p:nvGraphicFramePr>
          <p:cNvPr id="73731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755650" y="765175"/>
          <a:ext cx="7920038" cy="575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Rastrový obrázek" r:id="rId3" imgW="4277322" imgH="3095238" progId="Paint.Picture">
                  <p:embed/>
                </p:oleObj>
              </mc:Choice>
              <mc:Fallback>
                <p:oleObj name="Rastrový obrázek" r:id="rId3" imgW="4277322" imgH="309523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765175"/>
                        <a:ext cx="7920038" cy="575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26118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8693150" cy="1462088"/>
          </a:xfrm>
        </p:spPr>
        <p:txBody>
          <a:bodyPr/>
          <a:lstStyle/>
          <a:p>
            <a:pPr eaLnBrk="1" hangingPunct="1"/>
            <a:r>
              <a:rPr lang="cs-CZ" altLang="cs-CZ" sz="2800" b="1"/>
              <a:t>Parametry pro vhodné antibiotikum v profylaxi - dávka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420938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>
                <a:solidFill>
                  <a:srgbClr val="FF0000"/>
                </a:solidFill>
              </a:rPr>
              <a:t>Dávka podaného antibiotika musí odpovídat tělesné hmotnosti   </a:t>
            </a:r>
          </a:p>
          <a:p>
            <a:pPr eaLnBrk="1" hangingPunct="1">
              <a:buFontTx/>
              <a:buNone/>
            </a:pPr>
            <a:r>
              <a:rPr lang="cs-CZ" altLang="cs-CZ" sz="2000">
                <a:solidFill>
                  <a:srgbClr val="FF0000"/>
                </a:solidFill>
              </a:rPr>
              <a:t>pacienta</a:t>
            </a:r>
          </a:p>
          <a:p>
            <a:pPr eaLnBrk="1" hangingPunct="1">
              <a:buFontTx/>
              <a:buNone/>
            </a:pPr>
            <a:endParaRPr lang="cs-CZ" altLang="cs-CZ" sz="200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cs-CZ" altLang="cs-CZ" sz="2000"/>
              <a:t>Pozor na SPC!</a:t>
            </a:r>
          </a:p>
          <a:p>
            <a:pPr eaLnBrk="1" hangingPunct="1">
              <a:buFontTx/>
              <a:buNone/>
            </a:pPr>
            <a:endParaRPr lang="cs-CZ" altLang="cs-CZ" sz="2000"/>
          </a:p>
          <a:p>
            <a:pPr eaLnBrk="1" hangingPunct="1">
              <a:buFontTx/>
              <a:buNone/>
            </a:pPr>
            <a:r>
              <a:rPr lang="cs-CZ" altLang="cs-CZ" sz="2000">
                <a:solidFill>
                  <a:srgbClr val="FF0000"/>
                </a:solidFill>
              </a:rPr>
              <a:t>Doporučená dávka v dětském věku se počítá na 1kg tělesné  </a:t>
            </a:r>
          </a:p>
          <a:p>
            <a:pPr eaLnBrk="1" hangingPunct="1">
              <a:buFontTx/>
              <a:buNone/>
            </a:pPr>
            <a:r>
              <a:rPr lang="cs-CZ" altLang="cs-CZ" sz="2000">
                <a:solidFill>
                  <a:srgbClr val="FF0000"/>
                </a:solidFill>
              </a:rPr>
              <a:t>hmotnosti, ale u dospělých  je jednotná dávka bez rozdílu váhy!</a:t>
            </a:r>
          </a:p>
        </p:txBody>
      </p:sp>
    </p:spTree>
    <p:extLst>
      <p:ext uri="{BB962C8B-B14F-4D97-AF65-F5344CB8AC3E}">
        <p14:creationId xmlns:p14="http://schemas.microsoft.com/office/powerpoint/2010/main" val="26396460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-242888"/>
            <a:ext cx="8620125" cy="1462088"/>
          </a:xfrm>
        </p:spPr>
        <p:txBody>
          <a:bodyPr/>
          <a:lstStyle/>
          <a:p>
            <a:pPr eaLnBrk="1" hangingPunct="1"/>
            <a:r>
              <a:rPr lang="cs-CZ" altLang="cs-CZ" sz="2800" b="1"/>
              <a:t>Parametry pro vhodné antibiotikum v profylaxi – délka profylaxe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420938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/>
              <a:t>  Dnes se doporučuje </a:t>
            </a:r>
            <a:r>
              <a:rPr lang="cs-CZ" altLang="cs-CZ" sz="2000">
                <a:solidFill>
                  <a:srgbClr val="FF0000"/>
                </a:solidFill>
              </a:rPr>
              <a:t>pouze jediná předoperační dávka</a:t>
            </a:r>
            <a:r>
              <a:rPr lang="cs-CZ" altLang="cs-CZ" sz="2000"/>
              <a:t> antibiotika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   - současný přístup je ověřený metodami medicíny založené na důkazech u naprosté většiny indikací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   - aplikace další dávky během operace jen v přesných indikacích </a:t>
            </a:r>
          </a:p>
        </p:txBody>
      </p:sp>
    </p:spTree>
    <p:extLst>
      <p:ext uri="{BB962C8B-B14F-4D97-AF65-F5344CB8AC3E}">
        <p14:creationId xmlns:p14="http://schemas.microsoft.com/office/powerpoint/2010/main" val="21159583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pic>
        <p:nvPicPr>
          <p:cNvPr id="76803" name="Picture 3" descr="PROF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692150"/>
            <a:ext cx="8569325" cy="6165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8444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71450"/>
            <a:ext cx="9324975" cy="1462088"/>
          </a:xfrm>
        </p:spPr>
        <p:txBody>
          <a:bodyPr/>
          <a:lstStyle/>
          <a:p>
            <a:pPr eaLnBrk="1" hangingPunct="1"/>
            <a:r>
              <a:rPr lang="cs-CZ" altLang="cs-CZ" sz="2800" b="1"/>
              <a:t>Podávání antibiotik profylakticky déle než 24 hod.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3495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/>
              <a:t>- Přináší vysoké riziko superinfekce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- Přináší řadu dalších negativních účinků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- Zvyšuje riziko selekce rezistentních kmenů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- Zvyšuje celkově vynaložené náklady</a:t>
            </a:r>
          </a:p>
          <a:p>
            <a:pPr eaLnBrk="1" hangingPunct="1">
              <a:buFontTx/>
              <a:buNone/>
            </a:pPr>
            <a:endParaRPr lang="cs-CZ" altLang="cs-CZ" sz="2000"/>
          </a:p>
          <a:p>
            <a:pPr eaLnBrk="1" hangingPunct="1">
              <a:buFontTx/>
              <a:buNone/>
            </a:pPr>
            <a:endParaRPr lang="cs-CZ" altLang="cs-CZ" sz="2000"/>
          </a:p>
          <a:p>
            <a:pPr eaLnBrk="1" hangingPunct="1">
              <a:buFontTx/>
              <a:buNone/>
            </a:pPr>
            <a:r>
              <a:rPr lang="cs-CZ" altLang="cs-CZ" sz="2000">
                <a:solidFill>
                  <a:schemeClr val="hlink"/>
                </a:solidFill>
              </a:rPr>
              <a:t>             </a:t>
            </a:r>
            <a:r>
              <a:rPr lang="cs-CZ" altLang="cs-CZ" sz="2000">
                <a:solidFill>
                  <a:srgbClr val="FF0000"/>
                </a:solidFill>
              </a:rPr>
              <a:t>Nepřináší žádný další protektivní  účinek! </a:t>
            </a:r>
          </a:p>
          <a:p>
            <a:pPr eaLnBrk="1" hangingPunct="1">
              <a:buFontTx/>
              <a:buChar char="-"/>
            </a:pPr>
            <a:endParaRPr lang="cs-CZ" altLang="cs-CZ" sz="20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1584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6775"/>
          </a:xfrm>
        </p:spPr>
        <p:txBody>
          <a:bodyPr/>
          <a:lstStyle/>
          <a:p>
            <a:pPr eaLnBrk="1" hangingPunct="1"/>
            <a:r>
              <a:rPr lang="cs-CZ" altLang="cs-CZ" sz="2800" b="1"/>
              <a:t>Zásady racionální antibiotické profylaxe-shrnutí 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16113"/>
            <a:ext cx="7693025" cy="45370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- Rozhodujícím obdobím pro vznik infekce je </a:t>
            </a:r>
            <a:r>
              <a:rPr lang="cs-CZ" altLang="cs-CZ" sz="2000">
                <a:solidFill>
                  <a:srgbClr val="FF0000"/>
                </a:solidFill>
              </a:rPr>
              <a:t>doba trvání výkonu a následující 3-4 hod </a:t>
            </a:r>
            <a:r>
              <a:rPr lang="cs-CZ" altLang="cs-CZ" sz="2000"/>
              <a:t>(chráněné koagulum)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- ATB nutno aplikovat i.v. </a:t>
            </a:r>
            <a:r>
              <a:rPr lang="cs-CZ" altLang="cs-CZ" sz="2000">
                <a:solidFill>
                  <a:srgbClr val="FF0000"/>
                </a:solidFill>
              </a:rPr>
              <a:t>asi 20-  30 min. před výkonem  (před incizí)</a:t>
            </a:r>
            <a:r>
              <a:rPr lang="cs-CZ" altLang="cs-CZ" sz="2000"/>
              <a:t>, většinou v úvodu do anestezie s premedikací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- Při operačním výkonu </a:t>
            </a:r>
            <a:r>
              <a:rPr lang="cs-CZ" altLang="cs-CZ" sz="2000">
                <a:solidFill>
                  <a:srgbClr val="FF0000"/>
                </a:solidFill>
              </a:rPr>
              <a:t>delším než 3 hodiny a při ztrátě krve větší než 1,5 litru krve,</a:t>
            </a:r>
            <a:r>
              <a:rPr lang="cs-CZ" altLang="cs-CZ" sz="2000"/>
              <a:t> je třeba na sále aplikovat </a:t>
            </a:r>
            <a:r>
              <a:rPr lang="cs-CZ" altLang="cs-CZ" sz="2000">
                <a:solidFill>
                  <a:srgbClr val="FF0000"/>
                </a:solidFill>
              </a:rPr>
              <a:t>další dávku</a:t>
            </a:r>
            <a:r>
              <a:rPr lang="cs-CZ" altLang="cs-CZ" sz="2000"/>
              <a:t>  ATB  (</a:t>
            </a:r>
            <a:r>
              <a:rPr lang="cs-CZ" altLang="cs-CZ" sz="2000">
                <a:solidFill>
                  <a:srgbClr val="FF0000"/>
                </a:solidFill>
              </a:rPr>
              <a:t>biologický poločas ATB</a:t>
            </a:r>
            <a:r>
              <a:rPr lang="cs-CZ" altLang="cs-CZ" sz="2000"/>
              <a:t> =doba, za kterou klesne množství farmaka v těle =koncentrace v krvi na polovinu počáteční hodnoty)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- V </a:t>
            </a:r>
            <a:r>
              <a:rPr lang="cs-CZ" altLang="cs-CZ" sz="2000">
                <a:solidFill>
                  <a:srgbClr val="FF0000"/>
                </a:solidFill>
              </a:rPr>
              <a:t>ostatních případech</a:t>
            </a:r>
            <a:r>
              <a:rPr lang="cs-CZ" altLang="cs-CZ" sz="2000"/>
              <a:t>  antibiotická profylaxe zahrnuje </a:t>
            </a:r>
            <a:r>
              <a:rPr lang="cs-CZ" altLang="cs-CZ" sz="2000">
                <a:solidFill>
                  <a:srgbClr val="FF0000"/>
                </a:solidFill>
              </a:rPr>
              <a:t>pouze jednu dávku</a:t>
            </a:r>
            <a:r>
              <a:rPr lang="cs-CZ" altLang="cs-CZ" sz="2000"/>
              <a:t> antibiotika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- Není prokázáno zvýšení incidence SSI- Surgical Site Infection s opakováním dávky antibiotika (mimo některých výkonů ortopedie a kardiochirurgie).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- ATB </a:t>
            </a:r>
            <a:r>
              <a:rPr lang="cs-CZ" altLang="cs-CZ" sz="2000">
                <a:solidFill>
                  <a:srgbClr val="FF0000"/>
                </a:solidFill>
              </a:rPr>
              <a:t>baktericidní, netoxická</a:t>
            </a:r>
            <a:r>
              <a:rPr lang="cs-CZ" altLang="cs-CZ" sz="2000"/>
              <a:t> s vhodnou farmakokinetikou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- Aplikace ATB po operačním výkonu je z hlediska profylaxe neúčinná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1018441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Účinnost</a:t>
            </a:r>
            <a:endParaRPr lang="cs-CZ" altLang="cs-CZ" sz="280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96975"/>
            <a:ext cx="8229600" cy="53276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>
                <a:solidFill>
                  <a:srgbClr val="FF0000"/>
                </a:solidFill>
              </a:rPr>
              <a:t>Antiparazitární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        protozoa -</a:t>
            </a:r>
            <a:r>
              <a:rPr lang="cs-CZ" altLang="cs-CZ" sz="2000" i="1"/>
              <a:t>G. lamblia, T.vaginalis, E.histolytica, Balantidium coli, Blastocystis hominis)</a:t>
            </a:r>
          </a:p>
          <a:p>
            <a:pPr eaLnBrk="1" hangingPunct="1">
              <a:buFontTx/>
              <a:buNone/>
            </a:pPr>
            <a:r>
              <a:rPr lang="cs-CZ" altLang="cs-CZ" sz="2000">
                <a:solidFill>
                  <a:srgbClr val="FF0000"/>
                </a:solidFill>
              </a:rPr>
              <a:t>Antibakteriální – </a:t>
            </a:r>
            <a:r>
              <a:rPr lang="cs-CZ" altLang="cs-CZ" sz="2000"/>
              <a:t>anaeroby</a:t>
            </a:r>
          </a:p>
          <a:p>
            <a:pPr eaLnBrk="1" hangingPunct="1">
              <a:buFontTx/>
              <a:buNone/>
            </a:pPr>
            <a:r>
              <a:rPr lang="cs-CZ" altLang="cs-CZ" sz="2000" u="sng"/>
              <a:t>Dobrá účinnost</a:t>
            </a:r>
            <a:r>
              <a:rPr lang="cs-CZ" altLang="cs-CZ" sz="2000"/>
              <a:t>:                                            </a:t>
            </a:r>
            <a:r>
              <a:rPr lang="cs-CZ" altLang="cs-CZ" sz="2000" u="sng"/>
              <a:t>Rezistence:</a:t>
            </a:r>
          </a:p>
          <a:p>
            <a:pPr eaLnBrk="1" hangingPunct="1">
              <a:buFontTx/>
              <a:buNone/>
            </a:pPr>
            <a:r>
              <a:rPr lang="cs-CZ" altLang="cs-CZ" sz="2000" i="1"/>
              <a:t>                                                                Propionibacterium spp.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i="1">
                <a:solidFill>
                  <a:srgbClr val="FF0000"/>
                </a:solidFill>
              </a:rPr>
              <a:t>Bacteroides spp.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i="1">
                <a:solidFill>
                  <a:srgbClr val="FF0000"/>
                </a:solidFill>
              </a:rPr>
              <a:t>Fusobacterium spp.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i="1">
                <a:solidFill>
                  <a:srgbClr val="FF0000"/>
                </a:solidFill>
              </a:rPr>
              <a:t>C.perfringens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i="1">
                <a:solidFill>
                  <a:srgbClr val="FF0000"/>
                </a:solidFill>
              </a:rPr>
              <a:t>Peptococcus spp.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i="1">
                <a:solidFill>
                  <a:srgbClr val="FF0000"/>
                </a:solidFill>
              </a:rPr>
              <a:t>Peptostreptococcus spp.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i="1">
                <a:solidFill>
                  <a:srgbClr val="FF0000"/>
                </a:solidFill>
              </a:rPr>
              <a:t>Veillonella spp.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i="1">
                <a:solidFill>
                  <a:srgbClr val="FF0000"/>
                </a:solidFill>
              </a:rPr>
              <a:t>Eubacterium spp.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i="1">
                <a:solidFill>
                  <a:srgbClr val="FF0000"/>
                </a:solidFill>
              </a:rPr>
              <a:t>Campylobacter spp., H.pylori </a:t>
            </a:r>
            <a:r>
              <a:rPr lang="cs-CZ" altLang="cs-CZ" sz="2000">
                <a:solidFill>
                  <a:srgbClr val="FF0000"/>
                </a:solidFill>
              </a:rPr>
              <a:t>(??)</a:t>
            </a:r>
            <a:endParaRPr lang="cs-CZ" altLang="cs-CZ" sz="2000" i="1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i="1">
                <a:solidFill>
                  <a:srgbClr val="FF0000"/>
                </a:solidFill>
              </a:rPr>
              <a:t>M.tuberculosis</a:t>
            </a:r>
            <a:endParaRPr lang="cs-CZ" altLang="cs-CZ" sz="200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endParaRPr lang="cs-CZ" altLang="cs-CZ" sz="2000"/>
          </a:p>
          <a:p>
            <a:pPr eaLnBrk="1" hangingPunct="1"/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13783306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382000" cy="795338"/>
          </a:xfrm>
        </p:spPr>
        <p:txBody>
          <a:bodyPr/>
          <a:lstStyle/>
          <a:p>
            <a:pPr eaLnBrk="1" hangingPunct="1"/>
            <a:r>
              <a:rPr lang="cs-CZ" altLang="cs-CZ" sz="3200"/>
              <a:t> </a:t>
            </a:r>
            <a:r>
              <a:rPr lang="cs-CZ" altLang="cs-CZ" sz="2800" b="1"/>
              <a:t>Chirurgická profylaxe u rizikových pacientů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133600"/>
            <a:ext cx="7693025" cy="38814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/>
              <a:t>U chirurgických výkonů, kdy antibiotická profylaxe není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/>
              <a:t>doporučena je třeba zohlednit </a:t>
            </a:r>
            <a:r>
              <a:rPr lang="cs-CZ" altLang="cs-CZ" sz="2000">
                <a:solidFill>
                  <a:srgbClr val="FF0000"/>
                </a:solidFill>
              </a:rPr>
              <a:t>rizikové skupiny pacientů: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/>
              <a:t>- věk nad 70 let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/>
              <a:t>- špatné výživové podmínky nebo obezita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/>
              <a:t>- diabetes mellitus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/>
              <a:t>- pacienti s chopenní náhradou, kloubní náhradou,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/>
              <a:t>  implantovanou cévní protézou, pacemakerem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/>
              <a:t>- pacienti po transplantaci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/>
              <a:t>- pacienti po chemoterapii, kortikodependentní, imunosuprimovaní a neutropeničtí</a:t>
            </a:r>
          </a:p>
        </p:txBody>
      </p:sp>
    </p:spTree>
    <p:extLst>
      <p:ext uri="{BB962C8B-B14F-4D97-AF65-F5344CB8AC3E}">
        <p14:creationId xmlns:p14="http://schemas.microsoft.com/office/powerpoint/2010/main" val="30501357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620713"/>
            <a:ext cx="7924800" cy="1143000"/>
          </a:xfrm>
        </p:spPr>
        <p:txBody>
          <a:bodyPr/>
          <a:lstStyle/>
          <a:p>
            <a:pPr eaLnBrk="1" hangingPunct="1"/>
            <a:r>
              <a:rPr lang="cs-CZ" altLang="cs-CZ" sz="2800" b="1"/>
              <a:t>Doporučený způsob profylaxe s ohledem na chirurgický výkon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8783637" cy="45085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200" b="1" u="sng"/>
              <a:t>Chirurgický výkon                                 Infekční agens                              Profylaxe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200" u="sng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200" b="1"/>
              <a:t>Traumatologie                               klostridia, stafylokoky                       PEN,OXA, CEF I,Avrazor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200" b="1"/>
              <a:t>Ortopedie                                       stafylokoky                                         OXA,CEF I.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200" b="1"/>
              <a:t>Cévní CH                                         stafylokoky                                         OXA, CEF I.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200" b="1"/>
              <a:t>Hrudní CH jícen                             smíš. aer.i anaer. flora                       AMC/AMS, CEF II.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200" b="1"/>
              <a:t>plíce, mediastinum          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200" b="1"/>
              <a:t>                                            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200" b="1"/>
              <a:t>Koronární bypass, náhrada chlopně,             dtto                                           dtto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200" b="1"/>
              <a:t>ostatní kardioch.výkony na  ot.hrudníku</a:t>
            </a:r>
            <a:r>
              <a:rPr lang="cs-CZ" altLang="cs-CZ" sz="1200"/>
              <a:t>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200" b="1"/>
              <a:t>Pacemaker implantace:</a:t>
            </a:r>
            <a:r>
              <a:rPr lang="cs-CZ" altLang="cs-CZ" sz="1200"/>
              <a:t>                s</a:t>
            </a:r>
            <a:r>
              <a:rPr lang="cs-CZ" altLang="cs-CZ" sz="1200" b="1"/>
              <a:t>tafylokoky, korynebakterie</a:t>
            </a:r>
            <a:r>
              <a:rPr lang="cs-CZ" altLang="cs-CZ" sz="1200"/>
              <a:t>                </a:t>
            </a:r>
            <a:r>
              <a:rPr lang="cs-CZ" altLang="cs-CZ" sz="1200" b="1"/>
              <a:t>CEF I. CEF II. </a:t>
            </a:r>
            <a:r>
              <a:rPr lang="cs-CZ" altLang="cs-CZ" sz="120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2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200"/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200" b="1"/>
              <a:t>Abdominální CH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200" b="1"/>
              <a:t>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200" b="1"/>
              <a:t>gastroduod.                            smíš. aer. i anaer. flora                           AMC/AMS,CEFII.,Avrazor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200" b="1"/>
              <a:t>hepatobil.                                      dtto                                                                dtto,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200" b="1"/>
              <a:t>apendektomie                               dtto                                                                dtto,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200" b="1"/>
              <a:t> kolorektální                            převážně anaerobní flora                                  dtto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200" b="1"/>
              <a:t>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200" b="1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400" b="1"/>
          </a:p>
        </p:txBody>
      </p:sp>
    </p:spTree>
    <p:extLst>
      <p:ext uri="{BB962C8B-B14F-4D97-AF65-F5344CB8AC3E}">
        <p14:creationId xmlns:p14="http://schemas.microsoft.com/office/powerpoint/2010/main" val="4402912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133600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b="1" u="sng"/>
              <a:t>Chirurgický výkon                                 Infekční agens                              Profylaxe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400" u="sng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b="1"/>
              <a:t>Gynekologie                                                                     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b="1"/>
              <a:t>                                                (hysterektomie smíšená aerobní      AMC/AMS, CEF II.                                                                                          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b="1"/>
              <a:t>                                                 i anaerobní flóra,                                Avrazor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b="1"/>
              <a:t>                                                 enterokoky, SRAG)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4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b="1"/>
              <a:t>Urologie                                                                                       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b="1"/>
              <a:t>      nefrektomie                            enterobakterie                             AMC/AMS,AMP, COT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b="1"/>
              <a:t>      cystektomie                            enterokoky                                                  dtto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b="1"/>
              <a:t>      endoskopické výkony                   cílená kultivace, terapie, profylaxe,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b="1"/>
              <a:t>      rekonstrukční výkony                                            dtto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400" b="1"/>
          </a:p>
          <a:p>
            <a:pPr eaLnBrk="1" hangingPunct="1">
              <a:lnSpc>
                <a:spcPct val="80000"/>
              </a:lnSpc>
            </a:pPr>
            <a:endParaRPr lang="cs-CZ" altLang="cs-CZ" sz="1400"/>
          </a:p>
        </p:txBody>
      </p:sp>
    </p:spTree>
    <p:extLst>
      <p:ext uri="{BB962C8B-B14F-4D97-AF65-F5344CB8AC3E}">
        <p14:creationId xmlns:p14="http://schemas.microsoft.com/office/powerpoint/2010/main" val="17573654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Profylaxe - dávkování vzhledem k váze pacienta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12875"/>
            <a:ext cx="7772400" cy="48402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/>
              <a:t>- </a:t>
            </a:r>
            <a:r>
              <a:rPr lang="cs-CZ" altLang="cs-CZ" sz="2000"/>
              <a:t>Cefazolin          1g i.v. do 70 kg       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                           2g i.v. nad 70kg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                           3g i.v. nad 120kg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- Cefuroxim        1,5g i.v. do 70 kg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                           3g i.v. nad 70 kg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- Metronidazol     500mg do 90 kg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                           1000 mg  nad 90 kg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- AMP/SLB          1,5g i.v. do 70 kg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                           3g i.v. nad  70kg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                                   nebo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- AMP/SLB          1,5g i.v. do 70 kg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                            1,5g+AMP 1g nad 70 kg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                            1,5g+AMP 2g nad 90 kg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                                  nebo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- AMO/CLA           1,2g i.v. do 70 kg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                             1,2g+AMP 1g nad 70 kg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/>
              <a:t>                             1,2g+AMP 2g nad 90 kg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b="1"/>
          </a:p>
          <a:p>
            <a:pPr eaLnBrk="1" hangingPunct="1">
              <a:lnSpc>
                <a:spcPct val="80000"/>
              </a:lnSpc>
            </a:pPr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25042446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Profylaxe - dávkování vzhledem k váze pacienta – při alergii k betalaktamům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/>
              <a:t>Vankomycin     1 g do 90 kg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                         1,5g nad 90 kg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Klindamycin      600 mg  do 90 kg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                         900 mg nad 90 kg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Gentamicin         5mg/kg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Ciprofloxacin      400 mg do 90 kg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                           600 mg nad 90 kg</a:t>
            </a:r>
          </a:p>
          <a:p>
            <a:pPr eaLnBrk="1" hangingPunct="1">
              <a:buFontTx/>
              <a:buNone/>
            </a:pPr>
            <a:endParaRPr lang="cs-CZ" altLang="cs-CZ" sz="2000"/>
          </a:p>
          <a:p>
            <a:pPr eaLnBrk="1" hangingPunct="1"/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38837425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                      </a:t>
            </a:r>
            <a:br>
              <a:rPr lang="cs-CZ" altLang="cs-CZ" sz="2800" b="1"/>
            </a:br>
            <a:r>
              <a:rPr lang="cs-CZ" altLang="cs-CZ" sz="2800" b="1"/>
              <a:t>Závěr profylaxe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7775575" cy="4292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>
                <a:solidFill>
                  <a:srgbClr val="FF0000"/>
                </a:solidFill>
              </a:rPr>
              <a:t>Antibiotika představují veliký selekční tlak, antibiotická profylaxe  </a:t>
            </a:r>
          </a:p>
          <a:p>
            <a:pPr eaLnBrk="1" hangingPunct="1">
              <a:buFontTx/>
              <a:buNone/>
            </a:pPr>
            <a:r>
              <a:rPr lang="cs-CZ" altLang="cs-CZ" sz="2000">
                <a:solidFill>
                  <a:srgbClr val="FF0000"/>
                </a:solidFill>
              </a:rPr>
              <a:t>tvoří 20% celkové spotřeby antibiotik v   nemocnicích</a:t>
            </a:r>
          </a:p>
          <a:p>
            <a:pPr eaLnBrk="1" hangingPunct="1">
              <a:buFontTx/>
              <a:buNone/>
            </a:pPr>
            <a:r>
              <a:rPr lang="cs-CZ" altLang="cs-CZ" sz="2000">
                <a:solidFill>
                  <a:srgbClr val="FF0000"/>
                </a:solidFill>
              </a:rPr>
              <a:t> 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-  Nepřekračovat bez příčiny povolenou dobu podání profylaxe </a:t>
            </a:r>
            <a:r>
              <a:rPr lang="cs-CZ" altLang="cs-CZ" sz="2000">
                <a:solidFill>
                  <a:srgbClr val="FF0000"/>
                </a:solidFill>
              </a:rPr>
              <a:t>(dnes jedna dávka</a:t>
            </a:r>
            <a:r>
              <a:rPr lang="cs-CZ" altLang="cs-CZ" sz="2000"/>
              <a:t>)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-  Při delších  chirurgických výkonech a větších ztrátách krve správné načasování dalších dávek </a:t>
            </a:r>
            <a:r>
              <a:rPr lang="cs-CZ" altLang="cs-CZ" sz="2000">
                <a:solidFill>
                  <a:srgbClr val="FF0000"/>
                </a:solidFill>
              </a:rPr>
              <a:t>(biologický poločas)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-  Profylaxe není terapie, jde o </a:t>
            </a:r>
            <a:r>
              <a:rPr lang="cs-CZ" altLang="cs-CZ" sz="2000">
                <a:solidFill>
                  <a:srgbClr val="FF0000"/>
                </a:solidFill>
              </a:rPr>
              <a:t>chráněné koagulum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 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Nejčastější chyby v profylaxi jsou poddávkování a překračování  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povolené doby profylaxe (selekce rezistentních  kolonií)</a:t>
            </a:r>
          </a:p>
          <a:p>
            <a:pPr eaLnBrk="1" hangingPunct="1">
              <a:buFontTx/>
              <a:buNone/>
            </a:pPr>
            <a:endParaRPr lang="cs-CZ" altLang="cs-CZ" sz="200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endParaRPr lang="cs-CZ" altLang="cs-CZ" sz="2000">
              <a:solidFill>
                <a:srgbClr val="FF0000"/>
              </a:solidFill>
            </a:endParaRPr>
          </a:p>
          <a:p>
            <a:pPr eaLnBrk="1" hangingPunct="1"/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3401018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Indikace:</a:t>
            </a:r>
            <a:br>
              <a:rPr lang="cs-CZ" altLang="cs-CZ" sz="2800" b="1"/>
            </a:br>
            <a:endParaRPr lang="cs-CZ" altLang="cs-CZ" sz="2800" b="1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tabLst>
                <a:tab pos="2605088" algn="l"/>
              </a:tabLst>
            </a:pPr>
            <a:r>
              <a:rPr lang="cs-CZ" altLang="cs-CZ" sz="2800"/>
              <a:t>- </a:t>
            </a:r>
            <a:r>
              <a:rPr lang="cs-CZ" altLang="cs-CZ" sz="2000"/>
              <a:t>trichomoniáza</a:t>
            </a:r>
          </a:p>
          <a:p>
            <a:pPr eaLnBrk="1" hangingPunct="1">
              <a:lnSpc>
                <a:spcPct val="80000"/>
              </a:lnSpc>
              <a:buFontTx/>
              <a:buNone/>
              <a:tabLst>
                <a:tab pos="2605088" algn="l"/>
              </a:tabLst>
            </a:pPr>
            <a:r>
              <a:rPr lang="cs-CZ" altLang="cs-CZ" sz="2000"/>
              <a:t>- infekce vyvolané Clostridium spp.  </a:t>
            </a:r>
          </a:p>
          <a:p>
            <a:pPr eaLnBrk="1" hangingPunct="1">
              <a:lnSpc>
                <a:spcPct val="80000"/>
              </a:lnSpc>
              <a:buFontTx/>
              <a:buNone/>
              <a:tabLst>
                <a:tab pos="2605088" algn="l"/>
              </a:tabLst>
            </a:pPr>
            <a:r>
              <a:rPr lang="cs-CZ" altLang="cs-CZ" sz="2000"/>
              <a:t>- Bacteroides spp. (celulitidy, abscesy)</a:t>
            </a:r>
          </a:p>
          <a:p>
            <a:pPr eaLnBrk="1" hangingPunct="1">
              <a:lnSpc>
                <a:spcPct val="80000"/>
              </a:lnSpc>
              <a:buFontTx/>
              <a:buNone/>
              <a:tabLst>
                <a:tab pos="2605088" algn="l"/>
              </a:tabLst>
            </a:pPr>
            <a:r>
              <a:rPr lang="cs-CZ" altLang="cs-CZ" sz="2000"/>
              <a:t>- nekrotizující stomatitida + peridontální infekce</a:t>
            </a:r>
          </a:p>
          <a:p>
            <a:pPr eaLnBrk="1" hangingPunct="1">
              <a:lnSpc>
                <a:spcPct val="80000"/>
              </a:lnSpc>
              <a:buFontTx/>
              <a:buNone/>
              <a:tabLst>
                <a:tab pos="2605088" algn="l"/>
              </a:tabLst>
            </a:pPr>
            <a:r>
              <a:rPr lang="cs-CZ" altLang="cs-CZ" sz="2000"/>
              <a:t>- Clostridium diff.- pseudomembranosní kolitida</a:t>
            </a:r>
          </a:p>
          <a:p>
            <a:pPr eaLnBrk="1" hangingPunct="1">
              <a:lnSpc>
                <a:spcPct val="80000"/>
              </a:lnSpc>
              <a:buFontTx/>
              <a:buNone/>
              <a:tabLst>
                <a:tab pos="2605088" algn="l"/>
              </a:tabLst>
            </a:pPr>
            <a:r>
              <a:rPr lang="cs-CZ" altLang="cs-CZ" sz="2000"/>
              <a:t>- profylaxe v chirurgii</a:t>
            </a:r>
          </a:p>
          <a:p>
            <a:pPr eaLnBrk="1" hangingPunct="1">
              <a:lnSpc>
                <a:spcPct val="80000"/>
              </a:lnSpc>
              <a:buFontTx/>
              <a:buNone/>
              <a:tabLst>
                <a:tab pos="2605088" algn="l"/>
              </a:tabLst>
            </a:pPr>
            <a:r>
              <a:rPr lang="cs-CZ" altLang="cs-CZ" sz="2000"/>
              <a:t>- H.pylori v kombinaci </a:t>
            </a:r>
          </a:p>
          <a:p>
            <a:pPr eaLnBrk="1" hangingPunct="1">
              <a:lnSpc>
                <a:spcPct val="80000"/>
              </a:lnSpc>
              <a:buFontTx/>
              <a:buNone/>
              <a:tabLst>
                <a:tab pos="2605088" algn="l"/>
              </a:tabLst>
            </a:pPr>
            <a:r>
              <a:rPr lang="cs-CZ" altLang="cs-CZ" sz="2000"/>
              <a:t>- Giardióza</a:t>
            </a:r>
          </a:p>
          <a:p>
            <a:pPr eaLnBrk="1" hangingPunct="1">
              <a:lnSpc>
                <a:spcPct val="80000"/>
              </a:lnSpc>
              <a:tabLst>
                <a:tab pos="2605088" algn="l"/>
              </a:tabLst>
            </a:pPr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3851829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Nežádoucí účinky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/>
              <a:t>- nervový systém - perif. neuropatie, křeče, závratě, poruchy vědomí 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- leukopenie, útlum k.d.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- HUS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- stomatitis, kovová chuť v ústech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- GIT – 3% nevolnost, zvracení, nechutenst                                  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 - antabusový efekt (nesnášenlivost alkoholu</a:t>
            </a:r>
            <a:r>
              <a:rPr lang="cs-CZ" altLang="cs-CZ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41779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Kontraindikace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/>
              <a:t>- Onemocnění CNS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- Útlum kostní dřeně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- Těhotenství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- Opatrně při onemocněních jater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- Nepít alkohol!</a:t>
            </a:r>
          </a:p>
        </p:txBody>
      </p:sp>
    </p:spTree>
    <p:extLst>
      <p:ext uri="{BB962C8B-B14F-4D97-AF65-F5344CB8AC3E}">
        <p14:creationId xmlns:p14="http://schemas.microsoft.com/office/powerpoint/2010/main" val="2489917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Dávkování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/>
              <a:t>Entizol (</a:t>
            </a:r>
            <a:r>
              <a:rPr lang="cs-CZ" altLang="cs-CZ" sz="2000">
                <a:solidFill>
                  <a:srgbClr val="FF0000"/>
                </a:solidFill>
              </a:rPr>
              <a:t>metroniodazol</a:t>
            </a:r>
            <a:r>
              <a:rPr lang="cs-CZ" altLang="cs-CZ" sz="2000"/>
              <a:t>) tbl 250, 500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                                      vag. tbl 500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Avrazor (</a:t>
            </a:r>
            <a:r>
              <a:rPr lang="cs-CZ" altLang="cs-CZ" sz="2000">
                <a:solidFill>
                  <a:srgbClr val="FF0000"/>
                </a:solidFill>
              </a:rPr>
              <a:t>ornidazol</a:t>
            </a:r>
            <a:r>
              <a:rPr lang="cs-CZ" altLang="cs-CZ" sz="2000"/>
              <a:t>) tbl 500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                                inj.500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U anaerobních infekcí: 2-3x denně 500mg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Trichomonóza, lamblióza: 3x denně 250mg nebo jednorázově 1,5g</a:t>
            </a:r>
          </a:p>
        </p:txBody>
      </p:sp>
    </p:spTree>
    <p:extLst>
      <p:ext uri="{BB962C8B-B14F-4D97-AF65-F5344CB8AC3E}">
        <p14:creationId xmlns:p14="http://schemas.microsoft.com/office/powerpoint/2010/main" val="2116549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800"/>
              <a:t> </a:t>
            </a:r>
            <a:r>
              <a:rPr lang="cs-CZ" altLang="cs-CZ" sz="2800" b="1"/>
              <a:t>Výskyt anaerobů v organismu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7888287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/>
              <a:t>dutina ústní		 50-100 druhů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				</a:t>
            </a:r>
            <a:r>
              <a:rPr lang="cs-CZ" altLang="cs-CZ" sz="2000">
                <a:solidFill>
                  <a:srgbClr val="FF0000"/>
                </a:solidFill>
              </a:rPr>
              <a:t>10</a:t>
            </a:r>
            <a:r>
              <a:rPr lang="cs-CZ" altLang="cs-CZ" sz="2000" baseline="30000">
                <a:solidFill>
                  <a:srgbClr val="FF0000"/>
                </a:solidFill>
              </a:rPr>
              <a:t>8</a:t>
            </a:r>
            <a:r>
              <a:rPr lang="cs-CZ" altLang="cs-CZ" sz="2000">
                <a:solidFill>
                  <a:srgbClr val="FF0000"/>
                </a:solidFill>
              </a:rPr>
              <a:t>/ml, 50-90% anaerobů</a:t>
            </a:r>
          </a:p>
          <a:p>
            <a:pPr eaLnBrk="1" hangingPunct="1">
              <a:buFontTx/>
              <a:buNone/>
            </a:pPr>
            <a:endParaRPr lang="cs-CZ" altLang="cs-CZ" sz="200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cs-CZ" altLang="cs-CZ" sz="2000"/>
              <a:t>tračník			100-500 druhů</a:t>
            </a:r>
          </a:p>
          <a:p>
            <a:pPr eaLnBrk="1" hangingPunct="1">
              <a:buFontTx/>
              <a:buNone/>
            </a:pPr>
            <a:r>
              <a:rPr lang="cs-CZ" altLang="cs-CZ" sz="2000"/>
              <a:t>				</a:t>
            </a:r>
            <a:r>
              <a:rPr lang="cs-CZ" altLang="cs-CZ" sz="2000">
                <a:solidFill>
                  <a:srgbClr val="FF0000"/>
                </a:solidFill>
              </a:rPr>
              <a:t>10</a:t>
            </a:r>
            <a:r>
              <a:rPr lang="cs-CZ" altLang="cs-CZ" sz="2000" baseline="30000">
                <a:solidFill>
                  <a:srgbClr val="FF0000"/>
                </a:solidFill>
              </a:rPr>
              <a:t>11</a:t>
            </a:r>
            <a:r>
              <a:rPr lang="cs-CZ" altLang="cs-CZ" sz="2000">
                <a:solidFill>
                  <a:srgbClr val="FF0000"/>
                </a:solidFill>
              </a:rPr>
              <a:t>/ml, &gt;99% anaerobů</a:t>
            </a:r>
          </a:p>
          <a:p>
            <a:pPr eaLnBrk="1" hangingPunct="1">
              <a:buFontTx/>
              <a:buNone/>
            </a:pPr>
            <a:endParaRPr lang="cs-CZ" altLang="cs-CZ" sz="2000"/>
          </a:p>
          <a:p>
            <a:pPr eaLnBrk="1" hangingPunct="1">
              <a:buFontTx/>
              <a:buNone/>
            </a:pPr>
            <a:r>
              <a:rPr lang="cs-CZ" altLang="cs-CZ" sz="2000"/>
              <a:t>vagína		             </a:t>
            </a:r>
            <a:r>
              <a:rPr lang="cs-CZ" altLang="cs-CZ" sz="2000">
                <a:solidFill>
                  <a:srgbClr val="FF0000"/>
                </a:solidFill>
              </a:rPr>
              <a:t>10</a:t>
            </a:r>
            <a:r>
              <a:rPr lang="cs-CZ" altLang="cs-CZ" sz="2000" baseline="30000">
                <a:solidFill>
                  <a:srgbClr val="FF0000"/>
                </a:solidFill>
              </a:rPr>
              <a:t>8</a:t>
            </a:r>
            <a:r>
              <a:rPr lang="cs-CZ" altLang="cs-CZ" sz="2000">
                <a:solidFill>
                  <a:srgbClr val="FF0000"/>
                </a:solidFill>
              </a:rPr>
              <a:t>/ml, 75-90% anaerobů</a:t>
            </a:r>
          </a:p>
          <a:p>
            <a:pPr eaLnBrk="1" hangingPunct="1">
              <a:buFontTx/>
              <a:buNone/>
            </a:pPr>
            <a:endParaRPr lang="cs-CZ" altLang="cs-CZ" sz="200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cs-CZ" altLang="cs-CZ" sz="2000"/>
              <a:t>kůže		              mazové a potní žlázy</a:t>
            </a:r>
          </a:p>
        </p:txBody>
      </p:sp>
    </p:spTree>
    <p:extLst>
      <p:ext uri="{BB962C8B-B14F-4D97-AF65-F5344CB8AC3E}">
        <p14:creationId xmlns:p14="http://schemas.microsoft.com/office/powerpoint/2010/main" val="2861081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  </a:t>
            </a:r>
            <a:r>
              <a:rPr lang="cs-CZ" altLang="cs-CZ" sz="2800" b="1"/>
              <a:t>Lékařsky významné rody</a:t>
            </a:r>
          </a:p>
        </p:txBody>
      </p:sp>
      <p:graphicFrame>
        <p:nvGraphicFramePr>
          <p:cNvPr id="117763" name="Group 3"/>
          <p:cNvGraphicFramePr>
            <a:graphicFrameLocks noGrp="1"/>
          </p:cNvGraphicFramePr>
          <p:nvPr>
            <p:ph type="tbl" idx="1"/>
          </p:nvPr>
        </p:nvGraphicFramePr>
        <p:xfrm>
          <a:off x="762000" y="2017713"/>
          <a:ext cx="7772400" cy="4149725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4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Gram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Gram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2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koky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Peptococcus</a:t>
                      </a:r>
                      <a:endParaRPr kumimoji="0" lang="cs-CZ" altLang="cs-CZ" sz="20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Peptostreptococcus</a:t>
                      </a:r>
                      <a:r>
                        <a:rPr kumimoji="0" lang="cs-CZ" altLang="cs-CZ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Veillonella</a:t>
                      </a:r>
                      <a:r>
                        <a:rPr kumimoji="0" lang="cs-CZ" altLang="cs-CZ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8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tyčky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Lactobacillus</a:t>
                      </a:r>
                      <a:endParaRPr kumimoji="0" lang="cs-CZ" altLang="cs-CZ" sz="20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Bifidobacterium</a:t>
                      </a:r>
                      <a:endParaRPr kumimoji="0" lang="cs-CZ" altLang="cs-CZ" sz="20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Eubacterium</a:t>
                      </a:r>
                      <a:endParaRPr kumimoji="0" lang="cs-CZ" altLang="cs-CZ" sz="20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Prop</a:t>
                      </a:r>
                      <a:r>
                        <a:rPr kumimoji="0" lang="cs-CZ" altLang="cs-CZ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io</a:t>
                      </a:r>
                      <a:r>
                        <a:rPr kumimoji="0" lang="cs-CZ" altLang="cs-CZ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nibacterium</a:t>
                      </a:r>
                      <a:endParaRPr kumimoji="0" lang="cs-CZ" altLang="cs-CZ" sz="20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Actinomyces</a:t>
                      </a:r>
                      <a:r>
                        <a:rPr kumimoji="0" lang="cs-CZ" altLang="cs-CZ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cs-CZ" altLang="cs-CZ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Arachnia</a:t>
                      </a:r>
                      <a:r>
                        <a:rPr kumimoji="0" lang="cs-CZ" altLang="cs-CZ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Bacteroides</a:t>
                      </a:r>
                      <a:endParaRPr kumimoji="0" lang="cs-CZ" altLang="cs-CZ" sz="20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Prevotella</a:t>
                      </a:r>
                      <a:endParaRPr kumimoji="0" lang="cs-CZ" altLang="cs-CZ" sz="20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Porphyromonas</a:t>
                      </a:r>
                      <a:endParaRPr kumimoji="0" lang="cs-CZ" altLang="cs-CZ" sz="20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Mobiluncus</a:t>
                      </a:r>
                      <a:endParaRPr kumimoji="0" lang="cs-CZ" altLang="cs-CZ" sz="20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Fusobacterium</a:t>
                      </a:r>
                      <a:endParaRPr kumimoji="0" lang="cs-CZ" altLang="cs-CZ" sz="20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Leptotricha</a:t>
                      </a:r>
                      <a:endParaRPr kumimoji="0" lang="cs-CZ" altLang="cs-CZ" sz="20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Bilophila</a:t>
                      </a:r>
                      <a:r>
                        <a:rPr kumimoji="0" lang="cs-CZ" altLang="cs-CZ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sporul.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Clostridium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3440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1829</Words>
  <Application>Microsoft Office PowerPoint</Application>
  <PresentationFormat>Předvádění na obrazovce (4:3)</PresentationFormat>
  <Paragraphs>315</Paragraphs>
  <Slides>35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2" baseType="lpstr">
      <vt:lpstr>Arial</vt:lpstr>
      <vt:lpstr>Calibri</vt:lpstr>
      <vt:lpstr>Symbol</vt:lpstr>
      <vt:lpstr>Tahoma</vt:lpstr>
      <vt:lpstr>Times New Roman</vt:lpstr>
      <vt:lpstr>Motiv systému Office</vt:lpstr>
      <vt:lpstr>Rastrový obrázek</vt:lpstr>
      <vt:lpstr>Anaerobní infekce Chirurgická profylaxe   25.5. 2021  </vt:lpstr>
      <vt:lpstr>Nitroimidazoly</vt:lpstr>
      <vt:lpstr>Účinnost</vt:lpstr>
      <vt:lpstr>Indikace: </vt:lpstr>
      <vt:lpstr>Nežádoucí účinky</vt:lpstr>
      <vt:lpstr>Kontraindikace</vt:lpstr>
      <vt:lpstr>Dávkování</vt:lpstr>
      <vt:lpstr> Výskyt anaerobů v organismu</vt:lpstr>
      <vt:lpstr>  Lékařsky významné rody</vt:lpstr>
      <vt:lpstr>  Infekce vyvolané anaeroby</vt:lpstr>
      <vt:lpstr> Kdy myslet na anaerobní infekci ?</vt:lpstr>
      <vt:lpstr>  Mikrobiologická diagnostika </vt:lpstr>
      <vt:lpstr>  Možnosti léčby</vt:lpstr>
      <vt:lpstr>  Antibiotika pro léčbu anaerobní infekce</vt:lpstr>
      <vt:lpstr>   Zásady správné antimikrobiální  profylaxe v   chirurgii    </vt:lpstr>
      <vt:lpstr>Role antibiotické profylaxe</vt:lpstr>
      <vt:lpstr>Riziko infekce v místě chirurgického výkonu</vt:lpstr>
      <vt:lpstr>Antibiotická profylaxe - efektivita</vt:lpstr>
      <vt:lpstr>Indikace antibiotické profylaxe </vt:lpstr>
      <vt:lpstr>Indikace antibiotické profylaxe</vt:lpstr>
      <vt:lpstr>Parametry pro vhodné antibiotikum v profylaxi -účinnost </vt:lpstr>
      <vt:lpstr>Prezentace aplikace PowerPoint</vt:lpstr>
      <vt:lpstr>Prezentace aplikace PowerPoint</vt:lpstr>
      <vt:lpstr>Prezentace aplikace PowerPoint</vt:lpstr>
      <vt:lpstr>Parametry pro vhodné antibiotikum v profylaxi - dávka</vt:lpstr>
      <vt:lpstr>Parametry pro vhodné antibiotikum v profylaxi – délka profylaxe</vt:lpstr>
      <vt:lpstr>Prezentace aplikace PowerPoint</vt:lpstr>
      <vt:lpstr>Podávání antibiotik profylakticky déle než 24 hod.</vt:lpstr>
      <vt:lpstr>Zásady racionální antibiotické profylaxe-shrnutí </vt:lpstr>
      <vt:lpstr> Chirurgická profylaxe u rizikových pacientů</vt:lpstr>
      <vt:lpstr>Doporučený způsob profylaxe s ohledem na chirurgický výkon</vt:lpstr>
      <vt:lpstr>Prezentace aplikace PowerPoint</vt:lpstr>
      <vt:lpstr>Profylaxe - dávkování vzhledem k váze pacienta</vt:lpstr>
      <vt:lpstr>Profylaxe - dávkování vzhledem k váze pacienta – při alergii k betalaktamům </vt:lpstr>
      <vt:lpstr>                       Závěr profylaxe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Anaerobní infekce   12.5. 2020</dc:title>
  <dc:creator>Tejkalova</dc:creator>
  <cp:lastModifiedBy>uziv</cp:lastModifiedBy>
  <cp:revision>3</cp:revision>
  <dcterms:created xsi:type="dcterms:W3CDTF">2020-04-09T07:06:53Z</dcterms:created>
  <dcterms:modified xsi:type="dcterms:W3CDTF">2021-05-21T12:22:13Z</dcterms:modified>
</cp:coreProperties>
</file>