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7" r:id="rId2"/>
    <p:sldId id="275" r:id="rId3"/>
    <p:sldId id="278" r:id="rId4"/>
    <p:sldId id="259" r:id="rId5"/>
    <p:sldId id="276" r:id="rId6"/>
    <p:sldId id="277" r:id="rId7"/>
    <p:sldId id="283" r:id="rId8"/>
    <p:sldId id="313" r:id="rId9"/>
    <p:sldId id="314" r:id="rId10"/>
    <p:sldId id="279" r:id="rId11"/>
    <p:sldId id="280" r:id="rId12"/>
    <p:sldId id="267" r:id="rId13"/>
    <p:sldId id="281" r:id="rId14"/>
    <p:sldId id="284" r:id="rId15"/>
    <p:sldId id="294" r:id="rId16"/>
    <p:sldId id="285" r:id="rId17"/>
    <p:sldId id="282" r:id="rId18"/>
    <p:sldId id="286" r:id="rId19"/>
    <p:sldId id="287" r:id="rId20"/>
    <p:sldId id="289" r:id="rId21"/>
    <p:sldId id="293" r:id="rId22"/>
    <p:sldId id="290" r:id="rId23"/>
    <p:sldId id="295" r:id="rId24"/>
    <p:sldId id="288" r:id="rId25"/>
    <p:sldId id="297" r:id="rId26"/>
    <p:sldId id="291" r:id="rId27"/>
    <p:sldId id="308" r:id="rId28"/>
    <p:sldId id="292" r:id="rId29"/>
    <p:sldId id="309" r:id="rId30"/>
    <p:sldId id="310" r:id="rId31"/>
    <p:sldId id="298" r:id="rId32"/>
    <p:sldId id="299" r:id="rId33"/>
    <p:sldId id="300" r:id="rId34"/>
    <p:sldId id="301" r:id="rId35"/>
    <p:sldId id="302" r:id="rId36"/>
    <p:sldId id="305" r:id="rId37"/>
    <p:sldId id="303" r:id="rId38"/>
    <p:sldId id="304" r:id="rId39"/>
    <p:sldId id="306" r:id="rId40"/>
    <p:sldId id="307" r:id="rId41"/>
    <p:sldId id="311" r:id="rId42"/>
    <p:sldId id="312"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110" d="100"/>
          <a:sy n="110" d="100"/>
        </p:scale>
        <p:origin x="378" y="108"/>
      </p:cViewPr>
      <p:guideLst>
        <p:guide orient="horz" pos="1120"/>
        <p:guide orient="horz" pos="1272"/>
        <p:guide orient="horz" pos="715"/>
        <p:guide orient="horz" pos="3861"/>
        <p:guide orient="horz" pos="3944"/>
        <p:guide pos="428"/>
        <p:guide pos="7224"/>
        <p:guide pos="909"/>
        <p:guide pos="3688"/>
        <p:guide pos="3968"/>
        <p:guide orient="horz" pos="70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yfitnesspal.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Metabolismus, výživa, jídelníček</a:t>
            </a:r>
          </a:p>
        </p:txBody>
      </p:sp>
      <p:sp>
        <p:nvSpPr>
          <p:cNvPr id="5" name="Podnadpis 4"/>
          <p:cNvSpPr>
            <a:spLocks noGrp="1"/>
          </p:cNvSpPr>
          <p:nvPr>
            <p:ph type="subTitle" idx="1"/>
          </p:nvPr>
        </p:nvSpPr>
        <p:spPr/>
        <p:txBody>
          <a:bodyPr/>
          <a:lstStyle/>
          <a:p>
            <a:r>
              <a:rPr lang="cs-CZ" dirty="0"/>
              <a:t>Praktické cvičení z fyziologie (jarní semestr: 1. – 3. týden)</a:t>
            </a:r>
          </a:p>
        </p:txBody>
      </p:sp>
      <p:sp>
        <p:nvSpPr>
          <p:cNvPr id="6"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Dusíková bilance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poměr (nebo rozdíl) mezi dusíkem přijatým v potravě (bílkoviny, aminokyseliny) a dusíkem vyloučeným (především močí, ve stolici je dusíku minimálně)</a:t>
            </a:r>
          </a:p>
          <a:p>
            <a:pPr lvl="1"/>
            <a:r>
              <a:rPr lang="cs-CZ" dirty="0"/>
              <a:t>indikátor rozpadu bílkovin a aminokyselin nebo tvorby nové tkáně (zabudovávání bílkovin)</a:t>
            </a:r>
          </a:p>
          <a:p>
            <a:pPr lvl="1"/>
            <a:endParaRPr lang="cs-CZ" dirty="0"/>
          </a:p>
          <a:p>
            <a:pPr>
              <a:lnSpc>
                <a:spcPct val="100000"/>
              </a:lnSpc>
            </a:pPr>
            <a:r>
              <a:rPr lang="cs-CZ" dirty="0"/>
              <a:t>negativní dusíková bilance</a:t>
            </a:r>
          </a:p>
          <a:p>
            <a:pPr lvl="1"/>
            <a:r>
              <a:rPr lang="cs-CZ" dirty="0"/>
              <a:t>dusík je více vylučován než přijímán</a:t>
            </a:r>
          </a:p>
          <a:p>
            <a:pPr lvl="1"/>
            <a:r>
              <a:rPr lang="cs-CZ" dirty="0"/>
              <a:t>znak degradace bílkovin a aminokyselin</a:t>
            </a:r>
          </a:p>
          <a:p>
            <a:pPr lvl="1"/>
            <a:r>
              <a:rPr lang="cs-CZ" dirty="0"/>
              <a:t>hladovění, nucená dlouhodobá nehybnost, nedostatek některé esenciální aminokyseliny, rozpad tkání (rozsáhlá zranění, popáleniny, rozpad nádorů, pooperační stavy)</a:t>
            </a:r>
          </a:p>
          <a:p>
            <a:pPr>
              <a:lnSpc>
                <a:spcPct val="100000"/>
              </a:lnSpc>
            </a:pPr>
            <a:r>
              <a:rPr lang="cs-CZ" dirty="0"/>
              <a:t>pozitivní dusíková bilance</a:t>
            </a:r>
          </a:p>
          <a:p>
            <a:pPr lvl="1"/>
            <a:r>
              <a:rPr lang="cs-CZ" dirty="0"/>
              <a:t>dusík je více přijímán než vylučován</a:t>
            </a:r>
          </a:p>
          <a:p>
            <a:pPr lvl="1"/>
            <a:r>
              <a:rPr lang="cs-CZ" dirty="0"/>
              <a:t>růst, těhotenství</a:t>
            </a:r>
          </a:p>
        </p:txBody>
      </p:sp>
    </p:spTree>
    <p:extLst>
      <p:ext uri="{BB962C8B-B14F-4D97-AF65-F5344CB8AC3E}">
        <p14:creationId xmlns:p14="http://schemas.microsoft.com/office/powerpoint/2010/main" val="164646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Bazální 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Množství energie nezbytné pro zachování základních životních funkcí</a:t>
            </a:r>
          </a:p>
          <a:p>
            <a:pPr marL="72000" indent="0">
              <a:lnSpc>
                <a:spcPct val="100000"/>
              </a:lnSpc>
              <a:buNone/>
            </a:pPr>
            <a:endParaRPr lang="cs-CZ" dirty="0"/>
          </a:p>
          <a:p>
            <a:pPr>
              <a:lnSpc>
                <a:spcPct val="100000"/>
              </a:lnSpc>
            </a:pPr>
            <a:r>
              <a:rPr lang="cs-CZ" dirty="0"/>
              <a:t>Bazální energetický výdej (BEE): energetický výdej organismu za definovaných - tzv. bazálních podmínek:</a:t>
            </a:r>
          </a:p>
          <a:p>
            <a:pPr lvl="1"/>
            <a:r>
              <a:rPr lang="cs-CZ" dirty="0" err="1"/>
              <a:t>termoneutrální</a:t>
            </a:r>
            <a:r>
              <a:rPr lang="cs-CZ" dirty="0"/>
              <a:t> prostředí</a:t>
            </a:r>
          </a:p>
          <a:p>
            <a:pPr lvl="1"/>
            <a:r>
              <a:rPr lang="cs-CZ" dirty="0"/>
              <a:t>tělesný a duševní klid (ráno než vstaneme z lůžka)</a:t>
            </a:r>
          </a:p>
          <a:p>
            <a:pPr lvl="1"/>
            <a:r>
              <a:rPr lang="cs-CZ" dirty="0"/>
              <a:t>dieta bez bílkovin 12-18 hodin před měřením</a:t>
            </a:r>
          </a:p>
          <a:p>
            <a:pPr>
              <a:lnSpc>
                <a:spcPct val="100000"/>
              </a:lnSpc>
            </a:pPr>
            <a:r>
              <a:rPr lang="cs-CZ" dirty="0"/>
              <a:t>BEE se mění v závislosti na mnoha faktorech</a:t>
            </a:r>
          </a:p>
          <a:p>
            <a:pPr lvl="1"/>
            <a:r>
              <a:rPr lang="cs-CZ" dirty="0"/>
              <a:t>svalová tkán zvyšuje BEE, opakovaná hubnutí ho snižuje</a:t>
            </a:r>
          </a:p>
          <a:p>
            <a:pPr>
              <a:lnSpc>
                <a:spcPct val="100000"/>
              </a:lnSpc>
            </a:pPr>
            <a:r>
              <a:rPr lang="cs-CZ" sz="2400" dirty="0"/>
              <a:t>I přes splnění podmínek je získaná hodnota pouze odhadem skutečné energie spojené s bazálním metabolismem</a:t>
            </a:r>
          </a:p>
          <a:p>
            <a:pPr lvl="1"/>
            <a:r>
              <a:rPr lang="cs-CZ" b="1" dirty="0"/>
              <a:t>Klidový energetický výdej </a:t>
            </a:r>
            <a:r>
              <a:rPr lang="cs-CZ" dirty="0"/>
              <a:t>– měření výdeje za klinických podmínek, kdy není možní dodržet všechny bazální podmínky – slouží k odhadu BEE</a:t>
            </a:r>
          </a:p>
          <a:p>
            <a:pPr lvl="1"/>
            <a:endParaRPr lang="cs-CZ" dirty="0"/>
          </a:p>
        </p:txBody>
      </p:sp>
    </p:spTree>
    <p:extLst>
      <p:ext uri="{BB962C8B-B14F-4D97-AF65-F5344CB8AC3E}">
        <p14:creationId xmlns:p14="http://schemas.microsoft.com/office/powerpoint/2010/main" val="164646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spotřeby O</a:t>
            </a:r>
            <a:r>
              <a:rPr lang="cs-CZ" baseline="-25000" dirty="0"/>
              <a:t>2</a:t>
            </a:r>
            <a:r>
              <a:rPr lang="cs-CZ" dirty="0"/>
              <a:t> v praktiku</a:t>
            </a:r>
          </a:p>
        </p:txBody>
      </p:sp>
      <p:grpSp>
        <p:nvGrpSpPr>
          <p:cNvPr id="7" name="Skupina 6"/>
          <p:cNvGrpSpPr/>
          <p:nvPr/>
        </p:nvGrpSpPr>
        <p:grpSpPr>
          <a:xfrm>
            <a:off x="455033" y="1033822"/>
            <a:ext cx="10199179" cy="5249149"/>
            <a:chOff x="1055605" y="304673"/>
            <a:chExt cx="13337650" cy="7825180"/>
          </a:xfrm>
        </p:grpSpPr>
        <p:grpSp>
          <p:nvGrpSpPr>
            <p:cNvPr id="8" name="Skupina 7"/>
            <p:cNvGrpSpPr/>
            <p:nvPr/>
          </p:nvGrpSpPr>
          <p:grpSpPr>
            <a:xfrm>
              <a:off x="2065237" y="1010433"/>
              <a:ext cx="7299505" cy="2733658"/>
              <a:chOff x="3575713" y="1010434"/>
              <a:chExt cx="8937978" cy="4170879"/>
            </a:xfrm>
          </p:grpSpPr>
          <p:cxnSp>
            <p:nvCxnSpPr>
              <p:cNvPr id="32" name="Přímá spojnice 31"/>
              <p:cNvCxnSpPr/>
              <p:nvPr/>
            </p:nvCxnSpPr>
            <p:spPr>
              <a:xfrm>
                <a:off x="3600500" y="1656260"/>
                <a:ext cx="8867261"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3575713" y="1010434"/>
                <a:ext cx="8937978" cy="417087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59102"/>
                  <a:gd name="connsiteY0" fmla="*/ 463528 h 4173528"/>
                  <a:gd name="connsiteX1" fmla="*/ 313899 w 8959102"/>
                  <a:gd name="connsiteY1" fmla="*/ 54096 h 4173528"/>
                  <a:gd name="connsiteX2" fmla="*/ 627797 w 8959102"/>
                  <a:gd name="connsiteY2" fmla="*/ 1364281 h 4173528"/>
                  <a:gd name="connsiteX3" fmla="*/ 1187356 w 8959102"/>
                  <a:gd name="connsiteY3" fmla="*/ 559063 h 4173528"/>
                  <a:gd name="connsiteX4" fmla="*/ 1514902 w 8959102"/>
                  <a:gd name="connsiteY4" fmla="*/ 1746418 h 4173528"/>
                  <a:gd name="connsiteX5" fmla="*/ 2101756 w 8959102"/>
                  <a:gd name="connsiteY5" fmla="*/ 900256 h 4173528"/>
                  <a:gd name="connsiteX6" fmla="*/ 2524836 w 8959102"/>
                  <a:gd name="connsiteY6" fmla="*/ 2101260 h 4173528"/>
                  <a:gd name="connsiteX7" fmla="*/ 2934269 w 8959102"/>
                  <a:gd name="connsiteY7" fmla="*/ 1159564 h 4173528"/>
                  <a:gd name="connsiteX8" fmla="*/ 3452884 w 8959102"/>
                  <a:gd name="connsiteY8" fmla="*/ 2578931 h 4173528"/>
                  <a:gd name="connsiteX9" fmla="*/ 3848669 w 8959102"/>
                  <a:gd name="connsiteY9" fmla="*/ 1514406 h 4173528"/>
                  <a:gd name="connsiteX10" fmla="*/ 4258102 w 8959102"/>
                  <a:gd name="connsiteY10" fmla="*/ 2715409 h 4173528"/>
                  <a:gd name="connsiteX11" fmla="*/ 4708478 w 8959102"/>
                  <a:gd name="connsiteY11" fmla="*/ 1746418 h 4173528"/>
                  <a:gd name="connsiteX12" fmla="*/ 5104263 w 8959102"/>
                  <a:gd name="connsiteY12" fmla="*/ 3097546 h 4173528"/>
                  <a:gd name="connsiteX13" fmla="*/ 5663821 w 8959102"/>
                  <a:gd name="connsiteY13" fmla="*/ 2169499 h 4173528"/>
                  <a:gd name="connsiteX14" fmla="*/ 6196084 w 8959102"/>
                  <a:gd name="connsiteY14" fmla="*/ 3452388 h 4173528"/>
                  <a:gd name="connsiteX15" fmla="*/ 6564574 w 8959102"/>
                  <a:gd name="connsiteY15" fmla="*/ 2510693 h 4173528"/>
                  <a:gd name="connsiteX16" fmla="*/ 6987654 w 8959102"/>
                  <a:gd name="connsiteY16" fmla="*/ 3629809 h 4173528"/>
                  <a:gd name="connsiteX17" fmla="*/ 7492621 w 8959102"/>
                  <a:gd name="connsiteY17" fmla="*/ 2770000 h 4173528"/>
                  <a:gd name="connsiteX18" fmla="*/ 8024884 w 8959102"/>
                  <a:gd name="connsiteY18" fmla="*/ 4025594 h 4173528"/>
                  <a:gd name="connsiteX19" fmla="*/ 8420669 w 8959102"/>
                  <a:gd name="connsiteY19" fmla="*/ 3193080 h 4173528"/>
                  <a:gd name="connsiteX20" fmla="*/ 8720920 w 8959102"/>
                  <a:gd name="connsiteY20" fmla="*/ 4162071 h 4173528"/>
                  <a:gd name="connsiteX21" fmla="*/ 8959102 w 8959102"/>
                  <a:gd name="connsiteY21" fmla="*/ 3751180 h 4173528"/>
                  <a:gd name="connsiteX0" fmla="*/ 0 w 8937978"/>
                  <a:gd name="connsiteY0" fmla="*/ 463528 h 4170879"/>
                  <a:gd name="connsiteX1" fmla="*/ 313899 w 8937978"/>
                  <a:gd name="connsiteY1" fmla="*/ 54096 h 4170879"/>
                  <a:gd name="connsiteX2" fmla="*/ 627797 w 8937978"/>
                  <a:gd name="connsiteY2" fmla="*/ 1364281 h 4170879"/>
                  <a:gd name="connsiteX3" fmla="*/ 1187356 w 8937978"/>
                  <a:gd name="connsiteY3" fmla="*/ 559063 h 4170879"/>
                  <a:gd name="connsiteX4" fmla="*/ 1514902 w 8937978"/>
                  <a:gd name="connsiteY4" fmla="*/ 1746418 h 4170879"/>
                  <a:gd name="connsiteX5" fmla="*/ 2101756 w 8937978"/>
                  <a:gd name="connsiteY5" fmla="*/ 900256 h 4170879"/>
                  <a:gd name="connsiteX6" fmla="*/ 2524836 w 8937978"/>
                  <a:gd name="connsiteY6" fmla="*/ 2101260 h 4170879"/>
                  <a:gd name="connsiteX7" fmla="*/ 2934269 w 8937978"/>
                  <a:gd name="connsiteY7" fmla="*/ 1159564 h 4170879"/>
                  <a:gd name="connsiteX8" fmla="*/ 3452884 w 8937978"/>
                  <a:gd name="connsiteY8" fmla="*/ 2578931 h 4170879"/>
                  <a:gd name="connsiteX9" fmla="*/ 3848669 w 8937978"/>
                  <a:gd name="connsiteY9" fmla="*/ 1514406 h 4170879"/>
                  <a:gd name="connsiteX10" fmla="*/ 4258102 w 8937978"/>
                  <a:gd name="connsiteY10" fmla="*/ 2715409 h 4170879"/>
                  <a:gd name="connsiteX11" fmla="*/ 4708478 w 8937978"/>
                  <a:gd name="connsiteY11" fmla="*/ 1746418 h 4170879"/>
                  <a:gd name="connsiteX12" fmla="*/ 5104263 w 8937978"/>
                  <a:gd name="connsiteY12" fmla="*/ 3097546 h 4170879"/>
                  <a:gd name="connsiteX13" fmla="*/ 5663821 w 8937978"/>
                  <a:gd name="connsiteY13" fmla="*/ 2169499 h 4170879"/>
                  <a:gd name="connsiteX14" fmla="*/ 6196084 w 8937978"/>
                  <a:gd name="connsiteY14" fmla="*/ 3452388 h 4170879"/>
                  <a:gd name="connsiteX15" fmla="*/ 6564574 w 8937978"/>
                  <a:gd name="connsiteY15" fmla="*/ 2510693 h 4170879"/>
                  <a:gd name="connsiteX16" fmla="*/ 6987654 w 8937978"/>
                  <a:gd name="connsiteY16" fmla="*/ 3629809 h 4170879"/>
                  <a:gd name="connsiteX17" fmla="*/ 7492621 w 8937978"/>
                  <a:gd name="connsiteY17" fmla="*/ 2770000 h 4170879"/>
                  <a:gd name="connsiteX18" fmla="*/ 8024884 w 8937978"/>
                  <a:gd name="connsiteY18" fmla="*/ 4025594 h 4170879"/>
                  <a:gd name="connsiteX19" fmla="*/ 8420669 w 8937978"/>
                  <a:gd name="connsiteY19" fmla="*/ 3193080 h 4170879"/>
                  <a:gd name="connsiteX20" fmla="*/ 8720920 w 8937978"/>
                  <a:gd name="connsiteY20" fmla="*/ 4162071 h 4170879"/>
                  <a:gd name="connsiteX21" fmla="*/ 8937978 w 8937978"/>
                  <a:gd name="connsiteY21" fmla="*/ 3698533 h 41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978" h="4170879">
                    <a:moveTo>
                      <a:pt x="0" y="463528"/>
                    </a:moveTo>
                    <a:cubicBezTo>
                      <a:pt x="104633" y="74566"/>
                      <a:pt x="209266" y="-96029"/>
                      <a:pt x="313899" y="54096"/>
                    </a:cubicBezTo>
                    <a:cubicBezTo>
                      <a:pt x="418532" y="204221"/>
                      <a:pt x="482221" y="1280120"/>
                      <a:pt x="627797" y="1364281"/>
                    </a:cubicBezTo>
                    <a:cubicBezTo>
                      <a:pt x="773373" y="1448442"/>
                      <a:pt x="1039505" y="495374"/>
                      <a:pt x="1187356" y="559063"/>
                    </a:cubicBezTo>
                    <a:cubicBezTo>
                      <a:pt x="1335207" y="622753"/>
                      <a:pt x="1362502" y="1689553"/>
                      <a:pt x="1514902" y="1746418"/>
                    </a:cubicBezTo>
                    <a:cubicBezTo>
                      <a:pt x="1667302" y="1803283"/>
                      <a:pt x="1933434" y="841116"/>
                      <a:pt x="2101756" y="900256"/>
                    </a:cubicBezTo>
                    <a:cubicBezTo>
                      <a:pt x="2270078" y="959396"/>
                      <a:pt x="2386084" y="2058042"/>
                      <a:pt x="2524836" y="2101260"/>
                    </a:cubicBezTo>
                    <a:cubicBezTo>
                      <a:pt x="2663588" y="2144478"/>
                      <a:pt x="2779594" y="1079952"/>
                      <a:pt x="2934269" y="1159564"/>
                    </a:cubicBezTo>
                    <a:cubicBezTo>
                      <a:pt x="3088944" y="1239176"/>
                      <a:pt x="3300484" y="2519791"/>
                      <a:pt x="3452884" y="2578931"/>
                    </a:cubicBezTo>
                    <a:cubicBezTo>
                      <a:pt x="3605284" y="2638071"/>
                      <a:pt x="3714466" y="1491660"/>
                      <a:pt x="3848669" y="1514406"/>
                    </a:cubicBezTo>
                    <a:cubicBezTo>
                      <a:pt x="3982872" y="1537152"/>
                      <a:pt x="4114801" y="2676740"/>
                      <a:pt x="4258102" y="2715409"/>
                    </a:cubicBezTo>
                    <a:cubicBezTo>
                      <a:pt x="4401403" y="2754078"/>
                      <a:pt x="4567451" y="1682729"/>
                      <a:pt x="4708478" y="1746418"/>
                    </a:cubicBezTo>
                    <a:cubicBezTo>
                      <a:pt x="4849505" y="1810108"/>
                      <a:pt x="4945039" y="3027033"/>
                      <a:pt x="5104263" y="3097546"/>
                    </a:cubicBezTo>
                    <a:cubicBezTo>
                      <a:pt x="5263487" y="3168060"/>
                      <a:pt x="5481851" y="2110359"/>
                      <a:pt x="5663821" y="2169499"/>
                    </a:cubicBezTo>
                    <a:cubicBezTo>
                      <a:pt x="5845791" y="2228639"/>
                      <a:pt x="6045959" y="3395522"/>
                      <a:pt x="6196084" y="3452388"/>
                    </a:cubicBezTo>
                    <a:cubicBezTo>
                      <a:pt x="6346209" y="3509254"/>
                      <a:pt x="6432646" y="2481123"/>
                      <a:pt x="6564574" y="2510693"/>
                    </a:cubicBezTo>
                    <a:cubicBezTo>
                      <a:pt x="6696502" y="2540263"/>
                      <a:pt x="6832980" y="3586591"/>
                      <a:pt x="6987654" y="3629809"/>
                    </a:cubicBezTo>
                    <a:cubicBezTo>
                      <a:pt x="7142328" y="3673027"/>
                      <a:pt x="7319749" y="2704036"/>
                      <a:pt x="7492621" y="2770000"/>
                    </a:cubicBezTo>
                    <a:cubicBezTo>
                      <a:pt x="7665493" y="2835964"/>
                      <a:pt x="7870209" y="3955081"/>
                      <a:pt x="8024884" y="4025594"/>
                    </a:cubicBezTo>
                    <a:cubicBezTo>
                      <a:pt x="8179559" y="4096107"/>
                      <a:pt x="8304663" y="3170334"/>
                      <a:pt x="8420669" y="3193080"/>
                    </a:cubicBezTo>
                    <a:cubicBezTo>
                      <a:pt x="8536675" y="3215826"/>
                      <a:pt x="8634702" y="4077829"/>
                      <a:pt x="8720920" y="4162071"/>
                    </a:cubicBezTo>
                    <a:cubicBezTo>
                      <a:pt x="8807138" y="4246313"/>
                      <a:pt x="8937978" y="3698533"/>
                      <a:pt x="8937978" y="36985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9" name="Skupina 8"/>
            <p:cNvGrpSpPr/>
            <p:nvPr/>
          </p:nvGrpSpPr>
          <p:grpSpPr>
            <a:xfrm>
              <a:off x="9327232" y="3242151"/>
              <a:ext cx="4463920" cy="3878091"/>
              <a:chOff x="3467723" y="1231728"/>
              <a:chExt cx="9313789" cy="3941429"/>
            </a:xfrm>
          </p:grpSpPr>
          <p:cxnSp>
            <p:nvCxnSpPr>
              <p:cNvPr id="30" name="Přímá spojnice 29"/>
              <p:cNvCxnSpPr/>
              <p:nvPr/>
            </p:nvCxnSpPr>
            <p:spPr>
              <a:xfrm>
                <a:off x="3636495" y="1656259"/>
                <a:ext cx="9145017"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3467723" y="1231728"/>
                <a:ext cx="9052224" cy="394142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80228"/>
                  <a:gd name="connsiteY0" fmla="*/ 280653 h 3988616"/>
                  <a:gd name="connsiteX1" fmla="*/ 367895 w 8980228"/>
                  <a:gd name="connsiteY1" fmla="*/ 125473 h 3988616"/>
                  <a:gd name="connsiteX2" fmla="*/ 627797 w 8980228"/>
                  <a:gd name="connsiteY2" fmla="*/ 1181406 h 3988616"/>
                  <a:gd name="connsiteX3" fmla="*/ 1187356 w 8980228"/>
                  <a:gd name="connsiteY3" fmla="*/ 376188 h 3988616"/>
                  <a:gd name="connsiteX4" fmla="*/ 1514902 w 8980228"/>
                  <a:gd name="connsiteY4" fmla="*/ 1563543 h 3988616"/>
                  <a:gd name="connsiteX5" fmla="*/ 2101756 w 8980228"/>
                  <a:gd name="connsiteY5" fmla="*/ 717381 h 3988616"/>
                  <a:gd name="connsiteX6" fmla="*/ 2524836 w 8980228"/>
                  <a:gd name="connsiteY6" fmla="*/ 1918385 h 3988616"/>
                  <a:gd name="connsiteX7" fmla="*/ 2934269 w 8980228"/>
                  <a:gd name="connsiteY7" fmla="*/ 976689 h 3988616"/>
                  <a:gd name="connsiteX8" fmla="*/ 3452884 w 8980228"/>
                  <a:gd name="connsiteY8" fmla="*/ 2396056 h 3988616"/>
                  <a:gd name="connsiteX9" fmla="*/ 3848669 w 8980228"/>
                  <a:gd name="connsiteY9" fmla="*/ 1331531 h 3988616"/>
                  <a:gd name="connsiteX10" fmla="*/ 4258102 w 8980228"/>
                  <a:gd name="connsiteY10" fmla="*/ 2532534 h 3988616"/>
                  <a:gd name="connsiteX11" fmla="*/ 4708478 w 8980228"/>
                  <a:gd name="connsiteY11" fmla="*/ 1563543 h 3988616"/>
                  <a:gd name="connsiteX12" fmla="*/ 5104263 w 8980228"/>
                  <a:gd name="connsiteY12" fmla="*/ 2914671 h 3988616"/>
                  <a:gd name="connsiteX13" fmla="*/ 5663821 w 8980228"/>
                  <a:gd name="connsiteY13" fmla="*/ 1986624 h 3988616"/>
                  <a:gd name="connsiteX14" fmla="*/ 6196084 w 8980228"/>
                  <a:gd name="connsiteY14" fmla="*/ 3269513 h 3988616"/>
                  <a:gd name="connsiteX15" fmla="*/ 6564574 w 8980228"/>
                  <a:gd name="connsiteY15" fmla="*/ 2327818 h 3988616"/>
                  <a:gd name="connsiteX16" fmla="*/ 6987654 w 8980228"/>
                  <a:gd name="connsiteY16" fmla="*/ 3446934 h 3988616"/>
                  <a:gd name="connsiteX17" fmla="*/ 7492621 w 8980228"/>
                  <a:gd name="connsiteY17" fmla="*/ 2587125 h 3988616"/>
                  <a:gd name="connsiteX18" fmla="*/ 8024884 w 8980228"/>
                  <a:gd name="connsiteY18" fmla="*/ 3842719 h 3988616"/>
                  <a:gd name="connsiteX19" fmla="*/ 8420669 w 8980228"/>
                  <a:gd name="connsiteY19" fmla="*/ 3010205 h 3988616"/>
                  <a:gd name="connsiteX20" fmla="*/ 8720920 w 8980228"/>
                  <a:gd name="connsiteY20" fmla="*/ 3979196 h 3988616"/>
                  <a:gd name="connsiteX21" fmla="*/ 8980228 w 8980228"/>
                  <a:gd name="connsiteY21" fmla="*/ 3528820 h 3988616"/>
                  <a:gd name="connsiteX0" fmla="*/ 0 w 9034223"/>
                  <a:gd name="connsiteY0" fmla="*/ 307925 h 3963284"/>
                  <a:gd name="connsiteX1" fmla="*/ 421890 w 9034223"/>
                  <a:gd name="connsiteY1" fmla="*/ 100141 h 3963284"/>
                  <a:gd name="connsiteX2" fmla="*/ 681792 w 9034223"/>
                  <a:gd name="connsiteY2" fmla="*/ 1156074 h 3963284"/>
                  <a:gd name="connsiteX3" fmla="*/ 1241351 w 9034223"/>
                  <a:gd name="connsiteY3" fmla="*/ 350856 h 3963284"/>
                  <a:gd name="connsiteX4" fmla="*/ 1568897 w 9034223"/>
                  <a:gd name="connsiteY4" fmla="*/ 1538211 h 3963284"/>
                  <a:gd name="connsiteX5" fmla="*/ 2155751 w 9034223"/>
                  <a:gd name="connsiteY5" fmla="*/ 692049 h 3963284"/>
                  <a:gd name="connsiteX6" fmla="*/ 2578831 w 9034223"/>
                  <a:gd name="connsiteY6" fmla="*/ 1893053 h 3963284"/>
                  <a:gd name="connsiteX7" fmla="*/ 2988264 w 9034223"/>
                  <a:gd name="connsiteY7" fmla="*/ 951357 h 3963284"/>
                  <a:gd name="connsiteX8" fmla="*/ 3506879 w 9034223"/>
                  <a:gd name="connsiteY8" fmla="*/ 2370724 h 3963284"/>
                  <a:gd name="connsiteX9" fmla="*/ 3902664 w 9034223"/>
                  <a:gd name="connsiteY9" fmla="*/ 1306199 h 3963284"/>
                  <a:gd name="connsiteX10" fmla="*/ 4312097 w 9034223"/>
                  <a:gd name="connsiteY10" fmla="*/ 2507202 h 3963284"/>
                  <a:gd name="connsiteX11" fmla="*/ 4762473 w 9034223"/>
                  <a:gd name="connsiteY11" fmla="*/ 1538211 h 3963284"/>
                  <a:gd name="connsiteX12" fmla="*/ 5158258 w 9034223"/>
                  <a:gd name="connsiteY12" fmla="*/ 2889339 h 3963284"/>
                  <a:gd name="connsiteX13" fmla="*/ 5717816 w 9034223"/>
                  <a:gd name="connsiteY13" fmla="*/ 1961292 h 3963284"/>
                  <a:gd name="connsiteX14" fmla="*/ 6250079 w 9034223"/>
                  <a:gd name="connsiteY14" fmla="*/ 3244181 h 3963284"/>
                  <a:gd name="connsiteX15" fmla="*/ 6618569 w 9034223"/>
                  <a:gd name="connsiteY15" fmla="*/ 2302486 h 3963284"/>
                  <a:gd name="connsiteX16" fmla="*/ 7041649 w 9034223"/>
                  <a:gd name="connsiteY16" fmla="*/ 3421602 h 3963284"/>
                  <a:gd name="connsiteX17" fmla="*/ 7546616 w 9034223"/>
                  <a:gd name="connsiteY17" fmla="*/ 2561793 h 3963284"/>
                  <a:gd name="connsiteX18" fmla="*/ 8078879 w 9034223"/>
                  <a:gd name="connsiteY18" fmla="*/ 3817387 h 3963284"/>
                  <a:gd name="connsiteX19" fmla="*/ 8474664 w 9034223"/>
                  <a:gd name="connsiteY19" fmla="*/ 2984873 h 3963284"/>
                  <a:gd name="connsiteX20" fmla="*/ 8774915 w 9034223"/>
                  <a:gd name="connsiteY20" fmla="*/ 3953864 h 3963284"/>
                  <a:gd name="connsiteX21" fmla="*/ 9034223 w 9034223"/>
                  <a:gd name="connsiteY21" fmla="*/ 3503488 h 3963284"/>
                  <a:gd name="connsiteX0" fmla="*/ 0 w 9106218"/>
                  <a:gd name="connsiteY0" fmla="*/ 312828 h 3959419"/>
                  <a:gd name="connsiteX1" fmla="*/ 493885 w 9106218"/>
                  <a:gd name="connsiteY1" fmla="*/ 96276 h 3959419"/>
                  <a:gd name="connsiteX2" fmla="*/ 753787 w 9106218"/>
                  <a:gd name="connsiteY2" fmla="*/ 1152209 h 3959419"/>
                  <a:gd name="connsiteX3" fmla="*/ 1313346 w 9106218"/>
                  <a:gd name="connsiteY3" fmla="*/ 346991 h 3959419"/>
                  <a:gd name="connsiteX4" fmla="*/ 1640892 w 9106218"/>
                  <a:gd name="connsiteY4" fmla="*/ 1534346 h 3959419"/>
                  <a:gd name="connsiteX5" fmla="*/ 2227746 w 9106218"/>
                  <a:gd name="connsiteY5" fmla="*/ 688184 h 3959419"/>
                  <a:gd name="connsiteX6" fmla="*/ 2650826 w 9106218"/>
                  <a:gd name="connsiteY6" fmla="*/ 1889188 h 3959419"/>
                  <a:gd name="connsiteX7" fmla="*/ 3060259 w 9106218"/>
                  <a:gd name="connsiteY7" fmla="*/ 947492 h 3959419"/>
                  <a:gd name="connsiteX8" fmla="*/ 3578874 w 9106218"/>
                  <a:gd name="connsiteY8" fmla="*/ 2366859 h 3959419"/>
                  <a:gd name="connsiteX9" fmla="*/ 3974659 w 9106218"/>
                  <a:gd name="connsiteY9" fmla="*/ 1302334 h 3959419"/>
                  <a:gd name="connsiteX10" fmla="*/ 4384092 w 9106218"/>
                  <a:gd name="connsiteY10" fmla="*/ 2503337 h 3959419"/>
                  <a:gd name="connsiteX11" fmla="*/ 4834468 w 9106218"/>
                  <a:gd name="connsiteY11" fmla="*/ 1534346 h 3959419"/>
                  <a:gd name="connsiteX12" fmla="*/ 5230253 w 9106218"/>
                  <a:gd name="connsiteY12" fmla="*/ 2885474 h 3959419"/>
                  <a:gd name="connsiteX13" fmla="*/ 5789811 w 9106218"/>
                  <a:gd name="connsiteY13" fmla="*/ 1957427 h 3959419"/>
                  <a:gd name="connsiteX14" fmla="*/ 6322074 w 9106218"/>
                  <a:gd name="connsiteY14" fmla="*/ 3240316 h 3959419"/>
                  <a:gd name="connsiteX15" fmla="*/ 6690564 w 9106218"/>
                  <a:gd name="connsiteY15" fmla="*/ 2298621 h 3959419"/>
                  <a:gd name="connsiteX16" fmla="*/ 7113644 w 9106218"/>
                  <a:gd name="connsiteY16" fmla="*/ 3417737 h 3959419"/>
                  <a:gd name="connsiteX17" fmla="*/ 7618611 w 9106218"/>
                  <a:gd name="connsiteY17" fmla="*/ 2557928 h 3959419"/>
                  <a:gd name="connsiteX18" fmla="*/ 8150874 w 9106218"/>
                  <a:gd name="connsiteY18" fmla="*/ 3813522 h 3959419"/>
                  <a:gd name="connsiteX19" fmla="*/ 8546659 w 9106218"/>
                  <a:gd name="connsiteY19" fmla="*/ 2981008 h 3959419"/>
                  <a:gd name="connsiteX20" fmla="*/ 8846910 w 9106218"/>
                  <a:gd name="connsiteY20" fmla="*/ 3949999 h 3959419"/>
                  <a:gd name="connsiteX21" fmla="*/ 9106218 w 9106218"/>
                  <a:gd name="connsiteY21" fmla="*/ 3499623 h 3959419"/>
                  <a:gd name="connsiteX0" fmla="*/ 0 w 9106218"/>
                  <a:gd name="connsiteY0" fmla="*/ 291665 h 3938256"/>
                  <a:gd name="connsiteX1" fmla="*/ 493885 w 9106218"/>
                  <a:gd name="connsiteY1" fmla="*/ 75113 h 3938256"/>
                  <a:gd name="connsiteX2" fmla="*/ 753787 w 9106218"/>
                  <a:gd name="connsiteY2" fmla="*/ 1131046 h 3938256"/>
                  <a:gd name="connsiteX3" fmla="*/ 1313346 w 9106218"/>
                  <a:gd name="connsiteY3" fmla="*/ 325828 h 3938256"/>
                  <a:gd name="connsiteX4" fmla="*/ 1640892 w 9106218"/>
                  <a:gd name="connsiteY4" fmla="*/ 1513183 h 3938256"/>
                  <a:gd name="connsiteX5" fmla="*/ 2227746 w 9106218"/>
                  <a:gd name="connsiteY5" fmla="*/ 667021 h 3938256"/>
                  <a:gd name="connsiteX6" fmla="*/ 2650826 w 9106218"/>
                  <a:gd name="connsiteY6" fmla="*/ 1868025 h 3938256"/>
                  <a:gd name="connsiteX7" fmla="*/ 3060259 w 9106218"/>
                  <a:gd name="connsiteY7" fmla="*/ 926329 h 3938256"/>
                  <a:gd name="connsiteX8" fmla="*/ 3578874 w 9106218"/>
                  <a:gd name="connsiteY8" fmla="*/ 2345696 h 3938256"/>
                  <a:gd name="connsiteX9" fmla="*/ 3974659 w 9106218"/>
                  <a:gd name="connsiteY9" fmla="*/ 1281171 h 3938256"/>
                  <a:gd name="connsiteX10" fmla="*/ 4384092 w 9106218"/>
                  <a:gd name="connsiteY10" fmla="*/ 2482174 h 3938256"/>
                  <a:gd name="connsiteX11" fmla="*/ 4834468 w 9106218"/>
                  <a:gd name="connsiteY11" fmla="*/ 1513183 h 3938256"/>
                  <a:gd name="connsiteX12" fmla="*/ 5230253 w 9106218"/>
                  <a:gd name="connsiteY12" fmla="*/ 2864311 h 3938256"/>
                  <a:gd name="connsiteX13" fmla="*/ 5789811 w 9106218"/>
                  <a:gd name="connsiteY13" fmla="*/ 1936264 h 3938256"/>
                  <a:gd name="connsiteX14" fmla="*/ 6322074 w 9106218"/>
                  <a:gd name="connsiteY14" fmla="*/ 3219153 h 3938256"/>
                  <a:gd name="connsiteX15" fmla="*/ 6690564 w 9106218"/>
                  <a:gd name="connsiteY15" fmla="*/ 2277458 h 3938256"/>
                  <a:gd name="connsiteX16" fmla="*/ 7113644 w 9106218"/>
                  <a:gd name="connsiteY16" fmla="*/ 3396574 h 3938256"/>
                  <a:gd name="connsiteX17" fmla="*/ 7618611 w 9106218"/>
                  <a:gd name="connsiteY17" fmla="*/ 2536765 h 3938256"/>
                  <a:gd name="connsiteX18" fmla="*/ 8150874 w 9106218"/>
                  <a:gd name="connsiteY18" fmla="*/ 3792359 h 3938256"/>
                  <a:gd name="connsiteX19" fmla="*/ 8546659 w 9106218"/>
                  <a:gd name="connsiteY19" fmla="*/ 2959845 h 3938256"/>
                  <a:gd name="connsiteX20" fmla="*/ 8846910 w 9106218"/>
                  <a:gd name="connsiteY20" fmla="*/ 3928836 h 3938256"/>
                  <a:gd name="connsiteX21" fmla="*/ 9106218 w 9106218"/>
                  <a:gd name="connsiteY21" fmla="*/ 3478460 h 3938256"/>
                  <a:gd name="connsiteX0" fmla="*/ 0 w 9052223"/>
                  <a:gd name="connsiteY0" fmla="*/ 291665 h 3938256"/>
                  <a:gd name="connsiteX1" fmla="*/ 439890 w 9052223"/>
                  <a:gd name="connsiteY1" fmla="*/ 75113 h 3938256"/>
                  <a:gd name="connsiteX2" fmla="*/ 699792 w 9052223"/>
                  <a:gd name="connsiteY2" fmla="*/ 1131046 h 3938256"/>
                  <a:gd name="connsiteX3" fmla="*/ 1259351 w 9052223"/>
                  <a:gd name="connsiteY3" fmla="*/ 325828 h 3938256"/>
                  <a:gd name="connsiteX4" fmla="*/ 1586897 w 9052223"/>
                  <a:gd name="connsiteY4" fmla="*/ 1513183 h 3938256"/>
                  <a:gd name="connsiteX5" fmla="*/ 2173751 w 9052223"/>
                  <a:gd name="connsiteY5" fmla="*/ 667021 h 3938256"/>
                  <a:gd name="connsiteX6" fmla="*/ 2596831 w 9052223"/>
                  <a:gd name="connsiteY6" fmla="*/ 1868025 h 3938256"/>
                  <a:gd name="connsiteX7" fmla="*/ 3006264 w 9052223"/>
                  <a:gd name="connsiteY7" fmla="*/ 926329 h 3938256"/>
                  <a:gd name="connsiteX8" fmla="*/ 3524879 w 9052223"/>
                  <a:gd name="connsiteY8" fmla="*/ 2345696 h 3938256"/>
                  <a:gd name="connsiteX9" fmla="*/ 3920664 w 9052223"/>
                  <a:gd name="connsiteY9" fmla="*/ 1281171 h 3938256"/>
                  <a:gd name="connsiteX10" fmla="*/ 4330097 w 9052223"/>
                  <a:gd name="connsiteY10" fmla="*/ 2482174 h 3938256"/>
                  <a:gd name="connsiteX11" fmla="*/ 4780473 w 9052223"/>
                  <a:gd name="connsiteY11" fmla="*/ 1513183 h 3938256"/>
                  <a:gd name="connsiteX12" fmla="*/ 5176258 w 9052223"/>
                  <a:gd name="connsiteY12" fmla="*/ 2864311 h 3938256"/>
                  <a:gd name="connsiteX13" fmla="*/ 5735816 w 9052223"/>
                  <a:gd name="connsiteY13" fmla="*/ 1936264 h 3938256"/>
                  <a:gd name="connsiteX14" fmla="*/ 6268079 w 9052223"/>
                  <a:gd name="connsiteY14" fmla="*/ 3219153 h 3938256"/>
                  <a:gd name="connsiteX15" fmla="*/ 6636569 w 9052223"/>
                  <a:gd name="connsiteY15" fmla="*/ 2277458 h 3938256"/>
                  <a:gd name="connsiteX16" fmla="*/ 7059649 w 9052223"/>
                  <a:gd name="connsiteY16" fmla="*/ 3396574 h 3938256"/>
                  <a:gd name="connsiteX17" fmla="*/ 7564616 w 9052223"/>
                  <a:gd name="connsiteY17" fmla="*/ 2536765 h 3938256"/>
                  <a:gd name="connsiteX18" fmla="*/ 8096879 w 9052223"/>
                  <a:gd name="connsiteY18" fmla="*/ 3792359 h 3938256"/>
                  <a:gd name="connsiteX19" fmla="*/ 8492664 w 9052223"/>
                  <a:gd name="connsiteY19" fmla="*/ 2959845 h 3938256"/>
                  <a:gd name="connsiteX20" fmla="*/ 8792915 w 9052223"/>
                  <a:gd name="connsiteY20" fmla="*/ 3928836 h 3938256"/>
                  <a:gd name="connsiteX21" fmla="*/ 9052223 w 9052223"/>
                  <a:gd name="connsiteY21" fmla="*/ 3478460 h 3938256"/>
                  <a:gd name="connsiteX0" fmla="*/ 0 w 9052223"/>
                  <a:gd name="connsiteY0" fmla="*/ 286070 h 3941429"/>
                  <a:gd name="connsiteX1" fmla="*/ 439890 w 9052223"/>
                  <a:gd name="connsiteY1" fmla="*/ 78286 h 3941429"/>
                  <a:gd name="connsiteX2" fmla="*/ 699792 w 9052223"/>
                  <a:gd name="connsiteY2" fmla="*/ 1134219 h 3941429"/>
                  <a:gd name="connsiteX3" fmla="*/ 1259351 w 9052223"/>
                  <a:gd name="connsiteY3" fmla="*/ 329001 h 3941429"/>
                  <a:gd name="connsiteX4" fmla="*/ 1586897 w 9052223"/>
                  <a:gd name="connsiteY4" fmla="*/ 1516356 h 3941429"/>
                  <a:gd name="connsiteX5" fmla="*/ 2173751 w 9052223"/>
                  <a:gd name="connsiteY5" fmla="*/ 670194 h 3941429"/>
                  <a:gd name="connsiteX6" fmla="*/ 2596831 w 9052223"/>
                  <a:gd name="connsiteY6" fmla="*/ 1871198 h 3941429"/>
                  <a:gd name="connsiteX7" fmla="*/ 3006264 w 9052223"/>
                  <a:gd name="connsiteY7" fmla="*/ 929502 h 3941429"/>
                  <a:gd name="connsiteX8" fmla="*/ 3524879 w 9052223"/>
                  <a:gd name="connsiteY8" fmla="*/ 2348869 h 3941429"/>
                  <a:gd name="connsiteX9" fmla="*/ 3920664 w 9052223"/>
                  <a:gd name="connsiteY9" fmla="*/ 1284344 h 3941429"/>
                  <a:gd name="connsiteX10" fmla="*/ 4330097 w 9052223"/>
                  <a:gd name="connsiteY10" fmla="*/ 2485347 h 3941429"/>
                  <a:gd name="connsiteX11" fmla="*/ 4780473 w 9052223"/>
                  <a:gd name="connsiteY11" fmla="*/ 1516356 h 3941429"/>
                  <a:gd name="connsiteX12" fmla="*/ 5176258 w 9052223"/>
                  <a:gd name="connsiteY12" fmla="*/ 2867484 h 3941429"/>
                  <a:gd name="connsiteX13" fmla="*/ 5735816 w 9052223"/>
                  <a:gd name="connsiteY13" fmla="*/ 1939437 h 3941429"/>
                  <a:gd name="connsiteX14" fmla="*/ 6268079 w 9052223"/>
                  <a:gd name="connsiteY14" fmla="*/ 3222326 h 3941429"/>
                  <a:gd name="connsiteX15" fmla="*/ 6636569 w 9052223"/>
                  <a:gd name="connsiteY15" fmla="*/ 2280631 h 3941429"/>
                  <a:gd name="connsiteX16" fmla="*/ 7059649 w 9052223"/>
                  <a:gd name="connsiteY16" fmla="*/ 3399747 h 3941429"/>
                  <a:gd name="connsiteX17" fmla="*/ 7564616 w 9052223"/>
                  <a:gd name="connsiteY17" fmla="*/ 2539938 h 3941429"/>
                  <a:gd name="connsiteX18" fmla="*/ 8096879 w 9052223"/>
                  <a:gd name="connsiteY18" fmla="*/ 3795532 h 3941429"/>
                  <a:gd name="connsiteX19" fmla="*/ 8492664 w 9052223"/>
                  <a:gd name="connsiteY19" fmla="*/ 2963018 h 3941429"/>
                  <a:gd name="connsiteX20" fmla="*/ 8792915 w 9052223"/>
                  <a:gd name="connsiteY20" fmla="*/ 3932009 h 3941429"/>
                  <a:gd name="connsiteX21" fmla="*/ 9052223 w 9052223"/>
                  <a:gd name="connsiteY21" fmla="*/ 3481633 h 394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2223" h="3941429">
                    <a:moveTo>
                      <a:pt x="0" y="286070"/>
                    </a:moveTo>
                    <a:cubicBezTo>
                      <a:pt x="284620" y="-23986"/>
                      <a:pt x="323258" y="-63072"/>
                      <a:pt x="439890" y="78286"/>
                    </a:cubicBezTo>
                    <a:cubicBezTo>
                      <a:pt x="556522" y="219644"/>
                      <a:pt x="563215" y="1092433"/>
                      <a:pt x="699792" y="1134219"/>
                    </a:cubicBezTo>
                    <a:cubicBezTo>
                      <a:pt x="836369" y="1176005"/>
                      <a:pt x="1111500" y="265312"/>
                      <a:pt x="1259351" y="329001"/>
                    </a:cubicBezTo>
                    <a:cubicBezTo>
                      <a:pt x="1407202" y="392691"/>
                      <a:pt x="1434497" y="1459491"/>
                      <a:pt x="1586897" y="1516356"/>
                    </a:cubicBezTo>
                    <a:cubicBezTo>
                      <a:pt x="1739297" y="1573221"/>
                      <a:pt x="2005429" y="611054"/>
                      <a:pt x="2173751" y="670194"/>
                    </a:cubicBezTo>
                    <a:cubicBezTo>
                      <a:pt x="2342073" y="729334"/>
                      <a:pt x="2458079" y="1827980"/>
                      <a:pt x="2596831" y="1871198"/>
                    </a:cubicBezTo>
                    <a:cubicBezTo>
                      <a:pt x="2735583" y="1914416"/>
                      <a:pt x="2851589" y="849890"/>
                      <a:pt x="3006264" y="929502"/>
                    </a:cubicBezTo>
                    <a:cubicBezTo>
                      <a:pt x="3160939" y="1009114"/>
                      <a:pt x="3372479" y="2289729"/>
                      <a:pt x="3524879" y="2348869"/>
                    </a:cubicBezTo>
                    <a:cubicBezTo>
                      <a:pt x="3677279" y="2408009"/>
                      <a:pt x="3786461" y="1261598"/>
                      <a:pt x="3920664" y="1284344"/>
                    </a:cubicBezTo>
                    <a:cubicBezTo>
                      <a:pt x="4054867" y="1307090"/>
                      <a:pt x="4186796" y="2446678"/>
                      <a:pt x="4330097" y="2485347"/>
                    </a:cubicBezTo>
                    <a:cubicBezTo>
                      <a:pt x="4473398" y="2524016"/>
                      <a:pt x="4639446" y="1452667"/>
                      <a:pt x="4780473" y="1516356"/>
                    </a:cubicBezTo>
                    <a:cubicBezTo>
                      <a:pt x="4921500" y="1580046"/>
                      <a:pt x="5017034" y="2796971"/>
                      <a:pt x="5176258" y="2867484"/>
                    </a:cubicBezTo>
                    <a:cubicBezTo>
                      <a:pt x="5335482" y="2937998"/>
                      <a:pt x="5553846" y="1880297"/>
                      <a:pt x="5735816" y="1939437"/>
                    </a:cubicBezTo>
                    <a:cubicBezTo>
                      <a:pt x="5917786" y="1998577"/>
                      <a:pt x="6117954" y="3165460"/>
                      <a:pt x="6268079" y="3222326"/>
                    </a:cubicBezTo>
                    <a:cubicBezTo>
                      <a:pt x="6418204" y="3279192"/>
                      <a:pt x="6504641" y="2251061"/>
                      <a:pt x="6636569" y="2280631"/>
                    </a:cubicBezTo>
                    <a:cubicBezTo>
                      <a:pt x="6768497" y="2310201"/>
                      <a:pt x="6904975" y="3356529"/>
                      <a:pt x="7059649" y="3399747"/>
                    </a:cubicBezTo>
                    <a:cubicBezTo>
                      <a:pt x="7214323" y="3442965"/>
                      <a:pt x="7391744" y="2473974"/>
                      <a:pt x="7564616" y="2539938"/>
                    </a:cubicBezTo>
                    <a:cubicBezTo>
                      <a:pt x="7737488" y="2605902"/>
                      <a:pt x="7942204" y="3725019"/>
                      <a:pt x="8096879" y="3795532"/>
                    </a:cubicBezTo>
                    <a:cubicBezTo>
                      <a:pt x="8251554" y="3866045"/>
                      <a:pt x="8376658" y="2940272"/>
                      <a:pt x="8492664" y="2963018"/>
                    </a:cubicBezTo>
                    <a:cubicBezTo>
                      <a:pt x="8608670" y="2985764"/>
                      <a:pt x="8699655" y="3845573"/>
                      <a:pt x="8792915" y="3932009"/>
                    </a:cubicBezTo>
                    <a:cubicBezTo>
                      <a:pt x="8886175" y="4018445"/>
                      <a:pt x="9052223" y="3481633"/>
                      <a:pt x="9052223" y="34816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cxnSp>
          <p:nvCxnSpPr>
            <p:cNvPr id="10" name="Přímá spojnice 9"/>
            <p:cNvCxnSpPr/>
            <p:nvPr/>
          </p:nvCxnSpPr>
          <p:spPr>
            <a:xfrm flipH="1" flipV="1">
              <a:off x="1621668" y="7504673"/>
              <a:ext cx="124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1633190" y="309396"/>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ové pole 2"/>
            <p:cNvSpPr/>
            <p:nvPr/>
          </p:nvSpPr>
          <p:spPr>
            <a:xfrm>
              <a:off x="2085481" y="2542803"/>
              <a:ext cx="2498774" cy="1996816"/>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výdech</a:t>
              </a:r>
              <a:r>
                <a:rPr lang="cs-CZ" sz="1800" dirty="0">
                  <a:ea typeface="Calibri"/>
                  <a:cs typeface="Times New Roman"/>
                </a:rPr>
                <a:t> (rezervoár respirometru stoupá)</a:t>
              </a:r>
              <a:endParaRPr lang="cs-CZ" sz="2000" dirty="0">
                <a:effectLst/>
                <a:ea typeface="Calibri"/>
                <a:cs typeface="Times New Roman"/>
              </a:endParaRPr>
            </a:p>
          </p:txBody>
        </p:sp>
        <p:sp>
          <p:nvSpPr>
            <p:cNvPr id="13" name="Textové pole 2"/>
            <p:cNvSpPr/>
            <p:nvPr/>
          </p:nvSpPr>
          <p:spPr>
            <a:xfrm>
              <a:off x="4176564" y="576137"/>
              <a:ext cx="3312366" cy="1047063"/>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nádech</a:t>
              </a:r>
              <a:r>
                <a:rPr lang="cs-CZ" sz="1800" dirty="0">
                  <a:ea typeface="Calibri"/>
                  <a:cs typeface="Times New Roman"/>
                </a:rPr>
                <a:t> (rezervoár respirometru klesá)</a:t>
              </a:r>
              <a:endParaRPr lang="cs-CZ" sz="2000" dirty="0">
                <a:effectLst/>
                <a:ea typeface="Calibri"/>
                <a:cs typeface="Times New Roman"/>
              </a:endParaRPr>
            </a:p>
          </p:txBody>
        </p:sp>
        <p:sp>
          <p:nvSpPr>
            <p:cNvPr id="14" name="Textové pole 2"/>
            <p:cNvSpPr/>
            <p:nvPr/>
          </p:nvSpPr>
          <p:spPr>
            <a:xfrm>
              <a:off x="3792055" y="5461666"/>
              <a:ext cx="4969929" cy="94593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600" dirty="0">
                  <a:effectLst/>
                  <a:ea typeface="Calibri"/>
                  <a:cs typeface="Times New Roman"/>
                </a:rPr>
                <a:t>Křivka objemových změn v </a:t>
              </a:r>
              <a:r>
                <a:rPr lang="cs-CZ" sz="1600" dirty="0" err="1">
                  <a:effectLst/>
                  <a:ea typeface="Calibri"/>
                  <a:cs typeface="Times New Roman"/>
                </a:rPr>
                <a:t>Kroghově</a:t>
              </a:r>
              <a:r>
                <a:rPr lang="cs-CZ" sz="1600" dirty="0">
                  <a:effectLst/>
                  <a:ea typeface="Calibri"/>
                  <a:cs typeface="Times New Roman"/>
                </a:rPr>
                <a:t> respirometru během dýchání</a:t>
              </a:r>
              <a:endParaRPr lang="cs-CZ" sz="2000" dirty="0">
                <a:effectLst/>
                <a:ea typeface="Calibri"/>
                <a:cs typeface="Times New Roman"/>
              </a:endParaRPr>
            </a:p>
          </p:txBody>
        </p:sp>
        <p:sp>
          <p:nvSpPr>
            <p:cNvPr id="15" name="Textové pole 2"/>
            <p:cNvSpPr/>
            <p:nvPr/>
          </p:nvSpPr>
          <p:spPr>
            <a:xfrm>
              <a:off x="6975188" y="1205649"/>
              <a:ext cx="2497189"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v leže</a:t>
              </a:r>
            </a:p>
          </p:txBody>
        </p:sp>
        <p:cxnSp>
          <p:nvCxnSpPr>
            <p:cNvPr id="16" name="Přímá spojnice 15"/>
            <p:cNvCxnSpPr/>
            <p:nvPr/>
          </p:nvCxnSpPr>
          <p:spPr>
            <a:xfrm flipH="1" flipV="1">
              <a:off x="1621668" y="1005465"/>
              <a:ext cx="1249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9705142" y="3453748"/>
              <a:ext cx="453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flipV="1">
              <a:off x="9353102" y="304673"/>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 pole 2"/>
            <p:cNvSpPr/>
            <p:nvPr/>
          </p:nvSpPr>
          <p:spPr>
            <a:xfrm>
              <a:off x="1775829" y="6829045"/>
              <a:ext cx="6122057"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během ležení</a:t>
              </a:r>
              <a:endParaRPr lang="cs-CZ" sz="4000" dirty="0">
                <a:solidFill>
                  <a:srgbClr val="0000FF"/>
                </a:solidFill>
                <a:ea typeface="Calibri"/>
                <a:cs typeface="Times New Roman"/>
              </a:endParaRPr>
            </a:p>
          </p:txBody>
        </p:sp>
        <p:sp>
          <p:nvSpPr>
            <p:cNvPr id="20" name="Textové pole 2"/>
            <p:cNvSpPr/>
            <p:nvPr/>
          </p:nvSpPr>
          <p:spPr>
            <a:xfrm>
              <a:off x="9412632" y="6829045"/>
              <a:ext cx="4605932"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po fyzické aktivitě</a:t>
              </a:r>
              <a:endParaRPr lang="cs-CZ" sz="4000" dirty="0">
                <a:solidFill>
                  <a:srgbClr val="0000FF"/>
                </a:solidFill>
                <a:ea typeface="Calibri"/>
                <a:cs typeface="Times New Roman"/>
              </a:endParaRPr>
            </a:p>
          </p:txBody>
        </p:sp>
        <p:cxnSp>
          <p:nvCxnSpPr>
            <p:cNvPr id="21" name="Přímá spojnice se šipkou 20"/>
            <p:cNvCxnSpPr/>
            <p:nvPr/>
          </p:nvCxnSpPr>
          <p:spPr>
            <a:xfrm>
              <a:off x="9194031" y="1010432"/>
              <a:ext cx="0" cy="2649427"/>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ové pole 2"/>
            <p:cNvSpPr/>
            <p:nvPr/>
          </p:nvSpPr>
          <p:spPr>
            <a:xfrm>
              <a:off x="12673508" y="7509396"/>
              <a:ext cx="1424417" cy="62045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a typeface="Calibri"/>
                  <a:cs typeface="Times New Roman"/>
                </a:rPr>
                <a:t>čas</a:t>
              </a:r>
              <a:r>
                <a:rPr lang="cs-CZ" sz="2000" dirty="0">
                  <a:effectLst/>
                  <a:ea typeface="Calibri"/>
                  <a:cs typeface="Times New Roman"/>
                </a:rPr>
                <a:t> (s)</a:t>
              </a:r>
              <a:endParaRPr lang="cs-CZ" sz="3600" dirty="0">
                <a:ea typeface="Calibri"/>
                <a:cs typeface="Times New Roman"/>
              </a:endParaRPr>
            </a:p>
          </p:txBody>
        </p:sp>
        <p:sp>
          <p:nvSpPr>
            <p:cNvPr id="23" name="Textové pole 2"/>
            <p:cNvSpPr/>
            <p:nvPr/>
          </p:nvSpPr>
          <p:spPr>
            <a:xfrm rot="16200000">
              <a:off x="404619" y="1347542"/>
              <a:ext cx="1846250" cy="54427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ffectLst/>
                  <a:ea typeface="Calibri"/>
                  <a:cs typeface="Times New Roman"/>
                </a:rPr>
                <a:t>objem (l)</a:t>
              </a:r>
              <a:endParaRPr lang="cs-CZ" sz="3600" dirty="0">
                <a:ea typeface="Calibri"/>
                <a:cs typeface="Times New Roman"/>
              </a:endParaRPr>
            </a:p>
          </p:txBody>
        </p:sp>
        <p:sp>
          <p:nvSpPr>
            <p:cNvPr id="24" name="Textové pole 2"/>
            <p:cNvSpPr/>
            <p:nvPr/>
          </p:nvSpPr>
          <p:spPr>
            <a:xfrm>
              <a:off x="11709183" y="3642310"/>
              <a:ext cx="2684072"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po aktivitě</a:t>
              </a:r>
            </a:p>
          </p:txBody>
        </p:sp>
        <p:cxnSp>
          <p:nvCxnSpPr>
            <p:cNvPr id="25" name="Přímá spojnice se šipkou 24"/>
            <p:cNvCxnSpPr/>
            <p:nvPr/>
          </p:nvCxnSpPr>
          <p:spPr>
            <a:xfrm>
              <a:off x="13929984" y="3500723"/>
              <a:ext cx="0" cy="3384000"/>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ové pole 2"/>
            <p:cNvSpPr/>
            <p:nvPr/>
          </p:nvSpPr>
          <p:spPr>
            <a:xfrm>
              <a:off x="4097229" y="3528468"/>
              <a:ext cx="5096803" cy="1468219"/>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800" dirty="0">
                  <a:ea typeface="Calibri"/>
                  <a:cs typeface="Times New Roman"/>
                </a:rPr>
                <a:t>Sklon poklesu objemu ve respirometru </a:t>
              </a:r>
              <a:r>
                <a:rPr lang="cs-CZ" sz="2000" b="1" dirty="0" err="1">
                  <a:solidFill>
                    <a:srgbClr val="FF0000"/>
                  </a:solidFill>
                  <a:ea typeface="Calibri"/>
                  <a:cs typeface="Times New Roman"/>
                </a:rPr>
                <a:t>v</a:t>
              </a:r>
              <a:r>
                <a:rPr lang="cs-CZ" sz="2000" b="1" baseline="-25000" dirty="0" err="1">
                  <a:solidFill>
                    <a:srgbClr val="FF0000"/>
                  </a:solidFill>
                  <a:ea typeface="Calibri"/>
                  <a:cs typeface="Times New Roman"/>
                </a:rPr>
                <a:t>n</a:t>
              </a:r>
              <a:r>
                <a:rPr lang="cs-CZ" sz="2000" b="1" baseline="-25000" dirty="0">
                  <a:solidFill>
                    <a:srgbClr val="FF0000"/>
                  </a:solidFill>
                  <a:ea typeface="Calibri"/>
                  <a:cs typeface="Times New Roman"/>
                </a:rPr>
                <a:t> </a:t>
              </a:r>
              <a:r>
                <a:rPr lang="cs-CZ" sz="2000" b="1" dirty="0">
                  <a:solidFill>
                    <a:srgbClr val="FF0000"/>
                  </a:solidFill>
                  <a:ea typeface="Calibri"/>
                  <a:cs typeface="Times New Roman"/>
                </a:rPr>
                <a:t>(l/s)</a:t>
              </a:r>
              <a:br>
                <a:rPr lang="cs-CZ" sz="2000" dirty="0">
                  <a:ea typeface="Calibri"/>
                  <a:cs typeface="Times New Roman"/>
                </a:rPr>
              </a:br>
              <a:r>
                <a:rPr lang="cs-CZ" sz="2000" dirty="0">
                  <a:effectLst/>
                  <a:ea typeface="Calibri"/>
                  <a:cs typeface="Times New Roman"/>
                </a:rPr>
                <a:t>= </a:t>
              </a:r>
              <a:r>
                <a:rPr lang="cs-CZ" sz="2000" b="1" dirty="0">
                  <a:effectLst/>
                  <a:ea typeface="Calibri"/>
                  <a:cs typeface="Times New Roman"/>
                </a:rPr>
                <a:t>spotřeba kyslíku za čas</a:t>
              </a:r>
            </a:p>
          </p:txBody>
        </p:sp>
        <p:cxnSp>
          <p:nvCxnSpPr>
            <p:cNvPr id="27" name="Přímá spojnice 26"/>
            <p:cNvCxnSpPr/>
            <p:nvPr/>
          </p:nvCxnSpPr>
          <p:spPr>
            <a:xfrm flipV="1">
              <a:off x="5613868" y="2590103"/>
              <a:ext cx="275122" cy="98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endCxn id="33" idx="3"/>
            </p:cNvCxnSpPr>
            <p:nvPr/>
          </p:nvCxnSpPr>
          <p:spPr>
            <a:xfrm flipV="1">
              <a:off x="2567677" y="1376850"/>
              <a:ext cx="467254" cy="119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33" idx="6"/>
            </p:cNvCxnSpPr>
            <p:nvPr/>
          </p:nvCxnSpPr>
          <p:spPr>
            <a:xfrm flipH="1" flipV="1">
              <a:off x="4097229" y="1258592"/>
              <a:ext cx="30002" cy="1129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ové pole 2"/>
          <p:cNvSpPr/>
          <p:nvPr/>
        </p:nvSpPr>
        <p:spPr>
          <a:xfrm>
            <a:off x="6891262" y="1054261"/>
            <a:ext cx="4687594" cy="83099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effectLst/>
                <a:ea typeface="Calibri"/>
                <a:cs typeface="Times New Roman"/>
              </a:rPr>
              <a:t>kyslík ze spirometru je metabolizován, CO</a:t>
            </a:r>
            <a:r>
              <a:rPr lang="cs-CZ" sz="1600" baseline="-25000" dirty="0">
                <a:effectLst/>
                <a:ea typeface="Calibri"/>
                <a:cs typeface="Times New Roman"/>
              </a:rPr>
              <a:t>2</a:t>
            </a:r>
            <a:r>
              <a:rPr lang="cs-CZ" sz="1600" dirty="0">
                <a:effectLst/>
                <a:ea typeface="Calibri"/>
                <a:cs typeface="Times New Roman"/>
              </a:rPr>
              <a:t> je zachytáváno natronovým vápnem </a:t>
            </a:r>
            <a:r>
              <a:rPr lang="cs-CZ" sz="1600" dirty="0">
                <a:effectLst/>
                <a:latin typeface="Arial"/>
                <a:ea typeface="Calibri"/>
                <a:cs typeface="Arial"/>
              </a:rPr>
              <a:t>→ </a:t>
            </a:r>
            <a:r>
              <a:rPr lang="cs-CZ" sz="1600" dirty="0">
                <a:effectLst/>
                <a:ea typeface="Calibri"/>
                <a:cs typeface="Times New Roman"/>
              </a:rPr>
              <a:t>spotřeba O</a:t>
            </a:r>
            <a:r>
              <a:rPr lang="cs-CZ" sz="1600" baseline="-25000" dirty="0">
                <a:ea typeface="Calibri"/>
                <a:cs typeface="Times New Roman"/>
              </a:rPr>
              <a:t>2</a:t>
            </a:r>
            <a:r>
              <a:rPr lang="cs-CZ" sz="1600" dirty="0">
                <a:effectLst/>
                <a:ea typeface="Calibri"/>
                <a:cs typeface="Times New Roman"/>
              </a:rPr>
              <a:t> se měří jako úbytek O</a:t>
            </a:r>
            <a:r>
              <a:rPr lang="cs-CZ" sz="1600" baseline="-25000" dirty="0">
                <a:ea typeface="Calibri"/>
                <a:cs typeface="Times New Roman"/>
              </a:rPr>
              <a:t>2</a:t>
            </a:r>
            <a:r>
              <a:rPr lang="cs-CZ" sz="1600" dirty="0">
                <a:effectLst/>
                <a:ea typeface="Calibri"/>
                <a:cs typeface="Times New Roman"/>
              </a:rPr>
              <a:t> ve spirometru</a:t>
            </a:r>
          </a:p>
        </p:txBody>
      </p:sp>
    </p:spTree>
    <p:extLst>
      <p:ext uri="{BB962C8B-B14F-4D97-AF65-F5344CB8AC3E}">
        <p14:creationId xmlns:p14="http://schemas.microsoft.com/office/powerpoint/2010/main" val="13762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Aktuální energetický výdej (AEE)</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Výdej měřený za aktuálních podmínek</a:t>
            </a:r>
          </a:p>
          <a:p>
            <a:pPr>
              <a:lnSpc>
                <a:spcPct val="100000"/>
              </a:lnSpc>
            </a:pPr>
            <a:endParaRPr lang="cs-CZ" dirty="0"/>
          </a:p>
          <a:p>
            <a:pPr marL="72000" indent="0">
              <a:lnSpc>
                <a:spcPct val="100000"/>
              </a:lnSpc>
              <a:buNone/>
            </a:pPr>
            <a:r>
              <a:rPr lang="cs-CZ" dirty="0"/>
              <a:t>V praktiku: AEE</a:t>
            </a:r>
          </a:p>
          <a:p>
            <a:pPr lvl="1"/>
            <a:r>
              <a:rPr lang="cs-CZ" dirty="0"/>
              <a:t>v klidu (</a:t>
            </a:r>
            <a:r>
              <a:rPr lang="cs-CZ" dirty="0">
                <a:latin typeface="Arial" panose="020B0604020202020204" pitchFamily="34" charset="0"/>
                <a:cs typeface="Arial" panose="020B0604020202020204" pitchFamily="34" charset="0"/>
              </a:rPr>
              <a:t>≠ klidový výdej!</a:t>
            </a:r>
            <a:r>
              <a:rPr lang="cs-CZ" dirty="0"/>
              <a:t>) – v leže</a:t>
            </a:r>
          </a:p>
          <a:p>
            <a:pPr lvl="1"/>
            <a:r>
              <a:rPr lang="cs-CZ" dirty="0"/>
              <a:t>ve stoje </a:t>
            </a:r>
          </a:p>
          <a:p>
            <a:pPr lvl="1"/>
            <a:r>
              <a:rPr lang="cs-CZ" dirty="0"/>
              <a:t>po fyzické zátěži – chůze na schůdcích po dobu 5 min</a:t>
            </a:r>
            <a:endParaRPr lang="cs-CZ" sz="1600" baseline="-25000" dirty="0"/>
          </a:p>
          <a:p>
            <a:pPr>
              <a:lnSpc>
                <a:spcPct val="100000"/>
              </a:lnSpc>
            </a:pPr>
            <a:r>
              <a:rPr lang="cs-CZ" sz="2400" dirty="0"/>
              <a:t>Stanovte </a:t>
            </a:r>
          </a:p>
          <a:p>
            <a:pPr lvl="1"/>
            <a:r>
              <a:rPr lang="cs-CZ" dirty="0" err="1"/>
              <a:t>v</a:t>
            </a:r>
            <a:r>
              <a:rPr lang="cs-CZ" baseline="-25000" dirty="0" err="1"/>
              <a:t>n</a:t>
            </a:r>
            <a:r>
              <a:rPr lang="cs-CZ" dirty="0"/>
              <a:t> - odečtená spotřeba O2 (l/s)</a:t>
            </a:r>
          </a:p>
          <a:p>
            <a:pPr lvl="1"/>
            <a:r>
              <a:rPr lang="cs-CZ" dirty="0" err="1"/>
              <a:t>v</a:t>
            </a:r>
            <a:r>
              <a:rPr lang="cs-CZ" baseline="-25000" dirty="0" err="1"/>
              <a:t>r</a:t>
            </a:r>
            <a:r>
              <a:rPr lang="cs-CZ" dirty="0"/>
              <a:t> – hodnota korigovaná na 0°C a 101,325 </a:t>
            </a:r>
            <a:r>
              <a:rPr lang="cs-CZ" dirty="0" err="1"/>
              <a:t>kP</a:t>
            </a:r>
            <a:r>
              <a:rPr lang="cs-CZ" dirty="0"/>
              <a:t> (l/s)</a:t>
            </a:r>
          </a:p>
          <a:p>
            <a:pPr lvl="2"/>
            <a:r>
              <a:rPr lang="cs-CZ" sz="1300" dirty="0"/>
              <a:t>t: Teplota místnosti °C, B: barometrický tlak </a:t>
            </a:r>
            <a:r>
              <a:rPr lang="cs-CZ" sz="1300" dirty="0" err="1"/>
              <a:t>kPa</a:t>
            </a:r>
            <a:r>
              <a:rPr lang="cs-CZ" sz="1300" dirty="0"/>
              <a:t> (1 </a:t>
            </a:r>
            <a:r>
              <a:rPr lang="cs-CZ" sz="1300" dirty="0" err="1"/>
              <a:t>mmHg</a:t>
            </a:r>
            <a:r>
              <a:rPr lang="cs-CZ" sz="1300" dirty="0"/>
              <a:t> = 0,133 </a:t>
            </a:r>
            <a:r>
              <a:rPr lang="cs-CZ" sz="1300" dirty="0" err="1"/>
              <a:t>kPa</a:t>
            </a:r>
            <a:r>
              <a:rPr lang="cs-CZ" sz="1300" dirty="0"/>
              <a:t>), napětí vodních par v </a:t>
            </a:r>
            <a:r>
              <a:rPr lang="cs-CZ" sz="1300" dirty="0" err="1"/>
              <a:t>kPa</a:t>
            </a:r>
            <a:r>
              <a:rPr lang="cs-CZ" sz="1300" dirty="0"/>
              <a:t> (podle tabulky)</a:t>
            </a:r>
          </a:p>
          <a:p>
            <a:pPr>
              <a:lnSpc>
                <a:spcPct val="100000"/>
              </a:lnSpc>
            </a:pPr>
            <a:r>
              <a:rPr lang="cs-CZ" sz="2400" dirty="0"/>
              <a:t>Vypočítejte AEE</a:t>
            </a:r>
            <a:r>
              <a:rPr lang="cs-CZ" sz="1800" dirty="0"/>
              <a:t> (chyba výpočtu je asi 8%)</a:t>
            </a:r>
            <a:endParaRPr lang="cs-CZ" sz="2400" dirty="0"/>
          </a:p>
          <a:p>
            <a:pPr lvl="1"/>
            <a:r>
              <a:rPr lang="cs-CZ" sz="1800" dirty="0"/>
              <a:t>AEE (</a:t>
            </a:r>
            <a:r>
              <a:rPr lang="cs-CZ" sz="1800" dirty="0" err="1"/>
              <a:t>kJ</a:t>
            </a:r>
            <a:r>
              <a:rPr lang="cs-CZ" sz="1800" dirty="0"/>
              <a:t>/s) = 20,19 . </a:t>
            </a:r>
            <a:r>
              <a:rPr lang="cs-CZ" sz="1800" dirty="0" err="1"/>
              <a:t>v</a:t>
            </a:r>
            <a:r>
              <a:rPr lang="cs-CZ" sz="1800" baseline="-25000" dirty="0" err="1"/>
              <a:t>r</a:t>
            </a:r>
            <a:r>
              <a:rPr lang="cs-CZ" sz="1800" dirty="0"/>
              <a:t> </a:t>
            </a:r>
          </a:p>
          <a:p>
            <a:pPr lvl="1"/>
            <a:r>
              <a:rPr lang="cs-CZ" sz="1800" dirty="0"/>
              <a:t>AEE (</a:t>
            </a:r>
            <a:r>
              <a:rPr lang="cs-CZ" sz="1800" dirty="0" err="1"/>
              <a:t>kJ</a:t>
            </a:r>
            <a:r>
              <a:rPr lang="cs-CZ" sz="1800" dirty="0"/>
              <a:t>/den) = 20,19 . </a:t>
            </a:r>
            <a:r>
              <a:rPr lang="cs-CZ" sz="1800" dirty="0" err="1"/>
              <a:t>v</a:t>
            </a:r>
            <a:r>
              <a:rPr lang="cs-CZ" sz="1800" baseline="-25000" dirty="0" err="1"/>
              <a:t>r</a:t>
            </a:r>
            <a:r>
              <a:rPr lang="cs-CZ" sz="1800" dirty="0"/>
              <a:t> . 86400</a:t>
            </a:r>
          </a:p>
        </p:txBody>
      </p:sp>
      <mc:AlternateContent xmlns:mc="http://schemas.openxmlformats.org/markup-compatibility/2006" xmlns:a14="http://schemas.microsoft.com/office/drawing/2010/main">
        <mc:Choice Requires="a14">
          <p:sp>
            <p:nvSpPr>
              <p:cNvPr id="6" name="TextovéPole 5"/>
              <p:cNvSpPr txBox="1"/>
              <p:nvPr/>
            </p:nvSpPr>
            <p:spPr>
              <a:xfrm>
                <a:off x="6182831" y="3471531"/>
                <a:ext cx="3207032" cy="70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00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𝑟</m:t>
                          </m:r>
                        </m:sub>
                      </m:sSub>
                      <m:r>
                        <a:rPr lang="cs-CZ" sz="2000" b="0" i="1" smtClean="0">
                          <a:latin typeface="Cambria Math"/>
                        </a:rPr>
                        <m:t>=</m:t>
                      </m:r>
                      <m:sSub>
                        <m:sSubPr>
                          <m:ctrlPr>
                            <a:rPr lang="cs-CZ" sz="2000" b="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𝑛</m:t>
                          </m:r>
                        </m:sub>
                      </m:sSub>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273</m:t>
                          </m:r>
                        </m:num>
                        <m:den>
                          <m:r>
                            <a:rPr lang="cs-CZ" sz="2000" b="0" i="1" smtClean="0">
                              <a:latin typeface="Cambria Math"/>
                              <a:ea typeface="Cambria Math"/>
                            </a:rPr>
                            <m:t>273−</m:t>
                          </m:r>
                          <m:r>
                            <a:rPr lang="cs-CZ" sz="2000" b="0" i="1" smtClean="0">
                              <a:latin typeface="Cambria Math"/>
                              <a:ea typeface="Cambria Math"/>
                            </a:rPr>
                            <m:t>𝑡</m:t>
                          </m:r>
                        </m:den>
                      </m:f>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𝐵</m:t>
                          </m:r>
                          <m:r>
                            <a:rPr lang="cs-CZ" sz="2000" b="0" i="1" smtClean="0">
                              <a:latin typeface="Cambria Math"/>
                              <a:ea typeface="Cambria Math"/>
                            </a:rPr>
                            <m:t>−</m:t>
                          </m:r>
                          <m:r>
                            <a:rPr lang="cs-CZ" sz="2000" b="0" i="1" smtClean="0">
                              <a:latin typeface="Cambria Math"/>
                              <a:ea typeface="Cambria Math"/>
                            </a:rPr>
                            <m:t>𝑒</m:t>
                          </m:r>
                        </m:num>
                        <m:den>
                          <m:r>
                            <a:rPr lang="cs-CZ" sz="2000" b="0" i="1" smtClean="0">
                              <a:latin typeface="Cambria Math"/>
                              <a:ea typeface="Cambria Math"/>
                            </a:rPr>
                            <m:t>101,325</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182831" y="3471531"/>
                <a:ext cx="3207032" cy="703078"/>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64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Výpočet energetického výdeje rovnicí</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bazální energetický výdej (BEE) – </a:t>
            </a:r>
            <a:r>
              <a:rPr lang="cs-CZ" dirty="0" err="1"/>
              <a:t>Harris-Benedictova</a:t>
            </a:r>
            <a:r>
              <a:rPr lang="cs-CZ" dirty="0"/>
              <a:t> rovnice</a:t>
            </a:r>
            <a:endParaRPr lang="cs-CZ" sz="1200" dirty="0"/>
          </a:p>
          <a:p>
            <a:pPr lvl="1"/>
            <a:r>
              <a:rPr lang="cs-CZ" sz="2400" dirty="0"/>
              <a:t>Muži (kcal/den)</a:t>
            </a:r>
          </a:p>
          <a:p>
            <a:pPr lvl="1"/>
            <a:r>
              <a:rPr lang="cs-CZ" sz="2400" dirty="0"/>
              <a:t>Ženy (kcal/den)</a:t>
            </a:r>
          </a:p>
          <a:p>
            <a:pPr lvl="1"/>
            <a:r>
              <a:rPr lang="cs-CZ" dirty="0"/>
              <a:t>m: hmotnost v kg, h: výška v cm, r věk v letech</a:t>
            </a:r>
          </a:p>
          <a:p>
            <a:pPr>
              <a:lnSpc>
                <a:spcPct val="100000"/>
              </a:lnSpc>
            </a:pPr>
            <a:r>
              <a:rPr lang="cs-CZ" dirty="0"/>
              <a:t>BEE (</a:t>
            </a:r>
            <a:r>
              <a:rPr lang="cs-CZ" dirty="0" err="1"/>
              <a:t>kJ</a:t>
            </a:r>
            <a:r>
              <a:rPr lang="cs-CZ" dirty="0"/>
              <a:t>/den) = BEE (kcal/den) . 238,8</a:t>
            </a:r>
          </a:p>
          <a:p>
            <a:pPr>
              <a:lnSpc>
                <a:spcPct val="100000"/>
              </a:lnSpc>
            </a:pPr>
            <a:r>
              <a:rPr lang="cs-CZ" dirty="0">
                <a:latin typeface="Arial" panose="020B0604020202020204" pitchFamily="34" charset="0"/>
                <a:cs typeface="Arial" panose="020B0604020202020204" pitchFamily="34" charset="0"/>
              </a:rPr>
              <a:t>AEE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 = AF . TF . IF</a:t>
            </a:r>
          </a:p>
          <a:p>
            <a:pPr lvl="1"/>
            <a:r>
              <a:rPr lang="cs-CZ" dirty="0">
                <a:latin typeface="Arial" panose="020B0604020202020204" pitchFamily="34" charset="0"/>
                <a:cs typeface="Arial" panose="020B0604020202020204" pitchFamily="34" charset="0"/>
              </a:rPr>
              <a:t>bazálního energetického výdeje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a:t>
            </a:r>
          </a:p>
          <a:p>
            <a:pPr lvl="1"/>
            <a:r>
              <a:rPr lang="cs-CZ" dirty="0">
                <a:latin typeface="Arial" panose="020B0604020202020204" pitchFamily="34" charset="0"/>
                <a:cs typeface="Arial" panose="020B0604020202020204" pitchFamily="34" charset="0"/>
              </a:rPr>
              <a:t>aktivity (</a:t>
            </a:r>
            <a:r>
              <a:rPr lang="cs-CZ" dirty="0" err="1">
                <a:latin typeface="Arial" panose="020B0604020202020204" pitchFamily="34" charset="0"/>
                <a:cs typeface="Arial" panose="020B0604020202020204" pitchFamily="34" charset="0"/>
              </a:rPr>
              <a:t>activity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AF)  - v praktiku: zdravý lehce pracující (AF = ženy 1,55; muži 1,6)</a:t>
            </a:r>
          </a:p>
          <a:p>
            <a:pPr lvl="1"/>
            <a:r>
              <a:rPr lang="cs-CZ" dirty="0">
                <a:latin typeface="Arial" panose="020B0604020202020204" pitchFamily="34" charset="0"/>
                <a:cs typeface="Arial" panose="020B0604020202020204" pitchFamily="34" charset="0"/>
              </a:rPr>
              <a:t>tělesné teploty (</a:t>
            </a:r>
            <a:r>
              <a:rPr lang="cs-CZ" dirty="0" err="1">
                <a:latin typeface="Arial" panose="020B0604020202020204" pitchFamily="34" charset="0"/>
                <a:cs typeface="Arial" panose="020B0604020202020204" pitchFamily="34" charset="0"/>
              </a:rPr>
              <a:t>temperature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TF) – v praktiku: normální (TF = 1)</a:t>
            </a:r>
          </a:p>
          <a:p>
            <a:pPr lvl="1"/>
            <a:r>
              <a:rPr lang="cs-CZ" dirty="0">
                <a:latin typeface="Arial" panose="020B0604020202020204" pitchFamily="34" charset="0"/>
                <a:cs typeface="Arial" panose="020B0604020202020204" pitchFamily="34" charset="0"/>
              </a:rPr>
              <a:t>poškození (</a:t>
            </a:r>
            <a:r>
              <a:rPr lang="cs-CZ" dirty="0" err="1">
                <a:latin typeface="Arial" panose="020B0604020202020204" pitchFamily="34" charset="0"/>
                <a:cs typeface="Arial" panose="020B0604020202020204" pitchFamily="34" charset="0"/>
              </a:rPr>
              <a:t>injury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IF) – v praktiku: žádné (IF = 1)</a:t>
            </a:r>
          </a:p>
          <a:p>
            <a:pPr marL="324000" lvl="1" indent="0">
              <a:buNone/>
            </a:pPr>
            <a:r>
              <a:rPr lang="cs-CZ" dirty="0">
                <a:latin typeface="Arial" panose="020B0604020202020204" pitchFamily="34" charset="0"/>
                <a:cs typeface="Arial" panose="020B0604020202020204" pitchFamily="34" charset="0"/>
              </a:rPr>
              <a:t>Zvýšení teploty a poškození zvyšuje AEE</a:t>
            </a:r>
          </a:p>
          <a:p>
            <a:pPr marL="72000" indent="0">
              <a:lnSpc>
                <a:spcPct val="100000"/>
              </a:lnSpc>
              <a:buNone/>
            </a:pPr>
            <a:endParaRPr lang="cs-CZ" sz="2000" dirty="0">
              <a:latin typeface="Arial" panose="020B0604020202020204" pitchFamily="34" charset="0"/>
              <a:cs typeface="Arial" panose="020B0604020202020204" pitchFamily="34" charset="0"/>
            </a:endParaRPr>
          </a:p>
          <a:p>
            <a:pPr marL="72000" indent="0">
              <a:lnSpc>
                <a:spcPct val="100000"/>
              </a:lnSpc>
              <a:buNone/>
            </a:pPr>
            <a:r>
              <a:rPr lang="cs-CZ" sz="1800" dirty="0">
                <a:latin typeface="Arial" panose="020B0604020202020204" pitchFamily="34" charset="0"/>
                <a:cs typeface="Arial" panose="020B0604020202020204" pitchFamily="34" charset="0"/>
              </a:rPr>
              <a:t>BEE a AEE výpočtem představuje jen odhad vaší reálné hodnoty. Rovnice byla zjištěna na základě vyhodnocení mnoha lidí, ale dva lidé se stejnými parametry nikdy nebudou mít stejný výdej, pouze podobný. Rovnice například nepočítá se složením tělesné hmoty, podílem svalů a tuků, nastavením metabolismu</a:t>
            </a:r>
            <a:r>
              <a:rPr lang="cs-CZ" sz="2000" dirty="0">
                <a:latin typeface="Arial" panose="020B0604020202020204" pitchFamily="34" charset="0"/>
                <a:cs typeface="Arial" panose="020B0604020202020204" pitchFamily="34" charset="0"/>
              </a:rPr>
              <a:t>.</a:t>
            </a:r>
          </a:p>
          <a:p>
            <a:pPr>
              <a:lnSpc>
                <a:spcPct val="100000"/>
              </a:lnSpc>
            </a:pPr>
            <a:endParaRPr lang="cs-CZ" dirty="0"/>
          </a:p>
        </p:txBody>
      </p:sp>
      <mc:AlternateContent xmlns:mc="http://schemas.openxmlformats.org/markup-compatibility/2006" xmlns:a14="http://schemas.microsoft.com/office/drawing/2010/main">
        <mc:Choice Requires="a14">
          <p:sp>
            <p:nvSpPr>
              <p:cNvPr id="6" name="TextovéPole 5"/>
              <p:cNvSpPr txBox="1"/>
              <p:nvPr/>
            </p:nvSpPr>
            <p:spPr>
              <a:xfrm>
                <a:off x="3269579" y="1515139"/>
                <a:ext cx="50915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=66+13,7∙</m:t>
                      </m:r>
                      <m:r>
                        <a:rPr lang="cs-CZ" i="1">
                          <a:latin typeface="Cambria Math"/>
                          <a:ea typeface="Cambria Math"/>
                        </a:rPr>
                        <m:t>𝑚</m:t>
                      </m:r>
                      <m:r>
                        <a:rPr lang="cs-CZ" i="1">
                          <a:latin typeface="Cambria Math"/>
                          <a:ea typeface="Cambria Math"/>
                        </a:rPr>
                        <m:t>+5∙</m:t>
                      </m:r>
                      <m:r>
                        <a:rPr lang="cs-CZ" i="1">
                          <a:latin typeface="Cambria Math"/>
                          <a:ea typeface="Cambria Math"/>
                        </a:rPr>
                        <m:t>h</m:t>
                      </m:r>
                      <m:r>
                        <a:rPr lang="cs-CZ" b="0" i="1" smtClean="0">
                          <a:latin typeface="Cambria Math"/>
                        </a:rPr>
                        <m:t>−6,8</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69579" y="1515139"/>
                <a:ext cx="5091586" cy="461665"/>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251851" y="1880199"/>
                <a:ext cx="5391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=655+9,6∙</m:t>
                      </m:r>
                      <m:r>
                        <a:rPr lang="cs-CZ" i="1">
                          <a:latin typeface="Cambria Math"/>
                          <a:ea typeface="Cambria Math"/>
                        </a:rPr>
                        <m:t>𝑚</m:t>
                      </m:r>
                      <m:r>
                        <a:rPr lang="cs-CZ" i="1" smtClean="0">
                          <a:latin typeface="Cambria Math"/>
                          <a:ea typeface="Cambria Math"/>
                        </a:rPr>
                        <m:t>+</m:t>
                      </m:r>
                      <m:r>
                        <a:rPr lang="cs-CZ" b="0" i="1" smtClean="0">
                          <a:latin typeface="Cambria Math"/>
                          <a:ea typeface="Cambria Math"/>
                        </a:rPr>
                        <m:t>1,7</m:t>
                      </m:r>
                      <m:r>
                        <a:rPr lang="cs-CZ" i="1">
                          <a:latin typeface="Cambria Math"/>
                          <a:ea typeface="Cambria Math"/>
                        </a:rPr>
                        <m:t>∙</m:t>
                      </m:r>
                      <m:r>
                        <a:rPr lang="cs-CZ" i="1">
                          <a:latin typeface="Cambria Math"/>
                          <a:ea typeface="Cambria Math"/>
                        </a:rPr>
                        <m:t>h</m:t>
                      </m:r>
                      <m:r>
                        <a:rPr lang="cs-CZ" b="0" i="1" smtClean="0">
                          <a:latin typeface="Cambria Math"/>
                        </a:rPr>
                        <m:t> −4,7</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251851" y="1880199"/>
                <a:ext cx="5391348" cy="461665"/>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2873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Závěry </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Porovnejte spočítaný BEE a naměřený AEE v leže a po zátěži</a:t>
            </a:r>
          </a:p>
          <a:p>
            <a:pPr marL="72000" indent="0">
              <a:lnSpc>
                <a:spcPct val="100000"/>
              </a:lnSpc>
              <a:buNone/>
            </a:pPr>
            <a:endParaRPr lang="cs-CZ" sz="2400" dirty="0"/>
          </a:p>
          <a:p>
            <a:pPr marL="72000" indent="0">
              <a:lnSpc>
                <a:spcPct val="100000"/>
              </a:lnSpc>
              <a:buNone/>
            </a:pPr>
            <a:r>
              <a:rPr lang="cs-CZ" sz="2400" dirty="0"/>
              <a:t>Očekáváme: </a:t>
            </a:r>
          </a:p>
          <a:p>
            <a:pPr marL="72000" indent="0">
              <a:lnSpc>
                <a:spcPct val="100000"/>
              </a:lnSpc>
              <a:buNone/>
            </a:pPr>
            <a:r>
              <a:rPr lang="cs-CZ" sz="2400" dirty="0"/>
              <a:t>             BEE &lt; AEE klid &lt; AEE po zátěži</a:t>
            </a:r>
          </a:p>
          <a:p>
            <a:pPr marL="72000" indent="0">
              <a:lnSpc>
                <a:spcPct val="100000"/>
              </a:lnSpc>
              <a:buNone/>
            </a:pPr>
            <a:r>
              <a:rPr lang="cs-CZ" sz="2400" dirty="0"/>
              <a:t>Vysvětlete pozorované rozdíly</a:t>
            </a:r>
          </a:p>
          <a:p>
            <a:pPr marL="72000" indent="0">
              <a:lnSpc>
                <a:spcPct val="100000"/>
              </a:lnSpc>
              <a:buNone/>
            </a:pPr>
            <a:endParaRPr lang="cs-CZ" sz="2400" dirty="0"/>
          </a:p>
          <a:p>
            <a:pPr marL="72000" indent="0">
              <a:lnSpc>
                <a:spcPct val="100000"/>
              </a:lnSpc>
              <a:buNone/>
            </a:pPr>
            <a:r>
              <a:rPr lang="cs-CZ" sz="2400" dirty="0"/>
              <a:t>Může se stát:</a:t>
            </a:r>
          </a:p>
          <a:p>
            <a:pPr marL="72000" indent="0">
              <a:lnSpc>
                <a:spcPct val="100000"/>
              </a:lnSpc>
              <a:buNone/>
            </a:pPr>
            <a:r>
              <a:rPr lang="cs-CZ" sz="2400" dirty="0"/>
              <a:t>             BEE </a:t>
            </a:r>
            <a:r>
              <a:rPr lang="cs-CZ" sz="2400" dirty="0">
                <a:latin typeface="Arial"/>
                <a:cs typeface="Arial"/>
              </a:rPr>
              <a:t>≥</a:t>
            </a:r>
            <a:r>
              <a:rPr lang="cs-CZ" sz="2400" dirty="0"/>
              <a:t> AEE klid</a:t>
            </a:r>
          </a:p>
          <a:p>
            <a:pPr marL="72000" indent="0">
              <a:lnSpc>
                <a:spcPct val="100000"/>
              </a:lnSpc>
              <a:buNone/>
            </a:pPr>
            <a:r>
              <a:rPr lang="cs-CZ" sz="2400" dirty="0"/>
              <a:t>Vysvětlete tuto situaci</a:t>
            </a:r>
          </a:p>
        </p:txBody>
      </p:sp>
    </p:spTree>
    <p:extLst>
      <p:ext uri="{BB962C8B-B14F-4D97-AF65-F5344CB8AC3E}">
        <p14:creationId xmlns:p14="http://schemas.microsoft.com/office/powerpoint/2010/main" val="66265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4" name="Nadpis 3"/>
          <p:cNvSpPr>
            <a:spLocks noGrp="1"/>
          </p:cNvSpPr>
          <p:nvPr>
            <p:ph type="title"/>
          </p:nvPr>
        </p:nvSpPr>
        <p:spPr>
          <a:xfrm>
            <a:off x="410377" y="2971617"/>
            <a:ext cx="11361600" cy="1171580"/>
          </a:xfrm>
        </p:spPr>
        <p:txBody>
          <a:bodyPr/>
          <a:lstStyle/>
          <a:p>
            <a:r>
              <a:rPr lang="cs-CZ" dirty="0"/>
              <a:t>Zásady správné výživy</a:t>
            </a:r>
            <a:br>
              <a:rPr lang="cs-CZ" dirty="0"/>
            </a:br>
            <a:br>
              <a:rPr lang="cs-CZ" dirty="0"/>
            </a:br>
            <a:r>
              <a:rPr lang="cs-CZ" dirty="0"/>
              <a:t>Jídelníček</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39356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Energetický příjem a výdej by měly být v rovnováze</a:t>
            </a:r>
          </a:p>
          <a:p>
            <a:pPr>
              <a:lnSpc>
                <a:spcPct val="100000"/>
              </a:lnSpc>
            </a:pPr>
            <a:endParaRPr lang="cs-CZ" dirty="0"/>
          </a:p>
          <a:p>
            <a:pPr>
              <a:lnSpc>
                <a:spcPct val="100000"/>
              </a:lnSpc>
            </a:pPr>
            <a:r>
              <a:rPr lang="cs-CZ" dirty="0"/>
              <a:t>Snažte se udržet adekvátní tělesnou hmotnost (dle BMI a obvodu pasu)</a:t>
            </a:r>
          </a:p>
          <a:p>
            <a:pPr>
              <a:lnSpc>
                <a:spcPct val="100000"/>
              </a:lnSpc>
            </a:pPr>
            <a:r>
              <a:rPr lang="cs-CZ" dirty="0"/>
              <a:t>Jezte minimálně 5-krát denně v pravidelných intervalech (každé 3-4 hodiny) – počet jídel závisí od celkového energetického příjmu:</a:t>
            </a:r>
          </a:p>
          <a:p>
            <a:pPr>
              <a:lnSpc>
                <a:spcPct val="100000"/>
              </a:lnSpc>
            </a:pPr>
            <a:endParaRPr lang="cs-CZ" dirty="0"/>
          </a:p>
          <a:p>
            <a:pPr>
              <a:lnSpc>
                <a:spcPct val="100000"/>
              </a:lnSpc>
            </a:pPr>
            <a:r>
              <a:rPr lang="cs-CZ" dirty="0"/>
              <a:t>Pravidelně cvičte – nejméně 30 minut fyzické aktivity mírné zátěže alespoň 5-krát týdně (nebo 3 - 4 x týdně 30 min zátěže, při které se zpotíte)</a:t>
            </a:r>
          </a:p>
        </p:txBody>
      </p:sp>
    </p:spTree>
    <p:extLst>
      <p:ext uri="{BB962C8B-B14F-4D97-AF65-F5344CB8AC3E}">
        <p14:creationId xmlns:p14="http://schemas.microsoft.com/office/powerpoint/2010/main" val="164646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609725" cy="5243966"/>
          </a:xfrm>
        </p:spPr>
        <p:txBody>
          <a:bodyPr/>
          <a:lstStyle/>
          <a:p>
            <a:pPr>
              <a:lnSpc>
                <a:spcPct val="100000"/>
              </a:lnSpc>
            </a:pPr>
            <a:r>
              <a:rPr lang="cs-CZ" b="1" dirty="0"/>
              <a:t>Strava by měla být pestrá - </a:t>
            </a:r>
            <a:r>
              <a:rPr lang="cs-CZ" sz="2400" dirty="0"/>
              <a:t>měla by obsahovat:</a:t>
            </a:r>
          </a:p>
          <a:p>
            <a:pPr lvl="1"/>
            <a:r>
              <a:rPr lang="cs-CZ" dirty="0"/>
              <a:t>Všechny nezbytné živiny (bílkoviny, tuky, cukry) správného složení, energetické hodnoty a poměru</a:t>
            </a:r>
          </a:p>
          <a:p>
            <a:pPr lvl="1"/>
            <a:r>
              <a:rPr lang="cs-CZ" dirty="0"/>
              <a:t>Vitamíny</a:t>
            </a:r>
          </a:p>
          <a:p>
            <a:pPr lvl="1"/>
            <a:r>
              <a:rPr lang="cs-CZ" dirty="0"/>
              <a:t>Minerální látky v optimálním množství</a:t>
            </a:r>
          </a:p>
          <a:p>
            <a:pPr lvl="1"/>
            <a:r>
              <a:rPr lang="cs-CZ" dirty="0"/>
              <a:t>Vodu</a:t>
            </a:r>
          </a:p>
          <a:p>
            <a:pPr lvl="1"/>
            <a:r>
              <a:rPr lang="cs-CZ" dirty="0"/>
              <a:t>Vlákniny</a:t>
            </a:r>
          </a:p>
          <a:p>
            <a:pPr lvl="1"/>
            <a:endParaRPr lang="cs-CZ" sz="1400" dirty="0"/>
          </a:p>
          <a:p>
            <a:pPr>
              <a:lnSpc>
                <a:spcPct val="100000"/>
              </a:lnSpc>
            </a:pPr>
            <a:r>
              <a:rPr lang="cs-CZ" dirty="0"/>
              <a:t>Třeba omezit</a:t>
            </a:r>
          </a:p>
          <a:p>
            <a:pPr lvl="1"/>
            <a:r>
              <a:rPr lang="cs-CZ" dirty="0"/>
              <a:t>Alkohol &lt;30 g/den</a:t>
            </a:r>
          </a:p>
          <a:p>
            <a:pPr lvl="1"/>
            <a:r>
              <a:rPr lang="cs-CZ" dirty="0"/>
              <a:t>Omezte příjem konzervovaného jídla a polotovarů, smažených pokrmů a uzenin – ukazuje se, že je to jeden z významných faktorů vyvolávajících diabetes II</a:t>
            </a:r>
          </a:p>
          <a:p>
            <a:pPr lvl="1"/>
            <a:r>
              <a:rPr lang="cs-CZ" dirty="0" err="1"/>
              <a:t>NaCl</a:t>
            </a:r>
            <a:r>
              <a:rPr lang="cs-CZ" dirty="0"/>
              <a:t> &lt;5 g/den</a:t>
            </a:r>
          </a:p>
          <a:p>
            <a:pPr lvl="1"/>
            <a:r>
              <a:rPr lang="cs-CZ" dirty="0"/>
              <a:t>Cholesterol &lt;300 mg/den</a:t>
            </a:r>
          </a:p>
          <a:p>
            <a:pPr marL="324000" lvl="1" indent="0">
              <a:buNone/>
            </a:pPr>
            <a:endParaRPr lang="cs-CZ" sz="1600" dirty="0"/>
          </a:p>
          <a:p>
            <a:pPr lvl="1"/>
            <a:r>
              <a:rPr lang="cs-CZ" dirty="0"/>
              <a:t>Další faktory – Slováci doporučují optimální kulturu stolování </a:t>
            </a:r>
            <a:r>
              <a:rPr lang="cs-CZ" sz="1800" dirty="0"/>
              <a:t>(</a:t>
            </a:r>
            <a:r>
              <a:rPr lang="cs-CZ" sz="1800" dirty="0" err="1"/>
              <a:t>Lékarská</a:t>
            </a:r>
            <a:r>
              <a:rPr lang="cs-CZ" sz="1800" dirty="0"/>
              <a:t> </a:t>
            </a:r>
            <a:r>
              <a:rPr lang="cs-CZ" sz="1800" dirty="0" err="1"/>
              <a:t>fyziologia</a:t>
            </a:r>
            <a:r>
              <a:rPr lang="cs-CZ" sz="1800" dirty="0"/>
              <a:t>, Javorka a kol.)</a:t>
            </a:r>
          </a:p>
          <a:p>
            <a:pPr marL="989013" lvl="1" indent="-665163"/>
            <a:r>
              <a:rPr lang="cs-CZ" sz="2400" dirty="0"/>
              <a:t>Jo… a Nekuřte!</a:t>
            </a:r>
          </a:p>
          <a:p>
            <a:pPr lvl="1"/>
            <a:endParaRPr lang="cs-CZ" dirty="0"/>
          </a:p>
          <a:p>
            <a:pPr lvl="1"/>
            <a:endParaRPr lang="cs-CZ" dirty="0"/>
          </a:p>
        </p:txBody>
      </p:sp>
    </p:spTree>
    <p:extLst>
      <p:ext uri="{BB962C8B-B14F-4D97-AF65-F5344CB8AC3E}">
        <p14:creationId xmlns:p14="http://schemas.microsoft.com/office/powerpoint/2010/main" val="24808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Jídelní lístek</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Jako prostředek k zhodnocení příjmu potravy:</a:t>
            </a:r>
          </a:p>
          <a:p>
            <a:pPr lvl="1"/>
            <a:r>
              <a:rPr lang="cs-CZ" dirty="0"/>
              <a:t>stanovení kalorického příjmu, složení stravy, rozložení příjmu během dne</a:t>
            </a:r>
          </a:p>
          <a:p>
            <a:pPr>
              <a:lnSpc>
                <a:spcPct val="100000"/>
              </a:lnSpc>
            </a:pPr>
            <a:r>
              <a:rPr lang="cs-CZ" sz="2400" dirty="0"/>
              <a:t>Jako prostředek k terapeutické intervenci: </a:t>
            </a:r>
          </a:p>
          <a:p>
            <a:pPr lvl="1"/>
            <a:r>
              <a:rPr lang="cs-CZ" dirty="0"/>
              <a:t>plán denního příjmu potravy dle individuálních potřeb jedince a zásad správné výživy, </a:t>
            </a:r>
            <a:r>
              <a:rPr lang="cs-CZ" dirty="0" err="1"/>
              <a:t>setavení</a:t>
            </a:r>
            <a:r>
              <a:rPr lang="cs-CZ" dirty="0"/>
              <a:t> jídelníčku vzhledem k onemocněním, zdravotnímu stavu, alergiím, aktivitě, úpravě hmotnosti</a:t>
            </a:r>
          </a:p>
          <a:p>
            <a:pPr lvl="1"/>
            <a:endParaRPr lang="cs-CZ" dirty="0"/>
          </a:p>
          <a:p>
            <a:pPr>
              <a:lnSpc>
                <a:spcPct val="100000"/>
              </a:lnSpc>
            </a:pPr>
            <a:r>
              <a:rPr lang="cs-CZ" dirty="0"/>
              <a:t>Tabulka by měla obsahovat</a:t>
            </a:r>
          </a:p>
          <a:p>
            <a:pPr lvl="1"/>
            <a:r>
              <a:rPr lang="cs-CZ" dirty="0"/>
              <a:t>Jídlo</a:t>
            </a:r>
          </a:p>
          <a:p>
            <a:pPr lvl="1"/>
            <a:r>
              <a:rPr lang="cs-CZ" dirty="0"/>
              <a:t>Čas jídla</a:t>
            </a:r>
          </a:p>
          <a:p>
            <a:pPr lvl="1"/>
            <a:r>
              <a:rPr lang="cs-CZ" dirty="0"/>
              <a:t>Množství v g</a:t>
            </a:r>
          </a:p>
          <a:p>
            <a:pPr lvl="1"/>
            <a:r>
              <a:rPr lang="cs-CZ" dirty="0"/>
              <a:t>Energetická hodnota jídla v </a:t>
            </a:r>
            <a:r>
              <a:rPr lang="cs-CZ" dirty="0" err="1"/>
              <a:t>kJ</a:t>
            </a:r>
            <a:endParaRPr lang="cs-CZ" dirty="0"/>
          </a:p>
          <a:p>
            <a:pPr lvl="1"/>
            <a:r>
              <a:rPr lang="cs-CZ" dirty="0"/>
              <a:t>Složení – bílkoviny, tuky, cukry</a:t>
            </a:r>
          </a:p>
          <a:p>
            <a:pPr lvl="1"/>
            <a:r>
              <a:rPr lang="cs-CZ" dirty="0"/>
              <a:t>Vitamíny, minerály</a:t>
            </a:r>
          </a:p>
          <a:p>
            <a:pPr lvl="1"/>
            <a:r>
              <a:rPr lang="cs-CZ" dirty="0"/>
              <a:t>Výsledné hodnoty všech parametrů a doporučené denní dávky</a:t>
            </a:r>
          </a:p>
          <a:p>
            <a:pPr lvl="1"/>
            <a:r>
              <a:rPr lang="cs-CZ" dirty="0"/>
              <a:t>Ideálně ještě spočítaný denní energetický výdej pro orientační porovnání s příjmem</a:t>
            </a:r>
          </a:p>
          <a:p>
            <a:pPr lvl="1"/>
            <a:r>
              <a:rPr lang="cs-CZ" dirty="0"/>
              <a:t>Specifický dynamický účinek živin</a:t>
            </a:r>
          </a:p>
          <a:p>
            <a:pPr lvl="1"/>
            <a:endParaRPr lang="cs-CZ" dirty="0"/>
          </a:p>
          <a:p>
            <a:endParaRPr lang="cs-CZ" dirty="0"/>
          </a:p>
        </p:txBody>
      </p:sp>
    </p:spTree>
    <p:extLst>
      <p:ext uri="{BB962C8B-B14F-4D97-AF65-F5344CB8AC3E}">
        <p14:creationId xmlns:p14="http://schemas.microsoft.com/office/powerpoint/2010/main" val="248082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Stanovení energetického výdeje nepřímou kalorimetrií a výpočtem</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10337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Doporučení: 10% bílkoviny, 26% tuky, 64% cukry </a:t>
            </a:r>
            <a:br>
              <a:rPr lang="cs-CZ" dirty="0"/>
            </a:br>
            <a:r>
              <a:rPr lang="cs-CZ" sz="2000" dirty="0"/>
              <a:t>(alkohol je taky zdroj energie, ale nedoporučuje se)</a:t>
            </a:r>
          </a:p>
          <a:p>
            <a:pPr>
              <a:lnSpc>
                <a:spcPct val="100000"/>
              </a:lnSpc>
            </a:pPr>
            <a:endParaRPr lang="cs-CZ" dirty="0"/>
          </a:p>
          <a:p>
            <a:pPr>
              <a:lnSpc>
                <a:spcPct val="100000"/>
              </a:lnSpc>
            </a:pPr>
            <a:r>
              <a:rPr lang="cs-CZ" dirty="0"/>
              <a:t>Bílkoviny – </a:t>
            </a:r>
            <a:r>
              <a:rPr lang="cs-CZ" dirty="0" err="1"/>
              <a:t>ddd</a:t>
            </a:r>
            <a:r>
              <a:rPr lang="cs-CZ" dirty="0"/>
              <a:t> dospělí: 0,8–1,2 g/kg, děti: 1,2-1,5 g/kg</a:t>
            </a:r>
          </a:p>
          <a:p>
            <a:pPr lvl="1"/>
            <a:r>
              <a:rPr lang="cs-CZ" dirty="0"/>
              <a:t>musí obsahovat všechny esenciální AMK ve správných poměrech vhodných pro syntézu nových bílkovin - příjem nahrazuje 20 – 30 g bílkovin, které se denně u člověka degradují</a:t>
            </a:r>
          </a:p>
          <a:p>
            <a:pPr lvl="1"/>
            <a:r>
              <a:rPr lang="cs-CZ" dirty="0"/>
              <a:t>Živočišné bílkoviny mají vyrovnaný poměr AMK, v rostlinných bílkovinách často nějaká AMK chybí – rostlinná strava je náročnější na sestavení, pokud má obsahovat všechny AMK</a:t>
            </a:r>
          </a:p>
          <a:p>
            <a:pPr lvl="1"/>
            <a:r>
              <a:rPr lang="cs-CZ" dirty="0" err="1"/>
              <a:t>fce</a:t>
            </a:r>
            <a:r>
              <a:rPr lang="cs-CZ" dirty="0"/>
              <a:t>: strukturní, signální (hormony, receptory), jako zdroj energie jen výjimečně (při hladovění)</a:t>
            </a:r>
          </a:p>
          <a:p>
            <a:pPr>
              <a:lnSpc>
                <a:spcPct val="100000"/>
              </a:lnSpc>
            </a:pPr>
            <a:r>
              <a:rPr lang="cs-CZ" dirty="0"/>
              <a:t>Cukry – </a:t>
            </a:r>
            <a:r>
              <a:rPr lang="cs-CZ" dirty="0" err="1"/>
              <a:t>ddd</a:t>
            </a:r>
            <a:r>
              <a:rPr lang="cs-CZ" dirty="0"/>
              <a:t> dospělí: 10-15 g/k, děti 5-8 g/kg</a:t>
            </a:r>
          </a:p>
          <a:p>
            <a:pPr lvl="1"/>
            <a:r>
              <a:rPr lang="cs-CZ" dirty="0"/>
              <a:t>Nejrychlejší zdroj energie (17,1 </a:t>
            </a:r>
            <a:r>
              <a:rPr lang="cs-CZ" dirty="0" err="1"/>
              <a:t>kJ</a:t>
            </a:r>
            <a:r>
              <a:rPr lang="cs-CZ" dirty="0"/>
              <a:t>/g), především rostlinného původu</a:t>
            </a:r>
          </a:p>
          <a:p>
            <a:pPr lvl="1"/>
            <a:r>
              <a:rPr lang="cs-CZ" dirty="0"/>
              <a:t>Využitelné sacharidy – 64% přijaté energie (rafinovaný cukr by měl být &lt;10%)</a:t>
            </a:r>
            <a:br>
              <a:rPr lang="cs-CZ" dirty="0"/>
            </a:br>
            <a:r>
              <a:rPr lang="cs-CZ" dirty="0"/>
              <a:t>Nevyužitelné sacharidy – nestravitelné, součást vlákniny (hlavně celulóza), </a:t>
            </a:r>
            <a:r>
              <a:rPr lang="cs-CZ" dirty="0" err="1"/>
              <a:t>ddd</a:t>
            </a:r>
            <a:r>
              <a:rPr lang="cs-CZ" dirty="0"/>
              <a:t> 25-35g/den – podpora motility GIT</a:t>
            </a:r>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Tuky: </a:t>
            </a:r>
            <a:r>
              <a:rPr lang="cs-CZ" dirty="0" err="1"/>
              <a:t>ddd</a:t>
            </a:r>
            <a:r>
              <a:rPr lang="cs-CZ" dirty="0"/>
              <a:t> dospělí 1g/kg, děti 4-5 g/kg</a:t>
            </a:r>
          </a:p>
          <a:p>
            <a:pPr lvl="1"/>
            <a:r>
              <a:rPr lang="cs-CZ" dirty="0"/>
              <a:t>Největší zdroj energie (38,9kJ/g) – především zásobní </a:t>
            </a:r>
            <a:r>
              <a:rPr lang="cs-CZ" dirty="0" err="1"/>
              <a:t>fce</a:t>
            </a:r>
            <a:endParaRPr lang="cs-CZ" dirty="0"/>
          </a:p>
          <a:p>
            <a:pPr lvl="1"/>
            <a:r>
              <a:rPr lang="cs-CZ" dirty="0"/>
              <a:t>Další funkce – vitamíny rozpustné v tucích, stavební, termoregulace (hnědá tuková tkáň, izolace), mechanická ochrana orgánů, kostí</a:t>
            </a:r>
          </a:p>
          <a:p>
            <a:pPr lvl="1"/>
            <a:r>
              <a:rPr lang="cs-CZ" dirty="0"/>
              <a:t>Optimální poměr tuků v potravě: 10% nasycené mastné </a:t>
            </a:r>
            <a:r>
              <a:rPr lang="cs-CZ" dirty="0" err="1"/>
              <a:t>kys</a:t>
            </a:r>
            <a:r>
              <a:rPr lang="cs-CZ" dirty="0"/>
              <a:t>. (MK), 10-12% </a:t>
            </a:r>
            <a:r>
              <a:rPr lang="cs-CZ" dirty="0" err="1"/>
              <a:t>mononenasycené</a:t>
            </a:r>
            <a:r>
              <a:rPr lang="cs-CZ" dirty="0"/>
              <a:t> MK, 8 – 10% polynenasycené MK</a:t>
            </a:r>
          </a:p>
          <a:p>
            <a:pPr lvl="1"/>
            <a:r>
              <a:rPr lang="cs-CZ" dirty="0"/>
              <a:t>Cis-konfigurace MK – rostlinné a většina živočišných tuků. </a:t>
            </a:r>
            <a:br>
              <a:rPr lang="cs-CZ" dirty="0"/>
            </a:br>
            <a:r>
              <a:rPr lang="cs-CZ" dirty="0"/>
              <a:t>Trans-konfigurace – mléčné výrobky, hovězí a skopové maso, průmyslově ztužené tuky (margaríny) – zvýšení koncentrace LDL-cholesterolu</a:t>
            </a:r>
          </a:p>
          <a:p>
            <a:pPr lvl="1"/>
            <a:r>
              <a:rPr lang="cs-CZ" dirty="0"/>
              <a:t>Cholesterol (jen živočišné produkty) – </a:t>
            </a:r>
            <a:r>
              <a:rPr lang="cs-CZ" dirty="0" err="1"/>
              <a:t>fce</a:t>
            </a:r>
            <a:r>
              <a:rPr lang="cs-CZ" dirty="0"/>
              <a:t> strukturní složka mozkové tkáně, buněčných membrán, prekurzor steroidních hormonů, vit. D, žlučových </a:t>
            </a:r>
            <a:r>
              <a:rPr lang="cs-CZ" dirty="0" err="1"/>
              <a:t>kys</a:t>
            </a:r>
            <a:r>
              <a:rPr lang="cs-CZ" dirty="0"/>
              <a:t> – v krvi koluje 4% celkového cholesterolu</a:t>
            </a:r>
            <a:br>
              <a:rPr lang="cs-CZ" dirty="0"/>
            </a:br>
            <a:r>
              <a:rPr lang="cs-CZ" dirty="0"/>
              <a:t>75% si tělo tvoří samo (játra), 25% z potravy</a:t>
            </a:r>
          </a:p>
          <a:p>
            <a:pPr>
              <a:lnSpc>
                <a:spcPct val="100000"/>
              </a:lnSpc>
            </a:pPr>
            <a:r>
              <a:rPr lang="cs-CZ" dirty="0"/>
              <a:t>Specifický dynamický účinek živin (SDÚ):</a:t>
            </a:r>
            <a:br>
              <a:rPr lang="cs-CZ" dirty="0"/>
            </a:br>
            <a:r>
              <a:rPr lang="cs-CZ" sz="2400" dirty="0"/>
              <a:t>energie potřebná pro zpracování živin, cca 10% z energie přijaté smíšené potravy (bílkoviny mají vyšší SDÚ než </a:t>
            </a:r>
            <a:r>
              <a:rPr lang="cs-CZ" sz="2400" dirty="0" err="1"/>
              <a:t>glukoza</a:t>
            </a:r>
            <a:r>
              <a:rPr lang="cs-CZ" sz="2400" dirty="0"/>
              <a:t>)</a:t>
            </a:r>
          </a:p>
        </p:txBody>
      </p:sp>
    </p:spTree>
    <p:extLst>
      <p:ext uri="{BB962C8B-B14F-4D97-AF65-F5344CB8AC3E}">
        <p14:creationId xmlns:p14="http://schemas.microsoft.com/office/powerpoint/2010/main" val="33476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Metabolický syndrom (MS)</a:t>
            </a:r>
          </a:p>
        </p:txBody>
      </p:sp>
      <p:sp>
        <p:nvSpPr>
          <p:cNvPr id="5" name="Zástupný symbol pro obsah 4"/>
          <p:cNvSpPr>
            <a:spLocks noGrp="1"/>
          </p:cNvSpPr>
          <p:nvPr>
            <p:ph idx="1"/>
          </p:nvPr>
        </p:nvSpPr>
        <p:spPr>
          <a:xfrm>
            <a:off x="436963" y="1135063"/>
            <a:ext cx="11343911" cy="5243966"/>
          </a:xfrm>
        </p:spPr>
        <p:txBody>
          <a:bodyPr/>
          <a:lstStyle/>
          <a:p>
            <a:pPr>
              <a:lnSpc>
                <a:spcPct val="100000"/>
              </a:lnSpc>
            </a:pPr>
            <a:r>
              <a:rPr lang="cs-CZ" dirty="0"/>
              <a:t>Civilizační onemocnění obsahující 3 a více z následujících faktorů</a:t>
            </a:r>
          </a:p>
          <a:p>
            <a:pPr lvl="1"/>
            <a:r>
              <a:rPr lang="cs-CZ" b="1" dirty="0"/>
              <a:t>Obezita:</a:t>
            </a:r>
            <a:r>
              <a:rPr lang="cs-CZ" dirty="0"/>
              <a:t> obvod pasu &gt; 102 cm u mužů, &gt; 88 cm u žen</a:t>
            </a:r>
          </a:p>
          <a:p>
            <a:pPr lvl="1"/>
            <a:r>
              <a:rPr lang="cs-CZ" b="1" dirty="0" err="1"/>
              <a:t>Dyslipidemie</a:t>
            </a:r>
            <a:r>
              <a:rPr lang="cs-CZ" b="1" dirty="0"/>
              <a:t>: </a:t>
            </a:r>
            <a:r>
              <a:rPr lang="cs-CZ" dirty="0"/>
              <a:t>TAG &gt; 1,7 </a:t>
            </a:r>
            <a:r>
              <a:rPr lang="cs-CZ" dirty="0" err="1"/>
              <a:t>mmol</a:t>
            </a:r>
            <a:r>
              <a:rPr lang="cs-CZ" dirty="0"/>
              <a:t>/l</a:t>
            </a:r>
          </a:p>
          <a:p>
            <a:pPr marL="324000" lvl="1" indent="0">
              <a:buNone/>
            </a:pPr>
            <a:r>
              <a:rPr lang="cs-CZ" dirty="0"/>
              <a:t>                           HDL &lt; 1 </a:t>
            </a:r>
            <a:r>
              <a:rPr lang="cs-CZ" dirty="0" err="1"/>
              <a:t>mmol</a:t>
            </a:r>
            <a:r>
              <a:rPr lang="cs-CZ" dirty="0"/>
              <a:t>/l u mužů, &lt; 1,3 </a:t>
            </a:r>
            <a:r>
              <a:rPr lang="cs-CZ" dirty="0" err="1"/>
              <a:t>mmol</a:t>
            </a:r>
            <a:r>
              <a:rPr lang="cs-CZ" dirty="0"/>
              <a:t>/l u žen</a:t>
            </a:r>
          </a:p>
          <a:p>
            <a:pPr lvl="1"/>
            <a:r>
              <a:rPr lang="cs-CZ" b="1" dirty="0"/>
              <a:t>Hypertenze: </a:t>
            </a:r>
            <a:r>
              <a:rPr lang="cs-CZ" dirty="0"/>
              <a:t>TK &gt; 130/85 </a:t>
            </a:r>
            <a:r>
              <a:rPr lang="cs-CZ" dirty="0" err="1"/>
              <a:t>mmHg</a:t>
            </a:r>
            <a:r>
              <a:rPr lang="cs-CZ" dirty="0"/>
              <a:t> </a:t>
            </a:r>
          </a:p>
          <a:p>
            <a:pPr lvl="1"/>
            <a:r>
              <a:rPr lang="cs-CZ" b="1" dirty="0"/>
              <a:t>Hyperglykémie: </a:t>
            </a:r>
            <a:r>
              <a:rPr lang="cs-CZ" dirty="0"/>
              <a:t>Glykemie na lačno &gt; 5,6 </a:t>
            </a:r>
            <a:r>
              <a:rPr lang="cs-CZ" dirty="0" err="1"/>
              <a:t>mmol</a:t>
            </a:r>
            <a:r>
              <a:rPr lang="cs-CZ" dirty="0"/>
              <a:t>/l </a:t>
            </a:r>
            <a:r>
              <a:rPr lang="cs-CZ" dirty="0">
                <a:latin typeface="Arial"/>
                <a:cs typeface="Arial"/>
              </a:rPr>
              <a:t>← </a:t>
            </a:r>
            <a:r>
              <a:rPr lang="cs-CZ" dirty="0" err="1">
                <a:latin typeface="Arial"/>
                <a:cs typeface="Arial"/>
              </a:rPr>
              <a:t>inzulinorezistence</a:t>
            </a:r>
            <a:r>
              <a:rPr lang="cs-CZ" dirty="0">
                <a:latin typeface="Arial"/>
                <a:cs typeface="Arial"/>
              </a:rPr>
              <a:t>, diabetes II. typu (DM II)</a:t>
            </a:r>
            <a:endParaRPr lang="cs-CZ" dirty="0"/>
          </a:p>
          <a:p>
            <a:pPr lvl="1"/>
            <a:endParaRPr lang="cs-CZ" sz="1100" dirty="0"/>
          </a:p>
          <a:p>
            <a:pPr lvl="1"/>
            <a:r>
              <a:rPr lang="cs-CZ" dirty="0"/>
              <a:t>ČR: 32% muži, 24% ženy, hlavně ve starší populaci</a:t>
            </a:r>
          </a:p>
          <a:p>
            <a:pPr>
              <a:lnSpc>
                <a:spcPct val="100000"/>
              </a:lnSpc>
            </a:pPr>
            <a:r>
              <a:rPr lang="cs-CZ" sz="2400" dirty="0"/>
              <a:t>Vznik podmíněn genetickou predispozicí (hlavně k </a:t>
            </a:r>
            <a:r>
              <a:rPr lang="cs-CZ" sz="2400" dirty="0" err="1"/>
              <a:t>inzulinorezistenci</a:t>
            </a:r>
            <a:r>
              <a:rPr lang="cs-CZ" sz="2400" dirty="0"/>
              <a:t>) a špatným životním stylem (vyšší energetický příjem, nedostatek pohybu)</a:t>
            </a:r>
          </a:p>
          <a:p>
            <a:pPr>
              <a:lnSpc>
                <a:spcPct val="100000"/>
              </a:lnSpc>
            </a:pPr>
            <a:r>
              <a:rPr lang="cs-CZ" sz="2400" dirty="0"/>
              <a:t>Významný prozánětlivý, </a:t>
            </a:r>
            <a:r>
              <a:rPr lang="cs-CZ" sz="2400" dirty="0" err="1"/>
              <a:t>prokolagulační</a:t>
            </a:r>
            <a:r>
              <a:rPr lang="cs-CZ" sz="2400" dirty="0"/>
              <a:t> a </a:t>
            </a:r>
            <a:r>
              <a:rPr lang="cs-CZ" sz="2400" dirty="0" err="1"/>
              <a:t>proaterogenní</a:t>
            </a:r>
            <a:r>
              <a:rPr lang="cs-CZ" sz="2400" dirty="0"/>
              <a:t> stav, </a:t>
            </a:r>
            <a:r>
              <a:rPr lang="cs-CZ" sz="2000" dirty="0"/>
              <a:t>jehož riziko pro kardiovaskulární nemoci je vyšší než riziko vzniklé prostým součtem rizik jeho jednotlivých rizikových faktorů </a:t>
            </a:r>
            <a:r>
              <a:rPr lang="cs-CZ" sz="2400" dirty="0"/>
              <a:t>– všechny faktory se vzájemně podporují</a:t>
            </a:r>
          </a:p>
          <a:p>
            <a:pPr>
              <a:lnSpc>
                <a:spcPct val="100000"/>
              </a:lnSpc>
            </a:pPr>
            <a:r>
              <a:rPr lang="cs-CZ" sz="2200" dirty="0"/>
              <a:t>Důsledky: snížení kvality života i délky dožití protože: </a:t>
            </a:r>
            <a:r>
              <a:rPr lang="cs-CZ" sz="2000" dirty="0"/>
              <a:t>DM II i s důsledky, kardiovaskulární i cerebrovaskulární </a:t>
            </a:r>
            <a:r>
              <a:rPr lang="cs-CZ" sz="2000" dirty="0" err="1"/>
              <a:t>aterotrombotické</a:t>
            </a:r>
            <a:r>
              <a:rPr lang="cs-CZ" sz="2000" dirty="0"/>
              <a:t> příhody (např. infarkt, mrtvice, embolie), ale ve výsledku se jedná o komplexní postižení celého organismu</a:t>
            </a:r>
          </a:p>
        </p:txBody>
      </p:sp>
    </p:spTree>
    <p:extLst>
      <p:ext uri="{BB962C8B-B14F-4D97-AF65-F5344CB8AC3E}">
        <p14:creationId xmlns:p14="http://schemas.microsoft.com/office/powerpoint/2010/main" val="1469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Diabetes </a:t>
            </a:r>
            <a:r>
              <a:rPr lang="cs-CZ" dirty="0" err="1"/>
              <a:t>mellitus</a:t>
            </a:r>
            <a:r>
              <a:rPr lang="cs-CZ" dirty="0"/>
              <a:t> </a:t>
            </a:r>
            <a:r>
              <a:rPr lang="cs-CZ" b="0" dirty="0"/>
              <a:t>(DM, cukrovka)</a:t>
            </a:r>
          </a:p>
        </p:txBody>
      </p:sp>
      <p:sp>
        <p:nvSpPr>
          <p:cNvPr id="5" name="Zástupný symbol pro obsah 4"/>
          <p:cNvSpPr>
            <a:spLocks noGrp="1"/>
          </p:cNvSpPr>
          <p:nvPr>
            <p:ph idx="1"/>
          </p:nvPr>
        </p:nvSpPr>
        <p:spPr>
          <a:xfrm>
            <a:off x="436963" y="1135063"/>
            <a:ext cx="11599093" cy="5243966"/>
          </a:xfrm>
        </p:spPr>
        <p:txBody>
          <a:bodyPr/>
          <a:lstStyle/>
          <a:p>
            <a:pPr>
              <a:lnSpc>
                <a:spcPct val="100000"/>
              </a:lnSpc>
            </a:pPr>
            <a:r>
              <a:rPr lang="cs-CZ" dirty="0"/>
              <a:t>Zahrnuje heterogenní skupinu chronických metabolických chorob, jejichž základním projevem je </a:t>
            </a:r>
            <a:r>
              <a:rPr lang="cs-CZ" b="1" dirty="0"/>
              <a:t>hyperglykémie</a:t>
            </a:r>
            <a:r>
              <a:rPr lang="cs-CZ" dirty="0"/>
              <a:t>. </a:t>
            </a:r>
          </a:p>
          <a:p>
            <a:pPr>
              <a:lnSpc>
                <a:spcPct val="100000"/>
              </a:lnSpc>
            </a:pPr>
            <a:r>
              <a:rPr lang="cs-CZ" sz="2400" dirty="0"/>
              <a:t>Vzniká v důsledku nedostatku inzulinu, jeho nedostatečného účinku (někdy se mluví o relativním nedostatku) nebo kombinací obojího.</a:t>
            </a:r>
          </a:p>
          <a:p>
            <a:pPr>
              <a:lnSpc>
                <a:spcPct val="100000"/>
              </a:lnSpc>
            </a:pPr>
            <a:r>
              <a:rPr lang="cs-CZ" sz="2400" i="1" dirty="0"/>
              <a:t>narušení transportu glukózy z krve do buňky</a:t>
            </a:r>
            <a:r>
              <a:rPr lang="cs-CZ" sz="2400" dirty="0"/>
              <a:t> buněčnou membránou </a:t>
            </a:r>
            <a:r>
              <a:rPr lang="cs-CZ" sz="2400" dirty="0">
                <a:latin typeface="Arial"/>
                <a:cs typeface="Arial"/>
              </a:rPr>
              <a:t>→ </a:t>
            </a:r>
            <a:r>
              <a:rPr lang="cs-CZ" sz="2400" dirty="0"/>
              <a:t>hyperglykémie a nedostatek glukózy intracelulárně</a:t>
            </a:r>
          </a:p>
          <a:p>
            <a:pPr>
              <a:lnSpc>
                <a:spcPct val="100000"/>
              </a:lnSpc>
            </a:pPr>
            <a:r>
              <a:rPr lang="cs-CZ" dirty="0"/>
              <a:t>DM I – </a:t>
            </a:r>
            <a:r>
              <a:rPr lang="cs-CZ" sz="2400" dirty="0"/>
              <a:t>vzniká v dětském věku, autoimunitní destrukce beta-buněk slinivky – nutná substituce inzulinu</a:t>
            </a:r>
          </a:p>
          <a:p>
            <a:pPr>
              <a:lnSpc>
                <a:spcPct val="100000"/>
              </a:lnSpc>
            </a:pPr>
            <a:r>
              <a:rPr lang="cs-CZ" dirty="0"/>
              <a:t>DM II – </a:t>
            </a:r>
            <a:r>
              <a:rPr lang="cs-CZ" sz="2400" dirty="0"/>
              <a:t>v dospělém věku, rezistence (necitlivost) cílových tkání na inzulin (</a:t>
            </a:r>
            <a:r>
              <a:rPr lang="cs-CZ" sz="2400" dirty="0" err="1"/>
              <a:t>inzulinorezistence</a:t>
            </a:r>
            <a:r>
              <a:rPr lang="cs-CZ" dirty="0"/>
              <a:t>)</a:t>
            </a:r>
          </a:p>
          <a:p>
            <a:pPr>
              <a:lnSpc>
                <a:spcPct val="100000"/>
              </a:lnSpc>
            </a:pPr>
            <a:endParaRPr lang="cs-CZ" sz="1800" dirty="0"/>
          </a:p>
          <a:p>
            <a:pPr>
              <a:lnSpc>
                <a:spcPct val="100000"/>
              </a:lnSpc>
            </a:pPr>
            <a:r>
              <a:rPr lang="cs-CZ" sz="2600" dirty="0"/>
              <a:t>DM komplikuje léčbu a zvyšuje riziko a zhoršuje průběh dalších onemocnění, zhoršuje hojení. </a:t>
            </a:r>
            <a:r>
              <a:rPr lang="cs-CZ" sz="2000" dirty="0"/>
              <a:t>DM je dřív nebo později onemocněním kardiovaskulárního systému</a:t>
            </a:r>
          </a:p>
        </p:txBody>
      </p:sp>
    </p:spTree>
    <p:extLst>
      <p:ext uri="{BB962C8B-B14F-4D97-AF65-F5344CB8AC3E}">
        <p14:creationId xmlns:p14="http://schemas.microsoft.com/office/powerpoint/2010/main" val="109980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Protokol: </a:t>
            </a:r>
            <a:r>
              <a:rPr lang="cs-CZ" sz="3200" dirty="0"/>
              <a:t>si vypracujete dopředu!</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Zapište hmotnost, výšku, věk a pohlaví osoby, pro kterou budete sestavovat jídelníček</a:t>
            </a:r>
          </a:p>
          <a:p>
            <a:pPr>
              <a:lnSpc>
                <a:spcPct val="100000"/>
              </a:lnSpc>
            </a:pPr>
            <a:r>
              <a:rPr lang="cs-CZ" sz="2400" dirty="0"/>
              <a:t>Stanovte jeho denní energetický výdej </a:t>
            </a:r>
          </a:p>
          <a:p>
            <a:pPr>
              <a:lnSpc>
                <a:spcPct val="100000"/>
              </a:lnSpc>
            </a:pPr>
            <a:r>
              <a:rPr lang="cs-CZ" sz="2400" dirty="0"/>
              <a:t>Sestavte jídelní lístek odpovídající předešlému dni na </a:t>
            </a:r>
            <a:r>
              <a:rPr lang="cs-CZ" sz="2400" dirty="0">
                <a:hlinkClick r:id="rId2"/>
              </a:rPr>
              <a:t>www.myfitnesspal.com</a:t>
            </a:r>
            <a:endParaRPr lang="cs-CZ" sz="2400" dirty="0"/>
          </a:p>
          <a:p>
            <a:pPr>
              <a:lnSpc>
                <a:spcPct val="100000"/>
              </a:lnSpc>
            </a:pPr>
            <a:r>
              <a:rPr lang="cs-CZ" sz="2400" dirty="0"/>
              <a:t>Jídelníček vytiskněte, zapište i BEE a AEE spočítané na základě tělesných parametrů a denních aktivit. To si opište/okopírujte, automaticky se to netiskne</a:t>
            </a:r>
          </a:p>
          <a:p>
            <a:pPr>
              <a:lnSpc>
                <a:spcPct val="100000"/>
              </a:lnSpc>
            </a:pPr>
            <a:r>
              <a:rPr lang="cs-CZ" sz="2400" dirty="0"/>
              <a:t>Do protokolu zapište:</a:t>
            </a:r>
          </a:p>
          <a:p>
            <a:pPr lvl="1"/>
            <a:r>
              <a:rPr lang="cs-CZ" sz="1600" dirty="0"/>
              <a:t>Součet přijaté energie, živin, minerálů a vitamínů, SDÚ</a:t>
            </a:r>
          </a:p>
          <a:p>
            <a:pPr lvl="1"/>
            <a:r>
              <a:rPr lang="cs-CZ" sz="1600" dirty="0"/>
              <a:t>Doporučené hodnoty všech sledovaných parametrů</a:t>
            </a:r>
          </a:p>
          <a:p>
            <a:pPr lvl="1"/>
            <a:r>
              <a:rPr lang="cs-CZ" sz="1600" dirty="0"/>
              <a:t>Porovnejte energetický příjem a výdej, přijaté a doporučené denní dávky živin, minerálů a vitamínů. Zhodnoťte, jestli je jídelníček vyšetřované osoby v pořádku, popište chyby a navrhněte vylepšení</a:t>
            </a:r>
          </a:p>
          <a:p>
            <a:pPr>
              <a:lnSpc>
                <a:spcPct val="100000"/>
              </a:lnSpc>
            </a:pPr>
            <a:endParaRPr lang="cs-CZ" dirty="0"/>
          </a:p>
          <a:p>
            <a:pPr>
              <a:lnSpc>
                <a:spcPct val="100000"/>
              </a:lnSpc>
            </a:pPr>
            <a:endParaRPr lang="cs-CZ" dirty="0"/>
          </a:p>
        </p:txBody>
      </p:sp>
      <p:pic>
        <p:nvPicPr>
          <p:cNvPr id="1026" name="Picture 2" descr="C:\Users\Johanka\Desktop\FRMU 2018\Prezentace\jaro téma 1 - metabolismus, výživa, jídelníček\materiály a obrázky\496df6_c93a6939345348128aad8895e2c73d2c_m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099" y="4470302"/>
            <a:ext cx="1953991" cy="195399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893785" y="5358576"/>
            <a:ext cx="1810111" cy="461665"/>
          </a:xfrm>
          <a:prstGeom prst="rect">
            <a:avLst/>
          </a:prstGeom>
        </p:spPr>
        <p:txBody>
          <a:bodyPr wrap="none">
            <a:spAutoFit/>
          </a:bodyPr>
          <a:lstStyle/>
          <a:p>
            <a:pPr>
              <a:lnSpc>
                <a:spcPct val="100000"/>
              </a:lnSpc>
            </a:pPr>
            <a:r>
              <a:rPr lang="cs-CZ" dirty="0"/>
              <a:t>AEE + SDÚ </a:t>
            </a:r>
          </a:p>
        </p:txBody>
      </p:sp>
      <p:sp>
        <p:nvSpPr>
          <p:cNvPr id="8" name="Obdélník 7"/>
          <p:cNvSpPr/>
          <p:nvPr/>
        </p:nvSpPr>
        <p:spPr>
          <a:xfrm>
            <a:off x="5854700" y="5337310"/>
            <a:ext cx="2709524" cy="461665"/>
          </a:xfrm>
          <a:prstGeom prst="rect">
            <a:avLst/>
          </a:prstGeom>
        </p:spPr>
        <p:txBody>
          <a:bodyPr wrap="none">
            <a:spAutoFit/>
          </a:bodyPr>
          <a:lstStyle/>
          <a:p>
            <a:pPr>
              <a:lnSpc>
                <a:spcPct val="100000"/>
              </a:lnSpc>
            </a:pPr>
            <a:r>
              <a:rPr lang="cs-CZ" dirty="0"/>
              <a:t>Energetický příjem</a:t>
            </a:r>
          </a:p>
        </p:txBody>
      </p:sp>
      <p:sp>
        <p:nvSpPr>
          <p:cNvPr id="9" name="Obdélník 8"/>
          <p:cNvSpPr/>
          <p:nvPr/>
        </p:nvSpPr>
        <p:spPr>
          <a:xfrm>
            <a:off x="1643226" y="5793976"/>
            <a:ext cx="3247812" cy="369332"/>
          </a:xfrm>
          <a:prstGeom prst="rect">
            <a:avLst/>
          </a:prstGeom>
        </p:spPr>
        <p:txBody>
          <a:bodyPr wrap="none">
            <a:spAutoFit/>
          </a:bodyPr>
          <a:lstStyle/>
          <a:p>
            <a:pPr>
              <a:lnSpc>
                <a:spcPct val="100000"/>
              </a:lnSpc>
            </a:pPr>
            <a:r>
              <a:rPr lang="cs-CZ" sz="1800" dirty="0"/>
              <a:t>(BEE + denní aktivity + SDÚ) </a:t>
            </a:r>
          </a:p>
        </p:txBody>
      </p:sp>
    </p:spTree>
    <p:extLst>
      <p:ext uri="{BB962C8B-B14F-4D97-AF65-F5344CB8AC3E}">
        <p14:creationId xmlns:p14="http://schemas.microsoft.com/office/powerpoint/2010/main" val="1469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Hodnocení stavu výživy</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82270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Obezita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Obezita – nadměrné ukládání energetických zásob v podobě tuku z různých příčin. Energetický příjem je větší než výdej.</a:t>
            </a:r>
          </a:p>
          <a:p>
            <a:pPr>
              <a:lnSpc>
                <a:spcPct val="100000"/>
              </a:lnSpc>
            </a:pPr>
            <a:r>
              <a:rPr lang="cs-CZ" sz="2400" dirty="0"/>
              <a:t>ČR: dospělí: 35% nadváha, 17% obezita - více mužů</a:t>
            </a:r>
            <a:br>
              <a:rPr lang="cs-CZ" sz="2400" dirty="0"/>
            </a:br>
            <a:r>
              <a:rPr lang="cs-CZ" sz="2400" dirty="0"/>
              <a:t>       děti 6-12 let: 10% nadváha/10% obezita; 13-17 let dohromady 11%</a:t>
            </a:r>
          </a:p>
          <a:p>
            <a:pPr>
              <a:lnSpc>
                <a:spcPct val="100000"/>
              </a:lnSpc>
            </a:pPr>
            <a:r>
              <a:rPr lang="cs-CZ" sz="2400" dirty="0"/>
              <a:t>Příčiny jsou kombinací různých faktorů </a:t>
            </a:r>
            <a:r>
              <a:rPr lang="cs-CZ" dirty="0"/>
              <a:t>- </a:t>
            </a:r>
            <a:r>
              <a:rPr lang="cs-CZ" sz="2000" dirty="0"/>
              <a:t>málokdy se jedná pouze o jednu konkrétní příčinu</a:t>
            </a:r>
          </a:p>
          <a:p>
            <a:pPr lvl="1"/>
            <a:r>
              <a:rPr lang="cs-CZ" dirty="0"/>
              <a:t>Kombinace většího energetického příjmu, nedostatku pohybu</a:t>
            </a:r>
          </a:p>
          <a:p>
            <a:pPr lvl="1"/>
            <a:r>
              <a:rPr lang="cs-CZ" dirty="0"/>
              <a:t>Dědičné vlivy – genetické (obvykle jen predispozice, čistě genetická příčina je vzácná), výchova</a:t>
            </a:r>
          </a:p>
          <a:p>
            <a:pPr lvl="1"/>
            <a:r>
              <a:rPr lang="cs-CZ" dirty="0"/>
              <a:t>Psychické vlivy – nežádoucí stres, deprese</a:t>
            </a:r>
          </a:p>
          <a:p>
            <a:pPr lvl="1"/>
            <a:r>
              <a:rPr lang="cs-CZ" dirty="0"/>
              <a:t>Prenatální vlivy (chování matky v průběhu těhotenství), porod, rané </a:t>
            </a:r>
            <a:r>
              <a:rPr lang="cs-CZ" dirty="0" err="1"/>
              <a:t>dětsví</a:t>
            </a:r>
            <a:endParaRPr lang="cs-CZ" dirty="0"/>
          </a:p>
          <a:p>
            <a:pPr lvl="1"/>
            <a:r>
              <a:rPr lang="cs-CZ" dirty="0"/>
              <a:t>Endokrinologická onemocnění – např. </a:t>
            </a:r>
            <a:r>
              <a:rPr lang="cs-CZ" dirty="0" err="1"/>
              <a:t>hypothyreóza</a:t>
            </a:r>
            <a:endParaRPr lang="cs-CZ" dirty="0"/>
          </a:p>
          <a:p>
            <a:pPr lvl="1"/>
            <a:r>
              <a:rPr lang="cs-CZ" dirty="0"/>
              <a:t>Může být důsledek jiných onemocnění či poranění</a:t>
            </a:r>
          </a:p>
          <a:p>
            <a:pPr lvl="1"/>
            <a:r>
              <a:rPr lang="cs-CZ" dirty="0"/>
              <a:t>Důsledek léčby – např. některá antidepresiva</a:t>
            </a:r>
          </a:p>
          <a:p>
            <a:pPr lvl="1"/>
            <a:r>
              <a:rPr lang="cs-CZ" dirty="0"/>
              <a:t>Nízký socioekonomický status</a:t>
            </a:r>
          </a:p>
          <a:p>
            <a:r>
              <a:rPr lang="cs-CZ" sz="2600" dirty="0"/>
              <a:t>Problém z hlediska zdravotníka: náročnější manipulace s pacientem</a:t>
            </a:r>
          </a:p>
        </p:txBody>
      </p:sp>
    </p:spTree>
    <p:extLst>
      <p:ext uri="{BB962C8B-B14F-4D97-AF65-F5344CB8AC3E}">
        <p14:creationId xmlns:p14="http://schemas.microsoft.com/office/powerpoint/2010/main" val="1469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Podvýživa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Podvýživa - malnutrice je onemocnění podmíněné nedostatečným příjmem živin, neschopností vstřebávat živiny při nemocech trávicího traktu nebo nadměrným katabolismem tělesných zásob při závažném, např. nádorovém onemocnění.</a:t>
            </a:r>
          </a:p>
          <a:p>
            <a:pPr lvl="1"/>
            <a:r>
              <a:rPr lang="cs-CZ" dirty="0"/>
              <a:t>I obézní můžou být podvyživení – i přes vysoký energetický příjem některá živina může chybět</a:t>
            </a:r>
          </a:p>
          <a:p>
            <a:pPr lvl="1"/>
            <a:r>
              <a:rPr lang="cs-CZ" dirty="0"/>
              <a:t>U nás není příčinou nedostatek potravin, ale spíše špatný jídelníček nebo poruchy příjmu potravy</a:t>
            </a:r>
          </a:p>
          <a:p>
            <a:pPr marL="72000" indent="0">
              <a:lnSpc>
                <a:spcPct val="100000"/>
              </a:lnSpc>
              <a:buNone/>
            </a:pPr>
            <a:endParaRPr lang="cs-CZ" dirty="0"/>
          </a:p>
        </p:txBody>
      </p:sp>
    </p:spTree>
    <p:extLst>
      <p:ext uri="{BB962C8B-B14F-4D97-AF65-F5344CB8AC3E}">
        <p14:creationId xmlns:p14="http://schemas.microsoft.com/office/powerpoint/2010/main" val="2092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sp>
        <p:nvSpPr>
          <p:cNvPr id="5" name="Zástupný symbol pro obsah 4"/>
          <p:cNvSpPr>
            <a:spLocks noGrp="1"/>
          </p:cNvSpPr>
          <p:nvPr>
            <p:ph idx="1"/>
          </p:nvPr>
        </p:nvSpPr>
        <p:spPr>
          <a:xfrm>
            <a:off x="436963" y="1031358"/>
            <a:ext cx="11482893" cy="5347671"/>
          </a:xfrm>
        </p:spPr>
        <p:txBody>
          <a:bodyPr/>
          <a:lstStyle/>
          <a:p>
            <a:pPr>
              <a:lnSpc>
                <a:spcPct val="100000"/>
              </a:lnSpc>
            </a:pPr>
            <a:r>
              <a:rPr lang="cs-CZ" sz="2400" b="1" dirty="0"/>
              <a:t>Lipolyticky působící hormony </a:t>
            </a:r>
            <a:r>
              <a:rPr lang="cs-CZ" sz="2400" dirty="0"/>
              <a:t>(zároveň zvyšující glykémii): </a:t>
            </a:r>
            <a:br>
              <a:rPr lang="cs-CZ" dirty="0"/>
            </a:br>
            <a:r>
              <a:rPr lang="cs-CZ" sz="2000" dirty="0"/>
              <a:t>Adrenalin, Noradrenalin, Růstový hormon, </a:t>
            </a:r>
            <a:r>
              <a:rPr lang="cs-CZ" sz="2000" dirty="0" err="1"/>
              <a:t>Glukagon</a:t>
            </a:r>
            <a:r>
              <a:rPr lang="cs-CZ" sz="2000" dirty="0"/>
              <a:t>, ACTH, Prolaktin, Kortizol</a:t>
            </a:r>
          </a:p>
          <a:p>
            <a:pPr>
              <a:lnSpc>
                <a:spcPct val="100000"/>
              </a:lnSpc>
            </a:pPr>
            <a:r>
              <a:rPr lang="cs-CZ" sz="2400" dirty="0"/>
              <a:t>Tělesná hmota: aktivní (svaly) a pasivní (tuk)</a:t>
            </a:r>
          </a:p>
          <a:p>
            <a:pPr>
              <a:lnSpc>
                <a:spcPct val="100000"/>
              </a:lnSpc>
            </a:pPr>
            <a:r>
              <a:rPr lang="cs-CZ" sz="2400" dirty="0"/>
              <a:t>Pomalé nabírání na váze s narůstajícím věkem je fyziologické (snižuje se citlivost na inzulin, úspornější metabolismus). Nadváha ve stáří (cca od 65 let) není škodlivá, pokud je důsledkem pomalého přibírání (asi 0,25 kg/rok).</a:t>
            </a:r>
          </a:p>
          <a:p>
            <a:pPr>
              <a:lnSpc>
                <a:spcPct val="100000"/>
              </a:lnSpc>
            </a:pPr>
            <a:r>
              <a:rPr lang="cs-CZ" sz="2400" b="1" dirty="0"/>
              <a:t>Typy tukové tkáně</a:t>
            </a:r>
          </a:p>
          <a:p>
            <a:pPr lvl="1"/>
            <a:r>
              <a:rPr lang="cs-CZ" dirty="0"/>
              <a:t>Bílý podkožní – není škodlivý (v rámci </a:t>
            </a:r>
            <a:r>
              <a:rPr lang="cs-CZ" dirty="0" err="1"/>
              <a:t>fyz</a:t>
            </a:r>
            <a:r>
              <a:rPr lang="cs-CZ" dirty="0"/>
              <a:t>. hodnot)</a:t>
            </a:r>
          </a:p>
          <a:p>
            <a:pPr lvl="1"/>
            <a:r>
              <a:rPr lang="cs-CZ" dirty="0"/>
              <a:t>Bílý abdominální – „pivní břicho“ (mezi břišními orgány) – silně hormonálně a metabolicky aktivní, tvorba prozánětlivých faktorů, vysoká kardiovaskulární rizika – větší náchylnost u mužů</a:t>
            </a:r>
          </a:p>
          <a:p>
            <a:pPr lvl="1"/>
            <a:r>
              <a:rPr lang="cs-CZ" dirty="0"/>
              <a:t>Bílý orgánový - ochrana/zásoba u některých orgánů – kolem ledvin, kolem srdce, slinivky, v játrech – užitečný (v rámci </a:t>
            </a:r>
            <a:r>
              <a:rPr lang="cs-CZ" dirty="0" err="1"/>
              <a:t>fyz</a:t>
            </a:r>
            <a:r>
              <a:rPr lang="cs-CZ" dirty="0"/>
              <a:t>. hodnot) – mobilizuje se rychleji než podkožní, např. při hubnutí</a:t>
            </a:r>
          </a:p>
          <a:p>
            <a:pPr lvl="1"/>
            <a:r>
              <a:rPr lang="cs-CZ" dirty="0"/>
              <a:t>Hnědá tuková tkáň – </a:t>
            </a:r>
            <a:r>
              <a:rPr lang="cs-CZ" dirty="0" err="1"/>
              <a:t>termogenní</a:t>
            </a:r>
            <a:r>
              <a:rPr lang="cs-CZ" dirty="0"/>
              <a:t> - hlavně u malých dětí, přítomný i u některých dospělých mezi lopatkami a na krku (užitečný, prevence nadváhy)</a:t>
            </a:r>
          </a:p>
          <a:p>
            <a:pPr lvl="1"/>
            <a:r>
              <a:rPr lang="cs-CZ" sz="1600" dirty="0"/>
              <a:t>Béžová tuková tkáň – bílá obsahující hodně </a:t>
            </a:r>
            <a:r>
              <a:rPr lang="cs-CZ" sz="1600" dirty="0" err="1"/>
              <a:t>mitochondrí</a:t>
            </a:r>
            <a:r>
              <a:rPr lang="cs-CZ" sz="1600" dirty="0"/>
              <a:t> – důsledek fyzické zátěže</a:t>
            </a:r>
          </a:p>
          <a:p>
            <a:pPr lvl="1"/>
            <a:r>
              <a:rPr lang="cs-CZ" sz="1600" dirty="0"/>
              <a:t>Nově objevená růžová tuková tkáň – umí se diferenciovat v jiné buňky, mléčná žláza</a:t>
            </a:r>
          </a:p>
          <a:p>
            <a:pPr lvl="1"/>
            <a:endParaRPr lang="cs-CZ" dirty="0"/>
          </a:p>
          <a:p>
            <a:pPr lvl="1"/>
            <a:endParaRPr lang="cs-CZ" dirty="0"/>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 – pohlavní rozdíly</a:t>
            </a:r>
          </a:p>
        </p:txBody>
      </p:sp>
      <p:sp>
        <p:nvSpPr>
          <p:cNvPr id="5" name="Zástupný symbol pro obsah 4"/>
          <p:cNvSpPr>
            <a:spLocks noGrp="1"/>
          </p:cNvSpPr>
          <p:nvPr>
            <p:ph idx="1"/>
          </p:nvPr>
        </p:nvSpPr>
        <p:spPr>
          <a:xfrm>
            <a:off x="436963" y="1135063"/>
            <a:ext cx="11407707" cy="5243966"/>
          </a:xfrm>
        </p:spPr>
        <p:txBody>
          <a:bodyPr/>
          <a:lstStyle/>
          <a:p>
            <a:pPr marL="72000" indent="0">
              <a:lnSpc>
                <a:spcPct val="100000"/>
              </a:lnSpc>
              <a:buNone/>
            </a:pPr>
            <a:r>
              <a:rPr lang="cs-CZ" sz="2400" dirty="0"/>
              <a:t> Muži mají větší podíl svalů, snáze zvýší svalovou tkáň (testosteron), která je větším energetickým spotřebitelem – lepší hubnutí</a:t>
            </a:r>
          </a:p>
          <a:p>
            <a:pPr>
              <a:lnSpc>
                <a:spcPct val="100000"/>
              </a:lnSpc>
            </a:pPr>
            <a:r>
              <a:rPr lang="cs-CZ" sz="2400" dirty="0"/>
              <a:t>Stejný BMI u mužů a u žen má rozdílná rizika – riziko vzniku diabetu u žen bývá při mnohem vyšším BMI než u mužů</a:t>
            </a:r>
          </a:p>
          <a:p>
            <a:pPr>
              <a:lnSpc>
                <a:spcPct val="100000"/>
              </a:lnSpc>
            </a:pPr>
            <a:r>
              <a:rPr lang="cs-CZ" sz="2400" dirty="0"/>
              <a:t>Rozdílné fáze nabírání váhy – ženy v těhotenství a po menopauze, muži při změně životního stylu (založení rodiny, rozvod, změna práce)</a:t>
            </a:r>
          </a:p>
          <a:p>
            <a:pPr>
              <a:lnSpc>
                <a:spcPct val="100000"/>
              </a:lnSpc>
            </a:pPr>
            <a:r>
              <a:rPr lang="cs-CZ" sz="2400" dirty="0"/>
              <a:t>Androidní typ ukládání tuku (jablko) </a:t>
            </a:r>
          </a:p>
          <a:p>
            <a:pPr lvl="1"/>
            <a:r>
              <a:rPr lang="cs-CZ" sz="1600" dirty="0"/>
              <a:t>hromadění tuku v oblasti břicha, podkoží i mezi orgány </a:t>
            </a:r>
            <a:br>
              <a:rPr lang="cs-CZ" sz="1600" dirty="0"/>
            </a:br>
            <a:r>
              <a:rPr lang="cs-CZ" sz="1600" dirty="0"/>
              <a:t>– škodlivější (větší ohrožení kardiovaskulárními riziky)</a:t>
            </a:r>
          </a:p>
          <a:p>
            <a:pPr>
              <a:lnSpc>
                <a:spcPct val="100000"/>
              </a:lnSpc>
            </a:pPr>
            <a:r>
              <a:rPr lang="cs-CZ" sz="2400" dirty="0" err="1"/>
              <a:t>Gynoidní</a:t>
            </a:r>
            <a:r>
              <a:rPr lang="cs-CZ" sz="2400" dirty="0"/>
              <a:t> typ ukládání tuku (hruška)</a:t>
            </a:r>
          </a:p>
          <a:p>
            <a:pPr lvl="1"/>
            <a:r>
              <a:rPr lang="cs-CZ" sz="1600" dirty="0"/>
              <a:t>ukládání do podkoží stehen a hýždí -funkce je zásobní </a:t>
            </a:r>
            <a:br>
              <a:rPr lang="cs-CZ" sz="1600" dirty="0"/>
            </a:br>
            <a:r>
              <a:rPr lang="cs-CZ" sz="1600" dirty="0"/>
              <a:t>– energie pro období těhotenství a kojení (nižší </a:t>
            </a:r>
            <a:br>
              <a:rPr lang="cs-CZ" sz="1600" dirty="0"/>
            </a:br>
            <a:r>
              <a:rPr lang="cs-CZ" sz="1600" dirty="0"/>
              <a:t>    kardiovaskulární riziko)</a:t>
            </a:r>
          </a:p>
          <a:p>
            <a:pPr lvl="1"/>
            <a:endParaRPr lang="cs-CZ" sz="2400" dirty="0"/>
          </a:p>
          <a:p>
            <a:pPr>
              <a:lnSpc>
                <a:spcPct val="100000"/>
              </a:lnSpc>
            </a:pPr>
            <a:endParaRPr lang="cs-CZ" dirty="0"/>
          </a:p>
          <a:p>
            <a:pPr>
              <a:lnSpc>
                <a:spcPct val="100000"/>
              </a:lnSpc>
            </a:pPr>
            <a:endParaRPr lang="cs-CZ" dirty="0"/>
          </a:p>
        </p:txBody>
      </p:sp>
      <p:pic>
        <p:nvPicPr>
          <p:cNvPr id="6" name="Picture 3" descr="C:\Users\Johanka\Desktop\FRMU 2018\Prezentace\jaro téma 1 - metabolismus, výživa, jídelníček\materiály a obrázky\inbody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036" y="3579212"/>
            <a:ext cx="3214872" cy="236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8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všechny chemické a energetické děje probíhající v těle </a:t>
            </a:r>
          </a:p>
          <a:p>
            <a:pPr>
              <a:lnSpc>
                <a:spcPct val="100000"/>
              </a:lnSpc>
            </a:pPr>
            <a:r>
              <a:rPr lang="cs-CZ" sz="2400" dirty="0"/>
              <a:t>v souvislosti s potravou: energetické a chemické přeměny, které probíhají v organismu po přijetí potravy (zahrnuje zpracování, trávení, vstřebávání a distribuci k buňkám) </a:t>
            </a:r>
          </a:p>
          <a:p>
            <a:pPr>
              <a:lnSpc>
                <a:spcPct val="100000"/>
              </a:lnSpc>
            </a:pPr>
            <a:r>
              <a:rPr lang="cs-CZ" sz="2400" dirty="0"/>
              <a:t>živý organismus oxiduje živiny za vzniku H</a:t>
            </a:r>
            <a:r>
              <a:rPr lang="cs-CZ" sz="2400" baseline="-25000" dirty="0"/>
              <a:t>2</a:t>
            </a:r>
            <a:r>
              <a:rPr lang="cs-CZ" sz="2400" dirty="0"/>
              <a:t>O, CO</a:t>
            </a:r>
            <a:r>
              <a:rPr lang="cs-CZ" sz="2400" baseline="-25000" dirty="0"/>
              <a:t>2</a:t>
            </a:r>
            <a:r>
              <a:rPr lang="cs-CZ" sz="2400" dirty="0"/>
              <a:t> a energie potřebné pro životní procesy</a:t>
            </a:r>
          </a:p>
          <a:p>
            <a:pPr lvl="1"/>
            <a:r>
              <a:rPr lang="cs-CZ" dirty="0"/>
              <a:t>katabolismus: komplexní, postupný proces rozkladu látek na jednodušší sloučeniny, při němž se uvolňuje energie. Energie se uvolňuje jako teplo nebo jako chemická energie (uložená do </a:t>
            </a:r>
            <a:r>
              <a:rPr lang="cs-CZ" dirty="0" err="1"/>
              <a:t>makroergních</a:t>
            </a:r>
            <a:r>
              <a:rPr lang="cs-CZ" dirty="0"/>
              <a:t> sloučenin, např. ATP)</a:t>
            </a:r>
          </a:p>
          <a:p>
            <a:pPr lvl="1"/>
            <a:r>
              <a:rPr lang="cs-CZ" dirty="0"/>
              <a:t>anabolismus: proces tvorby složitějších látek z jednodušších, energie se spotřebovává</a:t>
            </a:r>
          </a:p>
        </p:txBody>
      </p:sp>
    </p:spTree>
    <p:extLst>
      <p:ext uri="{BB962C8B-B14F-4D97-AF65-F5344CB8AC3E}">
        <p14:creationId xmlns:p14="http://schemas.microsoft.com/office/powerpoint/2010/main" val="164646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pic>
        <p:nvPicPr>
          <p:cNvPr id="1026" name="Picture 2" descr="C:\Users\Johanka\Desktop\FRMU 2018\Prezentace\jaro téma 1 - metabolismus, výživa, jídelníček\materiály a obrázky\26.4.obezita_1000px B_1000x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135063"/>
            <a:ext cx="6449459" cy="5030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anka\Desktop\FRMU 2018\Prezentace\jaro téma 1 - metabolismus, výživa, jídelníček\materiály a obrázky\250-lbs-Woman-120-lbs-Woman_fb_21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733" y="2149446"/>
            <a:ext cx="2936432" cy="28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6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Vztah mezi jednotlivými faktory MS</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Dyslipidémie</a:t>
            </a:r>
            <a:r>
              <a:rPr lang="cs-CZ" dirty="0"/>
              <a:t> - nadváha - hyperglykémie – hypertenze</a:t>
            </a:r>
          </a:p>
          <a:p>
            <a:pPr lvl="1"/>
            <a:r>
              <a:rPr lang="cs-CZ" dirty="0"/>
              <a:t>Vysoká hladina LDL </a:t>
            </a:r>
            <a:r>
              <a:rPr lang="cs-CZ" dirty="0">
                <a:latin typeface="Arial"/>
                <a:cs typeface="Arial"/>
              </a:rPr>
              <a:t>→ ateroskleróza</a:t>
            </a:r>
          </a:p>
          <a:p>
            <a:pPr>
              <a:lnSpc>
                <a:spcPct val="100000"/>
              </a:lnSpc>
            </a:pPr>
            <a:r>
              <a:rPr lang="cs-CZ" dirty="0">
                <a:latin typeface="Arial"/>
                <a:cs typeface="Arial"/>
              </a:rPr>
              <a:t>Nadváha a DMII</a:t>
            </a:r>
          </a:p>
          <a:p>
            <a:pPr lvl="1"/>
            <a:r>
              <a:rPr lang="cs-CZ" dirty="0" err="1">
                <a:latin typeface="Arial"/>
                <a:cs typeface="Arial"/>
              </a:rPr>
              <a:t>Inzulinorezistence</a:t>
            </a:r>
            <a:endParaRPr lang="cs-CZ" dirty="0">
              <a:latin typeface="Arial"/>
              <a:cs typeface="Arial"/>
            </a:endParaRPr>
          </a:p>
          <a:p>
            <a:pPr>
              <a:lnSpc>
                <a:spcPct val="100000"/>
              </a:lnSpc>
            </a:pPr>
            <a:r>
              <a:rPr lang="cs-CZ" dirty="0">
                <a:latin typeface="Arial"/>
                <a:cs typeface="Arial"/>
              </a:rPr>
              <a:t>DMII a hypertenze</a:t>
            </a:r>
          </a:p>
          <a:p>
            <a:pPr lvl="1"/>
            <a:r>
              <a:rPr lang="cs-CZ" dirty="0">
                <a:latin typeface="Arial"/>
                <a:cs typeface="Arial"/>
              </a:rPr>
              <a:t>Hyperglykémie + </a:t>
            </a:r>
            <a:r>
              <a:rPr lang="cs-CZ" dirty="0" err="1">
                <a:latin typeface="Arial"/>
                <a:cs typeface="Arial"/>
              </a:rPr>
              <a:t>hyperinzulinémie</a:t>
            </a:r>
            <a:r>
              <a:rPr lang="cs-CZ" dirty="0">
                <a:latin typeface="Arial"/>
                <a:cs typeface="Arial"/>
              </a:rPr>
              <a:t> + </a:t>
            </a:r>
            <a:r>
              <a:rPr lang="cs-CZ" dirty="0" err="1">
                <a:latin typeface="Arial"/>
                <a:cs typeface="Arial"/>
              </a:rPr>
              <a:t>dyslipidémie</a:t>
            </a:r>
            <a:r>
              <a:rPr lang="cs-CZ" dirty="0"/>
              <a:t> </a:t>
            </a:r>
            <a:r>
              <a:rPr lang="cs-CZ" dirty="0">
                <a:cs typeface="Arial"/>
              </a:rPr>
              <a:t>→ endoteliální dysfunkce </a:t>
            </a:r>
            <a:r>
              <a:rPr lang="cs-CZ" dirty="0"/>
              <a:t> </a:t>
            </a:r>
            <a:r>
              <a:rPr lang="cs-CZ" dirty="0">
                <a:cs typeface="Arial"/>
              </a:rPr>
              <a:t>→ vyšší cévní rezistence</a:t>
            </a:r>
            <a:r>
              <a:rPr lang="cs-CZ" dirty="0"/>
              <a:t> </a:t>
            </a:r>
            <a:r>
              <a:rPr lang="cs-CZ" dirty="0">
                <a:cs typeface="Arial"/>
              </a:rPr>
              <a:t>→ hypertenze</a:t>
            </a:r>
          </a:p>
          <a:p>
            <a:pPr lvl="1"/>
            <a:r>
              <a:rPr lang="cs-CZ" dirty="0" err="1">
                <a:cs typeface="Arial"/>
              </a:rPr>
              <a:t>Inzulinorezistence</a:t>
            </a:r>
            <a:r>
              <a:rPr lang="cs-CZ" dirty="0">
                <a:cs typeface="Arial"/>
              </a:rPr>
              <a:t> (a hyperglykémie) </a:t>
            </a:r>
            <a:r>
              <a:rPr lang="cs-CZ" dirty="0">
                <a:latin typeface="Arial"/>
                <a:cs typeface="Arial"/>
              </a:rPr>
              <a:t>↔ sympatická aktivita </a:t>
            </a:r>
            <a:r>
              <a:rPr lang="cs-CZ" dirty="0"/>
              <a:t> </a:t>
            </a:r>
            <a:r>
              <a:rPr lang="cs-CZ" dirty="0">
                <a:cs typeface="Arial"/>
              </a:rPr>
              <a:t>→ </a:t>
            </a:r>
            <a:r>
              <a:rPr lang="cs-CZ" dirty="0" err="1">
                <a:cs typeface="Arial"/>
              </a:rPr>
              <a:t>hyperzenze</a:t>
            </a:r>
            <a:endParaRPr lang="cs-CZ" dirty="0">
              <a:cs typeface="Arial"/>
            </a:endParaRPr>
          </a:p>
          <a:p>
            <a:pPr lvl="1"/>
            <a:r>
              <a:rPr lang="cs-CZ" dirty="0">
                <a:cs typeface="Arial"/>
              </a:rPr>
              <a:t>Hyperglykémie </a:t>
            </a:r>
            <a:r>
              <a:rPr lang="cs-CZ" dirty="0"/>
              <a:t> </a:t>
            </a:r>
            <a:r>
              <a:rPr lang="cs-CZ" dirty="0">
                <a:cs typeface="Arial"/>
              </a:rPr>
              <a:t>→ autonomní neuropatie → porucha regulace krevního tlaku</a:t>
            </a:r>
          </a:p>
          <a:p>
            <a:pPr lvl="1"/>
            <a:r>
              <a:rPr lang="cs-CZ" dirty="0" err="1">
                <a:latin typeface="Arial"/>
                <a:cs typeface="Arial"/>
              </a:rPr>
              <a:t>Dyslipidémie</a:t>
            </a:r>
            <a:r>
              <a:rPr lang="cs-CZ" dirty="0">
                <a:latin typeface="Arial"/>
                <a:cs typeface="Arial"/>
              </a:rPr>
              <a:t> a hypertenze</a:t>
            </a:r>
          </a:p>
          <a:p>
            <a:pPr lvl="1"/>
            <a:endParaRPr lang="cs-CZ" dirty="0"/>
          </a:p>
        </p:txBody>
      </p:sp>
    </p:spTree>
    <p:extLst>
      <p:ext uri="{BB962C8B-B14F-4D97-AF65-F5344CB8AC3E}">
        <p14:creationId xmlns:p14="http://schemas.microsoft.com/office/powerpoint/2010/main" val="54661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Zdravý životní styl</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Zásady chování, které podporují náš organismus v udržení zdraví co nejdelší dobu</a:t>
            </a:r>
          </a:p>
          <a:p>
            <a:pPr>
              <a:lnSpc>
                <a:spcPct val="100000"/>
              </a:lnSpc>
            </a:pPr>
            <a:r>
              <a:rPr lang="cs-CZ" dirty="0"/>
              <a:t>Obecně: zdravá strava, dostatek pohybu, dostatek spánku, zdravé životní prostředí (smog, kouření), zvládání stresu, životní pohoda atd. </a:t>
            </a:r>
            <a:r>
              <a:rPr lang="cs-CZ" sz="2400" dirty="0"/>
              <a:t>(prostě všechno to, co jako student nebo zdravotník nemáte šanci splnit)</a:t>
            </a:r>
          </a:p>
          <a:p>
            <a:pPr>
              <a:lnSpc>
                <a:spcPct val="100000"/>
              </a:lnSpc>
            </a:pPr>
            <a:r>
              <a:rPr lang="cs-CZ" sz="2400" dirty="0"/>
              <a:t>hubení lidé bez dostatečné fyzické aktivity mají horší kardiovaskulární prognózu než sportující lidé s nadváhou (fit-fat / </a:t>
            </a:r>
            <a:r>
              <a:rPr lang="cs-CZ" sz="2400" dirty="0" err="1"/>
              <a:t>unfit-unfat</a:t>
            </a:r>
            <a:r>
              <a:rPr lang="cs-CZ" sz="2400" dirty="0"/>
              <a:t>)</a:t>
            </a:r>
          </a:p>
          <a:p>
            <a:pPr>
              <a:lnSpc>
                <a:spcPct val="100000"/>
              </a:lnSpc>
            </a:pPr>
            <a:r>
              <a:rPr lang="cs-CZ" dirty="0"/>
              <a:t>Pravidelná fyzická aktivita</a:t>
            </a:r>
          </a:p>
          <a:p>
            <a:pPr lvl="1"/>
            <a:r>
              <a:rPr lang="cs-CZ" dirty="0"/>
              <a:t>Podporuje snížení hmotnosti</a:t>
            </a:r>
          </a:p>
          <a:p>
            <a:pPr lvl="1"/>
            <a:r>
              <a:rPr lang="cs-CZ" dirty="0"/>
              <a:t>Zlepšuje parametry diabetu a faktory metabolického syndromu</a:t>
            </a:r>
          </a:p>
          <a:p>
            <a:pPr lvl="1"/>
            <a:r>
              <a:rPr lang="cs-CZ" dirty="0"/>
              <a:t>Pozitivní vliv na psychiku (klíčový v terapii depresí)</a:t>
            </a:r>
          </a:p>
          <a:p>
            <a:pPr lvl="1"/>
            <a:r>
              <a:rPr lang="cs-CZ" dirty="0"/>
              <a:t>Svalová síla (například </a:t>
            </a:r>
            <a:r>
              <a:rPr lang="cs-CZ" dirty="0" err="1"/>
              <a:t>handgrip</a:t>
            </a:r>
            <a:r>
              <a:rPr lang="cs-CZ" dirty="0"/>
              <a:t> test) je významným ukazatelem schopnosti pacienta zotavit se</a:t>
            </a:r>
          </a:p>
          <a:p>
            <a:pPr lvl="1"/>
            <a:r>
              <a:rPr lang="cs-CZ" dirty="0"/>
              <a:t>Snižuje </a:t>
            </a:r>
            <a:r>
              <a:rPr lang="cs-CZ" dirty="0" err="1"/>
              <a:t>postprandiální</a:t>
            </a:r>
            <a:r>
              <a:rPr lang="cs-CZ" dirty="0"/>
              <a:t> zánět v tukové tkáni (imunitní reakce, která probíhá po jídle)</a:t>
            </a:r>
          </a:p>
          <a:p>
            <a:pPr>
              <a:lnSpc>
                <a:spcPct val="100000"/>
              </a:lnSpc>
            </a:pPr>
            <a:endParaRPr lang="cs-CZ" sz="2400" dirty="0"/>
          </a:p>
          <a:p>
            <a:pPr>
              <a:lnSpc>
                <a:spcPct val="100000"/>
              </a:lnSpc>
            </a:pPr>
            <a:endParaRPr lang="cs-CZ" sz="2400" dirty="0"/>
          </a:p>
          <a:p>
            <a:pPr>
              <a:lnSpc>
                <a:spcPct val="100000"/>
              </a:lnSpc>
            </a:pPr>
            <a:endParaRPr lang="cs-CZ" dirty="0"/>
          </a:p>
        </p:txBody>
      </p:sp>
    </p:spTree>
    <p:extLst>
      <p:ext uri="{BB962C8B-B14F-4D97-AF65-F5344CB8AC3E}">
        <p14:creationId xmlns:p14="http://schemas.microsoft.com/office/powerpoint/2010/main" val="54661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Objektivní hodnocení stavu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Indexy vycházející z antropometrických ukazatelů</a:t>
            </a:r>
          </a:p>
          <a:p>
            <a:pPr>
              <a:lnSpc>
                <a:spcPct val="100000"/>
              </a:lnSpc>
            </a:pPr>
            <a:r>
              <a:rPr lang="cs-CZ" dirty="0"/>
              <a:t>Měření tělesného tuku </a:t>
            </a:r>
            <a:r>
              <a:rPr lang="cs-CZ" dirty="0" err="1"/>
              <a:t>kaliperem</a:t>
            </a:r>
            <a:endParaRPr lang="cs-CZ" dirty="0"/>
          </a:p>
          <a:p>
            <a:pPr>
              <a:lnSpc>
                <a:spcPct val="100000"/>
              </a:lnSpc>
            </a:pPr>
            <a:r>
              <a:rPr lang="cs-CZ" dirty="0"/>
              <a:t>Měření zastoupení tuku v organismu bioelektrickou impedanční metodou</a:t>
            </a:r>
          </a:p>
          <a:p>
            <a:pPr>
              <a:lnSpc>
                <a:spcPct val="100000"/>
              </a:lnSpc>
            </a:pPr>
            <a:r>
              <a:rPr lang="cs-CZ" dirty="0"/>
              <a:t>Měření svalové hmoty</a:t>
            </a:r>
          </a:p>
        </p:txBody>
      </p:sp>
    </p:spTree>
    <p:extLst>
      <p:ext uri="{BB962C8B-B14F-4D97-AF65-F5344CB8AC3E}">
        <p14:creationId xmlns:p14="http://schemas.microsoft.com/office/powerpoint/2010/main" val="400543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19999" y="491394"/>
            <a:ext cx="11145935"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69559"/>
            <a:ext cx="11482893" cy="4699085"/>
          </a:xfrm>
        </p:spPr>
        <p:txBody>
          <a:bodyPr/>
          <a:lstStyle/>
          <a:p>
            <a:pPr>
              <a:lnSpc>
                <a:spcPct val="100000"/>
              </a:lnSpc>
            </a:pPr>
            <a:r>
              <a:rPr lang="cs-CZ" dirty="0"/>
              <a:t>Stupeň obezity dle </a:t>
            </a:r>
            <a:r>
              <a:rPr lang="cs-CZ" dirty="0" err="1"/>
              <a:t>Brocova</a:t>
            </a:r>
            <a:r>
              <a:rPr lang="cs-CZ" dirty="0"/>
              <a:t> indexu</a:t>
            </a:r>
          </a:p>
          <a:p>
            <a:pPr>
              <a:lnSpc>
                <a:spcPct val="100000"/>
              </a:lnSpc>
            </a:pPr>
            <a:r>
              <a:rPr lang="cs-CZ" dirty="0"/>
              <a:t>vychází z výpočtu ideální hmotnosti a procent dosažené ideální hmotnosti</a:t>
            </a:r>
          </a:p>
          <a:p>
            <a:pPr>
              <a:lnSpc>
                <a:spcPct val="100000"/>
              </a:lnSpc>
            </a:pPr>
            <a:endParaRPr lang="cs-CZ" dirty="0"/>
          </a:p>
          <a:p>
            <a:pPr marL="72000" indent="0">
              <a:lnSpc>
                <a:spcPct val="100000"/>
              </a:lnSpc>
              <a:buNone/>
            </a:pPr>
            <a:r>
              <a:rPr lang="cs-CZ" dirty="0"/>
              <a:t>Ideální hmotnost:</a:t>
            </a:r>
          </a:p>
          <a:p>
            <a:pPr marL="712788" indent="-193675">
              <a:lnSpc>
                <a:spcPct val="100000"/>
              </a:lnSpc>
            </a:pPr>
            <a:r>
              <a:rPr lang="cs-CZ" dirty="0"/>
              <a:t>Pro muže:</a:t>
            </a:r>
          </a:p>
          <a:p>
            <a:pPr marL="893763" lvl="1" indent="-193675"/>
            <a:r>
              <a:rPr lang="cs-CZ" dirty="0"/>
              <a:t>výška (cm) – 100</a:t>
            </a:r>
          </a:p>
          <a:p>
            <a:pPr marL="893763" lvl="1" indent="-193675"/>
            <a:r>
              <a:rPr lang="cs-CZ" dirty="0"/>
              <a:t>(výška v m)</a:t>
            </a:r>
            <a:r>
              <a:rPr lang="cs-CZ" baseline="30000" dirty="0"/>
              <a:t>2</a:t>
            </a:r>
            <a:r>
              <a:rPr lang="cs-CZ" dirty="0"/>
              <a:t> – 23</a:t>
            </a:r>
          </a:p>
          <a:p>
            <a:pPr marL="712788" indent="-193675">
              <a:lnSpc>
                <a:spcPct val="100000"/>
              </a:lnSpc>
            </a:pPr>
            <a:r>
              <a:rPr lang="cs-CZ" dirty="0"/>
              <a:t>Pro ženy:</a:t>
            </a:r>
          </a:p>
          <a:p>
            <a:pPr marL="893763" lvl="1" indent="-193675"/>
            <a:r>
              <a:rPr lang="cs-CZ" dirty="0"/>
              <a:t>výška (cm) – 100 – 10%</a:t>
            </a:r>
          </a:p>
          <a:p>
            <a:pPr marL="893763" lvl="1" indent="-193675"/>
            <a:r>
              <a:rPr lang="cs-CZ" dirty="0"/>
              <a:t>(výška v m)</a:t>
            </a:r>
            <a:r>
              <a:rPr lang="cs-CZ" baseline="30000" dirty="0"/>
              <a:t>2</a:t>
            </a:r>
            <a:r>
              <a:rPr lang="cs-CZ" dirty="0"/>
              <a:t> – 21,5</a:t>
            </a:r>
          </a:p>
          <a:p>
            <a:pPr>
              <a:lnSpc>
                <a:spcPct val="100000"/>
              </a:lnSpc>
            </a:pPr>
            <a:r>
              <a:rPr lang="cs-CZ" dirty="0"/>
              <a:t>Index: aktuální hmot./ideální hmot. x 100</a:t>
            </a:r>
          </a:p>
        </p:txBody>
      </p:sp>
      <p:graphicFrame>
        <p:nvGraphicFramePr>
          <p:cNvPr id="7" name="Group 24"/>
          <p:cNvGraphicFramePr>
            <a:graphicFrameLocks/>
          </p:cNvGraphicFramePr>
          <p:nvPr>
            <p:extLst>
              <p:ext uri="{D42A27DB-BD31-4B8C-83A1-F6EECF244321}">
                <p14:modId xmlns:p14="http://schemas.microsoft.com/office/powerpoint/2010/main" val="2386455866"/>
              </p:ext>
            </p:extLst>
          </p:nvPr>
        </p:nvGraphicFramePr>
        <p:xfrm>
          <a:off x="5656522" y="2731117"/>
          <a:ext cx="5086276" cy="2651760"/>
        </p:xfrm>
        <a:graphic>
          <a:graphicData uri="http://schemas.openxmlformats.org/drawingml/2006/table">
            <a:tbl>
              <a:tblPr/>
              <a:tblGrid>
                <a:gridCol w="2543138">
                  <a:extLst>
                    <a:ext uri="{9D8B030D-6E8A-4147-A177-3AD203B41FA5}">
                      <a16:colId xmlns:a16="http://schemas.microsoft.com/office/drawing/2014/main" val="20000"/>
                    </a:ext>
                  </a:extLst>
                </a:gridCol>
                <a:gridCol w="2543138">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Stupeň obezity</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 ideální hmotnosti</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Mírný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115 – 129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Střední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130 – 149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150 – 199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Morbidní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200</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BMI (body </a:t>
            </a:r>
            <a:r>
              <a:rPr lang="cs-CZ" dirty="0" err="1"/>
              <a:t>mass</a:t>
            </a:r>
            <a:r>
              <a:rPr lang="cs-CZ" dirty="0"/>
              <a:t> index) = váha(kg)/výška(m)</a:t>
            </a:r>
            <a:r>
              <a:rPr lang="cs-CZ" baseline="30000" dirty="0"/>
              <a:t>2</a:t>
            </a:r>
          </a:p>
          <a:p>
            <a:pPr>
              <a:lnSpc>
                <a:spcPct val="100000"/>
              </a:lnSpc>
            </a:pPr>
            <a:endParaRPr lang="cs-CZ" baseline="30000" dirty="0"/>
          </a:p>
          <a:p>
            <a:pPr marL="72000" indent="0">
              <a:lnSpc>
                <a:spcPct val="100000"/>
              </a:lnSpc>
              <a:buNone/>
            </a:pPr>
            <a:r>
              <a:rPr lang="cs-CZ" baseline="30000" dirty="0"/>
              <a:t>Pro dospělé</a:t>
            </a: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r>
              <a:rPr lang="cs-CZ" dirty="0"/>
              <a:t>BMI různé tabulky pro muže/ženy, dospělé/dospívající/děti</a:t>
            </a:r>
          </a:p>
        </p:txBody>
      </p:sp>
      <p:graphicFrame>
        <p:nvGraphicFramePr>
          <p:cNvPr id="6" name="Group 34"/>
          <p:cNvGraphicFramePr>
            <a:graphicFrameLocks/>
          </p:cNvGraphicFramePr>
          <p:nvPr>
            <p:extLst>
              <p:ext uri="{D42A27DB-BD31-4B8C-83A1-F6EECF244321}">
                <p14:modId xmlns:p14="http://schemas.microsoft.com/office/powerpoint/2010/main" val="3364640877"/>
              </p:ext>
            </p:extLst>
          </p:nvPr>
        </p:nvGraphicFramePr>
        <p:xfrm>
          <a:off x="921379" y="2330153"/>
          <a:ext cx="6978611" cy="2743200"/>
        </p:xfrm>
        <a:graphic>
          <a:graphicData uri="http://schemas.openxmlformats.org/drawingml/2006/table">
            <a:tbl>
              <a:tblPr/>
              <a:tblGrid>
                <a:gridCol w="2325737">
                  <a:extLst>
                    <a:ext uri="{9D8B030D-6E8A-4147-A177-3AD203B41FA5}">
                      <a16:colId xmlns:a16="http://schemas.microsoft.com/office/drawing/2014/main" val="20000"/>
                    </a:ext>
                  </a:extLst>
                </a:gridCol>
                <a:gridCol w="2327136">
                  <a:extLst>
                    <a:ext uri="{9D8B030D-6E8A-4147-A177-3AD203B41FA5}">
                      <a16:colId xmlns:a16="http://schemas.microsoft.com/office/drawing/2014/main" val="20001"/>
                    </a:ext>
                  </a:extLst>
                </a:gridCol>
                <a:gridCol w="2325738">
                  <a:extLst>
                    <a:ext uri="{9D8B030D-6E8A-4147-A177-3AD203B41FA5}">
                      <a16:colId xmlns:a16="http://schemas.microsoft.com/office/drawing/2014/main" val="20002"/>
                    </a:ext>
                  </a:extLst>
                </a:gridCol>
              </a:tblGrid>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sk-SK" altLang="cs-CZ"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muži</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ženy</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Podváha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20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19</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Norma</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20 – 24,9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19 – 23,9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24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Nadváha</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25 – 29,9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24 – 28,9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30 – 39,9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29 – 38,9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Těžká 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&gt;</a:t>
                      </a:r>
                      <a:r>
                        <a:rPr kumimoji="0" lang="cs-CZ" altLang="cs-CZ" sz="2400" b="0" i="0" u="none" strike="noStrike" cap="none" normalizeH="0" baseline="0">
                          <a:ln>
                            <a:noFill/>
                          </a:ln>
                          <a:solidFill>
                            <a:schemeClr val="tx1"/>
                          </a:solidFill>
                          <a:effectLst/>
                          <a:latin typeface="Arial" charset="0"/>
                          <a:cs typeface="Arial" charset="0"/>
                        </a:rPr>
                        <a:t> 40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39</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5706217" cy="5243966"/>
          </a:xfrm>
        </p:spPr>
        <p:txBody>
          <a:bodyPr/>
          <a:lstStyle/>
          <a:p>
            <a:pPr>
              <a:lnSpc>
                <a:spcPct val="100000"/>
              </a:lnSpc>
            </a:pPr>
            <a:r>
              <a:rPr lang="cs-CZ" sz="2400" dirty="0"/>
              <a:t>Výhoda: jednoduché na výpočet</a:t>
            </a:r>
          </a:p>
          <a:p>
            <a:pPr>
              <a:lnSpc>
                <a:spcPct val="100000"/>
              </a:lnSpc>
            </a:pPr>
            <a:r>
              <a:rPr lang="cs-CZ" sz="2400" dirty="0"/>
              <a:t>Nevýhody</a:t>
            </a:r>
          </a:p>
          <a:p>
            <a:pPr lvl="1"/>
            <a:r>
              <a:rPr lang="cs-CZ" dirty="0"/>
              <a:t>Nezabývají se tím, čím je tvořená tělesná hmota. Muž s velkou muskulaturou se může pohybovat v oblasti nadváhy, aniž by měl problém s výživou.</a:t>
            </a:r>
          </a:p>
          <a:p>
            <a:pPr lvl="1"/>
            <a:r>
              <a:rPr lang="cs-CZ" b="1" dirty="0" err="1"/>
              <a:t>Brocův</a:t>
            </a:r>
            <a:r>
              <a:rPr lang="cs-CZ" b="1" dirty="0"/>
              <a:t> index </a:t>
            </a:r>
            <a:r>
              <a:rPr lang="cs-CZ" dirty="0"/>
              <a:t>používá lineární vztah mezi výškou a váhou… index je velice orientační</a:t>
            </a:r>
          </a:p>
          <a:p>
            <a:pPr lvl="1"/>
            <a:r>
              <a:rPr lang="cs-CZ" b="1" dirty="0"/>
              <a:t>BMI</a:t>
            </a:r>
            <a:r>
              <a:rPr lang="cs-CZ" dirty="0"/>
              <a:t> - kvadratický vztah mezi výškou a váhou – lepší než </a:t>
            </a:r>
            <a:r>
              <a:rPr lang="cs-CZ" dirty="0" err="1"/>
              <a:t>Brocův</a:t>
            </a:r>
            <a:r>
              <a:rPr lang="cs-CZ" dirty="0"/>
              <a:t>, ale přesto je nutné použití jiných tabulek pro dospělé, dospívající a děti – BMI 17 ještě normální v 15 letech, v dospělosti to znamená podváhu</a:t>
            </a:r>
          </a:p>
        </p:txBody>
      </p:sp>
      <p:pic>
        <p:nvPicPr>
          <p:cNvPr id="3074" name="Picture 2" descr="C:\Users\Johanka\Desktop\FRMU 2018\Prezentace\jaro téma 1 - metabolismus, výživa, jídelníček\materiály a obrázky\aid2071552-v4-728px-Calculate-BMI-for-Children-Ste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157543"/>
            <a:ext cx="5492305" cy="4119229"/>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4"/>
          <p:cNvSpPr txBox="1">
            <a:spLocks/>
          </p:cNvSpPr>
          <p:nvPr/>
        </p:nvSpPr>
        <p:spPr>
          <a:xfrm>
            <a:off x="416950" y="5221342"/>
            <a:ext cx="11466773" cy="67288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lvl="1"/>
            <a:r>
              <a:rPr lang="cs-CZ" b="1" dirty="0" err="1"/>
              <a:t>Rohrerův</a:t>
            </a:r>
            <a:r>
              <a:rPr lang="cs-CZ" b="1" dirty="0"/>
              <a:t> index </a:t>
            </a:r>
            <a:r>
              <a:rPr lang="cs-CZ" dirty="0"/>
              <a:t>(100*hmotnost(g)/výška(cm)</a:t>
            </a:r>
            <a:r>
              <a:rPr lang="cs-CZ" baseline="30000" dirty="0"/>
              <a:t>3</a:t>
            </a:r>
            <a:r>
              <a:rPr lang="cs-CZ" dirty="0"/>
              <a:t>).</a:t>
            </a:r>
            <a:br>
              <a:rPr lang="cs-CZ" dirty="0"/>
            </a:br>
            <a:r>
              <a:rPr lang="cs-CZ" dirty="0"/>
              <a:t>Hmotnost je určena objemem, čili třetí mocninou rozměru, proto je tento index nejlepší. Věkově konzistentnější. Vhodnější po děti a dospívající.</a:t>
            </a:r>
          </a:p>
          <a:p>
            <a:pPr marL="72000" indent="0">
              <a:lnSpc>
                <a:spcPct val="100000"/>
              </a:lnSpc>
              <a:buFont typeface="Arial" panose="020B0604020202020204" pitchFamily="34" charset="0"/>
              <a:buNone/>
            </a:pPr>
            <a:endParaRPr lang="cs-CZ" dirty="0"/>
          </a:p>
        </p:txBody>
      </p:sp>
    </p:spTree>
    <p:extLst>
      <p:ext uri="{BB962C8B-B14F-4D97-AF65-F5344CB8AC3E}">
        <p14:creationId xmlns:p14="http://schemas.microsoft.com/office/powerpoint/2010/main" val="3145968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Obvod pasu, index pas/boky </a:t>
            </a:r>
            <a:r>
              <a:rPr lang="cs-CZ" b="0" dirty="0"/>
              <a:t>(</a:t>
            </a:r>
            <a:r>
              <a:rPr lang="cs-CZ" b="0" dirty="0" err="1"/>
              <a:t>waist</a:t>
            </a:r>
            <a:r>
              <a:rPr lang="cs-CZ" b="0" dirty="0"/>
              <a:t>/hip)</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Velice jednoduché, ale účinné prediktivní parametry hodnocení výživy</a:t>
            </a:r>
          </a:p>
          <a:p>
            <a:pPr>
              <a:lnSpc>
                <a:spcPct val="100000"/>
              </a:lnSpc>
            </a:pPr>
            <a:endParaRPr lang="cs-CZ" dirty="0"/>
          </a:p>
          <a:p>
            <a:pPr>
              <a:lnSpc>
                <a:spcPct val="100000"/>
              </a:lnSpc>
            </a:pPr>
            <a:r>
              <a:rPr lang="cs-CZ" dirty="0"/>
              <a:t>Pas/boky</a:t>
            </a:r>
          </a:p>
          <a:p>
            <a:pPr lvl="1"/>
            <a:r>
              <a:rPr lang="cs-CZ" dirty="0"/>
              <a:t>Muži &lt;1</a:t>
            </a:r>
          </a:p>
          <a:p>
            <a:pPr lvl="1"/>
            <a:r>
              <a:rPr lang="cs-CZ" dirty="0"/>
              <a:t>Ženy &lt; 0,8</a:t>
            </a:r>
          </a:p>
          <a:p>
            <a:pPr>
              <a:lnSpc>
                <a:spcPct val="100000"/>
              </a:lnSpc>
            </a:pPr>
            <a:endParaRPr lang="cs-CZ" dirty="0"/>
          </a:p>
        </p:txBody>
      </p:sp>
      <p:graphicFrame>
        <p:nvGraphicFramePr>
          <p:cNvPr id="6" name="Group 53"/>
          <p:cNvGraphicFramePr>
            <a:graphicFrameLocks/>
          </p:cNvGraphicFramePr>
          <p:nvPr>
            <p:extLst>
              <p:ext uri="{D42A27DB-BD31-4B8C-83A1-F6EECF244321}">
                <p14:modId xmlns:p14="http://schemas.microsoft.com/office/powerpoint/2010/main" val="160799559"/>
              </p:ext>
            </p:extLst>
          </p:nvPr>
        </p:nvGraphicFramePr>
        <p:xfrm>
          <a:off x="3859619" y="2267097"/>
          <a:ext cx="6772938" cy="2651760"/>
        </p:xfrm>
        <a:graphic>
          <a:graphicData uri="http://schemas.openxmlformats.org/drawingml/2006/table">
            <a:tbl>
              <a:tblPr/>
              <a:tblGrid>
                <a:gridCol w="3779424">
                  <a:extLst>
                    <a:ext uri="{9D8B030D-6E8A-4147-A177-3AD203B41FA5}">
                      <a16:colId xmlns:a16="http://schemas.microsoft.com/office/drawing/2014/main" val="20000"/>
                    </a:ext>
                  </a:extLst>
                </a:gridCol>
                <a:gridCol w="1689439">
                  <a:extLst>
                    <a:ext uri="{9D8B030D-6E8A-4147-A177-3AD203B41FA5}">
                      <a16:colId xmlns:a16="http://schemas.microsoft.com/office/drawing/2014/main" val="20001"/>
                    </a:ext>
                  </a:extLst>
                </a:gridCol>
                <a:gridCol w="1304075">
                  <a:extLst>
                    <a:ext uri="{9D8B030D-6E8A-4147-A177-3AD203B41FA5}">
                      <a16:colId xmlns:a16="http://schemas.microsoft.com/office/drawing/2014/main" val="20002"/>
                    </a:ext>
                  </a:extLst>
                </a:gridCol>
              </a:tblGrid>
              <a:tr h="0">
                <a:tc gridSpan="3">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Obvod pasu v cm</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Kategorie</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muži</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ženy</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Doporučené rozmezí</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Nutné snížit hmotnost</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95 – 102 </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81 – 90 </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Snížení hmotnosti vyžaduje lékařskou pomoc</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102</a:t>
                      </a:r>
                      <a:endPar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90</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79450" y="6261100"/>
            <a:ext cx="7920000" cy="252000"/>
          </a:xfrm>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tělesného tuku </a:t>
            </a:r>
            <a:r>
              <a:rPr lang="cs-CZ" dirty="0" err="1"/>
              <a:t>kaliperem</a:t>
            </a:r>
            <a:endParaRPr lang="cs-CZ" dirty="0"/>
          </a:p>
        </p:txBody>
      </p:sp>
      <p:sp>
        <p:nvSpPr>
          <p:cNvPr id="5" name="Zástupný symbol pro obsah 4"/>
          <p:cNvSpPr>
            <a:spLocks noGrp="1"/>
          </p:cNvSpPr>
          <p:nvPr>
            <p:ph idx="1"/>
          </p:nvPr>
        </p:nvSpPr>
        <p:spPr>
          <a:xfrm>
            <a:off x="436964" y="1135063"/>
            <a:ext cx="7441762" cy="5243966"/>
          </a:xfrm>
        </p:spPr>
        <p:txBody>
          <a:bodyPr/>
          <a:lstStyle/>
          <a:p>
            <a:pPr>
              <a:lnSpc>
                <a:spcPct val="100000"/>
              </a:lnSpc>
            </a:pPr>
            <a:r>
              <a:rPr lang="cs-CZ" dirty="0"/>
              <a:t>Měří se vrstva podkožního tuku</a:t>
            </a:r>
          </a:p>
          <a:p>
            <a:pPr>
              <a:lnSpc>
                <a:spcPct val="100000"/>
              </a:lnSpc>
            </a:pPr>
            <a:r>
              <a:rPr lang="cs-CZ" dirty="0"/>
              <a:t>Vypovídá o energetické bilanci organismu</a:t>
            </a:r>
          </a:p>
          <a:p>
            <a:pPr>
              <a:lnSpc>
                <a:spcPct val="100000"/>
              </a:lnSpc>
            </a:pPr>
            <a:r>
              <a:rPr lang="cs-CZ" dirty="0"/>
              <a:t>Nedokáže postihnout možné rozdíly v distribuci podkožního a viscerálního tuku</a:t>
            </a:r>
          </a:p>
          <a:p>
            <a:pPr>
              <a:lnSpc>
                <a:spcPct val="100000"/>
              </a:lnSpc>
            </a:pPr>
            <a:r>
              <a:rPr lang="cs-CZ" dirty="0"/>
              <a:t>Nejčastější místo měření: kožní řasa nad tricepsem </a:t>
            </a:r>
            <a:r>
              <a:rPr lang="cs-CZ" sz="2400" dirty="0"/>
              <a:t>(další možnosti: nad lopatkou, na břichu, nad spina </a:t>
            </a:r>
            <a:r>
              <a:rPr lang="cs-CZ" sz="2400" dirty="0" err="1"/>
              <a:t>iliaca,na</a:t>
            </a:r>
            <a:r>
              <a:rPr lang="cs-CZ" sz="2400" dirty="0"/>
              <a:t> stehně, na bérci)</a:t>
            </a:r>
          </a:p>
        </p:txBody>
      </p:sp>
      <p:pic>
        <p:nvPicPr>
          <p:cNvPr id="4098" name="Picture 2" descr="C:\Users\Johanka\Desktop\FRMU 2018\Prezentace\jaro téma 1 - metabolismus, výživa, jídelníček\materiály a obrázky\kaliperace-05-triceps-dominant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21" y="1145696"/>
            <a:ext cx="3638956" cy="36389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oup 56"/>
          <p:cNvGraphicFramePr>
            <a:graphicFrameLocks/>
          </p:cNvGraphicFramePr>
          <p:nvPr>
            <p:extLst>
              <p:ext uri="{D42A27DB-BD31-4B8C-83A1-F6EECF244321}">
                <p14:modId xmlns:p14="http://schemas.microsoft.com/office/powerpoint/2010/main" val="1856588108"/>
              </p:ext>
            </p:extLst>
          </p:nvPr>
        </p:nvGraphicFramePr>
        <p:xfrm>
          <a:off x="679450" y="4239594"/>
          <a:ext cx="7134448" cy="1889744"/>
        </p:xfrm>
        <a:graphic>
          <a:graphicData uri="http://schemas.openxmlformats.org/drawingml/2006/table">
            <a:tbl>
              <a:tblPr/>
              <a:tblGrid>
                <a:gridCol w="893136">
                  <a:extLst>
                    <a:ext uri="{9D8B030D-6E8A-4147-A177-3AD203B41FA5}">
                      <a16:colId xmlns:a16="http://schemas.microsoft.com/office/drawing/2014/main" val="20000"/>
                    </a:ext>
                  </a:extLst>
                </a:gridCol>
                <a:gridCol w="2058213">
                  <a:extLst>
                    <a:ext uri="{9D8B030D-6E8A-4147-A177-3AD203B41FA5}">
                      <a16:colId xmlns:a16="http://schemas.microsoft.com/office/drawing/2014/main" val="20001"/>
                    </a:ext>
                  </a:extLst>
                </a:gridCol>
                <a:gridCol w="2461370">
                  <a:extLst>
                    <a:ext uri="{9D8B030D-6E8A-4147-A177-3AD203B41FA5}">
                      <a16:colId xmlns:a16="http://schemas.microsoft.com/office/drawing/2014/main" val="20002"/>
                    </a:ext>
                  </a:extLst>
                </a:gridCol>
                <a:gridCol w="1721729">
                  <a:extLst>
                    <a:ext uri="{9D8B030D-6E8A-4147-A177-3AD203B41FA5}">
                      <a16:colId xmlns:a16="http://schemas.microsoft.com/office/drawing/2014/main" val="20003"/>
                    </a:ext>
                  </a:extLst>
                </a:gridCol>
              </a:tblGrid>
              <a:tr h="0">
                <a:tc gridSpan="4">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Hodnoty kožní řasy nad tricepsem</a:t>
                      </a:r>
                      <a:endParaRPr kumimoji="0" lang="sk-SK"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611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Fyziologická norma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Lehký až střední úbytek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Výrazný deficit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Žena</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16,5</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10 – 15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10</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Muž</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12,5</a:t>
                      </a:r>
                      <a:endParaRPr kumimoji="0" lang="sk-SK"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 – 11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3" y="1626781"/>
            <a:ext cx="11482893" cy="4752248"/>
          </a:xfrm>
        </p:spPr>
        <p:txBody>
          <a:bodyPr/>
          <a:lstStyle/>
          <a:p>
            <a:pPr>
              <a:lnSpc>
                <a:spcPct val="100000"/>
              </a:lnSpc>
            </a:pPr>
            <a:r>
              <a:rPr lang="cs-CZ" dirty="0"/>
              <a:t>Různé tkáně těla mají různou průchodnost pro velmi slabý střídavý elektrický proud (vodivost svalové versus tukové tkáně)</a:t>
            </a:r>
          </a:p>
          <a:p>
            <a:pPr>
              <a:lnSpc>
                <a:spcPct val="100000"/>
              </a:lnSpc>
            </a:pPr>
            <a:r>
              <a:rPr lang="cs-CZ" dirty="0"/>
              <a:t>Metoda vychází z bioelektrické analýzy impedance; měříme bioelektrickou impedanci (odpor), který klade tuková tkáň prostupu elektrického proudu</a:t>
            </a:r>
          </a:p>
          <a:p>
            <a:pPr>
              <a:lnSpc>
                <a:spcPct val="100000"/>
              </a:lnSpc>
            </a:pPr>
            <a:r>
              <a:rPr lang="cs-CZ" dirty="0"/>
              <a:t>Vypočítává se poměr tukové tkáně ke tkáním ostatním</a:t>
            </a:r>
          </a:p>
          <a:p>
            <a:pPr>
              <a:lnSpc>
                <a:spcPct val="100000"/>
              </a:lnSpc>
            </a:pPr>
            <a:r>
              <a:rPr lang="cs-CZ" dirty="0"/>
              <a:t>Závisí od množství kapaliny v netukových tkáních – na hydrataci organismu (důvod kolísání hodnot během dne při nedodržení standardních podmínek jednotlivých měření)</a:t>
            </a:r>
          </a:p>
          <a:p>
            <a:pPr>
              <a:lnSpc>
                <a:spcPct val="100000"/>
              </a:lnSpc>
            </a:pPr>
            <a:r>
              <a:rPr lang="cs-CZ" dirty="0"/>
              <a:t>Přístroj je schopný vyhodnotit % tuku, vody i kostní tkáně</a:t>
            </a:r>
          </a:p>
          <a:p>
            <a:pPr marL="72000" indent="0">
              <a:lnSpc>
                <a:spcPct val="100000"/>
              </a:lnSpc>
              <a:buNone/>
            </a:pPr>
            <a:endParaRPr lang="cs-CZ" dirty="0"/>
          </a:p>
        </p:txBody>
      </p:sp>
    </p:spTree>
    <p:extLst>
      <p:ext uri="{BB962C8B-B14F-4D97-AF65-F5344CB8AC3E}">
        <p14:creationId xmlns:p14="http://schemas.microsoft.com/office/powerpoint/2010/main" val="58081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Kalorimetrie</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Kalorimetrie – měření tepla, které se uvolní ve studovaném systému při určitém ději (chemickém, fyzikálním, biologickém)</a:t>
            </a:r>
          </a:p>
          <a:p>
            <a:pPr>
              <a:lnSpc>
                <a:spcPct val="100000"/>
              </a:lnSpc>
            </a:pPr>
            <a:r>
              <a:rPr lang="cs-CZ" dirty="0"/>
              <a:t>Teplo = energie, jednotka joul (J)</a:t>
            </a:r>
          </a:p>
          <a:p>
            <a:pPr>
              <a:lnSpc>
                <a:spcPct val="100000"/>
              </a:lnSpc>
            </a:pPr>
            <a:r>
              <a:rPr lang="cs-CZ" dirty="0"/>
              <a:t>Hodnocení metabolismu živočicha: Vychází z předpokladu, že všechny metabolické děje jsou provázeny tvorbou tepla </a:t>
            </a:r>
          </a:p>
          <a:p>
            <a:pPr>
              <a:lnSpc>
                <a:spcPct val="100000"/>
              </a:lnSpc>
            </a:pPr>
            <a:r>
              <a:rPr lang="cs-CZ" dirty="0"/>
              <a:t>Metabolizování potravy je téměř ekvivalentní přímému spálení (shoření) potravy</a:t>
            </a:r>
          </a:p>
          <a:p>
            <a:pPr>
              <a:lnSpc>
                <a:spcPct val="100000"/>
              </a:lnSpc>
            </a:pPr>
            <a:endParaRPr lang="cs-CZ" dirty="0"/>
          </a:p>
          <a:p>
            <a:pPr>
              <a:lnSpc>
                <a:spcPct val="100000"/>
              </a:lnSpc>
            </a:pPr>
            <a:r>
              <a:rPr lang="cs-CZ" dirty="0"/>
              <a:t> Přímá kalorimetrie - přímé měření tepla kalorimetrem</a:t>
            </a:r>
          </a:p>
          <a:p>
            <a:pPr lvl="1"/>
            <a:r>
              <a:rPr lang="cs-CZ" dirty="0"/>
              <a:t>vzniklého spálením potravy za dostatečného přísunu kyslíku</a:t>
            </a:r>
          </a:p>
          <a:p>
            <a:pPr lvl="1"/>
            <a:r>
              <a:rPr lang="cs-CZ" dirty="0"/>
              <a:t>vydávaného metabolizujícím živočichem za dostatečného přísunu kyslíku</a:t>
            </a:r>
          </a:p>
          <a:p>
            <a:pPr lvl="1"/>
            <a:endParaRPr lang="cs-CZ" dirty="0"/>
          </a:p>
          <a:p>
            <a:pPr>
              <a:lnSpc>
                <a:spcPct val="100000"/>
              </a:lnSpc>
            </a:pPr>
            <a:endParaRPr lang="cs-CZ" dirty="0"/>
          </a:p>
        </p:txBody>
      </p:sp>
    </p:spTree>
    <p:extLst>
      <p:ext uri="{BB962C8B-B14F-4D97-AF65-F5344CB8AC3E}">
        <p14:creationId xmlns:p14="http://schemas.microsoft.com/office/powerpoint/2010/main" val="104619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4" y="1626781"/>
            <a:ext cx="7930860" cy="4752248"/>
          </a:xfrm>
        </p:spPr>
        <p:txBody>
          <a:bodyPr/>
          <a:lstStyle/>
          <a:p>
            <a:pPr>
              <a:lnSpc>
                <a:spcPct val="100000"/>
              </a:lnSpc>
            </a:pPr>
            <a:r>
              <a:rPr lang="cs-CZ" dirty="0"/>
              <a:t>Ruční přístroj měří horní polovinu těla, váha dolní polovinu</a:t>
            </a:r>
          </a:p>
          <a:p>
            <a:pPr>
              <a:lnSpc>
                <a:spcPct val="100000"/>
              </a:lnSpc>
            </a:pPr>
            <a:r>
              <a:rPr lang="cs-CZ" dirty="0"/>
              <a:t>Nyní se používají kombinovaná zařízení měřící celé tělo</a:t>
            </a:r>
          </a:p>
        </p:txBody>
      </p:sp>
      <p:pic>
        <p:nvPicPr>
          <p:cNvPr id="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3629426"/>
            <a:ext cx="2791376" cy="189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238" y="3225558"/>
            <a:ext cx="3550014" cy="26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ohanka\Desktop\FRMU 2018\Prezentace\jaro téma 1 - metabolismus, výživa, jídelníček\materiály a obrázky\inbody-teas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848" y="559390"/>
            <a:ext cx="3188758" cy="570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Měření svalové hmoty</a:t>
            </a:r>
            <a:endParaRPr lang="cs-CZ" sz="3200" b="0" dirty="0"/>
          </a:p>
        </p:txBody>
      </p:sp>
      <p:sp>
        <p:nvSpPr>
          <p:cNvPr id="5" name="Zástupný symbol pro obsah 4"/>
          <p:cNvSpPr>
            <a:spLocks noGrp="1"/>
          </p:cNvSpPr>
          <p:nvPr>
            <p:ph idx="1"/>
          </p:nvPr>
        </p:nvSpPr>
        <p:spPr>
          <a:xfrm>
            <a:off x="436964" y="1099438"/>
            <a:ext cx="11272106" cy="5243966"/>
          </a:xfrm>
        </p:spPr>
        <p:txBody>
          <a:bodyPr/>
          <a:lstStyle/>
          <a:p>
            <a:pPr marL="0" indent="0">
              <a:lnSpc>
                <a:spcPct val="100000"/>
              </a:lnSpc>
              <a:buNone/>
              <a:defRPr/>
            </a:pPr>
            <a:r>
              <a:rPr lang="cs-CZ" altLang="cs-CZ" dirty="0"/>
              <a:t>Svalová tkán je důležitý parametr stavu výživy</a:t>
            </a:r>
          </a:p>
          <a:p>
            <a:pPr marL="457200" indent="-457200">
              <a:lnSpc>
                <a:spcPct val="100000"/>
              </a:lnSpc>
              <a:defRPr/>
            </a:pPr>
            <a:r>
              <a:rPr lang="cs-CZ" altLang="cs-CZ" sz="2400" dirty="0"/>
              <a:t>Obvod svalstva paže (OSP) - vše v cm</a:t>
            </a:r>
          </a:p>
          <a:p>
            <a:pPr marL="457200" indent="-457200">
              <a:lnSpc>
                <a:spcPct val="100000"/>
              </a:lnSpc>
              <a:defRPr/>
            </a:pPr>
            <a:endParaRPr lang="cs-CZ" altLang="cs-CZ" sz="3200" dirty="0"/>
          </a:p>
          <a:p>
            <a:pPr marL="457200" indent="-457200">
              <a:lnSpc>
                <a:spcPct val="100000"/>
              </a:lnSpc>
              <a:defRPr/>
            </a:pPr>
            <a:r>
              <a:rPr lang="cs-CZ" altLang="cs-CZ" sz="2400" dirty="0"/>
              <a:t>Korigovaná plocha svalstva paže (</a:t>
            </a:r>
            <a:r>
              <a:rPr lang="cs-CZ" altLang="cs-CZ" sz="2400" dirty="0" err="1"/>
              <a:t>kPSP</a:t>
            </a:r>
            <a:r>
              <a:rPr lang="cs-CZ" altLang="cs-CZ" sz="2400" dirty="0"/>
              <a:t>) - vše v cm</a:t>
            </a:r>
          </a:p>
          <a:p>
            <a:pPr marL="709200" lvl="1" indent="-457200">
              <a:defRPr/>
            </a:pPr>
            <a:r>
              <a:rPr lang="cs-CZ" altLang="cs-CZ" sz="2400" dirty="0"/>
              <a:t>Muži</a:t>
            </a:r>
          </a:p>
          <a:p>
            <a:pPr marL="709200" lvl="1" indent="-457200">
              <a:defRPr/>
            </a:pPr>
            <a:endParaRPr lang="cs-CZ" altLang="cs-CZ" sz="2400" dirty="0"/>
          </a:p>
          <a:p>
            <a:pPr marL="709200" lvl="1" indent="-457200">
              <a:defRPr/>
            </a:pPr>
            <a:endParaRPr lang="cs-CZ" altLang="cs-CZ" sz="2400" dirty="0"/>
          </a:p>
          <a:p>
            <a:pPr marL="709200" lvl="1" indent="-457200">
              <a:defRPr/>
            </a:pPr>
            <a:r>
              <a:rPr lang="cs-CZ" altLang="cs-CZ" sz="2400" dirty="0"/>
              <a:t>Ženy</a:t>
            </a:r>
          </a:p>
        </p:txBody>
      </p:sp>
      <mc:AlternateContent xmlns:mc="http://schemas.openxmlformats.org/markup-compatibility/2006" xmlns:a14="http://schemas.microsoft.com/office/drawing/2010/main">
        <mc:Choice Requires="a14">
          <p:sp>
            <p:nvSpPr>
              <p:cNvPr id="8" name="TextovéPole 7"/>
              <p:cNvSpPr txBox="1"/>
              <p:nvPr/>
            </p:nvSpPr>
            <p:spPr>
              <a:xfrm>
                <a:off x="797544" y="1881266"/>
                <a:ext cx="101143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𝑂𝑆𝑃</m:t>
                      </m:r>
                      <m:r>
                        <a:rPr lang="cs-CZ" b="0" i="1" smtClean="0">
                          <a:latin typeface="Cambria Math"/>
                          <a:ea typeface="Cambria Math"/>
                        </a:rPr>
                        <m:t>(</m:t>
                      </m:r>
                      <m:r>
                        <a:rPr lang="cs-CZ" b="0" i="1" smtClean="0">
                          <a:latin typeface="Cambria Math"/>
                          <a:ea typeface="Cambria Math"/>
                        </a:rPr>
                        <m:t>𝑐𝑚</m:t>
                      </m:r>
                      <m:r>
                        <a:rPr lang="cs-CZ" b="0" i="1" smtClean="0">
                          <a:latin typeface="Cambria Math"/>
                          <a:ea typeface="Cambria Math"/>
                        </a:rPr>
                        <m:t>)=</m:t>
                      </m:r>
                      <m:r>
                        <a:rPr lang="cs-CZ" b="0" i="1" smtClean="0">
                          <a:latin typeface="Cambria Math"/>
                          <a:ea typeface="Cambria Math"/>
                        </a:rPr>
                        <m:t>𝑜𝑏𝑣𝑜𝑑</m:t>
                      </m:r>
                      <m:r>
                        <a:rPr lang="cs-CZ" b="0" i="1" smtClean="0">
                          <a:latin typeface="Cambria Math"/>
                          <a:ea typeface="Cambria Math"/>
                        </a:rPr>
                        <m:t> </m:t>
                      </m:r>
                      <m:r>
                        <a:rPr lang="cs-CZ" b="0" i="1" smtClean="0">
                          <a:latin typeface="Cambria Math"/>
                          <a:ea typeface="Cambria Math"/>
                        </a:rPr>
                        <m:t>𝑝𝑎</m:t>
                      </m:r>
                      <m:r>
                        <a:rPr lang="cs-CZ" b="0" i="1" smtClean="0">
                          <a:latin typeface="Cambria Math"/>
                          <a:ea typeface="Cambria Math"/>
                        </a:rPr>
                        <m:t>ž</m:t>
                      </m:r>
                      <m:r>
                        <a:rPr lang="cs-CZ" b="0" i="1" smtClean="0">
                          <a:latin typeface="Cambria Math"/>
                          <a:ea typeface="Cambria Math"/>
                        </a:rPr>
                        <m:t>𝑒</m:t>
                      </m:r>
                      <m:r>
                        <a:rPr lang="cs-CZ" b="0" i="1" smtClean="0">
                          <a:latin typeface="Cambria Math"/>
                          <a:ea typeface="Cambria Math"/>
                        </a:rPr>
                        <m:t>−</m:t>
                      </m:r>
                      <m:r>
                        <a:rPr lang="cs-CZ" b="0" i="1" smtClean="0">
                          <a:latin typeface="Cambria Math"/>
                          <a:ea typeface="Cambria Math"/>
                        </a:rPr>
                        <m:t>𝜋</m:t>
                      </m:r>
                      <m:r>
                        <a:rPr lang="cs-CZ" b="0" i="1" smtClean="0">
                          <a:latin typeface="Cambria Math"/>
                          <a:ea typeface="Cambria Math"/>
                        </a:rPr>
                        <m:t>∙</m:t>
                      </m:r>
                      <m:r>
                        <a:rPr lang="cs-CZ" b="0" i="1" smtClean="0">
                          <a:latin typeface="Cambria Math"/>
                          <a:ea typeface="Cambria Math"/>
                        </a:rPr>
                        <m:t>𝑘𝑜</m:t>
                      </m:r>
                      <m:r>
                        <a:rPr lang="cs-CZ" b="0" i="1" smtClean="0">
                          <a:latin typeface="Cambria Math"/>
                          <a:ea typeface="Cambria Math"/>
                        </a:rPr>
                        <m:t>ž</m:t>
                      </m:r>
                      <m:r>
                        <a:rPr lang="cs-CZ" b="0" i="1" smtClean="0">
                          <a:latin typeface="Cambria Math"/>
                          <a:ea typeface="Cambria Math"/>
                        </a:rPr>
                        <m:t>𝑛</m:t>
                      </m:r>
                      <m:r>
                        <a:rPr lang="cs-CZ" b="0" i="1" smtClean="0">
                          <a:latin typeface="Cambria Math"/>
                          <a:ea typeface="Cambria Math"/>
                        </a:rPr>
                        <m:t>í ř</m:t>
                      </m:r>
                      <m:r>
                        <a:rPr lang="cs-CZ" b="0" i="1" smtClean="0">
                          <a:latin typeface="Cambria Math"/>
                          <a:ea typeface="Cambria Math"/>
                        </a:rPr>
                        <m:t>𝑎𝑠𝑎</m:t>
                      </m:r>
                      <m:r>
                        <a:rPr lang="cs-CZ" b="0" i="1" smtClean="0">
                          <a:latin typeface="Cambria Math"/>
                          <a:ea typeface="Cambria Math"/>
                        </a:rPr>
                        <m:t> </m:t>
                      </m:r>
                      <m:r>
                        <a:rPr lang="cs-CZ" b="0" i="1" smtClean="0">
                          <a:latin typeface="Cambria Math"/>
                          <a:ea typeface="Cambria Math"/>
                        </a:rPr>
                        <m:t>𝑛𝑎𝑑</m:t>
                      </m:r>
                      <m:r>
                        <a:rPr lang="cs-CZ" b="0" i="1" smtClean="0">
                          <a:latin typeface="Cambria Math"/>
                          <a:ea typeface="Cambria Math"/>
                        </a:rPr>
                        <m:t> </m:t>
                      </m:r>
                      <m:r>
                        <a:rPr lang="cs-CZ" b="0" i="1" smtClean="0">
                          <a:latin typeface="Cambria Math"/>
                          <a:ea typeface="Cambria Math"/>
                        </a:rPr>
                        <m:t>𝑡𝑟𝑖𝑐𝑒𝑝𝑠𝑒𝑚</m:t>
                      </m:r>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97544" y="1881266"/>
                <a:ext cx="10114312" cy="461665"/>
              </a:xfrm>
              <a:prstGeom prst="rect">
                <a:avLst/>
              </a:prstGeom>
              <a:blipFill rotWithShape="1">
                <a:blip r:embed="rId2"/>
                <a:stretch>
                  <a:fillRect b="-21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014463" y="2778047"/>
                <a:ext cx="8379473"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−10</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014463" y="2778047"/>
                <a:ext cx="8379473" cy="833433"/>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1985743" y="3842794"/>
                <a:ext cx="8441990"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−6,5</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1985743" y="3842794"/>
                <a:ext cx="8441990" cy="833433"/>
              </a:xfrm>
              <a:prstGeom prst="rect">
                <a:avLst/>
              </a:prstGeom>
              <a:blipFill rotWithShape="1">
                <a:blip r:embed="rId4"/>
                <a:stretch>
                  <a:fillRect/>
                </a:stretch>
              </a:blipFill>
            </p:spPr>
            <p:txBody>
              <a:bodyPr/>
              <a:lstStyle/>
              <a:p>
                <a:r>
                  <a:rPr lang="cs-CZ">
                    <a:noFill/>
                  </a:rPr>
                  <a:t> </a:t>
                </a:r>
              </a:p>
            </p:txBody>
          </p:sp>
        </mc:Fallback>
      </mc:AlternateContent>
      <p:graphicFrame>
        <p:nvGraphicFramePr>
          <p:cNvPr id="12" name="Group 36"/>
          <p:cNvGraphicFramePr>
            <a:graphicFrameLocks/>
          </p:cNvGraphicFramePr>
          <p:nvPr>
            <p:extLst>
              <p:ext uri="{D42A27DB-BD31-4B8C-83A1-F6EECF244321}">
                <p14:modId xmlns:p14="http://schemas.microsoft.com/office/powerpoint/2010/main" val="2238367718"/>
              </p:ext>
            </p:extLst>
          </p:nvPr>
        </p:nvGraphicFramePr>
        <p:xfrm>
          <a:off x="1002640" y="4878109"/>
          <a:ext cx="3973121" cy="1493520"/>
        </p:xfrm>
        <a:graphic>
          <a:graphicData uri="http://schemas.openxmlformats.org/drawingml/2006/table">
            <a:tbl>
              <a:tblPr/>
              <a:tblGrid>
                <a:gridCol w="956789">
                  <a:extLst>
                    <a:ext uri="{9D8B030D-6E8A-4147-A177-3AD203B41FA5}">
                      <a16:colId xmlns:a16="http://schemas.microsoft.com/office/drawing/2014/main" val="20000"/>
                    </a:ext>
                  </a:extLst>
                </a:gridCol>
                <a:gridCol w="134191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0021">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Ztráta svalové hmoty</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Nepřítomná</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Střední (cm)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Těžká </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Žena</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23,2</a:t>
                      </a:r>
                      <a:endParaRPr kumimoji="0" lang="en-US"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14 – 21</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14</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25,3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15 – 23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15</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37"/>
          <p:cNvGraphicFramePr>
            <a:graphicFrameLocks/>
          </p:cNvGraphicFramePr>
          <p:nvPr>
            <p:extLst>
              <p:ext uri="{D42A27DB-BD31-4B8C-83A1-F6EECF244321}">
                <p14:modId xmlns:p14="http://schemas.microsoft.com/office/powerpoint/2010/main" val="40207913"/>
              </p:ext>
            </p:extLst>
          </p:nvPr>
        </p:nvGraphicFramePr>
        <p:xfrm>
          <a:off x="5373095" y="4887821"/>
          <a:ext cx="5421584" cy="1005840"/>
        </p:xfrm>
        <a:graphic>
          <a:graphicData uri="http://schemas.openxmlformats.org/drawingml/2006/table">
            <a:tbl>
              <a:tblPr/>
              <a:tblGrid>
                <a:gridCol w="888582">
                  <a:extLst>
                    <a:ext uri="{9D8B030D-6E8A-4147-A177-3AD203B41FA5}">
                      <a16:colId xmlns:a16="http://schemas.microsoft.com/office/drawing/2014/main" val="20000"/>
                    </a:ext>
                  </a:extLst>
                </a:gridCol>
                <a:gridCol w="1317430">
                  <a:extLst>
                    <a:ext uri="{9D8B030D-6E8A-4147-A177-3AD203B41FA5}">
                      <a16:colId xmlns:a16="http://schemas.microsoft.com/office/drawing/2014/main" val="20001"/>
                    </a:ext>
                  </a:extLst>
                </a:gridCol>
                <a:gridCol w="1235091">
                  <a:extLst>
                    <a:ext uri="{9D8B030D-6E8A-4147-A177-3AD203B41FA5}">
                      <a16:colId xmlns:a16="http://schemas.microsoft.com/office/drawing/2014/main" val="20002"/>
                    </a:ext>
                  </a:extLst>
                </a:gridCol>
                <a:gridCol w="1223328">
                  <a:extLst>
                    <a:ext uri="{9D8B030D-6E8A-4147-A177-3AD203B41FA5}">
                      <a16:colId xmlns:a16="http://schemas.microsoft.com/office/drawing/2014/main" val="20003"/>
                    </a:ext>
                  </a:extLst>
                </a:gridCol>
                <a:gridCol w="757153">
                  <a:extLst>
                    <a:ext uri="{9D8B030D-6E8A-4147-A177-3AD203B41FA5}">
                      <a16:colId xmlns:a16="http://schemas.microsoft.com/office/drawing/2014/main" val="20004"/>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Deficit</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nepřítomný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mírný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střední</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těžký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Žena</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&gt;</a:t>
                      </a:r>
                      <a:r>
                        <a:rPr kumimoji="0" lang="cs-CZ" altLang="cs-CZ" sz="1600" b="0" i="0" u="none" strike="noStrike" cap="none" normalizeH="0" baseline="0">
                          <a:ln>
                            <a:noFill/>
                          </a:ln>
                          <a:solidFill>
                            <a:schemeClr val="tx1"/>
                          </a:solidFill>
                          <a:effectLst/>
                          <a:latin typeface="Arial" charset="0"/>
                          <a:cs typeface="Arial" charset="0"/>
                        </a:rPr>
                        <a:t>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29,1 –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25,5 – 29,0</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&lt;</a:t>
                      </a:r>
                      <a:r>
                        <a:rPr kumimoji="0" lang="cs-CZ" altLang="cs-CZ" sz="1600" b="0" i="0" u="none" strike="noStrike" cap="none" normalizeH="0" baseline="0">
                          <a:ln>
                            <a:noFill/>
                          </a:ln>
                          <a:solidFill>
                            <a:schemeClr val="tx1"/>
                          </a:solidFill>
                          <a:effectLst/>
                          <a:latin typeface="Arial" charset="0"/>
                          <a:cs typeface="Arial" charset="0"/>
                        </a:rPr>
                        <a:t> 25,4</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04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40,9</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32,8 – 40,8</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28,7 – 32,7</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28,6</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1959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Závěr</a:t>
            </a:r>
            <a:endParaRPr lang="cs-CZ" sz="3200" b="0" dirty="0"/>
          </a:p>
        </p:txBody>
      </p:sp>
      <p:sp>
        <p:nvSpPr>
          <p:cNvPr id="5" name="Zástupný symbol pro obsah 4"/>
          <p:cNvSpPr>
            <a:spLocks noGrp="1"/>
          </p:cNvSpPr>
          <p:nvPr>
            <p:ph idx="1"/>
          </p:nvPr>
        </p:nvSpPr>
        <p:spPr>
          <a:xfrm>
            <a:off x="436964" y="1135063"/>
            <a:ext cx="10155826" cy="5243966"/>
          </a:xfrm>
        </p:spPr>
        <p:txBody>
          <a:bodyPr/>
          <a:lstStyle/>
          <a:p>
            <a:pPr marL="457200" indent="-457200">
              <a:lnSpc>
                <a:spcPct val="100000"/>
              </a:lnSpc>
              <a:defRPr/>
            </a:pPr>
            <a:r>
              <a:rPr lang="cs-CZ" altLang="cs-CZ" dirty="0"/>
              <a:t>Hodnocení stavu výživy je důležitým ukazatelem ve všech oborech medicíny</a:t>
            </a:r>
          </a:p>
          <a:p>
            <a:pPr marL="457200" indent="-457200">
              <a:lnSpc>
                <a:spcPct val="100000"/>
              </a:lnSpc>
              <a:defRPr/>
            </a:pPr>
            <a:r>
              <a:rPr lang="cs-CZ" altLang="cs-CZ" dirty="0"/>
              <a:t>Ani podvýživa ani obezita nejsou pro lidský organismus prospěšné</a:t>
            </a:r>
          </a:p>
          <a:p>
            <a:pPr marL="457200" indent="-457200">
              <a:lnSpc>
                <a:spcPct val="100000"/>
              </a:lnSpc>
              <a:defRPr/>
            </a:pPr>
            <a:r>
              <a:rPr lang="cs-CZ" altLang="cs-CZ" dirty="0"/>
              <a:t>Proces hodnocení stavu výživy začíná od výpočtu jednoduchých indexů (z antropometrických ukazatelů hmotnosti a výšky) až po měření pomocí sofistikovaných přístrojů</a:t>
            </a:r>
          </a:p>
          <a:p>
            <a:pPr marL="457200" indent="-457200">
              <a:lnSpc>
                <a:spcPct val="100000"/>
              </a:lnSpc>
              <a:defRPr/>
            </a:pPr>
            <a:r>
              <a:rPr lang="cs-CZ" altLang="cs-CZ" dirty="0"/>
              <a:t>Výsledky nám pomáhají u pacientů správně nastavit dietu (či už racionální, redukční nebo vysokoenergetickou)</a:t>
            </a:r>
          </a:p>
        </p:txBody>
      </p:sp>
    </p:spTree>
    <p:extLst>
      <p:ext uri="{BB962C8B-B14F-4D97-AF65-F5344CB8AC3E}">
        <p14:creationId xmlns:p14="http://schemas.microsoft.com/office/powerpoint/2010/main" val="337300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Přímá kalorimetrie</a:t>
            </a:r>
          </a:p>
        </p:txBody>
      </p:sp>
      <p:sp>
        <p:nvSpPr>
          <p:cNvPr id="5" name="Zástupný symbol pro obsah 4"/>
          <p:cNvSpPr>
            <a:spLocks noGrp="1"/>
          </p:cNvSpPr>
          <p:nvPr>
            <p:ph idx="1"/>
          </p:nvPr>
        </p:nvSpPr>
        <p:spPr>
          <a:xfrm>
            <a:off x="436963" y="1135063"/>
            <a:ext cx="5134497" cy="5243966"/>
          </a:xfrm>
        </p:spPr>
        <p:txBody>
          <a:bodyPr/>
          <a:lstStyle/>
          <a:p>
            <a:pPr>
              <a:lnSpc>
                <a:spcPct val="100000"/>
              </a:lnSpc>
            </a:pPr>
            <a:r>
              <a:rPr lang="cs-CZ" dirty="0"/>
              <a:t>Technicky je náročnější</a:t>
            </a:r>
          </a:p>
          <a:p>
            <a:pPr>
              <a:lnSpc>
                <a:spcPct val="100000"/>
              </a:lnSpc>
            </a:pPr>
            <a:r>
              <a:rPr lang="cs-CZ" dirty="0"/>
              <a:t>Pokud se používá u živočichů, tak jen u malých</a:t>
            </a:r>
          </a:p>
          <a:p>
            <a:pPr>
              <a:lnSpc>
                <a:spcPct val="100000"/>
              </a:lnSpc>
            </a:pPr>
            <a:r>
              <a:rPr lang="cs-CZ" dirty="0"/>
              <a:t>Izotermní kalorimetr</a:t>
            </a:r>
          </a:p>
          <a:p>
            <a:pPr lvl="1"/>
            <a:r>
              <a:rPr lang="cs-CZ" i="1" dirty="0"/>
              <a:t>Teplota se po celou dobu experimentu nemění.</a:t>
            </a:r>
            <a:r>
              <a:rPr lang="cs-CZ" dirty="0"/>
              <a:t> Vzniklé teplo je odváděno a v další fázi např. působí fázovou přeměnu čisté látky (např. led ve vodu)</a:t>
            </a:r>
          </a:p>
          <a:p>
            <a:pPr lvl="1"/>
            <a:endParaRPr lang="cs-CZ" dirty="0"/>
          </a:p>
        </p:txBody>
      </p:sp>
      <p:grpSp>
        <p:nvGrpSpPr>
          <p:cNvPr id="6" name="Skupina 5"/>
          <p:cNvGrpSpPr/>
          <p:nvPr/>
        </p:nvGrpSpPr>
        <p:grpSpPr>
          <a:xfrm>
            <a:off x="5855852" y="1674932"/>
            <a:ext cx="6212108" cy="3564090"/>
            <a:chOff x="4127767" y="3787035"/>
            <a:chExt cx="4985459" cy="2758045"/>
          </a:xfrm>
        </p:grpSpPr>
        <p:sp>
          <p:nvSpPr>
            <p:cNvPr id="7" name="Obdélník 6"/>
            <p:cNvSpPr/>
            <p:nvPr/>
          </p:nvSpPr>
          <p:spPr>
            <a:xfrm>
              <a:off x="4705080" y="3787035"/>
              <a:ext cx="3533797" cy="270232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113691" y="4136152"/>
              <a:ext cx="2748232" cy="1968723"/>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rot="3775261">
              <a:off x="7221505" y="2878571"/>
              <a:ext cx="112021" cy="1941365"/>
              <a:chOff x="1907704" y="976960"/>
              <a:chExt cx="216024" cy="5300056"/>
            </a:xfrm>
          </p:grpSpPr>
          <p:sp>
            <p:nvSpPr>
              <p:cNvPr id="23" name="Zaoblený obdélník 22"/>
              <p:cNvSpPr/>
              <p:nvPr/>
            </p:nvSpPr>
            <p:spPr>
              <a:xfrm>
                <a:off x="1907704" y="976960"/>
                <a:ext cx="216024" cy="5040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23"/>
              <p:cNvCxnSpPr/>
              <p:nvPr/>
            </p:nvCxnSpPr>
            <p:spPr>
              <a:xfrm flipH="1" flipV="1">
                <a:off x="2015716" y="1124744"/>
                <a:ext cx="0" cy="48960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flipV="1">
                <a:off x="2015716" y="4509288"/>
                <a:ext cx="0" cy="151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1977331" y="5989016"/>
                <a:ext cx="75153" cy="28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7" name="Skupina 26"/>
              <p:cNvGrpSpPr/>
              <p:nvPr/>
            </p:nvGrpSpPr>
            <p:grpSpPr>
              <a:xfrm>
                <a:off x="1944930" y="1203635"/>
                <a:ext cx="117994" cy="4716394"/>
                <a:chOff x="1475656" y="1203634"/>
                <a:chExt cx="117994" cy="2915479"/>
              </a:xfrm>
            </p:grpSpPr>
            <p:grpSp>
              <p:nvGrpSpPr>
                <p:cNvPr id="28" name="Skupina 27"/>
                <p:cNvGrpSpPr/>
                <p:nvPr/>
              </p:nvGrpSpPr>
              <p:grpSpPr>
                <a:xfrm>
                  <a:off x="1475656" y="3737908"/>
                  <a:ext cx="117994" cy="381205"/>
                  <a:chOff x="1475656" y="5136027"/>
                  <a:chExt cx="117994" cy="381205"/>
                </a:xfrm>
              </p:grpSpPr>
              <p:cxnSp>
                <p:nvCxnSpPr>
                  <p:cNvPr id="95" name="Přímá spojnice 9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Skupina 28"/>
                <p:cNvGrpSpPr/>
                <p:nvPr/>
              </p:nvGrpSpPr>
              <p:grpSpPr>
                <a:xfrm>
                  <a:off x="1475656" y="3315529"/>
                  <a:ext cx="117994" cy="381205"/>
                  <a:chOff x="1475656" y="5136027"/>
                  <a:chExt cx="117994" cy="381205"/>
                </a:xfrm>
              </p:grpSpPr>
              <p:cxnSp>
                <p:nvCxnSpPr>
                  <p:cNvPr id="85" name="Přímá spojnice 8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1475656" y="2893150"/>
                  <a:ext cx="117994" cy="381205"/>
                  <a:chOff x="1475656" y="5136027"/>
                  <a:chExt cx="117994" cy="381205"/>
                </a:xfrm>
              </p:grpSpPr>
              <p:cxnSp>
                <p:nvCxnSpPr>
                  <p:cNvPr id="75" name="Přímá spojnice 7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Skupina 30"/>
                <p:cNvGrpSpPr/>
                <p:nvPr/>
              </p:nvGrpSpPr>
              <p:grpSpPr>
                <a:xfrm>
                  <a:off x="1475656" y="2470771"/>
                  <a:ext cx="117994" cy="381205"/>
                  <a:chOff x="1475656" y="5136027"/>
                  <a:chExt cx="117994" cy="381205"/>
                </a:xfrm>
              </p:grpSpPr>
              <p:cxnSp>
                <p:nvCxnSpPr>
                  <p:cNvPr id="65" name="Přímá spojnice 6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Skupina 31"/>
                <p:cNvGrpSpPr/>
                <p:nvPr/>
              </p:nvGrpSpPr>
              <p:grpSpPr>
                <a:xfrm>
                  <a:off x="1475656" y="2048392"/>
                  <a:ext cx="117994" cy="381205"/>
                  <a:chOff x="1475656" y="5136027"/>
                  <a:chExt cx="117994" cy="381205"/>
                </a:xfrm>
              </p:grpSpPr>
              <p:cxnSp>
                <p:nvCxnSpPr>
                  <p:cNvPr id="55" name="Přímá spojnice 5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Skupina 32"/>
                <p:cNvGrpSpPr/>
                <p:nvPr/>
              </p:nvGrpSpPr>
              <p:grpSpPr>
                <a:xfrm>
                  <a:off x="1475656" y="1626013"/>
                  <a:ext cx="117994" cy="381205"/>
                  <a:chOff x="1475656" y="5136027"/>
                  <a:chExt cx="117994" cy="381205"/>
                </a:xfrm>
              </p:grpSpPr>
              <p:cxnSp>
                <p:nvCxnSpPr>
                  <p:cNvPr id="45" name="Přímá spojnice 4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Skupina 33"/>
                <p:cNvGrpSpPr/>
                <p:nvPr/>
              </p:nvGrpSpPr>
              <p:grpSpPr>
                <a:xfrm>
                  <a:off x="1475656" y="1203634"/>
                  <a:ext cx="117994" cy="381205"/>
                  <a:chOff x="1475656" y="5136027"/>
                  <a:chExt cx="117994" cy="381205"/>
                </a:xfrm>
              </p:grpSpPr>
              <p:cxnSp>
                <p:nvCxnSpPr>
                  <p:cNvPr id="35" name="Přímá spojnice 3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TextovéPole 9"/>
            <p:cNvSpPr txBox="1"/>
            <p:nvPr/>
          </p:nvSpPr>
          <p:spPr>
            <a:xfrm>
              <a:off x="5744544" y="5777029"/>
              <a:ext cx="1385623" cy="266545"/>
            </a:xfrm>
            <a:prstGeom prst="rect">
              <a:avLst/>
            </a:prstGeom>
            <a:noFill/>
          </p:spPr>
          <p:txBody>
            <a:bodyPr wrap="square" rtlCol="0">
              <a:spAutoFit/>
            </a:bodyPr>
            <a:lstStyle/>
            <a:p>
              <a:pPr algn="ctr"/>
              <a:r>
                <a:rPr lang="cs-CZ" dirty="0"/>
                <a:t>voda</a:t>
              </a:r>
            </a:p>
          </p:txBody>
        </p:sp>
        <p:sp>
          <p:nvSpPr>
            <p:cNvPr id="11" name="TextovéPole 10"/>
            <p:cNvSpPr txBox="1"/>
            <p:nvPr/>
          </p:nvSpPr>
          <p:spPr>
            <a:xfrm>
              <a:off x="5257669" y="6175748"/>
              <a:ext cx="2349051" cy="369332"/>
            </a:xfrm>
            <a:prstGeom prst="rect">
              <a:avLst/>
            </a:prstGeom>
            <a:noFill/>
          </p:spPr>
          <p:txBody>
            <a:bodyPr wrap="square" rtlCol="0">
              <a:spAutoFit/>
            </a:bodyPr>
            <a:lstStyle/>
            <a:p>
              <a:pPr algn="ctr"/>
              <a:r>
                <a:rPr lang="cs-CZ" dirty="0">
                  <a:solidFill>
                    <a:schemeClr val="bg1"/>
                  </a:solidFill>
                </a:rPr>
                <a:t>tepelná izolace</a:t>
              </a:r>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val="0"/>
                </a:ext>
              </a:extLst>
            </a:blip>
            <a:srcRect l="20434" t="11940" r="11489"/>
            <a:stretch/>
          </p:blipFill>
          <p:spPr>
            <a:xfrm>
              <a:off x="5760318" y="4472736"/>
              <a:ext cx="1527331" cy="1308085"/>
            </a:xfrm>
            <a:prstGeom prst="rect">
              <a:avLst/>
            </a:prstGeom>
            <a:ln w="38100">
              <a:solidFill>
                <a:schemeClr val="tx1"/>
              </a:solidFill>
            </a:ln>
          </p:spPr>
        </p:pic>
        <p:grpSp>
          <p:nvGrpSpPr>
            <p:cNvPr id="13" name="Skupina 12"/>
            <p:cNvGrpSpPr/>
            <p:nvPr/>
          </p:nvGrpSpPr>
          <p:grpSpPr>
            <a:xfrm>
              <a:off x="4422973" y="4652804"/>
              <a:ext cx="1431453" cy="259839"/>
              <a:chOff x="2616408" y="2060848"/>
              <a:chExt cx="1739568" cy="216024"/>
            </a:xfrm>
          </p:grpSpPr>
          <p:sp>
            <p:nvSpPr>
              <p:cNvPr id="20" name="Obdélník 19"/>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20"/>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2616408"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7198989" y="4655723"/>
              <a:ext cx="1247759" cy="300317"/>
              <a:chOff x="2627041" y="2060848"/>
              <a:chExt cx="1728935" cy="216024"/>
            </a:xfrm>
          </p:grpSpPr>
          <p:sp>
            <p:nvSpPr>
              <p:cNvPr id="17" name="Obdélník 16"/>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2627041"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ovéPole 14"/>
            <p:cNvSpPr txBox="1"/>
            <p:nvPr/>
          </p:nvSpPr>
          <p:spPr>
            <a:xfrm>
              <a:off x="4127767" y="4586708"/>
              <a:ext cx="1974116" cy="369332"/>
            </a:xfrm>
            <a:prstGeom prst="rect">
              <a:avLst/>
            </a:prstGeom>
            <a:noFill/>
          </p:spPr>
          <p:txBody>
            <a:bodyPr wrap="square" rtlCol="0">
              <a:spAutoFit/>
            </a:bodyPr>
            <a:lstStyle/>
            <a:p>
              <a:r>
                <a:rPr lang="cs-CZ" dirty="0"/>
                <a:t>přívod vzduchu</a:t>
              </a:r>
            </a:p>
          </p:txBody>
        </p:sp>
        <p:sp>
          <p:nvSpPr>
            <p:cNvPr id="16" name="TextovéPole 15"/>
            <p:cNvSpPr txBox="1"/>
            <p:nvPr/>
          </p:nvSpPr>
          <p:spPr>
            <a:xfrm>
              <a:off x="7164713" y="4621446"/>
              <a:ext cx="1948513" cy="369332"/>
            </a:xfrm>
            <a:prstGeom prst="rect">
              <a:avLst/>
            </a:prstGeom>
            <a:noFill/>
          </p:spPr>
          <p:txBody>
            <a:bodyPr wrap="square" rtlCol="0">
              <a:spAutoFit/>
            </a:bodyPr>
            <a:lstStyle/>
            <a:p>
              <a:r>
                <a:rPr lang="cs-CZ" dirty="0"/>
                <a:t>odvod vzduchu</a:t>
              </a:r>
            </a:p>
          </p:txBody>
        </p:sp>
      </p:grpSp>
    </p:spTree>
    <p:extLst>
      <p:ext uri="{BB962C8B-B14F-4D97-AF65-F5344CB8AC3E}">
        <p14:creationId xmlns:p14="http://schemas.microsoft.com/office/powerpoint/2010/main" val="39344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Spalné teplo</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teplo/energie vzniklé oxidací 1 g substrátu za dostatečného přísunu kyslíku</a:t>
            </a:r>
            <a:r>
              <a:rPr lang="cs-CZ" sz="2000" dirty="0"/>
              <a:t> – energie vztažená na g substrátu</a:t>
            </a:r>
          </a:p>
          <a:p>
            <a:pPr lvl="1"/>
            <a:r>
              <a:rPr lang="cs-CZ" dirty="0"/>
              <a:t>fyzikální spalné teplo – energie vzniklá hořením substrátu</a:t>
            </a:r>
          </a:p>
          <a:p>
            <a:pPr lvl="1"/>
            <a:r>
              <a:rPr lang="cs-CZ" dirty="0"/>
              <a:t>fyziologické spalné teplo – energie vzniklá oxidací substrátu živým organismem</a:t>
            </a:r>
          </a:p>
          <a:p>
            <a:pPr>
              <a:lnSpc>
                <a:spcPct val="100000"/>
              </a:lnSpc>
            </a:pPr>
            <a:endParaRPr lang="cs-CZ" sz="2000" dirty="0"/>
          </a:p>
          <a:p>
            <a:pPr>
              <a:lnSpc>
                <a:spcPct val="100000"/>
              </a:lnSpc>
            </a:pPr>
            <a:r>
              <a:rPr lang="cs-CZ" sz="2400" dirty="0"/>
              <a:t>cukry a tuky: fyziologické = fyzikální spalné teplo</a:t>
            </a:r>
          </a:p>
          <a:p>
            <a:pPr>
              <a:lnSpc>
                <a:spcPct val="100000"/>
              </a:lnSpc>
            </a:pPr>
            <a:r>
              <a:rPr lang="cs-CZ" sz="2400" dirty="0"/>
              <a:t>bílkoviny: fyzikální &gt; fyziologické spalné teplo </a:t>
            </a:r>
          </a:p>
          <a:p>
            <a:pPr lvl="1"/>
            <a:r>
              <a:rPr lang="cs-CZ" dirty="0"/>
              <a:t>(hořením bílkovin vznikají oxidy dusíku, metabolizováním bílkovin vzniká močovina, která v sobě část chemické energie uchovává)</a:t>
            </a:r>
          </a:p>
          <a:p>
            <a:pPr>
              <a:lnSpc>
                <a:spcPct val="100000"/>
              </a:lnSpc>
            </a:pPr>
            <a:endParaRPr lang="cs-CZ" sz="1800" dirty="0"/>
          </a:p>
          <a:p>
            <a:pPr>
              <a:lnSpc>
                <a:spcPct val="100000"/>
              </a:lnSpc>
            </a:pPr>
            <a:r>
              <a:rPr lang="cs-CZ" dirty="0"/>
              <a:t>spalné teplo živin</a:t>
            </a:r>
          </a:p>
          <a:p>
            <a:pPr>
              <a:lnSpc>
                <a:spcPct val="100000"/>
              </a:lnSpc>
            </a:pPr>
            <a:r>
              <a:rPr lang="cs-CZ" sz="2000" dirty="0"/>
              <a:t>cukry 17,1 </a:t>
            </a:r>
            <a:r>
              <a:rPr lang="cs-CZ" sz="2000" dirty="0" err="1"/>
              <a:t>kJ</a:t>
            </a:r>
            <a:r>
              <a:rPr lang="cs-CZ" sz="2000" dirty="0"/>
              <a:t>/g</a:t>
            </a:r>
          </a:p>
          <a:p>
            <a:pPr>
              <a:lnSpc>
                <a:spcPct val="100000"/>
              </a:lnSpc>
            </a:pPr>
            <a:r>
              <a:rPr lang="cs-CZ" sz="2000" dirty="0"/>
              <a:t>tuky 38,9 </a:t>
            </a:r>
            <a:r>
              <a:rPr lang="cs-CZ" sz="2000" dirty="0" err="1"/>
              <a:t>kJ</a:t>
            </a:r>
            <a:r>
              <a:rPr lang="cs-CZ" sz="2000" dirty="0"/>
              <a:t>/g</a:t>
            </a:r>
          </a:p>
          <a:p>
            <a:pPr>
              <a:lnSpc>
                <a:spcPct val="100000"/>
              </a:lnSpc>
            </a:pPr>
            <a:r>
              <a:rPr lang="cs-CZ" sz="2000" dirty="0"/>
              <a:t>fyzikální spalné teplo bílkovin: 23 </a:t>
            </a:r>
            <a:r>
              <a:rPr lang="cs-CZ" sz="2000" dirty="0" err="1"/>
              <a:t>kJ</a:t>
            </a:r>
            <a:r>
              <a:rPr lang="cs-CZ" sz="2000" dirty="0"/>
              <a:t>/g</a:t>
            </a:r>
            <a:br>
              <a:rPr lang="cs-CZ" sz="2000" dirty="0"/>
            </a:br>
            <a:r>
              <a:rPr lang="cs-CZ" sz="2000" dirty="0"/>
              <a:t>fyziologické spalné teplo bílkovin: 17,1 </a:t>
            </a:r>
            <a:r>
              <a:rPr lang="cs-CZ" sz="2000" dirty="0" err="1"/>
              <a:t>kJ</a:t>
            </a:r>
            <a:r>
              <a:rPr lang="cs-CZ" sz="2000" dirty="0"/>
              <a:t>/g</a:t>
            </a:r>
          </a:p>
        </p:txBody>
      </p:sp>
    </p:spTree>
    <p:extLst>
      <p:ext uri="{BB962C8B-B14F-4D97-AF65-F5344CB8AC3E}">
        <p14:creationId xmlns:p14="http://schemas.microsoft.com/office/powerpoint/2010/main" val="111056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Nepřímá kalorimetrie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Princip: spotřeba O</a:t>
            </a:r>
            <a:r>
              <a:rPr lang="cs-CZ" baseline="-25000" dirty="0"/>
              <a:t>2</a:t>
            </a:r>
            <a:r>
              <a:rPr lang="cs-CZ" dirty="0"/>
              <a:t>, výdej CO</a:t>
            </a:r>
            <a:r>
              <a:rPr lang="cs-CZ" baseline="-25000" dirty="0"/>
              <a:t>2</a:t>
            </a:r>
            <a:r>
              <a:rPr lang="cs-CZ" dirty="0"/>
              <a:t> a odpad dusíkatých metabolitů jsou ve vztahu ke spotřebě energie</a:t>
            </a:r>
          </a:p>
          <a:p>
            <a:pPr>
              <a:lnSpc>
                <a:spcPct val="100000"/>
              </a:lnSpc>
            </a:pPr>
            <a:r>
              <a:rPr lang="cs-CZ" dirty="0"/>
              <a:t>možnost měřit v otevřeném či uzavřeném systému</a:t>
            </a:r>
          </a:p>
          <a:p>
            <a:pPr>
              <a:lnSpc>
                <a:spcPct val="100000"/>
              </a:lnSpc>
            </a:pPr>
            <a:r>
              <a:rPr lang="cs-CZ" dirty="0"/>
              <a:t>v praktiku otevřený systém – </a:t>
            </a:r>
            <a:r>
              <a:rPr lang="cs-CZ" dirty="0" err="1"/>
              <a:t>Kroghův</a:t>
            </a:r>
            <a:r>
              <a:rPr lang="cs-CZ" dirty="0"/>
              <a:t> spirometr </a:t>
            </a:r>
          </a:p>
          <a:p>
            <a:pPr lvl="1"/>
            <a:r>
              <a:rPr lang="cs-CZ" dirty="0"/>
              <a:t>vybavený natronovým vápnem – vychytává CO</a:t>
            </a:r>
            <a:r>
              <a:rPr lang="cs-CZ" baseline="-25000" dirty="0"/>
              <a:t>2</a:t>
            </a:r>
          </a:p>
          <a:p>
            <a:pPr lvl="1"/>
            <a:endParaRPr lang="cs-CZ" baseline="-25000" dirty="0"/>
          </a:p>
          <a:p>
            <a:pPr>
              <a:lnSpc>
                <a:spcPct val="100000"/>
              </a:lnSpc>
            </a:pPr>
            <a:r>
              <a:rPr lang="cs-CZ" b="1" dirty="0">
                <a:latin typeface="Arial" panose="020B0604020202020204" pitchFamily="34" charset="0"/>
                <a:cs typeface="Arial" panose="020B0604020202020204" pitchFamily="34" charset="0"/>
              </a:rPr>
              <a:t>Energetický ekvivalent kyslíku (EE)</a:t>
            </a:r>
            <a:r>
              <a:rPr lang="cs-CZ" sz="2000" dirty="0">
                <a:latin typeface="Arial" panose="020B0604020202020204" pitchFamily="34" charset="0"/>
                <a:cs typeface="Arial" panose="020B0604020202020204" pitchFamily="34" charset="0"/>
              </a:rPr>
              <a:t> – energie vztažená na l kyslíku</a:t>
            </a:r>
          </a:p>
          <a:p>
            <a:pPr lvl="1"/>
            <a:r>
              <a:rPr lang="cs-CZ" dirty="0">
                <a:latin typeface="Arial" panose="020B0604020202020204" pitchFamily="34" charset="0"/>
                <a:cs typeface="Arial" panose="020B0604020202020204" pitchFamily="34" charset="0"/>
              </a:rPr>
              <a:t>množství energie, které se uvolní při spotřebě 1 l kyslíku</a:t>
            </a:r>
          </a:p>
          <a:p>
            <a:pPr lvl="1"/>
            <a:r>
              <a:rPr lang="cs-CZ" dirty="0">
                <a:latin typeface="Arial" panose="020B0604020202020204" pitchFamily="34" charset="0"/>
                <a:cs typeface="Arial" panose="020B0604020202020204" pitchFamily="34" charset="0"/>
              </a:rPr>
              <a:t>univerzální konstanta pro výpočet energetického výdeje při smíšené stravě</a:t>
            </a:r>
          </a:p>
          <a:p>
            <a:pPr marL="658368" lvl="2">
              <a:lnSpc>
                <a:spcPct val="100000"/>
              </a:lnSpc>
            </a:pPr>
            <a:r>
              <a:rPr lang="cs-CZ" sz="2800" dirty="0">
                <a:latin typeface="Arial" panose="020B0604020202020204" pitchFamily="34" charset="0"/>
                <a:cs typeface="Arial" panose="020B0604020202020204" pitchFamily="34" charset="0"/>
              </a:rPr>
              <a:t>        EE = 20,19 </a:t>
            </a:r>
            <a:r>
              <a:rPr lang="cs-CZ" sz="2800" dirty="0" err="1">
                <a:latin typeface="Arial" panose="020B0604020202020204" pitchFamily="34" charset="0"/>
                <a:cs typeface="Arial" panose="020B0604020202020204" pitchFamily="34" charset="0"/>
              </a:rPr>
              <a:t>kJ</a:t>
            </a:r>
            <a:r>
              <a:rPr lang="cs-CZ" sz="2800" dirty="0">
                <a:latin typeface="Arial" panose="020B0604020202020204" pitchFamily="34" charset="0"/>
                <a:cs typeface="Arial" panose="020B0604020202020204" pitchFamily="34" charset="0"/>
              </a:rPr>
              <a:t> / litr O</a:t>
            </a:r>
            <a:r>
              <a:rPr lang="cs-CZ" sz="2800" baseline="-25000" dirty="0">
                <a:latin typeface="Arial" panose="020B0604020202020204" pitchFamily="34" charset="0"/>
                <a:cs typeface="Arial" panose="020B0604020202020204" pitchFamily="34" charset="0"/>
              </a:rPr>
              <a:t>2</a:t>
            </a:r>
          </a:p>
          <a:p>
            <a:pPr>
              <a:lnSpc>
                <a:spcPct val="100000"/>
              </a:lnSpc>
            </a:pPr>
            <a:r>
              <a:rPr lang="cs-CZ" b="1" dirty="0">
                <a:latin typeface="Arial" pitchFamily="34" charset="0"/>
                <a:cs typeface="Arial" pitchFamily="34" charset="0"/>
              </a:rPr>
              <a:t>EE živin:</a:t>
            </a:r>
          </a:p>
          <a:p>
            <a:pPr lvl="1"/>
            <a:r>
              <a:rPr lang="cs-CZ" dirty="0">
                <a:latin typeface="Arial" pitchFamily="34" charset="0"/>
                <a:cs typeface="Arial" pitchFamily="34" charset="0"/>
              </a:rPr>
              <a:t>Glukóza 21,4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p>
          <a:p>
            <a:pPr lvl="1"/>
            <a:r>
              <a:rPr lang="cs-CZ" dirty="0">
                <a:latin typeface="Arial" pitchFamily="34" charset="0"/>
                <a:cs typeface="Arial" pitchFamily="34" charset="0"/>
              </a:rPr>
              <a:t>Proteiny 18,8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lvl="1"/>
            <a:r>
              <a:rPr lang="cs-CZ" dirty="0">
                <a:latin typeface="Arial" pitchFamily="34" charset="0"/>
                <a:cs typeface="Arial" pitchFamily="34" charset="0"/>
              </a:rPr>
              <a:t>Lipidy 19,6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a:lnSpc>
                <a:spcPct val="100000"/>
              </a:lnSpc>
            </a:pPr>
            <a:endParaRPr lang="cs-CZ" dirty="0"/>
          </a:p>
        </p:txBody>
      </p:sp>
    </p:spTree>
    <p:extLst>
      <p:ext uri="{BB962C8B-B14F-4D97-AF65-F5344CB8AC3E}">
        <p14:creationId xmlns:p14="http://schemas.microsoft.com/office/powerpoint/2010/main" val="204762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RQ=1 (jí sacharidy), žaludek RQ &lt; 1</a:t>
            </a:r>
          </a:p>
        </p:txBody>
      </p:sp>
    </p:spTree>
    <p:extLst>
      <p:ext uri="{BB962C8B-B14F-4D97-AF65-F5344CB8AC3E}">
        <p14:creationId xmlns:p14="http://schemas.microsoft.com/office/powerpoint/2010/main" val="338933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RQ=0,97-0,99 (jí sacharidy), žaludek RQ &lt; 1</a:t>
            </a:r>
          </a:p>
        </p:txBody>
      </p:sp>
    </p:spTree>
    <p:extLst>
      <p:ext uri="{BB962C8B-B14F-4D97-AF65-F5344CB8AC3E}">
        <p14:creationId xmlns:p14="http://schemas.microsoft.com/office/powerpoint/2010/main" val="98602998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4536</TotalTime>
  <Words>4395</Words>
  <Application>Microsoft Office PowerPoint</Application>
  <PresentationFormat>Širokoúhlá obrazovka</PresentationFormat>
  <Paragraphs>552</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Cambria Math</vt:lpstr>
      <vt:lpstr>Tahoma</vt:lpstr>
      <vt:lpstr>Wingdings</vt:lpstr>
      <vt:lpstr>Prezentace_MU_CZ</vt:lpstr>
      <vt:lpstr>Metabolismus, výživa, jídelníček</vt:lpstr>
      <vt:lpstr>Stanovení energetického výdeje nepřímou kalorimetrií a výpočtem</vt:lpstr>
      <vt:lpstr>Metabolismus</vt:lpstr>
      <vt:lpstr>Kalorimetrie</vt:lpstr>
      <vt:lpstr>Přímá kalorimetrie</vt:lpstr>
      <vt:lpstr>Spalné teplo</vt:lpstr>
      <vt:lpstr>Nepřímá kalorimetrie</vt:lpstr>
      <vt:lpstr>Respirační kvocient (RQ)</vt:lpstr>
      <vt:lpstr>Respirační kvocient (RQ)</vt:lpstr>
      <vt:lpstr>Dusíková bilance</vt:lpstr>
      <vt:lpstr>Bazální metabolismus</vt:lpstr>
      <vt:lpstr>Měření spotřeby O2 v praktiku</vt:lpstr>
      <vt:lpstr>Aktuální energetický výdej (AEE)</vt:lpstr>
      <vt:lpstr>Výpočet energetického výdeje rovnicí</vt:lpstr>
      <vt:lpstr>Závěry </vt:lpstr>
      <vt:lpstr>Zásady správné výživy  Jídelníček</vt:lpstr>
      <vt:lpstr>Zásady správné výživy</vt:lpstr>
      <vt:lpstr>Zásady správné výživy</vt:lpstr>
      <vt:lpstr>Jídelní lístek</vt:lpstr>
      <vt:lpstr>Živiny </vt:lpstr>
      <vt:lpstr>Živiny</vt:lpstr>
      <vt:lpstr>Metabolický syndrom (MS)</vt:lpstr>
      <vt:lpstr>Diabetes mellitus (DM, cukrovka)</vt:lpstr>
      <vt:lpstr>Protokol: si vypracujete dopředu!</vt:lpstr>
      <vt:lpstr>Hodnocení stavu výživy</vt:lpstr>
      <vt:lpstr>Obezita</vt:lpstr>
      <vt:lpstr>Podvýživa</vt:lpstr>
      <vt:lpstr>Tuková a svalová tkáň</vt:lpstr>
      <vt:lpstr>Tuková a svalová tkáň – pohlavní rozdíly</vt:lpstr>
      <vt:lpstr>Tuková a svalová tkáň</vt:lpstr>
      <vt:lpstr>Vztah mezi jednotlivými faktory MS</vt:lpstr>
      <vt:lpstr>Zdravý životní styl</vt:lpstr>
      <vt:lpstr>Objektivní hodnocení stavu výživy</vt:lpstr>
      <vt:lpstr>Indexy vycházející z antropometrických ukazatelů</vt:lpstr>
      <vt:lpstr>Indexy vycházející z antropometrických ukazatelů</vt:lpstr>
      <vt:lpstr>Indexy vycházející z antropometrických ukazatelů</vt:lpstr>
      <vt:lpstr>Obvod pasu, index pas/boky (waist/hip)</vt:lpstr>
      <vt:lpstr>Měření tělesného tuku kaliperem</vt:lpstr>
      <vt:lpstr>Elektrická bioimpedanční metoda Měření zastoupení tuku v organismu </vt:lpstr>
      <vt:lpstr>Elektrická bioimpedanční metoda Měření zastoupení tuku v organismu </vt:lpstr>
      <vt:lpstr>Měření svalové hmoty</vt:lpstr>
      <vt:lpstr>Závěr</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Jana Svačinová</cp:lastModifiedBy>
  <cp:revision>311</cp:revision>
  <cp:lastPrinted>1601-01-01T00:00:00Z</cp:lastPrinted>
  <dcterms:created xsi:type="dcterms:W3CDTF">2018-10-05T10:13:37Z</dcterms:created>
  <dcterms:modified xsi:type="dcterms:W3CDTF">2021-02-26T11:21:15Z</dcterms:modified>
</cp:coreProperties>
</file>