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6" r:id="rId7"/>
    <p:sldId id="262" r:id="rId8"/>
    <p:sldId id="265" r:id="rId9"/>
    <p:sldId id="263" r:id="rId10"/>
    <p:sldId id="260"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38D7BD2D-417B-4244-8B46-898E9544785B}" type="datetimeFigureOut">
              <a:rPr lang="cs-CZ" smtClean="0"/>
              <a:t>17.03.2020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64061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8D7BD2D-417B-4244-8B46-898E9544785B}" type="datetimeFigureOut">
              <a:rPr lang="cs-CZ" smtClean="0"/>
              <a:t>17.03.2020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99942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8D7BD2D-417B-4244-8B46-898E9544785B}" type="datetimeFigureOut">
              <a:rPr lang="cs-CZ" smtClean="0"/>
              <a:t>17.03.2020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113767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8D7BD2D-417B-4244-8B46-898E9544785B}" type="datetimeFigureOut">
              <a:rPr lang="cs-CZ" smtClean="0"/>
              <a:t>17.03.2020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174561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38D7BD2D-417B-4244-8B46-898E9544785B}" type="datetimeFigureOut">
              <a:rPr lang="cs-CZ" smtClean="0"/>
              <a:t>17.03.2020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7951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8D7BD2D-417B-4244-8B46-898E9544785B}" type="datetimeFigureOut">
              <a:rPr lang="cs-CZ" smtClean="0"/>
              <a:t>17.03.2020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102973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8D7BD2D-417B-4244-8B46-898E9544785B}" type="datetimeFigureOut">
              <a:rPr lang="cs-CZ" smtClean="0"/>
              <a:t>17.03.2020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37138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8D7BD2D-417B-4244-8B46-898E9544785B}" type="datetimeFigureOut">
              <a:rPr lang="cs-CZ" smtClean="0"/>
              <a:t>17.03.2020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417637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8D7BD2D-417B-4244-8B46-898E9544785B}" type="datetimeFigureOut">
              <a:rPr lang="cs-CZ" smtClean="0"/>
              <a:t>17.03.2020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366800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8D7BD2D-417B-4244-8B46-898E9544785B}" type="datetimeFigureOut">
              <a:rPr lang="cs-CZ" smtClean="0"/>
              <a:t>17.03.2020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46042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8D7BD2D-417B-4244-8B46-898E9544785B}" type="datetimeFigureOut">
              <a:rPr lang="cs-CZ" smtClean="0"/>
              <a:t>17.03.2020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09464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BD2D-417B-4244-8B46-898E9544785B}" type="datetimeFigureOut">
              <a:rPr lang="cs-CZ" smtClean="0"/>
              <a:t>17.03.2020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9ED5E-0D2F-4218-B4F7-DA369D16F928}" type="slidenum">
              <a:rPr lang="cs-CZ" smtClean="0"/>
              <a:t>‹#›</a:t>
            </a:fld>
            <a:endParaRPr lang="cs-CZ"/>
          </a:p>
        </p:txBody>
      </p:sp>
    </p:spTree>
    <p:extLst>
      <p:ext uri="{BB962C8B-B14F-4D97-AF65-F5344CB8AC3E}">
        <p14:creationId xmlns:p14="http://schemas.microsoft.com/office/powerpoint/2010/main" val="1497506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7180" y="2130425"/>
            <a:ext cx="8549640" cy="1470025"/>
          </a:xfrm>
        </p:spPr>
        <p:txBody>
          <a:bodyPr>
            <a:normAutofit/>
          </a:bodyPr>
          <a:lstStyle/>
          <a:p>
            <a:r>
              <a:rPr lang="cs-CZ" b="1" dirty="0"/>
              <a:t>Pletysmografie</a:t>
            </a:r>
            <a:br>
              <a:rPr lang="cs-CZ" b="1" dirty="0"/>
            </a:br>
            <a:r>
              <a:rPr lang="cs-CZ" sz="3600" dirty="0">
                <a:solidFill>
                  <a:schemeClr val="bg1">
                    <a:lumMod val="50000"/>
                  </a:schemeClr>
                </a:solidFill>
              </a:rPr>
              <a:t>- měření průtoku krve předloktím -</a:t>
            </a:r>
          </a:p>
        </p:txBody>
      </p:sp>
      <p:sp>
        <p:nvSpPr>
          <p:cNvPr id="3" name="Podnadpis 2"/>
          <p:cNvSpPr>
            <a:spLocks noGrp="1"/>
          </p:cNvSpPr>
          <p:nvPr>
            <p:ph type="subTitle" idx="1"/>
          </p:nvPr>
        </p:nvSpPr>
        <p:spPr>
          <a:xfrm>
            <a:off x="1371600" y="6334472"/>
            <a:ext cx="6400800" cy="406896"/>
          </a:xfrm>
        </p:spPr>
        <p:txBody>
          <a:bodyPr>
            <a:normAutofit/>
          </a:bodyPr>
          <a:lstStyle/>
          <a:p>
            <a:r>
              <a:rPr lang="cs-CZ" sz="2000" dirty="0"/>
              <a:t>© Fyziologický ústav LF MU, Jan Novák, 2016</a:t>
            </a:r>
          </a:p>
        </p:txBody>
      </p:sp>
    </p:spTree>
    <p:extLst>
      <p:ext uri="{BB962C8B-B14F-4D97-AF65-F5344CB8AC3E}">
        <p14:creationId xmlns:p14="http://schemas.microsoft.com/office/powerpoint/2010/main" val="2023095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Endoteliální funkce a dysfunkce</a:t>
            </a:r>
          </a:p>
        </p:txBody>
      </p:sp>
      <p:sp>
        <p:nvSpPr>
          <p:cNvPr id="3" name="Zástupný symbol pro obsah 2"/>
          <p:cNvSpPr>
            <a:spLocks noGrp="1"/>
          </p:cNvSpPr>
          <p:nvPr>
            <p:ph idx="1"/>
          </p:nvPr>
        </p:nvSpPr>
        <p:spPr>
          <a:xfrm>
            <a:off x="457200" y="1484784"/>
            <a:ext cx="8435280" cy="4608512"/>
          </a:xfrm>
        </p:spPr>
        <p:txBody>
          <a:bodyPr>
            <a:normAutofit fontScale="92500" lnSpcReduction="20000"/>
          </a:bodyPr>
          <a:lstStyle/>
          <a:p>
            <a:r>
              <a:rPr lang="cs-CZ" sz="2600" b="1" dirty="0"/>
              <a:t>Funkce endotelu:</a:t>
            </a:r>
          </a:p>
          <a:p>
            <a:pPr lvl="1"/>
            <a:r>
              <a:rPr lang="cs-CZ" sz="1700" b="1" dirty="0"/>
              <a:t>bariérová funkce </a:t>
            </a:r>
            <a:r>
              <a:rPr lang="cs-CZ" sz="1700" dirty="0"/>
              <a:t>(součást hematoencefalické bariéry, glomerulární filtrační membrány, podíl na tvorbě tkáňového moku apod.)</a:t>
            </a:r>
          </a:p>
          <a:p>
            <a:pPr lvl="1"/>
            <a:r>
              <a:rPr lang="cs-CZ" sz="1700" b="1" dirty="0"/>
              <a:t>srážení krve</a:t>
            </a:r>
            <a:r>
              <a:rPr lang="cs-CZ" sz="1700" dirty="0"/>
              <a:t> (</a:t>
            </a:r>
            <a:r>
              <a:rPr lang="cs-CZ" sz="1700" dirty="0" err="1"/>
              <a:t>subendotelový</a:t>
            </a:r>
            <a:r>
              <a:rPr lang="cs-CZ" sz="1700" dirty="0"/>
              <a:t> kolagen, tkáňový faktor, </a:t>
            </a:r>
            <a:r>
              <a:rPr lang="cs-CZ" sz="1700" dirty="0" err="1"/>
              <a:t>tPA</a:t>
            </a:r>
            <a:r>
              <a:rPr lang="cs-CZ" sz="1700" dirty="0"/>
              <a:t>…)</a:t>
            </a:r>
          </a:p>
          <a:p>
            <a:pPr lvl="1"/>
            <a:r>
              <a:rPr lang="cs-CZ" sz="1700" b="1" dirty="0"/>
              <a:t>zánětlivá reakce </a:t>
            </a:r>
            <a:r>
              <a:rPr lang="cs-CZ" sz="1700" dirty="0"/>
              <a:t>(</a:t>
            </a:r>
            <a:r>
              <a:rPr lang="cs-CZ" sz="1700" dirty="0" err="1"/>
              <a:t>selektiny</a:t>
            </a:r>
            <a:r>
              <a:rPr lang="cs-CZ" sz="1700" dirty="0"/>
              <a:t>, VCAM, ICAM…)</a:t>
            </a:r>
          </a:p>
          <a:p>
            <a:pPr lvl="1"/>
            <a:r>
              <a:rPr lang="cs-CZ" sz="1700" b="1" dirty="0"/>
              <a:t>endokrinní funkce </a:t>
            </a:r>
            <a:r>
              <a:rPr lang="cs-CZ" sz="1700" dirty="0"/>
              <a:t>(tvorba NO, tvorba angiotensin-</a:t>
            </a:r>
            <a:r>
              <a:rPr lang="cs-CZ" sz="1700" dirty="0" err="1"/>
              <a:t>konvertujicího</a:t>
            </a:r>
            <a:r>
              <a:rPr lang="cs-CZ" sz="1700" dirty="0"/>
              <a:t> enzymu…)</a:t>
            </a:r>
          </a:p>
          <a:p>
            <a:r>
              <a:rPr lang="cs-CZ" sz="2600" b="1" dirty="0"/>
              <a:t>Endotelová dysfunkce</a:t>
            </a:r>
          </a:p>
          <a:p>
            <a:pPr lvl="1"/>
            <a:r>
              <a:rPr lang="cs-CZ" sz="1700" dirty="0"/>
              <a:t>vzhledem k mnohočetným endoteliálním funkcím je </a:t>
            </a:r>
            <a:r>
              <a:rPr lang="cs-CZ" sz="1700" b="1" dirty="0"/>
              <a:t>endoteliální dysfunkce komplexní patologický jev charakterizovaný zejména</a:t>
            </a:r>
            <a:r>
              <a:rPr lang="cs-CZ" sz="1700" dirty="0"/>
              <a:t>:</a:t>
            </a:r>
          </a:p>
          <a:p>
            <a:pPr lvl="2"/>
            <a:r>
              <a:rPr lang="cs-CZ" sz="1300" b="1" dirty="0"/>
              <a:t>narušením poměru mezi vazodilatací a vazokonstrikcí </a:t>
            </a:r>
            <a:r>
              <a:rPr lang="cs-CZ" sz="1300" dirty="0"/>
              <a:t>(připisováno zejména narušení produkce </a:t>
            </a:r>
            <a:r>
              <a:rPr lang="cs-CZ" sz="1300" dirty="0" err="1"/>
              <a:t>vazodilatačně</a:t>
            </a:r>
            <a:r>
              <a:rPr lang="cs-CZ" sz="1300" dirty="0"/>
              <a:t> působícího oxidu dusnatého - NO)</a:t>
            </a:r>
          </a:p>
          <a:p>
            <a:pPr lvl="2"/>
            <a:r>
              <a:rPr lang="cs-CZ" sz="1300" b="1" dirty="0"/>
              <a:t>narušením „</a:t>
            </a:r>
            <a:r>
              <a:rPr lang="cs-CZ" sz="1300" b="1" dirty="0" err="1"/>
              <a:t>nesmáčivosti</a:t>
            </a:r>
            <a:r>
              <a:rPr lang="cs-CZ" sz="1300" b="1" dirty="0"/>
              <a:t>“ endotelu</a:t>
            </a:r>
            <a:r>
              <a:rPr lang="cs-CZ" sz="1300" dirty="0"/>
              <a:t>, tzv. </a:t>
            </a:r>
            <a:r>
              <a:rPr lang="cs-CZ" sz="1300" b="1" dirty="0" err="1"/>
              <a:t>protrombogenní</a:t>
            </a:r>
            <a:r>
              <a:rPr lang="cs-CZ" sz="1300" dirty="0"/>
              <a:t> stav (vyšší riziko vzniku krevní sraženiny a následného zánětu cévní stěny)</a:t>
            </a:r>
          </a:p>
          <a:p>
            <a:pPr lvl="2"/>
            <a:r>
              <a:rPr lang="cs-CZ" sz="1300" dirty="0"/>
              <a:t>přechodem z klidového (</a:t>
            </a:r>
            <a:r>
              <a:rPr lang="cs-CZ" sz="1300" i="1" dirty="0" err="1"/>
              <a:t>quiescent</a:t>
            </a:r>
            <a:r>
              <a:rPr lang="cs-CZ" sz="1300" dirty="0"/>
              <a:t>) stádia do </a:t>
            </a:r>
            <a:r>
              <a:rPr lang="cs-CZ" sz="1300" dirty="0" err="1"/>
              <a:t>proliferativního</a:t>
            </a:r>
            <a:r>
              <a:rPr lang="cs-CZ" sz="1300" dirty="0"/>
              <a:t> stádia (porušený endotel začíná vytvářet různé růstové faktory, které vedou k jeho proliferaci, ale též k proliferaci </a:t>
            </a:r>
            <a:r>
              <a:rPr lang="cs-CZ" sz="1300" dirty="0" err="1"/>
              <a:t>hladkosvalových</a:t>
            </a:r>
            <a:r>
              <a:rPr lang="cs-CZ" sz="1300" dirty="0"/>
              <a:t> buněk </a:t>
            </a:r>
            <a:r>
              <a:rPr lang="cs-CZ" sz="1300" dirty="0" err="1"/>
              <a:t>médie</a:t>
            </a:r>
            <a:r>
              <a:rPr lang="cs-CZ" sz="1300" dirty="0"/>
              <a:t> cévní stěny, čímž dochází k přestavbě cév a jejich dysfunkci)</a:t>
            </a:r>
          </a:p>
          <a:p>
            <a:pPr lvl="1"/>
            <a:r>
              <a:rPr lang="cs-CZ" sz="1700" dirty="0"/>
              <a:t>endotelová dysfunkce představuje iniciální stadium </a:t>
            </a:r>
            <a:r>
              <a:rPr lang="cs-CZ" sz="1700" b="1" dirty="0"/>
              <a:t>aterosklerózy</a:t>
            </a:r>
            <a:r>
              <a:rPr lang="cs-CZ" sz="1700" dirty="0"/>
              <a:t>, která ve svém konečném důsledku vede k ischemické chorobě srdeční (včetně infarktu myokardu), ischemické chorobě dolních končetin (včetně syndromu diabetické nohy, či nutnosti amputace končetiny), či k cévnímu onemocnění mozku (včetně mrtvice)</a:t>
            </a:r>
          </a:p>
        </p:txBody>
      </p:sp>
      <p:grpSp>
        <p:nvGrpSpPr>
          <p:cNvPr id="4" name="Group 3"/>
          <p:cNvGrpSpPr>
            <a:grpSpLocks/>
          </p:cNvGrpSpPr>
          <p:nvPr/>
        </p:nvGrpSpPr>
        <p:grpSpPr bwMode="auto">
          <a:xfrm>
            <a:off x="2267744" y="5731687"/>
            <a:ext cx="3646537" cy="1126313"/>
            <a:chOff x="598" y="821"/>
            <a:chExt cx="4565" cy="1410"/>
          </a:xfrm>
        </p:grpSpPr>
        <p:grpSp>
          <p:nvGrpSpPr>
            <p:cNvPr id="5" name="Group 4"/>
            <p:cNvGrpSpPr>
              <a:grpSpLocks/>
            </p:cNvGrpSpPr>
            <p:nvPr/>
          </p:nvGrpSpPr>
          <p:grpSpPr bwMode="auto">
            <a:xfrm>
              <a:off x="598" y="985"/>
              <a:ext cx="4565" cy="988"/>
              <a:chOff x="598" y="985"/>
              <a:chExt cx="4565" cy="988"/>
            </a:xfrm>
          </p:grpSpPr>
          <p:sp>
            <p:nvSpPr>
              <p:cNvPr id="14" name="Freeform 5"/>
              <p:cNvSpPr>
                <a:spLocks/>
              </p:cNvSpPr>
              <p:nvPr/>
            </p:nvSpPr>
            <p:spPr bwMode="auto">
              <a:xfrm>
                <a:off x="598" y="985"/>
                <a:ext cx="1114" cy="986"/>
              </a:xfrm>
              <a:custGeom>
                <a:avLst/>
                <a:gdLst>
                  <a:gd name="T0" fmla="*/ 7 w 925"/>
                  <a:gd name="T1" fmla="*/ 30 h 815"/>
                  <a:gd name="T2" fmla="*/ 2 w 925"/>
                  <a:gd name="T3" fmla="*/ 30 h 815"/>
                  <a:gd name="T4" fmla="*/ 2 w 925"/>
                  <a:gd name="T5" fmla="*/ 267 h 815"/>
                  <a:gd name="T6" fmla="*/ 260 w 925"/>
                  <a:gd name="T7" fmla="*/ 612 h 815"/>
                  <a:gd name="T8" fmla="*/ 2 w 925"/>
                  <a:gd name="T9" fmla="*/ 955 h 815"/>
                  <a:gd name="T10" fmla="*/ 2 w 925"/>
                  <a:gd name="T11" fmla="*/ 1193 h 815"/>
                  <a:gd name="T12" fmla="*/ 0 w 925"/>
                  <a:gd name="T13" fmla="*/ 1193 h 815"/>
                  <a:gd name="T14" fmla="*/ 7 w 925"/>
                  <a:gd name="T15" fmla="*/ 1193 h 815"/>
                  <a:gd name="T16" fmla="*/ 1321 w 925"/>
                  <a:gd name="T17" fmla="*/ 630 h 815"/>
                  <a:gd name="T18" fmla="*/ 7 w 925"/>
                  <a:gd name="T19" fmla="*/ 3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5" h="815">
                    <a:moveTo>
                      <a:pt x="5" y="21"/>
                    </a:moveTo>
                    <a:cubicBezTo>
                      <a:pt x="4" y="21"/>
                      <a:pt x="3" y="21"/>
                      <a:pt x="2" y="21"/>
                    </a:cubicBezTo>
                    <a:cubicBezTo>
                      <a:pt x="2" y="183"/>
                      <a:pt x="2" y="183"/>
                      <a:pt x="2" y="183"/>
                    </a:cubicBezTo>
                    <a:cubicBezTo>
                      <a:pt x="100" y="184"/>
                      <a:pt x="179" y="289"/>
                      <a:pt x="179" y="418"/>
                    </a:cubicBezTo>
                    <a:cubicBezTo>
                      <a:pt x="179" y="547"/>
                      <a:pt x="100" y="652"/>
                      <a:pt x="2" y="652"/>
                    </a:cubicBezTo>
                    <a:cubicBezTo>
                      <a:pt x="2" y="815"/>
                      <a:pt x="2" y="815"/>
                      <a:pt x="2" y="815"/>
                    </a:cubicBezTo>
                    <a:cubicBezTo>
                      <a:pt x="0" y="815"/>
                      <a:pt x="0" y="815"/>
                      <a:pt x="0" y="815"/>
                    </a:cubicBezTo>
                    <a:cubicBezTo>
                      <a:pt x="2" y="815"/>
                      <a:pt x="3" y="815"/>
                      <a:pt x="5" y="815"/>
                    </a:cubicBezTo>
                    <a:cubicBezTo>
                      <a:pt x="163" y="815"/>
                      <a:pt x="925" y="807"/>
                      <a:pt x="911" y="431"/>
                    </a:cubicBezTo>
                    <a:cubicBezTo>
                      <a:pt x="895" y="0"/>
                      <a:pt x="163" y="21"/>
                      <a:pt x="5" y="2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 name="Freeform 6"/>
              <p:cNvSpPr>
                <a:spLocks/>
              </p:cNvSpPr>
              <p:nvPr/>
            </p:nvSpPr>
            <p:spPr bwMode="auto">
              <a:xfrm>
                <a:off x="614" y="1598"/>
                <a:ext cx="1075" cy="272"/>
              </a:xfrm>
              <a:custGeom>
                <a:avLst/>
                <a:gdLst>
                  <a:gd name="T0" fmla="*/ 0 w 893"/>
                  <a:gd name="T1" fmla="*/ 232 h 225"/>
                  <a:gd name="T2" fmla="*/ 249 w 893"/>
                  <a:gd name="T3" fmla="*/ 79 h 225"/>
                  <a:gd name="T4" fmla="*/ 394 w 893"/>
                  <a:gd name="T5" fmla="*/ 62 h 225"/>
                  <a:gd name="T6" fmla="*/ 616 w 893"/>
                  <a:gd name="T7" fmla="*/ 79 h 225"/>
                  <a:gd name="T8" fmla="*/ 839 w 893"/>
                  <a:gd name="T9" fmla="*/ 60 h 225"/>
                  <a:gd name="T10" fmla="*/ 984 w 893"/>
                  <a:gd name="T11" fmla="*/ 47 h 225"/>
                  <a:gd name="T12" fmla="*/ 1128 w 893"/>
                  <a:gd name="T13" fmla="*/ 27 h 225"/>
                  <a:gd name="T14" fmla="*/ 1221 w 893"/>
                  <a:gd name="T15" fmla="*/ 15 h 225"/>
                  <a:gd name="T16" fmla="*/ 1203 w 893"/>
                  <a:gd name="T17" fmla="*/ 145 h 225"/>
                  <a:gd name="T18" fmla="*/ 1045 w 893"/>
                  <a:gd name="T19" fmla="*/ 278 h 225"/>
                  <a:gd name="T20" fmla="*/ 758 w 893"/>
                  <a:gd name="T21" fmla="*/ 329 h 225"/>
                  <a:gd name="T22" fmla="*/ 308 w 893"/>
                  <a:gd name="T23" fmla="*/ 294 h 225"/>
                  <a:gd name="T24" fmla="*/ 136 w 893"/>
                  <a:gd name="T25" fmla="*/ 278 h 225"/>
                  <a:gd name="T26" fmla="*/ 13 w 893"/>
                  <a:gd name="T27" fmla="*/ 241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3" h="225">
                    <a:moveTo>
                      <a:pt x="0" y="159"/>
                    </a:moveTo>
                    <a:cubicBezTo>
                      <a:pt x="61" y="126"/>
                      <a:pt x="79" y="149"/>
                      <a:pt x="172" y="54"/>
                    </a:cubicBezTo>
                    <a:cubicBezTo>
                      <a:pt x="205" y="21"/>
                      <a:pt x="233" y="34"/>
                      <a:pt x="272" y="42"/>
                    </a:cubicBezTo>
                    <a:cubicBezTo>
                      <a:pt x="323" y="51"/>
                      <a:pt x="373" y="53"/>
                      <a:pt x="425" y="54"/>
                    </a:cubicBezTo>
                    <a:cubicBezTo>
                      <a:pt x="478" y="56"/>
                      <a:pt x="528" y="58"/>
                      <a:pt x="579" y="41"/>
                    </a:cubicBezTo>
                    <a:cubicBezTo>
                      <a:pt x="613" y="31"/>
                      <a:pt x="644" y="40"/>
                      <a:pt x="679" y="32"/>
                    </a:cubicBezTo>
                    <a:cubicBezTo>
                      <a:pt x="706" y="26"/>
                      <a:pt x="751" y="25"/>
                      <a:pt x="778" y="18"/>
                    </a:cubicBezTo>
                    <a:cubicBezTo>
                      <a:pt x="804" y="12"/>
                      <a:pt x="826" y="13"/>
                      <a:pt x="842" y="10"/>
                    </a:cubicBezTo>
                    <a:cubicBezTo>
                      <a:pt x="893" y="0"/>
                      <a:pt x="841" y="66"/>
                      <a:pt x="830" y="99"/>
                    </a:cubicBezTo>
                    <a:cubicBezTo>
                      <a:pt x="815" y="143"/>
                      <a:pt x="760" y="171"/>
                      <a:pt x="721" y="190"/>
                    </a:cubicBezTo>
                    <a:cubicBezTo>
                      <a:pt x="660" y="220"/>
                      <a:pt x="591" y="224"/>
                      <a:pt x="523" y="225"/>
                    </a:cubicBezTo>
                    <a:cubicBezTo>
                      <a:pt x="419" y="225"/>
                      <a:pt x="316" y="206"/>
                      <a:pt x="213" y="201"/>
                    </a:cubicBezTo>
                    <a:cubicBezTo>
                      <a:pt x="173" y="200"/>
                      <a:pt x="132" y="201"/>
                      <a:pt x="94" y="190"/>
                    </a:cubicBezTo>
                    <a:cubicBezTo>
                      <a:pt x="83" y="187"/>
                      <a:pt x="19" y="166"/>
                      <a:pt x="9" y="165"/>
                    </a:cubicBezTo>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 name="Freeform 7"/>
              <p:cNvSpPr>
                <a:spLocks/>
              </p:cNvSpPr>
              <p:nvPr/>
            </p:nvSpPr>
            <p:spPr bwMode="auto">
              <a:xfrm>
                <a:off x="681" y="1654"/>
                <a:ext cx="966" cy="188"/>
              </a:xfrm>
              <a:custGeom>
                <a:avLst/>
                <a:gdLst>
                  <a:gd name="T0" fmla="*/ 0 w 802"/>
                  <a:gd name="T1" fmla="*/ 143 h 155"/>
                  <a:gd name="T2" fmla="*/ 165 w 802"/>
                  <a:gd name="T3" fmla="*/ 103 h 155"/>
                  <a:gd name="T4" fmla="*/ 497 w 802"/>
                  <a:gd name="T5" fmla="*/ 89 h 155"/>
                  <a:gd name="T6" fmla="*/ 765 w 802"/>
                  <a:gd name="T7" fmla="*/ 91 h 155"/>
                  <a:gd name="T8" fmla="*/ 972 w 802"/>
                  <a:gd name="T9" fmla="*/ 81 h 155"/>
                  <a:gd name="T10" fmla="*/ 1077 w 802"/>
                  <a:gd name="T11" fmla="*/ 59 h 155"/>
                  <a:gd name="T12" fmla="*/ 1141 w 802"/>
                  <a:gd name="T13" fmla="*/ 85 h 155"/>
                  <a:gd name="T14" fmla="*/ 789 w 802"/>
                  <a:gd name="T15" fmla="*/ 189 h 155"/>
                  <a:gd name="T16" fmla="*/ 397 w 802"/>
                  <a:gd name="T17" fmla="*/ 220 h 155"/>
                  <a:gd name="T18" fmla="*/ 58 w 802"/>
                  <a:gd name="T19" fmla="*/ 198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155">
                    <a:moveTo>
                      <a:pt x="0" y="97"/>
                    </a:moveTo>
                    <a:cubicBezTo>
                      <a:pt x="40" y="96"/>
                      <a:pt x="77" y="78"/>
                      <a:pt x="114" y="70"/>
                    </a:cubicBezTo>
                    <a:cubicBezTo>
                      <a:pt x="182" y="55"/>
                      <a:pt x="274" y="59"/>
                      <a:pt x="343" y="60"/>
                    </a:cubicBezTo>
                    <a:cubicBezTo>
                      <a:pt x="417" y="62"/>
                      <a:pt x="454" y="75"/>
                      <a:pt x="527" y="62"/>
                    </a:cubicBezTo>
                    <a:cubicBezTo>
                      <a:pt x="547" y="59"/>
                      <a:pt x="616" y="58"/>
                      <a:pt x="670" y="55"/>
                    </a:cubicBezTo>
                    <a:cubicBezTo>
                      <a:pt x="713" y="53"/>
                      <a:pt x="734" y="55"/>
                      <a:pt x="742" y="40"/>
                    </a:cubicBezTo>
                    <a:cubicBezTo>
                      <a:pt x="763" y="0"/>
                      <a:pt x="802" y="32"/>
                      <a:pt x="786" y="58"/>
                    </a:cubicBezTo>
                    <a:cubicBezTo>
                      <a:pt x="762" y="100"/>
                      <a:pt x="585" y="119"/>
                      <a:pt x="544" y="129"/>
                    </a:cubicBezTo>
                    <a:cubicBezTo>
                      <a:pt x="457" y="152"/>
                      <a:pt x="363" y="155"/>
                      <a:pt x="274" y="149"/>
                    </a:cubicBezTo>
                    <a:cubicBezTo>
                      <a:pt x="197" y="144"/>
                      <a:pt x="116" y="152"/>
                      <a:pt x="40" y="134"/>
                    </a:cubicBezTo>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 name="Freeform 8"/>
              <p:cNvSpPr>
                <a:spLocks/>
              </p:cNvSpPr>
              <p:nvPr/>
            </p:nvSpPr>
            <p:spPr bwMode="auto">
              <a:xfrm>
                <a:off x="1442" y="1011"/>
                <a:ext cx="352" cy="960"/>
              </a:xfrm>
              <a:custGeom>
                <a:avLst/>
                <a:gdLst>
                  <a:gd name="T0" fmla="*/ 7 w 292"/>
                  <a:gd name="T1" fmla="*/ 0 h 794"/>
                  <a:gd name="T2" fmla="*/ 2 w 292"/>
                  <a:gd name="T3" fmla="*/ 0 h 794"/>
                  <a:gd name="T4" fmla="*/ 2 w 292"/>
                  <a:gd name="T5" fmla="*/ 237 h 794"/>
                  <a:gd name="T6" fmla="*/ 260 w 292"/>
                  <a:gd name="T7" fmla="*/ 580 h 794"/>
                  <a:gd name="T8" fmla="*/ 2 w 292"/>
                  <a:gd name="T9" fmla="*/ 923 h 794"/>
                  <a:gd name="T10" fmla="*/ 2 w 292"/>
                  <a:gd name="T11" fmla="*/ 1161 h 794"/>
                  <a:gd name="T12" fmla="*/ 0 w 292"/>
                  <a:gd name="T13" fmla="*/ 1161 h 794"/>
                  <a:gd name="T14" fmla="*/ 7 w 292"/>
                  <a:gd name="T15" fmla="*/ 1161 h 794"/>
                  <a:gd name="T16" fmla="*/ 424 w 292"/>
                  <a:gd name="T17" fmla="*/ 580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79" y="268"/>
                      <a:pt x="179" y="397"/>
                    </a:cubicBezTo>
                    <a:cubicBezTo>
                      <a:pt x="179" y="526"/>
                      <a:pt x="100" y="631"/>
                      <a:pt x="2" y="631"/>
                    </a:cubicBezTo>
                    <a:cubicBezTo>
                      <a:pt x="2" y="794"/>
                      <a:pt x="2" y="794"/>
                      <a:pt x="2" y="794"/>
                    </a:cubicBezTo>
                    <a:cubicBezTo>
                      <a:pt x="0" y="794"/>
                      <a:pt x="0" y="794"/>
                      <a:pt x="0" y="794"/>
                    </a:cubicBezTo>
                    <a:cubicBezTo>
                      <a:pt x="2" y="794"/>
                      <a:pt x="3"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 name="Rectangle 9"/>
              <p:cNvSpPr>
                <a:spLocks noChangeArrowheads="1"/>
              </p:cNvSpPr>
              <p:nvPr/>
            </p:nvSpPr>
            <p:spPr bwMode="auto">
              <a:xfrm>
                <a:off x="601"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9" name="Rectangle 10"/>
              <p:cNvSpPr>
                <a:spLocks noChangeArrowheads="1"/>
              </p:cNvSpPr>
              <p:nvPr/>
            </p:nvSpPr>
            <p:spPr bwMode="auto">
              <a:xfrm>
                <a:off x="599" y="1774"/>
                <a:ext cx="846"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0" name="Freeform 11"/>
              <p:cNvSpPr>
                <a:spLocks/>
              </p:cNvSpPr>
              <p:nvPr/>
            </p:nvSpPr>
            <p:spPr bwMode="auto">
              <a:xfrm>
                <a:off x="598" y="1011"/>
                <a:ext cx="216" cy="960"/>
              </a:xfrm>
              <a:custGeom>
                <a:avLst/>
                <a:gdLst>
                  <a:gd name="T0" fmla="*/ 7 w 179"/>
                  <a:gd name="T1" fmla="*/ 0 h 794"/>
                  <a:gd name="T2" fmla="*/ 2 w 179"/>
                  <a:gd name="T3" fmla="*/ 0 h 794"/>
                  <a:gd name="T4" fmla="*/ 2 w 179"/>
                  <a:gd name="T5" fmla="*/ 237 h 794"/>
                  <a:gd name="T6" fmla="*/ 261 w 179"/>
                  <a:gd name="T7" fmla="*/ 580 h 794"/>
                  <a:gd name="T8" fmla="*/ 2 w 179"/>
                  <a:gd name="T9" fmla="*/ 923 h 794"/>
                  <a:gd name="T10" fmla="*/ 2 w 179"/>
                  <a:gd name="T11" fmla="*/ 1161 h 794"/>
                  <a:gd name="T12" fmla="*/ 0 w 179"/>
                  <a:gd name="T13" fmla="*/ 1161 h 794"/>
                  <a:gd name="T14" fmla="*/ 7 w 179"/>
                  <a:gd name="T15" fmla="*/ 1161 h 7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794">
                    <a:moveTo>
                      <a:pt x="5" y="0"/>
                    </a:moveTo>
                    <a:cubicBezTo>
                      <a:pt x="4" y="0"/>
                      <a:pt x="3" y="0"/>
                      <a:pt x="2" y="0"/>
                    </a:cubicBezTo>
                    <a:cubicBezTo>
                      <a:pt x="2" y="162"/>
                      <a:pt x="2" y="162"/>
                      <a:pt x="2" y="162"/>
                    </a:cubicBezTo>
                    <a:cubicBezTo>
                      <a:pt x="100" y="163"/>
                      <a:pt x="179" y="268"/>
                      <a:pt x="179" y="397"/>
                    </a:cubicBezTo>
                    <a:cubicBezTo>
                      <a:pt x="179" y="526"/>
                      <a:pt x="100" y="631"/>
                      <a:pt x="2" y="631"/>
                    </a:cubicBezTo>
                    <a:cubicBezTo>
                      <a:pt x="2" y="794"/>
                      <a:pt x="2" y="794"/>
                      <a:pt x="2" y="794"/>
                    </a:cubicBezTo>
                    <a:cubicBezTo>
                      <a:pt x="0" y="794"/>
                      <a:pt x="0" y="794"/>
                      <a:pt x="0" y="794"/>
                    </a:cubicBezTo>
                    <a:cubicBezTo>
                      <a:pt x="2" y="794"/>
                      <a:pt x="3" y="794"/>
                      <a:pt x="5" y="794"/>
                    </a:cubicBezTo>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 name="Freeform 12"/>
              <p:cNvSpPr>
                <a:spLocks/>
              </p:cNvSpPr>
              <p:nvPr/>
            </p:nvSpPr>
            <p:spPr bwMode="auto">
              <a:xfrm>
                <a:off x="601" y="1149"/>
                <a:ext cx="138" cy="115"/>
              </a:xfrm>
              <a:custGeom>
                <a:avLst/>
                <a:gdLst>
                  <a:gd name="T0" fmla="*/ 0 w 115"/>
                  <a:gd name="T1" fmla="*/ 70 h 95"/>
                  <a:gd name="T2" fmla="*/ 166 w 115"/>
                  <a:gd name="T3" fmla="*/ 71 h 95"/>
                  <a:gd name="T4" fmla="*/ 0 w 115"/>
                  <a:gd name="T5" fmla="*/ 70 h 95"/>
                  <a:gd name="T6" fmla="*/ 0 60000 65536"/>
                  <a:gd name="T7" fmla="*/ 0 60000 65536"/>
                  <a:gd name="T8" fmla="*/ 0 60000 65536"/>
                </a:gdLst>
                <a:ahLst/>
                <a:cxnLst>
                  <a:cxn ang="T6">
                    <a:pos x="T0" y="T1"/>
                  </a:cxn>
                  <a:cxn ang="T7">
                    <a:pos x="T2" y="T3"/>
                  </a:cxn>
                  <a:cxn ang="T8">
                    <a:pos x="T4" y="T5"/>
                  </a:cxn>
                </a:cxnLst>
                <a:rect l="0" t="0" r="r" b="b"/>
                <a:pathLst>
                  <a:path w="115" h="95">
                    <a:moveTo>
                      <a:pt x="0" y="48"/>
                    </a:moveTo>
                    <a:cubicBezTo>
                      <a:pt x="0" y="48"/>
                      <a:pt x="61" y="0"/>
                      <a:pt x="115" y="49"/>
                    </a:cubicBezTo>
                    <a:cubicBezTo>
                      <a:pt x="115" y="49"/>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 name="Oval 13"/>
              <p:cNvSpPr>
                <a:spLocks noChangeArrowheads="1"/>
              </p:cNvSpPr>
              <p:nvPr/>
            </p:nvSpPr>
            <p:spPr bwMode="auto">
              <a:xfrm>
                <a:off x="661" y="1189"/>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3" name="Freeform 14"/>
              <p:cNvSpPr>
                <a:spLocks/>
              </p:cNvSpPr>
              <p:nvPr/>
            </p:nvSpPr>
            <p:spPr bwMode="auto">
              <a:xfrm>
                <a:off x="739" y="1143"/>
                <a:ext cx="102" cy="122"/>
              </a:xfrm>
              <a:custGeom>
                <a:avLst/>
                <a:gdLst>
                  <a:gd name="T0" fmla="*/ 0 w 85"/>
                  <a:gd name="T1" fmla="*/ 79 h 101"/>
                  <a:gd name="T2" fmla="*/ 122 w 85"/>
                  <a:gd name="T3" fmla="*/ 77 h 101"/>
                  <a:gd name="T4" fmla="*/ 0 w 85"/>
                  <a:gd name="T5" fmla="*/ 79 h 101"/>
                  <a:gd name="T6" fmla="*/ 0 60000 65536"/>
                  <a:gd name="T7" fmla="*/ 0 60000 65536"/>
                  <a:gd name="T8" fmla="*/ 0 60000 65536"/>
                </a:gdLst>
                <a:ahLst/>
                <a:cxnLst>
                  <a:cxn ang="T6">
                    <a:pos x="T0" y="T1"/>
                  </a:cxn>
                  <a:cxn ang="T7">
                    <a:pos x="T2" y="T3"/>
                  </a:cxn>
                  <a:cxn ang="T8">
                    <a:pos x="T4" y="T5"/>
                  </a:cxn>
                </a:cxnLst>
                <a:rect l="0" t="0" r="r" b="b"/>
                <a:pathLst>
                  <a:path w="85" h="101">
                    <a:moveTo>
                      <a:pt x="0" y="54"/>
                    </a:moveTo>
                    <a:cubicBezTo>
                      <a:pt x="0" y="54"/>
                      <a:pt x="44" y="0"/>
                      <a:pt x="85" y="53"/>
                    </a:cubicBezTo>
                    <a:cubicBezTo>
                      <a:pt x="85" y="53"/>
                      <a:pt x="49" y="101"/>
                      <a:pt x="0" y="5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4" name="Oval 15"/>
              <p:cNvSpPr>
                <a:spLocks noChangeArrowheads="1"/>
              </p:cNvSpPr>
              <p:nvPr/>
            </p:nvSpPr>
            <p:spPr bwMode="auto">
              <a:xfrm>
                <a:off x="773" y="1197"/>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5" name="Freeform 16"/>
              <p:cNvSpPr>
                <a:spLocks/>
              </p:cNvSpPr>
              <p:nvPr/>
            </p:nvSpPr>
            <p:spPr bwMode="auto">
              <a:xfrm>
                <a:off x="841" y="1148"/>
                <a:ext cx="108" cy="116"/>
              </a:xfrm>
              <a:custGeom>
                <a:avLst/>
                <a:gdLst>
                  <a:gd name="T0" fmla="*/ 0 w 89"/>
                  <a:gd name="T1" fmla="*/ 71 h 96"/>
                  <a:gd name="T2" fmla="*/ 131 w 89"/>
                  <a:gd name="T3" fmla="*/ 70 h 96"/>
                  <a:gd name="T4" fmla="*/ 0 w 89"/>
                  <a:gd name="T5" fmla="*/ 71 h 96"/>
                  <a:gd name="T6" fmla="*/ 0 60000 65536"/>
                  <a:gd name="T7" fmla="*/ 0 60000 65536"/>
                  <a:gd name="T8" fmla="*/ 0 60000 65536"/>
                </a:gdLst>
                <a:ahLst/>
                <a:cxnLst>
                  <a:cxn ang="T6">
                    <a:pos x="T0" y="T1"/>
                  </a:cxn>
                  <a:cxn ang="T7">
                    <a:pos x="T2" y="T3"/>
                  </a:cxn>
                  <a:cxn ang="T8">
                    <a:pos x="T4" y="T5"/>
                  </a:cxn>
                </a:cxnLst>
                <a:rect l="0" t="0" r="r" b="b"/>
                <a:pathLst>
                  <a:path w="89" h="96">
                    <a:moveTo>
                      <a:pt x="0" y="49"/>
                    </a:moveTo>
                    <a:cubicBezTo>
                      <a:pt x="0" y="49"/>
                      <a:pt x="35" y="0"/>
                      <a:pt x="89" y="48"/>
                    </a:cubicBezTo>
                    <a:cubicBezTo>
                      <a:pt x="89"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6" name="Oval 17"/>
              <p:cNvSpPr>
                <a:spLocks noChangeArrowheads="1"/>
              </p:cNvSpPr>
              <p:nvPr/>
            </p:nvSpPr>
            <p:spPr bwMode="auto">
              <a:xfrm>
                <a:off x="880" y="1195"/>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 name="Freeform 18"/>
              <p:cNvSpPr>
                <a:spLocks/>
              </p:cNvSpPr>
              <p:nvPr/>
            </p:nvSpPr>
            <p:spPr bwMode="auto">
              <a:xfrm>
                <a:off x="949" y="1149"/>
                <a:ext cx="134" cy="113"/>
              </a:xfrm>
              <a:custGeom>
                <a:avLst/>
                <a:gdLst>
                  <a:gd name="T0" fmla="*/ 0 w 112"/>
                  <a:gd name="T1" fmla="*/ 69 h 94"/>
                  <a:gd name="T2" fmla="*/ 160 w 112"/>
                  <a:gd name="T3" fmla="*/ 70 h 94"/>
                  <a:gd name="T4" fmla="*/ 0 w 112"/>
                  <a:gd name="T5" fmla="*/ 69 h 94"/>
                  <a:gd name="T6" fmla="*/ 0 60000 65536"/>
                  <a:gd name="T7" fmla="*/ 0 60000 65536"/>
                  <a:gd name="T8" fmla="*/ 0 60000 65536"/>
                </a:gdLst>
                <a:ahLst/>
                <a:cxnLst>
                  <a:cxn ang="T6">
                    <a:pos x="T0" y="T1"/>
                  </a:cxn>
                  <a:cxn ang="T7">
                    <a:pos x="T2" y="T3"/>
                  </a:cxn>
                  <a:cxn ang="T8">
                    <a:pos x="T4" y="T5"/>
                  </a:cxn>
                </a:cxnLst>
                <a:rect l="0" t="0" r="r" b="b"/>
                <a:pathLst>
                  <a:path w="112" h="94">
                    <a:moveTo>
                      <a:pt x="0" y="47"/>
                    </a:moveTo>
                    <a:cubicBezTo>
                      <a:pt x="0" y="47"/>
                      <a:pt x="57" y="0"/>
                      <a:pt x="112" y="48"/>
                    </a:cubicBezTo>
                    <a:cubicBezTo>
                      <a:pt x="112" y="48"/>
                      <a:pt x="49"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 name="Oval 19"/>
              <p:cNvSpPr>
                <a:spLocks noChangeArrowheads="1"/>
              </p:cNvSpPr>
              <p:nvPr/>
            </p:nvSpPr>
            <p:spPr bwMode="auto">
              <a:xfrm>
                <a:off x="991" y="1187"/>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 name="Freeform 20"/>
              <p:cNvSpPr>
                <a:spLocks/>
              </p:cNvSpPr>
              <p:nvPr/>
            </p:nvSpPr>
            <p:spPr bwMode="auto">
              <a:xfrm>
                <a:off x="1082" y="1149"/>
                <a:ext cx="110" cy="115"/>
              </a:xfrm>
              <a:custGeom>
                <a:avLst/>
                <a:gdLst>
                  <a:gd name="T0" fmla="*/ 0 w 91"/>
                  <a:gd name="T1" fmla="*/ 70 h 95"/>
                  <a:gd name="T2" fmla="*/ 133 w 91"/>
                  <a:gd name="T3" fmla="*/ 71 h 95"/>
                  <a:gd name="T4" fmla="*/ 0 w 91"/>
                  <a:gd name="T5" fmla="*/ 70 h 95"/>
                  <a:gd name="T6" fmla="*/ 0 60000 65536"/>
                  <a:gd name="T7" fmla="*/ 0 60000 65536"/>
                  <a:gd name="T8" fmla="*/ 0 60000 65536"/>
                </a:gdLst>
                <a:ahLst/>
                <a:cxnLst>
                  <a:cxn ang="T6">
                    <a:pos x="T0" y="T1"/>
                  </a:cxn>
                  <a:cxn ang="T7">
                    <a:pos x="T2" y="T3"/>
                  </a:cxn>
                  <a:cxn ang="T8">
                    <a:pos x="T4" y="T5"/>
                  </a:cxn>
                </a:cxnLst>
                <a:rect l="0" t="0" r="r" b="b"/>
                <a:pathLst>
                  <a:path w="91" h="95">
                    <a:moveTo>
                      <a:pt x="0" y="48"/>
                    </a:moveTo>
                    <a:cubicBezTo>
                      <a:pt x="0" y="48"/>
                      <a:pt x="36" y="0"/>
                      <a:pt x="91" y="49"/>
                    </a:cubicBezTo>
                    <a:cubicBezTo>
                      <a:pt x="91" y="49"/>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0" name="Oval 21"/>
              <p:cNvSpPr>
                <a:spLocks noChangeArrowheads="1"/>
              </p:cNvSpPr>
              <p:nvPr/>
            </p:nvSpPr>
            <p:spPr bwMode="auto">
              <a:xfrm>
                <a:off x="1128" y="1201"/>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1" name="Freeform 22"/>
              <p:cNvSpPr>
                <a:spLocks/>
              </p:cNvSpPr>
              <p:nvPr/>
            </p:nvSpPr>
            <p:spPr bwMode="auto">
              <a:xfrm>
                <a:off x="1192" y="1149"/>
                <a:ext cx="132" cy="116"/>
              </a:xfrm>
              <a:custGeom>
                <a:avLst/>
                <a:gdLst>
                  <a:gd name="T0" fmla="*/ 0 w 110"/>
                  <a:gd name="T1" fmla="*/ 71 h 96"/>
                  <a:gd name="T2" fmla="*/ 158 w 110"/>
                  <a:gd name="T3" fmla="*/ 70 h 96"/>
                  <a:gd name="T4" fmla="*/ 0 w 110"/>
                  <a:gd name="T5" fmla="*/ 71 h 96"/>
                  <a:gd name="T6" fmla="*/ 0 60000 65536"/>
                  <a:gd name="T7" fmla="*/ 0 60000 65536"/>
                  <a:gd name="T8" fmla="*/ 0 60000 65536"/>
                </a:gdLst>
                <a:ahLst/>
                <a:cxnLst>
                  <a:cxn ang="T6">
                    <a:pos x="T0" y="T1"/>
                  </a:cxn>
                  <a:cxn ang="T7">
                    <a:pos x="T2" y="T3"/>
                  </a:cxn>
                  <a:cxn ang="T8">
                    <a:pos x="T4" y="T5"/>
                  </a:cxn>
                </a:cxnLst>
                <a:rect l="0" t="0" r="r" b="b"/>
                <a:pathLst>
                  <a:path w="110" h="96">
                    <a:moveTo>
                      <a:pt x="0" y="49"/>
                    </a:moveTo>
                    <a:cubicBezTo>
                      <a:pt x="0" y="49"/>
                      <a:pt x="56" y="0"/>
                      <a:pt x="110" y="48"/>
                    </a:cubicBezTo>
                    <a:cubicBezTo>
                      <a:pt x="110" y="48"/>
                      <a:pt x="48"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2" name="Oval 23"/>
              <p:cNvSpPr>
                <a:spLocks noChangeArrowheads="1"/>
              </p:cNvSpPr>
              <p:nvPr/>
            </p:nvSpPr>
            <p:spPr bwMode="auto">
              <a:xfrm>
                <a:off x="1265" y="1191"/>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 name="Freeform 24"/>
              <p:cNvSpPr>
                <a:spLocks/>
              </p:cNvSpPr>
              <p:nvPr/>
            </p:nvSpPr>
            <p:spPr bwMode="auto">
              <a:xfrm>
                <a:off x="1324" y="1149"/>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4" name="Oval 25"/>
              <p:cNvSpPr>
                <a:spLocks noChangeArrowheads="1"/>
              </p:cNvSpPr>
              <p:nvPr/>
            </p:nvSpPr>
            <p:spPr bwMode="auto">
              <a:xfrm>
                <a:off x="1365" y="119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5" name="Freeform 26"/>
              <p:cNvSpPr>
                <a:spLocks/>
              </p:cNvSpPr>
              <p:nvPr/>
            </p:nvSpPr>
            <p:spPr bwMode="auto">
              <a:xfrm>
                <a:off x="601" y="1727"/>
                <a:ext cx="89" cy="114"/>
              </a:xfrm>
              <a:custGeom>
                <a:avLst/>
                <a:gdLst>
                  <a:gd name="T0" fmla="*/ 0 w 74"/>
                  <a:gd name="T1" fmla="*/ 57 h 94"/>
                  <a:gd name="T2" fmla="*/ 107 w 74"/>
                  <a:gd name="T3" fmla="*/ 57 h 94"/>
                  <a:gd name="T4" fmla="*/ 0 w 74"/>
                  <a:gd name="T5" fmla="*/ 57 h 94"/>
                  <a:gd name="T6" fmla="*/ 0 60000 65536"/>
                  <a:gd name="T7" fmla="*/ 0 60000 65536"/>
                  <a:gd name="T8" fmla="*/ 0 60000 65536"/>
                </a:gdLst>
                <a:ahLst/>
                <a:cxnLst>
                  <a:cxn ang="T6">
                    <a:pos x="T0" y="T1"/>
                  </a:cxn>
                  <a:cxn ang="T7">
                    <a:pos x="T2" y="T3"/>
                  </a:cxn>
                  <a:cxn ang="T8">
                    <a:pos x="T4" y="T5"/>
                  </a:cxn>
                </a:cxnLst>
                <a:rect l="0" t="0" r="r" b="b"/>
                <a:pathLst>
                  <a:path w="74" h="94">
                    <a:moveTo>
                      <a:pt x="0" y="39"/>
                    </a:moveTo>
                    <a:cubicBezTo>
                      <a:pt x="0" y="39"/>
                      <a:pt x="40" y="0"/>
                      <a:pt x="74" y="39"/>
                    </a:cubicBezTo>
                    <a:cubicBezTo>
                      <a:pt x="74" y="39"/>
                      <a:pt x="36" y="94"/>
                      <a:pt x="0" y="3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 name="Oval 27"/>
              <p:cNvSpPr>
                <a:spLocks noChangeArrowheads="1"/>
              </p:cNvSpPr>
              <p:nvPr/>
            </p:nvSpPr>
            <p:spPr bwMode="auto">
              <a:xfrm>
                <a:off x="642" y="1766"/>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 name="Freeform 28"/>
              <p:cNvSpPr>
                <a:spLocks/>
              </p:cNvSpPr>
              <p:nvPr/>
            </p:nvSpPr>
            <p:spPr bwMode="auto">
              <a:xfrm>
                <a:off x="690" y="1716"/>
                <a:ext cx="127" cy="115"/>
              </a:xfrm>
              <a:custGeom>
                <a:avLst/>
                <a:gdLst>
                  <a:gd name="T0" fmla="*/ 0 w 106"/>
                  <a:gd name="T1" fmla="*/ 70 h 95"/>
                  <a:gd name="T2" fmla="*/ 152 w 106"/>
                  <a:gd name="T3" fmla="*/ 70 h 95"/>
                  <a:gd name="T4" fmla="*/ 0 w 106"/>
                  <a:gd name="T5" fmla="*/ 70 h 95"/>
                  <a:gd name="T6" fmla="*/ 0 60000 65536"/>
                  <a:gd name="T7" fmla="*/ 0 60000 65536"/>
                  <a:gd name="T8" fmla="*/ 0 60000 65536"/>
                </a:gdLst>
                <a:ahLst/>
                <a:cxnLst>
                  <a:cxn ang="T6">
                    <a:pos x="T0" y="T1"/>
                  </a:cxn>
                  <a:cxn ang="T7">
                    <a:pos x="T2" y="T3"/>
                  </a:cxn>
                  <a:cxn ang="T8">
                    <a:pos x="T4" y="T5"/>
                  </a:cxn>
                </a:cxnLst>
                <a:rect l="0" t="0" r="r" b="b"/>
                <a:pathLst>
                  <a:path w="106" h="95">
                    <a:moveTo>
                      <a:pt x="0" y="48"/>
                    </a:moveTo>
                    <a:cubicBezTo>
                      <a:pt x="0" y="48"/>
                      <a:pt x="52" y="0"/>
                      <a:pt x="106" y="48"/>
                    </a:cubicBezTo>
                    <a:cubicBezTo>
                      <a:pt x="106"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 name="Oval 29"/>
              <p:cNvSpPr>
                <a:spLocks noChangeArrowheads="1"/>
              </p:cNvSpPr>
              <p:nvPr/>
            </p:nvSpPr>
            <p:spPr bwMode="auto">
              <a:xfrm>
                <a:off x="762"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9" name="Freeform 30"/>
              <p:cNvSpPr>
                <a:spLocks/>
              </p:cNvSpPr>
              <p:nvPr/>
            </p:nvSpPr>
            <p:spPr bwMode="auto">
              <a:xfrm>
                <a:off x="817" y="1716"/>
                <a:ext cx="146" cy="115"/>
              </a:xfrm>
              <a:custGeom>
                <a:avLst/>
                <a:gdLst>
                  <a:gd name="T0" fmla="*/ 0 w 121"/>
                  <a:gd name="T1" fmla="*/ 70 h 95"/>
                  <a:gd name="T2" fmla="*/ 176 w 121"/>
                  <a:gd name="T3" fmla="*/ 70 h 95"/>
                  <a:gd name="T4" fmla="*/ 0 w 121"/>
                  <a:gd name="T5" fmla="*/ 70 h 95"/>
                  <a:gd name="T6" fmla="*/ 0 60000 65536"/>
                  <a:gd name="T7" fmla="*/ 0 60000 65536"/>
                  <a:gd name="T8" fmla="*/ 0 60000 65536"/>
                </a:gdLst>
                <a:ahLst/>
                <a:cxnLst>
                  <a:cxn ang="T6">
                    <a:pos x="T0" y="T1"/>
                  </a:cxn>
                  <a:cxn ang="T7">
                    <a:pos x="T2" y="T3"/>
                  </a:cxn>
                  <a:cxn ang="T8">
                    <a:pos x="T4" y="T5"/>
                  </a:cxn>
                </a:cxnLst>
                <a:rect l="0" t="0" r="r" b="b"/>
                <a:pathLst>
                  <a:path w="121" h="95">
                    <a:moveTo>
                      <a:pt x="0" y="48"/>
                    </a:moveTo>
                    <a:cubicBezTo>
                      <a:pt x="0" y="48"/>
                      <a:pt x="66" y="0"/>
                      <a:pt x="121" y="48"/>
                    </a:cubicBezTo>
                    <a:cubicBezTo>
                      <a:pt x="121"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 name="Oval 31"/>
              <p:cNvSpPr>
                <a:spLocks noChangeArrowheads="1"/>
              </p:cNvSpPr>
              <p:nvPr/>
            </p:nvSpPr>
            <p:spPr bwMode="auto">
              <a:xfrm>
                <a:off x="867" y="1765"/>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1" name="Freeform 32"/>
              <p:cNvSpPr>
                <a:spLocks/>
              </p:cNvSpPr>
              <p:nvPr/>
            </p:nvSpPr>
            <p:spPr bwMode="auto">
              <a:xfrm>
                <a:off x="962" y="1716"/>
                <a:ext cx="108" cy="115"/>
              </a:xfrm>
              <a:custGeom>
                <a:avLst/>
                <a:gdLst>
                  <a:gd name="T0" fmla="*/ 0 w 90"/>
                  <a:gd name="T1" fmla="*/ 70 h 95"/>
                  <a:gd name="T2" fmla="*/ 130 w 90"/>
                  <a:gd name="T3" fmla="*/ 70 h 95"/>
                  <a:gd name="T4" fmla="*/ 0 w 90"/>
                  <a:gd name="T5" fmla="*/ 70 h 95"/>
                  <a:gd name="T6" fmla="*/ 0 60000 65536"/>
                  <a:gd name="T7" fmla="*/ 0 60000 65536"/>
                  <a:gd name="T8" fmla="*/ 0 60000 65536"/>
                </a:gdLst>
                <a:ahLst/>
                <a:cxnLst>
                  <a:cxn ang="T6">
                    <a:pos x="T0" y="T1"/>
                  </a:cxn>
                  <a:cxn ang="T7">
                    <a:pos x="T2" y="T3"/>
                  </a:cxn>
                  <a:cxn ang="T8">
                    <a:pos x="T4" y="T5"/>
                  </a:cxn>
                </a:cxnLst>
                <a:rect l="0" t="0" r="r" b="b"/>
                <a:pathLst>
                  <a:path w="90" h="95">
                    <a:moveTo>
                      <a:pt x="0" y="48"/>
                    </a:moveTo>
                    <a:cubicBezTo>
                      <a:pt x="0" y="48"/>
                      <a:pt x="36" y="0"/>
                      <a:pt x="90" y="48"/>
                    </a:cubicBezTo>
                    <a:cubicBezTo>
                      <a:pt x="9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2" name="Oval 33"/>
              <p:cNvSpPr>
                <a:spLocks noChangeArrowheads="1"/>
              </p:cNvSpPr>
              <p:nvPr/>
            </p:nvSpPr>
            <p:spPr bwMode="auto">
              <a:xfrm>
                <a:off x="996" y="1756"/>
                <a:ext cx="34" cy="17"/>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3" name="Freeform 34"/>
              <p:cNvSpPr>
                <a:spLocks/>
              </p:cNvSpPr>
              <p:nvPr/>
            </p:nvSpPr>
            <p:spPr bwMode="auto">
              <a:xfrm>
                <a:off x="1070" y="1693"/>
                <a:ext cx="122" cy="139"/>
              </a:xfrm>
              <a:custGeom>
                <a:avLst/>
                <a:gdLst>
                  <a:gd name="T0" fmla="*/ 0 w 101"/>
                  <a:gd name="T1" fmla="*/ 98 h 115"/>
                  <a:gd name="T2" fmla="*/ 147 w 101"/>
                  <a:gd name="T3" fmla="*/ 98 h 115"/>
                  <a:gd name="T4" fmla="*/ 0 w 101"/>
                  <a:gd name="T5" fmla="*/ 98 h 115"/>
                  <a:gd name="T6" fmla="*/ 0 60000 65536"/>
                  <a:gd name="T7" fmla="*/ 0 60000 65536"/>
                  <a:gd name="T8" fmla="*/ 0 60000 65536"/>
                </a:gdLst>
                <a:ahLst/>
                <a:cxnLst>
                  <a:cxn ang="T6">
                    <a:pos x="T0" y="T1"/>
                  </a:cxn>
                  <a:cxn ang="T7">
                    <a:pos x="T2" y="T3"/>
                  </a:cxn>
                  <a:cxn ang="T8">
                    <a:pos x="T4" y="T5"/>
                  </a:cxn>
                </a:cxnLst>
                <a:rect l="0" t="0" r="r" b="b"/>
                <a:pathLst>
                  <a:path w="101" h="115">
                    <a:moveTo>
                      <a:pt x="0" y="67"/>
                    </a:moveTo>
                    <a:cubicBezTo>
                      <a:pt x="0" y="67"/>
                      <a:pt x="39" y="0"/>
                      <a:pt x="101" y="67"/>
                    </a:cubicBezTo>
                    <a:cubicBezTo>
                      <a:pt x="101" y="67"/>
                      <a:pt x="49" y="115"/>
                      <a:pt x="0" y="6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 name="Oval 35"/>
              <p:cNvSpPr>
                <a:spLocks noChangeArrowheads="1"/>
              </p:cNvSpPr>
              <p:nvPr/>
            </p:nvSpPr>
            <p:spPr bwMode="auto">
              <a:xfrm>
                <a:off x="1124"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5" name="Freeform 36"/>
              <p:cNvSpPr>
                <a:spLocks/>
              </p:cNvSpPr>
              <p:nvPr/>
            </p:nvSpPr>
            <p:spPr bwMode="auto">
              <a:xfrm>
                <a:off x="1192" y="1716"/>
                <a:ext cx="132" cy="104"/>
              </a:xfrm>
              <a:custGeom>
                <a:avLst/>
                <a:gdLst>
                  <a:gd name="T0" fmla="*/ 0 w 110"/>
                  <a:gd name="T1" fmla="*/ 70 h 86"/>
                  <a:gd name="T2" fmla="*/ 158 w 110"/>
                  <a:gd name="T3" fmla="*/ 70 h 86"/>
                  <a:gd name="T4" fmla="*/ 0 w 110"/>
                  <a:gd name="T5" fmla="*/ 70 h 86"/>
                  <a:gd name="T6" fmla="*/ 0 60000 65536"/>
                  <a:gd name="T7" fmla="*/ 0 60000 65536"/>
                  <a:gd name="T8" fmla="*/ 0 60000 65536"/>
                </a:gdLst>
                <a:ahLst/>
                <a:cxnLst>
                  <a:cxn ang="T6">
                    <a:pos x="T0" y="T1"/>
                  </a:cxn>
                  <a:cxn ang="T7">
                    <a:pos x="T2" y="T3"/>
                  </a:cxn>
                  <a:cxn ang="T8">
                    <a:pos x="T4" y="T5"/>
                  </a:cxn>
                </a:cxnLst>
                <a:rect l="0" t="0" r="r" b="b"/>
                <a:pathLst>
                  <a:path w="110" h="86">
                    <a:moveTo>
                      <a:pt x="0" y="48"/>
                    </a:moveTo>
                    <a:cubicBezTo>
                      <a:pt x="0" y="48"/>
                      <a:pt x="56" y="0"/>
                      <a:pt x="110" y="48"/>
                    </a:cubicBezTo>
                    <a:cubicBezTo>
                      <a:pt x="110" y="48"/>
                      <a:pt x="52" y="86"/>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 name="Oval 37"/>
              <p:cNvSpPr>
                <a:spLocks noChangeArrowheads="1"/>
              </p:cNvSpPr>
              <p:nvPr/>
            </p:nvSpPr>
            <p:spPr bwMode="auto">
              <a:xfrm>
                <a:off x="1217" y="1763"/>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7" name="Freeform 38"/>
              <p:cNvSpPr>
                <a:spLocks/>
              </p:cNvSpPr>
              <p:nvPr/>
            </p:nvSpPr>
            <p:spPr bwMode="auto">
              <a:xfrm>
                <a:off x="1324" y="1716"/>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8" name="Oval 39"/>
              <p:cNvSpPr>
                <a:spLocks noChangeArrowheads="1"/>
              </p:cNvSpPr>
              <p:nvPr/>
            </p:nvSpPr>
            <p:spPr bwMode="auto">
              <a:xfrm>
                <a:off x="1365"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9" name="Freeform 40"/>
              <p:cNvSpPr>
                <a:spLocks/>
              </p:cNvSpPr>
              <p:nvPr/>
            </p:nvSpPr>
            <p:spPr bwMode="auto">
              <a:xfrm>
                <a:off x="1445" y="1700"/>
                <a:ext cx="113" cy="107"/>
              </a:xfrm>
              <a:custGeom>
                <a:avLst/>
                <a:gdLst>
                  <a:gd name="T0" fmla="*/ 0 w 94"/>
                  <a:gd name="T1" fmla="*/ 90 h 88"/>
                  <a:gd name="T2" fmla="*/ 136 w 94"/>
                  <a:gd name="T3" fmla="*/ 36 h 88"/>
                  <a:gd name="T4" fmla="*/ 0 w 94"/>
                  <a:gd name="T5" fmla="*/ 90 h 88"/>
                  <a:gd name="T6" fmla="*/ 0 60000 65536"/>
                  <a:gd name="T7" fmla="*/ 0 60000 65536"/>
                  <a:gd name="T8" fmla="*/ 0 60000 65536"/>
                </a:gdLst>
                <a:ahLst/>
                <a:cxnLst>
                  <a:cxn ang="T6">
                    <a:pos x="T0" y="T1"/>
                  </a:cxn>
                  <a:cxn ang="T7">
                    <a:pos x="T2" y="T3"/>
                  </a:cxn>
                  <a:cxn ang="T8">
                    <a:pos x="T4" y="T5"/>
                  </a:cxn>
                </a:cxnLst>
                <a:rect l="0" t="0" r="r" b="b"/>
                <a:pathLst>
                  <a:path w="94" h="88">
                    <a:moveTo>
                      <a:pt x="0" y="61"/>
                    </a:moveTo>
                    <a:cubicBezTo>
                      <a:pt x="0" y="61"/>
                      <a:pt x="26" y="0"/>
                      <a:pt x="94" y="25"/>
                    </a:cubicBezTo>
                    <a:cubicBezTo>
                      <a:pt x="94" y="25"/>
                      <a:pt x="63" y="88"/>
                      <a:pt x="0" y="61"/>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0" name="Freeform 41"/>
              <p:cNvSpPr>
                <a:spLocks/>
              </p:cNvSpPr>
              <p:nvPr/>
            </p:nvSpPr>
            <p:spPr bwMode="auto">
              <a:xfrm>
                <a:off x="1482" y="1742"/>
                <a:ext cx="36" cy="24"/>
              </a:xfrm>
              <a:custGeom>
                <a:avLst/>
                <a:gdLst>
                  <a:gd name="T0" fmla="*/ 42 w 30"/>
                  <a:gd name="T1" fmla="*/ 7 h 20"/>
                  <a:gd name="T2" fmla="*/ 26 w 30"/>
                  <a:gd name="T3" fmla="*/ 24 h 20"/>
                  <a:gd name="T4" fmla="*/ 2 w 30"/>
                  <a:gd name="T5" fmla="*/ 22 h 20"/>
                  <a:gd name="T6" fmla="*/ 17 w 30"/>
                  <a:gd name="T7" fmla="*/ 5 h 20"/>
                  <a:gd name="T8" fmla="*/ 42 w 3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9" y="5"/>
                    </a:moveTo>
                    <a:cubicBezTo>
                      <a:pt x="30" y="9"/>
                      <a:pt x="25" y="14"/>
                      <a:pt x="18" y="17"/>
                    </a:cubicBezTo>
                    <a:cubicBezTo>
                      <a:pt x="10" y="20"/>
                      <a:pt x="3" y="19"/>
                      <a:pt x="2" y="15"/>
                    </a:cubicBezTo>
                    <a:cubicBezTo>
                      <a:pt x="0" y="12"/>
                      <a:pt x="5" y="6"/>
                      <a:pt x="12" y="3"/>
                    </a:cubicBezTo>
                    <a:cubicBezTo>
                      <a:pt x="20" y="0"/>
                      <a:pt x="27"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1" name="Freeform 42"/>
              <p:cNvSpPr>
                <a:spLocks/>
              </p:cNvSpPr>
              <p:nvPr/>
            </p:nvSpPr>
            <p:spPr bwMode="auto">
              <a:xfrm>
                <a:off x="1545" y="1634"/>
                <a:ext cx="85" cy="97"/>
              </a:xfrm>
              <a:custGeom>
                <a:avLst/>
                <a:gdLst>
                  <a:gd name="T0" fmla="*/ 16 w 71"/>
                  <a:gd name="T1" fmla="*/ 118 h 80"/>
                  <a:gd name="T2" fmla="*/ 102 w 71"/>
                  <a:gd name="T3" fmla="*/ 0 h 80"/>
                  <a:gd name="T4" fmla="*/ 16 w 71"/>
                  <a:gd name="T5" fmla="*/ 118 h 80"/>
                  <a:gd name="T6" fmla="*/ 0 60000 65536"/>
                  <a:gd name="T7" fmla="*/ 0 60000 65536"/>
                  <a:gd name="T8" fmla="*/ 0 60000 65536"/>
                </a:gdLst>
                <a:ahLst/>
                <a:cxnLst>
                  <a:cxn ang="T6">
                    <a:pos x="T0" y="T1"/>
                  </a:cxn>
                  <a:cxn ang="T7">
                    <a:pos x="T2" y="T3"/>
                  </a:cxn>
                  <a:cxn ang="T8">
                    <a:pos x="T4" y="T5"/>
                  </a:cxn>
                </a:cxnLst>
                <a:rect l="0" t="0" r="r" b="b"/>
                <a:pathLst>
                  <a:path w="71" h="80">
                    <a:moveTo>
                      <a:pt x="11" y="80"/>
                    </a:moveTo>
                    <a:cubicBezTo>
                      <a:pt x="11" y="80"/>
                      <a:pt x="0" y="7"/>
                      <a:pt x="71" y="0"/>
                    </a:cubicBezTo>
                    <a:cubicBezTo>
                      <a:pt x="71" y="0"/>
                      <a:pt x="69" y="70"/>
                      <a:pt x="11" y="8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2" name="Freeform 43"/>
              <p:cNvSpPr>
                <a:spLocks/>
              </p:cNvSpPr>
              <p:nvPr/>
            </p:nvSpPr>
            <p:spPr bwMode="auto">
              <a:xfrm>
                <a:off x="1588" y="1669"/>
                <a:ext cx="26" cy="31"/>
              </a:xfrm>
              <a:custGeom>
                <a:avLst/>
                <a:gdLst>
                  <a:gd name="T0" fmla="*/ 26 w 22"/>
                  <a:gd name="T1" fmla="*/ 2 h 26"/>
                  <a:gd name="T2" fmla="*/ 24 w 22"/>
                  <a:gd name="T3" fmla="*/ 24 h 26"/>
                  <a:gd name="T4" fmla="*/ 5 w 22"/>
                  <a:gd name="T5" fmla="*/ 35 h 26"/>
                  <a:gd name="T6" fmla="*/ 8 w 22"/>
                  <a:gd name="T7" fmla="*/ 13 h 26"/>
                  <a:gd name="T8" fmla="*/ 26 w 22"/>
                  <a:gd name="T9" fmla="*/ 2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6">
                    <a:moveTo>
                      <a:pt x="19" y="2"/>
                    </a:moveTo>
                    <a:cubicBezTo>
                      <a:pt x="22" y="5"/>
                      <a:pt x="21" y="11"/>
                      <a:pt x="17" y="17"/>
                    </a:cubicBezTo>
                    <a:cubicBezTo>
                      <a:pt x="12" y="23"/>
                      <a:pt x="6" y="26"/>
                      <a:pt x="3" y="24"/>
                    </a:cubicBezTo>
                    <a:cubicBezTo>
                      <a:pt x="0" y="22"/>
                      <a:pt x="1" y="15"/>
                      <a:pt x="6" y="9"/>
                    </a:cubicBezTo>
                    <a:cubicBezTo>
                      <a:pt x="10" y="3"/>
                      <a:pt x="16" y="0"/>
                      <a:pt x="19"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3" name="Freeform 44"/>
              <p:cNvSpPr>
                <a:spLocks/>
              </p:cNvSpPr>
              <p:nvPr/>
            </p:nvSpPr>
            <p:spPr bwMode="auto">
              <a:xfrm>
                <a:off x="1601" y="1538"/>
                <a:ext cx="76" cy="96"/>
              </a:xfrm>
              <a:custGeom>
                <a:avLst/>
                <a:gdLst>
                  <a:gd name="T0" fmla="*/ 35 w 63"/>
                  <a:gd name="T1" fmla="*/ 117 h 79"/>
                  <a:gd name="T2" fmla="*/ 65 w 63"/>
                  <a:gd name="T3" fmla="*/ 0 h 79"/>
                  <a:gd name="T4" fmla="*/ 35 w 63"/>
                  <a:gd name="T5" fmla="*/ 117 h 79"/>
                  <a:gd name="T6" fmla="*/ 0 60000 65536"/>
                  <a:gd name="T7" fmla="*/ 0 60000 65536"/>
                  <a:gd name="T8" fmla="*/ 0 60000 65536"/>
                </a:gdLst>
                <a:ahLst/>
                <a:cxnLst>
                  <a:cxn ang="T6">
                    <a:pos x="T0" y="T1"/>
                  </a:cxn>
                  <a:cxn ang="T7">
                    <a:pos x="T2" y="T3"/>
                  </a:cxn>
                  <a:cxn ang="T8">
                    <a:pos x="T4" y="T5"/>
                  </a:cxn>
                </a:cxnLst>
                <a:rect l="0" t="0" r="r" b="b"/>
                <a:pathLst>
                  <a:path w="63" h="79">
                    <a:moveTo>
                      <a:pt x="24" y="79"/>
                    </a:moveTo>
                    <a:cubicBezTo>
                      <a:pt x="24" y="79"/>
                      <a:pt x="0" y="31"/>
                      <a:pt x="45" y="0"/>
                    </a:cubicBezTo>
                    <a:cubicBezTo>
                      <a:pt x="63" y="35"/>
                      <a:pt x="28" y="76"/>
                      <a:pt x="24" y="7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4" name="Freeform 45"/>
              <p:cNvSpPr>
                <a:spLocks/>
              </p:cNvSpPr>
              <p:nvPr/>
            </p:nvSpPr>
            <p:spPr bwMode="auto">
              <a:xfrm>
                <a:off x="1629" y="1577"/>
                <a:ext cx="20" cy="33"/>
              </a:xfrm>
              <a:custGeom>
                <a:avLst/>
                <a:gdLst>
                  <a:gd name="T0" fmla="*/ 16 w 17"/>
                  <a:gd name="T1" fmla="*/ 1 h 27"/>
                  <a:gd name="T2" fmla="*/ 21 w 17"/>
                  <a:gd name="T3" fmla="*/ 22 h 27"/>
                  <a:gd name="T4" fmla="*/ 7 w 17"/>
                  <a:gd name="T5" fmla="*/ 39 h 27"/>
                  <a:gd name="T6" fmla="*/ 2 w 17"/>
                  <a:gd name="T7" fmla="*/ 18 h 27"/>
                  <a:gd name="T8" fmla="*/ 16 w 17"/>
                  <a:gd name="T9" fmla="*/ 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7">
                    <a:moveTo>
                      <a:pt x="12" y="1"/>
                    </a:moveTo>
                    <a:cubicBezTo>
                      <a:pt x="15" y="2"/>
                      <a:pt x="17" y="9"/>
                      <a:pt x="15" y="15"/>
                    </a:cubicBezTo>
                    <a:cubicBezTo>
                      <a:pt x="13" y="22"/>
                      <a:pt x="8" y="27"/>
                      <a:pt x="5" y="26"/>
                    </a:cubicBezTo>
                    <a:cubicBezTo>
                      <a:pt x="1" y="25"/>
                      <a:pt x="0" y="19"/>
                      <a:pt x="2" y="12"/>
                    </a:cubicBezTo>
                    <a:cubicBezTo>
                      <a:pt x="4" y="5"/>
                      <a:pt x="8" y="0"/>
                      <a:pt x="12"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5" name="Freeform 46"/>
              <p:cNvSpPr>
                <a:spLocks/>
              </p:cNvSpPr>
              <p:nvPr/>
            </p:nvSpPr>
            <p:spPr bwMode="auto">
              <a:xfrm>
                <a:off x="1608" y="1416"/>
                <a:ext cx="98" cy="122"/>
              </a:xfrm>
              <a:custGeom>
                <a:avLst/>
                <a:gdLst>
                  <a:gd name="T0" fmla="*/ 57 w 81"/>
                  <a:gd name="T1" fmla="*/ 147 h 101"/>
                  <a:gd name="T2" fmla="*/ 50 w 81"/>
                  <a:gd name="T3" fmla="*/ 0 h 101"/>
                  <a:gd name="T4" fmla="*/ 57 w 81"/>
                  <a:gd name="T5" fmla="*/ 147 h 101"/>
                  <a:gd name="T6" fmla="*/ 0 60000 65536"/>
                  <a:gd name="T7" fmla="*/ 0 60000 65536"/>
                  <a:gd name="T8" fmla="*/ 0 60000 65536"/>
                </a:gdLst>
                <a:ahLst/>
                <a:cxnLst>
                  <a:cxn ang="T6">
                    <a:pos x="T0" y="T1"/>
                  </a:cxn>
                  <a:cxn ang="T7">
                    <a:pos x="T2" y="T3"/>
                  </a:cxn>
                  <a:cxn ang="T8">
                    <a:pos x="T4" y="T5"/>
                  </a:cxn>
                </a:cxnLst>
                <a:rect l="0" t="0" r="r" b="b"/>
                <a:pathLst>
                  <a:path w="81" h="101">
                    <a:moveTo>
                      <a:pt x="39" y="101"/>
                    </a:moveTo>
                    <a:cubicBezTo>
                      <a:pt x="39" y="101"/>
                      <a:pt x="0" y="40"/>
                      <a:pt x="34" y="0"/>
                    </a:cubicBezTo>
                    <a:cubicBezTo>
                      <a:pt x="34" y="0"/>
                      <a:pt x="81" y="56"/>
                      <a:pt x="39" y="101"/>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6" name="Oval 47"/>
              <p:cNvSpPr>
                <a:spLocks noChangeArrowheads="1"/>
              </p:cNvSpPr>
              <p:nvPr/>
            </p:nvSpPr>
            <p:spPr bwMode="auto">
              <a:xfrm>
                <a:off x="1651" y="1471"/>
                <a:ext cx="15" cy="30"/>
              </a:xfrm>
              <a:prstGeom prst="ellipse">
                <a:avLst/>
              </a:pr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57" name="Freeform 48"/>
              <p:cNvSpPr>
                <a:spLocks/>
              </p:cNvSpPr>
              <p:nvPr/>
            </p:nvSpPr>
            <p:spPr bwMode="auto">
              <a:xfrm>
                <a:off x="1596" y="1336"/>
                <a:ext cx="81" cy="80"/>
              </a:xfrm>
              <a:custGeom>
                <a:avLst/>
                <a:gdLst>
                  <a:gd name="T0" fmla="*/ 64 w 67"/>
                  <a:gd name="T1" fmla="*/ 97 h 66"/>
                  <a:gd name="T2" fmla="*/ 34 w 67"/>
                  <a:gd name="T3" fmla="*/ 0 h 66"/>
                  <a:gd name="T4" fmla="*/ 64 w 67"/>
                  <a:gd name="T5" fmla="*/ 97 h 66"/>
                  <a:gd name="T6" fmla="*/ 0 60000 65536"/>
                  <a:gd name="T7" fmla="*/ 0 60000 65536"/>
                  <a:gd name="T8" fmla="*/ 0 60000 65536"/>
                </a:gdLst>
                <a:ahLst/>
                <a:cxnLst>
                  <a:cxn ang="T6">
                    <a:pos x="T0" y="T1"/>
                  </a:cxn>
                  <a:cxn ang="T7">
                    <a:pos x="T2" y="T3"/>
                  </a:cxn>
                  <a:cxn ang="T8">
                    <a:pos x="T4" y="T5"/>
                  </a:cxn>
                </a:cxnLst>
                <a:rect l="0" t="0" r="r" b="b"/>
                <a:pathLst>
                  <a:path w="67" h="66">
                    <a:moveTo>
                      <a:pt x="44" y="66"/>
                    </a:moveTo>
                    <a:cubicBezTo>
                      <a:pt x="44" y="66"/>
                      <a:pt x="0" y="57"/>
                      <a:pt x="23" y="0"/>
                    </a:cubicBezTo>
                    <a:cubicBezTo>
                      <a:pt x="23" y="0"/>
                      <a:pt x="67" y="7"/>
                      <a:pt x="44" y="6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8" name="Freeform 49"/>
              <p:cNvSpPr>
                <a:spLocks/>
              </p:cNvSpPr>
              <p:nvPr/>
            </p:nvSpPr>
            <p:spPr bwMode="auto">
              <a:xfrm>
                <a:off x="1631" y="1368"/>
                <a:ext cx="18" cy="30"/>
              </a:xfrm>
              <a:custGeom>
                <a:avLst/>
                <a:gdLst>
                  <a:gd name="T0" fmla="*/ 6 w 15"/>
                  <a:gd name="T1" fmla="*/ 1 h 25"/>
                  <a:gd name="T2" fmla="*/ 19 w 15"/>
                  <a:gd name="T3" fmla="*/ 17 h 25"/>
                  <a:gd name="T4" fmla="*/ 14 w 15"/>
                  <a:gd name="T5" fmla="*/ 36 h 25"/>
                  <a:gd name="T6" fmla="*/ 1 w 15"/>
                  <a:gd name="T7" fmla="*/ 20 h 25"/>
                  <a:gd name="T8" fmla="*/ 6 w 15"/>
                  <a:gd name="T9" fmla="*/ 1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5">
                    <a:moveTo>
                      <a:pt x="4" y="1"/>
                    </a:moveTo>
                    <a:cubicBezTo>
                      <a:pt x="8" y="0"/>
                      <a:pt x="12" y="5"/>
                      <a:pt x="13" y="12"/>
                    </a:cubicBezTo>
                    <a:cubicBezTo>
                      <a:pt x="15" y="18"/>
                      <a:pt x="13" y="24"/>
                      <a:pt x="10" y="25"/>
                    </a:cubicBezTo>
                    <a:cubicBezTo>
                      <a:pt x="7" y="25"/>
                      <a:pt x="3" y="21"/>
                      <a:pt x="1" y="14"/>
                    </a:cubicBezTo>
                    <a:cubicBezTo>
                      <a:pt x="0" y="8"/>
                      <a:pt x="1" y="2"/>
                      <a:pt x="4"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9" name="Freeform 50"/>
              <p:cNvSpPr>
                <a:spLocks/>
              </p:cNvSpPr>
              <p:nvPr/>
            </p:nvSpPr>
            <p:spPr bwMode="auto">
              <a:xfrm>
                <a:off x="1551" y="1261"/>
                <a:ext cx="79" cy="90"/>
              </a:xfrm>
              <a:custGeom>
                <a:avLst/>
                <a:gdLst>
                  <a:gd name="T0" fmla="*/ 87 w 66"/>
                  <a:gd name="T1" fmla="*/ 91 h 74"/>
                  <a:gd name="T2" fmla="*/ 26 w 66"/>
                  <a:gd name="T3" fmla="*/ 0 h 74"/>
                  <a:gd name="T4" fmla="*/ 87 w 66"/>
                  <a:gd name="T5" fmla="*/ 91 h 74"/>
                  <a:gd name="T6" fmla="*/ 0 60000 65536"/>
                  <a:gd name="T7" fmla="*/ 0 60000 65536"/>
                  <a:gd name="T8" fmla="*/ 0 60000 65536"/>
                </a:gdLst>
                <a:ahLst/>
                <a:cxnLst>
                  <a:cxn ang="T6">
                    <a:pos x="T0" y="T1"/>
                  </a:cxn>
                  <a:cxn ang="T7">
                    <a:pos x="T2" y="T3"/>
                  </a:cxn>
                  <a:cxn ang="T8">
                    <a:pos x="T4" y="T5"/>
                  </a:cxn>
                </a:cxnLst>
                <a:rect l="0" t="0" r="r" b="b"/>
                <a:pathLst>
                  <a:path w="66" h="74">
                    <a:moveTo>
                      <a:pt x="61" y="62"/>
                    </a:moveTo>
                    <a:cubicBezTo>
                      <a:pt x="61" y="62"/>
                      <a:pt x="0" y="74"/>
                      <a:pt x="18" y="0"/>
                    </a:cubicBezTo>
                    <a:cubicBezTo>
                      <a:pt x="18" y="0"/>
                      <a:pt x="66" y="4"/>
                      <a:pt x="61" y="6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0" name="Freeform 51"/>
              <p:cNvSpPr>
                <a:spLocks/>
              </p:cNvSpPr>
              <p:nvPr/>
            </p:nvSpPr>
            <p:spPr bwMode="auto">
              <a:xfrm>
                <a:off x="1572" y="1283"/>
                <a:ext cx="28" cy="28"/>
              </a:xfrm>
              <a:custGeom>
                <a:avLst/>
                <a:gdLst>
                  <a:gd name="T0" fmla="*/ 5 w 23"/>
                  <a:gd name="T1" fmla="*/ 2 h 23"/>
                  <a:gd name="T2" fmla="*/ 23 w 23"/>
                  <a:gd name="T3" fmla="*/ 11 h 23"/>
                  <a:gd name="T4" fmla="*/ 29 w 23"/>
                  <a:gd name="T5" fmla="*/ 29 h 23"/>
                  <a:gd name="T6" fmla="*/ 11 w 23"/>
                  <a:gd name="T7" fmla="*/ 23 h 23"/>
                  <a:gd name="T8" fmla="*/ 5 w 23"/>
                  <a:gd name="T9" fmla="*/ 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3" y="2"/>
                    </a:moveTo>
                    <a:cubicBezTo>
                      <a:pt x="5" y="0"/>
                      <a:pt x="11" y="2"/>
                      <a:pt x="16" y="7"/>
                    </a:cubicBezTo>
                    <a:cubicBezTo>
                      <a:pt x="21" y="12"/>
                      <a:pt x="23" y="18"/>
                      <a:pt x="20" y="20"/>
                    </a:cubicBezTo>
                    <a:cubicBezTo>
                      <a:pt x="18" y="23"/>
                      <a:pt x="12" y="21"/>
                      <a:pt x="7" y="16"/>
                    </a:cubicBezTo>
                    <a:cubicBezTo>
                      <a:pt x="2" y="11"/>
                      <a:pt x="0" y="5"/>
                      <a:pt x="3"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1" name="Freeform 52"/>
              <p:cNvSpPr>
                <a:spLocks/>
              </p:cNvSpPr>
              <p:nvPr/>
            </p:nvSpPr>
            <p:spPr bwMode="auto">
              <a:xfrm>
                <a:off x="1445" y="1171"/>
                <a:ext cx="127" cy="107"/>
              </a:xfrm>
              <a:custGeom>
                <a:avLst/>
                <a:gdLst>
                  <a:gd name="T0" fmla="*/ 152 w 106"/>
                  <a:gd name="T1" fmla="*/ 108 h 89"/>
                  <a:gd name="T2" fmla="*/ 0 w 106"/>
                  <a:gd name="T3" fmla="*/ 43 h 89"/>
                  <a:gd name="T4" fmla="*/ 152 w 106"/>
                  <a:gd name="T5" fmla="*/ 108 h 89"/>
                  <a:gd name="T6" fmla="*/ 0 60000 65536"/>
                  <a:gd name="T7" fmla="*/ 0 60000 65536"/>
                  <a:gd name="T8" fmla="*/ 0 60000 65536"/>
                </a:gdLst>
                <a:ahLst/>
                <a:cxnLst>
                  <a:cxn ang="T6">
                    <a:pos x="T0" y="T1"/>
                  </a:cxn>
                  <a:cxn ang="T7">
                    <a:pos x="T2" y="T3"/>
                  </a:cxn>
                  <a:cxn ang="T8">
                    <a:pos x="T4" y="T5"/>
                  </a:cxn>
                </a:cxnLst>
                <a:rect l="0" t="0" r="r" b="b"/>
                <a:pathLst>
                  <a:path w="106" h="89">
                    <a:moveTo>
                      <a:pt x="106" y="75"/>
                    </a:moveTo>
                    <a:cubicBezTo>
                      <a:pt x="106" y="75"/>
                      <a:pt x="31" y="89"/>
                      <a:pt x="0" y="30"/>
                    </a:cubicBezTo>
                    <a:cubicBezTo>
                      <a:pt x="0" y="30"/>
                      <a:pt x="66" y="0"/>
                      <a:pt x="106" y="75"/>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2" name="Freeform 53"/>
              <p:cNvSpPr>
                <a:spLocks/>
              </p:cNvSpPr>
              <p:nvPr/>
            </p:nvSpPr>
            <p:spPr bwMode="auto">
              <a:xfrm>
                <a:off x="1483" y="1212"/>
                <a:ext cx="36" cy="24"/>
              </a:xfrm>
              <a:custGeom>
                <a:avLst/>
                <a:gdLst>
                  <a:gd name="T0" fmla="*/ 2 w 30"/>
                  <a:gd name="T1" fmla="*/ 5 h 20"/>
                  <a:gd name="T2" fmla="*/ 28 w 30"/>
                  <a:gd name="T3" fmla="*/ 6 h 20"/>
                  <a:gd name="T4" fmla="*/ 41 w 30"/>
                  <a:gd name="T5" fmla="*/ 24 h 20"/>
                  <a:gd name="T6" fmla="*/ 17 w 30"/>
                  <a:gd name="T7" fmla="*/ 24 h 20"/>
                  <a:gd name="T8" fmla="*/ 2 w 3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3"/>
                    </a:moveTo>
                    <a:cubicBezTo>
                      <a:pt x="4" y="0"/>
                      <a:pt x="11" y="0"/>
                      <a:pt x="19" y="4"/>
                    </a:cubicBezTo>
                    <a:cubicBezTo>
                      <a:pt x="26" y="7"/>
                      <a:pt x="30" y="13"/>
                      <a:pt x="28" y="17"/>
                    </a:cubicBezTo>
                    <a:cubicBezTo>
                      <a:pt x="26" y="20"/>
                      <a:pt x="19" y="20"/>
                      <a:pt x="12" y="17"/>
                    </a:cubicBezTo>
                    <a:cubicBezTo>
                      <a:pt x="5"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3" name="Line 54"/>
              <p:cNvSpPr>
                <a:spLocks noChangeShapeType="1"/>
              </p:cNvSpPr>
              <p:nvPr/>
            </p:nvSpPr>
            <p:spPr bwMode="auto">
              <a:xfrm>
                <a:off x="1445"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64" name="Line 55"/>
              <p:cNvSpPr>
                <a:spLocks noChangeShapeType="1"/>
              </p:cNvSpPr>
              <p:nvPr/>
            </p:nvSpPr>
            <p:spPr bwMode="auto">
              <a:xfrm>
                <a:off x="1445"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65" name="Freeform 56"/>
              <p:cNvSpPr>
                <a:spLocks/>
              </p:cNvSpPr>
              <p:nvPr/>
            </p:nvSpPr>
            <p:spPr bwMode="auto">
              <a:xfrm>
                <a:off x="611" y="1204"/>
                <a:ext cx="81" cy="33"/>
              </a:xfrm>
              <a:custGeom>
                <a:avLst/>
                <a:gdLst>
                  <a:gd name="T0" fmla="*/ 0 w 67"/>
                  <a:gd name="T1" fmla="*/ 0 h 27"/>
                  <a:gd name="T2" fmla="*/ 98 w 67"/>
                  <a:gd name="T3" fmla="*/ 22 h 27"/>
                  <a:gd name="T4" fmla="*/ 0 w 67"/>
                  <a:gd name="T5" fmla="*/ 0 h 27"/>
                  <a:gd name="T6" fmla="*/ 0 60000 65536"/>
                  <a:gd name="T7" fmla="*/ 0 60000 65536"/>
                  <a:gd name="T8" fmla="*/ 0 60000 65536"/>
                </a:gdLst>
                <a:ahLst/>
                <a:cxnLst>
                  <a:cxn ang="T6">
                    <a:pos x="T0" y="T1"/>
                  </a:cxn>
                  <a:cxn ang="T7">
                    <a:pos x="T2" y="T3"/>
                  </a:cxn>
                  <a:cxn ang="T8">
                    <a:pos x="T4" y="T5"/>
                  </a:cxn>
                </a:cxnLst>
                <a:rect l="0" t="0" r="r" b="b"/>
                <a:pathLst>
                  <a:path w="67" h="27">
                    <a:moveTo>
                      <a:pt x="0" y="0"/>
                    </a:moveTo>
                    <a:cubicBezTo>
                      <a:pt x="0" y="0"/>
                      <a:pt x="28" y="27"/>
                      <a:pt x="67" y="15"/>
                    </a:cubicBezTo>
                    <a:cubicBezTo>
                      <a:pt x="67" y="15"/>
                      <a:pt x="34"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6" name="Freeform 57"/>
              <p:cNvSpPr>
                <a:spLocks/>
              </p:cNvSpPr>
              <p:nvPr/>
            </p:nvSpPr>
            <p:spPr bwMode="auto">
              <a:xfrm>
                <a:off x="750" y="1207"/>
                <a:ext cx="47" cy="22"/>
              </a:xfrm>
              <a:custGeom>
                <a:avLst/>
                <a:gdLst>
                  <a:gd name="T0" fmla="*/ 0 w 39"/>
                  <a:gd name="T1" fmla="*/ 0 h 18"/>
                  <a:gd name="T2" fmla="*/ 57 w 39"/>
                  <a:gd name="T3" fmla="*/ 26 h 18"/>
                  <a:gd name="T4" fmla="*/ 0 w 39"/>
                  <a:gd name="T5" fmla="*/ 0 h 18"/>
                  <a:gd name="T6" fmla="*/ 0 60000 65536"/>
                  <a:gd name="T7" fmla="*/ 0 60000 65536"/>
                  <a:gd name="T8" fmla="*/ 0 60000 65536"/>
                </a:gdLst>
                <a:ahLst/>
                <a:cxnLst>
                  <a:cxn ang="T6">
                    <a:pos x="T0" y="T1"/>
                  </a:cxn>
                  <a:cxn ang="T7">
                    <a:pos x="T2" y="T3"/>
                  </a:cxn>
                  <a:cxn ang="T8">
                    <a:pos x="T4" y="T5"/>
                  </a:cxn>
                </a:cxnLst>
                <a:rect l="0" t="0" r="r" b="b"/>
                <a:pathLst>
                  <a:path w="39" h="18">
                    <a:moveTo>
                      <a:pt x="0" y="0"/>
                    </a:moveTo>
                    <a:cubicBezTo>
                      <a:pt x="0" y="0"/>
                      <a:pt x="11" y="18"/>
                      <a:pt x="39" y="17"/>
                    </a:cubicBezTo>
                    <a:cubicBezTo>
                      <a:pt x="39" y="17"/>
                      <a:pt x="3"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7" name="Freeform 58"/>
              <p:cNvSpPr>
                <a:spLocks/>
              </p:cNvSpPr>
              <p:nvPr/>
            </p:nvSpPr>
            <p:spPr bwMode="auto">
              <a:xfrm>
                <a:off x="852" y="1204"/>
                <a:ext cx="38" cy="22"/>
              </a:xfrm>
              <a:custGeom>
                <a:avLst/>
                <a:gdLst>
                  <a:gd name="T0" fmla="*/ 0 w 31"/>
                  <a:gd name="T1" fmla="*/ 0 h 18"/>
                  <a:gd name="T2" fmla="*/ 47 w 31"/>
                  <a:gd name="T3" fmla="*/ 27 h 18"/>
                  <a:gd name="T4" fmla="*/ 0 w 31"/>
                  <a:gd name="T5" fmla="*/ 0 h 18"/>
                  <a:gd name="T6" fmla="*/ 0 60000 65536"/>
                  <a:gd name="T7" fmla="*/ 0 60000 65536"/>
                  <a:gd name="T8" fmla="*/ 0 60000 65536"/>
                </a:gdLst>
                <a:ahLst/>
                <a:cxnLst>
                  <a:cxn ang="T6">
                    <a:pos x="T0" y="T1"/>
                  </a:cxn>
                  <a:cxn ang="T7">
                    <a:pos x="T2" y="T3"/>
                  </a:cxn>
                  <a:cxn ang="T8">
                    <a:pos x="T4" y="T5"/>
                  </a:cxn>
                </a:cxnLst>
                <a:rect l="0" t="0" r="r" b="b"/>
                <a:pathLst>
                  <a:path w="31" h="18">
                    <a:moveTo>
                      <a:pt x="0" y="0"/>
                    </a:moveTo>
                    <a:cubicBezTo>
                      <a:pt x="0" y="0"/>
                      <a:pt x="15" y="16"/>
                      <a:pt x="31" y="18"/>
                    </a:cubicBezTo>
                    <a:cubicBezTo>
                      <a:pt x="31" y="18"/>
                      <a:pt x="1"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8" name="Freeform 59"/>
              <p:cNvSpPr>
                <a:spLocks/>
              </p:cNvSpPr>
              <p:nvPr/>
            </p:nvSpPr>
            <p:spPr bwMode="auto">
              <a:xfrm>
                <a:off x="958" y="1204"/>
                <a:ext cx="58" cy="26"/>
              </a:xfrm>
              <a:custGeom>
                <a:avLst/>
                <a:gdLst>
                  <a:gd name="T0" fmla="*/ 0 w 48"/>
                  <a:gd name="T1" fmla="*/ 0 h 21"/>
                  <a:gd name="T2" fmla="*/ 70 w 48"/>
                  <a:gd name="T3" fmla="*/ 27 h 21"/>
                  <a:gd name="T4" fmla="*/ 0 w 48"/>
                  <a:gd name="T5" fmla="*/ 0 h 21"/>
                  <a:gd name="T6" fmla="*/ 0 60000 65536"/>
                  <a:gd name="T7" fmla="*/ 0 60000 65536"/>
                  <a:gd name="T8" fmla="*/ 0 60000 65536"/>
                </a:gdLst>
                <a:ahLst/>
                <a:cxnLst>
                  <a:cxn ang="T6">
                    <a:pos x="T0" y="T1"/>
                  </a:cxn>
                  <a:cxn ang="T7">
                    <a:pos x="T2" y="T3"/>
                  </a:cxn>
                  <a:cxn ang="T8">
                    <a:pos x="T4" y="T5"/>
                  </a:cxn>
                </a:cxnLst>
                <a:rect l="0" t="0" r="r" b="b"/>
                <a:pathLst>
                  <a:path w="48" h="21">
                    <a:moveTo>
                      <a:pt x="0" y="0"/>
                    </a:moveTo>
                    <a:cubicBezTo>
                      <a:pt x="0" y="0"/>
                      <a:pt x="22" y="21"/>
                      <a:pt x="48" y="18"/>
                    </a:cubicBezTo>
                    <a:cubicBezTo>
                      <a:pt x="48" y="18"/>
                      <a:pt x="11"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9" name="Freeform 60"/>
              <p:cNvSpPr>
                <a:spLocks/>
              </p:cNvSpPr>
              <p:nvPr/>
            </p:nvSpPr>
            <p:spPr bwMode="auto">
              <a:xfrm>
                <a:off x="1092" y="1206"/>
                <a:ext cx="34" cy="19"/>
              </a:xfrm>
              <a:custGeom>
                <a:avLst/>
                <a:gdLst>
                  <a:gd name="T0" fmla="*/ 0 w 28"/>
                  <a:gd name="T1" fmla="*/ 0 h 16"/>
                  <a:gd name="T2" fmla="*/ 41 w 28"/>
                  <a:gd name="T3" fmla="*/ 23 h 16"/>
                  <a:gd name="T4" fmla="*/ 0 w 28"/>
                  <a:gd name="T5" fmla="*/ 0 h 16"/>
                  <a:gd name="T6" fmla="*/ 0 60000 65536"/>
                  <a:gd name="T7" fmla="*/ 0 60000 65536"/>
                  <a:gd name="T8" fmla="*/ 0 60000 65536"/>
                </a:gdLst>
                <a:ahLst/>
                <a:cxnLst>
                  <a:cxn ang="T6">
                    <a:pos x="T0" y="T1"/>
                  </a:cxn>
                  <a:cxn ang="T7">
                    <a:pos x="T2" y="T3"/>
                  </a:cxn>
                  <a:cxn ang="T8">
                    <a:pos x="T4" y="T5"/>
                  </a:cxn>
                </a:cxnLst>
                <a:rect l="0" t="0" r="r" b="b"/>
                <a:pathLst>
                  <a:path w="28" h="16">
                    <a:moveTo>
                      <a:pt x="0" y="0"/>
                    </a:moveTo>
                    <a:cubicBezTo>
                      <a:pt x="0" y="0"/>
                      <a:pt x="12" y="14"/>
                      <a:pt x="28" y="16"/>
                    </a:cubicBezTo>
                    <a:cubicBezTo>
                      <a:pt x="28" y="16"/>
                      <a:pt x="2"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 name="Freeform 61"/>
              <p:cNvSpPr>
                <a:spLocks/>
              </p:cNvSpPr>
              <p:nvPr/>
            </p:nvSpPr>
            <p:spPr bwMode="auto">
              <a:xfrm>
                <a:off x="1199" y="1207"/>
                <a:ext cx="72" cy="29"/>
              </a:xfrm>
              <a:custGeom>
                <a:avLst/>
                <a:gdLst>
                  <a:gd name="T0" fmla="*/ 0 w 60"/>
                  <a:gd name="T1" fmla="*/ 0 h 24"/>
                  <a:gd name="T2" fmla="*/ 86 w 60"/>
                  <a:gd name="T3" fmla="*/ 23 h 24"/>
                  <a:gd name="T4" fmla="*/ 0 w 60"/>
                  <a:gd name="T5" fmla="*/ 0 h 24"/>
                  <a:gd name="T6" fmla="*/ 0 60000 65536"/>
                  <a:gd name="T7" fmla="*/ 0 60000 65536"/>
                  <a:gd name="T8" fmla="*/ 0 60000 65536"/>
                </a:gdLst>
                <a:ahLst/>
                <a:cxnLst>
                  <a:cxn ang="T6">
                    <a:pos x="T0" y="T1"/>
                  </a:cxn>
                  <a:cxn ang="T7">
                    <a:pos x="T2" y="T3"/>
                  </a:cxn>
                  <a:cxn ang="T8">
                    <a:pos x="T4" y="T5"/>
                  </a:cxn>
                </a:cxnLst>
                <a:rect l="0" t="0" r="r" b="b"/>
                <a:pathLst>
                  <a:path w="60" h="24">
                    <a:moveTo>
                      <a:pt x="0" y="0"/>
                    </a:moveTo>
                    <a:cubicBezTo>
                      <a:pt x="0" y="0"/>
                      <a:pt x="26" y="24"/>
                      <a:pt x="60" y="16"/>
                    </a:cubicBezTo>
                    <a:cubicBezTo>
                      <a:pt x="60" y="16"/>
                      <a:pt x="14"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 name="Freeform 62"/>
              <p:cNvSpPr>
                <a:spLocks/>
              </p:cNvSpPr>
              <p:nvPr/>
            </p:nvSpPr>
            <p:spPr bwMode="auto">
              <a:xfrm>
                <a:off x="1333" y="1204"/>
                <a:ext cx="62" cy="28"/>
              </a:xfrm>
              <a:custGeom>
                <a:avLst/>
                <a:gdLst>
                  <a:gd name="T0" fmla="*/ 0 w 52"/>
                  <a:gd name="T1" fmla="*/ 0 h 23"/>
                  <a:gd name="T2" fmla="*/ 74 w 52"/>
                  <a:gd name="T3" fmla="*/ 28 h 23"/>
                  <a:gd name="T4" fmla="*/ 0 w 52"/>
                  <a:gd name="T5" fmla="*/ 0 h 23"/>
                  <a:gd name="T6" fmla="*/ 0 60000 65536"/>
                  <a:gd name="T7" fmla="*/ 0 60000 65536"/>
                  <a:gd name="T8" fmla="*/ 0 60000 65536"/>
                </a:gdLst>
                <a:ahLst/>
                <a:cxnLst>
                  <a:cxn ang="T6">
                    <a:pos x="T0" y="T1"/>
                  </a:cxn>
                  <a:cxn ang="T7">
                    <a:pos x="T2" y="T3"/>
                  </a:cxn>
                  <a:cxn ang="T8">
                    <a:pos x="T4" y="T5"/>
                  </a:cxn>
                </a:cxnLst>
                <a:rect l="0" t="0" r="r" b="b"/>
                <a:pathLst>
                  <a:path w="52" h="23">
                    <a:moveTo>
                      <a:pt x="0" y="0"/>
                    </a:moveTo>
                    <a:cubicBezTo>
                      <a:pt x="0" y="0"/>
                      <a:pt x="16" y="23"/>
                      <a:pt x="52" y="19"/>
                    </a:cubicBezTo>
                    <a:cubicBezTo>
                      <a:pt x="52" y="19"/>
                      <a:pt x="23" y="2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 name="Freeform 63"/>
              <p:cNvSpPr>
                <a:spLocks/>
              </p:cNvSpPr>
              <p:nvPr/>
            </p:nvSpPr>
            <p:spPr bwMode="auto">
              <a:xfrm>
                <a:off x="609" y="1774"/>
                <a:ext cx="40" cy="29"/>
              </a:xfrm>
              <a:custGeom>
                <a:avLst/>
                <a:gdLst>
                  <a:gd name="T0" fmla="*/ 0 w 33"/>
                  <a:gd name="T1" fmla="*/ 0 h 24"/>
                  <a:gd name="T2" fmla="*/ 48 w 33"/>
                  <a:gd name="T3" fmla="*/ 27 h 24"/>
                  <a:gd name="T4" fmla="*/ 0 w 33"/>
                  <a:gd name="T5" fmla="*/ 0 h 24"/>
                  <a:gd name="T6" fmla="*/ 0 60000 65536"/>
                  <a:gd name="T7" fmla="*/ 0 60000 65536"/>
                  <a:gd name="T8" fmla="*/ 0 60000 65536"/>
                </a:gdLst>
                <a:ahLst/>
                <a:cxnLst>
                  <a:cxn ang="T6">
                    <a:pos x="T0" y="T1"/>
                  </a:cxn>
                  <a:cxn ang="T7">
                    <a:pos x="T2" y="T3"/>
                  </a:cxn>
                  <a:cxn ang="T8">
                    <a:pos x="T4" y="T5"/>
                  </a:cxn>
                </a:cxnLst>
                <a:rect l="0" t="0" r="r" b="b"/>
                <a:pathLst>
                  <a:path w="33" h="24">
                    <a:moveTo>
                      <a:pt x="0" y="0"/>
                    </a:moveTo>
                    <a:cubicBezTo>
                      <a:pt x="0" y="0"/>
                      <a:pt x="9" y="24"/>
                      <a:pt x="33" y="18"/>
                    </a:cubicBezTo>
                    <a:cubicBezTo>
                      <a:pt x="33" y="18"/>
                      <a:pt x="2"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 name="Freeform 64"/>
              <p:cNvSpPr>
                <a:spLocks/>
              </p:cNvSpPr>
              <p:nvPr/>
            </p:nvSpPr>
            <p:spPr bwMode="auto">
              <a:xfrm>
                <a:off x="698" y="1773"/>
                <a:ext cx="54" cy="24"/>
              </a:xfrm>
              <a:custGeom>
                <a:avLst/>
                <a:gdLst>
                  <a:gd name="T0" fmla="*/ 0 w 45"/>
                  <a:gd name="T1" fmla="*/ 0 h 20"/>
                  <a:gd name="T2" fmla="*/ 65 w 45"/>
                  <a:gd name="T3" fmla="*/ 23 h 20"/>
                  <a:gd name="T4" fmla="*/ 0 w 45"/>
                  <a:gd name="T5" fmla="*/ 0 h 20"/>
                  <a:gd name="T6" fmla="*/ 0 60000 65536"/>
                  <a:gd name="T7" fmla="*/ 0 60000 65536"/>
                  <a:gd name="T8" fmla="*/ 0 60000 65536"/>
                </a:gdLst>
                <a:ahLst/>
                <a:cxnLst>
                  <a:cxn ang="T6">
                    <a:pos x="T0" y="T1"/>
                  </a:cxn>
                  <a:cxn ang="T7">
                    <a:pos x="T2" y="T3"/>
                  </a:cxn>
                  <a:cxn ang="T8">
                    <a:pos x="T4" y="T5"/>
                  </a:cxn>
                </a:cxnLst>
                <a:rect l="0" t="0" r="r" b="b"/>
                <a:pathLst>
                  <a:path w="45" h="20">
                    <a:moveTo>
                      <a:pt x="0" y="0"/>
                    </a:moveTo>
                    <a:cubicBezTo>
                      <a:pt x="0" y="0"/>
                      <a:pt x="17" y="20"/>
                      <a:pt x="45" y="16"/>
                    </a:cubicBezTo>
                    <a:cubicBezTo>
                      <a:pt x="45" y="16"/>
                      <a:pt x="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 name="Freeform 65"/>
              <p:cNvSpPr>
                <a:spLocks/>
              </p:cNvSpPr>
              <p:nvPr/>
            </p:nvSpPr>
            <p:spPr bwMode="auto">
              <a:xfrm>
                <a:off x="829" y="1775"/>
                <a:ext cx="58" cy="23"/>
              </a:xfrm>
              <a:custGeom>
                <a:avLst/>
                <a:gdLst>
                  <a:gd name="T0" fmla="*/ 0 w 48"/>
                  <a:gd name="T1" fmla="*/ 0 h 19"/>
                  <a:gd name="T2" fmla="*/ 70 w 48"/>
                  <a:gd name="T3" fmla="*/ 22 h 19"/>
                  <a:gd name="T4" fmla="*/ 0 w 48"/>
                  <a:gd name="T5" fmla="*/ 0 h 19"/>
                  <a:gd name="T6" fmla="*/ 0 60000 65536"/>
                  <a:gd name="T7" fmla="*/ 0 60000 65536"/>
                  <a:gd name="T8" fmla="*/ 0 60000 65536"/>
                </a:gdLst>
                <a:ahLst/>
                <a:cxnLst>
                  <a:cxn ang="T6">
                    <a:pos x="T0" y="T1"/>
                  </a:cxn>
                  <a:cxn ang="T7">
                    <a:pos x="T2" y="T3"/>
                  </a:cxn>
                  <a:cxn ang="T8">
                    <a:pos x="T4" y="T5"/>
                  </a:cxn>
                </a:cxnLst>
                <a:rect l="0" t="0" r="r" b="b"/>
                <a:pathLst>
                  <a:path w="48" h="19">
                    <a:moveTo>
                      <a:pt x="0" y="0"/>
                    </a:moveTo>
                    <a:cubicBezTo>
                      <a:pt x="0" y="0"/>
                      <a:pt x="17" y="19"/>
                      <a:pt x="48" y="15"/>
                    </a:cubicBezTo>
                    <a:cubicBezTo>
                      <a:pt x="48" y="15"/>
                      <a:pt x="9"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 name="Freeform 66"/>
              <p:cNvSpPr>
                <a:spLocks/>
              </p:cNvSpPr>
              <p:nvPr/>
            </p:nvSpPr>
            <p:spPr bwMode="auto">
              <a:xfrm>
                <a:off x="968" y="1773"/>
                <a:ext cx="65" cy="33"/>
              </a:xfrm>
              <a:custGeom>
                <a:avLst/>
                <a:gdLst>
                  <a:gd name="T0" fmla="*/ 0 w 54"/>
                  <a:gd name="T1" fmla="*/ 0 h 27"/>
                  <a:gd name="T2" fmla="*/ 78 w 54"/>
                  <a:gd name="T3" fmla="*/ 26 h 27"/>
                  <a:gd name="T4" fmla="*/ 0 w 54"/>
                  <a:gd name="T5" fmla="*/ 0 h 27"/>
                  <a:gd name="T6" fmla="*/ 0 60000 65536"/>
                  <a:gd name="T7" fmla="*/ 0 60000 65536"/>
                  <a:gd name="T8" fmla="*/ 0 60000 65536"/>
                </a:gdLst>
                <a:ahLst/>
                <a:cxnLst>
                  <a:cxn ang="T6">
                    <a:pos x="T0" y="T1"/>
                  </a:cxn>
                  <a:cxn ang="T7">
                    <a:pos x="T2" y="T3"/>
                  </a:cxn>
                  <a:cxn ang="T8">
                    <a:pos x="T4" y="T5"/>
                  </a:cxn>
                </a:cxnLst>
                <a:rect l="0" t="0" r="r" b="b"/>
                <a:pathLst>
                  <a:path w="54" h="27">
                    <a:moveTo>
                      <a:pt x="0" y="0"/>
                    </a:moveTo>
                    <a:cubicBezTo>
                      <a:pt x="0" y="0"/>
                      <a:pt x="25" y="27"/>
                      <a:pt x="54" y="17"/>
                    </a:cubicBezTo>
                    <a:cubicBezTo>
                      <a:pt x="54" y="17"/>
                      <a:pt x="33" y="2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 name="Freeform 67"/>
              <p:cNvSpPr>
                <a:spLocks/>
              </p:cNvSpPr>
              <p:nvPr/>
            </p:nvSpPr>
            <p:spPr bwMode="auto">
              <a:xfrm>
                <a:off x="1077" y="1771"/>
                <a:ext cx="67" cy="33"/>
              </a:xfrm>
              <a:custGeom>
                <a:avLst/>
                <a:gdLst>
                  <a:gd name="T0" fmla="*/ 0 w 55"/>
                  <a:gd name="T1" fmla="*/ 0 h 28"/>
                  <a:gd name="T2" fmla="*/ 82 w 55"/>
                  <a:gd name="T3" fmla="*/ 26 h 28"/>
                  <a:gd name="T4" fmla="*/ 0 w 55"/>
                  <a:gd name="T5" fmla="*/ 0 h 28"/>
                  <a:gd name="T6" fmla="*/ 0 60000 65536"/>
                  <a:gd name="T7" fmla="*/ 0 60000 65536"/>
                  <a:gd name="T8" fmla="*/ 0 60000 65536"/>
                </a:gdLst>
                <a:ahLst/>
                <a:cxnLst>
                  <a:cxn ang="T6">
                    <a:pos x="T0" y="T1"/>
                  </a:cxn>
                  <a:cxn ang="T7">
                    <a:pos x="T2" y="T3"/>
                  </a:cxn>
                  <a:cxn ang="T8">
                    <a:pos x="T4" y="T5"/>
                  </a:cxn>
                </a:cxnLst>
                <a:rect l="0" t="0" r="r" b="b"/>
                <a:pathLst>
                  <a:path w="55" h="28">
                    <a:moveTo>
                      <a:pt x="0" y="0"/>
                    </a:moveTo>
                    <a:cubicBezTo>
                      <a:pt x="0" y="0"/>
                      <a:pt x="24" y="28"/>
                      <a:pt x="55" y="19"/>
                    </a:cubicBezTo>
                    <a:cubicBezTo>
                      <a:pt x="55" y="19"/>
                      <a:pt x="19" y="1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 name="Freeform 68"/>
              <p:cNvSpPr>
                <a:spLocks/>
              </p:cNvSpPr>
              <p:nvPr/>
            </p:nvSpPr>
            <p:spPr bwMode="auto">
              <a:xfrm>
                <a:off x="1200" y="1773"/>
                <a:ext cx="68" cy="22"/>
              </a:xfrm>
              <a:custGeom>
                <a:avLst/>
                <a:gdLst>
                  <a:gd name="T0" fmla="*/ 0 w 56"/>
                  <a:gd name="T1" fmla="*/ 0 h 18"/>
                  <a:gd name="T2" fmla="*/ 83 w 56"/>
                  <a:gd name="T3" fmla="*/ 21 h 18"/>
                  <a:gd name="T4" fmla="*/ 0 w 56"/>
                  <a:gd name="T5" fmla="*/ 0 h 18"/>
                  <a:gd name="T6" fmla="*/ 0 60000 65536"/>
                  <a:gd name="T7" fmla="*/ 0 60000 65536"/>
                  <a:gd name="T8" fmla="*/ 0 60000 65536"/>
                </a:gdLst>
                <a:ahLst/>
                <a:cxnLst>
                  <a:cxn ang="T6">
                    <a:pos x="T0" y="T1"/>
                  </a:cxn>
                  <a:cxn ang="T7">
                    <a:pos x="T2" y="T3"/>
                  </a:cxn>
                  <a:cxn ang="T8">
                    <a:pos x="T4" y="T5"/>
                  </a:cxn>
                </a:cxnLst>
                <a:rect l="0" t="0" r="r" b="b"/>
                <a:pathLst>
                  <a:path w="56" h="18">
                    <a:moveTo>
                      <a:pt x="0" y="0"/>
                    </a:moveTo>
                    <a:cubicBezTo>
                      <a:pt x="0" y="0"/>
                      <a:pt x="26" y="18"/>
                      <a:pt x="56" y="14"/>
                    </a:cubicBezTo>
                    <a:cubicBezTo>
                      <a:pt x="56" y="14"/>
                      <a:pt x="9"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8" name="Freeform 69"/>
              <p:cNvSpPr>
                <a:spLocks/>
              </p:cNvSpPr>
              <p:nvPr/>
            </p:nvSpPr>
            <p:spPr bwMode="auto">
              <a:xfrm>
                <a:off x="1333" y="1775"/>
                <a:ext cx="70" cy="28"/>
              </a:xfrm>
              <a:custGeom>
                <a:avLst/>
                <a:gdLst>
                  <a:gd name="T0" fmla="*/ 0 w 58"/>
                  <a:gd name="T1" fmla="*/ 0 h 23"/>
                  <a:gd name="T2" fmla="*/ 84 w 58"/>
                  <a:gd name="T3" fmla="*/ 19 h 23"/>
                  <a:gd name="T4" fmla="*/ 0 w 58"/>
                  <a:gd name="T5" fmla="*/ 0 h 23"/>
                  <a:gd name="T6" fmla="*/ 0 60000 65536"/>
                  <a:gd name="T7" fmla="*/ 0 60000 65536"/>
                  <a:gd name="T8" fmla="*/ 0 60000 65536"/>
                </a:gdLst>
                <a:ahLst/>
                <a:cxnLst>
                  <a:cxn ang="T6">
                    <a:pos x="T0" y="T1"/>
                  </a:cxn>
                  <a:cxn ang="T7">
                    <a:pos x="T2" y="T3"/>
                  </a:cxn>
                  <a:cxn ang="T8">
                    <a:pos x="T4" y="T5"/>
                  </a:cxn>
                </a:cxnLst>
                <a:rect l="0" t="0" r="r" b="b"/>
                <a:pathLst>
                  <a:path w="58" h="23">
                    <a:moveTo>
                      <a:pt x="0" y="0"/>
                    </a:moveTo>
                    <a:cubicBezTo>
                      <a:pt x="0" y="0"/>
                      <a:pt x="29" y="23"/>
                      <a:pt x="58" y="13"/>
                    </a:cubicBezTo>
                    <a:cubicBezTo>
                      <a:pt x="58" y="13"/>
                      <a:pt x="24"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9" name="Freeform 70"/>
              <p:cNvSpPr>
                <a:spLocks/>
              </p:cNvSpPr>
              <p:nvPr/>
            </p:nvSpPr>
            <p:spPr bwMode="auto">
              <a:xfrm>
                <a:off x="1492" y="1244"/>
                <a:ext cx="69" cy="20"/>
              </a:xfrm>
              <a:custGeom>
                <a:avLst/>
                <a:gdLst>
                  <a:gd name="T0" fmla="*/ 82 w 58"/>
                  <a:gd name="T1" fmla="*/ 11 h 16"/>
                  <a:gd name="T2" fmla="*/ 0 w 58"/>
                  <a:gd name="T3" fmla="*/ 0 h 16"/>
                  <a:gd name="T4" fmla="*/ 82 w 58"/>
                  <a:gd name="T5" fmla="*/ 11 h 16"/>
                  <a:gd name="T6" fmla="*/ 0 60000 65536"/>
                  <a:gd name="T7" fmla="*/ 0 60000 65536"/>
                  <a:gd name="T8" fmla="*/ 0 60000 65536"/>
                </a:gdLst>
                <a:ahLst/>
                <a:cxnLst>
                  <a:cxn ang="T6">
                    <a:pos x="T0" y="T1"/>
                  </a:cxn>
                  <a:cxn ang="T7">
                    <a:pos x="T2" y="T3"/>
                  </a:cxn>
                  <a:cxn ang="T8">
                    <a:pos x="T4" y="T5"/>
                  </a:cxn>
                </a:cxnLst>
                <a:rect l="0" t="0" r="r" b="b"/>
                <a:pathLst>
                  <a:path w="58" h="16">
                    <a:moveTo>
                      <a:pt x="58" y="7"/>
                    </a:moveTo>
                    <a:cubicBezTo>
                      <a:pt x="58" y="7"/>
                      <a:pt x="21" y="16"/>
                      <a:pt x="0" y="0"/>
                    </a:cubicBezTo>
                    <a:cubicBezTo>
                      <a:pt x="0" y="0"/>
                      <a:pt x="27" y="8"/>
                      <a:pt x="58" y="7"/>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0" name="Freeform 71"/>
              <p:cNvSpPr>
                <a:spLocks/>
              </p:cNvSpPr>
              <p:nvPr/>
            </p:nvSpPr>
            <p:spPr bwMode="auto">
              <a:xfrm>
                <a:off x="1582" y="1318"/>
                <a:ext cx="38" cy="16"/>
              </a:xfrm>
              <a:custGeom>
                <a:avLst/>
                <a:gdLst>
                  <a:gd name="T0" fmla="*/ 45 w 32"/>
                  <a:gd name="T1" fmla="*/ 15 h 13"/>
                  <a:gd name="T2" fmla="*/ 0 w 32"/>
                  <a:gd name="T3" fmla="*/ 0 h 13"/>
                  <a:gd name="T4" fmla="*/ 45 w 32"/>
                  <a:gd name="T5" fmla="*/ 15 h 13"/>
                  <a:gd name="T6" fmla="*/ 0 60000 65536"/>
                  <a:gd name="T7" fmla="*/ 0 60000 65536"/>
                  <a:gd name="T8" fmla="*/ 0 60000 65536"/>
                </a:gdLst>
                <a:ahLst/>
                <a:cxnLst>
                  <a:cxn ang="T6">
                    <a:pos x="T0" y="T1"/>
                  </a:cxn>
                  <a:cxn ang="T7">
                    <a:pos x="T2" y="T3"/>
                  </a:cxn>
                  <a:cxn ang="T8">
                    <a:pos x="T4" y="T5"/>
                  </a:cxn>
                </a:cxnLst>
                <a:rect l="0" t="0" r="r" b="b"/>
                <a:pathLst>
                  <a:path w="32" h="13">
                    <a:moveTo>
                      <a:pt x="32" y="10"/>
                    </a:moveTo>
                    <a:cubicBezTo>
                      <a:pt x="32" y="10"/>
                      <a:pt x="7" y="13"/>
                      <a:pt x="0" y="0"/>
                    </a:cubicBezTo>
                    <a:cubicBezTo>
                      <a:pt x="0" y="0"/>
                      <a:pt x="18" y="11"/>
                      <a:pt x="32" y="1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1" name="Freeform 72"/>
              <p:cNvSpPr>
                <a:spLocks/>
              </p:cNvSpPr>
              <p:nvPr/>
            </p:nvSpPr>
            <p:spPr bwMode="auto">
              <a:xfrm>
                <a:off x="1622" y="1379"/>
                <a:ext cx="27" cy="30"/>
              </a:xfrm>
              <a:custGeom>
                <a:avLst/>
                <a:gdLst>
                  <a:gd name="T0" fmla="*/ 32 w 23"/>
                  <a:gd name="T1" fmla="*/ 36 h 25"/>
                  <a:gd name="T2" fmla="*/ 0 w 23"/>
                  <a:gd name="T3" fmla="*/ 0 h 25"/>
                  <a:gd name="T4" fmla="*/ 32 w 23"/>
                  <a:gd name="T5" fmla="*/ 36 h 25"/>
                  <a:gd name="T6" fmla="*/ 0 60000 65536"/>
                  <a:gd name="T7" fmla="*/ 0 60000 65536"/>
                  <a:gd name="T8" fmla="*/ 0 60000 65536"/>
                </a:gdLst>
                <a:ahLst/>
                <a:cxnLst>
                  <a:cxn ang="T6">
                    <a:pos x="T0" y="T1"/>
                  </a:cxn>
                  <a:cxn ang="T7">
                    <a:pos x="T2" y="T3"/>
                  </a:cxn>
                  <a:cxn ang="T8">
                    <a:pos x="T4" y="T5"/>
                  </a:cxn>
                </a:cxnLst>
                <a:rect l="0" t="0" r="r" b="b"/>
                <a:pathLst>
                  <a:path w="23" h="25">
                    <a:moveTo>
                      <a:pt x="23" y="25"/>
                    </a:moveTo>
                    <a:cubicBezTo>
                      <a:pt x="23" y="25"/>
                      <a:pt x="2" y="22"/>
                      <a:pt x="0" y="0"/>
                    </a:cubicBezTo>
                    <a:cubicBezTo>
                      <a:pt x="0" y="0"/>
                      <a:pt x="10" y="23"/>
                      <a:pt x="23" y="25"/>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2" name="Freeform 73"/>
              <p:cNvSpPr>
                <a:spLocks/>
              </p:cNvSpPr>
              <p:nvPr/>
            </p:nvSpPr>
            <p:spPr bwMode="auto">
              <a:xfrm>
                <a:off x="1640" y="1479"/>
                <a:ext cx="17" cy="50"/>
              </a:xfrm>
              <a:custGeom>
                <a:avLst/>
                <a:gdLst>
                  <a:gd name="T0" fmla="*/ 21 w 14"/>
                  <a:gd name="T1" fmla="*/ 61 h 41"/>
                  <a:gd name="T2" fmla="*/ 0 w 14"/>
                  <a:gd name="T3" fmla="*/ 0 h 41"/>
                  <a:gd name="T4" fmla="*/ 21 w 14"/>
                  <a:gd name="T5" fmla="*/ 61 h 41"/>
                  <a:gd name="T6" fmla="*/ 0 60000 65536"/>
                  <a:gd name="T7" fmla="*/ 0 60000 65536"/>
                  <a:gd name="T8" fmla="*/ 0 60000 65536"/>
                </a:gdLst>
                <a:ahLst/>
                <a:cxnLst>
                  <a:cxn ang="T6">
                    <a:pos x="T0" y="T1"/>
                  </a:cxn>
                  <a:cxn ang="T7">
                    <a:pos x="T2" y="T3"/>
                  </a:cxn>
                  <a:cxn ang="T8">
                    <a:pos x="T4" y="T5"/>
                  </a:cxn>
                </a:cxnLst>
                <a:rect l="0" t="0" r="r" b="b"/>
                <a:pathLst>
                  <a:path w="14" h="41">
                    <a:moveTo>
                      <a:pt x="14" y="41"/>
                    </a:moveTo>
                    <a:cubicBezTo>
                      <a:pt x="14" y="41"/>
                      <a:pt x="0" y="18"/>
                      <a:pt x="0" y="0"/>
                    </a:cubicBezTo>
                    <a:lnTo>
                      <a:pt x="14" y="41"/>
                    </a:ln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3" name="Freeform 74"/>
              <p:cNvSpPr>
                <a:spLocks/>
              </p:cNvSpPr>
              <p:nvPr/>
            </p:nvSpPr>
            <p:spPr bwMode="auto">
              <a:xfrm>
                <a:off x="1633" y="1546"/>
                <a:ext cx="22" cy="29"/>
              </a:xfrm>
              <a:custGeom>
                <a:avLst/>
                <a:gdLst>
                  <a:gd name="T0" fmla="*/ 25 w 19"/>
                  <a:gd name="T1" fmla="*/ 0 h 24"/>
                  <a:gd name="T2" fmla="*/ 0 w 19"/>
                  <a:gd name="T3" fmla="*/ 35 h 24"/>
                  <a:gd name="T4" fmla="*/ 25 w 19"/>
                  <a:gd name="T5" fmla="*/ 0 h 24"/>
                  <a:gd name="T6" fmla="*/ 0 60000 65536"/>
                  <a:gd name="T7" fmla="*/ 0 60000 65536"/>
                  <a:gd name="T8" fmla="*/ 0 60000 65536"/>
                </a:gdLst>
                <a:ahLst/>
                <a:cxnLst>
                  <a:cxn ang="T6">
                    <a:pos x="T0" y="T1"/>
                  </a:cxn>
                  <a:cxn ang="T7">
                    <a:pos x="T2" y="T3"/>
                  </a:cxn>
                  <a:cxn ang="T8">
                    <a:pos x="T4" y="T5"/>
                  </a:cxn>
                </a:cxnLst>
                <a:rect l="0" t="0" r="r" b="b"/>
                <a:pathLst>
                  <a:path w="19" h="24">
                    <a:moveTo>
                      <a:pt x="19" y="0"/>
                    </a:moveTo>
                    <a:cubicBezTo>
                      <a:pt x="19" y="0"/>
                      <a:pt x="0" y="13"/>
                      <a:pt x="0" y="24"/>
                    </a:cubicBezTo>
                    <a:cubicBezTo>
                      <a:pt x="0" y="24"/>
                      <a:pt x="13" y="2"/>
                      <a:pt x="19"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4" name="Freeform 75"/>
              <p:cNvSpPr>
                <a:spLocks/>
              </p:cNvSpPr>
              <p:nvPr/>
            </p:nvSpPr>
            <p:spPr bwMode="auto">
              <a:xfrm>
                <a:off x="1560" y="1671"/>
                <a:ext cx="17" cy="52"/>
              </a:xfrm>
              <a:custGeom>
                <a:avLst/>
                <a:gdLst>
                  <a:gd name="T0" fmla="*/ 6 w 14"/>
                  <a:gd name="T1" fmla="*/ 63 h 43"/>
                  <a:gd name="T2" fmla="*/ 21 w 14"/>
                  <a:gd name="T3" fmla="*/ 0 h 43"/>
                  <a:gd name="T4" fmla="*/ 6 w 14"/>
                  <a:gd name="T5" fmla="*/ 63 h 43"/>
                  <a:gd name="T6" fmla="*/ 0 60000 65536"/>
                  <a:gd name="T7" fmla="*/ 0 60000 65536"/>
                  <a:gd name="T8" fmla="*/ 0 60000 65536"/>
                </a:gdLst>
                <a:ahLst/>
                <a:cxnLst>
                  <a:cxn ang="T6">
                    <a:pos x="T0" y="T1"/>
                  </a:cxn>
                  <a:cxn ang="T7">
                    <a:pos x="T2" y="T3"/>
                  </a:cxn>
                  <a:cxn ang="T8">
                    <a:pos x="T4" y="T5"/>
                  </a:cxn>
                </a:cxnLst>
                <a:rect l="0" t="0" r="r" b="b"/>
                <a:pathLst>
                  <a:path w="14" h="43">
                    <a:moveTo>
                      <a:pt x="4" y="43"/>
                    </a:moveTo>
                    <a:cubicBezTo>
                      <a:pt x="4" y="43"/>
                      <a:pt x="1" y="8"/>
                      <a:pt x="14" y="0"/>
                    </a:cubicBezTo>
                    <a:cubicBezTo>
                      <a:pt x="14" y="0"/>
                      <a:pt x="0" y="32"/>
                      <a:pt x="4" y="43"/>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5" name="Freeform 76"/>
              <p:cNvSpPr>
                <a:spLocks/>
              </p:cNvSpPr>
              <p:nvPr/>
            </p:nvSpPr>
            <p:spPr bwMode="auto">
              <a:xfrm>
                <a:off x="1454" y="1734"/>
                <a:ext cx="36" cy="39"/>
              </a:xfrm>
              <a:custGeom>
                <a:avLst/>
                <a:gdLst>
                  <a:gd name="T0" fmla="*/ 0 w 30"/>
                  <a:gd name="T1" fmla="*/ 48 h 32"/>
                  <a:gd name="T2" fmla="*/ 43 w 30"/>
                  <a:gd name="T3" fmla="*/ 0 h 32"/>
                  <a:gd name="T4" fmla="*/ 0 w 30"/>
                  <a:gd name="T5" fmla="*/ 48 h 32"/>
                  <a:gd name="T6" fmla="*/ 0 60000 65536"/>
                  <a:gd name="T7" fmla="*/ 0 60000 65536"/>
                  <a:gd name="T8" fmla="*/ 0 60000 65536"/>
                </a:gdLst>
                <a:ahLst/>
                <a:cxnLst>
                  <a:cxn ang="T6">
                    <a:pos x="T0" y="T1"/>
                  </a:cxn>
                  <a:cxn ang="T7">
                    <a:pos x="T2" y="T3"/>
                  </a:cxn>
                  <a:cxn ang="T8">
                    <a:pos x="T4" y="T5"/>
                  </a:cxn>
                </a:cxnLst>
                <a:rect l="0" t="0" r="r" b="b"/>
                <a:pathLst>
                  <a:path w="30" h="32">
                    <a:moveTo>
                      <a:pt x="0" y="32"/>
                    </a:moveTo>
                    <a:cubicBezTo>
                      <a:pt x="0" y="32"/>
                      <a:pt x="14" y="4"/>
                      <a:pt x="30" y="0"/>
                    </a:cubicBezTo>
                    <a:cubicBezTo>
                      <a:pt x="30" y="0"/>
                      <a:pt x="0" y="27"/>
                      <a:pt x="0" y="3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6" name="Freeform 77"/>
              <p:cNvSpPr>
                <a:spLocks/>
              </p:cNvSpPr>
              <p:nvPr/>
            </p:nvSpPr>
            <p:spPr bwMode="auto">
              <a:xfrm>
                <a:off x="602" y="1149"/>
                <a:ext cx="138" cy="115"/>
              </a:xfrm>
              <a:custGeom>
                <a:avLst/>
                <a:gdLst>
                  <a:gd name="T0" fmla="*/ 0 w 115"/>
                  <a:gd name="T1" fmla="*/ 69 h 95"/>
                  <a:gd name="T2" fmla="*/ 166 w 115"/>
                  <a:gd name="T3" fmla="*/ 70 h 95"/>
                  <a:gd name="T4" fmla="*/ 0 w 115"/>
                  <a:gd name="T5" fmla="*/ 69 h 95"/>
                  <a:gd name="T6" fmla="*/ 0 60000 65536"/>
                  <a:gd name="T7" fmla="*/ 0 60000 65536"/>
                  <a:gd name="T8" fmla="*/ 0 60000 65536"/>
                </a:gdLst>
                <a:ahLst/>
                <a:cxnLst>
                  <a:cxn ang="T6">
                    <a:pos x="T0" y="T1"/>
                  </a:cxn>
                  <a:cxn ang="T7">
                    <a:pos x="T2" y="T3"/>
                  </a:cxn>
                  <a:cxn ang="T8">
                    <a:pos x="T4" y="T5"/>
                  </a:cxn>
                </a:cxnLst>
                <a:rect l="0" t="0" r="r" b="b"/>
                <a:pathLst>
                  <a:path w="115" h="95">
                    <a:moveTo>
                      <a:pt x="0" y="47"/>
                    </a:moveTo>
                    <a:cubicBezTo>
                      <a:pt x="0" y="47"/>
                      <a:pt x="61" y="0"/>
                      <a:pt x="115" y="48"/>
                    </a:cubicBezTo>
                    <a:cubicBezTo>
                      <a:pt x="115" y="48"/>
                      <a:pt x="48"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 name="Freeform 78"/>
              <p:cNvSpPr>
                <a:spLocks/>
              </p:cNvSpPr>
              <p:nvPr/>
            </p:nvSpPr>
            <p:spPr bwMode="auto">
              <a:xfrm>
                <a:off x="740" y="1143"/>
                <a:ext cx="103" cy="121"/>
              </a:xfrm>
              <a:custGeom>
                <a:avLst/>
                <a:gdLst>
                  <a:gd name="T0" fmla="*/ 0 w 85"/>
                  <a:gd name="T1" fmla="*/ 77 h 100"/>
                  <a:gd name="T2" fmla="*/ 125 w 85"/>
                  <a:gd name="T3" fmla="*/ 77 h 100"/>
                  <a:gd name="T4" fmla="*/ 0 w 85"/>
                  <a:gd name="T5" fmla="*/ 77 h 100"/>
                  <a:gd name="T6" fmla="*/ 0 60000 65536"/>
                  <a:gd name="T7" fmla="*/ 0 60000 65536"/>
                  <a:gd name="T8" fmla="*/ 0 60000 65536"/>
                </a:gdLst>
                <a:ahLst/>
                <a:cxnLst>
                  <a:cxn ang="T6">
                    <a:pos x="T0" y="T1"/>
                  </a:cxn>
                  <a:cxn ang="T7">
                    <a:pos x="T2" y="T3"/>
                  </a:cxn>
                  <a:cxn ang="T8">
                    <a:pos x="T4" y="T5"/>
                  </a:cxn>
                </a:cxnLst>
                <a:rect l="0" t="0" r="r" b="b"/>
                <a:pathLst>
                  <a:path w="85" h="100">
                    <a:moveTo>
                      <a:pt x="0" y="53"/>
                    </a:moveTo>
                    <a:cubicBezTo>
                      <a:pt x="0" y="53"/>
                      <a:pt x="44" y="0"/>
                      <a:pt x="85" y="53"/>
                    </a:cubicBezTo>
                    <a:cubicBezTo>
                      <a:pt x="85" y="53"/>
                      <a:pt x="49" y="100"/>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 name="Freeform 79"/>
              <p:cNvSpPr>
                <a:spLocks/>
              </p:cNvSpPr>
              <p:nvPr/>
            </p:nvSpPr>
            <p:spPr bwMode="auto">
              <a:xfrm>
                <a:off x="843" y="1146"/>
                <a:ext cx="107" cy="118"/>
              </a:xfrm>
              <a:custGeom>
                <a:avLst/>
                <a:gdLst>
                  <a:gd name="T0" fmla="*/ 0 w 89"/>
                  <a:gd name="T1" fmla="*/ 73 h 97"/>
                  <a:gd name="T2" fmla="*/ 129 w 89"/>
                  <a:gd name="T3" fmla="*/ 73 h 97"/>
                  <a:gd name="T4" fmla="*/ 0 w 89"/>
                  <a:gd name="T5" fmla="*/ 73 h 97"/>
                  <a:gd name="T6" fmla="*/ 0 60000 65536"/>
                  <a:gd name="T7" fmla="*/ 0 60000 65536"/>
                  <a:gd name="T8" fmla="*/ 0 60000 65536"/>
                </a:gdLst>
                <a:ahLst/>
                <a:cxnLst>
                  <a:cxn ang="T6">
                    <a:pos x="T0" y="T1"/>
                  </a:cxn>
                  <a:cxn ang="T7">
                    <a:pos x="T2" y="T3"/>
                  </a:cxn>
                  <a:cxn ang="T8">
                    <a:pos x="T4" y="T5"/>
                  </a:cxn>
                </a:cxnLst>
                <a:rect l="0" t="0" r="r" b="b"/>
                <a:pathLst>
                  <a:path w="89" h="97">
                    <a:moveTo>
                      <a:pt x="0" y="49"/>
                    </a:moveTo>
                    <a:cubicBezTo>
                      <a:pt x="0" y="49"/>
                      <a:pt x="35" y="0"/>
                      <a:pt x="89" y="49"/>
                    </a:cubicBezTo>
                    <a:cubicBezTo>
                      <a:pt x="89" y="49"/>
                      <a:pt x="49" y="97"/>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 name="Freeform 80"/>
              <p:cNvSpPr>
                <a:spLocks/>
              </p:cNvSpPr>
              <p:nvPr/>
            </p:nvSpPr>
            <p:spPr bwMode="auto">
              <a:xfrm>
                <a:off x="950" y="1148"/>
                <a:ext cx="135" cy="113"/>
              </a:xfrm>
              <a:custGeom>
                <a:avLst/>
                <a:gdLst>
                  <a:gd name="T0" fmla="*/ 0 w 112"/>
                  <a:gd name="T1" fmla="*/ 69 h 94"/>
                  <a:gd name="T2" fmla="*/ 163 w 112"/>
                  <a:gd name="T3" fmla="*/ 71 h 94"/>
                  <a:gd name="T4" fmla="*/ 0 w 112"/>
                  <a:gd name="T5" fmla="*/ 69 h 94"/>
                  <a:gd name="T6" fmla="*/ 0 60000 65536"/>
                  <a:gd name="T7" fmla="*/ 0 60000 65536"/>
                  <a:gd name="T8" fmla="*/ 0 60000 65536"/>
                </a:gdLst>
                <a:ahLst/>
                <a:cxnLst>
                  <a:cxn ang="T6">
                    <a:pos x="T0" y="T1"/>
                  </a:cxn>
                  <a:cxn ang="T7">
                    <a:pos x="T2" y="T3"/>
                  </a:cxn>
                  <a:cxn ang="T8">
                    <a:pos x="T4" y="T5"/>
                  </a:cxn>
                </a:cxnLst>
                <a:rect l="0" t="0" r="r" b="b"/>
                <a:pathLst>
                  <a:path w="112" h="94">
                    <a:moveTo>
                      <a:pt x="0" y="47"/>
                    </a:moveTo>
                    <a:cubicBezTo>
                      <a:pt x="0" y="47"/>
                      <a:pt x="58" y="0"/>
                      <a:pt x="112" y="49"/>
                    </a:cubicBezTo>
                    <a:cubicBezTo>
                      <a:pt x="112" y="49"/>
                      <a:pt x="49" y="94"/>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 name="Freeform 81"/>
              <p:cNvSpPr>
                <a:spLocks/>
              </p:cNvSpPr>
              <p:nvPr/>
            </p:nvSpPr>
            <p:spPr bwMode="auto">
              <a:xfrm>
                <a:off x="1085" y="1149"/>
                <a:ext cx="108" cy="115"/>
              </a:xfrm>
              <a:custGeom>
                <a:avLst/>
                <a:gdLst>
                  <a:gd name="T0" fmla="*/ 0 w 90"/>
                  <a:gd name="T1" fmla="*/ 69 h 95"/>
                  <a:gd name="T2" fmla="*/ 130 w 90"/>
                  <a:gd name="T3" fmla="*/ 70 h 95"/>
                  <a:gd name="T4" fmla="*/ 0 w 90"/>
                  <a:gd name="T5" fmla="*/ 69 h 95"/>
                  <a:gd name="T6" fmla="*/ 0 60000 65536"/>
                  <a:gd name="T7" fmla="*/ 0 60000 65536"/>
                  <a:gd name="T8" fmla="*/ 0 60000 65536"/>
                </a:gdLst>
                <a:ahLst/>
                <a:cxnLst>
                  <a:cxn ang="T6">
                    <a:pos x="T0" y="T1"/>
                  </a:cxn>
                  <a:cxn ang="T7">
                    <a:pos x="T2" y="T3"/>
                  </a:cxn>
                  <a:cxn ang="T8">
                    <a:pos x="T4" y="T5"/>
                  </a:cxn>
                </a:cxnLst>
                <a:rect l="0" t="0" r="r" b="b"/>
                <a:pathLst>
                  <a:path w="90" h="95">
                    <a:moveTo>
                      <a:pt x="0" y="47"/>
                    </a:moveTo>
                    <a:cubicBezTo>
                      <a:pt x="0" y="47"/>
                      <a:pt x="36" y="0"/>
                      <a:pt x="90" y="48"/>
                    </a:cubicBezTo>
                    <a:cubicBezTo>
                      <a:pt x="90" y="48"/>
                      <a:pt x="48"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 name="Freeform 82"/>
              <p:cNvSpPr>
                <a:spLocks/>
              </p:cNvSpPr>
              <p:nvPr/>
            </p:nvSpPr>
            <p:spPr bwMode="auto">
              <a:xfrm>
                <a:off x="1193" y="1148"/>
                <a:ext cx="132" cy="116"/>
              </a:xfrm>
              <a:custGeom>
                <a:avLst/>
                <a:gdLst>
                  <a:gd name="T0" fmla="*/ 0 w 110"/>
                  <a:gd name="T1" fmla="*/ 71 h 96"/>
                  <a:gd name="T2" fmla="*/ 158 w 110"/>
                  <a:gd name="T3" fmla="*/ 71 h 96"/>
                  <a:gd name="T4" fmla="*/ 0 w 110"/>
                  <a:gd name="T5" fmla="*/ 71 h 96"/>
                  <a:gd name="T6" fmla="*/ 0 60000 65536"/>
                  <a:gd name="T7" fmla="*/ 0 60000 65536"/>
                  <a:gd name="T8" fmla="*/ 0 60000 65536"/>
                </a:gdLst>
                <a:ahLst/>
                <a:cxnLst>
                  <a:cxn ang="T6">
                    <a:pos x="T0" y="T1"/>
                  </a:cxn>
                  <a:cxn ang="T7">
                    <a:pos x="T2" y="T3"/>
                  </a:cxn>
                  <a:cxn ang="T8">
                    <a:pos x="T4" y="T5"/>
                  </a:cxn>
                </a:cxnLst>
                <a:rect l="0" t="0" r="r" b="b"/>
                <a:pathLst>
                  <a:path w="110" h="96">
                    <a:moveTo>
                      <a:pt x="0" y="49"/>
                    </a:moveTo>
                    <a:cubicBezTo>
                      <a:pt x="0" y="49"/>
                      <a:pt x="56" y="0"/>
                      <a:pt x="110" y="49"/>
                    </a:cubicBezTo>
                    <a:cubicBezTo>
                      <a:pt x="110"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 name="Freeform 83"/>
              <p:cNvSpPr>
                <a:spLocks/>
              </p:cNvSpPr>
              <p:nvPr/>
            </p:nvSpPr>
            <p:spPr bwMode="auto">
              <a:xfrm>
                <a:off x="1325" y="1148"/>
                <a:ext cx="121" cy="116"/>
              </a:xfrm>
              <a:custGeom>
                <a:avLst/>
                <a:gdLst>
                  <a:gd name="T0" fmla="*/ 0 w 100"/>
                  <a:gd name="T1" fmla="*/ 70 h 96"/>
                  <a:gd name="T2" fmla="*/ 146 w 100"/>
                  <a:gd name="T3" fmla="*/ 71 h 96"/>
                  <a:gd name="T4" fmla="*/ 0 w 100"/>
                  <a:gd name="T5" fmla="*/ 70 h 96"/>
                  <a:gd name="T6" fmla="*/ 0 60000 65536"/>
                  <a:gd name="T7" fmla="*/ 0 60000 65536"/>
                  <a:gd name="T8" fmla="*/ 0 60000 65536"/>
                </a:gdLst>
                <a:ahLst/>
                <a:cxnLst>
                  <a:cxn ang="T6">
                    <a:pos x="T0" y="T1"/>
                  </a:cxn>
                  <a:cxn ang="T7">
                    <a:pos x="T2" y="T3"/>
                  </a:cxn>
                  <a:cxn ang="T8">
                    <a:pos x="T4" y="T5"/>
                  </a:cxn>
                </a:cxnLst>
                <a:rect l="0" t="0" r="r" b="b"/>
                <a:pathLst>
                  <a:path w="100" h="96">
                    <a:moveTo>
                      <a:pt x="0" y="48"/>
                    </a:moveTo>
                    <a:cubicBezTo>
                      <a:pt x="0" y="48"/>
                      <a:pt x="46" y="0"/>
                      <a:pt x="100" y="49"/>
                    </a:cubicBezTo>
                    <a:cubicBezTo>
                      <a:pt x="100"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 name="Freeform 84"/>
              <p:cNvSpPr>
                <a:spLocks/>
              </p:cNvSpPr>
              <p:nvPr/>
            </p:nvSpPr>
            <p:spPr bwMode="auto">
              <a:xfrm>
                <a:off x="602" y="1726"/>
                <a:ext cx="89" cy="114"/>
              </a:xfrm>
              <a:custGeom>
                <a:avLst/>
                <a:gdLst>
                  <a:gd name="T0" fmla="*/ 0 w 74"/>
                  <a:gd name="T1" fmla="*/ 59 h 94"/>
                  <a:gd name="T2" fmla="*/ 107 w 74"/>
                  <a:gd name="T3" fmla="*/ 57 h 94"/>
                  <a:gd name="T4" fmla="*/ 0 w 74"/>
                  <a:gd name="T5" fmla="*/ 59 h 94"/>
                  <a:gd name="T6" fmla="*/ 0 60000 65536"/>
                  <a:gd name="T7" fmla="*/ 0 60000 65536"/>
                  <a:gd name="T8" fmla="*/ 0 60000 65536"/>
                </a:gdLst>
                <a:ahLst/>
                <a:cxnLst>
                  <a:cxn ang="T6">
                    <a:pos x="T0" y="T1"/>
                  </a:cxn>
                  <a:cxn ang="T7">
                    <a:pos x="T2" y="T3"/>
                  </a:cxn>
                  <a:cxn ang="T8">
                    <a:pos x="T4" y="T5"/>
                  </a:cxn>
                </a:cxnLst>
                <a:rect l="0" t="0" r="r" b="b"/>
                <a:pathLst>
                  <a:path w="74" h="94">
                    <a:moveTo>
                      <a:pt x="0" y="40"/>
                    </a:moveTo>
                    <a:cubicBezTo>
                      <a:pt x="0" y="40"/>
                      <a:pt x="40" y="0"/>
                      <a:pt x="74" y="39"/>
                    </a:cubicBezTo>
                    <a:cubicBezTo>
                      <a:pt x="74" y="39"/>
                      <a:pt x="36" y="94"/>
                      <a:pt x="0" y="4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4" name="Freeform 85"/>
              <p:cNvSpPr>
                <a:spLocks/>
              </p:cNvSpPr>
              <p:nvPr/>
            </p:nvSpPr>
            <p:spPr bwMode="auto">
              <a:xfrm>
                <a:off x="691" y="1715"/>
                <a:ext cx="128" cy="116"/>
              </a:xfrm>
              <a:custGeom>
                <a:avLst/>
                <a:gdLst>
                  <a:gd name="T0" fmla="*/ 0 w 106"/>
                  <a:gd name="T1" fmla="*/ 70 h 96"/>
                  <a:gd name="T2" fmla="*/ 155 w 106"/>
                  <a:gd name="T3" fmla="*/ 70 h 96"/>
                  <a:gd name="T4" fmla="*/ 0 w 106"/>
                  <a:gd name="T5" fmla="*/ 70 h 96"/>
                  <a:gd name="T6" fmla="*/ 0 60000 65536"/>
                  <a:gd name="T7" fmla="*/ 0 60000 65536"/>
                  <a:gd name="T8" fmla="*/ 0 60000 65536"/>
                </a:gdLst>
                <a:ahLst/>
                <a:cxnLst>
                  <a:cxn ang="T6">
                    <a:pos x="T0" y="T1"/>
                  </a:cxn>
                  <a:cxn ang="T7">
                    <a:pos x="T2" y="T3"/>
                  </a:cxn>
                  <a:cxn ang="T8">
                    <a:pos x="T4" y="T5"/>
                  </a:cxn>
                </a:cxnLst>
                <a:rect l="0" t="0" r="r" b="b"/>
                <a:pathLst>
                  <a:path w="106" h="96">
                    <a:moveTo>
                      <a:pt x="0" y="48"/>
                    </a:moveTo>
                    <a:cubicBezTo>
                      <a:pt x="0" y="48"/>
                      <a:pt x="52" y="0"/>
                      <a:pt x="106" y="48"/>
                    </a:cubicBezTo>
                    <a:cubicBezTo>
                      <a:pt x="106" y="48"/>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5" name="Freeform 86"/>
              <p:cNvSpPr>
                <a:spLocks/>
              </p:cNvSpPr>
              <p:nvPr/>
            </p:nvSpPr>
            <p:spPr bwMode="auto">
              <a:xfrm>
                <a:off x="819" y="1715"/>
                <a:ext cx="145" cy="116"/>
              </a:xfrm>
              <a:custGeom>
                <a:avLst/>
                <a:gdLst>
                  <a:gd name="T0" fmla="*/ 0 w 121"/>
                  <a:gd name="T1" fmla="*/ 70 h 96"/>
                  <a:gd name="T2" fmla="*/ 174 w 121"/>
                  <a:gd name="T3" fmla="*/ 71 h 96"/>
                  <a:gd name="T4" fmla="*/ 0 w 121"/>
                  <a:gd name="T5" fmla="*/ 70 h 96"/>
                  <a:gd name="T6" fmla="*/ 0 60000 65536"/>
                  <a:gd name="T7" fmla="*/ 0 60000 65536"/>
                  <a:gd name="T8" fmla="*/ 0 60000 65536"/>
                </a:gdLst>
                <a:ahLst/>
                <a:cxnLst>
                  <a:cxn ang="T6">
                    <a:pos x="T0" y="T1"/>
                  </a:cxn>
                  <a:cxn ang="T7">
                    <a:pos x="T2" y="T3"/>
                  </a:cxn>
                  <a:cxn ang="T8">
                    <a:pos x="T4" y="T5"/>
                  </a:cxn>
                </a:cxnLst>
                <a:rect l="0" t="0" r="r" b="b"/>
                <a:pathLst>
                  <a:path w="121" h="96">
                    <a:moveTo>
                      <a:pt x="0" y="48"/>
                    </a:moveTo>
                    <a:cubicBezTo>
                      <a:pt x="0" y="48"/>
                      <a:pt x="66" y="0"/>
                      <a:pt x="121" y="49"/>
                    </a:cubicBezTo>
                    <a:cubicBezTo>
                      <a:pt x="121"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6" name="Freeform 87"/>
              <p:cNvSpPr>
                <a:spLocks/>
              </p:cNvSpPr>
              <p:nvPr/>
            </p:nvSpPr>
            <p:spPr bwMode="auto">
              <a:xfrm>
                <a:off x="964" y="1716"/>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 name="Freeform 88"/>
              <p:cNvSpPr>
                <a:spLocks/>
              </p:cNvSpPr>
              <p:nvPr/>
            </p:nvSpPr>
            <p:spPr bwMode="auto">
              <a:xfrm>
                <a:off x="1071" y="1692"/>
                <a:ext cx="122" cy="139"/>
              </a:xfrm>
              <a:custGeom>
                <a:avLst/>
                <a:gdLst>
                  <a:gd name="T0" fmla="*/ 0 w 101"/>
                  <a:gd name="T1" fmla="*/ 99 h 115"/>
                  <a:gd name="T2" fmla="*/ 147 w 101"/>
                  <a:gd name="T3" fmla="*/ 98 h 115"/>
                  <a:gd name="T4" fmla="*/ 0 w 101"/>
                  <a:gd name="T5" fmla="*/ 99 h 115"/>
                  <a:gd name="T6" fmla="*/ 0 60000 65536"/>
                  <a:gd name="T7" fmla="*/ 0 60000 65536"/>
                  <a:gd name="T8" fmla="*/ 0 60000 65536"/>
                </a:gdLst>
                <a:ahLst/>
                <a:cxnLst>
                  <a:cxn ang="T6">
                    <a:pos x="T0" y="T1"/>
                  </a:cxn>
                  <a:cxn ang="T7">
                    <a:pos x="T2" y="T3"/>
                  </a:cxn>
                  <a:cxn ang="T8">
                    <a:pos x="T4" y="T5"/>
                  </a:cxn>
                </a:cxnLst>
                <a:rect l="0" t="0" r="r" b="b"/>
                <a:pathLst>
                  <a:path w="101" h="115">
                    <a:moveTo>
                      <a:pt x="0" y="68"/>
                    </a:moveTo>
                    <a:cubicBezTo>
                      <a:pt x="0" y="68"/>
                      <a:pt x="39" y="0"/>
                      <a:pt x="101" y="67"/>
                    </a:cubicBezTo>
                    <a:cubicBezTo>
                      <a:pt x="101" y="67"/>
                      <a:pt x="49" y="115"/>
                      <a:pt x="0"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 name="Freeform 89"/>
              <p:cNvSpPr>
                <a:spLocks/>
              </p:cNvSpPr>
              <p:nvPr/>
            </p:nvSpPr>
            <p:spPr bwMode="auto">
              <a:xfrm>
                <a:off x="1193" y="1715"/>
                <a:ext cx="132" cy="105"/>
              </a:xfrm>
              <a:custGeom>
                <a:avLst/>
                <a:gdLst>
                  <a:gd name="T0" fmla="*/ 0 w 110"/>
                  <a:gd name="T1" fmla="*/ 70 h 87"/>
                  <a:gd name="T2" fmla="*/ 158 w 110"/>
                  <a:gd name="T3" fmla="*/ 71 h 87"/>
                  <a:gd name="T4" fmla="*/ 0 w 110"/>
                  <a:gd name="T5" fmla="*/ 70 h 87"/>
                  <a:gd name="T6" fmla="*/ 0 60000 65536"/>
                  <a:gd name="T7" fmla="*/ 0 60000 65536"/>
                  <a:gd name="T8" fmla="*/ 0 60000 65536"/>
                </a:gdLst>
                <a:ahLst/>
                <a:cxnLst>
                  <a:cxn ang="T6">
                    <a:pos x="T0" y="T1"/>
                  </a:cxn>
                  <a:cxn ang="T7">
                    <a:pos x="T2" y="T3"/>
                  </a:cxn>
                  <a:cxn ang="T8">
                    <a:pos x="T4" y="T5"/>
                  </a:cxn>
                </a:cxnLst>
                <a:rect l="0" t="0" r="r" b="b"/>
                <a:pathLst>
                  <a:path w="110" h="87">
                    <a:moveTo>
                      <a:pt x="0" y="48"/>
                    </a:moveTo>
                    <a:cubicBezTo>
                      <a:pt x="0" y="48"/>
                      <a:pt x="56" y="0"/>
                      <a:pt x="110" y="49"/>
                    </a:cubicBezTo>
                    <a:cubicBezTo>
                      <a:pt x="110" y="49"/>
                      <a:pt x="52" y="87"/>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 name="Freeform 90"/>
              <p:cNvSpPr>
                <a:spLocks/>
              </p:cNvSpPr>
              <p:nvPr/>
            </p:nvSpPr>
            <p:spPr bwMode="auto">
              <a:xfrm>
                <a:off x="1325" y="1715"/>
                <a:ext cx="122" cy="116"/>
              </a:xfrm>
              <a:custGeom>
                <a:avLst/>
                <a:gdLst>
                  <a:gd name="T0" fmla="*/ 0 w 101"/>
                  <a:gd name="T1" fmla="*/ 71 h 96"/>
                  <a:gd name="T2" fmla="*/ 147 w 101"/>
                  <a:gd name="T3" fmla="*/ 71 h 96"/>
                  <a:gd name="T4" fmla="*/ 0 w 101"/>
                  <a:gd name="T5" fmla="*/ 71 h 96"/>
                  <a:gd name="T6" fmla="*/ 0 60000 65536"/>
                  <a:gd name="T7" fmla="*/ 0 60000 65536"/>
                  <a:gd name="T8" fmla="*/ 0 60000 65536"/>
                </a:gdLst>
                <a:ahLst/>
                <a:cxnLst>
                  <a:cxn ang="T6">
                    <a:pos x="T0" y="T1"/>
                  </a:cxn>
                  <a:cxn ang="T7">
                    <a:pos x="T2" y="T3"/>
                  </a:cxn>
                  <a:cxn ang="T8">
                    <a:pos x="T4" y="T5"/>
                  </a:cxn>
                </a:cxnLst>
                <a:rect l="0" t="0" r="r" b="b"/>
                <a:pathLst>
                  <a:path w="101" h="96">
                    <a:moveTo>
                      <a:pt x="0" y="49"/>
                    </a:moveTo>
                    <a:cubicBezTo>
                      <a:pt x="0" y="49"/>
                      <a:pt x="46" y="0"/>
                      <a:pt x="101" y="49"/>
                    </a:cubicBezTo>
                    <a:cubicBezTo>
                      <a:pt x="101"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0" name="Freeform 91"/>
              <p:cNvSpPr>
                <a:spLocks/>
              </p:cNvSpPr>
              <p:nvPr/>
            </p:nvSpPr>
            <p:spPr bwMode="auto">
              <a:xfrm>
                <a:off x="1447" y="1699"/>
                <a:ext cx="112" cy="107"/>
              </a:xfrm>
              <a:custGeom>
                <a:avLst/>
                <a:gdLst>
                  <a:gd name="T0" fmla="*/ 0 w 93"/>
                  <a:gd name="T1" fmla="*/ 91 h 88"/>
                  <a:gd name="T2" fmla="*/ 135 w 93"/>
                  <a:gd name="T3" fmla="*/ 39 h 88"/>
                  <a:gd name="T4" fmla="*/ 0 w 93"/>
                  <a:gd name="T5" fmla="*/ 91 h 88"/>
                  <a:gd name="T6" fmla="*/ 0 60000 65536"/>
                  <a:gd name="T7" fmla="*/ 0 60000 65536"/>
                  <a:gd name="T8" fmla="*/ 0 60000 65536"/>
                </a:gdLst>
                <a:ahLst/>
                <a:cxnLst>
                  <a:cxn ang="T6">
                    <a:pos x="T0" y="T1"/>
                  </a:cxn>
                  <a:cxn ang="T7">
                    <a:pos x="T2" y="T3"/>
                  </a:cxn>
                  <a:cxn ang="T8">
                    <a:pos x="T4" y="T5"/>
                  </a:cxn>
                </a:cxnLst>
                <a:rect l="0" t="0" r="r" b="b"/>
                <a:pathLst>
                  <a:path w="93" h="88">
                    <a:moveTo>
                      <a:pt x="0" y="62"/>
                    </a:moveTo>
                    <a:cubicBezTo>
                      <a:pt x="0" y="62"/>
                      <a:pt x="25" y="0"/>
                      <a:pt x="93" y="26"/>
                    </a:cubicBezTo>
                    <a:cubicBezTo>
                      <a:pt x="93" y="26"/>
                      <a:pt x="62" y="88"/>
                      <a:pt x="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1" name="Freeform 92"/>
              <p:cNvSpPr>
                <a:spLocks/>
              </p:cNvSpPr>
              <p:nvPr/>
            </p:nvSpPr>
            <p:spPr bwMode="auto">
              <a:xfrm>
                <a:off x="1546" y="1633"/>
                <a:ext cx="87" cy="98"/>
              </a:xfrm>
              <a:custGeom>
                <a:avLst/>
                <a:gdLst>
                  <a:gd name="T0" fmla="*/ 18 w 72"/>
                  <a:gd name="T1" fmla="*/ 119 h 81"/>
                  <a:gd name="T2" fmla="*/ 105 w 72"/>
                  <a:gd name="T3" fmla="*/ 0 h 81"/>
                  <a:gd name="T4" fmla="*/ 18 w 72"/>
                  <a:gd name="T5" fmla="*/ 119 h 81"/>
                  <a:gd name="T6" fmla="*/ 0 60000 65536"/>
                  <a:gd name="T7" fmla="*/ 0 60000 65536"/>
                  <a:gd name="T8" fmla="*/ 0 60000 65536"/>
                </a:gdLst>
                <a:ahLst/>
                <a:cxnLst>
                  <a:cxn ang="T6">
                    <a:pos x="T0" y="T1"/>
                  </a:cxn>
                  <a:cxn ang="T7">
                    <a:pos x="T2" y="T3"/>
                  </a:cxn>
                  <a:cxn ang="T8">
                    <a:pos x="T4" y="T5"/>
                  </a:cxn>
                </a:cxnLst>
                <a:rect l="0" t="0" r="r" b="b"/>
                <a:pathLst>
                  <a:path w="72" h="81">
                    <a:moveTo>
                      <a:pt x="12" y="81"/>
                    </a:moveTo>
                    <a:cubicBezTo>
                      <a:pt x="12" y="81"/>
                      <a:pt x="0" y="8"/>
                      <a:pt x="72" y="0"/>
                    </a:cubicBezTo>
                    <a:cubicBezTo>
                      <a:pt x="72" y="0"/>
                      <a:pt x="69" y="70"/>
                      <a:pt x="12" y="8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 name="Freeform 93"/>
              <p:cNvSpPr>
                <a:spLocks/>
              </p:cNvSpPr>
              <p:nvPr/>
            </p:nvSpPr>
            <p:spPr bwMode="auto">
              <a:xfrm>
                <a:off x="1602" y="1537"/>
                <a:ext cx="76" cy="96"/>
              </a:xfrm>
              <a:custGeom>
                <a:avLst/>
                <a:gdLst>
                  <a:gd name="T0" fmla="*/ 36 w 63"/>
                  <a:gd name="T1" fmla="*/ 117 h 79"/>
                  <a:gd name="T2" fmla="*/ 65 w 63"/>
                  <a:gd name="T3" fmla="*/ 0 h 79"/>
                  <a:gd name="T4" fmla="*/ 36 w 63"/>
                  <a:gd name="T5" fmla="*/ 117 h 79"/>
                  <a:gd name="T6" fmla="*/ 0 60000 65536"/>
                  <a:gd name="T7" fmla="*/ 0 60000 65536"/>
                  <a:gd name="T8" fmla="*/ 0 60000 65536"/>
                </a:gdLst>
                <a:ahLst/>
                <a:cxnLst>
                  <a:cxn ang="T6">
                    <a:pos x="T0" y="T1"/>
                  </a:cxn>
                  <a:cxn ang="T7">
                    <a:pos x="T2" y="T3"/>
                  </a:cxn>
                  <a:cxn ang="T8">
                    <a:pos x="T4" y="T5"/>
                  </a:cxn>
                </a:cxnLst>
                <a:rect l="0" t="0" r="r" b="b"/>
                <a:pathLst>
                  <a:path w="63" h="79">
                    <a:moveTo>
                      <a:pt x="25" y="79"/>
                    </a:moveTo>
                    <a:cubicBezTo>
                      <a:pt x="25" y="79"/>
                      <a:pt x="0" y="31"/>
                      <a:pt x="45" y="0"/>
                    </a:cubicBezTo>
                    <a:cubicBezTo>
                      <a:pt x="63" y="35"/>
                      <a:pt x="28" y="77"/>
                      <a:pt x="25" y="7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 name="Freeform 94"/>
              <p:cNvSpPr>
                <a:spLocks/>
              </p:cNvSpPr>
              <p:nvPr/>
            </p:nvSpPr>
            <p:spPr bwMode="auto">
              <a:xfrm>
                <a:off x="1611" y="1416"/>
                <a:ext cx="96" cy="121"/>
              </a:xfrm>
              <a:custGeom>
                <a:avLst/>
                <a:gdLst>
                  <a:gd name="T0" fmla="*/ 55 w 80"/>
                  <a:gd name="T1" fmla="*/ 146 h 100"/>
                  <a:gd name="T2" fmla="*/ 48 w 80"/>
                  <a:gd name="T3" fmla="*/ 0 h 100"/>
                  <a:gd name="T4" fmla="*/ 55 w 80"/>
                  <a:gd name="T5" fmla="*/ 146 h 100"/>
                  <a:gd name="T6" fmla="*/ 0 60000 65536"/>
                  <a:gd name="T7" fmla="*/ 0 60000 65536"/>
                  <a:gd name="T8" fmla="*/ 0 60000 65536"/>
                </a:gdLst>
                <a:ahLst/>
                <a:cxnLst>
                  <a:cxn ang="T6">
                    <a:pos x="T0" y="T1"/>
                  </a:cxn>
                  <a:cxn ang="T7">
                    <a:pos x="T2" y="T3"/>
                  </a:cxn>
                  <a:cxn ang="T8">
                    <a:pos x="T4" y="T5"/>
                  </a:cxn>
                </a:cxnLst>
                <a:rect l="0" t="0" r="r" b="b"/>
                <a:pathLst>
                  <a:path w="80" h="100">
                    <a:moveTo>
                      <a:pt x="38" y="100"/>
                    </a:moveTo>
                    <a:cubicBezTo>
                      <a:pt x="38" y="100"/>
                      <a:pt x="0" y="40"/>
                      <a:pt x="33" y="0"/>
                    </a:cubicBezTo>
                    <a:cubicBezTo>
                      <a:pt x="33" y="0"/>
                      <a:pt x="80" y="56"/>
                      <a:pt x="38" y="10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 name="Freeform 95"/>
              <p:cNvSpPr>
                <a:spLocks/>
              </p:cNvSpPr>
              <p:nvPr/>
            </p:nvSpPr>
            <p:spPr bwMode="auto">
              <a:xfrm>
                <a:off x="1598" y="1336"/>
                <a:ext cx="80" cy="80"/>
              </a:xfrm>
              <a:custGeom>
                <a:avLst/>
                <a:gdLst>
                  <a:gd name="T0" fmla="*/ 63 w 67"/>
                  <a:gd name="T1" fmla="*/ 97 h 66"/>
                  <a:gd name="T2" fmla="*/ 32 w 67"/>
                  <a:gd name="T3" fmla="*/ 0 h 66"/>
                  <a:gd name="T4" fmla="*/ 63 w 67"/>
                  <a:gd name="T5" fmla="*/ 97 h 66"/>
                  <a:gd name="T6" fmla="*/ 0 60000 65536"/>
                  <a:gd name="T7" fmla="*/ 0 60000 65536"/>
                  <a:gd name="T8" fmla="*/ 0 60000 65536"/>
                </a:gdLst>
                <a:ahLst/>
                <a:cxnLst>
                  <a:cxn ang="T6">
                    <a:pos x="T0" y="T1"/>
                  </a:cxn>
                  <a:cxn ang="T7">
                    <a:pos x="T2" y="T3"/>
                  </a:cxn>
                  <a:cxn ang="T8">
                    <a:pos x="T4" y="T5"/>
                  </a:cxn>
                </a:cxnLst>
                <a:rect l="0" t="0" r="r" b="b"/>
                <a:pathLst>
                  <a:path w="67" h="66">
                    <a:moveTo>
                      <a:pt x="44" y="66"/>
                    </a:moveTo>
                    <a:cubicBezTo>
                      <a:pt x="44" y="66"/>
                      <a:pt x="0" y="57"/>
                      <a:pt x="23" y="0"/>
                    </a:cubicBezTo>
                    <a:cubicBezTo>
                      <a:pt x="23" y="0"/>
                      <a:pt x="67" y="7"/>
                      <a:pt x="44" y="6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5" name="Freeform 96"/>
              <p:cNvSpPr>
                <a:spLocks/>
              </p:cNvSpPr>
              <p:nvPr/>
            </p:nvSpPr>
            <p:spPr bwMode="auto">
              <a:xfrm>
                <a:off x="1553" y="1261"/>
                <a:ext cx="78" cy="89"/>
              </a:xfrm>
              <a:custGeom>
                <a:avLst/>
                <a:gdLst>
                  <a:gd name="T0" fmla="*/ 86 w 65"/>
                  <a:gd name="T1" fmla="*/ 93 h 73"/>
                  <a:gd name="T2" fmla="*/ 24 w 65"/>
                  <a:gd name="T3" fmla="*/ 0 h 73"/>
                  <a:gd name="T4" fmla="*/ 86 w 65"/>
                  <a:gd name="T5" fmla="*/ 93 h 73"/>
                  <a:gd name="T6" fmla="*/ 0 60000 65536"/>
                  <a:gd name="T7" fmla="*/ 0 60000 65536"/>
                  <a:gd name="T8" fmla="*/ 0 60000 65536"/>
                </a:gdLst>
                <a:ahLst/>
                <a:cxnLst>
                  <a:cxn ang="T6">
                    <a:pos x="T0" y="T1"/>
                  </a:cxn>
                  <a:cxn ang="T7">
                    <a:pos x="T2" y="T3"/>
                  </a:cxn>
                  <a:cxn ang="T8">
                    <a:pos x="T4" y="T5"/>
                  </a:cxn>
                </a:cxnLst>
                <a:rect l="0" t="0" r="r" b="b"/>
                <a:pathLst>
                  <a:path w="65" h="73">
                    <a:moveTo>
                      <a:pt x="60" y="62"/>
                    </a:moveTo>
                    <a:cubicBezTo>
                      <a:pt x="60" y="62"/>
                      <a:pt x="0" y="73"/>
                      <a:pt x="17" y="0"/>
                    </a:cubicBezTo>
                    <a:cubicBezTo>
                      <a:pt x="17" y="0"/>
                      <a:pt x="65" y="4"/>
                      <a:pt x="6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6" name="Freeform 97"/>
              <p:cNvSpPr>
                <a:spLocks/>
              </p:cNvSpPr>
              <p:nvPr/>
            </p:nvSpPr>
            <p:spPr bwMode="auto">
              <a:xfrm>
                <a:off x="1446" y="1169"/>
                <a:ext cx="128" cy="109"/>
              </a:xfrm>
              <a:custGeom>
                <a:avLst/>
                <a:gdLst>
                  <a:gd name="T0" fmla="*/ 155 w 106"/>
                  <a:gd name="T1" fmla="*/ 111 h 90"/>
                  <a:gd name="T2" fmla="*/ 0 w 106"/>
                  <a:gd name="T3" fmla="*/ 44 h 90"/>
                  <a:gd name="T4" fmla="*/ 155 w 106"/>
                  <a:gd name="T5" fmla="*/ 111 h 90"/>
                  <a:gd name="T6" fmla="*/ 0 60000 65536"/>
                  <a:gd name="T7" fmla="*/ 0 60000 65536"/>
                  <a:gd name="T8" fmla="*/ 0 60000 65536"/>
                </a:gdLst>
                <a:ahLst/>
                <a:cxnLst>
                  <a:cxn ang="T6">
                    <a:pos x="T0" y="T1"/>
                  </a:cxn>
                  <a:cxn ang="T7">
                    <a:pos x="T2" y="T3"/>
                  </a:cxn>
                  <a:cxn ang="T8">
                    <a:pos x="T4" y="T5"/>
                  </a:cxn>
                </a:cxnLst>
                <a:rect l="0" t="0" r="r" b="b"/>
                <a:pathLst>
                  <a:path w="106" h="90">
                    <a:moveTo>
                      <a:pt x="106" y="76"/>
                    </a:moveTo>
                    <a:cubicBezTo>
                      <a:pt x="106" y="76"/>
                      <a:pt x="31" y="90"/>
                      <a:pt x="0" y="30"/>
                    </a:cubicBezTo>
                    <a:cubicBezTo>
                      <a:pt x="0" y="30"/>
                      <a:pt x="66" y="0"/>
                      <a:pt x="106" y="7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7" name="Rectangle 98"/>
              <p:cNvSpPr>
                <a:spLocks noChangeArrowheads="1"/>
              </p:cNvSpPr>
              <p:nvPr/>
            </p:nvSpPr>
            <p:spPr bwMode="auto">
              <a:xfrm>
                <a:off x="601" y="1011"/>
                <a:ext cx="844" cy="161"/>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 name="Freeform 99"/>
              <p:cNvSpPr>
                <a:spLocks/>
              </p:cNvSpPr>
              <p:nvPr/>
            </p:nvSpPr>
            <p:spPr bwMode="auto">
              <a:xfrm>
                <a:off x="1445"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5 h 794"/>
                  <a:gd name="T10" fmla="*/ 0 w 294"/>
                  <a:gd name="T11" fmla="*/ 195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3"/>
                      <a:pt x="0" y="133"/>
                      <a:pt x="0" y="133"/>
                    </a:cubicBezTo>
                    <a:cubicBezTo>
                      <a:pt x="0" y="133"/>
                      <a:pt x="0" y="133"/>
                      <a:pt x="0" y="133"/>
                    </a:cubicBezTo>
                    <a:cubicBezTo>
                      <a:pt x="116" y="133"/>
                      <a:pt x="210" y="251"/>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 name="Rectangle 100"/>
              <p:cNvSpPr>
                <a:spLocks noChangeArrowheads="1"/>
              </p:cNvSpPr>
              <p:nvPr/>
            </p:nvSpPr>
            <p:spPr bwMode="auto">
              <a:xfrm>
                <a:off x="601" y="1083"/>
                <a:ext cx="844" cy="89"/>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0" name="Rectangle 101"/>
              <p:cNvSpPr>
                <a:spLocks noChangeArrowheads="1"/>
              </p:cNvSpPr>
              <p:nvPr/>
            </p:nvSpPr>
            <p:spPr bwMode="auto">
              <a:xfrm>
                <a:off x="601" y="1809"/>
                <a:ext cx="844" cy="164"/>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1" name="Rectangle 102"/>
              <p:cNvSpPr>
                <a:spLocks noChangeArrowheads="1"/>
              </p:cNvSpPr>
              <p:nvPr/>
            </p:nvSpPr>
            <p:spPr bwMode="auto">
              <a:xfrm>
                <a:off x="601"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 name="Freeform 103"/>
              <p:cNvSpPr>
                <a:spLocks/>
              </p:cNvSpPr>
              <p:nvPr/>
            </p:nvSpPr>
            <p:spPr bwMode="auto">
              <a:xfrm>
                <a:off x="1445" y="1083"/>
                <a:ext cx="313" cy="816"/>
              </a:xfrm>
              <a:custGeom>
                <a:avLst/>
                <a:gdLst>
                  <a:gd name="T0" fmla="*/ 20 w 260"/>
                  <a:gd name="T1" fmla="*/ 0 h 674"/>
                  <a:gd name="T2" fmla="*/ 0 w 260"/>
                  <a:gd name="T3" fmla="*/ 0 h 674"/>
                  <a:gd name="T4" fmla="*/ 0 w 260"/>
                  <a:gd name="T5" fmla="*/ 107 h 674"/>
                  <a:gd name="T6" fmla="*/ 0 w 260"/>
                  <a:gd name="T7" fmla="*/ 107 h 674"/>
                  <a:gd name="T8" fmla="*/ 305 w 260"/>
                  <a:gd name="T9" fmla="*/ 493 h 674"/>
                  <a:gd name="T10" fmla="*/ 0 w 260"/>
                  <a:gd name="T11" fmla="*/ 879 h 674"/>
                  <a:gd name="T12" fmla="*/ 0 w 260"/>
                  <a:gd name="T13" fmla="*/ 879 h 674"/>
                  <a:gd name="T14" fmla="*/ 0 w 260"/>
                  <a:gd name="T15" fmla="*/ 988 h 674"/>
                  <a:gd name="T16" fmla="*/ 20 w 260"/>
                  <a:gd name="T17" fmla="*/ 988 h 674"/>
                  <a:gd name="T18" fmla="*/ 377 w 260"/>
                  <a:gd name="T19" fmla="*/ 495 h 674"/>
                  <a:gd name="T20" fmla="*/ 20 w 260"/>
                  <a:gd name="T21" fmla="*/ 0 h 6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4">
                    <a:moveTo>
                      <a:pt x="14" y="0"/>
                    </a:moveTo>
                    <a:cubicBezTo>
                      <a:pt x="9" y="0"/>
                      <a:pt x="5" y="0"/>
                      <a:pt x="0" y="0"/>
                    </a:cubicBezTo>
                    <a:cubicBezTo>
                      <a:pt x="0" y="73"/>
                      <a:pt x="0" y="73"/>
                      <a:pt x="0" y="73"/>
                    </a:cubicBezTo>
                    <a:cubicBezTo>
                      <a:pt x="0" y="73"/>
                      <a:pt x="0" y="73"/>
                      <a:pt x="0" y="73"/>
                    </a:cubicBezTo>
                    <a:cubicBezTo>
                      <a:pt x="116" y="73"/>
                      <a:pt x="210" y="191"/>
                      <a:pt x="210" y="336"/>
                    </a:cubicBezTo>
                    <a:cubicBezTo>
                      <a:pt x="210" y="482"/>
                      <a:pt x="116" y="600"/>
                      <a:pt x="0" y="600"/>
                    </a:cubicBezTo>
                    <a:cubicBezTo>
                      <a:pt x="0" y="600"/>
                      <a:pt x="0" y="600"/>
                      <a:pt x="0" y="600"/>
                    </a:cubicBezTo>
                    <a:cubicBezTo>
                      <a:pt x="0" y="674"/>
                      <a:pt x="0" y="674"/>
                      <a:pt x="0" y="674"/>
                    </a:cubicBezTo>
                    <a:cubicBezTo>
                      <a:pt x="5" y="674"/>
                      <a:pt x="9" y="674"/>
                      <a:pt x="14" y="674"/>
                    </a:cubicBezTo>
                    <a:cubicBezTo>
                      <a:pt x="142" y="674"/>
                      <a:pt x="260" y="524"/>
                      <a:pt x="260" y="338"/>
                    </a:cubicBezTo>
                    <a:cubicBezTo>
                      <a:pt x="260" y="151"/>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 name="Rectangle 104"/>
              <p:cNvSpPr>
                <a:spLocks noChangeArrowheads="1"/>
              </p:cNvSpPr>
              <p:nvPr/>
            </p:nvSpPr>
            <p:spPr bwMode="auto">
              <a:xfrm>
                <a:off x="601"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4" name="Freeform 105"/>
              <p:cNvSpPr>
                <a:spLocks/>
              </p:cNvSpPr>
              <p:nvPr/>
            </p:nvSpPr>
            <p:spPr bwMode="auto">
              <a:xfrm>
                <a:off x="601" y="1014"/>
                <a:ext cx="155" cy="40"/>
              </a:xfrm>
              <a:custGeom>
                <a:avLst/>
                <a:gdLst>
                  <a:gd name="T0" fmla="*/ 0 w 129"/>
                  <a:gd name="T1" fmla="*/ 23 h 33"/>
                  <a:gd name="T2" fmla="*/ 49 w 129"/>
                  <a:gd name="T3" fmla="*/ 2 h 33"/>
                  <a:gd name="T4" fmla="*/ 102 w 129"/>
                  <a:gd name="T5" fmla="*/ 1 h 33"/>
                  <a:gd name="T6" fmla="*/ 150 w 129"/>
                  <a:gd name="T7" fmla="*/ 16 h 33"/>
                  <a:gd name="T8" fmla="*/ 186 w 129"/>
                  <a:gd name="T9" fmla="*/ 22 h 33"/>
                  <a:gd name="T10" fmla="*/ 135 w 129"/>
                  <a:gd name="T11" fmla="*/ 40 h 33"/>
                  <a:gd name="T12" fmla="*/ 72 w 129"/>
                  <a:gd name="T13" fmla="*/ 47 h 33"/>
                  <a:gd name="T14" fmla="*/ 22 w 129"/>
                  <a:gd name="T15" fmla="*/ 34 h 33"/>
                  <a:gd name="T16" fmla="*/ 2 w 129"/>
                  <a:gd name="T17" fmla="*/ 28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33">
                    <a:moveTo>
                      <a:pt x="0" y="16"/>
                    </a:moveTo>
                    <a:cubicBezTo>
                      <a:pt x="13" y="12"/>
                      <a:pt x="20" y="4"/>
                      <a:pt x="34" y="2"/>
                    </a:cubicBezTo>
                    <a:cubicBezTo>
                      <a:pt x="46" y="0"/>
                      <a:pt x="59" y="0"/>
                      <a:pt x="71" y="1"/>
                    </a:cubicBezTo>
                    <a:cubicBezTo>
                      <a:pt x="83" y="3"/>
                      <a:pt x="93" y="9"/>
                      <a:pt x="104" y="11"/>
                    </a:cubicBezTo>
                    <a:cubicBezTo>
                      <a:pt x="112" y="13"/>
                      <a:pt x="121" y="14"/>
                      <a:pt x="129" y="15"/>
                    </a:cubicBezTo>
                    <a:cubicBezTo>
                      <a:pt x="116" y="16"/>
                      <a:pt x="105" y="23"/>
                      <a:pt x="93" y="27"/>
                    </a:cubicBezTo>
                    <a:cubicBezTo>
                      <a:pt x="79" y="32"/>
                      <a:pt x="64" y="33"/>
                      <a:pt x="50" y="32"/>
                    </a:cubicBezTo>
                    <a:cubicBezTo>
                      <a:pt x="37" y="31"/>
                      <a:pt x="27" y="26"/>
                      <a:pt x="15" y="23"/>
                    </a:cubicBezTo>
                    <a:cubicBezTo>
                      <a:pt x="11" y="21"/>
                      <a:pt x="6" y="21"/>
                      <a:pt x="2"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 name="Freeform 106"/>
              <p:cNvSpPr>
                <a:spLocks/>
              </p:cNvSpPr>
              <p:nvPr/>
            </p:nvSpPr>
            <p:spPr bwMode="auto">
              <a:xfrm>
                <a:off x="751" y="1017"/>
                <a:ext cx="135" cy="34"/>
              </a:xfrm>
              <a:custGeom>
                <a:avLst/>
                <a:gdLst>
                  <a:gd name="T0" fmla="*/ 0 w 112"/>
                  <a:gd name="T1" fmla="*/ 18 h 28"/>
                  <a:gd name="T2" fmla="*/ 36 w 112"/>
                  <a:gd name="T3" fmla="*/ 6 h 28"/>
                  <a:gd name="T4" fmla="*/ 86 w 112"/>
                  <a:gd name="T5" fmla="*/ 1 h 28"/>
                  <a:gd name="T6" fmla="*/ 163 w 112"/>
                  <a:gd name="T7" fmla="*/ 15 h 28"/>
                  <a:gd name="T8" fmla="*/ 57 w 112"/>
                  <a:gd name="T9" fmla="*/ 33 h 28"/>
                  <a:gd name="T10" fmla="*/ 0 w 112"/>
                  <a:gd name="T11" fmla="*/ 2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8">
                    <a:moveTo>
                      <a:pt x="0" y="12"/>
                    </a:moveTo>
                    <a:cubicBezTo>
                      <a:pt x="7" y="15"/>
                      <a:pt x="18" y="7"/>
                      <a:pt x="25" y="4"/>
                    </a:cubicBezTo>
                    <a:cubicBezTo>
                      <a:pt x="36" y="0"/>
                      <a:pt x="47" y="1"/>
                      <a:pt x="59" y="1"/>
                    </a:cubicBezTo>
                    <a:cubicBezTo>
                      <a:pt x="79" y="1"/>
                      <a:pt x="94" y="0"/>
                      <a:pt x="112" y="10"/>
                    </a:cubicBezTo>
                    <a:cubicBezTo>
                      <a:pt x="89" y="21"/>
                      <a:pt x="64" y="28"/>
                      <a:pt x="39" y="22"/>
                    </a:cubicBezTo>
                    <a:cubicBezTo>
                      <a:pt x="26" y="18"/>
                      <a:pt x="14" y="1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 name="Freeform 107"/>
              <p:cNvSpPr>
                <a:spLocks/>
              </p:cNvSpPr>
              <p:nvPr/>
            </p:nvSpPr>
            <p:spPr bwMode="auto">
              <a:xfrm>
                <a:off x="652" y="1047"/>
                <a:ext cx="167" cy="32"/>
              </a:xfrm>
              <a:custGeom>
                <a:avLst/>
                <a:gdLst>
                  <a:gd name="T0" fmla="*/ 41 w 138"/>
                  <a:gd name="T1" fmla="*/ 9 h 26"/>
                  <a:gd name="T2" fmla="*/ 21 w 138"/>
                  <a:gd name="T3" fmla="*/ 18 h 26"/>
                  <a:gd name="T4" fmla="*/ 0 w 138"/>
                  <a:gd name="T5" fmla="*/ 26 h 26"/>
                  <a:gd name="T6" fmla="*/ 79 w 138"/>
                  <a:gd name="T7" fmla="*/ 33 h 26"/>
                  <a:gd name="T8" fmla="*/ 131 w 138"/>
                  <a:gd name="T9" fmla="*/ 38 h 26"/>
                  <a:gd name="T10" fmla="*/ 202 w 138"/>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6">
                    <a:moveTo>
                      <a:pt x="28" y="6"/>
                    </a:moveTo>
                    <a:cubicBezTo>
                      <a:pt x="22" y="3"/>
                      <a:pt x="19" y="10"/>
                      <a:pt x="14" y="12"/>
                    </a:cubicBezTo>
                    <a:cubicBezTo>
                      <a:pt x="10" y="15"/>
                      <a:pt x="4" y="15"/>
                      <a:pt x="0" y="17"/>
                    </a:cubicBezTo>
                    <a:cubicBezTo>
                      <a:pt x="15" y="24"/>
                      <a:pt x="38" y="20"/>
                      <a:pt x="54" y="22"/>
                    </a:cubicBezTo>
                    <a:cubicBezTo>
                      <a:pt x="67" y="24"/>
                      <a:pt x="77" y="26"/>
                      <a:pt x="89" y="25"/>
                    </a:cubicBezTo>
                    <a:cubicBezTo>
                      <a:pt x="109" y="24"/>
                      <a:pt x="125" y="12"/>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 name="Freeform 108"/>
              <p:cNvSpPr>
                <a:spLocks/>
              </p:cNvSpPr>
              <p:nvPr/>
            </p:nvSpPr>
            <p:spPr bwMode="auto">
              <a:xfrm>
                <a:off x="599" y="1067"/>
                <a:ext cx="55" cy="15"/>
              </a:xfrm>
              <a:custGeom>
                <a:avLst/>
                <a:gdLst>
                  <a:gd name="T0" fmla="*/ 67 w 45"/>
                  <a:gd name="T1" fmla="*/ 1 h 13"/>
                  <a:gd name="T2" fmla="*/ 0 w 45"/>
                  <a:gd name="T3" fmla="*/ 17 h 13"/>
                  <a:gd name="T4" fmla="*/ 0 60000 65536"/>
                  <a:gd name="T5" fmla="*/ 0 60000 65536"/>
                </a:gdLst>
                <a:ahLst/>
                <a:cxnLst>
                  <a:cxn ang="T4">
                    <a:pos x="T0" y="T1"/>
                  </a:cxn>
                  <a:cxn ang="T5">
                    <a:pos x="T2" y="T3"/>
                  </a:cxn>
                </a:cxnLst>
                <a:rect l="0" t="0" r="r" b="b"/>
                <a:pathLst>
                  <a:path w="45" h="13">
                    <a:moveTo>
                      <a:pt x="45" y="1"/>
                    </a:moveTo>
                    <a:cubicBezTo>
                      <a:pt x="28" y="0"/>
                      <a:pt x="14" y="5"/>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 name="Freeform 109"/>
              <p:cNvSpPr>
                <a:spLocks/>
              </p:cNvSpPr>
              <p:nvPr/>
            </p:nvSpPr>
            <p:spPr bwMode="auto">
              <a:xfrm>
                <a:off x="886" y="1013"/>
                <a:ext cx="141" cy="44"/>
              </a:xfrm>
              <a:custGeom>
                <a:avLst/>
                <a:gdLst>
                  <a:gd name="T0" fmla="*/ 0 w 117"/>
                  <a:gd name="T1" fmla="*/ 18 h 36"/>
                  <a:gd name="T2" fmla="*/ 65 w 117"/>
                  <a:gd name="T3" fmla="*/ 1 h 36"/>
                  <a:gd name="T4" fmla="*/ 111 w 117"/>
                  <a:gd name="T5" fmla="*/ 11 h 36"/>
                  <a:gd name="T6" fmla="*/ 170 w 117"/>
                  <a:gd name="T7" fmla="*/ 20 h 36"/>
                  <a:gd name="T8" fmla="*/ 69 w 117"/>
                  <a:gd name="T9" fmla="*/ 49 h 36"/>
                  <a:gd name="T10" fmla="*/ 0 w 117"/>
                  <a:gd name="T11" fmla="*/ 22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2"/>
                    </a:moveTo>
                    <a:cubicBezTo>
                      <a:pt x="15" y="4"/>
                      <a:pt x="29" y="0"/>
                      <a:pt x="45" y="1"/>
                    </a:cubicBezTo>
                    <a:cubicBezTo>
                      <a:pt x="56" y="2"/>
                      <a:pt x="65" y="5"/>
                      <a:pt x="76" y="7"/>
                    </a:cubicBezTo>
                    <a:cubicBezTo>
                      <a:pt x="89" y="11"/>
                      <a:pt x="106" y="8"/>
                      <a:pt x="117" y="13"/>
                    </a:cubicBezTo>
                    <a:cubicBezTo>
                      <a:pt x="97" y="24"/>
                      <a:pt x="71" y="36"/>
                      <a:pt x="47" y="33"/>
                    </a:cubicBezTo>
                    <a:cubicBezTo>
                      <a:pt x="33" y="31"/>
                      <a:pt x="11" y="24"/>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 name="Freeform 110"/>
              <p:cNvSpPr>
                <a:spLocks/>
              </p:cNvSpPr>
              <p:nvPr/>
            </p:nvSpPr>
            <p:spPr bwMode="auto">
              <a:xfrm>
                <a:off x="787" y="1052"/>
                <a:ext cx="147" cy="29"/>
              </a:xfrm>
              <a:custGeom>
                <a:avLst/>
                <a:gdLst>
                  <a:gd name="T0" fmla="*/ 0 w 122"/>
                  <a:gd name="T1" fmla="*/ 22 h 24"/>
                  <a:gd name="T2" fmla="*/ 34 w 122"/>
                  <a:gd name="T3" fmla="*/ 23 h 24"/>
                  <a:gd name="T4" fmla="*/ 61 w 122"/>
                  <a:gd name="T5" fmla="*/ 27 h 24"/>
                  <a:gd name="T6" fmla="*/ 101 w 122"/>
                  <a:gd name="T7" fmla="*/ 34 h 24"/>
                  <a:gd name="T8" fmla="*/ 177 w 122"/>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0" y="15"/>
                    </a:moveTo>
                    <a:cubicBezTo>
                      <a:pt x="7" y="17"/>
                      <a:pt x="16" y="15"/>
                      <a:pt x="23" y="16"/>
                    </a:cubicBezTo>
                    <a:cubicBezTo>
                      <a:pt x="30" y="18"/>
                      <a:pt x="35" y="18"/>
                      <a:pt x="42" y="18"/>
                    </a:cubicBezTo>
                    <a:cubicBezTo>
                      <a:pt x="52" y="19"/>
                      <a:pt x="61" y="23"/>
                      <a:pt x="70" y="23"/>
                    </a:cubicBezTo>
                    <a:cubicBezTo>
                      <a:pt x="89" y="24"/>
                      <a:pt x="107" y="9"/>
                      <a:pt x="122"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 name="Freeform 111"/>
              <p:cNvSpPr>
                <a:spLocks/>
              </p:cNvSpPr>
              <p:nvPr/>
            </p:nvSpPr>
            <p:spPr bwMode="auto">
              <a:xfrm>
                <a:off x="970" y="1022"/>
                <a:ext cx="163" cy="60"/>
              </a:xfrm>
              <a:custGeom>
                <a:avLst/>
                <a:gdLst>
                  <a:gd name="T0" fmla="*/ 0 w 135"/>
                  <a:gd name="T1" fmla="*/ 37 h 50"/>
                  <a:gd name="T2" fmla="*/ 57 w 135"/>
                  <a:gd name="T3" fmla="*/ 59 h 50"/>
                  <a:gd name="T4" fmla="*/ 92 w 135"/>
                  <a:gd name="T5" fmla="*/ 71 h 50"/>
                  <a:gd name="T6" fmla="*/ 147 w 135"/>
                  <a:gd name="T7" fmla="*/ 55 h 50"/>
                  <a:gd name="T8" fmla="*/ 197 w 135"/>
                  <a:gd name="T9" fmla="*/ 22 h 50"/>
                  <a:gd name="T10" fmla="*/ 149 w 135"/>
                  <a:gd name="T11" fmla="*/ 19 h 50"/>
                  <a:gd name="T12" fmla="*/ 106 w 135"/>
                  <a:gd name="T13" fmla="*/ 12 h 50"/>
                  <a:gd name="T14" fmla="*/ 65 w 135"/>
                  <a:gd name="T15" fmla="*/ 12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50">
                    <a:moveTo>
                      <a:pt x="0" y="26"/>
                    </a:moveTo>
                    <a:cubicBezTo>
                      <a:pt x="13" y="30"/>
                      <a:pt x="27" y="35"/>
                      <a:pt x="39" y="41"/>
                    </a:cubicBezTo>
                    <a:cubicBezTo>
                      <a:pt x="47" y="44"/>
                      <a:pt x="54" y="48"/>
                      <a:pt x="63" y="49"/>
                    </a:cubicBezTo>
                    <a:cubicBezTo>
                      <a:pt x="76" y="50"/>
                      <a:pt x="89" y="44"/>
                      <a:pt x="101" y="38"/>
                    </a:cubicBezTo>
                    <a:cubicBezTo>
                      <a:pt x="111" y="33"/>
                      <a:pt x="129" y="25"/>
                      <a:pt x="135" y="15"/>
                    </a:cubicBezTo>
                    <a:cubicBezTo>
                      <a:pt x="125" y="12"/>
                      <a:pt x="113" y="14"/>
                      <a:pt x="102" y="13"/>
                    </a:cubicBezTo>
                    <a:cubicBezTo>
                      <a:pt x="93" y="12"/>
                      <a:pt x="83" y="11"/>
                      <a:pt x="73" y="8"/>
                    </a:cubicBezTo>
                    <a:cubicBezTo>
                      <a:pt x="65" y="6"/>
                      <a:pt x="53" y="0"/>
                      <a:pt x="45"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 name="Freeform 112"/>
              <p:cNvSpPr>
                <a:spLocks/>
              </p:cNvSpPr>
              <p:nvPr/>
            </p:nvSpPr>
            <p:spPr bwMode="auto">
              <a:xfrm>
                <a:off x="1063" y="1012"/>
                <a:ext cx="90" cy="21"/>
              </a:xfrm>
              <a:custGeom>
                <a:avLst/>
                <a:gdLst>
                  <a:gd name="T0" fmla="*/ 0 w 75"/>
                  <a:gd name="T1" fmla="*/ 26 h 17"/>
                  <a:gd name="T2" fmla="*/ 67 w 75"/>
                  <a:gd name="T3" fmla="*/ 12 h 17"/>
                  <a:gd name="T4" fmla="*/ 108 w 75"/>
                  <a:gd name="T5" fmla="*/ 0 h 17"/>
                  <a:gd name="T6" fmla="*/ 0 60000 65536"/>
                  <a:gd name="T7" fmla="*/ 0 60000 65536"/>
                  <a:gd name="T8" fmla="*/ 0 60000 65536"/>
                </a:gdLst>
                <a:ahLst/>
                <a:cxnLst>
                  <a:cxn ang="T6">
                    <a:pos x="T0" y="T1"/>
                  </a:cxn>
                  <a:cxn ang="T7">
                    <a:pos x="T2" y="T3"/>
                  </a:cxn>
                  <a:cxn ang="T8">
                    <a:pos x="T4" y="T5"/>
                  </a:cxn>
                </a:cxnLst>
                <a:rect l="0" t="0" r="r" b="b"/>
                <a:pathLst>
                  <a:path w="75" h="17">
                    <a:moveTo>
                      <a:pt x="0" y="17"/>
                    </a:moveTo>
                    <a:cubicBezTo>
                      <a:pt x="17" y="17"/>
                      <a:pt x="30" y="12"/>
                      <a:pt x="47" y="8"/>
                    </a:cubicBezTo>
                    <a:cubicBezTo>
                      <a:pt x="55" y="5"/>
                      <a:pt x="68" y="4"/>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 name="Freeform 113"/>
              <p:cNvSpPr>
                <a:spLocks/>
              </p:cNvSpPr>
              <p:nvPr/>
            </p:nvSpPr>
            <p:spPr bwMode="auto">
              <a:xfrm>
                <a:off x="1104" y="1031"/>
                <a:ext cx="142" cy="31"/>
              </a:xfrm>
              <a:custGeom>
                <a:avLst/>
                <a:gdLst>
                  <a:gd name="T0" fmla="*/ 0 w 118"/>
                  <a:gd name="T1" fmla="*/ 38 h 25"/>
                  <a:gd name="T2" fmla="*/ 85 w 118"/>
                  <a:gd name="T3" fmla="*/ 7 h 25"/>
                  <a:gd name="T4" fmla="*/ 137 w 118"/>
                  <a:gd name="T5" fmla="*/ 14 h 25"/>
                  <a:gd name="T6" fmla="*/ 171 w 118"/>
                  <a:gd name="T7" fmla="*/ 25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6"/>
                      <a:pt x="34" y="0"/>
                      <a:pt x="59" y="5"/>
                    </a:cubicBezTo>
                    <a:cubicBezTo>
                      <a:pt x="71" y="7"/>
                      <a:pt x="83" y="8"/>
                      <a:pt x="95" y="9"/>
                    </a:cubicBezTo>
                    <a:cubicBezTo>
                      <a:pt x="103" y="11"/>
                      <a:pt x="111" y="15"/>
                      <a:pt x="118"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 name="Freeform 114"/>
              <p:cNvSpPr>
                <a:spLocks/>
              </p:cNvSpPr>
              <p:nvPr/>
            </p:nvSpPr>
            <p:spPr bwMode="auto">
              <a:xfrm>
                <a:off x="1100" y="1052"/>
                <a:ext cx="147" cy="28"/>
              </a:xfrm>
              <a:custGeom>
                <a:avLst/>
                <a:gdLst>
                  <a:gd name="T0" fmla="*/ 177 w 122"/>
                  <a:gd name="T1" fmla="*/ 0 h 23"/>
                  <a:gd name="T2" fmla="*/ 106 w 122"/>
                  <a:gd name="T3" fmla="*/ 33 h 23"/>
                  <a:gd name="T4" fmla="*/ 71 w 122"/>
                  <a:gd name="T5" fmla="*/ 33 h 23"/>
                  <a:gd name="T6" fmla="*/ 33 w 122"/>
                  <a:gd name="T7" fmla="*/ 23 h 23"/>
                  <a:gd name="T8" fmla="*/ 0 w 122"/>
                  <a:gd name="T9" fmla="*/ 1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3">
                    <a:moveTo>
                      <a:pt x="122" y="0"/>
                    </a:moveTo>
                    <a:cubicBezTo>
                      <a:pt x="107" y="7"/>
                      <a:pt x="90" y="20"/>
                      <a:pt x="73" y="22"/>
                    </a:cubicBezTo>
                    <a:cubicBezTo>
                      <a:pt x="65" y="23"/>
                      <a:pt x="57" y="23"/>
                      <a:pt x="49" y="22"/>
                    </a:cubicBezTo>
                    <a:cubicBezTo>
                      <a:pt x="40" y="21"/>
                      <a:pt x="31" y="18"/>
                      <a:pt x="22" y="16"/>
                    </a:cubicBezTo>
                    <a:cubicBezTo>
                      <a:pt x="15" y="15"/>
                      <a:pt x="7" y="11"/>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 name="Freeform 115"/>
              <p:cNvSpPr>
                <a:spLocks/>
              </p:cNvSpPr>
              <p:nvPr/>
            </p:nvSpPr>
            <p:spPr bwMode="auto">
              <a:xfrm>
                <a:off x="1193" y="1013"/>
                <a:ext cx="64" cy="27"/>
              </a:xfrm>
              <a:custGeom>
                <a:avLst/>
                <a:gdLst>
                  <a:gd name="T0" fmla="*/ 0 w 53"/>
                  <a:gd name="T1" fmla="*/ 33 h 22"/>
                  <a:gd name="T2" fmla="*/ 54 w 53"/>
                  <a:gd name="T3" fmla="*/ 11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1"/>
                      <a:pt x="25" y="15"/>
                      <a:pt x="37" y="7"/>
                    </a:cubicBezTo>
                    <a:cubicBezTo>
                      <a:pt x="42" y="3"/>
                      <a:pt x="47" y="1"/>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 name="Freeform 116"/>
              <p:cNvSpPr>
                <a:spLocks/>
              </p:cNvSpPr>
              <p:nvPr/>
            </p:nvSpPr>
            <p:spPr bwMode="auto">
              <a:xfrm>
                <a:off x="1239" y="1013"/>
                <a:ext cx="125" cy="20"/>
              </a:xfrm>
              <a:custGeom>
                <a:avLst/>
                <a:gdLst>
                  <a:gd name="T0" fmla="*/ 0 w 104"/>
                  <a:gd name="T1" fmla="*/ 11 h 16"/>
                  <a:gd name="T2" fmla="*/ 81 w 104"/>
                  <a:gd name="T3" fmla="*/ 6 h 16"/>
                  <a:gd name="T4" fmla="*/ 150 w 104"/>
                  <a:gd name="T5" fmla="*/ 25 h 16"/>
                  <a:gd name="T6" fmla="*/ 0 60000 65536"/>
                  <a:gd name="T7" fmla="*/ 0 60000 65536"/>
                  <a:gd name="T8" fmla="*/ 0 60000 65536"/>
                </a:gdLst>
                <a:ahLst/>
                <a:cxnLst>
                  <a:cxn ang="T6">
                    <a:pos x="T0" y="T1"/>
                  </a:cxn>
                  <a:cxn ang="T7">
                    <a:pos x="T2" y="T3"/>
                  </a:cxn>
                  <a:cxn ang="T8">
                    <a:pos x="T4" y="T5"/>
                  </a:cxn>
                </a:cxnLst>
                <a:rect l="0" t="0" r="r" b="b"/>
                <a:pathLst>
                  <a:path w="104" h="16">
                    <a:moveTo>
                      <a:pt x="0" y="7"/>
                    </a:moveTo>
                    <a:cubicBezTo>
                      <a:pt x="20" y="1"/>
                      <a:pt x="36" y="0"/>
                      <a:pt x="56" y="4"/>
                    </a:cubicBezTo>
                    <a:cubicBezTo>
                      <a:pt x="71" y="8"/>
                      <a:pt x="88" y="16"/>
                      <a:pt x="10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 name="Freeform 117"/>
              <p:cNvSpPr>
                <a:spLocks/>
              </p:cNvSpPr>
              <p:nvPr/>
            </p:nvSpPr>
            <p:spPr bwMode="auto">
              <a:xfrm>
                <a:off x="1245" y="1033"/>
                <a:ext cx="108" cy="19"/>
              </a:xfrm>
              <a:custGeom>
                <a:avLst/>
                <a:gdLst>
                  <a:gd name="T0" fmla="*/ 130 w 90"/>
                  <a:gd name="T1" fmla="*/ 0 h 16"/>
                  <a:gd name="T2" fmla="*/ 88 w 90"/>
                  <a:gd name="T3" fmla="*/ 13 h 16"/>
                  <a:gd name="T4" fmla="*/ 42 w 90"/>
                  <a:gd name="T5" fmla="*/ 21 h 16"/>
                  <a:gd name="T6" fmla="*/ 0 w 90"/>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0"/>
                    </a:moveTo>
                    <a:cubicBezTo>
                      <a:pt x="81" y="0"/>
                      <a:pt x="69" y="6"/>
                      <a:pt x="61" y="9"/>
                    </a:cubicBezTo>
                    <a:cubicBezTo>
                      <a:pt x="50" y="13"/>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 name="Freeform 118"/>
              <p:cNvSpPr>
                <a:spLocks/>
              </p:cNvSpPr>
              <p:nvPr/>
            </p:nvSpPr>
            <p:spPr bwMode="auto">
              <a:xfrm>
                <a:off x="1309" y="1046"/>
                <a:ext cx="110" cy="34"/>
              </a:xfrm>
              <a:custGeom>
                <a:avLst/>
                <a:gdLst>
                  <a:gd name="T0" fmla="*/ 0 w 92"/>
                  <a:gd name="T1" fmla="*/ 0 h 28"/>
                  <a:gd name="T2" fmla="*/ 42 w 92"/>
                  <a:gd name="T3" fmla="*/ 9 h 28"/>
                  <a:gd name="T4" fmla="*/ 86 w 92"/>
                  <a:gd name="T5" fmla="*/ 27 h 28"/>
                  <a:gd name="T6" fmla="*/ 132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2" y="3"/>
                      <a:pt x="29" y="6"/>
                    </a:cubicBezTo>
                    <a:cubicBezTo>
                      <a:pt x="39" y="9"/>
                      <a:pt x="49" y="14"/>
                      <a:pt x="60" y="18"/>
                    </a:cubicBezTo>
                    <a:cubicBezTo>
                      <a:pt x="69" y="21"/>
                      <a:pt x="82" y="28"/>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 name="Freeform 119"/>
              <p:cNvSpPr>
                <a:spLocks/>
              </p:cNvSpPr>
              <p:nvPr/>
            </p:nvSpPr>
            <p:spPr bwMode="auto">
              <a:xfrm>
                <a:off x="1362"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9" name="Freeform 120"/>
              <p:cNvSpPr>
                <a:spLocks/>
              </p:cNvSpPr>
              <p:nvPr/>
            </p:nvSpPr>
            <p:spPr bwMode="auto">
              <a:xfrm>
                <a:off x="1451" y="1029"/>
                <a:ext cx="98" cy="27"/>
              </a:xfrm>
              <a:custGeom>
                <a:avLst/>
                <a:gdLst>
                  <a:gd name="T0" fmla="*/ 0 w 82"/>
                  <a:gd name="T1" fmla="*/ 2 h 22"/>
                  <a:gd name="T2" fmla="*/ 93 w 82"/>
                  <a:gd name="T3" fmla="*/ 28 h 22"/>
                  <a:gd name="T4" fmla="*/ 116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2"/>
                    </a:moveTo>
                    <a:cubicBezTo>
                      <a:pt x="23" y="0"/>
                      <a:pt x="43" y="13"/>
                      <a:pt x="65" y="19"/>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0" name="Freeform 121"/>
              <p:cNvSpPr>
                <a:spLocks/>
              </p:cNvSpPr>
              <p:nvPr/>
            </p:nvSpPr>
            <p:spPr bwMode="auto">
              <a:xfrm>
                <a:off x="1449" y="1052"/>
                <a:ext cx="87" cy="24"/>
              </a:xfrm>
              <a:custGeom>
                <a:avLst/>
                <a:gdLst>
                  <a:gd name="T0" fmla="*/ 104 w 72"/>
                  <a:gd name="T1" fmla="*/ 0 h 20"/>
                  <a:gd name="T2" fmla="*/ 105 w 72"/>
                  <a:gd name="T3" fmla="*/ 19 h 20"/>
                  <a:gd name="T4" fmla="*/ 42 w 72"/>
                  <a:gd name="T5" fmla="*/ 14 h 20"/>
                  <a:gd name="T6" fmla="*/ 0 w 72"/>
                  <a:gd name="T7" fmla="*/ 1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20">
                    <a:moveTo>
                      <a:pt x="71" y="0"/>
                    </a:moveTo>
                    <a:cubicBezTo>
                      <a:pt x="70" y="4"/>
                      <a:pt x="70" y="9"/>
                      <a:pt x="72" y="13"/>
                    </a:cubicBezTo>
                    <a:cubicBezTo>
                      <a:pt x="62" y="20"/>
                      <a:pt x="39" y="12"/>
                      <a:pt x="29" y="10"/>
                    </a:cubicBezTo>
                    <a:cubicBezTo>
                      <a:pt x="21" y="8"/>
                      <a:pt x="8" y="3"/>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 name="Freeform 122"/>
              <p:cNvSpPr>
                <a:spLocks/>
              </p:cNvSpPr>
              <p:nvPr/>
            </p:nvSpPr>
            <p:spPr bwMode="auto">
              <a:xfrm>
                <a:off x="1525" y="1070"/>
                <a:ext cx="11" cy="23"/>
              </a:xfrm>
              <a:custGeom>
                <a:avLst/>
                <a:gdLst>
                  <a:gd name="T0" fmla="*/ 0 w 9"/>
                  <a:gd name="T1" fmla="*/ 0 h 19"/>
                  <a:gd name="T2" fmla="*/ 2 w 9"/>
                  <a:gd name="T3" fmla="*/ 28 h 19"/>
                  <a:gd name="T4" fmla="*/ 0 60000 65536"/>
                  <a:gd name="T5" fmla="*/ 0 60000 65536"/>
                </a:gdLst>
                <a:ahLst/>
                <a:cxnLst>
                  <a:cxn ang="T4">
                    <a:pos x="T0" y="T1"/>
                  </a:cxn>
                  <a:cxn ang="T5">
                    <a:pos x="T2" y="T3"/>
                  </a:cxn>
                </a:cxnLst>
                <a:rect l="0" t="0" r="r" b="b"/>
                <a:pathLst>
                  <a:path w="9" h="19">
                    <a:moveTo>
                      <a:pt x="0" y="0"/>
                    </a:moveTo>
                    <a:cubicBezTo>
                      <a:pt x="7" y="5"/>
                      <a:pt x="9" y="14"/>
                      <a:pt x="2"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 name="Freeform 123"/>
              <p:cNvSpPr>
                <a:spLocks/>
              </p:cNvSpPr>
              <p:nvPr/>
            </p:nvSpPr>
            <p:spPr bwMode="auto">
              <a:xfrm>
                <a:off x="1533"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3" y="23"/>
                      <a:pt x="47" y="24"/>
                      <a:pt x="50" y="28"/>
                    </a:cubicBezTo>
                    <a:cubicBezTo>
                      <a:pt x="54" y="36"/>
                      <a:pt x="48" y="44"/>
                      <a:pt x="41" y="47"/>
                    </a:cubicBezTo>
                    <a:cubicBezTo>
                      <a:pt x="34" y="51"/>
                      <a:pt x="20" y="44"/>
                      <a:pt x="12" y="42"/>
                    </a:cubicBezTo>
                    <a:cubicBezTo>
                      <a:pt x="8"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 name="Freeform 124"/>
              <p:cNvSpPr>
                <a:spLocks/>
              </p:cNvSpPr>
              <p:nvPr/>
            </p:nvSpPr>
            <p:spPr bwMode="auto">
              <a:xfrm>
                <a:off x="1594" y="1087"/>
                <a:ext cx="51" cy="25"/>
              </a:xfrm>
              <a:custGeom>
                <a:avLst/>
                <a:gdLst>
                  <a:gd name="T0" fmla="*/ 0 w 42"/>
                  <a:gd name="T1" fmla="*/ 0 h 21"/>
                  <a:gd name="T2" fmla="*/ 25 w 42"/>
                  <a:gd name="T3" fmla="*/ 18 h 21"/>
                  <a:gd name="T4" fmla="*/ 47 w 42"/>
                  <a:gd name="T5" fmla="*/ 29 h 21"/>
                  <a:gd name="T6" fmla="*/ 62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1" y="7"/>
                      <a:pt x="13" y="10"/>
                      <a:pt x="17" y="13"/>
                    </a:cubicBezTo>
                    <a:cubicBezTo>
                      <a:pt x="22" y="17"/>
                      <a:pt x="26"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 name="Freeform 125"/>
              <p:cNvSpPr>
                <a:spLocks/>
              </p:cNvSpPr>
              <p:nvPr/>
            </p:nvSpPr>
            <p:spPr bwMode="auto">
              <a:xfrm>
                <a:off x="1610"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 name="Freeform 126"/>
              <p:cNvSpPr>
                <a:spLocks/>
              </p:cNvSpPr>
              <p:nvPr/>
            </p:nvSpPr>
            <p:spPr bwMode="auto">
              <a:xfrm>
                <a:off x="1607" y="1108"/>
                <a:ext cx="78" cy="66"/>
              </a:xfrm>
              <a:custGeom>
                <a:avLst/>
                <a:gdLst>
                  <a:gd name="T0" fmla="*/ 13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4" y="41"/>
                    </a:cubicBezTo>
                    <a:cubicBezTo>
                      <a:pt x="33" y="50"/>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6" name="Freeform 127"/>
              <p:cNvSpPr>
                <a:spLocks/>
              </p:cNvSpPr>
              <p:nvPr/>
            </p:nvSpPr>
            <p:spPr bwMode="auto">
              <a:xfrm>
                <a:off x="1643" y="1168"/>
                <a:ext cx="5" cy="6"/>
              </a:xfrm>
              <a:custGeom>
                <a:avLst/>
                <a:gdLst>
                  <a:gd name="T0" fmla="*/ 6 w 4"/>
                  <a:gd name="T1" fmla="*/ 0 h 5"/>
                  <a:gd name="T2" fmla="*/ 1 w 4"/>
                  <a:gd name="T3" fmla="*/ 7 h 5"/>
                  <a:gd name="T4" fmla="*/ 0 60000 65536"/>
                  <a:gd name="T5" fmla="*/ 0 60000 65536"/>
                </a:gdLst>
                <a:ahLst/>
                <a:cxnLst>
                  <a:cxn ang="T4">
                    <a:pos x="T0" y="T1"/>
                  </a:cxn>
                  <a:cxn ang="T5">
                    <a:pos x="T2" y="T3"/>
                  </a:cxn>
                </a:cxnLst>
                <a:rect l="0" t="0" r="r" b="b"/>
                <a:pathLst>
                  <a:path w="4" h="5">
                    <a:moveTo>
                      <a:pt x="4" y="0"/>
                    </a:moveTo>
                    <a:cubicBezTo>
                      <a:pt x="2" y="1"/>
                      <a:pt x="0" y="2"/>
                      <a:pt x="1"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 name="Freeform 128"/>
              <p:cNvSpPr>
                <a:spLocks/>
              </p:cNvSpPr>
              <p:nvPr/>
            </p:nvSpPr>
            <p:spPr bwMode="auto">
              <a:xfrm>
                <a:off x="1672" y="1143"/>
                <a:ext cx="23" cy="14"/>
              </a:xfrm>
              <a:custGeom>
                <a:avLst/>
                <a:gdLst>
                  <a:gd name="T0" fmla="*/ 0 w 19"/>
                  <a:gd name="T1" fmla="*/ 15 h 12"/>
                  <a:gd name="T2" fmla="*/ 28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 name="Freeform 129"/>
              <p:cNvSpPr>
                <a:spLocks/>
              </p:cNvSpPr>
              <p:nvPr/>
            </p:nvSpPr>
            <p:spPr bwMode="auto">
              <a:xfrm>
                <a:off x="1678" y="1156"/>
                <a:ext cx="24" cy="73"/>
              </a:xfrm>
              <a:custGeom>
                <a:avLst/>
                <a:gdLst>
                  <a:gd name="T0" fmla="*/ 0 w 20"/>
                  <a:gd name="T1" fmla="*/ 0 h 60"/>
                  <a:gd name="T2" fmla="*/ 10 w 20"/>
                  <a:gd name="T3" fmla="*/ 27 h 60"/>
                  <a:gd name="T4" fmla="*/ 26 w 20"/>
                  <a:gd name="T5" fmla="*/ 57 h 60"/>
                  <a:gd name="T6" fmla="*/ 5 w 20"/>
                  <a:gd name="T7" fmla="*/ 89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0">
                    <a:moveTo>
                      <a:pt x="0" y="0"/>
                    </a:moveTo>
                    <a:cubicBezTo>
                      <a:pt x="0" y="6"/>
                      <a:pt x="4" y="12"/>
                      <a:pt x="7" y="18"/>
                    </a:cubicBezTo>
                    <a:cubicBezTo>
                      <a:pt x="10" y="25"/>
                      <a:pt x="17" y="32"/>
                      <a:pt x="18" y="39"/>
                    </a:cubicBezTo>
                    <a:cubicBezTo>
                      <a:pt x="20" y="51"/>
                      <a:pt x="10" y="54"/>
                      <a:pt x="3" y="6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 name="Freeform 130"/>
              <p:cNvSpPr>
                <a:spLocks/>
              </p:cNvSpPr>
              <p:nvPr/>
            </p:nvSpPr>
            <p:spPr bwMode="auto">
              <a:xfrm>
                <a:off x="1699" y="1202"/>
                <a:ext cx="37" cy="31"/>
              </a:xfrm>
              <a:custGeom>
                <a:avLst/>
                <a:gdLst>
                  <a:gd name="T0" fmla="*/ 0 w 31"/>
                  <a:gd name="T1" fmla="*/ 0 h 26"/>
                  <a:gd name="T2" fmla="*/ 44 w 31"/>
                  <a:gd name="T3" fmla="*/ 21 h 26"/>
                  <a:gd name="T4" fmla="*/ 0 60000 65536"/>
                  <a:gd name="T5" fmla="*/ 0 60000 65536"/>
                </a:gdLst>
                <a:ahLst/>
                <a:cxnLst>
                  <a:cxn ang="T4">
                    <a:pos x="T0" y="T1"/>
                  </a:cxn>
                  <a:cxn ang="T5">
                    <a:pos x="T2" y="T3"/>
                  </a:cxn>
                </a:cxnLst>
                <a:rect l="0" t="0" r="r" b="b"/>
                <a:pathLst>
                  <a:path w="31" h="26">
                    <a:moveTo>
                      <a:pt x="0" y="0"/>
                    </a:moveTo>
                    <a:cubicBezTo>
                      <a:pt x="4" y="9"/>
                      <a:pt x="23" y="26"/>
                      <a:pt x="31"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0" name="Freeform 131"/>
              <p:cNvSpPr>
                <a:spLocks/>
              </p:cNvSpPr>
              <p:nvPr/>
            </p:nvSpPr>
            <p:spPr bwMode="auto">
              <a:xfrm>
                <a:off x="1701" y="1210"/>
                <a:ext cx="30" cy="77"/>
              </a:xfrm>
              <a:custGeom>
                <a:avLst/>
                <a:gdLst>
                  <a:gd name="T0" fmla="*/ 0 w 25"/>
                  <a:gd name="T1" fmla="*/ 0 h 63"/>
                  <a:gd name="T2" fmla="*/ 36 w 25"/>
                  <a:gd name="T3" fmla="*/ 61 h 63"/>
                  <a:gd name="T4" fmla="*/ 16 w 25"/>
                  <a:gd name="T5" fmla="*/ 94 h 63"/>
                  <a:gd name="T6" fmla="*/ 0 60000 65536"/>
                  <a:gd name="T7" fmla="*/ 0 60000 65536"/>
                  <a:gd name="T8" fmla="*/ 0 60000 65536"/>
                </a:gdLst>
                <a:ahLst/>
                <a:cxnLst>
                  <a:cxn ang="T6">
                    <a:pos x="T0" y="T1"/>
                  </a:cxn>
                  <a:cxn ang="T7">
                    <a:pos x="T2" y="T3"/>
                  </a:cxn>
                  <a:cxn ang="T8">
                    <a:pos x="T4" y="T5"/>
                  </a:cxn>
                </a:cxnLst>
                <a:rect l="0" t="0" r="r" b="b"/>
                <a:pathLst>
                  <a:path w="25" h="63">
                    <a:moveTo>
                      <a:pt x="0" y="0"/>
                    </a:moveTo>
                    <a:cubicBezTo>
                      <a:pt x="2" y="16"/>
                      <a:pt x="25" y="23"/>
                      <a:pt x="25" y="41"/>
                    </a:cubicBezTo>
                    <a:cubicBezTo>
                      <a:pt x="25" y="51"/>
                      <a:pt x="19" y="59"/>
                      <a:pt x="11" y="6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1" name="Freeform 132"/>
              <p:cNvSpPr>
                <a:spLocks/>
              </p:cNvSpPr>
              <p:nvPr/>
            </p:nvSpPr>
            <p:spPr bwMode="auto">
              <a:xfrm>
                <a:off x="1731" y="1262"/>
                <a:ext cx="38" cy="46"/>
              </a:xfrm>
              <a:custGeom>
                <a:avLst/>
                <a:gdLst>
                  <a:gd name="T0" fmla="*/ 0 w 31"/>
                  <a:gd name="T1" fmla="*/ 0 h 38"/>
                  <a:gd name="T2" fmla="*/ 47 w 31"/>
                  <a:gd name="T3" fmla="*/ 41 h 38"/>
                  <a:gd name="T4" fmla="*/ 0 60000 65536"/>
                  <a:gd name="T5" fmla="*/ 0 60000 65536"/>
                </a:gdLst>
                <a:ahLst/>
                <a:cxnLst>
                  <a:cxn ang="T4">
                    <a:pos x="T0" y="T1"/>
                  </a:cxn>
                  <a:cxn ang="T5">
                    <a:pos x="T2" y="T3"/>
                  </a:cxn>
                </a:cxnLst>
                <a:rect l="0" t="0" r="r" b="b"/>
                <a:pathLst>
                  <a:path w="31" h="38">
                    <a:moveTo>
                      <a:pt x="0" y="0"/>
                    </a:moveTo>
                    <a:cubicBezTo>
                      <a:pt x="6" y="11"/>
                      <a:pt x="16"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2" name="Freeform 133"/>
              <p:cNvSpPr>
                <a:spLocks/>
              </p:cNvSpPr>
              <p:nvPr/>
            </p:nvSpPr>
            <p:spPr bwMode="auto">
              <a:xfrm>
                <a:off x="1736" y="1294"/>
                <a:ext cx="47" cy="65"/>
              </a:xfrm>
              <a:custGeom>
                <a:avLst/>
                <a:gdLst>
                  <a:gd name="T0" fmla="*/ 14 w 39"/>
                  <a:gd name="T1" fmla="*/ 0 h 54"/>
                  <a:gd name="T2" fmla="*/ 29 w 39"/>
                  <a:gd name="T3" fmla="*/ 70 h 54"/>
                  <a:gd name="T4" fmla="*/ 0 w 39"/>
                  <a:gd name="T5" fmla="*/ 58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1"/>
                      <a:pt x="39" y="38"/>
                      <a:pt x="20" y="48"/>
                    </a:cubicBezTo>
                    <a:cubicBezTo>
                      <a:pt x="9" y="54"/>
                      <a:pt x="4" y="47"/>
                      <a:pt x="0" y="4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3" name="Freeform 134"/>
              <p:cNvSpPr>
                <a:spLocks/>
              </p:cNvSpPr>
              <p:nvPr/>
            </p:nvSpPr>
            <p:spPr bwMode="auto">
              <a:xfrm>
                <a:off x="1764" y="1351"/>
                <a:ext cx="29" cy="64"/>
              </a:xfrm>
              <a:custGeom>
                <a:avLst/>
                <a:gdLst>
                  <a:gd name="T0" fmla="*/ 0 w 24"/>
                  <a:gd name="T1" fmla="*/ 0 h 53"/>
                  <a:gd name="T2" fmla="*/ 6 w 24"/>
                  <a:gd name="T3" fmla="*/ 52 h 53"/>
                  <a:gd name="T4" fmla="*/ 16 w 24"/>
                  <a:gd name="T5" fmla="*/ 75 h 53"/>
                  <a:gd name="T6" fmla="*/ 33 w 24"/>
                  <a:gd name="T7" fmla="*/ 57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3">
                    <a:moveTo>
                      <a:pt x="0" y="0"/>
                    </a:moveTo>
                    <a:cubicBezTo>
                      <a:pt x="1" y="12"/>
                      <a:pt x="2" y="25"/>
                      <a:pt x="4" y="36"/>
                    </a:cubicBezTo>
                    <a:cubicBezTo>
                      <a:pt x="4" y="42"/>
                      <a:pt x="6" y="49"/>
                      <a:pt x="11" y="51"/>
                    </a:cubicBezTo>
                    <a:cubicBezTo>
                      <a:pt x="18" y="53"/>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4" name="Freeform 135"/>
              <p:cNvSpPr>
                <a:spLocks/>
              </p:cNvSpPr>
              <p:nvPr/>
            </p:nvSpPr>
            <p:spPr bwMode="auto">
              <a:xfrm>
                <a:off x="1757" y="1404"/>
                <a:ext cx="31" cy="105"/>
              </a:xfrm>
              <a:custGeom>
                <a:avLst/>
                <a:gdLst>
                  <a:gd name="T0" fmla="*/ 19 w 26"/>
                  <a:gd name="T1" fmla="*/ 8 h 87"/>
                  <a:gd name="T2" fmla="*/ 1 w 26"/>
                  <a:gd name="T3" fmla="*/ 47 h 87"/>
                  <a:gd name="T4" fmla="*/ 7 w 26"/>
                  <a:gd name="T5" fmla="*/ 105 h 87"/>
                  <a:gd name="T6" fmla="*/ 27 w 26"/>
                  <a:gd name="T7" fmla="*/ 107 h 87"/>
                  <a:gd name="T8" fmla="*/ 36 w 26"/>
                  <a:gd name="T9" fmla="*/ 49 h 87"/>
                  <a:gd name="T10" fmla="*/ 20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3" y="0"/>
                      <a:pt x="1" y="26"/>
                      <a:pt x="1" y="32"/>
                    </a:cubicBezTo>
                    <a:cubicBezTo>
                      <a:pt x="0" y="45"/>
                      <a:pt x="3" y="59"/>
                      <a:pt x="5" y="72"/>
                    </a:cubicBezTo>
                    <a:cubicBezTo>
                      <a:pt x="8" y="86"/>
                      <a:pt x="14" y="87"/>
                      <a:pt x="19" y="74"/>
                    </a:cubicBezTo>
                    <a:cubicBezTo>
                      <a:pt x="24" y="62"/>
                      <a:pt x="25" y="47"/>
                      <a:pt x="25" y="34"/>
                    </a:cubicBezTo>
                    <a:cubicBezTo>
                      <a:pt x="25" y="23"/>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5" name="Freeform 136"/>
              <p:cNvSpPr>
                <a:spLocks/>
              </p:cNvSpPr>
              <p:nvPr/>
            </p:nvSpPr>
            <p:spPr bwMode="auto">
              <a:xfrm>
                <a:off x="1773" y="1494"/>
                <a:ext cx="24" cy="9"/>
              </a:xfrm>
              <a:custGeom>
                <a:avLst/>
                <a:gdLst>
                  <a:gd name="T0" fmla="*/ 0 w 20"/>
                  <a:gd name="T1" fmla="*/ 10 h 8"/>
                  <a:gd name="T2" fmla="*/ 29 w 20"/>
                  <a:gd name="T3" fmla="*/ 1 h 8"/>
                  <a:gd name="T4" fmla="*/ 0 60000 65536"/>
                  <a:gd name="T5" fmla="*/ 0 60000 65536"/>
                </a:gdLst>
                <a:ahLst/>
                <a:cxnLst>
                  <a:cxn ang="T4">
                    <a:pos x="T0" y="T1"/>
                  </a:cxn>
                  <a:cxn ang="T5">
                    <a:pos x="T2" y="T3"/>
                  </a:cxn>
                </a:cxnLst>
                <a:rect l="0" t="0" r="r" b="b"/>
                <a:pathLst>
                  <a:path w="20" h="8">
                    <a:moveTo>
                      <a:pt x="0" y="8"/>
                    </a:moveTo>
                    <a:cubicBezTo>
                      <a:pt x="5" y="2"/>
                      <a:pt x="12" y="0"/>
                      <a:pt x="2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 name="Freeform 137"/>
              <p:cNvSpPr>
                <a:spLocks/>
              </p:cNvSpPr>
              <p:nvPr/>
            </p:nvSpPr>
            <p:spPr bwMode="auto">
              <a:xfrm>
                <a:off x="1748"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1"/>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 name="Freeform 138"/>
              <p:cNvSpPr>
                <a:spLocks/>
              </p:cNvSpPr>
              <p:nvPr/>
            </p:nvSpPr>
            <p:spPr bwMode="auto">
              <a:xfrm>
                <a:off x="1767" y="1570"/>
                <a:ext cx="18" cy="41"/>
              </a:xfrm>
              <a:custGeom>
                <a:avLst/>
                <a:gdLst>
                  <a:gd name="T0" fmla="*/ 5 w 15"/>
                  <a:gd name="T1" fmla="*/ 0 h 34"/>
                  <a:gd name="T2" fmla="*/ 22 w 15"/>
                  <a:gd name="T3" fmla="*/ 45 h 34"/>
                  <a:gd name="T4" fmla="*/ 0 60000 65536"/>
                  <a:gd name="T5" fmla="*/ 0 60000 65536"/>
                </a:gdLst>
                <a:ahLst/>
                <a:cxnLst>
                  <a:cxn ang="T4">
                    <a:pos x="T0" y="T1"/>
                  </a:cxn>
                  <a:cxn ang="T5">
                    <a:pos x="T2" y="T3"/>
                  </a:cxn>
                </a:cxnLst>
                <a:rect l="0" t="0" r="r" b="b"/>
                <a:pathLst>
                  <a:path w="15" h="34">
                    <a:moveTo>
                      <a:pt x="3" y="0"/>
                    </a:moveTo>
                    <a:cubicBezTo>
                      <a:pt x="1" y="9"/>
                      <a:pt x="0" y="34"/>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 name="Freeform 139"/>
              <p:cNvSpPr>
                <a:spLocks/>
              </p:cNvSpPr>
              <p:nvPr/>
            </p:nvSpPr>
            <p:spPr bwMode="auto">
              <a:xfrm>
                <a:off x="1740" y="1630"/>
                <a:ext cx="38" cy="24"/>
              </a:xfrm>
              <a:custGeom>
                <a:avLst/>
                <a:gdLst>
                  <a:gd name="T0" fmla="*/ 0 w 32"/>
                  <a:gd name="T1" fmla="*/ 0 h 20"/>
                  <a:gd name="T2" fmla="*/ 45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 name="Freeform 140"/>
              <p:cNvSpPr>
                <a:spLocks/>
              </p:cNvSpPr>
              <p:nvPr/>
            </p:nvSpPr>
            <p:spPr bwMode="auto">
              <a:xfrm>
                <a:off x="1449" y="1896"/>
                <a:ext cx="75" cy="49"/>
              </a:xfrm>
              <a:custGeom>
                <a:avLst/>
                <a:gdLst>
                  <a:gd name="T0" fmla="*/ 0 w 62"/>
                  <a:gd name="T1" fmla="*/ 53 h 40"/>
                  <a:gd name="T2" fmla="*/ 30 w 62"/>
                  <a:gd name="T3" fmla="*/ 55 h 40"/>
                  <a:gd name="T4" fmla="*/ 63 w 62"/>
                  <a:gd name="T5" fmla="*/ 59 h 40"/>
                  <a:gd name="T6" fmla="*/ 86 w 62"/>
                  <a:gd name="T7" fmla="*/ 36 h 40"/>
                  <a:gd name="T8" fmla="*/ 73 w 6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0" y="35"/>
                    </a:moveTo>
                    <a:cubicBezTo>
                      <a:pt x="7" y="38"/>
                      <a:pt x="14" y="37"/>
                      <a:pt x="21" y="37"/>
                    </a:cubicBezTo>
                    <a:cubicBezTo>
                      <a:pt x="28" y="37"/>
                      <a:pt x="37" y="40"/>
                      <a:pt x="43" y="39"/>
                    </a:cubicBezTo>
                    <a:cubicBezTo>
                      <a:pt x="53" y="37"/>
                      <a:pt x="55" y="33"/>
                      <a:pt x="59" y="24"/>
                    </a:cubicBezTo>
                    <a:cubicBezTo>
                      <a:pt x="62" y="16"/>
                      <a:pt x="62" y="1"/>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 name="Freeform 141"/>
              <p:cNvSpPr>
                <a:spLocks/>
              </p:cNvSpPr>
              <p:nvPr/>
            </p:nvSpPr>
            <p:spPr bwMode="auto">
              <a:xfrm>
                <a:off x="1511" y="1907"/>
                <a:ext cx="66" cy="41"/>
              </a:xfrm>
              <a:custGeom>
                <a:avLst/>
                <a:gdLst>
                  <a:gd name="T0" fmla="*/ 0 w 55"/>
                  <a:gd name="T1" fmla="*/ 41 h 34"/>
                  <a:gd name="T2" fmla="*/ 79 w 55"/>
                  <a:gd name="T3" fmla="*/ 36 h 34"/>
                  <a:gd name="T4" fmla="*/ 0 60000 65536"/>
                  <a:gd name="T5" fmla="*/ 0 60000 65536"/>
                </a:gdLst>
                <a:ahLst/>
                <a:cxnLst>
                  <a:cxn ang="T4">
                    <a:pos x="T0" y="T1"/>
                  </a:cxn>
                  <a:cxn ang="T5">
                    <a:pos x="T2" y="T3"/>
                  </a:cxn>
                </a:cxnLst>
                <a:rect l="0" t="0" r="r" b="b"/>
                <a:pathLst>
                  <a:path w="55" h="34">
                    <a:moveTo>
                      <a:pt x="0" y="28"/>
                    </a:moveTo>
                    <a:cubicBezTo>
                      <a:pt x="14" y="34"/>
                      <a:pt x="51" y="0"/>
                      <a:pt x="55" y="2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 name="Freeform 142"/>
              <p:cNvSpPr>
                <a:spLocks/>
              </p:cNvSpPr>
              <p:nvPr/>
            </p:nvSpPr>
            <p:spPr bwMode="auto">
              <a:xfrm>
                <a:off x="1523" y="1882"/>
                <a:ext cx="75" cy="47"/>
              </a:xfrm>
              <a:custGeom>
                <a:avLst/>
                <a:gdLst>
                  <a:gd name="T0" fmla="*/ 40 w 62"/>
                  <a:gd name="T1" fmla="*/ 55 h 39"/>
                  <a:gd name="T2" fmla="*/ 86 w 62"/>
                  <a:gd name="T3" fmla="*/ 33 h 39"/>
                  <a:gd name="T4" fmla="*/ 79 w 62"/>
                  <a:gd name="T5" fmla="*/ 2 h 39"/>
                  <a:gd name="T6" fmla="*/ 33 w 62"/>
                  <a:gd name="T7" fmla="*/ 22 h 39"/>
                  <a:gd name="T8" fmla="*/ 0 w 62"/>
                  <a:gd name="T9" fmla="*/ 41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9">
                    <a:moveTo>
                      <a:pt x="27" y="38"/>
                    </a:moveTo>
                    <a:cubicBezTo>
                      <a:pt x="39" y="39"/>
                      <a:pt x="54" y="34"/>
                      <a:pt x="59" y="22"/>
                    </a:cubicBezTo>
                    <a:cubicBezTo>
                      <a:pt x="62" y="16"/>
                      <a:pt x="61" y="4"/>
                      <a:pt x="54" y="2"/>
                    </a:cubicBezTo>
                    <a:cubicBezTo>
                      <a:pt x="46" y="0"/>
                      <a:pt x="29" y="12"/>
                      <a:pt x="22" y="15"/>
                    </a:cubicBezTo>
                    <a:cubicBezTo>
                      <a:pt x="14" y="18"/>
                      <a:pt x="7"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 name="Freeform 143"/>
              <p:cNvSpPr>
                <a:spLocks/>
              </p:cNvSpPr>
              <p:nvPr/>
            </p:nvSpPr>
            <p:spPr bwMode="auto">
              <a:xfrm>
                <a:off x="1593" y="1844"/>
                <a:ext cx="31" cy="45"/>
              </a:xfrm>
              <a:custGeom>
                <a:avLst/>
                <a:gdLst>
                  <a:gd name="T0" fmla="*/ 0 w 26"/>
                  <a:gd name="T1" fmla="*/ 50 h 37"/>
                  <a:gd name="T2" fmla="*/ 19 w 26"/>
                  <a:gd name="T3" fmla="*/ 0 h 37"/>
                  <a:gd name="T4" fmla="*/ 0 60000 65536"/>
                  <a:gd name="T5" fmla="*/ 0 60000 65536"/>
                </a:gdLst>
                <a:ahLst/>
                <a:cxnLst>
                  <a:cxn ang="T4">
                    <a:pos x="T0" y="T1"/>
                  </a:cxn>
                  <a:cxn ang="T5">
                    <a:pos x="T2" y="T3"/>
                  </a:cxn>
                </a:cxnLst>
                <a:rect l="0" t="0" r="r" b="b"/>
                <a:pathLst>
                  <a:path w="26" h="37">
                    <a:moveTo>
                      <a:pt x="0" y="34"/>
                    </a:moveTo>
                    <a:cubicBezTo>
                      <a:pt x="19" y="37"/>
                      <a:pt x="26" y="10"/>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 name="Freeform 144"/>
              <p:cNvSpPr>
                <a:spLocks/>
              </p:cNvSpPr>
              <p:nvPr/>
            </p:nvSpPr>
            <p:spPr bwMode="auto">
              <a:xfrm>
                <a:off x="1608" y="1837"/>
                <a:ext cx="65" cy="44"/>
              </a:xfrm>
              <a:custGeom>
                <a:avLst/>
                <a:gdLst>
                  <a:gd name="T0" fmla="*/ 0 w 54"/>
                  <a:gd name="T1" fmla="*/ 54 h 36"/>
                  <a:gd name="T2" fmla="*/ 63 w 54"/>
                  <a:gd name="T3" fmla="*/ 11 h 36"/>
                  <a:gd name="T4" fmla="*/ 70 w 54"/>
                  <a:gd name="T5" fmla="*/ 35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7"/>
                    </a:cubicBezTo>
                    <a:cubicBezTo>
                      <a:pt x="50" y="9"/>
                      <a:pt x="54" y="18"/>
                      <a:pt x="48"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 name="Freeform 145"/>
              <p:cNvSpPr>
                <a:spLocks/>
              </p:cNvSpPr>
              <p:nvPr/>
            </p:nvSpPr>
            <p:spPr bwMode="auto">
              <a:xfrm>
                <a:off x="1640"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 name="Freeform 146"/>
              <p:cNvSpPr>
                <a:spLocks/>
              </p:cNvSpPr>
              <p:nvPr/>
            </p:nvSpPr>
            <p:spPr bwMode="auto">
              <a:xfrm>
                <a:off x="1663"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5" y="0"/>
                      <a:pt x="47" y="9"/>
                    </a:cubicBezTo>
                    <a:cubicBezTo>
                      <a:pt x="54" y="14"/>
                      <a:pt x="40" y="33"/>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 name="Freeform 147"/>
              <p:cNvSpPr>
                <a:spLocks/>
              </p:cNvSpPr>
              <p:nvPr/>
            </p:nvSpPr>
            <p:spPr bwMode="auto">
              <a:xfrm>
                <a:off x="1720" y="1746"/>
                <a:ext cx="22" cy="17"/>
              </a:xfrm>
              <a:custGeom>
                <a:avLst/>
                <a:gdLst>
                  <a:gd name="T0" fmla="*/ 0 w 18"/>
                  <a:gd name="T1" fmla="*/ 21 h 14"/>
                  <a:gd name="T2" fmla="*/ 27 w 18"/>
                  <a:gd name="T3" fmla="*/ 2 h 14"/>
                  <a:gd name="T4" fmla="*/ 0 60000 65536"/>
                  <a:gd name="T5" fmla="*/ 0 60000 65536"/>
                </a:gdLst>
                <a:ahLst/>
                <a:cxnLst>
                  <a:cxn ang="T4">
                    <a:pos x="T0" y="T1"/>
                  </a:cxn>
                  <a:cxn ang="T5">
                    <a:pos x="T2" y="T3"/>
                  </a:cxn>
                </a:cxnLst>
                <a:rect l="0" t="0" r="r" b="b"/>
                <a:pathLst>
                  <a:path w="18" h="14">
                    <a:moveTo>
                      <a:pt x="0" y="14"/>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 name="Freeform 148"/>
              <p:cNvSpPr>
                <a:spLocks/>
              </p:cNvSpPr>
              <p:nvPr/>
            </p:nvSpPr>
            <p:spPr bwMode="auto">
              <a:xfrm>
                <a:off x="1707" y="1691"/>
                <a:ext cx="30" cy="64"/>
              </a:xfrm>
              <a:custGeom>
                <a:avLst/>
                <a:gdLst>
                  <a:gd name="T0" fmla="*/ 0 w 25"/>
                  <a:gd name="T1" fmla="*/ 77 h 53"/>
                  <a:gd name="T2" fmla="*/ 14 w 25"/>
                  <a:gd name="T3" fmla="*/ 0 h 53"/>
                  <a:gd name="T4" fmla="*/ 0 60000 65536"/>
                  <a:gd name="T5" fmla="*/ 0 60000 65536"/>
                </a:gdLst>
                <a:ahLst/>
                <a:cxnLst>
                  <a:cxn ang="T4">
                    <a:pos x="T0" y="T1"/>
                  </a:cxn>
                  <a:cxn ang="T5">
                    <a:pos x="T2" y="T3"/>
                  </a:cxn>
                </a:cxnLst>
                <a:rect l="0" t="0" r="r" b="b"/>
                <a:pathLst>
                  <a:path w="25" h="53">
                    <a:moveTo>
                      <a:pt x="0" y="53"/>
                    </a:moveTo>
                    <a:cubicBezTo>
                      <a:pt x="7" y="39"/>
                      <a:pt x="25" y="12"/>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 name="Freeform 149"/>
              <p:cNvSpPr>
                <a:spLocks/>
              </p:cNvSpPr>
              <p:nvPr/>
            </p:nvSpPr>
            <p:spPr bwMode="auto">
              <a:xfrm>
                <a:off x="1726" y="1625"/>
                <a:ext cx="55" cy="123"/>
              </a:xfrm>
              <a:custGeom>
                <a:avLst/>
                <a:gdLst>
                  <a:gd name="T0" fmla="*/ 0 w 45"/>
                  <a:gd name="T1" fmla="*/ 89 h 101"/>
                  <a:gd name="T2" fmla="*/ 42 w 45"/>
                  <a:gd name="T3" fmla="*/ 34 h 101"/>
                  <a:gd name="T4" fmla="*/ 11 w 45"/>
                  <a:gd name="T5" fmla="*/ 150 h 101"/>
                  <a:gd name="T6" fmla="*/ 0 60000 65536"/>
                  <a:gd name="T7" fmla="*/ 0 60000 65536"/>
                  <a:gd name="T8" fmla="*/ 0 60000 65536"/>
                </a:gdLst>
                <a:ahLst/>
                <a:cxnLst>
                  <a:cxn ang="T6">
                    <a:pos x="T0" y="T1"/>
                  </a:cxn>
                  <a:cxn ang="T7">
                    <a:pos x="T2" y="T3"/>
                  </a:cxn>
                  <a:cxn ang="T8">
                    <a:pos x="T4" y="T5"/>
                  </a:cxn>
                </a:cxnLst>
                <a:rect l="0" t="0" r="r" b="b"/>
                <a:pathLst>
                  <a:path w="45" h="101">
                    <a:moveTo>
                      <a:pt x="0" y="60"/>
                    </a:moveTo>
                    <a:cubicBezTo>
                      <a:pt x="1" y="49"/>
                      <a:pt x="11" y="0"/>
                      <a:pt x="28" y="23"/>
                    </a:cubicBezTo>
                    <a:cubicBezTo>
                      <a:pt x="45" y="47"/>
                      <a:pt x="16" y="81"/>
                      <a:pt x="7" y="10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 name="Freeform 150"/>
              <p:cNvSpPr>
                <a:spLocks/>
              </p:cNvSpPr>
              <p:nvPr/>
            </p:nvSpPr>
            <p:spPr bwMode="auto">
              <a:xfrm>
                <a:off x="601" y="1916"/>
                <a:ext cx="120" cy="54"/>
              </a:xfrm>
              <a:custGeom>
                <a:avLst/>
                <a:gdLst>
                  <a:gd name="T0" fmla="*/ 0 w 100"/>
                  <a:gd name="T1" fmla="*/ 16 h 45"/>
                  <a:gd name="T2" fmla="*/ 85 w 100"/>
                  <a:gd name="T3" fmla="*/ 5 h 45"/>
                  <a:gd name="T4" fmla="*/ 144 w 100"/>
                  <a:gd name="T5" fmla="*/ 29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1"/>
                    </a:moveTo>
                    <a:cubicBezTo>
                      <a:pt x="18" y="4"/>
                      <a:pt x="40" y="0"/>
                      <a:pt x="59" y="3"/>
                    </a:cubicBezTo>
                    <a:cubicBezTo>
                      <a:pt x="74" y="5"/>
                      <a:pt x="86" y="13"/>
                      <a:pt x="100" y="20"/>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 name="Freeform 151"/>
              <p:cNvSpPr>
                <a:spLocks/>
              </p:cNvSpPr>
              <p:nvPr/>
            </p:nvSpPr>
            <p:spPr bwMode="auto">
              <a:xfrm>
                <a:off x="685" y="1900"/>
                <a:ext cx="82" cy="31"/>
              </a:xfrm>
              <a:custGeom>
                <a:avLst/>
                <a:gdLst>
                  <a:gd name="T0" fmla="*/ 0 w 68"/>
                  <a:gd name="T1" fmla="*/ 27 h 26"/>
                  <a:gd name="T2" fmla="*/ 70 w 68"/>
                  <a:gd name="T3" fmla="*/ 25 h 26"/>
                  <a:gd name="T4" fmla="*/ 99 w 68"/>
                  <a:gd name="T5" fmla="*/ 0 h 26"/>
                  <a:gd name="T6" fmla="*/ 0 60000 65536"/>
                  <a:gd name="T7" fmla="*/ 0 60000 65536"/>
                  <a:gd name="T8" fmla="*/ 0 60000 65536"/>
                </a:gdLst>
                <a:ahLst/>
                <a:cxnLst>
                  <a:cxn ang="T6">
                    <a:pos x="T0" y="T1"/>
                  </a:cxn>
                  <a:cxn ang="T7">
                    <a:pos x="T2" y="T3"/>
                  </a:cxn>
                  <a:cxn ang="T8">
                    <a:pos x="T4" y="T5"/>
                  </a:cxn>
                </a:cxnLst>
                <a:rect l="0" t="0" r="r" b="b"/>
                <a:pathLst>
                  <a:path w="68" h="26">
                    <a:moveTo>
                      <a:pt x="0" y="19"/>
                    </a:moveTo>
                    <a:cubicBezTo>
                      <a:pt x="13" y="26"/>
                      <a:pt x="37" y="26"/>
                      <a:pt x="48" y="18"/>
                    </a:cubicBezTo>
                    <a:cubicBezTo>
                      <a:pt x="56" y="13"/>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 name="Freeform 152"/>
              <p:cNvSpPr>
                <a:spLocks/>
              </p:cNvSpPr>
              <p:nvPr/>
            </p:nvSpPr>
            <p:spPr bwMode="auto">
              <a:xfrm>
                <a:off x="614"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1"/>
                      <a:pt x="15" y="11"/>
                      <a:pt x="9" y="7"/>
                    </a:cubicBezTo>
                    <a:cubicBezTo>
                      <a:pt x="6" y="6"/>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 name="Freeform 153"/>
              <p:cNvSpPr>
                <a:spLocks/>
              </p:cNvSpPr>
              <p:nvPr/>
            </p:nvSpPr>
            <p:spPr bwMode="auto">
              <a:xfrm>
                <a:off x="720" y="1910"/>
                <a:ext cx="123" cy="40"/>
              </a:xfrm>
              <a:custGeom>
                <a:avLst/>
                <a:gdLst>
                  <a:gd name="T0" fmla="*/ 17 w 102"/>
                  <a:gd name="T1" fmla="*/ 19 h 33"/>
                  <a:gd name="T2" fmla="*/ 84 w 102"/>
                  <a:gd name="T3" fmla="*/ 1 h 33"/>
                  <a:gd name="T4" fmla="*/ 148 w 102"/>
                  <a:gd name="T5" fmla="*/ 16 h 33"/>
                  <a:gd name="T6" fmla="*/ 94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7" y="12"/>
                      <a:pt x="42" y="3"/>
                      <a:pt x="58" y="1"/>
                    </a:cubicBezTo>
                    <a:cubicBezTo>
                      <a:pt x="71" y="0"/>
                      <a:pt x="90" y="5"/>
                      <a:pt x="102" y="11"/>
                    </a:cubicBezTo>
                    <a:cubicBezTo>
                      <a:pt x="91" y="10"/>
                      <a:pt x="75" y="21"/>
                      <a:pt x="65" y="24"/>
                    </a:cubicBezTo>
                    <a:cubicBezTo>
                      <a:pt x="54" y="28"/>
                      <a:pt x="41"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3" name="Freeform 154"/>
              <p:cNvSpPr>
                <a:spLocks/>
              </p:cNvSpPr>
              <p:nvPr/>
            </p:nvSpPr>
            <p:spPr bwMode="auto">
              <a:xfrm>
                <a:off x="772" y="1947"/>
                <a:ext cx="84" cy="23"/>
              </a:xfrm>
              <a:custGeom>
                <a:avLst/>
                <a:gdLst>
                  <a:gd name="T0" fmla="*/ 0 w 70"/>
                  <a:gd name="T1" fmla="*/ 0 h 19"/>
                  <a:gd name="T2" fmla="*/ 74 w 70"/>
                  <a:gd name="T3" fmla="*/ 21 h 19"/>
                  <a:gd name="T4" fmla="*/ 101 w 70"/>
                  <a:gd name="T5" fmla="*/ 28 h 19"/>
                  <a:gd name="T6" fmla="*/ 0 60000 65536"/>
                  <a:gd name="T7" fmla="*/ 0 60000 65536"/>
                  <a:gd name="T8" fmla="*/ 0 60000 65536"/>
                </a:gdLst>
                <a:ahLst/>
                <a:cxnLst>
                  <a:cxn ang="T6">
                    <a:pos x="T0" y="T1"/>
                  </a:cxn>
                  <a:cxn ang="T7">
                    <a:pos x="T2" y="T3"/>
                  </a:cxn>
                  <a:cxn ang="T8">
                    <a:pos x="T4" y="T5"/>
                  </a:cxn>
                </a:cxnLst>
                <a:rect l="0" t="0" r="r" b="b"/>
                <a:pathLst>
                  <a:path w="70" h="19">
                    <a:moveTo>
                      <a:pt x="0" y="0"/>
                    </a:moveTo>
                    <a:cubicBezTo>
                      <a:pt x="19" y="0"/>
                      <a:pt x="35" y="7"/>
                      <a:pt x="52" y="14"/>
                    </a:cubicBezTo>
                    <a:cubicBezTo>
                      <a:pt x="58" y="16"/>
                      <a:pt x="65" y="16"/>
                      <a:pt x="70"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4" name="Freeform 155"/>
              <p:cNvSpPr>
                <a:spLocks/>
              </p:cNvSpPr>
              <p:nvPr/>
            </p:nvSpPr>
            <p:spPr bwMode="auto">
              <a:xfrm>
                <a:off x="841" y="1918"/>
                <a:ext cx="104" cy="55"/>
              </a:xfrm>
              <a:custGeom>
                <a:avLst/>
                <a:gdLst>
                  <a:gd name="T0" fmla="*/ 0 w 86"/>
                  <a:gd name="T1" fmla="*/ 2 h 45"/>
                  <a:gd name="T2" fmla="*/ 53 w 86"/>
                  <a:gd name="T3" fmla="*/ 5 h 45"/>
                  <a:gd name="T4" fmla="*/ 126 w 86"/>
                  <a:gd name="T5" fmla="*/ 6 h 45"/>
                  <a:gd name="T6" fmla="*/ 83 w 86"/>
                  <a:gd name="T7" fmla="*/ 48 h 45"/>
                  <a:gd name="T8" fmla="*/ 62 w 86"/>
                  <a:gd name="T9" fmla="*/ 67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5">
                    <a:moveTo>
                      <a:pt x="0" y="2"/>
                    </a:moveTo>
                    <a:cubicBezTo>
                      <a:pt x="5" y="11"/>
                      <a:pt x="27" y="4"/>
                      <a:pt x="36" y="3"/>
                    </a:cubicBezTo>
                    <a:cubicBezTo>
                      <a:pt x="54" y="0"/>
                      <a:pt x="68" y="0"/>
                      <a:pt x="86" y="4"/>
                    </a:cubicBezTo>
                    <a:cubicBezTo>
                      <a:pt x="74" y="12"/>
                      <a:pt x="67" y="22"/>
                      <a:pt x="57" y="32"/>
                    </a:cubicBezTo>
                    <a:cubicBezTo>
                      <a:pt x="53" y="37"/>
                      <a:pt x="48" y="43"/>
                      <a:pt x="42"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5" name="Freeform 156"/>
              <p:cNvSpPr>
                <a:spLocks/>
              </p:cNvSpPr>
              <p:nvPr/>
            </p:nvSpPr>
            <p:spPr bwMode="auto">
              <a:xfrm>
                <a:off x="855" y="1900"/>
                <a:ext cx="56" cy="27"/>
              </a:xfrm>
              <a:custGeom>
                <a:avLst/>
                <a:gdLst>
                  <a:gd name="T0" fmla="*/ 0 w 47"/>
                  <a:gd name="T1" fmla="*/ 33 h 22"/>
                  <a:gd name="T2" fmla="*/ 67 w 47"/>
                  <a:gd name="T3" fmla="*/ 0 h 22"/>
                  <a:gd name="T4" fmla="*/ 0 60000 65536"/>
                  <a:gd name="T5" fmla="*/ 0 60000 65536"/>
                </a:gdLst>
                <a:ahLst/>
                <a:cxnLst>
                  <a:cxn ang="T4">
                    <a:pos x="T0" y="T1"/>
                  </a:cxn>
                  <a:cxn ang="T5">
                    <a:pos x="T2" y="T3"/>
                  </a:cxn>
                </a:cxnLst>
                <a:rect l="0" t="0" r="r" b="b"/>
                <a:pathLst>
                  <a:path w="47" h="22">
                    <a:moveTo>
                      <a:pt x="0" y="22"/>
                    </a:moveTo>
                    <a:cubicBezTo>
                      <a:pt x="18" y="19"/>
                      <a:pt x="31" y="6"/>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 name="Freeform 157"/>
              <p:cNvSpPr>
                <a:spLocks/>
              </p:cNvSpPr>
              <p:nvPr/>
            </p:nvSpPr>
            <p:spPr bwMode="auto">
              <a:xfrm>
                <a:off x="946" y="1899"/>
                <a:ext cx="152" cy="34"/>
              </a:xfrm>
              <a:custGeom>
                <a:avLst/>
                <a:gdLst>
                  <a:gd name="T0" fmla="*/ 0 w 126"/>
                  <a:gd name="T1" fmla="*/ 2 h 28"/>
                  <a:gd name="T2" fmla="*/ 78 w 126"/>
                  <a:gd name="T3" fmla="*/ 34 h 28"/>
                  <a:gd name="T4" fmla="*/ 122 w 126"/>
                  <a:gd name="T5" fmla="*/ 39 h 28"/>
                  <a:gd name="T6" fmla="*/ 160 w 126"/>
                  <a:gd name="T7" fmla="*/ 18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2"/>
                    </a:moveTo>
                    <a:cubicBezTo>
                      <a:pt x="18" y="9"/>
                      <a:pt x="36" y="17"/>
                      <a:pt x="54" y="23"/>
                    </a:cubicBezTo>
                    <a:cubicBezTo>
                      <a:pt x="63" y="26"/>
                      <a:pt x="74" y="28"/>
                      <a:pt x="84" y="26"/>
                    </a:cubicBezTo>
                    <a:cubicBezTo>
                      <a:pt x="93" y="24"/>
                      <a:pt x="101" y="17"/>
                      <a:pt x="110" y="12"/>
                    </a:cubicBezTo>
                    <a:cubicBezTo>
                      <a:pt x="115"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 name="Freeform 158"/>
              <p:cNvSpPr>
                <a:spLocks/>
              </p:cNvSpPr>
              <p:nvPr/>
            </p:nvSpPr>
            <p:spPr bwMode="auto">
              <a:xfrm>
                <a:off x="945"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 name="Freeform 159"/>
              <p:cNvSpPr>
                <a:spLocks/>
              </p:cNvSpPr>
              <p:nvPr/>
            </p:nvSpPr>
            <p:spPr bwMode="auto">
              <a:xfrm>
                <a:off x="923" y="1931"/>
                <a:ext cx="116" cy="32"/>
              </a:xfrm>
              <a:custGeom>
                <a:avLst/>
                <a:gdLst>
                  <a:gd name="T0" fmla="*/ 0 w 96"/>
                  <a:gd name="T1" fmla="*/ 12 h 26"/>
                  <a:gd name="T2" fmla="*/ 95 w 96"/>
                  <a:gd name="T3" fmla="*/ 33 h 26"/>
                  <a:gd name="T4" fmla="*/ 140 w 96"/>
                  <a:gd name="T5" fmla="*/ 0 h 26"/>
                  <a:gd name="T6" fmla="*/ 0 60000 65536"/>
                  <a:gd name="T7" fmla="*/ 0 60000 65536"/>
                  <a:gd name="T8" fmla="*/ 0 60000 65536"/>
                </a:gdLst>
                <a:ahLst/>
                <a:cxnLst>
                  <a:cxn ang="T6">
                    <a:pos x="T0" y="T1"/>
                  </a:cxn>
                  <a:cxn ang="T7">
                    <a:pos x="T2" y="T3"/>
                  </a:cxn>
                  <a:cxn ang="T8">
                    <a:pos x="T4" y="T5"/>
                  </a:cxn>
                </a:cxnLst>
                <a:rect l="0" t="0" r="r" b="b"/>
                <a:pathLst>
                  <a:path w="96" h="26">
                    <a:moveTo>
                      <a:pt x="0" y="8"/>
                    </a:moveTo>
                    <a:cubicBezTo>
                      <a:pt x="20" y="11"/>
                      <a:pt x="45" y="26"/>
                      <a:pt x="65" y="22"/>
                    </a:cubicBezTo>
                    <a:cubicBezTo>
                      <a:pt x="76" y="20"/>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 name="Freeform 160"/>
              <p:cNvSpPr>
                <a:spLocks/>
              </p:cNvSpPr>
              <p:nvPr/>
            </p:nvSpPr>
            <p:spPr bwMode="auto">
              <a:xfrm>
                <a:off x="1010" y="1950"/>
                <a:ext cx="131" cy="19"/>
              </a:xfrm>
              <a:custGeom>
                <a:avLst/>
                <a:gdLst>
                  <a:gd name="T0" fmla="*/ 0 w 109"/>
                  <a:gd name="T1" fmla="*/ 7 h 16"/>
                  <a:gd name="T2" fmla="*/ 62 w 109"/>
                  <a:gd name="T3" fmla="*/ 2 h 16"/>
                  <a:gd name="T4" fmla="*/ 112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8" y="4"/>
                      <a:pt x="43" y="2"/>
                    </a:cubicBezTo>
                    <a:cubicBezTo>
                      <a:pt x="56" y="0"/>
                      <a:pt x="64" y="0"/>
                      <a:pt x="77"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0" name="Freeform 161"/>
              <p:cNvSpPr>
                <a:spLocks/>
              </p:cNvSpPr>
              <p:nvPr/>
            </p:nvSpPr>
            <p:spPr bwMode="auto">
              <a:xfrm>
                <a:off x="1079" y="1905"/>
                <a:ext cx="113" cy="49"/>
              </a:xfrm>
              <a:custGeom>
                <a:avLst/>
                <a:gdLst>
                  <a:gd name="T0" fmla="*/ 0 w 94"/>
                  <a:gd name="T1" fmla="*/ 12 h 41"/>
                  <a:gd name="T2" fmla="*/ 70 w 94"/>
                  <a:gd name="T3" fmla="*/ 19 h 41"/>
                  <a:gd name="T4" fmla="*/ 136 w 94"/>
                  <a:gd name="T5" fmla="*/ 29 h 41"/>
                  <a:gd name="T6" fmla="*/ 60 w 94"/>
                  <a:gd name="T7" fmla="*/ 51 h 41"/>
                  <a:gd name="T8" fmla="*/ 30 w 94"/>
                  <a:gd name="T9" fmla="*/ 59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1">
                    <a:moveTo>
                      <a:pt x="0" y="8"/>
                    </a:moveTo>
                    <a:cubicBezTo>
                      <a:pt x="11" y="0"/>
                      <a:pt x="36" y="10"/>
                      <a:pt x="48" y="13"/>
                    </a:cubicBezTo>
                    <a:cubicBezTo>
                      <a:pt x="63" y="17"/>
                      <a:pt x="79" y="16"/>
                      <a:pt x="94" y="20"/>
                    </a:cubicBezTo>
                    <a:cubicBezTo>
                      <a:pt x="77" y="21"/>
                      <a:pt x="59" y="31"/>
                      <a:pt x="42" y="36"/>
                    </a:cubicBezTo>
                    <a:cubicBezTo>
                      <a:pt x="35" y="38"/>
                      <a:pt x="27" y="38"/>
                      <a:pt x="21"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1" name="Freeform 162"/>
              <p:cNvSpPr>
                <a:spLocks/>
              </p:cNvSpPr>
              <p:nvPr/>
            </p:nvSpPr>
            <p:spPr bwMode="auto">
              <a:xfrm>
                <a:off x="1170" y="1901"/>
                <a:ext cx="58" cy="24"/>
              </a:xfrm>
              <a:custGeom>
                <a:avLst/>
                <a:gdLst>
                  <a:gd name="T0" fmla="*/ 0 w 48"/>
                  <a:gd name="T1" fmla="*/ 26 h 20"/>
                  <a:gd name="T2" fmla="*/ 70 w 48"/>
                  <a:gd name="T3" fmla="*/ 0 h 20"/>
                  <a:gd name="T4" fmla="*/ 0 60000 65536"/>
                  <a:gd name="T5" fmla="*/ 0 60000 65536"/>
                </a:gdLst>
                <a:ahLst/>
                <a:cxnLst>
                  <a:cxn ang="T4">
                    <a:pos x="T0" y="T1"/>
                  </a:cxn>
                  <a:cxn ang="T5">
                    <a:pos x="T2" y="T3"/>
                  </a:cxn>
                </a:cxnLst>
                <a:rect l="0" t="0" r="r" b="b"/>
                <a:pathLst>
                  <a:path w="48" h="20">
                    <a:moveTo>
                      <a:pt x="0" y="18"/>
                    </a:moveTo>
                    <a:cubicBezTo>
                      <a:pt x="19" y="20"/>
                      <a:pt x="33" y="8"/>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 name="Freeform 163"/>
              <p:cNvSpPr>
                <a:spLocks/>
              </p:cNvSpPr>
              <p:nvPr/>
            </p:nvSpPr>
            <p:spPr bwMode="auto">
              <a:xfrm>
                <a:off x="1160" y="1934"/>
                <a:ext cx="159" cy="35"/>
              </a:xfrm>
              <a:custGeom>
                <a:avLst/>
                <a:gdLst>
                  <a:gd name="T0" fmla="*/ 0 w 132"/>
                  <a:gd name="T1" fmla="*/ 5 h 29"/>
                  <a:gd name="T2" fmla="*/ 42 w 132"/>
                  <a:gd name="T3" fmla="*/ 0 h 29"/>
                  <a:gd name="T4" fmla="*/ 100 w 132"/>
                  <a:gd name="T5" fmla="*/ 13 h 29"/>
                  <a:gd name="T6" fmla="*/ 152 w 132"/>
                  <a:gd name="T7" fmla="*/ 34 h 29"/>
                  <a:gd name="T8" fmla="*/ 175 w 132"/>
                  <a:gd name="T9" fmla="*/ 35 h 29"/>
                  <a:gd name="T10" fmla="*/ 192 w 132"/>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29">
                    <a:moveTo>
                      <a:pt x="0" y="3"/>
                    </a:moveTo>
                    <a:cubicBezTo>
                      <a:pt x="10" y="2"/>
                      <a:pt x="19" y="0"/>
                      <a:pt x="29" y="0"/>
                    </a:cubicBezTo>
                    <a:cubicBezTo>
                      <a:pt x="43" y="0"/>
                      <a:pt x="55" y="4"/>
                      <a:pt x="69" y="9"/>
                    </a:cubicBezTo>
                    <a:cubicBezTo>
                      <a:pt x="81" y="14"/>
                      <a:pt x="93" y="21"/>
                      <a:pt x="105" y="23"/>
                    </a:cubicBezTo>
                    <a:cubicBezTo>
                      <a:pt x="110" y="24"/>
                      <a:pt x="115" y="23"/>
                      <a:pt x="120" y="24"/>
                    </a:cubicBezTo>
                    <a:cubicBezTo>
                      <a:pt x="124" y="26"/>
                      <a:pt x="127" y="29"/>
                      <a:pt x="132"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 name="Freeform 164"/>
              <p:cNvSpPr>
                <a:spLocks/>
              </p:cNvSpPr>
              <p:nvPr/>
            </p:nvSpPr>
            <p:spPr bwMode="auto">
              <a:xfrm>
                <a:off x="1248" y="1901"/>
                <a:ext cx="94" cy="55"/>
              </a:xfrm>
              <a:custGeom>
                <a:avLst/>
                <a:gdLst>
                  <a:gd name="T0" fmla="*/ 0 w 78"/>
                  <a:gd name="T1" fmla="*/ 54 h 45"/>
                  <a:gd name="T2" fmla="*/ 87 w 78"/>
                  <a:gd name="T3" fmla="*/ 16 h 45"/>
                  <a:gd name="T4" fmla="*/ 113 w 78"/>
                  <a:gd name="T5" fmla="*/ 0 h 45"/>
                  <a:gd name="T6" fmla="*/ 0 60000 65536"/>
                  <a:gd name="T7" fmla="*/ 0 60000 65536"/>
                  <a:gd name="T8" fmla="*/ 0 60000 65536"/>
                </a:gdLst>
                <a:ahLst/>
                <a:cxnLst>
                  <a:cxn ang="T6">
                    <a:pos x="T0" y="T1"/>
                  </a:cxn>
                  <a:cxn ang="T7">
                    <a:pos x="T2" y="T3"/>
                  </a:cxn>
                  <a:cxn ang="T8">
                    <a:pos x="T4" y="T5"/>
                  </a:cxn>
                </a:cxnLst>
                <a:rect l="0" t="0" r="r" b="b"/>
                <a:pathLst>
                  <a:path w="78" h="45">
                    <a:moveTo>
                      <a:pt x="0" y="36"/>
                    </a:moveTo>
                    <a:cubicBezTo>
                      <a:pt x="19" y="45"/>
                      <a:pt x="46" y="22"/>
                      <a:pt x="60" y="11"/>
                    </a:cubicBezTo>
                    <a:cubicBezTo>
                      <a:pt x="65" y="7"/>
                      <a:pt x="71" y="2"/>
                      <a:pt x="7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 name="Freeform 165"/>
              <p:cNvSpPr>
                <a:spLocks/>
              </p:cNvSpPr>
              <p:nvPr/>
            </p:nvSpPr>
            <p:spPr bwMode="auto">
              <a:xfrm>
                <a:off x="1211" y="1906"/>
                <a:ext cx="108" cy="12"/>
              </a:xfrm>
              <a:custGeom>
                <a:avLst/>
                <a:gdLst>
                  <a:gd name="T0" fmla="*/ 130 w 90"/>
                  <a:gd name="T1" fmla="*/ 10 h 10"/>
                  <a:gd name="T2" fmla="*/ 84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7"/>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 name="Freeform 166"/>
              <p:cNvSpPr>
                <a:spLocks/>
              </p:cNvSpPr>
              <p:nvPr/>
            </p:nvSpPr>
            <p:spPr bwMode="auto">
              <a:xfrm>
                <a:off x="1293" y="1918"/>
                <a:ext cx="146" cy="22"/>
              </a:xfrm>
              <a:custGeom>
                <a:avLst/>
                <a:gdLst>
                  <a:gd name="T0" fmla="*/ 176 w 121"/>
                  <a:gd name="T1" fmla="*/ 27 h 18"/>
                  <a:gd name="T2" fmla="*/ 162 w 121"/>
                  <a:gd name="T3" fmla="*/ 22 h 18"/>
                  <a:gd name="T4" fmla="*/ 115 w 121"/>
                  <a:gd name="T5" fmla="*/ 7 h 18"/>
                  <a:gd name="T6" fmla="*/ 57 w 121"/>
                  <a:gd name="T7" fmla="*/ 6 h 18"/>
                  <a:gd name="T8" fmla="*/ 0 w 121"/>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8">
                    <a:moveTo>
                      <a:pt x="121" y="18"/>
                    </a:moveTo>
                    <a:cubicBezTo>
                      <a:pt x="117" y="18"/>
                      <a:pt x="115" y="16"/>
                      <a:pt x="111" y="15"/>
                    </a:cubicBezTo>
                    <a:cubicBezTo>
                      <a:pt x="101" y="11"/>
                      <a:pt x="90" y="8"/>
                      <a:pt x="79" y="5"/>
                    </a:cubicBezTo>
                    <a:cubicBezTo>
                      <a:pt x="65" y="2"/>
                      <a:pt x="53" y="0"/>
                      <a:pt x="39" y="4"/>
                    </a:cubicBezTo>
                    <a:cubicBezTo>
                      <a:pt x="26" y="7"/>
                      <a:pt x="13"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 name="Freeform 167"/>
              <p:cNvSpPr>
                <a:spLocks/>
              </p:cNvSpPr>
              <p:nvPr/>
            </p:nvSpPr>
            <p:spPr bwMode="auto">
              <a:xfrm>
                <a:off x="1387" y="1952"/>
                <a:ext cx="52" cy="21"/>
              </a:xfrm>
              <a:custGeom>
                <a:avLst/>
                <a:gdLst>
                  <a:gd name="T0" fmla="*/ 63 w 43"/>
                  <a:gd name="T1" fmla="*/ 0 h 17"/>
                  <a:gd name="T2" fmla="*/ 0 w 43"/>
                  <a:gd name="T3" fmla="*/ 26 h 17"/>
                  <a:gd name="T4" fmla="*/ 0 60000 65536"/>
                  <a:gd name="T5" fmla="*/ 0 60000 65536"/>
                </a:gdLst>
                <a:ahLst/>
                <a:cxnLst>
                  <a:cxn ang="T4">
                    <a:pos x="T0" y="T1"/>
                  </a:cxn>
                  <a:cxn ang="T5">
                    <a:pos x="T2" y="T3"/>
                  </a:cxn>
                </a:cxnLst>
                <a:rect l="0" t="0" r="r" b="b"/>
                <a:pathLst>
                  <a:path w="43" h="17">
                    <a:moveTo>
                      <a:pt x="43" y="0"/>
                    </a:moveTo>
                    <a:cubicBezTo>
                      <a:pt x="26" y="1"/>
                      <a:pt x="15" y="12"/>
                      <a:pt x="0"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 name="Freeform 168"/>
              <p:cNvSpPr>
                <a:spLocks/>
              </p:cNvSpPr>
              <p:nvPr/>
            </p:nvSpPr>
            <p:spPr bwMode="auto">
              <a:xfrm>
                <a:off x="598" y="1086"/>
                <a:ext cx="63" cy="41"/>
              </a:xfrm>
              <a:custGeom>
                <a:avLst/>
                <a:gdLst>
                  <a:gd name="T0" fmla="*/ 21 w 52"/>
                  <a:gd name="T1" fmla="*/ 0 h 34"/>
                  <a:gd name="T2" fmla="*/ 10 w 52"/>
                  <a:gd name="T3" fmla="*/ 30 h 34"/>
                  <a:gd name="T4" fmla="*/ 19 w 52"/>
                  <a:gd name="T5" fmla="*/ 45 h 34"/>
                  <a:gd name="T6" fmla="*/ 47 w 52"/>
                  <a:gd name="T7" fmla="*/ 47 h 34"/>
                  <a:gd name="T8" fmla="*/ 74 w 52"/>
                  <a:gd name="T9" fmla="*/ 35 h 34"/>
                  <a:gd name="T10" fmla="*/ 68 w 52"/>
                  <a:gd name="T11" fmla="*/ 7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5"/>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 name="Freeform 169"/>
              <p:cNvSpPr>
                <a:spLocks/>
              </p:cNvSpPr>
              <p:nvPr/>
            </p:nvSpPr>
            <p:spPr bwMode="auto">
              <a:xfrm>
                <a:off x="604" y="1121"/>
                <a:ext cx="58" cy="31"/>
              </a:xfrm>
              <a:custGeom>
                <a:avLst/>
                <a:gdLst>
                  <a:gd name="T0" fmla="*/ 30 w 48"/>
                  <a:gd name="T1" fmla="*/ 7 h 26"/>
                  <a:gd name="T2" fmla="*/ 15 w 48"/>
                  <a:gd name="T3" fmla="*/ 5 h 26"/>
                  <a:gd name="T4" fmla="*/ 1 w 48"/>
                  <a:gd name="T5" fmla="*/ 8 h 26"/>
                  <a:gd name="T6" fmla="*/ 1 w 48"/>
                  <a:gd name="T7" fmla="*/ 23 h 26"/>
                  <a:gd name="T8" fmla="*/ 19 w 48"/>
                  <a:gd name="T9" fmla="*/ 36 h 26"/>
                  <a:gd name="T10" fmla="*/ 56 w 48"/>
                  <a:gd name="T11" fmla="*/ 35 h 26"/>
                  <a:gd name="T12" fmla="*/ 68 w 48"/>
                  <a:gd name="T13" fmla="*/ 14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3"/>
                    </a:cubicBezTo>
                    <a:cubicBezTo>
                      <a:pt x="8" y="3"/>
                      <a:pt x="2" y="4"/>
                      <a:pt x="1" y="6"/>
                    </a:cubicBezTo>
                    <a:cubicBezTo>
                      <a:pt x="0" y="8"/>
                      <a:pt x="0" y="15"/>
                      <a:pt x="1" y="16"/>
                    </a:cubicBezTo>
                    <a:cubicBezTo>
                      <a:pt x="2" y="24"/>
                      <a:pt x="6" y="25"/>
                      <a:pt x="13" y="25"/>
                    </a:cubicBezTo>
                    <a:cubicBezTo>
                      <a:pt x="21" y="25"/>
                      <a:pt x="29" y="26"/>
                      <a:pt x="38" y="24"/>
                    </a:cubicBezTo>
                    <a:cubicBezTo>
                      <a:pt x="47" y="22"/>
                      <a:pt x="48" y="19"/>
                      <a:pt x="46" y="10"/>
                    </a:cubicBezTo>
                    <a:cubicBezTo>
                      <a:pt x="46" y="6"/>
                      <a:pt x="45" y="0"/>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 name="Freeform 170"/>
              <p:cNvSpPr>
                <a:spLocks/>
              </p:cNvSpPr>
              <p:nvPr/>
            </p:nvSpPr>
            <p:spPr bwMode="auto">
              <a:xfrm>
                <a:off x="660" y="1085"/>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1"/>
                      <a:pt x="2" y="4"/>
                      <a:pt x="1" y="7"/>
                    </a:cubicBezTo>
                    <a:cubicBezTo>
                      <a:pt x="0" y="10"/>
                      <a:pt x="0" y="17"/>
                      <a:pt x="1" y="20"/>
                    </a:cubicBezTo>
                    <a:cubicBezTo>
                      <a:pt x="3" y="25"/>
                      <a:pt x="10" y="25"/>
                      <a:pt x="15" y="25"/>
                    </a:cubicBezTo>
                    <a:cubicBezTo>
                      <a:pt x="23" y="26"/>
                      <a:pt x="32"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 name="Freeform 171"/>
              <p:cNvSpPr>
                <a:spLocks/>
              </p:cNvSpPr>
              <p:nvPr/>
            </p:nvSpPr>
            <p:spPr bwMode="auto">
              <a:xfrm>
                <a:off x="603" y="1149"/>
                <a:ext cx="8" cy="22"/>
              </a:xfrm>
              <a:custGeom>
                <a:avLst/>
                <a:gdLst>
                  <a:gd name="T0" fmla="*/ 9 w 7"/>
                  <a:gd name="T1" fmla="*/ 5 h 18"/>
                  <a:gd name="T2" fmla="*/ 1 w 7"/>
                  <a:gd name="T3" fmla="*/ 11 h 18"/>
                  <a:gd name="T4" fmla="*/ 1 w 7"/>
                  <a:gd name="T5" fmla="*/ 26 h 18"/>
                  <a:gd name="T6" fmla="*/ 3 w 7"/>
                  <a:gd name="T7" fmla="*/ 2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7" y="3"/>
                    </a:moveTo>
                    <a:cubicBezTo>
                      <a:pt x="4" y="0"/>
                      <a:pt x="1" y="5"/>
                      <a:pt x="1" y="7"/>
                    </a:cubicBezTo>
                    <a:cubicBezTo>
                      <a:pt x="0" y="10"/>
                      <a:pt x="1" y="14"/>
                      <a:pt x="1" y="17"/>
                    </a:cubicBezTo>
                    <a:cubicBezTo>
                      <a:pt x="2" y="17"/>
                      <a:pt x="2" y="18"/>
                      <a:pt x="3"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1" name="Freeform 172"/>
              <p:cNvSpPr>
                <a:spLocks/>
              </p:cNvSpPr>
              <p:nvPr/>
            </p:nvSpPr>
            <p:spPr bwMode="auto">
              <a:xfrm>
                <a:off x="65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 name="Freeform 173"/>
              <p:cNvSpPr>
                <a:spLocks/>
              </p:cNvSpPr>
              <p:nvPr/>
            </p:nvSpPr>
            <p:spPr bwMode="auto">
              <a:xfrm>
                <a:off x="660" y="1114"/>
                <a:ext cx="72" cy="34"/>
              </a:xfrm>
              <a:custGeom>
                <a:avLst/>
                <a:gdLst>
                  <a:gd name="T0" fmla="*/ 10 w 60"/>
                  <a:gd name="T1" fmla="*/ 1 h 28"/>
                  <a:gd name="T2" fmla="*/ 1 w 60"/>
                  <a:gd name="T3" fmla="*/ 12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2"/>
                      <a:pt x="2" y="6"/>
                      <a:pt x="1" y="8"/>
                    </a:cubicBezTo>
                    <a:cubicBezTo>
                      <a:pt x="0" y="11"/>
                      <a:pt x="1" y="12"/>
                      <a:pt x="2" y="15"/>
                    </a:cubicBezTo>
                    <a:cubicBezTo>
                      <a:pt x="4" y="23"/>
                      <a:pt x="5" y="28"/>
                      <a:pt x="16"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 name="Freeform 174"/>
              <p:cNvSpPr>
                <a:spLocks/>
              </p:cNvSpPr>
              <p:nvPr/>
            </p:nvSpPr>
            <p:spPr bwMode="auto">
              <a:xfrm>
                <a:off x="673"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 name="Freeform 175"/>
              <p:cNvSpPr>
                <a:spLocks/>
              </p:cNvSpPr>
              <p:nvPr/>
            </p:nvSpPr>
            <p:spPr bwMode="auto">
              <a:xfrm>
                <a:off x="728" y="1128"/>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9"/>
                      <a:pt x="14" y="17"/>
                      <a:pt x="11" y="28"/>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 name="Freeform 176"/>
              <p:cNvSpPr>
                <a:spLocks/>
              </p:cNvSpPr>
              <p:nvPr/>
            </p:nvSpPr>
            <p:spPr bwMode="auto">
              <a:xfrm>
                <a:off x="721"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9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9" y="20"/>
                      <a:pt x="19" y="20"/>
                      <a:pt x="25" y="20"/>
                    </a:cubicBezTo>
                    <a:cubicBezTo>
                      <a:pt x="33" y="20"/>
                      <a:pt x="40" y="18"/>
                      <a:pt x="47" y="17"/>
                    </a:cubicBezTo>
                    <a:cubicBezTo>
                      <a:pt x="52" y="17"/>
                      <a:pt x="56" y="18"/>
                      <a:pt x="58" y="13"/>
                    </a:cubicBezTo>
                    <a:cubicBezTo>
                      <a:pt x="59" y="9"/>
                      <a:pt x="59" y="3"/>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6" name="Freeform 177"/>
              <p:cNvSpPr>
                <a:spLocks/>
              </p:cNvSpPr>
              <p:nvPr/>
            </p:nvSpPr>
            <p:spPr bwMode="auto">
              <a:xfrm>
                <a:off x="737" y="1127"/>
                <a:ext cx="54" cy="44"/>
              </a:xfrm>
              <a:custGeom>
                <a:avLst/>
                <a:gdLst>
                  <a:gd name="T0" fmla="*/ 7 w 45"/>
                  <a:gd name="T1" fmla="*/ 53 h 36"/>
                  <a:gd name="T2" fmla="*/ 5 w 45"/>
                  <a:gd name="T3" fmla="*/ 21 h 36"/>
                  <a:gd name="T4" fmla="*/ 2 w 45"/>
                  <a:gd name="T5" fmla="*/ 11 h 36"/>
                  <a:gd name="T6" fmla="*/ 30 w 45"/>
                  <a:gd name="T7" fmla="*/ 2 h 36"/>
                  <a:gd name="T8" fmla="*/ 56 w 45"/>
                  <a:gd name="T9" fmla="*/ 2 h 36"/>
                  <a:gd name="T10" fmla="*/ 65 w 45"/>
                  <a:gd name="T11" fmla="*/ 27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29"/>
                      <a:pt x="4" y="21"/>
                      <a:pt x="3" y="14"/>
                    </a:cubicBezTo>
                    <a:cubicBezTo>
                      <a:pt x="2" y="12"/>
                      <a:pt x="0" y="9"/>
                      <a:pt x="2" y="7"/>
                    </a:cubicBezTo>
                    <a:cubicBezTo>
                      <a:pt x="6" y="3"/>
                      <a:pt x="17" y="3"/>
                      <a:pt x="21" y="2"/>
                    </a:cubicBezTo>
                    <a:cubicBezTo>
                      <a:pt x="26" y="1"/>
                      <a:pt x="34" y="0"/>
                      <a:pt x="39" y="2"/>
                    </a:cubicBezTo>
                    <a:cubicBezTo>
                      <a:pt x="45" y="5"/>
                      <a:pt x="45" y="13"/>
                      <a:pt x="45" y="18"/>
                    </a:cubicBezTo>
                    <a:cubicBezTo>
                      <a:pt x="45" y="23"/>
                      <a:pt x="45" y="33"/>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 name="Freeform 178"/>
              <p:cNvSpPr>
                <a:spLocks/>
              </p:cNvSpPr>
              <p:nvPr/>
            </p:nvSpPr>
            <p:spPr bwMode="auto">
              <a:xfrm>
                <a:off x="790" y="1082"/>
                <a:ext cx="61" cy="32"/>
              </a:xfrm>
              <a:custGeom>
                <a:avLst/>
                <a:gdLst>
                  <a:gd name="T0" fmla="*/ 6 w 51"/>
                  <a:gd name="T1" fmla="*/ 2 h 26"/>
                  <a:gd name="T2" fmla="*/ 7 w 51"/>
                  <a:gd name="T3" fmla="*/ 31 h 26"/>
                  <a:gd name="T4" fmla="*/ 28 w 51"/>
                  <a:gd name="T5" fmla="*/ 31 h 26"/>
                  <a:gd name="T6" fmla="*/ 49 w 51"/>
                  <a:gd name="T7" fmla="*/ 33 h 26"/>
                  <a:gd name="T8" fmla="*/ 63 w 51"/>
                  <a:gd name="T9" fmla="*/ 39 h 26"/>
                  <a:gd name="T10" fmla="*/ 73 w 51"/>
                  <a:gd name="T11" fmla="*/ 26 h 26"/>
                  <a:gd name="T12" fmla="*/ 61 w 51"/>
                  <a:gd name="T13" fmla="*/ 2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4" y="2"/>
                    </a:moveTo>
                    <a:cubicBezTo>
                      <a:pt x="3" y="6"/>
                      <a:pt x="0" y="18"/>
                      <a:pt x="5" y="20"/>
                    </a:cubicBezTo>
                    <a:cubicBezTo>
                      <a:pt x="8" y="22"/>
                      <a:pt x="16" y="21"/>
                      <a:pt x="19" y="20"/>
                    </a:cubicBezTo>
                    <a:cubicBezTo>
                      <a:pt x="25" y="20"/>
                      <a:pt x="29" y="19"/>
                      <a:pt x="34" y="22"/>
                    </a:cubicBezTo>
                    <a:cubicBezTo>
                      <a:pt x="37" y="23"/>
                      <a:pt x="40" y="26"/>
                      <a:pt x="44" y="26"/>
                    </a:cubicBezTo>
                    <a:cubicBezTo>
                      <a:pt x="49" y="26"/>
                      <a:pt x="51" y="22"/>
                      <a:pt x="51" y="17"/>
                    </a:cubicBezTo>
                    <a:cubicBezTo>
                      <a:pt x="51" y="14"/>
                      <a:pt x="49" y="0"/>
                      <a:pt x="43"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8" name="Freeform 179"/>
              <p:cNvSpPr>
                <a:spLocks/>
              </p:cNvSpPr>
              <p:nvPr/>
            </p:nvSpPr>
            <p:spPr bwMode="auto">
              <a:xfrm>
                <a:off x="729" y="1103"/>
                <a:ext cx="58" cy="34"/>
              </a:xfrm>
              <a:custGeom>
                <a:avLst/>
                <a:gdLst>
                  <a:gd name="T0" fmla="*/ 8 w 48"/>
                  <a:gd name="T1" fmla="*/ 7 h 28"/>
                  <a:gd name="T2" fmla="*/ 2 w 48"/>
                  <a:gd name="T3" fmla="*/ 15 h 28"/>
                  <a:gd name="T4" fmla="*/ 5 w 48"/>
                  <a:gd name="T5" fmla="*/ 34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3"/>
                    </a:cubicBezTo>
                    <a:cubicBezTo>
                      <a:pt x="8" y="28"/>
                      <a:pt x="21" y="23"/>
                      <a:pt x="27" y="23"/>
                    </a:cubicBezTo>
                    <a:cubicBezTo>
                      <a:pt x="35" y="23"/>
                      <a:pt x="45"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 name="Freeform 180"/>
              <p:cNvSpPr>
                <a:spLocks/>
              </p:cNvSpPr>
              <p:nvPr/>
            </p:nvSpPr>
            <p:spPr bwMode="auto">
              <a:xfrm>
                <a:off x="1224" y="1086"/>
                <a:ext cx="63" cy="41"/>
              </a:xfrm>
              <a:custGeom>
                <a:avLst/>
                <a:gdLst>
                  <a:gd name="T0" fmla="*/ 19 w 52"/>
                  <a:gd name="T1" fmla="*/ 0 h 34"/>
                  <a:gd name="T2" fmla="*/ 10 w 52"/>
                  <a:gd name="T3" fmla="*/ 30 h 34"/>
                  <a:gd name="T4" fmla="*/ 19 w 52"/>
                  <a:gd name="T5" fmla="*/ 45 h 34"/>
                  <a:gd name="T6" fmla="*/ 47 w 52"/>
                  <a:gd name="T7" fmla="*/ 47 h 34"/>
                  <a:gd name="T8" fmla="*/ 74 w 52"/>
                  <a:gd name="T9" fmla="*/ 35 h 34"/>
                  <a:gd name="T10" fmla="*/ 68 w 52"/>
                  <a:gd name="T11" fmla="*/ 7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5"/>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 name="Freeform 181"/>
              <p:cNvSpPr>
                <a:spLocks/>
              </p:cNvSpPr>
              <p:nvPr/>
            </p:nvSpPr>
            <p:spPr bwMode="auto">
              <a:xfrm>
                <a:off x="1230" y="1121"/>
                <a:ext cx="58" cy="31"/>
              </a:xfrm>
              <a:custGeom>
                <a:avLst/>
                <a:gdLst>
                  <a:gd name="T0" fmla="*/ 30 w 48"/>
                  <a:gd name="T1" fmla="*/ 7 h 26"/>
                  <a:gd name="T2" fmla="*/ 15 w 48"/>
                  <a:gd name="T3" fmla="*/ 5 h 26"/>
                  <a:gd name="T4" fmla="*/ 1 w 48"/>
                  <a:gd name="T5" fmla="*/ 8 h 26"/>
                  <a:gd name="T6" fmla="*/ 1 w 48"/>
                  <a:gd name="T7" fmla="*/ 23 h 26"/>
                  <a:gd name="T8" fmla="*/ 18 w 48"/>
                  <a:gd name="T9" fmla="*/ 36 h 26"/>
                  <a:gd name="T10" fmla="*/ 56 w 48"/>
                  <a:gd name="T11" fmla="*/ 35 h 26"/>
                  <a:gd name="T12" fmla="*/ 68 w 48"/>
                  <a:gd name="T13" fmla="*/ 14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3"/>
                    </a:cubicBezTo>
                    <a:cubicBezTo>
                      <a:pt x="8" y="3"/>
                      <a:pt x="2" y="4"/>
                      <a:pt x="1" y="6"/>
                    </a:cubicBezTo>
                    <a:cubicBezTo>
                      <a:pt x="0" y="8"/>
                      <a:pt x="0" y="15"/>
                      <a:pt x="1" y="16"/>
                    </a:cubicBezTo>
                    <a:cubicBezTo>
                      <a:pt x="2" y="24"/>
                      <a:pt x="6" y="25"/>
                      <a:pt x="12" y="25"/>
                    </a:cubicBezTo>
                    <a:cubicBezTo>
                      <a:pt x="21" y="25"/>
                      <a:pt x="29" y="26"/>
                      <a:pt x="38" y="24"/>
                    </a:cubicBezTo>
                    <a:cubicBezTo>
                      <a:pt x="47" y="22"/>
                      <a:pt x="48" y="19"/>
                      <a:pt x="46" y="10"/>
                    </a:cubicBezTo>
                    <a:cubicBezTo>
                      <a:pt x="46" y="6"/>
                      <a:pt x="45" y="0"/>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 name="Freeform 182"/>
              <p:cNvSpPr>
                <a:spLocks/>
              </p:cNvSpPr>
              <p:nvPr/>
            </p:nvSpPr>
            <p:spPr bwMode="auto">
              <a:xfrm>
                <a:off x="1286" y="1085"/>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1"/>
                      <a:pt x="2" y="4"/>
                      <a:pt x="1" y="7"/>
                    </a:cubicBezTo>
                    <a:cubicBezTo>
                      <a:pt x="0" y="10"/>
                      <a:pt x="0" y="17"/>
                      <a:pt x="1" y="20"/>
                    </a:cubicBezTo>
                    <a:cubicBezTo>
                      <a:pt x="3" y="25"/>
                      <a:pt x="10" y="25"/>
                      <a:pt x="15" y="25"/>
                    </a:cubicBezTo>
                    <a:cubicBezTo>
                      <a:pt x="23" y="26"/>
                      <a:pt x="31"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2" name="Freeform 183"/>
              <p:cNvSpPr>
                <a:spLocks/>
              </p:cNvSpPr>
              <p:nvPr/>
            </p:nvSpPr>
            <p:spPr bwMode="auto">
              <a:xfrm>
                <a:off x="1282"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3" name="Freeform 184"/>
              <p:cNvSpPr>
                <a:spLocks/>
              </p:cNvSpPr>
              <p:nvPr/>
            </p:nvSpPr>
            <p:spPr bwMode="auto">
              <a:xfrm>
                <a:off x="1286" y="1114"/>
                <a:ext cx="72" cy="34"/>
              </a:xfrm>
              <a:custGeom>
                <a:avLst/>
                <a:gdLst>
                  <a:gd name="T0" fmla="*/ 10 w 60"/>
                  <a:gd name="T1" fmla="*/ 1 h 28"/>
                  <a:gd name="T2" fmla="*/ 1 w 60"/>
                  <a:gd name="T3" fmla="*/ 12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2"/>
                      <a:pt x="2" y="6"/>
                      <a:pt x="1" y="8"/>
                    </a:cubicBezTo>
                    <a:cubicBezTo>
                      <a:pt x="0" y="11"/>
                      <a:pt x="0" y="12"/>
                      <a:pt x="1" y="15"/>
                    </a:cubicBezTo>
                    <a:cubicBezTo>
                      <a:pt x="4" y="23"/>
                      <a:pt x="5" y="28"/>
                      <a:pt x="15"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4" name="Freeform 185"/>
              <p:cNvSpPr>
                <a:spLocks/>
              </p:cNvSpPr>
              <p:nvPr/>
            </p:nvSpPr>
            <p:spPr bwMode="auto">
              <a:xfrm>
                <a:off x="1299"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5" name="Freeform 186"/>
              <p:cNvSpPr>
                <a:spLocks/>
              </p:cNvSpPr>
              <p:nvPr/>
            </p:nvSpPr>
            <p:spPr bwMode="auto">
              <a:xfrm>
                <a:off x="1354" y="1128"/>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9"/>
                      <a:pt x="14" y="17"/>
                      <a:pt x="11" y="28"/>
                    </a:cubicBezTo>
                    <a:cubicBezTo>
                      <a:pt x="9"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6" name="Freeform 187"/>
              <p:cNvSpPr>
                <a:spLocks/>
              </p:cNvSpPr>
              <p:nvPr/>
            </p:nvSpPr>
            <p:spPr bwMode="auto">
              <a:xfrm>
                <a:off x="1347"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9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8" y="20"/>
                      <a:pt x="19" y="20"/>
                      <a:pt x="25" y="20"/>
                    </a:cubicBezTo>
                    <a:cubicBezTo>
                      <a:pt x="33" y="20"/>
                      <a:pt x="40" y="18"/>
                      <a:pt x="47" y="17"/>
                    </a:cubicBezTo>
                    <a:cubicBezTo>
                      <a:pt x="52" y="17"/>
                      <a:pt x="56" y="18"/>
                      <a:pt x="57" y="13"/>
                    </a:cubicBezTo>
                    <a:cubicBezTo>
                      <a:pt x="59" y="9"/>
                      <a:pt x="58" y="3"/>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7" name="Freeform 188"/>
              <p:cNvSpPr>
                <a:spLocks/>
              </p:cNvSpPr>
              <p:nvPr/>
            </p:nvSpPr>
            <p:spPr bwMode="auto">
              <a:xfrm>
                <a:off x="1363" y="1127"/>
                <a:ext cx="54" cy="44"/>
              </a:xfrm>
              <a:custGeom>
                <a:avLst/>
                <a:gdLst>
                  <a:gd name="T0" fmla="*/ 7 w 45"/>
                  <a:gd name="T1" fmla="*/ 53 h 36"/>
                  <a:gd name="T2" fmla="*/ 5 w 45"/>
                  <a:gd name="T3" fmla="*/ 21 h 36"/>
                  <a:gd name="T4" fmla="*/ 2 w 45"/>
                  <a:gd name="T5" fmla="*/ 11 h 36"/>
                  <a:gd name="T6" fmla="*/ 30 w 45"/>
                  <a:gd name="T7" fmla="*/ 2 h 36"/>
                  <a:gd name="T8" fmla="*/ 56 w 45"/>
                  <a:gd name="T9" fmla="*/ 2 h 36"/>
                  <a:gd name="T10" fmla="*/ 65 w 45"/>
                  <a:gd name="T11" fmla="*/ 27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29"/>
                      <a:pt x="4" y="21"/>
                      <a:pt x="3" y="14"/>
                    </a:cubicBezTo>
                    <a:cubicBezTo>
                      <a:pt x="2" y="12"/>
                      <a:pt x="0" y="9"/>
                      <a:pt x="2" y="7"/>
                    </a:cubicBezTo>
                    <a:cubicBezTo>
                      <a:pt x="6" y="3"/>
                      <a:pt x="16" y="3"/>
                      <a:pt x="21" y="2"/>
                    </a:cubicBezTo>
                    <a:cubicBezTo>
                      <a:pt x="26" y="1"/>
                      <a:pt x="34" y="0"/>
                      <a:pt x="39" y="2"/>
                    </a:cubicBezTo>
                    <a:cubicBezTo>
                      <a:pt x="45" y="5"/>
                      <a:pt x="45" y="13"/>
                      <a:pt x="45" y="18"/>
                    </a:cubicBezTo>
                    <a:cubicBezTo>
                      <a:pt x="45" y="23"/>
                      <a:pt x="44" y="33"/>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8" name="Freeform 189"/>
              <p:cNvSpPr>
                <a:spLocks/>
              </p:cNvSpPr>
              <p:nvPr/>
            </p:nvSpPr>
            <p:spPr bwMode="auto">
              <a:xfrm>
                <a:off x="1356" y="1103"/>
                <a:ext cx="57" cy="34"/>
              </a:xfrm>
              <a:custGeom>
                <a:avLst/>
                <a:gdLst>
                  <a:gd name="T0" fmla="*/ 8 w 48"/>
                  <a:gd name="T1" fmla="*/ 7 h 28"/>
                  <a:gd name="T2" fmla="*/ 1 w 48"/>
                  <a:gd name="T3" fmla="*/ 15 h 28"/>
                  <a:gd name="T4" fmla="*/ 5 w 48"/>
                  <a:gd name="T5" fmla="*/ 34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3"/>
                    </a:cubicBezTo>
                    <a:cubicBezTo>
                      <a:pt x="8" y="28"/>
                      <a:pt x="21" y="23"/>
                      <a:pt x="27" y="23"/>
                    </a:cubicBezTo>
                    <a:cubicBezTo>
                      <a:pt x="35" y="23"/>
                      <a:pt x="44"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9" name="Freeform 190"/>
              <p:cNvSpPr>
                <a:spLocks/>
              </p:cNvSpPr>
              <p:nvPr/>
            </p:nvSpPr>
            <p:spPr bwMode="auto">
              <a:xfrm>
                <a:off x="787"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0" name="Freeform 191"/>
              <p:cNvSpPr>
                <a:spLocks/>
              </p:cNvSpPr>
              <p:nvPr/>
            </p:nvSpPr>
            <p:spPr bwMode="auto">
              <a:xfrm>
                <a:off x="790" y="1112"/>
                <a:ext cx="74" cy="27"/>
              </a:xfrm>
              <a:custGeom>
                <a:avLst/>
                <a:gdLst>
                  <a:gd name="T0" fmla="*/ 61 w 62"/>
                  <a:gd name="T1" fmla="*/ 2 h 22"/>
                  <a:gd name="T2" fmla="*/ 80 w 62"/>
                  <a:gd name="T3" fmla="*/ 25 h 22"/>
                  <a:gd name="T4" fmla="*/ 64 w 62"/>
                  <a:gd name="T5" fmla="*/ 31 h 22"/>
                  <a:gd name="T6" fmla="*/ 39 w 62"/>
                  <a:gd name="T7" fmla="*/ 32 h 22"/>
                  <a:gd name="T8" fmla="*/ 12 w 62"/>
                  <a:gd name="T9" fmla="*/ 31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9"/>
                      <a:pt x="56" y="16"/>
                    </a:cubicBezTo>
                    <a:cubicBezTo>
                      <a:pt x="54" y="19"/>
                      <a:pt x="48" y="20"/>
                      <a:pt x="45" y="20"/>
                    </a:cubicBezTo>
                    <a:cubicBezTo>
                      <a:pt x="39" y="22"/>
                      <a:pt x="34" y="21"/>
                      <a:pt x="28" y="21"/>
                    </a:cubicBezTo>
                    <a:cubicBezTo>
                      <a:pt x="21" y="21"/>
                      <a:pt x="14" y="20"/>
                      <a:pt x="8" y="20"/>
                    </a:cubicBezTo>
                    <a:cubicBezTo>
                      <a:pt x="5" y="19"/>
                      <a:pt x="0" y="21"/>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1" name="Freeform 192"/>
              <p:cNvSpPr>
                <a:spLocks/>
              </p:cNvSpPr>
              <p:nvPr/>
            </p:nvSpPr>
            <p:spPr bwMode="auto">
              <a:xfrm>
                <a:off x="849" y="1085"/>
                <a:ext cx="51" cy="35"/>
              </a:xfrm>
              <a:custGeom>
                <a:avLst/>
                <a:gdLst>
                  <a:gd name="T0" fmla="*/ 7 w 43"/>
                  <a:gd name="T1" fmla="*/ 1 h 29"/>
                  <a:gd name="T2" fmla="*/ 5 w 43"/>
                  <a:gd name="T3" fmla="*/ 19 h 29"/>
                  <a:gd name="T4" fmla="*/ 25 w 43"/>
                  <a:gd name="T5" fmla="*/ 40 h 29"/>
                  <a:gd name="T6" fmla="*/ 60 w 43"/>
                  <a:gd name="T7" fmla="*/ 25 h 29"/>
                  <a:gd name="T8" fmla="*/ 53 w 43"/>
                  <a:gd name="T9" fmla="*/ 5 h 29"/>
                  <a:gd name="T10" fmla="*/ 52 w 43"/>
                  <a:gd name="T11" fmla="*/ 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9">
                    <a:moveTo>
                      <a:pt x="5" y="1"/>
                    </a:moveTo>
                    <a:cubicBezTo>
                      <a:pt x="0" y="0"/>
                      <a:pt x="2" y="11"/>
                      <a:pt x="3" y="13"/>
                    </a:cubicBezTo>
                    <a:cubicBezTo>
                      <a:pt x="6" y="22"/>
                      <a:pt x="5" y="29"/>
                      <a:pt x="18" y="27"/>
                    </a:cubicBezTo>
                    <a:cubicBezTo>
                      <a:pt x="24" y="27"/>
                      <a:pt x="43" y="26"/>
                      <a:pt x="43" y="17"/>
                    </a:cubicBezTo>
                    <a:cubicBezTo>
                      <a:pt x="43" y="12"/>
                      <a:pt x="40" y="7"/>
                      <a:pt x="38" y="3"/>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2" name="Freeform 193"/>
              <p:cNvSpPr>
                <a:spLocks/>
              </p:cNvSpPr>
              <p:nvPr/>
            </p:nvSpPr>
            <p:spPr bwMode="auto">
              <a:xfrm>
                <a:off x="792" y="1137"/>
                <a:ext cx="8" cy="12"/>
              </a:xfrm>
              <a:custGeom>
                <a:avLst/>
                <a:gdLst>
                  <a:gd name="T0" fmla="*/ 9 w 7"/>
                  <a:gd name="T1" fmla="*/ 0 h 10"/>
                  <a:gd name="T2" fmla="*/ 0 w 7"/>
                  <a:gd name="T3" fmla="*/ 14 h 10"/>
                  <a:gd name="T4" fmla="*/ 0 60000 65536"/>
                  <a:gd name="T5" fmla="*/ 0 60000 65536"/>
                </a:gdLst>
                <a:ahLst/>
                <a:cxnLst>
                  <a:cxn ang="T4">
                    <a:pos x="T0" y="T1"/>
                  </a:cxn>
                  <a:cxn ang="T5">
                    <a:pos x="T2" y="T3"/>
                  </a:cxn>
                </a:cxnLst>
                <a:rect l="0" t="0" r="r" b="b"/>
                <a:pathLst>
                  <a:path w="7" h="10">
                    <a:moveTo>
                      <a:pt x="7" y="0"/>
                    </a:moveTo>
                    <a:cubicBezTo>
                      <a:pt x="3" y="0"/>
                      <a:pt x="1"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3" name="Freeform 194"/>
              <p:cNvSpPr>
                <a:spLocks/>
              </p:cNvSpPr>
              <p:nvPr/>
            </p:nvSpPr>
            <p:spPr bwMode="auto">
              <a:xfrm>
                <a:off x="850"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10"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4" name="Freeform 195"/>
              <p:cNvSpPr>
                <a:spLocks/>
              </p:cNvSpPr>
              <p:nvPr/>
            </p:nvSpPr>
            <p:spPr bwMode="auto">
              <a:xfrm>
                <a:off x="858" y="1119"/>
                <a:ext cx="3" cy="4"/>
              </a:xfrm>
              <a:custGeom>
                <a:avLst/>
                <a:gdLst>
                  <a:gd name="T0" fmla="*/ 5 w 2"/>
                  <a:gd name="T1" fmla="*/ 0 h 4"/>
                  <a:gd name="T2" fmla="*/ 0 w 2"/>
                  <a:gd name="T3" fmla="*/ 4 h 4"/>
                  <a:gd name="T4" fmla="*/ 0 60000 65536"/>
                  <a:gd name="T5" fmla="*/ 0 60000 65536"/>
                </a:gdLst>
                <a:ahLst/>
                <a:cxnLst>
                  <a:cxn ang="T4">
                    <a:pos x="T0" y="T1"/>
                  </a:cxn>
                  <a:cxn ang="T5">
                    <a:pos x="T2" y="T3"/>
                  </a:cxn>
                </a:cxnLst>
                <a:rect l="0" t="0" r="r" b="b"/>
                <a:pathLst>
                  <a:path w="2" h="4">
                    <a:moveTo>
                      <a:pt x="2" y="0"/>
                    </a:moveTo>
                    <a:cubicBezTo>
                      <a:pt x="1" y="1"/>
                      <a:pt x="0" y="2"/>
                      <a:pt x="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5" name="Freeform 196"/>
              <p:cNvSpPr>
                <a:spLocks/>
              </p:cNvSpPr>
              <p:nvPr/>
            </p:nvSpPr>
            <p:spPr bwMode="auto">
              <a:xfrm>
                <a:off x="858" y="1110"/>
                <a:ext cx="54" cy="39"/>
              </a:xfrm>
              <a:custGeom>
                <a:avLst/>
                <a:gdLst>
                  <a:gd name="T0" fmla="*/ 0 w 45"/>
                  <a:gd name="T1" fmla="*/ 46 h 32"/>
                  <a:gd name="T2" fmla="*/ 20 w 45"/>
                  <a:gd name="T3" fmla="*/ 46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1"/>
                    </a:moveTo>
                    <a:cubicBezTo>
                      <a:pt x="5" y="31"/>
                      <a:pt x="9" y="32"/>
                      <a:pt x="14" y="31"/>
                    </a:cubicBezTo>
                    <a:cubicBezTo>
                      <a:pt x="20" y="29"/>
                      <a:pt x="24" y="27"/>
                      <a:pt x="30" y="27"/>
                    </a:cubicBezTo>
                    <a:cubicBezTo>
                      <a:pt x="36" y="27"/>
                      <a:pt x="45" y="29"/>
                      <a:pt x="45" y="20"/>
                    </a:cubicBezTo>
                    <a:cubicBezTo>
                      <a:pt x="45" y="16"/>
                      <a:pt x="36"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6" name="Freeform 197"/>
              <p:cNvSpPr>
                <a:spLocks/>
              </p:cNvSpPr>
              <p:nvPr/>
            </p:nvSpPr>
            <p:spPr bwMode="auto">
              <a:xfrm>
                <a:off x="908" y="1086"/>
                <a:ext cx="55" cy="35"/>
              </a:xfrm>
              <a:custGeom>
                <a:avLst/>
                <a:gdLst>
                  <a:gd name="T0" fmla="*/ 65 w 46"/>
                  <a:gd name="T1" fmla="*/ 1 h 29"/>
                  <a:gd name="T2" fmla="*/ 63 w 46"/>
                  <a:gd name="T3" fmla="*/ 0 h 29"/>
                  <a:gd name="T4" fmla="*/ 56 w 46"/>
                  <a:gd name="T5" fmla="*/ 33 h 29"/>
                  <a:gd name="T6" fmla="*/ 24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1"/>
                    </a:moveTo>
                    <a:cubicBezTo>
                      <a:pt x="45" y="0"/>
                      <a:pt x="45" y="0"/>
                      <a:pt x="44" y="0"/>
                    </a:cubicBezTo>
                    <a:cubicBezTo>
                      <a:pt x="42" y="7"/>
                      <a:pt x="46" y="17"/>
                      <a:pt x="39" y="22"/>
                    </a:cubicBezTo>
                    <a:cubicBezTo>
                      <a:pt x="32" y="27"/>
                      <a:pt x="24" y="29"/>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7" name="Freeform 198"/>
              <p:cNvSpPr>
                <a:spLocks/>
              </p:cNvSpPr>
              <p:nvPr/>
            </p:nvSpPr>
            <p:spPr bwMode="auto">
              <a:xfrm>
                <a:off x="910" y="1140"/>
                <a:ext cx="18" cy="32"/>
              </a:xfrm>
              <a:custGeom>
                <a:avLst/>
                <a:gdLst>
                  <a:gd name="T0" fmla="*/ 0 w 15"/>
                  <a:gd name="T1" fmla="*/ 1 h 26"/>
                  <a:gd name="T2" fmla="*/ 20 w 15"/>
                  <a:gd name="T3" fmla="*/ 22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1"/>
                    </a:moveTo>
                    <a:cubicBezTo>
                      <a:pt x="8" y="0"/>
                      <a:pt x="15" y="6"/>
                      <a:pt x="14" y="15"/>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8" name="Freeform 199"/>
              <p:cNvSpPr>
                <a:spLocks/>
              </p:cNvSpPr>
              <p:nvPr/>
            </p:nvSpPr>
            <p:spPr bwMode="auto">
              <a:xfrm>
                <a:off x="926" y="1112"/>
                <a:ext cx="61" cy="50"/>
              </a:xfrm>
              <a:custGeom>
                <a:avLst/>
                <a:gdLst>
                  <a:gd name="T0" fmla="*/ 37 w 51"/>
                  <a:gd name="T1" fmla="*/ 0 h 41"/>
                  <a:gd name="T2" fmla="*/ 38 w 51"/>
                  <a:gd name="T3" fmla="*/ 55 h 41"/>
                  <a:gd name="T4" fmla="*/ 13 w 51"/>
                  <a:gd name="T5" fmla="*/ 50 h 41"/>
                  <a:gd name="T6" fmla="*/ 1 w 51"/>
                  <a:gd name="T7" fmla="*/ 48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1">
                    <a:moveTo>
                      <a:pt x="26" y="0"/>
                    </a:moveTo>
                    <a:cubicBezTo>
                      <a:pt x="27" y="7"/>
                      <a:pt x="51" y="41"/>
                      <a:pt x="27" y="37"/>
                    </a:cubicBezTo>
                    <a:cubicBezTo>
                      <a:pt x="21" y="36"/>
                      <a:pt x="15" y="34"/>
                      <a:pt x="9" y="34"/>
                    </a:cubicBezTo>
                    <a:cubicBezTo>
                      <a:pt x="6" y="34"/>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9" name="Freeform 200"/>
              <p:cNvSpPr>
                <a:spLocks/>
              </p:cNvSpPr>
              <p:nvPr/>
            </p:nvSpPr>
            <p:spPr bwMode="auto">
              <a:xfrm>
                <a:off x="962" y="1085"/>
                <a:ext cx="73" cy="42"/>
              </a:xfrm>
              <a:custGeom>
                <a:avLst/>
                <a:gdLst>
                  <a:gd name="T0" fmla="*/ 0 w 61"/>
                  <a:gd name="T1" fmla="*/ 7 h 35"/>
                  <a:gd name="T2" fmla="*/ 23 w 61"/>
                  <a:gd name="T3" fmla="*/ 41 h 35"/>
                  <a:gd name="T4" fmla="*/ 53 w 61"/>
                  <a:gd name="T5" fmla="*/ 43 h 35"/>
                  <a:gd name="T6" fmla="*/ 74 w 61"/>
                  <a:gd name="T7" fmla="*/ 44 h 35"/>
                  <a:gd name="T8" fmla="*/ 75 w 61"/>
                  <a:gd name="T9" fmla="*/ 7 h 35"/>
                  <a:gd name="T10" fmla="*/ 63 w 6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5">
                    <a:moveTo>
                      <a:pt x="0" y="5"/>
                    </a:moveTo>
                    <a:cubicBezTo>
                      <a:pt x="4" y="16"/>
                      <a:pt x="2" y="26"/>
                      <a:pt x="16" y="28"/>
                    </a:cubicBezTo>
                    <a:cubicBezTo>
                      <a:pt x="23" y="28"/>
                      <a:pt x="30" y="28"/>
                      <a:pt x="37" y="30"/>
                    </a:cubicBezTo>
                    <a:cubicBezTo>
                      <a:pt x="43" y="32"/>
                      <a:pt x="47" y="35"/>
                      <a:pt x="52" y="31"/>
                    </a:cubicBezTo>
                    <a:cubicBezTo>
                      <a:pt x="61" y="24"/>
                      <a:pt x="61" y="13"/>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0" name="Freeform 201"/>
              <p:cNvSpPr>
                <a:spLocks/>
              </p:cNvSpPr>
              <p:nvPr/>
            </p:nvSpPr>
            <p:spPr bwMode="auto">
              <a:xfrm>
                <a:off x="968" y="1135"/>
                <a:ext cx="68" cy="34"/>
              </a:xfrm>
              <a:custGeom>
                <a:avLst/>
                <a:gdLst>
                  <a:gd name="T0" fmla="*/ 5 w 57"/>
                  <a:gd name="T1" fmla="*/ 40 h 28"/>
                  <a:gd name="T2" fmla="*/ 2 w 57"/>
                  <a:gd name="T3" fmla="*/ 15 h 28"/>
                  <a:gd name="T4" fmla="*/ 37 w 57"/>
                  <a:gd name="T5" fmla="*/ 1 h 28"/>
                  <a:gd name="T6" fmla="*/ 57 w 57"/>
                  <a:gd name="T7" fmla="*/ 6 h 28"/>
                  <a:gd name="T8" fmla="*/ 74 w 57"/>
                  <a:gd name="T9" fmla="*/ 13 h 28"/>
                  <a:gd name="T10" fmla="*/ 81 w 57"/>
                  <a:gd name="T11" fmla="*/ 4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8">
                    <a:moveTo>
                      <a:pt x="3" y="27"/>
                    </a:moveTo>
                    <a:cubicBezTo>
                      <a:pt x="0" y="24"/>
                      <a:pt x="0" y="14"/>
                      <a:pt x="2" y="10"/>
                    </a:cubicBezTo>
                    <a:cubicBezTo>
                      <a:pt x="5" y="4"/>
                      <a:pt x="19" y="1"/>
                      <a:pt x="26" y="1"/>
                    </a:cubicBezTo>
                    <a:cubicBezTo>
                      <a:pt x="32" y="0"/>
                      <a:pt x="35" y="2"/>
                      <a:pt x="40" y="4"/>
                    </a:cubicBezTo>
                    <a:cubicBezTo>
                      <a:pt x="45" y="5"/>
                      <a:pt x="49" y="5"/>
                      <a:pt x="52" y="9"/>
                    </a:cubicBezTo>
                    <a:cubicBezTo>
                      <a:pt x="56" y="14"/>
                      <a:pt x="55" y="22"/>
                      <a:pt x="5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1" name="Freeform 202"/>
              <p:cNvSpPr>
                <a:spLocks/>
              </p:cNvSpPr>
              <p:nvPr/>
            </p:nvSpPr>
            <p:spPr bwMode="auto">
              <a:xfrm>
                <a:off x="1032" y="1085"/>
                <a:ext cx="61" cy="35"/>
              </a:xfrm>
              <a:custGeom>
                <a:avLst/>
                <a:gdLst>
                  <a:gd name="T0" fmla="*/ 2 w 51"/>
                  <a:gd name="T1" fmla="*/ 0 h 29"/>
                  <a:gd name="T2" fmla="*/ 7 w 51"/>
                  <a:gd name="T3" fmla="*/ 33 h 29"/>
                  <a:gd name="T4" fmla="*/ 50 w 51"/>
                  <a:gd name="T5" fmla="*/ 34 h 29"/>
                  <a:gd name="T6" fmla="*/ 72 w 51"/>
                  <a:gd name="T7" fmla="*/ 19 h 29"/>
                  <a:gd name="T8" fmla="*/ 63 w 51"/>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9">
                    <a:moveTo>
                      <a:pt x="2" y="0"/>
                    </a:moveTo>
                    <a:cubicBezTo>
                      <a:pt x="0" y="5"/>
                      <a:pt x="2" y="18"/>
                      <a:pt x="5" y="22"/>
                    </a:cubicBezTo>
                    <a:cubicBezTo>
                      <a:pt x="11" y="29"/>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2" name="Freeform 203"/>
              <p:cNvSpPr>
                <a:spLocks/>
              </p:cNvSpPr>
              <p:nvPr/>
            </p:nvSpPr>
            <p:spPr bwMode="auto">
              <a:xfrm>
                <a:off x="962"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3" name="Freeform 204"/>
              <p:cNvSpPr>
                <a:spLocks/>
              </p:cNvSpPr>
              <p:nvPr/>
            </p:nvSpPr>
            <p:spPr bwMode="auto">
              <a:xfrm>
                <a:off x="1027" y="1117"/>
                <a:ext cx="8" cy="33"/>
              </a:xfrm>
              <a:custGeom>
                <a:avLst/>
                <a:gdLst>
                  <a:gd name="T0" fmla="*/ 0 w 7"/>
                  <a:gd name="T1" fmla="*/ 1 h 27"/>
                  <a:gd name="T2" fmla="*/ 8 w 7"/>
                  <a:gd name="T3" fmla="*/ 22 h 27"/>
                  <a:gd name="T4" fmla="*/ 0 w 7"/>
                  <a:gd name="T5" fmla="*/ 33 h 27"/>
                  <a:gd name="T6" fmla="*/ 0 60000 65536"/>
                  <a:gd name="T7" fmla="*/ 0 60000 65536"/>
                  <a:gd name="T8" fmla="*/ 0 60000 65536"/>
                </a:gdLst>
                <a:ahLst/>
                <a:cxnLst>
                  <a:cxn ang="T6">
                    <a:pos x="T0" y="T1"/>
                  </a:cxn>
                  <a:cxn ang="T7">
                    <a:pos x="T2" y="T3"/>
                  </a:cxn>
                  <a:cxn ang="T8">
                    <a:pos x="T4" y="T5"/>
                  </a:cxn>
                </a:cxnLst>
                <a:rect l="0" t="0" r="r" b="b"/>
                <a:pathLst>
                  <a:path w="7" h="27">
                    <a:moveTo>
                      <a:pt x="0" y="1"/>
                    </a:moveTo>
                    <a:cubicBezTo>
                      <a:pt x="7" y="0"/>
                      <a:pt x="6" y="11"/>
                      <a:pt x="6" y="15"/>
                    </a:cubicBezTo>
                    <a:cubicBezTo>
                      <a:pt x="6" y="18"/>
                      <a:pt x="4" y="27"/>
                      <a:pt x="0" y="2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4" name="Freeform 205"/>
              <p:cNvSpPr>
                <a:spLocks/>
              </p:cNvSpPr>
              <p:nvPr/>
            </p:nvSpPr>
            <p:spPr bwMode="auto">
              <a:xfrm>
                <a:off x="1033" y="1108"/>
                <a:ext cx="66" cy="36"/>
              </a:xfrm>
              <a:custGeom>
                <a:avLst/>
                <a:gdLst>
                  <a:gd name="T0" fmla="*/ 67 w 55"/>
                  <a:gd name="T1" fmla="*/ 0 h 30"/>
                  <a:gd name="T2" fmla="*/ 78 w 55"/>
                  <a:gd name="T3" fmla="*/ 8 h 30"/>
                  <a:gd name="T4" fmla="*/ 77 w 55"/>
                  <a:gd name="T5" fmla="*/ 30 h 30"/>
                  <a:gd name="T6" fmla="*/ 71 w 55"/>
                  <a:gd name="T7" fmla="*/ 37 h 30"/>
                  <a:gd name="T8" fmla="*/ 49 w 55"/>
                  <a:gd name="T9" fmla="*/ 42 h 30"/>
                  <a:gd name="T10" fmla="*/ 17 w 55"/>
                  <a:gd name="T11" fmla="*/ 42 h 30"/>
                  <a:gd name="T12" fmla="*/ 0 w 55"/>
                  <a:gd name="T13" fmla="*/ 3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0">
                    <a:moveTo>
                      <a:pt x="47" y="0"/>
                    </a:moveTo>
                    <a:cubicBezTo>
                      <a:pt x="50" y="2"/>
                      <a:pt x="53" y="2"/>
                      <a:pt x="54" y="6"/>
                    </a:cubicBezTo>
                    <a:cubicBezTo>
                      <a:pt x="55" y="9"/>
                      <a:pt x="54" y="17"/>
                      <a:pt x="53" y="21"/>
                    </a:cubicBezTo>
                    <a:cubicBezTo>
                      <a:pt x="52" y="25"/>
                      <a:pt x="54" y="24"/>
                      <a:pt x="49" y="26"/>
                    </a:cubicBezTo>
                    <a:cubicBezTo>
                      <a:pt x="44" y="28"/>
                      <a:pt x="39" y="28"/>
                      <a:pt x="34" y="29"/>
                    </a:cubicBezTo>
                    <a:cubicBezTo>
                      <a:pt x="27" y="29"/>
                      <a:pt x="19" y="29"/>
                      <a:pt x="12" y="29"/>
                    </a:cubicBezTo>
                    <a:cubicBezTo>
                      <a:pt x="9" y="29"/>
                      <a:pt x="2" y="30"/>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5" name="Freeform 206"/>
              <p:cNvSpPr>
                <a:spLocks/>
              </p:cNvSpPr>
              <p:nvPr/>
            </p:nvSpPr>
            <p:spPr bwMode="auto">
              <a:xfrm>
                <a:off x="1033" y="1114"/>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1"/>
                      <a:pt x="1"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6" name="Freeform 207"/>
              <p:cNvSpPr>
                <a:spLocks/>
              </p:cNvSpPr>
              <p:nvPr/>
            </p:nvSpPr>
            <p:spPr bwMode="auto">
              <a:xfrm>
                <a:off x="1089" y="1138"/>
                <a:ext cx="11" cy="33"/>
              </a:xfrm>
              <a:custGeom>
                <a:avLst/>
                <a:gdLst>
                  <a:gd name="T0" fmla="*/ 0 w 9"/>
                  <a:gd name="T1" fmla="*/ 2 h 27"/>
                  <a:gd name="T2" fmla="*/ 9 w 9"/>
                  <a:gd name="T3" fmla="*/ 5 h 27"/>
                  <a:gd name="T4" fmla="*/ 11 w 9"/>
                  <a:gd name="T5" fmla="*/ 22 h 27"/>
                  <a:gd name="T6" fmla="*/ 6 w 9"/>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7">
                    <a:moveTo>
                      <a:pt x="0" y="2"/>
                    </a:moveTo>
                    <a:cubicBezTo>
                      <a:pt x="2" y="0"/>
                      <a:pt x="4" y="2"/>
                      <a:pt x="6" y="3"/>
                    </a:cubicBezTo>
                    <a:cubicBezTo>
                      <a:pt x="9" y="7"/>
                      <a:pt x="8" y="11"/>
                      <a:pt x="7" y="15"/>
                    </a:cubicBezTo>
                    <a:cubicBezTo>
                      <a:pt x="7" y="19"/>
                      <a:pt x="9" y="25"/>
                      <a:pt x="4"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7" name="Freeform 208"/>
              <p:cNvSpPr>
                <a:spLocks/>
              </p:cNvSpPr>
              <p:nvPr/>
            </p:nvSpPr>
            <p:spPr bwMode="auto">
              <a:xfrm>
                <a:off x="1097" y="1086"/>
                <a:ext cx="72" cy="34"/>
              </a:xfrm>
              <a:custGeom>
                <a:avLst/>
                <a:gdLst>
                  <a:gd name="T0" fmla="*/ 0 w 60"/>
                  <a:gd name="T1" fmla="*/ 34 h 28"/>
                  <a:gd name="T2" fmla="*/ 17 w 60"/>
                  <a:gd name="T3" fmla="*/ 41 h 28"/>
                  <a:gd name="T4" fmla="*/ 41 w 60"/>
                  <a:gd name="T5" fmla="*/ 35 h 28"/>
                  <a:gd name="T6" fmla="*/ 82 w 60"/>
                  <a:gd name="T7" fmla="*/ 33 h 28"/>
                  <a:gd name="T8" fmla="*/ 82 w 60"/>
                  <a:gd name="T9" fmla="*/ 9 h 28"/>
                  <a:gd name="T10" fmla="*/ 72 w 60"/>
                  <a:gd name="T11" fmla="*/ 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8" y="24"/>
                    </a:cubicBezTo>
                    <a:cubicBezTo>
                      <a:pt x="35" y="23"/>
                      <a:pt x="52" y="27"/>
                      <a:pt x="57" y="22"/>
                    </a:cubicBezTo>
                    <a:cubicBezTo>
                      <a:pt x="60" y="19"/>
                      <a:pt x="59" y="10"/>
                      <a:pt x="57" y="6"/>
                    </a:cubicBezTo>
                    <a:cubicBezTo>
                      <a:pt x="56" y="1"/>
                      <a:pt x="55" y="0"/>
                      <a:pt x="5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8" name="Freeform 209"/>
              <p:cNvSpPr>
                <a:spLocks/>
              </p:cNvSpPr>
              <p:nvPr/>
            </p:nvSpPr>
            <p:spPr bwMode="auto">
              <a:xfrm>
                <a:off x="1098" y="1138"/>
                <a:ext cx="66" cy="33"/>
              </a:xfrm>
              <a:custGeom>
                <a:avLst/>
                <a:gdLst>
                  <a:gd name="T0" fmla="*/ 0 w 55"/>
                  <a:gd name="T1" fmla="*/ 13 h 27"/>
                  <a:gd name="T2" fmla="*/ 31 w 55"/>
                  <a:gd name="T3" fmla="*/ 1 h 27"/>
                  <a:gd name="T4" fmla="*/ 66 w 55"/>
                  <a:gd name="T5" fmla="*/ 9 h 27"/>
                  <a:gd name="T6" fmla="*/ 72 w 55"/>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9"/>
                    </a:moveTo>
                    <a:cubicBezTo>
                      <a:pt x="2" y="3"/>
                      <a:pt x="17" y="2"/>
                      <a:pt x="22" y="1"/>
                    </a:cubicBezTo>
                    <a:cubicBezTo>
                      <a:pt x="29" y="0"/>
                      <a:pt x="40" y="2"/>
                      <a:pt x="46" y="6"/>
                    </a:cubicBezTo>
                    <a:cubicBezTo>
                      <a:pt x="52" y="9"/>
                      <a:pt x="55" y="21"/>
                      <a:pt x="5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9" name="Freeform 210"/>
              <p:cNvSpPr>
                <a:spLocks/>
              </p:cNvSpPr>
              <p:nvPr/>
            </p:nvSpPr>
            <p:spPr bwMode="auto">
              <a:xfrm>
                <a:off x="1159" y="1110"/>
                <a:ext cx="17" cy="44"/>
              </a:xfrm>
              <a:custGeom>
                <a:avLst/>
                <a:gdLst>
                  <a:gd name="T0" fmla="*/ 9 w 14"/>
                  <a:gd name="T1" fmla="*/ 0 h 36"/>
                  <a:gd name="T2" fmla="*/ 13 w 14"/>
                  <a:gd name="T3" fmla="*/ 34 h 36"/>
                  <a:gd name="T4" fmla="*/ 0 w 14"/>
                  <a:gd name="T5" fmla="*/ 53 h 36"/>
                  <a:gd name="T6" fmla="*/ 0 60000 65536"/>
                  <a:gd name="T7" fmla="*/ 0 60000 65536"/>
                  <a:gd name="T8" fmla="*/ 0 60000 65536"/>
                </a:gdLst>
                <a:ahLst/>
                <a:cxnLst>
                  <a:cxn ang="T6">
                    <a:pos x="T0" y="T1"/>
                  </a:cxn>
                  <a:cxn ang="T7">
                    <a:pos x="T2" y="T3"/>
                  </a:cxn>
                  <a:cxn ang="T8">
                    <a:pos x="T4" y="T5"/>
                  </a:cxn>
                </a:cxnLst>
                <a:rect l="0" t="0" r="r" b="b"/>
                <a:pathLst>
                  <a:path w="14" h="36">
                    <a:moveTo>
                      <a:pt x="6" y="0"/>
                    </a:moveTo>
                    <a:cubicBezTo>
                      <a:pt x="14" y="3"/>
                      <a:pt x="10" y="17"/>
                      <a:pt x="9" y="23"/>
                    </a:cubicBezTo>
                    <a:cubicBezTo>
                      <a:pt x="9" y="29"/>
                      <a:pt x="8" y="36"/>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0" name="Freeform 211"/>
              <p:cNvSpPr>
                <a:spLocks/>
              </p:cNvSpPr>
              <p:nvPr/>
            </p:nvSpPr>
            <p:spPr bwMode="auto">
              <a:xfrm>
                <a:off x="1174" y="1121"/>
                <a:ext cx="61" cy="48"/>
              </a:xfrm>
              <a:custGeom>
                <a:avLst/>
                <a:gdLst>
                  <a:gd name="T0" fmla="*/ 60 w 51"/>
                  <a:gd name="T1" fmla="*/ 58 h 40"/>
                  <a:gd name="T2" fmla="*/ 68 w 51"/>
                  <a:gd name="T3" fmla="*/ 34 h 40"/>
                  <a:gd name="T4" fmla="*/ 65 w 51"/>
                  <a:gd name="T5" fmla="*/ 7 h 40"/>
                  <a:gd name="T6" fmla="*/ 37 w 51"/>
                  <a:gd name="T7" fmla="*/ 10 h 40"/>
                  <a:gd name="T8" fmla="*/ 13 w 51"/>
                  <a:gd name="T9" fmla="*/ 7 h 40"/>
                  <a:gd name="T10" fmla="*/ 0 w 51"/>
                  <a:gd name="T11" fmla="*/ 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0">
                    <a:moveTo>
                      <a:pt x="42" y="40"/>
                    </a:moveTo>
                    <a:cubicBezTo>
                      <a:pt x="51" y="39"/>
                      <a:pt x="48" y="29"/>
                      <a:pt x="48" y="23"/>
                    </a:cubicBezTo>
                    <a:cubicBezTo>
                      <a:pt x="48" y="18"/>
                      <a:pt x="49" y="9"/>
                      <a:pt x="45" y="5"/>
                    </a:cubicBezTo>
                    <a:cubicBezTo>
                      <a:pt x="41" y="0"/>
                      <a:pt x="32" y="6"/>
                      <a:pt x="26" y="7"/>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1" name="Freeform 212"/>
              <p:cNvSpPr>
                <a:spLocks/>
              </p:cNvSpPr>
              <p:nvPr/>
            </p:nvSpPr>
            <p:spPr bwMode="auto">
              <a:xfrm>
                <a:off x="1219" y="1086"/>
                <a:ext cx="14" cy="41"/>
              </a:xfrm>
              <a:custGeom>
                <a:avLst/>
                <a:gdLst>
                  <a:gd name="T0" fmla="*/ 13 w 11"/>
                  <a:gd name="T1" fmla="*/ 0 h 34"/>
                  <a:gd name="T2" fmla="*/ 8 w 11"/>
                  <a:gd name="T3" fmla="*/ 36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8"/>
                      <a:pt x="5" y="25"/>
                    </a:cubicBezTo>
                    <a:cubicBezTo>
                      <a:pt x="2" y="28"/>
                      <a:pt x="0" y="29"/>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2" name="Freeform 213"/>
              <p:cNvSpPr>
                <a:spLocks/>
              </p:cNvSpPr>
              <p:nvPr/>
            </p:nvSpPr>
            <p:spPr bwMode="auto">
              <a:xfrm>
                <a:off x="1413" y="1100"/>
                <a:ext cx="27" cy="20"/>
              </a:xfrm>
              <a:custGeom>
                <a:avLst/>
                <a:gdLst>
                  <a:gd name="T0" fmla="*/ 2 w 22"/>
                  <a:gd name="T1" fmla="*/ 0 h 16"/>
                  <a:gd name="T2" fmla="*/ 1 w 22"/>
                  <a:gd name="T3" fmla="*/ 16 h 16"/>
                  <a:gd name="T4" fmla="*/ 14 w 22"/>
                  <a:gd name="T5" fmla="*/ 23 h 16"/>
                  <a:gd name="T6" fmla="*/ 27 w 22"/>
                  <a:gd name="T7" fmla="*/ 24 h 16"/>
                  <a:gd name="T8" fmla="*/ 33 w 22"/>
                  <a:gd name="T9" fmla="*/ 2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6">
                    <a:moveTo>
                      <a:pt x="2" y="0"/>
                    </a:moveTo>
                    <a:cubicBezTo>
                      <a:pt x="0" y="2"/>
                      <a:pt x="0" y="8"/>
                      <a:pt x="1" y="10"/>
                    </a:cubicBezTo>
                    <a:cubicBezTo>
                      <a:pt x="2" y="14"/>
                      <a:pt x="5" y="15"/>
                      <a:pt x="9" y="14"/>
                    </a:cubicBezTo>
                    <a:cubicBezTo>
                      <a:pt x="12" y="14"/>
                      <a:pt x="16" y="16"/>
                      <a:pt x="18" y="15"/>
                    </a:cubicBezTo>
                    <a:cubicBezTo>
                      <a:pt x="20" y="15"/>
                      <a:pt x="21" y="14"/>
                      <a:pt x="2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3" name="Freeform 214"/>
              <p:cNvSpPr>
                <a:spLocks/>
              </p:cNvSpPr>
              <p:nvPr/>
            </p:nvSpPr>
            <p:spPr bwMode="auto">
              <a:xfrm>
                <a:off x="1410" y="1115"/>
                <a:ext cx="17" cy="16"/>
              </a:xfrm>
              <a:custGeom>
                <a:avLst/>
                <a:gdLst>
                  <a:gd name="T0" fmla="*/ 21 w 14"/>
                  <a:gd name="T1" fmla="*/ 6 h 13"/>
                  <a:gd name="T2" fmla="*/ 2 w 14"/>
                  <a:gd name="T3" fmla="*/ 20 h 13"/>
                  <a:gd name="T4" fmla="*/ 0 60000 65536"/>
                  <a:gd name="T5" fmla="*/ 0 60000 65536"/>
                </a:gdLst>
                <a:ahLst/>
                <a:cxnLst>
                  <a:cxn ang="T4">
                    <a:pos x="T0" y="T1"/>
                  </a:cxn>
                  <a:cxn ang="T5">
                    <a:pos x="T2" y="T3"/>
                  </a:cxn>
                </a:cxnLst>
                <a:rect l="0" t="0" r="r" b="b"/>
                <a:pathLst>
                  <a:path w="14" h="13">
                    <a:moveTo>
                      <a:pt x="14" y="4"/>
                    </a:moveTo>
                    <a:cubicBezTo>
                      <a:pt x="10" y="0"/>
                      <a:pt x="0" y="8"/>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4" name="Freeform 215"/>
              <p:cNvSpPr>
                <a:spLocks/>
              </p:cNvSpPr>
              <p:nvPr/>
            </p:nvSpPr>
            <p:spPr bwMode="auto">
              <a:xfrm>
                <a:off x="598" y="1814"/>
                <a:ext cx="63" cy="41"/>
              </a:xfrm>
              <a:custGeom>
                <a:avLst/>
                <a:gdLst>
                  <a:gd name="T0" fmla="*/ 21 w 52"/>
                  <a:gd name="T1" fmla="*/ 0 h 34"/>
                  <a:gd name="T2" fmla="*/ 10 w 52"/>
                  <a:gd name="T3" fmla="*/ 30 h 34"/>
                  <a:gd name="T4" fmla="*/ 19 w 52"/>
                  <a:gd name="T5" fmla="*/ 45 h 34"/>
                  <a:gd name="T6" fmla="*/ 47 w 52"/>
                  <a:gd name="T7" fmla="*/ 47 h 34"/>
                  <a:gd name="T8" fmla="*/ 74 w 52"/>
                  <a:gd name="T9" fmla="*/ 35 h 34"/>
                  <a:gd name="T10" fmla="*/ 68 w 52"/>
                  <a:gd name="T11" fmla="*/ 6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4"/>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5" name="Freeform 216"/>
              <p:cNvSpPr>
                <a:spLocks/>
              </p:cNvSpPr>
              <p:nvPr/>
            </p:nvSpPr>
            <p:spPr bwMode="auto">
              <a:xfrm>
                <a:off x="604" y="1849"/>
                <a:ext cx="58" cy="32"/>
              </a:xfrm>
              <a:custGeom>
                <a:avLst/>
                <a:gdLst>
                  <a:gd name="T0" fmla="*/ 30 w 48"/>
                  <a:gd name="T1" fmla="*/ 7 h 26"/>
                  <a:gd name="T2" fmla="*/ 15 w 48"/>
                  <a:gd name="T3" fmla="*/ 5 h 26"/>
                  <a:gd name="T4" fmla="*/ 1 w 48"/>
                  <a:gd name="T5" fmla="*/ 9 h 26"/>
                  <a:gd name="T6" fmla="*/ 1 w 48"/>
                  <a:gd name="T7" fmla="*/ 25 h 26"/>
                  <a:gd name="T8" fmla="*/ 19 w 48"/>
                  <a:gd name="T9" fmla="*/ 38 h 26"/>
                  <a:gd name="T10" fmla="*/ 56 w 48"/>
                  <a:gd name="T11" fmla="*/ 37 h 26"/>
                  <a:gd name="T12" fmla="*/ 68 w 48"/>
                  <a:gd name="T13" fmla="*/ 15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4"/>
                      <a:pt x="14" y="3"/>
                      <a:pt x="10" y="3"/>
                    </a:cubicBezTo>
                    <a:cubicBezTo>
                      <a:pt x="8" y="3"/>
                      <a:pt x="2" y="4"/>
                      <a:pt x="1" y="6"/>
                    </a:cubicBezTo>
                    <a:cubicBezTo>
                      <a:pt x="0" y="8"/>
                      <a:pt x="0" y="15"/>
                      <a:pt x="1" y="16"/>
                    </a:cubicBezTo>
                    <a:cubicBezTo>
                      <a:pt x="2" y="24"/>
                      <a:pt x="6" y="25"/>
                      <a:pt x="13" y="25"/>
                    </a:cubicBezTo>
                    <a:cubicBezTo>
                      <a:pt x="21" y="25"/>
                      <a:pt x="29" y="26"/>
                      <a:pt x="38" y="24"/>
                    </a:cubicBezTo>
                    <a:cubicBezTo>
                      <a:pt x="47" y="22"/>
                      <a:pt x="48" y="18"/>
                      <a:pt x="46" y="10"/>
                    </a:cubicBezTo>
                    <a:cubicBezTo>
                      <a:pt x="46" y="6"/>
                      <a:pt x="45" y="0"/>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6" name="Freeform 217"/>
              <p:cNvSpPr>
                <a:spLocks/>
              </p:cNvSpPr>
              <p:nvPr/>
            </p:nvSpPr>
            <p:spPr bwMode="auto">
              <a:xfrm>
                <a:off x="660" y="1813"/>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0"/>
                      <a:pt x="2" y="4"/>
                      <a:pt x="1" y="7"/>
                    </a:cubicBezTo>
                    <a:cubicBezTo>
                      <a:pt x="0" y="10"/>
                      <a:pt x="0" y="17"/>
                      <a:pt x="1" y="20"/>
                    </a:cubicBezTo>
                    <a:cubicBezTo>
                      <a:pt x="3" y="25"/>
                      <a:pt x="10" y="25"/>
                      <a:pt x="15" y="25"/>
                    </a:cubicBezTo>
                    <a:cubicBezTo>
                      <a:pt x="23" y="25"/>
                      <a:pt x="32"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7" name="Freeform 218"/>
              <p:cNvSpPr>
                <a:spLocks/>
              </p:cNvSpPr>
              <p:nvPr/>
            </p:nvSpPr>
            <p:spPr bwMode="auto">
              <a:xfrm>
                <a:off x="603" y="1877"/>
                <a:ext cx="8" cy="22"/>
              </a:xfrm>
              <a:custGeom>
                <a:avLst/>
                <a:gdLst>
                  <a:gd name="T0" fmla="*/ 9 w 7"/>
                  <a:gd name="T1" fmla="*/ 5 h 18"/>
                  <a:gd name="T2" fmla="*/ 1 w 7"/>
                  <a:gd name="T3" fmla="*/ 11 h 18"/>
                  <a:gd name="T4" fmla="*/ 1 w 7"/>
                  <a:gd name="T5" fmla="*/ 26 h 18"/>
                  <a:gd name="T6" fmla="*/ 3 w 7"/>
                  <a:gd name="T7" fmla="*/ 2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7" y="3"/>
                    </a:moveTo>
                    <a:cubicBezTo>
                      <a:pt x="4" y="0"/>
                      <a:pt x="1" y="5"/>
                      <a:pt x="1" y="7"/>
                    </a:cubicBezTo>
                    <a:cubicBezTo>
                      <a:pt x="0" y="10"/>
                      <a:pt x="1" y="14"/>
                      <a:pt x="1" y="17"/>
                    </a:cubicBezTo>
                    <a:cubicBezTo>
                      <a:pt x="2" y="17"/>
                      <a:pt x="2" y="18"/>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8" name="Freeform 219"/>
              <p:cNvSpPr>
                <a:spLocks/>
              </p:cNvSpPr>
              <p:nvPr/>
            </p:nvSpPr>
            <p:spPr bwMode="auto">
              <a:xfrm>
                <a:off x="656" y="1877"/>
                <a:ext cx="23" cy="21"/>
              </a:xfrm>
              <a:custGeom>
                <a:avLst/>
                <a:gdLst>
                  <a:gd name="T0" fmla="*/ 0 w 19"/>
                  <a:gd name="T1" fmla="*/ 0 h 17"/>
                  <a:gd name="T2" fmla="*/ 25 w 19"/>
                  <a:gd name="T3" fmla="*/ 11 h 17"/>
                  <a:gd name="T4" fmla="*/ 21 w 19"/>
                  <a:gd name="T5" fmla="*/ 26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9" name="Freeform 220"/>
              <p:cNvSpPr>
                <a:spLocks/>
              </p:cNvSpPr>
              <p:nvPr/>
            </p:nvSpPr>
            <p:spPr bwMode="auto">
              <a:xfrm>
                <a:off x="660" y="1842"/>
                <a:ext cx="72" cy="34"/>
              </a:xfrm>
              <a:custGeom>
                <a:avLst/>
                <a:gdLst>
                  <a:gd name="T0" fmla="*/ 10 w 60"/>
                  <a:gd name="T1" fmla="*/ 1 h 28"/>
                  <a:gd name="T2" fmla="*/ 1 w 60"/>
                  <a:gd name="T3" fmla="*/ 12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8"/>
                    </a:cubicBezTo>
                    <a:cubicBezTo>
                      <a:pt x="0" y="11"/>
                      <a:pt x="1" y="12"/>
                      <a:pt x="2" y="15"/>
                    </a:cubicBezTo>
                    <a:cubicBezTo>
                      <a:pt x="4" y="23"/>
                      <a:pt x="5" y="28"/>
                      <a:pt x="16"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0" name="Freeform 221"/>
              <p:cNvSpPr>
                <a:spLocks/>
              </p:cNvSpPr>
              <p:nvPr/>
            </p:nvSpPr>
            <p:spPr bwMode="auto">
              <a:xfrm>
                <a:off x="673"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1" name="Freeform 222"/>
              <p:cNvSpPr>
                <a:spLocks/>
              </p:cNvSpPr>
              <p:nvPr/>
            </p:nvSpPr>
            <p:spPr bwMode="auto">
              <a:xfrm>
                <a:off x="728" y="1856"/>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9"/>
                      <a:pt x="14" y="16"/>
                      <a:pt x="11" y="28"/>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2" name="Freeform 223"/>
              <p:cNvSpPr>
                <a:spLocks/>
              </p:cNvSpPr>
              <p:nvPr/>
            </p:nvSpPr>
            <p:spPr bwMode="auto">
              <a:xfrm>
                <a:off x="721"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9" y="20"/>
                      <a:pt x="19" y="20"/>
                      <a:pt x="25" y="20"/>
                    </a:cubicBezTo>
                    <a:cubicBezTo>
                      <a:pt x="33" y="20"/>
                      <a:pt x="40" y="18"/>
                      <a:pt x="47" y="17"/>
                    </a:cubicBezTo>
                    <a:cubicBezTo>
                      <a:pt x="52" y="16"/>
                      <a:pt x="56" y="17"/>
                      <a:pt x="58" y="12"/>
                    </a:cubicBezTo>
                    <a:cubicBezTo>
                      <a:pt x="59" y="9"/>
                      <a:pt x="59" y="2"/>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3" name="Freeform 224"/>
              <p:cNvSpPr>
                <a:spLocks/>
              </p:cNvSpPr>
              <p:nvPr/>
            </p:nvSpPr>
            <p:spPr bwMode="auto">
              <a:xfrm>
                <a:off x="737" y="1855"/>
                <a:ext cx="54" cy="43"/>
              </a:xfrm>
              <a:custGeom>
                <a:avLst/>
                <a:gdLst>
                  <a:gd name="T0" fmla="*/ 7 w 45"/>
                  <a:gd name="T1" fmla="*/ 53 h 35"/>
                  <a:gd name="T2" fmla="*/ 5 w 45"/>
                  <a:gd name="T3" fmla="*/ 21 h 35"/>
                  <a:gd name="T4" fmla="*/ 2 w 45"/>
                  <a:gd name="T5" fmla="*/ 11 h 35"/>
                  <a:gd name="T6" fmla="*/ 30 w 45"/>
                  <a:gd name="T7" fmla="*/ 2 h 35"/>
                  <a:gd name="T8" fmla="*/ 56 w 45"/>
                  <a:gd name="T9" fmla="*/ 2 h 35"/>
                  <a:gd name="T10" fmla="*/ 65 w 45"/>
                  <a:gd name="T11" fmla="*/ 27 h 35"/>
                  <a:gd name="T12" fmla="*/ 58 w 45"/>
                  <a:gd name="T13" fmla="*/ 53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5">
                    <a:moveTo>
                      <a:pt x="5" y="35"/>
                    </a:moveTo>
                    <a:cubicBezTo>
                      <a:pt x="1" y="29"/>
                      <a:pt x="4" y="21"/>
                      <a:pt x="3" y="14"/>
                    </a:cubicBezTo>
                    <a:cubicBezTo>
                      <a:pt x="2" y="12"/>
                      <a:pt x="0" y="9"/>
                      <a:pt x="2" y="7"/>
                    </a:cubicBezTo>
                    <a:cubicBezTo>
                      <a:pt x="6" y="3"/>
                      <a:pt x="17" y="3"/>
                      <a:pt x="21" y="2"/>
                    </a:cubicBezTo>
                    <a:cubicBezTo>
                      <a:pt x="26" y="1"/>
                      <a:pt x="34" y="0"/>
                      <a:pt x="39" y="2"/>
                    </a:cubicBezTo>
                    <a:cubicBezTo>
                      <a:pt x="45" y="5"/>
                      <a:pt x="45" y="12"/>
                      <a:pt x="45" y="18"/>
                    </a:cubicBezTo>
                    <a:cubicBezTo>
                      <a:pt x="45" y="23"/>
                      <a:pt x="45" y="33"/>
                      <a:pt x="4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4" name="Freeform 225"/>
              <p:cNvSpPr>
                <a:spLocks/>
              </p:cNvSpPr>
              <p:nvPr/>
            </p:nvSpPr>
            <p:spPr bwMode="auto">
              <a:xfrm>
                <a:off x="790" y="1810"/>
                <a:ext cx="61" cy="32"/>
              </a:xfrm>
              <a:custGeom>
                <a:avLst/>
                <a:gdLst>
                  <a:gd name="T0" fmla="*/ 6 w 51"/>
                  <a:gd name="T1" fmla="*/ 2 h 26"/>
                  <a:gd name="T2" fmla="*/ 7 w 51"/>
                  <a:gd name="T3" fmla="*/ 31 h 26"/>
                  <a:gd name="T4" fmla="*/ 28 w 51"/>
                  <a:gd name="T5" fmla="*/ 31 h 26"/>
                  <a:gd name="T6" fmla="*/ 49 w 51"/>
                  <a:gd name="T7" fmla="*/ 33 h 26"/>
                  <a:gd name="T8" fmla="*/ 63 w 51"/>
                  <a:gd name="T9" fmla="*/ 39 h 26"/>
                  <a:gd name="T10" fmla="*/ 73 w 51"/>
                  <a:gd name="T11" fmla="*/ 26 h 26"/>
                  <a:gd name="T12" fmla="*/ 61 w 51"/>
                  <a:gd name="T13" fmla="*/ 2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4" y="2"/>
                    </a:moveTo>
                    <a:cubicBezTo>
                      <a:pt x="3" y="6"/>
                      <a:pt x="0" y="18"/>
                      <a:pt x="5" y="20"/>
                    </a:cubicBezTo>
                    <a:cubicBezTo>
                      <a:pt x="8" y="22"/>
                      <a:pt x="16" y="21"/>
                      <a:pt x="19" y="20"/>
                    </a:cubicBezTo>
                    <a:cubicBezTo>
                      <a:pt x="25" y="20"/>
                      <a:pt x="29" y="19"/>
                      <a:pt x="34" y="22"/>
                    </a:cubicBezTo>
                    <a:cubicBezTo>
                      <a:pt x="37" y="23"/>
                      <a:pt x="40" y="26"/>
                      <a:pt x="44" y="26"/>
                    </a:cubicBezTo>
                    <a:cubicBezTo>
                      <a:pt x="49" y="25"/>
                      <a:pt x="51" y="21"/>
                      <a:pt x="51" y="17"/>
                    </a:cubicBezTo>
                    <a:cubicBezTo>
                      <a:pt x="51" y="14"/>
                      <a:pt x="49" y="0"/>
                      <a:pt x="43"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 name="Freeform 226"/>
              <p:cNvSpPr>
                <a:spLocks/>
              </p:cNvSpPr>
              <p:nvPr/>
            </p:nvSpPr>
            <p:spPr bwMode="auto">
              <a:xfrm>
                <a:off x="729" y="1831"/>
                <a:ext cx="58" cy="34"/>
              </a:xfrm>
              <a:custGeom>
                <a:avLst/>
                <a:gdLst>
                  <a:gd name="T0" fmla="*/ 8 w 48"/>
                  <a:gd name="T1" fmla="*/ 7 h 28"/>
                  <a:gd name="T2" fmla="*/ 2 w 48"/>
                  <a:gd name="T3" fmla="*/ 15 h 28"/>
                  <a:gd name="T4" fmla="*/ 5 w 48"/>
                  <a:gd name="T5" fmla="*/ 34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3"/>
                    </a:cubicBezTo>
                    <a:cubicBezTo>
                      <a:pt x="8" y="28"/>
                      <a:pt x="21" y="23"/>
                      <a:pt x="27" y="23"/>
                    </a:cubicBezTo>
                    <a:cubicBezTo>
                      <a:pt x="35" y="23"/>
                      <a:pt x="45"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6" name="Freeform 227"/>
              <p:cNvSpPr>
                <a:spLocks/>
              </p:cNvSpPr>
              <p:nvPr/>
            </p:nvSpPr>
            <p:spPr bwMode="auto">
              <a:xfrm>
                <a:off x="1224" y="1814"/>
                <a:ext cx="63" cy="41"/>
              </a:xfrm>
              <a:custGeom>
                <a:avLst/>
                <a:gdLst>
                  <a:gd name="T0" fmla="*/ 19 w 52"/>
                  <a:gd name="T1" fmla="*/ 0 h 34"/>
                  <a:gd name="T2" fmla="*/ 10 w 52"/>
                  <a:gd name="T3" fmla="*/ 30 h 34"/>
                  <a:gd name="T4" fmla="*/ 19 w 52"/>
                  <a:gd name="T5" fmla="*/ 45 h 34"/>
                  <a:gd name="T6" fmla="*/ 47 w 52"/>
                  <a:gd name="T7" fmla="*/ 47 h 34"/>
                  <a:gd name="T8" fmla="*/ 74 w 52"/>
                  <a:gd name="T9" fmla="*/ 35 h 34"/>
                  <a:gd name="T10" fmla="*/ 68 w 52"/>
                  <a:gd name="T11" fmla="*/ 6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4"/>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7" name="Freeform 228"/>
              <p:cNvSpPr>
                <a:spLocks/>
              </p:cNvSpPr>
              <p:nvPr/>
            </p:nvSpPr>
            <p:spPr bwMode="auto">
              <a:xfrm>
                <a:off x="1230" y="1849"/>
                <a:ext cx="58" cy="32"/>
              </a:xfrm>
              <a:custGeom>
                <a:avLst/>
                <a:gdLst>
                  <a:gd name="T0" fmla="*/ 30 w 48"/>
                  <a:gd name="T1" fmla="*/ 7 h 26"/>
                  <a:gd name="T2" fmla="*/ 15 w 48"/>
                  <a:gd name="T3" fmla="*/ 5 h 26"/>
                  <a:gd name="T4" fmla="*/ 1 w 48"/>
                  <a:gd name="T5" fmla="*/ 9 h 26"/>
                  <a:gd name="T6" fmla="*/ 1 w 48"/>
                  <a:gd name="T7" fmla="*/ 25 h 26"/>
                  <a:gd name="T8" fmla="*/ 18 w 48"/>
                  <a:gd name="T9" fmla="*/ 38 h 26"/>
                  <a:gd name="T10" fmla="*/ 56 w 48"/>
                  <a:gd name="T11" fmla="*/ 37 h 26"/>
                  <a:gd name="T12" fmla="*/ 68 w 48"/>
                  <a:gd name="T13" fmla="*/ 15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4"/>
                      <a:pt x="14" y="3"/>
                      <a:pt x="10" y="3"/>
                    </a:cubicBezTo>
                    <a:cubicBezTo>
                      <a:pt x="8" y="3"/>
                      <a:pt x="2" y="4"/>
                      <a:pt x="1" y="6"/>
                    </a:cubicBezTo>
                    <a:cubicBezTo>
                      <a:pt x="0" y="8"/>
                      <a:pt x="0" y="15"/>
                      <a:pt x="1" y="16"/>
                    </a:cubicBezTo>
                    <a:cubicBezTo>
                      <a:pt x="2" y="24"/>
                      <a:pt x="6" y="25"/>
                      <a:pt x="12" y="25"/>
                    </a:cubicBezTo>
                    <a:cubicBezTo>
                      <a:pt x="21" y="25"/>
                      <a:pt x="29" y="26"/>
                      <a:pt x="38" y="24"/>
                    </a:cubicBezTo>
                    <a:cubicBezTo>
                      <a:pt x="47" y="22"/>
                      <a:pt x="48" y="18"/>
                      <a:pt x="46" y="10"/>
                    </a:cubicBezTo>
                    <a:cubicBezTo>
                      <a:pt x="46" y="6"/>
                      <a:pt x="45" y="0"/>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8" name="Freeform 229"/>
              <p:cNvSpPr>
                <a:spLocks/>
              </p:cNvSpPr>
              <p:nvPr/>
            </p:nvSpPr>
            <p:spPr bwMode="auto">
              <a:xfrm>
                <a:off x="1286" y="1813"/>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0"/>
                      <a:pt x="2" y="4"/>
                      <a:pt x="1" y="7"/>
                    </a:cubicBezTo>
                    <a:cubicBezTo>
                      <a:pt x="0" y="10"/>
                      <a:pt x="0" y="17"/>
                      <a:pt x="1" y="20"/>
                    </a:cubicBezTo>
                    <a:cubicBezTo>
                      <a:pt x="3" y="25"/>
                      <a:pt x="10" y="25"/>
                      <a:pt x="15" y="25"/>
                    </a:cubicBezTo>
                    <a:cubicBezTo>
                      <a:pt x="23" y="25"/>
                      <a:pt x="31"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9" name="Freeform 230"/>
              <p:cNvSpPr>
                <a:spLocks/>
              </p:cNvSpPr>
              <p:nvPr/>
            </p:nvSpPr>
            <p:spPr bwMode="auto">
              <a:xfrm>
                <a:off x="1282" y="1877"/>
                <a:ext cx="23" cy="21"/>
              </a:xfrm>
              <a:custGeom>
                <a:avLst/>
                <a:gdLst>
                  <a:gd name="T0" fmla="*/ 0 w 19"/>
                  <a:gd name="T1" fmla="*/ 0 h 17"/>
                  <a:gd name="T2" fmla="*/ 25 w 19"/>
                  <a:gd name="T3" fmla="*/ 11 h 17"/>
                  <a:gd name="T4" fmla="*/ 21 w 19"/>
                  <a:gd name="T5" fmla="*/ 26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0" name="Freeform 231"/>
              <p:cNvSpPr>
                <a:spLocks/>
              </p:cNvSpPr>
              <p:nvPr/>
            </p:nvSpPr>
            <p:spPr bwMode="auto">
              <a:xfrm>
                <a:off x="1286" y="1842"/>
                <a:ext cx="72" cy="34"/>
              </a:xfrm>
              <a:custGeom>
                <a:avLst/>
                <a:gdLst>
                  <a:gd name="T0" fmla="*/ 10 w 60"/>
                  <a:gd name="T1" fmla="*/ 1 h 28"/>
                  <a:gd name="T2" fmla="*/ 1 w 60"/>
                  <a:gd name="T3" fmla="*/ 12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8"/>
                    </a:cubicBezTo>
                    <a:cubicBezTo>
                      <a:pt x="0" y="11"/>
                      <a:pt x="0" y="12"/>
                      <a:pt x="1" y="15"/>
                    </a:cubicBezTo>
                    <a:cubicBezTo>
                      <a:pt x="4" y="23"/>
                      <a:pt x="5" y="28"/>
                      <a:pt x="15"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1" name="Freeform 232"/>
              <p:cNvSpPr>
                <a:spLocks/>
              </p:cNvSpPr>
              <p:nvPr/>
            </p:nvSpPr>
            <p:spPr bwMode="auto">
              <a:xfrm>
                <a:off x="1299"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2" name="Freeform 233"/>
              <p:cNvSpPr>
                <a:spLocks/>
              </p:cNvSpPr>
              <p:nvPr/>
            </p:nvSpPr>
            <p:spPr bwMode="auto">
              <a:xfrm>
                <a:off x="1354" y="1856"/>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9"/>
                      <a:pt x="14" y="16"/>
                      <a:pt x="11" y="28"/>
                    </a:cubicBezTo>
                    <a:cubicBezTo>
                      <a:pt x="9"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3" name="Freeform 234"/>
              <p:cNvSpPr>
                <a:spLocks/>
              </p:cNvSpPr>
              <p:nvPr/>
            </p:nvSpPr>
            <p:spPr bwMode="auto">
              <a:xfrm>
                <a:off x="1347"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8" y="20"/>
                      <a:pt x="19" y="20"/>
                      <a:pt x="25" y="20"/>
                    </a:cubicBezTo>
                    <a:cubicBezTo>
                      <a:pt x="33" y="20"/>
                      <a:pt x="40" y="18"/>
                      <a:pt x="47" y="17"/>
                    </a:cubicBezTo>
                    <a:cubicBezTo>
                      <a:pt x="52" y="16"/>
                      <a:pt x="56" y="17"/>
                      <a:pt x="57" y="12"/>
                    </a:cubicBezTo>
                    <a:cubicBezTo>
                      <a:pt x="59" y="9"/>
                      <a:pt x="58" y="2"/>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4" name="Freeform 235"/>
              <p:cNvSpPr>
                <a:spLocks/>
              </p:cNvSpPr>
              <p:nvPr/>
            </p:nvSpPr>
            <p:spPr bwMode="auto">
              <a:xfrm>
                <a:off x="1363" y="1855"/>
                <a:ext cx="54" cy="43"/>
              </a:xfrm>
              <a:custGeom>
                <a:avLst/>
                <a:gdLst>
                  <a:gd name="T0" fmla="*/ 7 w 45"/>
                  <a:gd name="T1" fmla="*/ 53 h 35"/>
                  <a:gd name="T2" fmla="*/ 5 w 45"/>
                  <a:gd name="T3" fmla="*/ 21 h 35"/>
                  <a:gd name="T4" fmla="*/ 2 w 45"/>
                  <a:gd name="T5" fmla="*/ 11 h 35"/>
                  <a:gd name="T6" fmla="*/ 30 w 45"/>
                  <a:gd name="T7" fmla="*/ 2 h 35"/>
                  <a:gd name="T8" fmla="*/ 56 w 45"/>
                  <a:gd name="T9" fmla="*/ 2 h 35"/>
                  <a:gd name="T10" fmla="*/ 65 w 45"/>
                  <a:gd name="T11" fmla="*/ 27 h 35"/>
                  <a:gd name="T12" fmla="*/ 58 w 45"/>
                  <a:gd name="T13" fmla="*/ 53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5">
                    <a:moveTo>
                      <a:pt x="5" y="35"/>
                    </a:moveTo>
                    <a:cubicBezTo>
                      <a:pt x="1" y="29"/>
                      <a:pt x="4" y="21"/>
                      <a:pt x="3" y="14"/>
                    </a:cubicBezTo>
                    <a:cubicBezTo>
                      <a:pt x="2" y="12"/>
                      <a:pt x="0" y="9"/>
                      <a:pt x="2" y="7"/>
                    </a:cubicBezTo>
                    <a:cubicBezTo>
                      <a:pt x="6" y="3"/>
                      <a:pt x="16" y="3"/>
                      <a:pt x="21" y="2"/>
                    </a:cubicBezTo>
                    <a:cubicBezTo>
                      <a:pt x="26" y="1"/>
                      <a:pt x="34" y="0"/>
                      <a:pt x="39" y="2"/>
                    </a:cubicBezTo>
                    <a:cubicBezTo>
                      <a:pt x="45" y="5"/>
                      <a:pt x="45" y="12"/>
                      <a:pt x="45" y="18"/>
                    </a:cubicBezTo>
                    <a:cubicBezTo>
                      <a:pt x="45" y="23"/>
                      <a:pt x="44" y="33"/>
                      <a:pt x="4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5" name="Freeform 236"/>
              <p:cNvSpPr>
                <a:spLocks/>
              </p:cNvSpPr>
              <p:nvPr/>
            </p:nvSpPr>
            <p:spPr bwMode="auto">
              <a:xfrm>
                <a:off x="1356" y="1831"/>
                <a:ext cx="57" cy="34"/>
              </a:xfrm>
              <a:custGeom>
                <a:avLst/>
                <a:gdLst>
                  <a:gd name="T0" fmla="*/ 8 w 48"/>
                  <a:gd name="T1" fmla="*/ 7 h 28"/>
                  <a:gd name="T2" fmla="*/ 1 w 48"/>
                  <a:gd name="T3" fmla="*/ 15 h 28"/>
                  <a:gd name="T4" fmla="*/ 5 w 48"/>
                  <a:gd name="T5" fmla="*/ 34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3"/>
                    </a:cubicBezTo>
                    <a:cubicBezTo>
                      <a:pt x="8" y="28"/>
                      <a:pt x="21" y="23"/>
                      <a:pt x="27" y="23"/>
                    </a:cubicBezTo>
                    <a:cubicBezTo>
                      <a:pt x="35" y="23"/>
                      <a:pt x="44"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6" name="Freeform 237"/>
              <p:cNvSpPr>
                <a:spLocks/>
              </p:cNvSpPr>
              <p:nvPr/>
            </p:nvSpPr>
            <p:spPr bwMode="auto">
              <a:xfrm>
                <a:off x="787"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7" name="Freeform 238"/>
              <p:cNvSpPr>
                <a:spLocks/>
              </p:cNvSpPr>
              <p:nvPr/>
            </p:nvSpPr>
            <p:spPr bwMode="auto">
              <a:xfrm>
                <a:off x="790" y="1841"/>
                <a:ext cx="74" cy="26"/>
              </a:xfrm>
              <a:custGeom>
                <a:avLst/>
                <a:gdLst>
                  <a:gd name="T0" fmla="*/ 61 w 62"/>
                  <a:gd name="T1" fmla="*/ 2 h 22"/>
                  <a:gd name="T2" fmla="*/ 80 w 62"/>
                  <a:gd name="T3" fmla="*/ 22 h 22"/>
                  <a:gd name="T4" fmla="*/ 64 w 62"/>
                  <a:gd name="T5" fmla="*/ 28 h 22"/>
                  <a:gd name="T6" fmla="*/ 39 w 62"/>
                  <a:gd name="T7" fmla="*/ 30 h 22"/>
                  <a:gd name="T8" fmla="*/ 12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9"/>
                      <a:pt x="56" y="16"/>
                    </a:cubicBezTo>
                    <a:cubicBezTo>
                      <a:pt x="54" y="19"/>
                      <a:pt x="48" y="20"/>
                      <a:pt x="45" y="20"/>
                    </a:cubicBezTo>
                    <a:cubicBezTo>
                      <a:pt x="39" y="22"/>
                      <a:pt x="34" y="21"/>
                      <a:pt x="28" y="21"/>
                    </a:cubicBezTo>
                    <a:cubicBezTo>
                      <a:pt x="21" y="21"/>
                      <a:pt x="14" y="20"/>
                      <a:pt x="8" y="19"/>
                    </a:cubicBezTo>
                    <a:cubicBezTo>
                      <a:pt x="5" y="19"/>
                      <a:pt x="0" y="21"/>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8" name="Freeform 239"/>
              <p:cNvSpPr>
                <a:spLocks/>
              </p:cNvSpPr>
              <p:nvPr/>
            </p:nvSpPr>
            <p:spPr bwMode="auto">
              <a:xfrm>
                <a:off x="849" y="1813"/>
                <a:ext cx="51" cy="35"/>
              </a:xfrm>
              <a:custGeom>
                <a:avLst/>
                <a:gdLst>
                  <a:gd name="T0" fmla="*/ 7 w 43"/>
                  <a:gd name="T1" fmla="*/ 1 h 29"/>
                  <a:gd name="T2" fmla="*/ 5 w 43"/>
                  <a:gd name="T3" fmla="*/ 19 h 29"/>
                  <a:gd name="T4" fmla="*/ 25 w 43"/>
                  <a:gd name="T5" fmla="*/ 40 h 29"/>
                  <a:gd name="T6" fmla="*/ 60 w 43"/>
                  <a:gd name="T7" fmla="*/ 25 h 29"/>
                  <a:gd name="T8" fmla="*/ 53 w 43"/>
                  <a:gd name="T9" fmla="*/ 5 h 29"/>
                  <a:gd name="T10" fmla="*/ 52 w 43"/>
                  <a:gd name="T11" fmla="*/ 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9">
                    <a:moveTo>
                      <a:pt x="5" y="1"/>
                    </a:moveTo>
                    <a:cubicBezTo>
                      <a:pt x="0" y="0"/>
                      <a:pt x="2" y="11"/>
                      <a:pt x="3" y="13"/>
                    </a:cubicBezTo>
                    <a:cubicBezTo>
                      <a:pt x="6" y="22"/>
                      <a:pt x="5" y="29"/>
                      <a:pt x="18" y="27"/>
                    </a:cubicBezTo>
                    <a:cubicBezTo>
                      <a:pt x="24" y="26"/>
                      <a:pt x="43" y="26"/>
                      <a:pt x="43" y="17"/>
                    </a:cubicBezTo>
                    <a:cubicBezTo>
                      <a:pt x="43" y="12"/>
                      <a:pt x="40" y="7"/>
                      <a:pt x="38" y="3"/>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9" name="Freeform 240"/>
              <p:cNvSpPr>
                <a:spLocks/>
              </p:cNvSpPr>
              <p:nvPr/>
            </p:nvSpPr>
            <p:spPr bwMode="auto">
              <a:xfrm>
                <a:off x="792" y="1865"/>
                <a:ext cx="8" cy="12"/>
              </a:xfrm>
              <a:custGeom>
                <a:avLst/>
                <a:gdLst>
                  <a:gd name="T0" fmla="*/ 9 w 7"/>
                  <a:gd name="T1" fmla="*/ 0 h 10"/>
                  <a:gd name="T2" fmla="*/ 0 w 7"/>
                  <a:gd name="T3" fmla="*/ 14 h 10"/>
                  <a:gd name="T4" fmla="*/ 0 60000 65536"/>
                  <a:gd name="T5" fmla="*/ 0 60000 65536"/>
                </a:gdLst>
                <a:ahLst/>
                <a:cxnLst>
                  <a:cxn ang="T4">
                    <a:pos x="T0" y="T1"/>
                  </a:cxn>
                  <a:cxn ang="T5">
                    <a:pos x="T2" y="T3"/>
                  </a:cxn>
                </a:cxnLst>
                <a:rect l="0" t="0" r="r" b="b"/>
                <a:pathLst>
                  <a:path w="7" h="10">
                    <a:moveTo>
                      <a:pt x="7" y="0"/>
                    </a:moveTo>
                    <a:cubicBezTo>
                      <a:pt x="3" y="0"/>
                      <a:pt x="1"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0" name="Freeform 241"/>
              <p:cNvSpPr>
                <a:spLocks/>
              </p:cNvSpPr>
              <p:nvPr/>
            </p:nvSpPr>
            <p:spPr bwMode="auto">
              <a:xfrm>
                <a:off x="850"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10"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1" name="Freeform 242"/>
              <p:cNvSpPr>
                <a:spLocks/>
              </p:cNvSpPr>
              <p:nvPr/>
            </p:nvSpPr>
            <p:spPr bwMode="auto">
              <a:xfrm>
                <a:off x="858" y="1847"/>
                <a:ext cx="3" cy="5"/>
              </a:xfrm>
              <a:custGeom>
                <a:avLst/>
                <a:gdLst>
                  <a:gd name="T0" fmla="*/ 5 w 2"/>
                  <a:gd name="T1" fmla="*/ 0 h 4"/>
                  <a:gd name="T2" fmla="*/ 0 w 2"/>
                  <a:gd name="T3" fmla="*/ 6 h 4"/>
                  <a:gd name="T4" fmla="*/ 0 60000 65536"/>
                  <a:gd name="T5" fmla="*/ 0 60000 65536"/>
                </a:gdLst>
                <a:ahLst/>
                <a:cxnLst>
                  <a:cxn ang="T4">
                    <a:pos x="T0" y="T1"/>
                  </a:cxn>
                  <a:cxn ang="T5">
                    <a:pos x="T2" y="T3"/>
                  </a:cxn>
                </a:cxnLst>
                <a:rect l="0" t="0" r="r" b="b"/>
                <a:pathLst>
                  <a:path w="2" h="4">
                    <a:moveTo>
                      <a:pt x="2" y="0"/>
                    </a:moveTo>
                    <a:cubicBezTo>
                      <a:pt x="1" y="1"/>
                      <a:pt x="0" y="2"/>
                      <a:pt x="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2" name="Freeform 243"/>
              <p:cNvSpPr>
                <a:spLocks/>
              </p:cNvSpPr>
              <p:nvPr/>
            </p:nvSpPr>
            <p:spPr bwMode="auto">
              <a:xfrm>
                <a:off x="858" y="1838"/>
                <a:ext cx="54" cy="39"/>
              </a:xfrm>
              <a:custGeom>
                <a:avLst/>
                <a:gdLst>
                  <a:gd name="T0" fmla="*/ 0 w 45"/>
                  <a:gd name="T1" fmla="*/ 45 h 32"/>
                  <a:gd name="T2" fmla="*/ 20 w 45"/>
                  <a:gd name="T3" fmla="*/ 46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1"/>
                    </a:cubicBezTo>
                    <a:cubicBezTo>
                      <a:pt x="20" y="29"/>
                      <a:pt x="24" y="27"/>
                      <a:pt x="30" y="27"/>
                    </a:cubicBezTo>
                    <a:cubicBezTo>
                      <a:pt x="36" y="27"/>
                      <a:pt x="45" y="28"/>
                      <a:pt x="45" y="20"/>
                    </a:cubicBezTo>
                    <a:cubicBezTo>
                      <a:pt x="45" y="16"/>
                      <a:pt x="36"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3" name="Freeform 244"/>
              <p:cNvSpPr>
                <a:spLocks/>
              </p:cNvSpPr>
              <p:nvPr/>
            </p:nvSpPr>
            <p:spPr bwMode="auto">
              <a:xfrm>
                <a:off x="908" y="1814"/>
                <a:ext cx="55" cy="35"/>
              </a:xfrm>
              <a:custGeom>
                <a:avLst/>
                <a:gdLst>
                  <a:gd name="T0" fmla="*/ 65 w 46"/>
                  <a:gd name="T1" fmla="*/ 1 h 29"/>
                  <a:gd name="T2" fmla="*/ 63 w 46"/>
                  <a:gd name="T3" fmla="*/ 0 h 29"/>
                  <a:gd name="T4" fmla="*/ 56 w 46"/>
                  <a:gd name="T5" fmla="*/ 33 h 29"/>
                  <a:gd name="T6" fmla="*/ 24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1"/>
                    </a:moveTo>
                    <a:cubicBezTo>
                      <a:pt x="45" y="0"/>
                      <a:pt x="45" y="0"/>
                      <a:pt x="44" y="0"/>
                    </a:cubicBezTo>
                    <a:cubicBezTo>
                      <a:pt x="42" y="7"/>
                      <a:pt x="46" y="17"/>
                      <a:pt x="39" y="22"/>
                    </a:cubicBezTo>
                    <a:cubicBezTo>
                      <a:pt x="32" y="27"/>
                      <a:pt x="24" y="28"/>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4" name="Freeform 245"/>
              <p:cNvSpPr>
                <a:spLocks/>
              </p:cNvSpPr>
              <p:nvPr/>
            </p:nvSpPr>
            <p:spPr bwMode="auto">
              <a:xfrm>
                <a:off x="910" y="1869"/>
                <a:ext cx="18" cy="31"/>
              </a:xfrm>
              <a:custGeom>
                <a:avLst/>
                <a:gdLst>
                  <a:gd name="T0" fmla="*/ 0 w 15"/>
                  <a:gd name="T1" fmla="*/ 0 h 26"/>
                  <a:gd name="T2" fmla="*/ 20 w 15"/>
                  <a:gd name="T3" fmla="*/ 21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4" y="15"/>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5" name="Freeform 246"/>
              <p:cNvSpPr>
                <a:spLocks/>
              </p:cNvSpPr>
              <p:nvPr/>
            </p:nvSpPr>
            <p:spPr bwMode="auto">
              <a:xfrm>
                <a:off x="926" y="1841"/>
                <a:ext cx="61" cy="49"/>
              </a:xfrm>
              <a:custGeom>
                <a:avLst/>
                <a:gdLst>
                  <a:gd name="T0" fmla="*/ 37 w 51"/>
                  <a:gd name="T1" fmla="*/ 0 h 41"/>
                  <a:gd name="T2" fmla="*/ 38 w 51"/>
                  <a:gd name="T3" fmla="*/ 53 h 41"/>
                  <a:gd name="T4" fmla="*/ 13 w 51"/>
                  <a:gd name="T5" fmla="*/ 49 h 41"/>
                  <a:gd name="T6" fmla="*/ 1 w 51"/>
                  <a:gd name="T7" fmla="*/ 44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1">
                    <a:moveTo>
                      <a:pt x="26" y="0"/>
                    </a:moveTo>
                    <a:cubicBezTo>
                      <a:pt x="27" y="7"/>
                      <a:pt x="51" y="41"/>
                      <a:pt x="27" y="37"/>
                    </a:cubicBezTo>
                    <a:cubicBezTo>
                      <a:pt x="21" y="36"/>
                      <a:pt x="15" y="34"/>
                      <a:pt x="9" y="34"/>
                    </a:cubicBezTo>
                    <a:cubicBezTo>
                      <a:pt x="6" y="34"/>
                      <a:pt x="0" y="35"/>
                      <a:pt x="1"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6" name="Freeform 247"/>
              <p:cNvSpPr>
                <a:spLocks/>
              </p:cNvSpPr>
              <p:nvPr/>
            </p:nvSpPr>
            <p:spPr bwMode="auto">
              <a:xfrm>
                <a:off x="962" y="1813"/>
                <a:ext cx="73" cy="42"/>
              </a:xfrm>
              <a:custGeom>
                <a:avLst/>
                <a:gdLst>
                  <a:gd name="T0" fmla="*/ 0 w 61"/>
                  <a:gd name="T1" fmla="*/ 7 h 35"/>
                  <a:gd name="T2" fmla="*/ 23 w 61"/>
                  <a:gd name="T3" fmla="*/ 41 h 35"/>
                  <a:gd name="T4" fmla="*/ 53 w 61"/>
                  <a:gd name="T5" fmla="*/ 43 h 35"/>
                  <a:gd name="T6" fmla="*/ 74 w 61"/>
                  <a:gd name="T7" fmla="*/ 44 h 35"/>
                  <a:gd name="T8" fmla="*/ 75 w 61"/>
                  <a:gd name="T9" fmla="*/ 7 h 35"/>
                  <a:gd name="T10" fmla="*/ 63 w 6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5">
                    <a:moveTo>
                      <a:pt x="0" y="5"/>
                    </a:moveTo>
                    <a:cubicBezTo>
                      <a:pt x="4" y="16"/>
                      <a:pt x="2" y="26"/>
                      <a:pt x="16" y="28"/>
                    </a:cubicBezTo>
                    <a:cubicBezTo>
                      <a:pt x="23" y="28"/>
                      <a:pt x="30" y="28"/>
                      <a:pt x="37" y="30"/>
                    </a:cubicBezTo>
                    <a:cubicBezTo>
                      <a:pt x="43" y="32"/>
                      <a:pt x="47" y="35"/>
                      <a:pt x="52" y="31"/>
                    </a:cubicBezTo>
                    <a:cubicBezTo>
                      <a:pt x="61" y="24"/>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7" name="Freeform 248"/>
              <p:cNvSpPr>
                <a:spLocks/>
              </p:cNvSpPr>
              <p:nvPr/>
            </p:nvSpPr>
            <p:spPr bwMode="auto">
              <a:xfrm>
                <a:off x="968" y="1864"/>
                <a:ext cx="68" cy="34"/>
              </a:xfrm>
              <a:custGeom>
                <a:avLst/>
                <a:gdLst>
                  <a:gd name="T0" fmla="*/ 5 w 57"/>
                  <a:gd name="T1" fmla="*/ 40 h 28"/>
                  <a:gd name="T2" fmla="*/ 2 w 57"/>
                  <a:gd name="T3" fmla="*/ 15 h 28"/>
                  <a:gd name="T4" fmla="*/ 37 w 57"/>
                  <a:gd name="T5" fmla="*/ 1 h 28"/>
                  <a:gd name="T6" fmla="*/ 57 w 57"/>
                  <a:gd name="T7" fmla="*/ 6 h 28"/>
                  <a:gd name="T8" fmla="*/ 74 w 57"/>
                  <a:gd name="T9" fmla="*/ 13 h 28"/>
                  <a:gd name="T10" fmla="*/ 81 w 57"/>
                  <a:gd name="T11" fmla="*/ 4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8">
                    <a:moveTo>
                      <a:pt x="3" y="27"/>
                    </a:moveTo>
                    <a:cubicBezTo>
                      <a:pt x="0" y="24"/>
                      <a:pt x="0" y="14"/>
                      <a:pt x="2" y="10"/>
                    </a:cubicBezTo>
                    <a:cubicBezTo>
                      <a:pt x="5" y="4"/>
                      <a:pt x="19" y="1"/>
                      <a:pt x="26" y="1"/>
                    </a:cubicBezTo>
                    <a:cubicBezTo>
                      <a:pt x="32" y="0"/>
                      <a:pt x="35" y="2"/>
                      <a:pt x="40" y="4"/>
                    </a:cubicBezTo>
                    <a:cubicBezTo>
                      <a:pt x="45" y="5"/>
                      <a:pt x="49" y="4"/>
                      <a:pt x="52" y="9"/>
                    </a:cubicBezTo>
                    <a:cubicBezTo>
                      <a:pt x="56" y="14"/>
                      <a:pt x="55" y="22"/>
                      <a:pt x="5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8" name="Freeform 249"/>
              <p:cNvSpPr>
                <a:spLocks/>
              </p:cNvSpPr>
              <p:nvPr/>
            </p:nvSpPr>
            <p:spPr bwMode="auto">
              <a:xfrm>
                <a:off x="1032" y="1813"/>
                <a:ext cx="61" cy="35"/>
              </a:xfrm>
              <a:custGeom>
                <a:avLst/>
                <a:gdLst>
                  <a:gd name="T0" fmla="*/ 2 w 51"/>
                  <a:gd name="T1" fmla="*/ 0 h 29"/>
                  <a:gd name="T2" fmla="*/ 7 w 51"/>
                  <a:gd name="T3" fmla="*/ 33 h 29"/>
                  <a:gd name="T4" fmla="*/ 50 w 51"/>
                  <a:gd name="T5" fmla="*/ 34 h 29"/>
                  <a:gd name="T6" fmla="*/ 72 w 51"/>
                  <a:gd name="T7" fmla="*/ 19 h 29"/>
                  <a:gd name="T8" fmla="*/ 63 w 51"/>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9">
                    <a:moveTo>
                      <a:pt x="2" y="0"/>
                    </a:moveTo>
                    <a:cubicBezTo>
                      <a:pt x="0" y="5"/>
                      <a:pt x="2" y="18"/>
                      <a:pt x="5" y="22"/>
                    </a:cubicBezTo>
                    <a:cubicBezTo>
                      <a:pt x="11" y="29"/>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9" name="Freeform 250"/>
              <p:cNvSpPr>
                <a:spLocks/>
              </p:cNvSpPr>
              <p:nvPr/>
            </p:nvSpPr>
            <p:spPr bwMode="auto">
              <a:xfrm>
                <a:off x="962"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0" name="Freeform 251"/>
              <p:cNvSpPr>
                <a:spLocks/>
              </p:cNvSpPr>
              <p:nvPr/>
            </p:nvSpPr>
            <p:spPr bwMode="auto">
              <a:xfrm>
                <a:off x="1027" y="1846"/>
                <a:ext cx="8" cy="32"/>
              </a:xfrm>
              <a:custGeom>
                <a:avLst/>
                <a:gdLst>
                  <a:gd name="T0" fmla="*/ 0 w 7"/>
                  <a:gd name="T1" fmla="*/ 1 h 27"/>
                  <a:gd name="T2" fmla="*/ 8 w 7"/>
                  <a:gd name="T3" fmla="*/ 21 h 27"/>
                  <a:gd name="T4" fmla="*/ 0 w 7"/>
                  <a:gd name="T5" fmla="*/ 31 h 27"/>
                  <a:gd name="T6" fmla="*/ 0 60000 65536"/>
                  <a:gd name="T7" fmla="*/ 0 60000 65536"/>
                  <a:gd name="T8" fmla="*/ 0 60000 65536"/>
                </a:gdLst>
                <a:ahLst/>
                <a:cxnLst>
                  <a:cxn ang="T6">
                    <a:pos x="T0" y="T1"/>
                  </a:cxn>
                  <a:cxn ang="T7">
                    <a:pos x="T2" y="T3"/>
                  </a:cxn>
                  <a:cxn ang="T8">
                    <a:pos x="T4" y="T5"/>
                  </a:cxn>
                </a:cxnLst>
                <a:rect l="0" t="0" r="r" b="b"/>
                <a:pathLst>
                  <a:path w="7" h="27">
                    <a:moveTo>
                      <a:pt x="0" y="1"/>
                    </a:moveTo>
                    <a:cubicBezTo>
                      <a:pt x="7" y="0"/>
                      <a:pt x="6" y="11"/>
                      <a:pt x="6" y="15"/>
                    </a:cubicBezTo>
                    <a:cubicBezTo>
                      <a:pt x="6" y="18"/>
                      <a:pt x="4" y="27"/>
                      <a:pt x="0" y="2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1" name="Freeform 252"/>
              <p:cNvSpPr>
                <a:spLocks/>
              </p:cNvSpPr>
              <p:nvPr/>
            </p:nvSpPr>
            <p:spPr bwMode="auto">
              <a:xfrm>
                <a:off x="1033" y="1836"/>
                <a:ext cx="66" cy="36"/>
              </a:xfrm>
              <a:custGeom>
                <a:avLst/>
                <a:gdLst>
                  <a:gd name="T0" fmla="*/ 67 w 55"/>
                  <a:gd name="T1" fmla="*/ 0 h 30"/>
                  <a:gd name="T2" fmla="*/ 78 w 55"/>
                  <a:gd name="T3" fmla="*/ 8 h 30"/>
                  <a:gd name="T4" fmla="*/ 77 w 55"/>
                  <a:gd name="T5" fmla="*/ 30 h 30"/>
                  <a:gd name="T6" fmla="*/ 71 w 55"/>
                  <a:gd name="T7" fmla="*/ 37 h 30"/>
                  <a:gd name="T8" fmla="*/ 49 w 55"/>
                  <a:gd name="T9" fmla="*/ 42 h 30"/>
                  <a:gd name="T10" fmla="*/ 17 w 55"/>
                  <a:gd name="T11" fmla="*/ 42 h 30"/>
                  <a:gd name="T12" fmla="*/ 0 w 55"/>
                  <a:gd name="T13" fmla="*/ 3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0">
                    <a:moveTo>
                      <a:pt x="47" y="0"/>
                    </a:moveTo>
                    <a:cubicBezTo>
                      <a:pt x="50" y="2"/>
                      <a:pt x="53" y="2"/>
                      <a:pt x="54" y="6"/>
                    </a:cubicBezTo>
                    <a:cubicBezTo>
                      <a:pt x="55" y="9"/>
                      <a:pt x="54" y="17"/>
                      <a:pt x="53" y="21"/>
                    </a:cubicBezTo>
                    <a:cubicBezTo>
                      <a:pt x="52" y="25"/>
                      <a:pt x="54" y="24"/>
                      <a:pt x="49" y="26"/>
                    </a:cubicBezTo>
                    <a:cubicBezTo>
                      <a:pt x="44" y="28"/>
                      <a:pt x="39" y="28"/>
                      <a:pt x="34" y="29"/>
                    </a:cubicBezTo>
                    <a:cubicBezTo>
                      <a:pt x="27" y="29"/>
                      <a:pt x="19" y="29"/>
                      <a:pt x="12" y="29"/>
                    </a:cubicBezTo>
                    <a:cubicBezTo>
                      <a:pt x="9" y="29"/>
                      <a:pt x="2" y="30"/>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2" name="Freeform 253"/>
              <p:cNvSpPr>
                <a:spLocks/>
              </p:cNvSpPr>
              <p:nvPr/>
            </p:nvSpPr>
            <p:spPr bwMode="auto">
              <a:xfrm>
                <a:off x="1033" y="1842"/>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1"/>
                      <a:pt x="1"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3" name="Freeform 254"/>
              <p:cNvSpPr>
                <a:spLocks/>
              </p:cNvSpPr>
              <p:nvPr/>
            </p:nvSpPr>
            <p:spPr bwMode="auto">
              <a:xfrm>
                <a:off x="1089" y="1866"/>
                <a:ext cx="11" cy="33"/>
              </a:xfrm>
              <a:custGeom>
                <a:avLst/>
                <a:gdLst>
                  <a:gd name="T0" fmla="*/ 0 w 9"/>
                  <a:gd name="T1" fmla="*/ 2 h 27"/>
                  <a:gd name="T2" fmla="*/ 9 w 9"/>
                  <a:gd name="T3" fmla="*/ 5 h 27"/>
                  <a:gd name="T4" fmla="*/ 11 w 9"/>
                  <a:gd name="T5" fmla="*/ 22 h 27"/>
                  <a:gd name="T6" fmla="*/ 6 w 9"/>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7">
                    <a:moveTo>
                      <a:pt x="0" y="2"/>
                    </a:moveTo>
                    <a:cubicBezTo>
                      <a:pt x="2" y="0"/>
                      <a:pt x="4" y="2"/>
                      <a:pt x="6" y="3"/>
                    </a:cubicBezTo>
                    <a:cubicBezTo>
                      <a:pt x="9" y="7"/>
                      <a:pt x="8" y="11"/>
                      <a:pt x="7" y="15"/>
                    </a:cubicBezTo>
                    <a:cubicBezTo>
                      <a:pt x="7" y="19"/>
                      <a:pt x="9" y="25"/>
                      <a:pt x="4"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4" name="Freeform 255"/>
              <p:cNvSpPr>
                <a:spLocks/>
              </p:cNvSpPr>
              <p:nvPr/>
            </p:nvSpPr>
            <p:spPr bwMode="auto">
              <a:xfrm>
                <a:off x="1097" y="1814"/>
                <a:ext cx="72" cy="34"/>
              </a:xfrm>
              <a:custGeom>
                <a:avLst/>
                <a:gdLst>
                  <a:gd name="T0" fmla="*/ 0 w 60"/>
                  <a:gd name="T1" fmla="*/ 34 h 28"/>
                  <a:gd name="T2" fmla="*/ 17 w 60"/>
                  <a:gd name="T3" fmla="*/ 41 h 28"/>
                  <a:gd name="T4" fmla="*/ 41 w 60"/>
                  <a:gd name="T5" fmla="*/ 35 h 28"/>
                  <a:gd name="T6" fmla="*/ 82 w 60"/>
                  <a:gd name="T7" fmla="*/ 33 h 28"/>
                  <a:gd name="T8" fmla="*/ 82 w 60"/>
                  <a:gd name="T9" fmla="*/ 9 h 28"/>
                  <a:gd name="T10" fmla="*/ 72 w 60"/>
                  <a:gd name="T11" fmla="*/ 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8" y="24"/>
                    </a:cubicBezTo>
                    <a:cubicBezTo>
                      <a:pt x="35" y="23"/>
                      <a:pt x="52" y="27"/>
                      <a:pt x="57" y="22"/>
                    </a:cubicBezTo>
                    <a:cubicBezTo>
                      <a:pt x="60" y="19"/>
                      <a:pt x="59" y="10"/>
                      <a:pt x="57" y="6"/>
                    </a:cubicBezTo>
                    <a:cubicBezTo>
                      <a:pt x="56" y="1"/>
                      <a:pt x="55" y="0"/>
                      <a:pt x="5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5" name="Freeform 256"/>
              <p:cNvSpPr>
                <a:spLocks/>
              </p:cNvSpPr>
              <p:nvPr/>
            </p:nvSpPr>
            <p:spPr bwMode="auto">
              <a:xfrm>
                <a:off x="1098" y="1866"/>
                <a:ext cx="66" cy="33"/>
              </a:xfrm>
              <a:custGeom>
                <a:avLst/>
                <a:gdLst>
                  <a:gd name="T0" fmla="*/ 0 w 55"/>
                  <a:gd name="T1" fmla="*/ 13 h 27"/>
                  <a:gd name="T2" fmla="*/ 31 w 55"/>
                  <a:gd name="T3" fmla="*/ 1 h 27"/>
                  <a:gd name="T4" fmla="*/ 66 w 55"/>
                  <a:gd name="T5" fmla="*/ 7 h 27"/>
                  <a:gd name="T6" fmla="*/ 72 w 55"/>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9"/>
                    </a:moveTo>
                    <a:cubicBezTo>
                      <a:pt x="2" y="2"/>
                      <a:pt x="17" y="2"/>
                      <a:pt x="22" y="1"/>
                    </a:cubicBezTo>
                    <a:cubicBezTo>
                      <a:pt x="29" y="0"/>
                      <a:pt x="40" y="2"/>
                      <a:pt x="46" y="5"/>
                    </a:cubicBezTo>
                    <a:cubicBezTo>
                      <a:pt x="52" y="9"/>
                      <a:pt x="55" y="21"/>
                      <a:pt x="5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6" name="Freeform 257"/>
              <p:cNvSpPr>
                <a:spLocks/>
              </p:cNvSpPr>
              <p:nvPr/>
            </p:nvSpPr>
            <p:spPr bwMode="auto">
              <a:xfrm>
                <a:off x="1159" y="1838"/>
                <a:ext cx="17" cy="43"/>
              </a:xfrm>
              <a:custGeom>
                <a:avLst/>
                <a:gdLst>
                  <a:gd name="T0" fmla="*/ 9 w 14"/>
                  <a:gd name="T1" fmla="*/ 0 h 35"/>
                  <a:gd name="T2" fmla="*/ 13 w 14"/>
                  <a:gd name="T3" fmla="*/ 34 h 35"/>
                  <a:gd name="T4" fmla="*/ 0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7"/>
                      <a:pt x="9" y="23"/>
                    </a:cubicBezTo>
                    <a:cubicBezTo>
                      <a:pt x="9" y="29"/>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7" name="Freeform 258"/>
              <p:cNvSpPr>
                <a:spLocks/>
              </p:cNvSpPr>
              <p:nvPr/>
            </p:nvSpPr>
            <p:spPr bwMode="auto">
              <a:xfrm>
                <a:off x="1174" y="1849"/>
                <a:ext cx="61" cy="49"/>
              </a:xfrm>
              <a:custGeom>
                <a:avLst/>
                <a:gdLst>
                  <a:gd name="T0" fmla="*/ 60 w 51"/>
                  <a:gd name="T1" fmla="*/ 60 h 40"/>
                  <a:gd name="T2" fmla="*/ 68 w 51"/>
                  <a:gd name="T3" fmla="*/ 34 h 40"/>
                  <a:gd name="T4" fmla="*/ 65 w 51"/>
                  <a:gd name="T5" fmla="*/ 7 h 40"/>
                  <a:gd name="T6" fmla="*/ 37 w 51"/>
                  <a:gd name="T7" fmla="*/ 11 h 40"/>
                  <a:gd name="T8" fmla="*/ 13 w 51"/>
                  <a:gd name="T9" fmla="*/ 7 h 40"/>
                  <a:gd name="T10" fmla="*/ 0 w 51"/>
                  <a:gd name="T11" fmla="*/ 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0">
                    <a:moveTo>
                      <a:pt x="42" y="40"/>
                    </a:moveTo>
                    <a:cubicBezTo>
                      <a:pt x="51" y="39"/>
                      <a:pt x="48" y="29"/>
                      <a:pt x="48" y="23"/>
                    </a:cubicBezTo>
                    <a:cubicBezTo>
                      <a:pt x="48" y="18"/>
                      <a:pt x="49" y="9"/>
                      <a:pt x="45" y="5"/>
                    </a:cubicBezTo>
                    <a:cubicBezTo>
                      <a:pt x="41" y="0"/>
                      <a:pt x="32" y="6"/>
                      <a:pt x="26" y="7"/>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8" name="Freeform 259"/>
              <p:cNvSpPr>
                <a:spLocks/>
              </p:cNvSpPr>
              <p:nvPr/>
            </p:nvSpPr>
            <p:spPr bwMode="auto">
              <a:xfrm>
                <a:off x="1219" y="1814"/>
                <a:ext cx="14" cy="41"/>
              </a:xfrm>
              <a:custGeom>
                <a:avLst/>
                <a:gdLst>
                  <a:gd name="T0" fmla="*/ 13 w 11"/>
                  <a:gd name="T1" fmla="*/ 0 h 34"/>
                  <a:gd name="T2" fmla="*/ 8 w 11"/>
                  <a:gd name="T3" fmla="*/ 36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8"/>
                      <a:pt x="11" y="18"/>
                      <a:pt x="5" y="25"/>
                    </a:cubicBezTo>
                    <a:cubicBezTo>
                      <a:pt x="2" y="28"/>
                      <a:pt x="0" y="29"/>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9" name="Freeform 260"/>
              <p:cNvSpPr>
                <a:spLocks/>
              </p:cNvSpPr>
              <p:nvPr/>
            </p:nvSpPr>
            <p:spPr bwMode="auto">
              <a:xfrm>
                <a:off x="1413"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2"/>
                      <a:pt x="0" y="7"/>
                      <a:pt x="1" y="10"/>
                    </a:cubicBezTo>
                    <a:cubicBezTo>
                      <a:pt x="2" y="14"/>
                      <a:pt x="5" y="15"/>
                      <a:pt x="9" y="14"/>
                    </a:cubicBezTo>
                    <a:cubicBezTo>
                      <a:pt x="12" y="14"/>
                      <a:pt x="16" y="15"/>
                      <a:pt x="18" y="15"/>
                    </a:cubicBezTo>
                    <a:cubicBezTo>
                      <a:pt x="20" y="15"/>
                      <a:pt x="21" y="14"/>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70" name="Freeform 261"/>
              <p:cNvSpPr>
                <a:spLocks/>
              </p:cNvSpPr>
              <p:nvPr/>
            </p:nvSpPr>
            <p:spPr bwMode="auto">
              <a:xfrm>
                <a:off x="1410" y="1843"/>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71" name="Oval 262"/>
              <p:cNvSpPr>
                <a:spLocks noChangeArrowheads="1"/>
              </p:cNvSpPr>
              <p:nvPr/>
            </p:nvSpPr>
            <p:spPr bwMode="auto">
              <a:xfrm>
                <a:off x="648" y="1027"/>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2" name="Oval 263"/>
              <p:cNvSpPr>
                <a:spLocks noChangeArrowheads="1"/>
              </p:cNvSpPr>
              <p:nvPr/>
            </p:nvSpPr>
            <p:spPr bwMode="auto">
              <a:xfrm>
                <a:off x="629" y="194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3" name="Oval 264"/>
              <p:cNvSpPr>
                <a:spLocks noChangeArrowheads="1"/>
              </p:cNvSpPr>
              <p:nvPr/>
            </p:nvSpPr>
            <p:spPr bwMode="auto">
              <a:xfrm>
                <a:off x="757"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4" name="Oval 265"/>
              <p:cNvSpPr>
                <a:spLocks noChangeArrowheads="1"/>
              </p:cNvSpPr>
              <p:nvPr/>
            </p:nvSpPr>
            <p:spPr bwMode="auto">
              <a:xfrm>
                <a:off x="768" y="192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5" name="Oval 266"/>
              <p:cNvSpPr>
                <a:spLocks noChangeArrowheads="1"/>
              </p:cNvSpPr>
              <p:nvPr/>
            </p:nvSpPr>
            <p:spPr bwMode="auto">
              <a:xfrm>
                <a:off x="851"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6" name="Oval 267"/>
              <p:cNvSpPr>
                <a:spLocks noChangeArrowheads="1"/>
              </p:cNvSpPr>
              <p:nvPr/>
            </p:nvSpPr>
            <p:spPr bwMode="auto">
              <a:xfrm>
                <a:off x="959"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7" name="Oval 268"/>
              <p:cNvSpPr>
                <a:spLocks noChangeArrowheads="1"/>
              </p:cNvSpPr>
              <p:nvPr/>
            </p:nvSpPr>
            <p:spPr bwMode="auto">
              <a:xfrm>
                <a:off x="1017" y="190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8" name="Oval 269"/>
              <p:cNvSpPr>
                <a:spLocks noChangeArrowheads="1"/>
              </p:cNvSpPr>
              <p:nvPr/>
            </p:nvSpPr>
            <p:spPr bwMode="auto">
              <a:xfrm>
                <a:off x="1081" y="1925"/>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9" name="Oval 270"/>
              <p:cNvSpPr>
                <a:spLocks noChangeArrowheads="1"/>
              </p:cNvSpPr>
              <p:nvPr/>
            </p:nvSpPr>
            <p:spPr bwMode="auto">
              <a:xfrm>
                <a:off x="1185" y="1948"/>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0" name="Oval 271"/>
              <p:cNvSpPr>
                <a:spLocks noChangeArrowheads="1"/>
              </p:cNvSpPr>
              <p:nvPr/>
            </p:nvSpPr>
            <p:spPr bwMode="auto">
              <a:xfrm>
                <a:off x="1232" y="1922"/>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1" name="Oval 272"/>
              <p:cNvSpPr>
                <a:spLocks noChangeArrowheads="1"/>
              </p:cNvSpPr>
              <p:nvPr/>
            </p:nvSpPr>
            <p:spPr bwMode="auto">
              <a:xfrm>
                <a:off x="1397" y="1910"/>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2" name="Oval 273"/>
              <p:cNvSpPr>
                <a:spLocks noChangeArrowheads="1"/>
              </p:cNvSpPr>
              <p:nvPr/>
            </p:nvSpPr>
            <p:spPr bwMode="auto">
              <a:xfrm>
                <a:off x="1348" y="194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3" name="Freeform 274"/>
              <p:cNvSpPr>
                <a:spLocks/>
              </p:cNvSpPr>
              <p:nvPr/>
            </p:nvSpPr>
            <p:spPr bwMode="auto">
              <a:xfrm>
                <a:off x="1541" y="1905"/>
                <a:ext cx="29" cy="16"/>
              </a:xfrm>
              <a:custGeom>
                <a:avLst/>
                <a:gdLst>
                  <a:gd name="T0" fmla="*/ 34 w 24"/>
                  <a:gd name="T1" fmla="*/ 6 h 13"/>
                  <a:gd name="T2" fmla="*/ 19 w 24"/>
                  <a:gd name="T3" fmla="*/ 18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7"/>
                      <a:pt x="19" y="10"/>
                      <a:pt x="13" y="12"/>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4" name="Freeform 275"/>
              <p:cNvSpPr>
                <a:spLocks/>
              </p:cNvSpPr>
              <p:nvPr/>
            </p:nvSpPr>
            <p:spPr bwMode="auto">
              <a:xfrm>
                <a:off x="1670" y="1794"/>
                <a:ext cx="25" cy="23"/>
              </a:xfrm>
              <a:custGeom>
                <a:avLst/>
                <a:gdLst>
                  <a:gd name="T0" fmla="*/ 27 w 21"/>
                  <a:gd name="T1" fmla="*/ 2 h 19"/>
                  <a:gd name="T2" fmla="*/ 20 w 21"/>
                  <a:gd name="T3" fmla="*/ 21 h 19"/>
                  <a:gd name="T4" fmla="*/ 2 w 21"/>
                  <a:gd name="T5" fmla="*/ 25 h 19"/>
                  <a:gd name="T6" fmla="*/ 10 w 21"/>
                  <a:gd name="T7" fmla="*/ 8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4"/>
                    </a:cubicBezTo>
                    <a:cubicBezTo>
                      <a:pt x="9" y="18"/>
                      <a:pt x="3" y="19"/>
                      <a:pt x="2" y="17"/>
                    </a:cubicBezTo>
                    <a:cubicBezTo>
                      <a:pt x="0" y="15"/>
                      <a:pt x="2" y="10"/>
                      <a:pt x="7" y="6"/>
                    </a:cubicBezTo>
                    <a:cubicBezTo>
                      <a:pt x="12" y="2"/>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5" name="Freeform 276"/>
              <p:cNvSpPr>
                <a:spLocks/>
              </p:cNvSpPr>
              <p:nvPr/>
            </p:nvSpPr>
            <p:spPr bwMode="auto">
              <a:xfrm>
                <a:off x="1751" y="1606"/>
                <a:ext cx="18" cy="28"/>
              </a:xfrm>
              <a:custGeom>
                <a:avLst/>
                <a:gdLst>
                  <a:gd name="T0" fmla="*/ 19 w 15"/>
                  <a:gd name="T1" fmla="*/ 1 h 23"/>
                  <a:gd name="T2" fmla="*/ 17 w 15"/>
                  <a:gd name="T3" fmla="*/ 21 h 23"/>
                  <a:gd name="T4" fmla="*/ 2 w 15"/>
                  <a:gd name="T5" fmla="*/ 33 h 23"/>
                  <a:gd name="T6" fmla="*/ 5 w 15"/>
                  <a:gd name="T7" fmla="*/ 13 h 23"/>
                  <a:gd name="T8" fmla="*/ 19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20"/>
                      <a:pt x="5" y="23"/>
                      <a:pt x="2" y="22"/>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6" name="Freeform 277"/>
              <p:cNvSpPr>
                <a:spLocks/>
              </p:cNvSpPr>
              <p:nvPr/>
            </p:nvSpPr>
            <p:spPr bwMode="auto">
              <a:xfrm>
                <a:off x="1734" y="1299"/>
                <a:ext cx="19" cy="28"/>
              </a:xfrm>
              <a:custGeom>
                <a:avLst/>
                <a:gdLst>
                  <a:gd name="T0" fmla="*/ 20 w 16"/>
                  <a:gd name="T1" fmla="*/ 32 h 23"/>
                  <a:gd name="T2" fmla="*/ 5 w 16"/>
                  <a:gd name="T3" fmla="*/ 21 h 23"/>
                  <a:gd name="T4" fmla="*/ 2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3" y="14"/>
                    </a:cubicBezTo>
                    <a:cubicBezTo>
                      <a:pt x="0" y="8"/>
                      <a:pt x="0" y="3"/>
                      <a:pt x="2" y="1"/>
                    </a:cubicBezTo>
                    <a:cubicBezTo>
                      <a:pt x="5" y="0"/>
                      <a:pt x="9"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7" name="Freeform 278"/>
              <p:cNvSpPr>
                <a:spLocks/>
              </p:cNvSpPr>
              <p:nvPr/>
            </p:nvSpPr>
            <p:spPr bwMode="auto">
              <a:xfrm>
                <a:off x="1693" y="1167"/>
                <a:ext cx="19" cy="28"/>
              </a:xfrm>
              <a:custGeom>
                <a:avLst/>
                <a:gdLst>
                  <a:gd name="T0" fmla="*/ 20 w 16"/>
                  <a:gd name="T1" fmla="*/ 33 h 23"/>
                  <a:gd name="T2" fmla="*/ 6 w 16"/>
                  <a:gd name="T3" fmla="*/ 21 h 23"/>
                  <a:gd name="T4" fmla="*/ 2 w 16"/>
                  <a:gd name="T5" fmla="*/ 2 h 23"/>
                  <a:gd name="T6" fmla="*/ 18 w 16"/>
                  <a:gd name="T7" fmla="*/ 13 h 23"/>
                  <a:gd name="T8" fmla="*/ 20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2"/>
                    </a:moveTo>
                    <a:cubicBezTo>
                      <a:pt x="11" y="23"/>
                      <a:pt x="7" y="20"/>
                      <a:pt x="4" y="14"/>
                    </a:cubicBezTo>
                    <a:cubicBezTo>
                      <a:pt x="0" y="9"/>
                      <a:pt x="0" y="3"/>
                      <a:pt x="2" y="2"/>
                    </a:cubicBezTo>
                    <a:cubicBezTo>
                      <a:pt x="5" y="0"/>
                      <a:pt x="10" y="4"/>
                      <a:pt x="13" y="9"/>
                    </a:cubicBezTo>
                    <a:cubicBezTo>
                      <a:pt x="16" y="15"/>
                      <a:pt x="16"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8" name="Freeform 279"/>
              <p:cNvSpPr>
                <a:spLocks/>
              </p:cNvSpPr>
              <p:nvPr/>
            </p:nvSpPr>
            <p:spPr bwMode="auto">
              <a:xfrm>
                <a:off x="1548" y="1062"/>
                <a:ext cx="19" cy="26"/>
              </a:xfrm>
              <a:custGeom>
                <a:avLst/>
                <a:gdLst>
                  <a:gd name="T0" fmla="*/ 18 w 16"/>
                  <a:gd name="T1" fmla="*/ 30 h 22"/>
                  <a:gd name="T2" fmla="*/ 5 w 16"/>
                  <a:gd name="T3" fmla="*/ 20 h 22"/>
                  <a:gd name="T4" fmla="*/ 2 w 16"/>
                  <a:gd name="T5" fmla="*/ 1 h 22"/>
                  <a:gd name="T6" fmla="*/ 17 w 16"/>
                  <a:gd name="T7" fmla="*/ 11 h 22"/>
                  <a:gd name="T8" fmla="*/ 18 w 16"/>
                  <a:gd name="T9" fmla="*/ 3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2">
                    <a:moveTo>
                      <a:pt x="13" y="21"/>
                    </a:moveTo>
                    <a:cubicBezTo>
                      <a:pt x="11" y="22"/>
                      <a:pt x="6" y="19"/>
                      <a:pt x="3" y="14"/>
                    </a:cubicBezTo>
                    <a:cubicBezTo>
                      <a:pt x="0" y="8"/>
                      <a:pt x="0" y="2"/>
                      <a:pt x="2" y="1"/>
                    </a:cubicBezTo>
                    <a:cubicBezTo>
                      <a:pt x="5" y="0"/>
                      <a:pt x="9" y="3"/>
                      <a:pt x="12" y="8"/>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9" name="Oval 280"/>
              <p:cNvSpPr>
                <a:spLocks noChangeArrowheads="1"/>
              </p:cNvSpPr>
              <p:nvPr/>
            </p:nvSpPr>
            <p:spPr bwMode="auto">
              <a:xfrm>
                <a:off x="738" y="105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0" name="Oval 281"/>
              <p:cNvSpPr>
                <a:spLocks noChangeArrowheads="1"/>
              </p:cNvSpPr>
              <p:nvPr/>
            </p:nvSpPr>
            <p:spPr bwMode="auto">
              <a:xfrm>
                <a:off x="813" y="1024"/>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1" name="Oval 282"/>
              <p:cNvSpPr>
                <a:spLocks noChangeArrowheads="1"/>
              </p:cNvSpPr>
              <p:nvPr/>
            </p:nvSpPr>
            <p:spPr bwMode="auto">
              <a:xfrm>
                <a:off x="863" y="106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2" name="Oval 283"/>
              <p:cNvSpPr>
                <a:spLocks noChangeArrowheads="1"/>
              </p:cNvSpPr>
              <p:nvPr/>
            </p:nvSpPr>
            <p:spPr bwMode="auto">
              <a:xfrm>
                <a:off x="915" y="1021"/>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3" name="Oval 284"/>
              <p:cNvSpPr>
                <a:spLocks noChangeArrowheads="1"/>
              </p:cNvSpPr>
              <p:nvPr/>
            </p:nvSpPr>
            <p:spPr bwMode="auto">
              <a:xfrm>
                <a:off x="946" y="106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4" name="Oval 285"/>
              <p:cNvSpPr>
                <a:spLocks noChangeArrowheads="1"/>
              </p:cNvSpPr>
              <p:nvPr/>
            </p:nvSpPr>
            <p:spPr bwMode="auto">
              <a:xfrm>
                <a:off x="1023" y="1036"/>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5" name="Oval 286"/>
              <p:cNvSpPr>
                <a:spLocks noChangeArrowheads="1"/>
              </p:cNvSpPr>
              <p:nvPr/>
            </p:nvSpPr>
            <p:spPr bwMode="auto">
              <a:xfrm>
                <a:off x="1146" y="105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6" name="Oval 287"/>
              <p:cNvSpPr>
                <a:spLocks noChangeArrowheads="1"/>
              </p:cNvSpPr>
              <p:nvPr/>
            </p:nvSpPr>
            <p:spPr bwMode="auto">
              <a:xfrm>
                <a:off x="1181" y="101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7" name="Oval 288"/>
              <p:cNvSpPr>
                <a:spLocks noChangeArrowheads="1"/>
              </p:cNvSpPr>
              <p:nvPr/>
            </p:nvSpPr>
            <p:spPr bwMode="auto">
              <a:xfrm>
                <a:off x="1246" y="1029"/>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8" name="Oval 289"/>
              <p:cNvSpPr>
                <a:spLocks noChangeArrowheads="1"/>
              </p:cNvSpPr>
              <p:nvPr/>
            </p:nvSpPr>
            <p:spPr bwMode="auto">
              <a:xfrm>
                <a:off x="1299" y="105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9" name="Oval 290"/>
              <p:cNvSpPr>
                <a:spLocks noChangeArrowheads="1"/>
              </p:cNvSpPr>
              <p:nvPr/>
            </p:nvSpPr>
            <p:spPr bwMode="auto">
              <a:xfrm>
                <a:off x="1394" y="1045"/>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0" name="Rectangle 291"/>
              <p:cNvSpPr>
                <a:spLocks noChangeArrowheads="1"/>
              </p:cNvSpPr>
              <p:nvPr/>
            </p:nvSpPr>
            <p:spPr bwMode="auto">
              <a:xfrm>
                <a:off x="601"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1" name="Rectangle 292"/>
              <p:cNvSpPr>
                <a:spLocks noChangeArrowheads="1"/>
              </p:cNvSpPr>
              <p:nvPr/>
            </p:nvSpPr>
            <p:spPr bwMode="auto">
              <a:xfrm>
                <a:off x="601" y="1083"/>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2" name="Rectangle 293"/>
              <p:cNvSpPr>
                <a:spLocks noChangeArrowheads="1"/>
              </p:cNvSpPr>
              <p:nvPr/>
            </p:nvSpPr>
            <p:spPr bwMode="auto">
              <a:xfrm>
                <a:off x="601" y="1011"/>
                <a:ext cx="844" cy="161"/>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3" name="Rectangle 294"/>
              <p:cNvSpPr>
                <a:spLocks noChangeArrowheads="1"/>
              </p:cNvSpPr>
              <p:nvPr/>
            </p:nvSpPr>
            <p:spPr bwMode="auto">
              <a:xfrm>
                <a:off x="601" y="1809"/>
                <a:ext cx="844" cy="164"/>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4" name="Freeform 295"/>
              <p:cNvSpPr>
                <a:spLocks/>
              </p:cNvSpPr>
              <p:nvPr/>
            </p:nvSpPr>
            <p:spPr bwMode="auto">
              <a:xfrm>
                <a:off x="1446" y="1801"/>
                <a:ext cx="101" cy="42"/>
              </a:xfrm>
              <a:custGeom>
                <a:avLst/>
                <a:gdLst>
                  <a:gd name="T0" fmla="*/ 0 w 84"/>
                  <a:gd name="T1" fmla="*/ 50 h 35"/>
                  <a:gd name="T2" fmla="*/ 23 w 84"/>
                  <a:gd name="T3" fmla="*/ 48 h 35"/>
                  <a:gd name="T4" fmla="*/ 61 w 84"/>
                  <a:gd name="T5" fmla="*/ 30 h 35"/>
                  <a:gd name="T6" fmla="*/ 121 w 84"/>
                  <a:gd name="T7" fmla="*/ 6 h 35"/>
                  <a:gd name="T8" fmla="*/ 69 w 84"/>
                  <a:gd name="T9" fmla="*/ 8 h 35"/>
                  <a:gd name="T10" fmla="*/ 35 w 84"/>
                  <a:gd name="T11" fmla="*/ 1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3"/>
                    </a:cubicBezTo>
                    <a:cubicBezTo>
                      <a:pt x="27" y="31"/>
                      <a:pt x="33" y="27"/>
                      <a:pt x="42" y="21"/>
                    </a:cubicBezTo>
                    <a:cubicBezTo>
                      <a:pt x="54" y="14"/>
                      <a:pt x="74" y="12"/>
                      <a:pt x="84" y="4"/>
                    </a:cubicBezTo>
                    <a:cubicBezTo>
                      <a:pt x="74" y="0"/>
                      <a:pt x="58" y="6"/>
                      <a:pt x="47" y="6"/>
                    </a:cubicBezTo>
                    <a:cubicBezTo>
                      <a:pt x="39" y="6"/>
                      <a:pt x="31" y="7"/>
                      <a:pt x="2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5" name="Freeform 296"/>
              <p:cNvSpPr>
                <a:spLocks/>
              </p:cNvSpPr>
              <p:nvPr/>
            </p:nvSpPr>
            <p:spPr bwMode="auto">
              <a:xfrm>
                <a:off x="1446" y="1825"/>
                <a:ext cx="105" cy="48"/>
              </a:xfrm>
              <a:custGeom>
                <a:avLst/>
                <a:gdLst>
                  <a:gd name="T0" fmla="*/ 0 w 87"/>
                  <a:gd name="T1" fmla="*/ 26 h 40"/>
                  <a:gd name="T2" fmla="*/ 57 w 87"/>
                  <a:gd name="T3" fmla="*/ 20 h 40"/>
                  <a:gd name="T4" fmla="*/ 127 w 87"/>
                  <a:gd name="T5" fmla="*/ 0 h 40"/>
                  <a:gd name="T6" fmla="*/ 6 w 87"/>
                  <a:gd name="T7" fmla="*/ 58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40">
                    <a:moveTo>
                      <a:pt x="0" y="18"/>
                    </a:moveTo>
                    <a:cubicBezTo>
                      <a:pt x="12" y="13"/>
                      <a:pt x="26" y="16"/>
                      <a:pt x="39" y="14"/>
                    </a:cubicBezTo>
                    <a:cubicBezTo>
                      <a:pt x="53" y="12"/>
                      <a:pt x="76" y="9"/>
                      <a:pt x="87" y="0"/>
                    </a:cubicBezTo>
                    <a:cubicBezTo>
                      <a:pt x="73" y="28"/>
                      <a:pt x="32" y="38"/>
                      <a:pt x="4" y="4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6" name="Freeform 297"/>
              <p:cNvSpPr>
                <a:spLocks/>
              </p:cNvSpPr>
              <p:nvPr/>
            </p:nvSpPr>
            <p:spPr bwMode="auto">
              <a:xfrm>
                <a:off x="1546" y="1765"/>
                <a:ext cx="64" cy="62"/>
              </a:xfrm>
              <a:custGeom>
                <a:avLst/>
                <a:gdLst>
                  <a:gd name="T0" fmla="*/ 0 w 53"/>
                  <a:gd name="T1" fmla="*/ 47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3"/>
                    </a:moveTo>
                    <a:cubicBezTo>
                      <a:pt x="18" y="33"/>
                      <a:pt x="41" y="13"/>
                      <a:pt x="53" y="0"/>
                    </a:cubicBezTo>
                    <a:cubicBezTo>
                      <a:pt x="40" y="17"/>
                      <a:pt x="22" y="45"/>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7" name="Freeform 298"/>
              <p:cNvSpPr>
                <a:spLocks/>
              </p:cNvSpPr>
              <p:nvPr/>
            </p:nvSpPr>
            <p:spPr bwMode="auto">
              <a:xfrm>
                <a:off x="1607"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9" y="34"/>
                      <a:pt x="17" y="14"/>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8" name="Freeform 299"/>
              <p:cNvSpPr>
                <a:spLocks/>
              </p:cNvSpPr>
              <p:nvPr/>
            </p:nvSpPr>
            <p:spPr bwMode="auto">
              <a:xfrm>
                <a:off x="1487" y="1841"/>
                <a:ext cx="102" cy="37"/>
              </a:xfrm>
              <a:custGeom>
                <a:avLst/>
                <a:gdLst>
                  <a:gd name="T0" fmla="*/ 0 w 85"/>
                  <a:gd name="T1" fmla="*/ 35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4"/>
                    </a:moveTo>
                    <a:cubicBezTo>
                      <a:pt x="11" y="19"/>
                      <a:pt x="27" y="22"/>
                      <a:pt x="40" y="19"/>
                    </a:cubicBezTo>
                    <a:cubicBezTo>
                      <a:pt x="54" y="16"/>
                      <a:pt x="74" y="9"/>
                      <a:pt x="85" y="0"/>
                    </a:cubicBezTo>
                    <a:cubicBezTo>
                      <a:pt x="77"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9" name="Freeform 300"/>
              <p:cNvSpPr>
                <a:spLocks/>
              </p:cNvSpPr>
              <p:nvPr/>
            </p:nvSpPr>
            <p:spPr bwMode="auto">
              <a:xfrm>
                <a:off x="1583" y="1767"/>
                <a:ext cx="62" cy="77"/>
              </a:xfrm>
              <a:custGeom>
                <a:avLst/>
                <a:gdLst>
                  <a:gd name="T0" fmla="*/ 1 w 51"/>
                  <a:gd name="T1" fmla="*/ 93 h 64"/>
                  <a:gd name="T2" fmla="*/ 75 w 51"/>
                  <a:gd name="T3" fmla="*/ 0 h 64"/>
                  <a:gd name="T4" fmla="*/ 26 w 51"/>
                  <a:gd name="T5" fmla="*/ 34 h 64"/>
                  <a:gd name="T6" fmla="*/ 0 w 51"/>
                  <a:gd name="T7" fmla="*/ 45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64">
                    <a:moveTo>
                      <a:pt x="1" y="64"/>
                    </a:moveTo>
                    <a:cubicBezTo>
                      <a:pt x="21" y="47"/>
                      <a:pt x="36" y="21"/>
                      <a:pt x="51" y="0"/>
                    </a:cubicBezTo>
                    <a:cubicBezTo>
                      <a:pt x="39" y="7"/>
                      <a:pt x="29" y="17"/>
                      <a:pt x="17" y="23"/>
                    </a:cubicBezTo>
                    <a:cubicBezTo>
                      <a:pt x="11" y="26"/>
                      <a:pt x="6" y="28"/>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0" name="Freeform 301"/>
              <p:cNvSpPr>
                <a:spLocks/>
              </p:cNvSpPr>
              <p:nvPr/>
            </p:nvSpPr>
            <p:spPr bwMode="auto">
              <a:xfrm>
                <a:off x="1620" y="1667"/>
                <a:ext cx="82" cy="104"/>
              </a:xfrm>
              <a:custGeom>
                <a:avLst/>
                <a:gdLst>
                  <a:gd name="T0" fmla="*/ 0 w 68"/>
                  <a:gd name="T1" fmla="*/ 88 h 86"/>
                  <a:gd name="T2" fmla="*/ 48 w 68"/>
                  <a:gd name="T3" fmla="*/ 44 h 86"/>
                  <a:gd name="T4" fmla="*/ 99 w 68"/>
                  <a:gd name="T5" fmla="*/ 0 h 86"/>
                  <a:gd name="T6" fmla="*/ 52 w 68"/>
                  <a:gd name="T7" fmla="*/ 92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1"/>
                      <a:pt x="20" y="39"/>
                      <a:pt x="33" y="30"/>
                    </a:cubicBezTo>
                    <a:cubicBezTo>
                      <a:pt x="46" y="23"/>
                      <a:pt x="60" y="13"/>
                      <a:pt x="68" y="0"/>
                    </a:cubicBezTo>
                    <a:cubicBezTo>
                      <a:pt x="62" y="20"/>
                      <a:pt x="45" y="43"/>
                      <a:pt x="36" y="63"/>
                    </a:cubicBezTo>
                    <a:cubicBezTo>
                      <a:pt x="31" y="72"/>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1" name="Freeform 302"/>
              <p:cNvSpPr>
                <a:spLocks/>
              </p:cNvSpPr>
              <p:nvPr/>
            </p:nvSpPr>
            <p:spPr bwMode="auto">
              <a:xfrm>
                <a:off x="1670" y="1566"/>
                <a:ext cx="50" cy="116"/>
              </a:xfrm>
              <a:custGeom>
                <a:avLst/>
                <a:gdLst>
                  <a:gd name="T0" fmla="*/ 23 w 42"/>
                  <a:gd name="T1" fmla="*/ 140 h 96"/>
                  <a:gd name="T2" fmla="*/ 52 w 42"/>
                  <a:gd name="T3" fmla="*/ 71 h 96"/>
                  <a:gd name="T4" fmla="*/ 54 w 42"/>
                  <a:gd name="T5" fmla="*/ 0 h 96"/>
                  <a:gd name="T6" fmla="*/ 15 w 42"/>
                  <a:gd name="T7" fmla="*/ 76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8" y="17"/>
                      <a:pt x="38" y="0"/>
                    </a:cubicBezTo>
                    <a:cubicBezTo>
                      <a:pt x="29" y="17"/>
                      <a:pt x="23" y="37"/>
                      <a:pt x="11" y="52"/>
                    </a:cubicBezTo>
                    <a:cubicBezTo>
                      <a:pt x="7" y="57"/>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2" name="Freeform 303"/>
              <p:cNvSpPr>
                <a:spLocks/>
              </p:cNvSpPr>
              <p:nvPr/>
            </p:nvSpPr>
            <p:spPr bwMode="auto">
              <a:xfrm>
                <a:off x="1701" y="1566"/>
                <a:ext cx="45" cy="120"/>
              </a:xfrm>
              <a:custGeom>
                <a:avLst/>
                <a:gdLst>
                  <a:gd name="T0" fmla="*/ 19 w 37"/>
                  <a:gd name="T1" fmla="*/ 55 h 99"/>
                  <a:gd name="T2" fmla="*/ 43 w 37"/>
                  <a:gd name="T3" fmla="*/ 0 h 99"/>
                  <a:gd name="T4" fmla="*/ 41 w 37"/>
                  <a:gd name="T5" fmla="*/ 91 h 99"/>
                  <a:gd name="T6" fmla="*/ 26 w 37"/>
                  <a:gd name="T7" fmla="*/ 116 h 99"/>
                  <a:gd name="T8" fmla="*/ 0 w 37"/>
                  <a:gd name="T9" fmla="*/ 145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99">
                    <a:moveTo>
                      <a:pt x="13" y="37"/>
                    </a:moveTo>
                    <a:cubicBezTo>
                      <a:pt x="19" y="26"/>
                      <a:pt x="26" y="12"/>
                      <a:pt x="29" y="0"/>
                    </a:cubicBezTo>
                    <a:cubicBezTo>
                      <a:pt x="32" y="20"/>
                      <a:pt x="37" y="43"/>
                      <a:pt x="28" y="62"/>
                    </a:cubicBezTo>
                    <a:cubicBezTo>
                      <a:pt x="25" y="68"/>
                      <a:pt x="21" y="74"/>
                      <a:pt x="17" y="79"/>
                    </a:cubicBezTo>
                    <a:cubicBezTo>
                      <a:pt x="12" y="86"/>
                      <a:pt x="4" y="92"/>
                      <a:pt x="0" y="9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3" name="Freeform 304"/>
              <p:cNvSpPr>
                <a:spLocks/>
              </p:cNvSpPr>
              <p:nvPr/>
            </p:nvSpPr>
            <p:spPr bwMode="auto">
              <a:xfrm>
                <a:off x="1673" y="1696"/>
                <a:ext cx="16" cy="72"/>
              </a:xfrm>
              <a:custGeom>
                <a:avLst/>
                <a:gdLst>
                  <a:gd name="T0" fmla="*/ 20 w 13"/>
                  <a:gd name="T1" fmla="*/ 0 h 60"/>
                  <a:gd name="T2" fmla="*/ 0 w 13"/>
                  <a:gd name="T3" fmla="*/ 86 h 60"/>
                  <a:gd name="T4" fmla="*/ 0 60000 65536"/>
                  <a:gd name="T5" fmla="*/ 0 60000 65536"/>
                </a:gdLst>
                <a:ahLst/>
                <a:cxnLst>
                  <a:cxn ang="T4">
                    <a:pos x="T0" y="T1"/>
                  </a:cxn>
                  <a:cxn ang="T5">
                    <a:pos x="T2" y="T3"/>
                  </a:cxn>
                </a:cxnLst>
                <a:rect l="0" t="0" r="r" b="b"/>
                <a:pathLst>
                  <a:path w="13" h="60">
                    <a:moveTo>
                      <a:pt x="13" y="0"/>
                    </a:moveTo>
                    <a:cubicBezTo>
                      <a:pt x="10" y="18"/>
                      <a:pt x="9" y="43"/>
                      <a:pt x="0" y="6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4" name="Freeform 305"/>
              <p:cNvSpPr>
                <a:spLocks/>
              </p:cNvSpPr>
              <p:nvPr/>
            </p:nvSpPr>
            <p:spPr bwMode="auto">
              <a:xfrm>
                <a:off x="1614" y="1784"/>
                <a:ext cx="47" cy="29"/>
              </a:xfrm>
              <a:custGeom>
                <a:avLst/>
                <a:gdLst>
                  <a:gd name="T0" fmla="*/ 0 w 39"/>
                  <a:gd name="T1" fmla="*/ 35 h 24"/>
                  <a:gd name="T2" fmla="*/ 57 w 39"/>
                  <a:gd name="T3" fmla="*/ 0 h 24"/>
                  <a:gd name="T4" fmla="*/ 0 60000 65536"/>
                  <a:gd name="T5" fmla="*/ 0 60000 65536"/>
                </a:gdLst>
                <a:ahLst/>
                <a:cxnLst>
                  <a:cxn ang="T4">
                    <a:pos x="T0" y="T1"/>
                  </a:cxn>
                  <a:cxn ang="T5">
                    <a:pos x="T2" y="T3"/>
                  </a:cxn>
                </a:cxnLst>
                <a:rect l="0" t="0" r="r" b="b"/>
                <a:pathLst>
                  <a:path w="39" h="24">
                    <a:moveTo>
                      <a:pt x="0" y="24"/>
                    </a:moveTo>
                    <a:cubicBezTo>
                      <a:pt x="7" y="13"/>
                      <a:pt x="26"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5" name="Freeform 306"/>
              <p:cNvSpPr>
                <a:spLocks/>
              </p:cNvSpPr>
              <p:nvPr/>
            </p:nvSpPr>
            <p:spPr bwMode="auto">
              <a:xfrm>
                <a:off x="1696" y="1494"/>
                <a:ext cx="17" cy="75"/>
              </a:xfrm>
              <a:custGeom>
                <a:avLst/>
                <a:gdLst>
                  <a:gd name="T0" fmla="*/ 21 w 14"/>
                  <a:gd name="T1" fmla="*/ 91 h 62"/>
                  <a:gd name="T2" fmla="*/ 0 w 14"/>
                  <a:gd name="T3" fmla="*/ 0 h 62"/>
                  <a:gd name="T4" fmla="*/ 0 60000 65536"/>
                  <a:gd name="T5" fmla="*/ 0 60000 65536"/>
                </a:gdLst>
                <a:ahLst/>
                <a:cxnLst>
                  <a:cxn ang="T4">
                    <a:pos x="T0" y="T1"/>
                  </a:cxn>
                  <a:cxn ang="T5">
                    <a:pos x="T2" y="T3"/>
                  </a:cxn>
                </a:cxnLst>
                <a:rect l="0" t="0" r="r" b="b"/>
                <a:pathLst>
                  <a:path w="14" h="62">
                    <a:moveTo>
                      <a:pt x="14" y="62"/>
                    </a:moveTo>
                    <a:cubicBezTo>
                      <a:pt x="14" y="39"/>
                      <a:pt x="14"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6" name="Freeform 307"/>
              <p:cNvSpPr>
                <a:spLocks/>
              </p:cNvSpPr>
              <p:nvPr/>
            </p:nvSpPr>
            <p:spPr bwMode="auto">
              <a:xfrm>
                <a:off x="1711" y="1432"/>
                <a:ext cx="31" cy="139"/>
              </a:xfrm>
              <a:custGeom>
                <a:avLst/>
                <a:gdLst>
                  <a:gd name="T0" fmla="*/ 2 w 26"/>
                  <a:gd name="T1" fmla="*/ 138 h 115"/>
                  <a:gd name="T2" fmla="*/ 8 w 26"/>
                  <a:gd name="T3" fmla="*/ 63 h 115"/>
                  <a:gd name="T4" fmla="*/ 24 w 26"/>
                  <a:gd name="T5" fmla="*/ 0 h 115"/>
                  <a:gd name="T6" fmla="*/ 36 w 26"/>
                  <a:gd name="T7" fmla="*/ 112 h 115"/>
                  <a:gd name="T8" fmla="*/ 29 w 26"/>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5">
                    <a:moveTo>
                      <a:pt x="2" y="94"/>
                    </a:moveTo>
                    <a:cubicBezTo>
                      <a:pt x="2" y="76"/>
                      <a:pt x="0" y="61"/>
                      <a:pt x="6" y="43"/>
                    </a:cubicBezTo>
                    <a:cubicBezTo>
                      <a:pt x="11" y="29"/>
                      <a:pt x="12" y="14"/>
                      <a:pt x="17" y="0"/>
                    </a:cubicBezTo>
                    <a:cubicBezTo>
                      <a:pt x="23" y="24"/>
                      <a:pt x="24" y="53"/>
                      <a:pt x="25" y="77"/>
                    </a:cubicBezTo>
                    <a:cubicBezTo>
                      <a:pt x="26" y="91"/>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7" name="Freeform 308"/>
              <p:cNvSpPr>
                <a:spLocks/>
              </p:cNvSpPr>
              <p:nvPr/>
            </p:nvSpPr>
            <p:spPr bwMode="auto">
              <a:xfrm>
                <a:off x="1737"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1"/>
                      <a:pt x="8" y="16"/>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8" name="Freeform 309"/>
              <p:cNvSpPr>
                <a:spLocks/>
              </p:cNvSpPr>
              <p:nvPr/>
            </p:nvSpPr>
            <p:spPr bwMode="auto">
              <a:xfrm>
                <a:off x="1699" y="1331"/>
                <a:ext cx="41" cy="103"/>
              </a:xfrm>
              <a:custGeom>
                <a:avLst/>
                <a:gdLst>
                  <a:gd name="T0" fmla="*/ 35 w 34"/>
                  <a:gd name="T1" fmla="*/ 125 h 85"/>
                  <a:gd name="T2" fmla="*/ 14 w 34"/>
                  <a:gd name="T3" fmla="*/ 57 h 85"/>
                  <a:gd name="T4" fmla="*/ 0 w 34"/>
                  <a:gd name="T5" fmla="*/ 0 h 85"/>
                  <a:gd name="T6" fmla="*/ 49 w 34"/>
                  <a:gd name="T7" fmla="*/ 5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5">
                    <a:moveTo>
                      <a:pt x="24" y="85"/>
                    </a:moveTo>
                    <a:cubicBezTo>
                      <a:pt x="23" y="67"/>
                      <a:pt x="18" y="55"/>
                      <a:pt x="10" y="39"/>
                    </a:cubicBezTo>
                    <a:cubicBezTo>
                      <a:pt x="4" y="27"/>
                      <a:pt x="4" y="13"/>
                      <a:pt x="0" y="0"/>
                    </a:cubicBezTo>
                    <a:cubicBezTo>
                      <a:pt x="8" y="14"/>
                      <a:pt x="29" y="19"/>
                      <a:pt x="34"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9" name="Freeform 310"/>
              <p:cNvSpPr>
                <a:spLocks/>
              </p:cNvSpPr>
              <p:nvPr/>
            </p:nvSpPr>
            <p:spPr bwMode="auto">
              <a:xfrm>
                <a:off x="1685" y="1350"/>
                <a:ext cx="22" cy="53"/>
              </a:xfrm>
              <a:custGeom>
                <a:avLst/>
                <a:gdLst>
                  <a:gd name="T0" fmla="*/ 27 w 18"/>
                  <a:gd name="T1" fmla="*/ 34 h 44"/>
                  <a:gd name="T2" fmla="*/ 0 w 18"/>
                  <a:gd name="T3" fmla="*/ 0 h 44"/>
                  <a:gd name="T4" fmla="*/ 5 w 18"/>
                  <a:gd name="T5" fmla="*/ 64 h 44"/>
                  <a:gd name="T6" fmla="*/ 0 60000 65536"/>
                  <a:gd name="T7" fmla="*/ 0 60000 65536"/>
                  <a:gd name="T8" fmla="*/ 0 60000 65536"/>
                </a:gdLst>
                <a:ahLst/>
                <a:cxnLst>
                  <a:cxn ang="T6">
                    <a:pos x="T0" y="T1"/>
                  </a:cxn>
                  <a:cxn ang="T7">
                    <a:pos x="T2" y="T3"/>
                  </a:cxn>
                  <a:cxn ang="T8">
                    <a:pos x="T4" y="T5"/>
                  </a:cxn>
                </a:cxnLst>
                <a:rect l="0" t="0" r="r" b="b"/>
                <a:pathLst>
                  <a:path w="18" h="44">
                    <a:moveTo>
                      <a:pt x="18" y="23"/>
                    </a:moveTo>
                    <a:cubicBezTo>
                      <a:pt x="11" y="18"/>
                      <a:pt x="6" y="7"/>
                      <a:pt x="0" y="0"/>
                    </a:cubicBezTo>
                    <a:cubicBezTo>
                      <a:pt x="0" y="15"/>
                      <a:pt x="3" y="29"/>
                      <a:pt x="3" y="4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0" name="Freeform 311"/>
              <p:cNvSpPr>
                <a:spLocks/>
              </p:cNvSpPr>
              <p:nvPr/>
            </p:nvSpPr>
            <p:spPr bwMode="auto">
              <a:xfrm>
                <a:off x="1645" y="1256"/>
                <a:ext cx="56" cy="95"/>
              </a:xfrm>
              <a:custGeom>
                <a:avLst/>
                <a:gdLst>
                  <a:gd name="T0" fmla="*/ 49 w 47"/>
                  <a:gd name="T1" fmla="*/ 116 h 78"/>
                  <a:gd name="T2" fmla="*/ 0 w 47"/>
                  <a:gd name="T3" fmla="*/ 0 h 78"/>
                  <a:gd name="T4" fmla="*/ 67 w 47"/>
                  <a:gd name="T5" fmla="*/ 88 h 78"/>
                  <a:gd name="T6" fmla="*/ 0 60000 65536"/>
                  <a:gd name="T7" fmla="*/ 0 60000 65536"/>
                  <a:gd name="T8" fmla="*/ 0 60000 65536"/>
                </a:gdLst>
                <a:ahLst/>
                <a:cxnLst>
                  <a:cxn ang="T6">
                    <a:pos x="T0" y="T1"/>
                  </a:cxn>
                  <a:cxn ang="T7">
                    <a:pos x="T2" y="T3"/>
                  </a:cxn>
                  <a:cxn ang="T8">
                    <a:pos x="T4" y="T5"/>
                  </a:cxn>
                </a:cxnLst>
                <a:rect l="0" t="0" r="r" b="b"/>
                <a:pathLst>
                  <a:path w="47" h="78">
                    <a:moveTo>
                      <a:pt x="34" y="78"/>
                    </a:moveTo>
                    <a:cubicBezTo>
                      <a:pt x="24" y="52"/>
                      <a:pt x="7" y="28"/>
                      <a:pt x="0" y="0"/>
                    </a:cubicBezTo>
                    <a:cubicBezTo>
                      <a:pt x="20"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1" name="Freeform 312"/>
              <p:cNvSpPr>
                <a:spLocks/>
              </p:cNvSpPr>
              <p:nvPr/>
            </p:nvSpPr>
            <p:spPr bwMode="auto">
              <a:xfrm>
                <a:off x="1677" y="1237"/>
                <a:ext cx="35" cy="65"/>
              </a:xfrm>
              <a:custGeom>
                <a:avLst/>
                <a:gdLst>
                  <a:gd name="T0" fmla="*/ 14 w 29"/>
                  <a:gd name="T1" fmla="*/ 78 h 54"/>
                  <a:gd name="T2" fmla="*/ 1 w 29"/>
                  <a:gd name="T3" fmla="*/ 0 h 54"/>
                  <a:gd name="T4" fmla="*/ 42 w 29"/>
                  <a:gd name="T5" fmla="*/ 54 h 54"/>
                  <a:gd name="T6" fmla="*/ 0 60000 65536"/>
                  <a:gd name="T7" fmla="*/ 0 60000 65536"/>
                  <a:gd name="T8" fmla="*/ 0 60000 65536"/>
                </a:gdLst>
                <a:ahLst/>
                <a:cxnLst>
                  <a:cxn ang="T6">
                    <a:pos x="T0" y="T1"/>
                  </a:cxn>
                  <a:cxn ang="T7">
                    <a:pos x="T2" y="T3"/>
                  </a:cxn>
                  <a:cxn ang="T8">
                    <a:pos x="T4" y="T5"/>
                  </a:cxn>
                </a:cxnLst>
                <a:rect l="0" t="0" r="r" b="b"/>
                <a:pathLst>
                  <a:path w="29" h="54">
                    <a:moveTo>
                      <a:pt x="10" y="54"/>
                    </a:moveTo>
                    <a:cubicBezTo>
                      <a:pt x="4" y="39"/>
                      <a:pt x="0" y="16"/>
                      <a:pt x="1" y="0"/>
                    </a:cubicBezTo>
                    <a:cubicBezTo>
                      <a:pt x="8" y="13"/>
                      <a:pt x="28" y="22"/>
                      <a:pt x="29"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2" name="Freeform 313"/>
              <p:cNvSpPr>
                <a:spLocks/>
              </p:cNvSpPr>
              <p:nvPr/>
            </p:nvSpPr>
            <p:spPr bwMode="auto">
              <a:xfrm>
                <a:off x="1571" y="1173"/>
                <a:ext cx="105" cy="80"/>
              </a:xfrm>
              <a:custGeom>
                <a:avLst/>
                <a:gdLst>
                  <a:gd name="T0" fmla="*/ 127 w 87"/>
                  <a:gd name="T1" fmla="*/ 85 h 66"/>
                  <a:gd name="T2" fmla="*/ 56 w 87"/>
                  <a:gd name="T3" fmla="*/ 29 h 66"/>
                  <a:gd name="T4" fmla="*/ 0 w 87"/>
                  <a:gd name="T5" fmla="*/ 0 h 66"/>
                  <a:gd name="T6" fmla="*/ 37 w 87"/>
                  <a:gd name="T7" fmla="*/ 39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8"/>
                    </a:moveTo>
                    <a:cubicBezTo>
                      <a:pt x="76" y="38"/>
                      <a:pt x="57" y="27"/>
                      <a:pt x="38" y="20"/>
                    </a:cubicBezTo>
                    <a:cubicBezTo>
                      <a:pt x="24" y="15"/>
                      <a:pt x="13" y="5"/>
                      <a:pt x="0" y="0"/>
                    </a:cubicBezTo>
                    <a:cubicBezTo>
                      <a:pt x="6" y="11"/>
                      <a:pt x="18" y="16"/>
                      <a:pt x="26" y="26"/>
                    </a:cubicBezTo>
                    <a:cubicBezTo>
                      <a:pt x="32" y="34"/>
                      <a:pt x="37" y="43"/>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3" name="Freeform 314"/>
              <p:cNvSpPr>
                <a:spLocks/>
              </p:cNvSpPr>
              <p:nvPr/>
            </p:nvSpPr>
            <p:spPr bwMode="auto">
              <a:xfrm>
                <a:off x="1549" y="1125"/>
                <a:ext cx="92" cy="69"/>
              </a:xfrm>
              <a:custGeom>
                <a:avLst/>
                <a:gdLst>
                  <a:gd name="T0" fmla="*/ 75 w 76"/>
                  <a:gd name="T1" fmla="*/ 84 h 57"/>
                  <a:gd name="T2" fmla="*/ 0 w 76"/>
                  <a:gd name="T3" fmla="*/ 0 h 57"/>
                  <a:gd name="T4" fmla="*/ 77 w 76"/>
                  <a:gd name="T5" fmla="*/ 35 h 57"/>
                  <a:gd name="T6" fmla="*/ 111 w 76"/>
                  <a:gd name="T7" fmla="*/ 62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7">
                    <a:moveTo>
                      <a:pt x="51" y="57"/>
                    </a:moveTo>
                    <a:cubicBezTo>
                      <a:pt x="24" y="49"/>
                      <a:pt x="23" y="13"/>
                      <a:pt x="0" y="0"/>
                    </a:cubicBezTo>
                    <a:cubicBezTo>
                      <a:pt x="16" y="10"/>
                      <a:pt x="37" y="15"/>
                      <a:pt x="53" y="24"/>
                    </a:cubicBezTo>
                    <a:cubicBezTo>
                      <a:pt x="61" y="28"/>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4" name="Freeform 315"/>
              <p:cNvSpPr>
                <a:spLocks/>
              </p:cNvSpPr>
              <p:nvPr/>
            </p:nvSpPr>
            <p:spPr bwMode="auto">
              <a:xfrm>
                <a:off x="1523"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5" name="Freeform 316"/>
              <p:cNvSpPr>
                <a:spLocks/>
              </p:cNvSpPr>
              <p:nvPr/>
            </p:nvSpPr>
            <p:spPr bwMode="auto">
              <a:xfrm>
                <a:off x="1645" y="1253"/>
                <a:ext cx="1" cy="39"/>
              </a:xfrm>
              <a:custGeom>
                <a:avLst/>
                <a:gdLst>
                  <a:gd name="T0" fmla="*/ 0 w 1"/>
                  <a:gd name="T1" fmla="*/ 0 h 32"/>
                  <a:gd name="T2" fmla="*/ 0 w 1"/>
                  <a:gd name="T3" fmla="*/ 48 h 32"/>
                  <a:gd name="T4" fmla="*/ 0 60000 65536"/>
                  <a:gd name="T5" fmla="*/ 0 60000 65536"/>
                </a:gdLst>
                <a:ahLst/>
                <a:cxnLst>
                  <a:cxn ang="T4">
                    <a:pos x="T0" y="T1"/>
                  </a:cxn>
                  <a:cxn ang="T5">
                    <a:pos x="T2" y="T3"/>
                  </a:cxn>
                </a:cxnLst>
                <a:rect l="0" t="0" r="r" b="b"/>
                <a:pathLst>
                  <a:path w="1" h="32">
                    <a:moveTo>
                      <a:pt x="0" y="0"/>
                    </a:moveTo>
                    <a:cubicBezTo>
                      <a:pt x="0" y="11"/>
                      <a:pt x="1" y="21"/>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6" name="Freeform 317"/>
              <p:cNvSpPr>
                <a:spLocks/>
              </p:cNvSpPr>
              <p:nvPr/>
            </p:nvSpPr>
            <p:spPr bwMode="auto">
              <a:xfrm>
                <a:off x="1449" y="1143"/>
                <a:ext cx="123" cy="34"/>
              </a:xfrm>
              <a:custGeom>
                <a:avLst/>
                <a:gdLst>
                  <a:gd name="T0" fmla="*/ 148 w 102"/>
                  <a:gd name="T1" fmla="*/ 41 h 28"/>
                  <a:gd name="T2" fmla="*/ 55 w 102"/>
                  <a:gd name="T3" fmla="*/ 2 h 28"/>
                  <a:gd name="T4" fmla="*/ 0 w 102"/>
                  <a:gd name="T5" fmla="*/ 9 h 28"/>
                  <a:gd name="T6" fmla="*/ 0 60000 65536"/>
                  <a:gd name="T7" fmla="*/ 0 60000 65536"/>
                  <a:gd name="T8" fmla="*/ 0 60000 65536"/>
                </a:gdLst>
                <a:ahLst/>
                <a:cxnLst>
                  <a:cxn ang="T6">
                    <a:pos x="T0" y="T1"/>
                  </a:cxn>
                  <a:cxn ang="T7">
                    <a:pos x="T2" y="T3"/>
                  </a:cxn>
                  <a:cxn ang="T8">
                    <a:pos x="T4" y="T5"/>
                  </a:cxn>
                </a:cxnLst>
                <a:rect l="0" t="0" r="r" b="b"/>
                <a:pathLst>
                  <a:path w="102" h="28">
                    <a:moveTo>
                      <a:pt x="102" y="28"/>
                    </a:moveTo>
                    <a:cubicBezTo>
                      <a:pt x="83" y="13"/>
                      <a:pt x="63" y="4"/>
                      <a:pt x="38"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7" name="Freeform 318"/>
              <p:cNvSpPr>
                <a:spLocks/>
              </p:cNvSpPr>
              <p:nvPr/>
            </p:nvSpPr>
            <p:spPr bwMode="auto">
              <a:xfrm>
                <a:off x="1449" y="1154"/>
                <a:ext cx="74" cy="21"/>
              </a:xfrm>
              <a:custGeom>
                <a:avLst/>
                <a:gdLst>
                  <a:gd name="T0" fmla="*/ 90 w 61"/>
                  <a:gd name="T1" fmla="*/ 25 h 18"/>
                  <a:gd name="T2" fmla="*/ 0 w 61"/>
                  <a:gd name="T3" fmla="*/ 0 h 18"/>
                  <a:gd name="T4" fmla="*/ 0 60000 65536"/>
                  <a:gd name="T5" fmla="*/ 0 60000 65536"/>
                </a:gdLst>
                <a:ahLst/>
                <a:cxnLst>
                  <a:cxn ang="T4">
                    <a:pos x="T0" y="T1"/>
                  </a:cxn>
                  <a:cxn ang="T5">
                    <a:pos x="T2" y="T3"/>
                  </a:cxn>
                </a:cxnLst>
                <a:rect l="0" t="0" r="r" b="b"/>
                <a:pathLst>
                  <a:path w="61" h="18">
                    <a:moveTo>
                      <a:pt x="61" y="18"/>
                    </a:moveTo>
                    <a:cubicBezTo>
                      <a:pt x="39" y="11"/>
                      <a:pt x="18" y="17"/>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8" name="Freeform 319"/>
              <p:cNvSpPr>
                <a:spLocks/>
              </p:cNvSpPr>
              <p:nvPr/>
            </p:nvSpPr>
            <p:spPr bwMode="auto">
              <a:xfrm>
                <a:off x="1447" y="1108"/>
                <a:ext cx="102" cy="34"/>
              </a:xfrm>
              <a:custGeom>
                <a:avLst/>
                <a:gdLst>
                  <a:gd name="T0" fmla="*/ 122 w 85"/>
                  <a:gd name="T1" fmla="*/ 23 h 28"/>
                  <a:gd name="T2" fmla="*/ 89 w 85"/>
                  <a:gd name="T3" fmla="*/ 2 h 28"/>
                  <a:gd name="T4" fmla="*/ 49 w 85"/>
                  <a:gd name="T5" fmla="*/ 2 h 28"/>
                  <a:gd name="T6" fmla="*/ 0 w 85"/>
                  <a:gd name="T7" fmla="*/ 11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6"/>
                    </a:moveTo>
                    <a:cubicBezTo>
                      <a:pt x="76" y="11"/>
                      <a:pt x="72" y="5"/>
                      <a:pt x="62" y="2"/>
                    </a:cubicBezTo>
                    <a:cubicBezTo>
                      <a:pt x="52" y="0"/>
                      <a:pt x="44" y="0"/>
                      <a:pt x="34" y="2"/>
                    </a:cubicBezTo>
                    <a:cubicBezTo>
                      <a:pt x="23" y="4"/>
                      <a:pt x="12" y="6"/>
                      <a:pt x="0" y="7"/>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9" name="Freeform 320"/>
              <p:cNvSpPr>
                <a:spLocks/>
              </p:cNvSpPr>
              <p:nvPr/>
            </p:nvSpPr>
            <p:spPr bwMode="auto">
              <a:xfrm>
                <a:off x="1476" y="1085"/>
                <a:ext cx="45" cy="23"/>
              </a:xfrm>
              <a:custGeom>
                <a:avLst/>
                <a:gdLst>
                  <a:gd name="T0" fmla="*/ 55 w 37"/>
                  <a:gd name="T1" fmla="*/ 28 h 19"/>
                  <a:gd name="T2" fmla="*/ 0 w 37"/>
                  <a:gd name="T3" fmla="*/ 0 h 19"/>
                  <a:gd name="T4" fmla="*/ 0 60000 65536"/>
                  <a:gd name="T5" fmla="*/ 0 60000 65536"/>
                </a:gdLst>
                <a:ahLst/>
                <a:cxnLst>
                  <a:cxn ang="T4">
                    <a:pos x="T0" y="T1"/>
                  </a:cxn>
                  <a:cxn ang="T5">
                    <a:pos x="T2" y="T3"/>
                  </a:cxn>
                </a:cxnLst>
                <a:rect l="0" t="0" r="r" b="b"/>
                <a:pathLst>
                  <a:path w="37" h="19">
                    <a:moveTo>
                      <a:pt x="37"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0" name="Freeform 321"/>
              <p:cNvSpPr>
                <a:spLocks/>
              </p:cNvSpPr>
              <p:nvPr/>
            </p:nvSpPr>
            <p:spPr bwMode="auto">
              <a:xfrm>
                <a:off x="1445" y="1083"/>
                <a:ext cx="313" cy="816"/>
              </a:xfrm>
              <a:custGeom>
                <a:avLst/>
                <a:gdLst>
                  <a:gd name="T0" fmla="*/ 20 w 260"/>
                  <a:gd name="T1" fmla="*/ 0 h 674"/>
                  <a:gd name="T2" fmla="*/ 0 w 260"/>
                  <a:gd name="T3" fmla="*/ 0 h 674"/>
                  <a:gd name="T4" fmla="*/ 0 w 260"/>
                  <a:gd name="T5" fmla="*/ 107 h 674"/>
                  <a:gd name="T6" fmla="*/ 0 w 260"/>
                  <a:gd name="T7" fmla="*/ 107 h 674"/>
                  <a:gd name="T8" fmla="*/ 305 w 260"/>
                  <a:gd name="T9" fmla="*/ 493 h 674"/>
                  <a:gd name="T10" fmla="*/ 0 w 260"/>
                  <a:gd name="T11" fmla="*/ 879 h 674"/>
                  <a:gd name="T12" fmla="*/ 0 w 260"/>
                  <a:gd name="T13" fmla="*/ 879 h 674"/>
                  <a:gd name="T14" fmla="*/ 0 w 260"/>
                  <a:gd name="T15" fmla="*/ 988 h 674"/>
                  <a:gd name="T16" fmla="*/ 20 w 260"/>
                  <a:gd name="T17" fmla="*/ 988 h 674"/>
                  <a:gd name="T18" fmla="*/ 377 w 260"/>
                  <a:gd name="T19" fmla="*/ 495 h 674"/>
                  <a:gd name="T20" fmla="*/ 20 w 260"/>
                  <a:gd name="T21" fmla="*/ 0 h 6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4">
                    <a:moveTo>
                      <a:pt x="14" y="0"/>
                    </a:moveTo>
                    <a:cubicBezTo>
                      <a:pt x="9" y="0"/>
                      <a:pt x="5" y="0"/>
                      <a:pt x="0" y="0"/>
                    </a:cubicBezTo>
                    <a:cubicBezTo>
                      <a:pt x="0" y="73"/>
                      <a:pt x="0" y="73"/>
                      <a:pt x="0" y="73"/>
                    </a:cubicBezTo>
                    <a:cubicBezTo>
                      <a:pt x="0" y="73"/>
                      <a:pt x="0" y="73"/>
                      <a:pt x="0" y="73"/>
                    </a:cubicBezTo>
                    <a:cubicBezTo>
                      <a:pt x="116" y="73"/>
                      <a:pt x="210" y="191"/>
                      <a:pt x="210" y="336"/>
                    </a:cubicBezTo>
                    <a:cubicBezTo>
                      <a:pt x="210" y="482"/>
                      <a:pt x="116" y="600"/>
                      <a:pt x="0" y="600"/>
                    </a:cubicBezTo>
                    <a:cubicBezTo>
                      <a:pt x="0" y="600"/>
                      <a:pt x="0" y="600"/>
                      <a:pt x="0" y="600"/>
                    </a:cubicBezTo>
                    <a:cubicBezTo>
                      <a:pt x="0" y="674"/>
                      <a:pt x="0" y="674"/>
                      <a:pt x="0" y="674"/>
                    </a:cubicBezTo>
                    <a:cubicBezTo>
                      <a:pt x="5" y="674"/>
                      <a:pt x="9" y="674"/>
                      <a:pt x="14" y="674"/>
                    </a:cubicBezTo>
                    <a:cubicBezTo>
                      <a:pt x="142" y="674"/>
                      <a:pt x="260" y="524"/>
                      <a:pt x="260" y="338"/>
                    </a:cubicBezTo>
                    <a:cubicBezTo>
                      <a:pt x="260" y="151"/>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1" name="Freeform 322"/>
              <p:cNvSpPr>
                <a:spLocks/>
              </p:cNvSpPr>
              <p:nvPr/>
            </p:nvSpPr>
            <p:spPr bwMode="auto">
              <a:xfrm>
                <a:off x="1445"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5 h 794"/>
                  <a:gd name="T10" fmla="*/ 0 w 294"/>
                  <a:gd name="T11" fmla="*/ 195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3"/>
                      <a:pt x="0" y="133"/>
                      <a:pt x="0" y="133"/>
                    </a:cubicBezTo>
                    <a:cubicBezTo>
                      <a:pt x="0" y="133"/>
                      <a:pt x="0" y="133"/>
                      <a:pt x="0" y="133"/>
                    </a:cubicBezTo>
                    <a:cubicBezTo>
                      <a:pt x="116" y="133"/>
                      <a:pt x="210" y="251"/>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2" name="Oval 323"/>
              <p:cNvSpPr>
                <a:spLocks noChangeArrowheads="1"/>
              </p:cNvSpPr>
              <p:nvPr/>
            </p:nvSpPr>
            <p:spPr bwMode="auto">
              <a:xfrm>
                <a:off x="750"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3" name="Oval 324"/>
              <p:cNvSpPr>
                <a:spLocks noChangeArrowheads="1"/>
              </p:cNvSpPr>
              <p:nvPr/>
            </p:nvSpPr>
            <p:spPr bwMode="auto">
              <a:xfrm>
                <a:off x="813" y="1149"/>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4" name="Oval 325"/>
              <p:cNvSpPr>
                <a:spLocks noChangeArrowheads="1"/>
              </p:cNvSpPr>
              <p:nvPr/>
            </p:nvSpPr>
            <p:spPr bwMode="auto">
              <a:xfrm>
                <a:off x="670" y="1123"/>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5" name="Oval 326"/>
              <p:cNvSpPr>
                <a:spLocks noChangeArrowheads="1"/>
              </p:cNvSpPr>
              <p:nvPr/>
            </p:nvSpPr>
            <p:spPr bwMode="auto">
              <a:xfrm>
                <a:off x="988"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6" name="Oval 327"/>
              <p:cNvSpPr>
                <a:spLocks noChangeArrowheads="1"/>
              </p:cNvSpPr>
              <p:nvPr/>
            </p:nvSpPr>
            <p:spPr bwMode="auto">
              <a:xfrm>
                <a:off x="1136" y="112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7" name="Oval 328"/>
              <p:cNvSpPr>
                <a:spLocks noChangeArrowheads="1"/>
              </p:cNvSpPr>
              <p:nvPr/>
            </p:nvSpPr>
            <p:spPr bwMode="auto">
              <a:xfrm>
                <a:off x="1240" y="1102"/>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8" name="Oval 329"/>
              <p:cNvSpPr>
                <a:spLocks noChangeArrowheads="1"/>
              </p:cNvSpPr>
              <p:nvPr/>
            </p:nvSpPr>
            <p:spPr bwMode="auto">
              <a:xfrm>
                <a:off x="1325" y="1146"/>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9" name="Oval 330"/>
              <p:cNvSpPr>
                <a:spLocks noChangeArrowheads="1"/>
              </p:cNvSpPr>
              <p:nvPr/>
            </p:nvSpPr>
            <p:spPr bwMode="auto">
              <a:xfrm>
                <a:off x="1371" y="1093"/>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0" name="Oval 331"/>
              <p:cNvSpPr>
                <a:spLocks noChangeArrowheads="1"/>
              </p:cNvSpPr>
              <p:nvPr/>
            </p:nvSpPr>
            <p:spPr bwMode="auto">
              <a:xfrm>
                <a:off x="863" y="1093"/>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1" name="Oval 332"/>
              <p:cNvSpPr>
                <a:spLocks noChangeArrowheads="1"/>
              </p:cNvSpPr>
              <p:nvPr/>
            </p:nvSpPr>
            <p:spPr bwMode="auto">
              <a:xfrm>
                <a:off x="859" y="1824"/>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2" name="Oval 333"/>
              <p:cNvSpPr>
                <a:spLocks noChangeArrowheads="1"/>
              </p:cNvSpPr>
              <p:nvPr/>
            </p:nvSpPr>
            <p:spPr bwMode="auto">
              <a:xfrm>
                <a:off x="993" y="188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3" name="Oval 334"/>
              <p:cNvSpPr>
                <a:spLocks noChangeArrowheads="1"/>
              </p:cNvSpPr>
              <p:nvPr/>
            </p:nvSpPr>
            <p:spPr bwMode="auto">
              <a:xfrm>
                <a:off x="1051" y="1819"/>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4" name="Oval 335"/>
              <p:cNvSpPr>
                <a:spLocks noChangeArrowheads="1"/>
              </p:cNvSpPr>
              <p:nvPr/>
            </p:nvSpPr>
            <p:spPr bwMode="auto">
              <a:xfrm>
                <a:off x="1133" y="1847"/>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5" name="Oval 336"/>
              <p:cNvSpPr>
                <a:spLocks noChangeArrowheads="1"/>
              </p:cNvSpPr>
              <p:nvPr/>
            </p:nvSpPr>
            <p:spPr bwMode="auto">
              <a:xfrm>
                <a:off x="124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6" name="Oval 337"/>
              <p:cNvSpPr>
                <a:spLocks noChangeArrowheads="1"/>
              </p:cNvSpPr>
              <p:nvPr/>
            </p:nvSpPr>
            <p:spPr bwMode="auto">
              <a:xfrm>
                <a:off x="1317" y="1879"/>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7" name="Oval 338"/>
              <p:cNvSpPr>
                <a:spLocks noChangeArrowheads="1"/>
              </p:cNvSpPr>
              <p:nvPr/>
            </p:nvSpPr>
            <p:spPr bwMode="auto">
              <a:xfrm>
                <a:off x="620"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8" name="Oval 339"/>
              <p:cNvSpPr>
                <a:spLocks noChangeArrowheads="1"/>
              </p:cNvSpPr>
              <p:nvPr/>
            </p:nvSpPr>
            <p:spPr bwMode="auto">
              <a:xfrm>
                <a:off x="1371"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9" name="Freeform 340"/>
              <p:cNvSpPr>
                <a:spLocks/>
              </p:cNvSpPr>
              <p:nvPr/>
            </p:nvSpPr>
            <p:spPr bwMode="auto">
              <a:xfrm>
                <a:off x="1565" y="1819"/>
                <a:ext cx="23" cy="19"/>
              </a:xfrm>
              <a:custGeom>
                <a:avLst/>
                <a:gdLst>
                  <a:gd name="T0" fmla="*/ 27 w 19"/>
                  <a:gd name="T1" fmla="*/ 2 h 16"/>
                  <a:gd name="T2" fmla="*/ 19 w 19"/>
                  <a:gd name="T3" fmla="*/ 17 h 16"/>
                  <a:gd name="T4" fmla="*/ 2 w 19"/>
                  <a:gd name="T5" fmla="*/ 20 h 16"/>
                  <a:gd name="T6" fmla="*/ 10 w 19"/>
                  <a:gd name="T7" fmla="*/ 6 h 16"/>
                  <a:gd name="T8" fmla="*/ 27 w 19"/>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6">
                    <a:moveTo>
                      <a:pt x="18" y="2"/>
                    </a:moveTo>
                    <a:cubicBezTo>
                      <a:pt x="19" y="4"/>
                      <a:pt x="17" y="9"/>
                      <a:pt x="13" y="12"/>
                    </a:cubicBezTo>
                    <a:cubicBezTo>
                      <a:pt x="8" y="15"/>
                      <a:pt x="3" y="16"/>
                      <a:pt x="2" y="14"/>
                    </a:cubicBezTo>
                    <a:cubicBezTo>
                      <a:pt x="0" y="12"/>
                      <a:pt x="2" y="7"/>
                      <a:pt x="7" y="4"/>
                    </a:cubicBezTo>
                    <a:cubicBezTo>
                      <a:pt x="11" y="0"/>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0" name="Freeform 341"/>
              <p:cNvSpPr>
                <a:spLocks/>
              </p:cNvSpPr>
              <p:nvPr/>
            </p:nvSpPr>
            <p:spPr bwMode="auto">
              <a:xfrm>
                <a:off x="1619" y="1739"/>
                <a:ext cx="24" cy="19"/>
              </a:xfrm>
              <a:custGeom>
                <a:avLst/>
                <a:gdLst>
                  <a:gd name="T0" fmla="*/ 26 w 20"/>
                  <a:gd name="T1" fmla="*/ 2 h 16"/>
                  <a:gd name="T2" fmla="*/ 19 w 20"/>
                  <a:gd name="T3" fmla="*/ 17 h 16"/>
                  <a:gd name="T4" fmla="*/ 2 w 20"/>
                  <a:gd name="T5" fmla="*/ 20 h 16"/>
                  <a:gd name="T6" fmla="*/ 10 w 20"/>
                  <a:gd name="T7" fmla="*/ 6 h 16"/>
                  <a:gd name="T8" fmla="*/ 26 w 20"/>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18" y="2"/>
                    </a:moveTo>
                    <a:cubicBezTo>
                      <a:pt x="20" y="4"/>
                      <a:pt x="17" y="9"/>
                      <a:pt x="13" y="12"/>
                    </a:cubicBezTo>
                    <a:cubicBezTo>
                      <a:pt x="9" y="15"/>
                      <a:pt x="4" y="16"/>
                      <a:pt x="2" y="14"/>
                    </a:cubicBezTo>
                    <a:cubicBezTo>
                      <a:pt x="0" y="12"/>
                      <a:pt x="2" y="7"/>
                      <a:pt x="7" y="4"/>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1" name="Freeform 342"/>
              <p:cNvSpPr>
                <a:spLocks/>
              </p:cNvSpPr>
              <p:nvPr/>
            </p:nvSpPr>
            <p:spPr bwMode="auto">
              <a:xfrm>
                <a:off x="1669" y="1651"/>
                <a:ext cx="18" cy="24"/>
              </a:xfrm>
              <a:custGeom>
                <a:avLst/>
                <a:gdLst>
                  <a:gd name="T0" fmla="*/ 17 w 15"/>
                  <a:gd name="T1" fmla="*/ 1 h 20"/>
                  <a:gd name="T2" fmla="*/ 17 w 15"/>
                  <a:gd name="T3" fmla="*/ 17 h 20"/>
                  <a:gd name="T4" fmla="*/ 2 w 15"/>
                  <a:gd name="T5" fmla="*/ 28 h 20"/>
                  <a:gd name="T6" fmla="*/ 5 w 15"/>
                  <a:gd name="T7" fmla="*/ 10 h 20"/>
                  <a:gd name="T8" fmla="*/ 17 w 15"/>
                  <a:gd name="T9" fmla="*/ 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0">
                    <a:moveTo>
                      <a:pt x="12" y="1"/>
                    </a:moveTo>
                    <a:cubicBezTo>
                      <a:pt x="15" y="2"/>
                      <a:pt x="14" y="7"/>
                      <a:pt x="12" y="12"/>
                    </a:cubicBezTo>
                    <a:cubicBezTo>
                      <a:pt x="9" y="17"/>
                      <a:pt x="5" y="20"/>
                      <a:pt x="2" y="19"/>
                    </a:cubicBezTo>
                    <a:cubicBezTo>
                      <a:pt x="0" y="17"/>
                      <a:pt x="0" y="12"/>
                      <a:pt x="3" y="7"/>
                    </a:cubicBezTo>
                    <a:cubicBezTo>
                      <a:pt x="5" y="3"/>
                      <a:pt x="10" y="0"/>
                      <a:pt x="1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2" name="Freeform 343"/>
              <p:cNvSpPr>
                <a:spLocks/>
              </p:cNvSpPr>
              <p:nvPr/>
            </p:nvSpPr>
            <p:spPr bwMode="auto">
              <a:xfrm>
                <a:off x="1718" y="1622"/>
                <a:ext cx="14" cy="25"/>
              </a:xfrm>
              <a:custGeom>
                <a:avLst/>
                <a:gdLst>
                  <a:gd name="T0" fmla="*/ 11 w 12"/>
                  <a:gd name="T1" fmla="*/ 0 h 21"/>
                  <a:gd name="T2" fmla="*/ 15 w 12"/>
                  <a:gd name="T3" fmla="*/ 15 h 21"/>
                  <a:gd name="T4" fmla="*/ 6 w 12"/>
                  <a:gd name="T5" fmla="*/ 29 h 21"/>
                  <a:gd name="T6" fmla="*/ 1 w 12"/>
                  <a:gd name="T7" fmla="*/ 13 h 21"/>
                  <a:gd name="T8" fmla="*/ 11 w 12"/>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0"/>
                    </a:moveTo>
                    <a:cubicBezTo>
                      <a:pt x="11" y="1"/>
                      <a:pt x="12" y="6"/>
                      <a:pt x="11" y="11"/>
                    </a:cubicBezTo>
                    <a:cubicBezTo>
                      <a:pt x="10" y="17"/>
                      <a:pt x="7" y="21"/>
                      <a:pt x="4" y="20"/>
                    </a:cubicBezTo>
                    <a:cubicBezTo>
                      <a:pt x="1" y="19"/>
                      <a:pt x="0" y="15"/>
                      <a:pt x="1" y="9"/>
                    </a:cubicBezTo>
                    <a:cubicBezTo>
                      <a:pt x="2" y="4"/>
                      <a:pt x="5" y="0"/>
                      <a:pt x="8"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3" name="Freeform 344"/>
              <p:cNvSpPr>
                <a:spLocks/>
              </p:cNvSpPr>
              <p:nvPr/>
            </p:nvSpPr>
            <p:spPr bwMode="auto">
              <a:xfrm>
                <a:off x="1720" y="1515"/>
                <a:ext cx="14" cy="26"/>
              </a:xfrm>
              <a:custGeom>
                <a:avLst/>
                <a:gdLst>
                  <a:gd name="T0" fmla="*/ 8 w 11"/>
                  <a:gd name="T1" fmla="*/ 0 h 21"/>
                  <a:gd name="T2" fmla="*/ 18 w 11"/>
                  <a:gd name="T3" fmla="*/ 17 h 21"/>
                  <a:gd name="T4" fmla="*/ 10 w 11"/>
                  <a:gd name="T5" fmla="*/ 32 h 21"/>
                  <a:gd name="T6" fmla="*/ 0 w 11"/>
                  <a:gd name="T7" fmla="*/ 17 h 21"/>
                  <a:gd name="T8" fmla="*/ 8 w 1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1">
                    <a:moveTo>
                      <a:pt x="5" y="0"/>
                    </a:moveTo>
                    <a:cubicBezTo>
                      <a:pt x="8" y="0"/>
                      <a:pt x="11" y="5"/>
                      <a:pt x="11" y="11"/>
                    </a:cubicBezTo>
                    <a:cubicBezTo>
                      <a:pt x="11" y="16"/>
                      <a:pt x="8" y="21"/>
                      <a:pt x="6" y="21"/>
                    </a:cubicBezTo>
                    <a:cubicBezTo>
                      <a:pt x="3" y="21"/>
                      <a:pt x="1" y="16"/>
                      <a:pt x="0" y="11"/>
                    </a:cubicBezTo>
                    <a:cubicBezTo>
                      <a:pt x="0" y="5"/>
                      <a:pt x="3"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4" name="Freeform 345"/>
              <p:cNvSpPr>
                <a:spLocks/>
              </p:cNvSpPr>
              <p:nvPr/>
            </p:nvSpPr>
            <p:spPr bwMode="auto">
              <a:xfrm>
                <a:off x="1700" y="1414"/>
                <a:ext cx="17" cy="25"/>
              </a:xfrm>
              <a:custGeom>
                <a:avLst/>
                <a:gdLst>
                  <a:gd name="T0" fmla="*/ 5 w 14"/>
                  <a:gd name="T1" fmla="*/ 1 h 21"/>
                  <a:gd name="T2" fmla="*/ 18 w 14"/>
                  <a:gd name="T3" fmla="*/ 13 h 21"/>
                  <a:gd name="T4" fmla="*/ 15 w 14"/>
                  <a:gd name="T5" fmla="*/ 29 h 21"/>
                  <a:gd name="T6" fmla="*/ 2 w 14"/>
                  <a:gd name="T7" fmla="*/ 17 h 21"/>
                  <a:gd name="T8" fmla="*/ 5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3" y="1"/>
                    </a:moveTo>
                    <a:cubicBezTo>
                      <a:pt x="6" y="0"/>
                      <a:pt x="10" y="3"/>
                      <a:pt x="12" y="9"/>
                    </a:cubicBezTo>
                    <a:cubicBezTo>
                      <a:pt x="14" y="14"/>
                      <a:pt x="13" y="19"/>
                      <a:pt x="10" y="20"/>
                    </a:cubicBezTo>
                    <a:cubicBezTo>
                      <a:pt x="8" y="21"/>
                      <a:pt x="4" y="17"/>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5" name="Freeform 346"/>
              <p:cNvSpPr>
                <a:spLocks/>
              </p:cNvSpPr>
              <p:nvPr/>
            </p:nvSpPr>
            <p:spPr bwMode="auto">
              <a:xfrm>
                <a:off x="1699" y="1292"/>
                <a:ext cx="17" cy="25"/>
              </a:xfrm>
              <a:custGeom>
                <a:avLst/>
                <a:gdLst>
                  <a:gd name="T0" fmla="*/ 6 w 14"/>
                  <a:gd name="T1" fmla="*/ 1 h 21"/>
                  <a:gd name="T2" fmla="*/ 18 w 14"/>
                  <a:gd name="T3" fmla="*/ 13 h 21"/>
                  <a:gd name="T4" fmla="*/ 16 w 14"/>
                  <a:gd name="T5" fmla="*/ 29 h 21"/>
                  <a:gd name="T6" fmla="*/ 2 w 14"/>
                  <a:gd name="T7" fmla="*/ 18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4"/>
                      <a:pt x="13" y="20"/>
                      <a:pt x="11" y="20"/>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6" name="Freeform 347"/>
              <p:cNvSpPr>
                <a:spLocks/>
              </p:cNvSpPr>
              <p:nvPr/>
            </p:nvSpPr>
            <p:spPr bwMode="auto">
              <a:xfrm>
                <a:off x="1634" y="1221"/>
                <a:ext cx="20" cy="23"/>
              </a:xfrm>
              <a:custGeom>
                <a:avLst/>
                <a:gdLst>
                  <a:gd name="T0" fmla="*/ 2 w 17"/>
                  <a:gd name="T1" fmla="*/ 2 h 19"/>
                  <a:gd name="T2" fmla="*/ 16 w 17"/>
                  <a:gd name="T3" fmla="*/ 8 h 19"/>
                  <a:gd name="T4" fmla="*/ 21 w 17"/>
                  <a:gd name="T5" fmla="*/ 25 h 19"/>
                  <a:gd name="T6" fmla="*/ 7 w 17"/>
                  <a:gd name="T7" fmla="*/ 19 h 19"/>
                  <a:gd name="T8" fmla="*/ 2 w 17"/>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2"/>
                    </a:moveTo>
                    <a:cubicBezTo>
                      <a:pt x="4" y="0"/>
                      <a:pt x="9" y="2"/>
                      <a:pt x="12" y="6"/>
                    </a:cubicBezTo>
                    <a:cubicBezTo>
                      <a:pt x="16" y="11"/>
                      <a:pt x="17" y="16"/>
                      <a:pt x="15" y="17"/>
                    </a:cubicBezTo>
                    <a:cubicBezTo>
                      <a:pt x="13" y="19"/>
                      <a:pt x="8" y="17"/>
                      <a:pt x="5" y="13"/>
                    </a:cubicBezTo>
                    <a:cubicBezTo>
                      <a:pt x="1" y="8"/>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7" name="Freeform 348"/>
              <p:cNvSpPr>
                <a:spLocks/>
              </p:cNvSpPr>
              <p:nvPr/>
            </p:nvSpPr>
            <p:spPr bwMode="auto">
              <a:xfrm>
                <a:off x="1519" y="1126"/>
                <a:ext cx="26" cy="19"/>
              </a:xfrm>
              <a:custGeom>
                <a:avLst/>
                <a:gdLst>
                  <a:gd name="T0" fmla="*/ 2 w 21"/>
                  <a:gd name="T1" fmla="*/ 2 h 16"/>
                  <a:gd name="T2" fmla="*/ 20 w 21"/>
                  <a:gd name="T3" fmla="*/ 5 h 16"/>
                  <a:gd name="T4" fmla="*/ 30 w 21"/>
                  <a:gd name="T5" fmla="*/ 18 h 16"/>
                  <a:gd name="T6" fmla="*/ 12 w 21"/>
                  <a:gd name="T7" fmla="*/ 17 h 16"/>
                  <a:gd name="T8" fmla="*/ 2 w 21"/>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 y="2"/>
                    </a:moveTo>
                    <a:cubicBezTo>
                      <a:pt x="3" y="0"/>
                      <a:pt x="8" y="0"/>
                      <a:pt x="13" y="3"/>
                    </a:cubicBezTo>
                    <a:cubicBezTo>
                      <a:pt x="18" y="6"/>
                      <a:pt x="21" y="11"/>
                      <a:pt x="19" y="13"/>
                    </a:cubicBezTo>
                    <a:cubicBezTo>
                      <a:pt x="18" y="16"/>
                      <a:pt x="13"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8" name="Freeform 349"/>
              <p:cNvSpPr>
                <a:spLocks/>
              </p:cNvSpPr>
              <p:nvPr/>
            </p:nvSpPr>
            <p:spPr bwMode="auto">
              <a:xfrm>
                <a:off x="1601" y="1163"/>
                <a:ext cx="24" cy="20"/>
              </a:xfrm>
              <a:custGeom>
                <a:avLst/>
                <a:gdLst>
                  <a:gd name="T0" fmla="*/ 1 w 20"/>
                  <a:gd name="T1" fmla="*/ 5 h 16"/>
                  <a:gd name="T2" fmla="*/ 17 w 20"/>
                  <a:gd name="T3" fmla="*/ 6 h 16"/>
                  <a:gd name="T4" fmla="*/ 26 w 20"/>
                  <a:gd name="T5" fmla="*/ 20 h 16"/>
                  <a:gd name="T6" fmla="*/ 10 w 20"/>
                  <a:gd name="T7" fmla="*/ 19 h 16"/>
                  <a:gd name="T8" fmla="*/ 1 w 20"/>
                  <a:gd name="T9" fmla="*/ 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1" y="3"/>
                    </a:moveTo>
                    <a:cubicBezTo>
                      <a:pt x="3" y="0"/>
                      <a:pt x="8" y="1"/>
                      <a:pt x="12" y="4"/>
                    </a:cubicBezTo>
                    <a:cubicBezTo>
                      <a:pt x="17" y="7"/>
                      <a:pt x="20" y="11"/>
                      <a:pt x="18" y="13"/>
                    </a:cubicBezTo>
                    <a:cubicBezTo>
                      <a:pt x="17" y="16"/>
                      <a:pt x="12" y="15"/>
                      <a:pt x="7" y="12"/>
                    </a:cubicBezTo>
                    <a:cubicBezTo>
                      <a:pt x="2" y="9"/>
                      <a:pt x="0" y="5"/>
                      <a:pt x="1" y="3"/>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9" name="Freeform 350"/>
              <p:cNvSpPr>
                <a:spLocks/>
              </p:cNvSpPr>
              <p:nvPr/>
            </p:nvSpPr>
            <p:spPr bwMode="auto">
              <a:xfrm>
                <a:off x="1492" y="1151"/>
                <a:ext cx="25" cy="16"/>
              </a:xfrm>
              <a:custGeom>
                <a:avLst/>
                <a:gdLst>
                  <a:gd name="T0" fmla="*/ 0 w 21"/>
                  <a:gd name="T1" fmla="*/ 6 h 13"/>
                  <a:gd name="T2" fmla="*/ 15 w 21"/>
                  <a:gd name="T3" fmla="*/ 1 h 13"/>
                  <a:gd name="T4" fmla="*/ 29 w 21"/>
                  <a:gd name="T5" fmla="*/ 14 h 13"/>
                  <a:gd name="T6" fmla="*/ 13 w 21"/>
                  <a:gd name="T7" fmla="*/ 17 h 13"/>
                  <a:gd name="T8" fmla="*/ 0 w 21"/>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3">
                    <a:moveTo>
                      <a:pt x="0" y="4"/>
                    </a:moveTo>
                    <a:cubicBezTo>
                      <a:pt x="1" y="1"/>
                      <a:pt x="6" y="0"/>
                      <a:pt x="11" y="1"/>
                    </a:cubicBezTo>
                    <a:cubicBezTo>
                      <a:pt x="17" y="3"/>
                      <a:pt x="21" y="6"/>
                      <a:pt x="20" y="9"/>
                    </a:cubicBezTo>
                    <a:cubicBezTo>
                      <a:pt x="19" y="11"/>
                      <a:pt x="14" y="13"/>
                      <a:pt x="9" y="11"/>
                    </a:cubicBezTo>
                    <a:cubicBezTo>
                      <a:pt x="3" y="10"/>
                      <a:pt x="0" y="7"/>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0" name="Freeform 351"/>
              <p:cNvSpPr>
                <a:spLocks/>
              </p:cNvSpPr>
              <p:nvPr/>
            </p:nvSpPr>
            <p:spPr bwMode="auto">
              <a:xfrm>
                <a:off x="735" y="1244"/>
                <a:ext cx="516" cy="40"/>
              </a:xfrm>
              <a:custGeom>
                <a:avLst/>
                <a:gdLst>
                  <a:gd name="T0" fmla="*/ 0 w 428"/>
                  <a:gd name="T1" fmla="*/ 0 h 33"/>
                  <a:gd name="T2" fmla="*/ 285 w 428"/>
                  <a:gd name="T3" fmla="*/ 21 h 33"/>
                  <a:gd name="T4" fmla="*/ 622 w 428"/>
                  <a:gd name="T5" fmla="*/ 2 h 33"/>
                  <a:gd name="T6" fmla="*/ 424 w 428"/>
                  <a:gd name="T7" fmla="*/ 46 h 33"/>
                  <a:gd name="T8" fmla="*/ 235 w 428"/>
                  <a:gd name="T9" fmla="*/ 46 h 33"/>
                  <a:gd name="T10" fmla="*/ 83 w 428"/>
                  <a:gd name="T11" fmla="*/ 35 h 33"/>
                  <a:gd name="T12" fmla="*/ 10 w 428"/>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 h="33">
                    <a:moveTo>
                      <a:pt x="0" y="0"/>
                    </a:moveTo>
                    <a:cubicBezTo>
                      <a:pt x="46" y="30"/>
                      <a:pt x="142" y="11"/>
                      <a:pt x="196" y="14"/>
                    </a:cubicBezTo>
                    <a:cubicBezTo>
                      <a:pt x="274" y="17"/>
                      <a:pt x="351" y="4"/>
                      <a:pt x="428" y="2"/>
                    </a:cubicBezTo>
                    <a:cubicBezTo>
                      <a:pt x="381" y="17"/>
                      <a:pt x="344" y="31"/>
                      <a:pt x="292" y="31"/>
                    </a:cubicBezTo>
                    <a:cubicBezTo>
                      <a:pt x="249" y="31"/>
                      <a:pt x="205" y="33"/>
                      <a:pt x="162" y="31"/>
                    </a:cubicBezTo>
                    <a:cubicBezTo>
                      <a:pt x="128" y="29"/>
                      <a:pt x="90"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1" name="Freeform 352"/>
              <p:cNvSpPr>
                <a:spLocks/>
              </p:cNvSpPr>
              <p:nvPr/>
            </p:nvSpPr>
            <p:spPr bwMode="auto">
              <a:xfrm>
                <a:off x="887" y="1273"/>
                <a:ext cx="300" cy="11"/>
              </a:xfrm>
              <a:custGeom>
                <a:avLst/>
                <a:gdLst>
                  <a:gd name="T0" fmla="*/ 1 w 249"/>
                  <a:gd name="T1" fmla="*/ 7 h 9"/>
                  <a:gd name="T2" fmla="*/ 71 w 249"/>
                  <a:gd name="T3" fmla="*/ 9 h 9"/>
                  <a:gd name="T4" fmla="*/ 186 w 249"/>
                  <a:gd name="T5" fmla="*/ 11 h 9"/>
                  <a:gd name="T6" fmla="*/ 361 w 249"/>
                  <a:gd name="T7" fmla="*/ 1 h 9"/>
                  <a:gd name="T8" fmla="*/ 257 w 249"/>
                  <a:gd name="T9" fmla="*/ 2 h 9"/>
                  <a:gd name="T10" fmla="*/ 153 w 249"/>
                  <a:gd name="T11" fmla="*/ 2 h 9"/>
                  <a:gd name="T12" fmla="*/ 47 w 249"/>
                  <a:gd name="T13" fmla="*/ 6 h 9"/>
                  <a:gd name="T14" fmla="*/ 0 w 249"/>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9" h="9">
                    <a:moveTo>
                      <a:pt x="1" y="5"/>
                    </a:moveTo>
                    <a:cubicBezTo>
                      <a:pt x="17" y="5"/>
                      <a:pt x="33" y="6"/>
                      <a:pt x="49" y="6"/>
                    </a:cubicBezTo>
                    <a:cubicBezTo>
                      <a:pt x="75" y="7"/>
                      <a:pt x="102" y="6"/>
                      <a:pt x="128" y="7"/>
                    </a:cubicBezTo>
                    <a:cubicBezTo>
                      <a:pt x="169" y="9"/>
                      <a:pt x="212" y="6"/>
                      <a:pt x="249" y="1"/>
                    </a:cubicBezTo>
                    <a:cubicBezTo>
                      <a:pt x="225" y="0"/>
                      <a:pt x="201" y="2"/>
                      <a:pt x="177" y="2"/>
                    </a:cubicBezTo>
                    <a:cubicBezTo>
                      <a:pt x="153" y="3"/>
                      <a:pt x="129" y="2"/>
                      <a:pt x="105" y="2"/>
                    </a:cubicBezTo>
                    <a:cubicBezTo>
                      <a:pt x="80" y="2"/>
                      <a:pt x="56" y="4"/>
                      <a:pt x="32" y="4"/>
                    </a:cubicBezTo>
                    <a:cubicBezTo>
                      <a:pt x="22" y="4"/>
                      <a:pt x="8"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2" name="Line 353"/>
              <p:cNvSpPr>
                <a:spLocks noChangeShapeType="1"/>
              </p:cNvSpPr>
              <p:nvPr/>
            </p:nvSpPr>
            <p:spPr bwMode="auto">
              <a:xfrm>
                <a:off x="1445" y="1778"/>
                <a:ext cx="1" cy="1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363" name="Line 354"/>
              <p:cNvSpPr>
                <a:spLocks noChangeShapeType="1"/>
              </p:cNvSpPr>
              <p:nvPr/>
            </p:nvSpPr>
            <p:spPr bwMode="auto">
              <a:xfrm>
                <a:off x="1445" y="1011"/>
                <a:ext cx="1" cy="19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364" name="Freeform 355"/>
              <p:cNvSpPr>
                <a:spLocks/>
              </p:cNvSpPr>
              <p:nvPr/>
            </p:nvSpPr>
            <p:spPr bwMode="auto">
              <a:xfrm>
                <a:off x="788" y="1335"/>
                <a:ext cx="93" cy="319"/>
              </a:xfrm>
              <a:custGeom>
                <a:avLst/>
                <a:gdLst>
                  <a:gd name="T0" fmla="*/ 0 w 77"/>
                  <a:gd name="T1" fmla="*/ 0 h 264"/>
                  <a:gd name="T2" fmla="*/ 0 w 77"/>
                  <a:gd name="T3" fmla="*/ 385 h 264"/>
                  <a:gd name="T4" fmla="*/ 0 w 77"/>
                  <a:gd name="T5" fmla="*/ 0 h 264"/>
                  <a:gd name="T6" fmla="*/ 0 60000 65536"/>
                  <a:gd name="T7" fmla="*/ 0 60000 65536"/>
                  <a:gd name="T8" fmla="*/ 0 60000 65536"/>
                </a:gdLst>
                <a:ahLst/>
                <a:cxnLst>
                  <a:cxn ang="T6">
                    <a:pos x="T0" y="T1"/>
                  </a:cxn>
                  <a:cxn ang="T7">
                    <a:pos x="T2" y="T3"/>
                  </a:cxn>
                  <a:cxn ang="T8">
                    <a:pos x="T4" y="T5"/>
                  </a:cxn>
                </a:cxnLst>
                <a:rect l="0" t="0" r="r" b="b"/>
                <a:pathLst>
                  <a:path w="77" h="264">
                    <a:moveTo>
                      <a:pt x="0" y="0"/>
                    </a:moveTo>
                    <a:cubicBezTo>
                      <a:pt x="0" y="0"/>
                      <a:pt x="65" y="112"/>
                      <a:pt x="0" y="264"/>
                    </a:cubicBezTo>
                    <a:cubicBezTo>
                      <a:pt x="0" y="264"/>
                      <a:pt x="77" y="13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5" name="Freeform 356"/>
              <p:cNvSpPr>
                <a:spLocks/>
              </p:cNvSpPr>
              <p:nvPr/>
            </p:nvSpPr>
            <p:spPr bwMode="auto">
              <a:xfrm>
                <a:off x="1441" y="985"/>
                <a:ext cx="1114" cy="986"/>
              </a:xfrm>
              <a:custGeom>
                <a:avLst/>
                <a:gdLst>
                  <a:gd name="T0" fmla="*/ 1321 w 925"/>
                  <a:gd name="T1" fmla="*/ 630 h 815"/>
                  <a:gd name="T2" fmla="*/ 6 w 925"/>
                  <a:gd name="T3" fmla="*/ 30 h 815"/>
                  <a:gd name="T4" fmla="*/ 2 w 925"/>
                  <a:gd name="T5" fmla="*/ 30 h 815"/>
                  <a:gd name="T6" fmla="*/ 2 w 925"/>
                  <a:gd name="T7" fmla="*/ 267 h 815"/>
                  <a:gd name="T8" fmla="*/ 5 w 925"/>
                  <a:gd name="T9" fmla="*/ 267 h 815"/>
                  <a:gd name="T10" fmla="*/ 149 w 925"/>
                  <a:gd name="T11" fmla="*/ 338 h 815"/>
                  <a:gd name="T12" fmla="*/ 155 w 925"/>
                  <a:gd name="T13" fmla="*/ 336 h 815"/>
                  <a:gd name="T14" fmla="*/ 216 w 925"/>
                  <a:gd name="T15" fmla="*/ 428 h 815"/>
                  <a:gd name="T16" fmla="*/ 218 w 925"/>
                  <a:gd name="T17" fmla="*/ 426 h 815"/>
                  <a:gd name="T18" fmla="*/ 248 w 925"/>
                  <a:gd name="T19" fmla="*/ 521 h 815"/>
                  <a:gd name="T20" fmla="*/ 248 w 925"/>
                  <a:gd name="T21" fmla="*/ 521 h 815"/>
                  <a:gd name="T22" fmla="*/ 254 w 925"/>
                  <a:gd name="T23" fmla="*/ 663 h 815"/>
                  <a:gd name="T24" fmla="*/ 254 w 925"/>
                  <a:gd name="T25" fmla="*/ 669 h 815"/>
                  <a:gd name="T26" fmla="*/ 225 w 925"/>
                  <a:gd name="T27" fmla="*/ 779 h 815"/>
                  <a:gd name="T28" fmla="*/ 223 w 925"/>
                  <a:gd name="T29" fmla="*/ 783 h 815"/>
                  <a:gd name="T30" fmla="*/ 140 w 925"/>
                  <a:gd name="T31" fmla="*/ 900 h 815"/>
                  <a:gd name="T32" fmla="*/ 140 w 925"/>
                  <a:gd name="T33" fmla="*/ 900 h 815"/>
                  <a:gd name="T34" fmla="*/ 140 w 925"/>
                  <a:gd name="T35" fmla="*/ 900 h 815"/>
                  <a:gd name="T36" fmla="*/ 2 w 925"/>
                  <a:gd name="T37" fmla="*/ 953 h 815"/>
                  <a:gd name="T38" fmla="*/ 7 w 925"/>
                  <a:gd name="T39" fmla="*/ 955 h 815"/>
                  <a:gd name="T40" fmla="*/ 2 w 925"/>
                  <a:gd name="T41" fmla="*/ 955 h 815"/>
                  <a:gd name="T42" fmla="*/ 2 w 925"/>
                  <a:gd name="T43" fmla="*/ 1193 h 815"/>
                  <a:gd name="T44" fmla="*/ 0 w 925"/>
                  <a:gd name="T45" fmla="*/ 1193 h 815"/>
                  <a:gd name="T46" fmla="*/ 6 w 925"/>
                  <a:gd name="T47" fmla="*/ 1193 h 815"/>
                  <a:gd name="T48" fmla="*/ 1321 w 925"/>
                  <a:gd name="T49" fmla="*/ 630 h 8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25" h="815">
                    <a:moveTo>
                      <a:pt x="911" y="431"/>
                    </a:moveTo>
                    <a:cubicBezTo>
                      <a:pt x="895" y="0"/>
                      <a:pt x="163" y="21"/>
                      <a:pt x="4" y="21"/>
                    </a:cubicBezTo>
                    <a:cubicBezTo>
                      <a:pt x="3" y="21"/>
                      <a:pt x="3" y="21"/>
                      <a:pt x="2" y="21"/>
                    </a:cubicBezTo>
                    <a:cubicBezTo>
                      <a:pt x="2" y="183"/>
                      <a:pt x="2" y="183"/>
                      <a:pt x="2" y="183"/>
                    </a:cubicBezTo>
                    <a:cubicBezTo>
                      <a:pt x="2" y="183"/>
                      <a:pt x="2" y="183"/>
                      <a:pt x="3" y="183"/>
                    </a:cubicBezTo>
                    <a:cubicBezTo>
                      <a:pt x="30" y="234"/>
                      <a:pt x="89" y="232"/>
                      <a:pt x="103" y="231"/>
                    </a:cubicBezTo>
                    <a:cubicBezTo>
                      <a:pt x="104" y="231"/>
                      <a:pt x="106" y="229"/>
                      <a:pt x="107" y="230"/>
                    </a:cubicBezTo>
                    <a:cubicBezTo>
                      <a:pt x="93" y="294"/>
                      <a:pt x="141" y="294"/>
                      <a:pt x="149" y="293"/>
                    </a:cubicBezTo>
                    <a:cubicBezTo>
                      <a:pt x="149" y="294"/>
                      <a:pt x="149" y="290"/>
                      <a:pt x="150" y="291"/>
                    </a:cubicBezTo>
                    <a:cubicBezTo>
                      <a:pt x="130" y="343"/>
                      <a:pt x="166" y="355"/>
                      <a:pt x="171" y="356"/>
                    </a:cubicBezTo>
                    <a:cubicBezTo>
                      <a:pt x="171" y="356"/>
                      <a:pt x="171" y="355"/>
                      <a:pt x="171" y="356"/>
                    </a:cubicBezTo>
                    <a:cubicBezTo>
                      <a:pt x="142" y="391"/>
                      <a:pt x="169" y="442"/>
                      <a:pt x="175" y="453"/>
                    </a:cubicBezTo>
                    <a:cubicBezTo>
                      <a:pt x="175" y="454"/>
                      <a:pt x="175" y="456"/>
                      <a:pt x="175" y="457"/>
                    </a:cubicBezTo>
                    <a:cubicBezTo>
                      <a:pt x="139" y="484"/>
                      <a:pt x="151" y="522"/>
                      <a:pt x="155" y="532"/>
                    </a:cubicBezTo>
                    <a:cubicBezTo>
                      <a:pt x="154" y="533"/>
                      <a:pt x="154" y="534"/>
                      <a:pt x="154" y="535"/>
                    </a:cubicBezTo>
                    <a:cubicBezTo>
                      <a:pt x="85" y="544"/>
                      <a:pt x="96" y="614"/>
                      <a:pt x="96" y="615"/>
                    </a:cubicBezTo>
                    <a:cubicBezTo>
                      <a:pt x="96" y="615"/>
                      <a:pt x="96" y="615"/>
                      <a:pt x="96" y="615"/>
                    </a:cubicBezTo>
                    <a:cubicBezTo>
                      <a:pt x="96" y="615"/>
                      <a:pt x="96" y="615"/>
                      <a:pt x="96" y="615"/>
                    </a:cubicBezTo>
                    <a:cubicBezTo>
                      <a:pt x="28" y="590"/>
                      <a:pt x="2" y="651"/>
                      <a:pt x="2" y="651"/>
                    </a:cubicBezTo>
                    <a:cubicBezTo>
                      <a:pt x="3" y="651"/>
                      <a:pt x="4" y="652"/>
                      <a:pt x="5" y="652"/>
                    </a:cubicBezTo>
                    <a:cubicBezTo>
                      <a:pt x="4" y="652"/>
                      <a:pt x="3" y="652"/>
                      <a:pt x="2" y="652"/>
                    </a:cubicBezTo>
                    <a:cubicBezTo>
                      <a:pt x="2" y="815"/>
                      <a:pt x="2" y="815"/>
                      <a:pt x="2" y="815"/>
                    </a:cubicBezTo>
                    <a:cubicBezTo>
                      <a:pt x="0" y="815"/>
                      <a:pt x="0" y="815"/>
                      <a:pt x="0" y="815"/>
                    </a:cubicBezTo>
                    <a:cubicBezTo>
                      <a:pt x="1" y="815"/>
                      <a:pt x="3" y="815"/>
                      <a:pt x="4"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6" name="Freeform 357"/>
              <p:cNvSpPr>
                <a:spLocks/>
              </p:cNvSpPr>
              <p:nvPr/>
            </p:nvSpPr>
            <p:spPr bwMode="auto">
              <a:xfrm>
                <a:off x="1443" y="1540"/>
                <a:ext cx="1097" cy="336"/>
              </a:xfrm>
              <a:custGeom>
                <a:avLst/>
                <a:gdLst>
                  <a:gd name="T0" fmla="*/ 1279 w 911"/>
                  <a:gd name="T1" fmla="*/ 12 h 278"/>
                  <a:gd name="T2" fmla="*/ 1146 w 911"/>
                  <a:gd name="T3" fmla="*/ 29 h 278"/>
                  <a:gd name="T4" fmla="*/ 841 w 911"/>
                  <a:gd name="T5" fmla="*/ 62 h 278"/>
                  <a:gd name="T6" fmla="*/ 385 w 911"/>
                  <a:gd name="T7" fmla="*/ 80 h 278"/>
                  <a:gd name="T8" fmla="*/ 214 w 911"/>
                  <a:gd name="T9" fmla="*/ 85 h 278"/>
                  <a:gd name="T10" fmla="*/ 222 w 911"/>
                  <a:gd name="T11" fmla="*/ 108 h 278"/>
                  <a:gd name="T12" fmla="*/ 220 w 911"/>
                  <a:gd name="T13" fmla="*/ 111 h 278"/>
                  <a:gd name="T14" fmla="*/ 136 w 911"/>
                  <a:gd name="T15" fmla="*/ 226 h 278"/>
                  <a:gd name="T16" fmla="*/ 136 w 911"/>
                  <a:gd name="T17" fmla="*/ 226 h 278"/>
                  <a:gd name="T18" fmla="*/ 136 w 911"/>
                  <a:gd name="T19" fmla="*/ 226 h 278"/>
                  <a:gd name="T20" fmla="*/ 0 w 911"/>
                  <a:gd name="T21" fmla="*/ 282 h 278"/>
                  <a:gd name="T22" fmla="*/ 5 w 911"/>
                  <a:gd name="T23" fmla="*/ 285 h 278"/>
                  <a:gd name="T24" fmla="*/ 0 w 911"/>
                  <a:gd name="T25" fmla="*/ 285 h 278"/>
                  <a:gd name="T26" fmla="*/ 0 w 911"/>
                  <a:gd name="T27" fmla="*/ 346 h 278"/>
                  <a:gd name="T28" fmla="*/ 58 w 911"/>
                  <a:gd name="T29" fmla="*/ 359 h 278"/>
                  <a:gd name="T30" fmla="*/ 537 w 911"/>
                  <a:gd name="T31" fmla="*/ 388 h 278"/>
                  <a:gd name="T32" fmla="*/ 822 w 911"/>
                  <a:gd name="T33" fmla="*/ 365 h 278"/>
                  <a:gd name="T34" fmla="*/ 1089 w 911"/>
                  <a:gd name="T35" fmla="*/ 279 h 278"/>
                  <a:gd name="T36" fmla="*/ 1219 w 911"/>
                  <a:gd name="T37" fmla="*/ 156 h 278"/>
                  <a:gd name="T38" fmla="*/ 1279 w 911"/>
                  <a:gd name="T39" fmla="*/ 12 h 2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1" h="278">
                    <a:moveTo>
                      <a:pt x="882" y="8"/>
                    </a:moveTo>
                    <a:cubicBezTo>
                      <a:pt x="855" y="15"/>
                      <a:pt x="827" y="22"/>
                      <a:pt x="791" y="20"/>
                    </a:cubicBezTo>
                    <a:cubicBezTo>
                      <a:pt x="708" y="17"/>
                      <a:pt x="643" y="34"/>
                      <a:pt x="580" y="42"/>
                    </a:cubicBezTo>
                    <a:cubicBezTo>
                      <a:pt x="485" y="54"/>
                      <a:pt x="354" y="57"/>
                      <a:pt x="266" y="55"/>
                    </a:cubicBezTo>
                    <a:cubicBezTo>
                      <a:pt x="239" y="54"/>
                      <a:pt x="173" y="50"/>
                      <a:pt x="148" y="58"/>
                    </a:cubicBezTo>
                    <a:cubicBezTo>
                      <a:pt x="150" y="65"/>
                      <a:pt x="152" y="71"/>
                      <a:pt x="153" y="74"/>
                    </a:cubicBezTo>
                    <a:cubicBezTo>
                      <a:pt x="152" y="75"/>
                      <a:pt x="152" y="75"/>
                      <a:pt x="152" y="76"/>
                    </a:cubicBezTo>
                    <a:cubicBezTo>
                      <a:pt x="83" y="85"/>
                      <a:pt x="94" y="154"/>
                      <a:pt x="94" y="155"/>
                    </a:cubicBezTo>
                    <a:cubicBezTo>
                      <a:pt x="94" y="155"/>
                      <a:pt x="95" y="155"/>
                      <a:pt x="94" y="155"/>
                    </a:cubicBezTo>
                    <a:cubicBezTo>
                      <a:pt x="94" y="155"/>
                      <a:pt x="94" y="155"/>
                      <a:pt x="94" y="155"/>
                    </a:cubicBezTo>
                    <a:cubicBezTo>
                      <a:pt x="26" y="129"/>
                      <a:pt x="0" y="193"/>
                      <a:pt x="0" y="193"/>
                    </a:cubicBezTo>
                    <a:cubicBezTo>
                      <a:pt x="1" y="194"/>
                      <a:pt x="2" y="194"/>
                      <a:pt x="3" y="195"/>
                    </a:cubicBezTo>
                    <a:cubicBezTo>
                      <a:pt x="2" y="195"/>
                      <a:pt x="1" y="195"/>
                      <a:pt x="0" y="195"/>
                    </a:cubicBezTo>
                    <a:cubicBezTo>
                      <a:pt x="0" y="237"/>
                      <a:pt x="0" y="237"/>
                      <a:pt x="0" y="237"/>
                    </a:cubicBezTo>
                    <a:cubicBezTo>
                      <a:pt x="13" y="241"/>
                      <a:pt x="27" y="244"/>
                      <a:pt x="40" y="246"/>
                    </a:cubicBezTo>
                    <a:cubicBezTo>
                      <a:pt x="148" y="268"/>
                      <a:pt x="259" y="278"/>
                      <a:pt x="370" y="266"/>
                    </a:cubicBezTo>
                    <a:cubicBezTo>
                      <a:pt x="435" y="258"/>
                      <a:pt x="501" y="258"/>
                      <a:pt x="567" y="250"/>
                    </a:cubicBezTo>
                    <a:cubicBezTo>
                      <a:pt x="633" y="242"/>
                      <a:pt x="692" y="221"/>
                      <a:pt x="751" y="191"/>
                    </a:cubicBezTo>
                    <a:cubicBezTo>
                      <a:pt x="796" y="169"/>
                      <a:pt x="820" y="154"/>
                      <a:pt x="840" y="107"/>
                    </a:cubicBezTo>
                    <a:cubicBezTo>
                      <a:pt x="851" y="80"/>
                      <a:pt x="911" y="0"/>
                      <a:pt x="882" y="8"/>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7" name="Rectangle 358"/>
              <p:cNvSpPr>
                <a:spLocks noChangeArrowheads="1"/>
              </p:cNvSpPr>
              <p:nvPr/>
            </p:nvSpPr>
            <p:spPr bwMode="auto">
              <a:xfrm>
                <a:off x="1442"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68" name="Freeform 359"/>
              <p:cNvSpPr>
                <a:spLocks/>
              </p:cNvSpPr>
              <p:nvPr/>
            </p:nvSpPr>
            <p:spPr bwMode="auto">
              <a:xfrm>
                <a:off x="1442" y="1618"/>
                <a:ext cx="1024" cy="195"/>
              </a:xfrm>
              <a:custGeom>
                <a:avLst/>
                <a:gdLst>
                  <a:gd name="T0" fmla="*/ 1169 w 850"/>
                  <a:gd name="T1" fmla="*/ 6 h 161"/>
                  <a:gd name="T2" fmla="*/ 1043 w 850"/>
                  <a:gd name="T3" fmla="*/ 21 h 161"/>
                  <a:gd name="T4" fmla="*/ 848 w 850"/>
                  <a:gd name="T5" fmla="*/ 56 h 161"/>
                  <a:gd name="T6" fmla="*/ 575 w 850"/>
                  <a:gd name="T7" fmla="*/ 90 h 161"/>
                  <a:gd name="T8" fmla="*/ 243 w 850"/>
                  <a:gd name="T9" fmla="*/ 103 h 161"/>
                  <a:gd name="T10" fmla="*/ 136 w 850"/>
                  <a:gd name="T11" fmla="*/ 119 h 161"/>
                  <a:gd name="T12" fmla="*/ 137 w 850"/>
                  <a:gd name="T13" fmla="*/ 131 h 161"/>
                  <a:gd name="T14" fmla="*/ 136 w 850"/>
                  <a:gd name="T15" fmla="*/ 132 h 161"/>
                  <a:gd name="T16" fmla="*/ 137 w 850"/>
                  <a:gd name="T17" fmla="*/ 132 h 161"/>
                  <a:gd name="T18" fmla="*/ 101 w 850"/>
                  <a:gd name="T19" fmla="*/ 124 h 161"/>
                  <a:gd name="T20" fmla="*/ 65 w 850"/>
                  <a:gd name="T21" fmla="*/ 126 h 161"/>
                  <a:gd name="T22" fmla="*/ 1 w 850"/>
                  <a:gd name="T23" fmla="*/ 183 h 161"/>
                  <a:gd name="T24" fmla="*/ 0 w 850"/>
                  <a:gd name="T25" fmla="*/ 216 h 161"/>
                  <a:gd name="T26" fmla="*/ 475 w 850"/>
                  <a:gd name="T27" fmla="*/ 220 h 161"/>
                  <a:gd name="T28" fmla="*/ 866 w 850"/>
                  <a:gd name="T29" fmla="*/ 190 h 161"/>
                  <a:gd name="T30" fmla="*/ 1218 w 850"/>
                  <a:gd name="T31" fmla="*/ 86 h 161"/>
                  <a:gd name="T32" fmla="*/ 1169 w 850"/>
                  <a:gd name="T33" fmla="*/ 6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0" h="161">
                    <a:moveTo>
                      <a:pt x="805" y="4"/>
                    </a:moveTo>
                    <a:cubicBezTo>
                      <a:pt x="787" y="5"/>
                      <a:pt x="744" y="10"/>
                      <a:pt x="719" y="14"/>
                    </a:cubicBezTo>
                    <a:cubicBezTo>
                      <a:pt x="681" y="20"/>
                      <a:pt x="620" y="32"/>
                      <a:pt x="584" y="38"/>
                    </a:cubicBezTo>
                    <a:cubicBezTo>
                      <a:pt x="511" y="51"/>
                      <a:pt x="471" y="63"/>
                      <a:pt x="396" y="61"/>
                    </a:cubicBezTo>
                    <a:cubicBezTo>
                      <a:pt x="327" y="60"/>
                      <a:pt x="235" y="55"/>
                      <a:pt x="168" y="70"/>
                    </a:cubicBezTo>
                    <a:cubicBezTo>
                      <a:pt x="149" y="74"/>
                      <a:pt x="122" y="78"/>
                      <a:pt x="94" y="81"/>
                    </a:cubicBezTo>
                    <a:cubicBezTo>
                      <a:pt x="94" y="86"/>
                      <a:pt x="95" y="89"/>
                      <a:pt x="95" y="89"/>
                    </a:cubicBezTo>
                    <a:cubicBezTo>
                      <a:pt x="95" y="90"/>
                      <a:pt x="95" y="90"/>
                      <a:pt x="94" y="90"/>
                    </a:cubicBezTo>
                    <a:cubicBezTo>
                      <a:pt x="95" y="90"/>
                      <a:pt x="95" y="90"/>
                      <a:pt x="95" y="90"/>
                    </a:cubicBezTo>
                    <a:cubicBezTo>
                      <a:pt x="86" y="86"/>
                      <a:pt x="77" y="84"/>
                      <a:pt x="70" y="84"/>
                    </a:cubicBezTo>
                    <a:cubicBezTo>
                      <a:pt x="58" y="84"/>
                      <a:pt x="53" y="84"/>
                      <a:pt x="45" y="86"/>
                    </a:cubicBezTo>
                    <a:cubicBezTo>
                      <a:pt x="14" y="95"/>
                      <a:pt x="1" y="125"/>
                      <a:pt x="1" y="125"/>
                    </a:cubicBezTo>
                    <a:cubicBezTo>
                      <a:pt x="0" y="127"/>
                      <a:pt x="0" y="147"/>
                      <a:pt x="0" y="147"/>
                    </a:cubicBezTo>
                    <a:cubicBezTo>
                      <a:pt x="82" y="161"/>
                      <a:pt x="254" y="145"/>
                      <a:pt x="327" y="150"/>
                    </a:cubicBezTo>
                    <a:cubicBezTo>
                      <a:pt x="417" y="156"/>
                      <a:pt x="510" y="152"/>
                      <a:pt x="597" y="130"/>
                    </a:cubicBezTo>
                    <a:cubicBezTo>
                      <a:pt x="639" y="120"/>
                      <a:pt x="815" y="100"/>
                      <a:pt x="839" y="59"/>
                    </a:cubicBezTo>
                    <a:cubicBezTo>
                      <a:pt x="850" y="41"/>
                      <a:pt x="847" y="0"/>
                      <a:pt x="805" y="4"/>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9" name="Freeform 360"/>
              <p:cNvSpPr>
                <a:spLocks/>
              </p:cNvSpPr>
              <p:nvPr/>
            </p:nvSpPr>
            <p:spPr bwMode="auto">
              <a:xfrm>
                <a:off x="1443" y="1674"/>
                <a:ext cx="843" cy="143"/>
              </a:xfrm>
              <a:custGeom>
                <a:avLst/>
                <a:gdLst>
                  <a:gd name="T0" fmla="*/ 1015 w 700"/>
                  <a:gd name="T1" fmla="*/ 173 h 118"/>
                  <a:gd name="T2" fmla="*/ 0 w 700"/>
                  <a:gd name="T3" fmla="*/ 173 h 118"/>
                  <a:gd name="T4" fmla="*/ 0 w 700"/>
                  <a:gd name="T5" fmla="*/ 122 h 118"/>
                  <a:gd name="T6" fmla="*/ 1015 w 700"/>
                  <a:gd name="T7" fmla="*/ 0 h 118"/>
                  <a:gd name="T8" fmla="*/ 1015 w 700"/>
                  <a:gd name="T9" fmla="*/ 173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 h="118">
                    <a:moveTo>
                      <a:pt x="700" y="118"/>
                    </a:moveTo>
                    <a:cubicBezTo>
                      <a:pt x="0" y="118"/>
                      <a:pt x="0" y="118"/>
                      <a:pt x="0" y="118"/>
                    </a:cubicBezTo>
                    <a:cubicBezTo>
                      <a:pt x="0" y="83"/>
                      <a:pt x="0" y="83"/>
                      <a:pt x="0" y="83"/>
                    </a:cubicBezTo>
                    <a:cubicBezTo>
                      <a:pt x="0" y="83"/>
                      <a:pt x="635" y="51"/>
                      <a:pt x="700" y="0"/>
                    </a:cubicBezTo>
                    <a:lnTo>
                      <a:pt x="700" y="118"/>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0" name="Freeform 361"/>
              <p:cNvSpPr>
                <a:spLocks/>
              </p:cNvSpPr>
              <p:nvPr/>
            </p:nvSpPr>
            <p:spPr bwMode="auto">
              <a:xfrm>
                <a:off x="2285" y="1011"/>
                <a:ext cx="351" cy="960"/>
              </a:xfrm>
              <a:custGeom>
                <a:avLst/>
                <a:gdLst>
                  <a:gd name="T0" fmla="*/ 7 w 291"/>
                  <a:gd name="T1" fmla="*/ 0 h 794"/>
                  <a:gd name="T2" fmla="*/ 2 w 291"/>
                  <a:gd name="T3" fmla="*/ 0 h 794"/>
                  <a:gd name="T4" fmla="*/ 2 w 291"/>
                  <a:gd name="T5" fmla="*/ 237 h 794"/>
                  <a:gd name="T6" fmla="*/ 261 w 291"/>
                  <a:gd name="T7" fmla="*/ 580 h 794"/>
                  <a:gd name="T8" fmla="*/ 2 w 291"/>
                  <a:gd name="T9" fmla="*/ 802 h 794"/>
                  <a:gd name="T10" fmla="*/ 2 w 291"/>
                  <a:gd name="T11" fmla="*/ 1161 h 794"/>
                  <a:gd name="T12" fmla="*/ 0 w 291"/>
                  <a:gd name="T13" fmla="*/ 1161 h 794"/>
                  <a:gd name="T14" fmla="*/ 7 w 291"/>
                  <a:gd name="T15" fmla="*/ 1161 h 794"/>
                  <a:gd name="T16" fmla="*/ 423 w 291"/>
                  <a:gd name="T17" fmla="*/ 580 h 794"/>
                  <a:gd name="T18" fmla="*/ 7 w 291"/>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794">
                    <a:moveTo>
                      <a:pt x="5" y="0"/>
                    </a:moveTo>
                    <a:cubicBezTo>
                      <a:pt x="4" y="0"/>
                      <a:pt x="3" y="0"/>
                      <a:pt x="2" y="0"/>
                    </a:cubicBezTo>
                    <a:cubicBezTo>
                      <a:pt x="2" y="162"/>
                      <a:pt x="2" y="162"/>
                      <a:pt x="2" y="162"/>
                    </a:cubicBezTo>
                    <a:cubicBezTo>
                      <a:pt x="100" y="163"/>
                      <a:pt x="179" y="268"/>
                      <a:pt x="179" y="397"/>
                    </a:cubicBezTo>
                    <a:cubicBezTo>
                      <a:pt x="179" y="526"/>
                      <a:pt x="100" y="547"/>
                      <a:pt x="2" y="548"/>
                    </a:cubicBezTo>
                    <a:cubicBezTo>
                      <a:pt x="2" y="794"/>
                      <a:pt x="2" y="794"/>
                      <a:pt x="2" y="794"/>
                    </a:cubicBezTo>
                    <a:cubicBezTo>
                      <a:pt x="0" y="794"/>
                      <a:pt x="0" y="794"/>
                      <a:pt x="0" y="794"/>
                    </a:cubicBezTo>
                    <a:cubicBezTo>
                      <a:pt x="1" y="794"/>
                      <a:pt x="3" y="794"/>
                      <a:pt x="5" y="794"/>
                    </a:cubicBezTo>
                    <a:cubicBezTo>
                      <a:pt x="163" y="794"/>
                      <a:pt x="291" y="616"/>
                      <a:pt x="291" y="397"/>
                    </a:cubicBezTo>
                    <a:cubicBezTo>
                      <a:pt x="291"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1" name="Freeform 362"/>
              <p:cNvSpPr>
                <a:spLocks/>
              </p:cNvSpPr>
              <p:nvPr/>
            </p:nvSpPr>
            <p:spPr bwMode="auto">
              <a:xfrm>
                <a:off x="1442" y="1148"/>
                <a:ext cx="107" cy="116"/>
              </a:xfrm>
              <a:custGeom>
                <a:avLst/>
                <a:gdLst>
                  <a:gd name="T0" fmla="*/ 0 w 89"/>
                  <a:gd name="T1" fmla="*/ 71 h 96"/>
                  <a:gd name="T2" fmla="*/ 129 w 89"/>
                  <a:gd name="T3" fmla="*/ 71 h 96"/>
                  <a:gd name="T4" fmla="*/ 0 w 89"/>
                  <a:gd name="T5" fmla="*/ 71 h 96"/>
                  <a:gd name="T6" fmla="*/ 0 60000 65536"/>
                  <a:gd name="T7" fmla="*/ 0 60000 65536"/>
                  <a:gd name="T8" fmla="*/ 0 60000 65536"/>
                </a:gdLst>
                <a:ahLst/>
                <a:cxnLst>
                  <a:cxn ang="T6">
                    <a:pos x="T0" y="T1"/>
                  </a:cxn>
                  <a:cxn ang="T7">
                    <a:pos x="T2" y="T3"/>
                  </a:cxn>
                  <a:cxn ang="T8">
                    <a:pos x="T4" y="T5"/>
                  </a:cxn>
                </a:cxnLst>
                <a:rect l="0" t="0" r="r" b="b"/>
                <a:pathLst>
                  <a:path w="89" h="96">
                    <a:moveTo>
                      <a:pt x="0" y="49"/>
                    </a:moveTo>
                    <a:cubicBezTo>
                      <a:pt x="0" y="49"/>
                      <a:pt x="35" y="0"/>
                      <a:pt x="89" y="49"/>
                    </a:cubicBezTo>
                    <a:cubicBezTo>
                      <a:pt x="89"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2" name="Oval 363"/>
              <p:cNvSpPr>
                <a:spLocks noChangeArrowheads="1"/>
              </p:cNvSpPr>
              <p:nvPr/>
            </p:nvSpPr>
            <p:spPr bwMode="auto">
              <a:xfrm>
                <a:off x="1483"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3" name="Freeform 364"/>
              <p:cNvSpPr>
                <a:spLocks/>
              </p:cNvSpPr>
              <p:nvPr/>
            </p:nvSpPr>
            <p:spPr bwMode="auto">
              <a:xfrm>
                <a:off x="1549" y="1149"/>
                <a:ext cx="135" cy="115"/>
              </a:xfrm>
              <a:custGeom>
                <a:avLst/>
                <a:gdLst>
                  <a:gd name="T0" fmla="*/ 0 w 112"/>
                  <a:gd name="T1" fmla="*/ 70 h 95"/>
                  <a:gd name="T2" fmla="*/ 163 w 112"/>
                  <a:gd name="T3" fmla="*/ 70 h 95"/>
                  <a:gd name="T4" fmla="*/ 0 w 112"/>
                  <a:gd name="T5" fmla="*/ 70 h 95"/>
                  <a:gd name="T6" fmla="*/ 0 60000 65536"/>
                  <a:gd name="T7" fmla="*/ 0 60000 65536"/>
                  <a:gd name="T8" fmla="*/ 0 60000 65536"/>
                </a:gdLst>
                <a:ahLst/>
                <a:cxnLst>
                  <a:cxn ang="T6">
                    <a:pos x="T0" y="T1"/>
                  </a:cxn>
                  <a:cxn ang="T7">
                    <a:pos x="T2" y="T3"/>
                  </a:cxn>
                  <a:cxn ang="T8">
                    <a:pos x="T4" y="T5"/>
                  </a:cxn>
                </a:cxnLst>
                <a:rect l="0" t="0" r="r" b="b"/>
                <a:pathLst>
                  <a:path w="112" h="95">
                    <a:moveTo>
                      <a:pt x="0" y="48"/>
                    </a:moveTo>
                    <a:cubicBezTo>
                      <a:pt x="0" y="48"/>
                      <a:pt x="57" y="0"/>
                      <a:pt x="112" y="48"/>
                    </a:cubicBezTo>
                    <a:cubicBezTo>
                      <a:pt x="112"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4" name="Oval 365"/>
              <p:cNvSpPr>
                <a:spLocks noChangeArrowheads="1"/>
              </p:cNvSpPr>
              <p:nvPr/>
            </p:nvSpPr>
            <p:spPr bwMode="auto">
              <a:xfrm>
                <a:off x="160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5" name="Freeform 366"/>
              <p:cNvSpPr>
                <a:spLocks/>
              </p:cNvSpPr>
              <p:nvPr/>
            </p:nvSpPr>
            <p:spPr bwMode="auto">
              <a:xfrm>
                <a:off x="1684" y="1144"/>
                <a:ext cx="101" cy="120"/>
              </a:xfrm>
              <a:custGeom>
                <a:avLst/>
                <a:gdLst>
                  <a:gd name="T0" fmla="*/ 0 w 84"/>
                  <a:gd name="T1" fmla="*/ 76 h 99"/>
                  <a:gd name="T2" fmla="*/ 121 w 84"/>
                  <a:gd name="T3" fmla="*/ 76 h 99"/>
                  <a:gd name="T4" fmla="*/ 0 w 84"/>
                  <a:gd name="T5" fmla="*/ 76 h 99"/>
                  <a:gd name="T6" fmla="*/ 0 60000 65536"/>
                  <a:gd name="T7" fmla="*/ 0 60000 65536"/>
                  <a:gd name="T8" fmla="*/ 0 60000 65536"/>
                </a:gdLst>
                <a:ahLst/>
                <a:cxnLst>
                  <a:cxn ang="T6">
                    <a:pos x="T0" y="T1"/>
                  </a:cxn>
                  <a:cxn ang="T7">
                    <a:pos x="T2" y="T3"/>
                  </a:cxn>
                  <a:cxn ang="T8">
                    <a:pos x="T4" y="T5"/>
                  </a:cxn>
                </a:cxnLst>
                <a:rect l="0" t="0" r="r" b="b"/>
                <a:pathLst>
                  <a:path w="84" h="99">
                    <a:moveTo>
                      <a:pt x="0" y="52"/>
                    </a:moveTo>
                    <a:cubicBezTo>
                      <a:pt x="0" y="52"/>
                      <a:pt x="44" y="0"/>
                      <a:pt x="84" y="52"/>
                    </a:cubicBezTo>
                    <a:cubicBezTo>
                      <a:pt x="84" y="52"/>
                      <a:pt x="48" y="99"/>
                      <a:pt x="0" y="5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6" name="Oval 367"/>
              <p:cNvSpPr>
                <a:spLocks noChangeArrowheads="1"/>
              </p:cNvSpPr>
              <p:nvPr/>
            </p:nvSpPr>
            <p:spPr bwMode="auto">
              <a:xfrm>
                <a:off x="172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7" name="Freeform 368"/>
              <p:cNvSpPr>
                <a:spLocks/>
              </p:cNvSpPr>
              <p:nvPr/>
            </p:nvSpPr>
            <p:spPr bwMode="auto">
              <a:xfrm>
                <a:off x="1785" y="1160"/>
                <a:ext cx="129" cy="92"/>
              </a:xfrm>
              <a:custGeom>
                <a:avLst/>
                <a:gdLst>
                  <a:gd name="T0" fmla="*/ 0 w 107"/>
                  <a:gd name="T1" fmla="*/ 57 h 76"/>
                  <a:gd name="T2" fmla="*/ 156 w 107"/>
                  <a:gd name="T3" fmla="*/ 56 h 76"/>
                  <a:gd name="T4" fmla="*/ 0 w 107"/>
                  <a:gd name="T5" fmla="*/ 57 h 76"/>
                  <a:gd name="T6" fmla="*/ 0 60000 65536"/>
                  <a:gd name="T7" fmla="*/ 0 60000 65536"/>
                  <a:gd name="T8" fmla="*/ 0 60000 65536"/>
                </a:gdLst>
                <a:ahLst/>
                <a:cxnLst>
                  <a:cxn ang="T6">
                    <a:pos x="T0" y="T1"/>
                  </a:cxn>
                  <a:cxn ang="T7">
                    <a:pos x="T2" y="T3"/>
                  </a:cxn>
                  <a:cxn ang="T8">
                    <a:pos x="T4" y="T5"/>
                  </a:cxn>
                </a:cxnLst>
                <a:rect l="0" t="0" r="r" b="b"/>
                <a:pathLst>
                  <a:path w="107" h="76">
                    <a:moveTo>
                      <a:pt x="0" y="39"/>
                    </a:moveTo>
                    <a:cubicBezTo>
                      <a:pt x="0" y="39"/>
                      <a:pt x="54" y="0"/>
                      <a:pt x="107" y="38"/>
                    </a:cubicBezTo>
                    <a:cubicBezTo>
                      <a:pt x="107" y="38"/>
                      <a:pt x="62" y="76"/>
                      <a:pt x="0" y="3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8" name="Oval 369"/>
              <p:cNvSpPr>
                <a:spLocks noChangeArrowheads="1"/>
              </p:cNvSpPr>
              <p:nvPr/>
            </p:nvSpPr>
            <p:spPr bwMode="auto">
              <a:xfrm>
                <a:off x="184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9" name="Freeform 370"/>
              <p:cNvSpPr>
                <a:spLocks/>
              </p:cNvSpPr>
              <p:nvPr/>
            </p:nvSpPr>
            <p:spPr bwMode="auto">
              <a:xfrm>
                <a:off x="1914" y="1149"/>
                <a:ext cx="132" cy="113"/>
              </a:xfrm>
              <a:custGeom>
                <a:avLst/>
                <a:gdLst>
                  <a:gd name="T0" fmla="*/ 0 w 109"/>
                  <a:gd name="T1" fmla="*/ 69 h 94"/>
                  <a:gd name="T2" fmla="*/ 160 w 109"/>
                  <a:gd name="T3" fmla="*/ 70 h 94"/>
                  <a:gd name="T4" fmla="*/ 0 w 109"/>
                  <a:gd name="T5" fmla="*/ 69 h 94"/>
                  <a:gd name="T6" fmla="*/ 0 60000 65536"/>
                  <a:gd name="T7" fmla="*/ 0 60000 65536"/>
                  <a:gd name="T8" fmla="*/ 0 60000 65536"/>
                </a:gdLst>
                <a:ahLst/>
                <a:cxnLst>
                  <a:cxn ang="T6">
                    <a:pos x="T0" y="T1"/>
                  </a:cxn>
                  <a:cxn ang="T7">
                    <a:pos x="T2" y="T3"/>
                  </a:cxn>
                  <a:cxn ang="T8">
                    <a:pos x="T4" y="T5"/>
                  </a:cxn>
                </a:cxnLst>
                <a:rect l="0" t="0" r="r" b="b"/>
                <a:pathLst>
                  <a:path w="109" h="94">
                    <a:moveTo>
                      <a:pt x="0" y="47"/>
                    </a:moveTo>
                    <a:cubicBezTo>
                      <a:pt x="0" y="47"/>
                      <a:pt x="55" y="0"/>
                      <a:pt x="109" y="48"/>
                    </a:cubicBezTo>
                    <a:cubicBezTo>
                      <a:pt x="109" y="48"/>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0" name="Oval 371"/>
              <p:cNvSpPr>
                <a:spLocks noChangeArrowheads="1"/>
              </p:cNvSpPr>
              <p:nvPr/>
            </p:nvSpPr>
            <p:spPr bwMode="auto">
              <a:xfrm>
                <a:off x="196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1" name="Freeform 372"/>
              <p:cNvSpPr>
                <a:spLocks/>
              </p:cNvSpPr>
              <p:nvPr/>
            </p:nvSpPr>
            <p:spPr bwMode="auto">
              <a:xfrm>
                <a:off x="2046" y="1150"/>
                <a:ext cx="104" cy="114"/>
              </a:xfrm>
              <a:custGeom>
                <a:avLst/>
                <a:gdLst>
                  <a:gd name="T0" fmla="*/ 0 w 87"/>
                  <a:gd name="T1" fmla="*/ 69 h 94"/>
                  <a:gd name="T2" fmla="*/ 124 w 87"/>
                  <a:gd name="T3" fmla="*/ 69 h 94"/>
                  <a:gd name="T4" fmla="*/ 0 w 87"/>
                  <a:gd name="T5" fmla="*/ 69 h 94"/>
                  <a:gd name="T6" fmla="*/ 0 60000 65536"/>
                  <a:gd name="T7" fmla="*/ 0 60000 65536"/>
                  <a:gd name="T8" fmla="*/ 0 60000 65536"/>
                </a:gdLst>
                <a:ahLst/>
                <a:cxnLst>
                  <a:cxn ang="T6">
                    <a:pos x="T0" y="T1"/>
                  </a:cxn>
                  <a:cxn ang="T7">
                    <a:pos x="T2" y="T3"/>
                  </a:cxn>
                  <a:cxn ang="T8">
                    <a:pos x="T4" y="T5"/>
                  </a:cxn>
                </a:cxnLst>
                <a:rect l="0" t="0" r="r" b="b"/>
                <a:pathLst>
                  <a:path w="87" h="94">
                    <a:moveTo>
                      <a:pt x="0" y="47"/>
                    </a:moveTo>
                    <a:cubicBezTo>
                      <a:pt x="0" y="47"/>
                      <a:pt x="41" y="0"/>
                      <a:pt x="87" y="47"/>
                    </a:cubicBezTo>
                    <a:cubicBezTo>
                      <a:pt x="87" y="47"/>
                      <a:pt x="49"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2" name="Oval 373"/>
              <p:cNvSpPr>
                <a:spLocks noChangeArrowheads="1"/>
              </p:cNvSpPr>
              <p:nvPr/>
            </p:nvSpPr>
            <p:spPr bwMode="auto">
              <a:xfrm>
                <a:off x="208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3" name="Freeform 374"/>
              <p:cNvSpPr>
                <a:spLocks/>
              </p:cNvSpPr>
              <p:nvPr/>
            </p:nvSpPr>
            <p:spPr bwMode="auto">
              <a:xfrm>
                <a:off x="2150" y="1149"/>
                <a:ext cx="138" cy="115"/>
              </a:xfrm>
              <a:custGeom>
                <a:avLst/>
                <a:gdLst>
                  <a:gd name="T0" fmla="*/ 0 w 114"/>
                  <a:gd name="T1" fmla="*/ 70 h 95"/>
                  <a:gd name="T2" fmla="*/ 167 w 114"/>
                  <a:gd name="T3" fmla="*/ 70 h 95"/>
                  <a:gd name="T4" fmla="*/ 0 w 114"/>
                  <a:gd name="T5" fmla="*/ 70 h 95"/>
                  <a:gd name="T6" fmla="*/ 0 60000 65536"/>
                  <a:gd name="T7" fmla="*/ 0 60000 65536"/>
                  <a:gd name="T8" fmla="*/ 0 60000 65536"/>
                </a:gdLst>
                <a:ahLst/>
                <a:cxnLst>
                  <a:cxn ang="T6">
                    <a:pos x="T0" y="T1"/>
                  </a:cxn>
                  <a:cxn ang="T7">
                    <a:pos x="T2" y="T3"/>
                  </a:cxn>
                  <a:cxn ang="T8">
                    <a:pos x="T4" y="T5"/>
                  </a:cxn>
                </a:cxnLst>
                <a:rect l="0" t="0" r="r" b="b"/>
                <a:pathLst>
                  <a:path w="114" h="95">
                    <a:moveTo>
                      <a:pt x="0" y="48"/>
                    </a:moveTo>
                    <a:cubicBezTo>
                      <a:pt x="0" y="48"/>
                      <a:pt x="60" y="0"/>
                      <a:pt x="114" y="48"/>
                    </a:cubicBezTo>
                    <a:cubicBezTo>
                      <a:pt x="114"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4" name="Oval 375"/>
              <p:cNvSpPr>
                <a:spLocks noChangeArrowheads="1"/>
              </p:cNvSpPr>
              <p:nvPr/>
            </p:nvSpPr>
            <p:spPr bwMode="auto">
              <a:xfrm>
                <a:off x="220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5" name="Freeform 376"/>
              <p:cNvSpPr>
                <a:spLocks/>
              </p:cNvSpPr>
              <p:nvPr/>
            </p:nvSpPr>
            <p:spPr bwMode="auto">
              <a:xfrm>
                <a:off x="1443" y="1710"/>
                <a:ext cx="152" cy="117"/>
              </a:xfrm>
              <a:custGeom>
                <a:avLst/>
                <a:gdLst>
                  <a:gd name="T0" fmla="*/ 0 w 126"/>
                  <a:gd name="T1" fmla="*/ 77 h 97"/>
                  <a:gd name="T2" fmla="*/ 183 w 126"/>
                  <a:gd name="T3" fmla="*/ 65 h 97"/>
                  <a:gd name="T4" fmla="*/ 0 w 126"/>
                  <a:gd name="T5" fmla="*/ 77 h 97"/>
                  <a:gd name="T6" fmla="*/ 0 60000 65536"/>
                  <a:gd name="T7" fmla="*/ 0 60000 65536"/>
                  <a:gd name="T8" fmla="*/ 0 60000 65536"/>
                </a:gdLst>
                <a:ahLst/>
                <a:cxnLst>
                  <a:cxn ang="T6">
                    <a:pos x="T0" y="T1"/>
                  </a:cxn>
                  <a:cxn ang="T7">
                    <a:pos x="T2" y="T3"/>
                  </a:cxn>
                  <a:cxn ang="T8">
                    <a:pos x="T4" y="T5"/>
                  </a:cxn>
                </a:cxnLst>
                <a:rect l="0" t="0" r="r" b="b"/>
                <a:pathLst>
                  <a:path w="126" h="97">
                    <a:moveTo>
                      <a:pt x="0" y="53"/>
                    </a:moveTo>
                    <a:cubicBezTo>
                      <a:pt x="0" y="53"/>
                      <a:pt x="69" y="0"/>
                      <a:pt x="126" y="45"/>
                    </a:cubicBezTo>
                    <a:cubicBezTo>
                      <a:pt x="126" y="45"/>
                      <a:pt x="51" y="97"/>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6" name="Freeform 377"/>
              <p:cNvSpPr>
                <a:spLocks/>
              </p:cNvSpPr>
              <p:nvPr/>
            </p:nvSpPr>
            <p:spPr bwMode="auto">
              <a:xfrm>
                <a:off x="1484" y="1762"/>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0" y="12"/>
                      <a:pt x="0" y="8"/>
                    </a:cubicBezTo>
                    <a:cubicBezTo>
                      <a:pt x="0" y="4"/>
                      <a:pt x="6" y="1"/>
                      <a:pt x="14" y="0"/>
                    </a:cubicBezTo>
                    <a:cubicBezTo>
                      <a:pt x="22" y="0"/>
                      <a:pt x="28"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7" name="Freeform 378"/>
              <p:cNvSpPr>
                <a:spLocks/>
              </p:cNvSpPr>
              <p:nvPr/>
            </p:nvSpPr>
            <p:spPr bwMode="auto">
              <a:xfrm>
                <a:off x="1596" y="1705"/>
                <a:ext cx="89" cy="119"/>
              </a:xfrm>
              <a:custGeom>
                <a:avLst/>
                <a:gdLst>
                  <a:gd name="T0" fmla="*/ 0 w 74"/>
                  <a:gd name="T1" fmla="*/ 74 h 98"/>
                  <a:gd name="T2" fmla="*/ 107 w 74"/>
                  <a:gd name="T3" fmla="*/ 67 h 98"/>
                  <a:gd name="T4" fmla="*/ 0 w 74"/>
                  <a:gd name="T5" fmla="*/ 74 h 98"/>
                  <a:gd name="T6" fmla="*/ 0 60000 65536"/>
                  <a:gd name="T7" fmla="*/ 0 60000 65536"/>
                  <a:gd name="T8" fmla="*/ 0 60000 65536"/>
                </a:gdLst>
                <a:ahLst/>
                <a:cxnLst>
                  <a:cxn ang="T6">
                    <a:pos x="T0" y="T1"/>
                  </a:cxn>
                  <a:cxn ang="T7">
                    <a:pos x="T2" y="T3"/>
                  </a:cxn>
                  <a:cxn ang="T8">
                    <a:pos x="T4" y="T5"/>
                  </a:cxn>
                </a:cxnLst>
                <a:rect l="0" t="0" r="r" b="b"/>
                <a:pathLst>
                  <a:path w="74" h="98">
                    <a:moveTo>
                      <a:pt x="0" y="50"/>
                    </a:moveTo>
                    <a:cubicBezTo>
                      <a:pt x="0" y="50"/>
                      <a:pt x="25" y="0"/>
                      <a:pt x="74" y="45"/>
                    </a:cubicBezTo>
                    <a:cubicBezTo>
                      <a:pt x="74" y="45"/>
                      <a:pt x="33" y="98"/>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8" name="Freeform 379"/>
              <p:cNvSpPr>
                <a:spLocks/>
              </p:cNvSpPr>
              <p:nvPr/>
            </p:nvSpPr>
            <p:spPr bwMode="auto">
              <a:xfrm>
                <a:off x="1606" y="1754"/>
                <a:ext cx="35" cy="19"/>
              </a:xfrm>
              <a:custGeom>
                <a:avLst/>
                <a:gdLst>
                  <a:gd name="T0" fmla="*/ 42 w 29"/>
                  <a:gd name="T1" fmla="*/ 10 h 16"/>
                  <a:gd name="T2" fmla="*/ 22 w 29"/>
                  <a:gd name="T3" fmla="*/ 21 h 16"/>
                  <a:gd name="T4" fmla="*/ 0 w 29"/>
                  <a:gd name="T5" fmla="*/ 13 h 16"/>
                  <a:gd name="T6" fmla="*/ 21 w 29"/>
                  <a:gd name="T7" fmla="*/ 1 h 16"/>
                  <a:gd name="T8" fmla="*/ 42 w 29"/>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29" y="7"/>
                    </a:moveTo>
                    <a:cubicBezTo>
                      <a:pt x="29" y="11"/>
                      <a:pt x="23" y="15"/>
                      <a:pt x="15" y="15"/>
                    </a:cubicBezTo>
                    <a:cubicBezTo>
                      <a:pt x="7" y="16"/>
                      <a:pt x="0" y="13"/>
                      <a:pt x="0" y="9"/>
                    </a:cubicBezTo>
                    <a:cubicBezTo>
                      <a:pt x="0" y="5"/>
                      <a:pt x="6" y="1"/>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9" name="Freeform 380"/>
              <p:cNvSpPr>
                <a:spLocks/>
              </p:cNvSpPr>
              <p:nvPr/>
            </p:nvSpPr>
            <p:spPr bwMode="auto">
              <a:xfrm>
                <a:off x="1687" y="1706"/>
                <a:ext cx="120" cy="95"/>
              </a:xfrm>
              <a:custGeom>
                <a:avLst/>
                <a:gdLst>
                  <a:gd name="T0" fmla="*/ 0 w 100"/>
                  <a:gd name="T1" fmla="*/ 63 h 78"/>
                  <a:gd name="T2" fmla="*/ 144 w 100"/>
                  <a:gd name="T3" fmla="*/ 55 h 78"/>
                  <a:gd name="T4" fmla="*/ 0 w 100"/>
                  <a:gd name="T5" fmla="*/ 63 h 78"/>
                  <a:gd name="T6" fmla="*/ 0 60000 65536"/>
                  <a:gd name="T7" fmla="*/ 0 60000 65536"/>
                  <a:gd name="T8" fmla="*/ 0 60000 65536"/>
                </a:gdLst>
                <a:ahLst/>
                <a:cxnLst>
                  <a:cxn ang="T6">
                    <a:pos x="T0" y="T1"/>
                  </a:cxn>
                  <a:cxn ang="T7">
                    <a:pos x="T2" y="T3"/>
                  </a:cxn>
                  <a:cxn ang="T8">
                    <a:pos x="T4" y="T5"/>
                  </a:cxn>
                </a:cxnLst>
                <a:rect l="0" t="0" r="r" b="b"/>
                <a:pathLst>
                  <a:path w="100" h="78">
                    <a:moveTo>
                      <a:pt x="0" y="43"/>
                    </a:moveTo>
                    <a:cubicBezTo>
                      <a:pt x="0" y="43"/>
                      <a:pt x="48" y="0"/>
                      <a:pt x="100" y="37"/>
                    </a:cubicBezTo>
                    <a:cubicBezTo>
                      <a:pt x="100" y="37"/>
                      <a:pt x="46" y="78"/>
                      <a:pt x="0" y="4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0" name="Freeform 381"/>
              <p:cNvSpPr>
                <a:spLocks/>
              </p:cNvSpPr>
              <p:nvPr/>
            </p:nvSpPr>
            <p:spPr bwMode="auto">
              <a:xfrm>
                <a:off x="1728" y="1746"/>
                <a:ext cx="36" cy="20"/>
              </a:xfrm>
              <a:custGeom>
                <a:avLst/>
                <a:gdLst>
                  <a:gd name="T0" fmla="*/ 42 w 30"/>
                  <a:gd name="T1" fmla="*/ 11 h 16"/>
                  <a:gd name="T2" fmla="*/ 22 w 30"/>
                  <a:gd name="T3" fmla="*/ 24 h 16"/>
                  <a:gd name="T4" fmla="*/ 0 w 30"/>
                  <a:gd name="T5" fmla="*/ 14 h 16"/>
                  <a:gd name="T6" fmla="*/ 20 w 30"/>
                  <a:gd name="T7" fmla="*/ 0 h 16"/>
                  <a:gd name="T8" fmla="*/ 42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0" y="9"/>
                    </a:cubicBezTo>
                    <a:cubicBezTo>
                      <a:pt x="0" y="5"/>
                      <a:pt x="6" y="1"/>
                      <a:pt x="14" y="0"/>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1" name="Freeform 382"/>
              <p:cNvSpPr>
                <a:spLocks/>
              </p:cNvSpPr>
              <p:nvPr/>
            </p:nvSpPr>
            <p:spPr bwMode="auto">
              <a:xfrm>
                <a:off x="1807" y="1683"/>
                <a:ext cx="102" cy="118"/>
              </a:xfrm>
              <a:custGeom>
                <a:avLst/>
                <a:gdLst>
                  <a:gd name="T0" fmla="*/ 0 w 85"/>
                  <a:gd name="T1" fmla="*/ 82 h 97"/>
                  <a:gd name="T2" fmla="*/ 122 w 85"/>
                  <a:gd name="T3" fmla="*/ 69 h 97"/>
                  <a:gd name="T4" fmla="*/ 0 w 85"/>
                  <a:gd name="T5" fmla="*/ 82 h 97"/>
                  <a:gd name="T6" fmla="*/ 0 60000 65536"/>
                  <a:gd name="T7" fmla="*/ 0 60000 65536"/>
                  <a:gd name="T8" fmla="*/ 0 60000 65536"/>
                </a:gdLst>
                <a:ahLst/>
                <a:cxnLst>
                  <a:cxn ang="T6">
                    <a:pos x="T0" y="T1"/>
                  </a:cxn>
                  <a:cxn ang="T7">
                    <a:pos x="T2" y="T3"/>
                  </a:cxn>
                  <a:cxn ang="T8">
                    <a:pos x="T4" y="T5"/>
                  </a:cxn>
                </a:cxnLst>
                <a:rect l="0" t="0" r="r" b="b"/>
                <a:pathLst>
                  <a:path w="85" h="97">
                    <a:moveTo>
                      <a:pt x="0" y="55"/>
                    </a:moveTo>
                    <a:cubicBezTo>
                      <a:pt x="0" y="55"/>
                      <a:pt x="32" y="0"/>
                      <a:pt x="85" y="47"/>
                    </a:cubicBezTo>
                    <a:cubicBezTo>
                      <a:pt x="85" y="47"/>
                      <a:pt x="54" y="97"/>
                      <a:pt x="0" y="5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2" name="Freeform 383"/>
              <p:cNvSpPr>
                <a:spLocks/>
              </p:cNvSpPr>
              <p:nvPr/>
            </p:nvSpPr>
            <p:spPr bwMode="auto">
              <a:xfrm>
                <a:off x="1848" y="1734"/>
                <a:ext cx="36" cy="21"/>
              </a:xfrm>
              <a:custGeom>
                <a:avLst/>
                <a:gdLst>
                  <a:gd name="T0" fmla="*/ 42 w 30"/>
                  <a:gd name="T1" fmla="*/ 11 h 17"/>
                  <a:gd name="T2" fmla="*/ 23 w 30"/>
                  <a:gd name="T3" fmla="*/ 25 h 17"/>
                  <a:gd name="T4" fmla="*/ 0 w 30"/>
                  <a:gd name="T5" fmla="*/ 15 h 17"/>
                  <a:gd name="T6" fmla="*/ 20 w 30"/>
                  <a:gd name="T7" fmla="*/ 1 h 17"/>
                  <a:gd name="T8" fmla="*/ 42 w 30"/>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7"/>
                    </a:moveTo>
                    <a:cubicBezTo>
                      <a:pt x="30" y="11"/>
                      <a:pt x="24" y="15"/>
                      <a:pt x="16" y="16"/>
                    </a:cubicBezTo>
                    <a:cubicBezTo>
                      <a:pt x="8" y="17"/>
                      <a:pt x="1" y="14"/>
                      <a:pt x="0"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3" name="Freeform 384"/>
              <p:cNvSpPr>
                <a:spLocks/>
              </p:cNvSpPr>
              <p:nvPr/>
            </p:nvSpPr>
            <p:spPr bwMode="auto">
              <a:xfrm>
                <a:off x="1909" y="1686"/>
                <a:ext cx="139" cy="105"/>
              </a:xfrm>
              <a:custGeom>
                <a:avLst/>
                <a:gdLst>
                  <a:gd name="T0" fmla="*/ 0 w 115"/>
                  <a:gd name="T1" fmla="*/ 65 h 87"/>
                  <a:gd name="T2" fmla="*/ 168 w 115"/>
                  <a:gd name="T3" fmla="*/ 48 h 87"/>
                  <a:gd name="T4" fmla="*/ 0 w 115"/>
                  <a:gd name="T5" fmla="*/ 65 h 87"/>
                  <a:gd name="T6" fmla="*/ 0 60000 65536"/>
                  <a:gd name="T7" fmla="*/ 0 60000 65536"/>
                  <a:gd name="T8" fmla="*/ 0 60000 65536"/>
                </a:gdLst>
                <a:ahLst/>
                <a:cxnLst>
                  <a:cxn ang="T6">
                    <a:pos x="T0" y="T1"/>
                  </a:cxn>
                  <a:cxn ang="T7">
                    <a:pos x="T2" y="T3"/>
                  </a:cxn>
                  <a:cxn ang="T8">
                    <a:pos x="T4" y="T5"/>
                  </a:cxn>
                </a:cxnLst>
                <a:rect l="0" t="0" r="r" b="b"/>
                <a:pathLst>
                  <a:path w="115" h="87">
                    <a:moveTo>
                      <a:pt x="0" y="45"/>
                    </a:moveTo>
                    <a:cubicBezTo>
                      <a:pt x="0" y="45"/>
                      <a:pt x="64" y="0"/>
                      <a:pt x="115" y="33"/>
                    </a:cubicBezTo>
                    <a:cubicBezTo>
                      <a:pt x="115" y="33"/>
                      <a:pt x="53" y="87"/>
                      <a:pt x="0" y="4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4" name="Freeform 385"/>
              <p:cNvSpPr>
                <a:spLocks/>
              </p:cNvSpPr>
              <p:nvPr/>
            </p:nvSpPr>
            <p:spPr bwMode="auto">
              <a:xfrm>
                <a:off x="1968" y="1722"/>
                <a:ext cx="37" cy="20"/>
              </a:xfrm>
              <a:custGeom>
                <a:avLst/>
                <a:gdLst>
                  <a:gd name="T0" fmla="*/ 44 w 30"/>
                  <a:gd name="T1" fmla="*/ 11 h 16"/>
                  <a:gd name="T2" fmla="*/ 25 w 30"/>
                  <a:gd name="T3" fmla="*/ 25 h 16"/>
                  <a:gd name="T4" fmla="*/ 0 w 30"/>
                  <a:gd name="T5" fmla="*/ 16 h 16"/>
                  <a:gd name="T6" fmla="*/ 21 w 30"/>
                  <a:gd name="T7" fmla="*/ 1 h 16"/>
                  <a:gd name="T8" fmla="*/ 44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4" y="15"/>
                      <a:pt x="16" y="16"/>
                    </a:cubicBezTo>
                    <a:cubicBezTo>
                      <a:pt x="8" y="16"/>
                      <a:pt x="1" y="14"/>
                      <a:pt x="0"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5" name="Freeform 386"/>
              <p:cNvSpPr>
                <a:spLocks/>
              </p:cNvSpPr>
              <p:nvPr/>
            </p:nvSpPr>
            <p:spPr bwMode="auto">
              <a:xfrm>
                <a:off x="2049" y="1662"/>
                <a:ext cx="107" cy="112"/>
              </a:xfrm>
              <a:custGeom>
                <a:avLst/>
                <a:gdLst>
                  <a:gd name="T0" fmla="*/ 0 w 89"/>
                  <a:gd name="T1" fmla="*/ 77 h 93"/>
                  <a:gd name="T2" fmla="*/ 129 w 89"/>
                  <a:gd name="T3" fmla="*/ 58 h 93"/>
                  <a:gd name="T4" fmla="*/ 0 w 89"/>
                  <a:gd name="T5" fmla="*/ 77 h 93"/>
                  <a:gd name="T6" fmla="*/ 0 60000 65536"/>
                  <a:gd name="T7" fmla="*/ 0 60000 65536"/>
                  <a:gd name="T8" fmla="*/ 0 60000 65536"/>
                </a:gdLst>
                <a:ahLst/>
                <a:cxnLst>
                  <a:cxn ang="T6">
                    <a:pos x="T0" y="T1"/>
                  </a:cxn>
                  <a:cxn ang="T7">
                    <a:pos x="T2" y="T3"/>
                  </a:cxn>
                  <a:cxn ang="T8">
                    <a:pos x="T4" y="T5"/>
                  </a:cxn>
                </a:cxnLst>
                <a:rect l="0" t="0" r="r" b="b"/>
                <a:pathLst>
                  <a:path w="89" h="93">
                    <a:moveTo>
                      <a:pt x="0" y="53"/>
                    </a:moveTo>
                    <a:cubicBezTo>
                      <a:pt x="0" y="53"/>
                      <a:pt x="28" y="0"/>
                      <a:pt x="89" y="40"/>
                    </a:cubicBezTo>
                    <a:cubicBezTo>
                      <a:pt x="89" y="40"/>
                      <a:pt x="55" y="93"/>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6" name="Freeform 387"/>
              <p:cNvSpPr>
                <a:spLocks/>
              </p:cNvSpPr>
              <p:nvPr/>
            </p:nvSpPr>
            <p:spPr bwMode="auto">
              <a:xfrm>
                <a:off x="2089" y="1708"/>
                <a:ext cx="36" cy="20"/>
              </a:xfrm>
              <a:custGeom>
                <a:avLst/>
                <a:gdLst>
                  <a:gd name="T0" fmla="*/ 42 w 30"/>
                  <a:gd name="T1" fmla="*/ 8 h 17"/>
                  <a:gd name="T2" fmla="*/ 23 w 30"/>
                  <a:gd name="T3" fmla="*/ 22 h 17"/>
                  <a:gd name="T4" fmla="*/ 1 w 30"/>
                  <a:gd name="T5" fmla="*/ 14 h 17"/>
                  <a:gd name="T6" fmla="*/ 20 w 30"/>
                  <a:gd name="T7" fmla="*/ 1 h 17"/>
                  <a:gd name="T8" fmla="*/ 42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6"/>
                    </a:moveTo>
                    <a:cubicBezTo>
                      <a:pt x="30" y="10"/>
                      <a:pt x="24" y="14"/>
                      <a:pt x="16" y="16"/>
                    </a:cubicBezTo>
                    <a:cubicBezTo>
                      <a:pt x="8" y="17"/>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7" name="Freeform 388"/>
              <p:cNvSpPr>
                <a:spLocks/>
              </p:cNvSpPr>
              <p:nvPr/>
            </p:nvSpPr>
            <p:spPr bwMode="auto">
              <a:xfrm>
                <a:off x="2156" y="1636"/>
                <a:ext cx="130" cy="112"/>
              </a:xfrm>
              <a:custGeom>
                <a:avLst/>
                <a:gdLst>
                  <a:gd name="T0" fmla="*/ 0 w 108"/>
                  <a:gd name="T1" fmla="*/ 90 h 92"/>
                  <a:gd name="T2" fmla="*/ 156 w 108"/>
                  <a:gd name="T3" fmla="*/ 46 h 92"/>
                  <a:gd name="T4" fmla="*/ 0 w 108"/>
                  <a:gd name="T5" fmla="*/ 90 h 92"/>
                  <a:gd name="T6" fmla="*/ 0 60000 65536"/>
                  <a:gd name="T7" fmla="*/ 0 60000 65536"/>
                  <a:gd name="T8" fmla="*/ 0 60000 65536"/>
                </a:gdLst>
                <a:ahLst/>
                <a:cxnLst>
                  <a:cxn ang="T6">
                    <a:pos x="T0" y="T1"/>
                  </a:cxn>
                  <a:cxn ang="T7">
                    <a:pos x="T2" y="T3"/>
                  </a:cxn>
                  <a:cxn ang="T8">
                    <a:pos x="T4" y="T5"/>
                  </a:cxn>
                </a:cxnLst>
                <a:rect l="0" t="0" r="r" b="b"/>
                <a:pathLst>
                  <a:path w="108" h="92">
                    <a:moveTo>
                      <a:pt x="0" y="61"/>
                    </a:moveTo>
                    <a:cubicBezTo>
                      <a:pt x="0" y="61"/>
                      <a:pt x="42" y="0"/>
                      <a:pt x="108" y="31"/>
                    </a:cubicBezTo>
                    <a:cubicBezTo>
                      <a:pt x="108" y="31"/>
                      <a:pt x="60" y="92"/>
                      <a:pt x="0" y="6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8" name="Freeform 389"/>
              <p:cNvSpPr>
                <a:spLocks/>
              </p:cNvSpPr>
              <p:nvPr/>
            </p:nvSpPr>
            <p:spPr bwMode="auto">
              <a:xfrm>
                <a:off x="2208" y="1681"/>
                <a:ext cx="36" cy="22"/>
              </a:xfrm>
              <a:custGeom>
                <a:avLst/>
                <a:gdLst>
                  <a:gd name="T0" fmla="*/ 42 w 30"/>
                  <a:gd name="T1" fmla="*/ 7 h 18"/>
                  <a:gd name="T2" fmla="*/ 26 w 30"/>
                  <a:gd name="T3" fmla="*/ 24 h 18"/>
                  <a:gd name="T4" fmla="*/ 2 w 30"/>
                  <a:gd name="T5" fmla="*/ 20 h 18"/>
                  <a:gd name="T6" fmla="*/ 19 w 30"/>
                  <a:gd name="T7" fmla="*/ 2 h 18"/>
                  <a:gd name="T8" fmla="*/ 42 w 30"/>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29" y="5"/>
                    </a:moveTo>
                    <a:cubicBezTo>
                      <a:pt x="30" y="9"/>
                      <a:pt x="25" y="14"/>
                      <a:pt x="18" y="16"/>
                    </a:cubicBezTo>
                    <a:cubicBezTo>
                      <a:pt x="10" y="18"/>
                      <a:pt x="3" y="17"/>
                      <a:pt x="2" y="13"/>
                    </a:cubicBezTo>
                    <a:cubicBezTo>
                      <a:pt x="0" y="9"/>
                      <a:pt x="6" y="4"/>
                      <a:pt x="13" y="2"/>
                    </a:cubicBezTo>
                    <a:cubicBezTo>
                      <a:pt x="21" y="0"/>
                      <a:pt x="28" y="1"/>
                      <a:pt x="29"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9" name="Freeform 390"/>
              <p:cNvSpPr>
                <a:spLocks/>
              </p:cNvSpPr>
              <p:nvPr/>
            </p:nvSpPr>
            <p:spPr bwMode="auto">
              <a:xfrm>
                <a:off x="2286" y="1610"/>
                <a:ext cx="120" cy="113"/>
              </a:xfrm>
              <a:custGeom>
                <a:avLst/>
                <a:gdLst>
                  <a:gd name="T0" fmla="*/ 0 w 99"/>
                  <a:gd name="T1" fmla="*/ 78 h 94"/>
                  <a:gd name="T2" fmla="*/ 145 w 99"/>
                  <a:gd name="T3" fmla="*/ 58 h 94"/>
                  <a:gd name="T4" fmla="*/ 0 w 99"/>
                  <a:gd name="T5" fmla="*/ 78 h 94"/>
                  <a:gd name="T6" fmla="*/ 0 60000 65536"/>
                  <a:gd name="T7" fmla="*/ 0 60000 65536"/>
                  <a:gd name="T8" fmla="*/ 0 60000 65536"/>
                </a:gdLst>
                <a:ahLst/>
                <a:cxnLst>
                  <a:cxn ang="T6">
                    <a:pos x="T0" y="T1"/>
                  </a:cxn>
                  <a:cxn ang="T7">
                    <a:pos x="T2" y="T3"/>
                  </a:cxn>
                  <a:cxn ang="T8">
                    <a:pos x="T4" y="T5"/>
                  </a:cxn>
                </a:cxnLst>
                <a:rect l="0" t="0" r="r" b="b"/>
                <a:pathLst>
                  <a:path w="99" h="94">
                    <a:moveTo>
                      <a:pt x="0" y="54"/>
                    </a:moveTo>
                    <a:cubicBezTo>
                      <a:pt x="0" y="54"/>
                      <a:pt x="39" y="0"/>
                      <a:pt x="99" y="40"/>
                    </a:cubicBezTo>
                    <a:cubicBezTo>
                      <a:pt x="99" y="40"/>
                      <a:pt x="55" y="94"/>
                      <a:pt x="0" y="54"/>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0" name="Freeform 391"/>
              <p:cNvSpPr>
                <a:spLocks/>
              </p:cNvSpPr>
              <p:nvPr/>
            </p:nvSpPr>
            <p:spPr bwMode="auto">
              <a:xfrm>
                <a:off x="2326" y="1657"/>
                <a:ext cx="36" cy="20"/>
              </a:xfrm>
              <a:custGeom>
                <a:avLst/>
                <a:gdLst>
                  <a:gd name="T0" fmla="*/ 43 w 30"/>
                  <a:gd name="T1" fmla="*/ 8 h 17"/>
                  <a:gd name="T2" fmla="*/ 23 w 30"/>
                  <a:gd name="T3" fmla="*/ 22 h 17"/>
                  <a:gd name="T4" fmla="*/ 1 w 30"/>
                  <a:gd name="T5" fmla="*/ 14 h 17"/>
                  <a:gd name="T6" fmla="*/ 20 w 30"/>
                  <a:gd name="T7" fmla="*/ 1 h 17"/>
                  <a:gd name="T8" fmla="*/ 43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30" y="6"/>
                    </a:moveTo>
                    <a:cubicBezTo>
                      <a:pt x="30" y="10"/>
                      <a:pt x="24" y="15"/>
                      <a:pt x="16" y="16"/>
                    </a:cubicBezTo>
                    <a:cubicBezTo>
                      <a:pt x="8" y="17"/>
                      <a:pt x="1" y="14"/>
                      <a:pt x="1" y="10"/>
                    </a:cubicBezTo>
                    <a:cubicBezTo>
                      <a:pt x="0" y="6"/>
                      <a:pt x="6" y="2"/>
                      <a:pt x="14" y="1"/>
                    </a:cubicBezTo>
                    <a:cubicBezTo>
                      <a:pt x="22" y="0"/>
                      <a:pt x="29" y="2"/>
                      <a:pt x="30" y="6"/>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1" name="Freeform 392"/>
              <p:cNvSpPr>
                <a:spLocks/>
              </p:cNvSpPr>
              <p:nvPr/>
            </p:nvSpPr>
            <p:spPr bwMode="auto">
              <a:xfrm>
                <a:off x="2406" y="1588"/>
                <a:ext cx="75" cy="72"/>
              </a:xfrm>
              <a:custGeom>
                <a:avLst/>
                <a:gdLst>
                  <a:gd name="T0" fmla="*/ 0 w 63"/>
                  <a:gd name="T1" fmla="*/ 84 h 60"/>
                  <a:gd name="T2" fmla="*/ 89 w 63"/>
                  <a:gd name="T3" fmla="*/ 5 h 60"/>
                  <a:gd name="T4" fmla="*/ 0 w 63"/>
                  <a:gd name="T5" fmla="*/ 84 h 60"/>
                  <a:gd name="T6" fmla="*/ 0 60000 65536"/>
                  <a:gd name="T7" fmla="*/ 0 60000 65536"/>
                  <a:gd name="T8" fmla="*/ 0 60000 65536"/>
                </a:gdLst>
                <a:ahLst/>
                <a:cxnLst>
                  <a:cxn ang="T6">
                    <a:pos x="T0" y="T1"/>
                  </a:cxn>
                  <a:cxn ang="T7">
                    <a:pos x="T2" y="T3"/>
                  </a:cxn>
                  <a:cxn ang="T8">
                    <a:pos x="T4" y="T5"/>
                  </a:cxn>
                </a:cxnLst>
                <a:rect l="0" t="0" r="r" b="b"/>
                <a:pathLst>
                  <a:path w="63" h="60">
                    <a:moveTo>
                      <a:pt x="0" y="58"/>
                    </a:moveTo>
                    <a:cubicBezTo>
                      <a:pt x="0" y="58"/>
                      <a:pt x="8" y="0"/>
                      <a:pt x="63" y="3"/>
                    </a:cubicBezTo>
                    <a:cubicBezTo>
                      <a:pt x="63" y="3"/>
                      <a:pt x="54" y="60"/>
                      <a:pt x="0"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2" name="Freeform 393"/>
              <p:cNvSpPr>
                <a:spLocks/>
              </p:cNvSpPr>
              <p:nvPr/>
            </p:nvSpPr>
            <p:spPr bwMode="auto">
              <a:xfrm>
                <a:off x="2428" y="1612"/>
                <a:ext cx="28" cy="25"/>
              </a:xfrm>
              <a:custGeom>
                <a:avLst/>
                <a:gdLst>
                  <a:gd name="T0" fmla="*/ 29 w 23"/>
                  <a:gd name="T1" fmla="*/ 2 h 21"/>
                  <a:gd name="T2" fmla="*/ 22 w 23"/>
                  <a:gd name="T3" fmla="*/ 21 h 21"/>
                  <a:gd name="T4" fmla="*/ 2 w 23"/>
                  <a:gd name="T5" fmla="*/ 25 h 21"/>
                  <a:gd name="T6" fmla="*/ 11 w 23"/>
                  <a:gd name="T7" fmla="*/ 8 h 21"/>
                  <a:gd name="T8" fmla="*/ 29 w 23"/>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0" y="2"/>
                    </a:moveTo>
                    <a:cubicBezTo>
                      <a:pt x="23" y="5"/>
                      <a:pt x="20" y="11"/>
                      <a:pt x="15" y="15"/>
                    </a:cubicBezTo>
                    <a:cubicBezTo>
                      <a:pt x="10" y="20"/>
                      <a:pt x="4" y="21"/>
                      <a:pt x="2" y="18"/>
                    </a:cubicBezTo>
                    <a:cubicBezTo>
                      <a:pt x="0" y="16"/>
                      <a:pt x="2" y="10"/>
                      <a:pt x="7" y="6"/>
                    </a:cubicBezTo>
                    <a:cubicBezTo>
                      <a:pt x="12" y="1"/>
                      <a:pt x="18" y="0"/>
                      <a:pt x="20"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3" name="Freeform 394"/>
              <p:cNvSpPr>
                <a:spLocks/>
              </p:cNvSpPr>
              <p:nvPr/>
            </p:nvSpPr>
            <p:spPr bwMode="auto">
              <a:xfrm>
                <a:off x="2443" y="1521"/>
                <a:ext cx="89" cy="71"/>
              </a:xfrm>
              <a:custGeom>
                <a:avLst/>
                <a:gdLst>
                  <a:gd name="T0" fmla="*/ 46 w 74"/>
                  <a:gd name="T1" fmla="*/ 87 h 58"/>
                  <a:gd name="T2" fmla="*/ 66 w 74"/>
                  <a:gd name="T3" fmla="*/ 0 h 58"/>
                  <a:gd name="T4" fmla="*/ 46 w 74"/>
                  <a:gd name="T5" fmla="*/ 87 h 58"/>
                  <a:gd name="T6" fmla="*/ 0 60000 65536"/>
                  <a:gd name="T7" fmla="*/ 0 60000 65536"/>
                  <a:gd name="T8" fmla="*/ 0 60000 65536"/>
                </a:gdLst>
                <a:ahLst/>
                <a:cxnLst>
                  <a:cxn ang="T6">
                    <a:pos x="T0" y="T1"/>
                  </a:cxn>
                  <a:cxn ang="T7">
                    <a:pos x="T2" y="T3"/>
                  </a:cxn>
                  <a:cxn ang="T8">
                    <a:pos x="T4" y="T5"/>
                  </a:cxn>
                </a:cxnLst>
                <a:rect l="0" t="0" r="r" b="b"/>
                <a:pathLst>
                  <a:path w="74" h="58">
                    <a:moveTo>
                      <a:pt x="32" y="58"/>
                    </a:moveTo>
                    <a:cubicBezTo>
                      <a:pt x="32" y="58"/>
                      <a:pt x="0" y="23"/>
                      <a:pt x="46" y="0"/>
                    </a:cubicBezTo>
                    <a:cubicBezTo>
                      <a:pt x="46" y="0"/>
                      <a:pt x="74" y="26"/>
                      <a:pt x="32"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4" name="Freeform 395"/>
              <p:cNvSpPr>
                <a:spLocks/>
              </p:cNvSpPr>
              <p:nvPr/>
            </p:nvSpPr>
            <p:spPr bwMode="auto">
              <a:xfrm>
                <a:off x="2481" y="1536"/>
                <a:ext cx="16" cy="26"/>
              </a:xfrm>
              <a:custGeom>
                <a:avLst/>
                <a:gdLst>
                  <a:gd name="T0" fmla="*/ 14 w 13"/>
                  <a:gd name="T1" fmla="*/ 0 h 22"/>
                  <a:gd name="T2" fmla="*/ 18 w 13"/>
                  <a:gd name="T3" fmla="*/ 17 h 22"/>
                  <a:gd name="T4" fmla="*/ 7 w 13"/>
                  <a:gd name="T5" fmla="*/ 31 h 22"/>
                  <a:gd name="T6" fmla="*/ 1 w 13"/>
                  <a:gd name="T7" fmla="*/ 14 h 22"/>
                  <a:gd name="T8" fmla="*/ 14 w 13"/>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2">
                    <a:moveTo>
                      <a:pt x="9" y="0"/>
                    </a:moveTo>
                    <a:cubicBezTo>
                      <a:pt x="12" y="1"/>
                      <a:pt x="13" y="6"/>
                      <a:pt x="12" y="12"/>
                    </a:cubicBezTo>
                    <a:cubicBezTo>
                      <a:pt x="11" y="18"/>
                      <a:pt x="8" y="22"/>
                      <a:pt x="5" y="22"/>
                    </a:cubicBezTo>
                    <a:cubicBezTo>
                      <a:pt x="2" y="21"/>
                      <a:pt x="0" y="16"/>
                      <a:pt x="1" y="10"/>
                    </a:cubicBezTo>
                    <a:cubicBezTo>
                      <a:pt x="2" y="4"/>
                      <a:pt x="6" y="0"/>
                      <a:pt x="9"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5" name="Freeform 396"/>
              <p:cNvSpPr>
                <a:spLocks/>
              </p:cNvSpPr>
              <p:nvPr/>
            </p:nvSpPr>
            <p:spPr bwMode="auto">
              <a:xfrm>
                <a:off x="2461" y="1410"/>
                <a:ext cx="78" cy="111"/>
              </a:xfrm>
              <a:custGeom>
                <a:avLst/>
                <a:gdLst>
                  <a:gd name="T0" fmla="*/ 44 w 65"/>
                  <a:gd name="T1" fmla="*/ 134 h 92"/>
                  <a:gd name="T2" fmla="*/ 38 w 65"/>
                  <a:gd name="T3" fmla="*/ 0 h 92"/>
                  <a:gd name="T4" fmla="*/ 44 w 65"/>
                  <a:gd name="T5" fmla="*/ 134 h 92"/>
                  <a:gd name="T6" fmla="*/ 0 60000 65536"/>
                  <a:gd name="T7" fmla="*/ 0 60000 65536"/>
                  <a:gd name="T8" fmla="*/ 0 60000 65536"/>
                </a:gdLst>
                <a:ahLst/>
                <a:cxnLst>
                  <a:cxn ang="T6">
                    <a:pos x="T0" y="T1"/>
                  </a:cxn>
                  <a:cxn ang="T7">
                    <a:pos x="T2" y="T3"/>
                  </a:cxn>
                  <a:cxn ang="T8">
                    <a:pos x="T4" y="T5"/>
                  </a:cxn>
                </a:cxnLst>
                <a:rect l="0" t="0" r="r" b="b"/>
                <a:pathLst>
                  <a:path w="65" h="92">
                    <a:moveTo>
                      <a:pt x="31" y="92"/>
                    </a:moveTo>
                    <a:cubicBezTo>
                      <a:pt x="31" y="92"/>
                      <a:pt x="0" y="37"/>
                      <a:pt x="27" y="0"/>
                    </a:cubicBezTo>
                    <a:cubicBezTo>
                      <a:pt x="27" y="0"/>
                      <a:pt x="65" y="51"/>
                      <a:pt x="31" y="9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6" name="Freeform 397"/>
              <p:cNvSpPr>
                <a:spLocks/>
              </p:cNvSpPr>
              <p:nvPr/>
            </p:nvSpPr>
            <p:spPr bwMode="auto">
              <a:xfrm>
                <a:off x="2492" y="1442"/>
                <a:ext cx="15" cy="26"/>
              </a:xfrm>
              <a:custGeom>
                <a:avLst/>
                <a:gdLst>
                  <a:gd name="T0" fmla="*/ 8 w 12"/>
                  <a:gd name="T1" fmla="*/ 0 h 22"/>
                  <a:gd name="T2" fmla="*/ 19 w 12"/>
                  <a:gd name="T3" fmla="*/ 15 h 22"/>
                  <a:gd name="T4" fmla="*/ 11 w 12"/>
                  <a:gd name="T5" fmla="*/ 31 h 22"/>
                  <a:gd name="T6" fmla="*/ 1 w 12"/>
                  <a:gd name="T7" fmla="*/ 15 h 22"/>
                  <a:gd name="T8" fmla="*/ 8 w 12"/>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2">
                    <a:moveTo>
                      <a:pt x="5" y="0"/>
                    </a:moveTo>
                    <a:cubicBezTo>
                      <a:pt x="8" y="0"/>
                      <a:pt x="11" y="5"/>
                      <a:pt x="12" y="11"/>
                    </a:cubicBezTo>
                    <a:cubicBezTo>
                      <a:pt x="12" y="17"/>
                      <a:pt x="10" y="21"/>
                      <a:pt x="7" y="22"/>
                    </a:cubicBezTo>
                    <a:cubicBezTo>
                      <a:pt x="4" y="22"/>
                      <a:pt x="1" y="17"/>
                      <a:pt x="1" y="11"/>
                    </a:cubicBezTo>
                    <a:cubicBezTo>
                      <a:pt x="0" y="6"/>
                      <a:pt x="2" y="1"/>
                      <a:pt x="5"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7" name="Freeform 398"/>
              <p:cNvSpPr>
                <a:spLocks/>
              </p:cNvSpPr>
              <p:nvPr/>
            </p:nvSpPr>
            <p:spPr bwMode="auto">
              <a:xfrm>
                <a:off x="2454" y="1329"/>
                <a:ext cx="58" cy="81"/>
              </a:xfrm>
              <a:custGeom>
                <a:avLst/>
                <a:gdLst>
                  <a:gd name="T0" fmla="*/ 47 w 48"/>
                  <a:gd name="T1" fmla="*/ 98 h 67"/>
                  <a:gd name="T2" fmla="*/ 10 w 48"/>
                  <a:gd name="T3" fmla="*/ 0 h 67"/>
                  <a:gd name="T4" fmla="*/ 47 w 48"/>
                  <a:gd name="T5" fmla="*/ 98 h 67"/>
                  <a:gd name="T6" fmla="*/ 0 60000 65536"/>
                  <a:gd name="T7" fmla="*/ 0 60000 65536"/>
                  <a:gd name="T8" fmla="*/ 0 60000 65536"/>
                </a:gdLst>
                <a:ahLst/>
                <a:cxnLst>
                  <a:cxn ang="T6">
                    <a:pos x="T0" y="T1"/>
                  </a:cxn>
                  <a:cxn ang="T7">
                    <a:pos x="T2" y="T3"/>
                  </a:cxn>
                  <a:cxn ang="T8">
                    <a:pos x="T4" y="T5"/>
                  </a:cxn>
                </a:cxnLst>
                <a:rect l="0" t="0" r="r" b="b"/>
                <a:pathLst>
                  <a:path w="48" h="67">
                    <a:moveTo>
                      <a:pt x="32" y="67"/>
                    </a:moveTo>
                    <a:cubicBezTo>
                      <a:pt x="32" y="67"/>
                      <a:pt x="0" y="44"/>
                      <a:pt x="7" y="0"/>
                    </a:cubicBezTo>
                    <a:cubicBezTo>
                      <a:pt x="7" y="0"/>
                      <a:pt x="48" y="18"/>
                      <a:pt x="32" y="67"/>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8" name="Freeform 399"/>
              <p:cNvSpPr>
                <a:spLocks/>
              </p:cNvSpPr>
              <p:nvPr/>
            </p:nvSpPr>
            <p:spPr bwMode="auto">
              <a:xfrm>
                <a:off x="2471" y="1358"/>
                <a:ext cx="15" cy="25"/>
              </a:xfrm>
              <a:custGeom>
                <a:avLst/>
                <a:gdLst>
                  <a:gd name="T0" fmla="*/ 3 w 13"/>
                  <a:gd name="T1" fmla="*/ 1 h 21"/>
                  <a:gd name="T2" fmla="*/ 15 w 13"/>
                  <a:gd name="T3" fmla="*/ 13 h 21"/>
                  <a:gd name="T4" fmla="*/ 12 w 13"/>
                  <a:gd name="T5" fmla="*/ 29 h 21"/>
                  <a:gd name="T6" fmla="*/ 1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1" y="9"/>
                    </a:cubicBezTo>
                    <a:cubicBezTo>
                      <a:pt x="13" y="14"/>
                      <a:pt x="12" y="19"/>
                      <a:pt x="9" y="20"/>
                    </a:cubicBezTo>
                    <a:cubicBezTo>
                      <a:pt x="6" y="21"/>
                      <a:pt x="3" y="17"/>
                      <a:pt x="1" y="12"/>
                    </a:cubicBezTo>
                    <a:cubicBezTo>
                      <a:pt x="0" y="6"/>
                      <a:pt x="1" y="2"/>
                      <a:pt x="3"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9" name="Freeform 400"/>
              <p:cNvSpPr>
                <a:spLocks/>
              </p:cNvSpPr>
              <p:nvPr/>
            </p:nvSpPr>
            <p:spPr bwMode="auto">
              <a:xfrm>
                <a:off x="2387" y="1255"/>
                <a:ext cx="81" cy="80"/>
              </a:xfrm>
              <a:custGeom>
                <a:avLst/>
                <a:gdLst>
                  <a:gd name="T0" fmla="*/ 91 w 67"/>
                  <a:gd name="T1" fmla="*/ 88 h 66"/>
                  <a:gd name="T2" fmla="*/ 22 w 67"/>
                  <a:gd name="T3" fmla="*/ 0 h 66"/>
                  <a:gd name="T4" fmla="*/ 91 w 67"/>
                  <a:gd name="T5" fmla="*/ 88 h 66"/>
                  <a:gd name="T6" fmla="*/ 0 60000 65536"/>
                  <a:gd name="T7" fmla="*/ 0 60000 65536"/>
                  <a:gd name="T8" fmla="*/ 0 60000 65536"/>
                </a:gdLst>
                <a:ahLst/>
                <a:cxnLst>
                  <a:cxn ang="T6">
                    <a:pos x="T0" y="T1"/>
                  </a:cxn>
                  <a:cxn ang="T7">
                    <a:pos x="T2" y="T3"/>
                  </a:cxn>
                  <a:cxn ang="T8">
                    <a:pos x="T4" y="T5"/>
                  </a:cxn>
                </a:cxnLst>
                <a:rect l="0" t="0" r="r" b="b"/>
                <a:pathLst>
                  <a:path w="67" h="66">
                    <a:moveTo>
                      <a:pt x="62" y="60"/>
                    </a:moveTo>
                    <a:cubicBezTo>
                      <a:pt x="62" y="60"/>
                      <a:pt x="0" y="66"/>
                      <a:pt x="15" y="0"/>
                    </a:cubicBezTo>
                    <a:cubicBezTo>
                      <a:pt x="15" y="0"/>
                      <a:pt x="67" y="8"/>
                      <a:pt x="62" y="6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0" name="Freeform 401"/>
              <p:cNvSpPr>
                <a:spLocks/>
              </p:cNvSpPr>
              <p:nvPr/>
            </p:nvSpPr>
            <p:spPr bwMode="auto">
              <a:xfrm>
                <a:off x="2413" y="1279"/>
                <a:ext cx="24" cy="25"/>
              </a:xfrm>
              <a:custGeom>
                <a:avLst/>
                <a:gdLst>
                  <a:gd name="T0" fmla="*/ 2 w 20"/>
                  <a:gd name="T1" fmla="*/ 4 h 20"/>
                  <a:gd name="T2" fmla="*/ 20 w 20"/>
                  <a:gd name="T3" fmla="*/ 10 h 20"/>
                  <a:gd name="T4" fmla="*/ 26 w 20"/>
                  <a:gd name="T5" fmla="*/ 29 h 20"/>
                  <a:gd name="T6" fmla="*/ 8 w 20"/>
                  <a:gd name="T7" fmla="*/ 23 h 20"/>
                  <a:gd name="T8" fmla="*/ 2 w 20"/>
                  <a:gd name="T9" fmla="*/ 4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2"/>
                    </a:moveTo>
                    <a:cubicBezTo>
                      <a:pt x="4" y="0"/>
                      <a:pt x="10" y="2"/>
                      <a:pt x="14" y="6"/>
                    </a:cubicBezTo>
                    <a:cubicBezTo>
                      <a:pt x="18" y="10"/>
                      <a:pt x="20" y="16"/>
                      <a:pt x="18" y="18"/>
                    </a:cubicBezTo>
                    <a:cubicBezTo>
                      <a:pt x="16" y="20"/>
                      <a:pt x="10" y="18"/>
                      <a:pt x="6" y="14"/>
                    </a:cubicBezTo>
                    <a:cubicBezTo>
                      <a:pt x="1" y="10"/>
                      <a:pt x="0" y="4"/>
                      <a:pt x="2"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1" name="Freeform 402"/>
              <p:cNvSpPr>
                <a:spLocks/>
              </p:cNvSpPr>
              <p:nvPr/>
            </p:nvSpPr>
            <p:spPr bwMode="auto">
              <a:xfrm>
                <a:off x="2288" y="1179"/>
                <a:ext cx="118" cy="99"/>
              </a:xfrm>
              <a:custGeom>
                <a:avLst/>
                <a:gdLst>
                  <a:gd name="T0" fmla="*/ 142 w 98"/>
                  <a:gd name="T1" fmla="*/ 92 h 82"/>
                  <a:gd name="T2" fmla="*/ 0 w 98"/>
                  <a:gd name="T3" fmla="*/ 34 h 82"/>
                  <a:gd name="T4" fmla="*/ 142 w 98"/>
                  <a:gd name="T5" fmla="*/ 92 h 82"/>
                  <a:gd name="T6" fmla="*/ 0 60000 65536"/>
                  <a:gd name="T7" fmla="*/ 0 60000 65536"/>
                  <a:gd name="T8" fmla="*/ 0 60000 65536"/>
                </a:gdLst>
                <a:ahLst/>
                <a:cxnLst>
                  <a:cxn ang="T6">
                    <a:pos x="T0" y="T1"/>
                  </a:cxn>
                  <a:cxn ang="T7">
                    <a:pos x="T2" y="T3"/>
                  </a:cxn>
                  <a:cxn ang="T8">
                    <a:pos x="T4" y="T5"/>
                  </a:cxn>
                </a:cxnLst>
                <a:rect l="0" t="0" r="r" b="b"/>
                <a:pathLst>
                  <a:path w="98" h="82">
                    <a:moveTo>
                      <a:pt x="98" y="63"/>
                    </a:moveTo>
                    <a:cubicBezTo>
                      <a:pt x="98" y="63"/>
                      <a:pt x="30" y="82"/>
                      <a:pt x="0" y="23"/>
                    </a:cubicBezTo>
                    <a:cubicBezTo>
                      <a:pt x="0" y="23"/>
                      <a:pt x="74" y="0"/>
                      <a:pt x="98" y="63"/>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2" name="Freeform 403"/>
              <p:cNvSpPr>
                <a:spLocks/>
              </p:cNvSpPr>
              <p:nvPr/>
            </p:nvSpPr>
            <p:spPr bwMode="auto">
              <a:xfrm>
                <a:off x="2326" y="1212"/>
                <a:ext cx="35" cy="24"/>
              </a:xfrm>
              <a:custGeom>
                <a:avLst/>
                <a:gdLst>
                  <a:gd name="T0" fmla="*/ 2 w 29"/>
                  <a:gd name="T1" fmla="*/ 5 h 20"/>
                  <a:gd name="T2" fmla="*/ 27 w 29"/>
                  <a:gd name="T3" fmla="*/ 6 h 20"/>
                  <a:gd name="T4" fmla="*/ 41 w 29"/>
                  <a:gd name="T5" fmla="*/ 24 h 20"/>
                  <a:gd name="T6" fmla="*/ 16 w 29"/>
                  <a:gd name="T7" fmla="*/ 24 h 20"/>
                  <a:gd name="T8" fmla="*/ 2 w 29"/>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 y="3"/>
                    </a:moveTo>
                    <a:cubicBezTo>
                      <a:pt x="4" y="0"/>
                      <a:pt x="11" y="0"/>
                      <a:pt x="18" y="4"/>
                    </a:cubicBezTo>
                    <a:cubicBezTo>
                      <a:pt x="25" y="7"/>
                      <a:pt x="29" y="13"/>
                      <a:pt x="28" y="17"/>
                    </a:cubicBezTo>
                    <a:cubicBezTo>
                      <a:pt x="26" y="20"/>
                      <a:pt x="18" y="20"/>
                      <a:pt x="11" y="17"/>
                    </a:cubicBezTo>
                    <a:cubicBezTo>
                      <a:pt x="4"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3" name="Freeform 404"/>
              <p:cNvSpPr>
                <a:spLocks/>
              </p:cNvSpPr>
              <p:nvPr/>
            </p:nvSpPr>
            <p:spPr bwMode="auto">
              <a:xfrm>
                <a:off x="1984" y="1728"/>
                <a:ext cx="302" cy="73"/>
              </a:xfrm>
              <a:custGeom>
                <a:avLst/>
                <a:gdLst>
                  <a:gd name="T0" fmla="*/ 363 w 251"/>
                  <a:gd name="T1" fmla="*/ 0 h 60"/>
                  <a:gd name="T2" fmla="*/ 188 w 251"/>
                  <a:gd name="T3" fmla="*/ 34 h 60"/>
                  <a:gd name="T4" fmla="*/ 0 w 251"/>
                  <a:gd name="T5" fmla="*/ 68 h 60"/>
                  <a:gd name="T6" fmla="*/ 363 w 251"/>
                  <a:gd name="T7" fmla="*/ 78 h 60"/>
                  <a:gd name="T8" fmla="*/ 363 w 251"/>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
                    <a:moveTo>
                      <a:pt x="251" y="0"/>
                    </a:moveTo>
                    <a:cubicBezTo>
                      <a:pt x="251" y="0"/>
                      <a:pt x="190" y="7"/>
                      <a:pt x="130" y="23"/>
                    </a:cubicBezTo>
                    <a:cubicBezTo>
                      <a:pt x="87" y="36"/>
                      <a:pt x="53" y="40"/>
                      <a:pt x="0" y="46"/>
                    </a:cubicBezTo>
                    <a:cubicBezTo>
                      <a:pt x="0" y="46"/>
                      <a:pt x="186" y="60"/>
                      <a:pt x="251" y="53"/>
                    </a:cubicBezTo>
                    <a:lnTo>
                      <a:pt x="251" y="0"/>
                    </a:ln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4" name="Freeform 405"/>
              <p:cNvSpPr>
                <a:spLocks/>
              </p:cNvSpPr>
              <p:nvPr/>
            </p:nvSpPr>
            <p:spPr bwMode="auto">
              <a:xfrm>
                <a:off x="2286" y="1613"/>
                <a:ext cx="177" cy="179"/>
              </a:xfrm>
              <a:custGeom>
                <a:avLst/>
                <a:gdLst>
                  <a:gd name="T0" fmla="*/ 0 w 147"/>
                  <a:gd name="T1" fmla="*/ 139 h 148"/>
                  <a:gd name="T2" fmla="*/ 0 w 147"/>
                  <a:gd name="T3" fmla="*/ 216 h 148"/>
                  <a:gd name="T4" fmla="*/ 187 w 147"/>
                  <a:gd name="T5" fmla="*/ 103 h 148"/>
                  <a:gd name="T6" fmla="*/ 0 w 147"/>
                  <a:gd name="T7" fmla="*/ 139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48">
                    <a:moveTo>
                      <a:pt x="0" y="95"/>
                    </a:moveTo>
                    <a:cubicBezTo>
                      <a:pt x="0" y="148"/>
                      <a:pt x="0" y="148"/>
                      <a:pt x="0" y="148"/>
                    </a:cubicBezTo>
                    <a:cubicBezTo>
                      <a:pt x="0" y="148"/>
                      <a:pt x="112" y="139"/>
                      <a:pt x="129" y="70"/>
                    </a:cubicBezTo>
                    <a:cubicBezTo>
                      <a:pt x="147" y="0"/>
                      <a:pt x="66" y="106"/>
                      <a:pt x="0" y="95"/>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5" name="Line 406"/>
              <p:cNvSpPr>
                <a:spLocks noChangeShapeType="1"/>
              </p:cNvSpPr>
              <p:nvPr/>
            </p:nvSpPr>
            <p:spPr bwMode="auto">
              <a:xfrm>
                <a:off x="2288" y="1012"/>
                <a:ext cx="1" cy="195"/>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6" name="Freeform 407"/>
              <p:cNvSpPr>
                <a:spLocks/>
              </p:cNvSpPr>
              <p:nvPr/>
            </p:nvSpPr>
            <p:spPr bwMode="auto">
              <a:xfrm>
                <a:off x="1984" y="1728"/>
                <a:ext cx="302" cy="73"/>
              </a:xfrm>
              <a:custGeom>
                <a:avLst/>
                <a:gdLst>
                  <a:gd name="T0" fmla="*/ 363 w 251"/>
                  <a:gd name="T1" fmla="*/ 0 h 60"/>
                  <a:gd name="T2" fmla="*/ 188 w 251"/>
                  <a:gd name="T3" fmla="*/ 34 h 60"/>
                  <a:gd name="T4" fmla="*/ 0 w 251"/>
                  <a:gd name="T5" fmla="*/ 68 h 60"/>
                  <a:gd name="T6" fmla="*/ 363 w 251"/>
                  <a:gd name="T7" fmla="*/ 78 h 60"/>
                  <a:gd name="T8" fmla="*/ 363 w 251"/>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
                    <a:moveTo>
                      <a:pt x="251" y="0"/>
                    </a:moveTo>
                    <a:cubicBezTo>
                      <a:pt x="251" y="0"/>
                      <a:pt x="190" y="7"/>
                      <a:pt x="130" y="23"/>
                    </a:cubicBezTo>
                    <a:cubicBezTo>
                      <a:pt x="87" y="36"/>
                      <a:pt x="53" y="40"/>
                      <a:pt x="0" y="46"/>
                    </a:cubicBezTo>
                    <a:cubicBezTo>
                      <a:pt x="0" y="46"/>
                      <a:pt x="186" y="60"/>
                      <a:pt x="251" y="53"/>
                    </a:cubicBezTo>
                    <a:lnTo>
                      <a:pt x="251" y="0"/>
                    </a:ln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17" name="Freeform 408"/>
              <p:cNvSpPr>
                <a:spLocks/>
              </p:cNvSpPr>
              <p:nvPr/>
            </p:nvSpPr>
            <p:spPr bwMode="auto">
              <a:xfrm>
                <a:off x="2286" y="1613"/>
                <a:ext cx="177" cy="179"/>
              </a:xfrm>
              <a:custGeom>
                <a:avLst/>
                <a:gdLst>
                  <a:gd name="T0" fmla="*/ 0 w 147"/>
                  <a:gd name="T1" fmla="*/ 139 h 148"/>
                  <a:gd name="T2" fmla="*/ 0 w 147"/>
                  <a:gd name="T3" fmla="*/ 216 h 148"/>
                  <a:gd name="T4" fmla="*/ 187 w 147"/>
                  <a:gd name="T5" fmla="*/ 103 h 148"/>
                  <a:gd name="T6" fmla="*/ 0 w 147"/>
                  <a:gd name="T7" fmla="*/ 139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48">
                    <a:moveTo>
                      <a:pt x="0" y="95"/>
                    </a:moveTo>
                    <a:cubicBezTo>
                      <a:pt x="0" y="148"/>
                      <a:pt x="0" y="148"/>
                      <a:pt x="0" y="148"/>
                    </a:cubicBezTo>
                    <a:cubicBezTo>
                      <a:pt x="0" y="148"/>
                      <a:pt x="112" y="139"/>
                      <a:pt x="129" y="70"/>
                    </a:cubicBezTo>
                    <a:cubicBezTo>
                      <a:pt x="147" y="0"/>
                      <a:pt x="66" y="106"/>
                      <a:pt x="0" y="9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18" name="Line 409"/>
              <p:cNvSpPr>
                <a:spLocks noChangeShapeType="1"/>
              </p:cNvSpPr>
              <p:nvPr/>
            </p:nvSpPr>
            <p:spPr bwMode="auto">
              <a:xfrm>
                <a:off x="2288" y="1674"/>
                <a:ext cx="1" cy="297"/>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9" name="Line 410"/>
              <p:cNvSpPr>
                <a:spLocks noChangeShapeType="1"/>
              </p:cNvSpPr>
              <p:nvPr/>
            </p:nvSpPr>
            <p:spPr bwMode="auto">
              <a:xfrm flipV="1">
                <a:off x="1443" y="1158"/>
                <a:ext cx="1" cy="5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20" name="Line 411"/>
              <p:cNvSpPr>
                <a:spLocks noChangeShapeType="1"/>
              </p:cNvSpPr>
              <p:nvPr/>
            </p:nvSpPr>
            <p:spPr bwMode="auto">
              <a:xfrm>
                <a:off x="1443" y="1774"/>
                <a:ext cx="1" cy="38"/>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21" name="Freeform 412"/>
              <p:cNvSpPr>
                <a:spLocks/>
              </p:cNvSpPr>
              <p:nvPr/>
            </p:nvSpPr>
            <p:spPr bwMode="auto">
              <a:xfrm>
                <a:off x="1442" y="1148"/>
                <a:ext cx="107" cy="116"/>
              </a:xfrm>
              <a:custGeom>
                <a:avLst/>
                <a:gdLst>
                  <a:gd name="T0" fmla="*/ 0 w 89"/>
                  <a:gd name="T1" fmla="*/ 70 h 96"/>
                  <a:gd name="T2" fmla="*/ 129 w 89"/>
                  <a:gd name="T3" fmla="*/ 70 h 96"/>
                  <a:gd name="T4" fmla="*/ 0 w 89"/>
                  <a:gd name="T5" fmla="*/ 70 h 96"/>
                  <a:gd name="T6" fmla="*/ 0 60000 65536"/>
                  <a:gd name="T7" fmla="*/ 0 60000 65536"/>
                  <a:gd name="T8" fmla="*/ 0 60000 65536"/>
                </a:gdLst>
                <a:ahLst/>
                <a:cxnLst>
                  <a:cxn ang="T6">
                    <a:pos x="T0" y="T1"/>
                  </a:cxn>
                  <a:cxn ang="T7">
                    <a:pos x="T2" y="T3"/>
                  </a:cxn>
                  <a:cxn ang="T8">
                    <a:pos x="T4" y="T5"/>
                  </a:cxn>
                </a:cxnLst>
                <a:rect l="0" t="0" r="r" b="b"/>
                <a:pathLst>
                  <a:path w="89" h="96">
                    <a:moveTo>
                      <a:pt x="0" y="48"/>
                    </a:moveTo>
                    <a:cubicBezTo>
                      <a:pt x="0" y="48"/>
                      <a:pt x="35" y="0"/>
                      <a:pt x="89" y="48"/>
                    </a:cubicBezTo>
                    <a:cubicBezTo>
                      <a:pt x="89" y="48"/>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2" name="Freeform 413"/>
              <p:cNvSpPr>
                <a:spLocks/>
              </p:cNvSpPr>
              <p:nvPr/>
            </p:nvSpPr>
            <p:spPr bwMode="auto">
              <a:xfrm>
                <a:off x="1549" y="1148"/>
                <a:ext cx="135" cy="114"/>
              </a:xfrm>
              <a:custGeom>
                <a:avLst/>
                <a:gdLst>
                  <a:gd name="T0" fmla="*/ 0 w 112"/>
                  <a:gd name="T1" fmla="*/ 70 h 95"/>
                  <a:gd name="T2" fmla="*/ 163 w 112"/>
                  <a:gd name="T3" fmla="*/ 71 h 95"/>
                  <a:gd name="T4" fmla="*/ 0 w 112"/>
                  <a:gd name="T5" fmla="*/ 70 h 95"/>
                  <a:gd name="T6" fmla="*/ 0 60000 65536"/>
                  <a:gd name="T7" fmla="*/ 0 60000 65536"/>
                  <a:gd name="T8" fmla="*/ 0 60000 65536"/>
                </a:gdLst>
                <a:ahLst/>
                <a:cxnLst>
                  <a:cxn ang="T6">
                    <a:pos x="T0" y="T1"/>
                  </a:cxn>
                  <a:cxn ang="T7">
                    <a:pos x="T2" y="T3"/>
                  </a:cxn>
                  <a:cxn ang="T8">
                    <a:pos x="T4" y="T5"/>
                  </a:cxn>
                </a:cxnLst>
                <a:rect l="0" t="0" r="r" b="b"/>
                <a:pathLst>
                  <a:path w="112" h="95">
                    <a:moveTo>
                      <a:pt x="0" y="48"/>
                    </a:moveTo>
                    <a:cubicBezTo>
                      <a:pt x="0" y="48"/>
                      <a:pt x="57" y="0"/>
                      <a:pt x="112" y="49"/>
                    </a:cubicBezTo>
                    <a:cubicBezTo>
                      <a:pt x="112"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3" name="Freeform 414"/>
              <p:cNvSpPr>
                <a:spLocks/>
              </p:cNvSpPr>
              <p:nvPr/>
            </p:nvSpPr>
            <p:spPr bwMode="auto">
              <a:xfrm>
                <a:off x="1684" y="1143"/>
                <a:ext cx="101" cy="121"/>
              </a:xfrm>
              <a:custGeom>
                <a:avLst/>
                <a:gdLst>
                  <a:gd name="T0" fmla="*/ 0 w 84"/>
                  <a:gd name="T1" fmla="*/ 76 h 100"/>
                  <a:gd name="T2" fmla="*/ 121 w 84"/>
                  <a:gd name="T3" fmla="*/ 76 h 100"/>
                  <a:gd name="T4" fmla="*/ 0 w 84"/>
                  <a:gd name="T5" fmla="*/ 76 h 100"/>
                  <a:gd name="T6" fmla="*/ 0 60000 65536"/>
                  <a:gd name="T7" fmla="*/ 0 60000 65536"/>
                  <a:gd name="T8" fmla="*/ 0 60000 65536"/>
                </a:gdLst>
                <a:ahLst/>
                <a:cxnLst>
                  <a:cxn ang="T6">
                    <a:pos x="T0" y="T1"/>
                  </a:cxn>
                  <a:cxn ang="T7">
                    <a:pos x="T2" y="T3"/>
                  </a:cxn>
                  <a:cxn ang="T8">
                    <a:pos x="T4" y="T5"/>
                  </a:cxn>
                </a:cxnLst>
                <a:rect l="0" t="0" r="r" b="b"/>
                <a:pathLst>
                  <a:path w="84" h="100">
                    <a:moveTo>
                      <a:pt x="0" y="52"/>
                    </a:moveTo>
                    <a:cubicBezTo>
                      <a:pt x="0" y="52"/>
                      <a:pt x="44" y="0"/>
                      <a:pt x="84" y="52"/>
                    </a:cubicBezTo>
                    <a:cubicBezTo>
                      <a:pt x="84" y="52"/>
                      <a:pt x="48" y="100"/>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4" name="Freeform 415"/>
              <p:cNvSpPr>
                <a:spLocks/>
              </p:cNvSpPr>
              <p:nvPr/>
            </p:nvSpPr>
            <p:spPr bwMode="auto">
              <a:xfrm>
                <a:off x="1785" y="1160"/>
                <a:ext cx="129" cy="92"/>
              </a:xfrm>
              <a:custGeom>
                <a:avLst/>
                <a:gdLst>
                  <a:gd name="T0" fmla="*/ 0 w 107"/>
                  <a:gd name="T1" fmla="*/ 56 h 76"/>
                  <a:gd name="T2" fmla="*/ 156 w 107"/>
                  <a:gd name="T3" fmla="*/ 56 h 76"/>
                  <a:gd name="T4" fmla="*/ 0 w 107"/>
                  <a:gd name="T5" fmla="*/ 56 h 76"/>
                  <a:gd name="T6" fmla="*/ 0 60000 65536"/>
                  <a:gd name="T7" fmla="*/ 0 60000 65536"/>
                  <a:gd name="T8" fmla="*/ 0 60000 65536"/>
                </a:gdLst>
                <a:ahLst/>
                <a:cxnLst>
                  <a:cxn ang="T6">
                    <a:pos x="T0" y="T1"/>
                  </a:cxn>
                  <a:cxn ang="T7">
                    <a:pos x="T2" y="T3"/>
                  </a:cxn>
                  <a:cxn ang="T8">
                    <a:pos x="T4" y="T5"/>
                  </a:cxn>
                </a:cxnLst>
                <a:rect l="0" t="0" r="r" b="b"/>
                <a:pathLst>
                  <a:path w="107" h="76">
                    <a:moveTo>
                      <a:pt x="0" y="38"/>
                    </a:moveTo>
                    <a:cubicBezTo>
                      <a:pt x="0" y="38"/>
                      <a:pt x="54" y="0"/>
                      <a:pt x="107" y="38"/>
                    </a:cubicBezTo>
                    <a:cubicBezTo>
                      <a:pt x="107" y="38"/>
                      <a:pt x="62" y="76"/>
                      <a:pt x="0" y="3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5" name="Freeform 416"/>
              <p:cNvSpPr>
                <a:spLocks/>
              </p:cNvSpPr>
              <p:nvPr/>
            </p:nvSpPr>
            <p:spPr bwMode="auto">
              <a:xfrm>
                <a:off x="1914" y="1148"/>
                <a:ext cx="132" cy="114"/>
              </a:xfrm>
              <a:custGeom>
                <a:avLst/>
                <a:gdLst>
                  <a:gd name="T0" fmla="*/ 0 w 109"/>
                  <a:gd name="T1" fmla="*/ 70 h 95"/>
                  <a:gd name="T2" fmla="*/ 160 w 109"/>
                  <a:gd name="T3" fmla="*/ 71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9"/>
                    </a:cubicBezTo>
                    <a:cubicBezTo>
                      <a:pt x="109" y="49"/>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6" name="Freeform 417"/>
              <p:cNvSpPr>
                <a:spLocks/>
              </p:cNvSpPr>
              <p:nvPr/>
            </p:nvSpPr>
            <p:spPr bwMode="auto">
              <a:xfrm>
                <a:off x="2046" y="1149"/>
                <a:ext cx="104" cy="115"/>
              </a:xfrm>
              <a:custGeom>
                <a:avLst/>
                <a:gdLst>
                  <a:gd name="T0" fmla="*/ 0 w 87"/>
                  <a:gd name="T1" fmla="*/ 69 h 95"/>
                  <a:gd name="T2" fmla="*/ 124 w 87"/>
                  <a:gd name="T3" fmla="*/ 69 h 95"/>
                  <a:gd name="T4" fmla="*/ 0 w 87"/>
                  <a:gd name="T5" fmla="*/ 69 h 95"/>
                  <a:gd name="T6" fmla="*/ 0 60000 65536"/>
                  <a:gd name="T7" fmla="*/ 0 60000 65536"/>
                  <a:gd name="T8" fmla="*/ 0 60000 65536"/>
                </a:gdLst>
                <a:ahLst/>
                <a:cxnLst>
                  <a:cxn ang="T6">
                    <a:pos x="T0" y="T1"/>
                  </a:cxn>
                  <a:cxn ang="T7">
                    <a:pos x="T2" y="T3"/>
                  </a:cxn>
                  <a:cxn ang="T8">
                    <a:pos x="T4" y="T5"/>
                  </a:cxn>
                </a:cxnLst>
                <a:rect l="0" t="0" r="r" b="b"/>
                <a:pathLst>
                  <a:path w="87" h="95">
                    <a:moveTo>
                      <a:pt x="0" y="47"/>
                    </a:moveTo>
                    <a:cubicBezTo>
                      <a:pt x="0" y="47"/>
                      <a:pt x="41" y="0"/>
                      <a:pt x="87" y="47"/>
                    </a:cubicBezTo>
                    <a:cubicBezTo>
                      <a:pt x="87" y="47"/>
                      <a:pt x="49"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7" name="Freeform 418"/>
              <p:cNvSpPr>
                <a:spLocks/>
              </p:cNvSpPr>
              <p:nvPr/>
            </p:nvSpPr>
            <p:spPr bwMode="auto">
              <a:xfrm>
                <a:off x="2150" y="1148"/>
                <a:ext cx="138" cy="116"/>
              </a:xfrm>
              <a:custGeom>
                <a:avLst/>
                <a:gdLst>
                  <a:gd name="T0" fmla="*/ 0 w 114"/>
                  <a:gd name="T1" fmla="*/ 70 h 96"/>
                  <a:gd name="T2" fmla="*/ 167 w 114"/>
                  <a:gd name="T3" fmla="*/ 71 h 96"/>
                  <a:gd name="T4" fmla="*/ 0 w 114"/>
                  <a:gd name="T5" fmla="*/ 70 h 96"/>
                  <a:gd name="T6" fmla="*/ 0 60000 65536"/>
                  <a:gd name="T7" fmla="*/ 0 60000 65536"/>
                  <a:gd name="T8" fmla="*/ 0 60000 65536"/>
                </a:gdLst>
                <a:ahLst/>
                <a:cxnLst>
                  <a:cxn ang="T6">
                    <a:pos x="T0" y="T1"/>
                  </a:cxn>
                  <a:cxn ang="T7">
                    <a:pos x="T2" y="T3"/>
                  </a:cxn>
                  <a:cxn ang="T8">
                    <a:pos x="T4" y="T5"/>
                  </a:cxn>
                </a:cxnLst>
                <a:rect l="0" t="0" r="r" b="b"/>
                <a:pathLst>
                  <a:path w="114" h="96">
                    <a:moveTo>
                      <a:pt x="0" y="48"/>
                    </a:moveTo>
                    <a:cubicBezTo>
                      <a:pt x="0" y="48"/>
                      <a:pt x="60" y="0"/>
                      <a:pt x="114" y="49"/>
                    </a:cubicBezTo>
                    <a:cubicBezTo>
                      <a:pt x="114"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8" name="Freeform 419"/>
              <p:cNvSpPr>
                <a:spLocks/>
              </p:cNvSpPr>
              <p:nvPr/>
            </p:nvSpPr>
            <p:spPr bwMode="auto">
              <a:xfrm>
                <a:off x="1443" y="1710"/>
                <a:ext cx="152" cy="117"/>
              </a:xfrm>
              <a:custGeom>
                <a:avLst/>
                <a:gdLst>
                  <a:gd name="T0" fmla="*/ 0 w 126"/>
                  <a:gd name="T1" fmla="*/ 77 h 97"/>
                  <a:gd name="T2" fmla="*/ 183 w 126"/>
                  <a:gd name="T3" fmla="*/ 65 h 97"/>
                  <a:gd name="T4" fmla="*/ 0 w 126"/>
                  <a:gd name="T5" fmla="*/ 77 h 97"/>
                  <a:gd name="T6" fmla="*/ 0 60000 65536"/>
                  <a:gd name="T7" fmla="*/ 0 60000 65536"/>
                  <a:gd name="T8" fmla="*/ 0 60000 65536"/>
                </a:gdLst>
                <a:ahLst/>
                <a:cxnLst>
                  <a:cxn ang="T6">
                    <a:pos x="T0" y="T1"/>
                  </a:cxn>
                  <a:cxn ang="T7">
                    <a:pos x="T2" y="T3"/>
                  </a:cxn>
                  <a:cxn ang="T8">
                    <a:pos x="T4" y="T5"/>
                  </a:cxn>
                </a:cxnLst>
                <a:rect l="0" t="0" r="r" b="b"/>
                <a:pathLst>
                  <a:path w="126" h="97">
                    <a:moveTo>
                      <a:pt x="0" y="53"/>
                    </a:moveTo>
                    <a:cubicBezTo>
                      <a:pt x="0" y="53"/>
                      <a:pt x="69" y="0"/>
                      <a:pt x="126" y="45"/>
                    </a:cubicBezTo>
                    <a:cubicBezTo>
                      <a:pt x="126" y="45"/>
                      <a:pt x="51" y="97"/>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9" name="Freeform 420"/>
              <p:cNvSpPr>
                <a:spLocks/>
              </p:cNvSpPr>
              <p:nvPr/>
            </p:nvSpPr>
            <p:spPr bwMode="auto">
              <a:xfrm>
                <a:off x="1596" y="1704"/>
                <a:ext cx="89" cy="119"/>
              </a:xfrm>
              <a:custGeom>
                <a:avLst/>
                <a:gdLst>
                  <a:gd name="T0" fmla="*/ 0 w 74"/>
                  <a:gd name="T1" fmla="*/ 74 h 98"/>
                  <a:gd name="T2" fmla="*/ 107 w 74"/>
                  <a:gd name="T3" fmla="*/ 67 h 98"/>
                  <a:gd name="T4" fmla="*/ 0 w 74"/>
                  <a:gd name="T5" fmla="*/ 74 h 98"/>
                  <a:gd name="T6" fmla="*/ 0 60000 65536"/>
                  <a:gd name="T7" fmla="*/ 0 60000 65536"/>
                  <a:gd name="T8" fmla="*/ 0 60000 65536"/>
                </a:gdLst>
                <a:ahLst/>
                <a:cxnLst>
                  <a:cxn ang="T6">
                    <a:pos x="T0" y="T1"/>
                  </a:cxn>
                  <a:cxn ang="T7">
                    <a:pos x="T2" y="T3"/>
                  </a:cxn>
                  <a:cxn ang="T8">
                    <a:pos x="T4" y="T5"/>
                  </a:cxn>
                </a:cxnLst>
                <a:rect l="0" t="0" r="r" b="b"/>
                <a:pathLst>
                  <a:path w="74" h="98">
                    <a:moveTo>
                      <a:pt x="0" y="50"/>
                    </a:moveTo>
                    <a:cubicBezTo>
                      <a:pt x="0" y="50"/>
                      <a:pt x="25" y="0"/>
                      <a:pt x="74" y="45"/>
                    </a:cubicBezTo>
                    <a:cubicBezTo>
                      <a:pt x="74" y="45"/>
                      <a:pt x="33" y="98"/>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0" name="Freeform 421"/>
              <p:cNvSpPr>
                <a:spLocks/>
              </p:cNvSpPr>
              <p:nvPr/>
            </p:nvSpPr>
            <p:spPr bwMode="auto">
              <a:xfrm>
                <a:off x="1687" y="1706"/>
                <a:ext cx="120" cy="95"/>
              </a:xfrm>
              <a:custGeom>
                <a:avLst/>
                <a:gdLst>
                  <a:gd name="T0" fmla="*/ 0 w 100"/>
                  <a:gd name="T1" fmla="*/ 63 h 78"/>
                  <a:gd name="T2" fmla="*/ 144 w 100"/>
                  <a:gd name="T3" fmla="*/ 55 h 78"/>
                  <a:gd name="T4" fmla="*/ 0 w 100"/>
                  <a:gd name="T5" fmla="*/ 63 h 78"/>
                  <a:gd name="T6" fmla="*/ 0 60000 65536"/>
                  <a:gd name="T7" fmla="*/ 0 60000 65536"/>
                  <a:gd name="T8" fmla="*/ 0 60000 65536"/>
                </a:gdLst>
                <a:ahLst/>
                <a:cxnLst>
                  <a:cxn ang="T6">
                    <a:pos x="T0" y="T1"/>
                  </a:cxn>
                  <a:cxn ang="T7">
                    <a:pos x="T2" y="T3"/>
                  </a:cxn>
                  <a:cxn ang="T8">
                    <a:pos x="T4" y="T5"/>
                  </a:cxn>
                </a:cxnLst>
                <a:rect l="0" t="0" r="r" b="b"/>
                <a:pathLst>
                  <a:path w="100" h="78">
                    <a:moveTo>
                      <a:pt x="0" y="43"/>
                    </a:moveTo>
                    <a:cubicBezTo>
                      <a:pt x="0" y="43"/>
                      <a:pt x="48" y="0"/>
                      <a:pt x="100" y="37"/>
                    </a:cubicBezTo>
                    <a:cubicBezTo>
                      <a:pt x="100" y="37"/>
                      <a:pt x="46" y="78"/>
                      <a:pt x="0" y="4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1" name="Freeform 422"/>
              <p:cNvSpPr>
                <a:spLocks/>
              </p:cNvSpPr>
              <p:nvPr/>
            </p:nvSpPr>
            <p:spPr bwMode="auto">
              <a:xfrm>
                <a:off x="1807" y="1683"/>
                <a:ext cx="102" cy="118"/>
              </a:xfrm>
              <a:custGeom>
                <a:avLst/>
                <a:gdLst>
                  <a:gd name="T0" fmla="*/ 0 w 85"/>
                  <a:gd name="T1" fmla="*/ 82 h 97"/>
                  <a:gd name="T2" fmla="*/ 122 w 85"/>
                  <a:gd name="T3" fmla="*/ 68 h 97"/>
                  <a:gd name="T4" fmla="*/ 0 w 85"/>
                  <a:gd name="T5" fmla="*/ 82 h 97"/>
                  <a:gd name="T6" fmla="*/ 0 60000 65536"/>
                  <a:gd name="T7" fmla="*/ 0 60000 65536"/>
                  <a:gd name="T8" fmla="*/ 0 60000 65536"/>
                </a:gdLst>
                <a:ahLst/>
                <a:cxnLst>
                  <a:cxn ang="T6">
                    <a:pos x="T0" y="T1"/>
                  </a:cxn>
                  <a:cxn ang="T7">
                    <a:pos x="T2" y="T3"/>
                  </a:cxn>
                  <a:cxn ang="T8">
                    <a:pos x="T4" y="T5"/>
                  </a:cxn>
                </a:cxnLst>
                <a:rect l="0" t="0" r="r" b="b"/>
                <a:pathLst>
                  <a:path w="85" h="97">
                    <a:moveTo>
                      <a:pt x="0" y="55"/>
                    </a:moveTo>
                    <a:cubicBezTo>
                      <a:pt x="0" y="55"/>
                      <a:pt x="32" y="0"/>
                      <a:pt x="85" y="46"/>
                    </a:cubicBezTo>
                    <a:cubicBezTo>
                      <a:pt x="85" y="46"/>
                      <a:pt x="54" y="97"/>
                      <a:pt x="0" y="5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2" name="Freeform 423"/>
              <p:cNvSpPr>
                <a:spLocks/>
              </p:cNvSpPr>
              <p:nvPr/>
            </p:nvSpPr>
            <p:spPr bwMode="auto">
              <a:xfrm>
                <a:off x="1909" y="1685"/>
                <a:ext cx="139" cy="105"/>
              </a:xfrm>
              <a:custGeom>
                <a:avLst/>
                <a:gdLst>
                  <a:gd name="T0" fmla="*/ 0 w 115"/>
                  <a:gd name="T1" fmla="*/ 65 h 87"/>
                  <a:gd name="T2" fmla="*/ 168 w 115"/>
                  <a:gd name="T3" fmla="*/ 48 h 87"/>
                  <a:gd name="T4" fmla="*/ 0 w 115"/>
                  <a:gd name="T5" fmla="*/ 65 h 87"/>
                  <a:gd name="T6" fmla="*/ 0 60000 65536"/>
                  <a:gd name="T7" fmla="*/ 0 60000 65536"/>
                  <a:gd name="T8" fmla="*/ 0 60000 65536"/>
                </a:gdLst>
                <a:ahLst/>
                <a:cxnLst>
                  <a:cxn ang="T6">
                    <a:pos x="T0" y="T1"/>
                  </a:cxn>
                  <a:cxn ang="T7">
                    <a:pos x="T2" y="T3"/>
                  </a:cxn>
                  <a:cxn ang="T8">
                    <a:pos x="T4" y="T5"/>
                  </a:cxn>
                </a:cxnLst>
                <a:rect l="0" t="0" r="r" b="b"/>
                <a:pathLst>
                  <a:path w="115" h="87">
                    <a:moveTo>
                      <a:pt x="0" y="45"/>
                    </a:moveTo>
                    <a:cubicBezTo>
                      <a:pt x="0" y="45"/>
                      <a:pt x="64" y="0"/>
                      <a:pt x="115" y="33"/>
                    </a:cubicBezTo>
                    <a:cubicBezTo>
                      <a:pt x="115" y="33"/>
                      <a:pt x="53" y="87"/>
                      <a:pt x="0" y="4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3" name="Freeform 424"/>
              <p:cNvSpPr>
                <a:spLocks/>
              </p:cNvSpPr>
              <p:nvPr/>
            </p:nvSpPr>
            <p:spPr bwMode="auto">
              <a:xfrm>
                <a:off x="2049" y="1660"/>
                <a:ext cx="107" cy="113"/>
              </a:xfrm>
              <a:custGeom>
                <a:avLst/>
                <a:gdLst>
                  <a:gd name="T0" fmla="*/ 0 w 89"/>
                  <a:gd name="T1" fmla="*/ 78 h 93"/>
                  <a:gd name="T2" fmla="*/ 129 w 89"/>
                  <a:gd name="T3" fmla="*/ 60 h 93"/>
                  <a:gd name="T4" fmla="*/ 0 w 89"/>
                  <a:gd name="T5" fmla="*/ 78 h 93"/>
                  <a:gd name="T6" fmla="*/ 0 60000 65536"/>
                  <a:gd name="T7" fmla="*/ 0 60000 65536"/>
                  <a:gd name="T8" fmla="*/ 0 60000 65536"/>
                </a:gdLst>
                <a:ahLst/>
                <a:cxnLst>
                  <a:cxn ang="T6">
                    <a:pos x="T0" y="T1"/>
                  </a:cxn>
                  <a:cxn ang="T7">
                    <a:pos x="T2" y="T3"/>
                  </a:cxn>
                  <a:cxn ang="T8">
                    <a:pos x="T4" y="T5"/>
                  </a:cxn>
                </a:cxnLst>
                <a:rect l="0" t="0" r="r" b="b"/>
                <a:pathLst>
                  <a:path w="89" h="93">
                    <a:moveTo>
                      <a:pt x="0" y="53"/>
                    </a:moveTo>
                    <a:cubicBezTo>
                      <a:pt x="0" y="53"/>
                      <a:pt x="28" y="0"/>
                      <a:pt x="89" y="40"/>
                    </a:cubicBezTo>
                    <a:cubicBezTo>
                      <a:pt x="89" y="40"/>
                      <a:pt x="55" y="93"/>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4" name="Freeform 425"/>
              <p:cNvSpPr>
                <a:spLocks/>
              </p:cNvSpPr>
              <p:nvPr/>
            </p:nvSpPr>
            <p:spPr bwMode="auto">
              <a:xfrm>
                <a:off x="2156" y="1636"/>
                <a:ext cx="130" cy="112"/>
              </a:xfrm>
              <a:custGeom>
                <a:avLst/>
                <a:gdLst>
                  <a:gd name="T0" fmla="*/ 0 w 108"/>
                  <a:gd name="T1" fmla="*/ 89 h 92"/>
                  <a:gd name="T2" fmla="*/ 156 w 108"/>
                  <a:gd name="T3" fmla="*/ 46 h 92"/>
                  <a:gd name="T4" fmla="*/ 0 w 108"/>
                  <a:gd name="T5" fmla="*/ 89 h 92"/>
                  <a:gd name="T6" fmla="*/ 0 60000 65536"/>
                  <a:gd name="T7" fmla="*/ 0 60000 65536"/>
                  <a:gd name="T8" fmla="*/ 0 60000 65536"/>
                </a:gdLst>
                <a:ahLst/>
                <a:cxnLst>
                  <a:cxn ang="T6">
                    <a:pos x="T0" y="T1"/>
                  </a:cxn>
                  <a:cxn ang="T7">
                    <a:pos x="T2" y="T3"/>
                  </a:cxn>
                  <a:cxn ang="T8">
                    <a:pos x="T4" y="T5"/>
                  </a:cxn>
                </a:cxnLst>
                <a:rect l="0" t="0" r="r" b="b"/>
                <a:pathLst>
                  <a:path w="108" h="92">
                    <a:moveTo>
                      <a:pt x="0" y="60"/>
                    </a:moveTo>
                    <a:cubicBezTo>
                      <a:pt x="0" y="60"/>
                      <a:pt x="42" y="0"/>
                      <a:pt x="108" y="31"/>
                    </a:cubicBezTo>
                    <a:cubicBezTo>
                      <a:pt x="108" y="31"/>
                      <a:pt x="60" y="92"/>
                      <a:pt x="0"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5" name="Freeform 426"/>
              <p:cNvSpPr>
                <a:spLocks/>
              </p:cNvSpPr>
              <p:nvPr/>
            </p:nvSpPr>
            <p:spPr bwMode="auto">
              <a:xfrm>
                <a:off x="2286" y="1608"/>
                <a:ext cx="120" cy="114"/>
              </a:xfrm>
              <a:custGeom>
                <a:avLst/>
                <a:gdLst>
                  <a:gd name="T0" fmla="*/ 0 w 99"/>
                  <a:gd name="T1" fmla="*/ 79 h 94"/>
                  <a:gd name="T2" fmla="*/ 145 w 99"/>
                  <a:gd name="T3" fmla="*/ 61 h 94"/>
                  <a:gd name="T4" fmla="*/ 0 w 99"/>
                  <a:gd name="T5" fmla="*/ 79 h 94"/>
                  <a:gd name="T6" fmla="*/ 0 60000 65536"/>
                  <a:gd name="T7" fmla="*/ 0 60000 65536"/>
                  <a:gd name="T8" fmla="*/ 0 60000 65536"/>
                </a:gdLst>
                <a:ahLst/>
                <a:cxnLst>
                  <a:cxn ang="T6">
                    <a:pos x="T0" y="T1"/>
                  </a:cxn>
                  <a:cxn ang="T7">
                    <a:pos x="T2" y="T3"/>
                  </a:cxn>
                  <a:cxn ang="T8">
                    <a:pos x="T4" y="T5"/>
                  </a:cxn>
                </a:cxnLst>
                <a:rect l="0" t="0" r="r" b="b"/>
                <a:pathLst>
                  <a:path w="99" h="94">
                    <a:moveTo>
                      <a:pt x="0" y="54"/>
                    </a:moveTo>
                    <a:cubicBezTo>
                      <a:pt x="0" y="54"/>
                      <a:pt x="39" y="0"/>
                      <a:pt x="99" y="41"/>
                    </a:cubicBezTo>
                    <a:cubicBezTo>
                      <a:pt x="99" y="41"/>
                      <a:pt x="55" y="94"/>
                      <a:pt x="0" y="5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6" name="Freeform 427"/>
              <p:cNvSpPr>
                <a:spLocks/>
              </p:cNvSpPr>
              <p:nvPr/>
            </p:nvSpPr>
            <p:spPr bwMode="auto">
              <a:xfrm>
                <a:off x="2406" y="1587"/>
                <a:ext cx="75" cy="72"/>
              </a:xfrm>
              <a:custGeom>
                <a:avLst/>
                <a:gdLst>
                  <a:gd name="T0" fmla="*/ 0 w 63"/>
                  <a:gd name="T1" fmla="*/ 84 h 60"/>
                  <a:gd name="T2" fmla="*/ 89 w 63"/>
                  <a:gd name="T3" fmla="*/ 6 h 60"/>
                  <a:gd name="T4" fmla="*/ 0 w 63"/>
                  <a:gd name="T5" fmla="*/ 84 h 60"/>
                  <a:gd name="T6" fmla="*/ 0 60000 65536"/>
                  <a:gd name="T7" fmla="*/ 0 60000 65536"/>
                  <a:gd name="T8" fmla="*/ 0 60000 65536"/>
                </a:gdLst>
                <a:ahLst/>
                <a:cxnLst>
                  <a:cxn ang="T6">
                    <a:pos x="T0" y="T1"/>
                  </a:cxn>
                  <a:cxn ang="T7">
                    <a:pos x="T2" y="T3"/>
                  </a:cxn>
                  <a:cxn ang="T8">
                    <a:pos x="T4" y="T5"/>
                  </a:cxn>
                </a:cxnLst>
                <a:rect l="0" t="0" r="r" b="b"/>
                <a:pathLst>
                  <a:path w="63" h="60">
                    <a:moveTo>
                      <a:pt x="0" y="58"/>
                    </a:moveTo>
                    <a:cubicBezTo>
                      <a:pt x="0" y="58"/>
                      <a:pt x="8" y="0"/>
                      <a:pt x="63" y="4"/>
                    </a:cubicBezTo>
                    <a:cubicBezTo>
                      <a:pt x="63" y="4"/>
                      <a:pt x="54" y="60"/>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7" name="Freeform 428"/>
              <p:cNvSpPr>
                <a:spLocks/>
              </p:cNvSpPr>
              <p:nvPr/>
            </p:nvSpPr>
            <p:spPr bwMode="auto">
              <a:xfrm>
                <a:off x="2443" y="1521"/>
                <a:ext cx="89" cy="71"/>
              </a:xfrm>
              <a:custGeom>
                <a:avLst/>
                <a:gdLst>
                  <a:gd name="T0" fmla="*/ 46 w 74"/>
                  <a:gd name="T1" fmla="*/ 87 h 58"/>
                  <a:gd name="T2" fmla="*/ 66 w 74"/>
                  <a:gd name="T3" fmla="*/ 0 h 58"/>
                  <a:gd name="T4" fmla="*/ 46 w 74"/>
                  <a:gd name="T5" fmla="*/ 87 h 58"/>
                  <a:gd name="T6" fmla="*/ 0 60000 65536"/>
                  <a:gd name="T7" fmla="*/ 0 60000 65536"/>
                  <a:gd name="T8" fmla="*/ 0 60000 65536"/>
                </a:gdLst>
                <a:ahLst/>
                <a:cxnLst>
                  <a:cxn ang="T6">
                    <a:pos x="T0" y="T1"/>
                  </a:cxn>
                  <a:cxn ang="T7">
                    <a:pos x="T2" y="T3"/>
                  </a:cxn>
                  <a:cxn ang="T8">
                    <a:pos x="T4" y="T5"/>
                  </a:cxn>
                </a:cxnLst>
                <a:rect l="0" t="0" r="r" b="b"/>
                <a:pathLst>
                  <a:path w="74" h="58">
                    <a:moveTo>
                      <a:pt x="32" y="58"/>
                    </a:moveTo>
                    <a:cubicBezTo>
                      <a:pt x="32" y="58"/>
                      <a:pt x="0" y="22"/>
                      <a:pt x="46" y="0"/>
                    </a:cubicBezTo>
                    <a:cubicBezTo>
                      <a:pt x="46" y="0"/>
                      <a:pt x="74" y="26"/>
                      <a:pt x="32"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8" name="Freeform 429"/>
              <p:cNvSpPr>
                <a:spLocks/>
              </p:cNvSpPr>
              <p:nvPr/>
            </p:nvSpPr>
            <p:spPr bwMode="auto">
              <a:xfrm>
                <a:off x="2461" y="1410"/>
                <a:ext cx="78" cy="111"/>
              </a:xfrm>
              <a:custGeom>
                <a:avLst/>
                <a:gdLst>
                  <a:gd name="T0" fmla="*/ 44 w 65"/>
                  <a:gd name="T1" fmla="*/ 134 h 92"/>
                  <a:gd name="T2" fmla="*/ 38 w 65"/>
                  <a:gd name="T3" fmla="*/ 0 h 92"/>
                  <a:gd name="T4" fmla="*/ 44 w 65"/>
                  <a:gd name="T5" fmla="*/ 134 h 92"/>
                  <a:gd name="T6" fmla="*/ 0 60000 65536"/>
                  <a:gd name="T7" fmla="*/ 0 60000 65536"/>
                  <a:gd name="T8" fmla="*/ 0 60000 65536"/>
                </a:gdLst>
                <a:ahLst/>
                <a:cxnLst>
                  <a:cxn ang="T6">
                    <a:pos x="T0" y="T1"/>
                  </a:cxn>
                  <a:cxn ang="T7">
                    <a:pos x="T2" y="T3"/>
                  </a:cxn>
                  <a:cxn ang="T8">
                    <a:pos x="T4" y="T5"/>
                  </a:cxn>
                </a:cxnLst>
                <a:rect l="0" t="0" r="r" b="b"/>
                <a:pathLst>
                  <a:path w="65" h="92">
                    <a:moveTo>
                      <a:pt x="31" y="92"/>
                    </a:moveTo>
                    <a:cubicBezTo>
                      <a:pt x="31" y="92"/>
                      <a:pt x="0" y="36"/>
                      <a:pt x="27" y="0"/>
                    </a:cubicBezTo>
                    <a:cubicBezTo>
                      <a:pt x="27" y="0"/>
                      <a:pt x="65" y="51"/>
                      <a:pt x="31" y="9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9" name="Freeform 430"/>
              <p:cNvSpPr>
                <a:spLocks/>
              </p:cNvSpPr>
              <p:nvPr/>
            </p:nvSpPr>
            <p:spPr bwMode="auto">
              <a:xfrm>
                <a:off x="2454" y="1328"/>
                <a:ext cx="58" cy="82"/>
              </a:xfrm>
              <a:custGeom>
                <a:avLst/>
                <a:gdLst>
                  <a:gd name="T0" fmla="*/ 47 w 48"/>
                  <a:gd name="T1" fmla="*/ 99 h 68"/>
                  <a:gd name="T2" fmla="*/ 10 w 48"/>
                  <a:gd name="T3" fmla="*/ 0 h 68"/>
                  <a:gd name="T4" fmla="*/ 47 w 48"/>
                  <a:gd name="T5" fmla="*/ 99 h 68"/>
                  <a:gd name="T6" fmla="*/ 0 60000 65536"/>
                  <a:gd name="T7" fmla="*/ 0 60000 65536"/>
                  <a:gd name="T8" fmla="*/ 0 60000 65536"/>
                </a:gdLst>
                <a:ahLst/>
                <a:cxnLst>
                  <a:cxn ang="T6">
                    <a:pos x="T0" y="T1"/>
                  </a:cxn>
                  <a:cxn ang="T7">
                    <a:pos x="T2" y="T3"/>
                  </a:cxn>
                  <a:cxn ang="T8">
                    <a:pos x="T4" y="T5"/>
                  </a:cxn>
                </a:cxnLst>
                <a:rect l="0" t="0" r="r" b="b"/>
                <a:pathLst>
                  <a:path w="48" h="68">
                    <a:moveTo>
                      <a:pt x="32" y="68"/>
                    </a:moveTo>
                    <a:cubicBezTo>
                      <a:pt x="32" y="68"/>
                      <a:pt x="0" y="45"/>
                      <a:pt x="7" y="0"/>
                    </a:cubicBezTo>
                    <a:cubicBezTo>
                      <a:pt x="7" y="0"/>
                      <a:pt x="48" y="18"/>
                      <a:pt x="32"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 name="Freeform 431"/>
              <p:cNvSpPr>
                <a:spLocks/>
              </p:cNvSpPr>
              <p:nvPr/>
            </p:nvSpPr>
            <p:spPr bwMode="auto">
              <a:xfrm>
                <a:off x="2387" y="1255"/>
                <a:ext cx="81" cy="79"/>
              </a:xfrm>
              <a:custGeom>
                <a:avLst/>
                <a:gdLst>
                  <a:gd name="T0" fmla="*/ 91 w 67"/>
                  <a:gd name="T1" fmla="*/ 89 h 65"/>
                  <a:gd name="T2" fmla="*/ 22 w 67"/>
                  <a:gd name="T3" fmla="*/ 0 h 65"/>
                  <a:gd name="T4" fmla="*/ 91 w 67"/>
                  <a:gd name="T5" fmla="*/ 89 h 65"/>
                  <a:gd name="T6" fmla="*/ 0 60000 65536"/>
                  <a:gd name="T7" fmla="*/ 0 60000 65536"/>
                  <a:gd name="T8" fmla="*/ 0 60000 65536"/>
                </a:gdLst>
                <a:ahLst/>
                <a:cxnLst>
                  <a:cxn ang="T6">
                    <a:pos x="T0" y="T1"/>
                  </a:cxn>
                  <a:cxn ang="T7">
                    <a:pos x="T2" y="T3"/>
                  </a:cxn>
                  <a:cxn ang="T8">
                    <a:pos x="T4" y="T5"/>
                  </a:cxn>
                </a:cxnLst>
                <a:rect l="0" t="0" r="r" b="b"/>
                <a:pathLst>
                  <a:path w="67" h="65">
                    <a:moveTo>
                      <a:pt x="62" y="60"/>
                    </a:moveTo>
                    <a:cubicBezTo>
                      <a:pt x="62" y="60"/>
                      <a:pt x="0" y="65"/>
                      <a:pt x="15" y="0"/>
                    </a:cubicBezTo>
                    <a:cubicBezTo>
                      <a:pt x="15" y="0"/>
                      <a:pt x="67" y="8"/>
                      <a:pt x="62"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1" name="Freeform 432"/>
              <p:cNvSpPr>
                <a:spLocks/>
              </p:cNvSpPr>
              <p:nvPr/>
            </p:nvSpPr>
            <p:spPr bwMode="auto">
              <a:xfrm>
                <a:off x="2288" y="1179"/>
                <a:ext cx="118" cy="99"/>
              </a:xfrm>
              <a:custGeom>
                <a:avLst/>
                <a:gdLst>
                  <a:gd name="T0" fmla="*/ 142 w 98"/>
                  <a:gd name="T1" fmla="*/ 92 h 82"/>
                  <a:gd name="T2" fmla="*/ 0 w 98"/>
                  <a:gd name="T3" fmla="*/ 33 h 82"/>
                  <a:gd name="T4" fmla="*/ 142 w 98"/>
                  <a:gd name="T5" fmla="*/ 92 h 82"/>
                  <a:gd name="T6" fmla="*/ 0 60000 65536"/>
                  <a:gd name="T7" fmla="*/ 0 60000 65536"/>
                  <a:gd name="T8" fmla="*/ 0 60000 65536"/>
                </a:gdLst>
                <a:ahLst/>
                <a:cxnLst>
                  <a:cxn ang="T6">
                    <a:pos x="T0" y="T1"/>
                  </a:cxn>
                  <a:cxn ang="T7">
                    <a:pos x="T2" y="T3"/>
                  </a:cxn>
                  <a:cxn ang="T8">
                    <a:pos x="T4" y="T5"/>
                  </a:cxn>
                </a:cxnLst>
                <a:rect l="0" t="0" r="r" b="b"/>
                <a:pathLst>
                  <a:path w="98" h="82">
                    <a:moveTo>
                      <a:pt x="98" y="63"/>
                    </a:moveTo>
                    <a:cubicBezTo>
                      <a:pt x="98" y="63"/>
                      <a:pt x="30" y="82"/>
                      <a:pt x="0" y="22"/>
                    </a:cubicBezTo>
                    <a:cubicBezTo>
                      <a:pt x="0" y="22"/>
                      <a:pt x="74" y="0"/>
                      <a:pt x="98" y="6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2" name="Freeform 433"/>
              <p:cNvSpPr>
                <a:spLocks/>
              </p:cNvSpPr>
              <p:nvPr/>
            </p:nvSpPr>
            <p:spPr bwMode="auto">
              <a:xfrm>
                <a:off x="1451" y="1204"/>
                <a:ext cx="49" cy="22"/>
              </a:xfrm>
              <a:custGeom>
                <a:avLst/>
                <a:gdLst>
                  <a:gd name="T0" fmla="*/ 0 w 41"/>
                  <a:gd name="T1" fmla="*/ 0 h 18"/>
                  <a:gd name="T2" fmla="*/ 59 w 41"/>
                  <a:gd name="T3" fmla="*/ 27 h 18"/>
                  <a:gd name="T4" fmla="*/ 0 w 41"/>
                  <a:gd name="T5" fmla="*/ 0 h 18"/>
                  <a:gd name="T6" fmla="*/ 0 60000 65536"/>
                  <a:gd name="T7" fmla="*/ 0 60000 65536"/>
                  <a:gd name="T8" fmla="*/ 0 60000 65536"/>
                </a:gdLst>
                <a:ahLst/>
                <a:cxnLst>
                  <a:cxn ang="T6">
                    <a:pos x="T0" y="T1"/>
                  </a:cxn>
                  <a:cxn ang="T7">
                    <a:pos x="T2" y="T3"/>
                  </a:cxn>
                  <a:cxn ang="T8">
                    <a:pos x="T4" y="T5"/>
                  </a:cxn>
                </a:cxnLst>
                <a:rect l="0" t="0" r="r" b="b"/>
                <a:pathLst>
                  <a:path w="41" h="18">
                    <a:moveTo>
                      <a:pt x="0" y="0"/>
                    </a:moveTo>
                    <a:cubicBezTo>
                      <a:pt x="0" y="0"/>
                      <a:pt x="10" y="18"/>
                      <a:pt x="41" y="18"/>
                    </a:cubicBezTo>
                    <a:cubicBezTo>
                      <a:pt x="41" y="18"/>
                      <a:pt x="5"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3" name="Freeform 434"/>
              <p:cNvSpPr>
                <a:spLocks/>
              </p:cNvSpPr>
              <p:nvPr/>
            </p:nvSpPr>
            <p:spPr bwMode="auto">
              <a:xfrm>
                <a:off x="1560" y="1207"/>
                <a:ext cx="57" cy="20"/>
              </a:xfrm>
              <a:custGeom>
                <a:avLst/>
                <a:gdLst>
                  <a:gd name="T0" fmla="*/ 0 w 47"/>
                  <a:gd name="T1" fmla="*/ 0 h 17"/>
                  <a:gd name="T2" fmla="*/ 69 w 47"/>
                  <a:gd name="T3" fmla="*/ 21 h 17"/>
                  <a:gd name="T4" fmla="*/ 0 w 47"/>
                  <a:gd name="T5" fmla="*/ 0 h 17"/>
                  <a:gd name="T6" fmla="*/ 0 60000 65536"/>
                  <a:gd name="T7" fmla="*/ 0 60000 65536"/>
                  <a:gd name="T8" fmla="*/ 0 60000 65536"/>
                </a:gdLst>
                <a:ahLst/>
                <a:cxnLst>
                  <a:cxn ang="T6">
                    <a:pos x="T0" y="T1"/>
                  </a:cxn>
                  <a:cxn ang="T7">
                    <a:pos x="T2" y="T3"/>
                  </a:cxn>
                  <a:cxn ang="T8">
                    <a:pos x="T4" y="T5"/>
                  </a:cxn>
                </a:cxnLst>
                <a:rect l="0" t="0" r="r" b="b"/>
                <a:pathLst>
                  <a:path w="47" h="17">
                    <a:moveTo>
                      <a:pt x="0" y="0"/>
                    </a:moveTo>
                    <a:cubicBezTo>
                      <a:pt x="0" y="0"/>
                      <a:pt x="16" y="17"/>
                      <a:pt x="47" y="15"/>
                    </a:cubicBezTo>
                    <a:cubicBezTo>
                      <a:pt x="47" y="15"/>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4" name="Freeform 435"/>
              <p:cNvSpPr>
                <a:spLocks/>
              </p:cNvSpPr>
              <p:nvPr/>
            </p:nvSpPr>
            <p:spPr bwMode="auto">
              <a:xfrm>
                <a:off x="1693" y="1206"/>
                <a:ext cx="49" cy="21"/>
              </a:xfrm>
              <a:custGeom>
                <a:avLst/>
                <a:gdLst>
                  <a:gd name="T0" fmla="*/ 0 w 41"/>
                  <a:gd name="T1" fmla="*/ 0 h 18"/>
                  <a:gd name="T2" fmla="*/ 59 w 41"/>
                  <a:gd name="T3" fmla="*/ 23 h 18"/>
                  <a:gd name="T4" fmla="*/ 0 w 41"/>
                  <a:gd name="T5" fmla="*/ 0 h 18"/>
                  <a:gd name="T6" fmla="*/ 0 60000 65536"/>
                  <a:gd name="T7" fmla="*/ 0 60000 65536"/>
                  <a:gd name="T8" fmla="*/ 0 60000 65536"/>
                </a:gdLst>
                <a:ahLst/>
                <a:cxnLst>
                  <a:cxn ang="T6">
                    <a:pos x="T0" y="T1"/>
                  </a:cxn>
                  <a:cxn ang="T7">
                    <a:pos x="T2" y="T3"/>
                  </a:cxn>
                  <a:cxn ang="T8">
                    <a:pos x="T4" y="T5"/>
                  </a:cxn>
                </a:cxnLst>
                <a:rect l="0" t="0" r="r" b="b"/>
                <a:pathLst>
                  <a:path w="41" h="18">
                    <a:moveTo>
                      <a:pt x="0" y="0"/>
                    </a:moveTo>
                    <a:cubicBezTo>
                      <a:pt x="0" y="0"/>
                      <a:pt x="18" y="18"/>
                      <a:pt x="41" y="17"/>
                    </a:cubicBezTo>
                    <a:cubicBezTo>
                      <a:pt x="41" y="17"/>
                      <a:pt x="11"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5" name="Freeform 436"/>
              <p:cNvSpPr>
                <a:spLocks/>
              </p:cNvSpPr>
              <p:nvPr/>
            </p:nvSpPr>
            <p:spPr bwMode="auto">
              <a:xfrm>
                <a:off x="1799" y="1207"/>
                <a:ext cx="51" cy="13"/>
              </a:xfrm>
              <a:custGeom>
                <a:avLst/>
                <a:gdLst>
                  <a:gd name="T0" fmla="*/ 0 w 43"/>
                  <a:gd name="T1" fmla="*/ 0 h 11"/>
                  <a:gd name="T2" fmla="*/ 60 w 43"/>
                  <a:gd name="T3" fmla="*/ 15 h 11"/>
                  <a:gd name="T4" fmla="*/ 0 w 43"/>
                  <a:gd name="T5" fmla="*/ 0 h 11"/>
                  <a:gd name="T6" fmla="*/ 0 60000 65536"/>
                  <a:gd name="T7" fmla="*/ 0 60000 65536"/>
                  <a:gd name="T8" fmla="*/ 0 60000 65536"/>
                </a:gdLst>
                <a:ahLst/>
                <a:cxnLst>
                  <a:cxn ang="T6">
                    <a:pos x="T0" y="T1"/>
                  </a:cxn>
                  <a:cxn ang="T7">
                    <a:pos x="T2" y="T3"/>
                  </a:cxn>
                  <a:cxn ang="T8">
                    <a:pos x="T4" y="T5"/>
                  </a:cxn>
                </a:cxnLst>
                <a:rect l="0" t="0" r="r" b="b"/>
                <a:pathLst>
                  <a:path w="43" h="11">
                    <a:moveTo>
                      <a:pt x="0" y="0"/>
                    </a:moveTo>
                    <a:cubicBezTo>
                      <a:pt x="0" y="0"/>
                      <a:pt x="26" y="11"/>
                      <a:pt x="43" y="11"/>
                    </a:cubicBezTo>
                    <a:cubicBezTo>
                      <a:pt x="43" y="11"/>
                      <a:pt x="3"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6" name="Freeform 437"/>
              <p:cNvSpPr>
                <a:spLocks/>
              </p:cNvSpPr>
              <p:nvPr/>
            </p:nvSpPr>
            <p:spPr bwMode="auto">
              <a:xfrm>
                <a:off x="1923" y="1206"/>
                <a:ext cx="50" cy="20"/>
              </a:xfrm>
              <a:custGeom>
                <a:avLst/>
                <a:gdLst>
                  <a:gd name="T0" fmla="*/ 0 w 42"/>
                  <a:gd name="T1" fmla="*/ 0 h 17"/>
                  <a:gd name="T2" fmla="*/ 60 w 42"/>
                  <a:gd name="T3" fmla="*/ 24 h 17"/>
                  <a:gd name="T4" fmla="*/ 0 w 42"/>
                  <a:gd name="T5" fmla="*/ 0 h 17"/>
                  <a:gd name="T6" fmla="*/ 0 60000 65536"/>
                  <a:gd name="T7" fmla="*/ 0 60000 65536"/>
                  <a:gd name="T8" fmla="*/ 0 60000 65536"/>
                </a:gdLst>
                <a:ahLst/>
                <a:cxnLst>
                  <a:cxn ang="T6">
                    <a:pos x="T0" y="T1"/>
                  </a:cxn>
                  <a:cxn ang="T7">
                    <a:pos x="T2" y="T3"/>
                  </a:cxn>
                  <a:cxn ang="T8">
                    <a:pos x="T4" y="T5"/>
                  </a:cxn>
                </a:cxnLst>
                <a:rect l="0" t="0" r="r" b="b"/>
                <a:pathLst>
                  <a:path w="42" h="17">
                    <a:moveTo>
                      <a:pt x="0" y="0"/>
                    </a:moveTo>
                    <a:cubicBezTo>
                      <a:pt x="0" y="0"/>
                      <a:pt x="11" y="16"/>
                      <a:pt x="42" y="17"/>
                    </a:cubicBezTo>
                    <a:cubicBezTo>
                      <a:pt x="42" y="17"/>
                      <a:pt x="5"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7" name="Freeform 438"/>
              <p:cNvSpPr>
                <a:spLocks/>
              </p:cNvSpPr>
              <p:nvPr/>
            </p:nvSpPr>
            <p:spPr bwMode="auto">
              <a:xfrm>
                <a:off x="2054" y="1207"/>
                <a:ext cx="46" cy="19"/>
              </a:xfrm>
              <a:custGeom>
                <a:avLst/>
                <a:gdLst>
                  <a:gd name="T0" fmla="*/ 0 w 38"/>
                  <a:gd name="T1" fmla="*/ 0 h 16"/>
                  <a:gd name="T2" fmla="*/ 56 w 38"/>
                  <a:gd name="T3" fmla="*/ 21 h 16"/>
                  <a:gd name="T4" fmla="*/ 0 w 38"/>
                  <a:gd name="T5" fmla="*/ 0 h 16"/>
                  <a:gd name="T6" fmla="*/ 0 60000 65536"/>
                  <a:gd name="T7" fmla="*/ 0 60000 65536"/>
                  <a:gd name="T8" fmla="*/ 0 60000 65536"/>
                </a:gdLst>
                <a:ahLst/>
                <a:cxnLst>
                  <a:cxn ang="T6">
                    <a:pos x="T0" y="T1"/>
                  </a:cxn>
                  <a:cxn ang="T7">
                    <a:pos x="T2" y="T3"/>
                  </a:cxn>
                  <a:cxn ang="T8">
                    <a:pos x="T4" y="T5"/>
                  </a:cxn>
                </a:cxnLst>
                <a:rect l="0" t="0" r="r" b="b"/>
                <a:pathLst>
                  <a:path w="38" h="16">
                    <a:moveTo>
                      <a:pt x="0" y="0"/>
                    </a:moveTo>
                    <a:cubicBezTo>
                      <a:pt x="0" y="0"/>
                      <a:pt x="15" y="16"/>
                      <a:pt x="38" y="15"/>
                    </a:cubicBezTo>
                    <a:cubicBezTo>
                      <a:pt x="38" y="15"/>
                      <a:pt x="8"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8" name="Freeform 439"/>
              <p:cNvSpPr>
                <a:spLocks/>
              </p:cNvSpPr>
              <p:nvPr/>
            </p:nvSpPr>
            <p:spPr bwMode="auto">
              <a:xfrm>
                <a:off x="2164" y="1207"/>
                <a:ext cx="51" cy="20"/>
              </a:xfrm>
              <a:custGeom>
                <a:avLst/>
                <a:gdLst>
                  <a:gd name="T0" fmla="*/ 0 w 43"/>
                  <a:gd name="T1" fmla="*/ 0 h 17"/>
                  <a:gd name="T2" fmla="*/ 60 w 43"/>
                  <a:gd name="T3" fmla="*/ 22 h 17"/>
                  <a:gd name="T4" fmla="*/ 0 w 43"/>
                  <a:gd name="T5" fmla="*/ 0 h 17"/>
                  <a:gd name="T6" fmla="*/ 0 60000 65536"/>
                  <a:gd name="T7" fmla="*/ 0 60000 65536"/>
                  <a:gd name="T8" fmla="*/ 0 60000 65536"/>
                </a:gdLst>
                <a:ahLst/>
                <a:cxnLst>
                  <a:cxn ang="T6">
                    <a:pos x="T0" y="T1"/>
                  </a:cxn>
                  <a:cxn ang="T7">
                    <a:pos x="T2" y="T3"/>
                  </a:cxn>
                  <a:cxn ang="T8">
                    <a:pos x="T4" y="T5"/>
                  </a:cxn>
                </a:cxnLst>
                <a:rect l="0" t="0" r="r" b="b"/>
                <a:pathLst>
                  <a:path w="43" h="17">
                    <a:moveTo>
                      <a:pt x="0" y="0"/>
                    </a:moveTo>
                    <a:cubicBezTo>
                      <a:pt x="0" y="0"/>
                      <a:pt x="12" y="17"/>
                      <a:pt x="43" y="16"/>
                    </a:cubicBezTo>
                    <a:cubicBezTo>
                      <a:pt x="43" y="16"/>
                      <a:pt x="8"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9" name="Freeform 440"/>
              <p:cNvSpPr>
                <a:spLocks/>
              </p:cNvSpPr>
              <p:nvPr/>
            </p:nvSpPr>
            <p:spPr bwMode="auto">
              <a:xfrm>
                <a:off x="2373" y="1219"/>
                <a:ext cx="27" cy="30"/>
              </a:xfrm>
              <a:custGeom>
                <a:avLst/>
                <a:gdLst>
                  <a:gd name="T0" fmla="*/ 0 w 22"/>
                  <a:gd name="T1" fmla="*/ 0 h 25"/>
                  <a:gd name="T2" fmla="*/ 33 w 22"/>
                  <a:gd name="T3" fmla="*/ 36 h 25"/>
                  <a:gd name="T4" fmla="*/ 0 w 22"/>
                  <a:gd name="T5" fmla="*/ 0 h 25"/>
                  <a:gd name="T6" fmla="*/ 0 60000 65536"/>
                  <a:gd name="T7" fmla="*/ 0 60000 65536"/>
                  <a:gd name="T8" fmla="*/ 0 60000 65536"/>
                </a:gdLst>
                <a:ahLst/>
                <a:cxnLst>
                  <a:cxn ang="T6">
                    <a:pos x="T0" y="T1"/>
                  </a:cxn>
                  <a:cxn ang="T7">
                    <a:pos x="T2" y="T3"/>
                  </a:cxn>
                  <a:cxn ang="T8">
                    <a:pos x="T4" y="T5"/>
                  </a:cxn>
                </a:cxnLst>
                <a:rect l="0" t="0" r="r" b="b"/>
                <a:pathLst>
                  <a:path w="22" h="25">
                    <a:moveTo>
                      <a:pt x="0" y="0"/>
                    </a:moveTo>
                    <a:cubicBezTo>
                      <a:pt x="0" y="0"/>
                      <a:pt x="17" y="11"/>
                      <a:pt x="22" y="25"/>
                    </a:cubicBezTo>
                    <a:cubicBezTo>
                      <a:pt x="22" y="25"/>
                      <a:pt x="6" y="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0" name="Freeform 441"/>
              <p:cNvSpPr>
                <a:spLocks/>
              </p:cNvSpPr>
              <p:nvPr/>
            </p:nvSpPr>
            <p:spPr bwMode="auto">
              <a:xfrm>
                <a:off x="2415" y="1305"/>
                <a:ext cx="42" cy="18"/>
              </a:xfrm>
              <a:custGeom>
                <a:avLst/>
                <a:gdLst>
                  <a:gd name="T0" fmla="*/ 50 w 35"/>
                  <a:gd name="T1" fmla="*/ 22 h 15"/>
                  <a:gd name="T2" fmla="*/ 0 w 35"/>
                  <a:gd name="T3" fmla="*/ 0 h 15"/>
                  <a:gd name="T4" fmla="*/ 50 w 35"/>
                  <a:gd name="T5" fmla="*/ 22 h 15"/>
                  <a:gd name="T6" fmla="*/ 0 60000 65536"/>
                  <a:gd name="T7" fmla="*/ 0 60000 65536"/>
                  <a:gd name="T8" fmla="*/ 0 60000 65536"/>
                </a:gdLst>
                <a:ahLst/>
                <a:cxnLst>
                  <a:cxn ang="T6">
                    <a:pos x="T0" y="T1"/>
                  </a:cxn>
                  <a:cxn ang="T7">
                    <a:pos x="T2" y="T3"/>
                  </a:cxn>
                  <a:cxn ang="T8">
                    <a:pos x="T4" y="T5"/>
                  </a:cxn>
                </a:cxnLst>
                <a:rect l="0" t="0" r="r" b="b"/>
                <a:pathLst>
                  <a:path w="35" h="15">
                    <a:moveTo>
                      <a:pt x="35" y="15"/>
                    </a:moveTo>
                    <a:cubicBezTo>
                      <a:pt x="35" y="15"/>
                      <a:pt x="9" y="15"/>
                      <a:pt x="0" y="0"/>
                    </a:cubicBezTo>
                    <a:cubicBezTo>
                      <a:pt x="0" y="0"/>
                      <a:pt x="16" y="13"/>
                      <a:pt x="35" y="15"/>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1" name="Freeform 442"/>
              <p:cNvSpPr>
                <a:spLocks/>
              </p:cNvSpPr>
              <p:nvPr/>
            </p:nvSpPr>
            <p:spPr bwMode="auto">
              <a:xfrm>
                <a:off x="2491" y="1368"/>
                <a:ext cx="5" cy="32"/>
              </a:xfrm>
              <a:custGeom>
                <a:avLst/>
                <a:gdLst>
                  <a:gd name="T0" fmla="*/ 0 w 4"/>
                  <a:gd name="T1" fmla="*/ 0 h 27"/>
                  <a:gd name="T2" fmla="*/ 0 w 4"/>
                  <a:gd name="T3" fmla="*/ 38 h 27"/>
                  <a:gd name="T4" fmla="*/ 0 w 4"/>
                  <a:gd name="T5" fmla="*/ 0 h 27"/>
                  <a:gd name="T6" fmla="*/ 0 60000 65536"/>
                  <a:gd name="T7" fmla="*/ 0 60000 65536"/>
                  <a:gd name="T8" fmla="*/ 0 60000 65536"/>
                </a:gdLst>
                <a:ahLst/>
                <a:cxnLst>
                  <a:cxn ang="T6">
                    <a:pos x="T0" y="T1"/>
                  </a:cxn>
                  <a:cxn ang="T7">
                    <a:pos x="T2" y="T3"/>
                  </a:cxn>
                  <a:cxn ang="T8">
                    <a:pos x="T4" y="T5"/>
                  </a:cxn>
                </a:cxnLst>
                <a:rect l="0" t="0" r="r" b="b"/>
                <a:pathLst>
                  <a:path w="4" h="27">
                    <a:moveTo>
                      <a:pt x="0" y="0"/>
                    </a:moveTo>
                    <a:cubicBezTo>
                      <a:pt x="0" y="0"/>
                      <a:pt x="4" y="18"/>
                      <a:pt x="0" y="27"/>
                    </a:cubicBezTo>
                    <a:cubicBezTo>
                      <a:pt x="0" y="27"/>
                      <a:pt x="2" y="5"/>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2" name="Freeform 443"/>
              <p:cNvSpPr>
                <a:spLocks/>
              </p:cNvSpPr>
              <p:nvPr/>
            </p:nvSpPr>
            <p:spPr bwMode="auto">
              <a:xfrm>
                <a:off x="2485" y="1460"/>
                <a:ext cx="14" cy="50"/>
              </a:xfrm>
              <a:custGeom>
                <a:avLst/>
                <a:gdLst>
                  <a:gd name="T0" fmla="*/ 0 w 12"/>
                  <a:gd name="T1" fmla="*/ 0 h 42"/>
                  <a:gd name="T2" fmla="*/ 16 w 12"/>
                  <a:gd name="T3" fmla="*/ 60 h 42"/>
                  <a:gd name="T4" fmla="*/ 0 w 12"/>
                  <a:gd name="T5" fmla="*/ 0 h 42"/>
                  <a:gd name="T6" fmla="*/ 0 60000 65536"/>
                  <a:gd name="T7" fmla="*/ 0 60000 65536"/>
                  <a:gd name="T8" fmla="*/ 0 60000 65536"/>
                </a:gdLst>
                <a:ahLst/>
                <a:cxnLst>
                  <a:cxn ang="T6">
                    <a:pos x="T0" y="T1"/>
                  </a:cxn>
                  <a:cxn ang="T7">
                    <a:pos x="T2" y="T3"/>
                  </a:cxn>
                  <a:cxn ang="T8">
                    <a:pos x="T4" y="T5"/>
                  </a:cxn>
                </a:cxnLst>
                <a:rect l="0" t="0" r="r" b="b"/>
                <a:pathLst>
                  <a:path w="12" h="42">
                    <a:moveTo>
                      <a:pt x="0" y="0"/>
                    </a:moveTo>
                    <a:cubicBezTo>
                      <a:pt x="0" y="0"/>
                      <a:pt x="3" y="28"/>
                      <a:pt x="12" y="42"/>
                    </a:cubicBezTo>
                    <a:cubicBezTo>
                      <a:pt x="12" y="42"/>
                      <a:pt x="1"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3" name="Freeform 444"/>
              <p:cNvSpPr>
                <a:spLocks/>
              </p:cNvSpPr>
              <p:nvPr/>
            </p:nvSpPr>
            <p:spPr bwMode="auto">
              <a:xfrm>
                <a:off x="2467" y="1546"/>
                <a:ext cx="14" cy="38"/>
              </a:xfrm>
              <a:custGeom>
                <a:avLst/>
                <a:gdLst>
                  <a:gd name="T0" fmla="*/ 11 w 12"/>
                  <a:gd name="T1" fmla="*/ 0 h 32"/>
                  <a:gd name="T2" fmla="*/ 16 w 12"/>
                  <a:gd name="T3" fmla="*/ 45 h 32"/>
                  <a:gd name="T4" fmla="*/ 11 w 12"/>
                  <a:gd name="T5" fmla="*/ 0 h 32"/>
                  <a:gd name="T6" fmla="*/ 0 60000 65536"/>
                  <a:gd name="T7" fmla="*/ 0 60000 65536"/>
                  <a:gd name="T8" fmla="*/ 0 60000 65536"/>
                </a:gdLst>
                <a:ahLst/>
                <a:cxnLst>
                  <a:cxn ang="T6">
                    <a:pos x="T0" y="T1"/>
                  </a:cxn>
                  <a:cxn ang="T7">
                    <a:pos x="T2" y="T3"/>
                  </a:cxn>
                  <a:cxn ang="T8">
                    <a:pos x="T4" y="T5"/>
                  </a:cxn>
                </a:cxnLst>
                <a:rect l="0" t="0" r="r" b="b"/>
                <a:pathLst>
                  <a:path w="12" h="32">
                    <a:moveTo>
                      <a:pt x="8" y="0"/>
                    </a:moveTo>
                    <a:cubicBezTo>
                      <a:pt x="8" y="0"/>
                      <a:pt x="0" y="15"/>
                      <a:pt x="12" y="32"/>
                    </a:cubicBezTo>
                    <a:cubicBezTo>
                      <a:pt x="12" y="32"/>
                      <a:pt x="3" y="12"/>
                      <a:pt x="8"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4" name="Freeform 445"/>
              <p:cNvSpPr>
                <a:spLocks/>
              </p:cNvSpPr>
              <p:nvPr/>
            </p:nvSpPr>
            <p:spPr bwMode="auto">
              <a:xfrm>
                <a:off x="2412" y="1637"/>
                <a:ext cx="38" cy="15"/>
              </a:xfrm>
              <a:custGeom>
                <a:avLst/>
                <a:gdLst>
                  <a:gd name="T0" fmla="*/ 0 w 32"/>
                  <a:gd name="T1" fmla="*/ 18 h 12"/>
                  <a:gd name="T2" fmla="*/ 45 w 32"/>
                  <a:gd name="T3" fmla="*/ 0 h 12"/>
                  <a:gd name="T4" fmla="*/ 0 w 32"/>
                  <a:gd name="T5" fmla="*/ 18 h 12"/>
                  <a:gd name="T6" fmla="*/ 0 60000 65536"/>
                  <a:gd name="T7" fmla="*/ 0 60000 65536"/>
                  <a:gd name="T8" fmla="*/ 0 60000 65536"/>
                </a:gdLst>
                <a:ahLst/>
                <a:cxnLst>
                  <a:cxn ang="T6">
                    <a:pos x="T0" y="T1"/>
                  </a:cxn>
                  <a:cxn ang="T7">
                    <a:pos x="T2" y="T3"/>
                  </a:cxn>
                  <a:cxn ang="T8">
                    <a:pos x="T4" y="T5"/>
                  </a:cxn>
                </a:cxnLst>
                <a:rect l="0" t="0" r="r" b="b"/>
                <a:pathLst>
                  <a:path w="32" h="12">
                    <a:moveTo>
                      <a:pt x="0" y="11"/>
                    </a:moveTo>
                    <a:cubicBezTo>
                      <a:pt x="0" y="11"/>
                      <a:pt x="20" y="12"/>
                      <a:pt x="32" y="0"/>
                    </a:cubicBezTo>
                    <a:cubicBezTo>
                      <a:pt x="32" y="0"/>
                      <a:pt x="8" y="12"/>
                      <a:pt x="0" y="1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5" name="Freeform 446"/>
              <p:cNvSpPr>
                <a:spLocks/>
              </p:cNvSpPr>
              <p:nvPr/>
            </p:nvSpPr>
            <p:spPr bwMode="auto">
              <a:xfrm>
                <a:off x="2344" y="1659"/>
                <a:ext cx="50" cy="26"/>
              </a:xfrm>
              <a:custGeom>
                <a:avLst/>
                <a:gdLst>
                  <a:gd name="T0" fmla="*/ 61 w 41"/>
                  <a:gd name="T1" fmla="*/ 0 h 21"/>
                  <a:gd name="T2" fmla="*/ 0 w 41"/>
                  <a:gd name="T3" fmla="*/ 32 h 21"/>
                  <a:gd name="T4" fmla="*/ 61 w 41"/>
                  <a:gd name="T5" fmla="*/ 0 h 21"/>
                  <a:gd name="T6" fmla="*/ 0 60000 65536"/>
                  <a:gd name="T7" fmla="*/ 0 60000 65536"/>
                  <a:gd name="T8" fmla="*/ 0 60000 65536"/>
                </a:gdLst>
                <a:ahLst/>
                <a:cxnLst>
                  <a:cxn ang="T6">
                    <a:pos x="T0" y="T1"/>
                  </a:cxn>
                  <a:cxn ang="T7">
                    <a:pos x="T2" y="T3"/>
                  </a:cxn>
                  <a:cxn ang="T8">
                    <a:pos x="T4" y="T5"/>
                  </a:cxn>
                </a:cxnLst>
                <a:rect l="0" t="0" r="r" b="b"/>
                <a:pathLst>
                  <a:path w="41" h="21">
                    <a:moveTo>
                      <a:pt x="41" y="0"/>
                    </a:moveTo>
                    <a:cubicBezTo>
                      <a:pt x="41" y="0"/>
                      <a:pt x="30" y="20"/>
                      <a:pt x="0" y="21"/>
                    </a:cubicBezTo>
                    <a:cubicBezTo>
                      <a:pt x="0" y="21"/>
                      <a:pt x="31" y="12"/>
                      <a:pt x="41"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6" name="Freeform 447"/>
              <p:cNvSpPr>
                <a:spLocks/>
              </p:cNvSpPr>
              <p:nvPr/>
            </p:nvSpPr>
            <p:spPr bwMode="auto">
              <a:xfrm>
                <a:off x="2164" y="1708"/>
                <a:ext cx="62" cy="15"/>
              </a:xfrm>
              <a:custGeom>
                <a:avLst/>
                <a:gdLst>
                  <a:gd name="T0" fmla="*/ 0 w 52"/>
                  <a:gd name="T1" fmla="*/ 0 h 13"/>
                  <a:gd name="T2" fmla="*/ 74 w 52"/>
                  <a:gd name="T3" fmla="*/ 2 h 13"/>
                  <a:gd name="T4" fmla="*/ 0 w 52"/>
                  <a:gd name="T5" fmla="*/ 0 h 13"/>
                  <a:gd name="T6" fmla="*/ 0 60000 65536"/>
                  <a:gd name="T7" fmla="*/ 0 60000 65536"/>
                  <a:gd name="T8" fmla="*/ 0 60000 65536"/>
                </a:gdLst>
                <a:ahLst/>
                <a:cxnLst>
                  <a:cxn ang="T6">
                    <a:pos x="T0" y="T1"/>
                  </a:cxn>
                  <a:cxn ang="T7">
                    <a:pos x="T2" y="T3"/>
                  </a:cxn>
                  <a:cxn ang="T8">
                    <a:pos x="T4" y="T5"/>
                  </a:cxn>
                </a:cxnLst>
                <a:rect l="0" t="0" r="r" b="b"/>
                <a:pathLst>
                  <a:path w="52" h="13">
                    <a:moveTo>
                      <a:pt x="0" y="0"/>
                    </a:moveTo>
                    <a:cubicBezTo>
                      <a:pt x="0" y="0"/>
                      <a:pt x="33" y="13"/>
                      <a:pt x="52" y="2"/>
                    </a:cubicBezTo>
                    <a:cubicBezTo>
                      <a:pt x="52" y="2"/>
                      <a:pt x="19"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7" name="Freeform 448"/>
              <p:cNvSpPr>
                <a:spLocks/>
              </p:cNvSpPr>
              <p:nvPr/>
            </p:nvSpPr>
            <p:spPr bwMode="auto">
              <a:xfrm>
                <a:off x="2056" y="1723"/>
                <a:ext cx="52" cy="22"/>
              </a:xfrm>
              <a:custGeom>
                <a:avLst/>
                <a:gdLst>
                  <a:gd name="T0" fmla="*/ 0 w 43"/>
                  <a:gd name="T1" fmla="*/ 0 h 18"/>
                  <a:gd name="T2" fmla="*/ 63 w 43"/>
                  <a:gd name="T3" fmla="*/ 16 h 18"/>
                  <a:gd name="T4" fmla="*/ 0 w 43"/>
                  <a:gd name="T5" fmla="*/ 0 h 18"/>
                  <a:gd name="T6" fmla="*/ 0 60000 65536"/>
                  <a:gd name="T7" fmla="*/ 0 60000 65536"/>
                  <a:gd name="T8" fmla="*/ 0 60000 65536"/>
                </a:gdLst>
                <a:ahLst/>
                <a:cxnLst>
                  <a:cxn ang="T6">
                    <a:pos x="T0" y="T1"/>
                  </a:cxn>
                  <a:cxn ang="T7">
                    <a:pos x="T2" y="T3"/>
                  </a:cxn>
                  <a:cxn ang="T8">
                    <a:pos x="T4" y="T5"/>
                  </a:cxn>
                </a:cxnLst>
                <a:rect l="0" t="0" r="r" b="b"/>
                <a:pathLst>
                  <a:path w="43" h="18">
                    <a:moveTo>
                      <a:pt x="0" y="0"/>
                    </a:moveTo>
                    <a:cubicBezTo>
                      <a:pt x="0" y="0"/>
                      <a:pt x="18" y="18"/>
                      <a:pt x="43" y="11"/>
                    </a:cubicBezTo>
                    <a:cubicBezTo>
                      <a:pt x="43" y="11"/>
                      <a:pt x="9"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8" name="Freeform 449"/>
              <p:cNvSpPr>
                <a:spLocks/>
              </p:cNvSpPr>
              <p:nvPr/>
            </p:nvSpPr>
            <p:spPr bwMode="auto">
              <a:xfrm>
                <a:off x="1920" y="1740"/>
                <a:ext cx="59" cy="21"/>
              </a:xfrm>
              <a:custGeom>
                <a:avLst/>
                <a:gdLst>
                  <a:gd name="T0" fmla="*/ 0 w 49"/>
                  <a:gd name="T1" fmla="*/ 0 h 17"/>
                  <a:gd name="T2" fmla="*/ 71 w 49"/>
                  <a:gd name="T3" fmla="*/ 17 h 17"/>
                  <a:gd name="T4" fmla="*/ 0 w 49"/>
                  <a:gd name="T5" fmla="*/ 0 h 17"/>
                  <a:gd name="T6" fmla="*/ 0 60000 65536"/>
                  <a:gd name="T7" fmla="*/ 0 60000 65536"/>
                  <a:gd name="T8" fmla="*/ 0 60000 65536"/>
                </a:gdLst>
                <a:ahLst/>
                <a:cxnLst>
                  <a:cxn ang="T6">
                    <a:pos x="T0" y="T1"/>
                  </a:cxn>
                  <a:cxn ang="T7">
                    <a:pos x="T2" y="T3"/>
                  </a:cxn>
                  <a:cxn ang="T8">
                    <a:pos x="T4" y="T5"/>
                  </a:cxn>
                </a:cxnLst>
                <a:rect l="0" t="0" r="r" b="b"/>
                <a:pathLst>
                  <a:path w="49" h="17">
                    <a:moveTo>
                      <a:pt x="0" y="0"/>
                    </a:moveTo>
                    <a:cubicBezTo>
                      <a:pt x="0" y="0"/>
                      <a:pt x="17" y="17"/>
                      <a:pt x="49" y="11"/>
                    </a:cubicBezTo>
                    <a:cubicBezTo>
                      <a:pt x="49" y="11"/>
                      <a:pt x="14"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9" name="Freeform 450"/>
              <p:cNvSpPr>
                <a:spLocks/>
              </p:cNvSpPr>
              <p:nvPr/>
            </p:nvSpPr>
            <p:spPr bwMode="auto">
              <a:xfrm>
                <a:off x="1814" y="1749"/>
                <a:ext cx="47" cy="17"/>
              </a:xfrm>
              <a:custGeom>
                <a:avLst/>
                <a:gdLst>
                  <a:gd name="T0" fmla="*/ 0 w 39"/>
                  <a:gd name="T1" fmla="*/ 0 h 14"/>
                  <a:gd name="T2" fmla="*/ 57 w 39"/>
                  <a:gd name="T3" fmla="*/ 18 h 14"/>
                  <a:gd name="T4" fmla="*/ 0 w 39"/>
                  <a:gd name="T5" fmla="*/ 0 h 14"/>
                  <a:gd name="T6" fmla="*/ 0 60000 65536"/>
                  <a:gd name="T7" fmla="*/ 0 60000 65536"/>
                  <a:gd name="T8" fmla="*/ 0 60000 65536"/>
                </a:gdLst>
                <a:ahLst/>
                <a:cxnLst>
                  <a:cxn ang="T6">
                    <a:pos x="T0" y="T1"/>
                  </a:cxn>
                  <a:cxn ang="T7">
                    <a:pos x="T2" y="T3"/>
                  </a:cxn>
                  <a:cxn ang="T8">
                    <a:pos x="T4" y="T5"/>
                  </a:cxn>
                </a:cxnLst>
                <a:rect l="0" t="0" r="r" b="b"/>
                <a:pathLst>
                  <a:path w="39" h="14">
                    <a:moveTo>
                      <a:pt x="0" y="0"/>
                    </a:moveTo>
                    <a:cubicBezTo>
                      <a:pt x="0" y="0"/>
                      <a:pt x="13" y="14"/>
                      <a:pt x="39" y="12"/>
                    </a:cubicBezTo>
                    <a:cubicBezTo>
                      <a:pt x="39" y="12"/>
                      <a:pt x="6"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0" name="Freeform 451"/>
              <p:cNvSpPr>
                <a:spLocks/>
              </p:cNvSpPr>
              <p:nvPr/>
            </p:nvSpPr>
            <p:spPr bwMode="auto">
              <a:xfrm>
                <a:off x="1695" y="1758"/>
                <a:ext cx="53" cy="15"/>
              </a:xfrm>
              <a:custGeom>
                <a:avLst/>
                <a:gdLst>
                  <a:gd name="T0" fmla="*/ 0 w 44"/>
                  <a:gd name="T1" fmla="*/ 0 h 12"/>
                  <a:gd name="T2" fmla="*/ 64 w 44"/>
                  <a:gd name="T3" fmla="*/ 14 h 12"/>
                  <a:gd name="T4" fmla="*/ 0 w 44"/>
                  <a:gd name="T5" fmla="*/ 0 h 12"/>
                  <a:gd name="T6" fmla="*/ 0 60000 65536"/>
                  <a:gd name="T7" fmla="*/ 0 60000 65536"/>
                  <a:gd name="T8" fmla="*/ 0 60000 65536"/>
                </a:gdLst>
                <a:ahLst/>
                <a:cxnLst>
                  <a:cxn ang="T6">
                    <a:pos x="T0" y="T1"/>
                  </a:cxn>
                  <a:cxn ang="T7">
                    <a:pos x="T2" y="T3"/>
                  </a:cxn>
                  <a:cxn ang="T8">
                    <a:pos x="T4" y="T5"/>
                  </a:cxn>
                </a:cxnLst>
                <a:rect l="0" t="0" r="r" b="b"/>
                <a:pathLst>
                  <a:path w="44" h="12">
                    <a:moveTo>
                      <a:pt x="0" y="0"/>
                    </a:moveTo>
                    <a:cubicBezTo>
                      <a:pt x="0" y="0"/>
                      <a:pt x="20" y="12"/>
                      <a:pt x="44" y="9"/>
                    </a:cubicBezTo>
                    <a:cubicBezTo>
                      <a:pt x="44" y="9"/>
                      <a:pt x="13"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1" name="Freeform 452"/>
              <p:cNvSpPr>
                <a:spLocks/>
              </p:cNvSpPr>
              <p:nvPr/>
            </p:nvSpPr>
            <p:spPr bwMode="auto">
              <a:xfrm>
                <a:off x="1620" y="1763"/>
                <a:ext cx="53" cy="28"/>
              </a:xfrm>
              <a:custGeom>
                <a:avLst/>
                <a:gdLst>
                  <a:gd name="T0" fmla="*/ 64 w 44"/>
                  <a:gd name="T1" fmla="*/ 0 h 23"/>
                  <a:gd name="T2" fmla="*/ 0 w 44"/>
                  <a:gd name="T3" fmla="*/ 22 h 23"/>
                  <a:gd name="T4" fmla="*/ 64 w 44"/>
                  <a:gd name="T5" fmla="*/ 0 h 23"/>
                  <a:gd name="T6" fmla="*/ 0 60000 65536"/>
                  <a:gd name="T7" fmla="*/ 0 60000 65536"/>
                  <a:gd name="T8" fmla="*/ 0 60000 65536"/>
                </a:gdLst>
                <a:ahLst/>
                <a:cxnLst>
                  <a:cxn ang="T6">
                    <a:pos x="T0" y="T1"/>
                  </a:cxn>
                  <a:cxn ang="T7">
                    <a:pos x="T2" y="T3"/>
                  </a:cxn>
                  <a:cxn ang="T8">
                    <a:pos x="T4" y="T5"/>
                  </a:cxn>
                </a:cxnLst>
                <a:rect l="0" t="0" r="r" b="b"/>
                <a:pathLst>
                  <a:path w="44" h="23">
                    <a:moveTo>
                      <a:pt x="44" y="0"/>
                    </a:moveTo>
                    <a:cubicBezTo>
                      <a:pt x="44" y="0"/>
                      <a:pt x="28" y="23"/>
                      <a:pt x="0" y="15"/>
                    </a:cubicBezTo>
                    <a:cubicBezTo>
                      <a:pt x="0" y="15"/>
                      <a:pt x="28" y="17"/>
                      <a:pt x="44"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2" name="Freeform 453"/>
              <p:cNvSpPr>
                <a:spLocks/>
              </p:cNvSpPr>
              <p:nvPr/>
            </p:nvSpPr>
            <p:spPr bwMode="auto">
              <a:xfrm>
                <a:off x="1452" y="1774"/>
                <a:ext cx="70" cy="26"/>
              </a:xfrm>
              <a:custGeom>
                <a:avLst/>
                <a:gdLst>
                  <a:gd name="T0" fmla="*/ 0 w 58"/>
                  <a:gd name="T1" fmla="*/ 0 h 21"/>
                  <a:gd name="T2" fmla="*/ 84 w 58"/>
                  <a:gd name="T3" fmla="*/ 19 h 21"/>
                  <a:gd name="T4" fmla="*/ 0 w 58"/>
                  <a:gd name="T5" fmla="*/ 0 h 21"/>
                  <a:gd name="T6" fmla="*/ 0 60000 65536"/>
                  <a:gd name="T7" fmla="*/ 0 60000 65536"/>
                  <a:gd name="T8" fmla="*/ 0 60000 65536"/>
                </a:gdLst>
                <a:ahLst/>
                <a:cxnLst>
                  <a:cxn ang="T6">
                    <a:pos x="T0" y="T1"/>
                  </a:cxn>
                  <a:cxn ang="T7">
                    <a:pos x="T2" y="T3"/>
                  </a:cxn>
                  <a:cxn ang="T8">
                    <a:pos x="T4" y="T5"/>
                  </a:cxn>
                </a:cxnLst>
                <a:rect l="0" t="0" r="r" b="b"/>
                <a:pathLst>
                  <a:path w="58" h="21">
                    <a:moveTo>
                      <a:pt x="0" y="0"/>
                    </a:moveTo>
                    <a:cubicBezTo>
                      <a:pt x="0" y="0"/>
                      <a:pt x="23" y="21"/>
                      <a:pt x="58" y="12"/>
                    </a:cubicBezTo>
                    <a:cubicBezTo>
                      <a:pt x="58" y="12"/>
                      <a:pt x="14"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3" name="Rectangle 454"/>
              <p:cNvSpPr>
                <a:spLocks noChangeArrowheads="1"/>
              </p:cNvSpPr>
              <p:nvPr/>
            </p:nvSpPr>
            <p:spPr bwMode="auto">
              <a:xfrm>
                <a:off x="1443" y="1011"/>
                <a:ext cx="845"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4" name="Freeform 455"/>
              <p:cNvSpPr>
                <a:spLocks/>
              </p:cNvSpPr>
              <p:nvPr/>
            </p:nvSpPr>
            <p:spPr bwMode="auto">
              <a:xfrm>
                <a:off x="2288"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1"/>
                      <a:pt x="116" y="660"/>
                      <a:pt x="0" y="660"/>
                    </a:cubicBezTo>
                    <a:cubicBezTo>
                      <a:pt x="0" y="660"/>
                      <a:pt x="0" y="660"/>
                      <a:pt x="0" y="660"/>
                    </a:cubicBezTo>
                    <a:cubicBezTo>
                      <a:pt x="0" y="794"/>
                      <a:pt x="0" y="794"/>
                      <a:pt x="0" y="794"/>
                    </a:cubicBezTo>
                    <a:cubicBezTo>
                      <a:pt x="2" y="794"/>
                      <a:pt x="2" y="794"/>
                      <a:pt x="2" y="794"/>
                    </a:cubicBezTo>
                    <a:cubicBezTo>
                      <a:pt x="3" y="794"/>
                      <a:pt x="5" y="794"/>
                      <a:pt x="7" y="794"/>
                    </a:cubicBezTo>
                    <a:cubicBezTo>
                      <a:pt x="165" y="794"/>
                      <a:pt x="293" y="616"/>
                      <a:pt x="293" y="397"/>
                    </a:cubicBezTo>
                    <a:cubicBezTo>
                      <a:pt x="293"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5" name="Rectangle 456"/>
              <p:cNvSpPr>
                <a:spLocks noChangeArrowheads="1"/>
              </p:cNvSpPr>
              <p:nvPr/>
            </p:nvSpPr>
            <p:spPr bwMode="auto">
              <a:xfrm>
                <a:off x="1443" y="1083"/>
                <a:ext cx="845"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6" name="Rectangle 457"/>
              <p:cNvSpPr>
                <a:spLocks noChangeArrowheads="1"/>
              </p:cNvSpPr>
              <p:nvPr/>
            </p:nvSpPr>
            <p:spPr bwMode="auto">
              <a:xfrm>
                <a:off x="1443" y="1809"/>
                <a:ext cx="845"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7" name="Rectangle 458"/>
              <p:cNvSpPr>
                <a:spLocks noChangeArrowheads="1"/>
              </p:cNvSpPr>
              <p:nvPr/>
            </p:nvSpPr>
            <p:spPr bwMode="auto">
              <a:xfrm>
                <a:off x="1443" y="1809"/>
                <a:ext cx="845" cy="89"/>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8" name="Freeform 459"/>
              <p:cNvSpPr>
                <a:spLocks/>
              </p:cNvSpPr>
              <p:nvPr/>
            </p:nvSpPr>
            <p:spPr bwMode="auto">
              <a:xfrm>
                <a:off x="2288" y="1082"/>
                <a:ext cx="311" cy="817"/>
              </a:xfrm>
              <a:custGeom>
                <a:avLst/>
                <a:gdLst>
                  <a:gd name="T0" fmla="*/ 19 w 259"/>
                  <a:gd name="T1" fmla="*/ 0 h 675"/>
                  <a:gd name="T2" fmla="*/ 0 w 259"/>
                  <a:gd name="T3" fmla="*/ 1 h 675"/>
                  <a:gd name="T4" fmla="*/ 0 w 259"/>
                  <a:gd name="T5" fmla="*/ 107 h 675"/>
                  <a:gd name="T6" fmla="*/ 0 w 259"/>
                  <a:gd name="T7" fmla="*/ 107 h 675"/>
                  <a:gd name="T8" fmla="*/ 303 w 259"/>
                  <a:gd name="T9" fmla="*/ 494 h 675"/>
                  <a:gd name="T10" fmla="*/ 0 w 259"/>
                  <a:gd name="T11" fmla="*/ 880 h 675"/>
                  <a:gd name="T12" fmla="*/ 0 w 259"/>
                  <a:gd name="T13" fmla="*/ 880 h 675"/>
                  <a:gd name="T14" fmla="*/ 0 w 259"/>
                  <a:gd name="T15" fmla="*/ 989 h 675"/>
                  <a:gd name="T16" fmla="*/ 19 w 259"/>
                  <a:gd name="T17" fmla="*/ 989 h 675"/>
                  <a:gd name="T18" fmla="*/ 373 w 259"/>
                  <a:gd name="T19" fmla="*/ 495 h 675"/>
                  <a:gd name="T20" fmla="*/ 19 w 259"/>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59" y="525"/>
                      <a:pt x="259" y="338"/>
                    </a:cubicBezTo>
                    <a:cubicBezTo>
                      <a:pt x="259" y="152"/>
                      <a:pt x="142" y="0"/>
                      <a:pt x="13"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9" name="Rectangle 460"/>
              <p:cNvSpPr>
                <a:spLocks noChangeArrowheads="1"/>
              </p:cNvSpPr>
              <p:nvPr/>
            </p:nvSpPr>
            <p:spPr bwMode="auto">
              <a:xfrm>
                <a:off x="1443" y="1809"/>
                <a:ext cx="845"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70" name="Freeform 461"/>
              <p:cNvSpPr>
                <a:spLocks/>
              </p:cNvSpPr>
              <p:nvPr/>
            </p:nvSpPr>
            <p:spPr bwMode="auto">
              <a:xfrm>
                <a:off x="1443" y="1014"/>
                <a:ext cx="155" cy="40"/>
              </a:xfrm>
              <a:custGeom>
                <a:avLst/>
                <a:gdLst>
                  <a:gd name="T0" fmla="*/ 0 w 128"/>
                  <a:gd name="T1" fmla="*/ 23 h 33"/>
                  <a:gd name="T2" fmla="*/ 50 w 128"/>
                  <a:gd name="T3" fmla="*/ 1 h 33"/>
                  <a:gd name="T4" fmla="*/ 104 w 128"/>
                  <a:gd name="T5" fmla="*/ 1 h 33"/>
                  <a:gd name="T6" fmla="*/ 151 w 128"/>
                  <a:gd name="T7" fmla="*/ 16 h 33"/>
                  <a:gd name="T8" fmla="*/ 188 w 128"/>
                  <a:gd name="T9" fmla="*/ 22 h 33"/>
                  <a:gd name="T10" fmla="*/ 137 w 128"/>
                  <a:gd name="T11" fmla="*/ 40 h 33"/>
                  <a:gd name="T12" fmla="*/ 71 w 128"/>
                  <a:gd name="T13" fmla="*/ 47 h 33"/>
                  <a:gd name="T14" fmla="*/ 22 w 128"/>
                  <a:gd name="T15" fmla="*/ 33 h 33"/>
                  <a:gd name="T16" fmla="*/ 2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20" y="3"/>
                      <a:pt x="34" y="1"/>
                    </a:cubicBezTo>
                    <a:cubicBezTo>
                      <a:pt x="46" y="0"/>
                      <a:pt x="59" y="0"/>
                      <a:pt x="71" y="1"/>
                    </a:cubicBezTo>
                    <a:cubicBezTo>
                      <a:pt x="83" y="3"/>
                      <a:pt x="92" y="9"/>
                      <a:pt x="103" y="11"/>
                    </a:cubicBezTo>
                    <a:cubicBezTo>
                      <a:pt x="112" y="13"/>
                      <a:pt x="121" y="13"/>
                      <a:pt x="128" y="15"/>
                    </a:cubicBezTo>
                    <a:cubicBezTo>
                      <a:pt x="116" y="16"/>
                      <a:pt x="104" y="23"/>
                      <a:pt x="93" y="27"/>
                    </a:cubicBezTo>
                    <a:cubicBezTo>
                      <a:pt x="79" y="32"/>
                      <a:pt x="64" y="33"/>
                      <a:pt x="49" y="32"/>
                    </a:cubicBezTo>
                    <a:cubicBezTo>
                      <a:pt x="37" y="31"/>
                      <a:pt x="27" y="26"/>
                      <a:pt x="15" y="22"/>
                    </a:cubicBezTo>
                    <a:cubicBezTo>
                      <a:pt x="10" y="21"/>
                      <a:pt x="5" y="21"/>
                      <a:pt x="2"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1" name="Freeform 462"/>
              <p:cNvSpPr>
                <a:spLocks/>
              </p:cNvSpPr>
              <p:nvPr/>
            </p:nvSpPr>
            <p:spPr bwMode="auto">
              <a:xfrm>
                <a:off x="1594" y="1016"/>
                <a:ext cx="134" cy="35"/>
              </a:xfrm>
              <a:custGeom>
                <a:avLst/>
                <a:gdLst>
                  <a:gd name="T0" fmla="*/ 0 w 111"/>
                  <a:gd name="T1" fmla="*/ 17 h 29"/>
                  <a:gd name="T2" fmla="*/ 36 w 111"/>
                  <a:gd name="T3" fmla="*/ 7 h 29"/>
                  <a:gd name="T4" fmla="*/ 86 w 111"/>
                  <a:gd name="T5" fmla="*/ 1 h 29"/>
                  <a:gd name="T6" fmla="*/ 162 w 111"/>
                  <a:gd name="T7" fmla="*/ 14 h 29"/>
                  <a:gd name="T8" fmla="*/ 57 w 111"/>
                  <a:gd name="T9" fmla="*/ 33 h 29"/>
                  <a:gd name="T10" fmla="*/ 0 w 111"/>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9">
                    <a:moveTo>
                      <a:pt x="0" y="12"/>
                    </a:moveTo>
                    <a:cubicBezTo>
                      <a:pt x="7" y="16"/>
                      <a:pt x="18" y="7"/>
                      <a:pt x="25" y="5"/>
                    </a:cubicBezTo>
                    <a:cubicBezTo>
                      <a:pt x="36" y="0"/>
                      <a:pt x="47" y="1"/>
                      <a:pt x="59" y="1"/>
                    </a:cubicBezTo>
                    <a:cubicBezTo>
                      <a:pt x="78" y="1"/>
                      <a:pt x="94" y="1"/>
                      <a:pt x="111" y="10"/>
                    </a:cubicBezTo>
                    <a:cubicBezTo>
                      <a:pt x="89" y="21"/>
                      <a:pt x="63"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2" name="Freeform 463"/>
              <p:cNvSpPr>
                <a:spLocks/>
              </p:cNvSpPr>
              <p:nvPr/>
            </p:nvSpPr>
            <p:spPr bwMode="auto">
              <a:xfrm>
                <a:off x="1495" y="1046"/>
                <a:ext cx="166" cy="33"/>
              </a:xfrm>
              <a:custGeom>
                <a:avLst/>
                <a:gdLst>
                  <a:gd name="T0" fmla="*/ 41 w 138"/>
                  <a:gd name="T1" fmla="*/ 11 h 27"/>
                  <a:gd name="T2" fmla="*/ 20 w 138"/>
                  <a:gd name="T3" fmla="*/ 20 h 27"/>
                  <a:gd name="T4" fmla="*/ 0 w 138"/>
                  <a:gd name="T5" fmla="*/ 27 h 27"/>
                  <a:gd name="T6" fmla="*/ 78 w 138"/>
                  <a:gd name="T7" fmla="*/ 34 h 27"/>
                  <a:gd name="T8" fmla="*/ 129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1" y="4"/>
                      <a:pt x="19" y="10"/>
                      <a:pt x="14" y="13"/>
                    </a:cubicBezTo>
                    <a:cubicBezTo>
                      <a:pt x="10" y="16"/>
                      <a:pt x="4" y="15"/>
                      <a:pt x="0" y="18"/>
                    </a:cubicBezTo>
                    <a:cubicBezTo>
                      <a:pt x="14" y="25"/>
                      <a:pt x="38" y="21"/>
                      <a:pt x="54" y="23"/>
                    </a:cubicBezTo>
                    <a:cubicBezTo>
                      <a:pt x="66" y="24"/>
                      <a:pt x="76" y="27"/>
                      <a:pt x="89" y="26"/>
                    </a:cubicBezTo>
                    <a:cubicBezTo>
                      <a:pt x="109" y="25"/>
                      <a:pt x="124"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3" name="Freeform 464"/>
              <p:cNvSpPr>
                <a:spLocks/>
              </p:cNvSpPr>
              <p:nvPr/>
            </p:nvSpPr>
            <p:spPr bwMode="auto">
              <a:xfrm>
                <a:off x="1442" y="1067"/>
                <a:ext cx="53" cy="14"/>
              </a:xfrm>
              <a:custGeom>
                <a:avLst/>
                <a:gdLst>
                  <a:gd name="T0" fmla="*/ 64 w 44"/>
                  <a:gd name="T1" fmla="*/ 1 h 12"/>
                  <a:gd name="T2" fmla="*/ 0 w 44"/>
                  <a:gd name="T3" fmla="*/ 16 h 12"/>
                  <a:gd name="T4" fmla="*/ 0 60000 65536"/>
                  <a:gd name="T5" fmla="*/ 0 60000 65536"/>
                </a:gdLst>
                <a:ahLst/>
                <a:cxnLst>
                  <a:cxn ang="T4">
                    <a:pos x="T0" y="T1"/>
                  </a:cxn>
                  <a:cxn ang="T5">
                    <a:pos x="T2" y="T3"/>
                  </a:cxn>
                </a:cxnLst>
                <a:rect l="0" t="0" r="r" b="b"/>
                <a:pathLst>
                  <a:path w="44" h="12">
                    <a:moveTo>
                      <a:pt x="44" y="1"/>
                    </a:moveTo>
                    <a:cubicBezTo>
                      <a:pt x="28" y="0"/>
                      <a:pt x="13"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4" name="Freeform 465"/>
              <p:cNvSpPr>
                <a:spLocks/>
              </p:cNvSpPr>
              <p:nvPr/>
            </p:nvSpPr>
            <p:spPr bwMode="auto">
              <a:xfrm>
                <a:off x="1729" y="1013"/>
                <a:ext cx="141" cy="44"/>
              </a:xfrm>
              <a:custGeom>
                <a:avLst/>
                <a:gdLst>
                  <a:gd name="T0" fmla="*/ 0 w 117"/>
                  <a:gd name="T1" fmla="*/ 16 h 36"/>
                  <a:gd name="T2" fmla="*/ 64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5" y="1"/>
                      <a:pt x="65" y="4"/>
                      <a:pt x="76" y="7"/>
                    </a:cubicBezTo>
                    <a:cubicBezTo>
                      <a:pt x="89" y="10"/>
                      <a:pt x="105"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5" name="Freeform 466"/>
              <p:cNvSpPr>
                <a:spLocks/>
              </p:cNvSpPr>
              <p:nvPr/>
            </p:nvSpPr>
            <p:spPr bwMode="auto">
              <a:xfrm>
                <a:off x="1630" y="1052"/>
                <a:ext cx="146" cy="28"/>
              </a:xfrm>
              <a:custGeom>
                <a:avLst/>
                <a:gdLst>
                  <a:gd name="T0" fmla="*/ 0 w 121"/>
                  <a:gd name="T1" fmla="*/ 22 h 23"/>
                  <a:gd name="T2" fmla="*/ 34 w 121"/>
                  <a:gd name="T3" fmla="*/ 23 h 23"/>
                  <a:gd name="T4" fmla="*/ 59 w 121"/>
                  <a:gd name="T5" fmla="*/ 27 h 23"/>
                  <a:gd name="T6" fmla="*/ 101 w 121"/>
                  <a:gd name="T7" fmla="*/ 34 h 23"/>
                  <a:gd name="T8" fmla="*/ 176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7" y="17"/>
                      <a:pt x="16" y="15"/>
                      <a:pt x="23" y="16"/>
                    </a:cubicBezTo>
                    <a:cubicBezTo>
                      <a:pt x="29" y="17"/>
                      <a:pt x="35" y="18"/>
                      <a:pt x="41" y="18"/>
                    </a:cubicBezTo>
                    <a:cubicBezTo>
                      <a:pt x="51" y="18"/>
                      <a:pt x="60" y="22"/>
                      <a:pt x="70"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6" name="Freeform 467"/>
              <p:cNvSpPr>
                <a:spLocks/>
              </p:cNvSpPr>
              <p:nvPr/>
            </p:nvSpPr>
            <p:spPr bwMode="auto">
              <a:xfrm>
                <a:off x="1813" y="1022"/>
                <a:ext cx="163" cy="59"/>
              </a:xfrm>
              <a:custGeom>
                <a:avLst/>
                <a:gdLst>
                  <a:gd name="T0" fmla="*/ 0 w 135"/>
                  <a:gd name="T1" fmla="*/ 37 h 49"/>
                  <a:gd name="T2" fmla="*/ 56 w 135"/>
                  <a:gd name="T3" fmla="*/ 58 h 49"/>
                  <a:gd name="T4" fmla="*/ 92 w 135"/>
                  <a:gd name="T5" fmla="*/ 71 h 49"/>
                  <a:gd name="T6" fmla="*/ 146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6" y="35"/>
                      <a:pt x="38" y="40"/>
                    </a:cubicBezTo>
                    <a:cubicBezTo>
                      <a:pt x="47" y="44"/>
                      <a:pt x="54" y="48"/>
                      <a:pt x="63" y="49"/>
                    </a:cubicBezTo>
                    <a:cubicBezTo>
                      <a:pt x="75" y="49"/>
                      <a:pt x="89" y="44"/>
                      <a:pt x="100" y="38"/>
                    </a:cubicBezTo>
                    <a:cubicBezTo>
                      <a:pt x="110" y="33"/>
                      <a:pt x="129" y="25"/>
                      <a:pt x="135" y="15"/>
                    </a:cubicBezTo>
                    <a:cubicBezTo>
                      <a:pt x="124" y="11"/>
                      <a:pt x="113" y="14"/>
                      <a:pt x="102" y="13"/>
                    </a:cubicBezTo>
                    <a:cubicBezTo>
                      <a:pt x="92" y="12"/>
                      <a:pt x="82"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7" name="Freeform 468"/>
              <p:cNvSpPr>
                <a:spLocks/>
              </p:cNvSpPr>
              <p:nvPr/>
            </p:nvSpPr>
            <p:spPr bwMode="auto">
              <a:xfrm>
                <a:off x="1905" y="1011"/>
                <a:ext cx="91" cy="22"/>
              </a:xfrm>
              <a:custGeom>
                <a:avLst/>
                <a:gdLst>
                  <a:gd name="T0" fmla="*/ 0 w 76"/>
                  <a:gd name="T1" fmla="*/ 27 h 18"/>
                  <a:gd name="T2" fmla="*/ 67 w 76"/>
                  <a:gd name="T3" fmla="*/ 12 h 18"/>
                  <a:gd name="T4" fmla="*/ 109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0" y="18"/>
                    </a:moveTo>
                    <a:cubicBezTo>
                      <a:pt x="18" y="18"/>
                      <a:pt x="31" y="13"/>
                      <a:pt x="47" y="8"/>
                    </a:cubicBezTo>
                    <a:cubicBezTo>
                      <a:pt x="56" y="6"/>
                      <a:pt x="68" y="5"/>
                      <a:pt x="7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8" name="Freeform 469"/>
              <p:cNvSpPr>
                <a:spLocks/>
              </p:cNvSpPr>
              <p:nvPr/>
            </p:nvSpPr>
            <p:spPr bwMode="auto">
              <a:xfrm>
                <a:off x="1947"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1" y="17"/>
                      <a:pt x="34" y="0"/>
                      <a:pt x="59" y="5"/>
                    </a:cubicBezTo>
                    <a:cubicBezTo>
                      <a:pt x="71" y="8"/>
                      <a:pt x="83" y="8"/>
                      <a:pt x="95" y="10"/>
                    </a:cubicBezTo>
                    <a:cubicBezTo>
                      <a:pt x="103" y="11"/>
                      <a:pt x="110"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9" name="Freeform 470"/>
              <p:cNvSpPr>
                <a:spLocks/>
              </p:cNvSpPr>
              <p:nvPr/>
            </p:nvSpPr>
            <p:spPr bwMode="auto">
              <a:xfrm>
                <a:off x="1943" y="1051"/>
                <a:ext cx="147" cy="29"/>
              </a:xfrm>
              <a:custGeom>
                <a:avLst/>
                <a:gdLst>
                  <a:gd name="T0" fmla="*/ 177 w 122"/>
                  <a:gd name="T1" fmla="*/ 0 h 24"/>
                  <a:gd name="T2" fmla="*/ 105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6" y="8"/>
                      <a:pt x="90" y="21"/>
                      <a:pt x="72" y="23"/>
                    </a:cubicBezTo>
                    <a:cubicBezTo>
                      <a:pt x="65" y="24"/>
                      <a:pt x="56"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0" name="Freeform 471"/>
              <p:cNvSpPr>
                <a:spLocks/>
              </p:cNvSpPr>
              <p:nvPr/>
            </p:nvSpPr>
            <p:spPr bwMode="auto">
              <a:xfrm>
                <a:off x="2036"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1" name="Freeform 472"/>
              <p:cNvSpPr>
                <a:spLocks/>
              </p:cNvSpPr>
              <p:nvPr/>
            </p:nvSpPr>
            <p:spPr bwMode="auto">
              <a:xfrm>
                <a:off x="2080" y="1013"/>
                <a:ext cx="127" cy="20"/>
              </a:xfrm>
              <a:custGeom>
                <a:avLst/>
                <a:gdLst>
                  <a:gd name="T0" fmla="*/ 0 w 105"/>
                  <a:gd name="T1" fmla="*/ 10 h 16"/>
                  <a:gd name="T2" fmla="*/ 82 w 105"/>
                  <a:gd name="T3" fmla="*/ 6 h 16"/>
                  <a:gd name="T4" fmla="*/ 154 w 105"/>
                  <a:gd name="T5" fmla="*/ 24 h 16"/>
                  <a:gd name="T6" fmla="*/ 0 60000 65536"/>
                  <a:gd name="T7" fmla="*/ 0 60000 65536"/>
                  <a:gd name="T8" fmla="*/ 0 60000 65536"/>
                </a:gdLst>
                <a:ahLst/>
                <a:cxnLst>
                  <a:cxn ang="T6">
                    <a:pos x="T0" y="T1"/>
                  </a:cxn>
                  <a:cxn ang="T7">
                    <a:pos x="T2" y="T3"/>
                  </a:cxn>
                  <a:cxn ang="T8">
                    <a:pos x="T4" y="T5"/>
                  </a:cxn>
                </a:cxnLst>
                <a:rect l="0" t="0" r="r" b="b"/>
                <a:pathLst>
                  <a:path w="105" h="16">
                    <a:moveTo>
                      <a:pt x="0" y="6"/>
                    </a:moveTo>
                    <a:cubicBezTo>
                      <a:pt x="20" y="1"/>
                      <a:pt x="36" y="0"/>
                      <a:pt x="56" y="4"/>
                    </a:cubicBezTo>
                    <a:cubicBezTo>
                      <a:pt x="72" y="8"/>
                      <a:pt x="89" y="16"/>
                      <a:pt x="105"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2" name="Freeform 473"/>
              <p:cNvSpPr>
                <a:spLocks/>
              </p:cNvSpPr>
              <p:nvPr/>
            </p:nvSpPr>
            <p:spPr bwMode="auto">
              <a:xfrm>
                <a:off x="2088" y="1031"/>
                <a:ext cx="108" cy="20"/>
              </a:xfrm>
              <a:custGeom>
                <a:avLst/>
                <a:gdLst>
                  <a:gd name="T0" fmla="*/ 130 w 90"/>
                  <a:gd name="T1" fmla="*/ 1 h 16"/>
                  <a:gd name="T2" fmla="*/ 86 w 90"/>
                  <a:gd name="T3" fmla="*/ 16 h 16"/>
                  <a:gd name="T4" fmla="*/ 41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0" y="10"/>
                    </a:cubicBezTo>
                    <a:cubicBezTo>
                      <a:pt x="49" y="14"/>
                      <a:pt x="40" y="14"/>
                      <a:pt x="28"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3" name="Freeform 474"/>
              <p:cNvSpPr>
                <a:spLocks/>
              </p:cNvSpPr>
              <p:nvPr/>
            </p:nvSpPr>
            <p:spPr bwMode="auto">
              <a:xfrm>
                <a:off x="2150" y="1046"/>
                <a:ext cx="112" cy="34"/>
              </a:xfrm>
              <a:custGeom>
                <a:avLst/>
                <a:gdLst>
                  <a:gd name="T0" fmla="*/ 0 w 93"/>
                  <a:gd name="T1" fmla="*/ 0 h 28"/>
                  <a:gd name="T2" fmla="*/ 42 w 93"/>
                  <a:gd name="T3" fmla="*/ 7 h 28"/>
                  <a:gd name="T4" fmla="*/ 87 w 93"/>
                  <a:gd name="T5" fmla="*/ 27 h 28"/>
                  <a:gd name="T6" fmla="*/ 135 w 93"/>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28">
                    <a:moveTo>
                      <a:pt x="0" y="0"/>
                    </a:moveTo>
                    <a:cubicBezTo>
                      <a:pt x="4" y="5"/>
                      <a:pt x="23" y="3"/>
                      <a:pt x="29" y="5"/>
                    </a:cubicBezTo>
                    <a:cubicBezTo>
                      <a:pt x="40" y="9"/>
                      <a:pt x="50" y="14"/>
                      <a:pt x="60" y="18"/>
                    </a:cubicBezTo>
                    <a:cubicBezTo>
                      <a:pt x="69" y="21"/>
                      <a:pt x="83" y="27"/>
                      <a:pt x="93"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4" name="Freeform 475"/>
              <p:cNvSpPr>
                <a:spLocks/>
              </p:cNvSpPr>
              <p:nvPr/>
            </p:nvSpPr>
            <p:spPr bwMode="auto">
              <a:xfrm>
                <a:off x="2203" y="1013"/>
                <a:ext cx="80" cy="20"/>
              </a:xfrm>
              <a:custGeom>
                <a:avLst/>
                <a:gdLst>
                  <a:gd name="T0" fmla="*/ 0 w 66"/>
                  <a:gd name="T1" fmla="*/ 25 h 16"/>
                  <a:gd name="T2" fmla="*/ 97 w 66"/>
                  <a:gd name="T3" fmla="*/ 0 h 16"/>
                  <a:gd name="T4" fmla="*/ 0 60000 65536"/>
                  <a:gd name="T5" fmla="*/ 0 60000 65536"/>
                </a:gdLst>
                <a:ahLst/>
                <a:cxnLst>
                  <a:cxn ang="T4">
                    <a:pos x="T0" y="T1"/>
                  </a:cxn>
                  <a:cxn ang="T5">
                    <a:pos x="T2" y="T3"/>
                  </a:cxn>
                </a:cxnLst>
                <a:rect l="0" t="0" r="r" b="b"/>
                <a:pathLst>
                  <a:path w="66" h="16">
                    <a:moveTo>
                      <a:pt x="0" y="16"/>
                    </a:moveTo>
                    <a:cubicBezTo>
                      <a:pt x="23" y="12"/>
                      <a:pt x="43" y="0"/>
                      <a:pt x="6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5" name="Freeform 476"/>
              <p:cNvSpPr>
                <a:spLocks/>
              </p:cNvSpPr>
              <p:nvPr/>
            </p:nvSpPr>
            <p:spPr bwMode="auto">
              <a:xfrm>
                <a:off x="2292" y="1029"/>
                <a:ext cx="99" cy="27"/>
              </a:xfrm>
              <a:custGeom>
                <a:avLst/>
                <a:gdLst>
                  <a:gd name="T0" fmla="*/ 0 w 82"/>
                  <a:gd name="T1" fmla="*/ 1 h 22"/>
                  <a:gd name="T2" fmla="*/ 97 w 82"/>
                  <a:gd name="T3" fmla="*/ 27 h 22"/>
                  <a:gd name="T4" fmla="*/ 118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4" y="0"/>
                      <a:pt x="44" y="12"/>
                      <a:pt x="66" y="18"/>
                    </a:cubicBezTo>
                    <a:cubicBezTo>
                      <a:pt x="77"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6" name="Freeform 477"/>
              <p:cNvSpPr>
                <a:spLocks/>
              </p:cNvSpPr>
              <p:nvPr/>
            </p:nvSpPr>
            <p:spPr bwMode="auto">
              <a:xfrm>
                <a:off x="2291" y="1052"/>
                <a:ext cx="87" cy="23"/>
              </a:xfrm>
              <a:custGeom>
                <a:avLst/>
                <a:gdLst>
                  <a:gd name="T0" fmla="*/ 105 w 72"/>
                  <a:gd name="T1" fmla="*/ 0 h 19"/>
                  <a:gd name="T2" fmla="*/ 105 w 72"/>
                  <a:gd name="T3" fmla="*/ 18 h 19"/>
                  <a:gd name="T4" fmla="*/ 44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2" y="0"/>
                    </a:moveTo>
                    <a:cubicBezTo>
                      <a:pt x="70" y="3"/>
                      <a:pt x="71" y="9"/>
                      <a:pt x="72" y="12"/>
                    </a:cubicBezTo>
                    <a:cubicBezTo>
                      <a:pt x="63" y="19"/>
                      <a:pt x="40" y="12"/>
                      <a:pt x="30"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7" name="Freeform 478"/>
              <p:cNvSpPr>
                <a:spLocks/>
              </p:cNvSpPr>
              <p:nvPr/>
            </p:nvSpPr>
            <p:spPr bwMode="auto">
              <a:xfrm>
                <a:off x="2368"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7"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8" name="Freeform 479"/>
              <p:cNvSpPr>
                <a:spLocks/>
              </p:cNvSpPr>
              <p:nvPr/>
            </p:nvSpPr>
            <p:spPr bwMode="auto">
              <a:xfrm>
                <a:off x="2375"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2" y="23"/>
                      <a:pt x="47" y="24"/>
                      <a:pt x="50" y="28"/>
                    </a:cubicBezTo>
                    <a:cubicBezTo>
                      <a:pt x="54" y="36"/>
                      <a:pt x="48" y="44"/>
                      <a:pt x="41" y="47"/>
                    </a:cubicBezTo>
                    <a:cubicBezTo>
                      <a:pt x="34" y="51"/>
                      <a:pt x="20" y="44"/>
                      <a:pt x="12" y="42"/>
                    </a:cubicBezTo>
                    <a:cubicBezTo>
                      <a:pt x="7"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9" name="Freeform 480"/>
              <p:cNvSpPr>
                <a:spLocks/>
              </p:cNvSpPr>
              <p:nvPr/>
            </p:nvSpPr>
            <p:spPr bwMode="auto">
              <a:xfrm>
                <a:off x="2437" y="1087"/>
                <a:ext cx="50" cy="25"/>
              </a:xfrm>
              <a:custGeom>
                <a:avLst/>
                <a:gdLst>
                  <a:gd name="T0" fmla="*/ 0 w 42"/>
                  <a:gd name="T1" fmla="*/ 0 h 21"/>
                  <a:gd name="T2" fmla="*/ 24 w 42"/>
                  <a:gd name="T3" fmla="*/ 18 h 21"/>
                  <a:gd name="T4" fmla="*/ 45 w 42"/>
                  <a:gd name="T5" fmla="*/ 29 h 21"/>
                  <a:gd name="T6" fmla="*/ 60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0" y="6"/>
                      <a:pt x="13" y="10"/>
                      <a:pt x="17" y="13"/>
                    </a:cubicBezTo>
                    <a:cubicBezTo>
                      <a:pt x="22" y="16"/>
                      <a:pt x="25"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0" name="Freeform 481"/>
              <p:cNvSpPr>
                <a:spLocks/>
              </p:cNvSpPr>
              <p:nvPr/>
            </p:nvSpPr>
            <p:spPr bwMode="auto">
              <a:xfrm>
                <a:off x="2451" y="1102"/>
                <a:ext cx="16" cy="38"/>
              </a:xfrm>
              <a:custGeom>
                <a:avLst/>
                <a:gdLst>
                  <a:gd name="T0" fmla="*/ 5 w 13"/>
                  <a:gd name="T1" fmla="*/ 0 h 32"/>
                  <a:gd name="T2" fmla="*/ 0 w 13"/>
                  <a:gd name="T3" fmla="*/ 45 h 32"/>
                  <a:gd name="T4" fmla="*/ 0 60000 65536"/>
                  <a:gd name="T5" fmla="*/ 0 60000 65536"/>
                </a:gdLst>
                <a:ahLst/>
                <a:cxnLst>
                  <a:cxn ang="T4">
                    <a:pos x="T0" y="T1"/>
                  </a:cxn>
                  <a:cxn ang="T5">
                    <a:pos x="T2" y="T3"/>
                  </a:cxn>
                </a:cxnLst>
                <a:rect l="0" t="0" r="r" b="b"/>
                <a:pathLst>
                  <a:path w="13" h="32">
                    <a:moveTo>
                      <a:pt x="3" y="0"/>
                    </a:moveTo>
                    <a:cubicBezTo>
                      <a:pt x="10" y="9"/>
                      <a:pt x="13"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1" name="Freeform 482"/>
              <p:cNvSpPr>
                <a:spLocks/>
              </p:cNvSpPr>
              <p:nvPr/>
            </p:nvSpPr>
            <p:spPr bwMode="auto">
              <a:xfrm>
                <a:off x="2450" y="1108"/>
                <a:ext cx="78" cy="66"/>
              </a:xfrm>
              <a:custGeom>
                <a:avLst/>
                <a:gdLst>
                  <a:gd name="T0" fmla="*/ 13 w 65"/>
                  <a:gd name="T1" fmla="*/ 28 h 55"/>
                  <a:gd name="T2" fmla="*/ 34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0" y="39"/>
                      <a:pt x="23" y="41"/>
                    </a:cubicBezTo>
                    <a:cubicBezTo>
                      <a:pt x="33" y="49"/>
                      <a:pt x="39"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2" name="Freeform 483"/>
              <p:cNvSpPr>
                <a:spLocks/>
              </p:cNvSpPr>
              <p:nvPr/>
            </p:nvSpPr>
            <p:spPr bwMode="auto">
              <a:xfrm>
                <a:off x="2486" y="1167"/>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3" name="Freeform 484"/>
              <p:cNvSpPr>
                <a:spLocks/>
              </p:cNvSpPr>
              <p:nvPr/>
            </p:nvSpPr>
            <p:spPr bwMode="auto">
              <a:xfrm>
                <a:off x="2514" y="1143"/>
                <a:ext cx="24" cy="14"/>
              </a:xfrm>
              <a:custGeom>
                <a:avLst/>
                <a:gdLst>
                  <a:gd name="T0" fmla="*/ 0 w 20"/>
                  <a:gd name="T1" fmla="*/ 15 h 12"/>
                  <a:gd name="T2" fmla="*/ 29 w 20"/>
                  <a:gd name="T3" fmla="*/ 9 h 12"/>
                  <a:gd name="T4" fmla="*/ 0 60000 65536"/>
                  <a:gd name="T5" fmla="*/ 0 60000 65536"/>
                </a:gdLst>
                <a:ahLst/>
                <a:cxnLst>
                  <a:cxn ang="T4">
                    <a:pos x="T0" y="T1"/>
                  </a:cxn>
                  <a:cxn ang="T5">
                    <a:pos x="T2" y="T3"/>
                  </a:cxn>
                </a:cxnLst>
                <a:rect l="0" t="0" r="r" b="b"/>
                <a:pathLst>
                  <a:path w="20" h="12">
                    <a:moveTo>
                      <a:pt x="0" y="11"/>
                    </a:moveTo>
                    <a:cubicBezTo>
                      <a:pt x="6" y="12"/>
                      <a:pt x="16" y="0"/>
                      <a:pt x="2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4" name="Freeform 485"/>
              <p:cNvSpPr>
                <a:spLocks/>
              </p:cNvSpPr>
              <p:nvPr/>
            </p:nvSpPr>
            <p:spPr bwMode="auto">
              <a:xfrm>
                <a:off x="2521" y="1155"/>
                <a:ext cx="23" cy="74"/>
              </a:xfrm>
              <a:custGeom>
                <a:avLst/>
                <a:gdLst>
                  <a:gd name="T0" fmla="*/ 0 w 19"/>
                  <a:gd name="T1" fmla="*/ 0 h 61"/>
                  <a:gd name="T2" fmla="*/ 8 w 19"/>
                  <a:gd name="T3" fmla="*/ 28 h 61"/>
                  <a:gd name="T4" fmla="*/ 27 w 19"/>
                  <a:gd name="T5" fmla="*/ 59 h 61"/>
                  <a:gd name="T6" fmla="*/ 5 w 19"/>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61">
                    <a:moveTo>
                      <a:pt x="0" y="0"/>
                    </a:moveTo>
                    <a:cubicBezTo>
                      <a:pt x="0" y="7"/>
                      <a:pt x="3" y="13"/>
                      <a:pt x="6" y="19"/>
                    </a:cubicBezTo>
                    <a:cubicBezTo>
                      <a:pt x="9" y="25"/>
                      <a:pt x="17" y="33"/>
                      <a:pt x="18" y="40"/>
                    </a:cubicBezTo>
                    <a:cubicBezTo>
                      <a:pt x="19" y="52"/>
                      <a:pt x="10"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5" name="Freeform 486"/>
              <p:cNvSpPr>
                <a:spLocks/>
              </p:cNvSpPr>
              <p:nvPr/>
            </p:nvSpPr>
            <p:spPr bwMode="auto">
              <a:xfrm>
                <a:off x="2542" y="1202"/>
                <a:ext cx="37" cy="31"/>
              </a:xfrm>
              <a:custGeom>
                <a:avLst/>
                <a:gdLst>
                  <a:gd name="T0" fmla="*/ 0 w 31"/>
                  <a:gd name="T1" fmla="*/ 0 h 26"/>
                  <a:gd name="T2" fmla="*/ 44 w 31"/>
                  <a:gd name="T3" fmla="*/ 20 h 26"/>
                  <a:gd name="T4" fmla="*/ 0 60000 65536"/>
                  <a:gd name="T5" fmla="*/ 0 60000 65536"/>
                </a:gdLst>
                <a:ahLst/>
                <a:cxnLst>
                  <a:cxn ang="T4">
                    <a:pos x="T0" y="T1"/>
                  </a:cxn>
                  <a:cxn ang="T5">
                    <a:pos x="T2" y="T3"/>
                  </a:cxn>
                </a:cxnLst>
                <a:rect l="0" t="0" r="r" b="b"/>
                <a:pathLst>
                  <a:path w="31" h="26">
                    <a:moveTo>
                      <a:pt x="0" y="0"/>
                    </a:moveTo>
                    <a:cubicBezTo>
                      <a:pt x="4"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6" name="Freeform 487"/>
              <p:cNvSpPr>
                <a:spLocks/>
              </p:cNvSpPr>
              <p:nvPr/>
            </p:nvSpPr>
            <p:spPr bwMode="auto">
              <a:xfrm>
                <a:off x="2543" y="1209"/>
                <a:ext cx="30" cy="78"/>
              </a:xfrm>
              <a:custGeom>
                <a:avLst/>
                <a:gdLst>
                  <a:gd name="T0" fmla="*/ 0 w 25"/>
                  <a:gd name="T1" fmla="*/ 0 h 64"/>
                  <a:gd name="T2" fmla="*/ 36 w 25"/>
                  <a:gd name="T3" fmla="*/ 62 h 64"/>
                  <a:gd name="T4" fmla="*/ 17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2"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7" name="Freeform 488"/>
              <p:cNvSpPr>
                <a:spLocks/>
              </p:cNvSpPr>
              <p:nvPr/>
            </p:nvSpPr>
            <p:spPr bwMode="auto">
              <a:xfrm>
                <a:off x="2574" y="1262"/>
                <a:ext cx="37" cy="46"/>
              </a:xfrm>
              <a:custGeom>
                <a:avLst/>
                <a:gdLst>
                  <a:gd name="T0" fmla="*/ 0 w 31"/>
                  <a:gd name="T1" fmla="*/ 0 h 38"/>
                  <a:gd name="T2" fmla="*/ 44 w 31"/>
                  <a:gd name="T3" fmla="*/ 40 h 38"/>
                  <a:gd name="T4" fmla="*/ 0 60000 65536"/>
                  <a:gd name="T5" fmla="*/ 0 60000 65536"/>
                </a:gdLst>
                <a:ahLst/>
                <a:cxnLst>
                  <a:cxn ang="T4">
                    <a:pos x="T0" y="T1"/>
                  </a:cxn>
                  <a:cxn ang="T5">
                    <a:pos x="T2" y="T3"/>
                  </a:cxn>
                </a:cxnLst>
                <a:rect l="0" t="0" r="r" b="b"/>
                <a:pathLst>
                  <a:path w="31" h="38">
                    <a:moveTo>
                      <a:pt x="0" y="0"/>
                    </a:moveTo>
                    <a:cubicBezTo>
                      <a:pt x="5" y="10"/>
                      <a:pt x="15" y="38"/>
                      <a:pt x="31"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8" name="Freeform 489"/>
              <p:cNvSpPr>
                <a:spLocks/>
              </p:cNvSpPr>
              <p:nvPr/>
            </p:nvSpPr>
            <p:spPr bwMode="auto">
              <a:xfrm>
                <a:off x="2579" y="1293"/>
                <a:ext cx="46" cy="65"/>
              </a:xfrm>
              <a:custGeom>
                <a:avLst/>
                <a:gdLst>
                  <a:gd name="T0" fmla="*/ 15 w 38"/>
                  <a:gd name="T1" fmla="*/ 0 h 54"/>
                  <a:gd name="T2" fmla="*/ 28 w 38"/>
                  <a:gd name="T3" fmla="*/ 71 h 54"/>
                  <a:gd name="T4" fmla="*/ 0 w 38"/>
                  <a:gd name="T5" fmla="*/ 59 h 54"/>
                  <a:gd name="T6" fmla="*/ 0 60000 65536"/>
                  <a:gd name="T7" fmla="*/ 0 60000 65536"/>
                  <a:gd name="T8" fmla="*/ 0 60000 65536"/>
                </a:gdLst>
                <a:ahLst/>
                <a:cxnLst>
                  <a:cxn ang="T6">
                    <a:pos x="T0" y="T1"/>
                  </a:cxn>
                  <a:cxn ang="T7">
                    <a:pos x="T2" y="T3"/>
                  </a:cxn>
                  <a:cxn ang="T8">
                    <a:pos x="T4" y="T5"/>
                  </a:cxn>
                </a:cxnLst>
                <a:rect l="0" t="0" r="r" b="b"/>
                <a:pathLst>
                  <a:path w="38" h="54">
                    <a:moveTo>
                      <a:pt x="10" y="0"/>
                    </a:moveTo>
                    <a:cubicBezTo>
                      <a:pt x="13" y="12"/>
                      <a:pt x="38"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9" name="Freeform 490"/>
              <p:cNvSpPr>
                <a:spLocks/>
              </p:cNvSpPr>
              <p:nvPr/>
            </p:nvSpPr>
            <p:spPr bwMode="auto">
              <a:xfrm>
                <a:off x="2607" y="1351"/>
                <a:ext cx="27" cy="63"/>
              </a:xfrm>
              <a:custGeom>
                <a:avLst/>
                <a:gdLst>
                  <a:gd name="T0" fmla="*/ 0 w 23"/>
                  <a:gd name="T1" fmla="*/ 0 h 52"/>
                  <a:gd name="T2" fmla="*/ 5 w 23"/>
                  <a:gd name="T3" fmla="*/ 53 h 52"/>
                  <a:gd name="T4" fmla="*/ 15 w 23"/>
                  <a:gd name="T5" fmla="*/ 75 h 52"/>
                  <a:gd name="T6" fmla="*/ 29 w 23"/>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52">
                    <a:moveTo>
                      <a:pt x="0" y="0"/>
                    </a:moveTo>
                    <a:cubicBezTo>
                      <a:pt x="1" y="12"/>
                      <a:pt x="2" y="24"/>
                      <a:pt x="3" y="36"/>
                    </a:cubicBezTo>
                    <a:cubicBezTo>
                      <a:pt x="4" y="41"/>
                      <a:pt x="5" y="49"/>
                      <a:pt x="11" y="51"/>
                    </a:cubicBezTo>
                    <a:cubicBezTo>
                      <a:pt x="17" y="52"/>
                      <a:pt x="23" y="45"/>
                      <a:pt x="21"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0" name="Freeform 491"/>
              <p:cNvSpPr>
                <a:spLocks/>
              </p:cNvSpPr>
              <p:nvPr/>
            </p:nvSpPr>
            <p:spPr bwMode="auto">
              <a:xfrm>
                <a:off x="2599" y="1404"/>
                <a:ext cx="31" cy="105"/>
              </a:xfrm>
              <a:custGeom>
                <a:avLst/>
                <a:gdLst>
                  <a:gd name="T0" fmla="*/ 20 w 25"/>
                  <a:gd name="T1" fmla="*/ 8 h 87"/>
                  <a:gd name="T2" fmla="*/ 0 w 25"/>
                  <a:gd name="T3" fmla="*/ 45 h 87"/>
                  <a:gd name="T4" fmla="*/ 7 w 25"/>
                  <a:gd name="T5" fmla="*/ 105 h 87"/>
                  <a:gd name="T6" fmla="*/ 30 w 25"/>
                  <a:gd name="T7" fmla="*/ 107 h 87"/>
                  <a:gd name="T8" fmla="*/ 38 w 25"/>
                  <a:gd name="T9" fmla="*/ 49 h 87"/>
                  <a:gd name="T10" fmla="*/ 21 w 25"/>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7">
                    <a:moveTo>
                      <a:pt x="13" y="6"/>
                    </a:moveTo>
                    <a:cubicBezTo>
                      <a:pt x="3" y="0"/>
                      <a:pt x="1" y="26"/>
                      <a:pt x="0" y="31"/>
                    </a:cubicBezTo>
                    <a:cubicBezTo>
                      <a:pt x="0" y="45"/>
                      <a:pt x="3" y="59"/>
                      <a:pt x="5" y="72"/>
                    </a:cubicBezTo>
                    <a:cubicBezTo>
                      <a:pt x="7" y="85"/>
                      <a:pt x="14" y="87"/>
                      <a:pt x="19" y="74"/>
                    </a:cubicBezTo>
                    <a:cubicBezTo>
                      <a:pt x="24" y="62"/>
                      <a:pt x="24" y="47"/>
                      <a:pt x="25" y="34"/>
                    </a:cubicBezTo>
                    <a:cubicBezTo>
                      <a:pt x="25" y="22"/>
                      <a:pt x="25"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1" name="Freeform 492"/>
              <p:cNvSpPr>
                <a:spLocks/>
              </p:cNvSpPr>
              <p:nvPr/>
            </p:nvSpPr>
            <p:spPr bwMode="auto">
              <a:xfrm>
                <a:off x="2616" y="1492"/>
                <a:ext cx="23" cy="11"/>
              </a:xfrm>
              <a:custGeom>
                <a:avLst/>
                <a:gdLst>
                  <a:gd name="T0" fmla="*/ 0 w 19"/>
                  <a:gd name="T1" fmla="*/ 13 h 9"/>
                  <a:gd name="T2" fmla="*/ 28 w 19"/>
                  <a:gd name="T3" fmla="*/ 2 h 9"/>
                  <a:gd name="T4" fmla="*/ 0 60000 65536"/>
                  <a:gd name="T5" fmla="*/ 0 60000 65536"/>
                </a:gdLst>
                <a:ahLst/>
                <a:cxnLst>
                  <a:cxn ang="T4">
                    <a:pos x="T0" y="T1"/>
                  </a:cxn>
                  <a:cxn ang="T5">
                    <a:pos x="T2" y="T3"/>
                  </a:cxn>
                </a:cxnLst>
                <a:rect l="0" t="0" r="r" b="b"/>
                <a:pathLst>
                  <a:path w="19" h="9">
                    <a:moveTo>
                      <a:pt x="0" y="9"/>
                    </a:moveTo>
                    <a:cubicBezTo>
                      <a:pt x="5" y="2"/>
                      <a:pt x="12" y="0"/>
                      <a:pt x="19"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 name="Freeform 493"/>
              <p:cNvSpPr>
                <a:spLocks/>
              </p:cNvSpPr>
              <p:nvPr/>
            </p:nvSpPr>
            <p:spPr bwMode="auto">
              <a:xfrm>
                <a:off x="2591"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3" name="Freeform 494"/>
              <p:cNvSpPr>
                <a:spLocks/>
              </p:cNvSpPr>
              <p:nvPr/>
            </p:nvSpPr>
            <p:spPr bwMode="auto">
              <a:xfrm>
                <a:off x="2610"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4" name="Freeform 495"/>
              <p:cNvSpPr>
                <a:spLocks/>
              </p:cNvSpPr>
              <p:nvPr/>
            </p:nvSpPr>
            <p:spPr bwMode="auto">
              <a:xfrm>
                <a:off x="2581" y="1630"/>
                <a:ext cx="39" cy="24"/>
              </a:xfrm>
              <a:custGeom>
                <a:avLst/>
                <a:gdLst>
                  <a:gd name="T0" fmla="*/ 1 w 32"/>
                  <a:gd name="T1" fmla="*/ 0 h 20"/>
                  <a:gd name="T2" fmla="*/ 48 w 32"/>
                  <a:gd name="T3" fmla="*/ 23 h 20"/>
                  <a:gd name="T4" fmla="*/ 0 60000 65536"/>
                  <a:gd name="T5" fmla="*/ 0 60000 65536"/>
                </a:gdLst>
                <a:ahLst/>
                <a:cxnLst>
                  <a:cxn ang="T4">
                    <a:pos x="T0" y="T1"/>
                  </a:cxn>
                  <a:cxn ang="T5">
                    <a:pos x="T2" y="T3"/>
                  </a:cxn>
                </a:cxnLst>
                <a:rect l="0" t="0" r="r" b="b"/>
                <a:pathLst>
                  <a:path w="32" h="20">
                    <a:moveTo>
                      <a:pt x="1"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5" name="Freeform 496"/>
              <p:cNvSpPr>
                <a:spLocks/>
              </p:cNvSpPr>
              <p:nvPr/>
            </p:nvSpPr>
            <p:spPr bwMode="auto">
              <a:xfrm>
                <a:off x="2292" y="1895"/>
                <a:ext cx="75" cy="50"/>
              </a:xfrm>
              <a:custGeom>
                <a:avLst/>
                <a:gdLst>
                  <a:gd name="T0" fmla="*/ 0 w 62"/>
                  <a:gd name="T1" fmla="*/ 54 h 41"/>
                  <a:gd name="T2" fmla="*/ 29 w 62"/>
                  <a:gd name="T3" fmla="*/ 56 h 41"/>
                  <a:gd name="T4" fmla="*/ 63 w 62"/>
                  <a:gd name="T5" fmla="*/ 60 h 41"/>
                  <a:gd name="T6" fmla="*/ 85 w 62"/>
                  <a:gd name="T7" fmla="*/ 37 h 41"/>
                  <a:gd name="T8" fmla="*/ 71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4" y="38"/>
                      <a:pt x="20" y="38"/>
                    </a:cubicBezTo>
                    <a:cubicBezTo>
                      <a:pt x="27" y="38"/>
                      <a:pt x="36" y="41"/>
                      <a:pt x="43" y="40"/>
                    </a:cubicBezTo>
                    <a:cubicBezTo>
                      <a:pt x="52" y="38"/>
                      <a:pt x="55"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6" name="Freeform 497"/>
              <p:cNvSpPr>
                <a:spLocks/>
              </p:cNvSpPr>
              <p:nvPr/>
            </p:nvSpPr>
            <p:spPr bwMode="auto">
              <a:xfrm>
                <a:off x="2353" y="1907"/>
                <a:ext cx="67" cy="41"/>
              </a:xfrm>
              <a:custGeom>
                <a:avLst/>
                <a:gdLst>
                  <a:gd name="T0" fmla="*/ 0 w 56"/>
                  <a:gd name="T1" fmla="*/ 41 h 34"/>
                  <a:gd name="T2" fmla="*/ 80 w 56"/>
                  <a:gd name="T3" fmla="*/ 35 h 34"/>
                  <a:gd name="T4" fmla="*/ 0 60000 65536"/>
                  <a:gd name="T5" fmla="*/ 0 60000 65536"/>
                </a:gdLst>
                <a:ahLst/>
                <a:cxnLst>
                  <a:cxn ang="T4">
                    <a:pos x="T0" y="T1"/>
                  </a:cxn>
                  <a:cxn ang="T5">
                    <a:pos x="T2" y="T3"/>
                  </a:cxn>
                </a:cxnLst>
                <a:rect l="0" t="0" r="r" b="b"/>
                <a:pathLst>
                  <a:path w="56" h="34">
                    <a:moveTo>
                      <a:pt x="0" y="28"/>
                    </a:moveTo>
                    <a:cubicBezTo>
                      <a:pt x="15" y="34"/>
                      <a:pt x="52" y="0"/>
                      <a:pt x="56"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7" name="Freeform 498"/>
              <p:cNvSpPr>
                <a:spLocks/>
              </p:cNvSpPr>
              <p:nvPr/>
            </p:nvSpPr>
            <p:spPr bwMode="auto">
              <a:xfrm>
                <a:off x="2366" y="1881"/>
                <a:ext cx="74" cy="48"/>
              </a:xfrm>
              <a:custGeom>
                <a:avLst/>
                <a:gdLst>
                  <a:gd name="T0" fmla="*/ 38 w 62"/>
                  <a:gd name="T1" fmla="*/ 56 h 40"/>
                  <a:gd name="T2" fmla="*/ 84 w 62"/>
                  <a:gd name="T3" fmla="*/ 34 h 40"/>
                  <a:gd name="T4" fmla="*/ 76 w 62"/>
                  <a:gd name="T5" fmla="*/ 5 h 40"/>
                  <a:gd name="T6" fmla="*/ 30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8" y="40"/>
                      <a:pt x="54" y="34"/>
                      <a:pt x="59" y="23"/>
                    </a:cubicBezTo>
                    <a:cubicBezTo>
                      <a:pt x="62" y="17"/>
                      <a:pt x="61" y="5"/>
                      <a:pt x="54" y="3"/>
                    </a:cubicBezTo>
                    <a:cubicBezTo>
                      <a:pt x="46" y="0"/>
                      <a:pt x="29" y="13"/>
                      <a:pt x="21"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8" name="Freeform 499"/>
              <p:cNvSpPr>
                <a:spLocks/>
              </p:cNvSpPr>
              <p:nvPr/>
            </p:nvSpPr>
            <p:spPr bwMode="auto">
              <a:xfrm>
                <a:off x="2434" y="1843"/>
                <a:ext cx="33" cy="46"/>
              </a:xfrm>
              <a:custGeom>
                <a:avLst/>
                <a:gdLst>
                  <a:gd name="T0" fmla="*/ 0 w 27"/>
                  <a:gd name="T1" fmla="*/ 50 h 38"/>
                  <a:gd name="T2" fmla="*/ 21 w 27"/>
                  <a:gd name="T3" fmla="*/ 0 h 38"/>
                  <a:gd name="T4" fmla="*/ 0 60000 65536"/>
                  <a:gd name="T5" fmla="*/ 0 60000 65536"/>
                </a:gdLst>
                <a:ahLst/>
                <a:cxnLst>
                  <a:cxn ang="T4">
                    <a:pos x="T0" y="T1"/>
                  </a:cxn>
                  <a:cxn ang="T5">
                    <a:pos x="T2" y="T3"/>
                  </a:cxn>
                </a:cxnLst>
                <a:rect l="0" t="0" r="r" b="b"/>
                <a:pathLst>
                  <a:path w="27" h="38">
                    <a:moveTo>
                      <a:pt x="0" y="34"/>
                    </a:moveTo>
                    <a:cubicBezTo>
                      <a:pt x="19" y="38"/>
                      <a:pt x="27" y="11"/>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9" name="Freeform 500"/>
              <p:cNvSpPr>
                <a:spLocks/>
              </p:cNvSpPr>
              <p:nvPr/>
            </p:nvSpPr>
            <p:spPr bwMode="auto">
              <a:xfrm>
                <a:off x="2451" y="1837"/>
                <a:ext cx="65" cy="44"/>
              </a:xfrm>
              <a:custGeom>
                <a:avLst/>
                <a:gdLst>
                  <a:gd name="T0" fmla="*/ 0 w 54"/>
                  <a:gd name="T1" fmla="*/ 54 h 36"/>
                  <a:gd name="T2" fmla="*/ 61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1" y="27"/>
                      <a:pt x="23" y="0"/>
                      <a:pt x="42"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0" name="Freeform 501"/>
              <p:cNvSpPr>
                <a:spLocks/>
              </p:cNvSpPr>
              <p:nvPr/>
            </p:nvSpPr>
            <p:spPr bwMode="auto">
              <a:xfrm>
                <a:off x="2483"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1" name="Freeform 502"/>
              <p:cNvSpPr>
                <a:spLocks/>
              </p:cNvSpPr>
              <p:nvPr/>
            </p:nvSpPr>
            <p:spPr bwMode="auto">
              <a:xfrm>
                <a:off x="2504" y="1746"/>
                <a:ext cx="67" cy="104"/>
              </a:xfrm>
              <a:custGeom>
                <a:avLst/>
                <a:gdLst>
                  <a:gd name="T0" fmla="*/ 16 w 55"/>
                  <a:gd name="T1" fmla="*/ 51 h 86"/>
                  <a:gd name="T2" fmla="*/ 71 w 55"/>
                  <a:gd name="T3" fmla="*/ 13 h 86"/>
                  <a:gd name="T4" fmla="*/ 56 w 55"/>
                  <a:gd name="T5" fmla="*/ 54 h 86"/>
                  <a:gd name="T6" fmla="*/ 0 w 55"/>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86">
                    <a:moveTo>
                      <a:pt x="11" y="35"/>
                    </a:moveTo>
                    <a:cubicBezTo>
                      <a:pt x="13" y="32"/>
                      <a:pt x="36" y="0"/>
                      <a:pt x="48" y="9"/>
                    </a:cubicBezTo>
                    <a:cubicBezTo>
                      <a:pt x="55" y="14"/>
                      <a:pt x="41" y="32"/>
                      <a:pt x="38" y="37"/>
                    </a:cubicBezTo>
                    <a:cubicBezTo>
                      <a:pt x="28" y="52"/>
                      <a:pt x="15"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2" name="Freeform 503"/>
              <p:cNvSpPr>
                <a:spLocks/>
              </p:cNvSpPr>
              <p:nvPr/>
            </p:nvSpPr>
            <p:spPr bwMode="auto">
              <a:xfrm>
                <a:off x="2563"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9"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3" name="Freeform 504"/>
              <p:cNvSpPr>
                <a:spLocks/>
              </p:cNvSpPr>
              <p:nvPr/>
            </p:nvSpPr>
            <p:spPr bwMode="auto">
              <a:xfrm>
                <a:off x="2550"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6"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4" name="Freeform 505"/>
              <p:cNvSpPr>
                <a:spLocks/>
              </p:cNvSpPr>
              <p:nvPr/>
            </p:nvSpPr>
            <p:spPr bwMode="auto">
              <a:xfrm>
                <a:off x="2568" y="1624"/>
                <a:ext cx="54" cy="124"/>
              </a:xfrm>
              <a:custGeom>
                <a:avLst/>
                <a:gdLst>
                  <a:gd name="T0" fmla="*/ 0 w 45"/>
                  <a:gd name="T1" fmla="*/ 90 h 102"/>
                  <a:gd name="T2" fmla="*/ 42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2" y="0"/>
                      <a:pt x="29" y="24"/>
                    </a:cubicBezTo>
                    <a:cubicBezTo>
                      <a:pt x="45" y="47"/>
                      <a:pt x="17"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5" name="Freeform 506"/>
              <p:cNvSpPr>
                <a:spLocks/>
              </p:cNvSpPr>
              <p:nvPr/>
            </p:nvSpPr>
            <p:spPr bwMode="auto">
              <a:xfrm>
                <a:off x="1443" y="1916"/>
                <a:ext cx="121" cy="54"/>
              </a:xfrm>
              <a:custGeom>
                <a:avLst/>
                <a:gdLst>
                  <a:gd name="T0" fmla="*/ 0 w 100"/>
                  <a:gd name="T1" fmla="*/ 14 h 45"/>
                  <a:gd name="T2" fmla="*/ 86 w 100"/>
                  <a:gd name="T3" fmla="*/ 5 h 45"/>
                  <a:gd name="T4" fmla="*/ 146 w 100"/>
                  <a:gd name="T5" fmla="*/ 28 h 45"/>
                  <a:gd name="T6" fmla="*/ 69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7" y="3"/>
                      <a:pt x="40" y="0"/>
                      <a:pt x="59" y="3"/>
                    </a:cubicBezTo>
                    <a:cubicBezTo>
                      <a:pt x="74" y="5"/>
                      <a:pt x="86"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6" name="Freeform 507"/>
              <p:cNvSpPr>
                <a:spLocks/>
              </p:cNvSpPr>
              <p:nvPr/>
            </p:nvSpPr>
            <p:spPr bwMode="auto">
              <a:xfrm>
                <a:off x="1528"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7" y="27"/>
                      <a:pt x="48" y="19"/>
                    </a:cubicBezTo>
                    <a:cubicBezTo>
                      <a:pt x="55" y="14"/>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7" name="Freeform 508"/>
              <p:cNvSpPr>
                <a:spLocks/>
              </p:cNvSpPr>
              <p:nvPr/>
            </p:nvSpPr>
            <p:spPr bwMode="auto">
              <a:xfrm>
                <a:off x="1457" y="1901"/>
                <a:ext cx="33" cy="17"/>
              </a:xfrm>
              <a:custGeom>
                <a:avLst/>
                <a:gdLst>
                  <a:gd name="T0" fmla="*/ 39 w 28"/>
                  <a:gd name="T1" fmla="*/ 21 h 14"/>
                  <a:gd name="T2" fmla="*/ 13 w 28"/>
                  <a:gd name="T3" fmla="*/ 11 h 14"/>
                  <a:gd name="T4" fmla="*/ 0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28" y="14"/>
                    </a:moveTo>
                    <a:cubicBezTo>
                      <a:pt x="22"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8" name="Freeform 509"/>
              <p:cNvSpPr>
                <a:spLocks/>
              </p:cNvSpPr>
              <p:nvPr/>
            </p:nvSpPr>
            <p:spPr bwMode="auto">
              <a:xfrm>
                <a:off x="1561" y="1910"/>
                <a:ext cx="124" cy="40"/>
              </a:xfrm>
              <a:custGeom>
                <a:avLst/>
                <a:gdLst>
                  <a:gd name="T0" fmla="*/ 17 w 103"/>
                  <a:gd name="T1" fmla="*/ 19 h 33"/>
                  <a:gd name="T2" fmla="*/ 85 w 103"/>
                  <a:gd name="T3" fmla="*/ 1 h 33"/>
                  <a:gd name="T4" fmla="*/ 149 w 103"/>
                  <a:gd name="T5" fmla="*/ 15 h 33"/>
                  <a:gd name="T6" fmla="*/ 94 w 103"/>
                  <a:gd name="T7" fmla="*/ 35 h 33"/>
                  <a:gd name="T8" fmla="*/ 43 w 103"/>
                  <a:gd name="T9" fmla="*/ 47 h 33"/>
                  <a:gd name="T10" fmla="*/ 0 w 103"/>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 h="33">
                    <a:moveTo>
                      <a:pt x="12" y="13"/>
                    </a:moveTo>
                    <a:cubicBezTo>
                      <a:pt x="28" y="12"/>
                      <a:pt x="43" y="3"/>
                      <a:pt x="59" y="1"/>
                    </a:cubicBezTo>
                    <a:cubicBezTo>
                      <a:pt x="72" y="0"/>
                      <a:pt x="91" y="5"/>
                      <a:pt x="103" y="10"/>
                    </a:cubicBezTo>
                    <a:cubicBezTo>
                      <a:pt x="92" y="10"/>
                      <a:pt x="76" y="20"/>
                      <a:pt x="65" y="24"/>
                    </a:cubicBezTo>
                    <a:cubicBezTo>
                      <a:pt x="54" y="27"/>
                      <a:pt x="42" y="31"/>
                      <a:pt x="30" y="32"/>
                    </a:cubicBezTo>
                    <a:cubicBezTo>
                      <a:pt x="19"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9" name="Freeform 510"/>
              <p:cNvSpPr>
                <a:spLocks/>
              </p:cNvSpPr>
              <p:nvPr/>
            </p:nvSpPr>
            <p:spPr bwMode="auto">
              <a:xfrm>
                <a:off x="1613" y="1946"/>
                <a:ext cx="86" cy="24"/>
              </a:xfrm>
              <a:custGeom>
                <a:avLst/>
                <a:gdLst>
                  <a:gd name="T0" fmla="*/ 0 w 71"/>
                  <a:gd name="T1" fmla="*/ 1 h 20"/>
                  <a:gd name="T2" fmla="*/ 76 w 71"/>
                  <a:gd name="T3" fmla="*/ 20 h 20"/>
                  <a:gd name="T4" fmla="*/ 104 w 71"/>
                  <a:gd name="T5" fmla="*/ 29 h 20"/>
                  <a:gd name="T6" fmla="*/ 0 60000 65536"/>
                  <a:gd name="T7" fmla="*/ 0 60000 65536"/>
                  <a:gd name="T8" fmla="*/ 0 60000 65536"/>
                </a:gdLst>
                <a:ahLst/>
                <a:cxnLst>
                  <a:cxn ang="T6">
                    <a:pos x="T0" y="T1"/>
                  </a:cxn>
                  <a:cxn ang="T7">
                    <a:pos x="T2" y="T3"/>
                  </a:cxn>
                  <a:cxn ang="T8">
                    <a:pos x="T4" y="T5"/>
                  </a:cxn>
                </a:cxnLst>
                <a:rect l="0" t="0" r="r" b="b"/>
                <a:pathLst>
                  <a:path w="71" h="20">
                    <a:moveTo>
                      <a:pt x="0" y="1"/>
                    </a:moveTo>
                    <a:cubicBezTo>
                      <a:pt x="19" y="0"/>
                      <a:pt x="35" y="8"/>
                      <a:pt x="52" y="14"/>
                    </a:cubicBezTo>
                    <a:cubicBezTo>
                      <a:pt x="59" y="17"/>
                      <a:pt x="65" y="17"/>
                      <a:pt x="71"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0" name="Freeform 511"/>
              <p:cNvSpPr>
                <a:spLocks/>
              </p:cNvSpPr>
              <p:nvPr/>
            </p:nvSpPr>
            <p:spPr bwMode="auto">
              <a:xfrm>
                <a:off x="1684" y="1917"/>
                <a:ext cx="103" cy="56"/>
              </a:xfrm>
              <a:custGeom>
                <a:avLst/>
                <a:gdLst>
                  <a:gd name="T0" fmla="*/ 0 w 85"/>
                  <a:gd name="T1" fmla="*/ 5 h 46"/>
                  <a:gd name="T2" fmla="*/ 51 w 85"/>
                  <a:gd name="T3" fmla="*/ 5 h 46"/>
                  <a:gd name="T4" fmla="*/ 125 w 85"/>
                  <a:gd name="T5" fmla="*/ 7 h 46"/>
                  <a:gd name="T6" fmla="*/ 84 w 85"/>
                  <a:gd name="T7" fmla="*/ 49 h 46"/>
                  <a:gd name="T8" fmla="*/ 62 w 85"/>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6">
                    <a:moveTo>
                      <a:pt x="0" y="3"/>
                    </a:moveTo>
                    <a:cubicBezTo>
                      <a:pt x="5" y="12"/>
                      <a:pt x="27" y="5"/>
                      <a:pt x="35" y="3"/>
                    </a:cubicBezTo>
                    <a:cubicBezTo>
                      <a:pt x="54" y="0"/>
                      <a:pt x="68" y="0"/>
                      <a:pt x="85" y="5"/>
                    </a:cubicBezTo>
                    <a:cubicBezTo>
                      <a:pt x="73" y="13"/>
                      <a:pt x="66" y="22"/>
                      <a:pt x="57" y="33"/>
                    </a:cubicBezTo>
                    <a:cubicBezTo>
                      <a:pt x="52"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1" name="Freeform 512"/>
              <p:cNvSpPr>
                <a:spLocks/>
              </p:cNvSpPr>
              <p:nvPr/>
            </p:nvSpPr>
            <p:spPr bwMode="auto">
              <a:xfrm>
                <a:off x="1698" y="1899"/>
                <a:ext cx="55" cy="28"/>
              </a:xfrm>
              <a:custGeom>
                <a:avLst/>
                <a:gdLst>
                  <a:gd name="T0" fmla="*/ 0 w 46"/>
                  <a:gd name="T1" fmla="*/ 34 h 23"/>
                  <a:gd name="T2" fmla="*/ 66 w 46"/>
                  <a:gd name="T3" fmla="*/ 0 h 23"/>
                  <a:gd name="T4" fmla="*/ 0 60000 65536"/>
                  <a:gd name="T5" fmla="*/ 0 60000 65536"/>
                </a:gdLst>
                <a:ahLst/>
                <a:cxnLst>
                  <a:cxn ang="T4">
                    <a:pos x="T0" y="T1"/>
                  </a:cxn>
                  <a:cxn ang="T5">
                    <a:pos x="T2" y="T3"/>
                  </a:cxn>
                </a:cxnLst>
                <a:rect l="0" t="0" r="r" b="b"/>
                <a:pathLst>
                  <a:path w="46" h="23">
                    <a:moveTo>
                      <a:pt x="0" y="23"/>
                    </a:moveTo>
                    <a:cubicBezTo>
                      <a:pt x="17" y="20"/>
                      <a:pt x="30" y="7"/>
                      <a:pt x="4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2" name="Freeform 513"/>
              <p:cNvSpPr>
                <a:spLocks/>
              </p:cNvSpPr>
              <p:nvPr/>
            </p:nvSpPr>
            <p:spPr bwMode="auto">
              <a:xfrm>
                <a:off x="1789" y="1899"/>
                <a:ext cx="152" cy="34"/>
              </a:xfrm>
              <a:custGeom>
                <a:avLst/>
                <a:gdLst>
                  <a:gd name="T0" fmla="*/ 0 w 126"/>
                  <a:gd name="T1" fmla="*/ 1 h 28"/>
                  <a:gd name="T2" fmla="*/ 78 w 126"/>
                  <a:gd name="T3" fmla="*/ 34 h 28"/>
                  <a:gd name="T4" fmla="*/ 122 w 126"/>
                  <a:gd name="T5" fmla="*/ 39 h 28"/>
                  <a:gd name="T6" fmla="*/ 158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7" y="9"/>
                      <a:pt x="36" y="16"/>
                      <a:pt x="54" y="23"/>
                    </a:cubicBezTo>
                    <a:cubicBezTo>
                      <a:pt x="63" y="26"/>
                      <a:pt x="74" y="28"/>
                      <a:pt x="84" y="26"/>
                    </a:cubicBezTo>
                    <a:cubicBezTo>
                      <a:pt x="93" y="24"/>
                      <a:pt x="101" y="16"/>
                      <a:pt x="109" y="11"/>
                    </a:cubicBezTo>
                    <a:cubicBezTo>
                      <a:pt x="115" y="8"/>
                      <a:pt x="121"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3" name="Freeform 514"/>
              <p:cNvSpPr>
                <a:spLocks/>
              </p:cNvSpPr>
              <p:nvPr/>
            </p:nvSpPr>
            <p:spPr bwMode="auto">
              <a:xfrm>
                <a:off x="1788" y="1917"/>
                <a:ext cx="43" cy="6"/>
              </a:xfrm>
              <a:custGeom>
                <a:avLst/>
                <a:gdLst>
                  <a:gd name="T0" fmla="*/ 0 w 36"/>
                  <a:gd name="T1" fmla="*/ 7 h 5"/>
                  <a:gd name="T2" fmla="*/ 31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4" y="5"/>
                      <a:pt x="22"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4" name="Freeform 515"/>
              <p:cNvSpPr>
                <a:spLocks/>
              </p:cNvSpPr>
              <p:nvPr/>
            </p:nvSpPr>
            <p:spPr bwMode="auto">
              <a:xfrm>
                <a:off x="1766"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5" y="19"/>
                      <a:pt x="87"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5" name="Freeform 516"/>
              <p:cNvSpPr>
                <a:spLocks/>
              </p:cNvSpPr>
              <p:nvPr/>
            </p:nvSpPr>
            <p:spPr bwMode="auto">
              <a:xfrm>
                <a:off x="1853" y="1950"/>
                <a:ext cx="131" cy="19"/>
              </a:xfrm>
              <a:custGeom>
                <a:avLst/>
                <a:gdLst>
                  <a:gd name="T0" fmla="*/ 0 w 109"/>
                  <a:gd name="T1" fmla="*/ 7 h 16"/>
                  <a:gd name="T2" fmla="*/ 60 w 109"/>
                  <a:gd name="T3" fmla="*/ 2 h 16"/>
                  <a:gd name="T4" fmla="*/ 109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4" y="8"/>
                      <a:pt x="28" y="4"/>
                      <a:pt x="42" y="2"/>
                    </a:cubicBezTo>
                    <a:cubicBezTo>
                      <a:pt x="55" y="0"/>
                      <a:pt x="64" y="0"/>
                      <a:pt x="76"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6" name="Freeform 517"/>
              <p:cNvSpPr>
                <a:spLocks/>
              </p:cNvSpPr>
              <p:nvPr/>
            </p:nvSpPr>
            <p:spPr bwMode="auto">
              <a:xfrm>
                <a:off x="1920" y="1904"/>
                <a:ext cx="115" cy="50"/>
              </a:xfrm>
              <a:custGeom>
                <a:avLst/>
                <a:gdLst>
                  <a:gd name="T0" fmla="*/ 0 w 95"/>
                  <a:gd name="T1" fmla="*/ 12 h 42"/>
                  <a:gd name="T2" fmla="*/ 70 w 95"/>
                  <a:gd name="T3" fmla="*/ 20 h 42"/>
                  <a:gd name="T4" fmla="*/ 139 w 95"/>
                  <a:gd name="T5" fmla="*/ 29 h 42"/>
                  <a:gd name="T6" fmla="*/ 62 w 95"/>
                  <a:gd name="T7" fmla="*/ 52 h 42"/>
                  <a:gd name="T8" fmla="*/ 33 w 95"/>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42">
                    <a:moveTo>
                      <a:pt x="0" y="8"/>
                    </a:moveTo>
                    <a:cubicBezTo>
                      <a:pt x="12" y="0"/>
                      <a:pt x="37" y="11"/>
                      <a:pt x="48" y="14"/>
                    </a:cubicBezTo>
                    <a:cubicBezTo>
                      <a:pt x="63" y="18"/>
                      <a:pt x="80" y="17"/>
                      <a:pt x="95" y="20"/>
                    </a:cubicBezTo>
                    <a:cubicBezTo>
                      <a:pt x="77" y="22"/>
                      <a:pt x="59" y="32"/>
                      <a:pt x="42" y="37"/>
                    </a:cubicBezTo>
                    <a:cubicBezTo>
                      <a:pt x="36" y="39"/>
                      <a:pt x="27" y="39"/>
                      <a:pt x="22"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7" name="Freeform 518"/>
              <p:cNvSpPr>
                <a:spLocks/>
              </p:cNvSpPr>
              <p:nvPr/>
            </p:nvSpPr>
            <p:spPr bwMode="auto">
              <a:xfrm>
                <a:off x="2013"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8"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8" name="Freeform 519"/>
              <p:cNvSpPr>
                <a:spLocks/>
              </p:cNvSpPr>
              <p:nvPr/>
            </p:nvSpPr>
            <p:spPr bwMode="auto">
              <a:xfrm>
                <a:off x="2003" y="1934"/>
                <a:ext cx="158" cy="35"/>
              </a:xfrm>
              <a:custGeom>
                <a:avLst/>
                <a:gdLst>
                  <a:gd name="T0" fmla="*/ 0 w 131"/>
                  <a:gd name="T1" fmla="*/ 2 h 29"/>
                  <a:gd name="T2" fmla="*/ 41 w 131"/>
                  <a:gd name="T3" fmla="*/ 0 h 29"/>
                  <a:gd name="T4" fmla="*/ 99 w 131"/>
                  <a:gd name="T5" fmla="*/ 13 h 29"/>
                  <a:gd name="T6" fmla="*/ 153 w 131"/>
                  <a:gd name="T7" fmla="*/ 34 h 29"/>
                  <a:gd name="T8" fmla="*/ 174 w 131"/>
                  <a:gd name="T9" fmla="*/ 35 h 29"/>
                  <a:gd name="T10" fmla="*/ 191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10" y="2"/>
                      <a:pt x="19" y="0"/>
                      <a:pt x="28" y="0"/>
                    </a:cubicBezTo>
                    <a:cubicBezTo>
                      <a:pt x="43" y="0"/>
                      <a:pt x="55" y="4"/>
                      <a:pt x="68" y="9"/>
                    </a:cubicBezTo>
                    <a:cubicBezTo>
                      <a:pt x="81" y="13"/>
                      <a:pt x="92" y="20"/>
                      <a:pt x="105" y="23"/>
                    </a:cubicBezTo>
                    <a:cubicBezTo>
                      <a:pt x="109" y="24"/>
                      <a:pt x="115" y="23"/>
                      <a:pt x="119" y="24"/>
                    </a:cubicBezTo>
                    <a:cubicBezTo>
                      <a:pt x="124" y="25"/>
                      <a:pt x="127"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9" name="Freeform 520"/>
              <p:cNvSpPr>
                <a:spLocks/>
              </p:cNvSpPr>
              <p:nvPr/>
            </p:nvSpPr>
            <p:spPr bwMode="auto">
              <a:xfrm>
                <a:off x="2091"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9" y="45"/>
                      <a:pt x="45" y="22"/>
                      <a:pt x="59" y="11"/>
                    </a:cubicBezTo>
                    <a:cubicBezTo>
                      <a:pt x="65" y="6"/>
                      <a:pt x="71"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0" name="Freeform 521"/>
              <p:cNvSpPr>
                <a:spLocks/>
              </p:cNvSpPr>
              <p:nvPr/>
            </p:nvSpPr>
            <p:spPr bwMode="auto">
              <a:xfrm>
                <a:off x="2053" y="1906"/>
                <a:ext cx="108" cy="12"/>
              </a:xfrm>
              <a:custGeom>
                <a:avLst/>
                <a:gdLst>
                  <a:gd name="T0" fmla="*/ 130 w 90"/>
                  <a:gd name="T1" fmla="*/ 8 h 10"/>
                  <a:gd name="T2" fmla="*/ 85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9" y="10"/>
                      <a:pt x="59" y="9"/>
                    </a:cubicBezTo>
                    <a:cubicBezTo>
                      <a:pt x="48" y="8"/>
                      <a:pt x="39" y="6"/>
                      <a:pt x="28" y="5"/>
                    </a:cubicBezTo>
                    <a:cubicBezTo>
                      <a:pt x="20" y="4"/>
                      <a:pt x="8"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1" name="Freeform 522"/>
              <p:cNvSpPr>
                <a:spLocks/>
              </p:cNvSpPr>
              <p:nvPr/>
            </p:nvSpPr>
            <p:spPr bwMode="auto">
              <a:xfrm>
                <a:off x="2135" y="1918"/>
                <a:ext cx="147" cy="22"/>
              </a:xfrm>
              <a:custGeom>
                <a:avLst/>
                <a:gdLst>
                  <a:gd name="T0" fmla="*/ 177 w 122"/>
                  <a:gd name="T1" fmla="*/ 27 h 18"/>
                  <a:gd name="T2" fmla="*/ 163 w 122"/>
                  <a:gd name="T3" fmla="*/ 21 h 18"/>
                  <a:gd name="T4" fmla="*/ 114 w 122"/>
                  <a:gd name="T5" fmla="*/ 7 h 18"/>
                  <a:gd name="T6" fmla="*/ 58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6" y="16"/>
                      <a:pt x="112" y="14"/>
                    </a:cubicBezTo>
                    <a:cubicBezTo>
                      <a:pt x="101" y="11"/>
                      <a:pt x="90" y="8"/>
                      <a:pt x="79" y="5"/>
                    </a:cubicBezTo>
                    <a:cubicBezTo>
                      <a:pt x="65" y="2"/>
                      <a:pt x="54" y="0"/>
                      <a:pt x="40"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2" name="Freeform 523"/>
              <p:cNvSpPr>
                <a:spLocks/>
              </p:cNvSpPr>
              <p:nvPr/>
            </p:nvSpPr>
            <p:spPr bwMode="auto">
              <a:xfrm>
                <a:off x="2229"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7"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3" name="Freeform 524"/>
              <p:cNvSpPr>
                <a:spLocks/>
              </p:cNvSpPr>
              <p:nvPr/>
            </p:nvSpPr>
            <p:spPr bwMode="auto">
              <a:xfrm>
                <a:off x="1440" y="1085"/>
                <a:ext cx="62" cy="42"/>
              </a:xfrm>
              <a:custGeom>
                <a:avLst/>
                <a:gdLst>
                  <a:gd name="T0" fmla="*/ 20 w 52"/>
                  <a:gd name="T1" fmla="*/ 1 h 35"/>
                  <a:gd name="T2" fmla="*/ 12 w 52"/>
                  <a:gd name="T3" fmla="*/ 31 h 35"/>
                  <a:gd name="T4" fmla="*/ 20 w 52"/>
                  <a:gd name="T5" fmla="*/ 46 h 35"/>
                  <a:gd name="T6" fmla="*/ 45 w 52"/>
                  <a:gd name="T7" fmla="*/ 48 h 35"/>
                  <a:gd name="T8" fmla="*/ 73 w 52"/>
                  <a:gd name="T9" fmla="*/ 36 h 35"/>
                  <a:gd name="T10" fmla="*/ 67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6" y="13"/>
                      <a:pt x="8" y="22"/>
                    </a:cubicBezTo>
                    <a:cubicBezTo>
                      <a:pt x="9" y="26"/>
                      <a:pt x="10" y="30"/>
                      <a:pt x="14" y="32"/>
                    </a:cubicBezTo>
                    <a:cubicBezTo>
                      <a:pt x="19" y="35"/>
                      <a:pt x="27" y="34"/>
                      <a:pt x="32" y="33"/>
                    </a:cubicBezTo>
                    <a:cubicBezTo>
                      <a:pt x="38" y="32"/>
                      <a:pt x="49" y="32"/>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4" name="Freeform 525"/>
              <p:cNvSpPr>
                <a:spLocks/>
              </p:cNvSpPr>
              <p:nvPr/>
            </p:nvSpPr>
            <p:spPr bwMode="auto">
              <a:xfrm>
                <a:off x="1446" y="1120"/>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5" name="Freeform 526"/>
              <p:cNvSpPr>
                <a:spLocks/>
              </p:cNvSpPr>
              <p:nvPr/>
            </p:nvSpPr>
            <p:spPr bwMode="auto">
              <a:xfrm>
                <a:off x="1501" y="1085"/>
                <a:ext cx="66" cy="30"/>
              </a:xfrm>
              <a:custGeom>
                <a:avLst/>
                <a:gdLst>
                  <a:gd name="T0" fmla="*/ 17 w 55"/>
                  <a:gd name="T1" fmla="*/ 2 h 25"/>
                  <a:gd name="T2" fmla="*/ 2 w 55"/>
                  <a:gd name="T3" fmla="*/ 10 h 25"/>
                  <a:gd name="T4" fmla="*/ 2 w 55"/>
                  <a:gd name="T5" fmla="*/ 29 h 25"/>
                  <a:gd name="T6" fmla="*/ 23 w 55"/>
                  <a:gd name="T7" fmla="*/ 36 h 25"/>
                  <a:gd name="T8" fmla="*/ 58 w 55"/>
                  <a:gd name="T9" fmla="*/ 36 h 25"/>
                  <a:gd name="T10" fmla="*/ 79 w 55"/>
                  <a:gd name="T11" fmla="*/ 24 h 25"/>
                  <a:gd name="T12" fmla="*/ 73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2"/>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6" name="Freeform 527"/>
              <p:cNvSpPr>
                <a:spLocks/>
              </p:cNvSpPr>
              <p:nvPr/>
            </p:nvSpPr>
            <p:spPr bwMode="auto">
              <a:xfrm>
                <a:off x="1446"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0"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7" name="Freeform 528"/>
              <p:cNvSpPr>
                <a:spLocks/>
              </p:cNvSpPr>
              <p:nvPr/>
            </p:nvSpPr>
            <p:spPr bwMode="auto">
              <a:xfrm>
                <a:off x="1498" y="1149"/>
                <a:ext cx="24" cy="20"/>
              </a:xfrm>
              <a:custGeom>
                <a:avLst/>
                <a:gdLst>
                  <a:gd name="T0" fmla="*/ 0 w 20"/>
                  <a:gd name="T1" fmla="*/ 0 h 17"/>
                  <a:gd name="T2" fmla="*/ 26 w 20"/>
                  <a:gd name="T3" fmla="*/ 9 h 17"/>
                  <a:gd name="T4" fmla="*/ 20 w 20"/>
                  <a:gd name="T5" fmla="*/ 24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cubicBezTo>
                      <a:pt x="7" y="0"/>
                      <a:pt x="15" y="1"/>
                      <a:pt x="18" y="7"/>
                    </a:cubicBezTo>
                    <a:cubicBezTo>
                      <a:pt x="20"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8" name="Freeform 529"/>
              <p:cNvSpPr>
                <a:spLocks/>
              </p:cNvSpPr>
              <p:nvPr/>
            </p:nvSpPr>
            <p:spPr bwMode="auto">
              <a:xfrm>
                <a:off x="1501" y="1114"/>
                <a:ext cx="73" cy="34"/>
              </a:xfrm>
              <a:custGeom>
                <a:avLst/>
                <a:gdLst>
                  <a:gd name="T0" fmla="*/ 12 w 60"/>
                  <a:gd name="T1" fmla="*/ 1 h 28"/>
                  <a:gd name="T2" fmla="*/ 2 w 60"/>
                  <a:gd name="T3" fmla="*/ 11 h 28"/>
                  <a:gd name="T4" fmla="*/ 2 w 60"/>
                  <a:gd name="T5" fmla="*/ 22 h 28"/>
                  <a:gd name="T6" fmla="*/ 23 w 60"/>
                  <a:gd name="T7" fmla="*/ 39 h 28"/>
                  <a:gd name="T8" fmla="*/ 54 w 60"/>
                  <a:gd name="T9" fmla="*/ 29 h 28"/>
                  <a:gd name="T10" fmla="*/ 83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8" y="1"/>
                    </a:moveTo>
                    <a:cubicBezTo>
                      <a:pt x="5" y="1"/>
                      <a:pt x="3" y="5"/>
                      <a:pt x="2" y="7"/>
                    </a:cubicBezTo>
                    <a:cubicBezTo>
                      <a:pt x="0" y="11"/>
                      <a:pt x="1" y="11"/>
                      <a:pt x="2" y="15"/>
                    </a:cubicBezTo>
                    <a:cubicBezTo>
                      <a:pt x="5" y="22"/>
                      <a:pt x="6" y="28"/>
                      <a:pt x="16" y="26"/>
                    </a:cubicBezTo>
                    <a:cubicBezTo>
                      <a:pt x="23" y="24"/>
                      <a:pt x="29" y="21"/>
                      <a:pt x="36" y="20"/>
                    </a:cubicBezTo>
                    <a:cubicBezTo>
                      <a:pt x="41" y="19"/>
                      <a:pt x="51" y="18"/>
                      <a:pt x="56" y="14"/>
                    </a:cubicBezTo>
                    <a:cubicBezTo>
                      <a:pt x="60" y="10"/>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9" name="Freeform 530"/>
              <p:cNvSpPr>
                <a:spLocks/>
              </p:cNvSpPr>
              <p:nvPr/>
            </p:nvSpPr>
            <p:spPr bwMode="auto">
              <a:xfrm>
                <a:off x="1516"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0" name="Freeform 531"/>
              <p:cNvSpPr>
                <a:spLocks/>
              </p:cNvSpPr>
              <p:nvPr/>
            </p:nvSpPr>
            <p:spPr bwMode="auto">
              <a:xfrm>
                <a:off x="1571"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1" name="Freeform 532"/>
              <p:cNvSpPr>
                <a:spLocks/>
              </p:cNvSpPr>
              <p:nvPr/>
            </p:nvSpPr>
            <p:spPr bwMode="auto">
              <a:xfrm>
                <a:off x="1564"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2" name="Freeform 533"/>
              <p:cNvSpPr>
                <a:spLocks/>
              </p:cNvSpPr>
              <p:nvPr/>
            </p:nvSpPr>
            <p:spPr bwMode="auto">
              <a:xfrm>
                <a:off x="1580"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3" name="Freeform 534"/>
              <p:cNvSpPr>
                <a:spLocks/>
              </p:cNvSpPr>
              <p:nvPr/>
            </p:nvSpPr>
            <p:spPr bwMode="auto">
              <a:xfrm>
                <a:off x="1633" y="1081"/>
                <a:ext cx="61" cy="33"/>
              </a:xfrm>
              <a:custGeom>
                <a:avLst/>
                <a:gdLst>
                  <a:gd name="T0" fmla="*/ 5 w 51"/>
                  <a:gd name="T1" fmla="*/ 5 h 27"/>
                  <a:gd name="T2" fmla="*/ 7 w 51"/>
                  <a:gd name="T3" fmla="*/ 32 h 27"/>
                  <a:gd name="T4" fmla="*/ 28 w 51"/>
                  <a:gd name="T5" fmla="*/ 32 h 27"/>
                  <a:gd name="T6" fmla="*/ 47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5" y="21"/>
                    </a:cubicBezTo>
                    <a:cubicBezTo>
                      <a:pt x="8" y="23"/>
                      <a:pt x="16" y="21"/>
                      <a:pt x="19" y="21"/>
                    </a:cubicBezTo>
                    <a:cubicBezTo>
                      <a:pt x="24" y="21"/>
                      <a:pt x="29" y="20"/>
                      <a:pt x="33"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4" name="Freeform 535"/>
              <p:cNvSpPr>
                <a:spLocks/>
              </p:cNvSpPr>
              <p:nvPr/>
            </p:nvSpPr>
            <p:spPr bwMode="auto">
              <a:xfrm>
                <a:off x="1572" y="1103"/>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4" y="23"/>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5" name="Freeform 536"/>
              <p:cNvSpPr>
                <a:spLocks/>
              </p:cNvSpPr>
              <p:nvPr/>
            </p:nvSpPr>
            <p:spPr bwMode="auto">
              <a:xfrm>
                <a:off x="2066"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9 w 52"/>
                  <a:gd name="T11" fmla="*/ 7 h 35"/>
                  <a:gd name="T12" fmla="*/ 48 w 52"/>
                  <a:gd name="T13" fmla="*/ 1 h 35"/>
                  <a:gd name="T14" fmla="*/ 22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6" y="13"/>
                      <a:pt x="8" y="22"/>
                    </a:cubicBezTo>
                    <a:cubicBezTo>
                      <a:pt x="9" y="26"/>
                      <a:pt x="9" y="30"/>
                      <a:pt x="13" y="32"/>
                    </a:cubicBezTo>
                    <a:cubicBezTo>
                      <a:pt x="18" y="35"/>
                      <a:pt x="27" y="34"/>
                      <a:pt x="32" y="33"/>
                    </a:cubicBezTo>
                    <a:cubicBezTo>
                      <a:pt x="38" y="32"/>
                      <a:pt x="49" y="32"/>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6" name="Freeform 537"/>
              <p:cNvSpPr>
                <a:spLocks/>
              </p:cNvSpPr>
              <p:nvPr/>
            </p:nvSpPr>
            <p:spPr bwMode="auto">
              <a:xfrm>
                <a:off x="2072" y="1120"/>
                <a:ext cx="59" cy="31"/>
              </a:xfrm>
              <a:custGeom>
                <a:avLst/>
                <a:gdLst>
                  <a:gd name="T0" fmla="*/ 30 w 49"/>
                  <a:gd name="T1" fmla="*/ 7 h 26"/>
                  <a:gd name="T2" fmla="*/ 14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0" y="4"/>
                    </a:cubicBezTo>
                    <a:cubicBezTo>
                      <a:pt x="8"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7" name="Freeform 538"/>
              <p:cNvSpPr>
                <a:spLocks/>
              </p:cNvSpPr>
              <p:nvPr/>
            </p:nvSpPr>
            <p:spPr bwMode="auto">
              <a:xfrm>
                <a:off x="2127" y="1085"/>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4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3" y="25"/>
                      <a:pt x="32" y="25"/>
                      <a:pt x="40" y="25"/>
                    </a:cubicBezTo>
                    <a:cubicBezTo>
                      <a:pt x="45" y="24"/>
                      <a:pt x="54" y="23"/>
                      <a:pt x="55" y="17"/>
                    </a:cubicBezTo>
                    <a:cubicBezTo>
                      <a:pt x="55" y="14"/>
                      <a:pt x="53" y="6"/>
                      <a:pt x="50" y="4"/>
                    </a:cubicBezTo>
                    <a:cubicBezTo>
                      <a:pt x="47"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8" name="Freeform 539"/>
              <p:cNvSpPr>
                <a:spLocks/>
              </p:cNvSpPr>
              <p:nvPr/>
            </p:nvSpPr>
            <p:spPr bwMode="auto">
              <a:xfrm>
                <a:off x="2124" y="1149"/>
                <a:ext cx="24" cy="20"/>
              </a:xfrm>
              <a:custGeom>
                <a:avLst/>
                <a:gdLst>
                  <a:gd name="T0" fmla="*/ 0 w 20"/>
                  <a:gd name="T1" fmla="*/ 0 h 17"/>
                  <a:gd name="T2" fmla="*/ 24 w 20"/>
                  <a:gd name="T3" fmla="*/ 9 h 17"/>
                  <a:gd name="T4" fmla="*/ 20 w 20"/>
                  <a:gd name="T5" fmla="*/ 24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cubicBezTo>
                      <a:pt x="6" y="0"/>
                      <a:pt x="15" y="1"/>
                      <a:pt x="17" y="7"/>
                    </a:cubicBezTo>
                    <a:cubicBezTo>
                      <a:pt x="20"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9" name="Freeform 540"/>
              <p:cNvSpPr>
                <a:spLocks/>
              </p:cNvSpPr>
              <p:nvPr/>
            </p:nvSpPr>
            <p:spPr bwMode="auto">
              <a:xfrm>
                <a:off x="2127" y="1114"/>
                <a:ext cx="73" cy="34"/>
              </a:xfrm>
              <a:custGeom>
                <a:avLst/>
                <a:gdLst>
                  <a:gd name="T0" fmla="*/ 11 w 60"/>
                  <a:gd name="T1" fmla="*/ 1 h 28"/>
                  <a:gd name="T2" fmla="*/ 2 w 60"/>
                  <a:gd name="T3" fmla="*/ 11 h 28"/>
                  <a:gd name="T4" fmla="*/ 2 w 60"/>
                  <a:gd name="T5" fmla="*/ 22 h 28"/>
                  <a:gd name="T6" fmla="*/ 23 w 60"/>
                  <a:gd name="T7" fmla="*/ 39 h 28"/>
                  <a:gd name="T8" fmla="*/ 54 w 60"/>
                  <a:gd name="T9" fmla="*/ 29 h 28"/>
                  <a:gd name="T10" fmla="*/ 82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3" y="5"/>
                      <a:pt x="2" y="7"/>
                    </a:cubicBezTo>
                    <a:cubicBezTo>
                      <a:pt x="0" y="11"/>
                      <a:pt x="1" y="11"/>
                      <a:pt x="2" y="15"/>
                    </a:cubicBezTo>
                    <a:cubicBezTo>
                      <a:pt x="5" y="22"/>
                      <a:pt x="6" y="28"/>
                      <a:pt x="16" y="26"/>
                    </a:cubicBezTo>
                    <a:cubicBezTo>
                      <a:pt x="23" y="24"/>
                      <a:pt x="29" y="21"/>
                      <a:pt x="36" y="20"/>
                    </a:cubicBezTo>
                    <a:cubicBezTo>
                      <a:pt x="41" y="19"/>
                      <a:pt x="51" y="18"/>
                      <a:pt x="55" y="14"/>
                    </a:cubicBezTo>
                    <a:cubicBezTo>
                      <a:pt x="60" y="10"/>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0" name="Freeform 541"/>
              <p:cNvSpPr>
                <a:spLocks/>
              </p:cNvSpPr>
              <p:nvPr/>
            </p:nvSpPr>
            <p:spPr bwMode="auto">
              <a:xfrm>
                <a:off x="2141" y="1145"/>
                <a:ext cx="4" cy="7"/>
              </a:xfrm>
              <a:custGeom>
                <a:avLst/>
                <a:gdLst>
                  <a:gd name="T0" fmla="*/ 4 w 4"/>
                  <a:gd name="T1" fmla="*/ 0 h 6"/>
                  <a:gd name="T2" fmla="*/ 1 w 4"/>
                  <a:gd name="T3" fmla="*/ 8 h 6"/>
                  <a:gd name="T4" fmla="*/ 0 60000 65536"/>
                  <a:gd name="T5" fmla="*/ 0 60000 65536"/>
                </a:gdLst>
                <a:ahLst/>
                <a:cxnLst>
                  <a:cxn ang="T4">
                    <a:pos x="T0" y="T1"/>
                  </a:cxn>
                  <a:cxn ang="T5">
                    <a:pos x="T2" y="T3"/>
                  </a:cxn>
                </a:cxnLst>
                <a:rect l="0" t="0" r="r" b="b"/>
                <a:pathLst>
                  <a:path w="4" h="6">
                    <a:moveTo>
                      <a:pt x="4" y="0"/>
                    </a:moveTo>
                    <a:cubicBezTo>
                      <a:pt x="2" y="0"/>
                      <a:pt x="0" y="5"/>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1" name="Freeform 542"/>
              <p:cNvSpPr>
                <a:spLocks/>
              </p:cNvSpPr>
              <p:nvPr/>
            </p:nvSpPr>
            <p:spPr bwMode="auto">
              <a:xfrm>
                <a:off x="2196" y="1128"/>
                <a:ext cx="18" cy="43"/>
              </a:xfrm>
              <a:custGeom>
                <a:avLst/>
                <a:gdLst>
                  <a:gd name="T0" fmla="*/ 0 w 15"/>
                  <a:gd name="T1" fmla="*/ 0 h 35"/>
                  <a:gd name="T2" fmla="*/ 16 w 15"/>
                  <a:gd name="T3" fmla="*/ 41 h 35"/>
                  <a:gd name="T4" fmla="*/ 6 w 15"/>
                  <a:gd name="T5" fmla="*/ 53 h 35"/>
                  <a:gd name="T6" fmla="*/ 0 60000 65536"/>
                  <a:gd name="T7" fmla="*/ 0 60000 65536"/>
                  <a:gd name="T8" fmla="*/ 0 60000 65536"/>
                </a:gdLst>
                <a:ahLst/>
                <a:cxnLst>
                  <a:cxn ang="T6">
                    <a:pos x="T0" y="T1"/>
                  </a:cxn>
                  <a:cxn ang="T7">
                    <a:pos x="T2" y="T3"/>
                  </a:cxn>
                  <a:cxn ang="T8">
                    <a:pos x="T4" y="T5"/>
                  </a:cxn>
                </a:cxnLst>
                <a:rect l="0" t="0" r="r" b="b"/>
                <a:pathLst>
                  <a:path w="15" h="35">
                    <a:moveTo>
                      <a:pt x="0" y="0"/>
                    </a:moveTo>
                    <a:cubicBezTo>
                      <a:pt x="6" y="8"/>
                      <a:pt x="15" y="16"/>
                      <a:pt x="11" y="27"/>
                    </a:cubicBezTo>
                    <a:cubicBezTo>
                      <a:pt x="10" y="31"/>
                      <a:pt x="8"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2" name="Freeform 543"/>
              <p:cNvSpPr>
                <a:spLocks/>
              </p:cNvSpPr>
              <p:nvPr/>
            </p:nvSpPr>
            <p:spPr bwMode="auto">
              <a:xfrm>
                <a:off x="2190"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78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2" y="20"/>
                      <a:pt x="39" y="18"/>
                      <a:pt x="47" y="17"/>
                    </a:cubicBezTo>
                    <a:cubicBezTo>
                      <a:pt x="52" y="16"/>
                      <a:pt x="55" y="17"/>
                      <a:pt x="57" y="12"/>
                    </a:cubicBezTo>
                    <a:cubicBezTo>
                      <a:pt x="58" y="9"/>
                      <a:pt x="58" y="2"/>
                      <a:pt x="5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3" name="Freeform 544"/>
              <p:cNvSpPr>
                <a:spLocks/>
              </p:cNvSpPr>
              <p:nvPr/>
            </p:nvSpPr>
            <p:spPr bwMode="auto">
              <a:xfrm>
                <a:off x="2206" y="1126"/>
                <a:ext cx="54" cy="43"/>
              </a:xfrm>
              <a:custGeom>
                <a:avLst/>
                <a:gdLst>
                  <a:gd name="T0" fmla="*/ 7 w 45"/>
                  <a:gd name="T1" fmla="*/ 51 h 36"/>
                  <a:gd name="T2" fmla="*/ 2 w 45"/>
                  <a:gd name="T3" fmla="*/ 22 h 36"/>
                  <a:gd name="T4" fmla="*/ 2 w 45"/>
                  <a:gd name="T5" fmla="*/ 10 h 36"/>
                  <a:gd name="T6" fmla="*/ 30 w 45"/>
                  <a:gd name="T7" fmla="*/ 5 h 36"/>
                  <a:gd name="T8" fmla="*/ 55 w 45"/>
                  <a:gd name="T9" fmla="*/ 5 h 36"/>
                  <a:gd name="T10" fmla="*/ 64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2" y="15"/>
                    </a:cubicBezTo>
                    <a:cubicBezTo>
                      <a:pt x="2" y="12"/>
                      <a:pt x="0" y="10"/>
                      <a:pt x="2" y="7"/>
                    </a:cubicBezTo>
                    <a:cubicBezTo>
                      <a:pt x="5" y="4"/>
                      <a:pt x="16" y="3"/>
                      <a:pt x="21" y="3"/>
                    </a:cubicBezTo>
                    <a:cubicBezTo>
                      <a:pt x="26" y="2"/>
                      <a:pt x="34" y="0"/>
                      <a:pt x="38" y="3"/>
                    </a:cubicBezTo>
                    <a:cubicBezTo>
                      <a:pt x="44" y="6"/>
                      <a:pt x="45" y="13"/>
                      <a:pt x="44"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4" name="Freeform 545"/>
              <p:cNvSpPr>
                <a:spLocks/>
              </p:cNvSpPr>
              <p:nvPr/>
            </p:nvSpPr>
            <p:spPr bwMode="auto">
              <a:xfrm>
                <a:off x="2198" y="1103"/>
                <a:ext cx="58" cy="34"/>
              </a:xfrm>
              <a:custGeom>
                <a:avLst/>
                <a:gdLst>
                  <a:gd name="T0" fmla="*/ 7 w 48"/>
                  <a:gd name="T1" fmla="*/ 7 h 28"/>
                  <a:gd name="T2" fmla="*/ 1 w 48"/>
                  <a:gd name="T3" fmla="*/ 15 h 28"/>
                  <a:gd name="T4" fmla="*/ 5 w 48"/>
                  <a:gd name="T5" fmla="*/ 33 h 28"/>
                  <a:gd name="T6" fmla="*/ 40 w 48"/>
                  <a:gd name="T7" fmla="*/ 34 h 28"/>
                  <a:gd name="T8" fmla="*/ 68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2" y="8"/>
                      <a:pt x="1" y="10"/>
                    </a:cubicBezTo>
                    <a:cubicBezTo>
                      <a:pt x="0" y="13"/>
                      <a:pt x="0" y="20"/>
                      <a:pt x="3" y="22"/>
                    </a:cubicBezTo>
                    <a:cubicBezTo>
                      <a:pt x="7" y="28"/>
                      <a:pt x="21" y="23"/>
                      <a:pt x="27" y="23"/>
                    </a:cubicBezTo>
                    <a:cubicBezTo>
                      <a:pt x="34" y="23"/>
                      <a:pt x="44" y="22"/>
                      <a:pt x="46"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5" name="Freeform 546"/>
              <p:cNvSpPr>
                <a:spLocks/>
              </p:cNvSpPr>
              <p:nvPr/>
            </p:nvSpPr>
            <p:spPr bwMode="auto">
              <a:xfrm>
                <a:off x="1630"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6" name="Freeform 547"/>
              <p:cNvSpPr>
                <a:spLocks/>
              </p:cNvSpPr>
              <p:nvPr/>
            </p:nvSpPr>
            <p:spPr bwMode="auto">
              <a:xfrm>
                <a:off x="1631" y="1112"/>
                <a:ext cx="76" cy="27"/>
              </a:xfrm>
              <a:custGeom>
                <a:avLst/>
                <a:gdLst>
                  <a:gd name="T0" fmla="*/ 64 w 63"/>
                  <a:gd name="T1" fmla="*/ 2 h 22"/>
                  <a:gd name="T2" fmla="*/ 83 w 63"/>
                  <a:gd name="T3" fmla="*/ 25 h 22"/>
                  <a:gd name="T4" fmla="*/ 66 w 63"/>
                  <a:gd name="T5" fmla="*/ 31 h 22"/>
                  <a:gd name="T6" fmla="*/ 41 w 63"/>
                  <a:gd name="T7" fmla="*/ 32 h 22"/>
                  <a:gd name="T8" fmla="*/ 12 w 63"/>
                  <a:gd name="T9" fmla="*/ 28 h 22"/>
                  <a:gd name="T10" fmla="*/ 0 w 63"/>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4" y="2"/>
                    </a:moveTo>
                    <a:cubicBezTo>
                      <a:pt x="50" y="0"/>
                      <a:pt x="63" y="8"/>
                      <a:pt x="57" y="16"/>
                    </a:cubicBezTo>
                    <a:cubicBezTo>
                      <a:pt x="55" y="19"/>
                      <a:pt x="49" y="19"/>
                      <a:pt x="46" y="20"/>
                    </a:cubicBezTo>
                    <a:cubicBezTo>
                      <a:pt x="40" y="22"/>
                      <a:pt x="35" y="21"/>
                      <a:pt x="28" y="21"/>
                    </a:cubicBezTo>
                    <a:cubicBezTo>
                      <a:pt x="22" y="20"/>
                      <a:pt x="15" y="20"/>
                      <a:pt x="8" y="19"/>
                    </a:cubicBezTo>
                    <a:cubicBezTo>
                      <a:pt x="6"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7" name="Freeform 548"/>
              <p:cNvSpPr>
                <a:spLocks/>
              </p:cNvSpPr>
              <p:nvPr/>
            </p:nvSpPr>
            <p:spPr bwMode="auto">
              <a:xfrm>
                <a:off x="1692" y="1085"/>
                <a:ext cx="51" cy="34"/>
              </a:xfrm>
              <a:custGeom>
                <a:avLst/>
                <a:gdLst>
                  <a:gd name="T0" fmla="*/ 7 w 43"/>
                  <a:gd name="T1" fmla="*/ 1 h 28"/>
                  <a:gd name="T2" fmla="*/ 5 w 43"/>
                  <a:gd name="T3" fmla="*/ 19 h 28"/>
                  <a:gd name="T4" fmla="*/ 24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7" y="27"/>
                    </a:cubicBezTo>
                    <a:cubicBezTo>
                      <a:pt x="23" y="26"/>
                      <a:pt x="43" y="26"/>
                      <a:pt x="43" y="17"/>
                    </a:cubicBezTo>
                    <a:cubicBezTo>
                      <a:pt x="43" y="12"/>
                      <a:pt x="40" y="7"/>
                      <a:pt x="38" y="2"/>
                    </a:cubicBezTo>
                    <a:cubicBezTo>
                      <a:pt x="37" y="2"/>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8" name="Freeform 549"/>
              <p:cNvSpPr>
                <a:spLocks/>
              </p:cNvSpPr>
              <p:nvPr/>
            </p:nvSpPr>
            <p:spPr bwMode="auto">
              <a:xfrm>
                <a:off x="1634" y="1137"/>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9" name="Freeform 550"/>
              <p:cNvSpPr>
                <a:spLocks/>
              </p:cNvSpPr>
              <p:nvPr/>
            </p:nvSpPr>
            <p:spPr bwMode="auto">
              <a:xfrm>
                <a:off x="1693"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0" name="Freeform 551"/>
              <p:cNvSpPr>
                <a:spLocks/>
              </p:cNvSpPr>
              <p:nvPr/>
            </p:nvSpPr>
            <p:spPr bwMode="auto">
              <a:xfrm>
                <a:off x="1701" y="1119"/>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1" name="Freeform 552"/>
              <p:cNvSpPr>
                <a:spLocks/>
              </p:cNvSpPr>
              <p:nvPr/>
            </p:nvSpPr>
            <p:spPr bwMode="auto">
              <a:xfrm>
                <a:off x="1701" y="1110"/>
                <a:ext cx="54" cy="39"/>
              </a:xfrm>
              <a:custGeom>
                <a:avLst/>
                <a:gdLst>
                  <a:gd name="T0" fmla="*/ 0 w 45"/>
                  <a:gd name="T1" fmla="*/ 45 h 32"/>
                  <a:gd name="T2" fmla="*/ 20 w 45"/>
                  <a:gd name="T3" fmla="*/ 45 h 32"/>
                  <a:gd name="T4" fmla="*/ 42 w 45"/>
                  <a:gd name="T5" fmla="*/ 40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9"/>
                      <a:pt x="23" y="27"/>
                      <a:pt x="29" y="27"/>
                    </a:cubicBezTo>
                    <a:cubicBezTo>
                      <a:pt x="35" y="26"/>
                      <a:pt x="44"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2" name="Freeform 553"/>
              <p:cNvSpPr>
                <a:spLocks/>
              </p:cNvSpPr>
              <p:nvPr/>
            </p:nvSpPr>
            <p:spPr bwMode="auto">
              <a:xfrm>
                <a:off x="1751" y="1086"/>
                <a:ext cx="54" cy="35"/>
              </a:xfrm>
              <a:custGeom>
                <a:avLst/>
                <a:gdLst>
                  <a:gd name="T0" fmla="*/ 65 w 45"/>
                  <a:gd name="T1" fmla="*/ 0 h 29"/>
                  <a:gd name="T2" fmla="*/ 64 w 45"/>
                  <a:gd name="T3" fmla="*/ 0 h 29"/>
                  <a:gd name="T4" fmla="*/ 55 w 45"/>
                  <a:gd name="T5" fmla="*/ 33 h 29"/>
                  <a:gd name="T6" fmla="*/ 23 w 45"/>
                  <a:gd name="T7" fmla="*/ 41 h 29"/>
                  <a:gd name="T8" fmla="*/ 0 w 45"/>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5" y="0"/>
                    </a:moveTo>
                    <a:cubicBezTo>
                      <a:pt x="44" y="0"/>
                      <a:pt x="45" y="0"/>
                      <a:pt x="44" y="0"/>
                    </a:cubicBezTo>
                    <a:cubicBezTo>
                      <a:pt x="41" y="7"/>
                      <a:pt x="45" y="16"/>
                      <a:pt x="38" y="22"/>
                    </a:cubicBezTo>
                    <a:cubicBezTo>
                      <a:pt x="32" y="27"/>
                      <a:pt x="24" y="28"/>
                      <a:pt x="16" y="28"/>
                    </a:cubicBezTo>
                    <a:cubicBezTo>
                      <a:pt x="10" y="28"/>
                      <a:pt x="5"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3" name="Freeform 554"/>
              <p:cNvSpPr>
                <a:spLocks/>
              </p:cNvSpPr>
              <p:nvPr/>
            </p:nvSpPr>
            <p:spPr bwMode="auto">
              <a:xfrm>
                <a:off x="1753" y="1140"/>
                <a:ext cx="17" cy="32"/>
              </a:xfrm>
              <a:custGeom>
                <a:avLst/>
                <a:gdLst>
                  <a:gd name="T0" fmla="*/ 0 w 14"/>
                  <a:gd name="T1" fmla="*/ 0 h 26"/>
                  <a:gd name="T2" fmla="*/ 21 w 14"/>
                  <a:gd name="T3" fmla="*/ 21 h 26"/>
                  <a:gd name="T4" fmla="*/ 16 w 14"/>
                  <a:gd name="T5" fmla="*/ 39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1"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4" name="Freeform 555"/>
              <p:cNvSpPr>
                <a:spLocks/>
              </p:cNvSpPr>
              <p:nvPr/>
            </p:nvSpPr>
            <p:spPr bwMode="auto">
              <a:xfrm>
                <a:off x="1769" y="1111"/>
                <a:ext cx="61" cy="51"/>
              </a:xfrm>
              <a:custGeom>
                <a:avLst/>
                <a:gdLst>
                  <a:gd name="T0" fmla="*/ 36 w 51"/>
                  <a:gd name="T1" fmla="*/ 0 h 42"/>
                  <a:gd name="T2" fmla="*/ 38 w 51"/>
                  <a:gd name="T3" fmla="*/ 56 h 42"/>
                  <a:gd name="T4" fmla="*/ 13 w 51"/>
                  <a:gd name="T5" fmla="*/ 52 h 42"/>
                  <a:gd name="T6" fmla="*/ 0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5" name="Freeform 556"/>
              <p:cNvSpPr>
                <a:spLocks/>
              </p:cNvSpPr>
              <p:nvPr/>
            </p:nvSpPr>
            <p:spPr bwMode="auto">
              <a:xfrm>
                <a:off x="1805" y="1085"/>
                <a:ext cx="72" cy="41"/>
              </a:xfrm>
              <a:custGeom>
                <a:avLst/>
                <a:gdLst>
                  <a:gd name="T0" fmla="*/ 0 w 60"/>
                  <a:gd name="T1" fmla="*/ 7 h 34"/>
                  <a:gd name="T2" fmla="*/ 23 w 60"/>
                  <a:gd name="T3" fmla="*/ 40 h 34"/>
                  <a:gd name="T4" fmla="*/ 53 w 60"/>
                  <a:gd name="T5" fmla="*/ 43 h 34"/>
                  <a:gd name="T6" fmla="*/ 74 w 60"/>
                  <a:gd name="T7" fmla="*/ 43 h 34"/>
                  <a:gd name="T8" fmla="*/ 77 w 60"/>
                  <a:gd name="T9" fmla="*/ 7 h 34"/>
                  <a:gd name="T10" fmla="*/ 62 w 60"/>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4">
                    <a:moveTo>
                      <a:pt x="0" y="5"/>
                    </a:moveTo>
                    <a:cubicBezTo>
                      <a:pt x="4" y="16"/>
                      <a:pt x="2" y="26"/>
                      <a:pt x="16" y="27"/>
                    </a:cubicBezTo>
                    <a:cubicBezTo>
                      <a:pt x="23" y="28"/>
                      <a:pt x="30" y="28"/>
                      <a:pt x="37" y="30"/>
                    </a:cubicBezTo>
                    <a:cubicBezTo>
                      <a:pt x="42" y="32"/>
                      <a:pt x="47" y="34"/>
                      <a:pt x="52" y="30"/>
                    </a:cubicBezTo>
                    <a:cubicBezTo>
                      <a:pt x="60" y="23"/>
                      <a:pt x="60" y="12"/>
                      <a:pt x="53" y="5"/>
                    </a:cubicBezTo>
                    <a:cubicBezTo>
                      <a:pt x="51" y="3"/>
                      <a:pt x="47" y="0"/>
                      <a:pt x="43"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6" name="Freeform 557"/>
              <p:cNvSpPr>
                <a:spLocks/>
              </p:cNvSpPr>
              <p:nvPr/>
            </p:nvSpPr>
            <p:spPr bwMode="auto">
              <a:xfrm>
                <a:off x="1810" y="1135"/>
                <a:ext cx="69" cy="33"/>
              </a:xfrm>
              <a:custGeom>
                <a:avLst/>
                <a:gdLst>
                  <a:gd name="T0" fmla="*/ 6 w 58"/>
                  <a:gd name="T1" fmla="*/ 40 h 27"/>
                  <a:gd name="T2" fmla="*/ 5 w 58"/>
                  <a:gd name="T3" fmla="*/ 15 h 27"/>
                  <a:gd name="T4" fmla="*/ 38 w 58"/>
                  <a:gd name="T5" fmla="*/ 1 h 27"/>
                  <a:gd name="T6" fmla="*/ 58 w 58"/>
                  <a:gd name="T7" fmla="*/ 5 h 27"/>
                  <a:gd name="T8" fmla="*/ 75 w 58"/>
                  <a:gd name="T9" fmla="*/ 13 h 27"/>
                  <a:gd name="T10" fmla="*/ 82 w 58"/>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1"/>
                    </a:cubicBezTo>
                    <a:cubicBezTo>
                      <a:pt x="33" y="0"/>
                      <a:pt x="35" y="1"/>
                      <a:pt x="41" y="3"/>
                    </a:cubicBezTo>
                    <a:cubicBezTo>
                      <a:pt x="45" y="5"/>
                      <a:pt x="50" y="4"/>
                      <a:pt x="53" y="9"/>
                    </a:cubicBezTo>
                    <a:cubicBezTo>
                      <a:pt x="57" y="14"/>
                      <a:pt x="56" y="22"/>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7" name="Freeform 558"/>
              <p:cNvSpPr>
                <a:spLocks/>
              </p:cNvSpPr>
              <p:nvPr/>
            </p:nvSpPr>
            <p:spPr bwMode="auto">
              <a:xfrm>
                <a:off x="1875" y="1085"/>
                <a:ext cx="60" cy="34"/>
              </a:xfrm>
              <a:custGeom>
                <a:avLst/>
                <a:gdLst>
                  <a:gd name="T0" fmla="*/ 2 w 50"/>
                  <a:gd name="T1" fmla="*/ 0 h 28"/>
                  <a:gd name="T2" fmla="*/ 7 w 50"/>
                  <a:gd name="T3" fmla="*/ 33 h 28"/>
                  <a:gd name="T4" fmla="*/ 50 w 50"/>
                  <a:gd name="T5" fmla="*/ 34 h 28"/>
                  <a:gd name="T6" fmla="*/ 72 w 50"/>
                  <a:gd name="T7" fmla="*/ 19 h 28"/>
                  <a:gd name="T8" fmla="*/ 64 w 50"/>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8">
                    <a:moveTo>
                      <a:pt x="2" y="0"/>
                    </a:moveTo>
                    <a:cubicBezTo>
                      <a:pt x="0" y="5"/>
                      <a:pt x="1" y="18"/>
                      <a:pt x="5" y="22"/>
                    </a:cubicBezTo>
                    <a:cubicBezTo>
                      <a:pt x="11" y="28"/>
                      <a:pt x="27" y="24"/>
                      <a:pt x="35" y="23"/>
                    </a:cubicBezTo>
                    <a:cubicBezTo>
                      <a:pt x="41" y="22"/>
                      <a:pt x="49" y="21"/>
                      <a:pt x="50" y="13"/>
                    </a:cubicBezTo>
                    <a:cubicBezTo>
                      <a:pt x="50"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8" name="Freeform 559"/>
              <p:cNvSpPr>
                <a:spLocks/>
              </p:cNvSpPr>
              <p:nvPr/>
            </p:nvSpPr>
            <p:spPr bwMode="auto">
              <a:xfrm>
                <a:off x="1805"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9" name="Freeform 560"/>
              <p:cNvSpPr>
                <a:spLocks/>
              </p:cNvSpPr>
              <p:nvPr/>
            </p:nvSpPr>
            <p:spPr bwMode="auto">
              <a:xfrm>
                <a:off x="1870" y="1117"/>
                <a:ext cx="7" cy="32"/>
              </a:xfrm>
              <a:custGeom>
                <a:avLst/>
                <a:gdLst>
                  <a:gd name="T0" fmla="*/ 0 w 6"/>
                  <a:gd name="T1" fmla="*/ 0 h 26"/>
                  <a:gd name="T2" fmla="*/ 8 w 6"/>
                  <a:gd name="T3" fmla="*/ 22 h 26"/>
                  <a:gd name="T4" fmla="*/ 0 w 6"/>
                  <a:gd name="T5" fmla="*/ 32 h 26"/>
                  <a:gd name="T6" fmla="*/ 0 60000 65536"/>
                  <a:gd name="T7" fmla="*/ 0 60000 65536"/>
                  <a:gd name="T8" fmla="*/ 0 60000 65536"/>
                </a:gdLst>
                <a:ahLst/>
                <a:cxnLst>
                  <a:cxn ang="T6">
                    <a:pos x="T0" y="T1"/>
                  </a:cxn>
                  <a:cxn ang="T7">
                    <a:pos x="T2" y="T3"/>
                  </a:cxn>
                  <a:cxn ang="T8">
                    <a:pos x="T4" y="T5"/>
                  </a:cxn>
                </a:cxnLst>
                <a:rect l="0" t="0" r="r" b="b"/>
                <a:pathLst>
                  <a:path w="6" h="26">
                    <a:moveTo>
                      <a:pt x="0" y="0"/>
                    </a:moveTo>
                    <a:cubicBezTo>
                      <a:pt x="6"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0" name="Freeform 561"/>
              <p:cNvSpPr>
                <a:spLocks/>
              </p:cNvSpPr>
              <p:nvPr/>
            </p:nvSpPr>
            <p:spPr bwMode="auto">
              <a:xfrm>
                <a:off x="1876" y="1106"/>
                <a:ext cx="66" cy="38"/>
              </a:xfrm>
              <a:custGeom>
                <a:avLst/>
                <a:gdLst>
                  <a:gd name="T0" fmla="*/ 67 w 55"/>
                  <a:gd name="T1" fmla="*/ 0 h 31"/>
                  <a:gd name="T2" fmla="*/ 78 w 55"/>
                  <a:gd name="T3" fmla="*/ 11 h 31"/>
                  <a:gd name="T4" fmla="*/ 77 w 55"/>
                  <a:gd name="T5" fmla="*/ 32 h 31"/>
                  <a:gd name="T6" fmla="*/ 71 w 55"/>
                  <a:gd name="T7" fmla="*/ 40 h 31"/>
                  <a:gd name="T8" fmla="*/ 48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7"/>
                    </a:cubicBezTo>
                    <a:cubicBezTo>
                      <a:pt x="44" y="29"/>
                      <a:pt x="39" y="29"/>
                      <a:pt x="33" y="29"/>
                    </a:cubicBezTo>
                    <a:cubicBezTo>
                      <a:pt x="26" y="30"/>
                      <a:pt x="19" y="30"/>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1" name="Freeform 562"/>
              <p:cNvSpPr>
                <a:spLocks/>
              </p:cNvSpPr>
              <p:nvPr/>
            </p:nvSpPr>
            <p:spPr bwMode="auto">
              <a:xfrm>
                <a:off x="1876"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2" name="Freeform 563"/>
              <p:cNvSpPr>
                <a:spLocks/>
              </p:cNvSpPr>
              <p:nvPr/>
            </p:nvSpPr>
            <p:spPr bwMode="auto">
              <a:xfrm>
                <a:off x="1932" y="1138"/>
                <a:ext cx="11" cy="31"/>
              </a:xfrm>
              <a:custGeom>
                <a:avLst/>
                <a:gdLst>
                  <a:gd name="T0" fmla="*/ 0 w 9"/>
                  <a:gd name="T1" fmla="*/ 2 h 26"/>
                  <a:gd name="T2" fmla="*/ 7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7"/>
                      <a:pt x="7" y="10"/>
                      <a:pt x="7" y="15"/>
                    </a:cubicBezTo>
                    <a:cubicBezTo>
                      <a:pt x="7"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3" name="Freeform 564"/>
              <p:cNvSpPr>
                <a:spLocks/>
              </p:cNvSpPr>
              <p:nvPr/>
            </p:nvSpPr>
            <p:spPr bwMode="auto">
              <a:xfrm>
                <a:off x="1940" y="1086"/>
                <a:ext cx="72" cy="34"/>
              </a:xfrm>
              <a:custGeom>
                <a:avLst/>
                <a:gdLst>
                  <a:gd name="T0" fmla="*/ 0 w 60"/>
                  <a:gd name="T1" fmla="*/ 34 h 28"/>
                  <a:gd name="T2" fmla="*/ 17 w 60"/>
                  <a:gd name="T3" fmla="*/ 41 h 28"/>
                  <a:gd name="T4" fmla="*/ 41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6" y="28"/>
                      <a:pt x="12" y="28"/>
                    </a:cubicBezTo>
                    <a:cubicBezTo>
                      <a:pt x="17" y="28"/>
                      <a:pt x="22" y="24"/>
                      <a:pt x="28" y="23"/>
                    </a:cubicBezTo>
                    <a:cubicBezTo>
                      <a:pt x="34" y="23"/>
                      <a:pt x="51" y="27"/>
                      <a:pt x="57" y="22"/>
                    </a:cubicBezTo>
                    <a:cubicBezTo>
                      <a:pt x="60" y="18"/>
                      <a:pt x="58"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4" name="Freeform 565"/>
              <p:cNvSpPr>
                <a:spLocks/>
              </p:cNvSpPr>
              <p:nvPr/>
            </p:nvSpPr>
            <p:spPr bwMode="auto">
              <a:xfrm>
                <a:off x="1941" y="1138"/>
                <a:ext cx="65" cy="31"/>
              </a:xfrm>
              <a:custGeom>
                <a:avLst/>
                <a:gdLst>
                  <a:gd name="T0" fmla="*/ 0 w 54"/>
                  <a:gd name="T1" fmla="*/ 12 h 26"/>
                  <a:gd name="T2" fmla="*/ 30 w 54"/>
                  <a:gd name="T3" fmla="*/ 1 h 26"/>
                  <a:gd name="T4" fmla="*/ 66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2"/>
                      <a:pt x="21" y="1"/>
                    </a:cubicBezTo>
                    <a:cubicBezTo>
                      <a:pt x="29" y="0"/>
                      <a:pt x="39" y="1"/>
                      <a:pt x="46"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5" name="Freeform 566"/>
              <p:cNvSpPr>
                <a:spLocks/>
              </p:cNvSpPr>
              <p:nvPr/>
            </p:nvSpPr>
            <p:spPr bwMode="auto">
              <a:xfrm>
                <a:off x="2002" y="1110"/>
                <a:ext cx="16" cy="42"/>
              </a:xfrm>
              <a:custGeom>
                <a:avLst/>
                <a:gdLst>
                  <a:gd name="T0" fmla="*/ 9 w 13"/>
                  <a:gd name="T1" fmla="*/ 0 h 35"/>
                  <a:gd name="T2" fmla="*/ 14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9" y="22"/>
                    </a:cubicBezTo>
                    <a:cubicBezTo>
                      <a:pt x="8"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6" name="Freeform 567"/>
              <p:cNvSpPr>
                <a:spLocks/>
              </p:cNvSpPr>
              <p:nvPr/>
            </p:nvSpPr>
            <p:spPr bwMode="auto">
              <a:xfrm>
                <a:off x="2017"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7" y="18"/>
                      <a:pt x="48" y="9"/>
                      <a:pt x="45" y="5"/>
                    </a:cubicBezTo>
                    <a:cubicBezTo>
                      <a:pt x="40" y="0"/>
                      <a:pt x="32" y="6"/>
                      <a:pt x="26" y="6"/>
                    </a:cubicBezTo>
                    <a:cubicBezTo>
                      <a:pt x="20" y="7"/>
                      <a:pt x="15" y="6"/>
                      <a:pt x="9" y="5"/>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7" name="Freeform 568"/>
              <p:cNvSpPr>
                <a:spLocks/>
              </p:cNvSpPr>
              <p:nvPr/>
            </p:nvSpPr>
            <p:spPr bwMode="auto">
              <a:xfrm>
                <a:off x="2062" y="1085"/>
                <a:ext cx="12" cy="41"/>
              </a:xfrm>
              <a:custGeom>
                <a:avLst/>
                <a:gdLst>
                  <a:gd name="T0" fmla="*/ 12 w 10"/>
                  <a:gd name="T1" fmla="*/ 0 h 34"/>
                  <a:gd name="T2" fmla="*/ 6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4"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8" name="Freeform 569"/>
              <p:cNvSpPr>
                <a:spLocks/>
              </p:cNvSpPr>
              <p:nvPr/>
            </p:nvSpPr>
            <p:spPr bwMode="auto">
              <a:xfrm>
                <a:off x="2256" y="1100"/>
                <a:ext cx="27" cy="19"/>
              </a:xfrm>
              <a:custGeom>
                <a:avLst/>
                <a:gdLst>
                  <a:gd name="T0" fmla="*/ 2 w 22"/>
                  <a:gd name="T1" fmla="*/ 0 h 15"/>
                  <a:gd name="T2" fmla="*/ 1 w 22"/>
                  <a:gd name="T3" fmla="*/ 16 h 15"/>
                  <a:gd name="T4" fmla="*/ 14 w 22"/>
                  <a:gd name="T5" fmla="*/ 23 h 15"/>
                  <a:gd name="T6" fmla="*/ 27 w 22"/>
                  <a:gd name="T7" fmla="*/ 24 h 15"/>
                  <a:gd name="T8" fmla="*/ 33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5"/>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9" name="Freeform 570"/>
              <p:cNvSpPr>
                <a:spLocks/>
              </p:cNvSpPr>
              <p:nvPr/>
            </p:nvSpPr>
            <p:spPr bwMode="auto">
              <a:xfrm>
                <a:off x="2253" y="1115"/>
                <a:ext cx="15" cy="16"/>
              </a:xfrm>
              <a:custGeom>
                <a:avLst/>
                <a:gdLst>
                  <a:gd name="T0" fmla="*/ 17 w 13"/>
                  <a:gd name="T1" fmla="*/ 5 h 13"/>
                  <a:gd name="T2" fmla="*/ 2 w 13"/>
                  <a:gd name="T3" fmla="*/ 20 h 13"/>
                  <a:gd name="T4" fmla="*/ 0 60000 65536"/>
                  <a:gd name="T5" fmla="*/ 0 60000 65536"/>
                </a:gdLst>
                <a:ahLst/>
                <a:cxnLst>
                  <a:cxn ang="T4">
                    <a:pos x="T0" y="T1"/>
                  </a:cxn>
                  <a:cxn ang="T5">
                    <a:pos x="T2" y="T3"/>
                  </a:cxn>
                </a:cxnLst>
                <a:rect l="0" t="0" r="r" b="b"/>
                <a:pathLst>
                  <a:path w="13" h="13">
                    <a:moveTo>
                      <a:pt x="13" y="3"/>
                    </a:moveTo>
                    <a:cubicBezTo>
                      <a:pt x="9"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0" name="Freeform 571"/>
              <p:cNvSpPr>
                <a:spLocks/>
              </p:cNvSpPr>
              <p:nvPr/>
            </p:nvSpPr>
            <p:spPr bwMode="auto">
              <a:xfrm>
                <a:off x="1440" y="1813"/>
                <a:ext cx="62" cy="41"/>
              </a:xfrm>
              <a:custGeom>
                <a:avLst/>
                <a:gdLst>
                  <a:gd name="T0" fmla="*/ 20 w 52"/>
                  <a:gd name="T1" fmla="*/ 1 h 34"/>
                  <a:gd name="T2" fmla="*/ 12 w 52"/>
                  <a:gd name="T3" fmla="*/ 33 h 34"/>
                  <a:gd name="T4" fmla="*/ 20 w 52"/>
                  <a:gd name="T5" fmla="*/ 47 h 34"/>
                  <a:gd name="T6" fmla="*/ 45 w 52"/>
                  <a:gd name="T7" fmla="*/ 48 h 34"/>
                  <a:gd name="T8" fmla="*/ 73 w 52"/>
                  <a:gd name="T9" fmla="*/ 36 h 34"/>
                  <a:gd name="T10" fmla="*/ 67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6" y="13"/>
                      <a:pt x="8" y="22"/>
                    </a:cubicBezTo>
                    <a:cubicBezTo>
                      <a:pt x="9" y="26"/>
                      <a:pt x="10" y="30"/>
                      <a:pt x="14" y="32"/>
                    </a:cubicBezTo>
                    <a:cubicBezTo>
                      <a:pt x="19" y="34"/>
                      <a:pt x="27" y="34"/>
                      <a:pt x="32" y="33"/>
                    </a:cubicBezTo>
                    <a:cubicBezTo>
                      <a:pt x="38" y="32"/>
                      <a:pt x="49" y="31"/>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1" name="Freeform 572"/>
              <p:cNvSpPr>
                <a:spLocks/>
              </p:cNvSpPr>
              <p:nvPr/>
            </p:nvSpPr>
            <p:spPr bwMode="auto">
              <a:xfrm>
                <a:off x="1446" y="1848"/>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2" name="Freeform 573"/>
              <p:cNvSpPr>
                <a:spLocks/>
              </p:cNvSpPr>
              <p:nvPr/>
            </p:nvSpPr>
            <p:spPr bwMode="auto">
              <a:xfrm>
                <a:off x="1501" y="1813"/>
                <a:ext cx="66" cy="30"/>
              </a:xfrm>
              <a:custGeom>
                <a:avLst/>
                <a:gdLst>
                  <a:gd name="T0" fmla="*/ 17 w 55"/>
                  <a:gd name="T1" fmla="*/ 2 h 25"/>
                  <a:gd name="T2" fmla="*/ 2 w 55"/>
                  <a:gd name="T3" fmla="*/ 10 h 25"/>
                  <a:gd name="T4" fmla="*/ 2 w 55"/>
                  <a:gd name="T5" fmla="*/ 29 h 25"/>
                  <a:gd name="T6" fmla="*/ 23 w 55"/>
                  <a:gd name="T7" fmla="*/ 36 h 25"/>
                  <a:gd name="T8" fmla="*/ 58 w 55"/>
                  <a:gd name="T9" fmla="*/ 36 h 25"/>
                  <a:gd name="T10" fmla="*/ 79 w 55"/>
                  <a:gd name="T11" fmla="*/ 24 h 25"/>
                  <a:gd name="T12" fmla="*/ 73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1"/>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3" name="Freeform 574"/>
              <p:cNvSpPr>
                <a:spLocks/>
              </p:cNvSpPr>
              <p:nvPr/>
            </p:nvSpPr>
            <p:spPr bwMode="auto">
              <a:xfrm>
                <a:off x="1446"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0"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4" name="Freeform 575"/>
              <p:cNvSpPr>
                <a:spLocks/>
              </p:cNvSpPr>
              <p:nvPr/>
            </p:nvSpPr>
            <p:spPr bwMode="auto">
              <a:xfrm>
                <a:off x="1498" y="1877"/>
                <a:ext cx="24" cy="19"/>
              </a:xfrm>
              <a:custGeom>
                <a:avLst/>
                <a:gdLst>
                  <a:gd name="T0" fmla="*/ 0 w 20"/>
                  <a:gd name="T1" fmla="*/ 0 h 16"/>
                  <a:gd name="T2" fmla="*/ 26 w 20"/>
                  <a:gd name="T3" fmla="*/ 10 h 16"/>
                  <a:gd name="T4" fmla="*/ 20 w 20"/>
                  <a:gd name="T5" fmla="*/ 23 h 16"/>
                  <a:gd name="T6" fmla="*/ 0 60000 65536"/>
                  <a:gd name="T7" fmla="*/ 0 60000 65536"/>
                  <a:gd name="T8" fmla="*/ 0 60000 65536"/>
                </a:gdLst>
                <a:ahLst/>
                <a:cxnLst>
                  <a:cxn ang="T6">
                    <a:pos x="T0" y="T1"/>
                  </a:cxn>
                  <a:cxn ang="T7">
                    <a:pos x="T2" y="T3"/>
                  </a:cxn>
                  <a:cxn ang="T8">
                    <a:pos x="T4" y="T5"/>
                  </a:cxn>
                </a:cxnLst>
                <a:rect l="0" t="0" r="r" b="b"/>
                <a:pathLst>
                  <a:path w="20" h="16">
                    <a:moveTo>
                      <a:pt x="0" y="0"/>
                    </a:moveTo>
                    <a:cubicBezTo>
                      <a:pt x="7" y="0"/>
                      <a:pt x="15" y="0"/>
                      <a:pt x="18" y="7"/>
                    </a:cubicBezTo>
                    <a:cubicBezTo>
                      <a:pt x="20"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5" name="Freeform 576"/>
              <p:cNvSpPr>
                <a:spLocks/>
              </p:cNvSpPr>
              <p:nvPr/>
            </p:nvSpPr>
            <p:spPr bwMode="auto">
              <a:xfrm>
                <a:off x="1501" y="1842"/>
                <a:ext cx="73" cy="34"/>
              </a:xfrm>
              <a:custGeom>
                <a:avLst/>
                <a:gdLst>
                  <a:gd name="T0" fmla="*/ 12 w 60"/>
                  <a:gd name="T1" fmla="*/ 1 h 28"/>
                  <a:gd name="T2" fmla="*/ 2 w 60"/>
                  <a:gd name="T3" fmla="*/ 11 h 28"/>
                  <a:gd name="T4" fmla="*/ 2 w 60"/>
                  <a:gd name="T5" fmla="*/ 21 h 28"/>
                  <a:gd name="T6" fmla="*/ 23 w 60"/>
                  <a:gd name="T7" fmla="*/ 39 h 28"/>
                  <a:gd name="T8" fmla="*/ 54 w 60"/>
                  <a:gd name="T9" fmla="*/ 29 h 28"/>
                  <a:gd name="T10" fmla="*/ 83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8" y="1"/>
                    </a:moveTo>
                    <a:cubicBezTo>
                      <a:pt x="5" y="1"/>
                      <a:pt x="3" y="5"/>
                      <a:pt x="2" y="7"/>
                    </a:cubicBezTo>
                    <a:cubicBezTo>
                      <a:pt x="0" y="11"/>
                      <a:pt x="1" y="11"/>
                      <a:pt x="2" y="14"/>
                    </a:cubicBezTo>
                    <a:cubicBezTo>
                      <a:pt x="5" y="22"/>
                      <a:pt x="6" y="28"/>
                      <a:pt x="16" y="26"/>
                    </a:cubicBezTo>
                    <a:cubicBezTo>
                      <a:pt x="23" y="24"/>
                      <a:pt x="29" y="21"/>
                      <a:pt x="36" y="20"/>
                    </a:cubicBezTo>
                    <a:cubicBezTo>
                      <a:pt x="41" y="19"/>
                      <a:pt x="51" y="18"/>
                      <a:pt x="56" y="14"/>
                    </a:cubicBezTo>
                    <a:cubicBezTo>
                      <a:pt x="60" y="9"/>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6" name="Freeform 577"/>
              <p:cNvSpPr>
                <a:spLocks/>
              </p:cNvSpPr>
              <p:nvPr/>
            </p:nvSpPr>
            <p:spPr bwMode="auto">
              <a:xfrm>
                <a:off x="1516"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7" name="Freeform 578"/>
              <p:cNvSpPr>
                <a:spLocks/>
              </p:cNvSpPr>
              <p:nvPr/>
            </p:nvSpPr>
            <p:spPr bwMode="auto">
              <a:xfrm>
                <a:off x="1571"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8" name="Freeform 579"/>
              <p:cNvSpPr>
                <a:spLocks/>
              </p:cNvSpPr>
              <p:nvPr/>
            </p:nvSpPr>
            <p:spPr bwMode="auto">
              <a:xfrm>
                <a:off x="1564"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9" name="Freeform 580"/>
              <p:cNvSpPr>
                <a:spLocks/>
              </p:cNvSpPr>
              <p:nvPr/>
            </p:nvSpPr>
            <p:spPr bwMode="auto">
              <a:xfrm>
                <a:off x="1580"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0" name="Freeform 581"/>
              <p:cNvSpPr>
                <a:spLocks/>
              </p:cNvSpPr>
              <p:nvPr/>
            </p:nvSpPr>
            <p:spPr bwMode="auto">
              <a:xfrm>
                <a:off x="1633" y="1809"/>
                <a:ext cx="61" cy="33"/>
              </a:xfrm>
              <a:custGeom>
                <a:avLst/>
                <a:gdLst>
                  <a:gd name="T0" fmla="*/ 5 w 51"/>
                  <a:gd name="T1" fmla="*/ 5 h 27"/>
                  <a:gd name="T2" fmla="*/ 7 w 51"/>
                  <a:gd name="T3" fmla="*/ 32 h 27"/>
                  <a:gd name="T4" fmla="*/ 28 w 51"/>
                  <a:gd name="T5" fmla="*/ 32 h 27"/>
                  <a:gd name="T6" fmla="*/ 47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5" y="21"/>
                    </a:cubicBezTo>
                    <a:cubicBezTo>
                      <a:pt x="8" y="23"/>
                      <a:pt x="16" y="21"/>
                      <a:pt x="19" y="21"/>
                    </a:cubicBezTo>
                    <a:cubicBezTo>
                      <a:pt x="24" y="20"/>
                      <a:pt x="29" y="20"/>
                      <a:pt x="33"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1" name="Freeform 582"/>
              <p:cNvSpPr>
                <a:spLocks/>
              </p:cNvSpPr>
              <p:nvPr/>
            </p:nvSpPr>
            <p:spPr bwMode="auto">
              <a:xfrm>
                <a:off x="1572" y="1831"/>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4"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2" name="Freeform 583"/>
              <p:cNvSpPr>
                <a:spLocks/>
              </p:cNvSpPr>
              <p:nvPr/>
            </p:nvSpPr>
            <p:spPr bwMode="auto">
              <a:xfrm>
                <a:off x="2066"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9 w 52"/>
                  <a:gd name="T11" fmla="*/ 7 h 34"/>
                  <a:gd name="T12" fmla="*/ 48 w 52"/>
                  <a:gd name="T13" fmla="*/ 1 h 34"/>
                  <a:gd name="T14" fmla="*/ 22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6" y="13"/>
                      <a:pt x="8" y="22"/>
                    </a:cubicBezTo>
                    <a:cubicBezTo>
                      <a:pt x="9" y="26"/>
                      <a:pt x="9" y="30"/>
                      <a:pt x="13" y="32"/>
                    </a:cubicBezTo>
                    <a:cubicBezTo>
                      <a:pt x="18" y="34"/>
                      <a:pt x="27" y="34"/>
                      <a:pt x="32" y="33"/>
                    </a:cubicBezTo>
                    <a:cubicBezTo>
                      <a:pt x="38" y="32"/>
                      <a:pt x="49" y="31"/>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3" name="Freeform 584"/>
              <p:cNvSpPr>
                <a:spLocks/>
              </p:cNvSpPr>
              <p:nvPr/>
            </p:nvSpPr>
            <p:spPr bwMode="auto">
              <a:xfrm>
                <a:off x="2072" y="1848"/>
                <a:ext cx="59" cy="31"/>
              </a:xfrm>
              <a:custGeom>
                <a:avLst/>
                <a:gdLst>
                  <a:gd name="T0" fmla="*/ 30 w 49"/>
                  <a:gd name="T1" fmla="*/ 7 h 26"/>
                  <a:gd name="T2" fmla="*/ 14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0" y="4"/>
                    </a:cubicBezTo>
                    <a:cubicBezTo>
                      <a:pt x="8"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4" name="Freeform 585"/>
              <p:cNvSpPr>
                <a:spLocks/>
              </p:cNvSpPr>
              <p:nvPr/>
            </p:nvSpPr>
            <p:spPr bwMode="auto">
              <a:xfrm>
                <a:off x="2127" y="1813"/>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4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3" y="25"/>
                      <a:pt x="32" y="25"/>
                      <a:pt x="40" y="25"/>
                    </a:cubicBezTo>
                    <a:cubicBezTo>
                      <a:pt x="45" y="24"/>
                      <a:pt x="54" y="23"/>
                      <a:pt x="55" y="17"/>
                    </a:cubicBezTo>
                    <a:cubicBezTo>
                      <a:pt x="55" y="14"/>
                      <a:pt x="53" y="6"/>
                      <a:pt x="50" y="4"/>
                    </a:cubicBezTo>
                    <a:cubicBezTo>
                      <a:pt x="47"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5" name="Freeform 586"/>
              <p:cNvSpPr>
                <a:spLocks/>
              </p:cNvSpPr>
              <p:nvPr/>
            </p:nvSpPr>
            <p:spPr bwMode="auto">
              <a:xfrm>
                <a:off x="2124" y="1877"/>
                <a:ext cx="24" cy="19"/>
              </a:xfrm>
              <a:custGeom>
                <a:avLst/>
                <a:gdLst>
                  <a:gd name="T0" fmla="*/ 0 w 20"/>
                  <a:gd name="T1" fmla="*/ 0 h 16"/>
                  <a:gd name="T2" fmla="*/ 24 w 20"/>
                  <a:gd name="T3" fmla="*/ 10 h 16"/>
                  <a:gd name="T4" fmla="*/ 20 w 20"/>
                  <a:gd name="T5" fmla="*/ 23 h 16"/>
                  <a:gd name="T6" fmla="*/ 0 60000 65536"/>
                  <a:gd name="T7" fmla="*/ 0 60000 65536"/>
                  <a:gd name="T8" fmla="*/ 0 60000 65536"/>
                </a:gdLst>
                <a:ahLst/>
                <a:cxnLst>
                  <a:cxn ang="T6">
                    <a:pos x="T0" y="T1"/>
                  </a:cxn>
                  <a:cxn ang="T7">
                    <a:pos x="T2" y="T3"/>
                  </a:cxn>
                  <a:cxn ang="T8">
                    <a:pos x="T4" y="T5"/>
                  </a:cxn>
                </a:cxnLst>
                <a:rect l="0" t="0" r="r" b="b"/>
                <a:pathLst>
                  <a:path w="20" h="16">
                    <a:moveTo>
                      <a:pt x="0" y="0"/>
                    </a:moveTo>
                    <a:cubicBezTo>
                      <a:pt x="6" y="0"/>
                      <a:pt x="15" y="0"/>
                      <a:pt x="17" y="7"/>
                    </a:cubicBezTo>
                    <a:cubicBezTo>
                      <a:pt x="20"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6" name="Freeform 587"/>
              <p:cNvSpPr>
                <a:spLocks/>
              </p:cNvSpPr>
              <p:nvPr/>
            </p:nvSpPr>
            <p:spPr bwMode="auto">
              <a:xfrm>
                <a:off x="2127" y="1842"/>
                <a:ext cx="73" cy="34"/>
              </a:xfrm>
              <a:custGeom>
                <a:avLst/>
                <a:gdLst>
                  <a:gd name="T0" fmla="*/ 11 w 60"/>
                  <a:gd name="T1" fmla="*/ 1 h 28"/>
                  <a:gd name="T2" fmla="*/ 2 w 60"/>
                  <a:gd name="T3" fmla="*/ 11 h 28"/>
                  <a:gd name="T4" fmla="*/ 2 w 60"/>
                  <a:gd name="T5" fmla="*/ 21 h 28"/>
                  <a:gd name="T6" fmla="*/ 23 w 60"/>
                  <a:gd name="T7" fmla="*/ 39 h 28"/>
                  <a:gd name="T8" fmla="*/ 54 w 60"/>
                  <a:gd name="T9" fmla="*/ 29 h 28"/>
                  <a:gd name="T10" fmla="*/ 82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3" y="5"/>
                      <a:pt x="2" y="7"/>
                    </a:cubicBezTo>
                    <a:cubicBezTo>
                      <a:pt x="0" y="11"/>
                      <a:pt x="1" y="11"/>
                      <a:pt x="2" y="14"/>
                    </a:cubicBezTo>
                    <a:cubicBezTo>
                      <a:pt x="5" y="22"/>
                      <a:pt x="6" y="28"/>
                      <a:pt x="16" y="26"/>
                    </a:cubicBezTo>
                    <a:cubicBezTo>
                      <a:pt x="23" y="24"/>
                      <a:pt x="29" y="21"/>
                      <a:pt x="36" y="20"/>
                    </a:cubicBezTo>
                    <a:cubicBezTo>
                      <a:pt x="41" y="19"/>
                      <a:pt x="51" y="18"/>
                      <a:pt x="55" y="14"/>
                    </a:cubicBezTo>
                    <a:cubicBezTo>
                      <a:pt x="60" y="9"/>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7" name="Freeform 588"/>
              <p:cNvSpPr>
                <a:spLocks/>
              </p:cNvSpPr>
              <p:nvPr/>
            </p:nvSpPr>
            <p:spPr bwMode="auto">
              <a:xfrm>
                <a:off x="2141" y="1873"/>
                <a:ext cx="4" cy="8"/>
              </a:xfrm>
              <a:custGeom>
                <a:avLst/>
                <a:gdLst>
                  <a:gd name="T0" fmla="*/ 4 w 4"/>
                  <a:gd name="T1" fmla="*/ 0 h 6"/>
                  <a:gd name="T2" fmla="*/ 1 w 4"/>
                  <a:gd name="T3" fmla="*/ 11 h 6"/>
                  <a:gd name="T4" fmla="*/ 0 60000 65536"/>
                  <a:gd name="T5" fmla="*/ 0 60000 65536"/>
                </a:gdLst>
                <a:ahLst/>
                <a:cxnLst>
                  <a:cxn ang="T4">
                    <a:pos x="T0" y="T1"/>
                  </a:cxn>
                  <a:cxn ang="T5">
                    <a:pos x="T2" y="T3"/>
                  </a:cxn>
                </a:cxnLst>
                <a:rect l="0" t="0" r="r" b="b"/>
                <a:pathLst>
                  <a:path w="4" h="6">
                    <a:moveTo>
                      <a:pt x="4" y="0"/>
                    </a:moveTo>
                    <a:cubicBezTo>
                      <a:pt x="2" y="0"/>
                      <a:pt x="0" y="5"/>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8" name="Freeform 589"/>
              <p:cNvSpPr>
                <a:spLocks/>
              </p:cNvSpPr>
              <p:nvPr/>
            </p:nvSpPr>
            <p:spPr bwMode="auto">
              <a:xfrm>
                <a:off x="2196" y="1855"/>
                <a:ext cx="18" cy="44"/>
              </a:xfrm>
              <a:custGeom>
                <a:avLst/>
                <a:gdLst>
                  <a:gd name="T0" fmla="*/ 0 w 15"/>
                  <a:gd name="T1" fmla="*/ 0 h 36"/>
                  <a:gd name="T2" fmla="*/ 16 w 15"/>
                  <a:gd name="T3" fmla="*/ 42 h 36"/>
                  <a:gd name="T4" fmla="*/ 6 w 15"/>
                  <a:gd name="T5" fmla="*/ 54 h 36"/>
                  <a:gd name="T6" fmla="*/ 0 60000 65536"/>
                  <a:gd name="T7" fmla="*/ 0 60000 65536"/>
                  <a:gd name="T8" fmla="*/ 0 60000 65536"/>
                </a:gdLst>
                <a:ahLst/>
                <a:cxnLst>
                  <a:cxn ang="T6">
                    <a:pos x="T0" y="T1"/>
                  </a:cxn>
                  <a:cxn ang="T7">
                    <a:pos x="T2" y="T3"/>
                  </a:cxn>
                  <a:cxn ang="T8">
                    <a:pos x="T4" y="T5"/>
                  </a:cxn>
                </a:cxnLst>
                <a:rect l="0" t="0" r="r" b="b"/>
                <a:pathLst>
                  <a:path w="15" h="36">
                    <a:moveTo>
                      <a:pt x="0" y="0"/>
                    </a:moveTo>
                    <a:cubicBezTo>
                      <a:pt x="6" y="9"/>
                      <a:pt x="15" y="17"/>
                      <a:pt x="11" y="28"/>
                    </a:cubicBezTo>
                    <a:cubicBezTo>
                      <a:pt x="10" y="32"/>
                      <a:pt x="8"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9" name="Freeform 590"/>
              <p:cNvSpPr>
                <a:spLocks/>
              </p:cNvSpPr>
              <p:nvPr/>
            </p:nvSpPr>
            <p:spPr bwMode="auto">
              <a:xfrm>
                <a:off x="2190"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78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2" y="20"/>
                      <a:pt x="39" y="18"/>
                      <a:pt x="47" y="17"/>
                    </a:cubicBezTo>
                    <a:cubicBezTo>
                      <a:pt x="52" y="16"/>
                      <a:pt x="55" y="17"/>
                      <a:pt x="57" y="12"/>
                    </a:cubicBezTo>
                    <a:cubicBezTo>
                      <a:pt x="58" y="8"/>
                      <a:pt x="58" y="2"/>
                      <a:pt x="5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0" name="Freeform 591"/>
              <p:cNvSpPr>
                <a:spLocks/>
              </p:cNvSpPr>
              <p:nvPr/>
            </p:nvSpPr>
            <p:spPr bwMode="auto">
              <a:xfrm>
                <a:off x="2206" y="1854"/>
                <a:ext cx="54" cy="44"/>
              </a:xfrm>
              <a:custGeom>
                <a:avLst/>
                <a:gdLst>
                  <a:gd name="T0" fmla="*/ 7 w 45"/>
                  <a:gd name="T1" fmla="*/ 53 h 36"/>
                  <a:gd name="T2" fmla="*/ 2 w 45"/>
                  <a:gd name="T3" fmla="*/ 22 h 36"/>
                  <a:gd name="T4" fmla="*/ 2 w 45"/>
                  <a:gd name="T5" fmla="*/ 11 h 36"/>
                  <a:gd name="T6" fmla="*/ 30 w 45"/>
                  <a:gd name="T7" fmla="*/ 5 h 36"/>
                  <a:gd name="T8" fmla="*/ 55 w 45"/>
                  <a:gd name="T9" fmla="*/ 5 h 36"/>
                  <a:gd name="T10" fmla="*/ 64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2" y="15"/>
                    </a:cubicBezTo>
                    <a:cubicBezTo>
                      <a:pt x="2" y="12"/>
                      <a:pt x="0" y="10"/>
                      <a:pt x="2" y="7"/>
                    </a:cubicBezTo>
                    <a:cubicBezTo>
                      <a:pt x="5" y="4"/>
                      <a:pt x="16" y="3"/>
                      <a:pt x="21" y="3"/>
                    </a:cubicBezTo>
                    <a:cubicBezTo>
                      <a:pt x="26" y="2"/>
                      <a:pt x="34" y="0"/>
                      <a:pt x="38" y="3"/>
                    </a:cubicBezTo>
                    <a:cubicBezTo>
                      <a:pt x="44" y="6"/>
                      <a:pt x="45" y="13"/>
                      <a:pt x="44"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1" name="Freeform 592"/>
              <p:cNvSpPr>
                <a:spLocks/>
              </p:cNvSpPr>
              <p:nvPr/>
            </p:nvSpPr>
            <p:spPr bwMode="auto">
              <a:xfrm>
                <a:off x="2198" y="1831"/>
                <a:ext cx="58" cy="34"/>
              </a:xfrm>
              <a:custGeom>
                <a:avLst/>
                <a:gdLst>
                  <a:gd name="T0" fmla="*/ 7 w 48"/>
                  <a:gd name="T1" fmla="*/ 7 h 28"/>
                  <a:gd name="T2" fmla="*/ 1 w 48"/>
                  <a:gd name="T3" fmla="*/ 15 h 28"/>
                  <a:gd name="T4" fmla="*/ 5 w 48"/>
                  <a:gd name="T5" fmla="*/ 33 h 28"/>
                  <a:gd name="T6" fmla="*/ 40 w 48"/>
                  <a:gd name="T7" fmla="*/ 34 h 28"/>
                  <a:gd name="T8" fmla="*/ 68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2" y="8"/>
                      <a:pt x="1" y="10"/>
                    </a:cubicBezTo>
                    <a:cubicBezTo>
                      <a:pt x="0" y="13"/>
                      <a:pt x="0" y="19"/>
                      <a:pt x="3" y="22"/>
                    </a:cubicBezTo>
                    <a:cubicBezTo>
                      <a:pt x="7" y="28"/>
                      <a:pt x="21" y="23"/>
                      <a:pt x="27" y="23"/>
                    </a:cubicBezTo>
                    <a:cubicBezTo>
                      <a:pt x="34" y="22"/>
                      <a:pt x="44" y="22"/>
                      <a:pt x="46"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2" name="Freeform 593"/>
              <p:cNvSpPr>
                <a:spLocks/>
              </p:cNvSpPr>
              <p:nvPr/>
            </p:nvSpPr>
            <p:spPr bwMode="auto">
              <a:xfrm>
                <a:off x="1630"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3" name="Freeform 594"/>
              <p:cNvSpPr>
                <a:spLocks/>
              </p:cNvSpPr>
              <p:nvPr/>
            </p:nvSpPr>
            <p:spPr bwMode="auto">
              <a:xfrm>
                <a:off x="1631" y="1841"/>
                <a:ext cx="76" cy="26"/>
              </a:xfrm>
              <a:custGeom>
                <a:avLst/>
                <a:gdLst>
                  <a:gd name="T0" fmla="*/ 64 w 63"/>
                  <a:gd name="T1" fmla="*/ 2 h 22"/>
                  <a:gd name="T2" fmla="*/ 83 w 63"/>
                  <a:gd name="T3" fmla="*/ 22 h 22"/>
                  <a:gd name="T4" fmla="*/ 66 w 63"/>
                  <a:gd name="T5" fmla="*/ 28 h 22"/>
                  <a:gd name="T6" fmla="*/ 41 w 63"/>
                  <a:gd name="T7" fmla="*/ 30 h 22"/>
                  <a:gd name="T8" fmla="*/ 12 w 63"/>
                  <a:gd name="T9" fmla="*/ 26 h 22"/>
                  <a:gd name="T10" fmla="*/ 0 w 63"/>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4" y="2"/>
                    </a:moveTo>
                    <a:cubicBezTo>
                      <a:pt x="50" y="0"/>
                      <a:pt x="63" y="8"/>
                      <a:pt x="57" y="16"/>
                    </a:cubicBezTo>
                    <a:cubicBezTo>
                      <a:pt x="55" y="19"/>
                      <a:pt x="49" y="19"/>
                      <a:pt x="46" y="20"/>
                    </a:cubicBezTo>
                    <a:cubicBezTo>
                      <a:pt x="40" y="22"/>
                      <a:pt x="35" y="21"/>
                      <a:pt x="28" y="21"/>
                    </a:cubicBezTo>
                    <a:cubicBezTo>
                      <a:pt x="22" y="20"/>
                      <a:pt x="15" y="20"/>
                      <a:pt x="8" y="19"/>
                    </a:cubicBezTo>
                    <a:cubicBezTo>
                      <a:pt x="6"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4" name="Freeform 595"/>
              <p:cNvSpPr>
                <a:spLocks/>
              </p:cNvSpPr>
              <p:nvPr/>
            </p:nvSpPr>
            <p:spPr bwMode="auto">
              <a:xfrm>
                <a:off x="1692" y="1813"/>
                <a:ext cx="51" cy="34"/>
              </a:xfrm>
              <a:custGeom>
                <a:avLst/>
                <a:gdLst>
                  <a:gd name="T0" fmla="*/ 7 w 43"/>
                  <a:gd name="T1" fmla="*/ 1 h 28"/>
                  <a:gd name="T2" fmla="*/ 5 w 43"/>
                  <a:gd name="T3" fmla="*/ 19 h 28"/>
                  <a:gd name="T4" fmla="*/ 24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7" y="27"/>
                    </a:cubicBezTo>
                    <a:cubicBezTo>
                      <a:pt x="23" y="26"/>
                      <a:pt x="43" y="26"/>
                      <a:pt x="43" y="17"/>
                    </a:cubicBezTo>
                    <a:cubicBezTo>
                      <a:pt x="43" y="12"/>
                      <a:pt x="40" y="7"/>
                      <a:pt x="38" y="2"/>
                    </a:cubicBezTo>
                    <a:cubicBezTo>
                      <a:pt x="37" y="1"/>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5" name="Freeform 596"/>
              <p:cNvSpPr>
                <a:spLocks/>
              </p:cNvSpPr>
              <p:nvPr/>
            </p:nvSpPr>
            <p:spPr bwMode="auto">
              <a:xfrm>
                <a:off x="1634" y="1865"/>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6" name="Freeform 597"/>
              <p:cNvSpPr>
                <a:spLocks/>
              </p:cNvSpPr>
              <p:nvPr/>
            </p:nvSpPr>
            <p:spPr bwMode="auto">
              <a:xfrm>
                <a:off x="1693"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7" name="Freeform 598"/>
              <p:cNvSpPr>
                <a:spLocks/>
              </p:cNvSpPr>
              <p:nvPr/>
            </p:nvSpPr>
            <p:spPr bwMode="auto">
              <a:xfrm>
                <a:off x="1701" y="1847"/>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8" name="Freeform 599"/>
              <p:cNvSpPr>
                <a:spLocks/>
              </p:cNvSpPr>
              <p:nvPr/>
            </p:nvSpPr>
            <p:spPr bwMode="auto">
              <a:xfrm>
                <a:off x="1701" y="1838"/>
                <a:ext cx="54" cy="39"/>
              </a:xfrm>
              <a:custGeom>
                <a:avLst/>
                <a:gdLst>
                  <a:gd name="T0" fmla="*/ 0 w 45"/>
                  <a:gd name="T1" fmla="*/ 45 h 32"/>
                  <a:gd name="T2" fmla="*/ 20 w 45"/>
                  <a:gd name="T3" fmla="*/ 45 h 32"/>
                  <a:gd name="T4" fmla="*/ 42 w 45"/>
                  <a:gd name="T5" fmla="*/ 39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8"/>
                      <a:pt x="23" y="27"/>
                      <a:pt x="29" y="26"/>
                    </a:cubicBezTo>
                    <a:cubicBezTo>
                      <a:pt x="35" y="26"/>
                      <a:pt x="44"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9" name="Freeform 600"/>
              <p:cNvSpPr>
                <a:spLocks/>
              </p:cNvSpPr>
              <p:nvPr/>
            </p:nvSpPr>
            <p:spPr bwMode="auto">
              <a:xfrm>
                <a:off x="1751" y="1813"/>
                <a:ext cx="54" cy="36"/>
              </a:xfrm>
              <a:custGeom>
                <a:avLst/>
                <a:gdLst>
                  <a:gd name="T0" fmla="*/ 65 w 45"/>
                  <a:gd name="T1" fmla="*/ 1 h 30"/>
                  <a:gd name="T2" fmla="*/ 64 w 45"/>
                  <a:gd name="T3" fmla="*/ 1 h 30"/>
                  <a:gd name="T4" fmla="*/ 55 w 45"/>
                  <a:gd name="T5" fmla="*/ 34 h 30"/>
                  <a:gd name="T6" fmla="*/ 23 w 45"/>
                  <a:gd name="T7" fmla="*/ 42 h 30"/>
                  <a:gd name="T8" fmla="*/ 0 w 45"/>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45" y="1"/>
                    </a:moveTo>
                    <a:cubicBezTo>
                      <a:pt x="44" y="1"/>
                      <a:pt x="45" y="0"/>
                      <a:pt x="44" y="1"/>
                    </a:cubicBezTo>
                    <a:cubicBezTo>
                      <a:pt x="41" y="8"/>
                      <a:pt x="45" y="17"/>
                      <a:pt x="38" y="23"/>
                    </a:cubicBezTo>
                    <a:cubicBezTo>
                      <a:pt x="32" y="27"/>
                      <a:pt x="24" y="29"/>
                      <a:pt x="16" y="29"/>
                    </a:cubicBezTo>
                    <a:cubicBezTo>
                      <a:pt x="10" y="29"/>
                      <a:pt x="5"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0" name="Freeform 601"/>
              <p:cNvSpPr>
                <a:spLocks/>
              </p:cNvSpPr>
              <p:nvPr/>
            </p:nvSpPr>
            <p:spPr bwMode="auto">
              <a:xfrm>
                <a:off x="1753" y="1869"/>
                <a:ext cx="17" cy="31"/>
              </a:xfrm>
              <a:custGeom>
                <a:avLst/>
                <a:gdLst>
                  <a:gd name="T0" fmla="*/ 0 w 14"/>
                  <a:gd name="T1" fmla="*/ 0 h 26"/>
                  <a:gd name="T2" fmla="*/ 21 w 14"/>
                  <a:gd name="T3" fmla="*/ 20 h 26"/>
                  <a:gd name="T4" fmla="*/ 16 w 14"/>
                  <a:gd name="T5" fmla="*/ 37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1"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1" name="Freeform 602"/>
              <p:cNvSpPr>
                <a:spLocks/>
              </p:cNvSpPr>
              <p:nvPr/>
            </p:nvSpPr>
            <p:spPr bwMode="auto">
              <a:xfrm>
                <a:off x="1769" y="1840"/>
                <a:ext cx="61" cy="50"/>
              </a:xfrm>
              <a:custGeom>
                <a:avLst/>
                <a:gdLst>
                  <a:gd name="T0" fmla="*/ 36 w 51"/>
                  <a:gd name="T1" fmla="*/ 0 h 42"/>
                  <a:gd name="T2" fmla="*/ 38 w 51"/>
                  <a:gd name="T3" fmla="*/ 54 h 42"/>
                  <a:gd name="T4" fmla="*/ 13 w 51"/>
                  <a:gd name="T5" fmla="*/ 50 h 42"/>
                  <a:gd name="T6" fmla="*/ 0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2" name="Freeform 603"/>
              <p:cNvSpPr>
                <a:spLocks/>
              </p:cNvSpPr>
              <p:nvPr/>
            </p:nvSpPr>
            <p:spPr bwMode="auto">
              <a:xfrm>
                <a:off x="1805" y="1813"/>
                <a:ext cx="72" cy="41"/>
              </a:xfrm>
              <a:custGeom>
                <a:avLst/>
                <a:gdLst>
                  <a:gd name="T0" fmla="*/ 0 w 60"/>
                  <a:gd name="T1" fmla="*/ 6 h 34"/>
                  <a:gd name="T2" fmla="*/ 23 w 60"/>
                  <a:gd name="T3" fmla="*/ 40 h 34"/>
                  <a:gd name="T4" fmla="*/ 53 w 60"/>
                  <a:gd name="T5" fmla="*/ 43 h 34"/>
                  <a:gd name="T6" fmla="*/ 74 w 60"/>
                  <a:gd name="T7" fmla="*/ 43 h 34"/>
                  <a:gd name="T8" fmla="*/ 77 w 60"/>
                  <a:gd name="T9" fmla="*/ 7 h 34"/>
                  <a:gd name="T10" fmla="*/ 62 w 60"/>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4">
                    <a:moveTo>
                      <a:pt x="0" y="4"/>
                    </a:moveTo>
                    <a:cubicBezTo>
                      <a:pt x="4" y="15"/>
                      <a:pt x="2" y="26"/>
                      <a:pt x="16" y="27"/>
                    </a:cubicBezTo>
                    <a:cubicBezTo>
                      <a:pt x="23" y="28"/>
                      <a:pt x="30" y="28"/>
                      <a:pt x="37" y="30"/>
                    </a:cubicBezTo>
                    <a:cubicBezTo>
                      <a:pt x="42" y="32"/>
                      <a:pt x="47" y="34"/>
                      <a:pt x="52" y="30"/>
                    </a:cubicBezTo>
                    <a:cubicBezTo>
                      <a:pt x="60" y="23"/>
                      <a:pt x="60" y="12"/>
                      <a:pt x="53" y="5"/>
                    </a:cubicBezTo>
                    <a:cubicBezTo>
                      <a:pt x="51" y="3"/>
                      <a:pt x="47" y="0"/>
                      <a:pt x="4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3" name="Freeform 604"/>
              <p:cNvSpPr>
                <a:spLocks/>
              </p:cNvSpPr>
              <p:nvPr/>
            </p:nvSpPr>
            <p:spPr bwMode="auto">
              <a:xfrm>
                <a:off x="1810" y="1864"/>
                <a:ext cx="69" cy="32"/>
              </a:xfrm>
              <a:custGeom>
                <a:avLst/>
                <a:gdLst>
                  <a:gd name="T0" fmla="*/ 6 w 58"/>
                  <a:gd name="T1" fmla="*/ 38 h 27"/>
                  <a:gd name="T2" fmla="*/ 5 w 58"/>
                  <a:gd name="T3" fmla="*/ 14 h 27"/>
                  <a:gd name="T4" fmla="*/ 38 w 58"/>
                  <a:gd name="T5" fmla="*/ 0 h 27"/>
                  <a:gd name="T6" fmla="*/ 58 w 58"/>
                  <a:gd name="T7" fmla="*/ 5 h 27"/>
                  <a:gd name="T8" fmla="*/ 75 w 58"/>
                  <a:gd name="T9" fmla="*/ 13 h 27"/>
                  <a:gd name="T10" fmla="*/ 82 w 58"/>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0"/>
                    </a:cubicBezTo>
                    <a:cubicBezTo>
                      <a:pt x="33" y="0"/>
                      <a:pt x="35" y="1"/>
                      <a:pt x="41" y="3"/>
                    </a:cubicBezTo>
                    <a:cubicBezTo>
                      <a:pt x="45" y="5"/>
                      <a:pt x="50" y="4"/>
                      <a:pt x="53" y="9"/>
                    </a:cubicBezTo>
                    <a:cubicBezTo>
                      <a:pt x="57" y="14"/>
                      <a:pt x="56" y="21"/>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4" name="Freeform 605"/>
              <p:cNvSpPr>
                <a:spLocks/>
              </p:cNvSpPr>
              <p:nvPr/>
            </p:nvSpPr>
            <p:spPr bwMode="auto">
              <a:xfrm>
                <a:off x="1875" y="1813"/>
                <a:ext cx="60" cy="34"/>
              </a:xfrm>
              <a:custGeom>
                <a:avLst/>
                <a:gdLst>
                  <a:gd name="T0" fmla="*/ 2 w 50"/>
                  <a:gd name="T1" fmla="*/ 0 h 28"/>
                  <a:gd name="T2" fmla="*/ 7 w 50"/>
                  <a:gd name="T3" fmla="*/ 33 h 28"/>
                  <a:gd name="T4" fmla="*/ 50 w 50"/>
                  <a:gd name="T5" fmla="*/ 34 h 28"/>
                  <a:gd name="T6" fmla="*/ 72 w 50"/>
                  <a:gd name="T7" fmla="*/ 19 h 28"/>
                  <a:gd name="T8" fmla="*/ 64 w 50"/>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8">
                    <a:moveTo>
                      <a:pt x="2" y="0"/>
                    </a:moveTo>
                    <a:cubicBezTo>
                      <a:pt x="0" y="5"/>
                      <a:pt x="1" y="18"/>
                      <a:pt x="5" y="22"/>
                    </a:cubicBezTo>
                    <a:cubicBezTo>
                      <a:pt x="11" y="28"/>
                      <a:pt x="27" y="24"/>
                      <a:pt x="35" y="23"/>
                    </a:cubicBezTo>
                    <a:cubicBezTo>
                      <a:pt x="41" y="22"/>
                      <a:pt x="49" y="21"/>
                      <a:pt x="50" y="13"/>
                    </a:cubicBezTo>
                    <a:cubicBezTo>
                      <a:pt x="50"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5" name="Freeform 606"/>
              <p:cNvSpPr>
                <a:spLocks/>
              </p:cNvSpPr>
              <p:nvPr/>
            </p:nvSpPr>
            <p:spPr bwMode="auto">
              <a:xfrm>
                <a:off x="1805"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6" name="Freeform 607"/>
              <p:cNvSpPr>
                <a:spLocks/>
              </p:cNvSpPr>
              <p:nvPr/>
            </p:nvSpPr>
            <p:spPr bwMode="auto">
              <a:xfrm>
                <a:off x="1870" y="1846"/>
                <a:ext cx="7" cy="31"/>
              </a:xfrm>
              <a:custGeom>
                <a:avLst/>
                <a:gdLst>
                  <a:gd name="T0" fmla="*/ 0 w 6"/>
                  <a:gd name="T1" fmla="*/ 0 h 26"/>
                  <a:gd name="T2" fmla="*/ 8 w 6"/>
                  <a:gd name="T3" fmla="*/ 21 h 26"/>
                  <a:gd name="T4" fmla="*/ 0 w 6"/>
                  <a:gd name="T5" fmla="*/ 30 h 26"/>
                  <a:gd name="T6" fmla="*/ 0 60000 65536"/>
                  <a:gd name="T7" fmla="*/ 0 60000 65536"/>
                  <a:gd name="T8" fmla="*/ 0 60000 65536"/>
                </a:gdLst>
                <a:ahLst/>
                <a:cxnLst>
                  <a:cxn ang="T6">
                    <a:pos x="T0" y="T1"/>
                  </a:cxn>
                  <a:cxn ang="T7">
                    <a:pos x="T2" y="T3"/>
                  </a:cxn>
                  <a:cxn ang="T8">
                    <a:pos x="T4" y="T5"/>
                  </a:cxn>
                </a:cxnLst>
                <a:rect l="0" t="0" r="r" b="b"/>
                <a:pathLst>
                  <a:path w="6" h="26">
                    <a:moveTo>
                      <a:pt x="0" y="0"/>
                    </a:moveTo>
                    <a:cubicBezTo>
                      <a:pt x="6"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7" name="Freeform 608"/>
              <p:cNvSpPr>
                <a:spLocks/>
              </p:cNvSpPr>
              <p:nvPr/>
            </p:nvSpPr>
            <p:spPr bwMode="auto">
              <a:xfrm>
                <a:off x="1876" y="1835"/>
                <a:ext cx="66" cy="37"/>
              </a:xfrm>
              <a:custGeom>
                <a:avLst/>
                <a:gdLst>
                  <a:gd name="T0" fmla="*/ 67 w 55"/>
                  <a:gd name="T1" fmla="*/ 0 h 31"/>
                  <a:gd name="T2" fmla="*/ 78 w 55"/>
                  <a:gd name="T3" fmla="*/ 10 h 31"/>
                  <a:gd name="T4" fmla="*/ 77 w 55"/>
                  <a:gd name="T5" fmla="*/ 30 h 31"/>
                  <a:gd name="T6" fmla="*/ 71 w 55"/>
                  <a:gd name="T7" fmla="*/ 37 h 31"/>
                  <a:gd name="T8" fmla="*/ 48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6"/>
                    </a:cubicBezTo>
                    <a:cubicBezTo>
                      <a:pt x="44" y="29"/>
                      <a:pt x="39" y="29"/>
                      <a:pt x="33" y="29"/>
                    </a:cubicBezTo>
                    <a:cubicBezTo>
                      <a:pt x="26" y="30"/>
                      <a:pt x="19" y="29"/>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8" name="Freeform 609"/>
              <p:cNvSpPr>
                <a:spLocks/>
              </p:cNvSpPr>
              <p:nvPr/>
            </p:nvSpPr>
            <p:spPr bwMode="auto">
              <a:xfrm>
                <a:off x="1876"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9" name="Freeform 610"/>
              <p:cNvSpPr>
                <a:spLocks/>
              </p:cNvSpPr>
              <p:nvPr/>
            </p:nvSpPr>
            <p:spPr bwMode="auto">
              <a:xfrm>
                <a:off x="1932" y="1866"/>
                <a:ext cx="11" cy="32"/>
              </a:xfrm>
              <a:custGeom>
                <a:avLst/>
                <a:gdLst>
                  <a:gd name="T0" fmla="*/ 0 w 9"/>
                  <a:gd name="T1" fmla="*/ 2 h 26"/>
                  <a:gd name="T2" fmla="*/ 7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6"/>
                      <a:pt x="7" y="10"/>
                      <a:pt x="7" y="15"/>
                    </a:cubicBezTo>
                    <a:cubicBezTo>
                      <a:pt x="7"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0" name="Freeform 611"/>
              <p:cNvSpPr>
                <a:spLocks/>
              </p:cNvSpPr>
              <p:nvPr/>
            </p:nvSpPr>
            <p:spPr bwMode="auto">
              <a:xfrm>
                <a:off x="1940" y="1814"/>
                <a:ext cx="72" cy="34"/>
              </a:xfrm>
              <a:custGeom>
                <a:avLst/>
                <a:gdLst>
                  <a:gd name="T0" fmla="*/ 0 w 60"/>
                  <a:gd name="T1" fmla="*/ 34 h 28"/>
                  <a:gd name="T2" fmla="*/ 17 w 60"/>
                  <a:gd name="T3" fmla="*/ 41 h 28"/>
                  <a:gd name="T4" fmla="*/ 41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6" y="28"/>
                      <a:pt x="12" y="28"/>
                    </a:cubicBezTo>
                    <a:cubicBezTo>
                      <a:pt x="17" y="28"/>
                      <a:pt x="22" y="24"/>
                      <a:pt x="28" y="23"/>
                    </a:cubicBezTo>
                    <a:cubicBezTo>
                      <a:pt x="34" y="23"/>
                      <a:pt x="51" y="27"/>
                      <a:pt x="57" y="22"/>
                    </a:cubicBezTo>
                    <a:cubicBezTo>
                      <a:pt x="60" y="18"/>
                      <a:pt x="58"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1" name="Freeform 612"/>
              <p:cNvSpPr>
                <a:spLocks/>
              </p:cNvSpPr>
              <p:nvPr/>
            </p:nvSpPr>
            <p:spPr bwMode="auto">
              <a:xfrm>
                <a:off x="1941" y="1866"/>
                <a:ext cx="65" cy="32"/>
              </a:xfrm>
              <a:custGeom>
                <a:avLst/>
                <a:gdLst>
                  <a:gd name="T0" fmla="*/ 0 w 54"/>
                  <a:gd name="T1" fmla="*/ 12 h 26"/>
                  <a:gd name="T2" fmla="*/ 30 w 54"/>
                  <a:gd name="T3" fmla="*/ 1 h 26"/>
                  <a:gd name="T4" fmla="*/ 66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1"/>
                      <a:pt x="21" y="1"/>
                    </a:cubicBezTo>
                    <a:cubicBezTo>
                      <a:pt x="29" y="0"/>
                      <a:pt x="39" y="1"/>
                      <a:pt x="46"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2" name="Freeform 613"/>
              <p:cNvSpPr>
                <a:spLocks/>
              </p:cNvSpPr>
              <p:nvPr/>
            </p:nvSpPr>
            <p:spPr bwMode="auto">
              <a:xfrm>
                <a:off x="2002" y="1838"/>
                <a:ext cx="16" cy="43"/>
              </a:xfrm>
              <a:custGeom>
                <a:avLst/>
                <a:gdLst>
                  <a:gd name="T0" fmla="*/ 9 w 13"/>
                  <a:gd name="T1" fmla="*/ 0 h 35"/>
                  <a:gd name="T2" fmla="*/ 14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9" y="22"/>
                    </a:cubicBezTo>
                    <a:cubicBezTo>
                      <a:pt x="8"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3" name="Freeform 614"/>
              <p:cNvSpPr>
                <a:spLocks/>
              </p:cNvSpPr>
              <p:nvPr/>
            </p:nvSpPr>
            <p:spPr bwMode="auto">
              <a:xfrm>
                <a:off x="2017"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7" y="18"/>
                      <a:pt x="48" y="9"/>
                      <a:pt x="45" y="5"/>
                    </a:cubicBezTo>
                    <a:cubicBezTo>
                      <a:pt x="40" y="0"/>
                      <a:pt x="32" y="6"/>
                      <a:pt x="26" y="6"/>
                    </a:cubicBezTo>
                    <a:cubicBezTo>
                      <a:pt x="20" y="7"/>
                      <a:pt x="15" y="6"/>
                      <a:pt x="9" y="4"/>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4" name="Freeform 615"/>
              <p:cNvSpPr>
                <a:spLocks/>
              </p:cNvSpPr>
              <p:nvPr/>
            </p:nvSpPr>
            <p:spPr bwMode="auto">
              <a:xfrm>
                <a:off x="2062" y="1813"/>
                <a:ext cx="12" cy="41"/>
              </a:xfrm>
              <a:custGeom>
                <a:avLst/>
                <a:gdLst>
                  <a:gd name="T0" fmla="*/ 12 w 10"/>
                  <a:gd name="T1" fmla="*/ 0 h 34"/>
                  <a:gd name="T2" fmla="*/ 6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4"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5" name="Freeform 616"/>
              <p:cNvSpPr>
                <a:spLocks/>
              </p:cNvSpPr>
              <p:nvPr/>
            </p:nvSpPr>
            <p:spPr bwMode="auto">
              <a:xfrm>
                <a:off x="2256"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4"/>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6" name="Freeform 617"/>
              <p:cNvSpPr>
                <a:spLocks/>
              </p:cNvSpPr>
              <p:nvPr/>
            </p:nvSpPr>
            <p:spPr bwMode="auto">
              <a:xfrm>
                <a:off x="2253" y="1843"/>
                <a:ext cx="15" cy="15"/>
              </a:xfrm>
              <a:custGeom>
                <a:avLst/>
                <a:gdLst>
                  <a:gd name="T0" fmla="*/ 17 w 13"/>
                  <a:gd name="T1" fmla="*/ 5 h 12"/>
                  <a:gd name="T2" fmla="*/ 2 w 13"/>
                  <a:gd name="T3" fmla="*/ 19 h 12"/>
                  <a:gd name="T4" fmla="*/ 0 60000 65536"/>
                  <a:gd name="T5" fmla="*/ 0 60000 65536"/>
                </a:gdLst>
                <a:ahLst/>
                <a:cxnLst>
                  <a:cxn ang="T4">
                    <a:pos x="T0" y="T1"/>
                  </a:cxn>
                  <a:cxn ang="T5">
                    <a:pos x="T2" y="T3"/>
                  </a:cxn>
                </a:cxnLst>
                <a:rect l="0" t="0" r="r" b="b"/>
                <a:pathLst>
                  <a:path w="13" h="12">
                    <a:moveTo>
                      <a:pt x="13" y="3"/>
                    </a:moveTo>
                    <a:cubicBezTo>
                      <a:pt x="9"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7" name="Oval 618"/>
              <p:cNvSpPr>
                <a:spLocks noChangeArrowheads="1"/>
              </p:cNvSpPr>
              <p:nvPr/>
            </p:nvSpPr>
            <p:spPr bwMode="auto">
              <a:xfrm>
                <a:off x="1490"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8" name="Oval 619"/>
              <p:cNvSpPr>
                <a:spLocks noChangeArrowheads="1"/>
              </p:cNvSpPr>
              <p:nvPr/>
            </p:nvSpPr>
            <p:spPr bwMode="auto">
              <a:xfrm>
                <a:off x="1472"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9" name="Oval 620"/>
              <p:cNvSpPr>
                <a:spLocks noChangeArrowheads="1"/>
              </p:cNvSpPr>
              <p:nvPr/>
            </p:nvSpPr>
            <p:spPr bwMode="auto">
              <a:xfrm>
                <a:off x="1600"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0" name="Oval 621"/>
              <p:cNvSpPr>
                <a:spLocks noChangeArrowheads="1"/>
              </p:cNvSpPr>
              <p:nvPr/>
            </p:nvSpPr>
            <p:spPr bwMode="auto">
              <a:xfrm>
                <a:off x="1610"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1" name="Oval 622"/>
              <p:cNvSpPr>
                <a:spLocks noChangeArrowheads="1"/>
              </p:cNvSpPr>
              <p:nvPr/>
            </p:nvSpPr>
            <p:spPr bwMode="auto">
              <a:xfrm>
                <a:off x="1694"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2" name="Oval 623"/>
              <p:cNvSpPr>
                <a:spLocks noChangeArrowheads="1"/>
              </p:cNvSpPr>
              <p:nvPr/>
            </p:nvSpPr>
            <p:spPr bwMode="auto">
              <a:xfrm>
                <a:off x="1801"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3" name="Oval 624"/>
              <p:cNvSpPr>
                <a:spLocks noChangeArrowheads="1"/>
              </p:cNvSpPr>
              <p:nvPr/>
            </p:nvSpPr>
            <p:spPr bwMode="auto">
              <a:xfrm>
                <a:off x="1860"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4" name="Oval 625"/>
              <p:cNvSpPr>
                <a:spLocks noChangeArrowheads="1"/>
              </p:cNvSpPr>
              <p:nvPr/>
            </p:nvSpPr>
            <p:spPr bwMode="auto">
              <a:xfrm>
                <a:off x="1924"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5" name="Oval 626"/>
              <p:cNvSpPr>
                <a:spLocks noChangeArrowheads="1"/>
              </p:cNvSpPr>
              <p:nvPr/>
            </p:nvSpPr>
            <p:spPr bwMode="auto">
              <a:xfrm>
                <a:off x="2027"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6" name="Oval 627"/>
              <p:cNvSpPr>
                <a:spLocks noChangeArrowheads="1"/>
              </p:cNvSpPr>
              <p:nvPr/>
            </p:nvSpPr>
            <p:spPr bwMode="auto">
              <a:xfrm>
                <a:off x="2074"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7" name="Oval 628"/>
              <p:cNvSpPr>
                <a:spLocks noChangeArrowheads="1"/>
              </p:cNvSpPr>
              <p:nvPr/>
            </p:nvSpPr>
            <p:spPr bwMode="auto">
              <a:xfrm>
                <a:off x="2239"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8" name="Oval 629"/>
              <p:cNvSpPr>
                <a:spLocks noChangeArrowheads="1"/>
              </p:cNvSpPr>
              <p:nvPr/>
            </p:nvSpPr>
            <p:spPr bwMode="auto">
              <a:xfrm>
                <a:off x="2191"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9" name="Freeform 630"/>
              <p:cNvSpPr>
                <a:spLocks/>
              </p:cNvSpPr>
              <p:nvPr/>
            </p:nvSpPr>
            <p:spPr bwMode="auto">
              <a:xfrm>
                <a:off x="2384" y="1905"/>
                <a:ext cx="29" cy="16"/>
              </a:xfrm>
              <a:custGeom>
                <a:avLst/>
                <a:gdLst>
                  <a:gd name="T0" fmla="*/ 34 w 24"/>
                  <a:gd name="T1" fmla="*/ 6 h 13"/>
                  <a:gd name="T2" fmla="*/ 19 w 24"/>
                  <a:gd name="T3" fmla="*/ 17 h 13"/>
                  <a:gd name="T4" fmla="*/ 1 w 24"/>
                  <a:gd name="T5" fmla="*/ 14 h 13"/>
                  <a:gd name="T6" fmla="*/ 15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19" y="10"/>
                      <a:pt x="13" y="11"/>
                    </a:cubicBezTo>
                    <a:cubicBezTo>
                      <a:pt x="7" y="13"/>
                      <a:pt x="1" y="12"/>
                      <a:pt x="1" y="9"/>
                    </a:cubicBezTo>
                    <a:cubicBezTo>
                      <a:pt x="0" y="6"/>
                      <a:pt x="4" y="3"/>
                      <a:pt x="10" y="1"/>
                    </a:cubicBezTo>
                    <a:cubicBezTo>
                      <a:pt x="17" y="0"/>
                      <a:pt x="22"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0" name="Freeform 631"/>
              <p:cNvSpPr>
                <a:spLocks/>
              </p:cNvSpPr>
              <p:nvPr/>
            </p:nvSpPr>
            <p:spPr bwMode="auto">
              <a:xfrm>
                <a:off x="2512" y="1794"/>
                <a:ext cx="26" cy="23"/>
              </a:xfrm>
              <a:custGeom>
                <a:avLst/>
                <a:gdLst>
                  <a:gd name="T0" fmla="*/ 28 w 22"/>
                  <a:gd name="T1" fmla="*/ 2 h 19"/>
                  <a:gd name="T2" fmla="*/ 20 w 22"/>
                  <a:gd name="T3" fmla="*/ 19 h 19"/>
                  <a:gd name="T4" fmla="*/ 2 w 22"/>
                  <a:gd name="T5" fmla="*/ 25 h 19"/>
                  <a:gd name="T6" fmla="*/ 9 w 22"/>
                  <a:gd name="T7" fmla="*/ 7 h 19"/>
                  <a:gd name="T8" fmla="*/ 28 w 22"/>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20" y="2"/>
                    </a:moveTo>
                    <a:cubicBezTo>
                      <a:pt x="22" y="4"/>
                      <a:pt x="19" y="9"/>
                      <a:pt x="14" y="13"/>
                    </a:cubicBezTo>
                    <a:cubicBezTo>
                      <a:pt x="10" y="17"/>
                      <a:pt x="4" y="19"/>
                      <a:pt x="2" y="17"/>
                    </a:cubicBezTo>
                    <a:cubicBezTo>
                      <a:pt x="0" y="15"/>
                      <a:pt x="3" y="10"/>
                      <a:pt x="7" y="5"/>
                    </a:cubicBezTo>
                    <a:cubicBezTo>
                      <a:pt x="12" y="1"/>
                      <a:pt x="18" y="0"/>
                      <a:pt x="20"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1" name="Freeform 632"/>
              <p:cNvSpPr>
                <a:spLocks/>
              </p:cNvSpPr>
              <p:nvPr/>
            </p:nvSpPr>
            <p:spPr bwMode="auto">
              <a:xfrm>
                <a:off x="2592" y="1606"/>
                <a:ext cx="19" cy="28"/>
              </a:xfrm>
              <a:custGeom>
                <a:avLst/>
                <a:gdLst>
                  <a:gd name="T0" fmla="*/ 18 w 16"/>
                  <a:gd name="T1" fmla="*/ 1 h 23"/>
                  <a:gd name="T2" fmla="*/ 18 w 16"/>
                  <a:gd name="T3" fmla="*/ 21 h 23"/>
                  <a:gd name="T4" fmla="*/ 5 w 16"/>
                  <a:gd name="T5" fmla="*/ 32 h 23"/>
                  <a:gd name="T6" fmla="*/ 6 w 16"/>
                  <a:gd name="T7" fmla="*/ 13 h 23"/>
                  <a:gd name="T8" fmla="*/ 18 w 16"/>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1"/>
                    </a:moveTo>
                    <a:cubicBezTo>
                      <a:pt x="16" y="2"/>
                      <a:pt x="16" y="8"/>
                      <a:pt x="13" y="14"/>
                    </a:cubicBezTo>
                    <a:cubicBezTo>
                      <a:pt x="10" y="19"/>
                      <a:pt x="6" y="23"/>
                      <a:pt x="3" y="21"/>
                    </a:cubicBezTo>
                    <a:cubicBezTo>
                      <a:pt x="0" y="20"/>
                      <a:pt x="1" y="15"/>
                      <a:pt x="4" y="9"/>
                    </a:cubicBezTo>
                    <a:cubicBezTo>
                      <a:pt x="6" y="3"/>
                      <a:pt x="11"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2" name="Freeform 633"/>
              <p:cNvSpPr>
                <a:spLocks/>
              </p:cNvSpPr>
              <p:nvPr/>
            </p:nvSpPr>
            <p:spPr bwMode="auto">
              <a:xfrm>
                <a:off x="2575" y="1299"/>
                <a:ext cx="21" cy="28"/>
              </a:xfrm>
              <a:custGeom>
                <a:avLst/>
                <a:gdLst>
                  <a:gd name="T0" fmla="*/ 21 w 17"/>
                  <a:gd name="T1" fmla="*/ 32 h 23"/>
                  <a:gd name="T2" fmla="*/ 6 w 17"/>
                  <a:gd name="T3" fmla="*/ 21 h 23"/>
                  <a:gd name="T4" fmla="*/ 5 w 17"/>
                  <a:gd name="T5" fmla="*/ 1 h 23"/>
                  <a:gd name="T6" fmla="*/ 20 w 17"/>
                  <a:gd name="T7" fmla="*/ 13 h 23"/>
                  <a:gd name="T8" fmla="*/ 21 w 17"/>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3">
                    <a:moveTo>
                      <a:pt x="14" y="21"/>
                    </a:moveTo>
                    <a:cubicBezTo>
                      <a:pt x="12" y="23"/>
                      <a:pt x="7" y="19"/>
                      <a:pt x="4" y="14"/>
                    </a:cubicBezTo>
                    <a:cubicBezTo>
                      <a:pt x="1" y="8"/>
                      <a:pt x="0" y="2"/>
                      <a:pt x="3" y="1"/>
                    </a:cubicBezTo>
                    <a:cubicBezTo>
                      <a:pt x="6" y="0"/>
                      <a:pt x="10" y="3"/>
                      <a:pt x="13" y="9"/>
                    </a:cubicBezTo>
                    <a:cubicBezTo>
                      <a:pt x="16" y="14"/>
                      <a:pt x="17"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3" name="Freeform 634"/>
              <p:cNvSpPr>
                <a:spLocks/>
              </p:cNvSpPr>
              <p:nvPr/>
            </p:nvSpPr>
            <p:spPr bwMode="auto">
              <a:xfrm>
                <a:off x="2536" y="1167"/>
                <a:ext cx="19" cy="28"/>
              </a:xfrm>
              <a:custGeom>
                <a:avLst/>
                <a:gdLst>
                  <a:gd name="T0" fmla="*/ 18 w 16"/>
                  <a:gd name="T1" fmla="*/ 32 h 23"/>
                  <a:gd name="T2" fmla="*/ 5 w 16"/>
                  <a:gd name="T3" fmla="*/ 21 h 23"/>
                  <a:gd name="T4" fmla="*/ 2 w 16"/>
                  <a:gd name="T5" fmla="*/ 1 h 23"/>
                  <a:gd name="T6" fmla="*/ 17 w 16"/>
                  <a:gd name="T7" fmla="*/ 13 h 23"/>
                  <a:gd name="T8" fmla="*/ 18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1"/>
                    </a:moveTo>
                    <a:cubicBezTo>
                      <a:pt x="11" y="23"/>
                      <a:pt x="6" y="19"/>
                      <a:pt x="3" y="14"/>
                    </a:cubicBezTo>
                    <a:cubicBezTo>
                      <a:pt x="0" y="8"/>
                      <a:pt x="0" y="3"/>
                      <a:pt x="2" y="1"/>
                    </a:cubicBezTo>
                    <a:cubicBezTo>
                      <a:pt x="5" y="0"/>
                      <a:pt x="9" y="3"/>
                      <a:pt x="12" y="9"/>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4" name="Freeform 635"/>
              <p:cNvSpPr>
                <a:spLocks/>
              </p:cNvSpPr>
              <p:nvPr/>
            </p:nvSpPr>
            <p:spPr bwMode="auto">
              <a:xfrm>
                <a:off x="2390" y="1060"/>
                <a:ext cx="19" cy="28"/>
              </a:xfrm>
              <a:custGeom>
                <a:avLst/>
                <a:gdLst>
                  <a:gd name="T0" fmla="*/ 20 w 16"/>
                  <a:gd name="T1" fmla="*/ 33 h 23"/>
                  <a:gd name="T2" fmla="*/ 6 w 16"/>
                  <a:gd name="T3" fmla="*/ 21 h 23"/>
                  <a:gd name="T4" fmla="*/ 5 w 16"/>
                  <a:gd name="T5" fmla="*/ 2 h 23"/>
                  <a:gd name="T6" fmla="*/ 18 w 16"/>
                  <a:gd name="T7" fmla="*/ 13 h 23"/>
                  <a:gd name="T8" fmla="*/ 20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2"/>
                    </a:moveTo>
                    <a:cubicBezTo>
                      <a:pt x="11" y="23"/>
                      <a:pt x="7" y="20"/>
                      <a:pt x="4" y="14"/>
                    </a:cubicBezTo>
                    <a:cubicBezTo>
                      <a:pt x="1" y="9"/>
                      <a:pt x="0" y="3"/>
                      <a:pt x="3" y="2"/>
                    </a:cubicBezTo>
                    <a:cubicBezTo>
                      <a:pt x="5" y="0"/>
                      <a:pt x="10" y="4"/>
                      <a:pt x="13" y="9"/>
                    </a:cubicBezTo>
                    <a:cubicBezTo>
                      <a:pt x="16" y="15"/>
                      <a:pt x="16"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5" name="Oval 636"/>
              <p:cNvSpPr>
                <a:spLocks noChangeArrowheads="1"/>
              </p:cNvSpPr>
              <p:nvPr/>
            </p:nvSpPr>
            <p:spPr bwMode="auto">
              <a:xfrm>
                <a:off x="1581"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6" name="Oval 637"/>
              <p:cNvSpPr>
                <a:spLocks noChangeArrowheads="1"/>
              </p:cNvSpPr>
              <p:nvPr/>
            </p:nvSpPr>
            <p:spPr bwMode="auto">
              <a:xfrm>
                <a:off x="1655"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7" name="Oval 638"/>
              <p:cNvSpPr>
                <a:spLocks noChangeArrowheads="1"/>
              </p:cNvSpPr>
              <p:nvPr/>
            </p:nvSpPr>
            <p:spPr bwMode="auto">
              <a:xfrm>
                <a:off x="1706"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8" name="Oval 639"/>
              <p:cNvSpPr>
                <a:spLocks noChangeArrowheads="1"/>
              </p:cNvSpPr>
              <p:nvPr/>
            </p:nvSpPr>
            <p:spPr bwMode="auto">
              <a:xfrm>
                <a:off x="1758"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9" name="Oval 640"/>
              <p:cNvSpPr>
                <a:spLocks noChangeArrowheads="1"/>
              </p:cNvSpPr>
              <p:nvPr/>
            </p:nvSpPr>
            <p:spPr bwMode="auto">
              <a:xfrm>
                <a:off x="1789"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0" name="Oval 641"/>
              <p:cNvSpPr>
                <a:spLocks noChangeArrowheads="1"/>
              </p:cNvSpPr>
              <p:nvPr/>
            </p:nvSpPr>
            <p:spPr bwMode="auto">
              <a:xfrm>
                <a:off x="1866"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1" name="Oval 642"/>
              <p:cNvSpPr>
                <a:spLocks noChangeArrowheads="1"/>
              </p:cNvSpPr>
              <p:nvPr/>
            </p:nvSpPr>
            <p:spPr bwMode="auto">
              <a:xfrm>
                <a:off x="1989"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2" name="Oval 643"/>
              <p:cNvSpPr>
                <a:spLocks noChangeArrowheads="1"/>
              </p:cNvSpPr>
              <p:nvPr/>
            </p:nvSpPr>
            <p:spPr bwMode="auto">
              <a:xfrm>
                <a:off x="2024"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3" name="Oval 644"/>
              <p:cNvSpPr>
                <a:spLocks noChangeArrowheads="1"/>
              </p:cNvSpPr>
              <p:nvPr/>
            </p:nvSpPr>
            <p:spPr bwMode="auto">
              <a:xfrm>
                <a:off x="2089"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4" name="Oval 645"/>
              <p:cNvSpPr>
                <a:spLocks noChangeArrowheads="1"/>
              </p:cNvSpPr>
              <p:nvPr/>
            </p:nvSpPr>
            <p:spPr bwMode="auto">
              <a:xfrm>
                <a:off x="2142"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5" name="Oval 646"/>
              <p:cNvSpPr>
                <a:spLocks noChangeArrowheads="1"/>
              </p:cNvSpPr>
              <p:nvPr/>
            </p:nvSpPr>
            <p:spPr bwMode="auto">
              <a:xfrm>
                <a:off x="2237"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6" name="Rectangle 647"/>
              <p:cNvSpPr>
                <a:spLocks noChangeArrowheads="1"/>
              </p:cNvSpPr>
              <p:nvPr/>
            </p:nvSpPr>
            <p:spPr bwMode="auto">
              <a:xfrm>
                <a:off x="1443" y="1810"/>
                <a:ext cx="843"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7" name="Rectangle 648"/>
              <p:cNvSpPr>
                <a:spLocks noChangeArrowheads="1"/>
              </p:cNvSpPr>
              <p:nvPr/>
            </p:nvSpPr>
            <p:spPr bwMode="auto">
              <a:xfrm>
                <a:off x="1443" y="1083"/>
                <a:ext cx="845"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8" name="Rectangle 649"/>
              <p:cNvSpPr>
                <a:spLocks noChangeArrowheads="1"/>
              </p:cNvSpPr>
              <p:nvPr/>
            </p:nvSpPr>
            <p:spPr bwMode="auto">
              <a:xfrm>
                <a:off x="1443" y="1011"/>
                <a:ext cx="845"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9" name="Rectangle 650"/>
              <p:cNvSpPr>
                <a:spLocks noChangeArrowheads="1"/>
              </p:cNvSpPr>
              <p:nvPr/>
            </p:nvSpPr>
            <p:spPr bwMode="auto">
              <a:xfrm>
                <a:off x="1443" y="1809"/>
                <a:ext cx="845"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60" name="Freeform 651"/>
              <p:cNvSpPr>
                <a:spLocks/>
              </p:cNvSpPr>
              <p:nvPr/>
            </p:nvSpPr>
            <p:spPr bwMode="auto">
              <a:xfrm>
                <a:off x="2289" y="1801"/>
                <a:ext cx="100" cy="42"/>
              </a:xfrm>
              <a:custGeom>
                <a:avLst/>
                <a:gdLst>
                  <a:gd name="T0" fmla="*/ 0 w 83"/>
                  <a:gd name="T1" fmla="*/ 50 h 35"/>
                  <a:gd name="T2" fmla="*/ 23 w 83"/>
                  <a:gd name="T3" fmla="*/ 46 h 35"/>
                  <a:gd name="T4" fmla="*/ 61 w 83"/>
                  <a:gd name="T5" fmla="*/ 30 h 35"/>
                  <a:gd name="T6" fmla="*/ 120 w 83"/>
                  <a:gd name="T7" fmla="*/ 6 h 35"/>
                  <a:gd name="T8" fmla="*/ 69 w 83"/>
                  <a:gd name="T9" fmla="*/ 7 h 35"/>
                  <a:gd name="T10" fmla="*/ 34 w 83"/>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35">
                    <a:moveTo>
                      <a:pt x="0" y="35"/>
                    </a:moveTo>
                    <a:cubicBezTo>
                      <a:pt x="0" y="34"/>
                      <a:pt x="11" y="33"/>
                      <a:pt x="16" y="32"/>
                    </a:cubicBezTo>
                    <a:cubicBezTo>
                      <a:pt x="26" y="30"/>
                      <a:pt x="32" y="26"/>
                      <a:pt x="42" y="21"/>
                    </a:cubicBezTo>
                    <a:cubicBezTo>
                      <a:pt x="54" y="14"/>
                      <a:pt x="73" y="11"/>
                      <a:pt x="83" y="4"/>
                    </a:cubicBezTo>
                    <a:cubicBezTo>
                      <a:pt x="74" y="0"/>
                      <a:pt x="58" y="5"/>
                      <a:pt x="47" y="5"/>
                    </a:cubicBezTo>
                    <a:cubicBezTo>
                      <a:pt x="39" y="5"/>
                      <a:pt x="31" y="7"/>
                      <a:pt x="23"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1" name="Freeform 652"/>
              <p:cNvSpPr>
                <a:spLocks/>
              </p:cNvSpPr>
              <p:nvPr/>
            </p:nvSpPr>
            <p:spPr bwMode="auto">
              <a:xfrm>
                <a:off x="2289" y="1825"/>
                <a:ext cx="103" cy="47"/>
              </a:xfrm>
              <a:custGeom>
                <a:avLst/>
                <a:gdLst>
                  <a:gd name="T0" fmla="*/ 0 w 86"/>
                  <a:gd name="T1" fmla="*/ 27 h 39"/>
                  <a:gd name="T2" fmla="*/ 56 w 86"/>
                  <a:gd name="T3" fmla="*/ 20 h 39"/>
                  <a:gd name="T4" fmla="*/ 123 w 86"/>
                  <a:gd name="T5" fmla="*/ 0 h 39"/>
                  <a:gd name="T6" fmla="*/ 6 w 86"/>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9">
                    <a:moveTo>
                      <a:pt x="0" y="18"/>
                    </a:moveTo>
                    <a:cubicBezTo>
                      <a:pt x="12" y="13"/>
                      <a:pt x="26" y="16"/>
                      <a:pt x="39" y="14"/>
                    </a:cubicBezTo>
                    <a:cubicBezTo>
                      <a:pt x="52" y="12"/>
                      <a:pt x="76" y="9"/>
                      <a:pt x="86"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2" name="Freeform 653"/>
              <p:cNvSpPr>
                <a:spLocks/>
              </p:cNvSpPr>
              <p:nvPr/>
            </p:nvSpPr>
            <p:spPr bwMode="auto">
              <a:xfrm>
                <a:off x="2387"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2"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3" name="Freeform 654"/>
              <p:cNvSpPr>
                <a:spLocks/>
              </p:cNvSpPr>
              <p:nvPr/>
            </p:nvSpPr>
            <p:spPr bwMode="auto">
              <a:xfrm>
                <a:off x="2450"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8"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4" name="Freeform 655"/>
              <p:cNvSpPr>
                <a:spLocks/>
              </p:cNvSpPr>
              <p:nvPr/>
            </p:nvSpPr>
            <p:spPr bwMode="auto">
              <a:xfrm>
                <a:off x="2328" y="1841"/>
                <a:ext cx="104" cy="37"/>
              </a:xfrm>
              <a:custGeom>
                <a:avLst/>
                <a:gdLst>
                  <a:gd name="T0" fmla="*/ 0 w 86"/>
                  <a:gd name="T1" fmla="*/ 32 h 31"/>
                  <a:gd name="T2" fmla="*/ 60 w 86"/>
                  <a:gd name="T3" fmla="*/ 27 h 31"/>
                  <a:gd name="T4" fmla="*/ 126 w 86"/>
                  <a:gd name="T5" fmla="*/ 0 h 31"/>
                  <a:gd name="T6" fmla="*/ 73 w 86"/>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1">
                    <a:moveTo>
                      <a:pt x="0" y="23"/>
                    </a:moveTo>
                    <a:cubicBezTo>
                      <a:pt x="12" y="19"/>
                      <a:pt x="28" y="22"/>
                      <a:pt x="41" y="19"/>
                    </a:cubicBezTo>
                    <a:cubicBezTo>
                      <a:pt x="55" y="16"/>
                      <a:pt x="75" y="9"/>
                      <a:pt x="86" y="0"/>
                    </a:cubicBezTo>
                    <a:cubicBezTo>
                      <a:pt x="77" y="10"/>
                      <a:pt x="61"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5" name="Freeform 656"/>
              <p:cNvSpPr>
                <a:spLocks/>
              </p:cNvSpPr>
              <p:nvPr/>
            </p:nvSpPr>
            <p:spPr bwMode="auto">
              <a:xfrm>
                <a:off x="2426"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1" y="47"/>
                      <a:pt x="36" y="21"/>
                      <a:pt x="50" y="0"/>
                    </a:cubicBezTo>
                    <a:cubicBezTo>
                      <a:pt x="39" y="7"/>
                      <a:pt x="29" y="17"/>
                      <a:pt x="16"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6" name="Freeform 657"/>
              <p:cNvSpPr>
                <a:spLocks/>
              </p:cNvSpPr>
              <p:nvPr/>
            </p:nvSpPr>
            <p:spPr bwMode="auto">
              <a:xfrm>
                <a:off x="2463" y="1667"/>
                <a:ext cx="82" cy="104"/>
              </a:xfrm>
              <a:custGeom>
                <a:avLst/>
                <a:gdLst>
                  <a:gd name="T0" fmla="*/ 0 w 68"/>
                  <a:gd name="T1" fmla="*/ 88 h 86"/>
                  <a:gd name="T2" fmla="*/ 48 w 68"/>
                  <a:gd name="T3" fmla="*/ 44 h 86"/>
                  <a:gd name="T4" fmla="*/ 99 w 68"/>
                  <a:gd name="T5" fmla="*/ 0 h 86"/>
                  <a:gd name="T6" fmla="*/ 51 w 68"/>
                  <a:gd name="T7" fmla="*/ 91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19" y="38"/>
                      <a:pt x="33" y="30"/>
                    </a:cubicBezTo>
                    <a:cubicBezTo>
                      <a:pt x="45" y="22"/>
                      <a:pt x="60" y="13"/>
                      <a:pt x="68" y="0"/>
                    </a:cubicBezTo>
                    <a:cubicBezTo>
                      <a:pt x="62" y="20"/>
                      <a:pt x="45" y="43"/>
                      <a:pt x="35" y="62"/>
                    </a:cubicBezTo>
                    <a:cubicBezTo>
                      <a:pt x="31" y="71"/>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7" name="Freeform 658"/>
              <p:cNvSpPr>
                <a:spLocks/>
              </p:cNvSpPr>
              <p:nvPr/>
            </p:nvSpPr>
            <p:spPr bwMode="auto">
              <a:xfrm>
                <a:off x="2513" y="1566"/>
                <a:ext cx="49" cy="116"/>
              </a:xfrm>
              <a:custGeom>
                <a:avLst/>
                <a:gdLst>
                  <a:gd name="T0" fmla="*/ 23 w 41"/>
                  <a:gd name="T1" fmla="*/ 140 h 96"/>
                  <a:gd name="T2" fmla="*/ 53 w 41"/>
                  <a:gd name="T3" fmla="*/ 71 h 96"/>
                  <a:gd name="T4" fmla="*/ 53 w 41"/>
                  <a:gd name="T5" fmla="*/ 0 h 96"/>
                  <a:gd name="T6" fmla="*/ 16 w 41"/>
                  <a:gd name="T7" fmla="*/ 75 h 96"/>
                  <a:gd name="T8" fmla="*/ 0 w 41"/>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6">
                    <a:moveTo>
                      <a:pt x="16" y="96"/>
                    </a:moveTo>
                    <a:cubicBezTo>
                      <a:pt x="25" y="82"/>
                      <a:pt x="33" y="65"/>
                      <a:pt x="37" y="49"/>
                    </a:cubicBezTo>
                    <a:cubicBezTo>
                      <a:pt x="41" y="32"/>
                      <a:pt x="37" y="17"/>
                      <a:pt x="37" y="0"/>
                    </a:cubicBezTo>
                    <a:cubicBezTo>
                      <a:pt x="28" y="17"/>
                      <a:pt x="22"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8" name="Freeform 659"/>
              <p:cNvSpPr>
                <a:spLocks/>
              </p:cNvSpPr>
              <p:nvPr/>
            </p:nvSpPr>
            <p:spPr bwMode="auto">
              <a:xfrm>
                <a:off x="2543" y="1565"/>
                <a:ext cx="46" cy="121"/>
              </a:xfrm>
              <a:custGeom>
                <a:avLst/>
                <a:gdLst>
                  <a:gd name="T0" fmla="*/ 19 w 38"/>
                  <a:gd name="T1" fmla="*/ 56 h 100"/>
                  <a:gd name="T2" fmla="*/ 44 w 38"/>
                  <a:gd name="T3" fmla="*/ 0 h 100"/>
                  <a:gd name="T4" fmla="*/ 41 w 38"/>
                  <a:gd name="T5" fmla="*/ 91 h 100"/>
                  <a:gd name="T6" fmla="*/ 27 w 38"/>
                  <a:gd name="T7" fmla="*/ 117 h 100"/>
                  <a:gd name="T8" fmla="*/ 0 w 38"/>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00">
                    <a:moveTo>
                      <a:pt x="13" y="38"/>
                    </a:moveTo>
                    <a:cubicBezTo>
                      <a:pt x="20" y="27"/>
                      <a:pt x="26" y="13"/>
                      <a:pt x="30" y="0"/>
                    </a:cubicBezTo>
                    <a:cubicBezTo>
                      <a:pt x="33" y="21"/>
                      <a:pt x="38" y="44"/>
                      <a:pt x="28" y="62"/>
                    </a:cubicBezTo>
                    <a:cubicBezTo>
                      <a:pt x="25" y="68"/>
                      <a:pt x="22" y="75"/>
                      <a:pt x="18" y="80"/>
                    </a:cubicBezTo>
                    <a:cubicBezTo>
                      <a:pt x="13" y="87"/>
                      <a:pt x="5"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9" name="Freeform 660"/>
              <p:cNvSpPr>
                <a:spLocks/>
              </p:cNvSpPr>
              <p:nvPr/>
            </p:nvSpPr>
            <p:spPr bwMode="auto">
              <a:xfrm>
                <a:off x="2516"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0" name="Freeform 661"/>
              <p:cNvSpPr>
                <a:spLocks/>
              </p:cNvSpPr>
              <p:nvPr/>
            </p:nvSpPr>
            <p:spPr bwMode="auto">
              <a:xfrm>
                <a:off x="2457" y="1784"/>
                <a:ext cx="46" cy="28"/>
              </a:xfrm>
              <a:custGeom>
                <a:avLst/>
                <a:gdLst>
                  <a:gd name="T0" fmla="*/ 0 w 38"/>
                  <a:gd name="T1" fmla="*/ 34 h 23"/>
                  <a:gd name="T2" fmla="*/ 56 w 38"/>
                  <a:gd name="T3" fmla="*/ 0 h 23"/>
                  <a:gd name="T4" fmla="*/ 0 60000 65536"/>
                  <a:gd name="T5" fmla="*/ 0 60000 65536"/>
                </a:gdLst>
                <a:ahLst/>
                <a:cxnLst>
                  <a:cxn ang="T4">
                    <a:pos x="T0" y="T1"/>
                  </a:cxn>
                  <a:cxn ang="T5">
                    <a:pos x="T2" y="T3"/>
                  </a:cxn>
                </a:cxnLst>
                <a:rect l="0" t="0" r="r" b="b"/>
                <a:pathLst>
                  <a:path w="38" h="23">
                    <a:moveTo>
                      <a:pt x="0" y="23"/>
                    </a:moveTo>
                    <a:cubicBezTo>
                      <a:pt x="7" y="13"/>
                      <a:pt x="26" y="4"/>
                      <a:pt x="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1" name="Freeform 662"/>
              <p:cNvSpPr>
                <a:spLocks/>
              </p:cNvSpPr>
              <p:nvPr/>
            </p:nvSpPr>
            <p:spPr bwMode="auto">
              <a:xfrm>
                <a:off x="2539"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2" name="Freeform 663"/>
              <p:cNvSpPr>
                <a:spLocks/>
              </p:cNvSpPr>
              <p:nvPr/>
            </p:nvSpPr>
            <p:spPr bwMode="auto">
              <a:xfrm>
                <a:off x="2554" y="1432"/>
                <a:ext cx="30" cy="139"/>
              </a:xfrm>
              <a:custGeom>
                <a:avLst/>
                <a:gdLst>
                  <a:gd name="T0" fmla="*/ 1 w 25"/>
                  <a:gd name="T1" fmla="*/ 138 h 115"/>
                  <a:gd name="T2" fmla="*/ 8 w 25"/>
                  <a:gd name="T3" fmla="*/ 63 h 115"/>
                  <a:gd name="T4" fmla="*/ 24 w 25"/>
                  <a:gd name="T5" fmla="*/ 0 h 115"/>
                  <a:gd name="T6" fmla="*/ 36 w 25"/>
                  <a:gd name="T7" fmla="*/ 112 h 115"/>
                  <a:gd name="T8" fmla="*/ 29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2" y="76"/>
                      <a:pt x="0" y="61"/>
                      <a:pt x="6" y="43"/>
                    </a:cubicBezTo>
                    <a:cubicBezTo>
                      <a:pt x="11" y="29"/>
                      <a:pt x="12" y="14"/>
                      <a:pt x="17" y="0"/>
                    </a:cubicBezTo>
                    <a:cubicBezTo>
                      <a:pt x="23" y="24"/>
                      <a:pt x="24" y="53"/>
                      <a:pt x="25" y="77"/>
                    </a:cubicBezTo>
                    <a:cubicBezTo>
                      <a:pt x="25" y="90"/>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3" name="Freeform 664"/>
              <p:cNvSpPr>
                <a:spLocks/>
              </p:cNvSpPr>
              <p:nvPr/>
            </p:nvSpPr>
            <p:spPr bwMode="auto">
              <a:xfrm>
                <a:off x="2580"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0"/>
                      <a:pt x="8" y="15"/>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4" name="Freeform 665"/>
              <p:cNvSpPr>
                <a:spLocks/>
              </p:cNvSpPr>
              <p:nvPr/>
            </p:nvSpPr>
            <p:spPr bwMode="auto">
              <a:xfrm>
                <a:off x="2542" y="1330"/>
                <a:ext cx="41" cy="104"/>
              </a:xfrm>
              <a:custGeom>
                <a:avLst/>
                <a:gdLst>
                  <a:gd name="T0" fmla="*/ 35 w 34"/>
                  <a:gd name="T1" fmla="*/ 126 h 86"/>
                  <a:gd name="T2" fmla="*/ 14 w 34"/>
                  <a:gd name="T3" fmla="*/ 58 h 86"/>
                  <a:gd name="T4" fmla="*/ 0 w 34"/>
                  <a:gd name="T5" fmla="*/ 0 h 86"/>
                  <a:gd name="T6" fmla="*/ 49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7" y="56"/>
                      <a:pt x="10" y="40"/>
                    </a:cubicBezTo>
                    <a:cubicBezTo>
                      <a:pt x="3" y="27"/>
                      <a:pt x="3" y="14"/>
                      <a:pt x="0" y="0"/>
                    </a:cubicBezTo>
                    <a:cubicBezTo>
                      <a:pt x="7"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5" name="Freeform 666"/>
              <p:cNvSpPr>
                <a:spLocks/>
              </p:cNvSpPr>
              <p:nvPr/>
            </p:nvSpPr>
            <p:spPr bwMode="auto">
              <a:xfrm>
                <a:off x="2528" y="1350"/>
                <a:ext cx="21" cy="52"/>
              </a:xfrm>
              <a:custGeom>
                <a:avLst/>
                <a:gdLst>
                  <a:gd name="T0" fmla="*/ 26 w 17"/>
                  <a:gd name="T1" fmla="*/ 34 h 43"/>
                  <a:gd name="T2" fmla="*/ 0 w 17"/>
                  <a:gd name="T3" fmla="*/ 0 h 43"/>
                  <a:gd name="T4" fmla="*/ 5 w 17"/>
                  <a:gd name="T5" fmla="*/ 63 h 43"/>
                  <a:gd name="T6" fmla="*/ 0 60000 65536"/>
                  <a:gd name="T7" fmla="*/ 0 60000 65536"/>
                  <a:gd name="T8" fmla="*/ 0 60000 65536"/>
                </a:gdLst>
                <a:ahLst/>
                <a:cxnLst>
                  <a:cxn ang="T6">
                    <a:pos x="T0" y="T1"/>
                  </a:cxn>
                  <a:cxn ang="T7">
                    <a:pos x="T2" y="T3"/>
                  </a:cxn>
                  <a:cxn ang="T8">
                    <a:pos x="T4" y="T5"/>
                  </a:cxn>
                </a:cxnLst>
                <a:rect l="0" t="0" r="r" b="b"/>
                <a:pathLst>
                  <a:path w="17" h="43">
                    <a:moveTo>
                      <a:pt x="17" y="23"/>
                    </a:moveTo>
                    <a:cubicBezTo>
                      <a:pt x="11" y="18"/>
                      <a:pt x="5"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6" name="Freeform 667"/>
              <p:cNvSpPr>
                <a:spLocks/>
              </p:cNvSpPr>
              <p:nvPr/>
            </p:nvSpPr>
            <p:spPr bwMode="auto">
              <a:xfrm>
                <a:off x="2486" y="1256"/>
                <a:ext cx="57" cy="94"/>
              </a:xfrm>
              <a:custGeom>
                <a:avLst/>
                <a:gdLst>
                  <a:gd name="T0" fmla="*/ 51 w 47"/>
                  <a:gd name="T1" fmla="*/ 115 h 77"/>
                  <a:gd name="T2" fmla="*/ 0 w 47"/>
                  <a:gd name="T3" fmla="*/ 0 h 77"/>
                  <a:gd name="T4" fmla="*/ 69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5" y="77"/>
                    </a:moveTo>
                    <a:cubicBezTo>
                      <a:pt x="24" y="51"/>
                      <a:pt x="8" y="27"/>
                      <a:pt x="0" y="0"/>
                    </a:cubicBezTo>
                    <a:cubicBezTo>
                      <a:pt x="21" y="13"/>
                      <a:pt x="43"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7" name="Freeform 668"/>
              <p:cNvSpPr>
                <a:spLocks/>
              </p:cNvSpPr>
              <p:nvPr/>
            </p:nvSpPr>
            <p:spPr bwMode="auto">
              <a:xfrm>
                <a:off x="2520" y="1237"/>
                <a:ext cx="34" cy="64"/>
              </a:xfrm>
              <a:custGeom>
                <a:avLst/>
                <a:gdLst>
                  <a:gd name="T0" fmla="*/ 15 w 28"/>
                  <a:gd name="T1" fmla="*/ 77 h 53"/>
                  <a:gd name="T2" fmla="*/ 1 w 28"/>
                  <a:gd name="T3" fmla="*/ 0 h 53"/>
                  <a:gd name="T4" fmla="*/ 41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10" y="53"/>
                    </a:moveTo>
                    <a:cubicBezTo>
                      <a:pt x="3" y="39"/>
                      <a:pt x="0" y="16"/>
                      <a:pt x="1"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8" name="Freeform 669"/>
              <p:cNvSpPr>
                <a:spLocks/>
              </p:cNvSpPr>
              <p:nvPr/>
            </p:nvSpPr>
            <p:spPr bwMode="auto">
              <a:xfrm>
                <a:off x="2414" y="1173"/>
                <a:ext cx="105" cy="80"/>
              </a:xfrm>
              <a:custGeom>
                <a:avLst/>
                <a:gdLst>
                  <a:gd name="T0" fmla="*/ 127 w 87"/>
                  <a:gd name="T1" fmla="*/ 84 h 66"/>
                  <a:gd name="T2" fmla="*/ 54 w 87"/>
                  <a:gd name="T3" fmla="*/ 29 h 66"/>
                  <a:gd name="T4" fmla="*/ 0 w 87"/>
                  <a:gd name="T5" fmla="*/ 0 h 66"/>
                  <a:gd name="T6" fmla="*/ 36 w 87"/>
                  <a:gd name="T7" fmla="*/ 36 h 66"/>
                  <a:gd name="T8" fmla="*/ 63 w 87"/>
                  <a:gd name="T9" fmla="*/ 75 h 66"/>
                  <a:gd name="T10" fmla="*/ 89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7" y="20"/>
                    </a:cubicBezTo>
                    <a:cubicBezTo>
                      <a:pt x="24" y="15"/>
                      <a:pt x="12" y="5"/>
                      <a:pt x="0" y="0"/>
                    </a:cubicBezTo>
                    <a:cubicBezTo>
                      <a:pt x="5" y="10"/>
                      <a:pt x="18" y="16"/>
                      <a:pt x="25" y="25"/>
                    </a:cubicBezTo>
                    <a:cubicBezTo>
                      <a:pt x="32" y="33"/>
                      <a:pt x="37" y="42"/>
                      <a:pt x="43" y="51"/>
                    </a:cubicBezTo>
                    <a:cubicBezTo>
                      <a:pt x="48" y="58"/>
                      <a:pt x="55" y="61"/>
                      <a:pt x="61"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9" name="Freeform 670"/>
              <p:cNvSpPr>
                <a:spLocks/>
              </p:cNvSpPr>
              <p:nvPr/>
            </p:nvSpPr>
            <p:spPr bwMode="auto">
              <a:xfrm>
                <a:off x="2392" y="1123"/>
                <a:ext cx="92" cy="71"/>
              </a:xfrm>
              <a:custGeom>
                <a:avLst/>
                <a:gdLst>
                  <a:gd name="T0" fmla="*/ 75 w 76"/>
                  <a:gd name="T1" fmla="*/ 87 h 58"/>
                  <a:gd name="T2" fmla="*/ 0 w 76"/>
                  <a:gd name="T3" fmla="*/ 0 h 58"/>
                  <a:gd name="T4" fmla="*/ 77 w 76"/>
                  <a:gd name="T5" fmla="*/ 38 h 58"/>
                  <a:gd name="T6" fmla="*/ 111 w 76"/>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8">
                    <a:moveTo>
                      <a:pt x="51" y="58"/>
                    </a:moveTo>
                    <a:cubicBezTo>
                      <a:pt x="24" y="49"/>
                      <a:pt x="23" y="14"/>
                      <a:pt x="0" y="0"/>
                    </a:cubicBezTo>
                    <a:cubicBezTo>
                      <a:pt x="16" y="11"/>
                      <a:pt x="37" y="15"/>
                      <a:pt x="53" y="25"/>
                    </a:cubicBezTo>
                    <a:cubicBezTo>
                      <a:pt x="60" y="29"/>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0" name="Freeform 671"/>
              <p:cNvSpPr>
                <a:spLocks/>
              </p:cNvSpPr>
              <p:nvPr/>
            </p:nvSpPr>
            <p:spPr bwMode="auto">
              <a:xfrm>
                <a:off x="2366" y="1171"/>
                <a:ext cx="94" cy="55"/>
              </a:xfrm>
              <a:custGeom>
                <a:avLst/>
                <a:gdLst>
                  <a:gd name="T0" fmla="*/ 113 w 78"/>
                  <a:gd name="T1" fmla="*/ 66 h 46"/>
                  <a:gd name="T2" fmla="*/ 57 w 78"/>
                  <a:gd name="T3" fmla="*/ 23 h 46"/>
                  <a:gd name="T4" fmla="*/ 0 w 78"/>
                  <a:gd name="T5" fmla="*/ 1 h 46"/>
                  <a:gd name="T6" fmla="*/ 27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39" y="16"/>
                    </a:cubicBezTo>
                    <a:cubicBezTo>
                      <a:pt x="28" y="10"/>
                      <a:pt x="13" y="0"/>
                      <a:pt x="0" y="1"/>
                    </a:cubicBezTo>
                    <a:cubicBezTo>
                      <a:pt x="6" y="4"/>
                      <a:pt x="14" y="13"/>
                      <a:pt x="18"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1" name="Freeform 672"/>
              <p:cNvSpPr>
                <a:spLocks/>
              </p:cNvSpPr>
              <p:nvPr/>
            </p:nvSpPr>
            <p:spPr bwMode="auto">
              <a:xfrm>
                <a:off x="2486" y="1253"/>
                <a:ext cx="3"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1"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2" name="Freeform 673"/>
              <p:cNvSpPr>
                <a:spLocks/>
              </p:cNvSpPr>
              <p:nvPr/>
            </p:nvSpPr>
            <p:spPr bwMode="auto">
              <a:xfrm>
                <a:off x="2292"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2" y="4"/>
                      <a:pt x="38" y="2"/>
                    </a:cubicBezTo>
                    <a:cubicBezTo>
                      <a:pt x="30" y="1"/>
                      <a:pt x="2"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3" name="Freeform 674"/>
              <p:cNvSpPr>
                <a:spLocks/>
              </p:cNvSpPr>
              <p:nvPr/>
            </p:nvSpPr>
            <p:spPr bwMode="auto">
              <a:xfrm>
                <a:off x="2292"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8"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4" name="Freeform 675"/>
              <p:cNvSpPr>
                <a:spLocks/>
              </p:cNvSpPr>
              <p:nvPr/>
            </p:nvSpPr>
            <p:spPr bwMode="auto">
              <a:xfrm>
                <a:off x="2290" y="1108"/>
                <a:ext cx="101" cy="34"/>
              </a:xfrm>
              <a:custGeom>
                <a:avLst/>
                <a:gdLst>
                  <a:gd name="T0" fmla="*/ 121 w 84"/>
                  <a:gd name="T1" fmla="*/ 22 h 28"/>
                  <a:gd name="T2" fmla="*/ 88 w 84"/>
                  <a:gd name="T3" fmla="*/ 2 h 28"/>
                  <a:gd name="T4" fmla="*/ 49 w 84"/>
                  <a:gd name="T5" fmla="*/ 2 h 28"/>
                  <a:gd name="T6" fmla="*/ 0 w 84"/>
                  <a:gd name="T7" fmla="*/ 9 h 28"/>
                  <a:gd name="T8" fmla="*/ 69 w 84"/>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28">
                    <a:moveTo>
                      <a:pt x="84" y="15"/>
                    </a:moveTo>
                    <a:cubicBezTo>
                      <a:pt x="76" y="11"/>
                      <a:pt x="71" y="4"/>
                      <a:pt x="61" y="2"/>
                    </a:cubicBezTo>
                    <a:cubicBezTo>
                      <a:pt x="51" y="0"/>
                      <a:pt x="43" y="0"/>
                      <a:pt x="34" y="2"/>
                    </a:cubicBezTo>
                    <a:cubicBezTo>
                      <a:pt x="23" y="4"/>
                      <a:pt x="11"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5" name="Freeform 676"/>
              <p:cNvSpPr>
                <a:spLocks/>
              </p:cNvSpPr>
              <p:nvPr/>
            </p:nvSpPr>
            <p:spPr bwMode="auto">
              <a:xfrm>
                <a:off x="2318" y="1085"/>
                <a:ext cx="45" cy="23"/>
              </a:xfrm>
              <a:custGeom>
                <a:avLst/>
                <a:gdLst>
                  <a:gd name="T0" fmla="*/ 53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6" name="Freeform 677"/>
              <p:cNvSpPr>
                <a:spLocks/>
              </p:cNvSpPr>
              <p:nvPr/>
            </p:nvSpPr>
            <p:spPr bwMode="auto">
              <a:xfrm>
                <a:off x="2288" y="1082"/>
                <a:ext cx="311" cy="817"/>
              </a:xfrm>
              <a:custGeom>
                <a:avLst/>
                <a:gdLst>
                  <a:gd name="T0" fmla="*/ 19 w 259"/>
                  <a:gd name="T1" fmla="*/ 0 h 675"/>
                  <a:gd name="T2" fmla="*/ 0 w 259"/>
                  <a:gd name="T3" fmla="*/ 1 h 675"/>
                  <a:gd name="T4" fmla="*/ 0 w 259"/>
                  <a:gd name="T5" fmla="*/ 107 h 675"/>
                  <a:gd name="T6" fmla="*/ 0 w 259"/>
                  <a:gd name="T7" fmla="*/ 107 h 675"/>
                  <a:gd name="T8" fmla="*/ 303 w 259"/>
                  <a:gd name="T9" fmla="*/ 494 h 675"/>
                  <a:gd name="T10" fmla="*/ 0 w 259"/>
                  <a:gd name="T11" fmla="*/ 880 h 675"/>
                  <a:gd name="T12" fmla="*/ 0 w 259"/>
                  <a:gd name="T13" fmla="*/ 880 h 675"/>
                  <a:gd name="T14" fmla="*/ 0 w 259"/>
                  <a:gd name="T15" fmla="*/ 989 h 675"/>
                  <a:gd name="T16" fmla="*/ 19 w 259"/>
                  <a:gd name="T17" fmla="*/ 989 h 675"/>
                  <a:gd name="T18" fmla="*/ 373 w 259"/>
                  <a:gd name="T19" fmla="*/ 495 h 675"/>
                  <a:gd name="T20" fmla="*/ 19 w 259"/>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59" y="525"/>
                      <a:pt x="259" y="338"/>
                    </a:cubicBezTo>
                    <a:cubicBezTo>
                      <a:pt x="259" y="152"/>
                      <a:pt x="142" y="0"/>
                      <a:pt x="13"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7" name="Freeform 678"/>
              <p:cNvSpPr>
                <a:spLocks/>
              </p:cNvSpPr>
              <p:nvPr/>
            </p:nvSpPr>
            <p:spPr bwMode="auto">
              <a:xfrm>
                <a:off x="2288"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1"/>
                      <a:pt x="116" y="660"/>
                      <a:pt x="0" y="660"/>
                    </a:cubicBezTo>
                    <a:cubicBezTo>
                      <a:pt x="0" y="660"/>
                      <a:pt x="0" y="660"/>
                      <a:pt x="0" y="660"/>
                    </a:cubicBezTo>
                    <a:cubicBezTo>
                      <a:pt x="0" y="794"/>
                      <a:pt x="0" y="794"/>
                      <a:pt x="0" y="794"/>
                    </a:cubicBezTo>
                    <a:cubicBezTo>
                      <a:pt x="2" y="794"/>
                      <a:pt x="2" y="794"/>
                      <a:pt x="2" y="794"/>
                    </a:cubicBezTo>
                    <a:cubicBezTo>
                      <a:pt x="3" y="794"/>
                      <a:pt x="5" y="794"/>
                      <a:pt x="7" y="794"/>
                    </a:cubicBezTo>
                    <a:cubicBezTo>
                      <a:pt x="165" y="794"/>
                      <a:pt x="293" y="616"/>
                      <a:pt x="293" y="397"/>
                    </a:cubicBezTo>
                    <a:cubicBezTo>
                      <a:pt x="293"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8" name="Oval 679"/>
              <p:cNvSpPr>
                <a:spLocks noChangeArrowheads="1"/>
              </p:cNvSpPr>
              <p:nvPr/>
            </p:nvSpPr>
            <p:spPr bwMode="auto">
              <a:xfrm>
                <a:off x="1593"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89" name="Oval 680"/>
              <p:cNvSpPr>
                <a:spLocks noChangeArrowheads="1"/>
              </p:cNvSpPr>
              <p:nvPr/>
            </p:nvSpPr>
            <p:spPr bwMode="auto">
              <a:xfrm>
                <a:off x="1655"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0" name="Oval 681"/>
              <p:cNvSpPr>
                <a:spLocks noChangeArrowheads="1"/>
              </p:cNvSpPr>
              <p:nvPr/>
            </p:nvSpPr>
            <p:spPr bwMode="auto">
              <a:xfrm>
                <a:off x="1513"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1" name="Oval 682"/>
              <p:cNvSpPr>
                <a:spLocks noChangeArrowheads="1"/>
              </p:cNvSpPr>
              <p:nvPr/>
            </p:nvSpPr>
            <p:spPr bwMode="auto">
              <a:xfrm>
                <a:off x="1831"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2" name="Oval 683"/>
              <p:cNvSpPr>
                <a:spLocks noChangeArrowheads="1"/>
              </p:cNvSpPr>
              <p:nvPr/>
            </p:nvSpPr>
            <p:spPr bwMode="auto">
              <a:xfrm>
                <a:off x="1979"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3" name="Oval 684"/>
              <p:cNvSpPr>
                <a:spLocks noChangeArrowheads="1"/>
              </p:cNvSpPr>
              <p:nvPr/>
            </p:nvSpPr>
            <p:spPr bwMode="auto">
              <a:xfrm>
                <a:off x="2083"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4" name="Oval 685"/>
              <p:cNvSpPr>
                <a:spLocks noChangeArrowheads="1"/>
              </p:cNvSpPr>
              <p:nvPr/>
            </p:nvSpPr>
            <p:spPr bwMode="auto">
              <a:xfrm>
                <a:off x="2168" y="11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5" name="Oval 686"/>
              <p:cNvSpPr>
                <a:spLocks noChangeArrowheads="1"/>
              </p:cNvSpPr>
              <p:nvPr/>
            </p:nvSpPr>
            <p:spPr bwMode="auto">
              <a:xfrm>
                <a:off x="2213"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6" name="Oval 687"/>
              <p:cNvSpPr>
                <a:spLocks noChangeArrowheads="1"/>
              </p:cNvSpPr>
              <p:nvPr/>
            </p:nvSpPr>
            <p:spPr bwMode="auto">
              <a:xfrm>
                <a:off x="1706"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7" name="Oval 688"/>
              <p:cNvSpPr>
                <a:spLocks noChangeArrowheads="1"/>
              </p:cNvSpPr>
              <p:nvPr/>
            </p:nvSpPr>
            <p:spPr bwMode="auto">
              <a:xfrm>
                <a:off x="170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8" name="Oval 689"/>
              <p:cNvSpPr>
                <a:spLocks noChangeArrowheads="1"/>
              </p:cNvSpPr>
              <p:nvPr/>
            </p:nvSpPr>
            <p:spPr bwMode="auto">
              <a:xfrm>
                <a:off x="1836"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9" name="Oval 690"/>
              <p:cNvSpPr>
                <a:spLocks noChangeArrowheads="1"/>
              </p:cNvSpPr>
              <p:nvPr/>
            </p:nvSpPr>
            <p:spPr bwMode="auto">
              <a:xfrm>
                <a:off x="1894"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0" name="Oval 691"/>
              <p:cNvSpPr>
                <a:spLocks noChangeArrowheads="1"/>
              </p:cNvSpPr>
              <p:nvPr/>
            </p:nvSpPr>
            <p:spPr bwMode="auto">
              <a:xfrm>
                <a:off x="1974" y="1846"/>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1" name="Oval 692"/>
              <p:cNvSpPr>
                <a:spLocks noChangeArrowheads="1"/>
              </p:cNvSpPr>
              <p:nvPr/>
            </p:nvSpPr>
            <p:spPr bwMode="auto">
              <a:xfrm>
                <a:off x="2084"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2" name="Oval 693"/>
              <p:cNvSpPr>
                <a:spLocks noChangeArrowheads="1"/>
              </p:cNvSpPr>
              <p:nvPr/>
            </p:nvSpPr>
            <p:spPr bwMode="auto">
              <a:xfrm>
                <a:off x="2160"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3" name="Oval 694"/>
              <p:cNvSpPr>
                <a:spLocks noChangeArrowheads="1"/>
              </p:cNvSpPr>
              <p:nvPr/>
            </p:nvSpPr>
            <p:spPr bwMode="auto">
              <a:xfrm>
                <a:off x="1463"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4" name="Oval 695"/>
              <p:cNvSpPr>
                <a:spLocks noChangeArrowheads="1"/>
              </p:cNvSpPr>
              <p:nvPr/>
            </p:nvSpPr>
            <p:spPr bwMode="auto">
              <a:xfrm>
                <a:off x="2214"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5" name="Freeform 696"/>
              <p:cNvSpPr>
                <a:spLocks/>
              </p:cNvSpPr>
              <p:nvPr/>
            </p:nvSpPr>
            <p:spPr bwMode="auto">
              <a:xfrm>
                <a:off x="2408" y="1818"/>
                <a:ext cx="23" cy="20"/>
              </a:xfrm>
              <a:custGeom>
                <a:avLst/>
                <a:gdLst>
                  <a:gd name="T0" fmla="*/ 25 w 19"/>
                  <a:gd name="T1" fmla="*/ 2 h 17"/>
                  <a:gd name="T2" fmla="*/ 18 w 19"/>
                  <a:gd name="T3" fmla="*/ 18 h 17"/>
                  <a:gd name="T4" fmla="*/ 1 w 19"/>
                  <a:gd name="T5" fmla="*/ 21 h 17"/>
                  <a:gd name="T6" fmla="*/ 8 w 19"/>
                  <a:gd name="T7" fmla="*/ 7 h 17"/>
                  <a:gd name="T8" fmla="*/ 25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7" y="2"/>
                    </a:moveTo>
                    <a:cubicBezTo>
                      <a:pt x="19" y="5"/>
                      <a:pt x="17" y="9"/>
                      <a:pt x="12" y="13"/>
                    </a:cubicBezTo>
                    <a:cubicBezTo>
                      <a:pt x="8" y="16"/>
                      <a:pt x="3" y="17"/>
                      <a:pt x="1" y="15"/>
                    </a:cubicBezTo>
                    <a:cubicBezTo>
                      <a:pt x="0" y="13"/>
                      <a:pt x="2" y="8"/>
                      <a:pt x="6" y="5"/>
                    </a:cubicBezTo>
                    <a:cubicBezTo>
                      <a:pt x="11" y="1"/>
                      <a:pt x="16" y="0"/>
                      <a:pt x="17"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6" name="Freeform 697"/>
              <p:cNvSpPr>
                <a:spLocks/>
              </p:cNvSpPr>
              <p:nvPr/>
            </p:nvSpPr>
            <p:spPr bwMode="auto">
              <a:xfrm>
                <a:off x="2462" y="1738"/>
                <a:ext cx="23" cy="20"/>
              </a:xfrm>
              <a:custGeom>
                <a:avLst/>
                <a:gdLst>
                  <a:gd name="T0" fmla="*/ 27 w 19"/>
                  <a:gd name="T1" fmla="*/ 2 h 17"/>
                  <a:gd name="T2" fmla="*/ 19 w 19"/>
                  <a:gd name="T3" fmla="*/ 18 h 17"/>
                  <a:gd name="T4" fmla="*/ 2 w 19"/>
                  <a:gd name="T5" fmla="*/ 21 h 17"/>
                  <a:gd name="T6" fmla="*/ 8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6"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7" name="Freeform 698"/>
              <p:cNvSpPr>
                <a:spLocks/>
              </p:cNvSpPr>
              <p:nvPr/>
            </p:nvSpPr>
            <p:spPr bwMode="auto">
              <a:xfrm>
                <a:off x="2510" y="1650"/>
                <a:ext cx="18" cy="25"/>
              </a:xfrm>
              <a:custGeom>
                <a:avLst/>
                <a:gdLst>
                  <a:gd name="T0" fmla="*/ 19 w 15"/>
                  <a:gd name="T1" fmla="*/ 2 h 21"/>
                  <a:gd name="T2" fmla="*/ 17 w 15"/>
                  <a:gd name="T3" fmla="*/ 18 h 21"/>
                  <a:gd name="T4" fmla="*/ 5 w 15"/>
                  <a:gd name="T5" fmla="*/ 27 h 21"/>
                  <a:gd name="T6" fmla="*/ 5 w 15"/>
                  <a:gd name="T7" fmla="*/ 12 h 21"/>
                  <a:gd name="T8" fmla="*/ 19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3" y="2"/>
                    </a:moveTo>
                    <a:cubicBezTo>
                      <a:pt x="15" y="3"/>
                      <a:pt x="15" y="8"/>
                      <a:pt x="12" y="13"/>
                    </a:cubicBezTo>
                    <a:cubicBezTo>
                      <a:pt x="10" y="18"/>
                      <a:pt x="5" y="21"/>
                      <a:pt x="3" y="19"/>
                    </a:cubicBezTo>
                    <a:cubicBezTo>
                      <a:pt x="0" y="18"/>
                      <a:pt x="1" y="13"/>
                      <a:pt x="3" y="8"/>
                    </a:cubicBezTo>
                    <a:cubicBezTo>
                      <a:pt x="6" y="3"/>
                      <a:pt x="10" y="0"/>
                      <a:pt x="13"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8" name="Freeform 699"/>
              <p:cNvSpPr>
                <a:spLocks/>
              </p:cNvSpPr>
              <p:nvPr/>
            </p:nvSpPr>
            <p:spPr bwMode="auto">
              <a:xfrm>
                <a:off x="2561"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0" y="1"/>
                      <a:pt x="12" y="6"/>
                      <a:pt x="11" y="12"/>
                    </a:cubicBezTo>
                    <a:cubicBezTo>
                      <a:pt x="10" y="17"/>
                      <a:pt x="6"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9" name="Freeform 700"/>
              <p:cNvSpPr>
                <a:spLocks/>
              </p:cNvSpPr>
              <p:nvPr/>
            </p:nvSpPr>
            <p:spPr bwMode="auto">
              <a:xfrm>
                <a:off x="2563"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8" y="0"/>
                      <a:pt x="10" y="5"/>
                      <a:pt x="10" y="10"/>
                    </a:cubicBezTo>
                    <a:cubicBezTo>
                      <a:pt x="10" y="16"/>
                      <a:pt x="8" y="20"/>
                      <a:pt x="5" y="20"/>
                    </a:cubicBezTo>
                    <a:cubicBezTo>
                      <a:pt x="2"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0" name="Freeform 701"/>
              <p:cNvSpPr>
                <a:spLocks/>
              </p:cNvSpPr>
              <p:nvPr/>
            </p:nvSpPr>
            <p:spPr bwMode="auto">
              <a:xfrm>
                <a:off x="2543" y="1412"/>
                <a:ext cx="15" cy="26"/>
              </a:xfrm>
              <a:custGeom>
                <a:avLst/>
                <a:gdLst>
                  <a:gd name="T0" fmla="*/ 3 w 13"/>
                  <a:gd name="T1" fmla="*/ 1 h 21"/>
                  <a:gd name="T2" fmla="*/ 15 w 13"/>
                  <a:gd name="T3" fmla="*/ 14 h 21"/>
                  <a:gd name="T4" fmla="*/ 14 w 13"/>
                  <a:gd name="T5" fmla="*/ 32 h 21"/>
                  <a:gd name="T6" fmla="*/ 2 w 13"/>
                  <a:gd name="T7" fmla="*/ 20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9" y="4"/>
                      <a:pt x="11" y="9"/>
                    </a:cubicBezTo>
                    <a:cubicBezTo>
                      <a:pt x="13" y="15"/>
                      <a:pt x="13" y="20"/>
                      <a:pt x="10" y="21"/>
                    </a:cubicBezTo>
                    <a:cubicBezTo>
                      <a:pt x="7" y="21"/>
                      <a:pt x="4" y="18"/>
                      <a:pt x="2" y="13"/>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1" name="Freeform 702"/>
              <p:cNvSpPr>
                <a:spLocks/>
              </p:cNvSpPr>
              <p:nvPr/>
            </p:nvSpPr>
            <p:spPr bwMode="auto">
              <a:xfrm>
                <a:off x="2542" y="1292"/>
                <a:ext cx="15" cy="25"/>
              </a:xfrm>
              <a:custGeom>
                <a:avLst/>
                <a:gdLst>
                  <a:gd name="T0" fmla="*/ 3 w 13"/>
                  <a:gd name="T1" fmla="*/ 1 h 21"/>
                  <a:gd name="T2" fmla="*/ 16 w 13"/>
                  <a:gd name="T3" fmla="*/ 13 h 21"/>
                  <a:gd name="T4" fmla="*/ 14 w 13"/>
                  <a:gd name="T5" fmla="*/ 29 h 21"/>
                  <a:gd name="T6" fmla="*/ 2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2" y="9"/>
                    </a:cubicBezTo>
                    <a:cubicBezTo>
                      <a:pt x="13" y="14"/>
                      <a:pt x="13" y="19"/>
                      <a:pt x="10" y="20"/>
                    </a:cubicBezTo>
                    <a:cubicBezTo>
                      <a:pt x="8" y="21"/>
                      <a:pt x="4" y="18"/>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2" name="Freeform 703"/>
              <p:cNvSpPr>
                <a:spLocks/>
              </p:cNvSpPr>
              <p:nvPr/>
            </p:nvSpPr>
            <p:spPr bwMode="auto">
              <a:xfrm>
                <a:off x="2475" y="1221"/>
                <a:ext cx="22" cy="23"/>
              </a:xfrm>
              <a:custGeom>
                <a:avLst/>
                <a:gdLst>
                  <a:gd name="T0" fmla="*/ 5 w 18"/>
                  <a:gd name="T1" fmla="*/ 1 h 19"/>
                  <a:gd name="T2" fmla="*/ 20 w 18"/>
                  <a:gd name="T3" fmla="*/ 8 h 19"/>
                  <a:gd name="T4" fmla="*/ 24 w 18"/>
                  <a:gd name="T5" fmla="*/ 25 h 19"/>
                  <a:gd name="T6" fmla="*/ 7 w 18"/>
                  <a:gd name="T7" fmla="*/ 19 h 19"/>
                  <a:gd name="T8" fmla="*/ 5 w 18"/>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9">
                    <a:moveTo>
                      <a:pt x="3" y="1"/>
                    </a:moveTo>
                    <a:cubicBezTo>
                      <a:pt x="5" y="0"/>
                      <a:pt x="9" y="2"/>
                      <a:pt x="13" y="6"/>
                    </a:cubicBezTo>
                    <a:cubicBezTo>
                      <a:pt x="17" y="10"/>
                      <a:pt x="18" y="15"/>
                      <a:pt x="16" y="17"/>
                    </a:cubicBezTo>
                    <a:cubicBezTo>
                      <a:pt x="13" y="19"/>
                      <a:pt x="9" y="17"/>
                      <a:pt x="5" y="13"/>
                    </a:cubicBezTo>
                    <a:cubicBezTo>
                      <a:pt x="2" y="8"/>
                      <a:pt x="0" y="3"/>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3" name="Freeform 704"/>
              <p:cNvSpPr>
                <a:spLocks/>
              </p:cNvSpPr>
              <p:nvPr/>
            </p:nvSpPr>
            <p:spPr bwMode="auto">
              <a:xfrm>
                <a:off x="2362" y="1126"/>
                <a:ext cx="24" cy="18"/>
              </a:xfrm>
              <a:custGeom>
                <a:avLst/>
                <a:gdLst>
                  <a:gd name="T0" fmla="*/ 2 w 20"/>
                  <a:gd name="T1" fmla="*/ 2 h 15"/>
                  <a:gd name="T2" fmla="*/ 19 w 20"/>
                  <a:gd name="T3" fmla="*/ 5 h 15"/>
                  <a:gd name="T4" fmla="*/ 28 w 20"/>
                  <a:gd name="T5" fmla="*/ 19 h 15"/>
                  <a:gd name="T6" fmla="*/ 10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7" y="12"/>
                    </a:cubicBezTo>
                    <a:cubicBezTo>
                      <a:pt x="3" y="9"/>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4" name="Freeform 705"/>
              <p:cNvSpPr>
                <a:spLocks/>
              </p:cNvSpPr>
              <p:nvPr/>
            </p:nvSpPr>
            <p:spPr bwMode="auto">
              <a:xfrm>
                <a:off x="2443" y="1163"/>
                <a:ext cx="24" cy="18"/>
              </a:xfrm>
              <a:custGeom>
                <a:avLst/>
                <a:gdLst>
                  <a:gd name="T0" fmla="*/ 2 w 20"/>
                  <a:gd name="T1" fmla="*/ 2 h 15"/>
                  <a:gd name="T2" fmla="*/ 19 w 20"/>
                  <a:gd name="T3" fmla="*/ 5 h 15"/>
                  <a:gd name="T4" fmla="*/ 28 w 20"/>
                  <a:gd name="T5" fmla="*/ 19 h 15"/>
                  <a:gd name="T6" fmla="*/ 12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5" name="Freeform 706"/>
              <p:cNvSpPr>
                <a:spLocks/>
              </p:cNvSpPr>
              <p:nvPr/>
            </p:nvSpPr>
            <p:spPr bwMode="auto">
              <a:xfrm>
                <a:off x="2333" y="1151"/>
                <a:ext cx="26" cy="15"/>
              </a:xfrm>
              <a:custGeom>
                <a:avLst/>
                <a:gdLst>
                  <a:gd name="T0" fmla="*/ 1 w 21"/>
                  <a:gd name="T1" fmla="*/ 6 h 12"/>
                  <a:gd name="T2" fmla="*/ 19 w 21"/>
                  <a:gd name="T3" fmla="*/ 1 h 12"/>
                  <a:gd name="T4" fmla="*/ 32 w 21"/>
                  <a:gd name="T5" fmla="*/ 13 h 12"/>
                  <a:gd name="T6" fmla="*/ 15 w 21"/>
                  <a:gd name="T7" fmla="*/ 18 h 12"/>
                  <a:gd name="T8" fmla="*/ 1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1" y="4"/>
                    </a:moveTo>
                    <a:cubicBezTo>
                      <a:pt x="2" y="1"/>
                      <a:pt x="6" y="0"/>
                      <a:pt x="12" y="1"/>
                    </a:cubicBezTo>
                    <a:cubicBezTo>
                      <a:pt x="17" y="2"/>
                      <a:pt x="21" y="6"/>
                      <a:pt x="21" y="8"/>
                    </a:cubicBezTo>
                    <a:cubicBezTo>
                      <a:pt x="20" y="11"/>
                      <a:pt x="15" y="12"/>
                      <a:pt x="10" y="11"/>
                    </a:cubicBezTo>
                    <a:cubicBezTo>
                      <a:pt x="4" y="10"/>
                      <a:pt x="0" y="6"/>
                      <a:pt x="1"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6" name="Line 707"/>
              <p:cNvSpPr>
                <a:spLocks noChangeShapeType="1"/>
              </p:cNvSpPr>
              <p:nvPr/>
            </p:nvSpPr>
            <p:spPr bwMode="auto">
              <a:xfrm>
                <a:off x="2286"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17" name="Line 708"/>
              <p:cNvSpPr>
                <a:spLocks noChangeShapeType="1"/>
              </p:cNvSpPr>
              <p:nvPr/>
            </p:nvSpPr>
            <p:spPr bwMode="auto">
              <a:xfrm>
                <a:off x="2288" y="1674"/>
                <a:ext cx="1" cy="297"/>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18" name="Freeform 709"/>
              <p:cNvSpPr>
                <a:spLocks/>
              </p:cNvSpPr>
              <p:nvPr/>
            </p:nvSpPr>
            <p:spPr bwMode="auto">
              <a:xfrm>
                <a:off x="1575" y="1244"/>
                <a:ext cx="515" cy="40"/>
              </a:xfrm>
              <a:custGeom>
                <a:avLst/>
                <a:gdLst>
                  <a:gd name="T0" fmla="*/ 0 w 428"/>
                  <a:gd name="T1" fmla="*/ 0 h 33"/>
                  <a:gd name="T2" fmla="*/ 284 w 428"/>
                  <a:gd name="T3" fmla="*/ 21 h 33"/>
                  <a:gd name="T4" fmla="*/ 620 w 428"/>
                  <a:gd name="T5" fmla="*/ 2 h 33"/>
                  <a:gd name="T6" fmla="*/ 422 w 428"/>
                  <a:gd name="T7" fmla="*/ 46 h 33"/>
                  <a:gd name="T8" fmla="*/ 235 w 428"/>
                  <a:gd name="T9" fmla="*/ 46 h 33"/>
                  <a:gd name="T10" fmla="*/ 83 w 428"/>
                  <a:gd name="T11" fmla="*/ 35 h 33"/>
                  <a:gd name="T12" fmla="*/ 10 w 428"/>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 h="33">
                    <a:moveTo>
                      <a:pt x="0" y="0"/>
                    </a:moveTo>
                    <a:cubicBezTo>
                      <a:pt x="46" y="29"/>
                      <a:pt x="142" y="11"/>
                      <a:pt x="196" y="14"/>
                    </a:cubicBezTo>
                    <a:cubicBezTo>
                      <a:pt x="274" y="17"/>
                      <a:pt x="351" y="4"/>
                      <a:pt x="428" y="2"/>
                    </a:cubicBezTo>
                    <a:cubicBezTo>
                      <a:pt x="381" y="17"/>
                      <a:pt x="343" y="31"/>
                      <a:pt x="292" y="31"/>
                    </a:cubicBezTo>
                    <a:cubicBezTo>
                      <a:pt x="249" y="31"/>
                      <a:pt x="205" y="33"/>
                      <a:pt x="162" y="31"/>
                    </a:cubicBezTo>
                    <a:cubicBezTo>
                      <a:pt x="127" y="29"/>
                      <a:pt x="90"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9" name="Freeform 710"/>
              <p:cNvSpPr>
                <a:spLocks/>
              </p:cNvSpPr>
              <p:nvPr/>
            </p:nvSpPr>
            <p:spPr bwMode="auto">
              <a:xfrm>
                <a:off x="1726" y="1273"/>
                <a:ext cx="299" cy="11"/>
              </a:xfrm>
              <a:custGeom>
                <a:avLst/>
                <a:gdLst>
                  <a:gd name="T0" fmla="*/ 1 w 248"/>
                  <a:gd name="T1" fmla="*/ 7 h 9"/>
                  <a:gd name="T2" fmla="*/ 71 w 248"/>
                  <a:gd name="T3" fmla="*/ 9 h 9"/>
                  <a:gd name="T4" fmla="*/ 186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2" y="6"/>
                      <a:pt x="128" y="7"/>
                    </a:cubicBezTo>
                    <a:cubicBezTo>
                      <a:pt x="169" y="9"/>
                      <a:pt x="211" y="6"/>
                      <a:pt x="248" y="0"/>
                    </a:cubicBezTo>
                    <a:cubicBezTo>
                      <a:pt x="225" y="0"/>
                      <a:pt x="200" y="2"/>
                      <a:pt x="176" y="2"/>
                    </a:cubicBezTo>
                    <a:cubicBezTo>
                      <a:pt x="153" y="2"/>
                      <a:pt x="128" y="2"/>
                      <a:pt x="105" y="2"/>
                    </a:cubicBezTo>
                    <a:cubicBezTo>
                      <a:pt x="80" y="2"/>
                      <a:pt x="56" y="3"/>
                      <a:pt x="31" y="4"/>
                    </a:cubicBezTo>
                    <a:cubicBezTo>
                      <a:pt x="22" y="4"/>
                      <a:pt x="8"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0" name="Freeform 711"/>
              <p:cNvSpPr>
                <a:spLocks/>
              </p:cNvSpPr>
              <p:nvPr/>
            </p:nvSpPr>
            <p:spPr bwMode="auto">
              <a:xfrm>
                <a:off x="2279" y="987"/>
                <a:ext cx="1114" cy="986"/>
              </a:xfrm>
              <a:custGeom>
                <a:avLst/>
                <a:gdLst>
                  <a:gd name="T0" fmla="*/ 1321 w 925"/>
                  <a:gd name="T1" fmla="*/ 630 h 815"/>
                  <a:gd name="T2" fmla="*/ 7 w 925"/>
                  <a:gd name="T3" fmla="*/ 30 h 815"/>
                  <a:gd name="T4" fmla="*/ 2 w 925"/>
                  <a:gd name="T5" fmla="*/ 30 h 815"/>
                  <a:gd name="T6" fmla="*/ 2 w 925"/>
                  <a:gd name="T7" fmla="*/ 267 h 815"/>
                  <a:gd name="T8" fmla="*/ 6 w 925"/>
                  <a:gd name="T9" fmla="*/ 267 h 815"/>
                  <a:gd name="T10" fmla="*/ 145 w 925"/>
                  <a:gd name="T11" fmla="*/ 329 h 815"/>
                  <a:gd name="T12" fmla="*/ 147 w 925"/>
                  <a:gd name="T13" fmla="*/ 328 h 815"/>
                  <a:gd name="T14" fmla="*/ 213 w 925"/>
                  <a:gd name="T15" fmla="*/ 417 h 815"/>
                  <a:gd name="T16" fmla="*/ 214 w 925"/>
                  <a:gd name="T17" fmla="*/ 419 h 815"/>
                  <a:gd name="T18" fmla="*/ 248 w 925"/>
                  <a:gd name="T19" fmla="*/ 511 h 815"/>
                  <a:gd name="T20" fmla="*/ 249 w 925"/>
                  <a:gd name="T21" fmla="*/ 517 h 815"/>
                  <a:gd name="T22" fmla="*/ 257 w 925"/>
                  <a:gd name="T23" fmla="*/ 642 h 815"/>
                  <a:gd name="T24" fmla="*/ 257 w 925"/>
                  <a:gd name="T25" fmla="*/ 648 h 815"/>
                  <a:gd name="T26" fmla="*/ 235 w 925"/>
                  <a:gd name="T27" fmla="*/ 728 h 815"/>
                  <a:gd name="T28" fmla="*/ 234 w 925"/>
                  <a:gd name="T29" fmla="*/ 728 h 815"/>
                  <a:gd name="T30" fmla="*/ 148 w 925"/>
                  <a:gd name="T31" fmla="*/ 809 h 815"/>
                  <a:gd name="T32" fmla="*/ 148 w 925"/>
                  <a:gd name="T33" fmla="*/ 805 h 815"/>
                  <a:gd name="T34" fmla="*/ 2 w 925"/>
                  <a:gd name="T35" fmla="*/ 832 h 815"/>
                  <a:gd name="T36" fmla="*/ 2 w 925"/>
                  <a:gd name="T37" fmla="*/ 832 h 815"/>
                  <a:gd name="T38" fmla="*/ 2 w 925"/>
                  <a:gd name="T39" fmla="*/ 832 h 815"/>
                  <a:gd name="T40" fmla="*/ 2 w 925"/>
                  <a:gd name="T41" fmla="*/ 1193 h 815"/>
                  <a:gd name="T42" fmla="*/ 0 w 925"/>
                  <a:gd name="T43" fmla="*/ 1193 h 815"/>
                  <a:gd name="T44" fmla="*/ 7 w 925"/>
                  <a:gd name="T45" fmla="*/ 1193 h 815"/>
                  <a:gd name="T46" fmla="*/ 1321 w 925"/>
                  <a:gd name="T47" fmla="*/ 630 h 8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25" h="815">
                    <a:moveTo>
                      <a:pt x="911" y="431"/>
                    </a:moveTo>
                    <a:cubicBezTo>
                      <a:pt x="895" y="0"/>
                      <a:pt x="163" y="21"/>
                      <a:pt x="5" y="21"/>
                    </a:cubicBezTo>
                    <a:cubicBezTo>
                      <a:pt x="4" y="21"/>
                      <a:pt x="3" y="21"/>
                      <a:pt x="2" y="21"/>
                    </a:cubicBezTo>
                    <a:cubicBezTo>
                      <a:pt x="2" y="183"/>
                      <a:pt x="2" y="183"/>
                      <a:pt x="2" y="183"/>
                    </a:cubicBezTo>
                    <a:cubicBezTo>
                      <a:pt x="3" y="183"/>
                      <a:pt x="3" y="183"/>
                      <a:pt x="4" y="183"/>
                    </a:cubicBezTo>
                    <a:cubicBezTo>
                      <a:pt x="31" y="235"/>
                      <a:pt x="87" y="228"/>
                      <a:pt x="100" y="225"/>
                    </a:cubicBezTo>
                    <a:cubicBezTo>
                      <a:pt x="100" y="226"/>
                      <a:pt x="100" y="224"/>
                      <a:pt x="101" y="224"/>
                    </a:cubicBezTo>
                    <a:cubicBezTo>
                      <a:pt x="89" y="281"/>
                      <a:pt x="136" y="285"/>
                      <a:pt x="147" y="285"/>
                    </a:cubicBezTo>
                    <a:cubicBezTo>
                      <a:pt x="147" y="286"/>
                      <a:pt x="147" y="285"/>
                      <a:pt x="148" y="286"/>
                    </a:cubicBezTo>
                    <a:cubicBezTo>
                      <a:pt x="143" y="321"/>
                      <a:pt x="164" y="342"/>
                      <a:pt x="171" y="349"/>
                    </a:cubicBezTo>
                    <a:cubicBezTo>
                      <a:pt x="171" y="350"/>
                      <a:pt x="172" y="352"/>
                      <a:pt x="172" y="353"/>
                    </a:cubicBezTo>
                    <a:cubicBezTo>
                      <a:pt x="152" y="385"/>
                      <a:pt x="171" y="428"/>
                      <a:pt x="177" y="439"/>
                    </a:cubicBezTo>
                    <a:cubicBezTo>
                      <a:pt x="177" y="441"/>
                      <a:pt x="177" y="442"/>
                      <a:pt x="177" y="443"/>
                    </a:cubicBezTo>
                    <a:cubicBezTo>
                      <a:pt x="141" y="462"/>
                      <a:pt x="156" y="489"/>
                      <a:pt x="162" y="498"/>
                    </a:cubicBezTo>
                    <a:cubicBezTo>
                      <a:pt x="161" y="499"/>
                      <a:pt x="162" y="497"/>
                      <a:pt x="161" y="498"/>
                    </a:cubicBezTo>
                    <a:cubicBezTo>
                      <a:pt x="114" y="496"/>
                      <a:pt x="103" y="544"/>
                      <a:pt x="102" y="553"/>
                    </a:cubicBezTo>
                    <a:cubicBezTo>
                      <a:pt x="101" y="554"/>
                      <a:pt x="102" y="550"/>
                      <a:pt x="102" y="550"/>
                    </a:cubicBezTo>
                    <a:cubicBezTo>
                      <a:pt x="42" y="512"/>
                      <a:pt x="2" y="569"/>
                      <a:pt x="2" y="569"/>
                    </a:cubicBezTo>
                    <a:cubicBezTo>
                      <a:pt x="2" y="569"/>
                      <a:pt x="2" y="569"/>
                      <a:pt x="2" y="569"/>
                    </a:cubicBezTo>
                    <a:cubicBezTo>
                      <a:pt x="2" y="569"/>
                      <a:pt x="2" y="569"/>
                      <a:pt x="2" y="569"/>
                    </a:cubicBezTo>
                    <a:cubicBezTo>
                      <a:pt x="2" y="815"/>
                      <a:pt x="2" y="815"/>
                      <a:pt x="2" y="815"/>
                    </a:cubicBezTo>
                    <a:cubicBezTo>
                      <a:pt x="0" y="815"/>
                      <a:pt x="0" y="815"/>
                      <a:pt x="0" y="815"/>
                    </a:cubicBezTo>
                    <a:cubicBezTo>
                      <a:pt x="2" y="815"/>
                      <a:pt x="3" y="815"/>
                      <a:pt x="5"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1" name="Freeform 712"/>
              <p:cNvSpPr>
                <a:spLocks/>
              </p:cNvSpPr>
              <p:nvPr/>
            </p:nvSpPr>
            <p:spPr bwMode="auto">
              <a:xfrm>
                <a:off x="2282" y="1460"/>
                <a:ext cx="1027" cy="317"/>
              </a:xfrm>
              <a:custGeom>
                <a:avLst/>
                <a:gdLst>
                  <a:gd name="T0" fmla="*/ 1216 w 853"/>
                  <a:gd name="T1" fmla="*/ 40 h 262"/>
                  <a:gd name="T2" fmla="*/ 1103 w 853"/>
                  <a:gd name="T3" fmla="*/ 27 h 262"/>
                  <a:gd name="T4" fmla="*/ 925 w 853"/>
                  <a:gd name="T5" fmla="*/ 58 h 262"/>
                  <a:gd name="T6" fmla="*/ 733 w 853"/>
                  <a:gd name="T7" fmla="*/ 82 h 262"/>
                  <a:gd name="T8" fmla="*/ 458 w 853"/>
                  <a:gd name="T9" fmla="*/ 76 h 262"/>
                  <a:gd name="T10" fmla="*/ 271 w 853"/>
                  <a:gd name="T11" fmla="*/ 103 h 262"/>
                  <a:gd name="T12" fmla="*/ 220 w 853"/>
                  <a:gd name="T13" fmla="*/ 120 h 262"/>
                  <a:gd name="T14" fmla="*/ 232 w 853"/>
                  <a:gd name="T15" fmla="*/ 155 h 262"/>
                  <a:gd name="T16" fmla="*/ 230 w 853"/>
                  <a:gd name="T17" fmla="*/ 155 h 262"/>
                  <a:gd name="T18" fmla="*/ 144 w 853"/>
                  <a:gd name="T19" fmla="*/ 237 h 262"/>
                  <a:gd name="T20" fmla="*/ 144 w 853"/>
                  <a:gd name="T21" fmla="*/ 232 h 262"/>
                  <a:gd name="T22" fmla="*/ 0 w 853"/>
                  <a:gd name="T23" fmla="*/ 259 h 262"/>
                  <a:gd name="T24" fmla="*/ 0 w 853"/>
                  <a:gd name="T25" fmla="*/ 260 h 262"/>
                  <a:gd name="T26" fmla="*/ 0 w 853"/>
                  <a:gd name="T27" fmla="*/ 260 h 262"/>
                  <a:gd name="T28" fmla="*/ 0 w 853"/>
                  <a:gd name="T29" fmla="*/ 362 h 262"/>
                  <a:gd name="T30" fmla="*/ 120 w 853"/>
                  <a:gd name="T31" fmla="*/ 375 h 262"/>
                  <a:gd name="T32" fmla="*/ 598 w 853"/>
                  <a:gd name="T33" fmla="*/ 369 h 262"/>
                  <a:gd name="T34" fmla="*/ 931 w 853"/>
                  <a:gd name="T35" fmla="*/ 327 h 262"/>
                  <a:gd name="T36" fmla="*/ 1186 w 853"/>
                  <a:gd name="T37" fmla="*/ 201 h 262"/>
                  <a:gd name="T38" fmla="*/ 1216 w 853"/>
                  <a:gd name="T39" fmla="*/ 40 h 2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3" h="262">
                    <a:moveTo>
                      <a:pt x="839" y="27"/>
                    </a:moveTo>
                    <a:cubicBezTo>
                      <a:pt x="833" y="8"/>
                      <a:pt x="799" y="0"/>
                      <a:pt x="761" y="18"/>
                    </a:cubicBezTo>
                    <a:cubicBezTo>
                      <a:pt x="729" y="34"/>
                      <a:pt x="669" y="29"/>
                      <a:pt x="638" y="40"/>
                    </a:cubicBezTo>
                    <a:cubicBezTo>
                      <a:pt x="574" y="62"/>
                      <a:pt x="535" y="55"/>
                      <a:pt x="506" y="56"/>
                    </a:cubicBezTo>
                    <a:cubicBezTo>
                      <a:pt x="443" y="57"/>
                      <a:pt x="379" y="53"/>
                      <a:pt x="316" y="52"/>
                    </a:cubicBezTo>
                    <a:cubicBezTo>
                      <a:pt x="273" y="51"/>
                      <a:pt x="228" y="57"/>
                      <a:pt x="187" y="70"/>
                    </a:cubicBezTo>
                    <a:cubicBezTo>
                      <a:pt x="175" y="74"/>
                      <a:pt x="163" y="78"/>
                      <a:pt x="152" y="82"/>
                    </a:cubicBezTo>
                    <a:cubicBezTo>
                      <a:pt x="151" y="96"/>
                      <a:pt x="157" y="103"/>
                      <a:pt x="160" y="106"/>
                    </a:cubicBezTo>
                    <a:cubicBezTo>
                      <a:pt x="159" y="107"/>
                      <a:pt x="159" y="105"/>
                      <a:pt x="159" y="106"/>
                    </a:cubicBezTo>
                    <a:cubicBezTo>
                      <a:pt x="112" y="105"/>
                      <a:pt x="101" y="153"/>
                      <a:pt x="100" y="162"/>
                    </a:cubicBezTo>
                    <a:cubicBezTo>
                      <a:pt x="99" y="162"/>
                      <a:pt x="100" y="159"/>
                      <a:pt x="100" y="159"/>
                    </a:cubicBezTo>
                    <a:cubicBezTo>
                      <a:pt x="40" y="121"/>
                      <a:pt x="0" y="177"/>
                      <a:pt x="0" y="177"/>
                    </a:cubicBezTo>
                    <a:cubicBezTo>
                      <a:pt x="0" y="178"/>
                      <a:pt x="0" y="178"/>
                      <a:pt x="0" y="178"/>
                    </a:cubicBezTo>
                    <a:cubicBezTo>
                      <a:pt x="0" y="178"/>
                      <a:pt x="0" y="178"/>
                      <a:pt x="0" y="178"/>
                    </a:cubicBezTo>
                    <a:cubicBezTo>
                      <a:pt x="0" y="247"/>
                      <a:pt x="0" y="247"/>
                      <a:pt x="0" y="247"/>
                    </a:cubicBezTo>
                    <a:cubicBezTo>
                      <a:pt x="30" y="254"/>
                      <a:pt x="62" y="256"/>
                      <a:pt x="83" y="256"/>
                    </a:cubicBezTo>
                    <a:cubicBezTo>
                      <a:pt x="194" y="254"/>
                      <a:pt x="302" y="262"/>
                      <a:pt x="413" y="252"/>
                    </a:cubicBezTo>
                    <a:cubicBezTo>
                      <a:pt x="490" y="245"/>
                      <a:pt x="566" y="240"/>
                      <a:pt x="642" y="223"/>
                    </a:cubicBezTo>
                    <a:cubicBezTo>
                      <a:pt x="701" y="210"/>
                      <a:pt x="776" y="183"/>
                      <a:pt x="818" y="137"/>
                    </a:cubicBezTo>
                    <a:cubicBezTo>
                      <a:pt x="848" y="105"/>
                      <a:pt x="853" y="70"/>
                      <a:pt x="839" y="27"/>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2" name="Freeform 713"/>
              <p:cNvSpPr>
                <a:spLocks/>
              </p:cNvSpPr>
              <p:nvPr/>
            </p:nvSpPr>
            <p:spPr bwMode="auto">
              <a:xfrm>
                <a:off x="2283" y="1489"/>
                <a:ext cx="1081" cy="233"/>
              </a:xfrm>
              <a:custGeom>
                <a:avLst/>
                <a:gdLst>
                  <a:gd name="T0" fmla="*/ 1280 w 898"/>
                  <a:gd name="T1" fmla="*/ 141 h 193"/>
                  <a:gd name="T2" fmla="*/ 1068 w 898"/>
                  <a:gd name="T3" fmla="*/ 43 h 193"/>
                  <a:gd name="T4" fmla="*/ 910 w 898"/>
                  <a:gd name="T5" fmla="*/ 92 h 193"/>
                  <a:gd name="T6" fmla="*/ 642 w 898"/>
                  <a:gd name="T7" fmla="*/ 127 h 193"/>
                  <a:gd name="T8" fmla="*/ 306 w 898"/>
                  <a:gd name="T9" fmla="*/ 157 h 193"/>
                  <a:gd name="T10" fmla="*/ 155 w 898"/>
                  <a:gd name="T11" fmla="*/ 167 h 193"/>
                  <a:gd name="T12" fmla="*/ 142 w 898"/>
                  <a:gd name="T13" fmla="*/ 202 h 193"/>
                  <a:gd name="T14" fmla="*/ 142 w 898"/>
                  <a:gd name="T15" fmla="*/ 197 h 193"/>
                  <a:gd name="T16" fmla="*/ 5 w 898"/>
                  <a:gd name="T17" fmla="*/ 216 h 193"/>
                  <a:gd name="T18" fmla="*/ 0 w 898"/>
                  <a:gd name="T19" fmla="*/ 247 h 193"/>
                  <a:gd name="T20" fmla="*/ 538 w 898"/>
                  <a:gd name="T21" fmla="*/ 273 h 193"/>
                  <a:gd name="T22" fmla="*/ 929 w 898"/>
                  <a:gd name="T23" fmla="*/ 245 h 193"/>
                  <a:gd name="T24" fmla="*/ 1280 w 898"/>
                  <a:gd name="T25" fmla="*/ 141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8" h="193">
                    <a:moveTo>
                      <a:pt x="883" y="97"/>
                    </a:moveTo>
                    <a:cubicBezTo>
                      <a:pt x="898" y="70"/>
                      <a:pt x="836" y="0"/>
                      <a:pt x="737" y="30"/>
                    </a:cubicBezTo>
                    <a:cubicBezTo>
                      <a:pt x="701" y="41"/>
                      <a:pt x="664" y="56"/>
                      <a:pt x="628" y="63"/>
                    </a:cubicBezTo>
                    <a:cubicBezTo>
                      <a:pt x="555" y="75"/>
                      <a:pt x="517" y="89"/>
                      <a:pt x="443" y="87"/>
                    </a:cubicBezTo>
                    <a:cubicBezTo>
                      <a:pt x="373" y="86"/>
                      <a:pt x="279" y="93"/>
                      <a:pt x="211" y="108"/>
                    </a:cubicBezTo>
                    <a:cubicBezTo>
                      <a:pt x="174" y="116"/>
                      <a:pt x="159" y="112"/>
                      <a:pt x="107" y="114"/>
                    </a:cubicBezTo>
                    <a:cubicBezTo>
                      <a:pt x="101" y="124"/>
                      <a:pt x="99" y="134"/>
                      <a:pt x="98" y="138"/>
                    </a:cubicBezTo>
                    <a:cubicBezTo>
                      <a:pt x="97" y="139"/>
                      <a:pt x="99" y="135"/>
                      <a:pt x="98" y="135"/>
                    </a:cubicBezTo>
                    <a:cubicBezTo>
                      <a:pt x="51" y="105"/>
                      <a:pt x="16" y="135"/>
                      <a:pt x="3" y="148"/>
                    </a:cubicBezTo>
                    <a:cubicBezTo>
                      <a:pt x="0" y="170"/>
                      <a:pt x="0" y="170"/>
                      <a:pt x="0" y="170"/>
                    </a:cubicBezTo>
                    <a:cubicBezTo>
                      <a:pt x="76" y="188"/>
                      <a:pt x="294" y="182"/>
                      <a:pt x="371" y="187"/>
                    </a:cubicBezTo>
                    <a:cubicBezTo>
                      <a:pt x="460" y="193"/>
                      <a:pt x="554" y="190"/>
                      <a:pt x="641" y="168"/>
                    </a:cubicBezTo>
                    <a:cubicBezTo>
                      <a:pt x="682" y="157"/>
                      <a:pt x="858" y="138"/>
                      <a:pt x="883" y="97"/>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3" name="Freeform 714"/>
              <p:cNvSpPr>
                <a:spLocks/>
              </p:cNvSpPr>
              <p:nvPr/>
            </p:nvSpPr>
            <p:spPr bwMode="auto">
              <a:xfrm>
                <a:off x="3123" y="1012"/>
                <a:ext cx="352" cy="961"/>
              </a:xfrm>
              <a:custGeom>
                <a:avLst/>
                <a:gdLst>
                  <a:gd name="T0" fmla="*/ 7 w 292"/>
                  <a:gd name="T1" fmla="*/ 0 h 794"/>
                  <a:gd name="T2" fmla="*/ 2 w 292"/>
                  <a:gd name="T3" fmla="*/ 0 h 794"/>
                  <a:gd name="T4" fmla="*/ 2 w 292"/>
                  <a:gd name="T5" fmla="*/ 237 h 794"/>
                  <a:gd name="T6" fmla="*/ 234 w 292"/>
                  <a:gd name="T7" fmla="*/ 459 h 794"/>
                  <a:gd name="T8" fmla="*/ 2 w 292"/>
                  <a:gd name="T9" fmla="*/ 689 h 794"/>
                  <a:gd name="T10" fmla="*/ 2 w 292"/>
                  <a:gd name="T11" fmla="*/ 1163 h 794"/>
                  <a:gd name="T12" fmla="*/ 0 w 292"/>
                  <a:gd name="T13" fmla="*/ 1163 h 794"/>
                  <a:gd name="T14" fmla="*/ 7 w 292"/>
                  <a:gd name="T15" fmla="*/ 1163 h 794"/>
                  <a:gd name="T16" fmla="*/ 424 w 292"/>
                  <a:gd name="T17" fmla="*/ 582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61" y="259"/>
                      <a:pt x="161" y="313"/>
                    </a:cubicBezTo>
                    <a:cubicBezTo>
                      <a:pt x="161" y="382"/>
                      <a:pt x="100" y="469"/>
                      <a:pt x="2" y="470"/>
                    </a:cubicBezTo>
                    <a:cubicBezTo>
                      <a:pt x="2" y="794"/>
                      <a:pt x="2" y="794"/>
                      <a:pt x="2" y="794"/>
                    </a:cubicBezTo>
                    <a:cubicBezTo>
                      <a:pt x="0" y="794"/>
                      <a:pt x="0" y="794"/>
                      <a:pt x="0" y="794"/>
                    </a:cubicBezTo>
                    <a:cubicBezTo>
                      <a:pt x="2" y="794"/>
                      <a:pt x="3"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4" name="Rectangle 715"/>
              <p:cNvSpPr>
                <a:spLocks noChangeArrowheads="1"/>
              </p:cNvSpPr>
              <p:nvPr/>
            </p:nvSpPr>
            <p:spPr bwMode="auto">
              <a:xfrm>
                <a:off x="2282" y="1166"/>
                <a:ext cx="844" cy="42"/>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25" name="Freeform 716"/>
              <p:cNvSpPr>
                <a:spLocks/>
              </p:cNvSpPr>
              <p:nvPr/>
            </p:nvSpPr>
            <p:spPr bwMode="auto">
              <a:xfrm>
                <a:off x="2282" y="1581"/>
                <a:ext cx="842" cy="237"/>
              </a:xfrm>
              <a:custGeom>
                <a:avLst/>
                <a:gdLst>
                  <a:gd name="T0" fmla="*/ 1013 w 700"/>
                  <a:gd name="T1" fmla="*/ 287 h 196"/>
                  <a:gd name="T2" fmla="*/ 0 w 700"/>
                  <a:gd name="T3" fmla="*/ 287 h 196"/>
                  <a:gd name="T4" fmla="*/ 0 w 700"/>
                  <a:gd name="T5" fmla="*/ 114 h 196"/>
                  <a:gd name="T6" fmla="*/ 1013 w 700"/>
                  <a:gd name="T7" fmla="*/ 0 h 196"/>
                  <a:gd name="T8" fmla="*/ 1013 w 700"/>
                  <a:gd name="T9" fmla="*/ 287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 h="196">
                    <a:moveTo>
                      <a:pt x="700" y="196"/>
                    </a:moveTo>
                    <a:cubicBezTo>
                      <a:pt x="0" y="196"/>
                      <a:pt x="0" y="196"/>
                      <a:pt x="0" y="196"/>
                    </a:cubicBezTo>
                    <a:cubicBezTo>
                      <a:pt x="0" y="78"/>
                      <a:pt x="0" y="78"/>
                      <a:pt x="0" y="78"/>
                    </a:cubicBezTo>
                    <a:cubicBezTo>
                      <a:pt x="0" y="78"/>
                      <a:pt x="635" y="51"/>
                      <a:pt x="700" y="0"/>
                    </a:cubicBezTo>
                    <a:lnTo>
                      <a:pt x="700" y="196"/>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6" name="Freeform 717"/>
              <p:cNvSpPr>
                <a:spLocks/>
              </p:cNvSpPr>
              <p:nvPr/>
            </p:nvSpPr>
            <p:spPr bwMode="auto">
              <a:xfrm>
                <a:off x="2280" y="1149"/>
                <a:ext cx="109" cy="116"/>
              </a:xfrm>
              <a:custGeom>
                <a:avLst/>
                <a:gdLst>
                  <a:gd name="T0" fmla="*/ 0 w 90"/>
                  <a:gd name="T1" fmla="*/ 71 h 96"/>
                  <a:gd name="T2" fmla="*/ 132 w 90"/>
                  <a:gd name="T3" fmla="*/ 70 h 96"/>
                  <a:gd name="T4" fmla="*/ 0 w 90"/>
                  <a:gd name="T5" fmla="*/ 71 h 96"/>
                  <a:gd name="T6" fmla="*/ 0 60000 65536"/>
                  <a:gd name="T7" fmla="*/ 0 60000 65536"/>
                  <a:gd name="T8" fmla="*/ 0 60000 65536"/>
                </a:gdLst>
                <a:ahLst/>
                <a:cxnLst>
                  <a:cxn ang="T6">
                    <a:pos x="T0" y="T1"/>
                  </a:cxn>
                  <a:cxn ang="T7">
                    <a:pos x="T2" y="T3"/>
                  </a:cxn>
                  <a:cxn ang="T8">
                    <a:pos x="T4" y="T5"/>
                  </a:cxn>
                </a:cxnLst>
                <a:rect l="0" t="0" r="r" b="b"/>
                <a:pathLst>
                  <a:path w="90" h="96">
                    <a:moveTo>
                      <a:pt x="0" y="49"/>
                    </a:moveTo>
                    <a:cubicBezTo>
                      <a:pt x="0" y="49"/>
                      <a:pt x="35" y="0"/>
                      <a:pt x="90" y="48"/>
                    </a:cubicBezTo>
                    <a:cubicBezTo>
                      <a:pt x="90"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7" name="Oval 718"/>
              <p:cNvSpPr>
                <a:spLocks noChangeArrowheads="1"/>
              </p:cNvSpPr>
              <p:nvPr/>
            </p:nvSpPr>
            <p:spPr bwMode="auto">
              <a:xfrm>
                <a:off x="2322"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28" name="Freeform 719"/>
              <p:cNvSpPr>
                <a:spLocks/>
              </p:cNvSpPr>
              <p:nvPr/>
            </p:nvSpPr>
            <p:spPr bwMode="auto">
              <a:xfrm>
                <a:off x="2389" y="1143"/>
                <a:ext cx="101" cy="121"/>
              </a:xfrm>
              <a:custGeom>
                <a:avLst/>
                <a:gdLst>
                  <a:gd name="T0" fmla="*/ 0 w 84"/>
                  <a:gd name="T1" fmla="*/ 77 h 100"/>
                  <a:gd name="T2" fmla="*/ 121 w 84"/>
                  <a:gd name="T3" fmla="*/ 79 h 100"/>
                  <a:gd name="T4" fmla="*/ 0 w 84"/>
                  <a:gd name="T5" fmla="*/ 77 h 100"/>
                  <a:gd name="T6" fmla="*/ 0 60000 65536"/>
                  <a:gd name="T7" fmla="*/ 0 60000 65536"/>
                  <a:gd name="T8" fmla="*/ 0 60000 65536"/>
                </a:gdLst>
                <a:ahLst/>
                <a:cxnLst>
                  <a:cxn ang="T6">
                    <a:pos x="T0" y="T1"/>
                  </a:cxn>
                  <a:cxn ang="T7">
                    <a:pos x="T2" y="T3"/>
                  </a:cxn>
                  <a:cxn ang="T8">
                    <a:pos x="T4" y="T5"/>
                  </a:cxn>
                </a:cxnLst>
                <a:rect l="0" t="0" r="r" b="b"/>
                <a:pathLst>
                  <a:path w="84" h="100">
                    <a:moveTo>
                      <a:pt x="0" y="53"/>
                    </a:moveTo>
                    <a:cubicBezTo>
                      <a:pt x="0" y="53"/>
                      <a:pt x="46" y="0"/>
                      <a:pt x="84" y="54"/>
                    </a:cubicBezTo>
                    <a:cubicBezTo>
                      <a:pt x="84" y="54"/>
                      <a:pt x="48" y="100"/>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9" name="Oval 720"/>
              <p:cNvSpPr>
                <a:spLocks noChangeArrowheads="1"/>
              </p:cNvSpPr>
              <p:nvPr/>
            </p:nvSpPr>
            <p:spPr bwMode="auto">
              <a:xfrm>
                <a:off x="2443"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0" name="Freeform 721"/>
              <p:cNvSpPr>
                <a:spLocks/>
              </p:cNvSpPr>
              <p:nvPr/>
            </p:nvSpPr>
            <p:spPr bwMode="auto">
              <a:xfrm>
                <a:off x="2490" y="1150"/>
                <a:ext cx="142" cy="115"/>
              </a:xfrm>
              <a:custGeom>
                <a:avLst/>
                <a:gdLst>
                  <a:gd name="T0" fmla="*/ 0 w 118"/>
                  <a:gd name="T1" fmla="*/ 70 h 95"/>
                  <a:gd name="T2" fmla="*/ 171 w 118"/>
                  <a:gd name="T3" fmla="*/ 70 h 95"/>
                  <a:gd name="T4" fmla="*/ 0 w 118"/>
                  <a:gd name="T5" fmla="*/ 70 h 95"/>
                  <a:gd name="T6" fmla="*/ 0 60000 65536"/>
                  <a:gd name="T7" fmla="*/ 0 60000 65536"/>
                  <a:gd name="T8" fmla="*/ 0 60000 65536"/>
                </a:gdLst>
                <a:ahLst/>
                <a:cxnLst>
                  <a:cxn ang="T6">
                    <a:pos x="T0" y="T1"/>
                  </a:cxn>
                  <a:cxn ang="T7">
                    <a:pos x="T2" y="T3"/>
                  </a:cxn>
                  <a:cxn ang="T8">
                    <a:pos x="T4" y="T5"/>
                  </a:cxn>
                </a:cxnLst>
                <a:rect l="0" t="0" r="r" b="b"/>
                <a:pathLst>
                  <a:path w="118" h="95">
                    <a:moveTo>
                      <a:pt x="0" y="48"/>
                    </a:moveTo>
                    <a:cubicBezTo>
                      <a:pt x="0" y="48"/>
                      <a:pt x="63" y="0"/>
                      <a:pt x="118" y="48"/>
                    </a:cubicBezTo>
                    <a:cubicBezTo>
                      <a:pt x="118"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1" name="Oval 722"/>
              <p:cNvSpPr>
                <a:spLocks noChangeArrowheads="1"/>
              </p:cNvSpPr>
              <p:nvPr/>
            </p:nvSpPr>
            <p:spPr bwMode="auto">
              <a:xfrm>
                <a:off x="2563"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2" name="Freeform 723"/>
              <p:cNvSpPr>
                <a:spLocks/>
              </p:cNvSpPr>
              <p:nvPr/>
            </p:nvSpPr>
            <p:spPr bwMode="auto">
              <a:xfrm>
                <a:off x="2632" y="1150"/>
                <a:ext cx="131" cy="115"/>
              </a:xfrm>
              <a:custGeom>
                <a:avLst/>
                <a:gdLst>
                  <a:gd name="T0" fmla="*/ 0 w 109"/>
                  <a:gd name="T1" fmla="*/ 70 h 95"/>
                  <a:gd name="T2" fmla="*/ 157 w 109"/>
                  <a:gd name="T3" fmla="*/ 70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8"/>
                    </a:cubicBezTo>
                    <a:cubicBezTo>
                      <a:pt x="109"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3" name="Oval 724"/>
              <p:cNvSpPr>
                <a:spLocks noChangeArrowheads="1"/>
              </p:cNvSpPr>
              <p:nvPr/>
            </p:nvSpPr>
            <p:spPr bwMode="auto">
              <a:xfrm>
                <a:off x="2684"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4" name="Freeform 725"/>
              <p:cNvSpPr>
                <a:spLocks/>
              </p:cNvSpPr>
              <p:nvPr/>
            </p:nvSpPr>
            <p:spPr bwMode="auto">
              <a:xfrm>
                <a:off x="2763" y="1149"/>
                <a:ext cx="135" cy="116"/>
              </a:xfrm>
              <a:custGeom>
                <a:avLst/>
                <a:gdLst>
                  <a:gd name="T0" fmla="*/ 0 w 112"/>
                  <a:gd name="T1" fmla="*/ 71 h 96"/>
                  <a:gd name="T2" fmla="*/ 163 w 112"/>
                  <a:gd name="T3" fmla="*/ 71 h 96"/>
                  <a:gd name="T4" fmla="*/ 0 w 112"/>
                  <a:gd name="T5" fmla="*/ 71 h 96"/>
                  <a:gd name="T6" fmla="*/ 0 60000 65536"/>
                  <a:gd name="T7" fmla="*/ 0 60000 65536"/>
                  <a:gd name="T8" fmla="*/ 0 60000 65536"/>
                </a:gdLst>
                <a:ahLst/>
                <a:cxnLst>
                  <a:cxn ang="T6">
                    <a:pos x="T0" y="T1"/>
                  </a:cxn>
                  <a:cxn ang="T7">
                    <a:pos x="T2" y="T3"/>
                  </a:cxn>
                  <a:cxn ang="T8">
                    <a:pos x="T4" y="T5"/>
                  </a:cxn>
                </a:cxnLst>
                <a:rect l="0" t="0" r="r" b="b"/>
                <a:pathLst>
                  <a:path w="112" h="96">
                    <a:moveTo>
                      <a:pt x="0" y="49"/>
                    </a:moveTo>
                    <a:cubicBezTo>
                      <a:pt x="0" y="49"/>
                      <a:pt x="57" y="0"/>
                      <a:pt x="112" y="49"/>
                    </a:cubicBezTo>
                    <a:cubicBezTo>
                      <a:pt x="112"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5" name="Oval 726"/>
              <p:cNvSpPr>
                <a:spLocks noChangeArrowheads="1"/>
              </p:cNvSpPr>
              <p:nvPr/>
            </p:nvSpPr>
            <p:spPr bwMode="auto">
              <a:xfrm>
                <a:off x="2805"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6" name="Freeform 727"/>
              <p:cNvSpPr>
                <a:spLocks/>
              </p:cNvSpPr>
              <p:nvPr/>
            </p:nvSpPr>
            <p:spPr bwMode="auto">
              <a:xfrm>
                <a:off x="2898" y="1150"/>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7" name="Oval 728"/>
              <p:cNvSpPr>
                <a:spLocks noChangeArrowheads="1"/>
              </p:cNvSpPr>
              <p:nvPr/>
            </p:nvSpPr>
            <p:spPr bwMode="auto">
              <a:xfrm>
                <a:off x="2926"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8" name="Freeform 729"/>
              <p:cNvSpPr>
                <a:spLocks/>
              </p:cNvSpPr>
              <p:nvPr/>
            </p:nvSpPr>
            <p:spPr bwMode="auto">
              <a:xfrm>
                <a:off x="3005" y="1150"/>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9" name="Oval 730"/>
              <p:cNvSpPr>
                <a:spLocks noChangeArrowheads="1"/>
              </p:cNvSpPr>
              <p:nvPr/>
            </p:nvSpPr>
            <p:spPr bwMode="auto">
              <a:xfrm>
                <a:off x="3046"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40" name="Freeform 731"/>
              <p:cNvSpPr>
                <a:spLocks/>
              </p:cNvSpPr>
              <p:nvPr/>
            </p:nvSpPr>
            <p:spPr bwMode="auto">
              <a:xfrm>
                <a:off x="2282" y="1616"/>
                <a:ext cx="93" cy="113"/>
              </a:xfrm>
              <a:custGeom>
                <a:avLst/>
                <a:gdLst>
                  <a:gd name="T0" fmla="*/ 0 w 78"/>
                  <a:gd name="T1" fmla="*/ 71 h 94"/>
                  <a:gd name="T2" fmla="*/ 111 w 78"/>
                  <a:gd name="T3" fmla="*/ 65 h 94"/>
                  <a:gd name="T4" fmla="*/ 0 w 78"/>
                  <a:gd name="T5" fmla="*/ 71 h 94"/>
                  <a:gd name="T6" fmla="*/ 0 60000 65536"/>
                  <a:gd name="T7" fmla="*/ 0 60000 65536"/>
                  <a:gd name="T8" fmla="*/ 0 60000 65536"/>
                </a:gdLst>
                <a:ahLst/>
                <a:cxnLst>
                  <a:cxn ang="T6">
                    <a:pos x="T0" y="T1"/>
                  </a:cxn>
                  <a:cxn ang="T7">
                    <a:pos x="T2" y="T3"/>
                  </a:cxn>
                  <a:cxn ang="T8">
                    <a:pos x="T4" y="T5"/>
                  </a:cxn>
                </a:cxnLst>
                <a:rect l="0" t="0" r="r" b="b"/>
                <a:pathLst>
                  <a:path w="78" h="94">
                    <a:moveTo>
                      <a:pt x="0" y="49"/>
                    </a:moveTo>
                    <a:cubicBezTo>
                      <a:pt x="0" y="49"/>
                      <a:pt x="35" y="0"/>
                      <a:pt x="78" y="45"/>
                    </a:cubicBezTo>
                    <a:cubicBezTo>
                      <a:pt x="78" y="45"/>
                      <a:pt x="51" y="94"/>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1" name="Freeform 732"/>
              <p:cNvSpPr>
                <a:spLocks/>
              </p:cNvSpPr>
              <p:nvPr/>
            </p:nvSpPr>
            <p:spPr bwMode="auto">
              <a:xfrm>
                <a:off x="2322" y="1664"/>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5"/>
                      <a:pt x="15" y="15"/>
                    </a:cubicBezTo>
                    <a:cubicBezTo>
                      <a:pt x="7" y="15"/>
                      <a:pt x="0" y="12"/>
                      <a:pt x="0" y="8"/>
                    </a:cubicBezTo>
                    <a:cubicBezTo>
                      <a:pt x="0" y="4"/>
                      <a:pt x="6" y="1"/>
                      <a:pt x="14" y="0"/>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2" name="Freeform 733"/>
              <p:cNvSpPr>
                <a:spLocks/>
              </p:cNvSpPr>
              <p:nvPr/>
            </p:nvSpPr>
            <p:spPr bwMode="auto">
              <a:xfrm>
                <a:off x="2375" y="1610"/>
                <a:ext cx="122" cy="113"/>
              </a:xfrm>
              <a:custGeom>
                <a:avLst/>
                <a:gdLst>
                  <a:gd name="T0" fmla="*/ 0 w 101"/>
                  <a:gd name="T1" fmla="*/ 72 h 94"/>
                  <a:gd name="T2" fmla="*/ 147 w 101"/>
                  <a:gd name="T3" fmla="*/ 65 h 94"/>
                  <a:gd name="T4" fmla="*/ 0 w 101"/>
                  <a:gd name="T5" fmla="*/ 72 h 94"/>
                  <a:gd name="T6" fmla="*/ 0 60000 65536"/>
                  <a:gd name="T7" fmla="*/ 0 60000 65536"/>
                  <a:gd name="T8" fmla="*/ 0 60000 65536"/>
                </a:gdLst>
                <a:ahLst/>
                <a:cxnLst>
                  <a:cxn ang="T6">
                    <a:pos x="T0" y="T1"/>
                  </a:cxn>
                  <a:cxn ang="T7">
                    <a:pos x="T2" y="T3"/>
                  </a:cxn>
                  <a:cxn ang="T8">
                    <a:pos x="T4" y="T5"/>
                  </a:cxn>
                </a:cxnLst>
                <a:rect l="0" t="0" r="r" b="b"/>
                <a:pathLst>
                  <a:path w="101" h="94">
                    <a:moveTo>
                      <a:pt x="0" y="50"/>
                    </a:moveTo>
                    <a:cubicBezTo>
                      <a:pt x="0" y="50"/>
                      <a:pt x="44" y="0"/>
                      <a:pt x="101" y="45"/>
                    </a:cubicBezTo>
                    <a:cubicBezTo>
                      <a:pt x="101" y="45"/>
                      <a:pt x="51" y="94"/>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3" name="Freeform 734"/>
              <p:cNvSpPr>
                <a:spLocks/>
              </p:cNvSpPr>
              <p:nvPr/>
            </p:nvSpPr>
            <p:spPr bwMode="auto">
              <a:xfrm>
                <a:off x="2442" y="1658"/>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1" y="12"/>
                      <a:pt x="0" y="8"/>
                    </a:cubicBezTo>
                    <a:cubicBezTo>
                      <a:pt x="0" y="4"/>
                      <a:pt x="6" y="1"/>
                      <a:pt x="14" y="0"/>
                    </a:cubicBezTo>
                    <a:cubicBezTo>
                      <a:pt x="22" y="0"/>
                      <a:pt x="29" y="2"/>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4" name="Freeform 735"/>
              <p:cNvSpPr>
                <a:spLocks/>
              </p:cNvSpPr>
              <p:nvPr/>
            </p:nvSpPr>
            <p:spPr bwMode="auto">
              <a:xfrm>
                <a:off x="2497" y="1604"/>
                <a:ext cx="128" cy="110"/>
              </a:xfrm>
              <a:custGeom>
                <a:avLst/>
                <a:gdLst>
                  <a:gd name="T0" fmla="*/ 0 w 106"/>
                  <a:gd name="T1" fmla="*/ 73 h 91"/>
                  <a:gd name="T2" fmla="*/ 155 w 106"/>
                  <a:gd name="T3" fmla="*/ 62 h 91"/>
                  <a:gd name="T4" fmla="*/ 0 w 106"/>
                  <a:gd name="T5" fmla="*/ 73 h 91"/>
                  <a:gd name="T6" fmla="*/ 0 60000 65536"/>
                  <a:gd name="T7" fmla="*/ 0 60000 65536"/>
                  <a:gd name="T8" fmla="*/ 0 60000 65536"/>
                </a:gdLst>
                <a:ahLst/>
                <a:cxnLst>
                  <a:cxn ang="T6">
                    <a:pos x="T0" y="T1"/>
                  </a:cxn>
                  <a:cxn ang="T7">
                    <a:pos x="T2" y="T3"/>
                  </a:cxn>
                  <a:cxn ang="T8">
                    <a:pos x="T4" y="T5"/>
                  </a:cxn>
                </a:cxnLst>
                <a:rect l="0" t="0" r="r" b="b"/>
                <a:pathLst>
                  <a:path w="106" h="91">
                    <a:moveTo>
                      <a:pt x="0" y="50"/>
                    </a:moveTo>
                    <a:cubicBezTo>
                      <a:pt x="0" y="50"/>
                      <a:pt x="51" y="0"/>
                      <a:pt x="106" y="42"/>
                    </a:cubicBezTo>
                    <a:cubicBezTo>
                      <a:pt x="106" y="42"/>
                      <a:pt x="50" y="91"/>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5" name="Freeform 736"/>
              <p:cNvSpPr>
                <a:spLocks/>
              </p:cNvSpPr>
              <p:nvPr/>
            </p:nvSpPr>
            <p:spPr bwMode="auto">
              <a:xfrm>
                <a:off x="2560" y="1650"/>
                <a:ext cx="33" cy="19"/>
              </a:xfrm>
              <a:custGeom>
                <a:avLst/>
                <a:gdLst>
                  <a:gd name="T0" fmla="*/ 38 w 28"/>
                  <a:gd name="T1" fmla="*/ 10 h 16"/>
                  <a:gd name="T2" fmla="*/ 20 w 28"/>
                  <a:gd name="T3" fmla="*/ 21 h 16"/>
                  <a:gd name="T4" fmla="*/ 0 w 28"/>
                  <a:gd name="T5" fmla="*/ 13 h 16"/>
                  <a:gd name="T6" fmla="*/ 18 w 28"/>
                  <a:gd name="T7" fmla="*/ 1 h 16"/>
                  <a:gd name="T8" fmla="*/ 38 w 28"/>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6">
                    <a:moveTo>
                      <a:pt x="27" y="7"/>
                    </a:moveTo>
                    <a:cubicBezTo>
                      <a:pt x="28" y="11"/>
                      <a:pt x="22" y="14"/>
                      <a:pt x="14" y="15"/>
                    </a:cubicBezTo>
                    <a:cubicBezTo>
                      <a:pt x="7" y="16"/>
                      <a:pt x="0" y="13"/>
                      <a:pt x="0" y="9"/>
                    </a:cubicBezTo>
                    <a:cubicBezTo>
                      <a:pt x="0" y="5"/>
                      <a:pt x="5" y="2"/>
                      <a:pt x="13" y="1"/>
                    </a:cubicBezTo>
                    <a:cubicBezTo>
                      <a:pt x="21" y="0"/>
                      <a:pt x="27" y="3"/>
                      <a:pt x="27"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6" name="Freeform 737"/>
              <p:cNvSpPr>
                <a:spLocks/>
              </p:cNvSpPr>
              <p:nvPr/>
            </p:nvSpPr>
            <p:spPr bwMode="auto">
              <a:xfrm>
                <a:off x="2625" y="1592"/>
                <a:ext cx="130" cy="114"/>
              </a:xfrm>
              <a:custGeom>
                <a:avLst/>
                <a:gdLst>
                  <a:gd name="T0" fmla="*/ 0 w 108"/>
                  <a:gd name="T1" fmla="*/ 74 h 95"/>
                  <a:gd name="T2" fmla="*/ 156 w 108"/>
                  <a:gd name="T3" fmla="*/ 62 h 95"/>
                  <a:gd name="T4" fmla="*/ 0 w 108"/>
                  <a:gd name="T5" fmla="*/ 74 h 95"/>
                  <a:gd name="T6" fmla="*/ 0 60000 65536"/>
                  <a:gd name="T7" fmla="*/ 0 60000 65536"/>
                  <a:gd name="T8" fmla="*/ 0 60000 65536"/>
                </a:gdLst>
                <a:ahLst/>
                <a:cxnLst>
                  <a:cxn ang="T6">
                    <a:pos x="T0" y="T1"/>
                  </a:cxn>
                  <a:cxn ang="T7">
                    <a:pos x="T2" y="T3"/>
                  </a:cxn>
                  <a:cxn ang="T8">
                    <a:pos x="T4" y="T5"/>
                  </a:cxn>
                </a:cxnLst>
                <a:rect l="0" t="0" r="r" b="b"/>
                <a:pathLst>
                  <a:path w="108" h="95">
                    <a:moveTo>
                      <a:pt x="0" y="52"/>
                    </a:moveTo>
                    <a:cubicBezTo>
                      <a:pt x="0" y="52"/>
                      <a:pt x="52" y="0"/>
                      <a:pt x="108" y="43"/>
                    </a:cubicBezTo>
                    <a:cubicBezTo>
                      <a:pt x="108" y="43"/>
                      <a:pt x="51" y="95"/>
                      <a:pt x="0" y="5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7" name="Freeform 738"/>
              <p:cNvSpPr>
                <a:spLocks/>
              </p:cNvSpPr>
              <p:nvPr/>
            </p:nvSpPr>
            <p:spPr bwMode="auto">
              <a:xfrm>
                <a:off x="2678" y="1639"/>
                <a:ext cx="33" cy="18"/>
              </a:xfrm>
              <a:custGeom>
                <a:avLst/>
                <a:gdLst>
                  <a:gd name="T0" fmla="*/ 39 w 28"/>
                  <a:gd name="T1" fmla="*/ 10 h 15"/>
                  <a:gd name="T2" fmla="*/ 21 w 28"/>
                  <a:gd name="T3" fmla="*/ 22 h 15"/>
                  <a:gd name="T4" fmla="*/ 0 w 28"/>
                  <a:gd name="T5" fmla="*/ 13 h 15"/>
                  <a:gd name="T6" fmla="*/ 20 w 28"/>
                  <a:gd name="T7" fmla="*/ 1 h 15"/>
                  <a:gd name="T8" fmla="*/ 39 w 28"/>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
                    <a:moveTo>
                      <a:pt x="28" y="7"/>
                    </a:moveTo>
                    <a:cubicBezTo>
                      <a:pt x="28" y="11"/>
                      <a:pt x="22" y="14"/>
                      <a:pt x="15" y="15"/>
                    </a:cubicBezTo>
                    <a:cubicBezTo>
                      <a:pt x="7" y="15"/>
                      <a:pt x="0" y="13"/>
                      <a:pt x="0" y="9"/>
                    </a:cubicBezTo>
                    <a:cubicBezTo>
                      <a:pt x="0" y="5"/>
                      <a:pt x="6" y="1"/>
                      <a:pt x="14" y="1"/>
                    </a:cubicBezTo>
                    <a:cubicBezTo>
                      <a:pt x="21" y="0"/>
                      <a:pt x="28" y="3"/>
                      <a:pt x="28"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8" name="Freeform 739"/>
              <p:cNvSpPr>
                <a:spLocks/>
              </p:cNvSpPr>
              <p:nvPr/>
            </p:nvSpPr>
            <p:spPr bwMode="auto">
              <a:xfrm>
                <a:off x="2754" y="1583"/>
                <a:ext cx="114" cy="110"/>
              </a:xfrm>
              <a:custGeom>
                <a:avLst/>
                <a:gdLst>
                  <a:gd name="T0" fmla="*/ 0 w 95"/>
                  <a:gd name="T1" fmla="*/ 75 h 91"/>
                  <a:gd name="T2" fmla="*/ 137 w 95"/>
                  <a:gd name="T3" fmla="*/ 60 h 91"/>
                  <a:gd name="T4" fmla="*/ 0 w 95"/>
                  <a:gd name="T5" fmla="*/ 75 h 91"/>
                  <a:gd name="T6" fmla="*/ 0 60000 65536"/>
                  <a:gd name="T7" fmla="*/ 0 60000 65536"/>
                  <a:gd name="T8" fmla="*/ 0 60000 65536"/>
                </a:gdLst>
                <a:ahLst/>
                <a:cxnLst>
                  <a:cxn ang="T6">
                    <a:pos x="T0" y="T1"/>
                  </a:cxn>
                  <a:cxn ang="T7">
                    <a:pos x="T2" y="T3"/>
                  </a:cxn>
                  <a:cxn ang="T8">
                    <a:pos x="T4" y="T5"/>
                  </a:cxn>
                </a:cxnLst>
                <a:rect l="0" t="0" r="r" b="b"/>
                <a:pathLst>
                  <a:path w="95" h="91">
                    <a:moveTo>
                      <a:pt x="0" y="51"/>
                    </a:moveTo>
                    <a:cubicBezTo>
                      <a:pt x="0" y="51"/>
                      <a:pt x="35" y="0"/>
                      <a:pt x="95" y="41"/>
                    </a:cubicBezTo>
                    <a:cubicBezTo>
                      <a:pt x="95" y="41"/>
                      <a:pt x="54" y="91"/>
                      <a:pt x="0" y="5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9" name="Freeform 740"/>
              <p:cNvSpPr>
                <a:spLocks/>
              </p:cNvSpPr>
              <p:nvPr/>
            </p:nvSpPr>
            <p:spPr bwMode="auto">
              <a:xfrm>
                <a:off x="2801" y="1628"/>
                <a:ext cx="36" cy="19"/>
              </a:xfrm>
              <a:custGeom>
                <a:avLst/>
                <a:gdLst>
                  <a:gd name="T0" fmla="*/ 42 w 30"/>
                  <a:gd name="T1" fmla="*/ 8 h 16"/>
                  <a:gd name="T2" fmla="*/ 23 w 30"/>
                  <a:gd name="T3" fmla="*/ 21 h 16"/>
                  <a:gd name="T4" fmla="*/ 1 w 30"/>
                  <a:gd name="T5" fmla="*/ 14 h 16"/>
                  <a:gd name="T6" fmla="*/ 20 w 30"/>
                  <a:gd name="T7" fmla="*/ 1 h 16"/>
                  <a:gd name="T8" fmla="*/ 42 w 30"/>
                  <a:gd name="T9" fmla="*/ 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6"/>
                    </a:moveTo>
                    <a:cubicBezTo>
                      <a:pt x="30" y="10"/>
                      <a:pt x="24" y="14"/>
                      <a:pt x="16" y="15"/>
                    </a:cubicBezTo>
                    <a:cubicBezTo>
                      <a:pt x="8" y="16"/>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0" name="Freeform 741"/>
              <p:cNvSpPr>
                <a:spLocks/>
              </p:cNvSpPr>
              <p:nvPr/>
            </p:nvSpPr>
            <p:spPr bwMode="auto">
              <a:xfrm>
                <a:off x="2868" y="1565"/>
                <a:ext cx="136" cy="117"/>
              </a:xfrm>
              <a:custGeom>
                <a:avLst/>
                <a:gdLst>
                  <a:gd name="T0" fmla="*/ 0 w 113"/>
                  <a:gd name="T1" fmla="*/ 82 h 97"/>
                  <a:gd name="T2" fmla="*/ 164 w 113"/>
                  <a:gd name="T3" fmla="*/ 59 h 97"/>
                  <a:gd name="T4" fmla="*/ 0 w 113"/>
                  <a:gd name="T5" fmla="*/ 82 h 97"/>
                  <a:gd name="T6" fmla="*/ 0 60000 65536"/>
                  <a:gd name="T7" fmla="*/ 0 60000 65536"/>
                  <a:gd name="T8" fmla="*/ 0 60000 65536"/>
                </a:gdLst>
                <a:ahLst/>
                <a:cxnLst>
                  <a:cxn ang="T6">
                    <a:pos x="T0" y="T1"/>
                  </a:cxn>
                  <a:cxn ang="T7">
                    <a:pos x="T2" y="T3"/>
                  </a:cxn>
                  <a:cxn ang="T8">
                    <a:pos x="T4" y="T5"/>
                  </a:cxn>
                </a:cxnLst>
                <a:rect l="0" t="0" r="r" b="b"/>
                <a:pathLst>
                  <a:path w="113" h="97">
                    <a:moveTo>
                      <a:pt x="0" y="56"/>
                    </a:moveTo>
                    <a:cubicBezTo>
                      <a:pt x="0" y="56"/>
                      <a:pt x="53" y="0"/>
                      <a:pt x="113" y="41"/>
                    </a:cubicBezTo>
                    <a:cubicBezTo>
                      <a:pt x="113" y="41"/>
                      <a:pt x="54" y="97"/>
                      <a:pt x="0" y="56"/>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1" name="Freeform 742"/>
              <p:cNvSpPr>
                <a:spLocks/>
              </p:cNvSpPr>
              <p:nvPr/>
            </p:nvSpPr>
            <p:spPr bwMode="auto">
              <a:xfrm>
                <a:off x="2925" y="1613"/>
                <a:ext cx="36" cy="20"/>
              </a:xfrm>
              <a:custGeom>
                <a:avLst/>
                <a:gdLst>
                  <a:gd name="T0" fmla="*/ 42 w 30"/>
                  <a:gd name="T1" fmla="*/ 10 h 16"/>
                  <a:gd name="T2" fmla="*/ 23 w 30"/>
                  <a:gd name="T3" fmla="*/ 24 h 16"/>
                  <a:gd name="T4" fmla="*/ 1 w 30"/>
                  <a:gd name="T5" fmla="*/ 16 h 16"/>
                  <a:gd name="T6" fmla="*/ 20 w 30"/>
                  <a:gd name="T7" fmla="*/ 1 h 16"/>
                  <a:gd name="T8" fmla="*/ 42 w 30"/>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6"/>
                    </a:moveTo>
                    <a:cubicBezTo>
                      <a:pt x="30" y="10"/>
                      <a:pt x="24" y="14"/>
                      <a:pt x="16" y="15"/>
                    </a:cubicBezTo>
                    <a:cubicBezTo>
                      <a:pt x="8" y="16"/>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2" name="Freeform 743"/>
              <p:cNvSpPr>
                <a:spLocks/>
              </p:cNvSpPr>
              <p:nvPr/>
            </p:nvSpPr>
            <p:spPr bwMode="auto">
              <a:xfrm>
                <a:off x="3004" y="1544"/>
                <a:ext cx="119" cy="108"/>
              </a:xfrm>
              <a:custGeom>
                <a:avLst/>
                <a:gdLst>
                  <a:gd name="T0" fmla="*/ 0 w 99"/>
                  <a:gd name="T1" fmla="*/ 85 h 89"/>
                  <a:gd name="T2" fmla="*/ 143 w 99"/>
                  <a:gd name="T3" fmla="*/ 46 h 89"/>
                  <a:gd name="T4" fmla="*/ 0 w 99"/>
                  <a:gd name="T5" fmla="*/ 85 h 89"/>
                  <a:gd name="T6" fmla="*/ 0 60000 65536"/>
                  <a:gd name="T7" fmla="*/ 0 60000 65536"/>
                  <a:gd name="T8" fmla="*/ 0 60000 65536"/>
                </a:gdLst>
                <a:ahLst/>
                <a:cxnLst>
                  <a:cxn ang="T6">
                    <a:pos x="T0" y="T1"/>
                  </a:cxn>
                  <a:cxn ang="T7">
                    <a:pos x="T2" y="T3"/>
                  </a:cxn>
                  <a:cxn ang="T8">
                    <a:pos x="T4" y="T5"/>
                  </a:cxn>
                </a:cxnLst>
                <a:rect l="0" t="0" r="r" b="b"/>
                <a:pathLst>
                  <a:path w="99" h="89">
                    <a:moveTo>
                      <a:pt x="0" y="58"/>
                    </a:moveTo>
                    <a:cubicBezTo>
                      <a:pt x="0" y="58"/>
                      <a:pt x="33" y="0"/>
                      <a:pt x="99" y="31"/>
                    </a:cubicBezTo>
                    <a:cubicBezTo>
                      <a:pt x="99" y="31"/>
                      <a:pt x="61" y="89"/>
                      <a:pt x="0" y="5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3" name="Freeform 744"/>
              <p:cNvSpPr>
                <a:spLocks/>
              </p:cNvSpPr>
              <p:nvPr/>
            </p:nvSpPr>
            <p:spPr bwMode="auto">
              <a:xfrm>
                <a:off x="3045" y="1589"/>
                <a:ext cx="36" cy="22"/>
              </a:xfrm>
              <a:custGeom>
                <a:avLst/>
                <a:gdLst>
                  <a:gd name="T0" fmla="*/ 42 w 30"/>
                  <a:gd name="T1" fmla="*/ 7 h 18"/>
                  <a:gd name="T2" fmla="*/ 26 w 30"/>
                  <a:gd name="T3" fmla="*/ 24 h 18"/>
                  <a:gd name="T4" fmla="*/ 2 w 30"/>
                  <a:gd name="T5" fmla="*/ 20 h 18"/>
                  <a:gd name="T6" fmla="*/ 19 w 30"/>
                  <a:gd name="T7" fmla="*/ 2 h 18"/>
                  <a:gd name="T8" fmla="*/ 42 w 30"/>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29" y="5"/>
                    </a:moveTo>
                    <a:cubicBezTo>
                      <a:pt x="30" y="9"/>
                      <a:pt x="25" y="14"/>
                      <a:pt x="18" y="16"/>
                    </a:cubicBezTo>
                    <a:cubicBezTo>
                      <a:pt x="10" y="18"/>
                      <a:pt x="3" y="17"/>
                      <a:pt x="2" y="13"/>
                    </a:cubicBezTo>
                    <a:cubicBezTo>
                      <a:pt x="0" y="9"/>
                      <a:pt x="6" y="4"/>
                      <a:pt x="13" y="2"/>
                    </a:cubicBezTo>
                    <a:cubicBezTo>
                      <a:pt x="21" y="0"/>
                      <a:pt x="28" y="1"/>
                      <a:pt x="29"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4" name="Freeform 745"/>
              <p:cNvSpPr>
                <a:spLocks/>
              </p:cNvSpPr>
              <p:nvPr/>
            </p:nvSpPr>
            <p:spPr bwMode="auto">
              <a:xfrm>
                <a:off x="3126" y="1497"/>
                <a:ext cx="127" cy="119"/>
              </a:xfrm>
              <a:custGeom>
                <a:avLst/>
                <a:gdLst>
                  <a:gd name="T0" fmla="*/ 0 w 106"/>
                  <a:gd name="T1" fmla="*/ 103 h 98"/>
                  <a:gd name="T2" fmla="*/ 152 w 106"/>
                  <a:gd name="T3" fmla="*/ 40 h 98"/>
                  <a:gd name="T4" fmla="*/ 0 w 106"/>
                  <a:gd name="T5" fmla="*/ 103 h 98"/>
                  <a:gd name="T6" fmla="*/ 0 60000 65536"/>
                  <a:gd name="T7" fmla="*/ 0 60000 65536"/>
                  <a:gd name="T8" fmla="*/ 0 60000 65536"/>
                </a:gdLst>
                <a:ahLst/>
                <a:cxnLst>
                  <a:cxn ang="T6">
                    <a:pos x="T0" y="T1"/>
                  </a:cxn>
                  <a:cxn ang="T7">
                    <a:pos x="T2" y="T3"/>
                  </a:cxn>
                  <a:cxn ang="T8">
                    <a:pos x="T4" y="T5"/>
                  </a:cxn>
                </a:cxnLst>
                <a:rect l="0" t="0" r="r" b="b"/>
                <a:pathLst>
                  <a:path w="106" h="98">
                    <a:moveTo>
                      <a:pt x="0" y="70"/>
                    </a:moveTo>
                    <a:cubicBezTo>
                      <a:pt x="0" y="70"/>
                      <a:pt x="38" y="0"/>
                      <a:pt x="106" y="27"/>
                    </a:cubicBezTo>
                    <a:cubicBezTo>
                      <a:pt x="106" y="27"/>
                      <a:pt x="62" y="98"/>
                      <a:pt x="0" y="7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5" name="Freeform 746"/>
              <p:cNvSpPr>
                <a:spLocks/>
              </p:cNvSpPr>
              <p:nvPr/>
            </p:nvSpPr>
            <p:spPr bwMode="auto">
              <a:xfrm>
                <a:off x="3163" y="1550"/>
                <a:ext cx="36" cy="25"/>
              </a:xfrm>
              <a:custGeom>
                <a:avLst/>
                <a:gdLst>
                  <a:gd name="T0" fmla="*/ 41 w 30"/>
                  <a:gd name="T1" fmla="*/ 8 h 20"/>
                  <a:gd name="T2" fmla="*/ 24 w 30"/>
                  <a:gd name="T3" fmla="*/ 26 h 20"/>
                  <a:gd name="T4" fmla="*/ 1 w 30"/>
                  <a:gd name="T5" fmla="*/ 24 h 20"/>
                  <a:gd name="T6" fmla="*/ 17 w 30"/>
                  <a:gd name="T7" fmla="*/ 5 h 20"/>
                  <a:gd name="T8" fmla="*/ 41 w 30"/>
                  <a:gd name="T9" fmla="*/ 8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8" y="5"/>
                    </a:moveTo>
                    <a:cubicBezTo>
                      <a:pt x="30" y="9"/>
                      <a:pt x="25" y="14"/>
                      <a:pt x="17" y="17"/>
                    </a:cubicBezTo>
                    <a:cubicBezTo>
                      <a:pt x="10" y="20"/>
                      <a:pt x="2" y="19"/>
                      <a:pt x="1" y="15"/>
                    </a:cubicBezTo>
                    <a:cubicBezTo>
                      <a:pt x="0" y="11"/>
                      <a:pt x="5" y="6"/>
                      <a:pt x="12" y="3"/>
                    </a:cubicBezTo>
                    <a:cubicBezTo>
                      <a:pt x="20" y="0"/>
                      <a:pt x="27" y="1"/>
                      <a:pt x="28"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6" name="Freeform 747"/>
              <p:cNvSpPr>
                <a:spLocks/>
              </p:cNvSpPr>
              <p:nvPr/>
            </p:nvSpPr>
            <p:spPr bwMode="auto">
              <a:xfrm>
                <a:off x="3230" y="1446"/>
                <a:ext cx="97" cy="84"/>
              </a:xfrm>
              <a:custGeom>
                <a:avLst/>
                <a:gdLst>
                  <a:gd name="T0" fmla="*/ 28 w 80"/>
                  <a:gd name="T1" fmla="*/ 102 h 69"/>
                  <a:gd name="T2" fmla="*/ 95 w 80"/>
                  <a:gd name="T3" fmla="*/ 0 h 69"/>
                  <a:gd name="T4" fmla="*/ 28 w 80"/>
                  <a:gd name="T5" fmla="*/ 102 h 69"/>
                  <a:gd name="T6" fmla="*/ 0 60000 65536"/>
                  <a:gd name="T7" fmla="*/ 0 60000 65536"/>
                  <a:gd name="T8" fmla="*/ 0 60000 65536"/>
                </a:gdLst>
                <a:ahLst/>
                <a:cxnLst>
                  <a:cxn ang="T6">
                    <a:pos x="T0" y="T1"/>
                  </a:cxn>
                  <a:cxn ang="T7">
                    <a:pos x="T2" y="T3"/>
                  </a:cxn>
                  <a:cxn ang="T8">
                    <a:pos x="T4" y="T5"/>
                  </a:cxn>
                </a:cxnLst>
                <a:rect l="0" t="0" r="r" b="b"/>
                <a:pathLst>
                  <a:path w="80" h="69">
                    <a:moveTo>
                      <a:pt x="19" y="69"/>
                    </a:moveTo>
                    <a:cubicBezTo>
                      <a:pt x="19" y="69"/>
                      <a:pt x="0" y="10"/>
                      <a:pt x="64" y="0"/>
                    </a:cubicBezTo>
                    <a:cubicBezTo>
                      <a:pt x="64" y="0"/>
                      <a:pt x="80" y="58"/>
                      <a:pt x="19" y="6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7" name="Freeform 748"/>
              <p:cNvSpPr>
                <a:spLocks/>
              </p:cNvSpPr>
              <p:nvPr/>
            </p:nvSpPr>
            <p:spPr bwMode="auto">
              <a:xfrm>
                <a:off x="3256" y="1479"/>
                <a:ext cx="27" cy="34"/>
              </a:xfrm>
              <a:custGeom>
                <a:avLst/>
                <a:gdLst>
                  <a:gd name="T0" fmla="*/ 27 w 23"/>
                  <a:gd name="T1" fmla="*/ 2 h 28"/>
                  <a:gd name="T2" fmla="*/ 23 w 23"/>
                  <a:gd name="T3" fmla="*/ 27 h 28"/>
                  <a:gd name="T4" fmla="*/ 5 w 23"/>
                  <a:gd name="T5" fmla="*/ 36 h 28"/>
                  <a:gd name="T6" fmla="*/ 7 w 23"/>
                  <a:gd name="T7" fmla="*/ 15 h 28"/>
                  <a:gd name="T8" fmla="*/ 27 w 23"/>
                  <a:gd name="T9" fmla="*/ 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8">
                    <a:moveTo>
                      <a:pt x="20" y="2"/>
                    </a:moveTo>
                    <a:cubicBezTo>
                      <a:pt x="23" y="5"/>
                      <a:pt x="22" y="12"/>
                      <a:pt x="17" y="18"/>
                    </a:cubicBezTo>
                    <a:cubicBezTo>
                      <a:pt x="13" y="24"/>
                      <a:pt x="6" y="28"/>
                      <a:pt x="3" y="25"/>
                    </a:cubicBezTo>
                    <a:cubicBezTo>
                      <a:pt x="0" y="23"/>
                      <a:pt x="1" y="16"/>
                      <a:pt x="5" y="10"/>
                    </a:cubicBezTo>
                    <a:cubicBezTo>
                      <a:pt x="10" y="3"/>
                      <a:pt x="16" y="0"/>
                      <a:pt x="20"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8" name="Freeform 749"/>
              <p:cNvSpPr>
                <a:spLocks/>
              </p:cNvSpPr>
              <p:nvPr/>
            </p:nvSpPr>
            <p:spPr bwMode="auto">
              <a:xfrm>
                <a:off x="3260" y="1339"/>
                <a:ext cx="97" cy="107"/>
              </a:xfrm>
              <a:custGeom>
                <a:avLst/>
                <a:gdLst>
                  <a:gd name="T0" fmla="*/ 57 w 80"/>
                  <a:gd name="T1" fmla="*/ 129 h 89"/>
                  <a:gd name="T2" fmla="*/ 59 w 80"/>
                  <a:gd name="T3" fmla="*/ 0 h 89"/>
                  <a:gd name="T4" fmla="*/ 57 w 80"/>
                  <a:gd name="T5" fmla="*/ 129 h 89"/>
                  <a:gd name="T6" fmla="*/ 0 60000 65536"/>
                  <a:gd name="T7" fmla="*/ 0 60000 65536"/>
                  <a:gd name="T8" fmla="*/ 0 60000 65536"/>
                </a:gdLst>
                <a:ahLst/>
                <a:cxnLst>
                  <a:cxn ang="T6">
                    <a:pos x="T0" y="T1"/>
                  </a:cxn>
                  <a:cxn ang="T7">
                    <a:pos x="T2" y="T3"/>
                  </a:cxn>
                  <a:cxn ang="T8">
                    <a:pos x="T4" y="T5"/>
                  </a:cxn>
                </a:cxnLst>
                <a:rect l="0" t="0" r="r" b="b"/>
                <a:pathLst>
                  <a:path w="80" h="89">
                    <a:moveTo>
                      <a:pt x="39" y="89"/>
                    </a:moveTo>
                    <a:cubicBezTo>
                      <a:pt x="39" y="89"/>
                      <a:pt x="0" y="47"/>
                      <a:pt x="40" y="0"/>
                    </a:cubicBezTo>
                    <a:cubicBezTo>
                      <a:pt x="40" y="0"/>
                      <a:pt x="80" y="39"/>
                      <a:pt x="39" y="8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9" name="Freeform 750"/>
              <p:cNvSpPr>
                <a:spLocks/>
              </p:cNvSpPr>
              <p:nvPr/>
            </p:nvSpPr>
            <p:spPr bwMode="auto">
              <a:xfrm>
                <a:off x="3300" y="1379"/>
                <a:ext cx="16" cy="30"/>
              </a:xfrm>
              <a:custGeom>
                <a:avLst/>
                <a:gdLst>
                  <a:gd name="T0" fmla="*/ 12 w 13"/>
                  <a:gd name="T1" fmla="*/ 0 h 25"/>
                  <a:gd name="T2" fmla="*/ 20 w 13"/>
                  <a:gd name="T3" fmla="*/ 19 h 25"/>
                  <a:gd name="T4" fmla="*/ 7 w 13"/>
                  <a:gd name="T5" fmla="*/ 36 h 25"/>
                  <a:gd name="T6" fmla="*/ 0 w 13"/>
                  <a:gd name="T7" fmla="*/ 17 h 25"/>
                  <a:gd name="T8" fmla="*/ 12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8" y="0"/>
                    </a:moveTo>
                    <a:cubicBezTo>
                      <a:pt x="11" y="0"/>
                      <a:pt x="13" y="6"/>
                      <a:pt x="13" y="13"/>
                    </a:cubicBezTo>
                    <a:cubicBezTo>
                      <a:pt x="12" y="20"/>
                      <a:pt x="9" y="25"/>
                      <a:pt x="5" y="25"/>
                    </a:cubicBezTo>
                    <a:cubicBezTo>
                      <a:pt x="2" y="24"/>
                      <a:pt x="0" y="19"/>
                      <a:pt x="0" y="12"/>
                    </a:cubicBezTo>
                    <a:cubicBezTo>
                      <a:pt x="1" y="5"/>
                      <a:pt x="4" y="0"/>
                      <a:pt x="8"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0" name="Freeform 751"/>
              <p:cNvSpPr>
                <a:spLocks/>
              </p:cNvSpPr>
              <p:nvPr/>
            </p:nvSpPr>
            <p:spPr bwMode="auto">
              <a:xfrm>
                <a:off x="3201" y="1238"/>
                <a:ext cx="115" cy="102"/>
              </a:xfrm>
              <a:custGeom>
                <a:avLst/>
                <a:gdLst>
                  <a:gd name="T0" fmla="*/ 132 w 95"/>
                  <a:gd name="T1" fmla="*/ 124 h 84"/>
                  <a:gd name="T2" fmla="*/ 25 w 95"/>
                  <a:gd name="T3" fmla="*/ 0 h 84"/>
                  <a:gd name="T4" fmla="*/ 132 w 95"/>
                  <a:gd name="T5" fmla="*/ 124 h 84"/>
                  <a:gd name="T6" fmla="*/ 0 60000 65536"/>
                  <a:gd name="T7" fmla="*/ 0 60000 65536"/>
                  <a:gd name="T8" fmla="*/ 0 60000 65536"/>
                </a:gdLst>
                <a:ahLst/>
                <a:cxnLst>
                  <a:cxn ang="T6">
                    <a:pos x="T0" y="T1"/>
                  </a:cxn>
                  <a:cxn ang="T7">
                    <a:pos x="T2" y="T3"/>
                  </a:cxn>
                  <a:cxn ang="T8">
                    <a:pos x="T4" y="T5"/>
                  </a:cxn>
                </a:cxnLst>
                <a:rect l="0" t="0" r="r" b="b"/>
                <a:pathLst>
                  <a:path w="95" h="84">
                    <a:moveTo>
                      <a:pt x="90" y="84"/>
                    </a:moveTo>
                    <a:cubicBezTo>
                      <a:pt x="90" y="84"/>
                      <a:pt x="0" y="74"/>
                      <a:pt x="17" y="0"/>
                    </a:cubicBezTo>
                    <a:cubicBezTo>
                      <a:pt x="17" y="0"/>
                      <a:pt x="95" y="25"/>
                      <a:pt x="90" y="84"/>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1" name="Freeform 752"/>
              <p:cNvSpPr>
                <a:spLocks/>
              </p:cNvSpPr>
              <p:nvPr/>
            </p:nvSpPr>
            <p:spPr bwMode="auto">
              <a:xfrm>
                <a:off x="3253" y="1284"/>
                <a:ext cx="28" cy="28"/>
              </a:xfrm>
              <a:custGeom>
                <a:avLst/>
                <a:gdLst>
                  <a:gd name="T0" fmla="*/ 5 w 23"/>
                  <a:gd name="T1" fmla="*/ 5 h 23"/>
                  <a:gd name="T2" fmla="*/ 23 w 23"/>
                  <a:gd name="T3" fmla="*/ 11 h 23"/>
                  <a:gd name="T4" fmla="*/ 32 w 23"/>
                  <a:gd name="T5" fmla="*/ 32 h 23"/>
                  <a:gd name="T6" fmla="*/ 11 w 23"/>
                  <a:gd name="T7" fmla="*/ 23 h 23"/>
                  <a:gd name="T8" fmla="*/ 5 w 23"/>
                  <a:gd name="T9" fmla="*/ 5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3" y="3"/>
                    </a:moveTo>
                    <a:cubicBezTo>
                      <a:pt x="5" y="0"/>
                      <a:pt x="11" y="2"/>
                      <a:pt x="16" y="7"/>
                    </a:cubicBezTo>
                    <a:cubicBezTo>
                      <a:pt x="21" y="12"/>
                      <a:pt x="23" y="18"/>
                      <a:pt x="21" y="21"/>
                    </a:cubicBezTo>
                    <a:cubicBezTo>
                      <a:pt x="18" y="23"/>
                      <a:pt x="12" y="21"/>
                      <a:pt x="7" y="16"/>
                    </a:cubicBezTo>
                    <a:cubicBezTo>
                      <a:pt x="2" y="11"/>
                      <a:pt x="0" y="5"/>
                      <a:pt x="3"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2" name="Freeform 753"/>
              <p:cNvSpPr>
                <a:spLocks/>
              </p:cNvSpPr>
              <p:nvPr/>
            </p:nvSpPr>
            <p:spPr bwMode="auto">
              <a:xfrm>
                <a:off x="3126" y="1162"/>
                <a:ext cx="96" cy="117"/>
              </a:xfrm>
              <a:custGeom>
                <a:avLst/>
                <a:gdLst>
                  <a:gd name="T0" fmla="*/ 115 w 80"/>
                  <a:gd name="T1" fmla="*/ 92 h 97"/>
                  <a:gd name="T2" fmla="*/ 0 w 80"/>
                  <a:gd name="T3" fmla="*/ 55 h 97"/>
                  <a:gd name="T4" fmla="*/ 115 w 80"/>
                  <a:gd name="T5" fmla="*/ 92 h 97"/>
                  <a:gd name="T6" fmla="*/ 0 60000 65536"/>
                  <a:gd name="T7" fmla="*/ 0 60000 65536"/>
                  <a:gd name="T8" fmla="*/ 0 60000 65536"/>
                </a:gdLst>
                <a:ahLst/>
                <a:cxnLst>
                  <a:cxn ang="T6">
                    <a:pos x="T0" y="T1"/>
                  </a:cxn>
                  <a:cxn ang="T7">
                    <a:pos x="T2" y="T3"/>
                  </a:cxn>
                  <a:cxn ang="T8">
                    <a:pos x="T4" y="T5"/>
                  </a:cxn>
                </a:cxnLst>
                <a:rect l="0" t="0" r="r" b="b"/>
                <a:pathLst>
                  <a:path w="80" h="97">
                    <a:moveTo>
                      <a:pt x="80" y="63"/>
                    </a:moveTo>
                    <a:cubicBezTo>
                      <a:pt x="80" y="63"/>
                      <a:pt x="30" y="97"/>
                      <a:pt x="0" y="38"/>
                    </a:cubicBezTo>
                    <a:cubicBezTo>
                      <a:pt x="0" y="38"/>
                      <a:pt x="56" y="0"/>
                      <a:pt x="80" y="63"/>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3" name="Freeform 754"/>
              <p:cNvSpPr>
                <a:spLocks/>
              </p:cNvSpPr>
              <p:nvPr/>
            </p:nvSpPr>
            <p:spPr bwMode="auto">
              <a:xfrm>
                <a:off x="3164" y="1213"/>
                <a:ext cx="36" cy="24"/>
              </a:xfrm>
              <a:custGeom>
                <a:avLst/>
                <a:gdLst>
                  <a:gd name="T0" fmla="*/ 2 w 30"/>
                  <a:gd name="T1" fmla="*/ 5 h 20"/>
                  <a:gd name="T2" fmla="*/ 26 w 30"/>
                  <a:gd name="T3" fmla="*/ 6 h 20"/>
                  <a:gd name="T4" fmla="*/ 41 w 30"/>
                  <a:gd name="T5" fmla="*/ 24 h 20"/>
                  <a:gd name="T6" fmla="*/ 17 w 30"/>
                  <a:gd name="T7" fmla="*/ 24 h 20"/>
                  <a:gd name="T8" fmla="*/ 2 w 3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3"/>
                    </a:moveTo>
                    <a:cubicBezTo>
                      <a:pt x="4" y="0"/>
                      <a:pt x="11" y="0"/>
                      <a:pt x="18" y="4"/>
                    </a:cubicBezTo>
                    <a:cubicBezTo>
                      <a:pt x="26" y="7"/>
                      <a:pt x="30" y="13"/>
                      <a:pt x="28" y="17"/>
                    </a:cubicBezTo>
                    <a:cubicBezTo>
                      <a:pt x="26" y="20"/>
                      <a:pt x="19" y="20"/>
                      <a:pt x="12" y="17"/>
                    </a:cubicBezTo>
                    <a:cubicBezTo>
                      <a:pt x="5"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4" name="Line 755"/>
              <p:cNvSpPr>
                <a:spLocks noChangeShapeType="1"/>
              </p:cNvSpPr>
              <p:nvPr/>
            </p:nvSpPr>
            <p:spPr bwMode="auto">
              <a:xfrm>
                <a:off x="3126" y="1014"/>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65" name="Freeform 756"/>
              <p:cNvSpPr>
                <a:spLocks/>
              </p:cNvSpPr>
              <p:nvPr/>
            </p:nvSpPr>
            <p:spPr bwMode="auto">
              <a:xfrm>
                <a:off x="2283" y="1635"/>
                <a:ext cx="843" cy="159"/>
              </a:xfrm>
              <a:custGeom>
                <a:avLst/>
                <a:gdLst>
                  <a:gd name="T0" fmla="*/ 755 w 700"/>
                  <a:gd name="T1" fmla="*/ 29 h 131"/>
                  <a:gd name="T2" fmla="*/ 349 w 700"/>
                  <a:gd name="T3" fmla="*/ 84 h 131"/>
                  <a:gd name="T4" fmla="*/ 0 w 700"/>
                  <a:gd name="T5" fmla="*/ 115 h 131"/>
                  <a:gd name="T6" fmla="*/ 0 w 700"/>
                  <a:gd name="T7" fmla="*/ 193 h 131"/>
                  <a:gd name="T8" fmla="*/ 1015 w 700"/>
                  <a:gd name="T9" fmla="*/ 193 h 131"/>
                  <a:gd name="T10" fmla="*/ 1015 w 700"/>
                  <a:gd name="T11" fmla="*/ 0 h 131"/>
                  <a:gd name="T12" fmla="*/ 755 w 700"/>
                  <a:gd name="T13" fmla="*/ 29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131">
                    <a:moveTo>
                      <a:pt x="521" y="20"/>
                    </a:moveTo>
                    <a:cubicBezTo>
                      <a:pt x="444" y="30"/>
                      <a:pt x="349" y="53"/>
                      <a:pt x="241" y="57"/>
                    </a:cubicBezTo>
                    <a:cubicBezTo>
                      <a:pt x="171" y="62"/>
                      <a:pt x="90" y="69"/>
                      <a:pt x="0" y="78"/>
                    </a:cubicBezTo>
                    <a:cubicBezTo>
                      <a:pt x="0" y="131"/>
                      <a:pt x="0" y="131"/>
                      <a:pt x="0" y="131"/>
                    </a:cubicBezTo>
                    <a:cubicBezTo>
                      <a:pt x="700" y="131"/>
                      <a:pt x="700" y="131"/>
                      <a:pt x="700" y="131"/>
                    </a:cubicBezTo>
                    <a:cubicBezTo>
                      <a:pt x="700" y="0"/>
                      <a:pt x="700" y="0"/>
                      <a:pt x="700" y="0"/>
                    </a:cubicBezTo>
                    <a:cubicBezTo>
                      <a:pt x="700" y="0"/>
                      <a:pt x="630" y="5"/>
                      <a:pt x="521" y="20"/>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6" name="Freeform 757"/>
              <p:cNvSpPr>
                <a:spLocks/>
              </p:cNvSpPr>
              <p:nvPr/>
            </p:nvSpPr>
            <p:spPr bwMode="auto">
              <a:xfrm>
                <a:off x="3126" y="1513"/>
                <a:ext cx="214" cy="281"/>
              </a:xfrm>
              <a:custGeom>
                <a:avLst/>
                <a:gdLst>
                  <a:gd name="T0" fmla="*/ 0 w 178"/>
                  <a:gd name="T1" fmla="*/ 148 h 232"/>
                  <a:gd name="T2" fmla="*/ 0 w 178"/>
                  <a:gd name="T3" fmla="*/ 340 h 232"/>
                  <a:gd name="T4" fmla="*/ 233 w 178"/>
                  <a:gd name="T5" fmla="*/ 86 h 232"/>
                  <a:gd name="T6" fmla="*/ 0 w 178"/>
                  <a:gd name="T7" fmla="*/ 148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232">
                    <a:moveTo>
                      <a:pt x="0" y="101"/>
                    </a:moveTo>
                    <a:cubicBezTo>
                      <a:pt x="0" y="232"/>
                      <a:pt x="0" y="232"/>
                      <a:pt x="0" y="232"/>
                    </a:cubicBezTo>
                    <a:cubicBezTo>
                      <a:pt x="0" y="232"/>
                      <a:pt x="178" y="211"/>
                      <a:pt x="161" y="59"/>
                    </a:cubicBezTo>
                    <a:cubicBezTo>
                      <a:pt x="154" y="0"/>
                      <a:pt x="107" y="119"/>
                      <a:pt x="0" y="101"/>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7" name="Line 758"/>
              <p:cNvSpPr>
                <a:spLocks noChangeShapeType="1"/>
              </p:cNvSpPr>
              <p:nvPr/>
            </p:nvSpPr>
            <p:spPr bwMode="auto">
              <a:xfrm>
                <a:off x="3126" y="1579"/>
                <a:ext cx="1" cy="3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68" name="Freeform 759"/>
              <p:cNvSpPr>
                <a:spLocks/>
              </p:cNvSpPr>
              <p:nvPr/>
            </p:nvSpPr>
            <p:spPr bwMode="auto">
              <a:xfrm>
                <a:off x="2283" y="1634"/>
                <a:ext cx="843" cy="158"/>
              </a:xfrm>
              <a:custGeom>
                <a:avLst/>
                <a:gdLst>
                  <a:gd name="T0" fmla="*/ 755 w 700"/>
                  <a:gd name="T1" fmla="*/ 29 h 131"/>
                  <a:gd name="T2" fmla="*/ 349 w 700"/>
                  <a:gd name="T3" fmla="*/ 83 h 131"/>
                  <a:gd name="T4" fmla="*/ 0 w 700"/>
                  <a:gd name="T5" fmla="*/ 113 h 131"/>
                  <a:gd name="T6" fmla="*/ 0 w 700"/>
                  <a:gd name="T7" fmla="*/ 191 h 131"/>
                  <a:gd name="T8" fmla="*/ 1015 w 700"/>
                  <a:gd name="T9" fmla="*/ 191 h 131"/>
                  <a:gd name="T10" fmla="*/ 1015 w 700"/>
                  <a:gd name="T11" fmla="*/ 0 h 131"/>
                  <a:gd name="T12" fmla="*/ 755 w 700"/>
                  <a:gd name="T13" fmla="*/ 29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131">
                    <a:moveTo>
                      <a:pt x="521" y="20"/>
                    </a:moveTo>
                    <a:cubicBezTo>
                      <a:pt x="444" y="30"/>
                      <a:pt x="349" y="53"/>
                      <a:pt x="241" y="57"/>
                    </a:cubicBezTo>
                    <a:cubicBezTo>
                      <a:pt x="171" y="62"/>
                      <a:pt x="90" y="69"/>
                      <a:pt x="0" y="78"/>
                    </a:cubicBezTo>
                    <a:cubicBezTo>
                      <a:pt x="0" y="131"/>
                      <a:pt x="0" y="131"/>
                      <a:pt x="0" y="131"/>
                    </a:cubicBezTo>
                    <a:cubicBezTo>
                      <a:pt x="700" y="131"/>
                      <a:pt x="700" y="131"/>
                      <a:pt x="700" y="131"/>
                    </a:cubicBezTo>
                    <a:cubicBezTo>
                      <a:pt x="700" y="0"/>
                      <a:pt x="700" y="0"/>
                      <a:pt x="700" y="0"/>
                    </a:cubicBezTo>
                    <a:cubicBezTo>
                      <a:pt x="700" y="0"/>
                      <a:pt x="630" y="5"/>
                      <a:pt x="521" y="2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9" name="Freeform 760"/>
              <p:cNvSpPr>
                <a:spLocks/>
              </p:cNvSpPr>
              <p:nvPr/>
            </p:nvSpPr>
            <p:spPr bwMode="auto">
              <a:xfrm>
                <a:off x="3126" y="1512"/>
                <a:ext cx="214" cy="280"/>
              </a:xfrm>
              <a:custGeom>
                <a:avLst/>
                <a:gdLst>
                  <a:gd name="T0" fmla="*/ 0 w 178"/>
                  <a:gd name="T1" fmla="*/ 147 h 232"/>
                  <a:gd name="T2" fmla="*/ 0 w 178"/>
                  <a:gd name="T3" fmla="*/ 338 h 232"/>
                  <a:gd name="T4" fmla="*/ 233 w 178"/>
                  <a:gd name="T5" fmla="*/ 86 h 232"/>
                  <a:gd name="T6" fmla="*/ 0 w 178"/>
                  <a:gd name="T7" fmla="*/ 147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232">
                    <a:moveTo>
                      <a:pt x="0" y="101"/>
                    </a:moveTo>
                    <a:cubicBezTo>
                      <a:pt x="0" y="232"/>
                      <a:pt x="0" y="232"/>
                      <a:pt x="0" y="232"/>
                    </a:cubicBezTo>
                    <a:cubicBezTo>
                      <a:pt x="0" y="232"/>
                      <a:pt x="178" y="211"/>
                      <a:pt x="161" y="59"/>
                    </a:cubicBezTo>
                    <a:cubicBezTo>
                      <a:pt x="154" y="0"/>
                      <a:pt x="107" y="119"/>
                      <a:pt x="0" y="10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70" name="Line 761"/>
              <p:cNvSpPr>
                <a:spLocks noChangeShapeType="1"/>
              </p:cNvSpPr>
              <p:nvPr/>
            </p:nvSpPr>
            <p:spPr bwMode="auto">
              <a:xfrm>
                <a:off x="2282" y="1167"/>
                <a:ext cx="1" cy="4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71" name="Freeform 762"/>
              <p:cNvSpPr>
                <a:spLocks/>
              </p:cNvSpPr>
              <p:nvPr/>
            </p:nvSpPr>
            <p:spPr bwMode="auto">
              <a:xfrm>
                <a:off x="2620" y="1675"/>
                <a:ext cx="479" cy="99"/>
              </a:xfrm>
              <a:custGeom>
                <a:avLst/>
                <a:gdLst>
                  <a:gd name="T0" fmla="*/ 432 w 398"/>
                  <a:gd name="T1" fmla="*/ 5 h 82"/>
                  <a:gd name="T2" fmla="*/ 556 w 398"/>
                  <a:gd name="T3" fmla="*/ 60 h 82"/>
                  <a:gd name="T4" fmla="*/ 143 w 398"/>
                  <a:gd name="T5" fmla="*/ 93 h 82"/>
                  <a:gd name="T6" fmla="*/ 432 w 398"/>
                  <a:gd name="T7" fmla="*/ 5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8" h="82">
                    <a:moveTo>
                      <a:pt x="298" y="3"/>
                    </a:moveTo>
                    <a:cubicBezTo>
                      <a:pt x="298" y="3"/>
                      <a:pt x="398" y="0"/>
                      <a:pt x="384" y="41"/>
                    </a:cubicBezTo>
                    <a:cubicBezTo>
                      <a:pt x="370" y="82"/>
                      <a:pt x="154" y="53"/>
                      <a:pt x="99" y="64"/>
                    </a:cubicBezTo>
                    <a:cubicBezTo>
                      <a:pt x="44" y="75"/>
                      <a:pt x="0" y="28"/>
                      <a:pt x="298" y="3"/>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2" name="Oval 763"/>
              <p:cNvSpPr>
                <a:spLocks noChangeArrowheads="1"/>
              </p:cNvSpPr>
              <p:nvPr/>
            </p:nvSpPr>
            <p:spPr bwMode="auto">
              <a:xfrm>
                <a:off x="2973" y="1709"/>
                <a:ext cx="86"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3" name="Rectangle 764"/>
              <p:cNvSpPr>
                <a:spLocks noChangeArrowheads="1"/>
              </p:cNvSpPr>
              <p:nvPr/>
            </p:nvSpPr>
            <p:spPr bwMode="auto">
              <a:xfrm>
                <a:off x="2282"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4" name="Freeform 765"/>
              <p:cNvSpPr>
                <a:spLocks/>
              </p:cNvSpPr>
              <p:nvPr/>
            </p:nvSpPr>
            <p:spPr bwMode="auto">
              <a:xfrm>
                <a:off x="3126"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3" y="616"/>
                      <a:pt x="293" y="397"/>
                    </a:cubicBezTo>
                    <a:cubicBezTo>
                      <a:pt x="293"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5" name="Rectangle 766"/>
              <p:cNvSpPr>
                <a:spLocks noChangeArrowheads="1"/>
              </p:cNvSpPr>
              <p:nvPr/>
            </p:nvSpPr>
            <p:spPr bwMode="auto">
              <a:xfrm>
                <a:off x="2282"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6" name="Rectangle 767"/>
              <p:cNvSpPr>
                <a:spLocks noChangeArrowheads="1"/>
              </p:cNvSpPr>
              <p:nvPr/>
            </p:nvSpPr>
            <p:spPr bwMode="auto">
              <a:xfrm>
                <a:off x="2282"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7" name="Rectangle 768"/>
              <p:cNvSpPr>
                <a:spLocks noChangeArrowheads="1"/>
              </p:cNvSpPr>
              <p:nvPr/>
            </p:nvSpPr>
            <p:spPr bwMode="auto">
              <a:xfrm>
                <a:off x="2282"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8" name="Freeform 769"/>
              <p:cNvSpPr>
                <a:spLocks/>
              </p:cNvSpPr>
              <p:nvPr/>
            </p:nvSpPr>
            <p:spPr bwMode="auto">
              <a:xfrm>
                <a:off x="3126" y="1082"/>
                <a:ext cx="313" cy="817"/>
              </a:xfrm>
              <a:custGeom>
                <a:avLst/>
                <a:gdLst>
                  <a:gd name="T0" fmla="*/ 19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19 w 260"/>
                  <a:gd name="T17" fmla="*/ 989 h 675"/>
                  <a:gd name="T18" fmla="*/ 377 w 260"/>
                  <a:gd name="T19" fmla="*/ 495 h 675"/>
                  <a:gd name="T20" fmla="*/ 19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60" y="525"/>
                      <a:pt x="260" y="338"/>
                    </a:cubicBezTo>
                    <a:cubicBezTo>
                      <a:pt x="260" y="152"/>
                      <a:pt x="142" y="0"/>
                      <a:pt x="13"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9" name="Rectangle 770"/>
              <p:cNvSpPr>
                <a:spLocks noChangeArrowheads="1"/>
              </p:cNvSpPr>
              <p:nvPr/>
            </p:nvSpPr>
            <p:spPr bwMode="auto">
              <a:xfrm>
                <a:off x="2282"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80" name="Freeform 771"/>
              <p:cNvSpPr>
                <a:spLocks/>
              </p:cNvSpPr>
              <p:nvPr/>
            </p:nvSpPr>
            <p:spPr bwMode="auto">
              <a:xfrm>
                <a:off x="2282" y="1014"/>
                <a:ext cx="155" cy="40"/>
              </a:xfrm>
              <a:custGeom>
                <a:avLst/>
                <a:gdLst>
                  <a:gd name="T0" fmla="*/ 0 w 129"/>
                  <a:gd name="T1" fmla="*/ 23 h 33"/>
                  <a:gd name="T2" fmla="*/ 49 w 129"/>
                  <a:gd name="T3" fmla="*/ 1 h 33"/>
                  <a:gd name="T4" fmla="*/ 102 w 129"/>
                  <a:gd name="T5" fmla="*/ 1 h 33"/>
                  <a:gd name="T6" fmla="*/ 150 w 129"/>
                  <a:gd name="T7" fmla="*/ 16 h 33"/>
                  <a:gd name="T8" fmla="*/ 186 w 129"/>
                  <a:gd name="T9" fmla="*/ 22 h 33"/>
                  <a:gd name="T10" fmla="*/ 135 w 129"/>
                  <a:gd name="T11" fmla="*/ 40 h 33"/>
                  <a:gd name="T12" fmla="*/ 72 w 129"/>
                  <a:gd name="T13" fmla="*/ 47 h 33"/>
                  <a:gd name="T14" fmla="*/ 22 w 129"/>
                  <a:gd name="T15" fmla="*/ 33 h 33"/>
                  <a:gd name="T16" fmla="*/ 2 w 129"/>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33">
                    <a:moveTo>
                      <a:pt x="0" y="16"/>
                    </a:moveTo>
                    <a:cubicBezTo>
                      <a:pt x="12" y="12"/>
                      <a:pt x="20" y="3"/>
                      <a:pt x="34" y="1"/>
                    </a:cubicBezTo>
                    <a:cubicBezTo>
                      <a:pt x="46" y="0"/>
                      <a:pt x="59" y="0"/>
                      <a:pt x="71" y="1"/>
                    </a:cubicBezTo>
                    <a:cubicBezTo>
                      <a:pt x="83" y="3"/>
                      <a:pt x="92" y="9"/>
                      <a:pt x="104" y="11"/>
                    </a:cubicBezTo>
                    <a:cubicBezTo>
                      <a:pt x="112" y="13"/>
                      <a:pt x="121" y="13"/>
                      <a:pt x="129" y="15"/>
                    </a:cubicBezTo>
                    <a:cubicBezTo>
                      <a:pt x="116" y="16"/>
                      <a:pt x="105" y="23"/>
                      <a:pt x="93" y="27"/>
                    </a:cubicBezTo>
                    <a:cubicBezTo>
                      <a:pt x="79" y="32"/>
                      <a:pt x="64" y="33"/>
                      <a:pt x="50" y="32"/>
                    </a:cubicBezTo>
                    <a:cubicBezTo>
                      <a:pt x="37" y="31"/>
                      <a:pt x="27" y="26"/>
                      <a:pt x="15" y="22"/>
                    </a:cubicBezTo>
                    <a:cubicBezTo>
                      <a:pt x="10" y="21"/>
                      <a:pt x="5" y="21"/>
                      <a:pt x="2"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1" name="Freeform 772"/>
              <p:cNvSpPr>
                <a:spLocks/>
              </p:cNvSpPr>
              <p:nvPr/>
            </p:nvSpPr>
            <p:spPr bwMode="auto">
              <a:xfrm>
                <a:off x="2432" y="1016"/>
                <a:ext cx="134" cy="35"/>
              </a:xfrm>
              <a:custGeom>
                <a:avLst/>
                <a:gdLst>
                  <a:gd name="T0" fmla="*/ 0 w 111"/>
                  <a:gd name="T1" fmla="*/ 17 h 29"/>
                  <a:gd name="T2" fmla="*/ 36 w 111"/>
                  <a:gd name="T3" fmla="*/ 7 h 29"/>
                  <a:gd name="T4" fmla="*/ 86 w 111"/>
                  <a:gd name="T5" fmla="*/ 1 h 29"/>
                  <a:gd name="T6" fmla="*/ 162 w 111"/>
                  <a:gd name="T7" fmla="*/ 14 h 29"/>
                  <a:gd name="T8" fmla="*/ 57 w 111"/>
                  <a:gd name="T9" fmla="*/ 33 h 29"/>
                  <a:gd name="T10" fmla="*/ 0 w 111"/>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9">
                    <a:moveTo>
                      <a:pt x="0" y="12"/>
                    </a:moveTo>
                    <a:cubicBezTo>
                      <a:pt x="7" y="16"/>
                      <a:pt x="18" y="7"/>
                      <a:pt x="25" y="5"/>
                    </a:cubicBezTo>
                    <a:cubicBezTo>
                      <a:pt x="36" y="0"/>
                      <a:pt x="47" y="1"/>
                      <a:pt x="59" y="1"/>
                    </a:cubicBezTo>
                    <a:cubicBezTo>
                      <a:pt x="78" y="1"/>
                      <a:pt x="94" y="1"/>
                      <a:pt x="111"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2" name="Freeform 773"/>
              <p:cNvSpPr>
                <a:spLocks/>
              </p:cNvSpPr>
              <p:nvPr/>
            </p:nvSpPr>
            <p:spPr bwMode="auto">
              <a:xfrm>
                <a:off x="2333" y="1046"/>
                <a:ext cx="166" cy="33"/>
              </a:xfrm>
              <a:custGeom>
                <a:avLst/>
                <a:gdLst>
                  <a:gd name="T0" fmla="*/ 41 w 138"/>
                  <a:gd name="T1" fmla="*/ 11 h 27"/>
                  <a:gd name="T2" fmla="*/ 20 w 138"/>
                  <a:gd name="T3" fmla="*/ 20 h 27"/>
                  <a:gd name="T4" fmla="*/ 0 w 138"/>
                  <a:gd name="T5" fmla="*/ 27 h 27"/>
                  <a:gd name="T6" fmla="*/ 78 w 138"/>
                  <a:gd name="T7" fmla="*/ 34 h 27"/>
                  <a:gd name="T8" fmla="*/ 129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1" y="4"/>
                      <a:pt x="19" y="10"/>
                      <a:pt x="14" y="13"/>
                    </a:cubicBezTo>
                    <a:cubicBezTo>
                      <a:pt x="10" y="16"/>
                      <a:pt x="4" y="15"/>
                      <a:pt x="0" y="18"/>
                    </a:cubicBezTo>
                    <a:cubicBezTo>
                      <a:pt x="14" y="25"/>
                      <a:pt x="38" y="21"/>
                      <a:pt x="54" y="23"/>
                    </a:cubicBezTo>
                    <a:cubicBezTo>
                      <a:pt x="66" y="24"/>
                      <a:pt x="77" y="27"/>
                      <a:pt x="89" y="26"/>
                    </a:cubicBezTo>
                    <a:cubicBezTo>
                      <a:pt x="109" y="25"/>
                      <a:pt x="124"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3" name="Freeform 774"/>
              <p:cNvSpPr>
                <a:spLocks/>
              </p:cNvSpPr>
              <p:nvPr/>
            </p:nvSpPr>
            <p:spPr bwMode="auto">
              <a:xfrm>
                <a:off x="2280" y="1067"/>
                <a:ext cx="55" cy="14"/>
              </a:xfrm>
              <a:custGeom>
                <a:avLst/>
                <a:gdLst>
                  <a:gd name="T0" fmla="*/ 67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8"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4" name="Freeform 775"/>
              <p:cNvSpPr>
                <a:spLocks/>
              </p:cNvSpPr>
              <p:nvPr/>
            </p:nvSpPr>
            <p:spPr bwMode="auto">
              <a:xfrm>
                <a:off x="2567" y="1013"/>
                <a:ext cx="141" cy="44"/>
              </a:xfrm>
              <a:custGeom>
                <a:avLst/>
                <a:gdLst>
                  <a:gd name="T0" fmla="*/ 0 w 117"/>
                  <a:gd name="T1" fmla="*/ 16 h 36"/>
                  <a:gd name="T2" fmla="*/ 64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6" y="1"/>
                      <a:pt x="65" y="4"/>
                      <a:pt x="76" y="7"/>
                    </a:cubicBezTo>
                    <a:cubicBezTo>
                      <a:pt x="89" y="10"/>
                      <a:pt x="105"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5" name="Freeform 776"/>
              <p:cNvSpPr>
                <a:spLocks/>
              </p:cNvSpPr>
              <p:nvPr/>
            </p:nvSpPr>
            <p:spPr bwMode="auto">
              <a:xfrm>
                <a:off x="2468" y="1052"/>
                <a:ext cx="147" cy="28"/>
              </a:xfrm>
              <a:custGeom>
                <a:avLst/>
                <a:gdLst>
                  <a:gd name="T0" fmla="*/ 0 w 122"/>
                  <a:gd name="T1" fmla="*/ 22 h 23"/>
                  <a:gd name="T2" fmla="*/ 34 w 122"/>
                  <a:gd name="T3" fmla="*/ 23 h 23"/>
                  <a:gd name="T4" fmla="*/ 59 w 122"/>
                  <a:gd name="T5" fmla="*/ 27 h 23"/>
                  <a:gd name="T6" fmla="*/ 101 w 122"/>
                  <a:gd name="T7" fmla="*/ 34 h 23"/>
                  <a:gd name="T8" fmla="*/ 177 w 122"/>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3">
                    <a:moveTo>
                      <a:pt x="0" y="15"/>
                    </a:moveTo>
                    <a:cubicBezTo>
                      <a:pt x="7" y="17"/>
                      <a:pt x="16" y="15"/>
                      <a:pt x="23" y="16"/>
                    </a:cubicBezTo>
                    <a:cubicBezTo>
                      <a:pt x="29" y="17"/>
                      <a:pt x="35" y="18"/>
                      <a:pt x="41" y="18"/>
                    </a:cubicBezTo>
                    <a:cubicBezTo>
                      <a:pt x="51" y="18"/>
                      <a:pt x="60" y="22"/>
                      <a:pt x="70" y="23"/>
                    </a:cubicBezTo>
                    <a:cubicBezTo>
                      <a:pt x="88" y="23"/>
                      <a:pt x="106" y="8"/>
                      <a:pt x="122"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6" name="Freeform 777"/>
              <p:cNvSpPr>
                <a:spLocks/>
              </p:cNvSpPr>
              <p:nvPr/>
            </p:nvSpPr>
            <p:spPr bwMode="auto">
              <a:xfrm>
                <a:off x="2651" y="1022"/>
                <a:ext cx="163" cy="59"/>
              </a:xfrm>
              <a:custGeom>
                <a:avLst/>
                <a:gdLst>
                  <a:gd name="T0" fmla="*/ 0 w 135"/>
                  <a:gd name="T1" fmla="*/ 37 h 49"/>
                  <a:gd name="T2" fmla="*/ 57 w 135"/>
                  <a:gd name="T3" fmla="*/ 58 h 49"/>
                  <a:gd name="T4" fmla="*/ 92 w 135"/>
                  <a:gd name="T5" fmla="*/ 71 h 49"/>
                  <a:gd name="T6" fmla="*/ 146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6" y="35"/>
                      <a:pt x="39" y="40"/>
                    </a:cubicBezTo>
                    <a:cubicBezTo>
                      <a:pt x="47" y="44"/>
                      <a:pt x="54" y="48"/>
                      <a:pt x="63" y="49"/>
                    </a:cubicBezTo>
                    <a:cubicBezTo>
                      <a:pt x="76" y="49"/>
                      <a:pt x="89" y="44"/>
                      <a:pt x="100" y="38"/>
                    </a:cubicBezTo>
                    <a:cubicBezTo>
                      <a:pt x="110" y="33"/>
                      <a:pt x="129" y="25"/>
                      <a:pt x="135" y="15"/>
                    </a:cubicBezTo>
                    <a:cubicBezTo>
                      <a:pt x="125" y="11"/>
                      <a:pt x="113" y="14"/>
                      <a:pt x="102" y="13"/>
                    </a:cubicBezTo>
                    <a:cubicBezTo>
                      <a:pt x="92" y="12"/>
                      <a:pt x="82"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7" name="Freeform 778"/>
              <p:cNvSpPr>
                <a:spLocks/>
              </p:cNvSpPr>
              <p:nvPr/>
            </p:nvSpPr>
            <p:spPr bwMode="auto">
              <a:xfrm>
                <a:off x="2743" y="1011"/>
                <a:ext cx="91" cy="22"/>
              </a:xfrm>
              <a:custGeom>
                <a:avLst/>
                <a:gdLst>
                  <a:gd name="T0" fmla="*/ 0 w 76"/>
                  <a:gd name="T1" fmla="*/ 27 h 18"/>
                  <a:gd name="T2" fmla="*/ 68 w 76"/>
                  <a:gd name="T3" fmla="*/ 12 h 18"/>
                  <a:gd name="T4" fmla="*/ 109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0" y="18"/>
                    </a:moveTo>
                    <a:cubicBezTo>
                      <a:pt x="18" y="18"/>
                      <a:pt x="31" y="13"/>
                      <a:pt x="48" y="8"/>
                    </a:cubicBezTo>
                    <a:cubicBezTo>
                      <a:pt x="56" y="6"/>
                      <a:pt x="68" y="5"/>
                      <a:pt x="7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 name="Freeform 779"/>
              <p:cNvSpPr>
                <a:spLocks/>
              </p:cNvSpPr>
              <p:nvPr/>
            </p:nvSpPr>
            <p:spPr bwMode="auto">
              <a:xfrm>
                <a:off x="2785"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1" y="17"/>
                      <a:pt x="34" y="0"/>
                      <a:pt x="59" y="5"/>
                    </a:cubicBezTo>
                    <a:cubicBezTo>
                      <a:pt x="71" y="8"/>
                      <a:pt x="83" y="8"/>
                      <a:pt x="95" y="10"/>
                    </a:cubicBezTo>
                    <a:cubicBezTo>
                      <a:pt x="103"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 name="Freeform 780"/>
              <p:cNvSpPr>
                <a:spLocks/>
              </p:cNvSpPr>
              <p:nvPr/>
            </p:nvSpPr>
            <p:spPr bwMode="auto">
              <a:xfrm>
                <a:off x="2781" y="1051"/>
                <a:ext cx="147" cy="29"/>
              </a:xfrm>
              <a:custGeom>
                <a:avLst/>
                <a:gdLst>
                  <a:gd name="T0" fmla="*/ 177 w 122"/>
                  <a:gd name="T1" fmla="*/ 0 h 24"/>
                  <a:gd name="T2" fmla="*/ 106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6" y="8"/>
                      <a:pt x="90" y="21"/>
                      <a:pt x="73" y="23"/>
                    </a:cubicBezTo>
                    <a:cubicBezTo>
                      <a:pt x="65" y="24"/>
                      <a:pt x="56"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0" name="Freeform 781"/>
              <p:cNvSpPr>
                <a:spLocks/>
              </p:cNvSpPr>
              <p:nvPr/>
            </p:nvSpPr>
            <p:spPr bwMode="auto">
              <a:xfrm>
                <a:off x="2874"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1" name="Freeform 782"/>
              <p:cNvSpPr>
                <a:spLocks/>
              </p:cNvSpPr>
              <p:nvPr/>
            </p:nvSpPr>
            <p:spPr bwMode="auto">
              <a:xfrm>
                <a:off x="2920"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19" y="1"/>
                      <a:pt x="35" y="0"/>
                      <a:pt x="56" y="4"/>
                    </a:cubicBezTo>
                    <a:cubicBezTo>
                      <a:pt x="71"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2" name="Freeform 783"/>
              <p:cNvSpPr>
                <a:spLocks/>
              </p:cNvSpPr>
              <p:nvPr/>
            </p:nvSpPr>
            <p:spPr bwMode="auto">
              <a:xfrm>
                <a:off x="2926" y="1031"/>
                <a:ext cx="108" cy="20"/>
              </a:xfrm>
              <a:custGeom>
                <a:avLst/>
                <a:gdLst>
                  <a:gd name="T0" fmla="*/ 130 w 90"/>
                  <a:gd name="T1" fmla="*/ 1 h 16"/>
                  <a:gd name="T2" fmla="*/ 86 w 90"/>
                  <a:gd name="T3" fmla="*/ 16 h 16"/>
                  <a:gd name="T4" fmla="*/ 42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0" y="10"/>
                    </a:cubicBezTo>
                    <a:cubicBezTo>
                      <a:pt x="50" y="14"/>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3" name="Freeform 784"/>
              <p:cNvSpPr>
                <a:spLocks/>
              </p:cNvSpPr>
              <p:nvPr/>
            </p:nvSpPr>
            <p:spPr bwMode="auto">
              <a:xfrm>
                <a:off x="2988" y="1046"/>
                <a:ext cx="112" cy="34"/>
              </a:xfrm>
              <a:custGeom>
                <a:avLst/>
                <a:gdLst>
                  <a:gd name="T0" fmla="*/ 0 w 93"/>
                  <a:gd name="T1" fmla="*/ 0 h 28"/>
                  <a:gd name="T2" fmla="*/ 43 w 93"/>
                  <a:gd name="T3" fmla="*/ 7 h 28"/>
                  <a:gd name="T4" fmla="*/ 88 w 93"/>
                  <a:gd name="T5" fmla="*/ 27 h 28"/>
                  <a:gd name="T6" fmla="*/ 135 w 93"/>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28">
                    <a:moveTo>
                      <a:pt x="0" y="0"/>
                    </a:moveTo>
                    <a:cubicBezTo>
                      <a:pt x="4" y="5"/>
                      <a:pt x="23" y="3"/>
                      <a:pt x="30" y="5"/>
                    </a:cubicBezTo>
                    <a:cubicBezTo>
                      <a:pt x="40" y="9"/>
                      <a:pt x="50" y="14"/>
                      <a:pt x="61" y="18"/>
                    </a:cubicBezTo>
                    <a:cubicBezTo>
                      <a:pt x="69" y="21"/>
                      <a:pt x="83" y="27"/>
                      <a:pt x="93"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4" name="Freeform 785"/>
              <p:cNvSpPr>
                <a:spLocks/>
              </p:cNvSpPr>
              <p:nvPr/>
            </p:nvSpPr>
            <p:spPr bwMode="auto">
              <a:xfrm>
                <a:off x="3043"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5" name="Freeform 786"/>
              <p:cNvSpPr>
                <a:spLocks/>
              </p:cNvSpPr>
              <p:nvPr/>
            </p:nvSpPr>
            <p:spPr bwMode="auto">
              <a:xfrm>
                <a:off x="3130" y="1029"/>
                <a:ext cx="100" cy="27"/>
              </a:xfrm>
              <a:custGeom>
                <a:avLst/>
                <a:gdLst>
                  <a:gd name="T0" fmla="*/ 0 w 83"/>
                  <a:gd name="T1" fmla="*/ 1 h 22"/>
                  <a:gd name="T2" fmla="*/ 96 w 83"/>
                  <a:gd name="T3" fmla="*/ 27 h 22"/>
                  <a:gd name="T4" fmla="*/ 119 w 83"/>
                  <a:gd name="T5" fmla="*/ 1 h 22"/>
                  <a:gd name="T6" fmla="*/ 0 60000 65536"/>
                  <a:gd name="T7" fmla="*/ 0 60000 65536"/>
                  <a:gd name="T8" fmla="*/ 0 60000 65536"/>
                </a:gdLst>
                <a:ahLst/>
                <a:cxnLst>
                  <a:cxn ang="T6">
                    <a:pos x="T0" y="T1"/>
                  </a:cxn>
                  <a:cxn ang="T7">
                    <a:pos x="T2" y="T3"/>
                  </a:cxn>
                  <a:cxn ang="T8">
                    <a:pos x="T4" y="T5"/>
                  </a:cxn>
                </a:cxnLst>
                <a:rect l="0" t="0" r="r" b="b"/>
                <a:pathLst>
                  <a:path w="83" h="22">
                    <a:moveTo>
                      <a:pt x="0" y="1"/>
                    </a:moveTo>
                    <a:cubicBezTo>
                      <a:pt x="24" y="0"/>
                      <a:pt x="44" y="12"/>
                      <a:pt x="66" y="18"/>
                    </a:cubicBezTo>
                    <a:cubicBezTo>
                      <a:pt x="77" y="22"/>
                      <a:pt x="83" y="11"/>
                      <a:pt x="82"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6" name="Freeform 787"/>
              <p:cNvSpPr>
                <a:spLocks/>
              </p:cNvSpPr>
              <p:nvPr/>
            </p:nvSpPr>
            <p:spPr bwMode="auto">
              <a:xfrm>
                <a:off x="3129" y="1052"/>
                <a:ext cx="87" cy="23"/>
              </a:xfrm>
              <a:custGeom>
                <a:avLst/>
                <a:gdLst>
                  <a:gd name="T0" fmla="*/ 105 w 72"/>
                  <a:gd name="T1" fmla="*/ 0 h 19"/>
                  <a:gd name="T2" fmla="*/ 105 w 72"/>
                  <a:gd name="T3" fmla="*/ 18 h 19"/>
                  <a:gd name="T4" fmla="*/ 44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2" y="0"/>
                    </a:moveTo>
                    <a:cubicBezTo>
                      <a:pt x="70" y="3"/>
                      <a:pt x="71" y="9"/>
                      <a:pt x="72" y="12"/>
                    </a:cubicBezTo>
                    <a:cubicBezTo>
                      <a:pt x="63" y="19"/>
                      <a:pt x="40" y="12"/>
                      <a:pt x="30" y="10"/>
                    </a:cubicBezTo>
                    <a:cubicBezTo>
                      <a:pt x="22"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7" name="Freeform 788"/>
              <p:cNvSpPr>
                <a:spLocks/>
              </p:cNvSpPr>
              <p:nvPr/>
            </p:nvSpPr>
            <p:spPr bwMode="auto">
              <a:xfrm>
                <a:off x="3206"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7"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 name="Freeform 789"/>
              <p:cNvSpPr>
                <a:spLocks/>
              </p:cNvSpPr>
              <p:nvPr/>
            </p:nvSpPr>
            <p:spPr bwMode="auto">
              <a:xfrm>
                <a:off x="3214"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3" y="23"/>
                      <a:pt x="47" y="24"/>
                      <a:pt x="50" y="28"/>
                    </a:cubicBezTo>
                    <a:cubicBezTo>
                      <a:pt x="54" y="36"/>
                      <a:pt x="48" y="44"/>
                      <a:pt x="41" y="47"/>
                    </a:cubicBezTo>
                    <a:cubicBezTo>
                      <a:pt x="34" y="51"/>
                      <a:pt x="20" y="44"/>
                      <a:pt x="12" y="42"/>
                    </a:cubicBezTo>
                    <a:cubicBezTo>
                      <a:pt x="7"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 name="Freeform 790"/>
              <p:cNvSpPr>
                <a:spLocks/>
              </p:cNvSpPr>
              <p:nvPr/>
            </p:nvSpPr>
            <p:spPr bwMode="auto">
              <a:xfrm>
                <a:off x="3275" y="1087"/>
                <a:ext cx="50" cy="25"/>
              </a:xfrm>
              <a:custGeom>
                <a:avLst/>
                <a:gdLst>
                  <a:gd name="T0" fmla="*/ 0 w 42"/>
                  <a:gd name="T1" fmla="*/ 0 h 21"/>
                  <a:gd name="T2" fmla="*/ 24 w 42"/>
                  <a:gd name="T3" fmla="*/ 18 h 21"/>
                  <a:gd name="T4" fmla="*/ 45 w 42"/>
                  <a:gd name="T5" fmla="*/ 29 h 21"/>
                  <a:gd name="T6" fmla="*/ 60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0" y="6"/>
                      <a:pt x="13" y="10"/>
                      <a:pt x="17" y="13"/>
                    </a:cubicBezTo>
                    <a:cubicBezTo>
                      <a:pt x="22" y="16"/>
                      <a:pt x="26"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0" name="Freeform 791"/>
              <p:cNvSpPr>
                <a:spLocks/>
              </p:cNvSpPr>
              <p:nvPr/>
            </p:nvSpPr>
            <p:spPr bwMode="auto">
              <a:xfrm>
                <a:off x="3291"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1" name="Freeform 792"/>
              <p:cNvSpPr>
                <a:spLocks/>
              </p:cNvSpPr>
              <p:nvPr/>
            </p:nvSpPr>
            <p:spPr bwMode="auto">
              <a:xfrm>
                <a:off x="3288" y="1108"/>
                <a:ext cx="78" cy="66"/>
              </a:xfrm>
              <a:custGeom>
                <a:avLst/>
                <a:gdLst>
                  <a:gd name="T0" fmla="*/ 13 w 65"/>
                  <a:gd name="T1" fmla="*/ 28 h 55"/>
                  <a:gd name="T2" fmla="*/ 34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3" y="41"/>
                    </a:cubicBezTo>
                    <a:cubicBezTo>
                      <a:pt x="33" y="49"/>
                      <a:pt x="39"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2" name="Freeform 793"/>
              <p:cNvSpPr>
                <a:spLocks/>
              </p:cNvSpPr>
              <p:nvPr/>
            </p:nvSpPr>
            <p:spPr bwMode="auto">
              <a:xfrm>
                <a:off x="3324" y="1167"/>
                <a:ext cx="5" cy="7"/>
              </a:xfrm>
              <a:custGeom>
                <a:avLst/>
                <a:gdLst>
                  <a:gd name="T0" fmla="*/ 6 w 4"/>
                  <a:gd name="T1" fmla="*/ 0 h 6"/>
                  <a:gd name="T2" fmla="*/ 1 w 4"/>
                  <a:gd name="T3" fmla="*/ 8 h 6"/>
                  <a:gd name="T4" fmla="*/ 0 60000 65536"/>
                  <a:gd name="T5" fmla="*/ 0 60000 65536"/>
                </a:gdLst>
                <a:ahLst/>
                <a:cxnLst>
                  <a:cxn ang="T4">
                    <a:pos x="T0" y="T1"/>
                  </a:cxn>
                  <a:cxn ang="T5">
                    <a:pos x="T2" y="T3"/>
                  </a:cxn>
                </a:cxnLst>
                <a:rect l="0" t="0" r="r" b="b"/>
                <a:pathLst>
                  <a:path w="4" h="6">
                    <a:moveTo>
                      <a:pt x="4" y="0"/>
                    </a:moveTo>
                    <a:cubicBezTo>
                      <a:pt x="1" y="1"/>
                      <a:pt x="0" y="3"/>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3" name="Freeform 794"/>
              <p:cNvSpPr>
                <a:spLocks/>
              </p:cNvSpPr>
              <p:nvPr/>
            </p:nvSpPr>
            <p:spPr bwMode="auto">
              <a:xfrm>
                <a:off x="3352" y="1143"/>
                <a:ext cx="24" cy="14"/>
              </a:xfrm>
              <a:custGeom>
                <a:avLst/>
                <a:gdLst>
                  <a:gd name="T0" fmla="*/ 0 w 20"/>
                  <a:gd name="T1" fmla="*/ 15 h 12"/>
                  <a:gd name="T2" fmla="*/ 29 w 20"/>
                  <a:gd name="T3" fmla="*/ 9 h 12"/>
                  <a:gd name="T4" fmla="*/ 0 60000 65536"/>
                  <a:gd name="T5" fmla="*/ 0 60000 65536"/>
                </a:gdLst>
                <a:ahLst/>
                <a:cxnLst>
                  <a:cxn ang="T4">
                    <a:pos x="T0" y="T1"/>
                  </a:cxn>
                  <a:cxn ang="T5">
                    <a:pos x="T2" y="T3"/>
                  </a:cxn>
                </a:cxnLst>
                <a:rect l="0" t="0" r="r" b="b"/>
                <a:pathLst>
                  <a:path w="20" h="12">
                    <a:moveTo>
                      <a:pt x="0" y="11"/>
                    </a:moveTo>
                    <a:cubicBezTo>
                      <a:pt x="6" y="12"/>
                      <a:pt x="16" y="0"/>
                      <a:pt x="2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4" name="Freeform 795"/>
              <p:cNvSpPr>
                <a:spLocks/>
              </p:cNvSpPr>
              <p:nvPr/>
            </p:nvSpPr>
            <p:spPr bwMode="auto">
              <a:xfrm>
                <a:off x="3359" y="1155"/>
                <a:ext cx="24" cy="74"/>
              </a:xfrm>
              <a:custGeom>
                <a:avLst/>
                <a:gdLst>
                  <a:gd name="T0" fmla="*/ 0 w 20"/>
                  <a:gd name="T1" fmla="*/ 0 h 61"/>
                  <a:gd name="T2" fmla="*/ 8 w 20"/>
                  <a:gd name="T3" fmla="*/ 28 h 61"/>
                  <a:gd name="T4" fmla="*/ 26 w 20"/>
                  <a:gd name="T5" fmla="*/ 59 h 61"/>
                  <a:gd name="T6" fmla="*/ 5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0" y="7"/>
                      <a:pt x="3" y="13"/>
                      <a:pt x="6" y="19"/>
                    </a:cubicBezTo>
                    <a:cubicBezTo>
                      <a:pt x="9" y="25"/>
                      <a:pt x="17" y="33"/>
                      <a:pt x="18" y="40"/>
                    </a:cubicBezTo>
                    <a:cubicBezTo>
                      <a:pt x="20" y="52"/>
                      <a:pt x="10"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5" name="Freeform 796"/>
              <p:cNvSpPr>
                <a:spLocks/>
              </p:cNvSpPr>
              <p:nvPr/>
            </p:nvSpPr>
            <p:spPr bwMode="auto">
              <a:xfrm>
                <a:off x="3380" y="1202"/>
                <a:ext cx="37" cy="31"/>
              </a:xfrm>
              <a:custGeom>
                <a:avLst/>
                <a:gdLst>
                  <a:gd name="T0" fmla="*/ 0 w 31"/>
                  <a:gd name="T1" fmla="*/ 0 h 26"/>
                  <a:gd name="T2" fmla="*/ 44 w 31"/>
                  <a:gd name="T3" fmla="*/ 20 h 26"/>
                  <a:gd name="T4" fmla="*/ 0 60000 65536"/>
                  <a:gd name="T5" fmla="*/ 0 60000 65536"/>
                </a:gdLst>
                <a:ahLst/>
                <a:cxnLst>
                  <a:cxn ang="T4">
                    <a:pos x="T0" y="T1"/>
                  </a:cxn>
                  <a:cxn ang="T5">
                    <a:pos x="T2" y="T3"/>
                  </a:cxn>
                </a:cxnLst>
                <a:rect l="0" t="0" r="r" b="b"/>
                <a:pathLst>
                  <a:path w="31" h="26">
                    <a:moveTo>
                      <a:pt x="0" y="0"/>
                    </a:moveTo>
                    <a:cubicBezTo>
                      <a:pt x="4"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6" name="Freeform 797"/>
              <p:cNvSpPr>
                <a:spLocks/>
              </p:cNvSpPr>
              <p:nvPr/>
            </p:nvSpPr>
            <p:spPr bwMode="auto">
              <a:xfrm>
                <a:off x="3382" y="1209"/>
                <a:ext cx="30" cy="78"/>
              </a:xfrm>
              <a:custGeom>
                <a:avLst/>
                <a:gdLst>
                  <a:gd name="T0" fmla="*/ 0 w 25"/>
                  <a:gd name="T1" fmla="*/ 0 h 64"/>
                  <a:gd name="T2" fmla="*/ 35 w 25"/>
                  <a:gd name="T3" fmla="*/ 62 h 64"/>
                  <a:gd name="T4" fmla="*/ 16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4" y="24"/>
                      <a:pt x="24"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7" name="Freeform 798"/>
              <p:cNvSpPr>
                <a:spLocks/>
              </p:cNvSpPr>
              <p:nvPr/>
            </p:nvSpPr>
            <p:spPr bwMode="auto">
              <a:xfrm>
                <a:off x="3412" y="1262"/>
                <a:ext cx="38" cy="46"/>
              </a:xfrm>
              <a:custGeom>
                <a:avLst/>
                <a:gdLst>
                  <a:gd name="T0" fmla="*/ 0 w 31"/>
                  <a:gd name="T1" fmla="*/ 0 h 38"/>
                  <a:gd name="T2" fmla="*/ 47 w 31"/>
                  <a:gd name="T3" fmla="*/ 41 h 38"/>
                  <a:gd name="T4" fmla="*/ 0 60000 65536"/>
                  <a:gd name="T5" fmla="*/ 0 60000 65536"/>
                </a:gdLst>
                <a:ahLst/>
                <a:cxnLst>
                  <a:cxn ang="T4">
                    <a:pos x="T0" y="T1"/>
                  </a:cxn>
                  <a:cxn ang="T5">
                    <a:pos x="T2" y="T3"/>
                  </a:cxn>
                </a:cxnLst>
                <a:rect l="0" t="0" r="r" b="b"/>
                <a:pathLst>
                  <a:path w="31" h="38">
                    <a:moveTo>
                      <a:pt x="0" y="0"/>
                    </a:moveTo>
                    <a:cubicBezTo>
                      <a:pt x="5" y="10"/>
                      <a:pt x="15"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8" name="Freeform 799"/>
              <p:cNvSpPr>
                <a:spLocks/>
              </p:cNvSpPr>
              <p:nvPr/>
            </p:nvSpPr>
            <p:spPr bwMode="auto">
              <a:xfrm>
                <a:off x="3417" y="1293"/>
                <a:ext cx="47" cy="65"/>
              </a:xfrm>
              <a:custGeom>
                <a:avLst/>
                <a:gdLst>
                  <a:gd name="T0" fmla="*/ 14 w 39"/>
                  <a:gd name="T1" fmla="*/ 0 h 54"/>
                  <a:gd name="T2" fmla="*/ 28 w 39"/>
                  <a:gd name="T3" fmla="*/ 71 h 54"/>
                  <a:gd name="T4" fmla="*/ 0 w 39"/>
                  <a:gd name="T5" fmla="*/ 59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2"/>
                      <a:pt x="39"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 name="Freeform 800"/>
              <p:cNvSpPr>
                <a:spLocks/>
              </p:cNvSpPr>
              <p:nvPr/>
            </p:nvSpPr>
            <p:spPr bwMode="auto">
              <a:xfrm>
                <a:off x="3445" y="1351"/>
                <a:ext cx="29" cy="63"/>
              </a:xfrm>
              <a:custGeom>
                <a:avLst/>
                <a:gdLst>
                  <a:gd name="T0" fmla="*/ 0 w 24"/>
                  <a:gd name="T1" fmla="*/ 0 h 52"/>
                  <a:gd name="T2" fmla="*/ 5 w 24"/>
                  <a:gd name="T3" fmla="*/ 53 h 52"/>
                  <a:gd name="T4" fmla="*/ 16 w 24"/>
                  <a:gd name="T5" fmla="*/ 75 h 52"/>
                  <a:gd name="T6" fmla="*/ 30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2" y="24"/>
                      <a:pt x="3" y="36"/>
                    </a:cubicBezTo>
                    <a:cubicBezTo>
                      <a:pt x="4" y="41"/>
                      <a:pt x="5" y="49"/>
                      <a:pt x="11" y="51"/>
                    </a:cubicBezTo>
                    <a:cubicBezTo>
                      <a:pt x="18" y="52"/>
                      <a:pt x="24" y="45"/>
                      <a:pt x="21"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0" name="Freeform 801"/>
              <p:cNvSpPr>
                <a:spLocks/>
              </p:cNvSpPr>
              <p:nvPr/>
            </p:nvSpPr>
            <p:spPr bwMode="auto">
              <a:xfrm>
                <a:off x="3437" y="1404"/>
                <a:ext cx="31" cy="105"/>
              </a:xfrm>
              <a:custGeom>
                <a:avLst/>
                <a:gdLst>
                  <a:gd name="T0" fmla="*/ 20 w 25"/>
                  <a:gd name="T1" fmla="*/ 8 h 87"/>
                  <a:gd name="T2" fmla="*/ 1 w 25"/>
                  <a:gd name="T3" fmla="*/ 45 h 87"/>
                  <a:gd name="T4" fmla="*/ 7 w 25"/>
                  <a:gd name="T5" fmla="*/ 105 h 87"/>
                  <a:gd name="T6" fmla="*/ 30 w 25"/>
                  <a:gd name="T7" fmla="*/ 107 h 87"/>
                  <a:gd name="T8" fmla="*/ 38 w 25"/>
                  <a:gd name="T9" fmla="*/ 49 h 87"/>
                  <a:gd name="T10" fmla="*/ 21 w 25"/>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7">
                    <a:moveTo>
                      <a:pt x="13" y="6"/>
                    </a:moveTo>
                    <a:cubicBezTo>
                      <a:pt x="3" y="0"/>
                      <a:pt x="1" y="26"/>
                      <a:pt x="1" y="31"/>
                    </a:cubicBezTo>
                    <a:cubicBezTo>
                      <a:pt x="0" y="45"/>
                      <a:pt x="3" y="59"/>
                      <a:pt x="5" y="72"/>
                    </a:cubicBezTo>
                    <a:cubicBezTo>
                      <a:pt x="7" y="85"/>
                      <a:pt x="14" y="87"/>
                      <a:pt x="19" y="74"/>
                    </a:cubicBezTo>
                    <a:cubicBezTo>
                      <a:pt x="24" y="62"/>
                      <a:pt x="24" y="47"/>
                      <a:pt x="25" y="34"/>
                    </a:cubicBezTo>
                    <a:cubicBezTo>
                      <a:pt x="25" y="22"/>
                      <a:pt x="25"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1" name="Freeform 802"/>
              <p:cNvSpPr>
                <a:spLocks/>
              </p:cNvSpPr>
              <p:nvPr/>
            </p:nvSpPr>
            <p:spPr bwMode="auto">
              <a:xfrm>
                <a:off x="3454"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2"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2" name="Freeform 803"/>
              <p:cNvSpPr>
                <a:spLocks/>
              </p:cNvSpPr>
              <p:nvPr/>
            </p:nvSpPr>
            <p:spPr bwMode="auto">
              <a:xfrm>
                <a:off x="3429"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3" name="Freeform 804"/>
              <p:cNvSpPr>
                <a:spLocks/>
              </p:cNvSpPr>
              <p:nvPr/>
            </p:nvSpPr>
            <p:spPr bwMode="auto">
              <a:xfrm>
                <a:off x="3448"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4" name="Freeform 805"/>
              <p:cNvSpPr>
                <a:spLocks/>
              </p:cNvSpPr>
              <p:nvPr/>
            </p:nvSpPr>
            <p:spPr bwMode="auto">
              <a:xfrm>
                <a:off x="3419" y="1630"/>
                <a:ext cx="39" cy="24"/>
              </a:xfrm>
              <a:custGeom>
                <a:avLst/>
                <a:gdLst>
                  <a:gd name="T0" fmla="*/ 1 w 32"/>
                  <a:gd name="T1" fmla="*/ 0 h 20"/>
                  <a:gd name="T2" fmla="*/ 48 w 32"/>
                  <a:gd name="T3" fmla="*/ 23 h 20"/>
                  <a:gd name="T4" fmla="*/ 0 60000 65536"/>
                  <a:gd name="T5" fmla="*/ 0 60000 65536"/>
                </a:gdLst>
                <a:ahLst/>
                <a:cxnLst>
                  <a:cxn ang="T4">
                    <a:pos x="T0" y="T1"/>
                  </a:cxn>
                  <a:cxn ang="T5">
                    <a:pos x="T2" y="T3"/>
                  </a:cxn>
                </a:cxnLst>
                <a:rect l="0" t="0" r="r" b="b"/>
                <a:pathLst>
                  <a:path w="32" h="20">
                    <a:moveTo>
                      <a:pt x="1"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5" name="Freeform 806"/>
              <p:cNvSpPr>
                <a:spLocks/>
              </p:cNvSpPr>
              <p:nvPr/>
            </p:nvSpPr>
            <p:spPr bwMode="auto">
              <a:xfrm>
                <a:off x="3130" y="1895"/>
                <a:ext cx="75" cy="50"/>
              </a:xfrm>
              <a:custGeom>
                <a:avLst/>
                <a:gdLst>
                  <a:gd name="T0" fmla="*/ 0 w 62"/>
                  <a:gd name="T1" fmla="*/ 54 h 41"/>
                  <a:gd name="T2" fmla="*/ 29 w 62"/>
                  <a:gd name="T3" fmla="*/ 56 h 41"/>
                  <a:gd name="T4" fmla="*/ 63 w 62"/>
                  <a:gd name="T5" fmla="*/ 60 h 41"/>
                  <a:gd name="T6" fmla="*/ 86 w 62"/>
                  <a:gd name="T7" fmla="*/ 37 h 41"/>
                  <a:gd name="T8" fmla="*/ 73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4" y="38"/>
                      <a:pt x="20" y="38"/>
                    </a:cubicBezTo>
                    <a:cubicBezTo>
                      <a:pt x="27" y="38"/>
                      <a:pt x="36" y="41"/>
                      <a:pt x="43" y="40"/>
                    </a:cubicBezTo>
                    <a:cubicBezTo>
                      <a:pt x="52" y="38"/>
                      <a:pt x="55" y="33"/>
                      <a:pt x="59" y="25"/>
                    </a:cubicBezTo>
                    <a:cubicBezTo>
                      <a:pt x="62" y="17"/>
                      <a:pt x="61" y="1"/>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6" name="Freeform 807"/>
              <p:cNvSpPr>
                <a:spLocks/>
              </p:cNvSpPr>
              <p:nvPr/>
            </p:nvSpPr>
            <p:spPr bwMode="auto">
              <a:xfrm>
                <a:off x="3191" y="1907"/>
                <a:ext cx="67" cy="41"/>
              </a:xfrm>
              <a:custGeom>
                <a:avLst/>
                <a:gdLst>
                  <a:gd name="T0" fmla="*/ 0 w 56"/>
                  <a:gd name="T1" fmla="*/ 41 h 34"/>
                  <a:gd name="T2" fmla="*/ 80 w 56"/>
                  <a:gd name="T3" fmla="*/ 35 h 34"/>
                  <a:gd name="T4" fmla="*/ 0 60000 65536"/>
                  <a:gd name="T5" fmla="*/ 0 60000 65536"/>
                </a:gdLst>
                <a:ahLst/>
                <a:cxnLst>
                  <a:cxn ang="T4">
                    <a:pos x="T0" y="T1"/>
                  </a:cxn>
                  <a:cxn ang="T5">
                    <a:pos x="T2" y="T3"/>
                  </a:cxn>
                </a:cxnLst>
                <a:rect l="0" t="0" r="r" b="b"/>
                <a:pathLst>
                  <a:path w="56" h="34">
                    <a:moveTo>
                      <a:pt x="0" y="28"/>
                    </a:moveTo>
                    <a:cubicBezTo>
                      <a:pt x="15" y="34"/>
                      <a:pt x="52" y="0"/>
                      <a:pt x="56"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7" name="Freeform 808"/>
              <p:cNvSpPr>
                <a:spLocks/>
              </p:cNvSpPr>
              <p:nvPr/>
            </p:nvSpPr>
            <p:spPr bwMode="auto">
              <a:xfrm>
                <a:off x="3204" y="1881"/>
                <a:ext cx="75" cy="48"/>
              </a:xfrm>
              <a:custGeom>
                <a:avLst/>
                <a:gdLst>
                  <a:gd name="T0" fmla="*/ 40 w 62"/>
                  <a:gd name="T1" fmla="*/ 56 h 40"/>
                  <a:gd name="T2" fmla="*/ 86 w 62"/>
                  <a:gd name="T3" fmla="*/ 34 h 40"/>
                  <a:gd name="T4" fmla="*/ 79 w 62"/>
                  <a:gd name="T5" fmla="*/ 5 h 40"/>
                  <a:gd name="T6" fmla="*/ 33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9" y="40"/>
                      <a:pt x="54" y="34"/>
                      <a:pt x="59" y="23"/>
                    </a:cubicBezTo>
                    <a:cubicBezTo>
                      <a:pt x="62" y="17"/>
                      <a:pt x="61" y="5"/>
                      <a:pt x="54" y="3"/>
                    </a:cubicBezTo>
                    <a:cubicBezTo>
                      <a:pt x="46" y="0"/>
                      <a:pt x="29" y="13"/>
                      <a:pt x="22"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8" name="Freeform 809"/>
              <p:cNvSpPr>
                <a:spLocks/>
              </p:cNvSpPr>
              <p:nvPr/>
            </p:nvSpPr>
            <p:spPr bwMode="auto">
              <a:xfrm>
                <a:off x="3273" y="1843"/>
                <a:ext cx="32" cy="46"/>
              </a:xfrm>
              <a:custGeom>
                <a:avLst/>
                <a:gdLst>
                  <a:gd name="T0" fmla="*/ 0 w 27"/>
                  <a:gd name="T1" fmla="*/ 50 h 38"/>
                  <a:gd name="T2" fmla="*/ 20 w 27"/>
                  <a:gd name="T3" fmla="*/ 0 h 38"/>
                  <a:gd name="T4" fmla="*/ 0 60000 65536"/>
                  <a:gd name="T5" fmla="*/ 0 60000 65536"/>
                </a:gdLst>
                <a:ahLst/>
                <a:cxnLst>
                  <a:cxn ang="T4">
                    <a:pos x="T0" y="T1"/>
                  </a:cxn>
                  <a:cxn ang="T5">
                    <a:pos x="T2" y="T3"/>
                  </a:cxn>
                </a:cxnLst>
                <a:rect l="0" t="0" r="r" b="b"/>
                <a:pathLst>
                  <a:path w="27" h="38">
                    <a:moveTo>
                      <a:pt x="0" y="34"/>
                    </a:moveTo>
                    <a:cubicBezTo>
                      <a:pt x="20" y="38"/>
                      <a:pt x="27" y="11"/>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 name="Freeform 810"/>
              <p:cNvSpPr>
                <a:spLocks/>
              </p:cNvSpPr>
              <p:nvPr/>
            </p:nvSpPr>
            <p:spPr bwMode="auto">
              <a:xfrm>
                <a:off x="3289" y="1837"/>
                <a:ext cx="65" cy="44"/>
              </a:xfrm>
              <a:custGeom>
                <a:avLst/>
                <a:gdLst>
                  <a:gd name="T0" fmla="*/ 0 w 54"/>
                  <a:gd name="T1" fmla="*/ 54 h 36"/>
                  <a:gd name="T2" fmla="*/ 63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1" y="27"/>
                      <a:pt x="24" y="0"/>
                      <a:pt x="43"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0" name="Freeform 811"/>
              <p:cNvSpPr>
                <a:spLocks/>
              </p:cNvSpPr>
              <p:nvPr/>
            </p:nvSpPr>
            <p:spPr bwMode="auto">
              <a:xfrm>
                <a:off x="3321"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1" name="Freeform 812"/>
              <p:cNvSpPr>
                <a:spLocks/>
              </p:cNvSpPr>
              <p:nvPr/>
            </p:nvSpPr>
            <p:spPr bwMode="auto">
              <a:xfrm>
                <a:off x="3344" y="1746"/>
                <a:ext cx="65" cy="104"/>
              </a:xfrm>
              <a:custGeom>
                <a:avLst/>
                <a:gdLst>
                  <a:gd name="T0" fmla="*/ 14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0" y="35"/>
                    </a:moveTo>
                    <a:cubicBezTo>
                      <a:pt x="13" y="32"/>
                      <a:pt x="35" y="0"/>
                      <a:pt x="47" y="9"/>
                    </a:cubicBezTo>
                    <a:cubicBezTo>
                      <a:pt x="54" y="14"/>
                      <a:pt x="40" y="32"/>
                      <a:pt x="37" y="37"/>
                    </a:cubicBezTo>
                    <a:cubicBezTo>
                      <a:pt x="27"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2" name="Freeform 813"/>
              <p:cNvSpPr>
                <a:spLocks/>
              </p:cNvSpPr>
              <p:nvPr/>
            </p:nvSpPr>
            <p:spPr bwMode="auto">
              <a:xfrm>
                <a:off x="3401"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3" name="Freeform 814"/>
              <p:cNvSpPr>
                <a:spLocks/>
              </p:cNvSpPr>
              <p:nvPr/>
            </p:nvSpPr>
            <p:spPr bwMode="auto">
              <a:xfrm>
                <a:off x="3388"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6"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4" name="Freeform 815"/>
              <p:cNvSpPr>
                <a:spLocks/>
              </p:cNvSpPr>
              <p:nvPr/>
            </p:nvSpPr>
            <p:spPr bwMode="auto">
              <a:xfrm>
                <a:off x="3406" y="1624"/>
                <a:ext cx="56" cy="124"/>
              </a:xfrm>
              <a:custGeom>
                <a:avLst/>
                <a:gdLst>
                  <a:gd name="T0" fmla="*/ 0 w 46"/>
                  <a:gd name="T1" fmla="*/ 90 h 102"/>
                  <a:gd name="T2" fmla="*/ 43 w 46"/>
                  <a:gd name="T3" fmla="*/ 35 h 102"/>
                  <a:gd name="T4" fmla="*/ 12 w 46"/>
                  <a:gd name="T5" fmla="*/ 151 h 102"/>
                  <a:gd name="T6" fmla="*/ 0 60000 65536"/>
                  <a:gd name="T7" fmla="*/ 0 60000 65536"/>
                  <a:gd name="T8" fmla="*/ 0 60000 65536"/>
                </a:gdLst>
                <a:ahLst/>
                <a:cxnLst>
                  <a:cxn ang="T6">
                    <a:pos x="T0" y="T1"/>
                  </a:cxn>
                  <a:cxn ang="T7">
                    <a:pos x="T2" y="T3"/>
                  </a:cxn>
                  <a:cxn ang="T8">
                    <a:pos x="T4" y="T5"/>
                  </a:cxn>
                </a:cxnLst>
                <a:rect l="0" t="0" r="r" b="b"/>
                <a:pathLst>
                  <a:path w="46" h="102">
                    <a:moveTo>
                      <a:pt x="0" y="61"/>
                    </a:moveTo>
                    <a:cubicBezTo>
                      <a:pt x="1" y="50"/>
                      <a:pt x="12" y="0"/>
                      <a:pt x="29" y="24"/>
                    </a:cubicBezTo>
                    <a:cubicBezTo>
                      <a:pt x="46" y="47"/>
                      <a:pt x="17" y="81"/>
                      <a:pt x="8"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5" name="Freeform 816"/>
              <p:cNvSpPr>
                <a:spLocks/>
              </p:cNvSpPr>
              <p:nvPr/>
            </p:nvSpPr>
            <p:spPr bwMode="auto">
              <a:xfrm>
                <a:off x="2282" y="1916"/>
                <a:ext cx="120" cy="54"/>
              </a:xfrm>
              <a:custGeom>
                <a:avLst/>
                <a:gdLst>
                  <a:gd name="T0" fmla="*/ 0 w 100"/>
                  <a:gd name="T1" fmla="*/ 14 h 45"/>
                  <a:gd name="T2" fmla="*/ 85 w 100"/>
                  <a:gd name="T3" fmla="*/ 5 h 45"/>
                  <a:gd name="T4" fmla="*/ 144 w 100"/>
                  <a:gd name="T5" fmla="*/ 28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6"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6" name="Freeform 817"/>
              <p:cNvSpPr>
                <a:spLocks/>
              </p:cNvSpPr>
              <p:nvPr/>
            </p:nvSpPr>
            <p:spPr bwMode="auto">
              <a:xfrm>
                <a:off x="2366"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7" y="27"/>
                      <a:pt x="48" y="19"/>
                    </a:cubicBezTo>
                    <a:cubicBezTo>
                      <a:pt x="56" y="14"/>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7" name="Freeform 818"/>
              <p:cNvSpPr>
                <a:spLocks/>
              </p:cNvSpPr>
              <p:nvPr/>
            </p:nvSpPr>
            <p:spPr bwMode="auto">
              <a:xfrm>
                <a:off x="2295" y="1901"/>
                <a:ext cx="33" cy="17"/>
              </a:xfrm>
              <a:custGeom>
                <a:avLst/>
                <a:gdLst>
                  <a:gd name="T0" fmla="*/ 39 w 28"/>
                  <a:gd name="T1" fmla="*/ 21 h 14"/>
                  <a:gd name="T2" fmla="*/ 13 w 28"/>
                  <a:gd name="T3" fmla="*/ 11 h 14"/>
                  <a:gd name="T4" fmla="*/ 0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28" y="14"/>
                    </a:moveTo>
                    <a:cubicBezTo>
                      <a:pt x="22"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8" name="Freeform 819"/>
              <p:cNvSpPr>
                <a:spLocks/>
              </p:cNvSpPr>
              <p:nvPr/>
            </p:nvSpPr>
            <p:spPr bwMode="auto">
              <a:xfrm>
                <a:off x="2401" y="1910"/>
                <a:ext cx="123" cy="40"/>
              </a:xfrm>
              <a:custGeom>
                <a:avLst/>
                <a:gdLst>
                  <a:gd name="T0" fmla="*/ 17 w 102"/>
                  <a:gd name="T1" fmla="*/ 19 h 33"/>
                  <a:gd name="T2" fmla="*/ 84 w 102"/>
                  <a:gd name="T3" fmla="*/ 1 h 33"/>
                  <a:gd name="T4" fmla="*/ 148 w 102"/>
                  <a:gd name="T5" fmla="*/ 15 h 33"/>
                  <a:gd name="T6" fmla="*/ 94 w 102"/>
                  <a:gd name="T7" fmla="*/ 35 h 33"/>
                  <a:gd name="T8" fmla="*/ 42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7" y="12"/>
                      <a:pt x="42" y="3"/>
                      <a:pt x="58" y="1"/>
                    </a:cubicBezTo>
                    <a:cubicBezTo>
                      <a:pt x="71" y="0"/>
                      <a:pt x="90" y="5"/>
                      <a:pt x="102" y="10"/>
                    </a:cubicBezTo>
                    <a:cubicBezTo>
                      <a:pt x="91" y="10"/>
                      <a:pt x="75" y="20"/>
                      <a:pt x="65" y="24"/>
                    </a:cubicBezTo>
                    <a:cubicBezTo>
                      <a:pt x="53" y="27"/>
                      <a:pt x="41" y="31"/>
                      <a:pt x="29" y="32"/>
                    </a:cubicBezTo>
                    <a:cubicBezTo>
                      <a:pt x="18" y="33"/>
                      <a:pt x="9"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 name="Freeform 820"/>
              <p:cNvSpPr>
                <a:spLocks/>
              </p:cNvSpPr>
              <p:nvPr/>
            </p:nvSpPr>
            <p:spPr bwMode="auto">
              <a:xfrm>
                <a:off x="2453" y="1946"/>
                <a:ext cx="84" cy="24"/>
              </a:xfrm>
              <a:custGeom>
                <a:avLst/>
                <a:gdLst>
                  <a:gd name="T0" fmla="*/ 0 w 70"/>
                  <a:gd name="T1" fmla="*/ 1 h 20"/>
                  <a:gd name="T2" fmla="*/ 73 w 70"/>
                  <a:gd name="T3" fmla="*/ 20 h 20"/>
                  <a:gd name="T4" fmla="*/ 101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8" y="0"/>
                      <a:pt x="34" y="8"/>
                      <a:pt x="51" y="14"/>
                    </a:cubicBezTo>
                    <a:cubicBezTo>
                      <a:pt x="58" y="17"/>
                      <a:pt x="64"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0" name="Freeform 821"/>
              <p:cNvSpPr>
                <a:spLocks/>
              </p:cNvSpPr>
              <p:nvPr/>
            </p:nvSpPr>
            <p:spPr bwMode="auto">
              <a:xfrm>
                <a:off x="2522" y="1917"/>
                <a:ext cx="103" cy="56"/>
              </a:xfrm>
              <a:custGeom>
                <a:avLst/>
                <a:gdLst>
                  <a:gd name="T0" fmla="*/ 0 w 85"/>
                  <a:gd name="T1" fmla="*/ 5 h 46"/>
                  <a:gd name="T2" fmla="*/ 51 w 85"/>
                  <a:gd name="T3" fmla="*/ 5 h 46"/>
                  <a:gd name="T4" fmla="*/ 125 w 85"/>
                  <a:gd name="T5" fmla="*/ 7 h 46"/>
                  <a:gd name="T6" fmla="*/ 84 w 85"/>
                  <a:gd name="T7" fmla="*/ 49 h 46"/>
                  <a:gd name="T8" fmla="*/ 62 w 85"/>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6">
                    <a:moveTo>
                      <a:pt x="0" y="3"/>
                    </a:moveTo>
                    <a:cubicBezTo>
                      <a:pt x="5" y="12"/>
                      <a:pt x="27" y="5"/>
                      <a:pt x="35" y="3"/>
                    </a:cubicBezTo>
                    <a:cubicBezTo>
                      <a:pt x="54" y="0"/>
                      <a:pt x="68" y="0"/>
                      <a:pt x="85" y="5"/>
                    </a:cubicBezTo>
                    <a:cubicBezTo>
                      <a:pt x="74" y="13"/>
                      <a:pt x="66"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1" name="Freeform 822"/>
              <p:cNvSpPr>
                <a:spLocks/>
              </p:cNvSpPr>
              <p:nvPr/>
            </p:nvSpPr>
            <p:spPr bwMode="auto">
              <a:xfrm>
                <a:off x="2536" y="1899"/>
                <a:ext cx="55" cy="28"/>
              </a:xfrm>
              <a:custGeom>
                <a:avLst/>
                <a:gdLst>
                  <a:gd name="T0" fmla="*/ 0 w 46"/>
                  <a:gd name="T1" fmla="*/ 34 h 23"/>
                  <a:gd name="T2" fmla="*/ 66 w 46"/>
                  <a:gd name="T3" fmla="*/ 0 h 23"/>
                  <a:gd name="T4" fmla="*/ 0 60000 65536"/>
                  <a:gd name="T5" fmla="*/ 0 60000 65536"/>
                </a:gdLst>
                <a:ahLst/>
                <a:cxnLst>
                  <a:cxn ang="T4">
                    <a:pos x="T0" y="T1"/>
                  </a:cxn>
                  <a:cxn ang="T5">
                    <a:pos x="T2" y="T3"/>
                  </a:cxn>
                </a:cxnLst>
                <a:rect l="0" t="0" r="r" b="b"/>
                <a:pathLst>
                  <a:path w="46" h="23">
                    <a:moveTo>
                      <a:pt x="0" y="23"/>
                    </a:moveTo>
                    <a:cubicBezTo>
                      <a:pt x="18" y="20"/>
                      <a:pt x="31" y="7"/>
                      <a:pt x="4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2" name="Freeform 823"/>
              <p:cNvSpPr>
                <a:spLocks/>
              </p:cNvSpPr>
              <p:nvPr/>
            </p:nvSpPr>
            <p:spPr bwMode="auto">
              <a:xfrm>
                <a:off x="2627" y="1899"/>
                <a:ext cx="152" cy="34"/>
              </a:xfrm>
              <a:custGeom>
                <a:avLst/>
                <a:gdLst>
                  <a:gd name="T0" fmla="*/ 0 w 126"/>
                  <a:gd name="T1" fmla="*/ 1 h 28"/>
                  <a:gd name="T2" fmla="*/ 78 w 126"/>
                  <a:gd name="T3" fmla="*/ 34 h 28"/>
                  <a:gd name="T4" fmla="*/ 122 w 126"/>
                  <a:gd name="T5" fmla="*/ 39 h 28"/>
                  <a:gd name="T6" fmla="*/ 158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7" y="9"/>
                      <a:pt x="36" y="16"/>
                      <a:pt x="54" y="23"/>
                    </a:cubicBezTo>
                    <a:cubicBezTo>
                      <a:pt x="63" y="26"/>
                      <a:pt x="74" y="28"/>
                      <a:pt x="84" y="26"/>
                    </a:cubicBezTo>
                    <a:cubicBezTo>
                      <a:pt x="93" y="24"/>
                      <a:pt x="101" y="16"/>
                      <a:pt x="109" y="11"/>
                    </a:cubicBezTo>
                    <a:cubicBezTo>
                      <a:pt x="115" y="8"/>
                      <a:pt x="121"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3" name="Freeform 824"/>
              <p:cNvSpPr>
                <a:spLocks/>
              </p:cNvSpPr>
              <p:nvPr/>
            </p:nvSpPr>
            <p:spPr bwMode="auto">
              <a:xfrm>
                <a:off x="2626"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4" name="Freeform 825"/>
              <p:cNvSpPr>
                <a:spLocks/>
              </p:cNvSpPr>
              <p:nvPr/>
            </p:nvSpPr>
            <p:spPr bwMode="auto">
              <a:xfrm>
                <a:off x="2604"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5"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5" name="Freeform 826"/>
              <p:cNvSpPr>
                <a:spLocks/>
              </p:cNvSpPr>
              <p:nvPr/>
            </p:nvSpPr>
            <p:spPr bwMode="auto">
              <a:xfrm>
                <a:off x="2691" y="1950"/>
                <a:ext cx="131" cy="19"/>
              </a:xfrm>
              <a:custGeom>
                <a:avLst/>
                <a:gdLst>
                  <a:gd name="T0" fmla="*/ 0 w 109"/>
                  <a:gd name="T1" fmla="*/ 7 h 16"/>
                  <a:gd name="T2" fmla="*/ 62 w 109"/>
                  <a:gd name="T3" fmla="*/ 2 h 16"/>
                  <a:gd name="T4" fmla="*/ 109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4" y="8"/>
                      <a:pt x="28" y="4"/>
                      <a:pt x="43" y="2"/>
                    </a:cubicBezTo>
                    <a:cubicBezTo>
                      <a:pt x="55" y="0"/>
                      <a:pt x="64" y="0"/>
                      <a:pt x="76"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6" name="Freeform 827"/>
              <p:cNvSpPr>
                <a:spLocks/>
              </p:cNvSpPr>
              <p:nvPr/>
            </p:nvSpPr>
            <p:spPr bwMode="auto">
              <a:xfrm>
                <a:off x="2760" y="1904"/>
                <a:ext cx="113" cy="50"/>
              </a:xfrm>
              <a:custGeom>
                <a:avLst/>
                <a:gdLst>
                  <a:gd name="T0" fmla="*/ 0 w 94"/>
                  <a:gd name="T1" fmla="*/ 12 h 42"/>
                  <a:gd name="T2" fmla="*/ 69 w 94"/>
                  <a:gd name="T3" fmla="*/ 20 h 42"/>
                  <a:gd name="T4" fmla="*/ 136 w 94"/>
                  <a:gd name="T5" fmla="*/ 29 h 42"/>
                  <a:gd name="T6" fmla="*/ 60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7" y="14"/>
                    </a:cubicBezTo>
                    <a:cubicBezTo>
                      <a:pt x="62" y="18"/>
                      <a:pt x="79" y="17"/>
                      <a:pt x="94" y="20"/>
                    </a:cubicBezTo>
                    <a:cubicBezTo>
                      <a:pt x="76" y="22"/>
                      <a:pt x="58" y="32"/>
                      <a:pt x="42" y="37"/>
                    </a:cubicBezTo>
                    <a:cubicBezTo>
                      <a:pt x="35" y="39"/>
                      <a:pt x="26"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7" name="Freeform 828"/>
              <p:cNvSpPr>
                <a:spLocks/>
              </p:cNvSpPr>
              <p:nvPr/>
            </p:nvSpPr>
            <p:spPr bwMode="auto">
              <a:xfrm>
                <a:off x="2851"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8"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8" name="Freeform 829"/>
              <p:cNvSpPr>
                <a:spLocks/>
              </p:cNvSpPr>
              <p:nvPr/>
            </p:nvSpPr>
            <p:spPr bwMode="auto">
              <a:xfrm>
                <a:off x="2841" y="1934"/>
                <a:ext cx="159" cy="35"/>
              </a:xfrm>
              <a:custGeom>
                <a:avLst/>
                <a:gdLst>
                  <a:gd name="T0" fmla="*/ 0 w 132"/>
                  <a:gd name="T1" fmla="*/ 2 h 29"/>
                  <a:gd name="T2" fmla="*/ 42 w 132"/>
                  <a:gd name="T3" fmla="*/ 0 h 29"/>
                  <a:gd name="T4" fmla="*/ 100 w 132"/>
                  <a:gd name="T5" fmla="*/ 13 h 29"/>
                  <a:gd name="T6" fmla="*/ 152 w 132"/>
                  <a:gd name="T7" fmla="*/ 34 h 29"/>
                  <a:gd name="T8" fmla="*/ 175 w 132"/>
                  <a:gd name="T9" fmla="*/ 35 h 29"/>
                  <a:gd name="T10" fmla="*/ 192 w 132"/>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29">
                    <a:moveTo>
                      <a:pt x="0" y="2"/>
                    </a:moveTo>
                    <a:cubicBezTo>
                      <a:pt x="10" y="2"/>
                      <a:pt x="19" y="0"/>
                      <a:pt x="29" y="0"/>
                    </a:cubicBezTo>
                    <a:cubicBezTo>
                      <a:pt x="43" y="0"/>
                      <a:pt x="55" y="4"/>
                      <a:pt x="69" y="9"/>
                    </a:cubicBezTo>
                    <a:cubicBezTo>
                      <a:pt x="81" y="13"/>
                      <a:pt x="92" y="20"/>
                      <a:pt x="105" y="23"/>
                    </a:cubicBezTo>
                    <a:cubicBezTo>
                      <a:pt x="110" y="24"/>
                      <a:pt x="115" y="23"/>
                      <a:pt x="120" y="24"/>
                    </a:cubicBezTo>
                    <a:cubicBezTo>
                      <a:pt x="124" y="25"/>
                      <a:pt x="127" y="29"/>
                      <a:pt x="132"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9" name="Freeform 830"/>
              <p:cNvSpPr>
                <a:spLocks/>
              </p:cNvSpPr>
              <p:nvPr/>
            </p:nvSpPr>
            <p:spPr bwMode="auto">
              <a:xfrm>
                <a:off x="2929" y="1901"/>
                <a:ext cx="94" cy="55"/>
              </a:xfrm>
              <a:custGeom>
                <a:avLst/>
                <a:gdLst>
                  <a:gd name="T0" fmla="*/ 0 w 78"/>
                  <a:gd name="T1" fmla="*/ 54 h 45"/>
                  <a:gd name="T2" fmla="*/ 86 w 78"/>
                  <a:gd name="T3" fmla="*/ 16 h 45"/>
                  <a:gd name="T4" fmla="*/ 113 w 78"/>
                  <a:gd name="T5" fmla="*/ 0 h 45"/>
                  <a:gd name="T6" fmla="*/ 0 60000 65536"/>
                  <a:gd name="T7" fmla="*/ 0 60000 65536"/>
                  <a:gd name="T8" fmla="*/ 0 60000 65536"/>
                </a:gdLst>
                <a:ahLst/>
                <a:cxnLst>
                  <a:cxn ang="T6">
                    <a:pos x="T0" y="T1"/>
                  </a:cxn>
                  <a:cxn ang="T7">
                    <a:pos x="T2" y="T3"/>
                  </a:cxn>
                  <a:cxn ang="T8">
                    <a:pos x="T4" y="T5"/>
                  </a:cxn>
                </a:cxnLst>
                <a:rect l="0" t="0" r="r" b="b"/>
                <a:pathLst>
                  <a:path w="78" h="45">
                    <a:moveTo>
                      <a:pt x="0" y="36"/>
                    </a:moveTo>
                    <a:cubicBezTo>
                      <a:pt x="19" y="45"/>
                      <a:pt x="46" y="22"/>
                      <a:pt x="59" y="11"/>
                    </a:cubicBezTo>
                    <a:cubicBezTo>
                      <a:pt x="65" y="7"/>
                      <a:pt x="71" y="2"/>
                      <a:pt x="7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0" name="Freeform 831"/>
              <p:cNvSpPr>
                <a:spLocks/>
              </p:cNvSpPr>
              <p:nvPr/>
            </p:nvSpPr>
            <p:spPr bwMode="auto">
              <a:xfrm>
                <a:off x="2891" y="1906"/>
                <a:ext cx="109" cy="12"/>
              </a:xfrm>
              <a:custGeom>
                <a:avLst/>
                <a:gdLst>
                  <a:gd name="T0" fmla="*/ 131 w 91"/>
                  <a:gd name="T1" fmla="*/ 8 h 10"/>
                  <a:gd name="T2" fmla="*/ 85 w 91"/>
                  <a:gd name="T3" fmla="*/ 13 h 10"/>
                  <a:gd name="T4" fmla="*/ 42 w 91"/>
                  <a:gd name="T5" fmla="*/ 7 h 10"/>
                  <a:gd name="T6" fmla="*/ 0 w 91"/>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10">
                    <a:moveTo>
                      <a:pt x="91" y="6"/>
                    </a:moveTo>
                    <a:cubicBezTo>
                      <a:pt x="82" y="6"/>
                      <a:pt x="69" y="10"/>
                      <a:pt x="59" y="9"/>
                    </a:cubicBezTo>
                    <a:cubicBezTo>
                      <a:pt x="49" y="8"/>
                      <a:pt x="39" y="6"/>
                      <a:pt x="29" y="5"/>
                    </a:cubicBezTo>
                    <a:cubicBezTo>
                      <a:pt x="21" y="4"/>
                      <a:pt x="8"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1" name="Freeform 832"/>
              <p:cNvSpPr>
                <a:spLocks/>
              </p:cNvSpPr>
              <p:nvPr/>
            </p:nvSpPr>
            <p:spPr bwMode="auto">
              <a:xfrm>
                <a:off x="2973" y="1918"/>
                <a:ext cx="147" cy="22"/>
              </a:xfrm>
              <a:custGeom>
                <a:avLst/>
                <a:gdLst>
                  <a:gd name="T0" fmla="*/ 177 w 122"/>
                  <a:gd name="T1" fmla="*/ 27 h 18"/>
                  <a:gd name="T2" fmla="*/ 163 w 122"/>
                  <a:gd name="T3" fmla="*/ 21 h 18"/>
                  <a:gd name="T4" fmla="*/ 114 w 122"/>
                  <a:gd name="T5" fmla="*/ 7 h 18"/>
                  <a:gd name="T6" fmla="*/ 58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6" y="16"/>
                      <a:pt x="112" y="14"/>
                    </a:cubicBezTo>
                    <a:cubicBezTo>
                      <a:pt x="102" y="11"/>
                      <a:pt x="90" y="8"/>
                      <a:pt x="79" y="5"/>
                    </a:cubicBezTo>
                    <a:cubicBezTo>
                      <a:pt x="66" y="2"/>
                      <a:pt x="54" y="0"/>
                      <a:pt x="40" y="3"/>
                    </a:cubicBezTo>
                    <a:cubicBezTo>
                      <a:pt x="27"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2" name="Freeform 833"/>
              <p:cNvSpPr>
                <a:spLocks/>
              </p:cNvSpPr>
              <p:nvPr/>
            </p:nvSpPr>
            <p:spPr bwMode="auto">
              <a:xfrm>
                <a:off x="3067"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7"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3" name="Freeform 834"/>
              <p:cNvSpPr>
                <a:spLocks/>
              </p:cNvSpPr>
              <p:nvPr/>
            </p:nvSpPr>
            <p:spPr bwMode="auto">
              <a:xfrm>
                <a:off x="2278" y="1085"/>
                <a:ext cx="64" cy="42"/>
              </a:xfrm>
              <a:custGeom>
                <a:avLst/>
                <a:gdLst>
                  <a:gd name="T0" fmla="*/ 21 w 53"/>
                  <a:gd name="T1" fmla="*/ 1 h 35"/>
                  <a:gd name="T2" fmla="*/ 12 w 53"/>
                  <a:gd name="T3" fmla="*/ 31 h 35"/>
                  <a:gd name="T4" fmla="*/ 21 w 53"/>
                  <a:gd name="T5" fmla="*/ 46 h 35"/>
                  <a:gd name="T6" fmla="*/ 48 w 53"/>
                  <a:gd name="T7" fmla="*/ 48 h 35"/>
                  <a:gd name="T8" fmla="*/ 75 w 53"/>
                  <a:gd name="T9" fmla="*/ 36 h 35"/>
                  <a:gd name="T10" fmla="*/ 69 w 53"/>
                  <a:gd name="T11" fmla="*/ 7 h 35"/>
                  <a:gd name="T12" fmla="*/ 48 w 53"/>
                  <a:gd name="T13" fmla="*/ 1 h 35"/>
                  <a:gd name="T14" fmla="*/ 22 w 53"/>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5">
                    <a:moveTo>
                      <a:pt x="14" y="1"/>
                    </a:moveTo>
                    <a:cubicBezTo>
                      <a:pt x="0" y="0"/>
                      <a:pt x="6" y="13"/>
                      <a:pt x="8" y="22"/>
                    </a:cubicBezTo>
                    <a:cubicBezTo>
                      <a:pt x="9" y="26"/>
                      <a:pt x="10" y="30"/>
                      <a:pt x="14" y="32"/>
                    </a:cubicBezTo>
                    <a:cubicBezTo>
                      <a:pt x="19" y="35"/>
                      <a:pt x="27" y="34"/>
                      <a:pt x="33" y="33"/>
                    </a:cubicBezTo>
                    <a:cubicBezTo>
                      <a:pt x="39" y="32"/>
                      <a:pt x="49" y="32"/>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4" name="Freeform 835"/>
              <p:cNvSpPr>
                <a:spLocks/>
              </p:cNvSpPr>
              <p:nvPr/>
            </p:nvSpPr>
            <p:spPr bwMode="auto">
              <a:xfrm>
                <a:off x="2285" y="1120"/>
                <a:ext cx="58" cy="31"/>
              </a:xfrm>
              <a:custGeom>
                <a:avLst/>
                <a:gdLst>
                  <a:gd name="T0" fmla="*/ 30 w 48"/>
                  <a:gd name="T1" fmla="*/ 7 h 26"/>
                  <a:gd name="T2" fmla="*/ 15 w 48"/>
                  <a:gd name="T3" fmla="*/ 6 h 26"/>
                  <a:gd name="T4" fmla="*/ 1 w 48"/>
                  <a:gd name="T5" fmla="*/ 10 h 26"/>
                  <a:gd name="T6" fmla="*/ 0 w 48"/>
                  <a:gd name="T7" fmla="*/ 24 h 26"/>
                  <a:gd name="T8" fmla="*/ 18 w 48"/>
                  <a:gd name="T9" fmla="*/ 37 h 26"/>
                  <a:gd name="T10" fmla="*/ 56 w 48"/>
                  <a:gd name="T11" fmla="*/ 36 h 26"/>
                  <a:gd name="T12" fmla="*/ 68 w 48"/>
                  <a:gd name="T13" fmla="*/ 16 h 26"/>
                  <a:gd name="T14" fmla="*/ 58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3" y="3"/>
                      <a:pt x="10" y="4"/>
                    </a:cubicBezTo>
                    <a:cubicBezTo>
                      <a:pt x="8" y="4"/>
                      <a:pt x="2" y="5"/>
                      <a:pt x="1" y="7"/>
                    </a:cubicBezTo>
                    <a:cubicBezTo>
                      <a:pt x="0" y="8"/>
                      <a:pt x="0" y="16"/>
                      <a:pt x="0" y="17"/>
                    </a:cubicBezTo>
                    <a:cubicBezTo>
                      <a:pt x="1" y="24"/>
                      <a:pt x="6" y="26"/>
                      <a:pt x="12" y="26"/>
                    </a:cubicBezTo>
                    <a:cubicBezTo>
                      <a:pt x="21" y="26"/>
                      <a:pt x="29" y="26"/>
                      <a:pt x="38" y="25"/>
                    </a:cubicBezTo>
                    <a:cubicBezTo>
                      <a:pt x="47" y="23"/>
                      <a:pt x="48" y="19"/>
                      <a:pt x="46" y="11"/>
                    </a:cubicBezTo>
                    <a:cubicBezTo>
                      <a:pt x="46" y="7"/>
                      <a:pt x="45" y="1"/>
                      <a:pt x="40" y="1"/>
                    </a:cubicBezTo>
                    <a:cubicBezTo>
                      <a:pt x="38" y="0"/>
                      <a:pt x="31"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5" name="Freeform 836"/>
              <p:cNvSpPr>
                <a:spLocks/>
              </p:cNvSpPr>
              <p:nvPr/>
            </p:nvSpPr>
            <p:spPr bwMode="auto">
              <a:xfrm>
                <a:off x="2341" y="1085"/>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8" y="0"/>
                      <a:pt x="2" y="4"/>
                      <a:pt x="1" y="7"/>
                    </a:cubicBezTo>
                    <a:cubicBezTo>
                      <a:pt x="0" y="10"/>
                      <a:pt x="0" y="17"/>
                      <a:pt x="1" y="20"/>
                    </a:cubicBezTo>
                    <a:cubicBezTo>
                      <a:pt x="3" y="25"/>
                      <a:pt x="10" y="24"/>
                      <a:pt x="15" y="25"/>
                    </a:cubicBezTo>
                    <a:cubicBezTo>
                      <a:pt x="23" y="25"/>
                      <a:pt x="31" y="25"/>
                      <a:pt x="39"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6" name="Freeform 837"/>
              <p:cNvSpPr>
                <a:spLocks/>
              </p:cNvSpPr>
              <p:nvPr/>
            </p:nvSpPr>
            <p:spPr bwMode="auto">
              <a:xfrm>
                <a:off x="2284"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1"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7" name="Freeform 838"/>
              <p:cNvSpPr>
                <a:spLocks/>
              </p:cNvSpPr>
              <p:nvPr/>
            </p:nvSpPr>
            <p:spPr bwMode="auto">
              <a:xfrm>
                <a:off x="2337" y="1149"/>
                <a:ext cx="23" cy="20"/>
              </a:xfrm>
              <a:custGeom>
                <a:avLst/>
                <a:gdLst>
                  <a:gd name="T0" fmla="*/ 0 w 19"/>
                  <a:gd name="T1" fmla="*/ 0 h 17"/>
                  <a:gd name="T2" fmla="*/ 25 w 19"/>
                  <a:gd name="T3" fmla="*/ 9 h 17"/>
                  <a:gd name="T4" fmla="*/ 19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8" name="Freeform 839"/>
              <p:cNvSpPr>
                <a:spLocks/>
              </p:cNvSpPr>
              <p:nvPr/>
            </p:nvSpPr>
            <p:spPr bwMode="auto">
              <a:xfrm>
                <a:off x="2341" y="1114"/>
                <a:ext cx="72" cy="34"/>
              </a:xfrm>
              <a:custGeom>
                <a:avLst/>
                <a:gdLst>
                  <a:gd name="T0" fmla="*/ 10 w 60"/>
                  <a:gd name="T1" fmla="*/ 1 h 28"/>
                  <a:gd name="T2" fmla="*/ 1 w 60"/>
                  <a:gd name="T3" fmla="*/ 11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1" y="15"/>
                    </a:cubicBezTo>
                    <a:cubicBezTo>
                      <a:pt x="4" y="22"/>
                      <a:pt x="5" y="28"/>
                      <a:pt x="15"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9" name="Freeform 840"/>
              <p:cNvSpPr>
                <a:spLocks/>
              </p:cNvSpPr>
              <p:nvPr/>
            </p:nvSpPr>
            <p:spPr bwMode="auto">
              <a:xfrm>
                <a:off x="2354"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0" name="Freeform 841"/>
              <p:cNvSpPr>
                <a:spLocks/>
              </p:cNvSpPr>
              <p:nvPr/>
            </p:nvSpPr>
            <p:spPr bwMode="auto">
              <a:xfrm>
                <a:off x="2409"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1" name="Freeform 842"/>
              <p:cNvSpPr>
                <a:spLocks/>
              </p:cNvSpPr>
              <p:nvPr/>
            </p:nvSpPr>
            <p:spPr bwMode="auto">
              <a:xfrm>
                <a:off x="2402"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2" name="Freeform 843"/>
              <p:cNvSpPr>
                <a:spLocks/>
              </p:cNvSpPr>
              <p:nvPr/>
            </p:nvSpPr>
            <p:spPr bwMode="auto">
              <a:xfrm>
                <a:off x="2418"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6" y="4"/>
                      <a:pt x="16" y="3"/>
                      <a:pt x="21" y="3"/>
                    </a:cubicBezTo>
                    <a:cubicBezTo>
                      <a:pt x="26" y="2"/>
                      <a:pt x="34" y="0"/>
                      <a:pt x="39" y="3"/>
                    </a:cubicBezTo>
                    <a:cubicBezTo>
                      <a:pt x="44" y="6"/>
                      <a:pt x="45" y="13"/>
                      <a:pt x="45" y="19"/>
                    </a:cubicBezTo>
                    <a:cubicBezTo>
                      <a:pt x="45"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3" name="Freeform 844"/>
              <p:cNvSpPr>
                <a:spLocks/>
              </p:cNvSpPr>
              <p:nvPr/>
            </p:nvSpPr>
            <p:spPr bwMode="auto">
              <a:xfrm>
                <a:off x="2471" y="1081"/>
                <a:ext cx="61" cy="33"/>
              </a:xfrm>
              <a:custGeom>
                <a:avLst/>
                <a:gdLst>
                  <a:gd name="T0" fmla="*/ 6 w 51"/>
                  <a:gd name="T1" fmla="*/ 5 h 27"/>
                  <a:gd name="T2" fmla="*/ 7 w 51"/>
                  <a:gd name="T3" fmla="*/ 32 h 27"/>
                  <a:gd name="T4" fmla="*/ 28 w 51"/>
                  <a:gd name="T5" fmla="*/ 32 h 27"/>
                  <a:gd name="T6" fmla="*/ 49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19" y="21"/>
                    </a:cubicBezTo>
                    <a:cubicBezTo>
                      <a:pt x="24" y="21"/>
                      <a:pt x="29" y="20"/>
                      <a:pt x="34"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4" name="Freeform 845"/>
              <p:cNvSpPr>
                <a:spLocks/>
              </p:cNvSpPr>
              <p:nvPr/>
            </p:nvSpPr>
            <p:spPr bwMode="auto">
              <a:xfrm>
                <a:off x="2410" y="1103"/>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5" y="23"/>
                      <a:pt x="44" y="23"/>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5" name="Freeform 846"/>
              <p:cNvSpPr>
                <a:spLocks/>
              </p:cNvSpPr>
              <p:nvPr/>
            </p:nvSpPr>
            <p:spPr bwMode="auto">
              <a:xfrm>
                <a:off x="2904" y="1085"/>
                <a:ext cx="64" cy="42"/>
              </a:xfrm>
              <a:custGeom>
                <a:avLst/>
                <a:gdLst>
                  <a:gd name="T0" fmla="*/ 21 w 53"/>
                  <a:gd name="T1" fmla="*/ 1 h 35"/>
                  <a:gd name="T2" fmla="*/ 12 w 53"/>
                  <a:gd name="T3" fmla="*/ 31 h 35"/>
                  <a:gd name="T4" fmla="*/ 21 w 53"/>
                  <a:gd name="T5" fmla="*/ 46 h 35"/>
                  <a:gd name="T6" fmla="*/ 47 w 53"/>
                  <a:gd name="T7" fmla="*/ 48 h 35"/>
                  <a:gd name="T8" fmla="*/ 75 w 53"/>
                  <a:gd name="T9" fmla="*/ 36 h 35"/>
                  <a:gd name="T10" fmla="*/ 69 w 53"/>
                  <a:gd name="T11" fmla="*/ 7 h 35"/>
                  <a:gd name="T12" fmla="*/ 48 w 53"/>
                  <a:gd name="T13" fmla="*/ 1 h 35"/>
                  <a:gd name="T14" fmla="*/ 22 w 53"/>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5">
                    <a:moveTo>
                      <a:pt x="14" y="1"/>
                    </a:moveTo>
                    <a:cubicBezTo>
                      <a:pt x="0" y="0"/>
                      <a:pt x="6" y="13"/>
                      <a:pt x="8" y="22"/>
                    </a:cubicBezTo>
                    <a:cubicBezTo>
                      <a:pt x="9" y="26"/>
                      <a:pt x="10" y="30"/>
                      <a:pt x="14" y="32"/>
                    </a:cubicBezTo>
                    <a:cubicBezTo>
                      <a:pt x="19" y="35"/>
                      <a:pt x="27" y="34"/>
                      <a:pt x="32" y="33"/>
                    </a:cubicBezTo>
                    <a:cubicBezTo>
                      <a:pt x="38" y="32"/>
                      <a:pt x="49" y="32"/>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6" name="Freeform 847"/>
              <p:cNvSpPr>
                <a:spLocks/>
              </p:cNvSpPr>
              <p:nvPr/>
            </p:nvSpPr>
            <p:spPr bwMode="auto">
              <a:xfrm>
                <a:off x="2910" y="1120"/>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7" name="Freeform 848"/>
              <p:cNvSpPr>
                <a:spLocks/>
              </p:cNvSpPr>
              <p:nvPr/>
            </p:nvSpPr>
            <p:spPr bwMode="auto">
              <a:xfrm>
                <a:off x="2965" y="1085"/>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6 w 55"/>
                  <a:gd name="T13" fmla="*/ 6 h 25"/>
                  <a:gd name="T14" fmla="*/ 54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2"/>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8" name="Freeform 849"/>
              <p:cNvSpPr>
                <a:spLocks/>
              </p:cNvSpPr>
              <p:nvPr/>
            </p:nvSpPr>
            <p:spPr bwMode="auto">
              <a:xfrm>
                <a:off x="2963" y="1149"/>
                <a:ext cx="23" cy="20"/>
              </a:xfrm>
              <a:custGeom>
                <a:avLst/>
                <a:gdLst>
                  <a:gd name="T0" fmla="*/ 0 w 19"/>
                  <a:gd name="T1" fmla="*/ 0 h 17"/>
                  <a:gd name="T2" fmla="*/ 25 w 19"/>
                  <a:gd name="T3" fmla="*/ 9 h 17"/>
                  <a:gd name="T4" fmla="*/ 19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9" name="Freeform 850"/>
              <p:cNvSpPr>
                <a:spLocks/>
              </p:cNvSpPr>
              <p:nvPr/>
            </p:nvSpPr>
            <p:spPr bwMode="auto">
              <a:xfrm>
                <a:off x="2967" y="1114"/>
                <a:ext cx="71" cy="34"/>
              </a:xfrm>
              <a:custGeom>
                <a:avLst/>
                <a:gdLst>
                  <a:gd name="T0" fmla="*/ 10 w 59"/>
                  <a:gd name="T1" fmla="*/ 1 h 28"/>
                  <a:gd name="T2" fmla="*/ 1 w 59"/>
                  <a:gd name="T3" fmla="*/ 11 h 28"/>
                  <a:gd name="T4" fmla="*/ 1 w 59"/>
                  <a:gd name="T5" fmla="*/ 22 h 28"/>
                  <a:gd name="T6" fmla="*/ 22 w 59"/>
                  <a:gd name="T7" fmla="*/ 39 h 28"/>
                  <a:gd name="T8" fmla="*/ 51 w 59"/>
                  <a:gd name="T9" fmla="*/ 29 h 28"/>
                  <a:gd name="T10" fmla="*/ 79 w 59"/>
                  <a:gd name="T11" fmla="*/ 21 h 28"/>
                  <a:gd name="T12" fmla="*/ 72 w 5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28">
                    <a:moveTo>
                      <a:pt x="7" y="1"/>
                    </a:moveTo>
                    <a:cubicBezTo>
                      <a:pt x="4" y="1"/>
                      <a:pt x="2" y="5"/>
                      <a:pt x="1" y="7"/>
                    </a:cubicBezTo>
                    <a:cubicBezTo>
                      <a:pt x="0" y="11"/>
                      <a:pt x="0" y="11"/>
                      <a:pt x="1" y="15"/>
                    </a:cubicBezTo>
                    <a:cubicBezTo>
                      <a:pt x="4" y="22"/>
                      <a:pt x="5" y="28"/>
                      <a:pt x="15" y="26"/>
                    </a:cubicBezTo>
                    <a:cubicBezTo>
                      <a:pt x="22" y="24"/>
                      <a:pt x="28" y="21"/>
                      <a:pt x="35" y="20"/>
                    </a:cubicBezTo>
                    <a:cubicBezTo>
                      <a:pt x="40" y="19"/>
                      <a:pt x="50" y="18"/>
                      <a:pt x="55" y="14"/>
                    </a:cubicBezTo>
                    <a:cubicBezTo>
                      <a:pt x="59"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0" name="Freeform 851"/>
              <p:cNvSpPr>
                <a:spLocks/>
              </p:cNvSpPr>
              <p:nvPr/>
            </p:nvSpPr>
            <p:spPr bwMode="auto">
              <a:xfrm>
                <a:off x="2980"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1" name="Freeform 852"/>
              <p:cNvSpPr>
                <a:spLocks/>
              </p:cNvSpPr>
              <p:nvPr/>
            </p:nvSpPr>
            <p:spPr bwMode="auto">
              <a:xfrm>
                <a:off x="3035"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2" name="Freeform 853"/>
              <p:cNvSpPr>
                <a:spLocks/>
              </p:cNvSpPr>
              <p:nvPr/>
            </p:nvSpPr>
            <p:spPr bwMode="auto">
              <a:xfrm>
                <a:off x="3028"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3" name="Freeform 854"/>
              <p:cNvSpPr>
                <a:spLocks/>
              </p:cNvSpPr>
              <p:nvPr/>
            </p:nvSpPr>
            <p:spPr bwMode="auto">
              <a:xfrm>
                <a:off x="3044"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4" name="Freeform 855"/>
              <p:cNvSpPr>
                <a:spLocks/>
              </p:cNvSpPr>
              <p:nvPr/>
            </p:nvSpPr>
            <p:spPr bwMode="auto">
              <a:xfrm>
                <a:off x="3037" y="1103"/>
                <a:ext cx="57" cy="34"/>
              </a:xfrm>
              <a:custGeom>
                <a:avLst/>
                <a:gdLst>
                  <a:gd name="T0" fmla="*/ 7 w 48"/>
                  <a:gd name="T1" fmla="*/ 7 h 28"/>
                  <a:gd name="T2" fmla="*/ 1 w 48"/>
                  <a:gd name="T3" fmla="*/ 15 h 28"/>
                  <a:gd name="T4" fmla="*/ 5 w 48"/>
                  <a:gd name="T5" fmla="*/ 33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5" y="23"/>
                      <a:pt x="44" y="23"/>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5" name="Freeform 856"/>
              <p:cNvSpPr>
                <a:spLocks/>
              </p:cNvSpPr>
              <p:nvPr/>
            </p:nvSpPr>
            <p:spPr bwMode="auto">
              <a:xfrm>
                <a:off x="2468"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6" name="Freeform 857"/>
              <p:cNvSpPr>
                <a:spLocks/>
              </p:cNvSpPr>
              <p:nvPr/>
            </p:nvSpPr>
            <p:spPr bwMode="auto">
              <a:xfrm>
                <a:off x="2471" y="1112"/>
                <a:ext cx="74" cy="27"/>
              </a:xfrm>
              <a:custGeom>
                <a:avLst/>
                <a:gdLst>
                  <a:gd name="T0" fmla="*/ 61 w 62"/>
                  <a:gd name="T1" fmla="*/ 2 h 22"/>
                  <a:gd name="T2" fmla="*/ 80 w 62"/>
                  <a:gd name="T3" fmla="*/ 25 h 22"/>
                  <a:gd name="T4" fmla="*/ 64 w 62"/>
                  <a:gd name="T5" fmla="*/ 31 h 22"/>
                  <a:gd name="T6" fmla="*/ 39 w 62"/>
                  <a:gd name="T7" fmla="*/ 32 h 22"/>
                  <a:gd name="T8" fmla="*/ 10 w 62"/>
                  <a:gd name="T9" fmla="*/ 28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8" y="19"/>
                      <a:pt x="45" y="20"/>
                    </a:cubicBezTo>
                    <a:cubicBezTo>
                      <a:pt x="39" y="22"/>
                      <a:pt x="34" y="21"/>
                      <a:pt x="28" y="21"/>
                    </a:cubicBezTo>
                    <a:cubicBezTo>
                      <a:pt x="21" y="20"/>
                      <a:pt x="14" y="20"/>
                      <a:pt x="7"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7" name="Freeform 858"/>
              <p:cNvSpPr>
                <a:spLocks/>
              </p:cNvSpPr>
              <p:nvPr/>
            </p:nvSpPr>
            <p:spPr bwMode="auto">
              <a:xfrm>
                <a:off x="2530" y="1085"/>
                <a:ext cx="51" cy="34"/>
              </a:xfrm>
              <a:custGeom>
                <a:avLst/>
                <a:gdLst>
                  <a:gd name="T0" fmla="*/ 7 w 43"/>
                  <a:gd name="T1" fmla="*/ 1 h 28"/>
                  <a:gd name="T2" fmla="*/ 5 w 43"/>
                  <a:gd name="T3" fmla="*/ 19 h 28"/>
                  <a:gd name="T4" fmla="*/ 25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2"/>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8" name="Freeform 859"/>
              <p:cNvSpPr>
                <a:spLocks/>
              </p:cNvSpPr>
              <p:nvPr/>
            </p:nvSpPr>
            <p:spPr bwMode="auto">
              <a:xfrm>
                <a:off x="2472" y="1137"/>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9" name="Freeform 860"/>
              <p:cNvSpPr>
                <a:spLocks/>
              </p:cNvSpPr>
              <p:nvPr/>
            </p:nvSpPr>
            <p:spPr bwMode="auto">
              <a:xfrm>
                <a:off x="2531"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0" name="Freeform 861"/>
              <p:cNvSpPr>
                <a:spLocks/>
              </p:cNvSpPr>
              <p:nvPr/>
            </p:nvSpPr>
            <p:spPr bwMode="auto">
              <a:xfrm>
                <a:off x="2539" y="1119"/>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1" name="Freeform 862"/>
              <p:cNvSpPr>
                <a:spLocks/>
              </p:cNvSpPr>
              <p:nvPr/>
            </p:nvSpPr>
            <p:spPr bwMode="auto">
              <a:xfrm>
                <a:off x="2539" y="1110"/>
                <a:ext cx="54" cy="39"/>
              </a:xfrm>
              <a:custGeom>
                <a:avLst/>
                <a:gdLst>
                  <a:gd name="T0" fmla="*/ 0 w 45"/>
                  <a:gd name="T1" fmla="*/ 45 h 32"/>
                  <a:gd name="T2" fmla="*/ 20 w 45"/>
                  <a:gd name="T3" fmla="*/ 45 h 32"/>
                  <a:gd name="T4" fmla="*/ 42 w 45"/>
                  <a:gd name="T5" fmla="*/ 40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9"/>
                      <a:pt x="24" y="27"/>
                      <a:pt x="29" y="27"/>
                    </a:cubicBezTo>
                    <a:cubicBezTo>
                      <a:pt x="35" y="26"/>
                      <a:pt x="45"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2" name="Freeform 863"/>
              <p:cNvSpPr>
                <a:spLocks/>
              </p:cNvSpPr>
              <p:nvPr/>
            </p:nvSpPr>
            <p:spPr bwMode="auto">
              <a:xfrm>
                <a:off x="2589" y="1086"/>
                <a:ext cx="55" cy="35"/>
              </a:xfrm>
              <a:custGeom>
                <a:avLst/>
                <a:gdLst>
                  <a:gd name="T0" fmla="*/ 65 w 46"/>
                  <a:gd name="T1" fmla="*/ 0 h 29"/>
                  <a:gd name="T2" fmla="*/ 63 w 46"/>
                  <a:gd name="T3" fmla="*/ 0 h 29"/>
                  <a:gd name="T4" fmla="*/ 54 w 46"/>
                  <a:gd name="T5" fmla="*/ 33 h 29"/>
                  <a:gd name="T6" fmla="*/ 23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0"/>
                    </a:moveTo>
                    <a:cubicBezTo>
                      <a:pt x="45" y="0"/>
                      <a:pt x="45" y="0"/>
                      <a:pt x="44" y="0"/>
                    </a:cubicBezTo>
                    <a:cubicBezTo>
                      <a:pt x="42" y="7"/>
                      <a:pt x="46" y="16"/>
                      <a:pt x="38" y="22"/>
                    </a:cubicBezTo>
                    <a:cubicBezTo>
                      <a:pt x="32" y="27"/>
                      <a:pt x="24" y="28"/>
                      <a:pt x="16"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3" name="Freeform 864"/>
              <p:cNvSpPr>
                <a:spLocks/>
              </p:cNvSpPr>
              <p:nvPr/>
            </p:nvSpPr>
            <p:spPr bwMode="auto">
              <a:xfrm>
                <a:off x="2591" y="1140"/>
                <a:ext cx="17" cy="32"/>
              </a:xfrm>
              <a:custGeom>
                <a:avLst/>
                <a:gdLst>
                  <a:gd name="T0" fmla="*/ 0 w 14"/>
                  <a:gd name="T1" fmla="*/ 0 h 26"/>
                  <a:gd name="T2" fmla="*/ 21 w 14"/>
                  <a:gd name="T3" fmla="*/ 21 h 26"/>
                  <a:gd name="T4" fmla="*/ 18 w 14"/>
                  <a:gd name="T5" fmla="*/ 39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4" name="Freeform 865"/>
              <p:cNvSpPr>
                <a:spLocks/>
              </p:cNvSpPr>
              <p:nvPr/>
            </p:nvSpPr>
            <p:spPr bwMode="auto">
              <a:xfrm>
                <a:off x="2607" y="1111"/>
                <a:ext cx="61" cy="51"/>
              </a:xfrm>
              <a:custGeom>
                <a:avLst/>
                <a:gdLst>
                  <a:gd name="T0" fmla="*/ 36 w 51"/>
                  <a:gd name="T1" fmla="*/ 0 h 42"/>
                  <a:gd name="T2" fmla="*/ 38 w 51"/>
                  <a:gd name="T3" fmla="*/ 56 h 42"/>
                  <a:gd name="T4" fmla="*/ 13 w 51"/>
                  <a:gd name="T5" fmla="*/ 52 h 42"/>
                  <a:gd name="T6" fmla="*/ 0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5" name="Freeform 866"/>
              <p:cNvSpPr>
                <a:spLocks/>
              </p:cNvSpPr>
              <p:nvPr/>
            </p:nvSpPr>
            <p:spPr bwMode="auto">
              <a:xfrm>
                <a:off x="2643" y="1085"/>
                <a:ext cx="73" cy="41"/>
              </a:xfrm>
              <a:custGeom>
                <a:avLst/>
                <a:gdLst>
                  <a:gd name="T0" fmla="*/ 0 w 61"/>
                  <a:gd name="T1" fmla="*/ 7 h 34"/>
                  <a:gd name="T2" fmla="*/ 23 w 61"/>
                  <a:gd name="T3" fmla="*/ 40 h 34"/>
                  <a:gd name="T4" fmla="*/ 53 w 61"/>
                  <a:gd name="T5" fmla="*/ 43 h 34"/>
                  <a:gd name="T6" fmla="*/ 74 w 61"/>
                  <a:gd name="T7" fmla="*/ 43 h 34"/>
                  <a:gd name="T8" fmla="*/ 75 w 61"/>
                  <a:gd name="T9" fmla="*/ 7 h 34"/>
                  <a:gd name="T10" fmla="*/ 61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6" y="27"/>
                    </a:cubicBezTo>
                    <a:cubicBezTo>
                      <a:pt x="23" y="28"/>
                      <a:pt x="30" y="28"/>
                      <a:pt x="37" y="30"/>
                    </a:cubicBezTo>
                    <a:cubicBezTo>
                      <a:pt x="42" y="32"/>
                      <a:pt x="47" y="34"/>
                      <a:pt x="52" y="30"/>
                    </a:cubicBezTo>
                    <a:cubicBezTo>
                      <a:pt x="61" y="23"/>
                      <a:pt x="61" y="12"/>
                      <a:pt x="53" y="5"/>
                    </a:cubicBezTo>
                    <a:cubicBezTo>
                      <a:pt x="51" y="3"/>
                      <a:pt x="47" y="0"/>
                      <a:pt x="43"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6" name="Freeform 867"/>
              <p:cNvSpPr>
                <a:spLocks/>
              </p:cNvSpPr>
              <p:nvPr/>
            </p:nvSpPr>
            <p:spPr bwMode="auto">
              <a:xfrm>
                <a:off x="2648" y="1135"/>
                <a:ext cx="69" cy="33"/>
              </a:xfrm>
              <a:custGeom>
                <a:avLst/>
                <a:gdLst>
                  <a:gd name="T0" fmla="*/ 6 w 58"/>
                  <a:gd name="T1" fmla="*/ 40 h 27"/>
                  <a:gd name="T2" fmla="*/ 5 w 58"/>
                  <a:gd name="T3" fmla="*/ 15 h 27"/>
                  <a:gd name="T4" fmla="*/ 38 w 58"/>
                  <a:gd name="T5" fmla="*/ 1 h 27"/>
                  <a:gd name="T6" fmla="*/ 58 w 58"/>
                  <a:gd name="T7" fmla="*/ 5 h 27"/>
                  <a:gd name="T8" fmla="*/ 75 w 58"/>
                  <a:gd name="T9" fmla="*/ 13 h 27"/>
                  <a:gd name="T10" fmla="*/ 82 w 58"/>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1"/>
                    </a:cubicBezTo>
                    <a:cubicBezTo>
                      <a:pt x="33" y="0"/>
                      <a:pt x="35" y="1"/>
                      <a:pt x="41" y="3"/>
                    </a:cubicBezTo>
                    <a:cubicBezTo>
                      <a:pt x="46" y="5"/>
                      <a:pt x="50" y="4"/>
                      <a:pt x="53" y="9"/>
                    </a:cubicBezTo>
                    <a:cubicBezTo>
                      <a:pt x="57" y="14"/>
                      <a:pt x="56" y="22"/>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7" name="Freeform 868"/>
              <p:cNvSpPr>
                <a:spLocks/>
              </p:cNvSpPr>
              <p:nvPr/>
            </p:nvSpPr>
            <p:spPr bwMode="auto">
              <a:xfrm>
                <a:off x="2713" y="1085"/>
                <a:ext cx="61" cy="34"/>
              </a:xfrm>
              <a:custGeom>
                <a:avLst/>
                <a:gdLst>
                  <a:gd name="T0" fmla="*/ 2 w 51"/>
                  <a:gd name="T1" fmla="*/ 0 h 28"/>
                  <a:gd name="T2" fmla="*/ 7 w 51"/>
                  <a:gd name="T3" fmla="*/ 33 h 28"/>
                  <a:gd name="T4" fmla="*/ 50 w 51"/>
                  <a:gd name="T5" fmla="*/ 34 h 28"/>
                  <a:gd name="T6" fmla="*/ 72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1" y="18"/>
                      <a:pt x="5" y="22"/>
                    </a:cubicBezTo>
                    <a:cubicBezTo>
                      <a:pt x="11" y="28"/>
                      <a:pt x="27" y="24"/>
                      <a:pt x="35" y="23"/>
                    </a:cubicBezTo>
                    <a:cubicBezTo>
                      <a:pt x="41"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8" name="Freeform 869"/>
              <p:cNvSpPr>
                <a:spLocks/>
              </p:cNvSpPr>
              <p:nvPr/>
            </p:nvSpPr>
            <p:spPr bwMode="auto">
              <a:xfrm>
                <a:off x="2643"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9" name="Freeform 870"/>
              <p:cNvSpPr>
                <a:spLocks/>
              </p:cNvSpPr>
              <p:nvPr/>
            </p:nvSpPr>
            <p:spPr bwMode="auto">
              <a:xfrm>
                <a:off x="2708" y="1117"/>
                <a:ext cx="8" cy="32"/>
              </a:xfrm>
              <a:custGeom>
                <a:avLst/>
                <a:gdLst>
                  <a:gd name="T0" fmla="*/ 0 w 7"/>
                  <a:gd name="T1" fmla="*/ 0 h 26"/>
                  <a:gd name="T2" fmla="*/ 8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0" name="Freeform 871"/>
              <p:cNvSpPr>
                <a:spLocks/>
              </p:cNvSpPr>
              <p:nvPr/>
            </p:nvSpPr>
            <p:spPr bwMode="auto">
              <a:xfrm>
                <a:off x="2714" y="1106"/>
                <a:ext cx="66" cy="38"/>
              </a:xfrm>
              <a:custGeom>
                <a:avLst/>
                <a:gdLst>
                  <a:gd name="T0" fmla="*/ 67 w 55"/>
                  <a:gd name="T1" fmla="*/ 0 h 31"/>
                  <a:gd name="T2" fmla="*/ 78 w 55"/>
                  <a:gd name="T3" fmla="*/ 11 h 31"/>
                  <a:gd name="T4" fmla="*/ 77 w 55"/>
                  <a:gd name="T5" fmla="*/ 32 h 31"/>
                  <a:gd name="T6" fmla="*/ 71 w 55"/>
                  <a:gd name="T7" fmla="*/ 40 h 31"/>
                  <a:gd name="T8" fmla="*/ 49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7"/>
                    </a:cubicBezTo>
                    <a:cubicBezTo>
                      <a:pt x="44" y="29"/>
                      <a:pt x="39" y="29"/>
                      <a:pt x="34" y="29"/>
                    </a:cubicBezTo>
                    <a:cubicBezTo>
                      <a:pt x="26" y="30"/>
                      <a:pt x="19" y="30"/>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1" name="Freeform 872"/>
              <p:cNvSpPr>
                <a:spLocks/>
              </p:cNvSpPr>
              <p:nvPr/>
            </p:nvSpPr>
            <p:spPr bwMode="auto">
              <a:xfrm>
                <a:off x="2714"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2" name="Freeform 873"/>
              <p:cNvSpPr>
                <a:spLocks/>
              </p:cNvSpPr>
              <p:nvPr/>
            </p:nvSpPr>
            <p:spPr bwMode="auto">
              <a:xfrm>
                <a:off x="2770" y="1138"/>
                <a:ext cx="11" cy="31"/>
              </a:xfrm>
              <a:custGeom>
                <a:avLst/>
                <a:gdLst>
                  <a:gd name="T0" fmla="*/ 0 w 9"/>
                  <a:gd name="T1" fmla="*/ 2 h 26"/>
                  <a:gd name="T2" fmla="*/ 7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7"/>
                      <a:pt x="7"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3" name="Freeform 874"/>
              <p:cNvSpPr>
                <a:spLocks/>
              </p:cNvSpPr>
              <p:nvPr/>
            </p:nvSpPr>
            <p:spPr bwMode="auto">
              <a:xfrm>
                <a:off x="2778" y="1086"/>
                <a:ext cx="72" cy="34"/>
              </a:xfrm>
              <a:custGeom>
                <a:avLst/>
                <a:gdLst>
                  <a:gd name="T0" fmla="*/ 0 w 60"/>
                  <a:gd name="T1" fmla="*/ 34 h 28"/>
                  <a:gd name="T2" fmla="*/ 17 w 60"/>
                  <a:gd name="T3" fmla="*/ 41 h 28"/>
                  <a:gd name="T4" fmla="*/ 41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2" y="24"/>
                      <a:pt x="28" y="23"/>
                    </a:cubicBezTo>
                    <a:cubicBezTo>
                      <a:pt x="35" y="23"/>
                      <a:pt x="52" y="27"/>
                      <a:pt x="57" y="22"/>
                    </a:cubicBezTo>
                    <a:cubicBezTo>
                      <a:pt x="60" y="18"/>
                      <a:pt x="58"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4" name="Freeform 875"/>
              <p:cNvSpPr>
                <a:spLocks/>
              </p:cNvSpPr>
              <p:nvPr/>
            </p:nvSpPr>
            <p:spPr bwMode="auto">
              <a:xfrm>
                <a:off x="2779" y="1138"/>
                <a:ext cx="65" cy="31"/>
              </a:xfrm>
              <a:custGeom>
                <a:avLst/>
                <a:gdLst>
                  <a:gd name="T0" fmla="*/ 0 w 54"/>
                  <a:gd name="T1" fmla="*/ 12 h 26"/>
                  <a:gd name="T2" fmla="*/ 31 w 54"/>
                  <a:gd name="T3" fmla="*/ 1 h 26"/>
                  <a:gd name="T4" fmla="*/ 66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2" y="2"/>
                      <a:pt x="17" y="2"/>
                      <a:pt x="22" y="1"/>
                    </a:cubicBezTo>
                    <a:cubicBezTo>
                      <a:pt x="29" y="0"/>
                      <a:pt x="39" y="1"/>
                      <a:pt x="46" y="5"/>
                    </a:cubicBezTo>
                    <a:cubicBezTo>
                      <a:pt x="52"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5" name="Freeform 876"/>
              <p:cNvSpPr>
                <a:spLocks/>
              </p:cNvSpPr>
              <p:nvPr/>
            </p:nvSpPr>
            <p:spPr bwMode="auto">
              <a:xfrm>
                <a:off x="2840" y="1110"/>
                <a:ext cx="16" cy="42"/>
              </a:xfrm>
              <a:custGeom>
                <a:avLst/>
                <a:gdLst>
                  <a:gd name="T0" fmla="*/ 9 w 13"/>
                  <a:gd name="T1" fmla="*/ 0 h 35"/>
                  <a:gd name="T2" fmla="*/ 14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6" name="Freeform 877"/>
              <p:cNvSpPr>
                <a:spLocks/>
              </p:cNvSpPr>
              <p:nvPr/>
            </p:nvSpPr>
            <p:spPr bwMode="auto">
              <a:xfrm>
                <a:off x="2855"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0" y="0"/>
                      <a:pt x="32" y="6"/>
                      <a:pt x="26" y="6"/>
                    </a:cubicBezTo>
                    <a:cubicBezTo>
                      <a:pt x="20" y="7"/>
                      <a:pt x="15" y="6"/>
                      <a:pt x="9" y="5"/>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7" name="Freeform 878"/>
              <p:cNvSpPr>
                <a:spLocks/>
              </p:cNvSpPr>
              <p:nvPr/>
            </p:nvSpPr>
            <p:spPr bwMode="auto">
              <a:xfrm>
                <a:off x="2900" y="1085"/>
                <a:ext cx="12" cy="41"/>
              </a:xfrm>
              <a:custGeom>
                <a:avLst/>
                <a:gdLst>
                  <a:gd name="T0" fmla="*/ 12 w 10"/>
                  <a:gd name="T1" fmla="*/ 0 h 34"/>
                  <a:gd name="T2" fmla="*/ 7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5"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8" name="Freeform 879"/>
              <p:cNvSpPr>
                <a:spLocks/>
              </p:cNvSpPr>
              <p:nvPr/>
            </p:nvSpPr>
            <p:spPr bwMode="auto">
              <a:xfrm>
                <a:off x="3094" y="1100"/>
                <a:ext cx="27" cy="19"/>
              </a:xfrm>
              <a:custGeom>
                <a:avLst/>
                <a:gdLst>
                  <a:gd name="T0" fmla="*/ 2 w 22"/>
                  <a:gd name="T1" fmla="*/ 0 h 15"/>
                  <a:gd name="T2" fmla="*/ 1 w 22"/>
                  <a:gd name="T3" fmla="*/ 16 h 15"/>
                  <a:gd name="T4" fmla="*/ 14 w 22"/>
                  <a:gd name="T5" fmla="*/ 23 h 15"/>
                  <a:gd name="T6" fmla="*/ 27 w 22"/>
                  <a:gd name="T7" fmla="*/ 24 h 15"/>
                  <a:gd name="T8" fmla="*/ 33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5"/>
                      <a:pt x="21"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9" name="Freeform 880"/>
              <p:cNvSpPr>
                <a:spLocks/>
              </p:cNvSpPr>
              <p:nvPr/>
            </p:nvSpPr>
            <p:spPr bwMode="auto">
              <a:xfrm>
                <a:off x="3091" y="1115"/>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0" name="Freeform 881"/>
              <p:cNvSpPr>
                <a:spLocks/>
              </p:cNvSpPr>
              <p:nvPr/>
            </p:nvSpPr>
            <p:spPr bwMode="auto">
              <a:xfrm>
                <a:off x="2278" y="1813"/>
                <a:ext cx="64" cy="41"/>
              </a:xfrm>
              <a:custGeom>
                <a:avLst/>
                <a:gdLst>
                  <a:gd name="T0" fmla="*/ 21 w 53"/>
                  <a:gd name="T1" fmla="*/ 1 h 34"/>
                  <a:gd name="T2" fmla="*/ 12 w 53"/>
                  <a:gd name="T3" fmla="*/ 33 h 34"/>
                  <a:gd name="T4" fmla="*/ 21 w 53"/>
                  <a:gd name="T5" fmla="*/ 47 h 34"/>
                  <a:gd name="T6" fmla="*/ 48 w 53"/>
                  <a:gd name="T7" fmla="*/ 48 h 34"/>
                  <a:gd name="T8" fmla="*/ 75 w 53"/>
                  <a:gd name="T9" fmla="*/ 36 h 34"/>
                  <a:gd name="T10" fmla="*/ 69 w 53"/>
                  <a:gd name="T11" fmla="*/ 7 h 34"/>
                  <a:gd name="T12" fmla="*/ 48 w 53"/>
                  <a:gd name="T13" fmla="*/ 1 h 34"/>
                  <a:gd name="T14" fmla="*/ 22 w 53"/>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4">
                    <a:moveTo>
                      <a:pt x="14" y="1"/>
                    </a:moveTo>
                    <a:cubicBezTo>
                      <a:pt x="0" y="0"/>
                      <a:pt x="6" y="13"/>
                      <a:pt x="8" y="22"/>
                    </a:cubicBezTo>
                    <a:cubicBezTo>
                      <a:pt x="9" y="26"/>
                      <a:pt x="10" y="30"/>
                      <a:pt x="14" y="32"/>
                    </a:cubicBezTo>
                    <a:cubicBezTo>
                      <a:pt x="19" y="34"/>
                      <a:pt x="27" y="34"/>
                      <a:pt x="33" y="33"/>
                    </a:cubicBezTo>
                    <a:cubicBezTo>
                      <a:pt x="39" y="32"/>
                      <a:pt x="49" y="31"/>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1" name="Freeform 882"/>
              <p:cNvSpPr>
                <a:spLocks/>
              </p:cNvSpPr>
              <p:nvPr/>
            </p:nvSpPr>
            <p:spPr bwMode="auto">
              <a:xfrm>
                <a:off x="2285" y="1848"/>
                <a:ext cx="58" cy="31"/>
              </a:xfrm>
              <a:custGeom>
                <a:avLst/>
                <a:gdLst>
                  <a:gd name="T0" fmla="*/ 30 w 48"/>
                  <a:gd name="T1" fmla="*/ 7 h 26"/>
                  <a:gd name="T2" fmla="*/ 15 w 48"/>
                  <a:gd name="T3" fmla="*/ 6 h 26"/>
                  <a:gd name="T4" fmla="*/ 1 w 48"/>
                  <a:gd name="T5" fmla="*/ 10 h 26"/>
                  <a:gd name="T6" fmla="*/ 0 w 48"/>
                  <a:gd name="T7" fmla="*/ 24 h 26"/>
                  <a:gd name="T8" fmla="*/ 18 w 48"/>
                  <a:gd name="T9" fmla="*/ 37 h 26"/>
                  <a:gd name="T10" fmla="*/ 56 w 48"/>
                  <a:gd name="T11" fmla="*/ 36 h 26"/>
                  <a:gd name="T12" fmla="*/ 68 w 48"/>
                  <a:gd name="T13" fmla="*/ 16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3" y="3"/>
                      <a:pt x="10" y="4"/>
                    </a:cubicBezTo>
                    <a:cubicBezTo>
                      <a:pt x="8" y="4"/>
                      <a:pt x="2" y="5"/>
                      <a:pt x="1" y="7"/>
                    </a:cubicBezTo>
                    <a:cubicBezTo>
                      <a:pt x="0" y="8"/>
                      <a:pt x="0" y="15"/>
                      <a:pt x="0" y="17"/>
                    </a:cubicBezTo>
                    <a:cubicBezTo>
                      <a:pt x="1" y="24"/>
                      <a:pt x="6" y="25"/>
                      <a:pt x="12" y="26"/>
                    </a:cubicBezTo>
                    <a:cubicBezTo>
                      <a:pt x="21" y="26"/>
                      <a:pt x="29" y="26"/>
                      <a:pt x="38" y="25"/>
                    </a:cubicBezTo>
                    <a:cubicBezTo>
                      <a:pt x="47" y="23"/>
                      <a:pt x="48" y="19"/>
                      <a:pt x="46" y="11"/>
                    </a:cubicBezTo>
                    <a:cubicBezTo>
                      <a:pt x="46" y="7"/>
                      <a:pt x="45" y="1"/>
                      <a:pt x="40" y="0"/>
                    </a:cubicBezTo>
                    <a:cubicBezTo>
                      <a:pt x="38" y="0"/>
                      <a:pt x="31"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2" name="Freeform 883"/>
              <p:cNvSpPr>
                <a:spLocks/>
              </p:cNvSpPr>
              <p:nvPr/>
            </p:nvSpPr>
            <p:spPr bwMode="auto">
              <a:xfrm>
                <a:off x="2341" y="1813"/>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8" y="0"/>
                      <a:pt x="2" y="4"/>
                      <a:pt x="1" y="7"/>
                    </a:cubicBezTo>
                    <a:cubicBezTo>
                      <a:pt x="0" y="10"/>
                      <a:pt x="0" y="16"/>
                      <a:pt x="1" y="20"/>
                    </a:cubicBezTo>
                    <a:cubicBezTo>
                      <a:pt x="3" y="25"/>
                      <a:pt x="10" y="24"/>
                      <a:pt x="15" y="25"/>
                    </a:cubicBezTo>
                    <a:cubicBezTo>
                      <a:pt x="23" y="25"/>
                      <a:pt x="31" y="25"/>
                      <a:pt x="39"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3" name="Freeform 884"/>
              <p:cNvSpPr>
                <a:spLocks/>
              </p:cNvSpPr>
              <p:nvPr/>
            </p:nvSpPr>
            <p:spPr bwMode="auto">
              <a:xfrm>
                <a:off x="2284"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1"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4" name="Freeform 885"/>
              <p:cNvSpPr>
                <a:spLocks/>
              </p:cNvSpPr>
              <p:nvPr/>
            </p:nvSpPr>
            <p:spPr bwMode="auto">
              <a:xfrm>
                <a:off x="2337" y="1877"/>
                <a:ext cx="23" cy="19"/>
              </a:xfrm>
              <a:custGeom>
                <a:avLst/>
                <a:gdLst>
                  <a:gd name="T0" fmla="*/ 0 w 19"/>
                  <a:gd name="T1" fmla="*/ 0 h 16"/>
                  <a:gd name="T2" fmla="*/ 25 w 19"/>
                  <a:gd name="T3" fmla="*/ 10 h 16"/>
                  <a:gd name="T4" fmla="*/ 19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3"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5" name="Freeform 886"/>
              <p:cNvSpPr>
                <a:spLocks/>
              </p:cNvSpPr>
              <p:nvPr/>
            </p:nvSpPr>
            <p:spPr bwMode="auto">
              <a:xfrm>
                <a:off x="2341" y="1842"/>
                <a:ext cx="72" cy="34"/>
              </a:xfrm>
              <a:custGeom>
                <a:avLst/>
                <a:gdLst>
                  <a:gd name="T0" fmla="*/ 10 w 60"/>
                  <a:gd name="T1" fmla="*/ 1 h 28"/>
                  <a:gd name="T2" fmla="*/ 1 w 60"/>
                  <a:gd name="T3" fmla="*/ 11 h 28"/>
                  <a:gd name="T4" fmla="*/ 1 w 60"/>
                  <a:gd name="T5" fmla="*/ 21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1" y="14"/>
                    </a:cubicBezTo>
                    <a:cubicBezTo>
                      <a:pt x="4" y="22"/>
                      <a:pt x="5" y="28"/>
                      <a:pt x="15"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6" name="Freeform 887"/>
              <p:cNvSpPr>
                <a:spLocks/>
              </p:cNvSpPr>
              <p:nvPr/>
            </p:nvSpPr>
            <p:spPr bwMode="auto">
              <a:xfrm>
                <a:off x="2354"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7" name="Freeform 888"/>
              <p:cNvSpPr>
                <a:spLocks/>
              </p:cNvSpPr>
              <p:nvPr/>
            </p:nvSpPr>
            <p:spPr bwMode="auto">
              <a:xfrm>
                <a:off x="2409"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8" name="Freeform 889"/>
              <p:cNvSpPr>
                <a:spLocks/>
              </p:cNvSpPr>
              <p:nvPr/>
            </p:nvSpPr>
            <p:spPr bwMode="auto">
              <a:xfrm>
                <a:off x="2402"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9" name="Freeform 890"/>
              <p:cNvSpPr>
                <a:spLocks/>
              </p:cNvSpPr>
              <p:nvPr/>
            </p:nvSpPr>
            <p:spPr bwMode="auto">
              <a:xfrm>
                <a:off x="2418"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6" y="4"/>
                      <a:pt x="16" y="3"/>
                      <a:pt x="21" y="3"/>
                    </a:cubicBezTo>
                    <a:cubicBezTo>
                      <a:pt x="26" y="2"/>
                      <a:pt x="34" y="0"/>
                      <a:pt x="39" y="3"/>
                    </a:cubicBezTo>
                    <a:cubicBezTo>
                      <a:pt x="44" y="6"/>
                      <a:pt x="45" y="13"/>
                      <a:pt x="45" y="19"/>
                    </a:cubicBezTo>
                    <a:cubicBezTo>
                      <a:pt x="45"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0" name="Freeform 891"/>
              <p:cNvSpPr>
                <a:spLocks/>
              </p:cNvSpPr>
              <p:nvPr/>
            </p:nvSpPr>
            <p:spPr bwMode="auto">
              <a:xfrm>
                <a:off x="2471" y="1809"/>
                <a:ext cx="61" cy="33"/>
              </a:xfrm>
              <a:custGeom>
                <a:avLst/>
                <a:gdLst>
                  <a:gd name="T0" fmla="*/ 6 w 51"/>
                  <a:gd name="T1" fmla="*/ 5 h 27"/>
                  <a:gd name="T2" fmla="*/ 7 w 51"/>
                  <a:gd name="T3" fmla="*/ 32 h 27"/>
                  <a:gd name="T4" fmla="*/ 28 w 51"/>
                  <a:gd name="T5" fmla="*/ 32 h 27"/>
                  <a:gd name="T6" fmla="*/ 49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19" y="21"/>
                    </a:cubicBezTo>
                    <a:cubicBezTo>
                      <a:pt x="24" y="20"/>
                      <a:pt x="29" y="20"/>
                      <a:pt x="34"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1" name="Freeform 892"/>
              <p:cNvSpPr>
                <a:spLocks/>
              </p:cNvSpPr>
              <p:nvPr/>
            </p:nvSpPr>
            <p:spPr bwMode="auto">
              <a:xfrm>
                <a:off x="2410" y="1831"/>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5"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2" name="Freeform 893"/>
              <p:cNvSpPr>
                <a:spLocks/>
              </p:cNvSpPr>
              <p:nvPr/>
            </p:nvSpPr>
            <p:spPr bwMode="auto">
              <a:xfrm>
                <a:off x="2904" y="1813"/>
                <a:ext cx="64" cy="41"/>
              </a:xfrm>
              <a:custGeom>
                <a:avLst/>
                <a:gdLst>
                  <a:gd name="T0" fmla="*/ 21 w 53"/>
                  <a:gd name="T1" fmla="*/ 1 h 34"/>
                  <a:gd name="T2" fmla="*/ 12 w 53"/>
                  <a:gd name="T3" fmla="*/ 33 h 34"/>
                  <a:gd name="T4" fmla="*/ 21 w 53"/>
                  <a:gd name="T5" fmla="*/ 47 h 34"/>
                  <a:gd name="T6" fmla="*/ 47 w 53"/>
                  <a:gd name="T7" fmla="*/ 48 h 34"/>
                  <a:gd name="T8" fmla="*/ 75 w 53"/>
                  <a:gd name="T9" fmla="*/ 36 h 34"/>
                  <a:gd name="T10" fmla="*/ 69 w 53"/>
                  <a:gd name="T11" fmla="*/ 7 h 34"/>
                  <a:gd name="T12" fmla="*/ 48 w 53"/>
                  <a:gd name="T13" fmla="*/ 1 h 34"/>
                  <a:gd name="T14" fmla="*/ 22 w 53"/>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4">
                    <a:moveTo>
                      <a:pt x="14" y="1"/>
                    </a:moveTo>
                    <a:cubicBezTo>
                      <a:pt x="0" y="0"/>
                      <a:pt x="6" y="13"/>
                      <a:pt x="8" y="22"/>
                    </a:cubicBezTo>
                    <a:cubicBezTo>
                      <a:pt x="9" y="26"/>
                      <a:pt x="10" y="30"/>
                      <a:pt x="14" y="32"/>
                    </a:cubicBezTo>
                    <a:cubicBezTo>
                      <a:pt x="19" y="34"/>
                      <a:pt x="27" y="34"/>
                      <a:pt x="32" y="33"/>
                    </a:cubicBezTo>
                    <a:cubicBezTo>
                      <a:pt x="38" y="32"/>
                      <a:pt x="49" y="31"/>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3" name="Freeform 894"/>
              <p:cNvSpPr>
                <a:spLocks/>
              </p:cNvSpPr>
              <p:nvPr/>
            </p:nvSpPr>
            <p:spPr bwMode="auto">
              <a:xfrm>
                <a:off x="2910" y="1848"/>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4" name="Freeform 895"/>
              <p:cNvSpPr>
                <a:spLocks/>
              </p:cNvSpPr>
              <p:nvPr/>
            </p:nvSpPr>
            <p:spPr bwMode="auto">
              <a:xfrm>
                <a:off x="2965" y="1813"/>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6 w 55"/>
                  <a:gd name="T13" fmla="*/ 6 h 25"/>
                  <a:gd name="T14" fmla="*/ 54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1"/>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5" name="Freeform 896"/>
              <p:cNvSpPr>
                <a:spLocks/>
              </p:cNvSpPr>
              <p:nvPr/>
            </p:nvSpPr>
            <p:spPr bwMode="auto">
              <a:xfrm>
                <a:off x="2963" y="1877"/>
                <a:ext cx="23" cy="19"/>
              </a:xfrm>
              <a:custGeom>
                <a:avLst/>
                <a:gdLst>
                  <a:gd name="T0" fmla="*/ 0 w 19"/>
                  <a:gd name="T1" fmla="*/ 0 h 16"/>
                  <a:gd name="T2" fmla="*/ 25 w 19"/>
                  <a:gd name="T3" fmla="*/ 10 h 16"/>
                  <a:gd name="T4" fmla="*/ 19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3"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6" name="Freeform 897"/>
              <p:cNvSpPr>
                <a:spLocks/>
              </p:cNvSpPr>
              <p:nvPr/>
            </p:nvSpPr>
            <p:spPr bwMode="auto">
              <a:xfrm>
                <a:off x="2967" y="1842"/>
                <a:ext cx="71" cy="34"/>
              </a:xfrm>
              <a:custGeom>
                <a:avLst/>
                <a:gdLst>
                  <a:gd name="T0" fmla="*/ 10 w 59"/>
                  <a:gd name="T1" fmla="*/ 1 h 28"/>
                  <a:gd name="T2" fmla="*/ 1 w 59"/>
                  <a:gd name="T3" fmla="*/ 11 h 28"/>
                  <a:gd name="T4" fmla="*/ 1 w 59"/>
                  <a:gd name="T5" fmla="*/ 21 h 28"/>
                  <a:gd name="T6" fmla="*/ 22 w 59"/>
                  <a:gd name="T7" fmla="*/ 39 h 28"/>
                  <a:gd name="T8" fmla="*/ 51 w 59"/>
                  <a:gd name="T9" fmla="*/ 29 h 28"/>
                  <a:gd name="T10" fmla="*/ 79 w 59"/>
                  <a:gd name="T11" fmla="*/ 21 h 28"/>
                  <a:gd name="T12" fmla="*/ 72 w 5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28">
                    <a:moveTo>
                      <a:pt x="7" y="1"/>
                    </a:moveTo>
                    <a:cubicBezTo>
                      <a:pt x="4" y="1"/>
                      <a:pt x="2" y="5"/>
                      <a:pt x="1" y="7"/>
                    </a:cubicBezTo>
                    <a:cubicBezTo>
                      <a:pt x="0" y="11"/>
                      <a:pt x="0" y="11"/>
                      <a:pt x="1" y="14"/>
                    </a:cubicBezTo>
                    <a:cubicBezTo>
                      <a:pt x="4" y="22"/>
                      <a:pt x="5" y="28"/>
                      <a:pt x="15" y="26"/>
                    </a:cubicBezTo>
                    <a:cubicBezTo>
                      <a:pt x="22" y="24"/>
                      <a:pt x="28" y="21"/>
                      <a:pt x="35" y="20"/>
                    </a:cubicBezTo>
                    <a:cubicBezTo>
                      <a:pt x="40" y="19"/>
                      <a:pt x="50" y="18"/>
                      <a:pt x="55" y="14"/>
                    </a:cubicBezTo>
                    <a:cubicBezTo>
                      <a:pt x="59"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7" name="Freeform 898"/>
              <p:cNvSpPr>
                <a:spLocks/>
              </p:cNvSpPr>
              <p:nvPr/>
            </p:nvSpPr>
            <p:spPr bwMode="auto">
              <a:xfrm>
                <a:off x="2980"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8" name="Freeform 899"/>
              <p:cNvSpPr>
                <a:spLocks/>
              </p:cNvSpPr>
              <p:nvPr/>
            </p:nvSpPr>
            <p:spPr bwMode="auto">
              <a:xfrm>
                <a:off x="3035"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9" name="Freeform 900"/>
              <p:cNvSpPr>
                <a:spLocks/>
              </p:cNvSpPr>
              <p:nvPr/>
            </p:nvSpPr>
            <p:spPr bwMode="auto">
              <a:xfrm>
                <a:off x="3028"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0" name="Freeform 901"/>
              <p:cNvSpPr>
                <a:spLocks/>
              </p:cNvSpPr>
              <p:nvPr/>
            </p:nvSpPr>
            <p:spPr bwMode="auto">
              <a:xfrm>
                <a:off x="3044"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1" name="Freeform 902"/>
              <p:cNvSpPr>
                <a:spLocks/>
              </p:cNvSpPr>
              <p:nvPr/>
            </p:nvSpPr>
            <p:spPr bwMode="auto">
              <a:xfrm>
                <a:off x="3037" y="1831"/>
                <a:ext cx="57" cy="34"/>
              </a:xfrm>
              <a:custGeom>
                <a:avLst/>
                <a:gdLst>
                  <a:gd name="T0" fmla="*/ 7 w 48"/>
                  <a:gd name="T1" fmla="*/ 7 h 28"/>
                  <a:gd name="T2" fmla="*/ 1 w 48"/>
                  <a:gd name="T3" fmla="*/ 15 h 28"/>
                  <a:gd name="T4" fmla="*/ 5 w 48"/>
                  <a:gd name="T5" fmla="*/ 33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5"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2" name="Freeform 903"/>
              <p:cNvSpPr>
                <a:spLocks/>
              </p:cNvSpPr>
              <p:nvPr/>
            </p:nvSpPr>
            <p:spPr bwMode="auto">
              <a:xfrm>
                <a:off x="2468"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3" name="Freeform 904"/>
              <p:cNvSpPr>
                <a:spLocks/>
              </p:cNvSpPr>
              <p:nvPr/>
            </p:nvSpPr>
            <p:spPr bwMode="auto">
              <a:xfrm>
                <a:off x="2471" y="1841"/>
                <a:ext cx="74" cy="26"/>
              </a:xfrm>
              <a:custGeom>
                <a:avLst/>
                <a:gdLst>
                  <a:gd name="T0" fmla="*/ 61 w 62"/>
                  <a:gd name="T1" fmla="*/ 2 h 22"/>
                  <a:gd name="T2" fmla="*/ 80 w 62"/>
                  <a:gd name="T3" fmla="*/ 22 h 22"/>
                  <a:gd name="T4" fmla="*/ 64 w 62"/>
                  <a:gd name="T5" fmla="*/ 28 h 22"/>
                  <a:gd name="T6" fmla="*/ 39 w 62"/>
                  <a:gd name="T7" fmla="*/ 30 h 22"/>
                  <a:gd name="T8" fmla="*/ 10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8" y="19"/>
                      <a:pt x="45" y="20"/>
                    </a:cubicBezTo>
                    <a:cubicBezTo>
                      <a:pt x="39" y="22"/>
                      <a:pt x="34" y="21"/>
                      <a:pt x="28" y="21"/>
                    </a:cubicBezTo>
                    <a:cubicBezTo>
                      <a:pt x="21" y="20"/>
                      <a:pt x="14" y="20"/>
                      <a:pt x="7"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4" name="Freeform 905"/>
              <p:cNvSpPr>
                <a:spLocks/>
              </p:cNvSpPr>
              <p:nvPr/>
            </p:nvSpPr>
            <p:spPr bwMode="auto">
              <a:xfrm>
                <a:off x="2530" y="1813"/>
                <a:ext cx="51" cy="34"/>
              </a:xfrm>
              <a:custGeom>
                <a:avLst/>
                <a:gdLst>
                  <a:gd name="T0" fmla="*/ 7 w 43"/>
                  <a:gd name="T1" fmla="*/ 1 h 28"/>
                  <a:gd name="T2" fmla="*/ 5 w 43"/>
                  <a:gd name="T3" fmla="*/ 19 h 28"/>
                  <a:gd name="T4" fmla="*/ 25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1"/>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5" name="Freeform 906"/>
              <p:cNvSpPr>
                <a:spLocks/>
              </p:cNvSpPr>
              <p:nvPr/>
            </p:nvSpPr>
            <p:spPr bwMode="auto">
              <a:xfrm>
                <a:off x="2472" y="1865"/>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6" name="Freeform 907"/>
              <p:cNvSpPr>
                <a:spLocks/>
              </p:cNvSpPr>
              <p:nvPr/>
            </p:nvSpPr>
            <p:spPr bwMode="auto">
              <a:xfrm>
                <a:off x="2531"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7" name="Freeform 908"/>
              <p:cNvSpPr>
                <a:spLocks/>
              </p:cNvSpPr>
              <p:nvPr/>
            </p:nvSpPr>
            <p:spPr bwMode="auto">
              <a:xfrm>
                <a:off x="2539" y="1847"/>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8" name="Freeform 909"/>
              <p:cNvSpPr>
                <a:spLocks/>
              </p:cNvSpPr>
              <p:nvPr/>
            </p:nvSpPr>
            <p:spPr bwMode="auto">
              <a:xfrm>
                <a:off x="2539" y="1838"/>
                <a:ext cx="54" cy="39"/>
              </a:xfrm>
              <a:custGeom>
                <a:avLst/>
                <a:gdLst>
                  <a:gd name="T0" fmla="*/ 0 w 45"/>
                  <a:gd name="T1" fmla="*/ 45 h 32"/>
                  <a:gd name="T2" fmla="*/ 20 w 45"/>
                  <a:gd name="T3" fmla="*/ 45 h 32"/>
                  <a:gd name="T4" fmla="*/ 42 w 45"/>
                  <a:gd name="T5" fmla="*/ 39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8"/>
                      <a:pt x="24" y="27"/>
                      <a:pt x="29" y="26"/>
                    </a:cubicBezTo>
                    <a:cubicBezTo>
                      <a:pt x="35" y="26"/>
                      <a:pt x="45"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9" name="Freeform 910"/>
              <p:cNvSpPr>
                <a:spLocks/>
              </p:cNvSpPr>
              <p:nvPr/>
            </p:nvSpPr>
            <p:spPr bwMode="auto">
              <a:xfrm>
                <a:off x="2589" y="1813"/>
                <a:ext cx="55" cy="36"/>
              </a:xfrm>
              <a:custGeom>
                <a:avLst/>
                <a:gdLst>
                  <a:gd name="T0" fmla="*/ 65 w 46"/>
                  <a:gd name="T1" fmla="*/ 1 h 30"/>
                  <a:gd name="T2" fmla="*/ 63 w 46"/>
                  <a:gd name="T3" fmla="*/ 1 h 30"/>
                  <a:gd name="T4" fmla="*/ 54 w 46"/>
                  <a:gd name="T5" fmla="*/ 34 h 30"/>
                  <a:gd name="T6" fmla="*/ 23 w 46"/>
                  <a:gd name="T7" fmla="*/ 42 h 30"/>
                  <a:gd name="T8" fmla="*/ 0 w 46"/>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0">
                    <a:moveTo>
                      <a:pt x="45" y="1"/>
                    </a:moveTo>
                    <a:cubicBezTo>
                      <a:pt x="45" y="1"/>
                      <a:pt x="45" y="0"/>
                      <a:pt x="44" y="1"/>
                    </a:cubicBezTo>
                    <a:cubicBezTo>
                      <a:pt x="42" y="8"/>
                      <a:pt x="46" y="17"/>
                      <a:pt x="38" y="23"/>
                    </a:cubicBezTo>
                    <a:cubicBezTo>
                      <a:pt x="32" y="27"/>
                      <a:pt x="24" y="29"/>
                      <a:pt x="16" y="29"/>
                    </a:cubicBezTo>
                    <a:cubicBezTo>
                      <a:pt x="11" y="29"/>
                      <a:pt x="6"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0" name="Freeform 911"/>
              <p:cNvSpPr>
                <a:spLocks/>
              </p:cNvSpPr>
              <p:nvPr/>
            </p:nvSpPr>
            <p:spPr bwMode="auto">
              <a:xfrm>
                <a:off x="2591" y="1869"/>
                <a:ext cx="17" cy="31"/>
              </a:xfrm>
              <a:custGeom>
                <a:avLst/>
                <a:gdLst>
                  <a:gd name="T0" fmla="*/ 0 w 14"/>
                  <a:gd name="T1" fmla="*/ 0 h 26"/>
                  <a:gd name="T2" fmla="*/ 21 w 14"/>
                  <a:gd name="T3" fmla="*/ 20 h 26"/>
                  <a:gd name="T4" fmla="*/ 18 w 14"/>
                  <a:gd name="T5" fmla="*/ 37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1" name="Freeform 912"/>
              <p:cNvSpPr>
                <a:spLocks/>
              </p:cNvSpPr>
              <p:nvPr/>
            </p:nvSpPr>
            <p:spPr bwMode="auto">
              <a:xfrm>
                <a:off x="2607" y="1840"/>
                <a:ext cx="61" cy="50"/>
              </a:xfrm>
              <a:custGeom>
                <a:avLst/>
                <a:gdLst>
                  <a:gd name="T0" fmla="*/ 36 w 51"/>
                  <a:gd name="T1" fmla="*/ 0 h 42"/>
                  <a:gd name="T2" fmla="*/ 38 w 51"/>
                  <a:gd name="T3" fmla="*/ 54 h 42"/>
                  <a:gd name="T4" fmla="*/ 13 w 51"/>
                  <a:gd name="T5" fmla="*/ 50 h 42"/>
                  <a:gd name="T6" fmla="*/ 0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2" name="Freeform 913"/>
              <p:cNvSpPr>
                <a:spLocks/>
              </p:cNvSpPr>
              <p:nvPr/>
            </p:nvSpPr>
            <p:spPr bwMode="auto">
              <a:xfrm>
                <a:off x="2643" y="1813"/>
                <a:ext cx="73" cy="41"/>
              </a:xfrm>
              <a:custGeom>
                <a:avLst/>
                <a:gdLst>
                  <a:gd name="T0" fmla="*/ 0 w 61"/>
                  <a:gd name="T1" fmla="*/ 6 h 34"/>
                  <a:gd name="T2" fmla="*/ 23 w 61"/>
                  <a:gd name="T3" fmla="*/ 40 h 34"/>
                  <a:gd name="T4" fmla="*/ 53 w 61"/>
                  <a:gd name="T5" fmla="*/ 43 h 34"/>
                  <a:gd name="T6" fmla="*/ 74 w 61"/>
                  <a:gd name="T7" fmla="*/ 43 h 34"/>
                  <a:gd name="T8" fmla="*/ 75 w 61"/>
                  <a:gd name="T9" fmla="*/ 7 h 34"/>
                  <a:gd name="T10" fmla="*/ 61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6" y="27"/>
                    </a:cubicBezTo>
                    <a:cubicBezTo>
                      <a:pt x="23" y="28"/>
                      <a:pt x="30" y="28"/>
                      <a:pt x="37" y="30"/>
                    </a:cubicBezTo>
                    <a:cubicBezTo>
                      <a:pt x="42" y="32"/>
                      <a:pt x="47" y="34"/>
                      <a:pt x="52" y="30"/>
                    </a:cubicBezTo>
                    <a:cubicBezTo>
                      <a:pt x="61" y="23"/>
                      <a:pt x="61" y="12"/>
                      <a:pt x="53" y="5"/>
                    </a:cubicBezTo>
                    <a:cubicBezTo>
                      <a:pt x="51" y="3"/>
                      <a:pt x="47" y="0"/>
                      <a:pt x="4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3" name="Freeform 914"/>
              <p:cNvSpPr>
                <a:spLocks/>
              </p:cNvSpPr>
              <p:nvPr/>
            </p:nvSpPr>
            <p:spPr bwMode="auto">
              <a:xfrm>
                <a:off x="2648" y="1864"/>
                <a:ext cx="69" cy="32"/>
              </a:xfrm>
              <a:custGeom>
                <a:avLst/>
                <a:gdLst>
                  <a:gd name="T0" fmla="*/ 6 w 58"/>
                  <a:gd name="T1" fmla="*/ 38 h 27"/>
                  <a:gd name="T2" fmla="*/ 5 w 58"/>
                  <a:gd name="T3" fmla="*/ 14 h 27"/>
                  <a:gd name="T4" fmla="*/ 38 w 58"/>
                  <a:gd name="T5" fmla="*/ 0 h 27"/>
                  <a:gd name="T6" fmla="*/ 58 w 58"/>
                  <a:gd name="T7" fmla="*/ 5 h 27"/>
                  <a:gd name="T8" fmla="*/ 75 w 58"/>
                  <a:gd name="T9" fmla="*/ 13 h 27"/>
                  <a:gd name="T10" fmla="*/ 82 w 58"/>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0"/>
                    </a:cubicBezTo>
                    <a:cubicBezTo>
                      <a:pt x="33" y="0"/>
                      <a:pt x="35" y="1"/>
                      <a:pt x="41" y="3"/>
                    </a:cubicBezTo>
                    <a:cubicBezTo>
                      <a:pt x="46" y="5"/>
                      <a:pt x="50" y="4"/>
                      <a:pt x="53" y="9"/>
                    </a:cubicBezTo>
                    <a:cubicBezTo>
                      <a:pt x="57" y="14"/>
                      <a:pt x="56" y="21"/>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4" name="Freeform 915"/>
              <p:cNvSpPr>
                <a:spLocks/>
              </p:cNvSpPr>
              <p:nvPr/>
            </p:nvSpPr>
            <p:spPr bwMode="auto">
              <a:xfrm>
                <a:off x="2713" y="1813"/>
                <a:ext cx="61" cy="34"/>
              </a:xfrm>
              <a:custGeom>
                <a:avLst/>
                <a:gdLst>
                  <a:gd name="T0" fmla="*/ 2 w 51"/>
                  <a:gd name="T1" fmla="*/ 0 h 28"/>
                  <a:gd name="T2" fmla="*/ 7 w 51"/>
                  <a:gd name="T3" fmla="*/ 33 h 28"/>
                  <a:gd name="T4" fmla="*/ 50 w 51"/>
                  <a:gd name="T5" fmla="*/ 34 h 28"/>
                  <a:gd name="T6" fmla="*/ 72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1" y="18"/>
                      <a:pt x="5" y="22"/>
                    </a:cubicBezTo>
                    <a:cubicBezTo>
                      <a:pt x="11" y="28"/>
                      <a:pt x="27" y="24"/>
                      <a:pt x="35" y="23"/>
                    </a:cubicBezTo>
                    <a:cubicBezTo>
                      <a:pt x="41"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5" name="Freeform 916"/>
              <p:cNvSpPr>
                <a:spLocks/>
              </p:cNvSpPr>
              <p:nvPr/>
            </p:nvSpPr>
            <p:spPr bwMode="auto">
              <a:xfrm>
                <a:off x="2643"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6" name="Freeform 917"/>
              <p:cNvSpPr>
                <a:spLocks/>
              </p:cNvSpPr>
              <p:nvPr/>
            </p:nvSpPr>
            <p:spPr bwMode="auto">
              <a:xfrm>
                <a:off x="2708" y="1846"/>
                <a:ext cx="8" cy="31"/>
              </a:xfrm>
              <a:custGeom>
                <a:avLst/>
                <a:gdLst>
                  <a:gd name="T0" fmla="*/ 0 w 7"/>
                  <a:gd name="T1" fmla="*/ 0 h 26"/>
                  <a:gd name="T2" fmla="*/ 8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7" name="Freeform 918"/>
              <p:cNvSpPr>
                <a:spLocks/>
              </p:cNvSpPr>
              <p:nvPr/>
            </p:nvSpPr>
            <p:spPr bwMode="auto">
              <a:xfrm>
                <a:off x="2714" y="1835"/>
                <a:ext cx="66" cy="37"/>
              </a:xfrm>
              <a:custGeom>
                <a:avLst/>
                <a:gdLst>
                  <a:gd name="T0" fmla="*/ 67 w 55"/>
                  <a:gd name="T1" fmla="*/ 0 h 31"/>
                  <a:gd name="T2" fmla="*/ 78 w 55"/>
                  <a:gd name="T3" fmla="*/ 10 h 31"/>
                  <a:gd name="T4" fmla="*/ 77 w 55"/>
                  <a:gd name="T5" fmla="*/ 30 h 31"/>
                  <a:gd name="T6" fmla="*/ 71 w 55"/>
                  <a:gd name="T7" fmla="*/ 37 h 31"/>
                  <a:gd name="T8" fmla="*/ 49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6"/>
                    </a:cubicBezTo>
                    <a:cubicBezTo>
                      <a:pt x="44" y="29"/>
                      <a:pt x="39" y="29"/>
                      <a:pt x="34" y="29"/>
                    </a:cubicBezTo>
                    <a:cubicBezTo>
                      <a:pt x="26" y="30"/>
                      <a:pt x="19" y="29"/>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8" name="Freeform 919"/>
              <p:cNvSpPr>
                <a:spLocks/>
              </p:cNvSpPr>
              <p:nvPr/>
            </p:nvSpPr>
            <p:spPr bwMode="auto">
              <a:xfrm>
                <a:off x="2714"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9" name="Freeform 920"/>
              <p:cNvSpPr>
                <a:spLocks/>
              </p:cNvSpPr>
              <p:nvPr/>
            </p:nvSpPr>
            <p:spPr bwMode="auto">
              <a:xfrm>
                <a:off x="2770" y="1866"/>
                <a:ext cx="11" cy="32"/>
              </a:xfrm>
              <a:custGeom>
                <a:avLst/>
                <a:gdLst>
                  <a:gd name="T0" fmla="*/ 0 w 9"/>
                  <a:gd name="T1" fmla="*/ 2 h 26"/>
                  <a:gd name="T2" fmla="*/ 7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6"/>
                      <a:pt x="7"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0" name="Freeform 921"/>
              <p:cNvSpPr>
                <a:spLocks/>
              </p:cNvSpPr>
              <p:nvPr/>
            </p:nvSpPr>
            <p:spPr bwMode="auto">
              <a:xfrm>
                <a:off x="2778" y="1814"/>
                <a:ext cx="72" cy="34"/>
              </a:xfrm>
              <a:custGeom>
                <a:avLst/>
                <a:gdLst>
                  <a:gd name="T0" fmla="*/ 0 w 60"/>
                  <a:gd name="T1" fmla="*/ 34 h 28"/>
                  <a:gd name="T2" fmla="*/ 17 w 60"/>
                  <a:gd name="T3" fmla="*/ 41 h 28"/>
                  <a:gd name="T4" fmla="*/ 41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7" y="28"/>
                      <a:pt x="12" y="28"/>
                    </a:cubicBezTo>
                    <a:cubicBezTo>
                      <a:pt x="18" y="28"/>
                      <a:pt x="22" y="24"/>
                      <a:pt x="28" y="23"/>
                    </a:cubicBezTo>
                    <a:cubicBezTo>
                      <a:pt x="35" y="23"/>
                      <a:pt x="52" y="27"/>
                      <a:pt x="57" y="22"/>
                    </a:cubicBezTo>
                    <a:cubicBezTo>
                      <a:pt x="60" y="18"/>
                      <a:pt x="58"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1" name="Freeform 922"/>
              <p:cNvSpPr>
                <a:spLocks/>
              </p:cNvSpPr>
              <p:nvPr/>
            </p:nvSpPr>
            <p:spPr bwMode="auto">
              <a:xfrm>
                <a:off x="2779" y="1866"/>
                <a:ext cx="65" cy="32"/>
              </a:xfrm>
              <a:custGeom>
                <a:avLst/>
                <a:gdLst>
                  <a:gd name="T0" fmla="*/ 0 w 54"/>
                  <a:gd name="T1" fmla="*/ 12 h 26"/>
                  <a:gd name="T2" fmla="*/ 31 w 54"/>
                  <a:gd name="T3" fmla="*/ 1 h 26"/>
                  <a:gd name="T4" fmla="*/ 66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2" y="2"/>
                      <a:pt x="17" y="1"/>
                      <a:pt x="22" y="1"/>
                    </a:cubicBezTo>
                    <a:cubicBezTo>
                      <a:pt x="29" y="0"/>
                      <a:pt x="39" y="1"/>
                      <a:pt x="46" y="5"/>
                    </a:cubicBezTo>
                    <a:cubicBezTo>
                      <a:pt x="52"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2" name="Freeform 923"/>
              <p:cNvSpPr>
                <a:spLocks/>
              </p:cNvSpPr>
              <p:nvPr/>
            </p:nvSpPr>
            <p:spPr bwMode="auto">
              <a:xfrm>
                <a:off x="2840" y="1838"/>
                <a:ext cx="16" cy="43"/>
              </a:xfrm>
              <a:custGeom>
                <a:avLst/>
                <a:gdLst>
                  <a:gd name="T0" fmla="*/ 9 w 13"/>
                  <a:gd name="T1" fmla="*/ 0 h 35"/>
                  <a:gd name="T2" fmla="*/ 14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3" name="Freeform 924"/>
              <p:cNvSpPr>
                <a:spLocks/>
              </p:cNvSpPr>
              <p:nvPr/>
            </p:nvSpPr>
            <p:spPr bwMode="auto">
              <a:xfrm>
                <a:off x="2855"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0" y="0"/>
                      <a:pt x="32" y="6"/>
                      <a:pt x="26" y="6"/>
                    </a:cubicBezTo>
                    <a:cubicBezTo>
                      <a:pt x="20" y="7"/>
                      <a:pt x="15" y="6"/>
                      <a:pt x="9" y="4"/>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4" name="Freeform 925"/>
              <p:cNvSpPr>
                <a:spLocks/>
              </p:cNvSpPr>
              <p:nvPr/>
            </p:nvSpPr>
            <p:spPr bwMode="auto">
              <a:xfrm>
                <a:off x="2900" y="1813"/>
                <a:ext cx="12" cy="41"/>
              </a:xfrm>
              <a:custGeom>
                <a:avLst/>
                <a:gdLst>
                  <a:gd name="T0" fmla="*/ 12 w 10"/>
                  <a:gd name="T1" fmla="*/ 0 h 34"/>
                  <a:gd name="T2" fmla="*/ 7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5"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5" name="Freeform 926"/>
              <p:cNvSpPr>
                <a:spLocks/>
              </p:cNvSpPr>
              <p:nvPr/>
            </p:nvSpPr>
            <p:spPr bwMode="auto">
              <a:xfrm>
                <a:off x="3094"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4"/>
                      <a:pt x="21"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6" name="Freeform 927"/>
              <p:cNvSpPr>
                <a:spLocks/>
              </p:cNvSpPr>
              <p:nvPr/>
            </p:nvSpPr>
            <p:spPr bwMode="auto">
              <a:xfrm>
                <a:off x="3091" y="1843"/>
                <a:ext cx="17" cy="15"/>
              </a:xfrm>
              <a:custGeom>
                <a:avLst/>
                <a:gdLst>
                  <a:gd name="T0" fmla="*/ 21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7" name="Oval 928"/>
              <p:cNvSpPr>
                <a:spLocks noChangeArrowheads="1"/>
              </p:cNvSpPr>
              <p:nvPr/>
            </p:nvSpPr>
            <p:spPr bwMode="auto">
              <a:xfrm>
                <a:off x="2328"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8" name="Oval 929"/>
              <p:cNvSpPr>
                <a:spLocks noChangeArrowheads="1"/>
              </p:cNvSpPr>
              <p:nvPr/>
            </p:nvSpPr>
            <p:spPr bwMode="auto">
              <a:xfrm>
                <a:off x="2310"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9" name="Oval 930"/>
              <p:cNvSpPr>
                <a:spLocks noChangeArrowheads="1"/>
              </p:cNvSpPr>
              <p:nvPr/>
            </p:nvSpPr>
            <p:spPr bwMode="auto">
              <a:xfrm>
                <a:off x="2438"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0" name="Oval 931"/>
              <p:cNvSpPr>
                <a:spLocks noChangeArrowheads="1"/>
              </p:cNvSpPr>
              <p:nvPr/>
            </p:nvSpPr>
            <p:spPr bwMode="auto">
              <a:xfrm>
                <a:off x="2448"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1" name="Oval 932"/>
              <p:cNvSpPr>
                <a:spLocks noChangeArrowheads="1"/>
              </p:cNvSpPr>
              <p:nvPr/>
            </p:nvSpPr>
            <p:spPr bwMode="auto">
              <a:xfrm>
                <a:off x="2532"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2" name="Oval 933"/>
              <p:cNvSpPr>
                <a:spLocks noChangeArrowheads="1"/>
              </p:cNvSpPr>
              <p:nvPr/>
            </p:nvSpPr>
            <p:spPr bwMode="auto">
              <a:xfrm>
                <a:off x="2640"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3" name="Oval 934"/>
              <p:cNvSpPr>
                <a:spLocks noChangeArrowheads="1"/>
              </p:cNvSpPr>
              <p:nvPr/>
            </p:nvSpPr>
            <p:spPr bwMode="auto">
              <a:xfrm>
                <a:off x="2698"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4" name="Oval 935"/>
              <p:cNvSpPr>
                <a:spLocks noChangeArrowheads="1"/>
              </p:cNvSpPr>
              <p:nvPr/>
            </p:nvSpPr>
            <p:spPr bwMode="auto">
              <a:xfrm>
                <a:off x="2762"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5" name="Oval 936"/>
              <p:cNvSpPr>
                <a:spLocks noChangeArrowheads="1"/>
              </p:cNvSpPr>
              <p:nvPr/>
            </p:nvSpPr>
            <p:spPr bwMode="auto">
              <a:xfrm>
                <a:off x="2866" y="1948"/>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6" name="Oval 937"/>
              <p:cNvSpPr>
                <a:spLocks noChangeArrowheads="1"/>
              </p:cNvSpPr>
              <p:nvPr/>
            </p:nvSpPr>
            <p:spPr bwMode="auto">
              <a:xfrm>
                <a:off x="2912"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7" name="Oval 938"/>
              <p:cNvSpPr>
                <a:spLocks noChangeArrowheads="1"/>
              </p:cNvSpPr>
              <p:nvPr/>
            </p:nvSpPr>
            <p:spPr bwMode="auto">
              <a:xfrm>
                <a:off x="3077"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8" name="Oval 939"/>
              <p:cNvSpPr>
                <a:spLocks noChangeArrowheads="1"/>
              </p:cNvSpPr>
              <p:nvPr/>
            </p:nvSpPr>
            <p:spPr bwMode="auto">
              <a:xfrm>
                <a:off x="3029"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9" name="Freeform 940"/>
              <p:cNvSpPr>
                <a:spLocks/>
              </p:cNvSpPr>
              <p:nvPr/>
            </p:nvSpPr>
            <p:spPr bwMode="auto">
              <a:xfrm>
                <a:off x="3222"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19" y="10"/>
                      <a:pt x="13" y="11"/>
                    </a:cubicBezTo>
                    <a:cubicBezTo>
                      <a:pt x="7" y="13"/>
                      <a:pt x="1" y="12"/>
                      <a:pt x="1" y="9"/>
                    </a:cubicBezTo>
                    <a:cubicBezTo>
                      <a:pt x="0" y="6"/>
                      <a:pt x="4" y="3"/>
                      <a:pt x="11" y="1"/>
                    </a:cubicBezTo>
                    <a:cubicBezTo>
                      <a:pt x="17" y="0"/>
                      <a:pt x="22"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0" name="Freeform 941"/>
              <p:cNvSpPr>
                <a:spLocks/>
              </p:cNvSpPr>
              <p:nvPr/>
            </p:nvSpPr>
            <p:spPr bwMode="auto">
              <a:xfrm>
                <a:off x="3350" y="1794"/>
                <a:ext cx="26" cy="23"/>
              </a:xfrm>
              <a:custGeom>
                <a:avLst/>
                <a:gdLst>
                  <a:gd name="T0" fmla="*/ 28 w 22"/>
                  <a:gd name="T1" fmla="*/ 2 h 19"/>
                  <a:gd name="T2" fmla="*/ 20 w 22"/>
                  <a:gd name="T3" fmla="*/ 19 h 19"/>
                  <a:gd name="T4" fmla="*/ 2 w 22"/>
                  <a:gd name="T5" fmla="*/ 25 h 19"/>
                  <a:gd name="T6" fmla="*/ 11 w 22"/>
                  <a:gd name="T7" fmla="*/ 7 h 19"/>
                  <a:gd name="T8" fmla="*/ 28 w 22"/>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20" y="2"/>
                    </a:moveTo>
                    <a:cubicBezTo>
                      <a:pt x="22" y="4"/>
                      <a:pt x="19" y="9"/>
                      <a:pt x="14" y="13"/>
                    </a:cubicBezTo>
                    <a:cubicBezTo>
                      <a:pt x="10" y="17"/>
                      <a:pt x="4" y="19"/>
                      <a:pt x="2" y="17"/>
                    </a:cubicBezTo>
                    <a:cubicBezTo>
                      <a:pt x="0" y="15"/>
                      <a:pt x="3" y="10"/>
                      <a:pt x="8" y="5"/>
                    </a:cubicBezTo>
                    <a:cubicBezTo>
                      <a:pt x="12" y="1"/>
                      <a:pt x="18" y="0"/>
                      <a:pt x="20"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1" name="Freeform 942"/>
              <p:cNvSpPr>
                <a:spLocks/>
              </p:cNvSpPr>
              <p:nvPr/>
            </p:nvSpPr>
            <p:spPr bwMode="auto">
              <a:xfrm>
                <a:off x="3431" y="1606"/>
                <a:ext cx="19" cy="28"/>
              </a:xfrm>
              <a:custGeom>
                <a:avLst/>
                <a:gdLst>
                  <a:gd name="T0" fmla="*/ 20 w 15"/>
                  <a:gd name="T1" fmla="*/ 1 h 23"/>
                  <a:gd name="T2" fmla="*/ 19 w 15"/>
                  <a:gd name="T3" fmla="*/ 21 h 23"/>
                  <a:gd name="T4" fmla="*/ 4 w 15"/>
                  <a:gd name="T5" fmla="*/ 32 h 23"/>
                  <a:gd name="T6" fmla="*/ 5 w 15"/>
                  <a:gd name="T7" fmla="*/ 13 h 23"/>
                  <a:gd name="T8" fmla="*/ 20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19"/>
                      <a:pt x="5" y="23"/>
                      <a:pt x="2"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2" name="Freeform 943"/>
              <p:cNvSpPr>
                <a:spLocks/>
              </p:cNvSpPr>
              <p:nvPr/>
            </p:nvSpPr>
            <p:spPr bwMode="auto">
              <a:xfrm>
                <a:off x="3415" y="1299"/>
                <a:ext cx="19" cy="28"/>
              </a:xfrm>
              <a:custGeom>
                <a:avLst/>
                <a:gdLst>
                  <a:gd name="T0" fmla="*/ 18 w 16"/>
                  <a:gd name="T1" fmla="*/ 32 h 23"/>
                  <a:gd name="T2" fmla="*/ 5 w 16"/>
                  <a:gd name="T3" fmla="*/ 21 h 23"/>
                  <a:gd name="T4" fmla="*/ 2 w 16"/>
                  <a:gd name="T5" fmla="*/ 1 h 23"/>
                  <a:gd name="T6" fmla="*/ 17 w 16"/>
                  <a:gd name="T7" fmla="*/ 13 h 23"/>
                  <a:gd name="T8" fmla="*/ 18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1"/>
                    </a:moveTo>
                    <a:cubicBezTo>
                      <a:pt x="11" y="23"/>
                      <a:pt x="6" y="19"/>
                      <a:pt x="3" y="14"/>
                    </a:cubicBezTo>
                    <a:cubicBezTo>
                      <a:pt x="0" y="8"/>
                      <a:pt x="0" y="2"/>
                      <a:pt x="2" y="1"/>
                    </a:cubicBezTo>
                    <a:cubicBezTo>
                      <a:pt x="5" y="0"/>
                      <a:pt x="9" y="3"/>
                      <a:pt x="12" y="9"/>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3" name="Freeform 944"/>
              <p:cNvSpPr>
                <a:spLocks/>
              </p:cNvSpPr>
              <p:nvPr/>
            </p:nvSpPr>
            <p:spPr bwMode="auto">
              <a:xfrm>
                <a:off x="3374" y="1167"/>
                <a:ext cx="19" cy="28"/>
              </a:xfrm>
              <a:custGeom>
                <a:avLst/>
                <a:gdLst>
                  <a:gd name="T0" fmla="*/ 20 w 16"/>
                  <a:gd name="T1" fmla="*/ 32 h 23"/>
                  <a:gd name="T2" fmla="*/ 5 w 16"/>
                  <a:gd name="T3" fmla="*/ 21 h 23"/>
                  <a:gd name="T4" fmla="*/ 2 w 16"/>
                  <a:gd name="T5" fmla="*/ 1 h 23"/>
                  <a:gd name="T6" fmla="*/ 17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6" y="19"/>
                      <a:pt x="3" y="14"/>
                    </a:cubicBezTo>
                    <a:cubicBezTo>
                      <a:pt x="0" y="8"/>
                      <a:pt x="0" y="3"/>
                      <a:pt x="2" y="1"/>
                    </a:cubicBezTo>
                    <a:cubicBezTo>
                      <a:pt x="5" y="0"/>
                      <a:pt x="9" y="3"/>
                      <a:pt x="12"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4" name="Freeform 945"/>
              <p:cNvSpPr>
                <a:spLocks/>
              </p:cNvSpPr>
              <p:nvPr/>
            </p:nvSpPr>
            <p:spPr bwMode="auto">
              <a:xfrm>
                <a:off x="3228" y="1060"/>
                <a:ext cx="20" cy="28"/>
              </a:xfrm>
              <a:custGeom>
                <a:avLst/>
                <a:gdLst>
                  <a:gd name="T0" fmla="*/ 19 w 17"/>
                  <a:gd name="T1" fmla="*/ 33 h 23"/>
                  <a:gd name="T2" fmla="*/ 6 w 17"/>
                  <a:gd name="T3" fmla="*/ 21 h 23"/>
                  <a:gd name="T4" fmla="*/ 5 w 17"/>
                  <a:gd name="T5" fmla="*/ 2 h 23"/>
                  <a:gd name="T6" fmla="*/ 18 w 17"/>
                  <a:gd name="T7" fmla="*/ 13 h 23"/>
                  <a:gd name="T8" fmla="*/ 19 w 17"/>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3">
                    <a:moveTo>
                      <a:pt x="14" y="22"/>
                    </a:moveTo>
                    <a:cubicBezTo>
                      <a:pt x="12" y="23"/>
                      <a:pt x="7" y="20"/>
                      <a:pt x="4" y="14"/>
                    </a:cubicBezTo>
                    <a:cubicBezTo>
                      <a:pt x="1" y="9"/>
                      <a:pt x="0" y="3"/>
                      <a:pt x="3" y="2"/>
                    </a:cubicBezTo>
                    <a:cubicBezTo>
                      <a:pt x="5" y="0"/>
                      <a:pt x="10" y="4"/>
                      <a:pt x="13" y="9"/>
                    </a:cubicBezTo>
                    <a:cubicBezTo>
                      <a:pt x="16" y="15"/>
                      <a:pt x="17"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5" name="Oval 946"/>
              <p:cNvSpPr>
                <a:spLocks noChangeArrowheads="1"/>
              </p:cNvSpPr>
              <p:nvPr/>
            </p:nvSpPr>
            <p:spPr bwMode="auto">
              <a:xfrm>
                <a:off x="2419"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6" name="Oval 947"/>
              <p:cNvSpPr>
                <a:spLocks noChangeArrowheads="1"/>
              </p:cNvSpPr>
              <p:nvPr/>
            </p:nvSpPr>
            <p:spPr bwMode="auto">
              <a:xfrm>
                <a:off x="2493"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7" name="Oval 948"/>
              <p:cNvSpPr>
                <a:spLocks noChangeArrowheads="1"/>
              </p:cNvSpPr>
              <p:nvPr/>
            </p:nvSpPr>
            <p:spPr bwMode="auto">
              <a:xfrm>
                <a:off x="2544"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8" name="Oval 949"/>
              <p:cNvSpPr>
                <a:spLocks noChangeArrowheads="1"/>
              </p:cNvSpPr>
              <p:nvPr/>
            </p:nvSpPr>
            <p:spPr bwMode="auto">
              <a:xfrm>
                <a:off x="2596"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9" name="Oval 950"/>
              <p:cNvSpPr>
                <a:spLocks noChangeArrowheads="1"/>
              </p:cNvSpPr>
              <p:nvPr/>
            </p:nvSpPr>
            <p:spPr bwMode="auto">
              <a:xfrm>
                <a:off x="2627"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0" name="Oval 951"/>
              <p:cNvSpPr>
                <a:spLocks noChangeArrowheads="1"/>
              </p:cNvSpPr>
              <p:nvPr/>
            </p:nvSpPr>
            <p:spPr bwMode="auto">
              <a:xfrm>
                <a:off x="2704"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1" name="Oval 952"/>
              <p:cNvSpPr>
                <a:spLocks noChangeArrowheads="1"/>
              </p:cNvSpPr>
              <p:nvPr/>
            </p:nvSpPr>
            <p:spPr bwMode="auto">
              <a:xfrm>
                <a:off x="2827"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2" name="Oval 953"/>
              <p:cNvSpPr>
                <a:spLocks noChangeArrowheads="1"/>
              </p:cNvSpPr>
              <p:nvPr/>
            </p:nvSpPr>
            <p:spPr bwMode="auto">
              <a:xfrm>
                <a:off x="2862"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3" name="Oval 954"/>
              <p:cNvSpPr>
                <a:spLocks noChangeArrowheads="1"/>
              </p:cNvSpPr>
              <p:nvPr/>
            </p:nvSpPr>
            <p:spPr bwMode="auto">
              <a:xfrm>
                <a:off x="2927"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4" name="Oval 955"/>
              <p:cNvSpPr>
                <a:spLocks noChangeArrowheads="1"/>
              </p:cNvSpPr>
              <p:nvPr/>
            </p:nvSpPr>
            <p:spPr bwMode="auto">
              <a:xfrm>
                <a:off x="298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5" name="Oval 956"/>
              <p:cNvSpPr>
                <a:spLocks noChangeArrowheads="1"/>
              </p:cNvSpPr>
              <p:nvPr/>
            </p:nvSpPr>
            <p:spPr bwMode="auto">
              <a:xfrm>
                <a:off x="3075"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6" name="Rectangle 957"/>
              <p:cNvSpPr>
                <a:spLocks noChangeArrowheads="1"/>
              </p:cNvSpPr>
              <p:nvPr/>
            </p:nvSpPr>
            <p:spPr bwMode="auto">
              <a:xfrm>
                <a:off x="2282"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7" name="Rectangle 958"/>
              <p:cNvSpPr>
                <a:spLocks noChangeArrowheads="1"/>
              </p:cNvSpPr>
              <p:nvPr/>
            </p:nvSpPr>
            <p:spPr bwMode="auto">
              <a:xfrm>
                <a:off x="2282"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8" name="Rectangle 959"/>
              <p:cNvSpPr>
                <a:spLocks noChangeArrowheads="1"/>
              </p:cNvSpPr>
              <p:nvPr/>
            </p:nvSpPr>
            <p:spPr bwMode="auto">
              <a:xfrm>
                <a:off x="2282"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9" name="Rectangle 960"/>
              <p:cNvSpPr>
                <a:spLocks noChangeArrowheads="1"/>
              </p:cNvSpPr>
              <p:nvPr/>
            </p:nvSpPr>
            <p:spPr bwMode="auto">
              <a:xfrm>
                <a:off x="2282"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70" name="Freeform 961"/>
              <p:cNvSpPr>
                <a:spLocks/>
              </p:cNvSpPr>
              <p:nvPr/>
            </p:nvSpPr>
            <p:spPr bwMode="auto">
              <a:xfrm>
                <a:off x="3127"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4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1" y="33"/>
                      <a:pt x="16" y="32"/>
                    </a:cubicBezTo>
                    <a:cubicBezTo>
                      <a:pt x="27" y="30"/>
                      <a:pt x="32" y="26"/>
                      <a:pt x="42" y="21"/>
                    </a:cubicBezTo>
                    <a:cubicBezTo>
                      <a:pt x="54" y="14"/>
                      <a:pt x="73" y="11"/>
                      <a:pt x="84" y="4"/>
                    </a:cubicBezTo>
                    <a:cubicBezTo>
                      <a:pt x="74" y="0"/>
                      <a:pt x="58" y="5"/>
                      <a:pt x="47" y="5"/>
                    </a:cubicBezTo>
                    <a:cubicBezTo>
                      <a:pt x="39" y="5"/>
                      <a:pt x="31" y="7"/>
                      <a:pt x="23"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1" name="Freeform 962"/>
              <p:cNvSpPr>
                <a:spLocks/>
              </p:cNvSpPr>
              <p:nvPr/>
            </p:nvSpPr>
            <p:spPr bwMode="auto">
              <a:xfrm>
                <a:off x="3127" y="1825"/>
                <a:ext cx="103" cy="47"/>
              </a:xfrm>
              <a:custGeom>
                <a:avLst/>
                <a:gdLst>
                  <a:gd name="T0" fmla="*/ 0 w 86"/>
                  <a:gd name="T1" fmla="*/ 27 h 39"/>
                  <a:gd name="T2" fmla="*/ 56 w 86"/>
                  <a:gd name="T3" fmla="*/ 20 h 39"/>
                  <a:gd name="T4" fmla="*/ 123 w 86"/>
                  <a:gd name="T5" fmla="*/ 0 h 39"/>
                  <a:gd name="T6" fmla="*/ 6 w 86"/>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9">
                    <a:moveTo>
                      <a:pt x="0" y="18"/>
                    </a:moveTo>
                    <a:cubicBezTo>
                      <a:pt x="12" y="13"/>
                      <a:pt x="26" y="16"/>
                      <a:pt x="39" y="14"/>
                    </a:cubicBezTo>
                    <a:cubicBezTo>
                      <a:pt x="53" y="12"/>
                      <a:pt x="76" y="9"/>
                      <a:pt x="86"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2" name="Freeform 963"/>
              <p:cNvSpPr>
                <a:spLocks/>
              </p:cNvSpPr>
              <p:nvPr/>
            </p:nvSpPr>
            <p:spPr bwMode="auto">
              <a:xfrm>
                <a:off x="3227"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1" y="13"/>
                      <a:pt x="53" y="0"/>
                    </a:cubicBezTo>
                    <a:cubicBezTo>
                      <a:pt x="39"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3" name="Freeform 964"/>
              <p:cNvSpPr>
                <a:spLocks/>
              </p:cNvSpPr>
              <p:nvPr/>
            </p:nvSpPr>
            <p:spPr bwMode="auto">
              <a:xfrm>
                <a:off x="3288"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8"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4" name="Freeform 965"/>
              <p:cNvSpPr>
                <a:spLocks/>
              </p:cNvSpPr>
              <p:nvPr/>
            </p:nvSpPr>
            <p:spPr bwMode="auto">
              <a:xfrm>
                <a:off x="3168"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7" y="22"/>
                      <a:pt x="40" y="19"/>
                    </a:cubicBezTo>
                    <a:cubicBezTo>
                      <a:pt x="54" y="16"/>
                      <a:pt x="74" y="9"/>
                      <a:pt x="85" y="0"/>
                    </a:cubicBezTo>
                    <a:cubicBezTo>
                      <a:pt x="76"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5" name="Freeform 966"/>
              <p:cNvSpPr>
                <a:spLocks/>
              </p:cNvSpPr>
              <p:nvPr/>
            </p:nvSpPr>
            <p:spPr bwMode="auto">
              <a:xfrm>
                <a:off x="3264" y="1767"/>
                <a:ext cx="61" cy="77"/>
              </a:xfrm>
              <a:custGeom>
                <a:avLst/>
                <a:gdLst>
                  <a:gd name="T0" fmla="*/ 1 w 51"/>
                  <a:gd name="T1" fmla="*/ 93 h 64"/>
                  <a:gd name="T2" fmla="*/ 73 w 51"/>
                  <a:gd name="T3" fmla="*/ 0 h 64"/>
                  <a:gd name="T4" fmla="*/ 24 w 51"/>
                  <a:gd name="T5" fmla="*/ 34 h 64"/>
                  <a:gd name="T6" fmla="*/ 0 w 51"/>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64">
                    <a:moveTo>
                      <a:pt x="1" y="64"/>
                    </a:moveTo>
                    <a:cubicBezTo>
                      <a:pt x="21" y="47"/>
                      <a:pt x="36" y="21"/>
                      <a:pt x="51" y="0"/>
                    </a:cubicBezTo>
                    <a:cubicBezTo>
                      <a:pt x="39" y="7"/>
                      <a:pt x="29" y="17"/>
                      <a:pt x="17"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6" name="Freeform 967"/>
              <p:cNvSpPr>
                <a:spLocks/>
              </p:cNvSpPr>
              <p:nvPr/>
            </p:nvSpPr>
            <p:spPr bwMode="auto">
              <a:xfrm>
                <a:off x="3301" y="1667"/>
                <a:ext cx="82" cy="104"/>
              </a:xfrm>
              <a:custGeom>
                <a:avLst/>
                <a:gdLst>
                  <a:gd name="T0" fmla="*/ 0 w 68"/>
                  <a:gd name="T1" fmla="*/ 88 h 86"/>
                  <a:gd name="T2" fmla="*/ 48 w 68"/>
                  <a:gd name="T3" fmla="*/ 44 h 86"/>
                  <a:gd name="T4" fmla="*/ 99 w 68"/>
                  <a:gd name="T5" fmla="*/ 0 h 86"/>
                  <a:gd name="T6" fmla="*/ 51 w 68"/>
                  <a:gd name="T7" fmla="*/ 91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3" y="30"/>
                    </a:cubicBezTo>
                    <a:cubicBezTo>
                      <a:pt x="46" y="22"/>
                      <a:pt x="60" y="13"/>
                      <a:pt x="68" y="0"/>
                    </a:cubicBezTo>
                    <a:cubicBezTo>
                      <a:pt x="62" y="20"/>
                      <a:pt x="45" y="43"/>
                      <a:pt x="35" y="62"/>
                    </a:cubicBezTo>
                    <a:cubicBezTo>
                      <a:pt x="31" y="71"/>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7" name="Freeform 968"/>
              <p:cNvSpPr>
                <a:spLocks/>
              </p:cNvSpPr>
              <p:nvPr/>
            </p:nvSpPr>
            <p:spPr bwMode="auto">
              <a:xfrm>
                <a:off x="3351" y="1566"/>
                <a:ext cx="50" cy="116"/>
              </a:xfrm>
              <a:custGeom>
                <a:avLst/>
                <a:gdLst>
                  <a:gd name="T0" fmla="*/ 23 w 42"/>
                  <a:gd name="T1" fmla="*/ 140 h 96"/>
                  <a:gd name="T2" fmla="*/ 52 w 42"/>
                  <a:gd name="T3" fmla="*/ 71 h 96"/>
                  <a:gd name="T4" fmla="*/ 52 w 42"/>
                  <a:gd name="T5" fmla="*/ 0 h 96"/>
                  <a:gd name="T6" fmla="*/ 15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7" y="17"/>
                      <a:pt x="37" y="0"/>
                    </a:cubicBezTo>
                    <a:cubicBezTo>
                      <a:pt x="28" y="17"/>
                      <a:pt x="22"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8" name="Freeform 969"/>
              <p:cNvSpPr>
                <a:spLocks/>
              </p:cNvSpPr>
              <p:nvPr/>
            </p:nvSpPr>
            <p:spPr bwMode="auto">
              <a:xfrm>
                <a:off x="3381" y="1565"/>
                <a:ext cx="46" cy="121"/>
              </a:xfrm>
              <a:custGeom>
                <a:avLst/>
                <a:gdLst>
                  <a:gd name="T0" fmla="*/ 21 w 38"/>
                  <a:gd name="T1" fmla="*/ 56 h 100"/>
                  <a:gd name="T2" fmla="*/ 44 w 38"/>
                  <a:gd name="T3" fmla="*/ 0 h 100"/>
                  <a:gd name="T4" fmla="*/ 42 w 38"/>
                  <a:gd name="T5" fmla="*/ 91 h 100"/>
                  <a:gd name="T6" fmla="*/ 27 w 38"/>
                  <a:gd name="T7" fmla="*/ 117 h 100"/>
                  <a:gd name="T8" fmla="*/ 0 w 38"/>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00">
                    <a:moveTo>
                      <a:pt x="14" y="38"/>
                    </a:moveTo>
                    <a:cubicBezTo>
                      <a:pt x="20" y="27"/>
                      <a:pt x="27" y="13"/>
                      <a:pt x="30" y="0"/>
                    </a:cubicBezTo>
                    <a:cubicBezTo>
                      <a:pt x="33" y="21"/>
                      <a:pt x="38" y="44"/>
                      <a:pt x="29" y="62"/>
                    </a:cubicBezTo>
                    <a:cubicBezTo>
                      <a:pt x="26" y="68"/>
                      <a:pt x="22" y="75"/>
                      <a:pt x="18" y="80"/>
                    </a:cubicBezTo>
                    <a:cubicBezTo>
                      <a:pt x="13" y="87"/>
                      <a:pt x="5"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9" name="Freeform 970"/>
              <p:cNvSpPr>
                <a:spLocks/>
              </p:cNvSpPr>
              <p:nvPr/>
            </p:nvSpPr>
            <p:spPr bwMode="auto">
              <a:xfrm>
                <a:off x="3354"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0" name="Freeform 971"/>
              <p:cNvSpPr>
                <a:spLocks/>
              </p:cNvSpPr>
              <p:nvPr/>
            </p:nvSpPr>
            <p:spPr bwMode="auto">
              <a:xfrm>
                <a:off x="3295"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7" y="13"/>
                      <a:pt x="26"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1" name="Freeform 972"/>
              <p:cNvSpPr>
                <a:spLocks/>
              </p:cNvSpPr>
              <p:nvPr/>
            </p:nvSpPr>
            <p:spPr bwMode="auto">
              <a:xfrm>
                <a:off x="3377" y="1494"/>
                <a:ext cx="17" cy="75"/>
              </a:xfrm>
              <a:custGeom>
                <a:avLst/>
                <a:gdLst>
                  <a:gd name="T0" fmla="*/ 21 w 14"/>
                  <a:gd name="T1" fmla="*/ 91 h 62"/>
                  <a:gd name="T2" fmla="*/ 0 w 14"/>
                  <a:gd name="T3" fmla="*/ 0 h 62"/>
                  <a:gd name="T4" fmla="*/ 0 60000 65536"/>
                  <a:gd name="T5" fmla="*/ 0 60000 65536"/>
                </a:gdLst>
                <a:ahLst/>
                <a:cxnLst>
                  <a:cxn ang="T4">
                    <a:pos x="T0" y="T1"/>
                  </a:cxn>
                  <a:cxn ang="T5">
                    <a:pos x="T2" y="T3"/>
                  </a:cxn>
                </a:cxnLst>
                <a:rect l="0" t="0" r="r" b="b"/>
                <a:pathLst>
                  <a:path w="14" h="62">
                    <a:moveTo>
                      <a:pt x="14" y="62"/>
                    </a:moveTo>
                    <a:cubicBezTo>
                      <a:pt x="14" y="39"/>
                      <a:pt x="14"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2" name="Freeform 973"/>
              <p:cNvSpPr>
                <a:spLocks/>
              </p:cNvSpPr>
              <p:nvPr/>
            </p:nvSpPr>
            <p:spPr bwMode="auto">
              <a:xfrm>
                <a:off x="3392" y="1432"/>
                <a:ext cx="31" cy="139"/>
              </a:xfrm>
              <a:custGeom>
                <a:avLst/>
                <a:gdLst>
                  <a:gd name="T0" fmla="*/ 2 w 26"/>
                  <a:gd name="T1" fmla="*/ 138 h 115"/>
                  <a:gd name="T2" fmla="*/ 8 w 26"/>
                  <a:gd name="T3" fmla="*/ 63 h 115"/>
                  <a:gd name="T4" fmla="*/ 24 w 26"/>
                  <a:gd name="T5" fmla="*/ 0 h 115"/>
                  <a:gd name="T6" fmla="*/ 36 w 26"/>
                  <a:gd name="T7" fmla="*/ 112 h 115"/>
                  <a:gd name="T8" fmla="*/ 29 w 26"/>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5">
                    <a:moveTo>
                      <a:pt x="2" y="94"/>
                    </a:moveTo>
                    <a:cubicBezTo>
                      <a:pt x="2" y="76"/>
                      <a:pt x="0" y="61"/>
                      <a:pt x="6" y="43"/>
                    </a:cubicBezTo>
                    <a:cubicBezTo>
                      <a:pt x="11" y="29"/>
                      <a:pt x="12" y="14"/>
                      <a:pt x="17" y="0"/>
                    </a:cubicBezTo>
                    <a:cubicBezTo>
                      <a:pt x="23" y="24"/>
                      <a:pt x="24" y="53"/>
                      <a:pt x="25" y="77"/>
                    </a:cubicBezTo>
                    <a:cubicBezTo>
                      <a:pt x="26" y="90"/>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3" name="Freeform 974"/>
              <p:cNvSpPr>
                <a:spLocks/>
              </p:cNvSpPr>
              <p:nvPr/>
            </p:nvSpPr>
            <p:spPr bwMode="auto">
              <a:xfrm>
                <a:off x="3418"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0"/>
                      <a:pt x="8" y="15"/>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4" name="Freeform 975"/>
              <p:cNvSpPr>
                <a:spLocks/>
              </p:cNvSpPr>
              <p:nvPr/>
            </p:nvSpPr>
            <p:spPr bwMode="auto">
              <a:xfrm>
                <a:off x="3380" y="1330"/>
                <a:ext cx="41" cy="104"/>
              </a:xfrm>
              <a:custGeom>
                <a:avLst/>
                <a:gdLst>
                  <a:gd name="T0" fmla="*/ 35 w 34"/>
                  <a:gd name="T1" fmla="*/ 126 h 86"/>
                  <a:gd name="T2" fmla="*/ 14 w 34"/>
                  <a:gd name="T3" fmla="*/ 58 h 86"/>
                  <a:gd name="T4" fmla="*/ 0 w 34"/>
                  <a:gd name="T5" fmla="*/ 0 h 86"/>
                  <a:gd name="T6" fmla="*/ 49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7" y="56"/>
                      <a:pt x="10" y="40"/>
                    </a:cubicBezTo>
                    <a:cubicBezTo>
                      <a:pt x="4" y="27"/>
                      <a:pt x="3" y="14"/>
                      <a:pt x="0" y="0"/>
                    </a:cubicBezTo>
                    <a:cubicBezTo>
                      <a:pt x="8"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5" name="Freeform 976"/>
              <p:cNvSpPr>
                <a:spLocks/>
              </p:cNvSpPr>
              <p:nvPr/>
            </p:nvSpPr>
            <p:spPr bwMode="auto">
              <a:xfrm>
                <a:off x="3366" y="1350"/>
                <a:ext cx="21" cy="52"/>
              </a:xfrm>
              <a:custGeom>
                <a:avLst/>
                <a:gdLst>
                  <a:gd name="T0" fmla="*/ 26 w 17"/>
                  <a:gd name="T1" fmla="*/ 34 h 43"/>
                  <a:gd name="T2" fmla="*/ 0 w 17"/>
                  <a:gd name="T3" fmla="*/ 0 h 43"/>
                  <a:gd name="T4" fmla="*/ 5 w 17"/>
                  <a:gd name="T5" fmla="*/ 63 h 43"/>
                  <a:gd name="T6" fmla="*/ 0 60000 65536"/>
                  <a:gd name="T7" fmla="*/ 0 60000 65536"/>
                  <a:gd name="T8" fmla="*/ 0 60000 65536"/>
                </a:gdLst>
                <a:ahLst/>
                <a:cxnLst>
                  <a:cxn ang="T6">
                    <a:pos x="T0" y="T1"/>
                  </a:cxn>
                  <a:cxn ang="T7">
                    <a:pos x="T2" y="T3"/>
                  </a:cxn>
                  <a:cxn ang="T8">
                    <a:pos x="T4" y="T5"/>
                  </a:cxn>
                </a:cxnLst>
                <a:rect l="0" t="0" r="r" b="b"/>
                <a:pathLst>
                  <a:path w="17" h="43">
                    <a:moveTo>
                      <a:pt x="17" y="23"/>
                    </a:moveTo>
                    <a:cubicBezTo>
                      <a:pt x="11" y="18"/>
                      <a:pt x="5"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6" name="Freeform 977"/>
              <p:cNvSpPr>
                <a:spLocks/>
              </p:cNvSpPr>
              <p:nvPr/>
            </p:nvSpPr>
            <p:spPr bwMode="auto">
              <a:xfrm>
                <a:off x="3325" y="1256"/>
                <a:ext cx="56" cy="94"/>
              </a:xfrm>
              <a:custGeom>
                <a:avLst/>
                <a:gdLst>
                  <a:gd name="T0" fmla="*/ 50 w 46"/>
                  <a:gd name="T1" fmla="*/ 115 h 77"/>
                  <a:gd name="T2" fmla="*/ 0 w 46"/>
                  <a:gd name="T3" fmla="*/ 0 h 77"/>
                  <a:gd name="T4" fmla="*/ 68 w 46"/>
                  <a:gd name="T5" fmla="*/ 88 h 77"/>
                  <a:gd name="T6" fmla="*/ 0 60000 65536"/>
                  <a:gd name="T7" fmla="*/ 0 60000 65536"/>
                  <a:gd name="T8" fmla="*/ 0 60000 65536"/>
                </a:gdLst>
                <a:ahLst/>
                <a:cxnLst>
                  <a:cxn ang="T6">
                    <a:pos x="T0" y="T1"/>
                  </a:cxn>
                  <a:cxn ang="T7">
                    <a:pos x="T2" y="T3"/>
                  </a:cxn>
                  <a:cxn ang="T8">
                    <a:pos x="T4" y="T5"/>
                  </a:cxn>
                </a:cxnLst>
                <a:rect l="0" t="0" r="r" b="b"/>
                <a:pathLst>
                  <a:path w="46" h="77">
                    <a:moveTo>
                      <a:pt x="34" y="77"/>
                    </a:moveTo>
                    <a:cubicBezTo>
                      <a:pt x="23" y="51"/>
                      <a:pt x="7" y="27"/>
                      <a:pt x="0" y="0"/>
                    </a:cubicBezTo>
                    <a:cubicBezTo>
                      <a:pt x="20" y="13"/>
                      <a:pt x="42" y="37"/>
                      <a:pt x="46"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7" name="Freeform 978"/>
              <p:cNvSpPr>
                <a:spLocks/>
              </p:cNvSpPr>
              <p:nvPr/>
            </p:nvSpPr>
            <p:spPr bwMode="auto">
              <a:xfrm>
                <a:off x="3358" y="1237"/>
                <a:ext cx="35" cy="64"/>
              </a:xfrm>
              <a:custGeom>
                <a:avLst/>
                <a:gdLst>
                  <a:gd name="T0" fmla="*/ 14 w 29"/>
                  <a:gd name="T1" fmla="*/ 77 h 53"/>
                  <a:gd name="T2" fmla="*/ 1 w 29"/>
                  <a:gd name="T3" fmla="*/ 0 h 53"/>
                  <a:gd name="T4" fmla="*/ 42 w 29"/>
                  <a:gd name="T5" fmla="*/ 54 h 53"/>
                  <a:gd name="T6" fmla="*/ 0 60000 65536"/>
                  <a:gd name="T7" fmla="*/ 0 60000 65536"/>
                  <a:gd name="T8" fmla="*/ 0 60000 65536"/>
                </a:gdLst>
                <a:ahLst/>
                <a:cxnLst>
                  <a:cxn ang="T6">
                    <a:pos x="T0" y="T1"/>
                  </a:cxn>
                  <a:cxn ang="T7">
                    <a:pos x="T2" y="T3"/>
                  </a:cxn>
                  <a:cxn ang="T8">
                    <a:pos x="T4" y="T5"/>
                  </a:cxn>
                </a:cxnLst>
                <a:rect l="0" t="0" r="r" b="b"/>
                <a:pathLst>
                  <a:path w="29" h="53">
                    <a:moveTo>
                      <a:pt x="10" y="53"/>
                    </a:moveTo>
                    <a:cubicBezTo>
                      <a:pt x="3" y="39"/>
                      <a:pt x="0" y="16"/>
                      <a:pt x="1" y="0"/>
                    </a:cubicBezTo>
                    <a:cubicBezTo>
                      <a:pt x="8" y="13"/>
                      <a:pt x="28" y="21"/>
                      <a:pt x="29"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8" name="Freeform 979"/>
              <p:cNvSpPr>
                <a:spLocks/>
              </p:cNvSpPr>
              <p:nvPr/>
            </p:nvSpPr>
            <p:spPr bwMode="auto">
              <a:xfrm>
                <a:off x="3252" y="1173"/>
                <a:ext cx="105" cy="80"/>
              </a:xfrm>
              <a:custGeom>
                <a:avLst/>
                <a:gdLst>
                  <a:gd name="T0" fmla="*/ 127 w 87"/>
                  <a:gd name="T1" fmla="*/ 84 h 66"/>
                  <a:gd name="T2" fmla="*/ 54 w 87"/>
                  <a:gd name="T3" fmla="*/ 29 h 66"/>
                  <a:gd name="T4" fmla="*/ 0 w 87"/>
                  <a:gd name="T5" fmla="*/ 0 h 66"/>
                  <a:gd name="T6" fmla="*/ 37 w 87"/>
                  <a:gd name="T7" fmla="*/ 36 h 66"/>
                  <a:gd name="T8" fmla="*/ 63 w 87"/>
                  <a:gd name="T9" fmla="*/ 75 h 66"/>
                  <a:gd name="T10" fmla="*/ 89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7" y="20"/>
                    </a:cubicBezTo>
                    <a:cubicBezTo>
                      <a:pt x="24" y="15"/>
                      <a:pt x="13" y="5"/>
                      <a:pt x="0" y="0"/>
                    </a:cubicBezTo>
                    <a:cubicBezTo>
                      <a:pt x="6" y="10"/>
                      <a:pt x="18" y="16"/>
                      <a:pt x="26" y="25"/>
                    </a:cubicBezTo>
                    <a:cubicBezTo>
                      <a:pt x="32" y="33"/>
                      <a:pt x="37" y="42"/>
                      <a:pt x="43" y="51"/>
                    </a:cubicBezTo>
                    <a:cubicBezTo>
                      <a:pt x="48" y="58"/>
                      <a:pt x="55" y="61"/>
                      <a:pt x="61"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9" name="Freeform 980"/>
              <p:cNvSpPr>
                <a:spLocks/>
              </p:cNvSpPr>
              <p:nvPr/>
            </p:nvSpPr>
            <p:spPr bwMode="auto">
              <a:xfrm>
                <a:off x="3230" y="1123"/>
                <a:ext cx="92" cy="71"/>
              </a:xfrm>
              <a:custGeom>
                <a:avLst/>
                <a:gdLst>
                  <a:gd name="T0" fmla="*/ 75 w 76"/>
                  <a:gd name="T1" fmla="*/ 87 h 58"/>
                  <a:gd name="T2" fmla="*/ 0 w 76"/>
                  <a:gd name="T3" fmla="*/ 0 h 58"/>
                  <a:gd name="T4" fmla="*/ 77 w 76"/>
                  <a:gd name="T5" fmla="*/ 38 h 58"/>
                  <a:gd name="T6" fmla="*/ 111 w 76"/>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8">
                    <a:moveTo>
                      <a:pt x="51" y="58"/>
                    </a:moveTo>
                    <a:cubicBezTo>
                      <a:pt x="24" y="49"/>
                      <a:pt x="23" y="14"/>
                      <a:pt x="0" y="0"/>
                    </a:cubicBezTo>
                    <a:cubicBezTo>
                      <a:pt x="16" y="11"/>
                      <a:pt x="37" y="15"/>
                      <a:pt x="53" y="25"/>
                    </a:cubicBezTo>
                    <a:cubicBezTo>
                      <a:pt x="60" y="29"/>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0" name="Freeform 981"/>
              <p:cNvSpPr>
                <a:spLocks/>
              </p:cNvSpPr>
              <p:nvPr/>
            </p:nvSpPr>
            <p:spPr bwMode="auto">
              <a:xfrm>
                <a:off x="3204"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8"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1" name="Freeform 982"/>
              <p:cNvSpPr>
                <a:spLocks/>
              </p:cNvSpPr>
              <p:nvPr/>
            </p:nvSpPr>
            <p:spPr bwMode="auto">
              <a:xfrm>
                <a:off x="3324" y="1253"/>
                <a:ext cx="3"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1"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2" name="Freeform 983"/>
              <p:cNvSpPr>
                <a:spLocks/>
              </p:cNvSpPr>
              <p:nvPr/>
            </p:nvSpPr>
            <p:spPr bwMode="auto">
              <a:xfrm>
                <a:off x="3130"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2" y="4"/>
                      <a:pt x="38" y="2"/>
                    </a:cubicBezTo>
                    <a:cubicBezTo>
                      <a:pt x="30" y="1"/>
                      <a:pt x="2"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3" name="Freeform 984"/>
              <p:cNvSpPr>
                <a:spLocks/>
              </p:cNvSpPr>
              <p:nvPr/>
            </p:nvSpPr>
            <p:spPr bwMode="auto">
              <a:xfrm>
                <a:off x="3130"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8"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4" name="Freeform 985"/>
              <p:cNvSpPr>
                <a:spLocks/>
              </p:cNvSpPr>
              <p:nvPr/>
            </p:nvSpPr>
            <p:spPr bwMode="auto">
              <a:xfrm>
                <a:off x="3128" y="1108"/>
                <a:ext cx="102" cy="34"/>
              </a:xfrm>
              <a:custGeom>
                <a:avLst/>
                <a:gdLst>
                  <a:gd name="T0" fmla="*/ 122 w 85"/>
                  <a:gd name="T1" fmla="*/ 22 h 28"/>
                  <a:gd name="T2" fmla="*/ 88 w 85"/>
                  <a:gd name="T3" fmla="*/ 2 h 28"/>
                  <a:gd name="T4" fmla="*/ 49 w 85"/>
                  <a:gd name="T5" fmla="*/ 2 h 28"/>
                  <a:gd name="T6" fmla="*/ 0 w 85"/>
                  <a:gd name="T7" fmla="*/ 9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6" y="11"/>
                      <a:pt x="72" y="4"/>
                      <a:pt x="61"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5" name="Freeform 986"/>
              <p:cNvSpPr>
                <a:spLocks/>
              </p:cNvSpPr>
              <p:nvPr/>
            </p:nvSpPr>
            <p:spPr bwMode="auto">
              <a:xfrm>
                <a:off x="3156" y="1085"/>
                <a:ext cx="45" cy="23"/>
              </a:xfrm>
              <a:custGeom>
                <a:avLst/>
                <a:gdLst>
                  <a:gd name="T0" fmla="*/ 53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4"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6" name="Freeform 987"/>
              <p:cNvSpPr>
                <a:spLocks/>
              </p:cNvSpPr>
              <p:nvPr/>
            </p:nvSpPr>
            <p:spPr bwMode="auto">
              <a:xfrm>
                <a:off x="3126" y="1082"/>
                <a:ext cx="313" cy="817"/>
              </a:xfrm>
              <a:custGeom>
                <a:avLst/>
                <a:gdLst>
                  <a:gd name="T0" fmla="*/ 19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19 w 260"/>
                  <a:gd name="T17" fmla="*/ 989 h 675"/>
                  <a:gd name="T18" fmla="*/ 377 w 260"/>
                  <a:gd name="T19" fmla="*/ 495 h 675"/>
                  <a:gd name="T20" fmla="*/ 19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60" y="525"/>
                      <a:pt x="260" y="338"/>
                    </a:cubicBezTo>
                    <a:cubicBezTo>
                      <a:pt x="260" y="152"/>
                      <a:pt x="142" y="0"/>
                      <a:pt x="13"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7" name="Freeform 988"/>
              <p:cNvSpPr>
                <a:spLocks/>
              </p:cNvSpPr>
              <p:nvPr/>
            </p:nvSpPr>
            <p:spPr bwMode="auto">
              <a:xfrm>
                <a:off x="3126"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3" y="616"/>
                      <a:pt x="293" y="397"/>
                    </a:cubicBezTo>
                    <a:cubicBezTo>
                      <a:pt x="293"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8" name="Oval 989"/>
              <p:cNvSpPr>
                <a:spLocks noChangeArrowheads="1"/>
              </p:cNvSpPr>
              <p:nvPr/>
            </p:nvSpPr>
            <p:spPr bwMode="auto">
              <a:xfrm>
                <a:off x="2431"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99" name="Oval 990"/>
              <p:cNvSpPr>
                <a:spLocks noChangeArrowheads="1"/>
              </p:cNvSpPr>
              <p:nvPr/>
            </p:nvSpPr>
            <p:spPr bwMode="auto">
              <a:xfrm>
                <a:off x="2493" y="1148"/>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0" name="Oval 991"/>
              <p:cNvSpPr>
                <a:spLocks noChangeArrowheads="1"/>
              </p:cNvSpPr>
              <p:nvPr/>
            </p:nvSpPr>
            <p:spPr bwMode="auto">
              <a:xfrm>
                <a:off x="2351"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1" name="Oval 992"/>
              <p:cNvSpPr>
                <a:spLocks noChangeArrowheads="1"/>
              </p:cNvSpPr>
              <p:nvPr/>
            </p:nvSpPr>
            <p:spPr bwMode="auto">
              <a:xfrm>
                <a:off x="2669"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2" name="Oval 993"/>
              <p:cNvSpPr>
                <a:spLocks noChangeArrowheads="1"/>
              </p:cNvSpPr>
              <p:nvPr/>
            </p:nvSpPr>
            <p:spPr bwMode="auto">
              <a:xfrm>
                <a:off x="2817"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3" name="Oval 994"/>
              <p:cNvSpPr>
                <a:spLocks noChangeArrowheads="1"/>
              </p:cNvSpPr>
              <p:nvPr/>
            </p:nvSpPr>
            <p:spPr bwMode="auto">
              <a:xfrm>
                <a:off x="2921"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4" name="Oval 995"/>
              <p:cNvSpPr>
                <a:spLocks noChangeArrowheads="1"/>
              </p:cNvSpPr>
              <p:nvPr/>
            </p:nvSpPr>
            <p:spPr bwMode="auto">
              <a:xfrm>
                <a:off x="3006"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5" name="Oval 996"/>
              <p:cNvSpPr>
                <a:spLocks noChangeArrowheads="1"/>
              </p:cNvSpPr>
              <p:nvPr/>
            </p:nvSpPr>
            <p:spPr bwMode="auto">
              <a:xfrm>
                <a:off x="3051"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6" name="Oval 997"/>
              <p:cNvSpPr>
                <a:spLocks noChangeArrowheads="1"/>
              </p:cNvSpPr>
              <p:nvPr/>
            </p:nvSpPr>
            <p:spPr bwMode="auto">
              <a:xfrm>
                <a:off x="2544"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7" name="Oval 998"/>
              <p:cNvSpPr>
                <a:spLocks noChangeArrowheads="1"/>
              </p:cNvSpPr>
              <p:nvPr/>
            </p:nvSpPr>
            <p:spPr bwMode="auto">
              <a:xfrm>
                <a:off x="2540"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8" name="Oval 999"/>
              <p:cNvSpPr>
                <a:spLocks noChangeArrowheads="1"/>
              </p:cNvSpPr>
              <p:nvPr/>
            </p:nvSpPr>
            <p:spPr bwMode="auto">
              <a:xfrm>
                <a:off x="2674"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9" name="Oval 1000"/>
              <p:cNvSpPr>
                <a:spLocks noChangeArrowheads="1"/>
              </p:cNvSpPr>
              <p:nvPr/>
            </p:nvSpPr>
            <p:spPr bwMode="auto">
              <a:xfrm>
                <a:off x="2732"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0" name="Oval 1001"/>
              <p:cNvSpPr>
                <a:spLocks noChangeArrowheads="1"/>
              </p:cNvSpPr>
              <p:nvPr/>
            </p:nvSpPr>
            <p:spPr bwMode="auto">
              <a:xfrm>
                <a:off x="2814"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1" name="Oval 1002"/>
              <p:cNvSpPr>
                <a:spLocks noChangeArrowheads="1"/>
              </p:cNvSpPr>
              <p:nvPr/>
            </p:nvSpPr>
            <p:spPr bwMode="auto">
              <a:xfrm>
                <a:off x="292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2" name="Oval 1003"/>
              <p:cNvSpPr>
                <a:spLocks noChangeArrowheads="1"/>
              </p:cNvSpPr>
              <p:nvPr/>
            </p:nvSpPr>
            <p:spPr bwMode="auto">
              <a:xfrm>
                <a:off x="2998"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3" name="Oval 1004"/>
              <p:cNvSpPr>
                <a:spLocks noChangeArrowheads="1"/>
              </p:cNvSpPr>
              <p:nvPr/>
            </p:nvSpPr>
            <p:spPr bwMode="auto">
              <a:xfrm>
                <a:off x="2301"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4" name="Oval 1005"/>
              <p:cNvSpPr>
                <a:spLocks noChangeArrowheads="1"/>
              </p:cNvSpPr>
              <p:nvPr/>
            </p:nvSpPr>
            <p:spPr bwMode="auto">
              <a:xfrm>
                <a:off x="3052"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5" name="Freeform 1006"/>
              <p:cNvSpPr>
                <a:spLocks/>
              </p:cNvSpPr>
              <p:nvPr/>
            </p:nvSpPr>
            <p:spPr bwMode="auto">
              <a:xfrm>
                <a:off x="3246" y="1818"/>
                <a:ext cx="23" cy="20"/>
              </a:xfrm>
              <a:custGeom>
                <a:avLst/>
                <a:gdLst>
                  <a:gd name="T0" fmla="*/ 25 w 19"/>
                  <a:gd name="T1" fmla="*/ 2 h 17"/>
                  <a:gd name="T2" fmla="*/ 19 w 19"/>
                  <a:gd name="T3" fmla="*/ 18 h 17"/>
                  <a:gd name="T4" fmla="*/ 1 w 19"/>
                  <a:gd name="T5" fmla="*/ 21 h 17"/>
                  <a:gd name="T6" fmla="*/ 8 w 19"/>
                  <a:gd name="T7" fmla="*/ 7 h 17"/>
                  <a:gd name="T8" fmla="*/ 25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7" y="2"/>
                    </a:moveTo>
                    <a:cubicBezTo>
                      <a:pt x="19" y="5"/>
                      <a:pt x="17" y="9"/>
                      <a:pt x="13" y="13"/>
                    </a:cubicBezTo>
                    <a:cubicBezTo>
                      <a:pt x="8" y="16"/>
                      <a:pt x="3" y="17"/>
                      <a:pt x="1" y="15"/>
                    </a:cubicBezTo>
                    <a:cubicBezTo>
                      <a:pt x="0" y="13"/>
                      <a:pt x="2" y="8"/>
                      <a:pt x="6" y="5"/>
                    </a:cubicBezTo>
                    <a:cubicBezTo>
                      <a:pt x="11" y="1"/>
                      <a:pt x="16" y="0"/>
                      <a:pt x="17"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6" name="Freeform 1007"/>
              <p:cNvSpPr>
                <a:spLocks/>
              </p:cNvSpPr>
              <p:nvPr/>
            </p:nvSpPr>
            <p:spPr bwMode="auto">
              <a:xfrm>
                <a:off x="3300" y="1738"/>
                <a:ext cx="23" cy="20"/>
              </a:xfrm>
              <a:custGeom>
                <a:avLst/>
                <a:gdLst>
                  <a:gd name="T0" fmla="*/ 27 w 19"/>
                  <a:gd name="T1" fmla="*/ 2 h 17"/>
                  <a:gd name="T2" fmla="*/ 19 w 19"/>
                  <a:gd name="T3" fmla="*/ 18 h 17"/>
                  <a:gd name="T4" fmla="*/ 2 w 19"/>
                  <a:gd name="T5" fmla="*/ 21 h 17"/>
                  <a:gd name="T6" fmla="*/ 10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7" name="Freeform 1008"/>
              <p:cNvSpPr>
                <a:spLocks/>
              </p:cNvSpPr>
              <p:nvPr/>
            </p:nvSpPr>
            <p:spPr bwMode="auto">
              <a:xfrm>
                <a:off x="3350" y="1650"/>
                <a:ext cx="16" cy="25"/>
              </a:xfrm>
              <a:custGeom>
                <a:avLst/>
                <a:gdLst>
                  <a:gd name="T0" fmla="*/ 16 w 14"/>
                  <a:gd name="T1" fmla="*/ 2 h 21"/>
                  <a:gd name="T2" fmla="*/ 15 w 14"/>
                  <a:gd name="T3" fmla="*/ 18 h 21"/>
                  <a:gd name="T4" fmla="*/ 2 w 14"/>
                  <a:gd name="T5" fmla="*/ 27 h 21"/>
                  <a:gd name="T6" fmla="*/ 3 w 14"/>
                  <a:gd name="T7" fmla="*/ 12 h 21"/>
                  <a:gd name="T8" fmla="*/ 16 w 14"/>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12" y="2"/>
                    </a:moveTo>
                    <a:cubicBezTo>
                      <a:pt x="14" y="3"/>
                      <a:pt x="14" y="8"/>
                      <a:pt x="11" y="13"/>
                    </a:cubicBezTo>
                    <a:cubicBezTo>
                      <a:pt x="9" y="18"/>
                      <a:pt x="4" y="21"/>
                      <a:pt x="2" y="19"/>
                    </a:cubicBezTo>
                    <a:cubicBezTo>
                      <a:pt x="0" y="18"/>
                      <a:pt x="0" y="13"/>
                      <a:pt x="3" y="8"/>
                    </a:cubicBezTo>
                    <a:cubicBezTo>
                      <a:pt x="5" y="3"/>
                      <a:pt x="9"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8" name="Freeform 1009"/>
              <p:cNvSpPr>
                <a:spLocks/>
              </p:cNvSpPr>
              <p:nvPr/>
            </p:nvSpPr>
            <p:spPr bwMode="auto">
              <a:xfrm>
                <a:off x="3399"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9" name="Freeform 1010"/>
              <p:cNvSpPr>
                <a:spLocks/>
              </p:cNvSpPr>
              <p:nvPr/>
            </p:nvSpPr>
            <p:spPr bwMode="auto">
              <a:xfrm>
                <a:off x="3401"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8" y="0"/>
                      <a:pt x="10" y="5"/>
                      <a:pt x="10" y="10"/>
                    </a:cubicBezTo>
                    <a:cubicBezTo>
                      <a:pt x="10" y="16"/>
                      <a:pt x="8" y="20"/>
                      <a:pt x="5" y="20"/>
                    </a:cubicBezTo>
                    <a:cubicBezTo>
                      <a:pt x="3"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0" name="Freeform 1011"/>
              <p:cNvSpPr>
                <a:spLocks/>
              </p:cNvSpPr>
              <p:nvPr/>
            </p:nvSpPr>
            <p:spPr bwMode="auto">
              <a:xfrm>
                <a:off x="3381" y="1412"/>
                <a:ext cx="16" cy="26"/>
              </a:xfrm>
              <a:custGeom>
                <a:avLst/>
                <a:gdLst>
                  <a:gd name="T0" fmla="*/ 5 w 13"/>
                  <a:gd name="T1" fmla="*/ 1 h 21"/>
                  <a:gd name="T2" fmla="*/ 18 w 13"/>
                  <a:gd name="T3" fmla="*/ 14 h 21"/>
                  <a:gd name="T4" fmla="*/ 15 w 13"/>
                  <a:gd name="T5" fmla="*/ 32 h 21"/>
                  <a:gd name="T6" fmla="*/ 2 w 13"/>
                  <a:gd name="T7" fmla="*/ 20 h 21"/>
                  <a:gd name="T8" fmla="*/ 5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2" y="9"/>
                    </a:cubicBezTo>
                    <a:cubicBezTo>
                      <a:pt x="13" y="15"/>
                      <a:pt x="13" y="20"/>
                      <a:pt x="10" y="21"/>
                    </a:cubicBezTo>
                    <a:cubicBezTo>
                      <a:pt x="8" y="21"/>
                      <a:pt x="4" y="18"/>
                      <a:pt x="2" y="13"/>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1" name="Freeform 1012"/>
              <p:cNvSpPr>
                <a:spLocks/>
              </p:cNvSpPr>
              <p:nvPr/>
            </p:nvSpPr>
            <p:spPr bwMode="auto">
              <a:xfrm>
                <a:off x="3380" y="1292"/>
                <a:ext cx="17" cy="25"/>
              </a:xfrm>
              <a:custGeom>
                <a:avLst/>
                <a:gdLst>
                  <a:gd name="T0" fmla="*/ 5 w 14"/>
                  <a:gd name="T1" fmla="*/ 1 h 21"/>
                  <a:gd name="T2" fmla="*/ 18 w 14"/>
                  <a:gd name="T3" fmla="*/ 13 h 21"/>
                  <a:gd name="T4" fmla="*/ 15 w 14"/>
                  <a:gd name="T5" fmla="*/ 29 h 21"/>
                  <a:gd name="T6" fmla="*/ 2 w 14"/>
                  <a:gd name="T7" fmla="*/ 17 h 21"/>
                  <a:gd name="T8" fmla="*/ 5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3" y="1"/>
                    </a:moveTo>
                    <a:cubicBezTo>
                      <a:pt x="6" y="0"/>
                      <a:pt x="10" y="4"/>
                      <a:pt x="12" y="9"/>
                    </a:cubicBezTo>
                    <a:cubicBezTo>
                      <a:pt x="14" y="14"/>
                      <a:pt x="13" y="19"/>
                      <a:pt x="10" y="20"/>
                    </a:cubicBezTo>
                    <a:cubicBezTo>
                      <a:pt x="8" y="21"/>
                      <a:pt x="4" y="18"/>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2" name="Freeform 1013"/>
              <p:cNvSpPr>
                <a:spLocks/>
              </p:cNvSpPr>
              <p:nvPr/>
            </p:nvSpPr>
            <p:spPr bwMode="auto">
              <a:xfrm>
                <a:off x="3315" y="1221"/>
                <a:ext cx="20" cy="23"/>
              </a:xfrm>
              <a:custGeom>
                <a:avLst/>
                <a:gdLst>
                  <a:gd name="T0" fmla="*/ 2 w 17"/>
                  <a:gd name="T1" fmla="*/ 1 h 19"/>
                  <a:gd name="T2" fmla="*/ 16 w 17"/>
                  <a:gd name="T3" fmla="*/ 8 h 19"/>
                  <a:gd name="T4" fmla="*/ 21 w 17"/>
                  <a:gd name="T5" fmla="*/ 25 h 19"/>
                  <a:gd name="T6" fmla="*/ 6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2" y="6"/>
                    </a:cubicBezTo>
                    <a:cubicBezTo>
                      <a:pt x="16" y="10"/>
                      <a:pt x="17" y="15"/>
                      <a:pt x="15" y="17"/>
                    </a:cubicBezTo>
                    <a:cubicBezTo>
                      <a:pt x="13" y="19"/>
                      <a:pt x="8" y="17"/>
                      <a:pt x="4"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3" name="Freeform 1014"/>
              <p:cNvSpPr>
                <a:spLocks/>
              </p:cNvSpPr>
              <p:nvPr/>
            </p:nvSpPr>
            <p:spPr bwMode="auto">
              <a:xfrm>
                <a:off x="3200" y="1126"/>
                <a:ext cx="24" cy="18"/>
              </a:xfrm>
              <a:custGeom>
                <a:avLst/>
                <a:gdLst>
                  <a:gd name="T0" fmla="*/ 2 w 20"/>
                  <a:gd name="T1" fmla="*/ 2 h 15"/>
                  <a:gd name="T2" fmla="*/ 19 w 20"/>
                  <a:gd name="T3" fmla="*/ 5 h 15"/>
                  <a:gd name="T4" fmla="*/ 28 w 20"/>
                  <a:gd name="T5" fmla="*/ 19 h 15"/>
                  <a:gd name="T6" fmla="*/ 12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8" y="12"/>
                    </a:cubicBezTo>
                    <a:cubicBezTo>
                      <a:pt x="3" y="9"/>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4" name="Freeform 1015"/>
              <p:cNvSpPr>
                <a:spLocks/>
              </p:cNvSpPr>
              <p:nvPr/>
            </p:nvSpPr>
            <p:spPr bwMode="auto">
              <a:xfrm>
                <a:off x="3281" y="1163"/>
                <a:ext cx="25" cy="18"/>
              </a:xfrm>
              <a:custGeom>
                <a:avLst/>
                <a:gdLst>
                  <a:gd name="T0" fmla="*/ 2 w 21"/>
                  <a:gd name="T1" fmla="*/ 2 h 15"/>
                  <a:gd name="T2" fmla="*/ 18 w 21"/>
                  <a:gd name="T3" fmla="*/ 5 h 15"/>
                  <a:gd name="T4" fmla="*/ 27 w 21"/>
                  <a:gd name="T5" fmla="*/ 19 h 15"/>
                  <a:gd name="T6" fmla="*/ 12 w 21"/>
                  <a:gd name="T7" fmla="*/ 17 h 15"/>
                  <a:gd name="T8" fmla="*/ 2 w 21"/>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 y="2"/>
                    </a:moveTo>
                    <a:cubicBezTo>
                      <a:pt x="3" y="0"/>
                      <a:pt x="8" y="0"/>
                      <a:pt x="13" y="3"/>
                    </a:cubicBezTo>
                    <a:cubicBezTo>
                      <a:pt x="18" y="6"/>
                      <a:pt x="21" y="11"/>
                      <a:pt x="19" y="13"/>
                    </a:cubicBezTo>
                    <a:cubicBezTo>
                      <a:pt x="18" y="15"/>
                      <a:pt x="13"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5" name="Freeform 1016"/>
              <p:cNvSpPr>
                <a:spLocks/>
              </p:cNvSpPr>
              <p:nvPr/>
            </p:nvSpPr>
            <p:spPr bwMode="auto">
              <a:xfrm>
                <a:off x="3171" y="1151"/>
                <a:ext cx="26" cy="15"/>
              </a:xfrm>
              <a:custGeom>
                <a:avLst/>
                <a:gdLst>
                  <a:gd name="T0" fmla="*/ 1 w 21"/>
                  <a:gd name="T1" fmla="*/ 6 h 12"/>
                  <a:gd name="T2" fmla="*/ 19 w 21"/>
                  <a:gd name="T3" fmla="*/ 1 h 12"/>
                  <a:gd name="T4" fmla="*/ 32 w 21"/>
                  <a:gd name="T5" fmla="*/ 13 h 12"/>
                  <a:gd name="T6" fmla="*/ 15 w 21"/>
                  <a:gd name="T7" fmla="*/ 18 h 12"/>
                  <a:gd name="T8" fmla="*/ 1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1" y="4"/>
                    </a:moveTo>
                    <a:cubicBezTo>
                      <a:pt x="2" y="1"/>
                      <a:pt x="7" y="0"/>
                      <a:pt x="12" y="1"/>
                    </a:cubicBezTo>
                    <a:cubicBezTo>
                      <a:pt x="18" y="2"/>
                      <a:pt x="21" y="6"/>
                      <a:pt x="21" y="8"/>
                    </a:cubicBezTo>
                    <a:cubicBezTo>
                      <a:pt x="20" y="11"/>
                      <a:pt x="15" y="12"/>
                      <a:pt x="10" y="11"/>
                    </a:cubicBezTo>
                    <a:cubicBezTo>
                      <a:pt x="4" y="10"/>
                      <a:pt x="0" y="6"/>
                      <a:pt x="1"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6" name="Freeform 1017"/>
              <p:cNvSpPr>
                <a:spLocks/>
              </p:cNvSpPr>
              <p:nvPr/>
            </p:nvSpPr>
            <p:spPr bwMode="auto">
              <a:xfrm>
                <a:off x="2280" y="1148"/>
                <a:ext cx="109" cy="116"/>
              </a:xfrm>
              <a:custGeom>
                <a:avLst/>
                <a:gdLst>
                  <a:gd name="T0" fmla="*/ 0 w 90"/>
                  <a:gd name="T1" fmla="*/ 71 h 96"/>
                  <a:gd name="T2" fmla="*/ 132 w 90"/>
                  <a:gd name="T3" fmla="*/ 70 h 96"/>
                  <a:gd name="T4" fmla="*/ 0 w 90"/>
                  <a:gd name="T5" fmla="*/ 71 h 96"/>
                  <a:gd name="T6" fmla="*/ 0 60000 65536"/>
                  <a:gd name="T7" fmla="*/ 0 60000 65536"/>
                  <a:gd name="T8" fmla="*/ 0 60000 65536"/>
                </a:gdLst>
                <a:ahLst/>
                <a:cxnLst>
                  <a:cxn ang="T6">
                    <a:pos x="T0" y="T1"/>
                  </a:cxn>
                  <a:cxn ang="T7">
                    <a:pos x="T2" y="T3"/>
                  </a:cxn>
                  <a:cxn ang="T8">
                    <a:pos x="T4" y="T5"/>
                  </a:cxn>
                </a:cxnLst>
                <a:rect l="0" t="0" r="r" b="b"/>
                <a:pathLst>
                  <a:path w="90" h="96">
                    <a:moveTo>
                      <a:pt x="0" y="49"/>
                    </a:moveTo>
                    <a:cubicBezTo>
                      <a:pt x="0" y="49"/>
                      <a:pt x="35" y="0"/>
                      <a:pt x="90" y="48"/>
                    </a:cubicBezTo>
                    <a:cubicBezTo>
                      <a:pt x="90" y="48"/>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7" name="Freeform 1018"/>
              <p:cNvSpPr>
                <a:spLocks/>
              </p:cNvSpPr>
              <p:nvPr/>
            </p:nvSpPr>
            <p:spPr bwMode="auto">
              <a:xfrm>
                <a:off x="2389" y="1142"/>
                <a:ext cx="101" cy="120"/>
              </a:xfrm>
              <a:custGeom>
                <a:avLst/>
                <a:gdLst>
                  <a:gd name="T0" fmla="*/ 0 w 84"/>
                  <a:gd name="T1" fmla="*/ 77 h 100"/>
                  <a:gd name="T2" fmla="*/ 121 w 84"/>
                  <a:gd name="T3" fmla="*/ 78 h 100"/>
                  <a:gd name="T4" fmla="*/ 0 w 84"/>
                  <a:gd name="T5" fmla="*/ 77 h 100"/>
                  <a:gd name="T6" fmla="*/ 0 60000 65536"/>
                  <a:gd name="T7" fmla="*/ 0 60000 65536"/>
                  <a:gd name="T8" fmla="*/ 0 60000 65536"/>
                </a:gdLst>
                <a:ahLst/>
                <a:cxnLst>
                  <a:cxn ang="T6">
                    <a:pos x="T0" y="T1"/>
                  </a:cxn>
                  <a:cxn ang="T7">
                    <a:pos x="T2" y="T3"/>
                  </a:cxn>
                  <a:cxn ang="T8">
                    <a:pos x="T4" y="T5"/>
                  </a:cxn>
                </a:cxnLst>
                <a:rect l="0" t="0" r="r" b="b"/>
                <a:pathLst>
                  <a:path w="84" h="100">
                    <a:moveTo>
                      <a:pt x="0" y="53"/>
                    </a:moveTo>
                    <a:cubicBezTo>
                      <a:pt x="0" y="53"/>
                      <a:pt x="46" y="0"/>
                      <a:pt x="84" y="54"/>
                    </a:cubicBezTo>
                    <a:cubicBezTo>
                      <a:pt x="84" y="54"/>
                      <a:pt x="48" y="100"/>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8" name="Freeform 1019"/>
              <p:cNvSpPr>
                <a:spLocks/>
              </p:cNvSpPr>
              <p:nvPr/>
            </p:nvSpPr>
            <p:spPr bwMode="auto">
              <a:xfrm>
                <a:off x="2490" y="1149"/>
                <a:ext cx="142" cy="115"/>
              </a:xfrm>
              <a:custGeom>
                <a:avLst/>
                <a:gdLst>
                  <a:gd name="T0" fmla="*/ 0 w 118"/>
                  <a:gd name="T1" fmla="*/ 70 h 95"/>
                  <a:gd name="T2" fmla="*/ 171 w 118"/>
                  <a:gd name="T3" fmla="*/ 70 h 95"/>
                  <a:gd name="T4" fmla="*/ 0 w 118"/>
                  <a:gd name="T5" fmla="*/ 70 h 95"/>
                  <a:gd name="T6" fmla="*/ 0 60000 65536"/>
                  <a:gd name="T7" fmla="*/ 0 60000 65536"/>
                  <a:gd name="T8" fmla="*/ 0 60000 65536"/>
                </a:gdLst>
                <a:ahLst/>
                <a:cxnLst>
                  <a:cxn ang="T6">
                    <a:pos x="T0" y="T1"/>
                  </a:cxn>
                  <a:cxn ang="T7">
                    <a:pos x="T2" y="T3"/>
                  </a:cxn>
                  <a:cxn ang="T8">
                    <a:pos x="T4" y="T5"/>
                  </a:cxn>
                </a:cxnLst>
                <a:rect l="0" t="0" r="r" b="b"/>
                <a:pathLst>
                  <a:path w="118" h="95">
                    <a:moveTo>
                      <a:pt x="0" y="48"/>
                    </a:moveTo>
                    <a:cubicBezTo>
                      <a:pt x="0" y="48"/>
                      <a:pt x="63" y="0"/>
                      <a:pt x="118" y="48"/>
                    </a:cubicBezTo>
                    <a:cubicBezTo>
                      <a:pt x="118"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9" name="Freeform 1020"/>
              <p:cNvSpPr>
                <a:spLocks/>
              </p:cNvSpPr>
              <p:nvPr/>
            </p:nvSpPr>
            <p:spPr bwMode="auto">
              <a:xfrm>
                <a:off x="2632" y="1149"/>
                <a:ext cx="131" cy="115"/>
              </a:xfrm>
              <a:custGeom>
                <a:avLst/>
                <a:gdLst>
                  <a:gd name="T0" fmla="*/ 0 w 109"/>
                  <a:gd name="T1" fmla="*/ 70 h 95"/>
                  <a:gd name="T2" fmla="*/ 157 w 109"/>
                  <a:gd name="T3" fmla="*/ 70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8"/>
                    </a:cubicBezTo>
                    <a:cubicBezTo>
                      <a:pt x="109" y="48"/>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0" name="Freeform 1021"/>
              <p:cNvSpPr>
                <a:spLocks/>
              </p:cNvSpPr>
              <p:nvPr/>
            </p:nvSpPr>
            <p:spPr bwMode="auto">
              <a:xfrm>
                <a:off x="2763" y="1148"/>
                <a:ext cx="135" cy="116"/>
              </a:xfrm>
              <a:custGeom>
                <a:avLst/>
                <a:gdLst>
                  <a:gd name="T0" fmla="*/ 0 w 112"/>
                  <a:gd name="T1" fmla="*/ 71 h 96"/>
                  <a:gd name="T2" fmla="*/ 163 w 112"/>
                  <a:gd name="T3" fmla="*/ 71 h 96"/>
                  <a:gd name="T4" fmla="*/ 0 w 112"/>
                  <a:gd name="T5" fmla="*/ 71 h 96"/>
                  <a:gd name="T6" fmla="*/ 0 60000 65536"/>
                  <a:gd name="T7" fmla="*/ 0 60000 65536"/>
                  <a:gd name="T8" fmla="*/ 0 60000 65536"/>
                </a:gdLst>
                <a:ahLst/>
                <a:cxnLst>
                  <a:cxn ang="T6">
                    <a:pos x="T0" y="T1"/>
                  </a:cxn>
                  <a:cxn ang="T7">
                    <a:pos x="T2" y="T3"/>
                  </a:cxn>
                  <a:cxn ang="T8">
                    <a:pos x="T4" y="T5"/>
                  </a:cxn>
                </a:cxnLst>
                <a:rect l="0" t="0" r="r" b="b"/>
                <a:pathLst>
                  <a:path w="112" h="96">
                    <a:moveTo>
                      <a:pt x="0" y="49"/>
                    </a:moveTo>
                    <a:cubicBezTo>
                      <a:pt x="0" y="49"/>
                      <a:pt x="58" y="0"/>
                      <a:pt x="112" y="49"/>
                    </a:cubicBezTo>
                    <a:cubicBezTo>
                      <a:pt x="112"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1" name="Freeform 1022"/>
              <p:cNvSpPr>
                <a:spLocks/>
              </p:cNvSpPr>
              <p:nvPr/>
            </p:nvSpPr>
            <p:spPr bwMode="auto">
              <a:xfrm>
                <a:off x="2898" y="1149"/>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2" name="Freeform 1023"/>
              <p:cNvSpPr>
                <a:spLocks/>
              </p:cNvSpPr>
              <p:nvPr/>
            </p:nvSpPr>
            <p:spPr bwMode="auto">
              <a:xfrm>
                <a:off x="3005" y="1149"/>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3" name="Freeform 1024"/>
              <p:cNvSpPr>
                <a:spLocks/>
              </p:cNvSpPr>
              <p:nvPr/>
            </p:nvSpPr>
            <p:spPr bwMode="auto">
              <a:xfrm>
                <a:off x="2282" y="1615"/>
                <a:ext cx="93" cy="113"/>
              </a:xfrm>
              <a:custGeom>
                <a:avLst/>
                <a:gdLst>
                  <a:gd name="T0" fmla="*/ 0 w 78"/>
                  <a:gd name="T1" fmla="*/ 71 h 94"/>
                  <a:gd name="T2" fmla="*/ 111 w 78"/>
                  <a:gd name="T3" fmla="*/ 65 h 94"/>
                  <a:gd name="T4" fmla="*/ 0 w 78"/>
                  <a:gd name="T5" fmla="*/ 71 h 94"/>
                  <a:gd name="T6" fmla="*/ 0 60000 65536"/>
                  <a:gd name="T7" fmla="*/ 0 60000 65536"/>
                  <a:gd name="T8" fmla="*/ 0 60000 65536"/>
                </a:gdLst>
                <a:ahLst/>
                <a:cxnLst>
                  <a:cxn ang="T6">
                    <a:pos x="T0" y="T1"/>
                  </a:cxn>
                  <a:cxn ang="T7">
                    <a:pos x="T2" y="T3"/>
                  </a:cxn>
                  <a:cxn ang="T8">
                    <a:pos x="T4" y="T5"/>
                  </a:cxn>
                </a:cxnLst>
                <a:rect l="0" t="0" r="r" b="b"/>
                <a:pathLst>
                  <a:path w="78" h="94">
                    <a:moveTo>
                      <a:pt x="0" y="49"/>
                    </a:moveTo>
                    <a:cubicBezTo>
                      <a:pt x="0" y="49"/>
                      <a:pt x="35" y="0"/>
                      <a:pt x="78" y="45"/>
                    </a:cubicBezTo>
                    <a:cubicBezTo>
                      <a:pt x="78" y="45"/>
                      <a:pt x="51" y="94"/>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4" name="Freeform 1025"/>
              <p:cNvSpPr>
                <a:spLocks/>
              </p:cNvSpPr>
              <p:nvPr/>
            </p:nvSpPr>
            <p:spPr bwMode="auto">
              <a:xfrm>
                <a:off x="2375" y="1608"/>
                <a:ext cx="122" cy="114"/>
              </a:xfrm>
              <a:custGeom>
                <a:avLst/>
                <a:gdLst>
                  <a:gd name="T0" fmla="*/ 0 w 101"/>
                  <a:gd name="T1" fmla="*/ 74 h 94"/>
                  <a:gd name="T2" fmla="*/ 147 w 101"/>
                  <a:gd name="T3" fmla="*/ 67 h 94"/>
                  <a:gd name="T4" fmla="*/ 0 w 101"/>
                  <a:gd name="T5" fmla="*/ 74 h 94"/>
                  <a:gd name="T6" fmla="*/ 0 60000 65536"/>
                  <a:gd name="T7" fmla="*/ 0 60000 65536"/>
                  <a:gd name="T8" fmla="*/ 0 60000 65536"/>
                </a:gdLst>
                <a:ahLst/>
                <a:cxnLst>
                  <a:cxn ang="T6">
                    <a:pos x="T0" y="T1"/>
                  </a:cxn>
                  <a:cxn ang="T7">
                    <a:pos x="T2" y="T3"/>
                  </a:cxn>
                  <a:cxn ang="T8">
                    <a:pos x="T4" y="T5"/>
                  </a:cxn>
                </a:cxnLst>
                <a:rect l="0" t="0" r="r" b="b"/>
                <a:pathLst>
                  <a:path w="101" h="94">
                    <a:moveTo>
                      <a:pt x="0" y="50"/>
                    </a:moveTo>
                    <a:cubicBezTo>
                      <a:pt x="0" y="50"/>
                      <a:pt x="44" y="0"/>
                      <a:pt x="101" y="45"/>
                    </a:cubicBezTo>
                    <a:cubicBezTo>
                      <a:pt x="101" y="45"/>
                      <a:pt x="51" y="94"/>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5" name="Freeform 1026"/>
              <p:cNvSpPr>
                <a:spLocks/>
              </p:cNvSpPr>
              <p:nvPr/>
            </p:nvSpPr>
            <p:spPr bwMode="auto">
              <a:xfrm>
                <a:off x="2497" y="1602"/>
                <a:ext cx="128" cy="110"/>
              </a:xfrm>
              <a:custGeom>
                <a:avLst/>
                <a:gdLst>
                  <a:gd name="T0" fmla="*/ 0 w 106"/>
                  <a:gd name="T1" fmla="*/ 73 h 91"/>
                  <a:gd name="T2" fmla="*/ 155 w 106"/>
                  <a:gd name="T3" fmla="*/ 62 h 91"/>
                  <a:gd name="T4" fmla="*/ 0 w 106"/>
                  <a:gd name="T5" fmla="*/ 73 h 91"/>
                  <a:gd name="T6" fmla="*/ 0 60000 65536"/>
                  <a:gd name="T7" fmla="*/ 0 60000 65536"/>
                  <a:gd name="T8" fmla="*/ 0 60000 65536"/>
                </a:gdLst>
                <a:ahLst/>
                <a:cxnLst>
                  <a:cxn ang="T6">
                    <a:pos x="T0" y="T1"/>
                  </a:cxn>
                  <a:cxn ang="T7">
                    <a:pos x="T2" y="T3"/>
                  </a:cxn>
                  <a:cxn ang="T8">
                    <a:pos x="T4" y="T5"/>
                  </a:cxn>
                </a:cxnLst>
                <a:rect l="0" t="0" r="r" b="b"/>
                <a:pathLst>
                  <a:path w="106" h="91">
                    <a:moveTo>
                      <a:pt x="0" y="50"/>
                    </a:moveTo>
                    <a:cubicBezTo>
                      <a:pt x="0" y="50"/>
                      <a:pt x="51" y="0"/>
                      <a:pt x="106" y="42"/>
                    </a:cubicBezTo>
                    <a:cubicBezTo>
                      <a:pt x="106" y="42"/>
                      <a:pt x="50" y="91"/>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6" name="Freeform 1027"/>
              <p:cNvSpPr>
                <a:spLocks/>
              </p:cNvSpPr>
              <p:nvPr/>
            </p:nvSpPr>
            <p:spPr bwMode="auto">
              <a:xfrm>
                <a:off x="2625" y="1590"/>
                <a:ext cx="130" cy="115"/>
              </a:xfrm>
              <a:custGeom>
                <a:avLst/>
                <a:gdLst>
                  <a:gd name="T0" fmla="*/ 0 w 108"/>
                  <a:gd name="T1" fmla="*/ 76 h 95"/>
                  <a:gd name="T2" fmla="*/ 156 w 108"/>
                  <a:gd name="T3" fmla="*/ 63 h 95"/>
                  <a:gd name="T4" fmla="*/ 0 w 108"/>
                  <a:gd name="T5" fmla="*/ 76 h 95"/>
                  <a:gd name="T6" fmla="*/ 0 60000 65536"/>
                  <a:gd name="T7" fmla="*/ 0 60000 65536"/>
                  <a:gd name="T8" fmla="*/ 0 60000 65536"/>
                </a:gdLst>
                <a:ahLst/>
                <a:cxnLst>
                  <a:cxn ang="T6">
                    <a:pos x="T0" y="T1"/>
                  </a:cxn>
                  <a:cxn ang="T7">
                    <a:pos x="T2" y="T3"/>
                  </a:cxn>
                  <a:cxn ang="T8">
                    <a:pos x="T4" y="T5"/>
                  </a:cxn>
                </a:cxnLst>
                <a:rect l="0" t="0" r="r" b="b"/>
                <a:pathLst>
                  <a:path w="108" h="95">
                    <a:moveTo>
                      <a:pt x="0" y="52"/>
                    </a:moveTo>
                    <a:cubicBezTo>
                      <a:pt x="0" y="52"/>
                      <a:pt x="52" y="0"/>
                      <a:pt x="108" y="43"/>
                    </a:cubicBezTo>
                    <a:cubicBezTo>
                      <a:pt x="108" y="43"/>
                      <a:pt x="51" y="95"/>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7" name="Freeform 1028"/>
              <p:cNvSpPr>
                <a:spLocks/>
              </p:cNvSpPr>
              <p:nvPr/>
            </p:nvSpPr>
            <p:spPr bwMode="auto">
              <a:xfrm>
                <a:off x="2754" y="1582"/>
                <a:ext cx="114" cy="110"/>
              </a:xfrm>
              <a:custGeom>
                <a:avLst/>
                <a:gdLst>
                  <a:gd name="T0" fmla="*/ 0 w 95"/>
                  <a:gd name="T1" fmla="*/ 75 h 91"/>
                  <a:gd name="T2" fmla="*/ 137 w 95"/>
                  <a:gd name="T3" fmla="*/ 60 h 91"/>
                  <a:gd name="T4" fmla="*/ 0 w 95"/>
                  <a:gd name="T5" fmla="*/ 75 h 91"/>
                  <a:gd name="T6" fmla="*/ 0 60000 65536"/>
                  <a:gd name="T7" fmla="*/ 0 60000 65536"/>
                  <a:gd name="T8" fmla="*/ 0 60000 65536"/>
                </a:gdLst>
                <a:ahLst/>
                <a:cxnLst>
                  <a:cxn ang="T6">
                    <a:pos x="T0" y="T1"/>
                  </a:cxn>
                  <a:cxn ang="T7">
                    <a:pos x="T2" y="T3"/>
                  </a:cxn>
                  <a:cxn ang="T8">
                    <a:pos x="T4" y="T5"/>
                  </a:cxn>
                </a:cxnLst>
                <a:rect l="0" t="0" r="r" b="b"/>
                <a:pathLst>
                  <a:path w="95" h="91">
                    <a:moveTo>
                      <a:pt x="0" y="51"/>
                    </a:moveTo>
                    <a:cubicBezTo>
                      <a:pt x="0" y="51"/>
                      <a:pt x="35" y="0"/>
                      <a:pt x="95" y="41"/>
                    </a:cubicBezTo>
                    <a:cubicBezTo>
                      <a:pt x="95" y="41"/>
                      <a:pt x="54" y="91"/>
                      <a:pt x="0" y="5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8" name="Freeform 1029"/>
              <p:cNvSpPr>
                <a:spLocks/>
              </p:cNvSpPr>
              <p:nvPr/>
            </p:nvSpPr>
            <p:spPr bwMode="auto">
              <a:xfrm>
                <a:off x="2868" y="1564"/>
                <a:ext cx="136" cy="117"/>
              </a:xfrm>
              <a:custGeom>
                <a:avLst/>
                <a:gdLst>
                  <a:gd name="T0" fmla="*/ 0 w 113"/>
                  <a:gd name="T1" fmla="*/ 82 h 97"/>
                  <a:gd name="T2" fmla="*/ 164 w 113"/>
                  <a:gd name="T3" fmla="*/ 59 h 97"/>
                  <a:gd name="T4" fmla="*/ 0 w 113"/>
                  <a:gd name="T5" fmla="*/ 82 h 97"/>
                  <a:gd name="T6" fmla="*/ 0 60000 65536"/>
                  <a:gd name="T7" fmla="*/ 0 60000 65536"/>
                  <a:gd name="T8" fmla="*/ 0 60000 65536"/>
                </a:gdLst>
                <a:ahLst/>
                <a:cxnLst>
                  <a:cxn ang="T6">
                    <a:pos x="T0" y="T1"/>
                  </a:cxn>
                  <a:cxn ang="T7">
                    <a:pos x="T2" y="T3"/>
                  </a:cxn>
                  <a:cxn ang="T8">
                    <a:pos x="T4" y="T5"/>
                  </a:cxn>
                </a:cxnLst>
                <a:rect l="0" t="0" r="r" b="b"/>
                <a:pathLst>
                  <a:path w="113" h="97">
                    <a:moveTo>
                      <a:pt x="0" y="56"/>
                    </a:moveTo>
                    <a:cubicBezTo>
                      <a:pt x="0" y="56"/>
                      <a:pt x="53" y="0"/>
                      <a:pt x="113" y="41"/>
                    </a:cubicBezTo>
                    <a:cubicBezTo>
                      <a:pt x="113" y="41"/>
                      <a:pt x="54" y="97"/>
                      <a:pt x="0" y="5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9" name="Freeform 1030"/>
              <p:cNvSpPr>
                <a:spLocks/>
              </p:cNvSpPr>
              <p:nvPr/>
            </p:nvSpPr>
            <p:spPr bwMode="auto">
              <a:xfrm>
                <a:off x="3004" y="1543"/>
                <a:ext cx="119" cy="108"/>
              </a:xfrm>
              <a:custGeom>
                <a:avLst/>
                <a:gdLst>
                  <a:gd name="T0" fmla="*/ 0 w 99"/>
                  <a:gd name="T1" fmla="*/ 85 h 89"/>
                  <a:gd name="T2" fmla="*/ 143 w 99"/>
                  <a:gd name="T3" fmla="*/ 46 h 89"/>
                  <a:gd name="T4" fmla="*/ 0 w 99"/>
                  <a:gd name="T5" fmla="*/ 85 h 89"/>
                  <a:gd name="T6" fmla="*/ 0 60000 65536"/>
                  <a:gd name="T7" fmla="*/ 0 60000 65536"/>
                  <a:gd name="T8" fmla="*/ 0 60000 65536"/>
                </a:gdLst>
                <a:ahLst/>
                <a:cxnLst>
                  <a:cxn ang="T6">
                    <a:pos x="T0" y="T1"/>
                  </a:cxn>
                  <a:cxn ang="T7">
                    <a:pos x="T2" y="T3"/>
                  </a:cxn>
                  <a:cxn ang="T8">
                    <a:pos x="T4" y="T5"/>
                  </a:cxn>
                </a:cxnLst>
                <a:rect l="0" t="0" r="r" b="b"/>
                <a:pathLst>
                  <a:path w="99" h="89">
                    <a:moveTo>
                      <a:pt x="0" y="58"/>
                    </a:moveTo>
                    <a:cubicBezTo>
                      <a:pt x="0" y="58"/>
                      <a:pt x="33" y="0"/>
                      <a:pt x="99" y="31"/>
                    </a:cubicBezTo>
                    <a:cubicBezTo>
                      <a:pt x="99" y="31"/>
                      <a:pt x="61" y="89"/>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0" name="Freeform 1031"/>
              <p:cNvSpPr>
                <a:spLocks/>
              </p:cNvSpPr>
              <p:nvPr/>
            </p:nvSpPr>
            <p:spPr bwMode="auto">
              <a:xfrm>
                <a:off x="3126" y="1496"/>
                <a:ext cx="127" cy="119"/>
              </a:xfrm>
              <a:custGeom>
                <a:avLst/>
                <a:gdLst>
                  <a:gd name="T0" fmla="*/ 0 w 106"/>
                  <a:gd name="T1" fmla="*/ 103 h 98"/>
                  <a:gd name="T2" fmla="*/ 152 w 106"/>
                  <a:gd name="T3" fmla="*/ 40 h 98"/>
                  <a:gd name="T4" fmla="*/ 0 w 106"/>
                  <a:gd name="T5" fmla="*/ 103 h 98"/>
                  <a:gd name="T6" fmla="*/ 0 60000 65536"/>
                  <a:gd name="T7" fmla="*/ 0 60000 65536"/>
                  <a:gd name="T8" fmla="*/ 0 60000 65536"/>
                </a:gdLst>
                <a:ahLst/>
                <a:cxnLst>
                  <a:cxn ang="T6">
                    <a:pos x="T0" y="T1"/>
                  </a:cxn>
                  <a:cxn ang="T7">
                    <a:pos x="T2" y="T3"/>
                  </a:cxn>
                  <a:cxn ang="T8">
                    <a:pos x="T4" y="T5"/>
                  </a:cxn>
                </a:cxnLst>
                <a:rect l="0" t="0" r="r" b="b"/>
                <a:pathLst>
                  <a:path w="106" h="98">
                    <a:moveTo>
                      <a:pt x="0" y="70"/>
                    </a:moveTo>
                    <a:cubicBezTo>
                      <a:pt x="0" y="70"/>
                      <a:pt x="38" y="0"/>
                      <a:pt x="106" y="27"/>
                    </a:cubicBezTo>
                    <a:cubicBezTo>
                      <a:pt x="106" y="27"/>
                      <a:pt x="62" y="98"/>
                      <a:pt x="0" y="7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1" name="Freeform 1032"/>
              <p:cNvSpPr>
                <a:spLocks/>
              </p:cNvSpPr>
              <p:nvPr/>
            </p:nvSpPr>
            <p:spPr bwMode="auto">
              <a:xfrm>
                <a:off x="3230" y="1445"/>
                <a:ext cx="98" cy="84"/>
              </a:xfrm>
              <a:custGeom>
                <a:avLst/>
                <a:gdLst>
                  <a:gd name="T0" fmla="*/ 28 w 81"/>
                  <a:gd name="T1" fmla="*/ 102 h 69"/>
                  <a:gd name="T2" fmla="*/ 93 w 81"/>
                  <a:gd name="T3" fmla="*/ 0 h 69"/>
                  <a:gd name="T4" fmla="*/ 28 w 81"/>
                  <a:gd name="T5" fmla="*/ 102 h 69"/>
                  <a:gd name="T6" fmla="*/ 0 60000 65536"/>
                  <a:gd name="T7" fmla="*/ 0 60000 65536"/>
                  <a:gd name="T8" fmla="*/ 0 60000 65536"/>
                </a:gdLst>
                <a:ahLst/>
                <a:cxnLst>
                  <a:cxn ang="T6">
                    <a:pos x="T0" y="T1"/>
                  </a:cxn>
                  <a:cxn ang="T7">
                    <a:pos x="T2" y="T3"/>
                  </a:cxn>
                  <a:cxn ang="T8">
                    <a:pos x="T4" y="T5"/>
                  </a:cxn>
                </a:cxnLst>
                <a:rect l="0" t="0" r="r" b="b"/>
                <a:pathLst>
                  <a:path w="81" h="69">
                    <a:moveTo>
                      <a:pt x="19" y="69"/>
                    </a:moveTo>
                    <a:cubicBezTo>
                      <a:pt x="19" y="69"/>
                      <a:pt x="0" y="10"/>
                      <a:pt x="64" y="0"/>
                    </a:cubicBezTo>
                    <a:cubicBezTo>
                      <a:pt x="64" y="0"/>
                      <a:pt x="81" y="58"/>
                      <a:pt x="19" y="6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2" name="Freeform 1033"/>
              <p:cNvSpPr>
                <a:spLocks/>
              </p:cNvSpPr>
              <p:nvPr/>
            </p:nvSpPr>
            <p:spPr bwMode="auto">
              <a:xfrm>
                <a:off x="3260" y="1337"/>
                <a:ext cx="97" cy="108"/>
              </a:xfrm>
              <a:custGeom>
                <a:avLst/>
                <a:gdLst>
                  <a:gd name="T0" fmla="*/ 57 w 80"/>
                  <a:gd name="T1" fmla="*/ 131 h 89"/>
                  <a:gd name="T2" fmla="*/ 59 w 80"/>
                  <a:gd name="T3" fmla="*/ 0 h 89"/>
                  <a:gd name="T4" fmla="*/ 57 w 80"/>
                  <a:gd name="T5" fmla="*/ 131 h 89"/>
                  <a:gd name="T6" fmla="*/ 0 60000 65536"/>
                  <a:gd name="T7" fmla="*/ 0 60000 65536"/>
                  <a:gd name="T8" fmla="*/ 0 60000 65536"/>
                </a:gdLst>
                <a:ahLst/>
                <a:cxnLst>
                  <a:cxn ang="T6">
                    <a:pos x="T0" y="T1"/>
                  </a:cxn>
                  <a:cxn ang="T7">
                    <a:pos x="T2" y="T3"/>
                  </a:cxn>
                  <a:cxn ang="T8">
                    <a:pos x="T4" y="T5"/>
                  </a:cxn>
                </a:cxnLst>
                <a:rect l="0" t="0" r="r" b="b"/>
                <a:pathLst>
                  <a:path w="80" h="89">
                    <a:moveTo>
                      <a:pt x="39" y="89"/>
                    </a:moveTo>
                    <a:cubicBezTo>
                      <a:pt x="39" y="89"/>
                      <a:pt x="0" y="47"/>
                      <a:pt x="40" y="0"/>
                    </a:cubicBezTo>
                    <a:cubicBezTo>
                      <a:pt x="40" y="0"/>
                      <a:pt x="80" y="39"/>
                      <a:pt x="39" y="8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3" name="Freeform 1034"/>
              <p:cNvSpPr>
                <a:spLocks/>
              </p:cNvSpPr>
              <p:nvPr/>
            </p:nvSpPr>
            <p:spPr bwMode="auto">
              <a:xfrm>
                <a:off x="3201" y="1237"/>
                <a:ext cx="116" cy="102"/>
              </a:xfrm>
              <a:custGeom>
                <a:avLst/>
                <a:gdLst>
                  <a:gd name="T0" fmla="*/ 132 w 96"/>
                  <a:gd name="T1" fmla="*/ 124 h 84"/>
                  <a:gd name="T2" fmla="*/ 25 w 96"/>
                  <a:gd name="T3" fmla="*/ 0 h 84"/>
                  <a:gd name="T4" fmla="*/ 132 w 96"/>
                  <a:gd name="T5" fmla="*/ 124 h 84"/>
                  <a:gd name="T6" fmla="*/ 0 60000 65536"/>
                  <a:gd name="T7" fmla="*/ 0 60000 65536"/>
                  <a:gd name="T8" fmla="*/ 0 60000 65536"/>
                </a:gdLst>
                <a:ahLst/>
                <a:cxnLst>
                  <a:cxn ang="T6">
                    <a:pos x="T0" y="T1"/>
                  </a:cxn>
                  <a:cxn ang="T7">
                    <a:pos x="T2" y="T3"/>
                  </a:cxn>
                  <a:cxn ang="T8">
                    <a:pos x="T4" y="T5"/>
                  </a:cxn>
                </a:cxnLst>
                <a:rect l="0" t="0" r="r" b="b"/>
                <a:pathLst>
                  <a:path w="96" h="84">
                    <a:moveTo>
                      <a:pt x="90" y="84"/>
                    </a:moveTo>
                    <a:cubicBezTo>
                      <a:pt x="90" y="84"/>
                      <a:pt x="0" y="74"/>
                      <a:pt x="17" y="0"/>
                    </a:cubicBezTo>
                    <a:cubicBezTo>
                      <a:pt x="17" y="0"/>
                      <a:pt x="96" y="25"/>
                      <a:pt x="90" y="8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4" name="Freeform 1035"/>
              <p:cNvSpPr>
                <a:spLocks/>
              </p:cNvSpPr>
              <p:nvPr/>
            </p:nvSpPr>
            <p:spPr bwMode="auto">
              <a:xfrm>
                <a:off x="3126" y="1161"/>
                <a:ext cx="96" cy="117"/>
              </a:xfrm>
              <a:custGeom>
                <a:avLst/>
                <a:gdLst>
                  <a:gd name="T0" fmla="*/ 115 w 80"/>
                  <a:gd name="T1" fmla="*/ 92 h 97"/>
                  <a:gd name="T2" fmla="*/ 0 w 80"/>
                  <a:gd name="T3" fmla="*/ 55 h 97"/>
                  <a:gd name="T4" fmla="*/ 115 w 80"/>
                  <a:gd name="T5" fmla="*/ 92 h 97"/>
                  <a:gd name="T6" fmla="*/ 0 60000 65536"/>
                  <a:gd name="T7" fmla="*/ 0 60000 65536"/>
                  <a:gd name="T8" fmla="*/ 0 60000 65536"/>
                </a:gdLst>
                <a:ahLst/>
                <a:cxnLst>
                  <a:cxn ang="T6">
                    <a:pos x="T0" y="T1"/>
                  </a:cxn>
                  <a:cxn ang="T7">
                    <a:pos x="T2" y="T3"/>
                  </a:cxn>
                  <a:cxn ang="T8">
                    <a:pos x="T4" y="T5"/>
                  </a:cxn>
                </a:cxnLst>
                <a:rect l="0" t="0" r="r" b="b"/>
                <a:pathLst>
                  <a:path w="80" h="97">
                    <a:moveTo>
                      <a:pt x="80" y="63"/>
                    </a:moveTo>
                    <a:cubicBezTo>
                      <a:pt x="80" y="63"/>
                      <a:pt x="30" y="97"/>
                      <a:pt x="0" y="38"/>
                    </a:cubicBezTo>
                    <a:cubicBezTo>
                      <a:pt x="0" y="38"/>
                      <a:pt x="56" y="0"/>
                      <a:pt x="80" y="6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5" name="Line 1036"/>
              <p:cNvSpPr>
                <a:spLocks noChangeShapeType="1"/>
              </p:cNvSpPr>
              <p:nvPr/>
            </p:nvSpPr>
            <p:spPr bwMode="auto">
              <a:xfrm flipV="1">
                <a:off x="2282" y="1674"/>
                <a:ext cx="1" cy="1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46" name="Freeform 1037"/>
              <p:cNvSpPr>
                <a:spLocks/>
              </p:cNvSpPr>
              <p:nvPr/>
            </p:nvSpPr>
            <p:spPr bwMode="auto">
              <a:xfrm>
                <a:off x="2291" y="1206"/>
                <a:ext cx="47" cy="21"/>
              </a:xfrm>
              <a:custGeom>
                <a:avLst/>
                <a:gdLst>
                  <a:gd name="T0" fmla="*/ 0 w 39"/>
                  <a:gd name="T1" fmla="*/ 0 h 18"/>
                  <a:gd name="T2" fmla="*/ 57 w 39"/>
                  <a:gd name="T3" fmla="*/ 23 h 18"/>
                  <a:gd name="T4" fmla="*/ 0 w 39"/>
                  <a:gd name="T5" fmla="*/ 0 h 18"/>
                  <a:gd name="T6" fmla="*/ 0 60000 65536"/>
                  <a:gd name="T7" fmla="*/ 0 60000 65536"/>
                  <a:gd name="T8" fmla="*/ 0 60000 65536"/>
                </a:gdLst>
                <a:ahLst/>
                <a:cxnLst>
                  <a:cxn ang="T6">
                    <a:pos x="T0" y="T1"/>
                  </a:cxn>
                  <a:cxn ang="T7">
                    <a:pos x="T2" y="T3"/>
                  </a:cxn>
                  <a:cxn ang="T8">
                    <a:pos x="T4" y="T5"/>
                  </a:cxn>
                </a:cxnLst>
                <a:rect l="0" t="0" r="r" b="b"/>
                <a:pathLst>
                  <a:path w="39" h="18">
                    <a:moveTo>
                      <a:pt x="0" y="0"/>
                    </a:moveTo>
                    <a:cubicBezTo>
                      <a:pt x="0" y="0"/>
                      <a:pt x="14" y="18"/>
                      <a:pt x="39" y="17"/>
                    </a:cubicBezTo>
                    <a:cubicBezTo>
                      <a:pt x="39" y="17"/>
                      <a:pt x="2"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7" name="Freeform 1038"/>
              <p:cNvSpPr>
                <a:spLocks/>
              </p:cNvSpPr>
              <p:nvPr/>
            </p:nvSpPr>
            <p:spPr bwMode="auto">
              <a:xfrm>
                <a:off x="2395" y="1206"/>
                <a:ext cx="54" cy="25"/>
              </a:xfrm>
              <a:custGeom>
                <a:avLst/>
                <a:gdLst>
                  <a:gd name="T0" fmla="*/ 0 w 45"/>
                  <a:gd name="T1" fmla="*/ 0 h 21"/>
                  <a:gd name="T2" fmla="*/ 65 w 45"/>
                  <a:gd name="T3" fmla="*/ 25 h 21"/>
                  <a:gd name="T4" fmla="*/ 0 w 45"/>
                  <a:gd name="T5" fmla="*/ 0 h 21"/>
                  <a:gd name="T6" fmla="*/ 0 60000 65536"/>
                  <a:gd name="T7" fmla="*/ 0 60000 65536"/>
                  <a:gd name="T8" fmla="*/ 0 60000 65536"/>
                </a:gdLst>
                <a:ahLst/>
                <a:cxnLst>
                  <a:cxn ang="T6">
                    <a:pos x="T0" y="T1"/>
                  </a:cxn>
                  <a:cxn ang="T7">
                    <a:pos x="T2" y="T3"/>
                  </a:cxn>
                  <a:cxn ang="T8">
                    <a:pos x="T4" y="T5"/>
                  </a:cxn>
                </a:cxnLst>
                <a:rect l="0" t="0" r="r" b="b"/>
                <a:pathLst>
                  <a:path w="45" h="21">
                    <a:moveTo>
                      <a:pt x="0" y="0"/>
                    </a:moveTo>
                    <a:cubicBezTo>
                      <a:pt x="0" y="0"/>
                      <a:pt x="20" y="21"/>
                      <a:pt x="45" y="18"/>
                    </a:cubicBezTo>
                    <a:cubicBezTo>
                      <a:pt x="45" y="18"/>
                      <a:pt x="6"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8" name="Freeform 1039"/>
              <p:cNvSpPr>
                <a:spLocks/>
              </p:cNvSpPr>
              <p:nvPr/>
            </p:nvSpPr>
            <p:spPr bwMode="auto">
              <a:xfrm>
                <a:off x="2498" y="1208"/>
                <a:ext cx="70" cy="25"/>
              </a:xfrm>
              <a:custGeom>
                <a:avLst/>
                <a:gdLst>
                  <a:gd name="T0" fmla="*/ 0 w 58"/>
                  <a:gd name="T1" fmla="*/ 0 h 21"/>
                  <a:gd name="T2" fmla="*/ 84 w 58"/>
                  <a:gd name="T3" fmla="*/ 23 h 21"/>
                  <a:gd name="T4" fmla="*/ 0 w 58"/>
                  <a:gd name="T5" fmla="*/ 0 h 21"/>
                  <a:gd name="T6" fmla="*/ 0 60000 65536"/>
                  <a:gd name="T7" fmla="*/ 0 60000 65536"/>
                  <a:gd name="T8" fmla="*/ 0 60000 65536"/>
                </a:gdLst>
                <a:ahLst/>
                <a:cxnLst>
                  <a:cxn ang="T6">
                    <a:pos x="T0" y="T1"/>
                  </a:cxn>
                  <a:cxn ang="T7">
                    <a:pos x="T2" y="T3"/>
                  </a:cxn>
                  <a:cxn ang="T8">
                    <a:pos x="T4" y="T5"/>
                  </a:cxn>
                </a:cxnLst>
                <a:rect l="0" t="0" r="r" b="b"/>
                <a:pathLst>
                  <a:path w="58" h="21">
                    <a:moveTo>
                      <a:pt x="0" y="0"/>
                    </a:moveTo>
                    <a:cubicBezTo>
                      <a:pt x="0" y="0"/>
                      <a:pt x="25" y="21"/>
                      <a:pt x="58" y="16"/>
                    </a:cubicBezTo>
                    <a:cubicBezTo>
                      <a:pt x="58" y="16"/>
                      <a:pt x="12"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9" name="Freeform 1040"/>
              <p:cNvSpPr>
                <a:spLocks/>
              </p:cNvSpPr>
              <p:nvPr/>
            </p:nvSpPr>
            <p:spPr bwMode="auto">
              <a:xfrm>
                <a:off x="2639" y="1208"/>
                <a:ext cx="71" cy="27"/>
              </a:xfrm>
              <a:custGeom>
                <a:avLst/>
                <a:gdLst>
                  <a:gd name="T0" fmla="*/ 0 w 59"/>
                  <a:gd name="T1" fmla="*/ 0 h 22"/>
                  <a:gd name="T2" fmla="*/ 85 w 59"/>
                  <a:gd name="T3" fmla="*/ 21 h 22"/>
                  <a:gd name="T4" fmla="*/ 0 w 59"/>
                  <a:gd name="T5" fmla="*/ 0 h 22"/>
                  <a:gd name="T6" fmla="*/ 0 60000 65536"/>
                  <a:gd name="T7" fmla="*/ 0 60000 65536"/>
                  <a:gd name="T8" fmla="*/ 0 60000 65536"/>
                </a:gdLst>
                <a:ahLst/>
                <a:cxnLst>
                  <a:cxn ang="T6">
                    <a:pos x="T0" y="T1"/>
                  </a:cxn>
                  <a:cxn ang="T7">
                    <a:pos x="T2" y="T3"/>
                  </a:cxn>
                  <a:cxn ang="T8">
                    <a:pos x="T4" y="T5"/>
                  </a:cxn>
                </a:cxnLst>
                <a:rect l="0" t="0" r="r" b="b"/>
                <a:pathLst>
                  <a:path w="59" h="22">
                    <a:moveTo>
                      <a:pt x="0" y="0"/>
                    </a:moveTo>
                    <a:cubicBezTo>
                      <a:pt x="0" y="0"/>
                      <a:pt x="31" y="22"/>
                      <a:pt x="59" y="14"/>
                    </a:cubicBezTo>
                    <a:cubicBezTo>
                      <a:pt x="59" y="14"/>
                      <a:pt x="20"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0" name="Freeform 1041"/>
              <p:cNvSpPr>
                <a:spLocks/>
              </p:cNvSpPr>
              <p:nvPr/>
            </p:nvSpPr>
            <p:spPr bwMode="auto">
              <a:xfrm>
                <a:off x="2770" y="1207"/>
                <a:ext cx="80" cy="28"/>
              </a:xfrm>
              <a:custGeom>
                <a:avLst/>
                <a:gdLst>
                  <a:gd name="T0" fmla="*/ 0 w 66"/>
                  <a:gd name="T1" fmla="*/ 0 h 23"/>
                  <a:gd name="T2" fmla="*/ 97 w 66"/>
                  <a:gd name="T3" fmla="*/ 19 h 23"/>
                  <a:gd name="T4" fmla="*/ 0 w 66"/>
                  <a:gd name="T5" fmla="*/ 0 h 23"/>
                  <a:gd name="T6" fmla="*/ 0 60000 65536"/>
                  <a:gd name="T7" fmla="*/ 0 60000 65536"/>
                  <a:gd name="T8" fmla="*/ 0 60000 65536"/>
                </a:gdLst>
                <a:ahLst/>
                <a:cxnLst>
                  <a:cxn ang="T6">
                    <a:pos x="T0" y="T1"/>
                  </a:cxn>
                  <a:cxn ang="T7">
                    <a:pos x="T2" y="T3"/>
                  </a:cxn>
                  <a:cxn ang="T8">
                    <a:pos x="T4" y="T5"/>
                  </a:cxn>
                </a:cxnLst>
                <a:rect l="0" t="0" r="r" b="b"/>
                <a:pathLst>
                  <a:path w="66" h="23">
                    <a:moveTo>
                      <a:pt x="0" y="0"/>
                    </a:moveTo>
                    <a:cubicBezTo>
                      <a:pt x="0" y="0"/>
                      <a:pt x="24" y="23"/>
                      <a:pt x="66" y="13"/>
                    </a:cubicBezTo>
                    <a:cubicBezTo>
                      <a:pt x="66" y="13"/>
                      <a:pt x="20"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1" name="Freeform 1042"/>
              <p:cNvSpPr>
                <a:spLocks/>
              </p:cNvSpPr>
              <p:nvPr/>
            </p:nvSpPr>
            <p:spPr bwMode="auto">
              <a:xfrm>
                <a:off x="2905" y="1206"/>
                <a:ext cx="62" cy="33"/>
              </a:xfrm>
              <a:custGeom>
                <a:avLst/>
                <a:gdLst>
                  <a:gd name="T0" fmla="*/ 0 w 51"/>
                  <a:gd name="T1" fmla="*/ 0 h 28"/>
                  <a:gd name="T2" fmla="*/ 75 w 51"/>
                  <a:gd name="T3" fmla="*/ 22 h 28"/>
                  <a:gd name="T4" fmla="*/ 0 w 51"/>
                  <a:gd name="T5" fmla="*/ 0 h 28"/>
                  <a:gd name="T6" fmla="*/ 0 60000 65536"/>
                  <a:gd name="T7" fmla="*/ 0 60000 65536"/>
                  <a:gd name="T8" fmla="*/ 0 60000 65536"/>
                </a:gdLst>
                <a:ahLst/>
                <a:cxnLst>
                  <a:cxn ang="T6">
                    <a:pos x="T0" y="T1"/>
                  </a:cxn>
                  <a:cxn ang="T7">
                    <a:pos x="T2" y="T3"/>
                  </a:cxn>
                  <a:cxn ang="T8">
                    <a:pos x="T4" y="T5"/>
                  </a:cxn>
                </a:cxnLst>
                <a:rect l="0" t="0" r="r" b="b"/>
                <a:pathLst>
                  <a:path w="51" h="28">
                    <a:moveTo>
                      <a:pt x="0" y="0"/>
                    </a:moveTo>
                    <a:cubicBezTo>
                      <a:pt x="0" y="0"/>
                      <a:pt x="27" y="28"/>
                      <a:pt x="51" y="16"/>
                    </a:cubicBezTo>
                    <a:cubicBezTo>
                      <a:pt x="51" y="16"/>
                      <a:pt x="12"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2" name="Freeform 1043"/>
              <p:cNvSpPr>
                <a:spLocks/>
              </p:cNvSpPr>
              <p:nvPr/>
            </p:nvSpPr>
            <p:spPr bwMode="auto">
              <a:xfrm>
                <a:off x="3014" y="1208"/>
                <a:ext cx="60" cy="24"/>
              </a:xfrm>
              <a:custGeom>
                <a:avLst/>
                <a:gdLst>
                  <a:gd name="T0" fmla="*/ 0 w 50"/>
                  <a:gd name="T1" fmla="*/ 0 h 20"/>
                  <a:gd name="T2" fmla="*/ 72 w 50"/>
                  <a:gd name="T3" fmla="*/ 19 h 20"/>
                  <a:gd name="T4" fmla="*/ 0 w 50"/>
                  <a:gd name="T5" fmla="*/ 0 h 20"/>
                  <a:gd name="T6" fmla="*/ 0 60000 65536"/>
                  <a:gd name="T7" fmla="*/ 0 60000 65536"/>
                  <a:gd name="T8" fmla="*/ 0 60000 65536"/>
                </a:gdLst>
                <a:ahLst/>
                <a:cxnLst>
                  <a:cxn ang="T6">
                    <a:pos x="T0" y="T1"/>
                  </a:cxn>
                  <a:cxn ang="T7">
                    <a:pos x="T2" y="T3"/>
                  </a:cxn>
                  <a:cxn ang="T8">
                    <a:pos x="T4" y="T5"/>
                  </a:cxn>
                </a:cxnLst>
                <a:rect l="0" t="0" r="r" b="b"/>
                <a:pathLst>
                  <a:path w="50" h="20">
                    <a:moveTo>
                      <a:pt x="0" y="0"/>
                    </a:moveTo>
                    <a:cubicBezTo>
                      <a:pt x="0" y="0"/>
                      <a:pt x="25" y="20"/>
                      <a:pt x="50" y="13"/>
                    </a:cubicBezTo>
                    <a:cubicBezTo>
                      <a:pt x="50" y="13"/>
                      <a:pt x="8"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3" name="Freeform 1044"/>
              <p:cNvSpPr>
                <a:spLocks/>
              </p:cNvSpPr>
              <p:nvPr/>
            </p:nvSpPr>
            <p:spPr bwMode="auto">
              <a:xfrm>
                <a:off x="3188" y="1201"/>
                <a:ext cx="28" cy="31"/>
              </a:xfrm>
              <a:custGeom>
                <a:avLst/>
                <a:gdLst>
                  <a:gd name="T0" fmla="*/ 0 w 23"/>
                  <a:gd name="T1" fmla="*/ 0 h 26"/>
                  <a:gd name="T2" fmla="*/ 34 w 23"/>
                  <a:gd name="T3" fmla="*/ 37 h 26"/>
                  <a:gd name="T4" fmla="*/ 0 w 23"/>
                  <a:gd name="T5" fmla="*/ 0 h 26"/>
                  <a:gd name="T6" fmla="*/ 0 60000 65536"/>
                  <a:gd name="T7" fmla="*/ 0 60000 65536"/>
                  <a:gd name="T8" fmla="*/ 0 60000 65536"/>
                </a:gdLst>
                <a:ahLst/>
                <a:cxnLst>
                  <a:cxn ang="T6">
                    <a:pos x="T0" y="T1"/>
                  </a:cxn>
                  <a:cxn ang="T7">
                    <a:pos x="T2" y="T3"/>
                  </a:cxn>
                  <a:cxn ang="T8">
                    <a:pos x="T4" y="T5"/>
                  </a:cxn>
                </a:cxnLst>
                <a:rect l="0" t="0" r="r" b="b"/>
                <a:pathLst>
                  <a:path w="23" h="26">
                    <a:moveTo>
                      <a:pt x="0" y="0"/>
                    </a:moveTo>
                    <a:cubicBezTo>
                      <a:pt x="0" y="0"/>
                      <a:pt x="20" y="10"/>
                      <a:pt x="23" y="26"/>
                    </a:cubicBezTo>
                    <a:cubicBezTo>
                      <a:pt x="23" y="26"/>
                      <a:pt x="11"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4" name="Freeform 1045"/>
              <p:cNvSpPr>
                <a:spLocks/>
              </p:cNvSpPr>
              <p:nvPr/>
            </p:nvSpPr>
            <p:spPr bwMode="auto">
              <a:xfrm>
                <a:off x="3271" y="1270"/>
                <a:ext cx="34" cy="61"/>
              </a:xfrm>
              <a:custGeom>
                <a:avLst/>
                <a:gdLst>
                  <a:gd name="T0" fmla="*/ 41 w 28"/>
                  <a:gd name="T1" fmla="*/ 73 h 51"/>
                  <a:gd name="T2" fmla="*/ 0 w 28"/>
                  <a:gd name="T3" fmla="*/ 0 h 51"/>
                  <a:gd name="T4" fmla="*/ 41 w 28"/>
                  <a:gd name="T5" fmla="*/ 73 h 51"/>
                  <a:gd name="T6" fmla="*/ 0 60000 65536"/>
                  <a:gd name="T7" fmla="*/ 0 60000 65536"/>
                  <a:gd name="T8" fmla="*/ 0 60000 65536"/>
                </a:gdLst>
                <a:ahLst/>
                <a:cxnLst>
                  <a:cxn ang="T6">
                    <a:pos x="T0" y="T1"/>
                  </a:cxn>
                  <a:cxn ang="T7">
                    <a:pos x="T2" y="T3"/>
                  </a:cxn>
                  <a:cxn ang="T8">
                    <a:pos x="T4" y="T5"/>
                  </a:cxn>
                </a:cxnLst>
                <a:rect l="0" t="0" r="r" b="b"/>
                <a:pathLst>
                  <a:path w="28" h="51">
                    <a:moveTo>
                      <a:pt x="28" y="51"/>
                    </a:moveTo>
                    <a:cubicBezTo>
                      <a:pt x="28" y="51"/>
                      <a:pt x="24" y="11"/>
                      <a:pt x="0" y="0"/>
                    </a:cubicBezTo>
                    <a:cubicBezTo>
                      <a:pt x="0" y="0"/>
                      <a:pt x="21" y="21"/>
                      <a:pt x="28" y="5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5" name="Freeform 1046"/>
              <p:cNvSpPr>
                <a:spLocks/>
              </p:cNvSpPr>
              <p:nvPr/>
            </p:nvSpPr>
            <p:spPr bwMode="auto">
              <a:xfrm>
                <a:off x="3282" y="1360"/>
                <a:ext cx="24" cy="74"/>
              </a:xfrm>
              <a:custGeom>
                <a:avLst/>
                <a:gdLst>
                  <a:gd name="T0" fmla="*/ 29 w 20"/>
                  <a:gd name="T1" fmla="*/ 90 h 61"/>
                  <a:gd name="T2" fmla="*/ 19 w 20"/>
                  <a:gd name="T3" fmla="*/ 0 h 61"/>
                  <a:gd name="T4" fmla="*/ 29 w 20"/>
                  <a:gd name="T5" fmla="*/ 90 h 61"/>
                  <a:gd name="T6" fmla="*/ 0 60000 65536"/>
                  <a:gd name="T7" fmla="*/ 0 60000 65536"/>
                  <a:gd name="T8" fmla="*/ 0 60000 65536"/>
                </a:gdLst>
                <a:ahLst/>
                <a:cxnLst>
                  <a:cxn ang="T6">
                    <a:pos x="T0" y="T1"/>
                  </a:cxn>
                  <a:cxn ang="T7">
                    <a:pos x="T2" y="T3"/>
                  </a:cxn>
                  <a:cxn ang="T8">
                    <a:pos x="T4" y="T5"/>
                  </a:cxn>
                </a:cxnLst>
                <a:rect l="0" t="0" r="r" b="b"/>
                <a:pathLst>
                  <a:path w="20" h="61">
                    <a:moveTo>
                      <a:pt x="20" y="61"/>
                    </a:moveTo>
                    <a:cubicBezTo>
                      <a:pt x="20" y="61"/>
                      <a:pt x="0" y="39"/>
                      <a:pt x="13" y="0"/>
                    </a:cubicBezTo>
                    <a:cubicBezTo>
                      <a:pt x="13" y="0"/>
                      <a:pt x="9" y="41"/>
                      <a:pt x="20" y="6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6" name="Freeform 1047"/>
              <p:cNvSpPr>
                <a:spLocks/>
              </p:cNvSpPr>
              <p:nvPr/>
            </p:nvSpPr>
            <p:spPr bwMode="auto">
              <a:xfrm>
                <a:off x="3283" y="1455"/>
                <a:ext cx="29" cy="54"/>
              </a:xfrm>
              <a:custGeom>
                <a:avLst/>
                <a:gdLst>
                  <a:gd name="T0" fmla="*/ 25 w 24"/>
                  <a:gd name="T1" fmla="*/ 0 h 45"/>
                  <a:gd name="T2" fmla="*/ 0 w 24"/>
                  <a:gd name="T3" fmla="*/ 65 h 45"/>
                  <a:gd name="T4" fmla="*/ 25 w 24"/>
                  <a:gd name="T5" fmla="*/ 0 h 45"/>
                  <a:gd name="T6" fmla="*/ 0 60000 65536"/>
                  <a:gd name="T7" fmla="*/ 0 60000 65536"/>
                  <a:gd name="T8" fmla="*/ 0 60000 65536"/>
                </a:gdLst>
                <a:ahLst/>
                <a:cxnLst>
                  <a:cxn ang="T6">
                    <a:pos x="T0" y="T1"/>
                  </a:cxn>
                  <a:cxn ang="T7">
                    <a:pos x="T2" y="T3"/>
                  </a:cxn>
                  <a:cxn ang="T8">
                    <a:pos x="T4" y="T5"/>
                  </a:cxn>
                </a:cxnLst>
                <a:rect l="0" t="0" r="r" b="b"/>
                <a:pathLst>
                  <a:path w="24" h="45">
                    <a:moveTo>
                      <a:pt x="17" y="0"/>
                    </a:moveTo>
                    <a:cubicBezTo>
                      <a:pt x="17" y="0"/>
                      <a:pt x="24" y="25"/>
                      <a:pt x="0" y="45"/>
                    </a:cubicBezTo>
                    <a:cubicBezTo>
                      <a:pt x="0" y="45"/>
                      <a:pt x="17" y="19"/>
                      <a:pt x="17"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7" name="Freeform 1048"/>
              <p:cNvSpPr>
                <a:spLocks/>
              </p:cNvSpPr>
              <p:nvPr/>
            </p:nvSpPr>
            <p:spPr bwMode="auto">
              <a:xfrm>
                <a:off x="3133" y="1571"/>
                <a:ext cx="65" cy="24"/>
              </a:xfrm>
              <a:custGeom>
                <a:avLst/>
                <a:gdLst>
                  <a:gd name="T0" fmla="*/ 0 w 54"/>
                  <a:gd name="T1" fmla="*/ 8 h 20"/>
                  <a:gd name="T2" fmla="*/ 78 w 54"/>
                  <a:gd name="T3" fmla="*/ 0 h 20"/>
                  <a:gd name="T4" fmla="*/ 0 w 54"/>
                  <a:gd name="T5" fmla="*/ 8 h 20"/>
                  <a:gd name="T6" fmla="*/ 0 60000 65536"/>
                  <a:gd name="T7" fmla="*/ 0 60000 65536"/>
                  <a:gd name="T8" fmla="*/ 0 60000 65536"/>
                </a:gdLst>
                <a:ahLst/>
                <a:cxnLst>
                  <a:cxn ang="T6">
                    <a:pos x="T0" y="T1"/>
                  </a:cxn>
                  <a:cxn ang="T7">
                    <a:pos x="T2" y="T3"/>
                  </a:cxn>
                  <a:cxn ang="T8">
                    <a:pos x="T4" y="T5"/>
                  </a:cxn>
                </a:cxnLst>
                <a:rect l="0" t="0" r="r" b="b"/>
                <a:pathLst>
                  <a:path w="54" h="20">
                    <a:moveTo>
                      <a:pt x="0" y="6"/>
                    </a:moveTo>
                    <a:cubicBezTo>
                      <a:pt x="0" y="6"/>
                      <a:pt x="24" y="20"/>
                      <a:pt x="54" y="0"/>
                    </a:cubicBezTo>
                    <a:cubicBezTo>
                      <a:pt x="54" y="0"/>
                      <a:pt x="23" y="14"/>
                      <a:pt x="0" y="6"/>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8" name="Freeform 1049"/>
              <p:cNvSpPr>
                <a:spLocks/>
              </p:cNvSpPr>
              <p:nvPr/>
            </p:nvSpPr>
            <p:spPr bwMode="auto">
              <a:xfrm>
                <a:off x="3011" y="1610"/>
                <a:ext cx="66" cy="19"/>
              </a:xfrm>
              <a:custGeom>
                <a:avLst/>
                <a:gdLst>
                  <a:gd name="T0" fmla="*/ 0 w 55"/>
                  <a:gd name="T1" fmla="*/ 2 h 16"/>
                  <a:gd name="T2" fmla="*/ 0 w 55"/>
                  <a:gd name="T3" fmla="*/ 2 h 16"/>
                  <a:gd name="T4" fmla="*/ 79 w 55"/>
                  <a:gd name="T5" fmla="*/ 0 h 16"/>
                  <a:gd name="T6" fmla="*/ 0 w 55"/>
                  <a:gd name="T7" fmla="*/ 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16">
                    <a:moveTo>
                      <a:pt x="0" y="2"/>
                    </a:moveTo>
                    <a:cubicBezTo>
                      <a:pt x="0" y="2"/>
                      <a:pt x="0" y="2"/>
                      <a:pt x="0" y="2"/>
                    </a:cubicBezTo>
                    <a:cubicBezTo>
                      <a:pt x="3" y="3"/>
                      <a:pt x="27" y="16"/>
                      <a:pt x="55" y="0"/>
                    </a:cubicBezTo>
                    <a:cubicBezTo>
                      <a:pt x="55" y="0"/>
                      <a:pt x="31" y="10"/>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9" name="Freeform 1050"/>
              <p:cNvSpPr>
                <a:spLocks/>
              </p:cNvSpPr>
              <p:nvPr/>
            </p:nvSpPr>
            <p:spPr bwMode="auto">
              <a:xfrm>
                <a:off x="2876" y="1630"/>
                <a:ext cx="63" cy="22"/>
              </a:xfrm>
              <a:custGeom>
                <a:avLst/>
                <a:gdLst>
                  <a:gd name="T0" fmla="*/ 0 w 52"/>
                  <a:gd name="T1" fmla="*/ 0 h 18"/>
                  <a:gd name="T2" fmla="*/ 76 w 52"/>
                  <a:gd name="T3" fmla="*/ 13 h 18"/>
                  <a:gd name="T4" fmla="*/ 0 w 52"/>
                  <a:gd name="T5" fmla="*/ 0 h 18"/>
                  <a:gd name="T6" fmla="*/ 0 60000 65536"/>
                  <a:gd name="T7" fmla="*/ 0 60000 65536"/>
                  <a:gd name="T8" fmla="*/ 0 60000 65536"/>
                </a:gdLst>
                <a:ahLst/>
                <a:cxnLst>
                  <a:cxn ang="T6">
                    <a:pos x="T0" y="T1"/>
                  </a:cxn>
                  <a:cxn ang="T7">
                    <a:pos x="T2" y="T3"/>
                  </a:cxn>
                  <a:cxn ang="T8">
                    <a:pos x="T4" y="T5"/>
                  </a:cxn>
                </a:cxnLst>
                <a:rect l="0" t="0" r="r" b="b"/>
                <a:pathLst>
                  <a:path w="52" h="18">
                    <a:moveTo>
                      <a:pt x="0" y="0"/>
                    </a:moveTo>
                    <a:cubicBezTo>
                      <a:pt x="0" y="0"/>
                      <a:pt x="25" y="18"/>
                      <a:pt x="52" y="9"/>
                    </a:cubicBezTo>
                    <a:cubicBezTo>
                      <a:pt x="52" y="9"/>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0" name="Freeform 1051"/>
              <p:cNvSpPr>
                <a:spLocks/>
              </p:cNvSpPr>
              <p:nvPr/>
            </p:nvSpPr>
            <p:spPr bwMode="auto">
              <a:xfrm>
                <a:off x="2762" y="1642"/>
                <a:ext cx="59" cy="18"/>
              </a:xfrm>
              <a:custGeom>
                <a:avLst/>
                <a:gdLst>
                  <a:gd name="T0" fmla="*/ 0 w 49"/>
                  <a:gd name="T1" fmla="*/ 0 h 15"/>
                  <a:gd name="T2" fmla="*/ 71 w 49"/>
                  <a:gd name="T3" fmla="*/ 13 h 15"/>
                  <a:gd name="T4" fmla="*/ 0 w 49"/>
                  <a:gd name="T5" fmla="*/ 0 h 15"/>
                  <a:gd name="T6" fmla="*/ 0 60000 65536"/>
                  <a:gd name="T7" fmla="*/ 0 60000 65536"/>
                  <a:gd name="T8" fmla="*/ 0 60000 65536"/>
                </a:gdLst>
                <a:ahLst/>
                <a:cxnLst>
                  <a:cxn ang="T6">
                    <a:pos x="T0" y="T1"/>
                  </a:cxn>
                  <a:cxn ang="T7">
                    <a:pos x="T2" y="T3"/>
                  </a:cxn>
                  <a:cxn ang="T8">
                    <a:pos x="T4" y="T5"/>
                  </a:cxn>
                </a:cxnLst>
                <a:rect l="0" t="0" r="r" b="b"/>
                <a:pathLst>
                  <a:path w="49" h="15">
                    <a:moveTo>
                      <a:pt x="0" y="0"/>
                    </a:moveTo>
                    <a:cubicBezTo>
                      <a:pt x="0" y="0"/>
                      <a:pt x="21" y="15"/>
                      <a:pt x="49" y="9"/>
                    </a:cubicBezTo>
                    <a:cubicBezTo>
                      <a:pt x="49" y="9"/>
                      <a:pt x="13"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1" name="Freeform 1052"/>
              <p:cNvSpPr>
                <a:spLocks/>
              </p:cNvSpPr>
              <p:nvPr/>
            </p:nvSpPr>
            <p:spPr bwMode="auto">
              <a:xfrm>
                <a:off x="2633" y="1653"/>
                <a:ext cx="70" cy="28"/>
              </a:xfrm>
              <a:custGeom>
                <a:avLst/>
                <a:gdLst>
                  <a:gd name="T0" fmla="*/ 0 w 58"/>
                  <a:gd name="T1" fmla="*/ 0 h 23"/>
                  <a:gd name="T2" fmla="*/ 84 w 58"/>
                  <a:gd name="T3" fmla="*/ 13 h 23"/>
                  <a:gd name="T4" fmla="*/ 0 w 58"/>
                  <a:gd name="T5" fmla="*/ 0 h 23"/>
                  <a:gd name="T6" fmla="*/ 0 60000 65536"/>
                  <a:gd name="T7" fmla="*/ 0 60000 65536"/>
                  <a:gd name="T8" fmla="*/ 0 60000 65536"/>
                </a:gdLst>
                <a:ahLst/>
                <a:cxnLst>
                  <a:cxn ang="T6">
                    <a:pos x="T0" y="T1"/>
                  </a:cxn>
                  <a:cxn ang="T7">
                    <a:pos x="T2" y="T3"/>
                  </a:cxn>
                  <a:cxn ang="T8">
                    <a:pos x="T4" y="T5"/>
                  </a:cxn>
                </a:cxnLst>
                <a:rect l="0" t="0" r="r" b="b"/>
                <a:pathLst>
                  <a:path w="58" h="23">
                    <a:moveTo>
                      <a:pt x="0" y="0"/>
                    </a:moveTo>
                    <a:cubicBezTo>
                      <a:pt x="0" y="0"/>
                      <a:pt x="34" y="23"/>
                      <a:pt x="58" y="9"/>
                    </a:cubicBezTo>
                    <a:cubicBezTo>
                      <a:pt x="58" y="9"/>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2" name="Freeform 1053"/>
              <p:cNvSpPr>
                <a:spLocks/>
              </p:cNvSpPr>
              <p:nvPr/>
            </p:nvSpPr>
            <p:spPr bwMode="auto">
              <a:xfrm>
                <a:off x="2505" y="1662"/>
                <a:ext cx="63" cy="23"/>
              </a:xfrm>
              <a:custGeom>
                <a:avLst/>
                <a:gdLst>
                  <a:gd name="T0" fmla="*/ 0 w 52"/>
                  <a:gd name="T1" fmla="*/ 0 h 19"/>
                  <a:gd name="T2" fmla="*/ 76 w 52"/>
                  <a:gd name="T3" fmla="*/ 15 h 19"/>
                  <a:gd name="T4" fmla="*/ 0 w 52"/>
                  <a:gd name="T5" fmla="*/ 0 h 19"/>
                  <a:gd name="T6" fmla="*/ 0 60000 65536"/>
                  <a:gd name="T7" fmla="*/ 0 60000 65536"/>
                  <a:gd name="T8" fmla="*/ 0 60000 65536"/>
                </a:gdLst>
                <a:ahLst/>
                <a:cxnLst>
                  <a:cxn ang="T6">
                    <a:pos x="T0" y="T1"/>
                  </a:cxn>
                  <a:cxn ang="T7">
                    <a:pos x="T2" y="T3"/>
                  </a:cxn>
                  <a:cxn ang="T8">
                    <a:pos x="T4" y="T5"/>
                  </a:cxn>
                </a:cxnLst>
                <a:rect l="0" t="0" r="r" b="b"/>
                <a:pathLst>
                  <a:path w="52" h="19">
                    <a:moveTo>
                      <a:pt x="0" y="0"/>
                    </a:moveTo>
                    <a:cubicBezTo>
                      <a:pt x="0" y="0"/>
                      <a:pt x="27" y="19"/>
                      <a:pt x="52" y="10"/>
                    </a:cubicBezTo>
                    <a:cubicBezTo>
                      <a:pt x="52" y="10"/>
                      <a:pt x="17"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3" name="Freeform 1054"/>
              <p:cNvSpPr>
                <a:spLocks/>
              </p:cNvSpPr>
              <p:nvPr/>
            </p:nvSpPr>
            <p:spPr bwMode="auto">
              <a:xfrm>
                <a:off x="2384" y="1669"/>
                <a:ext cx="61" cy="25"/>
              </a:xfrm>
              <a:custGeom>
                <a:avLst/>
                <a:gdLst>
                  <a:gd name="T0" fmla="*/ 0 w 51"/>
                  <a:gd name="T1" fmla="*/ 0 h 21"/>
                  <a:gd name="T2" fmla="*/ 73 w 51"/>
                  <a:gd name="T3" fmla="*/ 15 h 21"/>
                  <a:gd name="T4" fmla="*/ 0 w 51"/>
                  <a:gd name="T5" fmla="*/ 0 h 21"/>
                  <a:gd name="T6" fmla="*/ 0 60000 65536"/>
                  <a:gd name="T7" fmla="*/ 0 60000 65536"/>
                  <a:gd name="T8" fmla="*/ 0 60000 65536"/>
                </a:gdLst>
                <a:ahLst/>
                <a:cxnLst>
                  <a:cxn ang="T6">
                    <a:pos x="T0" y="T1"/>
                  </a:cxn>
                  <a:cxn ang="T7">
                    <a:pos x="T2" y="T3"/>
                  </a:cxn>
                  <a:cxn ang="T8">
                    <a:pos x="T4" y="T5"/>
                  </a:cxn>
                </a:cxnLst>
                <a:rect l="0" t="0" r="r" b="b"/>
                <a:pathLst>
                  <a:path w="51" h="21">
                    <a:moveTo>
                      <a:pt x="0" y="0"/>
                    </a:moveTo>
                    <a:cubicBezTo>
                      <a:pt x="0" y="0"/>
                      <a:pt x="30" y="21"/>
                      <a:pt x="51" y="11"/>
                    </a:cubicBezTo>
                    <a:cubicBezTo>
                      <a:pt x="51" y="11"/>
                      <a:pt x="14"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4" name="Freeform 1055"/>
              <p:cNvSpPr>
                <a:spLocks/>
              </p:cNvSpPr>
              <p:nvPr/>
            </p:nvSpPr>
            <p:spPr bwMode="auto">
              <a:xfrm>
                <a:off x="2289" y="1673"/>
                <a:ext cx="49" cy="23"/>
              </a:xfrm>
              <a:custGeom>
                <a:avLst/>
                <a:gdLst>
                  <a:gd name="T0" fmla="*/ 0 w 41"/>
                  <a:gd name="T1" fmla="*/ 0 h 19"/>
                  <a:gd name="T2" fmla="*/ 59 w 41"/>
                  <a:gd name="T3" fmla="*/ 23 h 19"/>
                  <a:gd name="T4" fmla="*/ 0 w 41"/>
                  <a:gd name="T5" fmla="*/ 0 h 19"/>
                  <a:gd name="T6" fmla="*/ 0 60000 65536"/>
                  <a:gd name="T7" fmla="*/ 0 60000 65536"/>
                  <a:gd name="T8" fmla="*/ 0 60000 65536"/>
                </a:gdLst>
                <a:ahLst/>
                <a:cxnLst>
                  <a:cxn ang="T6">
                    <a:pos x="T0" y="T1"/>
                  </a:cxn>
                  <a:cxn ang="T7">
                    <a:pos x="T2" y="T3"/>
                  </a:cxn>
                  <a:cxn ang="T8">
                    <a:pos x="T4" y="T5"/>
                  </a:cxn>
                </a:cxnLst>
                <a:rect l="0" t="0" r="r" b="b"/>
                <a:pathLst>
                  <a:path w="41" h="19">
                    <a:moveTo>
                      <a:pt x="0" y="0"/>
                    </a:moveTo>
                    <a:cubicBezTo>
                      <a:pt x="0" y="0"/>
                      <a:pt x="22" y="19"/>
                      <a:pt x="41" y="16"/>
                    </a:cubicBezTo>
                    <a:cubicBezTo>
                      <a:pt x="41" y="16"/>
                      <a:pt x="8"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5" name="Line 1056"/>
              <p:cNvSpPr>
                <a:spLocks noChangeShapeType="1"/>
              </p:cNvSpPr>
              <p:nvPr/>
            </p:nvSpPr>
            <p:spPr bwMode="auto">
              <a:xfrm flipV="1">
                <a:off x="3126" y="1011"/>
                <a:ext cx="1" cy="19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66" name="Line 1057"/>
              <p:cNvSpPr>
                <a:spLocks noChangeShapeType="1"/>
              </p:cNvSpPr>
              <p:nvPr/>
            </p:nvSpPr>
            <p:spPr bwMode="auto">
              <a:xfrm>
                <a:off x="3124" y="1577"/>
                <a:ext cx="1" cy="3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67" name="Freeform 1058"/>
              <p:cNvSpPr>
                <a:spLocks/>
              </p:cNvSpPr>
              <p:nvPr/>
            </p:nvSpPr>
            <p:spPr bwMode="auto">
              <a:xfrm>
                <a:off x="2457" y="1244"/>
                <a:ext cx="517" cy="40"/>
              </a:xfrm>
              <a:custGeom>
                <a:avLst/>
                <a:gdLst>
                  <a:gd name="T0" fmla="*/ 0 w 429"/>
                  <a:gd name="T1" fmla="*/ 0 h 33"/>
                  <a:gd name="T2" fmla="*/ 286 w 429"/>
                  <a:gd name="T3" fmla="*/ 21 h 33"/>
                  <a:gd name="T4" fmla="*/ 623 w 429"/>
                  <a:gd name="T5" fmla="*/ 2 h 33"/>
                  <a:gd name="T6" fmla="*/ 425 w 429"/>
                  <a:gd name="T7" fmla="*/ 46 h 33"/>
                  <a:gd name="T8" fmla="*/ 235 w 429"/>
                  <a:gd name="T9" fmla="*/ 46 h 33"/>
                  <a:gd name="T10" fmla="*/ 83 w 429"/>
                  <a:gd name="T11" fmla="*/ 35 h 33"/>
                  <a:gd name="T12" fmla="*/ 10 w 429"/>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9" h="33">
                    <a:moveTo>
                      <a:pt x="0" y="0"/>
                    </a:moveTo>
                    <a:cubicBezTo>
                      <a:pt x="47" y="29"/>
                      <a:pt x="143" y="11"/>
                      <a:pt x="197" y="14"/>
                    </a:cubicBezTo>
                    <a:cubicBezTo>
                      <a:pt x="274" y="17"/>
                      <a:pt x="351" y="4"/>
                      <a:pt x="429" y="2"/>
                    </a:cubicBezTo>
                    <a:cubicBezTo>
                      <a:pt x="381" y="17"/>
                      <a:pt x="344" y="31"/>
                      <a:pt x="293" y="31"/>
                    </a:cubicBezTo>
                    <a:cubicBezTo>
                      <a:pt x="249" y="31"/>
                      <a:pt x="206" y="33"/>
                      <a:pt x="162" y="31"/>
                    </a:cubicBezTo>
                    <a:cubicBezTo>
                      <a:pt x="128" y="29"/>
                      <a:pt x="91"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8" name="Freeform 1059"/>
              <p:cNvSpPr>
                <a:spLocks/>
              </p:cNvSpPr>
              <p:nvPr/>
            </p:nvSpPr>
            <p:spPr bwMode="auto">
              <a:xfrm>
                <a:off x="2610" y="1273"/>
                <a:ext cx="299" cy="11"/>
              </a:xfrm>
              <a:custGeom>
                <a:avLst/>
                <a:gdLst>
                  <a:gd name="T0" fmla="*/ 1 w 248"/>
                  <a:gd name="T1" fmla="*/ 7 h 9"/>
                  <a:gd name="T2" fmla="*/ 71 w 248"/>
                  <a:gd name="T3" fmla="*/ 9 h 9"/>
                  <a:gd name="T4" fmla="*/ 184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1" y="6"/>
                      <a:pt x="127" y="7"/>
                    </a:cubicBezTo>
                    <a:cubicBezTo>
                      <a:pt x="168" y="9"/>
                      <a:pt x="211" y="6"/>
                      <a:pt x="248" y="0"/>
                    </a:cubicBezTo>
                    <a:cubicBezTo>
                      <a:pt x="224" y="0"/>
                      <a:pt x="200" y="2"/>
                      <a:pt x="176" y="2"/>
                    </a:cubicBezTo>
                    <a:cubicBezTo>
                      <a:pt x="153" y="2"/>
                      <a:pt x="128" y="2"/>
                      <a:pt x="105" y="2"/>
                    </a:cubicBezTo>
                    <a:cubicBezTo>
                      <a:pt x="80" y="2"/>
                      <a:pt x="56" y="3"/>
                      <a:pt x="31" y="4"/>
                    </a:cubicBezTo>
                    <a:cubicBezTo>
                      <a:pt x="22" y="4"/>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9" name="Freeform 1060"/>
              <p:cNvSpPr>
                <a:spLocks/>
              </p:cNvSpPr>
              <p:nvPr/>
            </p:nvSpPr>
            <p:spPr bwMode="auto">
              <a:xfrm>
                <a:off x="3122" y="985"/>
                <a:ext cx="1115" cy="986"/>
              </a:xfrm>
              <a:custGeom>
                <a:avLst/>
                <a:gdLst>
                  <a:gd name="T0" fmla="*/ 1322 w 926"/>
                  <a:gd name="T1" fmla="*/ 630 h 815"/>
                  <a:gd name="T2" fmla="*/ 7 w 926"/>
                  <a:gd name="T3" fmla="*/ 30 h 815"/>
                  <a:gd name="T4" fmla="*/ 2 w 926"/>
                  <a:gd name="T5" fmla="*/ 30 h 815"/>
                  <a:gd name="T6" fmla="*/ 2 w 926"/>
                  <a:gd name="T7" fmla="*/ 266 h 815"/>
                  <a:gd name="T8" fmla="*/ 1 w 926"/>
                  <a:gd name="T9" fmla="*/ 267 h 815"/>
                  <a:gd name="T10" fmla="*/ 118 w 926"/>
                  <a:gd name="T11" fmla="*/ 310 h 815"/>
                  <a:gd name="T12" fmla="*/ 118 w 926"/>
                  <a:gd name="T13" fmla="*/ 306 h 815"/>
                  <a:gd name="T14" fmla="*/ 219 w 926"/>
                  <a:gd name="T15" fmla="*/ 431 h 815"/>
                  <a:gd name="T16" fmla="*/ 219 w 926"/>
                  <a:gd name="T17" fmla="*/ 427 h 815"/>
                  <a:gd name="T18" fmla="*/ 219 w 926"/>
                  <a:gd name="T19" fmla="*/ 557 h 815"/>
                  <a:gd name="T20" fmla="*/ 222 w 926"/>
                  <a:gd name="T21" fmla="*/ 557 h 815"/>
                  <a:gd name="T22" fmla="*/ 218 w 926"/>
                  <a:gd name="T23" fmla="*/ 555 h 815"/>
                  <a:gd name="T24" fmla="*/ 154 w 926"/>
                  <a:gd name="T25" fmla="*/ 655 h 815"/>
                  <a:gd name="T26" fmla="*/ 154 w 926"/>
                  <a:gd name="T27" fmla="*/ 653 h 815"/>
                  <a:gd name="T28" fmla="*/ 0 w 926"/>
                  <a:gd name="T29" fmla="*/ 720 h 815"/>
                  <a:gd name="T30" fmla="*/ 2 w 926"/>
                  <a:gd name="T31" fmla="*/ 721 h 815"/>
                  <a:gd name="T32" fmla="*/ 2 w 926"/>
                  <a:gd name="T33" fmla="*/ 1193 h 815"/>
                  <a:gd name="T34" fmla="*/ 0 w 926"/>
                  <a:gd name="T35" fmla="*/ 1193 h 815"/>
                  <a:gd name="T36" fmla="*/ 7 w 926"/>
                  <a:gd name="T37" fmla="*/ 1193 h 815"/>
                  <a:gd name="T38" fmla="*/ 1322 w 926"/>
                  <a:gd name="T39" fmla="*/ 630 h 8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6" h="815">
                    <a:moveTo>
                      <a:pt x="912" y="431"/>
                    </a:moveTo>
                    <a:cubicBezTo>
                      <a:pt x="896" y="0"/>
                      <a:pt x="163" y="21"/>
                      <a:pt x="5" y="21"/>
                    </a:cubicBezTo>
                    <a:cubicBezTo>
                      <a:pt x="4" y="21"/>
                      <a:pt x="3" y="21"/>
                      <a:pt x="2" y="21"/>
                    </a:cubicBezTo>
                    <a:cubicBezTo>
                      <a:pt x="2" y="182"/>
                      <a:pt x="2" y="182"/>
                      <a:pt x="2" y="182"/>
                    </a:cubicBezTo>
                    <a:cubicBezTo>
                      <a:pt x="1" y="183"/>
                      <a:pt x="1" y="183"/>
                      <a:pt x="1" y="183"/>
                    </a:cubicBezTo>
                    <a:cubicBezTo>
                      <a:pt x="29" y="237"/>
                      <a:pt x="74" y="216"/>
                      <a:pt x="81" y="212"/>
                    </a:cubicBezTo>
                    <a:cubicBezTo>
                      <a:pt x="82" y="212"/>
                      <a:pt x="80" y="209"/>
                      <a:pt x="81" y="209"/>
                    </a:cubicBezTo>
                    <a:cubicBezTo>
                      <a:pt x="66" y="275"/>
                      <a:pt x="137" y="292"/>
                      <a:pt x="151" y="294"/>
                    </a:cubicBezTo>
                    <a:cubicBezTo>
                      <a:pt x="151" y="295"/>
                      <a:pt x="151" y="292"/>
                      <a:pt x="151" y="292"/>
                    </a:cubicBezTo>
                    <a:cubicBezTo>
                      <a:pt x="117" y="336"/>
                      <a:pt x="147" y="375"/>
                      <a:pt x="151" y="380"/>
                    </a:cubicBezTo>
                    <a:cubicBezTo>
                      <a:pt x="151" y="380"/>
                      <a:pt x="153" y="380"/>
                      <a:pt x="153" y="380"/>
                    </a:cubicBezTo>
                    <a:cubicBezTo>
                      <a:pt x="153" y="380"/>
                      <a:pt x="151" y="379"/>
                      <a:pt x="150" y="379"/>
                    </a:cubicBezTo>
                    <a:cubicBezTo>
                      <a:pt x="95" y="388"/>
                      <a:pt x="103" y="436"/>
                      <a:pt x="106" y="447"/>
                    </a:cubicBezTo>
                    <a:cubicBezTo>
                      <a:pt x="105" y="447"/>
                      <a:pt x="107" y="446"/>
                      <a:pt x="106" y="446"/>
                    </a:cubicBezTo>
                    <a:cubicBezTo>
                      <a:pt x="40" y="422"/>
                      <a:pt x="0" y="492"/>
                      <a:pt x="0" y="492"/>
                    </a:cubicBezTo>
                    <a:cubicBezTo>
                      <a:pt x="1" y="493"/>
                      <a:pt x="2" y="493"/>
                      <a:pt x="2" y="493"/>
                    </a:cubicBezTo>
                    <a:cubicBezTo>
                      <a:pt x="2" y="815"/>
                      <a:pt x="2" y="815"/>
                      <a:pt x="2" y="815"/>
                    </a:cubicBezTo>
                    <a:cubicBezTo>
                      <a:pt x="0" y="815"/>
                      <a:pt x="0" y="815"/>
                      <a:pt x="0" y="815"/>
                    </a:cubicBezTo>
                    <a:cubicBezTo>
                      <a:pt x="2" y="815"/>
                      <a:pt x="3" y="815"/>
                      <a:pt x="5" y="815"/>
                    </a:cubicBezTo>
                    <a:cubicBezTo>
                      <a:pt x="163" y="815"/>
                      <a:pt x="926" y="807"/>
                      <a:pt x="912"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0" name="Freeform 1061"/>
              <p:cNvSpPr>
                <a:spLocks/>
              </p:cNvSpPr>
              <p:nvPr/>
            </p:nvSpPr>
            <p:spPr bwMode="auto">
              <a:xfrm>
                <a:off x="3123" y="1396"/>
                <a:ext cx="1014" cy="336"/>
              </a:xfrm>
              <a:custGeom>
                <a:avLst/>
                <a:gdLst>
                  <a:gd name="T0" fmla="*/ 163 w 842"/>
                  <a:gd name="T1" fmla="*/ 372 h 278"/>
                  <a:gd name="T2" fmla="*/ 441 w 842"/>
                  <a:gd name="T3" fmla="*/ 396 h 278"/>
                  <a:gd name="T4" fmla="*/ 632 w 842"/>
                  <a:gd name="T5" fmla="*/ 366 h 278"/>
                  <a:gd name="T6" fmla="*/ 807 w 842"/>
                  <a:gd name="T7" fmla="*/ 343 h 278"/>
                  <a:gd name="T8" fmla="*/ 1009 w 842"/>
                  <a:gd name="T9" fmla="*/ 294 h 278"/>
                  <a:gd name="T10" fmla="*/ 1114 w 842"/>
                  <a:gd name="T11" fmla="*/ 230 h 278"/>
                  <a:gd name="T12" fmla="*/ 1181 w 842"/>
                  <a:gd name="T13" fmla="*/ 28 h 278"/>
                  <a:gd name="T14" fmla="*/ 1114 w 842"/>
                  <a:gd name="T15" fmla="*/ 18 h 278"/>
                  <a:gd name="T16" fmla="*/ 965 w 842"/>
                  <a:gd name="T17" fmla="*/ 27 h 278"/>
                  <a:gd name="T18" fmla="*/ 762 w 842"/>
                  <a:gd name="T19" fmla="*/ 51 h 278"/>
                  <a:gd name="T20" fmla="*/ 517 w 842"/>
                  <a:gd name="T21" fmla="*/ 60 h 278"/>
                  <a:gd name="T22" fmla="*/ 290 w 842"/>
                  <a:gd name="T23" fmla="*/ 75 h 278"/>
                  <a:gd name="T24" fmla="*/ 161 w 842"/>
                  <a:gd name="T25" fmla="*/ 89 h 278"/>
                  <a:gd name="T26" fmla="*/ 152 w 842"/>
                  <a:gd name="T27" fmla="*/ 156 h 278"/>
                  <a:gd name="T28" fmla="*/ 152 w 842"/>
                  <a:gd name="T29" fmla="*/ 156 h 278"/>
                  <a:gd name="T30" fmla="*/ 0 w 842"/>
                  <a:gd name="T31" fmla="*/ 224 h 278"/>
                  <a:gd name="T32" fmla="*/ 1 w 842"/>
                  <a:gd name="T33" fmla="*/ 225 h 278"/>
                  <a:gd name="T34" fmla="*/ 1 w 842"/>
                  <a:gd name="T35" fmla="*/ 321 h 278"/>
                  <a:gd name="T36" fmla="*/ 163 w 842"/>
                  <a:gd name="T37" fmla="*/ 372 h 2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2" h="278">
                    <a:moveTo>
                      <a:pt x="112" y="255"/>
                    </a:moveTo>
                    <a:cubicBezTo>
                      <a:pt x="178" y="266"/>
                      <a:pt x="237" y="278"/>
                      <a:pt x="304" y="271"/>
                    </a:cubicBezTo>
                    <a:cubicBezTo>
                      <a:pt x="348" y="266"/>
                      <a:pt x="392" y="256"/>
                      <a:pt x="436" y="251"/>
                    </a:cubicBezTo>
                    <a:cubicBezTo>
                      <a:pt x="476" y="247"/>
                      <a:pt x="516" y="241"/>
                      <a:pt x="556" y="235"/>
                    </a:cubicBezTo>
                    <a:cubicBezTo>
                      <a:pt x="605" y="228"/>
                      <a:pt x="649" y="212"/>
                      <a:pt x="696" y="201"/>
                    </a:cubicBezTo>
                    <a:cubicBezTo>
                      <a:pt x="729" y="193"/>
                      <a:pt x="746" y="186"/>
                      <a:pt x="768" y="157"/>
                    </a:cubicBezTo>
                    <a:cubicBezTo>
                      <a:pt x="797" y="117"/>
                      <a:pt x="775" y="48"/>
                      <a:pt x="815" y="19"/>
                    </a:cubicBezTo>
                    <a:cubicBezTo>
                      <a:pt x="842" y="0"/>
                      <a:pt x="792" y="9"/>
                      <a:pt x="768" y="12"/>
                    </a:cubicBezTo>
                    <a:cubicBezTo>
                      <a:pt x="716" y="17"/>
                      <a:pt x="698" y="10"/>
                      <a:pt x="665" y="18"/>
                    </a:cubicBezTo>
                    <a:cubicBezTo>
                      <a:pt x="616" y="30"/>
                      <a:pt x="577" y="32"/>
                      <a:pt x="526" y="35"/>
                    </a:cubicBezTo>
                    <a:cubicBezTo>
                      <a:pt x="468" y="39"/>
                      <a:pt x="416" y="39"/>
                      <a:pt x="356" y="41"/>
                    </a:cubicBezTo>
                    <a:cubicBezTo>
                      <a:pt x="309" y="43"/>
                      <a:pt x="247" y="43"/>
                      <a:pt x="200" y="51"/>
                    </a:cubicBezTo>
                    <a:cubicBezTo>
                      <a:pt x="172" y="56"/>
                      <a:pt x="140" y="62"/>
                      <a:pt x="111" y="61"/>
                    </a:cubicBezTo>
                    <a:cubicBezTo>
                      <a:pt x="98" y="78"/>
                      <a:pt x="103" y="101"/>
                      <a:pt x="105" y="107"/>
                    </a:cubicBezTo>
                    <a:cubicBezTo>
                      <a:pt x="105" y="108"/>
                      <a:pt x="106" y="107"/>
                      <a:pt x="105" y="107"/>
                    </a:cubicBezTo>
                    <a:cubicBezTo>
                      <a:pt x="39" y="83"/>
                      <a:pt x="0" y="153"/>
                      <a:pt x="0" y="153"/>
                    </a:cubicBezTo>
                    <a:cubicBezTo>
                      <a:pt x="0" y="153"/>
                      <a:pt x="1" y="153"/>
                      <a:pt x="1" y="154"/>
                    </a:cubicBezTo>
                    <a:cubicBezTo>
                      <a:pt x="1" y="220"/>
                      <a:pt x="1" y="220"/>
                      <a:pt x="1" y="220"/>
                    </a:cubicBezTo>
                    <a:cubicBezTo>
                      <a:pt x="32" y="242"/>
                      <a:pt x="74" y="249"/>
                      <a:pt x="112" y="25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1" name="Freeform 1062"/>
              <p:cNvSpPr>
                <a:spLocks noEditPoints="1"/>
              </p:cNvSpPr>
              <p:nvPr/>
            </p:nvSpPr>
            <p:spPr bwMode="auto">
              <a:xfrm>
                <a:off x="3127" y="1410"/>
                <a:ext cx="1023" cy="232"/>
              </a:xfrm>
              <a:custGeom>
                <a:avLst/>
                <a:gdLst>
                  <a:gd name="T0" fmla="*/ 1099 w 850"/>
                  <a:gd name="T1" fmla="*/ 25 h 192"/>
                  <a:gd name="T2" fmla="*/ 995 w 850"/>
                  <a:gd name="T3" fmla="*/ 36 h 192"/>
                  <a:gd name="T4" fmla="*/ 799 w 850"/>
                  <a:gd name="T5" fmla="*/ 83 h 192"/>
                  <a:gd name="T6" fmla="*/ 560 w 850"/>
                  <a:gd name="T7" fmla="*/ 114 h 192"/>
                  <a:gd name="T8" fmla="*/ 221 w 850"/>
                  <a:gd name="T9" fmla="*/ 128 h 192"/>
                  <a:gd name="T10" fmla="*/ 144 w 850"/>
                  <a:gd name="T11" fmla="*/ 128 h 192"/>
                  <a:gd name="T12" fmla="*/ 148 w 850"/>
                  <a:gd name="T13" fmla="*/ 139 h 192"/>
                  <a:gd name="T14" fmla="*/ 94 w 850"/>
                  <a:gd name="T15" fmla="*/ 133 h 192"/>
                  <a:gd name="T16" fmla="*/ 81 w 850"/>
                  <a:gd name="T17" fmla="*/ 135 h 192"/>
                  <a:gd name="T18" fmla="*/ 0 w 850"/>
                  <a:gd name="T19" fmla="*/ 198 h 192"/>
                  <a:gd name="T20" fmla="*/ 0 w 850"/>
                  <a:gd name="T21" fmla="*/ 253 h 192"/>
                  <a:gd name="T22" fmla="*/ 447 w 850"/>
                  <a:gd name="T23" fmla="*/ 254 h 192"/>
                  <a:gd name="T24" fmla="*/ 838 w 850"/>
                  <a:gd name="T25" fmla="*/ 226 h 192"/>
                  <a:gd name="T26" fmla="*/ 1188 w 850"/>
                  <a:gd name="T27" fmla="*/ 123 h 192"/>
                  <a:gd name="T28" fmla="*/ 1099 w 850"/>
                  <a:gd name="T29" fmla="*/ 25 h 192"/>
                  <a:gd name="T30" fmla="*/ 148 w 850"/>
                  <a:gd name="T31" fmla="*/ 140 h 192"/>
                  <a:gd name="T32" fmla="*/ 148 w 850"/>
                  <a:gd name="T33" fmla="*/ 140 h 192"/>
                  <a:gd name="T34" fmla="*/ 148 w 850"/>
                  <a:gd name="T35" fmla="*/ 140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0" h="192">
                    <a:moveTo>
                      <a:pt x="759" y="17"/>
                    </a:moveTo>
                    <a:cubicBezTo>
                      <a:pt x="741" y="20"/>
                      <a:pt x="716" y="18"/>
                      <a:pt x="687" y="25"/>
                    </a:cubicBezTo>
                    <a:cubicBezTo>
                      <a:pt x="650" y="34"/>
                      <a:pt x="589" y="51"/>
                      <a:pt x="552" y="57"/>
                    </a:cubicBezTo>
                    <a:cubicBezTo>
                      <a:pt x="479" y="70"/>
                      <a:pt x="458" y="68"/>
                      <a:pt x="386" y="78"/>
                    </a:cubicBezTo>
                    <a:cubicBezTo>
                      <a:pt x="317" y="89"/>
                      <a:pt x="221" y="73"/>
                      <a:pt x="153" y="88"/>
                    </a:cubicBezTo>
                    <a:cubicBezTo>
                      <a:pt x="134" y="93"/>
                      <a:pt x="122" y="88"/>
                      <a:pt x="100" y="88"/>
                    </a:cubicBezTo>
                    <a:cubicBezTo>
                      <a:pt x="101" y="91"/>
                      <a:pt x="101" y="94"/>
                      <a:pt x="102" y="95"/>
                    </a:cubicBezTo>
                    <a:cubicBezTo>
                      <a:pt x="89" y="90"/>
                      <a:pt x="76" y="89"/>
                      <a:pt x="65" y="91"/>
                    </a:cubicBezTo>
                    <a:cubicBezTo>
                      <a:pt x="63" y="91"/>
                      <a:pt x="60" y="92"/>
                      <a:pt x="56" y="93"/>
                    </a:cubicBezTo>
                    <a:cubicBezTo>
                      <a:pt x="27" y="100"/>
                      <a:pt x="7" y="125"/>
                      <a:pt x="0" y="136"/>
                    </a:cubicBezTo>
                    <a:cubicBezTo>
                      <a:pt x="0" y="173"/>
                      <a:pt x="0" y="173"/>
                      <a:pt x="0" y="173"/>
                    </a:cubicBezTo>
                    <a:cubicBezTo>
                      <a:pt x="75" y="192"/>
                      <a:pt x="231" y="169"/>
                      <a:pt x="308" y="174"/>
                    </a:cubicBezTo>
                    <a:cubicBezTo>
                      <a:pt x="397" y="181"/>
                      <a:pt x="491" y="177"/>
                      <a:pt x="578" y="155"/>
                    </a:cubicBezTo>
                    <a:cubicBezTo>
                      <a:pt x="619" y="144"/>
                      <a:pt x="795" y="125"/>
                      <a:pt x="820" y="84"/>
                    </a:cubicBezTo>
                    <a:cubicBezTo>
                      <a:pt x="833" y="62"/>
                      <a:pt x="850" y="0"/>
                      <a:pt x="759" y="17"/>
                    </a:cubicBezTo>
                    <a:close/>
                    <a:moveTo>
                      <a:pt x="102" y="96"/>
                    </a:moveTo>
                    <a:cubicBezTo>
                      <a:pt x="102" y="96"/>
                      <a:pt x="102" y="96"/>
                      <a:pt x="102" y="96"/>
                    </a:cubicBezTo>
                    <a:cubicBezTo>
                      <a:pt x="102" y="96"/>
                      <a:pt x="102" y="96"/>
                      <a:pt x="102" y="96"/>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2" name="Freeform 1063"/>
              <p:cNvSpPr>
                <a:spLocks/>
              </p:cNvSpPr>
              <p:nvPr/>
            </p:nvSpPr>
            <p:spPr bwMode="auto">
              <a:xfrm>
                <a:off x="3966" y="1011"/>
                <a:ext cx="352" cy="960"/>
              </a:xfrm>
              <a:custGeom>
                <a:avLst/>
                <a:gdLst>
                  <a:gd name="T0" fmla="*/ 7 w 292"/>
                  <a:gd name="T1" fmla="*/ 0 h 794"/>
                  <a:gd name="T2" fmla="*/ 2 w 292"/>
                  <a:gd name="T3" fmla="*/ 0 h 794"/>
                  <a:gd name="T4" fmla="*/ 2 w 292"/>
                  <a:gd name="T5" fmla="*/ 237 h 794"/>
                  <a:gd name="T6" fmla="*/ 198 w 292"/>
                  <a:gd name="T7" fmla="*/ 397 h 794"/>
                  <a:gd name="T8" fmla="*/ 2 w 292"/>
                  <a:gd name="T9" fmla="*/ 568 h 794"/>
                  <a:gd name="T10" fmla="*/ 2 w 292"/>
                  <a:gd name="T11" fmla="*/ 1161 h 794"/>
                  <a:gd name="T12" fmla="*/ 0 w 292"/>
                  <a:gd name="T13" fmla="*/ 1161 h 794"/>
                  <a:gd name="T14" fmla="*/ 7 w 292"/>
                  <a:gd name="T15" fmla="*/ 1161 h 794"/>
                  <a:gd name="T16" fmla="*/ 424 w 292"/>
                  <a:gd name="T17" fmla="*/ 580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38" y="230"/>
                      <a:pt x="136" y="271"/>
                    </a:cubicBezTo>
                    <a:cubicBezTo>
                      <a:pt x="134" y="339"/>
                      <a:pt x="100" y="388"/>
                      <a:pt x="2" y="389"/>
                    </a:cubicBezTo>
                    <a:cubicBezTo>
                      <a:pt x="2" y="794"/>
                      <a:pt x="2" y="794"/>
                      <a:pt x="2" y="794"/>
                    </a:cubicBezTo>
                    <a:cubicBezTo>
                      <a:pt x="0" y="794"/>
                      <a:pt x="0" y="794"/>
                      <a:pt x="0" y="794"/>
                    </a:cubicBezTo>
                    <a:cubicBezTo>
                      <a:pt x="2" y="794"/>
                      <a:pt x="4"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3" name="Rectangle 1064"/>
              <p:cNvSpPr>
                <a:spLocks noChangeArrowheads="1"/>
              </p:cNvSpPr>
              <p:nvPr/>
            </p:nvSpPr>
            <p:spPr bwMode="auto">
              <a:xfrm>
                <a:off x="3124"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4" name="Freeform 1065"/>
              <p:cNvSpPr>
                <a:spLocks/>
              </p:cNvSpPr>
              <p:nvPr/>
            </p:nvSpPr>
            <p:spPr bwMode="auto">
              <a:xfrm>
                <a:off x="3124" y="1478"/>
                <a:ext cx="844" cy="339"/>
              </a:xfrm>
              <a:custGeom>
                <a:avLst/>
                <a:gdLst>
                  <a:gd name="T0" fmla="*/ 1016 w 701"/>
                  <a:gd name="T1" fmla="*/ 410 h 280"/>
                  <a:gd name="T2" fmla="*/ 0 w 701"/>
                  <a:gd name="T3" fmla="*/ 410 h 280"/>
                  <a:gd name="T4" fmla="*/ 0 w 701"/>
                  <a:gd name="T5" fmla="*/ 123 h 280"/>
                  <a:gd name="T6" fmla="*/ 1016 w 701"/>
                  <a:gd name="T7" fmla="*/ 0 h 280"/>
                  <a:gd name="T8" fmla="*/ 1016 w 701"/>
                  <a:gd name="T9" fmla="*/ 410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 h="280">
                    <a:moveTo>
                      <a:pt x="701" y="280"/>
                    </a:moveTo>
                    <a:cubicBezTo>
                      <a:pt x="0" y="280"/>
                      <a:pt x="0" y="280"/>
                      <a:pt x="0" y="280"/>
                    </a:cubicBezTo>
                    <a:cubicBezTo>
                      <a:pt x="0" y="84"/>
                      <a:pt x="0" y="84"/>
                      <a:pt x="0" y="84"/>
                    </a:cubicBezTo>
                    <a:cubicBezTo>
                      <a:pt x="0" y="84"/>
                      <a:pt x="457" y="74"/>
                      <a:pt x="701" y="0"/>
                    </a:cubicBezTo>
                    <a:lnTo>
                      <a:pt x="701" y="280"/>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5" name="Freeform 1066"/>
              <p:cNvSpPr>
                <a:spLocks/>
              </p:cNvSpPr>
              <p:nvPr/>
            </p:nvSpPr>
            <p:spPr bwMode="auto">
              <a:xfrm>
                <a:off x="3124" y="1150"/>
                <a:ext cx="83" cy="114"/>
              </a:xfrm>
              <a:custGeom>
                <a:avLst/>
                <a:gdLst>
                  <a:gd name="T0" fmla="*/ 0 w 69"/>
                  <a:gd name="T1" fmla="*/ 69 h 94"/>
                  <a:gd name="T2" fmla="*/ 100 w 69"/>
                  <a:gd name="T3" fmla="*/ 68 h 94"/>
                  <a:gd name="T4" fmla="*/ 0 w 69"/>
                  <a:gd name="T5" fmla="*/ 69 h 94"/>
                  <a:gd name="T6" fmla="*/ 0 60000 65536"/>
                  <a:gd name="T7" fmla="*/ 0 60000 65536"/>
                  <a:gd name="T8" fmla="*/ 0 60000 65536"/>
                </a:gdLst>
                <a:ahLst/>
                <a:cxnLst>
                  <a:cxn ang="T6">
                    <a:pos x="T0" y="T1"/>
                  </a:cxn>
                  <a:cxn ang="T7">
                    <a:pos x="T2" y="T3"/>
                  </a:cxn>
                  <a:cxn ang="T8">
                    <a:pos x="T4" y="T5"/>
                  </a:cxn>
                </a:cxnLst>
                <a:rect l="0" t="0" r="r" b="b"/>
                <a:pathLst>
                  <a:path w="69" h="94">
                    <a:moveTo>
                      <a:pt x="0" y="47"/>
                    </a:moveTo>
                    <a:cubicBezTo>
                      <a:pt x="0" y="47"/>
                      <a:pt x="28" y="0"/>
                      <a:pt x="69" y="46"/>
                    </a:cubicBezTo>
                    <a:cubicBezTo>
                      <a:pt x="69" y="46"/>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6" name="Oval 1067"/>
              <p:cNvSpPr>
                <a:spLocks noChangeArrowheads="1"/>
              </p:cNvSpPr>
              <p:nvPr/>
            </p:nvSpPr>
            <p:spPr bwMode="auto">
              <a:xfrm>
                <a:off x="316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7" name="Freeform 1068"/>
              <p:cNvSpPr>
                <a:spLocks/>
              </p:cNvSpPr>
              <p:nvPr/>
            </p:nvSpPr>
            <p:spPr bwMode="auto">
              <a:xfrm>
                <a:off x="3209" y="1168"/>
                <a:ext cx="127" cy="96"/>
              </a:xfrm>
              <a:custGeom>
                <a:avLst/>
                <a:gdLst>
                  <a:gd name="T0" fmla="*/ 0 w 106"/>
                  <a:gd name="T1" fmla="*/ 46 h 79"/>
                  <a:gd name="T2" fmla="*/ 152 w 106"/>
                  <a:gd name="T3" fmla="*/ 46 h 79"/>
                  <a:gd name="T4" fmla="*/ 0 w 106"/>
                  <a:gd name="T5" fmla="*/ 46 h 79"/>
                  <a:gd name="T6" fmla="*/ 0 60000 65536"/>
                  <a:gd name="T7" fmla="*/ 0 60000 65536"/>
                  <a:gd name="T8" fmla="*/ 0 60000 65536"/>
                </a:gdLst>
                <a:ahLst/>
                <a:cxnLst>
                  <a:cxn ang="T6">
                    <a:pos x="T0" y="T1"/>
                  </a:cxn>
                  <a:cxn ang="T7">
                    <a:pos x="T2" y="T3"/>
                  </a:cxn>
                  <a:cxn ang="T8">
                    <a:pos x="T4" y="T5"/>
                  </a:cxn>
                </a:cxnLst>
                <a:rect l="0" t="0" r="r" b="b"/>
                <a:pathLst>
                  <a:path w="106" h="79">
                    <a:moveTo>
                      <a:pt x="0" y="31"/>
                    </a:moveTo>
                    <a:cubicBezTo>
                      <a:pt x="0" y="31"/>
                      <a:pt x="53" y="0"/>
                      <a:pt x="106" y="31"/>
                    </a:cubicBezTo>
                    <a:cubicBezTo>
                      <a:pt x="106" y="31"/>
                      <a:pt x="48" y="79"/>
                      <a:pt x="0" y="3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8" name="Oval 1069"/>
              <p:cNvSpPr>
                <a:spLocks noChangeArrowheads="1"/>
              </p:cNvSpPr>
              <p:nvPr/>
            </p:nvSpPr>
            <p:spPr bwMode="auto">
              <a:xfrm>
                <a:off x="328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9" name="Freeform 1070"/>
              <p:cNvSpPr>
                <a:spLocks/>
              </p:cNvSpPr>
              <p:nvPr/>
            </p:nvSpPr>
            <p:spPr bwMode="auto">
              <a:xfrm>
                <a:off x="3336" y="1149"/>
                <a:ext cx="150" cy="113"/>
              </a:xfrm>
              <a:custGeom>
                <a:avLst/>
                <a:gdLst>
                  <a:gd name="T0" fmla="*/ 0 w 124"/>
                  <a:gd name="T1" fmla="*/ 69 h 94"/>
                  <a:gd name="T2" fmla="*/ 181 w 124"/>
                  <a:gd name="T3" fmla="*/ 70 h 94"/>
                  <a:gd name="T4" fmla="*/ 0 w 124"/>
                  <a:gd name="T5" fmla="*/ 69 h 94"/>
                  <a:gd name="T6" fmla="*/ 0 60000 65536"/>
                  <a:gd name="T7" fmla="*/ 0 60000 65536"/>
                  <a:gd name="T8" fmla="*/ 0 60000 65536"/>
                </a:gdLst>
                <a:ahLst/>
                <a:cxnLst>
                  <a:cxn ang="T6">
                    <a:pos x="T0" y="T1"/>
                  </a:cxn>
                  <a:cxn ang="T7">
                    <a:pos x="T2" y="T3"/>
                  </a:cxn>
                  <a:cxn ang="T8">
                    <a:pos x="T4" y="T5"/>
                  </a:cxn>
                </a:cxnLst>
                <a:rect l="0" t="0" r="r" b="b"/>
                <a:pathLst>
                  <a:path w="124" h="94">
                    <a:moveTo>
                      <a:pt x="0" y="47"/>
                    </a:moveTo>
                    <a:cubicBezTo>
                      <a:pt x="0" y="47"/>
                      <a:pt x="70" y="0"/>
                      <a:pt x="124" y="48"/>
                    </a:cubicBezTo>
                    <a:cubicBezTo>
                      <a:pt x="124" y="48"/>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0" name="Oval 1071"/>
              <p:cNvSpPr>
                <a:spLocks noChangeArrowheads="1"/>
              </p:cNvSpPr>
              <p:nvPr/>
            </p:nvSpPr>
            <p:spPr bwMode="auto">
              <a:xfrm>
                <a:off x="340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1" name="Freeform 1072"/>
              <p:cNvSpPr>
                <a:spLocks/>
              </p:cNvSpPr>
              <p:nvPr/>
            </p:nvSpPr>
            <p:spPr bwMode="auto">
              <a:xfrm>
                <a:off x="3486" y="1148"/>
                <a:ext cx="102" cy="116"/>
              </a:xfrm>
              <a:custGeom>
                <a:avLst/>
                <a:gdLst>
                  <a:gd name="T0" fmla="*/ 0 w 85"/>
                  <a:gd name="T1" fmla="*/ 71 h 96"/>
                  <a:gd name="T2" fmla="*/ 122 w 85"/>
                  <a:gd name="T3" fmla="*/ 70 h 96"/>
                  <a:gd name="T4" fmla="*/ 0 w 85"/>
                  <a:gd name="T5" fmla="*/ 71 h 96"/>
                  <a:gd name="T6" fmla="*/ 0 60000 65536"/>
                  <a:gd name="T7" fmla="*/ 0 60000 65536"/>
                  <a:gd name="T8" fmla="*/ 0 60000 65536"/>
                </a:gdLst>
                <a:ahLst/>
                <a:cxnLst>
                  <a:cxn ang="T6">
                    <a:pos x="T0" y="T1"/>
                  </a:cxn>
                  <a:cxn ang="T7">
                    <a:pos x="T2" y="T3"/>
                  </a:cxn>
                  <a:cxn ang="T8">
                    <a:pos x="T4" y="T5"/>
                  </a:cxn>
                </a:cxnLst>
                <a:rect l="0" t="0" r="r" b="b"/>
                <a:pathLst>
                  <a:path w="85" h="96">
                    <a:moveTo>
                      <a:pt x="0" y="49"/>
                    </a:moveTo>
                    <a:cubicBezTo>
                      <a:pt x="0" y="49"/>
                      <a:pt x="31" y="0"/>
                      <a:pt x="85" y="48"/>
                    </a:cubicBezTo>
                    <a:cubicBezTo>
                      <a:pt x="85"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2" name="Oval 1073"/>
              <p:cNvSpPr>
                <a:spLocks noChangeArrowheads="1"/>
              </p:cNvSpPr>
              <p:nvPr/>
            </p:nvSpPr>
            <p:spPr bwMode="auto">
              <a:xfrm>
                <a:off x="352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3" name="Freeform 1074"/>
              <p:cNvSpPr>
                <a:spLocks/>
              </p:cNvSpPr>
              <p:nvPr/>
            </p:nvSpPr>
            <p:spPr bwMode="auto">
              <a:xfrm>
                <a:off x="3588" y="1149"/>
                <a:ext cx="140" cy="115"/>
              </a:xfrm>
              <a:custGeom>
                <a:avLst/>
                <a:gdLst>
                  <a:gd name="T0" fmla="*/ 0 w 116"/>
                  <a:gd name="T1" fmla="*/ 69 h 95"/>
                  <a:gd name="T2" fmla="*/ 169 w 116"/>
                  <a:gd name="T3" fmla="*/ 70 h 95"/>
                  <a:gd name="T4" fmla="*/ 0 w 116"/>
                  <a:gd name="T5" fmla="*/ 69 h 95"/>
                  <a:gd name="T6" fmla="*/ 0 60000 65536"/>
                  <a:gd name="T7" fmla="*/ 0 60000 65536"/>
                  <a:gd name="T8" fmla="*/ 0 60000 65536"/>
                </a:gdLst>
                <a:ahLst/>
                <a:cxnLst>
                  <a:cxn ang="T6">
                    <a:pos x="T0" y="T1"/>
                  </a:cxn>
                  <a:cxn ang="T7">
                    <a:pos x="T2" y="T3"/>
                  </a:cxn>
                  <a:cxn ang="T8">
                    <a:pos x="T4" y="T5"/>
                  </a:cxn>
                </a:cxnLst>
                <a:rect l="0" t="0" r="r" b="b"/>
                <a:pathLst>
                  <a:path w="116" h="95">
                    <a:moveTo>
                      <a:pt x="0" y="47"/>
                    </a:moveTo>
                    <a:cubicBezTo>
                      <a:pt x="0" y="47"/>
                      <a:pt x="62" y="0"/>
                      <a:pt x="116" y="48"/>
                    </a:cubicBezTo>
                    <a:cubicBezTo>
                      <a:pt x="116" y="48"/>
                      <a:pt x="49" y="95"/>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4" name="Oval 1075"/>
              <p:cNvSpPr>
                <a:spLocks noChangeArrowheads="1"/>
              </p:cNvSpPr>
              <p:nvPr/>
            </p:nvSpPr>
            <p:spPr bwMode="auto">
              <a:xfrm>
                <a:off x="364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5" name="Freeform 1076"/>
              <p:cNvSpPr>
                <a:spLocks/>
              </p:cNvSpPr>
              <p:nvPr/>
            </p:nvSpPr>
            <p:spPr bwMode="auto">
              <a:xfrm>
                <a:off x="3728" y="1148"/>
                <a:ext cx="141" cy="116"/>
              </a:xfrm>
              <a:custGeom>
                <a:avLst/>
                <a:gdLst>
                  <a:gd name="T0" fmla="*/ 0 w 117"/>
                  <a:gd name="T1" fmla="*/ 71 h 96"/>
                  <a:gd name="T2" fmla="*/ 170 w 117"/>
                  <a:gd name="T3" fmla="*/ 71 h 96"/>
                  <a:gd name="T4" fmla="*/ 0 w 117"/>
                  <a:gd name="T5" fmla="*/ 71 h 96"/>
                  <a:gd name="T6" fmla="*/ 0 60000 65536"/>
                  <a:gd name="T7" fmla="*/ 0 60000 65536"/>
                  <a:gd name="T8" fmla="*/ 0 60000 65536"/>
                </a:gdLst>
                <a:ahLst/>
                <a:cxnLst>
                  <a:cxn ang="T6">
                    <a:pos x="T0" y="T1"/>
                  </a:cxn>
                  <a:cxn ang="T7">
                    <a:pos x="T2" y="T3"/>
                  </a:cxn>
                  <a:cxn ang="T8">
                    <a:pos x="T4" y="T5"/>
                  </a:cxn>
                </a:cxnLst>
                <a:rect l="0" t="0" r="r" b="b"/>
                <a:pathLst>
                  <a:path w="117" h="96">
                    <a:moveTo>
                      <a:pt x="0" y="49"/>
                    </a:moveTo>
                    <a:cubicBezTo>
                      <a:pt x="0" y="49"/>
                      <a:pt x="63" y="0"/>
                      <a:pt x="117" y="49"/>
                    </a:cubicBezTo>
                    <a:cubicBezTo>
                      <a:pt x="117"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6" name="Oval 1077"/>
              <p:cNvSpPr>
                <a:spLocks noChangeArrowheads="1"/>
              </p:cNvSpPr>
              <p:nvPr/>
            </p:nvSpPr>
            <p:spPr bwMode="auto">
              <a:xfrm>
                <a:off x="376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7" name="Freeform 1078"/>
              <p:cNvSpPr>
                <a:spLocks/>
              </p:cNvSpPr>
              <p:nvPr/>
            </p:nvSpPr>
            <p:spPr bwMode="auto">
              <a:xfrm>
                <a:off x="3869" y="1149"/>
                <a:ext cx="99" cy="115"/>
              </a:xfrm>
              <a:custGeom>
                <a:avLst/>
                <a:gdLst>
                  <a:gd name="T0" fmla="*/ 0 w 83"/>
                  <a:gd name="T1" fmla="*/ 70 h 95"/>
                  <a:gd name="T2" fmla="*/ 118 w 83"/>
                  <a:gd name="T3" fmla="*/ 70 h 95"/>
                  <a:gd name="T4" fmla="*/ 0 w 83"/>
                  <a:gd name="T5" fmla="*/ 70 h 95"/>
                  <a:gd name="T6" fmla="*/ 0 60000 65536"/>
                  <a:gd name="T7" fmla="*/ 0 60000 65536"/>
                  <a:gd name="T8" fmla="*/ 0 60000 65536"/>
                </a:gdLst>
                <a:ahLst/>
                <a:cxnLst>
                  <a:cxn ang="T6">
                    <a:pos x="T0" y="T1"/>
                  </a:cxn>
                  <a:cxn ang="T7">
                    <a:pos x="T2" y="T3"/>
                  </a:cxn>
                  <a:cxn ang="T8">
                    <a:pos x="T4" y="T5"/>
                  </a:cxn>
                </a:cxnLst>
                <a:rect l="0" t="0" r="r" b="b"/>
                <a:pathLst>
                  <a:path w="83" h="95">
                    <a:moveTo>
                      <a:pt x="0" y="48"/>
                    </a:moveTo>
                    <a:cubicBezTo>
                      <a:pt x="0" y="48"/>
                      <a:pt x="47" y="0"/>
                      <a:pt x="83" y="48"/>
                    </a:cubicBezTo>
                    <a:cubicBezTo>
                      <a:pt x="83"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8" name="Oval 1079"/>
              <p:cNvSpPr>
                <a:spLocks noChangeArrowheads="1"/>
              </p:cNvSpPr>
              <p:nvPr/>
            </p:nvSpPr>
            <p:spPr bwMode="auto">
              <a:xfrm>
                <a:off x="388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9" name="Freeform 1080"/>
              <p:cNvSpPr>
                <a:spLocks/>
              </p:cNvSpPr>
              <p:nvPr/>
            </p:nvSpPr>
            <p:spPr bwMode="auto">
              <a:xfrm>
                <a:off x="3124" y="1520"/>
                <a:ext cx="121" cy="115"/>
              </a:xfrm>
              <a:custGeom>
                <a:avLst/>
                <a:gdLst>
                  <a:gd name="T0" fmla="*/ 0 w 100"/>
                  <a:gd name="T1" fmla="*/ 74 h 95"/>
                  <a:gd name="T2" fmla="*/ 146 w 100"/>
                  <a:gd name="T3" fmla="*/ 68 h 95"/>
                  <a:gd name="T4" fmla="*/ 0 w 100"/>
                  <a:gd name="T5" fmla="*/ 74 h 95"/>
                  <a:gd name="T6" fmla="*/ 0 60000 65536"/>
                  <a:gd name="T7" fmla="*/ 0 60000 65536"/>
                  <a:gd name="T8" fmla="*/ 0 60000 65536"/>
                </a:gdLst>
                <a:ahLst/>
                <a:cxnLst>
                  <a:cxn ang="T6">
                    <a:pos x="T0" y="T1"/>
                  </a:cxn>
                  <a:cxn ang="T7">
                    <a:pos x="T2" y="T3"/>
                  </a:cxn>
                  <a:cxn ang="T8">
                    <a:pos x="T4" y="T5"/>
                  </a:cxn>
                </a:cxnLst>
                <a:rect l="0" t="0" r="r" b="b"/>
                <a:pathLst>
                  <a:path w="100" h="95">
                    <a:moveTo>
                      <a:pt x="0" y="50"/>
                    </a:moveTo>
                    <a:cubicBezTo>
                      <a:pt x="0" y="50"/>
                      <a:pt x="44" y="0"/>
                      <a:pt x="100" y="46"/>
                    </a:cubicBezTo>
                    <a:cubicBezTo>
                      <a:pt x="100" y="46"/>
                      <a:pt x="51" y="95"/>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0" name="Freeform 1081"/>
              <p:cNvSpPr>
                <a:spLocks/>
              </p:cNvSpPr>
              <p:nvPr/>
            </p:nvSpPr>
            <p:spPr bwMode="auto">
              <a:xfrm>
                <a:off x="3165" y="1569"/>
                <a:ext cx="36" cy="19"/>
              </a:xfrm>
              <a:custGeom>
                <a:avLst/>
                <a:gdLst>
                  <a:gd name="T0" fmla="*/ 42 w 30"/>
                  <a:gd name="T1" fmla="*/ 10 h 16"/>
                  <a:gd name="T2" fmla="*/ 22 w 30"/>
                  <a:gd name="T3" fmla="*/ 21 h 16"/>
                  <a:gd name="T4" fmla="*/ 1 w 30"/>
                  <a:gd name="T5" fmla="*/ 13 h 16"/>
                  <a:gd name="T6" fmla="*/ 22 w 30"/>
                  <a:gd name="T7" fmla="*/ 1 h 16"/>
                  <a:gd name="T8" fmla="*/ 42 w 30"/>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1" y="9"/>
                    </a:cubicBezTo>
                    <a:cubicBezTo>
                      <a:pt x="0" y="5"/>
                      <a:pt x="7" y="1"/>
                      <a:pt x="15" y="1"/>
                    </a:cubicBezTo>
                    <a:cubicBezTo>
                      <a:pt x="23"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1" name="Freeform 1082"/>
              <p:cNvSpPr>
                <a:spLocks/>
              </p:cNvSpPr>
              <p:nvPr/>
            </p:nvSpPr>
            <p:spPr bwMode="auto">
              <a:xfrm>
                <a:off x="3244" y="1512"/>
                <a:ext cx="137" cy="116"/>
              </a:xfrm>
              <a:custGeom>
                <a:avLst/>
                <a:gdLst>
                  <a:gd name="T0" fmla="*/ 0 w 114"/>
                  <a:gd name="T1" fmla="*/ 77 h 96"/>
                  <a:gd name="T2" fmla="*/ 165 w 114"/>
                  <a:gd name="T3" fmla="*/ 65 h 96"/>
                  <a:gd name="T4" fmla="*/ 0 w 114"/>
                  <a:gd name="T5" fmla="*/ 77 h 96"/>
                  <a:gd name="T6" fmla="*/ 0 60000 65536"/>
                  <a:gd name="T7" fmla="*/ 0 60000 65536"/>
                  <a:gd name="T8" fmla="*/ 0 60000 65536"/>
                </a:gdLst>
                <a:ahLst/>
                <a:cxnLst>
                  <a:cxn ang="T6">
                    <a:pos x="T0" y="T1"/>
                  </a:cxn>
                  <a:cxn ang="T7">
                    <a:pos x="T2" y="T3"/>
                  </a:cxn>
                  <a:cxn ang="T8">
                    <a:pos x="T4" y="T5"/>
                  </a:cxn>
                </a:cxnLst>
                <a:rect l="0" t="0" r="r" b="b"/>
                <a:pathLst>
                  <a:path w="114" h="96">
                    <a:moveTo>
                      <a:pt x="0" y="53"/>
                    </a:moveTo>
                    <a:cubicBezTo>
                      <a:pt x="0" y="53"/>
                      <a:pt x="57" y="0"/>
                      <a:pt x="114" y="45"/>
                    </a:cubicBezTo>
                    <a:cubicBezTo>
                      <a:pt x="114" y="45"/>
                      <a:pt x="52" y="96"/>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2" name="Freeform 1083"/>
              <p:cNvSpPr>
                <a:spLocks/>
              </p:cNvSpPr>
              <p:nvPr/>
            </p:nvSpPr>
            <p:spPr bwMode="auto">
              <a:xfrm>
                <a:off x="3285" y="1562"/>
                <a:ext cx="36" cy="20"/>
              </a:xfrm>
              <a:custGeom>
                <a:avLst/>
                <a:gdLst>
                  <a:gd name="T0" fmla="*/ 42 w 30"/>
                  <a:gd name="T1" fmla="*/ 11 h 16"/>
                  <a:gd name="T2" fmla="*/ 22 w 30"/>
                  <a:gd name="T3" fmla="*/ 24 h 16"/>
                  <a:gd name="T4" fmla="*/ 1 w 30"/>
                  <a:gd name="T5" fmla="*/ 14 h 16"/>
                  <a:gd name="T6" fmla="*/ 20 w 30"/>
                  <a:gd name="T7" fmla="*/ 1 h 16"/>
                  <a:gd name="T8" fmla="*/ 42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1" y="9"/>
                    </a:cubicBezTo>
                    <a:cubicBezTo>
                      <a:pt x="0" y="5"/>
                      <a:pt x="6" y="1"/>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3" name="Freeform 1084"/>
              <p:cNvSpPr>
                <a:spLocks/>
              </p:cNvSpPr>
              <p:nvPr/>
            </p:nvSpPr>
            <p:spPr bwMode="auto">
              <a:xfrm>
                <a:off x="3381" y="1508"/>
                <a:ext cx="97" cy="113"/>
              </a:xfrm>
              <a:custGeom>
                <a:avLst/>
                <a:gdLst>
                  <a:gd name="T0" fmla="*/ 0 w 81"/>
                  <a:gd name="T1" fmla="*/ 70 h 93"/>
                  <a:gd name="T2" fmla="*/ 116 w 81"/>
                  <a:gd name="T3" fmla="*/ 62 h 93"/>
                  <a:gd name="T4" fmla="*/ 0 w 81"/>
                  <a:gd name="T5" fmla="*/ 70 h 93"/>
                  <a:gd name="T6" fmla="*/ 0 60000 65536"/>
                  <a:gd name="T7" fmla="*/ 0 60000 65536"/>
                  <a:gd name="T8" fmla="*/ 0 60000 65536"/>
                </a:gdLst>
                <a:ahLst/>
                <a:cxnLst>
                  <a:cxn ang="T6">
                    <a:pos x="T0" y="T1"/>
                  </a:cxn>
                  <a:cxn ang="T7">
                    <a:pos x="T2" y="T3"/>
                  </a:cxn>
                  <a:cxn ang="T8">
                    <a:pos x="T4" y="T5"/>
                  </a:cxn>
                </a:cxnLst>
                <a:rect l="0" t="0" r="r" b="b"/>
                <a:pathLst>
                  <a:path w="81" h="93">
                    <a:moveTo>
                      <a:pt x="0" y="48"/>
                    </a:moveTo>
                    <a:cubicBezTo>
                      <a:pt x="0" y="48"/>
                      <a:pt x="26" y="0"/>
                      <a:pt x="81" y="42"/>
                    </a:cubicBezTo>
                    <a:cubicBezTo>
                      <a:pt x="81" y="42"/>
                      <a:pt x="36" y="93"/>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4" name="Freeform 1085"/>
              <p:cNvSpPr>
                <a:spLocks/>
              </p:cNvSpPr>
              <p:nvPr/>
            </p:nvSpPr>
            <p:spPr bwMode="auto">
              <a:xfrm>
                <a:off x="3403" y="1555"/>
                <a:ext cx="33" cy="18"/>
              </a:xfrm>
              <a:custGeom>
                <a:avLst/>
                <a:gdLst>
                  <a:gd name="T0" fmla="*/ 39 w 28"/>
                  <a:gd name="T1" fmla="*/ 8 h 15"/>
                  <a:gd name="T2" fmla="*/ 20 w 28"/>
                  <a:gd name="T3" fmla="*/ 20 h 15"/>
                  <a:gd name="T4" fmla="*/ 0 w 28"/>
                  <a:gd name="T5" fmla="*/ 12 h 15"/>
                  <a:gd name="T6" fmla="*/ 18 w 28"/>
                  <a:gd name="T7" fmla="*/ 0 h 15"/>
                  <a:gd name="T8" fmla="*/ 39 w 28"/>
                  <a:gd name="T9" fmla="*/ 8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
                    <a:moveTo>
                      <a:pt x="28" y="6"/>
                    </a:moveTo>
                    <a:cubicBezTo>
                      <a:pt x="28" y="10"/>
                      <a:pt x="22" y="14"/>
                      <a:pt x="14" y="14"/>
                    </a:cubicBezTo>
                    <a:cubicBezTo>
                      <a:pt x="7" y="15"/>
                      <a:pt x="0" y="12"/>
                      <a:pt x="0" y="8"/>
                    </a:cubicBezTo>
                    <a:cubicBezTo>
                      <a:pt x="0" y="5"/>
                      <a:pt x="6" y="1"/>
                      <a:pt x="13" y="0"/>
                    </a:cubicBezTo>
                    <a:cubicBezTo>
                      <a:pt x="21" y="0"/>
                      <a:pt x="27" y="2"/>
                      <a:pt x="28"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5" name="Freeform 1086"/>
              <p:cNvSpPr>
                <a:spLocks/>
              </p:cNvSpPr>
              <p:nvPr/>
            </p:nvSpPr>
            <p:spPr bwMode="auto">
              <a:xfrm>
                <a:off x="3480" y="1510"/>
                <a:ext cx="120" cy="90"/>
              </a:xfrm>
              <a:custGeom>
                <a:avLst/>
                <a:gdLst>
                  <a:gd name="T0" fmla="*/ 0 w 100"/>
                  <a:gd name="T1" fmla="*/ 60 h 74"/>
                  <a:gd name="T2" fmla="*/ 144 w 100"/>
                  <a:gd name="T3" fmla="*/ 44 h 74"/>
                  <a:gd name="T4" fmla="*/ 0 w 100"/>
                  <a:gd name="T5" fmla="*/ 60 h 74"/>
                  <a:gd name="T6" fmla="*/ 0 60000 65536"/>
                  <a:gd name="T7" fmla="*/ 0 60000 65536"/>
                  <a:gd name="T8" fmla="*/ 0 60000 65536"/>
                </a:gdLst>
                <a:ahLst/>
                <a:cxnLst>
                  <a:cxn ang="T6">
                    <a:pos x="T0" y="T1"/>
                  </a:cxn>
                  <a:cxn ang="T7">
                    <a:pos x="T2" y="T3"/>
                  </a:cxn>
                  <a:cxn ang="T8">
                    <a:pos x="T4" y="T5"/>
                  </a:cxn>
                </a:cxnLst>
                <a:rect l="0" t="0" r="r" b="b"/>
                <a:pathLst>
                  <a:path w="100" h="74">
                    <a:moveTo>
                      <a:pt x="0" y="40"/>
                    </a:moveTo>
                    <a:cubicBezTo>
                      <a:pt x="0" y="40"/>
                      <a:pt x="40" y="0"/>
                      <a:pt x="100" y="30"/>
                    </a:cubicBezTo>
                    <a:cubicBezTo>
                      <a:pt x="100" y="30"/>
                      <a:pt x="48" y="74"/>
                      <a:pt x="0" y="4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6" name="Freeform 1087"/>
              <p:cNvSpPr>
                <a:spLocks/>
              </p:cNvSpPr>
              <p:nvPr/>
            </p:nvSpPr>
            <p:spPr bwMode="auto">
              <a:xfrm>
                <a:off x="3521" y="1540"/>
                <a:ext cx="34" cy="19"/>
              </a:xfrm>
              <a:custGeom>
                <a:avLst/>
                <a:gdLst>
                  <a:gd name="T0" fmla="*/ 40 w 29"/>
                  <a:gd name="T1" fmla="*/ 8 h 16"/>
                  <a:gd name="T2" fmla="*/ 21 w 29"/>
                  <a:gd name="T3" fmla="*/ 21 h 16"/>
                  <a:gd name="T4" fmla="*/ 1 w 29"/>
                  <a:gd name="T5" fmla="*/ 13 h 16"/>
                  <a:gd name="T6" fmla="*/ 19 w 29"/>
                  <a:gd name="T7" fmla="*/ 1 h 16"/>
                  <a:gd name="T8" fmla="*/ 40 w 29"/>
                  <a:gd name="T9" fmla="*/ 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29" y="6"/>
                    </a:moveTo>
                    <a:cubicBezTo>
                      <a:pt x="29" y="10"/>
                      <a:pt x="23" y="14"/>
                      <a:pt x="15" y="15"/>
                    </a:cubicBezTo>
                    <a:cubicBezTo>
                      <a:pt x="8" y="16"/>
                      <a:pt x="1" y="13"/>
                      <a:pt x="1" y="9"/>
                    </a:cubicBezTo>
                    <a:cubicBezTo>
                      <a:pt x="0" y="6"/>
                      <a:pt x="6" y="2"/>
                      <a:pt x="14" y="1"/>
                    </a:cubicBezTo>
                    <a:cubicBezTo>
                      <a:pt x="22"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7" name="Freeform 1088"/>
              <p:cNvSpPr>
                <a:spLocks/>
              </p:cNvSpPr>
              <p:nvPr/>
            </p:nvSpPr>
            <p:spPr bwMode="auto">
              <a:xfrm>
                <a:off x="3600" y="1472"/>
                <a:ext cx="104" cy="123"/>
              </a:xfrm>
              <a:custGeom>
                <a:avLst/>
                <a:gdLst>
                  <a:gd name="T0" fmla="*/ 0 w 86"/>
                  <a:gd name="T1" fmla="*/ 90 h 102"/>
                  <a:gd name="T2" fmla="*/ 126 w 86"/>
                  <a:gd name="T3" fmla="*/ 72 h 102"/>
                  <a:gd name="T4" fmla="*/ 0 w 86"/>
                  <a:gd name="T5" fmla="*/ 90 h 102"/>
                  <a:gd name="T6" fmla="*/ 0 60000 65536"/>
                  <a:gd name="T7" fmla="*/ 0 60000 65536"/>
                  <a:gd name="T8" fmla="*/ 0 60000 65536"/>
                </a:gdLst>
                <a:ahLst/>
                <a:cxnLst>
                  <a:cxn ang="T6">
                    <a:pos x="T0" y="T1"/>
                  </a:cxn>
                  <a:cxn ang="T7">
                    <a:pos x="T2" y="T3"/>
                  </a:cxn>
                  <a:cxn ang="T8">
                    <a:pos x="T4" y="T5"/>
                  </a:cxn>
                </a:cxnLst>
                <a:rect l="0" t="0" r="r" b="b"/>
                <a:pathLst>
                  <a:path w="86" h="102">
                    <a:moveTo>
                      <a:pt x="0" y="62"/>
                    </a:moveTo>
                    <a:cubicBezTo>
                      <a:pt x="0" y="62"/>
                      <a:pt x="33" y="0"/>
                      <a:pt x="86" y="50"/>
                    </a:cubicBezTo>
                    <a:cubicBezTo>
                      <a:pt x="86" y="50"/>
                      <a:pt x="54" y="102"/>
                      <a:pt x="0" y="6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8" name="Freeform 1089"/>
              <p:cNvSpPr>
                <a:spLocks/>
              </p:cNvSpPr>
              <p:nvPr/>
            </p:nvSpPr>
            <p:spPr bwMode="auto">
              <a:xfrm>
                <a:off x="3642" y="1537"/>
                <a:ext cx="36" cy="21"/>
              </a:xfrm>
              <a:custGeom>
                <a:avLst/>
                <a:gdLst>
                  <a:gd name="T0" fmla="*/ 42 w 30"/>
                  <a:gd name="T1" fmla="*/ 11 h 17"/>
                  <a:gd name="T2" fmla="*/ 23 w 30"/>
                  <a:gd name="T3" fmla="*/ 25 h 17"/>
                  <a:gd name="T4" fmla="*/ 1 w 30"/>
                  <a:gd name="T5" fmla="*/ 15 h 17"/>
                  <a:gd name="T6" fmla="*/ 20 w 30"/>
                  <a:gd name="T7" fmla="*/ 1 h 17"/>
                  <a:gd name="T8" fmla="*/ 42 w 30"/>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7"/>
                    </a:moveTo>
                    <a:cubicBezTo>
                      <a:pt x="30" y="11"/>
                      <a:pt x="24" y="15"/>
                      <a:pt x="16" y="16"/>
                    </a:cubicBezTo>
                    <a:cubicBezTo>
                      <a:pt x="8" y="17"/>
                      <a:pt x="1" y="14"/>
                      <a:pt x="1"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9" name="Freeform 1090"/>
              <p:cNvSpPr>
                <a:spLocks/>
              </p:cNvSpPr>
              <p:nvPr/>
            </p:nvSpPr>
            <p:spPr bwMode="auto">
              <a:xfrm>
                <a:off x="3704" y="1461"/>
                <a:ext cx="142" cy="120"/>
              </a:xfrm>
              <a:custGeom>
                <a:avLst/>
                <a:gdLst>
                  <a:gd name="T0" fmla="*/ 0 w 118"/>
                  <a:gd name="T1" fmla="*/ 87 h 99"/>
                  <a:gd name="T2" fmla="*/ 171 w 118"/>
                  <a:gd name="T3" fmla="*/ 58 h 99"/>
                  <a:gd name="T4" fmla="*/ 0 w 118"/>
                  <a:gd name="T5" fmla="*/ 87 h 99"/>
                  <a:gd name="T6" fmla="*/ 0 60000 65536"/>
                  <a:gd name="T7" fmla="*/ 0 60000 65536"/>
                  <a:gd name="T8" fmla="*/ 0 60000 65536"/>
                </a:gdLst>
                <a:ahLst/>
                <a:cxnLst>
                  <a:cxn ang="T6">
                    <a:pos x="T0" y="T1"/>
                  </a:cxn>
                  <a:cxn ang="T7">
                    <a:pos x="T2" y="T3"/>
                  </a:cxn>
                  <a:cxn ang="T8">
                    <a:pos x="T4" y="T5"/>
                  </a:cxn>
                </a:cxnLst>
                <a:rect l="0" t="0" r="r" b="b"/>
                <a:pathLst>
                  <a:path w="118" h="99">
                    <a:moveTo>
                      <a:pt x="0" y="59"/>
                    </a:moveTo>
                    <a:cubicBezTo>
                      <a:pt x="0" y="59"/>
                      <a:pt x="54" y="0"/>
                      <a:pt x="118" y="40"/>
                    </a:cubicBezTo>
                    <a:cubicBezTo>
                      <a:pt x="118" y="40"/>
                      <a:pt x="57" y="99"/>
                      <a:pt x="0" y="5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0" name="Freeform 1091"/>
              <p:cNvSpPr>
                <a:spLocks/>
              </p:cNvSpPr>
              <p:nvPr/>
            </p:nvSpPr>
            <p:spPr bwMode="auto">
              <a:xfrm>
                <a:off x="3767" y="1519"/>
                <a:ext cx="38" cy="22"/>
              </a:xfrm>
              <a:custGeom>
                <a:avLst/>
                <a:gdLst>
                  <a:gd name="T0" fmla="*/ 45 w 31"/>
                  <a:gd name="T1" fmla="*/ 9 h 18"/>
                  <a:gd name="T2" fmla="*/ 26 w 31"/>
                  <a:gd name="T3" fmla="*/ 26 h 18"/>
                  <a:gd name="T4" fmla="*/ 1 w 31"/>
                  <a:gd name="T5" fmla="*/ 18 h 18"/>
                  <a:gd name="T6" fmla="*/ 21 w 31"/>
                  <a:gd name="T7" fmla="*/ 1 h 18"/>
                  <a:gd name="T8" fmla="*/ 45 w 31"/>
                  <a:gd name="T9" fmla="*/ 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8">
                    <a:moveTo>
                      <a:pt x="30" y="6"/>
                    </a:moveTo>
                    <a:cubicBezTo>
                      <a:pt x="31" y="11"/>
                      <a:pt x="25" y="15"/>
                      <a:pt x="17" y="17"/>
                    </a:cubicBezTo>
                    <a:cubicBezTo>
                      <a:pt x="9" y="18"/>
                      <a:pt x="2" y="16"/>
                      <a:pt x="1" y="12"/>
                    </a:cubicBezTo>
                    <a:cubicBezTo>
                      <a:pt x="0" y="8"/>
                      <a:pt x="6" y="3"/>
                      <a:pt x="14" y="1"/>
                    </a:cubicBezTo>
                    <a:cubicBezTo>
                      <a:pt x="22" y="0"/>
                      <a:pt x="29" y="2"/>
                      <a:pt x="30"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1" name="Freeform 1092"/>
              <p:cNvSpPr>
                <a:spLocks/>
              </p:cNvSpPr>
              <p:nvPr/>
            </p:nvSpPr>
            <p:spPr bwMode="auto">
              <a:xfrm>
                <a:off x="3843" y="1438"/>
                <a:ext cx="125" cy="132"/>
              </a:xfrm>
              <a:custGeom>
                <a:avLst/>
                <a:gdLst>
                  <a:gd name="T0" fmla="*/ 2 w 104"/>
                  <a:gd name="T1" fmla="*/ 86 h 109"/>
                  <a:gd name="T2" fmla="*/ 150 w 104"/>
                  <a:gd name="T3" fmla="*/ 48 h 109"/>
                  <a:gd name="T4" fmla="*/ 2 w 104"/>
                  <a:gd name="T5" fmla="*/ 86 h 109"/>
                  <a:gd name="T6" fmla="*/ 0 60000 65536"/>
                  <a:gd name="T7" fmla="*/ 0 60000 65536"/>
                  <a:gd name="T8" fmla="*/ 0 60000 65536"/>
                </a:gdLst>
                <a:ahLst/>
                <a:cxnLst>
                  <a:cxn ang="T6">
                    <a:pos x="T0" y="T1"/>
                  </a:cxn>
                  <a:cxn ang="T7">
                    <a:pos x="T2" y="T3"/>
                  </a:cxn>
                  <a:cxn ang="T8">
                    <a:pos x="T4" y="T5"/>
                  </a:cxn>
                </a:cxnLst>
                <a:rect l="0" t="0" r="r" b="b"/>
                <a:pathLst>
                  <a:path w="104" h="109">
                    <a:moveTo>
                      <a:pt x="2" y="59"/>
                    </a:moveTo>
                    <a:cubicBezTo>
                      <a:pt x="2" y="59"/>
                      <a:pt x="39" y="0"/>
                      <a:pt x="104" y="33"/>
                    </a:cubicBezTo>
                    <a:cubicBezTo>
                      <a:pt x="69" y="109"/>
                      <a:pt x="0" y="57"/>
                      <a:pt x="2" y="5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2" name="Freeform 1093"/>
              <p:cNvSpPr>
                <a:spLocks/>
              </p:cNvSpPr>
              <p:nvPr/>
            </p:nvSpPr>
            <p:spPr bwMode="auto">
              <a:xfrm>
                <a:off x="3888" y="1492"/>
                <a:ext cx="36" cy="23"/>
              </a:xfrm>
              <a:custGeom>
                <a:avLst/>
                <a:gdLst>
                  <a:gd name="T0" fmla="*/ 42 w 30"/>
                  <a:gd name="T1" fmla="*/ 8 h 19"/>
                  <a:gd name="T2" fmla="*/ 24 w 30"/>
                  <a:gd name="T3" fmla="*/ 23 h 19"/>
                  <a:gd name="T4" fmla="*/ 1 w 30"/>
                  <a:gd name="T5" fmla="*/ 19 h 19"/>
                  <a:gd name="T6" fmla="*/ 19 w 30"/>
                  <a:gd name="T7" fmla="*/ 2 h 19"/>
                  <a:gd name="T8" fmla="*/ 42 w 30"/>
                  <a:gd name="T9" fmla="*/ 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9">
                    <a:moveTo>
                      <a:pt x="29" y="6"/>
                    </a:moveTo>
                    <a:cubicBezTo>
                      <a:pt x="30" y="10"/>
                      <a:pt x="24" y="14"/>
                      <a:pt x="17" y="16"/>
                    </a:cubicBezTo>
                    <a:cubicBezTo>
                      <a:pt x="9" y="19"/>
                      <a:pt x="2" y="17"/>
                      <a:pt x="1" y="13"/>
                    </a:cubicBezTo>
                    <a:cubicBezTo>
                      <a:pt x="0" y="9"/>
                      <a:pt x="5" y="4"/>
                      <a:pt x="13" y="2"/>
                    </a:cubicBezTo>
                    <a:cubicBezTo>
                      <a:pt x="21"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3" name="Freeform 1094"/>
              <p:cNvSpPr>
                <a:spLocks/>
              </p:cNvSpPr>
              <p:nvPr/>
            </p:nvSpPr>
            <p:spPr bwMode="auto">
              <a:xfrm>
                <a:off x="3968" y="1411"/>
                <a:ext cx="115" cy="107"/>
              </a:xfrm>
              <a:custGeom>
                <a:avLst/>
                <a:gdLst>
                  <a:gd name="T0" fmla="*/ 0 w 95"/>
                  <a:gd name="T1" fmla="*/ 83 h 88"/>
                  <a:gd name="T2" fmla="*/ 139 w 95"/>
                  <a:gd name="T3" fmla="*/ 50 h 88"/>
                  <a:gd name="T4" fmla="*/ 0 w 95"/>
                  <a:gd name="T5" fmla="*/ 83 h 88"/>
                  <a:gd name="T6" fmla="*/ 0 60000 65536"/>
                  <a:gd name="T7" fmla="*/ 0 60000 65536"/>
                  <a:gd name="T8" fmla="*/ 0 60000 65536"/>
                </a:gdLst>
                <a:ahLst/>
                <a:cxnLst>
                  <a:cxn ang="T6">
                    <a:pos x="T0" y="T1"/>
                  </a:cxn>
                  <a:cxn ang="T7">
                    <a:pos x="T2" y="T3"/>
                  </a:cxn>
                  <a:cxn ang="T8">
                    <a:pos x="T4" y="T5"/>
                  </a:cxn>
                </a:cxnLst>
                <a:rect l="0" t="0" r="r" b="b"/>
                <a:pathLst>
                  <a:path w="95" h="88">
                    <a:moveTo>
                      <a:pt x="0" y="56"/>
                    </a:moveTo>
                    <a:cubicBezTo>
                      <a:pt x="0" y="56"/>
                      <a:pt x="39" y="0"/>
                      <a:pt x="95" y="34"/>
                    </a:cubicBezTo>
                    <a:cubicBezTo>
                      <a:pt x="95" y="34"/>
                      <a:pt x="54" y="88"/>
                      <a:pt x="0" y="5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4" name="Freeform 1095"/>
              <p:cNvSpPr>
                <a:spLocks/>
              </p:cNvSpPr>
              <p:nvPr/>
            </p:nvSpPr>
            <p:spPr bwMode="auto">
              <a:xfrm>
                <a:off x="4006" y="1455"/>
                <a:ext cx="36" cy="20"/>
              </a:xfrm>
              <a:custGeom>
                <a:avLst/>
                <a:gdLst>
                  <a:gd name="T0" fmla="*/ 42 w 30"/>
                  <a:gd name="T1" fmla="*/ 7 h 17"/>
                  <a:gd name="T2" fmla="*/ 24 w 30"/>
                  <a:gd name="T3" fmla="*/ 21 h 17"/>
                  <a:gd name="T4" fmla="*/ 1 w 30"/>
                  <a:gd name="T5" fmla="*/ 16 h 17"/>
                  <a:gd name="T6" fmla="*/ 19 w 30"/>
                  <a:gd name="T7" fmla="*/ 1 h 17"/>
                  <a:gd name="T8" fmla="*/ 42 w 30"/>
                  <a:gd name="T9" fmla="*/ 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5"/>
                    </a:moveTo>
                    <a:cubicBezTo>
                      <a:pt x="30" y="9"/>
                      <a:pt x="24" y="14"/>
                      <a:pt x="17" y="15"/>
                    </a:cubicBezTo>
                    <a:cubicBezTo>
                      <a:pt x="9" y="17"/>
                      <a:pt x="2" y="16"/>
                      <a:pt x="1" y="12"/>
                    </a:cubicBezTo>
                    <a:cubicBezTo>
                      <a:pt x="0" y="8"/>
                      <a:pt x="6" y="3"/>
                      <a:pt x="13" y="1"/>
                    </a:cubicBezTo>
                    <a:cubicBezTo>
                      <a:pt x="21" y="0"/>
                      <a:pt x="28"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5" name="Freeform 1096"/>
              <p:cNvSpPr>
                <a:spLocks/>
              </p:cNvSpPr>
              <p:nvPr/>
            </p:nvSpPr>
            <p:spPr bwMode="auto">
              <a:xfrm>
                <a:off x="4056" y="1354"/>
                <a:ext cx="103" cy="97"/>
              </a:xfrm>
              <a:custGeom>
                <a:avLst/>
                <a:gdLst>
                  <a:gd name="T0" fmla="*/ 33 w 85"/>
                  <a:gd name="T1" fmla="*/ 118 h 80"/>
                  <a:gd name="T2" fmla="*/ 90 w 85"/>
                  <a:gd name="T3" fmla="*/ 0 h 80"/>
                  <a:gd name="T4" fmla="*/ 33 w 85"/>
                  <a:gd name="T5" fmla="*/ 118 h 80"/>
                  <a:gd name="T6" fmla="*/ 0 60000 65536"/>
                  <a:gd name="T7" fmla="*/ 0 60000 65536"/>
                  <a:gd name="T8" fmla="*/ 0 60000 65536"/>
                </a:gdLst>
                <a:ahLst/>
                <a:cxnLst>
                  <a:cxn ang="T6">
                    <a:pos x="T0" y="T1"/>
                  </a:cxn>
                  <a:cxn ang="T7">
                    <a:pos x="T2" y="T3"/>
                  </a:cxn>
                  <a:cxn ang="T8">
                    <a:pos x="T4" y="T5"/>
                  </a:cxn>
                </a:cxnLst>
                <a:rect l="0" t="0" r="r" b="b"/>
                <a:pathLst>
                  <a:path w="85" h="80">
                    <a:moveTo>
                      <a:pt x="22" y="80"/>
                    </a:moveTo>
                    <a:cubicBezTo>
                      <a:pt x="22" y="80"/>
                      <a:pt x="0" y="29"/>
                      <a:pt x="61" y="0"/>
                    </a:cubicBezTo>
                    <a:cubicBezTo>
                      <a:pt x="61" y="0"/>
                      <a:pt x="85" y="49"/>
                      <a:pt x="22" y="8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6" name="Freeform 1097"/>
              <p:cNvSpPr>
                <a:spLocks/>
              </p:cNvSpPr>
              <p:nvPr/>
            </p:nvSpPr>
            <p:spPr bwMode="auto">
              <a:xfrm>
                <a:off x="4096" y="1383"/>
                <a:ext cx="24" cy="34"/>
              </a:xfrm>
              <a:custGeom>
                <a:avLst/>
                <a:gdLst>
                  <a:gd name="T0" fmla="*/ 24 w 20"/>
                  <a:gd name="T1" fmla="*/ 2 h 28"/>
                  <a:gd name="T2" fmla="*/ 23 w 20"/>
                  <a:gd name="T3" fmla="*/ 25 h 28"/>
                  <a:gd name="T4" fmla="*/ 6 w 20"/>
                  <a:gd name="T5" fmla="*/ 39 h 28"/>
                  <a:gd name="T6" fmla="*/ 6 w 20"/>
                  <a:gd name="T7" fmla="*/ 15 h 28"/>
                  <a:gd name="T8" fmla="*/ 24 w 20"/>
                  <a:gd name="T9" fmla="*/ 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8">
                    <a:moveTo>
                      <a:pt x="17" y="2"/>
                    </a:moveTo>
                    <a:cubicBezTo>
                      <a:pt x="20" y="4"/>
                      <a:pt x="20" y="11"/>
                      <a:pt x="16" y="17"/>
                    </a:cubicBezTo>
                    <a:cubicBezTo>
                      <a:pt x="13" y="24"/>
                      <a:pt x="7" y="28"/>
                      <a:pt x="4" y="26"/>
                    </a:cubicBezTo>
                    <a:cubicBezTo>
                      <a:pt x="0" y="24"/>
                      <a:pt x="1" y="17"/>
                      <a:pt x="4" y="10"/>
                    </a:cubicBezTo>
                    <a:cubicBezTo>
                      <a:pt x="8" y="4"/>
                      <a:pt x="14" y="0"/>
                      <a:pt x="17"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7" name="Freeform 1098"/>
              <p:cNvSpPr>
                <a:spLocks/>
              </p:cNvSpPr>
              <p:nvPr/>
            </p:nvSpPr>
            <p:spPr bwMode="auto">
              <a:xfrm>
                <a:off x="4077" y="1239"/>
                <a:ext cx="76" cy="115"/>
              </a:xfrm>
              <a:custGeom>
                <a:avLst/>
                <a:gdLst>
                  <a:gd name="T0" fmla="*/ 64 w 63"/>
                  <a:gd name="T1" fmla="*/ 139 h 95"/>
                  <a:gd name="T2" fmla="*/ 5 w 63"/>
                  <a:gd name="T3" fmla="*/ 0 h 95"/>
                  <a:gd name="T4" fmla="*/ 64 w 63"/>
                  <a:gd name="T5" fmla="*/ 139 h 95"/>
                  <a:gd name="T6" fmla="*/ 0 60000 65536"/>
                  <a:gd name="T7" fmla="*/ 0 60000 65536"/>
                  <a:gd name="T8" fmla="*/ 0 60000 65536"/>
                </a:gdLst>
                <a:ahLst/>
                <a:cxnLst>
                  <a:cxn ang="T6">
                    <a:pos x="T0" y="T1"/>
                  </a:cxn>
                  <a:cxn ang="T7">
                    <a:pos x="T2" y="T3"/>
                  </a:cxn>
                  <a:cxn ang="T8">
                    <a:pos x="T4" y="T5"/>
                  </a:cxn>
                </a:cxnLst>
                <a:rect l="0" t="0" r="r" b="b"/>
                <a:pathLst>
                  <a:path w="63" h="95">
                    <a:moveTo>
                      <a:pt x="44" y="95"/>
                    </a:moveTo>
                    <a:cubicBezTo>
                      <a:pt x="44" y="95"/>
                      <a:pt x="0" y="82"/>
                      <a:pt x="3" y="0"/>
                    </a:cubicBezTo>
                    <a:cubicBezTo>
                      <a:pt x="3" y="0"/>
                      <a:pt x="63" y="39"/>
                      <a:pt x="44" y="95"/>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8" name="Freeform 1099"/>
              <p:cNvSpPr>
                <a:spLocks/>
              </p:cNvSpPr>
              <p:nvPr/>
            </p:nvSpPr>
            <p:spPr bwMode="auto">
              <a:xfrm>
                <a:off x="4090" y="1281"/>
                <a:ext cx="24" cy="30"/>
              </a:xfrm>
              <a:custGeom>
                <a:avLst/>
                <a:gdLst>
                  <a:gd name="T0" fmla="*/ 5 w 20"/>
                  <a:gd name="T1" fmla="*/ 2 h 25"/>
                  <a:gd name="T2" fmla="*/ 22 w 20"/>
                  <a:gd name="T3" fmla="*/ 13 h 25"/>
                  <a:gd name="T4" fmla="*/ 24 w 20"/>
                  <a:gd name="T5" fmla="*/ 34 h 25"/>
                  <a:gd name="T6" fmla="*/ 6 w 20"/>
                  <a:gd name="T7" fmla="*/ 23 h 25"/>
                  <a:gd name="T8" fmla="*/ 5 w 20"/>
                  <a:gd name="T9" fmla="*/ 2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3" y="2"/>
                    </a:moveTo>
                    <a:cubicBezTo>
                      <a:pt x="6" y="0"/>
                      <a:pt x="12" y="3"/>
                      <a:pt x="15" y="9"/>
                    </a:cubicBezTo>
                    <a:cubicBezTo>
                      <a:pt x="19" y="15"/>
                      <a:pt x="20" y="21"/>
                      <a:pt x="17" y="23"/>
                    </a:cubicBezTo>
                    <a:cubicBezTo>
                      <a:pt x="14" y="25"/>
                      <a:pt x="8" y="22"/>
                      <a:pt x="4" y="16"/>
                    </a:cubicBezTo>
                    <a:cubicBezTo>
                      <a:pt x="1" y="10"/>
                      <a:pt x="0" y="4"/>
                      <a:pt x="3"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9" name="Freeform 1100"/>
              <p:cNvSpPr>
                <a:spLocks/>
              </p:cNvSpPr>
              <p:nvPr/>
            </p:nvSpPr>
            <p:spPr bwMode="auto">
              <a:xfrm>
                <a:off x="3971" y="1167"/>
                <a:ext cx="109" cy="108"/>
              </a:xfrm>
              <a:custGeom>
                <a:avLst/>
                <a:gdLst>
                  <a:gd name="T0" fmla="*/ 131 w 91"/>
                  <a:gd name="T1" fmla="*/ 91 h 89"/>
                  <a:gd name="T2" fmla="*/ 0 w 91"/>
                  <a:gd name="T3" fmla="*/ 46 h 89"/>
                  <a:gd name="T4" fmla="*/ 131 w 91"/>
                  <a:gd name="T5" fmla="*/ 91 h 89"/>
                  <a:gd name="T6" fmla="*/ 0 60000 65536"/>
                  <a:gd name="T7" fmla="*/ 0 60000 65536"/>
                  <a:gd name="T8" fmla="*/ 0 60000 65536"/>
                </a:gdLst>
                <a:ahLst/>
                <a:cxnLst>
                  <a:cxn ang="T6">
                    <a:pos x="T0" y="T1"/>
                  </a:cxn>
                  <a:cxn ang="T7">
                    <a:pos x="T2" y="T3"/>
                  </a:cxn>
                  <a:cxn ang="T8">
                    <a:pos x="T4" y="T5"/>
                  </a:cxn>
                </a:cxnLst>
                <a:rect l="0" t="0" r="r" b="b"/>
                <a:pathLst>
                  <a:path w="91" h="89">
                    <a:moveTo>
                      <a:pt x="91" y="62"/>
                    </a:moveTo>
                    <a:cubicBezTo>
                      <a:pt x="91" y="62"/>
                      <a:pt x="33" y="89"/>
                      <a:pt x="0" y="31"/>
                    </a:cubicBezTo>
                    <a:cubicBezTo>
                      <a:pt x="0" y="31"/>
                      <a:pt x="65" y="0"/>
                      <a:pt x="91" y="6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0" name="Freeform 1101"/>
              <p:cNvSpPr>
                <a:spLocks/>
              </p:cNvSpPr>
              <p:nvPr/>
            </p:nvSpPr>
            <p:spPr bwMode="auto">
              <a:xfrm>
                <a:off x="4009" y="1208"/>
                <a:ext cx="37" cy="24"/>
              </a:xfrm>
              <a:custGeom>
                <a:avLst/>
                <a:gdLst>
                  <a:gd name="T0" fmla="*/ 2 w 30"/>
                  <a:gd name="T1" fmla="*/ 6 h 20"/>
                  <a:gd name="T2" fmla="*/ 27 w 30"/>
                  <a:gd name="T3" fmla="*/ 5 h 20"/>
                  <a:gd name="T4" fmla="*/ 43 w 30"/>
                  <a:gd name="T5" fmla="*/ 23 h 20"/>
                  <a:gd name="T6" fmla="*/ 19 w 30"/>
                  <a:gd name="T7" fmla="*/ 23 h 20"/>
                  <a:gd name="T8" fmla="*/ 2 w 30"/>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4"/>
                    </a:moveTo>
                    <a:cubicBezTo>
                      <a:pt x="4" y="0"/>
                      <a:pt x="11" y="0"/>
                      <a:pt x="18" y="3"/>
                    </a:cubicBezTo>
                    <a:cubicBezTo>
                      <a:pt x="26" y="6"/>
                      <a:pt x="30" y="12"/>
                      <a:pt x="28" y="16"/>
                    </a:cubicBezTo>
                    <a:cubicBezTo>
                      <a:pt x="27" y="19"/>
                      <a:pt x="19" y="20"/>
                      <a:pt x="12" y="16"/>
                    </a:cubicBezTo>
                    <a:cubicBezTo>
                      <a:pt x="5" y="13"/>
                      <a:pt x="0" y="7"/>
                      <a:pt x="2" y="4"/>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1" name="Line 1102"/>
              <p:cNvSpPr>
                <a:spLocks noChangeShapeType="1"/>
              </p:cNvSpPr>
              <p:nvPr/>
            </p:nvSpPr>
            <p:spPr bwMode="auto">
              <a:xfrm>
                <a:off x="3968" y="1012"/>
                <a:ext cx="1" cy="195"/>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2" name="Freeform 1103"/>
              <p:cNvSpPr>
                <a:spLocks/>
              </p:cNvSpPr>
              <p:nvPr/>
            </p:nvSpPr>
            <p:spPr bwMode="auto">
              <a:xfrm>
                <a:off x="3124" y="1546"/>
                <a:ext cx="843" cy="246"/>
              </a:xfrm>
              <a:custGeom>
                <a:avLst/>
                <a:gdLst>
                  <a:gd name="T0" fmla="*/ 801 w 700"/>
                  <a:gd name="T1" fmla="*/ 47 h 204"/>
                  <a:gd name="T2" fmla="*/ 347 w 700"/>
                  <a:gd name="T3" fmla="*/ 98 h 204"/>
                  <a:gd name="T4" fmla="*/ 0 w 700"/>
                  <a:gd name="T5" fmla="*/ 106 h 204"/>
                  <a:gd name="T6" fmla="*/ 0 w 700"/>
                  <a:gd name="T7" fmla="*/ 297 h 204"/>
                  <a:gd name="T8" fmla="*/ 1015 w 700"/>
                  <a:gd name="T9" fmla="*/ 297 h 204"/>
                  <a:gd name="T10" fmla="*/ 1015 w 700"/>
                  <a:gd name="T11" fmla="*/ 0 h 204"/>
                  <a:gd name="T12" fmla="*/ 801 w 700"/>
                  <a:gd name="T13" fmla="*/ 47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204">
                    <a:moveTo>
                      <a:pt x="552" y="32"/>
                    </a:moveTo>
                    <a:cubicBezTo>
                      <a:pt x="480" y="49"/>
                      <a:pt x="376" y="58"/>
                      <a:pt x="239" y="67"/>
                    </a:cubicBezTo>
                    <a:cubicBezTo>
                      <a:pt x="168" y="73"/>
                      <a:pt x="84" y="65"/>
                      <a:pt x="0" y="73"/>
                    </a:cubicBezTo>
                    <a:cubicBezTo>
                      <a:pt x="0" y="204"/>
                      <a:pt x="0" y="204"/>
                      <a:pt x="0" y="204"/>
                    </a:cubicBezTo>
                    <a:cubicBezTo>
                      <a:pt x="700" y="204"/>
                      <a:pt x="700" y="204"/>
                      <a:pt x="700" y="204"/>
                    </a:cubicBezTo>
                    <a:cubicBezTo>
                      <a:pt x="700" y="0"/>
                      <a:pt x="700" y="0"/>
                      <a:pt x="700" y="0"/>
                    </a:cubicBezTo>
                    <a:cubicBezTo>
                      <a:pt x="700" y="0"/>
                      <a:pt x="656" y="7"/>
                      <a:pt x="552" y="32"/>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3" name="Freeform 1104"/>
              <p:cNvSpPr>
                <a:spLocks/>
              </p:cNvSpPr>
              <p:nvPr/>
            </p:nvSpPr>
            <p:spPr bwMode="auto">
              <a:xfrm>
                <a:off x="3967" y="1333"/>
                <a:ext cx="248" cy="459"/>
              </a:xfrm>
              <a:custGeom>
                <a:avLst/>
                <a:gdLst>
                  <a:gd name="T0" fmla="*/ 0 w 206"/>
                  <a:gd name="T1" fmla="*/ 257 h 380"/>
                  <a:gd name="T2" fmla="*/ 0 w 206"/>
                  <a:gd name="T3" fmla="*/ 554 h 380"/>
                  <a:gd name="T4" fmla="*/ 264 w 206"/>
                  <a:gd name="T5" fmla="*/ 190 h 380"/>
                  <a:gd name="T6" fmla="*/ 0 w 206"/>
                  <a:gd name="T7" fmla="*/ 257 h 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 h="380">
                    <a:moveTo>
                      <a:pt x="0" y="176"/>
                    </a:moveTo>
                    <a:cubicBezTo>
                      <a:pt x="0" y="380"/>
                      <a:pt x="0" y="380"/>
                      <a:pt x="0" y="380"/>
                    </a:cubicBezTo>
                    <a:cubicBezTo>
                      <a:pt x="0" y="380"/>
                      <a:pt x="206" y="358"/>
                      <a:pt x="182" y="130"/>
                    </a:cubicBezTo>
                    <a:cubicBezTo>
                      <a:pt x="168" y="0"/>
                      <a:pt x="156" y="179"/>
                      <a:pt x="0" y="176"/>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4" name="Line 1105"/>
              <p:cNvSpPr>
                <a:spLocks noChangeShapeType="1"/>
              </p:cNvSpPr>
              <p:nvPr/>
            </p:nvSpPr>
            <p:spPr bwMode="auto">
              <a:xfrm>
                <a:off x="3968" y="1478"/>
                <a:ext cx="1" cy="4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5" name="Line 1106"/>
              <p:cNvSpPr>
                <a:spLocks noChangeShapeType="1"/>
              </p:cNvSpPr>
              <p:nvPr/>
            </p:nvSpPr>
            <p:spPr bwMode="auto">
              <a:xfrm flipV="1">
                <a:off x="3124"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6" name="Freeform 1107"/>
              <p:cNvSpPr>
                <a:spLocks/>
              </p:cNvSpPr>
              <p:nvPr/>
            </p:nvSpPr>
            <p:spPr bwMode="auto">
              <a:xfrm>
                <a:off x="3124" y="1546"/>
                <a:ext cx="843" cy="246"/>
              </a:xfrm>
              <a:custGeom>
                <a:avLst/>
                <a:gdLst>
                  <a:gd name="T0" fmla="*/ 801 w 700"/>
                  <a:gd name="T1" fmla="*/ 47 h 204"/>
                  <a:gd name="T2" fmla="*/ 347 w 700"/>
                  <a:gd name="T3" fmla="*/ 98 h 204"/>
                  <a:gd name="T4" fmla="*/ 0 w 700"/>
                  <a:gd name="T5" fmla="*/ 106 h 204"/>
                  <a:gd name="T6" fmla="*/ 0 w 700"/>
                  <a:gd name="T7" fmla="*/ 297 h 204"/>
                  <a:gd name="T8" fmla="*/ 1015 w 700"/>
                  <a:gd name="T9" fmla="*/ 297 h 204"/>
                  <a:gd name="T10" fmla="*/ 1015 w 700"/>
                  <a:gd name="T11" fmla="*/ 0 h 204"/>
                  <a:gd name="T12" fmla="*/ 801 w 700"/>
                  <a:gd name="T13" fmla="*/ 47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204">
                    <a:moveTo>
                      <a:pt x="552" y="32"/>
                    </a:moveTo>
                    <a:cubicBezTo>
                      <a:pt x="480" y="49"/>
                      <a:pt x="376" y="58"/>
                      <a:pt x="239" y="67"/>
                    </a:cubicBezTo>
                    <a:cubicBezTo>
                      <a:pt x="168" y="73"/>
                      <a:pt x="84" y="65"/>
                      <a:pt x="0" y="73"/>
                    </a:cubicBezTo>
                    <a:cubicBezTo>
                      <a:pt x="0" y="204"/>
                      <a:pt x="0" y="204"/>
                      <a:pt x="0" y="204"/>
                    </a:cubicBezTo>
                    <a:cubicBezTo>
                      <a:pt x="700" y="204"/>
                      <a:pt x="700" y="204"/>
                      <a:pt x="700" y="204"/>
                    </a:cubicBezTo>
                    <a:cubicBezTo>
                      <a:pt x="700" y="0"/>
                      <a:pt x="700" y="0"/>
                      <a:pt x="700" y="0"/>
                    </a:cubicBezTo>
                    <a:cubicBezTo>
                      <a:pt x="700" y="0"/>
                      <a:pt x="656" y="7"/>
                      <a:pt x="552" y="32"/>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17" name="Freeform 1108"/>
              <p:cNvSpPr>
                <a:spLocks/>
              </p:cNvSpPr>
              <p:nvPr/>
            </p:nvSpPr>
            <p:spPr bwMode="auto">
              <a:xfrm>
                <a:off x="3967" y="1333"/>
                <a:ext cx="248" cy="459"/>
              </a:xfrm>
              <a:custGeom>
                <a:avLst/>
                <a:gdLst>
                  <a:gd name="T0" fmla="*/ 0 w 206"/>
                  <a:gd name="T1" fmla="*/ 257 h 380"/>
                  <a:gd name="T2" fmla="*/ 0 w 206"/>
                  <a:gd name="T3" fmla="*/ 554 h 380"/>
                  <a:gd name="T4" fmla="*/ 264 w 206"/>
                  <a:gd name="T5" fmla="*/ 190 h 380"/>
                  <a:gd name="T6" fmla="*/ 0 w 206"/>
                  <a:gd name="T7" fmla="*/ 257 h 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 h="380">
                    <a:moveTo>
                      <a:pt x="0" y="176"/>
                    </a:moveTo>
                    <a:cubicBezTo>
                      <a:pt x="0" y="380"/>
                      <a:pt x="0" y="380"/>
                      <a:pt x="0" y="380"/>
                    </a:cubicBezTo>
                    <a:cubicBezTo>
                      <a:pt x="0" y="380"/>
                      <a:pt x="206" y="358"/>
                      <a:pt x="182" y="130"/>
                    </a:cubicBezTo>
                    <a:cubicBezTo>
                      <a:pt x="168" y="0"/>
                      <a:pt x="156" y="179"/>
                      <a:pt x="0" y="176"/>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18" name="Freeform 1109"/>
              <p:cNvSpPr>
                <a:spLocks/>
              </p:cNvSpPr>
              <p:nvPr/>
            </p:nvSpPr>
            <p:spPr bwMode="auto">
              <a:xfrm>
                <a:off x="3251" y="1611"/>
                <a:ext cx="674" cy="156"/>
              </a:xfrm>
              <a:custGeom>
                <a:avLst/>
                <a:gdLst>
                  <a:gd name="T0" fmla="*/ 703 w 560"/>
                  <a:gd name="T1" fmla="*/ 8 h 129"/>
                  <a:gd name="T2" fmla="*/ 774 w 560"/>
                  <a:gd name="T3" fmla="*/ 133 h 129"/>
                  <a:gd name="T4" fmla="*/ 162 w 560"/>
                  <a:gd name="T5" fmla="*/ 161 h 129"/>
                  <a:gd name="T6" fmla="*/ 85 w 560"/>
                  <a:gd name="T7" fmla="*/ 75 h 129"/>
                  <a:gd name="T8" fmla="*/ 703 w 560"/>
                  <a:gd name="T9" fmla="*/ 8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0" h="129">
                    <a:moveTo>
                      <a:pt x="485" y="6"/>
                    </a:moveTo>
                    <a:cubicBezTo>
                      <a:pt x="485" y="6"/>
                      <a:pt x="560" y="53"/>
                      <a:pt x="534" y="91"/>
                    </a:cubicBezTo>
                    <a:cubicBezTo>
                      <a:pt x="509" y="129"/>
                      <a:pt x="174" y="91"/>
                      <a:pt x="112" y="110"/>
                    </a:cubicBezTo>
                    <a:cubicBezTo>
                      <a:pt x="51" y="129"/>
                      <a:pt x="0" y="64"/>
                      <a:pt x="59" y="51"/>
                    </a:cubicBezTo>
                    <a:cubicBezTo>
                      <a:pt x="118" y="38"/>
                      <a:pt x="360" y="0"/>
                      <a:pt x="485" y="6"/>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9" name="Oval 1110"/>
              <p:cNvSpPr>
                <a:spLocks noChangeArrowheads="1"/>
              </p:cNvSpPr>
              <p:nvPr/>
            </p:nvSpPr>
            <p:spPr bwMode="auto">
              <a:xfrm>
                <a:off x="3725" y="1668"/>
                <a:ext cx="123" cy="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0" name="Rectangle 1111"/>
              <p:cNvSpPr>
                <a:spLocks noChangeArrowheads="1"/>
              </p:cNvSpPr>
              <p:nvPr/>
            </p:nvSpPr>
            <p:spPr bwMode="auto">
              <a:xfrm>
                <a:off x="3124"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1" name="Freeform 1112"/>
              <p:cNvSpPr>
                <a:spLocks/>
              </p:cNvSpPr>
              <p:nvPr/>
            </p:nvSpPr>
            <p:spPr bwMode="auto">
              <a:xfrm>
                <a:off x="3968" y="1011"/>
                <a:ext cx="355"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7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9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2" name="Rectangle 1113"/>
              <p:cNvSpPr>
                <a:spLocks noChangeArrowheads="1"/>
              </p:cNvSpPr>
              <p:nvPr/>
            </p:nvSpPr>
            <p:spPr bwMode="auto">
              <a:xfrm>
                <a:off x="3124"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3" name="Rectangle 1114"/>
              <p:cNvSpPr>
                <a:spLocks noChangeArrowheads="1"/>
              </p:cNvSpPr>
              <p:nvPr/>
            </p:nvSpPr>
            <p:spPr bwMode="auto">
              <a:xfrm>
                <a:off x="3124"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4" name="Rectangle 1115"/>
              <p:cNvSpPr>
                <a:spLocks noChangeArrowheads="1"/>
              </p:cNvSpPr>
              <p:nvPr/>
            </p:nvSpPr>
            <p:spPr bwMode="auto">
              <a:xfrm>
                <a:off x="3124"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5" name="Freeform 1116"/>
              <p:cNvSpPr>
                <a:spLocks/>
              </p:cNvSpPr>
              <p:nvPr/>
            </p:nvSpPr>
            <p:spPr bwMode="auto">
              <a:xfrm>
                <a:off x="3968" y="1082"/>
                <a:ext cx="314" cy="817"/>
              </a:xfrm>
              <a:custGeom>
                <a:avLst/>
                <a:gdLst>
                  <a:gd name="T0" fmla="*/ 21 w 260"/>
                  <a:gd name="T1" fmla="*/ 0 h 675"/>
                  <a:gd name="T2" fmla="*/ 0 w 260"/>
                  <a:gd name="T3" fmla="*/ 1 h 675"/>
                  <a:gd name="T4" fmla="*/ 0 w 260"/>
                  <a:gd name="T5" fmla="*/ 107 h 675"/>
                  <a:gd name="T6" fmla="*/ 0 w 260"/>
                  <a:gd name="T7" fmla="*/ 107 h 675"/>
                  <a:gd name="T8" fmla="*/ 307 w 260"/>
                  <a:gd name="T9" fmla="*/ 494 h 675"/>
                  <a:gd name="T10" fmla="*/ 0 w 260"/>
                  <a:gd name="T11" fmla="*/ 880 h 675"/>
                  <a:gd name="T12" fmla="*/ 0 w 260"/>
                  <a:gd name="T13" fmla="*/ 880 h 675"/>
                  <a:gd name="T14" fmla="*/ 0 w 260"/>
                  <a:gd name="T15" fmla="*/ 989 h 675"/>
                  <a:gd name="T16" fmla="*/ 21 w 260"/>
                  <a:gd name="T17" fmla="*/ 989 h 675"/>
                  <a:gd name="T18" fmla="*/ 379 w 260"/>
                  <a:gd name="T19" fmla="*/ 495 h 675"/>
                  <a:gd name="T20" fmla="*/ 21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6" name="Rectangle 1117"/>
              <p:cNvSpPr>
                <a:spLocks noChangeArrowheads="1"/>
              </p:cNvSpPr>
              <p:nvPr/>
            </p:nvSpPr>
            <p:spPr bwMode="auto">
              <a:xfrm>
                <a:off x="3124"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7" name="Freeform 1118"/>
              <p:cNvSpPr>
                <a:spLocks/>
              </p:cNvSpPr>
              <p:nvPr/>
            </p:nvSpPr>
            <p:spPr bwMode="auto">
              <a:xfrm>
                <a:off x="3126" y="1014"/>
                <a:ext cx="154" cy="40"/>
              </a:xfrm>
              <a:custGeom>
                <a:avLst/>
                <a:gdLst>
                  <a:gd name="T0" fmla="*/ 0 w 128"/>
                  <a:gd name="T1" fmla="*/ 23 h 33"/>
                  <a:gd name="T2" fmla="*/ 48 w 128"/>
                  <a:gd name="T3" fmla="*/ 1 h 33"/>
                  <a:gd name="T4" fmla="*/ 102 w 128"/>
                  <a:gd name="T5" fmla="*/ 1 h 33"/>
                  <a:gd name="T6" fmla="*/ 149 w 128"/>
                  <a:gd name="T7" fmla="*/ 16 h 33"/>
                  <a:gd name="T8" fmla="*/ 185 w 128"/>
                  <a:gd name="T9" fmla="*/ 22 h 33"/>
                  <a:gd name="T10" fmla="*/ 134 w 128"/>
                  <a:gd name="T11" fmla="*/ 40 h 33"/>
                  <a:gd name="T12" fmla="*/ 71 w 128"/>
                  <a:gd name="T13" fmla="*/ 47 h 33"/>
                  <a:gd name="T14" fmla="*/ 20 w 128"/>
                  <a:gd name="T15" fmla="*/ 33 h 33"/>
                  <a:gd name="T16" fmla="*/ 1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19" y="3"/>
                      <a:pt x="33" y="1"/>
                    </a:cubicBezTo>
                    <a:cubicBezTo>
                      <a:pt x="45" y="0"/>
                      <a:pt x="58" y="0"/>
                      <a:pt x="71" y="1"/>
                    </a:cubicBezTo>
                    <a:cubicBezTo>
                      <a:pt x="82" y="3"/>
                      <a:pt x="92" y="9"/>
                      <a:pt x="103" y="11"/>
                    </a:cubicBezTo>
                    <a:cubicBezTo>
                      <a:pt x="111" y="13"/>
                      <a:pt x="120" y="13"/>
                      <a:pt x="128" y="15"/>
                    </a:cubicBezTo>
                    <a:cubicBezTo>
                      <a:pt x="115" y="16"/>
                      <a:pt x="104" y="23"/>
                      <a:pt x="92" y="27"/>
                    </a:cubicBezTo>
                    <a:cubicBezTo>
                      <a:pt x="78" y="32"/>
                      <a:pt x="63" y="33"/>
                      <a:pt x="49" y="32"/>
                    </a:cubicBezTo>
                    <a:cubicBezTo>
                      <a:pt x="37" y="31"/>
                      <a:pt x="26" y="26"/>
                      <a:pt x="14" y="22"/>
                    </a:cubicBezTo>
                    <a:cubicBezTo>
                      <a:pt x="10" y="21"/>
                      <a:pt x="5" y="21"/>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8" name="Freeform 1119"/>
              <p:cNvSpPr>
                <a:spLocks/>
              </p:cNvSpPr>
              <p:nvPr/>
            </p:nvSpPr>
            <p:spPr bwMode="auto">
              <a:xfrm>
                <a:off x="3275" y="1016"/>
                <a:ext cx="135" cy="35"/>
              </a:xfrm>
              <a:custGeom>
                <a:avLst/>
                <a:gdLst>
                  <a:gd name="T0" fmla="*/ 0 w 112"/>
                  <a:gd name="T1" fmla="*/ 17 h 29"/>
                  <a:gd name="T2" fmla="*/ 36 w 112"/>
                  <a:gd name="T3" fmla="*/ 7 h 29"/>
                  <a:gd name="T4" fmla="*/ 86 w 112"/>
                  <a:gd name="T5" fmla="*/ 1 h 29"/>
                  <a:gd name="T6" fmla="*/ 163 w 112"/>
                  <a:gd name="T7" fmla="*/ 14 h 29"/>
                  <a:gd name="T8" fmla="*/ 57 w 112"/>
                  <a:gd name="T9" fmla="*/ 33 h 29"/>
                  <a:gd name="T10" fmla="*/ 0 w 112"/>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0" y="12"/>
                    </a:moveTo>
                    <a:cubicBezTo>
                      <a:pt x="7" y="16"/>
                      <a:pt x="18" y="7"/>
                      <a:pt x="25" y="5"/>
                    </a:cubicBezTo>
                    <a:cubicBezTo>
                      <a:pt x="36" y="0"/>
                      <a:pt x="47" y="1"/>
                      <a:pt x="59" y="1"/>
                    </a:cubicBezTo>
                    <a:cubicBezTo>
                      <a:pt x="79" y="1"/>
                      <a:pt x="94" y="1"/>
                      <a:pt x="112"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9" name="Freeform 1120"/>
              <p:cNvSpPr>
                <a:spLocks/>
              </p:cNvSpPr>
              <p:nvPr/>
            </p:nvSpPr>
            <p:spPr bwMode="auto">
              <a:xfrm>
                <a:off x="3176" y="1046"/>
                <a:ext cx="166" cy="33"/>
              </a:xfrm>
              <a:custGeom>
                <a:avLst/>
                <a:gdLst>
                  <a:gd name="T0" fmla="*/ 41 w 138"/>
                  <a:gd name="T1" fmla="*/ 11 h 27"/>
                  <a:gd name="T2" fmla="*/ 20 w 138"/>
                  <a:gd name="T3" fmla="*/ 20 h 27"/>
                  <a:gd name="T4" fmla="*/ 0 w 138"/>
                  <a:gd name="T5" fmla="*/ 27 h 27"/>
                  <a:gd name="T6" fmla="*/ 78 w 138"/>
                  <a:gd name="T7" fmla="*/ 34 h 27"/>
                  <a:gd name="T8" fmla="*/ 130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2" y="4"/>
                      <a:pt x="19" y="10"/>
                      <a:pt x="14" y="13"/>
                    </a:cubicBezTo>
                    <a:cubicBezTo>
                      <a:pt x="10" y="16"/>
                      <a:pt x="4" y="15"/>
                      <a:pt x="0" y="18"/>
                    </a:cubicBezTo>
                    <a:cubicBezTo>
                      <a:pt x="15" y="25"/>
                      <a:pt x="38" y="21"/>
                      <a:pt x="54" y="23"/>
                    </a:cubicBezTo>
                    <a:cubicBezTo>
                      <a:pt x="67" y="24"/>
                      <a:pt x="77" y="27"/>
                      <a:pt x="90" y="26"/>
                    </a:cubicBezTo>
                    <a:cubicBezTo>
                      <a:pt x="109" y="25"/>
                      <a:pt x="125"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0" name="Freeform 1121"/>
              <p:cNvSpPr>
                <a:spLocks/>
              </p:cNvSpPr>
              <p:nvPr/>
            </p:nvSpPr>
            <p:spPr bwMode="auto">
              <a:xfrm>
                <a:off x="3123" y="1067"/>
                <a:ext cx="54" cy="14"/>
              </a:xfrm>
              <a:custGeom>
                <a:avLst/>
                <a:gdLst>
                  <a:gd name="T0" fmla="*/ 65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8"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1" name="Freeform 1122"/>
              <p:cNvSpPr>
                <a:spLocks/>
              </p:cNvSpPr>
              <p:nvPr/>
            </p:nvSpPr>
            <p:spPr bwMode="auto">
              <a:xfrm>
                <a:off x="3410" y="1013"/>
                <a:ext cx="141" cy="44"/>
              </a:xfrm>
              <a:custGeom>
                <a:avLst/>
                <a:gdLst>
                  <a:gd name="T0" fmla="*/ 0 w 117"/>
                  <a:gd name="T1" fmla="*/ 16 h 36"/>
                  <a:gd name="T2" fmla="*/ 65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5" y="4"/>
                      <a:pt x="29" y="0"/>
                      <a:pt x="45" y="1"/>
                    </a:cubicBezTo>
                    <a:cubicBezTo>
                      <a:pt x="56" y="1"/>
                      <a:pt x="65" y="4"/>
                      <a:pt x="76" y="7"/>
                    </a:cubicBezTo>
                    <a:cubicBezTo>
                      <a:pt x="89" y="10"/>
                      <a:pt x="106"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2" name="Freeform 1123"/>
              <p:cNvSpPr>
                <a:spLocks/>
              </p:cNvSpPr>
              <p:nvPr/>
            </p:nvSpPr>
            <p:spPr bwMode="auto">
              <a:xfrm>
                <a:off x="3312" y="1052"/>
                <a:ext cx="146" cy="28"/>
              </a:xfrm>
              <a:custGeom>
                <a:avLst/>
                <a:gdLst>
                  <a:gd name="T0" fmla="*/ 0 w 121"/>
                  <a:gd name="T1" fmla="*/ 22 h 23"/>
                  <a:gd name="T2" fmla="*/ 33 w 121"/>
                  <a:gd name="T3" fmla="*/ 23 h 23"/>
                  <a:gd name="T4" fmla="*/ 59 w 121"/>
                  <a:gd name="T5" fmla="*/ 27 h 23"/>
                  <a:gd name="T6" fmla="*/ 100 w 121"/>
                  <a:gd name="T7" fmla="*/ 34 h 23"/>
                  <a:gd name="T8" fmla="*/ 176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6" y="17"/>
                      <a:pt x="16" y="15"/>
                      <a:pt x="22" y="16"/>
                    </a:cubicBezTo>
                    <a:cubicBezTo>
                      <a:pt x="29" y="17"/>
                      <a:pt x="34" y="18"/>
                      <a:pt x="41" y="18"/>
                    </a:cubicBezTo>
                    <a:cubicBezTo>
                      <a:pt x="51" y="18"/>
                      <a:pt x="60" y="22"/>
                      <a:pt x="69"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3" name="Freeform 1124"/>
              <p:cNvSpPr>
                <a:spLocks/>
              </p:cNvSpPr>
              <p:nvPr/>
            </p:nvSpPr>
            <p:spPr bwMode="auto">
              <a:xfrm>
                <a:off x="3494" y="1022"/>
                <a:ext cx="163" cy="59"/>
              </a:xfrm>
              <a:custGeom>
                <a:avLst/>
                <a:gdLst>
                  <a:gd name="T0" fmla="*/ 0 w 135"/>
                  <a:gd name="T1" fmla="*/ 37 h 49"/>
                  <a:gd name="T2" fmla="*/ 57 w 135"/>
                  <a:gd name="T3" fmla="*/ 58 h 49"/>
                  <a:gd name="T4" fmla="*/ 92 w 135"/>
                  <a:gd name="T5" fmla="*/ 71 h 49"/>
                  <a:gd name="T6" fmla="*/ 147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7" y="35"/>
                      <a:pt x="39" y="40"/>
                    </a:cubicBezTo>
                    <a:cubicBezTo>
                      <a:pt x="47" y="44"/>
                      <a:pt x="54" y="48"/>
                      <a:pt x="63" y="49"/>
                    </a:cubicBezTo>
                    <a:cubicBezTo>
                      <a:pt x="76" y="49"/>
                      <a:pt x="89" y="44"/>
                      <a:pt x="101" y="38"/>
                    </a:cubicBezTo>
                    <a:cubicBezTo>
                      <a:pt x="111" y="33"/>
                      <a:pt x="130" y="25"/>
                      <a:pt x="135" y="15"/>
                    </a:cubicBezTo>
                    <a:cubicBezTo>
                      <a:pt x="125" y="11"/>
                      <a:pt x="113" y="14"/>
                      <a:pt x="102" y="13"/>
                    </a:cubicBezTo>
                    <a:cubicBezTo>
                      <a:pt x="93" y="12"/>
                      <a:pt x="83"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4" name="Freeform 1125"/>
              <p:cNvSpPr>
                <a:spLocks/>
              </p:cNvSpPr>
              <p:nvPr/>
            </p:nvSpPr>
            <p:spPr bwMode="auto">
              <a:xfrm>
                <a:off x="3587" y="1011"/>
                <a:ext cx="90" cy="22"/>
              </a:xfrm>
              <a:custGeom>
                <a:avLst/>
                <a:gdLst>
                  <a:gd name="T0" fmla="*/ 0 w 75"/>
                  <a:gd name="T1" fmla="*/ 27 h 18"/>
                  <a:gd name="T2" fmla="*/ 67 w 75"/>
                  <a:gd name="T3" fmla="*/ 12 h 18"/>
                  <a:gd name="T4" fmla="*/ 108 w 75"/>
                  <a:gd name="T5" fmla="*/ 0 h 18"/>
                  <a:gd name="T6" fmla="*/ 0 60000 65536"/>
                  <a:gd name="T7" fmla="*/ 0 60000 65536"/>
                  <a:gd name="T8" fmla="*/ 0 60000 65536"/>
                </a:gdLst>
                <a:ahLst/>
                <a:cxnLst>
                  <a:cxn ang="T6">
                    <a:pos x="T0" y="T1"/>
                  </a:cxn>
                  <a:cxn ang="T7">
                    <a:pos x="T2" y="T3"/>
                  </a:cxn>
                  <a:cxn ang="T8">
                    <a:pos x="T4" y="T5"/>
                  </a:cxn>
                </a:cxnLst>
                <a:rect l="0" t="0" r="r" b="b"/>
                <a:pathLst>
                  <a:path w="75" h="18">
                    <a:moveTo>
                      <a:pt x="0" y="18"/>
                    </a:moveTo>
                    <a:cubicBezTo>
                      <a:pt x="17" y="18"/>
                      <a:pt x="30" y="13"/>
                      <a:pt x="47" y="8"/>
                    </a:cubicBezTo>
                    <a:cubicBezTo>
                      <a:pt x="55" y="6"/>
                      <a:pt x="68" y="5"/>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5" name="Freeform 1126"/>
              <p:cNvSpPr>
                <a:spLocks/>
              </p:cNvSpPr>
              <p:nvPr/>
            </p:nvSpPr>
            <p:spPr bwMode="auto">
              <a:xfrm>
                <a:off x="3628"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7"/>
                      <a:pt x="34" y="0"/>
                      <a:pt x="59" y="5"/>
                    </a:cubicBezTo>
                    <a:cubicBezTo>
                      <a:pt x="72" y="8"/>
                      <a:pt x="83" y="8"/>
                      <a:pt x="95" y="10"/>
                    </a:cubicBezTo>
                    <a:cubicBezTo>
                      <a:pt x="103"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6" name="Freeform 1127"/>
              <p:cNvSpPr>
                <a:spLocks/>
              </p:cNvSpPr>
              <p:nvPr/>
            </p:nvSpPr>
            <p:spPr bwMode="auto">
              <a:xfrm>
                <a:off x="3624" y="1051"/>
                <a:ext cx="147" cy="29"/>
              </a:xfrm>
              <a:custGeom>
                <a:avLst/>
                <a:gdLst>
                  <a:gd name="T0" fmla="*/ 177 w 122"/>
                  <a:gd name="T1" fmla="*/ 0 h 24"/>
                  <a:gd name="T2" fmla="*/ 106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7" y="8"/>
                      <a:pt x="90" y="21"/>
                      <a:pt x="73" y="23"/>
                    </a:cubicBezTo>
                    <a:cubicBezTo>
                      <a:pt x="66" y="24"/>
                      <a:pt x="57"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7" name="Freeform 1128"/>
              <p:cNvSpPr>
                <a:spLocks/>
              </p:cNvSpPr>
              <p:nvPr/>
            </p:nvSpPr>
            <p:spPr bwMode="auto">
              <a:xfrm>
                <a:off x="3717"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8" name="Freeform 1129"/>
              <p:cNvSpPr>
                <a:spLocks/>
              </p:cNvSpPr>
              <p:nvPr/>
            </p:nvSpPr>
            <p:spPr bwMode="auto">
              <a:xfrm>
                <a:off x="3763"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20" y="1"/>
                      <a:pt x="36" y="0"/>
                      <a:pt x="56" y="4"/>
                    </a:cubicBezTo>
                    <a:cubicBezTo>
                      <a:pt x="72"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9" name="Freeform 1130"/>
              <p:cNvSpPr>
                <a:spLocks/>
              </p:cNvSpPr>
              <p:nvPr/>
            </p:nvSpPr>
            <p:spPr bwMode="auto">
              <a:xfrm>
                <a:off x="3769" y="1031"/>
                <a:ext cx="108" cy="20"/>
              </a:xfrm>
              <a:custGeom>
                <a:avLst/>
                <a:gdLst>
                  <a:gd name="T0" fmla="*/ 130 w 90"/>
                  <a:gd name="T1" fmla="*/ 1 h 16"/>
                  <a:gd name="T2" fmla="*/ 88 w 90"/>
                  <a:gd name="T3" fmla="*/ 16 h 16"/>
                  <a:gd name="T4" fmla="*/ 42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1" y="10"/>
                    </a:cubicBezTo>
                    <a:cubicBezTo>
                      <a:pt x="50" y="14"/>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0" name="Freeform 1131"/>
              <p:cNvSpPr>
                <a:spLocks/>
              </p:cNvSpPr>
              <p:nvPr/>
            </p:nvSpPr>
            <p:spPr bwMode="auto">
              <a:xfrm>
                <a:off x="3832" y="1046"/>
                <a:ext cx="111" cy="34"/>
              </a:xfrm>
              <a:custGeom>
                <a:avLst/>
                <a:gdLst>
                  <a:gd name="T0" fmla="*/ 0 w 92"/>
                  <a:gd name="T1" fmla="*/ 0 h 28"/>
                  <a:gd name="T2" fmla="*/ 42 w 92"/>
                  <a:gd name="T3" fmla="*/ 7 h 28"/>
                  <a:gd name="T4" fmla="*/ 87 w 92"/>
                  <a:gd name="T5" fmla="*/ 27 h 28"/>
                  <a:gd name="T6" fmla="*/ 134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2" y="3"/>
                      <a:pt x="29" y="5"/>
                    </a:cubicBezTo>
                    <a:cubicBezTo>
                      <a:pt x="39" y="9"/>
                      <a:pt x="49" y="14"/>
                      <a:pt x="60" y="18"/>
                    </a:cubicBezTo>
                    <a:cubicBezTo>
                      <a:pt x="69" y="21"/>
                      <a:pt x="83" y="27"/>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1" name="Freeform 1132"/>
              <p:cNvSpPr>
                <a:spLocks/>
              </p:cNvSpPr>
              <p:nvPr/>
            </p:nvSpPr>
            <p:spPr bwMode="auto">
              <a:xfrm>
                <a:off x="3885" y="1013"/>
                <a:ext cx="79" cy="20"/>
              </a:xfrm>
              <a:custGeom>
                <a:avLst/>
                <a:gdLst>
                  <a:gd name="T0" fmla="*/ 0 w 65"/>
                  <a:gd name="T1" fmla="*/ 25 h 16"/>
                  <a:gd name="T2" fmla="*/ 96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2" name="Freeform 1133"/>
              <p:cNvSpPr>
                <a:spLocks/>
              </p:cNvSpPr>
              <p:nvPr/>
            </p:nvSpPr>
            <p:spPr bwMode="auto">
              <a:xfrm>
                <a:off x="3975" y="1029"/>
                <a:ext cx="98" cy="27"/>
              </a:xfrm>
              <a:custGeom>
                <a:avLst/>
                <a:gdLst>
                  <a:gd name="T0" fmla="*/ 0 w 82"/>
                  <a:gd name="T1" fmla="*/ 1 h 22"/>
                  <a:gd name="T2" fmla="*/ 93 w 82"/>
                  <a:gd name="T3" fmla="*/ 27 h 22"/>
                  <a:gd name="T4" fmla="*/ 116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3" y="0"/>
                      <a:pt x="43" y="12"/>
                      <a:pt x="65" y="18"/>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3" name="Freeform 1134"/>
              <p:cNvSpPr>
                <a:spLocks/>
              </p:cNvSpPr>
              <p:nvPr/>
            </p:nvSpPr>
            <p:spPr bwMode="auto">
              <a:xfrm>
                <a:off x="3973" y="1052"/>
                <a:ext cx="87" cy="23"/>
              </a:xfrm>
              <a:custGeom>
                <a:avLst/>
                <a:gdLst>
                  <a:gd name="T0" fmla="*/ 104 w 72"/>
                  <a:gd name="T1" fmla="*/ 0 h 19"/>
                  <a:gd name="T2" fmla="*/ 105 w 72"/>
                  <a:gd name="T3" fmla="*/ 18 h 19"/>
                  <a:gd name="T4" fmla="*/ 42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1" y="0"/>
                    </a:moveTo>
                    <a:cubicBezTo>
                      <a:pt x="70" y="3"/>
                      <a:pt x="70" y="9"/>
                      <a:pt x="72" y="12"/>
                    </a:cubicBezTo>
                    <a:cubicBezTo>
                      <a:pt x="62" y="19"/>
                      <a:pt x="40" y="12"/>
                      <a:pt x="29"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4" name="Freeform 1135"/>
              <p:cNvSpPr>
                <a:spLocks/>
              </p:cNvSpPr>
              <p:nvPr/>
            </p:nvSpPr>
            <p:spPr bwMode="auto">
              <a:xfrm>
                <a:off x="4050"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6"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5" name="Freeform 1136"/>
              <p:cNvSpPr>
                <a:spLocks/>
              </p:cNvSpPr>
              <p:nvPr/>
            </p:nvSpPr>
            <p:spPr bwMode="auto">
              <a:xfrm>
                <a:off x="4056" y="1042"/>
                <a:ext cx="67" cy="62"/>
              </a:xfrm>
              <a:custGeom>
                <a:avLst/>
                <a:gdLst>
                  <a:gd name="T0" fmla="*/ 18 w 55"/>
                  <a:gd name="T1" fmla="*/ 0 h 51"/>
                  <a:gd name="T2" fmla="*/ 58 w 55"/>
                  <a:gd name="T3" fmla="*/ 29 h 51"/>
                  <a:gd name="T4" fmla="*/ 74 w 55"/>
                  <a:gd name="T5" fmla="*/ 41 h 51"/>
                  <a:gd name="T6" fmla="*/ 61 w 55"/>
                  <a:gd name="T7" fmla="*/ 69 h 51"/>
                  <a:gd name="T8" fmla="*/ 19 w 55"/>
                  <a:gd name="T9" fmla="*/ 62 h 51"/>
                  <a:gd name="T10" fmla="*/ 0 w 55"/>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1">
                    <a:moveTo>
                      <a:pt x="12" y="0"/>
                    </a:moveTo>
                    <a:cubicBezTo>
                      <a:pt x="20" y="8"/>
                      <a:pt x="29" y="14"/>
                      <a:pt x="39" y="20"/>
                    </a:cubicBezTo>
                    <a:cubicBezTo>
                      <a:pt x="43" y="23"/>
                      <a:pt x="47" y="24"/>
                      <a:pt x="50" y="28"/>
                    </a:cubicBezTo>
                    <a:cubicBezTo>
                      <a:pt x="55" y="36"/>
                      <a:pt x="48" y="44"/>
                      <a:pt x="41" y="47"/>
                    </a:cubicBezTo>
                    <a:cubicBezTo>
                      <a:pt x="34" y="51"/>
                      <a:pt x="20" y="44"/>
                      <a:pt x="13" y="42"/>
                    </a:cubicBezTo>
                    <a:cubicBezTo>
                      <a:pt x="8"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6" name="Freeform 1137"/>
              <p:cNvSpPr>
                <a:spLocks/>
              </p:cNvSpPr>
              <p:nvPr/>
            </p:nvSpPr>
            <p:spPr bwMode="auto">
              <a:xfrm>
                <a:off x="4119" y="1087"/>
                <a:ext cx="49" cy="25"/>
              </a:xfrm>
              <a:custGeom>
                <a:avLst/>
                <a:gdLst>
                  <a:gd name="T0" fmla="*/ 0 w 41"/>
                  <a:gd name="T1" fmla="*/ 0 h 21"/>
                  <a:gd name="T2" fmla="*/ 24 w 41"/>
                  <a:gd name="T3" fmla="*/ 18 h 21"/>
                  <a:gd name="T4" fmla="*/ 44 w 41"/>
                  <a:gd name="T5" fmla="*/ 29 h 21"/>
                  <a:gd name="T6" fmla="*/ 59 w 41"/>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1">
                    <a:moveTo>
                      <a:pt x="0" y="0"/>
                    </a:moveTo>
                    <a:cubicBezTo>
                      <a:pt x="0" y="6"/>
                      <a:pt x="12" y="10"/>
                      <a:pt x="17" y="13"/>
                    </a:cubicBezTo>
                    <a:cubicBezTo>
                      <a:pt x="21" y="16"/>
                      <a:pt x="25" y="21"/>
                      <a:pt x="31" y="20"/>
                    </a:cubicBezTo>
                    <a:cubicBezTo>
                      <a:pt x="40" y="19"/>
                      <a:pt x="40" y="13"/>
                      <a:pt x="4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7" name="Freeform 1138"/>
              <p:cNvSpPr>
                <a:spLocks/>
              </p:cNvSpPr>
              <p:nvPr/>
            </p:nvSpPr>
            <p:spPr bwMode="auto">
              <a:xfrm>
                <a:off x="4133" y="1102"/>
                <a:ext cx="15" cy="38"/>
              </a:xfrm>
              <a:custGeom>
                <a:avLst/>
                <a:gdLst>
                  <a:gd name="T0" fmla="*/ 4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8" name="Freeform 1139"/>
              <p:cNvSpPr>
                <a:spLocks/>
              </p:cNvSpPr>
              <p:nvPr/>
            </p:nvSpPr>
            <p:spPr bwMode="auto">
              <a:xfrm>
                <a:off x="4131" y="1108"/>
                <a:ext cx="78" cy="66"/>
              </a:xfrm>
              <a:custGeom>
                <a:avLst/>
                <a:gdLst>
                  <a:gd name="T0" fmla="*/ 13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4" y="41"/>
                    </a:cubicBezTo>
                    <a:cubicBezTo>
                      <a:pt x="34" y="49"/>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9" name="Freeform 1140"/>
              <p:cNvSpPr>
                <a:spLocks/>
              </p:cNvSpPr>
              <p:nvPr/>
            </p:nvSpPr>
            <p:spPr bwMode="auto">
              <a:xfrm>
                <a:off x="4168" y="1167"/>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0" name="Freeform 1141"/>
              <p:cNvSpPr>
                <a:spLocks/>
              </p:cNvSpPr>
              <p:nvPr/>
            </p:nvSpPr>
            <p:spPr bwMode="auto">
              <a:xfrm>
                <a:off x="4196" y="1143"/>
                <a:ext cx="23" cy="14"/>
              </a:xfrm>
              <a:custGeom>
                <a:avLst/>
                <a:gdLst>
                  <a:gd name="T0" fmla="*/ 0 w 19"/>
                  <a:gd name="T1" fmla="*/ 15 h 12"/>
                  <a:gd name="T2" fmla="*/ 28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1" name="Freeform 1142"/>
              <p:cNvSpPr>
                <a:spLocks/>
              </p:cNvSpPr>
              <p:nvPr/>
            </p:nvSpPr>
            <p:spPr bwMode="auto">
              <a:xfrm>
                <a:off x="4202" y="1155"/>
                <a:ext cx="24" cy="74"/>
              </a:xfrm>
              <a:custGeom>
                <a:avLst/>
                <a:gdLst>
                  <a:gd name="T0" fmla="*/ 0 w 20"/>
                  <a:gd name="T1" fmla="*/ 0 h 61"/>
                  <a:gd name="T2" fmla="*/ 10 w 20"/>
                  <a:gd name="T3" fmla="*/ 28 h 61"/>
                  <a:gd name="T4" fmla="*/ 26 w 20"/>
                  <a:gd name="T5" fmla="*/ 59 h 61"/>
                  <a:gd name="T6" fmla="*/ 5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0" y="7"/>
                      <a:pt x="4" y="13"/>
                      <a:pt x="7" y="19"/>
                    </a:cubicBezTo>
                    <a:cubicBezTo>
                      <a:pt x="10" y="25"/>
                      <a:pt x="17" y="33"/>
                      <a:pt x="18" y="40"/>
                    </a:cubicBezTo>
                    <a:cubicBezTo>
                      <a:pt x="20" y="52"/>
                      <a:pt x="11"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2" name="Freeform 1143"/>
              <p:cNvSpPr>
                <a:spLocks/>
              </p:cNvSpPr>
              <p:nvPr/>
            </p:nvSpPr>
            <p:spPr bwMode="auto">
              <a:xfrm>
                <a:off x="4224" y="1202"/>
                <a:ext cx="36" cy="31"/>
              </a:xfrm>
              <a:custGeom>
                <a:avLst/>
                <a:gdLst>
                  <a:gd name="T0" fmla="*/ 0 w 30"/>
                  <a:gd name="T1" fmla="*/ 0 h 26"/>
                  <a:gd name="T2" fmla="*/ 43 w 30"/>
                  <a:gd name="T3" fmla="*/ 20 h 26"/>
                  <a:gd name="T4" fmla="*/ 0 60000 65536"/>
                  <a:gd name="T5" fmla="*/ 0 60000 65536"/>
                </a:gdLst>
                <a:ahLst/>
                <a:cxnLst>
                  <a:cxn ang="T4">
                    <a:pos x="T0" y="T1"/>
                  </a:cxn>
                  <a:cxn ang="T5">
                    <a:pos x="T2" y="T3"/>
                  </a:cxn>
                </a:cxnLst>
                <a:rect l="0" t="0" r="r" b="b"/>
                <a:pathLst>
                  <a:path w="30" h="26">
                    <a:moveTo>
                      <a:pt x="0" y="0"/>
                    </a:moveTo>
                    <a:cubicBezTo>
                      <a:pt x="3" y="9"/>
                      <a:pt x="22" y="26"/>
                      <a:pt x="3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3" name="Freeform 1144"/>
              <p:cNvSpPr>
                <a:spLocks/>
              </p:cNvSpPr>
              <p:nvPr/>
            </p:nvSpPr>
            <p:spPr bwMode="auto">
              <a:xfrm>
                <a:off x="4225" y="1209"/>
                <a:ext cx="30" cy="78"/>
              </a:xfrm>
              <a:custGeom>
                <a:avLst/>
                <a:gdLst>
                  <a:gd name="T0" fmla="*/ 0 w 25"/>
                  <a:gd name="T1" fmla="*/ 0 h 64"/>
                  <a:gd name="T2" fmla="*/ 36 w 25"/>
                  <a:gd name="T3" fmla="*/ 62 h 64"/>
                  <a:gd name="T4" fmla="*/ 16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4" name="Freeform 1145"/>
              <p:cNvSpPr>
                <a:spLocks/>
              </p:cNvSpPr>
              <p:nvPr/>
            </p:nvSpPr>
            <p:spPr bwMode="auto">
              <a:xfrm>
                <a:off x="4255" y="1262"/>
                <a:ext cx="37" cy="46"/>
              </a:xfrm>
              <a:custGeom>
                <a:avLst/>
                <a:gdLst>
                  <a:gd name="T0" fmla="*/ 0 w 31"/>
                  <a:gd name="T1" fmla="*/ 0 h 38"/>
                  <a:gd name="T2" fmla="*/ 44 w 31"/>
                  <a:gd name="T3" fmla="*/ 41 h 38"/>
                  <a:gd name="T4" fmla="*/ 0 60000 65536"/>
                  <a:gd name="T5" fmla="*/ 0 60000 65536"/>
                </a:gdLst>
                <a:ahLst/>
                <a:cxnLst>
                  <a:cxn ang="T4">
                    <a:pos x="T0" y="T1"/>
                  </a:cxn>
                  <a:cxn ang="T5">
                    <a:pos x="T2" y="T3"/>
                  </a:cxn>
                </a:cxnLst>
                <a:rect l="0" t="0" r="r" b="b"/>
                <a:pathLst>
                  <a:path w="31" h="38">
                    <a:moveTo>
                      <a:pt x="0" y="0"/>
                    </a:moveTo>
                    <a:cubicBezTo>
                      <a:pt x="6" y="10"/>
                      <a:pt x="16"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5" name="Freeform 1146"/>
              <p:cNvSpPr>
                <a:spLocks/>
              </p:cNvSpPr>
              <p:nvPr/>
            </p:nvSpPr>
            <p:spPr bwMode="auto">
              <a:xfrm>
                <a:off x="4260" y="1293"/>
                <a:ext cx="47" cy="65"/>
              </a:xfrm>
              <a:custGeom>
                <a:avLst/>
                <a:gdLst>
                  <a:gd name="T0" fmla="*/ 14 w 39"/>
                  <a:gd name="T1" fmla="*/ 0 h 54"/>
                  <a:gd name="T2" fmla="*/ 29 w 39"/>
                  <a:gd name="T3" fmla="*/ 71 h 54"/>
                  <a:gd name="T4" fmla="*/ 0 w 39"/>
                  <a:gd name="T5" fmla="*/ 59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2"/>
                      <a:pt x="39" y="39"/>
                      <a:pt x="20"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6" name="Freeform 1147"/>
              <p:cNvSpPr>
                <a:spLocks/>
              </p:cNvSpPr>
              <p:nvPr/>
            </p:nvSpPr>
            <p:spPr bwMode="auto">
              <a:xfrm>
                <a:off x="4288" y="1351"/>
                <a:ext cx="28" cy="63"/>
              </a:xfrm>
              <a:custGeom>
                <a:avLst/>
                <a:gdLst>
                  <a:gd name="T0" fmla="*/ 0 w 24"/>
                  <a:gd name="T1" fmla="*/ 0 h 52"/>
                  <a:gd name="T2" fmla="*/ 6 w 24"/>
                  <a:gd name="T3" fmla="*/ 53 h 52"/>
                  <a:gd name="T4" fmla="*/ 16 w 24"/>
                  <a:gd name="T5" fmla="*/ 75 h 52"/>
                  <a:gd name="T6" fmla="*/ 30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2" y="24"/>
                      <a:pt x="4" y="36"/>
                    </a:cubicBezTo>
                    <a:cubicBezTo>
                      <a:pt x="4" y="41"/>
                      <a:pt x="6" y="49"/>
                      <a:pt x="12" y="51"/>
                    </a:cubicBezTo>
                    <a:cubicBezTo>
                      <a:pt x="18" y="52"/>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7" name="Freeform 1148"/>
              <p:cNvSpPr>
                <a:spLocks/>
              </p:cNvSpPr>
              <p:nvPr/>
            </p:nvSpPr>
            <p:spPr bwMode="auto">
              <a:xfrm>
                <a:off x="4280" y="1404"/>
                <a:ext cx="32" cy="105"/>
              </a:xfrm>
              <a:custGeom>
                <a:avLst/>
                <a:gdLst>
                  <a:gd name="T0" fmla="*/ 20 w 26"/>
                  <a:gd name="T1" fmla="*/ 8 h 87"/>
                  <a:gd name="T2" fmla="*/ 1 w 26"/>
                  <a:gd name="T3" fmla="*/ 45 h 87"/>
                  <a:gd name="T4" fmla="*/ 7 w 26"/>
                  <a:gd name="T5" fmla="*/ 105 h 87"/>
                  <a:gd name="T6" fmla="*/ 28 w 26"/>
                  <a:gd name="T7" fmla="*/ 107 h 87"/>
                  <a:gd name="T8" fmla="*/ 38 w 26"/>
                  <a:gd name="T9" fmla="*/ 49 h 87"/>
                  <a:gd name="T10" fmla="*/ 21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3" y="0"/>
                      <a:pt x="1" y="26"/>
                      <a:pt x="1" y="31"/>
                    </a:cubicBezTo>
                    <a:cubicBezTo>
                      <a:pt x="0" y="45"/>
                      <a:pt x="3" y="59"/>
                      <a:pt x="5" y="72"/>
                    </a:cubicBezTo>
                    <a:cubicBezTo>
                      <a:pt x="8" y="85"/>
                      <a:pt x="14" y="87"/>
                      <a:pt x="19" y="74"/>
                    </a:cubicBezTo>
                    <a:cubicBezTo>
                      <a:pt x="24" y="62"/>
                      <a:pt x="25" y="47"/>
                      <a:pt x="25" y="34"/>
                    </a:cubicBezTo>
                    <a:cubicBezTo>
                      <a:pt x="26" y="22"/>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8" name="Freeform 1149"/>
              <p:cNvSpPr>
                <a:spLocks/>
              </p:cNvSpPr>
              <p:nvPr/>
            </p:nvSpPr>
            <p:spPr bwMode="auto">
              <a:xfrm>
                <a:off x="4297"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2"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9" name="Freeform 1150"/>
              <p:cNvSpPr>
                <a:spLocks/>
              </p:cNvSpPr>
              <p:nvPr/>
            </p:nvSpPr>
            <p:spPr bwMode="auto">
              <a:xfrm>
                <a:off x="4272"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0" name="Freeform 1151"/>
              <p:cNvSpPr>
                <a:spLocks/>
              </p:cNvSpPr>
              <p:nvPr/>
            </p:nvSpPr>
            <p:spPr bwMode="auto">
              <a:xfrm>
                <a:off x="4291"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1" name="Freeform 1152"/>
              <p:cNvSpPr>
                <a:spLocks/>
              </p:cNvSpPr>
              <p:nvPr/>
            </p:nvSpPr>
            <p:spPr bwMode="auto">
              <a:xfrm>
                <a:off x="4263" y="1630"/>
                <a:ext cx="39" cy="24"/>
              </a:xfrm>
              <a:custGeom>
                <a:avLst/>
                <a:gdLst>
                  <a:gd name="T0" fmla="*/ 0 w 32"/>
                  <a:gd name="T1" fmla="*/ 0 h 20"/>
                  <a:gd name="T2" fmla="*/ 48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2" name="Freeform 1153"/>
              <p:cNvSpPr>
                <a:spLocks/>
              </p:cNvSpPr>
              <p:nvPr/>
            </p:nvSpPr>
            <p:spPr bwMode="auto">
              <a:xfrm>
                <a:off x="3975" y="1895"/>
                <a:ext cx="74" cy="50"/>
              </a:xfrm>
              <a:custGeom>
                <a:avLst/>
                <a:gdLst>
                  <a:gd name="T0" fmla="*/ 0 w 62"/>
                  <a:gd name="T1" fmla="*/ 54 h 41"/>
                  <a:gd name="T2" fmla="*/ 29 w 62"/>
                  <a:gd name="T3" fmla="*/ 56 h 41"/>
                  <a:gd name="T4" fmla="*/ 61 w 62"/>
                  <a:gd name="T5" fmla="*/ 60 h 41"/>
                  <a:gd name="T6" fmla="*/ 82 w 62"/>
                  <a:gd name="T7" fmla="*/ 37 h 41"/>
                  <a:gd name="T8" fmla="*/ 69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3" y="38"/>
                      <a:pt x="20" y="38"/>
                    </a:cubicBezTo>
                    <a:cubicBezTo>
                      <a:pt x="27" y="38"/>
                      <a:pt x="36" y="41"/>
                      <a:pt x="43" y="40"/>
                    </a:cubicBezTo>
                    <a:cubicBezTo>
                      <a:pt x="52" y="38"/>
                      <a:pt x="54"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3" name="Freeform 1154"/>
              <p:cNvSpPr>
                <a:spLocks/>
              </p:cNvSpPr>
              <p:nvPr/>
            </p:nvSpPr>
            <p:spPr bwMode="auto">
              <a:xfrm>
                <a:off x="4035" y="1907"/>
                <a:ext cx="66" cy="41"/>
              </a:xfrm>
              <a:custGeom>
                <a:avLst/>
                <a:gdLst>
                  <a:gd name="T0" fmla="*/ 0 w 55"/>
                  <a:gd name="T1" fmla="*/ 41 h 34"/>
                  <a:gd name="T2" fmla="*/ 79 w 55"/>
                  <a:gd name="T3" fmla="*/ 35 h 34"/>
                  <a:gd name="T4" fmla="*/ 0 60000 65536"/>
                  <a:gd name="T5" fmla="*/ 0 60000 65536"/>
                </a:gdLst>
                <a:ahLst/>
                <a:cxnLst>
                  <a:cxn ang="T4">
                    <a:pos x="T0" y="T1"/>
                  </a:cxn>
                  <a:cxn ang="T5">
                    <a:pos x="T2" y="T3"/>
                  </a:cxn>
                </a:cxnLst>
                <a:rect l="0" t="0" r="r" b="b"/>
                <a:pathLst>
                  <a:path w="55" h="34">
                    <a:moveTo>
                      <a:pt x="0" y="28"/>
                    </a:moveTo>
                    <a:cubicBezTo>
                      <a:pt x="14" y="34"/>
                      <a:pt x="51" y="0"/>
                      <a:pt x="55"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4" name="Freeform 1155"/>
              <p:cNvSpPr>
                <a:spLocks/>
              </p:cNvSpPr>
              <p:nvPr/>
            </p:nvSpPr>
            <p:spPr bwMode="auto">
              <a:xfrm>
                <a:off x="4047" y="1881"/>
                <a:ext cx="74" cy="48"/>
              </a:xfrm>
              <a:custGeom>
                <a:avLst/>
                <a:gdLst>
                  <a:gd name="T0" fmla="*/ 38 w 62"/>
                  <a:gd name="T1" fmla="*/ 56 h 40"/>
                  <a:gd name="T2" fmla="*/ 86 w 62"/>
                  <a:gd name="T3" fmla="*/ 34 h 40"/>
                  <a:gd name="T4" fmla="*/ 76 w 62"/>
                  <a:gd name="T5" fmla="*/ 5 h 40"/>
                  <a:gd name="T6" fmla="*/ 31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9" y="40"/>
                      <a:pt x="54" y="34"/>
                      <a:pt x="60" y="23"/>
                    </a:cubicBezTo>
                    <a:cubicBezTo>
                      <a:pt x="62" y="17"/>
                      <a:pt x="62" y="5"/>
                      <a:pt x="54" y="3"/>
                    </a:cubicBezTo>
                    <a:cubicBezTo>
                      <a:pt x="46" y="0"/>
                      <a:pt x="29" y="13"/>
                      <a:pt x="22" y="16"/>
                    </a:cubicBezTo>
                    <a:cubicBezTo>
                      <a:pt x="14" y="19"/>
                      <a:pt x="7"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5" name="Freeform 1156"/>
              <p:cNvSpPr>
                <a:spLocks/>
              </p:cNvSpPr>
              <p:nvPr/>
            </p:nvSpPr>
            <p:spPr bwMode="auto">
              <a:xfrm>
                <a:off x="4117" y="1843"/>
                <a:ext cx="31" cy="46"/>
              </a:xfrm>
              <a:custGeom>
                <a:avLst/>
                <a:gdLst>
                  <a:gd name="T0" fmla="*/ 0 w 26"/>
                  <a:gd name="T1" fmla="*/ 50 h 38"/>
                  <a:gd name="T2" fmla="*/ 19 w 26"/>
                  <a:gd name="T3" fmla="*/ 0 h 38"/>
                  <a:gd name="T4" fmla="*/ 0 60000 65536"/>
                  <a:gd name="T5" fmla="*/ 0 60000 65536"/>
                </a:gdLst>
                <a:ahLst/>
                <a:cxnLst>
                  <a:cxn ang="T4">
                    <a:pos x="T0" y="T1"/>
                  </a:cxn>
                  <a:cxn ang="T5">
                    <a:pos x="T2" y="T3"/>
                  </a:cxn>
                </a:cxnLst>
                <a:rect l="0" t="0" r="r" b="b"/>
                <a:pathLst>
                  <a:path w="26" h="38">
                    <a:moveTo>
                      <a:pt x="0" y="34"/>
                    </a:moveTo>
                    <a:cubicBezTo>
                      <a:pt x="19" y="38"/>
                      <a:pt x="26" y="11"/>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6" name="Freeform 1157"/>
              <p:cNvSpPr>
                <a:spLocks/>
              </p:cNvSpPr>
              <p:nvPr/>
            </p:nvSpPr>
            <p:spPr bwMode="auto">
              <a:xfrm>
                <a:off x="4132" y="1837"/>
                <a:ext cx="65" cy="44"/>
              </a:xfrm>
              <a:custGeom>
                <a:avLst/>
                <a:gdLst>
                  <a:gd name="T0" fmla="*/ 0 w 54"/>
                  <a:gd name="T1" fmla="*/ 54 h 36"/>
                  <a:gd name="T2" fmla="*/ 63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7" name="Freeform 1158"/>
              <p:cNvSpPr>
                <a:spLocks/>
              </p:cNvSpPr>
              <p:nvPr/>
            </p:nvSpPr>
            <p:spPr bwMode="auto">
              <a:xfrm>
                <a:off x="4164"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8" name="Freeform 1159"/>
              <p:cNvSpPr>
                <a:spLocks/>
              </p:cNvSpPr>
              <p:nvPr/>
            </p:nvSpPr>
            <p:spPr bwMode="auto">
              <a:xfrm>
                <a:off x="4186"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6" y="0"/>
                      <a:pt x="47" y="9"/>
                    </a:cubicBezTo>
                    <a:cubicBezTo>
                      <a:pt x="54" y="14"/>
                      <a:pt x="40" y="32"/>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9" name="Freeform 1160"/>
              <p:cNvSpPr>
                <a:spLocks/>
              </p:cNvSpPr>
              <p:nvPr/>
            </p:nvSpPr>
            <p:spPr bwMode="auto">
              <a:xfrm>
                <a:off x="4244"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0" name="Freeform 1161"/>
              <p:cNvSpPr>
                <a:spLocks/>
              </p:cNvSpPr>
              <p:nvPr/>
            </p:nvSpPr>
            <p:spPr bwMode="auto">
              <a:xfrm>
                <a:off x="4231"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7"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1" name="Freeform 1162"/>
              <p:cNvSpPr>
                <a:spLocks/>
              </p:cNvSpPr>
              <p:nvPr/>
            </p:nvSpPr>
            <p:spPr bwMode="auto">
              <a:xfrm>
                <a:off x="4250" y="1624"/>
                <a:ext cx="54" cy="124"/>
              </a:xfrm>
              <a:custGeom>
                <a:avLst/>
                <a:gdLst>
                  <a:gd name="T0" fmla="*/ 0 w 45"/>
                  <a:gd name="T1" fmla="*/ 90 h 102"/>
                  <a:gd name="T2" fmla="*/ 41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1" y="0"/>
                      <a:pt x="28" y="24"/>
                    </a:cubicBezTo>
                    <a:cubicBezTo>
                      <a:pt x="45" y="47"/>
                      <a:pt x="16"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2" name="Freeform 1163"/>
              <p:cNvSpPr>
                <a:spLocks/>
              </p:cNvSpPr>
              <p:nvPr/>
            </p:nvSpPr>
            <p:spPr bwMode="auto">
              <a:xfrm>
                <a:off x="3124" y="1916"/>
                <a:ext cx="121" cy="54"/>
              </a:xfrm>
              <a:custGeom>
                <a:avLst/>
                <a:gdLst>
                  <a:gd name="T0" fmla="*/ 0 w 100"/>
                  <a:gd name="T1" fmla="*/ 14 h 45"/>
                  <a:gd name="T2" fmla="*/ 86 w 100"/>
                  <a:gd name="T3" fmla="*/ 5 h 45"/>
                  <a:gd name="T4" fmla="*/ 146 w 100"/>
                  <a:gd name="T5" fmla="*/ 28 h 45"/>
                  <a:gd name="T6" fmla="*/ 69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7"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3" name="Freeform 1164"/>
              <p:cNvSpPr>
                <a:spLocks/>
              </p:cNvSpPr>
              <p:nvPr/>
            </p:nvSpPr>
            <p:spPr bwMode="auto">
              <a:xfrm>
                <a:off x="3210" y="1899"/>
                <a:ext cx="81" cy="32"/>
              </a:xfrm>
              <a:custGeom>
                <a:avLst/>
                <a:gdLst>
                  <a:gd name="T0" fmla="*/ 0 w 67"/>
                  <a:gd name="T1" fmla="*/ 27 h 27"/>
                  <a:gd name="T2" fmla="*/ 70 w 67"/>
                  <a:gd name="T3" fmla="*/ 27 h 27"/>
                  <a:gd name="T4" fmla="*/ 98 w 67"/>
                  <a:gd name="T5" fmla="*/ 0 h 27"/>
                  <a:gd name="T6" fmla="*/ 0 60000 65536"/>
                  <a:gd name="T7" fmla="*/ 0 60000 65536"/>
                  <a:gd name="T8" fmla="*/ 0 60000 65536"/>
                </a:gdLst>
                <a:ahLst/>
                <a:cxnLst>
                  <a:cxn ang="T6">
                    <a:pos x="T0" y="T1"/>
                  </a:cxn>
                  <a:cxn ang="T7">
                    <a:pos x="T2" y="T3"/>
                  </a:cxn>
                  <a:cxn ang="T8">
                    <a:pos x="T4" y="T5"/>
                  </a:cxn>
                </a:cxnLst>
                <a:rect l="0" t="0" r="r" b="b"/>
                <a:pathLst>
                  <a:path w="67" h="27">
                    <a:moveTo>
                      <a:pt x="0" y="19"/>
                    </a:moveTo>
                    <a:cubicBezTo>
                      <a:pt x="12" y="27"/>
                      <a:pt x="36" y="27"/>
                      <a:pt x="48" y="19"/>
                    </a:cubicBezTo>
                    <a:cubicBezTo>
                      <a:pt x="55" y="14"/>
                      <a:pt x="61" y="6"/>
                      <a:pt x="6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4" name="Freeform 1165"/>
              <p:cNvSpPr>
                <a:spLocks/>
              </p:cNvSpPr>
              <p:nvPr/>
            </p:nvSpPr>
            <p:spPr bwMode="auto">
              <a:xfrm>
                <a:off x="3138"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5" name="Freeform 1166"/>
              <p:cNvSpPr>
                <a:spLocks/>
              </p:cNvSpPr>
              <p:nvPr/>
            </p:nvSpPr>
            <p:spPr bwMode="auto">
              <a:xfrm>
                <a:off x="3244" y="1910"/>
                <a:ext cx="122" cy="40"/>
              </a:xfrm>
              <a:custGeom>
                <a:avLst/>
                <a:gdLst>
                  <a:gd name="T0" fmla="*/ 17 w 102"/>
                  <a:gd name="T1" fmla="*/ 19 h 33"/>
                  <a:gd name="T2" fmla="*/ 83 w 102"/>
                  <a:gd name="T3" fmla="*/ 1 h 33"/>
                  <a:gd name="T4" fmla="*/ 146 w 102"/>
                  <a:gd name="T5" fmla="*/ 15 h 33"/>
                  <a:gd name="T6" fmla="*/ 93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8" y="12"/>
                      <a:pt x="42" y="3"/>
                      <a:pt x="58" y="1"/>
                    </a:cubicBezTo>
                    <a:cubicBezTo>
                      <a:pt x="71" y="0"/>
                      <a:pt x="91" y="5"/>
                      <a:pt x="102" y="10"/>
                    </a:cubicBezTo>
                    <a:cubicBezTo>
                      <a:pt x="91" y="10"/>
                      <a:pt x="75" y="20"/>
                      <a:pt x="65" y="24"/>
                    </a:cubicBezTo>
                    <a:cubicBezTo>
                      <a:pt x="54" y="27"/>
                      <a:pt x="41"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6" name="Freeform 1167"/>
              <p:cNvSpPr>
                <a:spLocks/>
              </p:cNvSpPr>
              <p:nvPr/>
            </p:nvSpPr>
            <p:spPr bwMode="auto">
              <a:xfrm>
                <a:off x="3295" y="1946"/>
                <a:ext cx="85" cy="24"/>
              </a:xfrm>
              <a:custGeom>
                <a:avLst/>
                <a:gdLst>
                  <a:gd name="T0" fmla="*/ 0 w 70"/>
                  <a:gd name="T1" fmla="*/ 1 h 20"/>
                  <a:gd name="T2" fmla="*/ 77 w 70"/>
                  <a:gd name="T3" fmla="*/ 20 h 20"/>
                  <a:gd name="T4" fmla="*/ 103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9" y="0"/>
                      <a:pt x="35" y="8"/>
                      <a:pt x="52" y="14"/>
                    </a:cubicBezTo>
                    <a:cubicBezTo>
                      <a:pt x="58" y="17"/>
                      <a:pt x="65"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7" name="Freeform 1168"/>
              <p:cNvSpPr>
                <a:spLocks/>
              </p:cNvSpPr>
              <p:nvPr/>
            </p:nvSpPr>
            <p:spPr bwMode="auto">
              <a:xfrm>
                <a:off x="3365" y="1917"/>
                <a:ext cx="104" cy="56"/>
              </a:xfrm>
              <a:custGeom>
                <a:avLst/>
                <a:gdLst>
                  <a:gd name="T0" fmla="*/ 0 w 86"/>
                  <a:gd name="T1" fmla="*/ 5 h 46"/>
                  <a:gd name="T2" fmla="*/ 53 w 86"/>
                  <a:gd name="T3" fmla="*/ 5 h 46"/>
                  <a:gd name="T4" fmla="*/ 126 w 86"/>
                  <a:gd name="T5" fmla="*/ 7 h 46"/>
                  <a:gd name="T6" fmla="*/ 83 w 86"/>
                  <a:gd name="T7" fmla="*/ 49 h 46"/>
                  <a:gd name="T8" fmla="*/ 62 w 86"/>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
                    <a:moveTo>
                      <a:pt x="0" y="3"/>
                    </a:moveTo>
                    <a:cubicBezTo>
                      <a:pt x="6" y="12"/>
                      <a:pt x="27" y="5"/>
                      <a:pt x="36" y="3"/>
                    </a:cubicBezTo>
                    <a:cubicBezTo>
                      <a:pt x="54" y="0"/>
                      <a:pt x="68" y="0"/>
                      <a:pt x="86" y="5"/>
                    </a:cubicBezTo>
                    <a:cubicBezTo>
                      <a:pt x="74" y="13"/>
                      <a:pt x="67"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8" name="Freeform 1169"/>
              <p:cNvSpPr>
                <a:spLocks/>
              </p:cNvSpPr>
              <p:nvPr/>
            </p:nvSpPr>
            <p:spPr bwMode="auto">
              <a:xfrm>
                <a:off x="3378" y="1899"/>
                <a:ext cx="57" cy="28"/>
              </a:xfrm>
              <a:custGeom>
                <a:avLst/>
                <a:gdLst>
                  <a:gd name="T0" fmla="*/ 0 w 47"/>
                  <a:gd name="T1" fmla="*/ 34 h 23"/>
                  <a:gd name="T2" fmla="*/ 69 w 47"/>
                  <a:gd name="T3" fmla="*/ 0 h 23"/>
                  <a:gd name="T4" fmla="*/ 0 60000 65536"/>
                  <a:gd name="T5" fmla="*/ 0 60000 65536"/>
                </a:gdLst>
                <a:ahLst/>
                <a:cxnLst>
                  <a:cxn ang="T4">
                    <a:pos x="T0" y="T1"/>
                  </a:cxn>
                  <a:cxn ang="T5">
                    <a:pos x="T2" y="T3"/>
                  </a:cxn>
                </a:cxnLst>
                <a:rect l="0" t="0" r="r" b="b"/>
                <a:pathLst>
                  <a:path w="47" h="23">
                    <a:moveTo>
                      <a:pt x="0" y="23"/>
                    </a:moveTo>
                    <a:cubicBezTo>
                      <a:pt x="18" y="20"/>
                      <a:pt x="31" y="7"/>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9" name="Freeform 1170"/>
              <p:cNvSpPr>
                <a:spLocks/>
              </p:cNvSpPr>
              <p:nvPr/>
            </p:nvSpPr>
            <p:spPr bwMode="auto">
              <a:xfrm>
                <a:off x="3470" y="1899"/>
                <a:ext cx="152" cy="34"/>
              </a:xfrm>
              <a:custGeom>
                <a:avLst/>
                <a:gdLst>
                  <a:gd name="T0" fmla="*/ 0 w 126"/>
                  <a:gd name="T1" fmla="*/ 1 h 28"/>
                  <a:gd name="T2" fmla="*/ 78 w 126"/>
                  <a:gd name="T3" fmla="*/ 34 h 28"/>
                  <a:gd name="T4" fmla="*/ 122 w 126"/>
                  <a:gd name="T5" fmla="*/ 39 h 28"/>
                  <a:gd name="T6" fmla="*/ 160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8" y="9"/>
                      <a:pt x="36" y="16"/>
                      <a:pt x="54" y="23"/>
                    </a:cubicBezTo>
                    <a:cubicBezTo>
                      <a:pt x="63" y="26"/>
                      <a:pt x="74" y="28"/>
                      <a:pt x="84" y="26"/>
                    </a:cubicBezTo>
                    <a:cubicBezTo>
                      <a:pt x="93" y="24"/>
                      <a:pt x="102" y="16"/>
                      <a:pt x="110" y="11"/>
                    </a:cubicBezTo>
                    <a:cubicBezTo>
                      <a:pt x="116"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0" name="Freeform 1171"/>
              <p:cNvSpPr>
                <a:spLocks/>
              </p:cNvSpPr>
              <p:nvPr/>
            </p:nvSpPr>
            <p:spPr bwMode="auto">
              <a:xfrm>
                <a:off x="3469"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2"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1" name="Freeform 1172"/>
              <p:cNvSpPr>
                <a:spLocks/>
              </p:cNvSpPr>
              <p:nvPr/>
            </p:nvSpPr>
            <p:spPr bwMode="auto">
              <a:xfrm>
                <a:off x="3447"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6"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2" name="Freeform 1173"/>
              <p:cNvSpPr>
                <a:spLocks/>
              </p:cNvSpPr>
              <p:nvPr/>
            </p:nvSpPr>
            <p:spPr bwMode="auto">
              <a:xfrm>
                <a:off x="3534" y="1950"/>
                <a:ext cx="131" cy="19"/>
              </a:xfrm>
              <a:custGeom>
                <a:avLst/>
                <a:gdLst>
                  <a:gd name="T0" fmla="*/ 0 w 109"/>
                  <a:gd name="T1" fmla="*/ 7 h 16"/>
                  <a:gd name="T2" fmla="*/ 62 w 109"/>
                  <a:gd name="T3" fmla="*/ 2 h 16"/>
                  <a:gd name="T4" fmla="*/ 112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8" y="4"/>
                      <a:pt x="43" y="2"/>
                    </a:cubicBezTo>
                    <a:cubicBezTo>
                      <a:pt x="56" y="0"/>
                      <a:pt x="64" y="0"/>
                      <a:pt x="77" y="3"/>
                    </a:cubicBezTo>
                    <a:cubicBezTo>
                      <a:pt x="88"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3" name="Freeform 1174"/>
              <p:cNvSpPr>
                <a:spLocks/>
              </p:cNvSpPr>
              <p:nvPr/>
            </p:nvSpPr>
            <p:spPr bwMode="auto">
              <a:xfrm>
                <a:off x="3602" y="1904"/>
                <a:ext cx="114" cy="50"/>
              </a:xfrm>
              <a:custGeom>
                <a:avLst/>
                <a:gdLst>
                  <a:gd name="T0" fmla="*/ 0 w 94"/>
                  <a:gd name="T1" fmla="*/ 12 h 42"/>
                  <a:gd name="T2" fmla="*/ 70 w 94"/>
                  <a:gd name="T3" fmla="*/ 20 h 42"/>
                  <a:gd name="T4" fmla="*/ 138 w 94"/>
                  <a:gd name="T5" fmla="*/ 29 h 42"/>
                  <a:gd name="T6" fmla="*/ 62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8" y="14"/>
                    </a:cubicBezTo>
                    <a:cubicBezTo>
                      <a:pt x="63" y="18"/>
                      <a:pt x="79" y="17"/>
                      <a:pt x="94" y="20"/>
                    </a:cubicBezTo>
                    <a:cubicBezTo>
                      <a:pt x="77" y="22"/>
                      <a:pt x="59" y="32"/>
                      <a:pt x="42" y="37"/>
                    </a:cubicBezTo>
                    <a:cubicBezTo>
                      <a:pt x="36" y="39"/>
                      <a:pt x="27"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4" name="Freeform 1175"/>
              <p:cNvSpPr>
                <a:spLocks/>
              </p:cNvSpPr>
              <p:nvPr/>
            </p:nvSpPr>
            <p:spPr bwMode="auto">
              <a:xfrm>
                <a:off x="3694"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9"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5" name="Freeform 1176"/>
              <p:cNvSpPr>
                <a:spLocks/>
              </p:cNvSpPr>
              <p:nvPr/>
            </p:nvSpPr>
            <p:spPr bwMode="auto">
              <a:xfrm>
                <a:off x="3686" y="1934"/>
                <a:ext cx="157" cy="35"/>
              </a:xfrm>
              <a:custGeom>
                <a:avLst/>
                <a:gdLst>
                  <a:gd name="T0" fmla="*/ 0 w 131"/>
                  <a:gd name="T1" fmla="*/ 2 h 29"/>
                  <a:gd name="T2" fmla="*/ 41 w 131"/>
                  <a:gd name="T3" fmla="*/ 0 h 29"/>
                  <a:gd name="T4" fmla="*/ 97 w 131"/>
                  <a:gd name="T5" fmla="*/ 13 h 29"/>
                  <a:gd name="T6" fmla="*/ 150 w 131"/>
                  <a:gd name="T7" fmla="*/ 34 h 29"/>
                  <a:gd name="T8" fmla="*/ 171 w 131"/>
                  <a:gd name="T9" fmla="*/ 35 h 29"/>
                  <a:gd name="T10" fmla="*/ 188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9" y="2"/>
                      <a:pt x="18" y="0"/>
                      <a:pt x="28" y="0"/>
                    </a:cubicBezTo>
                    <a:cubicBezTo>
                      <a:pt x="42" y="0"/>
                      <a:pt x="54" y="4"/>
                      <a:pt x="68" y="9"/>
                    </a:cubicBezTo>
                    <a:cubicBezTo>
                      <a:pt x="80" y="13"/>
                      <a:pt x="92" y="20"/>
                      <a:pt x="104" y="23"/>
                    </a:cubicBezTo>
                    <a:cubicBezTo>
                      <a:pt x="109" y="24"/>
                      <a:pt x="114" y="23"/>
                      <a:pt x="119" y="24"/>
                    </a:cubicBezTo>
                    <a:cubicBezTo>
                      <a:pt x="123" y="25"/>
                      <a:pt x="126"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6" name="Freeform 1177"/>
              <p:cNvSpPr>
                <a:spLocks/>
              </p:cNvSpPr>
              <p:nvPr/>
            </p:nvSpPr>
            <p:spPr bwMode="auto">
              <a:xfrm>
                <a:off x="3773"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8" y="45"/>
                      <a:pt x="45" y="22"/>
                      <a:pt x="59" y="11"/>
                    </a:cubicBezTo>
                    <a:cubicBezTo>
                      <a:pt x="64" y="7"/>
                      <a:pt x="70"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7" name="Freeform 1178"/>
              <p:cNvSpPr>
                <a:spLocks/>
              </p:cNvSpPr>
              <p:nvPr/>
            </p:nvSpPr>
            <p:spPr bwMode="auto">
              <a:xfrm>
                <a:off x="3735" y="1906"/>
                <a:ext cx="108" cy="12"/>
              </a:xfrm>
              <a:custGeom>
                <a:avLst/>
                <a:gdLst>
                  <a:gd name="T0" fmla="*/ 130 w 90"/>
                  <a:gd name="T1" fmla="*/ 8 h 10"/>
                  <a:gd name="T2" fmla="*/ 84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8" name="Freeform 1179"/>
              <p:cNvSpPr>
                <a:spLocks/>
              </p:cNvSpPr>
              <p:nvPr/>
            </p:nvSpPr>
            <p:spPr bwMode="auto">
              <a:xfrm>
                <a:off x="3817" y="1918"/>
                <a:ext cx="147" cy="22"/>
              </a:xfrm>
              <a:custGeom>
                <a:avLst/>
                <a:gdLst>
                  <a:gd name="T0" fmla="*/ 177 w 122"/>
                  <a:gd name="T1" fmla="*/ 27 h 18"/>
                  <a:gd name="T2" fmla="*/ 161 w 122"/>
                  <a:gd name="T3" fmla="*/ 21 h 18"/>
                  <a:gd name="T4" fmla="*/ 114 w 122"/>
                  <a:gd name="T5" fmla="*/ 7 h 18"/>
                  <a:gd name="T6" fmla="*/ 57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7" y="18"/>
                      <a:pt x="115" y="16"/>
                      <a:pt x="111" y="14"/>
                    </a:cubicBezTo>
                    <a:cubicBezTo>
                      <a:pt x="101" y="11"/>
                      <a:pt x="90" y="8"/>
                      <a:pt x="79" y="5"/>
                    </a:cubicBezTo>
                    <a:cubicBezTo>
                      <a:pt x="65" y="2"/>
                      <a:pt x="53" y="0"/>
                      <a:pt x="39"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9" name="Freeform 1180"/>
              <p:cNvSpPr>
                <a:spLocks/>
              </p:cNvSpPr>
              <p:nvPr/>
            </p:nvSpPr>
            <p:spPr bwMode="auto">
              <a:xfrm>
                <a:off x="3911"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6"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0" name="Freeform 1181"/>
              <p:cNvSpPr>
                <a:spLocks/>
              </p:cNvSpPr>
              <p:nvPr/>
            </p:nvSpPr>
            <p:spPr bwMode="auto">
              <a:xfrm>
                <a:off x="3122"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8" y="22"/>
                    </a:cubicBezTo>
                    <a:cubicBezTo>
                      <a:pt x="9" y="26"/>
                      <a:pt x="9" y="30"/>
                      <a:pt x="13" y="32"/>
                    </a:cubicBezTo>
                    <a:cubicBezTo>
                      <a:pt x="18" y="35"/>
                      <a:pt x="26" y="34"/>
                      <a:pt x="32" y="33"/>
                    </a:cubicBezTo>
                    <a:cubicBezTo>
                      <a:pt x="38" y="32"/>
                      <a:pt x="49" y="32"/>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1" name="Freeform 1182"/>
              <p:cNvSpPr>
                <a:spLocks/>
              </p:cNvSpPr>
              <p:nvPr/>
            </p:nvSpPr>
            <p:spPr bwMode="auto">
              <a:xfrm>
                <a:off x="3128"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7" y="11"/>
                    </a:cubicBezTo>
                    <a:cubicBezTo>
                      <a:pt x="46" y="7"/>
                      <a:pt x="46" y="1"/>
                      <a:pt x="41"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2" name="Freeform 1183"/>
              <p:cNvSpPr>
                <a:spLocks/>
              </p:cNvSpPr>
              <p:nvPr/>
            </p:nvSpPr>
            <p:spPr bwMode="auto">
              <a:xfrm>
                <a:off x="3183" y="1085"/>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3" name="Freeform 1184"/>
              <p:cNvSpPr>
                <a:spLocks/>
              </p:cNvSpPr>
              <p:nvPr/>
            </p:nvSpPr>
            <p:spPr bwMode="auto">
              <a:xfrm>
                <a:off x="3127"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4" name="Freeform 1185"/>
              <p:cNvSpPr>
                <a:spLocks/>
              </p:cNvSpPr>
              <p:nvPr/>
            </p:nvSpPr>
            <p:spPr bwMode="auto">
              <a:xfrm>
                <a:off x="3180"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5" name="Freeform 1186"/>
              <p:cNvSpPr>
                <a:spLocks/>
              </p:cNvSpPr>
              <p:nvPr/>
            </p:nvSpPr>
            <p:spPr bwMode="auto">
              <a:xfrm>
                <a:off x="3183" y="1114"/>
                <a:ext cx="73" cy="34"/>
              </a:xfrm>
              <a:custGeom>
                <a:avLst/>
                <a:gdLst>
                  <a:gd name="T0" fmla="*/ 11 w 60"/>
                  <a:gd name="T1" fmla="*/ 1 h 28"/>
                  <a:gd name="T2" fmla="*/ 1 w 60"/>
                  <a:gd name="T3" fmla="*/ 11 h 28"/>
                  <a:gd name="T4" fmla="*/ 2 w 60"/>
                  <a:gd name="T5" fmla="*/ 22 h 28"/>
                  <a:gd name="T6" fmla="*/ 23 w 60"/>
                  <a:gd name="T7" fmla="*/ 39 h 28"/>
                  <a:gd name="T8" fmla="*/ 52 w 60"/>
                  <a:gd name="T9" fmla="*/ 29 h 28"/>
                  <a:gd name="T10" fmla="*/ 82 w 60"/>
                  <a:gd name="T11" fmla="*/ 21 h 28"/>
                  <a:gd name="T12" fmla="*/ 74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5"/>
                    </a:cubicBezTo>
                    <a:cubicBezTo>
                      <a:pt x="4" y="22"/>
                      <a:pt x="5" y="28"/>
                      <a:pt x="16"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6" name="Freeform 1187"/>
              <p:cNvSpPr>
                <a:spLocks/>
              </p:cNvSpPr>
              <p:nvPr/>
            </p:nvSpPr>
            <p:spPr bwMode="auto">
              <a:xfrm>
                <a:off x="3197"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7" name="Freeform 1188"/>
              <p:cNvSpPr>
                <a:spLocks/>
              </p:cNvSpPr>
              <p:nvPr/>
            </p:nvSpPr>
            <p:spPr bwMode="auto">
              <a:xfrm>
                <a:off x="3252"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8" name="Freeform 1189"/>
              <p:cNvSpPr>
                <a:spLocks/>
              </p:cNvSpPr>
              <p:nvPr/>
            </p:nvSpPr>
            <p:spPr bwMode="auto">
              <a:xfrm>
                <a:off x="3245"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9" name="Freeform 1190"/>
              <p:cNvSpPr>
                <a:spLocks/>
              </p:cNvSpPr>
              <p:nvPr/>
            </p:nvSpPr>
            <p:spPr bwMode="auto">
              <a:xfrm>
                <a:off x="3260" y="1126"/>
                <a:ext cx="55" cy="43"/>
              </a:xfrm>
              <a:custGeom>
                <a:avLst/>
                <a:gdLst>
                  <a:gd name="T0" fmla="*/ 7 w 45"/>
                  <a:gd name="T1" fmla="*/ 51 h 36"/>
                  <a:gd name="T2" fmla="*/ 5 w 45"/>
                  <a:gd name="T3" fmla="*/ 22 h 36"/>
                  <a:gd name="T4" fmla="*/ 5 w 45"/>
                  <a:gd name="T5" fmla="*/ 10 h 36"/>
                  <a:gd name="T6" fmla="*/ 32 w 45"/>
                  <a:gd name="T7" fmla="*/ 5 h 36"/>
                  <a:gd name="T8" fmla="*/ 59 w 45"/>
                  <a:gd name="T9" fmla="*/ 5 h 36"/>
                  <a:gd name="T10" fmla="*/ 67 w 45"/>
                  <a:gd name="T11" fmla="*/ 27 h 36"/>
                  <a:gd name="T12" fmla="*/ 60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0" name="Freeform 1191"/>
              <p:cNvSpPr>
                <a:spLocks/>
              </p:cNvSpPr>
              <p:nvPr/>
            </p:nvSpPr>
            <p:spPr bwMode="auto">
              <a:xfrm>
                <a:off x="3313" y="1081"/>
                <a:ext cx="62" cy="33"/>
              </a:xfrm>
              <a:custGeom>
                <a:avLst/>
                <a:gdLst>
                  <a:gd name="T0" fmla="*/ 6 w 51"/>
                  <a:gd name="T1" fmla="*/ 5 h 27"/>
                  <a:gd name="T2" fmla="*/ 7 w 51"/>
                  <a:gd name="T3" fmla="*/ 32 h 27"/>
                  <a:gd name="T4" fmla="*/ 29 w 51"/>
                  <a:gd name="T5" fmla="*/ 32 h 27"/>
                  <a:gd name="T6" fmla="*/ 50 w 51"/>
                  <a:gd name="T7" fmla="*/ 34 h 27"/>
                  <a:gd name="T8" fmla="*/ 64 w 51"/>
                  <a:gd name="T9" fmla="*/ 40 h 27"/>
                  <a:gd name="T10" fmla="*/ 75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20" y="21"/>
                    </a:cubicBezTo>
                    <a:cubicBezTo>
                      <a:pt x="25" y="21"/>
                      <a:pt x="29" y="20"/>
                      <a:pt x="34" y="23"/>
                    </a:cubicBezTo>
                    <a:cubicBezTo>
                      <a:pt x="37" y="24"/>
                      <a:pt x="40" y="27"/>
                      <a:pt x="44" y="27"/>
                    </a:cubicBezTo>
                    <a:cubicBezTo>
                      <a:pt x="49"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1" name="Freeform 1192"/>
              <p:cNvSpPr>
                <a:spLocks/>
              </p:cNvSpPr>
              <p:nvPr/>
            </p:nvSpPr>
            <p:spPr bwMode="auto">
              <a:xfrm>
                <a:off x="3253" y="1103"/>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2"/>
                    </a:cubicBezTo>
                    <a:cubicBezTo>
                      <a:pt x="8" y="28"/>
                      <a:pt x="21" y="23"/>
                      <a:pt x="27" y="23"/>
                    </a:cubicBezTo>
                    <a:cubicBezTo>
                      <a:pt x="35" y="23"/>
                      <a:pt x="45"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2" name="Freeform 1193"/>
              <p:cNvSpPr>
                <a:spLocks/>
              </p:cNvSpPr>
              <p:nvPr/>
            </p:nvSpPr>
            <p:spPr bwMode="auto">
              <a:xfrm>
                <a:off x="3748" y="1085"/>
                <a:ext cx="63" cy="42"/>
              </a:xfrm>
              <a:custGeom>
                <a:avLst/>
                <a:gdLst>
                  <a:gd name="T0" fmla="*/ 19 w 52"/>
                  <a:gd name="T1" fmla="*/ 1 h 35"/>
                  <a:gd name="T2" fmla="*/ 10 w 52"/>
                  <a:gd name="T3" fmla="*/ 31 h 35"/>
                  <a:gd name="T4" fmla="*/ 19 w 52"/>
                  <a:gd name="T5" fmla="*/ 46 h 35"/>
                  <a:gd name="T6" fmla="*/ 47 w 52"/>
                  <a:gd name="T7" fmla="*/ 48 h 35"/>
                  <a:gd name="T8" fmla="*/ 74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3" y="1"/>
                    </a:moveTo>
                    <a:cubicBezTo>
                      <a:pt x="0" y="0"/>
                      <a:pt x="5" y="13"/>
                      <a:pt x="7" y="22"/>
                    </a:cubicBezTo>
                    <a:cubicBezTo>
                      <a:pt x="8" y="26"/>
                      <a:pt x="9" y="30"/>
                      <a:pt x="13" y="32"/>
                    </a:cubicBezTo>
                    <a:cubicBezTo>
                      <a:pt x="18" y="35"/>
                      <a:pt x="26" y="34"/>
                      <a:pt x="32" y="33"/>
                    </a:cubicBezTo>
                    <a:cubicBezTo>
                      <a:pt x="38" y="32"/>
                      <a:pt x="48" y="32"/>
                      <a:pt x="50"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3" name="Freeform 1194"/>
              <p:cNvSpPr>
                <a:spLocks/>
              </p:cNvSpPr>
              <p:nvPr/>
            </p:nvSpPr>
            <p:spPr bwMode="auto">
              <a:xfrm>
                <a:off x="3754"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8 w 48"/>
                  <a:gd name="T13" fmla="*/ 16 h 26"/>
                  <a:gd name="T14" fmla="*/ 58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6" y="11"/>
                    </a:cubicBezTo>
                    <a:cubicBezTo>
                      <a:pt x="46" y="7"/>
                      <a:pt x="45" y="1"/>
                      <a:pt x="40"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4" name="Freeform 1195"/>
              <p:cNvSpPr>
                <a:spLocks/>
              </p:cNvSpPr>
              <p:nvPr/>
            </p:nvSpPr>
            <p:spPr bwMode="auto">
              <a:xfrm>
                <a:off x="3810" y="1085"/>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3" y="25"/>
                      <a:pt x="10" y="24"/>
                      <a:pt x="15" y="25"/>
                    </a:cubicBezTo>
                    <a:cubicBezTo>
                      <a:pt x="23" y="25"/>
                      <a:pt x="32" y="25"/>
                      <a:pt x="39"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5" name="Freeform 1196"/>
              <p:cNvSpPr>
                <a:spLocks/>
              </p:cNvSpPr>
              <p:nvPr/>
            </p:nvSpPr>
            <p:spPr bwMode="auto">
              <a:xfrm>
                <a:off x="380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6" name="Freeform 1197"/>
              <p:cNvSpPr>
                <a:spLocks/>
              </p:cNvSpPr>
              <p:nvPr/>
            </p:nvSpPr>
            <p:spPr bwMode="auto">
              <a:xfrm>
                <a:off x="3810" y="1114"/>
                <a:ext cx="72" cy="34"/>
              </a:xfrm>
              <a:custGeom>
                <a:avLst/>
                <a:gdLst>
                  <a:gd name="T0" fmla="*/ 10 w 60"/>
                  <a:gd name="T1" fmla="*/ 1 h 28"/>
                  <a:gd name="T2" fmla="*/ 1 w 60"/>
                  <a:gd name="T3" fmla="*/ 11 h 28"/>
                  <a:gd name="T4" fmla="*/ 2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2" y="15"/>
                    </a:cubicBezTo>
                    <a:cubicBezTo>
                      <a:pt x="4" y="22"/>
                      <a:pt x="5" y="28"/>
                      <a:pt x="15"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7" name="Freeform 1198"/>
              <p:cNvSpPr>
                <a:spLocks/>
              </p:cNvSpPr>
              <p:nvPr/>
            </p:nvSpPr>
            <p:spPr bwMode="auto">
              <a:xfrm>
                <a:off x="3823"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8" name="Freeform 1199"/>
              <p:cNvSpPr>
                <a:spLocks/>
              </p:cNvSpPr>
              <p:nvPr/>
            </p:nvSpPr>
            <p:spPr bwMode="auto">
              <a:xfrm>
                <a:off x="3878"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9" name="Freeform 1200"/>
              <p:cNvSpPr>
                <a:spLocks/>
              </p:cNvSpPr>
              <p:nvPr/>
            </p:nvSpPr>
            <p:spPr bwMode="auto">
              <a:xfrm>
                <a:off x="3871"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0" name="Freeform 1201"/>
              <p:cNvSpPr>
                <a:spLocks/>
              </p:cNvSpPr>
              <p:nvPr/>
            </p:nvSpPr>
            <p:spPr bwMode="auto">
              <a:xfrm>
                <a:off x="3887"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6" y="4"/>
                      <a:pt x="17" y="3"/>
                      <a:pt x="21" y="3"/>
                    </a:cubicBezTo>
                    <a:cubicBezTo>
                      <a:pt x="26" y="2"/>
                      <a:pt x="34" y="0"/>
                      <a:pt x="39" y="3"/>
                    </a:cubicBezTo>
                    <a:cubicBezTo>
                      <a:pt x="45" y="6"/>
                      <a:pt x="45" y="13"/>
                      <a:pt x="45" y="19"/>
                    </a:cubicBezTo>
                    <a:cubicBezTo>
                      <a:pt x="45"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1" name="Freeform 1202"/>
              <p:cNvSpPr>
                <a:spLocks/>
              </p:cNvSpPr>
              <p:nvPr/>
            </p:nvSpPr>
            <p:spPr bwMode="auto">
              <a:xfrm>
                <a:off x="3879" y="1103"/>
                <a:ext cx="58" cy="34"/>
              </a:xfrm>
              <a:custGeom>
                <a:avLst/>
                <a:gdLst>
                  <a:gd name="T0" fmla="*/ 8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2"/>
                    </a:cubicBezTo>
                    <a:cubicBezTo>
                      <a:pt x="8" y="28"/>
                      <a:pt x="21" y="23"/>
                      <a:pt x="27" y="23"/>
                    </a:cubicBezTo>
                    <a:cubicBezTo>
                      <a:pt x="35" y="23"/>
                      <a:pt x="44"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2" name="Freeform 1203"/>
              <p:cNvSpPr>
                <a:spLocks/>
              </p:cNvSpPr>
              <p:nvPr/>
            </p:nvSpPr>
            <p:spPr bwMode="auto">
              <a:xfrm>
                <a:off x="3311"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3" name="Freeform 1204"/>
              <p:cNvSpPr>
                <a:spLocks/>
              </p:cNvSpPr>
              <p:nvPr/>
            </p:nvSpPr>
            <p:spPr bwMode="auto">
              <a:xfrm>
                <a:off x="3313" y="1112"/>
                <a:ext cx="75" cy="27"/>
              </a:xfrm>
              <a:custGeom>
                <a:avLst/>
                <a:gdLst>
                  <a:gd name="T0" fmla="*/ 63 w 62"/>
                  <a:gd name="T1" fmla="*/ 2 h 22"/>
                  <a:gd name="T2" fmla="*/ 82 w 62"/>
                  <a:gd name="T3" fmla="*/ 25 h 22"/>
                  <a:gd name="T4" fmla="*/ 68 w 62"/>
                  <a:gd name="T5" fmla="*/ 31 h 22"/>
                  <a:gd name="T6" fmla="*/ 41 w 62"/>
                  <a:gd name="T7" fmla="*/ 32 h 22"/>
                  <a:gd name="T8" fmla="*/ 12 w 62"/>
                  <a:gd name="T9" fmla="*/ 28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9" y="19"/>
                      <a:pt x="46" y="20"/>
                    </a:cubicBezTo>
                    <a:cubicBezTo>
                      <a:pt x="39" y="22"/>
                      <a:pt x="34" y="21"/>
                      <a:pt x="28" y="21"/>
                    </a:cubicBezTo>
                    <a:cubicBezTo>
                      <a:pt x="21" y="20"/>
                      <a:pt x="14" y="20"/>
                      <a:pt x="8"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4" name="Freeform 1205"/>
              <p:cNvSpPr>
                <a:spLocks/>
              </p:cNvSpPr>
              <p:nvPr/>
            </p:nvSpPr>
            <p:spPr bwMode="auto">
              <a:xfrm>
                <a:off x="3372" y="1085"/>
                <a:ext cx="52" cy="34"/>
              </a:xfrm>
              <a:custGeom>
                <a:avLst/>
                <a:gdLst>
                  <a:gd name="T0" fmla="*/ 7 w 43"/>
                  <a:gd name="T1" fmla="*/ 1 h 28"/>
                  <a:gd name="T2" fmla="*/ 5 w 43"/>
                  <a:gd name="T3" fmla="*/ 19 h 28"/>
                  <a:gd name="T4" fmla="*/ 27 w 43"/>
                  <a:gd name="T5" fmla="*/ 40 h 28"/>
                  <a:gd name="T6" fmla="*/ 63 w 43"/>
                  <a:gd name="T7" fmla="*/ 25 h 28"/>
                  <a:gd name="T8" fmla="*/ 56 w 43"/>
                  <a:gd name="T9" fmla="*/ 2 h 28"/>
                  <a:gd name="T10" fmla="*/ 54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5" name="Freeform 1206"/>
              <p:cNvSpPr>
                <a:spLocks/>
              </p:cNvSpPr>
              <p:nvPr/>
            </p:nvSpPr>
            <p:spPr bwMode="auto">
              <a:xfrm>
                <a:off x="3316" y="1137"/>
                <a:ext cx="8" cy="11"/>
              </a:xfrm>
              <a:custGeom>
                <a:avLst/>
                <a:gdLst>
                  <a:gd name="T0" fmla="*/ 9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6" name="Freeform 1207"/>
              <p:cNvSpPr>
                <a:spLocks/>
              </p:cNvSpPr>
              <p:nvPr/>
            </p:nvSpPr>
            <p:spPr bwMode="auto">
              <a:xfrm>
                <a:off x="3374" y="1137"/>
                <a:ext cx="14" cy="32"/>
              </a:xfrm>
              <a:custGeom>
                <a:avLst/>
                <a:gdLst>
                  <a:gd name="T0" fmla="*/ 1 w 12"/>
                  <a:gd name="T1" fmla="*/ 0 h 27"/>
                  <a:gd name="T2" fmla="*/ 0 w 12"/>
                  <a:gd name="T3" fmla="*/ 38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7" name="Freeform 1208"/>
              <p:cNvSpPr>
                <a:spLocks/>
              </p:cNvSpPr>
              <p:nvPr/>
            </p:nvSpPr>
            <p:spPr bwMode="auto">
              <a:xfrm>
                <a:off x="3382" y="1119"/>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8" name="Freeform 1209"/>
              <p:cNvSpPr>
                <a:spLocks/>
              </p:cNvSpPr>
              <p:nvPr/>
            </p:nvSpPr>
            <p:spPr bwMode="auto">
              <a:xfrm>
                <a:off x="3382" y="1110"/>
                <a:ext cx="54" cy="39"/>
              </a:xfrm>
              <a:custGeom>
                <a:avLst/>
                <a:gdLst>
                  <a:gd name="T0" fmla="*/ 0 w 45"/>
                  <a:gd name="T1" fmla="*/ 45 h 32"/>
                  <a:gd name="T2" fmla="*/ 20 w 45"/>
                  <a:gd name="T3" fmla="*/ 45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9"/>
                      <a:pt x="24" y="27"/>
                      <a:pt x="30" y="27"/>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9" name="Freeform 1210"/>
              <p:cNvSpPr>
                <a:spLocks/>
              </p:cNvSpPr>
              <p:nvPr/>
            </p:nvSpPr>
            <p:spPr bwMode="auto">
              <a:xfrm>
                <a:off x="3431" y="1086"/>
                <a:ext cx="56" cy="35"/>
              </a:xfrm>
              <a:custGeom>
                <a:avLst/>
                <a:gdLst>
                  <a:gd name="T0" fmla="*/ 67 w 46"/>
                  <a:gd name="T1" fmla="*/ 0 h 29"/>
                  <a:gd name="T2" fmla="*/ 66 w 46"/>
                  <a:gd name="T3" fmla="*/ 0 h 29"/>
                  <a:gd name="T4" fmla="*/ 57 w 46"/>
                  <a:gd name="T5" fmla="*/ 33 h 29"/>
                  <a:gd name="T6" fmla="*/ 26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0"/>
                    </a:moveTo>
                    <a:cubicBezTo>
                      <a:pt x="45" y="0"/>
                      <a:pt x="45" y="0"/>
                      <a:pt x="44" y="0"/>
                    </a:cubicBezTo>
                    <a:cubicBezTo>
                      <a:pt x="42" y="7"/>
                      <a:pt x="46" y="16"/>
                      <a:pt x="39" y="22"/>
                    </a:cubicBezTo>
                    <a:cubicBezTo>
                      <a:pt x="32" y="27"/>
                      <a:pt x="24" y="28"/>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0" name="Freeform 1211"/>
              <p:cNvSpPr>
                <a:spLocks/>
              </p:cNvSpPr>
              <p:nvPr/>
            </p:nvSpPr>
            <p:spPr bwMode="auto">
              <a:xfrm>
                <a:off x="3434" y="1140"/>
                <a:ext cx="18" cy="32"/>
              </a:xfrm>
              <a:custGeom>
                <a:avLst/>
                <a:gdLst>
                  <a:gd name="T0" fmla="*/ 0 w 15"/>
                  <a:gd name="T1" fmla="*/ 0 h 26"/>
                  <a:gd name="T2" fmla="*/ 22 w 15"/>
                  <a:gd name="T3" fmla="*/ 21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1" name="Freeform 1212"/>
              <p:cNvSpPr>
                <a:spLocks/>
              </p:cNvSpPr>
              <p:nvPr/>
            </p:nvSpPr>
            <p:spPr bwMode="auto">
              <a:xfrm>
                <a:off x="3450" y="1111"/>
                <a:ext cx="61" cy="51"/>
              </a:xfrm>
              <a:custGeom>
                <a:avLst/>
                <a:gdLst>
                  <a:gd name="T0" fmla="*/ 37 w 51"/>
                  <a:gd name="T1" fmla="*/ 0 h 42"/>
                  <a:gd name="T2" fmla="*/ 38 w 51"/>
                  <a:gd name="T3" fmla="*/ 56 h 42"/>
                  <a:gd name="T4" fmla="*/ 13 w 51"/>
                  <a:gd name="T5" fmla="*/ 52 h 42"/>
                  <a:gd name="T6" fmla="*/ 1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2" name="Freeform 1213"/>
              <p:cNvSpPr>
                <a:spLocks/>
              </p:cNvSpPr>
              <p:nvPr/>
            </p:nvSpPr>
            <p:spPr bwMode="auto">
              <a:xfrm>
                <a:off x="3486" y="1085"/>
                <a:ext cx="73" cy="41"/>
              </a:xfrm>
              <a:custGeom>
                <a:avLst/>
                <a:gdLst>
                  <a:gd name="T0" fmla="*/ 0 w 61"/>
                  <a:gd name="T1" fmla="*/ 7 h 34"/>
                  <a:gd name="T2" fmla="*/ 23 w 61"/>
                  <a:gd name="T3" fmla="*/ 40 h 34"/>
                  <a:gd name="T4" fmla="*/ 53 w 61"/>
                  <a:gd name="T5" fmla="*/ 43 h 34"/>
                  <a:gd name="T6" fmla="*/ 74 w 61"/>
                  <a:gd name="T7" fmla="*/ 43 h 34"/>
                  <a:gd name="T8" fmla="*/ 75 w 61"/>
                  <a:gd name="T9" fmla="*/ 7 h 34"/>
                  <a:gd name="T10" fmla="*/ 63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6" y="27"/>
                    </a:cubicBezTo>
                    <a:cubicBezTo>
                      <a:pt x="24" y="28"/>
                      <a:pt x="30" y="28"/>
                      <a:pt x="37" y="30"/>
                    </a:cubicBezTo>
                    <a:cubicBezTo>
                      <a:pt x="43" y="32"/>
                      <a:pt x="48" y="34"/>
                      <a:pt x="52" y="30"/>
                    </a:cubicBezTo>
                    <a:cubicBezTo>
                      <a:pt x="61" y="23"/>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3" name="Freeform 1214"/>
              <p:cNvSpPr>
                <a:spLocks/>
              </p:cNvSpPr>
              <p:nvPr/>
            </p:nvSpPr>
            <p:spPr bwMode="auto">
              <a:xfrm>
                <a:off x="3492" y="1135"/>
                <a:ext cx="68" cy="33"/>
              </a:xfrm>
              <a:custGeom>
                <a:avLst/>
                <a:gdLst>
                  <a:gd name="T0" fmla="*/ 5 w 57"/>
                  <a:gd name="T1" fmla="*/ 40 h 27"/>
                  <a:gd name="T2" fmla="*/ 2 w 57"/>
                  <a:gd name="T3" fmla="*/ 15 h 27"/>
                  <a:gd name="T4" fmla="*/ 37 w 57"/>
                  <a:gd name="T5" fmla="*/ 1 h 27"/>
                  <a:gd name="T6" fmla="*/ 57 w 57"/>
                  <a:gd name="T7" fmla="*/ 5 h 27"/>
                  <a:gd name="T8" fmla="*/ 74 w 57"/>
                  <a:gd name="T9" fmla="*/ 13 h 27"/>
                  <a:gd name="T10" fmla="*/ 81 w 57"/>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1"/>
                    </a:cubicBezTo>
                    <a:cubicBezTo>
                      <a:pt x="32" y="0"/>
                      <a:pt x="35" y="1"/>
                      <a:pt x="40" y="3"/>
                    </a:cubicBezTo>
                    <a:cubicBezTo>
                      <a:pt x="45" y="5"/>
                      <a:pt x="49" y="4"/>
                      <a:pt x="52" y="9"/>
                    </a:cubicBezTo>
                    <a:cubicBezTo>
                      <a:pt x="56" y="14"/>
                      <a:pt x="55" y="22"/>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4" name="Freeform 1215"/>
              <p:cNvSpPr>
                <a:spLocks/>
              </p:cNvSpPr>
              <p:nvPr/>
            </p:nvSpPr>
            <p:spPr bwMode="auto">
              <a:xfrm>
                <a:off x="3555" y="1085"/>
                <a:ext cx="62" cy="34"/>
              </a:xfrm>
              <a:custGeom>
                <a:avLst/>
                <a:gdLst>
                  <a:gd name="T0" fmla="*/ 2 w 51"/>
                  <a:gd name="T1" fmla="*/ 0 h 28"/>
                  <a:gd name="T2" fmla="*/ 9 w 51"/>
                  <a:gd name="T3" fmla="*/ 33 h 28"/>
                  <a:gd name="T4" fmla="*/ 52 w 51"/>
                  <a:gd name="T5" fmla="*/ 34 h 28"/>
                  <a:gd name="T6" fmla="*/ 74 w 51"/>
                  <a:gd name="T7" fmla="*/ 19 h 28"/>
                  <a:gd name="T8" fmla="*/ 64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5" name="Freeform 1216"/>
              <p:cNvSpPr>
                <a:spLocks/>
              </p:cNvSpPr>
              <p:nvPr/>
            </p:nvSpPr>
            <p:spPr bwMode="auto">
              <a:xfrm>
                <a:off x="3486"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6" name="Freeform 1217"/>
              <p:cNvSpPr>
                <a:spLocks/>
              </p:cNvSpPr>
              <p:nvPr/>
            </p:nvSpPr>
            <p:spPr bwMode="auto">
              <a:xfrm>
                <a:off x="3551" y="1117"/>
                <a:ext cx="8" cy="32"/>
              </a:xfrm>
              <a:custGeom>
                <a:avLst/>
                <a:gdLst>
                  <a:gd name="T0" fmla="*/ 0 w 7"/>
                  <a:gd name="T1" fmla="*/ 0 h 26"/>
                  <a:gd name="T2" fmla="*/ 8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7" name="Freeform 1218"/>
              <p:cNvSpPr>
                <a:spLocks/>
              </p:cNvSpPr>
              <p:nvPr/>
            </p:nvSpPr>
            <p:spPr bwMode="auto">
              <a:xfrm>
                <a:off x="3557" y="1106"/>
                <a:ext cx="66" cy="38"/>
              </a:xfrm>
              <a:custGeom>
                <a:avLst/>
                <a:gdLst>
                  <a:gd name="T0" fmla="*/ 67 w 55"/>
                  <a:gd name="T1" fmla="*/ 0 h 31"/>
                  <a:gd name="T2" fmla="*/ 78 w 55"/>
                  <a:gd name="T3" fmla="*/ 11 h 31"/>
                  <a:gd name="T4" fmla="*/ 77 w 55"/>
                  <a:gd name="T5" fmla="*/ 32 h 31"/>
                  <a:gd name="T6" fmla="*/ 71 w 55"/>
                  <a:gd name="T7" fmla="*/ 40 h 31"/>
                  <a:gd name="T8" fmla="*/ 49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3" y="26"/>
                      <a:pt x="54" y="24"/>
                      <a:pt x="49" y="27"/>
                    </a:cubicBezTo>
                    <a:cubicBezTo>
                      <a:pt x="44" y="29"/>
                      <a:pt x="39" y="29"/>
                      <a:pt x="34" y="29"/>
                    </a:cubicBezTo>
                    <a:cubicBezTo>
                      <a:pt x="27" y="30"/>
                      <a:pt x="20" y="30"/>
                      <a:pt x="12" y="30"/>
                    </a:cubicBezTo>
                    <a:cubicBezTo>
                      <a:pt x="9" y="30"/>
                      <a:pt x="3"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8" name="Freeform 1219"/>
              <p:cNvSpPr>
                <a:spLocks/>
              </p:cNvSpPr>
              <p:nvPr/>
            </p:nvSpPr>
            <p:spPr bwMode="auto">
              <a:xfrm>
                <a:off x="3557"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9" name="Freeform 1220"/>
              <p:cNvSpPr>
                <a:spLocks/>
              </p:cNvSpPr>
              <p:nvPr/>
            </p:nvSpPr>
            <p:spPr bwMode="auto">
              <a:xfrm>
                <a:off x="3613" y="1138"/>
                <a:ext cx="11" cy="31"/>
              </a:xfrm>
              <a:custGeom>
                <a:avLst/>
                <a:gdLst>
                  <a:gd name="T0" fmla="*/ 0 w 9"/>
                  <a:gd name="T1" fmla="*/ 2 h 26"/>
                  <a:gd name="T2" fmla="*/ 9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2" y="0"/>
                      <a:pt x="4" y="1"/>
                      <a:pt x="6" y="3"/>
                    </a:cubicBezTo>
                    <a:cubicBezTo>
                      <a:pt x="9" y="7"/>
                      <a:pt x="8"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0" name="Freeform 1221"/>
              <p:cNvSpPr>
                <a:spLocks/>
              </p:cNvSpPr>
              <p:nvPr/>
            </p:nvSpPr>
            <p:spPr bwMode="auto">
              <a:xfrm>
                <a:off x="3621" y="1086"/>
                <a:ext cx="72" cy="34"/>
              </a:xfrm>
              <a:custGeom>
                <a:avLst/>
                <a:gdLst>
                  <a:gd name="T0" fmla="*/ 0 w 60"/>
                  <a:gd name="T1" fmla="*/ 34 h 28"/>
                  <a:gd name="T2" fmla="*/ 17 w 60"/>
                  <a:gd name="T3" fmla="*/ 41 h 28"/>
                  <a:gd name="T4" fmla="*/ 42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9" y="23"/>
                    </a:cubicBezTo>
                    <a:cubicBezTo>
                      <a:pt x="35" y="23"/>
                      <a:pt x="52" y="27"/>
                      <a:pt x="57" y="22"/>
                    </a:cubicBezTo>
                    <a:cubicBezTo>
                      <a:pt x="60" y="18"/>
                      <a:pt x="59"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1" name="Freeform 1222"/>
              <p:cNvSpPr>
                <a:spLocks/>
              </p:cNvSpPr>
              <p:nvPr/>
            </p:nvSpPr>
            <p:spPr bwMode="auto">
              <a:xfrm>
                <a:off x="3622" y="1138"/>
                <a:ext cx="66" cy="31"/>
              </a:xfrm>
              <a:custGeom>
                <a:avLst/>
                <a:gdLst>
                  <a:gd name="T0" fmla="*/ 0 w 55"/>
                  <a:gd name="T1" fmla="*/ 12 h 26"/>
                  <a:gd name="T2" fmla="*/ 31 w 55"/>
                  <a:gd name="T3" fmla="*/ 1 h 26"/>
                  <a:gd name="T4" fmla="*/ 66 w 55"/>
                  <a:gd name="T5" fmla="*/ 7 h 26"/>
                  <a:gd name="T6" fmla="*/ 72 w 55"/>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6">
                    <a:moveTo>
                      <a:pt x="0" y="8"/>
                    </a:moveTo>
                    <a:cubicBezTo>
                      <a:pt x="2" y="2"/>
                      <a:pt x="17" y="2"/>
                      <a:pt x="22" y="1"/>
                    </a:cubicBezTo>
                    <a:cubicBezTo>
                      <a:pt x="29" y="0"/>
                      <a:pt x="40" y="1"/>
                      <a:pt x="46" y="5"/>
                    </a:cubicBezTo>
                    <a:cubicBezTo>
                      <a:pt x="52" y="9"/>
                      <a:pt x="55"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2" name="Freeform 1223"/>
              <p:cNvSpPr>
                <a:spLocks/>
              </p:cNvSpPr>
              <p:nvPr/>
            </p:nvSpPr>
            <p:spPr bwMode="auto">
              <a:xfrm>
                <a:off x="3683" y="1110"/>
                <a:ext cx="17" cy="42"/>
              </a:xfrm>
              <a:custGeom>
                <a:avLst/>
                <a:gdLst>
                  <a:gd name="T0" fmla="*/ 9 w 14"/>
                  <a:gd name="T1" fmla="*/ 0 h 35"/>
                  <a:gd name="T2" fmla="*/ 13 w 14"/>
                  <a:gd name="T3" fmla="*/ 31 h 35"/>
                  <a:gd name="T4" fmla="*/ 0 w 14"/>
                  <a:gd name="T5" fmla="*/ 50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3" name="Freeform 1224"/>
              <p:cNvSpPr>
                <a:spLocks/>
              </p:cNvSpPr>
              <p:nvPr/>
            </p:nvSpPr>
            <p:spPr bwMode="auto">
              <a:xfrm>
                <a:off x="3698"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1" y="0"/>
                      <a:pt x="32" y="6"/>
                      <a:pt x="26" y="6"/>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4" name="Freeform 1225"/>
              <p:cNvSpPr>
                <a:spLocks/>
              </p:cNvSpPr>
              <p:nvPr/>
            </p:nvSpPr>
            <p:spPr bwMode="auto">
              <a:xfrm>
                <a:off x="3743" y="1085"/>
                <a:ext cx="14" cy="41"/>
              </a:xfrm>
              <a:custGeom>
                <a:avLst/>
                <a:gdLst>
                  <a:gd name="T0" fmla="*/ 13 w 11"/>
                  <a:gd name="T1" fmla="*/ 0 h 34"/>
                  <a:gd name="T2" fmla="*/ 8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9"/>
                      <a:pt x="5" y="26"/>
                    </a:cubicBezTo>
                    <a:cubicBezTo>
                      <a:pt x="3"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5" name="Freeform 1226"/>
              <p:cNvSpPr>
                <a:spLocks/>
              </p:cNvSpPr>
              <p:nvPr/>
            </p:nvSpPr>
            <p:spPr bwMode="auto">
              <a:xfrm>
                <a:off x="3938" y="1100"/>
                <a:ext cx="26" cy="19"/>
              </a:xfrm>
              <a:custGeom>
                <a:avLst/>
                <a:gdLst>
                  <a:gd name="T0" fmla="*/ 1 w 21"/>
                  <a:gd name="T1" fmla="*/ 0 h 15"/>
                  <a:gd name="T2" fmla="*/ 0 w 21"/>
                  <a:gd name="T3" fmla="*/ 16 h 15"/>
                  <a:gd name="T4" fmla="*/ 14 w 21"/>
                  <a:gd name="T5" fmla="*/ 23 h 15"/>
                  <a:gd name="T6" fmla="*/ 27 w 21"/>
                  <a:gd name="T7" fmla="*/ 24 h 15"/>
                  <a:gd name="T8" fmla="*/ 32 w 21"/>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1" y="0"/>
                    </a:moveTo>
                    <a:cubicBezTo>
                      <a:pt x="0" y="1"/>
                      <a:pt x="0" y="7"/>
                      <a:pt x="0" y="10"/>
                    </a:cubicBezTo>
                    <a:cubicBezTo>
                      <a:pt x="1" y="14"/>
                      <a:pt x="4" y="14"/>
                      <a:pt x="9" y="14"/>
                    </a:cubicBezTo>
                    <a:cubicBezTo>
                      <a:pt x="11" y="14"/>
                      <a:pt x="15" y="15"/>
                      <a:pt x="18" y="15"/>
                    </a:cubicBezTo>
                    <a:cubicBezTo>
                      <a:pt x="19" y="15"/>
                      <a:pt x="20" y="13"/>
                      <a:pt x="21"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6" name="Freeform 1227"/>
              <p:cNvSpPr>
                <a:spLocks/>
              </p:cNvSpPr>
              <p:nvPr/>
            </p:nvSpPr>
            <p:spPr bwMode="auto">
              <a:xfrm>
                <a:off x="3934" y="1115"/>
                <a:ext cx="16" cy="16"/>
              </a:xfrm>
              <a:custGeom>
                <a:avLst/>
                <a:gdLst>
                  <a:gd name="T0" fmla="*/ 18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7" name="Freeform 1228"/>
              <p:cNvSpPr>
                <a:spLocks/>
              </p:cNvSpPr>
              <p:nvPr/>
            </p:nvSpPr>
            <p:spPr bwMode="auto">
              <a:xfrm>
                <a:off x="3122"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8" y="22"/>
                    </a:cubicBezTo>
                    <a:cubicBezTo>
                      <a:pt x="9" y="26"/>
                      <a:pt x="9" y="30"/>
                      <a:pt x="13" y="32"/>
                    </a:cubicBezTo>
                    <a:cubicBezTo>
                      <a:pt x="18" y="34"/>
                      <a:pt x="26" y="34"/>
                      <a:pt x="32" y="33"/>
                    </a:cubicBezTo>
                    <a:cubicBezTo>
                      <a:pt x="38" y="32"/>
                      <a:pt x="49" y="31"/>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8" name="Freeform 1229"/>
              <p:cNvSpPr>
                <a:spLocks/>
              </p:cNvSpPr>
              <p:nvPr/>
            </p:nvSpPr>
            <p:spPr bwMode="auto">
              <a:xfrm>
                <a:off x="3128"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7" y="11"/>
                    </a:cubicBezTo>
                    <a:cubicBezTo>
                      <a:pt x="46" y="7"/>
                      <a:pt x="46" y="1"/>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9" name="Freeform 1230"/>
              <p:cNvSpPr>
                <a:spLocks/>
              </p:cNvSpPr>
              <p:nvPr/>
            </p:nvSpPr>
            <p:spPr bwMode="auto">
              <a:xfrm>
                <a:off x="3183" y="1813"/>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0" name="Freeform 1231"/>
              <p:cNvSpPr>
                <a:spLocks/>
              </p:cNvSpPr>
              <p:nvPr/>
            </p:nvSpPr>
            <p:spPr bwMode="auto">
              <a:xfrm>
                <a:off x="3127"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1" name="Freeform 1232"/>
              <p:cNvSpPr>
                <a:spLocks/>
              </p:cNvSpPr>
              <p:nvPr/>
            </p:nvSpPr>
            <p:spPr bwMode="auto">
              <a:xfrm>
                <a:off x="3180"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2" name="Freeform 1233"/>
              <p:cNvSpPr>
                <a:spLocks/>
              </p:cNvSpPr>
              <p:nvPr/>
            </p:nvSpPr>
            <p:spPr bwMode="auto">
              <a:xfrm>
                <a:off x="3183" y="1842"/>
                <a:ext cx="73" cy="34"/>
              </a:xfrm>
              <a:custGeom>
                <a:avLst/>
                <a:gdLst>
                  <a:gd name="T0" fmla="*/ 11 w 60"/>
                  <a:gd name="T1" fmla="*/ 1 h 28"/>
                  <a:gd name="T2" fmla="*/ 1 w 60"/>
                  <a:gd name="T3" fmla="*/ 11 h 28"/>
                  <a:gd name="T4" fmla="*/ 2 w 60"/>
                  <a:gd name="T5" fmla="*/ 21 h 28"/>
                  <a:gd name="T6" fmla="*/ 23 w 60"/>
                  <a:gd name="T7" fmla="*/ 39 h 28"/>
                  <a:gd name="T8" fmla="*/ 52 w 60"/>
                  <a:gd name="T9" fmla="*/ 29 h 28"/>
                  <a:gd name="T10" fmla="*/ 82 w 60"/>
                  <a:gd name="T11" fmla="*/ 21 h 28"/>
                  <a:gd name="T12" fmla="*/ 74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4"/>
                    </a:cubicBezTo>
                    <a:cubicBezTo>
                      <a:pt x="4" y="22"/>
                      <a:pt x="5" y="28"/>
                      <a:pt x="16"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3" name="Freeform 1234"/>
              <p:cNvSpPr>
                <a:spLocks/>
              </p:cNvSpPr>
              <p:nvPr/>
            </p:nvSpPr>
            <p:spPr bwMode="auto">
              <a:xfrm>
                <a:off x="3197"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4" name="Freeform 1235"/>
              <p:cNvSpPr>
                <a:spLocks/>
              </p:cNvSpPr>
              <p:nvPr/>
            </p:nvSpPr>
            <p:spPr bwMode="auto">
              <a:xfrm>
                <a:off x="3252"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5" name="Freeform 1236"/>
              <p:cNvSpPr>
                <a:spLocks/>
              </p:cNvSpPr>
              <p:nvPr/>
            </p:nvSpPr>
            <p:spPr bwMode="auto">
              <a:xfrm>
                <a:off x="3245"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6" name="Freeform 1237"/>
              <p:cNvSpPr>
                <a:spLocks/>
              </p:cNvSpPr>
              <p:nvPr/>
            </p:nvSpPr>
            <p:spPr bwMode="auto">
              <a:xfrm>
                <a:off x="3260" y="1854"/>
                <a:ext cx="55" cy="44"/>
              </a:xfrm>
              <a:custGeom>
                <a:avLst/>
                <a:gdLst>
                  <a:gd name="T0" fmla="*/ 7 w 45"/>
                  <a:gd name="T1" fmla="*/ 53 h 36"/>
                  <a:gd name="T2" fmla="*/ 5 w 45"/>
                  <a:gd name="T3" fmla="*/ 22 h 36"/>
                  <a:gd name="T4" fmla="*/ 5 w 45"/>
                  <a:gd name="T5" fmla="*/ 11 h 36"/>
                  <a:gd name="T6" fmla="*/ 32 w 45"/>
                  <a:gd name="T7" fmla="*/ 5 h 36"/>
                  <a:gd name="T8" fmla="*/ 59 w 45"/>
                  <a:gd name="T9" fmla="*/ 5 h 36"/>
                  <a:gd name="T10" fmla="*/ 67 w 45"/>
                  <a:gd name="T11" fmla="*/ 28 h 36"/>
                  <a:gd name="T12" fmla="*/ 60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7" name="Freeform 1238"/>
              <p:cNvSpPr>
                <a:spLocks/>
              </p:cNvSpPr>
              <p:nvPr/>
            </p:nvSpPr>
            <p:spPr bwMode="auto">
              <a:xfrm>
                <a:off x="3313" y="1809"/>
                <a:ext cx="62" cy="33"/>
              </a:xfrm>
              <a:custGeom>
                <a:avLst/>
                <a:gdLst>
                  <a:gd name="T0" fmla="*/ 6 w 51"/>
                  <a:gd name="T1" fmla="*/ 5 h 27"/>
                  <a:gd name="T2" fmla="*/ 7 w 51"/>
                  <a:gd name="T3" fmla="*/ 32 h 27"/>
                  <a:gd name="T4" fmla="*/ 29 w 51"/>
                  <a:gd name="T5" fmla="*/ 32 h 27"/>
                  <a:gd name="T6" fmla="*/ 50 w 51"/>
                  <a:gd name="T7" fmla="*/ 34 h 27"/>
                  <a:gd name="T8" fmla="*/ 64 w 51"/>
                  <a:gd name="T9" fmla="*/ 40 h 27"/>
                  <a:gd name="T10" fmla="*/ 75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20" y="21"/>
                    </a:cubicBezTo>
                    <a:cubicBezTo>
                      <a:pt x="25" y="20"/>
                      <a:pt x="29" y="20"/>
                      <a:pt x="34" y="23"/>
                    </a:cubicBezTo>
                    <a:cubicBezTo>
                      <a:pt x="37" y="24"/>
                      <a:pt x="40" y="27"/>
                      <a:pt x="44" y="27"/>
                    </a:cubicBezTo>
                    <a:cubicBezTo>
                      <a:pt x="49"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8" name="Freeform 1239"/>
              <p:cNvSpPr>
                <a:spLocks/>
              </p:cNvSpPr>
              <p:nvPr/>
            </p:nvSpPr>
            <p:spPr bwMode="auto">
              <a:xfrm>
                <a:off x="3253" y="1831"/>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19"/>
                      <a:pt x="3" y="22"/>
                    </a:cubicBezTo>
                    <a:cubicBezTo>
                      <a:pt x="8" y="28"/>
                      <a:pt x="21" y="23"/>
                      <a:pt x="27" y="23"/>
                    </a:cubicBezTo>
                    <a:cubicBezTo>
                      <a:pt x="35" y="22"/>
                      <a:pt x="45"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9" name="Freeform 1240"/>
              <p:cNvSpPr>
                <a:spLocks/>
              </p:cNvSpPr>
              <p:nvPr/>
            </p:nvSpPr>
            <p:spPr bwMode="auto">
              <a:xfrm>
                <a:off x="3748" y="1813"/>
                <a:ext cx="63" cy="41"/>
              </a:xfrm>
              <a:custGeom>
                <a:avLst/>
                <a:gdLst>
                  <a:gd name="T0" fmla="*/ 19 w 52"/>
                  <a:gd name="T1" fmla="*/ 1 h 34"/>
                  <a:gd name="T2" fmla="*/ 10 w 52"/>
                  <a:gd name="T3" fmla="*/ 33 h 34"/>
                  <a:gd name="T4" fmla="*/ 19 w 52"/>
                  <a:gd name="T5" fmla="*/ 47 h 34"/>
                  <a:gd name="T6" fmla="*/ 47 w 52"/>
                  <a:gd name="T7" fmla="*/ 48 h 34"/>
                  <a:gd name="T8" fmla="*/ 74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1"/>
                    </a:moveTo>
                    <a:cubicBezTo>
                      <a:pt x="0" y="0"/>
                      <a:pt x="5" y="13"/>
                      <a:pt x="7" y="22"/>
                    </a:cubicBezTo>
                    <a:cubicBezTo>
                      <a:pt x="8" y="26"/>
                      <a:pt x="9" y="30"/>
                      <a:pt x="13" y="32"/>
                    </a:cubicBezTo>
                    <a:cubicBezTo>
                      <a:pt x="18" y="34"/>
                      <a:pt x="26" y="34"/>
                      <a:pt x="32" y="33"/>
                    </a:cubicBezTo>
                    <a:cubicBezTo>
                      <a:pt x="38" y="32"/>
                      <a:pt x="48" y="31"/>
                      <a:pt x="50"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0" name="Freeform 1241"/>
              <p:cNvSpPr>
                <a:spLocks/>
              </p:cNvSpPr>
              <p:nvPr/>
            </p:nvSpPr>
            <p:spPr bwMode="auto">
              <a:xfrm>
                <a:off x="3754"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8 w 48"/>
                  <a:gd name="T13" fmla="*/ 16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6" y="11"/>
                    </a:cubicBezTo>
                    <a:cubicBezTo>
                      <a:pt x="46" y="7"/>
                      <a:pt x="45" y="1"/>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1" name="Freeform 1242"/>
              <p:cNvSpPr>
                <a:spLocks/>
              </p:cNvSpPr>
              <p:nvPr/>
            </p:nvSpPr>
            <p:spPr bwMode="auto">
              <a:xfrm>
                <a:off x="3810" y="1813"/>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3" y="25"/>
                      <a:pt x="10" y="24"/>
                      <a:pt x="15" y="25"/>
                    </a:cubicBezTo>
                    <a:cubicBezTo>
                      <a:pt x="23" y="25"/>
                      <a:pt x="32" y="25"/>
                      <a:pt x="39"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2" name="Freeform 1243"/>
              <p:cNvSpPr>
                <a:spLocks/>
              </p:cNvSpPr>
              <p:nvPr/>
            </p:nvSpPr>
            <p:spPr bwMode="auto">
              <a:xfrm>
                <a:off x="3806"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3" name="Freeform 1244"/>
              <p:cNvSpPr>
                <a:spLocks/>
              </p:cNvSpPr>
              <p:nvPr/>
            </p:nvSpPr>
            <p:spPr bwMode="auto">
              <a:xfrm>
                <a:off x="3810" y="1842"/>
                <a:ext cx="72" cy="34"/>
              </a:xfrm>
              <a:custGeom>
                <a:avLst/>
                <a:gdLst>
                  <a:gd name="T0" fmla="*/ 10 w 60"/>
                  <a:gd name="T1" fmla="*/ 1 h 28"/>
                  <a:gd name="T2" fmla="*/ 1 w 60"/>
                  <a:gd name="T3" fmla="*/ 11 h 28"/>
                  <a:gd name="T4" fmla="*/ 2 w 60"/>
                  <a:gd name="T5" fmla="*/ 21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2" y="14"/>
                    </a:cubicBezTo>
                    <a:cubicBezTo>
                      <a:pt x="4" y="22"/>
                      <a:pt x="5" y="28"/>
                      <a:pt x="15"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4" name="Freeform 1245"/>
              <p:cNvSpPr>
                <a:spLocks/>
              </p:cNvSpPr>
              <p:nvPr/>
            </p:nvSpPr>
            <p:spPr bwMode="auto">
              <a:xfrm>
                <a:off x="3823"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5" name="Freeform 1246"/>
              <p:cNvSpPr>
                <a:spLocks/>
              </p:cNvSpPr>
              <p:nvPr/>
            </p:nvSpPr>
            <p:spPr bwMode="auto">
              <a:xfrm>
                <a:off x="3878"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6" name="Freeform 1247"/>
              <p:cNvSpPr>
                <a:spLocks/>
              </p:cNvSpPr>
              <p:nvPr/>
            </p:nvSpPr>
            <p:spPr bwMode="auto">
              <a:xfrm>
                <a:off x="3871"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7" name="Freeform 1248"/>
              <p:cNvSpPr>
                <a:spLocks/>
              </p:cNvSpPr>
              <p:nvPr/>
            </p:nvSpPr>
            <p:spPr bwMode="auto">
              <a:xfrm>
                <a:off x="3887"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6" y="4"/>
                      <a:pt x="17" y="3"/>
                      <a:pt x="21" y="3"/>
                    </a:cubicBezTo>
                    <a:cubicBezTo>
                      <a:pt x="26" y="2"/>
                      <a:pt x="34" y="0"/>
                      <a:pt x="39" y="3"/>
                    </a:cubicBezTo>
                    <a:cubicBezTo>
                      <a:pt x="45" y="6"/>
                      <a:pt x="45" y="13"/>
                      <a:pt x="45" y="19"/>
                    </a:cubicBezTo>
                    <a:cubicBezTo>
                      <a:pt x="45"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8" name="Freeform 1249"/>
              <p:cNvSpPr>
                <a:spLocks/>
              </p:cNvSpPr>
              <p:nvPr/>
            </p:nvSpPr>
            <p:spPr bwMode="auto">
              <a:xfrm>
                <a:off x="3879" y="1831"/>
                <a:ext cx="58" cy="34"/>
              </a:xfrm>
              <a:custGeom>
                <a:avLst/>
                <a:gdLst>
                  <a:gd name="T0" fmla="*/ 8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19"/>
                      <a:pt x="3" y="22"/>
                    </a:cubicBezTo>
                    <a:cubicBezTo>
                      <a:pt x="8" y="28"/>
                      <a:pt x="21" y="23"/>
                      <a:pt x="27" y="23"/>
                    </a:cubicBezTo>
                    <a:cubicBezTo>
                      <a:pt x="35" y="22"/>
                      <a:pt x="44"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9" name="Freeform 1250"/>
              <p:cNvSpPr>
                <a:spLocks/>
              </p:cNvSpPr>
              <p:nvPr/>
            </p:nvSpPr>
            <p:spPr bwMode="auto">
              <a:xfrm>
                <a:off x="3311"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0" name="Freeform 1251"/>
              <p:cNvSpPr>
                <a:spLocks/>
              </p:cNvSpPr>
              <p:nvPr/>
            </p:nvSpPr>
            <p:spPr bwMode="auto">
              <a:xfrm>
                <a:off x="3313" y="1841"/>
                <a:ext cx="75" cy="26"/>
              </a:xfrm>
              <a:custGeom>
                <a:avLst/>
                <a:gdLst>
                  <a:gd name="T0" fmla="*/ 63 w 62"/>
                  <a:gd name="T1" fmla="*/ 2 h 22"/>
                  <a:gd name="T2" fmla="*/ 82 w 62"/>
                  <a:gd name="T3" fmla="*/ 22 h 22"/>
                  <a:gd name="T4" fmla="*/ 68 w 62"/>
                  <a:gd name="T5" fmla="*/ 28 h 22"/>
                  <a:gd name="T6" fmla="*/ 41 w 62"/>
                  <a:gd name="T7" fmla="*/ 30 h 22"/>
                  <a:gd name="T8" fmla="*/ 12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9" y="19"/>
                      <a:pt x="46" y="20"/>
                    </a:cubicBezTo>
                    <a:cubicBezTo>
                      <a:pt x="39" y="22"/>
                      <a:pt x="34" y="21"/>
                      <a:pt x="28" y="21"/>
                    </a:cubicBezTo>
                    <a:cubicBezTo>
                      <a:pt x="21" y="20"/>
                      <a:pt x="14" y="20"/>
                      <a:pt x="8"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1" name="Freeform 1252"/>
              <p:cNvSpPr>
                <a:spLocks/>
              </p:cNvSpPr>
              <p:nvPr/>
            </p:nvSpPr>
            <p:spPr bwMode="auto">
              <a:xfrm>
                <a:off x="3372" y="1813"/>
                <a:ext cx="52" cy="34"/>
              </a:xfrm>
              <a:custGeom>
                <a:avLst/>
                <a:gdLst>
                  <a:gd name="T0" fmla="*/ 7 w 43"/>
                  <a:gd name="T1" fmla="*/ 1 h 28"/>
                  <a:gd name="T2" fmla="*/ 5 w 43"/>
                  <a:gd name="T3" fmla="*/ 19 h 28"/>
                  <a:gd name="T4" fmla="*/ 27 w 43"/>
                  <a:gd name="T5" fmla="*/ 40 h 28"/>
                  <a:gd name="T6" fmla="*/ 63 w 43"/>
                  <a:gd name="T7" fmla="*/ 25 h 28"/>
                  <a:gd name="T8" fmla="*/ 56 w 43"/>
                  <a:gd name="T9" fmla="*/ 2 h 28"/>
                  <a:gd name="T10" fmla="*/ 54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1"/>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2" name="Freeform 1253"/>
              <p:cNvSpPr>
                <a:spLocks/>
              </p:cNvSpPr>
              <p:nvPr/>
            </p:nvSpPr>
            <p:spPr bwMode="auto">
              <a:xfrm>
                <a:off x="3316" y="1865"/>
                <a:ext cx="8" cy="11"/>
              </a:xfrm>
              <a:custGeom>
                <a:avLst/>
                <a:gdLst>
                  <a:gd name="T0" fmla="*/ 9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3" name="Freeform 1254"/>
              <p:cNvSpPr>
                <a:spLocks/>
              </p:cNvSpPr>
              <p:nvPr/>
            </p:nvSpPr>
            <p:spPr bwMode="auto">
              <a:xfrm>
                <a:off x="3374" y="1865"/>
                <a:ext cx="14" cy="33"/>
              </a:xfrm>
              <a:custGeom>
                <a:avLst/>
                <a:gdLst>
                  <a:gd name="T0" fmla="*/ 1 w 12"/>
                  <a:gd name="T1" fmla="*/ 0 h 27"/>
                  <a:gd name="T2" fmla="*/ 0 w 12"/>
                  <a:gd name="T3" fmla="*/ 40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4" name="Freeform 1255"/>
              <p:cNvSpPr>
                <a:spLocks/>
              </p:cNvSpPr>
              <p:nvPr/>
            </p:nvSpPr>
            <p:spPr bwMode="auto">
              <a:xfrm>
                <a:off x="3382" y="1847"/>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5" name="Freeform 1256"/>
              <p:cNvSpPr>
                <a:spLocks/>
              </p:cNvSpPr>
              <p:nvPr/>
            </p:nvSpPr>
            <p:spPr bwMode="auto">
              <a:xfrm>
                <a:off x="3382" y="1838"/>
                <a:ext cx="54" cy="39"/>
              </a:xfrm>
              <a:custGeom>
                <a:avLst/>
                <a:gdLst>
                  <a:gd name="T0" fmla="*/ 0 w 45"/>
                  <a:gd name="T1" fmla="*/ 45 h 32"/>
                  <a:gd name="T2" fmla="*/ 20 w 45"/>
                  <a:gd name="T3" fmla="*/ 45 h 32"/>
                  <a:gd name="T4" fmla="*/ 43 w 45"/>
                  <a:gd name="T5" fmla="*/ 39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8"/>
                      <a:pt x="24" y="27"/>
                      <a:pt x="30" y="26"/>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6" name="Freeform 1257"/>
              <p:cNvSpPr>
                <a:spLocks/>
              </p:cNvSpPr>
              <p:nvPr/>
            </p:nvSpPr>
            <p:spPr bwMode="auto">
              <a:xfrm>
                <a:off x="3431" y="1813"/>
                <a:ext cx="56" cy="36"/>
              </a:xfrm>
              <a:custGeom>
                <a:avLst/>
                <a:gdLst>
                  <a:gd name="T0" fmla="*/ 67 w 46"/>
                  <a:gd name="T1" fmla="*/ 1 h 30"/>
                  <a:gd name="T2" fmla="*/ 66 w 46"/>
                  <a:gd name="T3" fmla="*/ 1 h 30"/>
                  <a:gd name="T4" fmla="*/ 57 w 46"/>
                  <a:gd name="T5" fmla="*/ 34 h 30"/>
                  <a:gd name="T6" fmla="*/ 26 w 46"/>
                  <a:gd name="T7" fmla="*/ 42 h 30"/>
                  <a:gd name="T8" fmla="*/ 0 w 46"/>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0">
                    <a:moveTo>
                      <a:pt x="45" y="1"/>
                    </a:moveTo>
                    <a:cubicBezTo>
                      <a:pt x="45" y="1"/>
                      <a:pt x="45" y="0"/>
                      <a:pt x="44" y="1"/>
                    </a:cubicBezTo>
                    <a:cubicBezTo>
                      <a:pt x="42" y="8"/>
                      <a:pt x="46" y="17"/>
                      <a:pt x="39" y="23"/>
                    </a:cubicBezTo>
                    <a:cubicBezTo>
                      <a:pt x="32" y="27"/>
                      <a:pt x="24" y="29"/>
                      <a:pt x="17" y="29"/>
                    </a:cubicBezTo>
                    <a:cubicBezTo>
                      <a:pt x="11" y="29"/>
                      <a:pt x="6"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7" name="Freeform 1258"/>
              <p:cNvSpPr>
                <a:spLocks/>
              </p:cNvSpPr>
              <p:nvPr/>
            </p:nvSpPr>
            <p:spPr bwMode="auto">
              <a:xfrm>
                <a:off x="3434" y="1869"/>
                <a:ext cx="18" cy="31"/>
              </a:xfrm>
              <a:custGeom>
                <a:avLst/>
                <a:gdLst>
                  <a:gd name="T0" fmla="*/ 0 w 15"/>
                  <a:gd name="T1" fmla="*/ 0 h 26"/>
                  <a:gd name="T2" fmla="*/ 22 w 15"/>
                  <a:gd name="T3" fmla="*/ 20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8" name="Freeform 1259"/>
              <p:cNvSpPr>
                <a:spLocks/>
              </p:cNvSpPr>
              <p:nvPr/>
            </p:nvSpPr>
            <p:spPr bwMode="auto">
              <a:xfrm>
                <a:off x="3450" y="1840"/>
                <a:ext cx="61" cy="50"/>
              </a:xfrm>
              <a:custGeom>
                <a:avLst/>
                <a:gdLst>
                  <a:gd name="T0" fmla="*/ 37 w 51"/>
                  <a:gd name="T1" fmla="*/ 0 h 42"/>
                  <a:gd name="T2" fmla="*/ 38 w 51"/>
                  <a:gd name="T3" fmla="*/ 54 h 42"/>
                  <a:gd name="T4" fmla="*/ 13 w 51"/>
                  <a:gd name="T5" fmla="*/ 50 h 42"/>
                  <a:gd name="T6" fmla="*/ 1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9" name="Freeform 1260"/>
              <p:cNvSpPr>
                <a:spLocks/>
              </p:cNvSpPr>
              <p:nvPr/>
            </p:nvSpPr>
            <p:spPr bwMode="auto">
              <a:xfrm>
                <a:off x="3486" y="1813"/>
                <a:ext cx="73" cy="41"/>
              </a:xfrm>
              <a:custGeom>
                <a:avLst/>
                <a:gdLst>
                  <a:gd name="T0" fmla="*/ 0 w 61"/>
                  <a:gd name="T1" fmla="*/ 6 h 34"/>
                  <a:gd name="T2" fmla="*/ 23 w 61"/>
                  <a:gd name="T3" fmla="*/ 40 h 34"/>
                  <a:gd name="T4" fmla="*/ 53 w 61"/>
                  <a:gd name="T5" fmla="*/ 43 h 34"/>
                  <a:gd name="T6" fmla="*/ 74 w 61"/>
                  <a:gd name="T7" fmla="*/ 43 h 34"/>
                  <a:gd name="T8" fmla="*/ 75 w 61"/>
                  <a:gd name="T9" fmla="*/ 7 h 34"/>
                  <a:gd name="T10" fmla="*/ 63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6" y="27"/>
                    </a:cubicBezTo>
                    <a:cubicBezTo>
                      <a:pt x="24" y="28"/>
                      <a:pt x="30" y="28"/>
                      <a:pt x="37" y="30"/>
                    </a:cubicBezTo>
                    <a:cubicBezTo>
                      <a:pt x="43" y="32"/>
                      <a:pt x="48" y="34"/>
                      <a:pt x="52" y="30"/>
                    </a:cubicBezTo>
                    <a:cubicBezTo>
                      <a:pt x="61" y="23"/>
                      <a:pt x="61" y="12"/>
                      <a:pt x="53" y="5"/>
                    </a:cubicBezTo>
                    <a:cubicBezTo>
                      <a:pt x="51" y="3"/>
                      <a:pt x="47" y="0"/>
                      <a:pt x="4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0" name="Freeform 1261"/>
              <p:cNvSpPr>
                <a:spLocks/>
              </p:cNvSpPr>
              <p:nvPr/>
            </p:nvSpPr>
            <p:spPr bwMode="auto">
              <a:xfrm>
                <a:off x="3492" y="1864"/>
                <a:ext cx="68" cy="32"/>
              </a:xfrm>
              <a:custGeom>
                <a:avLst/>
                <a:gdLst>
                  <a:gd name="T0" fmla="*/ 5 w 57"/>
                  <a:gd name="T1" fmla="*/ 38 h 27"/>
                  <a:gd name="T2" fmla="*/ 2 w 57"/>
                  <a:gd name="T3" fmla="*/ 14 h 27"/>
                  <a:gd name="T4" fmla="*/ 37 w 57"/>
                  <a:gd name="T5" fmla="*/ 0 h 27"/>
                  <a:gd name="T6" fmla="*/ 57 w 57"/>
                  <a:gd name="T7" fmla="*/ 5 h 27"/>
                  <a:gd name="T8" fmla="*/ 74 w 57"/>
                  <a:gd name="T9" fmla="*/ 13 h 27"/>
                  <a:gd name="T10" fmla="*/ 81 w 57"/>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0"/>
                    </a:cubicBezTo>
                    <a:cubicBezTo>
                      <a:pt x="32" y="0"/>
                      <a:pt x="35" y="1"/>
                      <a:pt x="40" y="3"/>
                    </a:cubicBezTo>
                    <a:cubicBezTo>
                      <a:pt x="45" y="5"/>
                      <a:pt x="49" y="4"/>
                      <a:pt x="52" y="9"/>
                    </a:cubicBezTo>
                    <a:cubicBezTo>
                      <a:pt x="56" y="14"/>
                      <a:pt x="55" y="21"/>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1" name="Freeform 1262"/>
              <p:cNvSpPr>
                <a:spLocks/>
              </p:cNvSpPr>
              <p:nvPr/>
            </p:nvSpPr>
            <p:spPr bwMode="auto">
              <a:xfrm>
                <a:off x="3555" y="1813"/>
                <a:ext cx="62" cy="34"/>
              </a:xfrm>
              <a:custGeom>
                <a:avLst/>
                <a:gdLst>
                  <a:gd name="T0" fmla="*/ 2 w 51"/>
                  <a:gd name="T1" fmla="*/ 0 h 28"/>
                  <a:gd name="T2" fmla="*/ 9 w 51"/>
                  <a:gd name="T3" fmla="*/ 33 h 28"/>
                  <a:gd name="T4" fmla="*/ 52 w 51"/>
                  <a:gd name="T5" fmla="*/ 34 h 28"/>
                  <a:gd name="T6" fmla="*/ 74 w 51"/>
                  <a:gd name="T7" fmla="*/ 19 h 28"/>
                  <a:gd name="T8" fmla="*/ 64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2" name="Freeform 1263"/>
              <p:cNvSpPr>
                <a:spLocks/>
              </p:cNvSpPr>
              <p:nvPr/>
            </p:nvSpPr>
            <p:spPr bwMode="auto">
              <a:xfrm>
                <a:off x="3486"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3" name="Freeform 1264"/>
              <p:cNvSpPr>
                <a:spLocks/>
              </p:cNvSpPr>
              <p:nvPr/>
            </p:nvSpPr>
            <p:spPr bwMode="auto">
              <a:xfrm>
                <a:off x="3551" y="1846"/>
                <a:ext cx="8" cy="31"/>
              </a:xfrm>
              <a:custGeom>
                <a:avLst/>
                <a:gdLst>
                  <a:gd name="T0" fmla="*/ 0 w 7"/>
                  <a:gd name="T1" fmla="*/ 0 h 26"/>
                  <a:gd name="T2" fmla="*/ 8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4" name="Freeform 1265"/>
              <p:cNvSpPr>
                <a:spLocks/>
              </p:cNvSpPr>
              <p:nvPr/>
            </p:nvSpPr>
            <p:spPr bwMode="auto">
              <a:xfrm>
                <a:off x="3557" y="1835"/>
                <a:ext cx="66" cy="37"/>
              </a:xfrm>
              <a:custGeom>
                <a:avLst/>
                <a:gdLst>
                  <a:gd name="T0" fmla="*/ 67 w 55"/>
                  <a:gd name="T1" fmla="*/ 0 h 31"/>
                  <a:gd name="T2" fmla="*/ 78 w 55"/>
                  <a:gd name="T3" fmla="*/ 10 h 31"/>
                  <a:gd name="T4" fmla="*/ 77 w 55"/>
                  <a:gd name="T5" fmla="*/ 30 h 31"/>
                  <a:gd name="T6" fmla="*/ 71 w 55"/>
                  <a:gd name="T7" fmla="*/ 37 h 31"/>
                  <a:gd name="T8" fmla="*/ 49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3" y="26"/>
                      <a:pt x="54" y="24"/>
                      <a:pt x="49" y="26"/>
                    </a:cubicBezTo>
                    <a:cubicBezTo>
                      <a:pt x="44" y="29"/>
                      <a:pt x="39" y="29"/>
                      <a:pt x="34" y="29"/>
                    </a:cubicBezTo>
                    <a:cubicBezTo>
                      <a:pt x="27" y="30"/>
                      <a:pt x="20" y="29"/>
                      <a:pt x="12" y="30"/>
                    </a:cubicBezTo>
                    <a:cubicBezTo>
                      <a:pt x="9" y="30"/>
                      <a:pt x="3"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5" name="Freeform 1266"/>
              <p:cNvSpPr>
                <a:spLocks/>
              </p:cNvSpPr>
              <p:nvPr/>
            </p:nvSpPr>
            <p:spPr bwMode="auto">
              <a:xfrm>
                <a:off x="3557"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6" name="Freeform 1267"/>
              <p:cNvSpPr>
                <a:spLocks/>
              </p:cNvSpPr>
              <p:nvPr/>
            </p:nvSpPr>
            <p:spPr bwMode="auto">
              <a:xfrm>
                <a:off x="3613" y="1866"/>
                <a:ext cx="11" cy="32"/>
              </a:xfrm>
              <a:custGeom>
                <a:avLst/>
                <a:gdLst>
                  <a:gd name="T0" fmla="*/ 0 w 9"/>
                  <a:gd name="T1" fmla="*/ 2 h 26"/>
                  <a:gd name="T2" fmla="*/ 9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2" y="0"/>
                      <a:pt x="4" y="1"/>
                      <a:pt x="6" y="3"/>
                    </a:cubicBezTo>
                    <a:cubicBezTo>
                      <a:pt x="9" y="6"/>
                      <a:pt x="8"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7" name="Freeform 1268"/>
              <p:cNvSpPr>
                <a:spLocks/>
              </p:cNvSpPr>
              <p:nvPr/>
            </p:nvSpPr>
            <p:spPr bwMode="auto">
              <a:xfrm>
                <a:off x="3621" y="1814"/>
                <a:ext cx="72" cy="34"/>
              </a:xfrm>
              <a:custGeom>
                <a:avLst/>
                <a:gdLst>
                  <a:gd name="T0" fmla="*/ 0 w 60"/>
                  <a:gd name="T1" fmla="*/ 34 h 28"/>
                  <a:gd name="T2" fmla="*/ 17 w 60"/>
                  <a:gd name="T3" fmla="*/ 41 h 28"/>
                  <a:gd name="T4" fmla="*/ 42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7" y="28"/>
                      <a:pt x="12" y="28"/>
                    </a:cubicBezTo>
                    <a:cubicBezTo>
                      <a:pt x="18" y="28"/>
                      <a:pt x="23" y="24"/>
                      <a:pt x="29" y="23"/>
                    </a:cubicBezTo>
                    <a:cubicBezTo>
                      <a:pt x="35" y="23"/>
                      <a:pt x="52" y="27"/>
                      <a:pt x="57" y="22"/>
                    </a:cubicBezTo>
                    <a:cubicBezTo>
                      <a:pt x="60" y="18"/>
                      <a:pt x="59"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8" name="Freeform 1269"/>
              <p:cNvSpPr>
                <a:spLocks/>
              </p:cNvSpPr>
              <p:nvPr/>
            </p:nvSpPr>
            <p:spPr bwMode="auto">
              <a:xfrm>
                <a:off x="3622" y="1866"/>
                <a:ext cx="66" cy="32"/>
              </a:xfrm>
              <a:custGeom>
                <a:avLst/>
                <a:gdLst>
                  <a:gd name="T0" fmla="*/ 0 w 55"/>
                  <a:gd name="T1" fmla="*/ 12 h 26"/>
                  <a:gd name="T2" fmla="*/ 31 w 55"/>
                  <a:gd name="T3" fmla="*/ 1 h 26"/>
                  <a:gd name="T4" fmla="*/ 66 w 55"/>
                  <a:gd name="T5" fmla="*/ 7 h 26"/>
                  <a:gd name="T6" fmla="*/ 72 w 55"/>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6">
                    <a:moveTo>
                      <a:pt x="0" y="8"/>
                    </a:moveTo>
                    <a:cubicBezTo>
                      <a:pt x="2" y="2"/>
                      <a:pt x="17" y="1"/>
                      <a:pt x="22" y="1"/>
                    </a:cubicBezTo>
                    <a:cubicBezTo>
                      <a:pt x="29" y="0"/>
                      <a:pt x="40" y="1"/>
                      <a:pt x="46" y="5"/>
                    </a:cubicBezTo>
                    <a:cubicBezTo>
                      <a:pt x="52" y="9"/>
                      <a:pt x="55"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9" name="Freeform 1270"/>
              <p:cNvSpPr>
                <a:spLocks/>
              </p:cNvSpPr>
              <p:nvPr/>
            </p:nvSpPr>
            <p:spPr bwMode="auto">
              <a:xfrm>
                <a:off x="3683" y="1838"/>
                <a:ext cx="17" cy="43"/>
              </a:xfrm>
              <a:custGeom>
                <a:avLst/>
                <a:gdLst>
                  <a:gd name="T0" fmla="*/ 9 w 14"/>
                  <a:gd name="T1" fmla="*/ 0 h 35"/>
                  <a:gd name="T2" fmla="*/ 13 w 14"/>
                  <a:gd name="T3" fmla="*/ 33 h 35"/>
                  <a:gd name="T4" fmla="*/ 0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0" name="Freeform 1271"/>
              <p:cNvSpPr>
                <a:spLocks/>
              </p:cNvSpPr>
              <p:nvPr/>
            </p:nvSpPr>
            <p:spPr bwMode="auto">
              <a:xfrm>
                <a:off x="3698"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1" y="0"/>
                      <a:pt x="32" y="6"/>
                      <a:pt x="26" y="6"/>
                    </a:cubicBezTo>
                    <a:cubicBezTo>
                      <a:pt x="20" y="7"/>
                      <a:pt x="15" y="6"/>
                      <a:pt x="9" y="4"/>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1" name="Freeform 1272"/>
              <p:cNvSpPr>
                <a:spLocks/>
              </p:cNvSpPr>
              <p:nvPr/>
            </p:nvSpPr>
            <p:spPr bwMode="auto">
              <a:xfrm>
                <a:off x="3743" y="1813"/>
                <a:ext cx="14" cy="41"/>
              </a:xfrm>
              <a:custGeom>
                <a:avLst/>
                <a:gdLst>
                  <a:gd name="T0" fmla="*/ 13 w 11"/>
                  <a:gd name="T1" fmla="*/ 0 h 34"/>
                  <a:gd name="T2" fmla="*/ 8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9"/>
                      <a:pt x="5" y="26"/>
                    </a:cubicBezTo>
                    <a:cubicBezTo>
                      <a:pt x="3"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2" name="Freeform 1273"/>
              <p:cNvSpPr>
                <a:spLocks/>
              </p:cNvSpPr>
              <p:nvPr/>
            </p:nvSpPr>
            <p:spPr bwMode="auto">
              <a:xfrm>
                <a:off x="3938" y="1829"/>
                <a:ext cx="26" cy="18"/>
              </a:xfrm>
              <a:custGeom>
                <a:avLst/>
                <a:gdLst>
                  <a:gd name="T0" fmla="*/ 1 w 21"/>
                  <a:gd name="T1" fmla="*/ 0 h 15"/>
                  <a:gd name="T2" fmla="*/ 0 w 21"/>
                  <a:gd name="T3" fmla="*/ 14 h 15"/>
                  <a:gd name="T4" fmla="*/ 14 w 21"/>
                  <a:gd name="T5" fmla="*/ 20 h 15"/>
                  <a:gd name="T6" fmla="*/ 27 w 21"/>
                  <a:gd name="T7" fmla="*/ 22 h 15"/>
                  <a:gd name="T8" fmla="*/ 32 w 21"/>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1" y="0"/>
                    </a:moveTo>
                    <a:cubicBezTo>
                      <a:pt x="0" y="1"/>
                      <a:pt x="0" y="7"/>
                      <a:pt x="0" y="10"/>
                    </a:cubicBezTo>
                    <a:cubicBezTo>
                      <a:pt x="1" y="14"/>
                      <a:pt x="4" y="14"/>
                      <a:pt x="9" y="14"/>
                    </a:cubicBezTo>
                    <a:cubicBezTo>
                      <a:pt x="11" y="14"/>
                      <a:pt x="15" y="15"/>
                      <a:pt x="18" y="15"/>
                    </a:cubicBezTo>
                    <a:cubicBezTo>
                      <a:pt x="19" y="14"/>
                      <a:pt x="20" y="13"/>
                      <a:pt x="21"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3" name="Freeform 1274"/>
              <p:cNvSpPr>
                <a:spLocks/>
              </p:cNvSpPr>
              <p:nvPr/>
            </p:nvSpPr>
            <p:spPr bwMode="auto">
              <a:xfrm>
                <a:off x="3934" y="1843"/>
                <a:ext cx="16" cy="15"/>
              </a:xfrm>
              <a:custGeom>
                <a:avLst/>
                <a:gdLst>
                  <a:gd name="T0" fmla="*/ 18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4" name="Oval 1275"/>
              <p:cNvSpPr>
                <a:spLocks noChangeArrowheads="1"/>
              </p:cNvSpPr>
              <p:nvPr/>
            </p:nvSpPr>
            <p:spPr bwMode="auto">
              <a:xfrm>
                <a:off x="3171"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5" name="Oval 1276"/>
              <p:cNvSpPr>
                <a:spLocks noChangeArrowheads="1"/>
              </p:cNvSpPr>
              <p:nvPr/>
            </p:nvSpPr>
            <p:spPr bwMode="auto">
              <a:xfrm>
                <a:off x="3153"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6" name="Oval 1277"/>
              <p:cNvSpPr>
                <a:spLocks noChangeArrowheads="1"/>
              </p:cNvSpPr>
              <p:nvPr/>
            </p:nvSpPr>
            <p:spPr bwMode="auto">
              <a:xfrm>
                <a:off x="3281"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7" name="Oval 1278"/>
              <p:cNvSpPr>
                <a:spLocks noChangeArrowheads="1"/>
              </p:cNvSpPr>
              <p:nvPr/>
            </p:nvSpPr>
            <p:spPr bwMode="auto">
              <a:xfrm>
                <a:off x="3292"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8" name="Oval 1279"/>
              <p:cNvSpPr>
                <a:spLocks noChangeArrowheads="1"/>
              </p:cNvSpPr>
              <p:nvPr/>
            </p:nvSpPr>
            <p:spPr bwMode="auto">
              <a:xfrm>
                <a:off x="3375"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9" name="Oval 1280"/>
              <p:cNvSpPr>
                <a:spLocks noChangeArrowheads="1"/>
              </p:cNvSpPr>
              <p:nvPr/>
            </p:nvSpPr>
            <p:spPr bwMode="auto">
              <a:xfrm>
                <a:off x="3483"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0" name="Oval 1281"/>
              <p:cNvSpPr>
                <a:spLocks noChangeArrowheads="1"/>
              </p:cNvSpPr>
              <p:nvPr/>
            </p:nvSpPr>
            <p:spPr bwMode="auto">
              <a:xfrm>
                <a:off x="3541"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1" name="Oval 1282"/>
              <p:cNvSpPr>
                <a:spLocks noChangeArrowheads="1"/>
              </p:cNvSpPr>
              <p:nvPr/>
            </p:nvSpPr>
            <p:spPr bwMode="auto">
              <a:xfrm>
                <a:off x="3605"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2" name="Oval 1283"/>
              <p:cNvSpPr>
                <a:spLocks noChangeArrowheads="1"/>
              </p:cNvSpPr>
              <p:nvPr/>
            </p:nvSpPr>
            <p:spPr bwMode="auto">
              <a:xfrm>
                <a:off x="3708"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3" name="Oval 1284"/>
              <p:cNvSpPr>
                <a:spLocks noChangeArrowheads="1"/>
              </p:cNvSpPr>
              <p:nvPr/>
            </p:nvSpPr>
            <p:spPr bwMode="auto">
              <a:xfrm>
                <a:off x="3755"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4" name="Oval 1285"/>
              <p:cNvSpPr>
                <a:spLocks noChangeArrowheads="1"/>
              </p:cNvSpPr>
              <p:nvPr/>
            </p:nvSpPr>
            <p:spPr bwMode="auto">
              <a:xfrm>
                <a:off x="3920"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5" name="Oval 1286"/>
              <p:cNvSpPr>
                <a:spLocks noChangeArrowheads="1"/>
              </p:cNvSpPr>
              <p:nvPr/>
            </p:nvSpPr>
            <p:spPr bwMode="auto">
              <a:xfrm>
                <a:off x="3872"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6" name="Freeform 1287"/>
              <p:cNvSpPr>
                <a:spLocks/>
              </p:cNvSpPr>
              <p:nvPr/>
            </p:nvSpPr>
            <p:spPr bwMode="auto">
              <a:xfrm>
                <a:off x="4065"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20" y="10"/>
                      <a:pt x="13" y="11"/>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7" name="Freeform 1288"/>
              <p:cNvSpPr>
                <a:spLocks/>
              </p:cNvSpPr>
              <p:nvPr/>
            </p:nvSpPr>
            <p:spPr bwMode="auto">
              <a:xfrm>
                <a:off x="4194" y="1794"/>
                <a:ext cx="25" cy="23"/>
              </a:xfrm>
              <a:custGeom>
                <a:avLst/>
                <a:gdLst>
                  <a:gd name="T0" fmla="*/ 27 w 21"/>
                  <a:gd name="T1" fmla="*/ 2 h 19"/>
                  <a:gd name="T2" fmla="*/ 20 w 21"/>
                  <a:gd name="T3" fmla="*/ 19 h 19"/>
                  <a:gd name="T4" fmla="*/ 2 w 21"/>
                  <a:gd name="T5" fmla="*/ 25 h 19"/>
                  <a:gd name="T6" fmla="*/ 10 w 21"/>
                  <a:gd name="T7" fmla="*/ 7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3"/>
                    </a:cubicBezTo>
                    <a:cubicBezTo>
                      <a:pt x="9" y="17"/>
                      <a:pt x="4" y="19"/>
                      <a:pt x="2" y="17"/>
                    </a:cubicBezTo>
                    <a:cubicBezTo>
                      <a:pt x="0" y="15"/>
                      <a:pt x="2" y="10"/>
                      <a:pt x="7" y="5"/>
                    </a:cubicBezTo>
                    <a:cubicBezTo>
                      <a:pt x="12" y="1"/>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8" name="Freeform 1289"/>
              <p:cNvSpPr>
                <a:spLocks/>
              </p:cNvSpPr>
              <p:nvPr/>
            </p:nvSpPr>
            <p:spPr bwMode="auto">
              <a:xfrm>
                <a:off x="4274" y="1606"/>
                <a:ext cx="18" cy="28"/>
              </a:xfrm>
              <a:custGeom>
                <a:avLst/>
                <a:gdLst>
                  <a:gd name="T0" fmla="*/ 19 w 15"/>
                  <a:gd name="T1" fmla="*/ 1 h 23"/>
                  <a:gd name="T2" fmla="*/ 17 w 15"/>
                  <a:gd name="T3" fmla="*/ 21 h 23"/>
                  <a:gd name="T4" fmla="*/ 5 w 15"/>
                  <a:gd name="T5" fmla="*/ 32 h 23"/>
                  <a:gd name="T6" fmla="*/ 5 w 15"/>
                  <a:gd name="T7" fmla="*/ 13 h 23"/>
                  <a:gd name="T8" fmla="*/ 19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19"/>
                      <a:pt x="5" y="23"/>
                      <a:pt x="3"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9" name="Freeform 1290"/>
              <p:cNvSpPr>
                <a:spLocks/>
              </p:cNvSpPr>
              <p:nvPr/>
            </p:nvSpPr>
            <p:spPr bwMode="auto">
              <a:xfrm>
                <a:off x="4257" y="1299"/>
                <a:ext cx="20" cy="28"/>
              </a:xfrm>
              <a:custGeom>
                <a:avLst/>
                <a:gdLst>
                  <a:gd name="T0" fmla="*/ 23 w 16"/>
                  <a:gd name="T1" fmla="*/ 32 h 23"/>
                  <a:gd name="T2" fmla="*/ 5 w 16"/>
                  <a:gd name="T3" fmla="*/ 21 h 23"/>
                  <a:gd name="T4" fmla="*/ 4 w 16"/>
                  <a:gd name="T5" fmla="*/ 1 h 23"/>
                  <a:gd name="T6" fmla="*/ 20 w 16"/>
                  <a:gd name="T7" fmla="*/ 13 h 23"/>
                  <a:gd name="T8" fmla="*/ 23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3" y="14"/>
                    </a:cubicBezTo>
                    <a:cubicBezTo>
                      <a:pt x="0" y="8"/>
                      <a:pt x="0" y="2"/>
                      <a:pt x="2"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0" name="Freeform 1291"/>
              <p:cNvSpPr>
                <a:spLocks/>
              </p:cNvSpPr>
              <p:nvPr/>
            </p:nvSpPr>
            <p:spPr bwMode="auto">
              <a:xfrm>
                <a:off x="4217" y="1167"/>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0" y="8"/>
                      <a:pt x="0" y="3"/>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1" name="Freeform 1292"/>
              <p:cNvSpPr>
                <a:spLocks/>
              </p:cNvSpPr>
              <p:nvPr/>
            </p:nvSpPr>
            <p:spPr bwMode="auto">
              <a:xfrm>
                <a:off x="4072" y="1060"/>
                <a:ext cx="19" cy="28"/>
              </a:xfrm>
              <a:custGeom>
                <a:avLst/>
                <a:gdLst>
                  <a:gd name="T0" fmla="*/ 18 w 16"/>
                  <a:gd name="T1" fmla="*/ 33 h 23"/>
                  <a:gd name="T2" fmla="*/ 5 w 16"/>
                  <a:gd name="T3" fmla="*/ 21 h 23"/>
                  <a:gd name="T4" fmla="*/ 2 w 16"/>
                  <a:gd name="T5" fmla="*/ 2 h 23"/>
                  <a:gd name="T6" fmla="*/ 17 w 16"/>
                  <a:gd name="T7" fmla="*/ 13 h 23"/>
                  <a:gd name="T8" fmla="*/ 18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2"/>
                    </a:moveTo>
                    <a:cubicBezTo>
                      <a:pt x="11" y="23"/>
                      <a:pt x="6" y="20"/>
                      <a:pt x="3" y="14"/>
                    </a:cubicBezTo>
                    <a:cubicBezTo>
                      <a:pt x="0" y="9"/>
                      <a:pt x="0" y="3"/>
                      <a:pt x="2" y="2"/>
                    </a:cubicBezTo>
                    <a:cubicBezTo>
                      <a:pt x="5" y="0"/>
                      <a:pt x="9" y="4"/>
                      <a:pt x="12" y="9"/>
                    </a:cubicBezTo>
                    <a:cubicBezTo>
                      <a:pt x="15" y="15"/>
                      <a:pt x="16" y="20"/>
                      <a:pt x="13"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2" name="Oval 1293"/>
              <p:cNvSpPr>
                <a:spLocks noChangeArrowheads="1"/>
              </p:cNvSpPr>
              <p:nvPr/>
            </p:nvSpPr>
            <p:spPr bwMode="auto">
              <a:xfrm>
                <a:off x="3262"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3" name="Oval 1294"/>
              <p:cNvSpPr>
                <a:spLocks noChangeArrowheads="1"/>
              </p:cNvSpPr>
              <p:nvPr/>
            </p:nvSpPr>
            <p:spPr bwMode="auto">
              <a:xfrm>
                <a:off x="3336"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4" name="Oval 1295"/>
              <p:cNvSpPr>
                <a:spLocks noChangeArrowheads="1"/>
              </p:cNvSpPr>
              <p:nvPr/>
            </p:nvSpPr>
            <p:spPr bwMode="auto">
              <a:xfrm>
                <a:off x="3387"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5" name="Oval 1296"/>
              <p:cNvSpPr>
                <a:spLocks noChangeArrowheads="1"/>
              </p:cNvSpPr>
              <p:nvPr/>
            </p:nvSpPr>
            <p:spPr bwMode="auto">
              <a:xfrm>
                <a:off x="3439"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6" name="Oval 1297"/>
              <p:cNvSpPr>
                <a:spLocks noChangeArrowheads="1"/>
              </p:cNvSpPr>
              <p:nvPr/>
            </p:nvSpPr>
            <p:spPr bwMode="auto">
              <a:xfrm>
                <a:off x="3470"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7" name="Oval 1298"/>
              <p:cNvSpPr>
                <a:spLocks noChangeArrowheads="1"/>
              </p:cNvSpPr>
              <p:nvPr/>
            </p:nvSpPr>
            <p:spPr bwMode="auto">
              <a:xfrm>
                <a:off x="3547"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8" name="Oval 1299"/>
              <p:cNvSpPr>
                <a:spLocks noChangeArrowheads="1"/>
              </p:cNvSpPr>
              <p:nvPr/>
            </p:nvSpPr>
            <p:spPr bwMode="auto">
              <a:xfrm>
                <a:off x="367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9" name="Oval 1300"/>
              <p:cNvSpPr>
                <a:spLocks noChangeArrowheads="1"/>
              </p:cNvSpPr>
              <p:nvPr/>
            </p:nvSpPr>
            <p:spPr bwMode="auto">
              <a:xfrm>
                <a:off x="3705" y="1017"/>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0" name="Oval 1301"/>
              <p:cNvSpPr>
                <a:spLocks noChangeArrowheads="1"/>
              </p:cNvSpPr>
              <p:nvPr/>
            </p:nvSpPr>
            <p:spPr bwMode="auto">
              <a:xfrm>
                <a:off x="3770"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1" name="Oval 1302"/>
              <p:cNvSpPr>
                <a:spLocks noChangeArrowheads="1"/>
              </p:cNvSpPr>
              <p:nvPr/>
            </p:nvSpPr>
            <p:spPr bwMode="auto">
              <a:xfrm>
                <a:off x="3823" y="1057"/>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2" name="Oval 1303"/>
              <p:cNvSpPr>
                <a:spLocks noChangeArrowheads="1"/>
              </p:cNvSpPr>
              <p:nvPr/>
            </p:nvSpPr>
            <p:spPr bwMode="auto">
              <a:xfrm>
                <a:off x="3918"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3" name="Rectangle 1304"/>
              <p:cNvSpPr>
                <a:spLocks noChangeArrowheads="1"/>
              </p:cNvSpPr>
              <p:nvPr/>
            </p:nvSpPr>
            <p:spPr bwMode="auto">
              <a:xfrm>
                <a:off x="3124"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4" name="Rectangle 1305"/>
              <p:cNvSpPr>
                <a:spLocks noChangeArrowheads="1"/>
              </p:cNvSpPr>
              <p:nvPr/>
            </p:nvSpPr>
            <p:spPr bwMode="auto">
              <a:xfrm>
                <a:off x="3124"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5" name="Rectangle 1306"/>
              <p:cNvSpPr>
                <a:spLocks noChangeArrowheads="1"/>
              </p:cNvSpPr>
              <p:nvPr/>
            </p:nvSpPr>
            <p:spPr bwMode="auto">
              <a:xfrm>
                <a:off x="3124"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6" name="Rectangle 1307"/>
              <p:cNvSpPr>
                <a:spLocks noChangeArrowheads="1"/>
              </p:cNvSpPr>
              <p:nvPr/>
            </p:nvSpPr>
            <p:spPr bwMode="auto">
              <a:xfrm>
                <a:off x="3124"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7" name="Freeform 1308"/>
              <p:cNvSpPr>
                <a:spLocks/>
              </p:cNvSpPr>
              <p:nvPr/>
            </p:nvSpPr>
            <p:spPr bwMode="auto">
              <a:xfrm>
                <a:off x="3970"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5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2"/>
                    </a:cubicBezTo>
                    <a:cubicBezTo>
                      <a:pt x="27" y="30"/>
                      <a:pt x="33" y="26"/>
                      <a:pt x="42" y="21"/>
                    </a:cubicBezTo>
                    <a:cubicBezTo>
                      <a:pt x="54" y="14"/>
                      <a:pt x="74" y="11"/>
                      <a:pt x="84" y="4"/>
                    </a:cubicBezTo>
                    <a:cubicBezTo>
                      <a:pt x="74" y="0"/>
                      <a:pt x="58" y="5"/>
                      <a:pt x="47" y="5"/>
                    </a:cubicBezTo>
                    <a:cubicBezTo>
                      <a:pt x="39" y="5"/>
                      <a:pt x="31" y="7"/>
                      <a:pt x="24"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8" name="Freeform 1309"/>
              <p:cNvSpPr>
                <a:spLocks/>
              </p:cNvSpPr>
              <p:nvPr/>
            </p:nvSpPr>
            <p:spPr bwMode="auto">
              <a:xfrm>
                <a:off x="3970" y="1825"/>
                <a:ext cx="104" cy="47"/>
              </a:xfrm>
              <a:custGeom>
                <a:avLst/>
                <a:gdLst>
                  <a:gd name="T0" fmla="*/ 0 w 87"/>
                  <a:gd name="T1" fmla="*/ 27 h 39"/>
                  <a:gd name="T2" fmla="*/ 56 w 87"/>
                  <a:gd name="T3" fmla="*/ 20 h 39"/>
                  <a:gd name="T4" fmla="*/ 124 w 87"/>
                  <a:gd name="T5" fmla="*/ 0 h 39"/>
                  <a:gd name="T6" fmla="*/ 6 w 87"/>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39">
                    <a:moveTo>
                      <a:pt x="0" y="18"/>
                    </a:moveTo>
                    <a:cubicBezTo>
                      <a:pt x="12" y="13"/>
                      <a:pt x="26" y="16"/>
                      <a:pt x="39" y="14"/>
                    </a:cubicBezTo>
                    <a:cubicBezTo>
                      <a:pt x="53" y="12"/>
                      <a:pt x="76" y="9"/>
                      <a:pt x="87"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9" name="Freeform 1310"/>
              <p:cNvSpPr>
                <a:spLocks/>
              </p:cNvSpPr>
              <p:nvPr/>
            </p:nvSpPr>
            <p:spPr bwMode="auto">
              <a:xfrm>
                <a:off x="4070" y="1765"/>
                <a:ext cx="63" cy="62"/>
              </a:xfrm>
              <a:custGeom>
                <a:avLst/>
                <a:gdLst>
                  <a:gd name="T0" fmla="*/ 0 w 53"/>
                  <a:gd name="T1" fmla="*/ 45 h 52"/>
                  <a:gd name="T2" fmla="*/ 75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1"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0" name="Freeform 1311"/>
              <p:cNvSpPr>
                <a:spLocks/>
              </p:cNvSpPr>
              <p:nvPr/>
            </p:nvSpPr>
            <p:spPr bwMode="auto">
              <a:xfrm>
                <a:off x="4131"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9"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1" name="Freeform 1312"/>
              <p:cNvSpPr>
                <a:spLocks/>
              </p:cNvSpPr>
              <p:nvPr/>
            </p:nvSpPr>
            <p:spPr bwMode="auto">
              <a:xfrm>
                <a:off x="4011"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7" y="22"/>
                      <a:pt x="40" y="19"/>
                    </a:cubicBezTo>
                    <a:cubicBezTo>
                      <a:pt x="54" y="16"/>
                      <a:pt x="74" y="9"/>
                      <a:pt x="85" y="0"/>
                    </a:cubicBezTo>
                    <a:cubicBezTo>
                      <a:pt x="77"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2" name="Freeform 1313"/>
              <p:cNvSpPr>
                <a:spLocks/>
              </p:cNvSpPr>
              <p:nvPr/>
            </p:nvSpPr>
            <p:spPr bwMode="auto">
              <a:xfrm>
                <a:off x="4108"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0" y="47"/>
                      <a:pt x="35" y="21"/>
                      <a:pt x="50" y="0"/>
                    </a:cubicBezTo>
                    <a:cubicBezTo>
                      <a:pt x="38" y="7"/>
                      <a:pt x="28" y="17"/>
                      <a:pt x="16" y="23"/>
                    </a:cubicBezTo>
                    <a:cubicBezTo>
                      <a:pt x="10"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3" name="Freeform 1314"/>
              <p:cNvSpPr>
                <a:spLocks/>
              </p:cNvSpPr>
              <p:nvPr/>
            </p:nvSpPr>
            <p:spPr bwMode="auto">
              <a:xfrm>
                <a:off x="4144" y="1667"/>
                <a:ext cx="82" cy="104"/>
              </a:xfrm>
              <a:custGeom>
                <a:avLst/>
                <a:gdLst>
                  <a:gd name="T0" fmla="*/ 0 w 68"/>
                  <a:gd name="T1" fmla="*/ 88 h 86"/>
                  <a:gd name="T2" fmla="*/ 48 w 68"/>
                  <a:gd name="T3" fmla="*/ 44 h 86"/>
                  <a:gd name="T4" fmla="*/ 99 w 68"/>
                  <a:gd name="T5" fmla="*/ 0 h 86"/>
                  <a:gd name="T6" fmla="*/ 52 w 68"/>
                  <a:gd name="T7" fmla="*/ 91 h 86"/>
                  <a:gd name="T8" fmla="*/ 28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3" y="30"/>
                    </a:cubicBezTo>
                    <a:cubicBezTo>
                      <a:pt x="46" y="22"/>
                      <a:pt x="60" y="13"/>
                      <a:pt x="68" y="0"/>
                    </a:cubicBezTo>
                    <a:cubicBezTo>
                      <a:pt x="62" y="20"/>
                      <a:pt x="45" y="43"/>
                      <a:pt x="36" y="62"/>
                    </a:cubicBezTo>
                    <a:cubicBezTo>
                      <a:pt x="31" y="71"/>
                      <a:pt x="27" y="81"/>
                      <a:pt x="19"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4" name="Freeform 1315"/>
              <p:cNvSpPr>
                <a:spLocks/>
              </p:cNvSpPr>
              <p:nvPr/>
            </p:nvSpPr>
            <p:spPr bwMode="auto">
              <a:xfrm>
                <a:off x="4194" y="1566"/>
                <a:ext cx="50" cy="116"/>
              </a:xfrm>
              <a:custGeom>
                <a:avLst/>
                <a:gdLst>
                  <a:gd name="T0" fmla="*/ 23 w 42"/>
                  <a:gd name="T1" fmla="*/ 140 h 96"/>
                  <a:gd name="T2" fmla="*/ 52 w 42"/>
                  <a:gd name="T3" fmla="*/ 71 h 96"/>
                  <a:gd name="T4" fmla="*/ 54 w 42"/>
                  <a:gd name="T5" fmla="*/ 0 h 96"/>
                  <a:gd name="T6" fmla="*/ 15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8" y="17"/>
                      <a:pt x="38" y="0"/>
                    </a:cubicBezTo>
                    <a:cubicBezTo>
                      <a:pt x="29" y="17"/>
                      <a:pt x="23"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5" name="Freeform 1316"/>
              <p:cNvSpPr>
                <a:spLocks/>
              </p:cNvSpPr>
              <p:nvPr/>
            </p:nvSpPr>
            <p:spPr bwMode="auto">
              <a:xfrm>
                <a:off x="4225" y="1565"/>
                <a:ext cx="45" cy="121"/>
              </a:xfrm>
              <a:custGeom>
                <a:avLst/>
                <a:gdLst>
                  <a:gd name="T0" fmla="*/ 19 w 37"/>
                  <a:gd name="T1" fmla="*/ 56 h 100"/>
                  <a:gd name="T2" fmla="*/ 43 w 37"/>
                  <a:gd name="T3" fmla="*/ 0 h 100"/>
                  <a:gd name="T4" fmla="*/ 41 w 37"/>
                  <a:gd name="T5" fmla="*/ 91 h 100"/>
                  <a:gd name="T6" fmla="*/ 26 w 37"/>
                  <a:gd name="T7" fmla="*/ 117 h 100"/>
                  <a:gd name="T8" fmla="*/ 0 w 37"/>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00">
                    <a:moveTo>
                      <a:pt x="13" y="38"/>
                    </a:moveTo>
                    <a:cubicBezTo>
                      <a:pt x="19" y="27"/>
                      <a:pt x="26" y="13"/>
                      <a:pt x="29" y="0"/>
                    </a:cubicBezTo>
                    <a:cubicBezTo>
                      <a:pt x="33" y="21"/>
                      <a:pt x="37" y="44"/>
                      <a:pt x="28" y="62"/>
                    </a:cubicBezTo>
                    <a:cubicBezTo>
                      <a:pt x="25" y="68"/>
                      <a:pt x="21" y="75"/>
                      <a:pt x="17" y="80"/>
                    </a:cubicBezTo>
                    <a:cubicBezTo>
                      <a:pt x="12" y="87"/>
                      <a:pt x="4"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6" name="Freeform 1317"/>
              <p:cNvSpPr>
                <a:spLocks/>
              </p:cNvSpPr>
              <p:nvPr/>
            </p:nvSpPr>
            <p:spPr bwMode="auto">
              <a:xfrm>
                <a:off x="4197"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7" name="Freeform 1318"/>
              <p:cNvSpPr>
                <a:spLocks/>
              </p:cNvSpPr>
              <p:nvPr/>
            </p:nvSpPr>
            <p:spPr bwMode="auto">
              <a:xfrm>
                <a:off x="4138"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7" y="13"/>
                      <a:pt x="27"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8" name="Freeform 1319"/>
              <p:cNvSpPr>
                <a:spLocks/>
              </p:cNvSpPr>
              <p:nvPr/>
            </p:nvSpPr>
            <p:spPr bwMode="auto">
              <a:xfrm>
                <a:off x="4221"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9" name="Freeform 1320"/>
              <p:cNvSpPr>
                <a:spLocks/>
              </p:cNvSpPr>
              <p:nvPr/>
            </p:nvSpPr>
            <p:spPr bwMode="auto">
              <a:xfrm>
                <a:off x="4236" y="1432"/>
                <a:ext cx="30" cy="139"/>
              </a:xfrm>
              <a:custGeom>
                <a:avLst/>
                <a:gdLst>
                  <a:gd name="T0" fmla="*/ 1 w 25"/>
                  <a:gd name="T1" fmla="*/ 138 h 115"/>
                  <a:gd name="T2" fmla="*/ 7 w 25"/>
                  <a:gd name="T3" fmla="*/ 63 h 115"/>
                  <a:gd name="T4" fmla="*/ 23 w 25"/>
                  <a:gd name="T5" fmla="*/ 0 h 115"/>
                  <a:gd name="T6" fmla="*/ 35 w 25"/>
                  <a:gd name="T7" fmla="*/ 112 h 115"/>
                  <a:gd name="T8" fmla="*/ 28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1" y="76"/>
                      <a:pt x="0" y="61"/>
                      <a:pt x="5" y="43"/>
                    </a:cubicBezTo>
                    <a:cubicBezTo>
                      <a:pt x="10" y="29"/>
                      <a:pt x="11" y="14"/>
                      <a:pt x="16" y="0"/>
                    </a:cubicBezTo>
                    <a:cubicBezTo>
                      <a:pt x="22" y="24"/>
                      <a:pt x="23" y="53"/>
                      <a:pt x="24" y="77"/>
                    </a:cubicBezTo>
                    <a:cubicBezTo>
                      <a:pt x="25" y="90"/>
                      <a:pt x="18" y="103"/>
                      <a:pt x="19"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0" name="Freeform 1321"/>
              <p:cNvSpPr>
                <a:spLocks/>
              </p:cNvSpPr>
              <p:nvPr/>
            </p:nvSpPr>
            <p:spPr bwMode="auto">
              <a:xfrm>
                <a:off x="4261" y="1431"/>
                <a:ext cx="17" cy="58"/>
              </a:xfrm>
              <a:custGeom>
                <a:avLst/>
                <a:gdLst>
                  <a:gd name="T0" fmla="*/ 1 w 14"/>
                  <a:gd name="T1" fmla="*/ 70 h 48"/>
                  <a:gd name="T2" fmla="*/ 21 w 14"/>
                  <a:gd name="T3" fmla="*/ 0 h 48"/>
                  <a:gd name="T4" fmla="*/ 0 60000 65536"/>
                  <a:gd name="T5" fmla="*/ 0 60000 65536"/>
                </a:gdLst>
                <a:ahLst/>
                <a:cxnLst>
                  <a:cxn ang="T4">
                    <a:pos x="T0" y="T1"/>
                  </a:cxn>
                  <a:cxn ang="T5">
                    <a:pos x="T2" y="T3"/>
                  </a:cxn>
                </a:cxnLst>
                <a:rect l="0" t="0" r="r" b="b"/>
                <a:pathLst>
                  <a:path w="14" h="48">
                    <a:moveTo>
                      <a:pt x="1" y="48"/>
                    </a:moveTo>
                    <a:cubicBezTo>
                      <a:pt x="0" y="30"/>
                      <a:pt x="8" y="15"/>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1" name="Freeform 1322"/>
              <p:cNvSpPr>
                <a:spLocks/>
              </p:cNvSpPr>
              <p:nvPr/>
            </p:nvSpPr>
            <p:spPr bwMode="auto">
              <a:xfrm>
                <a:off x="4223" y="1330"/>
                <a:ext cx="40" cy="104"/>
              </a:xfrm>
              <a:custGeom>
                <a:avLst/>
                <a:gdLst>
                  <a:gd name="T0" fmla="*/ 33 w 34"/>
                  <a:gd name="T1" fmla="*/ 126 h 86"/>
                  <a:gd name="T2" fmla="*/ 14 w 34"/>
                  <a:gd name="T3" fmla="*/ 58 h 86"/>
                  <a:gd name="T4" fmla="*/ 0 w 34"/>
                  <a:gd name="T5" fmla="*/ 0 h 86"/>
                  <a:gd name="T6" fmla="*/ 47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8" y="56"/>
                      <a:pt x="10" y="40"/>
                    </a:cubicBezTo>
                    <a:cubicBezTo>
                      <a:pt x="4" y="27"/>
                      <a:pt x="4" y="14"/>
                      <a:pt x="0" y="0"/>
                    </a:cubicBezTo>
                    <a:cubicBezTo>
                      <a:pt x="8"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2" name="Freeform 1323"/>
              <p:cNvSpPr>
                <a:spLocks/>
              </p:cNvSpPr>
              <p:nvPr/>
            </p:nvSpPr>
            <p:spPr bwMode="auto">
              <a:xfrm>
                <a:off x="4209" y="1350"/>
                <a:ext cx="22" cy="52"/>
              </a:xfrm>
              <a:custGeom>
                <a:avLst/>
                <a:gdLst>
                  <a:gd name="T0" fmla="*/ 27 w 18"/>
                  <a:gd name="T1" fmla="*/ 34 h 43"/>
                  <a:gd name="T2" fmla="*/ 0 w 18"/>
                  <a:gd name="T3" fmla="*/ 0 h 43"/>
                  <a:gd name="T4" fmla="*/ 5 w 18"/>
                  <a:gd name="T5" fmla="*/ 63 h 43"/>
                  <a:gd name="T6" fmla="*/ 0 60000 65536"/>
                  <a:gd name="T7" fmla="*/ 0 60000 65536"/>
                  <a:gd name="T8" fmla="*/ 0 60000 65536"/>
                </a:gdLst>
                <a:ahLst/>
                <a:cxnLst>
                  <a:cxn ang="T6">
                    <a:pos x="T0" y="T1"/>
                  </a:cxn>
                  <a:cxn ang="T7">
                    <a:pos x="T2" y="T3"/>
                  </a:cxn>
                  <a:cxn ang="T8">
                    <a:pos x="T4" y="T5"/>
                  </a:cxn>
                </a:cxnLst>
                <a:rect l="0" t="0" r="r" b="b"/>
                <a:pathLst>
                  <a:path w="18" h="43">
                    <a:moveTo>
                      <a:pt x="18" y="23"/>
                    </a:moveTo>
                    <a:cubicBezTo>
                      <a:pt x="11" y="18"/>
                      <a:pt x="6"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3" name="Freeform 1324"/>
              <p:cNvSpPr>
                <a:spLocks/>
              </p:cNvSpPr>
              <p:nvPr/>
            </p:nvSpPr>
            <p:spPr bwMode="auto">
              <a:xfrm>
                <a:off x="4168" y="1256"/>
                <a:ext cx="57" cy="94"/>
              </a:xfrm>
              <a:custGeom>
                <a:avLst/>
                <a:gdLst>
                  <a:gd name="T0" fmla="*/ 50 w 47"/>
                  <a:gd name="T1" fmla="*/ 115 h 77"/>
                  <a:gd name="T2" fmla="*/ 0 w 47"/>
                  <a:gd name="T3" fmla="*/ 0 h 77"/>
                  <a:gd name="T4" fmla="*/ 69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4" y="77"/>
                    </a:moveTo>
                    <a:cubicBezTo>
                      <a:pt x="24" y="51"/>
                      <a:pt x="7" y="27"/>
                      <a:pt x="0" y="0"/>
                    </a:cubicBezTo>
                    <a:cubicBezTo>
                      <a:pt x="20"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4" name="Freeform 1325"/>
              <p:cNvSpPr>
                <a:spLocks/>
              </p:cNvSpPr>
              <p:nvPr/>
            </p:nvSpPr>
            <p:spPr bwMode="auto">
              <a:xfrm>
                <a:off x="4202" y="1237"/>
                <a:ext cx="34" cy="64"/>
              </a:xfrm>
              <a:custGeom>
                <a:avLst/>
                <a:gdLst>
                  <a:gd name="T0" fmla="*/ 13 w 28"/>
                  <a:gd name="T1" fmla="*/ 77 h 53"/>
                  <a:gd name="T2" fmla="*/ 0 w 28"/>
                  <a:gd name="T3" fmla="*/ 0 h 53"/>
                  <a:gd name="T4" fmla="*/ 41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9" y="53"/>
                    </a:moveTo>
                    <a:cubicBezTo>
                      <a:pt x="3" y="39"/>
                      <a:pt x="0" y="16"/>
                      <a:pt x="0"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5" name="Freeform 1326"/>
              <p:cNvSpPr>
                <a:spLocks/>
              </p:cNvSpPr>
              <p:nvPr/>
            </p:nvSpPr>
            <p:spPr bwMode="auto">
              <a:xfrm>
                <a:off x="4095" y="1173"/>
                <a:ext cx="105" cy="80"/>
              </a:xfrm>
              <a:custGeom>
                <a:avLst/>
                <a:gdLst>
                  <a:gd name="T0" fmla="*/ 127 w 87"/>
                  <a:gd name="T1" fmla="*/ 84 h 66"/>
                  <a:gd name="T2" fmla="*/ 56 w 87"/>
                  <a:gd name="T3" fmla="*/ 29 h 66"/>
                  <a:gd name="T4" fmla="*/ 0 w 87"/>
                  <a:gd name="T5" fmla="*/ 0 h 66"/>
                  <a:gd name="T6" fmla="*/ 37 w 87"/>
                  <a:gd name="T7" fmla="*/ 36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8" y="20"/>
                    </a:cubicBezTo>
                    <a:cubicBezTo>
                      <a:pt x="25" y="15"/>
                      <a:pt x="13" y="5"/>
                      <a:pt x="0" y="0"/>
                    </a:cubicBezTo>
                    <a:cubicBezTo>
                      <a:pt x="6" y="10"/>
                      <a:pt x="18" y="16"/>
                      <a:pt x="26" y="25"/>
                    </a:cubicBezTo>
                    <a:cubicBezTo>
                      <a:pt x="32" y="33"/>
                      <a:pt x="37" y="42"/>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6" name="Freeform 1327"/>
              <p:cNvSpPr>
                <a:spLocks/>
              </p:cNvSpPr>
              <p:nvPr/>
            </p:nvSpPr>
            <p:spPr bwMode="auto">
              <a:xfrm>
                <a:off x="4073" y="1123"/>
                <a:ext cx="93" cy="71"/>
              </a:xfrm>
              <a:custGeom>
                <a:avLst/>
                <a:gdLst>
                  <a:gd name="T0" fmla="*/ 75 w 77"/>
                  <a:gd name="T1" fmla="*/ 87 h 58"/>
                  <a:gd name="T2" fmla="*/ 0 w 77"/>
                  <a:gd name="T3" fmla="*/ 0 h 58"/>
                  <a:gd name="T4" fmla="*/ 77 w 77"/>
                  <a:gd name="T5" fmla="*/ 38 h 58"/>
                  <a:gd name="T6" fmla="*/ 112 w 77"/>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8">
                    <a:moveTo>
                      <a:pt x="51" y="58"/>
                    </a:moveTo>
                    <a:cubicBezTo>
                      <a:pt x="24" y="49"/>
                      <a:pt x="23" y="14"/>
                      <a:pt x="0" y="0"/>
                    </a:cubicBezTo>
                    <a:cubicBezTo>
                      <a:pt x="16" y="11"/>
                      <a:pt x="37" y="15"/>
                      <a:pt x="53" y="25"/>
                    </a:cubicBezTo>
                    <a:cubicBezTo>
                      <a:pt x="61" y="29"/>
                      <a:pt x="69" y="39"/>
                      <a:pt x="77"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7" name="Freeform 1328"/>
              <p:cNvSpPr>
                <a:spLocks/>
              </p:cNvSpPr>
              <p:nvPr/>
            </p:nvSpPr>
            <p:spPr bwMode="auto">
              <a:xfrm>
                <a:off x="4047"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8" name="Freeform 1329"/>
              <p:cNvSpPr>
                <a:spLocks/>
              </p:cNvSpPr>
              <p:nvPr/>
            </p:nvSpPr>
            <p:spPr bwMode="auto">
              <a:xfrm>
                <a:off x="4168" y="1253"/>
                <a:ext cx="2" cy="37"/>
              </a:xfrm>
              <a:custGeom>
                <a:avLst/>
                <a:gdLst>
                  <a:gd name="T0" fmla="*/ 0 w 1"/>
                  <a:gd name="T1" fmla="*/ 0 h 31"/>
                  <a:gd name="T2" fmla="*/ 0 w 1"/>
                  <a:gd name="T3" fmla="*/ 44 h 31"/>
                  <a:gd name="T4" fmla="*/ 0 60000 65536"/>
                  <a:gd name="T5" fmla="*/ 0 60000 65536"/>
                </a:gdLst>
                <a:ahLst/>
                <a:cxnLst>
                  <a:cxn ang="T4">
                    <a:pos x="T0" y="T1"/>
                  </a:cxn>
                  <a:cxn ang="T5">
                    <a:pos x="T2" y="T3"/>
                  </a:cxn>
                </a:cxnLst>
                <a:rect l="0" t="0" r="r" b="b"/>
                <a:pathLst>
                  <a:path w="1" h="31">
                    <a:moveTo>
                      <a:pt x="0" y="0"/>
                    </a:moveTo>
                    <a:cubicBezTo>
                      <a:pt x="0" y="10"/>
                      <a:pt x="1"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9" name="Freeform 1330"/>
              <p:cNvSpPr>
                <a:spLocks/>
              </p:cNvSpPr>
              <p:nvPr/>
            </p:nvSpPr>
            <p:spPr bwMode="auto">
              <a:xfrm>
                <a:off x="3973"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3" y="4"/>
                      <a:pt x="38"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0" name="Freeform 1331"/>
              <p:cNvSpPr>
                <a:spLocks/>
              </p:cNvSpPr>
              <p:nvPr/>
            </p:nvSpPr>
            <p:spPr bwMode="auto">
              <a:xfrm>
                <a:off x="3973"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9"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1" name="Freeform 1332"/>
              <p:cNvSpPr>
                <a:spLocks/>
              </p:cNvSpPr>
              <p:nvPr/>
            </p:nvSpPr>
            <p:spPr bwMode="auto">
              <a:xfrm>
                <a:off x="3971" y="1108"/>
                <a:ext cx="102" cy="34"/>
              </a:xfrm>
              <a:custGeom>
                <a:avLst/>
                <a:gdLst>
                  <a:gd name="T0" fmla="*/ 122 w 85"/>
                  <a:gd name="T1" fmla="*/ 22 h 28"/>
                  <a:gd name="T2" fmla="*/ 89 w 85"/>
                  <a:gd name="T3" fmla="*/ 2 h 28"/>
                  <a:gd name="T4" fmla="*/ 49 w 85"/>
                  <a:gd name="T5" fmla="*/ 2 h 28"/>
                  <a:gd name="T6" fmla="*/ 0 w 85"/>
                  <a:gd name="T7" fmla="*/ 9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7" y="11"/>
                      <a:pt x="72" y="4"/>
                      <a:pt x="62"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2" name="Freeform 1333"/>
              <p:cNvSpPr>
                <a:spLocks/>
              </p:cNvSpPr>
              <p:nvPr/>
            </p:nvSpPr>
            <p:spPr bwMode="auto">
              <a:xfrm>
                <a:off x="4000" y="1085"/>
                <a:ext cx="44" cy="23"/>
              </a:xfrm>
              <a:custGeom>
                <a:avLst/>
                <a:gdLst>
                  <a:gd name="T0" fmla="*/ 52 w 37"/>
                  <a:gd name="T1" fmla="*/ 28 h 19"/>
                  <a:gd name="T2" fmla="*/ 0 w 37"/>
                  <a:gd name="T3" fmla="*/ 0 h 19"/>
                  <a:gd name="T4" fmla="*/ 0 60000 65536"/>
                  <a:gd name="T5" fmla="*/ 0 60000 65536"/>
                </a:gdLst>
                <a:ahLst/>
                <a:cxnLst>
                  <a:cxn ang="T4">
                    <a:pos x="T0" y="T1"/>
                  </a:cxn>
                  <a:cxn ang="T5">
                    <a:pos x="T2" y="T3"/>
                  </a:cxn>
                </a:cxnLst>
                <a:rect l="0" t="0" r="r" b="b"/>
                <a:pathLst>
                  <a:path w="37" h="19">
                    <a:moveTo>
                      <a:pt x="37"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3" name="Freeform 1334"/>
              <p:cNvSpPr>
                <a:spLocks/>
              </p:cNvSpPr>
              <p:nvPr/>
            </p:nvSpPr>
            <p:spPr bwMode="auto">
              <a:xfrm>
                <a:off x="3968" y="1082"/>
                <a:ext cx="314" cy="817"/>
              </a:xfrm>
              <a:custGeom>
                <a:avLst/>
                <a:gdLst>
                  <a:gd name="T0" fmla="*/ 21 w 260"/>
                  <a:gd name="T1" fmla="*/ 0 h 675"/>
                  <a:gd name="T2" fmla="*/ 0 w 260"/>
                  <a:gd name="T3" fmla="*/ 1 h 675"/>
                  <a:gd name="T4" fmla="*/ 0 w 260"/>
                  <a:gd name="T5" fmla="*/ 107 h 675"/>
                  <a:gd name="T6" fmla="*/ 0 w 260"/>
                  <a:gd name="T7" fmla="*/ 107 h 675"/>
                  <a:gd name="T8" fmla="*/ 307 w 260"/>
                  <a:gd name="T9" fmla="*/ 494 h 675"/>
                  <a:gd name="T10" fmla="*/ 0 w 260"/>
                  <a:gd name="T11" fmla="*/ 880 h 675"/>
                  <a:gd name="T12" fmla="*/ 0 w 260"/>
                  <a:gd name="T13" fmla="*/ 880 h 675"/>
                  <a:gd name="T14" fmla="*/ 0 w 260"/>
                  <a:gd name="T15" fmla="*/ 989 h 675"/>
                  <a:gd name="T16" fmla="*/ 21 w 260"/>
                  <a:gd name="T17" fmla="*/ 989 h 675"/>
                  <a:gd name="T18" fmla="*/ 379 w 260"/>
                  <a:gd name="T19" fmla="*/ 495 h 675"/>
                  <a:gd name="T20" fmla="*/ 21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4" name="Freeform 1335"/>
              <p:cNvSpPr>
                <a:spLocks/>
              </p:cNvSpPr>
              <p:nvPr/>
            </p:nvSpPr>
            <p:spPr bwMode="auto">
              <a:xfrm>
                <a:off x="3968" y="1011"/>
                <a:ext cx="355"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7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9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5" name="Oval 1336"/>
              <p:cNvSpPr>
                <a:spLocks noChangeArrowheads="1"/>
              </p:cNvSpPr>
              <p:nvPr/>
            </p:nvSpPr>
            <p:spPr bwMode="auto">
              <a:xfrm>
                <a:off x="3274"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6" name="Oval 1337"/>
              <p:cNvSpPr>
                <a:spLocks noChangeArrowheads="1"/>
              </p:cNvSpPr>
              <p:nvPr/>
            </p:nvSpPr>
            <p:spPr bwMode="auto">
              <a:xfrm>
                <a:off x="3336"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7" name="Oval 1338"/>
              <p:cNvSpPr>
                <a:spLocks noChangeArrowheads="1"/>
              </p:cNvSpPr>
              <p:nvPr/>
            </p:nvSpPr>
            <p:spPr bwMode="auto">
              <a:xfrm>
                <a:off x="3194"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8" name="Oval 1339"/>
              <p:cNvSpPr>
                <a:spLocks noChangeArrowheads="1"/>
              </p:cNvSpPr>
              <p:nvPr/>
            </p:nvSpPr>
            <p:spPr bwMode="auto">
              <a:xfrm>
                <a:off x="3512"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9" name="Oval 1340"/>
              <p:cNvSpPr>
                <a:spLocks noChangeArrowheads="1"/>
              </p:cNvSpPr>
              <p:nvPr/>
            </p:nvSpPr>
            <p:spPr bwMode="auto">
              <a:xfrm>
                <a:off x="3660"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0" name="Oval 1341"/>
              <p:cNvSpPr>
                <a:spLocks noChangeArrowheads="1"/>
              </p:cNvSpPr>
              <p:nvPr/>
            </p:nvSpPr>
            <p:spPr bwMode="auto">
              <a:xfrm>
                <a:off x="3765"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1" name="Oval 1342"/>
              <p:cNvSpPr>
                <a:spLocks noChangeArrowheads="1"/>
              </p:cNvSpPr>
              <p:nvPr/>
            </p:nvSpPr>
            <p:spPr bwMode="auto">
              <a:xfrm>
                <a:off x="3849"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2" name="Oval 1343"/>
              <p:cNvSpPr>
                <a:spLocks noChangeArrowheads="1"/>
              </p:cNvSpPr>
              <p:nvPr/>
            </p:nvSpPr>
            <p:spPr bwMode="auto">
              <a:xfrm>
                <a:off x="3895"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3" name="Oval 1344"/>
              <p:cNvSpPr>
                <a:spLocks noChangeArrowheads="1"/>
              </p:cNvSpPr>
              <p:nvPr/>
            </p:nvSpPr>
            <p:spPr bwMode="auto">
              <a:xfrm>
                <a:off x="3388"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4" name="Oval 1345"/>
              <p:cNvSpPr>
                <a:spLocks noChangeArrowheads="1"/>
              </p:cNvSpPr>
              <p:nvPr/>
            </p:nvSpPr>
            <p:spPr bwMode="auto">
              <a:xfrm>
                <a:off x="3383"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5" name="Oval 1346"/>
              <p:cNvSpPr>
                <a:spLocks noChangeArrowheads="1"/>
              </p:cNvSpPr>
              <p:nvPr/>
            </p:nvSpPr>
            <p:spPr bwMode="auto">
              <a:xfrm>
                <a:off x="3517"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6" name="Oval 1347"/>
              <p:cNvSpPr>
                <a:spLocks noChangeArrowheads="1"/>
              </p:cNvSpPr>
              <p:nvPr/>
            </p:nvSpPr>
            <p:spPr bwMode="auto">
              <a:xfrm>
                <a:off x="3575"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7" name="Oval 1348"/>
              <p:cNvSpPr>
                <a:spLocks noChangeArrowheads="1"/>
              </p:cNvSpPr>
              <p:nvPr/>
            </p:nvSpPr>
            <p:spPr bwMode="auto">
              <a:xfrm>
                <a:off x="3657"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8" name="Oval 1349"/>
              <p:cNvSpPr>
                <a:spLocks noChangeArrowheads="1"/>
              </p:cNvSpPr>
              <p:nvPr/>
            </p:nvSpPr>
            <p:spPr bwMode="auto">
              <a:xfrm>
                <a:off x="3766"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9" name="Oval 1350"/>
              <p:cNvSpPr>
                <a:spLocks noChangeArrowheads="1"/>
              </p:cNvSpPr>
              <p:nvPr/>
            </p:nvSpPr>
            <p:spPr bwMode="auto">
              <a:xfrm>
                <a:off x="3841"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0" name="Oval 1351"/>
              <p:cNvSpPr>
                <a:spLocks noChangeArrowheads="1"/>
              </p:cNvSpPr>
              <p:nvPr/>
            </p:nvSpPr>
            <p:spPr bwMode="auto">
              <a:xfrm>
                <a:off x="3144"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1" name="Oval 1352"/>
              <p:cNvSpPr>
                <a:spLocks noChangeArrowheads="1"/>
              </p:cNvSpPr>
              <p:nvPr/>
            </p:nvSpPr>
            <p:spPr bwMode="auto">
              <a:xfrm>
                <a:off x="3895"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2" name="Freeform 1353"/>
              <p:cNvSpPr>
                <a:spLocks/>
              </p:cNvSpPr>
              <p:nvPr/>
            </p:nvSpPr>
            <p:spPr bwMode="auto">
              <a:xfrm>
                <a:off x="4089" y="1818"/>
                <a:ext cx="23" cy="20"/>
              </a:xfrm>
              <a:custGeom>
                <a:avLst/>
                <a:gdLst>
                  <a:gd name="T0" fmla="*/ 27 w 19"/>
                  <a:gd name="T1" fmla="*/ 2 h 17"/>
                  <a:gd name="T2" fmla="*/ 19 w 19"/>
                  <a:gd name="T3" fmla="*/ 18 h 17"/>
                  <a:gd name="T4" fmla="*/ 2 w 19"/>
                  <a:gd name="T5" fmla="*/ 21 h 17"/>
                  <a:gd name="T6" fmla="*/ 10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3" name="Freeform 1354"/>
              <p:cNvSpPr>
                <a:spLocks/>
              </p:cNvSpPr>
              <p:nvPr/>
            </p:nvSpPr>
            <p:spPr bwMode="auto">
              <a:xfrm>
                <a:off x="4143" y="173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8" y="9"/>
                      <a:pt x="13" y="13"/>
                    </a:cubicBezTo>
                    <a:cubicBezTo>
                      <a:pt x="9" y="16"/>
                      <a:pt x="4"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4" name="Freeform 1355"/>
              <p:cNvSpPr>
                <a:spLocks/>
              </p:cNvSpPr>
              <p:nvPr/>
            </p:nvSpPr>
            <p:spPr bwMode="auto">
              <a:xfrm>
                <a:off x="4192" y="1650"/>
                <a:ext cx="19" cy="25"/>
              </a:xfrm>
              <a:custGeom>
                <a:avLst/>
                <a:gdLst>
                  <a:gd name="T0" fmla="*/ 19 w 15"/>
                  <a:gd name="T1" fmla="*/ 2 h 21"/>
                  <a:gd name="T2" fmla="*/ 19 w 15"/>
                  <a:gd name="T3" fmla="*/ 18 h 21"/>
                  <a:gd name="T4" fmla="*/ 4 w 15"/>
                  <a:gd name="T5" fmla="*/ 27 h 21"/>
                  <a:gd name="T6" fmla="*/ 5 w 15"/>
                  <a:gd name="T7" fmla="*/ 12 h 21"/>
                  <a:gd name="T8" fmla="*/ 19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2" y="2"/>
                    </a:moveTo>
                    <a:cubicBezTo>
                      <a:pt x="15" y="3"/>
                      <a:pt x="14" y="8"/>
                      <a:pt x="12" y="13"/>
                    </a:cubicBezTo>
                    <a:cubicBezTo>
                      <a:pt x="9" y="18"/>
                      <a:pt x="5" y="21"/>
                      <a:pt x="2" y="19"/>
                    </a:cubicBezTo>
                    <a:cubicBezTo>
                      <a:pt x="0" y="18"/>
                      <a:pt x="0" y="13"/>
                      <a:pt x="3" y="8"/>
                    </a:cubicBezTo>
                    <a:cubicBezTo>
                      <a:pt x="6" y="3"/>
                      <a:pt x="10"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5" name="Freeform 1356"/>
              <p:cNvSpPr>
                <a:spLocks/>
              </p:cNvSpPr>
              <p:nvPr/>
            </p:nvSpPr>
            <p:spPr bwMode="auto">
              <a:xfrm>
                <a:off x="4242"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6" name="Freeform 1357"/>
              <p:cNvSpPr>
                <a:spLocks/>
              </p:cNvSpPr>
              <p:nvPr/>
            </p:nvSpPr>
            <p:spPr bwMode="auto">
              <a:xfrm>
                <a:off x="4244" y="1515"/>
                <a:ext cx="13" cy="26"/>
              </a:xfrm>
              <a:custGeom>
                <a:avLst/>
                <a:gdLst>
                  <a:gd name="T0" fmla="*/ 8 w 11"/>
                  <a:gd name="T1" fmla="*/ 0 h 21"/>
                  <a:gd name="T2" fmla="*/ 15 w 11"/>
                  <a:gd name="T3" fmla="*/ 15 h 21"/>
                  <a:gd name="T4" fmla="*/ 8 w 11"/>
                  <a:gd name="T5" fmla="*/ 31 h 21"/>
                  <a:gd name="T6" fmla="*/ 1 w 11"/>
                  <a:gd name="T7" fmla="*/ 15 h 21"/>
                  <a:gd name="T8" fmla="*/ 8 w 1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1">
                    <a:moveTo>
                      <a:pt x="6" y="0"/>
                    </a:moveTo>
                    <a:cubicBezTo>
                      <a:pt x="8" y="0"/>
                      <a:pt x="11" y="5"/>
                      <a:pt x="11" y="10"/>
                    </a:cubicBezTo>
                    <a:cubicBezTo>
                      <a:pt x="11" y="16"/>
                      <a:pt x="9" y="20"/>
                      <a:pt x="6" y="20"/>
                    </a:cubicBezTo>
                    <a:cubicBezTo>
                      <a:pt x="3" y="21"/>
                      <a:pt x="1" y="16"/>
                      <a:pt x="1" y="10"/>
                    </a:cubicBezTo>
                    <a:cubicBezTo>
                      <a:pt x="0" y="5"/>
                      <a:pt x="3" y="0"/>
                      <a:pt x="6"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7" name="Freeform 1358"/>
              <p:cNvSpPr>
                <a:spLocks/>
              </p:cNvSpPr>
              <p:nvPr/>
            </p:nvSpPr>
            <p:spPr bwMode="auto">
              <a:xfrm>
                <a:off x="4224" y="1412"/>
                <a:ext cx="17" cy="26"/>
              </a:xfrm>
              <a:custGeom>
                <a:avLst/>
                <a:gdLst>
                  <a:gd name="T0" fmla="*/ 6 w 14"/>
                  <a:gd name="T1" fmla="*/ 1 h 21"/>
                  <a:gd name="T2" fmla="*/ 18 w 14"/>
                  <a:gd name="T3" fmla="*/ 14 h 21"/>
                  <a:gd name="T4" fmla="*/ 15 w 14"/>
                  <a:gd name="T5" fmla="*/ 32 h 21"/>
                  <a:gd name="T6" fmla="*/ 2 w 14"/>
                  <a:gd name="T7" fmla="*/ 20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5"/>
                      <a:pt x="13" y="20"/>
                      <a:pt x="10" y="21"/>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8" name="Freeform 1359"/>
              <p:cNvSpPr>
                <a:spLocks/>
              </p:cNvSpPr>
              <p:nvPr/>
            </p:nvSpPr>
            <p:spPr bwMode="auto">
              <a:xfrm>
                <a:off x="4224" y="1292"/>
                <a:ext cx="15" cy="25"/>
              </a:xfrm>
              <a:custGeom>
                <a:avLst/>
                <a:gdLst>
                  <a:gd name="T0" fmla="*/ 3 w 13"/>
                  <a:gd name="T1" fmla="*/ 1 h 21"/>
                  <a:gd name="T2" fmla="*/ 15 w 13"/>
                  <a:gd name="T3" fmla="*/ 13 h 21"/>
                  <a:gd name="T4" fmla="*/ 14 w 13"/>
                  <a:gd name="T5" fmla="*/ 29 h 21"/>
                  <a:gd name="T6" fmla="*/ 1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5" y="0"/>
                      <a:pt x="9" y="4"/>
                      <a:pt x="11" y="9"/>
                    </a:cubicBezTo>
                    <a:cubicBezTo>
                      <a:pt x="13" y="14"/>
                      <a:pt x="12" y="19"/>
                      <a:pt x="10" y="20"/>
                    </a:cubicBezTo>
                    <a:cubicBezTo>
                      <a:pt x="7" y="21"/>
                      <a:pt x="3" y="18"/>
                      <a:pt x="1" y="12"/>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9" name="Freeform 1360"/>
              <p:cNvSpPr>
                <a:spLocks/>
              </p:cNvSpPr>
              <p:nvPr/>
            </p:nvSpPr>
            <p:spPr bwMode="auto">
              <a:xfrm>
                <a:off x="4158" y="1221"/>
                <a:ext cx="20" cy="23"/>
              </a:xfrm>
              <a:custGeom>
                <a:avLst/>
                <a:gdLst>
                  <a:gd name="T0" fmla="*/ 2 w 17"/>
                  <a:gd name="T1" fmla="*/ 1 h 19"/>
                  <a:gd name="T2" fmla="*/ 16 w 17"/>
                  <a:gd name="T3" fmla="*/ 8 h 19"/>
                  <a:gd name="T4" fmla="*/ 21 w 17"/>
                  <a:gd name="T5" fmla="*/ 25 h 19"/>
                  <a:gd name="T6" fmla="*/ 7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2" y="6"/>
                    </a:cubicBezTo>
                    <a:cubicBezTo>
                      <a:pt x="16" y="10"/>
                      <a:pt x="17" y="15"/>
                      <a:pt x="15" y="17"/>
                    </a:cubicBezTo>
                    <a:cubicBezTo>
                      <a:pt x="13" y="19"/>
                      <a:pt x="8" y="17"/>
                      <a:pt x="5"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0" name="Freeform 1361"/>
              <p:cNvSpPr>
                <a:spLocks/>
              </p:cNvSpPr>
              <p:nvPr/>
            </p:nvSpPr>
            <p:spPr bwMode="auto">
              <a:xfrm>
                <a:off x="4044" y="1126"/>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2" y="0"/>
                      <a:pt x="8" y="0"/>
                      <a:pt x="12" y="3"/>
                    </a:cubicBezTo>
                    <a:cubicBezTo>
                      <a:pt x="17" y="6"/>
                      <a:pt x="20" y="11"/>
                      <a:pt x="18" y="13"/>
                    </a:cubicBezTo>
                    <a:cubicBezTo>
                      <a:pt x="17" y="15"/>
                      <a:pt x="12" y="15"/>
                      <a:pt x="7" y="12"/>
                    </a:cubicBezTo>
                    <a:cubicBezTo>
                      <a:pt x="2" y="9"/>
                      <a:pt x="0" y="4"/>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1" name="Freeform 1362"/>
              <p:cNvSpPr>
                <a:spLocks/>
              </p:cNvSpPr>
              <p:nvPr/>
            </p:nvSpPr>
            <p:spPr bwMode="auto">
              <a:xfrm>
                <a:off x="4125" y="1163"/>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2" y="3"/>
                    </a:cubicBezTo>
                    <a:cubicBezTo>
                      <a:pt x="17" y="6"/>
                      <a:pt x="20" y="11"/>
                      <a:pt x="18" y="13"/>
                    </a:cubicBezTo>
                    <a:cubicBezTo>
                      <a:pt x="17" y="15"/>
                      <a:pt x="12" y="15"/>
                      <a:pt x="7" y="12"/>
                    </a:cubicBezTo>
                    <a:cubicBezTo>
                      <a:pt x="2" y="9"/>
                      <a:pt x="0" y="5"/>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2" name="Freeform 1363"/>
              <p:cNvSpPr>
                <a:spLocks/>
              </p:cNvSpPr>
              <p:nvPr/>
            </p:nvSpPr>
            <p:spPr bwMode="auto">
              <a:xfrm>
                <a:off x="4015" y="1151"/>
                <a:ext cx="26" cy="15"/>
              </a:xfrm>
              <a:custGeom>
                <a:avLst/>
                <a:gdLst>
                  <a:gd name="T0" fmla="*/ 0 w 21"/>
                  <a:gd name="T1" fmla="*/ 6 h 12"/>
                  <a:gd name="T2" fmla="*/ 17 w 21"/>
                  <a:gd name="T3" fmla="*/ 1 h 12"/>
                  <a:gd name="T4" fmla="*/ 31 w 21"/>
                  <a:gd name="T5" fmla="*/ 13 h 12"/>
                  <a:gd name="T6" fmla="*/ 14 w 21"/>
                  <a:gd name="T7" fmla="*/ 18 h 12"/>
                  <a:gd name="T8" fmla="*/ 0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0" y="4"/>
                    </a:moveTo>
                    <a:cubicBezTo>
                      <a:pt x="1" y="1"/>
                      <a:pt x="6" y="0"/>
                      <a:pt x="11" y="1"/>
                    </a:cubicBezTo>
                    <a:cubicBezTo>
                      <a:pt x="17" y="2"/>
                      <a:pt x="21" y="6"/>
                      <a:pt x="20" y="8"/>
                    </a:cubicBezTo>
                    <a:cubicBezTo>
                      <a:pt x="19" y="11"/>
                      <a:pt x="14" y="12"/>
                      <a:pt x="9" y="11"/>
                    </a:cubicBezTo>
                    <a:cubicBezTo>
                      <a:pt x="4" y="10"/>
                      <a:pt x="0" y="6"/>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3" name="Freeform 1364"/>
              <p:cNvSpPr>
                <a:spLocks/>
              </p:cNvSpPr>
              <p:nvPr/>
            </p:nvSpPr>
            <p:spPr bwMode="auto">
              <a:xfrm>
                <a:off x="3124" y="1150"/>
                <a:ext cx="83" cy="114"/>
              </a:xfrm>
              <a:custGeom>
                <a:avLst/>
                <a:gdLst>
                  <a:gd name="T0" fmla="*/ 0 w 69"/>
                  <a:gd name="T1" fmla="*/ 69 h 94"/>
                  <a:gd name="T2" fmla="*/ 100 w 69"/>
                  <a:gd name="T3" fmla="*/ 68 h 94"/>
                  <a:gd name="T4" fmla="*/ 0 w 69"/>
                  <a:gd name="T5" fmla="*/ 69 h 94"/>
                  <a:gd name="T6" fmla="*/ 0 60000 65536"/>
                  <a:gd name="T7" fmla="*/ 0 60000 65536"/>
                  <a:gd name="T8" fmla="*/ 0 60000 65536"/>
                </a:gdLst>
                <a:ahLst/>
                <a:cxnLst>
                  <a:cxn ang="T6">
                    <a:pos x="T0" y="T1"/>
                  </a:cxn>
                  <a:cxn ang="T7">
                    <a:pos x="T2" y="T3"/>
                  </a:cxn>
                  <a:cxn ang="T8">
                    <a:pos x="T4" y="T5"/>
                  </a:cxn>
                </a:cxnLst>
                <a:rect l="0" t="0" r="r" b="b"/>
                <a:pathLst>
                  <a:path w="69" h="94">
                    <a:moveTo>
                      <a:pt x="0" y="47"/>
                    </a:moveTo>
                    <a:cubicBezTo>
                      <a:pt x="0" y="47"/>
                      <a:pt x="28" y="0"/>
                      <a:pt x="69" y="46"/>
                    </a:cubicBezTo>
                    <a:cubicBezTo>
                      <a:pt x="69" y="46"/>
                      <a:pt x="49" y="94"/>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4" name="Freeform 1365"/>
              <p:cNvSpPr>
                <a:spLocks/>
              </p:cNvSpPr>
              <p:nvPr/>
            </p:nvSpPr>
            <p:spPr bwMode="auto">
              <a:xfrm>
                <a:off x="3209" y="1168"/>
                <a:ext cx="127" cy="94"/>
              </a:xfrm>
              <a:custGeom>
                <a:avLst/>
                <a:gdLst>
                  <a:gd name="T0" fmla="*/ 0 w 106"/>
                  <a:gd name="T1" fmla="*/ 45 h 78"/>
                  <a:gd name="T2" fmla="*/ 152 w 106"/>
                  <a:gd name="T3" fmla="*/ 45 h 78"/>
                  <a:gd name="T4" fmla="*/ 0 w 106"/>
                  <a:gd name="T5" fmla="*/ 45 h 78"/>
                  <a:gd name="T6" fmla="*/ 0 60000 65536"/>
                  <a:gd name="T7" fmla="*/ 0 60000 65536"/>
                  <a:gd name="T8" fmla="*/ 0 60000 65536"/>
                </a:gdLst>
                <a:ahLst/>
                <a:cxnLst>
                  <a:cxn ang="T6">
                    <a:pos x="T0" y="T1"/>
                  </a:cxn>
                  <a:cxn ang="T7">
                    <a:pos x="T2" y="T3"/>
                  </a:cxn>
                  <a:cxn ang="T8">
                    <a:pos x="T4" y="T5"/>
                  </a:cxn>
                </a:cxnLst>
                <a:rect l="0" t="0" r="r" b="b"/>
                <a:pathLst>
                  <a:path w="106" h="78">
                    <a:moveTo>
                      <a:pt x="0" y="31"/>
                    </a:moveTo>
                    <a:cubicBezTo>
                      <a:pt x="0" y="31"/>
                      <a:pt x="54" y="0"/>
                      <a:pt x="106" y="31"/>
                    </a:cubicBezTo>
                    <a:cubicBezTo>
                      <a:pt x="106" y="31"/>
                      <a:pt x="49" y="78"/>
                      <a:pt x="0" y="3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5" name="Freeform 1366"/>
              <p:cNvSpPr>
                <a:spLocks/>
              </p:cNvSpPr>
              <p:nvPr/>
            </p:nvSpPr>
            <p:spPr bwMode="auto">
              <a:xfrm>
                <a:off x="3336" y="1148"/>
                <a:ext cx="151" cy="114"/>
              </a:xfrm>
              <a:custGeom>
                <a:avLst/>
                <a:gdLst>
                  <a:gd name="T0" fmla="*/ 0 w 125"/>
                  <a:gd name="T1" fmla="*/ 70 h 95"/>
                  <a:gd name="T2" fmla="*/ 182 w 125"/>
                  <a:gd name="T3" fmla="*/ 71 h 95"/>
                  <a:gd name="T4" fmla="*/ 0 w 125"/>
                  <a:gd name="T5" fmla="*/ 70 h 95"/>
                  <a:gd name="T6" fmla="*/ 0 60000 65536"/>
                  <a:gd name="T7" fmla="*/ 0 60000 65536"/>
                  <a:gd name="T8" fmla="*/ 0 60000 65536"/>
                </a:gdLst>
                <a:ahLst/>
                <a:cxnLst>
                  <a:cxn ang="T6">
                    <a:pos x="T0" y="T1"/>
                  </a:cxn>
                  <a:cxn ang="T7">
                    <a:pos x="T2" y="T3"/>
                  </a:cxn>
                  <a:cxn ang="T8">
                    <a:pos x="T4" y="T5"/>
                  </a:cxn>
                </a:cxnLst>
                <a:rect l="0" t="0" r="r" b="b"/>
                <a:pathLst>
                  <a:path w="125" h="95">
                    <a:moveTo>
                      <a:pt x="0" y="48"/>
                    </a:moveTo>
                    <a:cubicBezTo>
                      <a:pt x="0" y="48"/>
                      <a:pt x="71" y="0"/>
                      <a:pt x="125" y="49"/>
                    </a:cubicBezTo>
                    <a:cubicBezTo>
                      <a:pt x="125"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6" name="Freeform 1367"/>
              <p:cNvSpPr>
                <a:spLocks/>
              </p:cNvSpPr>
              <p:nvPr/>
            </p:nvSpPr>
            <p:spPr bwMode="auto">
              <a:xfrm>
                <a:off x="3487" y="1148"/>
                <a:ext cx="101" cy="116"/>
              </a:xfrm>
              <a:custGeom>
                <a:avLst/>
                <a:gdLst>
                  <a:gd name="T0" fmla="*/ 0 w 84"/>
                  <a:gd name="T1" fmla="*/ 71 h 96"/>
                  <a:gd name="T2" fmla="*/ 121 w 84"/>
                  <a:gd name="T3" fmla="*/ 70 h 96"/>
                  <a:gd name="T4" fmla="*/ 0 w 84"/>
                  <a:gd name="T5" fmla="*/ 71 h 96"/>
                  <a:gd name="T6" fmla="*/ 0 60000 65536"/>
                  <a:gd name="T7" fmla="*/ 0 60000 65536"/>
                  <a:gd name="T8" fmla="*/ 0 60000 65536"/>
                </a:gdLst>
                <a:ahLst/>
                <a:cxnLst>
                  <a:cxn ang="T6">
                    <a:pos x="T0" y="T1"/>
                  </a:cxn>
                  <a:cxn ang="T7">
                    <a:pos x="T2" y="T3"/>
                  </a:cxn>
                  <a:cxn ang="T8">
                    <a:pos x="T4" y="T5"/>
                  </a:cxn>
                </a:cxnLst>
                <a:rect l="0" t="0" r="r" b="b"/>
                <a:pathLst>
                  <a:path w="84" h="96">
                    <a:moveTo>
                      <a:pt x="0" y="49"/>
                    </a:moveTo>
                    <a:cubicBezTo>
                      <a:pt x="0" y="49"/>
                      <a:pt x="30" y="0"/>
                      <a:pt x="84" y="48"/>
                    </a:cubicBezTo>
                    <a:cubicBezTo>
                      <a:pt x="84" y="48"/>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7" name="Freeform 1368"/>
              <p:cNvSpPr>
                <a:spLocks/>
              </p:cNvSpPr>
              <p:nvPr/>
            </p:nvSpPr>
            <p:spPr bwMode="auto">
              <a:xfrm>
                <a:off x="3588" y="1148"/>
                <a:ext cx="140" cy="114"/>
              </a:xfrm>
              <a:custGeom>
                <a:avLst/>
                <a:gdLst>
                  <a:gd name="T0" fmla="*/ 0 w 116"/>
                  <a:gd name="T1" fmla="*/ 70 h 95"/>
                  <a:gd name="T2" fmla="*/ 169 w 116"/>
                  <a:gd name="T3" fmla="*/ 71 h 95"/>
                  <a:gd name="T4" fmla="*/ 0 w 116"/>
                  <a:gd name="T5" fmla="*/ 70 h 95"/>
                  <a:gd name="T6" fmla="*/ 0 60000 65536"/>
                  <a:gd name="T7" fmla="*/ 0 60000 65536"/>
                  <a:gd name="T8" fmla="*/ 0 60000 65536"/>
                </a:gdLst>
                <a:ahLst/>
                <a:cxnLst>
                  <a:cxn ang="T6">
                    <a:pos x="T0" y="T1"/>
                  </a:cxn>
                  <a:cxn ang="T7">
                    <a:pos x="T2" y="T3"/>
                  </a:cxn>
                  <a:cxn ang="T8">
                    <a:pos x="T4" y="T5"/>
                  </a:cxn>
                </a:cxnLst>
                <a:rect l="0" t="0" r="r" b="b"/>
                <a:pathLst>
                  <a:path w="116" h="95">
                    <a:moveTo>
                      <a:pt x="0" y="48"/>
                    </a:moveTo>
                    <a:cubicBezTo>
                      <a:pt x="0" y="48"/>
                      <a:pt x="62" y="0"/>
                      <a:pt x="116" y="49"/>
                    </a:cubicBezTo>
                    <a:cubicBezTo>
                      <a:pt x="116"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8" name="Freeform 1369"/>
              <p:cNvSpPr>
                <a:spLocks/>
              </p:cNvSpPr>
              <p:nvPr/>
            </p:nvSpPr>
            <p:spPr bwMode="auto">
              <a:xfrm>
                <a:off x="3728" y="1148"/>
                <a:ext cx="142" cy="116"/>
              </a:xfrm>
              <a:custGeom>
                <a:avLst/>
                <a:gdLst>
                  <a:gd name="T0" fmla="*/ 0 w 118"/>
                  <a:gd name="T1" fmla="*/ 71 h 96"/>
                  <a:gd name="T2" fmla="*/ 171 w 118"/>
                  <a:gd name="T3" fmla="*/ 71 h 96"/>
                  <a:gd name="T4" fmla="*/ 0 w 118"/>
                  <a:gd name="T5" fmla="*/ 71 h 96"/>
                  <a:gd name="T6" fmla="*/ 0 60000 65536"/>
                  <a:gd name="T7" fmla="*/ 0 60000 65536"/>
                  <a:gd name="T8" fmla="*/ 0 60000 65536"/>
                </a:gdLst>
                <a:ahLst/>
                <a:cxnLst>
                  <a:cxn ang="T6">
                    <a:pos x="T0" y="T1"/>
                  </a:cxn>
                  <a:cxn ang="T7">
                    <a:pos x="T2" y="T3"/>
                  </a:cxn>
                  <a:cxn ang="T8">
                    <a:pos x="T4" y="T5"/>
                  </a:cxn>
                </a:cxnLst>
                <a:rect l="0" t="0" r="r" b="b"/>
                <a:pathLst>
                  <a:path w="118" h="96">
                    <a:moveTo>
                      <a:pt x="0" y="49"/>
                    </a:moveTo>
                    <a:cubicBezTo>
                      <a:pt x="0" y="49"/>
                      <a:pt x="64" y="0"/>
                      <a:pt x="118" y="49"/>
                    </a:cubicBezTo>
                    <a:cubicBezTo>
                      <a:pt x="118"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9" name="Freeform 1370"/>
              <p:cNvSpPr>
                <a:spLocks/>
              </p:cNvSpPr>
              <p:nvPr/>
            </p:nvSpPr>
            <p:spPr bwMode="auto">
              <a:xfrm>
                <a:off x="3870" y="1149"/>
                <a:ext cx="100" cy="115"/>
              </a:xfrm>
              <a:custGeom>
                <a:avLst/>
                <a:gdLst>
                  <a:gd name="T0" fmla="*/ 0 w 83"/>
                  <a:gd name="T1" fmla="*/ 70 h 95"/>
                  <a:gd name="T2" fmla="*/ 120 w 83"/>
                  <a:gd name="T3" fmla="*/ 70 h 95"/>
                  <a:gd name="T4" fmla="*/ 0 w 83"/>
                  <a:gd name="T5" fmla="*/ 70 h 95"/>
                  <a:gd name="T6" fmla="*/ 0 60000 65536"/>
                  <a:gd name="T7" fmla="*/ 0 60000 65536"/>
                  <a:gd name="T8" fmla="*/ 0 60000 65536"/>
                </a:gdLst>
                <a:ahLst/>
                <a:cxnLst>
                  <a:cxn ang="T6">
                    <a:pos x="T0" y="T1"/>
                  </a:cxn>
                  <a:cxn ang="T7">
                    <a:pos x="T2" y="T3"/>
                  </a:cxn>
                  <a:cxn ang="T8">
                    <a:pos x="T4" y="T5"/>
                  </a:cxn>
                </a:cxnLst>
                <a:rect l="0" t="0" r="r" b="b"/>
                <a:pathLst>
                  <a:path w="83" h="95">
                    <a:moveTo>
                      <a:pt x="0" y="48"/>
                    </a:moveTo>
                    <a:cubicBezTo>
                      <a:pt x="0" y="48"/>
                      <a:pt x="46" y="0"/>
                      <a:pt x="83" y="48"/>
                    </a:cubicBezTo>
                    <a:cubicBezTo>
                      <a:pt x="83"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0" name="Freeform 1371"/>
              <p:cNvSpPr>
                <a:spLocks/>
              </p:cNvSpPr>
              <p:nvPr/>
            </p:nvSpPr>
            <p:spPr bwMode="auto">
              <a:xfrm>
                <a:off x="3126" y="1519"/>
                <a:ext cx="120" cy="115"/>
              </a:xfrm>
              <a:custGeom>
                <a:avLst/>
                <a:gdLst>
                  <a:gd name="T0" fmla="*/ 0 w 100"/>
                  <a:gd name="T1" fmla="*/ 74 h 95"/>
                  <a:gd name="T2" fmla="*/ 144 w 100"/>
                  <a:gd name="T3" fmla="*/ 68 h 95"/>
                  <a:gd name="T4" fmla="*/ 0 w 100"/>
                  <a:gd name="T5" fmla="*/ 74 h 95"/>
                  <a:gd name="T6" fmla="*/ 0 60000 65536"/>
                  <a:gd name="T7" fmla="*/ 0 60000 65536"/>
                  <a:gd name="T8" fmla="*/ 0 60000 65536"/>
                </a:gdLst>
                <a:ahLst/>
                <a:cxnLst>
                  <a:cxn ang="T6">
                    <a:pos x="T0" y="T1"/>
                  </a:cxn>
                  <a:cxn ang="T7">
                    <a:pos x="T2" y="T3"/>
                  </a:cxn>
                  <a:cxn ang="T8">
                    <a:pos x="T4" y="T5"/>
                  </a:cxn>
                </a:cxnLst>
                <a:rect l="0" t="0" r="r" b="b"/>
                <a:pathLst>
                  <a:path w="100" h="95">
                    <a:moveTo>
                      <a:pt x="0" y="50"/>
                    </a:moveTo>
                    <a:cubicBezTo>
                      <a:pt x="0" y="50"/>
                      <a:pt x="44" y="0"/>
                      <a:pt x="100" y="46"/>
                    </a:cubicBezTo>
                    <a:cubicBezTo>
                      <a:pt x="100" y="46"/>
                      <a:pt x="50" y="95"/>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1" name="Freeform 1372"/>
              <p:cNvSpPr>
                <a:spLocks/>
              </p:cNvSpPr>
              <p:nvPr/>
            </p:nvSpPr>
            <p:spPr bwMode="auto">
              <a:xfrm>
                <a:off x="3245" y="1512"/>
                <a:ext cx="137" cy="116"/>
              </a:xfrm>
              <a:custGeom>
                <a:avLst/>
                <a:gdLst>
                  <a:gd name="T0" fmla="*/ 0 w 114"/>
                  <a:gd name="T1" fmla="*/ 76 h 96"/>
                  <a:gd name="T2" fmla="*/ 165 w 114"/>
                  <a:gd name="T3" fmla="*/ 64 h 96"/>
                  <a:gd name="T4" fmla="*/ 0 w 114"/>
                  <a:gd name="T5" fmla="*/ 76 h 96"/>
                  <a:gd name="T6" fmla="*/ 0 60000 65536"/>
                  <a:gd name="T7" fmla="*/ 0 60000 65536"/>
                  <a:gd name="T8" fmla="*/ 0 60000 65536"/>
                </a:gdLst>
                <a:ahLst/>
                <a:cxnLst>
                  <a:cxn ang="T6">
                    <a:pos x="T0" y="T1"/>
                  </a:cxn>
                  <a:cxn ang="T7">
                    <a:pos x="T2" y="T3"/>
                  </a:cxn>
                  <a:cxn ang="T8">
                    <a:pos x="T4" y="T5"/>
                  </a:cxn>
                </a:cxnLst>
                <a:rect l="0" t="0" r="r" b="b"/>
                <a:pathLst>
                  <a:path w="114" h="96">
                    <a:moveTo>
                      <a:pt x="0" y="52"/>
                    </a:moveTo>
                    <a:cubicBezTo>
                      <a:pt x="0" y="52"/>
                      <a:pt x="57" y="0"/>
                      <a:pt x="114" y="44"/>
                    </a:cubicBezTo>
                    <a:cubicBezTo>
                      <a:pt x="114" y="44"/>
                      <a:pt x="51" y="96"/>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2" name="Freeform 1373"/>
              <p:cNvSpPr>
                <a:spLocks/>
              </p:cNvSpPr>
              <p:nvPr/>
            </p:nvSpPr>
            <p:spPr bwMode="auto">
              <a:xfrm>
                <a:off x="3382" y="1508"/>
                <a:ext cx="96" cy="113"/>
              </a:xfrm>
              <a:custGeom>
                <a:avLst/>
                <a:gdLst>
                  <a:gd name="T0" fmla="*/ 0 w 80"/>
                  <a:gd name="T1" fmla="*/ 69 h 93"/>
                  <a:gd name="T2" fmla="*/ 115 w 80"/>
                  <a:gd name="T3" fmla="*/ 62 h 93"/>
                  <a:gd name="T4" fmla="*/ 0 w 80"/>
                  <a:gd name="T5" fmla="*/ 69 h 93"/>
                  <a:gd name="T6" fmla="*/ 0 60000 65536"/>
                  <a:gd name="T7" fmla="*/ 0 60000 65536"/>
                  <a:gd name="T8" fmla="*/ 0 60000 65536"/>
                </a:gdLst>
                <a:ahLst/>
                <a:cxnLst>
                  <a:cxn ang="T6">
                    <a:pos x="T0" y="T1"/>
                  </a:cxn>
                  <a:cxn ang="T7">
                    <a:pos x="T2" y="T3"/>
                  </a:cxn>
                  <a:cxn ang="T8">
                    <a:pos x="T4" y="T5"/>
                  </a:cxn>
                </a:cxnLst>
                <a:rect l="0" t="0" r="r" b="b"/>
                <a:pathLst>
                  <a:path w="80" h="93">
                    <a:moveTo>
                      <a:pt x="0" y="47"/>
                    </a:moveTo>
                    <a:cubicBezTo>
                      <a:pt x="0" y="47"/>
                      <a:pt x="25" y="0"/>
                      <a:pt x="80" y="42"/>
                    </a:cubicBezTo>
                    <a:cubicBezTo>
                      <a:pt x="80" y="42"/>
                      <a:pt x="36" y="93"/>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3" name="Freeform 1374"/>
              <p:cNvSpPr>
                <a:spLocks/>
              </p:cNvSpPr>
              <p:nvPr/>
            </p:nvSpPr>
            <p:spPr bwMode="auto">
              <a:xfrm>
                <a:off x="3480" y="1509"/>
                <a:ext cx="121" cy="90"/>
              </a:xfrm>
              <a:custGeom>
                <a:avLst/>
                <a:gdLst>
                  <a:gd name="T0" fmla="*/ 0 w 101"/>
                  <a:gd name="T1" fmla="*/ 61 h 74"/>
                  <a:gd name="T2" fmla="*/ 145 w 101"/>
                  <a:gd name="T3" fmla="*/ 44 h 74"/>
                  <a:gd name="T4" fmla="*/ 0 w 101"/>
                  <a:gd name="T5" fmla="*/ 61 h 74"/>
                  <a:gd name="T6" fmla="*/ 0 60000 65536"/>
                  <a:gd name="T7" fmla="*/ 0 60000 65536"/>
                  <a:gd name="T8" fmla="*/ 0 60000 65536"/>
                </a:gdLst>
                <a:ahLst/>
                <a:cxnLst>
                  <a:cxn ang="T6">
                    <a:pos x="T0" y="T1"/>
                  </a:cxn>
                  <a:cxn ang="T7">
                    <a:pos x="T2" y="T3"/>
                  </a:cxn>
                  <a:cxn ang="T8">
                    <a:pos x="T4" y="T5"/>
                  </a:cxn>
                </a:cxnLst>
                <a:rect l="0" t="0" r="r" b="b"/>
                <a:pathLst>
                  <a:path w="101" h="74">
                    <a:moveTo>
                      <a:pt x="0" y="41"/>
                    </a:moveTo>
                    <a:cubicBezTo>
                      <a:pt x="0" y="41"/>
                      <a:pt x="41" y="0"/>
                      <a:pt x="101" y="30"/>
                    </a:cubicBezTo>
                    <a:cubicBezTo>
                      <a:pt x="101" y="30"/>
                      <a:pt x="49" y="74"/>
                      <a:pt x="0" y="4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4" name="Freeform 1375"/>
              <p:cNvSpPr>
                <a:spLocks/>
              </p:cNvSpPr>
              <p:nvPr/>
            </p:nvSpPr>
            <p:spPr bwMode="auto">
              <a:xfrm>
                <a:off x="3601" y="1471"/>
                <a:ext cx="103" cy="124"/>
              </a:xfrm>
              <a:custGeom>
                <a:avLst/>
                <a:gdLst>
                  <a:gd name="T0" fmla="*/ 0 w 85"/>
                  <a:gd name="T1" fmla="*/ 90 h 103"/>
                  <a:gd name="T2" fmla="*/ 125 w 85"/>
                  <a:gd name="T3" fmla="*/ 73 h 103"/>
                  <a:gd name="T4" fmla="*/ 0 w 85"/>
                  <a:gd name="T5" fmla="*/ 90 h 103"/>
                  <a:gd name="T6" fmla="*/ 0 60000 65536"/>
                  <a:gd name="T7" fmla="*/ 0 60000 65536"/>
                  <a:gd name="T8" fmla="*/ 0 60000 65536"/>
                </a:gdLst>
                <a:ahLst/>
                <a:cxnLst>
                  <a:cxn ang="T6">
                    <a:pos x="T0" y="T1"/>
                  </a:cxn>
                  <a:cxn ang="T7">
                    <a:pos x="T2" y="T3"/>
                  </a:cxn>
                  <a:cxn ang="T8">
                    <a:pos x="T4" y="T5"/>
                  </a:cxn>
                </a:cxnLst>
                <a:rect l="0" t="0" r="r" b="b"/>
                <a:pathLst>
                  <a:path w="85" h="103">
                    <a:moveTo>
                      <a:pt x="0" y="62"/>
                    </a:moveTo>
                    <a:cubicBezTo>
                      <a:pt x="0" y="62"/>
                      <a:pt x="33" y="0"/>
                      <a:pt x="85" y="51"/>
                    </a:cubicBezTo>
                    <a:cubicBezTo>
                      <a:pt x="85" y="51"/>
                      <a:pt x="54" y="103"/>
                      <a:pt x="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5" name="Freeform 1376"/>
              <p:cNvSpPr>
                <a:spLocks/>
              </p:cNvSpPr>
              <p:nvPr/>
            </p:nvSpPr>
            <p:spPr bwMode="auto">
              <a:xfrm>
                <a:off x="3704" y="1460"/>
                <a:ext cx="142" cy="121"/>
              </a:xfrm>
              <a:custGeom>
                <a:avLst/>
                <a:gdLst>
                  <a:gd name="T0" fmla="*/ 0 w 118"/>
                  <a:gd name="T1" fmla="*/ 88 h 100"/>
                  <a:gd name="T2" fmla="*/ 171 w 118"/>
                  <a:gd name="T3" fmla="*/ 58 h 100"/>
                  <a:gd name="T4" fmla="*/ 0 w 118"/>
                  <a:gd name="T5" fmla="*/ 88 h 100"/>
                  <a:gd name="T6" fmla="*/ 0 60000 65536"/>
                  <a:gd name="T7" fmla="*/ 0 60000 65536"/>
                  <a:gd name="T8" fmla="*/ 0 60000 65536"/>
                </a:gdLst>
                <a:ahLst/>
                <a:cxnLst>
                  <a:cxn ang="T6">
                    <a:pos x="T0" y="T1"/>
                  </a:cxn>
                  <a:cxn ang="T7">
                    <a:pos x="T2" y="T3"/>
                  </a:cxn>
                  <a:cxn ang="T8">
                    <a:pos x="T4" y="T5"/>
                  </a:cxn>
                </a:cxnLst>
                <a:rect l="0" t="0" r="r" b="b"/>
                <a:pathLst>
                  <a:path w="118" h="100">
                    <a:moveTo>
                      <a:pt x="0" y="60"/>
                    </a:moveTo>
                    <a:cubicBezTo>
                      <a:pt x="0" y="60"/>
                      <a:pt x="55" y="0"/>
                      <a:pt x="118" y="40"/>
                    </a:cubicBezTo>
                    <a:cubicBezTo>
                      <a:pt x="118" y="40"/>
                      <a:pt x="58" y="100"/>
                      <a:pt x="0"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6" name="Freeform 1377"/>
              <p:cNvSpPr>
                <a:spLocks/>
              </p:cNvSpPr>
              <p:nvPr/>
            </p:nvSpPr>
            <p:spPr bwMode="auto">
              <a:xfrm>
                <a:off x="3843" y="1438"/>
                <a:ext cx="125" cy="132"/>
              </a:xfrm>
              <a:custGeom>
                <a:avLst/>
                <a:gdLst>
                  <a:gd name="T0" fmla="*/ 2 w 104"/>
                  <a:gd name="T1" fmla="*/ 85 h 109"/>
                  <a:gd name="T2" fmla="*/ 150 w 104"/>
                  <a:gd name="T3" fmla="*/ 48 h 109"/>
                  <a:gd name="T4" fmla="*/ 2 w 104"/>
                  <a:gd name="T5" fmla="*/ 85 h 109"/>
                  <a:gd name="T6" fmla="*/ 0 60000 65536"/>
                  <a:gd name="T7" fmla="*/ 0 60000 65536"/>
                  <a:gd name="T8" fmla="*/ 0 60000 65536"/>
                </a:gdLst>
                <a:ahLst/>
                <a:cxnLst>
                  <a:cxn ang="T6">
                    <a:pos x="T0" y="T1"/>
                  </a:cxn>
                  <a:cxn ang="T7">
                    <a:pos x="T2" y="T3"/>
                  </a:cxn>
                  <a:cxn ang="T8">
                    <a:pos x="T4" y="T5"/>
                  </a:cxn>
                </a:cxnLst>
                <a:rect l="0" t="0" r="r" b="b"/>
                <a:pathLst>
                  <a:path w="104" h="109">
                    <a:moveTo>
                      <a:pt x="2" y="58"/>
                    </a:moveTo>
                    <a:cubicBezTo>
                      <a:pt x="2" y="58"/>
                      <a:pt x="40" y="0"/>
                      <a:pt x="104" y="33"/>
                    </a:cubicBezTo>
                    <a:cubicBezTo>
                      <a:pt x="70" y="109"/>
                      <a:pt x="0" y="57"/>
                      <a:pt x="2"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7" name="Freeform 1378"/>
              <p:cNvSpPr>
                <a:spLocks/>
              </p:cNvSpPr>
              <p:nvPr/>
            </p:nvSpPr>
            <p:spPr bwMode="auto">
              <a:xfrm>
                <a:off x="3968" y="1411"/>
                <a:ext cx="115" cy="106"/>
              </a:xfrm>
              <a:custGeom>
                <a:avLst/>
                <a:gdLst>
                  <a:gd name="T0" fmla="*/ 0 w 95"/>
                  <a:gd name="T1" fmla="*/ 83 h 87"/>
                  <a:gd name="T2" fmla="*/ 139 w 95"/>
                  <a:gd name="T3" fmla="*/ 50 h 87"/>
                  <a:gd name="T4" fmla="*/ 0 w 95"/>
                  <a:gd name="T5" fmla="*/ 83 h 87"/>
                  <a:gd name="T6" fmla="*/ 0 60000 65536"/>
                  <a:gd name="T7" fmla="*/ 0 60000 65536"/>
                  <a:gd name="T8" fmla="*/ 0 60000 65536"/>
                </a:gdLst>
                <a:ahLst/>
                <a:cxnLst>
                  <a:cxn ang="T6">
                    <a:pos x="T0" y="T1"/>
                  </a:cxn>
                  <a:cxn ang="T7">
                    <a:pos x="T2" y="T3"/>
                  </a:cxn>
                  <a:cxn ang="T8">
                    <a:pos x="T4" y="T5"/>
                  </a:cxn>
                </a:cxnLst>
                <a:rect l="0" t="0" r="r" b="b"/>
                <a:pathLst>
                  <a:path w="95" h="87">
                    <a:moveTo>
                      <a:pt x="0" y="56"/>
                    </a:moveTo>
                    <a:cubicBezTo>
                      <a:pt x="0" y="56"/>
                      <a:pt x="40" y="0"/>
                      <a:pt x="95" y="34"/>
                    </a:cubicBezTo>
                    <a:cubicBezTo>
                      <a:pt x="95" y="34"/>
                      <a:pt x="55" y="87"/>
                      <a:pt x="0" y="5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8" name="Freeform 1379"/>
              <p:cNvSpPr>
                <a:spLocks/>
              </p:cNvSpPr>
              <p:nvPr/>
            </p:nvSpPr>
            <p:spPr bwMode="auto">
              <a:xfrm>
                <a:off x="4058" y="1354"/>
                <a:ext cx="101" cy="97"/>
              </a:xfrm>
              <a:custGeom>
                <a:avLst/>
                <a:gdLst>
                  <a:gd name="T0" fmla="*/ 31 w 84"/>
                  <a:gd name="T1" fmla="*/ 118 h 80"/>
                  <a:gd name="T2" fmla="*/ 87 w 84"/>
                  <a:gd name="T3" fmla="*/ 0 h 80"/>
                  <a:gd name="T4" fmla="*/ 31 w 84"/>
                  <a:gd name="T5" fmla="*/ 118 h 80"/>
                  <a:gd name="T6" fmla="*/ 0 60000 65536"/>
                  <a:gd name="T7" fmla="*/ 0 60000 65536"/>
                  <a:gd name="T8" fmla="*/ 0 60000 65536"/>
                </a:gdLst>
                <a:ahLst/>
                <a:cxnLst>
                  <a:cxn ang="T6">
                    <a:pos x="T0" y="T1"/>
                  </a:cxn>
                  <a:cxn ang="T7">
                    <a:pos x="T2" y="T3"/>
                  </a:cxn>
                  <a:cxn ang="T8">
                    <a:pos x="T4" y="T5"/>
                  </a:cxn>
                </a:cxnLst>
                <a:rect l="0" t="0" r="r" b="b"/>
                <a:pathLst>
                  <a:path w="84" h="80">
                    <a:moveTo>
                      <a:pt x="22" y="80"/>
                    </a:moveTo>
                    <a:cubicBezTo>
                      <a:pt x="22" y="80"/>
                      <a:pt x="0" y="29"/>
                      <a:pt x="60" y="0"/>
                    </a:cubicBezTo>
                    <a:cubicBezTo>
                      <a:pt x="60" y="0"/>
                      <a:pt x="84" y="49"/>
                      <a:pt x="22" y="8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9" name="Freeform 1380"/>
              <p:cNvSpPr>
                <a:spLocks/>
              </p:cNvSpPr>
              <p:nvPr/>
            </p:nvSpPr>
            <p:spPr bwMode="auto">
              <a:xfrm>
                <a:off x="4077" y="1239"/>
                <a:ext cx="77" cy="115"/>
              </a:xfrm>
              <a:custGeom>
                <a:avLst/>
                <a:gdLst>
                  <a:gd name="T0" fmla="*/ 64 w 64"/>
                  <a:gd name="T1" fmla="*/ 139 h 95"/>
                  <a:gd name="T2" fmla="*/ 6 w 64"/>
                  <a:gd name="T3" fmla="*/ 0 h 95"/>
                  <a:gd name="T4" fmla="*/ 64 w 64"/>
                  <a:gd name="T5" fmla="*/ 139 h 95"/>
                  <a:gd name="T6" fmla="*/ 0 60000 65536"/>
                  <a:gd name="T7" fmla="*/ 0 60000 65536"/>
                  <a:gd name="T8" fmla="*/ 0 60000 65536"/>
                </a:gdLst>
                <a:ahLst/>
                <a:cxnLst>
                  <a:cxn ang="T6">
                    <a:pos x="T0" y="T1"/>
                  </a:cxn>
                  <a:cxn ang="T7">
                    <a:pos x="T2" y="T3"/>
                  </a:cxn>
                  <a:cxn ang="T8">
                    <a:pos x="T4" y="T5"/>
                  </a:cxn>
                </a:cxnLst>
                <a:rect l="0" t="0" r="r" b="b"/>
                <a:pathLst>
                  <a:path w="64" h="95">
                    <a:moveTo>
                      <a:pt x="44" y="95"/>
                    </a:moveTo>
                    <a:cubicBezTo>
                      <a:pt x="44" y="95"/>
                      <a:pt x="0" y="81"/>
                      <a:pt x="4" y="0"/>
                    </a:cubicBezTo>
                    <a:cubicBezTo>
                      <a:pt x="4" y="0"/>
                      <a:pt x="64" y="38"/>
                      <a:pt x="44" y="9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0" name="Freeform 1381"/>
              <p:cNvSpPr>
                <a:spLocks/>
              </p:cNvSpPr>
              <p:nvPr/>
            </p:nvSpPr>
            <p:spPr bwMode="auto">
              <a:xfrm>
                <a:off x="3971" y="1166"/>
                <a:ext cx="111" cy="109"/>
              </a:xfrm>
              <a:custGeom>
                <a:avLst/>
                <a:gdLst>
                  <a:gd name="T0" fmla="*/ 134 w 92"/>
                  <a:gd name="T1" fmla="*/ 91 h 90"/>
                  <a:gd name="T2" fmla="*/ 0 w 92"/>
                  <a:gd name="T3" fmla="*/ 47 h 90"/>
                  <a:gd name="T4" fmla="*/ 134 w 92"/>
                  <a:gd name="T5" fmla="*/ 91 h 90"/>
                  <a:gd name="T6" fmla="*/ 0 60000 65536"/>
                  <a:gd name="T7" fmla="*/ 0 60000 65536"/>
                  <a:gd name="T8" fmla="*/ 0 60000 65536"/>
                </a:gdLst>
                <a:ahLst/>
                <a:cxnLst>
                  <a:cxn ang="T6">
                    <a:pos x="T0" y="T1"/>
                  </a:cxn>
                  <a:cxn ang="T7">
                    <a:pos x="T2" y="T3"/>
                  </a:cxn>
                  <a:cxn ang="T8">
                    <a:pos x="T4" y="T5"/>
                  </a:cxn>
                </a:cxnLst>
                <a:rect l="0" t="0" r="r" b="b"/>
                <a:pathLst>
                  <a:path w="92" h="90">
                    <a:moveTo>
                      <a:pt x="92" y="62"/>
                    </a:moveTo>
                    <a:cubicBezTo>
                      <a:pt x="92" y="62"/>
                      <a:pt x="33" y="90"/>
                      <a:pt x="0" y="32"/>
                    </a:cubicBezTo>
                    <a:cubicBezTo>
                      <a:pt x="0" y="32"/>
                      <a:pt x="65" y="0"/>
                      <a:pt x="92"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1" name="Line 1382"/>
              <p:cNvSpPr>
                <a:spLocks noChangeShapeType="1"/>
              </p:cNvSpPr>
              <p:nvPr/>
            </p:nvSpPr>
            <p:spPr bwMode="auto">
              <a:xfrm flipV="1">
                <a:off x="3124" y="1579"/>
                <a:ext cx="1" cy="238"/>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392" name="Freeform 1383"/>
              <p:cNvSpPr>
                <a:spLocks/>
              </p:cNvSpPr>
              <p:nvPr/>
            </p:nvSpPr>
            <p:spPr bwMode="auto">
              <a:xfrm>
                <a:off x="3129" y="1206"/>
                <a:ext cx="57" cy="33"/>
              </a:xfrm>
              <a:custGeom>
                <a:avLst/>
                <a:gdLst>
                  <a:gd name="T0" fmla="*/ 0 w 47"/>
                  <a:gd name="T1" fmla="*/ 0 h 28"/>
                  <a:gd name="T2" fmla="*/ 69 w 47"/>
                  <a:gd name="T3" fmla="*/ 21 h 28"/>
                  <a:gd name="T4" fmla="*/ 0 w 47"/>
                  <a:gd name="T5" fmla="*/ 0 h 28"/>
                  <a:gd name="T6" fmla="*/ 0 60000 65536"/>
                  <a:gd name="T7" fmla="*/ 0 60000 65536"/>
                  <a:gd name="T8" fmla="*/ 0 60000 65536"/>
                </a:gdLst>
                <a:ahLst/>
                <a:cxnLst>
                  <a:cxn ang="T6">
                    <a:pos x="T0" y="T1"/>
                  </a:cxn>
                  <a:cxn ang="T7">
                    <a:pos x="T2" y="T3"/>
                  </a:cxn>
                  <a:cxn ang="T8">
                    <a:pos x="T4" y="T5"/>
                  </a:cxn>
                </a:cxnLst>
                <a:rect l="0" t="0" r="r" b="b"/>
                <a:pathLst>
                  <a:path w="47" h="28">
                    <a:moveTo>
                      <a:pt x="0" y="0"/>
                    </a:moveTo>
                    <a:cubicBezTo>
                      <a:pt x="0" y="0"/>
                      <a:pt x="24" y="28"/>
                      <a:pt x="47" y="15"/>
                    </a:cubicBezTo>
                    <a:cubicBezTo>
                      <a:pt x="47" y="15"/>
                      <a:pt x="7"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3" name="Freeform 1384"/>
              <p:cNvSpPr>
                <a:spLocks/>
              </p:cNvSpPr>
              <p:nvPr/>
            </p:nvSpPr>
            <p:spPr bwMode="auto">
              <a:xfrm>
                <a:off x="3217" y="1207"/>
                <a:ext cx="77" cy="34"/>
              </a:xfrm>
              <a:custGeom>
                <a:avLst/>
                <a:gdLst>
                  <a:gd name="T0" fmla="*/ 0 w 64"/>
                  <a:gd name="T1" fmla="*/ 0 h 28"/>
                  <a:gd name="T2" fmla="*/ 93 w 64"/>
                  <a:gd name="T3" fmla="*/ 18 h 28"/>
                  <a:gd name="T4" fmla="*/ 0 w 64"/>
                  <a:gd name="T5" fmla="*/ 0 h 28"/>
                  <a:gd name="T6" fmla="*/ 0 60000 65536"/>
                  <a:gd name="T7" fmla="*/ 0 60000 65536"/>
                  <a:gd name="T8" fmla="*/ 0 60000 65536"/>
                </a:gdLst>
                <a:ahLst/>
                <a:cxnLst>
                  <a:cxn ang="T6">
                    <a:pos x="T0" y="T1"/>
                  </a:cxn>
                  <a:cxn ang="T7">
                    <a:pos x="T2" y="T3"/>
                  </a:cxn>
                  <a:cxn ang="T8">
                    <a:pos x="T4" y="T5"/>
                  </a:cxn>
                </a:cxnLst>
                <a:rect l="0" t="0" r="r" b="b"/>
                <a:pathLst>
                  <a:path w="64" h="28">
                    <a:moveTo>
                      <a:pt x="0" y="0"/>
                    </a:moveTo>
                    <a:cubicBezTo>
                      <a:pt x="0" y="0"/>
                      <a:pt x="25" y="28"/>
                      <a:pt x="64" y="12"/>
                    </a:cubicBezTo>
                    <a:cubicBezTo>
                      <a:pt x="64" y="12"/>
                      <a:pt x="22"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4" name="Freeform 1385"/>
              <p:cNvSpPr>
                <a:spLocks/>
              </p:cNvSpPr>
              <p:nvPr/>
            </p:nvSpPr>
            <p:spPr bwMode="auto">
              <a:xfrm>
                <a:off x="3344" y="1206"/>
                <a:ext cx="90" cy="32"/>
              </a:xfrm>
              <a:custGeom>
                <a:avLst/>
                <a:gdLst>
                  <a:gd name="T0" fmla="*/ 0 w 75"/>
                  <a:gd name="T1" fmla="*/ 0 h 27"/>
                  <a:gd name="T2" fmla="*/ 108 w 75"/>
                  <a:gd name="T3" fmla="*/ 18 h 27"/>
                  <a:gd name="T4" fmla="*/ 0 w 75"/>
                  <a:gd name="T5" fmla="*/ 0 h 27"/>
                  <a:gd name="T6" fmla="*/ 0 60000 65536"/>
                  <a:gd name="T7" fmla="*/ 0 60000 65536"/>
                  <a:gd name="T8" fmla="*/ 0 60000 65536"/>
                </a:gdLst>
                <a:ahLst/>
                <a:cxnLst>
                  <a:cxn ang="T6">
                    <a:pos x="T0" y="T1"/>
                  </a:cxn>
                  <a:cxn ang="T7">
                    <a:pos x="T2" y="T3"/>
                  </a:cxn>
                  <a:cxn ang="T8">
                    <a:pos x="T4" y="T5"/>
                  </a:cxn>
                </a:cxnLst>
                <a:rect l="0" t="0" r="r" b="b"/>
                <a:pathLst>
                  <a:path w="75" h="27">
                    <a:moveTo>
                      <a:pt x="0" y="0"/>
                    </a:moveTo>
                    <a:cubicBezTo>
                      <a:pt x="0" y="0"/>
                      <a:pt x="32" y="27"/>
                      <a:pt x="75" y="13"/>
                    </a:cubicBezTo>
                    <a:cubicBezTo>
                      <a:pt x="75" y="13"/>
                      <a:pt x="25"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5" name="Freeform 1386"/>
              <p:cNvSpPr>
                <a:spLocks/>
              </p:cNvSpPr>
              <p:nvPr/>
            </p:nvSpPr>
            <p:spPr bwMode="auto">
              <a:xfrm>
                <a:off x="3494" y="1204"/>
                <a:ext cx="59" cy="32"/>
              </a:xfrm>
              <a:custGeom>
                <a:avLst/>
                <a:gdLst>
                  <a:gd name="T0" fmla="*/ 0 w 49"/>
                  <a:gd name="T1" fmla="*/ 0 h 26"/>
                  <a:gd name="T2" fmla="*/ 71 w 49"/>
                  <a:gd name="T3" fmla="*/ 26 h 26"/>
                  <a:gd name="T4" fmla="*/ 0 w 49"/>
                  <a:gd name="T5" fmla="*/ 0 h 26"/>
                  <a:gd name="T6" fmla="*/ 0 60000 65536"/>
                  <a:gd name="T7" fmla="*/ 0 60000 65536"/>
                  <a:gd name="T8" fmla="*/ 0 60000 65536"/>
                </a:gdLst>
                <a:ahLst/>
                <a:cxnLst>
                  <a:cxn ang="T6">
                    <a:pos x="T0" y="T1"/>
                  </a:cxn>
                  <a:cxn ang="T7">
                    <a:pos x="T2" y="T3"/>
                  </a:cxn>
                  <a:cxn ang="T8">
                    <a:pos x="T4" y="T5"/>
                  </a:cxn>
                </a:cxnLst>
                <a:rect l="0" t="0" r="r" b="b"/>
                <a:pathLst>
                  <a:path w="49" h="26">
                    <a:moveTo>
                      <a:pt x="0" y="0"/>
                    </a:moveTo>
                    <a:cubicBezTo>
                      <a:pt x="0" y="0"/>
                      <a:pt x="19" y="26"/>
                      <a:pt x="49" y="17"/>
                    </a:cubicBezTo>
                    <a:cubicBezTo>
                      <a:pt x="49" y="17"/>
                      <a:pt x="6"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6" name="Freeform 1387"/>
              <p:cNvSpPr>
                <a:spLocks/>
              </p:cNvSpPr>
              <p:nvPr/>
            </p:nvSpPr>
            <p:spPr bwMode="auto">
              <a:xfrm>
                <a:off x="3593" y="1206"/>
                <a:ext cx="70" cy="26"/>
              </a:xfrm>
              <a:custGeom>
                <a:avLst/>
                <a:gdLst>
                  <a:gd name="T0" fmla="*/ 0 w 58"/>
                  <a:gd name="T1" fmla="*/ 0 h 22"/>
                  <a:gd name="T2" fmla="*/ 84 w 58"/>
                  <a:gd name="T3" fmla="*/ 22 h 22"/>
                  <a:gd name="T4" fmla="*/ 0 w 58"/>
                  <a:gd name="T5" fmla="*/ 0 h 22"/>
                  <a:gd name="T6" fmla="*/ 0 60000 65536"/>
                  <a:gd name="T7" fmla="*/ 0 60000 65536"/>
                  <a:gd name="T8" fmla="*/ 0 60000 65536"/>
                </a:gdLst>
                <a:ahLst/>
                <a:cxnLst>
                  <a:cxn ang="T6">
                    <a:pos x="T0" y="T1"/>
                  </a:cxn>
                  <a:cxn ang="T7">
                    <a:pos x="T2" y="T3"/>
                  </a:cxn>
                  <a:cxn ang="T8">
                    <a:pos x="T4" y="T5"/>
                  </a:cxn>
                </a:cxnLst>
                <a:rect l="0" t="0" r="r" b="b"/>
                <a:pathLst>
                  <a:path w="58" h="22">
                    <a:moveTo>
                      <a:pt x="0" y="0"/>
                    </a:moveTo>
                    <a:cubicBezTo>
                      <a:pt x="0" y="0"/>
                      <a:pt x="20" y="22"/>
                      <a:pt x="58" y="16"/>
                    </a:cubicBezTo>
                    <a:cubicBezTo>
                      <a:pt x="58" y="16"/>
                      <a:pt x="13"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7" name="Freeform 1388"/>
              <p:cNvSpPr>
                <a:spLocks/>
              </p:cNvSpPr>
              <p:nvPr/>
            </p:nvSpPr>
            <p:spPr bwMode="auto">
              <a:xfrm>
                <a:off x="3735" y="1208"/>
                <a:ext cx="66" cy="27"/>
              </a:xfrm>
              <a:custGeom>
                <a:avLst/>
                <a:gdLst>
                  <a:gd name="T0" fmla="*/ 0 w 55"/>
                  <a:gd name="T1" fmla="*/ 0 h 22"/>
                  <a:gd name="T2" fmla="*/ 79 w 55"/>
                  <a:gd name="T3" fmla="*/ 22 h 22"/>
                  <a:gd name="T4" fmla="*/ 0 w 55"/>
                  <a:gd name="T5" fmla="*/ 0 h 22"/>
                  <a:gd name="T6" fmla="*/ 0 60000 65536"/>
                  <a:gd name="T7" fmla="*/ 0 60000 65536"/>
                  <a:gd name="T8" fmla="*/ 0 60000 65536"/>
                </a:gdLst>
                <a:ahLst/>
                <a:cxnLst>
                  <a:cxn ang="T6">
                    <a:pos x="T0" y="T1"/>
                  </a:cxn>
                  <a:cxn ang="T7">
                    <a:pos x="T2" y="T3"/>
                  </a:cxn>
                  <a:cxn ang="T8">
                    <a:pos x="T4" y="T5"/>
                  </a:cxn>
                </a:cxnLst>
                <a:rect l="0" t="0" r="r" b="b"/>
                <a:pathLst>
                  <a:path w="55" h="22">
                    <a:moveTo>
                      <a:pt x="0" y="0"/>
                    </a:moveTo>
                    <a:cubicBezTo>
                      <a:pt x="0" y="0"/>
                      <a:pt x="29" y="22"/>
                      <a:pt x="55" y="15"/>
                    </a:cubicBezTo>
                    <a:cubicBezTo>
                      <a:pt x="55" y="15"/>
                      <a:pt x="9"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8" name="Freeform 1389"/>
              <p:cNvSpPr>
                <a:spLocks/>
              </p:cNvSpPr>
              <p:nvPr/>
            </p:nvSpPr>
            <p:spPr bwMode="auto">
              <a:xfrm>
                <a:off x="3876" y="1206"/>
                <a:ext cx="64" cy="31"/>
              </a:xfrm>
              <a:custGeom>
                <a:avLst/>
                <a:gdLst>
                  <a:gd name="T0" fmla="*/ 0 w 53"/>
                  <a:gd name="T1" fmla="*/ 0 h 26"/>
                  <a:gd name="T2" fmla="*/ 77 w 53"/>
                  <a:gd name="T3" fmla="*/ 21 h 26"/>
                  <a:gd name="T4" fmla="*/ 0 w 53"/>
                  <a:gd name="T5" fmla="*/ 0 h 26"/>
                  <a:gd name="T6" fmla="*/ 0 60000 65536"/>
                  <a:gd name="T7" fmla="*/ 0 60000 65536"/>
                  <a:gd name="T8" fmla="*/ 0 60000 65536"/>
                </a:gdLst>
                <a:ahLst/>
                <a:cxnLst>
                  <a:cxn ang="T6">
                    <a:pos x="T0" y="T1"/>
                  </a:cxn>
                  <a:cxn ang="T7">
                    <a:pos x="T2" y="T3"/>
                  </a:cxn>
                  <a:cxn ang="T8">
                    <a:pos x="T4" y="T5"/>
                  </a:cxn>
                </a:cxnLst>
                <a:rect l="0" t="0" r="r" b="b"/>
                <a:pathLst>
                  <a:path w="53" h="26">
                    <a:moveTo>
                      <a:pt x="0" y="0"/>
                    </a:moveTo>
                    <a:cubicBezTo>
                      <a:pt x="0" y="0"/>
                      <a:pt x="22" y="26"/>
                      <a:pt x="53" y="15"/>
                    </a:cubicBezTo>
                    <a:cubicBezTo>
                      <a:pt x="53" y="15"/>
                      <a:pt x="23"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9" name="Freeform 1390"/>
              <p:cNvSpPr>
                <a:spLocks/>
              </p:cNvSpPr>
              <p:nvPr/>
            </p:nvSpPr>
            <p:spPr bwMode="auto">
              <a:xfrm>
                <a:off x="3982" y="1208"/>
                <a:ext cx="50" cy="38"/>
              </a:xfrm>
              <a:custGeom>
                <a:avLst/>
                <a:gdLst>
                  <a:gd name="T0" fmla="*/ 0 w 42"/>
                  <a:gd name="T1" fmla="*/ 0 h 31"/>
                  <a:gd name="T2" fmla="*/ 60 w 42"/>
                  <a:gd name="T3" fmla="*/ 47 h 31"/>
                  <a:gd name="T4" fmla="*/ 0 w 42"/>
                  <a:gd name="T5" fmla="*/ 0 h 31"/>
                  <a:gd name="T6" fmla="*/ 0 60000 65536"/>
                  <a:gd name="T7" fmla="*/ 0 60000 65536"/>
                  <a:gd name="T8" fmla="*/ 0 60000 65536"/>
                </a:gdLst>
                <a:ahLst/>
                <a:cxnLst>
                  <a:cxn ang="T6">
                    <a:pos x="T0" y="T1"/>
                  </a:cxn>
                  <a:cxn ang="T7">
                    <a:pos x="T2" y="T3"/>
                  </a:cxn>
                  <a:cxn ang="T8">
                    <a:pos x="T4" y="T5"/>
                  </a:cxn>
                </a:cxnLst>
                <a:rect l="0" t="0" r="r" b="b"/>
                <a:pathLst>
                  <a:path w="42" h="31">
                    <a:moveTo>
                      <a:pt x="0" y="0"/>
                    </a:moveTo>
                    <a:cubicBezTo>
                      <a:pt x="0" y="0"/>
                      <a:pt x="6" y="25"/>
                      <a:pt x="42" y="31"/>
                    </a:cubicBezTo>
                    <a:cubicBezTo>
                      <a:pt x="42" y="31"/>
                      <a:pt x="6"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0" name="Freeform 1391"/>
              <p:cNvSpPr>
                <a:spLocks/>
              </p:cNvSpPr>
              <p:nvPr/>
            </p:nvSpPr>
            <p:spPr bwMode="auto">
              <a:xfrm>
                <a:off x="4085" y="1246"/>
                <a:ext cx="36" cy="52"/>
              </a:xfrm>
              <a:custGeom>
                <a:avLst/>
                <a:gdLst>
                  <a:gd name="T0" fmla="*/ 0 w 30"/>
                  <a:gd name="T1" fmla="*/ 0 h 43"/>
                  <a:gd name="T2" fmla="*/ 43 w 30"/>
                  <a:gd name="T3" fmla="*/ 63 h 43"/>
                  <a:gd name="T4" fmla="*/ 0 w 30"/>
                  <a:gd name="T5" fmla="*/ 0 h 43"/>
                  <a:gd name="T6" fmla="*/ 0 60000 65536"/>
                  <a:gd name="T7" fmla="*/ 0 60000 65536"/>
                  <a:gd name="T8" fmla="*/ 0 60000 65536"/>
                </a:gdLst>
                <a:ahLst/>
                <a:cxnLst>
                  <a:cxn ang="T6">
                    <a:pos x="T0" y="T1"/>
                  </a:cxn>
                  <a:cxn ang="T7">
                    <a:pos x="T2" y="T3"/>
                  </a:cxn>
                  <a:cxn ang="T8">
                    <a:pos x="T4" y="T5"/>
                  </a:cxn>
                </a:cxnLst>
                <a:rect l="0" t="0" r="r" b="b"/>
                <a:pathLst>
                  <a:path w="30" h="43">
                    <a:moveTo>
                      <a:pt x="0" y="0"/>
                    </a:moveTo>
                    <a:cubicBezTo>
                      <a:pt x="0" y="0"/>
                      <a:pt x="21" y="15"/>
                      <a:pt x="30" y="43"/>
                    </a:cubicBezTo>
                    <a:cubicBezTo>
                      <a:pt x="30" y="43"/>
                      <a:pt x="10"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1" name="Freeform 1392"/>
              <p:cNvSpPr>
                <a:spLocks/>
              </p:cNvSpPr>
              <p:nvPr/>
            </p:nvSpPr>
            <p:spPr bwMode="auto">
              <a:xfrm>
                <a:off x="4077" y="1386"/>
                <a:ext cx="18" cy="58"/>
              </a:xfrm>
              <a:custGeom>
                <a:avLst/>
                <a:gdLst>
                  <a:gd name="T0" fmla="*/ 10 w 15"/>
                  <a:gd name="T1" fmla="*/ 70 h 48"/>
                  <a:gd name="T2" fmla="*/ 22 w 15"/>
                  <a:gd name="T3" fmla="*/ 0 h 48"/>
                  <a:gd name="T4" fmla="*/ 10 w 15"/>
                  <a:gd name="T5" fmla="*/ 70 h 48"/>
                  <a:gd name="T6" fmla="*/ 0 60000 65536"/>
                  <a:gd name="T7" fmla="*/ 0 60000 65536"/>
                  <a:gd name="T8" fmla="*/ 0 60000 65536"/>
                </a:gdLst>
                <a:ahLst/>
                <a:cxnLst>
                  <a:cxn ang="T6">
                    <a:pos x="T0" y="T1"/>
                  </a:cxn>
                  <a:cxn ang="T7">
                    <a:pos x="T2" y="T3"/>
                  </a:cxn>
                  <a:cxn ang="T8">
                    <a:pos x="T4" y="T5"/>
                  </a:cxn>
                </a:cxnLst>
                <a:rect l="0" t="0" r="r" b="b"/>
                <a:pathLst>
                  <a:path w="15" h="48">
                    <a:moveTo>
                      <a:pt x="7" y="48"/>
                    </a:moveTo>
                    <a:cubicBezTo>
                      <a:pt x="7" y="48"/>
                      <a:pt x="0" y="13"/>
                      <a:pt x="15" y="0"/>
                    </a:cubicBezTo>
                    <a:cubicBezTo>
                      <a:pt x="15" y="0"/>
                      <a:pt x="1" y="38"/>
                      <a:pt x="7" y="48"/>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2" name="Freeform 1393"/>
              <p:cNvSpPr>
                <a:spLocks/>
              </p:cNvSpPr>
              <p:nvPr/>
            </p:nvSpPr>
            <p:spPr bwMode="auto">
              <a:xfrm>
                <a:off x="3978" y="1478"/>
                <a:ext cx="66" cy="22"/>
              </a:xfrm>
              <a:custGeom>
                <a:avLst/>
                <a:gdLst>
                  <a:gd name="T0" fmla="*/ 0 w 55"/>
                  <a:gd name="T1" fmla="*/ 0 h 18"/>
                  <a:gd name="T2" fmla="*/ 79 w 55"/>
                  <a:gd name="T3" fmla="*/ 1 h 18"/>
                  <a:gd name="T4" fmla="*/ 0 w 55"/>
                  <a:gd name="T5" fmla="*/ 0 h 18"/>
                  <a:gd name="T6" fmla="*/ 0 60000 65536"/>
                  <a:gd name="T7" fmla="*/ 0 60000 65536"/>
                  <a:gd name="T8" fmla="*/ 0 60000 65536"/>
                </a:gdLst>
                <a:ahLst/>
                <a:cxnLst>
                  <a:cxn ang="T6">
                    <a:pos x="T0" y="T1"/>
                  </a:cxn>
                  <a:cxn ang="T7">
                    <a:pos x="T2" y="T3"/>
                  </a:cxn>
                  <a:cxn ang="T8">
                    <a:pos x="T4" y="T5"/>
                  </a:cxn>
                </a:cxnLst>
                <a:rect l="0" t="0" r="r" b="b"/>
                <a:pathLst>
                  <a:path w="55" h="18">
                    <a:moveTo>
                      <a:pt x="0" y="0"/>
                    </a:moveTo>
                    <a:cubicBezTo>
                      <a:pt x="0" y="0"/>
                      <a:pt x="30" y="18"/>
                      <a:pt x="55" y="1"/>
                    </a:cubicBezTo>
                    <a:cubicBezTo>
                      <a:pt x="55" y="1"/>
                      <a:pt x="1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3" name="Freeform 1394"/>
              <p:cNvSpPr>
                <a:spLocks/>
              </p:cNvSpPr>
              <p:nvPr/>
            </p:nvSpPr>
            <p:spPr bwMode="auto">
              <a:xfrm>
                <a:off x="3853" y="1506"/>
                <a:ext cx="70" cy="31"/>
              </a:xfrm>
              <a:custGeom>
                <a:avLst/>
                <a:gdLst>
                  <a:gd name="T0" fmla="*/ 0 w 58"/>
                  <a:gd name="T1" fmla="*/ 0 h 26"/>
                  <a:gd name="T2" fmla="*/ 84 w 58"/>
                  <a:gd name="T3" fmla="*/ 16 h 26"/>
                  <a:gd name="T4" fmla="*/ 0 w 58"/>
                  <a:gd name="T5" fmla="*/ 0 h 26"/>
                  <a:gd name="T6" fmla="*/ 0 60000 65536"/>
                  <a:gd name="T7" fmla="*/ 0 60000 65536"/>
                  <a:gd name="T8" fmla="*/ 0 60000 65536"/>
                </a:gdLst>
                <a:ahLst/>
                <a:cxnLst>
                  <a:cxn ang="T6">
                    <a:pos x="T0" y="T1"/>
                  </a:cxn>
                  <a:cxn ang="T7">
                    <a:pos x="T2" y="T3"/>
                  </a:cxn>
                  <a:cxn ang="T8">
                    <a:pos x="T4" y="T5"/>
                  </a:cxn>
                </a:cxnLst>
                <a:rect l="0" t="0" r="r" b="b"/>
                <a:pathLst>
                  <a:path w="58" h="26">
                    <a:moveTo>
                      <a:pt x="0" y="0"/>
                    </a:moveTo>
                    <a:cubicBezTo>
                      <a:pt x="0" y="0"/>
                      <a:pt x="37" y="26"/>
                      <a:pt x="58" y="11"/>
                    </a:cubicBezTo>
                    <a:cubicBezTo>
                      <a:pt x="58" y="11"/>
                      <a:pt x="19"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4" name="Freeform 1395"/>
              <p:cNvSpPr>
                <a:spLocks/>
              </p:cNvSpPr>
              <p:nvPr/>
            </p:nvSpPr>
            <p:spPr bwMode="auto">
              <a:xfrm>
                <a:off x="3711" y="1531"/>
                <a:ext cx="59" cy="16"/>
              </a:xfrm>
              <a:custGeom>
                <a:avLst/>
                <a:gdLst>
                  <a:gd name="T0" fmla="*/ 0 w 49"/>
                  <a:gd name="T1" fmla="*/ 0 h 13"/>
                  <a:gd name="T2" fmla="*/ 71 w 49"/>
                  <a:gd name="T3" fmla="*/ 12 h 13"/>
                  <a:gd name="T4" fmla="*/ 0 w 49"/>
                  <a:gd name="T5" fmla="*/ 0 h 13"/>
                  <a:gd name="T6" fmla="*/ 0 60000 65536"/>
                  <a:gd name="T7" fmla="*/ 0 60000 65536"/>
                  <a:gd name="T8" fmla="*/ 0 60000 65536"/>
                </a:gdLst>
                <a:ahLst/>
                <a:cxnLst>
                  <a:cxn ang="T6">
                    <a:pos x="T0" y="T1"/>
                  </a:cxn>
                  <a:cxn ang="T7">
                    <a:pos x="T2" y="T3"/>
                  </a:cxn>
                  <a:cxn ang="T8">
                    <a:pos x="T4" y="T5"/>
                  </a:cxn>
                </a:cxnLst>
                <a:rect l="0" t="0" r="r" b="b"/>
                <a:pathLst>
                  <a:path w="49" h="13">
                    <a:moveTo>
                      <a:pt x="0" y="0"/>
                    </a:moveTo>
                    <a:cubicBezTo>
                      <a:pt x="0" y="0"/>
                      <a:pt x="23" y="13"/>
                      <a:pt x="49" y="8"/>
                    </a:cubicBezTo>
                    <a:cubicBezTo>
                      <a:pt x="49" y="8"/>
                      <a:pt x="7" y="5"/>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5" name="Freeform 1396"/>
              <p:cNvSpPr>
                <a:spLocks/>
              </p:cNvSpPr>
              <p:nvPr/>
            </p:nvSpPr>
            <p:spPr bwMode="auto">
              <a:xfrm>
                <a:off x="3606" y="1544"/>
                <a:ext cx="47" cy="21"/>
              </a:xfrm>
              <a:custGeom>
                <a:avLst/>
                <a:gdLst>
                  <a:gd name="T0" fmla="*/ 0 w 39"/>
                  <a:gd name="T1" fmla="*/ 0 h 17"/>
                  <a:gd name="T2" fmla="*/ 57 w 39"/>
                  <a:gd name="T3" fmla="*/ 21 h 17"/>
                  <a:gd name="T4" fmla="*/ 0 w 39"/>
                  <a:gd name="T5" fmla="*/ 0 h 17"/>
                  <a:gd name="T6" fmla="*/ 0 60000 65536"/>
                  <a:gd name="T7" fmla="*/ 0 60000 65536"/>
                  <a:gd name="T8" fmla="*/ 0 60000 65536"/>
                </a:gdLst>
                <a:ahLst/>
                <a:cxnLst>
                  <a:cxn ang="T6">
                    <a:pos x="T0" y="T1"/>
                  </a:cxn>
                  <a:cxn ang="T7">
                    <a:pos x="T2" y="T3"/>
                  </a:cxn>
                  <a:cxn ang="T8">
                    <a:pos x="T4" y="T5"/>
                  </a:cxn>
                </a:cxnLst>
                <a:rect l="0" t="0" r="r" b="b"/>
                <a:pathLst>
                  <a:path w="39" h="17">
                    <a:moveTo>
                      <a:pt x="0" y="0"/>
                    </a:moveTo>
                    <a:cubicBezTo>
                      <a:pt x="0" y="0"/>
                      <a:pt x="22" y="17"/>
                      <a:pt x="39" y="14"/>
                    </a:cubicBezTo>
                    <a:cubicBezTo>
                      <a:pt x="39" y="14"/>
                      <a:pt x="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6" name="Freeform 1397"/>
              <p:cNvSpPr>
                <a:spLocks/>
              </p:cNvSpPr>
              <p:nvPr/>
            </p:nvSpPr>
            <p:spPr bwMode="auto">
              <a:xfrm>
                <a:off x="3388" y="1565"/>
                <a:ext cx="59" cy="34"/>
              </a:xfrm>
              <a:custGeom>
                <a:avLst/>
                <a:gdLst>
                  <a:gd name="T0" fmla="*/ 0 w 49"/>
                  <a:gd name="T1" fmla="*/ 0 h 28"/>
                  <a:gd name="T2" fmla="*/ 71 w 49"/>
                  <a:gd name="T3" fmla="*/ 13 h 28"/>
                  <a:gd name="T4" fmla="*/ 0 w 49"/>
                  <a:gd name="T5" fmla="*/ 0 h 28"/>
                  <a:gd name="T6" fmla="*/ 0 60000 65536"/>
                  <a:gd name="T7" fmla="*/ 0 60000 65536"/>
                  <a:gd name="T8" fmla="*/ 0 60000 65536"/>
                </a:gdLst>
                <a:ahLst/>
                <a:cxnLst>
                  <a:cxn ang="T6">
                    <a:pos x="T0" y="T1"/>
                  </a:cxn>
                  <a:cxn ang="T7">
                    <a:pos x="T2" y="T3"/>
                  </a:cxn>
                  <a:cxn ang="T8">
                    <a:pos x="T4" y="T5"/>
                  </a:cxn>
                </a:cxnLst>
                <a:rect l="0" t="0" r="r" b="b"/>
                <a:pathLst>
                  <a:path w="49" h="28">
                    <a:moveTo>
                      <a:pt x="0" y="0"/>
                    </a:moveTo>
                    <a:cubicBezTo>
                      <a:pt x="0" y="0"/>
                      <a:pt x="21" y="28"/>
                      <a:pt x="49" y="9"/>
                    </a:cubicBezTo>
                    <a:cubicBezTo>
                      <a:pt x="49" y="9"/>
                      <a:pt x="19"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7" name="Freeform 1398"/>
              <p:cNvSpPr>
                <a:spLocks/>
              </p:cNvSpPr>
              <p:nvPr/>
            </p:nvSpPr>
            <p:spPr bwMode="auto">
              <a:xfrm>
                <a:off x="3251" y="1575"/>
                <a:ext cx="71" cy="31"/>
              </a:xfrm>
              <a:custGeom>
                <a:avLst/>
                <a:gdLst>
                  <a:gd name="T0" fmla="*/ 0 w 59"/>
                  <a:gd name="T1" fmla="*/ 0 h 26"/>
                  <a:gd name="T2" fmla="*/ 85 w 59"/>
                  <a:gd name="T3" fmla="*/ 19 h 26"/>
                  <a:gd name="T4" fmla="*/ 0 w 59"/>
                  <a:gd name="T5" fmla="*/ 0 h 26"/>
                  <a:gd name="T6" fmla="*/ 0 60000 65536"/>
                  <a:gd name="T7" fmla="*/ 0 60000 65536"/>
                  <a:gd name="T8" fmla="*/ 0 60000 65536"/>
                </a:gdLst>
                <a:ahLst/>
                <a:cxnLst>
                  <a:cxn ang="T6">
                    <a:pos x="T0" y="T1"/>
                  </a:cxn>
                  <a:cxn ang="T7">
                    <a:pos x="T2" y="T3"/>
                  </a:cxn>
                  <a:cxn ang="T8">
                    <a:pos x="T4" y="T5"/>
                  </a:cxn>
                </a:cxnLst>
                <a:rect l="0" t="0" r="r" b="b"/>
                <a:pathLst>
                  <a:path w="59" h="26">
                    <a:moveTo>
                      <a:pt x="0" y="0"/>
                    </a:moveTo>
                    <a:cubicBezTo>
                      <a:pt x="0" y="0"/>
                      <a:pt x="25" y="26"/>
                      <a:pt x="59" y="13"/>
                    </a:cubicBezTo>
                    <a:cubicBezTo>
                      <a:pt x="59" y="13"/>
                      <a:pt x="13" y="1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8" name="Freeform 1399"/>
              <p:cNvSpPr>
                <a:spLocks/>
              </p:cNvSpPr>
              <p:nvPr/>
            </p:nvSpPr>
            <p:spPr bwMode="auto">
              <a:xfrm>
                <a:off x="3130" y="1578"/>
                <a:ext cx="63" cy="27"/>
              </a:xfrm>
              <a:custGeom>
                <a:avLst/>
                <a:gdLst>
                  <a:gd name="T0" fmla="*/ 0 w 52"/>
                  <a:gd name="T1" fmla="*/ 0 h 22"/>
                  <a:gd name="T2" fmla="*/ 76 w 52"/>
                  <a:gd name="T3" fmla="*/ 21 h 22"/>
                  <a:gd name="T4" fmla="*/ 0 w 52"/>
                  <a:gd name="T5" fmla="*/ 0 h 22"/>
                  <a:gd name="T6" fmla="*/ 0 60000 65536"/>
                  <a:gd name="T7" fmla="*/ 0 60000 65536"/>
                  <a:gd name="T8" fmla="*/ 0 60000 65536"/>
                </a:gdLst>
                <a:ahLst/>
                <a:cxnLst>
                  <a:cxn ang="T6">
                    <a:pos x="T0" y="T1"/>
                  </a:cxn>
                  <a:cxn ang="T7">
                    <a:pos x="T2" y="T3"/>
                  </a:cxn>
                  <a:cxn ang="T8">
                    <a:pos x="T4" y="T5"/>
                  </a:cxn>
                </a:cxnLst>
                <a:rect l="0" t="0" r="r" b="b"/>
                <a:pathLst>
                  <a:path w="52" h="22">
                    <a:moveTo>
                      <a:pt x="0" y="0"/>
                    </a:moveTo>
                    <a:cubicBezTo>
                      <a:pt x="0" y="0"/>
                      <a:pt x="23" y="22"/>
                      <a:pt x="52" y="14"/>
                    </a:cubicBezTo>
                    <a:cubicBezTo>
                      <a:pt x="52" y="14"/>
                      <a:pt x="9" y="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9" name="Freeform 1400"/>
              <p:cNvSpPr>
                <a:spLocks/>
              </p:cNvSpPr>
              <p:nvPr/>
            </p:nvSpPr>
            <p:spPr bwMode="auto">
              <a:xfrm>
                <a:off x="3488" y="1559"/>
                <a:ext cx="82" cy="28"/>
              </a:xfrm>
              <a:custGeom>
                <a:avLst/>
                <a:gdLst>
                  <a:gd name="T0" fmla="*/ 0 w 68"/>
                  <a:gd name="T1" fmla="*/ 0 h 23"/>
                  <a:gd name="T2" fmla="*/ 99 w 68"/>
                  <a:gd name="T3" fmla="*/ 2 h 23"/>
                  <a:gd name="T4" fmla="*/ 0 w 68"/>
                  <a:gd name="T5" fmla="*/ 0 h 23"/>
                  <a:gd name="T6" fmla="*/ 0 60000 65536"/>
                  <a:gd name="T7" fmla="*/ 0 60000 65536"/>
                  <a:gd name="T8" fmla="*/ 0 60000 65536"/>
                </a:gdLst>
                <a:ahLst/>
                <a:cxnLst>
                  <a:cxn ang="T6">
                    <a:pos x="T0" y="T1"/>
                  </a:cxn>
                  <a:cxn ang="T7">
                    <a:pos x="T2" y="T3"/>
                  </a:cxn>
                  <a:cxn ang="T8">
                    <a:pos x="T4" y="T5"/>
                  </a:cxn>
                </a:cxnLst>
                <a:rect l="0" t="0" r="r" b="b"/>
                <a:pathLst>
                  <a:path w="68" h="23">
                    <a:moveTo>
                      <a:pt x="0" y="0"/>
                    </a:moveTo>
                    <a:cubicBezTo>
                      <a:pt x="0" y="0"/>
                      <a:pt x="28" y="23"/>
                      <a:pt x="68" y="2"/>
                    </a:cubicBezTo>
                    <a:cubicBezTo>
                      <a:pt x="68" y="2"/>
                      <a:pt x="42"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0" name="Line 1401"/>
              <p:cNvSpPr>
                <a:spLocks noChangeShapeType="1"/>
              </p:cNvSpPr>
              <p:nvPr/>
            </p:nvSpPr>
            <p:spPr bwMode="auto">
              <a:xfrm>
                <a:off x="3968" y="1011"/>
                <a:ext cx="1" cy="1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11" name="Line 1402"/>
              <p:cNvSpPr>
                <a:spLocks noChangeShapeType="1"/>
              </p:cNvSpPr>
              <p:nvPr/>
            </p:nvSpPr>
            <p:spPr bwMode="auto">
              <a:xfrm>
                <a:off x="3968" y="1479"/>
                <a:ext cx="1" cy="492"/>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12" name="Freeform 1403"/>
              <p:cNvSpPr>
                <a:spLocks/>
              </p:cNvSpPr>
              <p:nvPr/>
            </p:nvSpPr>
            <p:spPr bwMode="auto">
              <a:xfrm>
                <a:off x="3324" y="1244"/>
                <a:ext cx="517" cy="40"/>
              </a:xfrm>
              <a:custGeom>
                <a:avLst/>
                <a:gdLst>
                  <a:gd name="T0" fmla="*/ 0 w 429"/>
                  <a:gd name="T1" fmla="*/ 0 h 33"/>
                  <a:gd name="T2" fmla="*/ 286 w 429"/>
                  <a:gd name="T3" fmla="*/ 21 h 33"/>
                  <a:gd name="T4" fmla="*/ 623 w 429"/>
                  <a:gd name="T5" fmla="*/ 2 h 33"/>
                  <a:gd name="T6" fmla="*/ 425 w 429"/>
                  <a:gd name="T7" fmla="*/ 46 h 33"/>
                  <a:gd name="T8" fmla="*/ 235 w 429"/>
                  <a:gd name="T9" fmla="*/ 46 h 33"/>
                  <a:gd name="T10" fmla="*/ 83 w 429"/>
                  <a:gd name="T11" fmla="*/ 35 h 33"/>
                  <a:gd name="T12" fmla="*/ 10 w 429"/>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9" h="33">
                    <a:moveTo>
                      <a:pt x="0" y="0"/>
                    </a:moveTo>
                    <a:cubicBezTo>
                      <a:pt x="47" y="29"/>
                      <a:pt x="143" y="11"/>
                      <a:pt x="197" y="14"/>
                    </a:cubicBezTo>
                    <a:cubicBezTo>
                      <a:pt x="274" y="17"/>
                      <a:pt x="351" y="4"/>
                      <a:pt x="429" y="2"/>
                    </a:cubicBezTo>
                    <a:cubicBezTo>
                      <a:pt x="381" y="17"/>
                      <a:pt x="344" y="31"/>
                      <a:pt x="293" y="31"/>
                    </a:cubicBezTo>
                    <a:cubicBezTo>
                      <a:pt x="249" y="31"/>
                      <a:pt x="206" y="33"/>
                      <a:pt x="162" y="31"/>
                    </a:cubicBezTo>
                    <a:cubicBezTo>
                      <a:pt x="128" y="29"/>
                      <a:pt x="91"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3" name="Freeform 1404"/>
              <p:cNvSpPr>
                <a:spLocks/>
              </p:cNvSpPr>
              <p:nvPr/>
            </p:nvSpPr>
            <p:spPr bwMode="auto">
              <a:xfrm>
                <a:off x="3477" y="1273"/>
                <a:ext cx="299" cy="11"/>
              </a:xfrm>
              <a:custGeom>
                <a:avLst/>
                <a:gdLst>
                  <a:gd name="T0" fmla="*/ 1 w 248"/>
                  <a:gd name="T1" fmla="*/ 7 h 9"/>
                  <a:gd name="T2" fmla="*/ 71 w 248"/>
                  <a:gd name="T3" fmla="*/ 9 h 9"/>
                  <a:gd name="T4" fmla="*/ 184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1" y="6"/>
                      <a:pt x="127" y="7"/>
                    </a:cubicBezTo>
                    <a:cubicBezTo>
                      <a:pt x="168" y="9"/>
                      <a:pt x="211" y="6"/>
                      <a:pt x="248" y="0"/>
                    </a:cubicBezTo>
                    <a:cubicBezTo>
                      <a:pt x="224" y="0"/>
                      <a:pt x="200" y="2"/>
                      <a:pt x="176" y="2"/>
                    </a:cubicBezTo>
                    <a:cubicBezTo>
                      <a:pt x="153" y="2"/>
                      <a:pt x="128" y="2"/>
                      <a:pt x="105" y="2"/>
                    </a:cubicBezTo>
                    <a:cubicBezTo>
                      <a:pt x="80" y="2"/>
                      <a:pt x="56" y="3"/>
                      <a:pt x="31" y="4"/>
                    </a:cubicBezTo>
                    <a:cubicBezTo>
                      <a:pt x="22" y="4"/>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4" name="Freeform 1405"/>
              <p:cNvSpPr>
                <a:spLocks/>
              </p:cNvSpPr>
              <p:nvPr/>
            </p:nvSpPr>
            <p:spPr bwMode="auto">
              <a:xfrm>
                <a:off x="3965" y="985"/>
                <a:ext cx="1114" cy="986"/>
              </a:xfrm>
              <a:custGeom>
                <a:avLst/>
                <a:gdLst>
                  <a:gd name="T0" fmla="*/ 1321 w 925"/>
                  <a:gd name="T1" fmla="*/ 630 h 815"/>
                  <a:gd name="T2" fmla="*/ 6 w 925"/>
                  <a:gd name="T3" fmla="*/ 30 h 815"/>
                  <a:gd name="T4" fmla="*/ 1 w 925"/>
                  <a:gd name="T5" fmla="*/ 30 h 815"/>
                  <a:gd name="T6" fmla="*/ 1 w 925"/>
                  <a:gd name="T7" fmla="*/ 267 h 815"/>
                  <a:gd name="T8" fmla="*/ 7 w 925"/>
                  <a:gd name="T9" fmla="*/ 270 h 815"/>
                  <a:gd name="T10" fmla="*/ 5 w 925"/>
                  <a:gd name="T11" fmla="*/ 270 h 815"/>
                  <a:gd name="T12" fmla="*/ 136 w 925"/>
                  <a:gd name="T13" fmla="*/ 316 h 815"/>
                  <a:gd name="T14" fmla="*/ 136 w 925"/>
                  <a:gd name="T15" fmla="*/ 316 h 815"/>
                  <a:gd name="T16" fmla="*/ 196 w 925"/>
                  <a:gd name="T17" fmla="*/ 448 h 815"/>
                  <a:gd name="T18" fmla="*/ 190 w 925"/>
                  <a:gd name="T19" fmla="*/ 446 h 815"/>
                  <a:gd name="T20" fmla="*/ 137 w 925"/>
                  <a:gd name="T21" fmla="*/ 565 h 815"/>
                  <a:gd name="T22" fmla="*/ 135 w 925"/>
                  <a:gd name="T23" fmla="*/ 567 h 815"/>
                  <a:gd name="T24" fmla="*/ 2 w 925"/>
                  <a:gd name="T25" fmla="*/ 600 h 815"/>
                  <a:gd name="T26" fmla="*/ 1 w 925"/>
                  <a:gd name="T27" fmla="*/ 600 h 815"/>
                  <a:gd name="T28" fmla="*/ 1 w 925"/>
                  <a:gd name="T29" fmla="*/ 601 h 815"/>
                  <a:gd name="T30" fmla="*/ 1 w 925"/>
                  <a:gd name="T31" fmla="*/ 601 h 815"/>
                  <a:gd name="T32" fmla="*/ 1 w 925"/>
                  <a:gd name="T33" fmla="*/ 602 h 815"/>
                  <a:gd name="T34" fmla="*/ 1 w 925"/>
                  <a:gd name="T35" fmla="*/ 1193 h 815"/>
                  <a:gd name="T36" fmla="*/ 0 w 925"/>
                  <a:gd name="T37" fmla="*/ 1193 h 815"/>
                  <a:gd name="T38" fmla="*/ 6 w 925"/>
                  <a:gd name="T39" fmla="*/ 1193 h 815"/>
                  <a:gd name="T40" fmla="*/ 1321 w 925"/>
                  <a:gd name="T41" fmla="*/ 630 h 8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5" h="815">
                    <a:moveTo>
                      <a:pt x="911" y="431"/>
                    </a:moveTo>
                    <a:cubicBezTo>
                      <a:pt x="895" y="0"/>
                      <a:pt x="163" y="21"/>
                      <a:pt x="4" y="21"/>
                    </a:cubicBezTo>
                    <a:cubicBezTo>
                      <a:pt x="3" y="21"/>
                      <a:pt x="2" y="21"/>
                      <a:pt x="1" y="21"/>
                    </a:cubicBezTo>
                    <a:cubicBezTo>
                      <a:pt x="1" y="183"/>
                      <a:pt x="1" y="183"/>
                      <a:pt x="1" y="183"/>
                    </a:cubicBezTo>
                    <a:cubicBezTo>
                      <a:pt x="2" y="183"/>
                      <a:pt x="3" y="184"/>
                      <a:pt x="5" y="184"/>
                    </a:cubicBezTo>
                    <a:cubicBezTo>
                      <a:pt x="3" y="184"/>
                      <a:pt x="3" y="184"/>
                      <a:pt x="3" y="184"/>
                    </a:cubicBezTo>
                    <a:cubicBezTo>
                      <a:pt x="35" y="241"/>
                      <a:pt x="91" y="217"/>
                      <a:pt x="94" y="216"/>
                    </a:cubicBezTo>
                    <a:cubicBezTo>
                      <a:pt x="94" y="216"/>
                      <a:pt x="93" y="215"/>
                      <a:pt x="94" y="216"/>
                    </a:cubicBezTo>
                    <a:cubicBezTo>
                      <a:pt x="91" y="295"/>
                      <a:pt x="135" y="307"/>
                      <a:pt x="135" y="306"/>
                    </a:cubicBezTo>
                    <a:cubicBezTo>
                      <a:pt x="135" y="307"/>
                      <a:pt x="131" y="305"/>
                      <a:pt x="131" y="305"/>
                    </a:cubicBezTo>
                    <a:cubicBezTo>
                      <a:pt x="78" y="331"/>
                      <a:pt x="92" y="377"/>
                      <a:pt x="95" y="386"/>
                    </a:cubicBezTo>
                    <a:cubicBezTo>
                      <a:pt x="95" y="387"/>
                      <a:pt x="94" y="387"/>
                      <a:pt x="93" y="388"/>
                    </a:cubicBezTo>
                    <a:cubicBezTo>
                      <a:pt x="45" y="360"/>
                      <a:pt x="9" y="401"/>
                      <a:pt x="2" y="410"/>
                    </a:cubicBezTo>
                    <a:cubicBezTo>
                      <a:pt x="2" y="410"/>
                      <a:pt x="2" y="410"/>
                      <a:pt x="1" y="410"/>
                    </a:cubicBezTo>
                    <a:cubicBezTo>
                      <a:pt x="1" y="411"/>
                      <a:pt x="1" y="411"/>
                      <a:pt x="1" y="411"/>
                    </a:cubicBezTo>
                    <a:cubicBezTo>
                      <a:pt x="1" y="411"/>
                      <a:pt x="1" y="411"/>
                      <a:pt x="1" y="411"/>
                    </a:cubicBezTo>
                    <a:cubicBezTo>
                      <a:pt x="1" y="411"/>
                      <a:pt x="1" y="411"/>
                      <a:pt x="1" y="412"/>
                    </a:cubicBezTo>
                    <a:cubicBezTo>
                      <a:pt x="1" y="815"/>
                      <a:pt x="1" y="815"/>
                      <a:pt x="1" y="815"/>
                    </a:cubicBezTo>
                    <a:cubicBezTo>
                      <a:pt x="0" y="815"/>
                      <a:pt x="0" y="815"/>
                      <a:pt x="0" y="815"/>
                    </a:cubicBezTo>
                    <a:cubicBezTo>
                      <a:pt x="1" y="815"/>
                      <a:pt x="3" y="815"/>
                      <a:pt x="4"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5" name="Freeform 1406"/>
              <p:cNvSpPr>
                <a:spLocks/>
              </p:cNvSpPr>
              <p:nvPr/>
            </p:nvSpPr>
            <p:spPr bwMode="auto">
              <a:xfrm>
                <a:off x="4426" y="1086"/>
                <a:ext cx="562" cy="403"/>
              </a:xfrm>
              <a:custGeom>
                <a:avLst/>
                <a:gdLst>
                  <a:gd name="T0" fmla="*/ 70 w 467"/>
                  <a:gd name="T1" fmla="*/ 70 h 333"/>
                  <a:gd name="T2" fmla="*/ 17 w 467"/>
                  <a:gd name="T3" fmla="*/ 127 h 333"/>
                  <a:gd name="T4" fmla="*/ 16 w 467"/>
                  <a:gd name="T5" fmla="*/ 200 h 333"/>
                  <a:gd name="T6" fmla="*/ 95 w 467"/>
                  <a:gd name="T7" fmla="*/ 300 h 333"/>
                  <a:gd name="T8" fmla="*/ 147 w 467"/>
                  <a:gd name="T9" fmla="*/ 344 h 333"/>
                  <a:gd name="T10" fmla="*/ 229 w 467"/>
                  <a:gd name="T11" fmla="*/ 392 h 333"/>
                  <a:gd name="T12" fmla="*/ 408 w 467"/>
                  <a:gd name="T13" fmla="*/ 468 h 333"/>
                  <a:gd name="T14" fmla="*/ 567 w 467"/>
                  <a:gd name="T15" fmla="*/ 468 h 333"/>
                  <a:gd name="T16" fmla="*/ 649 w 467"/>
                  <a:gd name="T17" fmla="*/ 403 h 333"/>
                  <a:gd name="T18" fmla="*/ 669 w 467"/>
                  <a:gd name="T19" fmla="*/ 278 h 333"/>
                  <a:gd name="T20" fmla="*/ 534 w 467"/>
                  <a:gd name="T21" fmla="*/ 68 h 333"/>
                  <a:gd name="T22" fmla="*/ 229 w 467"/>
                  <a:gd name="T23" fmla="*/ 21 h 333"/>
                  <a:gd name="T24" fmla="*/ 120 w 467"/>
                  <a:gd name="T25" fmla="*/ 61 h 333"/>
                  <a:gd name="T26" fmla="*/ 119 w 467"/>
                  <a:gd name="T27" fmla="*/ 61 h 3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7" h="333">
                    <a:moveTo>
                      <a:pt x="48" y="48"/>
                    </a:moveTo>
                    <a:cubicBezTo>
                      <a:pt x="31" y="56"/>
                      <a:pt x="22" y="73"/>
                      <a:pt x="12" y="87"/>
                    </a:cubicBezTo>
                    <a:cubicBezTo>
                      <a:pt x="0" y="104"/>
                      <a:pt x="0" y="117"/>
                      <a:pt x="11" y="136"/>
                    </a:cubicBezTo>
                    <a:cubicBezTo>
                      <a:pt x="27" y="162"/>
                      <a:pt x="44" y="184"/>
                      <a:pt x="66" y="205"/>
                    </a:cubicBezTo>
                    <a:cubicBezTo>
                      <a:pt x="78" y="215"/>
                      <a:pt x="88" y="226"/>
                      <a:pt x="101" y="235"/>
                    </a:cubicBezTo>
                    <a:cubicBezTo>
                      <a:pt x="120" y="247"/>
                      <a:pt x="139" y="258"/>
                      <a:pt x="158" y="268"/>
                    </a:cubicBezTo>
                    <a:cubicBezTo>
                      <a:pt x="199" y="289"/>
                      <a:pt x="236" y="310"/>
                      <a:pt x="282" y="320"/>
                    </a:cubicBezTo>
                    <a:cubicBezTo>
                      <a:pt x="316" y="327"/>
                      <a:pt x="357" y="333"/>
                      <a:pt x="391" y="320"/>
                    </a:cubicBezTo>
                    <a:cubicBezTo>
                      <a:pt x="413" y="311"/>
                      <a:pt x="434" y="294"/>
                      <a:pt x="448" y="275"/>
                    </a:cubicBezTo>
                    <a:cubicBezTo>
                      <a:pt x="467" y="250"/>
                      <a:pt x="466" y="219"/>
                      <a:pt x="462" y="190"/>
                    </a:cubicBezTo>
                    <a:cubicBezTo>
                      <a:pt x="455" y="129"/>
                      <a:pt x="425" y="74"/>
                      <a:pt x="369" y="46"/>
                    </a:cubicBezTo>
                    <a:cubicBezTo>
                      <a:pt x="304" y="14"/>
                      <a:pt x="230" y="0"/>
                      <a:pt x="158" y="14"/>
                    </a:cubicBezTo>
                    <a:cubicBezTo>
                      <a:pt x="131" y="20"/>
                      <a:pt x="109" y="34"/>
                      <a:pt x="83" y="41"/>
                    </a:cubicBezTo>
                    <a:cubicBezTo>
                      <a:pt x="82" y="41"/>
                      <a:pt x="82" y="41"/>
                      <a:pt x="82" y="41"/>
                    </a:cubicBezTo>
                  </a:path>
                </a:pathLst>
              </a:custGeom>
              <a:solidFill>
                <a:srgbClr val="BC57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6" name="Freeform 1407"/>
              <p:cNvSpPr>
                <a:spLocks/>
              </p:cNvSpPr>
              <p:nvPr/>
            </p:nvSpPr>
            <p:spPr bwMode="auto">
              <a:xfrm>
                <a:off x="4426" y="1131"/>
                <a:ext cx="512" cy="320"/>
              </a:xfrm>
              <a:custGeom>
                <a:avLst/>
                <a:gdLst>
                  <a:gd name="T0" fmla="*/ 587 w 425"/>
                  <a:gd name="T1" fmla="*/ 273 h 265"/>
                  <a:gd name="T2" fmla="*/ 469 w 425"/>
                  <a:gd name="T3" fmla="*/ 269 h 265"/>
                  <a:gd name="T4" fmla="*/ 331 w 425"/>
                  <a:gd name="T5" fmla="*/ 262 h 265"/>
                  <a:gd name="T6" fmla="*/ 282 w 425"/>
                  <a:gd name="T7" fmla="*/ 234 h 265"/>
                  <a:gd name="T8" fmla="*/ 258 w 425"/>
                  <a:gd name="T9" fmla="*/ 175 h 265"/>
                  <a:gd name="T10" fmla="*/ 326 w 425"/>
                  <a:gd name="T11" fmla="*/ 142 h 265"/>
                  <a:gd name="T12" fmla="*/ 393 w 425"/>
                  <a:gd name="T13" fmla="*/ 145 h 265"/>
                  <a:gd name="T14" fmla="*/ 467 w 425"/>
                  <a:gd name="T15" fmla="*/ 117 h 265"/>
                  <a:gd name="T16" fmla="*/ 593 w 425"/>
                  <a:gd name="T17" fmla="*/ 82 h 265"/>
                  <a:gd name="T18" fmla="*/ 366 w 425"/>
                  <a:gd name="T19" fmla="*/ 1 h 265"/>
                  <a:gd name="T20" fmla="*/ 246 w 425"/>
                  <a:gd name="T21" fmla="*/ 10 h 265"/>
                  <a:gd name="T22" fmla="*/ 128 w 425"/>
                  <a:gd name="T23" fmla="*/ 19 h 265"/>
                  <a:gd name="T24" fmla="*/ 69 w 425"/>
                  <a:gd name="T25" fmla="*/ 28 h 265"/>
                  <a:gd name="T26" fmla="*/ 5 w 425"/>
                  <a:gd name="T27" fmla="*/ 80 h 265"/>
                  <a:gd name="T28" fmla="*/ 28 w 425"/>
                  <a:gd name="T29" fmla="*/ 185 h 265"/>
                  <a:gd name="T30" fmla="*/ 136 w 425"/>
                  <a:gd name="T31" fmla="*/ 297 h 265"/>
                  <a:gd name="T32" fmla="*/ 286 w 425"/>
                  <a:gd name="T33" fmla="*/ 367 h 265"/>
                  <a:gd name="T34" fmla="*/ 487 w 425"/>
                  <a:gd name="T35" fmla="*/ 365 h 265"/>
                  <a:gd name="T36" fmla="*/ 582 w 425"/>
                  <a:gd name="T37" fmla="*/ 319 h 265"/>
                  <a:gd name="T38" fmla="*/ 602 w 425"/>
                  <a:gd name="T39" fmla="*/ 274 h 2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5" h="265">
                    <a:moveTo>
                      <a:pt x="404" y="187"/>
                    </a:moveTo>
                    <a:cubicBezTo>
                      <a:pt x="387" y="171"/>
                      <a:pt x="350" y="163"/>
                      <a:pt x="323" y="185"/>
                    </a:cubicBezTo>
                    <a:cubicBezTo>
                      <a:pt x="298" y="206"/>
                      <a:pt x="276" y="164"/>
                      <a:pt x="228" y="180"/>
                    </a:cubicBezTo>
                    <a:cubicBezTo>
                      <a:pt x="216" y="184"/>
                      <a:pt x="204" y="172"/>
                      <a:pt x="194" y="161"/>
                    </a:cubicBezTo>
                    <a:cubicBezTo>
                      <a:pt x="187" y="152"/>
                      <a:pt x="176" y="132"/>
                      <a:pt x="178" y="120"/>
                    </a:cubicBezTo>
                    <a:cubicBezTo>
                      <a:pt x="180" y="97"/>
                      <a:pt x="207" y="97"/>
                      <a:pt x="225" y="98"/>
                    </a:cubicBezTo>
                    <a:cubicBezTo>
                      <a:pt x="257" y="100"/>
                      <a:pt x="238" y="97"/>
                      <a:pt x="271" y="99"/>
                    </a:cubicBezTo>
                    <a:cubicBezTo>
                      <a:pt x="291" y="99"/>
                      <a:pt x="303" y="72"/>
                      <a:pt x="322" y="80"/>
                    </a:cubicBezTo>
                    <a:cubicBezTo>
                      <a:pt x="370" y="101"/>
                      <a:pt x="425" y="81"/>
                      <a:pt x="408" y="56"/>
                    </a:cubicBezTo>
                    <a:cubicBezTo>
                      <a:pt x="375" y="4"/>
                      <a:pt x="307" y="2"/>
                      <a:pt x="252" y="1"/>
                    </a:cubicBezTo>
                    <a:cubicBezTo>
                      <a:pt x="224" y="0"/>
                      <a:pt x="197" y="6"/>
                      <a:pt x="169" y="7"/>
                    </a:cubicBezTo>
                    <a:cubicBezTo>
                      <a:pt x="141" y="7"/>
                      <a:pt x="116" y="8"/>
                      <a:pt x="88" y="13"/>
                    </a:cubicBezTo>
                    <a:cubicBezTo>
                      <a:pt x="63" y="18"/>
                      <a:pt x="72" y="12"/>
                      <a:pt x="47" y="19"/>
                    </a:cubicBezTo>
                    <a:cubicBezTo>
                      <a:pt x="33" y="23"/>
                      <a:pt x="5" y="41"/>
                      <a:pt x="3" y="55"/>
                    </a:cubicBezTo>
                    <a:cubicBezTo>
                      <a:pt x="0" y="80"/>
                      <a:pt x="5" y="107"/>
                      <a:pt x="19" y="127"/>
                    </a:cubicBezTo>
                    <a:cubicBezTo>
                      <a:pt x="40" y="157"/>
                      <a:pt x="64" y="183"/>
                      <a:pt x="94" y="204"/>
                    </a:cubicBezTo>
                    <a:cubicBezTo>
                      <a:pt x="124" y="226"/>
                      <a:pt x="162" y="242"/>
                      <a:pt x="197" y="252"/>
                    </a:cubicBezTo>
                    <a:cubicBezTo>
                      <a:pt x="243" y="265"/>
                      <a:pt x="289" y="257"/>
                      <a:pt x="335" y="250"/>
                    </a:cubicBezTo>
                    <a:cubicBezTo>
                      <a:pt x="362" y="245"/>
                      <a:pt x="383" y="242"/>
                      <a:pt x="401" y="219"/>
                    </a:cubicBezTo>
                    <a:cubicBezTo>
                      <a:pt x="408" y="209"/>
                      <a:pt x="409" y="198"/>
                      <a:pt x="415" y="188"/>
                    </a:cubicBezTo>
                  </a:path>
                </a:pathLst>
              </a:custGeom>
              <a:solidFill>
                <a:srgbClr val="B14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7" name="Freeform 1408"/>
              <p:cNvSpPr>
                <a:spLocks/>
              </p:cNvSpPr>
              <p:nvPr/>
            </p:nvSpPr>
            <p:spPr bwMode="auto">
              <a:xfrm>
                <a:off x="4407" y="1133"/>
                <a:ext cx="512" cy="322"/>
              </a:xfrm>
              <a:custGeom>
                <a:avLst/>
                <a:gdLst>
                  <a:gd name="T0" fmla="*/ 587 w 425"/>
                  <a:gd name="T1" fmla="*/ 274 h 266"/>
                  <a:gd name="T2" fmla="*/ 501 w 425"/>
                  <a:gd name="T3" fmla="*/ 272 h 266"/>
                  <a:gd name="T4" fmla="*/ 339 w 425"/>
                  <a:gd name="T5" fmla="*/ 272 h 266"/>
                  <a:gd name="T6" fmla="*/ 283 w 425"/>
                  <a:gd name="T7" fmla="*/ 237 h 266"/>
                  <a:gd name="T8" fmla="*/ 205 w 425"/>
                  <a:gd name="T9" fmla="*/ 155 h 266"/>
                  <a:gd name="T10" fmla="*/ 269 w 425"/>
                  <a:gd name="T11" fmla="*/ 127 h 266"/>
                  <a:gd name="T12" fmla="*/ 370 w 425"/>
                  <a:gd name="T13" fmla="*/ 116 h 266"/>
                  <a:gd name="T14" fmla="*/ 484 w 425"/>
                  <a:gd name="T15" fmla="*/ 103 h 266"/>
                  <a:gd name="T16" fmla="*/ 594 w 425"/>
                  <a:gd name="T17" fmla="*/ 82 h 266"/>
                  <a:gd name="T18" fmla="*/ 367 w 425"/>
                  <a:gd name="T19" fmla="*/ 1 h 266"/>
                  <a:gd name="T20" fmla="*/ 246 w 425"/>
                  <a:gd name="T21" fmla="*/ 10 h 266"/>
                  <a:gd name="T22" fmla="*/ 129 w 425"/>
                  <a:gd name="T23" fmla="*/ 19 h 266"/>
                  <a:gd name="T24" fmla="*/ 70 w 425"/>
                  <a:gd name="T25" fmla="*/ 29 h 266"/>
                  <a:gd name="T26" fmla="*/ 6 w 425"/>
                  <a:gd name="T27" fmla="*/ 82 h 266"/>
                  <a:gd name="T28" fmla="*/ 28 w 425"/>
                  <a:gd name="T29" fmla="*/ 186 h 266"/>
                  <a:gd name="T30" fmla="*/ 137 w 425"/>
                  <a:gd name="T31" fmla="*/ 300 h 266"/>
                  <a:gd name="T32" fmla="*/ 288 w 425"/>
                  <a:gd name="T33" fmla="*/ 370 h 266"/>
                  <a:gd name="T34" fmla="*/ 488 w 425"/>
                  <a:gd name="T35" fmla="*/ 367 h 266"/>
                  <a:gd name="T36" fmla="*/ 582 w 425"/>
                  <a:gd name="T37" fmla="*/ 322 h 266"/>
                  <a:gd name="T38" fmla="*/ 604 w 425"/>
                  <a:gd name="T39" fmla="*/ 277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5" h="266">
                    <a:moveTo>
                      <a:pt x="404" y="187"/>
                    </a:moveTo>
                    <a:cubicBezTo>
                      <a:pt x="411" y="174"/>
                      <a:pt x="371" y="164"/>
                      <a:pt x="345" y="186"/>
                    </a:cubicBezTo>
                    <a:cubicBezTo>
                      <a:pt x="319" y="207"/>
                      <a:pt x="309" y="166"/>
                      <a:pt x="233" y="186"/>
                    </a:cubicBezTo>
                    <a:cubicBezTo>
                      <a:pt x="220" y="189"/>
                      <a:pt x="205" y="173"/>
                      <a:pt x="195" y="162"/>
                    </a:cubicBezTo>
                    <a:cubicBezTo>
                      <a:pt x="188" y="153"/>
                      <a:pt x="140" y="118"/>
                      <a:pt x="141" y="106"/>
                    </a:cubicBezTo>
                    <a:cubicBezTo>
                      <a:pt x="143" y="83"/>
                      <a:pt x="167" y="86"/>
                      <a:pt x="185" y="87"/>
                    </a:cubicBezTo>
                    <a:cubicBezTo>
                      <a:pt x="217" y="88"/>
                      <a:pt x="223" y="77"/>
                      <a:pt x="255" y="79"/>
                    </a:cubicBezTo>
                    <a:cubicBezTo>
                      <a:pt x="275" y="80"/>
                      <a:pt x="273" y="111"/>
                      <a:pt x="334" y="70"/>
                    </a:cubicBezTo>
                    <a:cubicBezTo>
                      <a:pt x="378" y="41"/>
                      <a:pt x="425" y="81"/>
                      <a:pt x="409" y="56"/>
                    </a:cubicBezTo>
                    <a:cubicBezTo>
                      <a:pt x="376" y="5"/>
                      <a:pt x="308" y="2"/>
                      <a:pt x="253" y="1"/>
                    </a:cubicBezTo>
                    <a:cubicBezTo>
                      <a:pt x="225" y="0"/>
                      <a:pt x="197" y="7"/>
                      <a:pt x="169" y="7"/>
                    </a:cubicBezTo>
                    <a:cubicBezTo>
                      <a:pt x="142" y="7"/>
                      <a:pt x="116" y="8"/>
                      <a:pt x="89" y="13"/>
                    </a:cubicBezTo>
                    <a:cubicBezTo>
                      <a:pt x="64" y="19"/>
                      <a:pt x="73" y="13"/>
                      <a:pt x="48" y="20"/>
                    </a:cubicBezTo>
                    <a:cubicBezTo>
                      <a:pt x="34" y="23"/>
                      <a:pt x="6" y="41"/>
                      <a:pt x="4" y="56"/>
                    </a:cubicBezTo>
                    <a:cubicBezTo>
                      <a:pt x="0" y="80"/>
                      <a:pt x="6" y="108"/>
                      <a:pt x="19" y="127"/>
                    </a:cubicBezTo>
                    <a:cubicBezTo>
                      <a:pt x="41" y="157"/>
                      <a:pt x="65" y="183"/>
                      <a:pt x="95" y="205"/>
                    </a:cubicBezTo>
                    <a:cubicBezTo>
                      <a:pt x="124" y="226"/>
                      <a:pt x="163" y="243"/>
                      <a:pt x="198" y="253"/>
                    </a:cubicBezTo>
                    <a:cubicBezTo>
                      <a:pt x="243" y="266"/>
                      <a:pt x="290" y="257"/>
                      <a:pt x="336" y="250"/>
                    </a:cubicBezTo>
                    <a:cubicBezTo>
                      <a:pt x="363" y="246"/>
                      <a:pt x="384" y="242"/>
                      <a:pt x="401" y="220"/>
                    </a:cubicBezTo>
                    <a:cubicBezTo>
                      <a:pt x="409" y="210"/>
                      <a:pt x="410" y="199"/>
                      <a:pt x="416" y="189"/>
                    </a:cubicBezTo>
                  </a:path>
                </a:pathLst>
              </a:custGeom>
              <a:solidFill>
                <a:srgbClr val="A220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8" name="Freeform 1409"/>
              <p:cNvSpPr>
                <a:spLocks/>
              </p:cNvSpPr>
              <p:nvPr/>
            </p:nvSpPr>
            <p:spPr bwMode="auto">
              <a:xfrm>
                <a:off x="4809" y="1011"/>
                <a:ext cx="350" cy="960"/>
              </a:xfrm>
              <a:custGeom>
                <a:avLst/>
                <a:gdLst>
                  <a:gd name="T0" fmla="*/ 6 w 291"/>
                  <a:gd name="T1" fmla="*/ 0 h 794"/>
                  <a:gd name="T2" fmla="*/ 1 w 291"/>
                  <a:gd name="T3" fmla="*/ 0 h 794"/>
                  <a:gd name="T4" fmla="*/ 1 w 291"/>
                  <a:gd name="T5" fmla="*/ 237 h 794"/>
                  <a:gd name="T6" fmla="*/ 162 w 291"/>
                  <a:gd name="T7" fmla="*/ 345 h 794"/>
                  <a:gd name="T8" fmla="*/ 1 w 291"/>
                  <a:gd name="T9" fmla="*/ 450 h 794"/>
                  <a:gd name="T10" fmla="*/ 1 w 291"/>
                  <a:gd name="T11" fmla="*/ 1161 h 794"/>
                  <a:gd name="T12" fmla="*/ 0 w 291"/>
                  <a:gd name="T13" fmla="*/ 1161 h 794"/>
                  <a:gd name="T14" fmla="*/ 6 w 291"/>
                  <a:gd name="T15" fmla="*/ 1161 h 794"/>
                  <a:gd name="T16" fmla="*/ 421 w 291"/>
                  <a:gd name="T17" fmla="*/ 580 h 794"/>
                  <a:gd name="T18" fmla="*/ 6 w 291"/>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794">
                    <a:moveTo>
                      <a:pt x="4" y="0"/>
                    </a:moveTo>
                    <a:cubicBezTo>
                      <a:pt x="3" y="0"/>
                      <a:pt x="2" y="0"/>
                      <a:pt x="1" y="0"/>
                    </a:cubicBezTo>
                    <a:cubicBezTo>
                      <a:pt x="1" y="162"/>
                      <a:pt x="1" y="162"/>
                      <a:pt x="1" y="162"/>
                    </a:cubicBezTo>
                    <a:cubicBezTo>
                      <a:pt x="100" y="163"/>
                      <a:pt x="113" y="212"/>
                      <a:pt x="112" y="236"/>
                    </a:cubicBezTo>
                    <a:cubicBezTo>
                      <a:pt x="111" y="271"/>
                      <a:pt x="100" y="307"/>
                      <a:pt x="1" y="308"/>
                    </a:cubicBezTo>
                    <a:cubicBezTo>
                      <a:pt x="1" y="794"/>
                      <a:pt x="1" y="794"/>
                      <a:pt x="1" y="794"/>
                    </a:cubicBezTo>
                    <a:cubicBezTo>
                      <a:pt x="0" y="794"/>
                      <a:pt x="0" y="794"/>
                      <a:pt x="0" y="794"/>
                    </a:cubicBezTo>
                    <a:cubicBezTo>
                      <a:pt x="1" y="794"/>
                      <a:pt x="3" y="794"/>
                      <a:pt x="4" y="794"/>
                    </a:cubicBezTo>
                    <a:cubicBezTo>
                      <a:pt x="163" y="794"/>
                      <a:pt x="291" y="616"/>
                      <a:pt x="291" y="397"/>
                    </a:cubicBezTo>
                    <a:cubicBezTo>
                      <a:pt x="291" y="178"/>
                      <a:pt x="163" y="0"/>
                      <a:pt x="4"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9" name="Freeform 1410"/>
              <p:cNvSpPr>
                <a:spLocks/>
              </p:cNvSpPr>
              <p:nvPr/>
            </p:nvSpPr>
            <p:spPr bwMode="auto">
              <a:xfrm>
                <a:off x="3966" y="1149"/>
                <a:ext cx="600" cy="469"/>
              </a:xfrm>
              <a:custGeom>
                <a:avLst/>
                <a:gdLst>
                  <a:gd name="T0" fmla="*/ 14 w 498"/>
                  <a:gd name="T1" fmla="*/ 525 h 388"/>
                  <a:gd name="T2" fmla="*/ 302 w 498"/>
                  <a:gd name="T3" fmla="*/ 511 h 388"/>
                  <a:gd name="T4" fmla="*/ 581 w 498"/>
                  <a:gd name="T5" fmla="*/ 300 h 388"/>
                  <a:gd name="T6" fmla="*/ 386 w 498"/>
                  <a:gd name="T7" fmla="*/ 65 h 388"/>
                  <a:gd name="T8" fmla="*/ 452 w 498"/>
                  <a:gd name="T9" fmla="*/ 250 h 388"/>
                  <a:gd name="T10" fmla="*/ 314 w 498"/>
                  <a:gd name="T11" fmla="*/ 276 h 388"/>
                  <a:gd name="T12" fmla="*/ 186 w 498"/>
                  <a:gd name="T13" fmla="*/ 301 h 388"/>
                  <a:gd name="T14" fmla="*/ 134 w 498"/>
                  <a:gd name="T15" fmla="*/ 311 h 388"/>
                  <a:gd name="T16" fmla="*/ 136 w 498"/>
                  <a:gd name="T17" fmla="*/ 366 h 388"/>
                  <a:gd name="T18" fmla="*/ 136 w 498"/>
                  <a:gd name="T19" fmla="*/ 361 h 388"/>
                  <a:gd name="T20" fmla="*/ 1 w 498"/>
                  <a:gd name="T21" fmla="*/ 392 h 388"/>
                  <a:gd name="T22" fmla="*/ 0 w 498"/>
                  <a:gd name="T23" fmla="*/ 400 h 388"/>
                  <a:gd name="T24" fmla="*/ 0 w 498"/>
                  <a:gd name="T25" fmla="*/ 404 h 388"/>
                  <a:gd name="T26" fmla="*/ 0 w 498"/>
                  <a:gd name="T27" fmla="*/ 517 h 388"/>
                  <a:gd name="T28" fmla="*/ 14 w 498"/>
                  <a:gd name="T29" fmla="*/ 525 h 3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8" h="388">
                    <a:moveTo>
                      <a:pt x="10" y="359"/>
                    </a:moveTo>
                    <a:cubicBezTo>
                      <a:pt x="75" y="388"/>
                      <a:pt x="144" y="373"/>
                      <a:pt x="208" y="350"/>
                    </a:cubicBezTo>
                    <a:cubicBezTo>
                      <a:pt x="285" y="322"/>
                      <a:pt x="359" y="280"/>
                      <a:pt x="400" y="205"/>
                    </a:cubicBezTo>
                    <a:cubicBezTo>
                      <a:pt x="414" y="181"/>
                      <a:pt x="498" y="0"/>
                      <a:pt x="266" y="45"/>
                    </a:cubicBezTo>
                    <a:cubicBezTo>
                      <a:pt x="237" y="51"/>
                      <a:pt x="443" y="113"/>
                      <a:pt x="311" y="171"/>
                    </a:cubicBezTo>
                    <a:cubicBezTo>
                      <a:pt x="284" y="183"/>
                      <a:pt x="246" y="182"/>
                      <a:pt x="217" y="189"/>
                    </a:cubicBezTo>
                    <a:cubicBezTo>
                      <a:pt x="188" y="196"/>
                      <a:pt x="155" y="195"/>
                      <a:pt x="128" y="206"/>
                    </a:cubicBezTo>
                    <a:cubicBezTo>
                      <a:pt x="116" y="210"/>
                      <a:pt x="104" y="211"/>
                      <a:pt x="92" y="213"/>
                    </a:cubicBezTo>
                    <a:cubicBezTo>
                      <a:pt x="87" y="229"/>
                      <a:pt x="92" y="246"/>
                      <a:pt x="94" y="251"/>
                    </a:cubicBezTo>
                    <a:cubicBezTo>
                      <a:pt x="93" y="251"/>
                      <a:pt x="95" y="247"/>
                      <a:pt x="94" y="247"/>
                    </a:cubicBezTo>
                    <a:cubicBezTo>
                      <a:pt x="43" y="220"/>
                      <a:pt x="8" y="260"/>
                      <a:pt x="1" y="268"/>
                    </a:cubicBezTo>
                    <a:cubicBezTo>
                      <a:pt x="1" y="268"/>
                      <a:pt x="1" y="274"/>
                      <a:pt x="0" y="274"/>
                    </a:cubicBezTo>
                    <a:cubicBezTo>
                      <a:pt x="0" y="276"/>
                      <a:pt x="0" y="276"/>
                      <a:pt x="0" y="276"/>
                    </a:cubicBezTo>
                    <a:cubicBezTo>
                      <a:pt x="0" y="276"/>
                      <a:pt x="0" y="354"/>
                      <a:pt x="0" y="354"/>
                    </a:cubicBezTo>
                    <a:cubicBezTo>
                      <a:pt x="3" y="356"/>
                      <a:pt x="6" y="358"/>
                      <a:pt x="10" y="359"/>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0" name="Freeform 1411"/>
              <p:cNvSpPr>
                <a:spLocks/>
              </p:cNvSpPr>
              <p:nvPr/>
            </p:nvSpPr>
            <p:spPr bwMode="auto">
              <a:xfrm>
                <a:off x="3966" y="1117"/>
                <a:ext cx="543" cy="433"/>
              </a:xfrm>
              <a:custGeom>
                <a:avLst/>
                <a:gdLst>
                  <a:gd name="T0" fmla="*/ 406 w 451"/>
                  <a:gd name="T1" fmla="*/ 451 h 358"/>
                  <a:gd name="T2" fmla="*/ 526 w 451"/>
                  <a:gd name="T3" fmla="*/ 380 h 358"/>
                  <a:gd name="T4" fmla="*/ 641 w 451"/>
                  <a:gd name="T5" fmla="*/ 202 h 358"/>
                  <a:gd name="T6" fmla="*/ 531 w 451"/>
                  <a:gd name="T7" fmla="*/ 132 h 358"/>
                  <a:gd name="T8" fmla="*/ 545 w 451"/>
                  <a:gd name="T9" fmla="*/ 190 h 358"/>
                  <a:gd name="T10" fmla="*/ 419 w 451"/>
                  <a:gd name="T11" fmla="*/ 312 h 358"/>
                  <a:gd name="T12" fmla="*/ 258 w 451"/>
                  <a:gd name="T13" fmla="*/ 354 h 358"/>
                  <a:gd name="T14" fmla="*/ 130 w 451"/>
                  <a:gd name="T15" fmla="*/ 375 h 358"/>
                  <a:gd name="T16" fmla="*/ 134 w 451"/>
                  <a:gd name="T17" fmla="*/ 398 h 358"/>
                  <a:gd name="T18" fmla="*/ 134 w 451"/>
                  <a:gd name="T19" fmla="*/ 398 h 358"/>
                  <a:gd name="T20" fmla="*/ 0 w 451"/>
                  <a:gd name="T21" fmla="*/ 433 h 358"/>
                  <a:gd name="T22" fmla="*/ 0 w 451"/>
                  <a:gd name="T23" fmla="*/ 433 h 358"/>
                  <a:gd name="T24" fmla="*/ 0 w 451"/>
                  <a:gd name="T25" fmla="*/ 498 h 358"/>
                  <a:gd name="T26" fmla="*/ 406 w 451"/>
                  <a:gd name="T27" fmla="*/ 451 h 3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1" h="358">
                    <a:moveTo>
                      <a:pt x="280" y="308"/>
                    </a:moveTo>
                    <a:cubicBezTo>
                      <a:pt x="312" y="296"/>
                      <a:pt x="341" y="286"/>
                      <a:pt x="363" y="260"/>
                    </a:cubicBezTo>
                    <a:cubicBezTo>
                      <a:pt x="372" y="249"/>
                      <a:pt x="451" y="158"/>
                      <a:pt x="442" y="138"/>
                    </a:cubicBezTo>
                    <a:cubicBezTo>
                      <a:pt x="378" y="0"/>
                      <a:pt x="261" y="23"/>
                      <a:pt x="366" y="90"/>
                    </a:cubicBezTo>
                    <a:cubicBezTo>
                      <a:pt x="378" y="97"/>
                      <a:pt x="347" y="113"/>
                      <a:pt x="376" y="130"/>
                    </a:cubicBezTo>
                    <a:cubicBezTo>
                      <a:pt x="410" y="148"/>
                      <a:pt x="342" y="199"/>
                      <a:pt x="289" y="213"/>
                    </a:cubicBezTo>
                    <a:cubicBezTo>
                      <a:pt x="254" y="221"/>
                      <a:pt x="211" y="228"/>
                      <a:pt x="178" y="242"/>
                    </a:cubicBezTo>
                    <a:cubicBezTo>
                      <a:pt x="159" y="250"/>
                      <a:pt x="123" y="254"/>
                      <a:pt x="90" y="256"/>
                    </a:cubicBezTo>
                    <a:cubicBezTo>
                      <a:pt x="90" y="264"/>
                      <a:pt x="91" y="270"/>
                      <a:pt x="92" y="272"/>
                    </a:cubicBezTo>
                    <a:cubicBezTo>
                      <a:pt x="92" y="273"/>
                      <a:pt x="93" y="272"/>
                      <a:pt x="92" y="272"/>
                    </a:cubicBezTo>
                    <a:cubicBezTo>
                      <a:pt x="44" y="244"/>
                      <a:pt x="7" y="287"/>
                      <a:pt x="0" y="296"/>
                    </a:cubicBezTo>
                    <a:cubicBezTo>
                      <a:pt x="0" y="296"/>
                      <a:pt x="0" y="296"/>
                      <a:pt x="0" y="296"/>
                    </a:cubicBezTo>
                    <a:cubicBezTo>
                      <a:pt x="0" y="341"/>
                      <a:pt x="0" y="341"/>
                      <a:pt x="0" y="341"/>
                    </a:cubicBezTo>
                    <a:cubicBezTo>
                      <a:pt x="49" y="358"/>
                      <a:pt x="231" y="325"/>
                      <a:pt x="280" y="308"/>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1" name="Rectangle 1412"/>
              <p:cNvSpPr>
                <a:spLocks noChangeArrowheads="1"/>
              </p:cNvSpPr>
              <p:nvPr/>
            </p:nvSpPr>
            <p:spPr bwMode="auto">
              <a:xfrm>
                <a:off x="3966"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2" name="Freeform 1413"/>
              <p:cNvSpPr>
                <a:spLocks/>
              </p:cNvSpPr>
              <p:nvPr/>
            </p:nvSpPr>
            <p:spPr bwMode="auto">
              <a:xfrm>
                <a:off x="3967" y="1336"/>
                <a:ext cx="843" cy="481"/>
              </a:xfrm>
              <a:custGeom>
                <a:avLst/>
                <a:gdLst>
                  <a:gd name="T0" fmla="*/ 1015 w 700"/>
                  <a:gd name="T1" fmla="*/ 583 h 397"/>
                  <a:gd name="T2" fmla="*/ 0 w 700"/>
                  <a:gd name="T3" fmla="*/ 583 h 397"/>
                  <a:gd name="T4" fmla="*/ 0 w 700"/>
                  <a:gd name="T5" fmla="*/ 176 h 397"/>
                  <a:gd name="T6" fmla="*/ 612 w 700"/>
                  <a:gd name="T7" fmla="*/ 0 h 397"/>
                  <a:gd name="T8" fmla="*/ 1015 w 700"/>
                  <a:gd name="T9" fmla="*/ 57 h 397"/>
                  <a:gd name="T10" fmla="*/ 1015 w 700"/>
                  <a:gd name="T11" fmla="*/ 583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0" h="397">
                    <a:moveTo>
                      <a:pt x="700" y="397"/>
                    </a:moveTo>
                    <a:cubicBezTo>
                      <a:pt x="0" y="397"/>
                      <a:pt x="0" y="397"/>
                      <a:pt x="0" y="397"/>
                    </a:cubicBezTo>
                    <a:cubicBezTo>
                      <a:pt x="0" y="120"/>
                      <a:pt x="0" y="120"/>
                      <a:pt x="0" y="120"/>
                    </a:cubicBezTo>
                    <a:cubicBezTo>
                      <a:pt x="209" y="113"/>
                      <a:pt x="309" y="68"/>
                      <a:pt x="422" y="0"/>
                    </a:cubicBezTo>
                    <a:cubicBezTo>
                      <a:pt x="506" y="33"/>
                      <a:pt x="594" y="39"/>
                      <a:pt x="700" y="39"/>
                    </a:cubicBezTo>
                    <a:lnTo>
                      <a:pt x="700" y="397"/>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3" name="Freeform 1414"/>
              <p:cNvSpPr>
                <a:spLocks/>
              </p:cNvSpPr>
              <p:nvPr/>
            </p:nvSpPr>
            <p:spPr bwMode="auto">
              <a:xfrm>
                <a:off x="3966" y="1146"/>
                <a:ext cx="101" cy="118"/>
              </a:xfrm>
              <a:custGeom>
                <a:avLst/>
                <a:gdLst>
                  <a:gd name="T0" fmla="*/ 0 w 84"/>
                  <a:gd name="T1" fmla="*/ 74 h 97"/>
                  <a:gd name="T2" fmla="*/ 121 w 84"/>
                  <a:gd name="T3" fmla="*/ 71 h 97"/>
                  <a:gd name="T4" fmla="*/ 0 w 84"/>
                  <a:gd name="T5" fmla="*/ 74 h 97"/>
                  <a:gd name="T6" fmla="*/ 0 60000 65536"/>
                  <a:gd name="T7" fmla="*/ 0 60000 65536"/>
                  <a:gd name="T8" fmla="*/ 0 60000 65536"/>
                </a:gdLst>
                <a:ahLst/>
                <a:cxnLst>
                  <a:cxn ang="T6">
                    <a:pos x="T0" y="T1"/>
                  </a:cxn>
                  <a:cxn ang="T7">
                    <a:pos x="T2" y="T3"/>
                  </a:cxn>
                  <a:cxn ang="T8">
                    <a:pos x="T4" y="T5"/>
                  </a:cxn>
                </a:cxnLst>
                <a:rect l="0" t="0" r="r" b="b"/>
                <a:pathLst>
                  <a:path w="84" h="97">
                    <a:moveTo>
                      <a:pt x="0" y="50"/>
                    </a:moveTo>
                    <a:cubicBezTo>
                      <a:pt x="0" y="50"/>
                      <a:pt x="30" y="0"/>
                      <a:pt x="84" y="48"/>
                    </a:cubicBezTo>
                    <a:cubicBezTo>
                      <a:pt x="84" y="48"/>
                      <a:pt x="49" y="97"/>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4" name="Oval 1415"/>
              <p:cNvSpPr>
                <a:spLocks noChangeArrowheads="1"/>
              </p:cNvSpPr>
              <p:nvPr/>
            </p:nvSpPr>
            <p:spPr bwMode="auto">
              <a:xfrm>
                <a:off x="4007"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5" name="Freeform 1416"/>
              <p:cNvSpPr>
                <a:spLocks/>
              </p:cNvSpPr>
              <p:nvPr/>
            </p:nvSpPr>
            <p:spPr bwMode="auto">
              <a:xfrm>
                <a:off x="4067" y="1161"/>
                <a:ext cx="141" cy="101"/>
              </a:xfrm>
              <a:custGeom>
                <a:avLst/>
                <a:gdLst>
                  <a:gd name="T0" fmla="*/ 0 w 117"/>
                  <a:gd name="T1" fmla="*/ 53 h 84"/>
                  <a:gd name="T2" fmla="*/ 170 w 117"/>
                  <a:gd name="T3" fmla="*/ 55 h 84"/>
                  <a:gd name="T4" fmla="*/ 0 w 117"/>
                  <a:gd name="T5" fmla="*/ 53 h 84"/>
                  <a:gd name="T6" fmla="*/ 0 60000 65536"/>
                  <a:gd name="T7" fmla="*/ 0 60000 65536"/>
                  <a:gd name="T8" fmla="*/ 0 60000 65536"/>
                </a:gdLst>
                <a:ahLst/>
                <a:cxnLst>
                  <a:cxn ang="T6">
                    <a:pos x="T0" y="T1"/>
                  </a:cxn>
                  <a:cxn ang="T7">
                    <a:pos x="T2" y="T3"/>
                  </a:cxn>
                  <a:cxn ang="T8">
                    <a:pos x="T4" y="T5"/>
                  </a:cxn>
                </a:cxnLst>
                <a:rect l="0" t="0" r="r" b="b"/>
                <a:pathLst>
                  <a:path w="117" h="84">
                    <a:moveTo>
                      <a:pt x="0" y="37"/>
                    </a:moveTo>
                    <a:cubicBezTo>
                      <a:pt x="0" y="37"/>
                      <a:pt x="62" y="0"/>
                      <a:pt x="117" y="38"/>
                    </a:cubicBezTo>
                    <a:cubicBezTo>
                      <a:pt x="117" y="38"/>
                      <a:pt x="59" y="84"/>
                      <a:pt x="0" y="3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6" name="Oval 1417"/>
              <p:cNvSpPr>
                <a:spLocks noChangeArrowheads="1"/>
              </p:cNvSpPr>
              <p:nvPr/>
            </p:nvSpPr>
            <p:spPr bwMode="auto">
              <a:xfrm>
                <a:off x="4127"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7" name="Freeform 1418"/>
              <p:cNvSpPr>
                <a:spLocks/>
              </p:cNvSpPr>
              <p:nvPr/>
            </p:nvSpPr>
            <p:spPr bwMode="auto">
              <a:xfrm>
                <a:off x="4207" y="1148"/>
                <a:ext cx="103" cy="116"/>
              </a:xfrm>
              <a:custGeom>
                <a:avLst/>
                <a:gdLst>
                  <a:gd name="T0" fmla="*/ 0 w 86"/>
                  <a:gd name="T1" fmla="*/ 71 h 96"/>
                  <a:gd name="T2" fmla="*/ 123 w 86"/>
                  <a:gd name="T3" fmla="*/ 71 h 96"/>
                  <a:gd name="T4" fmla="*/ 0 w 86"/>
                  <a:gd name="T5" fmla="*/ 71 h 96"/>
                  <a:gd name="T6" fmla="*/ 0 60000 65536"/>
                  <a:gd name="T7" fmla="*/ 0 60000 65536"/>
                  <a:gd name="T8" fmla="*/ 0 60000 65536"/>
                </a:gdLst>
                <a:ahLst/>
                <a:cxnLst>
                  <a:cxn ang="T6">
                    <a:pos x="T0" y="T1"/>
                  </a:cxn>
                  <a:cxn ang="T7">
                    <a:pos x="T2" y="T3"/>
                  </a:cxn>
                  <a:cxn ang="T8">
                    <a:pos x="T4" y="T5"/>
                  </a:cxn>
                </a:cxnLst>
                <a:rect l="0" t="0" r="r" b="b"/>
                <a:pathLst>
                  <a:path w="86" h="96">
                    <a:moveTo>
                      <a:pt x="0" y="49"/>
                    </a:moveTo>
                    <a:cubicBezTo>
                      <a:pt x="0" y="49"/>
                      <a:pt x="32" y="0"/>
                      <a:pt x="86" y="49"/>
                    </a:cubicBezTo>
                    <a:cubicBezTo>
                      <a:pt x="86"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8" name="Oval 1419"/>
              <p:cNvSpPr>
                <a:spLocks noChangeArrowheads="1"/>
              </p:cNvSpPr>
              <p:nvPr/>
            </p:nvSpPr>
            <p:spPr bwMode="auto">
              <a:xfrm>
                <a:off x="424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9" name="Freeform 1420"/>
              <p:cNvSpPr>
                <a:spLocks/>
              </p:cNvSpPr>
              <p:nvPr/>
            </p:nvSpPr>
            <p:spPr bwMode="auto">
              <a:xfrm>
                <a:off x="4310" y="1149"/>
                <a:ext cx="129" cy="115"/>
              </a:xfrm>
              <a:custGeom>
                <a:avLst/>
                <a:gdLst>
                  <a:gd name="T0" fmla="*/ 0 w 107"/>
                  <a:gd name="T1" fmla="*/ 70 h 95"/>
                  <a:gd name="T2" fmla="*/ 156 w 107"/>
                  <a:gd name="T3" fmla="*/ 70 h 95"/>
                  <a:gd name="T4" fmla="*/ 0 w 107"/>
                  <a:gd name="T5" fmla="*/ 70 h 95"/>
                  <a:gd name="T6" fmla="*/ 0 60000 65536"/>
                  <a:gd name="T7" fmla="*/ 0 60000 65536"/>
                  <a:gd name="T8" fmla="*/ 0 60000 65536"/>
                </a:gdLst>
                <a:ahLst/>
                <a:cxnLst>
                  <a:cxn ang="T6">
                    <a:pos x="T0" y="T1"/>
                  </a:cxn>
                  <a:cxn ang="T7">
                    <a:pos x="T2" y="T3"/>
                  </a:cxn>
                  <a:cxn ang="T8">
                    <a:pos x="T4" y="T5"/>
                  </a:cxn>
                </a:cxnLst>
                <a:rect l="0" t="0" r="r" b="b"/>
                <a:pathLst>
                  <a:path w="107" h="95">
                    <a:moveTo>
                      <a:pt x="0" y="48"/>
                    </a:moveTo>
                    <a:cubicBezTo>
                      <a:pt x="0" y="48"/>
                      <a:pt x="53" y="0"/>
                      <a:pt x="107" y="48"/>
                    </a:cubicBezTo>
                    <a:cubicBezTo>
                      <a:pt x="107"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0" name="Oval 1421"/>
              <p:cNvSpPr>
                <a:spLocks noChangeArrowheads="1"/>
              </p:cNvSpPr>
              <p:nvPr/>
            </p:nvSpPr>
            <p:spPr bwMode="auto">
              <a:xfrm>
                <a:off x="436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1" name="Freeform 1422"/>
              <p:cNvSpPr>
                <a:spLocks/>
              </p:cNvSpPr>
              <p:nvPr/>
            </p:nvSpPr>
            <p:spPr bwMode="auto">
              <a:xfrm>
                <a:off x="4439" y="1149"/>
                <a:ext cx="130" cy="115"/>
              </a:xfrm>
              <a:custGeom>
                <a:avLst/>
                <a:gdLst>
                  <a:gd name="T0" fmla="*/ 0 w 108"/>
                  <a:gd name="T1" fmla="*/ 70 h 95"/>
                  <a:gd name="T2" fmla="*/ 156 w 108"/>
                  <a:gd name="T3" fmla="*/ 70 h 95"/>
                  <a:gd name="T4" fmla="*/ 0 w 108"/>
                  <a:gd name="T5" fmla="*/ 70 h 95"/>
                  <a:gd name="T6" fmla="*/ 0 60000 65536"/>
                  <a:gd name="T7" fmla="*/ 0 60000 65536"/>
                  <a:gd name="T8" fmla="*/ 0 60000 65536"/>
                </a:gdLst>
                <a:ahLst/>
                <a:cxnLst>
                  <a:cxn ang="T6">
                    <a:pos x="T0" y="T1"/>
                  </a:cxn>
                  <a:cxn ang="T7">
                    <a:pos x="T2" y="T3"/>
                  </a:cxn>
                  <a:cxn ang="T8">
                    <a:pos x="T4" y="T5"/>
                  </a:cxn>
                </a:cxnLst>
                <a:rect l="0" t="0" r="r" b="b"/>
                <a:pathLst>
                  <a:path w="108" h="95">
                    <a:moveTo>
                      <a:pt x="0" y="48"/>
                    </a:moveTo>
                    <a:cubicBezTo>
                      <a:pt x="0" y="48"/>
                      <a:pt x="54" y="0"/>
                      <a:pt x="108" y="48"/>
                    </a:cubicBezTo>
                    <a:cubicBezTo>
                      <a:pt x="108"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2" name="Oval 1423"/>
              <p:cNvSpPr>
                <a:spLocks noChangeArrowheads="1"/>
              </p:cNvSpPr>
              <p:nvPr/>
            </p:nvSpPr>
            <p:spPr bwMode="auto">
              <a:xfrm>
                <a:off x="4490"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3" name="Freeform 1424"/>
              <p:cNvSpPr>
                <a:spLocks/>
              </p:cNvSpPr>
              <p:nvPr/>
            </p:nvSpPr>
            <p:spPr bwMode="auto">
              <a:xfrm>
                <a:off x="4569" y="1155"/>
                <a:ext cx="141" cy="98"/>
              </a:xfrm>
              <a:custGeom>
                <a:avLst/>
                <a:gdLst>
                  <a:gd name="T0" fmla="*/ 0 w 117"/>
                  <a:gd name="T1" fmla="*/ 63 h 81"/>
                  <a:gd name="T2" fmla="*/ 170 w 117"/>
                  <a:gd name="T3" fmla="*/ 63 h 81"/>
                  <a:gd name="T4" fmla="*/ 0 w 117"/>
                  <a:gd name="T5" fmla="*/ 63 h 81"/>
                  <a:gd name="T6" fmla="*/ 0 60000 65536"/>
                  <a:gd name="T7" fmla="*/ 0 60000 65536"/>
                  <a:gd name="T8" fmla="*/ 0 60000 65536"/>
                </a:gdLst>
                <a:ahLst/>
                <a:cxnLst>
                  <a:cxn ang="T6">
                    <a:pos x="T0" y="T1"/>
                  </a:cxn>
                  <a:cxn ang="T7">
                    <a:pos x="T2" y="T3"/>
                  </a:cxn>
                  <a:cxn ang="T8">
                    <a:pos x="T4" y="T5"/>
                  </a:cxn>
                </a:cxnLst>
                <a:rect l="0" t="0" r="r" b="b"/>
                <a:pathLst>
                  <a:path w="117" h="81">
                    <a:moveTo>
                      <a:pt x="0" y="43"/>
                    </a:moveTo>
                    <a:cubicBezTo>
                      <a:pt x="0" y="43"/>
                      <a:pt x="64" y="0"/>
                      <a:pt x="117" y="43"/>
                    </a:cubicBezTo>
                    <a:cubicBezTo>
                      <a:pt x="117" y="43"/>
                      <a:pt x="53" y="81"/>
                      <a:pt x="0" y="4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4" name="Oval 1425"/>
              <p:cNvSpPr>
                <a:spLocks noChangeArrowheads="1"/>
              </p:cNvSpPr>
              <p:nvPr/>
            </p:nvSpPr>
            <p:spPr bwMode="auto">
              <a:xfrm>
                <a:off x="4610"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5" name="Freeform 1426"/>
              <p:cNvSpPr>
                <a:spLocks/>
              </p:cNvSpPr>
              <p:nvPr/>
            </p:nvSpPr>
            <p:spPr bwMode="auto">
              <a:xfrm>
                <a:off x="4710" y="1149"/>
                <a:ext cx="101" cy="128"/>
              </a:xfrm>
              <a:custGeom>
                <a:avLst/>
                <a:gdLst>
                  <a:gd name="T0" fmla="*/ 0 w 84"/>
                  <a:gd name="T1" fmla="*/ 70 h 106"/>
                  <a:gd name="T2" fmla="*/ 121 w 84"/>
                  <a:gd name="T3" fmla="*/ 70 h 106"/>
                  <a:gd name="T4" fmla="*/ 0 w 84"/>
                  <a:gd name="T5" fmla="*/ 70 h 106"/>
                  <a:gd name="T6" fmla="*/ 0 60000 65536"/>
                  <a:gd name="T7" fmla="*/ 0 60000 65536"/>
                  <a:gd name="T8" fmla="*/ 0 60000 65536"/>
                </a:gdLst>
                <a:ahLst/>
                <a:cxnLst>
                  <a:cxn ang="T6">
                    <a:pos x="T0" y="T1"/>
                  </a:cxn>
                  <a:cxn ang="T7">
                    <a:pos x="T2" y="T3"/>
                  </a:cxn>
                  <a:cxn ang="T8">
                    <a:pos x="T4" y="T5"/>
                  </a:cxn>
                </a:cxnLst>
                <a:rect l="0" t="0" r="r" b="b"/>
                <a:pathLst>
                  <a:path w="84" h="106">
                    <a:moveTo>
                      <a:pt x="0" y="48"/>
                    </a:moveTo>
                    <a:cubicBezTo>
                      <a:pt x="0" y="48"/>
                      <a:pt x="29" y="0"/>
                      <a:pt x="84" y="48"/>
                    </a:cubicBezTo>
                    <a:cubicBezTo>
                      <a:pt x="84" y="48"/>
                      <a:pt x="31" y="106"/>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6" name="Oval 1427"/>
              <p:cNvSpPr>
                <a:spLocks noChangeArrowheads="1"/>
              </p:cNvSpPr>
              <p:nvPr/>
            </p:nvSpPr>
            <p:spPr bwMode="auto">
              <a:xfrm>
                <a:off x="4732"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7" name="Freeform 1428"/>
              <p:cNvSpPr>
                <a:spLocks/>
              </p:cNvSpPr>
              <p:nvPr/>
            </p:nvSpPr>
            <p:spPr bwMode="auto">
              <a:xfrm>
                <a:off x="3967" y="1416"/>
                <a:ext cx="105" cy="119"/>
              </a:xfrm>
              <a:custGeom>
                <a:avLst/>
                <a:gdLst>
                  <a:gd name="T0" fmla="*/ 0 w 87"/>
                  <a:gd name="T1" fmla="*/ 80 h 98"/>
                  <a:gd name="T2" fmla="*/ 127 w 87"/>
                  <a:gd name="T3" fmla="*/ 72 h 98"/>
                  <a:gd name="T4" fmla="*/ 0 w 87"/>
                  <a:gd name="T5" fmla="*/ 80 h 98"/>
                  <a:gd name="T6" fmla="*/ 0 60000 65536"/>
                  <a:gd name="T7" fmla="*/ 0 60000 65536"/>
                  <a:gd name="T8" fmla="*/ 0 60000 65536"/>
                </a:gdLst>
                <a:ahLst/>
                <a:cxnLst>
                  <a:cxn ang="T6">
                    <a:pos x="T0" y="T1"/>
                  </a:cxn>
                  <a:cxn ang="T7">
                    <a:pos x="T2" y="T3"/>
                  </a:cxn>
                  <a:cxn ang="T8">
                    <a:pos x="T4" y="T5"/>
                  </a:cxn>
                </a:cxnLst>
                <a:rect l="0" t="0" r="r" b="b"/>
                <a:pathLst>
                  <a:path w="87" h="98">
                    <a:moveTo>
                      <a:pt x="0" y="54"/>
                    </a:moveTo>
                    <a:cubicBezTo>
                      <a:pt x="0" y="54"/>
                      <a:pt x="39" y="0"/>
                      <a:pt x="87" y="49"/>
                    </a:cubicBezTo>
                    <a:cubicBezTo>
                      <a:pt x="87" y="49"/>
                      <a:pt x="52" y="98"/>
                      <a:pt x="0" y="5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8" name="Freeform 1429"/>
              <p:cNvSpPr>
                <a:spLocks/>
              </p:cNvSpPr>
              <p:nvPr/>
            </p:nvSpPr>
            <p:spPr bwMode="auto">
              <a:xfrm>
                <a:off x="4008" y="1469"/>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0" y="12"/>
                      <a:pt x="0" y="8"/>
                    </a:cubicBezTo>
                    <a:cubicBezTo>
                      <a:pt x="0" y="4"/>
                      <a:pt x="6" y="1"/>
                      <a:pt x="14" y="0"/>
                    </a:cubicBezTo>
                    <a:cubicBezTo>
                      <a:pt x="22" y="0"/>
                      <a:pt x="29" y="2"/>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9" name="Freeform 1430"/>
              <p:cNvSpPr>
                <a:spLocks/>
              </p:cNvSpPr>
              <p:nvPr/>
            </p:nvSpPr>
            <p:spPr bwMode="auto">
              <a:xfrm>
                <a:off x="4072" y="1406"/>
                <a:ext cx="134" cy="114"/>
              </a:xfrm>
              <a:custGeom>
                <a:avLst/>
                <a:gdLst>
                  <a:gd name="T0" fmla="*/ 0 w 111"/>
                  <a:gd name="T1" fmla="*/ 84 h 94"/>
                  <a:gd name="T2" fmla="*/ 162 w 111"/>
                  <a:gd name="T3" fmla="*/ 56 h 94"/>
                  <a:gd name="T4" fmla="*/ 0 w 111"/>
                  <a:gd name="T5" fmla="*/ 84 h 94"/>
                  <a:gd name="T6" fmla="*/ 0 60000 65536"/>
                  <a:gd name="T7" fmla="*/ 0 60000 65536"/>
                  <a:gd name="T8" fmla="*/ 0 60000 65536"/>
                </a:gdLst>
                <a:ahLst/>
                <a:cxnLst>
                  <a:cxn ang="T6">
                    <a:pos x="T0" y="T1"/>
                  </a:cxn>
                  <a:cxn ang="T7">
                    <a:pos x="T2" y="T3"/>
                  </a:cxn>
                  <a:cxn ang="T8">
                    <a:pos x="T4" y="T5"/>
                  </a:cxn>
                </a:cxnLst>
                <a:rect l="0" t="0" r="r" b="b"/>
                <a:pathLst>
                  <a:path w="111" h="94">
                    <a:moveTo>
                      <a:pt x="0" y="57"/>
                    </a:moveTo>
                    <a:cubicBezTo>
                      <a:pt x="0" y="57"/>
                      <a:pt x="49" y="0"/>
                      <a:pt x="111" y="38"/>
                    </a:cubicBezTo>
                    <a:cubicBezTo>
                      <a:pt x="111" y="38"/>
                      <a:pt x="57" y="94"/>
                      <a:pt x="0" y="5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0" name="Freeform 1431"/>
              <p:cNvSpPr>
                <a:spLocks/>
              </p:cNvSpPr>
              <p:nvPr/>
            </p:nvSpPr>
            <p:spPr bwMode="auto">
              <a:xfrm>
                <a:off x="4127" y="1454"/>
                <a:ext cx="37" cy="20"/>
              </a:xfrm>
              <a:custGeom>
                <a:avLst/>
                <a:gdLst>
                  <a:gd name="T0" fmla="*/ 44 w 30"/>
                  <a:gd name="T1" fmla="*/ 8 h 17"/>
                  <a:gd name="T2" fmla="*/ 25 w 30"/>
                  <a:gd name="T3" fmla="*/ 21 h 17"/>
                  <a:gd name="T4" fmla="*/ 0 w 30"/>
                  <a:gd name="T5" fmla="*/ 15 h 17"/>
                  <a:gd name="T6" fmla="*/ 20 w 30"/>
                  <a:gd name="T7" fmla="*/ 1 h 17"/>
                  <a:gd name="T8" fmla="*/ 44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6"/>
                    </a:moveTo>
                    <a:cubicBezTo>
                      <a:pt x="30" y="10"/>
                      <a:pt x="24" y="14"/>
                      <a:pt x="16" y="15"/>
                    </a:cubicBezTo>
                    <a:cubicBezTo>
                      <a:pt x="8" y="17"/>
                      <a:pt x="1" y="15"/>
                      <a:pt x="0" y="11"/>
                    </a:cubicBezTo>
                    <a:cubicBezTo>
                      <a:pt x="0" y="7"/>
                      <a:pt x="6" y="3"/>
                      <a:pt x="13" y="1"/>
                    </a:cubicBezTo>
                    <a:cubicBezTo>
                      <a:pt x="21"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1" name="Freeform 1432"/>
              <p:cNvSpPr>
                <a:spLocks/>
              </p:cNvSpPr>
              <p:nvPr/>
            </p:nvSpPr>
            <p:spPr bwMode="auto">
              <a:xfrm>
                <a:off x="4207" y="1373"/>
                <a:ext cx="93" cy="135"/>
              </a:xfrm>
              <a:custGeom>
                <a:avLst/>
                <a:gdLst>
                  <a:gd name="T0" fmla="*/ 0 w 77"/>
                  <a:gd name="T1" fmla="*/ 96 h 112"/>
                  <a:gd name="T2" fmla="*/ 112 w 77"/>
                  <a:gd name="T3" fmla="*/ 63 h 112"/>
                  <a:gd name="T4" fmla="*/ 0 w 77"/>
                  <a:gd name="T5" fmla="*/ 96 h 112"/>
                  <a:gd name="T6" fmla="*/ 0 60000 65536"/>
                  <a:gd name="T7" fmla="*/ 0 60000 65536"/>
                  <a:gd name="T8" fmla="*/ 0 60000 65536"/>
                </a:gdLst>
                <a:ahLst/>
                <a:cxnLst>
                  <a:cxn ang="T6">
                    <a:pos x="T0" y="T1"/>
                  </a:cxn>
                  <a:cxn ang="T7">
                    <a:pos x="T2" y="T3"/>
                  </a:cxn>
                  <a:cxn ang="T8">
                    <a:pos x="T4" y="T5"/>
                  </a:cxn>
                </a:cxnLst>
                <a:rect l="0" t="0" r="r" b="b"/>
                <a:pathLst>
                  <a:path w="77" h="112">
                    <a:moveTo>
                      <a:pt x="0" y="66"/>
                    </a:moveTo>
                    <a:cubicBezTo>
                      <a:pt x="0" y="66"/>
                      <a:pt x="12" y="0"/>
                      <a:pt x="77" y="43"/>
                    </a:cubicBezTo>
                    <a:cubicBezTo>
                      <a:pt x="77" y="43"/>
                      <a:pt x="55" y="112"/>
                      <a:pt x="0" y="66"/>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2" name="Freeform 1433"/>
              <p:cNvSpPr>
                <a:spLocks/>
              </p:cNvSpPr>
              <p:nvPr/>
            </p:nvSpPr>
            <p:spPr bwMode="auto">
              <a:xfrm>
                <a:off x="4243" y="1426"/>
                <a:ext cx="35" cy="22"/>
              </a:xfrm>
              <a:custGeom>
                <a:avLst/>
                <a:gdLst>
                  <a:gd name="T0" fmla="*/ 41 w 29"/>
                  <a:gd name="T1" fmla="*/ 7 h 18"/>
                  <a:gd name="T2" fmla="*/ 23 w 29"/>
                  <a:gd name="T3" fmla="*/ 24 h 18"/>
                  <a:gd name="T4" fmla="*/ 1 w 29"/>
                  <a:gd name="T5" fmla="*/ 20 h 18"/>
                  <a:gd name="T6" fmla="*/ 17 w 29"/>
                  <a:gd name="T7" fmla="*/ 2 h 18"/>
                  <a:gd name="T8" fmla="*/ 41 w 29"/>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8">
                    <a:moveTo>
                      <a:pt x="28" y="5"/>
                    </a:moveTo>
                    <a:cubicBezTo>
                      <a:pt x="29" y="9"/>
                      <a:pt x="24" y="14"/>
                      <a:pt x="16" y="16"/>
                    </a:cubicBezTo>
                    <a:cubicBezTo>
                      <a:pt x="9" y="18"/>
                      <a:pt x="2" y="17"/>
                      <a:pt x="1" y="13"/>
                    </a:cubicBezTo>
                    <a:cubicBezTo>
                      <a:pt x="0" y="9"/>
                      <a:pt x="5" y="4"/>
                      <a:pt x="12" y="2"/>
                    </a:cubicBezTo>
                    <a:cubicBezTo>
                      <a:pt x="20" y="0"/>
                      <a:pt x="27" y="1"/>
                      <a:pt x="28"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3" name="Freeform 1434"/>
              <p:cNvSpPr>
                <a:spLocks/>
              </p:cNvSpPr>
              <p:nvPr/>
            </p:nvSpPr>
            <p:spPr bwMode="auto">
              <a:xfrm>
                <a:off x="4300" y="1342"/>
                <a:ext cx="125" cy="108"/>
              </a:xfrm>
              <a:custGeom>
                <a:avLst/>
                <a:gdLst>
                  <a:gd name="T0" fmla="*/ 0 w 104"/>
                  <a:gd name="T1" fmla="*/ 101 h 89"/>
                  <a:gd name="T2" fmla="*/ 150 w 104"/>
                  <a:gd name="T3" fmla="*/ 29 h 89"/>
                  <a:gd name="T4" fmla="*/ 0 w 104"/>
                  <a:gd name="T5" fmla="*/ 101 h 89"/>
                  <a:gd name="T6" fmla="*/ 0 60000 65536"/>
                  <a:gd name="T7" fmla="*/ 0 60000 65536"/>
                  <a:gd name="T8" fmla="*/ 0 60000 65536"/>
                </a:gdLst>
                <a:ahLst/>
                <a:cxnLst>
                  <a:cxn ang="T6">
                    <a:pos x="T0" y="T1"/>
                  </a:cxn>
                  <a:cxn ang="T7">
                    <a:pos x="T2" y="T3"/>
                  </a:cxn>
                  <a:cxn ang="T8">
                    <a:pos x="T4" y="T5"/>
                  </a:cxn>
                </a:cxnLst>
                <a:rect l="0" t="0" r="r" b="b"/>
                <a:pathLst>
                  <a:path w="104" h="89">
                    <a:moveTo>
                      <a:pt x="0" y="68"/>
                    </a:moveTo>
                    <a:cubicBezTo>
                      <a:pt x="0" y="68"/>
                      <a:pt x="36" y="0"/>
                      <a:pt x="104" y="20"/>
                    </a:cubicBezTo>
                    <a:cubicBezTo>
                      <a:pt x="104" y="20"/>
                      <a:pt x="63" y="89"/>
                      <a:pt x="0" y="6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4" name="Freeform 1435"/>
              <p:cNvSpPr>
                <a:spLocks/>
              </p:cNvSpPr>
              <p:nvPr/>
            </p:nvSpPr>
            <p:spPr bwMode="auto">
              <a:xfrm>
                <a:off x="4351" y="1379"/>
                <a:ext cx="35" cy="24"/>
              </a:xfrm>
              <a:custGeom>
                <a:avLst/>
                <a:gdLst>
                  <a:gd name="T0" fmla="*/ 40 w 29"/>
                  <a:gd name="T1" fmla="*/ 6 h 20"/>
                  <a:gd name="T2" fmla="*/ 25 w 29"/>
                  <a:gd name="T3" fmla="*/ 23 h 20"/>
                  <a:gd name="T4" fmla="*/ 1 w 29"/>
                  <a:gd name="T5" fmla="*/ 23 h 20"/>
                  <a:gd name="T6" fmla="*/ 16 w 29"/>
                  <a:gd name="T7" fmla="*/ 6 h 20"/>
                  <a:gd name="T8" fmla="*/ 40 w 29"/>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7" y="4"/>
                    </a:moveTo>
                    <a:cubicBezTo>
                      <a:pt x="29" y="7"/>
                      <a:pt x="24" y="13"/>
                      <a:pt x="17" y="16"/>
                    </a:cubicBezTo>
                    <a:cubicBezTo>
                      <a:pt x="10" y="20"/>
                      <a:pt x="3" y="20"/>
                      <a:pt x="1" y="16"/>
                    </a:cubicBezTo>
                    <a:cubicBezTo>
                      <a:pt x="0" y="13"/>
                      <a:pt x="4" y="7"/>
                      <a:pt x="11" y="4"/>
                    </a:cubicBezTo>
                    <a:cubicBezTo>
                      <a:pt x="18" y="0"/>
                      <a:pt x="25" y="0"/>
                      <a:pt x="27" y="4"/>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5" name="Freeform 1436"/>
              <p:cNvSpPr>
                <a:spLocks/>
              </p:cNvSpPr>
              <p:nvPr/>
            </p:nvSpPr>
            <p:spPr bwMode="auto">
              <a:xfrm>
                <a:off x="4561" y="1308"/>
                <a:ext cx="111" cy="121"/>
              </a:xfrm>
              <a:custGeom>
                <a:avLst/>
                <a:gdLst>
                  <a:gd name="T0" fmla="*/ 0 w 92"/>
                  <a:gd name="T1" fmla="*/ 64 h 100"/>
                  <a:gd name="T2" fmla="*/ 134 w 92"/>
                  <a:gd name="T3" fmla="*/ 85 h 100"/>
                  <a:gd name="T4" fmla="*/ 0 w 92"/>
                  <a:gd name="T5" fmla="*/ 64 h 100"/>
                  <a:gd name="T6" fmla="*/ 0 60000 65536"/>
                  <a:gd name="T7" fmla="*/ 0 60000 65536"/>
                  <a:gd name="T8" fmla="*/ 0 60000 65536"/>
                </a:gdLst>
                <a:ahLst/>
                <a:cxnLst>
                  <a:cxn ang="T6">
                    <a:pos x="T0" y="T1"/>
                  </a:cxn>
                  <a:cxn ang="T7">
                    <a:pos x="T2" y="T3"/>
                  </a:cxn>
                  <a:cxn ang="T8">
                    <a:pos x="T4" y="T5"/>
                  </a:cxn>
                </a:cxnLst>
                <a:rect l="0" t="0" r="r" b="b"/>
                <a:pathLst>
                  <a:path w="92" h="100">
                    <a:moveTo>
                      <a:pt x="0" y="44"/>
                    </a:moveTo>
                    <a:cubicBezTo>
                      <a:pt x="0" y="44"/>
                      <a:pt x="44" y="0"/>
                      <a:pt x="92" y="58"/>
                    </a:cubicBezTo>
                    <a:cubicBezTo>
                      <a:pt x="92" y="58"/>
                      <a:pt x="43" y="100"/>
                      <a:pt x="0" y="4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6" name="Freeform 1437"/>
              <p:cNvSpPr>
                <a:spLocks/>
              </p:cNvSpPr>
              <p:nvPr/>
            </p:nvSpPr>
            <p:spPr bwMode="auto">
              <a:xfrm>
                <a:off x="4601" y="1368"/>
                <a:ext cx="37" cy="20"/>
              </a:xfrm>
              <a:custGeom>
                <a:avLst/>
                <a:gdLst>
                  <a:gd name="T0" fmla="*/ 43 w 31"/>
                  <a:gd name="T1" fmla="*/ 15 h 17"/>
                  <a:gd name="T2" fmla="*/ 21 w 31"/>
                  <a:gd name="T3" fmla="*/ 22 h 17"/>
                  <a:gd name="T4" fmla="*/ 1 w 31"/>
                  <a:gd name="T5" fmla="*/ 9 h 17"/>
                  <a:gd name="T6" fmla="*/ 24 w 31"/>
                  <a:gd name="T7" fmla="*/ 1 h 17"/>
                  <a:gd name="T8" fmla="*/ 43 w 31"/>
                  <a:gd name="T9" fmla="*/ 15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30" y="11"/>
                    </a:moveTo>
                    <a:cubicBezTo>
                      <a:pt x="29" y="15"/>
                      <a:pt x="23" y="17"/>
                      <a:pt x="15" y="16"/>
                    </a:cubicBezTo>
                    <a:cubicBezTo>
                      <a:pt x="6" y="15"/>
                      <a:pt x="0" y="11"/>
                      <a:pt x="1" y="7"/>
                    </a:cubicBezTo>
                    <a:cubicBezTo>
                      <a:pt x="2" y="3"/>
                      <a:pt x="8" y="0"/>
                      <a:pt x="17" y="1"/>
                    </a:cubicBezTo>
                    <a:cubicBezTo>
                      <a:pt x="25" y="2"/>
                      <a:pt x="31" y="6"/>
                      <a:pt x="30" y="11"/>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7" name="Freeform 1438"/>
              <p:cNvSpPr>
                <a:spLocks/>
              </p:cNvSpPr>
              <p:nvPr/>
            </p:nvSpPr>
            <p:spPr bwMode="auto">
              <a:xfrm>
                <a:off x="4672" y="1324"/>
                <a:ext cx="137" cy="114"/>
              </a:xfrm>
              <a:custGeom>
                <a:avLst/>
                <a:gdLst>
                  <a:gd name="T0" fmla="*/ 0 w 114"/>
                  <a:gd name="T1" fmla="*/ 67 h 94"/>
                  <a:gd name="T2" fmla="*/ 165 w 114"/>
                  <a:gd name="T3" fmla="*/ 74 h 94"/>
                  <a:gd name="T4" fmla="*/ 0 w 114"/>
                  <a:gd name="T5" fmla="*/ 67 h 94"/>
                  <a:gd name="T6" fmla="*/ 0 60000 65536"/>
                  <a:gd name="T7" fmla="*/ 0 60000 65536"/>
                  <a:gd name="T8" fmla="*/ 0 60000 65536"/>
                </a:gdLst>
                <a:ahLst/>
                <a:cxnLst>
                  <a:cxn ang="T6">
                    <a:pos x="T0" y="T1"/>
                  </a:cxn>
                  <a:cxn ang="T7">
                    <a:pos x="T2" y="T3"/>
                  </a:cxn>
                  <a:cxn ang="T8">
                    <a:pos x="T4" y="T5"/>
                  </a:cxn>
                </a:cxnLst>
                <a:rect l="0" t="0" r="r" b="b"/>
                <a:pathLst>
                  <a:path w="114" h="94">
                    <a:moveTo>
                      <a:pt x="0" y="45"/>
                    </a:moveTo>
                    <a:cubicBezTo>
                      <a:pt x="0" y="45"/>
                      <a:pt x="62" y="0"/>
                      <a:pt x="114" y="50"/>
                    </a:cubicBezTo>
                    <a:cubicBezTo>
                      <a:pt x="114" y="50"/>
                      <a:pt x="47" y="94"/>
                      <a:pt x="0" y="4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8" name="Freeform 1439"/>
              <p:cNvSpPr>
                <a:spLocks/>
              </p:cNvSpPr>
              <p:nvPr/>
            </p:nvSpPr>
            <p:spPr bwMode="auto">
              <a:xfrm>
                <a:off x="4723" y="1382"/>
                <a:ext cx="35" cy="18"/>
              </a:xfrm>
              <a:custGeom>
                <a:avLst/>
                <a:gdLst>
                  <a:gd name="T0" fmla="*/ 42 w 29"/>
                  <a:gd name="T1" fmla="*/ 12 h 15"/>
                  <a:gd name="T2" fmla="*/ 21 w 29"/>
                  <a:gd name="T3" fmla="*/ 20 h 15"/>
                  <a:gd name="T4" fmla="*/ 0 w 29"/>
                  <a:gd name="T5" fmla="*/ 10 h 15"/>
                  <a:gd name="T6" fmla="*/ 22 w 29"/>
                  <a:gd name="T7" fmla="*/ 0 h 15"/>
                  <a:gd name="T8" fmla="*/ 42 w 29"/>
                  <a:gd name="T9" fmla="*/ 1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8"/>
                    </a:moveTo>
                    <a:cubicBezTo>
                      <a:pt x="29" y="12"/>
                      <a:pt x="22" y="15"/>
                      <a:pt x="14" y="14"/>
                    </a:cubicBezTo>
                    <a:cubicBezTo>
                      <a:pt x="6" y="14"/>
                      <a:pt x="0" y="11"/>
                      <a:pt x="0" y="7"/>
                    </a:cubicBezTo>
                    <a:cubicBezTo>
                      <a:pt x="0" y="3"/>
                      <a:pt x="7" y="0"/>
                      <a:pt x="15" y="0"/>
                    </a:cubicBezTo>
                    <a:cubicBezTo>
                      <a:pt x="23" y="0"/>
                      <a:pt x="29" y="4"/>
                      <a:pt x="29" y="8"/>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9" name="Freeform 1440"/>
              <p:cNvSpPr>
                <a:spLocks/>
              </p:cNvSpPr>
              <p:nvPr/>
            </p:nvSpPr>
            <p:spPr bwMode="auto">
              <a:xfrm>
                <a:off x="4809" y="1316"/>
                <a:ext cx="110" cy="109"/>
              </a:xfrm>
              <a:custGeom>
                <a:avLst/>
                <a:gdLst>
                  <a:gd name="T0" fmla="*/ 0 w 91"/>
                  <a:gd name="T1" fmla="*/ 85 h 90"/>
                  <a:gd name="T2" fmla="*/ 133 w 91"/>
                  <a:gd name="T3" fmla="*/ 50 h 90"/>
                  <a:gd name="T4" fmla="*/ 0 w 91"/>
                  <a:gd name="T5" fmla="*/ 85 h 90"/>
                  <a:gd name="T6" fmla="*/ 0 60000 65536"/>
                  <a:gd name="T7" fmla="*/ 0 60000 65536"/>
                  <a:gd name="T8" fmla="*/ 0 60000 65536"/>
                </a:gdLst>
                <a:ahLst/>
                <a:cxnLst>
                  <a:cxn ang="T6">
                    <a:pos x="T0" y="T1"/>
                  </a:cxn>
                  <a:cxn ang="T7">
                    <a:pos x="T2" y="T3"/>
                  </a:cxn>
                  <a:cxn ang="T8">
                    <a:pos x="T4" y="T5"/>
                  </a:cxn>
                </a:cxnLst>
                <a:rect l="0" t="0" r="r" b="b"/>
                <a:pathLst>
                  <a:path w="91" h="90">
                    <a:moveTo>
                      <a:pt x="0" y="58"/>
                    </a:moveTo>
                    <a:cubicBezTo>
                      <a:pt x="0" y="58"/>
                      <a:pt x="36" y="0"/>
                      <a:pt x="91" y="34"/>
                    </a:cubicBezTo>
                    <a:cubicBezTo>
                      <a:pt x="91" y="34"/>
                      <a:pt x="54" y="90"/>
                      <a:pt x="0"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0" name="Freeform 1441"/>
              <p:cNvSpPr>
                <a:spLocks/>
              </p:cNvSpPr>
              <p:nvPr/>
            </p:nvSpPr>
            <p:spPr bwMode="auto">
              <a:xfrm>
                <a:off x="4846" y="1362"/>
                <a:ext cx="36" cy="20"/>
              </a:xfrm>
              <a:custGeom>
                <a:avLst/>
                <a:gdLst>
                  <a:gd name="T0" fmla="*/ 42 w 30"/>
                  <a:gd name="T1" fmla="*/ 7 h 17"/>
                  <a:gd name="T2" fmla="*/ 24 w 30"/>
                  <a:gd name="T3" fmla="*/ 22 h 17"/>
                  <a:gd name="T4" fmla="*/ 1 w 30"/>
                  <a:gd name="T5" fmla="*/ 16 h 17"/>
                  <a:gd name="T6" fmla="*/ 19 w 30"/>
                  <a:gd name="T7" fmla="*/ 2 h 17"/>
                  <a:gd name="T8" fmla="*/ 42 w 30"/>
                  <a:gd name="T9" fmla="*/ 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5"/>
                    </a:moveTo>
                    <a:cubicBezTo>
                      <a:pt x="30" y="9"/>
                      <a:pt x="24" y="14"/>
                      <a:pt x="17" y="16"/>
                    </a:cubicBezTo>
                    <a:cubicBezTo>
                      <a:pt x="9" y="17"/>
                      <a:pt x="2" y="16"/>
                      <a:pt x="1" y="12"/>
                    </a:cubicBezTo>
                    <a:cubicBezTo>
                      <a:pt x="0" y="8"/>
                      <a:pt x="5" y="3"/>
                      <a:pt x="13" y="2"/>
                    </a:cubicBezTo>
                    <a:cubicBezTo>
                      <a:pt x="21" y="0"/>
                      <a:pt x="28"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1" name="Freeform 1442"/>
              <p:cNvSpPr>
                <a:spLocks/>
              </p:cNvSpPr>
              <p:nvPr/>
            </p:nvSpPr>
            <p:spPr bwMode="auto">
              <a:xfrm>
                <a:off x="4885" y="1242"/>
                <a:ext cx="109" cy="116"/>
              </a:xfrm>
              <a:custGeom>
                <a:avLst/>
                <a:gdLst>
                  <a:gd name="T0" fmla="*/ 42 w 91"/>
                  <a:gd name="T1" fmla="*/ 140 h 96"/>
                  <a:gd name="T2" fmla="*/ 46 w 91"/>
                  <a:gd name="T3" fmla="*/ 0 h 96"/>
                  <a:gd name="T4" fmla="*/ 42 w 91"/>
                  <a:gd name="T5" fmla="*/ 140 h 96"/>
                  <a:gd name="T6" fmla="*/ 0 60000 65536"/>
                  <a:gd name="T7" fmla="*/ 0 60000 65536"/>
                  <a:gd name="T8" fmla="*/ 0 60000 65536"/>
                </a:gdLst>
                <a:ahLst/>
                <a:cxnLst>
                  <a:cxn ang="T6">
                    <a:pos x="T0" y="T1"/>
                  </a:cxn>
                  <a:cxn ang="T7">
                    <a:pos x="T2" y="T3"/>
                  </a:cxn>
                  <a:cxn ang="T8">
                    <a:pos x="T4" y="T5"/>
                  </a:cxn>
                </a:cxnLst>
                <a:rect l="0" t="0" r="r" b="b"/>
                <a:pathLst>
                  <a:path w="91" h="96">
                    <a:moveTo>
                      <a:pt x="29" y="96"/>
                    </a:moveTo>
                    <a:cubicBezTo>
                      <a:pt x="29" y="96"/>
                      <a:pt x="0" y="58"/>
                      <a:pt x="32" y="0"/>
                    </a:cubicBezTo>
                    <a:cubicBezTo>
                      <a:pt x="32" y="0"/>
                      <a:pt x="91" y="50"/>
                      <a:pt x="29" y="9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2" name="Freeform 1443"/>
              <p:cNvSpPr>
                <a:spLocks/>
              </p:cNvSpPr>
              <p:nvPr/>
            </p:nvSpPr>
            <p:spPr bwMode="auto">
              <a:xfrm>
                <a:off x="4914" y="1285"/>
                <a:ext cx="18" cy="33"/>
              </a:xfrm>
              <a:custGeom>
                <a:avLst/>
                <a:gdLst>
                  <a:gd name="T0" fmla="*/ 13 w 15"/>
                  <a:gd name="T1" fmla="*/ 0 h 27"/>
                  <a:gd name="T2" fmla="*/ 20 w 15"/>
                  <a:gd name="T3" fmla="*/ 21 h 27"/>
                  <a:gd name="T4" fmla="*/ 8 w 15"/>
                  <a:gd name="T5" fmla="*/ 40 h 27"/>
                  <a:gd name="T6" fmla="*/ 1 w 15"/>
                  <a:gd name="T7" fmla="*/ 20 h 27"/>
                  <a:gd name="T8" fmla="*/ 13 w 15"/>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9" y="0"/>
                    </a:moveTo>
                    <a:cubicBezTo>
                      <a:pt x="12" y="1"/>
                      <a:pt x="15" y="7"/>
                      <a:pt x="14" y="14"/>
                    </a:cubicBezTo>
                    <a:cubicBezTo>
                      <a:pt x="14" y="22"/>
                      <a:pt x="10" y="27"/>
                      <a:pt x="6" y="27"/>
                    </a:cubicBezTo>
                    <a:cubicBezTo>
                      <a:pt x="3" y="27"/>
                      <a:pt x="0" y="20"/>
                      <a:pt x="1" y="13"/>
                    </a:cubicBezTo>
                    <a:cubicBezTo>
                      <a:pt x="1" y="6"/>
                      <a:pt x="5" y="0"/>
                      <a:pt x="9"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3" name="Freeform 1444"/>
              <p:cNvSpPr>
                <a:spLocks/>
              </p:cNvSpPr>
              <p:nvPr/>
            </p:nvSpPr>
            <p:spPr bwMode="auto">
              <a:xfrm>
                <a:off x="4813" y="1183"/>
                <a:ext cx="109" cy="82"/>
              </a:xfrm>
              <a:custGeom>
                <a:avLst/>
                <a:gdLst>
                  <a:gd name="T0" fmla="*/ 131 w 91"/>
                  <a:gd name="T1" fmla="*/ 71 h 68"/>
                  <a:gd name="T2" fmla="*/ 0 w 91"/>
                  <a:gd name="T3" fmla="*/ 27 h 68"/>
                  <a:gd name="T4" fmla="*/ 131 w 91"/>
                  <a:gd name="T5" fmla="*/ 71 h 68"/>
                  <a:gd name="T6" fmla="*/ 0 60000 65536"/>
                  <a:gd name="T7" fmla="*/ 0 60000 65536"/>
                  <a:gd name="T8" fmla="*/ 0 60000 65536"/>
                </a:gdLst>
                <a:ahLst/>
                <a:cxnLst>
                  <a:cxn ang="T6">
                    <a:pos x="T0" y="T1"/>
                  </a:cxn>
                  <a:cxn ang="T7">
                    <a:pos x="T2" y="T3"/>
                  </a:cxn>
                  <a:cxn ang="T8">
                    <a:pos x="T4" y="T5"/>
                  </a:cxn>
                </a:cxnLst>
                <a:rect l="0" t="0" r="r" b="b"/>
                <a:pathLst>
                  <a:path w="91" h="68">
                    <a:moveTo>
                      <a:pt x="91" y="49"/>
                    </a:moveTo>
                    <a:cubicBezTo>
                      <a:pt x="91" y="49"/>
                      <a:pt x="35" y="68"/>
                      <a:pt x="0" y="18"/>
                    </a:cubicBezTo>
                    <a:cubicBezTo>
                      <a:pt x="0" y="18"/>
                      <a:pt x="65" y="0"/>
                      <a:pt x="91" y="4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4" name="Freeform 1445"/>
              <p:cNvSpPr>
                <a:spLocks/>
              </p:cNvSpPr>
              <p:nvPr/>
            </p:nvSpPr>
            <p:spPr bwMode="auto">
              <a:xfrm>
                <a:off x="4852" y="1208"/>
                <a:ext cx="35" cy="24"/>
              </a:xfrm>
              <a:custGeom>
                <a:avLst/>
                <a:gdLst>
                  <a:gd name="T0" fmla="*/ 1 w 29"/>
                  <a:gd name="T1" fmla="*/ 6 h 20"/>
                  <a:gd name="T2" fmla="*/ 27 w 29"/>
                  <a:gd name="T3" fmla="*/ 5 h 20"/>
                  <a:gd name="T4" fmla="*/ 41 w 29"/>
                  <a:gd name="T5" fmla="*/ 23 h 20"/>
                  <a:gd name="T6" fmla="*/ 16 w 29"/>
                  <a:gd name="T7" fmla="*/ 23 h 20"/>
                  <a:gd name="T8" fmla="*/ 1 w 29"/>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1" y="4"/>
                    </a:moveTo>
                    <a:cubicBezTo>
                      <a:pt x="3" y="0"/>
                      <a:pt x="10" y="0"/>
                      <a:pt x="18" y="3"/>
                    </a:cubicBezTo>
                    <a:cubicBezTo>
                      <a:pt x="25" y="6"/>
                      <a:pt x="29" y="12"/>
                      <a:pt x="28" y="16"/>
                    </a:cubicBezTo>
                    <a:cubicBezTo>
                      <a:pt x="26" y="20"/>
                      <a:pt x="19" y="20"/>
                      <a:pt x="11" y="16"/>
                    </a:cubicBezTo>
                    <a:cubicBezTo>
                      <a:pt x="4" y="13"/>
                      <a:pt x="0" y="7"/>
                      <a:pt x="1" y="4"/>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5" name="Line 1446"/>
              <p:cNvSpPr>
                <a:spLocks noChangeShapeType="1"/>
              </p:cNvSpPr>
              <p:nvPr/>
            </p:nvSpPr>
            <p:spPr bwMode="auto">
              <a:xfrm>
                <a:off x="4810"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56" name="Freeform 1447"/>
              <p:cNvSpPr>
                <a:spLocks/>
              </p:cNvSpPr>
              <p:nvPr/>
            </p:nvSpPr>
            <p:spPr bwMode="auto">
              <a:xfrm>
                <a:off x="3967" y="1306"/>
                <a:ext cx="843" cy="486"/>
              </a:xfrm>
              <a:custGeom>
                <a:avLst/>
                <a:gdLst>
                  <a:gd name="T0" fmla="*/ 229 w 700"/>
                  <a:gd name="T1" fmla="*/ 264 h 402"/>
                  <a:gd name="T2" fmla="*/ 0 w 700"/>
                  <a:gd name="T3" fmla="*/ 289 h 402"/>
                  <a:gd name="T4" fmla="*/ 0 w 700"/>
                  <a:gd name="T5" fmla="*/ 588 h 402"/>
                  <a:gd name="T6" fmla="*/ 1015 w 700"/>
                  <a:gd name="T7" fmla="*/ 588 h 402"/>
                  <a:gd name="T8" fmla="*/ 1015 w 700"/>
                  <a:gd name="T9" fmla="*/ 163 h 402"/>
                  <a:gd name="T10" fmla="*/ 711 w 700"/>
                  <a:gd name="T11" fmla="*/ 36 h 402"/>
                  <a:gd name="T12" fmla="*/ 666 w 700"/>
                  <a:gd name="T13" fmla="*/ 6 h 402"/>
                  <a:gd name="T14" fmla="*/ 599 w 700"/>
                  <a:gd name="T15" fmla="*/ 0 h 402"/>
                  <a:gd name="T16" fmla="*/ 571 w 700"/>
                  <a:gd name="T17" fmla="*/ 29 h 402"/>
                  <a:gd name="T18" fmla="*/ 553 w 700"/>
                  <a:gd name="T19" fmla="*/ 37 h 402"/>
                  <a:gd name="T20" fmla="*/ 229 w 700"/>
                  <a:gd name="T21" fmla="*/ 264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0" h="402">
                    <a:moveTo>
                      <a:pt x="158" y="180"/>
                    </a:moveTo>
                    <a:cubicBezTo>
                      <a:pt x="116" y="187"/>
                      <a:pt x="69" y="184"/>
                      <a:pt x="0" y="198"/>
                    </a:cubicBezTo>
                    <a:cubicBezTo>
                      <a:pt x="0" y="402"/>
                      <a:pt x="0" y="402"/>
                      <a:pt x="0" y="402"/>
                    </a:cubicBezTo>
                    <a:cubicBezTo>
                      <a:pt x="700" y="402"/>
                      <a:pt x="700" y="402"/>
                      <a:pt x="700" y="402"/>
                    </a:cubicBezTo>
                    <a:cubicBezTo>
                      <a:pt x="700" y="112"/>
                      <a:pt x="700" y="112"/>
                      <a:pt x="700" y="112"/>
                    </a:cubicBezTo>
                    <a:cubicBezTo>
                      <a:pt x="700" y="112"/>
                      <a:pt x="483" y="109"/>
                      <a:pt x="490" y="25"/>
                    </a:cubicBezTo>
                    <a:cubicBezTo>
                      <a:pt x="459" y="4"/>
                      <a:pt x="459" y="4"/>
                      <a:pt x="459" y="4"/>
                    </a:cubicBezTo>
                    <a:cubicBezTo>
                      <a:pt x="413" y="0"/>
                      <a:pt x="413" y="0"/>
                      <a:pt x="413" y="0"/>
                    </a:cubicBezTo>
                    <a:cubicBezTo>
                      <a:pt x="394" y="20"/>
                      <a:pt x="394" y="20"/>
                      <a:pt x="394" y="20"/>
                    </a:cubicBezTo>
                    <a:cubicBezTo>
                      <a:pt x="381" y="26"/>
                      <a:pt x="381" y="26"/>
                      <a:pt x="381" y="26"/>
                    </a:cubicBezTo>
                    <a:cubicBezTo>
                      <a:pt x="381" y="26"/>
                      <a:pt x="407" y="135"/>
                      <a:pt x="158" y="180"/>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7" name="Freeform 1448"/>
              <p:cNvSpPr>
                <a:spLocks/>
              </p:cNvSpPr>
              <p:nvPr/>
            </p:nvSpPr>
            <p:spPr bwMode="auto">
              <a:xfrm>
                <a:off x="4810" y="1293"/>
                <a:ext cx="242" cy="499"/>
              </a:xfrm>
              <a:custGeom>
                <a:avLst/>
                <a:gdLst>
                  <a:gd name="T0" fmla="*/ 0 w 201"/>
                  <a:gd name="T1" fmla="*/ 180 h 413"/>
                  <a:gd name="T2" fmla="*/ 0 w 201"/>
                  <a:gd name="T3" fmla="*/ 603 h 413"/>
                  <a:gd name="T4" fmla="*/ 271 w 201"/>
                  <a:gd name="T5" fmla="*/ 205 h 413"/>
                  <a:gd name="T6" fmla="*/ 0 w 201"/>
                  <a:gd name="T7" fmla="*/ 180 h 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 h="413">
                    <a:moveTo>
                      <a:pt x="0" y="123"/>
                    </a:moveTo>
                    <a:cubicBezTo>
                      <a:pt x="0" y="413"/>
                      <a:pt x="0" y="413"/>
                      <a:pt x="0" y="413"/>
                    </a:cubicBezTo>
                    <a:cubicBezTo>
                      <a:pt x="0" y="413"/>
                      <a:pt x="201" y="369"/>
                      <a:pt x="187" y="141"/>
                    </a:cubicBezTo>
                    <a:cubicBezTo>
                      <a:pt x="178" y="0"/>
                      <a:pt x="109" y="104"/>
                      <a:pt x="0" y="123"/>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8" name="Line 1449"/>
              <p:cNvSpPr>
                <a:spLocks noChangeShapeType="1"/>
              </p:cNvSpPr>
              <p:nvPr/>
            </p:nvSpPr>
            <p:spPr bwMode="auto">
              <a:xfrm>
                <a:off x="4810" y="1385"/>
                <a:ext cx="1" cy="58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59" name="Line 1450"/>
              <p:cNvSpPr>
                <a:spLocks noChangeShapeType="1"/>
              </p:cNvSpPr>
              <p:nvPr/>
            </p:nvSpPr>
            <p:spPr bwMode="auto">
              <a:xfrm flipV="1">
                <a:off x="3966"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60" name="Freeform 1451"/>
              <p:cNvSpPr>
                <a:spLocks/>
              </p:cNvSpPr>
              <p:nvPr/>
            </p:nvSpPr>
            <p:spPr bwMode="auto">
              <a:xfrm>
                <a:off x="4418" y="1293"/>
                <a:ext cx="154" cy="113"/>
              </a:xfrm>
              <a:custGeom>
                <a:avLst/>
                <a:gdLst>
                  <a:gd name="T0" fmla="*/ 66 w 128"/>
                  <a:gd name="T1" fmla="*/ 5 h 94"/>
                  <a:gd name="T2" fmla="*/ 14 w 128"/>
                  <a:gd name="T3" fmla="*/ 16 h 94"/>
                  <a:gd name="T4" fmla="*/ 0 w 128"/>
                  <a:gd name="T5" fmla="*/ 113 h 94"/>
                  <a:gd name="T6" fmla="*/ 69 w 128"/>
                  <a:gd name="T7" fmla="*/ 107 h 94"/>
                  <a:gd name="T8" fmla="*/ 108 w 128"/>
                  <a:gd name="T9" fmla="*/ 99 h 94"/>
                  <a:gd name="T10" fmla="*/ 185 w 128"/>
                  <a:gd name="T11" fmla="*/ 105 h 94"/>
                  <a:gd name="T12" fmla="*/ 161 w 128"/>
                  <a:gd name="T13" fmla="*/ 70 h 94"/>
                  <a:gd name="T14" fmla="*/ 106 w 128"/>
                  <a:gd name="T15" fmla="*/ 0 h 94"/>
                  <a:gd name="T16" fmla="*/ 66 w 128"/>
                  <a:gd name="T17" fmla="*/ 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94">
                    <a:moveTo>
                      <a:pt x="46" y="3"/>
                    </a:moveTo>
                    <a:cubicBezTo>
                      <a:pt x="10" y="11"/>
                      <a:pt x="10" y="11"/>
                      <a:pt x="10" y="11"/>
                    </a:cubicBezTo>
                    <a:cubicBezTo>
                      <a:pt x="10" y="11"/>
                      <a:pt x="12" y="58"/>
                      <a:pt x="0" y="78"/>
                    </a:cubicBezTo>
                    <a:cubicBezTo>
                      <a:pt x="0" y="78"/>
                      <a:pt x="54" y="94"/>
                      <a:pt x="47" y="74"/>
                    </a:cubicBezTo>
                    <a:cubicBezTo>
                      <a:pt x="47" y="74"/>
                      <a:pt x="66" y="73"/>
                      <a:pt x="75" y="68"/>
                    </a:cubicBezTo>
                    <a:cubicBezTo>
                      <a:pt x="75" y="68"/>
                      <a:pt x="92" y="88"/>
                      <a:pt x="128" y="72"/>
                    </a:cubicBezTo>
                    <a:cubicBezTo>
                      <a:pt x="111" y="48"/>
                      <a:pt x="111" y="48"/>
                      <a:pt x="111" y="48"/>
                    </a:cubicBezTo>
                    <a:cubicBezTo>
                      <a:pt x="73" y="0"/>
                      <a:pt x="73" y="0"/>
                      <a:pt x="73" y="0"/>
                    </a:cubicBezTo>
                    <a:lnTo>
                      <a:pt x="46" y="3"/>
                    </a:lnTo>
                    <a:close/>
                  </a:path>
                </a:pathLst>
              </a:custGeom>
              <a:solidFill>
                <a:srgbClr val="FCC4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1" name="Freeform 1452"/>
              <p:cNvSpPr>
                <a:spLocks/>
              </p:cNvSpPr>
              <p:nvPr/>
            </p:nvSpPr>
            <p:spPr bwMode="auto">
              <a:xfrm>
                <a:off x="4424" y="1367"/>
                <a:ext cx="1" cy="1"/>
              </a:xfrm>
              <a:custGeom>
                <a:avLst/>
                <a:gdLst>
                  <a:gd name="T0" fmla="*/ 1 w 1"/>
                  <a:gd name="T1" fmla="*/ 0 h 1"/>
                  <a:gd name="T2" fmla="*/ 0 w 1"/>
                  <a:gd name="T3" fmla="*/ 1 h 1"/>
                  <a:gd name="T4" fmla="*/ 0 60000 65536"/>
                  <a:gd name="T5" fmla="*/ 0 60000 65536"/>
                </a:gdLst>
                <a:ahLst/>
                <a:cxnLst>
                  <a:cxn ang="T4">
                    <a:pos x="T0" y="T1"/>
                  </a:cxn>
                  <a:cxn ang="T5">
                    <a:pos x="T2" y="T3"/>
                  </a:cxn>
                </a:cxnLst>
                <a:rect l="0" t="0" r="r" b="b"/>
                <a:pathLst>
                  <a:path w="1" h="1">
                    <a:moveTo>
                      <a:pt x="1" y="0"/>
                    </a:moveTo>
                    <a:cubicBezTo>
                      <a:pt x="1" y="0"/>
                      <a:pt x="1" y="1"/>
                      <a:pt x="0" y="1"/>
                    </a:cubicBezTo>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2" name="Freeform 1453"/>
              <p:cNvSpPr>
                <a:spLocks/>
              </p:cNvSpPr>
              <p:nvPr/>
            </p:nvSpPr>
            <p:spPr bwMode="auto">
              <a:xfrm>
                <a:off x="3967" y="1364"/>
                <a:ext cx="842" cy="428"/>
              </a:xfrm>
              <a:custGeom>
                <a:avLst/>
                <a:gdLst>
                  <a:gd name="T0" fmla="*/ 552 w 699"/>
                  <a:gd name="T1" fmla="*/ 2 h 354"/>
                  <a:gd name="T2" fmla="*/ 229 w 699"/>
                  <a:gd name="T3" fmla="*/ 193 h 354"/>
                  <a:gd name="T4" fmla="*/ 0 w 699"/>
                  <a:gd name="T5" fmla="*/ 219 h 354"/>
                  <a:gd name="T6" fmla="*/ 0 w 699"/>
                  <a:gd name="T7" fmla="*/ 517 h 354"/>
                  <a:gd name="T8" fmla="*/ 1014 w 699"/>
                  <a:gd name="T9" fmla="*/ 517 h 354"/>
                  <a:gd name="T10" fmla="*/ 1014 w 699"/>
                  <a:gd name="T11" fmla="*/ 93 h 354"/>
                  <a:gd name="T12" fmla="*/ 716 w 699"/>
                  <a:gd name="T13" fmla="*/ 0 h 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 h="354">
                    <a:moveTo>
                      <a:pt x="380" y="2"/>
                    </a:moveTo>
                    <a:cubicBezTo>
                      <a:pt x="372" y="37"/>
                      <a:pt x="334" y="100"/>
                      <a:pt x="158" y="132"/>
                    </a:cubicBezTo>
                    <a:cubicBezTo>
                      <a:pt x="115" y="140"/>
                      <a:pt x="69" y="136"/>
                      <a:pt x="0" y="150"/>
                    </a:cubicBezTo>
                    <a:cubicBezTo>
                      <a:pt x="0" y="354"/>
                      <a:pt x="0" y="354"/>
                      <a:pt x="0" y="354"/>
                    </a:cubicBezTo>
                    <a:cubicBezTo>
                      <a:pt x="699" y="354"/>
                      <a:pt x="699" y="354"/>
                      <a:pt x="699" y="354"/>
                    </a:cubicBezTo>
                    <a:cubicBezTo>
                      <a:pt x="699" y="64"/>
                      <a:pt x="699" y="64"/>
                      <a:pt x="699" y="64"/>
                    </a:cubicBezTo>
                    <a:cubicBezTo>
                      <a:pt x="699" y="64"/>
                      <a:pt x="523" y="62"/>
                      <a:pt x="493" y="0"/>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3" name="Freeform 1454"/>
              <p:cNvSpPr>
                <a:spLocks/>
              </p:cNvSpPr>
              <p:nvPr/>
            </p:nvSpPr>
            <p:spPr bwMode="auto">
              <a:xfrm>
                <a:off x="4809" y="1293"/>
                <a:ext cx="243" cy="499"/>
              </a:xfrm>
              <a:custGeom>
                <a:avLst/>
                <a:gdLst>
                  <a:gd name="T0" fmla="*/ 0 w 202"/>
                  <a:gd name="T1" fmla="*/ 180 h 413"/>
                  <a:gd name="T2" fmla="*/ 0 w 202"/>
                  <a:gd name="T3" fmla="*/ 603 h 413"/>
                  <a:gd name="T4" fmla="*/ 271 w 202"/>
                  <a:gd name="T5" fmla="*/ 205 h 413"/>
                  <a:gd name="T6" fmla="*/ 0 w 202"/>
                  <a:gd name="T7" fmla="*/ 180 h 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 h="413">
                    <a:moveTo>
                      <a:pt x="0" y="123"/>
                    </a:moveTo>
                    <a:cubicBezTo>
                      <a:pt x="0" y="413"/>
                      <a:pt x="0" y="413"/>
                      <a:pt x="0" y="413"/>
                    </a:cubicBezTo>
                    <a:cubicBezTo>
                      <a:pt x="0" y="413"/>
                      <a:pt x="202" y="369"/>
                      <a:pt x="187" y="141"/>
                    </a:cubicBezTo>
                    <a:cubicBezTo>
                      <a:pt x="178" y="0"/>
                      <a:pt x="109" y="105"/>
                      <a:pt x="0" y="12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4" name="Freeform 1455"/>
              <p:cNvSpPr>
                <a:spLocks/>
              </p:cNvSpPr>
              <p:nvPr/>
            </p:nvSpPr>
            <p:spPr bwMode="auto">
              <a:xfrm>
                <a:off x="4066" y="1392"/>
                <a:ext cx="778" cy="445"/>
              </a:xfrm>
              <a:custGeom>
                <a:avLst/>
                <a:gdLst>
                  <a:gd name="T0" fmla="*/ 444 w 646"/>
                  <a:gd name="T1" fmla="*/ 82 h 368"/>
                  <a:gd name="T2" fmla="*/ 618 w 646"/>
                  <a:gd name="T3" fmla="*/ 60 h 368"/>
                  <a:gd name="T4" fmla="*/ 797 w 646"/>
                  <a:gd name="T5" fmla="*/ 378 h 368"/>
                  <a:gd name="T6" fmla="*/ 164 w 646"/>
                  <a:gd name="T7" fmla="*/ 408 h 368"/>
                  <a:gd name="T8" fmla="*/ 249 w 646"/>
                  <a:gd name="T9" fmla="*/ 215 h 368"/>
                  <a:gd name="T10" fmla="*/ 444 w 646"/>
                  <a:gd name="T11" fmla="*/ 82 h 3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68">
                    <a:moveTo>
                      <a:pt x="306" y="56"/>
                    </a:moveTo>
                    <a:cubicBezTo>
                      <a:pt x="306" y="56"/>
                      <a:pt x="367" y="0"/>
                      <a:pt x="426" y="41"/>
                    </a:cubicBezTo>
                    <a:cubicBezTo>
                      <a:pt x="484" y="81"/>
                      <a:pt x="646" y="150"/>
                      <a:pt x="550" y="259"/>
                    </a:cubicBezTo>
                    <a:cubicBezTo>
                      <a:pt x="453" y="368"/>
                      <a:pt x="192" y="236"/>
                      <a:pt x="113" y="279"/>
                    </a:cubicBezTo>
                    <a:cubicBezTo>
                      <a:pt x="35" y="322"/>
                      <a:pt x="0" y="178"/>
                      <a:pt x="172" y="147"/>
                    </a:cubicBezTo>
                    <a:cubicBezTo>
                      <a:pt x="228" y="137"/>
                      <a:pt x="306" y="56"/>
                      <a:pt x="306" y="56"/>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5" name="Oval 1456"/>
              <p:cNvSpPr>
                <a:spLocks noChangeArrowheads="1"/>
              </p:cNvSpPr>
              <p:nvPr/>
            </p:nvSpPr>
            <p:spPr bwMode="auto">
              <a:xfrm>
                <a:off x="4526" y="1587"/>
                <a:ext cx="181" cy="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6" name="Rectangle 1457"/>
              <p:cNvSpPr>
                <a:spLocks noChangeArrowheads="1"/>
              </p:cNvSpPr>
              <p:nvPr/>
            </p:nvSpPr>
            <p:spPr bwMode="auto">
              <a:xfrm>
                <a:off x="3965"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7" name="Freeform 1458"/>
              <p:cNvSpPr>
                <a:spLocks/>
              </p:cNvSpPr>
              <p:nvPr/>
            </p:nvSpPr>
            <p:spPr bwMode="auto">
              <a:xfrm>
                <a:off x="4809"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6"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8" name="Rectangle 1459"/>
              <p:cNvSpPr>
                <a:spLocks noChangeArrowheads="1"/>
              </p:cNvSpPr>
              <p:nvPr/>
            </p:nvSpPr>
            <p:spPr bwMode="auto">
              <a:xfrm>
                <a:off x="3965"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9" name="Rectangle 1460"/>
              <p:cNvSpPr>
                <a:spLocks noChangeArrowheads="1"/>
              </p:cNvSpPr>
              <p:nvPr/>
            </p:nvSpPr>
            <p:spPr bwMode="auto">
              <a:xfrm>
                <a:off x="3965"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0" name="Rectangle 1461"/>
              <p:cNvSpPr>
                <a:spLocks noChangeArrowheads="1"/>
              </p:cNvSpPr>
              <p:nvPr/>
            </p:nvSpPr>
            <p:spPr bwMode="auto">
              <a:xfrm>
                <a:off x="3965"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1" name="Freeform 1462"/>
              <p:cNvSpPr>
                <a:spLocks/>
              </p:cNvSpPr>
              <p:nvPr/>
            </p:nvSpPr>
            <p:spPr bwMode="auto">
              <a:xfrm>
                <a:off x="4809" y="1082"/>
                <a:ext cx="313" cy="817"/>
              </a:xfrm>
              <a:custGeom>
                <a:avLst/>
                <a:gdLst>
                  <a:gd name="T0" fmla="*/ 20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20 w 260"/>
                  <a:gd name="T17" fmla="*/ 989 h 675"/>
                  <a:gd name="T18" fmla="*/ 377 w 260"/>
                  <a:gd name="T19" fmla="*/ 495 h 675"/>
                  <a:gd name="T20" fmla="*/ 20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72" name="Rectangle 1463"/>
              <p:cNvSpPr>
                <a:spLocks noChangeArrowheads="1"/>
              </p:cNvSpPr>
              <p:nvPr/>
            </p:nvSpPr>
            <p:spPr bwMode="auto">
              <a:xfrm>
                <a:off x="3965"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3" name="Freeform 1464"/>
              <p:cNvSpPr>
                <a:spLocks/>
              </p:cNvSpPr>
              <p:nvPr/>
            </p:nvSpPr>
            <p:spPr bwMode="auto">
              <a:xfrm>
                <a:off x="3966" y="1014"/>
                <a:ext cx="154" cy="40"/>
              </a:xfrm>
              <a:custGeom>
                <a:avLst/>
                <a:gdLst>
                  <a:gd name="T0" fmla="*/ 0 w 128"/>
                  <a:gd name="T1" fmla="*/ 23 h 33"/>
                  <a:gd name="T2" fmla="*/ 48 w 128"/>
                  <a:gd name="T3" fmla="*/ 1 h 33"/>
                  <a:gd name="T4" fmla="*/ 102 w 128"/>
                  <a:gd name="T5" fmla="*/ 1 h 33"/>
                  <a:gd name="T6" fmla="*/ 149 w 128"/>
                  <a:gd name="T7" fmla="*/ 16 h 33"/>
                  <a:gd name="T8" fmla="*/ 185 w 128"/>
                  <a:gd name="T9" fmla="*/ 22 h 33"/>
                  <a:gd name="T10" fmla="*/ 134 w 128"/>
                  <a:gd name="T11" fmla="*/ 40 h 33"/>
                  <a:gd name="T12" fmla="*/ 71 w 128"/>
                  <a:gd name="T13" fmla="*/ 47 h 33"/>
                  <a:gd name="T14" fmla="*/ 20 w 128"/>
                  <a:gd name="T15" fmla="*/ 33 h 33"/>
                  <a:gd name="T16" fmla="*/ 1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19" y="3"/>
                      <a:pt x="33" y="1"/>
                    </a:cubicBezTo>
                    <a:cubicBezTo>
                      <a:pt x="45" y="0"/>
                      <a:pt x="58" y="0"/>
                      <a:pt x="71" y="1"/>
                    </a:cubicBezTo>
                    <a:cubicBezTo>
                      <a:pt x="82" y="3"/>
                      <a:pt x="92" y="9"/>
                      <a:pt x="103" y="11"/>
                    </a:cubicBezTo>
                    <a:cubicBezTo>
                      <a:pt x="111" y="13"/>
                      <a:pt x="120" y="13"/>
                      <a:pt x="128" y="15"/>
                    </a:cubicBezTo>
                    <a:cubicBezTo>
                      <a:pt x="115" y="16"/>
                      <a:pt x="104" y="23"/>
                      <a:pt x="92" y="27"/>
                    </a:cubicBezTo>
                    <a:cubicBezTo>
                      <a:pt x="79" y="32"/>
                      <a:pt x="63" y="33"/>
                      <a:pt x="49" y="32"/>
                    </a:cubicBezTo>
                    <a:cubicBezTo>
                      <a:pt x="37" y="31"/>
                      <a:pt x="26" y="26"/>
                      <a:pt x="14" y="22"/>
                    </a:cubicBezTo>
                    <a:cubicBezTo>
                      <a:pt x="10" y="21"/>
                      <a:pt x="5" y="21"/>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4" name="Freeform 1465"/>
              <p:cNvSpPr>
                <a:spLocks/>
              </p:cNvSpPr>
              <p:nvPr/>
            </p:nvSpPr>
            <p:spPr bwMode="auto">
              <a:xfrm>
                <a:off x="4115" y="1016"/>
                <a:ext cx="135" cy="35"/>
              </a:xfrm>
              <a:custGeom>
                <a:avLst/>
                <a:gdLst>
                  <a:gd name="T0" fmla="*/ 0 w 112"/>
                  <a:gd name="T1" fmla="*/ 17 h 29"/>
                  <a:gd name="T2" fmla="*/ 36 w 112"/>
                  <a:gd name="T3" fmla="*/ 7 h 29"/>
                  <a:gd name="T4" fmla="*/ 86 w 112"/>
                  <a:gd name="T5" fmla="*/ 1 h 29"/>
                  <a:gd name="T6" fmla="*/ 163 w 112"/>
                  <a:gd name="T7" fmla="*/ 14 h 29"/>
                  <a:gd name="T8" fmla="*/ 57 w 112"/>
                  <a:gd name="T9" fmla="*/ 33 h 29"/>
                  <a:gd name="T10" fmla="*/ 0 w 112"/>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0" y="12"/>
                    </a:moveTo>
                    <a:cubicBezTo>
                      <a:pt x="7" y="16"/>
                      <a:pt x="19" y="7"/>
                      <a:pt x="25" y="5"/>
                    </a:cubicBezTo>
                    <a:cubicBezTo>
                      <a:pt x="37" y="0"/>
                      <a:pt x="48" y="1"/>
                      <a:pt x="59" y="1"/>
                    </a:cubicBezTo>
                    <a:cubicBezTo>
                      <a:pt x="79" y="1"/>
                      <a:pt x="95" y="1"/>
                      <a:pt x="112"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5" name="Freeform 1466"/>
              <p:cNvSpPr>
                <a:spLocks/>
              </p:cNvSpPr>
              <p:nvPr/>
            </p:nvSpPr>
            <p:spPr bwMode="auto">
              <a:xfrm>
                <a:off x="4018" y="1046"/>
                <a:ext cx="165" cy="33"/>
              </a:xfrm>
              <a:custGeom>
                <a:avLst/>
                <a:gdLst>
                  <a:gd name="T0" fmla="*/ 40 w 137"/>
                  <a:gd name="T1" fmla="*/ 11 h 27"/>
                  <a:gd name="T2" fmla="*/ 20 w 137"/>
                  <a:gd name="T3" fmla="*/ 20 h 27"/>
                  <a:gd name="T4" fmla="*/ 0 w 137"/>
                  <a:gd name="T5" fmla="*/ 27 h 27"/>
                  <a:gd name="T6" fmla="*/ 77 w 137"/>
                  <a:gd name="T7" fmla="*/ 34 h 27"/>
                  <a:gd name="T8" fmla="*/ 129 w 137"/>
                  <a:gd name="T9" fmla="*/ 39 h 27"/>
                  <a:gd name="T10" fmla="*/ 199 w 137"/>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 h="27">
                    <a:moveTo>
                      <a:pt x="27" y="7"/>
                    </a:moveTo>
                    <a:cubicBezTo>
                      <a:pt x="21" y="4"/>
                      <a:pt x="18" y="10"/>
                      <a:pt x="14" y="13"/>
                    </a:cubicBezTo>
                    <a:cubicBezTo>
                      <a:pt x="9" y="16"/>
                      <a:pt x="3" y="15"/>
                      <a:pt x="0" y="18"/>
                    </a:cubicBezTo>
                    <a:cubicBezTo>
                      <a:pt x="14" y="25"/>
                      <a:pt x="37" y="21"/>
                      <a:pt x="53" y="23"/>
                    </a:cubicBezTo>
                    <a:cubicBezTo>
                      <a:pt x="66" y="24"/>
                      <a:pt x="76" y="27"/>
                      <a:pt x="89" y="26"/>
                    </a:cubicBezTo>
                    <a:cubicBezTo>
                      <a:pt x="109" y="25"/>
                      <a:pt x="124" y="13"/>
                      <a:pt x="13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6" name="Freeform 1467"/>
              <p:cNvSpPr>
                <a:spLocks/>
              </p:cNvSpPr>
              <p:nvPr/>
            </p:nvSpPr>
            <p:spPr bwMode="auto">
              <a:xfrm>
                <a:off x="3964" y="1067"/>
                <a:ext cx="54" cy="14"/>
              </a:xfrm>
              <a:custGeom>
                <a:avLst/>
                <a:gdLst>
                  <a:gd name="T0" fmla="*/ 65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9"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7" name="Freeform 1468"/>
              <p:cNvSpPr>
                <a:spLocks/>
              </p:cNvSpPr>
              <p:nvPr/>
            </p:nvSpPr>
            <p:spPr bwMode="auto">
              <a:xfrm>
                <a:off x="4251" y="1013"/>
                <a:ext cx="141" cy="44"/>
              </a:xfrm>
              <a:custGeom>
                <a:avLst/>
                <a:gdLst>
                  <a:gd name="T0" fmla="*/ 0 w 117"/>
                  <a:gd name="T1" fmla="*/ 16 h 36"/>
                  <a:gd name="T2" fmla="*/ 64 w 117"/>
                  <a:gd name="T3" fmla="*/ 1 h 36"/>
                  <a:gd name="T4" fmla="*/ 108 w 117"/>
                  <a:gd name="T5" fmla="*/ 11 h 36"/>
                  <a:gd name="T6" fmla="*/ 170 w 117"/>
                  <a:gd name="T7" fmla="*/ 18 h 36"/>
                  <a:gd name="T8" fmla="*/ 66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5" y="1"/>
                      <a:pt x="64" y="4"/>
                      <a:pt x="75" y="7"/>
                    </a:cubicBezTo>
                    <a:cubicBezTo>
                      <a:pt x="88" y="10"/>
                      <a:pt x="105" y="8"/>
                      <a:pt x="117" y="12"/>
                    </a:cubicBezTo>
                    <a:cubicBezTo>
                      <a:pt x="96" y="23"/>
                      <a:pt x="70" y="36"/>
                      <a:pt x="46" y="33"/>
                    </a:cubicBezTo>
                    <a:cubicBezTo>
                      <a:pt x="32" y="31"/>
                      <a:pt x="10"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8" name="Freeform 1469"/>
              <p:cNvSpPr>
                <a:spLocks/>
              </p:cNvSpPr>
              <p:nvPr/>
            </p:nvSpPr>
            <p:spPr bwMode="auto">
              <a:xfrm>
                <a:off x="4153" y="1052"/>
                <a:ext cx="145" cy="28"/>
              </a:xfrm>
              <a:custGeom>
                <a:avLst/>
                <a:gdLst>
                  <a:gd name="T0" fmla="*/ 0 w 121"/>
                  <a:gd name="T1" fmla="*/ 22 h 23"/>
                  <a:gd name="T2" fmla="*/ 34 w 121"/>
                  <a:gd name="T3" fmla="*/ 23 h 23"/>
                  <a:gd name="T4" fmla="*/ 59 w 121"/>
                  <a:gd name="T5" fmla="*/ 27 h 23"/>
                  <a:gd name="T6" fmla="*/ 101 w 121"/>
                  <a:gd name="T7" fmla="*/ 34 h 23"/>
                  <a:gd name="T8" fmla="*/ 174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6" y="17"/>
                      <a:pt x="16" y="15"/>
                      <a:pt x="23" y="16"/>
                    </a:cubicBezTo>
                    <a:cubicBezTo>
                      <a:pt x="29" y="17"/>
                      <a:pt x="35" y="18"/>
                      <a:pt x="41" y="18"/>
                    </a:cubicBezTo>
                    <a:cubicBezTo>
                      <a:pt x="51" y="18"/>
                      <a:pt x="60" y="22"/>
                      <a:pt x="70"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9" name="Freeform 1470"/>
              <p:cNvSpPr>
                <a:spLocks/>
              </p:cNvSpPr>
              <p:nvPr/>
            </p:nvSpPr>
            <p:spPr bwMode="auto">
              <a:xfrm>
                <a:off x="4336" y="1022"/>
                <a:ext cx="161" cy="59"/>
              </a:xfrm>
              <a:custGeom>
                <a:avLst/>
                <a:gdLst>
                  <a:gd name="T0" fmla="*/ 0 w 134"/>
                  <a:gd name="T1" fmla="*/ 37 h 49"/>
                  <a:gd name="T2" fmla="*/ 55 w 134"/>
                  <a:gd name="T3" fmla="*/ 58 h 49"/>
                  <a:gd name="T4" fmla="*/ 89 w 134"/>
                  <a:gd name="T5" fmla="*/ 71 h 49"/>
                  <a:gd name="T6" fmla="*/ 144 w 134"/>
                  <a:gd name="T7" fmla="*/ 55 h 49"/>
                  <a:gd name="T8" fmla="*/ 193 w 134"/>
                  <a:gd name="T9" fmla="*/ 22 h 49"/>
                  <a:gd name="T10" fmla="*/ 145 w 134"/>
                  <a:gd name="T11" fmla="*/ 19 h 49"/>
                  <a:gd name="T12" fmla="*/ 106 w 134"/>
                  <a:gd name="T13" fmla="*/ 12 h 49"/>
                  <a:gd name="T14" fmla="*/ 64 w 134"/>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49">
                    <a:moveTo>
                      <a:pt x="0" y="26"/>
                    </a:moveTo>
                    <a:cubicBezTo>
                      <a:pt x="12" y="30"/>
                      <a:pt x="26" y="35"/>
                      <a:pt x="38" y="40"/>
                    </a:cubicBezTo>
                    <a:cubicBezTo>
                      <a:pt x="46" y="44"/>
                      <a:pt x="53" y="48"/>
                      <a:pt x="62" y="49"/>
                    </a:cubicBezTo>
                    <a:cubicBezTo>
                      <a:pt x="75" y="49"/>
                      <a:pt x="88" y="44"/>
                      <a:pt x="100" y="38"/>
                    </a:cubicBezTo>
                    <a:cubicBezTo>
                      <a:pt x="110" y="33"/>
                      <a:pt x="129" y="25"/>
                      <a:pt x="134" y="15"/>
                    </a:cubicBezTo>
                    <a:cubicBezTo>
                      <a:pt x="124" y="11"/>
                      <a:pt x="112" y="14"/>
                      <a:pt x="101" y="13"/>
                    </a:cubicBezTo>
                    <a:cubicBezTo>
                      <a:pt x="92" y="12"/>
                      <a:pt x="82" y="10"/>
                      <a:pt x="73" y="8"/>
                    </a:cubicBezTo>
                    <a:cubicBezTo>
                      <a:pt x="64" y="6"/>
                      <a:pt x="52" y="0"/>
                      <a:pt x="4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0" name="Freeform 1471"/>
              <p:cNvSpPr>
                <a:spLocks/>
              </p:cNvSpPr>
              <p:nvPr/>
            </p:nvSpPr>
            <p:spPr bwMode="auto">
              <a:xfrm>
                <a:off x="4427" y="1011"/>
                <a:ext cx="91" cy="22"/>
              </a:xfrm>
              <a:custGeom>
                <a:avLst/>
                <a:gdLst>
                  <a:gd name="T0" fmla="*/ 0 w 75"/>
                  <a:gd name="T1" fmla="*/ 27 h 18"/>
                  <a:gd name="T2" fmla="*/ 69 w 75"/>
                  <a:gd name="T3" fmla="*/ 12 h 18"/>
                  <a:gd name="T4" fmla="*/ 110 w 75"/>
                  <a:gd name="T5" fmla="*/ 0 h 18"/>
                  <a:gd name="T6" fmla="*/ 0 60000 65536"/>
                  <a:gd name="T7" fmla="*/ 0 60000 65536"/>
                  <a:gd name="T8" fmla="*/ 0 60000 65536"/>
                </a:gdLst>
                <a:ahLst/>
                <a:cxnLst>
                  <a:cxn ang="T6">
                    <a:pos x="T0" y="T1"/>
                  </a:cxn>
                  <a:cxn ang="T7">
                    <a:pos x="T2" y="T3"/>
                  </a:cxn>
                  <a:cxn ang="T8">
                    <a:pos x="T4" y="T5"/>
                  </a:cxn>
                </a:cxnLst>
                <a:rect l="0" t="0" r="r" b="b"/>
                <a:pathLst>
                  <a:path w="75" h="18">
                    <a:moveTo>
                      <a:pt x="0" y="18"/>
                    </a:moveTo>
                    <a:cubicBezTo>
                      <a:pt x="17" y="18"/>
                      <a:pt x="31" y="13"/>
                      <a:pt x="47" y="8"/>
                    </a:cubicBezTo>
                    <a:cubicBezTo>
                      <a:pt x="56" y="6"/>
                      <a:pt x="68" y="5"/>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1" name="Freeform 1472"/>
              <p:cNvSpPr>
                <a:spLocks/>
              </p:cNvSpPr>
              <p:nvPr/>
            </p:nvSpPr>
            <p:spPr bwMode="auto">
              <a:xfrm>
                <a:off x="4468" y="1030"/>
                <a:ext cx="142" cy="30"/>
              </a:xfrm>
              <a:custGeom>
                <a:avLst/>
                <a:gdLst>
                  <a:gd name="T0" fmla="*/ 0 w 118"/>
                  <a:gd name="T1" fmla="*/ 36 h 25"/>
                  <a:gd name="T2" fmla="*/ 85 w 118"/>
                  <a:gd name="T3" fmla="*/ 7 h 25"/>
                  <a:gd name="T4" fmla="*/ 140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7"/>
                      <a:pt x="35" y="0"/>
                      <a:pt x="59" y="5"/>
                    </a:cubicBezTo>
                    <a:cubicBezTo>
                      <a:pt x="72" y="8"/>
                      <a:pt x="83" y="8"/>
                      <a:pt x="96" y="10"/>
                    </a:cubicBezTo>
                    <a:cubicBezTo>
                      <a:pt x="104"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2" name="Freeform 1473"/>
              <p:cNvSpPr>
                <a:spLocks/>
              </p:cNvSpPr>
              <p:nvPr/>
            </p:nvSpPr>
            <p:spPr bwMode="auto">
              <a:xfrm>
                <a:off x="4465" y="1051"/>
                <a:ext cx="146" cy="29"/>
              </a:xfrm>
              <a:custGeom>
                <a:avLst/>
                <a:gdLst>
                  <a:gd name="T0" fmla="*/ 175 w 122"/>
                  <a:gd name="T1" fmla="*/ 0 h 24"/>
                  <a:gd name="T2" fmla="*/ 104 w 122"/>
                  <a:gd name="T3" fmla="*/ 34 h 24"/>
                  <a:gd name="T4" fmla="*/ 71 w 122"/>
                  <a:gd name="T5" fmla="*/ 34 h 24"/>
                  <a:gd name="T6" fmla="*/ 31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7" y="8"/>
                      <a:pt x="90" y="21"/>
                      <a:pt x="73" y="23"/>
                    </a:cubicBezTo>
                    <a:cubicBezTo>
                      <a:pt x="66" y="24"/>
                      <a:pt x="57"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3" name="Freeform 1474"/>
              <p:cNvSpPr>
                <a:spLocks/>
              </p:cNvSpPr>
              <p:nvPr/>
            </p:nvSpPr>
            <p:spPr bwMode="auto">
              <a:xfrm>
                <a:off x="4557"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6"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4" name="Freeform 1475"/>
              <p:cNvSpPr>
                <a:spLocks/>
              </p:cNvSpPr>
              <p:nvPr/>
            </p:nvSpPr>
            <p:spPr bwMode="auto">
              <a:xfrm>
                <a:off x="4603"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20" y="1"/>
                      <a:pt x="36" y="0"/>
                      <a:pt x="56" y="4"/>
                    </a:cubicBezTo>
                    <a:cubicBezTo>
                      <a:pt x="72"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5" name="Freeform 1476"/>
              <p:cNvSpPr>
                <a:spLocks/>
              </p:cNvSpPr>
              <p:nvPr/>
            </p:nvSpPr>
            <p:spPr bwMode="auto">
              <a:xfrm>
                <a:off x="4610" y="1031"/>
                <a:ext cx="109" cy="20"/>
              </a:xfrm>
              <a:custGeom>
                <a:avLst/>
                <a:gdLst>
                  <a:gd name="T0" fmla="*/ 132 w 90"/>
                  <a:gd name="T1" fmla="*/ 1 h 16"/>
                  <a:gd name="T2" fmla="*/ 88 w 90"/>
                  <a:gd name="T3" fmla="*/ 16 h 16"/>
                  <a:gd name="T4" fmla="*/ 41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8" y="7"/>
                      <a:pt x="60" y="10"/>
                    </a:cubicBezTo>
                    <a:cubicBezTo>
                      <a:pt x="49" y="14"/>
                      <a:pt x="39" y="14"/>
                      <a:pt x="28" y="15"/>
                    </a:cubicBezTo>
                    <a:cubicBezTo>
                      <a:pt x="19" y="16"/>
                      <a:pt x="9"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6" name="Freeform 1477"/>
              <p:cNvSpPr>
                <a:spLocks/>
              </p:cNvSpPr>
              <p:nvPr/>
            </p:nvSpPr>
            <p:spPr bwMode="auto">
              <a:xfrm>
                <a:off x="4673" y="1046"/>
                <a:ext cx="111" cy="34"/>
              </a:xfrm>
              <a:custGeom>
                <a:avLst/>
                <a:gdLst>
                  <a:gd name="T0" fmla="*/ 0 w 92"/>
                  <a:gd name="T1" fmla="*/ 0 h 28"/>
                  <a:gd name="T2" fmla="*/ 42 w 92"/>
                  <a:gd name="T3" fmla="*/ 7 h 28"/>
                  <a:gd name="T4" fmla="*/ 87 w 92"/>
                  <a:gd name="T5" fmla="*/ 27 h 28"/>
                  <a:gd name="T6" fmla="*/ 134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3" y="3"/>
                      <a:pt x="29" y="5"/>
                    </a:cubicBezTo>
                    <a:cubicBezTo>
                      <a:pt x="39" y="9"/>
                      <a:pt x="50" y="14"/>
                      <a:pt x="60" y="18"/>
                    </a:cubicBezTo>
                    <a:cubicBezTo>
                      <a:pt x="69" y="21"/>
                      <a:pt x="83" y="27"/>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7" name="Freeform 1478"/>
              <p:cNvSpPr>
                <a:spLocks/>
              </p:cNvSpPr>
              <p:nvPr/>
            </p:nvSpPr>
            <p:spPr bwMode="auto">
              <a:xfrm>
                <a:off x="4726"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8" name="Freeform 1479"/>
              <p:cNvSpPr>
                <a:spLocks/>
              </p:cNvSpPr>
              <p:nvPr/>
            </p:nvSpPr>
            <p:spPr bwMode="auto">
              <a:xfrm>
                <a:off x="4815" y="1029"/>
                <a:ext cx="99" cy="27"/>
              </a:xfrm>
              <a:custGeom>
                <a:avLst/>
                <a:gdLst>
                  <a:gd name="T0" fmla="*/ 0 w 82"/>
                  <a:gd name="T1" fmla="*/ 1 h 22"/>
                  <a:gd name="T2" fmla="*/ 94 w 82"/>
                  <a:gd name="T3" fmla="*/ 27 h 22"/>
                  <a:gd name="T4" fmla="*/ 118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3" y="0"/>
                      <a:pt x="44" y="12"/>
                      <a:pt x="65" y="18"/>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9" name="Freeform 1480"/>
              <p:cNvSpPr>
                <a:spLocks/>
              </p:cNvSpPr>
              <p:nvPr/>
            </p:nvSpPr>
            <p:spPr bwMode="auto">
              <a:xfrm>
                <a:off x="4814" y="1052"/>
                <a:ext cx="86" cy="23"/>
              </a:xfrm>
              <a:custGeom>
                <a:avLst/>
                <a:gdLst>
                  <a:gd name="T0" fmla="*/ 102 w 72"/>
                  <a:gd name="T1" fmla="*/ 0 h 19"/>
                  <a:gd name="T2" fmla="*/ 103 w 72"/>
                  <a:gd name="T3" fmla="*/ 18 h 19"/>
                  <a:gd name="T4" fmla="*/ 42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1" y="0"/>
                    </a:moveTo>
                    <a:cubicBezTo>
                      <a:pt x="70" y="3"/>
                      <a:pt x="70" y="9"/>
                      <a:pt x="72" y="12"/>
                    </a:cubicBezTo>
                    <a:cubicBezTo>
                      <a:pt x="63" y="19"/>
                      <a:pt x="40" y="12"/>
                      <a:pt x="29"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0" name="Freeform 1481"/>
              <p:cNvSpPr>
                <a:spLocks/>
              </p:cNvSpPr>
              <p:nvPr/>
            </p:nvSpPr>
            <p:spPr bwMode="auto">
              <a:xfrm>
                <a:off x="4891" y="1070"/>
                <a:ext cx="9"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6"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1" name="Freeform 1482"/>
              <p:cNvSpPr>
                <a:spLocks/>
              </p:cNvSpPr>
              <p:nvPr/>
            </p:nvSpPr>
            <p:spPr bwMode="auto">
              <a:xfrm>
                <a:off x="4897" y="1042"/>
                <a:ext cx="66" cy="62"/>
              </a:xfrm>
              <a:custGeom>
                <a:avLst/>
                <a:gdLst>
                  <a:gd name="T0" fmla="*/ 17 w 55"/>
                  <a:gd name="T1" fmla="*/ 0 h 51"/>
                  <a:gd name="T2" fmla="*/ 56 w 55"/>
                  <a:gd name="T3" fmla="*/ 29 h 51"/>
                  <a:gd name="T4" fmla="*/ 72 w 55"/>
                  <a:gd name="T5" fmla="*/ 41 h 51"/>
                  <a:gd name="T6" fmla="*/ 59 w 55"/>
                  <a:gd name="T7" fmla="*/ 69 h 51"/>
                  <a:gd name="T8" fmla="*/ 19 w 55"/>
                  <a:gd name="T9" fmla="*/ 62 h 51"/>
                  <a:gd name="T10" fmla="*/ 0 w 55"/>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1">
                    <a:moveTo>
                      <a:pt x="12" y="0"/>
                    </a:moveTo>
                    <a:cubicBezTo>
                      <a:pt x="21" y="8"/>
                      <a:pt x="29" y="14"/>
                      <a:pt x="39" y="20"/>
                    </a:cubicBezTo>
                    <a:cubicBezTo>
                      <a:pt x="43" y="23"/>
                      <a:pt x="48" y="24"/>
                      <a:pt x="50" y="28"/>
                    </a:cubicBezTo>
                    <a:cubicBezTo>
                      <a:pt x="55" y="36"/>
                      <a:pt x="48" y="44"/>
                      <a:pt x="41" y="47"/>
                    </a:cubicBezTo>
                    <a:cubicBezTo>
                      <a:pt x="34" y="51"/>
                      <a:pt x="20" y="44"/>
                      <a:pt x="13" y="42"/>
                    </a:cubicBezTo>
                    <a:cubicBezTo>
                      <a:pt x="8" y="41"/>
                      <a:pt x="4"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2" name="Freeform 1483"/>
              <p:cNvSpPr>
                <a:spLocks/>
              </p:cNvSpPr>
              <p:nvPr/>
            </p:nvSpPr>
            <p:spPr bwMode="auto">
              <a:xfrm>
                <a:off x="4959" y="1087"/>
                <a:ext cx="50" cy="25"/>
              </a:xfrm>
              <a:custGeom>
                <a:avLst/>
                <a:gdLst>
                  <a:gd name="T0" fmla="*/ 0 w 41"/>
                  <a:gd name="T1" fmla="*/ 0 h 21"/>
                  <a:gd name="T2" fmla="*/ 26 w 41"/>
                  <a:gd name="T3" fmla="*/ 18 h 21"/>
                  <a:gd name="T4" fmla="*/ 46 w 41"/>
                  <a:gd name="T5" fmla="*/ 29 h 21"/>
                  <a:gd name="T6" fmla="*/ 61 w 41"/>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1">
                    <a:moveTo>
                      <a:pt x="0" y="0"/>
                    </a:moveTo>
                    <a:cubicBezTo>
                      <a:pt x="0" y="6"/>
                      <a:pt x="12" y="10"/>
                      <a:pt x="17" y="13"/>
                    </a:cubicBezTo>
                    <a:cubicBezTo>
                      <a:pt x="22" y="16"/>
                      <a:pt x="25" y="21"/>
                      <a:pt x="31" y="20"/>
                    </a:cubicBezTo>
                    <a:cubicBezTo>
                      <a:pt x="40" y="19"/>
                      <a:pt x="40" y="13"/>
                      <a:pt x="4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3" name="Freeform 1484"/>
              <p:cNvSpPr>
                <a:spLocks/>
              </p:cNvSpPr>
              <p:nvPr/>
            </p:nvSpPr>
            <p:spPr bwMode="auto">
              <a:xfrm>
                <a:off x="4974"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4" name="Freeform 1485"/>
              <p:cNvSpPr>
                <a:spLocks/>
              </p:cNvSpPr>
              <p:nvPr/>
            </p:nvSpPr>
            <p:spPr bwMode="auto">
              <a:xfrm>
                <a:off x="4972" y="1108"/>
                <a:ext cx="78" cy="66"/>
              </a:xfrm>
              <a:custGeom>
                <a:avLst/>
                <a:gdLst>
                  <a:gd name="T0" fmla="*/ 14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10" y="19"/>
                    </a:moveTo>
                    <a:cubicBezTo>
                      <a:pt x="0" y="24"/>
                      <a:pt x="21" y="39"/>
                      <a:pt x="24" y="41"/>
                    </a:cubicBezTo>
                    <a:cubicBezTo>
                      <a:pt x="34" y="49"/>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5" name="Freeform 1486"/>
              <p:cNvSpPr>
                <a:spLocks/>
              </p:cNvSpPr>
              <p:nvPr/>
            </p:nvSpPr>
            <p:spPr bwMode="auto">
              <a:xfrm>
                <a:off x="5009" y="1167"/>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6" name="Freeform 1487"/>
              <p:cNvSpPr>
                <a:spLocks/>
              </p:cNvSpPr>
              <p:nvPr/>
            </p:nvSpPr>
            <p:spPr bwMode="auto">
              <a:xfrm>
                <a:off x="5037" y="1143"/>
                <a:ext cx="22" cy="14"/>
              </a:xfrm>
              <a:custGeom>
                <a:avLst/>
                <a:gdLst>
                  <a:gd name="T0" fmla="*/ 0 w 19"/>
                  <a:gd name="T1" fmla="*/ 15 h 12"/>
                  <a:gd name="T2" fmla="*/ 25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7" name="Freeform 1488"/>
              <p:cNvSpPr>
                <a:spLocks/>
              </p:cNvSpPr>
              <p:nvPr/>
            </p:nvSpPr>
            <p:spPr bwMode="auto">
              <a:xfrm>
                <a:off x="5043" y="1155"/>
                <a:ext cx="24" cy="74"/>
              </a:xfrm>
              <a:custGeom>
                <a:avLst/>
                <a:gdLst>
                  <a:gd name="T0" fmla="*/ 0 w 20"/>
                  <a:gd name="T1" fmla="*/ 0 h 61"/>
                  <a:gd name="T2" fmla="*/ 10 w 20"/>
                  <a:gd name="T3" fmla="*/ 28 h 61"/>
                  <a:gd name="T4" fmla="*/ 26 w 20"/>
                  <a:gd name="T5" fmla="*/ 59 h 61"/>
                  <a:gd name="T6" fmla="*/ 6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1" y="7"/>
                      <a:pt x="4" y="13"/>
                      <a:pt x="7" y="19"/>
                    </a:cubicBezTo>
                    <a:cubicBezTo>
                      <a:pt x="10" y="25"/>
                      <a:pt x="17" y="33"/>
                      <a:pt x="18" y="40"/>
                    </a:cubicBezTo>
                    <a:cubicBezTo>
                      <a:pt x="20" y="52"/>
                      <a:pt x="11" y="55"/>
                      <a:pt x="4"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8" name="Freeform 1489"/>
              <p:cNvSpPr>
                <a:spLocks/>
              </p:cNvSpPr>
              <p:nvPr/>
            </p:nvSpPr>
            <p:spPr bwMode="auto">
              <a:xfrm>
                <a:off x="5064" y="1202"/>
                <a:ext cx="38" cy="31"/>
              </a:xfrm>
              <a:custGeom>
                <a:avLst/>
                <a:gdLst>
                  <a:gd name="T0" fmla="*/ 0 w 31"/>
                  <a:gd name="T1" fmla="*/ 0 h 26"/>
                  <a:gd name="T2" fmla="*/ 47 w 31"/>
                  <a:gd name="T3" fmla="*/ 20 h 26"/>
                  <a:gd name="T4" fmla="*/ 0 60000 65536"/>
                  <a:gd name="T5" fmla="*/ 0 60000 65536"/>
                </a:gdLst>
                <a:ahLst/>
                <a:cxnLst>
                  <a:cxn ang="T4">
                    <a:pos x="T0" y="T1"/>
                  </a:cxn>
                  <a:cxn ang="T5">
                    <a:pos x="T2" y="T3"/>
                  </a:cxn>
                </a:cxnLst>
                <a:rect l="0" t="0" r="r" b="b"/>
                <a:pathLst>
                  <a:path w="31" h="26">
                    <a:moveTo>
                      <a:pt x="0" y="0"/>
                    </a:moveTo>
                    <a:cubicBezTo>
                      <a:pt x="3"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9" name="Freeform 1490"/>
              <p:cNvSpPr>
                <a:spLocks/>
              </p:cNvSpPr>
              <p:nvPr/>
            </p:nvSpPr>
            <p:spPr bwMode="auto">
              <a:xfrm>
                <a:off x="5065" y="1209"/>
                <a:ext cx="31" cy="78"/>
              </a:xfrm>
              <a:custGeom>
                <a:avLst/>
                <a:gdLst>
                  <a:gd name="T0" fmla="*/ 0 w 25"/>
                  <a:gd name="T1" fmla="*/ 0 h 64"/>
                  <a:gd name="T2" fmla="*/ 38 w 25"/>
                  <a:gd name="T3" fmla="*/ 62 h 64"/>
                  <a:gd name="T4" fmla="*/ 17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0" name="Freeform 1491"/>
              <p:cNvSpPr>
                <a:spLocks/>
              </p:cNvSpPr>
              <p:nvPr/>
            </p:nvSpPr>
            <p:spPr bwMode="auto">
              <a:xfrm>
                <a:off x="5097" y="1262"/>
                <a:ext cx="36" cy="46"/>
              </a:xfrm>
              <a:custGeom>
                <a:avLst/>
                <a:gdLst>
                  <a:gd name="T0" fmla="*/ 0 w 30"/>
                  <a:gd name="T1" fmla="*/ 0 h 38"/>
                  <a:gd name="T2" fmla="*/ 43 w 30"/>
                  <a:gd name="T3" fmla="*/ 41 h 38"/>
                  <a:gd name="T4" fmla="*/ 0 60000 65536"/>
                  <a:gd name="T5" fmla="*/ 0 60000 65536"/>
                </a:gdLst>
                <a:ahLst/>
                <a:cxnLst>
                  <a:cxn ang="T4">
                    <a:pos x="T0" y="T1"/>
                  </a:cxn>
                  <a:cxn ang="T5">
                    <a:pos x="T2" y="T3"/>
                  </a:cxn>
                </a:cxnLst>
                <a:rect l="0" t="0" r="r" b="b"/>
                <a:pathLst>
                  <a:path w="30" h="38">
                    <a:moveTo>
                      <a:pt x="0" y="0"/>
                    </a:moveTo>
                    <a:cubicBezTo>
                      <a:pt x="5" y="10"/>
                      <a:pt x="15" y="38"/>
                      <a:pt x="3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1" name="Freeform 1492"/>
              <p:cNvSpPr>
                <a:spLocks/>
              </p:cNvSpPr>
              <p:nvPr/>
            </p:nvSpPr>
            <p:spPr bwMode="auto">
              <a:xfrm>
                <a:off x="5102" y="1293"/>
                <a:ext cx="45" cy="65"/>
              </a:xfrm>
              <a:custGeom>
                <a:avLst/>
                <a:gdLst>
                  <a:gd name="T0" fmla="*/ 14 w 38"/>
                  <a:gd name="T1" fmla="*/ 0 h 54"/>
                  <a:gd name="T2" fmla="*/ 27 w 38"/>
                  <a:gd name="T3" fmla="*/ 71 h 54"/>
                  <a:gd name="T4" fmla="*/ 0 w 38"/>
                  <a:gd name="T5" fmla="*/ 59 h 54"/>
                  <a:gd name="T6" fmla="*/ 0 60000 65536"/>
                  <a:gd name="T7" fmla="*/ 0 60000 65536"/>
                  <a:gd name="T8" fmla="*/ 0 60000 65536"/>
                </a:gdLst>
                <a:ahLst/>
                <a:cxnLst>
                  <a:cxn ang="T6">
                    <a:pos x="T0" y="T1"/>
                  </a:cxn>
                  <a:cxn ang="T7">
                    <a:pos x="T2" y="T3"/>
                  </a:cxn>
                  <a:cxn ang="T8">
                    <a:pos x="T4" y="T5"/>
                  </a:cxn>
                </a:cxnLst>
                <a:rect l="0" t="0" r="r" b="b"/>
                <a:pathLst>
                  <a:path w="38" h="54">
                    <a:moveTo>
                      <a:pt x="10" y="0"/>
                    </a:moveTo>
                    <a:cubicBezTo>
                      <a:pt x="12" y="12"/>
                      <a:pt x="38"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2" name="Freeform 1493"/>
              <p:cNvSpPr>
                <a:spLocks/>
              </p:cNvSpPr>
              <p:nvPr/>
            </p:nvSpPr>
            <p:spPr bwMode="auto">
              <a:xfrm>
                <a:off x="5128" y="1351"/>
                <a:ext cx="29" cy="63"/>
              </a:xfrm>
              <a:custGeom>
                <a:avLst/>
                <a:gdLst>
                  <a:gd name="T0" fmla="*/ 0 w 24"/>
                  <a:gd name="T1" fmla="*/ 0 h 52"/>
                  <a:gd name="T2" fmla="*/ 6 w 24"/>
                  <a:gd name="T3" fmla="*/ 53 h 52"/>
                  <a:gd name="T4" fmla="*/ 18 w 24"/>
                  <a:gd name="T5" fmla="*/ 75 h 52"/>
                  <a:gd name="T6" fmla="*/ 33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3" y="24"/>
                      <a:pt x="4" y="36"/>
                    </a:cubicBezTo>
                    <a:cubicBezTo>
                      <a:pt x="4" y="41"/>
                      <a:pt x="6" y="49"/>
                      <a:pt x="12" y="51"/>
                    </a:cubicBezTo>
                    <a:cubicBezTo>
                      <a:pt x="18" y="52"/>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3" name="Freeform 1494"/>
              <p:cNvSpPr>
                <a:spLocks/>
              </p:cNvSpPr>
              <p:nvPr/>
            </p:nvSpPr>
            <p:spPr bwMode="auto">
              <a:xfrm>
                <a:off x="5121" y="1404"/>
                <a:ext cx="31" cy="105"/>
              </a:xfrm>
              <a:custGeom>
                <a:avLst/>
                <a:gdLst>
                  <a:gd name="T0" fmla="*/ 19 w 26"/>
                  <a:gd name="T1" fmla="*/ 8 h 87"/>
                  <a:gd name="T2" fmla="*/ 1 w 26"/>
                  <a:gd name="T3" fmla="*/ 45 h 87"/>
                  <a:gd name="T4" fmla="*/ 8 w 26"/>
                  <a:gd name="T5" fmla="*/ 105 h 87"/>
                  <a:gd name="T6" fmla="*/ 29 w 26"/>
                  <a:gd name="T7" fmla="*/ 107 h 87"/>
                  <a:gd name="T8" fmla="*/ 36 w 26"/>
                  <a:gd name="T9" fmla="*/ 49 h 87"/>
                  <a:gd name="T10" fmla="*/ 20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4" y="0"/>
                      <a:pt x="1" y="26"/>
                      <a:pt x="1" y="31"/>
                    </a:cubicBezTo>
                    <a:cubicBezTo>
                      <a:pt x="0" y="45"/>
                      <a:pt x="3" y="59"/>
                      <a:pt x="6" y="72"/>
                    </a:cubicBezTo>
                    <a:cubicBezTo>
                      <a:pt x="8" y="85"/>
                      <a:pt x="15" y="87"/>
                      <a:pt x="20" y="74"/>
                    </a:cubicBezTo>
                    <a:cubicBezTo>
                      <a:pt x="24" y="62"/>
                      <a:pt x="25" y="47"/>
                      <a:pt x="25" y="34"/>
                    </a:cubicBezTo>
                    <a:cubicBezTo>
                      <a:pt x="26" y="22"/>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4" name="Freeform 1495"/>
              <p:cNvSpPr>
                <a:spLocks/>
              </p:cNvSpPr>
              <p:nvPr/>
            </p:nvSpPr>
            <p:spPr bwMode="auto">
              <a:xfrm>
                <a:off x="5138"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3"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5" name="Freeform 1496"/>
              <p:cNvSpPr>
                <a:spLocks/>
              </p:cNvSpPr>
              <p:nvPr/>
            </p:nvSpPr>
            <p:spPr bwMode="auto">
              <a:xfrm>
                <a:off x="5114" y="1506"/>
                <a:ext cx="24" cy="82"/>
              </a:xfrm>
              <a:custGeom>
                <a:avLst/>
                <a:gdLst>
                  <a:gd name="T0" fmla="*/ 29 w 20"/>
                  <a:gd name="T1" fmla="*/ 0 h 68"/>
                  <a:gd name="T2" fmla="*/ 28 w 20"/>
                  <a:gd name="T3" fmla="*/ 59 h 68"/>
                  <a:gd name="T4" fmla="*/ 0 w 20"/>
                  <a:gd name="T5" fmla="*/ 99 h 68"/>
                  <a:gd name="T6" fmla="*/ 0 60000 65536"/>
                  <a:gd name="T7" fmla="*/ 0 60000 65536"/>
                  <a:gd name="T8" fmla="*/ 0 60000 65536"/>
                </a:gdLst>
                <a:ahLst/>
                <a:cxnLst>
                  <a:cxn ang="T6">
                    <a:pos x="T0" y="T1"/>
                  </a:cxn>
                  <a:cxn ang="T7">
                    <a:pos x="T2" y="T3"/>
                  </a:cxn>
                  <a:cxn ang="T8">
                    <a:pos x="T4" y="T5"/>
                  </a:cxn>
                </a:cxnLst>
                <a:rect l="0" t="0" r="r" b="b"/>
                <a:pathLst>
                  <a:path w="20" h="68">
                    <a:moveTo>
                      <a:pt x="20" y="0"/>
                    </a:moveTo>
                    <a:cubicBezTo>
                      <a:pt x="15" y="10"/>
                      <a:pt x="19" y="30"/>
                      <a:pt x="19" y="41"/>
                    </a:cubicBezTo>
                    <a:cubicBezTo>
                      <a:pt x="19"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6" name="Freeform 1497"/>
              <p:cNvSpPr>
                <a:spLocks/>
              </p:cNvSpPr>
              <p:nvPr/>
            </p:nvSpPr>
            <p:spPr bwMode="auto">
              <a:xfrm>
                <a:off x="5132" y="1570"/>
                <a:ext cx="19" cy="40"/>
              </a:xfrm>
              <a:custGeom>
                <a:avLst/>
                <a:gdLst>
                  <a:gd name="T0" fmla="*/ 5 w 16"/>
                  <a:gd name="T1" fmla="*/ 0 h 33"/>
                  <a:gd name="T2" fmla="*/ 23 w 16"/>
                  <a:gd name="T3" fmla="*/ 46 h 33"/>
                  <a:gd name="T4" fmla="*/ 0 60000 65536"/>
                  <a:gd name="T5" fmla="*/ 0 60000 65536"/>
                </a:gdLst>
                <a:ahLst/>
                <a:cxnLst>
                  <a:cxn ang="T4">
                    <a:pos x="T0" y="T1"/>
                  </a:cxn>
                  <a:cxn ang="T5">
                    <a:pos x="T2" y="T3"/>
                  </a:cxn>
                </a:cxnLst>
                <a:rect l="0" t="0" r="r" b="b"/>
                <a:pathLst>
                  <a:path w="16" h="33">
                    <a:moveTo>
                      <a:pt x="3" y="0"/>
                    </a:moveTo>
                    <a:cubicBezTo>
                      <a:pt x="2" y="9"/>
                      <a:pt x="0" y="33"/>
                      <a:pt x="16"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7" name="Freeform 1498"/>
              <p:cNvSpPr>
                <a:spLocks/>
              </p:cNvSpPr>
              <p:nvPr/>
            </p:nvSpPr>
            <p:spPr bwMode="auto">
              <a:xfrm>
                <a:off x="5104" y="1630"/>
                <a:ext cx="39" cy="24"/>
              </a:xfrm>
              <a:custGeom>
                <a:avLst/>
                <a:gdLst>
                  <a:gd name="T0" fmla="*/ 0 w 32"/>
                  <a:gd name="T1" fmla="*/ 0 h 20"/>
                  <a:gd name="T2" fmla="*/ 48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8" name="Freeform 1499"/>
              <p:cNvSpPr>
                <a:spLocks/>
              </p:cNvSpPr>
              <p:nvPr/>
            </p:nvSpPr>
            <p:spPr bwMode="auto">
              <a:xfrm>
                <a:off x="4815" y="1895"/>
                <a:ext cx="75" cy="50"/>
              </a:xfrm>
              <a:custGeom>
                <a:avLst/>
                <a:gdLst>
                  <a:gd name="T0" fmla="*/ 0 w 62"/>
                  <a:gd name="T1" fmla="*/ 54 h 41"/>
                  <a:gd name="T2" fmla="*/ 29 w 62"/>
                  <a:gd name="T3" fmla="*/ 56 h 41"/>
                  <a:gd name="T4" fmla="*/ 63 w 62"/>
                  <a:gd name="T5" fmla="*/ 60 h 41"/>
                  <a:gd name="T6" fmla="*/ 85 w 62"/>
                  <a:gd name="T7" fmla="*/ 37 h 41"/>
                  <a:gd name="T8" fmla="*/ 71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3" y="38"/>
                      <a:pt x="20" y="38"/>
                    </a:cubicBezTo>
                    <a:cubicBezTo>
                      <a:pt x="27" y="38"/>
                      <a:pt x="36" y="41"/>
                      <a:pt x="43" y="40"/>
                    </a:cubicBezTo>
                    <a:cubicBezTo>
                      <a:pt x="52" y="38"/>
                      <a:pt x="54"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9" name="Freeform 1500"/>
              <p:cNvSpPr>
                <a:spLocks/>
              </p:cNvSpPr>
              <p:nvPr/>
            </p:nvSpPr>
            <p:spPr bwMode="auto">
              <a:xfrm>
                <a:off x="4875" y="1907"/>
                <a:ext cx="66" cy="41"/>
              </a:xfrm>
              <a:custGeom>
                <a:avLst/>
                <a:gdLst>
                  <a:gd name="T0" fmla="*/ 0 w 55"/>
                  <a:gd name="T1" fmla="*/ 41 h 34"/>
                  <a:gd name="T2" fmla="*/ 79 w 55"/>
                  <a:gd name="T3" fmla="*/ 35 h 34"/>
                  <a:gd name="T4" fmla="*/ 0 60000 65536"/>
                  <a:gd name="T5" fmla="*/ 0 60000 65536"/>
                </a:gdLst>
                <a:ahLst/>
                <a:cxnLst>
                  <a:cxn ang="T4">
                    <a:pos x="T0" y="T1"/>
                  </a:cxn>
                  <a:cxn ang="T5">
                    <a:pos x="T2" y="T3"/>
                  </a:cxn>
                </a:cxnLst>
                <a:rect l="0" t="0" r="r" b="b"/>
                <a:pathLst>
                  <a:path w="55" h="34">
                    <a:moveTo>
                      <a:pt x="0" y="28"/>
                    </a:moveTo>
                    <a:cubicBezTo>
                      <a:pt x="14" y="34"/>
                      <a:pt x="51" y="0"/>
                      <a:pt x="55"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0" name="Freeform 1501"/>
              <p:cNvSpPr>
                <a:spLocks/>
              </p:cNvSpPr>
              <p:nvPr/>
            </p:nvSpPr>
            <p:spPr bwMode="auto">
              <a:xfrm>
                <a:off x="4888" y="1881"/>
                <a:ext cx="75" cy="48"/>
              </a:xfrm>
              <a:custGeom>
                <a:avLst/>
                <a:gdLst>
                  <a:gd name="T0" fmla="*/ 38 w 62"/>
                  <a:gd name="T1" fmla="*/ 56 h 40"/>
                  <a:gd name="T2" fmla="*/ 86 w 62"/>
                  <a:gd name="T3" fmla="*/ 34 h 40"/>
                  <a:gd name="T4" fmla="*/ 77 w 62"/>
                  <a:gd name="T5" fmla="*/ 5 h 40"/>
                  <a:gd name="T6" fmla="*/ 30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6" y="39"/>
                    </a:moveTo>
                    <a:cubicBezTo>
                      <a:pt x="38" y="40"/>
                      <a:pt x="54" y="34"/>
                      <a:pt x="59" y="23"/>
                    </a:cubicBezTo>
                    <a:cubicBezTo>
                      <a:pt x="62" y="17"/>
                      <a:pt x="61" y="5"/>
                      <a:pt x="53" y="3"/>
                    </a:cubicBezTo>
                    <a:cubicBezTo>
                      <a:pt x="46" y="0"/>
                      <a:pt x="28" y="13"/>
                      <a:pt x="21"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1" name="Freeform 1502"/>
              <p:cNvSpPr>
                <a:spLocks/>
              </p:cNvSpPr>
              <p:nvPr/>
            </p:nvSpPr>
            <p:spPr bwMode="auto">
              <a:xfrm>
                <a:off x="4957" y="1843"/>
                <a:ext cx="31" cy="46"/>
              </a:xfrm>
              <a:custGeom>
                <a:avLst/>
                <a:gdLst>
                  <a:gd name="T0" fmla="*/ 0 w 26"/>
                  <a:gd name="T1" fmla="*/ 50 h 38"/>
                  <a:gd name="T2" fmla="*/ 19 w 26"/>
                  <a:gd name="T3" fmla="*/ 0 h 38"/>
                  <a:gd name="T4" fmla="*/ 0 60000 65536"/>
                  <a:gd name="T5" fmla="*/ 0 60000 65536"/>
                </a:gdLst>
                <a:ahLst/>
                <a:cxnLst>
                  <a:cxn ang="T4">
                    <a:pos x="T0" y="T1"/>
                  </a:cxn>
                  <a:cxn ang="T5">
                    <a:pos x="T2" y="T3"/>
                  </a:cxn>
                </a:cxnLst>
                <a:rect l="0" t="0" r="r" b="b"/>
                <a:pathLst>
                  <a:path w="26" h="38">
                    <a:moveTo>
                      <a:pt x="0" y="34"/>
                    </a:moveTo>
                    <a:cubicBezTo>
                      <a:pt x="19" y="38"/>
                      <a:pt x="26" y="11"/>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2" name="Freeform 1503"/>
              <p:cNvSpPr>
                <a:spLocks/>
              </p:cNvSpPr>
              <p:nvPr/>
            </p:nvSpPr>
            <p:spPr bwMode="auto">
              <a:xfrm>
                <a:off x="4973" y="1837"/>
                <a:ext cx="65" cy="44"/>
              </a:xfrm>
              <a:custGeom>
                <a:avLst/>
                <a:gdLst>
                  <a:gd name="T0" fmla="*/ 0 w 54"/>
                  <a:gd name="T1" fmla="*/ 54 h 36"/>
                  <a:gd name="T2" fmla="*/ 63 w 54"/>
                  <a:gd name="T3" fmla="*/ 9 h 36"/>
                  <a:gd name="T4" fmla="*/ 71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6"/>
                    </a:cubicBezTo>
                    <a:cubicBezTo>
                      <a:pt x="50" y="9"/>
                      <a:pt x="54" y="18"/>
                      <a:pt x="49"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3" name="Freeform 1504"/>
              <p:cNvSpPr>
                <a:spLocks/>
              </p:cNvSpPr>
              <p:nvPr/>
            </p:nvSpPr>
            <p:spPr bwMode="auto">
              <a:xfrm>
                <a:off x="5005" y="1777"/>
                <a:ext cx="52" cy="70"/>
              </a:xfrm>
              <a:custGeom>
                <a:avLst/>
                <a:gdLst>
                  <a:gd name="T0" fmla="*/ 0 w 43"/>
                  <a:gd name="T1" fmla="*/ 84 h 58"/>
                  <a:gd name="T2" fmla="*/ 34 w 43"/>
                  <a:gd name="T3" fmla="*/ 0 h 58"/>
                  <a:gd name="T4" fmla="*/ 0 60000 65536"/>
                  <a:gd name="T5" fmla="*/ 0 60000 65536"/>
                </a:gdLst>
                <a:ahLst/>
                <a:cxnLst>
                  <a:cxn ang="T4">
                    <a:pos x="T0" y="T1"/>
                  </a:cxn>
                  <a:cxn ang="T5">
                    <a:pos x="T2" y="T3"/>
                  </a:cxn>
                </a:cxnLst>
                <a:rect l="0" t="0" r="r" b="b"/>
                <a:pathLst>
                  <a:path w="43" h="58">
                    <a:moveTo>
                      <a:pt x="0" y="58"/>
                    </a:moveTo>
                    <a:cubicBezTo>
                      <a:pt x="0" y="47"/>
                      <a:pt x="43" y="6"/>
                      <a:pt x="2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4" name="Freeform 1505"/>
              <p:cNvSpPr>
                <a:spLocks/>
              </p:cNvSpPr>
              <p:nvPr/>
            </p:nvSpPr>
            <p:spPr bwMode="auto">
              <a:xfrm>
                <a:off x="5027"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6" y="0"/>
                      <a:pt x="47" y="9"/>
                    </a:cubicBezTo>
                    <a:cubicBezTo>
                      <a:pt x="54" y="14"/>
                      <a:pt x="40" y="32"/>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5" name="Freeform 1506"/>
              <p:cNvSpPr>
                <a:spLocks/>
              </p:cNvSpPr>
              <p:nvPr/>
            </p:nvSpPr>
            <p:spPr bwMode="auto">
              <a:xfrm>
                <a:off x="5085" y="1746"/>
                <a:ext cx="21" cy="16"/>
              </a:xfrm>
              <a:custGeom>
                <a:avLst/>
                <a:gdLst>
                  <a:gd name="T0" fmla="*/ 0 w 18"/>
                  <a:gd name="T1" fmla="*/ 20 h 13"/>
                  <a:gd name="T2" fmla="*/ 25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6" name="Freeform 1507"/>
              <p:cNvSpPr>
                <a:spLocks/>
              </p:cNvSpPr>
              <p:nvPr/>
            </p:nvSpPr>
            <p:spPr bwMode="auto">
              <a:xfrm>
                <a:off x="5073" y="1690"/>
                <a:ext cx="29" cy="65"/>
              </a:xfrm>
              <a:custGeom>
                <a:avLst/>
                <a:gdLst>
                  <a:gd name="T0" fmla="*/ 0 w 24"/>
                  <a:gd name="T1" fmla="*/ 78 h 54"/>
                  <a:gd name="T2" fmla="*/ 13 w 24"/>
                  <a:gd name="T3" fmla="*/ 0 h 54"/>
                  <a:gd name="T4" fmla="*/ 0 60000 65536"/>
                  <a:gd name="T5" fmla="*/ 0 60000 65536"/>
                </a:gdLst>
                <a:ahLst/>
                <a:cxnLst>
                  <a:cxn ang="T4">
                    <a:pos x="T0" y="T1"/>
                  </a:cxn>
                  <a:cxn ang="T5">
                    <a:pos x="T2" y="T3"/>
                  </a:cxn>
                </a:cxnLst>
                <a:rect l="0" t="0" r="r" b="b"/>
                <a:pathLst>
                  <a:path w="24" h="54">
                    <a:moveTo>
                      <a:pt x="0" y="54"/>
                    </a:moveTo>
                    <a:cubicBezTo>
                      <a:pt x="6" y="40"/>
                      <a:pt x="24" y="13"/>
                      <a:pt x="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7" name="Freeform 1508"/>
              <p:cNvSpPr>
                <a:spLocks/>
              </p:cNvSpPr>
              <p:nvPr/>
            </p:nvSpPr>
            <p:spPr bwMode="auto">
              <a:xfrm>
                <a:off x="5091" y="1624"/>
                <a:ext cx="54" cy="124"/>
              </a:xfrm>
              <a:custGeom>
                <a:avLst/>
                <a:gdLst>
                  <a:gd name="T0" fmla="*/ 0 w 45"/>
                  <a:gd name="T1" fmla="*/ 90 h 102"/>
                  <a:gd name="T2" fmla="*/ 41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2" y="0"/>
                      <a:pt x="28" y="24"/>
                    </a:cubicBezTo>
                    <a:cubicBezTo>
                      <a:pt x="45" y="47"/>
                      <a:pt x="17"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8" name="Freeform 1509"/>
              <p:cNvSpPr>
                <a:spLocks/>
              </p:cNvSpPr>
              <p:nvPr/>
            </p:nvSpPr>
            <p:spPr bwMode="auto">
              <a:xfrm>
                <a:off x="3965" y="1916"/>
                <a:ext cx="120" cy="54"/>
              </a:xfrm>
              <a:custGeom>
                <a:avLst/>
                <a:gdLst>
                  <a:gd name="T0" fmla="*/ 0 w 100"/>
                  <a:gd name="T1" fmla="*/ 14 h 45"/>
                  <a:gd name="T2" fmla="*/ 85 w 100"/>
                  <a:gd name="T3" fmla="*/ 5 h 45"/>
                  <a:gd name="T4" fmla="*/ 144 w 100"/>
                  <a:gd name="T5" fmla="*/ 28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7"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9" name="Freeform 1510"/>
              <p:cNvSpPr>
                <a:spLocks/>
              </p:cNvSpPr>
              <p:nvPr/>
            </p:nvSpPr>
            <p:spPr bwMode="auto">
              <a:xfrm>
                <a:off x="4050"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6" y="27"/>
                      <a:pt x="48" y="19"/>
                    </a:cubicBezTo>
                    <a:cubicBezTo>
                      <a:pt x="55" y="14"/>
                      <a:pt x="61"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0" name="Freeform 1511"/>
              <p:cNvSpPr>
                <a:spLocks/>
              </p:cNvSpPr>
              <p:nvPr/>
            </p:nvSpPr>
            <p:spPr bwMode="auto">
              <a:xfrm>
                <a:off x="3978"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1" name="Freeform 1512"/>
              <p:cNvSpPr>
                <a:spLocks/>
              </p:cNvSpPr>
              <p:nvPr/>
            </p:nvSpPr>
            <p:spPr bwMode="auto">
              <a:xfrm>
                <a:off x="4084" y="1910"/>
                <a:ext cx="123" cy="40"/>
              </a:xfrm>
              <a:custGeom>
                <a:avLst/>
                <a:gdLst>
                  <a:gd name="T0" fmla="*/ 17 w 102"/>
                  <a:gd name="T1" fmla="*/ 19 h 33"/>
                  <a:gd name="T2" fmla="*/ 84 w 102"/>
                  <a:gd name="T3" fmla="*/ 1 h 33"/>
                  <a:gd name="T4" fmla="*/ 148 w 102"/>
                  <a:gd name="T5" fmla="*/ 15 h 33"/>
                  <a:gd name="T6" fmla="*/ 94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8" y="12"/>
                      <a:pt x="42" y="3"/>
                      <a:pt x="58" y="1"/>
                    </a:cubicBezTo>
                    <a:cubicBezTo>
                      <a:pt x="71" y="0"/>
                      <a:pt x="91" y="5"/>
                      <a:pt x="102" y="10"/>
                    </a:cubicBezTo>
                    <a:cubicBezTo>
                      <a:pt x="91" y="10"/>
                      <a:pt x="76" y="20"/>
                      <a:pt x="65" y="24"/>
                    </a:cubicBezTo>
                    <a:cubicBezTo>
                      <a:pt x="54" y="27"/>
                      <a:pt x="42"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2" name="Freeform 1513"/>
              <p:cNvSpPr>
                <a:spLocks/>
              </p:cNvSpPr>
              <p:nvPr/>
            </p:nvSpPr>
            <p:spPr bwMode="auto">
              <a:xfrm>
                <a:off x="4136" y="1946"/>
                <a:ext cx="84" cy="24"/>
              </a:xfrm>
              <a:custGeom>
                <a:avLst/>
                <a:gdLst>
                  <a:gd name="T0" fmla="*/ 0 w 70"/>
                  <a:gd name="T1" fmla="*/ 1 h 20"/>
                  <a:gd name="T2" fmla="*/ 74 w 70"/>
                  <a:gd name="T3" fmla="*/ 20 h 20"/>
                  <a:gd name="T4" fmla="*/ 101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9" y="0"/>
                      <a:pt x="35" y="8"/>
                      <a:pt x="52" y="14"/>
                    </a:cubicBezTo>
                    <a:cubicBezTo>
                      <a:pt x="58" y="17"/>
                      <a:pt x="65"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3" name="Freeform 1514"/>
              <p:cNvSpPr>
                <a:spLocks/>
              </p:cNvSpPr>
              <p:nvPr/>
            </p:nvSpPr>
            <p:spPr bwMode="auto">
              <a:xfrm>
                <a:off x="4206" y="1917"/>
                <a:ext cx="103" cy="56"/>
              </a:xfrm>
              <a:custGeom>
                <a:avLst/>
                <a:gdLst>
                  <a:gd name="T0" fmla="*/ 0 w 86"/>
                  <a:gd name="T1" fmla="*/ 5 h 46"/>
                  <a:gd name="T2" fmla="*/ 51 w 86"/>
                  <a:gd name="T3" fmla="*/ 5 h 46"/>
                  <a:gd name="T4" fmla="*/ 123 w 86"/>
                  <a:gd name="T5" fmla="*/ 7 h 46"/>
                  <a:gd name="T6" fmla="*/ 81 w 86"/>
                  <a:gd name="T7" fmla="*/ 49 h 46"/>
                  <a:gd name="T8" fmla="*/ 60 w 86"/>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
                    <a:moveTo>
                      <a:pt x="0" y="3"/>
                    </a:moveTo>
                    <a:cubicBezTo>
                      <a:pt x="6" y="12"/>
                      <a:pt x="27" y="5"/>
                      <a:pt x="36" y="3"/>
                    </a:cubicBezTo>
                    <a:cubicBezTo>
                      <a:pt x="54" y="0"/>
                      <a:pt x="68" y="0"/>
                      <a:pt x="86" y="5"/>
                    </a:cubicBezTo>
                    <a:cubicBezTo>
                      <a:pt x="74" y="13"/>
                      <a:pt x="67"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4" name="Freeform 1515"/>
              <p:cNvSpPr>
                <a:spLocks/>
              </p:cNvSpPr>
              <p:nvPr/>
            </p:nvSpPr>
            <p:spPr bwMode="auto">
              <a:xfrm>
                <a:off x="4219" y="1899"/>
                <a:ext cx="57" cy="28"/>
              </a:xfrm>
              <a:custGeom>
                <a:avLst/>
                <a:gdLst>
                  <a:gd name="T0" fmla="*/ 0 w 47"/>
                  <a:gd name="T1" fmla="*/ 34 h 23"/>
                  <a:gd name="T2" fmla="*/ 69 w 47"/>
                  <a:gd name="T3" fmla="*/ 0 h 23"/>
                  <a:gd name="T4" fmla="*/ 0 60000 65536"/>
                  <a:gd name="T5" fmla="*/ 0 60000 65536"/>
                </a:gdLst>
                <a:ahLst/>
                <a:cxnLst>
                  <a:cxn ang="T4">
                    <a:pos x="T0" y="T1"/>
                  </a:cxn>
                  <a:cxn ang="T5">
                    <a:pos x="T2" y="T3"/>
                  </a:cxn>
                </a:cxnLst>
                <a:rect l="0" t="0" r="r" b="b"/>
                <a:pathLst>
                  <a:path w="47" h="23">
                    <a:moveTo>
                      <a:pt x="0" y="23"/>
                    </a:moveTo>
                    <a:cubicBezTo>
                      <a:pt x="18" y="20"/>
                      <a:pt x="31" y="7"/>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5" name="Freeform 1516"/>
              <p:cNvSpPr>
                <a:spLocks/>
              </p:cNvSpPr>
              <p:nvPr/>
            </p:nvSpPr>
            <p:spPr bwMode="auto">
              <a:xfrm>
                <a:off x="4310" y="1899"/>
                <a:ext cx="152" cy="34"/>
              </a:xfrm>
              <a:custGeom>
                <a:avLst/>
                <a:gdLst>
                  <a:gd name="T0" fmla="*/ 0 w 126"/>
                  <a:gd name="T1" fmla="*/ 1 h 28"/>
                  <a:gd name="T2" fmla="*/ 78 w 126"/>
                  <a:gd name="T3" fmla="*/ 34 h 28"/>
                  <a:gd name="T4" fmla="*/ 122 w 126"/>
                  <a:gd name="T5" fmla="*/ 39 h 28"/>
                  <a:gd name="T6" fmla="*/ 160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8" y="9"/>
                      <a:pt x="36" y="16"/>
                      <a:pt x="54" y="23"/>
                    </a:cubicBezTo>
                    <a:cubicBezTo>
                      <a:pt x="63" y="26"/>
                      <a:pt x="74" y="28"/>
                      <a:pt x="84" y="26"/>
                    </a:cubicBezTo>
                    <a:cubicBezTo>
                      <a:pt x="94" y="24"/>
                      <a:pt x="102" y="16"/>
                      <a:pt x="110" y="11"/>
                    </a:cubicBezTo>
                    <a:cubicBezTo>
                      <a:pt x="116"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6" name="Freeform 1517"/>
              <p:cNvSpPr>
                <a:spLocks/>
              </p:cNvSpPr>
              <p:nvPr/>
            </p:nvSpPr>
            <p:spPr bwMode="auto">
              <a:xfrm>
                <a:off x="4309" y="1917"/>
                <a:ext cx="44" cy="6"/>
              </a:xfrm>
              <a:custGeom>
                <a:avLst/>
                <a:gdLst>
                  <a:gd name="T0" fmla="*/ 0 w 36"/>
                  <a:gd name="T1" fmla="*/ 7 h 5"/>
                  <a:gd name="T2" fmla="*/ 34 w 36"/>
                  <a:gd name="T3" fmla="*/ 5 h 5"/>
                  <a:gd name="T4" fmla="*/ 54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9" y="5"/>
                      <a:pt x="15" y="5"/>
                      <a:pt x="23" y="3"/>
                    </a:cubicBezTo>
                    <a:cubicBezTo>
                      <a:pt x="27" y="2"/>
                      <a:pt x="32"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7" name="Freeform 1518"/>
              <p:cNvSpPr>
                <a:spLocks/>
              </p:cNvSpPr>
              <p:nvPr/>
            </p:nvSpPr>
            <p:spPr bwMode="auto">
              <a:xfrm>
                <a:off x="4288" y="1931"/>
                <a:ext cx="115" cy="31"/>
              </a:xfrm>
              <a:custGeom>
                <a:avLst/>
                <a:gdLst>
                  <a:gd name="T0" fmla="*/ 0 w 96"/>
                  <a:gd name="T1" fmla="*/ 12 h 25"/>
                  <a:gd name="T2" fmla="*/ 95 w 96"/>
                  <a:gd name="T3" fmla="*/ 32 h 25"/>
                  <a:gd name="T4" fmla="*/ 138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6" y="21"/>
                    </a:cubicBezTo>
                    <a:cubicBezTo>
                      <a:pt x="76"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8" name="Freeform 1519"/>
              <p:cNvSpPr>
                <a:spLocks/>
              </p:cNvSpPr>
              <p:nvPr/>
            </p:nvSpPr>
            <p:spPr bwMode="auto">
              <a:xfrm>
                <a:off x="4374" y="1950"/>
                <a:ext cx="132" cy="19"/>
              </a:xfrm>
              <a:custGeom>
                <a:avLst/>
                <a:gdLst>
                  <a:gd name="T0" fmla="*/ 0 w 109"/>
                  <a:gd name="T1" fmla="*/ 7 h 16"/>
                  <a:gd name="T2" fmla="*/ 63 w 109"/>
                  <a:gd name="T3" fmla="*/ 2 h 16"/>
                  <a:gd name="T4" fmla="*/ 113 w 109"/>
                  <a:gd name="T5" fmla="*/ 5 h 16"/>
                  <a:gd name="T6" fmla="*/ 160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9" y="4"/>
                      <a:pt x="43" y="2"/>
                    </a:cubicBezTo>
                    <a:cubicBezTo>
                      <a:pt x="56" y="0"/>
                      <a:pt x="65" y="0"/>
                      <a:pt x="77" y="3"/>
                    </a:cubicBezTo>
                    <a:cubicBezTo>
                      <a:pt x="88" y="6"/>
                      <a:pt x="99"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9" name="Freeform 1520"/>
              <p:cNvSpPr>
                <a:spLocks/>
              </p:cNvSpPr>
              <p:nvPr/>
            </p:nvSpPr>
            <p:spPr bwMode="auto">
              <a:xfrm>
                <a:off x="4443" y="1904"/>
                <a:ext cx="113" cy="50"/>
              </a:xfrm>
              <a:custGeom>
                <a:avLst/>
                <a:gdLst>
                  <a:gd name="T0" fmla="*/ 0 w 94"/>
                  <a:gd name="T1" fmla="*/ 12 h 42"/>
                  <a:gd name="T2" fmla="*/ 70 w 94"/>
                  <a:gd name="T3" fmla="*/ 20 h 42"/>
                  <a:gd name="T4" fmla="*/ 136 w 94"/>
                  <a:gd name="T5" fmla="*/ 29 h 42"/>
                  <a:gd name="T6" fmla="*/ 60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8" y="14"/>
                    </a:cubicBezTo>
                    <a:cubicBezTo>
                      <a:pt x="63" y="18"/>
                      <a:pt x="79" y="17"/>
                      <a:pt x="94" y="20"/>
                    </a:cubicBezTo>
                    <a:cubicBezTo>
                      <a:pt x="77" y="22"/>
                      <a:pt x="59" y="32"/>
                      <a:pt x="42" y="37"/>
                    </a:cubicBezTo>
                    <a:cubicBezTo>
                      <a:pt x="36" y="39"/>
                      <a:pt x="27"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0" name="Freeform 1521"/>
              <p:cNvSpPr>
                <a:spLocks/>
              </p:cNvSpPr>
              <p:nvPr/>
            </p:nvSpPr>
            <p:spPr bwMode="auto">
              <a:xfrm>
                <a:off x="4534"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9"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1" name="Freeform 1522"/>
              <p:cNvSpPr>
                <a:spLocks/>
              </p:cNvSpPr>
              <p:nvPr/>
            </p:nvSpPr>
            <p:spPr bwMode="auto">
              <a:xfrm>
                <a:off x="4526" y="1934"/>
                <a:ext cx="158" cy="35"/>
              </a:xfrm>
              <a:custGeom>
                <a:avLst/>
                <a:gdLst>
                  <a:gd name="T0" fmla="*/ 0 w 131"/>
                  <a:gd name="T1" fmla="*/ 2 h 29"/>
                  <a:gd name="T2" fmla="*/ 41 w 131"/>
                  <a:gd name="T3" fmla="*/ 0 h 29"/>
                  <a:gd name="T4" fmla="*/ 99 w 131"/>
                  <a:gd name="T5" fmla="*/ 13 h 29"/>
                  <a:gd name="T6" fmla="*/ 151 w 131"/>
                  <a:gd name="T7" fmla="*/ 34 h 29"/>
                  <a:gd name="T8" fmla="*/ 174 w 131"/>
                  <a:gd name="T9" fmla="*/ 35 h 29"/>
                  <a:gd name="T10" fmla="*/ 191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9" y="2"/>
                      <a:pt x="18" y="0"/>
                      <a:pt x="28" y="0"/>
                    </a:cubicBezTo>
                    <a:cubicBezTo>
                      <a:pt x="42" y="0"/>
                      <a:pt x="55" y="4"/>
                      <a:pt x="68" y="9"/>
                    </a:cubicBezTo>
                    <a:cubicBezTo>
                      <a:pt x="80" y="13"/>
                      <a:pt x="92" y="20"/>
                      <a:pt x="104" y="23"/>
                    </a:cubicBezTo>
                    <a:cubicBezTo>
                      <a:pt x="109" y="24"/>
                      <a:pt x="115" y="23"/>
                      <a:pt x="119" y="24"/>
                    </a:cubicBezTo>
                    <a:cubicBezTo>
                      <a:pt x="123" y="25"/>
                      <a:pt x="126"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2" name="Freeform 1523"/>
              <p:cNvSpPr>
                <a:spLocks/>
              </p:cNvSpPr>
              <p:nvPr/>
            </p:nvSpPr>
            <p:spPr bwMode="auto">
              <a:xfrm>
                <a:off x="4614"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8" y="45"/>
                      <a:pt x="45" y="22"/>
                      <a:pt x="59" y="11"/>
                    </a:cubicBezTo>
                    <a:cubicBezTo>
                      <a:pt x="64" y="7"/>
                      <a:pt x="70"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3" name="Freeform 1524"/>
              <p:cNvSpPr>
                <a:spLocks/>
              </p:cNvSpPr>
              <p:nvPr/>
            </p:nvSpPr>
            <p:spPr bwMode="auto">
              <a:xfrm>
                <a:off x="4575" y="1906"/>
                <a:ext cx="109" cy="12"/>
              </a:xfrm>
              <a:custGeom>
                <a:avLst/>
                <a:gdLst>
                  <a:gd name="T0" fmla="*/ 132 w 90"/>
                  <a:gd name="T1" fmla="*/ 8 h 10"/>
                  <a:gd name="T2" fmla="*/ 85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4" name="Freeform 1525"/>
              <p:cNvSpPr>
                <a:spLocks/>
              </p:cNvSpPr>
              <p:nvPr/>
            </p:nvSpPr>
            <p:spPr bwMode="auto">
              <a:xfrm>
                <a:off x="4657" y="1918"/>
                <a:ext cx="147" cy="22"/>
              </a:xfrm>
              <a:custGeom>
                <a:avLst/>
                <a:gdLst>
                  <a:gd name="T0" fmla="*/ 177 w 122"/>
                  <a:gd name="T1" fmla="*/ 27 h 18"/>
                  <a:gd name="T2" fmla="*/ 161 w 122"/>
                  <a:gd name="T3" fmla="*/ 21 h 18"/>
                  <a:gd name="T4" fmla="*/ 114 w 122"/>
                  <a:gd name="T5" fmla="*/ 7 h 18"/>
                  <a:gd name="T6" fmla="*/ 57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5" y="16"/>
                      <a:pt x="111" y="14"/>
                    </a:cubicBezTo>
                    <a:cubicBezTo>
                      <a:pt x="101" y="11"/>
                      <a:pt x="90" y="8"/>
                      <a:pt x="79" y="5"/>
                    </a:cubicBezTo>
                    <a:cubicBezTo>
                      <a:pt x="65" y="2"/>
                      <a:pt x="53" y="0"/>
                      <a:pt x="39"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5" name="Freeform 1526"/>
              <p:cNvSpPr>
                <a:spLocks/>
              </p:cNvSpPr>
              <p:nvPr/>
            </p:nvSpPr>
            <p:spPr bwMode="auto">
              <a:xfrm>
                <a:off x="4751"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6"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6" name="Freeform 1527"/>
              <p:cNvSpPr>
                <a:spLocks/>
              </p:cNvSpPr>
              <p:nvPr/>
            </p:nvSpPr>
            <p:spPr bwMode="auto">
              <a:xfrm>
                <a:off x="3962"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8" y="22"/>
                    </a:cubicBezTo>
                    <a:cubicBezTo>
                      <a:pt x="9" y="26"/>
                      <a:pt x="9" y="30"/>
                      <a:pt x="13" y="32"/>
                    </a:cubicBezTo>
                    <a:cubicBezTo>
                      <a:pt x="18" y="35"/>
                      <a:pt x="27" y="34"/>
                      <a:pt x="32" y="33"/>
                    </a:cubicBezTo>
                    <a:cubicBezTo>
                      <a:pt x="38" y="32"/>
                      <a:pt x="49" y="32"/>
                      <a:pt x="51" y="25"/>
                    </a:cubicBezTo>
                    <a:cubicBezTo>
                      <a:pt x="52" y="20"/>
                      <a:pt x="50" y="9"/>
                      <a:pt x="46" y="5"/>
                    </a:cubicBezTo>
                    <a:cubicBezTo>
                      <a:pt x="43" y="2"/>
                      <a:pt x="37" y="2"/>
                      <a:pt x="32" y="1"/>
                    </a:cubicBezTo>
                    <a:cubicBezTo>
                      <a:pt x="27"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7" name="Freeform 1528"/>
              <p:cNvSpPr>
                <a:spLocks/>
              </p:cNvSpPr>
              <p:nvPr/>
            </p:nvSpPr>
            <p:spPr bwMode="auto">
              <a:xfrm>
                <a:off x="3968"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1 h 26"/>
                  <a:gd name="T16" fmla="*/ 44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1" y="16"/>
                      <a:pt x="1" y="17"/>
                    </a:cubicBezTo>
                    <a:cubicBezTo>
                      <a:pt x="2" y="24"/>
                      <a:pt x="6" y="26"/>
                      <a:pt x="13" y="26"/>
                    </a:cubicBezTo>
                    <a:cubicBezTo>
                      <a:pt x="21" y="26"/>
                      <a:pt x="30" y="26"/>
                      <a:pt x="38" y="25"/>
                    </a:cubicBezTo>
                    <a:cubicBezTo>
                      <a:pt x="47" y="23"/>
                      <a:pt x="48" y="19"/>
                      <a:pt x="47" y="11"/>
                    </a:cubicBezTo>
                    <a:cubicBezTo>
                      <a:pt x="46" y="7"/>
                      <a:pt x="46" y="1"/>
                      <a:pt x="41" y="1"/>
                    </a:cubicBezTo>
                    <a:cubicBezTo>
                      <a:pt x="38"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8" name="Freeform 1529"/>
              <p:cNvSpPr>
                <a:spLocks/>
              </p:cNvSpPr>
              <p:nvPr/>
            </p:nvSpPr>
            <p:spPr bwMode="auto">
              <a:xfrm>
                <a:off x="4024" y="1085"/>
                <a:ext cx="65" cy="30"/>
              </a:xfrm>
              <a:custGeom>
                <a:avLst/>
                <a:gdLst>
                  <a:gd name="T0" fmla="*/ 17 w 54"/>
                  <a:gd name="T1" fmla="*/ 2 h 25"/>
                  <a:gd name="T2" fmla="*/ 1 w 54"/>
                  <a:gd name="T3" fmla="*/ 10 h 25"/>
                  <a:gd name="T4" fmla="*/ 2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2" y="20"/>
                    </a:cubicBezTo>
                    <a:cubicBezTo>
                      <a:pt x="4" y="25"/>
                      <a:pt x="10" y="24"/>
                      <a:pt x="15" y="25"/>
                    </a:cubicBezTo>
                    <a:cubicBezTo>
                      <a:pt x="23" y="25"/>
                      <a:pt x="32" y="25"/>
                      <a:pt x="40" y="25"/>
                    </a:cubicBezTo>
                    <a:cubicBezTo>
                      <a:pt x="44" y="24"/>
                      <a:pt x="54" y="23"/>
                      <a:pt x="54" y="17"/>
                    </a:cubicBezTo>
                    <a:cubicBezTo>
                      <a:pt x="54" y="14"/>
                      <a:pt x="53"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9" name="Freeform 1530"/>
              <p:cNvSpPr>
                <a:spLocks/>
              </p:cNvSpPr>
              <p:nvPr/>
            </p:nvSpPr>
            <p:spPr bwMode="auto">
              <a:xfrm>
                <a:off x="3967" y="1149"/>
                <a:ext cx="9" cy="20"/>
              </a:xfrm>
              <a:custGeom>
                <a:avLst/>
                <a:gdLst>
                  <a:gd name="T0" fmla="*/ 12 w 7"/>
                  <a:gd name="T1" fmla="*/ 2 h 17"/>
                  <a:gd name="T2" fmla="*/ 1 w 7"/>
                  <a:gd name="T3" fmla="*/ 9 h 17"/>
                  <a:gd name="T4" fmla="*/ 1 w 7"/>
                  <a:gd name="T5" fmla="*/ 24 h 17"/>
                  <a:gd name="T6" fmla="*/ 5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3"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0" name="Freeform 1531"/>
              <p:cNvSpPr>
                <a:spLocks/>
              </p:cNvSpPr>
              <p:nvPr/>
            </p:nvSpPr>
            <p:spPr bwMode="auto">
              <a:xfrm>
                <a:off x="4020"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1" name="Freeform 1532"/>
              <p:cNvSpPr>
                <a:spLocks/>
              </p:cNvSpPr>
              <p:nvPr/>
            </p:nvSpPr>
            <p:spPr bwMode="auto">
              <a:xfrm>
                <a:off x="4024" y="1114"/>
                <a:ext cx="72" cy="34"/>
              </a:xfrm>
              <a:custGeom>
                <a:avLst/>
                <a:gdLst>
                  <a:gd name="T0" fmla="*/ 10 w 60"/>
                  <a:gd name="T1" fmla="*/ 1 h 28"/>
                  <a:gd name="T2" fmla="*/ 1 w 60"/>
                  <a:gd name="T3" fmla="*/ 11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2" y="5"/>
                      <a:pt x="1" y="7"/>
                    </a:cubicBezTo>
                    <a:cubicBezTo>
                      <a:pt x="0" y="11"/>
                      <a:pt x="1" y="11"/>
                      <a:pt x="2" y="15"/>
                    </a:cubicBezTo>
                    <a:cubicBezTo>
                      <a:pt x="4" y="22"/>
                      <a:pt x="6" y="28"/>
                      <a:pt x="16" y="26"/>
                    </a:cubicBezTo>
                    <a:cubicBezTo>
                      <a:pt x="22" y="24"/>
                      <a:pt x="28" y="21"/>
                      <a:pt x="35" y="20"/>
                    </a:cubicBezTo>
                    <a:cubicBezTo>
                      <a:pt x="41" y="19"/>
                      <a:pt x="51"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2" name="Freeform 1533"/>
              <p:cNvSpPr>
                <a:spLocks/>
              </p:cNvSpPr>
              <p:nvPr/>
            </p:nvSpPr>
            <p:spPr bwMode="auto">
              <a:xfrm>
                <a:off x="4037" y="1145"/>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3" name="Freeform 1534"/>
              <p:cNvSpPr>
                <a:spLocks/>
              </p:cNvSpPr>
              <p:nvPr/>
            </p:nvSpPr>
            <p:spPr bwMode="auto">
              <a:xfrm>
                <a:off x="4093" y="1128"/>
                <a:ext cx="18" cy="43"/>
              </a:xfrm>
              <a:custGeom>
                <a:avLst/>
                <a:gdLst>
                  <a:gd name="T0" fmla="*/ 0 w 15"/>
                  <a:gd name="T1" fmla="*/ 0 h 35"/>
                  <a:gd name="T2" fmla="*/ 16 w 15"/>
                  <a:gd name="T3" fmla="*/ 41 h 35"/>
                  <a:gd name="T4" fmla="*/ 6 w 15"/>
                  <a:gd name="T5" fmla="*/ 53 h 35"/>
                  <a:gd name="T6" fmla="*/ 0 60000 65536"/>
                  <a:gd name="T7" fmla="*/ 0 60000 65536"/>
                  <a:gd name="T8" fmla="*/ 0 60000 65536"/>
                </a:gdLst>
                <a:ahLst/>
                <a:cxnLst>
                  <a:cxn ang="T6">
                    <a:pos x="T0" y="T1"/>
                  </a:cxn>
                  <a:cxn ang="T7">
                    <a:pos x="T2" y="T3"/>
                  </a:cxn>
                  <a:cxn ang="T8">
                    <a:pos x="T4" y="T5"/>
                  </a:cxn>
                </a:cxnLst>
                <a:rect l="0" t="0" r="r" b="b"/>
                <a:pathLst>
                  <a:path w="15" h="35">
                    <a:moveTo>
                      <a:pt x="0" y="0"/>
                    </a:moveTo>
                    <a:cubicBezTo>
                      <a:pt x="6" y="8"/>
                      <a:pt x="15"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4" name="Freeform 1535"/>
              <p:cNvSpPr>
                <a:spLocks/>
              </p:cNvSpPr>
              <p:nvPr/>
            </p:nvSpPr>
            <p:spPr bwMode="auto">
              <a:xfrm>
                <a:off x="4085" y="1085"/>
                <a:ext cx="71" cy="24"/>
              </a:xfrm>
              <a:custGeom>
                <a:avLst/>
                <a:gdLst>
                  <a:gd name="T0" fmla="*/ 6 w 59"/>
                  <a:gd name="T1" fmla="*/ 0 h 20"/>
                  <a:gd name="T2" fmla="*/ 7 w 59"/>
                  <a:gd name="T3" fmla="*/ 20 h 20"/>
                  <a:gd name="T4" fmla="*/ 37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6"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5" name="Freeform 1536"/>
              <p:cNvSpPr>
                <a:spLocks/>
              </p:cNvSpPr>
              <p:nvPr/>
            </p:nvSpPr>
            <p:spPr bwMode="auto">
              <a:xfrm>
                <a:off x="4101" y="1126"/>
                <a:ext cx="54" cy="43"/>
              </a:xfrm>
              <a:custGeom>
                <a:avLst/>
                <a:gdLst>
                  <a:gd name="T0" fmla="*/ 7 w 45"/>
                  <a:gd name="T1" fmla="*/ 51 h 36"/>
                  <a:gd name="T2" fmla="*/ 5 w 45"/>
                  <a:gd name="T3" fmla="*/ 22 h 36"/>
                  <a:gd name="T4" fmla="*/ 5 w 45"/>
                  <a:gd name="T5" fmla="*/ 10 h 36"/>
                  <a:gd name="T6" fmla="*/ 31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2" y="30"/>
                      <a:pt x="4" y="21"/>
                      <a:pt x="3" y="15"/>
                    </a:cubicBezTo>
                    <a:cubicBezTo>
                      <a:pt x="3" y="12"/>
                      <a:pt x="0" y="10"/>
                      <a:pt x="3" y="7"/>
                    </a:cubicBezTo>
                    <a:cubicBezTo>
                      <a:pt x="6" y="4"/>
                      <a:pt x="17" y="3"/>
                      <a:pt x="22" y="3"/>
                    </a:cubicBezTo>
                    <a:cubicBezTo>
                      <a:pt x="27"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6" name="Freeform 1537"/>
              <p:cNvSpPr>
                <a:spLocks/>
              </p:cNvSpPr>
              <p:nvPr/>
            </p:nvSpPr>
            <p:spPr bwMode="auto">
              <a:xfrm>
                <a:off x="4155" y="1081"/>
                <a:ext cx="62" cy="33"/>
              </a:xfrm>
              <a:custGeom>
                <a:avLst/>
                <a:gdLst>
                  <a:gd name="T0" fmla="*/ 5 w 51"/>
                  <a:gd name="T1" fmla="*/ 5 h 27"/>
                  <a:gd name="T2" fmla="*/ 6 w 51"/>
                  <a:gd name="T3" fmla="*/ 32 h 27"/>
                  <a:gd name="T4" fmla="*/ 28 w 51"/>
                  <a:gd name="T5" fmla="*/ 32 h 27"/>
                  <a:gd name="T6" fmla="*/ 49 w 51"/>
                  <a:gd name="T7" fmla="*/ 34 h 27"/>
                  <a:gd name="T8" fmla="*/ 63 w 51"/>
                  <a:gd name="T9" fmla="*/ 40 h 27"/>
                  <a:gd name="T10" fmla="*/ 74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4" y="21"/>
                    </a:cubicBezTo>
                    <a:cubicBezTo>
                      <a:pt x="7" y="23"/>
                      <a:pt x="15" y="21"/>
                      <a:pt x="19" y="21"/>
                    </a:cubicBezTo>
                    <a:cubicBezTo>
                      <a:pt x="24" y="21"/>
                      <a:pt x="28" y="20"/>
                      <a:pt x="33" y="23"/>
                    </a:cubicBezTo>
                    <a:cubicBezTo>
                      <a:pt x="36" y="24"/>
                      <a:pt x="39" y="27"/>
                      <a:pt x="43" y="27"/>
                    </a:cubicBezTo>
                    <a:cubicBezTo>
                      <a:pt x="48" y="26"/>
                      <a:pt x="51" y="22"/>
                      <a:pt x="50" y="18"/>
                    </a:cubicBezTo>
                    <a:cubicBezTo>
                      <a:pt x="50" y="15"/>
                      <a:pt x="48"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7" name="Freeform 1538"/>
              <p:cNvSpPr>
                <a:spLocks/>
              </p:cNvSpPr>
              <p:nvPr/>
            </p:nvSpPr>
            <p:spPr bwMode="auto">
              <a:xfrm>
                <a:off x="4095" y="1103"/>
                <a:ext cx="58" cy="34"/>
              </a:xfrm>
              <a:custGeom>
                <a:avLst/>
                <a:gdLst>
                  <a:gd name="T0" fmla="*/ 7 w 48"/>
                  <a:gd name="T1" fmla="*/ 7 h 28"/>
                  <a:gd name="T2" fmla="*/ 1 w 48"/>
                  <a:gd name="T3" fmla="*/ 15 h 28"/>
                  <a:gd name="T4" fmla="*/ 2 w 48"/>
                  <a:gd name="T5" fmla="*/ 33 h 28"/>
                  <a:gd name="T6" fmla="*/ 37 w 48"/>
                  <a:gd name="T7" fmla="*/ 34 h 28"/>
                  <a:gd name="T8" fmla="*/ 68 w 48"/>
                  <a:gd name="T9" fmla="*/ 21 h 28"/>
                  <a:gd name="T10" fmla="*/ 60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1" y="8"/>
                      <a:pt x="1" y="10"/>
                    </a:cubicBezTo>
                    <a:cubicBezTo>
                      <a:pt x="0" y="13"/>
                      <a:pt x="0" y="20"/>
                      <a:pt x="2" y="22"/>
                    </a:cubicBezTo>
                    <a:cubicBezTo>
                      <a:pt x="7" y="28"/>
                      <a:pt x="20" y="23"/>
                      <a:pt x="26" y="23"/>
                    </a:cubicBezTo>
                    <a:cubicBezTo>
                      <a:pt x="34" y="23"/>
                      <a:pt x="44" y="23"/>
                      <a:pt x="46" y="14"/>
                    </a:cubicBezTo>
                    <a:cubicBezTo>
                      <a:pt x="47" y="10"/>
                      <a:pt x="48" y="0"/>
                      <a:pt x="41"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8" name="Freeform 1539"/>
              <p:cNvSpPr>
                <a:spLocks/>
              </p:cNvSpPr>
              <p:nvPr/>
            </p:nvSpPr>
            <p:spPr bwMode="auto">
              <a:xfrm>
                <a:off x="4589" y="1085"/>
                <a:ext cx="62" cy="42"/>
              </a:xfrm>
              <a:custGeom>
                <a:avLst/>
                <a:gdLst>
                  <a:gd name="T0" fmla="*/ 20 w 52"/>
                  <a:gd name="T1" fmla="*/ 1 h 35"/>
                  <a:gd name="T2" fmla="*/ 10 w 52"/>
                  <a:gd name="T3" fmla="*/ 31 h 35"/>
                  <a:gd name="T4" fmla="*/ 19 w 52"/>
                  <a:gd name="T5" fmla="*/ 46 h 35"/>
                  <a:gd name="T6" fmla="*/ 45 w 52"/>
                  <a:gd name="T7" fmla="*/ 48 h 35"/>
                  <a:gd name="T8" fmla="*/ 73 w 52"/>
                  <a:gd name="T9" fmla="*/ 36 h 35"/>
                  <a:gd name="T10" fmla="*/ 66 w 52"/>
                  <a:gd name="T11" fmla="*/ 7 h 35"/>
                  <a:gd name="T12" fmla="*/ 45 w 52"/>
                  <a:gd name="T13" fmla="*/ 1 h 35"/>
                  <a:gd name="T14" fmla="*/ 20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7" y="22"/>
                    </a:cubicBezTo>
                    <a:cubicBezTo>
                      <a:pt x="9" y="26"/>
                      <a:pt x="9" y="30"/>
                      <a:pt x="13" y="32"/>
                    </a:cubicBezTo>
                    <a:cubicBezTo>
                      <a:pt x="18" y="35"/>
                      <a:pt x="26" y="34"/>
                      <a:pt x="32" y="33"/>
                    </a:cubicBezTo>
                    <a:cubicBezTo>
                      <a:pt x="38" y="32"/>
                      <a:pt x="49" y="32"/>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9" name="Freeform 1540"/>
              <p:cNvSpPr>
                <a:spLocks/>
              </p:cNvSpPr>
              <p:nvPr/>
            </p:nvSpPr>
            <p:spPr bwMode="auto">
              <a:xfrm>
                <a:off x="4595" y="1120"/>
                <a:ext cx="57" cy="31"/>
              </a:xfrm>
              <a:custGeom>
                <a:avLst/>
                <a:gdLst>
                  <a:gd name="T0" fmla="*/ 30 w 48"/>
                  <a:gd name="T1" fmla="*/ 7 h 26"/>
                  <a:gd name="T2" fmla="*/ 14 w 48"/>
                  <a:gd name="T3" fmla="*/ 6 h 26"/>
                  <a:gd name="T4" fmla="*/ 1 w 48"/>
                  <a:gd name="T5" fmla="*/ 10 h 26"/>
                  <a:gd name="T6" fmla="*/ 1 w 48"/>
                  <a:gd name="T7" fmla="*/ 24 h 26"/>
                  <a:gd name="T8" fmla="*/ 18 w 48"/>
                  <a:gd name="T9" fmla="*/ 37 h 26"/>
                  <a:gd name="T10" fmla="*/ 53 w 48"/>
                  <a:gd name="T11" fmla="*/ 36 h 26"/>
                  <a:gd name="T12" fmla="*/ 67 w 48"/>
                  <a:gd name="T13" fmla="*/ 16 h 26"/>
                  <a:gd name="T14" fmla="*/ 58 w 48"/>
                  <a:gd name="T15" fmla="*/ 1 h 26"/>
                  <a:gd name="T16" fmla="*/ 40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7" y="11"/>
                    </a:cubicBezTo>
                    <a:cubicBezTo>
                      <a:pt x="46" y="7"/>
                      <a:pt x="46" y="1"/>
                      <a:pt x="41"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0" name="Freeform 1541"/>
              <p:cNvSpPr>
                <a:spLocks/>
              </p:cNvSpPr>
              <p:nvPr/>
            </p:nvSpPr>
            <p:spPr bwMode="auto">
              <a:xfrm>
                <a:off x="4650" y="1085"/>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1" name="Freeform 1542"/>
              <p:cNvSpPr>
                <a:spLocks/>
              </p:cNvSpPr>
              <p:nvPr/>
            </p:nvSpPr>
            <p:spPr bwMode="auto">
              <a:xfrm>
                <a:off x="464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2" name="Freeform 1543"/>
              <p:cNvSpPr>
                <a:spLocks/>
              </p:cNvSpPr>
              <p:nvPr/>
            </p:nvSpPr>
            <p:spPr bwMode="auto">
              <a:xfrm>
                <a:off x="4650" y="1114"/>
                <a:ext cx="72" cy="34"/>
              </a:xfrm>
              <a:custGeom>
                <a:avLst/>
                <a:gdLst>
                  <a:gd name="T0" fmla="*/ 10 w 60"/>
                  <a:gd name="T1" fmla="*/ 1 h 28"/>
                  <a:gd name="T2" fmla="*/ 1 w 60"/>
                  <a:gd name="T3" fmla="*/ 11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5"/>
                    </a:cubicBezTo>
                    <a:cubicBezTo>
                      <a:pt x="4" y="22"/>
                      <a:pt x="5" y="28"/>
                      <a:pt x="16"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3" name="Freeform 1544"/>
              <p:cNvSpPr>
                <a:spLocks/>
              </p:cNvSpPr>
              <p:nvPr/>
            </p:nvSpPr>
            <p:spPr bwMode="auto">
              <a:xfrm>
                <a:off x="4663"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4" name="Freeform 1545"/>
              <p:cNvSpPr>
                <a:spLocks/>
              </p:cNvSpPr>
              <p:nvPr/>
            </p:nvSpPr>
            <p:spPr bwMode="auto">
              <a:xfrm>
                <a:off x="4719"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5" name="Freeform 1546"/>
              <p:cNvSpPr>
                <a:spLocks/>
              </p:cNvSpPr>
              <p:nvPr/>
            </p:nvSpPr>
            <p:spPr bwMode="auto">
              <a:xfrm>
                <a:off x="4711"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6" name="Freeform 1547"/>
              <p:cNvSpPr>
                <a:spLocks/>
              </p:cNvSpPr>
              <p:nvPr/>
            </p:nvSpPr>
            <p:spPr bwMode="auto">
              <a:xfrm>
                <a:off x="4727" y="1126"/>
                <a:ext cx="54" cy="43"/>
              </a:xfrm>
              <a:custGeom>
                <a:avLst/>
                <a:gdLst>
                  <a:gd name="T0" fmla="*/ 7 w 45"/>
                  <a:gd name="T1" fmla="*/ 51 h 36"/>
                  <a:gd name="T2" fmla="*/ 5 w 45"/>
                  <a:gd name="T3" fmla="*/ 22 h 36"/>
                  <a:gd name="T4" fmla="*/ 5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7" name="Freeform 1548"/>
              <p:cNvSpPr>
                <a:spLocks/>
              </p:cNvSpPr>
              <p:nvPr/>
            </p:nvSpPr>
            <p:spPr bwMode="auto">
              <a:xfrm>
                <a:off x="4720" y="1103"/>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2"/>
                    </a:cubicBezTo>
                    <a:cubicBezTo>
                      <a:pt x="8" y="28"/>
                      <a:pt x="21" y="23"/>
                      <a:pt x="27" y="23"/>
                    </a:cubicBezTo>
                    <a:cubicBezTo>
                      <a:pt x="35" y="23"/>
                      <a:pt x="45"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8" name="Freeform 1549"/>
              <p:cNvSpPr>
                <a:spLocks/>
              </p:cNvSpPr>
              <p:nvPr/>
            </p:nvSpPr>
            <p:spPr bwMode="auto">
              <a:xfrm>
                <a:off x="4152"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9" name="Freeform 1550"/>
              <p:cNvSpPr>
                <a:spLocks/>
              </p:cNvSpPr>
              <p:nvPr/>
            </p:nvSpPr>
            <p:spPr bwMode="auto">
              <a:xfrm>
                <a:off x="4154" y="1112"/>
                <a:ext cx="76" cy="27"/>
              </a:xfrm>
              <a:custGeom>
                <a:avLst/>
                <a:gdLst>
                  <a:gd name="T0" fmla="*/ 63 w 63"/>
                  <a:gd name="T1" fmla="*/ 2 h 22"/>
                  <a:gd name="T2" fmla="*/ 82 w 63"/>
                  <a:gd name="T3" fmla="*/ 25 h 22"/>
                  <a:gd name="T4" fmla="*/ 66 w 63"/>
                  <a:gd name="T5" fmla="*/ 31 h 22"/>
                  <a:gd name="T6" fmla="*/ 41 w 63"/>
                  <a:gd name="T7" fmla="*/ 32 h 22"/>
                  <a:gd name="T8" fmla="*/ 12 w 63"/>
                  <a:gd name="T9" fmla="*/ 28 h 22"/>
                  <a:gd name="T10" fmla="*/ 0 w 63"/>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3" y="2"/>
                    </a:moveTo>
                    <a:cubicBezTo>
                      <a:pt x="50" y="0"/>
                      <a:pt x="63" y="8"/>
                      <a:pt x="56" y="16"/>
                    </a:cubicBezTo>
                    <a:cubicBezTo>
                      <a:pt x="54" y="19"/>
                      <a:pt x="49" y="19"/>
                      <a:pt x="46" y="20"/>
                    </a:cubicBezTo>
                    <a:cubicBezTo>
                      <a:pt x="39" y="22"/>
                      <a:pt x="34" y="21"/>
                      <a:pt x="28" y="21"/>
                    </a:cubicBezTo>
                    <a:cubicBezTo>
                      <a:pt x="21" y="20"/>
                      <a:pt x="15" y="20"/>
                      <a:pt x="8" y="19"/>
                    </a:cubicBezTo>
                    <a:cubicBezTo>
                      <a:pt x="5"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0" name="Freeform 1551"/>
              <p:cNvSpPr>
                <a:spLocks/>
              </p:cNvSpPr>
              <p:nvPr/>
            </p:nvSpPr>
            <p:spPr bwMode="auto">
              <a:xfrm>
                <a:off x="4214" y="1085"/>
                <a:ext cx="52" cy="34"/>
              </a:xfrm>
              <a:custGeom>
                <a:avLst/>
                <a:gdLst>
                  <a:gd name="T0" fmla="*/ 6 w 43"/>
                  <a:gd name="T1" fmla="*/ 1 h 28"/>
                  <a:gd name="T2" fmla="*/ 2 w 43"/>
                  <a:gd name="T3" fmla="*/ 19 h 28"/>
                  <a:gd name="T4" fmla="*/ 25 w 43"/>
                  <a:gd name="T5" fmla="*/ 40 h 28"/>
                  <a:gd name="T6" fmla="*/ 62 w 43"/>
                  <a:gd name="T7" fmla="*/ 25 h 28"/>
                  <a:gd name="T8" fmla="*/ 54 w 43"/>
                  <a:gd name="T9" fmla="*/ 2 h 28"/>
                  <a:gd name="T10" fmla="*/ 53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4" y="1"/>
                    </a:moveTo>
                    <a:cubicBezTo>
                      <a:pt x="0" y="0"/>
                      <a:pt x="1" y="10"/>
                      <a:pt x="2" y="13"/>
                    </a:cubicBezTo>
                    <a:cubicBezTo>
                      <a:pt x="5" y="22"/>
                      <a:pt x="5" y="28"/>
                      <a:pt x="17" y="27"/>
                    </a:cubicBezTo>
                    <a:cubicBezTo>
                      <a:pt x="23" y="26"/>
                      <a:pt x="43" y="26"/>
                      <a:pt x="42" y="17"/>
                    </a:cubicBezTo>
                    <a:cubicBezTo>
                      <a:pt x="42" y="12"/>
                      <a:pt x="39" y="7"/>
                      <a:pt x="37" y="2"/>
                    </a:cubicBezTo>
                    <a:cubicBezTo>
                      <a:pt x="36" y="2"/>
                      <a:pt x="36"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1" name="Freeform 1552"/>
              <p:cNvSpPr>
                <a:spLocks/>
              </p:cNvSpPr>
              <p:nvPr/>
            </p:nvSpPr>
            <p:spPr bwMode="auto">
              <a:xfrm>
                <a:off x="4156" y="1137"/>
                <a:ext cx="9" cy="11"/>
              </a:xfrm>
              <a:custGeom>
                <a:avLst/>
                <a:gdLst>
                  <a:gd name="T0" fmla="*/ 12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2" name="Freeform 1553"/>
              <p:cNvSpPr>
                <a:spLocks/>
              </p:cNvSpPr>
              <p:nvPr/>
            </p:nvSpPr>
            <p:spPr bwMode="auto">
              <a:xfrm>
                <a:off x="4214" y="1137"/>
                <a:ext cx="15" cy="32"/>
              </a:xfrm>
              <a:custGeom>
                <a:avLst/>
                <a:gdLst>
                  <a:gd name="T0" fmla="*/ 1 w 12"/>
                  <a:gd name="T1" fmla="*/ 0 h 27"/>
                  <a:gd name="T2" fmla="*/ 0 w 12"/>
                  <a:gd name="T3" fmla="*/ 38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3" name="Freeform 1554"/>
              <p:cNvSpPr>
                <a:spLocks/>
              </p:cNvSpPr>
              <p:nvPr/>
            </p:nvSpPr>
            <p:spPr bwMode="auto">
              <a:xfrm>
                <a:off x="4223" y="1119"/>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4" name="Freeform 1555"/>
              <p:cNvSpPr>
                <a:spLocks/>
              </p:cNvSpPr>
              <p:nvPr/>
            </p:nvSpPr>
            <p:spPr bwMode="auto">
              <a:xfrm>
                <a:off x="4223" y="1110"/>
                <a:ext cx="54" cy="39"/>
              </a:xfrm>
              <a:custGeom>
                <a:avLst/>
                <a:gdLst>
                  <a:gd name="T0" fmla="*/ 0 w 45"/>
                  <a:gd name="T1" fmla="*/ 45 h 32"/>
                  <a:gd name="T2" fmla="*/ 20 w 45"/>
                  <a:gd name="T3" fmla="*/ 45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9"/>
                      <a:pt x="24" y="27"/>
                      <a:pt x="30" y="27"/>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5" name="Freeform 1556"/>
              <p:cNvSpPr>
                <a:spLocks/>
              </p:cNvSpPr>
              <p:nvPr/>
            </p:nvSpPr>
            <p:spPr bwMode="auto">
              <a:xfrm>
                <a:off x="4273" y="1086"/>
                <a:ext cx="54" cy="35"/>
              </a:xfrm>
              <a:custGeom>
                <a:avLst/>
                <a:gdLst>
                  <a:gd name="T0" fmla="*/ 64 w 45"/>
                  <a:gd name="T1" fmla="*/ 0 h 29"/>
                  <a:gd name="T2" fmla="*/ 62 w 45"/>
                  <a:gd name="T3" fmla="*/ 0 h 29"/>
                  <a:gd name="T4" fmla="*/ 55 w 45"/>
                  <a:gd name="T5" fmla="*/ 33 h 29"/>
                  <a:gd name="T6" fmla="*/ 23 w 45"/>
                  <a:gd name="T7" fmla="*/ 41 h 29"/>
                  <a:gd name="T8" fmla="*/ 0 w 45"/>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4" y="0"/>
                    </a:moveTo>
                    <a:cubicBezTo>
                      <a:pt x="44" y="0"/>
                      <a:pt x="44" y="0"/>
                      <a:pt x="43" y="0"/>
                    </a:cubicBezTo>
                    <a:cubicBezTo>
                      <a:pt x="41" y="7"/>
                      <a:pt x="45" y="16"/>
                      <a:pt x="38" y="22"/>
                    </a:cubicBezTo>
                    <a:cubicBezTo>
                      <a:pt x="31" y="27"/>
                      <a:pt x="24" y="28"/>
                      <a:pt x="16" y="28"/>
                    </a:cubicBezTo>
                    <a:cubicBezTo>
                      <a:pt x="10" y="28"/>
                      <a:pt x="5"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6" name="Freeform 1557"/>
              <p:cNvSpPr>
                <a:spLocks/>
              </p:cNvSpPr>
              <p:nvPr/>
            </p:nvSpPr>
            <p:spPr bwMode="auto">
              <a:xfrm>
                <a:off x="4274" y="1140"/>
                <a:ext cx="18" cy="32"/>
              </a:xfrm>
              <a:custGeom>
                <a:avLst/>
                <a:gdLst>
                  <a:gd name="T0" fmla="*/ 0 w 15"/>
                  <a:gd name="T1" fmla="*/ 0 h 26"/>
                  <a:gd name="T2" fmla="*/ 22 w 15"/>
                  <a:gd name="T3" fmla="*/ 21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9"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7" name="Freeform 1558"/>
              <p:cNvSpPr>
                <a:spLocks/>
              </p:cNvSpPr>
              <p:nvPr/>
            </p:nvSpPr>
            <p:spPr bwMode="auto">
              <a:xfrm>
                <a:off x="4290" y="1111"/>
                <a:ext cx="61" cy="51"/>
              </a:xfrm>
              <a:custGeom>
                <a:avLst/>
                <a:gdLst>
                  <a:gd name="T0" fmla="*/ 37 w 51"/>
                  <a:gd name="T1" fmla="*/ 0 h 42"/>
                  <a:gd name="T2" fmla="*/ 38 w 51"/>
                  <a:gd name="T3" fmla="*/ 56 h 42"/>
                  <a:gd name="T4" fmla="*/ 13 w 51"/>
                  <a:gd name="T5" fmla="*/ 52 h 42"/>
                  <a:gd name="T6" fmla="*/ 1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8" name="Freeform 1559"/>
              <p:cNvSpPr>
                <a:spLocks/>
              </p:cNvSpPr>
              <p:nvPr/>
            </p:nvSpPr>
            <p:spPr bwMode="auto">
              <a:xfrm>
                <a:off x="4326" y="1085"/>
                <a:ext cx="74" cy="41"/>
              </a:xfrm>
              <a:custGeom>
                <a:avLst/>
                <a:gdLst>
                  <a:gd name="T0" fmla="*/ 0 w 61"/>
                  <a:gd name="T1" fmla="*/ 7 h 34"/>
                  <a:gd name="T2" fmla="*/ 25 w 61"/>
                  <a:gd name="T3" fmla="*/ 40 h 34"/>
                  <a:gd name="T4" fmla="*/ 55 w 61"/>
                  <a:gd name="T5" fmla="*/ 43 h 34"/>
                  <a:gd name="T6" fmla="*/ 78 w 61"/>
                  <a:gd name="T7" fmla="*/ 43 h 34"/>
                  <a:gd name="T8" fmla="*/ 78 w 61"/>
                  <a:gd name="T9" fmla="*/ 7 h 34"/>
                  <a:gd name="T10" fmla="*/ 64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7" y="27"/>
                    </a:cubicBezTo>
                    <a:cubicBezTo>
                      <a:pt x="24" y="28"/>
                      <a:pt x="30" y="28"/>
                      <a:pt x="37" y="30"/>
                    </a:cubicBezTo>
                    <a:cubicBezTo>
                      <a:pt x="43" y="32"/>
                      <a:pt x="48" y="34"/>
                      <a:pt x="53" y="30"/>
                    </a:cubicBezTo>
                    <a:cubicBezTo>
                      <a:pt x="61" y="23"/>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9" name="Freeform 1560"/>
              <p:cNvSpPr>
                <a:spLocks/>
              </p:cNvSpPr>
              <p:nvPr/>
            </p:nvSpPr>
            <p:spPr bwMode="auto">
              <a:xfrm>
                <a:off x="4332" y="1135"/>
                <a:ext cx="69" cy="33"/>
              </a:xfrm>
              <a:custGeom>
                <a:avLst/>
                <a:gdLst>
                  <a:gd name="T0" fmla="*/ 5 w 57"/>
                  <a:gd name="T1" fmla="*/ 40 h 27"/>
                  <a:gd name="T2" fmla="*/ 2 w 57"/>
                  <a:gd name="T3" fmla="*/ 15 h 27"/>
                  <a:gd name="T4" fmla="*/ 38 w 57"/>
                  <a:gd name="T5" fmla="*/ 1 h 27"/>
                  <a:gd name="T6" fmla="*/ 58 w 57"/>
                  <a:gd name="T7" fmla="*/ 5 h 27"/>
                  <a:gd name="T8" fmla="*/ 77 w 57"/>
                  <a:gd name="T9" fmla="*/ 13 h 27"/>
                  <a:gd name="T10" fmla="*/ 84 w 57"/>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1"/>
                    </a:cubicBezTo>
                    <a:cubicBezTo>
                      <a:pt x="32" y="0"/>
                      <a:pt x="35" y="1"/>
                      <a:pt x="40" y="3"/>
                    </a:cubicBezTo>
                    <a:cubicBezTo>
                      <a:pt x="45" y="5"/>
                      <a:pt x="49" y="4"/>
                      <a:pt x="53" y="9"/>
                    </a:cubicBezTo>
                    <a:cubicBezTo>
                      <a:pt x="56" y="14"/>
                      <a:pt x="55" y="22"/>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0" name="Freeform 1561"/>
              <p:cNvSpPr>
                <a:spLocks/>
              </p:cNvSpPr>
              <p:nvPr/>
            </p:nvSpPr>
            <p:spPr bwMode="auto">
              <a:xfrm>
                <a:off x="4396" y="1085"/>
                <a:ext cx="61" cy="34"/>
              </a:xfrm>
              <a:custGeom>
                <a:avLst/>
                <a:gdLst>
                  <a:gd name="T0" fmla="*/ 2 w 51"/>
                  <a:gd name="T1" fmla="*/ 0 h 28"/>
                  <a:gd name="T2" fmla="*/ 8 w 51"/>
                  <a:gd name="T3" fmla="*/ 33 h 28"/>
                  <a:gd name="T4" fmla="*/ 50 w 51"/>
                  <a:gd name="T5" fmla="*/ 34 h 28"/>
                  <a:gd name="T6" fmla="*/ 73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1"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1" name="Freeform 1562"/>
              <p:cNvSpPr>
                <a:spLocks/>
              </p:cNvSpPr>
              <p:nvPr/>
            </p:nvSpPr>
            <p:spPr bwMode="auto">
              <a:xfrm>
                <a:off x="4327"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1"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2" name="Freeform 1563"/>
              <p:cNvSpPr>
                <a:spLocks/>
              </p:cNvSpPr>
              <p:nvPr/>
            </p:nvSpPr>
            <p:spPr bwMode="auto">
              <a:xfrm>
                <a:off x="4391" y="1117"/>
                <a:ext cx="9" cy="32"/>
              </a:xfrm>
              <a:custGeom>
                <a:avLst/>
                <a:gdLst>
                  <a:gd name="T0" fmla="*/ 1 w 7"/>
                  <a:gd name="T1" fmla="*/ 0 h 26"/>
                  <a:gd name="T2" fmla="*/ 10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1"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3" name="Freeform 1564"/>
              <p:cNvSpPr>
                <a:spLocks/>
              </p:cNvSpPr>
              <p:nvPr/>
            </p:nvSpPr>
            <p:spPr bwMode="auto">
              <a:xfrm>
                <a:off x="4398" y="1106"/>
                <a:ext cx="67" cy="38"/>
              </a:xfrm>
              <a:custGeom>
                <a:avLst/>
                <a:gdLst>
                  <a:gd name="T0" fmla="*/ 69 w 55"/>
                  <a:gd name="T1" fmla="*/ 0 h 31"/>
                  <a:gd name="T2" fmla="*/ 80 w 55"/>
                  <a:gd name="T3" fmla="*/ 11 h 31"/>
                  <a:gd name="T4" fmla="*/ 79 w 55"/>
                  <a:gd name="T5" fmla="*/ 32 h 31"/>
                  <a:gd name="T6" fmla="*/ 71 w 55"/>
                  <a:gd name="T7" fmla="*/ 40 h 31"/>
                  <a:gd name="T8" fmla="*/ 49 w 55"/>
                  <a:gd name="T9" fmla="*/ 44 h 31"/>
                  <a:gd name="T10" fmla="*/ 18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49" y="3"/>
                      <a:pt x="52" y="3"/>
                      <a:pt x="54" y="7"/>
                    </a:cubicBezTo>
                    <a:cubicBezTo>
                      <a:pt x="55" y="10"/>
                      <a:pt x="53" y="18"/>
                      <a:pt x="53" y="21"/>
                    </a:cubicBezTo>
                    <a:cubicBezTo>
                      <a:pt x="52" y="26"/>
                      <a:pt x="53" y="24"/>
                      <a:pt x="48" y="27"/>
                    </a:cubicBezTo>
                    <a:cubicBezTo>
                      <a:pt x="43" y="29"/>
                      <a:pt x="38" y="29"/>
                      <a:pt x="33" y="29"/>
                    </a:cubicBezTo>
                    <a:cubicBezTo>
                      <a:pt x="26" y="30"/>
                      <a:pt x="19" y="30"/>
                      <a:pt x="12" y="30"/>
                    </a:cubicBezTo>
                    <a:cubicBezTo>
                      <a:pt x="8"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4" name="Freeform 1565"/>
              <p:cNvSpPr>
                <a:spLocks/>
              </p:cNvSpPr>
              <p:nvPr/>
            </p:nvSpPr>
            <p:spPr bwMode="auto">
              <a:xfrm>
                <a:off x="4397" y="1112"/>
                <a:ext cx="6" cy="8"/>
              </a:xfrm>
              <a:custGeom>
                <a:avLst/>
                <a:gdLst>
                  <a:gd name="T0" fmla="*/ 7 w 5"/>
                  <a:gd name="T1" fmla="*/ 0 h 6"/>
                  <a:gd name="T2" fmla="*/ 0 w 5"/>
                  <a:gd name="T3" fmla="*/ 11 h 6"/>
                  <a:gd name="T4" fmla="*/ 0 60000 65536"/>
                  <a:gd name="T5" fmla="*/ 0 60000 65536"/>
                </a:gdLst>
                <a:ahLst/>
                <a:cxnLst>
                  <a:cxn ang="T4">
                    <a:pos x="T0" y="T1"/>
                  </a:cxn>
                  <a:cxn ang="T5">
                    <a:pos x="T2" y="T3"/>
                  </a:cxn>
                </a:cxnLst>
                <a:rect l="0" t="0" r="r" b="b"/>
                <a:pathLst>
                  <a:path w="5" h="6">
                    <a:moveTo>
                      <a:pt x="5"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5" name="Freeform 1566"/>
              <p:cNvSpPr>
                <a:spLocks/>
              </p:cNvSpPr>
              <p:nvPr/>
            </p:nvSpPr>
            <p:spPr bwMode="auto">
              <a:xfrm>
                <a:off x="4455" y="1138"/>
                <a:ext cx="10" cy="31"/>
              </a:xfrm>
              <a:custGeom>
                <a:avLst/>
                <a:gdLst>
                  <a:gd name="T0" fmla="*/ 0 w 8"/>
                  <a:gd name="T1" fmla="*/ 2 h 26"/>
                  <a:gd name="T2" fmla="*/ 8 w 8"/>
                  <a:gd name="T3" fmla="*/ 5 h 26"/>
                  <a:gd name="T4" fmla="*/ 11 w 8"/>
                  <a:gd name="T5" fmla="*/ 21 h 26"/>
                  <a:gd name="T6" fmla="*/ 6 w 8"/>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6">
                    <a:moveTo>
                      <a:pt x="0" y="2"/>
                    </a:moveTo>
                    <a:cubicBezTo>
                      <a:pt x="1" y="0"/>
                      <a:pt x="3" y="1"/>
                      <a:pt x="5" y="3"/>
                    </a:cubicBezTo>
                    <a:cubicBezTo>
                      <a:pt x="8" y="7"/>
                      <a:pt x="7" y="10"/>
                      <a:pt x="7" y="15"/>
                    </a:cubicBezTo>
                    <a:cubicBezTo>
                      <a:pt x="6"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6" name="Freeform 1567"/>
              <p:cNvSpPr>
                <a:spLocks/>
              </p:cNvSpPr>
              <p:nvPr/>
            </p:nvSpPr>
            <p:spPr bwMode="auto">
              <a:xfrm>
                <a:off x="4462" y="1086"/>
                <a:ext cx="72" cy="34"/>
              </a:xfrm>
              <a:custGeom>
                <a:avLst/>
                <a:gdLst>
                  <a:gd name="T0" fmla="*/ 0 w 60"/>
                  <a:gd name="T1" fmla="*/ 34 h 28"/>
                  <a:gd name="T2" fmla="*/ 16 w 60"/>
                  <a:gd name="T3" fmla="*/ 41 h 28"/>
                  <a:gd name="T4" fmla="*/ 41 w 60"/>
                  <a:gd name="T5" fmla="*/ 34 h 28"/>
                  <a:gd name="T6" fmla="*/ 80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3" y="26"/>
                      <a:pt x="6" y="28"/>
                      <a:pt x="11" y="28"/>
                    </a:cubicBezTo>
                    <a:cubicBezTo>
                      <a:pt x="17" y="28"/>
                      <a:pt x="22" y="24"/>
                      <a:pt x="28" y="23"/>
                    </a:cubicBezTo>
                    <a:cubicBezTo>
                      <a:pt x="34" y="23"/>
                      <a:pt x="51" y="27"/>
                      <a:pt x="56" y="22"/>
                    </a:cubicBezTo>
                    <a:cubicBezTo>
                      <a:pt x="60" y="18"/>
                      <a:pt x="58" y="10"/>
                      <a:pt x="57" y="6"/>
                    </a:cubicBezTo>
                    <a:cubicBezTo>
                      <a:pt x="55"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7" name="Freeform 1568"/>
              <p:cNvSpPr>
                <a:spLocks/>
              </p:cNvSpPr>
              <p:nvPr/>
            </p:nvSpPr>
            <p:spPr bwMode="auto">
              <a:xfrm>
                <a:off x="4463" y="1138"/>
                <a:ext cx="65" cy="31"/>
              </a:xfrm>
              <a:custGeom>
                <a:avLst/>
                <a:gdLst>
                  <a:gd name="T0" fmla="*/ 0 w 54"/>
                  <a:gd name="T1" fmla="*/ 12 h 26"/>
                  <a:gd name="T2" fmla="*/ 30 w 54"/>
                  <a:gd name="T3" fmla="*/ 1 h 26"/>
                  <a:gd name="T4" fmla="*/ 65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2"/>
                      <a:pt x="21" y="1"/>
                    </a:cubicBezTo>
                    <a:cubicBezTo>
                      <a:pt x="28" y="0"/>
                      <a:pt x="39" y="1"/>
                      <a:pt x="45"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8" name="Freeform 1569"/>
              <p:cNvSpPr>
                <a:spLocks/>
              </p:cNvSpPr>
              <p:nvPr/>
            </p:nvSpPr>
            <p:spPr bwMode="auto">
              <a:xfrm>
                <a:off x="4525" y="1110"/>
                <a:ext cx="15" cy="42"/>
              </a:xfrm>
              <a:custGeom>
                <a:avLst/>
                <a:gdLst>
                  <a:gd name="T0" fmla="*/ 8 w 13"/>
                  <a:gd name="T1" fmla="*/ 0 h 35"/>
                  <a:gd name="T2" fmla="*/ 10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8" y="22"/>
                    </a:cubicBezTo>
                    <a:cubicBezTo>
                      <a:pt x="8" y="28"/>
                      <a:pt x="7"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9" name="Freeform 1570"/>
              <p:cNvSpPr>
                <a:spLocks/>
              </p:cNvSpPr>
              <p:nvPr/>
            </p:nvSpPr>
            <p:spPr bwMode="auto">
              <a:xfrm>
                <a:off x="4538" y="1121"/>
                <a:ext cx="61" cy="47"/>
              </a:xfrm>
              <a:custGeom>
                <a:avLst/>
                <a:gdLst>
                  <a:gd name="T0" fmla="*/ 61 w 51"/>
                  <a:gd name="T1" fmla="*/ 57 h 39"/>
                  <a:gd name="T2" fmla="*/ 68 w 51"/>
                  <a:gd name="T3" fmla="*/ 34 h 39"/>
                  <a:gd name="T4" fmla="*/ 65 w 51"/>
                  <a:gd name="T5" fmla="*/ 7 h 39"/>
                  <a:gd name="T6" fmla="*/ 38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3" y="39"/>
                    </a:moveTo>
                    <a:cubicBezTo>
                      <a:pt x="51" y="39"/>
                      <a:pt x="48" y="29"/>
                      <a:pt x="48" y="23"/>
                    </a:cubicBezTo>
                    <a:cubicBezTo>
                      <a:pt x="48" y="18"/>
                      <a:pt x="49" y="9"/>
                      <a:pt x="45" y="5"/>
                    </a:cubicBezTo>
                    <a:cubicBezTo>
                      <a:pt x="41" y="0"/>
                      <a:pt x="32" y="6"/>
                      <a:pt x="27" y="6"/>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0" name="Freeform 1571"/>
              <p:cNvSpPr>
                <a:spLocks/>
              </p:cNvSpPr>
              <p:nvPr/>
            </p:nvSpPr>
            <p:spPr bwMode="auto">
              <a:xfrm>
                <a:off x="4584" y="1085"/>
                <a:ext cx="13" cy="41"/>
              </a:xfrm>
              <a:custGeom>
                <a:avLst/>
                <a:gdLst>
                  <a:gd name="T0" fmla="*/ 11 w 11"/>
                  <a:gd name="T1" fmla="*/ 0 h 34"/>
                  <a:gd name="T2" fmla="*/ 7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9" y="9"/>
                      <a:pt x="11" y="19"/>
                      <a:pt x="5" y="26"/>
                    </a:cubicBezTo>
                    <a:cubicBezTo>
                      <a:pt x="3" y="29"/>
                      <a:pt x="1"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1" name="Freeform 1572"/>
              <p:cNvSpPr>
                <a:spLocks/>
              </p:cNvSpPr>
              <p:nvPr/>
            </p:nvSpPr>
            <p:spPr bwMode="auto">
              <a:xfrm>
                <a:off x="4779" y="1100"/>
                <a:ext cx="26" cy="19"/>
              </a:xfrm>
              <a:custGeom>
                <a:avLst/>
                <a:gdLst>
                  <a:gd name="T0" fmla="*/ 2 w 22"/>
                  <a:gd name="T1" fmla="*/ 0 h 15"/>
                  <a:gd name="T2" fmla="*/ 0 w 22"/>
                  <a:gd name="T3" fmla="*/ 16 h 15"/>
                  <a:gd name="T4" fmla="*/ 13 w 22"/>
                  <a:gd name="T5" fmla="*/ 23 h 15"/>
                  <a:gd name="T6" fmla="*/ 25 w 22"/>
                  <a:gd name="T7" fmla="*/ 24 h 15"/>
                  <a:gd name="T8" fmla="*/ 31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0" y="10"/>
                    </a:cubicBezTo>
                    <a:cubicBezTo>
                      <a:pt x="1" y="14"/>
                      <a:pt x="5" y="14"/>
                      <a:pt x="9" y="14"/>
                    </a:cubicBezTo>
                    <a:cubicBezTo>
                      <a:pt x="11" y="14"/>
                      <a:pt x="15" y="15"/>
                      <a:pt x="18" y="15"/>
                    </a:cubicBezTo>
                    <a:cubicBezTo>
                      <a:pt x="19" y="15"/>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2" name="Freeform 1573"/>
              <p:cNvSpPr>
                <a:spLocks/>
              </p:cNvSpPr>
              <p:nvPr/>
            </p:nvSpPr>
            <p:spPr bwMode="auto">
              <a:xfrm>
                <a:off x="4774" y="1115"/>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3" name="Freeform 1574"/>
              <p:cNvSpPr>
                <a:spLocks/>
              </p:cNvSpPr>
              <p:nvPr/>
            </p:nvSpPr>
            <p:spPr bwMode="auto">
              <a:xfrm>
                <a:off x="3962"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8" y="22"/>
                    </a:cubicBezTo>
                    <a:cubicBezTo>
                      <a:pt x="9" y="26"/>
                      <a:pt x="9" y="30"/>
                      <a:pt x="13" y="32"/>
                    </a:cubicBezTo>
                    <a:cubicBezTo>
                      <a:pt x="18" y="34"/>
                      <a:pt x="27" y="34"/>
                      <a:pt x="32" y="33"/>
                    </a:cubicBezTo>
                    <a:cubicBezTo>
                      <a:pt x="38" y="32"/>
                      <a:pt x="49" y="31"/>
                      <a:pt x="51" y="25"/>
                    </a:cubicBezTo>
                    <a:cubicBezTo>
                      <a:pt x="52" y="20"/>
                      <a:pt x="50" y="9"/>
                      <a:pt x="46" y="5"/>
                    </a:cubicBezTo>
                    <a:cubicBezTo>
                      <a:pt x="43" y="2"/>
                      <a:pt x="37" y="2"/>
                      <a:pt x="32" y="1"/>
                    </a:cubicBezTo>
                    <a:cubicBezTo>
                      <a:pt x="27"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4" name="Freeform 1575"/>
              <p:cNvSpPr>
                <a:spLocks/>
              </p:cNvSpPr>
              <p:nvPr/>
            </p:nvSpPr>
            <p:spPr bwMode="auto">
              <a:xfrm>
                <a:off x="3968"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0 h 26"/>
                  <a:gd name="T16" fmla="*/ 44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1" y="15"/>
                      <a:pt x="1" y="17"/>
                    </a:cubicBezTo>
                    <a:cubicBezTo>
                      <a:pt x="2" y="24"/>
                      <a:pt x="6" y="25"/>
                      <a:pt x="13" y="26"/>
                    </a:cubicBezTo>
                    <a:cubicBezTo>
                      <a:pt x="21" y="26"/>
                      <a:pt x="30" y="26"/>
                      <a:pt x="38" y="25"/>
                    </a:cubicBezTo>
                    <a:cubicBezTo>
                      <a:pt x="47" y="23"/>
                      <a:pt x="48" y="19"/>
                      <a:pt x="47" y="11"/>
                    </a:cubicBezTo>
                    <a:cubicBezTo>
                      <a:pt x="46" y="7"/>
                      <a:pt x="46" y="1"/>
                      <a:pt x="41" y="0"/>
                    </a:cubicBezTo>
                    <a:cubicBezTo>
                      <a:pt x="38"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5" name="Freeform 1576"/>
              <p:cNvSpPr>
                <a:spLocks/>
              </p:cNvSpPr>
              <p:nvPr/>
            </p:nvSpPr>
            <p:spPr bwMode="auto">
              <a:xfrm>
                <a:off x="4024" y="1813"/>
                <a:ext cx="65" cy="30"/>
              </a:xfrm>
              <a:custGeom>
                <a:avLst/>
                <a:gdLst>
                  <a:gd name="T0" fmla="*/ 17 w 54"/>
                  <a:gd name="T1" fmla="*/ 2 h 25"/>
                  <a:gd name="T2" fmla="*/ 1 w 54"/>
                  <a:gd name="T3" fmla="*/ 10 h 25"/>
                  <a:gd name="T4" fmla="*/ 2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2" y="20"/>
                    </a:cubicBezTo>
                    <a:cubicBezTo>
                      <a:pt x="4" y="25"/>
                      <a:pt x="10" y="24"/>
                      <a:pt x="15" y="25"/>
                    </a:cubicBezTo>
                    <a:cubicBezTo>
                      <a:pt x="23" y="25"/>
                      <a:pt x="32" y="25"/>
                      <a:pt x="40" y="25"/>
                    </a:cubicBezTo>
                    <a:cubicBezTo>
                      <a:pt x="44" y="24"/>
                      <a:pt x="54" y="23"/>
                      <a:pt x="54" y="17"/>
                    </a:cubicBezTo>
                    <a:cubicBezTo>
                      <a:pt x="54" y="14"/>
                      <a:pt x="53"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6" name="Freeform 1577"/>
              <p:cNvSpPr>
                <a:spLocks/>
              </p:cNvSpPr>
              <p:nvPr/>
            </p:nvSpPr>
            <p:spPr bwMode="auto">
              <a:xfrm>
                <a:off x="3967" y="1877"/>
                <a:ext cx="9" cy="21"/>
              </a:xfrm>
              <a:custGeom>
                <a:avLst/>
                <a:gdLst>
                  <a:gd name="T0" fmla="*/ 12 w 7"/>
                  <a:gd name="T1" fmla="*/ 2 h 17"/>
                  <a:gd name="T2" fmla="*/ 1 w 7"/>
                  <a:gd name="T3" fmla="*/ 11 h 17"/>
                  <a:gd name="T4" fmla="*/ 1 w 7"/>
                  <a:gd name="T5" fmla="*/ 26 h 17"/>
                  <a:gd name="T6" fmla="*/ 5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3"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 name="Freeform 1578"/>
              <p:cNvSpPr>
                <a:spLocks/>
              </p:cNvSpPr>
              <p:nvPr/>
            </p:nvSpPr>
            <p:spPr bwMode="auto">
              <a:xfrm>
                <a:off x="4020"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8" name="Freeform 1579"/>
              <p:cNvSpPr>
                <a:spLocks/>
              </p:cNvSpPr>
              <p:nvPr/>
            </p:nvSpPr>
            <p:spPr bwMode="auto">
              <a:xfrm>
                <a:off x="4024" y="1842"/>
                <a:ext cx="72" cy="34"/>
              </a:xfrm>
              <a:custGeom>
                <a:avLst/>
                <a:gdLst>
                  <a:gd name="T0" fmla="*/ 10 w 60"/>
                  <a:gd name="T1" fmla="*/ 1 h 28"/>
                  <a:gd name="T2" fmla="*/ 1 w 60"/>
                  <a:gd name="T3" fmla="*/ 11 h 28"/>
                  <a:gd name="T4" fmla="*/ 2 w 60"/>
                  <a:gd name="T5" fmla="*/ 21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2" y="5"/>
                      <a:pt x="1" y="7"/>
                    </a:cubicBezTo>
                    <a:cubicBezTo>
                      <a:pt x="0" y="11"/>
                      <a:pt x="1" y="11"/>
                      <a:pt x="2" y="14"/>
                    </a:cubicBezTo>
                    <a:cubicBezTo>
                      <a:pt x="4" y="22"/>
                      <a:pt x="6" y="28"/>
                      <a:pt x="16" y="26"/>
                    </a:cubicBezTo>
                    <a:cubicBezTo>
                      <a:pt x="22" y="24"/>
                      <a:pt x="28" y="21"/>
                      <a:pt x="35" y="20"/>
                    </a:cubicBezTo>
                    <a:cubicBezTo>
                      <a:pt x="41" y="19"/>
                      <a:pt x="51"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9" name="Freeform 1580"/>
              <p:cNvSpPr>
                <a:spLocks/>
              </p:cNvSpPr>
              <p:nvPr/>
            </p:nvSpPr>
            <p:spPr bwMode="auto">
              <a:xfrm>
                <a:off x="4037" y="1873"/>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0" name="Freeform 1581"/>
              <p:cNvSpPr>
                <a:spLocks/>
              </p:cNvSpPr>
              <p:nvPr/>
            </p:nvSpPr>
            <p:spPr bwMode="auto">
              <a:xfrm>
                <a:off x="4093" y="1855"/>
                <a:ext cx="18" cy="44"/>
              </a:xfrm>
              <a:custGeom>
                <a:avLst/>
                <a:gdLst>
                  <a:gd name="T0" fmla="*/ 0 w 15"/>
                  <a:gd name="T1" fmla="*/ 0 h 36"/>
                  <a:gd name="T2" fmla="*/ 16 w 15"/>
                  <a:gd name="T3" fmla="*/ 42 h 36"/>
                  <a:gd name="T4" fmla="*/ 6 w 15"/>
                  <a:gd name="T5" fmla="*/ 54 h 36"/>
                  <a:gd name="T6" fmla="*/ 0 60000 65536"/>
                  <a:gd name="T7" fmla="*/ 0 60000 65536"/>
                  <a:gd name="T8" fmla="*/ 0 60000 65536"/>
                </a:gdLst>
                <a:ahLst/>
                <a:cxnLst>
                  <a:cxn ang="T6">
                    <a:pos x="T0" y="T1"/>
                  </a:cxn>
                  <a:cxn ang="T7">
                    <a:pos x="T2" y="T3"/>
                  </a:cxn>
                  <a:cxn ang="T8">
                    <a:pos x="T4" y="T5"/>
                  </a:cxn>
                </a:cxnLst>
                <a:rect l="0" t="0" r="r" b="b"/>
                <a:pathLst>
                  <a:path w="15" h="36">
                    <a:moveTo>
                      <a:pt x="0" y="0"/>
                    </a:moveTo>
                    <a:cubicBezTo>
                      <a:pt x="6" y="9"/>
                      <a:pt x="15"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1" name="Freeform 1582"/>
              <p:cNvSpPr>
                <a:spLocks/>
              </p:cNvSpPr>
              <p:nvPr/>
            </p:nvSpPr>
            <p:spPr bwMode="auto">
              <a:xfrm>
                <a:off x="4085" y="1813"/>
                <a:ext cx="71" cy="24"/>
              </a:xfrm>
              <a:custGeom>
                <a:avLst/>
                <a:gdLst>
                  <a:gd name="T0" fmla="*/ 6 w 59"/>
                  <a:gd name="T1" fmla="*/ 0 h 20"/>
                  <a:gd name="T2" fmla="*/ 7 w 59"/>
                  <a:gd name="T3" fmla="*/ 20 h 20"/>
                  <a:gd name="T4" fmla="*/ 37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6"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2" name="Freeform 1583"/>
              <p:cNvSpPr>
                <a:spLocks/>
              </p:cNvSpPr>
              <p:nvPr/>
            </p:nvSpPr>
            <p:spPr bwMode="auto">
              <a:xfrm>
                <a:off x="4101" y="1854"/>
                <a:ext cx="54" cy="44"/>
              </a:xfrm>
              <a:custGeom>
                <a:avLst/>
                <a:gdLst>
                  <a:gd name="T0" fmla="*/ 7 w 45"/>
                  <a:gd name="T1" fmla="*/ 53 h 36"/>
                  <a:gd name="T2" fmla="*/ 5 w 45"/>
                  <a:gd name="T3" fmla="*/ 22 h 36"/>
                  <a:gd name="T4" fmla="*/ 5 w 45"/>
                  <a:gd name="T5" fmla="*/ 11 h 36"/>
                  <a:gd name="T6" fmla="*/ 31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2" y="30"/>
                      <a:pt x="4" y="21"/>
                      <a:pt x="3" y="15"/>
                    </a:cubicBezTo>
                    <a:cubicBezTo>
                      <a:pt x="3" y="12"/>
                      <a:pt x="0" y="10"/>
                      <a:pt x="3" y="7"/>
                    </a:cubicBezTo>
                    <a:cubicBezTo>
                      <a:pt x="6" y="4"/>
                      <a:pt x="17" y="3"/>
                      <a:pt x="22" y="3"/>
                    </a:cubicBezTo>
                    <a:cubicBezTo>
                      <a:pt x="27"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3" name="Freeform 1584"/>
              <p:cNvSpPr>
                <a:spLocks/>
              </p:cNvSpPr>
              <p:nvPr/>
            </p:nvSpPr>
            <p:spPr bwMode="auto">
              <a:xfrm>
                <a:off x="4155" y="1809"/>
                <a:ext cx="62" cy="33"/>
              </a:xfrm>
              <a:custGeom>
                <a:avLst/>
                <a:gdLst>
                  <a:gd name="T0" fmla="*/ 5 w 51"/>
                  <a:gd name="T1" fmla="*/ 5 h 27"/>
                  <a:gd name="T2" fmla="*/ 6 w 51"/>
                  <a:gd name="T3" fmla="*/ 32 h 27"/>
                  <a:gd name="T4" fmla="*/ 28 w 51"/>
                  <a:gd name="T5" fmla="*/ 32 h 27"/>
                  <a:gd name="T6" fmla="*/ 49 w 51"/>
                  <a:gd name="T7" fmla="*/ 34 h 27"/>
                  <a:gd name="T8" fmla="*/ 63 w 51"/>
                  <a:gd name="T9" fmla="*/ 40 h 27"/>
                  <a:gd name="T10" fmla="*/ 74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4" y="21"/>
                    </a:cubicBezTo>
                    <a:cubicBezTo>
                      <a:pt x="7" y="23"/>
                      <a:pt x="15" y="21"/>
                      <a:pt x="19" y="21"/>
                    </a:cubicBezTo>
                    <a:cubicBezTo>
                      <a:pt x="24" y="20"/>
                      <a:pt x="28" y="20"/>
                      <a:pt x="33" y="23"/>
                    </a:cubicBezTo>
                    <a:cubicBezTo>
                      <a:pt x="36" y="24"/>
                      <a:pt x="39" y="27"/>
                      <a:pt x="43" y="27"/>
                    </a:cubicBezTo>
                    <a:cubicBezTo>
                      <a:pt x="48" y="26"/>
                      <a:pt x="51" y="22"/>
                      <a:pt x="50" y="18"/>
                    </a:cubicBezTo>
                    <a:cubicBezTo>
                      <a:pt x="50" y="15"/>
                      <a:pt x="48"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4" name="Freeform 1585"/>
              <p:cNvSpPr>
                <a:spLocks/>
              </p:cNvSpPr>
              <p:nvPr/>
            </p:nvSpPr>
            <p:spPr bwMode="auto">
              <a:xfrm>
                <a:off x="4095" y="1831"/>
                <a:ext cx="58" cy="34"/>
              </a:xfrm>
              <a:custGeom>
                <a:avLst/>
                <a:gdLst>
                  <a:gd name="T0" fmla="*/ 7 w 48"/>
                  <a:gd name="T1" fmla="*/ 7 h 28"/>
                  <a:gd name="T2" fmla="*/ 1 w 48"/>
                  <a:gd name="T3" fmla="*/ 15 h 28"/>
                  <a:gd name="T4" fmla="*/ 2 w 48"/>
                  <a:gd name="T5" fmla="*/ 33 h 28"/>
                  <a:gd name="T6" fmla="*/ 37 w 48"/>
                  <a:gd name="T7" fmla="*/ 34 h 28"/>
                  <a:gd name="T8" fmla="*/ 68 w 48"/>
                  <a:gd name="T9" fmla="*/ 21 h 28"/>
                  <a:gd name="T10" fmla="*/ 60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1" y="8"/>
                      <a:pt x="1" y="10"/>
                    </a:cubicBezTo>
                    <a:cubicBezTo>
                      <a:pt x="0" y="13"/>
                      <a:pt x="0" y="19"/>
                      <a:pt x="2" y="22"/>
                    </a:cubicBezTo>
                    <a:cubicBezTo>
                      <a:pt x="7" y="28"/>
                      <a:pt x="20" y="23"/>
                      <a:pt x="26" y="23"/>
                    </a:cubicBezTo>
                    <a:cubicBezTo>
                      <a:pt x="34" y="22"/>
                      <a:pt x="44" y="22"/>
                      <a:pt x="46" y="14"/>
                    </a:cubicBezTo>
                    <a:cubicBezTo>
                      <a:pt x="47" y="10"/>
                      <a:pt x="48" y="0"/>
                      <a:pt x="41"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5" name="Freeform 1586"/>
              <p:cNvSpPr>
                <a:spLocks/>
              </p:cNvSpPr>
              <p:nvPr/>
            </p:nvSpPr>
            <p:spPr bwMode="auto">
              <a:xfrm>
                <a:off x="4589" y="1813"/>
                <a:ext cx="62" cy="41"/>
              </a:xfrm>
              <a:custGeom>
                <a:avLst/>
                <a:gdLst>
                  <a:gd name="T0" fmla="*/ 20 w 52"/>
                  <a:gd name="T1" fmla="*/ 1 h 34"/>
                  <a:gd name="T2" fmla="*/ 10 w 52"/>
                  <a:gd name="T3" fmla="*/ 33 h 34"/>
                  <a:gd name="T4" fmla="*/ 19 w 52"/>
                  <a:gd name="T5" fmla="*/ 47 h 34"/>
                  <a:gd name="T6" fmla="*/ 45 w 52"/>
                  <a:gd name="T7" fmla="*/ 48 h 34"/>
                  <a:gd name="T8" fmla="*/ 73 w 52"/>
                  <a:gd name="T9" fmla="*/ 36 h 34"/>
                  <a:gd name="T10" fmla="*/ 66 w 52"/>
                  <a:gd name="T11" fmla="*/ 7 h 34"/>
                  <a:gd name="T12" fmla="*/ 45 w 52"/>
                  <a:gd name="T13" fmla="*/ 1 h 34"/>
                  <a:gd name="T14" fmla="*/ 20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7" y="22"/>
                    </a:cubicBezTo>
                    <a:cubicBezTo>
                      <a:pt x="9" y="26"/>
                      <a:pt x="9" y="30"/>
                      <a:pt x="13" y="32"/>
                    </a:cubicBezTo>
                    <a:cubicBezTo>
                      <a:pt x="18" y="34"/>
                      <a:pt x="26" y="34"/>
                      <a:pt x="32" y="33"/>
                    </a:cubicBezTo>
                    <a:cubicBezTo>
                      <a:pt x="38" y="32"/>
                      <a:pt x="49" y="31"/>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6" name="Freeform 1587"/>
              <p:cNvSpPr>
                <a:spLocks/>
              </p:cNvSpPr>
              <p:nvPr/>
            </p:nvSpPr>
            <p:spPr bwMode="auto">
              <a:xfrm>
                <a:off x="4595" y="1848"/>
                <a:ext cx="57" cy="31"/>
              </a:xfrm>
              <a:custGeom>
                <a:avLst/>
                <a:gdLst>
                  <a:gd name="T0" fmla="*/ 30 w 48"/>
                  <a:gd name="T1" fmla="*/ 7 h 26"/>
                  <a:gd name="T2" fmla="*/ 14 w 48"/>
                  <a:gd name="T3" fmla="*/ 6 h 26"/>
                  <a:gd name="T4" fmla="*/ 1 w 48"/>
                  <a:gd name="T5" fmla="*/ 10 h 26"/>
                  <a:gd name="T6" fmla="*/ 1 w 48"/>
                  <a:gd name="T7" fmla="*/ 24 h 26"/>
                  <a:gd name="T8" fmla="*/ 18 w 48"/>
                  <a:gd name="T9" fmla="*/ 37 h 26"/>
                  <a:gd name="T10" fmla="*/ 53 w 48"/>
                  <a:gd name="T11" fmla="*/ 36 h 26"/>
                  <a:gd name="T12" fmla="*/ 67 w 48"/>
                  <a:gd name="T13" fmla="*/ 16 h 26"/>
                  <a:gd name="T14" fmla="*/ 58 w 48"/>
                  <a:gd name="T15" fmla="*/ 0 h 26"/>
                  <a:gd name="T16" fmla="*/ 40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7" y="11"/>
                    </a:cubicBezTo>
                    <a:cubicBezTo>
                      <a:pt x="46" y="7"/>
                      <a:pt x="46" y="1"/>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7" name="Freeform 1588"/>
              <p:cNvSpPr>
                <a:spLocks/>
              </p:cNvSpPr>
              <p:nvPr/>
            </p:nvSpPr>
            <p:spPr bwMode="auto">
              <a:xfrm>
                <a:off x="4650" y="1813"/>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8" name="Freeform 1589"/>
              <p:cNvSpPr>
                <a:spLocks/>
              </p:cNvSpPr>
              <p:nvPr/>
            </p:nvSpPr>
            <p:spPr bwMode="auto">
              <a:xfrm>
                <a:off x="4646"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9" name="Freeform 1590"/>
              <p:cNvSpPr>
                <a:spLocks/>
              </p:cNvSpPr>
              <p:nvPr/>
            </p:nvSpPr>
            <p:spPr bwMode="auto">
              <a:xfrm>
                <a:off x="4650" y="1842"/>
                <a:ext cx="72" cy="34"/>
              </a:xfrm>
              <a:custGeom>
                <a:avLst/>
                <a:gdLst>
                  <a:gd name="T0" fmla="*/ 10 w 60"/>
                  <a:gd name="T1" fmla="*/ 1 h 28"/>
                  <a:gd name="T2" fmla="*/ 1 w 60"/>
                  <a:gd name="T3" fmla="*/ 11 h 28"/>
                  <a:gd name="T4" fmla="*/ 2 w 60"/>
                  <a:gd name="T5" fmla="*/ 21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4"/>
                    </a:cubicBezTo>
                    <a:cubicBezTo>
                      <a:pt x="4" y="22"/>
                      <a:pt x="5" y="28"/>
                      <a:pt x="16"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0" name="Freeform 1591"/>
              <p:cNvSpPr>
                <a:spLocks/>
              </p:cNvSpPr>
              <p:nvPr/>
            </p:nvSpPr>
            <p:spPr bwMode="auto">
              <a:xfrm>
                <a:off x="4663"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1" name="Freeform 1592"/>
              <p:cNvSpPr>
                <a:spLocks/>
              </p:cNvSpPr>
              <p:nvPr/>
            </p:nvSpPr>
            <p:spPr bwMode="auto">
              <a:xfrm>
                <a:off x="4719"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2" name="Freeform 1593"/>
              <p:cNvSpPr>
                <a:spLocks/>
              </p:cNvSpPr>
              <p:nvPr/>
            </p:nvSpPr>
            <p:spPr bwMode="auto">
              <a:xfrm>
                <a:off x="4711"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3" name="Freeform 1594"/>
              <p:cNvSpPr>
                <a:spLocks/>
              </p:cNvSpPr>
              <p:nvPr/>
            </p:nvSpPr>
            <p:spPr bwMode="auto">
              <a:xfrm>
                <a:off x="4727" y="1854"/>
                <a:ext cx="54" cy="44"/>
              </a:xfrm>
              <a:custGeom>
                <a:avLst/>
                <a:gdLst>
                  <a:gd name="T0" fmla="*/ 7 w 45"/>
                  <a:gd name="T1" fmla="*/ 53 h 36"/>
                  <a:gd name="T2" fmla="*/ 5 w 45"/>
                  <a:gd name="T3" fmla="*/ 22 h 36"/>
                  <a:gd name="T4" fmla="*/ 5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4" name="Freeform 1595"/>
              <p:cNvSpPr>
                <a:spLocks/>
              </p:cNvSpPr>
              <p:nvPr/>
            </p:nvSpPr>
            <p:spPr bwMode="auto">
              <a:xfrm>
                <a:off x="4720" y="1831"/>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19"/>
                      <a:pt x="3" y="22"/>
                    </a:cubicBezTo>
                    <a:cubicBezTo>
                      <a:pt x="8" y="28"/>
                      <a:pt x="21" y="23"/>
                      <a:pt x="27" y="23"/>
                    </a:cubicBezTo>
                    <a:cubicBezTo>
                      <a:pt x="35" y="22"/>
                      <a:pt x="45"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5" name="Freeform 1596"/>
              <p:cNvSpPr>
                <a:spLocks/>
              </p:cNvSpPr>
              <p:nvPr/>
            </p:nvSpPr>
            <p:spPr bwMode="auto">
              <a:xfrm>
                <a:off x="4152"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6" name="Freeform 1597"/>
              <p:cNvSpPr>
                <a:spLocks/>
              </p:cNvSpPr>
              <p:nvPr/>
            </p:nvSpPr>
            <p:spPr bwMode="auto">
              <a:xfrm>
                <a:off x="4154" y="1841"/>
                <a:ext cx="76" cy="26"/>
              </a:xfrm>
              <a:custGeom>
                <a:avLst/>
                <a:gdLst>
                  <a:gd name="T0" fmla="*/ 63 w 63"/>
                  <a:gd name="T1" fmla="*/ 2 h 22"/>
                  <a:gd name="T2" fmla="*/ 82 w 63"/>
                  <a:gd name="T3" fmla="*/ 22 h 22"/>
                  <a:gd name="T4" fmla="*/ 66 w 63"/>
                  <a:gd name="T5" fmla="*/ 28 h 22"/>
                  <a:gd name="T6" fmla="*/ 41 w 63"/>
                  <a:gd name="T7" fmla="*/ 30 h 22"/>
                  <a:gd name="T8" fmla="*/ 12 w 63"/>
                  <a:gd name="T9" fmla="*/ 26 h 22"/>
                  <a:gd name="T10" fmla="*/ 0 w 63"/>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3" y="2"/>
                    </a:moveTo>
                    <a:cubicBezTo>
                      <a:pt x="50" y="0"/>
                      <a:pt x="63" y="8"/>
                      <a:pt x="56" y="16"/>
                    </a:cubicBezTo>
                    <a:cubicBezTo>
                      <a:pt x="54" y="19"/>
                      <a:pt x="49" y="19"/>
                      <a:pt x="46" y="20"/>
                    </a:cubicBezTo>
                    <a:cubicBezTo>
                      <a:pt x="39" y="22"/>
                      <a:pt x="34" y="21"/>
                      <a:pt x="28" y="21"/>
                    </a:cubicBezTo>
                    <a:cubicBezTo>
                      <a:pt x="21" y="20"/>
                      <a:pt x="15" y="20"/>
                      <a:pt x="8" y="19"/>
                    </a:cubicBezTo>
                    <a:cubicBezTo>
                      <a:pt x="5"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7" name="Freeform 1598"/>
              <p:cNvSpPr>
                <a:spLocks/>
              </p:cNvSpPr>
              <p:nvPr/>
            </p:nvSpPr>
            <p:spPr bwMode="auto">
              <a:xfrm>
                <a:off x="4214" y="1813"/>
                <a:ext cx="52" cy="34"/>
              </a:xfrm>
              <a:custGeom>
                <a:avLst/>
                <a:gdLst>
                  <a:gd name="T0" fmla="*/ 6 w 43"/>
                  <a:gd name="T1" fmla="*/ 1 h 28"/>
                  <a:gd name="T2" fmla="*/ 2 w 43"/>
                  <a:gd name="T3" fmla="*/ 19 h 28"/>
                  <a:gd name="T4" fmla="*/ 25 w 43"/>
                  <a:gd name="T5" fmla="*/ 40 h 28"/>
                  <a:gd name="T6" fmla="*/ 62 w 43"/>
                  <a:gd name="T7" fmla="*/ 25 h 28"/>
                  <a:gd name="T8" fmla="*/ 54 w 43"/>
                  <a:gd name="T9" fmla="*/ 2 h 28"/>
                  <a:gd name="T10" fmla="*/ 53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4" y="1"/>
                    </a:moveTo>
                    <a:cubicBezTo>
                      <a:pt x="0" y="0"/>
                      <a:pt x="1" y="10"/>
                      <a:pt x="2" y="13"/>
                    </a:cubicBezTo>
                    <a:cubicBezTo>
                      <a:pt x="5" y="22"/>
                      <a:pt x="5" y="28"/>
                      <a:pt x="17" y="27"/>
                    </a:cubicBezTo>
                    <a:cubicBezTo>
                      <a:pt x="23" y="26"/>
                      <a:pt x="43" y="26"/>
                      <a:pt x="42" y="17"/>
                    </a:cubicBezTo>
                    <a:cubicBezTo>
                      <a:pt x="42" y="12"/>
                      <a:pt x="39" y="7"/>
                      <a:pt x="37" y="2"/>
                    </a:cubicBezTo>
                    <a:cubicBezTo>
                      <a:pt x="36" y="1"/>
                      <a:pt x="36"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8" name="Freeform 1599"/>
              <p:cNvSpPr>
                <a:spLocks/>
              </p:cNvSpPr>
              <p:nvPr/>
            </p:nvSpPr>
            <p:spPr bwMode="auto">
              <a:xfrm>
                <a:off x="4156" y="1865"/>
                <a:ext cx="9" cy="11"/>
              </a:xfrm>
              <a:custGeom>
                <a:avLst/>
                <a:gdLst>
                  <a:gd name="T0" fmla="*/ 12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9" name="Freeform 1600"/>
              <p:cNvSpPr>
                <a:spLocks/>
              </p:cNvSpPr>
              <p:nvPr/>
            </p:nvSpPr>
            <p:spPr bwMode="auto">
              <a:xfrm>
                <a:off x="4214" y="1865"/>
                <a:ext cx="15" cy="33"/>
              </a:xfrm>
              <a:custGeom>
                <a:avLst/>
                <a:gdLst>
                  <a:gd name="T0" fmla="*/ 1 w 12"/>
                  <a:gd name="T1" fmla="*/ 0 h 27"/>
                  <a:gd name="T2" fmla="*/ 0 w 12"/>
                  <a:gd name="T3" fmla="*/ 40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0" name="Freeform 1601"/>
              <p:cNvSpPr>
                <a:spLocks/>
              </p:cNvSpPr>
              <p:nvPr/>
            </p:nvSpPr>
            <p:spPr bwMode="auto">
              <a:xfrm>
                <a:off x="4223" y="1847"/>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1" name="Freeform 1602"/>
              <p:cNvSpPr>
                <a:spLocks/>
              </p:cNvSpPr>
              <p:nvPr/>
            </p:nvSpPr>
            <p:spPr bwMode="auto">
              <a:xfrm>
                <a:off x="4223" y="1838"/>
                <a:ext cx="54" cy="39"/>
              </a:xfrm>
              <a:custGeom>
                <a:avLst/>
                <a:gdLst>
                  <a:gd name="T0" fmla="*/ 0 w 45"/>
                  <a:gd name="T1" fmla="*/ 45 h 32"/>
                  <a:gd name="T2" fmla="*/ 20 w 45"/>
                  <a:gd name="T3" fmla="*/ 45 h 32"/>
                  <a:gd name="T4" fmla="*/ 43 w 45"/>
                  <a:gd name="T5" fmla="*/ 39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8"/>
                      <a:pt x="24" y="27"/>
                      <a:pt x="30" y="26"/>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2" name="Freeform 1603"/>
              <p:cNvSpPr>
                <a:spLocks/>
              </p:cNvSpPr>
              <p:nvPr/>
            </p:nvSpPr>
            <p:spPr bwMode="auto">
              <a:xfrm>
                <a:off x="4273" y="1813"/>
                <a:ext cx="54" cy="36"/>
              </a:xfrm>
              <a:custGeom>
                <a:avLst/>
                <a:gdLst>
                  <a:gd name="T0" fmla="*/ 64 w 45"/>
                  <a:gd name="T1" fmla="*/ 1 h 30"/>
                  <a:gd name="T2" fmla="*/ 62 w 45"/>
                  <a:gd name="T3" fmla="*/ 1 h 30"/>
                  <a:gd name="T4" fmla="*/ 55 w 45"/>
                  <a:gd name="T5" fmla="*/ 34 h 30"/>
                  <a:gd name="T6" fmla="*/ 23 w 45"/>
                  <a:gd name="T7" fmla="*/ 42 h 30"/>
                  <a:gd name="T8" fmla="*/ 0 w 45"/>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44" y="1"/>
                    </a:moveTo>
                    <a:cubicBezTo>
                      <a:pt x="44" y="1"/>
                      <a:pt x="44" y="0"/>
                      <a:pt x="43" y="1"/>
                    </a:cubicBezTo>
                    <a:cubicBezTo>
                      <a:pt x="41" y="8"/>
                      <a:pt x="45" y="17"/>
                      <a:pt x="38" y="23"/>
                    </a:cubicBezTo>
                    <a:cubicBezTo>
                      <a:pt x="31" y="27"/>
                      <a:pt x="24" y="29"/>
                      <a:pt x="16" y="29"/>
                    </a:cubicBezTo>
                    <a:cubicBezTo>
                      <a:pt x="10" y="29"/>
                      <a:pt x="5"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3" name="Freeform 1604"/>
              <p:cNvSpPr>
                <a:spLocks/>
              </p:cNvSpPr>
              <p:nvPr/>
            </p:nvSpPr>
            <p:spPr bwMode="auto">
              <a:xfrm>
                <a:off x="4274" y="1869"/>
                <a:ext cx="18" cy="31"/>
              </a:xfrm>
              <a:custGeom>
                <a:avLst/>
                <a:gdLst>
                  <a:gd name="T0" fmla="*/ 0 w 15"/>
                  <a:gd name="T1" fmla="*/ 0 h 26"/>
                  <a:gd name="T2" fmla="*/ 22 w 15"/>
                  <a:gd name="T3" fmla="*/ 20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9"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4" name="Freeform 1605"/>
              <p:cNvSpPr>
                <a:spLocks/>
              </p:cNvSpPr>
              <p:nvPr/>
            </p:nvSpPr>
            <p:spPr bwMode="auto">
              <a:xfrm>
                <a:off x="4290" y="1840"/>
                <a:ext cx="61" cy="50"/>
              </a:xfrm>
              <a:custGeom>
                <a:avLst/>
                <a:gdLst>
                  <a:gd name="T0" fmla="*/ 37 w 51"/>
                  <a:gd name="T1" fmla="*/ 0 h 42"/>
                  <a:gd name="T2" fmla="*/ 38 w 51"/>
                  <a:gd name="T3" fmla="*/ 54 h 42"/>
                  <a:gd name="T4" fmla="*/ 13 w 51"/>
                  <a:gd name="T5" fmla="*/ 50 h 42"/>
                  <a:gd name="T6" fmla="*/ 1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5" name="Freeform 1606"/>
              <p:cNvSpPr>
                <a:spLocks/>
              </p:cNvSpPr>
              <p:nvPr/>
            </p:nvSpPr>
            <p:spPr bwMode="auto">
              <a:xfrm>
                <a:off x="4326" y="1813"/>
                <a:ext cx="74" cy="41"/>
              </a:xfrm>
              <a:custGeom>
                <a:avLst/>
                <a:gdLst>
                  <a:gd name="T0" fmla="*/ 0 w 61"/>
                  <a:gd name="T1" fmla="*/ 6 h 34"/>
                  <a:gd name="T2" fmla="*/ 25 w 61"/>
                  <a:gd name="T3" fmla="*/ 40 h 34"/>
                  <a:gd name="T4" fmla="*/ 55 w 61"/>
                  <a:gd name="T5" fmla="*/ 43 h 34"/>
                  <a:gd name="T6" fmla="*/ 78 w 61"/>
                  <a:gd name="T7" fmla="*/ 43 h 34"/>
                  <a:gd name="T8" fmla="*/ 78 w 61"/>
                  <a:gd name="T9" fmla="*/ 7 h 34"/>
                  <a:gd name="T10" fmla="*/ 64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7" y="27"/>
                    </a:cubicBezTo>
                    <a:cubicBezTo>
                      <a:pt x="24" y="28"/>
                      <a:pt x="30" y="28"/>
                      <a:pt x="37" y="30"/>
                    </a:cubicBezTo>
                    <a:cubicBezTo>
                      <a:pt x="43" y="32"/>
                      <a:pt x="48" y="34"/>
                      <a:pt x="53" y="30"/>
                    </a:cubicBezTo>
                    <a:cubicBezTo>
                      <a:pt x="61" y="23"/>
                      <a:pt x="61" y="12"/>
                      <a:pt x="53" y="5"/>
                    </a:cubicBezTo>
                    <a:cubicBezTo>
                      <a:pt x="51" y="3"/>
                      <a:pt x="47" y="0"/>
                      <a:pt x="4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6" name="Freeform 1607"/>
              <p:cNvSpPr>
                <a:spLocks/>
              </p:cNvSpPr>
              <p:nvPr/>
            </p:nvSpPr>
            <p:spPr bwMode="auto">
              <a:xfrm>
                <a:off x="4332" y="1864"/>
                <a:ext cx="69" cy="32"/>
              </a:xfrm>
              <a:custGeom>
                <a:avLst/>
                <a:gdLst>
                  <a:gd name="T0" fmla="*/ 5 w 57"/>
                  <a:gd name="T1" fmla="*/ 38 h 27"/>
                  <a:gd name="T2" fmla="*/ 2 w 57"/>
                  <a:gd name="T3" fmla="*/ 14 h 27"/>
                  <a:gd name="T4" fmla="*/ 38 w 57"/>
                  <a:gd name="T5" fmla="*/ 0 h 27"/>
                  <a:gd name="T6" fmla="*/ 58 w 57"/>
                  <a:gd name="T7" fmla="*/ 5 h 27"/>
                  <a:gd name="T8" fmla="*/ 77 w 57"/>
                  <a:gd name="T9" fmla="*/ 13 h 27"/>
                  <a:gd name="T10" fmla="*/ 84 w 57"/>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0"/>
                    </a:cubicBezTo>
                    <a:cubicBezTo>
                      <a:pt x="32" y="0"/>
                      <a:pt x="35" y="1"/>
                      <a:pt x="40" y="3"/>
                    </a:cubicBezTo>
                    <a:cubicBezTo>
                      <a:pt x="45" y="5"/>
                      <a:pt x="49" y="4"/>
                      <a:pt x="53" y="9"/>
                    </a:cubicBezTo>
                    <a:cubicBezTo>
                      <a:pt x="56" y="14"/>
                      <a:pt x="55" y="21"/>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7" name="Freeform 1608"/>
              <p:cNvSpPr>
                <a:spLocks/>
              </p:cNvSpPr>
              <p:nvPr/>
            </p:nvSpPr>
            <p:spPr bwMode="auto">
              <a:xfrm>
                <a:off x="4396" y="1813"/>
                <a:ext cx="61" cy="34"/>
              </a:xfrm>
              <a:custGeom>
                <a:avLst/>
                <a:gdLst>
                  <a:gd name="T0" fmla="*/ 2 w 51"/>
                  <a:gd name="T1" fmla="*/ 0 h 28"/>
                  <a:gd name="T2" fmla="*/ 8 w 51"/>
                  <a:gd name="T3" fmla="*/ 33 h 28"/>
                  <a:gd name="T4" fmla="*/ 50 w 51"/>
                  <a:gd name="T5" fmla="*/ 34 h 28"/>
                  <a:gd name="T6" fmla="*/ 73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1"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8" name="Freeform 1609"/>
              <p:cNvSpPr>
                <a:spLocks/>
              </p:cNvSpPr>
              <p:nvPr/>
            </p:nvSpPr>
            <p:spPr bwMode="auto">
              <a:xfrm>
                <a:off x="4327"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1"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9" name="Freeform 1610"/>
              <p:cNvSpPr>
                <a:spLocks/>
              </p:cNvSpPr>
              <p:nvPr/>
            </p:nvSpPr>
            <p:spPr bwMode="auto">
              <a:xfrm>
                <a:off x="4391" y="1846"/>
                <a:ext cx="9" cy="31"/>
              </a:xfrm>
              <a:custGeom>
                <a:avLst/>
                <a:gdLst>
                  <a:gd name="T0" fmla="*/ 1 w 7"/>
                  <a:gd name="T1" fmla="*/ 0 h 26"/>
                  <a:gd name="T2" fmla="*/ 10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1"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0" name="Freeform 1611"/>
              <p:cNvSpPr>
                <a:spLocks/>
              </p:cNvSpPr>
              <p:nvPr/>
            </p:nvSpPr>
            <p:spPr bwMode="auto">
              <a:xfrm>
                <a:off x="4398" y="1835"/>
                <a:ext cx="67" cy="37"/>
              </a:xfrm>
              <a:custGeom>
                <a:avLst/>
                <a:gdLst>
                  <a:gd name="T0" fmla="*/ 69 w 55"/>
                  <a:gd name="T1" fmla="*/ 0 h 31"/>
                  <a:gd name="T2" fmla="*/ 80 w 55"/>
                  <a:gd name="T3" fmla="*/ 10 h 31"/>
                  <a:gd name="T4" fmla="*/ 79 w 55"/>
                  <a:gd name="T5" fmla="*/ 30 h 31"/>
                  <a:gd name="T6" fmla="*/ 71 w 55"/>
                  <a:gd name="T7" fmla="*/ 37 h 31"/>
                  <a:gd name="T8" fmla="*/ 49 w 55"/>
                  <a:gd name="T9" fmla="*/ 42 h 31"/>
                  <a:gd name="T10" fmla="*/ 18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49" y="3"/>
                      <a:pt x="52" y="3"/>
                      <a:pt x="54" y="7"/>
                    </a:cubicBezTo>
                    <a:cubicBezTo>
                      <a:pt x="55" y="10"/>
                      <a:pt x="53" y="18"/>
                      <a:pt x="53" y="21"/>
                    </a:cubicBezTo>
                    <a:cubicBezTo>
                      <a:pt x="52" y="26"/>
                      <a:pt x="53" y="24"/>
                      <a:pt x="48" y="26"/>
                    </a:cubicBezTo>
                    <a:cubicBezTo>
                      <a:pt x="43" y="29"/>
                      <a:pt x="38" y="29"/>
                      <a:pt x="33" y="29"/>
                    </a:cubicBezTo>
                    <a:cubicBezTo>
                      <a:pt x="26" y="30"/>
                      <a:pt x="19" y="29"/>
                      <a:pt x="12" y="30"/>
                    </a:cubicBezTo>
                    <a:cubicBezTo>
                      <a:pt x="8"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1" name="Freeform 1612"/>
              <p:cNvSpPr>
                <a:spLocks/>
              </p:cNvSpPr>
              <p:nvPr/>
            </p:nvSpPr>
            <p:spPr bwMode="auto">
              <a:xfrm>
                <a:off x="4397" y="1841"/>
                <a:ext cx="6" cy="7"/>
              </a:xfrm>
              <a:custGeom>
                <a:avLst/>
                <a:gdLst>
                  <a:gd name="T0" fmla="*/ 7 w 5"/>
                  <a:gd name="T1" fmla="*/ 0 h 6"/>
                  <a:gd name="T2" fmla="*/ 0 w 5"/>
                  <a:gd name="T3" fmla="*/ 8 h 6"/>
                  <a:gd name="T4" fmla="*/ 0 60000 65536"/>
                  <a:gd name="T5" fmla="*/ 0 60000 65536"/>
                </a:gdLst>
                <a:ahLst/>
                <a:cxnLst>
                  <a:cxn ang="T4">
                    <a:pos x="T0" y="T1"/>
                  </a:cxn>
                  <a:cxn ang="T5">
                    <a:pos x="T2" y="T3"/>
                  </a:cxn>
                </a:cxnLst>
                <a:rect l="0" t="0" r="r" b="b"/>
                <a:pathLst>
                  <a:path w="5" h="6">
                    <a:moveTo>
                      <a:pt x="5"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2" name="Freeform 1613"/>
              <p:cNvSpPr>
                <a:spLocks/>
              </p:cNvSpPr>
              <p:nvPr/>
            </p:nvSpPr>
            <p:spPr bwMode="auto">
              <a:xfrm>
                <a:off x="4455" y="1866"/>
                <a:ext cx="10" cy="32"/>
              </a:xfrm>
              <a:custGeom>
                <a:avLst/>
                <a:gdLst>
                  <a:gd name="T0" fmla="*/ 0 w 8"/>
                  <a:gd name="T1" fmla="*/ 2 h 26"/>
                  <a:gd name="T2" fmla="*/ 8 w 8"/>
                  <a:gd name="T3" fmla="*/ 5 h 26"/>
                  <a:gd name="T4" fmla="*/ 11 w 8"/>
                  <a:gd name="T5" fmla="*/ 22 h 26"/>
                  <a:gd name="T6" fmla="*/ 6 w 8"/>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6">
                    <a:moveTo>
                      <a:pt x="0" y="2"/>
                    </a:moveTo>
                    <a:cubicBezTo>
                      <a:pt x="1" y="0"/>
                      <a:pt x="3" y="1"/>
                      <a:pt x="5" y="3"/>
                    </a:cubicBezTo>
                    <a:cubicBezTo>
                      <a:pt x="8" y="6"/>
                      <a:pt x="7" y="10"/>
                      <a:pt x="7" y="15"/>
                    </a:cubicBezTo>
                    <a:cubicBezTo>
                      <a:pt x="6"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3" name="Freeform 1614"/>
              <p:cNvSpPr>
                <a:spLocks/>
              </p:cNvSpPr>
              <p:nvPr/>
            </p:nvSpPr>
            <p:spPr bwMode="auto">
              <a:xfrm>
                <a:off x="4462" y="1814"/>
                <a:ext cx="72" cy="34"/>
              </a:xfrm>
              <a:custGeom>
                <a:avLst/>
                <a:gdLst>
                  <a:gd name="T0" fmla="*/ 0 w 60"/>
                  <a:gd name="T1" fmla="*/ 34 h 28"/>
                  <a:gd name="T2" fmla="*/ 16 w 60"/>
                  <a:gd name="T3" fmla="*/ 41 h 28"/>
                  <a:gd name="T4" fmla="*/ 41 w 60"/>
                  <a:gd name="T5" fmla="*/ 34 h 28"/>
                  <a:gd name="T6" fmla="*/ 80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3" y="25"/>
                      <a:pt x="6" y="28"/>
                      <a:pt x="11" y="28"/>
                    </a:cubicBezTo>
                    <a:cubicBezTo>
                      <a:pt x="17" y="28"/>
                      <a:pt x="22" y="24"/>
                      <a:pt x="28" y="23"/>
                    </a:cubicBezTo>
                    <a:cubicBezTo>
                      <a:pt x="34" y="23"/>
                      <a:pt x="51" y="27"/>
                      <a:pt x="56" y="22"/>
                    </a:cubicBezTo>
                    <a:cubicBezTo>
                      <a:pt x="60" y="18"/>
                      <a:pt x="58" y="10"/>
                      <a:pt x="57" y="5"/>
                    </a:cubicBezTo>
                    <a:cubicBezTo>
                      <a:pt x="55"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4" name="Freeform 1615"/>
              <p:cNvSpPr>
                <a:spLocks/>
              </p:cNvSpPr>
              <p:nvPr/>
            </p:nvSpPr>
            <p:spPr bwMode="auto">
              <a:xfrm>
                <a:off x="4463" y="1866"/>
                <a:ext cx="65" cy="32"/>
              </a:xfrm>
              <a:custGeom>
                <a:avLst/>
                <a:gdLst>
                  <a:gd name="T0" fmla="*/ 0 w 54"/>
                  <a:gd name="T1" fmla="*/ 12 h 26"/>
                  <a:gd name="T2" fmla="*/ 30 w 54"/>
                  <a:gd name="T3" fmla="*/ 1 h 26"/>
                  <a:gd name="T4" fmla="*/ 65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1"/>
                      <a:pt x="21" y="1"/>
                    </a:cubicBezTo>
                    <a:cubicBezTo>
                      <a:pt x="28" y="0"/>
                      <a:pt x="39" y="1"/>
                      <a:pt x="45"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5" name="Freeform 1616"/>
              <p:cNvSpPr>
                <a:spLocks/>
              </p:cNvSpPr>
              <p:nvPr/>
            </p:nvSpPr>
            <p:spPr bwMode="auto">
              <a:xfrm>
                <a:off x="4525" y="1838"/>
                <a:ext cx="15" cy="43"/>
              </a:xfrm>
              <a:custGeom>
                <a:avLst/>
                <a:gdLst>
                  <a:gd name="T0" fmla="*/ 8 w 13"/>
                  <a:gd name="T1" fmla="*/ 0 h 35"/>
                  <a:gd name="T2" fmla="*/ 10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8" y="22"/>
                    </a:cubicBezTo>
                    <a:cubicBezTo>
                      <a:pt x="8" y="28"/>
                      <a:pt x="7"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6" name="Freeform 1617"/>
              <p:cNvSpPr>
                <a:spLocks/>
              </p:cNvSpPr>
              <p:nvPr/>
            </p:nvSpPr>
            <p:spPr bwMode="auto">
              <a:xfrm>
                <a:off x="4538" y="1849"/>
                <a:ext cx="61" cy="47"/>
              </a:xfrm>
              <a:custGeom>
                <a:avLst/>
                <a:gdLst>
                  <a:gd name="T0" fmla="*/ 61 w 51"/>
                  <a:gd name="T1" fmla="*/ 57 h 39"/>
                  <a:gd name="T2" fmla="*/ 68 w 51"/>
                  <a:gd name="T3" fmla="*/ 34 h 39"/>
                  <a:gd name="T4" fmla="*/ 65 w 51"/>
                  <a:gd name="T5" fmla="*/ 7 h 39"/>
                  <a:gd name="T6" fmla="*/ 38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3" y="39"/>
                    </a:moveTo>
                    <a:cubicBezTo>
                      <a:pt x="51" y="39"/>
                      <a:pt x="48" y="29"/>
                      <a:pt x="48" y="23"/>
                    </a:cubicBezTo>
                    <a:cubicBezTo>
                      <a:pt x="48" y="18"/>
                      <a:pt x="49" y="9"/>
                      <a:pt x="45" y="5"/>
                    </a:cubicBezTo>
                    <a:cubicBezTo>
                      <a:pt x="41" y="0"/>
                      <a:pt x="32" y="6"/>
                      <a:pt x="27" y="6"/>
                    </a:cubicBezTo>
                    <a:cubicBezTo>
                      <a:pt x="20" y="7"/>
                      <a:pt x="15" y="6"/>
                      <a:pt x="9" y="4"/>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7" name="Freeform 1618"/>
              <p:cNvSpPr>
                <a:spLocks/>
              </p:cNvSpPr>
              <p:nvPr/>
            </p:nvSpPr>
            <p:spPr bwMode="auto">
              <a:xfrm>
                <a:off x="4584" y="1813"/>
                <a:ext cx="13" cy="41"/>
              </a:xfrm>
              <a:custGeom>
                <a:avLst/>
                <a:gdLst>
                  <a:gd name="T0" fmla="*/ 11 w 11"/>
                  <a:gd name="T1" fmla="*/ 0 h 34"/>
                  <a:gd name="T2" fmla="*/ 7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9" y="9"/>
                      <a:pt x="11" y="19"/>
                      <a:pt x="5" y="26"/>
                    </a:cubicBezTo>
                    <a:cubicBezTo>
                      <a:pt x="3" y="29"/>
                      <a:pt x="1"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8" name="Freeform 1619"/>
              <p:cNvSpPr>
                <a:spLocks/>
              </p:cNvSpPr>
              <p:nvPr/>
            </p:nvSpPr>
            <p:spPr bwMode="auto">
              <a:xfrm>
                <a:off x="4779" y="1829"/>
                <a:ext cx="26" cy="18"/>
              </a:xfrm>
              <a:custGeom>
                <a:avLst/>
                <a:gdLst>
                  <a:gd name="T0" fmla="*/ 2 w 22"/>
                  <a:gd name="T1" fmla="*/ 0 h 15"/>
                  <a:gd name="T2" fmla="*/ 0 w 22"/>
                  <a:gd name="T3" fmla="*/ 14 h 15"/>
                  <a:gd name="T4" fmla="*/ 13 w 22"/>
                  <a:gd name="T5" fmla="*/ 20 h 15"/>
                  <a:gd name="T6" fmla="*/ 25 w 22"/>
                  <a:gd name="T7" fmla="*/ 22 h 15"/>
                  <a:gd name="T8" fmla="*/ 31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0" y="10"/>
                    </a:cubicBezTo>
                    <a:cubicBezTo>
                      <a:pt x="1" y="14"/>
                      <a:pt x="5" y="14"/>
                      <a:pt x="9" y="14"/>
                    </a:cubicBezTo>
                    <a:cubicBezTo>
                      <a:pt x="11" y="14"/>
                      <a:pt x="15" y="15"/>
                      <a:pt x="18" y="15"/>
                    </a:cubicBezTo>
                    <a:cubicBezTo>
                      <a:pt x="19" y="14"/>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9" name="Freeform 1620"/>
              <p:cNvSpPr>
                <a:spLocks/>
              </p:cNvSpPr>
              <p:nvPr/>
            </p:nvSpPr>
            <p:spPr bwMode="auto">
              <a:xfrm>
                <a:off x="4774" y="1843"/>
                <a:ext cx="17" cy="15"/>
              </a:xfrm>
              <a:custGeom>
                <a:avLst/>
                <a:gdLst>
                  <a:gd name="T0" fmla="*/ 21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30" name="Oval 1621"/>
              <p:cNvSpPr>
                <a:spLocks noChangeArrowheads="1"/>
              </p:cNvSpPr>
              <p:nvPr/>
            </p:nvSpPr>
            <p:spPr bwMode="auto">
              <a:xfrm>
                <a:off x="4013"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1" name="Oval 1622"/>
              <p:cNvSpPr>
                <a:spLocks noChangeArrowheads="1"/>
              </p:cNvSpPr>
              <p:nvPr/>
            </p:nvSpPr>
            <p:spPr bwMode="auto">
              <a:xfrm>
                <a:off x="3994" y="1940"/>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2" name="Oval 1623"/>
              <p:cNvSpPr>
                <a:spLocks noChangeArrowheads="1"/>
              </p:cNvSpPr>
              <p:nvPr/>
            </p:nvSpPr>
            <p:spPr bwMode="auto">
              <a:xfrm>
                <a:off x="4121"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3" name="Oval 1624"/>
              <p:cNvSpPr>
                <a:spLocks noChangeArrowheads="1"/>
              </p:cNvSpPr>
              <p:nvPr/>
            </p:nvSpPr>
            <p:spPr bwMode="auto">
              <a:xfrm>
                <a:off x="4132" y="1919"/>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4" name="Oval 1625"/>
              <p:cNvSpPr>
                <a:spLocks noChangeArrowheads="1"/>
              </p:cNvSpPr>
              <p:nvPr/>
            </p:nvSpPr>
            <p:spPr bwMode="auto">
              <a:xfrm>
                <a:off x="4217" y="194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5" name="Oval 1626"/>
              <p:cNvSpPr>
                <a:spLocks noChangeArrowheads="1"/>
              </p:cNvSpPr>
              <p:nvPr/>
            </p:nvSpPr>
            <p:spPr bwMode="auto">
              <a:xfrm>
                <a:off x="4324" y="1930"/>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6" name="Oval 1627"/>
              <p:cNvSpPr>
                <a:spLocks noChangeArrowheads="1"/>
              </p:cNvSpPr>
              <p:nvPr/>
            </p:nvSpPr>
            <p:spPr bwMode="auto">
              <a:xfrm>
                <a:off x="4382" y="1906"/>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7" name="Oval 1628"/>
              <p:cNvSpPr>
                <a:spLocks noChangeArrowheads="1"/>
              </p:cNvSpPr>
              <p:nvPr/>
            </p:nvSpPr>
            <p:spPr bwMode="auto">
              <a:xfrm>
                <a:off x="4447" y="1925"/>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8" name="Oval 1629"/>
              <p:cNvSpPr>
                <a:spLocks noChangeArrowheads="1"/>
              </p:cNvSpPr>
              <p:nvPr/>
            </p:nvSpPr>
            <p:spPr bwMode="auto">
              <a:xfrm>
                <a:off x="4550"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9" name="Oval 1630"/>
              <p:cNvSpPr>
                <a:spLocks noChangeArrowheads="1"/>
              </p:cNvSpPr>
              <p:nvPr/>
            </p:nvSpPr>
            <p:spPr bwMode="auto">
              <a:xfrm>
                <a:off x="4596"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0" name="Oval 1631"/>
              <p:cNvSpPr>
                <a:spLocks noChangeArrowheads="1"/>
              </p:cNvSpPr>
              <p:nvPr/>
            </p:nvSpPr>
            <p:spPr bwMode="auto">
              <a:xfrm>
                <a:off x="4761" y="1910"/>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1" name="Oval 1632"/>
              <p:cNvSpPr>
                <a:spLocks noChangeArrowheads="1"/>
              </p:cNvSpPr>
              <p:nvPr/>
            </p:nvSpPr>
            <p:spPr bwMode="auto">
              <a:xfrm>
                <a:off x="4714"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2" name="Freeform 1633"/>
              <p:cNvSpPr>
                <a:spLocks/>
              </p:cNvSpPr>
              <p:nvPr/>
            </p:nvSpPr>
            <p:spPr bwMode="auto">
              <a:xfrm>
                <a:off x="4905"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20" y="10"/>
                      <a:pt x="13" y="11"/>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3" name="Freeform 1634"/>
              <p:cNvSpPr>
                <a:spLocks/>
              </p:cNvSpPr>
              <p:nvPr/>
            </p:nvSpPr>
            <p:spPr bwMode="auto">
              <a:xfrm>
                <a:off x="5034" y="1794"/>
                <a:ext cx="25" cy="23"/>
              </a:xfrm>
              <a:custGeom>
                <a:avLst/>
                <a:gdLst>
                  <a:gd name="T0" fmla="*/ 27 w 21"/>
                  <a:gd name="T1" fmla="*/ 2 h 19"/>
                  <a:gd name="T2" fmla="*/ 20 w 21"/>
                  <a:gd name="T3" fmla="*/ 19 h 19"/>
                  <a:gd name="T4" fmla="*/ 2 w 21"/>
                  <a:gd name="T5" fmla="*/ 25 h 19"/>
                  <a:gd name="T6" fmla="*/ 10 w 21"/>
                  <a:gd name="T7" fmla="*/ 7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3"/>
                    </a:cubicBezTo>
                    <a:cubicBezTo>
                      <a:pt x="9" y="17"/>
                      <a:pt x="4" y="19"/>
                      <a:pt x="2" y="17"/>
                    </a:cubicBezTo>
                    <a:cubicBezTo>
                      <a:pt x="0" y="15"/>
                      <a:pt x="2" y="10"/>
                      <a:pt x="7" y="5"/>
                    </a:cubicBezTo>
                    <a:cubicBezTo>
                      <a:pt x="12" y="1"/>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4" name="Freeform 1635"/>
              <p:cNvSpPr>
                <a:spLocks/>
              </p:cNvSpPr>
              <p:nvPr/>
            </p:nvSpPr>
            <p:spPr bwMode="auto">
              <a:xfrm>
                <a:off x="5115" y="1606"/>
                <a:ext cx="19" cy="28"/>
              </a:xfrm>
              <a:custGeom>
                <a:avLst/>
                <a:gdLst>
                  <a:gd name="T0" fmla="*/ 18 w 16"/>
                  <a:gd name="T1" fmla="*/ 1 h 23"/>
                  <a:gd name="T2" fmla="*/ 17 w 16"/>
                  <a:gd name="T3" fmla="*/ 21 h 23"/>
                  <a:gd name="T4" fmla="*/ 5 w 16"/>
                  <a:gd name="T5" fmla="*/ 32 h 23"/>
                  <a:gd name="T6" fmla="*/ 5 w 16"/>
                  <a:gd name="T7" fmla="*/ 13 h 23"/>
                  <a:gd name="T8" fmla="*/ 18 w 16"/>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1"/>
                    </a:moveTo>
                    <a:cubicBezTo>
                      <a:pt x="16" y="2"/>
                      <a:pt x="15" y="8"/>
                      <a:pt x="12" y="14"/>
                    </a:cubicBezTo>
                    <a:cubicBezTo>
                      <a:pt x="10" y="19"/>
                      <a:pt x="5" y="23"/>
                      <a:pt x="3"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5" name="Freeform 1636"/>
              <p:cNvSpPr>
                <a:spLocks/>
              </p:cNvSpPr>
              <p:nvPr/>
            </p:nvSpPr>
            <p:spPr bwMode="auto">
              <a:xfrm>
                <a:off x="5098" y="1299"/>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1" y="8"/>
                      <a:pt x="0" y="2"/>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6" name="Freeform 1637"/>
              <p:cNvSpPr>
                <a:spLocks/>
              </p:cNvSpPr>
              <p:nvPr/>
            </p:nvSpPr>
            <p:spPr bwMode="auto">
              <a:xfrm>
                <a:off x="5057" y="1167"/>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1" y="8"/>
                      <a:pt x="0" y="3"/>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7" name="Freeform 1638"/>
              <p:cNvSpPr>
                <a:spLocks/>
              </p:cNvSpPr>
              <p:nvPr/>
            </p:nvSpPr>
            <p:spPr bwMode="auto">
              <a:xfrm>
                <a:off x="4913" y="1060"/>
                <a:ext cx="19" cy="28"/>
              </a:xfrm>
              <a:custGeom>
                <a:avLst/>
                <a:gdLst>
                  <a:gd name="T0" fmla="*/ 18 w 16"/>
                  <a:gd name="T1" fmla="*/ 33 h 23"/>
                  <a:gd name="T2" fmla="*/ 5 w 16"/>
                  <a:gd name="T3" fmla="*/ 21 h 23"/>
                  <a:gd name="T4" fmla="*/ 2 w 16"/>
                  <a:gd name="T5" fmla="*/ 2 h 23"/>
                  <a:gd name="T6" fmla="*/ 17 w 16"/>
                  <a:gd name="T7" fmla="*/ 13 h 23"/>
                  <a:gd name="T8" fmla="*/ 18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2"/>
                    </a:moveTo>
                    <a:cubicBezTo>
                      <a:pt x="11" y="23"/>
                      <a:pt x="6" y="20"/>
                      <a:pt x="3" y="14"/>
                    </a:cubicBezTo>
                    <a:cubicBezTo>
                      <a:pt x="0" y="9"/>
                      <a:pt x="0" y="3"/>
                      <a:pt x="2" y="2"/>
                    </a:cubicBezTo>
                    <a:cubicBezTo>
                      <a:pt x="5" y="0"/>
                      <a:pt x="9" y="4"/>
                      <a:pt x="12" y="9"/>
                    </a:cubicBezTo>
                    <a:cubicBezTo>
                      <a:pt x="16" y="15"/>
                      <a:pt x="16" y="20"/>
                      <a:pt x="13"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8" name="Oval 1639"/>
              <p:cNvSpPr>
                <a:spLocks noChangeArrowheads="1"/>
              </p:cNvSpPr>
              <p:nvPr/>
            </p:nvSpPr>
            <p:spPr bwMode="auto">
              <a:xfrm>
                <a:off x="4102" y="105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9" name="Oval 1640"/>
              <p:cNvSpPr>
                <a:spLocks noChangeArrowheads="1"/>
              </p:cNvSpPr>
              <p:nvPr/>
            </p:nvSpPr>
            <p:spPr bwMode="auto">
              <a:xfrm>
                <a:off x="4178"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0" name="Oval 1641"/>
              <p:cNvSpPr>
                <a:spLocks noChangeArrowheads="1"/>
              </p:cNvSpPr>
              <p:nvPr/>
            </p:nvSpPr>
            <p:spPr bwMode="auto">
              <a:xfrm>
                <a:off x="4227"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1" name="Oval 1642"/>
              <p:cNvSpPr>
                <a:spLocks noChangeArrowheads="1"/>
              </p:cNvSpPr>
              <p:nvPr/>
            </p:nvSpPr>
            <p:spPr bwMode="auto">
              <a:xfrm>
                <a:off x="4280" y="102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2" name="Oval 1643"/>
              <p:cNvSpPr>
                <a:spLocks noChangeArrowheads="1"/>
              </p:cNvSpPr>
              <p:nvPr/>
            </p:nvSpPr>
            <p:spPr bwMode="auto">
              <a:xfrm>
                <a:off x="4312" y="106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3" name="Oval 1644"/>
              <p:cNvSpPr>
                <a:spLocks noChangeArrowheads="1"/>
              </p:cNvSpPr>
              <p:nvPr/>
            </p:nvSpPr>
            <p:spPr bwMode="auto">
              <a:xfrm>
                <a:off x="4388" y="1036"/>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4" name="Oval 1645"/>
              <p:cNvSpPr>
                <a:spLocks noChangeArrowheads="1"/>
              </p:cNvSpPr>
              <p:nvPr/>
            </p:nvSpPr>
            <p:spPr bwMode="auto">
              <a:xfrm>
                <a:off x="451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5" name="Oval 1646"/>
              <p:cNvSpPr>
                <a:spLocks noChangeArrowheads="1"/>
              </p:cNvSpPr>
              <p:nvPr/>
            </p:nvSpPr>
            <p:spPr bwMode="auto">
              <a:xfrm>
                <a:off x="4545"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6" name="Oval 1647"/>
              <p:cNvSpPr>
                <a:spLocks noChangeArrowheads="1"/>
              </p:cNvSpPr>
              <p:nvPr/>
            </p:nvSpPr>
            <p:spPr bwMode="auto">
              <a:xfrm>
                <a:off x="4610"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7" name="Oval 1648"/>
              <p:cNvSpPr>
                <a:spLocks noChangeArrowheads="1"/>
              </p:cNvSpPr>
              <p:nvPr/>
            </p:nvSpPr>
            <p:spPr bwMode="auto">
              <a:xfrm>
                <a:off x="4663"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8" name="Oval 1649"/>
              <p:cNvSpPr>
                <a:spLocks noChangeArrowheads="1"/>
              </p:cNvSpPr>
              <p:nvPr/>
            </p:nvSpPr>
            <p:spPr bwMode="auto">
              <a:xfrm>
                <a:off x="4758"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9" name="Rectangle 1650"/>
              <p:cNvSpPr>
                <a:spLocks noChangeArrowheads="1"/>
              </p:cNvSpPr>
              <p:nvPr/>
            </p:nvSpPr>
            <p:spPr bwMode="auto">
              <a:xfrm>
                <a:off x="3965"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0" name="Rectangle 1651"/>
              <p:cNvSpPr>
                <a:spLocks noChangeArrowheads="1"/>
              </p:cNvSpPr>
              <p:nvPr/>
            </p:nvSpPr>
            <p:spPr bwMode="auto">
              <a:xfrm>
                <a:off x="3965"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1" name="Rectangle 1652"/>
              <p:cNvSpPr>
                <a:spLocks noChangeArrowheads="1"/>
              </p:cNvSpPr>
              <p:nvPr/>
            </p:nvSpPr>
            <p:spPr bwMode="auto">
              <a:xfrm>
                <a:off x="3965"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2" name="Rectangle 1653"/>
              <p:cNvSpPr>
                <a:spLocks noChangeArrowheads="1"/>
              </p:cNvSpPr>
              <p:nvPr/>
            </p:nvSpPr>
            <p:spPr bwMode="auto">
              <a:xfrm>
                <a:off x="3965"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3" name="Freeform 1654"/>
              <p:cNvSpPr>
                <a:spLocks/>
              </p:cNvSpPr>
              <p:nvPr/>
            </p:nvSpPr>
            <p:spPr bwMode="auto">
              <a:xfrm>
                <a:off x="4810"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5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2"/>
                    </a:cubicBezTo>
                    <a:cubicBezTo>
                      <a:pt x="27" y="30"/>
                      <a:pt x="33" y="26"/>
                      <a:pt x="42" y="21"/>
                    </a:cubicBezTo>
                    <a:cubicBezTo>
                      <a:pt x="55" y="14"/>
                      <a:pt x="74" y="11"/>
                      <a:pt x="84" y="4"/>
                    </a:cubicBezTo>
                    <a:cubicBezTo>
                      <a:pt x="74" y="0"/>
                      <a:pt x="58" y="5"/>
                      <a:pt x="47" y="5"/>
                    </a:cubicBezTo>
                    <a:cubicBezTo>
                      <a:pt x="39" y="5"/>
                      <a:pt x="32" y="7"/>
                      <a:pt x="24"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4" name="Freeform 1655"/>
              <p:cNvSpPr>
                <a:spLocks/>
              </p:cNvSpPr>
              <p:nvPr/>
            </p:nvSpPr>
            <p:spPr bwMode="auto">
              <a:xfrm>
                <a:off x="4810" y="1825"/>
                <a:ext cx="105" cy="47"/>
              </a:xfrm>
              <a:custGeom>
                <a:avLst/>
                <a:gdLst>
                  <a:gd name="T0" fmla="*/ 0 w 87"/>
                  <a:gd name="T1" fmla="*/ 27 h 39"/>
                  <a:gd name="T2" fmla="*/ 57 w 87"/>
                  <a:gd name="T3" fmla="*/ 20 h 39"/>
                  <a:gd name="T4" fmla="*/ 127 w 87"/>
                  <a:gd name="T5" fmla="*/ 0 h 39"/>
                  <a:gd name="T6" fmla="*/ 6 w 87"/>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39">
                    <a:moveTo>
                      <a:pt x="0" y="18"/>
                    </a:moveTo>
                    <a:cubicBezTo>
                      <a:pt x="12" y="13"/>
                      <a:pt x="26" y="16"/>
                      <a:pt x="39" y="14"/>
                    </a:cubicBezTo>
                    <a:cubicBezTo>
                      <a:pt x="53" y="12"/>
                      <a:pt x="76" y="9"/>
                      <a:pt x="87"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5" name="Freeform 1656"/>
              <p:cNvSpPr>
                <a:spLocks/>
              </p:cNvSpPr>
              <p:nvPr/>
            </p:nvSpPr>
            <p:spPr bwMode="auto">
              <a:xfrm>
                <a:off x="4910"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2"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6" name="Freeform 1657"/>
              <p:cNvSpPr>
                <a:spLocks/>
              </p:cNvSpPr>
              <p:nvPr/>
            </p:nvSpPr>
            <p:spPr bwMode="auto">
              <a:xfrm>
                <a:off x="4972" y="1711"/>
                <a:ext cx="22" cy="55"/>
              </a:xfrm>
              <a:custGeom>
                <a:avLst/>
                <a:gdLst>
                  <a:gd name="T0" fmla="*/ 0 w 19"/>
                  <a:gd name="T1" fmla="*/ 67 h 45"/>
                  <a:gd name="T2" fmla="*/ 25 w 19"/>
                  <a:gd name="T3" fmla="*/ 0 h 45"/>
                  <a:gd name="T4" fmla="*/ 0 60000 65536"/>
                  <a:gd name="T5" fmla="*/ 0 60000 65536"/>
                </a:gdLst>
                <a:ahLst/>
                <a:cxnLst>
                  <a:cxn ang="T4">
                    <a:pos x="T0" y="T1"/>
                  </a:cxn>
                  <a:cxn ang="T5">
                    <a:pos x="T2" y="T3"/>
                  </a:cxn>
                </a:cxnLst>
                <a:rect l="0" t="0" r="r" b="b"/>
                <a:pathLst>
                  <a:path w="19" h="45">
                    <a:moveTo>
                      <a:pt x="0" y="45"/>
                    </a:moveTo>
                    <a:cubicBezTo>
                      <a:pt x="9" y="33"/>
                      <a:pt x="18"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7" name="Freeform 1658"/>
              <p:cNvSpPr>
                <a:spLocks/>
              </p:cNvSpPr>
              <p:nvPr/>
            </p:nvSpPr>
            <p:spPr bwMode="auto">
              <a:xfrm>
                <a:off x="4851"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8" y="22"/>
                      <a:pt x="40" y="19"/>
                    </a:cubicBezTo>
                    <a:cubicBezTo>
                      <a:pt x="54" y="16"/>
                      <a:pt x="75" y="9"/>
                      <a:pt x="85" y="0"/>
                    </a:cubicBezTo>
                    <a:cubicBezTo>
                      <a:pt x="77" y="10"/>
                      <a:pt x="61"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8" name="Freeform 1659"/>
              <p:cNvSpPr>
                <a:spLocks/>
              </p:cNvSpPr>
              <p:nvPr/>
            </p:nvSpPr>
            <p:spPr bwMode="auto">
              <a:xfrm>
                <a:off x="4949"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0" y="47"/>
                      <a:pt x="36" y="21"/>
                      <a:pt x="50" y="0"/>
                    </a:cubicBezTo>
                    <a:cubicBezTo>
                      <a:pt x="38" y="7"/>
                      <a:pt x="28" y="17"/>
                      <a:pt x="16"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9" name="Freeform 1660"/>
              <p:cNvSpPr>
                <a:spLocks/>
              </p:cNvSpPr>
              <p:nvPr/>
            </p:nvSpPr>
            <p:spPr bwMode="auto">
              <a:xfrm>
                <a:off x="4985" y="1667"/>
                <a:ext cx="82" cy="104"/>
              </a:xfrm>
              <a:custGeom>
                <a:avLst/>
                <a:gdLst>
                  <a:gd name="T0" fmla="*/ 0 w 68"/>
                  <a:gd name="T1" fmla="*/ 88 h 86"/>
                  <a:gd name="T2" fmla="*/ 49 w 68"/>
                  <a:gd name="T3" fmla="*/ 44 h 86"/>
                  <a:gd name="T4" fmla="*/ 99 w 68"/>
                  <a:gd name="T5" fmla="*/ 0 h 86"/>
                  <a:gd name="T6" fmla="*/ 52 w 68"/>
                  <a:gd name="T7" fmla="*/ 91 h 86"/>
                  <a:gd name="T8" fmla="*/ 28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4" y="30"/>
                    </a:cubicBezTo>
                    <a:cubicBezTo>
                      <a:pt x="46" y="22"/>
                      <a:pt x="61" y="13"/>
                      <a:pt x="68" y="0"/>
                    </a:cubicBezTo>
                    <a:cubicBezTo>
                      <a:pt x="62" y="20"/>
                      <a:pt x="45" y="43"/>
                      <a:pt x="36" y="62"/>
                    </a:cubicBezTo>
                    <a:cubicBezTo>
                      <a:pt x="31" y="71"/>
                      <a:pt x="28" y="81"/>
                      <a:pt x="19"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0" name="Freeform 1661"/>
              <p:cNvSpPr>
                <a:spLocks/>
              </p:cNvSpPr>
              <p:nvPr/>
            </p:nvSpPr>
            <p:spPr bwMode="auto">
              <a:xfrm>
                <a:off x="5034" y="1566"/>
                <a:ext cx="51" cy="116"/>
              </a:xfrm>
              <a:custGeom>
                <a:avLst/>
                <a:gdLst>
                  <a:gd name="T0" fmla="*/ 25 w 42"/>
                  <a:gd name="T1" fmla="*/ 140 h 96"/>
                  <a:gd name="T2" fmla="*/ 55 w 42"/>
                  <a:gd name="T3" fmla="*/ 71 h 96"/>
                  <a:gd name="T4" fmla="*/ 56 w 42"/>
                  <a:gd name="T5" fmla="*/ 0 h 96"/>
                  <a:gd name="T6" fmla="*/ 16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7" y="96"/>
                    </a:moveTo>
                    <a:cubicBezTo>
                      <a:pt x="25" y="82"/>
                      <a:pt x="33" y="65"/>
                      <a:pt x="37" y="49"/>
                    </a:cubicBezTo>
                    <a:cubicBezTo>
                      <a:pt x="42" y="32"/>
                      <a:pt x="38" y="17"/>
                      <a:pt x="38" y="0"/>
                    </a:cubicBezTo>
                    <a:cubicBezTo>
                      <a:pt x="29" y="17"/>
                      <a:pt x="23"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1" name="Freeform 1662"/>
              <p:cNvSpPr>
                <a:spLocks/>
              </p:cNvSpPr>
              <p:nvPr/>
            </p:nvSpPr>
            <p:spPr bwMode="auto">
              <a:xfrm>
                <a:off x="5065" y="1565"/>
                <a:ext cx="45" cy="121"/>
              </a:xfrm>
              <a:custGeom>
                <a:avLst/>
                <a:gdLst>
                  <a:gd name="T0" fmla="*/ 19 w 37"/>
                  <a:gd name="T1" fmla="*/ 56 h 100"/>
                  <a:gd name="T2" fmla="*/ 43 w 37"/>
                  <a:gd name="T3" fmla="*/ 0 h 100"/>
                  <a:gd name="T4" fmla="*/ 41 w 37"/>
                  <a:gd name="T5" fmla="*/ 91 h 100"/>
                  <a:gd name="T6" fmla="*/ 26 w 37"/>
                  <a:gd name="T7" fmla="*/ 117 h 100"/>
                  <a:gd name="T8" fmla="*/ 0 w 37"/>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00">
                    <a:moveTo>
                      <a:pt x="13" y="38"/>
                    </a:moveTo>
                    <a:cubicBezTo>
                      <a:pt x="19" y="27"/>
                      <a:pt x="26" y="13"/>
                      <a:pt x="29" y="0"/>
                    </a:cubicBezTo>
                    <a:cubicBezTo>
                      <a:pt x="33" y="21"/>
                      <a:pt x="37" y="44"/>
                      <a:pt x="28" y="62"/>
                    </a:cubicBezTo>
                    <a:cubicBezTo>
                      <a:pt x="25" y="68"/>
                      <a:pt x="21" y="75"/>
                      <a:pt x="17" y="80"/>
                    </a:cubicBezTo>
                    <a:cubicBezTo>
                      <a:pt x="12" y="87"/>
                      <a:pt x="4"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2" name="Freeform 1663"/>
              <p:cNvSpPr>
                <a:spLocks/>
              </p:cNvSpPr>
              <p:nvPr/>
            </p:nvSpPr>
            <p:spPr bwMode="auto">
              <a:xfrm>
                <a:off x="5038" y="1694"/>
                <a:ext cx="17" cy="74"/>
              </a:xfrm>
              <a:custGeom>
                <a:avLst/>
                <a:gdLst>
                  <a:gd name="T0" fmla="*/ 21 w 14"/>
                  <a:gd name="T1" fmla="*/ 0 h 61"/>
                  <a:gd name="T2" fmla="*/ 0 w 14"/>
                  <a:gd name="T3" fmla="*/ 90 h 61"/>
                  <a:gd name="T4" fmla="*/ 0 60000 65536"/>
                  <a:gd name="T5" fmla="*/ 0 60000 65536"/>
                </a:gdLst>
                <a:ahLst/>
                <a:cxnLst>
                  <a:cxn ang="T4">
                    <a:pos x="T0" y="T1"/>
                  </a:cxn>
                  <a:cxn ang="T5">
                    <a:pos x="T2" y="T3"/>
                  </a:cxn>
                </a:cxnLst>
                <a:rect l="0" t="0" r="r" b="b"/>
                <a:pathLst>
                  <a:path w="14" h="61">
                    <a:moveTo>
                      <a:pt x="14"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3" name="Freeform 1664"/>
              <p:cNvSpPr>
                <a:spLocks/>
              </p:cNvSpPr>
              <p:nvPr/>
            </p:nvSpPr>
            <p:spPr bwMode="auto">
              <a:xfrm>
                <a:off x="4979"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8" y="13"/>
                      <a:pt x="27"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4" name="Freeform 1665"/>
              <p:cNvSpPr>
                <a:spLocks/>
              </p:cNvSpPr>
              <p:nvPr/>
            </p:nvSpPr>
            <p:spPr bwMode="auto">
              <a:xfrm>
                <a:off x="5062"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5" name="Freeform 1666"/>
              <p:cNvSpPr>
                <a:spLocks/>
              </p:cNvSpPr>
              <p:nvPr/>
            </p:nvSpPr>
            <p:spPr bwMode="auto">
              <a:xfrm>
                <a:off x="5076" y="1432"/>
                <a:ext cx="30" cy="139"/>
              </a:xfrm>
              <a:custGeom>
                <a:avLst/>
                <a:gdLst>
                  <a:gd name="T0" fmla="*/ 1 w 25"/>
                  <a:gd name="T1" fmla="*/ 138 h 115"/>
                  <a:gd name="T2" fmla="*/ 8 w 25"/>
                  <a:gd name="T3" fmla="*/ 63 h 115"/>
                  <a:gd name="T4" fmla="*/ 23 w 25"/>
                  <a:gd name="T5" fmla="*/ 0 h 115"/>
                  <a:gd name="T6" fmla="*/ 35 w 25"/>
                  <a:gd name="T7" fmla="*/ 112 h 115"/>
                  <a:gd name="T8" fmla="*/ 28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1" y="76"/>
                      <a:pt x="0" y="61"/>
                      <a:pt x="6" y="43"/>
                    </a:cubicBezTo>
                    <a:cubicBezTo>
                      <a:pt x="10" y="29"/>
                      <a:pt x="11" y="14"/>
                      <a:pt x="16" y="0"/>
                    </a:cubicBezTo>
                    <a:cubicBezTo>
                      <a:pt x="23" y="24"/>
                      <a:pt x="23" y="53"/>
                      <a:pt x="24" y="77"/>
                    </a:cubicBezTo>
                    <a:cubicBezTo>
                      <a:pt x="25" y="90"/>
                      <a:pt x="19" y="103"/>
                      <a:pt x="19"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6" name="Freeform 1667"/>
              <p:cNvSpPr>
                <a:spLocks/>
              </p:cNvSpPr>
              <p:nvPr/>
            </p:nvSpPr>
            <p:spPr bwMode="auto">
              <a:xfrm>
                <a:off x="5102" y="1431"/>
                <a:ext cx="16" cy="58"/>
              </a:xfrm>
              <a:custGeom>
                <a:avLst/>
                <a:gdLst>
                  <a:gd name="T0" fmla="*/ 1 w 14"/>
                  <a:gd name="T1" fmla="*/ 70 h 48"/>
                  <a:gd name="T2" fmla="*/ 18 w 14"/>
                  <a:gd name="T3" fmla="*/ 0 h 48"/>
                  <a:gd name="T4" fmla="*/ 0 60000 65536"/>
                  <a:gd name="T5" fmla="*/ 0 60000 65536"/>
                </a:gdLst>
                <a:ahLst/>
                <a:cxnLst>
                  <a:cxn ang="T4">
                    <a:pos x="T0" y="T1"/>
                  </a:cxn>
                  <a:cxn ang="T5">
                    <a:pos x="T2" y="T3"/>
                  </a:cxn>
                </a:cxnLst>
                <a:rect l="0" t="0" r="r" b="b"/>
                <a:pathLst>
                  <a:path w="14" h="48">
                    <a:moveTo>
                      <a:pt x="1" y="48"/>
                    </a:moveTo>
                    <a:cubicBezTo>
                      <a:pt x="0" y="30"/>
                      <a:pt x="9" y="15"/>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7" name="Freeform 1668"/>
              <p:cNvSpPr>
                <a:spLocks/>
              </p:cNvSpPr>
              <p:nvPr/>
            </p:nvSpPr>
            <p:spPr bwMode="auto">
              <a:xfrm>
                <a:off x="5064" y="1330"/>
                <a:ext cx="40" cy="104"/>
              </a:xfrm>
              <a:custGeom>
                <a:avLst/>
                <a:gdLst>
                  <a:gd name="T0" fmla="*/ 34 w 33"/>
                  <a:gd name="T1" fmla="*/ 126 h 86"/>
                  <a:gd name="T2" fmla="*/ 13 w 33"/>
                  <a:gd name="T3" fmla="*/ 58 h 86"/>
                  <a:gd name="T4" fmla="*/ 0 w 33"/>
                  <a:gd name="T5" fmla="*/ 0 h 86"/>
                  <a:gd name="T6" fmla="*/ 48 w 33"/>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86">
                    <a:moveTo>
                      <a:pt x="23" y="86"/>
                    </a:moveTo>
                    <a:cubicBezTo>
                      <a:pt x="22" y="68"/>
                      <a:pt x="17" y="56"/>
                      <a:pt x="9" y="40"/>
                    </a:cubicBezTo>
                    <a:cubicBezTo>
                      <a:pt x="3" y="27"/>
                      <a:pt x="3" y="14"/>
                      <a:pt x="0" y="0"/>
                    </a:cubicBezTo>
                    <a:cubicBezTo>
                      <a:pt x="7" y="15"/>
                      <a:pt x="28" y="19"/>
                      <a:pt x="3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8" name="Freeform 1669"/>
              <p:cNvSpPr>
                <a:spLocks/>
              </p:cNvSpPr>
              <p:nvPr/>
            </p:nvSpPr>
            <p:spPr bwMode="auto">
              <a:xfrm>
                <a:off x="5050" y="1350"/>
                <a:ext cx="21" cy="52"/>
              </a:xfrm>
              <a:custGeom>
                <a:avLst/>
                <a:gdLst>
                  <a:gd name="T0" fmla="*/ 25 w 18"/>
                  <a:gd name="T1" fmla="*/ 34 h 43"/>
                  <a:gd name="T2" fmla="*/ 0 w 18"/>
                  <a:gd name="T3" fmla="*/ 0 h 43"/>
                  <a:gd name="T4" fmla="*/ 6 w 18"/>
                  <a:gd name="T5" fmla="*/ 63 h 43"/>
                  <a:gd name="T6" fmla="*/ 0 60000 65536"/>
                  <a:gd name="T7" fmla="*/ 0 60000 65536"/>
                  <a:gd name="T8" fmla="*/ 0 60000 65536"/>
                </a:gdLst>
                <a:ahLst/>
                <a:cxnLst>
                  <a:cxn ang="T6">
                    <a:pos x="T0" y="T1"/>
                  </a:cxn>
                  <a:cxn ang="T7">
                    <a:pos x="T2" y="T3"/>
                  </a:cxn>
                  <a:cxn ang="T8">
                    <a:pos x="T4" y="T5"/>
                  </a:cxn>
                </a:cxnLst>
                <a:rect l="0" t="0" r="r" b="b"/>
                <a:pathLst>
                  <a:path w="18" h="43">
                    <a:moveTo>
                      <a:pt x="18" y="23"/>
                    </a:moveTo>
                    <a:cubicBezTo>
                      <a:pt x="11" y="18"/>
                      <a:pt x="6" y="7"/>
                      <a:pt x="0" y="0"/>
                    </a:cubicBezTo>
                    <a:cubicBezTo>
                      <a:pt x="0" y="15"/>
                      <a:pt x="4" y="29"/>
                      <a:pt x="4"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9" name="Freeform 1670"/>
              <p:cNvSpPr>
                <a:spLocks/>
              </p:cNvSpPr>
              <p:nvPr/>
            </p:nvSpPr>
            <p:spPr bwMode="auto">
              <a:xfrm>
                <a:off x="5009" y="1256"/>
                <a:ext cx="56" cy="94"/>
              </a:xfrm>
              <a:custGeom>
                <a:avLst/>
                <a:gdLst>
                  <a:gd name="T0" fmla="*/ 49 w 47"/>
                  <a:gd name="T1" fmla="*/ 115 h 77"/>
                  <a:gd name="T2" fmla="*/ 0 w 47"/>
                  <a:gd name="T3" fmla="*/ 0 h 77"/>
                  <a:gd name="T4" fmla="*/ 67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4" y="77"/>
                    </a:moveTo>
                    <a:cubicBezTo>
                      <a:pt x="24" y="51"/>
                      <a:pt x="7" y="27"/>
                      <a:pt x="0" y="0"/>
                    </a:cubicBezTo>
                    <a:cubicBezTo>
                      <a:pt x="21"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0" name="Freeform 1671"/>
              <p:cNvSpPr>
                <a:spLocks/>
              </p:cNvSpPr>
              <p:nvPr/>
            </p:nvSpPr>
            <p:spPr bwMode="auto">
              <a:xfrm>
                <a:off x="5043" y="1237"/>
                <a:ext cx="33" cy="64"/>
              </a:xfrm>
              <a:custGeom>
                <a:avLst/>
                <a:gdLst>
                  <a:gd name="T0" fmla="*/ 14 w 28"/>
                  <a:gd name="T1" fmla="*/ 77 h 53"/>
                  <a:gd name="T2" fmla="*/ 0 w 28"/>
                  <a:gd name="T3" fmla="*/ 0 h 53"/>
                  <a:gd name="T4" fmla="*/ 39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10" y="53"/>
                    </a:moveTo>
                    <a:cubicBezTo>
                      <a:pt x="3" y="39"/>
                      <a:pt x="0" y="16"/>
                      <a:pt x="0"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1" name="Freeform 1672"/>
              <p:cNvSpPr>
                <a:spLocks/>
              </p:cNvSpPr>
              <p:nvPr/>
            </p:nvSpPr>
            <p:spPr bwMode="auto">
              <a:xfrm>
                <a:off x="4935" y="1173"/>
                <a:ext cx="105" cy="80"/>
              </a:xfrm>
              <a:custGeom>
                <a:avLst/>
                <a:gdLst>
                  <a:gd name="T0" fmla="*/ 127 w 87"/>
                  <a:gd name="T1" fmla="*/ 84 h 66"/>
                  <a:gd name="T2" fmla="*/ 56 w 87"/>
                  <a:gd name="T3" fmla="*/ 29 h 66"/>
                  <a:gd name="T4" fmla="*/ 0 w 87"/>
                  <a:gd name="T5" fmla="*/ 0 h 66"/>
                  <a:gd name="T6" fmla="*/ 37 w 87"/>
                  <a:gd name="T7" fmla="*/ 36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8" y="27"/>
                      <a:pt x="38" y="20"/>
                    </a:cubicBezTo>
                    <a:cubicBezTo>
                      <a:pt x="25" y="15"/>
                      <a:pt x="13" y="5"/>
                      <a:pt x="0" y="0"/>
                    </a:cubicBezTo>
                    <a:cubicBezTo>
                      <a:pt x="6" y="10"/>
                      <a:pt x="18" y="16"/>
                      <a:pt x="26" y="25"/>
                    </a:cubicBezTo>
                    <a:cubicBezTo>
                      <a:pt x="32" y="33"/>
                      <a:pt x="37" y="42"/>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2" name="Freeform 1673"/>
              <p:cNvSpPr>
                <a:spLocks/>
              </p:cNvSpPr>
              <p:nvPr/>
            </p:nvSpPr>
            <p:spPr bwMode="auto">
              <a:xfrm>
                <a:off x="4914" y="1123"/>
                <a:ext cx="92" cy="71"/>
              </a:xfrm>
              <a:custGeom>
                <a:avLst/>
                <a:gdLst>
                  <a:gd name="T0" fmla="*/ 73 w 77"/>
                  <a:gd name="T1" fmla="*/ 87 h 58"/>
                  <a:gd name="T2" fmla="*/ 0 w 77"/>
                  <a:gd name="T3" fmla="*/ 0 h 58"/>
                  <a:gd name="T4" fmla="*/ 75 w 77"/>
                  <a:gd name="T5" fmla="*/ 38 h 58"/>
                  <a:gd name="T6" fmla="*/ 110 w 77"/>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8">
                    <a:moveTo>
                      <a:pt x="51" y="58"/>
                    </a:moveTo>
                    <a:cubicBezTo>
                      <a:pt x="24" y="49"/>
                      <a:pt x="23" y="14"/>
                      <a:pt x="0" y="0"/>
                    </a:cubicBezTo>
                    <a:cubicBezTo>
                      <a:pt x="16" y="11"/>
                      <a:pt x="37" y="15"/>
                      <a:pt x="53" y="25"/>
                    </a:cubicBezTo>
                    <a:cubicBezTo>
                      <a:pt x="61" y="29"/>
                      <a:pt x="69" y="39"/>
                      <a:pt x="77"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3" name="Freeform 1674"/>
              <p:cNvSpPr>
                <a:spLocks/>
              </p:cNvSpPr>
              <p:nvPr/>
            </p:nvSpPr>
            <p:spPr bwMode="auto">
              <a:xfrm>
                <a:off x="4887"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5"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4" name="Freeform 1675"/>
              <p:cNvSpPr>
                <a:spLocks/>
              </p:cNvSpPr>
              <p:nvPr/>
            </p:nvSpPr>
            <p:spPr bwMode="auto">
              <a:xfrm>
                <a:off x="5009" y="1253"/>
                <a:ext cx="2"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0"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5" name="Freeform 1676"/>
              <p:cNvSpPr>
                <a:spLocks/>
              </p:cNvSpPr>
              <p:nvPr/>
            </p:nvSpPr>
            <p:spPr bwMode="auto">
              <a:xfrm>
                <a:off x="4814" y="1143"/>
                <a:ext cx="123" cy="32"/>
              </a:xfrm>
              <a:custGeom>
                <a:avLst/>
                <a:gdLst>
                  <a:gd name="T0" fmla="*/ 148 w 102"/>
                  <a:gd name="T1" fmla="*/ 38 h 27"/>
                  <a:gd name="T2" fmla="*/ 57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3" y="4"/>
                      <a:pt x="39"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6" name="Freeform 1677"/>
              <p:cNvSpPr>
                <a:spLocks/>
              </p:cNvSpPr>
              <p:nvPr/>
            </p:nvSpPr>
            <p:spPr bwMode="auto">
              <a:xfrm>
                <a:off x="4814" y="1154"/>
                <a:ext cx="74" cy="20"/>
              </a:xfrm>
              <a:custGeom>
                <a:avLst/>
                <a:gdLst>
                  <a:gd name="T0" fmla="*/ 88 w 62"/>
                  <a:gd name="T1" fmla="*/ 24 h 17"/>
                  <a:gd name="T2" fmla="*/ 0 w 62"/>
                  <a:gd name="T3" fmla="*/ 0 h 17"/>
                  <a:gd name="T4" fmla="*/ 0 60000 65536"/>
                  <a:gd name="T5" fmla="*/ 0 60000 65536"/>
                </a:gdLst>
                <a:ahLst/>
                <a:cxnLst>
                  <a:cxn ang="T4">
                    <a:pos x="T0" y="T1"/>
                  </a:cxn>
                  <a:cxn ang="T5">
                    <a:pos x="T2" y="T3"/>
                  </a:cxn>
                </a:cxnLst>
                <a:rect l="0" t="0" r="r" b="b"/>
                <a:pathLst>
                  <a:path w="62" h="17">
                    <a:moveTo>
                      <a:pt x="62" y="17"/>
                    </a:moveTo>
                    <a:cubicBezTo>
                      <a:pt x="39" y="11"/>
                      <a:pt x="19"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7" name="Freeform 1678"/>
              <p:cNvSpPr>
                <a:spLocks/>
              </p:cNvSpPr>
              <p:nvPr/>
            </p:nvSpPr>
            <p:spPr bwMode="auto">
              <a:xfrm>
                <a:off x="4811" y="1108"/>
                <a:ext cx="103" cy="34"/>
              </a:xfrm>
              <a:custGeom>
                <a:avLst/>
                <a:gdLst>
                  <a:gd name="T0" fmla="*/ 125 w 85"/>
                  <a:gd name="T1" fmla="*/ 22 h 28"/>
                  <a:gd name="T2" fmla="*/ 91 w 85"/>
                  <a:gd name="T3" fmla="*/ 2 h 28"/>
                  <a:gd name="T4" fmla="*/ 50 w 85"/>
                  <a:gd name="T5" fmla="*/ 2 h 28"/>
                  <a:gd name="T6" fmla="*/ 0 w 85"/>
                  <a:gd name="T7" fmla="*/ 9 h 28"/>
                  <a:gd name="T8" fmla="*/ 69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7" y="11"/>
                      <a:pt x="72" y="4"/>
                      <a:pt x="62"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8" name="Freeform 1679"/>
              <p:cNvSpPr>
                <a:spLocks/>
              </p:cNvSpPr>
              <p:nvPr/>
            </p:nvSpPr>
            <p:spPr bwMode="auto">
              <a:xfrm>
                <a:off x="4840" y="1085"/>
                <a:ext cx="46" cy="23"/>
              </a:xfrm>
              <a:custGeom>
                <a:avLst/>
                <a:gdLst>
                  <a:gd name="T0" fmla="*/ 56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9" name="Freeform 1680"/>
              <p:cNvSpPr>
                <a:spLocks/>
              </p:cNvSpPr>
              <p:nvPr/>
            </p:nvSpPr>
            <p:spPr bwMode="auto">
              <a:xfrm>
                <a:off x="4809" y="1082"/>
                <a:ext cx="313" cy="817"/>
              </a:xfrm>
              <a:custGeom>
                <a:avLst/>
                <a:gdLst>
                  <a:gd name="T0" fmla="*/ 20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20 w 260"/>
                  <a:gd name="T17" fmla="*/ 989 h 675"/>
                  <a:gd name="T18" fmla="*/ 377 w 260"/>
                  <a:gd name="T19" fmla="*/ 495 h 675"/>
                  <a:gd name="T20" fmla="*/ 20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0" name="Freeform 1681"/>
              <p:cNvSpPr>
                <a:spLocks/>
              </p:cNvSpPr>
              <p:nvPr/>
            </p:nvSpPr>
            <p:spPr bwMode="auto">
              <a:xfrm>
                <a:off x="4809"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6"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1" name="Oval 1682"/>
              <p:cNvSpPr>
                <a:spLocks noChangeArrowheads="1"/>
              </p:cNvSpPr>
              <p:nvPr/>
            </p:nvSpPr>
            <p:spPr bwMode="auto">
              <a:xfrm>
                <a:off x="4114" y="1871"/>
                <a:ext cx="25"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2" name="Oval 1683"/>
              <p:cNvSpPr>
                <a:spLocks noChangeArrowheads="1"/>
              </p:cNvSpPr>
              <p:nvPr/>
            </p:nvSpPr>
            <p:spPr bwMode="auto">
              <a:xfrm>
                <a:off x="4177"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3" name="Oval 1684"/>
              <p:cNvSpPr>
                <a:spLocks noChangeArrowheads="1"/>
              </p:cNvSpPr>
              <p:nvPr/>
            </p:nvSpPr>
            <p:spPr bwMode="auto">
              <a:xfrm>
                <a:off x="4035"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4" name="Oval 1685"/>
              <p:cNvSpPr>
                <a:spLocks noChangeArrowheads="1"/>
              </p:cNvSpPr>
              <p:nvPr/>
            </p:nvSpPr>
            <p:spPr bwMode="auto">
              <a:xfrm>
                <a:off x="4354"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5" name="Oval 1686"/>
              <p:cNvSpPr>
                <a:spLocks noChangeArrowheads="1"/>
              </p:cNvSpPr>
              <p:nvPr/>
            </p:nvSpPr>
            <p:spPr bwMode="auto">
              <a:xfrm>
                <a:off x="4501"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6" name="Oval 1687"/>
              <p:cNvSpPr>
                <a:spLocks noChangeArrowheads="1"/>
              </p:cNvSpPr>
              <p:nvPr/>
            </p:nvSpPr>
            <p:spPr bwMode="auto">
              <a:xfrm>
                <a:off x="4605" y="1100"/>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7" name="Oval 1688"/>
              <p:cNvSpPr>
                <a:spLocks noChangeArrowheads="1"/>
              </p:cNvSpPr>
              <p:nvPr/>
            </p:nvSpPr>
            <p:spPr bwMode="auto">
              <a:xfrm>
                <a:off x="4690"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8" name="Oval 1689"/>
              <p:cNvSpPr>
                <a:spLocks noChangeArrowheads="1"/>
              </p:cNvSpPr>
              <p:nvPr/>
            </p:nvSpPr>
            <p:spPr bwMode="auto">
              <a:xfrm>
                <a:off x="4736"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9" name="Oval 1690"/>
              <p:cNvSpPr>
                <a:spLocks noChangeArrowheads="1"/>
              </p:cNvSpPr>
              <p:nvPr/>
            </p:nvSpPr>
            <p:spPr bwMode="auto">
              <a:xfrm>
                <a:off x="4229"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0" name="Oval 1691"/>
              <p:cNvSpPr>
                <a:spLocks noChangeArrowheads="1"/>
              </p:cNvSpPr>
              <p:nvPr/>
            </p:nvSpPr>
            <p:spPr bwMode="auto">
              <a:xfrm>
                <a:off x="4224"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1" name="Oval 1692"/>
              <p:cNvSpPr>
                <a:spLocks noChangeArrowheads="1"/>
              </p:cNvSpPr>
              <p:nvPr/>
            </p:nvSpPr>
            <p:spPr bwMode="auto">
              <a:xfrm>
                <a:off x="4357" y="1879"/>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2" name="Oval 1693"/>
              <p:cNvSpPr>
                <a:spLocks noChangeArrowheads="1"/>
              </p:cNvSpPr>
              <p:nvPr/>
            </p:nvSpPr>
            <p:spPr bwMode="auto">
              <a:xfrm>
                <a:off x="4415"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3" name="Oval 1694"/>
              <p:cNvSpPr>
                <a:spLocks noChangeArrowheads="1"/>
              </p:cNvSpPr>
              <p:nvPr/>
            </p:nvSpPr>
            <p:spPr bwMode="auto">
              <a:xfrm>
                <a:off x="4497"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4" name="Oval 1695"/>
              <p:cNvSpPr>
                <a:spLocks noChangeArrowheads="1"/>
              </p:cNvSpPr>
              <p:nvPr/>
            </p:nvSpPr>
            <p:spPr bwMode="auto">
              <a:xfrm>
                <a:off x="4607"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5" name="Oval 1696"/>
              <p:cNvSpPr>
                <a:spLocks noChangeArrowheads="1"/>
              </p:cNvSpPr>
              <p:nvPr/>
            </p:nvSpPr>
            <p:spPr bwMode="auto">
              <a:xfrm>
                <a:off x="4681"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6" name="Oval 1697"/>
              <p:cNvSpPr>
                <a:spLocks noChangeArrowheads="1"/>
              </p:cNvSpPr>
              <p:nvPr/>
            </p:nvSpPr>
            <p:spPr bwMode="auto">
              <a:xfrm>
                <a:off x="3985"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7" name="Oval 1698"/>
              <p:cNvSpPr>
                <a:spLocks noChangeArrowheads="1"/>
              </p:cNvSpPr>
              <p:nvPr/>
            </p:nvSpPr>
            <p:spPr bwMode="auto">
              <a:xfrm>
                <a:off x="4737"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8" name="Freeform 1699"/>
              <p:cNvSpPr>
                <a:spLocks/>
              </p:cNvSpPr>
              <p:nvPr/>
            </p:nvSpPr>
            <p:spPr bwMode="auto">
              <a:xfrm>
                <a:off x="4929" y="181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7" y="9"/>
                      <a:pt x="13" y="13"/>
                    </a:cubicBezTo>
                    <a:cubicBezTo>
                      <a:pt x="8" y="16"/>
                      <a:pt x="4"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09" name="Freeform 1700"/>
              <p:cNvSpPr>
                <a:spLocks/>
              </p:cNvSpPr>
              <p:nvPr/>
            </p:nvSpPr>
            <p:spPr bwMode="auto">
              <a:xfrm>
                <a:off x="4984" y="173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8" y="9"/>
                      <a:pt x="13" y="13"/>
                    </a:cubicBezTo>
                    <a:cubicBezTo>
                      <a:pt x="9" y="16"/>
                      <a:pt x="4" y="17"/>
                      <a:pt x="2" y="15"/>
                    </a:cubicBezTo>
                    <a:cubicBezTo>
                      <a:pt x="0" y="13"/>
                      <a:pt x="3"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0" name="Freeform 1701"/>
              <p:cNvSpPr>
                <a:spLocks/>
              </p:cNvSpPr>
              <p:nvPr/>
            </p:nvSpPr>
            <p:spPr bwMode="auto">
              <a:xfrm>
                <a:off x="5033" y="1650"/>
                <a:ext cx="18" cy="25"/>
              </a:xfrm>
              <a:custGeom>
                <a:avLst/>
                <a:gdLst>
                  <a:gd name="T0" fmla="*/ 17 w 15"/>
                  <a:gd name="T1" fmla="*/ 2 h 21"/>
                  <a:gd name="T2" fmla="*/ 17 w 15"/>
                  <a:gd name="T3" fmla="*/ 18 h 21"/>
                  <a:gd name="T4" fmla="*/ 2 w 15"/>
                  <a:gd name="T5" fmla="*/ 27 h 21"/>
                  <a:gd name="T6" fmla="*/ 5 w 15"/>
                  <a:gd name="T7" fmla="*/ 12 h 21"/>
                  <a:gd name="T8" fmla="*/ 17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2" y="2"/>
                    </a:moveTo>
                    <a:cubicBezTo>
                      <a:pt x="15" y="3"/>
                      <a:pt x="15" y="8"/>
                      <a:pt x="12" y="13"/>
                    </a:cubicBezTo>
                    <a:cubicBezTo>
                      <a:pt x="9" y="18"/>
                      <a:pt x="5" y="21"/>
                      <a:pt x="2" y="19"/>
                    </a:cubicBezTo>
                    <a:cubicBezTo>
                      <a:pt x="0" y="18"/>
                      <a:pt x="0" y="13"/>
                      <a:pt x="3" y="8"/>
                    </a:cubicBezTo>
                    <a:cubicBezTo>
                      <a:pt x="6" y="3"/>
                      <a:pt x="10"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1" name="Freeform 1702"/>
              <p:cNvSpPr>
                <a:spLocks/>
              </p:cNvSpPr>
              <p:nvPr/>
            </p:nvSpPr>
            <p:spPr bwMode="auto">
              <a:xfrm>
                <a:off x="5082" y="1621"/>
                <a:ext cx="15" cy="25"/>
              </a:xfrm>
              <a:custGeom>
                <a:avLst/>
                <a:gdLst>
                  <a:gd name="T0" fmla="*/ 13 w 12"/>
                  <a:gd name="T1" fmla="*/ 1 h 21"/>
                  <a:gd name="T2" fmla="*/ 18 w 12"/>
                  <a:gd name="T3" fmla="*/ 17 h 21"/>
                  <a:gd name="T4" fmla="*/ 6 w 12"/>
                  <a:gd name="T5" fmla="*/ 30 h 21"/>
                  <a:gd name="T6" fmla="*/ 1 w 12"/>
                  <a:gd name="T7" fmla="*/ 14 h 21"/>
                  <a:gd name="T8" fmla="*/ 13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2" name="Freeform 1703"/>
              <p:cNvSpPr>
                <a:spLocks/>
              </p:cNvSpPr>
              <p:nvPr/>
            </p:nvSpPr>
            <p:spPr bwMode="auto">
              <a:xfrm>
                <a:off x="5086"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7" y="0"/>
                      <a:pt x="10" y="5"/>
                      <a:pt x="10" y="10"/>
                    </a:cubicBezTo>
                    <a:cubicBezTo>
                      <a:pt x="10" y="16"/>
                      <a:pt x="8" y="20"/>
                      <a:pt x="5" y="20"/>
                    </a:cubicBezTo>
                    <a:cubicBezTo>
                      <a:pt x="2"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3" name="Freeform 1704"/>
              <p:cNvSpPr>
                <a:spLocks/>
              </p:cNvSpPr>
              <p:nvPr/>
            </p:nvSpPr>
            <p:spPr bwMode="auto">
              <a:xfrm>
                <a:off x="5064" y="1412"/>
                <a:ext cx="17" cy="26"/>
              </a:xfrm>
              <a:custGeom>
                <a:avLst/>
                <a:gdLst>
                  <a:gd name="T0" fmla="*/ 6 w 14"/>
                  <a:gd name="T1" fmla="*/ 1 h 21"/>
                  <a:gd name="T2" fmla="*/ 18 w 14"/>
                  <a:gd name="T3" fmla="*/ 14 h 21"/>
                  <a:gd name="T4" fmla="*/ 16 w 14"/>
                  <a:gd name="T5" fmla="*/ 32 h 21"/>
                  <a:gd name="T6" fmla="*/ 2 w 14"/>
                  <a:gd name="T7" fmla="*/ 20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5"/>
                      <a:pt x="13" y="20"/>
                      <a:pt x="11" y="21"/>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4" name="Freeform 1705"/>
              <p:cNvSpPr>
                <a:spLocks/>
              </p:cNvSpPr>
              <p:nvPr/>
            </p:nvSpPr>
            <p:spPr bwMode="auto">
              <a:xfrm>
                <a:off x="5064" y="1292"/>
                <a:ext cx="16" cy="25"/>
              </a:xfrm>
              <a:custGeom>
                <a:avLst/>
                <a:gdLst>
                  <a:gd name="T0" fmla="*/ 5 w 13"/>
                  <a:gd name="T1" fmla="*/ 1 h 21"/>
                  <a:gd name="T2" fmla="*/ 17 w 13"/>
                  <a:gd name="T3" fmla="*/ 13 h 21"/>
                  <a:gd name="T4" fmla="*/ 15 w 13"/>
                  <a:gd name="T5" fmla="*/ 29 h 21"/>
                  <a:gd name="T6" fmla="*/ 2 w 13"/>
                  <a:gd name="T7" fmla="*/ 17 h 21"/>
                  <a:gd name="T8" fmla="*/ 5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9" y="4"/>
                      <a:pt x="11" y="9"/>
                    </a:cubicBezTo>
                    <a:cubicBezTo>
                      <a:pt x="13" y="14"/>
                      <a:pt x="12" y="19"/>
                      <a:pt x="10" y="20"/>
                    </a:cubicBezTo>
                    <a:cubicBezTo>
                      <a:pt x="7" y="21"/>
                      <a:pt x="4" y="18"/>
                      <a:pt x="2" y="12"/>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5" name="Freeform 1706"/>
              <p:cNvSpPr>
                <a:spLocks/>
              </p:cNvSpPr>
              <p:nvPr/>
            </p:nvSpPr>
            <p:spPr bwMode="auto">
              <a:xfrm>
                <a:off x="4998" y="1221"/>
                <a:ext cx="20" cy="23"/>
              </a:xfrm>
              <a:custGeom>
                <a:avLst/>
                <a:gdLst>
                  <a:gd name="T0" fmla="*/ 2 w 17"/>
                  <a:gd name="T1" fmla="*/ 1 h 19"/>
                  <a:gd name="T2" fmla="*/ 18 w 17"/>
                  <a:gd name="T3" fmla="*/ 8 h 19"/>
                  <a:gd name="T4" fmla="*/ 21 w 17"/>
                  <a:gd name="T5" fmla="*/ 25 h 19"/>
                  <a:gd name="T6" fmla="*/ 7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3" y="6"/>
                    </a:cubicBezTo>
                    <a:cubicBezTo>
                      <a:pt x="16" y="10"/>
                      <a:pt x="17" y="15"/>
                      <a:pt x="15" y="17"/>
                    </a:cubicBezTo>
                    <a:cubicBezTo>
                      <a:pt x="13" y="19"/>
                      <a:pt x="8" y="17"/>
                      <a:pt x="5"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6" name="Freeform 1707"/>
              <p:cNvSpPr>
                <a:spLocks/>
              </p:cNvSpPr>
              <p:nvPr/>
            </p:nvSpPr>
            <p:spPr bwMode="auto">
              <a:xfrm>
                <a:off x="4885" y="1126"/>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2" y="3"/>
                    </a:cubicBezTo>
                    <a:cubicBezTo>
                      <a:pt x="17" y="6"/>
                      <a:pt x="20" y="11"/>
                      <a:pt x="18" y="13"/>
                    </a:cubicBezTo>
                    <a:cubicBezTo>
                      <a:pt x="17" y="15"/>
                      <a:pt x="12" y="15"/>
                      <a:pt x="7" y="12"/>
                    </a:cubicBezTo>
                    <a:cubicBezTo>
                      <a:pt x="2" y="9"/>
                      <a:pt x="0" y="4"/>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7" name="Freeform 1708"/>
              <p:cNvSpPr>
                <a:spLocks/>
              </p:cNvSpPr>
              <p:nvPr/>
            </p:nvSpPr>
            <p:spPr bwMode="auto">
              <a:xfrm>
                <a:off x="4965" y="1163"/>
                <a:ext cx="25" cy="18"/>
              </a:xfrm>
              <a:custGeom>
                <a:avLst/>
                <a:gdLst>
                  <a:gd name="T0" fmla="*/ 1 w 20"/>
                  <a:gd name="T1" fmla="*/ 2 h 15"/>
                  <a:gd name="T2" fmla="*/ 20 w 20"/>
                  <a:gd name="T3" fmla="*/ 5 h 15"/>
                  <a:gd name="T4" fmla="*/ 29 w 20"/>
                  <a:gd name="T5" fmla="*/ 19 h 15"/>
                  <a:gd name="T6" fmla="*/ 11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3" y="3"/>
                    </a:cubicBezTo>
                    <a:cubicBezTo>
                      <a:pt x="17" y="6"/>
                      <a:pt x="20" y="11"/>
                      <a:pt x="18" y="13"/>
                    </a:cubicBezTo>
                    <a:cubicBezTo>
                      <a:pt x="17" y="15"/>
                      <a:pt x="12" y="15"/>
                      <a:pt x="7" y="12"/>
                    </a:cubicBezTo>
                    <a:cubicBezTo>
                      <a:pt x="2" y="9"/>
                      <a:pt x="0" y="5"/>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8" name="Freeform 1709"/>
              <p:cNvSpPr>
                <a:spLocks/>
              </p:cNvSpPr>
              <p:nvPr/>
            </p:nvSpPr>
            <p:spPr bwMode="auto">
              <a:xfrm>
                <a:off x="4856" y="1151"/>
                <a:ext cx="25" cy="15"/>
              </a:xfrm>
              <a:custGeom>
                <a:avLst/>
                <a:gdLst>
                  <a:gd name="T0" fmla="*/ 0 w 21"/>
                  <a:gd name="T1" fmla="*/ 6 h 12"/>
                  <a:gd name="T2" fmla="*/ 15 w 21"/>
                  <a:gd name="T3" fmla="*/ 1 h 12"/>
                  <a:gd name="T4" fmla="*/ 29 w 21"/>
                  <a:gd name="T5" fmla="*/ 13 h 12"/>
                  <a:gd name="T6" fmla="*/ 13 w 21"/>
                  <a:gd name="T7" fmla="*/ 18 h 12"/>
                  <a:gd name="T8" fmla="*/ 0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0" y="4"/>
                    </a:moveTo>
                    <a:cubicBezTo>
                      <a:pt x="1" y="1"/>
                      <a:pt x="6" y="0"/>
                      <a:pt x="11" y="1"/>
                    </a:cubicBezTo>
                    <a:cubicBezTo>
                      <a:pt x="17" y="2"/>
                      <a:pt x="21" y="6"/>
                      <a:pt x="20" y="8"/>
                    </a:cubicBezTo>
                    <a:cubicBezTo>
                      <a:pt x="20" y="11"/>
                      <a:pt x="15" y="12"/>
                      <a:pt x="9" y="11"/>
                    </a:cubicBezTo>
                    <a:cubicBezTo>
                      <a:pt x="4" y="10"/>
                      <a:pt x="0" y="6"/>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9" name="Freeform 1710"/>
              <p:cNvSpPr>
                <a:spLocks/>
              </p:cNvSpPr>
              <p:nvPr/>
            </p:nvSpPr>
            <p:spPr bwMode="auto">
              <a:xfrm>
                <a:off x="3966" y="1145"/>
                <a:ext cx="101" cy="117"/>
              </a:xfrm>
              <a:custGeom>
                <a:avLst/>
                <a:gdLst>
                  <a:gd name="T0" fmla="*/ 0 w 84"/>
                  <a:gd name="T1" fmla="*/ 72 h 97"/>
                  <a:gd name="T2" fmla="*/ 121 w 84"/>
                  <a:gd name="T3" fmla="*/ 71 h 97"/>
                  <a:gd name="T4" fmla="*/ 0 w 84"/>
                  <a:gd name="T5" fmla="*/ 72 h 97"/>
                  <a:gd name="T6" fmla="*/ 0 60000 65536"/>
                  <a:gd name="T7" fmla="*/ 0 60000 65536"/>
                  <a:gd name="T8" fmla="*/ 0 60000 65536"/>
                </a:gdLst>
                <a:ahLst/>
                <a:cxnLst>
                  <a:cxn ang="T6">
                    <a:pos x="T0" y="T1"/>
                  </a:cxn>
                  <a:cxn ang="T7">
                    <a:pos x="T2" y="T3"/>
                  </a:cxn>
                  <a:cxn ang="T8">
                    <a:pos x="T4" y="T5"/>
                  </a:cxn>
                </a:cxnLst>
                <a:rect l="0" t="0" r="r" b="b"/>
                <a:pathLst>
                  <a:path w="84" h="97">
                    <a:moveTo>
                      <a:pt x="0" y="50"/>
                    </a:moveTo>
                    <a:cubicBezTo>
                      <a:pt x="0" y="50"/>
                      <a:pt x="29" y="0"/>
                      <a:pt x="84" y="49"/>
                    </a:cubicBezTo>
                    <a:cubicBezTo>
                      <a:pt x="84" y="49"/>
                      <a:pt x="49" y="97"/>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0" name="Freeform 1711"/>
              <p:cNvSpPr>
                <a:spLocks/>
              </p:cNvSpPr>
              <p:nvPr/>
            </p:nvSpPr>
            <p:spPr bwMode="auto">
              <a:xfrm>
                <a:off x="4067" y="1161"/>
                <a:ext cx="140" cy="101"/>
              </a:xfrm>
              <a:custGeom>
                <a:avLst/>
                <a:gdLst>
                  <a:gd name="T0" fmla="*/ 0 w 116"/>
                  <a:gd name="T1" fmla="*/ 53 h 84"/>
                  <a:gd name="T2" fmla="*/ 169 w 116"/>
                  <a:gd name="T3" fmla="*/ 55 h 84"/>
                  <a:gd name="T4" fmla="*/ 0 w 116"/>
                  <a:gd name="T5" fmla="*/ 53 h 84"/>
                  <a:gd name="T6" fmla="*/ 0 60000 65536"/>
                  <a:gd name="T7" fmla="*/ 0 60000 65536"/>
                  <a:gd name="T8" fmla="*/ 0 60000 65536"/>
                </a:gdLst>
                <a:ahLst/>
                <a:cxnLst>
                  <a:cxn ang="T6">
                    <a:pos x="T0" y="T1"/>
                  </a:cxn>
                  <a:cxn ang="T7">
                    <a:pos x="T2" y="T3"/>
                  </a:cxn>
                  <a:cxn ang="T8">
                    <a:pos x="T4" y="T5"/>
                  </a:cxn>
                </a:cxnLst>
                <a:rect l="0" t="0" r="r" b="b"/>
                <a:pathLst>
                  <a:path w="116" h="84">
                    <a:moveTo>
                      <a:pt x="0" y="37"/>
                    </a:moveTo>
                    <a:cubicBezTo>
                      <a:pt x="0" y="37"/>
                      <a:pt x="62" y="0"/>
                      <a:pt x="116" y="38"/>
                    </a:cubicBezTo>
                    <a:cubicBezTo>
                      <a:pt x="116" y="38"/>
                      <a:pt x="59" y="84"/>
                      <a:pt x="0" y="3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1" name="Freeform 1712"/>
              <p:cNvSpPr>
                <a:spLocks/>
              </p:cNvSpPr>
              <p:nvPr/>
            </p:nvSpPr>
            <p:spPr bwMode="auto">
              <a:xfrm>
                <a:off x="4207" y="1148"/>
                <a:ext cx="103" cy="114"/>
              </a:xfrm>
              <a:custGeom>
                <a:avLst/>
                <a:gdLst>
                  <a:gd name="T0" fmla="*/ 0 w 86"/>
                  <a:gd name="T1" fmla="*/ 70 h 95"/>
                  <a:gd name="T2" fmla="*/ 123 w 86"/>
                  <a:gd name="T3" fmla="*/ 70 h 95"/>
                  <a:gd name="T4" fmla="*/ 0 w 86"/>
                  <a:gd name="T5" fmla="*/ 70 h 95"/>
                  <a:gd name="T6" fmla="*/ 0 60000 65536"/>
                  <a:gd name="T7" fmla="*/ 0 60000 65536"/>
                  <a:gd name="T8" fmla="*/ 0 60000 65536"/>
                </a:gdLst>
                <a:ahLst/>
                <a:cxnLst>
                  <a:cxn ang="T6">
                    <a:pos x="T0" y="T1"/>
                  </a:cxn>
                  <a:cxn ang="T7">
                    <a:pos x="T2" y="T3"/>
                  </a:cxn>
                  <a:cxn ang="T8">
                    <a:pos x="T4" y="T5"/>
                  </a:cxn>
                </a:cxnLst>
                <a:rect l="0" t="0" r="r" b="b"/>
                <a:pathLst>
                  <a:path w="86" h="95">
                    <a:moveTo>
                      <a:pt x="0" y="48"/>
                    </a:moveTo>
                    <a:cubicBezTo>
                      <a:pt x="0" y="48"/>
                      <a:pt x="32" y="0"/>
                      <a:pt x="86" y="48"/>
                    </a:cubicBezTo>
                    <a:cubicBezTo>
                      <a:pt x="86"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2" name="Freeform 1713"/>
              <p:cNvSpPr>
                <a:spLocks/>
              </p:cNvSpPr>
              <p:nvPr/>
            </p:nvSpPr>
            <p:spPr bwMode="auto">
              <a:xfrm>
                <a:off x="4310" y="1148"/>
                <a:ext cx="129" cy="114"/>
              </a:xfrm>
              <a:custGeom>
                <a:avLst/>
                <a:gdLst>
                  <a:gd name="T0" fmla="*/ 0 w 107"/>
                  <a:gd name="T1" fmla="*/ 70 h 95"/>
                  <a:gd name="T2" fmla="*/ 156 w 107"/>
                  <a:gd name="T3" fmla="*/ 70 h 95"/>
                  <a:gd name="T4" fmla="*/ 0 w 107"/>
                  <a:gd name="T5" fmla="*/ 70 h 95"/>
                  <a:gd name="T6" fmla="*/ 0 60000 65536"/>
                  <a:gd name="T7" fmla="*/ 0 60000 65536"/>
                  <a:gd name="T8" fmla="*/ 0 60000 65536"/>
                </a:gdLst>
                <a:ahLst/>
                <a:cxnLst>
                  <a:cxn ang="T6">
                    <a:pos x="T0" y="T1"/>
                  </a:cxn>
                  <a:cxn ang="T7">
                    <a:pos x="T2" y="T3"/>
                  </a:cxn>
                  <a:cxn ang="T8">
                    <a:pos x="T4" y="T5"/>
                  </a:cxn>
                </a:cxnLst>
                <a:rect l="0" t="0" r="r" b="b"/>
                <a:pathLst>
                  <a:path w="107" h="95">
                    <a:moveTo>
                      <a:pt x="0" y="48"/>
                    </a:moveTo>
                    <a:cubicBezTo>
                      <a:pt x="0" y="48"/>
                      <a:pt x="52" y="0"/>
                      <a:pt x="107" y="48"/>
                    </a:cubicBezTo>
                    <a:cubicBezTo>
                      <a:pt x="107"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3" name="Freeform 1714"/>
              <p:cNvSpPr>
                <a:spLocks/>
              </p:cNvSpPr>
              <p:nvPr/>
            </p:nvSpPr>
            <p:spPr bwMode="auto">
              <a:xfrm>
                <a:off x="4439" y="1148"/>
                <a:ext cx="130" cy="116"/>
              </a:xfrm>
              <a:custGeom>
                <a:avLst/>
                <a:gdLst>
                  <a:gd name="T0" fmla="*/ 0 w 108"/>
                  <a:gd name="T1" fmla="*/ 70 h 96"/>
                  <a:gd name="T2" fmla="*/ 156 w 108"/>
                  <a:gd name="T3" fmla="*/ 71 h 96"/>
                  <a:gd name="T4" fmla="*/ 0 w 108"/>
                  <a:gd name="T5" fmla="*/ 70 h 96"/>
                  <a:gd name="T6" fmla="*/ 0 60000 65536"/>
                  <a:gd name="T7" fmla="*/ 0 60000 65536"/>
                  <a:gd name="T8" fmla="*/ 0 60000 65536"/>
                </a:gdLst>
                <a:ahLst/>
                <a:cxnLst>
                  <a:cxn ang="T6">
                    <a:pos x="T0" y="T1"/>
                  </a:cxn>
                  <a:cxn ang="T7">
                    <a:pos x="T2" y="T3"/>
                  </a:cxn>
                  <a:cxn ang="T8">
                    <a:pos x="T4" y="T5"/>
                  </a:cxn>
                </a:cxnLst>
                <a:rect l="0" t="0" r="r" b="b"/>
                <a:pathLst>
                  <a:path w="108" h="96">
                    <a:moveTo>
                      <a:pt x="0" y="48"/>
                    </a:moveTo>
                    <a:cubicBezTo>
                      <a:pt x="0" y="48"/>
                      <a:pt x="54" y="0"/>
                      <a:pt x="108" y="49"/>
                    </a:cubicBezTo>
                    <a:cubicBezTo>
                      <a:pt x="108" y="49"/>
                      <a:pt x="48"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4" name="Freeform 1715"/>
              <p:cNvSpPr>
                <a:spLocks/>
              </p:cNvSpPr>
              <p:nvPr/>
            </p:nvSpPr>
            <p:spPr bwMode="auto">
              <a:xfrm>
                <a:off x="4569" y="1154"/>
                <a:ext cx="141" cy="98"/>
              </a:xfrm>
              <a:custGeom>
                <a:avLst/>
                <a:gdLst>
                  <a:gd name="T0" fmla="*/ 0 w 117"/>
                  <a:gd name="T1" fmla="*/ 63 h 81"/>
                  <a:gd name="T2" fmla="*/ 170 w 117"/>
                  <a:gd name="T3" fmla="*/ 63 h 81"/>
                  <a:gd name="T4" fmla="*/ 0 w 117"/>
                  <a:gd name="T5" fmla="*/ 63 h 81"/>
                  <a:gd name="T6" fmla="*/ 0 60000 65536"/>
                  <a:gd name="T7" fmla="*/ 0 60000 65536"/>
                  <a:gd name="T8" fmla="*/ 0 60000 65536"/>
                </a:gdLst>
                <a:ahLst/>
                <a:cxnLst>
                  <a:cxn ang="T6">
                    <a:pos x="T0" y="T1"/>
                  </a:cxn>
                  <a:cxn ang="T7">
                    <a:pos x="T2" y="T3"/>
                  </a:cxn>
                  <a:cxn ang="T8">
                    <a:pos x="T4" y="T5"/>
                  </a:cxn>
                </a:cxnLst>
                <a:rect l="0" t="0" r="r" b="b"/>
                <a:pathLst>
                  <a:path w="117" h="81">
                    <a:moveTo>
                      <a:pt x="0" y="43"/>
                    </a:moveTo>
                    <a:cubicBezTo>
                      <a:pt x="0" y="43"/>
                      <a:pt x="64" y="0"/>
                      <a:pt x="117" y="43"/>
                    </a:cubicBezTo>
                    <a:cubicBezTo>
                      <a:pt x="117" y="43"/>
                      <a:pt x="53" y="81"/>
                      <a:pt x="0" y="4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5" name="Freeform 1716"/>
              <p:cNvSpPr>
                <a:spLocks/>
              </p:cNvSpPr>
              <p:nvPr/>
            </p:nvSpPr>
            <p:spPr bwMode="auto">
              <a:xfrm>
                <a:off x="4710" y="1148"/>
                <a:ext cx="101" cy="128"/>
              </a:xfrm>
              <a:custGeom>
                <a:avLst/>
                <a:gdLst>
                  <a:gd name="T0" fmla="*/ 0 w 84"/>
                  <a:gd name="T1" fmla="*/ 70 h 106"/>
                  <a:gd name="T2" fmla="*/ 121 w 84"/>
                  <a:gd name="T3" fmla="*/ 71 h 106"/>
                  <a:gd name="T4" fmla="*/ 0 w 84"/>
                  <a:gd name="T5" fmla="*/ 70 h 106"/>
                  <a:gd name="T6" fmla="*/ 0 60000 65536"/>
                  <a:gd name="T7" fmla="*/ 0 60000 65536"/>
                  <a:gd name="T8" fmla="*/ 0 60000 65536"/>
                </a:gdLst>
                <a:ahLst/>
                <a:cxnLst>
                  <a:cxn ang="T6">
                    <a:pos x="T0" y="T1"/>
                  </a:cxn>
                  <a:cxn ang="T7">
                    <a:pos x="T2" y="T3"/>
                  </a:cxn>
                  <a:cxn ang="T8">
                    <a:pos x="T4" y="T5"/>
                  </a:cxn>
                </a:cxnLst>
                <a:rect l="0" t="0" r="r" b="b"/>
                <a:pathLst>
                  <a:path w="84" h="106">
                    <a:moveTo>
                      <a:pt x="0" y="48"/>
                    </a:moveTo>
                    <a:cubicBezTo>
                      <a:pt x="0" y="48"/>
                      <a:pt x="29" y="0"/>
                      <a:pt x="84" y="49"/>
                    </a:cubicBezTo>
                    <a:cubicBezTo>
                      <a:pt x="84" y="49"/>
                      <a:pt x="31" y="10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6" name="Freeform 1717"/>
              <p:cNvSpPr>
                <a:spLocks/>
              </p:cNvSpPr>
              <p:nvPr/>
            </p:nvSpPr>
            <p:spPr bwMode="auto">
              <a:xfrm>
                <a:off x="3967" y="1415"/>
                <a:ext cx="105" cy="118"/>
              </a:xfrm>
              <a:custGeom>
                <a:avLst/>
                <a:gdLst>
                  <a:gd name="T0" fmla="*/ 0 w 87"/>
                  <a:gd name="T1" fmla="*/ 78 h 98"/>
                  <a:gd name="T2" fmla="*/ 127 w 87"/>
                  <a:gd name="T3" fmla="*/ 71 h 98"/>
                  <a:gd name="T4" fmla="*/ 0 w 87"/>
                  <a:gd name="T5" fmla="*/ 78 h 98"/>
                  <a:gd name="T6" fmla="*/ 0 60000 65536"/>
                  <a:gd name="T7" fmla="*/ 0 60000 65536"/>
                  <a:gd name="T8" fmla="*/ 0 60000 65536"/>
                </a:gdLst>
                <a:ahLst/>
                <a:cxnLst>
                  <a:cxn ang="T6">
                    <a:pos x="T0" y="T1"/>
                  </a:cxn>
                  <a:cxn ang="T7">
                    <a:pos x="T2" y="T3"/>
                  </a:cxn>
                  <a:cxn ang="T8">
                    <a:pos x="T4" y="T5"/>
                  </a:cxn>
                </a:cxnLst>
                <a:rect l="0" t="0" r="r" b="b"/>
                <a:pathLst>
                  <a:path w="87" h="98">
                    <a:moveTo>
                      <a:pt x="0" y="54"/>
                    </a:moveTo>
                    <a:cubicBezTo>
                      <a:pt x="0" y="54"/>
                      <a:pt x="39" y="0"/>
                      <a:pt x="87" y="49"/>
                    </a:cubicBezTo>
                    <a:cubicBezTo>
                      <a:pt x="87" y="49"/>
                      <a:pt x="51" y="98"/>
                      <a:pt x="0" y="5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7" name="Freeform 1718"/>
              <p:cNvSpPr>
                <a:spLocks/>
              </p:cNvSpPr>
              <p:nvPr/>
            </p:nvSpPr>
            <p:spPr bwMode="auto">
              <a:xfrm>
                <a:off x="4072" y="1405"/>
                <a:ext cx="134" cy="114"/>
              </a:xfrm>
              <a:custGeom>
                <a:avLst/>
                <a:gdLst>
                  <a:gd name="T0" fmla="*/ 0 w 111"/>
                  <a:gd name="T1" fmla="*/ 84 h 94"/>
                  <a:gd name="T2" fmla="*/ 162 w 111"/>
                  <a:gd name="T3" fmla="*/ 56 h 94"/>
                  <a:gd name="T4" fmla="*/ 0 w 111"/>
                  <a:gd name="T5" fmla="*/ 84 h 94"/>
                  <a:gd name="T6" fmla="*/ 0 60000 65536"/>
                  <a:gd name="T7" fmla="*/ 0 60000 65536"/>
                  <a:gd name="T8" fmla="*/ 0 60000 65536"/>
                </a:gdLst>
                <a:ahLst/>
                <a:cxnLst>
                  <a:cxn ang="T6">
                    <a:pos x="T0" y="T1"/>
                  </a:cxn>
                  <a:cxn ang="T7">
                    <a:pos x="T2" y="T3"/>
                  </a:cxn>
                  <a:cxn ang="T8">
                    <a:pos x="T4" y="T5"/>
                  </a:cxn>
                </a:cxnLst>
                <a:rect l="0" t="0" r="r" b="b"/>
                <a:pathLst>
                  <a:path w="111" h="94">
                    <a:moveTo>
                      <a:pt x="0" y="57"/>
                    </a:moveTo>
                    <a:cubicBezTo>
                      <a:pt x="0" y="57"/>
                      <a:pt x="49" y="0"/>
                      <a:pt x="111" y="38"/>
                    </a:cubicBezTo>
                    <a:cubicBezTo>
                      <a:pt x="111" y="38"/>
                      <a:pt x="57" y="94"/>
                      <a:pt x="0" y="5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8" name="Freeform 1719"/>
              <p:cNvSpPr>
                <a:spLocks/>
              </p:cNvSpPr>
              <p:nvPr/>
            </p:nvSpPr>
            <p:spPr bwMode="auto">
              <a:xfrm>
                <a:off x="4206" y="1371"/>
                <a:ext cx="94" cy="136"/>
              </a:xfrm>
              <a:custGeom>
                <a:avLst/>
                <a:gdLst>
                  <a:gd name="T0" fmla="*/ 0 w 78"/>
                  <a:gd name="T1" fmla="*/ 97 h 112"/>
                  <a:gd name="T2" fmla="*/ 113 w 78"/>
                  <a:gd name="T3" fmla="*/ 63 h 112"/>
                  <a:gd name="T4" fmla="*/ 0 w 78"/>
                  <a:gd name="T5" fmla="*/ 97 h 112"/>
                  <a:gd name="T6" fmla="*/ 0 60000 65536"/>
                  <a:gd name="T7" fmla="*/ 0 60000 65536"/>
                  <a:gd name="T8" fmla="*/ 0 60000 65536"/>
                </a:gdLst>
                <a:ahLst/>
                <a:cxnLst>
                  <a:cxn ang="T6">
                    <a:pos x="T0" y="T1"/>
                  </a:cxn>
                  <a:cxn ang="T7">
                    <a:pos x="T2" y="T3"/>
                  </a:cxn>
                  <a:cxn ang="T8">
                    <a:pos x="T4" y="T5"/>
                  </a:cxn>
                </a:cxnLst>
                <a:rect l="0" t="0" r="r" b="b"/>
                <a:pathLst>
                  <a:path w="78" h="112">
                    <a:moveTo>
                      <a:pt x="0" y="66"/>
                    </a:moveTo>
                    <a:cubicBezTo>
                      <a:pt x="0" y="66"/>
                      <a:pt x="13" y="0"/>
                      <a:pt x="78" y="43"/>
                    </a:cubicBezTo>
                    <a:cubicBezTo>
                      <a:pt x="78" y="43"/>
                      <a:pt x="55" y="112"/>
                      <a:pt x="0" y="6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9" name="Freeform 1720"/>
              <p:cNvSpPr>
                <a:spLocks/>
              </p:cNvSpPr>
              <p:nvPr/>
            </p:nvSpPr>
            <p:spPr bwMode="auto">
              <a:xfrm>
                <a:off x="4300" y="1341"/>
                <a:ext cx="125" cy="108"/>
              </a:xfrm>
              <a:custGeom>
                <a:avLst/>
                <a:gdLst>
                  <a:gd name="T0" fmla="*/ 0 w 104"/>
                  <a:gd name="T1" fmla="*/ 101 h 89"/>
                  <a:gd name="T2" fmla="*/ 150 w 104"/>
                  <a:gd name="T3" fmla="*/ 29 h 89"/>
                  <a:gd name="T4" fmla="*/ 0 w 104"/>
                  <a:gd name="T5" fmla="*/ 101 h 89"/>
                  <a:gd name="T6" fmla="*/ 0 60000 65536"/>
                  <a:gd name="T7" fmla="*/ 0 60000 65536"/>
                  <a:gd name="T8" fmla="*/ 0 60000 65536"/>
                </a:gdLst>
                <a:ahLst/>
                <a:cxnLst>
                  <a:cxn ang="T6">
                    <a:pos x="T0" y="T1"/>
                  </a:cxn>
                  <a:cxn ang="T7">
                    <a:pos x="T2" y="T3"/>
                  </a:cxn>
                  <a:cxn ang="T8">
                    <a:pos x="T4" y="T5"/>
                  </a:cxn>
                </a:cxnLst>
                <a:rect l="0" t="0" r="r" b="b"/>
                <a:pathLst>
                  <a:path w="104" h="89">
                    <a:moveTo>
                      <a:pt x="0" y="68"/>
                    </a:moveTo>
                    <a:cubicBezTo>
                      <a:pt x="0" y="68"/>
                      <a:pt x="36" y="0"/>
                      <a:pt x="104" y="20"/>
                    </a:cubicBezTo>
                    <a:cubicBezTo>
                      <a:pt x="104" y="20"/>
                      <a:pt x="63" y="89"/>
                      <a:pt x="0"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0" name="Freeform 1721"/>
              <p:cNvSpPr>
                <a:spLocks/>
              </p:cNvSpPr>
              <p:nvPr/>
            </p:nvSpPr>
            <p:spPr bwMode="auto">
              <a:xfrm>
                <a:off x="4561" y="1307"/>
                <a:ext cx="111" cy="121"/>
              </a:xfrm>
              <a:custGeom>
                <a:avLst/>
                <a:gdLst>
                  <a:gd name="T0" fmla="*/ 0 w 92"/>
                  <a:gd name="T1" fmla="*/ 64 h 100"/>
                  <a:gd name="T2" fmla="*/ 134 w 92"/>
                  <a:gd name="T3" fmla="*/ 85 h 100"/>
                  <a:gd name="T4" fmla="*/ 0 w 92"/>
                  <a:gd name="T5" fmla="*/ 64 h 100"/>
                  <a:gd name="T6" fmla="*/ 0 60000 65536"/>
                  <a:gd name="T7" fmla="*/ 0 60000 65536"/>
                  <a:gd name="T8" fmla="*/ 0 60000 65536"/>
                </a:gdLst>
                <a:ahLst/>
                <a:cxnLst>
                  <a:cxn ang="T6">
                    <a:pos x="T0" y="T1"/>
                  </a:cxn>
                  <a:cxn ang="T7">
                    <a:pos x="T2" y="T3"/>
                  </a:cxn>
                  <a:cxn ang="T8">
                    <a:pos x="T4" y="T5"/>
                  </a:cxn>
                </a:cxnLst>
                <a:rect l="0" t="0" r="r" b="b"/>
                <a:pathLst>
                  <a:path w="92" h="100">
                    <a:moveTo>
                      <a:pt x="0" y="44"/>
                    </a:moveTo>
                    <a:cubicBezTo>
                      <a:pt x="0" y="44"/>
                      <a:pt x="44" y="0"/>
                      <a:pt x="92" y="58"/>
                    </a:cubicBezTo>
                    <a:cubicBezTo>
                      <a:pt x="92" y="58"/>
                      <a:pt x="43" y="100"/>
                      <a:pt x="0" y="4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1" name="Freeform 1722"/>
              <p:cNvSpPr>
                <a:spLocks/>
              </p:cNvSpPr>
              <p:nvPr/>
            </p:nvSpPr>
            <p:spPr bwMode="auto">
              <a:xfrm>
                <a:off x="4672" y="1323"/>
                <a:ext cx="137" cy="114"/>
              </a:xfrm>
              <a:custGeom>
                <a:avLst/>
                <a:gdLst>
                  <a:gd name="T0" fmla="*/ 0 w 114"/>
                  <a:gd name="T1" fmla="*/ 67 h 94"/>
                  <a:gd name="T2" fmla="*/ 165 w 114"/>
                  <a:gd name="T3" fmla="*/ 75 h 94"/>
                  <a:gd name="T4" fmla="*/ 0 w 114"/>
                  <a:gd name="T5" fmla="*/ 67 h 94"/>
                  <a:gd name="T6" fmla="*/ 0 60000 65536"/>
                  <a:gd name="T7" fmla="*/ 0 60000 65536"/>
                  <a:gd name="T8" fmla="*/ 0 60000 65536"/>
                </a:gdLst>
                <a:ahLst/>
                <a:cxnLst>
                  <a:cxn ang="T6">
                    <a:pos x="T0" y="T1"/>
                  </a:cxn>
                  <a:cxn ang="T7">
                    <a:pos x="T2" y="T3"/>
                  </a:cxn>
                  <a:cxn ang="T8">
                    <a:pos x="T4" y="T5"/>
                  </a:cxn>
                </a:cxnLst>
                <a:rect l="0" t="0" r="r" b="b"/>
                <a:pathLst>
                  <a:path w="114" h="94">
                    <a:moveTo>
                      <a:pt x="0" y="45"/>
                    </a:moveTo>
                    <a:cubicBezTo>
                      <a:pt x="0" y="45"/>
                      <a:pt x="61" y="0"/>
                      <a:pt x="114" y="51"/>
                    </a:cubicBezTo>
                    <a:cubicBezTo>
                      <a:pt x="114" y="51"/>
                      <a:pt x="46" y="94"/>
                      <a:pt x="0" y="4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2" name="Freeform 1723"/>
              <p:cNvSpPr>
                <a:spLocks/>
              </p:cNvSpPr>
              <p:nvPr/>
            </p:nvSpPr>
            <p:spPr bwMode="auto">
              <a:xfrm>
                <a:off x="4809" y="1316"/>
                <a:ext cx="110" cy="107"/>
              </a:xfrm>
              <a:custGeom>
                <a:avLst/>
                <a:gdLst>
                  <a:gd name="T0" fmla="*/ 0 w 91"/>
                  <a:gd name="T1" fmla="*/ 84 h 89"/>
                  <a:gd name="T2" fmla="*/ 133 w 91"/>
                  <a:gd name="T3" fmla="*/ 49 h 89"/>
                  <a:gd name="T4" fmla="*/ 0 w 91"/>
                  <a:gd name="T5" fmla="*/ 84 h 89"/>
                  <a:gd name="T6" fmla="*/ 0 60000 65536"/>
                  <a:gd name="T7" fmla="*/ 0 60000 65536"/>
                  <a:gd name="T8" fmla="*/ 0 60000 65536"/>
                </a:gdLst>
                <a:ahLst/>
                <a:cxnLst>
                  <a:cxn ang="T6">
                    <a:pos x="T0" y="T1"/>
                  </a:cxn>
                  <a:cxn ang="T7">
                    <a:pos x="T2" y="T3"/>
                  </a:cxn>
                  <a:cxn ang="T8">
                    <a:pos x="T4" y="T5"/>
                  </a:cxn>
                </a:cxnLst>
                <a:rect l="0" t="0" r="r" b="b"/>
                <a:pathLst>
                  <a:path w="91" h="89">
                    <a:moveTo>
                      <a:pt x="0" y="58"/>
                    </a:moveTo>
                    <a:cubicBezTo>
                      <a:pt x="0" y="58"/>
                      <a:pt x="36" y="0"/>
                      <a:pt x="91" y="34"/>
                    </a:cubicBezTo>
                    <a:cubicBezTo>
                      <a:pt x="91" y="34"/>
                      <a:pt x="54" y="89"/>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3" name="Freeform 1724"/>
              <p:cNvSpPr>
                <a:spLocks/>
              </p:cNvSpPr>
              <p:nvPr/>
            </p:nvSpPr>
            <p:spPr bwMode="auto">
              <a:xfrm>
                <a:off x="4884" y="1241"/>
                <a:ext cx="109" cy="116"/>
              </a:xfrm>
              <a:custGeom>
                <a:avLst/>
                <a:gdLst>
                  <a:gd name="T0" fmla="*/ 42 w 91"/>
                  <a:gd name="T1" fmla="*/ 140 h 96"/>
                  <a:gd name="T2" fmla="*/ 46 w 91"/>
                  <a:gd name="T3" fmla="*/ 0 h 96"/>
                  <a:gd name="T4" fmla="*/ 42 w 91"/>
                  <a:gd name="T5" fmla="*/ 140 h 96"/>
                  <a:gd name="T6" fmla="*/ 0 60000 65536"/>
                  <a:gd name="T7" fmla="*/ 0 60000 65536"/>
                  <a:gd name="T8" fmla="*/ 0 60000 65536"/>
                </a:gdLst>
                <a:ahLst/>
                <a:cxnLst>
                  <a:cxn ang="T6">
                    <a:pos x="T0" y="T1"/>
                  </a:cxn>
                  <a:cxn ang="T7">
                    <a:pos x="T2" y="T3"/>
                  </a:cxn>
                  <a:cxn ang="T8">
                    <a:pos x="T4" y="T5"/>
                  </a:cxn>
                </a:cxnLst>
                <a:rect l="0" t="0" r="r" b="b"/>
                <a:pathLst>
                  <a:path w="91" h="96">
                    <a:moveTo>
                      <a:pt x="29" y="96"/>
                    </a:moveTo>
                    <a:cubicBezTo>
                      <a:pt x="29" y="96"/>
                      <a:pt x="0" y="58"/>
                      <a:pt x="32" y="0"/>
                    </a:cubicBezTo>
                    <a:cubicBezTo>
                      <a:pt x="32" y="0"/>
                      <a:pt x="91" y="50"/>
                      <a:pt x="29" y="9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4" name="Freeform 1725"/>
              <p:cNvSpPr>
                <a:spLocks/>
              </p:cNvSpPr>
              <p:nvPr/>
            </p:nvSpPr>
            <p:spPr bwMode="auto">
              <a:xfrm>
                <a:off x="4813" y="1183"/>
                <a:ext cx="109" cy="82"/>
              </a:xfrm>
              <a:custGeom>
                <a:avLst/>
                <a:gdLst>
                  <a:gd name="T0" fmla="*/ 131 w 91"/>
                  <a:gd name="T1" fmla="*/ 70 h 68"/>
                  <a:gd name="T2" fmla="*/ 0 w 91"/>
                  <a:gd name="T3" fmla="*/ 27 h 68"/>
                  <a:gd name="T4" fmla="*/ 131 w 91"/>
                  <a:gd name="T5" fmla="*/ 70 h 68"/>
                  <a:gd name="T6" fmla="*/ 0 60000 65536"/>
                  <a:gd name="T7" fmla="*/ 0 60000 65536"/>
                  <a:gd name="T8" fmla="*/ 0 60000 65536"/>
                </a:gdLst>
                <a:ahLst/>
                <a:cxnLst>
                  <a:cxn ang="T6">
                    <a:pos x="T0" y="T1"/>
                  </a:cxn>
                  <a:cxn ang="T7">
                    <a:pos x="T2" y="T3"/>
                  </a:cxn>
                  <a:cxn ang="T8">
                    <a:pos x="T4" y="T5"/>
                  </a:cxn>
                </a:cxnLst>
                <a:rect l="0" t="0" r="r" b="b"/>
                <a:pathLst>
                  <a:path w="91" h="68">
                    <a:moveTo>
                      <a:pt x="91" y="48"/>
                    </a:moveTo>
                    <a:cubicBezTo>
                      <a:pt x="91" y="48"/>
                      <a:pt x="35" y="68"/>
                      <a:pt x="0" y="18"/>
                    </a:cubicBezTo>
                    <a:cubicBezTo>
                      <a:pt x="0" y="18"/>
                      <a:pt x="65" y="0"/>
                      <a:pt x="91"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5" name="Line 1726"/>
              <p:cNvSpPr>
                <a:spLocks noChangeShapeType="1"/>
              </p:cNvSpPr>
              <p:nvPr/>
            </p:nvSpPr>
            <p:spPr bwMode="auto">
              <a:xfrm flipV="1">
                <a:off x="3966" y="1483"/>
                <a:ext cx="1" cy="335"/>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736" name="Freeform 1727"/>
              <p:cNvSpPr>
                <a:spLocks/>
              </p:cNvSpPr>
              <p:nvPr/>
            </p:nvSpPr>
            <p:spPr bwMode="auto">
              <a:xfrm>
                <a:off x="3973" y="1207"/>
                <a:ext cx="63" cy="30"/>
              </a:xfrm>
              <a:custGeom>
                <a:avLst/>
                <a:gdLst>
                  <a:gd name="T0" fmla="*/ 0 w 52"/>
                  <a:gd name="T1" fmla="*/ 0 h 25"/>
                  <a:gd name="T2" fmla="*/ 76 w 52"/>
                  <a:gd name="T3" fmla="*/ 16 h 25"/>
                  <a:gd name="T4" fmla="*/ 0 w 52"/>
                  <a:gd name="T5" fmla="*/ 0 h 25"/>
                  <a:gd name="T6" fmla="*/ 0 60000 65536"/>
                  <a:gd name="T7" fmla="*/ 0 60000 65536"/>
                  <a:gd name="T8" fmla="*/ 0 60000 65536"/>
                </a:gdLst>
                <a:ahLst/>
                <a:cxnLst>
                  <a:cxn ang="T6">
                    <a:pos x="T0" y="T1"/>
                  </a:cxn>
                  <a:cxn ang="T7">
                    <a:pos x="T2" y="T3"/>
                  </a:cxn>
                  <a:cxn ang="T8">
                    <a:pos x="T4" y="T5"/>
                  </a:cxn>
                </a:cxnLst>
                <a:rect l="0" t="0" r="r" b="b"/>
                <a:pathLst>
                  <a:path w="52" h="25">
                    <a:moveTo>
                      <a:pt x="0" y="0"/>
                    </a:moveTo>
                    <a:cubicBezTo>
                      <a:pt x="0" y="0"/>
                      <a:pt x="23" y="25"/>
                      <a:pt x="52" y="11"/>
                    </a:cubicBezTo>
                    <a:cubicBezTo>
                      <a:pt x="52" y="11"/>
                      <a:pt x="17"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7" name="Freeform 1728"/>
              <p:cNvSpPr>
                <a:spLocks/>
              </p:cNvSpPr>
              <p:nvPr/>
            </p:nvSpPr>
            <p:spPr bwMode="auto">
              <a:xfrm>
                <a:off x="4076" y="1207"/>
                <a:ext cx="74" cy="29"/>
              </a:xfrm>
              <a:custGeom>
                <a:avLst/>
                <a:gdLst>
                  <a:gd name="T0" fmla="*/ 0 w 62"/>
                  <a:gd name="T1" fmla="*/ 0 h 24"/>
                  <a:gd name="T2" fmla="*/ 88 w 62"/>
                  <a:gd name="T3" fmla="*/ 21 h 24"/>
                  <a:gd name="T4" fmla="*/ 0 w 62"/>
                  <a:gd name="T5" fmla="*/ 0 h 24"/>
                  <a:gd name="T6" fmla="*/ 0 60000 65536"/>
                  <a:gd name="T7" fmla="*/ 0 60000 65536"/>
                  <a:gd name="T8" fmla="*/ 0 60000 65536"/>
                </a:gdLst>
                <a:ahLst/>
                <a:cxnLst>
                  <a:cxn ang="T6">
                    <a:pos x="T0" y="T1"/>
                  </a:cxn>
                  <a:cxn ang="T7">
                    <a:pos x="T2" y="T3"/>
                  </a:cxn>
                  <a:cxn ang="T8">
                    <a:pos x="T4" y="T5"/>
                  </a:cxn>
                </a:cxnLst>
                <a:rect l="0" t="0" r="r" b="b"/>
                <a:pathLst>
                  <a:path w="62" h="24">
                    <a:moveTo>
                      <a:pt x="0" y="0"/>
                    </a:moveTo>
                    <a:cubicBezTo>
                      <a:pt x="0" y="0"/>
                      <a:pt x="31" y="24"/>
                      <a:pt x="62" y="14"/>
                    </a:cubicBezTo>
                    <a:cubicBezTo>
                      <a:pt x="62" y="14"/>
                      <a:pt x="15"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8" name="Freeform 1729"/>
              <p:cNvSpPr>
                <a:spLocks/>
              </p:cNvSpPr>
              <p:nvPr/>
            </p:nvSpPr>
            <p:spPr bwMode="auto">
              <a:xfrm>
                <a:off x="4215" y="1204"/>
                <a:ext cx="58" cy="26"/>
              </a:xfrm>
              <a:custGeom>
                <a:avLst/>
                <a:gdLst>
                  <a:gd name="T0" fmla="*/ 0 w 48"/>
                  <a:gd name="T1" fmla="*/ 0 h 21"/>
                  <a:gd name="T2" fmla="*/ 70 w 48"/>
                  <a:gd name="T3" fmla="*/ 24 h 21"/>
                  <a:gd name="T4" fmla="*/ 0 w 48"/>
                  <a:gd name="T5" fmla="*/ 0 h 21"/>
                  <a:gd name="T6" fmla="*/ 0 60000 65536"/>
                  <a:gd name="T7" fmla="*/ 0 60000 65536"/>
                  <a:gd name="T8" fmla="*/ 0 60000 65536"/>
                </a:gdLst>
                <a:ahLst/>
                <a:cxnLst>
                  <a:cxn ang="T6">
                    <a:pos x="T0" y="T1"/>
                  </a:cxn>
                  <a:cxn ang="T7">
                    <a:pos x="T2" y="T3"/>
                  </a:cxn>
                  <a:cxn ang="T8">
                    <a:pos x="T4" y="T5"/>
                  </a:cxn>
                </a:cxnLst>
                <a:rect l="0" t="0" r="r" b="b"/>
                <a:pathLst>
                  <a:path w="48" h="21">
                    <a:moveTo>
                      <a:pt x="0" y="0"/>
                    </a:moveTo>
                    <a:cubicBezTo>
                      <a:pt x="0" y="0"/>
                      <a:pt x="14" y="21"/>
                      <a:pt x="48" y="15"/>
                    </a:cubicBezTo>
                    <a:cubicBezTo>
                      <a:pt x="48" y="15"/>
                      <a:pt x="10" y="1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9" name="Freeform 1730"/>
              <p:cNvSpPr>
                <a:spLocks/>
              </p:cNvSpPr>
              <p:nvPr/>
            </p:nvSpPr>
            <p:spPr bwMode="auto">
              <a:xfrm>
                <a:off x="4560" y="1279"/>
                <a:ext cx="107" cy="95"/>
              </a:xfrm>
              <a:custGeom>
                <a:avLst/>
                <a:gdLst>
                  <a:gd name="T0" fmla="*/ 24 w 89"/>
                  <a:gd name="T1" fmla="*/ 66 h 78"/>
                  <a:gd name="T2" fmla="*/ 76 w 89"/>
                  <a:gd name="T3" fmla="*/ 97 h 78"/>
                  <a:gd name="T4" fmla="*/ 100 w 89"/>
                  <a:gd name="T5" fmla="*/ 61 h 78"/>
                  <a:gd name="T6" fmla="*/ 84 w 89"/>
                  <a:gd name="T7" fmla="*/ 29 h 78"/>
                  <a:gd name="T8" fmla="*/ 57 w 89"/>
                  <a:gd name="T9" fmla="*/ 16 h 78"/>
                  <a:gd name="T10" fmla="*/ 41 w 89"/>
                  <a:gd name="T11" fmla="*/ 35 h 78"/>
                  <a:gd name="T12" fmla="*/ 24 w 89"/>
                  <a:gd name="T13" fmla="*/ 66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78">
                    <a:moveTo>
                      <a:pt x="17" y="44"/>
                    </a:moveTo>
                    <a:cubicBezTo>
                      <a:pt x="0" y="47"/>
                      <a:pt x="30" y="78"/>
                      <a:pt x="52" y="66"/>
                    </a:cubicBezTo>
                    <a:cubicBezTo>
                      <a:pt x="74" y="54"/>
                      <a:pt x="48" y="44"/>
                      <a:pt x="69" y="41"/>
                    </a:cubicBezTo>
                    <a:cubicBezTo>
                      <a:pt x="89" y="37"/>
                      <a:pt x="69" y="16"/>
                      <a:pt x="58" y="20"/>
                    </a:cubicBezTo>
                    <a:cubicBezTo>
                      <a:pt x="47" y="25"/>
                      <a:pt x="36" y="21"/>
                      <a:pt x="39" y="11"/>
                    </a:cubicBezTo>
                    <a:cubicBezTo>
                      <a:pt x="42" y="0"/>
                      <a:pt x="20" y="14"/>
                      <a:pt x="28" y="24"/>
                    </a:cubicBezTo>
                    <a:cubicBezTo>
                      <a:pt x="36" y="33"/>
                      <a:pt x="27" y="42"/>
                      <a:pt x="17" y="44"/>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40" name="Freeform 1731"/>
              <p:cNvSpPr>
                <a:spLocks/>
              </p:cNvSpPr>
              <p:nvPr/>
            </p:nvSpPr>
            <p:spPr bwMode="auto">
              <a:xfrm>
                <a:off x="4610" y="1318"/>
                <a:ext cx="14" cy="23"/>
              </a:xfrm>
              <a:custGeom>
                <a:avLst/>
                <a:gdLst>
                  <a:gd name="T0" fmla="*/ 13 w 11"/>
                  <a:gd name="T1" fmla="*/ 28 h 19"/>
                  <a:gd name="T2" fmla="*/ 4 w 11"/>
                  <a:gd name="T3" fmla="*/ 8 h 19"/>
                  <a:gd name="T4" fmla="*/ 18 w 11"/>
                  <a:gd name="T5" fmla="*/ 0 h 19"/>
                  <a:gd name="T6" fmla="*/ 0 60000 65536"/>
                  <a:gd name="T7" fmla="*/ 0 60000 65536"/>
                  <a:gd name="T8" fmla="*/ 0 60000 65536"/>
                </a:gdLst>
                <a:ahLst/>
                <a:cxnLst>
                  <a:cxn ang="T6">
                    <a:pos x="T0" y="T1"/>
                  </a:cxn>
                  <a:cxn ang="T7">
                    <a:pos x="T2" y="T3"/>
                  </a:cxn>
                  <a:cxn ang="T8">
                    <a:pos x="T4" y="T5"/>
                  </a:cxn>
                </a:cxnLst>
                <a:rect l="0" t="0" r="r" b="b"/>
                <a:pathLst>
                  <a:path w="11" h="19">
                    <a:moveTo>
                      <a:pt x="8" y="19"/>
                    </a:moveTo>
                    <a:cubicBezTo>
                      <a:pt x="4" y="16"/>
                      <a:pt x="0" y="12"/>
                      <a:pt x="2" y="6"/>
                    </a:cubicBezTo>
                    <a:cubicBezTo>
                      <a:pt x="4" y="3"/>
                      <a:pt x="8" y="0"/>
                      <a:pt x="1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41" name="Freeform 1732"/>
              <p:cNvSpPr>
                <a:spLocks/>
              </p:cNvSpPr>
              <p:nvPr/>
            </p:nvSpPr>
            <p:spPr bwMode="auto">
              <a:xfrm>
                <a:off x="4610" y="1318"/>
                <a:ext cx="14" cy="23"/>
              </a:xfrm>
              <a:custGeom>
                <a:avLst/>
                <a:gdLst>
                  <a:gd name="T0" fmla="*/ 13 w 11"/>
                  <a:gd name="T1" fmla="*/ 28 h 19"/>
                  <a:gd name="T2" fmla="*/ 4 w 11"/>
                  <a:gd name="T3" fmla="*/ 8 h 19"/>
                  <a:gd name="T4" fmla="*/ 18 w 11"/>
                  <a:gd name="T5" fmla="*/ 0 h 19"/>
                  <a:gd name="T6" fmla="*/ 0 60000 65536"/>
                  <a:gd name="T7" fmla="*/ 0 60000 65536"/>
                  <a:gd name="T8" fmla="*/ 0 60000 65536"/>
                </a:gdLst>
                <a:ahLst/>
                <a:cxnLst>
                  <a:cxn ang="T6">
                    <a:pos x="T0" y="T1"/>
                  </a:cxn>
                  <a:cxn ang="T7">
                    <a:pos x="T2" y="T3"/>
                  </a:cxn>
                  <a:cxn ang="T8">
                    <a:pos x="T4" y="T5"/>
                  </a:cxn>
                </a:cxnLst>
                <a:rect l="0" t="0" r="r" b="b"/>
                <a:pathLst>
                  <a:path w="11" h="19">
                    <a:moveTo>
                      <a:pt x="8" y="19"/>
                    </a:moveTo>
                    <a:cubicBezTo>
                      <a:pt x="4" y="16"/>
                      <a:pt x="0" y="12"/>
                      <a:pt x="2" y="6"/>
                    </a:cubicBezTo>
                    <a:cubicBezTo>
                      <a:pt x="4" y="3"/>
                      <a:pt x="8" y="0"/>
                      <a:pt x="1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2" name="Freeform 1733"/>
              <p:cNvSpPr>
                <a:spLocks/>
              </p:cNvSpPr>
              <p:nvPr/>
            </p:nvSpPr>
            <p:spPr bwMode="auto">
              <a:xfrm>
                <a:off x="4593" y="1331"/>
                <a:ext cx="22" cy="8"/>
              </a:xfrm>
              <a:custGeom>
                <a:avLst/>
                <a:gdLst>
                  <a:gd name="T0" fmla="*/ 27 w 18"/>
                  <a:gd name="T1" fmla="*/ 9 h 6"/>
                  <a:gd name="T2" fmla="*/ 0 w 18"/>
                  <a:gd name="T3" fmla="*/ 11 h 6"/>
                  <a:gd name="T4" fmla="*/ 0 60000 65536"/>
                  <a:gd name="T5" fmla="*/ 0 60000 65536"/>
                </a:gdLst>
                <a:ahLst/>
                <a:cxnLst>
                  <a:cxn ang="T4">
                    <a:pos x="T0" y="T1"/>
                  </a:cxn>
                  <a:cxn ang="T5">
                    <a:pos x="T2" y="T3"/>
                  </a:cxn>
                </a:cxnLst>
                <a:rect l="0" t="0" r="r" b="b"/>
                <a:pathLst>
                  <a:path w="18" h="6">
                    <a:moveTo>
                      <a:pt x="18" y="5"/>
                    </a:moveTo>
                    <a:cubicBezTo>
                      <a:pt x="15" y="1"/>
                      <a:pt x="0" y="0"/>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43" name="Freeform 1734"/>
              <p:cNvSpPr>
                <a:spLocks/>
              </p:cNvSpPr>
              <p:nvPr/>
            </p:nvSpPr>
            <p:spPr bwMode="auto">
              <a:xfrm>
                <a:off x="4593" y="1331"/>
                <a:ext cx="22" cy="8"/>
              </a:xfrm>
              <a:custGeom>
                <a:avLst/>
                <a:gdLst>
                  <a:gd name="T0" fmla="*/ 27 w 18"/>
                  <a:gd name="T1" fmla="*/ 9 h 6"/>
                  <a:gd name="T2" fmla="*/ 0 w 18"/>
                  <a:gd name="T3" fmla="*/ 11 h 6"/>
                  <a:gd name="T4" fmla="*/ 0 60000 65536"/>
                  <a:gd name="T5" fmla="*/ 0 60000 65536"/>
                </a:gdLst>
                <a:ahLst/>
                <a:cxnLst>
                  <a:cxn ang="T4">
                    <a:pos x="T0" y="T1"/>
                  </a:cxn>
                  <a:cxn ang="T5">
                    <a:pos x="T2" y="T3"/>
                  </a:cxn>
                </a:cxnLst>
                <a:rect l="0" t="0" r="r" b="b"/>
                <a:pathLst>
                  <a:path w="18" h="6">
                    <a:moveTo>
                      <a:pt x="18" y="5"/>
                    </a:moveTo>
                    <a:cubicBezTo>
                      <a:pt x="15" y="1"/>
                      <a:pt x="0" y="0"/>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4" name="Freeform 1735"/>
              <p:cNvSpPr>
                <a:spLocks/>
              </p:cNvSpPr>
              <p:nvPr/>
            </p:nvSpPr>
            <p:spPr bwMode="auto">
              <a:xfrm>
                <a:off x="4575" y="1331"/>
                <a:ext cx="49" cy="29"/>
              </a:xfrm>
              <a:custGeom>
                <a:avLst/>
                <a:gdLst>
                  <a:gd name="T0" fmla="*/ 2 w 40"/>
                  <a:gd name="T1" fmla="*/ 10 h 24"/>
                  <a:gd name="T2" fmla="*/ 15 w 40"/>
                  <a:gd name="T3" fmla="*/ 25 h 24"/>
                  <a:gd name="T4" fmla="*/ 33 w 40"/>
                  <a:gd name="T5" fmla="*/ 30 h 24"/>
                  <a:gd name="T6" fmla="*/ 60 w 40"/>
                  <a:gd name="T7" fmla="*/ 25 h 24"/>
                  <a:gd name="T8" fmla="*/ 38 w 40"/>
                  <a:gd name="T9" fmla="*/ 19 h 24"/>
                  <a:gd name="T10" fmla="*/ 21 w 40"/>
                  <a:gd name="T11" fmla="*/ 12 h 24"/>
                  <a:gd name="T12" fmla="*/ 2 w 40"/>
                  <a:gd name="T13" fmla="*/ 1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24">
                    <a:moveTo>
                      <a:pt x="2" y="7"/>
                    </a:moveTo>
                    <a:cubicBezTo>
                      <a:pt x="2" y="10"/>
                      <a:pt x="8" y="15"/>
                      <a:pt x="10" y="17"/>
                    </a:cubicBezTo>
                    <a:cubicBezTo>
                      <a:pt x="14" y="19"/>
                      <a:pt x="17" y="20"/>
                      <a:pt x="22" y="21"/>
                    </a:cubicBezTo>
                    <a:cubicBezTo>
                      <a:pt x="25" y="21"/>
                      <a:pt x="40" y="24"/>
                      <a:pt x="40" y="17"/>
                    </a:cubicBezTo>
                    <a:cubicBezTo>
                      <a:pt x="39" y="12"/>
                      <a:pt x="28" y="14"/>
                      <a:pt x="25" y="13"/>
                    </a:cubicBezTo>
                    <a:cubicBezTo>
                      <a:pt x="21" y="12"/>
                      <a:pt x="17" y="11"/>
                      <a:pt x="14" y="8"/>
                    </a:cubicBezTo>
                    <a:cubicBezTo>
                      <a:pt x="12" y="7"/>
                      <a:pt x="0" y="0"/>
                      <a:pt x="2" y="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5" name="Freeform 1736"/>
              <p:cNvSpPr>
                <a:spLocks/>
              </p:cNvSpPr>
              <p:nvPr/>
            </p:nvSpPr>
            <p:spPr bwMode="auto">
              <a:xfrm>
                <a:off x="4597" y="1311"/>
                <a:ext cx="24" cy="22"/>
              </a:xfrm>
              <a:custGeom>
                <a:avLst/>
                <a:gdLst>
                  <a:gd name="T0" fmla="*/ 2 w 20"/>
                  <a:gd name="T1" fmla="*/ 26 h 18"/>
                  <a:gd name="T2" fmla="*/ 13 w 20"/>
                  <a:gd name="T3" fmla="*/ 27 h 18"/>
                  <a:gd name="T4" fmla="*/ 20 w 20"/>
                  <a:gd name="T5" fmla="*/ 12 h 18"/>
                  <a:gd name="T6" fmla="*/ 29 w 20"/>
                  <a:gd name="T7" fmla="*/ 0 h 18"/>
                  <a:gd name="T8" fmla="*/ 14 w 20"/>
                  <a:gd name="T9" fmla="*/ 13 h 18"/>
                  <a:gd name="T10" fmla="*/ 0 w 20"/>
                  <a:gd name="T11" fmla="*/ 26 h 18"/>
                  <a:gd name="T12" fmla="*/ 5 w 20"/>
                  <a:gd name="T13" fmla="*/ 2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8">
                    <a:moveTo>
                      <a:pt x="2" y="17"/>
                    </a:moveTo>
                    <a:cubicBezTo>
                      <a:pt x="4" y="18"/>
                      <a:pt x="7" y="17"/>
                      <a:pt x="9" y="18"/>
                    </a:cubicBezTo>
                    <a:cubicBezTo>
                      <a:pt x="11" y="17"/>
                      <a:pt x="12" y="10"/>
                      <a:pt x="14" y="8"/>
                    </a:cubicBezTo>
                    <a:cubicBezTo>
                      <a:pt x="15" y="5"/>
                      <a:pt x="16" y="0"/>
                      <a:pt x="20" y="0"/>
                    </a:cubicBezTo>
                    <a:cubicBezTo>
                      <a:pt x="13" y="0"/>
                      <a:pt x="13" y="4"/>
                      <a:pt x="10" y="9"/>
                    </a:cubicBezTo>
                    <a:cubicBezTo>
                      <a:pt x="8" y="14"/>
                      <a:pt x="4" y="14"/>
                      <a:pt x="0" y="17"/>
                    </a:cubicBezTo>
                    <a:cubicBezTo>
                      <a:pt x="1" y="17"/>
                      <a:pt x="2" y="17"/>
                      <a:pt x="3" y="1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6" name="Freeform 1737"/>
              <p:cNvSpPr>
                <a:spLocks/>
              </p:cNvSpPr>
              <p:nvPr/>
            </p:nvSpPr>
            <p:spPr bwMode="auto">
              <a:xfrm>
                <a:off x="4631" y="1308"/>
                <a:ext cx="19" cy="21"/>
              </a:xfrm>
              <a:custGeom>
                <a:avLst/>
                <a:gdLst>
                  <a:gd name="T0" fmla="*/ 0 w 16"/>
                  <a:gd name="T1" fmla="*/ 26 h 17"/>
                  <a:gd name="T2" fmla="*/ 21 w 16"/>
                  <a:gd name="T3" fmla="*/ 17 h 17"/>
                  <a:gd name="T4" fmla="*/ 14 w 16"/>
                  <a:gd name="T5" fmla="*/ 5 h 17"/>
                  <a:gd name="T6" fmla="*/ 2 w 16"/>
                  <a:gd name="T7" fmla="*/ 0 h 17"/>
                  <a:gd name="T8" fmla="*/ 14 w 16"/>
                  <a:gd name="T9" fmla="*/ 15 h 17"/>
                  <a:gd name="T10" fmla="*/ 2 w 16"/>
                  <a:gd name="T11" fmla="*/ 2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0" y="17"/>
                    </a:moveTo>
                    <a:cubicBezTo>
                      <a:pt x="2" y="16"/>
                      <a:pt x="14" y="13"/>
                      <a:pt x="15" y="11"/>
                    </a:cubicBezTo>
                    <a:cubicBezTo>
                      <a:pt x="16" y="9"/>
                      <a:pt x="11" y="4"/>
                      <a:pt x="10" y="3"/>
                    </a:cubicBezTo>
                    <a:cubicBezTo>
                      <a:pt x="7" y="1"/>
                      <a:pt x="5" y="0"/>
                      <a:pt x="2" y="0"/>
                    </a:cubicBezTo>
                    <a:cubicBezTo>
                      <a:pt x="1" y="4"/>
                      <a:pt x="11" y="6"/>
                      <a:pt x="10" y="10"/>
                    </a:cubicBezTo>
                    <a:cubicBezTo>
                      <a:pt x="10" y="12"/>
                      <a:pt x="4" y="15"/>
                      <a:pt x="2" y="1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7" name="Freeform 1738"/>
              <p:cNvSpPr>
                <a:spLocks/>
              </p:cNvSpPr>
              <p:nvPr/>
            </p:nvSpPr>
            <p:spPr bwMode="auto">
              <a:xfrm>
                <a:off x="4590" y="1290"/>
                <a:ext cx="21" cy="23"/>
              </a:xfrm>
              <a:custGeom>
                <a:avLst/>
                <a:gdLst>
                  <a:gd name="T0" fmla="*/ 16 w 18"/>
                  <a:gd name="T1" fmla="*/ 2 h 19"/>
                  <a:gd name="T2" fmla="*/ 11 w 18"/>
                  <a:gd name="T3" fmla="*/ 22 h 19"/>
                  <a:gd name="T4" fmla="*/ 15 w 18"/>
                  <a:gd name="T5" fmla="*/ 2 h 19"/>
                  <a:gd name="T6" fmla="*/ 0 60000 65536"/>
                  <a:gd name="T7" fmla="*/ 0 60000 65536"/>
                  <a:gd name="T8" fmla="*/ 0 60000 65536"/>
                </a:gdLst>
                <a:ahLst/>
                <a:cxnLst>
                  <a:cxn ang="T6">
                    <a:pos x="T0" y="T1"/>
                  </a:cxn>
                  <a:cxn ang="T7">
                    <a:pos x="T2" y="T3"/>
                  </a:cxn>
                  <a:cxn ang="T8">
                    <a:pos x="T4" y="T5"/>
                  </a:cxn>
                </a:cxnLst>
                <a:rect l="0" t="0" r="r" b="b"/>
                <a:pathLst>
                  <a:path w="18" h="19">
                    <a:moveTo>
                      <a:pt x="12" y="2"/>
                    </a:moveTo>
                    <a:cubicBezTo>
                      <a:pt x="8" y="6"/>
                      <a:pt x="18" y="19"/>
                      <a:pt x="8" y="15"/>
                    </a:cubicBezTo>
                    <a:cubicBezTo>
                      <a:pt x="0" y="12"/>
                      <a:pt x="9" y="0"/>
                      <a:pt x="11"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8" name="Freeform 1739"/>
              <p:cNvSpPr>
                <a:spLocks/>
              </p:cNvSpPr>
              <p:nvPr/>
            </p:nvSpPr>
            <p:spPr bwMode="auto">
              <a:xfrm>
                <a:off x="4580" y="1342"/>
                <a:ext cx="39" cy="17"/>
              </a:xfrm>
              <a:custGeom>
                <a:avLst/>
                <a:gdLst>
                  <a:gd name="T0" fmla="*/ 46 w 32"/>
                  <a:gd name="T1" fmla="*/ 16 h 14"/>
                  <a:gd name="T2" fmla="*/ 24 w 32"/>
                  <a:gd name="T3" fmla="*/ 18 h 14"/>
                  <a:gd name="T4" fmla="*/ 0 w 32"/>
                  <a:gd name="T5" fmla="*/ 0 h 14"/>
                  <a:gd name="T6" fmla="*/ 15 w 32"/>
                  <a:gd name="T7" fmla="*/ 7 h 14"/>
                  <a:gd name="T8" fmla="*/ 33 w 32"/>
                  <a:gd name="T9" fmla="*/ 13 h 14"/>
                  <a:gd name="T10" fmla="*/ 48 w 32"/>
                  <a:gd name="T11" fmla="*/ 18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4">
                    <a:moveTo>
                      <a:pt x="31" y="11"/>
                    </a:moveTo>
                    <a:cubicBezTo>
                      <a:pt x="28" y="14"/>
                      <a:pt x="20" y="13"/>
                      <a:pt x="16" y="12"/>
                    </a:cubicBezTo>
                    <a:cubicBezTo>
                      <a:pt x="10" y="10"/>
                      <a:pt x="3" y="6"/>
                      <a:pt x="0" y="0"/>
                    </a:cubicBezTo>
                    <a:cubicBezTo>
                      <a:pt x="3" y="1"/>
                      <a:pt x="7" y="4"/>
                      <a:pt x="10" y="5"/>
                    </a:cubicBezTo>
                    <a:cubicBezTo>
                      <a:pt x="14" y="7"/>
                      <a:pt x="17" y="9"/>
                      <a:pt x="22" y="9"/>
                    </a:cubicBezTo>
                    <a:cubicBezTo>
                      <a:pt x="24" y="10"/>
                      <a:pt x="31" y="10"/>
                      <a:pt x="32" y="1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9" name="Freeform 1740"/>
              <p:cNvSpPr>
                <a:spLocks/>
              </p:cNvSpPr>
              <p:nvPr/>
            </p:nvSpPr>
            <p:spPr bwMode="auto">
              <a:xfrm>
                <a:off x="4603" y="1323"/>
                <a:ext cx="7" cy="8"/>
              </a:xfrm>
              <a:custGeom>
                <a:avLst/>
                <a:gdLst>
                  <a:gd name="T0" fmla="*/ 0 w 6"/>
                  <a:gd name="T1" fmla="*/ 8 h 7"/>
                  <a:gd name="T2" fmla="*/ 7 w 6"/>
                  <a:gd name="T3" fmla="*/ 7 h 7"/>
                  <a:gd name="T4" fmla="*/ 8 w 6"/>
                  <a:gd name="T5" fmla="*/ 0 h 7"/>
                  <a:gd name="T6" fmla="*/ 1 w 6"/>
                  <a:gd name="T7" fmla="*/ 8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0" y="6"/>
                    </a:moveTo>
                    <a:cubicBezTo>
                      <a:pt x="3" y="6"/>
                      <a:pt x="4" y="7"/>
                      <a:pt x="5" y="5"/>
                    </a:cubicBezTo>
                    <a:cubicBezTo>
                      <a:pt x="6" y="4"/>
                      <a:pt x="6" y="1"/>
                      <a:pt x="6" y="0"/>
                    </a:cubicBezTo>
                    <a:cubicBezTo>
                      <a:pt x="4" y="2"/>
                      <a:pt x="3" y="4"/>
                      <a:pt x="1" y="6"/>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0" name="Freeform 1741"/>
              <p:cNvSpPr>
                <a:spLocks/>
              </p:cNvSpPr>
              <p:nvPr/>
            </p:nvSpPr>
            <p:spPr bwMode="auto">
              <a:xfrm>
                <a:off x="4598" y="1294"/>
                <a:ext cx="7" cy="12"/>
              </a:xfrm>
              <a:custGeom>
                <a:avLst/>
                <a:gdLst>
                  <a:gd name="T0" fmla="*/ 5 w 6"/>
                  <a:gd name="T1" fmla="*/ 0 h 10"/>
                  <a:gd name="T2" fmla="*/ 7 w 6"/>
                  <a:gd name="T3" fmla="*/ 14 h 10"/>
                  <a:gd name="T4" fmla="*/ 2 w 6"/>
                  <a:gd name="T5" fmla="*/ 0 h 10"/>
                  <a:gd name="T6" fmla="*/ 0 60000 65536"/>
                  <a:gd name="T7" fmla="*/ 0 60000 65536"/>
                  <a:gd name="T8" fmla="*/ 0 60000 65536"/>
                </a:gdLst>
                <a:ahLst/>
                <a:cxnLst>
                  <a:cxn ang="T6">
                    <a:pos x="T0" y="T1"/>
                  </a:cxn>
                  <a:cxn ang="T7">
                    <a:pos x="T2" y="T3"/>
                  </a:cxn>
                  <a:cxn ang="T8">
                    <a:pos x="T4" y="T5"/>
                  </a:cxn>
                </a:cxnLst>
                <a:rect l="0" t="0" r="r" b="b"/>
                <a:pathLst>
                  <a:path w="6" h="10">
                    <a:moveTo>
                      <a:pt x="3" y="0"/>
                    </a:moveTo>
                    <a:cubicBezTo>
                      <a:pt x="4" y="3"/>
                      <a:pt x="6" y="7"/>
                      <a:pt x="5" y="10"/>
                    </a:cubicBezTo>
                    <a:cubicBezTo>
                      <a:pt x="0" y="9"/>
                      <a:pt x="1" y="3"/>
                      <a:pt x="2"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1" name="Freeform 1742"/>
              <p:cNvSpPr>
                <a:spLocks/>
              </p:cNvSpPr>
              <p:nvPr/>
            </p:nvSpPr>
            <p:spPr bwMode="auto">
              <a:xfrm>
                <a:off x="4611" y="1322"/>
                <a:ext cx="9" cy="18"/>
              </a:xfrm>
              <a:custGeom>
                <a:avLst/>
                <a:gdLst>
                  <a:gd name="T0" fmla="*/ 10 w 7"/>
                  <a:gd name="T1" fmla="*/ 0 h 15"/>
                  <a:gd name="T2" fmla="*/ 12 w 7"/>
                  <a:gd name="T3" fmla="*/ 22 h 15"/>
                  <a:gd name="T4" fmla="*/ 12 w 7"/>
                  <a:gd name="T5" fmla="*/ 0 h 15"/>
                  <a:gd name="T6" fmla="*/ 0 60000 65536"/>
                  <a:gd name="T7" fmla="*/ 0 60000 65536"/>
                  <a:gd name="T8" fmla="*/ 0 60000 65536"/>
                </a:gdLst>
                <a:ahLst/>
                <a:cxnLst>
                  <a:cxn ang="T6">
                    <a:pos x="T0" y="T1"/>
                  </a:cxn>
                  <a:cxn ang="T7">
                    <a:pos x="T2" y="T3"/>
                  </a:cxn>
                  <a:cxn ang="T8">
                    <a:pos x="T4" y="T5"/>
                  </a:cxn>
                </a:cxnLst>
                <a:rect l="0" t="0" r="r" b="b"/>
                <a:pathLst>
                  <a:path w="7" h="15">
                    <a:moveTo>
                      <a:pt x="6" y="0"/>
                    </a:moveTo>
                    <a:cubicBezTo>
                      <a:pt x="0" y="6"/>
                      <a:pt x="3" y="10"/>
                      <a:pt x="7" y="15"/>
                    </a:cubicBezTo>
                    <a:cubicBezTo>
                      <a:pt x="6" y="12"/>
                      <a:pt x="4" y="3"/>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2" name="Freeform 1743"/>
              <p:cNvSpPr>
                <a:spLocks/>
              </p:cNvSpPr>
              <p:nvPr/>
            </p:nvSpPr>
            <p:spPr bwMode="auto">
              <a:xfrm>
                <a:off x="4598" y="1336"/>
                <a:ext cx="11" cy="4"/>
              </a:xfrm>
              <a:custGeom>
                <a:avLst/>
                <a:gdLst>
                  <a:gd name="T0" fmla="*/ 0 w 9"/>
                  <a:gd name="T1" fmla="*/ 1 h 3"/>
                  <a:gd name="T2" fmla="*/ 13 w 9"/>
                  <a:gd name="T3" fmla="*/ 5 h 3"/>
                  <a:gd name="T4" fmla="*/ 0 w 9"/>
                  <a:gd name="T5" fmla="*/ 4 h 3"/>
                  <a:gd name="T6" fmla="*/ 0 60000 65536"/>
                  <a:gd name="T7" fmla="*/ 0 60000 65536"/>
                  <a:gd name="T8" fmla="*/ 0 60000 65536"/>
                </a:gdLst>
                <a:ahLst/>
                <a:cxnLst>
                  <a:cxn ang="T6">
                    <a:pos x="T0" y="T1"/>
                  </a:cxn>
                  <a:cxn ang="T7">
                    <a:pos x="T2" y="T3"/>
                  </a:cxn>
                  <a:cxn ang="T8">
                    <a:pos x="T4" y="T5"/>
                  </a:cxn>
                </a:cxnLst>
                <a:rect l="0" t="0" r="r" b="b"/>
                <a:pathLst>
                  <a:path w="9" h="3">
                    <a:moveTo>
                      <a:pt x="0" y="1"/>
                    </a:moveTo>
                    <a:cubicBezTo>
                      <a:pt x="2" y="0"/>
                      <a:pt x="7" y="1"/>
                      <a:pt x="9" y="3"/>
                    </a:cubicBezTo>
                    <a:cubicBezTo>
                      <a:pt x="7" y="3"/>
                      <a:pt x="2" y="2"/>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3" name="Freeform 1744"/>
              <p:cNvSpPr>
                <a:spLocks/>
              </p:cNvSpPr>
              <p:nvPr/>
            </p:nvSpPr>
            <p:spPr bwMode="auto">
              <a:xfrm>
                <a:off x="4591" y="1333"/>
                <a:ext cx="5" cy="6"/>
              </a:xfrm>
              <a:custGeom>
                <a:avLst/>
                <a:gdLst>
                  <a:gd name="T0" fmla="*/ 5 w 4"/>
                  <a:gd name="T1" fmla="*/ 7 h 5"/>
                  <a:gd name="T2" fmla="*/ 0 w 4"/>
                  <a:gd name="T3" fmla="*/ 1 h 5"/>
                  <a:gd name="T4" fmla="*/ 6 w 4"/>
                  <a:gd name="T5" fmla="*/ 2 h 5"/>
                  <a:gd name="T6" fmla="*/ 0 60000 65536"/>
                  <a:gd name="T7" fmla="*/ 0 60000 65536"/>
                  <a:gd name="T8" fmla="*/ 0 60000 65536"/>
                </a:gdLst>
                <a:ahLst/>
                <a:cxnLst>
                  <a:cxn ang="T6">
                    <a:pos x="T0" y="T1"/>
                  </a:cxn>
                  <a:cxn ang="T7">
                    <a:pos x="T2" y="T3"/>
                  </a:cxn>
                  <a:cxn ang="T8">
                    <a:pos x="T4" y="T5"/>
                  </a:cxn>
                </a:cxnLst>
                <a:rect l="0" t="0" r="r" b="b"/>
                <a:pathLst>
                  <a:path w="4" h="5">
                    <a:moveTo>
                      <a:pt x="3" y="5"/>
                    </a:moveTo>
                    <a:cubicBezTo>
                      <a:pt x="2" y="4"/>
                      <a:pt x="1" y="2"/>
                      <a:pt x="0" y="1"/>
                    </a:cubicBezTo>
                    <a:cubicBezTo>
                      <a:pt x="1" y="0"/>
                      <a:pt x="3" y="2"/>
                      <a:pt x="4"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4" name="Freeform 1745"/>
              <p:cNvSpPr>
                <a:spLocks/>
              </p:cNvSpPr>
              <p:nvPr/>
            </p:nvSpPr>
            <p:spPr bwMode="auto">
              <a:xfrm>
                <a:off x="4619" y="1313"/>
                <a:ext cx="3" cy="10"/>
              </a:xfrm>
              <a:custGeom>
                <a:avLst/>
                <a:gdLst>
                  <a:gd name="T0" fmla="*/ 0 w 3"/>
                  <a:gd name="T1" fmla="*/ 6 h 8"/>
                  <a:gd name="T2" fmla="*/ 1 w 3"/>
                  <a:gd name="T3" fmla="*/ 13 h 8"/>
                  <a:gd name="T4" fmla="*/ 2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4"/>
                    </a:moveTo>
                    <a:cubicBezTo>
                      <a:pt x="0" y="4"/>
                      <a:pt x="0" y="8"/>
                      <a:pt x="1" y="8"/>
                    </a:cubicBezTo>
                    <a:cubicBezTo>
                      <a:pt x="3" y="7"/>
                      <a:pt x="2" y="2"/>
                      <a:pt x="2"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5" name="Freeform 1746"/>
              <p:cNvSpPr>
                <a:spLocks/>
              </p:cNvSpPr>
              <p:nvPr/>
            </p:nvSpPr>
            <p:spPr bwMode="auto">
              <a:xfrm>
                <a:off x="4618" y="1339"/>
                <a:ext cx="4" cy="3"/>
              </a:xfrm>
              <a:custGeom>
                <a:avLst/>
                <a:gdLst>
                  <a:gd name="T0" fmla="*/ 0 w 4"/>
                  <a:gd name="T1" fmla="*/ 3 h 3"/>
                  <a:gd name="T2" fmla="*/ 4 w 4"/>
                  <a:gd name="T3" fmla="*/ 0 h 3"/>
                  <a:gd name="T4" fmla="*/ 0 60000 65536"/>
                  <a:gd name="T5" fmla="*/ 0 60000 65536"/>
                </a:gdLst>
                <a:ahLst/>
                <a:cxnLst>
                  <a:cxn ang="T4">
                    <a:pos x="T0" y="T1"/>
                  </a:cxn>
                  <a:cxn ang="T5">
                    <a:pos x="T2" y="T3"/>
                  </a:cxn>
                </a:cxnLst>
                <a:rect l="0" t="0" r="r" b="b"/>
                <a:pathLst>
                  <a:path w="4" h="3">
                    <a:moveTo>
                      <a:pt x="0" y="3"/>
                    </a:moveTo>
                    <a:cubicBezTo>
                      <a:pt x="1" y="2"/>
                      <a:pt x="2" y="1"/>
                      <a:pt x="4"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6" name="Freeform 1747"/>
              <p:cNvSpPr>
                <a:spLocks/>
              </p:cNvSpPr>
              <p:nvPr/>
            </p:nvSpPr>
            <p:spPr bwMode="auto">
              <a:xfrm>
                <a:off x="4319" y="1208"/>
                <a:ext cx="71" cy="30"/>
              </a:xfrm>
              <a:custGeom>
                <a:avLst/>
                <a:gdLst>
                  <a:gd name="T0" fmla="*/ 0 w 59"/>
                  <a:gd name="T1" fmla="*/ 0 h 25"/>
                  <a:gd name="T2" fmla="*/ 85 w 59"/>
                  <a:gd name="T3" fmla="*/ 17 h 25"/>
                  <a:gd name="T4" fmla="*/ 0 w 59"/>
                  <a:gd name="T5" fmla="*/ 0 h 25"/>
                  <a:gd name="T6" fmla="*/ 0 60000 65536"/>
                  <a:gd name="T7" fmla="*/ 0 60000 65536"/>
                  <a:gd name="T8" fmla="*/ 0 60000 65536"/>
                </a:gdLst>
                <a:ahLst/>
                <a:cxnLst>
                  <a:cxn ang="T6">
                    <a:pos x="T0" y="T1"/>
                  </a:cxn>
                  <a:cxn ang="T7">
                    <a:pos x="T2" y="T3"/>
                  </a:cxn>
                  <a:cxn ang="T8">
                    <a:pos x="T4" y="T5"/>
                  </a:cxn>
                </a:cxnLst>
                <a:rect l="0" t="0" r="r" b="b"/>
                <a:pathLst>
                  <a:path w="59" h="25">
                    <a:moveTo>
                      <a:pt x="0" y="0"/>
                    </a:moveTo>
                    <a:cubicBezTo>
                      <a:pt x="0" y="0"/>
                      <a:pt x="19" y="25"/>
                      <a:pt x="59" y="12"/>
                    </a:cubicBezTo>
                    <a:cubicBezTo>
                      <a:pt x="59" y="12"/>
                      <a:pt x="15"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7" name="Freeform 1748"/>
              <p:cNvSpPr>
                <a:spLocks/>
              </p:cNvSpPr>
              <p:nvPr/>
            </p:nvSpPr>
            <p:spPr bwMode="auto">
              <a:xfrm>
                <a:off x="4447" y="1203"/>
                <a:ext cx="67" cy="23"/>
              </a:xfrm>
              <a:custGeom>
                <a:avLst/>
                <a:gdLst>
                  <a:gd name="T0" fmla="*/ 1 w 56"/>
                  <a:gd name="T1" fmla="*/ 5 h 19"/>
                  <a:gd name="T2" fmla="*/ 80 w 56"/>
                  <a:gd name="T3" fmla="*/ 23 h 19"/>
                  <a:gd name="T4" fmla="*/ 0 w 56"/>
                  <a:gd name="T5" fmla="*/ 0 h 19"/>
                  <a:gd name="T6" fmla="*/ 0 60000 65536"/>
                  <a:gd name="T7" fmla="*/ 0 60000 65536"/>
                  <a:gd name="T8" fmla="*/ 0 60000 65536"/>
                </a:gdLst>
                <a:ahLst/>
                <a:cxnLst>
                  <a:cxn ang="T6">
                    <a:pos x="T0" y="T1"/>
                  </a:cxn>
                  <a:cxn ang="T7">
                    <a:pos x="T2" y="T3"/>
                  </a:cxn>
                  <a:cxn ang="T8">
                    <a:pos x="T4" y="T5"/>
                  </a:cxn>
                </a:cxnLst>
                <a:rect l="0" t="0" r="r" b="b"/>
                <a:pathLst>
                  <a:path w="56" h="19">
                    <a:moveTo>
                      <a:pt x="1" y="3"/>
                    </a:moveTo>
                    <a:cubicBezTo>
                      <a:pt x="1" y="3"/>
                      <a:pt x="21" y="19"/>
                      <a:pt x="56" y="16"/>
                    </a:cubicBezTo>
                    <a:cubicBezTo>
                      <a:pt x="56" y="16"/>
                      <a:pt x="7" y="10"/>
                      <a:pt x="0" y="0"/>
                    </a:cubicBezTo>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8" name="Freeform 1749"/>
              <p:cNvSpPr>
                <a:spLocks/>
              </p:cNvSpPr>
              <p:nvPr/>
            </p:nvSpPr>
            <p:spPr bwMode="auto">
              <a:xfrm>
                <a:off x="4447" y="1292"/>
                <a:ext cx="105" cy="91"/>
              </a:xfrm>
              <a:custGeom>
                <a:avLst/>
                <a:gdLst>
                  <a:gd name="T0" fmla="*/ 24 w 88"/>
                  <a:gd name="T1" fmla="*/ 65 h 76"/>
                  <a:gd name="T2" fmla="*/ 61 w 88"/>
                  <a:gd name="T3" fmla="*/ 92 h 76"/>
                  <a:gd name="T4" fmla="*/ 109 w 88"/>
                  <a:gd name="T5" fmla="*/ 29 h 76"/>
                  <a:gd name="T6" fmla="*/ 80 w 88"/>
                  <a:gd name="T7" fmla="*/ 20 h 76"/>
                  <a:gd name="T8" fmla="*/ 53 w 88"/>
                  <a:gd name="T9" fmla="*/ 7 h 76"/>
                  <a:gd name="T10" fmla="*/ 30 w 88"/>
                  <a:gd name="T11" fmla="*/ 37 h 76"/>
                  <a:gd name="T12" fmla="*/ 24 w 88"/>
                  <a:gd name="T13" fmla="*/ 65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76">
                    <a:moveTo>
                      <a:pt x="17" y="45"/>
                    </a:moveTo>
                    <a:cubicBezTo>
                      <a:pt x="4" y="42"/>
                      <a:pt x="0" y="76"/>
                      <a:pt x="43" y="64"/>
                    </a:cubicBezTo>
                    <a:cubicBezTo>
                      <a:pt x="86" y="51"/>
                      <a:pt x="88" y="36"/>
                      <a:pt x="76" y="20"/>
                    </a:cubicBezTo>
                    <a:cubicBezTo>
                      <a:pt x="63" y="5"/>
                      <a:pt x="63" y="5"/>
                      <a:pt x="56" y="14"/>
                    </a:cubicBezTo>
                    <a:cubicBezTo>
                      <a:pt x="48" y="24"/>
                      <a:pt x="51" y="0"/>
                      <a:pt x="37" y="5"/>
                    </a:cubicBezTo>
                    <a:cubicBezTo>
                      <a:pt x="23" y="11"/>
                      <a:pt x="18" y="20"/>
                      <a:pt x="21" y="26"/>
                    </a:cubicBezTo>
                    <a:cubicBezTo>
                      <a:pt x="24" y="32"/>
                      <a:pt x="25" y="47"/>
                      <a:pt x="17" y="45"/>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59" name="Freeform 1750"/>
              <p:cNvSpPr>
                <a:spLocks/>
              </p:cNvSpPr>
              <p:nvPr/>
            </p:nvSpPr>
            <p:spPr bwMode="auto">
              <a:xfrm>
                <a:off x="4493" y="1317"/>
                <a:ext cx="28" cy="31"/>
              </a:xfrm>
              <a:custGeom>
                <a:avLst/>
                <a:gdLst>
                  <a:gd name="T0" fmla="*/ 0 w 23"/>
                  <a:gd name="T1" fmla="*/ 37 h 26"/>
                  <a:gd name="T2" fmla="*/ 9 w 23"/>
                  <a:gd name="T3" fmla="*/ 23 h 26"/>
                  <a:gd name="T4" fmla="*/ 27 w 23"/>
                  <a:gd name="T5" fmla="*/ 19 h 26"/>
                  <a:gd name="T6" fmla="*/ 34 w 2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6">
                    <a:moveTo>
                      <a:pt x="0" y="26"/>
                    </a:moveTo>
                    <a:cubicBezTo>
                      <a:pt x="2" y="23"/>
                      <a:pt x="2" y="18"/>
                      <a:pt x="6" y="16"/>
                    </a:cubicBezTo>
                    <a:cubicBezTo>
                      <a:pt x="10" y="14"/>
                      <a:pt x="15" y="15"/>
                      <a:pt x="18" y="13"/>
                    </a:cubicBezTo>
                    <a:cubicBezTo>
                      <a:pt x="23" y="10"/>
                      <a:pt x="17" y="4"/>
                      <a:pt x="23"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0" name="Freeform 1751"/>
              <p:cNvSpPr>
                <a:spLocks/>
              </p:cNvSpPr>
              <p:nvPr/>
            </p:nvSpPr>
            <p:spPr bwMode="auto">
              <a:xfrm>
                <a:off x="4493" y="1317"/>
                <a:ext cx="28" cy="31"/>
              </a:xfrm>
              <a:custGeom>
                <a:avLst/>
                <a:gdLst>
                  <a:gd name="T0" fmla="*/ 0 w 23"/>
                  <a:gd name="T1" fmla="*/ 37 h 26"/>
                  <a:gd name="T2" fmla="*/ 9 w 23"/>
                  <a:gd name="T3" fmla="*/ 23 h 26"/>
                  <a:gd name="T4" fmla="*/ 27 w 23"/>
                  <a:gd name="T5" fmla="*/ 19 h 26"/>
                  <a:gd name="T6" fmla="*/ 34 w 2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6">
                    <a:moveTo>
                      <a:pt x="0" y="26"/>
                    </a:moveTo>
                    <a:cubicBezTo>
                      <a:pt x="2" y="23"/>
                      <a:pt x="2" y="18"/>
                      <a:pt x="6" y="16"/>
                    </a:cubicBezTo>
                    <a:cubicBezTo>
                      <a:pt x="10" y="14"/>
                      <a:pt x="15" y="15"/>
                      <a:pt x="18" y="13"/>
                    </a:cubicBezTo>
                    <a:cubicBezTo>
                      <a:pt x="23" y="10"/>
                      <a:pt x="17" y="4"/>
                      <a:pt x="23"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1" name="Freeform 1752"/>
              <p:cNvSpPr>
                <a:spLocks/>
              </p:cNvSpPr>
              <p:nvPr/>
            </p:nvSpPr>
            <p:spPr bwMode="auto">
              <a:xfrm>
                <a:off x="4484" y="1313"/>
                <a:ext cx="9" cy="16"/>
              </a:xfrm>
              <a:custGeom>
                <a:avLst/>
                <a:gdLst>
                  <a:gd name="T0" fmla="*/ 8 w 8"/>
                  <a:gd name="T1" fmla="*/ 0 h 13"/>
                  <a:gd name="T2" fmla="*/ 0 w 8"/>
                  <a:gd name="T3" fmla="*/ 20 h 13"/>
                  <a:gd name="T4" fmla="*/ 0 60000 65536"/>
                  <a:gd name="T5" fmla="*/ 0 60000 65536"/>
                </a:gdLst>
                <a:ahLst/>
                <a:cxnLst>
                  <a:cxn ang="T4">
                    <a:pos x="T0" y="T1"/>
                  </a:cxn>
                  <a:cxn ang="T5">
                    <a:pos x="T2" y="T3"/>
                  </a:cxn>
                </a:cxnLst>
                <a:rect l="0" t="0" r="r" b="b"/>
                <a:pathLst>
                  <a:path w="8" h="13">
                    <a:moveTo>
                      <a:pt x="6" y="0"/>
                    </a:moveTo>
                    <a:cubicBezTo>
                      <a:pt x="8" y="5"/>
                      <a:pt x="7" y="13"/>
                      <a:pt x="0" y="1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2" name="Freeform 1753"/>
              <p:cNvSpPr>
                <a:spLocks/>
              </p:cNvSpPr>
              <p:nvPr/>
            </p:nvSpPr>
            <p:spPr bwMode="auto">
              <a:xfrm>
                <a:off x="4484" y="1313"/>
                <a:ext cx="9" cy="16"/>
              </a:xfrm>
              <a:custGeom>
                <a:avLst/>
                <a:gdLst>
                  <a:gd name="T0" fmla="*/ 8 w 8"/>
                  <a:gd name="T1" fmla="*/ 0 h 13"/>
                  <a:gd name="T2" fmla="*/ 0 w 8"/>
                  <a:gd name="T3" fmla="*/ 20 h 13"/>
                  <a:gd name="T4" fmla="*/ 0 60000 65536"/>
                  <a:gd name="T5" fmla="*/ 0 60000 65536"/>
                </a:gdLst>
                <a:ahLst/>
                <a:cxnLst>
                  <a:cxn ang="T4">
                    <a:pos x="T0" y="T1"/>
                  </a:cxn>
                  <a:cxn ang="T5">
                    <a:pos x="T2" y="T3"/>
                  </a:cxn>
                </a:cxnLst>
                <a:rect l="0" t="0" r="r" b="b"/>
                <a:pathLst>
                  <a:path w="8" h="13">
                    <a:moveTo>
                      <a:pt x="6" y="0"/>
                    </a:moveTo>
                    <a:cubicBezTo>
                      <a:pt x="8" y="5"/>
                      <a:pt x="7" y="13"/>
                      <a:pt x="0" y="1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3" name="Freeform 1754"/>
              <p:cNvSpPr>
                <a:spLocks/>
              </p:cNvSpPr>
              <p:nvPr/>
            </p:nvSpPr>
            <p:spPr bwMode="auto">
              <a:xfrm>
                <a:off x="4467" y="1347"/>
                <a:ext cx="14" cy="6"/>
              </a:xfrm>
              <a:custGeom>
                <a:avLst/>
                <a:gdLst>
                  <a:gd name="T0" fmla="*/ 0 w 12"/>
                  <a:gd name="T1" fmla="*/ 1 h 5"/>
                  <a:gd name="T2" fmla="*/ 16 w 12"/>
                  <a:gd name="T3" fmla="*/ 7 h 5"/>
                  <a:gd name="T4" fmla="*/ 0 60000 65536"/>
                  <a:gd name="T5" fmla="*/ 0 60000 65536"/>
                </a:gdLst>
                <a:ahLst/>
                <a:cxnLst>
                  <a:cxn ang="T4">
                    <a:pos x="T0" y="T1"/>
                  </a:cxn>
                  <a:cxn ang="T5">
                    <a:pos x="T2" y="T3"/>
                  </a:cxn>
                </a:cxnLst>
                <a:rect l="0" t="0" r="r" b="b"/>
                <a:pathLst>
                  <a:path w="12" h="5">
                    <a:moveTo>
                      <a:pt x="0" y="1"/>
                    </a:moveTo>
                    <a:cubicBezTo>
                      <a:pt x="6" y="0"/>
                      <a:pt x="8" y="5"/>
                      <a:pt x="12" y="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4" name="Freeform 1755"/>
              <p:cNvSpPr>
                <a:spLocks/>
              </p:cNvSpPr>
              <p:nvPr/>
            </p:nvSpPr>
            <p:spPr bwMode="auto">
              <a:xfrm>
                <a:off x="4467" y="1347"/>
                <a:ext cx="14" cy="6"/>
              </a:xfrm>
              <a:custGeom>
                <a:avLst/>
                <a:gdLst>
                  <a:gd name="T0" fmla="*/ 0 w 12"/>
                  <a:gd name="T1" fmla="*/ 1 h 5"/>
                  <a:gd name="T2" fmla="*/ 16 w 12"/>
                  <a:gd name="T3" fmla="*/ 7 h 5"/>
                  <a:gd name="T4" fmla="*/ 0 60000 65536"/>
                  <a:gd name="T5" fmla="*/ 0 60000 65536"/>
                </a:gdLst>
                <a:ahLst/>
                <a:cxnLst>
                  <a:cxn ang="T4">
                    <a:pos x="T0" y="T1"/>
                  </a:cxn>
                  <a:cxn ang="T5">
                    <a:pos x="T2" y="T3"/>
                  </a:cxn>
                </a:cxnLst>
                <a:rect l="0" t="0" r="r" b="b"/>
                <a:pathLst>
                  <a:path w="12" h="5">
                    <a:moveTo>
                      <a:pt x="0" y="1"/>
                    </a:moveTo>
                    <a:cubicBezTo>
                      <a:pt x="6" y="0"/>
                      <a:pt x="8" y="5"/>
                      <a:pt x="12" y="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5" name="Freeform 1756"/>
              <p:cNvSpPr>
                <a:spLocks/>
              </p:cNvSpPr>
              <p:nvPr/>
            </p:nvSpPr>
            <p:spPr bwMode="auto">
              <a:xfrm>
                <a:off x="4496" y="1316"/>
                <a:ext cx="50" cy="49"/>
              </a:xfrm>
              <a:custGeom>
                <a:avLst/>
                <a:gdLst>
                  <a:gd name="T0" fmla="*/ 42 w 42"/>
                  <a:gd name="T1" fmla="*/ 0 h 41"/>
                  <a:gd name="T2" fmla="*/ 48 w 42"/>
                  <a:gd name="T3" fmla="*/ 36 h 41"/>
                  <a:gd name="T4" fmla="*/ 27 w 42"/>
                  <a:gd name="T5" fmla="*/ 49 h 41"/>
                  <a:gd name="T6" fmla="*/ 0 w 42"/>
                  <a:gd name="T7" fmla="*/ 59 h 41"/>
                  <a:gd name="T8" fmla="*/ 36 w 42"/>
                  <a:gd name="T9" fmla="*/ 26 h 41"/>
                  <a:gd name="T10" fmla="*/ 37 w 42"/>
                  <a:gd name="T11" fmla="*/ 16 h 41"/>
                  <a:gd name="T12" fmla="*/ 42 w 42"/>
                  <a:gd name="T13" fmla="*/ 8 h 41"/>
                  <a:gd name="T14" fmla="*/ 42 w 42"/>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1">
                    <a:moveTo>
                      <a:pt x="29" y="0"/>
                    </a:moveTo>
                    <a:cubicBezTo>
                      <a:pt x="34" y="7"/>
                      <a:pt x="42" y="15"/>
                      <a:pt x="34" y="25"/>
                    </a:cubicBezTo>
                    <a:cubicBezTo>
                      <a:pt x="31" y="29"/>
                      <a:pt x="24" y="32"/>
                      <a:pt x="19" y="34"/>
                    </a:cubicBezTo>
                    <a:cubicBezTo>
                      <a:pt x="13" y="37"/>
                      <a:pt x="7" y="38"/>
                      <a:pt x="0" y="41"/>
                    </a:cubicBezTo>
                    <a:cubicBezTo>
                      <a:pt x="8" y="31"/>
                      <a:pt x="22" y="31"/>
                      <a:pt x="25" y="18"/>
                    </a:cubicBezTo>
                    <a:cubicBezTo>
                      <a:pt x="26" y="16"/>
                      <a:pt x="26" y="13"/>
                      <a:pt x="26" y="11"/>
                    </a:cubicBezTo>
                    <a:cubicBezTo>
                      <a:pt x="27" y="9"/>
                      <a:pt x="28" y="8"/>
                      <a:pt x="29" y="6"/>
                    </a:cubicBezTo>
                    <a:cubicBezTo>
                      <a:pt x="30" y="4"/>
                      <a:pt x="29" y="2"/>
                      <a:pt x="29"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6" name="Freeform 1757"/>
              <p:cNvSpPr>
                <a:spLocks/>
              </p:cNvSpPr>
              <p:nvPr/>
            </p:nvSpPr>
            <p:spPr bwMode="auto">
              <a:xfrm>
                <a:off x="4491" y="1317"/>
                <a:ext cx="27" cy="23"/>
              </a:xfrm>
              <a:custGeom>
                <a:avLst/>
                <a:gdLst>
                  <a:gd name="T0" fmla="*/ 33 w 22"/>
                  <a:gd name="T1" fmla="*/ 0 h 19"/>
                  <a:gd name="T2" fmla="*/ 20 w 22"/>
                  <a:gd name="T3" fmla="*/ 19 h 19"/>
                  <a:gd name="T4" fmla="*/ 7 w 22"/>
                  <a:gd name="T5" fmla="*/ 21 h 19"/>
                  <a:gd name="T6" fmla="*/ 1 w 22"/>
                  <a:gd name="T7" fmla="*/ 28 h 19"/>
                  <a:gd name="T8" fmla="*/ 18 w 22"/>
                  <a:gd name="T9" fmla="*/ 13 h 19"/>
                  <a:gd name="T10" fmla="*/ 33 w 22"/>
                  <a:gd name="T11" fmla="*/ 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9">
                    <a:moveTo>
                      <a:pt x="22" y="0"/>
                    </a:moveTo>
                    <a:cubicBezTo>
                      <a:pt x="17" y="4"/>
                      <a:pt x="21" y="12"/>
                      <a:pt x="13" y="13"/>
                    </a:cubicBezTo>
                    <a:cubicBezTo>
                      <a:pt x="10" y="14"/>
                      <a:pt x="8" y="12"/>
                      <a:pt x="5" y="14"/>
                    </a:cubicBezTo>
                    <a:cubicBezTo>
                      <a:pt x="4" y="15"/>
                      <a:pt x="3" y="18"/>
                      <a:pt x="1" y="19"/>
                    </a:cubicBezTo>
                    <a:cubicBezTo>
                      <a:pt x="0" y="12"/>
                      <a:pt x="7" y="10"/>
                      <a:pt x="12" y="9"/>
                    </a:cubicBezTo>
                    <a:cubicBezTo>
                      <a:pt x="16" y="7"/>
                      <a:pt x="18" y="3"/>
                      <a:pt x="22"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7" name="Freeform 1758"/>
              <p:cNvSpPr>
                <a:spLocks/>
              </p:cNvSpPr>
              <p:nvPr/>
            </p:nvSpPr>
            <p:spPr bwMode="auto">
              <a:xfrm>
                <a:off x="4490" y="1308"/>
                <a:ext cx="7" cy="20"/>
              </a:xfrm>
              <a:custGeom>
                <a:avLst/>
                <a:gdLst>
                  <a:gd name="T0" fmla="*/ 2 w 6"/>
                  <a:gd name="T1" fmla="*/ 6 h 16"/>
                  <a:gd name="T2" fmla="*/ 6 w 6"/>
                  <a:gd name="T3" fmla="*/ 25 h 16"/>
                  <a:gd name="T4" fmla="*/ 7 w 6"/>
                  <a:gd name="T5" fmla="*/ 8 h 16"/>
                  <a:gd name="T6" fmla="*/ 2 w 6"/>
                  <a:gd name="T7" fmla="*/ 8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6">
                    <a:moveTo>
                      <a:pt x="2" y="4"/>
                    </a:moveTo>
                    <a:cubicBezTo>
                      <a:pt x="4" y="8"/>
                      <a:pt x="3" y="11"/>
                      <a:pt x="4" y="16"/>
                    </a:cubicBezTo>
                    <a:cubicBezTo>
                      <a:pt x="6" y="13"/>
                      <a:pt x="6" y="8"/>
                      <a:pt x="5" y="5"/>
                    </a:cubicBezTo>
                    <a:cubicBezTo>
                      <a:pt x="4" y="0"/>
                      <a:pt x="0" y="0"/>
                      <a:pt x="2" y="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8" name="Freeform 1759"/>
              <p:cNvSpPr>
                <a:spLocks/>
              </p:cNvSpPr>
              <p:nvPr/>
            </p:nvSpPr>
            <p:spPr bwMode="auto">
              <a:xfrm>
                <a:off x="4457" y="1348"/>
                <a:ext cx="26" cy="21"/>
              </a:xfrm>
              <a:custGeom>
                <a:avLst/>
                <a:gdLst>
                  <a:gd name="T0" fmla="*/ 9 w 21"/>
                  <a:gd name="T1" fmla="*/ 1 h 17"/>
                  <a:gd name="T2" fmla="*/ 7 w 21"/>
                  <a:gd name="T3" fmla="*/ 21 h 17"/>
                  <a:gd name="T4" fmla="*/ 32 w 21"/>
                  <a:gd name="T5" fmla="*/ 25 h 17"/>
                  <a:gd name="T6" fmla="*/ 17 w 21"/>
                  <a:gd name="T7" fmla="*/ 12 h 17"/>
                  <a:gd name="T8" fmla="*/ 7 w 21"/>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7">
                    <a:moveTo>
                      <a:pt x="6" y="1"/>
                    </a:moveTo>
                    <a:cubicBezTo>
                      <a:pt x="0" y="3"/>
                      <a:pt x="2" y="11"/>
                      <a:pt x="5" y="14"/>
                    </a:cubicBezTo>
                    <a:cubicBezTo>
                      <a:pt x="9" y="17"/>
                      <a:pt x="16" y="17"/>
                      <a:pt x="21" y="16"/>
                    </a:cubicBezTo>
                    <a:cubicBezTo>
                      <a:pt x="17" y="14"/>
                      <a:pt x="14" y="12"/>
                      <a:pt x="11" y="8"/>
                    </a:cubicBezTo>
                    <a:cubicBezTo>
                      <a:pt x="10" y="5"/>
                      <a:pt x="9" y="0"/>
                      <a:pt x="5"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9" name="Freeform 1760"/>
              <p:cNvSpPr>
                <a:spLocks/>
              </p:cNvSpPr>
              <p:nvPr/>
            </p:nvSpPr>
            <p:spPr bwMode="auto">
              <a:xfrm>
                <a:off x="4459" y="1352"/>
                <a:ext cx="10" cy="15"/>
              </a:xfrm>
              <a:custGeom>
                <a:avLst/>
                <a:gdLst>
                  <a:gd name="T0" fmla="*/ 4 w 9"/>
                  <a:gd name="T1" fmla="*/ 0 h 12"/>
                  <a:gd name="T2" fmla="*/ 11 w 9"/>
                  <a:gd name="T3" fmla="*/ 18 h 12"/>
                  <a:gd name="T4" fmla="*/ 10 w 9"/>
                  <a:gd name="T5" fmla="*/ 19 h 12"/>
                  <a:gd name="T6" fmla="*/ 1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4" y="0"/>
                    </a:moveTo>
                    <a:cubicBezTo>
                      <a:pt x="2" y="6"/>
                      <a:pt x="6" y="8"/>
                      <a:pt x="9" y="11"/>
                    </a:cubicBezTo>
                    <a:cubicBezTo>
                      <a:pt x="9" y="12"/>
                      <a:pt x="8" y="12"/>
                      <a:pt x="8" y="12"/>
                    </a:cubicBezTo>
                    <a:cubicBezTo>
                      <a:pt x="5" y="11"/>
                      <a:pt x="0" y="5"/>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0" name="Freeform 1761"/>
              <p:cNvSpPr>
                <a:spLocks/>
              </p:cNvSpPr>
              <p:nvPr/>
            </p:nvSpPr>
            <p:spPr bwMode="auto">
              <a:xfrm>
                <a:off x="4520" y="1321"/>
                <a:ext cx="22" cy="35"/>
              </a:xfrm>
              <a:custGeom>
                <a:avLst/>
                <a:gdLst>
                  <a:gd name="T0" fmla="*/ 0 w 18"/>
                  <a:gd name="T1" fmla="*/ 41 h 29"/>
                  <a:gd name="T2" fmla="*/ 18 w 18"/>
                  <a:gd name="T3" fmla="*/ 22 h 29"/>
                  <a:gd name="T4" fmla="*/ 13 w 18"/>
                  <a:gd name="T5" fmla="*/ 0 h 29"/>
                  <a:gd name="T6" fmla="*/ 20 w 18"/>
                  <a:gd name="T7" fmla="*/ 27 h 29"/>
                  <a:gd name="T8" fmla="*/ 1 w 18"/>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
                    <a:moveTo>
                      <a:pt x="0" y="28"/>
                    </a:moveTo>
                    <a:cubicBezTo>
                      <a:pt x="4" y="24"/>
                      <a:pt x="10" y="22"/>
                      <a:pt x="12" y="15"/>
                    </a:cubicBezTo>
                    <a:cubicBezTo>
                      <a:pt x="14" y="10"/>
                      <a:pt x="12" y="4"/>
                      <a:pt x="9" y="0"/>
                    </a:cubicBezTo>
                    <a:cubicBezTo>
                      <a:pt x="15" y="5"/>
                      <a:pt x="18" y="11"/>
                      <a:pt x="13" y="18"/>
                    </a:cubicBezTo>
                    <a:cubicBezTo>
                      <a:pt x="10" y="22"/>
                      <a:pt x="4" y="25"/>
                      <a:pt x="1" y="29"/>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1" name="Freeform 1762"/>
              <p:cNvSpPr>
                <a:spLocks/>
              </p:cNvSpPr>
              <p:nvPr/>
            </p:nvSpPr>
            <p:spPr bwMode="auto">
              <a:xfrm>
                <a:off x="4504" y="1327"/>
                <a:ext cx="9" cy="7"/>
              </a:xfrm>
              <a:custGeom>
                <a:avLst/>
                <a:gdLst>
                  <a:gd name="T0" fmla="*/ 0 w 7"/>
                  <a:gd name="T1" fmla="*/ 6 h 6"/>
                  <a:gd name="T2" fmla="*/ 10 w 7"/>
                  <a:gd name="T3" fmla="*/ 0 h 6"/>
                  <a:gd name="T4" fmla="*/ 1 w 7"/>
                  <a:gd name="T5" fmla="*/ 6 h 6"/>
                  <a:gd name="T6" fmla="*/ 0 60000 65536"/>
                  <a:gd name="T7" fmla="*/ 0 60000 65536"/>
                  <a:gd name="T8" fmla="*/ 0 60000 65536"/>
                </a:gdLst>
                <a:ahLst/>
                <a:cxnLst>
                  <a:cxn ang="T6">
                    <a:pos x="T0" y="T1"/>
                  </a:cxn>
                  <a:cxn ang="T7">
                    <a:pos x="T2" y="T3"/>
                  </a:cxn>
                  <a:cxn ang="T8">
                    <a:pos x="T4" y="T5"/>
                  </a:cxn>
                </a:cxnLst>
                <a:rect l="0" t="0" r="r" b="b"/>
                <a:pathLst>
                  <a:path w="7" h="6">
                    <a:moveTo>
                      <a:pt x="0" y="4"/>
                    </a:moveTo>
                    <a:cubicBezTo>
                      <a:pt x="3" y="6"/>
                      <a:pt x="7" y="4"/>
                      <a:pt x="6" y="0"/>
                    </a:cubicBezTo>
                    <a:cubicBezTo>
                      <a:pt x="5" y="1"/>
                      <a:pt x="3" y="3"/>
                      <a:pt x="1"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2" name="Freeform 1763"/>
              <p:cNvSpPr>
                <a:spLocks/>
              </p:cNvSpPr>
              <p:nvPr/>
            </p:nvSpPr>
            <p:spPr bwMode="auto">
              <a:xfrm>
                <a:off x="4474" y="1305"/>
                <a:ext cx="9" cy="31"/>
              </a:xfrm>
              <a:custGeom>
                <a:avLst/>
                <a:gdLst>
                  <a:gd name="T0" fmla="*/ 12 w 7"/>
                  <a:gd name="T1" fmla="*/ 0 h 26"/>
                  <a:gd name="T2" fmla="*/ 0 w 7"/>
                  <a:gd name="T3" fmla="*/ 14 h 26"/>
                  <a:gd name="T4" fmla="*/ 5 w 7"/>
                  <a:gd name="T5" fmla="*/ 37 h 26"/>
                  <a:gd name="T6" fmla="*/ 4 w 7"/>
                  <a:gd name="T7" fmla="*/ 13 h 26"/>
                  <a:gd name="T8" fmla="*/ 12 w 7"/>
                  <a:gd name="T9" fmla="*/ 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6">
                    <a:moveTo>
                      <a:pt x="7" y="0"/>
                    </a:moveTo>
                    <a:cubicBezTo>
                      <a:pt x="3" y="3"/>
                      <a:pt x="1" y="6"/>
                      <a:pt x="0" y="10"/>
                    </a:cubicBezTo>
                    <a:cubicBezTo>
                      <a:pt x="0" y="16"/>
                      <a:pt x="3" y="20"/>
                      <a:pt x="3" y="26"/>
                    </a:cubicBezTo>
                    <a:cubicBezTo>
                      <a:pt x="4" y="20"/>
                      <a:pt x="1" y="15"/>
                      <a:pt x="2" y="9"/>
                    </a:cubicBezTo>
                    <a:cubicBezTo>
                      <a:pt x="2" y="5"/>
                      <a:pt x="5" y="3"/>
                      <a:pt x="7"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3" name="Freeform 1764"/>
              <p:cNvSpPr>
                <a:spLocks/>
              </p:cNvSpPr>
              <p:nvPr/>
            </p:nvSpPr>
            <p:spPr bwMode="auto">
              <a:xfrm>
                <a:off x="4516" y="1302"/>
                <a:ext cx="10" cy="9"/>
              </a:xfrm>
              <a:custGeom>
                <a:avLst/>
                <a:gdLst>
                  <a:gd name="T0" fmla="*/ 0 w 8"/>
                  <a:gd name="T1" fmla="*/ 12 h 7"/>
                  <a:gd name="T2" fmla="*/ 13 w 8"/>
                  <a:gd name="T3" fmla="*/ 12 h 7"/>
                  <a:gd name="T4" fmla="*/ 1 w 8"/>
                  <a:gd name="T5" fmla="*/ 10 h 7"/>
                  <a:gd name="T6" fmla="*/ 0 60000 65536"/>
                  <a:gd name="T7" fmla="*/ 0 60000 65536"/>
                  <a:gd name="T8" fmla="*/ 0 60000 65536"/>
                </a:gdLst>
                <a:ahLst/>
                <a:cxnLst>
                  <a:cxn ang="T6">
                    <a:pos x="T0" y="T1"/>
                  </a:cxn>
                  <a:cxn ang="T7">
                    <a:pos x="T2" y="T3"/>
                  </a:cxn>
                  <a:cxn ang="T8">
                    <a:pos x="T4" y="T5"/>
                  </a:cxn>
                </a:cxnLst>
                <a:rect l="0" t="0" r="r" b="b"/>
                <a:pathLst>
                  <a:path w="8" h="7">
                    <a:moveTo>
                      <a:pt x="0" y="7"/>
                    </a:moveTo>
                    <a:cubicBezTo>
                      <a:pt x="1" y="0"/>
                      <a:pt x="8" y="1"/>
                      <a:pt x="8" y="7"/>
                    </a:cubicBezTo>
                    <a:cubicBezTo>
                      <a:pt x="6" y="4"/>
                      <a:pt x="4" y="0"/>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4" name="Freeform 1765"/>
              <p:cNvSpPr>
                <a:spLocks/>
              </p:cNvSpPr>
              <p:nvPr/>
            </p:nvSpPr>
            <p:spPr bwMode="auto">
              <a:xfrm>
                <a:off x="4487" y="1299"/>
                <a:ext cx="14" cy="9"/>
              </a:xfrm>
              <a:custGeom>
                <a:avLst/>
                <a:gdLst>
                  <a:gd name="T0" fmla="*/ 18 w 11"/>
                  <a:gd name="T1" fmla="*/ 9 h 8"/>
                  <a:gd name="T2" fmla="*/ 0 w 11"/>
                  <a:gd name="T3" fmla="*/ 6 h 8"/>
                  <a:gd name="T4" fmla="*/ 17 w 11"/>
                  <a:gd name="T5" fmla="*/ 10 h 8"/>
                  <a:gd name="T6" fmla="*/ 0 60000 65536"/>
                  <a:gd name="T7" fmla="*/ 0 60000 65536"/>
                  <a:gd name="T8" fmla="*/ 0 60000 65536"/>
                </a:gdLst>
                <a:ahLst/>
                <a:cxnLst>
                  <a:cxn ang="T6">
                    <a:pos x="T0" y="T1"/>
                  </a:cxn>
                  <a:cxn ang="T7">
                    <a:pos x="T2" y="T3"/>
                  </a:cxn>
                  <a:cxn ang="T8">
                    <a:pos x="T4" y="T5"/>
                  </a:cxn>
                </a:cxnLst>
                <a:rect l="0" t="0" r="r" b="b"/>
                <a:pathLst>
                  <a:path w="11" h="8">
                    <a:moveTo>
                      <a:pt x="11" y="7"/>
                    </a:moveTo>
                    <a:cubicBezTo>
                      <a:pt x="10" y="0"/>
                      <a:pt x="4" y="2"/>
                      <a:pt x="0" y="4"/>
                    </a:cubicBezTo>
                    <a:cubicBezTo>
                      <a:pt x="4" y="5"/>
                      <a:pt x="9" y="4"/>
                      <a:pt x="10"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5" name="Freeform 1766"/>
              <p:cNvSpPr>
                <a:spLocks/>
              </p:cNvSpPr>
              <p:nvPr/>
            </p:nvSpPr>
            <p:spPr bwMode="auto">
              <a:xfrm>
                <a:off x="4485" y="1324"/>
                <a:ext cx="6" cy="10"/>
              </a:xfrm>
              <a:custGeom>
                <a:avLst/>
                <a:gdLst>
                  <a:gd name="T0" fmla="*/ 0 w 5"/>
                  <a:gd name="T1" fmla="*/ 4 h 8"/>
                  <a:gd name="T2" fmla="*/ 6 w 5"/>
                  <a:gd name="T3" fmla="*/ 13 h 8"/>
                  <a:gd name="T4" fmla="*/ 2 w 5"/>
                  <a:gd name="T5" fmla="*/ 0 h 8"/>
                  <a:gd name="T6" fmla="*/ 0 60000 65536"/>
                  <a:gd name="T7" fmla="*/ 0 60000 65536"/>
                  <a:gd name="T8" fmla="*/ 0 60000 65536"/>
                </a:gdLst>
                <a:ahLst/>
                <a:cxnLst>
                  <a:cxn ang="T6">
                    <a:pos x="T0" y="T1"/>
                  </a:cxn>
                  <a:cxn ang="T7">
                    <a:pos x="T2" y="T3"/>
                  </a:cxn>
                  <a:cxn ang="T8">
                    <a:pos x="T4" y="T5"/>
                  </a:cxn>
                </a:cxnLst>
                <a:rect l="0" t="0" r="r" b="b"/>
                <a:pathLst>
                  <a:path w="5" h="8">
                    <a:moveTo>
                      <a:pt x="0" y="2"/>
                    </a:moveTo>
                    <a:cubicBezTo>
                      <a:pt x="0" y="4"/>
                      <a:pt x="2" y="7"/>
                      <a:pt x="4" y="8"/>
                    </a:cubicBezTo>
                    <a:cubicBezTo>
                      <a:pt x="5" y="5"/>
                      <a:pt x="3" y="3"/>
                      <a:pt x="2"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6" name="Freeform 1767"/>
              <p:cNvSpPr>
                <a:spLocks/>
              </p:cNvSpPr>
              <p:nvPr/>
            </p:nvSpPr>
            <p:spPr bwMode="auto">
              <a:xfrm>
                <a:off x="4491" y="1342"/>
                <a:ext cx="7" cy="5"/>
              </a:xfrm>
              <a:custGeom>
                <a:avLst/>
                <a:gdLst>
                  <a:gd name="T0" fmla="*/ 0 w 6"/>
                  <a:gd name="T1" fmla="*/ 5 h 4"/>
                  <a:gd name="T2" fmla="*/ 8 w 6"/>
                  <a:gd name="T3" fmla="*/ 6 h 4"/>
                  <a:gd name="T4" fmla="*/ 5 w 6"/>
                  <a:gd name="T5" fmla="*/ 4 h 4"/>
                  <a:gd name="T6" fmla="*/ 1 w 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0" y="3"/>
                    </a:moveTo>
                    <a:cubicBezTo>
                      <a:pt x="2" y="3"/>
                      <a:pt x="4" y="4"/>
                      <a:pt x="6" y="4"/>
                    </a:cubicBezTo>
                    <a:cubicBezTo>
                      <a:pt x="6" y="3"/>
                      <a:pt x="4" y="3"/>
                      <a:pt x="3" y="2"/>
                    </a:cubicBezTo>
                    <a:cubicBezTo>
                      <a:pt x="3" y="1"/>
                      <a:pt x="2" y="1"/>
                      <a:pt x="1"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7" name="Freeform 1768"/>
              <p:cNvSpPr>
                <a:spLocks/>
              </p:cNvSpPr>
              <p:nvPr/>
            </p:nvSpPr>
            <p:spPr bwMode="auto">
              <a:xfrm>
                <a:off x="4516" y="1316"/>
                <a:ext cx="5" cy="6"/>
              </a:xfrm>
              <a:custGeom>
                <a:avLst/>
                <a:gdLst>
                  <a:gd name="T0" fmla="*/ 0 w 4"/>
                  <a:gd name="T1" fmla="*/ 5 h 5"/>
                  <a:gd name="T2" fmla="*/ 6 w 4"/>
                  <a:gd name="T3" fmla="*/ 7 h 5"/>
                  <a:gd name="T4" fmla="*/ 4 w 4"/>
                  <a:gd name="T5" fmla="*/ 0 h 5"/>
                  <a:gd name="T6" fmla="*/ 0 60000 65536"/>
                  <a:gd name="T7" fmla="*/ 0 60000 65536"/>
                  <a:gd name="T8" fmla="*/ 0 60000 65536"/>
                </a:gdLst>
                <a:ahLst/>
                <a:cxnLst>
                  <a:cxn ang="T6">
                    <a:pos x="T0" y="T1"/>
                  </a:cxn>
                  <a:cxn ang="T7">
                    <a:pos x="T2" y="T3"/>
                  </a:cxn>
                  <a:cxn ang="T8">
                    <a:pos x="T4" y="T5"/>
                  </a:cxn>
                </a:cxnLst>
                <a:rect l="0" t="0" r="r" b="b"/>
                <a:pathLst>
                  <a:path w="4" h="5">
                    <a:moveTo>
                      <a:pt x="0" y="3"/>
                    </a:moveTo>
                    <a:cubicBezTo>
                      <a:pt x="1" y="4"/>
                      <a:pt x="3" y="5"/>
                      <a:pt x="4" y="5"/>
                    </a:cubicBezTo>
                    <a:cubicBezTo>
                      <a:pt x="4" y="3"/>
                      <a:pt x="3" y="1"/>
                      <a:pt x="2"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8" name="Freeform 1769"/>
              <p:cNvSpPr>
                <a:spLocks/>
              </p:cNvSpPr>
              <p:nvPr/>
            </p:nvSpPr>
            <p:spPr bwMode="auto">
              <a:xfrm>
                <a:off x="4487" y="1313"/>
                <a:ext cx="6" cy="5"/>
              </a:xfrm>
              <a:custGeom>
                <a:avLst/>
                <a:gdLst>
                  <a:gd name="T0" fmla="*/ 6 w 5"/>
                  <a:gd name="T1" fmla="*/ 0 h 4"/>
                  <a:gd name="T2" fmla="*/ 0 w 5"/>
                  <a:gd name="T3" fmla="*/ 5 h 4"/>
                  <a:gd name="T4" fmla="*/ 7 w 5"/>
                  <a:gd name="T5" fmla="*/ 6 h 4"/>
                  <a:gd name="T6" fmla="*/ 0 60000 65536"/>
                  <a:gd name="T7" fmla="*/ 0 60000 65536"/>
                  <a:gd name="T8" fmla="*/ 0 60000 65536"/>
                </a:gdLst>
                <a:ahLst/>
                <a:cxnLst>
                  <a:cxn ang="T6">
                    <a:pos x="T0" y="T1"/>
                  </a:cxn>
                  <a:cxn ang="T7">
                    <a:pos x="T2" y="T3"/>
                  </a:cxn>
                  <a:cxn ang="T8">
                    <a:pos x="T4" y="T5"/>
                  </a:cxn>
                </a:cxnLst>
                <a:rect l="0" t="0" r="r" b="b"/>
                <a:pathLst>
                  <a:path w="5" h="4">
                    <a:moveTo>
                      <a:pt x="4" y="0"/>
                    </a:moveTo>
                    <a:cubicBezTo>
                      <a:pt x="3" y="1"/>
                      <a:pt x="1" y="1"/>
                      <a:pt x="0" y="3"/>
                    </a:cubicBezTo>
                    <a:cubicBezTo>
                      <a:pt x="2" y="3"/>
                      <a:pt x="3" y="3"/>
                      <a:pt x="5"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9" name="Freeform 1770"/>
              <p:cNvSpPr>
                <a:spLocks/>
              </p:cNvSpPr>
              <p:nvPr/>
            </p:nvSpPr>
            <p:spPr bwMode="auto">
              <a:xfrm>
                <a:off x="4474" y="1347"/>
                <a:ext cx="9" cy="10"/>
              </a:xfrm>
              <a:custGeom>
                <a:avLst/>
                <a:gdLst>
                  <a:gd name="T0" fmla="*/ 0 w 7"/>
                  <a:gd name="T1" fmla="*/ 8 h 8"/>
                  <a:gd name="T2" fmla="*/ 6 w 7"/>
                  <a:gd name="T3" fmla="*/ 1 h 8"/>
                  <a:gd name="T4" fmla="*/ 6 w 7"/>
                  <a:gd name="T5" fmla="*/ 5 h 8"/>
                  <a:gd name="T6" fmla="*/ 5 w 7"/>
                  <a:gd name="T7" fmla="*/ 13 h 8"/>
                  <a:gd name="T8" fmla="*/ 8 w 7"/>
                  <a:gd name="T9" fmla="*/ 8 h 8"/>
                  <a:gd name="T10" fmla="*/ 12 w 7"/>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8">
                    <a:moveTo>
                      <a:pt x="0" y="5"/>
                    </a:moveTo>
                    <a:cubicBezTo>
                      <a:pt x="0" y="4"/>
                      <a:pt x="3" y="0"/>
                      <a:pt x="4" y="1"/>
                    </a:cubicBezTo>
                    <a:cubicBezTo>
                      <a:pt x="4" y="1"/>
                      <a:pt x="4" y="3"/>
                      <a:pt x="4" y="3"/>
                    </a:cubicBezTo>
                    <a:cubicBezTo>
                      <a:pt x="4" y="5"/>
                      <a:pt x="3" y="6"/>
                      <a:pt x="3" y="8"/>
                    </a:cubicBezTo>
                    <a:cubicBezTo>
                      <a:pt x="4" y="7"/>
                      <a:pt x="5" y="6"/>
                      <a:pt x="5" y="5"/>
                    </a:cubicBezTo>
                    <a:cubicBezTo>
                      <a:pt x="6" y="4"/>
                      <a:pt x="6" y="3"/>
                      <a:pt x="7"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0" name="Freeform 1771"/>
              <p:cNvSpPr>
                <a:spLocks/>
              </p:cNvSpPr>
              <p:nvPr/>
            </p:nvSpPr>
            <p:spPr bwMode="auto">
              <a:xfrm>
                <a:off x="4407" y="1210"/>
                <a:ext cx="113" cy="91"/>
              </a:xfrm>
              <a:custGeom>
                <a:avLst/>
                <a:gdLst>
                  <a:gd name="T0" fmla="*/ 85 w 94"/>
                  <a:gd name="T1" fmla="*/ 90 h 75"/>
                  <a:gd name="T2" fmla="*/ 87 w 94"/>
                  <a:gd name="T3" fmla="*/ 42 h 75"/>
                  <a:gd name="T4" fmla="*/ 8 w 94"/>
                  <a:gd name="T5" fmla="*/ 39 h 75"/>
                  <a:gd name="T6" fmla="*/ 17 w 94"/>
                  <a:gd name="T7" fmla="*/ 68 h 75"/>
                  <a:gd name="T8" fmla="*/ 22 w 94"/>
                  <a:gd name="T9" fmla="*/ 98 h 75"/>
                  <a:gd name="T10" fmla="*/ 59 w 94"/>
                  <a:gd name="T11" fmla="*/ 101 h 75"/>
                  <a:gd name="T12" fmla="*/ 85 w 94"/>
                  <a:gd name="T13" fmla="*/ 9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75">
                    <a:moveTo>
                      <a:pt x="59" y="61"/>
                    </a:moveTo>
                    <a:cubicBezTo>
                      <a:pt x="64" y="73"/>
                      <a:pt x="94" y="58"/>
                      <a:pt x="60" y="29"/>
                    </a:cubicBezTo>
                    <a:cubicBezTo>
                      <a:pt x="26" y="0"/>
                      <a:pt x="12" y="7"/>
                      <a:pt x="6" y="26"/>
                    </a:cubicBezTo>
                    <a:cubicBezTo>
                      <a:pt x="0" y="45"/>
                      <a:pt x="0" y="45"/>
                      <a:pt x="12" y="46"/>
                    </a:cubicBezTo>
                    <a:cubicBezTo>
                      <a:pt x="25" y="47"/>
                      <a:pt x="3" y="58"/>
                      <a:pt x="15" y="67"/>
                    </a:cubicBezTo>
                    <a:cubicBezTo>
                      <a:pt x="28" y="75"/>
                      <a:pt x="37" y="74"/>
                      <a:pt x="41" y="68"/>
                    </a:cubicBezTo>
                    <a:cubicBezTo>
                      <a:pt x="45" y="63"/>
                      <a:pt x="56" y="54"/>
                      <a:pt x="59" y="61"/>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81" name="Freeform 1772"/>
              <p:cNvSpPr>
                <a:spLocks/>
              </p:cNvSpPr>
              <p:nvPr/>
            </p:nvSpPr>
            <p:spPr bwMode="auto">
              <a:xfrm>
                <a:off x="4425" y="1248"/>
                <a:ext cx="41" cy="17"/>
              </a:xfrm>
              <a:custGeom>
                <a:avLst/>
                <a:gdLst>
                  <a:gd name="T0" fmla="*/ 49 w 34"/>
                  <a:gd name="T1" fmla="*/ 16 h 14"/>
                  <a:gd name="T2" fmla="*/ 33 w 34"/>
                  <a:gd name="T3" fmla="*/ 16 h 14"/>
                  <a:gd name="T4" fmla="*/ 19 w 34"/>
                  <a:gd name="T5" fmla="*/ 5 h 14"/>
                  <a:gd name="T6" fmla="*/ 0 w 34"/>
                  <a:gd name="T7" fmla="*/ 9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4">
                    <a:moveTo>
                      <a:pt x="34" y="11"/>
                    </a:moveTo>
                    <a:cubicBezTo>
                      <a:pt x="29" y="11"/>
                      <a:pt x="26" y="14"/>
                      <a:pt x="22" y="11"/>
                    </a:cubicBezTo>
                    <a:cubicBezTo>
                      <a:pt x="18" y="10"/>
                      <a:pt x="16" y="4"/>
                      <a:pt x="13" y="3"/>
                    </a:cubicBezTo>
                    <a:cubicBezTo>
                      <a:pt x="7" y="0"/>
                      <a:pt x="6" y="9"/>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2" name="Freeform 1773"/>
              <p:cNvSpPr>
                <a:spLocks/>
              </p:cNvSpPr>
              <p:nvPr/>
            </p:nvSpPr>
            <p:spPr bwMode="auto">
              <a:xfrm>
                <a:off x="4425" y="1248"/>
                <a:ext cx="41" cy="17"/>
              </a:xfrm>
              <a:custGeom>
                <a:avLst/>
                <a:gdLst>
                  <a:gd name="T0" fmla="*/ 49 w 34"/>
                  <a:gd name="T1" fmla="*/ 16 h 14"/>
                  <a:gd name="T2" fmla="*/ 33 w 34"/>
                  <a:gd name="T3" fmla="*/ 16 h 14"/>
                  <a:gd name="T4" fmla="*/ 19 w 34"/>
                  <a:gd name="T5" fmla="*/ 5 h 14"/>
                  <a:gd name="T6" fmla="*/ 0 w 34"/>
                  <a:gd name="T7" fmla="*/ 9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4">
                    <a:moveTo>
                      <a:pt x="34" y="11"/>
                    </a:moveTo>
                    <a:cubicBezTo>
                      <a:pt x="29" y="11"/>
                      <a:pt x="26" y="14"/>
                      <a:pt x="22" y="11"/>
                    </a:cubicBezTo>
                    <a:cubicBezTo>
                      <a:pt x="18" y="10"/>
                      <a:pt x="16" y="4"/>
                      <a:pt x="13" y="3"/>
                    </a:cubicBezTo>
                    <a:cubicBezTo>
                      <a:pt x="7" y="0"/>
                      <a:pt x="6" y="9"/>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3" name="Freeform 1774"/>
              <p:cNvSpPr>
                <a:spLocks/>
              </p:cNvSpPr>
              <p:nvPr/>
            </p:nvSpPr>
            <p:spPr bwMode="auto">
              <a:xfrm>
                <a:off x="4438" y="1272"/>
                <a:ext cx="17" cy="11"/>
              </a:xfrm>
              <a:custGeom>
                <a:avLst/>
                <a:gdLst>
                  <a:gd name="T0" fmla="*/ 0 w 14"/>
                  <a:gd name="T1" fmla="*/ 13 h 9"/>
                  <a:gd name="T2" fmla="*/ 21 w 14"/>
                  <a:gd name="T3" fmla="*/ 9 h 9"/>
                  <a:gd name="T4" fmla="*/ 0 60000 65536"/>
                  <a:gd name="T5" fmla="*/ 0 60000 65536"/>
                </a:gdLst>
                <a:ahLst/>
                <a:cxnLst>
                  <a:cxn ang="T4">
                    <a:pos x="T0" y="T1"/>
                  </a:cxn>
                  <a:cxn ang="T5">
                    <a:pos x="T2" y="T3"/>
                  </a:cxn>
                </a:cxnLst>
                <a:rect l="0" t="0" r="r" b="b"/>
                <a:pathLst>
                  <a:path w="14" h="9">
                    <a:moveTo>
                      <a:pt x="0" y="9"/>
                    </a:moveTo>
                    <a:cubicBezTo>
                      <a:pt x="3" y="4"/>
                      <a:pt x="10" y="0"/>
                      <a:pt x="14"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4" name="Freeform 1775"/>
              <p:cNvSpPr>
                <a:spLocks/>
              </p:cNvSpPr>
              <p:nvPr/>
            </p:nvSpPr>
            <p:spPr bwMode="auto">
              <a:xfrm>
                <a:off x="4438" y="1272"/>
                <a:ext cx="17" cy="11"/>
              </a:xfrm>
              <a:custGeom>
                <a:avLst/>
                <a:gdLst>
                  <a:gd name="T0" fmla="*/ 0 w 14"/>
                  <a:gd name="T1" fmla="*/ 13 h 9"/>
                  <a:gd name="T2" fmla="*/ 21 w 14"/>
                  <a:gd name="T3" fmla="*/ 9 h 9"/>
                  <a:gd name="T4" fmla="*/ 0 60000 65536"/>
                  <a:gd name="T5" fmla="*/ 0 60000 65536"/>
                </a:gdLst>
                <a:ahLst/>
                <a:cxnLst>
                  <a:cxn ang="T4">
                    <a:pos x="T0" y="T1"/>
                  </a:cxn>
                  <a:cxn ang="T5">
                    <a:pos x="T2" y="T3"/>
                  </a:cxn>
                </a:cxnLst>
                <a:rect l="0" t="0" r="r" b="b"/>
                <a:pathLst>
                  <a:path w="14" h="9">
                    <a:moveTo>
                      <a:pt x="0" y="9"/>
                    </a:moveTo>
                    <a:cubicBezTo>
                      <a:pt x="3" y="4"/>
                      <a:pt x="10" y="0"/>
                      <a:pt x="14"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5" name="Freeform 1776"/>
              <p:cNvSpPr>
                <a:spLocks/>
              </p:cNvSpPr>
              <p:nvPr/>
            </p:nvSpPr>
            <p:spPr bwMode="auto">
              <a:xfrm>
                <a:off x="4475" y="1267"/>
                <a:ext cx="4" cy="16"/>
              </a:xfrm>
              <a:custGeom>
                <a:avLst/>
                <a:gdLst>
                  <a:gd name="T0" fmla="*/ 5 w 3"/>
                  <a:gd name="T1" fmla="*/ 20 h 13"/>
                  <a:gd name="T2" fmla="*/ 1 w 3"/>
                  <a:gd name="T3" fmla="*/ 0 h 13"/>
                  <a:gd name="T4" fmla="*/ 0 60000 65536"/>
                  <a:gd name="T5" fmla="*/ 0 60000 65536"/>
                </a:gdLst>
                <a:ahLst/>
                <a:cxnLst>
                  <a:cxn ang="T4">
                    <a:pos x="T0" y="T1"/>
                  </a:cxn>
                  <a:cxn ang="T5">
                    <a:pos x="T2" y="T3"/>
                  </a:cxn>
                </a:cxnLst>
                <a:rect l="0" t="0" r="r" b="b"/>
                <a:pathLst>
                  <a:path w="3" h="13">
                    <a:moveTo>
                      <a:pt x="3" y="13"/>
                    </a:moveTo>
                    <a:cubicBezTo>
                      <a:pt x="0" y="8"/>
                      <a:pt x="3" y="4"/>
                      <a:pt x="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6" name="Freeform 1777"/>
              <p:cNvSpPr>
                <a:spLocks/>
              </p:cNvSpPr>
              <p:nvPr/>
            </p:nvSpPr>
            <p:spPr bwMode="auto">
              <a:xfrm>
                <a:off x="4475" y="1267"/>
                <a:ext cx="4" cy="16"/>
              </a:xfrm>
              <a:custGeom>
                <a:avLst/>
                <a:gdLst>
                  <a:gd name="T0" fmla="*/ 5 w 3"/>
                  <a:gd name="T1" fmla="*/ 20 h 13"/>
                  <a:gd name="T2" fmla="*/ 1 w 3"/>
                  <a:gd name="T3" fmla="*/ 0 h 13"/>
                  <a:gd name="T4" fmla="*/ 0 60000 65536"/>
                  <a:gd name="T5" fmla="*/ 0 60000 65536"/>
                </a:gdLst>
                <a:ahLst/>
                <a:cxnLst>
                  <a:cxn ang="T4">
                    <a:pos x="T0" y="T1"/>
                  </a:cxn>
                  <a:cxn ang="T5">
                    <a:pos x="T2" y="T3"/>
                  </a:cxn>
                </a:cxnLst>
                <a:rect l="0" t="0" r="r" b="b"/>
                <a:pathLst>
                  <a:path w="3" h="13">
                    <a:moveTo>
                      <a:pt x="3" y="13"/>
                    </a:moveTo>
                    <a:cubicBezTo>
                      <a:pt x="0" y="8"/>
                      <a:pt x="3" y="4"/>
                      <a:pt x="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7" name="Freeform 1778"/>
              <p:cNvSpPr>
                <a:spLocks/>
              </p:cNvSpPr>
              <p:nvPr/>
            </p:nvSpPr>
            <p:spPr bwMode="auto">
              <a:xfrm>
                <a:off x="4418" y="1225"/>
                <a:ext cx="60" cy="24"/>
              </a:xfrm>
              <a:custGeom>
                <a:avLst/>
                <a:gdLst>
                  <a:gd name="T0" fmla="*/ 0 w 50"/>
                  <a:gd name="T1" fmla="*/ 28 h 20"/>
                  <a:gd name="T2" fmla="*/ 24 w 50"/>
                  <a:gd name="T3" fmla="*/ 1 h 20"/>
                  <a:gd name="T4" fmla="*/ 49 w 50"/>
                  <a:gd name="T5" fmla="*/ 12 h 20"/>
                  <a:gd name="T6" fmla="*/ 72 w 50"/>
                  <a:gd name="T7" fmla="*/ 29 h 20"/>
                  <a:gd name="T8" fmla="*/ 24 w 50"/>
                  <a:gd name="T9" fmla="*/ 17 h 20"/>
                  <a:gd name="T10" fmla="*/ 16 w 50"/>
                  <a:gd name="T11" fmla="*/ 22 h 20"/>
                  <a:gd name="T12" fmla="*/ 7 w 50"/>
                  <a:gd name="T13" fmla="*/ 23 h 20"/>
                  <a:gd name="T14" fmla="*/ 0 w 50"/>
                  <a:gd name="T15" fmla="*/ 28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20">
                    <a:moveTo>
                      <a:pt x="0" y="19"/>
                    </a:moveTo>
                    <a:cubicBezTo>
                      <a:pt x="3" y="11"/>
                      <a:pt x="6" y="0"/>
                      <a:pt x="17" y="1"/>
                    </a:cubicBezTo>
                    <a:cubicBezTo>
                      <a:pt x="23" y="1"/>
                      <a:pt x="29" y="5"/>
                      <a:pt x="34" y="8"/>
                    </a:cubicBezTo>
                    <a:cubicBezTo>
                      <a:pt x="40" y="11"/>
                      <a:pt x="44" y="16"/>
                      <a:pt x="50" y="20"/>
                    </a:cubicBezTo>
                    <a:cubicBezTo>
                      <a:pt x="37" y="19"/>
                      <a:pt x="30" y="8"/>
                      <a:pt x="17" y="12"/>
                    </a:cubicBezTo>
                    <a:cubicBezTo>
                      <a:pt x="15" y="13"/>
                      <a:pt x="13" y="14"/>
                      <a:pt x="11" y="15"/>
                    </a:cubicBezTo>
                    <a:cubicBezTo>
                      <a:pt x="9" y="16"/>
                      <a:pt x="7" y="15"/>
                      <a:pt x="5" y="16"/>
                    </a:cubicBezTo>
                    <a:cubicBezTo>
                      <a:pt x="3" y="16"/>
                      <a:pt x="1" y="18"/>
                      <a:pt x="0"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8" name="Freeform 1779"/>
              <p:cNvSpPr>
                <a:spLocks/>
              </p:cNvSpPr>
              <p:nvPr/>
            </p:nvSpPr>
            <p:spPr bwMode="auto">
              <a:xfrm>
                <a:off x="4426" y="1250"/>
                <a:ext cx="34" cy="22"/>
              </a:xfrm>
              <a:custGeom>
                <a:avLst/>
                <a:gdLst>
                  <a:gd name="T0" fmla="*/ 0 w 28"/>
                  <a:gd name="T1" fmla="*/ 11 h 18"/>
                  <a:gd name="T2" fmla="*/ 23 w 28"/>
                  <a:gd name="T3" fmla="*/ 11 h 18"/>
                  <a:gd name="T4" fmla="*/ 29 w 28"/>
                  <a:gd name="T5" fmla="*/ 20 h 18"/>
                  <a:gd name="T6" fmla="*/ 41 w 28"/>
                  <a:gd name="T7" fmla="*/ 20 h 18"/>
                  <a:gd name="T8" fmla="*/ 18 w 28"/>
                  <a:gd name="T9" fmla="*/ 15 h 18"/>
                  <a:gd name="T10" fmla="*/ 1 w 28"/>
                  <a:gd name="T11" fmla="*/ 9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8">
                    <a:moveTo>
                      <a:pt x="0" y="7"/>
                    </a:moveTo>
                    <a:cubicBezTo>
                      <a:pt x="6" y="9"/>
                      <a:pt x="10" y="0"/>
                      <a:pt x="16" y="7"/>
                    </a:cubicBezTo>
                    <a:cubicBezTo>
                      <a:pt x="18" y="9"/>
                      <a:pt x="18" y="11"/>
                      <a:pt x="20" y="13"/>
                    </a:cubicBezTo>
                    <a:cubicBezTo>
                      <a:pt x="22" y="13"/>
                      <a:pt x="25" y="13"/>
                      <a:pt x="28" y="13"/>
                    </a:cubicBezTo>
                    <a:cubicBezTo>
                      <a:pt x="22" y="18"/>
                      <a:pt x="16" y="13"/>
                      <a:pt x="12" y="10"/>
                    </a:cubicBezTo>
                    <a:cubicBezTo>
                      <a:pt x="9" y="8"/>
                      <a:pt x="5" y="8"/>
                      <a:pt x="1" y="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9" name="Freeform 1780"/>
              <p:cNvSpPr>
                <a:spLocks/>
              </p:cNvSpPr>
              <p:nvPr/>
            </p:nvSpPr>
            <p:spPr bwMode="auto">
              <a:xfrm>
                <a:off x="4431" y="1271"/>
                <a:ext cx="17" cy="14"/>
              </a:xfrm>
              <a:custGeom>
                <a:avLst/>
                <a:gdLst>
                  <a:gd name="T0" fmla="*/ 7 w 14"/>
                  <a:gd name="T1" fmla="*/ 13 h 12"/>
                  <a:gd name="T2" fmla="*/ 21 w 14"/>
                  <a:gd name="T3" fmla="*/ 1 h 12"/>
                  <a:gd name="T4" fmla="*/ 6 w 14"/>
                  <a:gd name="T5" fmla="*/ 7 h 12"/>
                  <a:gd name="T6" fmla="*/ 9 w 14"/>
                  <a:gd name="T7" fmla="*/ 1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2">
                    <a:moveTo>
                      <a:pt x="5" y="9"/>
                    </a:moveTo>
                    <a:cubicBezTo>
                      <a:pt x="7" y="5"/>
                      <a:pt x="10" y="3"/>
                      <a:pt x="14" y="1"/>
                    </a:cubicBezTo>
                    <a:cubicBezTo>
                      <a:pt x="11" y="0"/>
                      <a:pt x="6" y="3"/>
                      <a:pt x="4" y="5"/>
                    </a:cubicBezTo>
                    <a:cubicBezTo>
                      <a:pt x="0" y="9"/>
                      <a:pt x="3" y="12"/>
                      <a:pt x="6" y="8"/>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0" name="Freeform 1781"/>
              <p:cNvSpPr>
                <a:spLocks/>
              </p:cNvSpPr>
              <p:nvPr/>
            </p:nvSpPr>
            <p:spPr bwMode="auto">
              <a:xfrm>
                <a:off x="4479" y="1259"/>
                <a:ext cx="17" cy="30"/>
              </a:xfrm>
              <a:custGeom>
                <a:avLst/>
                <a:gdLst>
                  <a:gd name="T0" fmla="*/ 5 w 14"/>
                  <a:gd name="T1" fmla="*/ 30 h 25"/>
                  <a:gd name="T2" fmla="*/ 21 w 14"/>
                  <a:gd name="T3" fmla="*/ 22 h 25"/>
                  <a:gd name="T4" fmla="*/ 11 w 14"/>
                  <a:gd name="T5" fmla="*/ 0 h 25"/>
                  <a:gd name="T6" fmla="*/ 7 w 14"/>
                  <a:gd name="T7" fmla="*/ 19 h 25"/>
                  <a:gd name="T8" fmla="*/ 6 w 14"/>
                  <a:gd name="T9" fmla="*/ 3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5">
                    <a:moveTo>
                      <a:pt x="3" y="21"/>
                    </a:moveTo>
                    <a:cubicBezTo>
                      <a:pt x="8" y="25"/>
                      <a:pt x="13" y="19"/>
                      <a:pt x="14" y="15"/>
                    </a:cubicBezTo>
                    <a:cubicBezTo>
                      <a:pt x="14" y="9"/>
                      <a:pt x="10" y="4"/>
                      <a:pt x="7" y="0"/>
                    </a:cubicBezTo>
                    <a:cubicBezTo>
                      <a:pt x="7" y="4"/>
                      <a:pt x="8" y="9"/>
                      <a:pt x="5" y="13"/>
                    </a:cubicBezTo>
                    <a:cubicBezTo>
                      <a:pt x="4" y="15"/>
                      <a:pt x="0" y="19"/>
                      <a:pt x="4" y="2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1" name="Freeform 1782"/>
              <p:cNvSpPr>
                <a:spLocks/>
              </p:cNvSpPr>
              <p:nvPr/>
            </p:nvSpPr>
            <p:spPr bwMode="auto">
              <a:xfrm>
                <a:off x="4485" y="1271"/>
                <a:ext cx="11" cy="14"/>
              </a:xfrm>
              <a:custGeom>
                <a:avLst/>
                <a:gdLst>
                  <a:gd name="T0" fmla="*/ 0 w 9"/>
                  <a:gd name="T1" fmla="*/ 15 h 12"/>
                  <a:gd name="T2" fmla="*/ 11 w 9"/>
                  <a:gd name="T3" fmla="*/ 0 h 12"/>
                  <a:gd name="T4" fmla="*/ 12 w 9"/>
                  <a:gd name="T5" fmla="*/ 1 h 12"/>
                  <a:gd name="T6" fmla="*/ 5 w 9"/>
                  <a:gd name="T7" fmla="*/ 1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1"/>
                    </a:moveTo>
                    <a:cubicBezTo>
                      <a:pt x="6" y="9"/>
                      <a:pt x="5" y="5"/>
                      <a:pt x="7" y="0"/>
                    </a:cubicBezTo>
                    <a:cubicBezTo>
                      <a:pt x="7" y="0"/>
                      <a:pt x="8" y="1"/>
                      <a:pt x="8" y="1"/>
                    </a:cubicBezTo>
                    <a:cubicBezTo>
                      <a:pt x="9" y="4"/>
                      <a:pt x="6" y="11"/>
                      <a:pt x="3" y="1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2" name="Freeform 1783"/>
              <p:cNvSpPr>
                <a:spLocks/>
              </p:cNvSpPr>
              <p:nvPr/>
            </p:nvSpPr>
            <p:spPr bwMode="auto">
              <a:xfrm>
                <a:off x="4421" y="1229"/>
                <a:ext cx="35" cy="17"/>
              </a:xfrm>
              <a:custGeom>
                <a:avLst/>
                <a:gdLst>
                  <a:gd name="T0" fmla="*/ 42 w 29"/>
                  <a:gd name="T1" fmla="*/ 9 h 14"/>
                  <a:gd name="T2" fmla="*/ 16 w 29"/>
                  <a:gd name="T3" fmla="*/ 5 h 14"/>
                  <a:gd name="T4" fmla="*/ 0 w 29"/>
                  <a:gd name="T5" fmla="*/ 21 h 14"/>
                  <a:gd name="T6" fmla="*/ 19 w 29"/>
                  <a:gd name="T7" fmla="*/ 0 h 14"/>
                  <a:gd name="T8" fmla="*/ 42 w 29"/>
                  <a:gd name="T9" fmla="*/ 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4">
                    <a:moveTo>
                      <a:pt x="29" y="6"/>
                    </a:moveTo>
                    <a:cubicBezTo>
                      <a:pt x="23" y="5"/>
                      <a:pt x="17" y="0"/>
                      <a:pt x="11" y="3"/>
                    </a:cubicBezTo>
                    <a:cubicBezTo>
                      <a:pt x="5" y="5"/>
                      <a:pt x="1" y="9"/>
                      <a:pt x="0" y="14"/>
                    </a:cubicBezTo>
                    <a:cubicBezTo>
                      <a:pt x="1" y="6"/>
                      <a:pt x="4" y="0"/>
                      <a:pt x="13" y="0"/>
                    </a:cubicBezTo>
                    <a:cubicBezTo>
                      <a:pt x="18" y="1"/>
                      <a:pt x="23" y="4"/>
                      <a:pt x="29"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3" name="Freeform 1784"/>
              <p:cNvSpPr>
                <a:spLocks/>
              </p:cNvSpPr>
              <p:nvPr/>
            </p:nvSpPr>
            <p:spPr bwMode="auto">
              <a:xfrm>
                <a:off x="4437" y="1254"/>
                <a:ext cx="8" cy="7"/>
              </a:xfrm>
              <a:custGeom>
                <a:avLst/>
                <a:gdLst>
                  <a:gd name="T0" fmla="*/ 9 w 7"/>
                  <a:gd name="T1" fmla="*/ 8 h 6"/>
                  <a:gd name="T2" fmla="*/ 0 w 7"/>
                  <a:gd name="T3" fmla="*/ 5 h 6"/>
                  <a:gd name="T4" fmla="*/ 8 w 7"/>
                  <a:gd name="T5" fmla="*/ 7 h 6"/>
                  <a:gd name="T6" fmla="*/ 0 60000 65536"/>
                  <a:gd name="T7" fmla="*/ 0 60000 65536"/>
                  <a:gd name="T8" fmla="*/ 0 60000 65536"/>
                </a:gdLst>
                <a:ahLst/>
                <a:cxnLst>
                  <a:cxn ang="T6">
                    <a:pos x="T0" y="T1"/>
                  </a:cxn>
                  <a:cxn ang="T7">
                    <a:pos x="T2" y="T3"/>
                  </a:cxn>
                  <a:cxn ang="T8">
                    <a:pos x="T4" y="T5"/>
                  </a:cxn>
                </a:cxnLst>
                <a:rect l="0" t="0" r="r" b="b"/>
                <a:pathLst>
                  <a:path w="7" h="6">
                    <a:moveTo>
                      <a:pt x="7" y="6"/>
                    </a:moveTo>
                    <a:cubicBezTo>
                      <a:pt x="6" y="2"/>
                      <a:pt x="3" y="0"/>
                      <a:pt x="0" y="3"/>
                    </a:cubicBezTo>
                    <a:cubicBezTo>
                      <a:pt x="2" y="4"/>
                      <a:pt x="4" y="4"/>
                      <a:pt x="6" y="5"/>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4" name="Freeform 1785"/>
              <p:cNvSpPr>
                <a:spLocks/>
              </p:cNvSpPr>
              <p:nvPr/>
            </p:nvSpPr>
            <p:spPr bwMode="auto">
              <a:xfrm>
                <a:off x="4436" y="1281"/>
                <a:ext cx="27" cy="15"/>
              </a:xfrm>
              <a:custGeom>
                <a:avLst/>
                <a:gdLst>
                  <a:gd name="T0" fmla="*/ 0 w 23"/>
                  <a:gd name="T1" fmla="*/ 15 h 13"/>
                  <a:gd name="T2" fmla="*/ 16 w 23"/>
                  <a:gd name="T3" fmla="*/ 15 h 13"/>
                  <a:gd name="T4" fmla="*/ 32 w 23"/>
                  <a:gd name="T5" fmla="*/ 0 h 13"/>
                  <a:gd name="T6" fmla="*/ 14 w 23"/>
                  <a:gd name="T7" fmla="*/ 15 h 13"/>
                  <a:gd name="T8" fmla="*/ 0 w 23"/>
                  <a:gd name="T9" fmla="*/ 1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3">
                    <a:moveTo>
                      <a:pt x="0" y="11"/>
                    </a:moveTo>
                    <a:cubicBezTo>
                      <a:pt x="4" y="13"/>
                      <a:pt x="8" y="13"/>
                      <a:pt x="12" y="11"/>
                    </a:cubicBezTo>
                    <a:cubicBezTo>
                      <a:pt x="17" y="9"/>
                      <a:pt x="19" y="3"/>
                      <a:pt x="23" y="0"/>
                    </a:cubicBezTo>
                    <a:cubicBezTo>
                      <a:pt x="17" y="2"/>
                      <a:pt x="15" y="8"/>
                      <a:pt x="10" y="11"/>
                    </a:cubicBezTo>
                    <a:cubicBezTo>
                      <a:pt x="7" y="13"/>
                      <a:pt x="4" y="12"/>
                      <a:pt x="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5" name="Freeform 1786"/>
              <p:cNvSpPr>
                <a:spLocks/>
              </p:cNvSpPr>
              <p:nvPr/>
            </p:nvSpPr>
            <p:spPr bwMode="auto">
              <a:xfrm>
                <a:off x="4410" y="1254"/>
                <a:ext cx="11" cy="12"/>
              </a:xfrm>
              <a:custGeom>
                <a:avLst/>
                <a:gdLst>
                  <a:gd name="T0" fmla="*/ 13 w 9"/>
                  <a:gd name="T1" fmla="*/ 10 h 10"/>
                  <a:gd name="T2" fmla="*/ 7 w 9"/>
                  <a:gd name="T3" fmla="*/ 0 h 10"/>
                  <a:gd name="T4" fmla="*/ 12 w 9"/>
                  <a:gd name="T5" fmla="*/ 10 h 10"/>
                  <a:gd name="T6" fmla="*/ 0 60000 65536"/>
                  <a:gd name="T7" fmla="*/ 0 60000 65536"/>
                  <a:gd name="T8" fmla="*/ 0 60000 65536"/>
                </a:gdLst>
                <a:ahLst/>
                <a:cxnLst>
                  <a:cxn ang="T6">
                    <a:pos x="T0" y="T1"/>
                  </a:cxn>
                  <a:cxn ang="T7">
                    <a:pos x="T2" y="T3"/>
                  </a:cxn>
                  <a:cxn ang="T8">
                    <a:pos x="T4" y="T5"/>
                  </a:cxn>
                </a:cxnLst>
                <a:rect l="0" t="0" r="r" b="b"/>
                <a:pathLst>
                  <a:path w="9" h="10">
                    <a:moveTo>
                      <a:pt x="9" y="7"/>
                    </a:moveTo>
                    <a:cubicBezTo>
                      <a:pt x="3" y="10"/>
                      <a:pt x="0" y="3"/>
                      <a:pt x="5" y="0"/>
                    </a:cubicBezTo>
                    <a:cubicBezTo>
                      <a:pt x="4" y="4"/>
                      <a:pt x="1" y="7"/>
                      <a:pt x="8"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6" name="Freeform 1787"/>
              <p:cNvSpPr>
                <a:spLocks/>
              </p:cNvSpPr>
              <p:nvPr/>
            </p:nvSpPr>
            <p:spPr bwMode="auto">
              <a:xfrm>
                <a:off x="4421" y="1278"/>
                <a:ext cx="11" cy="12"/>
              </a:xfrm>
              <a:custGeom>
                <a:avLst/>
                <a:gdLst>
                  <a:gd name="T0" fmla="*/ 7 w 9"/>
                  <a:gd name="T1" fmla="*/ 0 h 10"/>
                  <a:gd name="T2" fmla="*/ 13 w 9"/>
                  <a:gd name="T3" fmla="*/ 14 h 10"/>
                  <a:gd name="T4" fmla="*/ 9 w 9"/>
                  <a:gd name="T5" fmla="*/ 0 h 10"/>
                  <a:gd name="T6" fmla="*/ 0 60000 65536"/>
                  <a:gd name="T7" fmla="*/ 0 60000 65536"/>
                  <a:gd name="T8" fmla="*/ 0 60000 65536"/>
                </a:gdLst>
                <a:ahLst/>
                <a:cxnLst>
                  <a:cxn ang="T6">
                    <a:pos x="T0" y="T1"/>
                  </a:cxn>
                  <a:cxn ang="T7">
                    <a:pos x="T2" y="T3"/>
                  </a:cxn>
                  <a:cxn ang="T8">
                    <a:pos x="T4" y="T5"/>
                  </a:cxn>
                </a:cxnLst>
                <a:rect l="0" t="0" r="r" b="b"/>
                <a:pathLst>
                  <a:path w="9" h="10">
                    <a:moveTo>
                      <a:pt x="5" y="0"/>
                    </a:moveTo>
                    <a:cubicBezTo>
                      <a:pt x="0" y="4"/>
                      <a:pt x="5" y="8"/>
                      <a:pt x="9" y="10"/>
                    </a:cubicBezTo>
                    <a:cubicBezTo>
                      <a:pt x="7" y="7"/>
                      <a:pt x="4" y="3"/>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7" name="Freeform 1788"/>
              <p:cNvSpPr>
                <a:spLocks/>
              </p:cNvSpPr>
              <p:nvPr/>
            </p:nvSpPr>
            <p:spPr bwMode="auto">
              <a:xfrm>
                <a:off x="4449" y="1272"/>
                <a:ext cx="7" cy="9"/>
              </a:xfrm>
              <a:custGeom>
                <a:avLst/>
                <a:gdLst>
                  <a:gd name="T0" fmla="*/ 5 w 6"/>
                  <a:gd name="T1" fmla="*/ 12 h 7"/>
                  <a:gd name="T2" fmla="*/ 7 w 6"/>
                  <a:gd name="T3" fmla="*/ 0 h 7"/>
                  <a:gd name="T4" fmla="*/ 0 w 6"/>
                  <a:gd name="T5" fmla="*/ 10 h 7"/>
                  <a:gd name="T6" fmla="*/ 0 60000 65536"/>
                  <a:gd name="T7" fmla="*/ 0 60000 65536"/>
                  <a:gd name="T8" fmla="*/ 0 60000 65536"/>
                </a:gdLst>
                <a:ahLst/>
                <a:cxnLst>
                  <a:cxn ang="T6">
                    <a:pos x="T0" y="T1"/>
                  </a:cxn>
                  <a:cxn ang="T7">
                    <a:pos x="T2" y="T3"/>
                  </a:cxn>
                  <a:cxn ang="T8">
                    <a:pos x="T4" y="T5"/>
                  </a:cxn>
                </a:cxnLst>
                <a:rect l="0" t="0" r="r" b="b"/>
                <a:pathLst>
                  <a:path w="6" h="7">
                    <a:moveTo>
                      <a:pt x="3" y="7"/>
                    </a:moveTo>
                    <a:cubicBezTo>
                      <a:pt x="4" y="5"/>
                      <a:pt x="6" y="2"/>
                      <a:pt x="5" y="0"/>
                    </a:cubicBezTo>
                    <a:cubicBezTo>
                      <a:pt x="2" y="1"/>
                      <a:pt x="2" y="4"/>
                      <a:pt x="0" y="6"/>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8" name="Freeform 1789"/>
              <p:cNvSpPr>
                <a:spLocks/>
              </p:cNvSpPr>
              <p:nvPr/>
            </p:nvSpPr>
            <p:spPr bwMode="auto">
              <a:xfrm>
                <a:off x="4461" y="1256"/>
                <a:ext cx="4" cy="9"/>
              </a:xfrm>
              <a:custGeom>
                <a:avLst/>
                <a:gdLst>
                  <a:gd name="T0" fmla="*/ 5 w 3"/>
                  <a:gd name="T1" fmla="*/ 10 h 7"/>
                  <a:gd name="T2" fmla="*/ 1 w 3"/>
                  <a:gd name="T3" fmla="*/ 0 h 7"/>
                  <a:gd name="T4" fmla="*/ 0 w 3"/>
                  <a:gd name="T5" fmla="*/ 6 h 7"/>
                  <a:gd name="T6" fmla="*/ 0 w 3"/>
                  <a:gd name="T7" fmla="*/ 1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7">
                    <a:moveTo>
                      <a:pt x="3" y="6"/>
                    </a:moveTo>
                    <a:cubicBezTo>
                      <a:pt x="2" y="5"/>
                      <a:pt x="2" y="2"/>
                      <a:pt x="1" y="0"/>
                    </a:cubicBezTo>
                    <a:cubicBezTo>
                      <a:pt x="0" y="1"/>
                      <a:pt x="0" y="3"/>
                      <a:pt x="0" y="4"/>
                    </a:cubicBezTo>
                    <a:cubicBezTo>
                      <a:pt x="0" y="5"/>
                      <a:pt x="0" y="6"/>
                      <a:pt x="0" y="7"/>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9" name="Freeform 1790"/>
              <p:cNvSpPr>
                <a:spLocks/>
              </p:cNvSpPr>
              <p:nvPr/>
            </p:nvSpPr>
            <p:spPr bwMode="auto">
              <a:xfrm>
                <a:off x="4424" y="1253"/>
                <a:ext cx="4" cy="5"/>
              </a:xfrm>
              <a:custGeom>
                <a:avLst/>
                <a:gdLst>
                  <a:gd name="T0" fmla="*/ 4 w 4"/>
                  <a:gd name="T1" fmla="*/ 6 h 4"/>
                  <a:gd name="T2" fmla="*/ 3 w 4"/>
                  <a:gd name="T3" fmla="*/ 0 h 4"/>
                  <a:gd name="T4" fmla="*/ 0 w 4"/>
                  <a:gd name="T5" fmla="*/ 6 h 4"/>
                  <a:gd name="T6" fmla="*/ 0 60000 65536"/>
                  <a:gd name="T7" fmla="*/ 0 60000 65536"/>
                  <a:gd name="T8" fmla="*/ 0 60000 65536"/>
                </a:gdLst>
                <a:ahLst/>
                <a:cxnLst>
                  <a:cxn ang="T6">
                    <a:pos x="T0" y="T1"/>
                  </a:cxn>
                  <a:cxn ang="T7">
                    <a:pos x="T2" y="T3"/>
                  </a:cxn>
                  <a:cxn ang="T8">
                    <a:pos x="T4" y="T5"/>
                  </a:cxn>
                </a:cxnLst>
                <a:rect l="0" t="0" r="r" b="b"/>
                <a:pathLst>
                  <a:path w="4" h="4">
                    <a:moveTo>
                      <a:pt x="4" y="4"/>
                    </a:moveTo>
                    <a:cubicBezTo>
                      <a:pt x="4" y="3"/>
                      <a:pt x="4" y="1"/>
                      <a:pt x="3" y="0"/>
                    </a:cubicBezTo>
                    <a:cubicBezTo>
                      <a:pt x="2" y="0"/>
                      <a:pt x="1" y="3"/>
                      <a:pt x="0"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0" name="Freeform 1791"/>
              <p:cNvSpPr>
                <a:spLocks/>
              </p:cNvSpPr>
              <p:nvPr/>
            </p:nvSpPr>
            <p:spPr bwMode="auto">
              <a:xfrm>
                <a:off x="4437" y="1278"/>
                <a:ext cx="5" cy="5"/>
              </a:xfrm>
              <a:custGeom>
                <a:avLst/>
                <a:gdLst>
                  <a:gd name="T0" fmla="*/ 0 w 4"/>
                  <a:gd name="T1" fmla="*/ 5 h 4"/>
                  <a:gd name="T2" fmla="*/ 6 w 4"/>
                  <a:gd name="T3" fmla="*/ 6 h 4"/>
                  <a:gd name="T4" fmla="*/ 5 w 4"/>
                  <a:gd name="T5" fmla="*/ 0 h 4"/>
                  <a:gd name="T6" fmla="*/ 0 60000 65536"/>
                  <a:gd name="T7" fmla="*/ 0 60000 65536"/>
                  <a:gd name="T8" fmla="*/ 0 60000 65536"/>
                </a:gdLst>
                <a:ahLst/>
                <a:cxnLst>
                  <a:cxn ang="T6">
                    <a:pos x="T0" y="T1"/>
                  </a:cxn>
                  <a:cxn ang="T7">
                    <a:pos x="T2" y="T3"/>
                  </a:cxn>
                  <a:cxn ang="T8">
                    <a:pos x="T4" y="T5"/>
                  </a:cxn>
                </a:cxnLst>
                <a:rect l="0" t="0" r="r" b="b"/>
                <a:pathLst>
                  <a:path w="4" h="4">
                    <a:moveTo>
                      <a:pt x="0" y="3"/>
                    </a:moveTo>
                    <a:cubicBezTo>
                      <a:pt x="2" y="3"/>
                      <a:pt x="3" y="4"/>
                      <a:pt x="4" y="4"/>
                    </a:cubicBezTo>
                    <a:cubicBezTo>
                      <a:pt x="4" y="3"/>
                      <a:pt x="3" y="1"/>
                      <a:pt x="3"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1" name="Freeform 1792"/>
              <p:cNvSpPr>
                <a:spLocks/>
              </p:cNvSpPr>
              <p:nvPr/>
            </p:nvSpPr>
            <p:spPr bwMode="auto">
              <a:xfrm>
                <a:off x="4473" y="1269"/>
                <a:ext cx="7" cy="6"/>
              </a:xfrm>
              <a:custGeom>
                <a:avLst/>
                <a:gdLst>
                  <a:gd name="T0" fmla="*/ 8 w 6"/>
                  <a:gd name="T1" fmla="*/ 7 h 5"/>
                  <a:gd name="T2" fmla="*/ 0 w 6"/>
                  <a:gd name="T3" fmla="*/ 6 h 5"/>
                  <a:gd name="T4" fmla="*/ 2 w 6"/>
                  <a:gd name="T5" fmla="*/ 2 h 5"/>
                  <a:gd name="T6" fmla="*/ 8 w 6"/>
                  <a:gd name="T7" fmla="*/ 0 h 5"/>
                  <a:gd name="T8" fmla="*/ 5 w 6"/>
                  <a:gd name="T9" fmla="*/ 0 h 5"/>
                  <a:gd name="T10" fmla="*/ 0 w 6"/>
                  <a:gd name="T11" fmla="*/ 1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6" y="5"/>
                    </a:moveTo>
                    <a:cubicBezTo>
                      <a:pt x="5" y="5"/>
                      <a:pt x="0" y="5"/>
                      <a:pt x="0" y="4"/>
                    </a:cubicBezTo>
                    <a:cubicBezTo>
                      <a:pt x="0" y="3"/>
                      <a:pt x="2" y="3"/>
                      <a:pt x="2" y="2"/>
                    </a:cubicBezTo>
                    <a:cubicBezTo>
                      <a:pt x="4" y="2"/>
                      <a:pt x="5" y="1"/>
                      <a:pt x="6" y="0"/>
                    </a:cubicBezTo>
                    <a:cubicBezTo>
                      <a:pt x="5" y="0"/>
                      <a:pt x="4" y="0"/>
                      <a:pt x="3" y="0"/>
                    </a:cubicBezTo>
                    <a:cubicBezTo>
                      <a:pt x="2" y="1"/>
                      <a:pt x="1" y="1"/>
                      <a:pt x="0"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2" name="Freeform 1793"/>
              <p:cNvSpPr>
                <a:spLocks/>
              </p:cNvSpPr>
              <p:nvPr/>
            </p:nvSpPr>
            <p:spPr bwMode="auto">
              <a:xfrm>
                <a:off x="4487" y="1249"/>
                <a:ext cx="114" cy="92"/>
              </a:xfrm>
              <a:custGeom>
                <a:avLst/>
                <a:gdLst>
                  <a:gd name="T0" fmla="*/ 51 w 94"/>
                  <a:gd name="T1" fmla="*/ 19 h 76"/>
                  <a:gd name="T2" fmla="*/ 49 w 94"/>
                  <a:gd name="T3" fmla="*/ 65 h 76"/>
                  <a:gd name="T4" fmla="*/ 129 w 94"/>
                  <a:gd name="T5" fmla="*/ 75 h 76"/>
                  <a:gd name="T6" fmla="*/ 120 w 94"/>
                  <a:gd name="T7" fmla="*/ 44 h 76"/>
                  <a:gd name="T8" fmla="*/ 118 w 94"/>
                  <a:gd name="T9" fmla="*/ 15 h 76"/>
                  <a:gd name="T10" fmla="*/ 79 w 94"/>
                  <a:gd name="T11" fmla="*/ 10 h 76"/>
                  <a:gd name="T12" fmla="*/ 51 w 94"/>
                  <a:gd name="T13" fmla="*/ 19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76">
                    <a:moveTo>
                      <a:pt x="35" y="13"/>
                    </a:moveTo>
                    <a:cubicBezTo>
                      <a:pt x="31" y="0"/>
                      <a:pt x="0" y="15"/>
                      <a:pt x="33" y="45"/>
                    </a:cubicBezTo>
                    <a:cubicBezTo>
                      <a:pt x="66" y="76"/>
                      <a:pt x="79" y="70"/>
                      <a:pt x="87" y="51"/>
                    </a:cubicBezTo>
                    <a:cubicBezTo>
                      <a:pt x="94" y="32"/>
                      <a:pt x="94" y="32"/>
                      <a:pt x="82" y="30"/>
                    </a:cubicBezTo>
                    <a:cubicBezTo>
                      <a:pt x="69" y="29"/>
                      <a:pt x="91" y="19"/>
                      <a:pt x="80" y="10"/>
                    </a:cubicBezTo>
                    <a:cubicBezTo>
                      <a:pt x="68" y="1"/>
                      <a:pt x="58" y="1"/>
                      <a:pt x="54" y="7"/>
                    </a:cubicBezTo>
                    <a:cubicBezTo>
                      <a:pt x="50" y="12"/>
                      <a:pt x="38" y="21"/>
                      <a:pt x="35" y="13"/>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03" name="Freeform 1794"/>
              <p:cNvSpPr>
                <a:spLocks/>
              </p:cNvSpPr>
              <p:nvPr/>
            </p:nvSpPr>
            <p:spPr bwMode="auto">
              <a:xfrm>
                <a:off x="4542" y="1285"/>
                <a:ext cx="41" cy="19"/>
              </a:xfrm>
              <a:custGeom>
                <a:avLst/>
                <a:gdLst>
                  <a:gd name="T0" fmla="*/ 0 w 34"/>
                  <a:gd name="T1" fmla="*/ 5 h 15"/>
                  <a:gd name="T2" fmla="*/ 17 w 34"/>
                  <a:gd name="T3" fmla="*/ 5 h 15"/>
                  <a:gd name="T4" fmla="*/ 29 w 34"/>
                  <a:gd name="T5" fmla="*/ 19 h 15"/>
                  <a:gd name="T6" fmla="*/ 49 w 34"/>
                  <a:gd name="T7" fmla="*/ 1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5">
                    <a:moveTo>
                      <a:pt x="0" y="3"/>
                    </a:moveTo>
                    <a:cubicBezTo>
                      <a:pt x="4" y="3"/>
                      <a:pt x="8" y="0"/>
                      <a:pt x="12" y="3"/>
                    </a:cubicBezTo>
                    <a:cubicBezTo>
                      <a:pt x="16" y="5"/>
                      <a:pt x="17" y="10"/>
                      <a:pt x="20" y="12"/>
                    </a:cubicBezTo>
                    <a:cubicBezTo>
                      <a:pt x="26" y="15"/>
                      <a:pt x="27" y="6"/>
                      <a:pt x="34" y="9"/>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4" name="Freeform 1795"/>
              <p:cNvSpPr>
                <a:spLocks/>
              </p:cNvSpPr>
              <p:nvPr/>
            </p:nvSpPr>
            <p:spPr bwMode="auto">
              <a:xfrm>
                <a:off x="4542" y="1285"/>
                <a:ext cx="41" cy="19"/>
              </a:xfrm>
              <a:custGeom>
                <a:avLst/>
                <a:gdLst>
                  <a:gd name="T0" fmla="*/ 0 w 34"/>
                  <a:gd name="T1" fmla="*/ 5 h 15"/>
                  <a:gd name="T2" fmla="*/ 17 w 34"/>
                  <a:gd name="T3" fmla="*/ 5 h 15"/>
                  <a:gd name="T4" fmla="*/ 29 w 34"/>
                  <a:gd name="T5" fmla="*/ 19 h 15"/>
                  <a:gd name="T6" fmla="*/ 49 w 34"/>
                  <a:gd name="T7" fmla="*/ 1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5">
                    <a:moveTo>
                      <a:pt x="0" y="3"/>
                    </a:moveTo>
                    <a:cubicBezTo>
                      <a:pt x="4" y="3"/>
                      <a:pt x="8" y="0"/>
                      <a:pt x="12" y="3"/>
                    </a:cubicBezTo>
                    <a:cubicBezTo>
                      <a:pt x="16" y="5"/>
                      <a:pt x="17" y="10"/>
                      <a:pt x="20" y="12"/>
                    </a:cubicBezTo>
                    <a:cubicBezTo>
                      <a:pt x="26" y="15"/>
                      <a:pt x="27" y="6"/>
                      <a:pt x="34" y="9"/>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5" name="Freeform 1796"/>
              <p:cNvSpPr>
                <a:spLocks/>
              </p:cNvSpPr>
              <p:nvPr/>
            </p:nvSpPr>
            <p:spPr bwMode="auto">
              <a:xfrm>
                <a:off x="4552" y="1269"/>
                <a:ext cx="17" cy="9"/>
              </a:xfrm>
              <a:custGeom>
                <a:avLst/>
                <a:gdLst>
                  <a:gd name="T0" fmla="*/ 21 w 14"/>
                  <a:gd name="T1" fmla="*/ 0 h 8"/>
                  <a:gd name="T2" fmla="*/ 0 w 14"/>
                  <a:gd name="T3" fmla="*/ 3 h 8"/>
                  <a:gd name="T4" fmla="*/ 0 60000 65536"/>
                  <a:gd name="T5" fmla="*/ 0 60000 65536"/>
                </a:gdLst>
                <a:ahLst/>
                <a:cxnLst>
                  <a:cxn ang="T4">
                    <a:pos x="T0" y="T1"/>
                  </a:cxn>
                  <a:cxn ang="T5">
                    <a:pos x="T2" y="T3"/>
                  </a:cxn>
                </a:cxnLst>
                <a:rect l="0" t="0" r="r" b="b"/>
                <a:pathLst>
                  <a:path w="14" h="8">
                    <a:moveTo>
                      <a:pt x="14" y="0"/>
                    </a:moveTo>
                    <a:cubicBezTo>
                      <a:pt x="12" y="5"/>
                      <a:pt x="4" y="8"/>
                      <a:pt x="0" y="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6" name="Freeform 1797"/>
              <p:cNvSpPr>
                <a:spLocks/>
              </p:cNvSpPr>
              <p:nvPr/>
            </p:nvSpPr>
            <p:spPr bwMode="auto">
              <a:xfrm>
                <a:off x="4552" y="1269"/>
                <a:ext cx="17" cy="9"/>
              </a:xfrm>
              <a:custGeom>
                <a:avLst/>
                <a:gdLst>
                  <a:gd name="T0" fmla="*/ 21 w 14"/>
                  <a:gd name="T1" fmla="*/ 0 h 8"/>
                  <a:gd name="T2" fmla="*/ 0 w 14"/>
                  <a:gd name="T3" fmla="*/ 3 h 8"/>
                  <a:gd name="T4" fmla="*/ 0 60000 65536"/>
                  <a:gd name="T5" fmla="*/ 0 60000 65536"/>
                </a:gdLst>
                <a:ahLst/>
                <a:cxnLst>
                  <a:cxn ang="T4">
                    <a:pos x="T0" y="T1"/>
                  </a:cxn>
                  <a:cxn ang="T5">
                    <a:pos x="T2" y="T3"/>
                  </a:cxn>
                </a:cxnLst>
                <a:rect l="0" t="0" r="r" b="b"/>
                <a:pathLst>
                  <a:path w="14" h="8">
                    <a:moveTo>
                      <a:pt x="14" y="0"/>
                    </a:moveTo>
                    <a:cubicBezTo>
                      <a:pt x="12" y="5"/>
                      <a:pt x="4" y="8"/>
                      <a:pt x="0"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7" name="Freeform 1798"/>
              <p:cNvSpPr>
                <a:spLocks/>
              </p:cNvSpPr>
              <p:nvPr/>
            </p:nvSpPr>
            <p:spPr bwMode="auto">
              <a:xfrm>
                <a:off x="4528" y="1267"/>
                <a:ext cx="4" cy="15"/>
              </a:xfrm>
              <a:custGeom>
                <a:avLst/>
                <a:gdLst>
                  <a:gd name="T0" fmla="*/ 0 w 3"/>
                  <a:gd name="T1" fmla="*/ 0 h 12"/>
                  <a:gd name="T2" fmla="*/ 4 w 3"/>
                  <a:gd name="T3" fmla="*/ 19 h 12"/>
                  <a:gd name="T4" fmla="*/ 0 60000 65536"/>
                  <a:gd name="T5" fmla="*/ 0 60000 65536"/>
                </a:gdLst>
                <a:ahLst/>
                <a:cxnLst>
                  <a:cxn ang="T4">
                    <a:pos x="T0" y="T1"/>
                  </a:cxn>
                  <a:cxn ang="T5">
                    <a:pos x="T2" y="T3"/>
                  </a:cxn>
                </a:cxnLst>
                <a:rect l="0" t="0" r="r" b="b"/>
                <a:pathLst>
                  <a:path w="3" h="12">
                    <a:moveTo>
                      <a:pt x="0" y="0"/>
                    </a:moveTo>
                    <a:cubicBezTo>
                      <a:pt x="3" y="4"/>
                      <a:pt x="0" y="8"/>
                      <a:pt x="2" y="12"/>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8" name="Freeform 1799"/>
              <p:cNvSpPr>
                <a:spLocks/>
              </p:cNvSpPr>
              <p:nvPr/>
            </p:nvSpPr>
            <p:spPr bwMode="auto">
              <a:xfrm>
                <a:off x="4528" y="1267"/>
                <a:ext cx="4" cy="15"/>
              </a:xfrm>
              <a:custGeom>
                <a:avLst/>
                <a:gdLst>
                  <a:gd name="T0" fmla="*/ 0 w 3"/>
                  <a:gd name="T1" fmla="*/ 0 h 12"/>
                  <a:gd name="T2" fmla="*/ 4 w 3"/>
                  <a:gd name="T3" fmla="*/ 19 h 12"/>
                  <a:gd name="T4" fmla="*/ 0 60000 65536"/>
                  <a:gd name="T5" fmla="*/ 0 60000 65536"/>
                </a:gdLst>
                <a:ahLst/>
                <a:cxnLst>
                  <a:cxn ang="T4">
                    <a:pos x="T0" y="T1"/>
                  </a:cxn>
                  <a:cxn ang="T5">
                    <a:pos x="T2" y="T3"/>
                  </a:cxn>
                </a:cxnLst>
                <a:rect l="0" t="0" r="r" b="b"/>
                <a:pathLst>
                  <a:path w="3" h="12">
                    <a:moveTo>
                      <a:pt x="0" y="0"/>
                    </a:moveTo>
                    <a:cubicBezTo>
                      <a:pt x="3" y="4"/>
                      <a:pt x="0" y="8"/>
                      <a:pt x="2" y="12"/>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9" name="Freeform 1800"/>
              <p:cNvSpPr>
                <a:spLocks/>
              </p:cNvSpPr>
              <p:nvPr/>
            </p:nvSpPr>
            <p:spPr bwMode="auto">
              <a:xfrm>
                <a:off x="4528" y="1300"/>
                <a:ext cx="61" cy="27"/>
              </a:xfrm>
              <a:custGeom>
                <a:avLst/>
                <a:gdLst>
                  <a:gd name="T0" fmla="*/ 74 w 50"/>
                  <a:gd name="T1" fmla="*/ 6 h 22"/>
                  <a:gd name="T2" fmla="*/ 48 w 50"/>
                  <a:gd name="T3" fmla="*/ 32 h 22"/>
                  <a:gd name="T4" fmla="*/ 22 w 50"/>
                  <a:gd name="T5" fmla="*/ 20 h 22"/>
                  <a:gd name="T6" fmla="*/ 0 w 50"/>
                  <a:gd name="T7" fmla="*/ 0 h 22"/>
                  <a:gd name="T8" fmla="*/ 49 w 50"/>
                  <a:gd name="T9" fmla="*/ 15 h 22"/>
                  <a:gd name="T10" fmla="*/ 59 w 50"/>
                  <a:gd name="T11" fmla="*/ 11 h 22"/>
                  <a:gd name="T12" fmla="*/ 67 w 50"/>
                  <a:gd name="T13" fmla="*/ 11 h 22"/>
                  <a:gd name="T14" fmla="*/ 74 w 50"/>
                  <a:gd name="T15" fmla="*/ 6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22">
                    <a:moveTo>
                      <a:pt x="50" y="4"/>
                    </a:moveTo>
                    <a:cubicBezTo>
                      <a:pt x="47" y="12"/>
                      <a:pt x="43" y="22"/>
                      <a:pt x="32" y="21"/>
                    </a:cubicBezTo>
                    <a:cubicBezTo>
                      <a:pt x="26" y="20"/>
                      <a:pt x="20" y="16"/>
                      <a:pt x="15" y="13"/>
                    </a:cubicBezTo>
                    <a:cubicBezTo>
                      <a:pt x="10" y="9"/>
                      <a:pt x="6" y="4"/>
                      <a:pt x="0" y="0"/>
                    </a:cubicBezTo>
                    <a:cubicBezTo>
                      <a:pt x="13" y="2"/>
                      <a:pt x="19" y="14"/>
                      <a:pt x="33" y="10"/>
                    </a:cubicBezTo>
                    <a:cubicBezTo>
                      <a:pt x="35" y="9"/>
                      <a:pt x="37" y="8"/>
                      <a:pt x="39" y="7"/>
                    </a:cubicBezTo>
                    <a:cubicBezTo>
                      <a:pt x="41" y="7"/>
                      <a:pt x="43" y="7"/>
                      <a:pt x="45" y="7"/>
                    </a:cubicBezTo>
                    <a:cubicBezTo>
                      <a:pt x="47" y="7"/>
                      <a:pt x="48" y="5"/>
                      <a:pt x="50"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0" name="Freeform 1801"/>
              <p:cNvSpPr>
                <a:spLocks/>
              </p:cNvSpPr>
              <p:nvPr/>
            </p:nvSpPr>
            <p:spPr bwMode="auto">
              <a:xfrm>
                <a:off x="4548" y="1279"/>
                <a:ext cx="33" cy="22"/>
              </a:xfrm>
              <a:custGeom>
                <a:avLst/>
                <a:gdLst>
                  <a:gd name="T0" fmla="*/ 39 w 28"/>
                  <a:gd name="T1" fmla="*/ 18 h 18"/>
                  <a:gd name="T2" fmla="*/ 15 w 28"/>
                  <a:gd name="T3" fmla="*/ 16 h 18"/>
                  <a:gd name="T4" fmla="*/ 9 w 28"/>
                  <a:gd name="T5" fmla="*/ 7 h 18"/>
                  <a:gd name="T6" fmla="*/ 0 w 28"/>
                  <a:gd name="T7" fmla="*/ 6 h 18"/>
                  <a:gd name="T8" fmla="*/ 21 w 28"/>
                  <a:gd name="T9" fmla="*/ 12 h 18"/>
                  <a:gd name="T10" fmla="*/ 38 w 2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8">
                    <a:moveTo>
                      <a:pt x="28" y="12"/>
                    </a:moveTo>
                    <a:cubicBezTo>
                      <a:pt x="22" y="9"/>
                      <a:pt x="17" y="18"/>
                      <a:pt x="11" y="11"/>
                    </a:cubicBezTo>
                    <a:cubicBezTo>
                      <a:pt x="10" y="9"/>
                      <a:pt x="10" y="6"/>
                      <a:pt x="7" y="5"/>
                    </a:cubicBezTo>
                    <a:cubicBezTo>
                      <a:pt x="5" y="4"/>
                      <a:pt x="2" y="4"/>
                      <a:pt x="0" y="4"/>
                    </a:cubicBezTo>
                    <a:cubicBezTo>
                      <a:pt x="6" y="0"/>
                      <a:pt x="11" y="5"/>
                      <a:pt x="15" y="8"/>
                    </a:cubicBezTo>
                    <a:cubicBezTo>
                      <a:pt x="18" y="10"/>
                      <a:pt x="23" y="10"/>
                      <a:pt x="27" y="1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1" name="Freeform 1802"/>
              <p:cNvSpPr>
                <a:spLocks/>
              </p:cNvSpPr>
              <p:nvPr/>
            </p:nvSpPr>
            <p:spPr bwMode="auto">
              <a:xfrm>
                <a:off x="4560" y="1266"/>
                <a:ext cx="17" cy="13"/>
              </a:xfrm>
              <a:custGeom>
                <a:avLst/>
                <a:gdLst>
                  <a:gd name="T0" fmla="*/ 15 w 14"/>
                  <a:gd name="T1" fmla="*/ 5 h 11"/>
                  <a:gd name="T2" fmla="*/ 0 w 14"/>
                  <a:gd name="T3" fmla="*/ 15 h 11"/>
                  <a:gd name="T4" fmla="*/ 15 w 14"/>
                  <a:gd name="T5" fmla="*/ 9 h 11"/>
                  <a:gd name="T6" fmla="*/ 13 w 14"/>
                  <a:gd name="T7" fmla="*/ 6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1">
                    <a:moveTo>
                      <a:pt x="10" y="3"/>
                    </a:moveTo>
                    <a:cubicBezTo>
                      <a:pt x="7" y="7"/>
                      <a:pt x="4" y="8"/>
                      <a:pt x="0" y="11"/>
                    </a:cubicBezTo>
                    <a:cubicBezTo>
                      <a:pt x="3" y="11"/>
                      <a:pt x="8" y="9"/>
                      <a:pt x="10" y="7"/>
                    </a:cubicBezTo>
                    <a:cubicBezTo>
                      <a:pt x="14" y="3"/>
                      <a:pt x="11" y="0"/>
                      <a:pt x="9"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2" name="Freeform 1803"/>
              <p:cNvSpPr>
                <a:spLocks/>
              </p:cNvSpPr>
              <p:nvPr/>
            </p:nvSpPr>
            <p:spPr bwMode="auto">
              <a:xfrm>
                <a:off x="4512" y="1260"/>
                <a:ext cx="16" cy="30"/>
              </a:xfrm>
              <a:custGeom>
                <a:avLst/>
                <a:gdLst>
                  <a:gd name="T0" fmla="*/ 16 w 14"/>
                  <a:gd name="T1" fmla="*/ 6 h 25"/>
                  <a:gd name="T2" fmla="*/ 0 w 14"/>
                  <a:gd name="T3" fmla="*/ 14 h 25"/>
                  <a:gd name="T4" fmla="*/ 8 w 14"/>
                  <a:gd name="T5" fmla="*/ 36 h 25"/>
                  <a:gd name="T6" fmla="*/ 11 w 14"/>
                  <a:gd name="T7" fmla="*/ 17 h 25"/>
                  <a:gd name="T8" fmla="*/ 15 w 14"/>
                  <a:gd name="T9" fmla="*/ 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5">
                    <a:moveTo>
                      <a:pt x="12" y="4"/>
                    </a:moveTo>
                    <a:cubicBezTo>
                      <a:pt x="7" y="0"/>
                      <a:pt x="1" y="5"/>
                      <a:pt x="0" y="10"/>
                    </a:cubicBezTo>
                    <a:cubicBezTo>
                      <a:pt x="0" y="15"/>
                      <a:pt x="3" y="20"/>
                      <a:pt x="6" y="25"/>
                    </a:cubicBezTo>
                    <a:cubicBezTo>
                      <a:pt x="6" y="20"/>
                      <a:pt x="6" y="16"/>
                      <a:pt x="9" y="12"/>
                    </a:cubicBezTo>
                    <a:cubicBezTo>
                      <a:pt x="10" y="10"/>
                      <a:pt x="14" y="6"/>
                      <a:pt x="11"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3" name="Freeform 1804"/>
              <p:cNvSpPr>
                <a:spLocks/>
              </p:cNvSpPr>
              <p:nvPr/>
            </p:nvSpPr>
            <p:spPr bwMode="auto">
              <a:xfrm>
                <a:off x="4513" y="1264"/>
                <a:ext cx="11" cy="13"/>
              </a:xfrm>
              <a:custGeom>
                <a:avLst/>
                <a:gdLst>
                  <a:gd name="T0" fmla="*/ 13 w 9"/>
                  <a:gd name="T1" fmla="*/ 1 h 11"/>
                  <a:gd name="T2" fmla="*/ 1 w 9"/>
                  <a:gd name="T3" fmla="*/ 15 h 11"/>
                  <a:gd name="T4" fmla="*/ 0 w 9"/>
                  <a:gd name="T5" fmla="*/ 15 h 11"/>
                  <a:gd name="T6" fmla="*/ 7 w 9"/>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9" y="1"/>
                    </a:moveTo>
                    <a:cubicBezTo>
                      <a:pt x="3" y="3"/>
                      <a:pt x="3" y="7"/>
                      <a:pt x="1" y="11"/>
                    </a:cubicBezTo>
                    <a:cubicBezTo>
                      <a:pt x="1" y="11"/>
                      <a:pt x="0" y="11"/>
                      <a:pt x="0" y="11"/>
                    </a:cubicBezTo>
                    <a:cubicBezTo>
                      <a:pt x="0" y="8"/>
                      <a:pt x="2" y="1"/>
                      <a:pt x="5"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4" name="Freeform 1805"/>
              <p:cNvSpPr>
                <a:spLocks/>
              </p:cNvSpPr>
              <p:nvPr/>
            </p:nvSpPr>
            <p:spPr bwMode="auto">
              <a:xfrm>
                <a:off x="4550" y="1307"/>
                <a:ext cx="35" cy="16"/>
              </a:xfrm>
              <a:custGeom>
                <a:avLst/>
                <a:gdLst>
                  <a:gd name="T0" fmla="*/ 0 w 29"/>
                  <a:gd name="T1" fmla="*/ 11 h 13"/>
                  <a:gd name="T2" fmla="*/ 27 w 29"/>
                  <a:gd name="T3" fmla="*/ 15 h 13"/>
                  <a:gd name="T4" fmla="*/ 42 w 29"/>
                  <a:gd name="T5" fmla="*/ 0 h 13"/>
                  <a:gd name="T6" fmla="*/ 23 w 29"/>
                  <a:gd name="T7" fmla="*/ 20 h 13"/>
                  <a:gd name="T8" fmla="*/ 0 w 29"/>
                  <a:gd name="T9" fmla="*/ 1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3">
                    <a:moveTo>
                      <a:pt x="0" y="7"/>
                    </a:moveTo>
                    <a:cubicBezTo>
                      <a:pt x="5" y="8"/>
                      <a:pt x="11" y="12"/>
                      <a:pt x="18" y="10"/>
                    </a:cubicBezTo>
                    <a:cubicBezTo>
                      <a:pt x="23" y="9"/>
                      <a:pt x="27" y="5"/>
                      <a:pt x="29" y="0"/>
                    </a:cubicBezTo>
                    <a:cubicBezTo>
                      <a:pt x="28" y="8"/>
                      <a:pt x="24" y="13"/>
                      <a:pt x="16" y="13"/>
                    </a:cubicBezTo>
                    <a:cubicBezTo>
                      <a:pt x="10" y="12"/>
                      <a:pt x="5" y="8"/>
                      <a:pt x="0" y="8"/>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5" name="Freeform 1806"/>
              <p:cNvSpPr>
                <a:spLocks/>
              </p:cNvSpPr>
              <p:nvPr/>
            </p:nvSpPr>
            <p:spPr bwMode="auto">
              <a:xfrm>
                <a:off x="4562" y="1290"/>
                <a:ext cx="7" cy="8"/>
              </a:xfrm>
              <a:custGeom>
                <a:avLst/>
                <a:gdLst>
                  <a:gd name="T0" fmla="*/ 0 w 6"/>
                  <a:gd name="T1" fmla="*/ 0 h 6"/>
                  <a:gd name="T2" fmla="*/ 8 w 6"/>
                  <a:gd name="T3" fmla="*/ 5 h 6"/>
                  <a:gd name="T4" fmla="*/ 0 w 6"/>
                  <a:gd name="T5" fmla="*/ 1 h 6"/>
                  <a:gd name="T6" fmla="*/ 0 60000 65536"/>
                  <a:gd name="T7" fmla="*/ 0 60000 65536"/>
                  <a:gd name="T8" fmla="*/ 0 60000 65536"/>
                </a:gdLst>
                <a:ahLst/>
                <a:cxnLst>
                  <a:cxn ang="T6">
                    <a:pos x="T0" y="T1"/>
                  </a:cxn>
                  <a:cxn ang="T7">
                    <a:pos x="T2" y="T3"/>
                  </a:cxn>
                  <a:cxn ang="T8">
                    <a:pos x="T4" y="T5"/>
                  </a:cxn>
                </a:cxnLst>
                <a:rect l="0" t="0" r="r" b="b"/>
                <a:pathLst>
                  <a:path w="6" h="6">
                    <a:moveTo>
                      <a:pt x="0" y="0"/>
                    </a:moveTo>
                    <a:cubicBezTo>
                      <a:pt x="0" y="3"/>
                      <a:pt x="4" y="6"/>
                      <a:pt x="6" y="3"/>
                    </a:cubicBezTo>
                    <a:cubicBezTo>
                      <a:pt x="4" y="2"/>
                      <a:pt x="2" y="2"/>
                      <a:pt x="0" y="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6" name="Freeform 1807"/>
              <p:cNvSpPr>
                <a:spLocks/>
              </p:cNvSpPr>
              <p:nvPr/>
            </p:nvSpPr>
            <p:spPr bwMode="auto">
              <a:xfrm>
                <a:off x="4544" y="1255"/>
                <a:ext cx="29" cy="14"/>
              </a:xfrm>
              <a:custGeom>
                <a:avLst/>
                <a:gdLst>
                  <a:gd name="T0" fmla="*/ 35 w 24"/>
                  <a:gd name="T1" fmla="*/ 4 h 11"/>
                  <a:gd name="T2" fmla="*/ 18 w 24"/>
                  <a:gd name="T3" fmla="*/ 4 h 11"/>
                  <a:gd name="T4" fmla="*/ 0 w 24"/>
                  <a:gd name="T5" fmla="*/ 18 h 11"/>
                  <a:gd name="T6" fmla="*/ 21 w 24"/>
                  <a:gd name="T7" fmla="*/ 4 h 11"/>
                  <a:gd name="T8" fmla="*/ 35 w 24"/>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1">
                    <a:moveTo>
                      <a:pt x="24" y="2"/>
                    </a:moveTo>
                    <a:cubicBezTo>
                      <a:pt x="20" y="0"/>
                      <a:pt x="16" y="0"/>
                      <a:pt x="12" y="2"/>
                    </a:cubicBezTo>
                    <a:cubicBezTo>
                      <a:pt x="7" y="4"/>
                      <a:pt x="5" y="9"/>
                      <a:pt x="0" y="11"/>
                    </a:cubicBezTo>
                    <a:cubicBezTo>
                      <a:pt x="6" y="10"/>
                      <a:pt x="8" y="4"/>
                      <a:pt x="14" y="2"/>
                    </a:cubicBezTo>
                    <a:cubicBezTo>
                      <a:pt x="17" y="0"/>
                      <a:pt x="20" y="1"/>
                      <a:pt x="2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7" name="Freeform 1808"/>
              <p:cNvSpPr>
                <a:spLocks/>
              </p:cNvSpPr>
              <p:nvPr/>
            </p:nvSpPr>
            <p:spPr bwMode="auto">
              <a:xfrm>
                <a:off x="4586" y="1287"/>
                <a:ext cx="10" cy="12"/>
              </a:xfrm>
              <a:custGeom>
                <a:avLst/>
                <a:gdLst>
                  <a:gd name="T0" fmla="*/ 0 w 8"/>
                  <a:gd name="T1" fmla="*/ 5 h 10"/>
                  <a:gd name="T2" fmla="*/ 5 w 8"/>
                  <a:gd name="T3" fmla="*/ 14 h 10"/>
                  <a:gd name="T4" fmla="*/ 1 w 8"/>
                  <a:gd name="T5" fmla="*/ 5 h 10"/>
                  <a:gd name="T6" fmla="*/ 0 60000 65536"/>
                  <a:gd name="T7" fmla="*/ 0 60000 65536"/>
                  <a:gd name="T8" fmla="*/ 0 60000 65536"/>
                </a:gdLst>
                <a:ahLst/>
                <a:cxnLst>
                  <a:cxn ang="T6">
                    <a:pos x="T0" y="T1"/>
                  </a:cxn>
                  <a:cxn ang="T7">
                    <a:pos x="T2" y="T3"/>
                  </a:cxn>
                  <a:cxn ang="T8">
                    <a:pos x="T4" y="T5"/>
                  </a:cxn>
                </a:cxnLst>
                <a:rect l="0" t="0" r="r" b="b"/>
                <a:pathLst>
                  <a:path w="8" h="10">
                    <a:moveTo>
                      <a:pt x="0" y="3"/>
                    </a:moveTo>
                    <a:cubicBezTo>
                      <a:pt x="6" y="0"/>
                      <a:pt x="8" y="7"/>
                      <a:pt x="3" y="10"/>
                    </a:cubicBezTo>
                    <a:cubicBezTo>
                      <a:pt x="4" y="6"/>
                      <a:pt x="7" y="3"/>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8" name="Freeform 1809"/>
              <p:cNvSpPr>
                <a:spLocks/>
              </p:cNvSpPr>
              <p:nvPr/>
            </p:nvSpPr>
            <p:spPr bwMode="auto">
              <a:xfrm>
                <a:off x="4577" y="1261"/>
                <a:ext cx="10" cy="14"/>
              </a:xfrm>
              <a:custGeom>
                <a:avLst/>
                <a:gdLst>
                  <a:gd name="T0" fmla="*/ 3 w 9"/>
                  <a:gd name="T1" fmla="*/ 18 h 11"/>
                  <a:gd name="T2" fmla="*/ 0 w 9"/>
                  <a:gd name="T3" fmla="*/ 0 h 11"/>
                  <a:gd name="T4" fmla="*/ 2 w 9"/>
                  <a:gd name="T5" fmla="*/ 18 h 11"/>
                  <a:gd name="T6" fmla="*/ 0 60000 65536"/>
                  <a:gd name="T7" fmla="*/ 0 60000 65536"/>
                  <a:gd name="T8" fmla="*/ 0 60000 65536"/>
                </a:gdLst>
                <a:ahLst/>
                <a:cxnLst>
                  <a:cxn ang="T6">
                    <a:pos x="T0" y="T1"/>
                  </a:cxn>
                  <a:cxn ang="T7">
                    <a:pos x="T2" y="T3"/>
                  </a:cxn>
                  <a:cxn ang="T8">
                    <a:pos x="T4" y="T5"/>
                  </a:cxn>
                </a:cxnLst>
                <a:rect l="0" t="0" r="r" b="b"/>
                <a:pathLst>
                  <a:path w="9" h="11">
                    <a:moveTo>
                      <a:pt x="3" y="11"/>
                    </a:moveTo>
                    <a:cubicBezTo>
                      <a:pt x="9" y="6"/>
                      <a:pt x="4" y="2"/>
                      <a:pt x="0" y="0"/>
                    </a:cubicBezTo>
                    <a:cubicBezTo>
                      <a:pt x="2" y="3"/>
                      <a:pt x="5" y="7"/>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9" name="Freeform 1810"/>
              <p:cNvSpPr>
                <a:spLocks/>
              </p:cNvSpPr>
              <p:nvPr/>
            </p:nvSpPr>
            <p:spPr bwMode="auto">
              <a:xfrm>
                <a:off x="4552" y="1270"/>
                <a:ext cx="8" cy="8"/>
              </a:xfrm>
              <a:custGeom>
                <a:avLst/>
                <a:gdLst>
                  <a:gd name="T0" fmla="*/ 5 w 6"/>
                  <a:gd name="T1" fmla="*/ 0 h 7"/>
                  <a:gd name="T2" fmla="*/ 0 w 6"/>
                  <a:gd name="T3" fmla="*/ 9 h 7"/>
                  <a:gd name="T4" fmla="*/ 11 w 6"/>
                  <a:gd name="T5" fmla="*/ 2 h 7"/>
                  <a:gd name="T6" fmla="*/ 0 60000 65536"/>
                  <a:gd name="T7" fmla="*/ 0 60000 65536"/>
                  <a:gd name="T8" fmla="*/ 0 60000 65536"/>
                </a:gdLst>
                <a:ahLst/>
                <a:cxnLst>
                  <a:cxn ang="T6">
                    <a:pos x="T0" y="T1"/>
                  </a:cxn>
                  <a:cxn ang="T7">
                    <a:pos x="T2" y="T3"/>
                  </a:cxn>
                  <a:cxn ang="T8">
                    <a:pos x="T4" y="T5"/>
                  </a:cxn>
                </a:cxnLst>
                <a:rect l="0" t="0" r="r" b="b"/>
                <a:pathLst>
                  <a:path w="6" h="7">
                    <a:moveTo>
                      <a:pt x="3" y="0"/>
                    </a:moveTo>
                    <a:cubicBezTo>
                      <a:pt x="2" y="2"/>
                      <a:pt x="0" y="5"/>
                      <a:pt x="0" y="7"/>
                    </a:cubicBezTo>
                    <a:cubicBezTo>
                      <a:pt x="3" y="6"/>
                      <a:pt x="4" y="3"/>
                      <a:pt x="6" y="2"/>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0" name="Freeform 1811"/>
              <p:cNvSpPr>
                <a:spLocks/>
              </p:cNvSpPr>
              <p:nvPr/>
            </p:nvSpPr>
            <p:spPr bwMode="auto">
              <a:xfrm>
                <a:off x="4543" y="1285"/>
                <a:ext cx="3" cy="9"/>
              </a:xfrm>
              <a:custGeom>
                <a:avLst/>
                <a:gdLst>
                  <a:gd name="T0" fmla="*/ 0 w 3"/>
                  <a:gd name="T1" fmla="*/ 0 h 7"/>
                  <a:gd name="T2" fmla="*/ 2 w 3"/>
                  <a:gd name="T3" fmla="*/ 12 h 7"/>
                  <a:gd name="T4" fmla="*/ 2 w 3"/>
                  <a:gd name="T5" fmla="*/ 5 h 7"/>
                  <a:gd name="T6" fmla="*/ 3 w 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7">
                    <a:moveTo>
                      <a:pt x="0" y="0"/>
                    </a:moveTo>
                    <a:cubicBezTo>
                      <a:pt x="0" y="2"/>
                      <a:pt x="1" y="5"/>
                      <a:pt x="2" y="7"/>
                    </a:cubicBezTo>
                    <a:cubicBezTo>
                      <a:pt x="2" y="6"/>
                      <a:pt x="2" y="4"/>
                      <a:pt x="2" y="3"/>
                    </a:cubicBezTo>
                    <a:cubicBezTo>
                      <a:pt x="2" y="2"/>
                      <a:pt x="3" y="1"/>
                      <a:pt x="3"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1" name="Freeform 1812"/>
              <p:cNvSpPr>
                <a:spLocks/>
              </p:cNvSpPr>
              <p:nvPr/>
            </p:nvSpPr>
            <p:spPr bwMode="auto">
              <a:xfrm>
                <a:off x="4578" y="1294"/>
                <a:ext cx="5" cy="6"/>
              </a:xfrm>
              <a:custGeom>
                <a:avLst/>
                <a:gdLst>
                  <a:gd name="T0" fmla="*/ 0 w 4"/>
                  <a:gd name="T1" fmla="*/ 0 h 5"/>
                  <a:gd name="T2" fmla="*/ 1 w 4"/>
                  <a:gd name="T3" fmla="*/ 7 h 5"/>
                  <a:gd name="T4" fmla="*/ 6 w 4"/>
                  <a:gd name="T5" fmla="*/ 0 h 5"/>
                  <a:gd name="T6" fmla="*/ 0 60000 65536"/>
                  <a:gd name="T7" fmla="*/ 0 60000 65536"/>
                  <a:gd name="T8" fmla="*/ 0 60000 65536"/>
                </a:gdLst>
                <a:ahLst/>
                <a:cxnLst>
                  <a:cxn ang="T6">
                    <a:pos x="T0" y="T1"/>
                  </a:cxn>
                  <a:cxn ang="T7">
                    <a:pos x="T2" y="T3"/>
                  </a:cxn>
                  <a:cxn ang="T8">
                    <a:pos x="T4" y="T5"/>
                  </a:cxn>
                </a:cxnLst>
                <a:rect l="0" t="0" r="r" b="b"/>
                <a:pathLst>
                  <a:path w="4" h="5">
                    <a:moveTo>
                      <a:pt x="0" y="0"/>
                    </a:moveTo>
                    <a:cubicBezTo>
                      <a:pt x="0" y="1"/>
                      <a:pt x="0" y="3"/>
                      <a:pt x="1" y="5"/>
                    </a:cubicBezTo>
                    <a:cubicBezTo>
                      <a:pt x="2" y="4"/>
                      <a:pt x="4" y="1"/>
                      <a:pt x="4"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2" name="Freeform 1813"/>
              <p:cNvSpPr>
                <a:spLocks/>
              </p:cNvSpPr>
              <p:nvPr/>
            </p:nvSpPr>
            <p:spPr bwMode="auto">
              <a:xfrm>
                <a:off x="4566" y="1269"/>
                <a:ext cx="5" cy="4"/>
              </a:xfrm>
              <a:custGeom>
                <a:avLst/>
                <a:gdLst>
                  <a:gd name="T0" fmla="*/ 6 w 4"/>
                  <a:gd name="T1" fmla="*/ 1 h 4"/>
                  <a:gd name="T2" fmla="*/ 0 w 4"/>
                  <a:gd name="T3" fmla="*/ 0 h 4"/>
                  <a:gd name="T4" fmla="*/ 4 w 4"/>
                  <a:gd name="T5" fmla="*/ 4 h 4"/>
                  <a:gd name="T6" fmla="*/ 0 60000 65536"/>
                  <a:gd name="T7" fmla="*/ 0 60000 65536"/>
                  <a:gd name="T8" fmla="*/ 0 60000 65536"/>
                </a:gdLst>
                <a:ahLst/>
                <a:cxnLst>
                  <a:cxn ang="T6">
                    <a:pos x="T0" y="T1"/>
                  </a:cxn>
                  <a:cxn ang="T7">
                    <a:pos x="T2" y="T3"/>
                  </a:cxn>
                  <a:cxn ang="T8">
                    <a:pos x="T4" y="T5"/>
                  </a:cxn>
                </a:cxnLst>
                <a:rect l="0" t="0" r="r" b="b"/>
                <a:pathLst>
                  <a:path w="4" h="4">
                    <a:moveTo>
                      <a:pt x="4" y="1"/>
                    </a:moveTo>
                    <a:cubicBezTo>
                      <a:pt x="3" y="1"/>
                      <a:pt x="2" y="0"/>
                      <a:pt x="0" y="0"/>
                    </a:cubicBezTo>
                    <a:cubicBezTo>
                      <a:pt x="1" y="1"/>
                      <a:pt x="1" y="2"/>
                      <a:pt x="2"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3" name="Freeform 1814"/>
              <p:cNvSpPr>
                <a:spLocks/>
              </p:cNvSpPr>
              <p:nvPr/>
            </p:nvSpPr>
            <p:spPr bwMode="auto">
              <a:xfrm>
                <a:off x="4527" y="1275"/>
                <a:ext cx="7" cy="6"/>
              </a:xfrm>
              <a:custGeom>
                <a:avLst/>
                <a:gdLst>
                  <a:gd name="T0" fmla="*/ 1 w 6"/>
                  <a:gd name="T1" fmla="*/ 0 h 5"/>
                  <a:gd name="T2" fmla="*/ 8 w 6"/>
                  <a:gd name="T3" fmla="*/ 2 h 5"/>
                  <a:gd name="T4" fmla="*/ 6 w 6"/>
                  <a:gd name="T5" fmla="*/ 5 h 5"/>
                  <a:gd name="T6" fmla="*/ 0 w 6"/>
                  <a:gd name="T7" fmla="*/ 7 h 5"/>
                  <a:gd name="T8" fmla="*/ 5 w 6"/>
                  <a:gd name="T9" fmla="*/ 7 h 5"/>
                  <a:gd name="T10" fmla="*/ 8 w 6"/>
                  <a:gd name="T11" fmla="*/ 7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1" y="0"/>
                    </a:moveTo>
                    <a:cubicBezTo>
                      <a:pt x="1" y="0"/>
                      <a:pt x="6" y="0"/>
                      <a:pt x="6" y="2"/>
                    </a:cubicBezTo>
                    <a:cubicBezTo>
                      <a:pt x="6" y="2"/>
                      <a:pt x="4" y="3"/>
                      <a:pt x="4" y="3"/>
                    </a:cubicBezTo>
                    <a:cubicBezTo>
                      <a:pt x="2" y="3"/>
                      <a:pt x="1" y="4"/>
                      <a:pt x="0" y="5"/>
                    </a:cubicBezTo>
                    <a:cubicBezTo>
                      <a:pt x="0" y="5"/>
                      <a:pt x="2" y="5"/>
                      <a:pt x="3" y="5"/>
                    </a:cubicBezTo>
                    <a:cubicBezTo>
                      <a:pt x="4" y="5"/>
                      <a:pt x="5" y="5"/>
                      <a:pt x="6" y="5"/>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4" name="Freeform 1815"/>
              <p:cNvSpPr>
                <a:spLocks/>
              </p:cNvSpPr>
              <p:nvPr/>
            </p:nvSpPr>
            <p:spPr bwMode="auto">
              <a:xfrm>
                <a:off x="4489" y="1300"/>
                <a:ext cx="138" cy="77"/>
              </a:xfrm>
              <a:custGeom>
                <a:avLst/>
                <a:gdLst>
                  <a:gd name="T0" fmla="*/ 134 w 115"/>
                  <a:gd name="T1" fmla="*/ 14 h 64"/>
                  <a:gd name="T2" fmla="*/ 59 w 115"/>
                  <a:gd name="T3" fmla="*/ 39 h 64"/>
                  <a:gd name="T4" fmla="*/ 64 w 115"/>
                  <a:gd name="T5" fmla="*/ 85 h 64"/>
                  <a:gd name="T6" fmla="*/ 121 w 115"/>
                  <a:gd name="T7" fmla="*/ 52 h 64"/>
                  <a:gd name="T8" fmla="*/ 134 w 115"/>
                  <a:gd name="T9" fmla="*/ 14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64">
                    <a:moveTo>
                      <a:pt x="93" y="10"/>
                    </a:moveTo>
                    <a:cubicBezTo>
                      <a:pt x="85" y="0"/>
                      <a:pt x="63" y="20"/>
                      <a:pt x="41" y="27"/>
                    </a:cubicBezTo>
                    <a:cubicBezTo>
                      <a:pt x="20" y="34"/>
                      <a:pt x="0" y="64"/>
                      <a:pt x="44" y="59"/>
                    </a:cubicBezTo>
                    <a:cubicBezTo>
                      <a:pt x="88" y="53"/>
                      <a:pt x="115" y="44"/>
                      <a:pt x="84" y="36"/>
                    </a:cubicBezTo>
                    <a:cubicBezTo>
                      <a:pt x="52" y="28"/>
                      <a:pt x="101" y="32"/>
                      <a:pt x="93" y="10"/>
                    </a:cubicBezTo>
                    <a:close/>
                  </a:path>
                </a:pathLst>
              </a:custGeom>
              <a:solidFill>
                <a:srgbClr val="D1EEF5"/>
              </a:solidFill>
              <a:ln w="6350" cap="rnd">
                <a:solidFill>
                  <a:srgbClr val="333333"/>
                </a:solidFill>
                <a:prstDash val="solid"/>
                <a:miter lim="800000"/>
                <a:headEnd/>
                <a:tailEnd/>
              </a:ln>
            </p:spPr>
            <p:txBody>
              <a:bodyPr/>
              <a:lstStyle/>
              <a:p>
                <a:endParaRPr lang="cs-CZ"/>
              </a:p>
            </p:txBody>
          </p:sp>
          <p:sp>
            <p:nvSpPr>
              <p:cNvPr id="1825" name="Freeform 1816"/>
              <p:cNvSpPr>
                <a:spLocks/>
              </p:cNvSpPr>
              <p:nvPr/>
            </p:nvSpPr>
            <p:spPr bwMode="auto">
              <a:xfrm>
                <a:off x="4536" y="1342"/>
                <a:ext cx="30" cy="14"/>
              </a:xfrm>
              <a:custGeom>
                <a:avLst/>
                <a:gdLst>
                  <a:gd name="T0" fmla="*/ 0 w 25"/>
                  <a:gd name="T1" fmla="*/ 1 h 11"/>
                  <a:gd name="T2" fmla="*/ 12 w 25"/>
                  <a:gd name="T3" fmla="*/ 1 h 11"/>
                  <a:gd name="T4" fmla="*/ 19 w 25"/>
                  <a:gd name="T5" fmla="*/ 11 h 11"/>
                  <a:gd name="T6" fmla="*/ 36 w 25"/>
                  <a:gd name="T7" fmla="*/ 18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1">
                    <a:moveTo>
                      <a:pt x="0" y="1"/>
                    </a:moveTo>
                    <a:cubicBezTo>
                      <a:pt x="3" y="1"/>
                      <a:pt x="6" y="0"/>
                      <a:pt x="8" y="1"/>
                    </a:cubicBezTo>
                    <a:cubicBezTo>
                      <a:pt x="11" y="2"/>
                      <a:pt x="11" y="5"/>
                      <a:pt x="13" y="7"/>
                    </a:cubicBezTo>
                    <a:cubicBezTo>
                      <a:pt x="17" y="10"/>
                      <a:pt x="21" y="8"/>
                      <a:pt x="25" y="1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26" name="Freeform 1817"/>
              <p:cNvSpPr>
                <a:spLocks/>
              </p:cNvSpPr>
              <p:nvPr/>
            </p:nvSpPr>
            <p:spPr bwMode="auto">
              <a:xfrm>
                <a:off x="4536" y="1342"/>
                <a:ext cx="30" cy="14"/>
              </a:xfrm>
              <a:custGeom>
                <a:avLst/>
                <a:gdLst>
                  <a:gd name="T0" fmla="*/ 0 w 25"/>
                  <a:gd name="T1" fmla="*/ 1 h 11"/>
                  <a:gd name="T2" fmla="*/ 12 w 25"/>
                  <a:gd name="T3" fmla="*/ 1 h 11"/>
                  <a:gd name="T4" fmla="*/ 19 w 25"/>
                  <a:gd name="T5" fmla="*/ 11 h 11"/>
                  <a:gd name="T6" fmla="*/ 36 w 25"/>
                  <a:gd name="T7" fmla="*/ 18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1">
                    <a:moveTo>
                      <a:pt x="0" y="1"/>
                    </a:moveTo>
                    <a:cubicBezTo>
                      <a:pt x="3" y="1"/>
                      <a:pt x="6" y="0"/>
                      <a:pt x="8" y="1"/>
                    </a:cubicBezTo>
                    <a:cubicBezTo>
                      <a:pt x="11" y="2"/>
                      <a:pt x="11" y="5"/>
                      <a:pt x="13" y="7"/>
                    </a:cubicBezTo>
                    <a:cubicBezTo>
                      <a:pt x="17" y="10"/>
                      <a:pt x="21" y="8"/>
                      <a:pt x="25" y="1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7" name="Freeform 1818"/>
              <p:cNvSpPr>
                <a:spLocks/>
              </p:cNvSpPr>
              <p:nvPr/>
            </p:nvSpPr>
            <p:spPr bwMode="auto">
              <a:xfrm>
                <a:off x="4560" y="1334"/>
                <a:ext cx="19" cy="6"/>
              </a:xfrm>
              <a:custGeom>
                <a:avLst/>
                <a:gdLst>
                  <a:gd name="T0" fmla="*/ 23 w 16"/>
                  <a:gd name="T1" fmla="*/ 7 h 5"/>
                  <a:gd name="T2" fmla="*/ 13 w 16"/>
                  <a:gd name="T3" fmla="*/ 1 h 5"/>
                  <a:gd name="T4" fmla="*/ 0 w 16"/>
                  <a:gd name="T5" fmla="*/ 0 h 5"/>
                  <a:gd name="T6" fmla="*/ 0 60000 65536"/>
                  <a:gd name="T7" fmla="*/ 0 60000 65536"/>
                  <a:gd name="T8" fmla="*/ 0 60000 65536"/>
                </a:gdLst>
                <a:ahLst/>
                <a:cxnLst>
                  <a:cxn ang="T6">
                    <a:pos x="T0" y="T1"/>
                  </a:cxn>
                  <a:cxn ang="T7">
                    <a:pos x="T2" y="T3"/>
                  </a:cxn>
                  <a:cxn ang="T8">
                    <a:pos x="T4" y="T5"/>
                  </a:cxn>
                </a:cxnLst>
                <a:rect l="0" t="0" r="r" b="b"/>
                <a:pathLst>
                  <a:path w="16" h="5">
                    <a:moveTo>
                      <a:pt x="16" y="5"/>
                    </a:moveTo>
                    <a:cubicBezTo>
                      <a:pt x="13" y="4"/>
                      <a:pt x="12" y="1"/>
                      <a:pt x="9" y="1"/>
                    </a:cubicBezTo>
                    <a:cubicBezTo>
                      <a:pt x="7" y="0"/>
                      <a:pt x="3" y="0"/>
                      <a:pt x="0"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28" name="Freeform 1819"/>
              <p:cNvSpPr>
                <a:spLocks/>
              </p:cNvSpPr>
              <p:nvPr/>
            </p:nvSpPr>
            <p:spPr bwMode="auto">
              <a:xfrm>
                <a:off x="4560" y="1334"/>
                <a:ext cx="19" cy="6"/>
              </a:xfrm>
              <a:custGeom>
                <a:avLst/>
                <a:gdLst>
                  <a:gd name="T0" fmla="*/ 23 w 16"/>
                  <a:gd name="T1" fmla="*/ 7 h 5"/>
                  <a:gd name="T2" fmla="*/ 13 w 16"/>
                  <a:gd name="T3" fmla="*/ 1 h 5"/>
                  <a:gd name="T4" fmla="*/ 0 w 16"/>
                  <a:gd name="T5" fmla="*/ 0 h 5"/>
                  <a:gd name="T6" fmla="*/ 0 60000 65536"/>
                  <a:gd name="T7" fmla="*/ 0 60000 65536"/>
                  <a:gd name="T8" fmla="*/ 0 60000 65536"/>
                </a:gdLst>
                <a:ahLst/>
                <a:cxnLst>
                  <a:cxn ang="T6">
                    <a:pos x="T0" y="T1"/>
                  </a:cxn>
                  <a:cxn ang="T7">
                    <a:pos x="T2" y="T3"/>
                  </a:cxn>
                  <a:cxn ang="T8">
                    <a:pos x="T4" y="T5"/>
                  </a:cxn>
                </a:cxnLst>
                <a:rect l="0" t="0" r="r" b="b"/>
                <a:pathLst>
                  <a:path w="16" h="5">
                    <a:moveTo>
                      <a:pt x="16" y="5"/>
                    </a:moveTo>
                    <a:cubicBezTo>
                      <a:pt x="13" y="4"/>
                      <a:pt x="12" y="1"/>
                      <a:pt x="9" y="1"/>
                    </a:cubicBezTo>
                    <a:cubicBezTo>
                      <a:pt x="7" y="0"/>
                      <a:pt x="3" y="0"/>
                      <a:pt x="0"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9" name="Freeform 1820"/>
              <p:cNvSpPr>
                <a:spLocks/>
              </p:cNvSpPr>
              <p:nvPr/>
            </p:nvSpPr>
            <p:spPr bwMode="auto">
              <a:xfrm>
                <a:off x="4543" y="1339"/>
                <a:ext cx="28" cy="14"/>
              </a:xfrm>
              <a:custGeom>
                <a:avLst/>
                <a:gdLst>
                  <a:gd name="T0" fmla="*/ 1 w 23"/>
                  <a:gd name="T1" fmla="*/ 1 h 12"/>
                  <a:gd name="T2" fmla="*/ 11 w 23"/>
                  <a:gd name="T3" fmla="*/ 6 h 12"/>
                  <a:gd name="T4" fmla="*/ 15 w 23"/>
                  <a:gd name="T5" fmla="*/ 11 h 12"/>
                  <a:gd name="T6" fmla="*/ 34 w 23"/>
                  <a:gd name="T7" fmla="*/ 16 h 12"/>
                  <a:gd name="T8" fmla="*/ 22 w 23"/>
                  <a:gd name="T9" fmla="*/ 11 h 12"/>
                  <a:gd name="T10" fmla="*/ 13 w 23"/>
                  <a:gd name="T11" fmla="*/ 5 h 12"/>
                  <a:gd name="T12" fmla="*/ 7 w 23"/>
                  <a:gd name="T13" fmla="*/ 0 h 12"/>
                  <a:gd name="T14" fmla="*/ 0 w 23"/>
                  <a:gd name="T15" fmla="*/ 2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2">
                    <a:moveTo>
                      <a:pt x="1" y="1"/>
                    </a:moveTo>
                    <a:cubicBezTo>
                      <a:pt x="2" y="2"/>
                      <a:pt x="5" y="2"/>
                      <a:pt x="7" y="4"/>
                    </a:cubicBezTo>
                    <a:cubicBezTo>
                      <a:pt x="8" y="5"/>
                      <a:pt x="8" y="7"/>
                      <a:pt x="10" y="8"/>
                    </a:cubicBezTo>
                    <a:cubicBezTo>
                      <a:pt x="13" y="11"/>
                      <a:pt x="19" y="11"/>
                      <a:pt x="23" y="12"/>
                    </a:cubicBezTo>
                    <a:cubicBezTo>
                      <a:pt x="22" y="10"/>
                      <a:pt x="18" y="9"/>
                      <a:pt x="15" y="8"/>
                    </a:cubicBezTo>
                    <a:cubicBezTo>
                      <a:pt x="12" y="7"/>
                      <a:pt x="11" y="5"/>
                      <a:pt x="9" y="3"/>
                    </a:cubicBezTo>
                    <a:cubicBezTo>
                      <a:pt x="7" y="2"/>
                      <a:pt x="7" y="0"/>
                      <a:pt x="5" y="0"/>
                    </a:cubicBezTo>
                    <a:cubicBezTo>
                      <a:pt x="3" y="0"/>
                      <a:pt x="2" y="2"/>
                      <a:pt x="0"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0" name="Freeform 1821"/>
              <p:cNvSpPr>
                <a:spLocks/>
              </p:cNvSpPr>
              <p:nvPr/>
            </p:nvSpPr>
            <p:spPr bwMode="auto">
              <a:xfrm>
                <a:off x="4563" y="1319"/>
                <a:ext cx="30" cy="15"/>
              </a:xfrm>
              <a:custGeom>
                <a:avLst/>
                <a:gdLst>
                  <a:gd name="T0" fmla="*/ 0 w 25"/>
                  <a:gd name="T1" fmla="*/ 14 h 12"/>
                  <a:gd name="T2" fmla="*/ 24 w 25"/>
                  <a:gd name="T3" fmla="*/ 16 h 12"/>
                  <a:gd name="T4" fmla="*/ 36 w 25"/>
                  <a:gd name="T5" fmla="*/ 0 h 12"/>
                  <a:gd name="T6" fmla="*/ 28 w 25"/>
                  <a:gd name="T7" fmla="*/ 8 h 12"/>
                  <a:gd name="T8" fmla="*/ 17 w 25"/>
                  <a:gd name="T9" fmla="*/ 13 h 12"/>
                  <a:gd name="T10" fmla="*/ 0 w 25"/>
                  <a:gd name="T11" fmla="*/ 1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2">
                    <a:moveTo>
                      <a:pt x="0" y="9"/>
                    </a:moveTo>
                    <a:cubicBezTo>
                      <a:pt x="6" y="11"/>
                      <a:pt x="11" y="12"/>
                      <a:pt x="17" y="10"/>
                    </a:cubicBezTo>
                    <a:cubicBezTo>
                      <a:pt x="20" y="8"/>
                      <a:pt x="25" y="4"/>
                      <a:pt x="25" y="0"/>
                    </a:cubicBezTo>
                    <a:cubicBezTo>
                      <a:pt x="22" y="0"/>
                      <a:pt x="21" y="3"/>
                      <a:pt x="19" y="5"/>
                    </a:cubicBezTo>
                    <a:cubicBezTo>
                      <a:pt x="17" y="7"/>
                      <a:pt x="14" y="7"/>
                      <a:pt x="12" y="8"/>
                    </a:cubicBezTo>
                    <a:cubicBezTo>
                      <a:pt x="8" y="9"/>
                      <a:pt x="4" y="8"/>
                      <a:pt x="0" y="1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1" name="Freeform 1822"/>
              <p:cNvSpPr>
                <a:spLocks/>
              </p:cNvSpPr>
              <p:nvPr/>
            </p:nvSpPr>
            <p:spPr bwMode="auto">
              <a:xfrm>
                <a:off x="4503" y="1351"/>
                <a:ext cx="71" cy="19"/>
              </a:xfrm>
              <a:custGeom>
                <a:avLst/>
                <a:gdLst>
                  <a:gd name="T0" fmla="*/ 14 w 59"/>
                  <a:gd name="T1" fmla="*/ 5 h 16"/>
                  <a:gd name="T2" fmla="*/ 36 w 59"/>
                  <a:gd name="T3" fmla="*/ 23 h 16"/>
                  <a:gd name="T4" fmla="*/ 59 w 59"/>
                  <a:gd name="T5" fmla="*/ 18 h 16"/>
                  <a:gd name="T6" fmla="*/ 85 w 59"/>
                  <a:gd name="T7" fmla="*/ 13 h 16"/>
                  <a:gd name="T8" fmla="*/ 35 w 59"/>
                  <a:gd name="T9" fmla="*/ 12 h 16"/>
                  <a:gd name="T10" fmla="*/ 23 w 59"/>
                  <a:gd name="T11" fmla="*/ 7 h 16"/>
                  <a:gd name="T12" fmla="*/ 14 w 59"/>
                  <a:gd name="T13" fmla="*/ 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16">
                    <a:moveTo>
                      <a:pt x="10" y="3"/>
                    </a:moveTo>
                    <a:cubicBezTo>
                      <a:pt x="0" y="10"/>
                      <a:pt x="20" y="16"/>
                      <a:pt x="25" y="16"/>
                    </a:cubicBezTo>
                    <a:cubicBezTo>
                      <a:pt x="30" y="16"/>
                      <a:pt x="36" y="14"/>
                      <a:pt x="41" y="13"/>
                    </a:cubicBezTo>
                    <a:cubicBezTo>
                      <a:pt x="47" y="12"/>
                      <a:pt x="53" y="9"/>
                      <a:pt x="59" y="9"/>
                    </a:cubicBezTo>
                    <a:cubicBezTo>
                      <a:pt x="47" y="8"/>
                      <a:pt x="36" y="10"/>
                      <a:pt x="24" y="8"/>
                    </a:cubicBezTo>
                    <a:cubicBezTo>
                      <a:pt x="21" y="7"/>
                      <a:pt x="18" y="6"/>
                      <a:pt x="16" y="5"/>
                    </a:cubicBezTo>
                    <a:cubicBezTo>
                      <a:pt x="14" y="3"/>
                      <a:pt x="12" y="0"/>
                      <a:pt x="10" y="3"/>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2" name="Freeform 1823"/>
              <p:cNvSpPr>
                <a:spLocks/>
              </p:cNvSpPr>
              <p:nvPr/>
            </p:nvSpPr>
            <p:spPr bwMode="auto">
              <a:xfrm>
                <a:off x="4513" y="1356"/>
                <a:ext cx="37" cy="14"/>
              </a:xfrm>
              <a:custGeom>
                <a:avLst/>
                <a:gdLst>
                  <a:gd name="T0" fmla="*/ 1 w 31"/>
                  <a:gd name="T1" fmla="*/ 0 h 12"/>
                  <a:gd name="T2" fmla="*/ 44 w 31"/>
                  <a:gd name="T3" fmla="*/ 14 h 12"/>
                  <a:gd name="T4" fmla="*/ 14 w 31"/>
                  <a:gd name="T5" fmla="*/ 7 h 12"/>
                  <a:gd name="T6" fmla="*/ 1 w 31"/>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2">
                    <a:moveTo>
                      <a:pt x="1" y="0"/>
                    </a:moveTo>
                    <a:cubicBezTo>
                      <a:pt x="0" y="12"/>
                      <a:pt x="24" y="9"/>
                      <a:pt x="31" y="10"/>
                    </a:cubicBezTo>
                    <a:cubicBezTo>
                      <a:pt x="24" y="9"/>
                      <a:pt x="17" y="8"/>
                      <a:pt x="10" y="5"/>
                    </a:cubicBezTo>
                    <a:cubicBezTo>
                      <a:pt x="7" y="4"/>
                      <a:pt x="4" y="1"/>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3" name="Freeform 1824"/>
              <p:cNvSpPr>
                <a:spLocks/>
              </p:cNvSpPr>
              <p:nvPr/>
            </p:nvSpPr>
            <p:spPr bwMode="auto">
              <a:xfrm>
                <a:off x="4552" y="1344"/>
                <a:ext cx="11" cy="7"/>
              </a:xfrm>
              <a:custGeom>
                <a:avLst/>
                <a:gdLst>
                  <a:gd name="T0" fmla="*/ 1 w 9"/>
                  <a:gd name="T1" fmla="*/ 0 h 6"/>
                  <a:gd name="T2" fmla="*/ 13 w 9"/>
                  <a:gd name="T3" fmla="*/ 8 h 6"/>
                  <a:gd name="T4" fmla="*/ 1 w 9"/>
                  <a:gd name="T5" fmla="*/ 0 h 6"/>
                  <a:gd name="T6" fmla="*/ 0 60000 65536"/>
                  <a:gd name="T7" fmla="*/ 0 60000 65536"/>
                  <a:gd name="T8" fmla="*/ 0 60000 65536"/>
                </a:gdLst>
                <a:ahLst/>
                <a:cxnLst>
                  <a:cxn ang="T6">
                    <a:pos x="T0" y="T1"/>
                  </a:cxn>
                  <a:cxn ang="T7">
                    <a:pos x="T2" y="T3"/>
                  </a:cxn>
                  <a:cxn ang="T8">
                    <a:pos x="T4" y="T5"/>
                  </a:cxn>
                </a:cxnLst>
                <a:rect l="0" t="0" r="r" b="b"/>
                <a:pathLst>
                  <a:path w="9" h="6">
                    <a:moveTo>
                      <a:pt x="1" y="0"/>
                    </a:moveTo>
                    <a:cubicBezTo>
                      <a:pt x="0" y="6"/>
                      <a:pt x="6" y="5"/>
                      <a:pt x="9" y="6"/>
                    </a:cubicBezTo>
                    <a:cubicBezTo>
                      <a:pt x="6" y="5"/>
                      <a:pt x="3" y="2"/>
                      <a:pt x="1"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4" name="Freeform 1825"/>
              <p:cNvSpPr>
                <a:spLocks/>
              </p:cNvSpPr>
              <p:nvPr/>
            </p:nvSpPr>
            <p:spPr bwMode="auto">
              <a:xfrm>
                <a:off x="4569" y="1330"/>
                <a:ext cx="14" cy="4"/>
              </a:xfrm>
              <a:custGeom>
                <a:avLst/>
                <a:gdLst>
                  <a:gd name="T0" fmla="*/ 0 w 11"/>
                  <a:gd name="T1" fmla="*/ 1 h 3"/>
                  <a:gd name="T2" fmla="*/ 18 w 11"/>
                  <a:gd name="T3" fmla="*/ 0 h 3"/>
                  <a:gd name="T4" fmla="*/ 18 w 11"/>
                  <a:gd name="T5" fmla="*/ 0 h 3"/>
                  <a:gd name="T6" fmla="*/ 4 w 11"/>
                  <a:gd name="T7" fmla="*/ 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3">
                    <a:moveTo>
                      <a:pt x="0" y="1"/>
                    </a:moveTo>
                    <a:cubicBezTo>
                      <a:pt x="4" y="2"/>
                      <a:pt x="9" y="3"/>
                      <a:pt x="11" y="0"/>
                    </a:cubicBezTo>
                    <a:cubicBezTo>
                      <a:pt x="11" y="0"/>
                      <a:pt x="11" y="0"/>
                      <a:pt x="11" y="0"/>
                    </a:cubicBezTo>
                    <a:cubicBezTo>
                      <a:pt x="8" y="0"/>
                      <a:pt x="6" y="2"/>
                      <a:pt x="2" y="3"/>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5" name="Freeform 1826"/>
              <p:cNvSpPr>
                <a:spLocks/>
              </p:cNvSpPr>
              <p:nvPr/>
            </p:nvSpPr>
            <p:spPr bwMode="auto">
              <a:xfrm>
                <a:off x="4554" y="1334"/>
                <a:ext cx="20" cy="7"/>
              </a:xfrm>
              <a:custGeom>
                <a:avLst/>
                <a:gdLst>
                  <a:gd name="T0" fmla="*/ 24 w 17"/>
                  <a:gd name="T1" fmla="*/ 8 h 6"/>
                  <a:gd name="T2" fmla="*/ 13 w 17"/>
                  <a:gd name="T3" fmla="*/ 2 h 6"/>
                  <a:gd name="T4" fmla="*/ 0 w 17"/>
                  <a:gd name="T5" fmla="*/ 1 h 6"/>
                  <a:gd name="T6" fmla="*/ 22 w 17"/>
                  <a:gd name="T7" fmla="*/ 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6">
                    <a:moveTo>
                      <a:pt x="17" y="6"/>
                    </a:moveTo>
                    <a:cubicBezTo>
                      <a:pt x="14" y="3"/>
                      <a:pt x="13" y="3"/>
                      <a:pt x="9" y="2"/>
                    </a:cubicBezTo>
                    <a:cubicBezTo>
                      <a:pt x="6" y="2"/>
                      <a:pt x="3" y="0"/>
                      <a:pt x="0" y="1"/>
                    </a:cubicBezTo>
                    <a:cubicBezTo>
                      <a:pt x="4" y="5"/>
                      <a:pt x="12" y="2"/>
                      <a:pt x="1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6" name="Freeform 1827"/>
              <p:cNvSpPr>
                <a:spLocks/>
              </p:cNvSpPr>
              <p:nvPr/>
            </p:nvSpPr>
            <p:spPr bwMode="auto">
              <a:xfrm>
                <a:off x="4579" y="1344"/>
                <a:ext cx="23" cy="16"/>
              </a:xfrm>
              <a:custGeom>
                <a:avLst/>
                <a:gdLst>
                  <a:gd name="T0" fmla="*/ 7 w 19"/>
                  <a:gd name="T1" fmla="*/ 18 h 14"/>
                  <a:gd name="T2" fmla="*/ 15 w 19"/>
                  <a:gd name="T3" fmla="*/ 17 h 14"/>
                  <a:gd name="T4" fmla="*/ 18 w 19"/>
                  <a:gd name="T5" fmla="*/ 16 h 14"/>
                  <a:gd name="T6" fmla="*/ 21 w 19"/>
                  <a:gd name="T7" fmla="*/ 15 h 14"/>
                  <a:gd name="T8" fmla="*/ 28 w 19"/>
                  <a:gd name="T9" fmla="*/ 9 h 14"/>
                  <a:gd name="T10" fmla="*/ 22 w 19"/>
                  <a:gd name="T11" fmla="*/ 7 h 14"/>
                  <a:gd name="T12" fmla="*/ 15 w 19"/>
                  <a:gd name="T13" fmla="*/ 3 h 14"/>
                  <a:gd name="T14" fmla="*/ 0 w 19"/>
                  <a:gd name="T15" fmla="*/ 0 h 14"/>
                  <a:gd name="T16" fmla="*/ 6 w 19"/>
                  <a:gd name="T17" fmla="*/ 2 h 14"/>
                  <a:gd name="T18" fmla="*/ 10 w 19"/>
                  <a:gd name="T19" fmla="*/ 6 h 14"/>
                  <a:gd name="T20" fmla="*/ 15 w 19"/>
                  <a:gd name="T21" fmla="*/ 13 h 14"/>
                  <a:gd name="T22" fmla="*/ 7 w 19"/>
                  <a:gd name="T23" fmla="*/ 18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14">
                    <a:moveTo>
                      <a:pt x="5" y="14"/>
                    </a:moveTo>
                    <a:cubicBezTo>
                      <a:pt x="7" y="14"/>
                      <a:pt x="9" y="13"/>
                      <a:pt x="10" y="13"/>
                    </a:cubicBezTo>
                    <a:cubicBezTo>
                      <a:pt x="11" y="12"/>
                      <a:pt x="12" y="12"/>
                      <a:pt x="12" y="12"/>
                    </a:cubicBezTo>
                    <a:cubicBezTo>
                      <a:pt x="13" y="11"/>
                      <a:pt x="14" y="12"/>
                      <a:pt x="14" y="11"/>
                    </a:cubicBezTo>
                    <a:cubicBezTo>
                      <a:pt x="15" y="11"/>
                      <a:pt x="19" y="8"/>
                      <a:pt x="19" y="7"/>
                    </a:cubicBezTo>
                    <a:cubicBezTo>
                      <a:pt x="19" y="6"/>
                      <a:pt x="16" y="5"/>
                      <a:pt x="15" y="5"/>
                    </a:cubicBezTo>
                    <a:cubicBezTo>
                      <a:pt x="13" y="4"/>
                      <a:pt x="11" y="4"/>
                      <a:pt x="10" y="3"/>
                    </a:cubicBezTo>
                    <a:cubicBezTo>
                      <a:pt x="7" y="2"/>
                      <a:pt x="4" y="1"/>
                      <a:pt x="0" y="0"/>
                    </a:cubicBezTo>
                    <a:cubicBezTo>
                      <a:pt x="1" y="1"/>
                      <a:pt x="3" y="2"/>
                      <a:pt x="4" y="2"/>
                    </a:cubicBezTo>
                    <a:cubicBezTo>
                      <a:pt x="5" y="3"/>
                      <a:pt x="6" y="4"/>
                      <a:pt x="7" y="4"/>
                    </a:cubicBezTo>
                    <a:cubicBezTo>
                      <a:pt x="9" y="6"/>
                      <a:pt x="11" y="8"/>
                      <a:pt x="10" y="10"/>
                    </a:cubicBezTo>
                    <a:cubicBezTo>
                      <a:pt x="9" y="12"/>
                      <a:pt x="6" y="13"/>
                      <a:pt x="5"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7" name="Freeform 1828"/>
              <p:cNvSpPr>
                <a:spLocks/>
              </p:cNvSpPr>
              <p:nvPr/>
            </p:nvSpPr>
            <p:spPr bwMode="auto">
              <a:xfrm>
                <a:off x="4537" y="1340"/>
                <a:ext cx="5" cy="8"/>
              </a:xfrm>
              <a:custGeom>
                <a:avLst/>
                <a:gdLst>
                  <a:gd name="T0" fmla="*/ 0 w 4"/>
                  <a:gd name="T1" fmla="*/ 0 h 7"/>
                  <a:gd name="T2" fmla="*/ 5 w 4"/>
                  <a:gd name="T3" fmla="*/ 8 h 7"/>
                  <a:gd name="T4" fmla="*/ 6 w 4"/>
                  <a:gd name="T5" fmla="*/ 0 h 7"/>
                  <a:gd name="T6" fmla="*/ 0 60000 65536"/>
                  <a:gd name="T7" fmla="*/ 0 60000 65536"/>
                  <a:gd name="T8" fmla="*/ 0 60000 65536"/>
                </a:gdLst>
                <a:ahLst/>
                <a:cxnLst>
                  <a:cxn ang="T6">
                    <a:pos x="T0" y="T1"/>
                  </a:cxn>
                  <a:cxn ang="T7">
                    <a:pos x="T2" y="T3"/>
                  </a:cxn>
                  <a:cxn ang="T8">
                    <a:pos x="T4" y="T5"/>
                  </a:cxn>
                </a:cxnLst>
                <a:rect l="0" t="0" r="r" b="b"/>
                <a:pathLst>
                  <a:path w="4" h="7">
                    <a:moveTo>
                      <a:pt x="0" y="0"/>
                    </a:moveTo>
                    <a:cubicBezTo>
                      <a:pt x="0" y="1"/>
                      <a:pt x="1" y="7"/>
                      <a:pt x="3" y="6"/>
                    </a:cubicBezTo>
                    <a:cubicBezTo>
                      <a:pt x="4" y="5"/>
                      <a:pt x="4" y="2"/>
                      <a:pt x="4"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8" name="Freeform 1829"/>
              <p:cNvSpPr>
                <a:spLocks/>
              </p:cNvSpPr>
              <p:nvPr/>
            </p:nvSpPr>
            <p:spPr bwMode="auto">
              <a:xfrm>
                <a:off x="4560" y="1353"/>
                <a:ext cx="6" cy="4"/>
              </a:xfrm>
              <a:custGeom>
                <a:avLst/>
                <a:gdLst>
                  <a:gd name="T0" fmla="*/ 1 w 5"/>
                  <a:gd name="T1" fmla="*/ 0 h 3"/>
                  <a:gd name="T2" fmla="*/ 1 w 5"/>
                  <a:gd name="T3" fmla="*/ 4 h 3"/>
                  <a:gd name="T4" fmla="*/ 7 w 5"/>
                  <a:gd name="T5" fmla="*/ 0 h 3"/>
                  <a:gd name="T6" fmla="*/ 0 60000 65536"/>
                  <a:gd name="T7" fmla="*/ 0 60000 65536"/>
                  <a:gd name="T8" fmla="*/ 0 60000 65536"/>
                </a:gdLst>
                <a:ahLst/>
                <a:cxnLst>
                  <a:cxn ang="T6">
                    <a:pos x="T0" y="T1"/>
                  </a:cxn>
                  <a:cxn ang="T7">
                    <a:pos x="T2" y="T3"/>
                  </a:cxn>
                  <a:cxn ang="T8">
                    <a:pos x="T4" y="T5"/>
                  </a:cxn>
                </a:cxnLst>
                <a:rect l="0" t="0" r="r" b="b"/>
                <a:pathLst>
                  <a:path w="5" h="3">
                    <a:moveTo>
                      <a:pt x="1" y="0"/>
                    </a:moveTo>
                    <a:cubicBezTo>
                      <a:pt x="1" y="0"/>
                      <a:pt x="0" y="2"/>
                      <a:pt x="1" y="2"/>
                    </a:cubicBezTo>
                    <a:cubicBezTo>
                      <a:pt x="3" y="3"/>
                      <a:pt x="4" y="0"/>
                      <a:pt x="5"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9" name="Freeform 1830"/>
              <p:cNvSpPr>
                <a:spLocks/>
              </p:cNvSpPr>
              <p:nvPr/>
            </p:nvSpPr>
            <p:spPr bwMode="auto">
              <a:xfrm>
                <a:off x="4561" y="1331"/>
                <a:ext cx="4" cy="5"/>
              </a:xfrm>
              <a:custGeom>
                <a:avLst/>
                <a:gdLst>
                  <a:gd name="T0" fmla="*/ 0 w 3"/>
                  <a:gd name="T1" fmla="*/ 6 h 4"/>
                  <a:gd name="T2" fmla="*/ 1 w 3"/>
                  <a:gd name="T3" fmla="*/ 0 h 4"/>
                  <a:gd name="T4" fmla="*/ 5 w 3"/>
                  <a:gd name="T5" fmla="*/ 5 h 4"/>
                  <a:gd name="T6" fmla="*/ 0 60000 65536"/>
                  <a:gd name="T7" fmla="*/ 0 60000 65536"/>
                  <a:gd name="T8" fmla="*/ 0 60000 65536"/>
                </a:gdLst>
                <a:ahLst/>
                <a:cxnLst>
                  <a:cxn ang="T6">
                    <a:pos x="T0" y="T1"/>
                  </a:cxn>
                  <a:cxn ang="T7">
                    <a:pos x="T2" y="T3"/>
                  </a:cxn>
                  <a:cxn ang="T8">
                    <a:pos x="T4" y="T5"/>
                  </a:cxn>
                </a:cxnLst>
                <a:rect l="0" t="0" r="r" b="b"/>
                <a:pathLst>
                  <a:path w="3" h="4">
                    <a:moveTo>
                      <a:pt x="0" y="4"/>
                    </a:moveTo>
                    <a:cubicBezTo>
                      <a:pt x="0" y="3"/>
                      <a:pt x="0" y="0"/>
                      <a:pt x="1" y="0"/>
                    </a:cubicBezTo>
                    <a:cubicBezTo>
                      <a:pt x="2" y="0"/>
                      <a:pt x="3" y="3"/>
                      <a:pt x="3" y="3"/>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0" name="Freeform 1831"/>
              <p:cNvSpPr>
                <a:spLocks/>
              </p:cNvSpPr>
              <p:nvPr/>
            </p:nvSpPr>
            <p:spPr bwMode="auto">
              <a:xfrm>
                <a:off x="4356" y="1259"/>
                <a:ext cx="116" cy="112"/>
              </a:xfrm>
              <a:custGeom>
                <a:avLst/>
                <a:gdLst>
                  <a:gd name="T0" fmla="*/ 7 w 96"/>
                  <a:gd name="T1" fmla="*/ 51 h 93"/>
                  <a:gd name="T2" fmla="*/ 64 w 96"/>
                  <a:gd name="T3" fmla="*/ 106 h 93"/>
                  <a:gd name="T4" fmla="*/ 104 w 96"/>
                  <a:gd name="T5" fmla="*/ 81 h 93"/>
                  <a:gd name="T6" fmla="*/ 47 w 96"/>
                  <a:gd name="T7" fmla="*/ 47 h 93"/>
                  <a:gd name="T8" fmla="*/ 7 w 96"/>
                  <a:gd name="T9" fmla="*/ 51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93">
                    <a:moveTo>
                      <a:pt x="5" y="35"/>
                    </a:moveTo>
                    <a:cubicBezTo>
                      <a:pt x="0" y="46"/>
                      <a:pt x="28" y="58"/>
                      <a:pt x="44" y="73"/>
                    </a:cubicBezTo>
                    <a:cubicBezTo>
                      <a:pt x="60" y="89"/>
                      <a:pt x="96" y="93"/>
                      <a:pt x="71" y="56"/>
                    </a:cubicBezTo>
                    <a:cubicBezTo>
                      <a:pt x="46" y="19"/>
                      <a:pt x="24" y="0"/>
                      <a:pt x="32" y="32"/>
                    </a:cubicBezTo>
                    <a:cubicBezTo>
                      <a:pt x="40" y="63"/>
                      <a:pt x="21" y="17"/>
                      <a:pt x="5" y="35"/>
                    </a:cubicBezTo>
                    <a:close/>
                  </a:path>
                </a:pathLst>
              </a:custGeom>
              <a:solidFill>
                <a:srgbClr val="D1EEF5"/>
              </a:solidFill>
              <a:ln w="6350" cap="rnd">
                <a:solidFill>
                  <a:srgbClr val="333333"/>
                </a:solidFill>
                <a:prstDash val="solid"/>
                <a:miter lim="800000"/>
                <a:headEnd/>
                <a:tailEnd/>
              </a:ln>
            </p:spPr>
            <p:txBody>
              <a:bodyPr/>
              <a:lstStyle/>
              <a:p>
                <a:endParaRPr lang="cs-CZ"/>
              </a:p>
            </p:txBody>
          </p:sp>
          <p:sp>
            <p:nvSpPr>
              <p:cNvPr id="1841" name="Freeform 1832"/>
              <p:cNvSpPr>
                <a:spLocks/>
              </p:cNvSpPr>
              <p:nvPr/>
            </p:nvSpPr>
            <p:spPr bwMode="auto">
              <a:xfrm>
                <a:off x="4415" y="1312"/>
                <a:ext cx="5" cy="33"/>
              </a:xfrm>
              <a:custGeom>
                <a:avLst/>
                <a:gdLst>
                  <a:gd name="T0" fmla="*/ 5 w 4"/>
                  <a:gd name="T1" fmla="*/ 40 h 27"/>
                  <a:gd name="T2" fmla="*/ 0 w 4"/>
                  <a:gd name="T3" fmla="*/ 29 h 27"/>
                  <a:gd name="T4" fmla="*/ 5 w 4"/>
                  <a:gd name="T5" fmla="*/ 20 h 27"/>
                  <a:gd name="T6" fmla="*/ 1 w 4"/>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7">
                    <a:moveTo>
                      <a:pt x="3" y="27"/>
                    </a:moveTo>
                    <a:cubicBezTo>
                      <a:pt x="2" y="25"/>
                      <a:pt x="0" y="22"/>
                      <a:pt x="0" y="20"/>
                    </a:cubicBezTo>
                    <a:cubicBezTo>
                      <a:pt x="0" y="17"/>
                      <a:pt x="2" y="15"/>
                      <a:pt x="3" y="13"/>
                    </a:cubicBezTo>
                    <a:cubicBezTo>
                      <a:pt x="4" y="8"/>
                      <a:pt x="0" y="5"/>
                      <a:pt x="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42" name="Freeform 1833"/>
              <p:cNvSpPr>
                <a:spLocks/>
              </p:cNvSpPr>
              <p:nvPr/>
            </p:nvSpPr>
            <p:spPr bwMode="auto">
              <a:xfrm>
                <a:off x="4415" y="1312"/>
                <a:ext cx="5" cy="33"/>
              </a:xfrm>
              <a:custGeom>
                <a:avLst/>
                <a:gdLst>
                  <a:gd name="T0" fmla="*/ 5 w 4"/>
                  <a:gd name="T1" fmla="*/ 40 h 27"/>
                  <a:gd name="T2" fmla="*/ 0 w 4"/>
                  <a:gd name="T3" fmla="*/ 29 h 27"/>
                  <a:gd name="T4" fmla="*/ 5 w 4"/>
                  <a:gd name="T5" fmla="*/ 20 h 27"/>
                  <a:gd name="T6" fmla="*/ 1 w 4"/>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7">
                    <a:moveTo>
                      <a:pt x="3" y="27"/>
                    </a:moveTo>
                    <a:cubicBezTo>
                      <a:pt x="2" y="25"/>
                      <a:pt x="0" y="22"/>
                      <a:pt x="0" y="20"/>
                    </a:cubicBezTo>
                    <a:cubicBezTo>
                      <a:pt x="0" y="17"/>
                      <a:pt x="2" y="15"/>
                      <a:pt x="3" y="13"/>
                    </a:cubicBezTo>
                    <a:cubicBezTo>
                      <a:pt x="4" y="8"/>
                      <a:pt x="0" y="5"/>
                      <a:pt x="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3" name="Freeform 1834"/>
              <p:cNvSpPr>
                <a:spLocks/>
              </p:cNvSpPr>
              <p:nvPr/>
            </p:nvSpPr>
            <p:spPr bwMode="auto">
              <a:xfrm>
                <a:off x="4395" y="1308"/>
                <a:ext cx="6" cy="19"/>
              </a:xfrm>
              <a:custGeom>
                <a:avLst/>
                <a:gdLst>
                  <a:gd name="T0" fmla="*/ 2 w 5"/>
                  <a:gd name="T1" fmla="*/ 0 h 15"/>
                  <a:gd name="T2" fmla="*/ 1 w 5"/>
                  <a:gd name="T3" fmla="*/ 11 h 15"/>
                  <a:gd name="T4" fmla="*/ 7 w 5"/>
                  <a:gd name="T5" fmla="*/ 24 h 15"/>
                  <a:gd name="T6" fmla="*/ 0 60000 65536"/>
                  <a:gd name="T7" fmla="*/ 0 60000 65536"/>
                  <a:gd name="T8" fmla="*/ 0 60000 65536"/>
                </a:gdLst>
                <a:ahLst/>
                <a:cxnLst>
                  <a:cxn ang="T6">
                    <a:pos x="T0" y="T1"/>
                  </a:cxn>
                  <a:cxn ang="T7">
                    <a:pos x="T2" y="T3"/>
                  </a:cxn>
                  <a:cxn ang="T8">
                    <a:pos x="T4" y="T5"/>
                  </a:cxn>
                </a:cxnLst>
                <a:rect l="0" t="0" r="r" b="b"/>
                <a:pathLst>
                  <a:path w="5" h="15">
                    <a:moveTo>
                      <a:pt x="2" y="0"/>
                    </a:moveTo>
                    <a:cubicBezTo>
                      <a:pt x="2" y="2"/>
                      <a:pt x="0" y="5"/>
                      <a:pt x="1" y="7"/>
                    </a:cubicBezTo>
                    <a:cubicBezTo>
                      <a:pt x="1" y="10"/>
                      <a:pt x="4" y="13"/>
                      <a:pt x="5" y="1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44" name="Freeform 1835"/>
              <p:cNvSpPr>
                <a:spLocks/>
              </p:cNvSpPr>
              <p:nvPr/>
            </p:nvSpPr>
            <p:spPr bwMode="auto">
              <a:xfrm>
                <a:off x="4395" y="1308"/>
                <a:ext cx="6" cy="19"/>
              </a:xfrm>
              <a:custGeom>
                <a:avLst/>
                <a:gdLst>
                  <a:gd name="T0" fmla="*/ 2 w 5"/>
                  <a:gd name="T1" fmla="*/ 0 h 15"/>
                  <a:gd name="T2" fmla="*/ 1 w 5"/>
                  <a:gd name="T3" fmla="*/ 11 h 15"/>
                  <a:gd name="T4" fmla="*/ 7 w 5"/>
                  <a:gd name="T5" fmla="*/ 24 h 15"/>
                  <a:gd name="T6" fmla="*/ 0 60000 65536"/>
                  <a:gd name="T7" fmla="*/ 0 60000 65536"/>
                  <a:gd name="T8" fmla="*/ 0 60000 65536"/>
                </a:gdLst>
                <a:ahLst/>
                <a:cxnLst>
                  <a:cxn ang="T6">
                    <a:pos x="T0" y="T1"/>
                  </a:cxn>
                  <a:cxn ang="T7">
                    <a:pos x="T2" y="T3"/>
                  </a:cxn>
                  <a:cxn ang="T8">
                    <a:pos x="T4" y="T5"/>
                  </a:cxn>
                </a:cxnLst>
                <a:rect l="0" t="0" r="r" b="b"/>
                <a:pathLst>
                  <a:path w="5" h="15">
                    <a:moveTo>
                      <a:pt x="2" y="0"/>
                    </a:moveTo>
                    <a:cubicBezTo>
                      <a:pt x="2" y="2"/>
                      <a:pt x="0" y="5"/>
                      <a:pt x="1" y="7"/>
                    </a:cubicBezTo>
                    <a:cubicBezTo>
                      <a:pt x="1" y="10"/>
                      <a:pt x="4" y="13"/>
                      <a:pt x="5" y="1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5" name="Freeform 1836"/>
              <p:cNvSpPr>
                <a:spLocks/>
              </p:cNvSpPr>
              <p:nvPr/>
            </p:nvSpPr>
            <p:spPr bwMode="auto">
              <a:xfrm>
                <a:off x="4409" y="1310"/>
                <a:ext cx="7" cy="30"/>
              </a:xfrm>
              <a:custGeom>
                <a:avLst/>
                <a:gdLst>
                  <a:gd name="T0" fmla="*/ 5 w 6"/>
                  <a:gd name="T1" fmla="*/ 35 h 25"/>
                  <a:gd name="T2" fmla="*/ 5 w 6"/>
                  <a:gd name="T3" fmla="*/ 26 h 25"/>
                  <a:gd name="T4" fmla="*/ 8 w 6"/>
                  <a:gd name="T5" fmla="*/ 19 h 25"/>
                  <a:gd name="T6" fmla="*/ 5 w 6"/>
                  <a:gd name="T7" fmla="*/ 0 h 25"/>
                  <a:gd name="T8" fmla="*/ 5 w 6"/>
                  <a:gd name="T9" fmla="*/ 12 h 25"/>
                  <a:gd name="T10" fmla="*/ 1 w 6"/>
                  <a:gd name="T11" fmla="*/ 24 h 25"/>
                  <a:gd name="T12" fmla="*/ 0 w 6"/>
                  <a:gd name="T13" fmla="*/ 30 h 25"/>
                  <a:gd name="T14" fmla="*/ 6 w 6"/>
                  <a:gd name="T15" fmla="*/ 36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25">
                    <a:moveTo>
                      <a:pt x="3" y="24"/>
                    </a:moveTo>
                    <a:cubicBezTo>
                      <a:pt x="4" y="22"/>
                      <a:pt x="2" y="20"/>
                      <a:pt x="3" y="18"/>
                    </a:cubicBezTo>
                    <a:cubicBezTo>
                      <a:pt x="4" y="16"/>
                      <a:pt x="5" y="15"/>
                      <a:pt x="6" y="13"/>
                    </a:cubicBezTo>
                    <a:cubicBezTo>
                      <a:pt x="6" y="9"/>
                      <a:pt x="4" y="3"/>
                      <a:pt x="3" y="0"/>
                    </a:cubicBezTo>
                    <a:cubicBezTo>
                      <a:pt x="1" y="2"/>
                      <a:pt x="3" y="6"/>
                      <a:pt x="3" y="8"/>
                    </a:cubicBezTo>
                    <a:cubicBezTo>
                      <a:pt x="3" y="11"/>
                      <a:pt x="2" y="14"/>
                      <a:pt x="1" y="17"/>
                    </a:cubicBezTo>
                    <a:cubicBezTo>
                      <a:pt x="1" y="18"/>
                      <a:pt x="0" y="19"/>
                      <a:pt x="0" y="21"/>
                    </a:cubicBezTo>
                    <a:cubicBezTo>
                      <a:pt x="1" y="23"/>
                      <a:pt x="3" y="23"/>
                      <a:pt x="4" y="2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6" name="Freeform 1837"/>
              <p:cNvSpPr>
                <a:spLocks/>
              </p:cNvSpPr>
              <p:nvPr/>
            </p:nvSpPr>
            <p:spPr bwMode="auto">
              <a:xfrm>
                <a:off x="4372" y="1302"/>
                <a:ext cx="25" cy="25"/>
              </a:xfrm>
              <a:custGeom>
                <a:avLst/>
                <a:gdLst>
                  <a:gd name="T0" fmla="*/ 29 w 21"/>
                  <a:gd name="T1" fmla="*/ 31 h 20"/>
                  <a:gd name="T2" fmla="*/ 18 w 21"/>
                  <a:gd name="T3" fmla="*/ 8 h 20"/>
                  <a:gd name="T4" fmla="*/ 0 w 21"/>
                  <a:gd name="T5" fmla="*/ 4 h 20"/>
                  <a:gd name="T6" fmla="*/ 10 w 21"/>
                  <a:gd name="T7" fmla="*/ 8 h 20"/>
                  <a:gd name="T8" fmla="*/ 18 w 21"/>
                  <a:gd name="T9" fmla="*/ 16 h 20"/>
                  <a:gd name="T10" fmla="*/ 30 w 21"/>
                  <a:gd name="T11" fmla="*/ 3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20">
                    <a:moveTo>
                      <a:pt x="20" y="20"/>
                    </a:moveTo>
                    <a:cubicBezTo>
                      <a:pt x="19" y="14"/>
                      <a:pt x="17" y="9"/>
                      <a:pt x="13" y="5"/>
                    </a:cubicBezTo>
                    <a:cubicBezTo>
                      <a:pt x="10" y="2"/>
                      <a:pt x="3" y="0"/>
                      <a:pt x="0" y="2"/>
                    </a:cubicBezTo>
                    <a:cubicBezTo>
                      <a:pt x="1" y="5"/>
                      <a:pt x="5" y="4"/>
                      <a:pt x="7" y="5"/>
                    </a:cubicBezTo>
                    <a:cubicBezTo>
                      <a:pt x="10" y="6"/>
                      <a:pt x="11" y="8"/>
                      <a:pt x="13" y="10"/>
                    </a:cubicBezTo>
                    <a:cubicBezTo>
                      <a:pt x="16" y="13"/>
                      <a:pt x="17" y="17"/>
                      <a:pt x="21"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7" name="Freeform 1838"/>
              <p:cNvSpPr>
                <a:spLocks/>
              </p:cNvSpPr>
              <p:nvPr/>
            </p:nvSpPr>
            <p:spPr bwMode="auto">
              <a:xfrm>
                <a:off x="4418" y="1302"/>
                <a:ext cx="35" cy="63"/>
              </a:xfrm>
              <a:custGeom>
                <a:avLst/>
                <a:gdLst>
                  <a:gd name="T0" fmla="*/ 25 w 29"/>
                  <a:gd name="T1" fmla="*/ 68 h 52"/>
                  <a:gd name="T2" fmla="*/ 33 w 29"/>
                  <a:gd name="T3" fmla="*/ 40 h 52"/>
                  <a:gd name="T4" fmla="*/ 19 w 29"/>
                  <a:gd name="T5" fmla="*/ 21 h 52"/>
                  <a:gd name="T6" fmla="*/ 0 w 29"/>
                  <a:gd name="T7" fmla="*/ 0 h 52"/>
                  <a:gd name="T8" fmla="*/ 22 w 29"/>
                  <a:gd name="T9" fmla="*/ 46 h 52"/>
                  <a:gd name="T10" fmla="*/ 25 w 29"/>
                  <a:gd name="T11" fmla="*/ 58 h 52"/>
                  <a:gd name="T12" fmla="*/ 27 w 29"/>
                  <a:gd name="T13" fmla="*/ 68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52">
                    <a:moveTo>
                      <a:pt x="17" y="46"/>
                    </a:moveTo>
                    <a:cubicBezTo>
                      <a:pt x="29" y="52"/>
                      <a:pt x="25" y="31"/>
                      <a:pt x="22" y="27"/>
                    </a:cubicBezTo>
                    <a:cubicBezTo>
                      <a:pt x="20" y="22"/>
                      <a:pt x="16" y="18"/>
                      <a:pt x="13" y="14"/>
                    </a:cubicBezTo>
                    <a:cubicBezTo>
                      <a:pt x="9" y="9"/>
                      <a:pt x="3" y="5"/>
                      <a:pt x="0" y="0"/>
                    </a:cubicBezTo>
                    <a:cubicBezTo>
                      <a:pt x="5" y="10"/>
                      <a:pt x="12" y="20"/>
                      <a:pt x="15" y="31"/>
                    </a:cubicBezTo>
                    <a:cubicBezTo>
                      <a:pt x="16" y="34"/>
                      <a:pt x="17" y="37"/>
                      <a:pt x="17" y="40"/>
                    </a:cubicBezTo>
                    <a:cubicBezTo>
                      <a:pt x="16" y="42"/>
                      <a:pt x="14" y="45"/>
                      <a:pt x="18" y="4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8" name="Freeform 1839"/>
              <p:cNvSpPr>
                <a:spLocks/>
              </p:cNvSpPr>
              <p:nvPr/>
            </p:nvSpPr>
            <p:spPr bwMode="auto">
              <a:xfrm>
                <a:off x="4434" y="1321"/>
                <a:ext cx="21" cy="37"/>
              </a:xfrm>
              <a:custGeom>
                <a:avLst/>
                <a:gdLst>
                  <a:gd name="T0" fmla="*/ 7 w 17"/>
                  <a:gd name="T1" fmla="*/ 44 h 31"/>
                  <a:gd name="T2" fmla="*/ 0 w 17"/>
                  <a:gd name="T3" fmla="*/ 0 h 31"/>
                  <a:gd name="T4" fmla="*/ 9 w 17"/>
                  <a:gd name="T5" fmla="*/ 30 h 31"/>
                  <a:gd name="T6" fmla="*/ 11 w 17"/>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5" y="31"/>
                    </a:moveTo>
                    <a:cubicBezTo>
                      <a:pt x="17" y="27"/>
                      <a:pt x="3" y="7"/>
                      <a:pt x="0" y="0"/>
                    </a:cubicBezTo>
                    <a:cubicBezTo>
                      <a:pt x="3" y="7"/>
                      <a:pt x="5" y="14"/>
                      <a:pt x="6" y="21"/>
                    </a:cubicBezTo>
                    <a:cubicBezTo>
                      <a:pt x="6" y="24"/>
                      <a:pt x="5" y="29"/>
                      <a:pt x="7" y="3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9" name="Freeform 1840"/>
              <p:cNvSpPr>
                <a:spLocks/>
              </p:cNvSpPr>
              <p:nvPr/>
            </p:nvSpPr>
            <p:spPr bwMode="auto">
              <a:xfrm>
                <a:off x="4412" y="1317"/>
                <a:ext cx="7" cy="12"/>
              </a:xfrm>
              <a:custGeom>
                <a:avLst/>
                <a:gdLst>
                  <a:gd name="T0" fmla="*/ 0 w 6"/>
                  <a:gd name="T1" fmla="*/ 14 h 10"/>
                  <a:gd name="T2" fmla="*/ 1 w 6"/>
                  <a:gd name="T3" fmla="*/ 0 h 10"/>
                  <a:gd name="T4" fmla="*/ 0 w 6"/>
                  <a:gd name="T5" fmla="*/ 14 h 10"/>
                  <a:gd name="T6" fmla="*/ 0 60000 65536"/>
                  <a:gd name="T7" fmla="*/ 0 60000 65536"/>
                  <a:gd name="T8" fmla="*/ 0 60000 65536"/>
                </a:gdLst>
                <a:ahLst/>
                <a:cxnLst>
                  <a:cxn ang="T6">
                    <a:pos x="T0" y="T1"/>
                  </a:cxn>
                  <a:cxn ang="T7">
                    <a:pos x="T2" y="T3"/>
                  </a:cxn>
                  <a:cxn ang="T8">
                    <a:pos x="T4" y="T5"/>
                  </a:cxn>
                </a:cxnLst>
                <a:rect l="0" t="0" r="r" b="b"/>
                <a:pathLst>
                  <a:path w="6" h="10">
                    <a:moveTo>
                      <a:pt x="0" y="10"/>
                    </a:moveTo>
                    <a:cubicBezTo>
                      <a:pt x="6" y="8"/>
                      <a:pt x="2" y="3"/>
                      <a:pt x="1" y="0"/>
                    </a:cubicBezTo>
                    <a:cubicBezTo>
                      <a:pt x="3" y="3"/>
                      <a:pt x="1" y="7"/>
                      <a:pt x="0" y="1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0" name="Freeform 1841"/>
              <p:cNvSpPr>
                <a:spLocks/>
              </p:cNvSpPr>
              <p:nvPr/>
            </p:nvSpPr>
            <p:spPr bwMode="auto">
              <a:xfrm>
                <a:off x="4386" y="1308"/>
                <a:ext cx="8" cy="11"/>
              </a:xfrm>
              <a:custGeom>
                <a:avLst/>
                <a:gdLst>
                  <a:gd name="T0" fmla="*/ 11 w 6"/>
                  <a:gd name="T1" fmla="*/ 13 h 9"/>
                  <a:gd name="T2" fmla="*/ 0 w 6"/>
                  <a:gd name="T3" fmla="*/ 0 h 9"/>
                  <a:gd name="T4" fmla="*/ 0 w 6"/>
                  <a:gd name="T5" fmla="*/ 1 h 9"/>
                  <a:gd name="T6" fmla="*/ 11 w 6"/>
                  <a:gd name="T7" fmla="*/ 11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9">
                    <a:moveTo>
                      <a:pt x="6" y="9"/>
                    </a:moveTo>
                    <a:cubicBezTo>
                      <a:pt x="5" y="6"/>
                      <a:pt x="4" y="0"/>
                      <a:pt x="0" y="0"/>
                    </a:cubicBezTo>
                    <a:cubicBezTo>
                      <a:pt x="0" y="0"/>
                      <a:pt x="0" y="0"/>
                      <a:pt x="0" y="1"/>
                    </a:cubicBezTo>
                    <a:cubicBezTo>
                      <a:pt x="1" y="3"/>
                      <a:pt x="5" y="4"/>
                      <a:pt x="6" y="7"/>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1" name="Freeform 1842"/>
              <p:cNvSpPr>
                <a:spLocks/>
              </p:cNvSpPr>
              <p:nvPr/>
            </p:nvSpPr>
            <p:spPr bwMode="auto">
              <a:xfrm>
                <a:off x="4398" y="1312"/>
                <a:ext cx="8" cy="21"/>
              </a:xfrm>
              <a:custGeom>
                <a:avLst/>
                <a:gdLst>
                  <a:gd name="T0" fmla="*/ 1 w 6"/>
                  <a:gd name="T1" fmla="*/ 0 h 17"/>
                  <a:gd name="T2" fmla="*/ 4 w 6"/>
                  <a:gd name="T3" fmla="*/ 12 h 17"/>
                  <a:gd name="T4" fmla="*/ 7 w 6"/>
                  <a:gd name="T5" fmla="*/ 26 h 17"/>
                  <a:gd name="T6" fmla="*/ 1 w 6"/>
                  <a:gd name="T7" fmla="*/ 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7">
                    <a:moveTo>
                      <a:pt x="1" y="0"/>
                    </a:moveTo>
                    <a:cubicBezTo>
                      <a:pt x="0" y="3"/>
                      <a:pt x="0" y="5"/>
                      <a:pt x="2" y="8"/>
                    </a:cubicBezTo>
                    <a:cubicBezTo>
                      <a:pt x="3" y="11"/>
                      <a:pt x="3" y="14"/>
                      <a:pt x="4" y="17"/>
                    </a:cubicBezTo>
                    <a:cubicBezTo>
                      <a:pt x="6" y="11"/>
                      <a:pt x="0" y="6"/>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2" name="Freeform 1843"/>
              <p:cNvSpPr>
                <a:spLocks/>
              </p:cNvSpPr>
              <p:nvPr/>
            </p:nvSpPr>
            <p:spPr bwMode="auto">
              <a:xfrm>
                <a:off x="4396" y="1282"/>
                <a:ext cx="17" cy="24"/>
              </a:xfrm>
              <a:custGeom>
                <a:avLst/>
                <a:gdLst>
                  <a:gd name="T0" fmla="*/ 21 w 14"/>
                  <a:gd name="T1" fmla="*/ 13 h 20"/>
                  <a:gd name="T2" fmla="*/ 15 w 14"/>
                  <a:gd name="T3" fmla="*/ 7 h 20"/>
                  <a:gd name="T4" fmla="*/ 12 w 14"/>
                  <a:gd name="T5" fmla="*/ 6 h 20"/>
                  <a:gd name="T6" fmla="*/ 11 w 14"/>
                  <a:gd name="T7" fmla="*/ 2 h 20"/>
                  <a:gd name="T8" fmla="*/ 1 w 14"/>
                  <a:gd name="T9" fmla="*/ 0 h 20"/>
                  <a:gd name="T10" fmla="*/ 1 w 14"/>
                  <a:gd name="T11" fmla="*/ 7 h 20"/>
                  <a:gd name="T12" fmla="*/ 1 w 14"/>
                  <a:gd name="T13" fmla="*/ 14 h 20"/>
                  <a:gd name="T14" fmla="*/ 5 w 14"/>
                  <a:gd name="T15" fmla="*/ 29 h 20"/>
                  <a:gd name="T16" fmla="*/ 5 w 14"/>
                  <a:gd name="T17" fmla="*/ 23 h 20"/>
                  <a:gd name="T18" fmla="*/ 6 w 14"/>
                  <a:gd name="T19" fmla="*/ 17 h 20"/>
                  <a:gd name="T20" fmla="*/ 12 w 14"/>
                  <a:gd name="T21" fmla="*/ 10 h 20"/>
                  <a:gd name="T22" fmla="*/ 21 w 14"/>
                  <a:gd name="T23" fmla="*/ 13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20">
                    <a:moveTo>
                      <a:pt x="14" y="9"/>
                    </a:moveTo>
                    <a:cubicBezTo>
                      <a:pt x="13" y="8"/>
                      <a:pt x="11" y="6"/>
                      <a:pt x="10" y="5"/>
                    </a:cubicBezTo>
                    <a:cubicBezTo>
                      <a:pt x="9" y="5"/>
                      <a:pt x="8" y="4"/>
                      <a:pt x="8" y="4"/>
                    </a:cubicBezTo>
                    <a:cubicBezTo>
                      <a:pt x="7" y="3"/>
                      <a:pt x="7" y="3"/>
                      <a:pt x="7" y="2"/>
                    </a:cubicBezTo>
                    <a:cubicBezTo>
                      <a:pt x="6" y="2"/>
                      <a:pt x="2" y="0"/>
                      <a:pt x="1" y="0"/>
                    </a:cubicBezTo>
                    <a:cubicBezTo>
                      <a:pt x="0" y="1"/>
                      <a:pt x="0" y="4"/>
                      <a:pt x="1" y="5"/>
                    </a:cubicBezTo>
                    <a:cubicBezTo>
                      <a:pt x="1" y="6"/>
                      <a:pt x="1" y="8"/>
                      <a:pt x="1" y="10"/>
                    </a:cubicBezTo>
                    <a:cubicBezTo>
                      <a:pt x="2" y="13"/>
                      <a:pt x="2" y="17"/>
                      <a:pt x="3" y="20"/>
                    </a:cubicBezTo>
                    <a:cubicBezTo>
                      <a:pt x="4" y="18"/>
                      <a:pt x="3" y="17"/>
                      <a:pt x="3" y="16"/>
                    </a:cubicBezTo>
                    <a:cubicBezTo>
                      <a:pt x="3" y="14"/>
                      <a:pt x="4" y="13"/>
                      <a:pt x="4" y="12"/>
                    </a:cubicBezTo>
                    <a:cubicBezTo>
                      <a:pt x="4" y="10"/>
                      <a:pt x="5" y="7"/>
                      <a:pt x="8" y="7"/>
                    </a:cubicBezTo>
                    <a:cubicBezTo>
                      <a:pt x="10" y="7"/>
                      <a:pt x="12" y="9"/>
                      <a:pt x="14"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3" name="Freeform 1844"/>
              <p:cNvSpPr>
                <a:spLocks/>
              </p:cNvSpPr>
              <p:nvPr/>
            </p:nvSpPr>
            <p:spPr bwMode="auto">
              <a:xfrm>
                <a:off x="4414" y="1339"/>
                <a:ext cx="10" cy="6"/>
              </a:xfrm>
              <a:custGeom>
                <a:avLst/>
                <a:gdLst>
                  <a:gd name="T0" fmla="*/ 4 w 8"/>
                  <a:gd name="T1" fmla="*/ 7 h 5"/>
                  <a:gd name="T2" fmla="*/ 10 w 8"/>
                  <a:gd name="T3" fmla="*/ 0 h 5"/>
                  <a:gd name="T4" fmla="*/ 0 w 8"/>
                  <a:gd name="T5" fmla="*/ 2 h 5"/>
                  <a:gd name="T6" fmla="*/ 0 60000 65536"/>
                  <a:gd name="T7" fmla="*/ 0 60000 65536"/>
                  <a:gd name="T8" fmla="*/ 0 60000 65536"/>
                </a:gdLst>
                <a:ahLst/>
                <a:cxnLst>
                  <a:cxn ang="T6">
                    <a:pos x="T0" y="T1"/>
                  </a:cxn>
                  <a:cxn ang="T7">
                    <a:pos x="T2" y="T3"/>
                  </a:cxn>
                  <a:cxn ang="T8">
                    <a:pos x="T4" y="T5"/>
                  </a:cxn>
                </a:cxnLst>
                <a:rect l="0" t="0" r="r" b="b"/>
                <a:pathLst>
                  <a:path w="8" h="5">
                    <a:moveTo>
                      <a:pt x="2" y="5"/>
                    </a:moveTo>
                    <a:cubicBezTo>
                      <a:pt x="3" y="5"/>
                      <a:pt x="8" y="2"/>
                      <a:pt x="6" y="0"/>
                    </a:cubicBezTo>
                    <a:cubicBezTo>
                      <a:pt x="4" y="0"/>
                      <a:pt x="2" y="1"/>
                      <a:pt x="0"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4" name="Freeform 1845"/>
              <p:cNvSpPr>
                <a:spLocks/>
              </p:cNvSpPr>
              <p:nvPr/>
            </p:nvSpPr>
            <p:spPr bwMode="auto">
              <a:xfrm>
                <a:off x="4414" y="1314"/>
                <a:ext cx="5" cy="4"/>
              </a:xfrm>
              <a:custGeom>
                <a:avLst/>
                <a:gdLst>
                  <a:gd name="T0" fmla="*/ 4 w 4"/>
                  <a:gd name="T1" fmla="*/ 5 h 3"/>
                  <a:gd name="T2" fmla="*/ 6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2" y="3"/>
                    </a:moveTo>
                    <a:cubicBezTo>
                      <a:pt x="3" y="3"/>
                      <a:pt x="4" y="3"/>
                      <a:pt x="4" y="1"/>
                    </a:cubicBezTo>
                    <a:cubicBezTo>
                      <a:pt x="4" y="0"/>
                      <a:pt x="1" y="0"/>
                      <a:pt x="0"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5" name="Freeform 1846"/>
              <p:cNvSpPr>
                <a:spLocks/>
              </p:cNvSpPr>
              <p:nvPr/>
            </p:nvSpPr>
            <p:spPr bwMode="auto">
              <a:xfrm>
                <a:off x="4396" y="1323"/>
                <a:ext cx="5" cy="5"/>
              </a:xfrm>
              <a:custGeom>
                <a:avLst/>
                <a:gdLst>
                  <a:gd name="T0" fmla="*/ 6 w 4"/>
                  <a:gd name="T1" fmla="*/ 4 h 4"/>
                  <a:gd name="T2" fmla="*/ 1 w 4"/>
                  <a:gd name="T3" fmla="*/ 5 h 4"/>
                  <a:gd name="T4" fmla="*/ 5 w 4"/>
                  <a:gd name="T5" fmla="*/ 0 h 4"/>
                  <a:gd name="T6" fmla="*/ 0 60000 65536"/>
                  <a:gd name="T7" fmla="*/ 0 60000 65536"/>
                  <a:gd name="T8" fmla="*/ 0 60000 65536"/>
                </a:gdLst>
                <a:ahLst/>
                <a:cxnLst>
                  <a:cxn ang="T6">
                    <a:pos x="T0" y="T1"/>
                  </a:cxn>
                  <a:cxn ang="T7">
                    <a:pos x="T2" y="T3"/>
                  </a:cxn>
                  <a:cxn ang="T8">
                    <a:pos x="T4" y="T5"/>
                  </a:cxn>
                </a:cxnLst>
                <a:rect l="0" t="0" r="r" b="b"/>
                <a:pathLst>
                  <a:path w="4" h="4">
                    <a:moveTo>
                      <a:pt x="4" y="2"/>
                    </a:moveTo>
                    <a:cubicBezTo>
                      <a:pt x="4" y="3"/>
                      <a:pt x="2" y="4"/>
                      <a:pt x="1" y="3"/>
                    </a:cubicBezTo>
                    <a:cubicBezTo>
                      <a:pt x="0" y="2"/>
                      <a:pt x="2" y="0"/>
                      <a:pt x="3"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6" name="Freeform 1847"/>
              <p:cNvSpPr>
                <a:spLocks/>
              </p:cNvSpPr>
              <p:nvPr/>
            </p:nvSpPr>
            <p:spPr bwMode="auto">
              <a:xfrm>
                <a:off x="4378" y="1289"/>
                <a:ext cx="103" cy="105"/>
              </a:xfrm>
              <a:custGeom>
                <a:avLst/>
                <a:gdLst>
                  <a:gd name="T0" fmla="*/ 23 w 86"/>
                  <a:gd name="T1" fmla="*/ 56 h 87"/>
                  <a:gd name="T2" fmla="*/ 0 w 86"/>
                  <a:gd name="T3" fmla="*/ 87 h 87"/>
                  <a:gd name="T4" fmla="*/ 34 w 86"/>
                  <a:gd name="T5" fmla="*/ 106 h 87"/>
                  <a:gd name="T6" fmla="*/ 99 w 86"/>
                  <a:gd name="T7" fmla="*/ 92 h 87"/>
                  <a:gd name="T8" fmla="*/ 101 w 86"/>
                  <a:gd name="T9" fmla="*/ 56 h 87"/>
                  <a:gd name="T10" fmla="*/ 67 w 86"/>
                  <a:gd name="T11" fmla="*/ 41 h 87"/>
                  <a:gd name="T12" fmla="*/ 23 w 86"/>
                  <a:gd name="T13" fmla="*/ 56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87">
                    <a:moveTo>
                      <a:pt x="16" y="38"/>
                    </a:moveTo>
                    <a:cubicBezTo>
                      <a:pt x="13" y="49"/>
                      <a:pt x="0" y="60"/>
                      <a:pt x="0" y="60"/>
                    </a:cubicBezTo>
                    <a:cubicBezTo>
                      <a:pt x="0" y="60"/>
                      <a:pt x="8" y="73"/>
                      <a:pt x="23" y="73"/>
                    </a:cubicBezTo>
                    <a:cubicBezTo>
                      <a:pt x="38" y="73"/>
                      <a:pt x="86" y="87"/>
                      <a:pt x="69" y="63"/>
                    </a:cubicBezTo>
                    <a:cubicBezTo>
                      <a:pt x="51" y="39"/>
                      <a:pt x="83" y="45"/>
                      <a:pt x="70" y="38"/>
                    </a:cubicBezTo>
                    <a:cubicBezTo>
                      <a:pt x="58" y="30"/>
                      <a:pt x="62" y="19"/>
                      <a:pt x="47" y="28"/>
                    </a:cubicBezTo>
                    <a:cubicBezTo>
                      <a:pt x="31" y="37"/>
                      <a:pt x="23" y="0"/>
                      <a:pt x="16" y="38"/>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57" name="Freeform 1848"/>
              <p:cNvSpPr>
                <a:spLocks/>
              </p:cNvSpPr>
              <p:nvPr/>
            </p:nvSpPr>
            <p:spPr bwMode="auto">
              <a:xfrm>
                <a:off x="4404" y="1345"/>
                <a:ext cx="34" cy="22"/>
              </a:xfrm>
              <a:custGeom>
                <a:avLst/>
                <a:gdLst>
                  <a:gd name="T0" fmla="*/ 0 w 28"/>
                  <a:gd name="T1" fmla="*/ 2 h 18"/>
                  <a:gd name="T2" fmla="*/ 19 w 28"/>
                  <a:gd name="T3" fmla="*/ 24 h 18"/>
                  <a:gd name="T4" fmla="*/ 41 w 28"/>
                  <a:gd name="T5" fmla="*/ 22 h 18"/>
                  <a:gd name="T6" fmla="*/ 0 60000 65536"/>
                  <a:gd name="T7" fmla="*/ 0 60000 65536"/>
                  <a:gd name="T8" fmla="*/ 0 60000 65536"/>
                </a:gdLst>
                <a:ahLst/>
                <a:cxnLst>
                  <a:cxn ang="T6">
                    <a:pos x="T0" y="T1"/>
                  </a:cxn>
                  <a:cxn ang="T7">
                    <a:pos x="T2" y="T3"/>
                  </a:cxn>
                  <a:cxn ang="T8">
                    <a:pos x="T4" y="T5"/>
                  </a:cxn>
                </a:cxnLst>
                <a:rect l="0" t="0" r="r" b="b"/>
                <a:pathLst>
                  <a:path w="28" h="18">
                    <a:moveTo>
                      <a:pt x="0" y="2"/>
                    </a:moveTo>
                    <a:cubicBezTo>
                      <a:pt x="11" y="0"/>
                      <a:pt x="6" y="13"/>
                      <a:pt x="13" y="16"/>
                    </a:cubicBezTo>
                    <a:cubicBezTo>
                      <a:pt x="19" y="18"/>
                      <a:pt x="22" y="10"/>
                      <a:pt x="28" y="1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58" name="Freeform 1849"/>
              <p:cNvSpPr>
                <a:spLocks/>
              </p:cNvSpPr>
              <p:nvPr/>
            </p:nvSpPr>
            <p:spPr bwMode="auto">
              <a:xfrm>
                <a:off x="4404" y="1345"/>
                <a:ext cx="34" cy="22"/>
              </a:xfrm>
              <a:custGeom>
                <a:avLst/>
                <a:gdLst>
                  <a:gd name="T0" fmla="*/ 0 w 28"/>
                  <a:gd name="T1" fmla="*/ 2 h 18"/>
                  <a:gd name="T2" fmla="*/ 19 w 28"/>
                  <a:gd name="T3" fmla="*/ 24 h 18"/>
                  <a:gd name="T4" fmla="*/ 41 w 28"/>
                  <a:gd name="T5" fmla="*/ 22 h 18"/>
                  <a:gd name="T6" fmla="*/ 0 60000 65536"/>
                  <a:gd name="T7" fmla="*/ 0 60000 65536"/>
                  <a:gd name="T8" fmla="*/ 0 60000 65536"/>
                </a:gdLst>
                <a:ahLst/>
                <a:cxnLst>
                  <a:cxn ang="T6">
                    <a:pos x="T0" y="T1"/>
                  </a:cxn>
                  <a:cxn ang="T7">
                    <a:pos x="T2" y="T3"/>
                  </a:cxn>
                  <a:cxn ang="T8">
                    <a:pos x="T4" y="T5"/>
                  </a:cxn>
                </a:cxnLst>
                <a:rect l="0" t="0" r="r" b="b"/>
                <a:pathLst>
                  <a:path w="28" h="18">
                    <a:moveTo>
                      <a:pt x="0" y="2"/>
                    </a:moveTo>
                    <a:cubicBezTo>
                      <a:pt x="11" y="0"/>
                      <a:pt x="6" y="13"/>
                      <a:pt x="13" y="16"/>
                    </a:cubicBezTo>
                    <a:cubicBezTo>
                      <a:pt x="19" y="18"/>
                      <a:pt x="22" y="10"/>
                      <a:pt x="28" y="1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9" name="Freeform 1850"/>
              <p:cNvSpPr>
                <a:spLocks/>
              </p:cNvSpPr>
              <p:nvPr/>
            </p:nvSpPr>
            <p:spPr bwMode="auto">
              <a:xfrm>
                <a:off x="4419" y="1321"/>
                <a:ext cx="22" cy="23"/>
              </a:xfrm>
              <a:custGeom>
                <a:avLst/>
                <a:gdLst>
                  <a:gd name="T0" fmla="*/ 0 w 18"/>
                  <a:gd name="T1" fmla="*/ 0 h 19"/>
                  <a:gd name="T2" fmla="*/ 13 w 18"/>
                  <a:gd name="T3" fmla="*/ 16 h 19"/>
                  <a:gd name="T4" fmla="*/ 20 w 18"/>
                  <a:gd name="T5" fmla="*/ 23 h 19"/>
                  <a:gd name="T6" fmla="*/ 27 w 18"/>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0"/>
                    </a:moveTo>
                    <a:cubicBezTo>
                      <a:pt x="4" y="3"/>
                      <a:pt x="7" y="6"/>
                      <a:pt x="9" y="11"/>
                    </a:cubicBezTo>
                    <a:cubicBezTo>
                      <a:pt x="10" y="13"/>
                      <a:pt x="11" y="15"/>
                      <a:pt x="13" y="16"/>
                    </a:cubicBezTo>
                    <a:cubicBezTo>
                      <a:pt x="15" y="17"/>
                      <a:pt x="17" y="17"/>
                      <a:pt x="18" y="19"/>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60" name="Freeform 1851"/>
              <p:cNvSpPr>
                <a:spLocks/>
              </p:cNvSpPr>
              <p:nvPr/>
            </p:nvSpPr>
            <p:spPr bwMode="auto">
              <a:xfrm>
                <a:off x="4419" y="1321"/>
                <a:ext cx="22" cy="23"/>
              </a:xfrm>
              <a:custGeom>
                <a:avLst/>
                <a:gdLst>
                  <a:gd name="T0" fmla="*/ 0 w 18"/>
                  <a:gd name="T1" fmla="*/ 0 h 19"/>
                  <a:gd name="T2" fmla="*/ 13 w 18"/>
                  <a:gd name="T3" fmla="*/ 16 h 19"/>
                  <a:gd name="T4" fmla="*/ 20 w 18"/>
                  <a:gd name="T5" fmla="*/ 23 h 19"/>
                  <a:gd name="T6" fmla="*/ 27 w 18"/>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0"/>
                    </a:moveTo>
                    <a:cubicBezTo>
                      <a:pt x="4" y="3"/>
                      <a:pt x="7" y="6"/>
                      <a:pt x="9" y="11"/>
                    </a:cubicBezTo>
                    <a:cubicBezTo>
                      <a:pt x="10" y="13"/>
                      <a:pt x="11" y="15"/>
                      <a:pt x="13" y="16"/>
                    </a:cubicBezTo>
                    <a:cubicBezTo>
                      <a:pt x="15" y="17"/>
                      <a:pt x="17" y="17"/>
                      <a:pt x="18" y="19"/>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61" name="Freeform 1852"/>
              <p:cNvSpPr>
                <a:spLocks/>
              </p:cNvSpPr>
              <p:nvPr/>
            </p:nvSpPr>
            <p:spPr bwMode="auto">
              <a:xfrm>
                <a:off x="4420" y="1351"/>
                <a:ext cx="42" cy="29"/>
              </a:xfrm>
              <a:custGeom>
                <a:avLst/>
                <a:gdLst>
                  <a:gd name="T0" fmla="*/ 0 w 35"/>
                  <a:gd name="T1" fmla="*/ 28 h 24"/>
                  <a:gd name="T2" fmla="*/ 22 w 35"/>
                  <a:gd name="T3" fmla="*/ 30 h 24"/>
                  <a:gd name="T4" fmla="*/ 38 w 35"/>
                  <a:gd name="T5" fmla="*/ 34 h 24"/>
                  <a:gd name="T6" fmla="*/ 44 w 35"/>
                  <a:gd name="T7" fmla="*/ 22 h 24"/>
                  <a:gd name="T8" fmla="*/ 36 w 35"/>
                  <a:gd name="T9" fmla="*/ 10 h 24"/>
                  <a:gd name="T10" fmla="*/ 31 w 35"/>
                  <a:gd name="T11" fmla="*/ 0 h 24"/>
                  <a:gd name="T12" fmla="*/ 23 w 35"/>
                  <a:gd name="T13" fmla="*/ 28 h 24"/>
                  <a:gd name="T14" fmla="*/ 10 w 35"/>
                  <a:gd name="T15" fmla="*/ 27 h 24"/>
                  <a:gd name="T16" fmla="*/ 1 w 35"/>
                  <a:gd name="T17" fmla="*/ 2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4">
                    <a:moveTo>
                      <a:pt x="0" y="19"/>
                    </a:moveTo>
                    <a:cubicBezTo>
                      <a:pt x="5" y="20"/>
                      <a:pt x="10" y="20"/>
                      <a:pt x="15" y="21"/>
                    </a:cubicBezTo>
                    <a:cubicBezTo>
                      <a:pt x="19" y="21"/>
                      <a:pt x="23" y="23"/>
                      <a:pt x="27" y="23"/>
                    </a:cubicBezTo>
                    <a:cubicBezTo>
                      <a:pt x="33" y="24"/>
                      <a:pt x="35" y="20"/>
                      <a:pt x="31" y="15"/>
                    </a:cubicBezTo>
                    <a:cubicBezTo>
                      <a:pt x="29" y="13"/>
                      <a:pt x="27" y="11"/>
                      <a:pt x="25" y="7"/>
                    </a:cubicBezTo>
                    <a:cubicBezTo>
                      <a:pt x="24" y="5"/>
                      <a:pt x="25" y="2"/>
                      <a:pt x="22" y="0"/>
                    </a:cubicBezTo>
                    <a:cubicBezTo>
                      <a:pt x="22" y="8"/>
                      <a:pt x="29" y="20"/>
                      <a:pt x="16" y="19"/>
                    </a:cubicBezTo>
                    <a:cubicBezTo>
                      <a:pt x="13" y="19"/>
                      <a:pt x="10" y="18"/>
                      <a:pt x="7" y="18"/>
                    </a:cubicBezTo>
                    <a:cubicBezTo>
                      <a:pt x="5" y="18"/>
                      <a:pt x="3" y="19"/>
                      <a:pt x="1"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2" name="Freeform 1853"/>
              <p:cNvSpPr>
                <a:spLocks/>
              </p:cNvSpPr>
              <p:nvPr/>
            </p:nvSpPr>
            <p:spPr bwMode="auto">
              <a:xfrm>
                <a:off x="4383" y="1342"/>
                <a:ext cx="17" cy="29"/>
              </a:xfrm>
              <a:custGeom>
                <a:avLst/>
                <a:gdLst>
                  <a:gd name="T0" fmla="*/ 18 w 14"/>
                  <a:gd name="T1" fmla="*/ 0 h 24"/>
                  <a:gd name="T2" fmla="*/ 11 w 14"/>
                  <a:gd name="T3" fmla="*/ 13 h 24"/>
                  <a:gd name="T4" fmla="*/ 1 w 14"/>
                  <a:gd name="T5" fmla="*/ 22 h 24"/>
                  <a:gd name="T6" fmla="*/ 21 w 14"/>
                  <a:gd name="T7" fmla="*/ 35 h 24"/>
                  <a:gd name="T8" fmla="*/ 12 w 14"/>
                  <a:gd name="T9" fmla="*/ 16 h 24"/>
                  <a:gd name="T10" fmla="*/ 16 w 14"/>
                  <a:gd name="T11" fmla="*/ 1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4">
                    <a:moveTo>
                      <a:pt x="12" y="0"/>
                    </a:moveTo>
                    <a:cubicBezTo>
                      <a:pt x="11" y="3"/>
                      <a:pt x="9" y="7"/>
                      <a:pt x="7" y="9"/>
                    </a:cubicBezTo>
                    <a:cubicBezTo>
                      <a:pt x="6" y="11"/>
                      <a:pt x="1" y="13"/>
                      <a:pt x="1" y="15"/>
                    </a:cubicBezTo>
                    <a:cubicBezTo>
                      <a:pt x="0" y="19"/>
                      <a:pt x="10" y="24"/>
                      <a:pt x="14" y="24"/>
                    </a:cubicBezTo>
                    <a:cubicBezTo>
                      <a:pt x="11" y="19"/>
                      <a:pt x="7" y="17"/>
                      <a:pt x="8" y="11"/>
                    </a:cubicBezTo>
                    <a:cubicBezTo>
                      <a:pt x="9" y="7"/>
                      <a:pt x="11" y="5"/>
                      <a:pt x="11"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3" name="Freeform 1854"/>
              <p:cNvSpPr>
                <a:spLocks/>
              </p:cNvSpPr>
              <p:nvPr/>
            </p:nvSpPr>
            <p:spPr bwMode="auto">
              <a:xfrm>
                <a:off x="4443" y="1323"/>
                <a:ext cx="18" cy="19"/>
              </a:xfrm>
              <a:custGeom>
                <a:avLst/>
                <a:gdLst>
                  <a:gd name="T0" fmla="*/ 1 w 15"/>
                  <a:gd name="T1" fmla="*/ 0 h 16"/>
                  <a:gd name="T2" fmla="*/ 12 w 15"/>
                  <a:gd name="T3" fmla="*/ 10 h 16"/>
                  <a:gd name="T4" fmla="*/ 17 w 15"/>
                  <a:gd name="T5" fmla="*/ 17 h 16"/>
                  <a:gd name="T6" fmla="*/ 1 w 1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6">
                    <a:moveTo>
                      <a:pt x="1" y="0"/>
                    </a:moveTo>
                    <a:cubicBezTo>
                      <a:pt x="5" y="0"/>
                      <a:pt x="6" y="5"/>
                      <a:pt x="8" y="7"/>
                    </a:cubicBezTo>
                    <a:cubicBezTo>
                      <a:pt x="10" y="8"/>
                      <a:pt x="15" y="10"/>
                      <a:pt x="12" y="12"/>
                    </a:cubicBezTo>
                    <a:cubicBezTo>
                      <a:pt x="8" y="16"/>
                      <a:pt x="0" y="3"/>
                      <a:pt x="1"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4" name="Freeform 1855"/>
              <p:cNvSpPr>
                <a:spLocks/>
              </p:cNvSpPr>
              <p:nvPr/>
            </p:nvSpPr>
            <p:spPr bwMode="auto">
              <a:xfrm>
                <a:off x="4410" y="1345"/>
                <a:ext cx="24" cy="17"/>
              </a:xfrm>
              <a:custGeom>
                <a:avLst/>
                <a:gdLst>
                  <a:gd name="T0" fmla="*/ 0 w 20"/>
                  <a:gd name="T1" fmla="*/ 0 h 14"/>
                  <a:gd name="T2" fmla="*/ 12 w 20"/>
                  <a:gd name="T3" fmla="*/ 19 h 14"/>
                  <a:gd name="T4" fmla="*/ 29 w 20"/>
                  <a:gd name="T5" fmla="*/ 16 h 14"/>
                  <a:gd name="T6" fmla="*/ 13 w 20"/>
                  <a:gd name="T7" fmla="*/ 9 h 14"/>
                  <a:gd name="T8" fmla="*/ 1 w 20"/>
                  <a:gd name="T9" fmla="*/ 1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4">
                    <a:moveTo>
                      <a:pt x="0" y="0"/>
                    </a:moveTo>
                    <a:cubicBezTo>
                      <a:pt x="7" y="2"/>
                      <a:pt x="4" y="10"/>
                      <a:pt x="8" y="13"/>
                    </a:cubicBezTo>
                    <a:cubicBezTo>
                      <a:pt x="10" y="14"/>
                      <a:pt x="19" y="13"/>
                      <a:pt x="20" y="11"/>
                    </a:cubicBezTo>
                    <a:cubicBezTo>
                      <a:pt x="17" y="8"/>
                      <a:pt x="13" y="8"/>
                      <a:pt x="9" y="6"/>
                    </a:cubicBezTo>
                    <a:cubicBezTo>
                      <a:pt x="7" y="5"/>
                      <a:pt x="3" y="0"/>
                      <a:pt x="1"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5" name="Freeform 1856"/>
              <p:cNvSpPr>
                <a:spLocks/>
              </p:cNvSpPr>
              <p:nvPr/>
            </p:nvSpPr>
            <p:spPr bwMode="auto">
              <a:xfrm>
                <a:off x="4430" y="1325"/>
                <a:ext cx="13" cy="17"/>
              </a:xfrm>
              <a:custGeom>
                <a:avLst/>
                <a:gdLst>
                  <a:gd name="T0" fmla="*/ 0 w 11"/>
                  <a:gd name="T1" fmla="*/ 5 h 14"/>
                  <a:gd name="T2" fmla="*/ 7 w 11"/>
                  <a:gd name="T3" fmla="*/ 15 h 14"/>
                  <a:gd name="T4" fmla="*/ 15 w 11"/>
                  <a:gd name="T5" fmla="*/ 21 h 14"/>
                  <a:gd name="T6" fmla="*/ 6 w 11"/>
                  <a:gd name="T7" fmla="*/ 9 h 14"/>
                  <a:gd name="T8" fmla="*/ 11 w 11"/>
                  <a:gd name="T9" fmla="*/ 0 h 14"/>
                  <a:gd name="T10" fmla="*/ 0 w 11"/>
                  <a:gd name="T11" fmla="*/ 5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4">
                    <a:moveTo>
                      <a:pt x="0" y="3"/>
                    </a:moveTo>
                    <a:cubicBezTo>
                      <a:pt x="1" y="6"/>
                      <a:pt x="2" y="8"/>
                      <a:pt x="5" y="10"/>
                    </a:cubicBezTo>
                    <a:cubicBezTo>
                      <a:pt x="7" y="12"/>
                      <a:pt x="10" y="12"/>
                      <a:pt x="11" y="14"/>
                    </a:cubicBezTo>
                    <a:cubicBezTo>
                      <a:pt x="9" y="12"/>
                      <a:pt x="5" y="9"/>
                      <a:pt x="4" y="6"/>
                    </a:cubicBezTo>
                    <a:cubicBezTo>
                      <a:pt x="4" y="2"/>
                      <a:pt x="7" y="3"/>
                      <a:pt x="8" y="0"/>
                    </a:cubicBezTo>
                    <a:cubicBezTo>
                      <a:pt x="6" y="1"/>
                      <a:pt x="3" y="3"/>
                      <a:pt x="0" y="3"/>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6" name="Freeform 1857"/>
              <p:cNvSpPr>
                <a:spLocks/>
              </p:cNvSpPr>
              <p:nvPr/>
            </p:nvSpPr>
            <p:spPr bwMode="auto">
              <a:xfrm>
                <a:off x="4380" y="1358"/>
                <a:ext cx="14" cy="13"/>
              </a:xfrm>
              <a:custGeom>
                <a:avLst/>
                <a:gdLst>
                  <a:gd name="T0" fmla="*/ 11 w 11"/>
                  <a:gd name="T1" fmla="*/ 0 h 11"/>
                  <a:gd name="T2" fmla="*/ 18 w 11"/>
                  <a:gd name="T3" fmla="*/ 15 h 11"/>
                  <a:gd name="T4" fmla="*/ 10 w 11"/>
                  <a:gd name="T5" fmla="*/ 0 h 11"/>
                  <a:gd name="T6" fmla="*/ 0 60000 65536"/>
                  <a:gd name="T7" fmla="*/ 0 60000 65536"/>
                  <a:gd name="T8" fmla="*/ 0 60000 65536"/>
                </a:gdLst>
                <a:ahLst/>
                <a:cxnLst>
                  <a:cxn ang="T6">
                    <a:pos x="T0" y="T1"/>
                  </a:cxn>
                  <a:cxn ang="T7">
                    <a:pos x="T2" y="T3"/>
                  </a:cxn>
                  <a:cxn ang="T8">
                    <a:pos x="T4" y="T5"/>
                  </a:cxn>
                </a:cxnLst>
                <a:rect l="0" t="0" r="r" b="b"/>
                <a:pathLst>
                  <a:path w="11" h="11">
                    <a:moveTo>
                      <a:pt x="7" y="0"/>
                    </a:moveTo>
                    <a:cubicBezTo>
                      <a:pt x="4" y="3"/>
                      <a:pt x="8" y="9"/>
                      <a:pt x="11" y="11"/>
                    </a:cubicBezTo>
                    <a:cubicBezTo>
                      <a:pt x="6" y="11"/>
                      <a:pt x="0" y="0"/>
                      <a:pt x="6"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7" name="Freeform 1858"/>
              <p:cNvSpPr>
                <a:spLocks/>
              </p:cNvSpPr>
              <p:nvPr/>
            </p:nvSpPr>
            <p:spPr bwMode="auto">
              <a:xfrm>
                <a:off x="4445" y="1367"/>
                <a:ext cx="16" cy="12"/>
              </a:xfrm>
              <a:custGeom>
                <a:avLst/>
                <a:gdLst>
                  <a:gd name="T0" fmla="*/ 0 w 13"/>
                  <a:gd name="T1" fmla="*/ 12 h 10"/>
                  <a:gd name="T2" fmla="*/ 17 w 13"/>
                  <a:gd name="T3" fmla="*/ 12 h 10"/>
                  <a:gd name="T4" fmla="*/ 9 w 13"/>
                  <a:gd name="T5" fmla="*/ 0 h 10"/>
                  <a:gd name="T6" fmla="*/ 9 w 13"/>
                  <a:gd name="T7" fmla="*/ 10 h 10"/>
                  <a:gd name="T8" fmla="*/ 0 w 13"/>
                  <a:gd name="T9" fmla="*/ 1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8"/>
                    </a:moveTo>
                    <a:cubicBezTo>
                      <a:pt x="2" y="9"/>
                      <a:pt x="10" y="10"/>
                      <a:pt x="11" y="8"/>
                    </a:cubicBezTo>
                    <a:cubicBezTo>
                      <a:pt x="13" y="5"/>
                      <a:pt x="8" y="1"/>
                      <a:pt x="6" y="0"/>
                    </a:cubicBezTo>
                    <a:cubicBezTo>
                      <a:pt x="6" y="1"/>
                      <a:pt x="8" y="5"/>
                      <a:pt x="6" y="7"/>
                    </a:cubicBezTo>
                    <a:cubicBezTo>
                      <a:pt x="5" y="8"/>
                      <a:pt x="2" y="7"/>
                      <a:pt x="0" y="8"/>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8" name="Freeform 1859"/>
              <p:cNvSpPr>
                <a:spLocks/>
              </p:cNvSpPr>
              <p:nvPr/>
            </p:nvSpPr>
            <p:spPr bwMode="auto">
              <a:xfrm>
                <a:off x="4445" y="1327"/>
                <a:ext cx="11" cy="8"/>
              </a:xfrm>
              <a:custGeom>
                <a:avLst/>
                <a:gdLst>
                  <a:gd name="T0" fmla="*/ 0 w 9"/>
                  <a:gd name="T1" fmla="*/ 0 h 7"/>
                  <a:gd name="T2" fmla="*/ 13 w 9"/>
                  <a:gd name="T3" fmla="*/ 9 h 7"/>
                  <a:gd name="T4" fmla="*/ 0 w 9"/>
                  <a:gd name="T5" fmla="*/ 0 h 7"/>
                  <a:gd name="T6" fmla="*/ 0 60000 65536"/>
                  <a:gd name="T7" fmla="*/ 0 60000 65536"/>
                  <a:gd name="T8" fmla="*/ 0 60000 65536"/>
                </a:gdLst>
                <a:ahLst/>
                <a:cxnLst>
                  <a:cxn ang="T6">
                    <a:pos x="T0" y="T1"/>
                  </a:cxn>
                  <a:cxn ang="T7">
                    <a:pos x="T2" y="T3"/>
                  </a:cxn>
                  <a:cxn ang="T8">
                    <a:pos x="T4" y="T5"/>
                  </a:cxn>
                </a:cxnLst>
                <a:rect l="0" t="0" r="r" b="b"/>
                <a:pathLst>
                  <a:path w="9" h="7">
                    <a:moveTo>
                      <a:pt x="0" y="0"/>
                    </a:moveTo>
                    <a:cubicBezTo>
                      <a:pt x="4" y="1"/>
                      <a:pt x="7" y="4"/>
                      <a:pt x="9" y="7"/>
                    </a:cubicBezTo>
                    <a:cubicBezTo>
                      <a:pt x="6" y="7"/>
                      <a:pt x="0" y="3"/>
                      <a:pt x="0"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9" name="Freeform 1860"/>
              <p:cNvSpPr>
                <a:spLocks/>
              </p:cNvSpPr>
              <p:nvPr/>
            </p:nvSpPr>
            <p:spPr bwMode="auto">
              <a:xfrm>
                <a:off x="4407" y="1316"/>
                <a:ext cx="19" cy="21"/>
              </a:xfrm>
              <a:custGeom>
                <a:avLst/>
                <a:gdLst>
                  <a:gd name="T0" fmla="*/ 0 w 16"/>
                  <a:gd name="T1" fmla="*/ 6 h 18"/>
                  <a:gd name="T2" fmla="*/ 23 w 16"/>
                  <a:gd name="T3" fmla="*/ 25 h 18"/>
                  <a:gd name="T4" fmla="*/ 0 w 16"/>
                  <a:gd name="T5" fmla="*/ 6 h 18"/>
                  <a:gd name="T6" fmla="*/ 0 60000 65536"/>
                  <a:gd name="T7" fmla="*/ 0 60000 65536"/>
                  <a:gd name="T8" fmla="*/ 0 60000 65536"/>
                </a:gdLst>
                <a:ahLst/>
                <a:cxnLst>
                  <a:cxn ang="T6">
                    <a:pos x="T0" y="T1"/>
                  </a:cxn>
                  <a:cxn ang="T7">
                    <a:pos x="T2" y="T3"/>
                  </a:cxn>
                  <a:cxn ang="T8">
                    <a:pos x="T4" y="T5"/>
                  </a:cxn>
                </a:cxnLst>
                <a:rect l="0" t="0" r="r" b="b"/>
                <a:pathLst>
                  <a:path w="16" h="18">
                    <a:moveTo>
                      <a:pt x="0" y="4"/>
                    </a:moveTo>
                    <a:cubicBezTo>
                      <a:pt x="4" y="0"/>
                      <a:pt x="14" y="15"/>
                      <a:pt x="16" y="18"/>
                    </a:cubicBezTo>
                    <a:cubicBezTo>
                      <a:pt x="10" y="14"/>
                      <a:pt x="6" y="8"/>
                      <a:pt x="0"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0" name="Freeform 1861"/>
              <p:cNvSpPr>
                <a:spLocks/>
              </p:cNvSpPr>
              <p:nvPr/>
            </p:nvSpPr>
            <p:spPr bwMode="auto">
              <a:xfrm>
                <a:off x="4402" y="1336"/>
                <a:ext cx="17" cy="12"/>
              </a:xfrm>
              <a:custGeom>
                <a:avLst/>
                <a:gdLst>
                  <a:gd name="T0" fmla="*/ 0 w 14"/>
                  <a:gd name="T1" fmla="*/ 7 h 10"/>
                  <a:gd name="T2" fmla="*/ 12 w 14"/>
                  <a:gd name="T3" fmla="*/ 7 h 10"/>
                  <a:gd name="T4" fmla="*/ 21 w 14"/>
                  <a:gd name="T5" fmla="*/ 14 h 10"/>
                  <a:gd name="T6" fmla="*/ 11 w 14"/>
                  <a:gd name="T7" fmla="*/ 1 h 10"/>
                  <a:gd name="T8" fmla="*/ 0 w 14"/>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0">
                    <a:moveTo>
                      <a:pt x="0" y="5"/>
                    </a:moveTo>
                    <a:cubicBezTo>
                      <a:pt x="3" y="5"/>
                      <a:pt x="4" y="3"/>
                      <a:pt x="8" y="5"/>
                    </a:cubicBezTo>
                    <a:cubicBezTo>
                      <a:pt x="10" y="6"/>
                      <a:pt x="12" y="9"/>
                      <a:pt x="14" y="10"/>
                    </a:cubicBezTo>
                    <a:cubicBezTo>
                      <a:pt x="14" y="7"/>
                      <a:pt x="10" y="1"/>
                      <a:pt x="7" y="1"/>
                    </a:cubicBezTo>
                    <a:cubicBezTo>
                      <a:pt x="4" y="0"/>
                      <a:pt x="2"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1" name="Freeform 1862"/>
              <p:cNvSpPr>
                <a:spLocks/>
              </p:cNvSpPr>
              <p:nvPr/>
            </p:nvSpPr>
            <p:spPr bwMode="auto">
              <a:xfrm>
                <a:off x="4401" y="1318"/>
                <a:ext cx="9" cy="13"/>
              </a:xfrm>
              <a:custGeom>
                <a:avLst/>
                <a:gdLst>
                  <a:gd name="T0" fmla="*/ 10 w 8"/>
                  <a:gd name="T1" fmla="*/ 8 h 11"/>
                  <a:gd name="T2" fmla="*/ 1 w 8"/>
                  <a:gd name="T3" fmla="*/ 15 h 11"/>
                  <a:gd name="T4" fmla="*/ 3 w 8"/>
                  <a:gd name="T5" fmla="*/ 2 h 11"/>
                  <a:gd name="T6" fmla="*/ 10 w 8"/>
                  <a:gd name="T7" fmla="*/ 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1">
                    <a:moveTo>
                      <a:pt x="8" y="6"/>
                    </a:moveTo>
                    <a:cubicBezTo>
                      <a:pt x="5" y="0"/>
                      <a:pt x="2" y="10"/>
                      <a:pt x="1" y="11"/>
                    </a:cubicBezTo>
                    <a:cubicBezTo>
                      <a:pt x="1" y="10"/>
                      <a:pt x="0" y="3"/>
                      <a:pt x="3" y="2"/>
                    </a:cubicBezTo>
                    <a:cubicBezTo>
                      <a:pt x="5" y="0"/>
                      <a:pt x="6" y="4"/>
                      <a:pt x="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2" name="Freeform 1863"/>
              <p:cNvSpPr>
                <a:spLocks/>
              </p:cNvSpPr>
              <p:nvPr/>
            </p:nvSpPr>
            <p:spPr bwMode="auto">
              <a:xfrm>
                <a:off x="4404" y="1345"/>
                <a:ext cx="4" cy="5"/>
              </a:xfrm>
              <a:custGeom>
                <a:avLst/>
                <a:gdLst>
                  <a:gd name="T0" fmla="*/ 0 w 3"/>
                  <a:gd name="T1" fmla="*/ 0 h 4"/>
                  <a:gd name="T2" fmla="*/ 1 w 3"/>
                  <a:gd name="T3" fmla="*/ 6 h 4"/>
                  <a:gd name="T4" fmla="*/ 5 w 3"/>
                  <a:gd name="T5" fmla="*/ 1 h 4"/>
                  <a:gd name="T6" fmla="*/ 0 60000 65536"/>
                  <a:gd name="T7" fmla="*/ 0 60000 65536"/>
                  <a:gd name="T8" fmla="*/ 0 60000 65536"/>
                </a:gdLst>
                <a:ahLst/>
                <a:cxnLst>
                  <a:cxn ang="T6">
                    <a:pos x="T0" y="T1"/>
                  </a:cxn>
                  <a:cxn ang="T7">
                    <a:pos x="T2" y="T3"/>
                  </a:cxn>
                  <a:cxn ang="T8">
                    <a:pos x="T4" y="T5"/>
                  </a:cxn>
                </a:cxnLst>
                <a:rect l="0" t="0" r="r" b="b"/>
                <a:pathLst>
                  <a:path w="3" h="4">
                    <a:moveTo>
                      <a:pt x="0" y="0"/>
                    </a:moveTo>
                    <a:cubicBezTo>
                      <a:pt x="1" y="1"/>
                      <a:pt x="0" y="3"/>
                      <a:pt x="1" y="4"/>
                    </a:cubicBezTo>
                    <a:cubicBezTo>
                      <a:pt x="3" y="4"/>
                      <a:pt x="2" y="2"/>
                      <a:pt x="3"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3" name="Freeform 1864"/>
              <p:cNvSpPr>
                <a:spLocks/>
              </p:cNvSpPr>
              <p:nvPr/>
            </p:nvSpPr>
            <p:spPr bwMode="auto">
              <a:xfrm>
                <a:off x="4432" y="1339"/>
                <a:ext cx="6" cy="5"/>
              </a:xfrm>
              <a:custGeom>
                <a:avLst/>
                <a:gdLst>
                  <a:gd name="T0" fmla="*/ 2 w 5"/>
                  <a:gd name="T1" fmla="*/ 0 h 4"/>
                  <a:gd name="T2" fmla="*/ 2 w 5"/>
                  <a:gd name="T3" fmla="*/ 6 h 4"/>
                  <a:gd name="T4" fmla="*/ 7 w 5"/>
                  <a:gd name="T5" fmla="*/ 1 h 4"/>
                  <a:gd name="T6" fmla="*/ 0 60000 65536"/>
                  <a:gd name="T7" fmla="*/ 0 60000 65536"/>
                  <a:gd name="T8" fmla="*/ 0 60000 65536"/>
                </a:gdLst>
                <a:ahLst/>
                <a:cxnLst>
                  <a:cxn ang="T6">
                    <a:pos x="T0" y="T1"/>
                  </a:cxn>
                  <a:cxn ang="T7">
                    <a:pos x="T2" y="T3"/>
                  </a:cxn>
                  <a:cxn ang="T8">
                    <a:pos x="T4" y="T5"/>
                  </a:cxn>
                </a:cxnLst>
                <a:rect l="0" t="0" r="r" b="b"/>
                <a:pathLst>
                  <a:path w="5" h="4">
                    <a:moveTo>
                      <a:pt x="2" y="0"/>
                    </a:moveTo>
                    <a:cubicBezTo>
                      <a:pt x="1" y="1"/>
                      <a:pt x="0" y="4"/>
                      <a:pt x="2" y="4"/>
                    </a:cubicBezTo>
                    <a:cubicBezTo>
                      <a:pt x="3" y="4"/>
                      <a:pt x="4" y="2"/>
                      <a:pt x="5"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4" name="Freeform 1865"/>
              <p:cNvSpPr>
                <a:spLocks/>
              </p:cNvSpPr>
              <p:nvPr/>
            </p:nvSpPr>
            <p:spPr bwMode="auto">
              <a:xfrm>
                <a:off x="4432" y="1358"/>
                <a:ext cx="6" cy="9"/>
              </a:xfrm>
              <a:custGeom>
                <a:avLst/>
                <a:gdLst>
                  <a:gd name="T0" fmla="*/ 0 w 5"/>
                  <a:gd name="T1" fmla="*/ 6 h 7"/>
                  <a:gd name="T2" fmla="*/ 6 w 5"/>
                  <a:gd name="T3" fmla="*/ 0 h 7"/>
                  <a:gd name="T4" fmla="*/ 5 w 5"/>
                  <a:gd name="T5" fmla="*/ 12 h 7"/>
                  <a:gd name="T6" fmla="*/ 0 60000 65536"/>
                  <a:gd name="T7" fmla="*/ 0 60000 65536"/>
                  <a:gd name="T8" fmla="*/ 0 60000 65536"/>
                </a:gdLst>
                <a:ahLst/>
                <a:cxnLst>
                  <a:cxn ang="T6">
                    <a:pos x="T0" y="T1"/>
                  </a:cxn>
                  <a:cxn ang="T7">
                    <a:pos x="T2" y="T3"/>
                  </a:cxn>
                  <a:cxn ang="T8">
                    <a:pos x="T4" y="T5"/>
                  </a:cxn>
                </a:cxnLst>
                <a:rect l="0" t="0" r="r" b="b"/>
                <a:pathLst>
                  <a:path w="5" h="7">
                    <a:moveTo>
                      <a:pt x="0" y="4"/>
                    </a:moveTo>
                    <a:cubicBezTo>
                      <a:pt x="0" y="2"/>
                      <a:pt x="3" y="1"/>
                      <a:pt x="4" y="0"/>
                    </a:cubicBezTo>
                    <a:cubicBezTo>
                      <a:pt x="5" y="2"/>
                      <a:pt x="3" y="5"/>
                      <a:pt x="3" y="7"/>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5" name="Freeform 1866"/>
              <p:cNvSpPr>
                <a:spLocks/>
              </p:cNvSpPr>
              <p:nvPr/>
            </p:nvSpPr>
            <p:spPr bwMode="auto">
              <a:xfrm>
                <a:off x="4471" y="1241"/>
                <a:ext cx="84" cy="110"/>
              </a:xfrm>
              <a:custGeom>
                <a:avLst/>
                <a:gdLst>
                  <a:gd name="T0" fmla="*/ 29 w 70"/>
                  <a:gd name="T1" fmla="*/ 40 h 91"/>
                  <a:gd name="T2" fmla="*/ 0 w 70"/>
                  <a:gd name="T3" fmla="*/ 56 h 91"/>
                  <a:gd name="T4" fmla="*/ 19 w 70"/>
                  <a:gd name="T5" fmla="*/ 83 h 91"/>
                  <a:gd name="T6" fmla="*/ 74 w 70"/>
                  <a:gd name="T7" fmla="*/ 97 h 91"/>
                  <a:gd name="T8" fmla="*/ 91 w 70"/>
                  <a:gd name="T9" fmla="*/ 69 h 91"/>
                  <a:gd name="T10" fmla="*/ 70 w 70"/>
                  <a:gd name="T11" fmla="*/ 45 h 91"/>
                  <a:gd name="T12" fmla="*/ 29 w 70"/>
                  <a:gd name="T13" fmla="*/ 4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91">
                    <a:moveTo>
                      <a:pt x="20" y="27"/>
                    </a:moveTo>
                    <a:cubicBezTo>
                      <a:pt x="15" y="35"/>
                      <a:pt x="0" y="38"/>
                      <a:pt x="0" y="38"/>
                    </a:cubicBezTo>
                    <a:cubicBezTo>
                      <a:pt x="0" y="38"/>
                      <a:pt x="1" y="51"/>
                      <a:pt x="13" y="57"/>
                    </a:cubicBezTo>
                    <a:cubicBezTo>
                      <a:pt x="25" y="63"/>
                      <a:pt x="58" y="91"/>
                      <a:pt x="52" y="66"/>
                    </a:cubicBezTo>
                    <a:cubicBezTo>
                      <a:pt x="47" y="41"/>
                      <a:pt x="70" y="57"/>
                      <a:pt x="63" y="47"/>
                    </a:cubicBezTo>
                    <a:cubicBezTo>
                      <a:pt x="56" y="37"/>
                      <a:pt x="64" y="29"/>
                      <a:pt x="48" y="31"/>
                    </a:cubicBezTo>
                    <a:cubicBezTo>
                      <a:pt x="32" y="32"/>
                      <a:pt x="40" y="0"/>
                      <a:pt x="20" y="27"/>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76" name="Freeform 1867"/>
              <p:cNvSpPr>
                <a:spLocks/>
              </p:cNvSpPr>
              <p:nvPr/>
            </p:nvSpPr>
            <p:spPr bwMode="auto">
              <a:xfrm>
                <a:off x="4497" y="1285"/>
                <a:ext cx="19" cy="26"/>
              </a:xfrm>
              <a:custGeom>
                <a:avLst/>
                <a:gdLst>
                  <a:gd name="T0" fmla="*/ 0 w 16"/>
                  <a:gd name="T1" fmla="*/ 0 h 21"/>
                  <a:gd name="T2" fmla="*/ 7 w 16"/>
                  <a:gd name="T3" fmla="*/ 25 h 21"/>
                  <a:gd name="T4" fmla="*/ 23 w 16"/>
                  <a:gd name="T5" fmla="*/ 32 h 21"/>
                  <a:gd name="T6" fmla="*/ 0 60000 65536"/>
                  <a:gd name="T7" fmla="*/ 0 60000 65536"/>
                  <a:gd name="T8" fmla="*/ 0 60000 65536"/>
                </a:gdLst>
                <a:ahLst/>
                <a:cxnLst>
                  <a:cxn ang="T6">
                    <a:pos x="T0" y="T1"/>
                  </a:cxn>
                  <a:cxn ang="T7">
                    <a:pos x="T2" y="T3"/>
                  </a:cxn>
                  <a:cxn ang="T8">
                    <a:pos x="T4" y="T5"/>
                  </a:cxn>
                </a:cxnLst>
                <a:rect l="0" t="0" r="r" b="b"/>
                <a:pathLst>
                  <a:path w="16" h="21">
                    <a:moveTo>
                      <a:pt x="0" y="0"/>
                    </a:moveTo>
                    <a:cubicBezTo>
                      <a:pt x="9" y="2"/>
                      <a:pt x="1" y="11"/>
                      <a:pt x="5" y="16"/>
                    </a:cubicBezTo>
                    <a:cubicBezTo>
                      <a:pt x="8" y="20"/>
                      <a:pt x="14" y="15"/>
                      <a:pt x="16" y="2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77" name="Freeform 1868"/>
              <p:cNvSpPr>
                <a:spLocks/>
              </p:cNvSpPr>
              <p:nvPr/>
            </p:nvSpPr>
            <p:spPr bwMode="auto">
              <a:xfrm>
                <a:off x="4497" y="1285"/>
                <a:ext cx="19" cy="26"/>
              </a:xfrm>
              <a:custGeom>
                <a:avLst/>
                <a:gdLst>
                  <a:gd name="T0" fmla="*/ 0 w 16"/>
                  <a:gd name="T1" fmla="*/ 0 h 21"/>
                  <a:gd name="T2" fmla="*/ 7 w 16"/>
                  <a:gd name="T3" fmla="*/ 25 h 21"/>
                  <a:gd name="T4" fmla="*/ 23 w 16"/>
                  <a:gd name="T5" fmla="*/ 32 h 21"/>
                  <a:gd name="T6" fmla="*/ 0 60000 65536"/>
                  <a:gd name="T7" fmla="*/ 0 60000 65536"/>
                  <a:gd name="T8" fmla="*/ 0 60000 65536"/>
                </a:gdLst>
                <a:ahLst/>
                <a:cxnLst>
                  <a:cxn ang="T6">
                    <a:pos x="T0" y="T1"/>
                  </a:cxn>
                  <a:cxn ang="T7">
                    <a:pos x="T2" y="T3"/>
                  </a:cxn>
                  <a:cxn ang="T8">
                    <a:pos x="T4" y="T5"/>
                  </a:cxn>
                </a:cxnLst>
                <a:rect l="0" t="0" r="r" b="b"/>
                <a:pathLst>
                  <a:path w="16" h="21">
                    <a:moveTo>
                      <a:pt x="0" y="0"/>
                    </a:moveTo>
                    <a:cubicBezTo>
                      <a:pt x="9" y="2"/>
                      <a:pt x="1" y="11"/>
                      <a:pt x="5" y="16"/>
                    </a:cubicBezTo>
                    <a:cubicBezTo>
                      <a:pt x="8" y="20"/>
                      <a:pt x="14" y="15"/>
                      <a:pt x="16" y="2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8" name="Freeform 1869"/>
              <p:cNvSpPr>
                <a:spLocks/>
              </p:cNvSpPr>
              <p:nvPr/>
            </p:nvSpPr>
            <p:spPr bwMode="auto">
              <a:xfrm>
                <a:off x="4518" y="1271"/>
                <a:ext cx="8" cy="25"/>
              </a:xfrm>
              <a:custGeom>
                <a:avLst/>
                <a:gdLst>
                  <a:gd name="T0" fmla="*/ 0 w 7"/>
                  <a:gd name="T1" fmla="*/ 0 h 21"/>
                  <a:gd name="T2" fmla="*/ 3 w 7"/>
                  <a:gd name="T3" fmla="*/ 15 h 21"/>
                  <a:gd name="T4" fmla="*/ 6 w 7"/>
                  <a:gd name="T5" fmla="*/ 24 h 21"/>
                  <a:gd name="T6" fmla="*/ 9 w 7"/>
                  <a:gd name="T7" fmla="*/ 3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1">
                    <a:moveTo>
                      <a:pt x="0" y="0"/>
                    </a:moveTo>
                    <a:cubicBezTo>
                      <a:pt x="2" y="4"/>
                      <a:pt x="3" y="7"/>
                      <a:pt x="3" y="11"/>
                    </a:cubicBezTo>
                    <a:cubicBezTo>
                      <a:pt x="3" y="14"/>
                      <a:pt x="3" y="15"/>
                      <a:pt x="4" y="17"/>
                    </a:cubicBezTo>
                    <a:cubicBezTo>
                      <a:pt x="5" y="18"/>
                      <a:pt x="7" y="19"/>
                      <a:pt x="7" y="2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79" name="Freeform 1870"/>
              <p:cNvSpPr>
                <a:spLocks/>
              </p:cNvSpPr>
              <p:nvPr/>
            </p:nvSpPr>
            <p:spPr bwMode="auto">
              <a:xfrm>
                <a:off x="4518" y="1271"/>
                <a:ext cx="8" cy="25"/>
              </a:xfrm>
              <a:custGeom>
                <a:avLst/>
                <a:gdLst>
                  <a:gd name="T0" fmla="*/ 0 w 7"/>
                  <a:gd name="T1" fmla="*/ 0 h 21"/>
                  <a:gd name="T2" fmla="*/ 3 w 7"/>
                  <a:gd name="T3" fmla="*/ 15 h 21"/>
                  <a:gd name="T4" fmla="*/ 6 w 7"/>
                  <a:gd name="T5" fmla="*/ 24 h 21"/>
                  <a:gd name="T6" fmla="*/ 9 w 7"/>
                  <a:gd name="T7" fmla="*/ 3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1">
                    <a:moveTo>
                      <a:pt x="0" y="0"/>
                    </a:moveTo>
                    <a:cubicBezTo>
                      <a:pt x="2" y="4"/>
                      <a:pt x="3" y="7"/>
                      <a:pt x="3" y="11"/>
                    </a:cubicBezTo>
                    <a:cubicBezTo>
                      <a:pt x="3" y="14"/>
                      <a:pt x="3" y="15"/>
                      <a:pt x="4" y="17"/>
                    </a:cubicBezTo>
                    <a:cubicBezTo>
                      <a:pt x="5" y="18"/>
                      <a:pt x="7" y="19"/>
                      <a:pt x="7" y="2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80" name="Freeform 1871"/>
              <p:cNvSpPr>
                <a:spLocks/>
              </p:cNvSpPr>
              <p:nvPr/>
            </p:nvSpPr>
            <p:spPr bwMode="auto">
              <a:xfrm>
                <a:off x="4500" y="1305"/>
                <a:ext cx="31" cy="26"/>
              </a:xfrm>
              <a:custGeom>
                <a:avLst/>
                <a:gdLst>
                  <a:gd name="T0" fmla="*/ 0 w 26"/>
                  <a:gd name="T1" fmla="*/ 8 h 22"/>
                  <a:gd name="T2" fmla="*/ 14 w 26"/>
                  <a:gd name="T3" fmla="*/ 18 h 22"/>
                  <a:gd name="T4" fmla="*/ 27 w 26"/>
                  <a:gd name="T5" fmla="*/ 28 h 22"/>
                  <a:gd name="T6" fmla="*/ 36 w 26"/>
                  <a:gd name="T7" fmla="*/ 21 h 22"/>
                  <a:gd name="T8" fmla="*/ 35 w 26"/>
                  <a:gd name="T9" fmla="*/ 9 h 22"/>
                  <a:gd name="T10" fmla="*/ 35 w 26"/>
                  <a:gd name="T11" fmla="*/ 0 h 22"/>
                  <a:gd name="T12" fmla="*/ 17 w 26"/>
                  <a:gd name="T13" fmla="*/ 17 h 22"/>
                  <a:gd name="T14" fmla="*/ 8 w 26"/>
                  <a:gd name="T15" fmla="*/ 11 h 22"/>
                  <a:gd name="T16" fmla="*/ 1 w 26"/>
                  <a:gd name="T17" fmla="*/ 8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2">
                    <a:moveTo>
                      <a:pt x="0" y="6"/>
                    </a:moveTo>
                    <a:cubicBezTo>
                      <a:pt x="3" y="9"/>
                      <a:pt x="7" y="11"/>
                      <a:pt x="10" y="13"/>
                    </a:cubicBezTo>
                    <a:cubicBezTo>
                      <a:pt x="13" y="15"/>
                      <a:pt x="16" y="18"/>
                      <a:pt x="19" y="20"/>
                    </a:cubicBezTo>
                    <a:cubicBezTo>
                      <a:pt x="24" y="22"/>
                      <a:pt x="26" y="20"/>
                      <a:pt x="25" y="15"/>
                    </a:cubicBezTo>
                    <a:cubicBezTo>
                      <a:pt x="25" y="12"/>
                      <a:pt x="24" y="10"/>
                      <a:pt x="24" y="7"/>
                    </a:cubicBezTo>
                    <a:cubicBezTo>
                      <a:pt x="24" y="4"/>
                      <a:pt x="25" y="2"/>
                      <a:pt x="24" y="0"/>
                    </a:cubicBezTo>
                    <a:cubicBezTo>
                      <a:pt x="21" y="6"/>
                      <a:pt x="22" y="17"/>
                      <a:pt x="12" y="12"/>
                    </a:cubicBezTo>
                    <a:cubicBezTo>
                      <a:pt x="10" y="11"/>
                      <a:pt x="8" y="9"/>
                      <a:pt x="6" y="8"/>
                    </a:cubicBezTo>
                    <a:cubicBezTo>
                      <a:pt x="4" y="7"/>
                      <a:pt x="2" y="7"/>
                      <a:pt x="1" y="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1" name="Freeform 1872"/>
              <p:cNvSpPr>
                <a:spLocks/>
              </p:cNvSpPr>
              <p:nvPr/>
            </p:nvSpPr>
            <p:spPr bwMode="auto">
              <a:xfrm>
                <a:off x="4473" y="1279"/>
                <a:ext cx="19" cy="23"/>
              </a:xfrm>
              <a:custGeom>
                <a:avLst/>
                <a:gdLst>
                  <a:gd name="T0" fmla="*/ 23 w 16"/>
                  <a:gd name="T1" fmla="*/ 0 h 19"/>
                  <a:gd name="T2" fmla="*/ 13 w 16"/>
                  <a:gd name="T3" fmla="*/ 7 h 19"/>
                  <a:gd name="T4" fmla="*/ 2 w 16"/>
                  <a:gd name="T5" fmla="*/ 10 h 19"/>
                  <a:gd name="T6" fmla="*/ 13 w 16"/>
                  <a:gd name="T7" fmla="*/ 28 h 19"/>
                  <a:gd name="T8" fmla="*/ 13 w 16"/>
                  <a:gd name="T9" fmla="*/ 10 h 19"/>
                  <a:gd name="T10" fmla="*/ 21 w 16"/>
                  <a:gd name="T11" fmla="*/ 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9">
                    <a:moveTo>
                      <a:pt x="16" y="0"/>
                    </a:moveTo>
                    <a:cubicBezTo>
                      <a:pt x="15" y="2"/>
                      <a:pt x="11" y="4"/>
                      <a:pt x="9" y="5"/>
                    </a:cubicBezTo>
                    <a:cubicBezTo>
                      <a:pt x="7" y="6"/>
                      <a:pt x="3" y="6"/>
                      <a:pt x="2" y="7"/>
                    </a:cubicBezTo>
                    <a:cubicBezTo>
                      <a:pt x="0" y="10"/>
                      <a:pt x="6" y="18"/>
                      <a:pt x="9" y="19"/>
                    </a:cubicBezTo>
                    <a:cubicBezTo>
                      <a:pt x="9" y="15"/>
                      <a:pt x="6" y="11"/>
                      <a:pt x="9" y="7"/>
                    </a:cubicBezTo>
                    <a:cubicBezTo>
                      <a:pt x="11" y="4"/>
                      <a:pt x="14" y="4"/>
                      <a:pt x="15"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2" name="Freeform 1873"/>
              <p:cNvSpPr>
                <a:spLocks/>
              </p:cNvSpPr>
              <p:nvPr/>
            </p:nvSpPr>
            <p:spPr bwMode="auto">
              <a:xfrm>
                <a:off x="4534" y="1281"/>
                <a:ext cx="11" cy="19"/>
              </a:xfrm>
              <a:custGeom>
                <a:avLst/>
                <a:gdLst>
                  <a:gd name="T0" fmla="*/ 2 w 9"/>
                  <a:gd name="T1" fmla="*/ 1 h 16"/>
                  <a:gd name="T2" fmla="*/ 7 w 9"/>
                  <a:gd name="T3" fmla="*/ 13 h 16"/>
                  <a:gd name="T4" fmla="*/ 9 w 9"/>
                  <a:gd name="T5" fmla="*/ 21 h 16"/>
                  <a:gd name="T6" fmla="*/ 2 w 9"/>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6">
                    <a:moveTo>
                      <a:pt x="2" y="1"/>
                    </a:moveTo>
                    <a:cubicBezTo>
                      <a:pt x="5" y="3"/>
                      <a:pt x="4" y="6"/>
                      <a:pt x="5" y="9"/>
                    </a:cubicBezTo>
                    <a:cubicBezTo>
                      <a:pt x="5" y="11"/>
                      <a:pt x="9" y="14"/>
                      <a:pt x="6" y="15"/>
                    </a:cubicBezTo>
                    <a:cubicBezTo>
                      <a:pt x="1" y="16"/>
                      <a:pt x="0" y="3"/>
                      <a:pt x="2"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3" name="Freeform 1874"/>
              <p:cNvSpPr>
                <a:spLocks/>
              </p:cNvSpPr>
              <p:nvPr/>
            </p:nvSpPr>
            <p:spPr bwMode="auto">
              <a:xfrm>
                <a:off x="4502" y="1287"/>
                <a:ext cx="14" cy="20"/>
              </a:xfrm>
              <a:custGeom>
                <a:avLst/>
                <a:gdLst>
                  <a:gd name="T0" fmla="*/ 0 w 12"/>
                  <a:gd name="T1" fmla="*/ 0 h 17"/>
                  <a:gd name="T2" fmla="*/ 2 w 12"/>
                  <a:gd name="T3" fmla="*/ 16 h 17"/>
                  <a:gd name="T4" fmla="*/ 16 w 12"/>
                  <a:gd name="T5" fmla="*/ 21 h 17"/>
                  <a:gd name="T6" fmla="*/ 7 w 12"/>
                  <a:gd name="T7" fmla="*/ 11 h 17"/>
                  <a:gd name="T8" fmla="*/ 0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0" y="0"/>
                    </a:moveTo>
                    <a:cubicBezTo>
                      <a:pt x="5" y="3"/>
                      <a:pt x="0" y="9"/>
                      <a:pt x="2" y="12"/>
                    </a:cubicBezTo>
                    <a:cubicBezTo>
                      <a:pt x="3" y="14"/>
                      <a:pt x="10" y="17"/>
                      <a:pt x="12" y="15"/>
                    </a:cubicBezTo>
                    <a:cubicBezTo>
                      <a:pt x="11" y="12"/>
                      <a:pt x="7" y="11"/>
                      <a:pt x="5" y="8"/>
                    </a:cubicBezTo>
                    <a:cubicBezTo>
                      <a:pt x="4" y="6"/>
                      <a:pt x="2" y="1"/>
                      <a:pt x="0"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4" name="Freeform 1875"/>
              <p:cNvSpPr>
                <a:spLocks/>
              </p:cNvSpPr>
              <p:nvPr/>
            </p:nvSpPr>
            <p:spPr bwMode="auto">
              <a:xfrm>
                <a:off x="4522" y="1281"/>
                <a:ext cx="10" cy="15"/>
              </a:xfrm>
              <a:custGeom>
                <a:avLst/>
                <a:gdLst>
                  <a:gd name="T0" fmla="*/ 0 w 8"/>
                  <a:gd name="T1" fmla="*/ 0 h 13"/>
                  <a:gd name="T2" fmla="*/ 4 w 8"/>
                  <a:gd name="T3" fmla="*/ 10 h 13"/>
                  <a:gd name="T4" fmla="*/ 8 w 8"/>
                  <a:gd name="T5" fmla="*/ 17 h 13"/>
                  <a:gd name="T6" fmla="*/ 5 w 8"/>
                  <a:gd name="T7" fmla="*/ 6 h 13"/>
                  <a:gd name="T8" fmla="*/ 13 w 8"/>
                  <a:gd name="T9" fmla="*/ 1 h 13"/>
                  <a:gd name="T10" fmla="*/ 0 w 8"/>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3">
                    <a:moveTo>
                      <a:pt x="0" y="0"/>
                    </a:moveTo>
                    <a:cubicBezTo>
                      <a:pt x="0" y="3"/>
                      <a:pt x="0" y="5"/>
                      <a:pt x="2" y="8"/>
                    </a:cubicBezTo>
                    <a:cubicBezTo>
                      <a:pt x="3" y="10"/>
                      <a:pt x="5" y="11"/>
                      <a:pt x="5" y="13"/>
                    </a:cubicBezTo>
                    <a:cubicBezTo>
                      <a:pt x="5" y="11"/>
                      <a:pt x="2" y="6"/>
                      <a:pt x="3" y="4"/>
                    </a:cubicBezTo>
                    <a:cubicBezTo>
                      <a:pt x="4" y="1"/>
                      <a:pt x="6" y="2"/>
                      <a:pt x="8" y="1"/>
                    </a:cubicBezTo>
                    <a:cubicBezTo>
                      <a:pt x="6" y="1"/>
                      <a:pt x="3" y="1"/>
                      <a:pt x="0"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5" name="Freeform 1876"/>
              <p:cNvSpPr>
                <a:spLocks/>
              </p:cNvSpPr>
              <p:nvPr/>
            </p:nvSpPr>
            <p:spPr bwMode="auto">
              <a:xfrm>
                <a:off x="4473" y="1285"/>
                <a:ext cx="7" cy="16"/>
              </a:xfrm>
              <a:custGeom>
                <a:avLst/>
                <a:gdLst>
                  <a:gd name="T0" fmla="*/ 8 w 6"/>
                  <a:gd name="T1" fmla="*/ 2 h 13"/>
                  <a:gd name="T2" fmla="*/ 7 w 6"/>
                  <a:gd name="T3" fmla="*/ 20 h 13"/>
                  <a:gd name="T4" fmla="*/ 7 w 6"/>
                  <a:gd name="T5" fmla="*/ 2 h 13"/>
                  <a:gd name="T6" fmla="*/ 0 60000 65536"/>
                  <a:gd name="T7" fmla="*/ 0 60000 65536"/>
                  <a:gd name="T8" fmla="*/ 0 60000 65536"/>
                </a:gdLst>
                <a:ahLst/>
                <a:cxnLst>
                  <a:cxn ang="T6">
                    <a:pos x="T0" y="T1"/>
                  </a:cxn>
                  <a:cxn ang="T7">
                    <a:pos x="T2" y="T3"/>
                  </a:cxn>
                  <a:cxn ang="T8">
                    <a:pos x="T4" y="T5"/>
                  </a:cxn>
                </a:cxnLst>
                <a:rect l="0" t="0" r="r" b="b"/>
                <a:pathLst>
                  <a:path w="6" h="13">
                    <a:moveTo>
                      <a:pt x="6" y="2"/>
                    </a:moveTo>
                    <a:cubicBezTo>
                      <a:pt x="2" y="4"/>
                      <a:pt x="4" y="10"/>
                      <a:pt x="5" y="13"/>
                    </a:cubicBezTo>
                    <a:cubicBezTo>
                      <a:pt x="1" y="11"/>
                      <a:pt x="0" y="0"/>
                      <a:pt x="5"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6" name="Freeform 1877"/>
              <p:cNvSpPr>
                <a:spLocks/>
              </p:cNvSpPr>
              <p:nvPr/>
            </p:nvSpPr>
            <p:spPr bwMode="auto">
              <a:xfrm>
                <a:off x="4518" y="1318"/>
                <a:ext cx="13" cy="12"/>
              </a:xfrm>
              <a:custGeom>
                <a:avLst/>
                <a:gdLst>
                  <a:gd name="T0" fmla="*/ 0 w 11"/>
                  <a:gd name="T1" fmla="*/ 6 h 10"/>
                  <a:gd name="T2" fmla="*/ 13 w 11"/>
                  <a:gd name="T3" fmla="*/ 12 h 10"/>
                  <a:gd name="T4" fmla="*/ 11 w 11"/>
                  <a:gd name="T5" fmla="*/ 0 h 10"/>
                  <a:gd name="T6" fmla="*/ 8 w 11"/>
                  <a:gd name="T7" fmla="*/ 8 h 10"/>
                  <a:gd name="T8" fmla="*/ 1 w 11"/>
                  <a:gd name="T9" fmla="*/ 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0" y="4"/>
                    </a:moveTo>
                    <a:cubicBezTo>
                      <a:pt x="1" y="6"/>
                      <a:pt x="7" y="10"/>
                      <a:pt x="9" y="8"/>
                    </a:cubicBezTo>
                    <a:cubicBezTo>
                      <a:pt x="11" y="7"/>
                      <a:pt x="9" y="2"/>
                      <a:pt x="8" y="0"/>
                    </a:cubicBezTo>
                    <a:cubicBezTo>
                      <a:pt x="8" y="1"/>
                      <a:pt x="7" y="5"/>
                      <a:pt x="6" y="6"/>
                    </a:cubicBezTo>
                    <a:cubicBezTo>
                      <a:pt x="5" y="7"/>
                      <a:pt x="2" y="5"/>
                      <a:pt x="1"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7" name="Freeform 1878"/>
              <p:cNvSpPr>
                <a:spLocks/>
              </p:cNvSpPr>
              <p:nvPr/>
            </p:nvSpPr>
            <p:spPr bwMode="auto">
              <a:xfrm>
                <a:off x="4536" y="1284"/>
                <a:ext cx="4" cy="12"/>
              </a:xfrm>
              <a:custGeom>
                <a:avLst/>
                <a:gdLst>
                  <a:gd name="T0" fmla="*/ 1 w 4"/>
                  <a:gd name="T1" fmla="*/ 0 h 10"/>
                  <a:gd name="T2" fmla="*/ 4 w 4"/>
                  <a:gd name="T3" fmla="*/ 14 h 10"/>
                  <a:gd name="T4" fmla="*/ 1 w 4"/>
                  <a:gd name="T5" fmla="*/ 1 h 10"/>
                  <a:gd name="T6" fmla="*/ 0 60000 65536"/>
                  <a:gd name="T7" fmla="*/ 0 60000 65536"/>
                  <a:gd name="T8" fmla="*/ 0 60000 65536"/>
                </a:gdLst>
                <a:ahLst/>
                <a:cxnLst>
                  <a:cxn ang="T6">
                    <a:pos x="T0" y="T1"/>
                  </a:cxn>
                  <a:cxn ang="T7">
                    <a:pos x="T2" y="T3"/>
                  </a:cxn>
                  <a:cxn ang="T8">
                    <a:pos x="T4" y="T5"/>
                  </a:cxn>
                </a:cxnLst>
                <a:rect l="0" t="0" r="r" b="b"/>
                <a:pathLst>
                  <a:path w="4" h="10">
                    <a:moveTo>
                      <a:pt x="1" y="0"/>
                    </a:moveTo>
                    <a:cubicBezTo>
                      <a:pt x="3" y="3"/>
                      <a:pt x="4" y="6"/>
                      <a:pt x="4" y="10"/>
                    </a:cubicBezTo>
                    <a:cubicBezTo>
                      <a:pt x="3" y="9"/>
                      <a:pt x="0" y="3"/>
                      <a:pt x="1" y="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8" name="Freeform 1879"/>
              <p:cNvSpPr>
                <a:spLocks/>
              </p:cNvSpPr>
              <p:nvPr/>
            </p:nvSpPr>
            <p:spPr bwMode="auto">
              <a:xfrm>
                <a:off x="4508" y="1264"/>
                <a:ext cx="8" cy="23"/>
              </a:xfrm>
              <a:custGeom>
                <a:avLst/>
                <a:gdLst>
                  <a:gd name="T0" fmla="*/ 0 w 7"/>
                  <a:gd name="T1" fmla="*/ 1 h 19"/>
                  <a:gd name="T2" fmla="*/ 9 w 7"/>
                  <a:gd name="T3" fmla="*/ 28 h 19"/>
                  <a:gd name="T4" fmla="*/ 0 w 7"/>
                  <a:gd name="T5" fmla="*/ 2 h 19"/>
                  <a:gd name="T6" fmla="*/ 0 60000 65536"/>
                  <a:gd name="T7" fmla="*/ 0 60000 65536"/>
                  <a:gd name="T8" fmla="*/ 0 60000 65536"/>
                </a:gdLst>
                <a:ahLst/>
                <a:cxnLst>
                  <a:cxn ang="T6">
                    <a:pos x="T0" y="T1"/>
                  </a:cxn>
                  <a:cxn ang="T7">
                    <a:pos x="T2" y="T3"/>
                  </a:cxn>
                  <a:cxn ang="T8">
                    <a:pos x="T4" y="T5"/>
                  </a:cxn>
                </a:cxnLst>
                <a:rect l="0" t="0" r="r" b="b"/>
                <a:pathLst>
                  <a:path w="7" h="19">
                    <a:moveTo>
                      <a:pt x="0" y="1"/>
                    </a:moveTo>
                    <a:cubicBezTo>
                      <a:pt x="5" y="0"/>
                      <a:pt x="7" y="15"/>
                      <a:pt x="7" y="19"/>
                    </a:cubicBezTo>
                    <a:cubicBezTo>
                      <a:pt x="4" y="13"/>
                      <a:pt x="3" y="7"/>
                      <a:pt x="0"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9" name="Freeform 1880"/>
              <p:cNvSpPr>
                <a:spLocks/>
              </p:cNvSpPr>
              <p:nvPr/>
            </p:nvSpPr>
            <p:spPr bwMode="auto">
              <a:xfrm>
                <a:off x="4496" y="1278"/>
                <a:ext cx="12" cy="15"/>
              </a:xfrm>
              <a:custGeom>
                <a:avLst/>
                <a:gdLst>
                  <a:gd name="T0" fmla="*/ 0 w 10"/>
                  <a:gd name="T1" fmla="*/ 4 h 12"/>
                  <a:gd name="T2" fmla="*/ 8 w 10"/>
                  <a:gd name="T3" fmla="*/ 8 h 12"/>
                  <a:gd name="T4" fmla="*/ 13 w 10"/>
                  <a:gd name="T5" fmla="*/ 19 h 12"/>
                  <a:gd name="T6" fmla="*/ 10 w 10"/>
                  <a:gd name="T7" fmla="*/ 1 h 12"/>
                  <a:gd name="T8" fmla="*/ 0 w 10"/>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2"/>
                    </a:moveTo>
                    <a:cubicBezTo>
                      <a:pt x="3" y="4"/>
                      <a:pt x="4" y="3"/>
                      <a:pt x="6" y="5"/>
                    </a:cubicBezTo>
                    <a:cubicBezTo>
                      <a:pt x="8" y="7"/>
                      <a:pt x="8" y="10"/>
                      <a:pt x="9" y="12"/>
                    </a:cubicBezTo>
                    <a:cubicBezTo>
                      <a:pt x="10" y="9"/>
                      <a:pt x="9" y="3"/>
                      <a:pt x="7" y="1"/>
                    </a:cubicBezTo>
                    <a:cubicBezTo>
                      <a:pt x="5" y="0"/>
                      <a:pt x="3" y="1"/>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90" name="Freeform 1881"/>
              <p:cNvSpPr>
                <a:spLocks/>
              </p:cNvSpPr>
              <p:nvPr/>
            </p:nvSpPr>
            <p:spPr bwMode="auto">
              <a:xfrm>
                <a:off x="4501" y="1264"/>
                <a:ext cx="8" cy="9"/>
              </a:xfrm>
              <a:custGeom>
                <a:avLst/>
                <a:gdLst>
                  <a:gd name="T0" fmla="*/ 9 w 7"/>
                  <a:gd name="T1" fmla="*/ 8 h 8"/>
                  <a:gd name="T2" fmla="*/ 0 w 7"/>
                  <a:gd name="T3" fmla="*/ 10 h 8"/>
                  <a:gd name="T4" fmla="*/ 6 w 7"/>
                  <a:gd name="T5" fmla="*/ 1 h 8"/>
                  <a:gd name="T6" fmla="*/ 9 w 7"/>
                  <a:gd name="T7" fmla="*/ 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7" y="6"/>
                    </a:moveTo>
                    <a:cubicBezTo>
                      <a:pt x="7" y="0"/>
                      <a:pt x="1" y="7"/>
                      <a:pt x="0" y="8"/>
                    </a:cubicBezTo>
                    <a:cubicBezTo>
                      <a:pt x="0" y="6"/>
                      <a:pt x="2" y="1"/>
                      <a:pt x="4" y="1"/>
                    </a:cubicBezTo>
                    <a:cubicBezTo>
                      <a:pt x="7" y="0"/>
                      <a:pt x="7" y="3"/>
                      <a:pt x="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91" name="Freeform 1882"/>
              <p:cNvSpPr>
                <a:spLocks/>
              </p:cNvSpPr>
              <p:nvPr/>
            </p:nvSpPr>
            <p:spPr bwMode="auto">
              <a:xfrm>
                <a:off x="4496" y="1284"/>
                <a:ext cx="4" cy="5"/>
              </a:xfrm>
              <a:custGeom>
                <a:avLst/>
                <a:gdLst>
                  <a:gd name="T0" fmla="*/ 1 w 3"/>
                  <a:gd name="T1" fmla="*/ 0 h 4"/>
                  <a:gd name="T2" fmla="*/ 1 w 3"/>
                  <a:gd name="T3" fmla="*/ 6 h 4"/>
                  <a:gd name="T4" fmla="*/ 5 w 3"/>
                  <a:gd name="T5" fmla="*/ 1 h 4"/>
                  <a:gd name="T6" fmla="*/ 0 60000 65536"/>
                  <a:gd name="T7" fmla="*/ 0 60000 65536"/>
                  <a:gd name="T8" fmla="*/ 0 60000 65536"/>
                </a:gdLst>
                <a:ahLst/>
                <a:cxnLst>
                  <a:cxn ang="T6">
                    <a:pos x="T0" y="T1"/>
                  </a:cxn>
                  <a:cxn ang="T7">
                    <a:pos x="T2" y="T3"/>
                  </a:cxn>
                  <a:cxn ang="T8">
                    <a:pos x="T4" y="T5"/>
                  </a:cxn>
                </a:cxnLst>
                <a:rect l="0" t="0" r="r" b="b"/>
                <a:pathLst>
                  <a:path w="3" h="4">
                    <a:moveTo>
                      <a:pt x="1" y="0"/>
                    </a:moveTo>
                    <a:cubicBezTo>
                      <a:pt x="1" y="1"/>
                      <a:pt x="0" y="3"/>
                      <a:pt x="1" y="4"/>
                    </a:cubicBezTo>
                    <a:cubicBezTo>
                      <a:pt x="2" y="4"/>
                      <a:pt x="3" y="2"/>
                      <a:pt x="3"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2" name="Freeform 1883"/>
              <p:cNvSpPr>
                <a:spLocks/>
              </p:cNvSpPr>
              <p:nvPr/>
            </p:nvSpPr>
            <p:spPr bwMode="auto">
              <a:xfrm>
                <a:off x="4520" y="1290"/>
                <a:ext cx="6" cy="5"/>
              </a:xfrm>
              <a:custGeom>
                <a:avLst/>
                <a:gdLst>
                  <a:gd name="T0" fmla="*/ 2 w 5"/>
                  <a:gd name="T1" fmla="*/ 0 h 4"/>
                  <a:gd name="T2" fmla="*/ 1 w 5"/>
                  <a:gd name="T3" fmla="*/ 5 h 4"/>
                  <a:gd name="T4" fmla="*/ 7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2" y="0"/>
                    </a:moveTo>
                    <a:cubicBezTo>
                      <a:pt x="2" y="1"/>
                      <a:pt x="0" y="3"/>
                      <a:pt x="1" y="3"/>
                    </a:cubicBezTo>
                    <a:cubicBezTo>
                      <a:pt x="2" y="4"/>
                      <a:pt x="4" y="2"/>
                      <a:pt x="5"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3" name="Freeform 1884"/>
              <p:cNvSpPr>
                <a:spLocks/>
              </p:cNvSpPr>
              <p:nvPr/>
            </p:nvSpPr>
            <p:spPr bwMode="auto">
              <a:xfrm>
                <a:off x="4513" y="1306"/>
                <a:ext cx="6" cy="7"/>
              </a:xfrm>
              <a:custGeom>
                <a:avLst/>
                <a:gdLst>
                  <a:gd name="T0" fmla="*/ 0 w 5"/>
                  <a:gd name="T1" fmla="*/ 2 h 6"/>
                  <a:gd name="T2" fmla="*/ 7 w 5"/>
                  <a:gd name="T3" fmla="*/ 0 h 6"/>
                  <a:gd name="T4" fmla="*/ 1 w 5"/>
                  <a:gd name="T5" fmla="*/ 8 h 6"/>
                  <a:gd name="T6" fmla="*/ 0 60000 65536"/>
                  <a:gd name="T7" fmla="*/ 0 60000 65536"/>
                  <a:gd name="T8" fmla="*/ 0 60000 65536"/>
                </a:gdLst>
                <a:ahLst/>
                <a:cxnLst>
                  <a:cxn ang="T6">
                    <a:pos x="T0" y="T1"/>
                  </a:cxn>
                  <a:cxn ang="T7">
                    <a:pos x="T2" y="T3"/>
                  </a:cxn>
                  <a:cxn ang="T8">
                    <a:pos x="T4" y="T5"/>
                  </a:cxn>
                </a:cxnLst>
                <a:rect l="0" t="0" r="r" b="b"/>
                <a:pathLst>
                  <a:path w="5" h="6">
                    <a:moveTo>
                      <a:pt x="0" y="2"/>
                    </a:moveTo>
                    <a:cubicBezTo>
                      <a:pt x="0" y="0"/>
                      <a:pt x="3" y="0"/>
                      <a:pt x="5" y="0"/>
                    </a:cubicBezTo>
                    <a:cubicBezTo>
                      <a:pt x="4" y="2"/>
                      <a:pt x="2" y="4"/>
                      <a:pt x="1" y="6"/>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4" name="Freeform 1885"/>
              <p:cNvSpPr>
                <a:spLocks/>
              </p:cNvSpPr>
              <p:nvPr/>
            </p:nvSpPr>
            <p:spPr bwMode="auto">
              <a:xfrm>
                <a:off x="4401" y="1252"/>
                <a:ext cx="102" cy="89"/>
              </a:xfrm>
              <a:custGeom>
                <a:avLst/>
                <a:gdLst>
                  <a:gd name="T0" fmla="*/ 23 w 85"/>
                  <a:gd name="T1" fmla="*/ 35 h 74"/>
                  <a:gd name="T2" fmla="*/ 44 w 85"/>
                  <a:gd name="T3" fmla="*/ 100 h 74"/>
                  <a:gd name="T4" fmla="*/ 94 w 85"/>
                  <a:gd name="T5" fmla="*/ 84 h 74"/>
                  <a:gd name="T6" fmla="*/ 101 w 85"/>
                  <a:gd name="T7" fmla="*/ 46 h 74"/>
                  <a:gd name="T8" fmla="*/ 86 w 85"/>
                  <a:gd name="T9" fmla="*/ 14 h 74"/>
                  <a:gd name="T10" fmla="*/ 59 w 85"/>
                  <a:gd name="T11" fmla="*/ 20 h 74"/>
                  <a:gd name="T12" fmla="*/ 23 w 85"/>
                  <a:gd name="T13" fmla="*/ 35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74">
                    <a:moveTo>
                      <a:pt x="16" y="24"/>
                    </a:moveTo>
                    <a:cubicBezTo>
                      <a:pt x="0" y="14"/>
                      <a:pt x="3" y="63"/>
                      <a:pt x="31" y="69"/>
                    </a:cubicBezTo>
                    <a:cubicBezTo>
                      <a:pt x="60" y="74"/>
                      <a:pt x="45" y="47"/>
                      <a:pt x="65" y="58"/>
                    </a:cubicBezTo>
                    <a:cubicBezTo>
                      <a:pt x="85" y="70"/>
                      <a:pt x="83" y="37"/>
                      <a:pt x="70" y="32"/>
                    </a:cubicBezTo>
                    <a:cubicBezTo>
                      <a:pt x="57" y="28"/>
                      <a:pt x="51" y="18"/>
                      <a:pt x="60" y="10"/>
                    </a:cubicBezTo>
                    <a:cubicBezTo>
                      <a:pt x="70" y="3"/>
                      <a:pt x="41" y="0"/>
                      <a:pt x="41" y="14"/>
                    </a:cubicBezTo>
                    <a:cubicBezTo>
                      <a:pt x="41" y="28"/>
                      <a:pt x="27" y="30"/>
                      <a:pt x="16" y="24"/>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95" name="Freeform 1886"/>
              <p:cNvSpPr>
                <a:spLocks/>
              </p:cNvSpPr>
              <p:nvPr/>
            </p:nvSpPr>
            <p:spPr bwMode="auto">
              <a:xfrm>
                <a:off x="4448" y="1296"/>
                <a:ext cx="21" cy="21"/>
              </a:xfrm>
              <a:custGeom>
                <a:avLst/>
                <a:gdLst>
                  <a:gd name="T0" fmla="*/ 2 w 18"/>
                  <a:gd name="T1" fmla="*/ 26 h 17"/>
                  <a:gd name="T2" fmla="*/ 8 w 18"/>
                  <a:gd name="T3" fmla="*/ 2 h 17"/>
                  <a:gd name="T4" fmla="*/ 25 w 18"/>
                  <a:gd name="T5" fmla="*/ 5 h 17"/>
                  <a:gd name="T6" fmla="*/ 0 60000 65536"/>
                  <a:gd name="T7" fmla="*/ 0 60000 65536"/>
                  <a:gd name="T8" fmla="*/ 0 60000 65536"/>
                </a:gdLst>
                <a:ahLst/>
                <a:cxnLst>
                  <a:cxn ang="T6">
                    <a:pos x="T0" y="T1"/>
                  </a:cxn>
                  <a:cxn ang="T7">
                    <a:pos x="T2" y="T3"/>
                  </a:cxn>
                  <a:cxn ang="T8">
                    <a:pos x="T4" y="T5"/>
                  </a:cxn>
                </a:cxnLst>
                <a:rect l="0" t="0" r="r" b="b"/>
                <a:pathLst>
                  <a:path w="18" h="17">
                    <a:moveTo>
                      <a:pt x="2" y="17"/>
                    </a:moveTo>
                    <a:cubicBezTo>
                      <a:pt x="1" y="11"/>
                      <a:pt x="0" y="5"/>
                      <a:pt x="6" y="2"/>
                    </a:cubicBezTo>
                    <a:cubicBezTo>
                      <a:pt x="10" y="0"/>
                      <a:pt x="15" y="0"/>
                      <a:pt x="18" y="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96" name="Freeform 1887"/>
              <p:cNvSpPr>
                <a:spLocks/>
              </p:cNvSpPr>
              <p:nvPr/>
            </p:nvSpPr>
            <p:spPr bwMode="auto">
              <a:xfrm>
                <a:off x="4448" y="1296"/>
                <a:ext cx="21" cy="21"/>
              </a:xfrm>
              <a:custGeom>
                <a:avLst/>
                <a:gdLst>
                  <a:gd name="T0" fmla="*/ 2 w 18"/>
                  <a:gd name="T1" fmla="*/ 26 h 17"/>
                  <a:gd name="T2" fmla="*/ 8 w 18"/>
                  <a:gd name="T3" fmla="*/ 2 h 17"/>
                  <a:gd name="T4" fmla="*/ 25 w 18"/>
                  <a:gd name="T5" fmla="*/ 5 h 17"/>
                  <a:gd name="T6" fmla="*/ 0 60000 65536"/>
                  <a:gd name="T7" fmla="*/ 0 60000 65536"/>
                  <a:gd name="T8" fmla="*/ 0 60000 65536"/>
                </a:gdLst>
                <a:ahLst/>
                <a:cxnLst>
                  <a:cxn ang="T6">
                    <a:pos x="T0" y="T1"/>
                  </a:cxn>
                  <a:cxn ang="T7">
                    <a:pos x="T2" y="T3"/>
                  </a:cxn>
                  <a:cxn ang="T8">
                    <a:pos x="T4" y="T5"/>
                  </a:cxn>
                </a:cxnLst>
                <a:rect l="0" t="0" r="r" b="b"/>
                <a:pathLst>
                  <a:path w="18" h="17">
                    <a:moveTo>
                      <a:pt x="2" y="17"/>
                    </a:moveTo>
                    <a:cubicBezTo>
                      <a:pt x="1" y="11"/>
                      <a:pt x="0" y="5"/>
                      <a:pt x="6" y="2"/>
                    </a:cubicBezTo>
                    <a:cubicBezTo>
                      <a:pt x="10" y="0"/>
                      <a:pt x="15" y="0"/>
                      <a:pt x="18"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7" name="Freeform 1888"/>
              <p:cNvSpPr>
                <a:spLocks/>
              </p:cNvSpPr>
              <p:nvPr/>
            </p:nvSpPr>
            <p:spPr bwMode="auto">
              <a:xfrm>
                <a:off x="4428" y="1289"/>
                <a:ext cx="21" cy="21"/>
              </a:xfrm>
              <a:custGeom>
                <a:avLst/>
                <a:gdLst>
                  <a:gd name="T0" fmla="*/ 25 w 17"/>
                  <a:gd name="T1" fmla="*/ 26 h 17"/>
                  <a:gd name="T2" fmla="*/ 0 w 17"/>
                  <a:gd name="T3" fmla="*/ 9 h 17"/>
                  <a:gd name="T4" fmla="*/ 0 60000 65536"/>
                  <a:gd name="T5" fmla="*/ 0 60000 65536"/>
                </a:gdLst>
                <a:ahLst/>
                <a:cxnLst>
                  <a:cxn ang="T4">
                    <a:pos x="T0" y="T1"/>
                  </a:cxn>
                  <a:cxn ang="T5">
                    <a:pos x="T2" y="T3"/>
                  </a:cxn>
                </a:cxnLst>
                <a:rect l="0" t="0" r="r" b="b"/>
                <a:pathLst>
                  <a:path w="17" h="17">
                    <a:moveTo>
                      <a:pt x="16" y="17"/>
                    </a:moveTo>
                    <a:cubicBezTo>
                      <a:pt x="17" y="12"/>
                      <a:pt x="4" y="0"/>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98" name="Freeform 1889"/>
              <p:cNvSpPr>
                <a:spLocks/>
              </p:cNvSpPr>
              <p:nvPr/>
            </p:nvSpPr>
            <p:spPr bwMode="auto">
              <a:xfrm>
                <a:off x="4428" y="1289"/>
                <a:ext cx="21" cy="21"/>
              </a:xfrm>
              <a:custGeom>
                <a:avLst/>
                <a:gdLst>
                  <a:gd name="T0" fmla="*/ 25 w 17"/>
                  <a:gd name="T1" fmla="*/ 26 h 17"/>
                  <a:gd name="T2" fmla="*/ 0 w 17"/>
                  <a:gd name="T3" fmla="*/ 9 h 17"/>
                  <a:gd name="T4" fmla="*/ 0 60000 65536"/>
                  <a:gd name="T5" fmla="*/ 0 60000 65536"/>
                </a:gdLst>
                <a:ahLst/>
                <a:cxnLst>
                  <a:cxn ang="T4">
                    <a:pos x="T0" y="T1"/>
                  </a:cxn>
                  <a:cxn ang="T5">
                    <a:pos x="T2" y="T3"/>
                  </a:cxn>
                </a:cxnLst>
                <a:rect l="0" t="0" r="r" b="b"/>
                <a:pathLst>
                  <a:path w="17" h="17">
                    <a:moveTo>
                      <a:pt x="16" y="17"/>
                    </a:moveTo>
                    <a:cubicBezTo>
                      <a:pt x="17" y="12"/>
                      <a:pt x="4" y="0"/>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9" name="Freeform 1890"/>
              <p:cNvSpPr>
                <a:spLocks/>
              </p:cNvSpPr>
              <p:nvPr/>
            </p:nvSpPr>
            <p:spPr bwMode="auto">
              <a:xfrm>
                <a:off x="4410" y="1276"/>
                <a:ext cx="39" cy="60"/>
              </a:xfrm>
              <a:custGeom>
                <a:avLst/>
                <a:gdLst>
                  <a:gd name="T0" fmla="*/ 5 w 32"/>
                  <a:gd name="T1" fmla="*/ 12 h 50"/>
                  <a:gd name="T2" fmla="*/ 5 w 32"/>
                  <a:gd name="T3" fmla="*/ 34 h 50"/>
                  <a:gd name="T4" fmla="*/ 15 w 32"/>
                  <a:gd name="T5" fmla="*/ 49 h 50"/>
                  <a:gd name="T6" fmla="*/ 43 w 32"/>
                  <a:gd name="T7" fmla="*/ 64 h 50"/>
                  <a:gd name="T8" fmla="*/ 28 w 32"/>
                  <a:gd name="T9" fmla="*/ 43 h 50"/>
                  <a:gd name="T10" fmla="*/ 18 w 32"/>
                  <a:gd name="T11" fmla="*/ 24 h 50"/>
                  <a:gd name="T12" fmla="*/ 5 w 32"/>
                  <a:gd name="T13" fmla="*/ 12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50">
                    <a:moveTo>
                      <a:pt x="3" y="8"/>
                    </a:moveTo>
                    <a:cubicBezTo>
                      <a:pt x="0" y="10"/>
                      <a:pt x="2" y="19"/>
                      <a:pt x="3" y="23"/>
                    </a:cubicBezTo>
                    <a:cubicBezTo>
                      <a:pt x="4" y="27"/>
                      <a:pt x="7" y="31"/>
                      <a:pt x="10" y="34"/>
                    </a:cubicBezTo>
                    <a:cubicBezTo>
                      <a:pt x="13" y="37"/>
                      <a:pt x="24" y="50"/>
                      <a:pt x="29" y="44"/>
                    </a:cubicBezTo>
                    <a:cubicBezTo>
                      <a:pt x="32" y="39"/>
                      <a:pt x="21" y="33"/>
                      <a:pt x="19" y="30"/>
                    </a:cubicBezTo>
                    <a:cubicBezTo>
                      <a:pt x="15" y="26"/>
                      <a:pt x="13" y="22"/>
                      <a:pt x="12" y="17"/>
                    </a:cubicBezTo>
                    <a:cubicBezTo>
                      <a:pt x="12" y="14"/>
                      <a:pt x="5" y="0"/>
                      <a:pt x="3" y="8"/>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0" name="Freeform 1891"/>
              <p:cNvSpPr>
                <a:spLocks/>
              </p:cNvSpPr>
              <p:nvPr/>
            </p:nvSpPr>
            <p:spPr bwMode="auto">
              <a:xfrm>
                <a:off x="4437" y="1285"/>
                <a:ext cx="36" cy="17"/>
              </a:xfrm>
              <a:custGeom>
                <a:avLst/>
                <a:gdLst>
                  <a:gd name="T0" fmla="*/ 2 w 30"/>
                  <a:gd name="T1" fmla="*/ 9 h 14"/>
                  <a:gd name="T2" fmla="*/ 10 w 30"/>
                  <a:gd name="T3" fmla="*/ 19 h 14"/>
                  <a:gd name="T4" fmla="*/ 26 w 30"/>
                  <a:gd name="T5" fmla="*/ 11 h 14"/>
                  <a:gd name="T6" fmla="*/ 43 w 30"/>
                  <a:gd name="T7" fmla="*/ 7 h 14"/>
                  <a:gd name="T8" fmla="*/ 22 w 30"/>
                  <a:gd name="T9" fmla="*/ 9 h 14"/>
                  <a:gd name="T10" fmla="*/ 0 w 30"/>
                  <a:gd name="T11" fmla="*/ 7 h 14"/>
                  <a:gd name="T12" fmla="*/ 5 w 30"/>
                  <a:gd name="T13" fmla="*/ 1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4">
                    <a:moveTo>
                      <a:pt x="2" y="6"/>
                    </a:moveTo>
                    <a:cubicBezTo>
                      <a:pt x="3" y="9"/>
                      <a:pt x="6" y="10"/>
                      <a:pt x="7" y="13"/>
                    </a:cubicBezTo>
                    <a:cubicBezTo>
                      <a:pt x="10" y="14"/>
                      <a:pt x="16" y="8"/>
                      <a:pt x="18" y="7"/>
                    </a:cubicBezTo>
                    <a:cubicBezTo>
                      <a:pt x="22" y="5"/>
                      <a:pt x="26" y="2"/>
                      <a:pt x="30" y="5"/>
                    </a:cubicBezTo>
                    <a:cubicBezTo>
                      <a:pt x="24" y="0"/>
                      <a:pt x="21" y="3"/>
                      <a:pt x="15" y="6"/>
                    </a:cubicBezTo>
                    <a:cubicBezTo>
                      <a:pt x="9" y="8"/>
                      <a:pt x="6" y="5"/>
                      <a:pt x="0" y="5"/>
                    </a:cubicBezTo>
                    <a:cubicBezTo>
                      <a:pt x="1" y="6"/>
                      <a:pt x="2" y="7"/>
                      <a:pt x="3" y="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1" name="Freeform 1892"/>
              <p:cNvSpPr>
                <a:spLocks/>
              </p:cNvSpPr>
              <p:nvPr/>
            </p:nvSpPr>
            <p:spPr bwMode="auto">
              <a:xfrm>
                <a:off x="4468" y="1298"/>
                <a:ext cx="24" cy="24"/>
              </a:xfrm>
              <a:custGeom>
                <a:avLst/>
                <a:gdLst>
                  <a:gd name="T0" fmla="*/ 0 w 20"/>
                  <a:gd name="T1" fmla="*/ 20 h 20"/>
                  <a:gd name="T2" fmla="*/ 26 w 20"/>
                  <a:gd name="T3" fmla="*/ 28 h 20"/>
                  <a:gd name="T4" fmla="*/ 28 w 20"/>
                  <a:gd name="T5" fmla="*/ 12 h 20"/>
                  <a:gd name="T6" fmla="*/ 20 w 20"/>
                  <a:gd name="T7" fmla="*/ 0 h 20"/>
                  <a:gd name="T8" fmla="*/ 20 w 20"/>
                  <a:gd name="T9" fmla="*/ 22 h 20"/>
                  <a:gd name="T10" fmla="*/ 2 w 20"/>
                  <a:gd name="T11" fmla="*/ 22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14"/>
                    </a:moveTo>
                    <a:cubicBezTo>
                      <a:pt x="2" y="15"/>
                      <a:pt x="16" y="20"/>
                      <a:pt x="18" y="19"/>
                    </a:cubicBezTo>
                    <a:cubicBezTo>
                      <a:pt x="20" y="18"/>
                      <a:pt x="19" y="10"/>
                      <a:pt x="19" y="8"/>
                    </a:cubicBezTo>
                    <a:cubicBezTo>
                      <a:pt x="18" y="5"/>
                      <a:pt x="16" y="2"/>
                      <a:pt x="14" y="0"/>
                    </a:cubicBezTo>
                    <a:cubicBezTo>
                      <a:pt x="10" y="3"/>
                      <a:pt x="18" y="12"/>
                      <a:pt x="14" y="15"/>
                    </a:cubicBezTo>
                    <a:cubicBezTo>
                      <a:pt x="12" y="16"/>
                      <a:pt x="5" y="15"/>
                      <a:pt x="2" y="1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2" name="Freeform 1893"/>
              <p:cNvSpPr>
                <a:spLocks/>
              </p:cNvSpPr>
              <p:nvPr/>
            </p:nvSpPr>
            <p:spPr bwMode="auto">
              <a:xfrm>
                <a:off x="4449" y="1258"/>
                <a:ext cx="22" cy="29"/>
              </a:xfrm>
              <a:custGeom>
                <a:avLst/>
                <a:gdLst>
                  <a:gd name="T0" fmla="*/ 27 w 18"/>
                  <a:gd name="T1" fmla="*/ 6 h 24"/>
                  <a:gd name="T2" fmla="*/ 7 w 18"/>
                  <a:gd name="T3" fmla="*/ 19 h 24"/>
                  <a:gd name="T4" fmla="*/ 27 w 18"/>
                  <a:gd name="T5" fmla="*/ 6 h 24"/>
                  <a:gd name="T6" fmla="*/ 0 60000 65536"/>
                  <a:gd name="T7" fmla="*/ 0 60000 65536"/>
                  <a:gd name="T8" fmla="*/ 0 60000 65536"/>
                </a:gdLst>
                <a:ahLst/>
                <a:cxnLst>
                  <a:cxn ang="T6">
                    <a:pos x="T0" y="T1"/>
                  </a:cxn>
                  <a:cxn ang="T7">
                    <a:pos x="T2" y="T3"/>
                  </a:cxn>
                  <a:cxn ang="T8">
                    <a:pos x="T4" y="T5"/>
                  </a:cxn>
                </a:cxnLst>
                <a:rect l="0" t="0" r="r" b="b"/>
                <a:pathLst>
                  <a:path w="18" h="24">
                    <a:moveTo>
                      <a:pt x="18" y="4"/>
                    </a:moveTo>
                    <a:cubicBezTo>
                      <a:pt x="12" y="5"/>
                      <a:pt x="12" y="24"/>
                      <a:pt x="5" y="13"/>
                    </a:cubicBezTo>
                    <a:cubicBezTo>
                      <a:pt x="0" y="5"/>
                      <a:pt x="16" y="0"/>
                      <a:pt x="18"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3" name="Freeform 1894"/>
              <p:cNvSpPr>
                <a:spLocks/>
              </p:cNvSpPr>
              <p:nvPr/>
            </p:nvSpPr>
            <p:spPr bwMode="auto">
              <a:xfrm>
                <a:off x="4412" y="1289"/>
                <a:ext cx="26" cy="41"/>
              </a:xfrm>
              <a:custGeom>
                <a:avLst/>
                <a:gdLst>
                  <a:gd name="T0" fmla="*/ 30 w 22"/>
                  <a:gd name="T1" fmla="*/ 47 h 34"/>
                  <a:gd name="T2" fmla="*/ 11 w 22"/>
                  <a:gd name="T3" fmla="*/ 33 h 34"/>
                  <a:gd name="T4" fmla="*/ 2 w 22"/>
                  <a:gd name="T5" fmla="*/ 0 h 34"/>
                  <a:gd name="T6" fmla="*/ 9 w 22"/>
                  <a:gd name="T7" fmla="*/ 17 h 34"/>
                  <a:gd name="T8" fmla="*/ 20 w 22"/>
                  <a:gd name="T9" fmla="*/ 35 h 34"/>
                  <a:gd name="T10" fmla="*/ 30 w 22"/>
                  <a:gd name="T11" fmla="*/ 49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4">
                    <a:moveTo>
                      <a:pt x="21" y="32"/>
                    </a:moveTo>
                    <a:cubicBezTo>
                      <a:pt x="17" y="32"/>
                      <a:pt x="10" y="26"/>
                      <a:pt x="8" y="22"/>
                    </a:cubicBezTo>
                    <a:cubicBezTo>
                      <a:pt x="3" y="16"/>
                      <a:pt x="0" y="8"/>
                      <a:pt x="2" y="0"/>
                    </a:cubicBezTo>
                    <a:cubicBezTo>
                      <a:pt x="4" y="3"/>
                      <a:pt x="5" y="8"/>
                      <a:pt x="7" y="12"/>
                    </a:cubicBezTo>
                    <a:cubicBezTo>
                      <a:pt x="9" y="16"/>
                      <a:pt x="11" y="20"/>
                      <a:pt x="14" y="24"/>
                    </a:cubicBezTo>
                    <a:cubicBezTo>
                      <a:pt x="16" y="26"/>
                      <a:pt x="22" y="31"/>
                      <a:pt x="21" y="3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4" name="Freeform 1895"/>
              <p:cNvSpPr>
                <a:spLocks/>
              </p:cNvSpPr>
              <p:nvPr/>
            </p:nvSpPr>
            <p:spPr bwMode="auto">
              <a:xfrm>
                <a:off x="4443" y="1294"/>
                <a:ext cx="12" cy="6"/>
              </a:xfrm>
              <a:custGeom>
                <a:avLst/>
                <a:gdLst>
                  <a:gd name="T0" fmla="*/ 0 w 10"/>
                  <a:gd name="T1" fmla="*/ 1 h 5"/>
                  <a:gd name="T2" fmla="*/ 8 w 10"/>
                  <a:gd name="T3" fmla="*/ 6 h 5"/>
                  <a:gd name="T4" fmla="*/ 14 w 10"/>
                  <a:gd name="T5" fmla="*/ 0 h 5"/>
                  <a:gd name="T6" fmla="*/ 1 w 10"/>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5">
                    <a:moveTo>
                      <a:pt x="0" y="1"/>
                    </a:moveTo>
                    <a:cubicBezTo>
                      <a:pt x="2" y="3"/>
                      <a:pt x="3" y="5"/>
                      <a:pt x="6" y="4"/>
                    </a:cubicBezTo>
                    <a:cubicBezTo>
                      <a:pt x="7" y="4"/>
                      <a:pt x="9" y="1"/>
                      <a:pt x="10" y="0"/>
                    </a:cubicBezTo>
                    <a:cubicBezTo>
                      <a:pt x="7" y="0"/>
                      <a:pt x="4" y="1"/>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5" name="Freeform 1896"/>
              <p:cNvSpPr>
                <a:spLocks/>
              </p:cNvSpPr>
              <p:nvPr/>
            </p:nvSpPr>
            <p:spPr bwMode="auto">
              <a:xfrm>
                <a:off x="4457" y="1261"/>
                <a:ext cx="11" cy="14"/>
              </a:xfrm>
              <a:custGeom>
                <a:avLst/>
                <a:gdLst>
                  <a:gd name="T0" fmla="*/ 13 w 9"/>
                  <a:gd name="T1" fmla="*/ 1 h 11"/>
                  <a:gd name="T2" fmla="*/ 5 w 9"/>
                  <a:gd name="T3" fmla="*/ 18 h 11"/>
                  <a:gd name="T4" fmla="*/ 12 w 9"/>
                  <a:gd name="T5" fmla="*/ 0 h 11"/>
                  <a:gd name="T6" fmla="*/ 0 60000 65536"/>
                  <a:gd name="T7" fmla="*/ 0 60000 65536"/>
                  <a:gd name="T8" fmla="*/ 0 60000 65536"/>
                </a:gdLst>
                <a:ahLst/>
                <a:cxnLst>
                  <a:cxn ang="T6">
                    <a:pos x="T0" y="T1"/>
                  </a:cxn>
                  <a:cxn ang="T7">
                    <a:pos x="T2" y="T3"/>
                  </a:cxn>
                  <a:cxn ang="T8">
                    <a:pos x="T4" y="T5"/>
                  </a:cxn>
                </a:cxnLst>
                <a:rect l="0" t="0" r="r" b="b"/>
                <a:pathLst>
                  <a:path w="9" h="11">
                    <a:moveTo>
                      <a:pt x="9" y="1"/>
                    </a:moveTo>
                    <a:cubicBezTo>
                      <a:pt x="7" y="4"/>
                      <a:pt x="7" y="9"/>
                      <a:pt x="3" y="11"/>
                    </a:cubicBezTo>
                    <a:cubicBezTo>
                      <a:pt x="0" y="7"/>
                      <a:pt x="5" y="2"/>
                      <a:pt x="8"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6" name="Freeform 1897"/>
              <p:cNvSpPr>
                <a:spLocks/>
              </p:cNvSpPr>
              <p:nvPr/>
            </p:nvSpPr>
            <p:spPr bwMode="auto">
              <a:xfrm>
                <a:off x="4450" y="1299"/>
                <a:ext cx="13" cy="18"/>
              </a:xfrm>
              <a:custGeom>
                <a:avLst/>
                <a:gdLst>
                  <a:gd name="T0" fmla="*/ 14 w 11"/>
                  <a:gd name="T1" fmla="*/ 0 h 15"/>
                  <a:gd name="T2" fmla="*/ 1 w 11"/>
                  <a:gd name="T3" fmla="*/ 22 h 15"/>
                  <a:gd name="T4" fmla="*/ 15 w 11"/>
                  <a:gd name="T5" fmla="*/ 1 h 15"/>
                  <a:gd name="T6" fmla="*/ 0 60000 65536"/>
                  <a:gd name="T7" fmla="*/ 0 60000 65536"/>
                  <a:gd name="T8" fmla="*/ 0 60000 65536"/>
                </a:gdLst>
                <a:ahLst/>
                <a:cxnLst>
                  <a:cxn ang="T6">
                    <a:pos x="T0" y="T1"/>
                  </a:cxn>
                  <a:cxn ang="T7">
                    <a:pos x="T2" y="T3"/>
                  </a:cxn>
                  <a:cxn ang="T8">
                    <a:pos x="T4" y="T5"/>
                  </a:cxn>
                </a:cxnLst>
                <a:rect l="0" t="0" r="r" b="b"/>
                <a:pathLst>
                  <a:path w="11" h="15">
                    <a:moveTo>
                      <a:pt x="10" y="0"/>
                    </a:moveTo>
                    <a:cubicBezTo>
                      <a:pt x="1" y="1"/>
                      <a:pt x="0" y="6"/>
                      <a:pt x="1" y="15"/>
                    </a:cubicBezTo>
                    <a:cubicBezTo>
                      <a:pt x="2" y="11"/>
                      <a:pt x="6" y="1"/>
                      <a:pt x="1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7" name="Freeform 1898"/>
              <p:cNvSpPr>
                <a:spLocks/>
              </p:cNvSpPr>
              <p:nvPr/>
            </p:nvSpPr>
            <p:spPr bwMode="auto">
              <a:xfrm>
                <a:off x="4432" y="1298"/>
                <a:ext cx="9" cy="10"/>
              </a:xfrm>
              <a:custGeom>
                <a:avLst/>
                <a:gdLst>
                  <a:gd name="T0" fmla="*/ 1 w 7"/>
                  <a:gd name="T1" fmla="*/ 0 h 9"/>
                  <a:gd name="T2" fmla="*/ 12 w 7"/>
                  <a:gd name="T3" fmla="*/ 11 h 9"/>
                  <a:gd name="T4" fmla="*/ 0 w 7"/>
                  <a:gd name="T5" fmla="*/ 1 h 9"/>
                  <a:gd name="T6" fmla="*/ 0 60000 65536"/>
                  <a:gd name="T7" fmla="*/ 0 60000 65536"/>
                  <a:gd name="T8" fmla="*/ 0 60000 65536"/>
                </a:gdLst>
                <a:ahLst/>
                <a:cxnLst>
                  <a:cxn ang="T6">
                    <a:pos x="T0" y="T1"/>
                  </a:cxn>
                  <a:cxn ang="T7">
                    <a:pos x="T2" y="T3"/>
                  </a:cxn>
                  <a:cxn ang="T8">
                    <a:pos x="T4" y="T5"/>
                  </a:cxn>
                </a:cxnLst>
                <a:rect l="0" t="0" r="r" b="b"/>
                <a:pathLst>
                  <a:path w="7" h="9">
                    <a:moveTo>
                      <a:pt x="1" y="0"/>
                    </a:moveTo>
                    <a:cubicBezTo>
                      <a:pt x="4" y="1"/>
                      <a:pt x="7" y="6"/>
                      <a:pt x="7" y="9"/>
                    </a:cubicBezTo>
                    <a:cubicBezTo>
                      <a:pt x="6" y="7"/>
                      <a:pt x="2" y="2"/>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8" name="Freeform 1899"/>
              <p:cNvSpPr>
                <a:spLocks/>
              </p:cNvSpPr>
              <p:nvPr/>
            </p:nvSpPr>
            <p:spPr bwMode="auto">
              <a:xfrm>
                <a:off x="4430" y="1289"/>
                <a:ext cx="3" cy="7"/>
              </a:xfrm>
              <a:custGeom>
                <a:avLst/>
                <a:gdLst>
                  <a:gd name="T0" fmla="*/ 0 w 3"/>
                  <a:gd name="T1" fmla="*/ 8 h 6"/>
                  <a:gd name="T2" fmla="*/ 0 w 3"/>
                  <a:gd name="T3" fmla="*/ 0 h 6"/>
                  <a:gd name="T4" fmla="*/ 3 w 3"/>
                  <a:gd name="T5" fmla="*/ 6 h 6"/>
                  <a:gd name="T6" fmla="*/ 0 60000 65536"/>
                  <a:gd name="T7" fmla="*/ 0 60000 65536"/>
                  <a:gd name="T8" fmla="*/ 0 60000 65536"/>
                </a:gdLst>
                <a:ahLst/>
                <a:cxnLst>
                  <a:cxn ang="T6">
                    <a:pos x="T0" y="T1"/>
                  </a:cxn>
                  <a:cxn ang="T7">
                    <a:pos x="T2" y="T3"/>
                  </a:cxn>
                  <a:cxn ang="T8">
                    <a:pos x="T4" y="T5"/>
                  </a:cxn>
                </a:cxnLst>
                <a:rect l="0" t="0" r="r" b="b"/>
                <a:pathLst>
                  <a:path w="3" h="6">
                    <a:moveTo>
                      <a:pt x="0" y="6"/>
                    </a:moveTo>
                    <a:cubicBezTo>
                      <a:pt x="0" y="4"/>
                      <a:pt x="0" y="2"/>
                      <a:pt x="0" y="0"/>
                    </a:cubicBezTo>
                    <a:cubicBezTo>
                      <a:pt x="1" y="0"/>
                      <a:pt x="2" y="3"/>
                      <a:pt x="3" y="4"/>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9" name="Freeform 1900"/>
              <p:cNvSpPr>
                <a:spLocks/>
              </p:cNvSpPr>
              <p:nvPr/>
            </p:nvSpPr>
            <p:spPr bwMode="auto">
              <a:xfrm>
                <a:off x="4462" y="1294"/>
                <a:ext cx="9" cy="7"/>
              </a:xfrm>
              <a:custGeom>
                <a:avLst/>
                <a:gdLst>
                  <a:gd name="T0" fmla="*/ 5 w 7"/>
                  <a:gd name="T1" fmla="*/ 1 h 6"/>
                  <a:gd name="T2" fmla="*/ 1 w 7"/>
                  <a:gd name="T3" fmla="*/ 8 h 6"/>
                  <a:gd name="T4" fmla="*/ 12 w 7"/>
                  <a:gd name="T5" fmla="*/ 0 h 6"/>
                  <a:gd name="T6" fmla="*/ 0 60000 65536"/>
                  <a:gd name="T7" fmla="*/ 0 60000 65536"/>
                  <a:gd name="T8" fmla="*/ 0 60000 65536"/>
                </a:gdLst>
                <a:ahLst/>
                <a:cxnLst>
                  <a:cxn ang="T6">
                    <a:pos x="T0" y="T1"/>
                  </a:cxn>
                  <a:cxn ang="T7">
                    <a:pos x="T2" y="T3"/>
                  </a:cxn>
                  <a:cxn ang="T8">
                    <a:pos x="T4" y="T5"/>
                  </a:cxn>
                </a:cxnLst>
                <a:rect l="0" t="0" r="r" b="b"/>
                <a:pathLst>
                  <a:path w="7" h="6">
                    <a:moveTo>
                      <a:pt x="3" y="1"/>
                    </a:moveTo>
                    <a:cubicBezTo>
                      <a:pt x="2" y="1"/>
                      <a:pt x="0" y="5"/>
                      <a:pt x="1" y="6"/>
                    </a:cubicBezTo>
                    <a:cubicBezTo>
                      <a:pt x="3" y="6"/>
                      <a:pt x="6" y="1"/>
                      <a:pt x="7"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0" name="Freeform 1901"/>
              <p:cNvSpPr>
                <a:spLocks/>
              </p:cNvSpPr>
              <p:nvPr/>
            </p:nvSpPr>
            <p:spPr bwMode="auto">
              <a:xfrm>
                <a:off x="4447" y="1316"/>
                <a:ext cx="7" cy="1"/>
              </a:xfrm>
              <a:custGeom>
                <a:avLst/>
                <a:gdLst>
                  <a:gd name="T0" fmla="*/ 0 w 6"/>
                  <a:gd name="T1" fmla="*/ 0 h 1"/>
                  <a:gd name="T2" fmla="*/ 8 w 6"/>
                  <a:gd name="T3" fmla="*/ 0 h 1"/>
                  <a:gd name="T4" fmla="*/ 0 60000 65536"/>
                  <a:gd name="T5" fmla="*/ 0 60000 65536"/>
                </a:gdLst>
                <a:ahLst/>
                <a:cxnLst>
                  <a:cxn ang="T4">
                    <a:pos x="T0" y="T1"/>
                  </a:cxn>
                  <a:cxn ang="T5">
                    <a:pos x="T2" y="T3"/>
                  </a:cxn>
                </a:cxnLst>
                <a:rect l="0" t="0" r="r" b="b"/>
                <a:pathLst>
                  <a:path w="6" h="1">
                    <a:moveTo>
                      <a:pt x="0" y="0"/>
                    </a:moveTo>
                    <a:cubicBezTo>
                      <a:pt x="2" y="0"/>
                      <a:pt x="4" y="0"/>
                      <a:pt x="6"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1" name="Freeform 1902"/>
              <p:cNvSpPr>
                <a:spLocks/>
              </p:cNvSpPr>
              <p:nvPr/>
            </p:nvSpPr>
            <p:spPr bwMode="auto">
              <a:xfrm>
                <a:off x="4198" y="1229"/>
                <a:ext cx="155" cy="42"/>
              </a:xfrm>
              <a:custGeom>
                <a:avLst/>
                <a:gdLst>
                  <a:gd name="T0" fmla="*/ 6 w 128"/>
                  <a:gd name="T1" fmla="*/ 0 h 35"/>
                  <a:gd name="T2" fmla="*/ 105 w 128"/>
                  <a:gd name="T3" fmla="*/ 17 h 35"/>
                  <a:gd name="T4" fmla="*/ 188 w 128"/>
                  <a:gd name="T5" fmla="*/ 50 h 35"/>
                  <a:gd name="T6" fmla="*/ 99 w 128"/>
                  <a:gd name="T7" fmla="*/ 22 h 35"/>
                  <a:gd name="T8" fmla="*/ 0 w 128"/>
                  <a:gd name="T9" fmla="*/ 1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5">
                    <a:moveTo>
                      <a:pt x="4" y="0"/>
                    </a:moveTo>
                    <a:cubicBezTo>
                      <a:pt x="20" y="9"/>
                      <a:pt x="55" y="9"/>
                      <a:pt x="72" y="12"/>
                    </a:cubicBezTo>
                    <a:cubicBezTo>
                      <a:pt x="91" y="14"/>
                      <a:pt x="117" y="19"/>
                      <a:pt x="128" y="35"/>
                    </a:cubicBezTo>
                    <a:cubicBezTo>
                      <a:pt x="108" y="27"/>
                      <a:pt x="91" y="13"/>
                      <a:pt x="68" y="15"/>
                    </a:cubicBezTo>
                    <a:cubicBezTo>
                      <a:pt x="28" y="17"/>
                      <a:pt x="21" y="3"/>
                      <a:pt x="0" y="1"/>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2" name="Freeform 1903"/>
              <p:cNvSpPr>
                <a:spLocks/>
              </p:cNvSpPr>
              <p:nvPr/>
            </p:nvSpPr>
            <p:spPr bwMode="auto">
              <a:xfrm>
                <a:off x="4159" y="1227"/>
                <a:ext cx="157" cy="31"/>
              </a:xfrm>
              <a:custGeom>
                <a:avLst/>
                <a:gdLst>
                  <a:gd name="T0" fmla="*/ 188 w 131"/>
                  <a:gd name="T1" fmla="*/ 37 h 25"/>
                  <a:gd name="T2" fmla="*/ 116 w 131"/>
                  <a:gd name="T3" fmla="*/ 21 h 25"/>
                  <a:gd name="T4" fmla="*/ 95 w 131"/>
                  <a:gd name="T5" fmla="*/ 20 h 25"/>
                  <a:gd name="T6" fmla="*/ 67 w 131"/>
                  <a:gd name="T7" fmla="*/ 6 h 25"/>
                  <a:gd name="T8" fmla="*/ 0 w 131"/>
                  <a:gd name="T9" fmla="*/ 9 h 25"/>
                  <a:gd name="T10" fmla="*/ 62 w 131"/>
                  <a:gd name="T11" fmla="*/ 7 h 25"/>
                  <a:gd name="T12" fmla="*/ 101 w 131"/>
                  <a:gd name="T13" fmla="*/ 20 h 25"/>
                  <a:gd name="T14" fmla="*/ 146 w 131"/>
                  <a:gd name="T15" fmla="*/ 27 h 25"/>
                  <a:gd name="T16" fmla="*/ 183 w 131"/>
                  <a:gd name="T17" fmla="*/ 3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25">
                    <a:moveTo>
                      <a:pt x="131" y="24"/>
                    </a:moveTo>
                    <a:cubicBezTo>
                      <a:pt x="114" y="21"/>
                      <a:pt x="98" y="15"/>
                      <a:pt x="81" y="14"/>
                    </a:cubicBezTo>
                    <a:cubicBezTo>
                      <a:pt x="76" y="13"/>
                      <a:pt x="71" y="14"/>
                      <a:pt x="66" y="13"/>
                    </a:cubicBezTo>
                    <a:cubicBezTo>
                      <a:pt x="59" y="11"/>
                      <a:pt x="54" y="6"/>
                      <a:pt x="47" y="4"/>
                    </a:cubicBezTo>
                    <a:cubicBezTo>
                      <a:pt x="36" y="0"/>
                      <a:pt x="28" y="3"/>
                      <a:pt x="0" y="6"/>
                    </a:cubicBezTo>
                    <a:cubicBezTo>
                      <a:pt x="12" y="7"/>
                      <a:pt x="31" y="2"/>
                      <a:pt x="43" y="5"/>
                    </a:cubicBezTo>
                    <a:cubicBezTo>
                      <a:pt x="52" y="6"/>
                      <a:pt x="60" y="11"/>
                      <a:pt x="70" y="13"/>
                    </a:cubicBezTo>
                    <a:cubicBezTo>
                      <a:pt x="80" y="16"/>
                      <a:pt x="91" y="16"/>
                      <a:pt x="102" y="18"/>
                    </a:cubicBezTo>
                    <a:cubicBezTo>
                      <a:pt x="111" y="19"/>
                      <a:pt x="119" y="23"/>
                      <a:pt x="128"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3" name="Line 1904"/>
              <p:cNvSpPr>
                <a:spLocks noChangeShapeType="1"/>
              </p:cNvSpPr>
              <p:nvPr/>
            </p:nvSpPr>
            <p:spPr bwMode="auto">
              <a:xfrm>
                <a:off x="4810" y="1012"/>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914" name="Line 1905"/>
              <p:cNvSpPr>
                <a:spLocks noChangeShapeType="1"/>
              </p:cNvSpPr>
              <p:nvPr/>
            </p:nvSpPr>
            <p:spPr bwMode="auto">
              <a:xfrm>
                <a:off x="4809" y="1385"/>
                <a:ext cx="1" cy="58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915" name="Freeform 1906"/>
              <p:cNvSpPr>
                <a:spLocks/>
              </p:cNvSpPr>
              <p:nvPr/>
            </p:nvSpPr>
            <p:spPr bwMode="auto">
              <a:xfrm>
                <a:off x="4583" y="1207"/>
                <a:ext cx="71" cy="19"/>
              </a:xfrm>
              <a:custGeom>
                <a:avLst/>
                <a:gdLst>
                  <a:gd name="T0" fmla="*/ 0 w 59"/>
                  <a:gd name="T1" fmla="*/ 0 h 16"/>
                  <a:gd name="T2" fmla="*/ 85 w 59"/>
                  <a:gd name="T3" fmla="*/ 14 h 16"/>
                  <a:gd name="T4" fmla="*/ 0 w 59"/>
                  <a:gd name="T5" fmla="*/ 0 h 16"/>
                  <a:gd name="T6" fmla="*/ 0 60000 65536"/>
                  <a:gd name="T7" fmla="*/ 0 60000 65536"/>
                  <a:gd name="T8" fmla="*/ 0 60000 65536"/>
                </a:gdLst>
                <a:ahLst/>
                <a:cxnLst>
                  <a:cxn ang="T6">
                    <a:pos x="T0" y="T1"/>
                  </a:cxn>
                  <a:cxn ang="T7">
                    <a:pos x="T2" y="T3"/>
                  </a:cxn>
                  <a:cxn ang="T8">
                    <a:pos x="T4" y="T5"/>
                  </a:cxn>
                </a:cxnLst>
                <a:rect l="0" t="0" r="r" b="b"/>
                <a:pathLst>
                  <a:path w="59" h="16">
                    <a:moveTo>
                      <a:pt x="0" y="0"/>
                    </a:moveTo>
                    <a:cubicBezTo>
                      <a:pt x="0" y="0"/>
                      <a:pt x="16" y="16"/>
                      <a:pt x="59" y="10"/>
                    </a:cubicBezTo>
                    <a:cubicBezTo>
                      <a:pt x="59" y="10"/>
                      <a:pt x="9"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6" name="Freeform 1907"/>
              <p:cNvSpPr>
                <a:spLocks/>
              </p:cNvSpPr>
              <p:nvPr/>
            </p:nvSpPr>
            <p:spPr bwMode="auto">
              <a:xfrm>
                <a:off x="4727" y="1220"/>
                <a:ext cx="58" cy="32"/>
              </a:xfrm>
              <a:custGeom>
                <a:avLst/>
                <a:gdLst>
                  <a:gd name="T0" fmla="*/ 0 w 48"/>
                  <a:gd name="T1" fmla="*/ 2 h 26"/>
                  <a:gd name="T2" fmla="*/ 70 w 48"/>
                  <a:gd name="T3" fmla="*/ 0 h 26"/>
                  <a:gd name="T4" fmla="*/ 0 w 48"/>
                  <a:gd name="T5" fmla="*/ 2 h 26"/>
                  <a:gd name="T6" fmla="*/ 0 60000 65536"/>
                  <a:gd name="T7" fmla="*/ 0 60000 65536"/>
                  <a:gd name="T8" fmla="*/ 0 60000 65536"/>
                </a:gdLst>
                <a:ahLst/>
                <a:cxnLst>
                  <a:cxn ang="T6">
                    <a:pos x="T0" y="T1"/>
                  </a:cxn>
                  <a:cxn ang="T7">
                    <a:pos x="T2" y="T3"/>
                  </a:cxn>
                  <a:cxn ang="T8">
                    <a:pos x="T4" y="T5"/>
                  </a:cxn>
                </a:cxnLst>
                <a:rect l="0" t="0" r="r" b="b"/>
                <a:pathLst>
                  <a:path w="48" h="26">
                    <a:moveTo>
                      <a:pt x="0" y="2"/>
                    </a:moveTo>
                    <a:cubicBezTo>
                      <a:pt x="0" y="2"/>
                      <a:pt x="16" y="26"/>
                      <a:pt x="48" y="0"/>
                    </a:cubicBezTo>
                    <a:cubicBezTo>
                      <a:pt x="48" y="0"/>
                      <a:pt x="17" y="14"/>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7" name="Freeform 1908"/>
              <p:cNvSpPr>
                <a:spLocks/>
              </p:cNvSpPr>
              <p:nvPr/>
            </p:nvSpPr>
            <p:spPr bwMode="auto">
              <a:xfrm>
                <a:off x="4821" y="1208"/>
                <a:ext cx="66" cy="38"/>
              </a:xfrm>
              <a:custGeom>
                <a:avLst/>
                <a:gdLst>
                  <a:gd name="T0" fmla="*/ 0 w 55"/>
                  <a:gd name="T1" fmla="*/ 0 h 31"/>
                  <a:gd name="T2" fmla="*/ 79 w 55"/>
                  <a:gd name="T3" fmla="*/ 40 h 31"/>
                  <a:gd name="T4" fmla="*/ 0 w 55"/>
                  <a:gd name="T5" fmla="*/ 0 h 31"/>
                  <a:gd name="T6" fmla="*/ 0 60000 65536"/>
                  <a:gd name="T7" fmla="*/ 0 60000 65536"/>
                  <a:gd name="T8" fmla="*/ 0 60000 65536"/>
                </a:gdLst>
                <a:ahLst/>
                <a:cxnLst>
                  <a:cxn ang="T6">
                    <a:pos x="T0" y="T1"/>
                  </a:cxn>
                  <a:cxn ang="T7">
                    <a:pos x="T2" y="T3"/>
                  </a:cxn>
                  <a:cxn ang="T8">
                    <a:pos x="T4" y="T5"/>
                  </a:cxn>
                </a:cxnLst>
                <a:rect l="0" t="0" r="r" b="b"/>
                <a:pathLst>
                  <a:path w="55" h="31">
                    <a:moveTo>
                      <a:pt x="0" y="0"/>
                    </a:moveTo>
                    <a:cubicBezTo>
                      <a:pt x="0" y="0"/>
                      <a:pt x="24" y="31"/>
                      <a:pt x="55" y="27"/>
                    </a:cubicBezTo>
                    <a:cubicBezTo>
                      <a:pt x="55" y="27"/>
                      <a:pt x="12"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8" name="Freeform 1909"/>
              <p:cNvSpPr>
                <a:spLocks/>
              </p:cNvSpPr>
              <p:nvPr/>
            </p:nvSpPr>
            <p:spPr bwMode="auto">
              <a:xfrm>
                <a:off x="4932" y="1266"/>
                <a:ext cx="33" cy="71"/>
              </a:xfrm>
              <a:custGeom>
                <a:avLst/>
                <a:gdLst>
                  <a:gd name="T0" fmla="*/ 7 w 28"/>
                  <a:gd name="T1" fmla="*/ 0 h 59"/>
                  <a:gd name="T2" fmla="*/ 0 w 28"/>
                  <a:gd name="T3" fmla="*/ 85 h 59"/>
                  <a:gd name="T4" fmla="*/ 7 w 28"/>
                  <a:gd name="T5" fmla="*/ 0 h 59"/>
                  <a:gd name="T6" fmla="*/ 0 60000 65536"/>
                  <a:gd name="T7" fmla="*/ 0 60000 65536"/>
                  <a:gd name="T8" fmla="*/ 0 60000 65536"/>
                </a:gdLst>
                <a:ahLst/>
                <a:cxnLst>
                  <a:cxn ang="T6">
                    <a:pos x="T0" y="T1"/>
                  </a:cxn>
                  <a:cxn ang="T7">
                    <a:pos x="T2" y="T3"/>
                  </a:cxn>
                  <a:cxn ang="T8">
                    <a:pos x="T4" y="T5"/>
                  </a:cxn>
                </a:cxnLst>
                <a:rect l="0" t="0" r="r" b="b"/>
                <a:pathLst>
                  <a:path w="28" h="59">
                    <a:moveTo>
                      <a:pt x="5" y="0"/>
                    </a:moveTo>
                    <a:cubicBezTo>
                      <a:pt x="5" y="0"/>
                      <a:pt x="28" y="33"/>
                      <a:pt x="0" y="59"/>
                    </a:cubicBezTo>
                    <a:cubicBezTo>
                      <a:pt x="0" y="59"/>
                      <a:pt x="15" y="22"/>
                      <a:pt x="5"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9" name="Freeform 1910"/>
              <p:cNvSpPr>
                <a:spLocks/>
              </p:cNvSpPr>
              <p:nvPr/>
            </p:nvSpPr>
            <p:spPr bwMode="auto">
              <a:xfrm>
                <a:off x="4816" y="1381"/>
                <a:ext cx="68" cy="24"/>
              </a:xfrm>
              <a:custGeom>
                <a:avLst/>
                <a:gdLst>
                  <a:gd name="T0" fmla="*/ 0 w 56"/>
                  <a:gd name="T1" fmla="*/ 2 h 20"/>
                  <a:gd name="T2" fmla="*/ 83 w 56"/>
                  <a:gd name="T3" fmla="*/ 0 h 20"/>
                  <a:gd name="T4" fmla="*/ 0 w 56"/>
                  <a:gd name="T5" fmla="*/ 2 h 20"/>
                  <a:gd name="T6" fmla="*/ 0 60000 65536"/>
                  <a:gd name="T7" fmla="*/ 0 60000 65536"/>
                  <a:gd name="T8" fmla="*/ 0 60000 65536"/>
                </a:gdLst>
                <a:ahLst/>
                <a:cxnLst>
                  <a:cxn ang="T6">
                    <a:pos x="T0" y="T1"/>
                  </a:cxn>
                  <a:cxn ang="T7">
                    <a:pos x="T2" y="T3"/>
                  </a:cxn>
                  <a:cxn ang="T8">
                    <a:pos x="T4" y="T5"/>
                  </a:cxn>
                </a:cxnLst>
                <a:rect l="0" t="0" r="r" b="b"/>
                <a:pathLst>
                  <a:path w="56" h="20">
                    <a:moveTo>
                      <a:pt x="0" y="2"/>
                    </a:moveTo>
                    <a:cubicBezTo>
                      <a:pt x="0" y="2"/>
                      <a:pt x="30" y="20"/>
                      <a:pt x="56" y="0"/>
                    </a:cubicBezTo>
                    <a:cubicBezTo>
                      <a:pt x="56" y="0"/>
                      <a:pt x="27" y="11"/>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0" name="Freeform 1911"/>
              <p:cNvSpPr>
                <a:spLocks/>
              </p:cNvSpPr>
              <p:nvPr/>
            </p:nvSpPr>
            <p:spPr bwMode="auto">
              <a:xfrm>
                <a:off x="4679" y="1353"/>
                <a:ext cx="66" cy="24"/>
              </a:xfrm>
              <a:custGeom>
                <a:avLst/>
                <a:gdLst>
                  <a:gd name="T0" fmla="*/ 0 w 55"/>
                  <a:gd name="T1" fmla="*/ 29 h 20"/>
                  <a:gd name="T2" fmla="*/ 79 w 55"/>
                  <a:gd name="T3" fmla="*/ 8 h 20"/>
                  <a:gd name="T4" fmla="*/ 0 w 55"/>
                  <a:gd name="T5" fmla="*/ 29 h 20"/>
                  <a:gd name="T6" fmla="*/ 0 60000 65536"/>
                  <a:gd name="T7" fmla="*/ 0 60000 65536"/>
                  <a:gd name="T8" fmla="*/ 0 60000 65536"/>
                </a:gdLst>
                <a:ahLst/>
                <a:cxnLst>
                  <a:cxn ang="T6">
                    <a:pos x="T0" y="T1"/>
                  </a:cxn>
                  <a:cxn ang="T7">
                    <a:pos x="T2" y="T3"/>
                  </a:cxn>
                  <a:cxn ang="T8">
                    <a:pos x="T4" y="T5"/>
                  </a:cxn>
                </a:cxnLst>
                <a:rect l="0" t="0" r="r" b="b"/>
                <a:pathLst>
                  <a:path w="55" h="20">
                    <a:moveTo>
                      <a:pt x="0" y="20"/>
                    </a:moveTo>
                    <a:cubicBezTo>
                      <a:pt x="0" y="20"/>
                      <a:pt x="29" y="0"/>
                      <a:pt x="55" y="6"/>
                    </a:cubicBezTo>
                    <a:cubicBezTo>
                      <a:pt x="55" y="6"/>
                      <a:pt x="21" y="8"/>
                      <a:pt x="0" y="2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1" name="Freeform 1912"/>
              <p:cNvSpPr>
                <a:spLocks/>
              </p:cNvSpPr>
              <p:nvPr/>
            </p:nvSpPr>
            <p:spPr bwMode="auto">
              <a:xfrm>
                <a:off x="4631" y="1352"/>
                <a:ext cx="31" cy="23"/>
              </a:xfrm>
              <a:custGeom>
                <a:avLst/>
                <a:gdLst>
                  <a:gd name="T0" fmla="*/ 37 w 26"/>
                  <a:gd name="T1" fmla="*/ 28 h 19"/>
                  <a:gd name="T2" fmla="*/ 5 w 26"/>
                  <a:gd name="T3" fmla="*/ 0 h 19"/>
                  <a:gd name="T4" fmla="*/ 0 w 26"/>
                  <a:gd name="T5" fmla="*/ 6 h 19"/>
                  <a:gd name="T6" fmla="*/ 37 w 26"/>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9">
                    <a:moveTo>
                      <a:pt x="26" y="19"/>
                    </a:moveTo>
                    <a:cubicBezTo>
                      <a:pt x="26" y="19"/>
                      <a:pt x="15" y="2"/>
                      <a:pt x="3" y="0"/>
                    </a:cubicBezTo>
                    <a:cubicBezTo>
                      <a:pt x="0" y="4"/>
                      <a:pt x="0" y="4"/>
                      <a:pt x="0" y="4"/>
                    </a:cubicBezTo>
                    <a:cubicBezTo>
                      <a:pt x="0" y="4"/>
                      <a:pt x="12" y="3"/>
                      <a:pt x="26" y="19"/>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2" name="Freeform 1913"/>
              <p:cNvSpPr>
                <a:spLocks/>
              </p:cNvSpPr>
              <p:nvPr/>
            </p:nvSpPr>
            <p:spPr bwMode="auto">
              <a:xfrm>
                <a:off x="4306" y="1405"/>
                <a:ext cx="74" cy="29"/>
              </a:xfrm>
              <a:custGeom>
                <a:avLst/>
                <a:gdLst>
                  <a:gd name="T0" fmla="*/ 0 w 62"/>
                  <a:gd name="T1" fmla="*/ 19 h 24"/>
                  <a:gd name="T2" fmla="*/ 88 w 62"/>
                  <a:gd name="T3" fmla="*/ 0 h 24"/>
                  <a:gd name="T4" fmla="*/ 0 w 62"/>
                  <a:gd name="T5" fmla="*/ 19 h 24"/>
                  <a:gd name="T6" fmla="*/ 0 60000 65536"/>
                  <a:gd name="T7" fmla="*/ 0 60000 65536"/>
                  <a:gd name="T8" fmla="*/ 0 60000 65536"/>
                </a:gdLst>
                <a:ahLst/>
                <a:cxnLst>
                  <a:cxn ang="T6">
                    <a:pos x="T0" y="T1"/>
                  </a:cxn>
                  <a:cxn ang="T7">
                    <a:pos x="T2" y="T3"/>
                  </a:cxn>
                  <a:cxn ang="T8">
                    <a:pos x="T4" y="T5"/>
                  </a:cxn>
                </a:cxnLst>
                <a:rect l="0" t="0" r="r" b="b"/>
                <a:pathLst>
                  <a:path w="62" h="24">
                    <a:moveTo>
                      <a:pt x="0" y="13"/>
                    </a:moveTo>
                    <a:cubicBezTo>
                      <a:pt x="0" y="13"/>
                      <a:pt x="37" y="24"/>
                      <a:pt x="62" y="0"/>
                    </a:cubicBezTo>
                    <a:cubicBezTo>
                      <a:pt x="62" y="0"/>
                      <a:pt x="29" y="17"/>
                      <a:pt x="0" y="13"/>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3" name="Freeform 1914"/>
              <p:cNvSpPr>
                <a:spLocks/>
              </p:cNvSpPr>
              <p:nvPr/>
            </p:nvSpPr>
            <p:spPr bwMode="auto">
              <a:xfrm>
                <a:off x="4225" y="1443"/>
                <a:ext cx="59" cy="37"/>
              </a:xfrm>
              <a:custGeom>
                <a:avLst/>
                <a:gdLst>
                  <a:gd name="T0" fmla="*/ 0 w 49"/>
                  <a:gd name="T1" fmla="*/ 17 h 31"/>
                  <a:gd name="T2" fmla="*/ 71 w 49"/>
                  <a:gd name="T3" fmla="*/ 0 h 31"/>
                  <a:gd name="T4" fmla="*/ 0 w 49"/>
                  <a:gd name="T5" fmla="*/ 17 h 31"/>
                  <a:gd name="T6" fmla="*/ 0 60000 65536"/>
                  <a:gd name="T7" fmla="*/ 0 60000 65536"/>
                  <a:gd name="T8" fmla="*/ 0 60000 65536"/>
                </a:gdLst>
                <a:ahLst/>
                <a:cxnLst>
                  <a:cxn ang="T6">
                    <a:pos x="T0" y="T1"/>
                  </a:cxn>
                  <a:cxn ang="T7">
                    <a:pos x="T2" y="T3"/>
                  </a:cxn>
                  <a:cxn ang="T8">
                    <a:pos x="T4" y="T5"/>
                  </a:cxn>
                </a:cxnLst>
                <a:rect l="0" t="0" r="r" b="b"/>
                <a:pathLst>
                  <a:path w="49" h="31">
                    <a:moveTo>
                      <a:pt x="0" y="12"/>
                    </a:moveTo>
                    <a:cubicBezTo>
                      <a:pt x="0" y="12"/>
                      <a:pt x="26" y="31"/>
                      <a:pt x="49" y="0"/>
                    </a:cubicBezTo>
                    <a:cubicBezTo>
                      <a:pt x="49" y="0"/>
                      <a:pt x="28" y="15"/>
                      <a:pt x="0" y="1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4" name="Freeform 1915"/>
              <p:cNvSpPr>
                <a:spLocks/>
              </p:cNvSpPr>
              <p:nvPr/>
            </p:nvSpPr>
            <p:spPr bwMode="auto">
              <a:xfrm>
                <a:off x="4082" y="1472"/>
                <a:ext cx="80" cy="29"/>
              </a:xfrm>
              <a:custGeom>
                <a:avLst/>
                <a:gdLst>
                  <a:gd name="T0" fmla="*/ 0 w 67"/>
                  <a:gd name="T1" fmla="*/ 0 h 24"/>
                  <a:gd name="T2" fmla="*/ 96 w 67"/>
                  <a:gd name="T3" fmla="*/ 5 h 24"/>
                  <a:gd name="T4" fmla="*/ 0 w 67"/>
                  <a:gd name="T5" fmla="*/ 0 h 24"/>
                  <a:gd name="T6" fmla="*/ 0 60000 65536"/>
                  <a:gd name="T7" fmla="*/ 0 60000 65536"/>
                  <a:gd name="T8" fmla="*/ 0 60000 65536"/>
                </a:gdLst>
                <a:ahLst/>
                <a:cxnLst>
                  <a:cxn ang="T6">
                    <a:pos x="T0" y="T1"/>
                  </a:cxn>
                  <a:cxn ang="T7">
                    <a:pos x="T2" y="T3"/>
                  </a:cxn>
                  <a:cxn ang="T8">
                    <a:pos x="T4" y="T5"/>
                  </a:cxn>
                </a:cxnLst>
                <a:rect l="0" t="0" r="r" b="b"/>
                <a:pathLst>
                  <a:path w="67" h="24">
                    <a:moveTo>
                      <a:pt x="0" y="0"/>
                    </a:moveTo>
                    <a:cubicBezTo>
                      <a:pt x="0" y="0"/>
                      <a:pt x="31" y="24"/>
                      <a:pt x="67" y="3"/>
                    </a:cubicBezTo>
                    <a:cubicBezTo>
                      <a:pt x="67" y="3"/>
                      <a:pt x="28"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5" name="Freeform 1916"/>
              <p:cNvSpPr>
                <a:spLocks/>
              </p:cNvSpPr>
              <p:nvPr/>
            </p:nvSpPr>
            <p:spPr bwMode="auto">
              <a:xfrm>
                <a:off x="3975" y="1483"/>
                <a:ext cx="62" cy="29"/>
              </a:xfrm>
              <a:custGeom>
                <a:avLst/>
                <a:gdLst>
                  <a:gd name="T0" fmla="*/ 0 w 52"/>
                  <a:gd name="T1" fmla="*/ 0 h 24"/>
                  <a:gd name="T2" fmla="*/ 74 w 52"/>
                  <a:gd name="T3" fmla="*/ 15 h 24"/>
                  <a:gd name="T4" fmla="*/ 0 w 52"/>
                  <a:gd name="T5" fmla="*/ 0 h 24"/>
                  <a:gd name="T6" fmla="*/ 0 60000 65536"/>
                  <a:gd name="T7" fmla="*/ 0 60000 65536"/>
                  <a:gd name="T8" fmla="*/ 0 60000 65536"/>
                </a:gdLst>
                <a:ahLst/>
                <a:cxnLst>
                  <a:cxn ang="T6">
                    <a:pos x="T0" y="T1"/>
                  </a:cxn>
                  <a:cxn ang="T7">
                    <a:pos x="T2" y="T3"/>
                  </a:cxn>
                  <a:cxn ang="T8">
                    <a:pos x="T4" y="T5"/>
                  </a:cxn>
                </a:cxnLst>
                <a:rect l="0" t="0" r="r" b="b"/>
                <a:pathLst>
                  <a:path w="52" h="24">
                    <a:moveTo>
                      <a:pt x="0" y="0"/>
                    </a:moveTo>
                    <a:cubicBezTo>
                      <a:pt x="0" y="0"/>
                      <a:pt x="34" y="24"/>
                      <a:pt x="52" y="10"/>
                    </a:cubicBezTo>
                    <a:cubicBezTo>
                      <a:pt x="52" y="10"/>
                      <a:pt x="19"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6" name="Freeform 1917"/>
            <p:cNvSpPr>
              <a:spLocks/>
            </p:cNvSpPr>
            <p:nvPr/>
          </p:nvSpPr>
          <p:spPr bwMode="auto">
            <a:xfrm>
              <a:off x="1442"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 name="Freeform 1919"/>
            <p:cNvSpPr>
              <a:spLocks/>
            </p:cNvSpPr>
            <p:nvPr/>
          </p:nvSpPr>
          <p:spPr bwMode="auto">
            <a:xfrm>
              <a:off x="2282"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 name="Freeform 1921"/>
            <p:cNvSpPr>
              <a:spLocks/>
            </p:cNvSpPr>
            <p:nvPr/>
          </p:nvSpPr>
          <p:spPr bwMode="auto">
            <a:xfrm>
              <a:off x="3127"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 name="Freeform 1923"/>
            <p:cNvSpPr>
              <a:spLocks/>
            </p:cNvSpPr>
            <p:nvPr/>
          </p:nvSpPr>
          <p:spPr bwMode="auto">
            <a:xfrm>
              <a:off x="3967"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3849" name="TextovéPole 3848"/>
          <p:cNvSpPr txBox="1"/>
          <p:nvPr/>
        </p:nvSpPr>
        <p:spPr>
          <a:xfrm>
            <a:off x="1115616" y="6093296"/>
            <a:ext cx="1153332" cy="461665"/>
          </a:xfrm>
          <a:prstGeom prst="rect">
            <a:avLst/>
          </a:prstGeom>
          <a:noFill/>
        </p:spPr>
        <p:txBody>
          <a:bodyPr wrap="square" rtlCol="0">
            <a:spAutoFit/>
          </a:bodyPr>
          <a:lstStyle/>
          <a:p>
            <a:pPr algn="ctr"/>
            <a:r>
              <a:rPr lang="cs-CZ" sz="1200" b="1" dirty="0"/>
              <a:t>ENDOTELIÁLNÍ DYSFUNKCE</a:t>
            </a:r>
          </a:p>
        </p:txBody>
      </p:sp>
      <p:sp>
        <p:nvSpPr>
          <p:cNvPr id="3850" name="TextovéPole 3849"/>
          <p:cNvSpPr txBox="1"/>
          <p:nvPr/>
        </p:nvSpPr>
        <p:spPr>
          <a:xfrm>
            <a:off x="5938948" y="6063679"/>
            <a:ext cx="2585195" cy="461665"/>
          </a:xfrm>
          <a:prstGeom prst="rect">
            <a:avLst/>
          </a:prstGeom>
          <a:noFill/>
        </p:spPr>
        <p:txBody>
          <a:bodyPr wrap="none" rtlCol="0">
            <a:spAutoFit/>
          </a:bodyPr>
          <a:lstStyle/>
          <a:p>
            <a:r>
              <a:rPr lang="cs-CZ" sz="1200" b="1" dirty="0"/>
              <a:t>ROZVINUTÝ ATEROSKLEROTICKÝ PLÁT</a:t>
            </a:r>
          </a:p>
          <a:p>
            <a:r>
              <a:rPr lang="cs-CZ" sz="1200" b="1" dirty="0"/>
              <a:t>(+ ISCHEMIE = NEDOKRVENÍ ZA NÍM)</a:t>
            </a:r>
          </a:p>
        </p:txBody>
      </p:sp>
      <p:sp>
        <p:nvSpPr>
          <p:cNvPr id="7" name="Obdélník 6"/>
          <p:cNvSpPr/>
          <p:nvPr/>
        </p:nvSpPr>
        <p:spPr>
          <a:xfrm>
            <a:off x="179512" y="116632"/>
            <a:ext cx="1613903" cy="369332"/>
          </a:xfrm>
          <a:prstGeom prst="rect">
            <a:avLst/>
          </a:prstGeom>
        </p:spPr>
        <p:txBody>
          <a:bodyPr wrap="none">
            <a:spAutoFit/>
          </a:bodyPr>
          <a:lstStyle/>
          <a:p>
            <a:r>
              <a:rPr lang="cs-CZ" b="1" dirty="0"/>
              <a:t>Bonusový </a:t>
            </a:r>
            <a:r>
              <a:rPr lang="cs-CZ" b="1" dirty="0" err="1"/>
              <a:t>slide</a:t>
            </a:r>
            <a:endParaRPr lang="cs-CZ" dirty="0"/>
          </a:p>
        </p:txBody>
      </p:sp>
    </p:spTree>
    <p:extLst>
      <p:ext uri="{BB962C8B-B14F-4D97-AF65-F5344CB8AC3E}">
        <p14:creationId xmlns:p14="http://schemas.microsoft.com/office/powerpoint/2010/main" val="3362746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Metody měření krevního průtoku I</a:t>
            </a:r>
          </a:p>
        </p:txBody>
      </p:sp>
      <p:sp>
        <p:nvSpPr>
          <p:cNvPr id="3" name="Zástupný symbol pro obsah 2"/>
          <p:cNvSpPr>
            <a:spLocks noGrp="1"/>
          </p:cNvSpPr>
          <p:nvPr>
            <p:ph idx="1"/>
          </p:nvPr>
        </p:nvSpPr>
        <p:spPr>
          <a:xfrm>
            <a:off x="457200" y="1412776"/>
            <a:ext cx="8229600" cy="2116832"/>
          </a:xfrm>
        </p:spPr>
        <p:txBody>
          <a:bodyPr>
            <a:normAutofit/>
          </a:bodyPr>
          <a:lstStyle/>
          <a:p>
            <a:r>
              <a:rPr lang="cs-CZ" sz="2800" b="1" dirty="0"/>
              <a:t>Radioizotopová metoda</a:t>
            </a:r>
          </a:p>
          <a:p>
            <a:pPr lvl="1"/>
            <a:r>
              <a:rPr lang="cs-CZ" sz="1800" dirty="0"/>
              <a:t>do těla pacienta je vpravena radioaktivní látka (= radiofarmakum) s krátkým poločasem rozpadu (= rychle se z těla eliminuje = malá zátěž pacienta)</a:t>
            </a:r>
          </a:p>
          <a:p>
            <a:pPr lvl="1"/>
            <a:r>
              <a:rPr lang="cs-CZ" sz="1800" dirty="0"/>
              <a:t>čím větší je průtok krve daným orgánem, tím více radiofarmaka je v této tkáni vychytáno a tím více radioaktivního záření (uvolněného rozpadem daného radiofarmaka) je zachyceno na detektoru</a:t>
            </a:r>
          </a:p>
        </p:txBody>
      </p:sp>
      <p:sp>
        <p:nvSpPr>
          <p:cNvPr id="4" name="TextovéPole 3"/>
          <p:cNvSpPr txBox="1"/>
          <p:nvPr/>
        </p:nvSpPr>
        <p:spPr>
          <a:xfrm>
            <a:off x="-36512" y="6608385"/>
            <a:ext cx="3345788" cy="246221"/>
          </a:xfrm>
          <a:prstGeom prst="rect">
            <a:avLst/>
          </a:prstGeom>
          <a:noFill/>
        </p:spPr>
        <p:txBody>
          <a:bodyPr wrap="none" rtlCol="0">
            <a:spAutoFit/>
          </a:bodyPr>
          <a:lstStyle/>
          <a:p>
            <a:r>
              <a:rPr lang="cs-CZ" sz="500" dirty="0"/>
              <a:t>Obrázek 1: http://web.carteret.edu/keoughp/LFreshwater/CPAP/V-Q%20Relationships/VQClassNotes_files/image006.jpg</a:t>
            </a:r>
          </a:p>
          <a:p>
            <a:r>
              <a:rPr lang="cs-CZ" sz="500" dirty="0"/>
              <a:t>Obrázek 2: http://img.medscapestatic.com/pi/meds/ckb/39/26839tn.jpg</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830" t="7255"/>
          <a:stretch/>
        </p:blipFill>
        <p:spPr bwMode="auto">
          <a:xfrm>
            <a:off x="5688451" y="3529608"/>
            <a:ext cx="1109845" cy="10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95536" y="3669443"/>
            <a:ext cx="4572000" cy="2639184"/>
          </a:xfrm>
          <a:prstGeom prst="rect">
            <a:avLst/>
          </a:prstGeom>
        </p:spPr>
        <p:txBody>
          <a:bodyPr>
            <a:spAutoFit/>
          </a:bodyPr>
          <a:lstStyle/>
          <a:p>
            <a:pPr marL="285750" indent="-285750">
              <a:buFont typeface="Arial" panose="020B0604020202020204" pitchFamily="34" charset="0"/>
              <a:buChar char="•"/>
            </a:pPr>
            <a:r>
              <a:rPr lang="cs-CZ" b="1" dirty="0"/>
              <a:t>Praktické využití</a:t>
            </a:r>
            <a:r>
              <a:rPr lang="cs-CZ" dirty="0"/>
              <a:t>:</a:t>
            </a:r>
          </a:p>
          <a:p>
            <a:pPr marL="742950" lvl="1" indent="-285750">
              <a:buFont typeface="Arial" panose="020B0604020202020204" pitchFamily="34" charset="0"/>
              <a:buChar char="•"/>
            </a:pPr>
            <a:r>
              <a:rPr lang="cs-CZ" sz="1600" b="1" dirty="0"/>
              <a:t>Scintigrafie plic</a:t>
            </a:r>
          </a:p>
          <a:p>
            <a:pPr marL="1200150" lvl="2" indent="-285750">
              <a:buFont typeface="Arial" panose="020B0604020202020204" pitchFamily="34" charset="0"/>
              <a:buChar char="•"/>
            </a:pPr>
            <a:r>
              <a:rPr lang="cs-CZ" sz="1050" dirty="0"/>
              <a:t>využívá se v diagnostice plicní embolizace (= situace, kdy embolus (vmetek) ucpe část plicního řečiště a touto oblastí neprotéká krev (krevní průtok je nulový))</a:t>
            </a:r>
          </a:p>
          <a:p>
            <a:pPr marL="742950" lvl="1" indent="-285750">
              <a:buFont typeface="Arial" panose="020B0604020202020204" pitchFamily="34" charset="0"/>
              <a:buChar char="•"/>
            </a:pPr>
            <a:r>
              <a:rPr lang="cs-CZ" sz="1600" b="1" dirty="0"/>
              <a:t>Scintigrafie myokardu</a:t>
            </a:r>
          </a:p>
          <a:p>
            <a:pPr marL="1200150" lvl="2" indent="-285750">
              <a:buFont typeface="Arial" panose="020B0604020202020204" pitchFamily="34" charset="0"/>
              <a:buChar char="•"/>
            </a:pPr>
            <a:r>
              <a:rPr lang="cs-CZ" sz="1050" dirty="0"/>
              <a:t>využívá se v diagnostice ischemické choroby srdeční při nejasném nálezu na EKG</a:t>
            </a:r>
          </a:p>
          <a:p>
            <a:pPr marL="1200150" lvl="2" indent="-285750">
              <a:buFont typeface="Arial" panose="020B0604020202020204" pitchFamily="34" charset="0"/>
              <a:buChar char="•"/>
            </a:pPr>
            <a:r>
              <a:rPr lang="cs-CZ" sz="1050" dirty="0"/>
              <a:t>aplikované radiofarmakum se rozvrství v srdci a místa s nízkou koncentrací radiofarmaka odpovídají místům špatně prokrveným („hibernující myokard“, ischemická místa za zúžením tepny) nebo místům po již proběhlém infarktu myokardu (jizva tvořená vazivem je méně prokrvená než okolní pracovní myokard)</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 t="9539" r="55924" b="6846"/>
          <a:stretch/>
        </p:blipFill>
        <p:spPr bwMode="auto">
          <a:xfrm>
            <a:off x="6932461" y="3529607"/>
            <a:ext cx="1153037" cy="10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img.medscapestatic.com/pi/meds/ckb/39/26839tn.jpg"/>
          <p:cNvPicPr>
            <a:picLocks noChangeAspect="1" noChangeArrowheads="1"/>
          </p:cNvPicPr>
          <p:nvPr/>
        </p:nvPicPr>
        <p:blipFill rotWithShape="1">
          <a:blip r:embed="rId3">
            <a:extLst>
              <a:ext uri="{28A0092B-C50C-407E-A947-70E740481C1C}">
                <a14:useLocalDpi xmlns:a14="http://schemas.microsoft.com/office/drawing/2010/main" val="0"/>
              </a:ext>
            </a:extLst>
          </a:blip>
          <a:srcRect l="57359" b="56687"/>
          <a:stretch/>
        </p:blipFill>
        <p:spPr bwMode="auto">
          <a:xfrm>
            <a:off x="6932462" y="4969767"/>
            <a:ext cx="1119879" cy="11465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mg.medscapestatic.com/pi/meds/ckb/39/26839tn.jpg"/>
          <p:cNvPicPr>
            <a:picLocks noChangeAspect="1" noChangeArrowheads="1"/>
          </p:cNvPicPr>
          <p:nvPr/>
        </p:nvPicPr>
        <p:blipFill rotWithShape="1">
          <a:blip r:embed="rId3">
            <a:extLst>
              <a:ext uri="{28A0092B-C50C-407E-A947-70E740481C1C}">
                <a14:useLocalDpi xmlns:a14="http://schemas.microsoft.com/office/drawing/2010/main" val="0"/>
              </a:ext>
            </a:extLst>
          </a:blip>
          <a:srcRect l="57741" t="44494" b="12193"/>
          <a:stretch/>
        </p:blipFill>
        <p:spPr bwMode="auto">
          <a:xfrm>
            <a:off x="5688451" y="4969767"/>
            <a:ext cx="1109845" cy="1146553"/>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5688451" y="4576511"/>
            <a:ext cx="4572000" cy="276999"/>
          </a:xfrm>
          <a:prstGeom prst="rect">
            <a:avLst/>
          </a:prstGeom>
        </p:spPr>
        <p:txBody>
          <a:bodyPr>
            <a:spAutoFit/>
          </a:bodyPr>
          <a:lstStyle/>
          <a:p>
            <a:r>
              <a:rPr lang="cs-CZ" sz="1200" dirty="0"/>
              <a:t>Zdravá plíce	        Šipky = defekt průtoku = embolie</a:t>
            </a:r>
          </a:p>
        </p:txBody>
      </p:sp>
      <p:sp>
        <p:nvSpPr>
          <p:cNvPr id="11" name="Obdélník 10"/>
          <p:cNvSpPr/>
          <p:nvPr/>
        </p:nvSpPr>
        <p:spPr>
          <a:xfrm>
            <a:off x="5688632" y="6132928"/>
            <a:ext cx="4572000" cy="276999"/>
          </a:xfrm>
          <a:prstGeom prst="rect">
            <a:avLst/>
          </a:prstGeom>
        </p:spPr>
        <p:txBody>
          <a:bodyPr>
            <a:spAutoFit/>
          </a:bodyPr>
          <a:lstStyle/>
          <a:p>
            <a:r>
              <a:rPr lang="cs-CZ" sz="1200" dirty="0"/>
              <a:t>Zdravé srdce	        Šipka = defekt průtoku = ischemie</a:t>
            </a:r>
          </a:p>
        </p:txBody>
      </p:sp>
    </p:spTree>
    <p:extLst>
      <p:ext uri="{BB962C8B-B14F-4D97-AF65-F5344CB8AC3E}">
        <p14:creationId xmlns:p14="http://schemas.microsoft.com/office/powerpoint/2010/main" val="251341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 y="274638"/>
            <a:ext cx="9052561" cy="1143000"/>
          </a:xfrm>
        </p:spPr>
        <p:txBody>
          <a:bodyPr>
            <a:normAutofit/>
          </a:bodyPr>
          <a:lstStyle/>
          <a:p>
            <a:r>
              <a:rPr lang="cs-CZ" b="1" dirty="0"/>
              <a:t>Metody měření krevního průtoku II</a:t>
            </a:r>
          </a:p>
        </p:txBody>
      </p:sp>
      <p:sp>
        <p:nvSpPr>
          <p:cNvPr id="3" name="Zástupný symbol pro obsah 2"/>
          <p:cNvSpPr>
            <a:spLocks noGrp="1"/>
          </p:cNvSpPr>
          <p:nvPr>
            <p:ph idx="1"/>
          </p:nvPr>
        </p:nvSpPr>
        <p:spPr>
          <a:xfrm>
            <a:off x="457200" y="1412776"/>
            <a:ext cx="5698976" cy="2256667"/>
          </a:xfrm>
        </p:spPr>
        <p:txBody>
          <a:bodyPr>
            <a:normAutofit/>
          </a:bodyPr>
          <a:lstStyle/>
          <a:p>
            <a:r>
              <a:rPr lang="cs-CZ" sz="2800" b="1" dirty="0"/>
              <a:t>Dopplerovské měření</a:t>
            </a:r>
          </a:p>
          <a:p>
            <a:pPr lvl="1"/>
            <a:r>
              <a:rPr lang="cs-CZ" sz="2400" dirty="0"/>
              <a:t>vychází z </a:t>
            </a:r>
            <a:r>
              <a:rPr lang="cs-CZ" sz="2400" b="1" dirty="0"/>
              <a:t>Dopplerova jevu </a:t>
            </a:r>
            <a:r>
              <a:rPr lang="cs-CZ" sz="2400" dirty="0"/>
              <a:t>(změna frekvence a vlnové délky vysílaného a přijímaného signálu při vzájemném pohybu vysílače a přijímače)</a:t>
            </a:r>
          </a:p>
          <a:p>
            <a:pPr lvl="1"/>
            <a:endParaRPr lang="cs-CZ" sz="2400" dirty="0"/>
          </a:p>
        </p:txBody>
      </p:sp>
      <p:sp>
        <p:nvSpPr>
          <p:cNvPr id="12" name="Obdélník 11"/>
          <p:cNvSpPr/>
          <p:nvPr/>
        </p:nvSpPr>
        <p:spPr>
          <a:xfrm>
            <a:off x="395536" y="3669443"/>
            <a:ext cx="8424936" cy="1107996"/>
          </a:xfrm>
          <a:prstGeom prst="rect">
            <a:avLst/>
          </a:prstGeom>
        </p:spPr>
        <p:txBody>
          <a:bodyPr wrap="square">
            <a:spAutoFit/>
          </a:bodyPr>
          <a:lstStyle/>
          <a:p>
            <a:pPr marL="285750" indent="-285750">
              <a:buFont typeface="Arial" panose="020B0604020202020204" pitchFamily="34" charset="0"/>
              <a:buChar char="•"/>
            </a:pPr>
            <a:r>
              <a:rPr lang="cs-CZ" b="1" dirty="0"/>
              <a:t>Praktické využití</a:t>
            </a:r>
            <a:r>
              <a:rPr lang="cs-CZ" dirty="0"/>
              <a:t>:</a:t>
            </a:r>
          </a:p>
          <a:p>
            <a:pPr marL="742950" lvl="1" indent="-285750">
              <a:buFont typeface="Arial" panose="020B0604020202020204" pitchFamily="34" charset="0"/>
              <a:buChar char="•"/>
            </a:pPr>
            <a:r>
              <a:rPr lang="cs-CZ" sz="1600" b="1" dirty="0"/>
              <a:t>UZ žil a tepen končetin </a:t>
            </a:r>
            <a:r>
              <a:rPr lang="cs-CZ" sz="1600" dirty="0"/>
              <a:t>(posouzení trombózy, míry ischémie, toků v končetinách)</a:t>
            </a:r>
          </a:p>
          <a:p>
            <a:pPr marL="742950" lvl="1" indent="-285750">
              <a:buFont typeface="Arial" panose="020B0604020202020204" pitchFamily="34" charset="0"/>
              <a:buChar char="•"/>
            </a:pPr>
            <a:r>
              <a:rPr lang="cs-CZ" sz="1600" b="1" dirty="0" err="1"/>
              <a:t>echokardiogarfie</a:t>
            </a:r>
            <a:r>
              <a:rPr lang="cs-CZ" sz="1600" dirty="0"/>
              <a:t> (posouzení toků přes chlopně, chlopenní vady…)</a:t>
            </a:r>
          </a:p>
          <a:p>
            <a:pPr marL="742950" lvl="1" indent="-285750">
              <a:buFont typeface="Arial" panose="020B0604020202020204" pitchFamily="34" charset="0"/>
              <a:buChar char="•"/>
            </a:pPr>
            <a:r>
              <a:rPr lang="cs-CZ" sz="1600" b="1" dirty="0" err="1"/>
              <a:t>transkraniální</a:t>
            </a:r>
            <a:r>
              <a:rPr lang="cs-CZ" sz="1600" b="1" dirty="0"/>
              <a:t> </a:t>
            </a:r>
            <a:r>
              <a:rPr lang="cs-CZ" sz="1600" b="1" dirty="0" err="1"/>
              <a:t>doppler</a:t>
            </a:r>
            <a:r>
              <a:rPr lang="cs-CZ" sz="1600" b="1" dirty="0"/>
              <a:t> </a:t>
            </a:r>
            <a:r>
              <a:rPr lang="cs-CZ" sz="1600" dirty="0"/>
              <a:t>(posouzení rychlosti toků v mozkových tepnách)</a:t>
            </a:r>
            <a:endParaRPr lang="cs-CZ" sz="1050" dirty="0"/>
          </a:p>
        </p:txBody>
      </p:sp>
      <p:sp>
        <p:nvSpPr>
          <p:cNvPr id="8" name="Obdélník 7"/>
          <p:cNvSpPr/>
          <p:nvPr/>
        </p:nvSpPr>
        <p:spPr>
          <a:xfrm>
            <a:off x="6300192" y="3356992"/>
            <a:ext cx="2448272" cy="276999"/>
          </a:xfrm>
          <a:prstGeom prst="rect">
            <a:avLst/>
          </a:prstGeom>
        </p:spPr>
        <p:txBody>
          <a:bodyPr wrap="square">
            <a:spAutoFit/>
          </a:bodyPr>
          <a:lstStyle/>
          <a:p>
            <a:r>
              <a:rPr lang="cs-CZ" sz="600" dirty="0"/>
              <a:t>http://thequantumtunnel.com/wp-content/uploads/2013/06/Sheldon-as-Doppler-Effect.png</a:t>
            </a:r>
          </a:p>
        </p:txBody>
      </p:sp>
      <p:sp>
        <p:nvSpPr>
          <p:cNvPr id="10" name="Obdélník 9"/>
          <p:cNvSpPr/>
          <p:nvPr/>
        </p:nvSpPr>
        <p:spPr>
          <a:xfrm>
            <a:off x="0" y="6525344"/>
            <a:ext cx="9152348" cy="369332"/>
          </a:xfrm>
          <a:prstGeom prst="rect">
            <a:avLst/>
          </a:prstGeom>
        </p:spPr>
        <p:txBody>
          <a:bodyPr wrap="square">
            <a:spAutoFit/>
          </a:bodyPr>
          <a:lstStyle/>
          <a:p>
            <a:r>
              <a:rPr lang="cs-CZ" sz="600" dirty="0"/>
              <a:t>Obrázek tepen DKK: http://pacificvascular.com/wp-content/uploads/2014/02/PAEvaluations2.png</a:t>
            </a:r>
          </a:p>
          <a:p>
            <a:r>
              <a:rPr lang="cs-CZ" sz="600" dirty="0"/>
              <a:t>Obrázek </a:t>
            </a:r>
            <a:r>
              <a:rPr lang="cs-CZ" sz="600" dirty="0" err="1"/>
              <a:t>echokardioagrafie</a:t>
            </a:r>
            <a:r>
              <a:rPr lang="cs-CZ" sz="600" dirty="0"/>
              <a:t>: https://web.stanford.edu/group/ccm_echocardio/wikiupload/thumb/f/f9/A4C_MR_moderate.jpg/480px-A4C_MR_moderate.jpg</a:t>
            </a:r>
          </a:p>
          <a:p>
            <a:r>
              <a:rPr lang="cs-CZ" sz="600" dirty="0"/>
              <a:t>Obrázek TCD: http://www.swedish.org/~/media/Images/Swedish/I/Image3CircleofWillis.JPG</a:t>
            </a:r>
          </a:p>
        </p:txBody>
      </p:sp>
      <p:pic>
        <p:nvPicPr>
          <p:cNvPr id="3076" name="Picture 4" descr="http://pacificvascular.com/wp-content/uploads/2014/02/PAEvaluations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359" b="8726"/>
          <a:stretch/>
        </p:blipFill>
        <p:spPr bwMode="auto">
          <a:xfrm>
            <a:off x="256674" y="4812747"/>
            <a:ext cx="2659142" cy="15937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eb.stanford.edu/group/ccm_echocardio/wikiupload/thumb/f/f9/A4C_MR_moderate.jpg/480px-A4C_MR_moderate.jpg"/>
          <p:cNvPicPr>
            <a:picLocks noChangeAspect="1" noChangeArrowheads="1"/>
          </p:cNvPicPr>
          <p:nvPr/>
        </p:nvPicPr>
        <p:blipFill rotWithShape="1">
          <a:blip r:embed="rId3">
            <a:extLst>
              <a:ext uri="{28A0092B-C50C-407E-A947-70E740481C1C}">
                <a14:useLocalDpi xmlns:a14="http://schemas.microsoft.com/office/drawing/2010/main" val="0"/>
              </a:ext>
            </a:extLst>
          </a:blip>
          <a:srcRect t="11796"/>
          <a:stretch/>
        </p:blipFill>
        <p:spPr bwMode="auto">
          <a:xfrm>
            <a:off x="3419871" y="4812747"/>
            <a:ext cx="2520281" cy="15792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swedish.org/%7E/media/Images/Swedish/I/Image3CircleofWill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822212"/>
            <a:ext cx="2304256" cy="156031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thequantumtunnel.com/wp-content/uploads/2013/06/Sheldon-as-Doppler-Effec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3224" y="1772816"/>
            <a:ext cx="268724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905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 y="274638"/>
            <a:ext cx="9052561" cy="1143000"/>
          </a:xfrm>
        </p:spPr>
        <p:txBody>
          <a:bodyPr>
            <a:normAutofit/>
          </a:bodyPr>
          <a:lstStyle/>
          <a:p>
            <a:r>
              <a:rPr lang="cs-CZ" b="1" dirty="0"/>
              <a:t>Metody měření krevního průtoku III</a:t>
            </a:r>
          </a:p>
        </p:txBody>
      </p:sp>
      <p:sp>
        <p:nvSpPr>
          <p:cNvPr id="3" name="Zástupný symbol pro obsah 2"/>
          <p:cNvSpPr>
            <a:spLocks noGrp="1"/>
          </p:cNvSpPr>
          <p:nvPr>
            <p:ph idx="1"/>
          </p:nvPr>
        </p:nvSpPr>
        <p:spPr>
          <a:xfrm>
            <a:off x="457200" y="1412776"/>
            <a:ext cx="8229600" cy="2376264"/>
          </a:xfrm>
        </p:spPr>
        <p:txBody>
          <a:bodyPr>
            <a:normAutofit/>
          </a:bodyPr>
          <a:lstStyle/>
          <a:p>
            <a:r>
              <a:rPr lang="cs-CZ" sz="2800" b="1" dirty="0"/>
              <a:t>Pletysmografie</a:t>
            </a:r>
            <a:endParaRPr lang="cs-CZ" b="1" dirty="0"/>
          </a:p>
          <a:p>
            <a:pPr lvl="1"/>
            <a:r>
              <a:rPr lang="cs-CZ" sz="1800" dirty="0"/>
              <a:t>stanovuje </a:t>
            </a:r>
            <a:r>
              <a:rPr lang="cs-CZ" sz="1800" b="1" dirty="0"/>
              <a:t>změny objemu končetiny</a:t>
            </a:r>
            <a:r>
              <a:rPr lang="cs-CZ" sz="1800" dirty="0"/>
              <a:t> (čím větší je průtok krve končetinou, tím je rychlejší nárůst jejího objemu při uzavření odtoku)</a:t>
            </a:r>
          </a:p>
          <a:p>
            <a:pPr lvl="1"/>
            <a:r>
              <a:rPr lang="cs-CZ" sz="1800" b="1" dirty="0"/>
              <a:t>venózní okluzivní pletysmografie</a:t>
            </a:r>
            <a:r>
              <a:rPr lang="cs-CZ" sz="1800" dirty="0"/>
              <a:t> využívá dvou manžet:</a:t>
            </a:r>
          </a:p>
          <a:p>
            <a:pPr lvl="2"/>
            <a:r>
              <a:rPr lang="cs-CZ" sz="1800" b="1" dirty="0"/>
              <a:t>okluzivní manžetou</a:t>
            </a:r>
            <a:r>
              <a:rPr lang="cs-CZ" sz="1800" dirty="0"/>
              <a:t> (OM) uzavíráme (=okludujeme) odtok krve vénami</a:t>
            </a:r>
          </a:p>
          <a:p>
            <a:pPr lvl="2"/>
            <a:r>
              <a:rPr lang="cs-CZ" sz="1800" b="1" dirty="0"/>
              <a:t>snímací manžetou</a:t>
            </a:r>
            <a:r>
              <a:rPr lang="cs-CZ" sz="1800" dirty="0"/>
              <a:t> (SM) detekujeme změny objemu končetiny</a:t>
            </a:r>
          </a:p>
        </p:txBody>
      </p:sp>
      <p:sp>
        <p:nvSpPr>
          <p:cNvPr id="4" name="Obdélník 3"/>
          <p:cNvSpPr/>
          <p:nvPr/>
        </p:nvSpPr>
        <p:spPr>
          <a:xfrm>
            <a:off x="395536" y="3669443"/>
            <a:ext cx="3960440" cy="3077766"/>
          </a:xfrm>
          <a:prstGeom prst="rect">
            <a:avLst/>
          </a:prstGeom>
        </p:spPr>
        <p:txBody>
          <a:bodyPr wrap="square">
            <a:spAutoFit/>
          </a:bodyPr>
          <a:lstStyle/>
          <a:p>
            <a:pPr marL="285750" indent="-285750">
              <a:buFont typeface="Arial" panose="020B0604020202020204" pitchFamily="34" charset="0"/>
              <a:buChar char="•"/>
            </a:pPr>
            <a:r>
              <a:rPr lang="cs-CZ" b="1" dirty="0"/>
              <a:t>Praktické využití</a:t>
            </a:r>
            <a:r>
              <a:rPr lang="cs-CZ" dirty="0"/>
              <a:t>:</a:t>
            </a:r>
          </a:p>
          <a:p>
            <a:pPr marL="742950" lvl="1" indent="-285750">
              <a:buFont typeface="Arial" panose="020B0604020202020204" pitchFamily="34" charset="0"/>
              <a:buChar char="•"/>
            </a:pPr>
            <a:r>
              <a:rPr lang="cs-CZ" sz="1600" b="1" dirty="0"/>
              <a:t>Hodnocení endotelové funkce a dysfunkce </a:t>
            </a:r>
            <a:r>
              <a:rPr lang="cs-CZ" sz="1600" dirty="0"/>
              <a:t>(ve výzkumu tzv. metoda FMD = </a:t>
            </a:r>
            <a:r>
              <a:rPr lang="cs-CZ" sz="1600" i="1" dirty="0" err="1"/>
              <a:t>flow-mediated</a:t>
            </a:r>
            <a:r>
              <a:rPr lang="cs-CZ" sz="1600" i="1" dirty="0"/>
              <a:t> </a:t>
            </a:r>
            <a:r>
              <a:rPr lang="cs-CZ" sz="1600" i="1" dirty="0" err="1"/>
              <a:t>dilation</a:t>
            </a:r>
            <a:r>
              <a:rPr lang="cs-CZ" sz="1600" i="1" dirty="0"/>
              <a:t> of </a:t>
            </a:r>
            <a:r>
              <a:rPr lang="cs-CZ" sz="1600" i="1" dirty="0" err="1"/>
              <a:t>brachial</a:t>
            </a:r>
            <a:r>
              <a:rPr lang="cs-CZ" sz="1600" i="1" dirty="0"/>
              <a:t> </a:t>
            </a:r>
            <a:r>
              <a:rPr lang="cs-CZ" sz="1600" i="1" dirty="0" err="1"/>
              <a:t>artery</a:t>
            </a:r>
            <a:r>
              <a:rPr lang="cs-CZ" sz="1600" dirty="0"/>
              <a:t>, odráží zejména funkci endotelové NO-</a:t>
            </a:r>
            <a:r>
              <a:rPr lang="cs-CZ" sz="1600" dirty="0" err="1"/>
              <a:t>syntázy</a:t>
            </a:r>
            <a:r>
              <a:rPr lang="cs-CZ" sz="1600" dirty="0"/>
              <a:t>)</a:t>
            </a:r>
          </a:p>
          <a:p>
            <a:pPr marL="742950" lvl="1" indent="-285750">
              <a:buFont typeface="Arial" panose="020B0604020202020204" pitchFamily="34" charset="0"/>
              <a:buChar char="•"/>
            </a:pPr>
            <a:r>
              <a:rPr lang="cs-CZ" sz="1600" b="1" dirty="0"/>
              <a:t>Hodnocení tíže ischemické choroby dolních končetin</a:t>
            </a:r>
            <a:r>
              <a:rPr lang="cs-CZ" sz="1600" dirty="0"/>
              <a:t> (USA, zejména experimentálně nebo v podobě segmentálního měření krevního tlaku, který udává informaci o pozici okluzivní léze)</a:t>
            </a:r>
          </a:p>
        </p:txBody>
      </p:sp>
      <p:pic>
        <p:nvPicPr>
          <p:cNvPr id="2050" name="Picture 2" descr="https://www.perimed-instruments.com/upl/images/377677_464_333_2_0_thumb/segmental-pressures-peri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861048"/>
            <a:ext cx="3627512" cy="260336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4860032" y="6512007"/>
            <a:ext cx="3600400" cy="169277"/>
          </a:xfrm>
          <a:prstGeom prst="rect">
            <a:avLst/>
          </a:prstGeom>
        </p:spPr>
        <p:txBody>
          <a:bodyPr wrap="square">
            <a:spAutoFit/>
          </a:bodyPr>
          <a:lstStyle/>
          <a:p>
            <a:r>
              <a:rPr lang="cs-CZ" sz="500" dirty="0"/>
              <a:t>https://www.perimed-instruments.com/upl/images/377677_464_333_2_0_thumb/segmental-pressures-perimed.jpg</a:t>
            </a:r>
          </a:p>
        </p:txBody>
      </p:sp>
    </p:spTree>
    <p:extLst>
      <p:ext uri="{BB962C8B-B14F-4D97-AF65-F5344CB8AC3E}">
        <p14:creationId xmlns:p14="http://schemas.microsoft.com/office/powerpoint/2010/main" val="89517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Regulace cévního tonu</a:t>
            </a:r>
          </a:p>
        </p:txBody>
      </p:sp>
      <p:sp>
        <p:nvSpPr>
          <p:cNvPr id="3" name="Zástupný symbol pro obsah 2"/>
          <p:cNvSpPr>
            <a:spLocks noGrp="1"/>
          </p:cNvSpPr>
          <p:nvPr>
            <p:ph idx="1"/>
          </p:nvPr>
        </p:nvSpPr>
        <p:spPr>
          <a:xfrm>
            <a:off x="251520" y="1196752"/>
            <a:ext cx="8640960" cy="5904656"/>
          </a:xfrm>
        </p:spPr>
        <p:txBody>
          <a:bodyPr>
            <a:normAutofit lnSpcReduction="10000"/>
          </a:bodyPr>
          <a:lstStyle/>
          <a:p>
            <a:r>
              <a:rPr lang="cs-CZ" sz="2000" dirty="0"/>
              <a:t>Funkční stav cévy se odvíjí od množství různých </a:t>
            </a:r>
            <a:r>
              <a:rPr lang="cs-CZ" sz="2000" dirty="0" err="1"/>
              <a:t>vazoaktivních</a:t>
            </a:r>
            <a:r>
              <a:rPr lang="cs-CZ" sz="2000" dirty="0"/>
              <a:t> </a:t>
            </a:r>
            <a:r>
              <a:rPr lang="cs-CZ" sz="2000" dirty="0" err="1"/>
              <a:t>působků</a:t>
            </a:r>
            <a:r>
              <a:rPr lang="cs-CZ" sz="2000" dirty="0"/>
              <a:t> působících jak </a:t>
            </a:r>
            <a:r>
              <a:rPr lang="cs-CZ" sz="2000" b="1" dirty="0" err="1"/>
              <a:t>vazodilatačně</a:t>
            </a:r>
            <a:r>
              <a:rPr lang="cs-CZ" sz="2000" dirty="0"/>
              <a:t> (např. NO, adenosin, histamin, nízké pH…) tak </a:t>
            </a:r>
            <a:r>
              <a:rPr lang="cs-CZ" sz="2000" b="1" dirty="0" err="1"/>
              <a:t>vazokonstrikčně</a:t>
            </a:r>
            <a:r>
              <a:rPr lang="cs-CZ" sz="2000" dirty="0"/>
              <a:t> (angiotensin II, adrenalin přes </a:t>
            </a:r>
            <a:r>
              <a:rPr lang="el-GR" sz="2000" dirty="0"/>
              <a:t>α</a:t>
            </a:r>
            <a:r>
              <a:rPr lang="cs-CZ" sz="2000" dirty="0"/>
              <a:t>-receptory, vazopresin, </a:t>
            </a:r>
            <a:r>
              <a:rPr lang="cs-CZ" sz="2000" dirty="0" err="1"/>
              <a:t>serotinin</a:t>
            </a:r>
            <a:r>
              <a:rPr lang="cs-CZ" sz="2000" dirty="0"/>
              <a:t>, kofein…) = výsledný funkční stav je dán jejich poměrem</a:t>
            </a:r>
          </a:p>
          <a:p>
            <a:r>
              <a:rPr lang="cs-CZ" sz="2000" b="1" dirty="0"/>
              <a:t>Nervová regulace</a:t>
            </a:r>
          </a:p>
          <a:p>
            <a:pPr lvl="1"/>
            <a:r>
              <a:rPr lang="cs-CZ" sz="1600" dirty="0"/>
              <a:t>cévy jsou inervovány </a:t>
            </a:r>
            <a:r>
              <a:rPr lang="cs-CZ" sz="1600" b="1" dirty="0"/>
              <a:t>sympatickým nervovým systémem</a:t>
            </a:r>
            <a:r>
              <a:rPr lang="cs-CZ" sz="1600" dirty="0"/>
              <a:t>, který:</a:t>
            </a:r>
          </a:p>
          <a:p>
            <a:pPr lvl="2"/>
            <a:r>
              <a:rPr lang="cs-CZ" sz="1200" dirty="0"/>
              <a:t>přes </a:t>
            </a:r>
            <a:r>
              <a:rPr lang="el-GR" sz="1200" dirty="0"/>
              <a:t>α</a:t>
            </a:r>
            <a:r>
              <a:rPr lang="cs-CZ" sz="1200" dirty="0"/>
              <a:t>-receptory vyvolává vazokonstrikci</a:t>
            </a:r>
          </a:p>
          <a:p>
            <a:pPr lvl="2"/>
            <a:r>
              <a:rPr lang="cs-CZ" sz="1200" dirty="0"/>
              <a:t>přes </a:t>
            </a:r>
            <a:r>
              <a:rPr lang="el-GR" sz="1200" dirty="0"/>
              <a:t>β</a:t>
            </a:r>
            <a:r>
              <a:rPr lang="cs-CZ" sz="1200" dirty="0"/>
              <a:t>-receptory vyvolává vazodilataci (koronární řečiště, svalové arterie, plicní řečiště)</a:t>
            </a:r>
          </a:p>
          <a:p>
            <a:r>
              <a:rPr lang="cs-CZ" sz="2000" b="1" dirty="0" err="1"/>
              <a:t>Myogenní</a:t>
            </a:r>
            <a:r>
              <a:rPr lang="cs-CZ" sz="2000" b="1" dirty="0"/>
              <a:t> autoregulace</a:t>
            </a:r>
          </a:p>
          <a:p>
            <a:pPr lvl="1"/>
            <a:r>
              <a:rPr lang="cs-CZ" sz="1600" dirty="0"/>
              <a:t>zvýšené napětí cévní stěny vede k vazokonstrikci (obrana před přílišným rozepnutím působením vysokého cévního tlaku, ochrana tkáně před vysokým </a:t>
            </a:r>
            <a:r>
              <a:rPr lang="cs-CZ" sz="1600"/>
              <a:t>krevním tlakem)</a:t>
            </a:r>
            <a:endParaRPr lang="cs-CZ" sz="1600" dirty="0"/>
          </a:p>
          <a:p>
            <a:pPr lvl="1"/>
            <a:r>
              <a:rPr lang="cs-CZ" sz="1600" dirty="0"/>
              <a:t>podkladem jsou </a:t>
            </a:r>
            <a:r>
              <a:rPr lang="cs-CZ" sz="1600" dirty="0" err="1"/>
              <a:t>stretch</a:t>
            </a:r>
            <a:r>
              <a:rPr lang="cs-CZ" sz="1600" dirty="0"/>
              <a:t>-receptory (receptory citlivé na protažení), které jsou spojeny s kationtovými kanály (Na</a:t>
            </a:r>
            <a:r>
              <a:rPr lang="cs-CZ" sz="1600" baseline="30000" dirty="0"/>
              <a:t>+</a:t>
            </a:r>
            <a:r>
              <a:rPr lang="cs-CZ" sz="1600" dirty="0"/>
              <a:t>, Ca</a:t>
            </a:r>
            <a:r>
              <a:rPr lang="cs-CZ" sz="1600" baseline="30000" dirty="0"/>
              <a:t>2+</a:t>
            </a:r>
            <a:r>
              <a:rPr lang="cs-CZ" sz="1600" dirty="0"/>
              <a:t>) = vtok kationtů do buňky vede k depolarizaci a kontrakci</a:t>
            </a:r>
          </a:p>
          <a:p>
            <a:r>
              <a:rPr lang="cs-CZ" sz="2000" b="1" dirty="0"/>
              <a:t>Metabolická autoregulace</a:t>
            </a:r>
          </a:p>
          <a:p>
            <a:pPr lvl="1"/>
            <a:r>
              <a:rPr lang="cs-CZ" sz="1600" dirty="0"/>
              <a:t>při nedostatečném prokrvení (ischemii) dochází ke vzniku řady různých zplodin metabolismu (laktát, adenosin, ADP, AMP, snižuje se pH), které společně vedou k vazodilataci („cílem je odplavení zplodin metabolismu a zvýšení průtoku“)</a:t>
            </a:r>
          </a:p>
          <a:p>
            <a:pPr lvl="1"/>
            <a:r>
              <a:rPr lang="cs-CZ" sz="1600" dirty="0"/>
              <a:t>Metabolická regulace je úzce spojena s </a:t>
            </a:r>
            <a:r>
              <a:rPr lang="cs-CZ" sz="1600" b="1" dirty="0">
                <a:solidFill>
                  <a:srgbClr val="FF0000"/>
                </a:solidFill>
              </a:rPr>
              <a:t>funkční hyperémií</a:t>
            </a:r>
            <a:r>
              <a:rPr lang="cs-CZ" sz="1600" dirty="0"/>
              <a:t>, ke které dochází </a:t>
            </a:r>
            <a:r>
              <a:rPr lang="cs-CZ" sz="1600" b="1" dirty="0"/>
              <a:t>při</a:t>
            </a:r>
            <a:r>
              <a:rPr lang="cs-CZ" sz="1600" dirty="0"/>
              <a:t> </a:t>
            </a:r>
            <a:r>
              <a:rPr lang="cs-CZ" sz="1600" b="1" dirty="0"/>
              <a:t>fyzické zátěži </a:t>
            </a:r>
            <a:r>
              <a:rPr lang="cs-CZ" sz="1600" dirty="0"/>
              <a:t>(vlivem zátěže dochází k střídání kontrakce a relaxace svalů a tím i průtoku cévami; v době relaxace dochází k zvýšení průtoku = hyperémii, která následně po zátěži přetrvává)</a:t>
            </a:r>
          </a:p>
          <a:p>
            <a:pPr lvl="1"/>
            <a:r>
              <a:rPr lang="cs-CZ" sz="1600" dirty="0"/>
              <a:t>dochází k tzv.</a:t>
            </a:r>
            <a:r>
              <a:rPr lang="cs-CZ" sz="1600" b="1" dirty="0"/>
              <a:t> </a:t>
            </a:r>
            <a:r>
              <a:rPr lang="cs-CZ" sz="1600" b="1" dirty="0">
                <a:solidFill>
                  <a:srgbClr val="FF0000"/>
                </a:solidFill>
              </a:rPr>
              <a:t>reaktivní hyperémii</a:t>
            </a:r>
          </a:p>
        </p:txBody>
      </p:sp>
    </p:spTree>
    <p:extLst>
      <p:ext uri="{BB962C8B-B14F-4D97-AF65-F5344CB8AC3E}">
        <p14:creationId xmlns:p14="http://schemas.microsoft.com/office/powerpoint/2010/main" val="289241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06420" y="1172359"/>
            <a:ext cx="8740635" cy="2400657"/>
          </a:xfrm>
          <a:prstGeom prst="rect">
            <a:avLst/>
          </a:prstGeom>
          <a:noFill/>
        </p:spPr>
        <p:txBody>
          <a:bodyPr wrap="square" rtlCol="0">
            <a:spAutoFit/>
          </a:bodyPr>
          <a:lstStyle/>
          <a:p>
            <a:pPr marL="342900" indent="-342900">
              <a:buFont typeface="Arial" panose="020B0604020202020204" pitchFamily="34" charset="0"/>
              <a:buChar char="•"/>
            </a:pPr>
            <a:r>
              <a:rPr lang="cs-CZ" sz="2400" dirty="0"/>
              <a:t>V klidu dominuje nervová regulace cév – sympatická </a:t>
            </a:r>
            <a:r>
              <a:rPr lang="cs-CZ" sz="2400" dirty="0">
                <a:sym typeface="Symbol"/>
              </a:rPr>
              <a:t>-</a:t>
            </a:r>
            <a:r>
              <a:rPr lang="cs-CZ" sz="2400" dirty="0"/>
              <a:t>adrenergní vlákna udržují stálý tonus cév</a:t>
            </a:r>
          </a:p>
          <a:p>
            <a:pPr marL="342900" indent="-342900">
              <a:buFont typeface="Arial" panose="020B0604020202020204" pitchFamily="34" charset="0"/>
              <a:buChar char="•"/>
            </a:pPr>
            <a:r>
              <a:rPr lang="cs-CZ" sz="2400" b="1" dirty="0">
                <a:solidFill>
                  <a:srgbClr val="FF0000"/>
                </a:solidFill>
              </a:rPr>
              <a:t>Během svalové práce je průtok krve zajištěn dominantně metabolickou autoregulací</a:t>
            </a:r>
          </a:p>
          <a:p>
            <a:pPr marL="342900" indent="-342900">
              <a:buFont typeface="Arial" panose="020B0604020202020204" pitchFamily="34" charset="0"/>
              <a:buChar char="•"/>
            </a:pPr>
            <a:r>
              <a:rPr lang="cs-CZ" dirty="0"/>
              <a:t>Průtok krve svalem se může zvýšit ještě před akcí pomocí sympatických </a:t>
            </a:r>
            <a:r>
              <a:rPr lang="cs-CZ" dirty="0" err="1"/>
              <a:t>cholinergních</a:t>
            </a:r>
            <a:r>
              <a:rPr lang="cs-CZ" dirty="0"/>
              <a:t> </a:t>
            </a:r>
            <a:r>
              <a:rPr lang="cs-CZ" dirty="0" err="1"/>
              <a:t>vazodilatačních</a:t>
            </a:r>
            <a:r>
              <a:rPr lang="cs-CZ" dirty="0"/>
              <a:t> vláken</a:t>
            </a:r>
          </a:p>
          <a:p>
            <a:pPr marL="342900" indent="-342900">
              <a:buFont typeface="Arial" panose="020B0604020202020204" pitchFamily="34" charset="0"/>
              <a:buChar char="•"/>
            </a:pPr>
            <a:r>
              <a:rPr lang="cs-CZ" dirty="0">
                <a:sym typeface="Symbol"/>
              </a:rPr>
              <a:t></a:t>
            </a:r>
            <a:r>
              <a:rPr lang="cs-CZ" baseline="-25000" dirty="0">
                <a:sym typeface="Symbol"/>
              </a:rPr>
              <a:t>2</a:t>
            </a:r>
            <a:r>
              <a:rPr lang="cs-CZ" dirty="0"/>
              <a:t> receptory v arteriolách – navázání adrenalinu </a:t>
            </a:r>
            <a:r>
              <a:rPr lang="cs-CZ" dirty="0">
                <a:sym typeface="Symbol"/>
              </a:rPr>
              <a:t></a:t>
            </a:r>
            <a:r>
              <a:rPr lang="cs-CZ" dirty="0"/>
              <a:t> vazodilatace</a:t>
            </a:r>
          </a:p>
        </p:txBody>
      </p:sp>
      <p:sp>
        <p:nvSpPr>
          <p:cNvPr id="3" name="Obdélník 2"/>
          <p:cNvSpPr/>
          <p:nvPr/>
        </p:nvSpPr>
        <p:spPr>
          <a:xfrm>
            <a:off x="304840" y="3645024"/>
            <a:ext cx="5617486" cy="3046988"/>
          </a:xfrm>
          <a:prstGeom prst="rect">
            <a:avLst/>
          </a:prstGeom>
        </p:spPr>
        <p:txBody>
          <a:bodyPr wrap="square">
            <a:spAutoFit/>
          </a:bodyPr>
          <a:lstStyle/>
          <a:p>
            <a:pPr marL="342900" indent="-342900">
              <a:buFont typeface="Arial" panose="020B0604020202020204" pitchFamily="34" charset="0"/>
              <a:buChar char="•"/>
            </a:pPr>
            <a:r>
              <a:rPr lang="cs-CZ" sz="2400" dirty="0"/>
              <a:t>V pracujícím svalu může průtok krve vzrůst více jak 20x</a:t>
            </a:r>
          </a:p>
          <a:p>
            <a:pPr marL="342900" indent="-342900">
              <a:buFont typeface="Arial" panose="020B0604020202020204" pitchFamily="34" charset="0"/>
              <a:buChar char="•"/>
            </a:pPr>
            <a:r>
              <a:rPr lang="cs-CZ" sz="2400" dirty="0"/>
              <a:t>Izometrická kontrakce svalu může zastavit tok krve svalem</a:t>
            </a:r>
          </a:p>
          <a:p>
            <a:pPr marL="342900" indent="-342900">
              <a:buFont typeface="Arial" panose="020B0604020202020204" pitchFamily="34" charset="0"/>
              <a:buChar char="•"/>
            </a:pPr>
            <a:r>
              <a:rPr lang="cs-CZ" sz="2400" dirty="0"/>
              <a:t>Rytmické kontrakce vedou k uzavření cév během stahu a uvolnění během relaxace, pomáhají tak pumpování venózní krve dál</a:t>
            </a:r>
          </a:p>
        </p:txBody>
      </p:sp>
      <p:grpSp>
        <p:nvGrpSpPr>
          <p:cNvPr id="4" name="Skupina 3"/>
          <p:cNvGrpSpPr/>
          <p:nvPr/>
        </p:nvGrpSpPr>
        <p:grpSpPr>
          <a:xfrm>
            <a:off x="6334981" y="3706676"/>
            <a:ext cx="2377639" cy="2879189"/>
            <a:chOff x="5886138" y="3601899"/>
            <a:chExt cx="3011307" cy="3226590"/>
          </a:xfrm>
        </p:grpSpPr>
        <p:cxnSp>
          <p:nvCxnSpPr>
            <p:cNvPr id="5" name="Přímá spojnice 4"/>
            <p:cNvCxnSpPr/>
            <p:nvPr/>
          </p:nvCxnSpPr>
          <p:spPr>
            <a:xfrm flipH="1">
              <a:off x="6365274" y="3898597"/>
              <a:ext cx="0" cy="25321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flipH="1">
              <a:off x="6359990" y="6430745"/>
              <a:ext cx="25374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flipH="1">
              <a:off x="6365274" y="6076244"/>
              <a:ext cx="140676" cy="744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H="1" flipV="1">
              <a:off x="6496499" y="6100029"/>
              <a:ext cx="140676" cy="506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6643000" y="6089822"/>
              <a:ext cx="140676" cy="765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flipH="1" flipV="1">
              <a:off x="6795093" y="6082835"/>
              <a:ext cx="232626" cy="631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a:cxnSpLocks noChangeAspect="1"/>
            </p:cNvCxnSpPr>
            <p:nvPr/>
          </p:nvCxnSpPr>
          <p:spPr>
            <a:xfrm>
              <a:off x="7074611" y="5439422"/>
              <a:ext cx="68924" cy="64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a:cxnSpLocks noChangeAspect="1"/>
            </p:cNvCxnSpPr>
            <p:nvPr/>
          </p:nvCxnSpPr>
          <p:spPr>
            <a:xfrm flipH="1">
              <a:off x="7027719" y="5475161"/>
              <a:ext cx="46892" cy="691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a:cxnSpLocks noChangeAspect="1"/>
            </p:cNvCxnSpPr>
            <p:nvPr/>
          </p:nvCxnSpPr>
          <p:spPr>
            <a:xfrm>
              <a:off x="7166412" y="4948762"/>
              <a:ext cx="69247" cy="10714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a:cxnSpLocks noChangeAspect="1"/>
            </p:cNvCxnSpPr>
            <p:nvPr/>
          </p:nvCxnSpPr>
          <p:spPr>
            <a:xfrm flipH="1">
              <a:off x="7156960" y="4867101"/>
              <a:ext cx="11723" cy="11974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a:cxnSpLocks noChangeAspect="1"/>
            </p:cNvCxnSpPr>
            <p:nvPr/>
          </p:nvCxnSpPr>
          <p:spPr>
            <a:xfrm>
              <a:off x="7293664" y="4598744"/>
              <a:ext cx="55233" cy="13343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a:cxnSpLocks noChangeAspect="1"/>
            </p:cNvCxnSpPr>
            <p:nvPr/>
          </p:nvCxnSpPr>
          <p:spPr>
            <a:xfrm flipH="1">
              <a:off x="7246771" y="4497376"/>
              <a:ext cx="46892" cy="14996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a:cxnSpLocks noChangeAspect="1"/>
            </p:cNvCxnSpPr>
            <p:nvPr/>
          </p:nvCxnSpPr>
          <p:spPr>
            <a:xfrm flipH="1">
              <a:off x="7452683" y="4051119"/>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a:cxnSpLocks noChangeAspect="1"/>
            </p:cNvCxnSpPr>
            <p:nvPr/>
          </p:nvCxnSpPr>
          <p:spPr>
            <a:xfrm flipH="1">
              <a:off x="7353517" y="4124936"/>
              <a:ext cx="53288" cy="18173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a:cxnSpLocks noChangeAspect="1"/>
            </p:cNvCxnSpPr>
            <p:nvPr/>
          </p:nvCxnSpPr>
          <p:spPr>
            <a:xfrm>
              <a:off x="7408515" y="4189927"/>
              <a:ext cx="32752" cy="1704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a:cxnSpLocks noChangeAspect="1"/>
            </p:cNvCxnSpPr>
            <p:nvPr/>
          </p:nvCxnSpPr>
          <p:spPr>
            <a:xfrm>
              <a:off x="7528559" y="4051119"/>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a:cxnSpLocks noChangeAspect="1"/>
            </p:cNvCxnSpPr>
            <p:nvPr/>
          </p:nvCxnSpPr>
          <p:spPr>
            <a:xfrm flipH="1">
              <a:off x="7568143" y="4004163"/>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a:cxnSpLocks noChangeAspect="1"/>
            </p:cNvCxnSpPr>
            <p:nvPr/>
          </p:nvCxnSpPr>
          <p:spPr>
            <a:xfrm>
              <a:off x="7644020" y="4004163"/>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a:cxnSpLocks noChangeAspect="1"/>
            </p:cNvCxnSpPr>
            <p:nvPr/>
          </p:nvCxnSpPr>
          <p:spPr>
            <a:xfrm flipH="1">
              <a:off x="7690282" y="3966052"/>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a:cxnSpLocks noChangeAspect="1"/>
            </p:cNvCxnSpPr>
            <p:nvPr/>
          </p:nvCxnSpPr>
          <p:spPr>
            <a:xfrm>
              <a:off x="7766159" y="3966052"/>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a:cxnSpLocks noChangeAspect="1"/>
            </p:cNvCxnSpPr>
            <p:nvPr/>
          </p:nvCxnSpPr>
          <p:spPr>
            <a:xfrm flipH="1">
              <a:off x="7789109" y="3946287"/>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a:cxnSpLocks noChangeAspect="1"/>
            </p:cNvCxnSpPr>
            <p:nvPr/>
          </p:nvCxnSpPr>
          <p:spPr>
            <a:xfrm>
              <a:off x="7864986" y="3946287"/>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a:cxnSpLocks noChangeAspect="1"/>
            </p:cNvCxnSpPr>
            <p:nvPr/>
          </p:nvCxnSpPr>
          <p:spPr>
            <a:xfrm flipH="1">
              <a:off x="7905473" y="3919896"/>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a:cxnSpLocks noChangeAspect="1"/>
            </p:cNvCxnSpPr>
            <p:nvPr/>
          </p:nvCxnSpPr>
          <p:spPr>
            <a:xfrm>
              <a:off x="7981350" y="3919896"/>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a:cxnSpLocks noChangeAspect="1"/>
            </p:cNvCxnSpPr>
            <p:nvPr/>
          </p:nvCxnSpPr>
          <p:spPr>
            <a:xfrm flipH="1">
              <a:off x="7999989" y="3908805"/>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a:cxnSpLocks noChangeAspect="1"/>
            </p:cNvCxnSpPr>
            <p:nvPr/>
          </p:nvCxnSpPr>
          <p:spPr>
            <a:xfrm>
              <a:off x="8075866" y="3908805"/>
              <a:ext cx="33134" cy="1682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a:cxnSpLocks noChangeAspect="1"/>
            </p:cNvCxnSpPr>
            <p:nvPr/>
          </p:nvCxnSpPr>
          <p:spPr>
            <a:xfrm flipH="1">
              <a:off x="8103591" y="3953349"/>
              <a:ext cx="68925" cy="1814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Přímá spojnice 31"/>
            <p:cNvCxnSpPr>
              <a:cxnSpLocks noChangeAspect="1"/>
            </p:cNvCxnSpPr>
            <p:nvPr/>
          </p:nvCxnSpPr>
          <p:spPr>
            <a:xfrm>
              <a:off x="8179467" y="3922726"/>
              <a:ext cx="89478" cy="12285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a:off x="8268945" y="5121365"/>
              <a:ext cx="216290" cy="3960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Přímá spojnice 33"/>
            <p:cNvCxnSpPr/>
            <p:nvPr/>
          </p:nvCxnSpPr>
          <p:spPr>
            <a:xfrm>
              <a:off x="8678136" y="5629461"/>
              <a:ext cx="190954" cy="416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8475784" y="5510000"/>
              <a:ext cx="202353" cy="1154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5886138" y="3601899"/>
              <a:ext cx="623685" cy="2783197"/>
            </a:xfrm>
            <a:prstGeom prst="rect">
              <a:avLst/>
            </a:prstGeom>
            <a:noFill/>
          </p:spPr>
          <p:txBody>
            <a:bodyPr vert="vert270" wrap="square" rtlCol="0">
              <a:spAutoFit/>
            </a:bodyPr>
            <a:lstStyle/>
            <a:p>
              <a:r>
                <a:rPr lang="cs-CZ" sz="2000" dirty="0"/>
                <a:t>průtok krve svalem</a:t>
              </a:r>
            </a:p>
          </p:txBody>
        </p:sp>
        <p:sp>
          <p:nvSpPr>
            <p:cNvPr id="37" name="TextovéPole 36"/>
            <p:cNvSpPr txBox="1"/>
            <p:nvPr/>
          </p:nvSpPr>
          <p:spPr>
            <a:xfrm>
              <a:off x="7479283" y="6380102"/>
              <a:ext cx="700185" cy="448387"/>
            </a:xfrm>
            <a:prstGeom prst="rect">
              <a:avLst/>
            </a:prstGeom>
            <a:noFill/>
          </p:spPr>
          <p:txBody>
            <a:bodyPr vert="horz" wrap="square" rtlCol="0">
              <a:spAutoFit/>
            </a:bodyPr>
            <a:lstStyle/>
            <a:p>
              <a:r>
                <a:rPr lang="cs-CZ" sz="2000" dirty="0"/>
                <a:t>čas</a:t>
              </a:r>
            </a:p>
          </p:txBody>
        </p:sp>
      </p:grpSp>
      <p:sp>
        <p:nvSpPr>
          <p:cNvPr id="38" name="Obdélník 37"/>
          <p:cNvSpPr/>
          <p:nvPr/>
        </p:nvSpPr>
        <p:spPr>
          <a:xfrm>
            <a:off x="1475656" y="332656"/>
            <a:ext cx="6513450" cy="707886"/>
          </a:xfrm>
          <a:prstGeom prst="rect">
            <a:avLst/>
          </a:prstGeom>
        </p:spPr>
        <p:txBody>
          <a:bodyPr wrap="none">
            <a:spAutoFit/>
          </a:bodyPr>
          <a:lstStyle/>
          <a:p>
            <a:r>
              <a:rPr lang="cs-CZ" sz="4000" b="1" dirty="0"/>
              <a:t>Průtok krve kosterním svalem</a:t>
            </a:r>
            <a:endParaRPr lang="cs-CZ" sz="2800" dirty="0"/>
          </a:p>
        </p:txBody>
      </p:sp>
    </p:spTree>
    <p:extLst>
      <p:ext uri="{BB962C8B-B14F-4D97-AF65-F5344CB8AC3E}">
        <p14:creationId xmlns:p14="http://schemas.microsoft.com/office/powerpoint/2010/main" val="196310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Uspořádání experimentu</a:t>
            </a: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566" t="40285" r="29086" b="29858"/>
          <a:stretch/>
        </p:blipFill>
        <p:spPr bwMode="auto">
          <a:xfrm>
            <a:off x="683567" y="1556792"/>
            <a:ext cx="7430009"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323528" y="5075892"/>
            <a:ext cx="1512465" cy="369332"/>
          </a:xfrm>
          <a:prstGeom prst="rect">
            <a:avLst/>
          </a:prstGeom>
          <a:noFill/>
        </p:spPr>
        <p:txBody>
          <a:bodyPr wrap="none" rtlCol="0">
            <a:spAutoFit/>
          </a:bodyPr>
          <a:lstStyle/>
          <a:p>
            <a:r>
              <a:rPr lang="cs-CZ" b="1" dirty="0"/>
              <a:t>KALIBRACE (!)</a:t>
            </a:r>
          </a:p>
        </p:txBody>
      </p:sp>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286" t="27619" r="27222" b="40194"/>
          <a:stretch/>
        </p:blipFill>
        <p:spPr bwMode="auto">
          <a:xfrm>
            <a:off x="2123728" y="4293096"/>
            <a:ext cx="6552728" cy="207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12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Výsledky I</a:t>
            </a:r>
          </a:p>
        </p:txBody>
      </p:sp>
      <p:sp>
        <p:nvSpPr>
          <p:cNvPr id="3" name="Zástupný symbol pro obsah 2"/>
          <p:cNvSpPr>
            <a:spLocks noGrp="1"/>
          </p:cNvSpPr>
          <p:nvPr>
            <p:ph idx="1"/>
          </p:nvPr>
        </p:nvSpPr>
        <p:spPr>
          <a:xfrm>
            <a:off x="251520" y="1484785"/>
            <a:ext cx="8712968" cy="648072"/>
          </a:xfrm>
        </p:spPr>
        <p:txBody>
          <a:bodyPr>
            <a:normAutofit/>
          </a:bodyPr>
          <a:lstStyle/>
          <a:p>
            <a:r>
              <a:rPr lang="cs-CZ" b="1" dirty="0"/>
              <a:t>Klidový průtok</a:t>
            </a:r>
            <a:endParaRPr lang="cs-CZ"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60" t="23619" r="53968" b="40000"/>
          <a:stretch/>
        </p:blipFill>
        <p:spPr bwMode="auto">
          <a:xfrm>
            <a:off x="179512" y="2636912"/>
            <a:ext cx="3069772" cy="207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11560" y="4780023"/>
            <a:ext cx="2448272" cy="1200329"/>
          </a:xfrm>
          <a:prstGeom prst="rect">
            <a:avLst/>
          </a:prstGeom>
          <a:noFill/>
        </p:spPr>
        <p:txBody>
          <a:bodyPr wrap="square" rtlCol="0">
            <a:spAutoFit/>
          </a:bodyPr>
          <a:lstStyle/>
          <a:p>
            <a:pPr algn="ctr"/>
            <a:r>
              <a:rPr lang="cs-CZ" dirty="0"/>
              <a:t>Do bloku označit vzestupnou část křivky → počítač dopočítá průtok v ml/s</a:t>
            </a:r>
          </a:p>
        </p:txBody>
      </p:sp>
      <p:sp>
        <p:nvSpPr>
          <p:cNvPr id="5" name="Ohnutá šipka 4"/>
          <p:cNvSpPr/>
          <p:nvPr/>
        </p:nvSpPr>
        <p:spPr>
          <a:xfrm>
            <a:off x="1259632" y="2781913"/>
            <a:ext cx="1077698" cy="1079135"/>
          </a:xfrm>
          <a:prstGeom prst="bentArrow">
            <a:avLst>
              <a:gd name="adj1" fmla="val 5345"/>
              <a:gd name="adj2" fmla="val 8676"/>
              <a:gd name="adj3" fmla="val 19066"/>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solidFill>
                <a:schemeClr val="tx1"/>
              </a:solidFill>
            </a:endParaRPr>
          </a:p>
        </p:txBody>
      </p:sp>
      <p:sp>
        <p:nvSpPr>
          <p:cNvPr id="7" name="TextovéPole 6"/>
          <p:cNvSpPr txBox="1"/>
          <p:nvPr/>
        </p:nvSpPr>
        <p:spPr>
          <a:xfrm>
            <a:off x="539552" y="6021288"/>
            <a:ext cx="2448272" cy="369332"/>
          </a:xfrm>
          <a:prstGeom prst="rect">
            <a:avLst/>
          </a:prstGeom>
          <a:noFill/>
        </p:spPr>
        <p:txBody>
          <a:bodyPr wrap="square" rtlCol="0">
            <a:spAutoFit/>
          </a:bodyPr>
          <a:lstStyle/>
          <a:p>
            <a:pPr algn="ctr"/>
            <a:r>
              <a:rPr lang="cs-CZ" b="1" dirty="0"/>
              <a:t>ZOPAKOVAT 3X</a:t>
            </a:r>
          </a:p>
        </p:txBody>
      </p:sp>
      <p:sp>
        <p:nvSpPr>
          <p:cNvPr id="6" name="TextovéPole 5"/>
          <p:cNvSpPr txBox="1"/>
          <p:nvPr/>
        </p:nvSpPr>
        <p:spPr>
          <a:xfrm>
            <a:off x="107504" y="2204864"/>
            <a:ext cx="2120452" cy="369332"/>
          </a:xfrm>
          <a:prstGeom prst="rect">
            <a:avLst/>
          </a:prstGeom>
          <a:noFill/>
        </p:spPr>
        <p:txBody>
          <a:bodyPr wrap="none" rtlCol="0">
            <a:spAutoFit/>
          </a:bodyPr>
          <a:lstStyle/>
          <a:p>
            <a:r>
              <a:rPr lang="cs-CZ" b="1" dirty="0"/>
              <a:t>1) VLASTNÍ MĚŘENÍ:</a:t>
            </a:r>
          </a:p>
        </p:txBody>
      </p:sp>
      <p:sp>
        <p:nvSpPr>
          <p:cNvPr id="9" name="TextovéPole 8"/>
          <p:cNvSpPr txBox="1"/>
          <p:nvPr/>
        </p:nvSpPr>
        <p:spPr>
          <a:xfrm>
            <a:off x="3561037" y="2204864"/>
            <a:ext cx="2712987" cy="369332"/>
          </a:xfrm>
          <a:prstGeom prst="rect">
            <a:avLst/>
          </a:prstGeom>
          <a:noFill/>
        </p:spPr>
        <p:txBody>
          <a:bodyPr wrap="none" rtlCol="0">
            <a:spAutoFit/>
          </a:bodyPr>
          <a:lstStyle/>
          <a:p>
            <a:r>
              <a:rPr lang="cs-CZ" b="1" dirty="0"/>
              <a:t>2) VÝPOČET OBJEMU PAŽE</a:t>
            </a:r>
          </a:p>
        </p:txBody>
      </p:sp>
      <p:sp>
        <p:nvSpPr>
          <p:cNvPr id="10" name="TextovéPole 9"/>
          <p:cNvSpPr txBox="1"/>
          <p:nvPr/>
        </p:nvSpPr>
        <p:spPr>
          <a:xfrm>
            <a:off x="3560950" y="4509120"/>
            <a:ext cx="5474077" cy="369332"/>
          </a:xfrm>
          <a:prstGeom prst="rect">
            <a:avLst/>
          </a:prstGeom>
          <a:noFill/>
        </p:spPr>
        <p:txBody>
          <a:bodyPr wrap="square" rtlCol="0">
            <a:spAutoFit/>
          </a:bodyPr>
          <a:lstStyle/>
          <a:p>
            <a:r>
              <a:rPr lang="cs-CZ" b="1" dirty="0"/>
              <a:t>3) PŘEPOČÍTAT VÝSLEDKY NA ml/min/100ml tkáně</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88" t="27936" r="40794" b="51492"/>
          <a:stretch/>
        </p:blipFill>
        <p:spPr bwMode="auto">
          <a:xfrm>
            <a:off x="3706435" y="2738776"/>
            <a:ext cx="5330061" cy="1309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ovéPole 11"/>
          <p:cNvSpPr txBox="1"/>
          <p:nvPr/>
        </p:nvSpPr>
        <p:spPr>
          <a:xfrm>
            <a:off x="3562419" y="5108991"/>
            <a:ext cx="5474077" cy="1200329"/>
          </a:xfrm>
          <a:prstGeom prst="rect">
            <a:avLst/>
          </a:prstGeom>
          <a:noFill/>
        </p:spPr>
        <p:txBody>
          <a:bodyPr wrap="square" rtlCol="0">
            <a:spAutoFit/>
          </a:bodyPr>
          <a:lstStyle/>
          <a:p>
            <a:r>
              <a:rPr lang="cs-CZ" b="1" dirty="0"/>
              <a:t>4) SROVNAT S FYZIOLOGICKOU HODNOTOU:</a:t>
            </a:r>
          </a:p>
          <a:p>
            <a:endParaRPr lang="cs-CZ" b="1" dirty="0"/>
          </a:p>
          <a:p>
            <a:r>
              <a:rPr lang="cs-CZ" b="1" dirty="0"/>
              <a:t>	</a:t>
            </a:r>
            <a:r>
              <a:rPr lang="cs-CZ" dirty="0"/>
              <a:t>KLIDOVÝ PRŮTOK KRVE VE SVALECH</a:t>
            </a:r>
          </a:p>
          <a:p>
            <a:pPr algn="ctr"/>
            <a:r>
              <a:rPr lang="cs-CZ" dirty="0"/>
              <a:t>2-4ml/min/100ml tkáně</a:t>
            </a:r>
          </a:p>
        </p:txBody>
      </p:sp>
    </p:spTree>
    <p:extLst>
      <p:ext uri="{BB962C8B-B14F-4D97-AF65-F5344CB8AC3E}">
        <p14:creationId xmlns:p14="http://schemas.microsoft.com/office/powerpoint/2010/main" val="380453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Výsledky II</a:t>
            </a:r>
          </a:p>
        </p:txBody>
      </p:sp>
      <p:sp>
        <p:nvSpPr>
          <p:cNvPr id="3" name="Zástupný symbol pro obsah 2"/>
          <p:cNvSpPr>
            <a:spLocks noGrp="1"/>
          </p:cNvSpPr>
          <p:nvPr>
            <p:ph idx="1"/>
          </p:nvPr>
        </p:nvSpPr>
        <p:spPr>
          <a:xfrm>
            <a:off x="251520" y="1124744"/>
            <a:ext cx="8712968" cy="4176463"/>
          </a:xfrm>
        </p:spPr>
        <p:txBody>
          <a:bodyPr>
            <a:normAutofit fontScale="77500" lnSpcReduction="20000"/>
          </a:bodyPr>
          <a:lstStyle/>
          <a:p>
            <a:r>
              <a:rPr lang="cs-CZ" dirty="0"/>
              <a:t>Průtok krve vyšetřované končetiny během zátěže druhé končetiny</a:t>
            </a:r>
          </a:p>
          <a:p>
            <a:pPr lvl="1"/>
            <a:r>
              <a:rPr lang="cs-CZ" dirty="0"/>
              <a:t>zahajte cvičení nevyšetřovanou končetinou, cvičte po dobu 2-3 minut a </a:t>
            </a:r>
            <a:r>
              <a:rPr lang="cs-CZ" b="1" dirty="0"/>
              <a:t>během cvičení</a:t>
            </a:r>
            <a:r>
              <a:rPr lang="cs-CZ" dirty="0"/>
              <a:t> zaznamenávejte hodnoty průtoku ve vyšetřované končetině</a:t>
            </a:r>
          </a:p>
          <a:p>
            <a:r>
              <a:rPr lang="cs-CZ" dirty="0"/>
              <a:t>Pracovní (funkční) hyperémie: zvýšení prokrvení způsobené zátěží</a:t>
            </a:r>
          </a:p>
          <a:p>
            <a:pPr lvl="1"/>
            <a:r>
              <a:rPr lang="cs-CZ" b="1" dirty="0"/>
              <a:t>po ukončení cvičení</a:t>
            </a:r>
            <a:r>
              <a:rPr lang="cs-CZ" dirty="0"/>
              <a:t> vyšetřovanou končetinou změřte opakovaně průtok krve touto končetinou</a:t>
            </a:r>
            <a:endParaRPr lang="cs-CZ" b="1" dirty="0"/>
          </a:p>
          <a:p>
            <a:r>
              <a:rPr lang="cs-CZ" dirty="0"/>
              <a:t>Reaktivní hyperémie: zvýšení prokrvení způsobené ischemií</a:t>
            </a:r>
          </a:p>
          <a:p>
            <a:pPr lvl="1"/>
            <a:r>
              <a:rPr lang="cs-CZ" dirty="0"/>
              <a:t>vyvolejte ischemii vyšetřované končetiny dle daného postupu, </a:t>
            </a:r>
            <a:r>
              <a:rPr lang="cs-CZ" b="1" dirty="0"/>
              <a:t>po jejím ukončení </a:t>
            </a:r>
            <a:r>
              <a:rPr lang="cs-CZ" dirty="0"/>
              <a:t>změřte opakovaně průtok krve touto končetinou</a:t>
            </a:r>
          </a:p>
        </p:txBody>
      </p:sp>
      <p:sp>
        <p:nvSpPr>
          <p:cNvPr id="8" name="Obdélník 7"/>
          <p:cNvSpPr/>
          <p:nvPr/>
        </p:nvSpPr>
        <p:spPr>
          <a:xfrm>
            <a:off x="251520" y="5229200"/>
            <a:ext cx="8784976" cy="1477328"/>
          </a:xfrm>
          <a:prstGeom prst="rect">
            <a:avLst/>
          </a:prstGeom>
        </p:spPr>
        <p:txBody>
          <a:bodyPr wrap="square">
            <a:spAutoFit/>
          </a:bodyPr>
          <a:lstStyle/>
          <a:p>
            <a:r>
              <a:rPr lang="cs-CZ" dirty="0"/>
              <a:t>→ </a:t>
            </a:r>
            <a:r>
              <a:rPr lang="cs-CZ" b="1" dirty="0"/>
              <a:t>sestrojte grafy</a:t>
            </a:r>
            <a:r>
              <a:rPr lang="cs-CZ" dirty="0"/>
              <a:t> zachycují průtok krve vyšetřovanou končetinou v jednotlivých situacích</a:t>
            </a:r>
          </a:p>
          <a:p>
            <a:r>
              <a:rPr lang="cs-CZ" dirty="0"/>
              <a:t>→ </a:t>
            </a:r>
            <a:r>
              <a:rPr lang="cs-CZ" b="1" dirty="0"/>
              <a:t>vypočítejte</a:t>
            </a:r>
            <a:r>
              <a:rPr lang="cs-CZ" dirty="0"/>
              <a:t>, </a:t>
            </a:r>
            <a:r>
              <a:rPr lang="cs-CZ" b="1" dirty="0"/>
              <a:t>kolikrát</a:t>
            </a:r>
            <a:r>
              <a:rPr lang="cs-CZ" dirty="0"/>
              <a:t> </a:t>
            </a:r>
            <a:r>
              <a:rPr lang="cs-CZ" b="1" dirty="0"/>
              <a:t>se průtok krve </a:t>
            </a:r>
            <a:r>
              <a:rPr lang="cs-CZ" dirty="0"/>
              <a:t>vyšetřovanou končetinou </a:t>
            </a:r>
            <a:r>
              <a:rPr lang="cs-CZ" b="1" dirty="0"/>
              <a:t>zvýšil</a:t>
            </a:r>
            <a:r>
              <a:rPr lang="cs-CZ" dirty="0"/>
              <a:t> oproti klidovému průtoku a srovnejte s fyziologickými hodnotami:</a:t>
            </a:r>
          </a:p>
          <a:p>
            <a:r>
              <a:rPr lang="cs-CZ" dirty="0"/>
              <a:t>	Funkční hyperémie: zvýšení 10-20x</a:t>
            </a:r>
          </a:p>
          <a:p>
            <a:r>
              <a:rPr lang="cs-CZ" dirty="0"/>
              <a:t>	Reaktivní hyperémie: zvýšení 10x		Trvání: cca 140 s</a:t>
            </a:r>
          </a:p>
        </p:txBody>
      </p:sp>
    </p:spTree>
    <p:extLst>
      <p:ext uri="{BB962C8B-B14F-4D97-AF65-F5344CB8AC3E}">
        <p14:creationId xmlns:p14="http://schemas.microsoft.com/office/powerpoint/2010/main" val="1709797534"/>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1268</Words>
  <Application>Microsoft Office PowerPoint</Application>
  <PresentationFormat>Předvádění na obrazovce (4:3)</PresentationFormat>
  <Paragraphs>100</Paragraphs>
  <Slides>10</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10</vt:i4>
      </vt:variant>
    </vt:vector>
  </HeadingPairs>
  <TitlesOfParts>
    <vt:vector size="13" baseType="lpstr">
      <vt:lpstr>Arial</vt:lpstr>
      <vt:lpstr>Calibri</vt:lpstr>
      <vt:lpstr>Motiv systému Office</vt:lpstr>
      <vt:lpstr>Pletysmografie - měření průtoku krve předloktím -</vt:lpstr>
      <vt:lpstr>Metody měření krevního průtoku I</vt:lpstr>
      <vt:lpstr>Metody měření krevního průtoku II</vt:lpstr>
      <vt:lpstr>Metody měření krevního průtoku III</vt:lpstr>
      <vt:lpstr>Regulace cévního tonu</vt:lpstr>
      <vt:lpstr>Prezentace aplikace PowerPoint</vt:lpstr>
      <vt:lpstr>Uspořádání experimentu</vt:lpstr>
      <vt:lpstr>Výsledky I</vt:lpstr>
      <vt:lpstr>Výsledky II</vt:lpstr>
      <vt:lpstr>Endoteliální funkce a dysfunkce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Pletysmografie - měření průtoku krve předloktím -</dc:title>
  <dc:creator>Jan Novák</dc:creator>
  <cp:lastModifiedBy>Jana Svačinová</cp:lastModifiedBy>
  <cp:revision>32</cp:revision>
  <dcterms:created xsi:type="dcterms:W3CDTF">2016-01-10T11:33:06Z</dcterms:created>
  <dcterms:modified xsi:type="dcterms:W3CDTF">2020-03-17T10:57:22Z</dcterms:modified>
</cp:coreProperties>
</file>