
<file path=[Content_Types].xml><?xml version="1.0" encoding="utf-8"?>
<Types xmlns="http://schemas.openxmlformats.org/package/2006/content-types">
  <Default Extension="png" ContentType="image/png"/>
  <Default Extension="m4a" ContentType="audio/mp4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35"/>
  </p:notesMasterIdLst>
  <p:sldIdLst>
    <p:sldId id="400" r:id="rId2"/>
    <p:sldId id="367" r:id="rId3"/>
    <p:sldId id="365" r:id="rId4"/>
    <p:sldId id="402" r:id="rId5"/>
    <p:sldId id="368" r:id="rId6"/>
    <p:sldId id="369" r:id="rId7"/>
    <p:sldId id="403" r:id="rId8"/>
    <p:sldId id="370" r:id="rId9"/>
    <p:sldId id="399" r:id="rId10"/>
    <p:sldId id="374" r:id="rId11"/>
    <p:sldId id="375" r:id="rId12"/>
    <p:sldId id="376" r:id="rId13"/>
    <p:sldId id="333" r:id="rId14"/>
    <p:sldId id="401" r:id="rId15"/>
    <p:sldId id="378" r:id="rId16"/>
    <p:sldId id="379" r:id="rId17"/>
    <p:sldId id="380" r:id="rId18"/>
    <p:sldId id="350" r:id="rId19"/>
    <p:sldId id="381" r:id="rId20"/>
    <p:sldId id="383" r:id="rId21"/>
    <p:sldId id="404" r:id="rId22"/>
    <p:sldId id="385" r:id="rId23"/>
    <p:sldId id="386" r:id="rId24"/>
    <p:sldId id="387" r:id="rId25"/>
    <p:sldId id="294" r:id="rId26"/>
    <p:sldId id="284" r:id="rId27"/>
    <p:sldId id="292" r:id="rId28"/>
    <p:sldId id="290" r:id="rId29"/>
    <p:sldId id="298" r:id="rId30"/>
    <p:sldId id="287" r:id="rId31"/>
    <p:sldId id="293" r:id="rId32"/>
    <p:sldId id="299" r:id="rId33"/>
    <p:sldId id="325" r:id="rId3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FFFF"/>
    <a:srgbClr val="33CCFF"/>
    <a:srgbClr val="DDDDDD"/>
    <a:srgbClr val="808080"/>
    <a:srgbClr val="FF00FF"/>
    <a:srgbClr val="0000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36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136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C22625B-58C8-4C0B-8C28-38860FD4637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33344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3E471-65E2-4EEB-B28A-71D1C2A2A74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3801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40F83-3478-4C38-9FF6-0B8021D7ED6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391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5113A-FD16-4503-A9D2-45BCC40567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04004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26365-4086-4835-AC84-23128319028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4740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3B3ED-E1C3-4F86-8B5F-F209A6EB0E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7425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682F6-EC2E-4D9C-B0E8-CC19805007C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40754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618F6-1BB7-4EEA-B57F-B506F47F36D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9803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85C53-C8C3-4029-898E-CF9BBA258F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979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BFF89-6DDE-47A0-B118-3FD39BFDE38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9814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F157F-8468-467D-B113-08372F99A4B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02301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98F06-FE70-4E90-A2B4-D5E4B8DC89E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42471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CCFF"/>
            </a:gs>
            <a:gs pos="100000">
              <a:srgbClr val="CC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10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AA5A0A4-C66A-4BCA-B296-EF13053B887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file:///G:\visudyne\Amd_1.tif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0.w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229600" cy="2303463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Věkem podmíněná </a:t>
            </a:r>
            <a:r>
              <a:rPr lang="cs-CZ" altLang="cs-CZ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makulární</a:t>
            </a:r>
            <a:r>
              <a:rPr lang="cs-CZ" altLang="cs-CZ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degenerace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4005263"/>
            <a:ext cx="8229600" cy="16557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800" dirty="0" smtClean="0">
                <a:solidFill>
                  <a:srgbClr val="D60093"/>
                </a:solidFill>
              </a:rPr>
              <a:t>Matušková Veronika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800" b="1" dirty="0">
              <a:solidFill>
                <a:srgbClr val="D60093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800" b="1" dirty="0" smtClean="0">
              <a:solidFill>
                <a:srgbClr val="D60093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400" dirty="0" smtClean="0">
                <a:solidFill>
                  <a:srgbClr val="FFCC00"/>
                </a:solidFill>
              </a:rPr>
              <a:t>Oční klinika FN Brno a LF MU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400" dirty="0" smtClean="0">
              <a:solidFill>
                <a:srgbClr val="0000FF"/>
              </a:solidFill>
            </a:endParaRP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250825" y="3644900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250825" y="3716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250825" y="3573463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773238"/>
            <a:ext cx="2266950" cy="16986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8"/>
    </mc:Choice>
    <mc:Fallback>
      <p:transition spd="slow" advTm="6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VPMD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2492375"/>
            <a:ext cx="8642350" cy="4525963"/>
          </a:xfrm>
        </p:spPr>
        <p:txBody>
          <a:bodyPr/>
          <a:lstStyle/>
          <a:p>
            <a:pPr eaLnBrk="1" hangingPunct="1">
              <a:buClr>
                <a:schemeClr val="accent2"/>
              </a:buClr>
            </a:pPr>
            <a:r>
              <a:rPr lang="cs-CZ" altLang="cs-CZ" sz="2800" smtClean="0">
                <a:latin typeface="Times New Roman" panose="02020603050405020304" pitchFamily="18" charset="0"/>
              </a:rPr>
              <a:t>VPMD má dvě formy – </a:t>
            </a:r>
            <a:r>
              <a:rPr lang="cs-CZ" altLang="cs-CZ" sz="2800" smtClean="0">
                <a:solidFill>
                  <a:srgbClr val="FF00FF"/>
                </a:solidFill>
                <a:latin typeface="Times New Roman" panose="02020603050405020304" pitchFamily="18" charset="0"/>
              </a:rPr>
              <a:t>suchou a vlhkou</a:t>
            </a:r>
            <a:r>
              <a:rPr lang="cs-CZ" altLang="cs-CZ" sz="2800" smtClean="0">
                <a:latin typeface="Times New Roman" panose="02020603050405020304" pitchFamily="18" charset="0"/>
              </a:rPr>
              <a:t> formu.</a:t>
            </a:r>
          </a:p>
          <a:p>
            <a:pPr eaLnBrk="1" hangingPunct="1">
              <a:buClr>
                <a:schemeClr val="accent2"/>
              </a:buClr>
            </a:pPr>
            <a:endParaRPr lang="cs-CZ" altLang="cs-CZ" sz="2800" smtClean="0">
              <a:solidFill>
                <a:srgbClr val="FF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8"/>
    </mc:Choice>
    <mc:Fallback>
      <p:transition spd="slow" advTm="5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Suchá forma VPMD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1989138"/>
            <a:ext cx="8642350" cy="4525962"/>
          </a:xfrm>
        </p:spPr>
        <p:txBody>
          <a:bodyPr/>
          <a:lstStyle/>
          <a:p>
            <a:pPr eaLnBrk="1" hangingPunct="1">
              <a:buClr>
                <a:schemeClr val="accent2"/>
              </a:buClr>
            </a:pPr>
            <a:r>
              <a:rPr lang="cs-CZ" altLang="cs-CZ" sz="2800" smtClean="0">
                <a:latin typeface="Times New Roman" panose="02020603050405020304" pitchFamily="18" charset="0"/>
              </a:rPr>
              <a:t>Představuje 90 % případů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800" smtClean="0">
                <a:latin typeface="Times New Roman" panose="02020603050405020304" pitchFamily="18" charset="0"/>
              </a:rPr>
              <a:t>Vyvíjí se velmi pomalu po mnoho let. 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800" smtClean="0">
                <a:latin typeface="Times New Roman" panose="02020603050405020304" pitchFamily="18" charset="0"/>
              </a:rPr>
              <a:t>U této formy  dochází ke změnám na úrovni Bruchovy membrány. </a:t>
            </a:r>
          </a:p>
          <a:p>
            <a:pPr eaLnBrk="1" hangingPunct="1">
              <a:buClr>
                <a:schemeClr val="accent2"/>
              </a:buClr>
            </a:pPr>
            <a:endParaRPr lang="cs-CZ" altLang="cs-CZ" sz="2800" smtClean="0">
              <a:latin typeface="Times New Roman" panose="02020603050405020304" pitchFamily="18" charset="0"/>
            </a:endParaRPr>
          </a:p>
          <a:p>
            <a:pPr eaLnBrk="1" hangingPunct="1">
              <a:buClr>
                <a:schemeClr val="accent2"/>
              </a:buClr>
            </a:pPr>
            <a:endParaRPr lang="cs-CZ" altLang="cs-CZ" sz="2800" smtClean="0">
              <a:solidFill>
                <a:srgbClr val="FF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05263"/>
            <a:ext cx="3354388" cy="251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22"/>
    </mc:Choice>
    <mc:Fallback>
      <p:transition spd="slow" advTm="27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Suchá forma VPMD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1916113"/>
            <a:ext cx="4176713" cy="4525962"/>
          </a:xfrm>
        </p:spPr>
        <p:txBody>
          <a:bodyPr/>
          <a:lstStyle/>
          <a:p>
            <a:pPr eaLnBrk="1" hangingPunct="1">
              <a:buClr>
                <a:schemeClr val="accent2"/>
              </a:buClr>
            </a:pPr>
            <a:r>
              <a:rPr lang="cs-CZ" altLang="cs-CZ" sz="2800" smtClean="0">
                <a:latin typeface="Times New Roman" panose="02020603050405020304" pitchFamily="18" charset="0"/>
              </a:rPr>
              <a:t>Nejprve se hromadí odpadní látky  a vznikají tzv. drúzy.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800" smtClean="0">
                <a:latin typeface="Times New Roman" panose="02020603050405020304" pitchFamily="18" charset="0"/>
              </a:rPr>
              <a:t>Vázne přívod kyslíku k sítnici a část nervových buněk umírá, nastává tak zvaná atrofie. </a:t>
            </a:r>
            <a:endParaRPr lang="cs-CZ" altLang="cs-CZ" sz="2800" smtClean="0">
              <a:solidFill>
                <a:srgbClr val="FF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4347" name="Picture 28" descr="G:\visudyne\Amd_1.tif"/>
          <p:cNvPicPr>
            <a:picLocks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2636838"/>
            <a:ext cx="3313113" cy="18716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11"/>
    </mc:Choice>
    <mc:Fallback>
      <p:transition spd="slow" advTm="26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Gajdoskova OD C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" r="4701" b="1770"/>
          <a:stretch>
            <a:fillRect/>
          </a:stretch>
        </p:blipFill>
        <p:spPr bwMode="auto">
          <a:xfrm>
            <a:off x="323850" y="1700213"/>
            <a:ext cx="424815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Gajdoskova RF O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00213"/>
            <a:ext cx="4284662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9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Holxcnerova OD C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Holcnerova FA OD kone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076700"/>
            <a:ext cx="327660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Vlhká forma VPMD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2492375"/>
            <a:ext cx="8642350" cy="4525963"/>
          </a:xfrm>
        </p:spPr>
        <p:txBody>
          <a:bodyPr/>
          <a:lstStyle/>
          <a:p>
            <a:pPr eaLnBrk="1" hangingPunct="1">
              <a:buClr>
                <a:schemeClr val="accent2"/>
              </a:buClr>
            </a:pPr>
            <a:r>
              <a:rPr lang="cs-CZ" altLang="cs-CZ" sz="2800" smtClean="0">
                <a:latin typeface="Times New Roman" panose="02020603050405020304" pitchFamily="18" charset="0"/>
              </a:rPr>
              <a:t>Představuje  10 % onemocnění.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800" smtClean="0">
                <a:latin typeface="Times New Roman" panose="02020603050405020304" pitchFamily="18" charset="0"/>
              </a:rPr>
              <a:t>Zapříčiňuje 90% těžkých ztrát zraku u VPMD</a:t>
            </a:r>
            <a:r>
              <a:rPr lang="cs-CZ" altLang="cs-CZ" sz="2800" b="1" smtClean="0">
                <a:latin typeface="Times New Roman" panose="02020603050405020304" pitchFamily="18" charset="0"/>
              </a:rPr>
              <a:t>.</a:t>
            </a:r>
            <a:r>
              <a:rPr lang="cs-CZ" altLang="cs-CZ" sz="2800" smtClean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09"/>
    </mc:Choice>
    <mc:Fallback>
      <p:transition spd="slow" advTm="13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Vlhká forma VPMD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1773238"/>
            <a:ext cx="3816350" cy="4525962"/>
          </a:xfrm>
        </p:spPr>
        <p:txBody>
          <a:bodyPr/>
          <a:lstStyle/>
          <a:p>
            <a:pPr eaLnBrk="1" hangingPunct="1">
              <a:buClr>
                <a:schemeClr val="accent2"/>
              </a:buClr>
            </a:pPr>
            <a:r>
              <a:rPr lang="cs-CZ" altLang="cs-CZ" sz="2800" smtClean="0">
                <a:latin typeface="Times New Roman" panose="02020603050405020304" pitchFamily="18" charset="0"/>
              </a:rPr>
              <a:t>U této formy v důsledku nedostatku kyslíku dochází k tvorbě abnormálních nových cév na sítnici.</a:t>
            </a:r>
            <a:r>
              <a:rPr lang="cs-CZ" altLang="cs-CZ" sz="2800" smtClean="0"/>
              <a:t> 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800" smtClean="0">
                <a:latin typeface="Times New Roman" panose="02020603050405020304" pitchFamily="18" charset="0"/>
              </a:rPr>
              <a:t>Nové cévy vytváří </a:t>
            </a:r>
            <a:r>
              <a:rPr lang="cs-CZ" altLang="cs-CZ" sz="2800" b="1" smtClean="0">
                <a:latin typeface="Times New Roman" panose="02020603050405020304" pitchFamily="18" charset="0"/>
              </a:rPr>
              <a:t>choroidální neovaskulární membránu (CNV).</a:t>
            </a:r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8443" name="Picture 28" descr="Fig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5" y="1897063"/>
            <a:ext cx="2671763" cy="1511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3716338"/>
            <a:ext cx="408305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12"/>
    </mc:Choice>
    <mc:Fallback>
      <p:transition spd="slow" advTm="38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Vlhká forma VPMD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2133600"/>
            <a:ext cx="8642350" cy="4525963"/>
          </a:xfrm>
        </p:spPr>
        <p:txBody>
          <a:bodyPr/>
          <a:lstStyle/>
          <a:p>
            <a:pPr eaLnBrk="1" hangingPunct="1">
              <a:buClr>
                <a:schemeClr val="accent2"/>
              </a:buClr>
            </a:pPr>
            <a:r>
              <a:rPr lang="cs-CZ" altLang="cs-CZ" sz="2800" smtClean="0">
                <a:latin typeface="Times New Roman" panose="02020603050405020304" pitchFamily="18" charset="0"/>
              </a:rPr>
              <a:t>Z těchto cév prosakuje tekutina a vzniká krvácení, následkem toho se objevuje otok na sítnici (edém) a krvácení (hemoragie)</a:t>
            </a:r>
            <a:r>
              <a:rPr lang="cs-CZ" altLang="cs-CZ" sz="2800" b="1" smtClean="0">
                <a:latin typeface="Times New Roman" panose="02020603050405020304" pitchFamily="18" charset="0"/>
              </a:rPr>
              <a:t>.</a:t>
            </a:r>
            <a:r>
              <a:rPr lang="cs-CZ" altLang="cs-CZ" sz="2800" smtClean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buClr>
                <a:schemeClr val="accent2"/>
              </a:buClr>
            </a:pPr>
            <a:endParaRPr lang="cs-CZ" altLang="cs-CZ" sz="2800" smtClean="0">
              <a:latin typeface="Times New Roman" panose="02020603050405020304" pitchFamily="18" charset="0"/>
            </a:endParaRPr>
          </a:p>
          <a:p>
            <a:pPr eaLnBrk="1" hangingPunct="1">
              <a:buClr>
                <a:schemeClr val="accent2"/>
              </a:buClr>
              <a:buFontTx/>
              <a:buNone/>
            </a:pPr>
            <a:endParaRPr lang="cs-CZ" altLang="cs-CZ" sz="2800" smtClean="0">
              <a:latin typeface="Times New Roman" panose="02020603050405020304" pitchFamily="18" charset="0"/>
            </a:endParaRP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9467" name="Picture 11" descr="IM0000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284538"/>
            <a:ext cx="4460875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03"/>
    </mc:Choice>
    <mc:Fallback>
      <p:transition spd="slow" advTm="17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00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136525"/>
            <a:ext cx="8778875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1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Vlhká forma VPMD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2133600"/>
            <a:ext cx="8642350" cy="4525963"/>
          </a:xfrm>
        </p:spPr>
        <p:txBody>
          <a:bodyPr/>
          <a:lstStyle/>
          <a:p>
            <a:pPr eaLnBrk="1" hangingPunct="1">
              <a:buClr>
                <a:schemeClr val="accent2"/>
              </a:buClr>
            </a:pPr>
            <a:r>
              <a:rPr lang="cs-CZ" altLang="cs-CZ" sz="2800" smtClean="0">
                <a:latin typeface="Times New Roman" panose="02020603050405020304" pitchFamily="18" charset="0"/>
              </a:rPr>
              <a:t>Pokud se toto onemocnění neléčí, vede ke vzniku jizvy na sítnici. Následkem toho se objevuje defekt centrálního vidění. </a:t>
            </a:r>
          </a:p>
          <a:p>
            <a:pPr eaLnBrk="1" hangingPunct="1">
              <a:buClr>
                <a:schemeClr val="accent2"/>
              </a:buClr>
            </a:pPr>
            <a:endParaRPr lang="cs-CZ" altLang="cs-CZ" sz="2800" smtClean="0">
              <a:latin typeface="Times New Roman" panose="02020603050405020304" pitchFamily="18" charset="0"/>
            </a:endParaRP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1515" name="Picture 2" descr="IM0000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770313"/>
            <a:ext cx="382270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46"/>
    </mc:Choice>
    <mc:Fallback>
      <p:transition spd="slow" advTm="26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smtClean="0">
                <a:solidFill>
                  <a:srgbClr val="CC0066"/>
                </a:solidFill>
              </a:rPr>
              <a:t>Věkem podmíněná makulární degeneracea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2349500"/>
            <a:ext cx="8642350" cy="2952750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latin typeface="Times New Roman" panose="02020603050405020304" pitchFamily="18" charset="0"/>
              </a:rPr>
              <a:t>Oční onemocnění, které je ve vyspělých zemích </a:t>
            </a:r>
            <a:r>
              <a:rPr lang="cs-CZ" altLang="cs-CZ" sz="2800" b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nejčastější příčinou slepoty</a:t>
            </a:r>
            <a:r>
              <a:rPr lang="cs-CZ" altLang="cs-CZ" sz="2800" smtClean="0">
                <a:latin typeface="Times New Roman" panose="02020603050405020304" pitchFamily="18" charset="0"/>
              </a:rPr>
              <a:t> u lidí nad 65 let.</a:t>
            </a:r>
          </a:p>
          <a:p>
            <a:pPr eaLnBrk="1" hangingPunct="1"/>
            <a:r>
              <a:rPr lang="cs-CZ" altLang="cs-CZ" sz="2800" smtClean="0">
                <a:latin typeface="Times New Roman" panose="02020603050405020304" pitchFamily="18" charset="0"/>
              </a:rPr>
              <a:t>Hlavní roli v patofyziologii hraje </a:t>
            </a:r>
            <a:r>
              <a:rPr lang="cs-CZ" altLang="cs-CZ" sz="2800" smtClean="0">
                <a:solidFill>
                  <a:srgbClr val="FF3399"/>
                </a:solidFill>
                <a:latin typeface="Times New Roman" panose="02020603050405020304" pitchFamily="18" charset="0"/>
              </a:rPr>
              <a:t>dysfunkce oblasti Bruchovy membrany.</a:t>
            </a:r>
          </a:p>
          <a:p>
            <a:pPr eaLnBrk="1" hangingPunct="1"/>
            <a:r>
              <a:rPr lang="cs-CZ" altLang="cs-CZ" sz="2800" smtClean="0">
                <a:latin typeface="Times New Roman" panose="02020603050405020304" pitchFamily="18" charset="0"/>
              </a:rPr>
              <a:t>Onemocnění je oboustranné, většinou asymetrické</a:t>
            </a:r>
            <a:endParaRPr lang="en-GB" altLang="cs-CZ" sz="2800" smtClean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cs-CZ" altLang="cs-CZ" sz="2800" smtClean="0">
              <a:latin typeface="Times New Roman" panose="02020603050405020304" pitchFamily="18" charset="0"/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179388" y="1773238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79388" y="1844675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179388" y="1700213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67"/>
    </mc:Choice>
    <mc:Fallback>
      <p:transition spd="slow" advTm="24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Diagnostika - FAG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1773238"/>
            <a:ext cx="4608513" cy="4525962"/>
          </a:xfrm>
        </p:spPr>
        <p:txBody>
          <a:bodyPr/>
          <a:lstStyle/>
          <a:p>
            <a:pPr eaLnBrk="1" hangingPunct="1">
              <a:buClr>
                <a:schemeClr val="accent2"/>
              </a:buClr>
            </a:pPr>
            <a:r>
              <a:rPr lang="cs-CZ" altLang="cs-CZ" sz="2800" smtClean="0">
                <a:latin typeface="Times New Roman" panose="02020603050405020304" pitchFamily="18" charset="0"/>
              </a:rPr>
              <a:t>Fluorescenční angiografie je vyšetření s kontrastní látkou, která se aplikuje do žíly na ruce a současně se provádí focení očního pozadí. 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800" smtClean="0">
                <a:latin typeface="Times New Roman" panose="02020603050405020304" pitchFamily="18" charset="0"/>
              </a:rPr>
              <a:t>Při tomto vyšetření se znázorňují patologické cévy  a rozsah léze na očním pozadí.</a:t>
            </a:r>
          </a:p>
          <a:p>
            <a:pPr eaLnBrk="1" hangingPunct="1">
              <a:buClr>
                <a:schemeClr val="accent2"/>
              </a:buClr>
            </a:pPr>
            <a:endParaRPr lang="cs-CZ" altLang="cs-CZ" sz="2800" smtClean="0">
              <a:solidFill>
                <a:srgbClr val="FF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420938"/>
            <a:ext cx="3960812" cy="309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53"/>
    </mc:Choice>
    <mc:Fallback>
      <p:transition spd="slow" advTm="30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Diagnostika  - OCT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68463"/>
            <a:ext cx="4038600" cy="4525962"/>
          </a:xfrm>
        </p:spPr>
        <p:txBody>
          <a:bodyPr/>
          <a:lstStyle/>
          <a:p>
            <a:pPr eaLnBrk="1" hangingPunct="1"/>
            <a:endParaRPr lang="cs-CZ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cs-CZ" altLang="cs-CZ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Optická koherenční tomografie</a:t>
            </a:r>
          </a:p>
          <a:p>
            <a:pPr eaLnBrk="1" hangingPunct="1"/>
            <a:r>
              <a:rPr lang="cs-CZ" altLang="cs-CZ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principu odrazu laserového paprsku zobrazuje struktury sítnice </a:t>
            </a:r>
          </a:p>
          <a:p>
            <a:pPr eaLnBrk="1" hangingPunct="1"/>
            <a:r>
              <a:rPr lang="cs-CZ" altLang="cs-CZ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Dnes dominantní metoda v diagnostice VPMD</a:t>
            </a:r>
            <a:endParaRPr lang="el-GR" altLang="cs-CZ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3562" name="Zástupný symbol pro obsah 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419350"/>
            <a:ext cx="4038600" cy="3028950"/>
          </a:xfr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73"/>
    </mc:Choice>
    <mc:Fallback>
      <p:transition spd="slow" advTm="21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Diagnostika – angio OCT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4586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4050" y="2676525"/>
            <a:ext cx="4038600" cy="3327400"/>
          </a:xfrm>
        </p:spPr>
      </p:pic>
      <p:pic>
        <p:nvPicPr>
          <p:cNvPr id="24587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854325"/>
            <a:ext cx="33274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Rectangle 3"/>
          <p:cNvSpPr txBox="1">
            <a:spLocks noChangeArrowheads="1"/>
          </p:cNvSpPr>
          <p:nvPr/>
        </p:nvSpPr>
        <p:spPr bwMode="auto">
          <a:xfrm>
            <a:off x="388938" y="1690688"/>
            <a:ext cx="9350375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Zobrazení cév sítnice včetně patologických cév bez kontrastní léky</a:t>
            </a:r>
          </a:p>
          <a:p>
            <a:pPr eaLnBrk="1" hangingPunct="1"/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Neinvazivní metoda, funguje na principu zobrazení pohybujících se erytrocytů </a:t>
            </a:r>
            <a:endParaRPr lang="el-GR" altLang="cs-CZ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88"/>
    </mc:Choice>
    <mc:Fallback>
      <p:transition spd="slow" advTm="25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Léčba suché formy VPMD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1916113"/>
            <a:ext cx="8642350" cy="4525962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latin typeface="Times New Roman" panose="02020603050405020304" pitchFamily="18" charset="0"/>
              </a:rPr>
              <a:t>V současnosti není d</a:t>
            </a:r>
            <a:r>
              <a:rPr lang="en-GB" altLang="cs-CZ" sz="2800" smtClean="0">
                <a:latin typeface="Times New Roman" panose="02020603050405020304" pitchFamily="18" charset="0"/>
              </a:rPr>
              <a:t>ostupná</a:t>
            </a:r>
            <a:r>
              <a:rPr lang="cs-CZ" altLang="cs-CZ" sz="2800" smtClean="0">
                <a:latin typeface="Times New Roman" panose="02020603050405020304" pitchFamily="18" charset="0"/>
              </a:rPr>
              <a:t> kauzální léčba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800" smtClean="0">
                <a:latin typeface="Times New Roman" panose="02020603050405020304" pitchFamily="18" charset="0"/>
              </a:rPr>
              <a:t>Možné využití podpůrných a preventivních prostředků, vitamínové přípravky s antioxidanty, luteinem a zeaxantinem.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800" smtClean="0">
                <a:solidFill>
                  <a:srgbClr val="FF3399"/>
                </a:solidFill>
                <a:latin typeface="Times New Roman" panose="02020603050405020304" pitchFamily="18" charset="0"/>
              </a:rPr>
              <a:t>Lutein </a:t>
            </a:r>
            <a:r>
              <a:rPr lang="cs-CZ" altLang="cs-CZ" sz="2800" smtClean="0">
                <a:latin typeface="Times New Roman" panose="02020603050405020304" pitchFamily="18" charset="0"/>
              </a:rPr>
              <a:t>zvyšuje hladinu sítnicového pigmentu, napomáhá absorbci modré části světelného spektra,chrání buňky sítnice (působí jako chemický filtr), je silným antioxidantem.</a:t>
            </a:r>
          </a:p>
          <a:p>
            <a:pPr eaLnBrk="1" hangingPunct="1">
              <a:buClr>
                <a:schemeClr val="accent2"/>
              </a:buClr>
            </a:pPr>
            <a:endParaRPr lang="cs-CZ" altLang="cs-CZ" sz="2800" smtClean="0">
              <a:latin typeface="Times New Roman" panose="02020603050405020304" pitchFamily="18" charset="0"/>
            </a:endParaRPr>
          </a:p>
          <a:p>
            <a:pPr eaLnBrk="1" hangingPunct="1">
              <a:buClr>
                <a:schemeClr val="accent2"/>
              </a:buClr>
            </a:pPr>
            <a:endParaRPr lang="cs-CZ" altLang="cs-CZ" sz="2800" smtClean="0">
              <a:solidFill>
                <a:srgbClr val="FF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55"/>
    </mc:Choice>
    <mc:Fallback>
      <p:transition spd="slow" advTm="31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Léčba vlhké formy VPMD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1916113"/>
            <a:ext cx="8642350" cy="4525962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latin typeface="Times New Roman" panose="02020603050405020304" pitchFamily="18" charset="0"/>
              </a:rPr>
              <a:t>Úspěšná léčba t.č. znamená zastavení progrese onemocnění (zlepšení ZO pouze u části pacientů).</a:t>
            </a:r>
          </a:p>
          <a:p>
            <a:pPr eaLnBrk="1" hangingPunct="1"/>
            <a:r>
              <a:rPr lang="cs-CZ" altLang="cs-CZ" sz="2800" smtClean="0">
                <a:latin typeface="Times New Roman" panose="02020603050405020304" pitchFamily="18" charset="0"/>
              </a:rPr>
              <a:t>Léčba probíhá aplikací látek proti vaskulárnímu endoteliálnímu faktoru do sklivce (</a:t>
            </a:r>
            <a:r>
              <a:rPr lang="cs-CZ" altLang="cs-CZ" sz="2800" smtClean="0">
                <a:solidFill>
                  <a:srgbClr val="FF00FF"/>
                </a:solidFill>
                <a:latin typeface="Times New Roman" panose="02020603050405020304" pitchFamily="18" charset="0"/>
              </a:rPr>
              <a:t>intravitreální aplikace antiVEGF látek).</a:t>
            </a:r>
          </a:p>
          <a:p>
            <a:pPr eaLnBrk="1" hangingPunct="1"/>
            <a:r>
              <a:rPr lang="cs-CZ" altLang="cs-CZ" sz="2800" smtClean="0">
                <a:solidFill>
                  <a:srgbClr val="000000"/>
                </a:solidFill>
                <a:latin typeface="Times New Roman" panose="02020603050405020304" pitchFamily="18" charset="0"/>
              </a:rPr>
              <a:t>Jsou nutné opakované aplikace po dobu minimálně jednoho roku (často i déle).</a:t>
            </a:r>
          </a:p>
          <a:p>
            <a:pPr eaLnBrk="1" hangingPunct="1"/>
            <a:r>
              <a:rPr lang="cs-CZ" altLang="cs-CZ" sz="2800" smtClean="0">
                <a:solidFill>
                  <a:srgbClr val="000000"/>
                </a:solidFill>
                <a:latin typeface="Times New Roman" panose="02020603050405020304" pitchFamily="18" charset="0"/>
              </a:rPr>
              <a:t>Monitoring léčby probíhá pomocí sledování ZO a OCT.</a:t>
            </a:r>
          </a:p>
          <a:p>
            <a:pPr eaLnBrk="1" hangingPunct="1"/>
            <a:endParaRPr lang="cs-CZ" altLang="cs-CZ" sz="2800" smtClean="0">
              <a:latin typeface="Times New Roman" panose="02020603050405020304" pitchFamily="18" charset="0"/>
            </a:endParaRPr>
          </a:p>
          <a:p>
            <a:pPr eaLnBrk="1" hangingPunct="1">
              <a:buClr>
                <a:schemeClr val="accent2"/>
              </a:buClr>
            </a:pPr>
            <a:endParaRPr lang="cs-CZ" altLang="cs-CZ" sz="2800" smtClean="0">
              <a:solidFill>
                <a:srgbClr val="FF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40"/>
    </mc:Choice>
    <mc:Fallback>
      <p:transition spd="slow" advTm="55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8527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Aplikace injekcí do sklivce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7"/>
    </mc:Choice>
    <mc:Fallback>
      <p:transition spd="slow" advTm="6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IVT aplikace – zákrokový sál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6" name="Rectangle 14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1700213"/>
            <a:ext cx="6264275" cy="1655762"/>
          </a:xfrm>
        </p:spPr>
        <p:txBody>
          <a:bodyPr/>
          <a:lstStyle/>
          <a:p>
            <a:pPr eaLnBrk="1" hangingPunct="1"/>
            <a:r>
              <a:rPr lang="cs-CZ" altLang="cs-CZ" sz="2400" smtClean="0">
                <a:latin typeface="Times New Roman" panose="02020603050405020304" pitchFamily="18" charset="0"/>
              </a:rPr>
              <a:t>Intravitreální aplikace léčiv je prováděna na ambulantním zákrokovém sále lékařem, který má zkušenosti s vitreoretinální                                        chirurgií</a:t>
            </a:r>
          </a:p>
        </p:txBody>
      </p:sp>
      <p:sp>
        <p:nvSpPr>
          <p:cNvPr id="28677" name="Line 4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78" name="Line 5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79" name="Line 6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0" name="Line 7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1" name="Line 8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2" name="Line 9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8683" name="Picture 12" descr="100_4917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644900"/>
            <a:ext cx="2519363" cy="197961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4" name="Picture 13" descr="100_4948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636838"/>
            <a:ext cx="4498975" cy="341947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01"/>
    </mc:Choice>
    <mc:Fallback>
      <p:transition spd="slow" advTm="11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IVT aplikace – sál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611188" y="1844675"/>
            <a:ext cx="62642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Pacient - gumová obuv, plášť, čepice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Lékař - čepice, ústenka, rukavice, sterilní plášť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9707" name="Picture 11" descr="100_491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933825"/>
            <a:ext cx="2519362" cy="197961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100_49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284538"/>
            <a:ext cx="2085975" cy="27813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9" name="Picture 13" descr="100_492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"/>
          <a:stretch>
            <a:fillRect/>
          </a:stretch>
        </p:blipFill>
        <p:spPr bwMode="auto">
          <a:xfrm>
            <a:off x="6156325" y="3933825"/>
            <a:ext cx="2519363" cy="197961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4"/>
    </mc:Choice>
    <mc:Fallback>
      <p:transition spd="slow" advTm="5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IVT aplikace - desinfekce I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611188" y="1773238"/>
            <a:ext cx="80645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>
                <a:latin typeface="Times New Roman" panose="02020603050405020304" pitchFamily="18" charset="0"/>
              </a:rPr>
              <a:t> Desinfekce kůže víček, okrajů víček a řas 10% iodpovidonem</a:t>
            </a:r>
          </a:p>
          <a:p>
            <a:pPr eaLnBrk="1" hangingPunct="1"/>
            <a:r>
              <a:rPr lang="cs-CZ" altLang="cs-CZ" sz="2400">
                <a:latin typeface="Times New Roman" panose="02020603050405020304" pitchFamily="18" charset="0"/>
              </a:rPr>
              <a:t> Výplach spojivkového vaku 5 % iodpovidonem </a:t>
            </a:r>
          </a:p>
          <a:p>
            <a:pPr eaLnBrk="1" hangingPunct="1"/>
            <a:r>
              <a:rPr lang="cs-CZ" altLang="cs-CZ" sz="2400">
                <a:latin typeface="Times New Roman" panose="02020603050405020304" pitchFamily="18" charset="0"/>
              </a:rPr>
              <a:t> Sterilní rouška  </a:t>
            </a:r>
          </a:p>
          <a:p>
            <a:pPr eaLnBrk="1" hangingPunct="1"/>
            <a:r>
              <a:rPr lang="cs-CZ" altLang="cs-CZ" sz="2400">
                <a:latin typeface="Times New Roman" panose="02020603050405020304" pitchFamily="18" charset="0"/>
              </a:rPr>
              <a:t> Sterilní krycí folie </a:t>
            </a:r>
          </a:p>
          <a:p>
            <a:pPr eaLnBrk="1" hangingPunct="1"/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30731" name="Picture 12" descr="100_493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05263"/>
            <a:ext cx="2519362" cy="1979612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3" descr="100_493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05263"/>
            <a:ext cx="2519363" cy="1979612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3" name="Picture 14" descr="100_493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005263"/>
            <a:ext cx="2519362" cy="1979612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01"/>
    </mc:Choice>
    <mc:Fallback>
      <p:transition spd="slow" advTm="11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IVT aplikace - desinfekce II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8" name="Rectangle 16"/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1600200"/>
            <a:ext cx="8435975" cy="2405063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latin typeface="Times New Roman" panose="02020603050405020304" pitchFamily="18" charset="0"/>
              </a:rPr>
              <a:t>Rozvěrač  víček, krycí folie </a:t>
            </a:r>
          </a:p>
          <a:p>
            <a:pPr eaLnBrk="1" hangingPunct="1"/>
            <a:r>
              <a:rPr lang="cs-CZ" altLang="cs-CZ" sz="2800" smtClean="0">
                <a:latin typeface="Times New Roman" panose="02020603050405020304" pitchFamily="18" charset="0"/>
              </a:rPr>
              <a:t>Druhá desinfekce spojivkového vaku 5% iodpovidonem</a:t>
            </a:r>
          </a:p>
        </p:txBody>
      </p:sp>
      <p:sp>
        <p:nvSpPr>
          <p:cNvPr id="31749" name="Line 4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50" name="Line 5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51" name="Line 6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52" name="Line 7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53" name="Line 8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54" name="Line 9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1755" name="Picture 13" descr="100_494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" t="4688" r="10545" b="4688"/>
          <a:stretch>
            <a:fillRect/>
          </a:stretch>
        </p:blipFill>
        <p:spPr bwMode="auto">
          <a:xfrm>
            <a:off x="3276600" y="3716338"/>
            <a:ext cx="2519363" cy="1979612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4" descr="100_492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716338"/>
            <a:ext cx="2519363" cy="1979612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7" name="Picture 15" descr="100_494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16338"/>
            <a:ext cx="2519362" cy="1979612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8"/>
    </mc:Choice>
    <mc:Fallback>
      <p:transition spd="slow" advTm="7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Co postihuje VPMD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84213" y="2133600"/>
            <a:ext cx="8642350" cy="4525963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latin typeface="Times New Roman" panose="02020603050405020304" pitchFamily="18" charset="0"/>
              </a:rPr>
              <a:t>Postihuje centrální část                                                              sítnice - makulu,                                                                    místo nejostřejšího vidění.</a:t>
            </a:r>
          </a:p>
          <a:p>
            <a:pPr eaLnBrk="1" hangingPunct="1"/>
            <a:endParaRPr lang="cs-CZ" altLang="cs-CZ" sz="2800" smtClean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cs-CZ" altLang="cs-CZ" sz="2800" smtClean="0">
              <a:latin typeface="Times New Roman" panose="02020603050405020304" pitchFamily="18" charset="0"/>
            </a:endParaRP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844675"/>
            <a:ext cx="2852737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 descr="Nromalni CL 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573463"/>
            <a:ext cx="3775075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0"/>
    </mc:Choice>
    <mc:Fallback>
      <p:transition spd="slow" advTm="7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IVT aplikace  I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2" name="Rectangle 13"/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1600200"/>
            <a:ext cx="8435975" cy="2260600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latin typeface="Times New Roman" panose="02020603050405020304" pitchFamily="18" charset="0"/>
              </a:rPr>
              <a:t>Lokální anestezie</a:t>
            </a:r>
          </a:p>
          <a:p>
            <a:pPr eaLnBrk="1" hangingPunct="1"/>
            <a:endParaRPr lang="cs-CZ" altLang="cs-CZ" sz="900" smtClean="0">
              <a:latin typeface="Times New Roman" panose="02020603050405020304" pitchFamily="18" charset="0"/>
            </a:endParaRPr>
          </a:p>
          <a:p>
            <a:pPr eaLnBrk="1" hangingPunct="1"/>
            <a:r>
              <a:rPr lang="cs-CZ" altLang="cs-CZ" sz="2800" smtClean="0">
                <a:solidFill>
                  <a:srgbClr val="0000FF"/>
                </a:solidFill>
                <a:latin typeface="Times New Roman" panose="02020603050405020304" pitchFamily="18" charset="0"/>
              </a:rPr>
              <a:t>Operační mikroskop</a:t>
            </a:r>
          </a:p>
          <a:p>
            <a:pPr eaLnBrk="1" hangingPunct="1"/>
            <a:endParaRPr lang="cs-CZ" altLang="cs-CZ" sz="90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3" name="Line 4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4" name="Line 5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5" name="Line 6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6" name="Line 7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7" name="Line 8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8" name="Line 9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2779" name="Picture 11" descr="100_4946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500438"/>
            <a:ext cx="3024188" cy="2484437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0" name="Picture 12" descr="100_4931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781300"/>
            <a:ext cx="3457575" cy="30607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04"/>
    </mc:Choice>
    <mc:Fallback>
      <p:transition spd="slow" advTm="11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IVT aplikace II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395288" y="1628775"/>
            <a:ext cx="80645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2800">
                <a:latin typeface="Times New Roman" panose="02020603050405020304" pitchFamily="18" charset="0"/>
              </a:rPr>
              <a:t> Použít měřítko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</p:txBody>
      </p:sp>
      <p:pic>
        <p:nvPicPr>
          <p:cNvPr id="33803" name="Picture 11" descr="100_4944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349500"/>
            <a:ext cx="4678363" cy="349091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42"/>
    </mc:Choice>
    <mc:Fallback>
      <p:transition spd="slow" advTm="12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IVT aplikace III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0" name="Rectangle 13"/>
          <p:cNvSpPr>
            <a:spLocks noGrp="1" noChangeArrowheads="1"/>
          </p:cNvSpPr>
          <p:nvPr>
            <p:ph type="body" sz="half" idx="2"/>
          </p:nvPr>
        </p:nvSpPr>
        <p:spPr>
          <a:xfrm>
            <a:off x="179388" y="1600200"/>
            <a:ext cx="8507412" cy="19002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smtClean="0">
                <a:latin typeface="Times New Roman" panose="02020603050405020304" pitchFamily="18" charset="0"/>
              </a:rPr>
              <a:t>Aplikace ATB do spojivkového vaku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>
                <a:latin typeface="Times New Roman" panose="02020603050405020304" pitchFamily="18" charset="0"/>
              </a:rPr>
              <a:t>Sterilní krytí do doby měření nitroočního tlaku</a:t>
            </a:r>
          </a:p>
        </p:txBody>
      </p:sp>
      <p:sp>
        <p:nvSpPr>
          <p:cNvPr id="34821" name="Line 4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822" name="Line 5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823" name="Line 6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824" name="Line 7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825" name="Line 8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826" name="Line 9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4827" name="Picture 11" descr="100_4945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2738"/>
            <a:ext cx="3238500" cy="320357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8" name="Picture 12" descr="100_4934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852738"/>
            <a:ext cx="3382962" cy="3132137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35"/>
    </mc:Choice>
    <mc:Fallback>
      <p:transition spd="slow" advTm="13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100_51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844675"/>
            <a:ext cx="6353175" cy="47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1619250" y="620713"/>
            <a:ext cx="5400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4000" b="1">
                <a:solidFill>
                  <a:srgbClr val="CC0066"/>
                </a:solidFill>
              </a:rPr>
              <a:t>Děkuji za pozornost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2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>
                <a:solidFill>
                  <a:srgbClr val="CC0066"/>
                </a:solidFill>
              </a:rPr>
              <a:t>Bruchova membrána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cs-CZ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endParaRPr lang="el-GR" altLang="cs-CZ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1628775"/>
            <a:ext cx="8642350" cy="452596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2800" smtClean="0">
                <a:latin typeface="Times New Roman" panose="02020603050405020304" pitchFamily="18" charset="0"/>
              </a:rPr>
              <a:t>Fotoreceptory jsou zanořeny do retinálního pigmentového epitelu, který je pro jejich funkci nezbytný.</a:t>
            </a:r>
          </a:p>
          <a:p>
            <a:pPr>
              <a:spcBef>
                <a:spcPct val="0"/>
              </a:spcBef>
            </a:pPr>
            <a:r>
              <a:rPr lang="cs-CZ" altLang="cs-CZ" sz="2800" smtClean="0">
                <a:latin typeface="Times New Roman" panose="02020603050405020304" pitchFamily="18" charset="0"/>
              </a:rPr>
              <a:t>Mezi cévnatkou a sítnicí je Bruchova membrána, přes ni prochází živiny a odpadní látky.</a:t>
            </a:r>
            <a:r>
              <a:rPr lang="cs-CZ" altLang="cs-CZ" sz="2800" smtClean="0"/>
              <a:t> 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615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862388"/>
            <a:ext cx="3467100" cy="267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3" descr="slideA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 t="25121" r="16750" b="23334"/>
          <a:stretch>
            <a:fillRect/>
          </a:stretch>
        </p:blipFill>
        <p:spPr bwMode="auto">
          <a:xfrm>
            <a:off x="5580063" y="3500438"/>
            <a:ext cx="2951162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24"/>
    </mc:Choice>
    <mc:Fallback>
      <p:transition spd="slow" advTm="36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Jak se projevuje VPMD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2492375"/>
            <a:ext cx="8642350" cy="4525963"/>
          </a:xfrm>
        </p:spPr>
        <p:txBody>
          <a:bodyPr/>
          <a:lstStyle/>
          <a:p>
            <a:pPr eaLnBrk="1" hangingPunct="1">
              <a:buClr>
                <a:schemeClr val="accent2"/>
              </a:buClr>
            </a:pPr>
            <a:r>
              <a:rPr lang="cs-CZ" altLang="cs-CZ" sz="2800" smtClean="0">
                <a:latin typeface="Times New Roman" panose="02020603050405020304" pitchFamily="18" charset="0"/>
              </a:rPr>
              <a:t>Prvním příznakem je </a:t>
            </a:r>
            <a:r>
              <a:rPr lang="cs-CZ" altLang="cs-CZ" sz="2800" smtClean="0">
                <a:solidFill>
                  <a:srgbClr val="FF3399"/>
                </a:solidFill>
                <a:latin typeface="Times New Roman" panose="02020603050405020304" pitchFamily="18" charset="0"/>
              </a:rPr>
              <a:t>ztráta zrakové ostrosti</a:t>
            </a:r>
            <a:r>
              <a:rPr lang="cs-CZ" altLang="cs-CZ" sz="2800" smtClean="0">
                <a:latin typeface="Times New Roman" panose="02020603050405020304" pitchFamily="18" charset="0"/>
              </a:rPr>
              <a:t> do blízka.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800" smtClean="0">
                <a:latin typeface="Times New Roman" panose="02020603050405020304" pitchFamily="18" charset="0"/>
              </a:rPr>
              <a:t>Charakteristický je výskyt </a:t>
            </a:r>
            <a:r>
              <a:rPr lang="cs-CZ" altLang="cs-CZ" sz="2800" smtClean="0">
                <a:solidFill>
                  <a:srgbClr val="FF3399"/>
                </a:solidFill>
                <a:latin typeface="Times New Roman" panose="02020603050405020304" pitchFamily="18" charset="0"/>
              </a:rPr>
              <a:t>metamorfopsií </a:t>
            </a:r>
            <a:r>
              <a:rPr lang="cs-CZ" altLang="cs-CZ" sz="2800" smtClean="0">
                <a:latin typeface="Times New Roman" panose="02020603050405020304" pitchFamily="18" charset="0"/>
              </a:rPr>
              <a:t>-</a:t>
            </a:r>
            <a:r>
              <a:rPr lang="cs-CZ" altLang="cs-CZ" sz="2800" smtClean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800" smtClean="0">
                <a:latin typeface="Times New Roman" panose="02020603050405020304" pitchFamily="18" charset="0"/>
              </a:rPr>
              <a:t>pokřivený obraz, </a:t>
            </a:r>
            <a:r>
              <a:rPr lang="en-GB" altLang="cs-CZ" sz="2800" smtClean="0">
                <a:latin typeface="Times New Roman" panose="02020603050405020304" pitchFamily="18" charset="0"/>
              </a:rPr>
              <a:t>rovné čáry se jeví jako vlnité</a:t>
            </a:r>
            <a:r>
              <a:rPr lang="cs-CZ" altLang="cs-CZ" sz="2800" smtClean="0">
                <a:latin typeface="Times New Roman" panose="02020603050405020304" pitchFamily="18" charset="0"/>
              </a:rPr>
              <a:t>.</a:t>
            </a:r>
            <a:endParaRPr lang="en-GB" altLang="cs-CZ" sz="2800" smtClean="0">
              <a:latin typeface="Times New Roman" panose="02020603050405020304" pitchFamily="18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800" smtClean="0">
                <a:latin typeface="Times New Roman" panose="02020603050405020304" pitchFamily="18" charset="0"/>
              </a:rPr>
              <a:t>Je poškozeno centrálního vidění – </a:t>
            </a:r>
            <a:r>
              <a:rPr lang="en-GB" altLang="cs-CZ" sz="2800" smtClean="0">
                <a:solidFill>
                  <a:srgbClr val="FF3399"/>
                </a:solidFill>
                <a:latin typeface="Times New Roman" panose="02020603050405020304" pitchFamily="18" charset="0"/>
              </a:rPr>
              <a:t>skotom</a:t>
            </a:r>
            <a:r>
              <a:rPr lang="cs-CZ" altLang="cs-CZ" sz="2800" smtClean="0">
                <a:solidFill>
                  <a:srgbClr val="FF339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55"/>
    </mc:Choice>
    <mc:Fallback>
      <p:transition spd="slow" advTm="39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Metamorfopsie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Line 5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197" name="Line 6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198" name="Line 7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199" name="Line 8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00" name="Line 9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01" name="Line 10"/>
          <p:cNvSpPr>
            <a:spLocks noChangeShapeType="1"/>
          </p:cNvSpPr>
          <p:nvPr/>
        </p:nvSpPr>
        <p:spPr bwMode="auto">
          <a:xfrm>
            <a:off x="4495800" y="6126163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8202" name="Picture 12" descr="Obr1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00213"/>
            <a:ext cx="3246437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Obr1b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700213"/>
            <a:ext cx="2967037" cy="4281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52"/>
    </mc:Choice>
    <mc:Fallback>
      <p:transition spd="slow" advTm="9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>
                <a:solidFill>
                  <a:srgbClr val="CC0066"/>
                </a:solidFill>
              </a:rPr>
              <a:t>Metamorfopsie  - diagnostika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cs-CZ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endParaRPr lang="el-GR" altLang="cs-CZ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9226" name="Picture 14"/>
          <p:cNvPicPr>
            <a:picLocks noChangeAspect="1" noChangeArrowheads="1"/>
          </p:cNvPicPr>
          <p:nvPr/>
        </p:nvPicPr>
        <p:blipFill>
          <a:blip r:embed="rId4" cstate="print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33600"/>
            <a:ext cx="3527425" cy="35274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5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0225" y="2259013"/>
            <a:ext cx="4495800" cy="3430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37"/>
    </mc:Choice>
    <mc:Fallback>
      <p:transition spd="slow" advTm="32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Skotom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0" name="Rectangle 12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cs-CZ" altLang="cs-CZ" sz="2800" smtClean="0"/>
          </a:p>
        </p:txBody>
      </p:sp>
      <p:grpSp>
        <p:nvGrpSpPr>
          <p:cNvPr id="10251" name="Group 13"/>
          <p:cNvGrpSpPr>
            <a:grpSpLocks/>
          </p:cNvGrpSpPr>
          <p:nvPr/>
        </p:nvGrpSpPr>
        <p:grpSpPr bwMode="auto">
          <a:xfrm>
            <a:off x="900113" y="1844675"/>
            <a:ext cx="7273925" cy="4105275"/>
            <a:chOff x="159" y="1166"/>
            <a:chExt cx="2838" cy="2026"/>
          </a:xfrm>
        </p:grpSpPr>
        <p:pic>
          <p:nvPicPr>
            <p:cNvPr id="10252" name="Picture 14" descr="Fig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4" r="3256"/>
            <a:stretch>
              <a:fillRect/>
            </a:stretch>
          </p:blipFill>
          <p:spPr bwMode="auto">
            <a:xfrm>
              <a:off x="159" y="1166"/>
              <a:ext cx="2838" cy="202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3" name="Text Box 15"/>
            <p:cNvSpPr txBox="1">
              <a:spLocks noChangeAspect="1" noChangeArrowheads="1"/>
            </p:cNvSpPr>
            <p:nvPr/>
          </p:nvSpPr>
          <p:spPr bwMode="auto">
            <a:xfrm>
              <a:off x="649" y="3008"/>
              <a:ext cx="7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endParaRPr lang="en-US" altLang="cs-CZ" sz="1200" b="1">
                <a:solidFill>
                  <a:schemeClr val="tx2"/>
                </a:solidFill>
              </a:endParaRPr>
            </a:p>
          </p:txBody>
        </p:sp>
      </p:grp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54"/>
    </mc:Choice>
    <mc:Fallback>
      <p:transition spd="slow" advTm="11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C0066"/>
                </a:solidFill>
              </a:rPr>
              <a:t>VPMD – rizikové faktory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l-GR" altLang="cs-CZ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1773238"/>
            <a:ext cx="8642350" cy="4525962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cs-CZ" altLang="cs-CZ" sz="2800" smtClean="0">
                <a:solidFill>
                  <a:srgbClr val="FF00FF"/>
                </a:solidFill>
                <a:latin typeface="Times New Roman" panose="02020603050405020304" pitchFamily="18" charset="0"/>
              </a:rPr>
              <a:t>Rodinná anamnéza</a:t>
            </a:r>
            <a:r>
              <a:rPr lang="cs-CZ" altLang="cs-CZ" sz="2800" smtClean="0">
                <a:latin typeface="Times New Roman" panose="02020603050405020304" pitchFamily="18" charset="0"/>
              </a:rPr>
              <a:t> - přímí příbuzní postižených VPMD mají 3x vyšší riziko</a:t>
            </a:r>
          </a:p>
          <a:p>
            <a:pPr eaLnBrk="1" hangingPunct="1">
              <a:lnSpc>
                <a:spcPct val="85000"/>
              </a:lnSpc>
            </a:pPr>
            <a:r>
              <a:rPr lang="cs-CZ" altLang="cs-CZ" sz="2800" smtClean="0">
                <a:solidFill>
                  <a:srgbClr val="FF00FF"/>
                </a:solidFill>
                <a:latin typeface="Times New Roman" panose="02020603050405020304" pitchFamily="18" charset="0"/>
              </a:rPr>
              <a:t>Pohlaví</a:t>
            </a:r>
            <a:r>
              <a:rPr lang="cs-CZ" altLang="cs-CZ" sz="2800" smtClean="0">
                <a:latin typeface="Times New Roman" panose="02020603050405020304" pitchFamily="18" charset="0"/>
              </a:rPr>
              <a:t> - častější výskyt u žen</a:t>
            </a:r>
          </a:p>
          <a:p>
            <a:pPr eaLnBrk="1" hangingPunct="1">
              <a:lnSpc>
                <a:spcPct val="85000"/>
              </a:lnSpc>
            </a:pPr>
            <a:r>
              <a:rPr lang="cs-CZ" altLang="cs-CZ" sz="2800" smtClean="0">
                <a:solidFill>
                  <a:srgbClr val="FF00FF"/>
                </a:solidFill>
                <a:latin typeface="Times New Roman" panose="02020603050405020304" pitchFamily="18" charset="0"/>
              </a:rPr>
              <a:t>Barva duhovky</a:t>
            </a:r>
            <a:r>
              <a:rPr lang="cs-CZ" altLang="cs-CZ" sz="2800" smtClean="0">
                <a:latin typeface="Times New Roman" panose="02020603050405020304" pitchFamily="18" charset="0"/>
              </a:rPr>
              <a:t> - častější u modrých duhovek</a:t>
            </a:r>
          </a:p>
          <a:p>
            <a:pPr eaLnBrk="1" hangingPunct="1">
              <a:lnSpc>
                <a:spcPct val="85000"/>
              </a:lnSpc>
            </a:pPr>
            <a:r>
              <a:rPr lang="cs-CZ" altLang="cs-CZ" sz="2800" smtClean="0">
                <a:solidFill>
                  <a:srgbClr val="FF00FF"/>
                </a:solidFill>
                <a:latin typeface="Times New Roman" panose="02020603050405020304" pitchFamily="18" charset="0"/>
              </a:rPr>
              <a:t>Cévní rizikové faktory</a:t>
            </a:r>
            <a:r>
              <a:rPr lang="cs-CZ" altLang="cs-CZ" sz="2800" smtClean="0">
                <a:latin typeface="Times New Roman" panose="02020603050405020304" pitchFamily="18" charset="0"/>
              </a:rPr>
              <a:t> - ICHS, hypertenze, diabetes mellitus, poruchy metabolismu lipidů</a:t>
            </a:r>
          </a:p>
          <a:p>
            <a:pPr eaLnBrk="1" hangingPunct="1">
              <a:lnSpc>
                <a:spcPct val="85000"/>
              </a:lnSpc>
            </a:pPr>
            <a:r>
              <a:rPr lang="cs-CZ" altLang="cs-CZ" sz="2800" smtClean="0">
                <a:solidFill>
                  <a:srgbClr val="FF00FF"/>
                </a:solidFill>
                <a:latin typeface="Times New Roman" panose="02020603050405020304" pitchFamily="18" charset="0"/>
              </a:rPr>
              <a:t>Kouření</a:t>
            </a:r>
            <a:r>
              <a:rPr lang="cs-CZ" altLang="cs-CZ" sz="2800" smtClean="0">
                <a:latin typeface="Times New Roman" panose="02020603050405020304" pitchFamily="18" charset="0"/>
              </a:rPr>
              <a:t> - 25 cigaret denně zdvojnásobuje riziko vzniku VPMD</a:t>
            </a:r>
          </a:p>
          <a:p>
            <a:pPr eaLnBrk="1" hangingPunct="1">
              <a:lnSpc>
                <a:spcPct val="85000"/>
              </a:lnSpc>
            </a:pPr>
            <a:r>
              <a:rPr lang="cs-CZ" altLang="cs-CZ" sz="2800" smtClean="0">
                <a:solidFill>
                  <a:srgbClr val="FF00FF"/>
                </a:solidFill>
                <a:latin typeface="Times New Roman" panose="02020603050405020304" pitchFamily="18" charset="0"/>
              </a:rPr>
              <a:t>Strava </a:t>
            </a:r>
            <a:r>
              <a:rPr lang="cs-CZ" altLang="cs-CZ" sz="2800" smtClean="0">
                <a:latin typeface="Times New Roman" panose="02020603050405020304" pitchFamily="18" charset="0"/>
              </a:rPr>
              <a:t>-</a:t>
            </a:r>
            <a:r>
              <a:rPr lang="cs-CZ" altLang="cs-CZ" sz="2800" smtClean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800" smtClean="0">
                <a:latin typeface="Times New Roman" panose="02020603050405020304" pitchFamily="18" charset="0"/>
              </a:rPr>
              <a:t> chudá na ochranné prvky (antioxidanty, Zn…)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FontTx/>
              <a:buNone/>
            </a:pPr>
            <a:endParaRPr lang="cs-CZ" altLang="cs-CZ" sz="2800" smtClean="0">
              <a:solidFill>
                <a:srgbClr val="FF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250825" y="1557338"/>
            <a:ext cx="8642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>
            <a:off x="250825" y="1412875"/>
            <a:ext cx="864235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4500563" y="6237288"/>
            <a:ext cx="42497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4500563" y="6381750"/>
            <a:ext cx="41751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>
            <a:off x="4500563" y="6308725"/>
            <a:ext cx="424973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66"/>
    </mc:Choice>
    <mc:Fallback>
      <p:transition spd="slow" advTm="25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2117</TotalTime>
  <Words>594</Words>
  <Application>Microsoft Office PowerPoint</Application>
  <PresentationFormat>Předvádění na obrazovce (4:3)</PresentationFormat>
  <Paragraphs>91</Paragraphs>
  <Slides>33</Slides>
  <Notes>0</Notes>
  <HiddenSlides>0</HiddenSlides>
  <MMClips>33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6" baseType="lpstr">
      <vt:lpstr>Arial</vt:lpstr>
      <vt:lpstr>Times New Roman</vt:lpstr>
      <vt:lpstr>Výchozí návrh</vt:lpstr>
      <vt:lpstr>Věkem podmíněná makulární degenerace</vt:lpstr>
      <vt:lpstr>Věkem podmíněná makulární degeneracea</vt:lpstr>
      <vt:lpstr>Co postihuje VPMD</vt:lpstr>
      <vt:lpstr>Bruchova membrána</vt:lpstr>
      <vt:lpstr>Jak se projevuje VPMD</vt:lpstr>
      <vt:lpstr>Metamorfopsie </vt:lpstr>
      <vt:lpstr>Metamorfopsie  - diagnostika</vt:lpstr>
      <vt:lpstr>Skotom </vt:lpstr>
      <vt:lpstr>VPMD – rizikové faktory </vt:lpstr>
      <vt:lpstr>VPMD</vt:lpstr>
      <vt:lpstr>Suchá forma VPMD</vt:lpstr>
      <vt:lpstr>Suchá forma VPMD</vt:lpstr>
      <vt:lpstr>Prezentace aplikace PowerPoint</vt:lpstr>
      <vt:lpstr>Prezentace aplikace PowerPoint</vt:lpstr>
      <vt:lpstr>Vlhká forma VPMD</vt:lpstr>
      <vt:lpstr>Vlhká forma VPMD</vt:lpstr>
      <vt:lpstr>Vlhká forma VPMD</vt:lpstr>
      <vt:lpstr>Prezentace aplikace PowerPoint</vt:lpstr>
      <vt:lpstr>Vlhká forma VPMD</vt:lpstr>
      <vt:lpstr>Diagnostika - FAG</vt:lpstr>
      <vt:lpstr>Diagnostika  - OCT</vt:lpstr>
      <vt:lpstr>Diagnostika – angio OCT</vt:lpstr>
      <vt:lpstr>Léčba suché formy VPMD</vt:lpstr>
      <vt:lpstr>Léčba vlhké formy VPMD</vt:lpstr>
      <vt:lpstr>Aplikace injekcí do sklivce </vt:lpstr>
      <vt:lpstr>IVT aplikace – zákrokový sál</vt:lpstr>
      <vt:lpstr>IVT aplikace – sál</vt:lpstr>
      <vt:lpstr>IVT aplikace - desinfekce I</vt:lpstr>
      <vt:lpstr>IVT aplikace - desinfekce II</vt:lpstr>
      <vt:lpstr>IVT aplikace  I </vt:lpstr>
      <vt:lpstr>IVT aplikace II</vt:lpstr>
      <vt:lpstr>IVT aplikace III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Radek</dc:creator>
  <cp:lastModifiedBy>Veronika Matušková</cp:lastModifiedBy>
  <cp:revision>66</cp:revision>
  <dcterms:created xsi:type="dcterms:W3CDTF">2008-10-25T17:03:07Z</dcterms:created>
  <dcterms:modified xsi:type="dcterms:W3CDTF">2020-04-25T19:32:27Z</dcterms:modified>
</cp:coreProperties>
</file>