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2"/>
  </p:notesMasterIdLst>
  <p:sldIdLst>
    <p:sldId id="256" r:id="rId2"/>
    <p:sldId id="301" r:id="rId3"/>
    <p:sldId id="280" r:id="rId4"/>
    <p:sldId id="289" r:id="rId5"/>
    <p:sldId id="279" r:id="rId6"/>
    <p:sldId id="261" r:id="rId7"/>
    <p:sldId id="262" r:id="rId8"/>
    <p:sldId id="275" r:id="rId9"/>
    <p:sldId id="309" r:id="rId10"/>
    <p:sldId id="286" r:id="rId11"/>
    <p:sldId id="290" r:id="rId12"/>
    <p:sldId id="291" r:id="rId13"/>
    <p:sldId id="292" r:id="rId14"/>
    <p:sldId id="287" r:id="rId15"/>
    <p:sldId id="299" r:id="rId16"/>
    <p:sldId id="294" r:id="rId17"/>
    <p:sldId id="295" r:id="rId18"/>
    <p:sldId id="298" r:id="rId19"/>
    <p:sldId id="267" r:id="rId20"/>
    <p:sldId id="308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517B5-A5E4-4442-BA96-E4089896C356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332DF-70D1-4043-9A3F-4B81A7C67B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696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332DF-70D1-4043-9A3F-4B81A7C67B9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428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t>Pravděpodobností a emoční vnímání rizika.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30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403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502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4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206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03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676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33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380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09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66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984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Hodnocení </a:t>
            </a:r>
            <a:r>
              <a:rPr lang="cs-CZ" dirty="0"/>
              <a:t>zdravotních rizik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Mgr. A. Peřina, Ph.D.</a:t>
            </a:r>
          </a:p>
          <a:p>
            <a:r>
              <a:rPr lang="cs-CZ" dirty="0" smtClean="0"/>
              <a:t>Ústav ochrany a podpory zdraví LF 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Hodnocení expozice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Dávka nabídnutá</a:t>
            </a:r>
          </a:p>
          <a:p>
            <a:pPr lvl="1"/>
            <a:r>
              <a:rPr lang="cs-CZ"/>
              <a:t>Odpovídá koncentraci agens v prostředí (tj. v ovzduší, vodě, potravinách, půdě), v přepočtu na jednotku hmotnosti, objemu nebo plochy matrice</a:t>
            </a:r>
          </a:p>
          <a:p>
            <a:r>
              <a:rPr lang="cs-CZ"/>
              <a:t>Dávka vstřebaná</a:t>
            </a:r>
          </a:p>
          <a:p>
            <a:pPr lvl="1"/>
            <a:r>
              <a:rPr lang="cs-CZ"/>
              <a:t>Závisí na rychlosti difuze a kapacitě receptoru</a:t>
            </a:r>
          </a:p>
          <a:p>
            <a:pPr lvl="1"/>
            <a:r>
              <a:rPr lang="cs-CZ"/>
              <a:t>Ingesce, inhalace, kontakt s pokožkou nebo sliznicemi</a:t>
            </a:r>
          </a:p>
          <a:p>
            <a:pPr lvl="2"/>
            <a:r>
              <a:rPr lang="cs-CZ"/>
              <a:t>Pozn.: kromě koncentrace může determinovat velikost účinku také doba trvání expozice</a:t>
            </a:r>
          </a:p>
          <a:p>
            <a:r>
              <a:rPr lang="cs-CZ"/>
              <a:t>Dávka účinná</a:t>
            </a:r>
          </a:p>
          <a:p>
            <a:pPr lvl="1"/>
            <a:r>
              <a:rPr lang="cs-CZ"/>
              <a:t>Definována koncentrací agens v cílovém orgánu</a:t>
            </a:r>
          </a:p>
        </p:txBody>
      </p:sp>
    </p:spTree>
    <p:extLst>
      <p:ext uri="{BB962C8B-B14F-4D97-AF65-F5344CB8AC3E}">
        <p14:creationId xmlns:p14="http://schemas.microsoft.com/office/powerpoint/2010/main" val="2305789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D5A20-DB71-48BC-8966-D5F8B3CD4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Hodnocení expozice – metody zjišťování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2AD143-8D27-4B43-8310-7BA31FFBD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Nepřímé metody</a:t>
            </a:r>
          </a:p>
          <a:p>
            <a:pPr marL="914400" lvl="1" indent="-457200">
              <a:buAutoNum type="arabicPeriod"/>
            </a:pPr>
            <a:r>
              <a:rPr lang="cs-CZ"/>
              <a:t>Monitorování prostředí: množství agens v matrici násobená průměrným příjmem matrice exponovanými osobami</a:t>
            </a:r>
          </a:p>
          <a:p>
            <a:pPr lvl="2"/>
            <a:r>
              <a:rPr lang="cs-CZ" dirty="0"/>
              <a:t>Průměrný dechový objem (22 m3/osobu a den)</a:t>
            </a:r>
          </a:p>
          <a:p>
            <a:pPr lvl="2"/>
            <a:r>
              <a:rPr lang="cs-CZ" dirty="0"/>
              <a:t>Průměrná spotřeba vody na osobu (1,9 litru/den)</a:t>
            </a:r>
          </a:p>
          <a:p>
            <a:pPr lvl="2"/>
            <a:r>
              <a:rPr lang="cs-CZ" dirty="0"/>
              <a:t>Množství zkonzumované potraviny na osobu (např. Potravinová pyramida)</a:t>
            </a:r>
          </a:p>
          <a:p>
            <a:pPr lvl="2"/>
            <a:r>
              <a:rPr lang="cs-CZ" dirty="0"/>
              <a:t>Průměrná délka pobytu v bazénu</a:t>
            </a:r>
          </a:p>
          <a:p>
            <a:pPr lvl="2"/>
            <a:r>
              <a:rPr lang="cs-CZ" dirty="0"/>
              <a:t>Nepřesnost! Interindividuální rozdíly jsou značné!</a:t>
            </a:r>
          </a:p>
          <a:p>
            <a:pPr marL="914400" lvl="1" indent="-457200">
              <a:buAutoNum type="arabicPeriod"/>
            </a:pPr>
            <a:r>
              <a:rPr lang="cs-CZ" dirty="0"/>
              <a:t>Expoziční scénář nebo dotazníková šetření: hrubý odhad expozice lze konkretizovat, nejčastěji na dobře definované populační skupině (typicky žáci školy, příslušníci armády...)</a:t>
            </a:r>
          </a:p>
          <a:p>
            <a:pPr marL="914400" lvl="1" indent="-457200">
              <a:buAutoNum type="arabicPeriod"/>
            </a:pPr>
            <a:endParaRPr lang="cs-CZ"/>
          </a:p>
          <a:p>
            <a:pPr marL="0" indent="0">
              <a:buNone/>
            </a:pP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224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1">
            <a:extLst>
              <a:ext uri="{FF2B5EF4-FFF2-40B4-BE49-F238E27FC236}">
                <a16:creationId xmlns:a16="http://schemas.microsoft.com/office/drawing/2014/main" id="{047C8CCB-F95D-4249-92DD-651249D3535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Obrázek 4" descr="Terrible Things People Eat | Jeff Vrabel">
            <a:extLst>
              <a:ext uri="{FF2B5EF4-FFF2-40B4-BE49-F238E27FC236}">
                <a16:creationId xmlns:a16="http://schemas.microsoft.com/office/drawing/2014/main" id="{65295B48-9A31-4A28-9F54-124318E742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8600" y="1216934"/>
            <a:ext cx="7188199" cy="4420742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AC0496B-A3CF-4420-BBF5-9D9FDCDBF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1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Odhad individuální expozice na základě potravinové pyramidy může být svízelný.</a:t>
            </a:r>
          </a:p>
        </p:txBody>
      </p:sp>
    </p:spTree>
    <p:extLst>
      <p:ext uri="{BB962C8B-B14F-4D97-AF65-F5344CB8AC3E}">
        <p14:creationId xmlns:p14="http://schemas.microsoft.com/office/powerpoint/2010/main" val="2866205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DDAF1-54A0-4371-BCE1-8CB56BC3D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Hodnocení expozice – metody zjišťování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E46E3D-B06D-4919-9161-568087B52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3200" dirty="0"/>
              <a:t>Přímé metody</a:t>
            </a:r>
          </a:p>
          <a:p>
            <a:pPr lvl="1"/>
            <a:r>
              <a:rPr lang="cs-CZ" sz="2800" dirty="0">
                <a:cs typeface="Calibri"/>
              </a:rPr>
              <a:t>Mají přednost, ale jsou obecně hůře dostupné</a:t>
            </a:r>
          </a:p>
          <a:p>
            <a:pPr lvl="1"/>
            <a:r>
              <a:rPr lang="cs-CZ" sz="2800" dirty="0"/>
              <a:t>Osobní monitoring:</a:t>
            </a:r>
            <a:endParaRPr lang="cs-CZ" sz="2800" dirty="0">
              <a:cs typeface="Calibri"/>
            </a:endParaRPr>
          </a:p>
          <a:p>
            <a:pPr lvl="2"/>
            <a:r>
              <a:rPr lang="cs-CZ" sz="2400" dirty="0"/>
              <a:t>24 hodinový re-call</a:t>
            </a:r>
            <a:r>
              <a:rPr lang="cs-CZ" sz="2400" dirty="0">
                <a:cs typeface="Calibri"/>
              </a:rPr>
              <a:t>, </a:t>
            </a:r>
            <a:r>
              <a:rPr lang="cs-CZ" sz="2400" dirty="0"/>
              <a:t>metoda dvojitých porcí</a:t>
            </a:r>
            <a:endParaRPr lang="cs-CZ" sz="2400" dirty="0">
              <a:cs typeface="Calibri"/>
            </a:endParaRPr>
          </a:p>
          <a:p>
            <a:pPr lvl="2"/>
            <a:r>
              <a:rPr lang="cs-CZ" sz="2400" dirty="0"/>
              <a:t>Osobní dozimetrie - pracovníci ve zdravotnictví</a:t>
            </a:r>
            <a:endParaRPr lang="cs-CZ" sz="2400" dirty="0">
              <a:cs typeface="Calibri"/>
            </a:endParaRPr>
          </a:p>
          <a:p>
            <a:pPr lvl="1"/>
            <a:r>
              <a:rPr lang="cs-CZ" sz="2800" dirty="0"/>
              <a:t>Biologický monitoring</a:t>
            </a:r>
            <a:endParaRPr lang="cs-CZ" sz="2800" dirty="0">
              <a:cs typeface="Calibri"/>
            </a:endParaRPr>
          </a:p>
          <a:p>
            <a:pPr lvl="2"/>
            <a:r>
              <a:rPr lang="cs-CZ" sz="2400" dirty="0"/>
              <a:t>Biomarkery expozice (stanovení DNA </a:t>
            </a:r>
            <a:r>
              <a:rPr lang="cs-CZ" sz="2400" dirty="0" err="1"/>
              <a:t>adduktů</a:t>
            </a:r>
            <a:r>
              <a:rPr lang="cs-CZ" sz="2400" dirty="0"/>
              <a:t> </a:t>
            </a:r>
            <a:r>
              <a:rPr lang="cs-CZ" sz="2400" dirty="0" err="1"/>
              <a:t>genotoxikologicky</a:t>
            </a:r>
            <a:r>
              <a:rPr lang="cs-CZ" sz="2400" dirty="0"/>
              <a:t>)</a:t>
            </a:r>
            <a:endParaRPr lang="cs-CZ" sz="2400" dirty="0">
              <a:cs typeface="Calibri"/>
            </a:endParaRPr>
          </a:p>
          <a:p>
            <a:pPr lvl="2"/>
            <a:r>
              <a:rPr lang="cs-CZ" sz="2400" dirty="0"/>
              <a:t>Biomarkery účinku (měřitelné patofyziologické změny orgánů)</a:t>
            </a:r>
            <a:endParaRPr lang="cs-CZ" sz="2400" dirty="0">
              <a:cs typeface="Calibri"/>
            </a:endParaRPr>
          </a:p>
          <a:p>
            <a:pPr lvl="2"/>
            <a:r>
              <a:rPr lang="cs-CZ" sz="2400" dirty="0"/>
              <a:t>Biomarkery vnímavosti (měřitelná náchylnost k poruše zdraví)</a:t>
            </a:r>
            <a:endParaRPr lang="cs-CZ" sz="2400" dirty="0">
              <a:cs typeface="Calibri"/>
            </a:endParaRPr>
          </a:p>
        </p:txBody>
      </p:sp>
      <p:pic>
        <p:nvPicPr>
          <p:cNvPr id="4" name="Obrázek 4" descr="File:&lt;strong&gt;Dosimeter&lt;/strong&gt;.png - Wikimedia Commons">
            <a:extLst>
              <a:ext uri="{FF2B5EF4-FFF2-40B4-BE49-F238E27FC236}">
                <a16:creationId xmlns:a16="http://schemas.microsoft.com/office/drawing/2014/main" id="{3146F334-8C5B-4221-A16B-484552F930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9375" y="45694"/>
            <a:ext cx="1483372" cy="3732446"/>
          </a:xfrm>
          <a:prstGeom prst="rect">
            <a:avLst/>
          </a:prstGeom>
        </p:spPr>
      </p:pic>
      <p:sp>
        <p:nvSpPr>
          <p:cNvPr id="6" name="Šipka: pětiúhelník 5">
            <a:extLst>
              <a:ext uri="{FF2B5EF4-FFF2-40B4-BE49-F238E27FC236}">
                <a16:creationId xmlns:a16="http://schemas.microsoft.com/office/drawing/2014/main" id="{9CB4235D-AB92-403E-BB82-FF74AEF02650}"/>
              </a:ext>
            </a:extLst>
          </p:cNvPr>
          <p:cNvSpPr/>
          <p:nvPr/>
        </p:nvSpPr>
        <p:spPr>
          <a:xfrm rot="-1620000">
            <a:off x="7696200" y="2600325"/>
            <a:ext cx="2244881" cy="48418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403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Charakterizace rizika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Škodlivost pro zdraví nebyla potvrzena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Expozice škodlivému faktoru snižuje míru pohody (zdraví v širším slova smyslu)</a:t>
            </a:r>
          </a:p>
          <a:p>
            <a:pPr lvl="1"/>
            <a:r>
              <a:rPr lang="cs-CZ" dirty="0"/>
              <a:t>Příklad: zdroj hluku v prostředí si vynutil změnu využívání prostor (náročnější činnosti jsou přesunuty do klidnější části objektu)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Expozice škodlivému faktoru představuje ohrožení zdraví v dlouhodobější perspektivě, přičemž posuzovaný faktor působí nanejvýše jako jeden z více činitelů nemoci (dlouhodobé a multifaktoriální účinky na zdraví)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Expozice škodlivému agens představuje bezprostřední hrozbu pro lidské zdraví nebo životy</a:t>
            </a:r>
          </a:p>
          <a:p>
            <a:pPr lvl="1"/>
            <a:r>
              <a:rPr lang="cs-CZ" dirty="0"/>
              <a:t>Viz </a:t>
            </a:r>
            <a:r>
              <a:rPr lang="cs-CZ" dirty="0" err="1"/>
              <a:t>methanolová</a:t>
            </a:r>
            <a:r>
              <a:rPr lang="cs-CZ" dirty="0"/>
              <a:t> aféra v roce 2012</a:t>
            </a:r>
          </a:p>
        </p:txBody>
      </p:sp>
    </p:spTree>
    <p:extLst>
      <p:ext uri="{BB962C8B-B14F-4D97-AF65-F5344CB8AC3E}">
        <p14:creationId xmlns:p14="http://schemas.microsoft.com/office/powerpoint/2010/main" val="889805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B74034-617E-4D70-A24D-D7D62671C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Epidemiologie (neinfekční)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C62195-E3B0-4D5D-802A-1D8CB0F9F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Metoda práce využívaná ke studiu rozložení determinant nemocí v populaci.</a:t>
            </a:r>
          </a:p>
          <a:p>
            <a:pPr lvl="1"/>
            <a:r>
              <a:rPr lang="cs-CZ"/>
              <a:t>Z </a:t>
            </a:r>
            <a:r>
              <a:rPr lang="cs-CZ" err="1"/>
              <a:t>řec</a:t>
            </a:r>
            <a:r>
              <a:rPr lang="cs-CZ"/>
              <a:t>. </a:t>
            </a:r>
            <a:r>
              <a:rPr lang="cs-CZ" i="1" err="1"/>
              <a:t>Epidemios</a:t>
            </a:r>
            <a:r>
              <a:rPr lang="cs-CZ" i="1"/>
              <a:t>, </a:t>
            </a:r>
            <a:r>
              <a:rPr lang="cs-CZ"/>
              <a:t> tzn. Mezi lidem rozšířený</a:t>
            </a:r>
          </a:p>
          <a:p>
            <a:r>
              <a:rPr lang="cs-CZ"/>
              <a:t>Deskriptivní, analytická, experimentální a intervenční epidemiologie využívají statistických metod; rozvíjí se samostatný obor </a:t>
            </a:r>
            <a:r>
              <a:rPr lang="cs-CZ" b="1" i="1"/>
              <a:t>biostatistika</a:t>
            </a:r>
            <a:r>
              <a:rPr lang="cs-CZ"/>
              <a:t>.</a:t>
            </a:r>
          </a:p>
          <a:p>
            <a:r>
              <a:rPr lang="cs-CZ"/>
              <a:t>Studium infekčních a neinfekčních nemocí.</a:t>
            </a:r>
          </a:p>
        </p:txBody>
      </p:sp>
    </p:spTree>
    <p:extLst>
      <p:ext uri="{BB962C8B-B14F-4D97-AF65-F5344CB8AC3E}">
        <p14:creationId xmlns:p14="http://schemas.microsoft.com/office/powerpoint/2010/main" val="11400461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&lt;strong&gt;Austin Bradford Hill&lt;/strong&gt; - Wikipedia">
            <a:extLst>
              <a:ext uri="{FF2B5EF4-FFF2-40B4-BE49-F238E27FC236}">
                <a16:creationId xmlns:a16="http://schemas.microsoft.com/office/drawing/2014/main" id="{D07B9703-81E4-43DF-911B-C6A4412477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623" r="1" b="11374"/>
          <a:stretch/>
        </p:blipFill>
        <p:spPr>
          <a:xfrm>
            <a:off x="6954305" y="0"/>
            <a:ext cx="5237695" cy="569153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C16C9F-7C90-4F0B-B91F-FF927523C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38" y="2574925"/>
            <a:ext cx="7070300" cy="3462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000">
                <a:cs typeface="Calibri"/>
              </a:rPr>
              <a:t>Úskalí: přenositelnost výsledků</a:t>
            </a:r>
            <a:endParaRPr lang="cs-CZ"/>
          </a:p>
          <a:p>
            <a:r>
              <a:rPr lang="cs-CZ" sz="2000">
                <a:cs typeface="Calibri"/>
              </a:rPr>
              <a:t>Interní validita epidemiologické studie</a:t>
            </a:r>
            <a:endParaRPr lang="cs-CZ"/>
          </a:p>
          <a:p>
            <a:r>
              <a:rPr lang="cs-CZ" sz="2000" err="1">
                <a:cs typeface="Calibri"/>
              </a:rPr>
              <a:t>Hillova</a:t>
            </a:r>
            <a:r>
              <a:rPr lang="cs-CZ" sz="2000">
                <a:cs typeface="Calibri"/>
              </a:rPr>
              <a:t> kritéria kauzality (sir Austin </a:t>
            </a:r>
            <a:r>
              <a:rPr lang="cs-CZ" sz="2000" err="1">
                <a:cs typeface="Calibri"/>
              </a:rPr>
              <a:t>Bradford</a:t>
            </a:r>
            <a:r>
              <a:rPr lang="cs-CZ" sz="2000">
                <a:cs typeface="Calibri"/>
              </a:rPr>
              <a:t> </a:t>
            </a:r>
            <a:r>
              <a:rPr lang="cs-CZ" sz="2000" err="1">
                <a:cs typeface="Calibri"/>
              </a:rPr>
              <a:t>Hill</a:t>
            </a:r>
            <a:r>
              <a:rPr lang="cs-CZ" sz="2000">
                <a:cs typeface="Calibri"/>
              </a:rPr>
              <a:t>, 1897 – 1991)</a:t>
            </a:r>
          </a:p>
          <a:p>
            <a:pPr lvl="1"/>
            <a:r>
              <a:rPr lang="cs-CZ" sz="2000">
                <a:cs typeface="Calibri"/>
              </a:rPr>
              <a:t>Síla asociace: ani slabá asociace nevylučuje kauzalitu, je-li oslabena nerozpoznanými </a:t>
            </a:r>
            <a:r>
              <a:rPr lang="cs-CZ" sz="2000" err="1">
                <a:cs typeface="Calibri"/>
              </a:rPr>
              <a:t>confoundery</a:t>
            </a:r>
          </a:p>
          <a:p>
            <a:pPr lvl="1"/>
            <a:r>
              <a:rPr lang="cs-CZ" sz="2000">
                <a:cs typeface="Calibri"/>
              </a:rPr>
              <a:t>Konzistence: avšak nekonzistentnost s jinými </a:t>
            </a:r>
            <a:r>
              <a:rPr lang="cs-CZ" sz="2000" err="1">
                <a:cs typeface="Calibri"/>
              </a:rPr>
              <a:t>epid</a:t>
            </a:r>
            <a:r>
              <a:rPr lang="cs-CZ" sz="2000">
                <a:cs typeface="Calibri"/>
              </a:rPr>
              <a:t>. studiemi nevylučuje kauzalitu, efekt se může dostavovat jen za zvláštních okolností</a:t>
            </a:r>
          </a:p>
          <a:p>
            <a:pPr lvl="1"/>
            <a:r>
              <a:rPr lang="cs-CZ" sz="2000">
                <a:cs typeface="Calibri"/>
              </a:rPr>
              <a:t>Specificitu účinku kauzalita nepředpokládá</a:t>
            </a:r>
          </a:p>
          <a:p>
            <a:pPr lvl="1"/>
            <a:r>
              <a:rPr lang="cs-CZ" sz="2000">
                <a:cs typeface="Calibri"/>
              </a:rPr>
              <a:t>Časová posloupnost expozice a následku je podmínkou!</a:t>
            </a:r>
          </a:p>
          <a:p>
            <a:pPr marL="971550" lvl="1" indent="-514350">
              <a:buAutoNum type="arabicPeriod"/>
            </a:pPr>
            <a:endParaRPr lang="cs-CZ" sz="2000">
              <a:cs typeface="Calibri"/>
            </a:endParaRPr>
          </a:p>
          <a:p>
            <a:pPr marL="971550" lvl="1" indent="-514350">
              <a:buAutoNum type="arabicPeriod"/>
            </a:pPr>
            <a:endParaRPr lang="cs-CZ" sz="2000">
              <a:cs typeface="Calibri"/>
            </a:endParaRPr>
          </a:p>
        </p:txBody>
      </p:sp>
      <p:sp>
        <p:nvSpPr>
          <p:cNvPr id="14" name="Nadpis 1">
            <a:extLst>
              <a:ext uri="{FF2B5EF4-FFF2-40B4-BE49-F238E27FC236}">
                <a16:creationId xmlns:a16="http://schemas.microsoft.com/office/drawing/2014/main" id="{B448BF9C-9AF6-480D-9EAD-BD9C3BD882B4}"/>
              </a:ext>
            </a:extLst>
          </p:cNvPr>
          <p:cNvSpPr txBox="1">
            <a:spLocks/>
          </p:cNvSpPr>
          <p:nvPr/>
        </p:nvSpPr>
        <p:spPr>
          <a:xfrm>
            <a:off x="655320" y="365125"/>
            <a:ext cx="5120114" cy="169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700" dirty="0">
                <a:cs typeface="Calibri Light"/>
              </a:rPr>
              <a:t>Epidemiologie v hodnocení zdravotních </a:t>
            </a:r>
            <a:r>
              <a:rPr lang="cs-CZ" sz="3700" dirty="0" smtClean="0">
                <a:cs typeface="Calibri Light"/>
              </a:rPr>
              <a:t>rizik I.</a:t>
            </a:r>
            <a:endParaRPr lang="cs-CZ" sz="3700" dirty="0"/>
          </a:p>
        </p:txBody>
      </p:sp>
    </p:spTree>
    <p:extLst>
      <p:ext uri="{BB962C8B-B14F-4D97-AF65-F5344CB8AC3E}">
        <p14:creationId xmlns:p14="http://schemas.microsoft.com/office/powerpoint/2010/main" val="300469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&lt;strong&gt;Austin Bradford Hill&lt;/strong&gt; - Wikipedia">
            <a:extLst>
              <a:ext uri="{FF2B5EF4-FFF2-40B4-BE49-F238E27FC236}">
                <a16:creationId xmlns:a16="http://schemas.microsoft.com/office/drawing/2014/main" id="{D07B9703-81E4-43DF-911B-C6A4412477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623" r="1" b="11374"/>
          <a:stretch/>
        </p:blipFill>
        <p:spPr>
          <a:xfrm>
            <a:off x="6954305" y="0"/>
            <a:ext cx="5237695" cy="569153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C16C9F-7C90-4F0B-B91F-FF927523C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38" y="2574925"/>
            <a:ext cx="7110523" cy="3462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400" dirty="0" err="1">
                <a:cs typeface="Calibri"/>
              </a:rPr>
              <a:t>Hillova</a:t>
            </a:r>
            <a:r>
              <a:rPr lang="cs-CZ" sz="2400" dirty="0">
                <a:cs typeface="Calibri"/>
              </a:rPr>
              <a:t> kritéria kauzality … </a:t>
            </a:r>
            <a:r>
              <a:rPr lang="cs-CZ" sz="2400" dirty="0" err="1">
                <a:cs typeface="Calibri"/>
              </a:rPr>
              <a:t>pokrač</a:t>
            </a:r>
            <a:r>
              <a:rPr lang="cs-CZ" sz="2400" dirty="0">
                <a:cs typeface="Calibri"/>
              </a:rPr>
              <a:t>.</a:t>
            </a:r>
            <a:endParaRPr lang="cs-CZ" sz="3200" dirty="0"/>
          </a:p>
          <a:p>
            <a:pPr lvl="1"/>
            <a:r>
              <a:rPr lang="cs-CZ" sz="1800" dirty="0">
                <a:cs typeface="Calibri"/>
              </a:rPr>
              <a:t>Biologický gradient: avšak jeho absence kauzalitu nevylučuje, mnohé závislosti mohou mít tvar písmene "J" </a:t>
            </a:r>
          </a:p>
          <a:p>
            <a:pPr lvl="1">
              <a:buFont typeface="Arial"/>
            </a:pPr>
            <a:r>
              <a:rPr lang="cs-CZ" sz="1800" dirty="0">
                <a:cs typeface="Calibri"/>
              </a:rPr>
              <a:t> Biologická přijatelnost: avšak neschopnost patofyziologického vysvětlení jevu může být jen důsledkem aktuální  úrovně vědeckého poznání </a:t>
            </a:r>
          </a:p>
          <a:p>
            <a:pPr lvl="1">
              <a:buFont typeface="Arial"/>
            </a:pPr>
            <a:r>
              <a:rPr lang="cs-CZ" sz="1800" dirty="0">
                <a:cs typeface="Calibri"/>
              </a:rPr>
              <a:t> Koherence:  inkompatibilita se "zavedenými" teoriemi nevylučuje kauzalitu</a:t>
            </a:r>
          </a:p>
          <a:p>
            <a:pPr lvl="1">
              <a:buFont typeface="Arial"/>
              <a:buChar char="•"/>
            </a:pPr>
            <a:r>
              <a:rPr lang="cs-CZ" sz="1800" dirty="0">
                <a:cs typeface="Calibri"/>
              </a:rPr>
              <a:t>Experimentální důkaz: jeho absence nevylučuje kauzalitu, neboť experimentu mohou bránit též etické důvody</a:t>
            </a:r>
          </a:p>
          <a:p>
            <a:pPr lvl="1">
              <a:buFont typeface="Arial"/>
              <a:buChar char="•"/>
            </a:pPr>
            <a:r>
              <a:rPr lang="cs-CZ" sz="1800" dirty="0">
                <a:cs typeface="Calibri"/>
              </a:rPr>
              <a:t>Analogie: její  absence může být jen projevem nedostatku vědecké představivosti</a:t>
            </a:r>
          </a:p>
          <a:p>
            <a:pPr lvl="1">
              <a:buFont typeface="Arial"/>
              <a:buChar char="•"/>
            </a:pPr>
            <a:endParaRPr lang="cs-CZ" sz="1800">
              <a:cs typeface="Calibri"/>
            </a:endParaRPr>
          </a:p>
          <a:p>
            <a:pPr marL="971550" lvl="1" indent="-514350">
              <a:buFont typeface="Arial" panose="020B0604020202020204" pitchFamily="34" charset="0"/>
              <a:buAutoNum type="arabicPeriod"/>
            </a:pPr>
            <a:endParaRPr lang="cs-CZ">
              <a:cs typeface="Calibri"/>
            </a:endParaRPr>
          </a:p>
          <a:p>
            <a:pPr marL="971550" lvl="1" indent="-514350">
              <a:buAutoNum type="arabicPeriod"/>
            </a:pPr>
            <a:endParaRPr lang="cs-CZ">
              <a:cs typeface="Calibri"/>
            </a:endParaRPr>
          </a:p>
        </p:txBody>
      </p:sp>
      <p:sp>
        <p:nvSpPr>
          <p:cNvPr id="14" name="Nadpis 1">
            <a:extLst>
              <a:ext uri="{FF2B5EF4-FFF2-40B4-BE49-F238E27FC236}">
                <a16:creationId xmlns:a16="http://schemas.microsoft.com/office/drawing/2014/main" id="{B448BF9C-9AF6-480D-9EAD-BD9C3BD882B4}"/>
              </a:ext>
            </a:extLst>
          </p:cNvPr>
          <p:cNvSpPr txBox="1">
            <a:spLocks/>
          </p:cNvSpPr>
          <p:nvPr/>
        </p:nvSpPr>
        <p:spPr>
          <a:xfrm>
            <a:off x="655320" y="365125"/>
            <a:ext cx="5120114" cy="169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700">
                <a:cs typeface="Calibri Light"/>
              </a:rPr>
              <a:t>Epidemiologie v hodnocení zdravotních rizik II.</a:t>
            </a:r>
            <a:endParaRPr lang="cs-CZ" sz="3700"/>
          </a:p>
        </p:txBody>
      </p:sp>
    </p:spTree>
    <p:extLst>
      <p:ext uri="{BB962C8B-B14F-4D97-AF65-F5344CB8AC3E}">
        <p14:creationId xmlns:p14="http://schemas.microsoft.com/office/powerpoint/2010/main" val="3398015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F94E16-464B-4670-B316-8311FB9C9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Calibri Light"/>
              </a:rPr>
              <a:t>Ochrana veřejného zdraví a kvalitativní výzkum</a:t>
            </a:r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0CA682-3625-4270-8D93-232B91E2F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 dirty="0" smtClean="0"/>
              <a:t>Zdraví jako komplex tělesné, duševní a sociální pohody nemůže být bezezbytku vyjádřen pouze statisticky! Zdraví je také vztah!</a:t>
            </a:r>
          </a:p>
          <a:p>
            <a:r>
              <a:rPr lang="cs-CZ" dirty="0" smtClean="0"/>
              <a:t>Kvalitativní </a:t>
            </a:r>
            <a:r>
              <a:rPr lang="cs-CZ" dirty="0"/>
              <a:t>výzkum </a:t>
            </a:r>
            <a:r>
              <a:rPr lang="cs-CZ" dirty="0" smtClean="0"/>
              <a:t>jako </a:t>
            </a:r>
            <a:r>
              <a:rPr lang="cs-CZ" dirty="0"/>
              <a:t>doplněk epidemiologických metod </a:t>
            </a:r>
            <a:r>
              <a:rPr lang="cs-CZ" dirty="0" smtClean="0"/>
              <a:t>práce umožňující  </a:t>
            </a:r>
            <a:r>
              <a:rPr lang="cs-CZ" dirty="0"/>
              <a:t>pochopit také sociální, kulturní, ekonomické a behaviorální aspekty ochrany veřejného zdraví</a:t>
            </a:r>
          </a:p>
          <a:p>
            <a:r>
              <a:rPr lang="cs-CZ" dirty="0"/>
              <a:t>Epidemiologické metody: kolik?</a:t>
            </a:r>
          </a:p>
          <a:p>
            <a:pPr lvl="1"/>
            <a:r>
              <a:rPr lang="cs-CZ" dirty="0"/>
              <a:t>Výpočet frekvence, intervalů spolehlivosti, pravděpodobnosti chyby odhadu (magická </a:t>
            </a:r>
            <a:r>
              <a:rPr lang="cs-CZ" i="1" dirty="0"/>
              <a:t>hodnota p</a:t>
            </a:r>
            <a:r>
              <a:rPr lang="cs-CZ" dirty="0"/>
              <a:t>)</a:t>
            </a:r>
          </a:p>
          <a:p>
            <a:r>
              <a:rPr lang="cs-CZ" dirty="0"/>
              <a:t>Kvalitativní výzkum: jak a proč?</a:t>
            </a:r>
          </a:p>
          <a:p>
            <a:pPr lvl="1"/>
            <a:r>
              <a:rPr lang="cs-CZ" dirty="0"/>
              <a:t>Z lat. </a:t>
            </a:r>
            <a:r>
              <a:rPr lang="cs-CZ" i="1" dirty="0" err="1"/>
              <a:t>Qualis</a:t>
            </a:r>
            <a:r>
              <a:rPr lang="cs-CZ" i="1" dirty="0"/>
              <a:t>,  tzn. Jaký?</a:t>
            </a:r>
            <a:endParaRPr lang="cs-CZ" dirty="0"/>
          </a:p>
          <a:p>
            <a:pPr lvl="1"/>
            <a:r>
              <a:rPr lang="cs-CZ" dirty="0"/>
              <a:t>Slovní analýza vztahů a souvislostí</a:t>
            </a:r>
          </a:p>
          <a:p>
            <a:pPr lvl="1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4414980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8D4AB7-9211-427E-B82E-9915271F2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Hodnocení zdravotních rizik a lékař v denní praxi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F9A4BC-F051-4639-9804-BCD7B150D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Nejen v prevenci, ale i při diagnostice a terapii nemocí by si měli lékaři klást následující otázky (dle U. S. EPA):</a:t>
            </a:r>
          </a:p>
          <a:p>
            <a:pPr lvl="1"/>
            <a:r>
              <a:rPr lang="cs-CZ" dirty="0"/>
              <a:t>Které symptomy mohou být kauzální z hlediska expozice environmentálním nebo profesním rizikům?</a:t>
            </a:r>
          </a:p>
          <a:p>
            <a:pPr lvl="1"/>
            <a:r>
              <a:rPr lang="cs-CZ" dirty="0"/>
              <a:t>Existuje bezpečná úroveň expozice vybranému agens?</a:t>
            </a:r>
          </a:p>
          <a:p>
            <a:pPr lvl="1"/>
            <a:r>
              <a:rPr lang="cs-CZ" dirty="0"/>
              <a:t>Existuje možnost, že někteří lidé budou vystaveni značně rozdílným expozičním dávkám?</a:t>
            </a:r>
          </a:p>
          <a:p>
            <a:pPr lvl="1"/>
            <a:r>
              <a:rPr lang="cs-CZ" dirty="0"/>
              <a:t>Jedná se o expozici zvýšeně vnímavé skupiny populace (děti, těhotné ženy, nemocní lidé, staří lidé, osoby s profesní expozicí)?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275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3" descr="ibbandm - 5.7 Crisis Managment &amp; Contingency Planning (HL)">
            <a:extLst>
              <a:ext uri="{FF2B5EF4-FFF2-40B4-BE49-F238E27FC236}">
                <a16:creationId xmlns:a16="http://schemas.microsoft.com/office/drawing/2014/main" id="{A25BF0A5-3E0E-44DF-A90B-C545A59DF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0196" y="492573"/>
            <a:ext cx="5880796" cy="588079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B45A142-4255-493C-8284-5D566C121B1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8FB9660-F42F-4313-BBC4-47C007FE484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A178D35F-F9AB-4877-A9CC-C3D106966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Zdravotní </a:t>
            </a:r>
            <a:r>
              <a:rPr lang="cs-CZ" sz="4800" dirty="0">
                <a:solidFill>
                  <a:schemeClr val="bg1"/>
                </a:solidFill>
              </a:rPr>
              <a:t>riziko</a:t>
            </a:r>
            <a:r>
              <a:rPr lang="cs-CZ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cs-CZ" sz="4800" dirty="0">
                <a:solidFill>
                  <a:schemeClr val="bg1"/>
                </a:solidFill>
              </a:rPr>
              <a:t>jeho</a:t>
            </a:r>
            <a:r>
              <a:rPr lang="cs-CZ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hodnocení</a:t>
            </a:r>
            <a:endParaRPr lang="cs-CZ" sz="4800" kern="12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380464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AB863-3C8F-43BF-BDCE-5ECB6E680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037B97-2C39-4AFB-A7A5-17215F2B7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Ztracené zdraví lze obnovit lékařsky.</a:t>
            </a:r>
          </a:p>
          <a:p>
            <a:r>
              <a:rPr lang="cs-CZ" dirty="0"/>
              <a:t>Tvorba zdraví, ochrana zdraví a podpora zdraví svým způsobem možnosti klinické medicíny přesahují.</a:t>
            </a:r>
          </a:p>
          <a:p>
            <a:r>
              <a:rPr lang="cs-CZ" dirty="0"/>
              <a:t>Východiskem ochrany a podpory zdraví je hodnocení zdravotních rizik, proces vystavěný na vědecké bázi.</a:t>
            </a:r>
          </a:p>
          <a:p>
            <a:r>
              <a:rPr lang="cs-CZ" dirty="0"/>
              <a:t>Principy hodnocení zdravotních rizik jsou velmi dobře využitelné i v klinické praxi.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4507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effectLst>
            <a:outerShdw blurRad="40000" dist="19995" dir="5400000" algn="ctr">
              <a:srgbClr val="000000">
                <a:alpha val="38000"/>
              </a:srgbClr>
            </a:outerShdw>
          </a:effectLst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sz="4800"/>
              <a:t>Nebezpečí vs. riziko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sz="half" idx="1"/>
          </p:nvPr>
        </p:nvSpPr>
        <p:spPr>
          <a:xfrm>
            <a:off x="691315" y="1599151"/>
            <a:ext cx="5389893" cy="4303199"/>
          </a:xfrm>
          <a:prstGeom prst="rect">
            <a:avLst/>
          </a:prstGeom>
        </p:spPr>
        <p:txBody>
          <a:bodyPr lIns="100704" tIns="50353" rIns="100704" bIns="50353" anchor="t"/>
          <a:lstStyle>
            <a:lvl1pPr lvl="0">
              <a:defRPr/>
            </a:lvl1pPr>
          </a:lstStyle>
          <a:p>
            <a:pPr lvl="0" indent="-375920"/>
            <a:r>
              <a:rPr lang="cs-CZ" sz="4000"/>
              <a:t>Nebezpečí</a:t>
            </a:r>
            <a:endParaRPr lang="en-US"/>
          </a:p>
          <a:p>
            <a:pPr lvl="1"/>
            <a:r>
              <a:rPr lang="cs-CZ" sz="3200"/>
              <a:t>Charakterizuje vlastnosti agens</a:t>
            </a:r>
          </a:p>
          <a:p>
            <a:pPr lvl="2"/>
            <a:r>
              <a:rPr lang="cs-CZ" sz="2800"/>
              <a:t>Patogenita, toxicita... 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sz="half" idx="2"/>
          </p:nvPr>
        </p:nvSpPr>
        <p:spPr>
          <a:xfrm>
            <a:off x="6008829" y="1664503"/>
            <a:ext cx="5941485" cy="47249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lvl="0">
              <a:defRPr/>
            </a:lvl1pPr>
          </a:lstStyle>
          <a:p>
            <a:pPr lvl="0"/>
            <a:r>
              <a:rPr lang="cs-CZ" sz="3600"/>
              <a:t>Riziko</a:t>
            </a:r>
          </a:p>
          <a:p>
            <a:pPr lvl="1"/>
            <a:r>
              <a:rPr lang="cs-CZ" sz="2800"/>
              <a:t>Určuje </a:t>
            </a:r>
            <a:r>
              <a:rPr lang="cs-CZ" sz="2800" b="1"/>
              <a:t>pravděpodobnost</a:t>
            </a:r>
            <a:r>
              <a:rPr lang="cs-CZ" sz="2800"/>
              <a:t>  nepříznivé změny zdravotního stavu</a:t>
            </a:r>
          </a:p>
          <a:p>
            <a:pPr lvl="1"/>
            <a:r>
              <a:rPr lang="cs-CZ" sz="2800"/>
              <a:t>Je mat. funkcí nebezpečí</a:t>
            </a:r>
          </a:p>
          <a:p>
            <a:pPr lvl="2"/>
            <a:r>
              <a:rPr lang="cs-CZ" sz="2800"/>
              <a:t>P = 0 … 1</a:t>
            </a:r>
          </a:p>
          <a:p>
            <a:pPr lvl="2"/>
            <a:r>
              <a:rPr lang="cs-CZ" sz="2800"/>
              <a:t>P = 0 % … 100 %</a:t>
            </a:r>
          </a:p>
        </p:txBody>
      </p:sp>
      <p:sp>
        <p:nvSpPr>
          <p:cNvPr id="5" name="Arrow: Right 4"/>
          <p:cNvSpPr/>
          <p:nvPr/>
        </p:nvSpPr>
        <p:spPr>
          <a:xfrm>
            <a:off x="1714500" y="4143375"/>
            <a:ext cx="4228466" cy="1512805"/>
          </a:xfrm>
          <a:prstGeom prst="rightArrow">
            <a:avLst/>
          </a:prstGeom>
          <a:solidFill>
            <a:schemeClr val="lt1"/>
          </a:solidFill>
          <a:ln w="25400" cap="flat">
            <a:solidFill>
              <a:schemeClr val="dk1"/>
            </a:solidFill>
          </a:ln>
        </p:spPr>
        <p:txBody>
          <a:bodyPr lIns="100794" tIns="50397" rIns="100794" bIns="50397" anchor="ctr"/>
          <a:lstStyle>
            <a:lvl1pPr lvl="0">
              <a:defRPr/>
            </a:lvl1pPr>
          </a:lstStyle>
          <a:p>
            <a:pPr lvl="0" algn="ctr"/>
            <a:r>
              <a:rPr lang="cs-CZ" sz="3600" b="1"/>
              <a:t>… MŮŽE…</a:t>
            </a:r>
          </a:p>
        </p:txBody>
      </p:sp>
    </p:spTree>
    <p:extLst>
      <p:ext uri="{BB962C8B-B14F-4D97-AF65-F5344CB8AC3E}">
        <p14:creationId xmlns:p14="http://schemas.microsoft.com/office/powerpoint/2010/main" val="4099385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&lt;strong&gt;Probability&lt;/strong&gt; Stock Vectors &amp; Vector Clip Art | Shutterstock">
            <a:extLst>
              <a:ext uri="{FF2B5EF4-FFF2-40B4-BE49-F238E27FC236}">
                <a16:creationId xmlns:a16="http://schemas.microsoft.com/office/drawing/2014/main" id="{0A9F08C7-3804-423D-BFAD-5C1DEA0945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453" r="10363"/>
          <a:stretch/>
        </p:blipFill>
        <p:spPr>
          <a:xfrm>
            <a:off x="5878849" y="10"/>
            <a:ext cx="6313150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320" y="365125"/>
            <a:ext cx="5120114" cy="1692794"/>
          </a:xfrm>
        </p:spPr>
        <p:txBody>
          <a:bodyPr>
            <a:normAutofit/>
          </a:bodyPr>
          <a:lstStyle/>
          <a:p>
            <a:r>
              <a:rPr lang="cs-CZ"/>
              <a:t>Pravděpodobnost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7675" y="1857375"/>
            <a:ext cx="5120113" cy="346222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2400" dirty="0"/>
              <a:t>Konverzační význam</a:t>
            </a:r>
          </a:p>
          <a:p>
            <a:r>
              <a:rPr lang="cs-CZ" sz="2400" dirty="0"/>
              <a:t>Relativní frekvence jevu</a:t>
            </a:r>
            <a:endParaRPr lang="cs-CZ" sz="2400" dirty="0">
              <a:cs typeface="Calibri"/>
            </a:endParaRPr>
          </a:p>
          <a:p>
            <a:pPr lvl="1"/>
            <a:r>
              <a:rPr lang="cs-CZ" dirty="0"/>
              <a:t>Výsledek lze předvídat na základě statistické analýzy velkého počtu opakování</a:t>
            </a:r>
            <a:endParaRPr lang="cs-CZ" dirty="0">
              <a:cs typeface="Calibri"/>
            </a:endParaRPr>
          </a:p>
          <a:p>
            <a:pPr lvl="2"/>
            <a:r>
              <a:rPr lang="cs-CZ" sz="1800" dirty="0"/>
              <a:t>Avšak: naděje dožití v populaci nemá výpovědní hodnotu o délce života jednotlivce</a:t>
            </a:r>
            <a:endParaRPr lang="cs-CZ" sz="1800" dirty="0">
              <a:cs typeface="Calibri"/>
            </a:endParaRPr>
          </a:p>
          <a:p>
            <a:pPr lvl="2"/>
            <a:r>
              <a:rPr lang="cs-CZ" sz="1800" dirty="0"/>
              <a:t>Avšak: pravděpodobnost výskytu geneticky podmíněné nemoci nemá výpovědní hodnotu o výskytu této nemoci u konkrétního novorozence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67484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Úskalí při zvažování rizik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3200" dirty="0"/>
              <a:t>Riziko (je také) = pravděpodobnost uplatnění nebezpečí + emoce</a:t>
            </a:r>
          </a:p>
          <a:p>
            <a:pPr lvl="1"/>
            <a:r>
              <a:rPr lang="cs-CZ" sz="2800" dirty="0"/>
              <a:t>veřejnost ví velmi málo o pravděpodobnosti a nadhodnocuje její význam</a:t>
            </a:r>
            <a:endParaRPr lang="cs-CZ" sz="2800" dirty="0">
              <a:cs typeface="Calibri"/>
            </a:endParaRPr>
          </a:p>
          <a:p>
            <a:pPr lvl="1"/>
            <a:r>
              <a:rPr lang="cs-CZ" sz="2800" dirty="0"/>
              <a:t>odborníci </a:t>
            </a:r>
            <a:r>
              <a:rPr lang="cs-CZ" sz="2800" dirty="0" smtClean="0"/>
              <a:t>vědí (většinou</a:t>
            </a:r>
            <a:r>
              <a:rPr lang="cs-CZ" sz="2800" dirty="0"/>
              <a:t>) velmi málo o emocích; odborníci si proto musí plně uvědomit, že</a:t>
            </a:r>
            <a:endParaRPr lang="cs-CZ" sz="2800" dirty="0">
              <a:cs typeface="Calibri"/>
            </a:endParaRPr>
          </a:p>
          <a:p>
            <a:pPr lvl="2"/>
            <a:r>
              <a:rPr lang="cs-CZ" sz="2400" dirty="0"/>
              <a:t>emoce jsou </a:t>
            </a:r>
            <a:r>
              <a:rPr lang="cs-CZ" sz="2400" dirty="0" smtClean="0"/>
              <a:t>měřitelné stejně, </a:t>
            </a:r>
            <a:r>
              <a:rPr lang="cs-CZ" sz="2400" dirty="0"/>
              <a:t>jako pravděpodobnost</a:t>
            </a:r>
            <a:endParaRPr lang="cs-CZ" sz="2400" dirty="0">
              <a:cs typeface="Calibri"/>
            </a:endParaRPr>
          </a:p>
          <a:p>
            <a:pPr lvl="2"/>
            <a:r>
              <a:rPr lang="cs-CZ" sz="2400" dirty="0"/>
              <a:t>emoce lze ovlivňovat, stejně jako lze ovlivňovat pravděpodobnost</a:t>
            </a:r>
            <a:endParaRPr lang="cs-CZ" sz="2400" dirty="0">
              <a:cs typeface="Calibri"/>
            </a:endParaRPr>
          </a:p>
          <a:p>
            <a:pPr lvl="2"/>
            <a:r>
              <a:rPr lang="cs-CZ" sz="2400" dirty="0"/>
              <a:t>emoce jsou legitimní součástí rizika</a:t>
            </a:r>
            <a:endParaRPr lang="cs-CZ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5963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>
            <a:extLst>
              <a:ext uri="{FF2B5EF4-FFF2-40B4-BE49-F238E27FC236}">
                <a16:creationId xmlns:a16="http://schemas.microsoft.com/office/drawing/2014/main" id="{11313EAB-AFBD-44FC-B96C-9C9A7416E5D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794B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480C5C28-3276-4497-8BC1-366BAD074B8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946169" y="481265"/>
            <a:ext cx="2212848" cy="1880508"/>
          </a:xfrm>
          <a:prstGeom prst="rect">
            <a:avLst/>
          </a:prstGeom>
          <a:solidFill>
            <a:srgbClr val="FE2F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5256CDE3-F9C5-4283-AD5F-6148D5AD83B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51051" y="3509435"/>
            <a:ext cx="2212848" cy="2857076"/>
          </a:xfrm>
          <a:prstGeom prst="rect">
            <a:avLst/>
          </a:prstGeom>
          <a:solidFill>
            <a:srgbClr val="FE2F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A279C60-B3AB-4994-BBA4-00CB99B2FD2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0677" y="485775"/>
            <a:ext cx="2203222" cy="286279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79976EB-B5B0-40FD-ABF3-AD6041BA594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3561" y="2514599"/>
            <a:ext cx="2783884" cy="385191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2D13A27-BA7B-4AC1-BAF1-72B1496204F1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08782" y="1701532"/>
            <a:ext cx="4572000" cy="0"/>
          </a:xfrm>
          <a:prstGeom prst="line">
            <a:avLst/>
          </a:prstGeom>
          <a:ln>
            <a:solidFill>
              <a:srgbClr val="794B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ázek 4" descr="VEDA | VEDANTA | UPANISHAD | SHIRDI SAI BABA Messages ...">
            <a:extLst>
              <a:ext uri="{FF2B5EF4-FFF2-40B4-BE49-F238E27FC236}">
                <a16:creationId xmlns:a16="http://schemas.microsoft.com/office/drawing/2014/main" id="{0E738D3F-1EF5-46E7-A09A-0F9EC6B54E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9105635" y="3135249"/>
            <a:ext cx="2459736" cy="2589195"/>
          </a:xfrm>
          <a:prstGeom prst="rect">
            <a:avLst/>
          </a:prstGeom>
        </p:spPr>
      </p:pic>
      <p:pic>
        <p:nvPicPr>
          <p:cNvPr id="6" name="Obrázek 6" descr="301 Moved Permanently">
            <a:extLst>
              <a:ext uri="{FF2B5EF4-FFF2-40B4-BE49-F238E27FC236}">
                <a16:creationId xmlns:a16="http://schemas.microsoft.com/office/drawing/2014/main" id="{555E2E14-B2A0-4EE9-9B47-8CCB343680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643" y="973083"/>
            <a:ext cx="1883664" cy="188366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FF88746-D185-48C4-92B7-2C509312E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981734" cy="1212315"/>
          </a:xfrm>
        </p:spPr>
        <p:txBody>
          <a:bodyPr anchor="b">
            <a:normAutofit/>
          </a:bodyPr>
          <a:lstStyle/>
          <a:p>
            <a:r>
              <a:rPr lang="cs-CZ" sz="4000"/>
              <a:t>Priorizace zdravotních rizik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F61595-2BA6-4EBA-BF25-1BEA8621D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3969"/>
            <a:ext cx="4981734" cy="4312994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Clr>
                <a:srgbClr val="794B43"/>
              </a:buClr>
            </a:pPr>
            <a:r>
              <a:rPr lang="cs-CZ" sz="2400"/>
              <a:t>Proč? Existuje velké množství rizik, která se vyskytují v prostředí člověka, ale jen některá z nich mají přímý dopad na zdraví lidí</a:t>
            </a:r>
          </a:p>
        </p:txBody>
      </p:sp>
    </p:spTree>
    <p:extLst>
      <p:ext uri="{BB962C8B-B14F-4D97-AF65-F5344CB8AC3E}">
        <p14:creationId xmlns:p14="http://schemas.microsoft.com/office/powerpoint/2010/main" val="941004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zdravotních rizik (</a:t>
            </a:r>
            <a:r>
              <a:rPr lang="en-GB" dirty="0"/>
              <a:t>Risk Assessment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panose="020F0302020204030204"/>
              <a:buChar char="•"/>
            </a:pPr>
            <a:r>
              <a:rPr lang="cs-CZ" dirty="0"/>
              <a:t>Centrem pozornosti je člověk!</a:t>
            </a:r>
          </a:p>
          <a:p>
            <a:pPr marL="514350" indent="-514350">
              <a:buAutoNum type="arabicPeriod"/>
            </a:pPr>
            <a:r>
              <a:rPr lang="cs-CZ" dirty="0"/>
              <a:t>Identifikace nebezpečí: může agens </a:t>
            </a:r>
            <a:r>
              <a:rPr lang="cs-CZ" i="1" dirty="0"/>
              <a:t>(též činitel, aktivní původce)</a:t>
            </a:r>
            <a:r>
              <a:rPr lang="cs-CZ" dirty="0"/>
              <a:t> poškodit zdraví?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Vztah dávka – účinek: jaký je numerický vztah mezi velikostí expozice a následkem na zdraví?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Hodnocení expozice: jak významný je kontakt jedince/populace s agens?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Charakterizace rizika: lze potvrdit předpoklad nepříznivého účinku agens na zdraví?</a:t>
            </a:r>
          </a:p>
        </p:txBody>
      </p:sp>
    </p:spTree>
    <p:extLst>
      <p:ext uri="{BB962C8B-B14F-4D97-AF65-F5344CB8AC3E}">
        <p14:creationId xmlns:p14="http://schemas.microsoft.com/office/powerpoint/2010/main" val="3959593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nebezpečí </a:t>
            </a:r>
            <a:r>
              <a:rPr lang="cs-CZ" sz="3200" dirty="0"/>
              <a:t>(podrobněji ve cvičeních)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 dirty="0"/>
              <a:t>Biologická agens</a:t>
            </a:r>
          </a:p>
          <a:p>
            <a:pPr lvl="1"/>
            <a:r>
              <a:rPr lang="cs-CZ" dirty="0"/>
              <a:t>Patogenní mikroorganismy (viz epidemiologická část)</a:t>
            </a:r>
            <a:endParaRPr lang="cs-CZ" dirty="0">
              <a:cs typeface="Calibri"/>
            </a:endParaRPr>
          </a:p>
          <a:p>
            <a:pPr lvl="1"/>
            <a:r>
              <a:rPr lang="cs-CZ" dirty="0"/>
              <a:t>Nepatogenní mikroorganismy mající vztah ke zdraví</a:t>
            </a:r>
            <a:endParaRPr lang="cs-CZ" dirty="0">
              <a:cs typeface="Calibri"/>
            </a:endParaRPr>
          </a:p>
          <a:p>
            <a:pPr lvl="2"/>
            <a:r>
              <a:rPr lang="cs-CZ" dirty="0"/>
              <a:t>Toxiny jako vedlejší produkty činnosti </a:t>
            </a:r>
            <a:r>
              <a:rPr lang="cs-CZ" dirty="0" err="1"/>
              <a:t>dekompozitorní</a:t>
            </a:r>
            <a:r>
              <a:rPr lang="cs-CZ" dirty="0"/>
              <a:t> a primárně nepatogenní mikroflóry (plísně a aflatoxiny)</a:t>
            </a:r>
            <a:endParaRPr lang="cs-CZ" dirty="0">
              <a:cs typeface="Calibri"/>
            </a:endParaRPr>
          </a:p>
          <a:p>
            <a:r>
              <a:rPr lang="cs-CZ" dirty="0"/>
              <a:t>Chemické látky</a:t>
            </a:r>
            <a:endParaRPr lang="cs-CZ" dirty="0">
              <a:cs typeface="Calibri"/>
            </a:endParaRPr>
          </a:p>
          <a:p>
            <a:pPr lvl="1"/>
            <a:r>
              <a:rPr lang="cs-CZ" sz="2800" dirty="0"/>
              <a:t>Účinky Iritační, toxické</a:t>
            </a:r>
            <a:r>
              <a:rPr lang="cs-CZ" sz="2800" dirty="0">
                <a:cs typeface="Calibri"/>
              </a:rPr>
              <a:t>, mutagenní, teratogenní a karcinogenní</a:t>
            </a:r>
            <a:endParaRPr lang="cs-CZ" sz="2800" dirty="0"/>
          </a:p>
          <a:p>
            <a:r>
              <a:rPr lang="cs-CZ" dirty="0"/>
              <a:t>Fyzikální faktory</a:t>
            </a:r>
            <a:endParaRPr lang="cs-CZ" dirty="0">
              <a:cs typeface="Calibri"/>
            </a:endParaRPr>
          </a:p>
          <a:p>
            <a:pPr lvl="1"/>
            <a:r>
              <a:rPr lang="cs-CZ" dirty="0"/>
              <a:t>Hluk, vibrace</a:t>
            </a:r>
            <a:endParaRPr lang="cs-CZ" dirty="0">
              <a:cs typeface="Calibri"/>
            </a:endParaRPr>
          </a:p>
          <a:p>
            <a:pPr lvl="1"/>
            <a:r>
              <a:rPr lang="cs-CZ" dirty="0"/>
              <a:t>Neionizující a ionizující záření: Zvláštnosti terapeutického využití: poměr prospěchu a rizika</a:t>
            </a:r>
            <a:endParaRPr lang="cs-CZ" dirty="0">
              <a:cs typeface="Calibri"/>
            </a:endParaRPr>
          </a:p>
          <a:p>
            <a:pPr lvl="1"/>
            <a:r>
              <a:rPr lang="cs-CZ" dirty="0"/>
              <a:t>Mikroklima, jednostranná zátěž svalových skupin aj.</a:t>
            </a: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0909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závislostí účinků na dávce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Agens působící </a:t>
            </a:r>
            <a:r>
              <a:rPr lang="cs-CZ" b="1" dirty="0" smtClean="0"/>
              <a:t>deterministicky</a:t>
            </a:r>
            <a:r>
              <a:rPr lang="cs-CZ" dirty="0" smtClean="0"/>
              <a:t>: velikost účinku závisí na dávce</a:t>
            </a:r>
          </a:p>
          <a:p>
            <a:pPr lvl="1"/>
            <a:r>
              <a:rPr lang="cs-CZ" dirty="0" smtClean="0"/>
              <a:t>U infekcí jako </a:t>
            </a:r>
            <a:r>
              <a:rPr lang="cs-CZ" b="1" dirty="0" smtClean="0"/>
              <a:t>minimální infekční dávka</a:t>
            </a:r>
          </a:p>
          <a:p>
            <a:pPr lvl="1"/>
            <a:r>
              <a:rPr lang="cs-CZ" dirty="0" smtClean="0"/>
              <a:t>Mnoho chemických látek</a:t>
            </a:r>
          </a:p>
          <a:p>
            <a:pPr lvl="1"/>
            <a:r>
              <a:rPr lang="cs-CZ" dirty="0" smtClean="0"/>
              <a:t>Vysoké dávky ionizujícího záření</a:t>
            </a:r>
          </a:p>
          <a:p>
            <a:r>
              <a:rPr lang="cs-CZ" dirty="0" smtClean="0"/>
              <a:t>Agens působící </a:t>
            </a:r>
            <a:r>
              <a:rPr lang="cs-CZ" b="1" dirty="0" smtClean="0"/>
              <a:t>stochasticky: </a:t>
            </a:r>
            <a:r>
              <a:rPr lang="cs-CZ" dirty="0" smtClean="0"/>
              <a:t>nepříznivý účinek na zdraví je projevem náhody; jedno onemocnění na tisíc lidí, milión lidí, 10 miliónů lidí?</a:t>
            </a:r>
          </a:p>
          <a:p>
            <a:pPr lvl="1"/>
            <a:r>
              <a:rPr lang="cs-CZ" dirty="0" smtClean="0"/>
              <a:t>Chemické látky s karcinogenním nebo teratogenním účinkem</a:t>
            </a:r>
          </a:p>
          <a:p>
            <a:pPr lvl="1"/>
            <a:r>
              <a:rPr lang="cs-CZ" dirty="0" smtClean="0"/>
              <a:t>Nízké dávky ionizujícího záření</a:t>
            </a:r>
          </a:p>
          <a:p>
            <a:r>
              <a:rPr lang="cs-CZ" dirty="0" smtClean="0"/>
              <a:t>Nicméně: dávka nabídnutá v prostředí se stále liší od dávky přítomné v tkáních a orgánech.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6914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1034</Words>
  <Application>Microsoft Office PowerPoint</Application>
  <PresentationFormat>Širokoúhlá obrazovka</PresentationFormat>
  <Paragraphs>135</Paragraphs>
  <Slides>20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Hodnocení zdravotních rizik</vt:lpstr>
      <vt:lpstr>Zdravotní riziko a jeho hodnocení</vt:lpstr>
      <vt:lpstr>Nebezpečí vs. riziko</vt:lpstr>
      <vt:lpstr>Pravděpodobnost</vt:lpstr>
      <vt:lpstr>Úskalí při zvažování rizik</vt:lpstr>
      <vt:lpstr>Priorizace zdravotních rizik</vt:lpstr>
      <vt:lpstr>Hodnocení zdravotních rizik (Risk Assessment)</vt:lpstr>
      <vt:lpstr>Typy nebezpečí (podrobněji ve cvičeních)</vt:lpstr>
      <vt:lpstr>Typy závislostí účinků na dávce</vt:lpstr>
      <vt:lpstr>Hodnocení expozice</vt:lpstr>
      <vt:lpstr>Hodnocení expozice – metody zjišťování</vt:lpstr>
      <vt:lpstr>Odhad individuální expozice na základě potravinové pyramidy může být svízelný.</vt:lpstr>
      <vt:lpstr>Hodnocení expozice – metody zjišťování</vt:lpstr>
      <vt:lpstr>Charakterizace rizika</vt:lpstr>
      <vt:lpstr>Epidemiologie (neinfekční)</vt:lpstr>
      <vt:lpstr>Prezentace aplikace PowerPoint</vt:lpstr>
      <vt:lpstr>Prezentace aplikace PowerPoint</vt:lpstr>
      <vt:lpstr>Ochrana veřejného zdraví a kvalitativní výzkum</vt:lpstr>
      <vt:lpstr>Hodnocení zdravotních rizik a lékař v denní praxi</vt:lpstr>
      <vt:lpstr>Závěry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Typy prevence Hodnocení zdravotních rizik</dc:title>
  <cp:revision>88</cp:revision>
  <dcterms:modified xsi:type="dcterms:W3CDTF">2019-02-21T12:52:29Z</dcterms:modified>
</cp:coreProperties>
</file>