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7"/>
  </p:notesMasterIdLst>
  <p:sldIdLst>
    <p:sldId id="256" r:id="rId2"/>
    <p:sldId id="272" r:id="rId3"/>
    <p:sldId id="273" r:id="rId4"/>
    <p:sldId id="271" r:id="rId5"/>
    <p:sldId id="274" r:id="rId6"/>
    <p:sldId id="269" r:id="rId7"/>
    <p:sldId id="275" r:id="rId8"/>
    <p:sldId id="308" r:id="rId9"/>
    <p:sldId id="281" r:id="rId10"/>
    <p:sldId id="307" r:id="rId11"/>
    <p:sldId id="304" r:id="rId12"/>
    <p:sldId id="306" r:id="rId13"/>
    <p:sldId id="305" r:id="rId14"/>
    <p:sldId id="310" r:id="rId15"/>
    <p:sldId id="309" r:id="rId16"/>
    <p:sldId id="312" r:id="rId17"/>
    <p:sldId id="311" r:id="rId18"/>
    <p:sldId id="322" r:id="rId19"/>
    <p:sldId id="315" r:id="rId20"/>
    <p:sldId id="316" r:id="rId21"/>
    <p:sldId id="317" r:id="rId22"/>
    <p:sldId id="318" r:id="rId23"/>
    <p:sldId id="320" r:id="rId24"/>
    <p:sldId id="332" r:id="rId25"/>
    <p:sldId id="319" r:id="rId26"/>
    <p:sldId id="321" r:id="rId27"/>
    <p:sldId id="323" r:id="rId28"/>
    <p:sldId id="324" r:id="rId29"/>
    <p:sldId id="325" r:id="rId30"/>
    <p:sldId id="326" r:id="rId31"/>
    <p:sldId id="327" r:id="rId32"/>
    <p:sldId id="330" r:id="rId33"/>
    <p:sldId id="329" r:id="rId34"/>
    <p:sldId id="328" r:id="rId35"/>
    <p:sldId id="331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82">
          <p15:clr>
            <a:srgbClr val="A4A3A4"/>
          </p15:clr>
        </p15:guide>
        <p15:guide id="4" pos="45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586"/>
    <a:srgbClr val="FF99CC"/>
    <a:srgbClr val="FF00FF"/>
    <a:srgbClr val="009999"/>
    <a:srgbClr val="004080"/>
    <a:srgbClr val="76FF03"/>
    <a:srgbClr val="66CCFF"/>
    <a:srgbClr val="FFFF99"/>
    <a:srgbClr val="B489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89" d="100"/>
          <a:sy n="89" d="100"/>
        </p:scale>
        <p:origin x="78" y="78"/>
      </p:cViewPr>
      <p:guideLst>
        <p:guide orient="horz" pos="2160"/>
        <p:guide pos="2880"/>
        <p:guide orient="horz" pos="482"/>
        <p:guide pos="45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51484-DC7C-7F4C-89B1-136CE68162AF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B7F83-DDCC-4141-8300-082B9100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36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B7F83-DDCC-4141-8300-082B910094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4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2DCA-2AF1-4809-846A-BE846AA5BCB4}" type="datetimeFigureOut">
              <a:rPr lang="cs-CZ" smtClean="0"/>
              <a:t>13.3.2020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A7FF512-3C52-43F4-AB2F-D6A92DC010A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2DCA-2AF1-4809-846A-BE846AA5BCB4}" type="datetimeFigureOut">
              <a:rPr lang="cs-CZ" smtClean="0"/>
              <a:t>13.3.2020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FF512-3C52-43F4-AB2F-D6A92DC010A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2DCA-2AF1-4809-846A-BE846AA5BCB4}" type="datetimeFigureOut">
              <a:rPr lang="cs-CZ" smtClean="0"/>
              <a:t>13.3.2020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FF512-3C52-43F4-AB2F-D6A92DC010A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5E7B4A4-E7D9-487F-9E15-925215BEBC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67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2DCA-2AF1-4809-846A-BE846AA5BCB4}" type="datetimeFigureOut">
              <a:rPr lang="cs-CZ" smtClean="0"/>
              <a:t>13.3.2020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FF512-3C52-43F4-AB2F-D6A92DC010A3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2DCA-2AF1-4809-846A-BE846AA5BCB4}" type="datetimeFigureOut">
              <a:rPr lang="cs-CZ" smtClean="0"/>
              <a:t>13.3.2020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A7FF512-3C52-43F4-AB2F-D6A92DC010A3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2DCA-2AF1-4809-846A-BE846AA5BCB4}" type="datetimeFigureOut">
              <a:rPr lang="cs-CZ" smtClean="0"/>
              <a:t>13.3.2020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FF512-3C52-43F4-AB2F-D6A92DC010A3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2DCA-2AF1-4809-846A-BE846AA5BCB4}" type="datetimeFigureOut">
              <a:rPr lang="cs-CZ" smtClean="0"/>
              <a:t>13.3.2020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FF512-3C52-43F4-AB2F-D6A92DC010A3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2DCA-2AF1-4809-846A-BE846AA5BCB4}" type="datetimeFigureOut">
              <a:rPr lang="cs-CZ" smtClean="0"/>
              <a:t>13.3.2020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FF512-3C52-43F4-AB2F-D6A92DC010A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2DCA-2AF1-4809-846A-BE846AA5BCB4}" type="datetimeFigureOut">
              <a:rPr lang="cs-CZ" smtClean="0"/>
              <a:t>13.3.2020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FF512-3C52-43F4-AB2F-D6A92DC010A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2DCA-2AF1-4809-846A-BE846AA5BCB4}" type="datetimeFigureOut">
              <a:rPr lang="cs-CZ" smtClean="0"/>
              <a:t>13.3.2020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FF512-3C52-43F4-AB2F-D6A92DC010A3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2DCA-2AF1-4809-846A-BE846AA5BCB4}" type="datetimeFigureOut">
              <a:rPr lang="cs-CZ" smtClean="0"/>
              <a:t>13.3.2020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A7FF512-3C52-43F4-AB2F-D6A92DC010A3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05B2DCA-2AF1-4809-846A-BE846AA5BCB4}" type="datetimeFigureOut">
              <a:rPr lang="cs-CZ" smtClean="0"/>
              <a:t>13.3.2020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A7FF512-3C52-43F4-AB2F-D6A92DC010A3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1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19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i&amp;rct=j&amp;q=&amp;esrc=s&amp;source=images&amp;cd=&amp;cad=rja&amp;uact=8&amp;ved=0ahUKEwjY4aKunPfMAhUD2BoKHTdMC3QQjRwIBw&amp;url=https://www.e-safetyshop.eu/detail.asp?P_ID%3D1615%26code%3D05413&amp;bvm=bv.122852650,d.d2s&amp;psig=AFQjCNGxCVJ0DQzAoYKqLp0onu-DsEthWg&amp;ust=1464334225873471" TargetMode="External"/><Relationship Id="rId13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12" Type="http://schemas.openxmlformats.org/officeDocument/2006/relationships/hyperlink" Target="http://www.google.cz/url?sa=i&amp;rct=j&amp;q=&amp;esrc=s&amp;source=images&amp;cd=&amp;cad=rja&amp;uact=8&amp;ved=0ahUKEwi04ZjapPfMAhUJrRoKHclbAe8QjRwIBw&amp;url=http://www.dreamstime.com/stock-images-carrier-pigeon-letter-image16527674&amp;bvm=bv.122852650,d.d2s&amp;psig=AFQjCNHj3dUUkIruO5rjcyo9OTMuyD44KA&amp;ust=1464336480692859" TargetMode="External"/><Relationship Id="rId2" Type="http://schemas.openxmlformats.org/officeDocument/2006/relationships/hyperlink" Target="http://www.google.cz/url?sa=i&amp;rct=j&amp;q=&amp;esrc=s&amp;source=images&amp;cd=&amp;cad=rja&amp;uact=8&amp;ved=0ahUKEwinwpTUmffMAhXJVxoKHS5UBZEQjRwIBw&amp;url=http://www.digizone.cz/clanky/kriminalka-smichov-a-nemocnice-prosek-uz-maji-loga-pripominaji-exsitujici-serialy/?forceSwitch&amp;bvm=bv.122852650,d.d2s&amp;psig=AFQjCNF8BlJtDKZKXysalJC0UeEFy_cexg&amp;ust=1464333521723607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gle.cz/url?sa=i&amp;rct=j&amp;q=&amp;esrc=s&amp;source=images&amp;cd=&amp;cad=rja&amp;uact=8&amp;ved=0ahUKEwiyrKSanffMAhUC0xoKHStGBKEQjRwIBw&amp;url=http://tguide.org/news/2015-changzhou-spring-festival-hospital-schedule/&amp;bvm=bv.122852650,d.d2s&amp;psig=AFQjCNE5jVKekkwQiKalxAnTX6c2kCI55g&amp;ust=1464334460770034" TargetMode="External"/><Relationship Id="rId11" Type="http://schemas.openxmlformats.org/officeDocument/2006/relationships/image" Target="../media/image46.png"/><Relationship Id="rId5" Type="http://schemas.openxmlformats.org/officeDocument/2006/relationships/image" Target="../media/image43.jpeg"/><Relationship Id="rId10" Type="http://schemas.openxmlformats.org/officeDocument/2006/relationships/hyperlink" Target="http://www.google.cz/url?sa=i&amp;rct=j&amp;q=&amp;esrc=s&amp;source=images&amp;cd=&amp;cad=rja&amp;uact=8&amp;ved=0ahUKEwjE69m-oPfMAhXFChoKHbIsCOMQjRwIBw&amp;url=http://www.mikroskopy-dalekohledy.cz/-optika--b-352a--binokularni-laboratorni-mikroskop-det-23-8-2-2-8.html&amp;bvm=bv.122852650,d.d2s&amp;psig=AFQjCNGNKoOE8groBSaCAbbzb5PUVhzzgg&amp;ust=1464335075365332" TargetMode="External"/><Relationship Id="rId4" Type="http://schemas.openxmlformats.org/officeDocument/2006/relationships/hyperlink" Target="http://www.google.cz/url?sa=i&amp;rct=j&amp;q=&amp;esrc=s&amp;source=images&amp;cd=&amp;cad=rja&amp;uact=8&amp;ved=0ahUKEwifterfl_fMAhVDmBoKHSf7CAEQjRwIBw&amp;url=http://cz.123rf.com/photo_36068734_rozvoz-pizzy-na-kole-ilustrace.html&amp;bvm=bv.122852650,d.d2s&amp;psig=AFQjCNEhb4L4YTOqkGKjNXV01pPvWz9y4Q&amp;ust=1464332923617798" TargetMode="External"/><Relationship Id="rId9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429000"/>
            <a:ext cx="6400800" cy="1600200"/>
          </a:xfrm>
        </p:spPr>
        <p:txBody>
          <a:bodyPr/>
          <a:lstStyle/>
          <a:p>
            <a:r>
              <a:rPr lang="cs-CZ" b="1" dirty="0" smtClean="0">
                <a:latin typeface="Cambria" panose="02040503050406030204" pitchFamily="18" charset="0"/>
              </a:rPr>
              <a:t>Iva </a:t>
            </a:r>
            <a:r>
              <a:rPr lang="cs-CZ" b="1" dirty="0" err="1" smtClean="0">
                <a:latin typeface="Cambria" panose="02040503050406030204" pitchFamily="18" charset="0"/>
              </a:rPr>
              <a:t>Staniczková</a:t>
            </a:r>
            <a:r>
              <a:rPr lang="cs-CZ" b="1" dirty="0" smtClean="0">
                <a:latin typeface="Cambria" panose="02040503050406030204" pitchFamily="18" charset="0"/>
              </a:rPr>
              <a:t> Zambo</a:t>
            </a:r>
            <a:endParaRPr lang="cs-CZ" b="1" dirty="0" smtClean="0">
              <a:latin typeface="Cambria" panose="02040503050406030204" pitchFamily="18" charset="0"/>
            </a:endParaRPr>
          </a:p>
          <a:p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I. 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ÚP 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FN u sv. Anny a LFMU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latin typeface="Calibri" panose="020F0502020204030204" pitchFamily="34" charset="0"/>
              </a:rPr>
              <a:t>Druhy vyšetření v patologii, bioptická průvodka.</a:t>
            </a:r>
            <a:br>
              <a:rPr lang="cs-CZ" b="1" dirty="0" smtClean="0">
                <a:latin typeface="Calibri" panose="020F0502020204030204" pitchFamily="34" charset="0"/>
              </a:rPr>
            </a:br>
            <a:r>
              <a:rPr lang="cs-CZ" b="1" dirty="0" smtClean="0">
                <a:latin typeface="Calibri" panose="020F0502020204030204" pitchFamily="34" charset="0"/>
              </a:rPr>
              <a:t>Cytodiagnostika.</a:t>
            </a:r>
            <a:endParaRPr lang="cs-CZ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31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r="4635"/>
          <a:stretch/>
        </p:blipFill>
        <p:spPr>
          <a:xfrm>
            <a:off x="0" y="0"/>
            <a:ext cx="5118756" cy="40767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t="3283" r="7423"/>
          <a:stretch/>
        </p:blipFill>
        <p:spPr>
          <a:xfrm>
            <a:off x="5040666" y="0"/>
            <a:ext cx="4126382" cy="674136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179512" y="4293096"/>
            <a:ext cx="4854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JMÉNO, RČ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KLINICKÁ DG.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PŘEDMĚT VYŠETŘENÍ, LOKALIZACE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DOBA TRVÁNÍ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FIXAČNÍ TEKUTINA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BLIŽŠÍ KLINICKÉ INFO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vzhled léze, dynamika růstu, další choroby pacienta, klinická </a:t>
            </a:r>
            <a:r>
              <a:rPr lang="cs-CZ" b="1" dirty="0" err="1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dif</a:t>
            </a:r>
            <a:r>
              <a:rPr lang="cs-CZ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d</a:t>
            </a:r>
            <a:r>
              <a:rPr lang="cs-CZ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g.</a:t>
            </a:r>
            <a:endParaRPr lang="cs-CZ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1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27133"/>
            <a:ext cx="2228453" cy="340042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391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Otevřená </a:t>
            </a:r>
            <a:r>
              <a:rPr lang="cs-CZ" sz="2800" b="1" dirty="0">
                <a:solidFill>
                  <a:srgbClr val="00B0F0"/>
                </a:solidFill>
                <a:latin typeface="Cambria" panose="02040503050406030204" pitchFamily="18" charset="0"/>
              </a:rPr>
              <a:t>biopsie</a:t>
            </a:r>
            <a:endParaRPr lang="cs-CZ" sz="2800" dirty="0">
              <a:latin typeface="Cambria" panose="02040503050406030204" pitchFamily="18" charset="0"/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971600" y="980728"/>
            <a:ext cx="3835509" cy="3014478"/>
            <a:chOff x="971600" y="980728"/>
            <a:chExt cx="3835509" cy="3014478"/>
          </a:xfrm>
        </p:grpSpPr>
        <p:sp>
          <p:nvSpPr>
            <p:cNvPr id="8" name="Ovál 7"/>
            <p:cNvSpPr/>
            <p:nvPr/>
          </p:nvSpPr>
          <p:spPr>
            <a:xfrm rot="2051909">
              <a:off x="3509017" y="2051361"/>
              <a:ext cx="1298092" cy="1943845"/>
            </a:xfrm>
            <a:prstGeom prst="ellipse">
              <a:avLst/>
            </a:prstGeom>
            <a:solidFill>
              <a:srgbClr val="33CC33">
                <a:alpha val="21961"/>
              </a:srgbClr>
            </a:solidFill>
            <a:ln w="38100">
              <a:solidFill>
                <a:srgbClr val="33CC3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se šipkou 9"/>
            <p:cNvCxnSpPr/>
            <p:nvPr/>
          </p:nvCxnSpPr>
          <p:spPr>
            <a:xfrm flipH="1" flipV="1">
              <a:off x="2198404" y="1350060"/>
              <a:ext cx="1509500" cy="1173494"/>
            </a:xfrm>
            <a:prstGeom prst="straightConnector1">
              <a:avLst/>
            </a:prstGeom>
            <a:ln w="38100">
              <a:solidFill>
                <a:srgbClr val="33CC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Pole 12"/>
            <p:cNvSpPr txBox="1"/>
            <p:nvPr/>
          </p:nvSpPr>
          <p:spPr>
            <a:xfrm>
              <a:off x="971600" y="980728"/>
              <a:ext cx="1226804" cy="646331"/>
            </a:xfrm>
            <a:prstGeom prst="rect">
              <a:avLst/>
            </a:prstGeom>
            <a:solidFill>
              <a:srgbClr val="33CC33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e</a:t>
              </a:r>
              <a:r>
                <a:rPr lang="cs-CZ" b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xcize</a:t>
              </a:r>
            </a:p>
            <a:p>
              <a:pPr algn="ctr"/>
              <a:r>
                <a:rPr lang="cs-CZ" b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(resekce)</a:t>
              </a:r>
              <a:endParaRPr lang="cs-CZ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3876831" y="980728"/>
            <a:ext cx="5137447" cy="2186572"/>
            <a:chOff x="3876831" y="980728"/>
            <a:chExt cx="5137447" cy="2186572"/>
          </a:xfrm>
        </p:grpSpPr>
        <p:sp>
          <p:nvSpPr>
            <p:cNvPr id="20" name="Obdélník 19"/>
            <p:cNvSpPr/>
            <p:nvPr/>
          </p:nvSpPr>
          <p:spPr>
            <a:xfrm rot="2509436">
              <a:off x="3876831" y="2879268"/>
              <a:ext cx="648072" cy="288032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4" name="Přímá spojnice se šipkou 23"/>
            <p:cNvCxnSpPr>
              <a:stCxn id="20" idx="0"/>
            </p:cNvCxnSpPr>
            <p:nvPr/>
          </p:nvCxnSpPr>
          <p:spPr>
            <a:xfrm flipV="1">
              <a:off x="4296903" y="1350060"/>
              <a:ext cx="2137052" cy="156590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ovéPole 26"/>
            <p:cNvSpPr txBox="1"/>
            <p:nvPr/>
          </p:nvSpPr>
          <p:spPr>
            <a:xfrm>
              <a:off x="6433955" y="980728"/>
              <a:ext cx="2580323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00B0F0"/>
                  </a:solidFill>
                  <a:latin typeface="Cambria" panose="02040503050406030204" pitchFamily="18" charset="0"/>
                </a:rPr>
                <a:t>i</a:t>
              </a:r>
              <a:r>
                <a:rPr lang="cs-CZ" b="1" dirty="0" smtClean="0">
                  <a:solidFill>
                    <a:srgbClr val="00B0F0"/>
                  </a:solidFill>
                  <a:latin typeface="Cambria" panose="02040503050406030204" pitchFamily="18" charset="0"/>
                </a:rPr>
                <a:t>ncize</a:t>
              </a:r>
            </a:p>
            <a:p>
              <a:pPr algn="ctr"/>
              <a:r>
                <a:rPr lang="cs-CZ" b="1" dirty="0" smtClean="0">
                  <a:solidFill>
                    <a:srgbClr val="00B0F0"/>
                  </a:solidFill>
                  <a:latin typeface="Cambria" panose="02040503050406030204" pitchFamily="18" charset="0"/>
                </a:rPr>
                <a:t>(probatorní excize)</a:t>
              </a:r>
              <a:endParaRPr lang="cs-CZ" b="1" dirty="0">
                <a:solidFill>
                  <a:srgbClr val="00B0F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107504" y="2209440"/>
            <a:ext cx="3168351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sz="2000" dirty="0">
                <a:latin typeface="Cambria" panose="02040503050406030204" pitchFamily="18" charset="0"/>
              </a:rPr>
              <a:t>l</a:t>
            </a:r>
            <a:r>
              <a:rPr lang="cs-CZ" sz="2000" dirty="0" smtClean="0">
                <a:latin typeface="Cambria" panose="02040503050406030204" pitchFamily="18" charset="0"/>
              </a:rPr>
              <a:t>éze je odstraněna </a:t>
            </a:r>
            <a:r>
              <a:rPr lang="cs-CZ" sz="20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celá</a:t>
            </a:r>
            <a:r>
              <a:rPr lang="cs-CZ" sz="2000" dirty="0" smtClean="0">
                <a:latin typeface="Cambria" panose="02040503050406030204" pitchFamily="18" charset="0"/>
              </a:rPr>
              <a:t> </a:t>
            </a:r>
            <a:br>
              <a:rPr lang="cs-CZ" sz="2000" dirty="0" smtClean="0">
                <a:latin typeface="Cambria" panose="02040503050406030204" pitchFamily="18" charset="0"/>
              </a:rPr>
            </a:br>
            <a:r>
              <a:rPr lang="cs-CZ" sz="2000" dirty="0" smtClean="0">
                <a:latin typeface="Cambria" panose="02040503050406030204" pitchFamily="18" charset="0"/>
              </a:rPr>
              <a:t>(i do hloubky) vč. </a:t>
            </a:r>
            <a:r>
              <a:rPr lang="cs-CZ" sz="20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bezpečnostního lemu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cs-CZ" sz="2000" dirty="0" err="1" smtClean="0">
                <a:latin typeface="Cambria" panose="02040503050406030204" pitchFamily="18" charset="0"/>
              </a:rPr>
              <a:t>bezpeč</a:t>
            </a:r>
            <a:r>
              <a:rPr lang="cs-CZ" sz="2000" dirty="0" smtClean="0">
                <a:latin typeface="Cambria" panose="02040503050406030204" pitchFamily="18" charset="0"/>
              </a:rPr>
              <a:t>. lem různě široký (dle klin. </a:t>
            </a:r>
            <a:r>
              <a:rPr lang="cs-CZ" sz="2000" dirty="0">
                <a:latin typeface="Cambria" panose="02040503050406030204" pitchFamily="18" charset="0"/>
              </a:rPr>
              <a:t>d</a:t>
            </a:r>
            <a:r>
              <a:rPr lang="cs-CZ" sz="2000" dirty="0" smtClean="0">
                <a:latin typeface="Cambria" panose="02040503050406030204" pitchFamily="18" charset="0"/>
              </a:rPr>
              <a:t>g.: </a:t>
            </a:r>
            <a:r>
              <a:rPr lang="cs-CZ" sz="2000" dirty="0" err="1" smtClean="0">
                <a:latin typeface="Cambria" panose="02040503050406030204" pitchFamily="18" charset="0"/>
              </a:rPr>
              <a:t>seborhoická</a:t>
            </a:r>
            <a:r>
              <a:rPr lang="cs-CZ" sz="2000" dirty="0" smtClean="0">
                <a:latin typeface="Cambria" panose="02040503050406030204" pitchFamily="18" charset="0"/>
              </a:rPr>
              <a:t> </a:t>
            </a:r>
            <a:r>
              <a:rPr lang="cs-CZ" sz="2000" dirty="0" err="1" smtClean="0">
                <a:latin typeface="Cambria" panose="02040503050406030204" pitchFamily="18" charset="0"/>
              </a:rPr>
              <a:t>veruka</a:t>
            </a:r>
            <a:r>
              <a:rPr lang="cs-CZ" sz="2000" dirty="0" smtClean="0">
                <a:latin typeface="Cambria" panose="02040503050406030204" pitchFamily="18" charset="0"/>
              </a:rPr>
              <a:t> X melanom)</a:t>
            </a:r>
            <a:endParaRPr lang="cs-CZ" sz="2000" dirty="0">
              <a:latin typeface="Cambria" panose="02040503050406030204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792342" y="2215269"/>
            <a:ext cx="322193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000" dirty="0">
                <a:latin typeface="Cambria" panose="02040503050406030204" pitchFamily="18" charset="0"/>
              </a:rPr>
              <a:t>o</a:t>
            </a:r>
            <a:r>
              <a:rPr lang="cs-CZ" sz="2000" dirty="0" smtClean="0">
                <a:latin typeface="Cambria" panose="02040503050406030204" pitchFamily="18" charset="0"/>
              </a:rPr>
              <a:t>debrána </a:t>
            </a:r>
            <a:r>
              <a:rPr lang="cs-CZ" sz="20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část léze </a:t>
            </a:r>
            <a:r>
              <a:rPr lang="cs-CZ" sz="2000" dirty="0" smtClean="0">
                <a:solidFill>
                  <a:srgbClr val="00B0F0"/>
                </a:solidFill>
                <a:latin typeface="Cambria" panose="02040503050406030204" pitchFamily="18" charset="0"/>
              </a:rPr>
              <a:t>s </a:t>
            </a:r>
            <a:r>
              <a:rPr lang="cs-CZ" dirty="0" smtClean="0">
                <a:solidFill>
                  <a:srgbClr val="00B0F0"/>
                </a:solidFill>
                <a:latin typeface="Cambria" panose="02040503050406030204" pitchFamily="18" charset="0"/>
              </a:rPr>
              <a:t>přechodem</a:t>
            </a:r>
            <a:r>
              <a:rPr lang="cs-CZ" sz="2000" dirty="0" smtClean="0">
                <a:solidFill>
                  <a:srgbClr val="00B0F0"/>
                </a:solidFill>
                <a:latin typeface="Cambria" panose="02040503050406030204" pitchFamily="18" charset="0"/>
              </a:rPr>
              <a:t> do nepostižené tkáně</a:t>
            </a:r>
            <a:endParaRPr lang="cs-CZ" sz="2000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1619672" y="3212976"/>
            <a:ext cx="6791750" cy="3464986"/>
            <a:chOff x="1619672" y="3284713"/>
            <a:chExt cx="6791750" cy="3464986"/>
          </a:xfrm>
        </p:grpSpPr>
        <p:sp>
          <p:nvSpPr>
            <p:cNvPr id="4" name="Zahnutá šipka nahoru 3"/>
            <p:cNvSpPr/>
            <p:nvPr/>
          </p:nvSpPr>
          <p:spPr>
            <a:xfrm flipH="1">
              <a:off x="1619672" y="4974912"/>
              <a:ext cx="5904656" cy="1257303"/>
            </a:xfrm>
            <a:prstGeom prst="curvedUpArrow">
              <a:avLst>
                <a:gd name="adj1" fmla="val 25000"/>
                <a:gd name="adj2" fmla="val 50000"/>
                <a:gd name="adj3" fmla="val 37776"/>
              </a:avLst>
            </a:prstGeom>
            <a:pattFill prst="wdUpDiag">
              <a:fgClr>
                <a:srgbClr val="C00000"/>
              </a:fgClr>
              <a:bgClr>
                <a:schemeClr val="bg1"/>
              </a:bgClr>
            </a:patt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Obdélník 4"/>
            <p:cNvSpPr/>
            <p:nvPr/>
          </p:nvSpPr>
          <p:spPr>
            <a:xfrm>
              <a:off x="6395198" y="4170046"/>
              <a:ext cx="2016224" cy="75892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cs-CZ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d</a:t>
              </a:r>
              <a:r>
                <a:rPr lang="cs-CZ" b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g. malignity</a:t>
              </a:r>
              <a:endParaRPr lang="en-US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46" t="18601" r="41547" b="57246"/>
            <a:stretch/>
          </p:blipFill>
          <p:spPr>
            <a:xfrm>
              <a:off x="6433955" y="4278286"/>
              <a:ext cx="393665" cy="562378"/>
            </a:xfrm>
            <a:prstGeom prst="rect">
              <a:avLst/>
            </a:prstGeom>
          </p:spPr>
        </p:pic>
        <p:sp>
          <p:nvSpPr>
            <p:cNvPr id="11" name="Šipka dolů 10"/>
            <p:cNvSpPr/>
            <p:nvPr/>
          </p:nvSpPr>
          <p:spPr>
            <a:xfrm>
              <a:off x="7285306" y="3284713"/>
              <a:ext cx="239022" cy="839388"/>
            </a:xfrm>
            <a:prstGeom prst="downArrow">
              <a:avLst/>
            </a:prstGeom>
            <a:pattFill prst="dk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Vývojový diagram: uložená data 15"/>
            <p:cNvSpPr/>
            <p:nvPr/>
          </p:nvSpPr>
          <p:spPr>
            <a:xfrm rot="16200000">
              <a:off x="4382121" y="4432494"/>
              <a:ext cx="542319" cy="4092091"/>
            </a:xfrm>
            <a:prstGeom prst="flowChartOnlineStorage">
              <a:avLst/>
            </a:prstGeom>
            <a:pattFill prst="wdUpDiag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cs-CZ" b="1" dirty="0" smtClean="0">
                  <a:solidFill>
                    <a:srgbClr val="33CC33"/>
                  </a:solidFill>
                  <a:latin typeface="Cambria" panose="02040503050406030204" pitchFamily="18" charset="0"/>
                </a:rPr>
                <a:t>Rozhodnutí o šířce resekčních okrajů</a:t>
              </a:r>
              <a:endParaRPr lang="en-US" b="1" dirty="0">
                <a:solidFill>
                  <a:srgbClr val="33CC33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484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391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solidFill>
                  <a:srgbClr val="00B0F0"/>
                </a:solidFill>
                <a:latin typeface="Cambria" panose="02040503050406030204" pitchFamily="18" charset="0"/>
              </a:rPr>
              <a:t>Mikroexcize</a:t>
            </a:r>
            <a:r>
              <a:rPr lang="cs-CZ" sz="28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cs-CZ" sz="2800" b="1" dirty="0" smtClean="0">
                <a:solidFill>
                  <a:srgbClr val="00B0F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 </a:t>
            </a:r>
            <a:r>
              <a:rPr lang="cs-CZ" sz="28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resekce</a:t>
            </a:r>
            <a:endParaRPr lang="cs-CZ" sz="2800" dirty="0">
              <a:latin typeface="Cambria" panose="02040503050406030204" pitchFamily="18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07504" y="534668"/>
            <a:ext cx="3614501" cy="6212044"/>
            <a:chOff x="107504" y="534668"/>
            <a:chExt cx="3614501" cy="6212044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534668"/>
              <a:ext cx="3614501" cy="3519383"/>
            </a:xfrm>
            <a:prstGeom prst="rect">
              <a:avLst/>
            </a:prstGeom>
            <a:ln w="28575">
              <a:solidFill>
                <a:srgbClr val="2D7586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 flipV="1">
              <a:off x="851086" y="4812066"/>
              <a:ext cx="2127336" cy="1934646"/>
            </a:xfrm>
            <a:prstGeom prst="rect">
              <a:avLst/>
            </a:prstGeom>
            <a:ln w="19050">
              <a:solidFill>
                <a:srgbClr val="2D7586"/>
              </a:solidFill>
            </a:ln>
          </p:spPr>
        </p:pic>
        <p:sp>
          <p:nvSpPr>
            <p:cNvPr id="3" name="TextovéPole 2"/>
            <p:cNvSpPr txBox="1"/>
            <p:nvPr/>
          </p:nvSpPr>
          <p:spPr>
            <a:xfrm>
              <a:off x="1695784" y="4107628"/>
              <a:ext cx="437940" cy="646331"/>
            </a:xfrm>
            <a:prstGeom prst="rect">
              <a:avLst/>
            </a:prstGeom>
            <a:solidFill>
              <a:srgbClr val="2D7586"/>
            </a:solidFill>
          </p:spPr>
          <p:txBody>
            <a:bodyPr wrap="none" rtlCol="0">
              <a:spAutoFit/>
            </a:bodyPr>
            <a:lstStyle/>
            <a:p>
              <a:r>
                <a:rPr lang="cs-CZ" sz="3600" b="1" dirty="0" smtClean="0">
                  <a:solidFill>
                    <a:schemeClr val="bg1"/>
                  </a:solidFill>
                  <a:latin typeface="Cambria" panose="02040503050406030204" pitchFamily="18" charset="0"/>
                  <a:sym typeface="Symbol" panose="05050102010706020507" pitchFamily="18" charset="2"/>
                </a:rPr>
                <a:t>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2773090" y="510915"/>
            <a:ext cx="6057996" cy="1864516"/>
            <a:chOff x="2773090" y="510915"/>
            <a:chExt cx="6057996" cy="1864516"/>
          </a:xfrm>
        </p:grpSpPr>
        <p:grpSp>
          <p:nvGrpSpPr>
            <p:cNvPr id="22" name="Skupina 21"/>
            <p:cNvGrpSpPr/>
            <p:nvPr/>
          </p:nvGrpSpPr>
          <p:grpSpPr>
            <a:xfrm>
              <a:off x="2773090" y="510915"/>
              <a:ext cx="6057996" cy="1864516"/>
              <a:chOff x="2771800" y="534668"/>
              <a:chExt cx="6057996" cy="1864516"/>
            </a:xfrm>
          </p:grpSpPr>
          <p:sp>
            <p:nvSpPr>
              <p:cNvPr id="7" name="Ovál 6"/>
              <p:cNvSpPr/>
              <p:nvPr/>
            </p:nvSpPr>
            <p:spPr>
              <a:xfrm>
                <a:off x="2771800" y="1484784"/>
                <a:ext cx="576064" cy="914400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Přímá spojnice se šipkou 8"/>
              <p:cNvCxnSpPr>
                <a:stCxn id="7" idx="6"/>
              </p:cNvCxnSpPr>
              <p:nvPr/>
            </p:nvCxnSpPr>
            <p:spPr>
              <a:xfrm flipV="1">
                <a:off x="3347864" y="1270440"/>
                <a:ext cx="881324" cy="671544"/>
              </a:xfrm>
              <a:prstGeom prst="straightConnector1">
                <a:avLst/>
              </a:prstGeom>
              <a:ln w="38100" cmpd="sng">
                <a:solidFill>
                  <a:srgbClr val="00B0F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" name="Obrázek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1272" y="534668"/>
                <a:ext cx="1669939" cy="1238148"/>
              </a:xfrm>
              <a:prstGeom prst="rect">
                <a:avLst/>
              </a:prstGeom>
              <a:ln w="28575">
                <a:solidFill>
                  <a:srgbClr val="00B0F0"/>
                </a:solidFill>
              </a:ln>
            </p:spPr>
          </p:pic>
          <p:sp>
            <p:nvSpPr>
              <p:cNvPr id="12" name="TextovéPole 11"/>
              <p:cNvSpPr txBox="1"/>
              <p:nvPr/>
            </p:nvSpPr>
            <p:spPr>
              <a:xfrm>
                <a:off x="6372200" y="984465"/>
                <a:ext cx="2457596" cy="338554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sz="1600" b="1" dirty="0" err="1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follow</a:t>
                </a:r>
                <a:r>
                  <a:rPr lang="cs-CZ" sz="1600" b="1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-up</a:t>
                </a:r>
                <a:r>
                  <a:rPr lang="cs-CZ" sz="1600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 (kolonoskopie)</a:t>
                </a:r>
                <a:endParaRPr lang="en-US" sz="16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cxnSp>
            <p:nvCxnSpPr>
              <p:cNvPr id="15" name="Přímá spojnice se šipkou 14"/>
              <p:cNvCxnSpPr>
                <a:stCxn id="11" idx="3"/>
                <a:endCxn id="12" idx="1"/>
              </p:cNvCxnSpPr>
              <p:nvPr/>
            </p:nvCxnSpPr>
            <p:spPr>
              <a:xfrm>
                <a:off x="5951211" y="1153742"/>
                <a:ext cx="420989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Obrázek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0" r="14239"/>
            <a:stretch/>
          </p:blipFill>
          <p:spPr>
            <a:xfrm>
              <a:off x="4165771" y="1477749"/>
              <a:ext cx="440865" cy="46445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  <p:grpSp>
        <p:nvGrpSpPr>
          <p:cNvPr id="29" name="Skupina 28"/>
          <p:cNvGrpSpPr/>
          <p:nvPr/>
        </p:nvGrpSpPr>
        <p:grpSpPr>
          <a:xfrm>
            <a:off x="2648245" y="2512378"/>
            <a:ext cx="6182841" cy="2882235"/>
            <a:chOff x="2648245" y="2512378"/>
            <a:chExt cx="6182841" cy="2882235"/>
          </a:xfrm>
        </p:grpSpPr>
        <p:grpSp>
          <p:nvGrpSpPr>
            <p:cNvPr id="24" name="Skupina 23"/>
            <p:cNvGrpSpPr/>
            <p:nvPr/>
          </p:nvGrpSpPr>
          <p:grpSpPr>
            <a:xfrm>
              <a:off x="2648245" y="2512378"/>
              <a:ext cx="6182841" cy="2882235"/>
              <a:chOff x="2626253" y="2514669"/>
              <a:chExt cx="6182841" cy="2882235"/>
            </a:xfrm>
          </p:grpSpPr>
          <p:sp>
            <p:nvSpPr>
              <p:cNvPr id="16" name="Ovál 15"/>
              <p:cNvSpPr/>
              <p:nvPr/>
            </p:nvSpPr>
            <p:spPr>
              <a:xfrm rot="1586463">
                <a:off x="2626253" y="2514669"/>
                <a:ext cx="547518" cy="66730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Skupina 22"/>
              <p:cNvGrpSpPr/>
              <p:nvPr/>
            </p:nvGrpSpPr>
            <p:grpSpPr>
              <a:xfrm>
                <a:off x="3124821" y="2711197"/>
                <a:ext cx="5684273" cy="2685707"/>
                <a:chOff x="3134366" y="2714510"/>
                <a:chExt cx="5684273" cy="2685707"/>
              </a:xfrm>
            </p:grpSpPr>
            <p:pic>
              <p:nvPicPr>
                <p:cNvPr id="17" name="Obrázek 16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214" r="16387"/>
                <a:stretch/>
              </p:blipFill>
              <p:spPr>
                <a:xfrm>
                  <a:off x="4309374" y="2714510"/>
                  <a:ext cx="1669939" cy="1339541"/>
                </a:xfrm>
                <a:prstGeom prst="rect">
                  <a:avLst/>
                </a:prstGeom>
                <a:ln w="28575">
                  <a:solidFill>
                    <a:srgbClr val="FF0000"/>
                  </a:solidFill>
                </a:ln>
              </p:spPr>
            </p:pic>
            <p:cxnSp>
              <p:nvCxnSpPr>
                <p:cNvPr id="18" name="Přímá spojnice se šipkou 17"/>
                <p:cNvCxnSpPr>
                  <a:endCxn id="17" idx="1"/>
                </p:cNvCxnSpPr>
                <p:nvPr/>
              </p:nvCxnSpPr>
              <p:spPr>
                <a:xfrm>
                  <a:off x="3134366" y="2959991"/>
                  <a:ext cx="1175008" cy="424290"/>
                </a:xfrm>
                <a:prstGeom prst="straightConnector1">
                  <a:avLst/>
                </a:prstGeom>
                <a:ln w="38100" cmpd="sng">
                  <a:solidFill>
                    <a:srgbClr val="FF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Přímá spojnice se šipkou 19"/>
                <p:cNvCxnSpPr/>
                <p:nvPr/>
              </p:nvCxnSpPr>
              <p:spPr>
                <a:xfrm>
                  <a:off x="5979313" y="3384280"/>
                  <a:ext cx="420989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ovéPole 20"/>
                <p:cNvSpPr txBox="1"/>
                <p:nvPr/>
              </p:nvSpPr>
              <p:spPr>
                <a:xfrm>
                  <a:off x="6426032" y="3215003"/>
                  <a:ext cx="2392607" cy="2185214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342900" indent="-342900" defTabSz="271463">
                    <a:buAutoNum type="arabicParenR"/>
                  </a:pPr>
                  <a:r>
                    <a:rPr lang="cs-CZ" sz="16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parciální/totální </a:t>
                  </a:r>
                  <a:r>
                    <a:rPr lang="cs-CZ" sz="1600" b="1" u="sng" dirty="0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kolektomie</a:t>
                  </a:r>
                  <a:r>
                    <a:rPr lang="cs-CZ" sz="16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/>
                  </a:r>
                  <a:br>
                    <a:rPr lang="cs-CZ" sz="16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</a:br>
                  <a:r>
                    <a:rPr lang="cs-CZ" sz="16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(vč. </a:t>
                  </a:r>
                  <a:r>
                    <a:rPr lang="cs-CZ" sz="1600" dirty="0" err="1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perikolických</a:t>
                  </a:r>
                  <a:r>
                    <a:rPr lang="cs-CZ" sz="16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 LU v mezenteriu)</a:t>
                  </a:r>
                </a:p>
                <a:p>
                  <a:pPr marL="342900" indent="-342900" defTabSz="271463">
                    <a:buAutoNum type="arabicParenR"/>
                  </a:pPr>
                  <a:endParaRPr lang="cs-CZ" sz="800" dirty="0" smtClean="0">
                    <a:solidFill>
                      <a:schemeClr val="bg1"/>
                    </a:solidFill>
                    <a:latin typeface="Cambria" panose="02040503050406030204" pitchFamily="18" charset="0"/>
                  </a:endParaRPr>
                </a:p>
                <a:p>
                  <a:pPr marL="342900" indent="-342900" defTabSz="271463">
                    <a:buAutoNum type="arabicParenR"/>
                  </a:pPr>
                  <a:r>
                    <a:rPr lang="cs-CZ" sz="1600" dirty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n</a:t>
                  </a:r>
                  <a:r>
                    <a:rPr lang="cs-CZ" sz="16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ásledná </a:t>
                  </a:r>
                  <a:r>
                    <a:rPr lang="cs-CZ" sz="1600" b="1" u="sng" dirty="0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onkologická léčba </a:t>
                  </a:r>
                  <a:r>
                    <a:rPr lang="cs-CZ" sz="16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(CHT +ev. RT, </a:t>
                  </a:r>
                  <a:r>
                    <a:rPr lang="cs-CZ" sz="1600" dirty="0" err="1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follow</a:t>
                  </a:r>
                  <a:r>
                    <a:rPr lang="cs-CZ" sz="1600" dirty="0" smtClean="0">
                      <a:solidFill>
                        <a:schemeClr val="bg1"/>
                      </a:solidFill>
                      <a:latin typeface="Cambria" panose="02040503050406030204" pitchFamily="18" charset="0"/>
                    </a:rPr>
                    <a:t>-up)</a:t>
                  </a:r>
                </a:p>
              </p:txBody>
            </p:sp>
          </p:grpSp>
        </p:grpSp>
        <p:pic>
          <p:nvPicPr>
            <p:cNvPr id="28" name="Obrázek 27"/>
            <p:cNvPicPr preferRelativeResize="0"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" r="6789"/>
            <a:stretch/>
          </p:blipFill>
          <p:spPr>
            <a:xfrm>
              <a:off x="4180791" y="3816247"/>
              <a:ext cx="442800" cy="4644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399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391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solidFill>
                  <a:srgbClr val="00B0F0"/>
                </a:solidFill>
                <a:latin typeface="Cambria" panose="02040503050406030204" pitchFamily="18" charset="0"/>
              </a:rPr>
              <a:t>Core-cut</a:t>
            </a:r>
            <a:r>
              <a:rPr lang="cs-CZ" sz="28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/FNAB biopsie </a:t>
            </a:r>
            <a:r>
              <a:rPr lang="cs-CZ" sz="2800" b="1" dirty="0" smtClean="0">
                <a:solidFill>
                  <a:srgbClr val="00B0F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 </a:t>
            </a:r>
            <a:r>
              <a:rPr lang="cs-CZ" sz="28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resekce</a:t>
            </a:r>
            <a:endParaRPr lang="cs-CZ" sz="2800" dirty="0">
              <a:latin typeface="Cambria" panose="0204050305040603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6929" y="717713"/>
            <a:ext cx="3709007" cy="5927831"/>
            <a:chOff x="286929" y="717713"/>
            <a:chExt cx="3709007" cy="592783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2" t="10256" b="12820"/>
            <a:stretch/>
          </p:blipFill>
          <p:spPr>
            <a:xfrm>
              <a:off x="575556" y="717713"/>
              <a:ext cx="3240360" cy="2160240"/>
            </a:xfrm>
            <a:prstGeom prst="rect">
              <a:avLst/>
            </a:prstGeom>
            <a:ln>
              <a:solidFill>
                <a:srgbClr val="2D7586"/>
              </a:solidFill>
            </a:ln>
          </p:spPr>
        </p:pic>
        <p:grpSp>
          <p:nvGrpSpPr>
            <p:cNvPr id="19" name="Skupina 18"/>
            <p:cNvGrpSpPr/>
            <p:nvPr/>
          </p:nvGrpSpPr>
          <p:grpSpPr>
            <a:xfrm>
              <a:off x="286929" y="2937345"/>
              <a:ext cx="3709007" cy="3708199"/>
              <a:chOff x="286929" y="2937345"/>
              <a:chExt cx="3709007" cy="3708199"/>
            </a:xfrm>
          </p:grpSpPr>
          <p:pic>
            <p:nvPicPr>
              <p:cNvPr id="6" name="Obrázek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86929" y="3237449"/>
                <a:ext cx="1682981" cy="936104"/>
              </a:xfrm>
              <a:prstGeom prst="rect">
                <a:avLst/>
              </a:prstGeom>
              <a:ln>
                <a:solidFill>
                  <a:srgbClr val="2D7586"/>
                </a:solidFill>
              </a:ln>
            </p:spPr>
          </p:pic>
          <p:pic>
            <p:nvPicPr>
              <p:cNvPr id="7" name="Obrázek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5548" y="4530994"/>
                <a:ext cx="2114550" cy="2114550"/>
              </a:xfrm>
              <a:prstGeom prst="rect">
                <a:avLst/>
              </a:prstGeom>
            </p:spPr>
          </p:pic>
          <p:pic>
            <p:nvPicPr>
              <p:cNvPr id="1026" name="Picture 2" descr="http://img2.everychina.com/img/2d/13/22bb7594354af0c42513363dc537-250x250c1-5c65/ultrasonic_ultrasound_probe_repair_ab2_7_change_strain_reliefs_scan_and_with_original_outer_view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95" t="27216" r="3234" b="27425"/>
              <a:stretch/>
            </p:blipFill>
            <p:spPr bwMode="auto">
              <a:xfrm>
                <a:off x="2195736" y="3180333"/>
                <a:ext cx="1800200" cy="1080120"/>
              </a:xfrm>
              <a:prstGeom prst="rect">
                <a:avLst/>
              </a:prstGeom>
              <a:noFill/>
              <a:ln>
                <a:solidFill>
                  <a:srgbClr val="2D7586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1863853" y="2937345"/>
                <a:ext cx="437940" cy="646331"/>
              </a:xfrm>
              <a:prstGeom prst="rect">
                <a:avLst/>
              </a:prstGeom>
              <a:solidFill>
                <a:srgbClr val="2D7586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cs-CZ" sz="36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sym typeface="Symbol" panose="05050102010706020507" pitchFamily="18" charset="2"/>
                  </a:rPr>
                  <a:t></a:t>
                </a:r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24" name="Skupina 1023"/>
          <p:cNvGrpSpPr/>
          <p:nvPr/>
        </p:nvGrpSpPr>
        <p:grpSpPr>
          <a:xfrm>
            <a:off x="1863853" y="717713"/>
            <a:ext cx="7203206" cy="1434187"/>
            <a:chOff x="1863853" y="717713"/>
            <a:chExt cx="7203206" cy="1434187"/>
          </a:xfrm>
        </p:grpSpPr>
        <p:grpSp>
          <p:nvGrpSpPr>
            <p:cNvPr id="21" name="Skupina 20"/>
            <p:cNvGrpSpPr/>
            <p:nvPr/>
          </p:nvGrpSpPr>
          <p:grpSpPr>
            <a:xfrm>
              <a:off x="1863853" y="717713"/>
              <a:ext cx="7203206" cy="1278836"/>
              <a:chOff x="1863853" y="717713"/>
              <a:chExt cx="7203206" cy="1278836"/>
            </a:xfrm>
          </p:grpSpPr>
          <p:pic>
            <p:nvPicPr>
              <p:cNvPr id="10" name="Obrázek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7984" y="717713"/>
                <a:ext cx="1699450" cy="127883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cxnSp>
            <p:nvCxnSpPr>
              <p:cNvPr id="12" name="Přímá spojnice se šipkou 11"/>
              <p:cNvCxnSpPr>
                <a:endCxn id="10" idx="1"/>
              </p:cNvCxnSpPr>
              <p:nvPr/>
            </p:nvCxnSpPr>
            <p:spPr>
              <a:xfrm flipV="1">
                <a:off x="1863853" y="1357131"/>
                <a:ext cx="2564131" cy="328716"/>
              </a:xfrm>
              <a:prstGeom prst="straightConnector1">
                <a:avLst/>
              </a:prstGeom>
              <a:ln w="38100" cmpd="sng">
                <a:solidFill>
                  <a:srgbClr val="00B0F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se šipkou 14"/>
              <p:cNvCxnSpPr/>
              <p:nvPr/>
            </p:nvCxnSpPr>
            <p:spPr>
              <a:xfrm>
                <a:off x="6127434" y="1268760"/>
                <a:ext cx="420989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ovéPole 15"/>
              <p:cNvSpPr txBox="1"/>
              <p:nvPr/>
            </p:nvSpPr>
            <p:spPr>
              <a:xfrm>
                <a:off x="6586709" y="869008"/>
                <a:ext cx="2480350" cy="830997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r</a:t>
                </a:r>
                <a:r>
                  <a:rPr lang="cs-CZ" sz="1600" b="1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esekce </a:t>
                </a:r>
                <a:r>
                  <a:rPr lang="cs-CZ" sz="1600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léze s těsnými okraji </a:t>
                </a:r>
                <a:r>
                  <a:rPr lang="cs-CZ" sz="1600" b="1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nebo</a:t>
                </a:r>
                <a:r>
                  <a:rPr lang="cs-CZ" sz="1600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 jen </a:t>
                </a:r>
                <a:r>
                  <a:rPr lang="cs-CZ" sz="1600" b="1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sledování </a:t>
                </a:r>
                <a:r>
                  <a:rPr lang="cs-CZ" sz="1600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na UZV/</a:t>
                </a:r>
                <a:r>
                  <a:rPr lang="cs-CZ" sz="1600" dirty="0" err="1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mammografu</a:t>
                </a:r>
                <a:endParaRPr lang="en-US" sz="16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30" name="Obrázek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0" r="14239"/>
            <a:stretch/>
          </p:blipFill>
          <p:spPr>
            <a:xfrm>
              <a:off x="4285179" y="1687448"/>
              <a:ext cx="440865" cy="46445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  <p:grpSp>
        <p:nvGrpSpPr>
          <p:cNvPr id="29" name="Skupina 28"/>
          <p:cNvGrpSpPr/>
          <p:nvPr/>
        </p:nvGrpSpPr>
        <p:grpSpPr>
          <a:xfrm>
            <a:off x="1820376" y="1797833"/>
            <a:ext cx="7044708" cy="3468327"/>
            <a:chOff x="1820376" y="1797833"/>
            <a:chExt cx="7044708" cy="3468327"/>
          </a:xfrm>
        </p:grpSpPr>
        <p:grpSp>
          <p:nvGrpSpPr>
            <p:cNvPr id="25" name="Skupina 24"/>
            <p:cNvGrpSpPr/>
            <p:nvPr/>
          </p:nvGrpSpPr>
          <p:grpSpPr>
            <a:xfrm>
              <a:off x="1820376" y="1797833"/>
              <a:ext cx="7044708" cy="3468327"/>
              <a:chOff x="1820376" y="1797833"/>
              <a:chExt cx="7044708" cy="3468327"/>
            </a:xfrm>
          </p:grpSpPr>
          <p:pic>
            <p:nvPicPr>
              <p:cNvPr id="17" name="Obrázek 3" descr="duktál2, přehled_tuk40x.jp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088961" y="3237449"/>
                <a:ext cx="1962527" cy="147776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" name="Přímá spojnice se šipkou 17"/>
              <p:cNvCxnSpPr/>
              <p:nvPr/>
            </p:nvCxnSpPr>
            <p:spPr>
              <a:xfrm>
                <a:off x="1820376" y="1797833"/>
                <a:ext cx="2268585" cy="2279239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Přímá spojnice se šipkou 19"/>
              <p:cNvCxnSpPr/>
              <p:nvPr/>
            </p:nvCxnSpPr>
            <p:spPr>
              <a:xfrm>
                <a:off x="6051488" y="4060881"/>
                <a:ext cx="42098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ovéPole 25"/>
              <p:cNvSpPr txBox="1"/>
              <p:nvPr/>
            </p:nvSpPr>
            <p:spPr>
              <a:xfrm>
                <a:off x="6472477" y="3080946"/>
                <a:ext cx="2392607" cy="2185214"/>
              </a:xfrm>
              <a:prstGeom prst="rect">
                <a:avLst/>
              </a:prstGeom>
              <a:solidFill>
                <a:srgbClr val="C00000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defTabSz="271463">
                  <a:buAutoNum type="arabicParenR"/>
                </a:pPr>
                <a:r>
                  <a:rPr lang="cs-CZ" sz="1600" b="1" dirty="0" err="1">
                    <a:solidFill>
                      <a:schemeClr val="bg1"/>
                    </a:solidFill>
                    <a:latin typeface="Cambria" panose="02040503050406030204" pitchFamily="18" charset="0"/>
                  </a:rPr>
                  <a:t>l</a:t>
                </a:r>
                <a:r>
                  <a:rPr lang="cs-CZ" sz="1600" b="1" dirty="0" err="1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umpektomie</a:t>
                </a:r>
                <a:r>
                  <a:rPr lang="cs-CZ" sz="1600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 / </a:t>
                </a:r>
                <a:r>
                  <a:rPr lang="cs-CZ" sz="1600" b="1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mastektomie</a:t>
                </a:r>
                <a:r>
                  <a:rPr lang="cs-CZ" sz="1600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 + event. estetická rekonstrukce prsu</a:t>
                </a:r>
              </a:p>
              <a:p>
                <a:pPr marL="342900" indent="-342900" defTabSz="271463">
                  <a:buAutoNum type="arabicParenR"/>
                </a:pPr>
                <a:endParaRPr lang="cs-CZ" sz="800" dirty="0" smtClean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  <a:p>
                <a:pPr marL="342900" indent="-342900" defTabSz="271463">
                  <a:buAutoNum type="arabicParenR"/>
                </a:pPr>
                <a:r>
                  <a:rPr lang="cs-CZ" sz="1600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n</a:t>
                </a:r>
                <a:r>
                  <a:rPr lang="cs-CZ" sz="1600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ásledná </a:t>
                </a:r>
                <a:r>
                  <a:rPr lang="cs-CZ" sz="1600" b="1" u="sng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onkologická léčba </a:t>
                </a:r>
                <a:r>
                  <a:rPr lang="cs-CZ" sz="1600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(CHT + RT, </a:t>
                </a:r>
                <a:r>
                  <a:rPr lang="cs-CZ" sz="1600" dirty="0" err="1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follow</a:t>
                </a:r>
                <a:r>
                  <a:rPr lang="cs-CZ" sz="1600" dirty="0" smtClean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-up)</a:t>
                </a:r>
              </a:p>
            </p:txBody>
          </p:sp>
        </p:grpSp>
        <p:pic>
          <p:nvPicPr>
            <p:cNvPr id="31" name="Obrázek 30"/>
            <p:cNvPicPr preferRelativeResize="0"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" r="6789"/>
            <a:stretch/>
          </p:blipFill>
          <p:spPr>
            <a:xfrm>
              <a:off x="3985184" y="4379452"/>
              <a:ext cx="442800" cy="4644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164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alibri" panose="020F0502020204030204" pitchFamily="34" charset="0"/>
              </a:rPr>
              <a:t>CYTOLOGIE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8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762981" y="1484784"/>
            <a:ext cx="7618040" cy="4079290"/>
            <a:chOff x="2129774" y="2349500"/>
            <a:chExt cx="5064507" cy="4079290"/>
          </a:xfrm>
        </p:grpSpPr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2129774" y="3851518"/>
              <a:ext cx="5064507" cy="1163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9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Font typeface="Symbol" pitchFamily="18" charset="2"/>
                <a:buNone/>
              </a:pPr>
              <a:r>
                <a:rPr lang="cs-CZ" altLang="cs-CZ" sz="2800" b="1" dirty="0">
                  <a:solidFill>
                    <a:srgbClr val="3A1D00"/>
                  </a:solidFill>
                  <a:latin typeface="Cambria" panose="02040503050406030204" pitchFamily="18" charset="0"/>
                  <a:sym typeface="Symbol" pitchFamily="18" charset="2"/>
                </a:rPr>
                <a:t>ztráta kontinuity</a:t>
              </a:r>
              <a:r>
                <a:rPr lang="cs-CZ" altLang="cs-CZ" sz="2800" dirty="0">
                  <a:solidFill>
                    <a:srgbClr val="3A1D00"/>
                  </a:solidFill>
                  <a:latin typeface="Cambria" panose="02040503050406030204" pitchFamily="18" charset="0"/>
                  <a:sym typeface="Symbol" pitchFamily="18" charset="2"/>
                </a:rPr>
                <a:t> tkáně </a:t>
              </a:r>
            </a:p>
            <a:p>
              <a:pPr algn="ctr">
                <a:spcBef>
                  <a:spcPct val="20000"/>
                </a:spcBef>
                <a:buFont typeface="Symbol" pitchFamily="18" charset="2"/>
                <a:buNone/>
              </a:pPr>
              <a:r>
                <a:rPr lang="cs-CZ" altLang="cs-CZ" dirty="0" smtClean="0">
                  <a:solidFill>
                    <a:srgbClr val="3A1D00"/>
                  </a:solidFill>
                  <a:latin typeface="Cambria" panose="02040503050406030204" pitchFamily="18" charset="0"/>
                  <a:sym typeface="Symbol" pitchFamily="18" charset="2"/>
                </a:rPr>
                <a:t>(většinou nelze </a:t>
              </a:r>
              <a:r>
                <a:rPr lang="cs-CZ" altLang="cs-CZ" dirty="0">
                  <a:solidFill>
                    <a:srgbClr val="3A1D00"/>
                  </a:solidFill>
                  <a:latin typeface="Cambria" panose="02040503050406030204" pitchFamily="18" charset="0"/>
                  <a:sym typeface="Symbol" pitchFamily="18" charset="2"/>
                </a:rPr>
                <a:t>posoudit architektoniku léze  </a:t>
              </a:r>
              <a:r>
                <a:rPr lang="cs-CZ" altLang="cs-CZ" b="1" dirty="0">
                  <a:solidFill>
                    <a:srgbClr val="3A1D00"/>
                  </a:solidFill>
                  <a:latin typeface="Cambria" panose="02040503050406030204" pitchFamily="18" charset="0"/>
                  <a:sym typeface="Symbol" pitchFamily="18" charset="2"/>
                </a:rPr>
                <a:t>dg. méně přesná</a:t>
              </a:r>
              <a:r>
                <a:rPr lang="cs-CZ" altLang="cs-CZ" dirty="0">
                  <a:solidFill>
                    <a:srgbClr val="3A1D00"/>
                  </a:solidFill>
                  <a:latin typeface="Cambria" panose="02040503050406030204" pitchFamily="18" charset="0"/>
                  <a:sym typeface="Symbol" pitchFamily="18" charset="2"/>
                </a:rPr>
                <a:t>, někdy jen orientační)</a:t>
              </a:r>
              <a:r>
                <a:rPr lang="cs-CZ" altLang="cs-CZ" sz="2000" dirty="0">
                  <a:latin typeface="Cambria" panose="02040503050406030204" pitchFamily="18" charset="0"/>
                  <a:sym typeface="Symbol" pitchFamily="18" charset="2"/>
                </a:rPr>
                <a:t> </a:t>
              </a:r>
              <a:endParaRPr lang="cs-CZ" altLang="cs-CZ" sz="2000" dirty="0">
                <a:solidFill>
                  <a:srgbClr val="3A1D00"/>
                </a:solidFill>
                <a:latin typeface="Cambria" panose="02040503050406030204" pitchFamily="18" charset="0"/>
                <a:sym typeface="Symbol" pitchFamily="18" charset="2"/>
              </a:endParaRP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2537952" y="5438775"/>
              <a:ext cx="4248150" cy="990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9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2800" dirty="0">
                  <a:latin typeface="Cambria" panose="02040503050406030204" pitchFamily="18" charset="0"/>
                  <a:sym typeface="Symbol" pitchFamily="18" charset="2"/>
                </a:rPr>
                <a:t>v</a:t>
              </a:r>
              <a:r>
                <a:rPr lang="cs-CZ" altLang="cs-CZ" sz="2800" dirty="0" smtClean="0">
                  <a:latin typeface="Cambria" panose="02040503050406030204" pitchFamily="18" charset="0"/>
                  <a:sym typeface="Symbol" pitchFamily="18" charset="2"/>
                </a:rPr>
                <a:t>ětšinou jako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cs-CZ" altLang="cs-CZ" sz="2800" b="1" u="sng" dirty="0" err="1" smtClean="0">
                  <a:solidFill>
                    <a:srgbClr val="FF0000"/>
                  </a:solidFill>
                  <a:latin typeface="Cambria" panose="02040503050406030204" pitchFamily="18" charset="0"/>
                  <a:sym typeface="Symbol" pitchFamily="18" charset="2"/>
                </a:rPr>
                <a:t>prebioptické</a:t>
              </a:r>
              <a:r>
                <a:rPr lang="cs-CZ" altLang="cs-CZ" sz="2800" dirty="0" smtClean="0">
                  <a:solidFill>
                    <a:srgbClr val="FF0000"/>
                  </a:solidFill>
                  <a:latin typeface="Cambria" panose="02040503050406030204" pitchFamily="18" charset="0"/>
                  <a:sym typeface="Symbol" pitchFamily="18" charset="2"/>
                </a:rPr>
                <a:t> </a:t>
              </a:r>
              <a:r>
                <a:rPr lang="cs-CZ" altLang="cs-CZ" sz="2800" dirty="0">
                  <a:solidFill>
                    <a:srgbClr val="FF0000"/>
                  </a:solidFill>
                  <a:latin typeface="Cambria" panose="02040503050406030204" pitchFamily="18" charset="0"/>
                  <a:sym typeface="Symbol" pitchFamily="18" charset="2"/>
                </a:rPr>
                <a:t>vyšetření</a:t>
              </a:r>
              <a:endParaRPr lang="cs-CZ" altLang="cs-CZ" sz="28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2321258" y="2349500"/>
              <a:ext cx="4681537" cy="946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9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2800" b="1" u="sng" dirty="0">
                  <a:solidFill>
                    <a:srgbClr val="3A1D00"/>
                  </a:solidFill>
                  <a:latin typeface="Cambria" panose="02040503050406030204" pitchFamily="18" charset="0"/>
                </a:rPr>
                <a:t>jednotlivé</a:t>
              </a:r>
              <a:r>
                <a:rPr lang="cs-CZ" altLang="cs-CZ" sz="2800" b="1" dirty="0">
                  <a:solidFill>
                    <a:srgbClr val="3A1D00"/>
                  </a:solidFill>
                  <a:latin typeface="Cambria" panose="02040503050406030204" pitchFamily="18" charset="0"/>
                </a:rPr>
                <a:t> </a:t>
              </a:r>
              <a:r>
                <a:rPr lang="cs-CZ" altLang="cs-CZ" sz="2800" dirty="0" err="1">
                  <a:solidFill>
                    <a:srgbClr val="3A1D00"/>
                  </a:solidFill>
                  <a:latin typeface="Cambria" panose="02040503050406030204" pitchFamily="18" charset="0"/>
                </a:rPr>
                <a:t>bb</a:t>
              </a:r>
              <a:r>
                <a:rPr lang="cs-CZ" altLang="cs-CZ" sz="2800" dirty="0">
                  <a:solidFill>
                    <a:srgbClr val="3A1D00"/>
                  </a:solidFill>
                  <a:latin typeface="Cambria" panose="02040503050406030204" pitchFamily="18" charset="0"/>
                </a:rPr>
                <a:t>. rozetřené na podložním skle</a:t>
              </a:r>
            </a:p>
          </p:txBody>
        </p:sp>
        <p:sp>
          <p:nvSpPr>
            <p:cNvPr id="10" name="Line 23"/>
            <p:cNvSpPr>
              <a:spLocks noChangeShapeType="1"/>
            </p:cNvSpPr>
            <p:nvPr/>
          </p:nvSpPr>
          <p:spPr bwMode="auto">
            <a:xfrm>
              <a:off x="4662027" y="3013075"/>
              <a:ext cx="0" cy="565150"/>
            </a:xfrm>
            <a:prstGeom prst="line">
              <a:avLst/>
            </a:prstGeom>
            <a:noFill/>
            <a:ln w="28575">
              <a:solidFill>
                <a:srgbClr val="33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Line 26"/>
            <p:cNvSpPr>
              <a:spLocks noChangeShapeType="1"/>
            </p:cNvSpPr>
            <p:nvPr/>
          </p:nvSpPr>
          <p:spPr bwMode="auto">
            <a:xfrm>
              <a:off x="4662027" y="5014913"/>
              <a:ext cx="0" cy="423862"/>
            </a:xfrm>
            <a:prstGeom prst="line">
              <a:avLst/>
            </a:prstGeom>
            <a:noFill/>
            <a:ln w="28575">
              <a:solidFill>
                <a:srgbClr val="33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Cytologie</a:t>
            </a:r>
            <a:endParaRPr lang="cs-CZ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8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Cytologie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is-IS" b="1" dirty="0" smtClean="0">
                <a:latin typeface="Calibri"/>
                <a:cs typeface="Calibri"/>
              </a:rPr>
              <a:t>… význam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z="2400" dirty="0">
                <a:latin typeface="Cambria" panose="02040503050406030204" pitchFamily="18" charset="0"/>
              </a:rPr>
              <a:t>dg. závěry </a:t>
            </a:r>
            <a:r>
              <a:rPr lang="cs-CZ" altLang="cs-CZ" sz="2400" b="1" dirty="0">
                <a:latin typeface="Cambria" panose="02040503050406030204" pitchFamily="18" charset="0"/>
              </a:rPr>
              <a:t>ze stále menších vzorků</a:t>
            </a:r>
            <a:r>
              <a:rPr lang="cs-CZ" altLang="cs-CZ" sz="2400" dirty="0">
                <a:latin typeface="Cambria" panose="02040503050406030204" pitchFamily="18" charset="0"/>
              </a:rPr>
              <a:t> </a:t>
            </a:r>
            <a:endParaRPr lang="cs-CZ" altLang="cs-CZ" sz="2400" dirty="0" smtClean="0">
              <a:latin typeface="Cambria" panose="02040503050406030204" pitchFamily="18" charset="0"/>
            </a:endParaRPr>
          </a:p>
          <a:p>
            <a:pPr lvl="1">
              <a:buFontTx/>
              <a:buChar char="•"/>
            </a:pPr>
            <a:r>
              <a:rPr lang="cs-CZ" altLang="cs-CZ" sz="2000" dirty="0">
                <a:latin typeface="Cambria" panose="02040503050406030204" pitchFamily="18" charset="0"/>
              </a:rPr>
              <a:t>snaha minimalizovat </a:t>
            </a:r>
            <a:r>
              <a:rPr lang="cs-CZ" altLang="cs-CZ" sz="2000" dirty="0" err="1" smtClean="0">
                <a:latin typeface="Cambria" panose="02040503050406030204" pitchFamily="18" charset="0"/>
              </a:rPr>
              <a:t>diskomfort</a:t>
            </a:r>
            <a:r>
              <a:rPr lang="cs-CZ" altLang="cs-CZ" sz="2000" dirty="0" smtClean="0">
                <a:latin typeface="Cambria" panose="02040503050406030204" pitchFamily="18" charset="0"/>
              </a:rPr>
              <a:t> </a:t>
            </a:r>
            <a:r>
              <a:rPr lang="cs-CZ" altLang="cs-CZ" sz="2000" dirty="0">
                <a:latin typeface="Cambria" panose="02040503050406030204" pitchFamily="18" charset="0"/>
              </a:rPr>
              <a:t>a morbiditu pacienta při odběru materiálu</a:t>
            </a:r>
          </a:p>
          <a:p>
            <a:endParaRPr lang="cs-CZ" altLang="cs-CZ" sz="500" dirty="0">
              <a:latin typeface="Cambria" panose="02040503050406030204" pitchFamily="18" charset="0"/>
            </a:endParaRPr>
          </a:p>
          <a:p>
            <a:pPr lvl="1">
              <a:buFont typeface="Symbol" pitchFamily="18" charset="2"/>
              <a:buChar char="¬"/>
            </a:pPr>
            <a:r>
              <a:rPr lang="cs-CZ" altLang="cs-CZ" sz="2000" dirty="0">
                <a:latin typeface="Cambria" panose="02040503050406030204" pitchFamily="18" charset="0"/>
                <a:sym typeface="Symbol" pitchFamily="18" charset="2"/>
              </a:rPr>
              <a:t>   ale rostou požadavky na stále podrobnější diagnostické závěry</a:t>
            </a:r>
          </a:p>
          <a:p>
            <a:pPr lvl="2"/>
            <a:r>
              <a:rPr lang="cs-CZ" altLang="cs-CZ" sz="1800" dirty="0">
                <a:latin typeface="Cambria" panose="02040503050406030204" pitchFamily="18" charset="0"/>
                <a:sym typeface="Symbol" pitchFamily="18" charset="2"/>
              </a:rPr>
              <a:t>roste počet patologem reportovaných prognostických faktorů, které ovlivňují následnou terapii</a:t>
            </a:r>
          </a:p>
          <a:p>
            <a:pPr lvl="1">
              <a:buFont typeface="Symbol" pitchFamily="18" charset="2"/>
              <a:buChar char="¬"/>
            </a:pPr>
            <a:endParaRPr lang="cs-CZ" altLang="cs-CZ" sz="500" dirty="0">
              <a:latin typeface="Cambria" panose="02040503050406030204" pitchFamily="18" charset="0"/>
              <a:sym typeface="Symbol" pitchFamily="18" charset="2"/>
            </a:endParaRPr>
          </a:p>
          <a:p>
            <a:pPr lvl="1">
              <a:buFont typeface="Symbol" pitchFamily="18" charset="2"/>
              <a:buChar char="¬"/>
            </a:pPr>
            <a:r>
              <a:rPr lang="cs-CZ" altLang="cs-CZ" sz="2000" dirty="0">
                <a:latin typeface="Cambria" panose="02040503050406030204" pitchFamily="18" charset="0"/>
                <a:sym typeface="Symbol" pitchFamily="18" charset="2"/>
              </a:rPr>
              <a:t>   je vyvíjen tlak na zkrácení časového úseku nezbytně nutného pro stanovení správné dg</a:t>
            </a:r>
            <a:r>
              <a:rPr lang="cs-CZ" altLang="cs-CZ" sz="2000" dirty="0" smtClean="0">
                <a:latin typeface="Cambria" panose="02040503050406030204" pitchFamily="18" charset="0"/>
                <a:sym typeface="Symbol" pitchFamily="18" charset="2"/>
              </a:rPr>
              <a:t>.</a:t>
            </a:r>
          </a:p>
          <a:p>
            <a:pPr lvl="1">
              <a:buFont typeface="Symbol" pitchFamily="18" charset="2"/>
              <a:buChar char="¬"/>
            </a:pPr>
            <a:endParaRPr lang="cs-CZ" altLang="cs-CZ" sz="700" dirty="0" smtClean="0">
              <a:latin typeface="Cambria" panose="02040503050406030204" pitchFamily="18" charset="0"/>
              <a:sym typeface="Symbol" pitchFamily="18" charset="2"/>
            </a:endParaRPr>
          </a:p>
          <a:p>
            <a:pPr marL="27432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altLang="cs-CZ" b="1" dirty="0" smtClean="0">
                <a:latin typeface="Cambria" panose="02040503050406030204" pitchFamily="18" charset="0"/>
                <a:sym typeface="Symbol" pitchFamily="18" charset="2"/>
              </a:rPr>
              <a:t>CYTOLOGIE </a:t>
            </a:r>
            <a:r>
              <a:rPr lang="cs-CZ" altLang="cs-CZ" b="1" dirty="0">
                <a:latin typeface="Cambria" panose="02040503050406030204" pitchFamily="18" charset="0"/>
                <a:sym typeface="Symbol" pitchFamily="18" charset="2"/>
              </a:rPr>
              <a:t>JE </a:t>
            </a:r>
            <a:r>
              <a:rPr lang="cs-CZ" altLang="cs-CZ" b="1" dirty="0">
                <a:solidFill>
                  <a:srgbClr val="00B0F0"/>
                </a:solidFill>
                <a:latin typeface="Cambria" panose="02040503050406030204" pitchFamily="18" charset="0"/>
                <a:sym typeface="Symbol" pitchFamily="18" charset="2"/>
              </a:rPr>
              <a:t>RYCHLÁ</a:t>
            </a:r>
            <a:r>
              <a:rPr lang="cs-CZ" altLang="cs-CZ" b="1" dirty="0">
                <a:latin typeface="Cambria" panose="02040503050406030204" pitchFamily="18" charset="0"/>
                <a:sym typeface="Symbol" pitchFamily="18" charset="2"/>
              </a:rPr>
              <a:t>, </a:t>
            </a:r>
            <a:r>
              <a:rPr lang="cs-CZ" altLang="cs-CZ" b="1" dirty="0" smtClean="0">
                <a:solidFill>
                  <a:srgbClr val="00B0F0"/>
                </a:solidFill>
                <a:latin typeface="Cambria" panose="02040503050406030204" pitchFamily="18" charset="0"/>
                <a:sym typeface="Symbol" pitchFamily="18" charset="2"/>
              </a:rPr>
              <a:t>LEVNÁ</a:t>
            </a:r>
            <a:r>
              <a:rPr lang="cs-CZ" altLang="cs-CZ" b="1" dirty="0" smtClean="0">
                <a:latin typeface="Cambria" panose="02040503050406030204" pitchFamily="18" charset="0"/>
                <a:sym typeface="Symbol" pitchFamily="18" charset="2"/>
              </a:rPr>
              <a:t>, ale </a:t>
            </a:r>
            <a:r>
              <a:rPr lang="cs-CZ" altLang="cs-CZ" b="1" dirty="0">
                <a:solidFill>
                  <a:srgbClr val="00B0F0"/>
                </a:solidFill>
                <a:latin typeface="Cambria" panose="02040503050406030204" pitchFamily="18" charset="0"/>
                <a:sym typeface="Symbol" pitchFamily="18" charset="2"/>
              </a:rPr>
              <a:t>MÉNĚ </a:t>
            </a:r>
            <a:r>
              <a:rPr lang="cs-CZ" altLang="cs-CZ" b="1" dirty="0" smtClean="0">
                <a:solidFill>
                  <a:srgbClr val="00B0F0"/>
                </a:solidFill>
                <a:latin typeface="Cambria" panose="02040503050406030204" pitchFamily="18" charset="0"/>
                <a:sym typeface="Symbol" pitchFamily="18" charset="2"/>
              </a:rPr>
              <a:t>PŘESNÁ</a:t>
            </a:r>
          </a:p>
          <a:p>
            <a:pPr marL="274320" lvl="2" indent="-274320">
              <a:spcBef>
                <a:spcPts val="580"/>
              </a:spcBef>
              <a:buClr>
                <a:schemeClr val="accent1"/>
              </a:buClr>
            </a:pPr>
            <a:endParaRPr lang="cs-CZ" altLang="cs-CZ" sz="800" b="1" dirty="0" smtClean="0">
              <a:latin typeface="Cambria" panose="02040503050406030204" pitchFamily="18" charset="0"/>
              <a:sym typeface="Symbol" pitchFamily="18" charset="2"/>
            </a:endParaRPr>
          </a:p>
          <a:p>
            <a:pPr marL="27432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altLang="cs-CZ" sz="2800" b="1" dirty="0" smtClean="0">
                <a:latin typeface="Cambria" panose="02040503050406030204" pitchFamily="18" charset="0"/>
                <a:sym typeface="Symbol" pitchFamily="18" charset="2"/>
              </a:rPr>
              <a:t>histopatologie</a:t>
            </a:r>
            <a:r>
              <a:rPr lang="cs-CZ" altLang="cs-CZ" sz="2800" dirty="0" smtClean="0">
                <a:latin typeface="Cambria" panose="02040503050406030204" pitchFamily="18" charset="0"/>
                <a:sym typeface="Symbol" pitchFamily="18" charset="2"/>
              </a:rPr>
              <a:t> </a:t>
            </a:r>
            <a:r>
              <a:rPr lang="cs-CZ" altLang="cs-CZ" sz="2800" dirty="0">
                <a:latin typeface="Cambria" panose="02040503050406030204" pitchFamily="18" charset="0"/>
                <a:sym typeface="Symbol" pitchFamily="18" charset="2"/>
              </a:rPr>
              <a:t>a </a:t>
            </a:r>
            <a:r>
              <a:rPr lang="cs-CZ" altLang="cs-CZ" sz="2800" b="1" dirty="0" err="1">
                <a:latin typeface="Cambria" panose="02040503050406030204" pitchFamily="18" charset="0"/>
                <a:sym typeface="Symbol" pitchFamily="18" charset="2"/>
              </a:rPr>
              <a:t>cytopatologie</a:t>
            </a:r>
            <a:r>
              <a:rPr lang="cs-CZ" altLang="cs-CZ" sz="2800" dirty="0">
                <a:latin typeface="Cambria" panose="02040503050406030204" pitchFamily="18" charset="0"/>
                <a:sym typeface="Symbol" pitchFamily="18" charset="2"/>
              </a:rPr>
              <a:t> jsou </a:t>
            </a:r>
            <a:r>
              <a:rPr lang="cs-CZ" altLang="cs-CZ" sz="2400" b="1" dirty="0">
                <a:solidFill>
                  <a:srgbClr val="FF0000"/>
                </a:solidFill>
                <a:latin typeface="Cambria" panose="02040503050406030204" pitchFamily="18" charset="0"/>
                <a:sym typeface="Symbol" pitchFamily="18" charset="2"/>
              </a:rPr>
              <a:t>KOMPLEMENTÁRNÍ</a:t>
            </a:r>
            <a:r>
              <a:rPr lang="cs-CZ" altLang="cs-CZ" sz="2800" dirty="0">
                <a:latin typeface="Cambria" panose="02040503050406030204" pitchFamily="18" charset="0"/>
                <a:sym typeface="Symbol" pitchFamily="18" charset="2"/>
              </a:rPr>
              <a:t> vyšetřovací </a:t>
            </a:r>
            <a:r>
              <a:rPr lang="cs-CZ" altLang="cs-CZ" sz="2800" dirty="0" smtClean="0">
                <a:latin typeface="Cambria" panose="02040503050406030204" pitchFamily="18" charset="0"/>
                <a:sym typeface="Symbol" pitchFamily="18" charset="2"/>
              </a:rPr>
              <a:t>metody</a:t>
            </a:r>
            <a:endParaRPr lang="cs-CZ" altLang="cs-CZ" sz="2800" dirty="0">
              <a:latin typeface="Cambria" panose="02040503050406030204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0231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alibri" panose="020F0502020204030204" pitchFamily="34" charset="0"/>
              </a:rPr>
              <a:t>Cytologie … význam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24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benigní</a:t>
            </a:r>
            <a:r>
              <a:rPr lang="cs-CZ" sz="2400" dirty="0" smtClean="0">
                <a:solidFill>
                  <a:srgbClr val="00B0F0"/>
                </a:solidFill>
                <a:latin typeface="Cambria" panose="02040503050406030204" pitchFamily="18" charset="0"/>
              </a:rPr>
              <a:t> X </a:t>
            </a:r>
            <a:r>
              <a:rPr lang="cs-CZ" sz="24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maligní </a:t>
            </a:r>
            <a:r>
              <a:rPr lang="cs-CZ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(výhoda: rychlá informace)</a:t>
            </a:r>
          </a:p>
          <a:p>
            <a:pPr lvl="1"/>
            <a:r>
              <a:rPr lang="cs-CZ" sz="2200" b="1" dirty="0">
                <a:latin typeface="Cambria" panose="02040503050406030204" pitchFamily="18" charset="0"/>
              </a:rPr>
              <a:t>b</a:t>
            </a:r>
            <a:r>
              <a:rPr lang="cs-CZ" sz="2200" b="1" dirty="0" smtClean="0">
                <a:latin typeface="Cambria" panose="02040503050406030204" pitchFamily="18" charset="0"/>
              </a:rPr>
              <a:t>enigní dg.: </a:t>
            </a:r>
          </a:p>
          <a:p>
            <a:pPr lvl="2"/>
            <a:r>
              <a:rPr lang="cs-CZ" sz="1900" dirty="0" smtClean="0">
                <a:latin typeface="Cambria" panose="02040503050406030204" pitchFamily="18" charset="0"/>
              </a:rPr>
              <a:t>často formulována jako „</a:t>
            </a:r>
            <a:r>
              <a:rPr lang="cs-CZ" sz="1900" i="1" u="sng" dirty="0" smtClean="0">
                <a:latin typeface="Cambria" panose="02040503050406030204" pitchFamily="18" charset="0"/>
              </a:rPr>
              <a:t>bez onkologicky </a:t>
            </a:r>
            <a:r>
              <a:rPr lang="cs-CZ" sz="1900" i="1" u="sng" dirty="0" err="1" smtClean="0">
                <a:latin typeface="Cambria" panose="02040503050406030204" pitchFamily="18" charset="0"/>
              </a:rPr>
              <a:t>supektních</a:t>
            </a:r>
            <a:r>
              <a:rPr lang="cs-CZ" sz="1900" i="1" u="sng" dirty="0" smtClean="0">
                <a:latin typeface="Cambria" panose="02040503050406030204" pitchFamily="18" charset="0"/>
              </a:rPr>
              <a:t> </a:t>
            </a:r>
            <a:r>
              <a:rPr lang="cs-CZ" sz="1900" i="1" u="sng" dirty="0" err="1" smtClean="0">
                <a:latin typeface="Cambria" panose="02040503050406030204" pitchFamily="18" charset="0"/>
              </a:rPr>
              <a:t>bb</a:t>
            </a:r>
            <a:r>
              <a:rPr lang="cs-CZ" sz="1900" dirty="0" smtClean="0">
                <a:latin typeface="Cambria" panose="02040503050406030204" pitchFamily="18" charset="0"/>
              </a:rPr>
              <a:t>.“</a:t>
            </a:r>
          </a:p>
          <a:p>
            <a:pPr lvl="1"/>
            <a:r>
              <a:rPr lang="cs-CZ" sz="2200" b="1" dirty="0">
                <a:latin typeface="Cambria" panose="02040503050406030204" pitchFamily="18" charset="0"/>
              </a:rPr>
              <a:t>m</a:t>
            </a:r>
            <a:r>
              <a:rPr lang="cs-CZ" sz="2200" b="1" dirty="0" smtClean="0">
                <a:latin typeface="Cambria" panose="02040503050406030204" pitchFamily="18" charset="0"/>
              </a:rPr>
              <a:t>aligní dg: </a:t>
            </a:r>
            <a:endParaRPr lang="cs-CZ" sz="1900" dirty="0">
              <a:latin typeface="Cambria" panose="02040503050406030204" pitchFamily="18" charset="0"/>
            </a:endParaRPr>
          </a:p>
          <a:p>
            <a:pPr lvl="2"/>
            <a:r>
              <a:rPr lang="cs-CZ" sz="1900" dirty="0" smtClean="0">
                <a:latin typeface="Cambria" panose="02040503050406030204" pitchFamily="18" charset="0"/>
              </a:rPr>
              <a:t>snaha o </a:t>
            </a:r>
            <a:r>
              <a:rPr lang="cs-CZ" sz="1900" i="1" u="sng" dirty="0" smtClean="0">
                <a:latin typeface="Cambria" panose="02040503050406030204" pitchFamily="18" charset="0"/>
              </a:rPr>
              <a:t>specifikaci </a:t>
            </a:r>
            <a:r>
              <a:rPr lang="cs-CZ" sz="1900" i="1" u="sng" dirty="0" err="1" smtClean="0">
                <a:latin typeface="Cambria" panose="02040503050406030204" pitchFamily="18" charset="0"/>
              </a:rPr>
              <a:t>histotypu</a:t>
            </a:r>
            <a:r>
              <a:rPr lang="cs-CZ" sz="1900" i="1" u="sng" dirty="0" smtClean="0">
                <a:latin typeface="Cambria" panose="02040503050406030204" pitchFamily="18" charset="0"/>
              </a:rPr>
              <a:t> </a:t>
            </a:r>
            <a:r>
              <a:rPr lang="cs-CZ" sz="1900" dirty="0" smtClean="0">
                <a:latin typeface="Cambria" panose="02040503050406030204" pitchFamily="18" charset="0"/>
              </a:rPr>
              <a:t>(</a:t>
            </a:r>
            <a:r>
              <a:rPr lang="cs-CZ" sz="1900" dirty="0" err="1" smtClean="0">
                <a:latin typeface="Cambria" panose="02040503050406030204" pitchFamily="18" charset="0"/>
              </a:rPr>
              <a:t>dlaždicobuněčný</a:t>
            </a:r>
            <a:r>
              <a:rPr lang="cs-CZ" sz="1900" dirty="0" smtClean="0">
                <a:latin typeface="Cambria" panose="02040503050406030204" pitchFamily="18" charset="0"/>
              </a:rPr>
              <a:t> CA, </a:t>
            </a:r>
            <a:r>
              <a:rPr lang="cs-CZ" sz="1900" dirty="0" err="1" smtClean="0">
                <a:latin typeface="Cambria" panose="02040503050406030204" pitchFamily="18" charset="0"/>
              </a:rPr>
              <a:t>adnoCA</a:t>
            </a:r>
            <a:r>
              <a:rPr lang="cs-CZ" sz="1900" dirty="0" smtClean="0">
                <a:latin typeface="Cambria" panose="02040503050406030204" pitchFamily="18" charset="0"/>
              </a:rPr>
              <a:t>, papilární CA, </a:t>
            </a:r>
            <a:r>
              <a:rPr lang="cs-CZ" sz="1900" dirty="0" err="1" smtClean="0">
                <a:latin typeface="Cambria" panose="02040503050406030204" pitchFamily="18" charset="0"/>
              </a:rPr>
              <a:t>uroteliální</a:t>
            </a:r>
            <a:r>
              <a:rPr lang="cs-CZ" sz="1900" dirty="0" smtClean="0">
                <a:latin typeface="Cambria" panose="02040503050406030204" pitchFamily="18" charset="0"/>
              </a:rPr>
              <a:t> CA apod.)</a:t>
            </a:r>
          </a:p>
          <a:p>
            <a:pPr lvl="1"/>
            <a:endParaRPr lang="cs-CZ" sz="900" dirty="0" smtClean="0">
              <a:latin typeface="Cambria" panose="02040503050406030204" pitchFamily="18" charset="0"/>
            </a:endParaRPr>
          </a:p>
          <a:p>
            <a:r>
              <a:rPr lang="cs-CZ" sz="2400" dirty="0" smtClean="0">
                <a:latin typeface="Cambria" panose="02040503050406030204" pitchFamily="18" charset="0"/>
              </a:rPr>
              <a:t>v některých lokalizacích </a:t>
            </a:r>
            <a:r>
              <a:rPr lang="cs-CZ" sz="2400" dirty="0" smtClean="0">
                <a:solidFill>
                  <a:srgbClr val="00B0F0"/>
                </a:solidFill>
                <a:latin typeface="Cambria" panose="02040503050406030204" pitchFamily="18" charset="0"/>
              </a:rPr>
              <a:t>i </a:t>
            </a:r>
            <a:r>
              <a:rPr lang="cs-CZ" sz="24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diagnostická</a:t>
            </a:r>
            <a:r>
              <a:rPr lang="cs-CZ" sz="2400" dirty="0" smtClean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cs-CZ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→ </a:t>
            </a:r>
            <a:r>
              <a:rPr lang="cs-CZ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dostatečný závěr pro rozhodnutí o následné terapii (</a:t>
            </a:r>
            <a:r>
              <a:rPr lang="cs-CZ" sz="2400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!</a:t>
            </a:r>
            <a:r>
              <a:rPr lang="cs-CZ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lvl="1"/>
            <a:r>
              <a:rPr lang="cs-CZ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ŠŽ</a:t>
            </a:r>
          </a:p>
          <a:p>
            <a:pPr lvl="1"/>
            <a:r>
              <a:rPr lang="cs-CZ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čípek děložní</a:t>
            </a:r>
          </a:p>
          <a:p>
            <a:pPr lvl="1"/>
            <a:r>
              <a:rPr lang="cs-CZ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pankreas</a:t>
            </a:r>
          </a:p>
          <a:p>
            <a:pPr lvl="1"/>
            <a:r>
              <a:rPr lang="cs-CZ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„vývodné cesty močové“</a:t>
            </a:r>
            <a:endParaRPr lang="cs-CZ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  <a:p>
            <a:endParaRPr lang="cs-CZ" sz="900" dirty="0" smtClean="0">
              <a:latin typeface="Cambria" panose="02040503050406030204" pitchFamily="18" charset="0"/>
            </a:endParaRPr>
          </a:p>
          <a:p>
            <a:r>
              <a:rPr lang="cs-CZ" sz="3100" b="1" dirty="0">
                <a:solidFill>
                  <a:srgbClr val="FF0000"/>
                </a:solidFill>
                <a:latin typeface="Cambria" panose="02040503050406030204" pitchFamily="18" charset="0"/>
              </a:rPr>
              <a:t>n</a:t>
            </a:r>
            <a:r>
              <a:rPr lang="cs-CZ" sz="31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egativní cytologie neznamená absenci malignity !!!</a:t>
            </a:r>
          </a:p>
          <a:p>
            <a:r>
              <a:rPr lang="cs-CZ" sz="3100" b="1" dirty="0">
                <a:solidFill>
                  <a:srgbClr val="FF0000"/>
                </a:solidFill>
                <a:latin typeface="Cambria" panose="02040503050406030204" pitchFamily="18" charset="0"/>
              </a:rPr>
              <a:t>n</a:t>
            </a:r>
            <a:r>
              <a:rPr lang="cs-CZ" sz="31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ediagnostická cytologie       bez </a:t>
            </a:r>
            <a:r>
              <a:rPr lang="cs-CZ" sz="31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onkol</a:t>
            </a:r>
            <a:r>
              <a:rPr lang="cs-CZ" sz="31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. </a:t>
            </a:r>
            <a:r>
              <a:rPr lang="cs-CZ" sz="31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susp</a:t>
            </a:r>
            <a:r>
              <a:rPr lang="cs-CZ" sz="31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. </a:t>
            </a:r>
            <a:r>
              <a:rPr lang="cs-CZ" sz="31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bb</a:t>
            </a:r>
            <a:r>
              <a:rPr lang="cs-CZ" sz="31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lang="cs-CZ" sz="31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51207" r="71738" b="19809"/>
          <a:stretch/>
        </p:blipFill>
        <p:spPr>
          <a:xfrm>
            <a:off x="7457739" y="5552492"/>
            <a:ext cx="584135" cy="9346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51207" r="71738" b="19809"/>
          <a:stretch/>
        </p:blipFill>
        <p:spPr>
          <a:xfrm>
            <a:off x="8041874" y="5336651"/>
            <a:ext cx="810090" cy="1296144"/>
          </a:xfrm>
          <a:prstGeom prst="rect">
            <a:avLst/>
          </a:prstGeom>
        </p:spPr>
      </p:pic>
      <p:sp>
        <p:nvSpPr>
          <p:cNvPr id="6" name="Nerovná se 5"/>
          <p:cNvSpPr>
            <a:spLocks noChangeAspect="1"/>
          </p:cNvSpPr>
          <p:nvPr/>
        </p:nvSpPr>
        <p:spPr>
          <a:xfrm>
            <a:off x="4860064" y="5157192"/>
            <a:ext cx="288000" cy="288000"/>
          </a:xfrm>
          <a:prstGeom prst="mathNotEqual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Cytologie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is-IS" b="1" dirty="0" smtClean="0">
                <a:latin typeface="Calibri"/>
                <a:cs typeface="Calibri"/>
              </a:rPr>
              <a:t>… limitace</a:t>
            </a:r>
            <a:r>
              <a:rPr lang="cs-CZ" b="1" dirty="0" smtClean="0">
                <a:latin typeface="Calibri"/>
                <a:cs typeface="Calibri"/>
              </a:rPr>
              <a:t> </a:t>
            </a:r>
            <a:r>
              <a:rPr lang="cs-CZ" sz="2700" dirty="0" smtClean="0">
                <a:latin typeface="Calibri"/>
                <a:cs typeface="Calibri"/>
              </a:rPr>
              <a:t>(kdy je omezeně využitelná)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>
                <a:latin typeface="Cambria"/>
                <a:cs typeface="Cambria"/>
              </a:rPr>
              <a:t>orgány, ve kterých dg. </a:t>
            </a:r>
            <a:r>
              <a:rPr lang="cs-CZ" altLang="cs-CZ" sz="2400" dirty="0" err="1">
                <a:latin typeface="Cambria"/>
                <a:cs typeface="Cambria"/>
              </a:rPr>
              <a:t>neoplastických</a:t>
            </a:r>
            <a:r>
              <a:rPr lang="cs-CZ" altLang="cs-CZ" sz="2400" dirty="0">
                <a:latin typeface="Cambria"/>
                <a:cs typeface="Cambria"/>
              </a:rPr>
              <a:t> procesů (zvl. G1) vázána na morfologické </a:t>
            </a:r>
            <a:r>
              <a:rPr lang="cs-CZ" altLang="cs-CZ" sz="2400" u="sng" dirty="0">
                <a:solidFill>
                  <a:srgbClr val="009999"/>
                </a:solidFill>
                <a:latin typeface="Cambria"/>
                <a:cs typeface="Cambria"/>
              </a:rPr>
              <a:t>architektonické detaily</a:t>
            </a:r>
            <a:r>
              <a:rPr lang="cs-CZ" altLang="cs-CZ" sz="2400" dirty="0">
                <a:latin typeface="Cambria"/>
                <a:cs typeface="Cambria"/>
              </a:rPr>
              <a:t> (cytologické charakteristiky jsou upozaděny</a:t>
            </a:r>
            <a:r>
              <a:rPr lang="cs-CZ" altLang="cs-CZ" sz="2400" dirty="0" smtClean="0">
                <a:latin typeface="Cambria"/>
                <a:cs typeface="Cambria"/>
              </a:rPr>
              <a:t>)</a:t>
            </a:r>
          </a:p>
          <a:p>
            <a:endParaRPr lang="cs-CZ" altLang="cs-CZ" sz="1000" dirty="0" smtClean="0">
              <a:latin typeface="Cambria"/>
              <a:cs typeface="Cambria"/>
            </a:endParaRPr>
          </a:p>
          <a:p>
            <a:r>
              <a:rPr lang="cs-CZ" altLang="cs-CZ" sz="2400" b="1" dirty="0">
                <a:latin typeface="Cambria"/>
                <a:cs typeface="Cambria"/>
              </a:rPr>
              <a:t>anebo</a:t>
            </a:r>
            <a:r>
              <a:rPr lang="cs-CZ" altLang="cs-CZ" sz="2400" dirty="0">
                <a:latin typeface="Cambria"/>
                <a:cs typeface="Cambria"/>
              </a:rPr>
              <a:t> je dg. nemožná bez použití četných </a:t>
            </a:r>
            <a:r>
              <a:rPr lang="cs-CZ" altLang="cs-CZ" sz="2400" u="sng" dirty="0">
                <a:solidFill>
                  <a:srgbClr val="009999"/>
                </a:solidFill>
                <a:latin typeface="Cambria"/>
                <a:cs typeface="Cambria"/>
              </a:rPr>
              <a:t>speciálních metod</a:t>
            </a:r>
            <a:r>
              <a:rPr lang="cs-CZ" altLang="cs-CZ" sz="2400" dirty="0">
                <a:latin typeface="Cambria"/>
                <a:cs typeface="Cambria"/>
              </a:rPr>
              <a:t> (IHC, histochemie, molekulární patologie…</a:t>
            </a:r>
            <a:r>
              <a:rPr lang="cs-CZ" altLang="cs-CZ" sz="2400" dirty="0" smtClean="0">
                <a:latin typeface="Cambria"/>
                <a:cs typeface="Cambria"/>
              </a:rPr>
              <a:t>)</a:t>
            </a:r>
          </a:p>
          <a:p>
            <a:pPr marL="0" indent="0" algn="ctr">
              <a:buNone/>
            </a:pPr>
            <a:endParaRPr lang="cs-CZ" altLang="cs-CZ" sz="2400" dirty="0">
              <a:latin typeface="Cambria"/>
              <a:cs typeface="Cambria"/>
            </a:endParaRPr>
          </a:p>
          <a:p>
            <a:endParaRPr lang="cs-CZ" altLang="cs-CZ" sz="2400" b="1" dirty="0" smtClean="0">
              <a:solidFill>
                <a:srgbClr val="66CCFF"/>
              </a:solidFill>
              <a:latin typeface="Cambria"/>
              <a:cs typeface="Cambria"/>
            </a:endParaRPr>
          </a:p>
          <a:p>
            <a:r>
              <a:rPr lang="cs-CZ" altLang="cs-CZ" sz="2400" b="1" dirty="0" smtClean="0">
                <a:solidFill>
                  <a:srgbClr val="00B0F0"/>
                </a:solidFill>
                <a:latin typeface="Cambria"/>
                <a:cs typeface="Cambria"/>
              </a:rPr>
              <a:t>léze </a:t>
            </a:r>
            <a:r>
              <a:rPr lang="cs-CZ" altLang="cs-CZ" sz="2400" b="1" dirty="0">
                <a:solidFill>
                  <a:srgbClr val="00B0F0"/>
                </a:solidFill>
                <a:latin typeface="Cambria"/>
                <a:cs typeface="Cambria"/>
              </a:rPr>
              <a:t>slinných žláz, </a:t>
            </a:r>
            <a:r>
              <a:rPr lang="cs-CZ" altLang="cs-CZ" sz="2400" b="1" dirty="0" err="1">
                <a:solidFill>
                  <a:srgbClr val="00B0F0"/>
                </a:solidFill>
                <a:latin typeface="Cambria"/>
                <a:cs typeface="Cambria"/>
              </a:rPr>
              <a:t>muskuloskeletální</a:t>
            </a:r>
            <a:r>
              <a:rPr lang="cs-CZ" altLang="cs-CZ" sz="2400" b="1" dirty="0">
                <a:solidFill>
                  <a:srgbClr val="00B0F0"/>
                </a:solidFill>
                <a:latin typeface="Cambria"/>
                <a:cs typeface="Cambria"/>
              </a:rPr>
              <a:t> patologie, primární jaterní tumory, tumory </a:t>
            </a:r>
            <a:r>
              <a:rPr lang="cs-CZ" altLang="cs-CZ" sz="2400" b="1" dirty="0" err="1">
                <a:solidFill>
                  <a:srgbClr val="00B0F0"/>
                </a:solidFill>
                <a:latin typeface="Cambria"/>
                <a:cs typeface="Cambria"/>
              </a:rPr>
              <a:t>ovária</a:t>
            </a:r>
            <a:r>
              <a:rPr lang="cs-CZ" altLang="cs-CZ" sz="2400" b="1" dirty="0">
                <a:solidFill>
                  <a:srgbClr val="00B0F0"/>
                </a:solidFill>
                <a:latin typeface="Cambria"/>
                <a:cs typeface="Cambria"/>
              </a:rPr>
              <a:t>, ledvin a lymfomy</a:t>
            </a:r>
            <a:r>
              <a:rPr lang="cs-CZ" altLang="cs-CZ" sz="2400" b="1" dirty="0" smtClean="0">
                <a:solidFill>
                  <a:srgbClr val="00B0F0"/>
                </a:solidFill>
                <a:latin typeface="Cambria"/>
                <a:cs typeface="Cambria"/>
              </a:rPr>
              <a:t>…</a:t>
            </a:r>
            <a:endParaRPr lang="cs-CZ" altLang="cs-CZ" sz="2400" b="1" dirty="0">
              <a:solidFill>
                <a:srgbClr val="00B0F0"/>
              </a:solidFill>
              <a:latin typeface="Cambria"/>
              <a:cs typeface="Cambria"/>
            </a:endParaRPr>
          </a:p>
          <a:p>
            <a:endParaRPr lang="cs-CZ" altLang="cs-CZ" sz="2400" dirty="0">
              <a:latin typeface="Cambria"/>
              <a:cs typeface="Cambria"/>
            </a:endParaRPr>
          </a:p>
          <a:p>
            <a:endParaRPr lang="cs-CZ" altLang="cs-CZ" sz="2400" dirty="0">
              <a:latin typeface="Cambria"/>
              <a:cs typeface="Cambria"/>
            </a:endParaRPr>
          </a:p>
          <a:p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4" name="Šipka doprava 15"/>
          <p:cNvSpPr/>
          <p:nvPr/>
        </p:nvSpPr>
        <p:spPr>
          <a:xfrm rot="5400000">
            <a:off x="4295660" y="3881335"/>
            <a:ext cx="552680" cy="288032"/>
          </a:xfrm>
          <a:prstGeom prst="rightArrow">
            <a:avLst/>
          </a:prstGeom>
          <a:pattFill prst="lgCheck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rgbClr val="2D75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alibri" panose="020F0502020204030204" pitchFamily="34" charset="0"/>
              </a:rPr>
              <a:t>Typy cytologických vyšetření</a:t>
            </a:r>
            <a:endParaRPr lang="en-US" b="1" dirty="0">
              <a:latin typeface="Calibri" panose="020F0502020204030204" pitchFamily="34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71241" y="1927861"/>
            <a:ext cx="2667818" cy="3039441"/>
            <a:chOff x="171241" y="1927861"/>
            <a:chExt cx="2667818" cy="3039441"/>
          </a:xfrm>
        </p:grpSpPr>
        <p:sp>
          <p:nvSpPr>
            <p:cNvPr id="6" name="TextovéPole 5"/>
            <p:cNvSpPr txBox="1"/>
            <p:nvPr/>
          </p:nvSpPr>
          <p:spPr>
            <a:xfrm>
              <a:off x="171241" y="1927861"/>
              <a:ext cx="2667818" cy="707886"/>
            </a:xfrm>
            <a:prstGeom prst="rect">
              <a:avLst/>
            </a:prstGeom>
            <a:solidFill>
              <a:srgbClr val="FF99CC"/>
            </a:solidFill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cs-CZ" sz="2000" b="1" dirty="0" smtClean="0">
                  <a:latin typeface="Cambria" panose="02040503050406030204" pitchFamily="18" charset="0"/>
                </a:rPr>
                <a:t>Exfoliativní cytologie</a:t>
              </a:r>
            </a:p>
            <a:p>
              <a:r>
                <a:rPr lang="cs-CZ" sz="2000" dirty="0" smtClean="0">
                  <a:latin typeface="Cambria" panose="02040503050406030204" pitchFamily="18" charset="0"/>
                </a:rPr>
                <a:t>(stěr, otisky)</a:t>
              </a:r>
              <a:endParaRPr lang="en-US" sz="2000" dirty="0">
                <a:latin typeface="Cambria" panose="02040503050406030204" pitchFamily="18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251520" y="3212976"/>
              <a:ext cx="2534048" cy="1754326"/>
            </a:xfrm>
            <a:prstGeom prst="rect">
              <a:avLst/>
            </a:prstGeom>
            <a:noFill/>
            <a:ln w="28575">
              <a:solidFill>
                <a:srgbClr val="FF99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00FF"/>
                  </a:solidFill>
                  <a:latin typeface="Cambria" panose="02040503050406030204" pitchFamily="18" charset="0"/>
                </a:rPr>
                <a:t>SLIZNIČNÍ POVRCHY</a:t>
              </a:r>
            </a:p>
            <a:p>
              <a:endParaRPr lang="cs-CZ" dirty="0" smtClean="0">
                <a:latin typeface="Cambria" panose="02040503050406030204" pitchFamily="18" charset="0"/>
              </a:endParaRPr>
            </a:p>
            <a:p>
              <a:pPr marL="182563" indent="-182563">
                <a:buFont typeface="Arial" panose="020B0604020202020204" pitchFamily="34" charset="0"/>
                <a:buChar char="•"/>
                <a:tabLst>
                  <a:tab pos="355600" algn="l"/>
                </a:tabLst>
              </a:pPr>
              <a:r>
                <a:rPr lang="cs-CZ" dirty="0">
                  <a:latin typeface="Cambria" panose="02040503050406030204" pitchFamily="18" charset="0"/>
                </a:rPr>
                <a:t>č</a:t>
              </a:r>
              <a:r>
                <a:rPr lang="cs-CZ" dirty="0" smtClean="0">
                  <a:latin typeface="Cambria" panose="02040503050406030204" pitchFamily="18" charset="0"/>
                </a:rPr>
                <a:t>ípek</a:t>
              </a:r>
            </a:p>
            <a:p>
              <a:pPr marL="182563" indent="-182563">
                <a:buFont typeface="Arial" panose="020B0604020202020204" pitchFamily="34" charset="0"/>
                <a:buChar char="•"/>
                <a:tabLst>
                  <a:tab pos="355600" algn="l"/>
                </a:tabLst>
              </a:pPr>
              <a:r>
                <a:rPr lang="cs-CZ" dirty="0" smtClean="0">
                  <a:latin typeface="Cambria" panose="02040503050406030204" pitchFamily="18" charset="0"/>
                </a:rPr>
                <a:t>GIT (jícen, žlučovody)</a:t>
              </a:r>
            </a:p>
            <a:p>
              <a:pPr marL="182563" indent="-182563">
                <a:buFont typeface="Arial" panose="020B0604020202020204" pitchFamily="34" charset="0"/>
                <a:buChar char="•"/>
                <a:tabLst>
                  <a:tab pos="355600" algn="l"/>
                </a:tabLst>
              </a:pPr>
              <a:r>
                <a:rPr lang="cs-CZ" dirty="0" smtClean="0">
                  <a:latin typeface="Cambria" panose="02040503050406030204" pitchFamily="18" charset="0"/>
                </a:rPr>
                <a:t>bronchy</a:t>
              </a:r>
            </a:p>
            <a:p>
              <a:pPr marL="182563" indent="-182563">
                <a:buFont typeface="Arial" panose="020B0604020202020204" pitchFamily="34" charset="0"/>
                <a:buChar char="•"/>
                <a:tabLst>
                  <a:tab pos="355600" algn="l"/>
                </a:tabLst>
              </a:pPr>
              <a:r>
                <a:rPr lang="cs-CZ" dirty="0" smtClean="0">
                  <a:latin typeface="Cambria" panose="02040503050406030204" pitchFamily="18" charset="0"/>
                </a:rPr>
                <a:t>…kůže…</a:t>
              </a:r>
              <a:endParaRPr lang="en-US" dirty="0">
                <a:latin typeface="Cambria" panose="02040503050406030204" pitchFamily="18" charset="0"/>
              </a:endParaRPr>
            </a:p>
          </p:txBody>
        </p:sp>
        <p:cxnSp>
          <p:nvCxnSpPr>
            <p:cNvPr id="14" name="Přímá spojnice se šipkou 13"/>
            <p:cNvCxnSpPr>
              <a:stCxn id="6" idx="2"/>
              <a:endCxn id="10" idx="0"/>
            </p:cNvCxnSpPr>
            <p:nvPr/>
          </p:nvCxnSpPr>
          <p:spPr>
            <a:xfrm>
              <a:off x="1505150" y="2635747"/>
              <a:ext cx="13394" cy="57722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Skupina 25"/>
          <p:cNvGrpSpPr/>
          <p:nvPr/>
        </p:nvGrpSpPr>
        <p:grpSpPr>
          <a:xfrm>
            <a:off x="3304976" y="1916832"/>
            <a:ext cx="2534048" cy="3038667"/>
            <a:chOff x="3304976" y="1916832"/>
            <a:chExt cx="2534048" cy="3038667"/>
          </a:xfrm>
        </p:grpSpPr>
        <p:sp>
          <p:nvSpPr>
            <p:cNvPr id="7" name="TextovéPole 6"/>
            <p:cNvSpPr txBox="1"/>
            <p:nvPr/>
          </p:nvSpPr>
          <p:spPr>
            <a:xfrm>
              <a:off x="3922310" y="1916832"/>
              <a:ext cx="1299379" cy="707886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cs-CZ" sz="2000" b="1" dirty="0" smtClean="0">
                  <a:latin typeface="Cambria" panose="02040503050406030204" pitchFamily="18" charset="0"/>
                </a:rPr>
                <a:t>FNAC</a:t>
              </a:r>
            </a:p>
            <a:p>
              <a:r>
                <a:rPr lang="cs-CZ" sz="2000" dirty="0" smtClean="0">
                  <a:latin typeface="Cambria" panose="02040503050406030204" pitchFamily="18" charset="0"/>
                </a:rPr>
                <a:t>(aspirace)</a:t>
              </a:r>
              <a:endParaRPr lang="en-US" sz="2000" dirty="0">
                <a:latin typeface="Cambria" panose="02040503050406030204" pitchFamily="18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3304976" y="3201173"/>
              <a:ext cx="2534048" cy="1754326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00B0F0"/>
                  </a:solidFill>
                  <a:latin typeface="Cambria" panose="02040503050406030204" pitchFamily="18" charset="0"/>
                </a:rPr>
                <a:t>Z ČÁSTEČNĚ CYSTICKÝCH LÉZÍ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cs-CZ" dirty="0" smtClean="0">
                  <a:latin typeface="Cambria" panose="02040503050406030204" pitchFamily="18" charset="0"/>
                </a:rPr>
                <a:t>ŠŽ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cs-CZ" dirty="0" err="1">
                  <a:latin typeface="Cambria" panose="02040503050406030204" pitchFamily="18" charset="0"/>
                </a:rPr>
                <a:t>m</a:t>
              </a:r>
              <a:r>
                <a:rPr lang="cs-CZ" dirty="0" err="1" smtClean="0">
                  <a:latin typeface="Cambria" panose="02040503050406030204" pitchFamily="18" charset="0"/>
                </a:rPr>
                <a:t>amma</a:t>
              </a:r>
              <a:endParaRPr lang="cs-CZ" dirty="0" smtClean="0">
                <a:latin typeface="Cambria" panose="02040503050406030204" pitchFamily="18" charset="0"/>
              </a:endParaRP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cs-CZ" dirty="0" smtClean="0">
                  <a:latin typeface="Cambria" panose="02040503050406030204" pitchFamily="18" charset="0"/>
                </a:rPr>
                <a:t>LU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cs-CZ" dirty="0" smtClean="0">
                  <a:latin typeface="Cambria" panose="02040503050406030204" pitchFamily="18" charset="0"/>
                </a:rPr>
                <a:t>cysty…</a:t>
              </a:r>
              <a:endParaRPr lang="en-US" dirty="0">
                <a:latin typeface="Cambria" panose="02040503050406030204" pitchFamily="18" charset="0"/>
              </a:endParaRPr>
            </a:p>
          </p:txBody>
        </p:sp>
        <p:cxnSp>
          <p:nvCxnSpPr>
            <p:cNvPr id="16" name="Přímá spojnice se šipkou 15"/>
            <p:cNvCxnSpPr>
              <a:stCxn id="7" idx="2"/>
              <a:endCxn id="12" idx="0"/>
            </p:cNvCxnSpPr>
            <p:nvPr/>
          </p:nvCxnSpPr>
          <p:spPr>
            <a:xfrm>
              <a:off x="4572000" y="2624718"/>
              <a:ext cx="0" cy="5764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444208" y="1916832"/>
            <a:ext cx="2520280" cy="3881467"/>
            <a:chOff x="6444208" y="1916832"/>
            <a:chExt cx="2520280" cy="3881467"/>
          </a:xfrm>
        </p:grpSpPr>
        <p:sp>
          <p:nvSpPr>
            <p:cNvPr id="9" name="TextovéPole 8"/>
            <p:cNvSpPr txBox="1"/>
            <p:nvPr/>
          </p:nvSpPr>
          <p:spPr>
            <a:xfrm>
              <a:off x="6732240" y="1916832"/>
              <a:ext cx="1864613" cy="707886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cs-CZ" sz="2000" b="1" dirty="0" smtClean="0">
                  <a:latin typeface="Cambria" panose="02040503050406030204" pitchFamily="18" charset="0"/>
                </a:rPr>
                <a:t>Tělní tekutiny</a:t>
              </a:r>
            </a:p>
            <a:p>
              <a:r>
                <a:rPr lang="cs-CZ" sz="2000" dirty="0" smtClean="0">
                  <a:latin typeface="Cambria" panose="02040503050406030204" pitchFamily="18" charset="0"/>
                </a:rPr>
                <a:t>(punkce, </a:t>
              </a:r>
              <a:r>
                <a:rPr lang="cs-CZ" sz="2000" dirty="0" err="1" smtClean="0">
                  <a:latin typeface="Cambria" panose="02040503050406030204" pitchFamily="18" charset="0"/>
                </a:rPr>
                <a:t>laváž</a:t>
              </a:r>
              <a:r>
                <a:rPr lang="cs-CZ" sz="2000" dirty="0" smtClean="0">
                  <a:latin typeface="Cambria" panose="02040503050406030204" pitchFamily="18" charset="0"/>
                </a:rPr>
                <a:t>)</a:t>
              </a:r>
              <a:endParaRPr lang="en-US" sz="2000" dirty="0">
                <a:latin typeface="Cambria" panose="02040503050406030204" pitchFamily="18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6444208" y="3212976"/>
              <a:ext cx="2520280" cy="2585323"/>
            </a:xfrm>
            <a:prstGeom prst="rect">
              <a:avLst/>
            </a:prstGeom>
            <a:noFill/>
            <a:ln w="28575">
              <a:solidFill>
                <a:srgbClr val="FFFF9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B48900"/>
                  </a:solidFill>
                  <a:latin typeface="Cambria" panose="02040503050406030204" pitchFamily="18" charset="0"/>
                </a:rPr>
                <a:t>VOLNÁ TEKUTINA</a:t>
              </a:r>
            </a:p>
            <a:p>
              <a:endParaRPr lang="cs-CZ" dirty="0" smtClean="0">
                <a:latin typeface="Cambria" panose="02040503050406030204" pitchFamily="18" charset="0"/>
              </a:endParaRP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cs-CZ" dirty="0">
                  <a:latin typeface="Cambria" panose="02040503050406030204" pitchFamily="18" charset="0"/>
                </a:rPr>
                <a:t>p</a:t>
              </a:r>
              <a:r>
                <a:rPr lang="cs-CZ" dirty="0" smtClean="0">
                  <a:latin typeface="Cambria" panose="02040503050406030204" pitchFamily="18" charset="0"/>
                </a:rPr>
                <a:t>eritoneum, pleura, perikard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cs-CZ" dirty="0" err="1">
                  <a:latin typeface="Cambria" panose="02040503050406030204" pitchFamily="18" charset="0"/>
                </a:rPr>
                <a:t>likvor</a:t>
              </a:r>
              <a:endParaRPr lang="cs-CZ" dirty="0">
                <a:latin typeface="Cambria" panose="02040503050406030204" pitchFamily="18" charset="0"/>
              </a:endParaRP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cs-CZ" dirty="0" smtClean="0">
                  <a:latin typeface="Cambria" panose="02040503050406030204" pitchFamily="18" charset="0"/>
                </a:rPr>
                <a:t>klouby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cs-CZ" dirty="0">
                  <a:latin typeface="Cambria" panose="02040503050406030204" pitchFamily="18" charset="0"/>
                </a:rPr>
                <a:t>m</a:t>
              </a:r>
              <a:r>
                <a:rPr lang="cs-CZ" dirty="0" smtClean="0">
                  <a:latin typeface="Cambria" panose="02040503050406030204" pitchFamily="18" charset="0"/>
                </a:rPr>
                <a:t>oč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cs-CZ" dirty="0" smtClean="0">
                  <a:latin typeface="Cambria" panose="02040503050406030204" pitchFamily="18" charset="0"/>
                </a:rPr>
                <a:t>BAL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cs-CZ" dirty="0" smtClean="0">
                  <a:latin typeface="Cambria" panose="02040503050406030204" pitchFamily="18" charset="0"/>
                </a:rPr>
                <a:t>…sputum…</a:t>
              </a:r>
              <a:endParaRPr lang="en-US" dirty="0">
                <a:latin typeface="Cambria" panose="02040503050406030204" pitchFamily="18" charset="0"/>
              </a:endParaRPr>
            </a:p>
          </p:txBody>
        </p:sp>
        <p:cxnSp>
          <p:nvCxnSpPr>
            <p:cNvPr id="20" name="Přímá spojnice se šipkou 19"/>
            <p:cNvCxnSpPr>
              <a:stCxn id="9" idx="2"/>
            </p:cNvCxnSpPr>
            <p:nvPr/>
          </p:nvCxnSpPr>
          <p:spPr>
            <a:xfrm>
              <a:off x="7664547" y="2624718"/>
              <a:ext cx="3797" cy="5764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475656" y="5758408"/>
            <a:ext cx="6192688" cy="951022"/>
            <a:chOff x="1475656" y="5758408"/>
            <a:chExt cx="6192688" cy="951022"/>
          </a:xfrm>
        </p:grpSpPr>
        <p:sp>
          <p:nvSpPr>
            <p:cNvPr id="36" name="TextBox 35"/>
            <p:cNvSpPr txBox="1"/>
            <p:nvPr/>
          </p:nvSpPr>
          <p:spPr>
            <a:xfrm>
              <a:off x="2966082" y="6309320"/>
              <a:ext cx="3211837" cy="400110"/>
            </a:xfrm>
            <a:prstGeom prst="rect">
              <a:avLst/>
            </a:prstGeom>
            <a:solidFill>
              <a:srgbClr val="33CC33"/>
            </a:solidFill>
            <a:ln w="28575" cmpd="sng"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Cambria"/>
                  <a:cs typeface="Cambria"/>
                </a:rPr>
                <a:t>LBC </a:t>
              </a:r>
              <a:r>
                <a:rPr lang="en-US" sz="2000" dirty="0" smtClean="0">
                  <a:latin typeface="Cambria"/>
                  <a:cs typeface="Cambria"/>
                </a:rPr>
                <a:t>(liquid based cytology)</a:t>
              </a:r>
              <a:endParaRPr lang="en-US" sz="2000" dirty="0">
                <a:latin typeface="Cambria"/>
                <a:cs typeface="Cambria"/>
              </a:endParaRPr>
            </a:p>
          </p:txBody>
        </p:sp>
        <p:sp>
          <p:nvSpPr>
            <p:cNvPr id="37" name="Left Brace 36"/>
            <p:cNvSpPr/>
            <p:nvPr/>
          </p:nvSpPr>
          <p:spPr>
            <a:xfrm rot="16200000">
              <a:off x="4283968" y="2950096"/>
              <a:ext cx="576064" cy="6192688"/>
            </a:xfrm>
            <a:prstGeom prst="leftBrace">
              <a:avLst>
                <a:gd name="adj1" fmla="val 80175"/>
                <a:gd name="adj2" fmla="val 50000"/>
              </a:avLst>
            </a:prstGeom>
            <a:ln w="28575" cmpd="sng">
              <a:solidFill>
                <a:srgbClr val="33CC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66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alibri" panose="020F0502020204030204" pitchFamily="34" charset="0"/>
              </a:rPr>
              <a:t>Biopsie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"/>
            </a:pPr>
            <a:r>
              <a:rPr lang="cs-CZ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z živého </a:t>
            </a:r>
            <a:r>
              <a:rPr lang="cs-CZ" sz="2400" b="1" dirty="0" smtClean="0">
                <a:latin typeface="Cambria" panose="02040503050406030204" pitchFamily="18" charset="0"/>
              </a:rPr>
              <a:t>organismu odebraná tkáň, která je využita </a:t>
            </a:r>
            <a:r>
              <a:rPr lang="cs-CZ" sz="24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pro diagnostické účely </a:t>
            </a:r>
            <a:r>
              <a:rPr lang="cs-CZ" sz="2400" dirty="0" smtClean="0">
                <a:latin typeface="Cambria" panose="02040503050406030204" pitchFamily="18" charset="0"/>
              </a:rPr>
              <a:t>(X autopsie)</a:t>
            </a:r>
            <a:endParaRPr lang="cs-CZ" sz="2400" b="1" dirty="0" smtClean="0">
              <a:solidFill>
                <a:srgbClr val="00B0F0"/>
              </a:solidFill>
              <a:latin typeface="Cambria" panose="02040503050406030204" pitchFamily="18" charset="0"/>
            </a:endParaRPr>
          </a:p>
          <a:p>
            <a:endParaRPr lang="cs-CZ" sz="800" dirty="0" smtClean="0">
              <a:latin typeface="Cambria" panose="02040503050406030204" pitchFamily="18" charset="0"/>
            </a:endParaRPr>
          </a:p>
          <a:p>
            <a:r>
              <a:rPr lang="cs-CZ" sz="2400" dirty="0" smtClean="0">
                <a:latin typeface="Cambria" panose="02040503050406030204" pitchFamily="18" charset="0"/>
              </a:rPr>
              <a:t>může být i terapeutická</a:t>
            </a:r>
          </a:p>
          <a:p>
            <a:endParaRPr lang="cs-CZ" sz="800" dirty="0" smtClean="0">
              <a:latin typeface="Cambria" panose="02040503050406030204" pitchFamily="18" charset="0"/>
            </a:endParaRPr>
          </a:p>
          <a:p>
            <a:r>
              <a:rPr lang="cs-CZ" sz="2400" dirty="0">
                <a:latin typeface="Cambria" panose="02040503050406030204" pitchFamily="18" charset="0"/>
              </a:rPr>
              <a:t>prováděna pod zrakovou / palpační kontrolou</a:t>
            </a:r>
          </a:p>
          <a:p>
            <a:pPr lvl="1">
              <a:buClr>
                <a:srgbClr val="C00000"/>
              </a:buClr>
              <a:buFontTx/>
              <a:buChar char="◘"/>
            </a:pPr>
            <a:r>
              <a:rPr lang="cs-CZ" sz="2200" dirty="0">
                <a:latin typeface="Cambria" panose="02040503050406030204" pitchFamily="18" charset="0"/>
              </a:rPr>
              <a:t>operační </a:t>
            </a:r>
            <a:r>
              <a:rPr lang="cs-CZ" sz="2200" dirty="0" smtClean="0">
                <a:latin typeface="Cambria" panose="02040503050406030204" pitchFamily="18" charset="0"/>
              </a:rPr>
              <a:t>přístup, endoskopie/laparoskopie </a:t>
            </a:r>
            <a:endParaRPr lang="cs-CZ" sz="2200" dirty="0">
              <a:latin typeface="Cambria" panose="02040503050406030204" pitchFamily="18" charset="0"/>
            </a:endParaRPr>
          </a:p>
          <a:p>
            <a:pPr lvl="1">
              <a:buClr>
                <a:srgbClr val="C00000"/>
              </a:buClr>
              <a:buFontTx/>
              <a:buChar char="◘"/>
            </a:pPr>
            <a:r>
              <a:rPr lang="cs-CZ" sz="2200" dirty="0">
                <a:latin typeface="Cambria" panose="02040503050406030204" pitchFamily="18" charset="0"/>
              </a:rPr>
              <a:t>UZV, CT, MRI</a:t>
            </a:r>
          </a:p>
          <a:p>
            <a:pPr lvl="1">
              <a:buClr>
                <a:srgbClr val="C00000"/>
              </a:buClr>
              <a:buFontTx/>
              <a:buChar char="◘"/>
            </a:pPr>
            <a:r>
              <a:rPr lang="cs-CZ" sz="2200" dirty="0" smtClean="0">
                <a:latin typeface="Cambria" panose="02040503050406030204" pitchFamily="18" charset="0"/>
              </a:rPr>
              <a:t>stereotakticky (s 3D zaměřením)</a:t>
            </a:r>
            <a:endParaRPr lang="cs-CZ" sz="2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9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99CC"/>
          </a:solidFill>
        </p:spPr>
        <p:txBody>
          <a:bodyPr/>
          <a:lstStyle/>
          <a:p>
            <a:r>
              <a:rPr lang="cs-CZ" b="1" dirty="0" smtClean="0">
                <a:latin typeface="Calibri" panose="020F0502020204030204" pitchFamily="34" charset="0"/>
              </a:rPr>
              <a:t>EXFOLIATIVNÍ CYTOLOGIE</a:t>
            </a:r>
            <a:endParaRPr lang="en-US" b="1" dirty="0"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9552" y="1484784"/>
            <a:ext cx="7416824" cy="1841731"/>
            <a:chOff x="539552" y="1484784"/>
            <a:chExt cx="7416824" cy="1841731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552" y="1484784"/>
              <a:ext cx="1860335" cy="18417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3059832" y="1700808"/>
              <a:ext cx="48965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/>
              </a:pPr>
              <a:r>
                <a:rPr lang="cs-CZ" sz="2200" dirty="0" err="1">
                  <a:latin typeface="Cambria" panose="02040503050406030204" pitchFamily="18" charset="0"/>
                </a:rPr>
                <a:t>bb</a:t>
              </a:r>
              <a:r>
                <a:rPr lang="cs-CZ" sz="2200" dirty="0">
                  <a:latin typeface="Cambria" panose="02040503050406030204" pitchFamily="18" charset="0"/>
                </a:rPr>
                <a:t>. jsou odloupnuty /seškrábnuty / setřeny z epiteliálního </a:t>
              </a:r>
              <a:r>
                <a:rPr lang="cs-CZ" sz="2200" dirty="0" smtClean="0">
                  <a:latin typeface="Cambria" panose="02040503050406030204" pitchFamily="18" charset="0"/>
                </a:rPr>
                <a:t>povrchu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59632" y="3356992"/>
            <a:ext cx="7200800" cy="1237465"/>
            <a:chOff x="1259632" y="3284984"/>
            <a:chExt cx="7200800" cy="1237465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/>
            <a:srcRect t="55498"/>
            <a:stretch/>
          </p:blipFill>
          <p:spPr>
            <a:xfrm>
              <a:off x="1259632" y="3356778"/>
              <a:ext cx="2857500" cy="11656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4355976" y="3284984"/>
              <a:ext cx="41044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 startAt="2"/>
              </a:pPr>
              <a:r>
                <a:rPr lang="cs-CZ" sz="2200" dirty="0">
                  <a:latin typeface="Cambria" panose="02040503050406030204" pitchFamily="18" charset="0"/>
                </a:rPr>
                <a:t>materiál </a:t>
              </a:r>
              <a:r>
                <a:rPr lang="cs-CZ" sz="2200" b="1" dirty="0">
                  <a:latin typeface="Cambria" panose="02040503050406030204" pitchFamily="18" charset="0"/>
                </a:rPr>
                <a:t>natřen</a:t>
              </a:r>
              <a:r>
                <a:rPr lang="cs-CZ" sz="2200" dirty="0">
                  <a:latin typeface="Cambria" panose="02040503050406030204" pitchFamily="18" charset="0"/>
                </a:rPr>
                <a:t> na </a:t>
              </a:r>
              <a:r>
                <a:rPr lang="cs-CZ" sz="2200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označené</a:t>
              </a:r>
              <a:r>
                <a:rPr lang="cs-CZ" sz="2200" dirty="0">
                  <a:latin typeface="Cambria" panose="02040503050406030204" pitchFamily="18" charset="0"/>
                </a:rPr>
                <a:t> podložní </a:t>
              </a:r>
              <a:r>
                <a:rPr lang="cs-CZ" sz="2200" dirty="0" smtClean="0">
                  <a:latin typeface="Cambria" panose="02040503050406030204" pitchFamily="18" charset="0"/>
                </a:rPr>
                <a:t>sklíčko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07704" y="4683351"/>
            <a:ext cx="7235488" cy="2069478"/>
            <a:chOff x="1907704" y="4611343"/>
            <a:chExt cx="7235488" cy="2069478"/>
          </a:xfrm>
        </p:grpSpPr>
        <p:pic>
          <p:nvPicPr>
            <p:cNvPr id="2050" name="Picture 2" descr="https://www.sgh.com.sg/Clinical-Departments-Centers/Pathology/Pathology-Handbook/Lab-Discipline-Special-Instructions/PublishingImages/image03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07"/>
            <a:stretch/>
          </p:blipFill>
          <p:spPr bwMode="auto">
            <a:xfrm>
              <a:off x="1907704" y="4611343"/>
              <a:ext cx="3838575" cy="206947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758816" y="4653136"/>
              <a:ext cx="33843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 startAt="3"/>
              </a:pPr>
              <a:r>
                <a:rPr lang="cs-CZ" sz="2200" dirty="0">
                  <a:latin typeface="Cambria" panose="02040503050406030204" pitchFamily="18" charset="0"/>
                </a:rPr>
                <a:t>nátěr </a:t>
              </a:r>
              <a:r>
                <a:rPr lang="cs-CZ" sz="2200" b="1" dirty="0">
                  <a:latin typeface="Cambria" panose="02040503050406030204" pitchFamily="18" charset="0"/>
                </a:rPr>
                <a:t>fixován</a:t>
              </a:r>
              <a:r>
                <a:rPr lang="cs-CZ" sz="2200" dirty="0">
                  <a:latin typeface="Cambria" panose="02040503050406030204" pitchFamily="18" charset="0"/>
                </a:rPr>
                <a:t> 95% </a:t>
              </a:r>
              <a:r>
                <a:rPr lang="cs-CZ" sz="2200" i="1" dirty="0">
                  <a:latin typeface="Cambria" panose="02040503050406030204" pitchFamily="18" charset="0"/>
                </a:rPr>
                <a:t>alkoholem</a:t>
              </a:r>
              <a:r>
                <a:rPr lang="cs-CZ" sz="2200" dirty="0">
                  <a:latin typeface="Cambria" panose="02040503050406030204" pitchFamily="18" charset="0"/>
                </a:rPr>
                <a:t> nebo </a:t>
              </a:r>
              <a:r>
                <a:rPr lang="cs-CZ" sz="2200" i="1" dirty="0">
                  <a:latin typeface="Cambria" panose="02040503050406030204" pitchFamily="18" charset="0"/>
                </a:rPr>
                <a:t>zaschnutím na </a:t>
              </a:r>
              <a:r>
                <a:rPr lang="cs-CZ" sz="2200" i="1" dirty="0" smtClean="0">
                  <a:latin typeface="Cambria" panose="02040503050406030204" pitchFamily="18" charset="0"/>
                </a:rPr>
                <a:t>vzduchu</a:t>
              </a:r>
              <a:endParaRPr lang="en-US" sz="2200" i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5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</a:t>
            </a:r>
            <a:r>
              <a:rPr lang="cs-CZ" b="1" dirty="0" smtClean="0">
                <a:latin typeface="Calibri" panose="020F0502020204030204" pitchFamily="34" charset="0"/>
              </a:rPr>
              <a:t>ine </a:t>
            </a:r>
            <a:r>
              <a:rPr lang="cs-CZ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N</a:t>
            </a:r>
            <a:r>
              <a:rPr lang="cs-CZ" b="1" dirty="0" err="1" smtClean="0">
                <a:latin typeface="Calibri" panose="020F0502020204030204" pitchFamily="34" charset="0"/>
              </a:rPr>
              <a:t>eedle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cs-CZ" b="1" dirty="0" err="1" smtClean="0">
                <a:latin typeface="Calibri" panose="020F0502020204030204" pitchFamily="34" charset="0"/>
              </a:rPr>
              <a:t>spiration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cs-CZ" b="1" dirty="0" smtClean="0">
                <a:latin typeface="Calibri" panose="020F0502020204030204" pitchFamily="34" charset="0"/>
              </a:rPr>
              <a:t>ytology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2483768" y="2132856"/>
            <a:ext cx="978408" cy="360040"/>
          </a:xfrm>
          <a:prstGeom prst="rightArrow">
            <a:avLst/>
          </a:prstGeom>
          <a:pattFill prst="lgCheck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rgbClr val="2D75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468452" y="1417637"/>
            <a:ext cx="5675548" cy="3047351"/>
            <a:chOff x="3468452" y="1417637"/>
            <a:chExt cx="5675548" cy="3047351"/>
          </a:xfrm>
        </p:grpSpPr>
        <p:grpSp>
          <p:nvGrpSpPr>
            <p:cNvPr id="5" name="Skupina 4"/>
            <p:cNvGrpSpPr/>
            <p:nvPr/>
          </p:nvGrpSpPr>
          <p:grpSpPr>
            <a:xfrm>
              <a:off x="3468452" y="1417637"/>
              <a:ext cx="5218348" cy="1939733"/>
              <a:chOff x="3468452" y="1417638"/>
              <a:chExt cx="5293452" cy="1872208"/>
            </a:xfrm>
          </p:grpSpPr>
          <p:pic>
            <p:nvPicPr>
              <p:cNvPr id="13" name="Picture 2" descr="Cerebrospinal fluid CSF, &#10; 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083" r="56157" b="6883"/>
              <a:stretch/>
            </p:blipFill>
            <p:spPr bwMode="auto">
              <a:xfrm>
                <a:off x="3468452" y="1417638"/>
                <a:ext cx="2664296" cy="187220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Cerebrospinal fluid CSF, &#10; 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68" t="52083" r="6389" b="6883"/>
              <a:stretch/>
            </p:blipFill>
            <p:spPr bwMode="auto">
              <a:xfrm>
                <a:off x="6097608" y="1417638"/>
                <a:ext cx="2664296" cy="1872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3491880" y="3356992"/>
              <a:ext cx="56521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 startAt="2"/>
              </a:pPr>
              <a:r>
                <a:rPr lang="cs-CZ" sz="2200" dirty="0">
                  <a:latin typeface="Cambria" panose="02040503050406030204" pitchFamily="18" charset="0"/>
                </a:rPr>
                <a:t>k</a:t>
              </a:r>
              <a:r>
                <a:rPr lang="cs-CZ" sz="2200" dirty="0" smtClean="0">
                  <a:latin typeface="Cambria" panose="02040503050406030204" pitchFamily="18" charset="0"/>
                </a:rPr>
                <a:t>apka na podložní sklíčko</a:t>
              </a:r>
              <a:r>
                <a:rPr lang="cs-CZ" sz="22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→ dalším podložním sklíčkem kapka rozetřena (kolik kapek, tolik nátěrů)</a:t>
              </a:r>
              <a:r>
                <a:rPr lang="cs-CZ" sz="2200" dirty="0" smtClean="0">
                  <a:latin typeface="Cambria" panose="02040503050406030204" pitchFamily="18" charset="0"/>
                </a:rPr>
                <a:t> 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7504" y="4437112"/>
            <a:ext cx="8663111" cy="2432133"/>
            <a:chOff x="107504" y="4437112"/>
            <a:chExt cx="8663111" cy="2432133"/>
          </a:xfrm>
        </p:grpSpPr>
        <p:pic>
          <p:nvPicPr>
            <p:cNvPr id="2050" name="Picture 2" descr="https://www.sgh.com.sg/Clinical-Departments-Centers/Pathology/Pathology-Handbook/Lab-Discipline-Special-Instructions/PublishingImages/image03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4437112"/>
              <a:ext cx="3838575" cy="217170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07504" y="5422695"/>
              <a:ext cx="504056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 startAt="3"/>
              </a:pPr>
              <a:r>
                <a:rPr lang="cs-CZ" sz="2200" dirty="0">
                  <a:latin typeface="Cambria" panose="02040503050406030204" pitchFamily="18" charset="0"/>
                </a:rPr>
                <a:t>nátěr </a:t>
              </a:r>
              <a:r>
                <a:rPr lang="cs-CZ" sz="2200" b="1" dirty="0">
                  <a:latin typeface="Cambria" panose="02040503050406030204" pitchFamily="18" charset="0"/>
                </a:rPr>
                <a:t>fixován</a:t>
              </a:r>
              <a:r>
                <a:rPr lang="cs-CZ" sz="2200" dirty="0">
                  <a:latin typeface="Cambria" panose="02040503050406030204" pitchFamily="18" charset="0"/>
                </a:rPr>
                <a:t> 95% </a:t>
              </a:r>
              <a:r>
                <a:rPr lang="cs-CZ" sz="2200" i="1" dirty="0">
                  <a:latin typeface="Cambria" panose="02040503050406030204" pitchFamily="18" charset="0"/>
                </a:rPr>
                <a:t>alkoholem</a:t>
              </a:r>
              <a:r>
                <a:rPr lang="cs-CZ" sz="2200" dirty="0">
                  <a:latin typeface="Cambria" panose="02040503050406030204" pitchFamily="18" charset="0"/>
                </a:rPr>
                <a:t> nebo </a:t>
              </a:r>
              <a:r>
                <a:rPr lang="cs-CZ" sz="2200" i="1" dirty="0">
                  <a:latin typeface="Cambria" panose="02040503050406030204" pitchFamily="18" charset="0"/>
                </a:rPr>
                <a:t>zaschnutím na </a:t>
              </a:r>
              <a:r>
                <a:rPr lang="cs-CZ" sz="2200" i="1" dirty="0" smtClean="0">
                  <a:latin typeface="Cambria" panose="02040503050406030204" pitchFamily="18" charset="0"/>
                </a:rPr>
                <a:t>vzduchu </a:t>
              </a:r>
              <a:r>
                <a:rPr lang="cs-CZ" sz="2200" dirty="0" smtClean="0">
                  <a:latin typeface="Cambria" panose="02040503050406030204" pitchFamily="18" charset="0"/>
                </a:rPr>
                <a:t>(dle zvyklostí: např. ½ skel alkoholem, ½ na vzduchu)</a:t>
              </a:r>
              <a:endParaRPr lang="en-US" sz="2200" i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1520" y="1467133"/>
            <a:ext cx="3175047" cy="3445929"/>
            <a:chOff x="251520" y="1467133"/>
            <a:chExt cx="3175047" cy="3445929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4"/>
            <a:srcRect b="12325"/>
            <a:stretch/>
          </p:blipFill>
          <p:spPr>
            <a:xfrm>
              <a:off x="251520" y="1467133"/>
              <a:ext cx="2155954" cy="18902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5"/>
            <a:srcRect l="20377" t="45265" r="27486" b="16157"/>
            <a:stretch/>
          </p:blipFill>
          <p:spPr>
            <a:xfrm flipH="1">
              <a:off x="1540969" y="2739045"/>
              <a:ext cx="1885598" cy="10474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251520" y="3466512"/>
              <a:ext cx="2952328" cy="1446550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/>
              </a:pPr>
              <a:r>
                <a:rPr lang="cs-CZ" sz="2200" dirty="0" err="1">
                  <a:latin typeface="Cambria" panose="02040503050406030204" pitchFamily="18" charset="0"/>
                </a:rPr>
                <a:t>bb</a:t>
              </a:r>
              <a:r>
                <a:rPr lang="cs-CZ" sz="2200" dirty="0">
                  <a:latin typeface="Cambria" panose="02040503050406030204" pitchFamily="18" charset="0"/>
                </a:rPr>
                <a:t>. jsou </a:t>
              </a:r>
              <a:r>
                <a:rPr lang="cs-CZ" sz="2200" dirty="0" smtClean="0">
                  <a:latin typeface="Cambria" panose="02040503050406030204" pitchFamily="18" charset="0"/>
                </a:rPr>
                <a:t>aspirovány tenkou jehlou (pod zrakovou / UZV kontrolou)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  <p:sp>
        <p:nvSpPr>
          <p:cNvPr id="16" name="Šipka doprava 15"/>
          <p:cNvSpPr/>
          <p:nvPr/>
        </p:nvSpPr>
        <p:spPr>
          <a:xfrm rot="5400000">
            <a:off x="5411784" y="4749456"/>
            <a:ext cx="696696" cy="360040"/>
          </a:xfrm>
          <a:prstGeom prst="rightArrow">
            <a:avLst/>
          </a:prstGeom>
          <a:pattFill prst="lgCheck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rgbClr val="2D75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Punkce / </a:t>
            </a:r>
            <a:r>
              <a:rPr lang="cs-CZ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laváž</a:t>
            </a: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tělních tekutin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6313" y="2132856"/>
            <a:ext cx="8895716" cy="2055952"/>
            <a:chOff x="176313" y="2132856"/>
            <a:chExt cx="8895716" cy="2055952"/>
          </a:xfrm>
        </p:grpSpPr>
        <p:pic>
          <p:nvPicPr>
            <p:cNvPr id="5122" name="Picture 2" descr="Steps in Cytopreparatory Techniques: &#10;1.Evaluation of specimens &#10;2.Preparation of smears &#10;3.Fixation &#10;4.Staining and cover..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1" t="36159" r="82474" b="24685"/>
            <a:stretch/>
          </p:blipFill>
          <p:spPr bwMode="auto">
            <a:xfrm rot="21025332" flipH="1">
              <a:off x="5003135" y="2402325"/>
              <a:ext cx="792088" cy="178648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0" name="Picture 20" descr="http://www.avicenna.cz/media/obrazky/20041201-Injekc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4" b="4983"/>
            <a:stretch/>
          </p:blipFill>
          <p:spPr bwMode="auto">
            <a:xfrm rot="21216762" flipH="1">
              <a:off x="176313" y="2528128"/>
              <a:ext cx="2003181" cy="134880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Šipka doprava 5"/>
            <p:cNvSpPr/>
            <p:nvPr/>
          </p:nvSpPr>
          <p:spPr>
            <a:xfrm rot="9062421">
              <a:off x="1901352" y="2518671"/>
              <a:ext cx="826488" cy="484632"/>
            </a:xfrm>
            <a:prstGeom prst="rightArrow">
              <a:avLst/>
            </a:prstGeom>
            <a:pattFill prst="lgCheck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rgbClr val="2D75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99621" y="2132856"/>
              <a:ext cx="36724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/>
              </a:pPr>
              <a:r>
                <a:rPr lang="cs-CZ" sz="2200" dirty="0">
                  <a:latin typeface="Cambria" panose="02040503050406030204" pitchFamily="18" charset="0"/>
                </a:rPr>
                <a:t>t</a:t>
              </a:r>
              <a:r>
                <a:rPr lang="cs-CZ" sz="2200" dirty="0" smtClean="0">
                  <a:latin typeface="Cambria" panose="02040503050406030204" pitchFamily="18" charset="0"/>
                </a:rPr>
                <a:t>ekutina je punktována/ drénována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124" name="Picture 4" descr="http://www.homeveda.com/assets/images/v_Thumbnails/ascites_018.jpg?fbrefresh=random_parameter_12345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9" t="4990" r="5389" b="6605"/>
          <a:stretch/>
        </p:blipFill>
        <p:spPr bwMode="auto">
          <a:xfrm flipH="1">
            <a:off x="2555776" y="1340768"/>
            <a:ext cx="2626313" cy="20498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Šipka doprava 16"/>
          <p:cNvSpPr/>
          <p:nvPr/>
        </p:nvSpPr>
        <p:spPr>
          <a:xfrm rot="1747307">
            <a:off x="3846394" y="2813230"/>
            <a:ext cx="1483449" cy="452126"/>
          </a:xfrm>
          <a:prstGeom prst="rightArrow">
            <a:avLst/>
          </a:prstGeom>
          <a:pattFill prst="lgCheck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rgbClr val="2D75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805327" y="3682428"/>
            <a:ext cx="7086682" cy="1685983"/>
            <a:chOff x="1805327" y="3682428"/>
            <a:chExt cx="7086682" cy="1685983"/>
          </a:xfrm>
        </p:grpSpPr>
        <p:grpSp>
          <p:nvGrpSpPr>
            <p:cNvPr id="8" name="Skupina 7"/>
            <p:cNvGrpSpPr/>
            <p:nvPr/>
          </p:nvGrpSpPr>
          <p:grpSpPr>
            <a:xfrm>
              <a:off x="2555776" y="3719577"/>
              <a:ext cx="1518138" cy="1648834"/>
              <a:chOff x="4754930" y="3509813"/>
              <a:chExt cx="1518138" cy="1648834"/>
            </a:xfrm>
          </p:grpSpPr>
          <p:pic>
            <p:nvPicPr>
              <p:cNvPr id="5128" name="Picture 8" descr="http://www.verkon.cz/data/catalog/big/img494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86" t="8013" r="5798" b="6938"/>
              <a:stretch/>
            </p:blipFill>
            <p:spPr bwMode="auto">
              <a:xfrm>
                <a:off x="4850248" y="3581900"/>
                <a:ext cx="1368152" cy="14776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Ovál 6"/>
              <p:cNvSpPr/>
              <p:nvPr/>
            </p:nvSpPr>
            <p:spPr>
              <a:xfrm>
                <a:off x="4754930" y="3509813"/>
                <a:ext cx="1518138" cy="1648834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Šipka doprava 32"/>
            <p:cNvSpPr/>
            <p:nvPr/>
          </p:nvSpPr>
          <p:spPr>
            <a:xfrm rot="20046844" flipH="1">
              <a:off x="3823135" y="3682428"/>
              <a:ext cx="1247168" cy="484632"/>
            </a:xfrm>
            <a:prstGeom prst="rightArrow">
              <a:avLst/>
            </a:prstGeom>
            <a:pattFill prst="lgCheck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rgbClr val="2D75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Šipka doprava 17"/>
            <p:cNvSpPr/>
            <p:nvPr/>
          </p:nvSpPr>
          <p:spPr>
            <a:xfrm rot="2048972">
              <a:off x="1805327" y="3694510"/>
              <a:ext cx="1094820" cy="484632"/>
            </a:xfrm>
            <a:prstGeom prst="rightArrow">
              <a:avLst/>
            </a:prstGeom>
            <a:pattFill prst="lgCheck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rgbClr val="2D75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9641" y="4149080"/>
              <a:ext cx="33123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 startAt="2"/>
              </a:pPr>
              <a:r>
                <a:rPr lang="cs-CZ" sz="2200" dirty="0">
                  <a:latin typeface="Cambria" panose="02040503050406030204" pitchFamily="18" charset="0"/>
                </a:rPr>
                <a:t>c</a:t>
              </a:r>
              <a:r>
                <a:rPr lang="cs-CZ" sz="2200" dirty="0" smtClean="0">
                  <a:latin typeface="Cambria" panose="02040503050406030204" pitchFamily="18" charset="0"/>
                </a:rPr>
                <a:t>entrifuga (</a:t>
              </a:r>
              <a:r>
                <a:rPr lang="cs-CZ" sz="2200" dirty="0" err="1" smtClean="0">
                  <a:latin typeface="Cambria" panose="02040503050406030204" pitchFamily="18" charset="0"/>
                </a:rPr>
                <a:t>cytospin</a:t>
              </a:r>
              <a:r>
                <a:rPr lang="cs-CZ" sz="2200" dirty="0" smtClean="0">
                  <a:latin typeface="Cambria" panose="02040503050406030204" pitchFamily="18" charset="0"/>
                </a:rPr>
                <a:t>)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87624" y="5000365"/>
            <a:ext cx="7974161" cy="1756099"/>
            <a:chOff x="1187624" y="5000365"/>
            <a:chExt cx="7974161" cy="1756099"/>
          </a:xfrm>
        </p:grpSpPr>
        <p:pic>
          <p:nvPicPr>
            <p:cNvPr id="5132" name="Picture 12" descr="http://www.labolan.es/upload/productos/imagenes/p_751_0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" t="6810"/>
            <a:stretch/>
          </p:blipFill>
          <p:spPr bwMode="auto">
            <a:xfrm>
              <a:off x="3491880" y="5517232"/>
              <a:ext cx="1907382" cy="12392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 descr="https://static.fishersci.ca/images/F47649~wl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3" t="9995" r="5252" b="8631"/>
            <a:stretch/>
          </p:blipFill>
          <p:spPr bwMode="auto">
            <a:xfrm>
              <a:off x="1187624" y="5157192"/>
              <a:ext cx="1441125" cy="154051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Šipka doprava 33"/>
            <p:cNvSpPr/>
            <p:nvPr/>
          </p:nvSpPr>
          <p:spPr>
            <a:xfrm rot="18484152" flipH="1">
              <a:off x="2007888" y="5182140"/>
              <a:ext cx="848181" cy="484632"/>
            </a:xfrm>
            <a:prstGeom prst="rightArrow">
              <a:avLst/>
            </a:prstGeom>
            <a:pattFill prst="lgCheck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rgbClr val="2D75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Šipka doprava 25"/>
            <p:cNvSpPr/>
            <p:nvPr/>
          </p:nvSpPr>
          <p:spPr>
            <a:xfrm rot="3115848">
              <a:off x="3520057" y="5254147"/>
              <a:ext cx="848181" cy="484632"/>
            </a:xfrm>
            <a:prstGeom prst="rightArrow">
              <a:avLst/>
            </a:prstGeom>
            <a:pattFill prst="lgCheck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rgbClr val="2D75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09865" y="5013176"/>
              <a:ext cx="385192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 startAt="3"/>
              </a:pPr>
              <a:r>
                <a:rPr lang="cs-CZ" sz="2000" dirty="0">
                  <a:latin typeface="Cambria" panose="02040503050406030204" pitchFamily="18" charset="0"/>
                </a:rPr>
                <a:t>s</a:t>
              </a:r>
              <a:r>
                <a:rPr lang="cs-CZ" sz="2000" dirty="0" smtClean="0">
                  <a:latin typeface="Cambria" panose="02040503050406030204" pitchFamily="18" charset="0"/>
                </a:rPr>
                <a:t>ediment je nanesen na podložní skla („terčík“)</a:t>
              </a:r>
            </a:p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 startAt="3"/>
              </a:pPr>
              <a:r>
                <a:rPr lang="cs-CZ" sz="2000" dirty="0">
                  <a:latin typeface="Cambria" panose="02040503050406030204" pitchFamily="18" charset="0"/>
                </a:rPr>
                <a:t>s</a:t>
              </a:r>
              <a:r>
                <a:rPr lang="cs-CZ" sz="2000" dirty="0" smtClean="0">
                  <a:latin typeface="Cambria" panose="02040503050406030204" pitchFamily="18" charset="0"/>
                </a:rPr>
                <a:t>ediment je vložen do </a:t>
              </a:r>
              <a:r>
                <a:rPr lang="cs-CZ" sz="2000" dirty="0" err="1" smtClean="0">
                  <a:latin typeface="Cambria" panose="02040503050406030204" pitchFamily="18" charset="0"/>
                </a:rPr>
                <a:t>kazetky</a:t>
              </a:r>
              <a:r>
                <a:rPr lang="cs-CZ" sz="2000" dirty="0" smtClean="0">
                  <a:latin typeface="Cambria" panose="02040503050406030204" pitchFamily="18" charset="0"/>
                </a:rPr>
                <a:t> </a:t>
              </a:r>
              <a:r>
                <a:rPr lang="cs-CZ" sz="2000" dirty="0">
                  <a:latin typeface="Cambria" panose="02040503050406030204" pitchFamily="18" charset="0"/>
                </a:rPr>
                <a:t> </a:t>
              </a:r>
              <a:r>
                <a:rPr lang="cs-CZ" sz="2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→ </a:t>
              </a:r>
              <a:r>
                <a:rPr lang="cs-CZ" sz="2000" dirty="0" err="1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cytoblok</a:t>
              </a:r>
              <a:r>
                <a:rPr lang="cs-CZ" sz="2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(parafínu ... řezy ... HE + lze i IHC)</a:t>
              </a:r>
              <a:r>
                <a:rPr lang="cs-CZ" sz="2000" i="1" dirty="0" smtClean="0">
                  <a:latin typeface="Cambria" panose="02040503050406030204" pitchFamily="18" charset="0"/>
                </a:rPr>
                <a:t> </a:t>
              </a:r>
              <a:endParaRPr lang="en-US" sz="2000" i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19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33CC33"/>
          </a:solidFill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Calibri" panose="020F0502020204030204" pitchFamily="34" charset="0"/>
              </a:rPr>
              <a:t>LBC, </a:t>
            </a:r>
            <a:r>
              <a:rPr lang="cs-CZ" b="1" dirty="0" err="1" smtClean="0">
                <a:latin typeface="Calibri" panose="020F0502020204030204" pitchFamily="34" charset="0"/>
              </a:rPr>
              <a:t>thinprep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(cytologie v tenké vrstvě)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3933056"/>
            <a:ext cx="9142665" cy="2654305"/>
            <a:chOff x="323528" y="3573016"/>
            <a:chExt cx="9142665" cy="2654305"/>
          </a:xfrm>
        </p:grpSpPr>
        <p:sp>
          <p:nvSpPr>
            <p:cNvPr id="9" name="TextBox 8"/>
            <p:cNvSpPr txBox="1"/>
            <p:nvPr/>
          </p:nvSpPr>
          <p:spPr>
            <a:xfrm>
              <a:off x="323528" y="4581128"/>
              <a:ext cx="338437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 startAt="3"/>
              </a:pPr>
              <a:r>
                <a:rPr lang="cs-CZ" sz="2200" dirty="0" smtClean="0">
                  <a:latin typeface="Cambria"/>
                  <a:cs typeface="Cambria"/>
                </a:rPr>
                <a:t>homogenizace </a:t>
              </a:r>
              <a:r>
                <a:rPr lang="cs-CZ" sz="2400" dirty="0" smtClean="0">
                  <a:latin typeface="Cambria"/>
                  <a:ea typeface="Cambria Math" panose="02040503050406030204" pitchFamily="18" charset="0"/>
                  <a:cs typeface="Cambria"/>
                </a:rPr>
                <a:t>→ na podložní sklíčko „terčík“ </a:t>
              </a:r>
              <a:r>
                <a:rPr lang="cs-CZ" dirty="0" smtClean="0">
                  <a:latin typeface="Cambria"/>
                  <a:ea typeface="Cambria Math" panose="02040503050406030204" pitchFamily="18" charset="0"/>
                  <a:cs typeface="Cambria"/>
                </a:rPr>
                <a:t>(+rezervní materiál pro IHC/genetiku...)</a:t>
              </a:r>
              <a:endParaRPr lang="en-US" i="1" dirty="0">
                <a:latin typeface="Cambria"/>
                <a:cs typeface="Cambria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38691" y="3573016"/>
              <a:ext cx="5627502" cy="26543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395536" y="1390870"/>
            <a:ext cx="7560840" cy="2974111"/>
            <a:chOff x="395536" y="1390870"/>
            <a:chExt cx="7560840" cy="2974111"/>
          </a:xfrm>
        </p:grpSpPr>
        <p:sp>
          <p:nvSpPr>
            <p:cNvPr id="4" name="TextBox 3"/>
            <p:cNvSpPr txBox="1"/>
            <p:nvPr/>
          </p:nvSpPr>
          <p:spPr>
            <a:xfrm>
              <a:off x="3059832" y="1700808"/>
              <a:ext cx="48965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/>
              </a:pPr>
              <a:r>
                <a:rPr lang="cs-CZ" sz="2200" dirty="0" err="1">
                  <a:latin typeface="Cambria" panose="02040503050406030204" pitchFamily="18" charset="0"/>
                </a:rPr>
                <a:t>bb</a:t>
              </a:r>
              <a:r>
                <a:rPr lang="cs-CZ" sz="2200" dirty="0">
                  <a:latin typeface="Cambria" panose="02040503050406030204" pitchFamily="18" charset="0"/>
                </a:rPr>
                <a:t>. </a:t>
              </a:r>
              <a:r>
                <a:rPr lang="cs-CZ" sz="2200" dirty="0" smtClean="0">
                  <a:latin typeface="Cambria" panose="02040503050406030204" pitchFamily="18" charset="0"/>
                </a:rPr>
                <a:t>jsou setřeny </a:t>
              </a:r>
              <a:r>
                <a:rPr lang="cs-CZ" sz="2200" dirty="0">
                  <a:latin typeface="Cambria" panose="02040503050406030204" pitchFamily="18" charset="0"/>
                </a:rPr>
                <a:t>z epiteliálního </a:t>
              </a:r>
              <a:r>
                <a:rPr lang="cs-CZ" sz="2200" dirty="0" smtClean="0">
                  <a:latin typeface="Cambria" panose="02040503050406030204" pitchFamily="18" charset="0"/>
                </a:rPr>
                <a:t>povrchu</a:t>
              </a:r>
            </a:p>
            <a:p>
              <a:pPr marL="342900" indent="-342900">
                <a:buClr>
                  <a:schemeClr val="accent1">
                    <a:lumMod val="75000"/>
                  </a:schemeClr>
                </a:buClr>
                <a:buFont typeface="+mj-lt"/>
                <a:buAutoNum type="arabicPeriod"/>
              </a:pPr>
              <a:r>
                <a:rPr lang="cs-CZ" sz="2200" dirty="0">
                  <a:latin typeface="Cambria" panose="02040503050406030204" pitchFamily="18" charset="0"/>
                </a:rPr>
                <a:t>kartáček vymyt v mediu</a:t>
              </a:r>
              <a:r>
                <a:rPr lang="cs-CZ" sz="2200" baseline="30000" dirty="0" smtClean="0">
                  <a:latin typeface="Cambria" panose="02040503050406030204" pitchFamily="18" charset="0"/>
                </a:rPr>
                <a:t>®</a:t>
              </a:r>
              <a:endParaRPr lang="en-US" sz="2200" baseline="30000" dirty="0">
                <a:latin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b="19606"/>
            <a:stretch/>
          </p:blipFill>
          <p:spPr>
            <a:xfrm>
              <a:off x="395536" y="1390870"/>
              <a:ext cx="2016224" cy="29741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Šipka doprava 15"/>
          <p:cNvSpPr/>
          <p:nvPr/>
        </p:nvSpPr>
        <p:spPr>
          <a:xfrm rot="5400000">
            <a:off x="4763712" y="3309991"/>
            <a:ext cx="696696" cy="360040"/>
          </a:xfrm>
          <a:prstGeom prst="rightArrow">
            <a:avLst/>
          </a:prstGeom>
          <a:pattFill prst="lgCheck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rgbClr val="2D75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sz="quarter" idx="2"/>
          </p:nvPr>
        </p:nvSpPr>
        <p:spPr>
          <a:xfrm>
            <a:off x="3905270" y="2708920"/>
            <a:ext cx="2773620" cy="2016224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v laboratoři:</a:t>
            </a:r>
          </a:p>
          <a:p>
            <a:pPr marL="357188" lvl="1" indent="-179388"/>
            <a:r>
              <a:rPr lang="cs-CZ" sz="1800" dirty="0">
                <a:latin typeface="Cambria" panose="02040503050406030204" pitchFamily="18" charset="0"/>
              </a:rPr>
              <a:t>z</a:t>
            </a:r>
            <a:r>
              <a:rPr lang="cs-CZ" sz="1800" dirty="0" smtClean="0">
                <a:latin typeface="Cambria" panose="02040503050406030204" pitchFamily="18" charset="0"/>
              </a:rPr>
              <a:t>hotovení </a:t>
            </a:r>
            <a:r>
              <a:rPr lang="cs-CZ" sz="1800" dirty="0" err="1" smtClean="0">
                <a:latin typeface="Cambria" panose="02040503050406030204" pitchFamily="18" charset="0"/>
              </a:rPr>
              <a:t>cytobloku</a:t>
            </a:r>
            <a:r>
              <a:rPr lang="cs-CZ" sz="1800" dirty="0" smtClean="0">
                <a:latin typeface="Cambria" panose="02040503050406030204" pitchFamily="18" charset="0"/>
              </a:rPr>
              <a:t>, nátěrů po centrifugaci</a:t>
            </a:r>
          </a:p>
          <a:p>
            <a:pPr marL="357188" lvl="1" indent="-179388"/>
            <a:r>
              <a:rPr lang="cs-CZ" sz="1800" b="1" dirty="0">
                <a:latin typeface="Cambria" panose="02040503050406030204" pitchFamily="18" charset="0"/>
              </a:rPr>
              <a:t>b</a:t>
            </a:r>
            <a:r>
              <a:rPr lang="cs-CZ" sz="1800" b="1" dirty="0" smtClean="0">
                <a:latin typeface="Cambria" panose="02040503050406030204" pitchFamily="18" charset="0"/>
              </a:rPr>
              <a:t>arvení</a:t>
            </a:r>
          </a:p>
          <a:p>
            <a:pPr marL="357188" lvl="1" indent="-179388"/>
            <a:r>
              <a:rPr lang="cs-CZ" sz="1800" dirty="0">
                <a:latin typeface="Cambria" panose="02040503050406030204" pitchFamily="18" charset="0"/>
              </a:rPr>
              <a:t>m</a:t>
            </a:r>
            <a:r>
              <a:rPr lang="cs-CZ" sz="1800" dirty="0" smtClean="0">
                <a:latin typeface="Cambria" panose="02040503050406030204" pitchFamily="18" charset="0"/>
              </a:rPr>
              <a:t>ontování pod krycí sklíčko/fólii</a:t>
            </a:r>
          </a:p>
        </p:txBody>
      </p:sp>
      <p:pic>
        <p:nvPicPr>
          <p:cNvPr id="1028" name="Picture 4" descr="http://i.iinfo.cz/images/310/ordinace-v-ruzove-zahrade-2-1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3" r="20629"/>
          <a:stretch/>
        </p:blipFill>
        <p:spPr bwMode="auto">
          <a:xfrm>
            <a:off x="252002" y="1117793"/>
            <a:ext cx="2341756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Výsledek obrázku pro nebezpečí nákazy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15" name="Skupina 14"/>
          <p:cNvGrpSpPr/>
          <p:nvPr/>
        </p:nvGrpSpPr>
        <p:grpSpPr>
          <a:xfrm>
            <a:off x="252002" y="854056"/>
            <a:ext cx="4627888" cy="1710901"/>
            <a:chOff x="252002" y="854056"/>
            <a:chExt cx="4627888" cy="1710901"/>
          </a:xfrm>
        </p:grpSpPr>
        <p:sp>
          <p:nvSpPr>
            <p:cNvPr id="13" name="Šipka doprava 12"/>
            <p:cNvSpPr/>
            <p:nvPr/>
          </p:nvSpPr>
          <p:spPr>
            <a:xfrm>
              <a:off x="252002" y="2080325"/>
              <a:ext cx="4627888" cy="484632"/>
            </a:xfrm>
            <a:prstGeom prst="rightArrow">
              <a:avLst/>
            </a:prstGeom>
            <a:pattFill prst="lgCheck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rgbClr val="2D75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ttp://previews.123rf.com/images/file404/file4041502/file404150200374/36068734-pizza-delivery-on-a-bicycle-illustration-Stock-Photo.jpg">
              <a:hlinkClick r:id="rId4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4" t="19118" r="20540" b="19775"/>
            <a:stretch/>
          </p:blipFill>
          <p:spPr bwMode="auto">
            <a:xfrm flipH="1">
              <a:off x="2771800" y="854056"/>
              <a:ext cx="1286183" cy="1413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Zástupný symbol pro obsah 6"/>
          <p:cNvSpPr>
            <a:spLocks noGrp="1"/>
          </p:cNvSpPr>
          <p:nvPr>
            <p:ph sz="quarter" idx="2"/>
          </p:nvPr>
        </p:nvSpPr>
        <p:spPr>
          <a:xfrm>
            <a:off x="1" y="2708920"/>
            <a:ext cx="3347863" cy="2016224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B0F0"/>
                </a:solidFill>
                <a:latin typeface="Cambria" panose="02040503050406030204" pitchFamily="18" charset="0"/>
              </a:rPr>
              <a:t>o</a:t>
            </a:r>
            <a:r>
              <a:rPr lang="cs-CZ" sz="24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dběr cytologického materiálu</a:t>
            </a:r>
          </a:p>
          <a:p>
            <a:pPr marL="357188" lvl="1" indent="-179388"/>
            <a:r>
              <a:rPr lang="cs-CZ" sz="1800" b="1" dirty="0" smtClean="0">
                <a:latin typeface="Cambria" panose="02040503050406030204" pitchFamily="18" charset="0"/>
              </a:rPr>
              <a:t>nátěry </a:t>
            </a:r>
            <a:r>
              <a:rPr lang="cs-CZ" sz="1800" dirty="0" smtClean="0">
                <a:latin typeface="Cambria" panose="02040503050406030204" pitchFamily="18" charset="0"/>
              </a:rPr>
              <a:t>na podložní skla </a:t>
            </a:r>
            <a:br>
              <a:rPr lang="cs-CZ" sz="1800" dirty="0" smtClean="0">
                <a:latin typeface="Cambria" panose="02040503050406030204" pitchFamily="18" charset="0"/>
              </a:rPr>
            </a:br>
            <a:r>
              <a:rPr lang="cs-CZ" sz="1800" dirty="0" smtClean="0">
                <a:latin typeface="Cambria" panose="02040503050406030204" pitchFamily="18" charset="0"/>
              </a:rPr>
              <a:t>(+ fixace)</a:t>
            </a:r>
          </a:p>
          <a:p>
            <a:pPr marL="357188" lvl="1" indent="-179388"/>
            <a:r>
              <a:rPr lang="cs-CZ" sz="1800" b="1" dirty="0" smtClean="0">
                <a:latin typeface="Cambria" panose="02040503050406030204" pitchFamily="18" charset="0"/>
              </a:rPr>
              <a:t>tekutý materiál </a:t>
            </a:r>
            <a:r>
              <a:rPr lang="cs-CZ" sz="1800" dirty="0" smtClean="0">
                <a:latin typeface="Cambria" panose="02040503050406030204" pitchFamily="18" charset="0"/>
              </a:rPr>
              <a:t>(stříkačky, zkumavky, </a:t>
            </a:r>
            <a:r>
              <a:rPr lang="cs-CZ" sz="1800" dirty="0" err="1" smtClean="0">
                <a:latin typeface="Cambria" panose="02040503050406030204" pitchFamily="18" charset="0"/>
              </a:rPr>
              <a:t>sputovky</a:t>
            </a:r>
            <a:r>
              <a:rPr lang="cs-CZ" sz="1800" dirty="0" smtClean="0">
                <a:latin typeface="Cambria" panose="02040503050406030204" pitchFamily="18" charset="0"/>
              </a:rPr>
              <a:t>…)</a:t>
            </a:r>
          </a:p>
          <a:p>
            <a:pPr marL="268288" indent="-268288">
              <a:buNone/>
            </a:pPr>
            <a:endParaRPr lang="cs-CZ" sz="20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2000" dirty="0">
              <a:latin typeface="Cambria" panose="02040503050406030204" pitchFamily="18" charset="0"/>
            </a:endParaRPr>
          </a:p>
        </p:txBody>
      </p:sp>
      <p:sp>
        <p:nvSpPr>
          <p:cNvPr id="23" name="Zástupný symbol pro obsah 6"/>
          <p:cNvSpPr>
            <a:spLocks noGrp="1"/>
          </p:cNvSpPr>
          <p:nvPr>
            <p:ph sz="quarter" idx="2"/>
          </p:nvPr>
        </p:nvSpPr>
        <p:spPr>
          <a:xfrm>
            <a:off x="6804248" y="2706079"/>
            <a:ext cx="1885020" cy="1191509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cs-CZ" sz="1800" b="1" dirty="0">
                <a:latin typeface="Cambria" panose="02040503050406030204" pitchFamily="18" charset="0"/>
              </a:rPr>
              <a:t>v</a:t>
            </a:r>
            <a:r>
              <a:rPr lang="cs-CZ" sz="1800" b="1" dirty="0" smtClean="0">
                <a:latin typeface="Cambria" panose="02040503050406030204" pitchFamily="18" charset="0"/>
              </a:rPr>
              <a:t>yhodnocení </a:t>
            </a:r>
            <a:r>
              <a:rPr lang="cs-CZ" sz="1800" dirty="0" smtClean="0">
                <a:latin typeface="Cambria" panose="02040503050406030204" pitchFamily="18" charset="0"/>
              </a:rPr>
              <a:t>nálezu cytologem-patologem</a:t>
            </a:r>
          </a:p>
        </p:txBody>
      </p:sp>
      <p:sp>
        <p:nvSpPr>
          <p:cNvPr id="12" name="Zahnutá šipka doleva 11"/>
          <p:cNvSpPr/>
          <p:nvPr/>
        </p:nvSpPr>
        <p:spPr>
          <a:xfrm>
            <a:off x="7052823" y="1485857"/>
            <a:ext cx="1933824" cy="4823463"/>
          </a:xfrm>
          <a:prstGeom prst="curvedLeftArrow">
            <a:avLst/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4572000" y="503413"/>
            <a:ext cx="3059823" cy="1802754"/>
            <a:chOff x="4572000" y="503413"/>
            <a:chExt cx="3059823" cy="1802754"/>
          </a:xfrm>
        </p:grpSpPr>
        <p:pic>
          <p:nvPicPr>
            <p:cNvPr id="1034" name="Picture 10" descr="http://tguide.org/wp-content/uploads/2015/02/hospital.png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" t="4574" r="5553" b="5120"/>
            <a:stretch/>
          </p:blipFill>
          <p:spPr bwMode="auto">
            <a:xfrm>
              <a:off x="4572000" y="503413"/>
              <a:ext cx="2110064" cy="1565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www.e-safetyshop.eu/uploads/images_products_large/1615.jp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9890" y="1247920"/>
              <a:ext cx="747142" cy="1039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www.mikroskopy-dalekohledy.cz/images/produkty/original/21.png">
              <a:hlinkClick r:id="rId10"/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0" t="6660" r="11748" b="11642"/>
            <a:stretch/>
          </p:blipFill>
          <p:spPr bwMode="auto">
            <a:xfrm>
              <a:off x="6444208" y="815864"/>
              <a:ext cx="1187615" cy="1490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2" name="Picture 18" descr="http://thumbs.dreamstime.com/z/carrier-pigeon-letter-16527674.jpg">
            <a:hlinkClick r:id="rId12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2824" b="9989"/>
          <a:stretch/>
        </p:blipFill>
        <p:spPr bwMode="auto">
          <a:xfrm>
            <a:off x="5612433" y="5229200"/>
            <a:ext cx="1324248" cy="121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hnutá šipka 13"/>
          <p:cNvSpPr/>
          <p:nvPr/>
        </p:nvSpPr>
        <p:spPr>
          <a:xfrm rot="16200000">
            <a:off x="2744427" y="3672397"/>
            <a:ext cx="864096" cy="3977702"/>
          </a:xfrm>
          <a:prstGeom prst="bentArrow">
            <a:avLst>
              <a:gd name="adj1" fmla="val 34034"/>
              <a:gd name="adj2" fmla="val 34034"/>
              <a:gd name="adj3" fmla="val 41777"/>
              <a:gd name="adj4" fmla="val 60526"/>
            </a:avLst>
          </a:prstGeom>
          <a:pattFill prst="lgCheck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17" grpId="0" build="p" animBg="1"/>
      <p:bldP spid="23" grpId="0" build="p" animBg="1"/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alibri"/>
                <a:cs typeface="Calibri"/>
              </a:rPr>
              <a:t>Zpracování v laboratoři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6465912" cy="4572000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err="1">
                <a:latin typeface="Cambria"/>
                <a:cs typeface="Cambria"/>
              </a:rPr>
              <a:t>c</a:t>
            </a:r>
            <a:r>
              <a:rPr lang="cs-CZ" sz="2400" dirty="0" err="1" smtClean="0">
                <a:latin typeface="Cambria"/>
                <a:cs typeface="Cambria"/>
              </a:rPr>
              <a:t>ytospin</a:t>
            </a:r>
            <a:endParaRPr lang="cs-CZ" sz="2400" dirty="0">
              <a:latin typeface="Cambria"/>
              <a:cs typeface="Cambria"/>
            </a:endParaRPr>
          </a:p>
          <a:p>
            <a:pPr marL="320040" lvl="1" indent="0">
              <a:buNone/>
            </a:pPr>
            <a:r>
              <a:rPr lang="cs-CZ" sz="2200" dirty="0" smtClean="0">
                <a:latin typeface="Cambria"/>
                <a:ea typeface="Cambria Math" panose="02040503050406030204" pitchFamily="18" charset="0"/>
                <a:cs typeface="Cambria"/>
              </a:rPr>
              <a:t>→</a:t>
            </a:r>
            <a:r>
              <a:rPr lang="cs-CZ" sz="2200" dirty="0" smtClean="0">
                <a:latin typeface="Cambria"/>
                <a:cs typeface="Cambria"/>
              </a:rPr>
              <a:t> „terčík“ na podložní sklo</a:t>
            </a:r>
          </a:p>
          <a:p>
            <a:pPr marL="320040" lvl="1" indent="0">
              <a:buNone/>
            </a:pPr>
            <a:r>
              <a:rPr lang="cs-CZ" sz="2200" dirty="0">
                <a:latin typeface="Cambria"/>
                <a:ea typeface="Cambria Math" panose="02040503050406030204" pitchFamily="18" charset="0"/>
                <a:cs typeface="Cambria"/>
              </a:rPr>
              <a:t>→</a:t>
            </a:r>
            <a:r>
              <a:rPr lang="cs-CZ" sz="2200" dirty="0" smtClean="0">
                <a:latin typeface="Cambria"/>
                <a:cs typeface="Cambria"/>
              </a:rPr>
              <a:t> </a:t>
            </a:r>
            <a:r>
              <a:rPr lang="cs-CZ" sz="2200" dirty="0" err="1" smtClean="0">
                <a:latin typeface="Cambria"/>
                <a:cs typeface="Cambria"/>
              </a:rPr>
              <a:t>cytoblok</a:t>
            </a:r>
            <a:endParaRPr lang="cs-CZ" sz="2200" dirty="0" smtClean="0">
              <a:latin typeface="Cambria"/>
              <a:cs typeface="Cambria"/>
            </a:endParaRPr>
          </a:p>
          <a:p>
            <a:endParaRPr lang="cs-CZ" sz="1000" dirty="0" smtClean="0">
              <a:latin typeface="Cambria"/>
              <a:cs typeface="Cambria"/>
            </a:endParaRPr>
          </a:p>
          <a:p>
            <a:r>
              <a:rPr lang="cs-CZ" b="1" dirty="0">
                <a:latin typeface="Cambria"/>
                <a:cs typeface="Cambria"/>
              </a:rPr>
              <a:t>b</a:t>
            </a:r>
            <a:r>
              <a:rPr lang="cs-CZ" b="1" dirty="0" smtClean="0">
                <a:latin typeface="Cambria"/>
                <a:cs typeface="Cambria"/>
              </a:rPr>
              <a:t>arvení</a:t>
            </a:r>
            <a:r>
              <a:rPr lang="cs-CZ" dirty="0" smtClean="0">
                <a:latin typeface="Cambria"/>
                <a:cs typeface="Cambria"/>
              </a:rPr>
              <a:t> (záleží na předchozí fixaci)</a:t>
            </a:r>
          </a:p>
          <a:p>
            <a:pPr lvl="1"/>
            <a:r>
              <a:rPr lang="cs-CZ" sz="2200" b="1" dirty="0">
                <a:solidFill>
                  <a:srgbClr val="004080"/>
                </a:solidFill>
                <a:latin typeface="Cambria"/>
                <a:cs typeface="Cambria"/>
              </a:rPr>
              <a:t>M</a:t>
            </a:r>
            <a:r>
              <a:rPr lang="cs-CZ" sz="2200" b="1" dirty="0" smtClean="0">
                <a:solidFill>
                  <a:srgbClr val="00B0F0"/>
                </a:solidFill>
                <a:latin typeface="Cambria"/>
                <a:cs typeface="Cambria"/>
              </a:rPr>
              <a:t>ay-</a:t>
            </a:r>
            <a:r>
              <a:rPr lang="cs-CZ" sz="2200" b="1" dirty="0" smtClean="0">
                <a:solidFill>
                  <a:srgbClr val="004080"/>
                </a:solidFill>
                <a:latin typeface="Cambria"/>
                <a:cs typeface="Cambria"/>
              </a:rPr>
              <a:t>G</a:t>
            </a:r>
            <a:r>
              <a:rPr lang="cs-CZ" sz="2200" b="1" dirty="0" smtClean="0">
                <a:solidFill>
                  <a:srgbClr val="00B0F0"/>
                </a:solidFill>
                <a:latin typeface="Cambria"/>
                <a:cs typeface="Cambria"/>
              </a:rPr>
              <a:t>rünwald-</a:t>
            </a:r>
            <a:r>
              <a:rPr lang="cs-CZ" sz="2200" b="1" dirty="0" err="1" smtClean="0">
                <a:solidFill>
                  <a:srgbClr val="004080"/>
                </a:solidFill>
                <a:latin typeface="Cambria"/>
                <a:cs typeface="Cambria"/>
              </a:rPr>
              <a:t>G</a:t>
            </a:r>
            <a:r>
              <a:rPr lang="cs-CZ" sz="2200" b="1" dirty="0" err="1" smtClean="0">
                <a:solidFill>
                  <a:srgbClr val="00B0F0"/>
                </a:solidFill>
                <a:latin typeface="Cambria"/>
                <a:cs typeface="Cambria"/>
              </a:rPr>
              <a:t>iemsa</a:t>
            </a:r>
            <a:r>
              <a:rPr lang="cs-CZ" sz="2200" b="1" dirty="0" smtClean="0">
                <a:solidFill>
                  <a:srgbClr val="00B0F0"/>
                </a:solidFill>
                <a:latin typeface="Cambria"/>
                <a:cs typeface="Cambria"/>
              </a:rPr>
              <a:t>-</a:t>
            </a:r>
            <a:r>
              <a:rPr lang="cs-CZ" sz="2200" b="1" dirty="0" err="1" smtClean="0">
                <a:solidFill>
                  <a:srgbClr val="00B0F0"/>
                </a:solidFill>
                <a:latin typeface="Cambria"/>
                <a:cs typeface="Cambria"/>
              </a:rPr>
              <a:t>Romanovsky</a:t>
            </a:r>
            <a:r>
              <a:rPr lang="cs-CZ" sz="2200" b="1" dirty="0" smtClean="0">
                <a:solidFill>
                  <a:srgbClr val="66CCFF"/>
                </a:solidFill>
                <a:latin typeface="Cambria"/>
                <a:cs typeface="Cambria"/>
              </a:rPr>
              <a:t> </a:t>
            </a:r>
            <a:r>
              <a:rPr lang="cs-CZ" sz="2200" dirty="0" smtClean="0">
                <a:latin typeface="Cambria"/>
                <a:cs typeface="Cambria"/>
              </a:rPr>
              <a:t>(</a:t>
            </a:r>
            <a:r>
              <a:rPr lang="cs-CZ" sz="2200" b="1" dirty="0" smtClean="0">
                <a:solidFill>
                  <a:srgbClr val="004080"/>
                </a:solidFill>
                <a:latin typeface="Cambria"/>
                <a:cs typeface="Cambria"/>
              </a:rPr>
              <a:t>MGG</a:t>
            </a:r>
            <a:r>
              <a:rPr lang="cs-CZ" sz="2200" dirty="0" smtClean="0">
                <a:latin typeface="Cambria"/>
                <a:cs typeface="Cambria"/>
              </a:rPr>
              <a:t>)</a:t>
            </a:r>
          </a:p>
          <a:p>
            <a:pPr lvl="2"/>
            <a:r>
              <a:rPr lang="cs-CZ" b="1" dirty="0">
                <a:latin typeface="Cambria"/>
                <a:cs typeface="Cambria"/>
              </a:rPr>
              <a:t>p</a:t>
            </a:r>
            <a:r>
              <a:rPr lang="cs-CZ" b="1" dirty="0" smtClean="0">
                <a:latin typeface="Cambria"/>
                <a:cs typeface="Cambria"/>
              </a:rPr>
              <a:t>o fixaci zaschnutím</a:t>
            </a:r>
          </a:p>
          <a:p>
            <a:pPr lvl="2"/>
            <a:r>
              <a:rPr lang="cs-CZ" dirty="0" smtClean="0">
                <a:latin typeface="Cambria"/>
                <a:cs typeface="Cambria"/>
              </a:rPr>
              <a:t>= eozin-</a:t>
            </a:r>
            <a:r>
              <a:rPr lang="cs-CZ" dirty="0" err="1" smtClean="0">
                <a:latin typeface="Cambria"/>
                <a:cs typeface="Cambria"/>
              </a:rPr>
              <a:t>methylen</a:t>
            </a:r>
            <a:r>
              <a:rPr lang="cs-CZ" dirty="0" smtClean="0">
                <a:latin typeface="Cambria"/>
                <a:cs typeface="Cambria"/>
              </a:rPr>
              <a:t> modř+ dtto chlorid + eozin</a:t>
            </a:r>
          </a:p>
          <a:p>
            <a:pPr lvl="1"/>
            <a:r>
              <a:rPr lang="cs-CZ" sz="2200" b="1" dirty="0" err="1" smtClean="0">
                <a:solidFill>
                  <a:srgbClr val="00B0F0"/>
                </a:solidFill>
                <a:latin typeface="Cambria"/>
                <a:cs typeface="Cambria"/>
              </a:rPr>
              <a:t>Papanicolau</a:t>
            </a:r>
            <a:r>
              <a:rPr lang="cs-CZ" sz="2200" dirty="0" smtClean="0">
                <a:latin typeface="Cambria"/>
                <a:cs typeface="Cambria"/>
              </a:rPr>
              <a:t> (</a:t>
            </a:r>
            <a:r>
              <a:rPr lang="cs-CZ" sz="2200" b="1" dirty="0" err="1" smtClean="0">
                <a:solidFill>
                  <a:srgbClr val="FF99CC"/>
                </a:solidFill>
                <a:latin typeface="Cambria"/>
                <a:cs typeface="Cambria"/>
              </a:rPr>
              <a:t>Pap</a:t>
            </a:r>
            <a:r>
              <a:rPr lang="cs-CZ" sz="2200" dirty="0" smtClean="0">
                <a:latin typeface="Cambria"/>
                <a:cs typeface="Cambria"/>
              </a:rPr>
              <a:t>)</a:t>
            </a:r>
          </a:p>
          <a:p>
            <a:pPr lvl="2"/>
            <a:r>
              <a:rPr lang="cs-CZ" b="1" dirty="0">
                <a:latin typeface="Cambria"/>
                <a:cs typeface="Cambria"/>
              </a:rPr>
              <a:t>p</a:t>
            </a:r>
            <a:r>
              <a:rPr lang="cs-CZ" b="1" dirty="0" smtClean="0">
                <a:latin typeface="Cambria"/>
                <a:cs typeface="Cambria"/>
              </a:rPr>
              <a:t>o fixaci alkoholem </a:t>
            </a:r>
            <a:r>
              <a:rPr lang="cs-CZ" dirty="0" smtClean="0">
                <a:latin typeface="Cambria"/>
                <a:cs typeface="Cambria"/>
              </a:rPr>
              <a:t>(</a:t>
            </a:r>
            <a:r>
              <a:rPr lang="cs-CZ" dirty="0" err="1" smtClean="0">
                <a:latin typeface="Cambria"/>
                <a:cs typeface="Cambria"/>
              </a:rPr>
              <a:t>cytofixativ</a:t>
            </a:r>
            <a:r>
              <a:rPr lang="cs-CZ" dirty="0" smtClean="0">
                <a:latin typeface="Cambria"/>
                <a:cs typeface="Cambria"/>
              </a:rPr>
              <a:t>)</a:t>
            </a:r>
          </a:p>
          <a:p>
            <a:pPr lvl="2"/>
            <a:r>
              <a:rPr lang="cs-CZ" dirty="0" smtClean="0">
                <a:latin typeface="Cambria"/>
                <a:cs typeface="Cambria"/>
              </a:rPr>
              <a:t>= modifikovaný HE (hematoxylin – oranž G – polychrom)</a:t>
            </a:r>
          </a:p>
          <a:p>
            <a:endParaRPr lang="cs-CZ" sz="1000" dirty="0" smtClean="0">
              <a:latin typeface="Cambria"/>
              <a:cs typeface="Cambria"/>
            </a:endParaRPr>
          </a:p>
          <a:p>
            <a:r>
              <a:rPr lang="cs-CZ" sz="2400" dirty="0">
                <a:latin typeface="Cambria"/>
                <a:cs typeface="Cambria"/>
              </a:rPr>
              <a:t>m</a:t>
            </a:r>
            <a:r>
              <a:rPr lang="cs-CZ" sz="2400" dirty="0" smtClean="0">
                <a:latin typeface="Cambria"/>
                <a:cs typeface="Cambria"/>
              </a:rPr>
              <a:t>ontování pod krycí sklo / folii</a:t>
            </a:r>
            <a:endParaRPr lang="en-US" sz="2400" dirty="0">
              <a:latin typeface="Cambria"/>
              <a:cs typeface="Cambria"/>
            </a:endParaRPr>
          </a:p>
        </p:txBody>
      </p:sp>
      <p:pic>
        <p:nvPicPr>
          <p:cNvPr id="4" name="Picture 10" descr="http://photos1.blogger.com/blogger/6022/3051/1600/frot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7366" r="4465"/>
          <a:stretch/>
        </p:blipFill>
        <p:spPr bwMode="auto">
          <a:xfrm>
            <a:off x="6444208" y="3356992"/>
            <a:ext cx="2572886" cy="221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29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Calibri"/>
                <a:cs typeface="Calibri"/>
              </a:rPr>
              <a:t>Barvení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99592" y="1268760"/>
            <a:ext cx="3733800" cy="762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b="0" dirty="0" err="1">
                <a:latin typeface="Calibri" panose="020F0502020204030204" pitchFamily="34" charset="0"/>
              </a:rPr>
              <a:t>z</a:t>
            </a:r>
            <a:r>
              <a:rPr lang="en-US" b="0" dirty="0" err="1" smtClean="0">
                <a:latin typeface="Calibri" panose="020F0502020204030204" pitchFamily="34" charset="0"/>
              </a:rPr>
              <a:t>aschnutí</a:t>
            </a:r>
            <a:r>
              <a:rPr lang="en-US" b="0" dirty="0" smtClean="0">
                <a:latin typeface="Calibri" panose="020F0502020204030204" pitchFamily="34" charset="0"/>
              </a:rPr>
              <a:t> </a:t>
            </a:r>
            <a:r>
              <a:rPr lang="cs-CZ" b="0" dirty="0">
                <a:latin typeface="Calibri" panose="020F0502020204030204" pitchFamily="34" charset="0"/>
                <a:ea typeface="Cambria Math" panose="02040503050406030204" pitchFamily="18" charset="0"/>
                <a:cs typeface="Cambria"/>
              </a:rPr>
              <a:t>→</a:t>
            </a:r>
            <a:r>
              <a:rPr lang="en-US" dirty="0" smtClean="0">
                <a:latin typeface="Calibri" panose="020F0502020204030204" pitchFamily="34" charset="0"/>
              </a:rPr>
              <a:t> MGG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932040" y="1268760"/>
            <a:ext cx="3733800" cy="762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b="0" dirty="0" err="1">
                <a:latin typeface="Calibri" panose="020F0502020204030204" pitchFamily="34" charset="0"/>
              </a:rPr>
              <a:t>a</a:t>
            </a:r>
            <a:r>
              <a:rPr lang="en-US" b="0" dirty="0" err="1" smtClean="0">
                <a:latin typeface="Calibri" panose="020F0502020204030204" pitchFamily="34" charset="0"/>
              </a:rPr>
              <a:t>lkohol</a:t>
            </a:r>
            <a:r>
              <a:rPr lang="en-US" b="0" dirty="0" smtClean="0">
                <a:latin typeface="Calibri" panose="020F0502020204030204" pitchFamily="34" charset="0"/>
              </a:rPr>
              <a:t> </a:t>
            </a:r>
            <a:r>
              <a:rPr lang="cs-CZ" b="0" dirty="0" smtClean="0">
                <a:latin typeface="Calibri" panose="020F0502020204030204" pitchFamily="34" charset="0"/>
                <a:ea typeface="Cambria Math" panose="02040503050406030204" pitchFamily="18" charset="0"/>
                <a:cs typeface="Cambria"/>
              </a:rPr>
              <a:t>→ </a:t>
            </a:r>
            <a:r>
              <a:rPr lang="cs-CZ" dirty="0" smtClean="0">
                <a:latin typeface="Calibri" panose="020F0502020204030204" pitchFamily="34" charset="0"/>
                <a:ea typeface="Cambria Math" panose="02040503050406030204" pitchFamily="18" charset="0"/>
                <a:cs typeface="Cambria"/>
              </a:rPr>
              <a:t>PAP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99592" y="2060848"/>
            <a:ext cx="3733800" cy="3886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2"/>
              <a:buChar char=""/>
            </a:pPr>
            <a:r>
              <a:rPr lang="cs-CZ" altLang="cs-CZ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extracelulární materiály</a:t>
            </a:r>
            <a:endParaRPr lang="cs-CZ" altLang="cs-CZ" sz="1900" dirty="0">
              <a:effectLst>
                <a:outerShdw blurRad="38100" dist="38100" dir="2700000" algn="tl">
                  <a:srgbClr val="FFFFFF"/>
                </a:outerShdw>
              </a:effectLst>
              <a:latin typeface="Cambria"/>
              <a:cs typeface="Cambria"/>
            </a:endParaRPr>
          </a:p>
          <a:p>
            <a:pPr>
              <a:lnSpc>
                <a:spcPct val="80000"/>
              </a:lnSpc>
              <a:buFont typeface="Wingdings" charset="2"/>
              <a:buChar char=""/>
            </a:pPr>
            <a:r>
              <a:rPr lang="cs-CZ" altLang="cs-CZ" sz="1900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krvetvorné buňky</a:t>
            </a:r>
            <a:r>
              <a:rPr lang="cs-CZ" altLang="cs-CZ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 </a:t>
            </a:r>
            <a:r>
              <a:rPr lang="cs-CZ" altLang="cs-CZ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a jejich </a:t>
            </a:r>
            <a:r>
              <a:rPr lang="cs-CZ" altLang="cs-CZ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granula</a:t>
            </a:r>
          </a:p>
          <a:p>
            <a:pPr>
              <a:lnSpc>
                <a:spcPct val="80000"/>
              </a:lnSpc>
              <a:buFont typeface="Wingdings" charset="2"/>
              <a:buChar char=""/>
            </a:pPr>
            <a:r>
              <a:rPr lang="cs-CZ" altLang="cs-CZ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bakterie</a:t>
            </a:r>
            <a:endParaRPr lang="cs-CZ" altLang="cs-CZ" sz="1900" dirty="0">
              <a:effectLst>
                <a:outerShdw blurRad="38100" dist="38100" dir="2700000" algn="tl">
                  <a:srgbClr val="FFFFFF"/>
                </a:outerShdw>
              </a:effectLst>
              <a:latin typeface="Cambria"/>
              <a:cs typeface="Cambria"/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ý"/>
            </a:pPr>
            <a:r>
              <a:rPr lang="cs-CZ" altLang="cs-CZ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a</a:t>
            </a:r>
            <a:r>
              <a:rPr lang="cs-CZ" altLang="cs-CZ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le horší barvitelnost jader (struktura chromatinu, vzhled jadérek atp.)</a:t>
            </a:r>
            <a:endParaRPr lang="cs-CZ" altLang="cs-CZ" sz="1900" dirty="0">
              <a:latin typeface="Cambria"/>
              <a:cs typeface="Cambri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4"/>
          </p:nvPr>
        </p:nvSpPr>
        <p:spPr>
          <a:xfrm>
            <a:off x="4932040" y="2060848"/>
            <a:ext cx="3733800" cy="3886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2"/>
              <a:buChar char=""/>
            </a:pPr>
            <a:r>
              <a:rPr lang="cs-CZ" altLang="cs-CZ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transparence </a:t>
            </a:r>
            <a:r>
              <a:rPr lang="cs-CZ" altLang="cs-CZ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buněk</a:t>
            </a:r>
          </a:p>
          <a:p>
            <a:pPr>
              <a:lnSpc>
                <a:spcPct val="80000"/>
              </a:lnSpc>
              <a:buFont typeface="Wingdings" charset="2"/>
              <a:buChar char=""/>
            </a:pPr>
            <a:r>
              <a:rPr lang="cs-CZ" altLang="cs-CZ" sz="19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hematoxylin</a:t>
            </a:r>
            <a:r>
              <a:rPr lang="cs-CZ" altLang="cs-CZ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 </a:t>
            </a:r>
            <a:r>
              <a:rPr lang="cs-CZ" altLang="cs-CZ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barví </a:t>
            </a:r>
            <a:r>
              <a:rPr lang="cs-CZ" altLang="cs-CZ" sz="19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jádro </a:t>
            </a:r>
            <a:r>
              <a:rPr lang="cs-CZ" sz="1900" dirty="0">
                <a:latin typeface="Cambria"/>
                <a:ea typeface="Cambria Math" panose="02040503050406030204" pitchFamily="18" charset="0"/>
                <a:cs typeface="Cambria"/>
              </a:rPr>
              <a:t>→</a:t>
            </a:r>
            <a:r>
              <a:rPr lang="cs-CZ" altLang="cs-CZ" sz="19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 </a:t>
            </a:r>
            <a:r>
              <a:rPr lang="cs-CZ" altLang="cs-CZ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detailní </a:t>
            </a:r>
            <a:r>
              <a:rPr lang="cs-CZ" altLang="cs-CZ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pozorování </a:t>
            </a:r>
            <a:r>
              <a:rPr lang="cs-CZ" altLang="cs-CZ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chromatinu</a:t>
            </a:r>
            <a:endParaRPr lang="cs-CZ" altLang="cs-CZ" sz="1900" dirty="0">
              <a:effectLst>
                <a:outerShdw blurRad="38100" dist="38100" dir="2700000" algn="tl">
                  <a:srgbClr val="FFFFFF"/>
                </a:outerShdw>
              </a:effectLst>
              <a:latin typeface="Cambria"/>
              <a:cs typeface="Cambria"/>
            </a:endParaRPr>
          </a:p>
          <a:p>
            <a:pPr>
              <a:lnSpc>
                <a:spcPct val="80000"/>
              </a:lnSpc>
              <a:buFont typeface="Wingdings" charset="2"/>
              <a:buChar char=""/>
            </a:pPr>
            <a:r>
              <a:rPr lang="cs-CZ" altLang="cs-CZ" sz="19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oranž </a:t>
            </a:r>
            <a:r>
              <a:rPr lang="cs-CZ" altLang="cs-CZ" sz="19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G</a:t>
            </a:r>
            <a:r>
              <a:rPr lang="cs-CZ" altLang="cs-CZ" sz="1900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 zdůrazní </a:t>
            </a:r>
            <a:r>
              <a:rPr lang="cs-CZ" altLang="cs-CZ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keratinizaci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"/>
            </a:pPr>
            <a:r>
              <a:rPr lang="cs-CZ" altLang="cs-CZ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/>
                <a:cs typeface="Cambria"/>
              </a:rPr>
              <a:t>ale horší detaily cytoplazmy</a:t>
            </a:r>
            <a:endParaRPr lang="cs-CZ" altLang="cs-CZ" sz="1900" dirty="0" smtClean="0">
              <a:latin typeface="Cambria"/>
              <a:cs typeface="Cambria"/>
            </a:endParaRPr>
          </a:p>
          <a:p>
            <a:endParaRPr lang="en-US" sz="1900" dirty="0">
              <a:latin typeface="Cambria"/>
              <a:cs typeface="Cambria"/>
            </a:endParaRPr>
          </a:p>
        </p:txBody>
      </p:sp>
      <p:pic>
        <p:nvPicPr>
          <p:cNvPr id="8" name="Picture 19" descr="Obr zek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4077072"/>
            <a:ext cx="3860800" cy="2603500"/>
          </a:xfrm>
          <a:prstGeom prst="rect">
            <a:avLst/>
          </a:prstGeom>
          <a:noFill/>
          <a:ln w="12700" cap="sq" cmpd="sng" algn="ctr">
            <a:solidFill>
              <a:srgbClr val="2D758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 descr="http://www.sanatoriumhelios.cz/images/upload/fotogalerie_cytol_LSIL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4077072"/>
            <a:ext cx="3862387" cy="2603500"/>
          </a:xfrm>
          <a:prstGeom prst="rect">
            <a:avLst/>
          </a:prstGeom>
          <a:noFill/>
          <a:ln w="12700">
            <a:solidFill>
              <a:srgbClr val="2D758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97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Cytologie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is-IS" b="1" dirty="0" smtClean="0">
                <a:latin typeface="Calibri"/>
                <a:cs typeface="Calibri"/>
              </a:rPr>
              <a:t>…</a:t>
            </a:r>
            <a:r>
              <a:rPr lang="cs-CZ" b="1" dirty="0" smtClean="0">
                <a:latin typeface="Calibri"/>
                <a:cs typeface="Calibri"/>
              </a:rPr>
              <a:t>obecné principy hodnocení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78080" cy="4572000"/>
          </a:xfrm>
        </p:spPr>
        <p:txBody>
          <a:bodyPr>
            <a:noAutofit/>
          </a:bodyPr>
          <a:lstStyle/>
          <a:p>
            <a:r>
              <a:rPr lang="cs-CZ" altLang="cs-CZ" sz="2400" b="1" dirty="0">
                <a:solidFill>
                  <a:srgbClr val="009999"/>
                </a:solidFill>
                <a:latin typeface="Cambria" panose="02040503050406030204" pitchFamily="18" charset="0"/>
              </a:rPr>
              <a:t>kvalita</a:t>
            </a:r>
            <a:r>
              <a:rPr lang="cs-CZ" altLang="cs-CZ" sz="2400" dirty="0">
                <a:latin typeface="Cambria" panose="02040503050406030204" pitchFamily="18" charset="0"/>
              </a:rPr>
              <a:t> a </a:t>
            </a:r>
            <a:r>
              <a:rPr lang="cs-CZ" altLang="cs-CZ" sz="2400" dirty="0" smtClean="0">
                <a:latin typeface="Cambria" panose="02040503050406030204" pitchFamily="18" charset="0"/>
              </a:rPr>
              <a:t>kvantita </a:t>
            </a:r>
            <a:r>
              <a:rPr lang="cs-CZ" altLang="cs-CZ" sz="2400" dirty="0">
                <a:latin typeface="Cambria" panose="02040503050406030204" pitchFamily="18" charset="0"/>
              </a:rPr>
              <a:t>odebraného materiálu </a:t>
            </a:r>
          </a:p>
          <a:p>
            <a:pPr marL="452438" lvl="1" indent="-182563"/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hodnotitelný</a:t>
            </a:r>
          </a:p>
          <a:p>
            <a:pPr marL="452438" lvl="1" indent="-182563"/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nehodnotitelný, ale zpracovaný (</a:t>
            </a:r>
            <a:r>
              <a:rPr lang="cs-CZ" altLang="cs-CZ" sz="2000" b="1" dirty="0" err="1">
                <a:latin typeface="Cambria" panose="02040503050406030204" pitchFamily="18" charset="0"/>
                <a:cs typeface="Arial" charset="0"/>
              </a:rPr>
              <a:t>limitovaně</a:t>
            </a:r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 diagnostický</a:t>
            </a:r>
            <a:r>
              <a:rPr lang="cs-CZ" altLang="cs-CZ" sz="2000" b="1" dirty="0" smtClean="0">
                <a:latin typeface="Cambria" panose="02040503050406030204" pitchFamily="18" charset="0"/>
                <a:cs typeface="Arial" charset="0"/>
              </a:rPr>
              <a:t>)</a:t>
            </a:r>
            <a:r>
              <a:rPr lang="cs-CZ" altLang="cs-CZ" sz="1800" i="1" dirty="0" smtClean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–proč?</a:t>
            </a:r>
            <a:endParaRPr lang="cs-CZ" altLang="cs-CZ" sz="1800" i="1" dirty="0">
              <a:solidFill>
                <a:srgbClr val="FF0000"/>
              </a:solidFill>
              <a:latin typeface="Cambria" panose="02040503050406030204" pitchFamily="18" charset="0"/>
              <a:cs typeface="Arial" charset="0"/>
            </a:endParaRPr>
          </a:p>
          <a:p>
            <a:pPr marL="452438" lvl="1" indent="-182563"/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nehodnotitelný (= nediagnostický) </a:t>
            </a:r>
            <a:r>
              <a:rPr lang="cs-CZ" altLang="cs-CZ" sz="2000" b="1" dirty="0" smtClean="0">
                <a:latin typeface="Cambria" panose="02040503050406030204" pitchFamily="18" charset="0"/>
                <a:cs typeface="Arial" charset="0"/>
              </a:rPr>
              <a:t>vzorek </a:t>
            </a:r>
            <a:r>
              <a:rPr lang="cs-CZ" altLang="cs-CZ" sz="2000" i="1" dirty="0" smtClean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– proč?</a:t>
            </a:r>
            <a:endParaRPr lang="cs-CZ" altLang="cs-CZ" sz="2000" i="1" dirty="0">
              <a:solidFill>
                <a:srgbClr val="FF0000"/>
              </a:solidFill>
              <a:latin typeface="Cambria" panose="02040503050406030204" pitchFamily="18" charset="0"/>
              <a:cs typeface="Arial" charset="0"/>
            </a:endParaRPr>
          </a:p>
          <a:p>
            <a:pPr lvl="1">
              <a:buFontTx/>
              <a:buNone/>
            </a:pPr>
            <a:endParaRPr lang="cs-CZ" altLang="cs-CZ" sz="1000" b="1" dirty="0">
              <a:latin typeface="Cambria" panose="02040503050406030204" pitchFamily="18" charset="0"/>
              <a:cs typeface="Arial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cs typeface="Arial" charset="0"/>
              </a:rPr>
              <a:t>popis </a:t>
            </a:r>
            <a:r>
              <a:rPr lang="cs-CZ" altLang="cs-CZ" sz="2400" b="1" dirty="0">
                <a:solidFill>
                  <a:srgbClr val="009999"/>
                </a:solidFill>
                <a:latin typeface="Cambria" panose="02040503050406030204" pitchFamily="18" charset="0"/>
                <a:cs typeface="Arial" charset="0"/>
              </a:rPr>
              <a:t>nenádorových </a:t>
            </a:r>
            <a:r>
              <a:rPr lang="cs-CZ" altLang="cs-CZ" sz="2400" b="1" dirty="0" smtClean="0">
                <a:solidFill>
                  <a:srgbClr val="009999"/>
                </a:solidFill>
                <a:latin typeface="Cambria" panose="02040503050406030204" pitchFamily="18" charset="0"/>
                <a:cs typeface="Arial" charset="0"/>
              </a:rPr>
              <a:t>změn</a:t>
            </a:r>
            <a:r>
              <a:rPr lang="cs-CZ" altLang="cs-CZ" sz="2400" dirty="0" smtClean="0">
                <a:latin typeface="Cambria" panose="02040503050406030204" pitchFamily="18" charset="0"/>
                <a:cs typeface="Arial" charset="0"/>
              </a:rPr>
              <a:t> </a:t>
            </a:r>
            <a:endParaRPr lang="cs-CZ" altLang="cs-CZ" sz="2400" dirty="0">
              <a:latin typeface="Cambria" panose="02040503050406030204" pitchFamily="18" charset="0"/>
              <a:cs typeface="Arial" charset="0"/>
            </a:endParaRPr>
          </a:p>
          <a:p>
            <a:pPr lvl="1"/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zánětlivé </a:t>
            </a:r>
            <a:r>
              <a:rPr lang="cs-CZ" altLang="cs-CZ" sz="2000" b="1" dirty="0" err="1">
                <a:latin typeface="Cambria" panose="02040503050406030204" pitchFamily="18" charset="0"/>
                <a:cs typeface="Arial" charset="0"/>
              </a:rPr>
              <a:t>bb</a:t>
            </a:r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., </a:t>
            </a:r>
            <a:r>
              <a:rPr lang="cs-CZ" altLang="cs-CZ" sz="2000" b="1" dirty="0" err="1">
                <a:latin typeface="Cambria" panose="02040503050406030204" pitchFamily="18" charset="0"/>
                <a:cs typeface="Arial" charset="0"/>
              </a:rPr>
              <a:t>ery</a:t>
            </a:r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 (tzv. buněčné pozadí)</a:t>
            </a:r>
          </a:p>
          <a:p>
            <a:pPr lvl="1"/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případná mikrobiální infekce</a:t>
            </a:r>
          </a:p>
          <a:p>
            <a:pPr lvl="1"/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reaktivní změny </a:t>
            </a:r>
            <a:r>
              <a:rPr lang="cs-CZ" altLang="cs-CZ" sz="2000" b="1" dirty="0" err="1">
                <a:latin typeface="Cambria" panose="02040503050406030204" pitchFamily="18" charset="0"/>
                <a:cs typeface="Arial" charset="0"/>
              </a:rPr>
              <a:t>epitelií</a:t>
            </a:r>
            <a:r>
              <a:rPr lang="cs-CZ" altLang="cs-CZ" sz="2000" dirty="0">
                <a:latin typeface="Cambria" panose="02040503050406030204" pitchFamily="18" charset="0"/>
                <a:cs typeface="Arial" charset="0"/>
              </a:rPr>
              <a:t> …</a:t>
            </a:r>
          </a:p>
          <a:p>
            <a:pPr lvl="1">
              <a:buFontTx/>
              <a:buNone/>
            </a:pPr>
            <a:endParaRPr lang="cs-CZ" altLang="cs-CZ" sz="1000" dirty="0">
              <a:latin typeface="Cambria" panose="02040503050406030204" pitchFamily="18" charset="0"/>
              <a:cs typeface="Arial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  <a:cs typeface="Arial" charset="0"/>
              </a:rPr>
              <a:t>popis případných </a:t>
            </a:r>
            <a:r>
              <a:rPr lang="cs-CZ" altLang="cs-CZ" sz="2400" b="1" dirty="0" err="1">
                <a:solidFill>
                  <a:srgbClr val="009999"/>
                </a:solidFill>
                <a:latin typeface="Cambria" panose="02040503050406030204" pitchFamily="18" charset="0"/>
                <a:cs typeface="Arial" charset="0"/>
              </a:rPr>
              <a:t>cytonukleárních</a:t>
            </a:r>
            <a:r>
              <a:rPr lang="cs-CZ" altLang="cs-CZ" sz="2400" b="1" dirty="0">
                <a:solidFill>
                  <a:srgbClr val="009999"/>
                </a:solidFill>
                <a:latin typeface="Cambria" panose="02040503050406030204" pitchFamily="18" charset="0"/>
                <a:cs typeface="Arial" charset="0"/>
              </a:rPr>
              <a:t> atypií</a:t>
            </a:r>
            <a:r>
              <a:rPr lang="cs-CZ" altLang="cs-CZ" sz="2400" dirty="0">
                <a:latin typeface="Cambria" panose="02040503050406030204" pitchFamily="18" charset="0"/>
                <a:cs typeface="Arial" charset="0"/>
              </a:rPr>
              <a:t> </a:t>
            </a:r>
          </a:p>
          <a:p>
            <a:pPr lvl="1"/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dlaždicových </a:t>
            </a:r>
            <a:r>
              <a:rPr lang="cs-CZ" altLang="cs-CZ" sz="2000" b="1" dirty="0" err="1">
                <a:latin typeface="Cambria" panose="02040503050406030204" pitchFamily="18" charset="0"/>
                <a:cs typeface="Arial" charset="0"/>
              </a:rPr>
              <a:t>bb</a:t>
            </a:r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. / žlázových </a:t>
            </a:r>
            <a:r>
              <a:rPr lang="cs-CZ" altLang="cs-CZ" sz="2000" b="1" dirty="0" err="1">
                <a:latin typeface="Cambria" panose="02040503050406030204" pitchFamily="18" charset="0"/>
                <a:cs typeface="Arial" charset="0"/>
              </a:rPr>
              <a:t>bb</a:t>
            </a:r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. / </a:t>
            </a:r>
            <a:r>
              <a:rPr lang="cs-CZ" altLang="cs-CZ" sz="2000" b="1" dirty="0" err="1">
                <a:latin typeface="Cambria" panose="02040503050406030204" pitchFamily="18" charset="0"/>
                <a:cs typeface="Arial" charset="0"/>
              </a:rPr>
              <a:t>urotelií</a:t>
            </a:r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 / </a:t>
            </a:r>
            <a:r>
              <a:rPr lang="cs-CZ" altLang="cs-CZ" sz="2000" b="1" dirty="0" err="1">
                <a:latin typeface="Cambria" panose="02040503050406030204" pitchFamily="18" charset="0"/>
                <a:cs typeface="Arial" charset="0"/>
              </a:rPr>
              <a:t>mezotelií</a:t>
            </a:r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 / lymfoidních </a:t>
            </a:r>
            <a:r>
              <a:rPr lang="cs-CZ" altLang="cs-CZ" sz="2000" b="1" dirty="0" err="1">
                <a:latin typeface="Cambria" panose="02040503050406030204" pitchFamily="18" charset="0"/>
                <a:cs typeface="Arial" charset="0"/>
              </a:rPr>
              <a:t>bb</a:t>
            </a:r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. / </a:t>
            </a:r>
            <a:r>
              <a:rPr lang="cs-CZ" altLang="cs-CZ" sz="2000" b="1" dirty="0" err="1">
                <a:latin typeface="Cambria" panose="02040503050406030204" pitchFamily="18" charset="0"/>
                <a:cs typeface="Arial" charset="0"/>
              </a:rPr>
              <a:t>stromálních</a:t>
            </a:r>
            <a:r>
              <a:rPr lang="cs-CZ" altLang="cs-CZ" sz="2000" b="1" dirty="0">
                <a:latin typeface="Cambria" panose="02040503050406030204" pitchFamily="18" charset="0"/>
                <a:cs typeface="Arial" charset="0"/>
              </a:rPr>
              <a:t> elementů</a:t>
            </a:r>
            <a:r>
              <a:rPr lang="cs-CZ" altLang="cs-CZ" sz="2000" dirty="0" smtClean="0">
                <a:latin typeface="Cambria" panose="02040503050406030204" pitchFamily="18" charset="0"/>
                <a:cs typeface="Arial" charset="0"/>
              </a:rPr>
              <a:t>…</a:t>
            </a:r>
            <a:endParaRPr lang="en-US" sz="2800" dirty="0">
              <a:latin typeface="Cambria" panose="02040503050406030204" pitchFamily="18" charset="0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242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Cytologie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is-IS" b="1" dirty="0" smtClean="0">
                <a:latin typeface="Calibri"/>
                <a:cs typeface="Calibri"/>
              </a:rPr>
              <a:t>…</a:t>
            </a:r>
            <a:r>
              <a:rPr lang="cs-CZ" b="1" dirty="0" smtClean="0">
                <a:latin typeface="Calibri"/>
                <a:cs typeface="Calibri"/>
              </a:rPr>
              <a:t>obecné principy hodnocení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78080" cy="4572000"/>
          </a:xfrm>
        </p:spPr>
        <p:txBody>
          <a:bodyPr>
            <a:noAutofit/>
          </a:bodyPr>
          <a:lstStyle/>
          <a:p>
            <a:r>
              <a:rPr lang="cs-CZ" altLang="cs-CZ" sz="2400" b="1" dirty="0">
                <a:solidFill>
                  <a:srgbClr val="009999"/>
                </a:solidFill>
                <a:latin typeface="Cambria" panose="02040503050406030204" pitchFamily="18" charset="0"/>
              </a:rPr>
              <a:t>buňka jako celek:</a:t>
            </a:r>
            <a:r>
              <a:rPr lang="cs-CZ" altLang="cs-CZ" sz="2400" dirty="0">
                <a:solidFill>
                  <a:srgbClr val="009999"/>
                </a:solidFill>
                <a:latin typeface="Cambria" panose="02040503050406030204" pitchFamily="18" charset="0"/>
              </a:rPr>
              <a:t> </a:t>
            </a:r>
          </a:p>
          <a:p>
            <a:pPr lvl="1">
              <a:lnSpc>
                <a:spcPct val="70000"/>
              </a:lnSpc>
              <a:buFontTx/>
              <a:buChar char="•"/>
            </a:pPr>
            <a:r>
              <a:rPr lang="cs-CZ" altLang="cs-CZ" sz="2000" dirty="0">
                <a:latin typeface="Cambria" panose="02040503050406030204" pitchFamily="18" charset="0"/>
              </a:rPr>
              <a:t>velikost, tvar, </a:t>
            </a:r>
            <a:r>
              <a:rPr lang="cs-CZ" altLang="cs-CZ" sz="2000" b="1" dirty="0">
                <a:latin typeface="Cambria" panose="02040503050406030204" pitchFamily="18" charset="0"/>
              </a:rPr>
              <a:t>N/C poměr</a:t>
            </a:r>
            <a:r>
              <a:rPr lang="cs-CZ" altLang="cs-CZ" b="1" dirty="0">
                <a:latin typeface="Cambria" panose="02040503050406030204" pitchFamily="18" charset="0"/>
              </a:rPr>
              <a:t> </a:t>
            </a:r>
          </a:p>
          <a:p>
            <a:endParaRPr lang="cs-CZ" altLang="cs-CZ" sz="10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solidFill>
                  <a:srgbClr val="009999"/>
                </a:solidFill>
                <a:latin typeface="Cambria" panose="02040503050406030204" pitchFamily="18" charset="0"/>
              </a:rPr>
              <a:t>jádro: </a:t>
            </a:r>
          </a:p>
          <a:p>
            <a:pPr lvl="1">
              <a:lnSpc>
                <a:spcPct val="70000"/>
              </a:lnSpc>
              <a:buFontTx/>
              <a:buChar char="•"/>
            </a:pPr>
            <a:r>
              <a:rPr lang="cs-CZ" altLang="cs-CZ" sz="2000" dirty="0">
                <a:latin typeface="Cambria" panose="02040503050406030204" pitchFamily="18" charset="0"/>
              </a:rPr>
              <a:t>velikost, tvar, struktura, distribuce a </a:t>
            </a:r>
            <a:r>
              <a:rPr lang="cs-CZ" altLang="cs-CZ" sz="2000" dirty="0" err="1">
                <a:latin typeface="Cambria" panose="02040503050406030204" pitchFamily="18" charset="0"/>
              </a:rPr>
              <a:t>denzita</a:t>
            </a:r>
            <a:r>
              <a:rPr lang="cs-CZ" altLang="cs-CZ" sz="2000" dirty="0">
                <a:latin typeface="Cambria" panose="02040503050406030204" pitchFamily="18" charset="0"/>
              </a:rPr>
              <a:t> </a:t>
            </a:r>
            <a:r>
              <a:rPr lang="cs-CZ" altLang="cs-CZ" sz="2000" b="1" dirty="0">
                <a:latin typeface="Cambria" panose="02040503050406030204" pitchFamily="18" charset="0"/>
              </a:rPr>
              <a:t>chromatin</a:t>
            </a:r>
            <a:r>
              <a:rPr lang="cs-CZ" altLang="cs-CZ" sz="2000" dirty="0">
                <a:latin typeface="Cambria" panose="02040503050406030204" pitchFamily="18" charset="0"/>
              </a:rPr>
              <a:t>u, </a:t>
            </a:r>
            <a:r>
              <a:rPr lang="cs-CZ" altLang="cs-CZ" sz="2000" b="1" dirty="0">
                <a:latin typeface="Cambria" panose="02040503050406030204" pitchFamily="18" charset="0"/>
              </a:rPr>
              <a:t>mitózy</a:t>
            </a:r>
          </a:p>
          <a:p>
            <a:pPr lvl="1">
              <a:lnSpc>
                <a:spcPct val="70000"/>
              </a:lnSpc>
              <a:buFontTx/>
              <a:buChar char="•"/>
            </a:pPr>
            <a:r>
              <a:rPr lang="cs-CZ" altLang="cs-CZ" sz="2000" b="1" i="1" dirty="0">
                <a:latin typeface="Cambria" panose="02040503050406030204" pitchFamily="18" charset="0"/>
              </a:rPr>
              <a:t>nukleoly -</a:t>
            </a:r>
            <a:r>
              <a:rPr lang="cs-CZ" altLang="cs-CZ" sz="2000" dirty="0">
                <a:latin typeface="Cambria" panose="02040503050406030204" pitchFamily="18" charset="0"/>
              </a:rPr>
              <a:t> velikost, počet</a:t>
            </a:r>
          </a:p>
          <a:p>
            <a:endParaRPr lang="cs-CZ" altLang="cs-CZ" sz="10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solidFill>
                  <a:srgbClr val="009999"/>
                </a:solidFill>
                <a:latin typeface="Cambria" panose="02040503050406030204" pitchFamily="18" charset="0"/>
              </a:rPr>
              <a:t>cytoplazma: </a:t>
            </a:r>
          </a:p>
          <a:p>
            <a:pPr lvl="1">
              <a:lnSpc>
                <a:spcPct val="70000"/>
              </a:lnSpc>
              <a:buFontTx/>
              <a:buChar char="•"/>
            </a:pPr>
            <a:r>
              <a:rPr lang="cs-CZ" altLang="cs-CZ" sz="2000" dirty="0">
                <a:latin typeface="Cambria" panose="02040503050406030204" pitchFamily="18" charset="0"/>
              </a:rPr>
              <a:t>množství, tvar, charakteristiky dané barvením, textura, přítomnost inkluzí (</a:t>
            </a:r>
            <a:r>
              <a:rPr lang="cs-CZ" altLang="cs-CZ" sz="2000" b="1" dirty="0">
                <a:latin typeface="Cambria" panose="02040503050406030204" pitchFamily="18" charset="0"/>
              </a:rPr>
              <a:t>vakuoly</a:t>
            </a:r>
            <a:r>
              <a:rPr lang="cs-CZ" altLang="cs-CZ" sz="2000" dirty="0">
                <a:latin typeface="Cambria" panose="02040503050406030204" pitchFamily="18" charset="0"/>
              </a:rPr>
              <a:t>, pigmentová granula)</a:t>
            </a:r>
          </a:p>
          <a:p>
            <a:endParaRPr lang="cs-CZ" altLang="cs-CZ" sz="10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solidFill>
                  <a:srgbClr val="009999"/>
                </a:solidFill>
                <a:latin typeface="Cambria" panose="02040503050406030204" pitchFamily="18" charset="0"/>
              </a:rPr>
              <a:t>vztahy mezi buňkami:</a:t>
            </a:r>
            <a:r>
              <a:rPr lang="cs-CZ" altLang="cs-CZ" sz="2400" dirty="0">
                <a:solidFill>
                  <a:srgbClr val="009999"/>
                </a:solidFill>
                <a:latin typeface="Cambria" panose="02040503050406030204" pitchFamily="18" charset="0"/>
              </a:rPr>
              <a:t> </a:t>
            </a:r>
          </a:p>
          <a:p>
            <a:pPr lvl="1">
              <a:lnSpc>
                <a:spcPct val="70000"/>
              </a:lnSpc>
              <a:buFontTx/>
              <a:buChar char="•"/>
            </a:pPr>
            <a:r>
              <a:rPr lang="cs-CZ" altLang="cs-CZ" sz="2000" dirty="0">
                <a:latin typeface="Cambria" panose="02040503050406030204" pitchFamily="18" charset="0"/>
              </a:rPr>
              <a:t>buněčná koheze, tvorba plachtovitých trsů, papil, duktů, apod.</a:t>
            </a:r>
            <a:endParaRPr lang="cs-CZ" altLang="cs-CZ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Cytologie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is-IS" b="1" dirty="0" smtClean="0">
                <a:latin typeface="Calibri"/>
                <a:cs typeface="Calibri"/>
              </a:rPr>
              <a:t>…</a:t>
            </a:r>
            <a:r>
              <a:rPr lang="cs-CZ" b="1" dirty="0" smtClean="0">
                <a:latin typeface="Calibri"/>
                <a:cs typeface="Calibri"/>
              </a:rPr>
              <a:t>obecné principy hodnocení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78080" cy="4572000"/>
          </a:xfrm>
        </p:spPr>
        <p:txBody>
          <a:bodyPr>
            <a:noAutofit/>
          </a:bodyPr>
          <a:lstStyle/>
          <a:p>
            <a:r>
              <a:rPr lang="cs-CZ" altLang="cs-CZ" sz="2800" b="1" dirty="0">
                <a:latin typeface="Cambria" panose="02040503050406030204" pitchFamily="18" charset="0"/>
                <a:cs typeface="Arial" charset="0"/>
              </a:rPr>
              <a:t>ZÁVĚR:	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cs-CZ" altLang="cs-CZ" sz="2000" b="1" dirty="0">
                <a:solidFill>
                  <a:srgbClr val="009999"/>
                </a:solidFill>
                <a:latin typeface="Cambria" panose="02040503050406030204" pitchFamily="18" charset="0"/>
                <a:cs typeface="Arial" charset="0"/>
              </a:rPr>
              <a:t>nelze diagnostikovat</a:t>
            </a:r>
            <a:r>
              <a:rPr lang="cs-CZ" altLang="cs-CZ" sz="2000" dirty="0">
                <a:latin typeface="Cambria" panose="02040503050406030204" pitchFamily="18" charset="0"/>
                <a:cs typeface="Arial" charset="0"/>
              </a:rPr>
              <a:t> (u nediagnostických </a:t>
            </a:r>
            <a:r>
              <a:rPr lang="cs-CZ" altLang="cs-CZ" sz="2000" dirty="0" smtClean="0">
                <a:latin typeface="Cambria" panose="02040503050406030204" pitchFamily="18" charset="0"/>
                <a:cs typeface="Arial" charset="0"/>
              </a:rPr>
              <a:t>vzorků, </a:t>
            </a:r>
            <a:r>
              <a:rPr lang="cs-CZ" altLang="cs-CZ" sz="2000" i="1" dirty="0" smtClean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proč?</a:t>
            </a:r>
            <a:r>
              <a:rPr lang="cs-CZ" altLang="cs-CZ" sz="2000" dirty="0" smtClean="0">
                <a:latin typeface="Cambria" panose="02040503050406030204" pitchFamily="18" charset="0"/>
                <a:cs typeface="Arial" charset="0"/>
              </a:rPr>
              <a:t>)</a:t>
            </a:r>
            <a:endParaRPr lang="cs-CZ" altLang="cs-CZ" sz="2000" b="1" dirty="0">
              <a:solidFill>
                <a:srgbClr val="009999"/>
              </a:solidFill>
              <a:latin typeface="Cambria" panose="02040503050406030204" pitchFamily="18" charset="0"/>
              <a:cs typeface="Arial" charset="0"/>
            </a:endParaRP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cs-CZ" altLang="cs-CZ" sz="2000" b="1" dirty="0">
                <a:solidFill>
                  <a:srgbClr val="009999"/>
                </a:solidFill>
                <a:latin typeface="Cambria" panose="02040503050406030204" pitchFamily="18" charset="0"/>
                <a:cs typeface="Arial" charset="0"/>
              </a:rPr>
              <a:t>onkologicky negativní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cs typeface="Arial" charset="0"/>
              </a:rPr>
              <a:t>atypie nejistého významu (buňky nejisté biologické povahy)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cs-CZ" altLang="cs-CZ" sz="2000" dirty="0">
                <a:latin typeface="Cambria" panose="02040503050406030204" pitchFamily="18" charset="0"/>
                <a:cs typeface="Arial" charset="0"/>
              </a:rPr>
              <a:t>pozitivní nález:</a:t>
            </a:r>
            <a:r>
              <a:rPr lang="cs-CZ" altLang="cs-CZ" sz="2000" b="1" dirty="0">
                <a:solidFill>
                  <a:srgbClr val="0066FF"/>
                </a:solidFill>
                <a:latin typeface="Cambria" panose="02040503050406030204" pitchFamily="18" charset="0"/>
                <a:cs typeface="Arial" charset="0"/>
              </a:rPr>
              <a:t> </a:t>
            </a:r>
          </a:p>
          <a:p>
            <a:pPr lvl="2"/>
            <a:r>
              <a:rPr lang="cs-CZ" altLang="cs-CZ" sz="1800" b="1" dirty="0">
                <a:solidFill>
                  <a:srgbClr val="0033CC"/>
                </a:solidFill>
                <a:latin typeface="Cambria" panose="02040503050406030204" pitchFamily="18" charset="0"/>
                <a:cs typeface="Arial" charset="0"/>
              </a:rPr>
              <a:t>dysplastické změny</a:t>
            </a:r>
          </a:p>
          <a:p>
            <a:pPr lvl="2"/>
            <a:r>
              <a:rPr lang="cs-CZ" altLang="cs-CZ" sz="1800" b="1" dirty="0">
                <a:solidFill>
                  <a:srgbClr val="0033CC"/>
                </a:solidFill>
                <a:latin typeface="Cambria" panose="02040503050406030204" pitchFamily="18" charset="0"/>
                <a:cs typeface="Arial" charset="0"/>
              </a:rPr>
              <a:t>suspektní </a:t>
            </a:r>
            <a:r>
              <a:rPr lang="cs-CZ" altLang="cs-CZ" sz="1800" b="1" dirty="0" err="1">
                <a:solidFill>
                  <a:srgbClr val="0033CC"/>
                </a:solidFill>
                <a:latin typeface="Cambria" panose="02040503050406030204" pitchFamily="18" charset="0"/>
                <a:cs typeface="Arial" charset="0"/>
              </a:rPr>
              <a:t>neoplázie</a:t>
            </a:r>
            <a:endParaRPr lang="cs-CZ" altLang="cs-CZ" sz="1800" b="1" dirty="0">
              <a:solidFill>
                <a:srgbClr val="0033CC"/>
              </a:solidFill>
              <a:latin typeface="Cambria" panose="02040503050406030204" pitchFamily="18" charset="0"/>
              <a:cs typeface="Arial" charset="0"/>
            </a:endParaRPr>
          </a:p>
          <a:p>
            <a:pPr lvl="2"/>
            <a:r>
              <a:rPr lang="cs-CZ" altLang="cs-CZ" sz="18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vysoce </a:t>
            </a:r>
            <a:r>
              <a:rPr lang="cs-CZ" altLang="cs-CZ" sz="1800" b="1" dirty="0" err="1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susp</a:t>
            </a:r>
            <a:r>
              <a:rPr lang="cs-CZ" altLang="cs-CZ" sz="18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. z malignity </a:t>
            </a:r>
          </a:p>
          <a:p>
            <a:pPr lvl="2"/>
            <a:r>
              <a:rPr lang="cs-CZ" altLang="cs-CZ" sz="18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maligní</a:t>
            </a:r>
            <a:endParaRPr lang="cs-CZ" altLang="cs-CZ" sz="1800" dirty="0">
              <a:solidFill>
                <a:srgbClr val="FF0000"/>
              </a:solidFill>
              <a:latin typeface="Cambria" panose="020405030504060302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5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alibri" panose="020F0502020204030204" pitchFamily="34" charset="0"/>
              </a:rPr>
              <a:t>Biopsie	… metody přístupu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latin typeface="Cambria" panose="02040503050406030204" pitchFamily="18" charset="0"/>
              </a:rPr>
              <a:t>o</a:t>
            </a:r>
            <a:r>
              <a:rPr lang="cs-CZ" sz="2400" b="1" dirty="0" smtClean="0">
                <a:latin typeface="Cambria" panose="02040503050406030204" pitchFamily="18" charset="0"/>
              </a:rPr>
              <a:t>tevřená</a:t>
            </a:r>
            <a:r>
              <a:rPr lang="cs-CZ" sz="2400" dirty="0" smtClean="0">
                <a:latin typeface="Cambria" panose="02040503050406030204" pitchFamily="18" charset="0"/>
              </a:rPr>
              <a:t> (operace)</a:t>
            </a:r>
          </a:p>
          <a:p>
            <a:pPr lvl="1">
              <a:buClr>
                <a:srgbClr val="C00000"/>
              </a:buClr>
              <a:buFontTx/>
              <a:buChar char="◘"/>
            </a:pPr>
            <a:r>
              <a:rPr lang="cs-CZ" sz="2200" b="1" dirty="0">
                <a:solidFill>
                  <a:srgbClr val="00B0F0"/>
                </a:solidFill>
                <a:latin typeface="Cambria" panose="02040503050406030204" pitchFamily="18" charset="0"/>
              </a:rPr>
              <a:t>e</a:t>
            </a:r>
            <a:r>
              <a:rPr lang="cs-CZ" sz="22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xcize</a:t>
            </a:r>
            <a:r>
              <a:rPr lang="cs-CZ" sz="2200" dirty="0" smtClean="0">
                <a:latin typeface="Cambria" panose="02040503050406030204" pitchFamily="18" charset="0"/>
              </a:rPr>
              <a:t> (vč. </a:t>
            </a:r>
            <a:r>
              <a:rPr lang="cs-CZ" sz="2200" b="1" dirty="0" smtClean="0">
                <a:latin typeface="Cambria" panose="02040503050406030204" pitchFamily="18" charset="0"/>
              </a:rPr>
              <a:t>resekce</a:t>
            </a:r>
            <a:r>
              <a:rPr lang="cs-CZ" sz="2200" dirty="0" smtClean="0">
                <a:latin typeface="Cambria" panose="02040503050406030204" pitchFamily="18" charset="0"/>
              </a:rPr>
              <a:t> / </a:t>
            </a:r>
            <a:r>
              <a:rPr lang="cs-CZ" sz="2200" b="1" dirty="0" smtClean="0">
                <a:latin typeface="Cambria" panose="02040503050406030204" pitchFamily="18" charset="0"/>
              </a:rPr>
              <a:t>amputace </a:t>
            </a:r>
            <a:r>
              <a:rPr lang="cs-CZ" sz="2200" dirty="0" smtClean="0">
                <a:latin typeface="Cambria" panose="02040503050406030204" pitchFamily="18" charset="0"/>
              </a:rPr>
              <a:t>/ </a:t>
            </a:r>
            <a:r>
              <a:rPr lang="cs-CZ" sz="2200" b="1" dirty="0" smtClean="0">
                <a:latin typeface="Cambria" panose="02040503050406030204" pitchFamily="18" charset="0"/>
              </a:rPr>
              <a:t>exartikulace</a:t>
            </a:r>
            <a:r>
              <a:rPr lang="cs-CZ" sz="2200" dirty="0" smtClean="0">
                <a:latin typeface="Cambria" panose="02040503050406030204" pitchFamily="18" charset="0"/>
              </a:rPr>
              <a:t>)</a:t>
            </a:r>
          </a:p>
          <a:p>
            <a:pPr lvl="1">
              <a:buClr>
                <a:srgbClr val="C00000"/>
              </a:buClr>
              <a:buFontTx/>
              <a:buChar char="◘"/>
            </a:pPr>
            <a:r>
              <a:rPr lang="cs-CZ" sz="2200" b="1" dirty="0">
                <a:solidFill>
                  <a:srgbClr val="00B0F0"/>
                </a:solidFill>
                <a:latin typeface="Cambria" panose="02040503050406030204" pitchFamily="18" charset="0"/>
              </a:rPr>
              <a:t>p</a:t>
            </a:r>
            <a:r>
              <a:rPr lang="cs-CZ" sz="22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robatorní excize </a:t>
            </a:r>
            <a:r>
              <a:rPr lang="cs-CZ" sz="2200" dirty="0" smtClean="0">
                <a:latin typeface="Cambria" panose="02040503050406030204" pitchFamily="18" charset="0"/>
              </a:rPr>
              <a:t>(</a:t>
            </a:r>
            <a:r>
              <a:rPr lang="cs-CZ" sz="2200" b="1" dirty="0" smtClean="0">
                <a:latin typeface="Cambria" panose="02040503050406030204" pitchFamily="18" charset="0"/>
              </a:rPr>
              <a:t>incize</a:t>
            </a:r>
            <a:r>
              <a:rPr lang="cs-CZ" sz="2200" dirty="0" smtClean="0">
                <a:latin typeface="Cambria" panose="02040503050406030204" pitchFamily="18" charset="0"/>
              </a:rPr>
              <a:t>)</a:t>
            </a:r>
          </a:p>
          <a:p>
            <a:endParaRPr lang="cs-CZ" sz="800" dirty="0" smtClean="0">
              <a:latin typeface="Cambria" panose="02040503050406030204" pitchFamily="18" charset="0"/>
            </a:endParaRPr>
          </a:p>
          <a:p>
            <a:r>
              <a:rPr lang="cs-CZ" sz="2400" b="1" dirty="0" smtClean="0">
                <a:latin typeface="Cambria" panose="02040503050406030204" pitchFamily="18" charset="0"/>
              </a:rPr>
              <a:t>uzavřená</a:t>
            </a:r>
          </a:p>
          <a:p>
            <a:pPr lvl="1">
              <a:buClr>
                <a:srgbClr val="C00000"/>
              </a:buClr>
              <a:buFontTx/>
              <a:buChar char="◘"/>
            </a:pPr>
            <a:r>
              <a:rPr lang="cs-CZ" sz="2000" b="1" dirty="0">
                <a:solidFill>
                  <a:srgbClr val="00B0F0"/>
                </a:solidFill>
                <a:latin typeface="Cambria" panose="02040503050406030204" pitchFamily="18" charset="0"/>
              </a:rPr>
              <a:t>e</a:t>
            </a:r>
            <a:r>
              <a:rPr lang="cs-CZ" sz="20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ndoskopická </a:t>
            </a:r>
            <a:r>
              <a:rPr lang="cs-CZ" sz="2000" b="1" dirty="0" err="1" smtClean="0">
                <a:solidFill>
                  <a:srgbClr val="00B0F0"/>
                </a:solidFill>
                <a:latin typeface="Cambria" panose="02040503050406030204" pitchFamily="18" charset="0"/>
              </a:rPr>
              <a:t>mikroexcize</a:t>
            </a:r>
            <a:r>
              <a:rPr lang="cs-CZ" sz="2000" dirty="0" smtClean="0">
                <a:solidFill>
                  <a:srgbClr val="00B0F0"/>
                </a:solidFill>
                <a:latin typeface="Cambria" panose="02040503050406030204" pitchFamily="18" charset="0"/>
              </a:rPr>
              <a:t>:</a:t>
            </a:r>
            <a:r>
              <a:rPr lang="cs-CZ" sz="2000" dirty="0" smtClean="0">
                <a:latin typeface="Cambria" panose="02040503050406030204" pitchFamily="18" charset="0"/>
              </a:rPr>
              <a:t> </a:t>
            </a:r>
            <a:r>
              <a:rPr 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gastro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-, kolono-, ERCP, </a:t>
            </a:r>
            <a:r>
              <a:rPr 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broncho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-, </a:t>
            </a:r>
            <a:r>
              <a:rPr 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mediastino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, cysto-, artroskopie</a:t>
            </a:r>
            <a:endParaRPr lang="cs-CZ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  <a:p>
            <a:pPr lvl="1">
              <a:buClr>
                <a:srgbClr val="C00000"/>
              </a:buClr>
              <a:buFontTx/>
              <a:buChar char="◘"/>
            </a:pPr>
            <a:r>
              <a:rPr lang="cs-CZ" sz="2000" b="1" dirty="0">
                <a:solidFill>
                  <a:srgbClr val="00B0F0"/>
                </a:solidFill>
                <a:latin typeface="Cambria" panose="02040503050406030204" pitchFamily="18" charset="0"/>
              </a:rPr>
              <a:t>p</a:t>
            </a:r>
            <a:r>
              <a:rPr lang="cs-CZ" sz="20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unkční biopsie</a:t>
            </a:r>
          </a:p>
          <a:p>
            <a:pPr lvl="2"/>
            <a:r>
              <a:rPr lang="cs-CZ" sz="1600" dirty="0" smtClean="0">
                <a:latin typeface="Cambria" panose="02040503050406030204" pitchFamily="18" charset="0"/>
              </a:rPr>
              <a:t>průbojníková (</a:t>
            </a:r>
            <a:r>
              <a:rPr lang="cs-CZ" sz="1600" b="1" dirty="0" err="1" smtClean="0">
                <a:latin typeface="Cambria" panose="02040503050406030204" pitchFamily="18" charset="0"/>
              </a:rPr>
              <a:t>punch</a:t>
            </a:r>
            <a:r>
              <a:rPr lang="cs-CZ" sz="1600" dirty="0" smtClean="0">
                <a:latin typeface="Cambria" panose="02040503050406030204" pitchFamily="18" charset="0"/>
              </a:rPr>
              <a:t>):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kůže, </a:t>
            </a: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mamma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…</a:t>
            </a:r>
            <a:endParaRPr lang="cs-CZ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  <a:p>
            <a:pPr lvl="2"/>
            <a:r>
              <a:rPr lang="cs-CZ" sz="1600" dirty="0" err="1">
                <a:latin typeface="Cambria" panose="02040503050406030204" pitchFamily="18" charset="0"/>
              </a:rPr>
              <a:t>t</a:t>
            </a:r>
            <a:r>
              <a:rPr lang="cs-CZ" sz="1600" dirty="0" err="1" smtClean="0">
                <a:latin typeface="Cambria" panose="02040503050406030204" pitchFamily="18" charset="0"/>
              </a:rPr>
              <a:t>enkojehlová</a:t>
            </a:r>
            <a:r>
              <a:rPr lang="cs-CZ" sz="1600" dirty="0" smtClean="0">
                <a:latin typeface="Cambria" panose="02040503050406030204" pitchFamily="18" charset="0"/>
              </a:rPr>
              <a:t> (FNAB, </a:t>
            </a:r>
            <a:r>
              <a:rPr lang="cs-CZ" sz="1600" dirty="0" err="1" smtClean="0">
                <a:latin typeface="Cambria" panose="02040503050406030204" pitchFamily="18" charset="0"/>
              </a:rPr>
              <a:t>core</a:t>
            </a:r>
            <a:r>
              <a:rPr lang="cs-CZ" sz="1600" dirty="0" smtClean="0">
                <a:latin typeface="Cambria" panose="02040503050406030204" pitchFamily="18" charset="0"/>
              </a:rPr>
              <a:t> </a:t>
            </a:r>
            <a:r>
              <a:rPr lang="cs-CZ" sz="1600" dirty="0" err="1" smtClean="0">
                <a:latin typeface="Cambria" panose="02040503050406030204" pitchFamily="18" charset="0"/>
              </a:rPr>
              <a:t>cut</a:t>
            </a:r>
            <a:r>
              <a:rPr lang="cs-CZ" sz="1600" dirty="0" smtClean="0">
                <a:latin typeface="Cambria" panose="02040503050406030204" pitchFamily="18" charset="0"/>
              </a:rPr>
              <a:t>, vakuová):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ŠŽ, </a:t>
            </a: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mamma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, ložiskové procesy vnitřních orgánů a kostí</a:t>
            </a:r>
            <a:endParaRPr lang="cs-CZ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  <a:p>
            <a:pPr lvl="1">
              <a:buClr>
                <a:srgbClr val="C00000"/>
              </a:buClr>
              <a:buFontTx/>
              <a:buChar char="◘"/>
            </a:pPr>
            <a:r>
              <a:rPr lang="cs-CZ" sz="2000" b="1" dirty="0">
                <a:solidFill>
                  <a:srgbClr val="00B0F0"/>
                </a:solidFill>
                <a:latin typeface="Cambria" panose="02040503050406030204" pitchFamily="18" charset="0"/>
              </a:rPr>
              <a:t>b</a:t>
            </a:r>
            <a:r>
              <a:rPr lang="cs-CZ" sz="20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iopsie kličkou</a:t>
            </a:r>
            <a:r>
              <a:rPr lang="cs-CZ" sz="2000" dirty="0" smtClean="0">
                <a:solidFill>
                  <a:srgbClr val="00B0F0"/>
                </a:solidFill>
                <a:latin typeface="Cambria" panose="02040503050406030204" pitchFamily="18" charset="0"/>
              </a:rPr>
              <a:t>:</a:t>
            </a:r>
            <a:r>
              <a:rPr lang="cs-CZ" sz="1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čípek</a:t>
            </a:r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03" y="1600200"/>
            <a:ext cx="3010695" cy="4364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latin typeface="Calibri"/>
                <a:cs typeface="Calibri"/>
              </a:rPr>
              <a:t>Závazná kritéria: </a:t>
            </a:r>
            <a:r>
              <a:rPr lang="cs-CZ" b="1" dirty="0" err="1" smtClean="0">
                <a:latin typeface="Calibri"/>
                <a:cs typeface="Calibri"/>
              </a:rPr>
              <a:t>Bethesda</a:t>
            </a:r>
            <a:r>
              <a:rPr lang="cs-CZ" b="1" dirty="0" smtClean="0">
                <a:latin typeface="Calibri"/>
                <a:cs typeface="Calibri"/>
              </a:rPr>
              <a:t> klasifikace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4922838" y="1631950"/>
            <a:ext cx="738187" cy="3667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 smtClean="0">
                <a:solidFill>
                  <a:schemeClr val="bg1"/>
                </a:solidFill>
              </a:rPr>
              <a:t>2017</a:t>
            </a:r>
            <a:endParaRPr lang="cs-CZ" altLang="cs-CZ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i1.martinus.cz/tovar/_ml/220/ml2207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7"/>
          <a:stretch/>
        </p:blipFill>
        <p:spPr bwMode="auto">
          <a:xfrm>
            <a:off x="1048544" y="1600200"/>
            <a:ext cx="2994819" cy="43527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679450" y="1631950"/>
            <a:ext cx="738188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 smtClean="0">
                <a:solidFill>
                  <a:schemeClr val="bg1"/>
                </a:solidFill>
              </a:rPr>
              <a:t>2014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t="5792"/>
          <a:stretch/>
        </p:blipFill>
        <p:spPr>
          <a:xfrm>
            <a:off x="134433" y="4357027"/>
            <a:ext cx="1828222" cy="177852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/>
          <a:srcRect l="41923" b="8843"/>
          <a:stretch/>
        </p:blipFill>
        <p:spPr>
          <a:xfrm>
            <a:off x="7579274" y="4465278"/>
            <a:ext cx="141495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8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latin typeface="Calibri"/>
                <a:cs typeface="Calibri"/>
              </a:rPr>
              <a:t>Nálezy „šedé zóny“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914400" y="2492896"/>
            <a:ext cx="3733800" cy="762000"/>
          </a:xfrm>
          <a:ln>
            <a:solidFill>
              <a:srgbClr val="2D7586"/>
            </a:solidFill>
          </a:ln>
        </p:spPr>
        <p:txBody>
          <a:bodyPr/>
          <a:lstStyle/>
          <a:p>
            <a:pPr algn="ctr"/>
            <a:r>
              <a:rPr lang="cs-CZ" dirty="0">
                <a:solidFill>
                  <a:srgbClr val="00B0F0"/>
                </a:solidFill>
                <a:latin typeface="Calibri" panose="020F0502020204030204" pitchFamily="34" charset="0"/>
              </a:rPr>
              <a:t>d</a:t>
            </a:r>
            <a:r>
              <a:rPr lang="cs-CZ" dirty="0" smtClean="0">
                <a:solidFill>
                  <a:srgbClr val="00B0F0"/>
                </a:solidFill>
                <a:latin typeface="Calibri" panose="020F0502020204030204" pitchFamily="34" charset="0"/>
              </a:rPr>
              <a:t>ěložní čípek</a:t>
            </a:r>
            <a:endParaRPr lang="en-US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3"/>
          </p:nvPr>
        </p:nvSpPr>
        <p:spPr>
          <a:xfrm>
            <a:off x="4953000" y="2492896"/>
            <a:ext cx="3733800" cy="762000"/>
          </a:xfrm>
          <a:ln>
            <a:solidFill>
              <a:srgbClr val="2D7586"/>
            </a:solidFill>
          </a:ln>
        </p:spPr>
        <p:txBody>
          <a:bodyPr/>
          <a:lstStyle/>
          <a:p>
            <a:pPr algn="ctr"/>
            <a:r>
              <a:rPr lang="cs-CZ" altLang="cs-CZ" dirty="0" smtClean="0">
                <a:solidFill>
                  <a:srgbClr val="00B0F0"/>
                </a:solidFill>
                <a:latin typeface="Calibri" panose="020F0502020204030204" pitchFamily="34" charset="0"/>
                <a:cs typeface="Arial" charset="0"/>
              </a:rPr>
              <a:t>ŠŽ</a:t>
            </a:r>
            <a:endParaRPr lang="cs-CZ" altLang="cs-CZ" dirty="0">
              <a:solidFill>
                <a:srgbClr val="00B0F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14400" y="3352120"/>
            <a:ext cx="3733800" cy="3197324"/>
          </a:xfrm>
        </p:spPr>
        <p:txBody>
          <a:bodyPr>
            <a:noAutofit/>
          </a:bodyPr>
          <a:lstStyle/>
          <a:p>
            <a:pPr marL="182563" lvl="2" indent="-182563">
              <a:lnSpc>
                <a:spcPct val="70000"/>
              </a:lnSpc>
            </a:pPr>
            <a:r>
              <a:rPr lang="cs-CZ" altLang="cs-CZ" b="1" dirty="0">
                <a:solidFill>
                  <a:srgbClr val="0033CC"/>
                </a:solidFill>
                <a:latin typeface="Cambria" panose="02040503050406030204" pitchFamily="18" charset="0"/>
              </a:rPr>
              <a:t>ASC-US</a:t>
            </a:r>
            <a:r>
              <a:rPr lang="cs-CZ" altLang="cs-CZ" dirty="0">
                <a:latin typeface="Cambria" panose="02040503050406030204" pitchFamily="18" charset="0"/>
              </a:rPr>
              <a:t> - atypie dlaždicových </a:t>
            </a:r>
            <a:r>
              <a:rPr lang="cs-CZ" altLang="cs-CZ" dirty="0" err="1">
                <a:latin typeface="Cambria" panose="02040503050406030204" pitchFamily="18" charset="0"/>
              </a:rPr>
              <a:t>bb</a:t>
            </a:r>
            <a:r>
              <a:rPr lang="cs-CZ" altLang="cs-CZ" dirty="0">
                <a:latin typeface="Cambria" panose="02040503050406030204" pitchFamily="18" charset="0"/>
              </a:rPr>
              <a:t>. nejistého významu</a:t>
            </a:r>
          </a:p>
          <a:p>
            <a:pPr marL="182563" lvl="2" indent="-182563">
              <a:lnSpc>
                <a:spcPct val="70000"/>
              </a:lnSpc>
            </a:pPr>
            <a:r>
              <a:rPr lang="cs-CZ" altLang="cs-CZ" b="1" dirty="0">
                <a:solidFill>
                  <a:srgbClr val="0033CC"/>
                </a:solidFill>
                <a:latin typeface="Cambria" panose="02040503050406030204" pitchFamily="18" charset="0"/>
              </a:rPr>
              <a:t>AGC-NOS</a:t>
            </a:r>
            <a:r>
              <a:rPr lang="cs-CZ" altLang="cs-CZ" dirty="0">
                <a:latin typeface="Cambria" panose="02040503050406030204" pitchFamily="18" charset="0"/>
              </a:rPr>
              <a:t> - </a:t>
            </a:r>
            <a:r>
              <a:rPr lang="cs-CZ" altLang="cs-CZ" dirty="0" err="1">
                <a:latin typeface="Cambria" panose="02040503050406030204" pitchFamily="18" charset="0"/>
              </a:rPr>
              <a:t>atyp</a:t>
            </a:r>
            <a:r>
              <a:rPr lang="cs-CZ" altLang="cs-CZ" dirty="0">
                <a:latin typeface="Cambria" panose="02040503050406030204" pitchFamily="18" charset="0"/>
              </a:rPr>
              <a:t>. žlázových </a:t>
            </a:r>
            <a:r>
              <a:rPr lang="cs-CZ" altLang="cs-CZ" dirty="0" err="1">
                <a:latin typeface="Cambria" panose="02040503050406030204" pitchFamily="18" charset="0"/>
              </a:rPr>
              <a:t>bb</a:t>
            </a:r>
            <a:r>
              <a:rPr lang="cs-CZ" altLang="cs-CZ" dirty="0">
                <a:latin typeface="Cambria" panose="02040503050406030204" pitchFamily="18" charset="0"/>
              </a:rPr>
              <a:t>. nejistého významu</a:t>
            </a:r>
          </a:p>
          <a:p>
            <a:pPr marL="182563" lvl="2" indent="-182563">
              <a:lnSpc>
                <a:spcPct val="70000"/>
              </a:lnSpc>
            </a:pPr>
            <a:r>
              <a:rPr lang="cs-CZ" altLang="cs-CZ" b="1" dirty="0">
                <a:solidFill>
                  <a:srgbClr val="CC0000"/>
                </a:solidFill>
                <a:latin typeface="Cambria" panose="02040503050406030204" pitchFamily="18" charset="0"/>
              </a:rPr>
              <a:t>ASC-H</a:t>
            </a:r>
            <a:r>
              <a:rPr lang="cs-CZ" altLang="cs-CZ" dirty="0">
                <a:latin typeface="Cambria" panose="02040503050406030204" pitchFamily="18" charset="0"/>
              </a:rPr>
              <a:t> - </a:t>
            </a:r>
            <a:r>
              <a:rPr lang="cs-CZ" altLang="cs-CZ" dirty="0" err="1">
                <a:latin typeface="Cambria" panose="02040503050406030204" pitchFamily="18" charset="0"/>
              </a:rPr>
              <a:t>atyp</a:t>
            </a:r>
            <a:r>
              <a:rPr lang="cs-CZ" altLang="cs-CZ" dirty="0">
                <a:latin typeface="Cambria" panose="02040503050406030204" pitchFamily="18" charset="0"/>
              </a:rPr>
              <a:t>. dlaždicových </a:t>
            </a:r>
            <a:r>
              <a:rPr lang="cs-CZ" altLang="cs-CZ" dirty="0" err="1">
                <a:latin typeface="Cambria" panose="02040503050406030204" pitchFamily="18" charset="0"/>
              </a:rPr>
              <a:t>bb</a:t>
            </a:r>
            <a:r>
              <a:rPr lang="cs-CZ" altLang="cs-CZ" dirty="0">
                <a:latin typeface="Cambria" panose="02040503050406030204" pitchFamily="18" charset="0"/>
              </a:rPr>
              <a:t>., nelze vyloučit těžkou </a:t>
            </a:r>
            <a:r>
              <a:rPr lang="cs-CZ" altLang="cs-CZ" dirty="0" err="1">
                <a:latin typeface="Cambria" panose="02040503050406030204" pitchFamily="18" charset="0"/>
              </a:rPr>
              <a:t>dysplázii</a:t>
            </a:r>
            <a:endParaRPr lang="cs-CZ" altLang="cs-CZ" dirty="0">
              <a:latin typeface="Cambria" panose="02040503050406030204" pitchFamily="18" charset="0"/>
            </a:endParaRPr>
          </a:p>
          <a:p>
            <a:pPr marL="182563" lvl="2" indent="-182563">
              <a:lnSpc>
                <a:spcPct val="70000"/>
              </a:lnSpc>
              <a:buClr>
                <a:srgbClr val="2D7586"/>
              </a:buClr>
              <a:buFontTx/>
              <a:buNone/>
            </a:pPr>
            <a:endParaRPr lang="cs-CZ" altLang="cs-CZ" sz="900" dirty="0">
              <a:latin typeface="Cambria" panose="02040503050406030204" pitchFamily="18" charset="0"/>
            </a:endParaRPr>
          </a:p>
          <a:p>
            <a:pPr marL="182563" lvl="2" indent="-182563">
              <a:lnSpc>
                <a:spcPct val="70000"/>
              </a:lnSpc>
              <a:buClr>
                <a:srgbClr val="2D7586"/>
              </a:buClr>
              <a:buFont typeface="Symbol" pitchFamily="18" charset="2"/>
              <a:buChar char="¬"/>
            </a:pPr>
            <a:r>
              <a:rPr lang="cs-CZ" altLang="cs-CZ" sz="1800" dirty="0">
                <a:latin typeface="Cambria" panose="02040503050406030204" pitchFamily="18" charset="0"/>
                <a:sym typeface="Symbol" pitchFamily="18" charset="2"/>
              </a:rPr>
              <a:t>atypie v terénu atrofie / zánětu / při IUD / po </a:t>
            </a:r>
            <a:r>
              <a:rPr lang="cs-CZ" altLang="cs-CZ" sz="1800" dirty="0" err="1">
                <a:latin typeface="Cambria" panose="02040503050406030204" pitchFamily="18" charset="0"/>
                <a:sym typeface="Symbol" pitchFamily="18" charset="2"/>
              </a:rPr>
              <a:t>radiotp</a:t>
            </a:r>
            <a:r>
              <a:rPr lang="cs-CZ" altLang="cs-CZ" sz="1800" dirty="0">
                <a:latin typeface="Cambria" panose="02040503050406030204" pitchFamily="18" charset="0"/>
                <a:sym typeface="Symbol" pitchFamily="18" charset="2"/>
              </a:rPr>
              <a:t>. / atypická reparace</a:t>
            </a:r>
          </a:p>
          <a:p>
            <a:pPr marL="182563" lvl="2" indent="-182563">
              <a:lnSpc>
                <a:spcPct val="70000"/>
              </a:lnSpc>
              <a:buClr>
                <a:srgbClr val="2D7586"/>
              </a:buClr>
              <a:buFont typeface="Symbol" pitchFamily="18" charset="2"/>
              <a:buChar char="¬"/>
            </a:pPr>
            <a:r>
              <a:rPr lang="cs-CZ" altLang="cs-CZ" sz="1800" dirty="0">
                <a:latin typeface="Cambria" panose="02040503050406030204" pitchFamily="18" charset="0"/>
                <a:sym typeface="Symbol" pitchFamily="18" charset="2"/>
              </a:rPr>
              <a:t>technicky limitovaný odběr (vysychání imituje LG i HG lézi!!)</a:t>
            </a:r>
            <a:endParaRPr lang="cs-CZ" altLang="cs-CZ" sz="2400" b="1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>
              <a:buFont typeface="Cambria Math" panose="02040503050406030204" pitchFamily="18" charset="0"/>
              <a:buChar char="→"/>
            </a:pPr>
            <a:endParaRPr lang="cs-CZ" altLang="cs-CZ" sz="2400" b="1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4"/>
          </p:nvPr>
        </p:nvSpPr>
        <p:spPr>
          <a:xfrm>
            <a:off x="4953000" y="3352120"/>
            <a:ext cx="3733800" cy="3197324"/>
          </a:xfrm>
        </p:spPr>
        <p:txBody>
          <a:bodyPr>
            <a:noAutofit/>
          </a:bodyPr>
          <a:lstStyle/>
          <a:p>
            <a:pPr marL="269875" lvl="2" indent="-269875">
              <a:lnSpc>
                <a:spcPct val="70000"/>
              </a:lnSpc>
            </a:pPr>
            <a:r>
              <a:rPr lang="cs-CZ" altLang="cs-CZ" b="1" dirty="0" smtClean="0">
                <a:solidFill>
                  <a:srgbClr val="0033CC"/>
                </a:solidFill>
                <a:latin typeface="Cambria" panose="02040503050406030204" pitchFamily="18" charset="0"/>
                <a:sym typeface="Symbol" pitchFamily="18" charset="2"/>
              </a:rPr>
              <a:t>atypie </a:t>
            </a:r>
            <a:r>
              <a:rPr lang="cs-CZ" altLang="cs-CZ" b="1" dirty="0">
                <a:solidFill>
                  <a:srgbClr val="0033CC"/>
                </a:solidFill>
                <a:latin typeface="Cambria" panose="02040503050406030204" pitchFamily="18" charset="0"/>
                <a:sym typeface="Symbol" pitchFamily="18" charset="2"/>
              </a:rPr>
              <a:t>nejistého významu</a:t>
            </a:r>
          </a:p>
          <a:p>
            <a:pPr marL="269875" lvl="2" indent="-269875">
              <a:lnSpc>
                <a:spcPct val="70000"/>
              </a:lnSpc>
            </a:pPr>
            <a:r>
              <a:rPr lang="cs-CZ" altLang="cs-CZ" b="1" dirty="0">
                <a:solidFill>
                  <a:srgbClr val="FF6600"/>
                </a:solidFill>
                <a:latin typeface="Cambria" panose="02040503050406030204" pitchFamily="18" charset="0"/>
                <a:sym typeface="Symbol" pitchFamily="18" charset="2"/>
              </a:rPr>
              <a:t>suspektní z </a:t>
            </a:r>
            <a:r>
              <a:rPr lang="cs-CZ" altLang="cs-CZ" b="1" dirty="0" err="1">
                <a:solidFill>
                  <a:srgbClr val="FF6600"/>
                </a:solidFill>
                <a:latin typeface="Cambria" panose="02040503050406030204" pitchFamily="18" charset="0"/>
                <a:sym typeface="Symbol" pitchFamily="18" charset="2"/>
              </a:rPr>
              <a:t>neoplázie</a:t>
            </a:r>
            <a:r>
              <a:rPr lang="cs-CZ" altLang="cs-CZ" dirty="0">
                <a:latin typeface="Cambria" panose="02040503050406030204" pitchFamily="18" charset="0"/>
                <a:sym typeface="Symbol" pitchFamily="18" charset="2"/>
              </a:rPr>
              <a:t> </a:t>
            </a:r>
            <a:r>
              <a:rPr lang="cs-CZ" altLang="cs-CZ" dirty="0">
                <a:solidFill>
                  <a:srgbClr val="009999"/>
                </a:solidFill>
                <a:latin typeface="Cambria" panose="02040503050406030204" pitchFamily="18" charset="0"/>
                <a:sym typeface="Symbol" pitchFamily="18" charset="2"/>
              </a:rPr>
              <a:t>(folikulární adenom X folikulární CA)</a:t>
            </a:r>
            <a:endParaRPr lang="cs-CZ" altLang="cs-CZ" dirty="0">
              <a:latin typeface="Cambria" panose="02040503050406030204" pitchFamily="18" charset="0"/>
              <a:sym typeface="Symbol" pitchFamily="18" charset="2"/>
            </a:endParaRPr>
          </a:p>
          <a:p>
            <a:pPr marL="269875" lvl="2" indent="-269875">
              <a:lnSpc>
                <a:spcPct val="70000"/>
              </a:lnSpc>
            </a:pPr>
            <a:r>
              <a:rPr lang="cs-CZ" altLang="cs-CZ" b="1" dirty="0">
                <a:solidFill>
                  <a:srgbClr val="CC0000"/>
                </a:solidFill>
                <a:latin typeface="Cambria" panose="02040503050406030204" pitchFamily="18" charset="0"/>
                <a:sym typeface="Symbol" pitchFamily="18" charset="2"/>
              </a:rPr>
              <a:t>suspektní z malignity </a:t>
            </a:r>
            <a:r>
              <a:rPr lang="cs-CZ" altLang="cs-CZ" dirty="0">
                <a:latin typeface="Cambria" panose="02040503050406030204" pitchFamily="18" charset="0"/>
                <a:sym typeface="Symbol" pitchFamily="18" charset="2"/>
              </a:rPr>
              <a:t>(nutno specifikovat z jaké)</a:t>
            </a:r>
          </a:p>
          <a:p>
            <a:pPr marL="269875" lvl="2" indent="-269875">
              <a:lnSpc>
                <a:spcPct val="70000"/>
              </a:lnSpc>
            </a:pPr>
            <a:endParaRPr lang="cs-CZ" altLang="cs-CZ" sz="900" dirty="0">
              <a:latin typeface="Cambria" panose="02040503050406030204" pitchFamily="18" charset="0"/>
              <a:sym typeface="Symbol" pitchFamily="18" charset="2"/>
            </a:endParaRPr>
          </a:p>
          <a:p>
            <a:pPr marL="269875" lvl="2" indent="-269875">
              <a:lnSpc>
                <a:spcPct val="70000"/>
              </a:lnSpc>
              <a:buClr>
                <a:srgbClr val="2D7586"/>
              </a:buClr>
              <a:buFont typeface="Arial" charset="0"/>
              <a:buChar char="←"/>
            </a:pPr>
            <a:r>
              <a:rPr lang="cs-CZ" altLang="cs-CZ" sz="1800" dirty="0">
                <a:latin typeface="Cambria" panose="02040503050406030204" pitchFamily="18" charset="0"/>
                <a:sym typeface="Symbol" pitchFamily="18" charset="2"/>
              </a:rPr>
              <a:t>atypie při zánětu (chronickém &gt; akutním) / regresivní změny</a:t>
            </a:r>
          </a:p>
          <a:p>
            <a:pPr marL="269875" lvl="2" indent="-269875">
              <a:lnSpc>
                <a:spcPct val="70000"/>
              </a:lnSpc>
              <a:buClr>
                <a:srgbClr val="2D7586"/>
              </a:buClr>
              <a:buFont typeface="Arial" charset="0"/>
              <a:buChar char="←"/>
            </a:pPr>
            <a:r>
              <a:rPr lang="cs-CZ" altLang="cs-CZ" sz="1800" dirty="0">
                <a:latin typeface="Cambria" panose="02040503050406030204" pitchFamily="18" charset="0"/>
                <a:sym typeface="Symbol" pitchFamily="18" charset="2"/>
              </a:rPr>
              <a:t>odlišení FA od </a:t>
            </a:r>
            <a:r>
              <a:rPr lang="cs-CZ" altLang="cs-CZ" sz="1800" dirty="0" err="1">
                <a:latin typeface="Cambria" panose="02040503050406030204" pitchFamily="18" charset="0"/>
                <a:sym typeface="Symbol" pitchFamily="18" charset="2"/>
              </a:rPr>
              <a:t>FCa</a:t>
            </a:r>
            <a:r>
              <a:rPr lang="cs-CZ" altLang="cs-CZ" sz="1800" dirty="0">
                <a:latin typeface="Cambria" panose="02040503050406030204" pitchFamily="18" charset="0"/>
                <a:sym typeface="Symbol" pitchFamily="18" charset="2"/>
              </a:rPr>
              <a:t> možné pouze histologicky !!!</a:t>
            </a:r>
          </a:p>
          <a:p>
            <a:pPr marL="269875" lvl="2" indent="-269875">
              <a:lnSpc>
                <a:spcPct val="70000"/>
              </a:lnSpc>
              <a:buClr>
                <a:srgbClr val="2D7586"/>
              </a:buClr>
              <a:buFont typeface="Arial" charset="0"/>
              <a:buChar char="←"/>
            </a:pPr>
            <a:r>
              <a:rPr lang="cs-CZ" altLang="cs-CZ" sz="1800" dirty="0">
                <a:latin typeface="Cambria" panose="02040503050406030204" pitchFamily="18" charset="0"/>
                <a:sym typeface="Symbol" pitchFamily="18" charset="2"/>
              </a:rPr>
              <a:t>nejsou vyjádřeny všechny cytologické znaky konkrétní </a:t>
            </a:r>
            <a:r>
              <a:rPr lang="cs-CZ" altLang="cs-CZ" sz="1800" dirty="0" smtClean="0">
                <a:latin typeface="Cambria" panose="02040503050406030204" pitchFamily="18" charset="0"/>
                <a:sym typeface="Symbol" pitchFamily="18" charset="2"/>
              </a:rPr>
              <a:t>malignity</a:t>
            </a:r>
            <a:endParaRPr lang="cs-CZ" altLang="cs-CZ" sz="1800" dirty="0">
              <a:latin typeface="Cambria" panose="02040503050406030204" pitchFamily="18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914400" y="1533392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ambria Math" panose="02040503050406030204" pitchFamily="18" charset="0"/>
              <a:buChar char="→"/>
            </a:pPr>
            <a:r>
              <a:rPr lang="cs-CZ" altLang="cs-CZ" sz="2000" b="1" dirty="0">
                <a:solidFill>
                  <a:srgbClr val="00B0F0"/>
                </a:solidFill>
                <a:latin typeface="Cambria" panose="02040503050406030204" pitchFamily="18" charset="0"/>
              </a:rPr>
              <a:t>sledování pacienta </a:t>
            </a:r>
            <a:r>
              <a:rPr lang="cs-CZ" altLang="cs-CZ" sz="2000" b="1" dirty="0">
                <a:latin typeface="Cambria" panose="02040503050406030204" pitchFamily="18" charset="0"/>
              </a:rPr>
              <a:t>+ opakování cytologie v rozumném intervalu (minimálně za 3 </a:t>
            </a:r>
            <a:r>
              <a:rPr lang="cs-CZ" altLang="cs-CZ" sz="2000" b="1" dirty="0" err="1">
                <a:latin typeface="Cambria" panose="02040503050406030204" pitchFamily="18" charset="0"/>
              </a:rPr>
              <a:t>měs</a:t>
            </a:r>
            <a:r>
              <a:rPr lang="cs-CZ" altLang="cs-CZ" sz="2000" b="1" dirty="0">
                <a:latin typeface="Cambria" panose="02040503050406030204" pitchFamily="18" charset="0"/>
              </a:rPr>
              <a:t>.) či </a:t>
            </a:r>
            <a:r>
              <a:rPr lang="cs-CZ" altLang="cs-CZ" sz="2000" b="1" dirty="0" smtClean="0">
                <a:latin typeface="Cambria" panose="02040503050406030204" pitchFamily="18" charset="0"/>
              </a:rPr>
              <a:t>biopsie</a:t>
            </a:r>
            <a:endParaRPr lang="cs-CZ" altLang="cs-CZ" sz="2000" b="1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Calibri"/>
                <a:cs typeface="Calibri"/>
              </a:rPr>
              <a:t>s</a:t>
            </a:r>
            <a:r>
              <a:rPr lang="cs-CZ" b="1" dirty="0" smtClean="0">
                <a:latin typeface="Calibri"/>
                <a:cs typeface="Calibri"/>
              </a:rPr>
              <a:t> RT a CHT asociované změny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78080" cy="4572000"/>
          </a:xfrm>
        </p:spPr>
        <p:txBody>
          <a:bodyPr>
            <a:noAutofit/>
          </a:bodyPr>
          <a:lstStyle/>
          <a:p>
            <a:r>
              <a:rPr lang="cs-CZ" altLang="cs-CZ" sz="2800" b="1" dirty="0">
                <a:solidFill>
                  <a:srgbClr val="00B0F0"/>
                </a:solidFill>
                <a:latin typeface="Cambria" panose="02040503050406030204" pitchFamily="18" charset="0"/>
              </a:rPr>
              <a:t>akutní fáze: </a:t>
            </a:r>
          </a:p>
          <a:p>
            <a:pPr lvl="1">
              <a:lnSpc>
                <a:spcPct val="70000"/>
              </a:lnSpc>
              <a:buFontTx/>
              <a:buChar char="•"/>
            </a:pPr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buňky se </a:t>
            </a:r>
            <a:r>
              <a:rPr lang="cs-CZ" altLang="cs-CZ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zvětší</a:t>
            </a:r>
          </a:p>
          <a:p>
            <a:pPr lvl="1">
              <a:lnSpc>
                <a:spcPct val="70000"/>
              </a:lnSpc>
              <a:buFontTx/>
              <a:buChar char="•"/>
            </a:pPr>
            <a:r>
              <a:rPr lang="cs-CZ" altLang="cs-CZ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v</a:t>
            </a:r>
            <a:r>
              <a:rPr lang="cs-CZ" altLang="cs-CZ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cs-CZ" altLang="cs-CZ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cytoplazmě </a:t>
            </a:r>
            <a:r>
              <a:rPr lang="cs-CZ" altLang="cs-CZ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vakuoly</a:t>
            </a:r>
            <a:endParaRPr lang="cs-CZ" altLang="cs-CZ" dirty="0"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</a:endParaRPr>
          </a:p>
          <a:p>
            <a:pPr lvl="1">
              <a:lnSpc>
                <a:spcPct val="70000"/>
              </a:lnSpc>
              <a:buFontTx/>
              <a:buChar char="•"/>
            </a:pPr>
            <a:r>
              <a:rPr lang="cs-CZ" altLang="cs-CZ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jádra </a:t>
            </a:r>
            <a:r>
              <a:rPr lang="cs-CZ" altLang="cs-CZ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zvětšená až bizarní</a:t>
            </a:r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, ale chromatin jemný</a:t>
            </a:r>
          </a:p>
          <a:p>
            <a:pPr lvl="1">
              <a:lnSpc>
                <a:spcPct val="70000"/>
              </a:lnSpc>
              <a:buFontTx/>
              <a:buChar char="•"/>
            </a:pPr>
            <a:endParaRPr lang="cs-CZ" altLang="cs-CZ" sz="800" dirty="0"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</a:endParaRPr>
          </a:p>
          <a:p>
            <a:pPr lvl="1">
              <a:lnSpc>
                <a:spcPct val="70000"/>
              </a:lnSpc>
              <a:buFont typeface="Arial" charset="0"/>
              <a:buChar char="+"/>
            </a:pPr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zánětlivé pozadí:</a:t>
            </a:r>
          </a:p>
          <a:p>
            <a:pPr lvl="2">
              <a:lnSpc>
                <a:spcPct val="70000"/>
              </a:lnSpc>
            </a:pPr>
            <a:r>
              <a:rPr lang="cs-CZ" altLang="cs-CZ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nepříznivá</a:t>
            </a:r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 odpověď: </a:t>
            </a:r>
            <a:r>
              <a:rPr lang="cs-CZ" altLang="cs-CZ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neutrofily</a:t>
            </a:r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 a histiocyty </a:t>
            </a:r>
          </a:p>
          <a:p>
            <a:pPr lvl="2">
              <a:lnSpc>
                <a:spcPct val="70000"/>
              </a:lnSpc>
            </a:pPr>
            <a:r>
              <a:rPr lang="cs-CZ" altLang="cs-CZ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příznivá</a:t>
            </a:r>
            <a:r>
              <a:rPr lang="cs-CZ" altLang="cs-CZ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odpověď: lymfocyty a fibroblasty</a:t>
            </a:r>
          </a:p>
          <a:p>
            <a:pPr lvl="2">
              <a:buFontTx/>
              <a:buNone/>
            </a:pPr>
            <a:endParaRPr lang="cs-CZ" altLang="cs-CZ" sz="1200" dirty="0"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</a:endParaRPr>
          </a:p>
          <a:p>
            <a:r>
              <a:rPr lang="cs-CZ" altLang="cs-CZ" sz="2800" b="1" dirty="0">
                <a:solidFill>
                  <a:srgbClr val="00B0F0"/>
                </a:solidFill>
                <a:latin typeface="Cambria" panose="02040503050406030204" pitchFamily="18" charset="0"/>
              </a:rPr>
              <a:t>chronická </a:t>
            </a:r>
            <a:r>
              <a:rPr lang="cs-CZ" altLang="cs-CZ" sz="2800" dirty="0">
                <a:solidFill>
                  <a:srgbClr val="00B0F0"/>
                </a:solidFill>
                <a:latin typeface="Cambria" panose="02040503050406030204" pitchFamily="18" charset="0"/>
              </a:rPr>
              <a:t> fáze:</a:t>
            </a:r>
          </a:p>
          <a:p>
            <a:pPr lvl="1">
              <a:lnSpc>
                <a:spcPct val="70000"/>
              </a:lnSpc>
              <a:buFontTx/>
              <a:buChar char="•"/>
            </a:pPr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 atrofie epitelu, ale i obrovské </a:t>
            </a:r>
            <a:r>
              <a:rPr lang="cs-CZ" altLang="cs-CZ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</a:rPr>
              <a:t>epitelie</a:t>
            </a:r>
            <a:endParaRPr lang="cs-CZ" altLang="cs-CZ" dirty="0"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</a:endParaRPr>
          </a:p>
          <a:p>
            <a:pPr marL="320040" lvl="1" indent="0">
              <a:lnSpc>
                <a:spcPct val="70000"/>
              </a:lnSpc>
              <a:buNone/>
            </a:pPr>
            <a:endParaRPr lang="cs-CZ" altLang="cs-CZ" sz="800" dirty="0"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1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latin typeface="Calibri"/>
                <a:cs typeface="Calibri"/>
              </a:rPr>
              <a:t>Postradiační</a:t>
            </a:r>
            <a:r>
              <a:rPr lang="cs-CZ" b="1" dirty="0" smtClean="0">
                <a:latin typeface="Calibri"/>
                <a:cs typeface="Calibri"/>
              </a:rPr>
              <a:t> změny - čípek</a:t>
            </a:r>
            <a:endParaRPr lang="en-US" dirty="0"/>
          </a:p>
        </p:txBody>
      </p:sp>
      <p:grpSp>
        <p:nvGrpSpPr>
          <p:cNvPr id="4" name="Skupina 3"/>
          <p:cNvGrpSpPr/>
          <p:nvPr/>
        </p:nvGrpSpPr>
        <p:grpSpPr>
          <a:xfrm>
            <a:off x="971600" y="1424357"/>
            <a:ext cx="5945907" cy="4615895"/>
            <a:chOff x="971600" y="1424357"/>
            <a:chExt cx="5945907" cy="4615895"/>
          </a:xfrm>
        </p:grpSpPr>
        <p:grpSp>
          <p:nvGrpSpPr>
            <p:cNvPr id="3" name="Skupina 2"/>
            <p:cNvGrpSpPr/>
            <p:nvPr/>
          </p:nvGrpSpPr>
          <p:grpSpPr>
            <a:xfrm>
              <a:off x="4067944" y="1424357"/>
              <a:ext cx="2849563" cy="4615895"/>
              <a:chOff x="4288285" y="1235183"/>
              <a:chExt cx="2849563" cy="4615895"/>
            </a:xfrm>
          </p:grpSpPr>
          <p:pic>
            <p:nvPicPr>
              <p:cNvPr id="15" name="Picture 22" descr="radiační změny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88285" y="1235183"/>
                <a:ext cx="2849563" cy="2279650"/>
              </a:xfrm>
              <a:prstGeom prst="rect">
                <a:avLst/>
              </a:prstGeom>
              <a:noFill/>
              <a:ln>
                <a:solidFill>
                  <a:srgbClr val="2D758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3" descr="radiační změny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88285" y="3573016"/>
                <a:ext cx="2846388" cy="2278062"/>
              </a:xfrm>
              <a:prstGeom prst="rect">
                <a:avLst/>
              </a:prstGeom>
              <a:noFill/>
              <a:ln>
                <a:solidFill>
                  <a:srgbClr val="2D758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" name="Skupina 1"/>
            <p:cNvGrpSpPr/>
            <p:nvPr/>
          </p:nvGrpSpPr>
          <p:grpSpPr>
            <a:xfrm>
              <a:off x="971600" y="1424357"/>
              <a:ext cx="2849563" cy="4615895"/>
              <a:chOff x="1184449" y="1235183"/>
              <a:chExt cx="2849563" cy="4615895"/>
            </a:xfrm>
          </p:grpSpPr>
          <p:pic>
            <p:nvPicPr>
              <p:cNvPr id="14" name="Picture 21" descr="radiační změny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84449" y="3573016"/>
                <a:ext cx="2846388" cy="2278062"/>
              </a:xfrm>
              <a:prstGeom prst="rect">
                <a:avLst/>
              </a:prstGeom>
              <a:noFill/>
              <a:ln>
                <a:solidFill>
                  <a:srgbClr val="2D758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4" descr="radiační změny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84449" y="1235183"/>
                <a:ext cx="2849563" cy="2279650"/>
              </a:xfrm>
              <a:prstGeom prst="rect">
                <a:avLst/>
              </a:prstGeom>
              <a:noFill/>
              <a:ln>
                <a:solidFill>
                  <a:srgbClr val="2D758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0968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alibri"/>
                <a:cs typeface="Calibri"/>
              </a:rPr>
              <a:t>Nálezy „šedé zóny“</a:t>
            </a:r>
            <a:endParaRPr lang="en-US" dirty="0"/>
          </a:p>
        </p:txBody>
      </p:sp>
      <p:grpSp>
        <p:nvGrpSpPr>
          <p:cNvPr id="26" name="Skupina 25"/>
          <p:cNvGrpSpPr/>
          <p:nvPr/>
        </p:nvGrpSpPr>
        <p:grpSpPr>
          <a:xfrm>
            <a:off x="4787900" y="1438275"/>
            <a:ext cx="2846388" cy="4628595"/>
            <a:chOff x="4787900" y="1438275"/>
            <a:chExt cx="2846388" cy="4628595"/>
          </a:xfrm>
        </p:grpSpPr>
        <p:pic>
          <p:nvPicPr>
            <p:cNvPr id="17" name="Picture 5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4" t="3029" r="3369" b="8958"/>
            <a:stretch>
              <a:fillRect/>
            </a:stretch>
          </p:blipFill>
          <p:spPr bwMode="auto">
            <a:xfrm>
              <a:off x="4787900" y="1438275"/>
              <a:ext cx="2846388" cy="2278062"/>
            </a:xfrm>
            <a:prstGeom prst="rect">
              <a:avLst/>
            </a:prstGeom>
            <a:noFill/>
            <a:ln w="9525">
              <a:solidFill>
                <a:srgbClr val="2D758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" name="Picture 7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3" t="6305" r="5826" b="2731"/>
            <a:stretch>
              <a:fillRect/>
            </a:stretch>
          </p:blipFill>
          <p:spPr bwMode="auto">
            <a:xfrm>
              <a:off x="4787900" y="3786188"/>
              <a:ext cx="2846388" cy="2278062"/>
            </a:xfrm>
            <a:prstGeom prst="rect">
              <a:avLst/>
            </a:prstGeom>
            <a:noFill/>
            <a:ln w="9525">
              <a:solidFill>
                <a:srgbClr val="2D758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" name="Text Box 35"/>
            <p:cNvSpPr txBox="1">
              <a:spLocks noChangeArrowheads="1"/>
            </p:cNvSpPr>
            <p:nvPr/>
          </p:nvSpPr>
          <p:spPr bwMode="auto">
            <a:xfrm>
              <a:off x="5580112" y="3349625"/>
              <a:ext cx="2054176" cy="36933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9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>
                  <a:latin typeface="Cambria" panose="02040503050406030204" pitchFamily="18" charset="0"/>
                </a:rPr>
                <a:t>susp</a:t>
              </a:r>
              <a:r>
                <a:rPr lang="cs-CZ" altLang="cs-CZ" b="1" dirty="0">
                  <a:latin typeface="Cambria" panose="02040503050406030204" pitchFamily="18" charset="0"/>
                </a:rPr>
                <a:t>. z </a:t>
              </a:r>
              <a:r>
                <a:rPr lang="cs-CZ" altLang="cs-CZ" b="1" dirty="0" err="1">
                  <a:latin typeface="Cambria" panose="02040503050406030204" pitchFamily="18" charset="0"/>
                </a:rPr>
                <a:t>neoplázie</a:t>
              </a:r>
              <a:endParaRPr lang="cs-CZ" altLang="cs-CZ" b="1" dirty="0">
                <a:latin typeface="Cambria" panose="02040503050406030204" pitchFamily="18" charset="0"/>
              </a:endParaRPr>
            </a:p>
          </p:txBody>
        </p:sp>
        <p:sp>
          <p:nvSpPr>
            <p:cNvPr id="22" name="Text Box 36"/>
            <p:cNvSpPr txBox="1">
              <a:spLocks noChangeArrowheads="1"/>
            </p:cNvSpPr>
            <p:nvPr/>
          </p:nvSpPr>
          <p:spPr bwMode="auto">
            <a:xfrm>
              <a:off x="5580112" y="5697538"/>
              <a:ext cx="2054176" cy="36933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9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 err="1">
                  <a:latin typeface="Cambria" panose="02040503050406030204" pitchFamily="18" charset="0"/>
                </a:rPr>
                <a:t>susp</a:t>
              </a:r>
              <a:r>
                <a:rPr lang="cs-CZ" altLang="cs-CZ" b="1" dirty="0">
                  <a:latin typeface="Cambria" panose="02040503050406030204" pitchFamily="18" charset="0"/>
                </a:rPr>
                <a:t>. z </a:t>
              </a:r>
              <a:r>
                <a:rPr lang="cs-CZ" altLang="cs-CZ" b="1" dirty="0" err="1">
                  <a:latin typeface="Cambria" panose="02040503050406030204" pitchFamily="18" charset="0"/>
                </a:rPr>
                <a:t>neoplázie</a:t>
              </a:r>
              <a:endParaRPr lang="cs-CZ" altLang="cs-CZ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1470025" y="1438275"/>
            <a:ext cx="2846388" cy="4625975"/>
            <a:chOff x="1470025" y="1438275"/>
            <a:chExt cx="2846388" cy="4625975"/>
          </a:xfrm>
        </p:grpSpPr>
        <p:pic>
          <p:nvPicPr>
            <p:cNvPr id="2050" name="Picture 2" descr="http://www.eurocytology.eu/sites/default/files/styles/max/public/images/2555_1447675373.png?itok=0nByCIWI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9"/>
            <a:stretch/>
          </p:blipFill>
          <p:spPr bwMode="auto">
            <a:xfrm>
              <a:off x="1470025" y="3786188"/>
              <a:ext cx="2846388" cy="2278062"/>
            </a:xfrm>
            <a:prstGeom prst="rect">
              <a:avLst/>
            </a:prstGeom>
            <a:noFill/>
            <a:ln>
              <a:solidFill>
                <a:srgbClr val="2D758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1470025" y="3349625"/>
              <a:ext cx="1079500" cy="366712"/>
            </a:xfrm>
            <a:prstGeom prst="rect">
              <a:avLst/>
            </a:prstGeom>
            <a:gradFill rotWithShape="1">
              <a:gsLst>
                <a:gs pos="0">
                  <a:srgbClr val="FFFF66">
                    <a:gamma/>
                    <a:shade val="86275"/>
                    <a:invGamma/>
                  </a:srgbClr>
                </a:gs>
                <a:gs pos="50000">
                  <a:srgbClr val="FFFF66">
                    <a:alpha val="52000"/>
                  </a:srgbClr>
                </a:gs>
                <a:gs pos="100000">
                  <a:srgbClr val="FFFF66">
                    <a:gamma/>
                    <a:shade val="8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9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/>
                <a:t>ASC US</a:t>
              </a:r>
            </a:p>
          </p:txBody>
        </p:sp>
        <p:sp>
          <p:nvSpPr>
            <p:cNvPr id="20" name="Text Box 34"/>
            <p:cNvSpPr txBox="1">
              <a:spLocks noChangeArrowheads="1"/>
            </p:cNvSpPr>
            <p:nvPr/>
          </p:nvSpPr>
          <p:spPr bwMode="auto">
            <a:xfrm>
              <a:off x="1470025" y="5697538"/>
              <a:ext cx="1079500" cy="366712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9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latin typeface="Cambria" panose="02040503050406030204" pitchFamily="18" charset="0"/>
                </a:rPr>
                <a:t>ASC H</a:t>
              </a:r>
            </a:p>
          </p:txBody>
        </p:sp>
        <p:pic>
          <p:nvPicPr>
            <p:cNvPr id="23" name="Picture 4" descr="G:\foto na BOD\foto čípek BOD\ascus\UPRAVENé\1ascus 400x1.jpg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025" y="1438275"/>
              <a:ext cx="2846388" cy="2278062"/>
            </a:xfrm>
            <a:prstGeom prst="rect">
              <a:avLst/>
            </a:prstGeom>
            <a:noFill/>
            <a:ln w="9525">
              <a:solidFill>
                <a:srgbClr val="2D758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41"/>
            <p:cNvSpPr txBox="1">
              <a:spLocks noChangeArrowheads="1"/>
            </p:cNvSpPr>
            <p:nvPr/>
          </p:nvSpPr>
          <p:spPr bwMode="auto">
            <a:xfrm>
              <a:off x="1470025" y="3349625"/>
              <a:ext cx="1079500" cy="366712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9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 dirty="0">
                  <a:latin typeface="Cambria" panose="02040503050406030204" pitchFamily="18" charset="0"/>
                </a:rPr>
                <a:t>ASC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72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2996952"/>
            <a:ext cx="7772400" cy="1143000"/>
          </a:xfrm>
        </p:spPr>
        <p:txBody>
          <a:bodyPr/>
          <a:lstStyle/>
          <a:p>
            <a:r>
              <a:rPr lang="cs-CZ" b="1" smtClean="0">
                <a:latin typeface="Calibri" panose="020F0502020204030204" pitchFamily="34" charset="0"/>
              </a:rPr>
              <a:t>Slideshow</a:t>
            </a:r>
            <a:r>
              <a:rPr lang="cs-CZ" b="1" dirty="0" smtClean="0">
                <a:latin typeface="Calibri" panose="020F0502020204030204" pitchFamily="34" charset="0"/>
              </a:rPr>
              <a:t>…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A1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457200" y="274638"/>
            <a:ext cx="1882552" cy="376237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3A1D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latin typeface="Cambria" panose="02040503050406030204" pitchFamily="18" charset="0"/>
              </a:rPr>
              <a:t>spinoCA </a:t>
            </a:r>
            <a:r>
              <a:rPr lang="cs-CZ" altLang="cs-CZ">
                <a:latin typeface="Cambria" panose="02040503050406030204" pitchFamily="18" charset="0"/>
              </a:rPr>
              <a:t>(plic)</a:t>
            </a:r>
          </a:p>
        </p:txBody>
      </p:sp>
    </p:spTree>
    <p:extLst>
      <p:ext uri="{BB962C8B-B14F-4D97-AF65-F5344CB8AC3E}">
        <p14:creationId xmlns:p14="http://schemas.microsoft.com/office/powerpoint/2010/main" val="40387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57200" y="274638"/>
            <a:ext cx="2170584" cy="376237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3A1D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latin typeface="Cambria" panose="02040503050406030204" pitchFamily="18" charset="0"/>
              </a:rPr>
              <a:t>adenoCA </a:t>
            </a:r>
            <a:r>
              <a:rPr lang="cs-CZ" altLang="cs-CZ">
                <a:latin typeface="Cambria" panose="02040503050406030204" pitchFamily="18" charset="0"/>
              </a:rPr>
              <a:t>(plic)</a:t>
            </a:r>
          </a:p>
        </p:txBody>
      </p:sp>
    </p:spTree>
    <p:extLst>
      <p:ext uri="{BB962C8B-B14F-4D97-AF65-F5344CB8AC3E}">
        <p14:creationId xmlns:p14="http://schemas.microsoft.com/office/powerpoint/2010/main" val="19926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457200" y="274638"/>
            <a:ext cx="1810544" cy="650875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3A1D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latin typeface="Cambria" panose="02040503050406030204" pitchFamily="18" charset="0"/>
              </a:rPr>
              <a:t>nekrotizující pankreatitida</a:t>
            </a:r>
            <a:endParaRPr lang="cs-CZ" altLang="cs-CZ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31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457200" y="274638"/>
            <a:ext cx="3034680" cy="646331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3A1D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latin typeface="Cambria" panose="02040503050406030204" pitchFamily="18" charset="0"/>
              </a:rPr>
              <a:t>neuroendokrinní </a:t>
            </a:r>
            <a:r>
              <a:rPr lang="cs-CZ" altLang="cs-CZ" b="1">
                <a:latin typeface="Cambria" panose="02040503050406030204" pitchFamily="18" charset="0"/>
              </a:rPr>
              <a:t>tumor </a:t>
            </a:r>
            <a:r>
              <a:rPr lang="cs-CZ" altLang="cs-CZ" b="1" smtClean="0">
                <a:latin typeface="Cambria" panose="02040503050406030204" pitchFamily="18" charset="0"/>
              </a:rPr>
              <a:t>pankreatu</a:t>
            </a:r>
            <a:endParaRPr lang="cs-CZ" altLang="cs-CZ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1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58418" y="-1913"/>
            <a:ext cx="297042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BIOPSIE OTEVŘENÁ</a:t>
            </a:r>
            <a:endParaRPr lang="cs-CZ" sz="2400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4412" r="6054" b="2928"/>
          <a:stretch/>
        </p:blipFill>
        <p:spPr>
          <a:xfrm>
            <a:off x="3131840" y="2099672"/>
            <a:ext cx="5832648" cy="45365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9" b="7601"/>
          <a:stretch/>
        </p:blipFill>
        <p:spPr>
          <a:xfrm>
            <a:off x="142874" y="554322"/>
            <a:ext cx="4905943" cy="309070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9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57200" y="274638"/>
            <a:ext cx="2681288" cy="650875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3A1D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latin typeface="Cambria" panose="02040503050406030204" pitchFamily="18" charset="0"/>
              </a:rPr>
              <a:t>duktální adenoCA pankreatu </a:t>
            </a:r>
            <a:endParaRPr lang="cs-CZ" altLang="cs-CZ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37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73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57200" y="274638"/>
            <a:ext cx="2746648" cy="369332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3A1D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latin typeface="Cambria" panose="02040503050406030204" pitchFamily="18" charset="0"/>
              </a:rPr>
              <a:t>Papilární uroteliální CA </a:t>
            </a:r>
            <a:endParaRPr lang="cs-CZ" altLang="cs-CZ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15" name="Rectangle 4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cs-CZ" altLang="cs-CZ"/>
          </a:p>
        </p:txBody>
      </p:sp>
      <p:grpSp>
        <p:nvGrpSpPr>
          <p:cNvPr id="79929" name="Group 57"/>
          <p:cNvGrpSpPr>
            <a:grpSpLocks/>
          </p:cNvGrpSpPr>
          <p:nvPr/>
        </p:nvGrpSpPr>
        <p:grpSpPr bwMode="auto">
          <a:xfrm>
            <a:off x="0" y="0"/>
            <a:ext cx="5435600" cy="4005263"/>
            <a:chOff x="0" y="0"/>
            <a:chExt cx="3424" cy="2523"/>
          </a:xfrm>
          <a:solidFill>
            <a:srgbClr val="00B0F0"/>
          </a:solidFill>
        </p:grpSpPr>
        <p:pic>
          <p:nvPicPr>
            <p:cNvPr id="79895" name="Picture 23" descr="LSIL4upravený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800000">
              <a:off x="0" y="0"/>
              <a:ext cx="3424" cy="2523"/>
            </a:xfrm>
            <a:prstGeom prst="rect">
              <a:avLst/>
            </a:prstGeom>
            <a:grpFill/>
            <a:ln w="9525" cmpd="sng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sp>
          <p:nvSpPr>
            <p:cNvPr id="79888" name="Text Box 16"/>
            <p:cNvSpPr txBox="1">
              <a:spLocks noChangeArrowheads="1"/>
            </p:cNvSpPr>
            <p:nvPr/>
          </p:nvSpPr>
          <p:spPr bwMode="auto">
            <a:xfrm>
              <a:off x="158" y="145"/>
              <a:ext cx="817" cy="237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latin typeface="Cambria" panose="02040503050406030204" pitchFamily="18" charset="0"/>
                </a:rPr>
                <a:t>LSIL</a:t>
              </a:r>
              <a:endParaRPr lang="cs-CZ" altLang="cs-CZ">
                <a:latin typeface="Cambria" panose="02040503050406030204" pitchFamily="18" charset="0"/>
              </a:endParaRPr>
            </a:p>
          </p:txBody>
        </p:sp>
      </p:grpSp>
      <p:grpSp>
        <p:nvGrpSpPr>
          <p:cNvPr id="79925" name="Group 53"/>
          <p:cNvGrpSpPr>
            <a:grpSpLocks/>
          </p:cNvGrpSpPr>
          <p:nvPr/>
        </p:nvGrpSpPr>
        <p:grpSpPr bwMode="auto">
          <a:xfrm>
            <a:off x="250825" y="3548063"/>
            <a:ext cx="4138613" cy="3309937"/>
            <a:chOff x="0" y="2235"/>
            <a:chExt cx="2607" cy="2085"/>
          </a:xfrm>
        </p:grpSpPr>
        <p:pic>
          <p:nvPicPr>
            <p:cNvPr id="79914" name="Picture 3" descr="G:\foto na BOD\foto čípek BOD\AGC-NOS, bethesda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51"/>
            <a:stretch>
              <a:fillRect/>
            </a:stretch>
          </p:blipFill>
          <p:spPr bwMode="auto">
            <a:xfrm>
              <a:off x="0" y="2235"/>
              <a:ext cx="2607" cy="2085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9919" name="Text Box 47"/>
            <p:cNvSpPr txBox="1">
              <a:spLocks noChangeArrowheads="1"/>
            </p:cNvSpPr>
            <p:nvPr/>
          </p:nvSpPr>
          <p:spPr bwMode="auto">
            <a:xfrm>
              <a:off x="158" y="3963"/>
              <a:ext cx="817" cy="237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/>
                <a:t>AGC-NOS</a:t>
              </a:r>
              <a:endParaRPr lang="cs-CZ" altLang="cs-CZ"/>
            </a:p>
          </p:txBody>
        </p:sp>
      </p:grpSp>
      <p:grpSp>
        <p:nvGrpSpPr>
          <p:cNvPr id="79928" name="Group 56"/>
          <p:cNvGrpSpPr>
            <a:grpSpLocks/>
          </p:cNvGrpSpPr>
          <p:nvPr/>
        </p:nvGrpSpPr>
        <p:grpSpPr bwMode="auto">
          <a:xfrm>
            <a:off x="5148263" y="0"/>
            <a:ext cx="3995737" cy="3429000"/>
            <a:chOff x="3243" y="0"/>
            <a:chExt cx="2517" cy="2160"/>
          </a:xfrm>
        </p:grpSpPr>
        <p:pic>
          <p:nvPicPr>
            <p:cNvPr id="79899" name="Picture 5" descr="G:\foto na BOD\foto čípek BOD\HSIL\UPRAVENÉ\HSIL400x4.jpg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9" r="8298"/>
            <a:stretch>
              <a:fillRect/>
            </a:stretch>
          </p:blipFill>
          <p:spPr bwMode="auto">
            <a:xfrm>
              <a:off x="3243" y="0"/>
              <a:ext cx="2517" cy="21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9920" name="Text Box 48"/>
            <p:cNvSpPr txBox="1">
              <a:spLocks noChangeArrowheads="1"/>
            </p:cNvSpPr>
            <p:nvPr/>
          </p:nvSpPr>
          <p:spPr bwMode="auto">
            <a:xfrm>
              <a:off x="4761" y="145"/>
              <a:ext cx="817" cy="237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latin typeface="Cambria" panose="02040503050406030204" pitchFamily="18" charset="0"/>
                </a:rPr>
                <a:t>ASC-H</a:t>
              </a:r>
              <a:endParaRPr lang="cs-CZ" altLang="cs-CZ">
                <a:latin typeface="Cambria" panose="02040503050406030204" pitchFamily="18" charset="0"/>
              </a:endParaRPr>
            </a:p>
          </p:txBody>
        </p:sp>
      </p:grpSp>
      <p:grpSp>
        <p:nvGrpSpPr>
          <p:cNvPr id="79926" name="Group 54"/>
          <p:cNvGrpSpPr>
            <a:grpSpLocks/>
          </p:cNvGrpSpPr>
          <p:nvPr/>
        </p:nvGrpSpPr>
        <p:grpSpPr bwMode="auto">
          <a:xfrm>
            <a:off x="4570413" y="3429000"/>
            <a:ext cx="4284662" cy="3508375"/>
            <a:chOff x="3061" y="2110"/>
            <a:chExt cx="2699" cy="2210"/>
          </a:xfrm>
        </p:grpSpPr>
        <p:pic>
          <p:nvPicPr>
            <p:cNvPr id="79917" name="Picture 3" descr="G:\foto na BOD\foto čípek BOD\HSIL\UPRAVENÉ\AIS_ukradený1.jpg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0" t="3259" r="3525" b="2103"/>
            <a:stretch>
              <a:fillRect/>
            </a:stretch>
          </p:blipFill>
          <p:spPr bwMode="auto">
            <a:xfrm>
              <a:off x="3061" y="2110"/>
              <a:ext cx="2699" cy="22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924" name="Text Box 52"/>
            <p:cNvSpPr txBox="1">
              <a:spLocks noChangeArrowheads="1"/>
            </p:cNvSpPr>
            <p:nvPr/>
          </p:nvSpPr>
          <p:spPr bwMode="auto">
            <a:xfrm>
              <a:off x="4604" y="3790"/>
              <a:ext cx="1068" cy="410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latin typeface="Cambria" panose="02040503050406030204" pitchFamily="18" charset="0"/>
                </a:rPr>
                <a:t>AGC-NEO, adenoCA</a:t>
              </a:r>
              <a:endParaRPr lang="cs-CZ" altLang="cs-CZ">
                <a:latin typeface="Cambria" panose="02040503050406030204" pitchFamily="18" charset="0"/>
              </a:endParaRPr>
            </a:p>
          </p:txBody>
        </p:sp>
      </p:grpSp>
      <p:grpSp>
        <p:nvGrpSpPr>
          <p:cNvPr id="79927" name="Group 55"/>
          <p:cNvGrpSpPr>
            <a:grpSpLocks/>
          </p:cNvGrpSpPr>
          <p:nvPr/>
        </p:nvGrpSpPr>
        <p:grpSpPr bwMode="auto">
          <a:xfrm>
            <a:off x="3781425" y="1851025"/>
            <a:ext cx="2732088" cy="2185988"/>
            <a:chOff x="2109" y="1146"/>
            <a:chExt cx="1721" cy="1377"/>
          </a:xfrm>
        </p:grpSpPr>
        <p:pic>
          <p:nvPicPr>
            <p:cNvPr id="79881" name="Picture 9" descr="SCC čípku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5" b="17953"/>
            <a:stretch>
              <a:fillRect/>
            </a:stretch>
          </p:blipFill>
          <p:spPr bwMode="auto">
            <a:xfrm>
              <a:off x="2109" y="1146"/>
              <a:ext cx="1721" cy="13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9923" name="Text Box 51"/>
            <p:cNvSpPr txBox="1">
              <a:spLocks noChangeArrowheads="1"/>
            </p:cNvSpPr>
            <p:nvPr/>
          </p:nvSpPr>
          <p:spPr bwMode="auto">
            <a:xfrm>
              <a:off x="2607" y="2243"/>
              <a:ext cx="817" cy="237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>
                  <a:latin typeface="Cambria" panose="02040503050406030204" pitchFamily="18" charset="0"/>
                </a:rPr>
                <a:t>SpinoCA</a:t>
              </a:r>
              <a:endParaRPr lang="cs-CZ" altLang="cs-CZ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8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457200" y="274638"/>
            <a:ext cx="2681288" cy="650875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3A1D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latin typeface="Cambria" panose="02040503050406030204" pitchFamily="18" charset="0"/>
              </a:rPr>
              <a:t>folikulární neoplázie štítné žlázy</a:t>
            </a:r>
            <a:endParaRPr lang="cs-CZ" altLang="cs-CZ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57200" y="274638"/>
            <a:ext cx="2890664" cy="369332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3A1D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latin typeface="Cambria" panose="02040503050406030204" pitchFamily="18" charset="0"/>
              </a:rPr>
              <a:t>papilární CA štítné žlázy</a:t>
            </a:r>
            <a:endParaRPr lang="cs-CZ" altLang="cs-CZ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0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" y="0"/>
            <a:ext cx="2159000" cy="215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2197"/>
            <a:ext cx="2159000" cy="215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-14823"/>
            <a:ext cx="2159000" cy="215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525" y="0"/>
            <a:ext cx="2159000" cy="215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1466"/>
            <a:ext cx="2159000" cy="215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4691738"/>
            <a:ext cx="2159000" cy="215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6872"/>
            <a:ext cx="2159000" cy="215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699000"/>
            <a:ext cx="2159000" cy="2159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0" y="2420888"/>
            <a:ext cx="2159000" cy="2159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492896"/>
            <a:ext cx="2159000" cy="2159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348880"/>
            <a:ext cx="2159000" cy="2159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0" y="4699000"/>
            <a:ext cx="2159000" cy="215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9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9752" y="1052736"/>
            <a:ext cx="460563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1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88" y="-14294"/>
            <a:ext cx="4368549" cy="430739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pSp>
        <p:nvGrpSpPr>
          <p:cNvPr id="11" name="Skupina 10"/>
          <p:cNvGrpSpPr/>
          <p:nvPr/>
        </p:nvGrpSpPr>
        <p:grpSpPr>
          <a:xfrm>
            <a:off x="77160" y="4378273"/>
            <a:ext cx="5154633" cy="2453258"/>
            <a:chOff x="3989367" y="404664"/>
            <a:chExt cx="5154633" cy="2453258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367" y="404664"/>
              <a:ext cx="2381250" cy="2453258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272" y="404664"/>
              <a:ext cx="2758728" cy="2453258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</p:grpSp>
      <p:grpSp>
        <p:nvGrpSpPr>
          <p:cNvPr id="13" name="Skupina 12"/>
          <p:cNvGrpSpPr/>
          <p:nvPr/>
        </p:nvGrpSpPr>
        <p:grpSpPr>
          <a:xfrm>
            <a:off x="4505320" y="-17156"/>
            <a:ext cx="4430075" cy="4103253"/>
            <a:chOff x="4634944" y="-17156"/>
            <a:chExt cx="4430075" cy="4103253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4" b="15121"/>
            <a:stretch/>
          </p:blipFill>
          <p:spPr>
            <a:xfrm>
              <a:off x="5418135" y="-17156"/>
              <a:ext cx="3646884" cy="2526384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4944" y="2348880"/>
              <a:ext cx="2322384" cy="1737217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</p:grpSp>
      <p:grpSp>
        <p:nvGrpSpPr>
          <p:cNvPr id="16" name="Skupina 15"/>
          <p:cNvGrpSpPr/>
          <p:nvPr/>
        </p:nvGrpSpPr>
        <p:grpSpPr>
          <a:xfrm>
            <a:off x="5288508" y="3329408"/>
            <a:ext cx="3829411" cy="3502122"/>
            <a:chOff x="5288508" y="3329408"/>
            <a:chExt cx="3829411" cy="3502122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3" b="2724"/>
            <a:stretch/>
          </p:blipFill>
          <p:spPr>
            <a:xfrm flipH="1">
              <a:off x="5288508" y="4378273"/>
              <a:ext cx="2739876" cy="2453257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88" r="2404" b="7761"/>
            <a:stretch/>
          </p:blipFill>
          <p:spPr>
            <a:xfrm>
              <a:off x="6914764" y="3329408"/>
              <a:ext cx="2203155" cy="2275494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</p:grpSp>
      <p:sp>
        <p:nvSpPr>
          <p:cNvPr id="14" name="TextovéPole 13"/>
          <p:cNvSpPr txBox="1"/>
          <p:nvPr/>
        </p:nvSpPr>
        <p:spPr>
          <a:xfrm>
            <a:off x="2967129" y="-17156"/>
            <a:ext cx="29501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BIOPSIE UZAVŘENÁ</a:t>
            </a:r>
            <a:endParaRPr lang="cs-CZ" sz="2400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alibri" panose="020F0502020204030204" pitchFamily="34" charset="0"/>
              </a:rPr>
              <a:t>Biopsie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96965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cs-CZ" sz="2400" b="1" dirty="0" err="1" smtClean="0">
                <a:solidFill>
                  <a:srgbClr val="00B0F0"/>
                </a:solidFill>
                <a:latin typeface="Cambria" panose="02040503050406030204" pitchFamily="18" charset="0"/>
              </a:rPr>
              <a:t>peroperační</a:t>
            </a:r>
            <a:r>
              <a:rPr lang="cs-CZ" sz="2400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 biopsie </a:t>
            </a:r>
            <a:r>
              <a:rPr lang="cs-CZ" sz="2400" dirty="0" smtClean="0">
                <a:latin typeface="Cambria" panose="02040503050406030204" pitchFamily="18" charset="0"/>
              </a:rPr>
              <a:t>pro rychlé kryostatové vyšetření</a:t>
            </a:r>
          </a:p>
          <a:p>
            <a:pPr marL="444500" lvl="1">
              <a:buClr>
                <a:srgbClr val="C00000"/>
              </a:buClr>
              <a:buFont typeface="Wingdings 2" panose="05020102010507070707" pitchFamily="18" charset="2"/>
              <a:buChar char=""/>
            </a:pPr>
            <a:r>
              <a:rPr lang="cs-CZ" sz="2200" dirty="0">
                <a:latin typeface="Cambria" panose="02040503050406030204" pitchFamily="18" charset="0"/>
              </a:rPr>
              <a:t>b</a:t>
            </a:r>
            <a:r>
              <a:rPr lang="cs-CZ" sz="2200" dirty="0" smtClean="0">
                <a:latin typeface="Cambria" panose="02040503050406030204" pitchFamily="18" charset="0"/>
              </a:rPr>
              <a:t>ěhem operace	</a:t>
            </a:r>
            <a:r>
              <a:rPr lang="cs-CZ" sz="2200" dirty="0" smtClean="0">
                <a:latin typeface="Cambria" panose="02040503050406030204" pitchFamily="18" charset="0"/>
                <a:sym typeface="Wingdings"/>
              </a:rPr>
              <a:t>	další postup </a:t>
            </a:r>
            <a:r>
              <a:rPr lang="cs-CZ" sz="1800" dirty="0" smtClean="0">
                <a:latin typeface="Cambria" panose="02040503050406030204" pitchFamily="18" charset="0"/>
                <a:sym typeface="Wingdings"/>
              </a:rPr>
              <a:t>(</a:t>
            </a:r>
            <a:r>
              <a:rPr lang="cs-CZ" sz="1800" dirty="0" smtClean="0">
                <a:latin typeface="Cambria" panose="02040503050406030204" pitchFamily="18" charset="0"/>
                <a:sym typeface="Symbol"/>
              </a:rPr>
              <a:t></a:t>
            </a:r>
            <a:r>
              <a:rPr lang="cs-CZ" sz="1800" dirty="0" smtClean="0">
                <a:latin typeface="Cambria" panose="02040503050406030204" pitchFamily="18" charset="0"/>
                <a:sym typeface="Wingdings"/>
              </a:rPr>
              <a:t>rozsah operace)</a:t>
            </a:r>
          </a:p>
          <a:p>
            <a:pPr marL="444500" lvl="1">
              <a:buClr>
                <a:srgbClr val="C00000"/>
              </a:buClr>
              <a:buFont typeface="Wingdings 2" panose="05020102010507070707" pitchFamily="18" charset="2"/>
              <a:buChar char=""/>
            </a:pPr>
            <a:endParaRPr lang="cs-CZ" sz="1000" dirty="0" smtClean="0">
              <a:latin typeface="Cambria" panose="02040503050406030204" pitchFamily="18" charset="0"/>
              <a:sym typeface="Wingdings"/>
            </a:endParaRPr>
          </a:p>
          <a:p>
            <a:pPr marL="444500" lvl="1">
              <a:buClr>
                <a:srgbClr val="C00000"/>
              </a:buClr>
              <a:buFont typeface="Wingdings 2" panose="05020102010507070707" pitchFamily="18" charset="2"/>
              <a:buChar char=""/>
            </a:pPr>
            <a:r>
              <a:rPr lang="cs-CZ" sz="2200" dirty="0" smtClean="0">
                <a:latin typeface="Cambria" panose="02040503050406030204" pitchFamily="18" charset="0"/>
                <a:sym typeface="Wingdings"/>
              </a:rPr>
              <a:t>technicky náročná 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sym typeface="Wingdings"/>
              </a:rPr>
              <a:t>(zpracována na mikrotomu, barvení ručně v rychlém režimu)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3563888" y="1844824"/>
            <a:ext cx="1011561" cy="307777"/>
            <a:chOff x="464095" y="6160845"/>
            <a:chExt cx="1011561" cy="307777"/>
          </a:xfrm>
        </p:grpSpPr>
        <p:cxnSp>
          <p:nvCxnSpPr>
            <p:cNvPr id="6" name="Přímá spojnice se šipkou 5"/>
            <p:cNvCxnSpPr/>
            <p:nvPr/>
          </p:nvCxnSpPr>
          <p:spPr>
            <a:xfrm>
              <a:off x="539552" y="6453336"/>
              <a:ext cx="936104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/>
            <p:cNvSpPr txBox="1"/>
            <p:nvPr/>
          </p:nvSpPr>
          <p:spPr>
            <a:xfrm>
              <a:off x="464095" y="6160845"/>
              <a:ext cx="867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solidFill>
                    <a:srgbClr val="C00000"/>
                  </a:solidFill>
                  <a:latin typeface="Cambria"/>
                  <a:cs typeface="Arial" panose="020B0604020202020204" pitchFamily="34" charset="0"/>
                </a:rPr>
                <a:t>≈</a:t>
              </a:r>
              <a:r>
                <a:rPr lang="cs-CZ" sz="1400" b="1" dirty="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20 min</a:t>
              </a:r>
              <a:endParaRPr lang="cs-CZ" sz="1400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914400" y="3417456"/>
            <a:ext cx="44181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lvl="1" indent="-269875">
              <a:buClr>
                <a:srgbClr val="C00000"/>
              </a:buClr>
              <a:buSzPct val="85000"/>
              <a:buFont typeface="Wingdings 2" panose="05020102010507070707" pitchFamily="18" charset="2"/>
              <a:buChar char=""/>
            </a:pPr>
            <a:r>
              <a:rPr lang="cs-CZ" sz="2200" dirty="0">
                <a:latin typeface="Cambria" panose="02040503050406030204" pitchFamily="18" charset="0"/>
                <a:sym typeface="Wingdings"/>
              </a:rPr>
              <a:t>nižší výtěžnost proti standardně zpracované biopsii</a:t>
            </a:r>
          </a:p>
          <a:p>
            <a:pPr marL="630238" lvl="2">
              <a:buSzPct val="85000"/>
            </a:pPr>
            <a:r>
              <a:rPr lang="cs-CZ" b="1" dirty="0" smtClean="0">
                <a:latin typeface="Cambria" panose="02040503050406030204" pitchFamily="18" charset="0"/>
                <a:sym typeface="Wingdings"/>
              </a:rPr>
              <a:t>?</a:t>
            </a:r>
            <a:r>
              <a:rPr lang="cs-CZ" dirty="0" smtClean="0">
                <a:latin typeface="Cambria" panose="02040503050406030204" pitchFamily="18" charset="0"/>
                <a:sym typeface="Wingdings"/>
              </a:rPr>
              <a:t>: </a:t>
            </a:r>
            <a:r>
              <a:rPr lang="cs-CZ" b="1" dirty="0">
                <a:latin typeface="Cambria" panose="02040503050406030204" pitchFamily="18" charset="0"/>
                <a:sym typeface="Wingdings"/>
              </a:rPr>
              <a:t>tumor </a:t>
            </a:r>
            <a: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sym typeface="Wingdings"/>
              </a:rPr>
              <a:t>ano</a:t>
            </a:r>
            <a:r>
              <a:rPr lang="cs-CZ" b="1" dirty="0">
                <a:solidFill>
                  <a:srgbClr val="FFC000"/>
                </a:solidFill>
                <a:latin typeface="Cambria" panose="02040503050406030204" pitchFamily="18" charset="0"/>
                <a:sym typeface="Wingdings"/>
              </a:rPr>
              <a:t> </a:t>
            </a:r>
            <a:r>
              <a:rPr lang="cs-CZ" dirty="0">
                <a:latin typeface="Cambria" panose="02040503050406030204" pitchFamily="18" charset="0"/>
                <a:sym typeface="Wingdings"/>
              </a:rPr>
              <a:t>X</a:t>
            </a:r>
            <a:r>
              <a:rPr lang="cs-CZ" dirty="0">
                <a:solidFill>
                  <a:srgbClr val="FFC000"/>
                </a:solidFill>
                <a:latin typeface="Cambria" panose="02040503050406030204" pitchFamily="18" charset="0"/>
                <a:sym typeface="Wingdings"/>
              </a:rPr>
              <a:t> </a:t>
            </a:r>
            <a: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sym typeface="Wingdings"/>
              </a:rPr>
              <a:t>ne</a:t>
            </a:r>
            <a:r>
              <a:rPr lang="cs-CZ" dirty="0">
                <a:latin typeface="Cambria" panose="02040503050406030204" pitchFamily="18" charset="0"/>
                <a:sym typeface="Wingdings"/>
              </a:rPr>
              <a:t>,</a:t>
            </a:r>
            <a:r>
              <a:rPr lang="cs-CZ" dirty="0">
                <a:solidFill>
                  <a:srgbClr val="FFC000"/>
                </a:solidFill>
                <a:latin typeface="Cambria" panose="02040503050406030204" pitchFamily="18" charset="0"/>
                <a:sym typeface="Wingdings"/>
              </a:rPr>
              <a:t> </a:t>
            </a:r>
            <a: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sym typeface="Wingdings"/>
              </a:rPr>
              <a:t>benigní</a:t>
            </a:r>
            <a:r>
              <a:rPr lang="cs-CZ" dirty="0">
                <a:solidFill>
                  <a:srgbClr val="FFC000"/>
                </a:solidFill>
                <a:latin typeface="Cambria" panose="02040503050406030204" pitchFamily="18" charset="0"/>
                <a:sym typeface="Wingdings"/>
              </a:rPr>
              <a:t> </a:t>
            </a:r>
            <a:r>
              <a:rPr lang="cs-CZ" dirty="0">
                <a:latin typeface="Cambria" panose="02040503050406030204" pitchFamily="18" charset="0"/>
                <a:sym typeface="Wingdings"/>
              </a:rPr>
              <a:t>X</a:t>
            </a:r>
            <a:r>
              <a:rPr lang="cs-CZ" dirty="0">
                <a:solidFill>
                  <a:srgbClr val="FFC000"/>
                </a:solidFill>
                <a:latin typeface="Cambria" panose="02040503050406030204" pitchFamily="18" charset="0"/>
                <a:sym typeface="Wingdings"/>
              </a:rPr>
              <a:t> </a:t>
            </a:r>
            <a: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sym typeface="Wingdings"/>
              </a:rPr>
              <a:t>maligní</a:t>
            </a:r>
            <a:endParaRPr lang="cs-CZ" dirty="0">
              <a:solidFill>
                <a:srgbClr val="C00000"/>
              </a:solidFill>
              <a:latin typeface="Cambria" panose="02040503050406030204" pitchFamily="18" charset="0"/>
              <a:sym typeface="Wingdings"/>
            </a:endParaRPr>
          </a:p>
          <a:p>
            <a:pPr marL="630238" lvl="2">
              <a:buSzPct val="85000"/>
            </a:pPr>
            <a:r>
              <a:rPr lang="cs-CZ" dirty="0">
                <a:latin typeface="Cambria" panose="02040503050406030204" pitchFamily="18" charset="0"/>
                <a:sym typeface="Wingdings"/>
              </a:rPr>
              <a:t>bližší typizace není vždy možná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852935"/>
            <a:ext cx="2880320" cy="378491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73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alibri" panose="020F0502020204030204" pitchFamily="34" charset="0"/>
              </a:rPr>
              <a:t>L</a:t>
            </a:r>
            <a:r>
              <a:rPr lang="cs-CZ" b="1" dirty="0" smtClean="0">
                <a:latin typeface="Calibri" panose="020F0502020204030204" pitchFamily="34" charset="0"/>
              </a:rPr>
              <a:t>imitace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solidFill>
                  <a:srgbClr val="00B0F0"/>
                </a:solidFill>
                <a:latin typeface="Cambria" panose="02040503050406030204" pitchFamily="18" charset="0"/>
              </a:rPr>
              <a:t>k</a:t>
            </a:r>
            <a:r>
              <a:rPr lang="cs-CZ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valita a technika odběru</a:t>
            </a:r>
          </a:p>
          <a:p>
            <a:pPr lvl="1">
              <a:buClr>
                <a:srgbClr val="C00000"/>
              </a:buClr>
            </a:pPr>
            <a:r>
              <a:rPr lang="cs-CZ" dirty="0">
                <a:latin typeface="Cambria" panose="02040503050406030204" pitchFamily="18" charset="0"/>
              </a:rPr>
              <a:t>m</a:t>
            </a:r>
            <a:r>
              <a:rPr lang="cs-CZ" dirty="0" smtClean="0">
                <a:latin typeface="Cambria" panose="02040503050406030204" pitchFamily="18" charset="0"/>
              </a:rPr>
              <a:t>echanické poškození, termické artefakty</a:t>
            </a:r>
          </a:p>
          <a:p>
            <a:r>
              <a:rPr lang="cs-CZ" b="1" dirty="0">
                <a:solidFill>
                  <a:srgbClr val="00B0F0"/>
                </a:solidFill>
                <a:latin typeface="Cambria" panose="02040503050406030204" pitchFamily="18" charset="0"/>
              </a:rPr>
              <a:t>m</a:t>
            </a:r>
            <a:r>
              <a:rPr lang="cs-CZ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álo reprezentativní odběr</a:t>
            </a:r>
          </a:p>
          <a:p>
            <a:r>
              <a:rPr lang="cs-CZ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FIXACE</a:t>
            </a:r>
          </a:p>
          <a:p>
            <a:pPr lvl="1">
              <a:buClr>
                <a:srgbClr val="C00000"/>
              </a:buClr>
            </a:pPr>
            <a:r>
              <a:rPr lang="cs-CZ" dirty="0" smtClean="0">
                <a:latin typeface="Cambria" panose="02040503050406030204" pitchFamily="18" charset="0"/>
              </a:rPr>
              <a:t>vhodná fixace</a:t>
            </a:r>
          </a:p>
          <a:p>
            <a:pPr lvl="2">
              <a:buClr>
                <a:schemeClr val="accent6">
                  <a:lumMod val="40000"/>
                  <a:lumOff val="60000"/>
                </a:schemeClr>
              </a:buClr>
            </a:pPr>
            <a:r>
              <a:rPr lang="cs-CZ" dirty="0">
                <a:latin typeface="Cambria" panose="02040503050406030204" pitchFamily="18" charset="0"/>
              </a:rPr>
              <a:t>v</a:t>
            </a:r>
            <a:r>
              <a:rPr lang="cs-CZ" dirty="0" smtClean="0">
                <a:latin typeface="Cambria" panose="02040503050406030204" pitchFamily="18" charset="0"/>
              </a:rPr>
              <a:t>ysychání, voda… nevhodné fixační medium ⇢</a:t>
            </a:r>
            <a:r>
              <a:rPr lang="cs-CZ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AUTOLÝZA </a:t>
            </a:r>
            <a:r>
              <a:rPr lang="cs-CZ" dirty="0" smtClean="0">
                <a:latin typeface="Cambria" panose="02040503050406030204" pitchFamily="18" charset="0"/>
              </a:rPr>
              <a:t>či pozdější limitace ve vyšetření (enzymová histochemie, IMF, ELM)</a:t>
            </a:r>
          </a:p>
          <a:p>
            <a:pPr lvl="1">
              <a:buClr>
                <a:srgbClr val="C00000"/>
              </a:buClr>
            </a:pPr>
            <a:r>
              <a:rPr lang="cs-CZ" dirty="0">
                <a:latin typeface="Cambria" panose="02040503050406030204" pitchFamily="18" charset="0"/>
              </a:rPr>
              <a:t>d</a:t>
            </a:r>
            <a:r>
              <a:rPr lang="cs-CZ" dirty="0" smtClean="0">
                <a:latin typeface="Cambria" panose="02040503050406030204" pitchFamily="18" charset="0"/>
              </a:rPr>
              <a:t>ostatečné množství fixační tekutiny (cca 10x &gt;objem tkáně)</a:t>
            </a:r>
          </a:p>
          <a:p>
            <a:pPr lvl="1">
              <a:buClr>
                <a:srgbClr val="C00000"/>
              </a:buClr>
            </a:pPr>
            <a:r>
              <a:rPr lang="cs-CZ" dirty="0">
                <a:latin typeface="Cambria" panose="02040503050406030204" pitchFamily="18" charset="0"/>
              </a:rPr>
              <a:t>d</a:t>
            </a:r>
            <a:r>
              <a:rPr lang="cs-CZ" dirty="0" smtClean="0">
                <a:latin typeface="Cambria" panose="02040503050406030204" pitchFamily="18" charset="0"/>
              </a:rPr>
              <a:t>oba fixace (</a:t>
            </a:r>
            <a:r>
              <a:rPr lang="cs-CZ" dirty="0" err="1" smtClean="0">
                <a:latin typeface="Cambria" panose="02040503050406030204" pitchFamily="18" charset="0"/>
              </a:rPr>
              <a:t>prům</a:t>
            </a:r>
            <a:r>
              <a:rPr lang="cs-CZ" dirty="0" smtClean="0">
                <a:latin typeface="Cambria" panose="02040503050406030204" pitchFamily="18" charset="0"/>
              </a:rPr>
              <a:t>. 24 hod…. až 3 dny)</a:t>
            </a:r>
          </a:p>
          <a:p>
            <a:r>
              <a:rPr lang="cs-CZ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PRŮVODKA</a:t>
            </a:r>
            <a:endParaRPr lang="cs-CZ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2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latin typeface="Calibri" panose="020F0502020204030204" pitchFamily="34" charset="0"/>
              </a:rPr>
              <a:t>Kterou bioptickou techniku zvolit? 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B0F0"/>
                </a:solidFill>
                <a:latin typeface="Cambria" panose="02040503050406030204" pitchFamily="18" charset="0"/>
              </a:rPr>
              <a:t>k</a:t>
            </a:r>
            <a:r>
              <a:rPr lang="cs-CZ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omfort pacienta X reprezentativnost odběru</a:t>
            </a:r>
          </a:p>
          <a:p>
            <a:pPr lvl="1">
              <a:buClr>
                <a:srgbClr val="C00000"/>
              </a:buClr>
            </a:pPr>
            <a:r>
              <a:rPr lang="cs-CZ" dirty="0">
                <a:latin typeface="Cambria" panose="02040503050406030204" pitchFamily="18" charset="0"/>
              </a:rPr>
              <a:t>n</a:t>
            </a:r>
            <a:r>
              <a:rPr lang="cs-CZ" dirty="0" smtClean="0">
                <a:latin typeface="Cambria" panose="02040503050406030204" pitchFamily="18" charset="0"/>
              </a:rPr>
              <a:t>yní snaha o </a:t>
            </a:r>
            <a:r>
              <a:rPr lang="cs-CZ" b="1" dirty="0" smtClean="0">
                <a:latin typeface="Cambria" panose="02040503050406030204" pitchFamily="18" charset="0"/>
              </a:rPr>
              <a:t>minimálně invazivní přístup </a:t>
            </a:r>
            <a:endParaRPr lang="cs-CZ" dirty="0">
              <a:latin typeface="Cambria" panose="02040503050406030204" pitchFamily="18" charset="0"/>
            </a:endParaRPr>
          </a:p>
          <a:p>
            <a:pPr lvl="2"/>
            <a:r>
              <a:rPr lang="cs-CZ" dirty="0" smtClean="0">
                <a:latin typeface="Cambria" panose="02040503050406030204" pitchFamily="18" charset="0"/>
              </a:rPr>
              <a:t>krátká hospitalizace, méně komplikací</a:t>
            </a:r>
          </a:p>
          <a:p>
            <a:pPr lvl="2"/>
            <a:r>
              <a:rPr lang="cs-CZ" dirty="0">
                <a:latin typeface="Cambria" panose="02040503050406030204" pitchFamily="18" charset="0"/>
              </a:rPr>
              <a:t>r</a:t>
            </a:r>
            <a:r>
              <a:rPr lang="cs-CZ" dirty="0" smtClean="0">
                <a:latin typeface="Cambria" panose="02040503050406030204" pitchFamily="18" charset="0"/>
              </a:rPr>
              <a:t>iziko málo reprezentativního odběru </a:t>
            </a:r>
            <a:r>
              <a:rPr lang="cs-CZ" dirty="0" smtClean="0">
                <a:latin typeface="Cambria" panose="02040503050406030204" pitchFamily="18" charset="0"/>
                <a:sym typeface="Wingdings" panose="05000000000000000000" pitchFamily="2" charset="2"/>
              </a:rPr>
              <a:t> nutnost </a:t>
            </a:r>
            <a:r>
              <a:rPr lang="cs-CZ" dirty="0" err="1" smtClean="0">
                <a:latin typeface="Cambria" panose="02040503050406030204" pitchFamily="18" charset="0"/>
                <a:sym typeface="Wingdings" panose="05000000000000000000" pitchFamily="2" charset="2"/>
              </a:rPr>
              <a:t>rebiopsie</a:t>
            </a:r>
            <a:endParaRPr lang="cs-CZ" dirty="0" smtClean="0"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pPr lvl="1">
              <a:buClr>
                <a:srgbClr val="C00000"/>
              </a:buClr>
            </a:pPr>
            <a:r>
              <a:rPr lang="cs-CZ" dirty="0">
                <a:latin typeface="Cambria" panose="02040503050406030204" pitchFamily="18" charset="0"/>
              </a:rPr>
              <a:t>u </a:t>
            </a:r>
            <a:r>
              <a:rPr lang="cs-CZ" b="1" dirty="0">
                <a:latin typeface="Cambria" panose="02040503050406030204" pitchFamily="18" charset="0"/>
              </a:rPr>
              <a:t>objemných heterogenních tumorů </a:t>
            </a:r>
            <a:r>
              <a:rPr lang="cs-CZ" dirty="0">
                <a:latin typeface="Cambria" panose="02040503050406030204" pitchFamily="18" charset="0"/>
              </a:rPr>
              <a:t>je </a:t>
            </a:r>
            <a:r>
              <a:rPr lang="cs-CZ" dirty="0" smtClean="0">
                <a:latin typeface="Cambria" panose="02040503050406030204" pitchFamily="18" charset="0"/>
              </a:rPr>
              <a:t>odběr z </a:t>
            </a:r>
            <a:r>
              <a:rPr lang="cs-CZ" dirty="0">
                <a:latin typeface="Cambria" panose="02040503050406030204" pitchFamily="18" charset="0"/>
              </a:rPr>
              <a:t>více míst i okolí </a:t>
            </a:r>
            <a:r>
              <a:rPr lang="cs-CZ" dirty="0" smtClean="0">
                <a:latin typeface="Cambria" panose="02040503050406030204" pitchFamily="18" charset="0"/>
              </a:rPr>
              <a:t>tumoru</a:t>
            </a:r>
            <a:endParaRPr lang="cs-CZ" dirty="0">
              <a:latin typeface="Cambria" panose="02040503050406030204" pitchFamily="18" charset="0"/>
            </a:endParaRPr>
          </a:p>
          <a:p>
            <a:pPr lvl="2"/>
            <a:r>
              <a:rPr lang="cs-CZ" dirty="0">
                <a:latin typeface="Cambria" panose="02040503050406030204" pitchFamily="18" charset="0"/>
              </a:rPr>
              <a:t>následná resekce musí zahrnout i místo původní biopsie</a:t>
            </a:r>
            <a:r>
              <a:rPr lang="cs-CZ" dirty="0" smtClean="0">
                <a:latin typeface="Cambria" panose="02040503050406030204" pitchFamily="18" charset="0"/>
              </a:rPr>
              <a:t>!!!</a:t>
            </a:r>
          </a:p>
          <a:p>
            <a:r>
              <a:rPr lang="cs-CZ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Má být diagnostická biopsie zároveň kurativní? </a:t>
            </a:r>
          </a:p>
          <a:p>
            <a:pPr lvl="1">
              <a:buClr>
                <a:srgbClr val="C00000"/>
              </a:buClr>
            </a:pPr>
            <a:r>
              <a:rPr lang="cs-CZ" dirty="0" smtClean="0">
                <a:latin typeface="Cambria" panose="02040503050406030204" pitchFamily="18" charset="0"/>
              </a:rPr>
              <a:t>u menších a dostupných lézí většinou ano</a:t>
            </a:r>
          </a:p>
          <a:p>
            <a:pPr lvl="2">
              <a:buClr>
                <a:schemeClr val="accent6">
                  <a:lumMod val="60000"/>
                  <a:lumOff val="40000"/>
                </a:schemeClr>
              </a:buClr>
              <a:buSzPct val="90000"/>
              <a:buFont typeface="Cambria Math" panose="02040503050406030204" pitchFamily="18" charset="0"/>
              <a:buChar char="→"/>
            </a:pPr>
            <a:r>
              <a:rPr lang="cs-CZ" dirty="0">
                <a:latin typeface="Cambria" panose="02040503050406030204" pitchFamily="18" charset="0"/>
              </a:rPr>
              <a:t>r</a:t>
            </a:r>
            <a:r>
              <a:rPr lang="cs-CZ" dirty="0" smtClean="0">
                <a:latin typeface="Cambria" panose="02040503050406030204" pitchFamily="18" charset="0"/>
              </a:rPr>
              <a:t>esekce (otevřená biopsie)</a:t>
            </a:r>
          </a:p>
          <a:p>
            <a:pPr lvl="2">
              <a:buClr>
                <a:schemeClr val="accent6">
                  <a:lumMod val="60000"/>
                  <a:lumOff val="40000"/>
                </a:schemeClr>
              </a:buClr>
              <a:buSzPct val="90000"/>
              <a:buFont typeface="Cambria Math" panose="02040503050406030204" pitchFamily="18" charset="0"/>
              <a:buChar char="→"/>
            </a:pPr>
            <a:r>
              <a:rPr lang="cs-CZ" dirty="0" err="1" smtClean="0">
                <a:latin typeface="Cambria" panose="02040503050406030204" pitchFamily="18" charset="0"/>
              </a:rPr>
              <a:t>mikroexcize</a:t>
            </a:r>
            <a:r>
              <a:rPr lang="cs-CZ" dirty="0" smtClean="0">
                <a:latin typeface="Cambria" panose="02040503050406030204" pitchFamily="18" charset="0"/>
              </a:rPr>
              <a:t> – např. </a:t>
            </a:r>
            <a:r>
              <a:rPr lang="cs-CZ" dirty="0" err="1" smtClean="0">
                <a:latin typeface="Cambria" panose="02040503050406030204" pitchFamily="18" charset="0"/>
              </a:rPr>
              <a:t>polypektomie</a:t>
            </a:r>
            <a:r>
              <a:rPr lang="cs-CZ" dirty="0" smtClean="0">
                <a:latin typeface="Cambria" panose="02040503050406030204" pitchFamily="18" charset="0"/>
              </a:rPr>
              <a:t> (uzavřená biopsie)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860032" y="2282146"/>
            <a:ext cx="4176464" cy="369332"/>
          </a:xfrm>
          <a:prstGeom prst="rect">
            <a:avLst/>
          </a:prstGeom>
          <a:solidFill>
            <a:srgbClr val="FFFFCC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UZAVŘENÁ (</a:t>
            </a:r>
            <a:r>
              <a:rPr lang="cs-CZ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mikroexcize</a:t>
            </a:r>
            <a:r>
              <a:rPr lang="cs-CZ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, punkce…) </a:t>
            </a:r>
            <a:endParaRPr lang="cs-CZ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440640" y="3477546"/>
            <a:ext cx="3455241" cy="369332"/>
          </a:xfrm>
          <a:prstGeom prst="rect">
            <a:avLst/>
          </a:prstGeom>
          <a:solidFill>
            <a:srgbClr val="FFFFCC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OTEVŘENÁ (probatorní excize)</a:t>
            </a:r>
            <a:endParaRPr lang="cs-CZ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1204" name="Picture 4" descr="radiace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063" y="223838"/>
            <a:ext cx="7381875" cy="6442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917575" y="1989138"/>
            <a:ext cx="7308850" cy="781050"/>
          </a:xfrm>
          <a:prstGeom prst="rect">
            <a:avLst/>
          </a:prstGeom>
          <a:solidFill>
            <a:schemeClr val="tx1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400" b="1">
                <a:solidFill>
                  <a:srgbClr val="FF0000"/>
                </a:solidFill>
              </a:rPr>
              <a:t>PRŮVODKA !!!</a:t>
            </a:r>
          </a:p>
        </p:txBody>
      </p:sp>
    </p:spTree>
    <p:extLst>
      <p:ext uri="{BB962C8B-B14F-4D97-AF65-F5344CB8AC3E}">
        <p14:creationId xmlns:p14="http://schemas.microsoft.com/office/powerpoint/2010/main" val="24355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prism isContent="1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5120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5120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7" grpId="0" animBg="1"/>
      <p:bldP spid="51207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2143</TotalTime>
  <Words>1428</Words>
  <Application>Microsoft Office PowerPoint</Application>
  <PresentationFormat>Předvádění na obrazovce (4:3)</PresentationFormat>
  <Paragraphs>296</Paragraphs>
  <Slides>45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5" baseType="lpstr">
      <vt:lpstr>Arial</vt:lpstr>
      <vt:lpstr>Calibri</vt:lpstr>
      <vt:lpstr>Cambria</vt:lpstr>
      <vt:lpstr>Cambria Math</vt:lpstr>
      <vt:lpstr>Franklin Gothic Book</vt:lpstr>
      <vt:lpstr>Perpetua</vt:lpstr>
      <vt:lpstr>Symbol</vt:lpstr>
      <vt:lpstr>Wingdings</vt:lpstr>
      <vt:lpstr>Wingdings 2</vt:lpstr>
      <vt:lpstr>Jmění</vt:lpstr>
      <vt:lpstr>Druhy vyšetření v patologii, bioptická průvodka. Cytodiagnostika.</vt:lpstr>
      <vt:lpstr>Biopsie</vt:lpstr>
      <vt:lpstr>Biopsie … metody přístupu</vt:lpstr>
      <vt:lpstr>Prezentace aplikace PowerPoint</vt:lpstr>
      <vt:lpstr>Prezentace aplikace PowerPoint</vt:lpstr>
      <vt:lpstr>Biopsie</vt:lpstr>
      <vt:lpstr>Limitace</vt:lpstr>
      <vt:lpstr>Kterou bioptickou techniku zvolit?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CYTOLOGIE</vt:lpstr>
      <vt:lpstr>Prezentace aplikace PowerPoint</vt:lpstr>
      <vt:lpstr>Cytologie … význam</vt:lpstr>
      <vt:lpstr>Cytologie … význam</vt:lpstr>
      <vt:lpstr>Cytologie … limitace (kdy je omezeně využitelná)</vt:lpstr>
      <vt:lpstr>Typy cytologických vyšetření</vt:lpstr>
      <vt:lpstr>EXFOLIATIVNÍ CYTOLOGIE</vt:lpstr>
      <vt:lpstr>Fine Needle Aspiration Cytology</vt:lpstr>
      <vt:lpstr>Punkce / laváž tělních tekutin</vt:lpstr>
      <vt:lpstr>LBC, thinprep (cytologie v tenké vrstvě)</vt:lpstr>
      <vt:lpstr>Prezentace aplikace PowerPoint</vt:lpstr>
      <vt:lpstr>Zpracování v laboratoři</vt:lpstr>
      <vt:lpstr>Barvení</vt:lpstr>
      <vt:lpstr>Cytologie …obecné principy hodnocení</vt:lpstr>
      <vt:lpstr>Cytologie …obecné principy hodnocení</vt:lpstr>
      <vt:lpstr>Cytologie …obecné principy hodnocení</vt:lpstr>
      <vt:lpstr>Závazná kritéria: Bethesda klasifikace</vt:lpstr>
      <vt:lpstr>Nálezy „šedé zóny“</vt:lpstr>
      <vt:lpstr>s RT a CHT asociované změny</vt:lpstr>
      <vt:lpstr>Postradiační změny - čípek</vt:lpstr>
      <vt:lpstr>Nálezy „šedé zóny“</vt:lpstr>
      <vt:lpstr>Slideshow…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Odběry bioptického a cytologického materiálu</dc:title>
  <dc:creator>Iva Zambo, MUDr.</dc:creator>
  <cp:lastModifiedBy>Iva Zambo</cp:lastModifiedBy>
  <cp:revision>219</cp:revision>
  <dcterms:created xsi:type="dcterms:W3CDTF">2016-04-28T06:47:36Z</dcterms:created>
  <dcterms:modified xsi:type="dcterms:W3CDTF">2020-03-13T12:17:16Z</dcterms:modified>
</cp:coreProperties>
</file>