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96" r:id="rId2"/>
    <p:sldId id="372" r:id="rId3"/>
    <p:sldId id="558" r:id="rId4"/>
    <p:sldId id="400" r:id="rId5"/>
    <p:sldId id="346" r:id="rId6"/>
    <p:sldId id="562" r:id="rId7"/>
    <p:sldId id="563" r:id="rId8"/>
    <p:sldId id="564" r:id="rId9"/>
    <p:sldId id="356" r:id="rId10"/>
    <p:sldId id="482" r:id="rId11"/>
    <p:sldId id="483" r:id="rId12"/>
    <p:sldId id="486" r:id="rId13"/>
    <p:sldId id="484" r:id="rId14"/>
    <p:sldId id="492" r:id="rId15"/>
    <p:sldId id="533" r:id="rId16"/>
    <p:sldId id="534" r:id="rId17"/>
    <p:sldId id="535" r:id="rId18"/>
    <p:sldId id="536" r:id="rId19"/>
    <p:sldId id="552" r:id="rId20"/>
    <p:sldId id="529" r:id="rId21"/>
    <p:sldId id="530" r:id="rId22"/>
    <p:sldId id="532" r:id="rId23"/>
    <p:sldId id="528" r:id="rId24"/>
    <p:sldId id="527" r:id="rId25"/>
    <p:sldId id="523" r:id="rId26"/>
    <p:sldId id="524" r:id="rId27"/>
    <p:sldId id="521" r:id="rId28"/>
    <p:sldId id="531" r:id="rId29"/>
    <p:sldId id="544" r:id="rId30"/>
    <p:sldId id="539" r:id="rId31"/>
    <p:sldId id="540" r:id="rId32"/>
    <p:sldId id="543" r:id="rId33"/>
    <p:sldId id="538" r:id="rId34"/>
    <p:sldId id="545" r:id="rId35"/>
    <p:sldId id="548" r:id="rId36"/>
    <p:sldId id="547" r:id="rId37"/>
    <p:sldId id="546" r:id="rId38"/>
    <p:sldId id="495" r:id="rId39"/>
    <p:sldId id="496" r:id="rId40"/>
    <p:sldId id="494" r:id="rId41"/>
    <p:sldId id="499" r:id="rId42"/>
    <p:sldId id="500" r:id="rId43"/>
    <p:sldId id="559" r:id="rId44"/>
    <p:sldId id="497" r:id="rId45"/>
    <p:sldId id="501" r:id="rId46"/>
    <p:sldId id="498" r:id="rId47"/>
    <p:sldId id="561" r:id="rId48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7C80"/>
    <a:srgbClr val="0066FF"/>
    <a:srgbClr val="C349A0"/>
    <a:srgbClr val="CC0066"/>
    <a:srgbClr val="E7FFFF"/>
    <a:srgbClr val="D8FBFE"/>
    <a:srgbClr val="E1C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29" autoAdjust="0"/>
    <p:restoredTop sz="94173" autoAdjust="0"/>
  </p:normalViewPr>
  <p:slideViewPr>
    <p:cSldViewPr>
      <p:cViewPr varScale="1">
        <p:scale>
          <a:sx n="72" d="100"/>
          <a:sy n="72" d="100"/>
        </p:scale>
        <p:origin x="139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6" d="100"/>
        <a:sy n="136" d="100"/>
      </p:scale>
      <p:origin x="0" y="-16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AF75AD39-B3F0-4D01-89A0-54C6D8C3E6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98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8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7711830-BD04-417D-AB94-62458700A1B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>
              <a:latin typeface="Arial" charset="0"/>
            </a:endParaRPr>
          </a:p>
        </p:txBody>
      </p:sp>
      <p:sp>
        <p:nvSpPr>
          <p:cNvPr id="3584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B7EBAFA-CA3A-4084-BF57-84C8F05F2FBC}" type="slidenum">
              <a:rPr lang="cs-CZ" smtClean="0">
                <a:latin typeface="Arial" charset="0"/>
                <a:cs typeface="Arial" charset="0"/>
              </a:rPr>
              <a:pPr/>
              <a:t>19</a:t>
            </a:fld>
            <a:endParaRPr lang="cs-CZ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54278-4B3B-48C2-9D79-76AC74250C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A53C9E-AEA0-4CE8-92A2-D0951411E6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275F-746B-42D4-81E5-5A685098AE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10A24-F6EF-416F-B868-EEF6D28001F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A506B-9650-4B3D-8D74-7E51A6DEBC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2534A-B52E-4C73-A042-81097177A1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399D1-AB20-478A-ACC9-C63E47FC9D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7D231-2511-4B8A-95C6-A946C813C8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F658D-C01A-442C-A6B3-5CE29DC648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CD76C-A553-4271-BEA1-772A1F4AB8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891EF-B602-46A0-9663-E38E013D31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60A19-B962-47BF-8773-2C62021321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styly předlohy textu.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</a:t>
            </a:r>
          </a:p>
          <a:p>
            <a:pPr lvl="4"/>
            <a:r>
              <a:rPr lang="en-GB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9ADCE02-D637-43A8-BBA5-7140B5FA5D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6-z6s4J19c0" TargetMode="External"/><Relationship Id="rId3" Type="http://schemas.openxmlformats.org/officeDocument/2006/relationships/image" Target="../media/image16.jpeg"/><Relationship Id="rId7" Type="http://schemas.openxmlformats.org/officeDocument/2006/relationships/hyperlink" Target="https://www.youtube.com/watch?v=0M0LV-Cm3vU" TargetMode="External"/><Relationship Id="rId12" Type="http://schemas.openxmlformats.org/officeDocument/2006/relationships/hyperlink" Target="https://www.youtube.com/watch?v=hBLaB_w5Qcc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hyperlink" Target="https://www.youtube.com/watch?v=FYg1hYOxlpc" TargetMode="External"/><Relationship Id="rId5" Type="http://schemas.openxmlformats.org/officeDocument/2006/relationships/image" Target="../media/image18.png"/><Relationship Id="rId10" Type="http://schemas.openxmlformats.org/officeDocument/2006/relationships/hyperlink" Target="https://www.youtube.com/watch?v=P4NSNCt9wNI" TargetMode="External"/><Relationship Id="rId4" Type="http://schemas.openxmlformats.org/officeDocument/2006/relationships/image" Target="../media/image17.jpeg"/><Relationship Id="rId9" Type="http://schemas.openxmlformats.org/officeDocument/2006/relationships/hyperlink" Target="https://www.youtube.com/watch?v=_fQZj1SZkO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2/Sauna_inside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3dlabz.com/medical/coretraining-anatomy.html" TargetMode="External"/><Relationship Id="rId3" Type="http://schemas.openxmlformats.org/officeDocument/2006/relationships/hyperlink" Target="https://www.youtube.com/watch?v=0_BPxOFX0ko" TargetMode="Externa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s.muni.cz/do/rect/el/estud/fsps/js16/metodika_biatlon/web/pages/02-03-08-trx.html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www.youtube.com/watch?v=TChlMF3oQ3Q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Rt7YE-P05s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Yg1hYOxlpc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7.jpeg"/><Relationship Id="rId4" Type="http://schemas.openxmlformats.org/officeDocument/2006/relationships/image" Target="../media/image42.jpeg"/><Relationship Id="rId9" Type="http://schemas.openxmlformats.org/officeDocument/2006/relationships/hyperlink" Target="https://www.youtube.com/watch?v=_fQZj1SZkOM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ja.org.uk/sja/first-aid-advice/bones-and-muscles/strains-and-sprains.aspx" TargetMode="External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hyperlink" Target="https://www.youtube.com/watch?v=4hCS1O2LP_c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P4NSNCt9wNI" TargetMode="External"/><Relationship Id="rId5" Type="http://schemas.openxmlformats.org/officeDocument/2006/relationships/image" Target="../media/image50.jpeg"/><Relationship Id="rId10" Type="http://schemas.openxmlformats.org/officeDocument/2006/relationships/image" Target="../media/image53.png"/><Relationship Id="rId4" Type="http://schemas.openxmlformats.org/officeDocument/2006/relationships/image" Target="../media/image49.jpeg"/><Relationship Id="rId9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hyperlink" Target="http://www.medical-thermography.com/" TargetMode="External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edical-thermography.com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efThuq4MQjc" TargetMode="Externa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hyperlink" Target="file:///\\PITRISNW\HOME\INJURIES\Sports\images\106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-z6s4J19c0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_fQZj1SZkOM" TargetMode="External"/><Relationship Id="rId3" Type="http://schemas.openxmlformats.org/officeDocument/2006/relationships/image" Target="../media/image89.jpeg"/><Relationship Id="rId7" Type="http://schemas.openxmlformats.org/officeDocument/2006/relationships/hyperlink" Target="https://www.youtube.com/watch?v=VQ2VcoDxxQs" TargetMode="Externa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hyperlink" Target="https://www.youtube.com/watch?v=FYg1hYOxlpc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5.jpeg"/><Relationship Id="rId7" Type="http://schemas.openxmlformats.org/officeDocument/2006/relationships/image" Target="../media/image110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66.jpeg"/><Relationship Id="rId9" Type="http://schemas.openxmlformats.org/officeDocument/2006/relationships/image" Target="../media/image11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hyperlink" Target="http://www.medical-thermography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2276872"/>
            <a:ext cx="7200900" cy="33623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4" name="Text Box 6"/>
          <p:cNvSpPr txBox="1">
            <a:spLocks/>
          </p:cNvSpPr>
          <p:nvPr/>
        </p:nvSpPr>
        <p:spPr bwMode="auto">
          <a:xfrm>
            <a:off x="7030128" y="5448469"/>
            <a:ext cx="1201737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984" b="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Foto </a:t>
            </a:r>
            <a:r>
              <a:rPr lang="cs-CZ" sz="984" b="0" dirty="0" err="1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J.Novotný</a:t>
            </a:r>
            <a:r>
              <a:rPr lang="cs-CZ" sz="984" b="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jr.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43608" y="1052810"/>
            <a:ext cx="7200900" cy="2665412"/>
          </a:xfrm>
          <a:ln w="12700"/>
        </p:spPr>
        <p:txBody>
          <a:bodyPr anchor="ctr"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accent2"/>
                </a:solidFill>
                <a:latin typeface="Calibri" panose="020F0502020204030204" pitchFamily="34" charset="0"/>
              </a:rPr>
              <a:t>SPORTOVNÍ TRAUMATOLOGIE I</a:t>
            </a:r>
            <a:br>
              <a:rPr lang="cs-CZ" altLang="cs-CZ" sz="3200" dirty="0">
                <a:solidFill>
                  <a:schemeClr val="accent2"/>
                </a:solidFill>
                <a:latin typeface="Calibri" panose="020F0502020204030204" pitchFamily="34" charset="0"/>
              </a:rPr>
            </a:br>
            <a:br>
              <a:rPr lang="cs-CZ" altLang="cs-CZ" sz="1600" dirty="0">
                <a:solidFill>
                  <a:schemeClr val="accent2"/>
                </a:solidFill>
                <a:latin typeface="Calibri" panose="020F0502020204030204" pitchFamily="34" charset="0"/>
              </a:rPr>
            </a:br>
            <a:r>
              <a:rPr lang="cs-CZ" altLang="cs-CZ" sz="18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Jan Novotný</a:t>
            </a:r>
            <a:br>
              <a:rPr lang="cs-CZ" altLang="cs-CZ" sz="18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cs-CZ" altLang="cs-CZ" sz="18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Fakulta sportovních studií MU</a:t>
            </a:r>
            <a:br>
              <a:rPr lang="cs-CZ" altLang="cs-CZ" sz="18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cs-CZ" altLang="cs-CZ" sz="1800" i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Brno, 2021</a:t>
            </a:r>
            <a:endParaRPr lang="en-GB" altLang="cs-CZ" sz="1800" i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5"/>
          <p:cNvSpPr txBox="1">
            <a:spLocks noChangeArrowheads="1"/>
          </p:cNvSpPr>
          <p:nvPr/>
        </p:nvSpPr>
        <p:spPr bwMode="auto">
          <a:xfrm>
            <a:off x="684213" y="4478338"/>
            <a:ext cx="7920037" cy="2246312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/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Vývoj mikrotraumat z opakovaného přetížení</a:t>
            </a:r>
          </a:p>
          <a:p>
            <a:pPr marL="457200" indent="-457200" algn="ctr"/>
            <a:endParaRPr lang="cs-CZ" altLang="cs-CZ" sz="2000">
              <a:solidFill>
                <a:srgbClr val="0070C0"/>
              </a:solidFill>
              <a:latin typeface="Calibri" pitchFamily="34" charset="0"/>
            </a:endParaRPr>
          </a:p>
          <a:p>
            <a:pPr marL="457200" indent="-457200">
              <a:buFontTx/>
              <a:buAutoNum type="romanUcPeriod"/>
            </a:pPr>
            <a:r>
              <a:rPr lang="cs-CZ" altLang="cs-CZ" sz="2000">
                <a:solidFill>
                  <a:srgbClr val="CC0066"/>
                </a:solidFill>
                <a:latin typeface="Calibri" pitchFamily="34" charset="0"/>
              </a:rPr>
              <a:t>akutní fáze</a:t>
            </a:r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 (hodiny, dny, týdny) </a:t>
            </a:r>
          </a:p>
          <a:p>
            <a:pPr marL="914400" lvl="1" indent="-457200">
              <a:buFontTx/>
              <a:buChar char="•"/>
            </a:pPr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silnější a ostřejší bolest, větší otok, vyšší teplota</a:t>
            </a:r>
          </a:p>
          <a:p>
            <a:pPr marL="457200" indent="-457200">
              <a:buFontTx/>
              <a:buAutoNum type="romanUcPeriod"/>
            </a:pPr>
            <a:r>
              <a:rPr lang="cs-CZ" altLang="cs-CZ" sz="2000">
                <a:solidFill>
                  <a:srgbClr val="CC0066"/>
                </a:solidFill>
                <a:latin typeface="Calibri" pitchFamily="34" charset="0"/>
              </a:rPr>
              <a:t>chronická fáze</a:t>
            </a:r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 (měsíce, roky)</a:t>
            </a:r>
          </a:p>
          <a:p>
            <a:pPr marL="914400" lvl="1" indent="-457200">
              <a:buFontTx/>
              <a:buChar char="•"/>
            </a:pPr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tupější bolest, mírnější otok, nižší teplota</a:t>
            </a:r>
          </a:p>
          <a:p>
            <a:pPr marL="457200" indent="-457200">
              <a:buFontTx/>
              <a:buAutoNum type="romanUcPeriod"/>
            </a:pPr>
            <a:r>
              <a:rPr lang="cs-CZ" altLang="cs-CZ" sz="2000" b="0">
                <a:solidFill>
                  <a:srgbClr val="CC0066"/>
                </a:solidFill>
                <a:latin typeface="Calibri" pitchFamily="34" charset="0"/>
              </a:rPr>
              <a:t>akutní vzplanutí chronických potíží (exacerbace)</a:t>
            </a:r>
          </a:p>
        </p:txBody>
      </p:sp>
      <p:sp>
        <p:nvSpPr>
          <p:cNvPr id="11267" name="Text Box 6"/>
          <p:cNvSpPr txBox="1">
            <a:spLocks noChangeArrowheads="1"/>
          </p:cNvSpPr>
          <p:nvPr/>
        </p:nvSpPr>
        <p:spPr bwMode="auto">
          <a:xfrm>
            <a:off x="684213" y="549275"/>
            <a:ext cx="7920037" cy="37846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Diagnostika mikrotraumat z opakovaného přetížení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b="0" u="sng" dirty="0">
                <a:latin typeface="Calibri" panose="020F0502020204030204" pitchFamily="34" charset="0"/>
                <a:cs typeface="+mn-cs"/>
              </a:rPr>
              <a:t>PŘÍZNAKY</a:t>
            </a:r>
          </a:p>
          <a:p>
            <a:pPr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pozvolný – </a:t>
            </a:r>
            <a:r>
              <a:rPr lang="cs-CZ" altLang="cs-CZ" sz="2000" dirty="0">
                <a:solidFill>
                  <a:srgbClr val="CC0066"/>
                </a:solidFill>
                <a:latin typeface="Calibri" panose="020F0502020204030204" pitchFamily="34" charset="0"/>
                <a:cs typeface="+mn-cs"/>
              </a:rPr>
              <a:t>plíživý začátek</a:t>
            </a:r>
          </a:p>
          <a:p>
            <a:pPr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altLang="cs-CZ" sz="2000" dirty="0">
                <a:solidFill>
                  <a:srgbClr val="CC0066"/>
                </a:solidFill>
                <a:latin typeface="Calibri" panose="020F0502020204030204" pitchFamily="34" charset="0"/>
                <a:cs typeface="+mn-cs"/>
              </a:rPr>
              <a:t>bolest</a:t>
            </a: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při aktivním zatížení, pasivním natažení, stlačení, v klidu</a:t>
            </a:r>
          </a:p>
          <a:p>
            <a:pPr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altLang="cs-CZ" sz="2000" dirty="0">
                <a:solidFill>
                  <a:srgbClr val="CC0066"/>
                </a:solidFill>
                <a:latin typeface="Calibri" panose="020F0502020204030204" pitchFamily="34" charset="0"/>
                <a:cs typeface="+mn-cs"/>
              </a:rPr>
              <a:t>otok</a:t>
            </a:r>
          </a:p>
          <a:p>
            <a:pPr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vyšší </a:t>
            </a:r>
            <a:r>
              <a:rPr lang="cs-CZ" altLang="cs-CZ" sz="2000" dirty="0">
                <a:solidFill>
                  <a:srgbClr val="CC0066"/>
                </a:solidFill>
                <a:latin typeface="Calibri" panose="020F0502020204030204" pitchFamily="34" charset="0"/>
                <a:cs typeface="+mn-cs"/>
              </a:rPr>
              <a:t>teplota</a:t>
            </a:r>
            <a:r>
              <a:rPr lang="cs-CZ" altLang="cs-CZ" sz="2000" b="0" dirty="0">
                <a:solidFill>
                  <a:schemeClr val="accent2"/>
                </a:solidFill>
                <a:latin typeface="Calibri" panose="020F0502020204030204" pitchFamily="34" charset="0"/>
                <a:cs typeface="+mn-cs"/>
              </a:rPr>
              <a:t> v časnějším – akutním stádiu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b="0" u="sng" dirty="0">
                <a:latin typeface="Calibri" panose="020F0502020204030204" pitchFamily="34" charset="0"/>
                <a:cs typeface="+mn-cs"/>
              </a:rPr>
              <a:t>ZOBRAZENÍ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2000" b="0" dirty="0">
                <a:latin typeface="Calibri" panose="020F0502020204030204" pitchFamily="34" charset="0"/>
                <a:cs typeface="+mn-cs"/>
              </a:rPr>
              <a:t>strukturální:</a:t>
            </a:r>
          </a:p>
          <a:p>
            <a:pPr lvl="1"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sonografie – 2D, 3D</a:t>
            </a:r>
          </a:p>
          <a:p>
            <a:pPr lvl="1"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rentgen, počítačová tomografie, magnetická rezonance</a:t>
            </a: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2000" b="0" dirty="0">
                <a:latin typeface="Calibri" panose="020F0502020204030204" pitchFamily="34" charset="0"/>
                <a:cs typeface="+mn-cs"/>
              </a:rPr>
              <a:t>funkční: </a:t>
            </a:r>
          </a:p>
          <a:p>
            <a:pPr lvl="1">
              <a:spcBef>
                <a:spcPct val="0"/>
              </a:spcBef>
              <a:defRPr/>
            </a:pPr>
            <a:r>
              <a:rPr lang="cs-CZ" altLang="cs-CZ" sz="20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termografie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E07E1F1C-67B3-488F-9124-12743404B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MIKROTRAUMATA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157163" y="549275"/>
            <a:ext cx="8785225" cy="455453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Léčba</a:t>
            </a:r>
          </a:p>
          <a:p>
            <a:pPr>
              <a:spcBef>
                <a:spcPts val="0"/>
              </a:spcBef>
              <a:buFontTx/>
              <a:buAutoNum type="arabicPeriod"/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Odstranit příčiny</a:t>
            </a: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– omezení zátěže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Omezení pohybu, tejpink, bandáž, ortéza, dlaha ...</a:t>
            </a:r>
          </a:p>
          <a:p>
            <a:pPr marL="457200" lvl="1" indent="0">
              <a:spcBef>
                <a:spcPts val="0"/>
              </a:spcBef>
              <a:buFontTx/>
              <a:buNone/>
              <a:defRPr/>
            </a:pPr>
            <a:endParaRPr lang="cs-CZ" altLang="cs-CZ" sz="1800" b="0" dirty="0">
              <a:latin typeface="Calibri" panose="020F0502020204030204" pitchFamily="34" charset="0"/>
              <a:cs typeface="+mn-cs"/>
            </a:endParaRPr>
          </a:p>
          <a:p>
            <a:pPr>
              <a:spcBef>
                <a:spcPts val="0"/>
              </a:spcBef>
              <a:buFontTx/>
              <a:buAutoNum type="arabicPeriod"/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Potlačit nadměrný akutní zánět a otok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u="sng" dirty="0">
                <a:latin typeface="Calibri" panose="020F0502020204030204" pitchFamily="34" charset="0"/>
                <a:cs typeface="+mn-cs"/>
              </a:rPr>
              <a:t>Lokální prostředky</a:t>
            </a:r>
          </a:p>
          <a:p>
            <a:pPr lvl="2">
              <a:spcBef>
                <a:spcPts val="0"/>
              </a:spcBef>
              <a:defRPr/>
            </a:pPr>
            <a:r>
              <a:rPr lang="cs-CZ" altLang="cs-CZ" sz="18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chlazení </a:t>
            </a: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(chemické gely, led, voda) -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hodiny</a:t>
            </a:r>
          </a:p>
          <a:p>
            <a:pPr lvl="2">
              <a:spcBef>
                <a:spcPts val="0"/>
              </a:spcBef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gely, masti (nesteroidní) –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2-3x denně (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Fastum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 gel,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Flector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 EP gel,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Olfen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 gel,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Mobilat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Ketazon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lvl="2">
              <a:spcBef>
                <a:spcPts val="0"/>
              </a:spcBef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injekční (steroidy) -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1x za více týdnů, měsíců (Depo-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Medrol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Urbason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Kenalog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u="sng" dirty="0">
                <a:latin typeface="Calibri" panose="020F0502020204030204" pitchFamily="34" charset="0"/>
                <a:cs typeface="+mn-cs"/>
              </a:rPr>
              <a:t>Celkové prostředky</a:t>
            </a: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 – perorální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Diclofenac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Dicloreum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Olfen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Feloran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Veral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;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Flamexin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marL="457200" lvl="1" indent="0">
              <a:spcBef>
                <a:spcPts val="0"/>
              </a:spcBef>
              <a:buFontTx/>
              <a:buNone/>
              <a:defRPr/>
            </a:pPr>
            <a:endParaRPr lang="cs-CZ" altLang="cs-CZ" sz="1800" b="0" i="1" dirty="0">
              <a:latin typeface="Calibri" panose="020F0502020204030204" pitchFamily="34" charset="0"/>
              <a:cs typeface="+mn-cs"/>
            </a:endParaRPr>
          </a:p>
          <a:p>
            <a:pPr>
              <a:spcBef>
                <a:spcPts val="0"/>
              </a:spcBef>
              <a:buFontTx/>
              <a:buAutoNum type="arabicPeriod"/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Zlepšit prokrvení při chronické stavu</a:t>
            </a: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Lokální prostředky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(fyzioterapie,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Capsicolle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 náplast aj.)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Celkové prostředky 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Wobenzym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, </a:t>
            </a:r>
            <a:r>
              <a:rPr lang="cs-CZ" altLang="cs-CZ" sz="1800" b="0" i="1" dirty="0" err="1">
                <a:latin typeface="Calibri" panose="020F0502020204030204" pitchFamily="34" charset="0"/>
                <a:cs typeface="+mn-cs"/>
              </a:rPr>
              <a:t>Phlobenzym</a:t>
            </a:r>
            <a:r>
              <a:rPr lang="cs-CZ" altLang="cs-CZ" sz="1800" b="0" i="1" dirty="0">
                <a:latin typeface="Calibri" panose="020F0502020204030204" pitchFamily="34" charset="0"/>
                <a:cs typeface="+mn-cs"/>
              </a:rPr>
              <a:t>)</a:t>
            </a:r>
          </a:p>
        </p:txBody>
      </p:sp>
      <p:pic>
        <p:nvPicPr>
          <p:cNvPr id="26627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620713"/>
            <a:ext cx="2411412" cy="1806575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CF77BC74-32FF-4E95-B7FE-BDFD06B43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MIKROTRAUMATA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1" descr="511"/>
          <p:cNvPicPr>
            <a:picLocks noChangeAspect="1" noChangeArrowheads="1"/>
          </p:cNvPicPr>
          <p:nvPr/>
        </p:nvPicPr>
        <p:blipFill>
          <a:blip r:embed="rId2"/>
          <a:srcRect t="32622" b="32513"/>
          <a:stretch>
            <a:fillRect/>
          </a:stretch>
        </p:blipFill>
        <p:spPr bwMode="auto">
          <a:xfrm>
            <a:off x="192088" y="2011363"/>
            <a:ext cx="7083425" cy="1851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50" name="Picture 7" descr="58"/>
          <p:cNvPicPr>
            <a:picLocks noChangeAspect="1" noChangeArrowheads="1"/>
          </p:cNvPicPr>
          <p:nvPr/>
        </p:nvPicPr>
        <p:blipFill>
          <a:blip r:embed="rId3"/>
          <a:srcRect l="22757" r="23412"/>
          <a:stretch>
            <a:fillRect/>
          </a:stretch>
        </p:blipFill>
        <p:spPr bwMode="auto">
          <a:xfrm>
            <a:off x="5702300" y="4289425"/>
            <a:ext cx="1568450" cy="2184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7651" name="Text Box 12"/>
          <p:cNvSpPr txBox="1">
            <a:spLocks noChangeArrowheads="1"/>
          </p:cNvSpPr>
          <p:nvPr/>
        </p:nvSpPr>
        <p:spPr bwMode="auto">
          <a:xfrm>
            <a:off x="3616325" y="3935413"/>
            <a:ext cx="18716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rgbClr val="C00000"/>
                </a:solidFill>
              </a:rPr>
              <a:t>Ortézy</a:t>
            </a:r>
          </a:p>
        </p:txBody>
      </p:sp>
      <p:sp>
        <p:nvSpPr>
          <p:cNvPr id="27652" name="Text Box 13"/>
          <p:cNvSpPr txBox="1">
            <a:spLocks noChangeArrowheads="1"/>
          </p:cNvSpPr>
          <p:nvPr/>
        </p:nvSpPr>
        <p:spPr bwMode="auto">
          <a:xfrm>
            <a:off x="3616325" y="1589088"/>
            <a:ext cx="1943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>
                <a:solidFill>
                  <a:srgbClr val="C00000"/>
                </a:solidFill>
              </a:rPr>
              <a:t>Fixační tejpink</a:t>
            </a:r>
          </a:p>
        </p:txBody>
      </p:sp>
      <p:pic>
        <p:nvPicPr>
          <p:cNvPr id="27653" name="Obrázek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5263" y="4289425"/>
            <a:ext cx="1712912" cy="2163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54" name="Obrázek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5175" y="4289425"/>
            <a:ext cx="1712913" cy="2163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7655" name="Obrázek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67150" y="4298950"/>
            <a:ext cx="1712913" cy="2163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7481888" y="5349875"/>
            <a:ext cx="1443037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7"/>
              </a:rPr>
              <a:t>Ortéza kolena (video)</a:t>
            </a:r>
            <a:endParaRPr lang="cs-CZ" sz="1200" b="0" dirty="0"/>
          </a:p>
        </p:txBody>
      </p:sp>
      <p:sp>
        <p:nvSpPr>
          <p:cNvPr id="5" name="TextovéPole 4"/>
          <p:cNvSpPr txBox="1"/>
          <p:nvPr/>
        </p:nvSpPr>
        <p:spPr>
          <a:xfrm>
            <a:off x="7485063" y="4792663"/>
            <a:ext cx="1439862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8"/>
              </a:rPr>
              <a:t>Podkolenní páska (video)</a:t>
            </a:r>
            <a:endParaRPr lang="cs-CZ" sz="1200" b="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485063" y="2916238"/>
            <a:ext cx="1439862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9"/>
              </a:rPr>
              <a:t>Tejpink Achillovy šlachy (video)</a:t>
            </a:r>
            <a:endParaRPr lang="cs-CZ" sz="1200" b="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481888" y="3459163"/>
            <a:ext cx="1444625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10"/>
              </a:rPr>
              <a:t>Tejpink hlezna (video)</a:t>
            </a:r>
            <a:endParaRPr lang="cs-CZ" sz="1200" b="0" dirty="0"/>
          </a:p>
        </p:txBody>
      </p:sp>
      <p:sp>
        <p:nvSpPr>
          <p:cNvPr id="8" name="TextovéPole 7"/>
          <p:cNvSpPr txBox="1"/>
          <p:nvPr/>
        </p:nvSpPr>
        <p:spPr>
          <a:xfrm>
            <a:off x="7475538" y="2373313"/>
            <a:ext cx="1446212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11"/>
              </a:rPr>
              <a:t>Tejpink lýtkového svalu (video)</a:t>
            </a:r>
            <a:endParaRPr lang="cs-CZ" sz="1200" b="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475538" y="2012950"/>
            <a:ext cx="1439862" cy="2762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12"/>
              </a:rPr>
              <a:t>Tejpink kolena</a:t>
            </a:r>
            <a:endParaRPr lang="cs-CZ" sz="1200" b="0" dirty="0"/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517525" y="541338"/>
            <a:ext cx="8064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Léčba</a:t>
            </a:r>
          </a:p>
          <a:p>
            <a:pPr algn="ctr"/>
            <a:r>
              <a:rPr lang="cs-CZ" altLang="cs-CZ" sz="2000" b="0">
                <a:solidFill>
                  <a:srgbClr val="0070C0"/>
                </a:solidFill>
                <a:latin typeface="Calibri" pitchFamily="34" charset="0"/>
              </a:rPr>
              <a:t>omezení zátěže mikrotraumatizované tkáně tejpinkem a ortézou</a:t>
            </a:r>
          </a:p>
        </p:txBody>
      </p:sp>
      <p:sp>
        <p:nvSpPr>
          <p:cNvPr id="27664" name="TextovéPole 1"/>
          <p:cNvSpPr txBox="1">
            <a:spLocks noChangeArrowheads="1"/>
          </p:cNvSpPr>
          <p:nvPr/>
        </p:nvSpPr>
        <p:spPr bwMode="auto">
          <a:xfrm>
            <a:off x="1025525" y="1816100"/>
            <a:ext cx="59769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E0C07874-0575-4E09-82D7-D48943F41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MIKROTRAUMATA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4"/>
          <p:cNvSpPr>
            <a:spLocks noChangeArrowheads="1"/>
          </p:cNvSpPr>
          <p:nvPr/>
        </p:nvSpPr>
        <p:spPr bwMode="auto">
          <a:xfrm>
            <a:off x="1117600" y="976313"/>
            <a:ext cx="7199313" cy="22987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i="1">
                <a:solidFill>
                  <a:srgbClr val="C00000"/>
                </a:solidFill>
                <a:latin typeface="Calibri" pitchFamily="34" charset="0"/>
              </a:rPr>
              <a:t>Elektro-terapie </a:t>
            </a:r>
            <a:r>
              <a:rPr lang="cs-CZ" altLang="cs-CZ" b="0" i="1">
                <a:solidFill>
                  <a:schemeClr val="accent2"/>
                </a:solidFill>
                <a:latin typeface="Calibri" pitchFamily="34" charset="0"/>
              </a:rPr>
              <a:t>– protizánětlivá, protibolestivá, prokrvení</a:t>
            </a:r>
          </a:p>
          <a:p>
            <a:endParaRPr lang="cs-CZ" altLang="cs-CZ" b="0" i="1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i="1">
                <a:solidFill>
                  <a:srgbClr val="C00000"/>
                </a:solidFill>
                <a:latin typeface="Calibri" pitchFamily="34" charset="0"/>
              </a:rPr>
              <a:t>Aqua-terapie</a:t>
            </a: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b="0" i="1">
                <a:solidFill>
                  <a:schemeClr val="accent2"/>
                </a:solidFill>
                <a:latin typeface="Calibri" pitchFamily="34" charset="0"/>
              </a:rPr>
              <a:t> – uvolnění, prokrvení</a:t>
            </a: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</a:p>
          <a:p>
            <a:pPr>
              <a:buFont typeface="Wingdings" pitchFamily="2" charset="2"/>
              <a:buChar char="q"/>
            </a:pPr>
            <a:endParaRPr lang="cs-CZ" altLang="cs-CZ" i="1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i="1">
                <a:solidFill>
                  <a:srgbClr val="C00000"/>
                </a:solidFill>
                <a:latin typeface="Calibri" pitchFamily="34" charset="0"/>
              </a:rPr>
              <a:t>Kryo-terapie a suna </a:t>
            </a:r>
            <a:r>
              <a:rPr lang="cs-CZ" altLang="cs-CZ" b="0" i="1">
                <a:solidFill>
                  <a:schemeClr val="accent2"/>
                </a:solidFill>
                <a:latin typeface="Calibri" pitchFamily="34" charset="0"/>
              </a:rPr>
              <a:t>– uvolnění,  prokrvení</a:t>
            </a:r>
          </a:p>
          <a:p>
            <a:pPr>
              <a:buFont typeface="Wingdings" pitchFamily="2" charset="2"/>
              <a:buChar char="q"/>
            </a:pPr>
            <a:endParaRPr lang="cs-CZ" altLang="cs-CZ" b="0" i="1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i="1">
                <a:solidFill>
                  <a:srgbClr val="C00000"/>
                </a:solidFill>
                <a:latin typeface="Calibri" pitchFamily="34" charset="0"/>
              </a:rPr>
              <a:t>Chondroprotektiva</a:t>
            </a:r>
            <a:r>
              <a:rPr lang="cs-CZ" altLang="cs-CZ" i="1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b="0" i="1">
                <a:solidFill>
                  <a:schemeClr val="accent2"/>
                </a:solidFill>
                <a:latin typeface="Calibri" pitchFamily="34" charset="0"/>
              </a:rPr>
              <a:t>– součásti chrupavek</a:t>
            </a:r>
          </a:p>
          <a:p>
            <a:r>
              <a:rPr lang="cs-CZ" altLang="cs-CZ" b="0" i="1">
                <a:solidFill>
                  <a:schemeClr val="accent2"/>
                </a:solidFill>
                <a:latin typeface="Calibri" pitchFamily="34" charset="0"/>
              </a:rPr>
              <a:t>(Kolagen, Glucosaminsulfát, Chondroitinsulfát, Methylsulphonylmethan)</a:t>
            </a:r>
          </a:p>
        </p:txBody>
      </p:sp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157163" y="490538"/>
            <a:ext cx="8785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Další prostředky léčby a profylaxe</a:t>
            </a:r>
          </a:p>
        </p:txBody>
      </p:sp>
      <p:pic>
        <p:nvPicPr>
          <p:cNvPr id="28675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3500438"/>
            <a:ext cx="3908425" cy="25923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28676" name="Obráze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3500438"/>
            <a:ext cx="3455988" cy="259238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31A672E9-5493-49A7-80F3-87A4BB04A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MIKROTRAUMATA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5" descr="Kryoterap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1555" y="1778459"/>
            <a:ext cx="2830512" cy="25733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9698" name="Text Box 6"/>
          <p:cNvSpPr txBox="1">
            <a:spLocks noChangeArrowheads="1"/>
          </p:cNvSpPr>
          <p:nvPr/>
        </p:nvSpPr>
        <p:spPr bwMode="auto">
          <a:xfrm>
            <a:off x="4788024" y="722492"/>
            <a:ext cx="3457575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Kryoterapie</a:t>
            </a:r>
          </a:p>
          <a:p>
            <a:pPr algn="ctr"/>
            <a:r>
              <a:rPr lang="cs-CZ" altLang="cs-CZ" b="0">
                <a:latin typeface="Calibri" pitchFamily="34" charset="0"/>
              </a:rPr>
              <a:t>zchlazení 2-3 min v -120 až -130 </a:t>
            </a:r>
            <a:r>
              <a:rPr lang="en-US" altLang="cs-CZ" b="0">
                <a:latin typeface="Calibri" pitchFamily="34" charset="0"/>
              </a:rPr>
              <a:t>°</a:t>
            </a:r>
            <a:r>
              <a:rPr lang="cs-CZ" altLang="cs-CZ" b="0">
                <a:latin typeface="Calibri" pitchFamily="34" charset="0"/>
              </a:rPr>
              <a:t>C</a:t>
            </a:r>
          </a:p>
          <a:p>
            <a:pPr algn="ctr"/>
            <a:r>
              <a:rPr lang="cs-CZ" altLang="cs-CZ" b="0">
                <a:latin typeface="Calibri" pitchFamily="34" charset="0"/>
              </a:rPr>
              <a:t>s následným 15 min cvičením</a:t>
            </a:r>
          </a:p>
        </p:txBody>
      </p:sp>
      <p:sp>
        <p:nvSpPr>
          <p:cNvPr id="29699" name="Text Box 7"/>
          <p:cNvSpPr txBox="1">
            <a:spLocks noChangeArrowheads="1"/>
          </p:cNvSpPr>
          <p:nvPr/>
        </p:nvSpPr>
        <p:spPr bwMode="auto">
          <a:xfrm>
            <a:off x="1092200" y="703809"/>
            <a:ext cx="3457575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dirty="0">
                <a:solidFill>
                  <a:srgbClr val="C00000"/>
                </a:solidFill>
                <a:latin typeface="Calibri" pitchFamily="34" charset="0"/>
              </a:rPr>
              <a:t>Sauna</a:t>
            </a:r>
          </a:p>
          <a:p>
            <a:pPr algn="ctr"/>
            <a:r>
              <a:rPr lang="cs-CZ" altLang="cs-CZ" b="0" dirty="0">
                <a:latin typeface="Calibri" pitchFamily="34" charset="0"/>
              </a:rPr>
              <a:t>zahřátí 10-15 min v +90 až +110 </a:t>
            </a:r>
            <a:r>
              <a:rPr lang="en-US" altLang="cs-CZ" b="0" dirty="0">
                <a:latin typeface="Calibri" pitchFamily="34" charset="0"/>
              </a:rPr>
              <a:t>°</a:t>
            </a:r>
            <a:r>
              <a:rPr lang="cs-CZ" altLang="cs-CZ" b="0" dirty="0">
                <a:latin typeface="Calibri" pitchFamily="34" charset="0"/>
              </a:rPr>
              <a:t>C</a:t>
            </a:r>
          </a:p>
          <a:p>
            <a:pPr algn="ctr"/>
            <a:r>
              <a:rPr lang="cs-CZ" altLang="cs-CZ" b="0" dirty="0">
                <a:latin typeface="Calibri" pitchFamily="34" charset="0"/>
              </a:rPr>
              <a:t>s následným zchlazením a relaxací</a:t>
            </a:r>
          </a:p>
        </p:txBody>
      </p:sp>
      <p:pic>
        <p:nvPicPr>
          <p:cNvPr id="29700" name="Picture 13" descr="Soubor:Sauna inside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4426" y="1778459"/>
            <a:ext cx="3457574" cy="2593181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9701" name="Text Box 14"/>
          <p:cNvSpPr txBox="1">
            <a:spLocks noChangeArrowheads="1"/>
          </p:cNvSpPr>
          <p:nvPr/>
        </p:nvSpPr>
        <p:spPr bwMode="auto">
          <a:xfrm>
            <a:off x="2258516" y="4584531"/>
            <a:ext cx="5059015" cy="156966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cs-CZ" altLang="cs-CZ" sz="2400" dirty="0">
                <a:solidFill>
                  <a:srgbClr val="CC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cs-CZ" altLang="cs-CZ" sz="2400" dirty="0">
              <a:solidFill>
                <a:srgbClr val="CC0066"/>
              </a:solidFill>
              <a:latin typeface="Calibri" pitchFamily="34" charset="0"/>
            </a:endParaRPr>
          </a:p>
          <a:p>
            <a:pPr algn="ctr">
              <a:spcBef>
                <a:spcPts val="0"/>
              </a:spcBef>
            </a:pPr>
            <a:r>
              <a:rPr lang="cs-CZ" altLang="cs-CZ" sz="2400" dirty="0">
                <a:solidFill>
                  <a:srgbClr val="CC0066"/>
                </a:solidFill>
                <a:latin typeface="Calibri" pitchFamily="34" charset="0"/>
              </a:rPr>
              <a:t>dlouhodobá periferní vasodilatace</a:t>
            </a:r>
          </a:p>
          <a:p>
            <a:pPr algn="ctr">
              <a:spcBef>
                <a:spcPts val="0"/>
              </a:spcBef>
            </a:pPr>
            <a:r>
              <a:rPr lang="cs-CZ" altLang="cs-CZ" sz="2400" dirty="0">
                <a:solidFill>
                  <a:srgbClr val="CC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↓</a:t>
            </a:r>
            <a:endParaRPr lang="cs-CZ" altLang="cs-CZ" sz="2400" dirty="0">
              <a:solidFill>
                <a:srgbClr val="CC0066"/>
              </a:solidFill>
              <a:latin typeface="Calibri" pitchFamily="34" charset="0"/>
            </a:endParaRPr>
          </a:p>
          <a:p>
            <a:pPr algn="ctr">
              <a:spcBef>
                <a:spcPts val="0"/>
              </a:spcBef>
            </a:pPr>
            <a:r>
              <a:rPr lang="cs-CZ" altLang="cs-CZ" sz="2400" dirty="0" err="1">
                <a:solidFill>
                  <a:srgbClr val="CC0066"/>
                </a:solidFill>
                <a:latin typeface="Calibri" pitchFamily="34" charset="0"/>
              </a:rPr>
              <a:t>regeneracea</a:t>
            </a:r>
            <a:r>
              <a:rPr lang="cs-CZ" altLang="cs-CZ" sz="2400" dirty="0">
                <a:solidFill>
                  <a:srgbClr val="CC0066"/>
                </a:solidFill>
                <a:latin typeface="Calibri" pitchFamily="34" charset="0"/>
              </a:rPr>
              <a:t> </a:t>
            </a:r>
            <a:r>
              <a:rPr lang="cs-CZ" altLang="cs-CZ" sz="2400" dirty="0" err="1">
                <a:solidFill>
                  <a:srgbClr val="CC0066"/>
                </a:solidFill>
                <a:latin typeface="Calibri" pitchFamily="34" charset="0"/>
              </a:rPr>
              <a:t>reparaca</a:t>
            </a:r>
            <a:r>
              <a:rPr lang="cs-CZ" altLang="cs-CZ" sz="2400" dirty="0">
                <a:solidFill>
                  <a:srgbClr val="CC0066"/>
                </a:solidFill>
                <a:latin typeface="Calibri" pitchFamily="34" charset="0"/>
              </a:rPr>
              <a:t> tkání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7D0E2C-7B27-493C-B437-1B5249816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PREVENCE MIKROTRAUMAT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ovéPole 1"/>
          <p:cNvSpPr txBox="1">
            <a:spLocks noChangeArrowheads="1"/>
          </p:cNvSpPr>
          <p:nvPr/>
        </p:nvSpPr>
        <p:spPr bwMode="auto">
          <a:xfrm>
            <a:off x="157163" y="538163"/>
            <a:ext cx="8785225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POSTURÁLNÍ STABILIZACE</a:t>
            </a:r>
          </a:p>
          <a:p>
            <a:pPr algn="ctr"/>
            <a:r>
              <a:rPr lang="cs-CZ" altLang="cs-CZ" sz="900" b="0">
                <a:latin typeface="Calibri" pitchFamily="34" charset="0"/>
              </a:rPr>
              <a:t>(Šafářová M, Kolář P. Posturální stabilizace a sportovní zátěž. In: Fyziologie a klinické aspekty pohybové aktivity. Máček M, Radvanský J (eds.). Praha: Galén. 2011: 177-188)</a:t>
            </a:r>
          </a:p>
        </p:txBody>
      </p:sp>
      <p:pic>
        <p:nvPicPr>
          <p:cNvPr id="30722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8488" y="1227138"/>
            <a:ext cx="1727200" cy="51038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0723" name="Obdélník 5"/>
          <p:cNvSpPr>
            <a:spLocks noChangeArrowheads="1"/>
          </p:cNvSpPr>
          <p:nvPr/>
        </p:nvSpPr>
        <p:spPr bwMode="auto">
          <a:xfrm>
            <a:off x="468313" y="1227138"/>
            <a:ext cx="6624637" cy="163195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= aktivní držení segmentů těla proti působení gravitačních sil</a:t>
            </a:r>
          </a:p>
          <a:p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= součást všech pohybů</a:t>
            </a:r>
          </a:p>
          <a:p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= aktivita svalů zpevňující společný rám: </a:t>
            </a:r>
          </a:p>
          <a:p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hrudník, břicho, pletence HK a DK, páteř</a:t>
            </a:r>
          </a:p>
          <a:p>
            <a:r>
              <a:rPr lang="cs-CZ" altLang="cs-CZ" sz="2000">
                <a:latin typeface="Calibri" pitchFamily="34" charset="0"/>
              </a:rPr>
              <a:t>- uplatňuje se v pákovém systému</a:t>
            </a:r>
          </a:p>
        </p:txBody>
      </p:sp>
      <p:sp>
        <p:nvSpPr>
          <p:cNvPr id="30724" name="TextovéPole 6"/>
          <p:cNvSpPr txBox="1">
            <a:spLocks noChangeArrowheads="1"/>
          </p:cNvSpPr>
          <p:nvPr/>
        </p:nvSpPr>
        <p:spPr bwMode="auto">
          <a:xfrm>
            <a:off x="468313" y="3097213"/>
            <a:ext cx="6624637" cy="1630362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Cílený pohyb lze provést pouze  po úponové stabilizaci svalu.</a:t>
            </a:r>
          </a:p>
          <a:p>
            <a:r>
              <a:rPr lang="cs-CZ" altLang="cs-CZ" sz="2000" b="0">
                <a:latin typeface="Calibri" pitchFamily="34" charset="0"/>
              </a:rPr>
              <a:t>Např.: </a:t>
            </a:r>
          </a:p>
          <a:p>
            <a:r>
              <a:rPr lang="cs-CZ" altLang="cs-CZ" sz="2000">
                <a:latin typeface="Calibri" pitchFamily="34" charset="0"/>
              </a:rPr>
              <a:t>1. aktivita </a:t>
            </a:r>
            <a:r>
              <a:rPr lang="cs-CZ" altLang="cs-CZ" sz="2000">
                <a:solidFill>
                  <a:srgbClr val="FF7C80"/>
                </a:solidFill>
                <a:latin typeface="Calibri" pitchFamily="34" charset="0"/>
              </a:rPr>
              <a:t>bránice, břišních svalů a pánevního dna </a:t>
            </a:r>
          </a:p>
          <a:p>
            <a:r>
              <a:rPr lang="cs-CZ" altLang="cs-CZ" sz="2000">
                <a:latin typeface="Calibri" pitchFamily="34" charset="0"/>
              </a:rPr>
              <a:t>→ </a:t>
            </a:r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stabilizace páteře</a:t>
            </a:r>
          </a:p>
          <a:p>
            <a:r>
              <a:rPr lang="cs-CZ" altLang="cs-CZ" sz="2000">
                <a:latin typeface="Calibri" pitchFamily="34" charset="0"/>
              </a:rPr>
              <a:t>2.</a:t>
            </a:r>
            <a:r>
              <a:rPr lang="cs-CZ" altLang="cs-CZ" sz="2000">
                <a:solidFill>
                  <a:srgbClr val="00B0F0"/>
                </a:solidFill>
                <a:latin typeface="Calibri" pitchFamily="34" charset="0"/>
              </a:rPr>
              <a:t> </a:t>
            </a:r>
            <a:r>
              <a:rPr lang="cs-CZ" altLang="cs-CZ" sz="2000">
                <a:latin typeface="Calibri" pitchFamily="34" charset="0"/>
              </a:rPr>
              <a:t>aktivita</a:t>
            </a:r>
            <a:r>
              <a:rPr lang="cs-CZ" altLang="cs-CZ" sz="2000">
                <a:solidFill>
                  <a:srgbClr val="00B0F0"/>
                </a:solidFill>
                <a:latin typeface="Calibri" pitchFamily="34" charset="0"/>
              </a:rPr>
              <a:t> flexorů kyčle </a:t>
            </a:r>
            <a:r>
              <a:rPr lang="cs-CZ" altLang="cs-CZ" sz="2000">
                <a:latin typeface="Calibri" pitchFamily="34" charset="0"/>
              </a:rPr>
              <a:t>→ </a:t>
            </a:r>
            <a:r>
              <a:rPr lang="cs-CZ" altLang="cs-CZ" sz="2000">
                <a:solidFill>
                  <a:srgbClr val="00B0F0"/>
                </a:solidFill>
                <a:latin typeface="Calibri" pitchFamily="34" charset="0"/>
              </a:rPr>
              <a:t>flexe kyčle</a:t>
            </a:r>
            <a:endParaRPr lang="cs-CZ" altLang="cs-CZ" sz="2000">
              <a:latin typeface="Calibri" pitchFamily="34" charset="0"/>
            </a:endParaRPr>
          </a:p>
        </p:txBody>
      </p:sp>
      <p:cxnSp>
        <p:nvCxnSpPr>
          <p:cNvPr id="30725" name="Přímá spojnice se šipkou 8"/>
          <p:cNvCxnSpPr>
            <a:cxnSpLocks noChangeShapeType="1"/>
          </p:cNvCxnSpPr>
          <p:nvPr/>
        </p:nvCxnSpPr>
        <p:spPr bwMode="auto">
          <a:xfrm>
            <a:off x="5903913" y="4005263"/>
            <a:ext cx="1044575" cy="115887"/>
          </a:xfrm>
          <a:prstGeom prst="straightConnector1">
            <a:avLst/>
          </a:prstGeom>
          <a:noFill/>
          <a:ln w="38100" algn="ctr">
            <a:solidFill>
              <a:srgbClr val="FF9999"/>
            </a:solidFill>
            <a:round/>
            <a:headEnd/>
            <a:tailEnd type="triangle" w="med" len="med"/>
          </a:ln>
        </p:spPr>
      </p:cxnSp>
      <p:cxnSp>
        <p:nvCxnSpPr>
          <p:cNvPr id="30726" name="Přímá spojnice se šipkou 9"/>
          <p:cNvCxnSpPr>
            <a:cxnSpLocks noChangeShapeType="1"/>
          </p:cNvCxnSpPr>
          <p:nvPr/>
        </p:nvCxnSpPr>
        <p:spPr bwMode="auto">
          <a:xfrm>
            <a:off x="4643438" y="4581525"/>
            <a:ext cx="2520950" cy="935038"/>
          </a:xfrm>
          <a:prstGeom prst="straightConnector1">
            <a:avLst/>
          </a:prstGeom>
          <a:noFill/>
          <a:ln w="38100" algn="ctr">
            <a:solidFill>
              <a:srgbClr val="00B0F0"/>
            </a:solidFill>
            <a:round/>
            <a:headEnd/>
            <a:tailEnd type="triangle" w="med" len="med"/>
          </a:ln>
        </p:spPr>
      </p:cxnSp>
      <p:sp>
        <p:nvSpPr>
          <p:cNvPr id="9" name="Rectangle 7">
            <a:extLst>
              <a:ext uri="{FF2B5EF4-FFF2-40B4-BE49-F238E27FC236}">
                <a16:creationId xmlns:a16="http://schemas.microsoft.com/office/drawing/2014/main" id="{EA0791D2-C320-47A2-ACC6-DADD9606A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7" y="178594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PREVENCE MIKROTRAUMAT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9750" y="509588"/>
            <a:ext cx="8135938" cy="538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STABILIZAČNÍ FUNKCE BRÁNICE, BŘIŠNÍCH </a:t>
            </a:r>
            <a:r>
              <a:rPr lang="cs-CZ" sz="200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SVAL</a:t>
            </a:r>
            <a:r>
              <a:rPr lang="cs-CZ" sz="2000" cap="all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ů</a:t>
            </a:r>
            <a:r>
              <a:rPr lang="cs-CZ" sz="2000" cap="all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A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PÁNEVNÍHO DNA</a:t>
            </a:r>
          </a:p>
          <a:p>
            <a:pPr algn="ctr">
              <a:defRPr/>
            </a:pPr>
            <a:r>
              <a:rPr lang="cs-CZ" sz="900" b="0" dirty="0">
                <a:latin typeface="Calibri" panose="020F0502020204030204" pitchFamily="34" charset="0"/>
                <a:cs typeface="+mn-cs"/>
              </a:rPr>
              <a:t>(Šafářová M, Kolář P. Posturální stabilizace a sportovní zátěž. In: Fyziologie a klinické aspekty pohybové aktivity. Máček M, </a:t>
            </a:r>
            <a:r>
              <a:rPr lang="cs-CZ" sz="900" b="0" dirty="0" err="1">
                <a:latin typeface="Calibri" panose="020F0502020204030204" pitchFamily="34" charset="0"/>
                <a:cs typeface="+mn-cs"/>
              </a:rPr>
              <a:t>Radvanský</a:t>
            </a:r>
            <a:r>
              <a:rPr lang="cs-CZ" sz="900" b="0" dirty="0">
                <a:latin typeface="Calibri" panose="020F0502020204030204" pitchFamily="34" charset="0"/>
                <a:cs typeface="+mn-cs"/>
              </a:rPr>
              <a:t> J (</a:t>
            </a:r>
            <a:r>
              <a:rPr lang="cs-CZ" sz="900" b="0" dirty="0" err="1">
                <a:latin typeface="Calibri" panose="020F0502020204030204" pitchFamily="34" charset="0"/>
                <a:cs typeface="+mn-cs"/>
              </a:rPr>
              <a:t>eds</a:t>
            </a:r>
            <a:r>
              <a:rPr lang="cs-CZ" sz="900" b="0" dirty="0">
                <a:latin typeface="Calibri" panose="020F0502020204030204" pitchFamily="34" charset="0"/>
                <a:cs typeface="+mn-cs"/>
              </a:rPr>
              <a:t>.). Praha: </a:t>
            </a:r>
            <a:r>
              <a:rPr lang="cs-CZ" sz="900" b="0" dirty="0" err="1">
                <a:latin typeface="Calibri" panose="020F0502020204030204" pitchFamily="34" charset="0"/>
                <a:cs typeface="+mn-cs"/>
              </a:rPr>
              <a:t>Galén</a:t>
            </a:r>
            <a:r>
              <a:rPr lang="cs-CZ" sz="900" b="0" dirty="0">
                <a:latin typeface="Calibri" panose="020F0502020204030204" pitchFamily="34" charset="0"/>
                <a:cs typeface="+mn-cs"/>
              </a:rPr>
              <a:t>. 2011: 177-188)</a:t>
            </a:r>
          </a:p>
        </p:txBody>
      </p:sp>
      <p:pic>
        <p:nvPicPr>
          <p:cNvPr id="31746" name="Obrázek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1484313"/>
            <a:ext cx="4691063" cy="50339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1747" name="Obdélník 5"/>
          <p:cNvSpPr>
            <a:spLocks noChangeArrowheads="1"/>
          </p:cNvSpPr>
          <p:nvPr/>
        </p:nvSpPr>
        <p:spPr bwMode="auto">
          <a:xfrm>
            <a:off x="2051050" y="1628775"/>
            <a:ext cx="3816350" cy="1323975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>
                <a:alpha val="50195"/>
              </a:srgb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rgbClr val="CC3300"/>
                </a:solidFill>
                <a:latin typeface="Calibri" pitchFamily="34" charset="0"/>
              </a:rPr>
              <a:t>Svaly stěn břišní dutiny</a:t>
            </a:r>
          </a:p>
          <a:p>
            <a:r>
              <a:rPr lang="cs-CZ" altLang="cs-CZ" sz="2000">
                <a:latin typeface="Calibri" pitchFamily="34" charset="0"/>
              </a:rPr>
              <a:t>→ tlak v břišní dutině</a:t>
            </a:r>
          </a:p>
          <a:p>
            <a:r>
              <a:rPr lang="cs-CZ" altLang="cs-CZ" sz="2000">
                <a:latin typeface="Calibri" pitchFamily="34" charset="0"/>
              </a:rPr>
              <a:t>→ </a:t>
            </a:r>
            <a:r>
              <a:rPr lang="cs-CZ" altLang="cs-CZ" sz="2000">
                <a:solidFill>
                  <a:srgbClr val="00B0F0"/>
                </a:solidFill>
                <a:latin typeface="Calibri" pitchFamily="34" charset="0"/>
              </a:rPr>
              <a:t>břišní dutina </a:t>
            </a:r>
            <a:r>
              <a:rPr lang="cs-CZ" altLang="cs-CZ" sz="2000">
                <a:latin typeface="Calibri" pitchFamily="34" charset="0"/>
              </a:rPr>
              <a:t>je </a:t>
            </a:r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pružnou oporou pro trup a pletence dol. končetin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3650161-313B-4CA7-BBE8-904CBC17C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PREVENCE MIKROTRAUMAT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Obrázek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0063" y="538163"/>
            <a:ext cx="3475037" cy="6276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2770" name="Obrázek 23"/>
          <p:cNvPicPr>
            <a:picLocks noChangeAspect="1"/>
          </p:cNvPicPr>
          <p:nvPr/>
        </p:nvPicPr>
        <p:blipFill>
          <a:blip r:embed="rId3"/>
          <a:srcRect l="8817" r="40784" b="4295"/>
          <a:stretch>
            <a:fillRect/>
          </a:stretch>
        </p:blipFill>
        <p:spPr bwMode="auto">
          <a:xfrm>
            <a:off x="760413" y="1662113"/>
            <a:ext cx="2520950" cy="502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2771" name="TextovéPole 1"/>
          <p:cNvSpPr txBox="1">
            <a:spLocks noChangeArrowheads="1"/>
          </p:cNvSpPr>
          <p:nvPr/>
        </p:nvSpPr>
        <p:spPr bwMode="auto">
          <a:xfrm>
            <a:off x="635000" y="550863"/>
            <a:ext cx="458470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STABILIZAČNÍ SYSTÉM PÁTEŘE</a:t>
            </a:r>
          </a:p>
          <a:p>
            <a:pPr algn="ctr"/>
            <a:r>
              <a:rPr lang="cs-CZ" altLang="cs-CZ" sz="800" b="0">
                <a:latin typeface="Calibri" pitchFamily="34" charset="0"/>
              </a:rPr>
              <a:t>(Šafářová M, Kolář P. Posturální stabilizace a sportovní zátěž. In: Fyziologie a klinické aspekty pohybové aktivity. Máček M, Radvanský J (eds.). Praha: Galén. 2011: 177-188)</a:t>
            </a:r>
          </a:p>
        </p:txBody>
      </p:sp>
      <p:sp>
        <p:nvSpPr>
          <p:cNvPr id="32772" name="Obdélník 2"/>
          <p:cNvSpPr>
            <a:spLocks noChangeArrowheads="1"/>
          </p:cNvSpPr>
          <p:nvPr/>
        </p:nvSpPr>
        <p:spPr bwMode="auto">
          <a:xfrm>
            <a:off x="3351213" y="4705350"/>
            <a:ext cx="2160587" cy="1630363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cs-CZ" altLang="cs-CZ" sz="200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endParaRPr lang="cs-CZ" altLang="cs-CZ" sz="200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r>
              <a:rPr lang="cs-CZ" altLang="cs-CZ" sz="2000">
                <a:solidFill>
                  <a:srgbClr val="0070C0"/>
                </a:solidFill>
                <a:latin typeface="Calibri" pitchFamily="34" charset="0"/>
              </a:rPr>
              <a:t>stabilizace páteře</a:t>
            </a:r>
          </a:p>
          <a:p>
            <a:pPr algn="ctr"/>
            <a:endParaRPr lang="cs-CZ" altLang="cs-CZ" sz="2000">
              <a:solidFill>
                <a:srgbClr val="0070C0"/>
              </a:solidFill>
              <a:latin typeface="Calibri" pitchFamily="34" charset="0"/>
            </a:endParaRPr>
          </a:p>
          <a:p>
            <a:pPr algn="ctr"/>
            <a:endParaRPr lang="cs-CZ" altLang="cs-CZ" sz="200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2773" name="Obdélník 5"/>
          <p:cNvSpPr>
            <a:spLocks noChangeArrowheads="1"/>
          </p:cNvSpPr>
          <p:nvPr/>
        </p:nvSpPr>
        <p:spPr bwMode="auto">
          <a:xfrm>
            <a:off x="3355975" y="1273175"/>
            <a:ext cx="2151063" cy="25542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2000">
                <a:solidFill>
                  <a:srgbClr val="FF0000"/>
                </a:solidFill>
                <a:latin typeface="Calibri" pitchFamily="34" charset="0"/>
              </a:rPr>
              <a:t>Svaly páteře</a:t>
            </a:r>
          </a:p>
          <a:p>
            <a:r>
              <a:rPr lang="cs-CZ" altLang="cs-CZ" sz="2000">
                <a:solidFill>
                  <a:srgbClr val="FF9999"/>
                </a:solidFill>
                <a:latin typeface="Calibri" pitchFamily="34" charset="0"/>
              </a:rPr>
              <a:t>hluboké extenzory a flexory</a:t>
            </a:r>
          </a:p>
          <a:p>
            <a:endParaRPr lang="cs-CZ" altLang="cs-CZ" sz="200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cs-CZ" altLang="cs-CZ" sz="2000">
                <a:solidFill>
                  <a:srgbClr val="FF0000"/>
                </a:solidFill>
                <a:latin typeface="Calibri" pitchFamily="34" charset="0"/>
              </a:rPr>
              <a:t>Svaly hrudníku</a:t>
            </a:r>
          </a:p>
          <a:p>
            <a:r>
              <a:rPr lang="cs-CZ" altLang="cs-CZ" sz="2000">
                <a:solidFill>
                  <a:srgbClr val="FF0000"/>
                </a:solidFill>
                <a:latin typeface="Calibri" pitchFamily="34" charset="0"/>
              </a:rPr>
              <a:t>a břicha </a:t>
            </a:r>
            <a:r>
              <a:rPr lang="cs-CZ" altLang="cs-CZ" sz="2000">
                <a:solidFill>
                  <a:srgbClr val="FF9999"/>
                </a:solidFill>
                <a:latin typeface="Calibri" pitchFamily="34" charset="0"/>
              </a:rPr>
              <a:t>(dýchací svaly)</a:t>
            </a:r>
          </a:p>
          <a:p>
            <a:endParaRPr lang="cs-CZ" altLang="cs-CZ" sz="2000">
              <a:solidFill>
                <a:srgbClr val="FF9999"/>
              </a:solidFill>
              <a:latin typeface="Calibri" pitchFamily="34" charset="0"/>
            </a:endParaRPr>
          </a:p>
        </p:txBody>
      </p:sp>
      <p:sp>
        <p:nvSpPr>
          <p:cNvPr id="32774" name="Šipka dolů 26"/>
          <p:cNvSpPr>
            <a:spLocks noChangeArrowheads="1"/>
          </p:cNvSpPr>
          <p:nvPr/>
        </p:nvSpPr>
        <p:spPr bwMode="auto">
          <a:xfrm>
            <a:off x="4160838" y="3562350"/>
            <a:ext cx="539750" cy="1117600"/>
          </a:xfrm>
          <a:prstGeom prst="downArrow">
            <a:avLst>
              <a:gd name="adj1" fmla="val 50000"/>
              <a:gd name="adj2" fmla="val 49991"/>
            </a:avLst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/>
          <a:lstStyle/>
          <a:p>
            <a:endParaRPr lang="cs-CZ" altLang="cs-CZ" sz="3200"/>
          </a:p>
        </p:txBody>
      </p:sp>
      <p:sp>
        <p:nvSpPr>
          <p:cNvPr id="32775" name="TextovéPole 22"/>
          <p:cNvSpPr txBox="1">
            <a:spLocks noChangeArrowheads="1"/>
          </p:cNvSpPr>
          <p:nvPr/>
        </p:nvSpPr>
        <p:spPr bwMode="auto">
          <a:xfrm>
            <a:off x="1481138" y="6442075"/>
            <a:ext cx="1081087" cy="247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000" b="0"/>
              <a:t>(Med M., 2006)</a:t>
            </a:r>
          </a:p>
        </p:txBody>
      </p:sp>
      <p:sp>
        <p:nvSpPr>
          <p:cNvPr id="32776" name="TextovéPole 27"/>
          <p:cNvSpPr txBox="1">
            <a:spLocks noChangeArrowheads="1"/>
          </p:cNvSpPr>
          <p:nvPr/>
        </p:nvSpPr>
        <p:spPr bwMode="auto">
          <a:xfrm>
            <a:off x="6875463" y="6559550"/>
            <a:ext cx="1081087" cy="246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000" b="0"/>
              <a:t>(Med M., 2006)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84BC3B15-790B-4067-84E7-32C85C888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PREVENCE MIKROTRAUMAT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Obrázek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4513" y="2784475"/>
            <a:ext cx="5659437" cy="3957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987" name="TextovéPole 1"/>
          <p:cNvSpPr txBox="1">
            <a:spLocks noChangeArrowheads="1"/>
          </p:cNvSpPr>
          <p:nvPr/>
        </p:nvSpPr>
        <p:spPr bwMode="auto">
          <a:xfrm>
            <a:off x="303213" y="493713"/>
            <a:ext cx="8639175" cy="5397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2000" cap="all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Hluboký </a:t>
            </a: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STABILIZAČNÍ SYSTÉM PÁTEŘE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cs-CZ" altLang="cs-CZ" sz="900" b="0" dirty="0">
                <a:latin typeface="Calibri" panose="020F0502020204030204" pitchFamily="34" charset="0"/>
                <a:cs typeface="+mn-cs"/>
              </a:rPr>
              <a:t>(Šafářová M, Kolář P. Posturální stabilizace a sportovní zátěž. In: Fyziologie a klinické aspekty pohybové aktivity. Máček M, Radvanský J (</a:t>
            </a:r>
            <a:r>
              <a:rPr lang="cs-CZ" altLang="cs-CZ" sz="900" b="0" dirty="0" err="1">
                <a:latin typeface="Calibri" panose="020F0502020204030204" pitchFamily="34" charset="0"/>
                <a:cs typeface="+mn-cs"/>
              </a:rPr>
              <a:t>eds</a:t>
            </a:r>
            <a:r>
              <a:rPr lang="cs-CZ" altLang="cs-CZ" sz="900" b="0" dirty="0">
                <a:latin typeface="Calibri" panose="020F0502020204030204" pitchFamily="34" charset="0"/>
                <a:cs typeface="+mn-cs"/>
              </a:rPr>
              <a:t>.). Praha: </a:t>
            </a:r>
            <a:r>
              <a:rPr lang="cs-CZ" altLang="cs-CZ" sz="900" b="0" dirty="0" err="1">
                <a:latin typeface="Calibri" panose="020F0502020204030204" pitchFamily="34" charset="0"/>
                <a:cs typeface="+mn-cs"/>
              </a:rPr>
              <a:t>Galén</a:t>
            </a:r>
            <a:r>
              <a:rPr lang="cs-CZ" altLang="cs-CZ" sz="900" b="0" dirty="0">
                <a:latin typeface="Calibri" panose="020F0502020204030204" pitchFamily="34" charset="0"/>
                <a:cs typeface="+mn-cs"/>
              </a:rPr>
              <a:t>. 2011: 177-188)</a:t>
            </a:r>
          </a:p>
        </p:txBody>
      </p:sp>
      <p:sp>
        <p:nvSpPr>
          <p:cNvPr id="33795" name="Obdélník 5"/>
          <p:cNvSpPr>
            <a:spLocks noChangeArrowheads="1"/>
          </p:cNvSpPr>
          <p:nvPr/>
        </p:nvSpPr>
        <p:spPr bwMode="auto">
          <a:xfrm>
            <a:off x="539750" y="1103313"/>
            <a:ext cx="3455988" cy="7080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>
                <a:solidFill>
                  <a:srgbClr val="FF0000"/>
                </a:solidFill>
                <a:latin typeface="Calibri" pitchFamily="34" charset="0"/>
              </a:rPr>
              <a:t>Hluboké svaly páteře</a:t>
            </a:r>
          </a:p>
          <a:p>
            <a:pPr algn="ctr"/>
            <a:r>
              <a:rPr lang="cs-CZ" altLang="cs-CZ" sz="2000">
                <a:solidFill>
                  <a:srgbClr val="FF9999"/>
                </a:solidFill>
                <a:latin typeface="Calibri" pitchFamily="34" charset="0"/>
              </a:rPr>
              <a:t>extenzory, flexory, rotátory</a:t>
            </a:r>
          </a:p>
        </p:txBody>
      </p:sp>
      <p:sp>
        <p:nvSpPr>
          <p:cNvPr id="33796" name="Obdélník 2"/>
          <p:cNvSpPr>
            <a:spLocks noChangeArrowheads="1"/>
          </p:cNvSpPr>
          <p:nvPr/>
        </p:nvSpPr>
        <p:spPr bwMode="auto">
          <a:xfrm>
            <a:off x="5292725" y="1174750"/>
            <a:ext cx="3382963" cy="5238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800">
                <a:solidFill>
                  <a:srgbClr val="0070C0"/>
                </a:solidFill>
                <a:latin typeface="Calibri" pitchFamily="34" charset="0"/>
              </a:rPr>
              <a:t>stabilizace páteře</a:t>
            </a:r>
          </a:p>
        </p:txBody>
      </p:sp>
      <p:cxnSp>
        <p:nvCxnSpPr>
          <p:cNvPr id="33797" name="Přímá spojnice se šipkou 8"/>
          <p:cNvCxnSpPr>
            <a:cxnSpLocks noChangeShapeType="1"/>
          </p:cNvCxnSpPr>
          <p:nvPr/>
        </p:nvCxnSpPr>
        <p:spPr bwMode="auto">
          <a:xfrm>
            <a:off x="4067175" y="1463675"/>
            <a:ext cx="1152525" cy="0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</p:spPr>
      </p:cxnSp>
      <p:sp>
        <p:nvSpPr>
          <p:cNvPr id="8" name="TextovéPole 7"/>
          <p:cNvSpPr txBox="1"/>
          <p:nvPr/>
        </p:nvSpPr>
        <p:spPr>
          <a:xfrm>
            <a:off x="1044575" y="1928813"/>
            <a:ext cx="24479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>
                <a:latin typeface="Calibri" panose="020F0502020204030204" pitchFamily="34" charset="0"/>
                <a:cs typeface="+mn-cs"/>
              </a:rPr>
              <a:t>povrchová vrstva</a:t>
            </a:r>
          </a:p>
          <a:p>
            <a:pPr algn="ctr">
              <a:defRPr/>
            </a:pPr>
            <a:r>
              <a:rPr lang="cs-CZ" sz="2000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SPINO - TRANSVERZÁLNÍ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492500" y="1922463"/>
            <a:ext cx="208915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>
                <a:latin typeface="Calibri" panose="020F0502020204030204" pitchFamily="34" charset="0"/>
                <a:cs typeface="+mn-cs"/>
              </a:rPr>
              <a:t>střední vrstva</a:t>
            </a:r>
          </a:p>
          <a:p>
            <a:pPr algn="ctr">
              <a:defRPr/>
            </a:pPr>
            <a:r>
              <a:rPr lang="cs-CZ" sz="2000" dirty="0">
                <a:solidFill>
                  <a:srgbClr val="FFD8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SPINO - SPINÁLNÍ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5508625" y="1928813"/>
            <a:ext cx="2376488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dirty="0">
                <a:latin typeface="Calibri" panose="020F0502020204030204" pitchFamily="34" charset="0"/>
                <a:cs typeface="+mn-cs"/>
              </a:rPr>
              <a:t>hluboká vrstva</a:t>
            </a:r>
          </a:p>
          <a:p>
            <a:pPr algn="ctr">
              <a:defRPr/>
            </a:pPr>
            <a:r>
              <a:rPr lang="cs-CZ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TRANSVERZO -</a:t>
            </a:r>
          </a:p>
          <a:p>
            <a:pPr algn="ctr">
              <a:defRPr/>
            </a:pPr>
            <a:r>
              <a:rPr lang="cs-CZ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SPINÁLNÍ</a:t>
            </a:r>
          </a:p>
        </p:txBody>
      </p:sp>
      <p:sp>
        <p:nvSpPr>
          <p:cNvPr id="33801" name="TextovéPole 10"/>
          <p:cNvSpPr txBox="1">
            <a:spLocks noChangeArrowheads="1"/>
          </p:cNvSpPr>
          <p:nvPr/>
        </p:nvSpPr>
        <p:spPr bwMode="auto">
          <a:xfrm>
            <a:off x="3924300" y="6621463"/>
            <a:ext cx="10795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sz="1000" b="0"/>
              <a:t>(Med M, 2006)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52E5ACE5-6DD7-48CC-9E8E-4728A1B70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PREVENCE MIKROTRAUMAT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ovéPole 2"/>
          <p:cNvSpPr txBox="1">
            <a:spLocks noChangeArrowheads="1"/>
          </p:cNvSpPr>
          <p:nvPr/>
        </p:nvSpPr>
        <p:spPr bwMode="auto">
          <a:xfrm>
            <a:off x="890588" y="703263"/>
            <a:ext cx="5795962" cy="954087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Videa: POSILOVACÍ CVIČENÍ TRUPU </a:t>
            </a:r>
            <a:r>
              <a:rPr lang="cs-CZ" altLang="cs-CZ" sz="1200" b="0" dirty="0">
                <a:latin typeface="Calibri" panose="020F0502020204030204" pitchFamily="34" charset="0"/>
                <a:cs typeface="+mn-cs"/>
              </a:rPr>
              <a:t>(FIT KONTO)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  <a:hlinkClick r:id="rId3"/>
              </a:rPr>
              <a:t>Balanční a posilovací cvičení trupu - břicha</a:t>
            </a:r>
            <a:endParaRPr lang="cs-CZ" altLang="cs-CZ" sz="1800" b="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marL="285750" indent="-285750">
              <a:spcBef>
                <a:spcPct val="0"/>
              </a:spcBef>
              <a:defRPr/>
            </a:pP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  <a:hlinkClick r:id="rId4"/>
              </a:rPr>
              <a:t>Balanční a posilování cvičení trupu - vzpřimovače páteře</a:t>
            </a:r>
            <a:endParaRPr lang="cs-CZ" altLang="cs-CZ" sz="1800" b="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34818" name="Obrázek 2"/>
          <p:cNvPicPr>
            <a:picLocks noChangeAspect="1"/>
          </p:cNvPicPr>
          <p:nvPr/>
        </p:nvPicPr>
        <p:blipFill>
          <a:blip r:embed="rId5"/>
          <a:srcRect l="4532" t="33844" r="5569" b="29893"/>
          <a:stretch>
            <a:fillRect/>
          </a:stretch>
        </p:blipFill>
        <p:spPr bwMode="auto">
          <a:xfrm>
            <a:off x="900113" y="2817813"/>
            <a:ext cx="7058025" cy="177800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</p:pic>
      <p:sp>
        <p:nvSpPr>
          <p:cNvPr id="7" name="TextovéPole 2"/>
          <p:cNvSpPr txBox="1">
            <a:spLocks noChangeArrowheads="1"/>
          </p:cNvSpPr>
          <p:nvPr/>
        </p:nvSpPr>
        <p:spPr bwMode="auto">
          <a:xfrm>
            <a:off x="893763" y="1963738"/>
            <a:ext cx="5119687" cy="830262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Obrázky a videa: POSILOVACÍ CVIČENÍ TRUPU</a:t>
            </a:r>
          </a:p>
          <a:p>
            <a:pPr marL="285750" indent="-285750">
              <a:spcBef>
                <a:spcPct val="0"/>
              </a:spcBef>
              <a:defRPr/>
            </a:pPr>
            <a:r>
              <a:rPr lang="cs-CZ" altLang="cs-CZ" sz="1800" dirty="0">
                <a:latin typeface="Calibri" panose="020F0502020204030204" pitchFamily="34" charset="0"/>
                <a:cs typeface="+mn-cs"/>
                <a:hlinkClick r:id="rId6"/>
              </a:rPr>
              <a:t>Posilování trupu (</a:t>
            </a:r>
            <a:r>
              <a:rPr lang="cs-CZ" altLang="cs-CZ" sz="1800" dirty="0" err="1">
                <a:latin typeface="Calibri" panose="020F0502020204030204" pitchFamily="34" charset="0"/>
                <a:cs typeface="+mn-cs"/>
                <a:hlinkClick r:id="rId6"/>
              </a:rPr>
              <a:t>core</a:t>
            </a:r>
            <a:r>
              <a:rPr lang="cs-CZ" altLang="cs-CZ" sz="1800" dirty="0">
                <a:latin typeface="Calibri" panose="020F0502020204030204" pitchFamily="34" charset="0"/>
                <a:cs typeface="+mn-cs"/>
                <a:hlinkClick r:id="rId6"/>
              </a:rPr>
              <a:t> trénink, cvičení TRX)</a:t>
            </a:r>
            <a:endParaRPr lang="cs-CZ" altLang="cs-CZ" sz="1800" dirty="0">
              <a:latin typeface="Calibri" panose="020F0502020204030204" pitchFamily="34" charset="0"/>
              <a:cs typeface="+mn-cs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000" b="0" dirty="0">
                <a:latin typeface="Calibri" panose="020F0502020204030204" pitchFamily="34" charset="0"/>
                <a:cs typeface="+mn-cs"/>
              </a:rPr>
              <a:t>https://is.muni.cz/do/rect/el/estud/fsps/js16/metodika_biatlon/web/pages/02-03-08-trx.html</a:t>
            </a:r>
          </a:p>
        </p:txBody>
      </p:sp>
      <p:pic>
        <p:nvPicPr>
          <p:cNvPr id="34820" name="Obrázek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62525" y="4941888"/>
            <a:ext cx="2568575" cy="179705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</p:pic>
      <p:sp>
        <p:nvSpPr>
          <p:cNvPr id="5" name="TextovéPole 4">
            <a:hlinkClick r:id="rId8"/>
          </p:cNvPr>
          <p:cNvSpPr txBox="1"/>
          <p:nvPr/>
        </p:nvSpPr>
        <p:spPr>
          <a:xfrm>
            <a:off x="900113" y="4941888"/>
            <a:ext cx="4032250" cy="554037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txBody>
          <a:bodyPr>
            <a:spAutoFit/>
          </a:bodyPr>
          <a:lstStyle/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dirty="0">
                <a:latin typeface="Calibri" panose="020F0502020204030204" pitchFamily="34" charset="0"/>
                <a:cs typeface="+mn-cs"/>
                <a:hlinkClick r:id="rId8"/>
              </a:rPr>
              <a:t>Anatomické obrazy pro CORE trénink</a:t>
            </a:r>
            <a:endParaRPr lang="cs-CZ" dirty="0">
              <a:latin typeface="Calibri" panose="020F0502020204030204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cs-CZ" sz="1200" b="0" dirty="0">
                <a:latin typeface="Calibri" panose="020F0502020204030204" pitchFamily="34" charset="0"/>
                <a:cs typeface="+mn-cs"/>
              </a:rPr>
              <a:t>http://www.3dlabz.com/medical/coretraining-anatomy.html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B7C9B7-05A6-49B8-91C2-1ECED7D54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PREVENCE MIKROTRAUMAT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084388" y="476250"/>
            <a:ext cx="4930775" cy="424815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dirty="0">
                <a:latin typeface="Calibri" panose="020F0502020204030204" pitchFamily="34" charset="0"/>
                <a:cs typeface="+mn-cs"/>
              </a:rPr>
              <a:t>OBSAH</a:t>
            </a:r>
          </a:p>
          <a:p>
            <a:pPr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OBECNÁ ČÁST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Definice, rozdělení a příčiny poškození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Mikrotraumata – diagnostika, léčba a prevence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Tejpink, ortézy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Dynamická posturální stabilizace</a:t>
            </a:r>
          </a:p>
          <a:p>
            <a:pPr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ČÁST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Vybraná poškození určitých částí pohybového aparátu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Funkční anatomie a rizika poškození při určitých posilovacích cvicích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Poškození injekcemi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syntholu</a:t>
            </a:r>
            <a:endParaRPr lang="cs-CZ" b="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	</a:t>
            </a:r>
          </a:p>
          <a:p>
            <a:pPr eaLnBrk="0" hangingPunct="0">
              <a:defRPr/>
            </a:pPr>
            <a:r>
              <a:rPr lang="cs-CZ" b="0" i="1" dirty="0">
                <a:latin typeface="Calibri" panose="020F0502020204030204" pitchFamily="34" charset="0"/>
                <a:cs typeface="+mn-cs"/>
              </a:rPr>
              <a:t>Patofyziologie poškození při vytrvalostním tréninku je uvedena ve zvláštní prezentaci.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55650" y="4797425"/>
            <a:ext cx="7777163" cy="1746250"/>
          </a:xfrm>
          <a:prstGeom prst="rect">
            <a:avLst/>
          </a:prstGeom>
          <a:solidFill>
            <a:schemeClr val="bg1"/>
          </a:solidFill>
          <a:ln w="635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eaLnBrk="0" hangingPunct="0">
              <a:spcBef>
                <a:spcPts val="0"/>
              </a:spcBef>
              <a:buFontTx/>
              <a:buNone/>
              <a:defRPr/>
            </a:pPr>
            <a:r>
              <a:rPr lang="cs-CZ" altLang="cs-CZ" sz="18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POŠKOZENÍ (INJURIES)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TRAUMATA 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(ÚRAZY)</a:t>
            </a:r>
          </a:p>
          <a:p>
            <a:pPr marL="457200" lvl="1" indent="0">
              <a:spcBef>
                <a:spcPts val="0"/>
              </a:spcBef>
              <a:buFontTx/>
              <a:buNone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- jednorázově vzniklá mechanická poškození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q"/>
              <a:defRPr/>
            </a:pP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MIKROTRAUMATA 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(„PLÍŽIVÁ POŠKOZENÍ“)</a:t>
            </a:r>
          </a:p>
          <a:p>
            <a:pPr marL="457200" lvl="1" indent="0">
              <a:spcBef>
                <a:spcPts val="0"/>
              </a:spcBef>
              <a:buFontTx/>
              <a:buNone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- mikroskopická poškození po jednorázovém násilí nebo </a:t>
            </a:r>
          </a:p>
          <a:p>
            <a:pPr marL="457200" lvl="1" indent="0">
              <a:spcBef>
                <a:spcPts val="0"/>
              </a:spcBef>
              <a:buFontTx/>
              <a:buNone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- dlouhodobě vznikající poškození při opakovaném mechanickém přetížení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157163" y="549275"/>
            <a:ext cx="4343400" cy="53546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Distenze a natržení napřimovače / rotátorů páteře („ZÁDA“)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- rychlá silná extenze / torze páteře, dopad v předklonu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Zkrácení / oslabení svalu – stabilizátorů páteře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Chlad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 (s propagací),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antalgická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Lékař: analgetika,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myorelaxancia</a:t>
            </a:r>
            <a:endParaRPr lang="cs-CZ" b="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Rehabilitace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cvičení, tejpink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Zahřátí, rozcvičení</a:t>
            </a:r>
          </a:p>
        </p:txBody>
      </p:sp>
      <p:pic>
        <p:nvPicPr>
          <p:cNvPr id="36866" name="Obrázek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6288" y="549275"/>
            <a:ext cx="4522787" cy="548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867" name="TextovéPole 4"/>
          <p:cNvSpPr txBox="1">
            <a:spLocks noChangeArrowheads="1"/>
          </p:cNvSpPr>
          <p:nvPr/>
        </p:nvSpPr>
        <p:spPr bwMode="auto">
          <a:xfrm>
            <a:off x="3132138" y="5803900"/>
            <a:ext cx="2735262" cy="739775"/>
          </a:xfrm>
          <a:prstGeom prst="rect">
            <a:avLst/>
          </a:prstGeom>
          <a:solidFill>
            <a:srgbClr val="FFFF0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400" b="0">
                <a:solidFill>
                  <a:srgbClr val="009900"/>
                </a:solidFill>
                <a:latin typeface="Calibri" pitchFamily="34" charset="0"/>
              </a:rPr>
              <a:t>VIDEO: kineziotejp</a:t>
            </a:r>
          </a:p>
          <a:p>
            <a:pPr algn="ctr"/>
            <a:r>
              <a:rPr lang="cs-CZ" sz="1400" b="0">
                <a:solidFill>
                  <a:srgbClr val="009900"/>
                </a:solidFill>
                <a:latin typeface="Calibri" pitchFamily="34" charset="0"/>
                <a:hlinkClick r:id="rId3"/>
              </a:rPr>
              <a:t>Pro uvolnění napřimovače páteře</a:t>
            </a:r>
            <a:endParaRPr lang="cs-CZ" sz="1400" b="0">
              <a:solidFill>
                <a:srgbClr val="009900"/>
              </a:solidFill>
              <a:latin typeface="Calibri" pitchFamily="34" charset="0"/>
            </a:endParaRPr>
          </a:p>
          <a:p>
            <a:pPr algn="ctr" eaLnBrk="0" hangingPunct="0"/>
            <a:r>
              <a:rPr lang="cs-CZ" sz="1400" b="0">
                <a:latin typeface="Calibri" pitchFamily="34" charset="0"/>
              </a:rPr>
              <a:t>KIONESIOMAX, Petr Maroušek, DiS.</a:t>
            </a:r>
          </a:p>
        </p:txBody>
      </p:sp>
      <p:sp>
        <p:nvSpPr>
          <p:cNvPr id="36868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6869" name="Obdélník 1"/>
          <p:cNvSpPr>
            <a:spLocks noChangeArrowheads="1"/>
          </p:cNvSpPr>
          <p:nvPr/>
        </p:nvSpPr>
        <p:spPr bwMode="auto">
          <a:xfrm>
            <a:off x="5953125" y="5822950"/>
            <a:ext cx="32416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900" b="0">
                <a:latin typeface="Calibri" pitchFamily="34" charset="0"/>
              </a:rPr>
              <a:t>http://www.jouefct.com/back-anatomy-muscles-bodybuilding/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Obrázek 4"/>
          <p:cNvPicPr>
            <a:picLocks noChangeAspect="1"/>
          </p:cNvPicPr>
          <p:nvPr/>
        </p:nvPicPr>
        <p:blipFill>
          <a:blip r:embed="rId2"/>
          <a:srcRect l="13960" r="16241"/>
          <a:stretch>
            <a:fillRect/>
          </a:stretch>
        </p:blipFill>
        <p:spPr bwMode="auto">
          <a:xfrm>
            <a:off x="5364163" y="931863"/>
            <a:ext cx="1587500" cy="1704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157163" y="549275"/>
            <a:ext cx="5135562" cy="55245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Distorze páteře, hernie meziobratlového disku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se spasmem svalů zad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 kompresí sedacího nervu (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ischiadicus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sciatica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)</a:t>
            </a:r>
          </a:p>
          <a:p>
            <a:pPr eaLnBrk="0" hangingPunct="0">
              <a:defRPr/>
            </a:pPr>
            <a:endParaRPr lang="cs-CZ" sz="1100" b="0" u="sng" dirty="0">
              <a:latin typeface="Calibri" panose="020F0502020204030204" pitchFamily="34" charset="0"/>
              <a:cs typeface="+mn-cs"/>
            </a:endParaRP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- rychlá silná extenze / torze páteře, dopad v předklonu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Zkrácení / oslabení svalu – stabilizátorů páteře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 (s propagací),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antalgická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úlevová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Fyzioterapeut: mobilizace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Lékař – další diagnostika a léčba (analgetika,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myorelaxancia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, manipulace, operace)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Rehabilitace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cvičení, tejpink</a:t>
            </a:r>
          </a:p>
        </p:txBody>
      </p:sp>
      <p:pic>
        <p:nvPicPr>
          <p:cNvPr id="37891" name="Obrázek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3100" y="931863"/>
            <a:ext cx="1919288" cy="260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2" name="Obrázek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3740150"/>
            <a:ext cx="3578225" cy="2333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5867400" y="490538"/>
            <a:ext cx="2743200" cy="32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750" b="0" dirty="0">
                <a:latin typeface="Arial" panose="020B0604020202020204" pitchFamily="34" charset="0"/>
                <a:cs typeface="+mn-cs"/>
              </a:rPr>
              <a:t>(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Peterson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,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Renström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et al. Sports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Injuries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Their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Prevention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and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Treatment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3rd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ed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Kent: Martin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Dunitz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, 2001)</a:t>
            </a:r>
          </a:p>
        </p:txBody>
      </p:sp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57163" y="549275"/>
            <a:ext cx="4051300" cy="53546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Distenze a natržení svalů břicha (přímý, šikmé) a hrudníku (mezižeberní)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- rychlá extrémní extenze / torze trupu (servis, smeč)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Oslabení svalu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Chlad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antalgická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 (tejpink), poloha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Lékař: analgetika, </a:t>
            </a:r>
            <a:r>
              <a:rPr lang="cs-CZ" b="0" dirty="0" err="1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myorelaxancia</a:t>
            </a: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, (operace?)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Rehabilitace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zahřátí, rozcvičení</a:t>
            </a:r>
          </a:p>
        </p:txBody>
      </p:sp>
      <p:sp>
        <p:nvSpPr>
          <p:cNvPr id="38914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38915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1600" y="1341438"/>
            <a:ext cx="5018088" cy="428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16" name="Obdélník 5"/>
          <p:cNvSpPr>
            <a:spLocks noChangeArrowheads="1"/>
          </p:cNvSpPr>
          <p:nvPr/>
        </p:nvSpPr>
        <p:spPr bwMode="auto">
          <a:xfrm>
            <a:off x="5286375" y="5627688"/>
            <a:ext cx="226695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900" b="0">
                <a:latin typeface="Calibri" pitchFamily="34" charset="0"/>
              </a:rPr>
              <a:t>http://m-handbooks.blogspot.cz/2011/09/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Obrázek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476250"/>
            <a:ext cx="3119438" cy="4691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539750" y="476250"/>
            <a:ext cx="4846638" cy="54117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algn="ctr"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Distenze a natržení adduktorů stehna („TŘÍSLA“)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(rozštěp)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Zkrácení / oslabení svalu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Chlad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chlazení, 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 lékaři - další diagnostika, léčba (operace)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Rehabilitace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Zahřátí, rozcvičení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Tejpink</a:t>
            </a:r>
          </a:p>
        </p:txBody>
      </p:sp>
      <p:sp>
        <p:nvSpPr>
          <p:cNvPr id="39939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9940" name="Obdélník 1"/>
          <p:cNvSpPr>
            <a:spLocks noChangeArrowheads="1"/>
          </p:cNvSpPr>
          <p:nvPr/>
        </p:nvSpPr>
        <p:spPr bwMode="auto">
          <a:xfrm>
            <a:off x="5537200" y="4994275"/>
            <a:ext cx="30607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800" b="0">
                <a:latin typeface="Calibri" pitchFamily="34" charset="0"/>
              </a:rPr>
              <a:t>http://www.stretching-exercises-guide.com/adductor-stretches.html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684213" y="587375"/>
            <a:ext cx="5218112" cy="45243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Distenze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popliteální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části kloubního pouzdra  a burzy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→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synovitis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/ bursitis → BAKEROVA CYSTA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- páčení kolena dozadu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Oslabené pouzdro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otok – zduření na zadní straně kolena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ohybem kolena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Klid, omezení pohybu, poloha, chlazení, komprese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 lékaři - další diagnostika, léčba (operace + hojení 1-2 měsíce)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Správný pohyb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Stabilizace kolena, ortéza</a:t>
            </a:r>
          </a:p>
        </p:txBody>
      </p:sp>
      <p:pic>
        <p:nvPicPr>
          <p:cNvPr id="40962" name="Obrázek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3933825"/>
            <a:ext cx="2836863" cy="21256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3" name="Obrázek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587375"/>
            <a:ext cx="2571750" cy="3049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64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Obrázek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5600" y="511175"/>
            <a:ext cx="3268663" cy="3252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5486400" y="3767138"/>
            <a:ext cx="3168650" cy="207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750" dirty="0">
                <a:latin typeface="Arial" panose="020B0604020202020204" pitchFamily="34" charset="0"/>
                <a:cs typeface="+mn-cs"/>
              </a:rPr>
              <a:t>https://www.studyblue.com/notes/note/n/muscles/deck/19117733</a:t>
            </a:r>
          </a:p>
        </p:txBody>
      </p:sp>
      <p:sp>
        <p:nvSpPr>
          <p:cNvPr id="5" name="Obdélník 4"/>
          <p:cNvSpPr/>
          <p:nvPr/>
        </p:nvSpPr>
        <p:spPr>
          <a:xfrm>
            <a:off x="684213" y="511175"/>
            <a:ext cx="4535487" cy="5632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Distenze a parciální ruptura m.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gastrocnemius</a:t>
            </a: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a m. </a:t>
            </a:r>
            <a:r>
              <a:rPr lang="cs-CZ" dirty="0" err="1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soleus</a:t>
            </a:r>
            <a:endParaRPr lang="cs-CZ" dirty="0">
              <a:solidFill>
                <a:srgbClr val="C00000"/>
              </a:solidFill>
              <a:latin typeface="Calibri" panose="020F0502020204030204" pitchFamily="34" charset="0"/>
              <a:cs typeface="+mn-cs"/>
            </a:endParaRP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– natažení velkého rozsahu / ↑ síla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Zkrácený / oslabený sval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Chlad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(nerovnost)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chlazení, 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 lékaři - další diagnostika, léčba, …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Zahřátí, rozcvičení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Tejpink</a:t>
            </a:r>
            <a:endParaRPr lang="cs-CZ" b="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638675" y="4221163"/>
            <a:ext cx="1479550" cy="461962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3"/>
              </a:rPr>
              <a:t>Tejpink lýtkového svalu (video)</a:t>
            </a:r>
            <a:endParaRPr lang="cs-CZ" sz="1200" b="0" dirty="0"/>
          </a:p>
        </p:txBody>
      </p:sp>
      <p:sp>
        <p:nvSpPr>
          <p:cNvPr id="41989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Obrázek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88138" y="1717675"/>
            <a:ext cx="2382837" cy="1789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Obdélník 1"/>
          <p:cNvSpPr/>
          <p:nvPr/>
        </p:nvSpPr>
        <p:spPr>
          <a:xfrm>
            <a:off x="158750" y="476250"/>
            <a:ext cx="4989513" cy="48021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Natažení / natržení / přetržení Achillovy šlachy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 (prevence = odstranění příčin):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Špatný pohyb – natažení velkého rozsahu / ↑ síla</a:t>
            </a:r>
          </a:p>
          <a:p>
            <a:pPr marL="214313" indent="-214313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Zkrácená / oslabená šlacha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(nerovnost)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chlazení, 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 lékaři - další diagnostika, léčba (operace),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Rehabilitace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Posilovací a protahovací cvičení</a:t>
            </a:r>
          </a:p>
          <a:p>
            <a:pPr marL="257175" indent="-257175" eaLnBrk="0" hangingPunct="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Tejpink</a:t>
            </a:r>
            <a:endParaRPr lang="cs-CZ" b="0" dirty="0"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43011" name="Obráze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6325" y="3614738"/>
            <a:ext cx="1036638" cy="1376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2" name="Obrázek 5"/>
          <p:cNvPicPr>
            <a:picLocks noChangeAspect="1"/>
          </p:cNvPicPr>
          <p:nvPr/>
        </p:nvPicPr>
        <p:blipFill>
          <a:blip r:embed="rId4"/>
          <a:srcRect l="17857" t="18182" b="25325"/>
          <a:stretch>
            <a:fillRect/>
          </a:stretch>
        </p:blipFill>
        <p:spPr bwMode="auto">
          <a:xfrm>
            <a:off x="3486150" y="5264150"/>
            <a:ext cx="2601913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Obrázek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91413" y="4494213"/>
            <a:ext cx="1579562" cy="2100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014" name="Obrázek 12"/>
          <p:cNvPicPr>
            <a:picLocks noChangeAspect="1"/>
          </p:cNvPicPr>
          <p:nvPr/>
        </p:nvPicPr>
        <p:blipFill>
          <a:blip r:embed="rId6"/>
          <a:srcRect l="15984" r="13730"/>
          <a:stretch>
            <a:fillRect/>
          </a:stretch>
        </p:blipFill>
        <p:spPr bwMode="auto">
          <a:xfrm>
            <a:off x="3195638" y="1808163"/>
            <a:ext cx="1447800" cy="154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Obrázek 13"/>
          <p:cNvPicPr>
            <a:picLocks noChangeAspect="1"/>
          </p:cNvPicPr>
          <p:nvPr/>
        </p:nvPicPr>
        <p:blipFill>
          <a:blip r:embed="rId7"/>
          <a:srcRect l="14230" t="19572" r="14807"/>
          <a:stretch>
            <a:fillRect/>
          </a:stretch>
        </p:blipFill>
        <p:spPr bwMode="auto">
          <a:xfrm>
            <a:off x="4411663" y="2552700"/>
            <a:ext cx="1676400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Obrázek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75375" y="5100638"/>
            <a:ext cx="1230313" cy="150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7662863" y="3676650"/>
            <a:ext cx="1238250" cy="646113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solidFill>
                  <a:srgbClr val="00B050"/>
                </a:solidFill>
                <a:hlinkClick r:id="rId9"/>
              </a:rPr>
              <a:t>Tejpink Achillovy šlachy (video)</a:t>
            </a:r>
            <a:endParaRPr lang="cs-CZ" sz="1200" b="0" dirty="0">
              <a:solidFill>
                <a:srgbClr val="00B050"/>
              </a:solidFill>
            </a:endParaRPr>
          </a:p>
        </p:txBody>
      </p:sp>
      <p:pic>
        <p:nvPicPr>
          <p:cNvPr id="43018" name="Obrázek 1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97475" y="476250"/>
            <a:ext cx="2336800" cy="2005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3019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157163" y="465138"/>
            <a:ext cx="5062537" cy="43688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cs-CZ" sz="1800" b="0" dirty="0">
                <a:latin typeface="Calibri" panose="020F0502020204030204" pitchFamily="34" charset="0"/>
              </a:rPr>
              <a:t>SPECIÁLNÍ TRAUMATOLOGIE</a:t>
            </a:r>
          </a:p>
          <a:p>
            <a:pPr>
              <a:lnSpc>
                <a:spcPct val="100000"/>
              </a:lnSpc>
              <a:defRPr/>
            </a:pPr>
            <a:r>
              <a:rPr lang="cs-CZ" sz="1800" dirty="0">
                <a:solidFill>
                  <a:srgbClr val="C00000"/>
                </a:solidFill>
                <a:latin typeface="Calibri" panose="020F0502020204030204" pitchFamily="34" charset="0"/>
              </a:rPr>
              <a:t>Distorze hlezna s poškozením vazů </a:t>
            </a:r>
          </a:p>
          <a:p>
            <a:pPr>
              <a:lnSpc>
                <a:spcPct val="100000"/>
              </a:lnSpc>
              <a:defRPr/>
            </a:pPr>
            <a:r>
              <a:rPr lang="cs-CZ" sz="1800" b="0" u="sng" dirty="0">
                <a:latin typeface="Calibri" panose="020F0502020204030204" pitchFamily="34" charset="0"/>
              </a:rPr>
              <a:t>Příznaky: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Bolest, otok, krevní výron (přetržení cévy – vazu)</a:t>
            </a:r>
          </a:p>
          <a:p>
            <a:pPr>
              <a:lnSpc>
                <a:spcPct val="100000"/>
              </a:lnSpc>
              <a:defRPr/>
            </a:pPr>
            <a:r>
              <a:rPr lang="cs-CZ" sz="1800" b="0" u="sng" dirty="0">
                <a:latin typeface="Calibri" panose="020F0502020204030204" pitchFamily="34" charset="0"/>
              </a:rPr>
              <a:t>1. pomoc: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Stlačení, znehybnění, chlazení, zvýšená poloha v pasivní dorzální flexi, další diagnostika, léčba, …</a:t>
            </a:r>
          </a:p>
          <a:p>
            <a:pPr>
              <a:lnSpc>
                <a:spcPct val="100000"/>
              </a:lnSpc>
              <a:defRPr/>
            </a:pPr>
            <a:r>
              <a:rPr lang="cs-CZ" sz="1800" b="0" u="sng" dirty="0">
                <a:latin typeface="Calibri" panose="020F0502020204030204" pitchFamily="34" charset="0"/>
              </a:rPr>
              <a:t>Prevence: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Posilovací cvičení vazů nohy a šlach (svalů) pro pohyby nohy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r>
              <a:rPr lang="cs-CZ" sz="1800" b="0" dirty="0" err="1">
                <a:solidFill>
                  <a:srgbClr val="0070C0"/>
                </a:solidFill>
                <a:latin typeface="Calibri" panose="020F0502020204030204" pitchFamily="34" charset="0"/>
              </a:rPr>
              <a:t>Propriocepční</a:t>
            </a:r>
            <a:r>
              <a:rPr lang="cs-CZ" sz="1800" b="0" dirty="0">
                <a:solidFill>
                  <a:srgbClr val="0070C0"/>
                </a:solidFill>
                <a:latin typeface="Calibri" panose="020F0502020204030204" pitchFamily="34" charset="0"/>
              </a:rPr>
              <a:t> cvičení, balanční cvičení</a:t>
            </a:r>
            <a:endParaRPr lang="cs-CZ" sz="1800" b="0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805738" y="668338"/>
            <a:ext cx="1136650" cy="3683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900" b="0" dirty="0">
                <a:hlinkClick r:id="rId2"/>
              </a:rPr>
              <a:t>Funkční anatomie hlezna (video)</a:t>
            </a:r>
            <a:endParaRPr lang="cs-CZ" sz="900" b="0" dirty="0"/>
          </a:p>
        </p:txBody>
      </p:sp>
      <p:sp>
        <p:nvSpPr>
          <p:cNvPr id="44035" name="TextovéPole 1"/>
          <p:cNvSpPr txBox="1">
            <a:spLocks noChangeArrowheads="1"/>
          </p:cNvSpPr>
          <p:nvPr/>
        </p:nvSpPr>
        <p:spPr bwMode="auto">
          <a:xfrm>
            <a:off x="4264025" y="452438"/>
            <a:ext cx="4308475" cy="554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1000">
                <a:latin typeface="Calibri" pitchFamily="34" charset="0"/>
              </a:rPr>
              <a:t>Hlezenní kloub (articulatio talo-cruralis – ATC) = spojení tibie-hlezna s talem</a:t>
            </a:r>
          </a:p>
          <a:p>
            <a:pPr eaLnBrk="0" hangingPunct="0"/>
            <a:r>
              <a:rPr lang="cs-CZ" sz="1000">
                <a:latin typeface="Calibri" pitchFamily="34" charset="0"/>
              </a:rPr>
              <a:t>Vnitřní kotník (malleolus medialis) = výběžek na holenní kosti</a:t>
            </a:r>
          </a:p>
          <a:p>
            <a:pPr eaLnBrk="0" hangingPunct="0"/>
            <a:r>
              <a:rPr lang="cs-CZ" sz="1000">
                <a:latin typeface="Calibri" pitchFamily="34" charset="0"/>
              </a:rPr>
              <a:t>Zevní kotník (malleolus lateralis) = výběžek na lýtkové kosti</a:t>
            </a:r>
          </a:p>
        </p:txBody>
      </p:sp>
      <p:sp>
        <p:nvSpPr>
          <p:cNvPr id="44036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44037" name="Obrázek 10"/>
          <p:cNvPicPr>
            <a:picLocks noChangeAspect="1"/>
          </p:cNvPicPr>
          <p:nvPr/>
        </p:nvPicPr>
        <p:blipFill>
          <a:blip r:embed="rId3"/>
          <a:srcRect l="38260" r="4723"/>
          <a:stretch>
            <a:fillRect/>
          </a:stretch>
        </p:blipFill>
        <p:spPr bwMode="auto">
          <a:xfrm>
            <a:off x="231775" y="3571875"/>
            <a:ext cx="1096963" cy="1441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8" name="Obrázek 11"/>
          <p:cNvPicPr>
            <a:picLocks noChangeAspect="1"/>
          </p:cNvPicPr>
          <p:nvPr/>
        </p:nvPicPr>
        <p:blipFill>
          <a:blip r:embed="rId4"/>
          <a:srcRect l="12270" r="4921"/>
          <a:stretch>
            <a:fillRect/>
          </a:stretch>
        </p:blipFill>
        <p:spPr bwMode="auto">
          <a:xfrm>
            <a:off x="2124075" y="5426075"/>
            <a:ext cx="1954213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Obrázek 12"/>
          <p:cNvPicPr>
            <a:picLocks noChangeAspect="1"/>
          </p:cNvPicPr>
          <p:nvPr/>
        </p:nvPicPr>
        <p:blipFill>
          <a:blip r:embed="rId5"/>
          <a:srcRect l="4355" t="11963" r="9932" b="5807"/>
          <a:stretch>
            <a:fillRect/>
          </a:stretch>
        </p:blipFill>
        <p:spPr bwMode="auto">
          <a:xfrm>
            <a:off x="231775" y="5426075"/>
            <a:ext cx="1819275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5689600" y="6242050"/>
            <a:ext cx="1458913" cy="522288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400" b="0" dirty="0">
                <a:solidFill>
                  <a:srgbClr val="00B050"/>
                </a:solidFill>
                <a:latin typeface="Calibri" panose="020F0502020204030204" pitchFamily="34" charset="0"/>
                <a:hlinkClick r:id="rId6"/>
              </a:rPr>
              <a:t>Tejpink hlezna (video)</a:t>
            </a:r>
            <a:endParaRPr lang="cs-CZ" sz="1400" b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44041" name="Obrázek 14"/>
          <p:cNvPicPr>
            <a:picLocks noChangeAspect="1"/>
          </p:cNvPicPr>
          <p:nvPr/>
        </p:nvPicPr>
        <p:blipFill>
          <a:blip r:embed="rId7"/>
          <a:srcRect l="19418" t="38196" r="22609" b="5971"/>
          <a:stretch>
            <a:fillRect/>
          </a:stretch>
        </p:blipFill>
        <p:spPr bwMode="auto">
          <a:xfrm>
            <a:off x="4144963" y="4845050"/>
            <a:ext cx="14763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ázek 15">
            <a:hlinkClick r:id="rId8"/>
          </p:cNvPr>
          <p:cNvPicPr>
            <a:picLocks noChangeAspect="1"/>
          </p:cNvPicPr>
          <p:nvPr/>
        </p:nvPicPr>
        <p:blipFill rotWithShape="1">
          <a:blip r:embed="rId9"/>
          <a:srcRect t="15087" r="15354" b="12639"/>
          <a:stretch/>
        </p:blipFill>
        <p:spPr>
          <a:xfrm>
            <a:off x="1430338" y="3600450"/>
            <a:ext cx="2647950" cy="169545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44043" name="Obrázek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07025" y="1123950"/>
            <a:ext cx="3535363" cy="501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Obrázek 5"/>
          <p:cNvPicPr>
            <a:picLocks noChangeAspect="1"/>
          </p:cNvPicPr>
          <p:nvPr/>
        </p:nvPicPr>
        <p:blipFill>
          <a:blip r:embed="rId2"/>
          <a:srcRect l="2380" t="14281" r="8215" b="16100"/>
          <a:stretch>
            <a:fillRect/>
          </a:stretch>
        </p:blipFill>
        <p:spPr bwMode="auto">
          <a:xfrm>
            <a:off x="6562725" y="1146175"/>
            <a:ext cx="2535238" cy="148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Obrázek 7"/>
          <p:cNvPicPr>
            <a:picLocks noChangeAspect="1"/>
          </p:cNvPicPr>
          <p:nvPr/>
        </p:nvPicPr>
        <p:blipFill>
          <a:blip r:embed="rId3"/>
          <a:srcRect l="13663" r="16360"/>
          <a:stretch>
            <a:fillRect/>
          </a:stretch>
        </p:blipFill>
        <p:spPr bwMode="auto">
          <a:xfrm>
            <a:off x="6124575" y="2698750"/>
            <a:ext cx="2973388" cy="318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157163" y="549275"/>
            <a:ext cx="3722687" cy="4246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SPECIÁLNÍ TRAUMATOLOGIE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Kontuze a zánět tíhového váčku</a:t>
            </a:r>
          </a:p>
          <a:p>
            <a:pPr eaLnBrk="0" hangingPunct="0">
              <a:defRPr/>
            </a:pPr>
            <a:r>
              <a:rPr lang="cs-CZ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lokte, kyčle, kolene (BURZITIDA)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Příčiny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naražení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Příznaky: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otok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Problém s pohybem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1. pomoc: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Znehybnění, chlazení, 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K lékaři - další diagnostika, léčba (operace)</a:t>
            </a:r>
          </a:p>
          <a:p>
            <a:pPr eaLnBrk="0" hangingPunct="0">
              <a:defRPr/>
            </a:pPr>
            <a:r>
              <a:rPr lang="cs-CZ" b="0" u="sng" dirty="0">
                <a:latin typeface="Calibri" panose="020F0502020204030204" pitchFamily="34" charset="0"/>
                <a:cs typeface="+mn-cs"/>
              </a:rPr>
              <a:t>Prevence: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odstranění příčin</a:t>
            </a:r>
          </a:p>
          <a:p>
            <a:pPr marL="257175" indent="-257175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chránič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025900" y="914400"/>
            <a:ext cx="4916488" cy="20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sz="750" b="0" dirty="0">
                <a:latin typeface="Arial" panose="020B0604020202020204" pitchFamily="34" charset="0"/>
                <a:cs typeface="+mn-cs"/>
              </a:rPr>
              <a:t>(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Peterson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,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Renström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et al. Sports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Injuries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Their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Prevention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 and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Treatment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3rd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ed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. Kent: Martin </a:t>
            </a:r>
            <a:r>
              <a:rPr lang="cs-CZ" sz="750" b="0" dirty="0" err="1">
                <a:latin typeface="Arial" panose="020B0604020202020204" pitchFamily="34" charset="0"/>
                <a:cs typeface="+mn-cs"/>
              </a:rPr>
              <a:t>Dunitz</a:t>
            </a:r>
            <a:r>
              <a:rPr lang="cs-CZ" sz="750" b="0" dirty="0">
                <a:latin typeface="Arial" panose="020B0604020202020204" pitchFamily="34" charset="0"/>
                <a:cs typeface="+mn-cs"/>
              </a:rPr>
              <a:t>, 2001)</a:t>
            </a:r>
          </a:p>
        </p:txBody>
      </p:sp>
      <p:sp>
        <p:nvSpPr>
          <p:cNvPr id="45061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45062" name="Obrázek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475" y="2698750"/>
            <a:ext cx="2462213" cy="318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063" name="Obrázek 6"/>
          <p:cNvPicPr>
            <a:picLocks noChangeAspect="1"/>
          </p:cNvPicPr>
          <p:nvPr/>
        </p:nvPicPr>
        <p:blipFill>
          <a:blip r:embed="rId5"/>
          <a:srcRect t="24187" b="9631"/>
          <a:stretch>
            <a:fillRect/>
          </a:stretch>
        </p:blipFill>
        <p:spPr bwMode="auto">
          <a:xfrm>
            <a:off x="3546475" y="1146175"/>
            <a:ext cx="2982913" cy="1481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46082" name="Obdélník 24"/>
          <p:cNvSpPr>
            <a:spLocks noChangeArrowheads="1"/>
          </p:cNvSpPr>
          <p:nvPr/>
        </p:nvSpPr>
        <p:spPr bwMode="auto">
          <a:xfrm>
            <a:off x="2767013" y="2333625"/>
            <a:ext cx="153828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cs-CZ" altLang="cs-CZ" sz="1000" b="0">
                <a:solidFill>
                  <a:schemeClr val="bg1"/>
                </a:solidFill>
              </a:rPr>
              <a:t>http://trenink.etriatlon.cz</a:t>
            </a:r>
          </a:p>
        </p:txBody>
      </p:sp>
      <p:sp>
        <p:nvSpPr>
          <p:cNvPr id="25607" name="Obdélník 2"/>
          <p:cNvSpPr>
            <a:spLocks noChangeArrowheads="1"/>
          </p:cNvSpPr>
          <p:nvPr/>
        </p:nvSpPr>
        <p:spPr bwMode="auto">
          <a:xfrm>
            <a:off x="2195513" y="476250"/>
            <a:ext cx="5113337" cy="254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  <a:buFontTx/>
              <a:buNone/>
              <a:defRPr/>
            </a:pPr>
            <a:r>
              <a:rPr lang="cs-CZ" altLang="cs-CZ" sz="2000" dirty="0">
                <a:solidFill>
                  <a:srgbClr val="C00000"/>
                </a:solidFill>
                <a:cs typeface="+mn-cs"/>
              </a:rPr>
              <a:t>„Bolestivé rameno“</a:t>
            </a:r>
          </a:p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cs-CZ" altLang="cs-CZ" sz="2000" b="0" u="sng" dirty="0">
                <a:cs typeface="+mn-cs"/>
              </a:rPr>
              <a:t>Příčiny</a:t>
            </a:r>
            <a:r>
              <a:rPr lang="cs-CZ" altLang="cs-CZ" sz="2000" b="0" dirty="0">
                <a:cs typeface="+mn-cs"/>
              </a:rPr>
              <a:t>:</a:t>
            </a:r>
          </a:p>
          <a:p>
            <a:pPr eaLnBrk="0" hangingPunct="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2000" b="0" dirty="0">
                <a:solidFill>
                  <a:srgbClr val="0070C0"/>
                </a:solidFill>
                <a:cs typeface="+mn-cs"/>
              </a:rPr>
              <a:t> oslabené vazy a svaly</a:t>
            </a:r>
          </a:p>
          <a:p>
            <a:pPr eaLnBrk="0" hangingPunct="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2000" b="0" dirty="0">
                <a:solidFill>
                  <a:srgbClr val="0070C0"/>
                </a:solidFill>
                <a:cs typeface="+mn-cs"/>
              </a:rPr>
              <a:t> zatížení rotací paže</a:t>
            </a:r>
          </a:p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cs-CZ" altLang="cs-CZ" sz="2000" dirty="0">
                <a:latin typeface="Calibri" panose="020F0502020204030204" pitchFamily="34" charset="0"/>
                <a:cs typeface="+mn-cs"/>
              </a:rPr>
              <a:t>→ přetížení + narážení → poškození – zánět</a:t>
            </a:r>
          </a:p>
          <a:p>
            <a:pPr marL="342900" indent="-342900" eaLnBrk="0" hangingPunct="0">
              <a:spcBef>
                <a:spcPct val="0"/>
              </a:spcBef>
              <a:defRPr/>
            </a:pPr>
            <a:r>
              <a:rPr lang="cs-CZ" altLang="cs-CZ" sz="2000" b="0" dirty="0">
                <a:latin typeface="Calibri" panose="020F0502020204030204" pitchFamily="34" charset="0"/>
                <a:cs typeface="+mn-cs"/>
              </a:rPr>
              <a:t>šlach svalů rotátorů</a:t>
            </a:r>
          </a:p>
          <a:p>
            <a:pPr marL="342900" indent="-342900" eaLnBrk="0" hangingPunct="0">
              <a:spcBef>
                <a:spcPct val="0"/>
              </a:spcBef>
              <a:defRPr/>
            </a:pPr>
            <a:r>
              <a:rPr lang="cs-CZ" altLang="cs-CZ" sz="2000" b="0" dirty="0" err="1">
                <a:latin typeface="Calibri" panose="020F0502020204030204" pitchFamily="34" charset="0"/>
                <a:cs typeface="+mn-cs"/>
              </a:rPr>
              <a:t>subakromiální</a:t>
            </a:r>
            <a:r>
              <a:rPr lang="cs-CZ" altLang="cs-CZ" sz="2000" b="0" dirty="0">
                <a:latin typeface="Calibri" panose="020F0502020204030204" pitchFamily="34" charset="0"/>
                <a:cs typeface="+mn-cs"/>
              </a:rPr>
              <a:t> burzy</a:t>
            </a:r>
          </a:p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cs-CZ" altLang="cs-CZ" sz="2000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bolest ramene</a:t>
            </a:r>
          </a:p>
        </p:txBody>
      </p:sp>
      <p:pic>
        <p:nvPicPr>
          <p:cNvPr id="46084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2750" y="3427413"/>
            <a:ext cx="3471863" cy="288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5" name="Obrázek 4"/>
          <p:cNvPicPr>
            <a:picLocks noChangeAspect="1"/>
          </p:cNvPicPr>
          <p:nvPr/>
        </p:nvPicPr>
        <p:blipFill>
          <a:blip r:embed="rId3"/>
          <a:srcRect t="11671" b="14771"/>
          <a:stretch>
            <a:fillRect/>
          </a:stretch>
        </p:blipFill>
        <p:spPr bwMode="auto">
          <a:xfrm>
            <a:off x="179388" y="3427413"/>
            <a:ext cx="3317875" cy="288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086" name="Obrázek 2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19838" y="2174875"/>
            <a:ext cx="1912937" cy="113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6319838" y="692150"/>
            <a:ext cx="1368425" cy="460375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solidFill>
                  <a:srgbClr val="00B050"/>
                </a:solidFill>
                <a:hlinkClick r:id="rId5"/>
              </a:rPr>
              <a:t>VIDEO:</a:t>
            </a:r>
          </a:p>
          <a:p>
            <a:pPr algn="ctr" eaLnBrk="0" hangingPunct="0">
              <a:defRPr/>
            </a:pPr>
            <a:r>
              <a:rPr lang="cs-CZ" sz="1200" b="0" dirty="0">
                <a:solidFill>
                  <a:srgbClr val="00B050"/>
                </a:solidFill>
                <a:hlinkClick r:id="rId5"/>
              </a:rPr>
              <a:t>Bolest ramene</a:t>
            </a:r>
            <a:endParaRPr lang="cs-CZ" sz="1200" b="0" dirty="0">
              <a:solidFill>
                <a:srgbClr val="00B050"/>
              </a:solidFill>
            </a:endParaRPr>
          </a:p>
        </p:txBody>
      </p:sp>
      <p:pic>
        <p:nvPicPr>
          <p:cNvPr id="46088" name="Obrázek 2"/>
          <p:cNvPicPr>
            <a:picLocks noChangeAspect="1"/>
          </p:cNvPicPr>
          <p:nvPr/>
        </p:nvPicPr>
        <p:blipFill>
          <a:blip r:embed="rId6"/>
          <a:srcRect l="11546" t="10982" r="7629" b="7645"/>
          <a:stretch>
            <a:fillRect/>
          </a:stretch>
        </p:blipFill>
        <p:spPr bwMode="auto">
          <a:xfrm>
            <a:off x="3687763" y="3427413"/>
            <a:ext cx="1624012" cy="1227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3"/>
          <p:cNvSpPr txBox="1">
            <a:spLocks noChangeArrowheads="1"/>
          </p:cNvSpPr>
          <p:nvPr/>
        </p:nvSpPr>
        <p:spPr bwMode="auto">
          <a:xfrm>
            <a:off x="157163" y="549275"/>
            <a:ext cx="8785225" cy="4911725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TRAUMATA (ÚRAZY) – viditelná poškození po jednorázovém mechanickém násilí</a:t>
            </a:r>
          </a:p>
          <a:p>
            <a:pPr eaLnBrk="0" hangingPunct="0">
              <a:spcBef>
                <a:spcPct val="50000"/>
              </a:spcBef>
            </a:pPr>
            <a:r>
              <a:rPr lang="cs-CZ" altLang="cs-CZ" u="sng">
                <a:solidFill>
                  <a:srgbClr val="0070C0"/>
                </a:solidFill>
                <a:latin typeface="Calibri" pitchFamily="34" charset="0"/>
              </a:rPr>
              <a:t>Rozdělení</a:t>
            </a:r>
            <a:r>
              <a:rPr lang="cs-CZ" altLang="cs-CZ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cs-CZ" altLang="cs-CZ" b="0">
                <a:latin typeface="Calibri" pitchFamily="34" charset="0"/>
              </a:rPr>
              <a:t>podle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tvaru mechanismu působení: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rány – tržné, zhmožděné, bodné, sečné, …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části pohyb. aparátu: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kosti, kloubu, svalu, šlachy, šlachové pochvy, vazu, tíhového váčku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tělesné krajiny -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hlavy, bérce, kolen, zápěstí, rukou, zad, …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orgánů -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kůže, mozku, míchy, ...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porušení kožního krytu –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otevřené a zavřené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latin typeface="Calibri" pitchFamily="34" charset="0"/>
              </a:rPr>
              <a:t>kontaminace mikroby –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infekční a neinfekční</a:t>
            </a:r>
          </a:p>
          <a:p>
            <a:pPr eaLnBrk="0" hangingPunct="0"/>
            <a:r>
              <a:rPr lang="cs-CZ" altLang="cs-CZ" u="sng">
                <a:solidFill>
                  <a:srgbClr val="0070C0"/>
                </a:solidFill>
                <a:latin typeface="Calibri" pitchFamily="34" charset="0"/>
              </a:rPr>
              <a:t>Příčiny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pády, nárazy, páčení, údery,  .. 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špatný povrch, špatné osvětlení, špatné sportovní náčiní/nářadí</a:t>
            </a:r>
            <a:endParaRPr lang="cs-CZ" altLang="cs-CZ">
              <a:solidFill>
                <a:srgbClr val="0070C0"/>
              </a:solidFill>
              <a:latin typeface="Calibri" pitchFamily="34" charset="0"/>
            </a:endParaRP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nesprávná technika pohybu, špatná obuv, nepoužívání ochranných pomůcek, ..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posturální instabilita (dysfunkce hlubokého stabilizačního systému)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nedostatečné zahřátí a zchlazení,</a:t>
            </a:r>
          </a:p>
          <a:p>
            <a:pPr marL="457200" lvl="2" indent="-457200" eaLnBrk="0" hangingPunct="0">
              <a:buFont typeface="Wingdings" pitchFamily="2" charset="2"/>
              <a:buChar char="§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přetížení, únava,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chlad, vedro, nedostatečná rehydratace a remineralizace, nedostatečný přísun energie, </a:t>
            </a:r>
          </a:p>
        </p:txBody>
      </p:sp>
      <p:sp>
        <p:nvSpPr>
          <p:cNvPr id="18434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2763" y="1525588"/>
            <a:ext cx="2506662" cy="4559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06" name="Picture 3" descr="image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3400" y="4584700"/>
            <a:ext cx="2081213" cy="1500188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47107" name="Obrázek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422650"/>
            <a:ext cx="4083050" cy="266223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79388" y="438150"/>
            <a:ext cx="8785225" cy="10144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„Tenisový loket“ </a:t>
            </a:r>
            <a:r>
              <a:rPr lang="cs-CZ" altLang="cs-CZ" sz="2000" b="0">
                <a:solidFill>
                  <a:srgbClr val="C00000"/>
                </a:solidFill>
                <a:latin typeface="Calibri" pitchFamily="34" charset="0"/>
              </a:rPr>
              <a:t>(„zednický“) </a:t>
            </a:r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1/2</a:t>
            </a:r>
            <a:endParaRPr lang="cs-CZ" altLang="cs-CZ" sz="2000" b="0">
              <a:solidFill>
                <a:srgbClr val="C00000"/>
              </a:solidFill>
              <a:latin typeface="Calibri" pitchFamily="34" charset="0"/>
            </a:endParaRPr>
          </a:p>
          <a:p>
            <a:pPr algn="ctr" eaLnBrk="0" hangingPunct="0"/>
            <a:r>
              <a:rPr lang="cs-CZ" altLang="cs-CZ" sz="2000" b="0">
                <a:solidFill>
                  <a:srgbClr val="0070C0"/>
                </a:solidFill>
                <a:latin typeface="Calibri" pitchFamily="34" charset="0"/>
              </a:rPr>
              <a:t>Opakované silné extenze prstů ruky a zápěstí </a:t>
            </a:r>
            <a:r>
              <a:rPr lang="cs-CZ" altLang="cs-CZ" sz="2000" b="0">
                <a:latin typeface="Calibri" pitchFamily="34" charset="0"/>
              </a:rPr>
              <a:t>→ přetížení → poškození a zánět</a:t>
            </a:r>
          </a:p>
          <a:p>
            <a:pPr algn="ctr" eaLnBrk="0" hangingPunct="0"/>
            <a:r>
              <a:rPr lang="cs-CZ" altLang="cs-CZ" sz="2000" b="0">
                <a:solidFill>
                  <a:srgbClr val="7030A0"/>
                </a:solidFill>
                <a:latin typeface="Calibri" pitchFamily="34" charset="0"/>
              </a:rPr>
              <a:t>úponů šlach dlouhých natahovačů prstů a zápěstí na zevní nadhrbol pažní kosti </a:t>
            </a:r>
          </a:p>
        </p:txBody>
      </p:sp>
      <p:pic>
        <p:nvPicPr>
          <p:cNvPr id="47109" name="Obrázek 15"/>
          <p:cNvPicPr>
            <a:picLocks noChangeAspect="1"/>
          </p:cNvPicPr>
          <p:nvPr/>
        </p:nvPicPr>
        <p:blipFill>
          <a:blip r:embed="rId5"/>
          <a:srcRect r="52362"/>
          <a:stretch>
            <a:fillRect/>
          </a:stretch>
        </p:blipFill>
        <p:spPr bwMode="auto">
          <a:xfrm>
            <a:off x="7308850" y="1525588"/>
            <a:ext cx="1655763" cy="253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7110" name="TextovéPole 2"/>
          <p:cNvSpPr txBox="1">
            <a:spLocks noChangeArrowheads="1"/>
          </p:cNvSpPr>
          <p:nvPr/>
        </p:nvSpPr>
        <p:spPr bwMode="auto">
          <a:xfrm>
            <a:off x="4621213" y="6084888"/>
            <a:ext cx="1939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900" b="0">
                <a:latin typeface="Calibri" pitchFamily="34" charset="0"/>
              </a:rPr>
              <a:t>Anderson </a:t>
            </a:r>
            <a:r>
              <a:rPr lang="en-US" altLang="cs-CZ" sz="900" b="0">
                <a:latin typeface="Calibri" pitchFamily="34" charset="0"/>
              </a:rPr>
              <a:t>&amp;</a:t>
            </a:r>
            <a:r>
              <a:rPr lang="cs-CZ" altLang="cs-CZ" sz="900" b="0">
                <a:latin typeface="Calibri" pitchFamily="34" charset="0"/>
              </a:rPr>
              <a:t> Read. Atlas of Imaging in Sports Medicine, 1998</a:t>
            </a: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47112" name="Obrázek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525588"/>
            <a:ext cx="1536700" cy="184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113" name="Obrázek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76413" y="1525588"/>
            <a:ext cx="1673225" cy="184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7114" name="Obdélník 11"/>
          <p:cNvSpPr>
            <a:spLocks noChangeArrowheads="1"/>
          </p:cNvSpPr>
          <p:nvPr/>
        </p:nvSpPr>
        <p:spPr bwMode="auto">
          <a:xfrm>
            <a:off x="6994525" y="4584700"/>
            <a:ext cx="1857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cs-CZ" sz="800" b="0">
                <a:latin typeface="Calibri" pitchFamily="34" charset="0"/>
                <a:hlinkClick r:id="rId8"/>
              </a:rPr>
              <a:t>James B. Mercer </a:t>
            </a:r>
            <a:r>
              <a:rPr lang="cs-CZ" altLang="cs-CZ" sz="800" b="0">
                <a:latin typeface="Calibri" pitchFamily="34" charset="0"/>
                <a:hlinkClick r:id="rId8"/>
              </a:rPr>
              <a:t>(http://www.medical-thermography.com/)</a:t>
            </a:r>
            <a:endParaRPr lang="en-US" altLang="cs-CZ" sz="800" b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Obdélník 1"/>
          <p:cNvSpPr>
            <a:spLocks noChangeArrowheads="1"/>
          </p:cNvSpPr>
          <p:nvPr/>
        </p:nvSpPr>
        <p:spPr bwMode="auto">
          <a:xfrm>
            <a:off x="223838" y="468313"/>
            <a:ext cx="4013200" cy="3743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„Tenisový loket“ 2/2</a:t>
            </a:r>
          </a:p>
          <a:p>
            <a:pPr algn="ctr" eaLnBrk="0" hangingPunct="0">
              <a:spcBef>
                <a:spcPct val="20000"/>
              </a:spcBef>
            </a:pPr>
            <a:r>
              <a:rPr lang="cs-CZ" sz="2000">
                <a:solidFill>
                  <a:srgbClr val="0070C0"/>
                </a:solidFill>
                <a:latin typeface="Calibri" pitchFamily="34" charset="0"/>
              </a:rPr>
              <a:t>PRVNÍ POMOC – LÉČBA (podle fáze)</a:t>
            </a:r>
          </a:p>
          <a:p>
            <a:pPr algn="ctr" eaLnBrk="0" hangingPunct="0">
              <a:spcBef>
                <a:spcPct val="20000"/>
              </a:spcBef>
              <a:buFont typeface="Wingdings" pitchFamily="2" charset="2"/>
              <a:buChar char="v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OMEZENÍ ZÁTĚŽE</a:t>
            </a:r>
          </a:p>
          <a:p>
            <a:pPr marL="742950" lvl="1" indent="-285750" algn="ctr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b="0">
                <a:latin typeface="Calibri" pitchFamily="34" charset="0"/>
              </a:rPr>
              <a:t>vynechání zátěže</a:t>
            </a:r>
          </a:p>
          <a:p>
            <a:pPr marL="742950" lvl="1" indent="-285750" algn="ctr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b="0">
                <a:latin typeface="Calibri" pitchFamily="34" charset="0"/>
              </a:rPr>
              <a:t>tejpink</a:t>
            </a:r>
          </a:p>
          <a:p>
            <a:pPr marL="742950" lvl="1" indent="-285750" algn="ctr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b="0">
                <a:latin typeface="Calibri" pitchFamily="34" charset="0"/>
              </a:rPr>
              <a:t>elastická bandáž</a:t>
            </a:r>
          </a:p>
          <a:p>
            <a:pPr marL="742950" lvl="1" indent="-285750" algn="ctr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b="0">
                <a:latin typeface="Calibri" pitchFamily="34" charset="0"/>
              </a:rPr>
              <a:t>ortéza (epikondylární páska)</a:t>
            </a:r>
          </a:p>
          <a:p>
            <a:pPr algn="ctr" eaLnBrk="0" hangingPunct="0">
              <a:spcBef>
                <a:spcPct val="20000"/>
              </a:spcBef>
              <a:buFont typeface="Wingdings" pitchFamily="2" charset="2"/>
              <a:buChar char="v"/>
            </a:pPr>
            <a:r>
              <a:rPr lang="cs-CZ" b="0">
                <a:solidFill>
                  <a:srgbClr val="C00000"/>
                </a:solidFill>
                <a:latin typeface="Calibri" pitchFamily="34" charset="0"/>
              </a:rPr>
              <a:t>PROTI BOLESTI – ZÁNĚTU</a:t>
            </a:r>
          </a:p>
          <a:p>
            <a:pPr marL="742950" lvl="1" indent="-285750" algn="ctr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b="0">
                <a:latin typeface="Calibri" pitchFamily="34" charset="0"/>
              </a:rPr>
              <a:t>LOKÁLNĚ: chlazení, gel</a:t>
            </a:r>
          </a:p>
          <a:p>
            <a:pPr marL="1143000" lvl="2" indent="-228600" algn="ctr" eaLnBrk="0" hangingPunct="0">
              <a:spcBef>
                <a:spcPct val="20000"/>
              </a:spcBef>
              <a:buFontTx/>
              <a:buChar char="•"/>
            </a:pPr>
            <a:r>
              <a:rPr lang="cs-CZ" b="0">
                <a:latin typeface="Calibri" pitchFamily="34" charset="0"/>
              </a:rPr>
              <a:t>(lékař: injekce; fyzioterapie)</a:t>
            </a:r>
          </a:p>
          <a:p>
            <a:pPr marL="742950" lvl="1" indent="-285750" algn="ctr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cs-CZ" b="0">
                <a:latin typeface="Calibri" pitchFamily="34" charset="0"/>
              </a:rPr>
              <a:t>(CELKOVĚ: diclofenac, …)</a:t>
            </a:r>
            <a:endParaRPr lang="cs-CZ" altLang="cs-CZ" b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48130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0" y="3127375"/>
            <a:ext cx="1604963" cy="1604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8131" name="Obrázek 3"/>
          <p:cNvPicPr>
            <a:picLocks noChangeAspect="1"/>
          </p:cNvPicPr>
          <p:nvPr/>
        </p:nvPicPr>
        <p:blipFill>
          <a:blip r:embed="rId3"/>
          <a:srcRect b="42358"/>
          <a:stretch>
            <a:fillRect/>
          </a:stretch>
        </p:blipFill>
        <p:spPr bwMode="auto">
          <a:xfrm>
            <a:off x="184150" y="4348163"/>
            <a:ext cx="4097338" cy="1763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2" name="Obrázek 5"/>
          <p:cNvPicPr>
            <a:picLocks noChangeAspect="1"/>
          </p:cNvPicPr>
          <p:nvPr/>
        </p:nvPicPr>
        <p:blipFill>
          <a:blip r:embed="rId4"/>
          <a:srcRect r="10280" b="16672"/>
          <a:stretch>
            <a:fillRect/>
          </a:stretch>
        </p:blipFill>
        <p:spPr bwMode="auto">
          <a:xfrm>
            <a:off x="4448175" y="471488"/>
            <a:ext cx="4516438" cy="2581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133" name="Obrázek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2988" y="3127375"/>
            <a:ext cx="2841625" cy="19526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8134" name="TextovéPole 1"/>
          <p:cNvSpPr txBox="1">
            <a:spLocks noChangeArrowheads="1"/>
          </p:cNvSpPr>
          <p:nvPr/>
        </p:nvSpPr>
        <p:spPr bwMode="auto">
          <a:xfrm>
            <a:off x="6122988" y="4662488"/>
            <a:ext cx="2863850" cy="430212"/>
          </a:xfrm>
          <a:prstGeom prst="rect">
            <a:avLst/>
          </a:prstGeom>
          <a:solidFill>
            <a:schemeClr val="bg1">
              <a:alpha val="7803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1100" b="0">
                <a:solidFill>
                  <a:srgbClr val="0070C0"/>
                </a:solidFill>
              </a:rPr>
              <a:t>Injekce protizánětlivého steroidu Cortisone s analgetikem Mesocain </a:t>
            </a:r>
            <a:r>
              <a:rPr lang="cs-CZ" altLang="cs-CZ" sz="1100" b="0"/>
              <a:t>(Tyrdal, 2004)</a:t>
            </a:r>
          </a:p>
        </p:txBody>
      </p:sp>
      <p:sp>
        <p:nvSpPr>
          <p:cNvPr id="48135" name="TextovéPole 8"/>
          <p:cNvSpPr txBox="1">
            <a:spLocks noChangeArrowheads="1"/>
          </p:cNvSpPr>
          <p:nvPr/>
        </p:nvSpPr>
        <p:spPr bwMode="auto">
          <a:xfrm>
            <a:off x="1042988" y="6165850"/>
            <a:ext cx="2487612" cy="646113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1200" b="0">
                <a:solidFill>
                  <a:srgbClr val="009900"/>
                </a:solidFill>
                <a:latin typeface="Calibri" pitchFamily="34" charset="0"/>
              </a:rPr>
              <a:t>VIDEO</a:t>
            </a:r>
          </a:p>
          <a:p>
            <a:pPr algn="ctr"/>
            <a:r>
              <a:rPr lang="cs-CZ" altLang="cs-CZ" sz="1200" b="0">
                <a:solidFill>
                  <a:srgbClr val="009900"/>
                </a:solidFill>
                <a:latin typeface="Calibri" pitchFamily="34" charset="0"/>
              </a:rPr>
              <a:t>Kineziotejp </a:t>
            </a:r>
            <a:r>
              <a:rPr lang="cs-CZ" altLang="cs-CZ" sz="1200" b="0">
                <a:solidFill>
                  <a:srgbClr val="009900"/>
                </a:solidFill>
                <a:latin typeface="Calibri" pitchFamily="34" charset="0"/>
                <a:hlinkClick r:id="rId6"/>
              </a:rPr>
              <a:t>„tenisového lokte</a:t>
            </a:r>
            <a:r>
              <a:rPr lang="cs-CZ" altLang="cs-CZ" sz="1200" b="0">
                <a:solidFill>
                  <a:srgbClr val="009900"/>
                </a:solidFill>
                <a:latin typeface="Calibri" pitchFamily="34" charset="0"/>
              </a:rPr>
              <a:t>“</a:t>
            </a:r>
          </a:p>
          <a:p>
            <a:pPr algn="ctr"/>
            <a:r>
              <a:rPr lang="cs-CZ" altLang="cs-CZ" sz="1200" b="0">
                <a:latin typeface="Calibri" pitchFamily="34" charset="0"/>
              </a:rPr>
              <a:t>(KIONESIOMAX, Petr Maroušek, DiS.)</a:t>
            </a:r>
            <a:endParaRPr lang="cs-CZ" altLang="cs-CZ" sz="1200" b="0">
              <a:solidFill>
                <a:srgbClr val="009900"/>
              </a:solidFill>
              <a:latin typeface="Calibri" pitchFamily="34" charset="0"/>
            </a:endParaRPr>
          </a:p>
        </p:txBody>
      </p:sp>
      <p:sp>
        <p:nvSpPr>
          <p:cNvPr id="48136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34B"/>
          <p:cNvPicPr>
            <a:picLocks noChangeAspect="1" noChangeArrowheads="1"/>
          </p:cNvPicPr>
          <p:nvPr/>
        </p:nvPicPr>
        <p:blipFill>
          <a:blip r:embed="rId2"/>
          <a:srcRect t="18283" b="19931"/>
          <a:stretch>
            <a:fillRect/>
          </a:stretch>
        </p:blipFill>
        <p:spPr bwMode="auto">
          <a:xfrm>
            <a:off x="4838700" y="1111250"/>
            <a:ext cx="4121150" cy="1908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9154" name="Picture 2" descr="717"/>
          <p:cNvPicPr>
            <a:picLocks noChangeAspect="1" noChangeArrowheads="1"/>
          </p:cNvPicPr>
          <p:nvPr/>
        </p:nvPicPr>
        <p:blipFill>
          <a:blip r:embed="rId3"/>
          <a:srcRect t="18576" b="17812"/>
          <a:stretch>
            <a:fillRect/>
          </a:stretch>
        </p:blipFill>
        <p:spPr bwMode="auto">
          <a:xfrm>
            <a:off x="4838700" y="3444875"/>
            <a:ext cx="4121150" cy="1966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174625" y="1108075"/>
            <a:ext cx="4613275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b="0">
                <a:solidFill>
                  <a:srgbClr val="0070C0"/>
                </a:solidFill>
                <a:latin typeface="Calibri" pitchFamily="34" charset="0"/>
              </a:rPr>
              <a:t>Opakované silné flexe a extenze lokte ve špatném postavení</a:t>
            </a:r>
          </a:p>
          <a:p>
            <a:pPr algn="ctr" eaLnBrk="0" hangingPunct="0"/>
            <a:r>
              <a:rPr lang="cs-CZ" altLang="cs-CZ" b="0">
                <a:solidFill>
                  <a:srgbClr val="0070C0"/>
                </a:solidFill>
                <a:latin typeface="Calibri" pitchFamily="34" charset="0"/>
              </a:rPr>
              <a:t>(mimo podélnou osu humerus – ulna)</a:t>
            </a:r>
          </a:p>
          <a:p>
            <a:pPr algn="ctr" eaLnBrk="0" hangingPunct="0"/>
            <a:r>
              <a:rPr lang="cs-CZ" altLang="cs-CZ" b="0">
                <a:solidFill>
                  <a:srgbClr val="7030A0"/>
                </a:solidFill>
                <a:latin typeface="Calibri" pitchFamily="34" charset="0"/>
              </a:rPr>
              <a:t>→ nárazy kostí a chrupavek → trh bočních vazů</a:t>
            </a:r>
          </a:p>
        </p:txBody>
      </p:sp>
      <p:sp>
        <p:nvSpPr>
          <p:cNvPr id="49156" name="Obdélník 1"/>
          <p:cNvSpPr>
            <a:spLocks noChangeArrowheads="1"/>
          </p:cNvSpPr>
          <p:nvPr/>
        </p:nvSpPr>
        <p:spPr bwMode="auto">
          <a:xfrm>
            <a:off x="174625" y="3444875"/>
            <a:ext cx="4613275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b="0">
                <a:solidFill>
                  <a:srgbClr val="0070C0"/>
                </a:solidFill>
                <a:latin typeface="Calibri" pitchFamily="34" charset="0"/>
              </a:rPr>
              <a:t>Opakované silné nárazy </a:t>
            </a:r>
          </a:p>
          <a:p>
            <a:pPr algn="ctr" eaLnBrk="0" hangingPunct="0"/>
            <a:r>
              <a:rPr lang="cs-CZ" altLang="cs-CZ" b="0">
                <a:solidFill>
                  <a:srgbClr val="7030A0"/>
                </a:solidFill>
                <a:latin typeface="Calibri" pitchFamily="34" charset="0"/>
              </a:rPr>
              <a:t>kostí olecranon ←→ humerus</a:t>
            </a:r>
          </a:p>
        </p:txBody>
      </p:sp>
      <p:cxnSp>
        <p:nvCxnSpPr>
          <p:cNvPr id="49157" name="Přímá spojnice se šipkou 6"/>
          <p:cNvCxnSpPr>
            <a:cxnSpLocks noChangeShapeType="1"/>
          </p:cNvCxnSpPr>
          <p:nvPr/>
        </p:nvCxnSpPr>
        <p:spPr bwMode="auto">
          <a:xfrm flipV="1">
            <a:off x="5651500" y="4568825"/>
            <a:ext cx="215900" cy="260350"/>
          </a:xfrm>
          <a:prstGeom prst="straightConnector1">
            <a:avLst/>
          </a:prstGeom>
          <a:noFill/>
          <a:ln w="47625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9158" name="TextovéPole 8"/>
          <p:cNvSpPr txBox="1">
            <a:spLocks noChangeArrowheads="1"/>
          </p:cNvSpPr>
          <p:nvPr/>
        </p:nvSpPr>
        <p:spPr bwMode="auto">
          <a:xfrm>
            <a:off x="5364163" y="3032125"/>
            <a:ext cx="3257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  <p:sp>
        <p:nvSpPr>
          <p:cNvPr id="49159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49160" name="Obdélník 1"/>
          <p:cNvSpPr>
            <a:spLocks noChangeArrowheads="1"/>
          </p:cNvSpPr>
          <p:nvPr/>
        </p:nvSpPr>
        <p:spPr bwMode="auto">
          <a:xfrm>
            <a:off x="2805113" y="574675"/>
            <a:ext cx="3533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Další mikrotraumata v oblasti lokte</a:t>
            </a:r>
            <a:endParaRPr lang="cs-CZ" altLang="cs-CZ" b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3933825"/>
            <a:ext cx="7616825" cy="2808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178" name="Obdélník 1"/>
          <p:cNvSpPr>
            <a:spLocks noChangeArrowheads="1"/>
          </p:cNvSpPr>
          <p:nvPr/>
        </p:nvSpPr>
        <p:spPr bwMode="auto">
          <a:xfrm>
            <a:off x="179388" y="404813"/>
            <a:ext cx="8785225" cy="150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Syndrom karpálního tunelu</a:t>
            </a:r>
          </a:p>
          <a:p>
            <a:pPr eaLnBrk="0" hangingPunct="0"/>
            <a:r>
              <a:rPr lang="cs-CZ" altLang="cs-CZ" b="0">
                <a:solidFill>
                  <a:srgbClr val="0070C0"/>
                </a:solidFill>
                <a:latin typeface="Calibri" pitchFamily="34" charset="0"/>
              </a:rPr>
              <a:t>Přetížení úchopem činek </a:t>
            </a:r>
            <a:r>
              <a:rPr lang="cs-CZ" altLang="cs-CZ" b="0">
                <a:latin typeface="Calibri" pitchFamily="34" charset="0"/>
              </a:rPr>
              <a:t>→ otok šlach a pochev flexorů v omezeném prostoru v zápěstí</a:t>
            </a:r>
          </a:p>
          <a:p>
            <a:pPr eaLnBrk="0" hangingPunct="0"/>
            <a:r>
              <a:rPr lang="cs-CZ" altLang="cs-CZ" b="0">
                <a:latin typeface="Calibri" pitchFamily="34" charset="0"/>
              </a:rPr>
              <a:t>→ tlak na n.medianus → poruchy prokrvení zápěstí a ruky</a:t>
            </a:r>
          </a:p>
          <a:p>
            <a:pPr eaLnBrk="0" hangingPunct="0"/>
            <a:r>
              <a:rPr lang="cs-CZ" altLang="cs-CZ" b="0">
                <a:solidFill>
                  <a:srgbClr val="7030A0"/>
                </a:solidFill>
                <a:latin typeface="Calibri" pitchFamily="34" charset="0"/>
              </a:rPr>
              <a:t>→ otok, bolest a problém s pohybem v zápěstí</a:t>
            </a:r>
          </a:p>
          <a:p>
            <a:pPr eaLnBrk="0" hangingPunct="0"/>
            <a:r>
              <a:rPr lang="cs-CZ" altLang="cs-CZ" b="0">
                <a:solidFill>
                  <a:srgbClr val="0070C0"/>
                </a:solidFill>
                <a:latin typeface="Calibri" pitchFamily="34" charset="0"/>
              </a:rPr>
              <a:t>Léčba: klid, protizánětlivé a protibolestivé léky, příp. operace</a:t>
            </a:r>
          </a:p>
        </p:txBody>
      </p:sp>
      <p:sp>
        <p:nvSpPr>
          <p:cNvPr id="50179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50180" name="Obráze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52825" y="1960563"/>
            <a:ext cx="2038350" cy="2349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106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 l="24332" r="22565"/>
          <a:stretch>
            <a:fillRect/>
          </a:stretch>
        </p:blipFill>
        <p:spPr bwMode="auto">
          <a:xfrm>
            <a:off x="5554663" y="1912938"/>
            <a:ext cx="3409950" cy="4813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2" name="Text Box 4"/>
          <p:cNvSpPr txBox="1">
            <a:spLocks noChangeArrowheads="1"/>
          </p:cNvSpPr>
          <p:nvPr/>
        </p:nvSpPr>
        <p:spPr bwMode="auto">
          <a:xfrm>
            <a:off x="179388" y="933450"/>
            <a:ext cx="8785225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b="0">
                <a:solidFill>
                  <a:srgbClr val="0070C0"/>
                </a:solidFill>
              </a:rPr>
              <a:t>Opakované silné přitažení k sobě (addukce)</a:t>
            </a:r>
            <a:r>
              <a:rPr lang="cs-CZ" altLang="cs-CZ" b="0"/>
              <a:t> </a:t>
            </a:r>
            <a:r>
              <a:rPr lang="cs-CZ" altLang="cs-CZ" b="0">
                <a:solidFill>
                  <a:srgbClr val="0070C0"/>
                </a:solidFill>
              </a:rPr>
              <a:t>nebo násilné pasivní odtažení stehen</a:t>
            </a:r>
          </a:p>
          <a:p>
            <a:pPr eaLnBrk="0" hangingPunct="0"/>
            <a:r>
              <a:rPr lang="cs-CZ" altLang="cs-CZ"/>
              <a:t>→</a:t>
            </a:r>
            <a:r>
              <a:rPr lang="cs-CZ" altLang="cs-CZ">
                <a:solidFill>
                  <a:srgbClr val="7030A0"/>
                </a:solidFill>
              </a:rPr>
              <a:t> </a:t>
            </a:r>
            <a:r>
              <a:rPr lang="cs-CZ" altLang="cs-CZ" b="0"/>
              <a:t>mikrotrauma </a:t>
            </a:r>
            <a:r>
              <a:rPr lang="cs-CZ" altLang="cs-CZ" b="0">
                <a:solidFill>
                  <a:srgbClr val="7030A0"/>
                </a:solidFill>
              </a:rPr>
              <a:t>přitahovačů stehen - </a:t>
            </a:r>
            <a:r>
              <a:rPr lang="cs-CZ" altLang="cs-CZ" b="0">
                <a:solidFill>
                  <a:srgbClr val="FF0000"/>
                </a:solidFill>
              </a:rPr>
              <a:t>šlach </a:t>
            </a:r>
            <a:r>
              <a:rPr lang="cs-CZ" altLang="cs-CZ" b="0">
                <a:solidFill>
                  <a:srgbClr val="7030A0"/>
                </a:solidFill>
              </a:rPr>
              <a:t>a jejich úponů na stydkou kost</a:t>
            </a:r>
          </a:p>
          <a:p>
            <a:pPr eaLnBrk="0" hangingPunct="0"/>
            <a:r>
              <a:rPr lang="cs-CZ" altLang="cs-CZ">
                <a:solidFill>
                  <a:srgbClr val="7030A0"/>
                </a:solidFill>
              </a:rPr>
              <a:t>→ </a:t>
            </a:r>
            <a:r>
              <a:rPr lang="cs-CZ" altLang="cs-CZ" b="0">
                <a:solidFill>
                  <a:srgbClr val="7030A0"/>
                </a:solidFill>
              </a:rPr>
              <a:t>zánět a bolest</a:t>
            </a:r>
          </a:p>
        </p:txBody>
      </p: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5741988" y="1590675"/>
            <a:ext cx="33258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altLang="cs-CZ" sz="1400" b="0">
                <a:solidFill>
                  <a:srgbClr val="002060"/>
                </a:solidFill>
                <a:latin typeface="Calibri" pitchFamily="34" charset="0"/>
              </a:rPr>
              <a:t>(tříslo = inguina = slabina = krajina tříselná)</a:t>
            </a:r>
          </a:p>
        </p:txBody>
      </p:sp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7958138" y="2349500"/>
            <a:ext cx="1077912" cy="64611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altLang="cs-CZ" b="0">
                <a:latin typeface="Calibri" pitchFamily="34" charset="0"/>
              </a:rPr>
              <a:t>kost stydká</a:t>
            </a:r>
          </a:p>
        </p:txBody>
      </p:sp>
      <p:sp>
        <p:nvSpPr>
          <p:cNvPr id="51205" name="Obdélník 5"/>
          <p:cNvSpPr>
            <a:spLocks noChangeArrowheads="1"/>
          </p:cNvSpPr>
          <p:nvPr/>
        </p:nvSpPr>
        <p:spPr bwMode="auto">
          <a:xfrm>
            <a:off x="3589338" y="447675"/>
            <a:ext cx="196532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„Bolestivá třísla“</a:t>
            </a:r>
          </a:p>
        </p:txBody>
      </p:sp>
      <p:sp>
        <p:nvSpPr>
          <p:cNvPr id="51206" name="Obdélník 3"/>
          <p:cNvSpPr>
            <a:spLocks noChangeArrowheads="1"/>
          </p:cNvSpPr>
          <p:nvPr/>
        </p:nvSpPr>
        <p:spPr bwMode="auto">
          <a:xfrm>
            <a:off x="7524750" y="4221163"/>
            <a:ext cx="1327150" cy="36988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cs-CZ" altLang="cs-CZ" b="0">
                <a:latin typeface="Calibri" pitchFamily="34" charset="0"/>
              </a:rPr>
              <a:t>adduktory</a:t>
            </a:r>
          </a:p>
        </p:txBody>
      </p:sp>
      <p:sp>
        <p:nvSpPr>
          <p:cNvPr id="3" name="Ovál 2"/>
          <p:cNvSpPr/>
          <p:nvPr/>
        </p:nvSpPr>
        <p:spPr bwMode="auto">
          <a:xfrm rot="2374094">
            <a:off x="6097588" y="2314575"/>
            <a:ext cx="1895475" cy="671513"/>
          </a:xfrm>
          <a:prstGeom prst="ellipse">
            <a:avLst/>
          </a:prstGeom>
          <a:noFill/>
          <a:ln w="28575" cap="flat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cs-CZ">
              <a:latin typeface="Arial" panose="020B0604020202020204" pitchFamily="34" charset="0"/>
              <a:cs typeface="+mn-cs"/>
            </a:endParaRPr>
          </a:p>
        </p:txBody>
      </p:sp>
      <p:cxnSp>
        <p:nvCxnSpPr>
          <p:cNvPr id="5" name="Přímá spojnice 4"/>
          <p:cNvCxnSpPr>
            <a:endCxn id="3" idx="2"/>
          </p:cNvCxnSpPr>
          <p:nvPr/>
        </p:nvCxnSpPr>
        <p:spPr bwMode="auto">
          <a:xfrm>
            <a:off x="6049963" y="1833563"/>
            <a:ext cx="265112" cy="21272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6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1209" name="TextovéPole 12"/>
          <p:cNvSpPr txBox="1">
            <a:spLocks noChangeArrowheads="1"/>
          </p:cNvSpPr>
          <p:nvPr/>
        </p:nvSpPr>
        <p:spPr bwMode="auto">
          <a:xfrm>
            <a:off x="5638800" y="6357938"/>
            <a:ext cx="32416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900" b="0">
                <a:latin typeface="Calibri" pitchFamily="34" charset="0"/>
              </a:rPr>
              <a:t>(Peterson, Renström et al. Sports Injuries. Their Prevention and Treatment. 3rd ed.. Kent: Martin Dunitz, 2001)</a:t>
            </a:r>
          </a:p>
        </p:txBody>
      </p:sp>
      <p:pic>
        <p:nvPicPr>
          <p:cNvPr id="51210" name="Obrázek 1"/>
          <p:cNvPicPr>
            <a:picLocks noChangeAspect="1"/>
          </p:cNvPicPr>
          <p:nvPr/>
        </p:nvPicPr>
        <p:blipFill>
          <a:blip r:embed="rId4"/>
          <a:srcRect l="16368" t="-665" r="16365"/>
          <a:stretch>
            <a:fillRect/>
          </a:stretch>
        </p:blipFill>
        <p:spPr bwMode="auto">
          <a:xfrm>
            <a:off x="3524250" y="4151313"/>
            <a:ext cx="1944688" cy="2182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11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51212" name="Přímá spojnice se šipkou 7"/>
          <p:cNvCxnSpPr>
            <a:cxnSpLocks noChangeShapeType="1"/>
          </p:cNvCxnSpPr>
          <p:nvPr/>
        </p:nvCxnSpPr>
        <p:spPr bwMode="auto">
          <a:xfrm>
            <a:off x="4292600" y="1493838"/>
            <a:ext cx="3089275" cy="171926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</p:cxnSp>
      <p:pic>
        <p:nvPicPr>
          <p:cNvPr id="51213" name="Obrázek 23"/>
          <p:cNvPicPr>
            <a:picLocks noChangeAspect="1"/>
          </p:cNvPicPr>
          <p:nvPr/>
        </p:nvPicPr>
        <p:blipFill>
          <a:blip r:embed="rId5"/>
          <a:srcRect l="2121" t="2119" r="3380" b="8420"/>
          <a:stretch>
            <a:fillRect/>
          </a:stretch>
        </p:blipFill>
        <p:spPr bwMode="auto">
          <a:xfrm>
            <a:off x="179388" y="1898650"/>
            <a:ext cx="2936875" cy="27797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6"/>
          <a:srcRect l="50787" t="2121" r="1176" b="51260"/>
          <a:stretch/>
        </p:blipFill>
        <p:spPr>
          <a:xfrm>
            <a:off x="2805113" y="2424113"/>
            <a:ext cx="2663825" cy="1616075"/>
          </a:xfrm>
          <a:prstGeom prst="rect">
            <a:avLst/>
          </a:prstGeom>
          <a:ln>
            <a:solidFill>
              <a:schemeClr val="accent5">
                <a:lumMod val="25000"/>
              </a:schemeClr>
            </a:solidFill>
          </a:ln>
        </p:spPr>
      </p:pic>
      <p:pic>
        <p:nvPicPr>
          <p:cNvPr id="51215" name="Obrázek 27"/>
          <p:cNvPicPr>
            <a:picLocks noChangeAspect="1"/>
          </p:cNvPicPr>
          <p:nvPr/>
        </p:nvPicPr>
        <p:blipFill>
          <a:blip r:embed="rId7"/>
          <a:srcRect t="12201" r="16927" b="14301"/>
          <a:stretch>
            <a:fillRect/>
          </a:stretch>
        </p:blipFill>
        <p:spPr bwMode="auto">
          <a:xfrm>
            <a:off x="482600" y="4778375"/>
            <a:ext cx="2936875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Obrázek 2"/>
          <p:cNvPicPr>
            <a:picLocks noChangeAspect="1"/>
          </p:cNvPicPr>
          <p:nvPr/>
        </p:nvPicPr>
        <p:blipFill>
          <a:blip r:embed="rId2"/>
          <a:srcRect l="25674" r="21861"/>
          <a:stretch>
            <a:fillRect/>
          </a:stretch>
        </p:blipFill>
        <p:spPr bwMode="auto">
          <a:xfrm>
            <a:off x="5867400" y="1555750"/>
            <a:ext cx="3097213" cy="44259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52226" name="Picture 4" descr="1148"/>
          <p:cNvPicPr>
            <a:picLocks noChangeAspect="1" noChangeArrowheads="1"/>
          </p:cNvPicPr>
          <p:nvPr/>
        </p:nvPicPr>
        <p:blipFill>
          <a:blip r:embed="rId3"/>
          <a:srcRect l="29561" r="27316"/>
          <a:stretch>
            <a:fillRect/>
          </a:stretch>
        </p:blipFill>
        <p:spPr bwMode="auto">
          <a:xfrm>
            <a:off x="225425" y="4144963"/>
            <a:ext cx="1482725" cy="25781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52227" name="Obdélník 12"/>
          <p:cNvSpPr>
            <a:spLocks noChangeArrowheads="1"/>
          </p:cNvSpPr>
          <p:nvPr/>
        </p:nvSpPr>
        <p:spPr bwMode="auto">
          <a:xfrm>
            <a:off x="223838" y="827088"/>
            <a:ext cx="8740775" cy="6762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2000" b="0">
                <a:solidFill>
                  <a:srgbClr val="0070C0"/>
                </a:solidFill>
                <a:latin typeface="Calibri" pitchFamily="34" charset="0"/>
              </a:rPr>
              <a:t>Opakovaný silný trh / tah šlachy kvadricepsu </a:t>
            </a:r>
            <a:r>
              <a:rPr lang="cs-CZ" altLang="cs-CZ" sz="2000" b="0">
                <a:latin typeface="Calibri" pitchFamily="34" charset="0"/>
              </a:rPr>
              <a:t>→ </a:t>
            </a:r>
            <a:r>
              <a:rPr lang="cs-CZ" altLang="cs-CZ" sz="2000" b="0">
                <a:solidFill>
                  <a:srgbClr val="7030A0"/>
                </a:solidFill>
                <a:latin typeface="Calibri" pitchFamily="34" charset="0"/>
              </a:rPr>
              <a:t>zánět šlachy kvadricepsu</a:t>
            </a:r>
            <a:endParaRPr lang="cs-CZ" altLang="cs-CZ" sz="2000" b="0">
              <a:solidFill>
                <a:srgbClr val="0070C0"/>
              </a:solidFill>
              <a:latin typeface="Calibri" pitchFamily="34" charset="0"/>
            </a:endParaRPr>
          </a:p>
          <a:p>
            <a:pPr eaLnBrk="0" hangingPunct="0"/>
            <a:r>
              <a:rPr lang="cs-CZ" altLang="cs-CZ" b="0">
                <a:latin typeface="Calibri" pitchFamily="34" charset="0"/>
              </a:rPr>
              <a:t>→ tlak a nárazy čéšky na stehenní kost → </a:t>
            </a:r>
            <a:r>
              <a:rPr lang="cs-CZ" altLang="cs-CZ" b="0">
                <a:solidFill>
                  <a:srgbClr val="7030A0"/>
                </a:solidFill>
                <a:latin typeface="Calibri" pitchFamily="34" charset="0"/>
              </a:rPr>
              <a:t>poškození chrupavky na zadní straně čéšky</a:t>
            </a:r>
            <a:endParaRPr lang="cs-CZ" altLang="cs-CZ">
              <a:solidFill>
                <a:srgbClr val="7030A0"/>
              </a:solidFill>
              <a:latin typeface="Calibri" pitchFamily="34" charset="0"/>
            </a:endParaRPr>
          </a:p>
        </p:txBody>
      </p:sp>
      <p:sp>
        <p:nvSpPr>
          <p:cNvPr id="52228" name="Obdélník 5"/>
          <p:cNvSpPr>
            <a:spLocks noChangeArrowheads="1"/>
          </p:cNvSpPr>
          <p:nvPr/>
        </p:nvSpPr>
        <p:spPr bwMode="auto">
          <a:xfrm>
            <a:off x="2586038" y="406400"/>
            <a:ext cx="3971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Patelo-femorální bolestivý syndrom</a:t>
            </a:r>
          </a:p>
        </p:txBody>
      </p:sp>
      <p:pic>
        <p:nvPicPr>
          <p:cNvPr id="52229" name="Obrázek 1"/>
          <p:cNvPicPr>
            <a:picLocks noChangeAspect="1"/>
          </p:cNvPicPr>
          <p:nvPr/>
        </p:nvPicPr>
        <p:blipFill>
          <a:blip r:embed="rId4"/>
          <a:srcRect l="33005" r="33994"/>
          <a:stretch>
            <a:fillRect/>
          </a:stretch>
        </p:blipFill>
        <p:spPr bwMode="auto">
          <a:xfrm>
            <a:off x="1801813" y="4144963"/>
            <a:ext cx="1133475" cy="25781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16" name="Obdélník 15"/>
          <p:cNvSpPr/>
          <p:nvPr/>
        </p:nvSpPr>
        <p:spPr>
          <a:xfrm>
            <a:off x="223838" y="3194050"/>
            <a:ext cx="3784600" cy="9239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altLang="cs-CZ" b="0" dirty="0">
                <a:latin typeface="Calibri" panose="020F0502020204030204" pitchFamily="34" charset="0"/>
                <a:cs typeface="+mn-cs"/>
              </a:rPr>
              <a:t>Zhoršující faktory: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altLang="cs-CZ" b="0" dirty="0">
                <a:latin typeface="Calibri" panose="020F0502020204030204" pitchFamily="34" charset="0"/>
                <a:cs typeface="+mn-cs"/>
              </a:rPr>
              <a:t>zkrácení přímého svalu stehenního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r>
              <a:rPr lang="cs-CZ" altLang="cs-CZ" b="0" dirty="0">
                <a:latin typeface="Calibri" panose="020F0502020204030204" pitchFamily="34" charset="0"/>
                <a:cs typeface="+mn-cs"/>
              </a:rPr>
              <a:t>vyosení vbočeného kolene</a:t>
            </a:r>
            <a:endParaRPr lang="cs-CZ" altLang="cs-CZ" dirty="0"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52231" name="Přímá spojnice se šipkou 9"/>
          <p:cNvCxnSpPr>
            <a:cxnSpLocks noChangeShapeType="1"/>
          </p:cNvCxnSpPr>
          <p:nvPr/>
        </p:nvCxnSpPr>
        <p:spPr bwMode="auto">
          <a:xfrm flipV="1">
            <a:off x="2525713" y="5373688"/>
            <a:ext cx="500062" cy="73025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cxnSp>
        <p:nvCxnSpPr>
          <p:cNvPr id="52232" name="Přímá spojnice se šipkou 9"/>
          <p:cNvCxnSpPr>
            <a:cxnSpLocks noChangeShapeType="1"/>
          </p:cNvCxnSpPr>
          <p:nvPr/>
        </p:nvCxnSpPr>
        <p:spPr bwMode="auto">
          <a:xfrm flipH="1">
            <a:off x="1042988" y="3789363"/>
            <a:ext cx="422275" cy="900112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2233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52234" name="Picture 5" descr="1150"/>
          <p:cNvPicPr>
            <a:picLocks noChangeAspect="1" noChangeArrowheads="1"/>
          </p:cNvPicPr>
          <p:nvPr/>
        </p:nvPicPr>
        <p:blipFill>
          <a:blip r:embed="rId5"/>
          <a:srcRect t="4456" b="4114"/>
          <a:stretch>
            <a:fillRect/>
          </a:stretch>
        </p:blipFill>
        <p:spPr bwMode="auto">
          <a:xfrm>
            <a:off x="3100388" y="4154488"/>
            <a:ext cx="2676525" cy="1835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52235" name="Přímá spojnice se šipkou 9"/>
          <p:cNvCxnSpPr>
            <a:cxnSpLocks noChangeShapeType="1"/>
          </p:cNvCxnSpPr>
          <p:nvPr/>
        </p:nvCxnSpPr>
        <p:spPr bwMode="auto">
          <a:xfrm flipH="1">
            <a:off x="2282825" y="4076700"/>
            <a:ext cx="242888" cy="1296988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</p:cxnSp>
      <p:sp>
        <p:nvSpPr>
          <p:cNvPr id="52236" name="TextovéPole 8"/>
          <p:cNvSpPr txBox="1">
            <a:spLocks noChangeArrowheads="1"/>
          </p:cNvSpPr>
          <p:nvPr/>
        </p:nvSpPr>
        <p:spPr bwMode="auto">
          <a:xfrm>
            <a:off x="3090863" y="5989638"/>
            <a:ext cx="5922962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  <p:pic>
        <p:nvPicPr>
          <p:cNvPr id="52237" name="Obrázek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3838" y="1565275"/>
            <a:ext cx="3759200" cy="159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38" name="Obrázek 1"/>
          <p:cNvPicPr>
            <a:picLocks noChangeAspect="1"/>
          </p:cNvPicPr>
          <p:nvPr/>
        </p:nvPicPr>
        <p:blipFill>
          <a:blip r:embed="rId7"/>
          <a:srcRect l="34790" r="18825"/>
          <a:stretch>
            <a:fillRect/>
          </a:stretch>
        </p:blipFill>
        <p:spPr bwMode="auto">
          <a:xfrm>
            <a:off x="4211638" y="1555750"/>
            <a:ext cx="1565275" cy="2530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239" name="TextovéPole 26"/>
          <p:cNvSpPr txBox="1">
            <a:spLocks noChangeArrowheads="1"/>
          </p:cNvSpPr>
          <p:nvPr/>
        </p:nvSpPr>
        <p:spPr bwMode="auto">
          <a:xfrm>
            <a:off x="892175" y="1908175"/>
            <a:ext cx="24479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1400" b="0">
                <a:solidFill>
                  <a:srgbClr val="0070C0"/>
                </a:solidFill>
              </a:rPr>
              <a:t>PLYOMETRICKÝ TRÉNINK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5"/>
          <p:cNvSpPr>
            <a:spLocks noChangeArrowheads="1"/>
          </p:cNvSpPr>
          <p:nvPr/>
        </p:nvSpPr>
        <p:spPr bwMode="auto">
          <a:xfrm>
            <a:off x="179388" y="1166813"/>
            <a:ext cx="8785225" cy="23082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ts val="0"/>
              </a:spcBef>
              <a:buFontTx/>
              <a:buNone/>
              <a:defRPr/>
            </a:pPr>
            <a:r>
              <a:rPr lang="cs-CZ" altLang="cs-CZ" sz="1800" b="0" u="sng" dirty="0">
                <a:latin typeface="Calibri" panose="020F0502020204030204" pitchFamily="34" charset="0"/>
                <a:cs typeface="+mn-cs"/>
              </a:rPr>
              <a:t>Příčiny: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Oslabení (</a:t>
            </a:r>
            <a:r>
              <a:rPr lang="cs-CZ" altLang="cs-CZ" sz="1800" dirty="0">
                <a:latin typeface="Calibri" panose="020F0502020204030204" pitchFamily="34" charset="0"/>
                <a:cs typeface="+mn-cs"/>
              </a:rPr>
              <a:t>vrozené</a:t>
            </a: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 i získané) v době růstu kostí u dětí (neukončená osifikace apofýzy)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Přetížení – silné extenze kolena, výskoky, dřepy, …</a:t>
            </a:r>
          </a:p>
          <a:p>
            <a:pPr eaLnBrk="0" hangingPunct="0">
              <a:spcBef>
                <a:spcPts val="0"/>
              </a:spcBef>
              <a:buFontTx/>
              <a:buNone/>
              <a:defRPr/>
            </a:pPr>
            <a:r>
              <a:rPr lang="cs-CZ" altLang="cs-CZ" sz="1800" b="0" u="sng" dirty="0">
                <a:latin typeface="Calibri" panose="020F0502020204030204" pitchFamily="34" charset="0"/>
                <a:cs typeface="+mn-cs"/>
              </a:rPr>
              <a:t>Projevy: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Bolest, otok</a:t>
            </a:r>
          </a:p>
          <a:p>
            <a:pPr eaLnBrk="0" hangingPunct="0">
              <a:spcBef>
                <a:spcPts val="0"/>
              </a:spcBef>
              <a:buFontTx/>
              <a:buNone/>
              <a:defRPr/>
            </a:pPr>
            <a:r>
              <a:rPr lang="cs-CZ" altLang="cs-CZ" sz="1800" b="0" u="sng" dirty="0">
                <a:latin typeface="Calibri" panose="020F0502020204030204" pitchFamily="34" charset="0"/>
                <a:cs typeface="+mn-cs"/>
              </a:rPr>
              <a:t>Léčba: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Omezení zátěže</a:t>
            </a:r>
          </a:p>
          <a:p>
            <a:pPr marL="342900" indent="-342900" eaLnBrk="0" hangingPunct="0">
              <a:spcBef>
                <a:spcPts val="0"/>
              </a:spcBef>
              <a:defRPr/>
            </a:pP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Patelární páska</a:t>
            </a:r>
            <a:endParaRPr lang="cs-CZ" altLang="cs-CZ" sz="2000" b="0" dirty="0"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53250" name="Obrázek 1"/>
          <p:cNvPicPr>
            <a:picLocks noChangeAspect="1"/>
          </p:cNvPicPr>
          <p:nvPr/>
        </p:nvPicPr>
        <p:blipFill>
          <a:blip r:embed="rId2"/>
          <a:srcRect l="34790" r="18825"/>
          <a:stretch>
            <a:fillRect/>
          </a:stretch>
        </p:blipFill>
        <p:spPr bwMode="auto">
          <a:xfrm>
            <a:off x="5651500" y="1982788"/>
            <a:ext cx="2659063" cy="4297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179388" y="5429250"/>
            <a:ext cx="1789112" cy="646113"/>
          </a:xfrm>
          <a:prstGeom prst="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3"/>
              </a:rPr>
              <a:t>VIDEO:</a:t>
            </a:r>
          </a:p>
          <a:p>
            <a:pPr algn="ctr" eaLnBrk="0" hangingPunct="0">
              <a:defRPr/>
            </a:pPr>
            <a:r>
              <a:rPr lang="cs-CZ" sz="1200" b="0" dirty="0">
                <a:hlinkClick r:id="rId3"/>
              </a:rPr>
              <a:t>Patelární (podkolenní) páska</a:t>
            </a:r>
            <a:endParaRPr lang="cs-CZ" sz="1200" b="0" dirty="0"/>
          </a:p>
        </p:txBody>
      </p:sp>
      <p:sp>
        <p:nvSpPr>
          <p:cNvPr id="53252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53253" name="TextovéPole 8"/>
          <p:cNvSpPr txBox="1">
            <a:spLocks noChangeArrowheads="1"/>
          </p:cNvSpPr>
          <p:nvPr/>
        </p:nvSpPr>
        <p:spPr bwMode="auto">
          <a:xfrm>
            <a:off x="5168900" y="6254750"/>
            <a:ext cx="4005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  <p:sp>
        <p:nvSpPr>
          <p:cNvPr id="53254" name="Obdélník 1"/>
          <p:cNvSpPr>
            <a:spLocks noChangeArrowheads="1"/>
          </p:cNvSpPr>
          <p:nvPr/>
        </p:nvSpPr>
        <p:spPr bwMode="auto">
          <a:xfrm>
            <a:off x="1320800" y="449263"/>
            <a:ext cx="65024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Aseptická nekróza tuberosistas tibiae – úponu šlachy kvadricepsu</a:t>
            </a:r>
          </a:p>
          <a:p>
            <a:pPr algn="ctr" eaLnBrk="0" hangingPunct="0"/>
            <a:r>
              <a:rPr lang="cs-CZ" altLang="cs-CZ" sz="1600" b="0">
                <a:solidFill>
                  <a:srgbClr val="C00000"/>
                </a:solidFill>
                <a:latin typeface="Calibri" pitchFamily="34" charset="0"/>
              </a:rPr>
              <a:t>(nemoc Osgood – Schlatter)</a:t>
            </a:r>
          </a:p>
        </p:txBody>
      </p:sp>
      <p:pic>
        <p:nvPicPr>
          <p:cNvPr id="53255" name="Obrázek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557588"/>
            <a:ext cx="1789112" cy="1789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3256" name="Obrázek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16200" y="2289175"/>
            <a:ext cx="238125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7" name="Obdélník 6"/>
          <p:cNvSpPr>
            <a:spLocks noChangeArrowheads="1"/>
          </p:cNvSpPr>
          <p:nvPr/>
        </p:nvSpPr>
        <p:spPr bwMode="auto">
          <a:xfrm>
            <a:off x="3270250" y="5911850"/>
            <a:ext cx="1812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900" b="0">
                <a:solidFill>
                  <a:schemeClr val="bg1"/>
                </a:solidFill>
                <a:latin typeface="Calibri" pitchFamily="34" charset="0"/>
              </a:rPr>
              <a:t>(http://www.sportsmed.msu.edu/Wellness/Osgood-Schlatter.html)</a:t>
            </a:r>
          </a:p>
        </p:txBody>
      </p:sp>
      <p:sp>
        <p:nvSpPr>
          <p:cNvPr id="13" name="Šipka dolů 12"/>
          <p:cNvSpPr/>
          <p:nvPr/>
        </p:nvSpPr>
        <p:spPr>
          <a:xfrm rot="6900597">
            <a:off x="4379119" y="4725194"/>
            <a:ext cx="196850" cy="747712"/>
          </a:xfrm>
          <a:prstGeom prst="downArrow">
            <a:avLst>
              <a:gd name="adj1" fmla="val 33027"/>
              <a:gd name="adj2" fmla="val 13179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cs-CZ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ovéPole 1"/>
          <p:cNvSpPr txBox="1">
            <a:spLocks noChangeArrowheads="1"/>
          </p:cNvSpPr>
          <p:nvPr/>
        </p:nvSpPr>
        <p:spPr bwMode="auto">
          <a:xfrm>
            <a:off x="463550" y="568325"/>
            <a:ext cx="2879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Zánět Achilovy šlachy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(tendinitis)</a:t>
            </a:r>
          </a:p>
        </p:txBody>
      </p:sp>
      <p:pic>
        <p:nvPicPr>
          <p:cNvPr id="54274" name="Obrázek 2"/>
          <p:cNvPicPr>
            <a:picLocks noChangeAspect="1"/>
          </p:cNvPicPr>
          <p:nvPr/>
        </p:nvPicPr>
        <p:blipFill>
          <a:blip r:embed="rId2"/>
          <a:srcRect t="16676" r="51094" b="16618"/>
          <a:stretch>
            <a:fillRect/>
          </a:stretch>
        </p:blipFill>
        <p:spPr bwMode="auto">
          <a:xfrm>
            <a:off x="3446463" y="3602038"/>
            <a:ext cx="2743200" cy="2805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4275" name="TextovéPole 4"/>
          <p:cNvSpPr txBox="1">
            <a:spLocks noChangeArrowheads="1"/>
          </p:cNvSpPr>
          <p:nvPr/>
        </p:nvSpPr>
        <p:spPr bwMode="auto">
          <a:xfrm>
            <a:off x="6291263" y="573088"/>
            <a:ext cx="27003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Zánět burzy</a:t>
            </a:r>
          </a:p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Achilovy šlachy </a:t>
            </a:r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(burzitis)</a:t>
            </a:r>
          </a:p>
          <a:p>
            <a:pPr algn="ctr" eaLnBrk="0" hangingPunct="0"/>
            <a:r>
              <a:rPr lang="cs-CZ" altLang="cs-CZ" b="0">
                <a:latin typeface="Calibri" pitchFamily="34" charset="0"/>
              </a:rPr>
              <a:t>zatížení šlachy + tlak na burzu v malém prostoru</a:t>
            </a:r>
          </a:p>
        </p:txBody>
      </p:sp>
      <p:sp>
        <p:nvSpPr>
          <p:cNvPr id="54276" name="TextovéPole 5"/>
          <p:cNvSpPr txBox="1">
            <a:spLocks noChangeArrowheads="1"/>
          </p:cNvSpPr>
          <p:nvPr/>
        </p:nvSpPr>
        <p:spPr bwMode="auto">
          <a:xfrm>
            <a:off x="3448050" y="568325"/>
            <a:ext cx="27400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Zánět úponu</a:t>
            </a:r>
          </a:p>
          <a:p>
            <a:pPr algn="ctr" eaLnBrk="0" hangingPunct="0"/>
            <a:r>
              <a:rPr lang="cs-CZ" altLang="cs-CZ">
                <a:solidFill>
                  <a:srgbClr val="C00000"/>
                </a:solidFill>
                <a:latin typeface="Calibri" pitchFamily="34" charset="0"/>
              </a:rPr>
              <a:t>Achilovy šlachy</a:t>
            </a:r>
          </a:p>
          <a:p>
            <a:pPr algn="ctr" eaLnBrk="0" hangingPunct="0"/>
            <a:r>
              <a:rPr lang="cs-CZ" altLang="cs-CZ" b="0">
                <a:solidFill>
                  <a:srgbClr val="C00000"/>
                </a:solidFill>
                <a:latin typeface="Calibri" pitchFamily="34" charset="0"/>
              </a:rPr>
              <a:t>(entezitis)</a:t>
            </a:r>
          </a:p>
        </p:txBody>
      </p:sp>
      <p:pic>
        <p:nvPicPr>
          <p:cNvPr id="54277" name="Obrázek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5988" y="1519238"/>
            <a:ext cx="2740025" cy="2054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78" name="Obrázek 8"/>
          <p:cNvPicPr>
            <a:picLocks noChangeAspect="1"/>
          </p:cNvPicPr>
          <p:nvPr/>
        </p:nvPicPr>
        <p:blipFill>
          <a:blip r:embed="rId4"/>
          <a:srcRect l="16409" r="14671"/>
          <a:stretch>
            <a:fillRect/>
          </a:stretch>
        </p:blipFill>
        <p:spPr bwMode="auto">
          <a:xfrm>
            <a:off x="6299200" y="1801813"/>
            <a:ext cx="2700338" cy="2936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79" name="Obrázek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3788" y="3789363"/>
            <a:ext cx="2241550" cy="298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80" name="Picture 4" descr="1213BC"/>
          <p:cNvPicPr>
            <a:picLocks noChangeAspect="1" noChangeArrowheads="1"/>
          </p:cNvPicPr>
          <p:nvPr/>
        </p:nvPicPr>
        <p:blipFill>
          <a:blip r:embed="rId6"/>
          <a:srcRect l="22394" t="36551" r="22748"/>
          <a:stretch>
            <a:fillRect/>
          </a:stretch>
        </p:blipFill>
        <p:spPr bwMode="auto">
          <a:xfrm>
            <a:off x="463550" y="1255713"/>
            <a:ext cx="2881313" cy="250031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4281" name="TextovéPole 9"/>
          <p:cNvSpPr txBox="1">
            <a:spLocks noChangeArrowheads="1"/>
          </p:cNvSpPr>
          <p:nvPr/>
        </p:nvSpPr>
        <p:spPr bwMode="auto">
          <a:xfrm>
            <a:off x="6300788" y="4694238"/>
            <a:ext cx="280987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  <p:sp>
        <p:nvSpPr>
          <p:cNvPr id="54282" name="TextovéPole 10"/>
          <p:cNvSpPr txBox="1">
            <a:spLocks noChangeArrowheads="1"/>
          </p:cNvSpPr>
          <p:nvPr/>
        </p:nvSpPr>
        <p:spPr bwMode="auto">
          <a:xfrm>
            <a:off x="7019925" y="5392738"/>
            <a:ext cx="1944688" cy="1385887"/>
          </a:xfrm>
          <a:prstGeom prst="rect">
            <a:avLst/>
          </a:prstGeom>
          <a:solidFill>
            <a:srgbClr val="FFFF00"/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1400">
                <a:solidFill>
                  <a:srgbClr val="009900"/>
                </a:solidFill>
                <a:latin typeface="Calibri" pitchFamily="34" charset="0"/>
              </a:rPr>
              <a:t>VIDEO</a:t>
            </a:r>
          </a:p>
          <a:p>
            <a:pPr algn="ctr"/>
            <a:r>
              <a:rPr lang="cs-CZ" altLang="cs-CZ" sz="1400" b="0">
                <a:solidFill>
                  <a:srgbClr val="009900"/>
                </a:solidFill>
                <a:latin typeface="Calibri" pitchFamily="34" charset="0"/>
              </a:rPr>
              <a:t>kineziotejp</a:t>
            </a:r>
          </a:p>
          <a:p>
            <a:pPr algn="ctr"/>
            <a:r>
              <a:rPr lang="cs-CZ" altLang="cs-CZ" sz="1400" b="0">
                <a:solidFill>
                  <a:srgbClr val="009900"/>
                </a:solidFill>
                <a:latin typeface="Calibri" pitchFamily="34" charset="0"/>
                <a:hlinkClick r:id="rId7"/>
              </a:rPr>
              <a:t>lýtkového svalu a Achillovy šlachy</a:t>
            </a:r>
            <a:endParaRPr lang="cs-CZ" altLang="cs-CZ" sz="1400" b="0">
              <a:solidFill>
                <a:srgbClr val="009900"/>
              </a:solidFill>
              <a:latin typeface="Calibri" pitchFamily="34" charset="0"/>
            </a:endParaRPr>
          </a:p>
          <a:p>
            <a:pPr algn="ctr"/>
            <a:r>
              <a:rPr lang="cs-CZ" altLang="cs-CZ" sz="1400" b="0">
                <a:latin typeface="Calibri" pitchFamily="34" charset="0"/>
              </a:rPr>
              <a:t>KIONESIOMAX</a:t>
            </a:r>
          </a:p>
          <a:p>
            <a:pPr algn="ctr"/>
            <a:r>
              <a:rPr lang="cs-CZ" altLang="cs-CZ" sz="1400" b="0">
                <a:latin typeface="Calibri" pitchFamily="34" charset="0"/>
              </a:rPr>
              <a:t>Petr Maroušek, DiS.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475288" y="6315075"/>
            <a:ext cx="1439862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8"/>
              </a:rPr>
              <a:t>Tejpink Achillovy šlachy (video)</a:t>
            </a:r>
            <a:endParaRPr lang="cs-CZ" sz="1200" b="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472113" y="5824538"/>
            <a:ext cx="1446212" cy="4619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200" b="0" dirty="0">
                <a:hlinkClick r:id="rId9"/>
              </a:rPr>
              <a:t>Tejpink lýtkového svalu (video)</a:t>
            </a:r>
            <a:endParaRPr lang="cs-CZ" sz="1200" b="0" dirty="0"/>
          </a:p>
        </p:txBody>
      </p:sp>
      <p:sp>
        <p:nvSpPr>
          <p:cNvPr id="54285" name="Rectangle 7"/>
          <p:cNvSpPr>
            <a:spLocks noChangeArrowheads="1"/>
          </p:cNvSpPr>
          <p:nvPr/>
        </p:nvSpPr>
        <p:spPr bwMode="auto">
          <a:xfrm>
            <a:off x="179388" y="95250"/>
            <a:ext cx="8785225" cy="26193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sz="2000" b="0">
                <a:solidFill>
                  <a:schemeClr val="accent2"/>
                </a:solidFill>
                <a:latin typeface="Calibri" pitchFamily="34" charset="0"/>
              </a:rPr>
              <a:t>VYBRANÁ MIKROTRAUMATA POHYBOVÉHO APARÁTU</a:t>
            </a:r>
            <a:endParaRPr lang="en-GB" altLang="cs-CZ" sz="2000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Obrázek 9"/>
          <p:cNvPicPr>
            <a:picLocks noChangeAspect="1"/>
          </p:cNvPicPr>
          <p:nvPr/>
        </p:nvPicPr>
        <p:blipFill>
          <a:blip r:embed="rId2"/>
          <a:srcRect l="3296" t="9718" b="3564"/>
          <a:stretch>
            <a:fillRect/>
          </a:stretch>
        </p:blipFill>
        <p:spPr bwMode="auto">
          <a:xfrm>
            <a:off x="5219700" y="466725"/>
            <a:ext cx="3127375" cy="379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5298" name="Obráze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" y="754063"/>
            <a:ext cx="2413000" cy="338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5299" name="Obrázek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275" y="4264025"/>
            <a:ext cx="2413000" cy="2549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1755775" y="407988"/>
            <a:ext cx="359251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SVALů</a:t>
            </a:r>
            <a:r>
              <a:rPr lang="cs-CZ" sz="2000" b="0" cap="all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ZAD</a:t>
            </a: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516188" y="992188"/>
            <a:ext cx="3363912" cy="120015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svalů a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trapezius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–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pars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inferior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latissimus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dorsi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a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deltoideus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–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pars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posterior</a:t>
            </a:r>
            <a:endParaRPr lang="cs-CZ" b="0" dirty="0">
              <a:solidFill>
                <a:srgbClr val="7030A0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000375" y="4351338"/>
            <a:ext cx="3363913" cy="20320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svalů a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erector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spinae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gluteus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maximus</a:t>
            </a:r>
            <a:endParaRPr lang="cs-CZ" b="0" dirty="0">
              <a:solidFill>
                <a:srgbClr val="7030A0"/>
              </a:solidFill>
              <a:latin typeface="Calibri" panose="020F0502020204030204" pitchFamily="34" charset="0"/>
              <a:cs typeface="+mn-cs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biceps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femoris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semitendinosus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semimembranosus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hamstrings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RIZIKA POŠKOZENÍ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55304" name="Obrázek 11"/>
          <p:cNvPicPr>
            <a:picLocks noChangeAspect="1"/>
          </p:cNvPicPr>
          <p:nvPr/>
        </p:nvPicPr>
        <p:blipFill>
          <a:blip r:embed="rId5"/>
          <a:srcRect l="2620" t="11957" r="38414" b="35869"/>
          <a:stretch>
            <a:fillRect/>
          </a:stretch>
        </p:blipFill>
        <p:spPr bwMode="auto">
          <a:xfrm>
            <a:off x="6296025" y="3838575"/>
            <a:ext cx="2630488" cy="2935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5305" name="Obdélník 8"/>
          <p:cNvSpPr>
            <a:spLocks noChangeArrowheads="1"/>
          </p:cNvSpPr>
          <p:nvPr/>
        </p:nvSpPr>
        <p:spPr bwMode="auto">
          <a:xfrm>
            <a:off x="6205538" y="6567488"/>
            <a:ext cx="12271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Obrázek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0188" y="476250"/>
            <a:ext cx="3729037" cy="4376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2" name="Obráze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5625" y="3713163"/>
            <a:ext cx="2568575" cy="3041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3" name="Obrázek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5113" y="1524000"/>
            <a:ext cx="2235200" cy="233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4" name="Obrázek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01913" y="1524000"/>
            <a:ext cx="2022475" cy="27384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6325" name="Obrázek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00413" y="3860800"/>
            <a:ext cx="2833687" cy="2894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6327" name="TextovéPole 7"/>
          <p:cNvSpPr txBox="1">
            <a:spLocks noChangeArrowheads="1"/>
          </p:cNvSpPr>
          <p:nvPr/>
        </p:nvSpPr>
        <p:spPr bwMode="auto">
          <a:xfrm>
            <a:off x="468313" y="1062038"/>
            <a:ext cx="6191250" cy="3683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>
                <a:solidFill>
                  <a:srgbClr val="7030A0"/>
                </a:solidFill>
                <a:latin typeface="Calibri" pitchFamily="34" charset="0"/>
              </a:rPr>
              <a:t>→ riziko poškození m. rectus abdominis a jeho úponů </a:t>
            </a:r>
            <a:r>
              <a:rPr lang="cs-CZ" b="0">
                <a:latin typeface="Calibri" pitchFamily="34" charset="0"/>
              </a:rPr>
              <a:t>(os pubis)</a:t>
            </a:r>
          </a:p>
        </p:txBody>
      </p:sp>
      <p:sp>
        <p:nvSpPr>
          <p:cNvPr id="9" name="Obdélník 8"/>
          <p:cNvSpPr/>
          <p:nvPr/>
        </p:nvSpPr>
        <p:spPr>
          <a:xfrm>
            <a:off x="2322513" y="477838"/>
            <a:ext cx="2887662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BŘICHA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sp>
        <p:nvSpPr>
          <p:cNvPr id="56329" name="Obdélník 10"/>
          <p:cNvSpPr>
            <a:spLocks noChangeArrowheads="1"/>
          </p:cNvSpPr>
          <p:nvPr/>
        </p:nvSpPr>
        <p:spPr bwMode="auto">
          <a:xfrm>
            <a:off x="6840538" y="4852988"/>
            <a:ext cx="2303462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800" b="0">
                <a:latin typeface="Calibri" pitchFamily="34" charset="0"/>
              </a:rPr>
              <a:t>http://www.clubupton.com/latest-collection-ab-muscles/ab-muscles-latest-collection-iliac-crest-linea-alba-tendinous-inscriptions-rectus-abdominis-human-anatomy-structure-ilustration/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F380791D-0CBD-428C-AB66-F8047E1A2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RIZIKA POŠKOZENÍ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6"/>
          <p:cNvSpPr txBox="1">
            <a:spLocks noChangeArrowheads="1"/>
          </p:cNvSpPr>
          <p:nvPr/>
        </p:nvSpPr>
        <p:spPr bwMode="auto">
          <a:xfrm>
            <a:off x="827088" y="549275"/>
            <a:ext cx="7610475" cy="449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MIKROTRAUMATA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altLang="cs-CZ" sz="180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(PLÍŽIVÁ POŠKOZENÍ) – „neviditelná“ poškození z přetížení</a:t>
            </a:r>
          </a:p>
          <a:p>
            <a:pPr>
              <a:spcBef>
                <a:spcPts val="0"/>
              </a:spcBef>
              <a:buFontTx/>
              <a:buNone/>
              <a:defRPr/>
            </a:pPr>
            <a:endParaRPr lang="cs-CZ" altLang="cs-CZ" sz="1800" u="sng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cs-CZ" altLang="cs-CZ" sz="1800" u="sng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po</a:t>
            </a:r>
          </a:p>
          <a:p>
            <a:pPr marL="342900" indent="-342900">
              <a:spcBef>
                <a:spcPct val="0"/>
              </a:spcBef>
              <a:buFontTx/>
              <a:buAutoNum type="alphaLcParenR"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jednorázovém mechanickém násilí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altLang="cs-CZ" sz="1800" b="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→ „funkční poškození svalů“ (distenze, …)</a:t>
            </a:r>
          </a:p>
          <a:p>
            <a:pPr marL="342900" indent="-342900">
              <a:spcBef>
                <a:spcPct val="0"/>
              </a:spcBef>
              <a:buFontTx/>
              <a:buAutoNum type="alphaLcParenR"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opakovaném dlouhodobém přetížení </a:t>
            </a:r>
          </a:p>
          <a:p>
            <a:pPr lvl="1">
              <a:spcBef>
                <a:spcPct val="0"/>
              </a:spcBef>
              <a:buFontTx/>
              <a:buNone/>
              <a:defRPr/>
            </a:pPr>
            <a:r>
              <a:rPr lang="cs-CZ" altLang="cs-CZ" sz="1800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→ mikroskopická poškození a záněty součástí pohybového aparátu</a:t>
            </a:r>
          </a:p>
          <a:p>
            <a:pPr lvl="1">
              <a:spcBef>
                <a:spcPct val="0"/>
              </a:spcBef>
              <a:buFontTx/>
              <a:buNone/>
              <a:defRPr/>
            </a:pPr>
            <a:r>
              <a:rPr lang="cs-CZ" altLang="cs-CZ" sz="1800" b="0" dirty="0">
                <a:latin typeface="Calibri" panose="020F0502020204030204" pitchFamily="34" charset="0"/>
                <a:cs typeface="+mn-cs"/>
              </a:rPr>
              <a:t>(kostí, svalů, šlach, vazů a jejich úponů, kloubů, tíhových váčků)</a:t>
            </a:r>
          </a:p>
          <a:p>
            <a:pPr eaLnBrk="0" hangingPunct="0">
              <a:spcBef>
                <a:spcPts val="0"/>
              </a:spcBef>
              <a:buFontTx/>
              <a:buNone/>
              <a:defRPr/>
            </a:pPr>
            <a:endParaRPr lang="cs-CZ" altLang="cs-CZ" sz="1800" u="sng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eaLnBrk="0" hangingPunct="0">
              <a:spcBef>
                <a:spcPts val="0"/>
              </a:spcBef>
              <a:buFontTx/>
              <a:buNone/>
              <a:defRPr/>
            </a:pPr>
            <a:r>
              <a:rPr lang="cs-CZ" altLang="cs-CZ" sz="1800" u="sng" dirty="0">
                <a:solidFill>
                  <a:srgbClr val="0070C0"/>
                </a:solidFill>
                <a:latin typeface="Calibri" panose="020F0502020204030204" pitchFamily="34" charset="0"/>
                <a:cs typeface="+mn-cs"/>
              </a:rPr>
              <a:t>další příčiny</a:t>
            </a: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opakované nárazy, páčení, údery,  .. </a:t>
            </a: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špatný povrch</a:t>
            </a:r>
            <a:endParaRPr lang="cs-CZ" altLang="cs-CZ" sz="1800" dirty="0">
              <a:solidFill>
                <a:srgbClr val="0070C0"/>
              </a:solidFill>
              <a:latin typeface="Calibri" panose="020F0502020204030204" pitchFamily="34" charset="0"/>
              <a:cs typeface="+mn-cs"/>
            </a:endParaRP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nesprávná technika pohybu</a:t>
            </a: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posturální </a:t>
            </a:r>
            <a:r>
              <a:rPr lang="cs-CZ" sz="1800" b="0" dirty="0" err="1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instabilita</a:t>
            </a: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 (dysfunkce hlubokého stabilizačního systému)</a:t>
            </a: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únava, nedostatečná adaptace na zátěž</a:t>
            </a:r>
            <a:endParaRPr lang="cs-CZ" altLang="cs-CZ" sz="1800" b="0" dirty="0">
              <a:solidFill>
                <a:srgbClr val="C00000"/>
              </a:solidFill>
              <a:latin typeface="Calibri" panose="020F0502020204030204" pitchFamily="34" charset="0"/>
              <a:cs typeface="+mn-cs"/>
            </a:endParaRPr>
          </a:p>
          <a:p>
            <a:pPr marL="457200" lvl="2" indent="-457200" eaLnBrk="0" hangingPunct="0"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nedostatečná rehydratace a </a:t>
            </a:r>
            <a:r>
              <a:rPr lang="cs-CZ" altLang="cs-CZ" sz="1800" b="0" dirty="0" err="1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remineralizace</a:t>
            </a:r>
            <a:r>
              <a:rPr lang="cs-CZ" altLang="cs-CZ" sz="1800" b="0" dirty="0">
                <a:solidFill>
                  <a:srgbClr val="C00000"/>
                </a:solidFill>
                <a:latin typeface="Calibri" panose="020F0502020204030204" pitchFamily="34" charset="0"/>
                <a:cs typeface="+mn-cs"/>
              </a:rPr>
              <a:t>, nedostatečný přísun energie</a:t>
            </a:r>
            <a:endParaRPr lang="cs-CZ" altLang="cs-CZ" sz="1800" b="0" dirty="0"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9458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>
                <a:solidFill>
                  <a:schemeClr val="accent2"/>
                </a:solidFill>
                <a:latin typeface="Calibri" pitchFamily="34" charset="0"/>
              </a:rPr>
              <a:t>POŠKOZENÍ POHYBOVÉHO APARÁTU PŘI KONDIČNÍM TRÉNINKU</a:t>
            </a:r>
            <a:endParaRPr lang="en-GB" altLang="cs-CZ" b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630488" y="449263"/>
            <a:ext cx="417671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PRSNÍCH 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SVALů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pic>
        <p:nvPicPr>
          <p:cNvPr id="57346" name="Obrázek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2688" y="1428750"/>
            <a:ext cx="1966912" cy="2376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7347" name="Obrázek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200" y="1439863"/>
            <a:ext cx="2057400" cy="237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7348" name="Obrázek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36863" y="1439863"/>
            <a:ext cx="2106612" cy="237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7349" name="TextovéPole 7"/>
          <p:cNvSpPr txBox="1">
            <a:spLocks noChangeArrowheads="1"/>
          </p:cNvSpPr>
          <p:nvPr/>
        </p:nvSpPr>
        <p:spPr bwMode="auto">
          <a:xfrm>
            <a:off x="306388" y="960438"/>
            <a:ext cx="8486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>
                <a:solidFill>
                  <a:srgbClr val="7030A0"/>
                </a:solidFill>
                <a:latin typeface="Calibri" pitchFamily="34" charset="0"/>
              </a:rPr>
              <a:t>→ </a:t>
            </a:r>
            <a:r>
              <a:rPr lang="cs-CZ">
                <a:solidFill>
                  <a:srgbClr val="7030A0"/>
                </a:solidFill>
              </a:rPr>
              <a:t>riziko poškození m. pectoralis major et aminor a jejich úponů na humerus</a:t>
            </a:r>
          </a:p>
        </p:txBody>
      </p:sp>
      <p:pic>
        <p:nvPicPr>
          <p:cNvPr id="57350" name="Obrázek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8813" y="1427163"/>
            <a:ext cx="1608137" cy="2378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7351" name="TextovéPole 11"/>
          <p:cNvSpPr txBox="1">
            <a:spLocks noChangeArrowheads="1"/>
          </p:cNvSpPr>
          <p:nvPr/>
        </p:nvSpPr>
        <p:spPr bwMode="auto">
          <a:xfrm>
            <a:off x="5219700" y="4221163"/>
            <a:ext cx="3600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1600" b="0">
                <a:solidFill>
                  <a:srgbClr val="7030A0"/>
                </a:solidFill>
                <a:latin typeface="Calibri" pitchFamily="34" charset="0"/>
              </a:rPr>
              <a:t>+ </a:t>
            </a:r>
            <a:r>
              <a:rPr lang="cs-CZ" sz="1600" b="0">
                <a:solidFill>
                  <a:srgbClr val="7030A0"/>
                </a:solidFill>
              </a:rPr>
              <a:t>riziko poškození </a:t>
            </a:r>
            <a:r>
              <a:rPr lang="cs-CZ" sz="1600">
                <a:solidFill>
                  <a:srgbClr val="7030A0"/>
                </a:solidFill>
              </a:rPr>
              <a:t>m. triceps brachii </a:t>
            </a:r>
            <a:r>
              <a:rPr lang="cs-CZ" sz="1600" b="0">
                <a:solidFill>
                  <a:srgbClr val="7030A0"/>
                </a:solidFill>
              </a:rPr>
              <a:t>a jeho úponů </a:t>
            </a:r>
            <a:r>
              <a:rPr lang="cs-CZ" sz="1600" b="0"/>
              <a:t>na olecranon ulny</a:t>
            </a:r>
          </a:p>
        </p:txBody>
      </p:sp>
      <p:cxnSp>
        <p:nvCxnSpPr>
          <p:cNvPr id="57352" name="Přímá spojnice se šipkou 13"/>
          <p:cNvCxnSpPr>
            <a:cxnSpLocks noChangeShapeType="1"/>
          </p:cNvCxnSpPr>
          <p:nvPr/>
        </p:nvCxnSpPr>
        <p:spPr bwMode="auto">
          <a:xfrm>
            <a:off x="6464300" y="3573463"/>
            <a:ext cx="1263650" cy="647700"/>
          </a:xfrm>
          <a:prstGeom prst="straightConnector1">
            <a:avLst/>
          </a:prstGeom>
          <a:noFill/>
          <a:ln w="12700" algn="ctr">
            <a:solidFill>
              <a:srgbClr val="7030A0"/>
            </a:solidFill>
            <a:prstDash val="dash"/>
            <a:round/>
            <a:headEnd/>
            <a:tailEnd type="triangle" w="med" len="med"/>
          </a:ln>
        </p:spPr>
      </p:cxnSp>
      <p:cxnSp>
        <p:nvCxnSpPr>
          <p:cNvPr id="57353" name="Přímá spojnice se šipkou 15"/>
          <p:cNvCxnSpPr>
            <a:cxnSpLocks noChangeShapeType="1"/>
          </p:cNvCxnSpPr>
          <p:nvPr/>
        </p:nvCxnSpPr>
        <p:spPr bwMode="auto">
          <a:xfrm flipH="1">
            <a:off x="7835900" y="2636838"/>
            <a:ext cx="227013" cy="1584325"/>
          </a:xfrm>
          <a:prstGeom prst="straightConnector1">
            <a:avLst/>
          </a:prstGeom>
          <a:noFill/>
          <a:ln w="12700" algn="ctr">
            <a:solidFill>
              <a:srgbClr val="7030A0"/>
            </a:solidFill>
            <a:prstDash val="dash"/>
            <a:round/>
            <a:headEnd/>
            <a:tailEnd type="triangle" w="med" len="med"/>
          </a:ln>
        </p:spPr>
      </p:cxnSp>
      <p:pic>
        <p:nvPicPr>
          <p:cNvPr id="57354" name="Obrázek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4125" y="3913188"/>
            <a:ext cx="2862263" cy="2852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7355" name="Obdélník 20"/>
          <p:cNvSpPr>
            <a:spLocks noChangeArrowheads="1"/>
          </p:cNvSpPr>
          <p:nvPr/>
        </p:nvSpPr>
        <p:spPr bwMode="auto">
          <a:xfrm>
            <a:off x="1403350" y="4064000"/>
            <a:ext cx="12271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B42CE388-5F2B-472A-8085-3C967801C8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RIZIKA POŠKOZENÍ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38" y="4767263"/>
            <a:ext cx="1963737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0" name="Obráze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2439988"/>
            <a:ext cx="1751013" cy="2106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1" name="Obrázek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275" y="4641850"/>
            <a:ext cx="1906588" cy="2106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2" name="Obrázek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38550" y="4640263"/>
            <a:ext cx="2090738" cy="210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3" name="Obrázek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93888" y="2439988"/>
            <a:ext cx="1704975" cy="2106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4" name="Obrázek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67388" y="4221163"/>
            <a:ext cx="3175000" cy="252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5" name="Obrázek 9"/>
          <p:cNvPicPr>
            <a:picLocks noChangeAspect="1"/>
          </p:cNvPicPr>
          <p:nvPr/>
        </p:nvPicPr>
        <p:blipFill>
          <a:blip r:embed="rId8"/>
          <a:srcRect l="44960" t="9435"/>
          <a:stretch>
            <a:fillRect/>
          </a:stretch>
        </p:blipFill>
        <p:spPr bwMode="auto">
          <a:xfrm>
            <a:off x="7481888" y="476250"/>
            <a:ext cx="1449387" cy="1301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Obdélník 12"/>
          <p:cNvSpPr/>
          <p:nvPr/>
        </p:nvSpPr>
        <p:spPr>
          <a:xfrm>
            <a:off x="2195513" y="404813"/>
            <a:ext cx="4471987" cy="5794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DELTOVÝCH 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SVALů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pic>
        <p:nvPicPr>
          <p:cNvPr id="58378" name="Obrázek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38550" y="1827213"/>
            <a:ext cx="2584450" cy="2719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ovéPole 13"/>
          <p:cNvSpPr txBox="1"/>
          <p:nvPr/>
        </p:nvSpPr>
        <p:spPr>
          <a:xfrm>
            <a:off x="501650" y="979488"/>
            <a:ext cx="4718050" cy="120015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m. </a:t>
            </a:r>
            <a:r>
              <a:rPr lang="cs-CZ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deltoideus</a:t>
            </a: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a jeho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pars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anterior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clavicula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– humerus)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pars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lateralis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(acromion – humerus)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pars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posterior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scapula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– humerus)</a:t>
            </a:r>
          </a:p>
        </p:txBody>
      </p:sp>
      <p:pic>
        <p:nvPicPr>
          <p:cNvPr id="58380" name="Obrázek 1"/>
          <p:cNvPicPr>
            <a:picLocks noChangeAspect="1"/>
          </p:cNvPicPr>
          <p:nvPr/>
        </p:nvPicPr>
        <p:blipFill>
          <a:blip r:embed="rId10"/>
          <a:srcRect l="3375" t="55251" r="21724" b="652"/>
          <a:stretch>
            <a:fillRect/>
          </a:stretch>
        </p:blipFill>
        <p:spPr bwMode="auto">
          <a:xfrm>
            <a:off x="6362700" y="1827213"/>
            <a:ext cx="2568575" cy="2033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8381" name="Obdélník 10"/>
          <p:cNvSpPr>
            <a:spLocks noChangeArrowheads="1"/>
          </p:cNvSpPr>
          <p:nvPr/>
        </p:nvSpPr>
        <p:spPr bwMode="auto">
          <a:xfrm>
            <a:off x="7593013" y="3614738"/>
            <a:ext cx="12271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36A95E12-EEAD-48A5-9C8C-73759CB92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RIZIKA POŠKOZENÍ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1933575"/>
            <a:ext cx="2879725" cy="3081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9394" name="Obrázek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338" y="1933575"/>
            <a:ext cx="2281237" cy="2720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2430463" y="404813"/>
            <a:ext cx="423703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BICEPSU PAŽE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57163" y="952500"/>
            <a:ext cx="7654925" cy="92392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m.- biceps </a:t>
            </a:r>
            <a:r>
              <a:rPr lang="cs-CZ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humeri</a:t>
            </a: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a jeho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longum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(tub.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supraglenoidale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scapulae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-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tuberositas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radii,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aponeurosis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breve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proc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.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coracoideus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humeri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–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tuberositas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radii,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aponeurosis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</p:txBody>
      </p:sp>
      <p:pic>
        <p:nvPicPr>
          <p:cNvPr id="59398" name="Obrázek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2925" y="4006850"/>
            <a:ext cx="2398713" cy="276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9399" name="Obrázek 7"/>
          <p:cNvPicPr>
            <a:picLocks noChangeAspect="1"/>
          </p:cNvPicPr>
          <p:nvPr/>
        </p:nvPicPr>
        <p:blipFill>
          <a:blip r:embed="rId5"/>
          <a:srcRect l="66449" t="8000" b="36655"/>
          <a:stretch>
            <a:fillRect/>
          </a:stretch>
        </p:blipFill>
        <p:spPr bwMode="auto">
          <a:xfrm>
            <a:off x="6372225" y="2332038"/>
            <a:ext cx="2570163" cy="4443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9400" name="Obdélník 11"/>
          <p:cNvSpPr>
            <a:spLocks noChangeArrowheads="1"/>
          </p:cNvSpPr>
          <p:nvPr/>
        </p:nvSpPr>
        <p:spPr bwMode="auto">
          <a:xfrm>
            <a:off x="7199313" y="6526213"/>
            <a:ext cx="12271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068AC630-0853-4484-B810-064D0510E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RIZIKA POŠKOZENÍ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Obrázek 1"/>
          <p:cNvPicPr>
            <a:picLocks noChangeAspect="1"/>
          </p:cNvPicPr>
          <p:nvPr/>
        </p:nvPicPr>
        <p:blipFill>
          <a:blip r:embed="rId2"/>
          <a:srcRect l="19194" t="2750" r="3790" b="29068"/>
          <a:stretch>
            <a:fillRect/>
          </a:stretch>
        </p:blipFill>
        <p:spPr bwMode="auto">
          <a:xfrm>
            <a:off x="5280025" y="960438"/>
            <a:ext cx="3748088" cy="3476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2430463" y="404813"/>
            <a:ext cx="423703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TRICEPSU PAŽE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57163" y="989013"/>
            <a:ext cx="6359525" cy="120015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m. triceps </a:t>
            </a:r>
            <a:r>
              <a:rPr lang="cs-CZ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humeri</a:t>
            </a: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a jeho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longum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(tub.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infraglenoidale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scapulae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-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olecranon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ulnae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laterale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(humerus –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olecranon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ulnae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mediale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(humerus -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olecranon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ulnae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</p:txBody>
      </p:sp>
      <p:pic>
        <p:nvPicPr>
          <p:cNvPr id="60421" name="Obrázek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2276475"/>
            <a:ext cx="22240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Obrázek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7613" y="2271713"/>
            <a:ext cx="2012950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3" name="Obrázek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3" y="4437063"/>
            <a:ext cx="2836862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Obrázek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6425" y="4538663"/>
            <a:ext cx="207645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5" name="Obdélník 9"/>
          <p:cNvSpPr>
            <a:spLocks noChangeArrowheads="1"/>
          </p:cNvSpPr>
          <p:nvPr/>
        </p:nvSpPr>
        <p:spPr bwMode="auto">
          <a:xfrm>
            <a:off x="7832725" y="4191000"/>
            <a:ext cx="1227138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pic>
        <p:nvPicPr>
          <p:cNvPr id="60426" name="Obrázek 10"/>
          <p:cNvPicPr>
            <a:picLocks noChangeAspect="1"/>
          </p:cNvPicPr>
          <p:nvPr/>
        </p:nvPicPr>
        <p:blipFill>
          <a:blip r:embed="rId7"/>
          <a:srcRect t="12794"/>
          <a:stretch>
            <a:fillRect/>
          </a:stretch>
        </p:blipFill>
        <p:spPr bwMode="auto">
          <a:xfrm>
            <a:off x="5795963" y="4494213"/>
            <a:ext cx="26400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5762625" y="4454525"/>
            <a:ext cx="26590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Osteofyt úponu na </a:t>
            </a:r>
            <a:r>
              <a:rPr lang="cs-CZ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olecranon</a:t>
            </a:r>
            <a:endParaRPr lang="cs-CZ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http://www.shoulderelbowsurgeon.co.uk/elbow.html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53DE83A5-3E07-4A3D-A4D0-30712B88F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RIZIKA POŠKOZENÍ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1975" y="1844675"/>
            <a:ext cx="2338388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527050" y="446088"/>
            <a:ext cx="5616575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</a:t>
            </a:r>
            <a:r>
              <a:rPr lang="cs-CZ" sz="2000" b="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EXTENZOR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ů</a:t>
            </a: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KYČLE A KOLENA</a:t>
            </a:r>
            <a:endParaRPr lang="cs-CZ" sz="20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pic>
        <p:nvPicPr>
          <p:cNvPr id="61443" name="Obráze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2227263"/>
            <a:ext cx="2473325" cy="2436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44" name="Obrázek 6"/>
          <p:cNvPicPr>
            <a:picLocks noChangeAspect="1"/>
          </p:cNvPicPr>
          <p:nvPr/>
        </p:nvPicPr>
        <p:blipFill>
          <a:blip r:embed="rId4"/>
          <a:srcRect l="27325" t="21136" r="2" b="7367"/>
          <a:stretch>
            <a:fillRect/>
          </a:stretch>
        </p:blipFill>
        <p:spPr bwMode="auto">
          <a:xfrm>
            <a:off x="5508625" y="2774950"/>
            <a:ext cx="3560763" cy="4048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46" name="Obdélník 7"/>
          <p:cNvSpPr>
            <a:spLocks noChangeArrowheads="1"/>
          </p:cNvSpPr>
          <p:nvPr/>
        </p:nvSpPr>
        <p:spPr bwMode="auto">
          <a:xfrm>
            <a:off x="7885113" y="4492625"/>
            <a:ext cx="122555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87375" y="989013"/>
            <a:ext cx="5495925" cy="120015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svalů a jejich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glutaeus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maximus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et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medius</a:t>
            </a:r>
            <a:endParaRPr lang="cs-CZ" b="0" dirty="0">
              <a:latin typeface="Calibri" panose="020F0502020204030204" pitchFamily="34" charset="0"/>
              <a:cs typeface="+mn-cs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quadricepos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femoris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(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vastus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medialis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intermedius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lateralis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;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rectus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femoris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)</a:t>
            </a:r>
            <a:endParaRPr lang="cs-CZ" b="0" dirty="0"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61448" name="Obrázek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14513" y="4046538"/>
            <a:ext cx="2232025" cy="2776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49" name="Obrázek 10"/>
          <p:cNvPicPr>
            <a:picLocks noChangeAspect="1"/>
          </p:cNvPicPr>
          <p:nvPr/>
        </p:nvPicPr>
        <p:blipFill>
          <a:blip r:embed="rId6"/>
          <a:srcRect l="2620" t="11957" r="38414" b="35869"/>
          <a:stretch>
            <a:fillRect/>
          </a:stretch>
        </p:blipFill>
        <p:spPr bwMode="auto">
          <a:xfrm>
            <a:off x="6438900" y="455613"/>
            <a:ext cx="2630488" cy="2935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E4D3B21D-3E99-491F-9B54-7D6B96C76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RIZIKA POŠKOZENÍ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813" y="2708275"/>
            <a:ext cx="3617912" cy="3757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2466" name="Obrázek 5"/>
          <p:cNvPicPr>
            <a:picLocks noChangeAspect="1"/>
          </p:cNvPicPr>
          <p:nvPr/>
        </p:nvPicPr>
        <p:blipFill>
          <a:blip r:embed="rId3"/>
          <a:srcRect l="3992" t="11958" r="4134" b="3261"/>
          <a:stretch>
            <a:fillRect/>
          </a:stretch>
        </p:blipFill>
        <p:spPr bwMode="auto">
          <a:xfrm>
            <a:off x="4643438" y="1031875"/>
            <a:ext cx="4454525" cy="51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2468" name="Obdélník 4"/>
          <p:cNvSpPr>
            <a:spLocks noChangeArrowheads="1"/>
          </p:cNvSpPr>
          <p:nvPr/>
        </p:nvSpPr>
        <p:spPr bwMode="auto">
          <a:xfrm>
            <a:off x="4660900" y="6015038"/>
            <a:ext cx="12271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sp>
        <p:nvSpPr>
          <p:cNvPr id="7" name="Obdélník 6"/>
          <p:cNvSpPr/>
          <p:nvPr/>
        </p:nvSpPr>
        <p:spPr>
          <a:xfrm>
            <a:off x="527050" y="446088"/>
            <a:ext cx="7069138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</a:t>
            </a:r>
            <a:r>
              <a:rPr lang="cs-CZ" sz="2000" b="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FLEXOR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ů</a:t>
            </a: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KOLENA </a:t>
            </a:r>
            <a:r>
              <a:rPr lang="cs-CZ" sz="16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(+ </a:t>
            </a:r>
            <a:r>
              <a:rPr lang="cs-CZ" sz="1600" b="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EXTENZOR</a:t>
            </a:r>
            <a:r>
              <a:rPr lang="cs-CZ" sz="16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ů</a:t>
            </a:r>
            <a:r>
              <a:rPr lang="cs-CZ" sz="16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KYČLE )</a:t>
            </a:r>
            <a:endParaRPr lang="cs-CZ" sz="16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57163" y="1057275"/>
            <a:ext cx="5062537" cy="14763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</a:t>
            </a:r>
            <a:r>
              <a:rPr lang="cs-CZ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hamstringů</a:t>
            </a: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a jejich úponů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biceps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femoris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semitendinosus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,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semimembranosus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</a:p>
          <a:p>
            <a:pPr eaLnBrk="0" hangingPunct="0"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gastrocnemius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a jeho úponů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B2CDB8C5-F861-49B3-8F4D-7CBE44363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RIZIKA POŠKOZENÍ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Obrázek 6"/>
          <p:cNvPicPr>
            <a:picLocks noChangeAspect="1"/>
          </p:cNvPicPr>
          <p:nvPr/>
        </p:nvPicPr>
        <p:blipFill>
          <a:blip r:embed="rId2"/>
          <a:srcRect l="3992" t="53519" r="4134" b="3261"/>
          <a:stretch>
            <a:fillRect/>
          </a:stretch>
        </p:blipFill>
        <p:spPr bwMode="auto">
          <a:xfrm>
            <a:off x="5389563" y="1022350"/>
            <a:ext cx="3552825" cy="2109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3490" name="Obrázek 2"/>
          <p:cNvPicPr>
            <a:picLocks noChangeAspect="1"/>
          </p:cNvPicPr>
          <p:nvPr/>
        </p:nvPicPr>
        <p:blipFill>
          <a:blip r:embed="rId3"/>
          <a:srcRect l="16100"/>
          <a:stretch>
            <a:fillRect/>
          </a:stretch>
        </p:blipFill>
        <p:spPr bwMode="auto">
          <a:xfrm>
            <a:off x="3222625" y="2852738"/>
            <a:ext cx="2366963" cy="3938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1116013" y="461963"/>
            <a:ext cx="7069137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POSILOVÁNÍ PLANTÁRNÍCH </a:t>
            </a:r>
            <a:r>
              <a:rPr lang="cs-CZ" sz="2000" b="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FLEXOR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ů</a:t>
            </a: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NOHY</a:t>
            </a:r>
            <a:endParaRPr lang="cs-CZ" sz="16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cs-CZ" sz="1200" b="0" dirty="0">
                <a:latin typeface="Arial" panose="020B0604020202020204" pitchFamily="34" charset="0"/>
                <a:cs typeface="+mn-cs"/>
              </a:rPr>
              <a:t>(http://www.primafitness.cz/)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63600" y="1022350"/>
            <a:ext cx="4394200" cy="175418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s-CZ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→ riziko poškození svalů a jejich úponů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gastrocnemius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(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caput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laterale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et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mediale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) + m.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soleus</a:t>
            </a:r>
            <a:endParaRPr lang="cs-CZ" b="0" dirty="0">
              <a:solidFill>
                <a:srgbClr val="7030A0"/>
              </a:solidFill>
              <a:latin typeface="Calibri" panose="020F0502020204030204" pitchFamily="34" charset="0"/>
              <a:cs typeface="+mn-cs"/>
            </a:endParaRPr>
          </a:p>
          <a:p>
            <a:pPr eaLnBrk="0" hangingPunct="0">
              <a:defRPr/>
            </a:pPr>
            <a:r>
              <a:rPr lang="cs-CZ" b="0" dirty="0">
                <a:latin typeface="Calibri" panose="020F0502020204030204" pitchFamily="34" charset="0"/>
                <a:cs typeface="+mn-cs"/>
              </a:rPr>
              <a:t>(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tendo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Achylli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– calcaneus;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condyli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 err="1">
                <a:latin typeface="Calibri" panose="020F0502020204030204" pitchFamily="34" charset="0"/>
                <a:cs typeface="+mn-cs"/>
              </a:rPr>
              <a:t>femoris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)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M. flexor </a:t>
            </a:r>
            <a:r>
              <a:rPr lang="cs-CZ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digitorum</a:t>
            </a:r>
            <a:r>
              <a:rPr lang="cs-CZ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brevis </a:t>
            </a:r>
            <a:r>
              <a:rPr lang="cs-CZ" sz="1400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+ </a:t>
            </a:r>
            <a:r>
              <a:rPr lang="cs-CZ" sz="1400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quadratus</a:t>
            </a:r>
            <a:r>
              <a:rPr lang="cs-CZ" sz="1400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sz="1400" b="0" dirty="0" err="1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plantae</a:t>
            </a:r>
            <a:r>
              <a:rPr lang="cs-CZ" sz="1400" b="0" dirty="0">
                <a:solidFill>
                  <a:srgbClr val="7030A0"/>
                </a:solidFill>
                <a:latin typeface="Calibri" panose="020F0502020204030204" pitchFamily="34" charset="0"/>
                <a:cs typeface="+mn-cs"/>
              </a:rPr>
              <a:t> </a:t>
            </a:r>
            <a:r>
              <a:rPr lang="cs-CZ" b="0" dirty="0">
                <a:latin typeface="Calibri" panose="020F0502020204030204" pitchFamily="34" charset="0"/>
                <a:cs typeface="+mn-cs"/>
              </a:rPr>
              <a:t>(calcaneus)</a:t>
            </a:r>
          </a:p>
        </p:txBody>
      </p:sp>
      <p:sp>
        <p:nvSpPr>
          <p:cNvPr id="63494" name="Obdélník 7"/>
          <p:cNvSpPr>
            <a:spLocks noChangeArrowheads="1"/>
          </p:cNvSpPr>
          <p:nvPr/>
        </p:nvSpPr>
        <p:spPr bwMode="auto">
          <a:xfrm>
            <a:off x="7748588" y="1709738"/>
            <a:ext cx="12255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1000" b="0"/>
              <a:t>(http://fitnesak.cz/)</a:t>
            </a:r>
          </a:p>
        </p:txBody>
      </p:sp>
      <p:pic>
        <p:nvPicPr>
          <p:cNvPr id="63495" name="Obrázek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1188" y="4352925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Obrázek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238" y="2852738"/>
            <a:ext cx="2552700" cy="2879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5673725" y="4344988"/>
            <a:ext cx="3306763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Patní ostruhy úponů</a:t>
            </a:r>
          </a:p>
          <a:p>
            <a:pPr algn="ctr" eaLnBrk="0" hangingPunct="0">
              <a:defRPr/>
            </a:pPr>
            <a:r>
              <a:rPr lang="cs-CZ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Achillovy šlachy a plant. aponeurózy</a:t>
            </a:r>
          </a:p>
          <a:p>
            <a:pPr algn="ctr" eaLnBrk="0" hangingPunct="0">
              <a:defRPr/>
            </a:pPr>
            <a:r>
              <a:rPr lang="cs-CZ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http://www.docpods.com/heel-spurs</a:t>
            </a:r>
          </a:p>
        </p:txBody>
      </p:sp>
      <p:pic>
        <p:nvPicPr>
          <p:cNvPr id="63498" name="Obrázek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67625" y="2401888"/>
            <a:ext cx="1403350" cy="1911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FB1977D9-A042-4B18-ACC2-85EDC1888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RIZIKA POŠKOZENÍ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1116013" y="585788"/>
            <a:ext cx="706913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SEBEPOŠKOZENÍ „</a:t>
            </a:r>
            <a:r>
              <a:rPr lang="cs-CZ" sz="2000" b="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KULTURIST</a:t>
            </a:r>
            <a:r>
              <a:rPr lang="cs-CZ" sz="2000" b="0" cap="all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ů</a:t>
            </a:r>
            <a:r>
              <a:rPr lang="cs-CZ" sz="2000" b="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“ INJEKCEMI SYNTHOLU</a:t>
            </a:r>
            <a:endParaRPr lang="cs-CZ" sz="1600" b="0" cap="all" dirty="0">
              <a:solidFill>
                <a:srgbClr val="0070C0"/>
              </a:solidFill>
              <a:latin typeface="Arial" panose="020B0604020202020204" pitchFamily="34" charset="0"/>
              <a:cs typeface="+mn-cs"/>
            </a:endParaRPr>
          </a:p>
        </p:txBody>
      </p:sp>
      <p:pic>
        <p:nvPicPr>
          <p:cNvPr id="64515" name="Obrázek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8013" y="1506538"/>
            <a:ext cx="5510212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Obrázek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8013" y="4027488"/>
            <a:ext cx="551021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Obdélník 14"/>
          <p:cNvSpPr>
            <a:spLocks noChangeArrowheads="1"/>
          </p:cNvSpPr>
          <p:nvPr/>
        </p:nvSpPr>
        <p:spPr bwMode="auto">
          <a:xfrm>
            <a:off x="900113" y="1168400"/>
            <a:ext cx="74580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600" b="0">
                <a:latin typeface="Calibri" pitchFamily="34" charset="0"/>
              </a:rPr>
              <a:t>http://www.ergo-log.com/synthol-demolishes-muscle-tissue.html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88034098-B595-42E1-AD7A-5F581405B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RIZIKA POŠKOZENÍ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image0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3" y="5399088"/>
            <a:ext cx="1779587" cy="1284287"/>
          </a:xfrm>
          <a:prstGeom prst="rect">
            <a:avLst/>
          </a:prstGeom>
          <a:noFill/>
          <a:ln w="12700">
            <a:solidFill>
              <a:srgbClr val="000099"/>
            </a:solidFill>
            <a:miter lim="800000"/>
            <a:headEnd/>
            <a:tailEnd/>
          </a:ln>
        </p:spPr>
      </p:pic>
      <p:pic>
        <p:nvPicPr>
          <p:cNvPr id="14" name="Picture 40" descr="IR000086"/>
          <p:cNvPicPr>
            <a:picLocks noChangeAspect="1" noChangeArrowheads="1"/>
          </p:cNvPicPr>
          <p:nvPr/>
        </p:nvPicPr>
        <p:blipFill>
          <a:blip r:embed="rId3"/>
          <a:srcRect r="7050"/>
          <a:stretch>
            <a:fillRect/>
          </a:stretch>
        </p:blipFill>
        <p:spPr bwMode="auto">
          <a:xfrm>
            <a:off x="836613" y="3776663"/>
            <a:ext cx="2339975" cy="173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157163" y="549275"/>
            <a:ext cx="6553200" cy="3139321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dirty="0">
                <a:solidFill>
                  <a:srgbClr val="0070C0"/>
                </a:solidFill>
                <a:latin typeface="Calibri" pitchFamily="34" charset="0"/>
              </a:rPr>
              <a:t>Rozdělení </a:t>
            </a:r>
            <a:r>
              <a:rPr lang="cs-CZ" altLang="cs-CZ" dirty="0" err="1">
                <a:solidFill>
                  <a:srgbClr val="0070C0"/>
                </a:solidFill>
                <a:latin typeface="Calibri" pitchFamily="34" charset="0"/>
              </a:rPr>
              <a:t>mikrotraumat</a:t>
            </a:r>
            <a:r>
              <a:rPr lang="cs-CZ" altLang="cs-CZ" dirty="0">
                <a:solidFill>
                  <a:srgbClr val="0070C0"/>
                </a:solidFill>
                <a:latin typeface="Calibri" pitchFamily="34" charset="0"/>
              </a:rPr>
              <a:t> podle tkání, názvosloví</a:t>
            </a:r>
          </a:p>
          <a:p>
            <a:pPr algn="ctr"/>
            <a:endParaRPr lang="cs-CZ" altLang="cs-CZ" b="0" dirty="0"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 zánět</a:t>
            </a:r>
            <a:r>
              <a:rPr lang="cs-CZ" altLang="cs-CZ" b="0" dirty="0">
                <a:solidFill>
                  <a:srgbClr val="0066FF"/>
                </a:solidFill>
                <a:latin typeface="Calibri" pitchFamily="34" charset="0"/>
              </a:rPr>
              <a:t> </a:t>
            </a:r>
            <a:r>
              <a:rPr lang="en-GB" altLang="cs-CZ" b="0" dirty="0" err="1">
                <a:solidFill>
                  <a:srgbClr val="CC0066"/>
                </a:solidFill>
                <a:latin typeface="Calibri" pitchFamily="34" charset="0"/>
              </a:rPr>
              <a:t>sval</a:t>
            </a:r>
            <a:r>
              <a:rPr lang="cs-CZ" altLang="cs-CZ" b="0" dirty="0">
                <a:solidFill>
                  <a:srgbClr val="CC0066"/>
                </a:solidFill>
                <a:latin typeface="Calibri" pitchFamily="34" charset="0"/>
              </a:rPr>
              <a:t>u</a:t>
            </a:r>
            <a:r>
              <a:rPr lang="en-GB" altLang="cs-CZ" b="0" dirty="0">
                <a:solidFill>
                  <a:srgbClr val="0066FF"/>
                </a:solidFill>
                <a:latin typeface="Calibri" pitchFamily="34" charset="0"/>
              </a:rPr>
              <a:t> 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(myositis)</a:t>
            </a:r>
            <a:endParaRPr lang="cs-CZ" altLang="cs-CZ" b="0" dirty="0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en-GB" altLang="cs-CZ" b="0" dirty="0" err="1">
                <a:solidFill>
                  <a:srgbClr val="CC0066"/>
                </a:solidFill>
                <a:latin typeface="Calibri" pitchFamily="34" charset="0"/>
              </a:rPr>
              <a:t>šlach</a:t>
            </a:r>
            <a:r>
              <a:rPr lang="cs-CZ" altLang="cs-CZ" b="0" dirty="0">
                <a:solidFill>
                  <a:srgbClr val="CC0066"/>
                </a:solidFill>
                <a:latin typeface="Calibri" pitchFamily="34" charset="0"/>
              </a:rPr>
              <a:t>y</a:t>
            </a:r>
            <a:r>
              <a:rPr lang="en-GB" altLang="cs-CZ" b="0" dirty="0">
                <a:solidFill>
                  <a:srgbClr val="CC0066"/>
                </a:solidFill>
                <a:latin typeface="Calibri" pitchFamily="34" charset="0"/>
              </a:rPr>
              <a:t> a </a:t>
            </a:r>
            <a:r>
              <a:rPr lang="en-GB" altLang="cs-CZ" b="0" dirty="0" err="1">
                <a:solidFill>
                  <a:srgbClr val="CC0066"/>
                </a:solidFill>
                <a:latin typeface="Calibri" pitchFamily="34" charset="0"/>
              </a:rPr>
              <a:t>vaz</a:t>
            </a:r>
            <a:r>
              <a:rPr lang="cs-CZ" altLang="cs-CZ" b="0" dirty="0">
                <a:solidFill>
                  <a:srgbClr val="CC0066"/>
                </a:solidFill>
                <a:latin typeface="Calibri" pitchFamily="34" charset="0"/>
              </a:rPr>
              <a:t>u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 (tendinitis)</a:t>
            </a:r>
            <a:endParaRPr lang="cs-CZ" altLang="cs-CZ" b="0" dirty="0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cs-CZ" altLang="cs-CZ" b="0" dirty="0">
                <a:solidFill>
                  <a:srgbClr val="CC0066"/>
                </a:solidFill>
                <a:latin typeface="Calibri" pitchFamily="34" charset="0"/>
              </a:rPr>
              <a:t>úponu</a:t>
            </a: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 šlachy nebo vazu na kost (</a:t>
            </a:r>
            <a:r>
              <a:rPr lang="cs-CZ" altLang="cs-CZ" b="0" dirty="0" err="1">
                <a:solidFill>
                  <a:schemeClr val="accent2"/>
                </a:solidFill>
                <a:latin typeface="Calibri" pitchFamily="34" charset="0"/>
              </a:rPr>
              <a:t>enthezitis</a:t>
            </a: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cs-CZ" altLang="cs-CZ" b="0" dirty="0" err="1">
                <a:solidFill>
                  <a:schemeClr val="accent2"/>
                </a:solidFill>
                <a:latin typeface="Calibri" pitchFamily="34" charset="0"/>
              </a:rPr>
              <a:t>enthezopathia</a:t>
            </a: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)</a:t>
            </a:r>
          </a:p>
          <a:p>
            <a:pPr>
              <a:buFont typeface="Wingdings" pitchFamily="2" charset="2"/>
              <a:buChar char="q"/>
            </a:pP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cs-CZ" altLang="cs-CZ" b="0" dirty="0">
                <a:solidFill>
                  <a:srgbClr val="CC0066"/>
                </a:solidFill>
                <a:latin typeface="Calibri" pitchFamily="34" charset="0"/>
              </a:rPr>
              <a:t>okostice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 (periostitis)</a:t>
            </a:r>
            <a:r>
              <a:rPr lang="en-GB" altLang="cs-CZ" b="0" dirty="0">
                <a:solidFill>
                  <a:srgbClr val="0066FF"/>
                </a:solidFill>
                <a:latin typeface="Calibri" pitchFamily="34" charset="0"/>
              </a:rPr>
              <a:t> </a:t>
            </a:r>
            <a:r>
              <a:rPr lang="en-GB" altLang="cs-CZ" b="0" dirty="0">
                <a:latin typeface="Calibri" pitchFamily="34" charset="0"/>
              </a:rPr>
              <a:t>v </a:t>
            </a:r>
            <a:r>
              <a:rPr lang="en-GB" altLang="cs-CZ" b="0" dirty="0" err="1">
                <a:latin typeface="Calibri" pitchFamily="34" charset="0"/>
              </a:rPr>
              <a:t>oblasti</a:t>
            </a:r>
            <a:r>
              <a:rPr lang="en-GB" altLang="cs-CZ" b="0" dirty="0">
                <a:latin typeface="Calibri" pitchFamily="34" charset="0"/>
              </a:rPr>
              <a:t> </a:t>
            </a:r>
            <a:r>
              <a:rPr lang="en-GB" altLang="cs-CZ" b="0" dirty="0" err="1">
                <a:latin typeface="Calibri" pitchFamily="34" charset="0"/>
              </a:rPr>
              <a:t>úponů</a:t>
            </a:r>
            <a:r>
              <a:rPr lang="en-GB" altLang="cs-CZ" b="0" dirty="0">
                <a:latin typeface="Calibri" pitchFamily="34" charset="0"/>
              </a:rPr>
              <a:t> </a:t>
            </a:r>
            <a:r>
              <a:rPr lang="en-GB" altLang="cs-CZ" b="0" dirty="0" err="1">
                <a:latin typeface="Calibri" pitchFamily="34" charset="0"/>
              </a:rPr>
              <a:t>svalů</a:t>
            </a:r>
            <a:r>
              <a:rPr lang="en-GB" altLang="cs-CZ" b="0" dirty="0">
                <a:latin typeface="Calibri" pitchFamily="34" charset="0"/>
              </a:rPr>
              <a:t> </a:t>
            </a:r>
            <a:r>
              <a:rPr lang="en-GB" altLang="cs-CZ" b="0" dirty="0" err="1">
                <a:latin typeface="Calibri" pitchFamily="34" charset="0"/>
              </a:rPr>
              <a:t>na</a:t>
            </a:r>
            <a:r>
              <a:rPr lang="en-GB" altLang="cs-CZ" b="0" dirty="0">
                <a:latin typeface="Calibri" pitchFamily="34" charset="0"/>
              </a:rPr>
              <a:t> </a:t>
            </a:r>
            <a:r>
              <a:rPr lang="en-GB" altLang="cs-CZ" b="0" dirty="0" err="1">
                <a:latin typeface="Calibri" pitchFamily="34" charset="0"/>
              </a:rPr>
              <a:t>kost</a:t>
            </a:r>
            <a:endParaRPr lang="cs-CZ" altLang="cs-CZ" b="0" dirty="0"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cs-CZ" altLang="cs-CZ" b="0" dirty="0">
                <a:solidFill>
                  <a:srgbClr val="CC0066"/>
                </a:solidFill>
                <a:latin typeface="Calibri" pitchFamily="34" charset="0"/>
              </a:rPr>
              <a:t>šlachové pochvy </a:t>
            </a: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(</a:t>
            </a:r>
            <a:r>
              <a:rPr lang="cs-CZ" altLang="cs-CZ" b="0" dirty="0" err="1">
                <a:solidFill>
                  <a:schemeClr val="accent2"/>
                </a:solidFill>
                <a:latin typeface="Calibri" pitchFamily="34" charset="0"/>
              </a:rPr>
              <a:t>tendovaginitis</a:t>
            </a: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)</a:t>
            </a:r>
          </a:p>
          <a:p>
            <a:pPr>
              <a:buFont typeface="Wingdings" pitchFamily="2" charset="2"/>
              <a:buChar char="q"/>
            </a:pP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en-GB" altLang="cs-CZ" b="0" dirty="0" err="1">
                <a:solidFill>
                  <a:srgbClr val="CC0066"/>
                </a:solidFill>
                <a:latin typeface="Calibri" pitchFamily="34" charset="0"/>
              </a:rPr>
              <a:t>tíhov</a:t>
            </a:r>
            <a:r>
              <a:rPr lang="cs-CZ" altLang="cs-CZ" b="0" dirty="0" err="1">
                <a:solidFill>
                  <a:srgbClr val="CC0066"/>
                </a:solidFill>
                <a:latin typeface="Calibri" pitchFamily="34" charset="0"/>
              </a:rPr>
              <a:t>ého</a:t>
            </a:r>
            <a:r>
              <a:rPr lang="en-GB" altLang="cs-CZ" b="0" dirty="0">
                <a:solidFill>
                  <a:srgbClr val="CC0066"/>
                </a:solidFill>
                <a:latin typeface="Calibri" pitchFamily="34" charset="0"/>
              </a:rPr>
              <a:t> </a:t>
            </a:r>
            <a:r>
              <a:rPr lang="en-GB" altLang="cs-CZ" b="0" dirty="0" err="1">
                <a:solidFill>
                  <a:srgbClr val="CC0066"/>
                </a:solidFill>
                <a:latin typeface="Calibri" pitchFamily="34" charset="0"/>
              </a:rPr>
              <a:t>váčk</a:t>
            </a:r>
            <a:r>
              <a:rPr lang="cs-CZ" altLang="cs-CZ" b="0" dirty="0">
                <a:solidFill>
                  <a:srgbClr val="CC0066"/>
                </a:solidFill>
                <a:latin typeface="Calibri" pitchFamily="34" charset="0"/>
              </a:rPr>
              <a:t>u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 (bursitis)</a:t>
            </a:r>
            <a:endParaRPr lang="en-GB" altLang="cs-CZ" b="0" dirty="0"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 zánět </a:t>
            </a:r>
            <a:r>
              <a:rPr lang="en-GB" altLang="cs-CZ" b="0" dirty="0" err="1">
                <a:solidFill>
                  <a:srgbClr val="CC0066"/>
                </a:solidFill>
                <a:latin typeface="Calibri" pitchFamily="34" charset="0"/>
              </a:rPr>
              <a:t>kloubníh</a:t>
            </a:r>
            <a:r>
              <a:rPr lang="cs-CZ" altLang="cs-CZ" b="0" dirty="0">
                <a:solidFill>
                  <a:srgbClr val="CC0066"/>
                </a:solidFill>
                <a:latin typeface="Calibri" pitchFamily="34" charset="0"/>
              </a:rPr>
              <a:t>o</a:t>
            </a:r>
            <a:r>
              <a:rPr lang="en-GB" altLang="cs-CZ" b="0" dirty="0">
                <a:solidFill>
                  <a:srgbClr val="CC0066"/>
                </a:solidFill>
                <a:latin typeface="Calibri" pitchFamily="34" charset="0"/>
              </a:rPr>
              <a:t> </a:t>
            </a:r>
            <a:r>
              <a:rPr lang="en-GB" altLang="cs-CZ" b="0" dirty="0" err="1">
                <a:solidFill>
                  <a:srgbClr val="CC0066"/>
                </a:solidFill>
                <a:latin typeface="Calibri" pitchFamily="34" charset="0"/>
              </a:rPr>
              <a:t>pouzdr</a:t>
            </a:r>
            <a:r>
              <a:rPr lang="cs-CZ" altLang="cs-CZ" b="0" dirty="0">
                <a:solidFill>
                  <a:srgbClr val="CC0066"/>
                </a:solidFill>
                <a:latin typeface="Calibri" pitchFamily="34" charset="0"/>
              </a:rPr>
              <a:t>a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 (synovitis</a:t>
            </a: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cs-CZ" altLang="cs-CZ" b="0" dirty="0" err="1">
                <a:solidFill>
                  <a:schemeClr val="accent2"/>
                </a:solidFill>
                <a:latin typeface="Calibri" pitchFamily="34" charset="0"/>
              </a:rPr>
              <a:t>periarthritis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)</a:t>
            </a:r>
            <a:endParaRPr lang="cs-CZ" altLang="cs-CZ" b="0" dirty="0">
              <a:solidFill>
                <a:schemeClr val="accent2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GB" altLang="cs-CZ" b="0" dirty="0" err="1">
                <a:solidFill>
                  <a:schemeClr val="accent2"/>
                </a:solidFill>
                <a:latin typeface="Calibri" pitchFamily="34" charset="0"/>
              </a:rPr>
              <a:t>poškození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GB" altLang="cs-CZ" b="0" dirty="0" err="1">
                <a:solidFill>
                  <a:srgbClr val="CC0066"/>
                </a:solidFill>
                <a:latin typeface="Calibri" pitchFamily="34" charset="0"/>
              </a:rPr>
              <a:t>chrupavky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 (</a:t>
            </a:r>
            <a:r>
              <a:rPr lang="cs-CZ" altLang="cs-CZ" b="0" dirty="0" err="1">
                <a:solidFill>
                  <a:schemeClr val="accent2"/>
                </a:solidFill>
                <a:latin typeface="Calibri" pitchFamily="34" charset="0"/>
              </a:rPr>
              <a:t>chondritis</a:t>
            </a: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, </a:t>
            </a:r>
            <a:r>
              <a:rPr lang="en-GB" altLang="cs-CZ" b="0" dirty="0" err="1">
                <a:solidFill>
                  <a:schemeClr val="accent2"/>
                </a:solidFill>
                <a:latin typeface="Calibri" pitchFamily="34" charset="0"/>
              </a:rPr>
              <a:t>chondropathia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)</a:t>
            </a:r>
            <a:endParaRPr lang="cs-CZ" altLang="cs-CZ" b="0" dirty="0">
              <a:latin typeface="Calibri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GB" altLang="cs-CZ" b="0" dirty="0" err="1">
                <a:solidFill>
                  <a:schemeClr val="accent2"/>
                </a:solidFill>
                <a:latin typeface="Calibri" pitchFamily="34" charset="0"/>
              </a:rPr>
              <a:t>plíživá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GB" altLang="cs-CZ" b="0" dirty="0" err="1">
                <a:solidFill>
                  <a:schemeClr val="accent2"/>
                </a:solidFill>
                <a:latin typeface="Calibri" pitchFamily="34" charset="0"/>
              </a:rPr>
              <a:t>zlomenina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en-GB" altLang="cs-CZ" b="0" dirty="0" err="1">
                <a:solidFill>
                  <a:srgbClr val="CC0066"/>
                </a:solidFill>
                <a:latin typeface="Calibri" pitchFamily="34" charset="0"/>
              </a:rPr>
              <a:t>kost</a:t>
            </a:r>
            <a:r>
              <a:rPr lang="cs-CZ" altLang="cs-CZ" b="0" dirty="0">
                <a:solidFill>
                  <a:srgbClr val="CC0066"/>
                </a:solidFill>
                <a:latin typeface="Calibri" pitchFamily="34" charset="0"/>
              </a:rPr>
              <a:t>i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 (</a:t>
            </a:r>
            <a:r>
              <a:rPr lang="en-GB" altLang="cs-CZ" b="0" dirty="0" err="1">
                <a:solidFill>
                  <a:schemeClr val="accent2"/>
                </a:solidFill>
                <a:latin typeface="Calibri" pitchFamily="34" charset="0"/>
              </a:rPr>
              <a:t>fractura</a:t>
            </a:r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cs-CZ" altLang="cs-CZ" b="0" dirty="0" err="1">
                <a:solidFill>
                  <a:schemeClr val="accent2"/>
                </a:solidFill>
                <a:latin typeface="Calibri" pitchFamily="34" charset="0"/>
              </a:rPr>
              <a:t>ossis</a:t>
            </a:r>
            <a:r>
              <a:rPr lang="en-GB" altLang="cs-CZ" b="0" dirty="0">
                <a:solidFill>
                  <a:schemeClr val="accent2"/>
                </a:solidFill>
                <a:latin typeface="Calibri" pitchFamily="34" charset="0"/>
              </a:rPr>
              <a:t>)</a:t>
            </a:r>
            <a:endParaRPr lang="cs-CZ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0484" name="Rectangle 7"/>
          <p:cNvSpPr>
            <a:spLocks noChangeArrowheads="1"/>
          </p:cNvSpPr>
          <p:nvPr/>
        </p:nvSpPr>
        <p:spPr bwMode="auto">
          <a:xfrm>
            <a:off x="157163" y="98425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MIKROTRAUMATA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  <p:pic>
        <p:nvPicPr>
          <p:cNvPr id="20485" name="Obrázek 3"/>
          <p:cNvPicPr>
            <a:picLocks noChangeAspect="1"/>
          </p:cNvPicPr>
          <p:nvPr/>
        </p:nvPicPr>
        <p:blipFill>
          <a:blip r:embed="rId4"/>
          <a:srcRect l="59711" t="11005" b="974"/>
          <a:stretch>
            <a:fillRect/>
          </a:stretch>
        </p:blipFill>
        <p:spPr bwMode="auto">
          <a:xfrm>
            <a:off x="6621463" y="617455"/>
            <a:ext cx="1941512" cy="31400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86" name="Obdélník 4"/>
          <p:cNvSpPr>
            <a:spLocks noChangeArrowheads="1"/>
          </p:cNvSpPr>
          <p:nvPr/>
        </p:nvSpPr>
        <p:spPr bwMode="auto">
          <a:xfrm>
            <a:off x="6656387" y="610208"/>
            <a:ext cx="1871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000" b="0" dirty="0">
                <a:solidFill>
                  <a:schemeClr val="bg1"/>
                </a:solidFill>
                <a:latin typeface="Calibri" pitchFamily="34" charset="0"/>
              </a:rPr>
              <a:t>https://musculoskeletalkey.com/imaging-of-stress-fractures/</a:t>
            </a:r>
          </a:p>
        </p:txBody>
      </p:sp>
      <p:pic>
        <p:nvPicPr>
          <p:cNvPr id="20487" name="Obrázek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32600" y="2952750"/>
            <a:ext cx="2149475" cy="21478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88" name="Obdélník 10"/>
          <p:cNvSpPr>
            <a:spLocks noChangeArrowheads="1"/>
          </p:cNvSpPr>
          <p:nvPr/>
        </p:nvSpPr>
        <p:spPr bwMode="auto">
          <a:xfrm>
            <a:off x="7027863" y="2951163"/>
            <a:ext cx="1758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000" b="0">
                <a:solidFill>
                  <a:schemeClr val="bg1"/>
                </a:solidFill>
                <a:latin typeface="Calibri" pitchFamily="34" charset="0"/>
              </a:rPr>
              <a:t>http://stpetehipandknee.com/chondromalacia-patella/</a:t>
            </a:r>
          </a:p>
        </p:txBody>
      </p:sp>
      <p:pic>
        <p:nvPicPr>
          <p:cNvPr id="20489" name="obrázek 14" descr="image012"/>
          <p:cNvPicPr>
            <a:picLocks noChangeAspect="1" noChangeArrowheads="1"/>
          </p:cNvPicPr>
          <p:nvPr/>
        </p:nvPicPr>
        <p:blipFill>
          <a:blip r:embed="rId6"/>
          <a:srcRect r="6448"/>
          <a:stretch>
            <a:fillRect/>
          </a:stretch>
        </p:blipFill>
        <p:spPr bwMode="auto">
          <a:xfrm>
            <a:off x="2728913" y="4784725"/>
            <a:ext cx="2682875" cy="19732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90" name="obrázek 12" descr="image008"/>
          <p:cNvPicPr>
            <a:picLocks noChangeAspect="1" noChangeArrowheads="1"/>
          </p:cNvPicPr>
          <p:nvPr/>
        </p:nvPicPr>
        <p:blipFill>
          <a:blip r:embed="rId7"/>
          <a:srcRect r="5952"/>
          <a:stretch>
            <a:fillRect/>
          </a:stretch>
        </p:blipFill>
        <p:spPr bwMode="auto">
          <a:xfrm>
            <a:off x="5689600" y="4935538"/>
            <a:ext cx="2673350" cy="1822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91" name="Obrázek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85519" y="3325164"/>
            <a:ext cx="1941512" cy="193710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492" name="Obdélník 12"/>
          <p:cNvSpPr>
            <a:spLocks noChangeArrowheads="1"/>
          </p:cNvSpPr>
          <p:nvPr/>
        </p:nvSpPr>
        <p:spPr bwMode="auto">
          <a:xfrm>
            <a:off x="4678362" y="4917242"/>
            <a:ext cx="2212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800" b="0" dirty="0">
                <a:solidFill>
                  <a:schemeClr val="bg1"/>
                </a:solidFill>
                <a:latin typeface="Calibri" pitchFamily="34" charset="0"/>
              </a:rPr>
              <a:t>https://www.thegaitguys.com/thedailyblog/2016/9/28/david-and-goliath-the-calf-and-the-glute</a:t>
            </a:r>
          </a:p>
        </p:txBody>
      </p:sp>
      <p:cxnSp>
        <p:nvCxnSpPr>
          <p:cNvPr id="20493" name="Přímá spojnice se šipkou 15"/>
          <p:cNvCxnSpPr>
            <a:cxnSpLocks noChangeShapeType="1"/>
          </p:cNvCxnSpPr>
          <p:nvPr/>
        </p:nvCxnSpPr>
        <p:spPr bwMode="auto">
          <a:xfrm>
            <a:off x="8362950" y="3500438"/>
            <a:ext cx="95250" cy="28575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20494" name="Přímá spojnice se šipkou 20"/>
          <p:cNvCxnSpPr>
            <a:cxnSpLocks noChangeShapeType="1"/>
          </p:cNvCxnSpPr>
          <p:nvPr/>
        </p:nvCxnSpPr>
        <p:spPr bwMode="auto">
          <a:xfrm>
            <a:off x="4852988" y="4000500"/>
            <a:ext cx="333375" cy="58738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20495" name="Přímá spojnice se šipkou 22"/>
          <p:cNvCxnSpPr>
            <a:cxnSpLocks noChangeShapeType="1"/>
          </p:cNvCxnSpPr>
          <p:nvPr/>
        </p:nvCxnSpPr>
        <p:spPr bwMode="auto">
          <a:xfrm>
            <a:off x="6084888" y="6238875"/>
            <a:ext cx="346075" cy="142875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20496" name="Přímá spojnice se šipkou 24"/>
          <p:cNvCxnSpPr>
            <a:cxnSpLocks noChangeShapeType="1"/>
          </p:cNvCxnSpPr>
          <p:nvPr/>
        </p:nvCxnSpPr>
        <p:spPr bwMode="auto">
          <a:xfrm flipH="1">
            <a:off x="3419475" y="5084763"/>
            <a:ext cx="255588" cy="203200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</p:spPr>
      </p:cxnSp>
      <p:cxnSp>
        <p:nvCxnSpPr>
          <p:cNvPr id="20497" name="Přímá spojnice se šipkou 26"/>
          <p:cNvCxnSpPr>
            <a:cxnSpLocks noChangeShapeType="1"/>
          </p:cNvCxnSpPr>
          <p:nvPr/>
        </p:nvCxnSpPr>
        <p:spPr bwMode="auto">
          <a:xfrm flipH="1">
            <a:off x="1476375" y="4508500"/>
            <a:ext cx="287338" cy="142875"/>
          </a:xfrm>
          <a:prstGeom prst="straightConnector1">
            <a:avLst/>
          </a:prstGeom>
          <a:noFill/>
          <a:ln w="19050" algn="ctr">
            <a:solidFill>
              <a:schemeClr val="bg1"/>
            </a:solidFill>
            <a:round/>
            <a:headEnd/>
            <a:tailEnd type="triangle" w="med" len="med"/>
          </a:ln>
        </p:spPr>
      </p:cxnSp>
      <p:sp>
        <p:nvSpPr>
          <p:cNvPr id="20498" name="TextovéPole 27"/>
          <p:cNvSpPr txBox="1">
            <a:spLocks noChangeArrowheads="1"/>
          </p:cNvSpPr>
          <p:nvPr/>
        </p:nvSpPr>
        <p:spPr bwMode="auto">
          <a:xfrm>
            <a:off x="1520825" y="5297488"/>
            <a:ext cx="5969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000" b="0">
                <a:solidFill>
                  <a:schemeClr val="bg1"/>
                </a:solidFill>
                <a:latin typeface="Calibri" pitchFamily="34" charset="0"/>
              </a:rPr>
              <a:t>(autor)</a:t>
            </a:r>
          </a:p>
        </p:txBody>
      </p:sp>
      <p:sp>
        <p:nvSpPr>
          <p:cNvPr id="20499" name="TextovéPole 30"/>
          <p:cNvSpPr txBox="1">
            <a:spLocks noChangeArrowheads="1"/>
          </p:cNvSpPr>
          <p:nvPr/>
        </p:nvSpPr>
        <p:spPr bwMode="auto">
          <a:xfrm>
            <a:off x="3629025" y="4725988"/>
            <a:ext cx="5969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000" b="0">
                <a:solidFill>
                  <a:schemeClr val="bg1"/>
                </a:solidFill>
                <a:latin typeface="Calibri" pitchFamily="34" charset="0"/>
              </a:rPr>
              <a:t>(autor)</a:t>
            </a:r>
          </a:p>
        </p:txBody>
      </p:sp>
      <p:sp>
        <p:nvSpPr>
          <p:cNvPr id="20500" name="TextovéPole 31"/>
          <p:cNvSpPr txBox="1">
            <a:spLocks noChangeArrowheads="1"/>
          </p:cNvSpPr>
          <p:nvPr/>
        </p:nvSpPr>
        <p:spPr bwMode="auto">
          <a:xfrm>
            <a:off x="6484938" y="4884738"/>
            <a:ext cx="5969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1000" b="0">
                <a:solidFill>
                  <a:schemeClr val="bg1"/>
                </a:solidFill>
                <a:latin typeface="Calibri" pitchFamily="34" charset="0"/>
              </a:rPr>
              <a:t>(autor)</a:t>
            </a:r>
          </a:p>
        </p:txBody>
      </p:sp>
      <p:sp>
        <p:nvSpPr>
          <p:cNvPr id="20501" name="Obdélník 28"/>
          <p:cNvSpPr>
            <a:spLocks noChangeArrowheads="1"/>
          </p:cNvSpPr>
          <p:nvPr/>
        </p:nvSpPr>
        <p:spPr bwMode="auto">
          <a:xfrm>
            <a:off x="260350" y="5502275"/>
            <a:ext cx="1857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altLang="cs-CZ" sz="800" b="0">
                <a:latin typeface="Calibri" pitchFamily="34" charset="0"/>
                <a:hlinkClick r:id="rId9"/>
              </a:rPr>
              <a:t>James B. Mercer </a:t>
            </a:r>
            <a:r>
              <a:rPr lang="cs-CZ" altLang="cs-CZ" sz="800" b="0">
                <a:latin typeface="Calibri" pitchFamily="34" charset="0"/>
                <a:hlinkClick r:id="rId9"/>
              </a:rPr>
              <a:t>(http://www.medical-thermography.com/)</a:t>
            </a:r>
            <a:endParaRPr lang="en-US" altLang="cs-CZ" sz="800" b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Obrázek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579438"/>
            <a:ext cx="8029575" cy="5768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06" name="Obrázek 3"/>
          <p:cNvPicPr>
            <a:picLocks noChangeAspect="1"/>
          </p:cNvPicPr>
          <p:nvPr/>
        </p:nvPicPr>
        <p:blipFill>
          <a:blip r:embed="rId3"/>
          <a:srcRect l="27557" r="32208" b="63908"/>
          <a:stretch>
            <a:fillRect/>
          </a:stretch>
        </p:blipFill>
        <p:spPr bwMode="auto">
          <a:xfrm>
            <a:off x="6372225" y="4292600"/>
            <a:ext cx="2520950" cy="193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7" name="TextovéPole 5"/>
          <p:cNvSpPr txBox="1">
            <a:spLocks noChangeArrowheads="1"/>
          </p:cNvSpPr>
          <p:nvPr/>
        </p:nvSpPr>
        <p:spPr bwMode="auto">
          <a:xfrm>
            <a:off x="1476375" y="6427788"/>
            <a:ext cx="6892925" cy="430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1100"/>
              <a:t>avulsion – odtržení, contusion – zhmoždění, disorder – potíže, fatigue – únava, injuries – poškození, laceration – natržení, overexertion – přetížení, soreness – bolestivost, tear - trhlina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2225" y="0"/>
            <a:ext cx="9144000" cy="59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latin typeface="Arial" panose="020B0604020202020204" pitchFamily="34" charset="0"/>
                <a:cs typeface="+mn-cs"/>
              </a:rPr>
              <a:t>Klasifikace akutního poškození svalů podle 2011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Munich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Consensus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Conference 1/2</a:t>
            </a:r>
          </a:p>
          <a:p>
            <a:pPr algn="ctr" eaLnBrk="0" hangingPunct="0">
              <a:defRPr/>
            </a:pPr>
            <a:r>
              <a:rPr lang="en-US" sz="825" dirty="0">
                <a:latin typeface="Arial" panose="020B0604020202020204" pitchFamily="34" charset="0"/>
                <a:cs typeface="+mn-cs"/>
              </a:rPr>
              <a:t>[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Terminology,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classification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patient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history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and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clinical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examination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 In: 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(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eds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.).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Muscle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Injuries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in Sports.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Thieme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: Stuttgart, 2013: pp. 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135-167.</a:t>
            </a:r>
            <a:r>
              <a:rPr lang="en-US" sz="825" dirty="0">
                <a:latin typeface="Arial" panose="020B0604020202020204" pitchFamily="34" charset="0"/>
                <a:cs typeface="+mn-cs"/>
              </a:rPr>
              <a:t>]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225" y="0"/>
            <a:ext cx="9144000" cy="59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latin typeface="Arial" panose="020B0604020202020204" pitchFamily="34" charset="0"/>
                <a:cs typeface="+mn-cs"/>
              </a:rPr>
              <a:t>Klasifikace akutního poškození svalů podle 2011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Munich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Consensus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Conference 1/2</a:t>
            </a:r>
          </a:p>
          <a:p>
            <a:pPr algn="ctr" eaLnBrk="0" hangingPunct="0">
              <a:defRPr/>
            </a:pPr>
            <a:r>
              <a:rPr lang="en-US" sz="825" dirty="0">
                <a:latin typeface="Arial" panose="020B0604020202020204" pitchFamily="34" charset="0"/>
                <a:cs typeface="+mn-cs"/>
              </a:rPr>
              <a:t>[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Terminology,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classification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patient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history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and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clinical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examination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 In: 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(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eds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.).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Muscle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Injuries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in Sports.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Thieme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: Stuttgart, 2013: pp. 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135-167.</a:t>
            </a:r>
            <a:r>
              <a:rPr lang="en-US" sz="825" dirty="0">
                <a:latin typeface="Arial" panose="020B0604020202020204" pitchFamily="34" charset="0"/>
                <a:cs typeface="+mn-cs"/>
              </a:rPr>
              <a:t>]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2225" y="908050"/>
            <a:ext cx="7670800" cy="447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FUNKČNÍ POŠKOZENÍ SVALU (trvání s léčbou </a:t>
            </a: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&lt;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týden)</a:t>
            </a:r>
          </a:p>
          <a:p>
            <a:pPr algn="ctr"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bolestivý problém svalu bez zjevného makroskopického poškození vláken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(1a)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Omezené zvyšující se napětí podél svalu (ztuhnutí)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 přetížení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- při změně tréninku, povrchu kurtu …</a:t>
            </a:r>
          </a:p>
          <a:p>
            <a:pPr eaLnBrk="0" hangingPunct="0">
              <a:defRPr/>
            </a:pP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SVALOVÁ Bolest při pohybu, </a:t>
            </a:r>
            <a:r>
              <a:rPr lang="cs-CZ" sz="1500" cap="all" dirty="0" err="1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ZtuhLost</a:t>
            </a: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 SVALU 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(1b)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Více rozšířená bolestivost po svalu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 nezvyklém brždění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pohybu s excentrickými kontrakcemi nebo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po dlouhotrvajícím metabolickém přetížení</a:t>
            </a:r>
          </a:p>
          <a:p>
            <a:pPr eaLnBrk="0" hangingPunct="0">
              <a:defRPr/>
            </a:pP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SVALOVÁ </a:t>
            </a:r>
            <a:r>
              <a:rPr lang="cs-CZ" sz="1500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BOLEST, ZTUHLOST A SLABOST I V KLIDU, 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(2a)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Omezené zvyšující se napětí podél svalu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 důsledku funkční nebo strukturální </a:t>
            </a:r>
            <a:r>
              <a:rPr lang="cs-CZ" sz="1500" i="1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vertebrogenní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poruchy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(lumbální, </a:t>
            </a:r>
            <a:r>
              <a:rPr lang="cs-CZ" sz="1500" dirty="0" err="1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sakroiliakální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, …)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BOLESTIVÁ ZTUHLOST SVALU, TUPÁ AŽ BODAVÁ BOLEST </a:t>
            </a: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– zhoršující se se svalovou aktivitou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(2b)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Vřetenovitě omezená oblast zvýšeného svalového napětí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 důsledku dysfunkce neuro-muskulárního řízení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(reciproční inhibice)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BOLESTIVOST </a:t>
            </a: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– zvyšující se s rostoucí svalovou ztuhlostí a napětím</a:t>
            </a:r>
          </a:p>
        </p:txBody>
      </p:sp>
      <p:pic>
        <p:nvPicPr>
          <p:cNvPr id="22531" name="Obrázek 3"/>
          <p:cNvPicPr>
            <a:picLocks noChangeAspect="1"/>
          </p:cNvPicPr>
          <p:nvPr/>
        </p:nvPicPr>
        <p:blipFill>
          <a:blip r:embed="rId2"/>
          <a:srcRect l="33464" t="37898" r="34091" b="3795"/>
          <a:stretch>
            <a:fillRect/>
          </a:stretch>
        </p:blipFill>
        <p:spPr bwMode="auto">
          <a:xfrm>
            <a:off x="7681913" y="3424238"/>
            <a:ext cx="1379537" cy="2114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2" name="Obrázek 4"/>
          <p:cNvPicPr>
            <a:picLocks noChangeAspect="1"/>
          </p:cNvPicPr>
          <p:nvPr/>
        </p:nvPicPr>
        <p:blipFill>
          <a:blip r:embed="rId3"/>
          <a:srcRect l="1180" t="37898" r="70573" b="3795"/>
          <a:stretch>
            <a:fillRect/>
          </a:stretch>
        </p:blipFill>
        <p:spPr bwMode="auto">
          <a:xfrm>
            <a:off x="7681913" y="939800"/>
            <a:ext cx="1379537" cy="242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Obrázek 3"/>
          <p:cNvPicPr>
            <a:picLocks noChangeAspect="1"/>
          </p:cNvPicPr>
          <p:nvPr/>
        </p:nvPicPr>
        <p:blipFill>
          <a:blip r:embed="rId2"/>
          <a:srcRect l="67908" t="38953" b="2585"/>
          <a:stretch>
            <a:fillRect/>
          </a:stretch>
        </p:blipFill>
        <p:spPr bwMode="auto">
          <a:xfrm>
            <a:off x="7134225" y="1677988"/>
            <a:ext cx="1658938" cy="2581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250825" y="908050"/>
            <a:ext cx="6883400" cy="378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STRUKTURÁLNÍ POŠKOZENÍ SVALU</a:t>
            </a:r>
          </a:p>
          <a:p>
            <a:pPr algn="ctr"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zjevné makroskopické poranění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(3a)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Akutní poranění svalu –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malé natržení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maximálně v rozsahu svalového snopce (</a:t>
            </a: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&lt;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5 mm; trvání s léčbou 10-14 dnů)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NÁHLÁ OSTRÁ BODAVÁ (JEHLOVÁ) BOLEST PO POCITU „PRASKNUTÍ (KŘUPNUTÍ)“ </a:t>
            </a:r>
          </a:p>
          <a:p>
            <a:pPr eaLnBrk="0" hangingPunct="0">
              <a:defRPr/>
            </a:pPr>
            <a:r>
              <a:rPr lang="cs-CZ" sz="1500" dirty="0">
                <a:latin typeface="Arial" panose="020B0604020202020204" pitchFamily="34" charset="0"/>
                <a:cs typeface="+mn-cs"/>
              </a:rPr>
              <a:t>(3b)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Akutní poranění –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větší natržení 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větší než snopec (</a:t>
            </a: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&gt; 5 mm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; trvání s léčbou ~6 týdnů)</a:t>
            </a:r>
          </a:p>
          <a:p>
            <a:pPr eaLnBrk="0" hangingPunct="0">
              <a:defRPr/>
            </a:pP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Ostrá bodavá bolest, často zřetelné natržení v okamžiku poranění – křupnutí s následnou neutuchající bolestí</a:t>
            </a:r>
          </a:p>
          <a:p>
            <a:pPr eaLnBrk="0" hangingPunct="0">
              <a:defRPr/>
            </a:pPr>
            <a:r>
              <a:rPr lang="cs-CZ" sz="1500" cap="all" dirty="0">
                <a:latin typeface="Arial" panose="020B0604020202020204" pitchFamily="34" charset="0"/>
                <a:cs typeface="+mn-cs"/>
              </a:rPr>
              <a:t>(4)</a:t>
            </a:r>
          </a:p>
          <a:p>
            <a:pPr eaLnBrk="0" hangingPunct="0">
              <a:defRPr/>
            </a:pP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Akutní poranění – </a:t>
            </a:r>
            <a:r>
              <a:rPr lang="cs-CZ" sz="1500" i="1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velké natržení až kompletní přetržení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svalu s distrakcí jeho bříška a odtržením šlachy (trvání s léčbou </a:t>
            </a:r>
            <a:r>
              <a:rPr lang="en-US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&gt;</a:t>
            </a:r>
            <a:r>
              <a:rPr lang="cs-CZ" sz="1500" dirty="0">
                <a:solidFill>
                  <a:srgbClr val="0070C0"/>
                </a:solidFill>
                <a:latin typeface="Arial" panose="020B0604020202020204" pitchFamily="34" charset="0"/>
                <a:cs typeface="+mn-cs"/>
              </a:rPr>
              <a:t> 12 týdnů)</a:t>
            </a:r>
          </a:p>
          <a:p>
            <a:pPr eaLnBrk="0" hangingPunct="0">
              <a:defRPr/>
            </a:pPr>
            <a:r>
              <a:rPr lang="cs-CZ" sz="1500" cap="all" dirty="0">
                <a:solidFill>
                  <a:srgbClr val="7030A0"/>
                </a:solidFill>
                <a:latin typeface="Arial" panose="020B0604020202020204" pitchFamily="34" charset="0"/>
                <a:cs typeface="+mn-cs"/>
              </a:rPr>
              <a:t>Náhle vzniklá tupá bolest po výraznějším křupnutí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2225" y="0"/>
            <a:ext cx="9144000" cy="592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s-CZ" sz="1600" dirty="0">
                <a:latin typeface="Arial" panose="020B0604020202020204" pitchFamily="34" charset="0"/>
                <a:cs typeface="+mn-cs"/>
              </a:rPr>
              <a:t>Klasifikace akutního poškození svalů podle 2011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Munich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1600" dirty="0" err="1">
                <a:latin typeface="Arial" panose="020B0604020202020204" pitchFamily="34" charset="0"/>
                <a:cs typeface="+mn-cs"/>
              </a:rPr>
              <a:t>Consensus</a:t>
            </a:r>
            <a:r>
              <a:rPr lang="cs-CZ" sz="1600" dirty="0">
                <a:latin typeface="Arial" panose="020B0604020202020204" pitchFamily="34" charset="0"/>
                <a:cs typeface="+mn-cs"/>
              </a:rPr>
              <a:t> Conference 1/2</a:t>
            </a:r>
          </a:p>
          <a:p>
            <a:pPr algn="ctr" eaLnBrk="0" hangingPunct="0">
              <a:defRPr/>
            </a:pPr>
            <a:r>
              <a:rPr lang="en-US" sz="825" dirty="0">
                <a:latin typeface="Arial" panose="020B0604020202020204" pitchFamily="34" charset="0"/>
                <a:cs typeface="+mn-cs"/>
              </a:rPr>
              <a:t>[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Terminology,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classification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patient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history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, and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clinical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examination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 In: Müller-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Wohlfarth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HW. et al. (</a:t>
            </a:r>
            <a:r>
              <a:rPr lang="cs-CZ" sz="825" dirty="0" err="1">
                <a:latin typeface="Arial" panose="020B0604020202020204" pitchFamily="34" charset="0"/>
                <a:cs typeface="+mn-cs"/>
              </a:rPr>
              <a:t>eds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.).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Muscle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Injuries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 in Sports. </a:t>
            </a:r>
            <a:r>
              <a:rPr lang="cs-CZ" sz="825" i="1" dirty="0" err="1">
                <a:latin typeface="Arial" panose="020B0604020202020204" pitchFamily="34" charset="0"/>
                <a:cs typeface="+mn-cs"/>
              </a:rPr>
              <a:t>Thieme</a:t>
            </a:r>
            <a:r>
              <a:rPr lang="cs-CZ" sz="825" i="1" dirty="0">
                <a:latin typeface="Arial" panose="020B0604020202020204" pitchFamily="34" charset="0"/>
                <a:cs typeface="+mn-cs"/>
              </a:rPr>
              <a:t>: Stuttgart, 2013: pp. 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135-167.</a:t>
            </a:r>
            <a:r>
              <a:rPr lang="en-US" sz="825" dirty="0">
                <a:latin typeface="Arial" panose="020B0604020202020204" pitchFamily="34" charset="0"/>
                <a:cs typeface="+mn-cs"/>
              </a:rPr>
              <a:t>]</a:t>
            </a:r>
            <a:r>
              <a:rPr lang="cs-CZ" sz="825" dirty="0">
                <a:latin typeface="Arial" panose="020B0604020202020204" pitchFamily="34" charset="0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 descr="11"/>
          <p:cNvPicPr>
            <a:picLocks noChangeAspect="1" noChangeArrowheads="1"/>
          </p:cNvPicPr>
          <p:nvPr/>
        </p:nvPicPr>
        <p:blipFill>
          <a:blip r:embed="rId2"/>
          <a:srcRect l="2725" t="13129" r="4877" b="11273"/>
          <a:stretch>
            <a:fillRect/>
          </a:stretch>
        </p:blipFill>
        <p:spPr bwMode="auto">
          <a:xfrm>
            <a:off x="1381125" y="1341438"/>
            <a:ext cx="6335713" cy="38877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4578" name="Rectangle 8"/>
          <p:cNvSpPr>
            <a:spLocks noChangeArrowheads="1"/>
          </p:cNvSpPr>
          <p:nvPr/>
        </p:nvSpPr>
        <p:spPr bwMode="auto">
          <a:xfrm>
            <a:off x="3492500" y="1412875"/>
            <a:ext cx="1830388" cy="40005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cs-CZ" sz="2000">
                <a:solidFill>
                  <a:srgbClr val="C00000"/>
                </a:solidFill>
                <a:latin typeface="Calibri" pitchFamily="34" charset="0"/>
              </a:rPr>
              <a:t>Riziko vzniku</a:t>
            </a:r>
          </a:p>
        </p:txBody>
      </p:sp>
      <p:sp>
        <p:nvSpPr>
          <p:cNvPr id="24579" name="Text Box 10"/>
          <p:cNvSpPr txBox="1">
            <a:spLocks noChangeArrowheads="1"/>
          </p:cNvSpPr>
          <p:nvPr/>
        </p:nvSpPr>
        <p:spPr bwMode="auto">
          <a:xfrm>
            <a:off x="684213" y="2708275"/>
            <a:ext cx="1150937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0">
                <a:latin typeface="Calibri" pitchFamily="34" charset="0"/>
              </a:rPr>
              <a:t>Intenzita zátěže</a:t>
            </a:r>
          </a:p>
        </p:txBody>
      </p:sp>
      <p:sp>
        <p:nvSpPr>
          <p:cNvPr id="24580" name="Text Box 11"/>
          <p:cNvSpPr txBox="1">
            <a:spLocks noChangeArrowheads="1"/>
          </p:cNvSpPr>
          <p:nvPr/>
        </p:nvSpPr>
        <p:spPr bwMode="auto">
          <a:xfrm>
            <a:off x="3549650" y="4906963"/>
            <a:ext cx="2189163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b="0">
                <a:latin typeface="Calibri" pitchFamily="34" charset="0"/>
              </a:rPr>
              <a:t>Frekvence zátěže</a:t>
            </a:r>
          </a:p>
        </p:txBody>
      </p:sp>
      <p:sp>
        <p:nvSpPr>
          <p:cNvPr id="24581" name="Text Box 12"/>
          <p:cNvSpPr txBox="1">
            <a:spLocks noChangeArrowheads="1"/>
          </p:cNvSpPr>
          <p:nvPr/>
        </p:nvSpPr>
        <p:spPr bwMode="auto">
          <a:xfrm>
            <a:off x="106363" y="565150"/>
            <a:ext cx="8785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cs-CZ" sz="2000">
                <a:latin typeface="Calibri" pitchFamily="34" charset="0"/>
              </a:rPr>
              <a:t>Vliv intenzity a frekvence zátěže na vznik mikrotraumatu</a:t>
            </a:r>
          </a:p>
        </p:txBody>
      </p:sp>
      <p:sp>
        <p:nvSpPr>
          <p:cNvPr id="24582" name="Text Box 13"/>
          <p:cNvSpPr txBox="1">
            <a:spLocks noChangeArrowheads="1"/>
          </p:cNvSpPr>
          <p:nvPr/>
        </p:nvSpPr>
        <p:spPr bwMode="auto">
          <a:xfrm>
            <a:off x="3492500" y="2276475"/>
            <a:ext cx="23034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altLang="cs-CZ" b="0">
                <a:solidFill>
                  <a:srgbClr val="FF0000"/>
                </a:solidFill>
              </a:rPr>
              <a:t>VYSOKÉ</a:t>
            </a:r>
          </a:p>
          <a:p>
            <a:pPr algn="ctr">
              <a:spcBef>
                <a:spcPct val="50000"/>
              </a:spcBef>
            </a:pPr>
            <a:endParaRPr lang="cs-CZ" altLang="cs-CZ" b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cs-CZ" altLang="cs-CZ" b="0">
                <a:solidFill>
                  <a:srgbClr val="FF0000"/>
                </a:solidFill>
              </a:rPr>
              <a:t>NÍZKÉ</a:t>
            </a:r>
          </a:p>
        </p:txBody>
      </p:sp>
      <p:sp>
        <p:nvSpPr>
          <p:cNvPr id="24584" name="TextovéPole 1"/>
          <p:cNvSpPr txBox="1">
            <a:spLocks noChangeArrowheads="1"/>
          </p:cNvSpPr>
          <p:nvPr/>
        </p:nvSpPr>
        <p:spPr bwMode="auto">
          <a:xfrm>
            <a:off x="1560513" y="5243513"/>
            <a:ext cx="5976937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altLang="cs-CZ" sz="1000" b="0">
                <a:latin typeface="Calibri" pitchFamily="34" charset="0"/>
              </a:rPr>
              <a:t>(Peterson, Renström et al. Sports Injuries. Their Prevention and Treatment. 3rd ed. Kent: Martin Dunitz, 2001)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E03FEDD2-CC5A-4691-A031-AE76634BD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368" y="197643"/>
            <a:ext cx="8785225" cy="30638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altLang="cs-CZ" b="0" dirty="0">
                <a:solidFill>
                  <a:schemeClr val="accent2"/>
                </a:solidFill>
                <a:latin typeface="Calibri" pitchFamily="34" charset="0"/>
              </a:rPr>
              <a:t>MIKROTRAUMATA POHYBOVÉHO APARÁTU PŘI KONDIČNÍM TRÉNINKU</a:t>
            </a:r>
            <a:endParaRPr lang="en-GB" altLang="cs-CZ" b="0" dirty="0">
              <a:solidFill>
                <a:schemeClr val="accent2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5396</TotalTime>
  <Words>3965</Words>
  <Application>Microsoft Office PowerPoint</Application>
  <PresentationFormat>Předvádění na obrazovce (4:3)</PresentationFormat>
  <Paragraphs>574</Paragraphs>
  <Slides>47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47</vt:i4>
      </vt:variant>
    </vt:vector>
  </HeadingPairs>
  <TitlesOfParts>
    <vt:vector size="51" baseType="lpstr">
      <vt:lpstr>Arial</vt:lpstr>
      <vt:lpstr>Calibri</vt:lpstr>
      <vt:lpstr>Wingdings</vt:lpstr>
      <vt:lpstr>Výchozí návrh</vt:lpstr>
      <vt:lpstr>SPORTOVNÍ TRAUMATOLOGIE I  Jan Novotný Fakulta sportovních studií MU Brno, 2021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OUTDOOROVÉ SPORTOVNÍ AKTIVITY</dc:title>
  <dc:creator>novotny</dc:creator>
  <cp:lastModifiedBy>Jan Novotný</cp:lastModifiedBy>
  <cp:revision>887</cp:revision>
  <dcterms:created xsi:type="dcterms:W3CDTF">2005-05-21T06:40:09Z</dcterms:created>
  <dcterms:modified xsi:type="dcterms:W3CDTF">2021-03-15T11:17:26Z</dcterms:modified>
</cp:coreProperties>
</file>