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411" r:id="rId4"/>
    <p:sldId id="410" r:id="rId5"/>
    <p:sldId id="409" r:id="rId6"/>
    <p:sldId id="392" r:id="rId7"/>
    <p:sldId id="391" r:id="rId8"/>
    <p:sldId id="413" r:id="rId9"/>
    <p:sldId id="398" r:id="rId10"/>
    <p:sldId id="395" r:id="rId11"/>
    <p:sldId id="399" r:id="rId12"/>
    <p:sldId id="400" r:id="rId13"/>
    <p:sldId id="397" r:id="rId14"/>
    <p:sldId id="362" r:id="rId15"/>
    <p:sldId id="365" r:id="rId16"/>
    <p:sldId id="414" r:id="rId17"/>
    <p:sldId id="361" r:id="rId18"/>
    <p:sldId id="393" r:id="rId19"/>
    <p:sldId id="394" r:id="rId20"/>
    <p:sldId id="401" r:id="rId21"/>
    <p:sldId id="383" r:id="rId22"/>
    <p:sldId id="403" r:id="rId23"/>
    <p:sldId id="358" r:id="rId24"/>
    <p:sldId id="404" r:id="rId25"/>
    <p:sldId id="357" r:id="rId26"/>
    <p:sldId id="381" r:id="rId27"/>
    <p:sldId id="268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FF"/>
    <a:srgbClr val="336600"/>
    <a:srgbClr val="FFFFCC"/>
    <a:srgbClr val="CCFF99"/>
    <a:srgbClr val="FF0000"/>
    <a:srgbClr val="009900"/>
    <a:srgbClr val="FFCC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A086C-8CF6-449A-B946-2524DBE9278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146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84D4-92E9-4F31-BA78-F1540928AE3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94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4FE5-5BFF-419C-8409-A0FB57484C8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4759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3FE0-09A4-46BE-99E8-9C3EC3232CC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9911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6F99-7AC5-43BF-B8C5-9A2C4317A41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5238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A6C-5514-4255-A0C1-60643847A91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5749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4C86-6EB5-4D64-9EE6-F05EDD7D6DE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6602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AFE3-FDFD-4330-AA78-D476BFFBCDC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1290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68E1-AA4A-414A-A3B2-9D120991F7C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1242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6787-F930-42F7-ADF4-7775685AC574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9251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FDE3-DD61-4C87-8DEE-F2471A67B37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6892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E68C-EEBF-4133-A4A4-6DC0634141A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7723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F2F5-7FF3-4B5C-BE39-45E61D6087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8585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1C6646-0EE5-48B7-AA48-53A1FE6B376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neeinjury.weebly.com/" TargetMode="Externa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bCXiZDc2E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s://www.youtube.com/watch?v=qNPhVVjnoC0" TargetMode="External"/><Relationship Id="rId4" Type="http://schemas.openxmlformats.org/officeDocument/2006/relationships/hyperlink" Target="https://www.youtube.com/watch?v=XDExIaqz2O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2/Sauna_inside.jpg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hyperlink" Target="https://www.youtube.com/watch?v=AGHFokrX6qw" TargetMode="Externa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YxrQ7Ba-RU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1x3Ik1t5Y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fNsll_11qU" TargetMode="External"/><Relationship Id="rId5" Type="http://schemas.openxmlformats.org/officeDocument/2006/relationships/hyperlink" Target="http://www.youtube.com/watch?v=touteBkwt1U" TargetMode="External"/><Relationship Id="rId4" Type="http://schemas.openxmlformats.org/officeDocument/2006/relationships/hyperlink" Target="http://www.youtube.com/watch?v=gzjDIAKUZ9Q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unning.competitor.com/" TargetMode="External"/><Relationship Id="rId3" Type="http://schemas.openxmlformats.org/officeDocument/2006/relationships/image" Target="../media/image73.jpeg"/><Relationship Id="rId7" Type="http://schemas.openxmlformats.org/officeDocument/2006/relationships/hyperlink" Target="http://running.competitor.com/author/mattfitz71" TargetMode="External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czechtarahumara" TargetMode="External"/><Relationship Id="rId11" Type="http://schemas.openxmlformats.org/officeDocument/2006/relationships/image" Target="../media/image76.jpg"/><Relationship Id="rId5" Type="http://schemas.openxmlformats.org/officeDocument/2006/relationships/image" Target="../media/image75.jpeg"/><Relationship Id="rId10" Type="http://schemas.openxmlformats.org/officeDocument/2006/relationships/hyperlink" Target="http://www.youtube.com/watch?v=nfNsll_11qU" TargetMode="External"/><Relationship Id="rId4" Type="http://schemas.openxmlformats.org/officeDocument/2006/relationships/image" Target="../media/image74.jpeg"/><Relationship Id="rId9" Type="http://schemas.openxmlformats.org/officeDocument/2006/relationships/hyperlink" Target="http://www.youtube.com/watch?v=touteBkwt1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5" Type="http://schemas.openxmlformats.org/officeDocument/2006/relationships/image" Target="../media/image79.png"/><Relationship Id="rId4" Type="http://schemas.openxmlformats.org/officeDocument/2006/relationships/image" Target="../media/image7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ress.co.uk/life-style/life/637147/the-104-year-old-marathon-runner-Fauja-Singh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ja.org.uk/sja/first-aid-advice/bones-and-muscles/strains-and-sprains.asp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4hCS1O2LP_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4NSNCt9wNI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8.jpg"/><Relationship Id="rId4" Type="http://schemas.openxmlformats.org/officeDocument/2006/relationships/image" Target="../media/image13.jpg"/><Relationship Id="rId9" Type="http://schemas.openxmlformats.org/officeDocument/2006/relationships/hyperlink" Target="https://www.youtube.com/watch?v=_fQZj1SZk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g1hYOxlp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fQZj1SZkOM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www.youtube.com/watch?v=VQ2VcoDxxQ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hyperlink" Target="https://www.youtube.com/watch?v=FYg1hYOxlp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/>
          <a:stretch/>
        </p:blipFill>
        <p:spPr>
          <a:xfrm>
            <a:off x="251520" y="476672"/>
            <a:ext cx="8604956" cy="602272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534" y="5661248"/>
            <a:ext cx="8352928" cy="648072"/>
          </a:xfrm>
          <a:solidFill>
            <a:srgbClr val="FFFFCC"/>
          </a:solidFill>
          <a:ln w="12700">
            <a:solidFill>
              <a:srgbClr val="3366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3300"/>
                </a:solidFill>
              </a:rPr>
              <a:t>TRAUMATOLOGIE KONDIČNÍHO BĚHU</a:t>
            </a:r>
            <a:br>
              <a:rPr lang="cs-CZ" altLang="cs-CZ" sz="2000" dirty="0">
                <a:solidFill>
                  <a:srgbClr val="336600"/>
                </a:solidFill>
              </a:rPr>
            </a:br>
            <a:r>
              <a:rPr lang="cs-CZ" altLang="cs-CZ" sz="1000" dirty="0">
                <a:solidFill>
                  <a:srgbClr val="336600"/>
                </a:solidFill>
              </a:rPr>
              <a:t>Jan Novotný, Fakulta sportovních studií MU</a:t>
            </a:r>
            <a:br>
              <a:rPr lang="cs-CZ" altLang="cs-CZ" sz="1000" dirty="0">
                <a:solidFill>
                  <a:srgbClr val="336600"/>
                </a:solidFill>
              </a:rPr>
            </a:br>
            <a:r>
              <a:rPr lang="cs-CZ" altLang="cs-CZ" sz="1000" dirty="0">
                <a:solidFill>
                  <a:srgbClr val="336600"/>
                </a:solidFill>
              </a:rPr>
              <a:t>2021</a:t>
            </a:r>
            <a:endParaRPr lang="en-GB" altLang="cs-CZ" sz="10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49863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00250"/>
            <a:ext cx="49847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accent2"/>
                </a:solidFill>
              </a:rPr>
              <a:t>MECHANICKÁ </a:t>
            </a:r>
            <a:r>
              <a:rPr lang="cs-CZ" altLang="cs-CZ" sz="2000">
                <a:solidFill>
                  <a:schemeClr val="accent2"/>
                </a:solidFill>
              </a:rPr>
              <a:t>MIKROTRAUMATA POHYBOVÉHO APARÁTU</a:t>
            </a:r>
            <a:endParaRPr lang="en-GB" altLang="cs-CZ" sz="2000">
              <a:solidFill>
                <a:schemeClr val="accent2"/>
              </a:solidFill>
            </a:endParaRPr>
          </a:p>
        </p:txBody>
      </p:sp>
      <p:sp>
        <p:nvSpPr>
          <p:cNvPr id="13317" name="Obdélník 5"/>
          <p:cNvSpPr>
            <a:spLocks noChangeArrowheads="1"/>
          </p:cNvSpPr>
          <p:nvPr/>
        </p:nvSpPr>
        <p:spPr bwMode="auto">
          <a:xfrm>
            <a:off x="2051050" y="1196975"/>
            <a:ext cx="5300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2. metatarzu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čerstvá zlomenina		 kalus po 3 týdnech</a:t>
            </a:r>
          </a:p>
        </p:txBody>
      </p:sp>
    </p:spTree>
    <p:extLst>
      <p:ext uri="{BB962C8B-B14F-4D97-AF65-F5344CB8AC3E}">
        <p14:creationId xmlns:p14="http://schemas.microsoft.com/office/powerpoint/2010/main" val="418331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646113"/>
            <a:ext cx="38639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ovéPole 3"/>
          <p:cNvSpPr txBox="1">
            <a:spLocks noChangeArrowheads="1"/>
          </p:cNvSpPr>
          <p:nvPr/>
        </p:nvSpPr>
        <p:spPr bwMode="auto">
          <a:xfrm>
            <a:off x="3455988" y="1293813"/>
            <a:ext cx="5256212" cy="12001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Příčné </a:t>
            </a:r>
            <a:r>
              <a:rPr lang="cs-CZ" altLang="cs-CZ" sz="1800" dirty="0" err="1"/>
              <a:t>plochonoží</a:t>
            </a:r>
            <a:r>
              <a:rPr lang="cs-CZ" altLang="cs-CZ" sz="1800" dirty="0"/>
              <a:t> + útlak + dopady na </a:t>
            </a:r>
            <a:r>
              <a:rPr lang="cs-CZ" altLang="cs-CZ" sz="1800" dirty="0" err="1"/>
              <a:t>předonoží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" panose="020F0502020204030204" pitchFamily="34" charset="0"/>
              </a:rPr>
              <a:t>↓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C00000"/>
                </a:solidFill>
              </a:rPr>
              <a:t>Neuritis nervi </a:t>
            </a:r>
            <a:r>
              <a:rPr lang="cs-CZ" altLang="cs-CZ" sz="1800" dirty="0" err="1">
                <a:solidFill>
                  <a:srgbClr val="C00000"/>
                </a:solidFill>
              </a:rPr>
              <a:t>digitalis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 err="1">
                <a:solidFill>
                  <a:srgbClr val="C00000"/>
                </a:solidFill>
              </a:rPr>
              <a:t>plantaris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 err="1">
                <a:solidFill>
                  <a:srgbClr val="C00000"/>
                </a:solidFill>
              </a:rPr>
              <a:t>communis</a:t>
            </a:r>
            <a:r>
              <a:rPr lang="cs-CZ" altLang="cs-CZ" sz="1800" dirty="0">
                <a:solidFill>
                  <a:srgbClr val="C00000"/>
                </a:solidFill>
              </a:rPr>
              <a:t> III-IV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C00000"/>
                </a:solidFill>
              </a:rPr>
              <a:t>Mortonův</a:t>
            </a:r>
            <a:r>
              <a:rPr lang="cs-CZ" altLang="cs-CZ" sz="1800" i="1" dirty="0">
                <a:solidFill>
                  <a:srgbClr val="C00000"/>
                </a:solidFill>
              </a:rPr>
              <a:t> syndrom (</a:t>
            </a:r>
            <a:r>
              <a:rPr lang="cs-CZ" altLang="cs-CZ" sz="1800" i="1" dirty="0" err="1">
                <a:solidFill>
                  <a:srgbClr val="C00000"/>
                </a:solidFill>
              </a:rPr>
              <a:t>neurom</a:t>
            </a:r>
            <a:r>
              <a:rPr lang="cs-CZ" altLang="cs-CZ" sz="1800" i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2253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2" b="16609"/>
          <a:stretch>
            <a:fillRect/>
          </a:stretch>
        </p:blipFill>
        <p:spPr bwMode="auto">
          <a:xfrm>
            <a:off x="1187450" y="4162425"/>
            <a:ext cx="3082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ovéPole 6"/>
          <p:cNvSpPr txBox="1">
            <a:spLocks noChangeArrowheads="1"/>
          </p:cNvSpPr>
          <p:nvPr/>
        </p:nvSpPr>
        <p:spPr bwMode="auto">
          <a:xfrm>
            <a:off x="4500563" y="4365625"/>
            <a:ext cx="3168650" cy="92233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Nárazy palce v těsné botě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Hematom nehtového lůžka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 dirty="0">
                <a:solidFill>
                  <a:schemeClr val="accent2"/>
                </a:solidFill>
              </a:rPr>
              <a:t>MECHANICKÁ </a:t>
            </a:r>
            <a:r>
              <a:rPr lang="cs-CZ" altLang="cs-CZ" sz="2000" dirty="0">
                <a:solidFill>
                  <a:schemeClr val="accent2"/>
                </a:solidFill>
              </a:rPr>
              <a:t>MIKROTRAUMATA</a:t>
            </a:r>
            <a:endParaRPr lang="en-GB" altLang="cs-CZ" sz="2000" dirty="0">
              <a:solidFill>
                <a:schemeClr val="accent2"/>
              </a:solidFill>
            </a:endParaRP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flipH="1">
            <a:off x="2124075" y="2205038"/>
            <a:ext cx="1331913" cy="9842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75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3779838" y="3965575"/>
            <a:ext cx="4368800" cy="24479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Příčně plochá noha + tlak v botě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Digiti hamati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Defekty kůže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Tendinitis m. extensor digitorum longus</a:t>
            </a:r>
            <a:endParaRPr lang="en-GB" altLang="cs-CZ" sz="1800">
              <a:solidFill>
                <a:srgbClr val="C00000"/>
              </a:solidFill>
            </a:endParaRPr>
          </a:p>
        </p:txBody>
      </p:sp>
      <p:pic>
        <p:nvPicPr>
          <p:cNvPr id="23555" name="Picture 4" descr="1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r="16203" b="57571"/>
          <a:stretch>
            <a:fillRect/>
          </a:stretch>
        </p:blipFill>
        <p:spPr bwMode="auto">
          <a:xfrm>
            <a:off x="2014538" y="4437063"/>
            <a:ext cx="24479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14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1753" r="26318" b="1736"/>
          <a:stretch>
            <a:fillRect/>
          </a:stretch>
        </p:blipFill>
        <p:spPr bwMode="auto">
          <a:xfrm>
            <a:off x="1979613" y="841375"/>
            <a:ext cx="209708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379913" y="841375"/>
            <a:ext cx="3168650" cy="25844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Vysoká podélná klenba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+ dopady na přední nohu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+ Příčně plochá noha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abdukce nohy + tlak v botě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Hallux valgus (vbočený)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Bursitis</a:t>
            </a:r>
            <a:endParaRPr lang="en-GB" altLang="cs-CZ" sz="1800">
              <a:solidFill>
                <a:srgbClr val="C00000"/>
              </a:solidFill>
            </a:endParaRP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1817688" y="3390900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accent2"/>
                </a:solidFill>
              </a:rPr>
              <a:t>MECHANICKÁ </a:t>
            </a:r>
            <a:r>
              <a:rPr lang="cs-CZ" altLang="cs-CZ" sz="2000">
                <a:solidFill>
                  <a:schemeClr val="accent2"/>
                </a:solidFill>
              </a:rPr>
              <a:t>MIKROTRAUMATA POHYBOVÉHO APARÁTU</a:t>
            </a:r>
            <a:endParaRPr lang="en-GB" altLang="cs-CZ" sz="2000">
              <a:solidFill>
                <a:schemeClr val="accent2"/>
              </a:solidFill>
            </a:endParaRPr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H="1" flipV="1">
            <a:off x="4076700" y="2349500"/>
            <a:ext cx="303213" cy="2159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8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2433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916113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3"/>
          <p:cNvSpPr txBox="1">
            <a:spLocks noChangeArrowheads="1"/>
          </p:cNvSpPr>
          <p:nvPr/>
        </p:nvSpPr>
        <p:spPr bwMode="auto">
          <a:xfrm>
            <a:off x="5651500" y="154622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Strečink v prevenci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accent2"/>
                </a:solidFill>
              </a:rPr>
              <a:t>MECHANICKÁ </a:t>
            </a:r>
            <a:r>
              <a:rPr lang="cs-CZ" altLang="cs-CZ" sz="2000">
                <a:solidFill>
                  <a:schemeClr val="accent2"/>
                </a:solidFill>
              </a:rPr>
              <a:t>MIKROTRAUMATA POHYBOVÉHO APARÁTU</a:t>
            </a:r>
            <a:endParaRPr lang="en-GB" altLang="cs-CZ" sz="2000">
              <a:solidFill>
                <a:schemeClr val="accent2"/>
              </a:solidFill>
            </a:endParaRPr>
          </a:p>
        </p:txBody>
      </p:sp>
      <p:sp>
        <p:nvSpPr>
          <p:cNvPr id="20486" name="TextovéPole 1"/>
          <p:cNvSpPr txBox="1">
            <a:spLocks noChangeArrowheads="1"/>
          </p:cNvSpPr>
          <p:nvPr/>
        </p:nvSpPr>
        <p:spPr bwMode="auto">
          <a:xfrm>
            <a:off x="541338" y="1377950"/>
            <a:ext cx="3711575" cy="132238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Aktivní pronace s abdukcí nohy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latin typeface="Calibri" panose="020F0502020204030204" pitchFamily="34" charset="0"/>
              </a:rPr>
              <a:t>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00000"/>
                </a:solidFill>
              </a:rPr>
              <a:t>Tendinitis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00000"/>
                </a:solidFill>
              </a:rPr>
              <a:t>m. peroneus longus et brevis</a:t>
            </a:r>
          </a:p>
        </p:txBody>
      </p:sp>
    </p:spTree>
    <p:extLst>
      <p:ext uri="{BB962C8B-B14F-4D97-AF65-F5344CB8AC3E}">
        <p14:creationId xmlns:p14="http://schemas.microsoft.com/office/powerpoint/2010/main" val="296462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23270"/>
          <a:stretch>
            <a:fillRect/>
          </a:stretch>
        </p:blipFill>
        <p:spPr bwMode="auto">
          <a:xfrm>
            <a:off x="5867400" y="2276475"/>
            <a:ext cx="2773363" cy="4427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Obdélník 5"/>
          <p:cNvSpPr>
            <a:spLocks noChangeArrowheads="1"/>
          </p:cNvSpPr>
          <p:nvPr/>
        </p:nvSpPr>
        <p:spPr bwMode="auto">
          <a:xfrm>
            <a:off x="1658938" y="785813"/>
            <a:ext cx="582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C00000"/>
                </a:solidFill>
              </a:rPr>
              <a:t>Bolesti na přední straně bérce u běžců</a:t>
            </a:r>
          </a:p>
        </p:txBody>
      </p:sp>
      <p:sp>
        <p:nvSpPr>
          <p:cNvPr id="17413" name="Obdélník 6"/>
          <p:cNvSpPr>
            <a:spLocks noChangeArrowheads="1"/>
          </p:cNvSpPr>
          <p:nvPr/>
        </p:nvSpPr>
        <p:spPr bwMode="auto">
          <a:xfrm>
            <a:off x="179388" y="1303338"/>
            <a:ext cx="8785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70C0"/>
                </a:solidFill>
              </a:rPr>
              <a:t>Opakované zvedání a držení špičky nohy </a:t>
            </a:r>
            <a:r>
              <a:rPr lang="cs-CZ" altLang="cs-CZ" sz="2400" dirty="0">
                <a:solidFill>
                  <a:srgbClr val="C00000"/>
                </a:solidFill>
              </a:rPr>
              <a:t>pro dopad na patu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→ </a:t>
            </a:r>
            <a:r>
              <a:rPr lang="cs-CZ" altLang="cs-CZ" sz="2000" dirty="0"/>
              <a:t>tah – zánět – bolesti úponů předního holenního svalu na holenní kost </a:t>
            </a:r>
          </a:p>
        </p:txBody>
      </p:sp>
      <p:pic>
        <p:nvPicPr>
          <p:cNvPr id="17414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r="16701"/>
          <a:stretch/>
        </p:blipFill>
        <p:spPr bwMode="auto">
          <a:xfrm>
            <a:off x="361654" y="2276475"/>
            <a:ext cx="1573311" cy="44275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6526213" y="3725863"/>
            <a:ext cx="14763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Periostitis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tibiae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1654" y="284103"/>
            <a:ext cx="8602959" cy="40011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solidFill>
                  <a:srgbClr val="C00000"/>
                </a:solidFill>
                <a:latin typeface="Calibri" panose="020F0502020204030204" pitchFamily="34" charset="0"/>
              </a:rPr>
              <a:t>Jaký běh je během pro zdraví? </a:t>
            </a:r>
            <a:r>
              <a:rPr lang="cs-CZ" altLang="cs-CZ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Běh s minimálním rizikem poškození zdraví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0655" r="6781" b="18201"/>
          <a:stretch/>
        </p:blipFill>
        <p:spPr>
          <a:xfrm>
            <a:off x="2051720" y="2276475"/>
            <a:ext cx="3712514" cy="31927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417" name="Přímá spojnice se šipkou 9"/>
          <p:cNvCxnSpPr>
            <a:cxnSpLocks noChangeShapeType="1"/>
          </p:cNvCxnSpPr>
          <p:nvPr/>
        </p:nvCxnSpPr>
        <p:spPr bwMode="auto">
          <a:xfrm flipH="1">
            <a:off x="1115616" y="2073275"/>
            <a:ext cx="2159398" cy="2006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délník 5"/>
          <p:cNvSpPr>
            <a:spLocks noChangeArrowheads="1"/>
          </p:cNvSpPr>
          <p:nvPr/>
        </p:nvSpPr>
        <p:spPr bwMode="auto">
          <a:xfrm>
            <a:off x="361654" y="717550"/>
            <a:ext cx="860295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C00000"/>
                </a:solidFill>
              </a:rPr>
              <a:t>„Běžecké koleno“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C00000"/>
                </a:solidFill>
              </a:rPr>
              <a:t>Syndrom povázky stehenní (ILIO-TIBIAL BAND SYNDROME)</a:t>
            </a:r>
          </a:p>
        </p:txBody>
      </p:sp>
      <p:sp>
        <p:nvSpPr>
          <p:cNvPr id="14340" name="Obdélník 6"/>
          <p:cNvSpPr>
            <a:spLocks noChangeArrowheads="1"/>
          </p:cNvSpPr>
          <p:nvPr/>
        </p:nvSpPr>
        <p:spPr bwMode="auto">
          <a:xfrm>
            <a:off x="361654" y="1414463"/>
            <a:ext cx="860295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Opakované natažení a ohýbání kolene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70C0"/>
                </a:solidFill>
              </a:rPr>
              <a:t>→ </a:t>
            </a:r>
            <a:r>
              <a:rPr lang="cs-CZ" altLang="cs-CZ" sz="2000" dirty="0"/>
              <a:t>tření, zánět a bolesti šlachy natahovače povázky stehenní o zevní </a:t>
            </a:r>
            <a:r>
              <a:rPr lang="cs-CZ" altLang="cs-CZ" sz="2000" dirty="0" err="1"/>
              <a:t>nadkloubní</a:t>
            </a:r>
            <a:r>
              <a:rPr lang="cs-CZ" altLang="cs-CZ" sz="2000" dirty="0"/>
              <a:t> hrbol kosti stehenní</a:t>
            </a:r>
          </a:p>
        </p:txBody>
      </p:sp>
      <p:pic>
        <p:nvPicPr>
          <p:cNvPr id="14341" name="Picture 25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59050"/>
            <a:ext cx="5400675" cy="4110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2" name="Přímá spojnice se šipkou 9"/>
          <p:cNvCxnSpPr>
            <a:cxnSpLocks noChangeShapeType="1"/>
          </p:cNvCxnSpPr>
          <p:nvPr/>
        </p:nvCxnSpPr>
        <p:spPr bwMode="auto">
          <a:xfrm>
            <a:off x="3995936" y="2060848"/>
            <a:ext cx="1728192" cy="3816424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Obdélník 2"/>
          <p:cNvSpPr>
            <a:spLocks noChangeArrowheads="1"/>
          </p:cNvSpPr>
          <p:nvPr/>
        </p:nvSpPr>
        <p:spPr bwMode="auto">
          <a:xfrm>
            <a:off x="272128" y="5170474"/>
            <a:ext cx="4824660" cy="132343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u="sng" dirty="0"/>
              <a:t>Predisponující faktory</a:t>
            </a:r>
            <a:r>
              <a:rPr lang="cs-CZ" altLang="cs-CZ" sz="2000" dirty="0"/>
              <a:t>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/>
              <a:t> vybočené koleno (←špatná bota)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/>
              <a:t> zkrácený natahovač povázky stehenní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rgbClr val="C00000"/>
                </a:solidFill>
              </a:rPr>
              <a:t>plná extenze kolena (← dopad na patu)</a:t>
            </a:r>
          </a:p>
        </p:txBody>
      </p:sp>
      <p:pic>
        <p:nvPicPr>
          <p:cNvPr id="14345" name="Picture 5" descr="1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" y="2728591"/>
            <a:ext cx="3199070" cy="23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ovéPole 1"/>
          <p:cNvSpPr txBox="1">
            <a:spLocks noChangeArrowheads="1"/>
          </p:cNvSpPr>
          <p:nvPr/>
        </p:nvSpPr>
        <p:spPr bwMode="auto">
          <a:xfrm rot="-5400000">
            <a:off x="7519988" y="5302250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1654" y="280928"/>
            <a:ext cx="8602959" cy="40011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solidFill>
                  <a:srgbClr val="C00000"/>
                </a:solidFill>
                <a:latin typeface="Calibri" panose="020F0502020204030204" pitchFamily="34" charset="0"/>
              </a:rPr>
              <a:t>Jaký běh je během pro zdraví? </a:t>
            </a:r>
            <a:r>
              <a:rPr lang="cs-CZ" altLang="cs-CZ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Běh s minimálním rizikem poškození zdraví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5"/>
          <p:cNvSpPr>
            <a:spLocks noChangeArrowheads="1"/>
          </p:cNvSpPr>
          <p:nvPr/>
        </p:nvSpPr>
        <p:spPr bwMode="auto">
          <a:xfrm>
            <a:off x="179389" y="1167171"/>
            <a:ext cx="878522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cs-CZ" altLang="cs-CZ" sz="1800" b="0" u="sng" dirty="0">
                <a:latin typeface="Calibri" panose="020F0502020204030204" pitchFamily="34" charset="0"/>
              </a:rPr>
              <a:t>Příčiny: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latin typeface="Calibri" panose="020F0502020204030204" pitchFamily="34" charset="0"/>
              </a:rPr>
              <a:t>Oslabení (</a:t>
            </a:r>
            <a:r>
              <a:rPr lang="cs-CZ" altLang="cs-CZ" sz="1800" dirty="0">
                <a:latin typeface="Calibri" panose="020F0502020204030204" pitchFamily="34" charset="0"/>
              </a:rPr>
              <a:t>vrozené</a:t>
            </a:r>
            <a:r>
              <a:rPr lang="cs-CZ" altLang="cs-CZ" sz="1800" b="0" dirty="0">
                <a:latin typeface="Calibri" panose="020F0502020204030204" pitchFamily="34" charset="0"/>
              </a:rPr>
              <a:t> i získané) v době růstu kostí u dětí (neukončená osifikace apofýzy)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latin typeface="Calibri" panose="020F0502020204030204" pitchFamily="34" charset="0"/>
              </a:rPr>
              <a:t>Přetížení – silné extenze kolena, výskoky, dřepy, …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cs-CZ" altLang="cs-CZ" sz="1800" b="0" u="sng" dirty="0">
                <a:latin typeface="Calibri" panose="020F0502020204030204" pitchFamily="34" charset="0"/>
              </a:rPr>
              <a:t>Projevy: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Bolest, otok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cs-CZ" altLang="cs-CZ" sz="1800" b="0" u="sng" dirty="0">
                <a:latin typeface="Calibri" panose="020F0502020204030204" pitchFamily="34" charset="0"/>
              </a:rPr>
              <a:t>Léčba: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Omezení zátěže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cs-CZ" alt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Patelární páska</a:t>
            </a:r>
            <a:endParaRPr lang="cs-CZ" altLang="cs-CZ" sz="2000" b="0" dirty="0">
              <a:latin typeface="Calibri" panose="020F0502020204030204" pitchFamily="34" charset="0"/>
            </a:endParaRPr>
          </a:p>
        </p:txBody>
      </p:sp>
      <p:pic>
        <p:nvPicPr>
          <p:cNvPr id="37891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r="18825"/>
          <a:stretch/>
        </p:blipFill>
        <p:spPr bwMode="auto">
          <a:xfrm>
            <a:off x="5652120" y="1982713"/>
            <a:ext cx="2657812" cy="429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388" y="5428885"/>
            <a:ext cx="178878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" action="ppaction://noaction"/>
              </a:rPr>
              <a:t>VIDEO:</a:t>
            </a:r>
          </a:p>
          <a:p>
            <a:pPr algn="ctr">
              <a:defRPr/>
            </a:pPr>
            <a:r>
              <a:rPr lang="cs-CZ" sz="1200" b="0" dirty="0">
                <a:hlinkClick r:id="" action="ppaction://noaction"/>
              </a:rPr>
              <a:t>Patelární (podkolenní) páska</a:t>
            </a:r>
            <a:endParaRPr lang="cs-CZ" sz="1200" b="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VYBRANÁ MIKROTRAUMATA POHYBOVÉHO APARÁTU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ovéPole 8"/>
          <p:cNvSpPr txBox="1">
            <a:spLocks noChangeArrowheads="1"/>
          </p:cNvSpPr>
          <p:nvPr/>
        </p:nvSpPr>
        <p:spPr bwMode="auto">
          <a:xfrm>
            <a:off x="5169127" y="6254163"/>
            <a:ext cx="4004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 dirty="0">
                <a:latin typeface="Calibri" panose="020F0502020204030204" pitchFamily="34" charset="0"/>
              </a:rPr>
              <a:t>(</a:t>
            </a:r>
            <a:r>
              <a:rPr lang="cs-CZ" altLang="cs-CZ" sz="1000" b="0" dirty="0" err="1">
                <a:latin typeface="Calibri" panose="020F0502020204030204" pitchFamily="34" charset="0"/>
              </a:rPr>
              <a:t>Peterson</a:t>
            </a:r>
            <a:r>
              <a:rPr lang="cs-CZ" altLang="cs-CZ" sz="1000" b="0" dirty="0">
                <a:latin typeface="Calibri" panose="020F0502020204030204" pitchFamily="34" charset="0"/>
              </a:rPr>
              <a:t>, </a:t>
            </a:r>
            <a:r>
              <a:rPr lang="cs-CZ" altLang="cs-CZ" sz="1000" b="0" dirty="0" err="1">
                <a:latin typeface="Calibri" panose="020F0502020204030204" pitchFamily="34" charset="0"/>
              </a:rPr>
              <a:t>Renström</a:t>
            </a:r>
            <a:r>
              <a:rPr lang="cs-CZ" altLang="cs-CZ" sz="1000" b="0" dirty="0">
                <a:latin typeface="Calibri" panose="020F0502020204030204" pitchFamily="34" charset="0"/>
              </a:rPr>
              <a:t> et al. Sports </a:t>
            </a:r>
            <a:r>
              <a:rPr lang="cs-CZ" altLang="cs-CZ" sz="1000" b="0" dirty="0" err="1">
                <a:latin typeface="Calibri" panose="020F0502020204030204" pitchFamily="34" charset="0"/>
              </a:rPr>
              <a:t>Injuries</a:t>
            </a:r>
            <a:r>
              <a:rPr lang="cs-CZ" altLang="cs-CZ" sz="1000" b="0" dirty="0">
                <a:latin typeface="Calibri" panose="020F0502020204030204" pitchFamily="34" charset="0"/>
              </a:rPr>
              <a:t>. </a:t>
            </a:r>
            <a:r>
              <a:rPr lang="cs-CZ" altLang="cs-CZ" sz="1000" b="0" dirty="0" err="1">
                <a:latin typeface="Calibri" panose="020F0502020204030204" pitchFamily="34" charset="0"/>
              </a:rPr>
              <a:t>Their</a:t>
            </a:r>
            <a:r>
              <a:rPr lang="cs-CZ" altLang="cs-CZ" sz="1000" b="0" dirty="0">
                <a:latin typeface="Calibri" panose="020F0502020204030204" pitchFamily="34" charset="0"/>
              </a:rPr>
              <a:t> </a:t>
            </a:r>
            <a:r>
              <a:rPr lang="cs-CZ" altLang="cs-CZ" sz="1000" b="0" dirty="0" err="1">
                <a:latin typeface="Calibri" panose="020F0502020204030204" pitchFamily="34" charset="0"/>
              </a:rPr>
              <a:t>Prevention</a:t>
            </a:r>
            <a:r>
              <a:rPr lang="cs-CZ" altLang="cs-CZ" sz="1000" b="0" dirty="0">
                <a:latin typeface="Calibri" panose="020F0502020204030204" pitchFamily="34" charset="0"/>
              </a:rPr>
              <a:t> and </a:t>
            </a:r>
            <a:r>
              <a:rPr lang="cs-CZ" altLang="cs-CZ" sz="1000" b="0" dirty="0" err="1">
                <a:latin typeface="Calibri" panose="020F0502020204030204" pitchFamily="34" charset="0"/>
              </a:rPr>
              <a:t>Treatment</a:t>
            </a:r>
            <a:r>
              <a:rPr lang="cs-CZ" altLang="cs-CZ" sz="1000" b="0" dirty="0">
                <a:latin typeface="Calibri" panose="020F0502020204030204" pitchFamily="34" charset="0"/>
              </a:rPr>
              <a:t>. 3rd </a:t>
            </a:r>
            <a:r>
              <a:rPr lang="cs-CZ" altLang="cs-CZ" sz="1000" b="0" dirty="0" err="1">
                <a:latin typeface="Calibri" panose="020F0502020204030204" pitchFamily="34" charset="0"/>
              </a:rPr>
              <a:t>ed</a:t>
            </a:r>
            <a:r>
              <a:rPr lang="cs-CZ" altLang="cs-CZ" sz="1000" b="0" dirty="0">
                <a:latin typeface="Calibri" panose="020F0502020204030204" pitchFamily="34" charset="0"/>
              </a:rPr>
              <a:t>. Kent: Martin </a:t>
            </a:r>
            <a:r>
              <a:rPr lang="cs-CZ" altLang="cs-CZ" sz="1000" b="0" dirty="0" err="1">
                <a:latin typeface="Calibri" panose="020F0502020204030204" pitchFamily="34" charset="0"/>
              </a:rPr>
              <a:t>Dunitz</a:t>
            </a:r>
            <a:r>
              <a:rPr lang="cs-CZ" altLang="cs-CZ" sz="1000" b="0" dirty="0">
                <a:latin typeface="Calibri" panose="020F0502020204030204" pitchFamily="34" charset="0"/>
              </a:rPr>
              <a:t>, 2001)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21209" y="448921"/>
            <a:ext cx="65015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Aseptická nekróza </a:t>
            </a:r>
            <a:r>
              <a:rPr lang="cs-CZ" alt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tuberosistas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tibiae</a:t>
            </a:r>
            <a:r>
              <a:rPr lang="cs-CZ" altLang="cs-CZ" dirty="0">
                <a:solidFill>
                  <a:srgbClr val="C00000"/>
                </a:solidFill>
                <a:latin typeface="Calibri" panose="020F0502020204030204" pitchFamily="34" charset="0"/>
              </a:rPr>
              <a:t> – úponu šlachy kvadricepsu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cs-CZ" altLang="cs-CZ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(nemoc </a:t>
            </a:r>
            <a:r>
              <a:rPr lang="cs-CZ" altLang="cs-CZ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Osgood</a:t>
            </a:r>
            <a:r>
              <a:rPr lang="cs-CZ" altLang="cs-CZ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– </a:t>
            </a:r>
            <a:r>
              <a:rPr lang="cs-CZ" altLang="cs-CZ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Schlatter</a:t>
            </a:r>
            <a:r>
              <a:rPr lang="cs-CZ" altLang="cs-CZ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557795"/>
            <a:ext cx="1788790" cy="1788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89" y="2289779"/>
            <a:ext cx="23812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6"/>
          <p:cNvSpPr>
            <a:spLocks noChangeArrowheads="1"/>
          </p:cNvSpPr>
          <p:nvPr/>
        </p:nvSpPr>
        <p:spPr bwMode="auto">
          <a:xfrm>
            <a:off x="3270347" y="5911152"/>
            <a:ext cx="1812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 b="0" dirty="0">
                <a:solidFill>
                  <a:schemeClr val="bg1"/>
                </a:solidFill>
                <a:latin typeface="Calibri" panose="020F0502020204030204" pitchFamily="34" charset="0"/>
              </a:rPr>
              <a:t>(http://www.sportsmed.msu.edu/</a:t>
            </a:r>
            <a:r>
              <a:rPr lang="cs-CZ" altLang="cs-CZ" sz="9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Wellness</a:t>
            </a:r>
            <a:r>
              <a:rPr lang="cs-CZ" altLang="cs-CZ" sz="900" b="0" dirty="0">
                <a:solidFill>
                  <a:schemeClr val="bg1"/>
                </a:solidFill>
                <a:latin typeface="Calibri" panose="020F0502020204030204" pitchFamily="34" charset="0"/>
              </a:rPr>
              <a:t>/Osgood-Schlatter.html)</a:t>
            </a:r>
          </a:p>
        </p:txBody>
      </p:sp>
      <p:sp>
        <p:nvSpPr>
          <p:cNvPr id="13" name="Šipka dolů 12"/>
          <p:cNvSpPr/>
          <p:nvPr/>
        </p:nvSpPr>
        <p:spPr>
          <a:xfrm rot="6900597">
            <a:off x="4379260" y="4725252"/>
            <a:ext cx="196492" cy="748633"/>
          </a:xfrm>
          <a:prstGeom prst="downArrow">
            <a:avLst>
              <a:gd name="adj1" fmla="val 33027"/>
              <a:gd name="adj2" fmla="val 13179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58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21550"/>
          <a:stretch>
            <a:fillRect/>
          </a:stretch>
        </p:blipFill>
        <p:spPr bwMode="auto">
          <a:xfrm>
            <a:off x="6017529" y="1694657"/>
            <a:ext cx="2649537" cy="3751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 descr="1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r="27637"/>
          <a:stretch>
            <a:fillRect/>
          </a:stretch>
        </p:blipFill>
        <p:spPr bwMode="auto">
          <a:xfrm>
            <a:off x="4596726" y="3997724"/>
            <a:ext cx="1171575" cy="2055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Obdélník 12"/>
          <p:cNvSpPr>
            <a:spLocks noChangeArrowheads="1"/>
          </p:cNvSpPr>
          <p:nvPr/>
        </p:nvSpPr>
        <p:spPr bwMode="auto">
          <a:xfrm>
            <a:off x="179388" y="1806575"/>
            <a:ext cx="5476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Opakovaný silný tah šlachy kvadricepsu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→ </a:t>
            </a:r>
            <a:r>
              <a:rPr lang="cs-CZ" altLang="cs-CZ" sz="2000"/>
              <a:t>tlak a nárazy čéšky na stehenní kost </a:t>
            </a:r>
            <a:r>
              <a:rPr lang="cs-CZ" altLang="cs-CZ" sz="2000">
                <a:solidFill>
                  <a:srgbClr val="0070C0"/>
                </a:solidFill>
              </a:rPr>
              <a:t>→</a:t>
            </a: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→ </a:t>
            </a:r>
            <a:r>
              <a:rPr lang="cs-CZ" altLang="cs-CZ" sz="2000"/>
              <a:t>poškození chrupavky na zadní straně čéšky</a:t>
            </a:r>
          </a:p>
        </p:txBody>
      </p:sp>
      <p:sp>
        <p:nvSpPr>
          <p:cNvPr id="16390" name="Obdélník 5"/>
          <p:cNvSpPr>
            <a:spLocks noChangeArrowheads="1"/>
          </p:cNvSpPr>
          <p:nvPr/>
        </p:nvSpPr>
        <p:spPr bwMode="auto">
          <a:xfrm>
            <a:off x="2047875" y="855663"/>
            <a:ext cx="49958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C00000"/>
                </a:solidFill>
              </a:rPr>
              <a:t>Patelo-femorální bolestivý syndrom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chůze a běh s kopce (i do kopce), dřepy</a:t>
            </a:r>
          </a:p>
        </p:txBody>
      </p:sp>
      <p:pic>
        <p:nvPicPr>
          <p:cNvPr id="1639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34090"/>
          <a:stretch>
            <a:fillRect/>
          </a:stretch>
        </p:blipFill>
        <p:spPr bwMode="auto">
          <a:xfrm>
            <a:off x="6130876" y="4307683"/>
            <a:ext cx="1082675" cy="24780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79388" y="5334794"/>
            <a:ext cx="41767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u="sng" dirty="0"/>
              <a:t>Zhoršující faktory: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zkrácení přímého svalu stehenního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vyosení vbočeného kolene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i="1" dirty="0">
                <a:solidFill>
                  <a:srgbClr val="C00000"/>
                </a:solidFill>
              </a:rPr>
              <a:t>silnější rázy při dopadu na patu</a:t>
            </a:r>
          </a:p>
        </p:txBody>
      </p:sp>
      <p:pic>
        <p:nvPicPr>
          <p:cNvPr id="16393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009900"/>
            <a:ext cx="3605213" cy="2235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Obdélník 12"/>
          <p:cNvSpPr>
            <a:spLocks noChangeArrowheads="1"/>
          </p:cNvSpPr>
          <p:nvPr/>
        </p:nvSpPr>
        <p:spPr bwMode="auto">
          <a:xfrm>
            <a:off x="658813" y="6488113"/>
            <a:ext cx="354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(</a:t>
            </a:r>
            <a:r>
              <a:rPr lang="cs-CZ" altLang="cs-CZ" sz="1800" dirty="0" err="1"/>
              <a:t>patella</a:t>
            </a:r>
            <a:r>
              <a:rPr lang="cs-CZ" altLang="cs-CZ" sz="1800" dirty="0"/>
              <a:t> = čéška; femur = stehno)</a:t>
            </a:r>
            <a:endParaRPr lang="en-GB" altLang="cs-CZ" sz="1800" dirty="0"/>
          </a:p>
        </p:txBody>
      </p:sp>
      <p:cxnSp>
        <p:nvCxnSpPr>
          <p:cNvPr id="16395" name="Přímá spojnice se šipkou 9"/>
          <p:cNvCxnSpPr>
            <a:cxnSpLocks noChangeShapeType="1"/>
          </p:cNvCxnSpPr>
          <p:nvPr/>
        </p:nvCxnSpPr>
        <p:spPr bwMode="auto">
          <a:xfrm flipV="1">
            <a:off x="3635896" y="5230924"/>
            <a:ext cx="1081470" cy="44359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Přímá spojnice se šipkou 9"/>
          <p:cNvCxnSpPr>
            <a:cxnSpLocks noChangeShapeType="1"/>
          </p:cNvCxnSpPr>
          <p:nvPr/>
        </p:nvCxnSpPr>
        <p:spPr bwMode="auto">
          <a:xfrm flipV="1">
            <a:off x="3498057" y="5712511"/>
            <a:ext cx="2785219" cy="3410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7" name="TextovéPole 13"/>
          <p:cNvSpPr txBox="1">
            <a:spLocks noChangeArrowheads="1"/>
          </p:cNvSpPr>
          <p:nvPr/>
        </p:nvSpPr>
        <p:spPr bwMode="auto">
          <a:xfrm rot="-5400000">
            <a:off x="7689851" y="3978275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pic>
        <p:nvPicPr>
          <p:cNvPr id="16398" name="Picture 5" descr="11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 b="4114"/>
          <a:stretch>
            <a:fillRect/>
          </a:stretch>
        </p:blipFill>
        <p:spPr bwMode="auto">
          <a:xfrm>
            <a:off x="4525951" y="3087579"/>
            <a:ext cx="1271395" cy="872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26720" y="404664"/>
            <a:ext cx="8602959" cy="40011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solidFill>
                  <a:srgbClr val="C00000"/>
                </a:solidFill>
                <a:latin typeface="Calibri" panose="020F0502020204030204" pitchFamily="34" charset="0"/>
              </a:rPr>
              <a:t>Jaký běh je během pro zdraví? </a:t>
            </a:r>
            <a:r>
              <a:rPr lang="cs-CZ" altLang="cs-CZ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Běh s minimálním rizikem poškození zdraví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04988"/>
            <a:ext cx="381635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809750"/>
            <a:ext cx="29130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809750"/>
            <a:ext cx="28908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ovéPole 6"/>
          <p:cNvSpPr txBox="1">
            <a:spLocks noChangeArrowheads="1"/>
          </p:cNvSpPr>
          <p:nvPr/>
        </p:nvSpPr>
        <p:spPr bwMode="auto">
          <a:xfrm>
            <a:off x="2830513" y="908050"/>
            <a:ext cx="3482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difýzy femoru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hlinkClick r:id="rId5"/>
              </a:rPr>
              <a:t>(http://kneeinjury.weebly.com/</a:t>
            </a:r>
            <a:r>
              <a:rPr lang="cs-CZ" altLang="cs-CZ" sz="1400"/>
              <a:t>; 2016)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/>
              <a:t>(RTG, NMR)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accent2"/>
                </a:solidFill>
              </a:rPr>
              <a:t>MECHANICKÁ </a:t>
            </a:r>
            <a:r>
              <a:rPr lang="cs-CZ" altLang="cs-CZ" sz="2000">
                <a:solidFill>
                  <a:schemeClr val="accent2"/>
                </a:solidFill>
              </a:rPr>
              <a:t>MIKROTRAUMATA POHYBOVÉHO APARÁTU</a:t>
            </a:r>
            <a:endParaRPr lang="en-GB" altLang="cs-CZ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57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25923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7"/>
          <p:cNvSpPr txBox="1">
            <a:spLocks noChangeArrowheads="1"/>
          </p:cNvSpPr>
          <p:nvPr/>
        </p:nvSpPr>
        <p:spPr bwMode="auto">
          <a:xfrm>
            <a:off x="1331913" y="1117600"/>
            <a:ext cx="25923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tibie </a:t>
            </a:r>
            <a:r>
              <a:rPr lang="cs-CZ" altLang="cs-CZ" sz="1800"/>
              <a:t>u 13 letého atleta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Burke et al., 2014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/>
              <a:t>http://www.healio.com/orthopedics/journals/ortho/2014-4-37-4/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accent2"/>
                </a:solidFill>
              </a:rPr>
              <a:t>MECHANICKÁ </a:t>
            </a:r>
            <a:r>
              <a:rPr lang="cs-CZ" altLang="cs-CZ" sz="2000">
                <a:solidFill>
                  <a:schemeClr val="accent2"/>
                </a:solidFill>
              </a:rPr>
              <a:t>MIKROTRAUMATA POHYBOVÉHO APARÁTU</a:t>
            </a:r>
            <a:endParaRPr lang="en-GB" altLang="cs-CZ" sz="2000">
              <a:solidFill>
                <a:schemeClr val="accent2"/>
              </a:solidFill>
            </a:endParaRPr>
          </a:p>
        </p:txBody>
      </p:sp>
      <p:sp>
        <p:nvSpPr>
          <p:cNvPr id="12293" name="Obdélník 10"/>
          <p:cNvSpPr>
            <a:spLocks noChangeArrowheads="1"/>
          </p:cNvSpPr>
          <p:nvPr/>
        </p:nvSpPr>
        <p:spPr bwMode="auto">
          <a:xfrm>
            <a:off x="4356100" y="1117600"/>
            <a:ext cx="4217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Plíživá zlomenina krčku femoru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12 letého tělesně aktivního chlapce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Schubert, 2016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00"/>
              <a:t>https://radiopaedia.org/cases/femoral-neck-stress-fracture</a:t>
            </a:r>
          </a:p>
        </p:txBody>
      </p:sp>
      <p:pic>
        <p:nvPicPr>
          <p:cNvPr id="12294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5675"/>
            <a:ext cx="29670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4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566"/>
          <a:stretch/>
        </p:blipFill>
        <p:spPr>
          <a:xfrm>
            <a:off x="363245" y="4456945"/>
            <a:ext cx="8204907" cy="2265437"/>
          </a:xfrm>
          <a:prstGeom prst="rect">
            <a:avLst/>
          </a:prstGeom>
        </p:spPr>
      </p:pic>
      <p:sp>
        <p:nvSpPr>
          <p:cNvPr id="4" name="TextovéPole 3">
            <a:hlinkClick r:id="rId3"/>
          </p:cNvPr>
          <p:cNvSpPr txBox="1"/>
          <p:nvPr/>
        </p:nvSpPr>
        <p:spPr>
          <a:xfrm>
            <a:off x="6717433" y="5608736"/>
            <a:ext cx="220905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VIDEO</a:t>
            </a:r>
          </a:p>
          <a:p>
            <a:pPr algn="ctr"/>
            <a:r>
              <a:rPr lang="cs-CZ" sz="1400" dirty="0"/>
              <a:t>Řešení pádu na běhátku</a:t>
            </a:r>
          </a:p>
        </p:txBody>
      </p:sp>
      <p:sp>
        <p:nvSpPr>
          <p:cNvPr id="5" name="TextovéPole 4">
            <a:hlinkClick r:id="rId4"/>
          </p:cNvPr>
          <p:cNvSpPr txBox="1"/>
          <p:nvPr/>
        </p:nvSpPr>
        <p:spPr>
          <a:xfrm>
            <a:off x="7270303" y="6165304"/>
            <a:ext cx="16561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VIDEO</a:t>
            </a:r>
          </a:p>
          <a:p>
            <a:pPr algn="ctr"/>
            <a:r>
              <a:rPr lang="cs-CZ" sz="1400" dirty="0"/>
              <a:t>Psí běhátka</a:t>
            </a:r>
          </a:p>
        </p:txBody>
      </p:sp>
      <p:sp>
        <p:nvSpPr>
          <p:cNvPr id="6" name="TextovéPole 5">
            <a:hlinkClick r:id="rId5"/>
          </p:cNvPr>
          <p:cNvSpPr txBox="1"/>
          <p:nvPr/>
        </p:nvSpPr>
        <p:spPr>
          <a:xfrm>
            <a:off x="3390734" y="4233297"/>
            <a:ext cx="217749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VIDEO</a:t>
            </a:r>
          </a:p>
          <a:p>
            <a:pPr algn="ctr"/>
            <a:r>
              <a:rPr lang="cs-CZ" sz="1600" dirty="0"/>
              <a:t>Pády na běhátku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3528" y="230098"/>
            <a:ext cx="8602959" cy="40011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solidFill>
                  <a:srgbClr val="C00000"/>
                </a:solidFill>
                <a:latin typeface="Calibri" panose="020F0502020204030204" pitchFamily="34" charset="0"/>
              </a:rPr>
              <a:t>Jaký běh je během pro zdraví? </a:t>
            </a:r>
            <a:r>
              <a:rPr lang="cs-CZ" altLang="cs-CZ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Běh s minimálním rizikem poškození zdraví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414311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</a:rPr>
              <a:t>… a na běhátku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0409"/>
            <a:ext cx="3970706" cy="26267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3528" y="71186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Rizika pádů a úrazů při běhu venku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3245" y="3722896"/>
            <a:ext cx="4067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foto: Martin </a:t>
            </a:r>
            <a:r>
              <a:rPr lang="cs-CZ" sz="800" dirty="0" err="1"/>
              <a:t>Symon</a:t>
            </a:r>
            <a:r>
              <a:rPr lang="cs-CZ" sz="800" dirty="0"/>
              <a:t> (https://www.behej.com/</a:t>
            </a:r>
            <a:r>
              <a:rPr lang="cs-CZ" sz="800" dirty="0" err="1"/>
              <a:t>clanek</a:t>
            </a:r>
            <a:r>
              <a:rPr lang="cs-CZ" sz="800" dirty="0"/>
              <a:t>/2103-beh-pro-manazery-take-pady-patri-k-behu)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62" y="1100409"/>
            <a:ext cx="3943590" cy="2622487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479483" y="3722896"/>
            <a:ext cx="44246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Foto: Kuba </a:t>
            </a:r>
            <a:r>
              <a:rPr lang="cs-CZ" sz="800" dirty="0" err="1"/>
              <a:t>Rozboud</a:t>
            </a:r>
            <a:r>
              <a:rPr lang="cs-CZ" sz="800" dirty="0"/>
              <a:t>, 2014 (http://www.houstka.com/</a:t>
            </a:r>
            <a:r>
              <a:rPr lang="cs-CZ" sz="800" dirty="0" err="1"/>
              <a:t>home</a:t>
            </a:r>
            <a:r>
              <a:rPr lang="cs-CZ" sz="800" dirty="0"/>
              <a:t>/2014/</a:t>
            </a:r>
            <a:r>
              <a:rPr lang="cs-CZ" sz="800" dirty="0" err="1"/>
              <a:t>prvni</a:t>
            </a:r>
            <a:r>
              <a:rPr lang="cs-CZ" sz="800" dirty="0"/>
              <a:t>-kolo-</a:t>
            </a:r>
            <a:r>
              <a:rPr lang="cs-CZ" sz="800" dirty="0" err="1"/>
              <a:t>zavod</a:t>
            </a:r>
            <a:r>
              <a:rPr lang="cs-CZ" sz="800" dirty="0"/>
              <a:t>-</a:t>
            </a:r>
            <a:r>
              <a:rPr lang="cs-CZ" sz="800" dirty="0" err="1"/>
              <a:t>pipravek</a:t>
            </a:r>
            <a:r>
              <a:rPr lang="cs-CZ" sz="800" dirty="0"/>
              <a:t>/) </a:t>
            </a:r>
          </a:p>
        </p:txBody>
      </p:sp>
    </p:spTree>
    <p:extLst>
      <p:ext uri="{BB962C8B-B14F-4D97-AF65-F5344CB8AC3E}">
        <p14:creationId xmlns:p14="http://schemas.microsoft.com/office/powerpoint/2010/main" val="338887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9388" y="1465263"/>
            <a:ext cx="6264275" cy="48625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Posilovací cvičení</a:t>
            </a:r>
            <a:r>
              <a:rPr lang="cs-CZ" altLang="cs-CZ" sz="2000" b="1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 b="1">
                <a:solidFill>
                  <a:schemeClr val="accent2"/>
                </a:solidFill>
              </a:rPr>
              <a:t> </a:t>
            </a:r>
            <a:r>
              <a:rPr lang="cs-CZ" altLang="cs-CZ" sz="2000">
                <a:solidFill>
                  <a:schemeClr val="accent2"/>
                </a:solidFill>
              </a:rPr>
              <a:t>statické a dynamické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s větším odporem, pomalu, méně opakování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elastické terabandy a šňůry, posilovací stroje, tělo v gravitaci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Protahovací cvičení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 b="1">
                <a:solidFill>
                  <a:schemeClr val="accent2"/>
                </a:solidFill>
              </a:rPr>
              <a:t> </a:t>
            </a:r>
            <a:r>
              <a:rPr lang="cs-CZ" altLang="cs-CZ" sz="2000">
                <a:solidFill>
                  <a:schemeClr val="accent2"/>
                </a:solidFill>
              </a:rPr>
              <a:t>pomalu, ne do bolesti,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ne těsně po intenzivním tréninku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>
                <a:solidFill>
                  <a:schemeClr val="accent2"/>
                </a:solidFill>
              </a:rPr>
              <a:t> ne v chladu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Proprioceptivní cvičení</a:t>
            </a:r>
            <a:r>
              <a:rPr lang="cs-CZ" altLang="cs-CZ" sz="2000">
                <a:solidFill>
                  <a:schemeClr val="accent2"/>
                </a:solidFill>
              </a:rPr>
              <a:t> – balanční, bosou nohou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>
                <a:solidFill>
                  <a:schemeClr val="accent2"/>
                </a:solidFill>
              </a:rPr>
              <a:t>Správná obuv</a:t>
            </a:r>
          </a:p>
        </p:txBody>
      </p:sp>
      <p:pic>
        <p:nvPicPr>
          <p:cNvPr id="24579" name="Picture 5" descr="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485900"/>
            <a:ext cx="2324100" cy="1744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7" descr="Balanční točna hravá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722813"/>
            <a:ext cx="1287462" cy="2085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207963" y="188913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5780088" y="1052513"/>
            <a:ext cx="3338512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Posilování a protahování</a:t>
            </a:r>
          </a:p>
          <a:p>
            <a:pPr algn="ctr">
              <a:defRPr/>
            </a:pPr>
            <a:r>
              <a:rPr lang="cs-CZ" altLang="cs-CZ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Achillovy šlachy a m. triceps </a:t>
            </a:r>
            <a:r>
              <a:rPr lang="cs-CZ" altLang="cs-CZ" sz="1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surae</a:t>
            </a:r>
            <a:endParaRPr lang="cs-CZ" altLang="cs-CZ" sz="1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3" name="Obrázek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9952" r="42763" b="43178"/>
          <a:stretch>
            <a:fillRect/>
          </a:stretch>
        </p:blipFill>
        <p:spPr bwMode="auto">
          <a:xfrm>
            <a:off x="6100763" y="3090863"/>
            <a:ext cx="280828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ovéPole 6"/>
          <p:cNvSpPr txBox="1">
            <a:spLocks noChangeArrowheads="1"/>
          </p:cNvSpPr>
          <p:nvPr/>
        </p:nvSpPr>
        <p:spPr bwMode="auto">
          <a:xfrm rot="-1943619">
            <a:off x="6149975" y="3897313"/>
            <a:ext cx="887413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B05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77096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6720" y="836712"/>
            <a:ext cx="86029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Krchová Z (Med Sport Boh Slov, 2012, 21, 4: 179-188.): 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Běžecká bota jako možná příčina zranění vytrvalostních běžců</a:t>
            </a:r>
            <a:r>
              <a:rPr lang="cs-CZ" sz="2000" dirty="0">
                <a:solidFill>
                  <a:srgbClr val="C00000"/>
                </a:solidFill>
              </a:rPr>
              <a:t>.</a:t>
            </a:r>
          </a:p>
          <a:p>
            <a:r>
              <a:rPr lang="cs-CZ" sz="2000" dirty="0">
                <a:solidFill>
                  <a:srgbClr val="0066FF"/>
                </a:solidFill>
              </a:rPr>
              <a:t>Běh přes patu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srgbClr val="7030A0"/>
                </a:solidFill>
              </a:rPr>
              <a:t>je umožněný klasickou běžeckou obuví s měkkou odpruženou patou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</a:rPr>
              <a:t>je nepřirozený. </a:t>
            </a:r>
            <a:r>
              <a:rPr lang="cs-CZ" sz="2000" dirty="0">
                <a:solidFill>
                  <a:srgbClr val="009900"/>
                </a:solidFill>
              </a:rPr>
              <a:t>(Přirozený běh bos je s dopadem na přední část nohy.)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i="1" dirty="0">
                <a:solidFill>
                  <a:srgbClr val="C00000"/>
                </a:solidFill>
              </a:rPr>
              <a:t>je spojen s vyšším rizikem vzniku zranění hlezna, bérce, kolena, .. </a:t>
            </a:r>
            <a:r>
              <a:rPr lang="cs-CZ" sz="2000" i="1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000" i="1" dirty="0">
              <a:solidFill>
                <a:srgbClr val="C0000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</a:rPr>
              <a:t>je neekonomický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326720" y="404664"/>
            <a:ext cx="8602959" cy="40011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solidFill>
                  <a:srgbClr val="C00000"/>
                </a:solidFill>
                <a:latin typeface="Calibri" panose="020F0502020204030204" pitchFamily="34" charset="0"/>
              </a:rPr>
              <a:t>Jaký běh je během pro zdraví? </a:t>
            </a:r>
            <a:r>
              <a:rPr lang="cs-CZ" altLang="cs-CZ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Běh s minimálním rizikem poškození zdraví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8" y="3021925"/>
            <a:ext cx="7279814" cy="35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nikefree_women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844675"/>
            <a:ext cx="1625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nikefree_women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1641475"/>
            <a:ext cx="15049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nikefree_mens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606550"/>
            <a:ext cx="27701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ikefree_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068638"/>
            <a:ext cx="24114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nikefree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74988"/>
            <a:ext cx="46085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nikefree_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2162175" cy="3311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11"/>
          <p:cNvSpPr txBox="1">
            <a:spLocks noChangeArrowheads="1"/>
          </p:cNvSpPr>
          <p:nvPr/>
        </p:nvSpPr>
        <p:spPr bwMode="auto">
          <a:xfrm>
            <a:off x="203200" y="1019175"/>
            <a:ext cx="8789988" cy="3476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hlink"/>
                </a:solidFill>
              </a:rPr>
              <a:t>Flexibilní obuv umožňující běh jako bosou nohou (tzv. bare-</a:t>
            </a:r>
            <a:r>
              <a:rPr lang="cs-CZ" altLang="cs-CZ" sz="2000" dirty="0" err="1">
                <a:solidFill>
                  <a:schemeClr val="hlink"/>
                </a:solidFill>
              </a:rPr>
              <a:t>foot</a:t>
            </a:r>
            <a:r>
              <a:rPr lang="cs-CZ" altLang="cs-CZ" sz="2000" dirty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27657" name="Text Box 2"/>
          <p:cNvSpPr txBox="1">
            <a:spLocks noChangeArrowheads="1"/>
          </p:cNvSpPr>
          <p:nvPr/>
        </p:nvSpPr>
        <p:spPr bwMode="auto">
          <a:xfrm>
            <a:off x="207963" y="188913"/>
            <a:ext cx="8785225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</p:spTree>
    <p:extLst>
      <p:ext uri="{BB962C8B-B14F-4D97-AF65-F5344CB8AC3E}">
        <p14:creationId xmlns:p14="http://schemas.microsoft.com/office/powerpoint/2010/main" val="53615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79525"/>
            <a:ext cx="6008687" cy="4259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3730625"/>
            <a:ext cx="1828800" cy="30210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0575"/>
            <a:ext cx="1897062" cy="2682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ovéPole 20"/>
          <p:cNvSpPr txBox="1">
            <a:spLocks noChangeArrowheads="1"/>
          </p:cNvSpPr>
          <p:nvPr/>
        </p:nvSpPr>
        <p:spPr bwMode="auto">
          <a:xfrm>
            <a:off x="3844925" y="249078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Scott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Jurek </a:t>
            </a:r>
            <a:r>
              <a:rPr lang="en-US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&amp;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cs-CZ" altLang="cs-CZ" sz="2400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Arnulfo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cs-CZ" altLang="cs-CZ" sz="2400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Quimare</a:t>
            </a:r>
            <a:r>
              <a:rPr lang="cs-CZ" altLang="cs-CZ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30726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933450"/>
            <a:ext cx="1835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84898"/>
            <a:ext cx="2122487" cy="3130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4" y="3525520"/>
            <a:ext cx="18891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Bublinový popisek se šipkou nahoru 4"/>
          <p:cNvSpPr>
            <a:spLocks noChangeArrowheads="1"/>
          </p:cNvSpPr>
          <p:nvPr/>
        </p:nvSpPr>
        <p:spPr bwMode="auto">
          <a:xfrm>
            <a:off x="3819525" y="5562600"/>
            <a:ext cx="1074738" cy="323850"/>
          </a:xfrm>
          <a:prstGeom prst="upArrowCallout">
            <a:avLst>
              <a:gd name="adj1" fmla="val 31066"/>
              <a:gd name="adj2" fmla="val 37073"/>
              <a:gd name="adj3" fmla="val 16981"/>
              <a:gd name="adj4" fmla="val 6497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NA PATU</a:t>
            </a:r>
          </a:p>
        </p:txBody>
      </p:sp>
      <p:sp>
        <p:nvSpPr>
          <p:cNvPr id="30730" name="Bublinový popisek se šipkou nahoru 14"/>
          <p:cNvSpPr>
            <a:spLocks noChangeArrowheads="1"/>
          </p:cNvSpPr>
          <p:nvPr/>
        </p:nvSpPr>
        <p:spPr bwMode="auto">
          <a:xfrm>
            <a:off x="4257676" y="5445720"/>
            <a:ext cx="1751012" cy="863600"/>
          </a:xfrm>
          <a:prstGeom prst="upArrowCallout">
            <a:avLst>
              <a:gd name="adj1" fmla="val 25007"/>
              <a:gd name="adj2" fmla="val 26612"/>
              <a:gd name="adj3" fmla="val 38231"/>
              <a:gd name="adj4" fmla="val 39468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NA PŘEDONOŽÍ</a:t>
            </a:r>
          </a:p>
        </p:txBody>
      </p:sp>
      <p:sp>
        <p:nvSpPr>
          <p:cNvPr id="30731" name="Rectangle 7"/>
          <p:cNvSpPr>
            <a:spLocks noChangeArrowheads="1"/>
          </p:cNvSpPr>
          <p:nvPr/>
        </p:nvSpPr>
        <p:spPr bwMode="auto">
          <a:xfrm>
            <a:off x="179388" y="292100"/>
            <a:ext cx="8804275" cy="4318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7030A0"/>
                </a:solidFill>
              </a:rPr>
              <a:t>BĚH S DOPADEM NA PŘEDNÍ ČÁST NOHY</a:t>
            </a:r>
            <a:endParaRPr lang="en-GB" altLang="cs-CZ" sz="2000" b="1">
              <a:solidFill>
                <a:srgbClr val="7030A0"/>
              </a:solidFill>
            </a:endParaRPr>
          </a:p>
        </p:txBody>
      </p:sp>
      <p:sp>
        <p:nvSpPr>
          <p:cNvPr id="14" name="Obdélník 1">
            <a:hlinkClick r:id="rId8"/>
          </p:cNvPr>
          <p:cNvSpPr>
            <a:spLocks noChangeArrowheads="1"/>
          </p:cNvSpPr>
          <p:nvPr/>
        </p:nvSpPr>
        <p:spPr bwMode="auto">
          <a:xfrm>
            <a:off x="2839989" y="6348229"/>
            <a:ext cx="3957686" cy="437043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9900"/>
                </a:solidFill>
              </a:rPr>
              <a:t>VIDEO: </a:t>
            </a:r>
            <a:r>
              <a:rPr lang="cs-CZ" altLang="cs-CZ" sz="1800" dirty="0"/>
              <a:t>Běh v sandálech - </a:t>
            </a:r>
            <a:r>
              <a:rPr lang="cs-CZ" altLang="cs-CZ" sz="1800" dirty="0" err="1"/>
              <a:t>Ráramuri</a:t>
            </a:r>
            <a:endParaRPr lang="cs-CZ" altLang="cs-CZ" sz="1800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000" b="1" dirty="0">
                <a:solidFill>
                  <a:srgbClr val="009900"/>
                </a:solidFill>
              </a:rPr>
              <a:t>https://www.youtube.com/watch?v=GYxrQ7Ba-RU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9" grpId="0" animBg="1"/>
      <p:bldP spid="3073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3250"/>
            <a:ext cx="537686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913" y="620713"/>
            <a:ext cx="4975225" cy="2486025"/>
          </a:xfrm>
          <a:solidFill>
            <a:srgbClr val="FFFF00">
              <a:alpha val="25000"/>
            </a:srgbClr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>
                <a:solidFill>
                  <a:srgbClr val="00B050"/>
                </a:solidFill>
              </a:rPr>
              <a:t>VIDEA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v obuvi na dráze s dopadem na patu a přední část nohy (zpomaleně)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3"/>
              </a:rPr>
              <a:t>http://www.youtube.com/watch?v=oN1x3Ik1t5Y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naboso (velmi pomalu):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4"/>
              </a:rPr>
              <a:t>http://www.youtube.com/watch?v=gzjDIAKUZ9Q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v </a:t>
            </a:r>
            <a:r>
              <a:rPr lang="cs-CZ" altLang="cs-CZ" sz="1600" dirty="0" err="1"/>
              <a:t>pětiprstech</a:t>
            </a:r>
            <a:r>
              <a:rPr lang="cs-CZ" altLang="cs-CZ" sz="1600" dirty="0"/>
              <a:t> (velmi pomalu):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5"/>
              </a:rPr>
              <a:t>http://www.youtube.com/watch?v=touteBkwt1U</a:t>
            </a:r>
            <a:endParaRPr lang="cs-CZ" altLang="cs-CZ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600" dirty="0"/>
              <a:t>Běh v minimalistických botách v přírodě: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>
                <a:hlinkClick r:id="rId6"/>
              </a:rPr>
              <a:t>http://www.youtube.com/watch?v=nfNsll_11qU</a:t>
            </a:r>
            <a:endParaRPr lang="cs-CZ" alt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16313" y="6397625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Indiáni </a:t>
            </a:r>
            <a:r>
              <a:rPr lang="cs-CZ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Ráramuri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79388" y="152400"/>
            <a:ext cx="8804275" cy="4318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i="1">
                <a:solidFill>
                  <a:srgbClr val="7030A0"/>
                </a:solidFill>
              </a:rPr>
              <a:t>BĚH S DOPADEM NA PŘEDNÍ ČÁST NOHY</a:t>
            </a:r>
            <a:endParaRPr lang="en-GB" altLang="cs-CZ" sz="20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90" y="2094206"/>
            <a:ext cx="4186867" cy="3495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88913" y="955676"/>
            <a:ext cx="8804275" cy="570832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>
                <a:solidFill>
                  <a:srgbClr val="7030A0"/>
                </a:solidFill>
              </a:rPr>
              <a:t>BĚH S DOPADEM NA PŘEDNÍ ČÁST NOHY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66FF"/>
                </a:solidFill>
              </a:rPr>
              <a:t>v obuvi s nízkou podešví / bos</a:t>
            </a:r>
            <a:endParaRPr lang="cs-CZ" altLang="cs-CZ" sz="1800" dirty="0">
              <a:solidFill>
                <a:srgbClr val="009900"/>
              </a:solidFill>
            </a:endParaRPr>
          </a:p>
        </p:txBody>
      </p:sp>
      <p:pic>
        <p:nvPicPr>
          <p:cNvPr id="28678" name="Picture 7" descr="nikefree_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0520" r="6777"/>
          <a:stretch/>
        </p:blipFill>
        <p:spPr bwMode="auto">
          <a:xfrm>
            <a:off x="3499660" y="5316782"/>
            <a:ext cx="1032843" cy="148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9" y="5330942"/>
            <a:ext cx="1187450" cy="148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13800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27" y="5681686"/>
            <a:ext cx="1670668" cy="1103488"/>
          </a:xfrm>
          <a:prstGeom prst="rect">
            <a:avLst/>
          </a:prstGeom>
        </p:spPr>
      </p:pic>
      <p:sp>
        <p:nvSpPr>
          <p:cNvPr id="16" name="Obdélník 1">
            <a:hlinkClick r:id="rId6"/>
          </p:cNvPr>
          <p:cNvSpPr>
            <a:spLocks noChangeArrowheads="1"/>
          </p:cNvSpPr>
          <p:nvPr/>
        </p:nvSpPr>
        <p:spPr bwMode="auto">
          <a:xfrm>
            <a:off x="1852563" y="6571850"/>
            <a:ext cx="16109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 dirty="0">
                <a:solidFill>
                  <a:schemeClr val="bg1"/>
                </a:solidFill>
              </a:rPr>
              <a:t>www.czechtarahumara.cz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783207" y="2112955"/>
            <a:ext cx="3176232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900" dirty="0"/>
              <a:t>(</a:t>
            </a:r>
            <a:r>
              <a:rPr lang="en-US" sz="900" dirty="0">
                <a:hlinkClick r:id="rId7"/>
              </a:rPr>
              <a:t>Matt Fitzgerald</a:t>
            </a:r>
            <a:r>
              <a:rPr lang="en-US" sz="900" dirty="0"/>
              <a:t>, </a:t>
            </a:r>
            <a:r>
              <a:rPr lang="en-US" sz="900" dirty="0">
                <a:hlinkClick r:id="rId8"/>
              </a:rPr>
              <a:t>http://running.competitor.com/</a:t>
            </a:r>
            <a:r>
              <a:rPr lang="cs-CZ" sz="900" dirty="0"/>
              <a:t>, 2015)</a:t>
            </a:r>
            <a:endParaRPr lang="en-US" sz="900" dirty="0"/>
          </a:p>
        </p:txBody>
      </p:sp>
      <p:sp>
        <p:nvSpPr>
          <p:cNvPr id="20" name="Obdélník 19"/>
          <p:cNvSpPr/>
          <p:nvPr/>
        </p:nvSpPr>
        <p:spPr>
          <a:xfrm>
            <a:off x="3499660" y="1478791"/>
            <a:ext cx="558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7030A0"/>
                </a:solidFill>
              </a:rPr>
              <a:t>Vertikální síla působení nohy na podložku při dopadu </a:t>
            </a:r>
          </a:p>
          <a:p>
            <a:pPr algn="ctr"/>
            <a:r>
              <a:rPr lang="cs-CZ" dirty="0"/>
              <a:t>na patu (RFS), </a:t>
            </a:r>
            <a:r>
              <a:rPr lang="cs-CZ" dirty="0">
                <a:solidFill>
                  <a:srgbClr val="FF0000"/>
                </a:solidFill>
              </a:rPr>
              <a:t>na </a:t>
            </a:r>
            <a:r>
              <a:rPr lang="cs-CZ" dirty="0" err="1">
                <a:solidFill>
                  <a:srgbClr val="FF0000"/>
                </a:solidFill>
              </a:rPr>
              <a:t>středonoží</a:t>
            </a:r>
            <a:r>
              <a:rPr lang="cs-CZ" dirty="0">
                <a:solidFill>
                  <a:srgbClr val="FF0000"/>
                </a:solidFill>
              </a:rPr>
              <a:t> (MFS)</a:t>
            </a:r>
            <a:r>
              <a:rPr lang="cs-CZ" dirty="0"/>
              <a:t>, </a:t>
            </a:r>
            <a:r>
              <a:rPr lang="cs-CZ" dirty="0">
                <a:solidFill>
                  <a:srgbClr val="0000FF"/>
                </a:solidFill>
              </a:rPr>
              <a:t>na špičku (FFS)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87660" y="4072676"/>
            <a:ext cx="2037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b="1" u="sng" dirty="0">
                <a:solidFill>
                  <a:srgbClr val="FF0000"/>
                </a:solidFill>
              </a:rPr>
              <a:t>NA PATU</a:t>
            </a:r>
            <a:endParaRPr lang="cs-CZ" sz="1400" b="1" u="sng" dirty="0">
              <a:solidFill>
                <a:srgbClr val="FF0000"/>
              </a:solidFill>
            </a:endParaRPr>
          </a:p>
          <a:p>
            <a:r>
              <a:rPr lang="cs-CZ" altLang="cs-CZ" sz="1400" dirty="0"/>
              <a:t>Rizika:</a:t>
            </a: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>
                <a:solidFill>
                  <a:srgbClr val="FF0000"/>
                </a:solidFill>
              </a:rPr>
              <a:t>Art. SUBTALARIS</a:t>
            </a:r>
          </a:p>
          <a:p>
            <a:r>
              <a:rPr lang="cs-CZ" sz="1400" dirty="0">
                <a:solidFill>
                  <a:srgbClr val="FF0000"/>
                </a:solidFill>
              </a:rPr>
              <a:t>Art. TALO-CRURALIS</a:t>
            </a:r>
          </a:p>
          <a:p>
            <a:r>
              <a:rPr lang="cs-CZ" sz="1400" dirty="0">
                <a:solidFill>
                  <a:srgbClr val="FF0000"/>
                </a:solidFill>
              </a:rPr>
              <a:t>M. TIBIALIS ANTERIOR</a:t>
            </a:r>
          </a:p>
          <a:p>
            <a:r>
              <a:rPr lang="cs-CZ" sz="1400" dirty="0">
                <a:solidFill>
                  <a:srgbClr val="FF0000"/>
                </a:solidFill>
              </a:rPr>
              <a:t>TIBIA, FEMUR</a:t>
            </a:r>
          </a:p>
          <a:p>
            <a:r>
              <a:rPr lang="cs-CZ" sz="1400" dirty="0">
                <a:solidFill>
                  <a:srgbClr val="FF0000"/>
                </a:solidFill>
              </a:rPr>
              <a:t>GENUS, COXA, </a:t>
            </a:r>
            <a:r>
              <a:rPr lang="cs-CZ" sz="1400" dirty="0" err="1">
                <a:solidFill>
                  <a:srgbClr val="FF0000"/>
                </a:solidFill>
              </a:rPr>
              <a:t>Art.S</a:t>
            </a:r>
            <a:r>
              <a:rPr lang="cs-CZ" sz="1400" dirty="0">
                <a:solidFill>
                  <a:srgbClr val="FF0000"/>
                </a:solidFill>
              </a:rPr>
              <a:t>-I</a:t>
            </a:r>
          </a:p>
          <a:p>
            <a:r>
              <a:rPr lang="cs-CZ" sz="1400" dirty="0">
                <a:solidFill>
                  <a:srgbClr val="FF0000"/>
                </a:solidFill>
              </a:rPr>
              <a:t>COLUMNA VERTEBRALIS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174285" y="4078711"/>
            <a:ext cx="1968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>
                <a:solidFill>
                  <a:srgbClr val="00B050"/>
                </a:solidFill>
              </a:rPr>
              <a:t>NA ŠPIČKU</a:t>
            </a:r>
          </a:p>
          <a:p>
            <a:r>
              <a:rPr lang="cs-CZ" altLang="cs-CZ" sz="1400" dirty="0"/>
              <a:t>Rizika</a:t>
            </a:r>
            <a:endParaRPr lang="cs-CZ" sz="1400" dirty="0">
              <a:solidFill>
                <a:srgbClr val="00B050"/>
              </a:solidFill>
            </a:endParaRPr>
          </a:p>
          <a:p>
            <a:r>
              <a:rPr lang="cs-CZ" sz="1400" dirty="0">
                <a:solidFill>
                  <a:srgbClr val="00B050"/>
                </a:solidFill>
              </a:rPr>
              <a:t>T. ACHILLIS</a:t>
            </a:r>
          </a:p>
          <a:p>
            <a:r>
              <a:rPr lang="cs-CZ" sz="1400" dirty="0">
                <a:solidFill>
                  <a:srgbClr val="00B050"/>
                </a:solidFill>
              </a:rPr>
              <a:t>O. METATARSALIA</a:t>
            </a:r>
          </a:p>
          <a:p>
            <a:r>
              <a:rPr lang="cs-CZ" sz="1400" dirty="0">
                <a:solidFill>
                  <a:srgbClr val="00B050"/>
                </a:solidFill>
              </a:rPr>
              <a:t>N. INTERMETATARS.</a:t>
            </a:r>
          </a:p>
          <a:p>
            <a:r>
              <a:rPr lang="cs-CZ" altLang="cs-CZ" sz="1400" dirty="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400" dirty="0">
                <a:solidFill>
                  <a:srgbClr val="C00000"/>
                </a:solidFill>
              </a:rPr>
              <a:t>postupně !!!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931593" y="5716991"/>
            <a:ext cx="2858560" cy="68548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B05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VIDEA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200" dirty="0">
                <a:hlinkClick r:id="rId9"/>
              </a:rPr>
              <a:t>Běh v </a:t>
            </a:r>
            <a:r>
              <a:rPr lang="cs-CZ" altLang="cs-CZ" sz="1200" dirty="0" err="1">
                <a:hlinkClick r:id="rId9"/>
              </a:rPr>
              <a:t>pětiprstech</a:t>
            </a:r>
            <a:r>
              <a:rPr lang="cs-CZ" altLang="cs-CZ" sz="1200" dirty="0">
                <a:hlinkClick r:id="rId9"/>
              </a:rPr>
              <a:t> (velmi pomalu)</a:t>
            </a:r>
            <a:endParaRPr lang="cs-CZ" altLang="cs-CZ" sz="12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200" dirty="0">
                <a:hlinkClick r:id="rId10"/>
              </a:rPr>
              <a:t>Běh v minimalistických botách v přírodě</a:t>
            </a:r>
            <a:endParaRPr lang="cs-CZ" alt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195539" y="3907912"/>
            <a:ext cx="36218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" dirty="0">
                <a:solidFill>
                  <a:schemeClr val="bg1"/>
                </a:solidFill>
              </a:rPr>
              <a:t>http://vlcakjiri.rajce.idnes.cz/Stedrodenni_vanocni_beh_na_cyklostezce/#PB175349.jpg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r="11177"/>
          <a:stretch/>
        </p:blipFill>
        <p:spPr>
          <a:xfrm>
            <a:off x="402496" y="1618024"/>
            <a:ext cx="3029563" cy="241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5694" b="12964"/>
          <a:stretch/>
        </p:blipFill>
        <p:spPr bwMode="auto">
          <a:xfrm>
            <a:off x="179388" y="1615043"/>
            <a:ext cx="3020107" cy="40605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21" y="1609708"/>
            <a:ext cx="2818967" cy="2114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39" y="1609708"/>
            <a:ext cx="2690231" cy="21164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13800" cy="701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Prevence a profylaxe traumat, mikrotraumat kostí, svalů, šlach a vazů zlepšení odolnosti tkání a obranných reflexů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79388" y="948839"/>
            <a:ext cx="8805375" cy="607953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800" b="1" i="1" dirty="0">
                <a:solidFill>
                  <a:srgbClr val="7030A0"/>
                </a:solidFill>
              </a:rPr>
              <a:t>BĚH BOS </a:t>
            </a:r>
            <a:r>
              <a:rPr lang="cs-CZ" altLang="cs-CZ" sz="1800" i="1" dirty="0">
                <a:solidFill>
                  <a:srgbClr val="0066FF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800" i="1" dirty="0">
                <a:solidFill>
                  <a:srgbClr val="0066FF"/>
                </a:solidFill>
              </a:rPr>
              <a:t>BĚH S DOPADEM NA PŘEDONOŽÍ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1800" dirty="0"/>
              <a:t>Rizika: kožní otlaky, puchýře, hematomy, rány</a:t>
            </a:r>
            <a:endParaRPr lang="en-GB" altLang="cs-CZ" sz="1800" b="1" dirty="0">
              <a:solidFill>
                <a:srgbClr val="7030A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39439" y="3861048"/>
            <a:ext cx="564532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i="1" dirty="0">
                <a:solidFill>
                  <a:srgbClr val="7030A0"/>
                </a:solidFill>
              </a:rPr>
              <a:t>BĚH V TERÉNU</a:t>
            </a:r>
          </a:p>
          <a:p>
            <a:pPr algn="ctr">
              <a:defRPr/>
            </a:pPr>
            <a:r>
              <a:rPr lang="cs-CZ" dirty="0">
                <a:solidFill>
                  <a:srgbClr val="0066FF"/>
                </a:solidFill>
              </a:rPr>
              <a:t>měkkém - pružném – nerovném – nestabilním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tráva, písek, jehličí, šotolina, jemný říční štěrk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891155"/>
            <a:ext cx="2736305" cy="169194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7" t="14558"/>
          <a:stretch/>
        </p:blipFill>
        <p:spPr>
          <a:xfrm>
            <a:off x="6143651" y="4891157"/>
            <a:ext cx="2855156" cy="16919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46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93" y="188640"/>
            <a:ext cx="4081740" cy="53650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539552" y="466235"/>
            <a:ext cx="5040560" cy="3785652"/>
          </a:xfrm>
          <a:prstGeom prst="rect">
            <a:avLst/>
          </a:prstGeom>
          <a:solidFill>
            <a:srgbClr val="FFFFCC">
              <a:alpha val="78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latin typeface="+mn-lt"/>
              </a:rPr>
              <a:t>Závěry: </a:t>
            </a:r>
            <a:r>
              <a:rPr lang="cs-CZ" altLang="cs-CZ" sz="2000" b="1" dirty="0">
                <a:solidFill>
                  <a:srgbClr val="C00000"/>
                </a:solidFill>
                <a:latin typeface="+mn-lt"/>
              </a:rPr>
              <a:t>Jak provádět běh pro zdraví?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často, desítky minut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v nerovném terénu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s různou technikou kroku</a:t>
            </a:r>
          </a:p>
          <a:p>
            <a:pPr lvl="1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(zkusit dopad na </a:t>
            </a:r>
            <a:r>
              <a:rPr lang="cs-CZ" altLang="cs-CZ" sz="2000" dirty="0" err="1">
                <a:solidFill>
                  <a:srgbClr val="0070C0"/>
                </a:solidFill>
                <a:latin typeface="+mn-lt"/>
              </a:rPr>
              <a:t>předo-středonoží</a:t>
            </a: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)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66FF"/>
                </a:solidFill>
                <a:latin typeface="+mn-lt"/>
              </a:rPr>
              <a:t>v obuvi umožňující rozvoj nohy</a:t>
            </a:r>
          </a:p>
          <a:p>
            <a:pPr lvl="1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(zkusit </a:t>
            </a:r>
            <a:r>
              <a:rPr lang="cs-CZ" altLang="cs-CZ" sz="2000" dirty="0" err="1">
                <a:solidFill>
                  <a:srgbClr val="0070C0"/>
                </a:solidFill>
                <a:latin typeface="+mn-lt"/>
              </a:rPr>
              <a:t>minimalist</a:t>
            </a:r>
            <a:r>
              <a:rPr lang="cs-CZ" altLang="cs-CZ" sz="2000" dirty="0">
                <a:solidFill>
                  <a:srgbClr val="0070C0"/>
                </a:solidFill>
                <a:latin typeface="+mn-lt"/>
              </a:rPr>
              <a:t>. obuv)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2060"/>
                </a:solidFill>
                <a:latin typeface="+mn-lt"/>
              </a:rPr>
              <a:t>doplňovat vodu-ionty-energii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v pohodě, s uvolněním mysli, radostně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lehce až namáhavě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bez bolesti, s příjemnou únavou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cs-CZ" altLang="cs-CZ" sz="2000" dirty="0">
                <a:solidFill>
                  <a:srgbClr val="00B050"/>
                </a:solidFill>
                <a:latin typeface="+mn-lt"/>
              </a:rPr>
              <a:t>v přírodě na čistém vzduchu</a:t>
            </a:r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3381322" cy="200586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616" y="6462092"/>
            <a:ext cx="3381322" cy="307777"/>
          </a:xfrm>
          <a:prstGeom prst="rect">
            <a:avLst/>
          </a:prstGeom>
          <a:solidFill>
            <a:srgbClr val="33660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Romero</a:t>
            </a:r>
            <a:r>
              <a:rPr lang="cs-CZ" sz="1400" dirty="0">
                <a:solidFill>
                  <a:schemeClr val="bg1"/>
                </a:solidFill>
              </a:rPr>
              <a:t> (2016): </a:t>
            </a:r>
            <a:r>
              <a:rPr lang="en-US" sz="1400" b="1" dirty="0" err="1">
                <a:solidFill>
                  <a:schemeClr val="bg1"/>
                </a:solidFill>
              </a:rPr>
              <a:t>Fauja</a:t>
            </a:r>
            <a:r>
              <a:rPr lang="en-US" sz="1400" b="1" dirty="0">
                <a:solidFill>
                  <a:schemeClr val="bg1"/>
                </a:solidFill>
              </a:rPr>
              <a:t> Singh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cs-CZ" sz="1400" dirty="0">
                <a:solidFill>
                  <a:schemeClr val="bg1"/>
                </a:solidFill>
              </a:rPr>
              <a:t>105 </a:t>
            </a:r>
            <a:r>
              <a:rPr lang="cs-CZ" sz="1400" dirty="0" err="1">
                <a:solidFill>
                  <a:schemeClr val="bg1"/>
                </a:solidFill>
              </a:rPr>
              <a:t>yrs</a:t>
            </a:r>
            <a:r>
              <a:rPr lang="cs-CZ" sz="14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0400" r="15350" b="37400"/>
          <a:stretch/>
        </p:blipFill>
        <p:spPr>
          <a:xfrm>
            <a:off x="4583761" y="5659473"/>
            <a:ext cx="4248472" cy="1110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6940" y="465064"/>
            <a:ext cx="5063132" cy="43680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800" b="0" dirty="0">
                <a:latin typeface="Calibri" panose="020F0502020204030204" pitchFamily="34" charset="0"/>
              </a:rPr>
              <a:t>SPECIÁLNÍ TRAUMATOLOGIE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</a:rPr>
              <a:t>Distorze hlezna s poškozením vazů </a:t>
            </a:r>
          </a:p>
          <a:p>
            <a:pPr>
              <a:lnSpc>
                <a:spcPct val="100000"/>
              </a:lnSpc>
            </a:pPr>
            <a:r>
              <a:rPr lang="cs-CZ" sz="1800" b="0" u="sng" dirty="0">
                <a:latin typeface="Calibri" panose="020F0502020204030204" pitchFamily="34" charset="0"/>
              </a:rPr>
              <a:t>Příznaky: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Bolest, otok, krevní výron (přetržení cévy – vazu)</a:t>
            </a:r>
          </a:p>
          <a:p>
            <a:pPr>
              <a:lnSpc>
                <a:spcPct val="100000"/>
              </a:lnSpc>
            </a:pPr>
            <a:r>
              <a:rPr lang="cs-CZ" sz="1800" b="0" u="sng" dirty="0">
                <a:latin typeface="Calibri" panose="020F0502020204030204" pitchFamily="34" charset="0"/>
              </a:rPr>
              <a:t>1. pomoc: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Stlačení, znehybnění, chlazení, zvýšená poloha v pasivní dorzální flexi, další diagnostika, léčba, …</a:t>
            </a:r>
          </a:p>
          <a:p>
            <a:pPr>
              <a:lnSpc>
                <a:spcPct val="100000"/>
              </a:lnSpc>
            </a:pPr>
            <a:r>
              <a:rPr lang="cs-CZ" sz="1800" b="0" u="sng" dirty="0">
                <a:latin typeface="Calibri" panose="020F0502020204030204" pitchFamily="34" charset="0"/>
              </a:rPr>
              <a:t>Prevence: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Posilovací cvičení vazů nohy a šlach (svalů) pro pohyby nohy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0" dirty="0" err="1">
                <a:solidFill>
                  <a:srgbClr val="0070C0"/>
                </a:solidFill>
                <a:latin typeface="Calibri" panose="020F0502020204030204" pitchFamily="34" charset="0"/>
              </a:rPr>
              <a:t>Propriocepční</a:t>
            </a:r>
            <a:r>
              <a:rPr lang="cs-CZ" sz="1800" b="0" dirty="0">
                <a:solidFill>
                  <a:srgbClr val="0070C0"/>
                </a:solidFill>
                <a:latin typeface="Calibri" panose="020F0502020204030204" pitchFamily="34" charset="0"/>
              </a:rPr>
              <a:t> cvičení, balanční cvičení</a:t>
            </a:r>
            <a:endParaRPr lang="cs-CZ" sz="1800" b="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05118" y="668075"/>
            <a:ext cx="11370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900" b="0" dirty="0">
                <a:hlinkClick r:id="rId2"/>
              </a:rPr>
              <a:t>Funkční anatomie hlezna (video)</a:t>
            </a:r>
            <a:endParaRPr lang="cs-CZ" sz="900" b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64807" y="452623"/>
            <a:ext cx="430730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</a:rPr>
              <a:t>Hlezenní kloub (</a:t>
            </a:r>
            <a:r>
              <a:rPr lang="cs-CZ" sz="1000" dirty="0" err="1">
                <a:latin typeface="Calibri" panose="020F0502020204030204" pitchFamily="34" charset="0"/>
              </a:rPr>
              <a:t>articulatio</a:t>
            </a:r>
            <a:r>
              <a:rPr lang="cs-CZ" sz="1000" dirty="0">
                <a:latin typeface="Calibri" panose="020F0502020204030204" pitchFamily="34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</a:rPr>
              <a:t>talo-cruralis</a:t>
            </a:r>
            <a:r>
              <a:rPr lang="cs-CZ" sz="1000" dirty="0">
                <a:latin typeface="Calibri" panose="020F0502020204030204" pitchFamily="34" charset="0"/>
              </a:rPr>
              <a:t> – ATC) = spojení </a:t>
            </a:r>
            <a:r>
              <a:rPr lang="cs-CZ" sz="1000" dirty="0" err="1">
                <a:latin typeface="Calibri" panose="020F0502020204030204" pitchFamily="34" charset="0"/>
              </a:rPr>
              <a:t>tibie</a:t>
            </a:r>
            <a:r>
              <a:rPr lang="cs-CZ" sz="1000" dirty="0">
                <a:latin typeface="Calibri" panose="020F0502020204030204" pitchFamily="34" charset="0"/>
              </a:rPr>
              <a:t>-hlezna s </a:t>
            </a:r>
            <a:r>
              <a:rPr lang="cs-CZ" sz="1000" dirty="0" err="1">
                <a:latin typeface="Calibri" panose="020F0502020204030204" pitchFamily="34" charset="0"/>
              </a:rPr>
              <a:t>talem</a:t>
            </a:r>
            <a:endParaRPr lang="cs-CZ" sz="1000" dirty="0">
              <a:latin typeface="Calibri" panose="020F0502020204030204" pitchFamily="34" charset="0"/>
            </a:endParaRPr>
          </a:p>
          <a:p>
            <a:r>
              <a:rPr lang="cs-CZ" sz="1000" dirty="0">
                <a:latin typeface="Calibri" panose="020F0502020204030204" pitchFamily="34" charset="0"/>
              </a:rPr>
              <a:t>Vnitřní kotník (</a:t>
            </a:r>
            <a:r>
              <a:rPr lang="cs-CZ" sz="1000" dirty="0" err="1">
                <a:latin typeface="Calibri" panose="020F0502020204030204" pitchFamily="34" charset="0"/>
              </a:rPr>
              <a:t>malleolus</a:t>
            </a:r>
            <a:r>
              <a:rPr lang="cs-CZ" sz="1000" dirty="0">
                <a:latin typeface="Calibri" panose="020F0502020204030204" pitchFamily="34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</a:rPr>
              <a:t>medialis</a:t>
            </a:r>
            <a:r>
              <a:rPr lang="cs-CZ" sz="1000" dirty="0">
                <a:latin typeface="Calibri" panose="020F0502020204030204" pitchFamily="34" charset="0"/>
              </a:rPr>
              <a:t>) = výběžek na holenní kosti</a:t>
            </a:r>
          </a:p>
          <a:p>
            <a:r>
              <a:rPr lang="cs-CZ" sz="1000" dirty="0">
                <a:latin typeface="Calibri" panose="020F0502020204030204" pitchFamily="34" charset="0"/>
              </a:rPr>
              <a:t>Zevní kotník (</a:t>
            </a:r>
            <a:r>
              <a:rPr lang="cs-CZ" sz="1000" dirty="0" err="1">
                <a:latin typeface="Calibri" panose="020F0502020204030204" pitchFamily="34" charset="0"/>
              </a:rPr>
              <a:t>malleolus</a:t>
            </a:r>
            <a:r>
              <a:rPr lang="cs-CZ" sz="1000" dirty="0">
                <a:latin typeface="Calibri" panose="020F0502020204030204" pitchFamily="34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</a:rPr>
              <a:t>lateralis</a:t>
            </a:r>
            <a:r>
              <a:rPr lang="cs-CZ" sz="1000" dirty="0">
                <a:latin typeface="Calibri" panose="020F0502020204030204" pitchFamily="34" charset="0"/>
              </a:rPr>
              <a:t>) = výběžek na lýtkové kosti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6940" y="9907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0" dirty="0">
                <a:solidFill>
                  <a:schemeClr val="accent2"/>
                </a:solidFill>
                <a:latin typeface="Calibri" panose="020F0502020204030204" pitchFamily="34" charset="0"/>
              </a:rPr>
              <a:t>POŠKOZENÍ POHYBOVÉHO APARÁTU </a:t>
            </a: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0" r="4722"/>
          <a:stretch/>
        </p:blipFill>
        <p:spPr>
          <a:xfrm>
            <a:off x="232307" y="3571469"/>
            <a:ext cx="1096035" cy="1441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4921"/>
          <a:stretch/>
        </p:blipFill>
        <p:spPr>
          <a:xfrm>
            <a:off x="2123727" y="5426448"/>
            <a:ext cx="1954223" cy="13274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11963" r="9932" b="5807"/>
          <a:stretch/>
        </p:blipFill>
        <p:spPr>
          <a:xfrm>
            <a:off x="232307" y="5426447"/>
            <a:ext cx="1819413" cy="130909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688959" y="6241907"/>
            <a:ext cx="145900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b="0" dirty="0">
                <a:solidFill>
                  <a:srgbClr val="00B050"/>
                </a:solidFill>
                <a:latin typeface="Calibri" panose="020F0502020204030204" pitchFamily="34" charset="0"/>
                <a:hlinkClick r:id="rId6"/>
              </a:rPr>
              <a:t>Tejpink hlezna (video)</a:t>
            </a:r>
            <a:endParaRPr lang="cs-CZ" sz="1400" b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38196" r="22609" b="5971"/>
          <a:stretch/>
        </p:blipFill>
        <p:spPr>
          <a:xfrm>
            <a:off x="4145266" y="4845595"/>
            <a:ext cx="1476378" cy="1920726"/>
          </a:xfrm>
          <a:prstGeom prst="rect">
            <a:avLst/>
          </a:prstGeom>
        </p:spPr>
      </p:pic>
      <p:pic>
        <p:nvPicPr>
          <p:cNvPr id="16" name="Obrázek 15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7" r="15354" b="12639"/>
          <a:stretch/>
        </p:blipFill>
        <p:spPr>
          <a:xfrm>
            <a:off x="1430699" y="3600746"/>
            <a:ext cx="2647252" cy="16952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51" y="1124743"/>
            <a:ext cx="3534613" cy="5012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27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13" y="1718085"/>
            <a:ext cx="2384062" cy="17880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158900" y="476672"/>
            <a:ext cx="498916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dirty="0">
                <a:latin typeface="Calibri" panose="020F0502020204030204" pitchFamily="34" charset="0"/>
              </a:rPr>
              <a:t>SPECIÁLNÍ TRAUMATOLOGIE</a:t>
            </a: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Natažení / natržení / přetržení Achillovy šlachy</a:t>
            </a:r>
          </a:p>
          <a:p>
            <a:r>
              <a:rPr lang="cs-CZ" b="0" u="sng" dirty="0">
                <a:latin typeface="Calibri" panose="020F0502020204030204" pitchFamily="34" charset="0"/>
              </a:rPr>
              <a:t>Příčiny (prevence = odstranění příčin):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Špatný pohyb – natažení velkého rozsahu / ↑ síla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Zkrácená / oslabená šlacha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Příznaky: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Bolest, (nerovnost)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1. pomoc: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Znehybnění, chlazení, 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K lékaři - další diagnostika, léčba (operace),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Rehabilitace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Prevence: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Posilovací a protahovací cvičení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Tejpink</a:t>
            </a:r>
            <a:endParaRPr lang="cs-CZ" b="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4" y="3614507"/>
            <a:ext cx="1036621" cy="1377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182" b="25325"/>
          <a:stretch/>
        </p:blipFill>
        <p:spPr>
          <a:xfrm>
            <a:off x="3486832" y="5264414"/>
            <a:ext cx="2601502" cy="134188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67" y="4493658"/>
            <a:ext cx="1579508" cy="2101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r="13730"/>
          <a:stretch/>
        </p:blipFill>
        <p:spPr>
          <a:xfrm>
            <a:off x="3196150" y="1807803"/>
            <a:ext cx="1447857" cy="15449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9573" r="14807"/>
          <a:stretch/>
        </p:blipFill>
        <p:spPr>
          <a:xfrm>
            <a:off x="4412301" y="2553343"/>
            <a:ext cx="1676033" cy="14247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21" y="5100108"/>
            <a:ext cx="1230359" cy="1506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662684" y="3676729"/>
            <a:ext cx="12382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b="0" dirty="0">
                <a:solidFill>
                  <a:srgbClr val="00B050"/>
                </a:solidFill>
                <a:hlinkClick r:id="rId9"/>
              </a:rPr>
              <a:t>Tejpink Achillovy šlachy (video)</a:t>
            </a:r>
            <a:endParaRPr lang="cs-CZ" sz="1200" b="0" dirty="0">
              <a:solidFill>
                <a:srgbClr val="00B05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46" y="475993"/>
            <a:ext cx="2337346" cy="2006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6940" y="9907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0" dirty="0">
                <a:solidFill>
                  <a:schemeClr val="accent2"/>
                </a:solidFill>
                <a:latin typeface="Calibri" panose="020F0502020204030204" pitchFamily="34" charset="0"/>
              </a:rPr>
              <a:t>POŠKOZENÍ POHYBOVÉHO APARÁTU </a:t>
            </a: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7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1837"/>
            <a:ext cx="3268147" cy="3252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485993" y="3767387"/>
            <a:ext cx="316835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50" dirty="0"/>
              <a:t>https://www.studyblue.com/notes/note/n/muscles/deck/19117733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568" y="511837"/>
            <a:ext cx="453650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dirty="0">
                <a:latin typeface="Calibri" panose="020F0502020204030204" pitchFamily="34" charset="0"/>
              </a:rPr>
              <a:t>SPECIÁLNÍ TRAUMATOLOGIE</a:t>
            </a:r>
          </a:p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Distenze a parciální ruptura m. </a:t>
            </a:r>
            <a:r>
              <a:rPr 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gastrocnemius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</a:rPr>
              <a:t> a m. </a:t>
            </a:r>
            <a:r>
              <a:rPr lang="cs-CZ" dirty="0" err="1">
                <a:solidFill>
                  <a:srgbClr val="C00000"/>
                </a:solidFill>
                <a:latin typeface="Calibri" panose="020F0502020204030204" pitchFamily="34" charset="0"/>
              </a:rPr>
              <a:t>soleus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cs-CZ" b="0" u="sng" dirty="0">
                <a:latin typeface="Calibri" panose="020F0502020204030204" pitchFamily="34" charset="0"/>
              </a:rPr>
              <a:t>Příčiny (prevence = odstranění příčin):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Špatný pohyb – natažení velkého rozsahu / ↑ síla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Zkrácený / oslabený sval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Chlad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Příznaky: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Bolest, (nerovnost)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Problém s pohybem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1. pomoc: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Znehybnění, chlazení, 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K lékaři - další diagnostika, léčba, …</a:t>
            </a:r>
          </a:p>
          <a:p>
            <a:pPr>
              <a:lnSpc>
                <a:spcPct val="120000"/>
              </a:lnSpc>
            </a:pPr>
            <a:r>
              <a:rPr lang="cs-CZ" b="0" u="sng" dirty="0">
                <a:latin typeface="Calibri" panose="020F0502020204030204" pitchFamily="34" charset="0"/>
              </a:rPr>
              <a:t>Prevence: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Posilovací a protahovací cvičení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Zahřátí, rozcvičení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70C0"/>
                </a:solidFill>
                <a:latin typeface="Calibri" panose="020F0502020204030204" pitchFamily="34" charset="0"/>
              </a:rPr>
              <a:t>Tejpink</a:t>
            </a:r>
            <a:endParaRPr lang="cs-CZ" b="0" dirty="0"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39407" y="4221088"/>
            <a:ext cx="147953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3"/>
              </a:rPr>
              <a:t>Tejpink lýtkového svalu (video)</a:t>
            </a:r>
            <a:endParaRPr lang="cs-CZ" sz="1200" b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940" y="99079"/>
            <a:ext cx="8785225" cy="30558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0" dirty="0">
                <a:solidFill>
                  <a:schemeClr val="accent2"/>
                </a:solidFill>
                <a:latin typeface="Calibri" panose="020F0502020204030204" pitchFamily="34" charset="0"/>
              </a:rPr>
              <a:t>POŠKOZENÍ POHYBOVÉHO APARÁTU </a:t>
            </a:r>
            <a:r>
              <a:rPr lang="cs-CZ" altLang="cs-CZ" sz="1800" dirty="0">
                <a:solidFill>
                  <a:schemeClr val="accent2"/>
                </a:solidFill>
                <a:latin typeface="Calibri" panose="020F0502020204030204" pitchFamily="34" charset="0"/>
              </a:rPr>
              <a:t>PŘI BĚHU</a:t>
            </a:r>
            <a:endParaRPr lang="en-GB" altLang="cs-CZ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87338" y="1125538"/>
            <a:ext cx="8569325" cy="526256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rgbClr val="0066FF"/>
                </a:solidFill>
              </a:rPr>
              <a:t> </a:t>
            </a:r>
            <a:r>
              <a:rPr lang="en-GB" altLang="cs-CZ" sz="2400" b="1">
                <a:solidFill>
                  <a:srgbClr val="0066FF"/>
                </a:solidFill>
              </a:rPr>
              <a:t>plíživ</a:t>
            </a:r>
            <a:r>
              <a:rPr lang="cs-CZ" altLang="cs-CZ" sz="2400" b="1">
                <a:solidFill>
                  <a:srgbClr val="0066FF"/>
                </a:solidFill>
              </a:rPr>
              <a:t>é</a:t>
            </a:r>
            <a:r>
              <a:rPr lang="en-GB" altLang="cs-CZ" sz="2400" b="1">
                <a:solidFill>
                  <a:srgbClr val="0066FF"/>
                </a:solidFill>
              </a:rPr>
              <a:t> zlomenin</a:t>
            </a:r>
            <a:r>
              <a:rPr lang="cs-CZ" altLang="cs-CZ" sz="2400" b="1">
                <a:solidFill>
                  <a:srgbClr val="0066FF"/>
                </a:solidFill>
              </a:rPr>
              <a:t>y</a:t>
            </a:r>
            <a:r>
              <a:rPr lang="en-GB" altLang="cs-CZ" sz="2400" b="1">
                <a:solidFill>
                  <a:srgbClr val="0066FF"/>
                </a:solidFill>
              </a:rPr>
              <a:t> kost</a:t>
            </a:r>
            <a:r>
              <a:rPr lang="cs-CZ" altLang="cs-CZ" sz="2400" b="1">
                <a:solidFill>
                  <a:srgbClr val="0066FF"/>
                </a:solidFill>
              </a:rPr>
              <a:t>í</a:t>
            </a:r>
            <a:r>
              <a:rPr lang="en-GB" altLang="cs-CZ" sz="2400">
                <a:solidFill>
                  <a:srgbClr val="0066FF"/>
                </a:solidFill>
              </a:rPr>
              <a:t> (fractura)</a:t>
            </a:r>
            <a:r>
              <a:rPr lang="cs-CZ" altLang="cs-CZ" sz="2400">
                <a:solidFill>
                  <a:srgbClr val="0066FF"/>
                </a:solidFill>
              </a:rPr>
              <a:t> </a:t>
            </a:r>
            <a:r>
              <a:rPr lang="cs-CZ" altLang="cs-CZ" sz="2400"/>
              <a:t>- </a:t>
            </a:r>
            <a:r>
              <a:rPr lang="en-GB" altLang="cs-CZ" sz="2400"/>
              <a:t>záprstní kosti</a:t>
            </a:r>
            <a:r>
              <a:rPr lang="cs-CZ" altLang="cs-CZ" sz="2400"/>
              <a:t>, </a:t>
            </a:r>
            <a:r>
              <a:rPr lang="en-GB" altLang="cs-CZ" sz="2400"/>
              <a:t>holenní </a:t>
            </a:r>
            <a:r>
              <a:rPr lang="cs-CZ" altLang="cs-CZ" sz="2400"/>
              <a:t>a lýtkové </a:t>
            </a:r>
            <a:r>
              <a:rPr lang="en-GB" altLang="cs-CZ" sz="2400"/>
              <a:t>kosti</a:t>
            </a:r>
            <a:r>
              <a:rPr lang="cs-CZ" altLang="cs-CZ" sz="2400"/>
              <a:t>,</a:t>
            </a:r>
            <a:r>
              <a:rPr lang="en-GB" altLang="cs-CZ" sz="2400"/>
              <a:t> stehenní kosti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en-GB" altLang="cs-CZ" sz="2400" b="1" u="sng">
                <a:solidFill>
                  <a:schemeClr val="accent2"/>
                </a:solidFill>
              </a:rPr>
              <a:t>šlach a vazů</a:t>
            </a:r>
            <a:r>
              <a:rPr lang="en-GB" altLang="cs-CZ" sz="2400">
                <a:solidFill>
                  <a:schemeClr val="accent2"/>
                </a:solidFill>
              </a:rPr>
              <a:t> (tendinitis) </a:t>
            </a:r>
            <a:r>
              <a:rPr lang="en-GB" altLang="cs-CZ" sz="2400"/>
              <a:t>v oblasti úponů a kloubů dolních končetin – noha, hlezno, koleno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/>
              <a:t> </a:t>
            </a:r>
            <a:r>
              <a:rPr lang="en-GB" altLang="cs-CZ" sz="2400"/>
              <a:t>Achillova šlacha (tendo Achylli)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/>
              <a:t> </a:t>
            </a:r>
            <a:r>
              <a:rPr lang="en-GB" altLang="cs-CZ" sz="2400"/>
              <a:t>postranní vazy kolen (ligamenta collaterales mediales et laterales) 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/>
              <a:t> </a:t>
            </a:r>
            <a:r>
              <a:rPr lang="en-GB" altLang="cs-CZ" sz="2400"/>
              <a:t>noha – při úponech šlach zespoda a zezadu na hrbol patní kosti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rgbClr val="0066FF"/>
                </a:solidFill>
              </a:rPr>
              <a:t> </a:t>
            </a:r>
            <a:r>
              <a:rPr lang="cs-CZ" altLang="cs-CZ" sz="2400" b="1" u="sng">
                <a:solidFill>
                  <a:srgbClr val="0066FF"/>
                </a:solidFill>
              </a:rPr>
              <a:t>periostu</a:t>
            </a:r>
            <a:r>
              <a:rPr lang="en-GB" altLang="cs-CZ" sz="2400">
                <a:solidFill>
                  <a:srgbClr val="0066FF"/>
                </a:solidFill>
              </a:rPr>
              <a:t> </a:t>
            </a:r>
            <a:r>
              <a:rPr lang="en-GB" altLang="cs-CZ" sz="2400"/>
              <a:t>v oblasti úponů svalů na kost </a:t>
            </a:r>
            <a:r>
              <a:rPr lang="en-GB" altLang="cs-CZ" sz="2400">
                <a:solidFill>
                  <a:srgbClr val="0066FF"/>
                </a:solidFill>
              </a:rPr>
              <a:t>(periostitis)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en-GB" altLang="cs-CZ" sz="2400" b="1" u="sng">
                <a:solidFill>
                  <a:schemeClr val="accent2"/>
                </a:solidFill>
              </a:rPr>
              <a:t>tíhových váčků</a:t>
            </a:r>
            <a:r>
              <a:rPr lang="en-GB" altLang="cs-CZ" sz="2400">
                <a:solidFill>
                  <a:schemeClr val="accent2"/>
                </a:solidFill>
              </a:rPr>
              <a:t> (bursitis) </a:t>
            </a:r>
            <a:r>
              <a:rPr lang="en-GB" altLang="cs-CZ" sz="2400"/>
              <a:t>v oblasti kloubů dolních končetin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/>
              <a:t> </a:t>
            </a:r>
            <a:r>
              <a:rPr lang="en-GB" altLang="cs-CZ" sz="2400"/>
              <a:t>koleno – v oblasti patelárního vazu a postranních vazů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rgbClr val="0066FF"/>
                </a:solidFill>
              </a:rPr>
              <a:t> </a:t>
            </a:r>
            <a:r>
              <a:rPr lang="en-GB" altLang="cs-CZ" sz="2400" b="1" u="sng">
                <a:solidFill>
                  <a:srgbClr val="0066FF"/>
                </a:solidFill>
              </a:rPr>
              <a:t>svalů </a:t>
            </a:r>
            <a:r>
              <a:rPr lang="en-GB" altLang="cs-CZ" sz="2400">
                <a:solidFill>
                  <a:srgbClr val="0066FF"/>
                </a:solidFill>
              </a:rPr>
              <a:t>(myositis), </a:t>
            </a:r>
            <a:endParaRPr lang="cs-CZ" altLang="cs-CZ" sz="240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en-GB" altLang="cs-CZ" sz="2400" b="1" u="sng">
                <a:solidFill>
                  <a:schemeClr val="accent2"/>
                </a:solidFill>
              </a:rPr>
              <a:t>kloubních pouzder</a:t>
            </a:r>
            <a:r>
              <a:rPr lang="en-GB" altLang="cs-CZ" sz="2400">
                <a:solidFill>
                  <a:schemeClr val="accent2"/>
                </a:solidFill>
              </a:rPr>
              <a:t> (synovitis) </a:t>
            </a:r>
            <a:r>
              <a:rPr lang="en-GB" altLang="cs-CZ" sz="2400"/>
              <a:t>– především kolena </a:t>
            </a:r>
            <a:endParaRPr lang="cs-CZ" altLang="cs-CZ" sz="2400"/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250825" y="404813"/>
            <a:ext cx="8642350" cy="50323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</a:rPr>
              <a:t>RIZIKA MIKROTRAUMAT POHYBOVÉHO APÁTU DOLNÍCH KONČETIN</a:t>
            </a:r>
            <a:endParaRPr lang="en-GB" altLang="cs-CZ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642350" cy="378618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rgbClr val="0066FF"/>
                </a:solidFill>
              </a:rPr>
              <a:t> </a:t>
            </a:r>
            <a:r>
              <a:rPr lang="en-GB" altLang="cs-CZ" sz="2400" b="1">
                <a:solidFill>
                  <a:srgbClr val="0066FF"/>
                </a:solidFill>
              </a:rPr>
              <a:t>natržení a přetržení</a:t>
            </a:r>
            <a:r>
              <a:rPr lang="cs-CZ" altLang="cs-CZ" sz="2400">
                <a:solidFill>
                  <a:srgbClr val="0066FF"/>
                </a:solidFill>
              </a:rPr>
              <a:t> (ruptura) </a:t>
            </a:r>
            <a:r>
              <a:rPr lang="en-GB" altLang="cs-CZ" sz="2400" b="1">
                <a:solidFill>
                  <a:srgbClr val="0066FF"/>
                </a:solidFill>
              </a:rPr>
              <a:t>šlachy</a:t>
            </a:r>
            <a:r>
              <a:rPr lang="cs-CZ" altLang="cs-CZ" sz="2400" b="1">
                <a:solidFill>
                  <a:srgbClr val="0066FF"/>
                </a:solidFill>
              </a:rPr>
              <a:t> nebo svalu</a:t>
            </a:r>
            <a:r>
              <a:rPr lang="en-GB" altLang="cs-CZ" sz="2400">
                <a:solidFill>
                  <a:srgbClr val="0066FF"/>
                </a:solidFill>
              </a:rPr>
              <a:t> </a:t>
            </a:r>
            <a:r>
              <a:rPr lang="cs-CZ" altLang="cs-CZ" sz="2400">
                <a:solidFill>
                  <a:srgbClr val="0066FF"/>
                </a:solidFill>
              </a:rPr>
              <a:t>- </a:t>
            </a:r>
            <a:r>
              <a:rPr lang="en-GB" altLang="cs-CZ" sz="2400"/>
              <a:t>trojhlavého svalu lýtkového</a:t>
            </a:r>
            <a:r>
              <a:rPr lang="cs-CZ" altLang="cs-CZ" sz="2400"/>
              <a:t>, </a:t>
            </a:r>
            <a:r>
              <a:rPr lang="en-GB" altLang="cs-CZ" sz="2400"/>
              <a:t>trojhlavého svalu</a:t>
            </a:r>
            <a:r>
              <a:rPr lang="cs-CZ" altLang="cs-CZ" sz="2400"/>
              <a:t> l</a:t>
            </a:r>
            <a:r>
              <a:rPr lang="en-GB" altLang="cs-CZ" sz="2400"/>
              <a:t>ýtkového</a:t>
            </a:r>
            <a:r>
              <a:rPr lang="cs-CZ" altLang="cs-CZ" sz="2400"/>
              <a:t>, </a:t>
            </a:r>
            <a:r>
              <a:rPr lang="en-GB" altLang="cs-CZ" sz="2400"/>
              <a:t>dvojhlavého svalu lýtkového</a:t>
            </a:r>
            <a:r>
              <a:rPr lang="cs-CZ" altLang="cs-CZ" sz="2400"/>
              <a:t>,</a:t>
            </a:r>
            <a:r>
              <a:rPr lang="en-GB" altLang="cs-CZ" sz="2400"/>
              <a:t> poloblanitého svalu</a:t>
            </a:r>
            <a:r>
              <a:rPr lang="cs-CZ" altLang="cs-CZ" sz="2400"/>
              <a:t>, </a:t>
            </a:r>
            <a:r>
              <a:rPr lang="en-GB" altLang="cs-CZ" sz="2400"/>
              <a:t>pološlašitého svalu 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chemeClr val="accent2"/>
                </a:solidFill>
              </a:rPr>
              <a:t> </a:t>
            </a:r>
            <a:r>
              <a:rPr lang="en-GB" altLang="cs-CZ" sz="2400" b="1">
                <a:solidFill>
                  <a:schemeClr val="accent2"/>
                </a:solidFill>
              </a:rPr>
              <a:t>poškození chrupavky</a:t>
            </a:r>
            <a:r>
              <a:rPr lang="en-GB" altLang="cs-CZ" sz="2400">
                <a:solidFill>
                  <a:schemeClr val="accent2"/>
                </a:solidFill>
              </a:rPr>
              <a:t> (chondropathia)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cs-CZ" altLang="cs-CZ" sz="2400"/>
              <a:t>- </a:t>
            </a:r>
            <a:r>
              <a:rPr lang="en-GB" altLang="cs-CZ" sz="2400"/>
              <a:t>hlezenného kloubu – patní kosti, hlezenné kosti (chondropathia dissecans)</a:t>
            </a:r>
            <a:r>
              <a:rPr lang="cs-CZ" altLang="cs-CZ" sz="2400"/>
              <a:t>, </a:t>
            </a:r>
            <a:r>
              <a:rPr lang="en-GB" altLang="cs-CZ" sz="2400"/>
              <a:t>zadní strany čéšky </a:t>
            </a:r>
            <a:r>
              <a:rPr lang="cs-CZ" altLang="cs-CZ" sz="2400"/>
              <a:t>(</a:t>
            </a:r>
            <a:r>
              <a:rPr lang="en-GB" altLang="cs-CZ" sz="2400"/>
              <a:t>chondropathia patellae)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rgbClr val="0066FF"/>
                </a:solidFill>
              </a:rPr>
              <a:t> </a:t>
            </a:r>
            <a:r>
              <a:rPr lang="en-GB" altLang="cs-CZ" sz="2400" b="1">
                <a:solidFill>
                  <a:srgbClr val="0066FF"/>
                </a:solidFill>
              </a:rPr>
              <a:t>podvrtnutí kloubu</a:t>
            </a:r>
            <a:r>
              <a:rPr lang="en-GB" altLang="cs-CZ" sz="2400">
                <a:solidFill>
                  <a:srgbClr val="0066FF"/>
                </a:solidFill>
              </a:rPr>
              <a:t> (distorsio)</a:t>
            </a:r>
            <a:r>
              <a:rPr lang="cs-CZ" altLang="cs-CZ" sz="2400">
                <a:solidFill>
                  <a:srgbClr val="0066FF"/>
                </a:solidFill>
              </a:rPr>
              <a:t> </a:t>
            </a:r>
            <a:r>
              <a:rPr lang="cs-CZ" altLang="cs-CZ" sz="2400"/>
              <a:t>- </a:t>
            </a:r>
            <a:r>
              <a:rPr lang="en-GB" altLang="cs-CZ" sz="2400"/>
              <a:t>hlezenného kloubu</a:t>
            </a:r>
            <a:r>
              <a:rPr lang="cs-CZ" altLang="cs-CZ" sz="2400"/>
              <a:t>, </a:t>
            </a:r>
            <a:r>
              <a:rPr lang="en-GB" altLang="cs-CZ" sz="2400"/>
              <a:t>kolena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b="1">
                <a:solidFill>
                  <a:schemeClr val="accent2"/>
                </a:solidFill>
              </a:rPr>
              <a:t> zlomení kosti </a:t>
            </a:r>
            <a:r>
              <a:rPr lang="cs-CZ" altLang="cs-CZ" sz="2400">
                <a:solidFill>
                  <a:schemeClr val="accent2"/>
                </a:solidFill>
              </a:rPr>
              <a:t>(fraktura) </a:t>
            </a:r>
            <a:r>
              <a:rPr lang="cs-CZ" altLang="cs-CZ" sz="2400"/>
              <a:t>– kotníků …,</a:t>
            </a:r>
            <a:r>
              <a:rPr lang="cs-CZ" altLang="cs-CZ" sz="2400" b="1"/>
              <a:t> </a:t>
            </a:r>
            <a:r>
              <a:rPr lang="en-GB" altLang="cs-CZ" sz="2400" b="1">
                <a:solidFill>
                  <a:schemeClr val="accent2"/>
                </a:solidFill>
              </a:rPr>
              <a:t>odlomení kosti</a:t>
            </a:r>
            <a:r>
              <a:rPr lang="en-GB" altLang="cs-CZ" sz="2400">
                <a:solidFill>
                  <a:schemeClr val="accent2"/>
                </a:solidFill>
              </a:rPr>
              <a:t> (abrutio)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cs-CZ" altLang="cs-CZ" sz="2400"/>
              <a:t>– baze metatarzu</a:t>
            </a:r>
            <a:endParaRPr lang="en-GB" altLang="cs-CZ" sz="2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503237"/>
          </a:xfrm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2200">
                <a:solidFill>
                  <a:srgbClr val="002060"/>
                </a:solidFill>
              </a:rPr>
              <a:t>RIZIKA TRAUMAT POHYBOVÉHO APÁTU DOLNÍCH KONČETIN</a:t>
            </a:r>
            <a:endParaRPr lang="en-GB" altLang="cs-CZ" sz="2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8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ovéPole 1"/>
          <p:cNvSpPr txBox="1">
            <a:spLocks noChangeArrowheads="1"/>
          </p:cNvSpPr>
          <p:nvPr/>
        </p:nvSpPr>
        <p:spPr bwMode="auto">
          <a:xfrm>
            <a:off x="463549" y="569103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Zánět Achilovy šlachy </a:t>
            </a:r>
            <a:r>
              <a:rPr lang="cs-CZ" altLang="cs-CZ" sz="1800" b="0">
                <a:solidFill>
                  <a:srgbClr val="C00000"/>
                </a:solidFill>
                <a:latin typeface="Calibri" panose="020F0502020204030204" pitchFamily="34" charset="0"/>
              </a:rPr>
              <a:t>(tendinitis)</a:t>
            </a:r>
          </a:p>
        </p:txBody>
      </p:sp>
      <p:pic>
        <p:nvPicPr>
          <p:cNvPr id="3686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6" r="51094" b="16618"/>
          <a:stretch>
            <a:fillRect/>
          </a:stretch>
        </p:blipFill>
        <p:spPr bwMode="auto">
          <a:xfrm>
            <a:off x="3445980" y="3602144"/>
            <a:ext cx="2743200" cy="280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6291261" y="572909"/>
            <a:ext cx="2700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Zánět burzy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Achilovy šlachy </a:t>
            </a:r>
            <a:r>
              <a:rPr lang="cs-CZ" altLang="cs-CZ" sz="1800" b="0">
                <a:solidFill>
                  <a:srgbClr val="C00000"/>
                </a:solidFill>
                <a:latin typeface="Calibri" panose="020F0502020204030204" pitchFamily="34" charset="0"/>
              </a:rPr>
              <a:t>(burzitis)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0">
                <a:latin typeface="Calibri" panose="020F0502020204030204" pitchFamily="34" charset="0"/>
              </a:rPr>
              <a:t>zatížení šlachy + tlak na burzu v malém prostoru</a:t>
            </a:r>
          </a:p>
        </p:txBody>
      </p:sp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3448049" y="568431"/>
            <a:ext cx="27400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Zánět úponu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Achilovy šlachy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0">
                <a:solidFill>
                  <a:srgbClr val="C00000"/>
                </a:solidFill>
                <a:latin typeface="Calibri" panose="020F0502020204030204" pitchFamily="34" charset="0"/>
              </a:rPr>
              <a:t>(entezitis)</a:t>
            </a:r>
          </a:p>
        </p:txBody>
      </p:sp>
      <p:pic>
        <p:nvPicPr>
          <p:cNvPr id="3687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7" y="1519344"/>
            <a:ext cx="2740025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r="14671"/>
          <a:stretch>
            <a:fillRect/>
          </a:stretch>
        </p:blipFill>
        <p:spPr bwMode="auto">
          <a:xfrm>
            <a:off x="6299823" y="1801813"/>
            <a:ext cx="2700337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86" y="3789040"/>
            <a:ext cx="2241251" cy="298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4" descr="1213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36551" r="22748"/>
          <a:stretch>
            <a:fillRect/>
          </a:stretch>
        </p:blipFill>
        <p:spPr bwMode="auto">
          <a:xfrm>
            <a:off x="463549" y="1255713"/>
            <a:ext cx="2881313" cy="25003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ovéPole 9"/>
          <p:cNvSpPr txBox="1">
            <a:spLocks noChangeArrowheads="1"/>
          </p:cNvSpPr>
          <p:nvPr/>
        </p:nvSpPr>
        <p:spPr bwMode="auto">
          <a:xfrm>
            <a:off x="6300928" y="4694238"/>
            <a:ext cx="2809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>
                <a:latin typeface="Calibri" panose="020F0502020204030204" pitchFamily="34" charset="0"/>
              </a:rPr>
              <a:t>(Peterson, Renström et al. Sports Injuries. Their Prevention and Treatment. 3rd ed. Kent: Martin Dunitz, 2001)</a:t>
            </a:r>
          </a:p>
        </p:txBody>
      </p:sp>
      <p:sp>
        <p:nvSpPr>
          <p:cNvPr id="36875" name="TextovéPole 10"/>
          <p:cNvSpPr txBox="1">
            <a:spLocks noChangeArrowheads="1"/>
          </p:cNvSpPr>
          <p:nvPr/>
        </p:nvSpPr>
        <p:spPr bwMode="auto">
          <a:xfrm>
            <a:off x="7019925" y="5393489"/>
            <a:ext cx="1944688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9900"/>
                </a:solidFill>
                <a:latin typeface="Calibri" panose="020F0502020204030204" pitchFamily="34" charset="0"/>
              </a:rPr>
              <a:t>VIDEO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009900"/>
                </a:solidFill>
                <a:latin typeface="Calibri" panose="020F0502020204030204" pitchFamily="34" charset="0"/>
              </a:rPr>
              <a:t>kineziotejp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solidFill>
                  <a:srgbClr val="009900"/>
                </a:solidFill>
                <a:latin typeface="Calibri" panose="020F0502020204030204" pitchFamily="34" charset="0"/>
                <a:hlinkClick r:id="rId7"/>
              </a:rPr>
              <a:t>lýtkového svalu a Achillovy šlachy</a:t>
            </a:r>
            <a:endParaRPr lang="cs-CZ" altLang="cs-CZ" sz="1400" b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alibri" panose="020F0502020204030204" pitchFamily="34" charset="0"/>
              </a:rPr>
              <a:t>KIONESIOMAX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0">
                <a:latin typeface="Calibri" panose="020F0502020204030204" pitchFamily="34" charset="0"/>
              </a:rPr>
              <a:t>Petr Maroušek, DiS.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476080" y="6314763"/>
            <a:ext cx="143986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8"/>
              </a:rPr>
              <a:t>Tejpink Achillovy šlachy (video)</a:t>
            </a:r>
            <a:endParaRPr lang="cs-CZ" sz="1200" b="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72905" y="5824226"/>
            <a:ext cx="144621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1200" b="0" dirty="0">
                <a:hlinkClick r:id="rId9"/>
              </a:rPr>
              <a:t>Tejpink lýtkového svalu (video)</a:t>
            </a:r>
            <a:endParaRPr lang="cs-CZ" sz="1200" b="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9388" y="95040"/>
            <a:ext cx="8785225" cy="26235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0" dirty="0">
                <a:solidFill>
                  <a:schemeClr val="accent2"/>
                </a:solidFill>
                <a:latin typeface="Calibri" panose="020F0502020204030204" pitchFamily="34" charset="0"/>
              </a:rPr>
              <a:t>VYBRANÁ MIKROTRAUMATA POHYBOVÉHO APARÁTU</a:t>
            </a:r>
            <a:endParaRPr lang="en-GB" altLang="cs-CZ" sz="2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3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r="32587"/>
          <a:stretch>
            <a:fillRect/>
          </a:stretch>
        </p:blipFill>
        <p:spPr bwMode="auto">
          <a:xfrm>
            <a:off x="717550" y="2395538"/>
            <a:ext cx="20478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1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t="47343" r="3729"/>
          <a:stretch>
            <a:fillRect/>
          </a:stretch>
        </p:blipFill>
        <p:spPr bwMode="auto">
          <a:xfrm>
            <a:off x="5281613" y="2809875"/>
            <a:ext cx="340201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14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1377"/>
          <a:stretch>
            <a:fillRect/>
          </a:stretch>
        </p:blipFill>
        <p:spPr bwMode="auto">
          <a:xfrm>
            <a:off x="6732588" y="4803775"/>
            <a:ext cx="194786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798763" y="4425950"/>
            <a:ext cx="2852737" cy="64611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Tendinitis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ligamenti plantae</a:t>
            </a:r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165725" y="3906838"/>
            <a:ext cx="2657475" cy="2159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1" name="TextovéPole 9"/>
          <p:cNvSpPr txBox="1">
            <a:spLocks noChangeArrowheads="1"/>
          </p:cNvSpPr>
          <p:nvPr/>
        </p:nvSpPr>
        <p:spPr bwMode="auto">
          <a:xfrm>
            <a:off x="6507163" y="4576763"/>
            <a:ext cx="2457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(Peterson </a:t>
            </a:r>
            <a:r>
              <a:rPr lang="en-US" altLang="cs-CZ" sz="1200"/>
              <a:t>&amp;</a:t>
            </a:r>
            <a:r>
              <a:rPr lang="cs-CZ" altLang="cs-CZ" sz="1200"/>
              <a:t> Rendström, 2001)</a:t>
            </a:r>
          </a:p>
        </p:txBody>
      </p:sp>
      <p:pic>
        <p:nvPicPr>
          <p:cNvPr id="21512" name="Picture 5" descr="14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21683" b="21152"/>
          <a:stretch>
            <a:fillRect/>
          </a:stretch>
        </p:blipFill>
        <p:spPr bwMode="auto">
          <a:xfrm>
            <a:off x="628650" y="865188"/>
            <a:ext cx="2413000" cy="1227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Obdélník 1"/>
          <p:cNvSpPr>
            <a:spLocks noChangeArrowheads="1"/>
          </p:cNvSpPr>
          <p:nvPr/>
        </p:nvSpPr>
        <p:spPr bwMode="auto">
          <a:xfrm>
            <a:off x="3041650" y="847725"/>
            <a:ext cx="4752975" cy="175418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Nedostatečný opatek + nárazy paty na zem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při běhu s dopadem na patu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↓</a:t>
            </a:r>
            <a:endParaRPr lang="cs-CZ" altLang="cs-CZ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neudržení tukového tělesa pod patou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Calibri" panose="020F0502020204030204" pitchFamily="34" charset="0"/>
              </a:rPr>
              <a:t>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Periostitis calacanei inferioris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1835150" y="3284538"/>
            <a:ext cx="963613" cy="3190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 flipH="1">
            <a:off x="2051050" y="2511425"/>
            <a:ext cx="1873250" cy="296863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 flipH="1" flipV="1">
            <a:off x="1763713" y="4518025"/>
            <a:ext cx="1035050" cy="20637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179388" y="214313"/>
            <a:ext cx="8785225" cy="431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solidFill>
                  <a:schemeClr val="accent2"/>
                </a:solidFill>
              </a:rPr>
              <a:t>MECHANICKÁ </a:t>
            </a:r>
            <a:r>
              <a:rPr lang="cs-CZ" altLang="cs-CZ" sz="2000">
                <a:solidFill>
                  <a:schemeClr val="accent2"/>
                </a:solidFill>
              </a:rPr>
              <a:t>MIKROTRAUMATA POHYBOVÉHO APARÁTU</a:t>
            </a:r>
            <a:endParaRPr lang="en-GB" altLang="cs-CZ" sz="2000">
              <a:solidFill>
                <a:schemeClr val="accent2"/>
              </a:solidFill>
            </a:endParaRPr>
          </a:p>
        </p:txBody>
      </p:sp>
      <p:sp>
        <p:nvSpPr>
          <p:cNvPr id="21518" name="Text Box 11"/>
          <p:cNvSpPr txBox="1">
            <a:spLocks noChangeArrowheads="1"/>
          </p:cNvSpPr>
          <p:nvPr/>
        </p:nvSpPr>
        <p:spPr bwMode="auto">
          <a:xfrm>
            <a:off x="2798763" y="3121025"/>
            <a:ext cx="2852737" cy="92392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Entezitis ligamenti plantae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 + periostitis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00000"/>
                </a:solidFill>
              </a:rPr>
              <a:t>(</a:t>
            </a:r>
            <a:r>
              <a:rPr lang="cs-CZ" altLang="cs-CZ" sz="1800">
                <a:solidFill>
                  <a:srgbClr val="C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1800">
                <a:solidFill>
                  <a:srgbClr val="C00000"/>
                </a:solidFill>
              </a:rPr>
              <a:t>calcar inferior)</a:t>
            </a:r>
            <a:endParaRPr lang="cs-CZ" altLang="cs-CZ" sz="12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473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1856</Words>
  <Application>Microsoft Office PowerPoint</Application>
  <PresentationFormat>Předvádění na obrazovce (4:3)</PresentationFormat>
  <Paragraphs>282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Arabic Typesetting</vt:lpstr>
      <vt:lpstr>Arial</vt:lpstr>
      <vt:lpstr>Calibri</vt:lpstr>
      <vt:lpstr>Courier New</vt:lpstr>
      <vt:lpstr>Wingdings</vt:lpstr>
      <vt:lpstr>Výchozí návrh</vt:lpstr>
      <vt:lpstr>TRAUMATOLOGIE KONDIČNÍHO BĚHU Jan Novotný, Fakulta sportovních studií MU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RIZIKA TRAUMAT POHYBOVÉHO APÁTU DOLNÍCH KONČETIN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OUTDOOROVÉ SPORTOVNÍ AKTIVITY</dc:title>
  <dc:creator>novotny</dc:creator>
  <cp:lastModifiedBy>Jan Novotný</cp:lastModifiedBy>
  <cp:revision>567</cp:revision>
  <dcterms:created xsi:type="dcterms:W3CDTF">2005-05-21T06:40:09Z</dcterms:created>
  <dcterms:modified xsi:type="dcterms:W3CDTF">2021-03-15T11:27:55Z</dcterms:modified>
</cp:coreProperties>
</file>