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72" r:id="rId3"/>
    <p:sldId id="275" r:id="rId4"/>
    <p:sldId id="273" r:id="rId5"/>
    <p:sldId id="274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57" r:id="rId15"/>
    <p:sldId id="258" r:id="rId16"/>
    <p:sldId id="259" r:id="rId17"/>
    <p:sldId id="260" r:id="rId18"/>
    <p:sldId id="261" r:id="rId19"/>
    <p:sldId id="263" r:id="rId20"/>
    <p:sldId id="262" r:id="rId21"/>
    <p:sldId id="284" r:id="rId22"/>
    <p:sldId id="265" r:id="rId23"/>
    <p:sldId id="264" r:id="rId24"/>
    <p:sldId id="267" r:id="rId25"/>
    <p:sldId id="268" r:id="rId26"/>
    <p:sldId id="266" r:id="rId27"/>
    <p:sldId id="271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33" d="100"/>
          <a:sy n="133" d="100"/>
        </p:scale>
        <p:origin x="-9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59AAA70-84D1-42A1-BF31-564F19918641}" type="datetimeFigureOut">
              <a:rPr lang="cs-CZ" smtClean="0"/>
              <a:t>21.9.2017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9ED7557-6AC3-409B-9562-F67F2015206E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Diferenciální diagnostika bolestí v epigastriu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96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divertikuloza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767467" y="1600200"/>
          <a:ext cx="4847065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Fotografie" r:id="rId3" imgW="6373115" imgH="6409524" progId="MSPhotoEd.3">
                  <p:embed/>
                </p:oleObj>
              </mc:Choice>
              <mc:Fallback>
                <p:oleObj name="Fotografie" r:id="rId3" imgW="6373115" imgH="6409524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7467" y="1600200"/>
                        <a:ext cx="4847065" cy="487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1930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bazální pneumonie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68" y="1600200"/>
            <a:ext cx="4750464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21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Perforovaný vřed žaludku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506" y="1600200"/>
            <a:ext cx="4520987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435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Aneurysma abdominální aorty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2" name="Picture 4" descr="C:\Users\21333\Desktop\Infrarenal-AAA-with-Contra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971" y="1556792"/>
            <a:ext cx="5201920" cy="520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652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Tumory pankreatu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467600" cy="4873752"/>
          </a:xfrm>
        </p:spPr>
        <p:txBody>
          <a:bodyPr/>
          <a:lstStyle/>
          <a:p>
            <a:r>
              <a:rPr lang="cs-CZ" dirty="0" smtClean="0"/>
              <a:t>9. nejčastější nádor u mužů, 10. u žen</a:t>
            </a:r>
          </a:p>
          <a:p>
            <a:r>
              <a:rPr lang="cs-CZ" dirty="0" smtClean="0"/>
              <a:t>potencionálně </a:t>
            </a:r>
            <a:r>
              <a:rPr lang="cs-CZ" dirty="0" err="1" smtClean="0"/>
              <a:t>chemo</a:t>
            </a:r>
            <a:r>
              <a:rPr lang="cs-CZ" dirty="0" smtClean="0"/>
              <a:t> i </a:t>
            </a:r>
            <a:r>
              <a:rPr lang="cs-CZ" dirty="0" err="1" smtClean="0"/>
              <a:t>radiorezistentní</a:t>
            </a:r>
            <a:r>
              <a:rPr lang="cs-CZ" dirty="0" smtClean="0"/>
              <a:t> tumor</a:t>
            </a:r>
          </a:p>
          <a:p>
            <a:pPr lvl="1"/>
            <a:r>
              <a:rPr lang="cs-CZ" dirty="0" err="1"/>
              <a:t>d</a:t>
            </a:r>
            <a:r>
              <a:rPr lang="cs-CZ" dirty="0" err="1" smtClean="0"/>
              <a:t>esmoplazie</a:t>
            </a:r>
            <a:r>
              <a:rPr lang="cs-CZ" dirty="0" smtClean="0"/>
              <a:t> a hypoxie nádoru</a:t>
            </a:r>
          </a:p>
          <a:p>
            <a:r>
              <a:rPr lang="cs-CZ" dirty="0"/>
              <a:t>d</a:t>
            </a:r>
            <a:r>
              <a:rPr lang="cs-CZ" dirty="0" smtClean="0"/>
              <a:t>ělení na exokrinní (z </a:t>
            </a:r>
            <a:r>
              <a:rPr lang="cs-CZ" dirty="0" err="1" smtClean="0"/>
              <a:t>duktálních</a:t>
            </a:r>
            <a:r>
              <a:rPr lang="cs-CZ" dirty="0" smtClean="0"/>
              <a:t> buněk- adenokarcinom cca 96%) a endokrinní (vzácné)</a:t>
            </a:r>
          </a:p>
          <a:p>
            <a:r>
              <a:rPr lang="cs-CZ" dirty="0" smtClean="0"/>
              <a:t>pětileté přežití pod hranicí 5% (cca 15% po resekci)</a:t>
            </a:r>
          </a:p>
          <a:p>
            <a:r>
              <a:rPr lang="cs-CZ" dirty="0" smtClean="0"/>
              <a:t>většina pacientů umírá do 1 roku, medián přežití při „kurativní“ resekci 16-18měsíců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690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21333\Desktop\GRAF-SLINIV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6660283" cy="34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38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54738"/>
            <a:ext cx="6499008" cy="336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8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6916655" cy="357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52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Klinické příznaky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Břišní </a:t>
            </a:r>
            <a:r>
              <a:rPr lang="cs-CZ" dirty="0" err="1" smtClean="0"/>
              <a:t>dyskomfort</a:t>
            </a:r>
            <a:r>
              <a:rPr lang="cs-CZ" dirty="0" smtClean="0"/>
              <a:t>, nechutenství, úbytek hmotnosti, bolesti v nadbřišku a zad, průjem, steatorea</a:t>
            </a:r>
          </a:p>
          <a:p>
            <a:r>
              <a:rPr lang="cs-CZ" dirty="0" smtClean="0"/>
              <a:t>Nebolestivý ikterus</a:t>
            </a:r>
          </a:p>
          <a:p>
            <a:r>
              <a:rPr lang="cs-CZ" dirty="0" smtClean="0"/>
              <a:t>Nauzea, zvracení, </a:t>
            </a:r>
            <a:r>
              <a:rPr lang="cs-CZ" dirty="0" err="1" smtClean="0"/>
              <a:t>hematemeza</a:t>
            </a:r>
            <a:r>
              <a:rPr lang="cs-CZ" dirty="0" smtClean="0"/>
              <a:t>/</a:t>
            </a:r>
            <a:r>
              <a:rPr lang="cs-CZ" dirty="0" err="1" smtClean="0"/>
              <a:t>meléna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451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Etiologické faktory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Etiologie nejasná</a:t>
            </a:r>
          </a:p>
          <a:p>
            <a:r>
              <a:rPr lang="cs-CZ" dirty="0" smtClean="0"/>
              <a:t>Exogenní faktory- kouření, alkohol, dieta</a:t>
            </a:r>
          </a:p>
          <a:p>
            <a:r>
              <a:rPr lang="cs-CZ" dirty="0" smtClean="0"/>
              <a:t>Endogenní faktory- chronická pankreatitida, diabetes </a:t>
            </a:r>
            <a:r>
              <a:rPr lang="cs-CZ" dirty="0" err="1" smtClean="0"/>
              <a:t>mellitus</a:t>
            </a:r>
            <a:r>
              <a:rPr lang="cs-CZ" dirty="0" smtClean="0"/>
              <a:t>, hereditární pankreatitida, mutace BRCA2 genu, Lynchův syndrom, </a:t>
            </a:r>
            <a:r>
              <a:rPr lang="cs-CZ" dirty="0" err="1" smtClean="0"/>
              <a:t>Gardnerův</a:t>
            </a:r>
            <a:r>
              <a:rPr lang="cs-CZ" dirty="0" smtClean="0"/>
              <a:t> syndrom</a:t>
            </a:r>
            <a:endParaRPr lang="cs-CZ" dirty="0"/>
          </a:p>
          <a:p>
            <a:pPr lvl="1"/>
            <a:r>
              <a:rPr lang="cs-CZ" dirty="0" smtClean="0"/>
              <a:t>Syndrom familiární karcinomu pankreatu</a:t>
            </a:r>
          </a:p>
        </p:txBody>
      </p:sp>
    </p:spTree>
    <p:extLst>
      <p:ext uri="{BB962C8B-B14F-4D97-AF65-F5344CB8AC3E}">
        <p14:creationId xmlns:p14="http://schemas.microsoft.com/office/powerpoint/2010/main" val="175367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Možné příčiny obtíží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solidFill>
                  <a:srgbClr val="FF0000"/>
                </a:solidFill>
              </a:rPr>
              <a:t>epigastrium</a:t>
            </a:r>
            <a:r>
              <a:rPr lang="cs-CZ" altLang="cs-CZ" dirty="0"/>
              <a:t> </a:t>
            </a:r>
            <a:endParaRPr lang="cs-CZ" altLang="cs-CZ" dirty="0" smtClean="0"/>
          </a:p>
          <a:p>
            <a:pPr lvl="1"/>
            <a:r>
              <a:rPr lang="cs-CZ" altLang="cs-CZ" dirty="0" smtClean="0"/>
              <a:t>akutní </a:t>
            </a:r>
            <a:r>
              <a:rPr lang="cs-CZ" altLang="cs-CZ" dirty="0"/>
              <a:t>gastritida, refluxní </a:t>
            </a:r>
            <a:r>
              <a:rPr lang="cs-CZ" altLang="cs-CZ" dirty="0" smtClean="0"/>
              <a:t>ezofagitida, onemocnění </a:t>
            </a:r>
            <a:r>
              <a:rPr lang="cs-CZ" altLang="cs-CZ" dirty="0"/>
              <a:t>kolon </a:t>
            </a:r>
            <a:r>
              <a:rPr lang="cs-CZ" altLang="cs-CZ" dirty="0" err="1" smtClean="0"/>
              <a:t>transversum</a:t>
            </a:r>
            <a:r>
              <a:rPr lang="cs-CZ" altLang="cs-CZ" dirty="0" smtClean="0"/>
              <a:t> (UC, Crohn), perforovaný </a:t>
            </a:r>
            <a:r>
              <a:rPr lang="cs-CZ" altLang="cs-CZ" dirty="0"/>
              <a:t>vřed, časná fáze </a:t>
            </a:r>
            <a:r>
              <a:rPr lang="cs-CZ" altLang="cs-CZ" dirty="0" smtClean="0"/>
              <a:t>apendicitidy, vysoký ileus, </a:t>
            </a:r>
          </a:p>
          <a:p>
            <a:pPr lvl="1"/>
            <a:r>
              <a:rPr lang="cs-CZ" altLang="cs-CZ" dirty="0" smtClean="0"/>
              <a:t>aneurysma břišní aorty, mezenteriální ischemie</a:t>
            </a:r>
          </a:p>
          <a:p>
            <a:pPr lvl="1"/>
            <a:r>
              <a:rPr lang="cs-CZ" altLang="cs-CZ" dirty="0" smtClean="0"/>
              <a:t>IM, </a:t>
            </a:r>
            <a:r>
              <a:rPr lang="cs-CZ" altLang="cs-CZ" dirty="0" err="1" smtClean="0"/>
              <a:t>pericarditis</a:t>
            </a:r>
            <a:r>
              <a:rPr lang="cs-CZ" altLang="cs-CZ" dirty="0" smtClean="0"/>
              <a:t>, angina pectoris</a:t>
            </a:r>
          </a:p>
          <a:p>
            <a:pPr lvl="1"/>
            <a:r>
              <a:rPr lang="cs-CZ" altLang="cs-CZ" dirty="0" smtClean="0"/>
              <a:t>bazální pneumonie, plicní infarkt, pneumotorax</a:t>
            </a:r>
            <a:endParaRPr lang="cs-CZ" altLang="cs-CZ" dirty="0"/>
          </a:p>
          <a:p>
            <a:r>
              <a:rPr lang="cs-CZ" altLang="cs-CZ" dirty="0">
                <a:solidFill>
                  <a:srgbClr val="FF0000"/>
                </a:solidFill>
              </a:rPr>
              <a:t>pravé </a:t>
            </a:r>
            <a:r>
              <a:rPr lang="cs-CZ" altLang="cs-CZ" dirty="0" smtClean="0">
                <a:solidFill>
                  <a:srgbClr val="FF0000"/>
                </a:solidFill>
              </a:rPr>
              <a:t>hypochondrium</a:t>
            </a:r>
          </a:p>
          <a:p>
            <a:pPr lvl="1"/>
            <a:r>
              <a:rPr lang="cs-CZ" altLang="cs-CZ" dirty="0" smtClean="0"/>
              <a:t>žlučníková kolika, hepatitida, jaterní- </a:t>
            </a:r>
            <a:r>
              <a:rPr lang="cs-CZ" altLang="cs-CZ" dirty="0" err="1" smtClean="0"/>
              <a:t>subfrenický</a:t>
            </a:r>
            <a:r>
              <a:rPr lang="cs-CZ" altLang="cs-CZ" dirty="0" smtClean="0"/>
              <a:t> absces, pleuritida, akutní cholecystitida</a:t>
            </a:r>
          </a:p>
          <a:p>
            <a:pPr lvl="1"/>
            <a:r>
              <a:rPr lang="cs-CZ" altLang="cs-CZ" dirty="0" smtClean="0"/>
              <a:t>akutní pyelonefritida, ledvinná kolika</a:t>
            </a:r>
          </a:p>
          <a:p>
            <a:endParaRPr lang="cs-CZ" altLang="cs-CZ" dirty="0"/>
          </a:p>
          <a:p>
            <a:endParaRPr lang="cs-CZ" altLang="cs-CZ" dirty="0" smtClean="0">
              <a:solidFill>
                <a:srgbClr val="FF0000"/>
              </a:solidFill>
            </a:endParaRPr>
          </a:p>
          <a:p>
            <a:endParaRPr lang="cs-CZ" altLang="cs-CZ" dirty="0">
              <a:solidFill>
                <a:srgbClr val="FF0000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6310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Fyzikální vyšetření (ikterus, hmatný žlučník- </a:t>
            </a:r>
            <a:r>
              <a:rPr lang="cs-CZ" dirty="0" err="1" smtClean="0"/>
              <a:t>Courvoisierovo</a:t>
            </a:r>
            <a:r>
              <a:rPr lang="cs-CZ" dirty="0" smtClean="0"/>
              <a:t> znamení, hmatný tumor v nadbřišku)</a:t>
            </a:r>
          </a:p>
          <a:p>
            <a:r>
              <a:rPr lang="cs-CZ" dirty="0" err="1" smtClean="0"/>
              <a:t>Sono</a:t>
            </a:r>
            <a:r>
              <a:rPr lang="cs-CZ" dirty="0" smtClean="0"/>
              <a:t> břicha</a:t>
            </a:r>
          </a:p>
          <a:p>
            <a:r>
              <a:rPr lang="cs-CZ" dirty="0" smtClean="0"/>
              <a:t>Tumor </a:t>
            </a:r>
            <a:r>
              <a:rPr lang="cs-CZ" dirty="0" err="1" smtClean="0"/>
              <a:t>markery</a:t>
            </a:r>
            <a:r>
              <a:rPr lang="cs-CZ" dirty="0" smtClean="0"/>
              <a:t>- CA 19-9; CEA, </a:t>
            </a:r>
          </a:p>
          <a:p>
            <a:r>
              <a:rPr lang="cs-CZ" dirty="0" smtClean="0"/>
              <a:t>CT, MR, EUS, FNAB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48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7" y="1870075"/>
            <a:ext cx="58769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960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91924"/>
            <a:ext cx="6233355" cy="4354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1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Chirurgická léčba</a:t>
            </a:r>
          </a:p>
          <a:p>
            <a:pPr lvl="1"/>
            <a:r>
              <a:rPr lang="cs-CZ" dirty="0" smtClean="0"/>
              <a:t>jediná potencionálně kurativní, </a:t>
            </a:r>
          </a:p>
          <a:p>
            <a:pPr lvl="1"/>
            <a:r>
              <a:rPr lang="cs-CZ" dirty="0" smtClean="0"/>
              <a:t>resekce možná u 10-20% tumorů hlavy</a:t>
            </a:r>
          </a:p>
          <a:p>
            <a:pPr lvl="2"/>
            <a:r>
              <a:rPr lang="cs-CZ" dirty="0"/>
              <a:t>t</a:t>
            </a:r>
            <a:r>
              <a:rPr lang="cs-CZ" dirty="0" smtClean="0"/>
              <a:t>otální resekce u 20%</a:t>
            </a:r>
          </a:p>
          <a:p>
            <a:pPr lvl="2"/>
            <a:r>
              <a:rPr lang="cs-CZ" dirty="0" smtClean="0"/>
              <a:t>HPDE</a:t>
            </a:r>
          </a:p>
          <a:p>
            <a:pPr lvl="2"/>
            <a:r>
              <a:rPr lang="cs-CZ" dirty="0"/>
              <a:t>t</a:t>
            </a:r>
            <a:r>
              <a:rPr lang="cs-CZ" dirty="0" smtClean="0"/>
              <a:t>otální </a:t>
            </a:r>
            <a:r>
              <a:rPr lang="cs-CZ" dirty="0" err="1" smtClean="0"/>
              <a:t>pankreatoduodenetomie</a:t>
            </a:r>
            <a:endParaRPr lang="cs-CZ" dirty="0" smtClean="0"/>
          </a:p>
          <a:p>
            <a:pPr lvl="2"/>
            <a:r>
              <a:rPr lang="cs-CZ" dirty="0"/>
              <a:t>r</a:t>
            </a:r>
            <a:r>
              <a:rPr lang="cs-CZ" dirty="0" smtClean="0"/>
              <a:t>ekonstrukce </a:t>
            </a:r>
            <a:r>
              <a:rPr lang="cs-CZ" dirty="0" err="1" smtClean="0"/>
              <a:t>bilio</a:t>
            </a:r>
            <a:r>
              <a:rPr lang="cs-CZ" dirty="0" smtClean="0"/>
              <a:t>-</a:t>
            </a:r>
            <a:r>
              <a:rPr lang="cs-CZ" dirty="0" err="1" smtClean="0"/>
              <a:t>pankreato</a:t>
            </a:r>
            <a:r>
              <a:rPr lang="cs-CZ" dirty="0" smtClean="0"/>
              <a:t>-digestivních poměrů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esekce možná 25-30% tumorů těla a kaudy</a:t>
            </a:r>
          </a:p>
          <a:p>
            <a:pPr lvl="2"/>
            <a:r>
              <a:rPr lang="cs-CZ" dirty="0"/>
              <a:t>d</a:t>
            </a:r>
            <a:r>
              <a:rPr lang="cs-CZ" dirty="0" smtClean="0"/>
              <a:t>istální resekce pankreatu se splenektomií a </a:t>
            </a:r>
            <a:r>
              <a:rPr lang="cs-CZ" dirty="0" err="1" smtClean="0"/>
              <a:t>dostraněním</a:t>
            </a:r>
            <a:r>
              <a:rPr lang="cs-CZ" dirty="0" smtClean="0"/>
              <a:t> </a:t>
            </a:r>
            <a:r>
              <a:rPr lang="cs-CZ" dirty="0" err="1" smtClean="0"/>
              <a:t>peripankreatické</a:t>
            </a:r>
            <a:r>
              <a:rPr lang="cs-CZ" dirty="0" smtClean="0"/>
              <a:t> lymfatické tkáně</a:t>
            </a:r>
          </a:p>
        </p:txBody>
      </p:sp>
    </p:spTree>
    <p:extLst>
      <p:ext uri="{BB962C8B-B14F-4D97-AF65-F5344CB8AC3E}">
        <p14:creationId xmlns:p14="http://schemas.microsoft.com/office/powerpoint/2010/main" val="27207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Chemo</a:t>
            </a:r>
            <a:r>
              <a:rPr lang="cs-CZ" dirty="0" smtClean="0"/>
              <a:t> a radioterapie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neoadjuvantně</a:t>
            </a:r>
            <a:r>
              <a:rPr lang="cs-CZ" dirty="0" smtClean="0"/>
              <a:t>, adjuvantně, paliativně</a:t>
            </a:r>
          </a:p>
          <a:p>
            <a:pPr lvl="1"/>
            <a:r>
              <a:rPr lang="cs-CZ" dirty="0" err="1" smtClean="0"/>
              <a:t>Gemcitabin</a:t>
            </a:r>
            <a:r>
              <a:rPr lang="cs-CZ" dirty="0" smtClean="0"/>
              <a:t>- </a:t>
            </a:r>
            <a:r>
              <a:rPr lang="cs-CZ" dirty="0"/>
              <a:t>jeho metabolity zablokují metabolismus nukleových kyselin a poškozují </a:t>
            </a:r>
            <a:r>
              <a:rPr lang="cs-CZ" dirty="0" err="1"/>
              <a:t>jeich</a:t>
            </a:r>
            <a:r>
              <a:rPr lang="cs-CZ" dirty="0"/>
              <a:t> funkci</a:t>
            </a:r>
            <a:endParaRPr lang="cs-CZ" dirty="0" smtClean="0"/>
          </a:p>
          <a:p>
            <a:r>
              <a:rPr lang="cs-CZ" dirty="0" smtClean="0"/>
              <a:t>režim FOLFIRINOX (</a:t>
            </a:r>
            <a:r>
              <a:rPr lang="cs-CZ" dirty="0" err="1" smtClean="0"/>
              <a:t>oxaliplatina</a:t>
            </a:r>
            <a:r>
              <a:rPr lang="cs-CZ" dirty="0" smtClean="0"/>
              <a:t>, 5-fluorouracil, </a:t>
            </a:r>
            <a:r>
              <a:rPr lang="cs-CZ" dirty="0" err="1" smtClean="0"/>
              <a:t>irinotekan</a:t>
            </a:r>
            <a:r>
              <a:rPr lang="cs-CZ" dirty="0" smtClean="0"/>
              <a:t>, </a:t>
            </a:r>
            <a:r>
              <a:rPr lang="cs-CZ" dirty="0" err="1" smtClean="0"/>
              <a:t>leukovorin</a:t>
            </a:r>
            <a:r>
              <a:rPr lang="cs-CZ" dirty="0" smtClean="0"/>
              <a:t>) z r. 2010</a:t>
            </a:r>
          </a:p>
          <a:p>
            <a:pPr lvl="1"/>
            <a:r>
              <a:rPr lang="cs-CZ" dirty="0" smtClean="0"/>
              <a:t>vysoce toxický</a:t>
            </a:r>
          </a:p>
          <a:p>
            <a:pPr lvl="1"/>
            <a:r>
              <a:rPr lang="cs-CZ" dirty="0" smtClean="0"/>
              <a:t>medián přežití se prodlouží cca o 11měsíců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 err="1" smtClean="0"/>
              <a:t>Abraxane</a:t>
            </a:r>
            <a:r>
              <a:rPr lang="cs-CZ" dirty="0" smtClean="0"/>
              <a:t>- </a:t>
            </a:r>
            <a:r>
              <a:rPr lang="cs-CZ" dirty="0" err="1" smtClean="0"/>
              <a:t>nab-paklitaxel</a:t>
            </a:r>
            <a:r>
              <a:rPr lang="cs-CZ" dirty="0" smtClean="0"/>
              <a:t> z r. 2014</a:t>
            </a:r>
          </a:p>
          <a:p>
            <a:pPr lvl="1"/>
            <a:r>
              <a:rPr lang="cs-CZ" dirty="0" smtClean="0"/>
              <a:t>s </a:t>
            </a:r>
            <a:r>
              <a:rPr lang="cs-CZ" dirty="0" err="1" smtClean="0"/>
              <a:t>gemcitabinem</a:t>
            </a:r>
            <a:r>
              <a:rPr lang="cs-CZ" dirty="0" smtClean="0"/>
              <a:t> prodloužení přežití o 8,7 měsíců</a:t>
            </a:r>
          </a:p>
          <a:p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28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biologická terapie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 smtClean="0"/>
              <a:t>Tarceva</a:t>
            </a:r>
            <a:r>
              <a:rPr lang="cs-CZ" dirty="0" smtClean="0"/>
              <a:t>- </a:t>
            </a:r>
            <a:r>
              <a:rPr lang="cs-CZ" dirty="0" err="1" smtClean="0"/>
              <a:t>erlotinib</a:t>
            </a:r>
            <a:endParaRPr lang="cs-CZ" dirty="0" smtClean="0"/>
          </a:p>
          <a:p>
            <a:r>
              <a:rPr lang="cs-CZ" dirty="0" smtClean="0"/>
              <a:t>inhibice </a:t>
            </a:r>
            <a:r>
              <a:rPr lang="cs-CZ" dirty="0" err="1" smtClean="0"/>
              <a:t>tyrozinkinázy</a:t>
            </a:r>
            <a:r>
              <a:rPr lang="cs-CZ" dirty="0" smtClean="0"/>
              <a:t> receptoru pro lidský </a:t>
            </a:r>
            <a:r>
              <a:rPr lang="cs-CZ" dirty="0" err="1" smtClean="0"/>
              <a:t>epidemrální</a:t>
            </a:r>
            <a:r>
              <a:rPr lang="cs-CZ" dirty="0" smtClean="0"/>
              <a:t> růstový faktor</a:t>
            </a:r>
          </a:p>
          <a:p>
            <a:r>
              <a:rPr lang="cs-CZ" smtClean="0"/>
              <a:t>potlačuje </a:t>
            </a:r>
            <a:r>
              <a:rPr lang="cs-CZ" dirty="0" smtClean="0"/>
              <a:t>specifické vlastnosti maligních buněk- inhibice </a:t>
            </a:r>
            <a:r>
              <a:rPr lang="cs-CZ" dirty="0" err="1" smtClean="0"/>
              <a:t>apoptozy</a:t>
            </a:r>
            <a:r>
              <a:rPr lang="cs-CZ" dirty="0" smtClean="0"/>
              <a:t>, nekontrolovaná proliferace, novotvorba cév</a:t>
            </a:r>
          </a:p>
          <a:p>
            <a:r>
              <a:rPr lang="cs-CZ" dirty="0" smtClean="0"/>
              <a:t>užíván spolu s </a:t>
            </a:r>
            <a:r>
              <a:rPr lang="cs-CZ" dirty="0" err="1" smtClean="0"/>
              <a:t>gemcitabinem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917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Terapie v protonovém centru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o</a:t>
            </a:r>
            <a:r>
              <a:rPr lang="cs-CZ" dirty="0" smtClean="0"/>
              <a:t>záření svazkem protonových paprsků</a:t>
            </a:r>
          </a:p>
          <a:p>
            <a:r>
              <a:rPr lang="cs-CZ" dirty="0"/>
              <a:t>z</a:t>
            </a:r>
            <a:r>
              <a:rPr lang="cs-CZ" dirty="0" smtClean="0"/>
              <a:t>výšení dávky záření ve slinivce</a:t>
            </a:r>
          </a:p>
          <a:p>
            <a:r>
              <a:rPr lang="cs-CZ" dirty="0"/>
              <a:t>m</a:t>
            </a:r>
            <a:r>
              <a:rPr lang="cs-CZ" dirty="0" smtClean="0"/>
              <a:t>inimální zatížení okolních orgánů zářením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97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4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levé hypochondrium</a:t>
            </a:r>
          </a:p>
          <a:p>
            <a:pPr lvl="1"/>
            <a:r>
              <a:rPr lang="cs-CZ" altLang="cs-CZ" dirty="0" smtClean="0"/>
              <a:t>onemocnění sleziny- infarkt, ruptura, absces, splenomegalie</a:t>
            </a:r>
          </a:p>
          <a:p>
            <a:pPr lvl="1"/>
            <a:r>
              <a:rPr lang="cs-CZ" altLang="cs-CZ" dirty="0" smtClean="0"/>
              <a:t>IM, pleuritida</a:t>
            </a:r>
          </a:p>
          <a:p>
            <a:pPr lvl="1"/>
            <a:r>
              <a:rPr lang="cs-CZ" altLang="cs-CZ" dirty="0" smtClean="0"/>
              <a:t>pankreatitida </a:t>
            </a:r>
            <a:r>
              <a:rPr lang="cs-CZ" altLang="cs-CZ" dirty="0"/>
              <a:t>v kaudě, </a:t>
            </a:r>
            <a:r>
              <a:rPr lang="cs-CZ" altLang="cs-CZ" dirty="0" smtClean="0"/>
              <a:t>ledvinná kolika, ileózní stav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dirty="0" smtClean="0"/>
              <a:t>ve všech oblastech nutno myslet na tumory</a:t>
            </a:r>
          </a:p>
          <a:p>
            <a:pPr lvl="1"/>
            <a:endParaRPr lang="cs-CZ" altLang="cs-CZ" dirty="0"/>
          </a:p>
          <a:p>
            <a:pPr lvl="1"/>
            <a:endParaRPr lang="cs-CZ" altLang="cs-CZ" dirty="0" smtClean="0"/>
          </a:p>
          <a:p>
            <a:pPr lvl="1"/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5984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vyšetření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FF0000"/>
                </a:solidFill>
              </a:rPr>
              <a:t>anamnéza</a:t>
            </a:r>
          </a:p>
          <a:p>
            <a:pPr lvl="1">
              <a:lnSpc>
                <a:spcPct val="90000"/>
              </a:lnSpc>
            </a:pPr>
            <a:r>
              <a:rPr lang="cs-CZ" altLang="cs-CZ" dirty="0" smtClean="0"/>
              <a:t>bolest – vznik, charakter</a:t>
            </a:r>
            <a:r>
              <a:rPr lang="cs-CZ" altLang="cs-CZ" dirty="0"/>
              <a:t>, </a:t>
            </a:r>
            <a:r>
              <a:rPr lang="cs-CZ" altLang="cs-CZ" dirty="0" smtClean="0"/>
              <a:t>trvání, vyzařování</a:t>
            </a:r>
            <a:r>
              <a:rPr lang="cs-CZ" altLang="cs-CZ" dirty="0"/>
              <a:t>, intenzita, předchorobí, doprovodné příznaky, </a:t>
            </a:r>
            <a:r>
              <a:rPr lang="cs-CZ" altLang="cs-CZ" dirty="0" smtClean="0"/>
              <a:t>teplota…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>
                <a:solidFill>
                  <a:srgbClr val="FF0000"/>
                </a:solidFill>
              </a:rPr>
              <a:t>f</a:t>
            </a:r>
            <a:r>
              <a:rPr lang="cs-CZ" altLang="cs-CZ" dirty="0" smtClean="0">
                <a:solidFill>
                  <a:srgbClr val="FF0000"/>
                </a:solidFill>
              </a:rPr>
              <a:t>yzikální vyšetření</a:t>
            </a:r>
          </a:p>
          <a:p>
            <a:pPr lvl="1">
              <a:lnSpc>
                <a:spcPct val="90000"/>
              </a:lnSpc>
            </a:pPr>
            <a:r>
              <a:rPr lang="cs-CZ" altLang="cs-CZ" dirty="0" smtClean="0"/>
              <a:t>úlevová poloha</a:t>
            </a:r>
            <a:r>
              <a:rPr lang="cs-CZ" altLang="cs-CZ" dirty="0"/>
              <a:t>, palpační nález, vyšetření per </a:t>
            </a:r>
            <a:r>
              <a:rPr lang="cs-CZ" altLang="cs-CZ" dirty="0" err="1"/>
              <a:t>rectum</a:t>
            </a: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dirty="0" smtClean="0">
                <a:solidFill>
                  <a:srgbClr val="FF0000"/>
                </a:solidFill>
              </a:rPr>
              <a:t>laboratorní vyšetření</a:t>
            </a:r>
          </a:p>
          <a:p>
            <a:pPr lvl="1">
              <a:lnSpc>
                <a:spcPct val="90000"/>
              </a:lnSpc>
            </a:pPr>
            <a:r>
              <a:rPr lang="cs-CZ" altLang="cs-CZ" dirty="0" smtClean="0"/>
              <a:t>základní laboratoř (KO</a:t>
            </a:r>
            <a:r>
              <a:rPr lang="cs-CZ" altLang="cs-CZ" dirty="0"/>
              <a:t>, </a:t>
            </a:r>
            <a:r>
              <a:rPr lang="cs-CZ" altLang="cs-CZ" dirty="0" smtClean="0"/>
              <a:t>koagulace, biochemie </a:t>
            </a:r>
            <a:r>
              <a:rPr lang="cs-CZ" altLang="cs-CZ" dirty="0" err="1" smtClean="0"/>
              <a:t>vč</a:t>
            </a:r>
            <a:r>
              <a:rPr lang="cs-CZ" altLang="cs-CZ" dirty="0" smtClean="0"/>
              <a:t> amylasy, </a:t>
            </a:r>
            <a:r>
              <a:rPr lang="cs-CZ" altLang="cs-CZ" dirty="0" err="1" smtClean="0"/>
              <a:t>moč+sed</a:t>
            </a:r>
            <a:r>
              <a:rPr lang="cs-CZ" altLang="cs-CZ" dirty="0" smtClean="0"/>
              <a:t>, tu </a:t>
            </a:r>
            <a:r>
              <a:rPr lang="cs-CZ" altLang="cs-CZ" dirty="0" err="1" smtClean="0"/>
              <a:t>markery</a:t>
            </a:r>
            <a:r>
              <a:rPr lang="cs-CZ" altLang="cs-CZ" dirty="0" smtClean="0"/>
              <a:t>) 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v</a:t>
            </a:r>
            <a:r>
              <a:rPr lang="cs-CZ" altLang="cs-CZ" dirty="0" smtClean="0"/>
              <a:t>yšetření hepatitid</a:t>
            </a:r>
          </a:p>
          <a:p>
            <a:pPr lvl="1">
              <a:lnSpc>
                <a:spcPct val="90000"/>
              </a:lnSpc>
            </a:pPr>
            <a:r>
              <a:rPr lang="cs-CZ" altLang="cs-CZ" dirty="0" smtClean="0"/>
              <a:t>test na okultní krvácení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68426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FF0000"/>
                </a:solidFill>
              </a:rPr>
              <a:t>pomocná vyšetření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cs-CZ" altLang="cs-CZ" dirty="0"/>
              <a:t>EKG, RTG </a:t>
            </a:r>
            <a:r>
              <a:rPr lang="cs-CZ" altLang="cs-CZ" dirty="0" smtClean="0"/>
              <a:t>hrudníku a </a:t>
            </a:r>
            <a:r>
              <a:rPr lang="cs-CZ" altLang="cs-CZ" dirty="0"/>
              <a:t>břicha, </a:t>
            </a:r>
            <a:r>
              <a:rPr lang="cs-CZ" altLang="cs-CZ" dirty="0" smtClean="0"/>
              <a:t>sonografie, CT břicha, vyšetření chirurgem</a:t>
            </a:r>
            <a:endParaRPr lang="cs-CZ" altLang="cs-CZ" dirty="0"/>
          </a:p>
          <a:p>
            <a:r>
              <a:rPr lang="cs-CZ" altLang="cs-CZ" dirty="0">
                <a:solidFill>
                  <a:srgbClr val="FF0000"/>
                </a:solidFill>
              </a:rPr>
              <a:t>při dlouhodobém průběhu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cs-CZ" altLang="cs-CZ" dirty="0"/>
              <a:t>rektoskopie, kolonoskopie, </a:t>
            </a:r>
            <a:r>
              <a:rPr lang="cs-CZ" altLang="cs-CZ" dirty="0" smtClean="0"/>
              <a:t>GFS, ERCP, kultivace stolice + vyšetření stolice na parazity, funkční </a:t>
            </a:r>
            <a:r>
              <a:rPr lang="cs-CZ" altLang="cs-CZ" dirty="0"/>
              <a:t>vyšetření jater a žlučových cest – EHIDA, </a:t>
            </a:r>
            <a:r>
              <a:rPr lang="cs-CZ" altLang="cs-CZ" dirty="0" smtClean="0"/>
              <a:t>angiografie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9760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nekomplikovaný vřed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886162" y="1600200"/>
          <a:ext cx="4609676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Fotografie" r:id="rId3" imgW="4657143" imgH="4923810" progId="MSPhotoEd.3">
                  <p:embed/>
                </p:oleObj>
              </mc:Choice>
              <mc:Fallback>
                <p:oleObj name="Fotografie" r:id="rId3" imgW="4657143" imgH="492381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6162" y="1600200"/>
                        <a:ext cx="4609676" cy="487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812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krácející</a:t>
            </a:r>
            <a:r>
              <a:rPr lang="cs-CZ" dirty="0" smtClean="0"/>
              <a:t> vřed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531393" y="1600200"/>
          <a:ext cx="5319213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Fotografie" r:id="rId3" imgW="5458587" imgH="5001323" progId="MSPhotoEd.3">
                  <p:embed/>
                </p:oleObj>
              </mc:Choice>
              <mc:Fallback>
                <p:oleObj name="Fotografie" r:id="rId3" imgW="5458587" imgH="500132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393" y="1600200"/>
                        <a:ext cx="5319213" cy="487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1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tumor žaludku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737057" y="1600200"/>
          <a:ext cx="4907885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Fotografie" r:id="rId3" imgW="5458587" imgH="5420482" progId="MSPhotoEd.3">
                  <p:embed/>
                </p:oleObj>
              </mc:Choice>
              <mc:Fallback>
                <p:oleObj name="Fotografie" r:id="rId3" imgW="5458587" imgH="542048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7057" y="1600200"/>
                        <a:ext cx="4907885" cy="487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88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Crohnova choroba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635394" y="1600200"/>
          <a:ext cx="5111211" cy="487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Fotografie" r:id="rId3" imgW="6523810" imgH="6219048" progId="MSPhotoEd.3">
                  <p:embed/>
                </p:oleObj>
              </mc:Choice>
              <mc:Fallback>
                <p:oleObj name="Fotografie" r:id="rId3" imgW="6523810" imgH="621904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394" y="1600200"/>
                        <a:ext cx="5111211" cy="487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15228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527</Words>
  <Application>Microsoft Office PowerPoint</Application>
  <PresentationFormat>Předvádění na obrazovce (4:3)</PresentationFormat>
  <Paragraphs>92</Paragraphs>
  <Slides>27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9" baseType="lpstr">
      <vt:lpstr>Arkýř</vt:lpstr>
      <vt:lpstr>Fotografie</vt:lpstr>
      <vt:lpstr>Diferenciální diagnostika bolestí v epigastriu</vt:lpstr>
      <vt:lpstr>Možné příčiny obtíží</vt:lpstr>
      <vt:lpstr>Prezentace aplikace PowerPoint</vt:lpstr>
      <vt:lpstr>vyšetření</vt:lpstr>
      <vt:lpstr>Prezentace aplikace PowerPoint</vt:lpstr>
      <vt:lpstr>nekomplikovaný vřed</vt:lpstr>
      <vt:lpstr>krácející vřed</vt:lpstr>
      <vt:lpstr>tumor žaludku</vt:lpstr>
      <vt:lpstr>Crohnova choroba</vt:lpstr>
      <vt:lpstr>divertikuloza</vt:lpstr>
      <vt:lpstr>bazální pneumonie</vt:lpstr>
      <vt:lpstr>Perforovaný vřed žaludku</vt:lpstr>
      <vt:lpstr>Aneurysma abdominální aorty</vt:lpstr>
      <vt:lpstr>Tumory pankreatu</vt:lpstr>
      <vt:lpstr>Prezentace aplikace PowerPoint</vt:lpstr>
      <vt:lpstr>Prezentace aplikace PowerPoint</vt:lpstr>
      <vt:lpstr>Prezentace aplikace PowerPoint</vt:lpstr>
      <vt:lpstr> Klinické příznaky</vt:lpstr>
      <vt:lpstr>Etiologické faktory</vt:lpstr>
      <vt:lpstr>Diagnostika</vt:lpstr>
      <vt:lpstr>Prezentace aplikace PowerPoint</vt:lpstr>
      <vt:lpstr>Prezentace aplikace PowerPoint</vt:lpstr>
      <vt:lpstr>terapie</vt:lpstr>
      <vt:lpstr>Chemo a radioterapie</vt:lpstr>
      <vt:lpstr>biologická terapie</vt:lpstr>
      <vt:lpstr>Terapie v protonovém centru</vt:lpstr>
      <vt:lpstr>Děkuji za pozornost</vt:lpstr>
    </vt:vector>
  </TitlesOfParts>
  <Company>FN Brno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Tumory pankreatu</dc:title>
  <dc:creator>Effenbergerova Tereza</dc:creator>
  <cp:lastModifiedBy>Effenbergerova Tereza</cp:lastModifiedBy>
  <cp:revision>35</cp:revision>
  <dcterms:created xsi:type="dcterms:W3CDTF">2016-03-02T13:21:48Z</dcterms:created>
  <dcterms:modified xsi:type="dcterms:W3CDTF">2017-09-21T13:27:48Z</dcterms:modified>
</cp:coreProperties>
</file>