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82" r:id="rId10"/>
    <p:sldId id="286" r:id="rId11"/>
    <p:sldId id="265" r:id="rId12"/>
    <p:sldId id="283" r:id="rId13"/>
    <p:sldId id="284" r:id="rId14"/>
    <p:sldId id="263" r:id="rId15"/>
    <p:sldId id="285" r:id="rId16"/>
    <p:sldId id="266" r:id="rId17"/>
    <p:sldId id="287" r:id="rId18"/>
    <p:sldId id="267" r:id="rId19"/>
    <p:sldId id="288" r:id="rId20"/>
    <p:sldId id="289" r:id="rId21"/>
    <p:sldId id="268" r:id="rId22"/>
    <p:sldId id="290" r:id="rId23"/>
    <p:sldId id="269" r:id="rId24"/>
    <p:sldId id="291" r:id="rId25"/>
    <p:sldId id="292" r:id="rId26"/>
    <p:sldId id="277" r:id="rId27"/>
    <p:sldId id="270" r:id="rId28"/>
    <p:sldId id="271" r:id="rId29"/>
    <p:sldId id="293" r:id="rId30"/>
    <p:sldId id="272" r:id="rId31"/>
    <p:sldId id="299" r:id="rId32"/>
    <p:sldId id="298" r:id="rId33"/>
    <p:sldId id="296" r:id="rId34"/>
    <p:sldId id="297" r:id="rId35"/>
    <p:sldId id="273" r:id="rId36"/>
    <p:sldId id="278" r:id="rId37"/>
    <p:sldId id="279" r:id="rId38"/>
    <p:sldId id="280" r:id="rId39"/>
    <p:sldId id="281" r:id="rId40"/>
    <p:sldId id="274" r:id="rId41"/>
    <p:sldId id="294" r:id="rId42"/>
    <p:sldId id="275" r:id="rId43"/>
    <p:sldId id="295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9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5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2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7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4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2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5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7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4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1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4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70C86-04FF-4AB5-9041-663A0A4AE6F3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5177E-7F19-42C2-B050-5E48DFEF9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11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1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Endodoncie\zdroje\atergo.wmv" TargetMode="External"/><Relationship Id="rId1" Type="http://schemas.microsoft.com/office/2007/relationships/media" Target="file:///D:\Endodoncie\zdroje\atergo.wmv" TargetMode="Externa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Chirurgické výkony v souvislosti s endodontickým ošetřením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0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4" y="104436"/>
            <a:ext cx="4081272" cy="36697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3642360" cy="30693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3" y="4142539"/>
            <a:ext cx="1591056" cy="22052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58" y="4005064"/>
            <a:ext cx="1328105" cy="20417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9063" y="3474000"/>
            <a:ext cx="31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Sonda pro vyšetření koř. výplně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44008" y="104436"/>
            <a:ext cx="4320480" cy="588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Kolénko</a:t>
            </a:r>
            <a:r>
              <a:rPr lang="cs-CZ" dirty="0"/>
              <a:t> pro apikální chirurgii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013190" y="4875821"/>
            <a:ext cx="1962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Zrcátka běžná </a:t>
            </a:r>
          </a:p>
          <a:p>
            <a:r>
              <a:rPr lang="cs-CZ" dirty="0"/>
              <a:t>a mikrochirurgická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16016" y="4617480"/>
            <a:ext cx="1863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Jehelce </a:t>
            </a:r>
          </a:p>
          <a:p>
            <a:r>
              <a:rPr lang="cs-CZ" dirty="0"/>
              <a:t>pro mikrochirurgii</a:t>
            </a:r>
          </a:p>
        </p:txBody>
      </p:sp>
    </p:spTree>
    <p:extLst>
      <p:ext uri="{BB962C8B-B14F-4D97-AF65-F5344CB8AC3E}">
        <p14:creationId xmlns:p14="http://schemas.microsoft.com/office/powerpoint/2010/main" val="31383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Ultrazvuk pro apikální mikrochirurgii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Piezoelektrické přístroje (30 – 40kHz)</a:t>
            </a:r>
          </a:p>
          <a:p>
            <a:r>
              <a:rPr lang="cs-CZ" dirty="0"/>
              <a:t>Speciální </a:t>
            </a:r>
            <a:r>
              <a:rPr lang="cs-CZ" dirty="0" err="1"/>
              <a:t>uz</a:t>
            </a:r>
            <a:r>
              <a:rPr lang="cs-CZ" dirty="0"/>
              <a:t> špičky pro preparaci </a:t>
            </a:r>
            <a:r>
              <a:rPr lang="cs-CZ" dirty="0" err="1"/>
              <a:t>kk</a:t>
            </a:r>
            <a:r>
              <a:rPr lang="cs-CZ" dirty="0"/>
              <a:t> v dlouhé ose zubu</a:t>
            </a:r>
          </a:p>
          <a:p>
            <a:pPr>
              <a:buFontTx/>
              <a:buChar char="-"/>
            </a:pPr>
            <a:r>
              <a:rPr lang="cs-CZ" dirty="0"/>
              <a:t>Různých tvarů (</a:t>
            </a:r>
            <a:r>
              <a:rPr lang="cs-CZ" dirty="0" err="1"/>
              <a:t>zaúhlení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 err="1"/>
              <a:t>Předehnutelné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ocelové, popř. </a:t>
            </a:r>
            <a:r>
              <a:rPr lang="cs-CZ" dirty="0" err="1"/>
              <a:t>diamantované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ocelové, pokryté nitridem zirkonia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hladké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s drsným povrchem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78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4703064" cy="24932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84984"/>
            <a:ext cx="3828288" cy="25389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3199" y="2563408"/>
            <a:ext cx="5739384" cy="17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882"/>
            <a:ext cx="5788152" cy="27950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91" y="4725144"/>
            <a:ext cx="3066288" cy="11765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83568" y="3933056"/>
            <a:ext cx="53285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Speciální po vrchová úprava, možnost </a:t>
            </a:r>
            <a:r>
              <a:rPr lang="cs-CZ" dirty="0" err="1"/>
              <a:t>předehnutí</a:t>
            </a:r>
            <a:r>
              <a:rPr lang="cs-CZ" dirty="0"/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41576"/>
            <a:ext cx="2560320" cy="3048000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 rot="21281657">
            <a:off x="1691680" y="56822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0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Anestezie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Infiltrační, svodná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Počkat až anestetikum začne působit</a:t>
            </a:r>
          </a:p>
        </p:txBody>
      </p:sp>
    </p:spTree>
    <p:extLst>
      <p:ext uri="{BB962C8B-B14F-4D97-AF65-F5344CB8AC3E}">
        <p14:creationId xmlns:p14="http://schemas.microsoft.com/office/powerpoint/2010/main" val="23076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15313"/>
            <a:ext cx="3828288" cy="2654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8"/>
            <a:ext cx="3782568" cy="27249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38061"/>
            <a:ext cx="3782568" cy="27462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54542"/>
            <a:ext cx="3182112" cy="258470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5148064" y="4391780"/>
            <a:ext cx="914400" cy="12694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Hemostáza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Mechanicky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Ethicon</a:t>
            </a:r>
            <a:endParaRPr lang="cs-CZ" dirty="0"/>
          </a:p>
          <a:p>
            <a:r>
              <a:rPr lang="cs-CZ" dirty="0"/>
              <a:t>Chemicky</a:t>
            </a:r>
          </a:p>
          <a:p>
            <a:pPr>
              <a:buFontTx/>
              <a:buChar char="-"/>
            </a:pPr>
            <a:r>
              <a:rPr lang="cs-CZ" dirty="0"/>
              <a:t>Adrenalin</a:t>
            </a:r>
          </a:p>
          <a:p>
            <a:pPr>
              <a:buFontTx/>
              <a:buChar char="-"/>
            </a:pPr>
            <a:r>
              <a:rPr lang="cs-CZ" dirty="0"/>
              <a:t>Chlorid železitý</a:t>
            </a:r>
          </a:p>
          <a:p>
            <a:r>
              <a:rPr lang="cs-CZ" dirty="0"/>
              <a:t>Biologicky</a:t>
            </a:r>
          </a:p>
          <a:p>
            <a:pPr>
              <a:buFontTx/>
              <a:buChar char="-"/>
            </a:pPr>
            <a:r>
              <a:rPr lang="cs-CZ" dirty="0"/>
              <a:t>Trombin</a:t>
            </a:r>
          </a:p>
          <a:p>
            <a:r>
              <a:rPr lang="cs-CZ" dirty="0" err="1"/>
              <a:t>Resorbovatelné</a:t>
            </a:r>
            <a:r>
              <a:rPr lang="cs-CZ" dirty="0"/>
              <a:t> materiály</a:t>
            </a:r>
          </a:p>
          <a:p>
            <a:pPr>
              <a:buFontTx/>
              <a:buChar char="-"/>
            </a:pPr>
            <a:r>
              <a:rPr lang="cs-CZ" dirty="0"/>
              <a:t>Fibrin</a:t>
            </a:r>
          </a:p>
          <a:p>
            <a:pPr>
              <a:buFontTx/>
              <a:buChar char="-"/>
            </a:pPr>
            <a:r>
              <a:rPr lang="cs-CZ" dirty="0"/>
              <a:t>Kolagen</a:t>
            </a:r>
          </a:p>
        </p:txBody>
      </p:sp>
      <p:sp>
        <p:nvSpPr>
          <p:cNvPr id="4" name="Ovál 3"/>
          <p:cNvSpPr/>
          <p:nvPr/>
        </p:nvSpPr>
        <p:spPr>
          <a:xfrm>
            <a:off x="755576" y="2924944"/>
            <a:ext cx="235456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4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2237232" cy="35539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85" y="452802"/>
            <a:ext cx="4818888" cy="31638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06" y="4005064"/>
            <a:ext cx="1793606" cy="26685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29" y="3645024"/>
            <a:ext cx="2859024" cy="29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Vedení řezu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Submarginální</a:t>
            </a:r>
            <a:endParaRPr lang="cs-CZ" dirty="0"/>
          </a:p>
          <a:p>
            <a:r>
              <a:rPr lang="cs-CZ" dirty="0" err="1"/>
              <a:t>Sulkulární</a:t>
            </a:r>
            <a:r>
              <a:rPr lang="cs-CZ" dirty="0"/>
              <a:t> (šetření papily)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8960"/>
            <a:ext cx="4303033" cy="31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3" y="1538329"/>
            <a:ext cx="3111022" cy="36484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5" y="980728"/>
            <a:ext cx="3023938" cy="20561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12" y="3717032"/>
            <a:ext cx="2459272" cy="22211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661764"/>
            <a:ext cx="2673096" cy="23317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139952" y="1331232"/>
            <a:ext cx="39993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Submarginální</a:t>
            </a:r>
            <a:r>
              <a:rPr lang="cs-CZ" dirty="0"/>
              <a:t> vedení řezu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Sulkulární</a:t>
            </a:r>
            <a:r>
              <a:rPr lang="cs-CZ" dirty="0"/>
              <a:t> vedení řezu – řez šetřící papilu</a:t>
            </a:r>
          </a:p>
        </p:txBody>
      </p:sp>
      <p:sp>
        <p:nvSpPr>
          <p:cNvPr id="11" name="Šipka dolů 10"/>
          <p:cNvSpPr/>
          <p:nvPr/>
        </p:nvSpPr>
        <p:spPr>
          <a:xfrm rot="2674012">
            <a:off x="3800081" y="173017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>
            <a:off x="5985868" y="28085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724128" y="3861048"/>
            <a:ext cx="41550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6228184" y="3861048"/>
            <a:ext cx="72008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6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Preendodoncie</a:t>
            </a:r>
            <a:r>
              <a:rPr lang="cs-CZ" dirty="0"/>
              <a:t> – gingivektomie, prodloužení klinické korunky</a:t>
            </a:r>
          </a:p>
          <a:p>
            <a:r>
              <a:rPr lang="cs-CZ" dirty="0"/>
              <a:t>Výkony v akutní fázi ošetření – incize abscesu, trepanace alveolu</a:t>
            </a:r>
          </a:p>
          <a:p>
            <a:r>
              <a:rPr lang="cs-CZ" dirty="0"/>
              <a:t>Výkony doplňující endodontické ošetření – endodontická chirurgie, </a:t>
            </a:r>
            <a:r>
              <a:rPr lang="cs-CZ" dirty="0" err="1"/>
              <a:t>hemiextrakce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9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Odklopení laloku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11" y="2348880"/>
            <a:ext cx="3208213" cy="2564337"/>
          </a:xfrm>
        </p:spPr>
      </p:pic>
    </p:spTree>
    <p:extLst>
      <p:ext uri="{BB962C8B-B14F-4D97-AF65-F5344CB8AC3E}">
        <p14:creationId xmlns:p14="http://schemas.microsoft.com/office/powerpoint/2010/main" val="39424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Přístup k ložisku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Vhodné CBCT předem</a:t>
            </a:r>
          </a:p>
          <a:p>
            <a:r>
              <a:rPr lang="cs-CZ" dirty="0"/>
              <a:t>Speciální nástroje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9" y="2996952"/>
            <a:ext cx="3020568" cy="28864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20888"/>
            <a:ext cx="3967757" cy="331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7860"/>
            <a:ext cx="2721864" cy="21945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3034623" cy="15841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40" y="473141"/>
            <a:ext cx="3073113" cy="16291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84984"/>
            <a:ext cx="2606040" cy="33253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9839" y="3568250"/>
            <a:ext cx="2560320" cy="31638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8640"/>
            <a:ext cx="25603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0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Odstranění kořenového hrotu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Následuje po odstranění granulační tkáně</a:t>
            </a:r>
          </a:p>
          <a:p>
            <a:r>
              <a:rPr lang="cs-CZ" dirty="0"/>
              <a:t>Odstraní se apikální 3mm </a:t>
            </a:r>
          </a:p>
          <a:p>
            <a:pPr marL="0" indent="0">
              <a:buNone/>
            </a:pPr>
            <a:r>
              <a:rPr lang="cs-CZ" dirty="0"/>
              <a:t>Důvody: </a:t>
            </a:r>
          </a:p>
          <a:p>
            <a:pPr>
              <a:buFontTx/>
              <a:buChar char="-"/>
            </a:pPr>
            <a:r>
              <a:rPr lang="cs-CZ" dirty="0"/>
              <a:t>Odstranění anatomických variací (delta, akcesorní kanálky, ramifikace, závažná zakřivení kořenového kanálku</a:t>
            </a:r>
          </a:p>
          <a:p>
            <a:pPr>
              <a:buFontTx/>
              <a:buChar char="-"/>
            </a:pPr>
            <a:r>
              <a:rPr lang="cs-CZ" dirty="0"/>
              <a:t>Odstranění </a:t>
            </a:r>
            <a:r>
              <a:rPr lang="cs-CZ" dirty="0" err="1"/>
              <a:t>iatrogenních</a:t>
            </a:r>
            <a:r>
              <a:rPr lang="cs-CZ" dirty="0"/>
              <a:t> škod (</a:t>
            </a:r>
            <a:r>
              <a:rPr lang="cs-CZ" dirty="0" err="1"/>
              <a:t>ledging</a:t>
            </a:r>
            <a:r>
              <a:rPr lang="cs-CZ" dirty="0"/>
              <a:t> </a:t>
            </a:r>
            <a:r>
              <a:rPr lang="cs-CZ" dirty="0" err="1"/>
              <a:t>stripping</a:t>
            </a:r>
            <a:r>
              <a:rPr lang="cs-CZ" dirty="0"/>
              <a:t>, zalomený nástroj)</a:t>
            </a:r>
          </a:p>
          <a:p>
            <a:pPr>
              <a:buFontTx/>
              <a:buChar char="-"/>
            </a:pPr>
            <a:r>
              <a:rPr lang="cs-CZ" dirty="0"/>
              <a:t>Lepší podmínky pro odstranění granulací</a:t>
            </a:r>
          </a:p>
          <a:p>
            <a:pPr>
              <a:buFontTx/>
              <a:buChar char="-"/>
            </a:pPr>
            <a:r>
              <a:rPr lang="cs-CZ" dirty="0"/>
              <a:t>Lepší podmínky pro kontrolu stávající kořenové výplně a pro vytvoření nové výplně</a:t>
            </a:r>
          </a:p>
          <a:p>
            <a:pPr>
              <a:buFontTx/>
              <a:buChar char="-"/>
            </a:pPr>
            <a:r>
              <a:rPr lang="cs-CZ" dirty="0"/>
              <a:t>Možnost vyšetření stavu kořene a odhalení fraktur</a:t>
            </a:r>
          </a:p>
          <a:p>
            <a:pPr>
              <a:buFontTx/>
              <a:buChar char="-"/>
            </a:pPr>
            <a:r>
              <a:rPr lang="cs-CZ" dirty="0"/>
              <a:t>Významné snížení rizika fenestrace apexu (apex není kryt kostí, ale jen měkkou tkání)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4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651125" cy="357822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79"/>
            <a:ext cx="5349240" cy="22158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28184" y="2132856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678243" y="4656863"/>
            <a:ext cx="3465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 mm</a:t>
            </a:r>
          </a:p>
          <a:p>
            <a:r>
              <a:rPr lang="cs-CZ" dirty="0"/>
              <a:t>- 98% redukce apikálních ramifikací</a:t>
            </a:r>
          </a:p>
          <a:p>
            <a:r>
              <a:rPr lang="cs-CZ" dirty="0"/>
              <a:t>- 93% redukce laterálních kanálků</a:t>
            </a:r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8680"/>
            <a:ext cx="4520184" cy="29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151376" cy="30022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5510784" cy="19842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7528"/>
            <a:ext cx="2627376" cy="18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Odstranění kořenového hrotu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Úhel řezu</a:t>
            </a:r>
          </a:p>
          <a:p>
            <a:pPr marL="0" indent="0">
              <a:buNone/>
            </a:pPr>
            <a:r>
              <a:rPr lang="cs-CZ" dirty="0"/>
              <a:t>40° - 60°: lepší přehled o apikální části, lepší přístup k preparaci a plnění a </a:t>
            </a:r>
            <a:r>
              <a:rPr lang="cs-CZ" dirty="0" err="1"/>
              <a:t>tergo</a:t>
            </a:r>
            <a:r>
              <a:rPr lang="cs-CZ" dirty="0"/>
              <a:t>. Platí hlavně pro konvenční přístup</a:t>
            </a:r>
          </a:p>
          <a:p>
            <a:pPr marL="0" indent="0">
              <a:buNone/>
            </a:pPr>
            <a:r>
              <a:rPr lang="cs-CZ" dirty="0"/>
              <a:t>Riziko komplikací: poškození bukální kosti, nekompletní odstranění hrotu, ponechání ramifikací a laterálních kanálků, větší otevření dentinových tubulů – větší riziko reinfekce</a:t>
            </a:r>
          </a:p>
          <a:p>
            <a:pPr marL="0" indent="0">
              <a:buNone/>
            </a:pPr>
            <a:r>
              <a:rPr lang="cs-CZ" dirty="0"/>
              <a:t>90°: větší pravděpodobnost kompletního odstranění ramifikací v orální části, menší </a:t>
            </a:r>
            <a:r>
              <a:rPr lang="cs-CZ" dirty="0" err="1"/>
              <a:t>polocha</a:t>
            </a:r>
            <a:r>
              <a:rPr lang="cs-CZ" dirty="0"/>
              <a:t> otevřených dentinových tubulů, kompletní odstranění kořenového hrotu (menší riziko ponechání části hrotu)</a:t>
            </a:r>
          </a:p>
        </p:txBody>
      </p:sp>
    </p:spTree>
    <p:extLst>
      <p:ext uri="{BB962C8B-B14F-4D97-AF65-F5344CB8AC3E}">
        <p14:creationId xmlns:p14="http://schemas.microsoft.com/office/powerpoint/2010/main" val="30001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2904744" cy="38557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2444496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Preparace a </a:t>
            </a:r>
            <a:r>
              <a:rPr lang="cs-CZ" dirty="0" err="1"/>
              <a:t>tergo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Vrtáčky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Ultrazvuk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2651760" cy="37398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54635"/>
            <a:ext cx="5602224" cy="2356104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2411760" y="1751771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741672" y="2420888"/>
            <a:ext cx="231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úskalí vedení nástroje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331640" y="4005064"/>
            <a:ext cx="358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snazší vedení nástroje v dlouhé ose </a:t>
            </a:r>
          </a:p>
        </p:txBody>
      </p:sp>
    </p:spTree>
    <p:extLst>
      <p:ext uri="{BB962C8B-B14F-4D97-AF65-F5344CB8AC3E}">
        <p14:creationId xmlns:p14="http://schemas.microsoft.com/office/powerpoint/2010/main" val="29093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" y="332656"/>
            <a:ext cx="5233416" cy="24018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80867"/>
            <a:ext cx="5233416" cy="25847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41168"/>
            <a:ext cx="5187696" cy="16154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764704"/>
            <a:ext cx="26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Nesprávné vedení nástroje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9552" y="3273219"/>
            <a:ext cx="24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Správné vedení nástroje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5536" y="494116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 – 4 mm</a:t>
            </a:r>
          </a:p>
        </p:txBody>
      </p:sp>
    </p:spTree>
    <p:extLst>
      <p:ext uri="{BB962C8B-B14F-4D97-AF65-F5344CB8AC3E}">
        <p14:creationId xmlns:p14="http://schemas.microsoft.com/office/powerpoint/2010/main" val="4613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Výklony doplňující endodontické ošetření – endodontická chirurgie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Amputace (resekce) kořenového hrotu</a:t>
            </a:r>
          </a:p>
          <a:p>
            <a:pPr marL="0" indent="0">
              <a:buNone/>
            </a:pPr>
            <a:r>
              <a:rPr lang="cs-CZ" dirty="0"/>
              <a:t>- odstranění patologických procesů v </a:t>
            </a:r>
            <a:r>
              <a:rPr lang="cs-CZ" dirty="0" err="1"/>
              <a:t>periodonciu</a:t>
            </a:r>
            <a:r>
              <a:rPr lang="cs-CZ" dirty="0"/>
              <a:t> a kořenového hrotu, zaplnění kořenového systému a </a:t>
            </a:r>
            <a:r>
              <a:rPr lang="cs-CZ" dirty="0" err="1"/>
              <a:t>tergo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Periapikální</a:t>
            </a:r>
            <a:r>
              <a:rPr lang="cs-CZ" dirty="0"/>
              <a:t> </a:t>
            </a:r>
            <a:r>
              <a:rPr lang="cs-CZ" dirty="0" err="1"/>
              <a:t>exkochleace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odstranění granulační tkáně a zaplnění kořenového systému a </a:t>
            </a:r>
            <a:r>
              <a:rPr lang="cs-CZ" dirty="0" err="1"/>
              <a:t>tergo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7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Zaplnění a </a:t>
            </a:r>
            <a:r>
              <a:rPr lang="cs-CZ" dirty="0" err="1"/>
              <a:t>tergo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4979665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09" y="2780928"/>
            <a:ext cx="2974848" cy="18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datum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Arial" charset="0"/>
              </a:rPr>
              <a:t>lenka.roubalikova@tiscali.cz</a:t>
            </a:r>
          </a:p>
        </p:txBody>
      </p:sp>
      <p:sp>
        <p:nvSpPr>
          <p:cNvPr id="4096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5B94C2E-6363-4694-814B-84C2DC8AE80B}" type="slidenum">
              <a:rPr lang="cs-CZ" altLang="cs-CZ" sz="1200" smtClean="0"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200">
              <a:latin typeface="Arial" charset="0"/>
            </a:endParaRPr>
          </a:p>
        </p:txBody>
      </p:sp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>
                <a:latin typeface="Arial" charset="0"/>
              </a:rPr>
              <a:t>Ultrazvuková špice pro preparaci  a </a:t>
            </a:r>
            <a:r>
              <a:rPr lang="cs-CZ" dirty="0" err="1">
                <a:latin typeface="Arial" charset="0"/>
              </a:rPr>
              <a:t>tergo</a:t>
            </a:r>
            <a:endParaRPr lang="cs-CZ" dirty="0">
              <a:latin typeface="Arial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</p:txBody>
      </p:sp>
      <p:pic>
        <p:nvPicPr>
          <p:cNvPr id="9" name="ater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5521325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AB022D8-FE73-4668-ACAE-B758B4251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2046015"/>
            <a:ext cx="4392488" cy="439248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9F298D0C-8E82-4DD0-A82F-8BAE7A935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2" y="260648"/>
            <a:ext cx="4193704" cy="4193704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9D5C9271-BBEF-440C-AE2E-8FD4AB5EDE84}"/>
              </a:ext>
            </a:extLst>
          </p:cNvPr>
          <p:cNvSpPr/>
          <p:nvPr/>
        </p:nvSpPr>
        <p:spPr>
          <a:xfrm>
            <a:off x="3657600" y="188640"/>
            <a:ext cx="9144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D5CC5CC-7C5B-4451-9211-52723E22AC02}"/>
              </a:ext>
            </a:extLst>
          </p:cNvPr>
          <p:cNvSpPr/>
          <p:nvPr/>
        </p:nvSpPr>
        <p:spPr>
          <a:xfrm>
            <a:off x="7871098" y="2048595"/>
            <a:ext cx="9144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16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5B74DF-A3EB-44F0-A0CA-BC953B82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B2D4C044-4DE5-4364-B5D5-9F987FF03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8" y="243930"/>
            <a:ext cx="3461030" cy="4525963"/>
          </a:xfrm>
        </p:spPr>
      </p:pic>
      <p:pic>
        <p:nvPicPr>
          <p:cNvPr id="7" name="Obrázek 6" descr="Obsah obrázku interiér, zubní kartáček&#10;&#10;Popis byl vytvořen automaticky">
            <a:extLst>
              <a:ext uri="{FF2B5EF4-FFF2-40B4-BE49-F238E27FC236}">
                <a16:creationId xmlns:a16="http://schemas.microsoft.com/office/drawing/2014/main" id="{50B27375-207A-472E-9D8D-630DBBBC9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417638"/>
            <a:ext cx="3587700" cy="46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B0143-B104-4D88-8B11-FBC1943B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VID-20210305-WA0000">
            <a:hlinkClick r:id="" action="ppaction://media"/>
            <a:extLst>
              <a:ext uri="{FF2B5EF4-FFF2-40B4-BE49-F238E27FC236}">
                <a16:creationId xmlns:a16="http://schemas.microsoft.com/office/drawing/2014/main" id="{8085E312-2E96-4BC7-B506-09A8A701EB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0888" y="1600200"/>
            <a:ext cx="2562225" cy="4525963"/>
          </a:xfrm>
        </p:spPr>
      </p:pic>
    </p:spTree>
    <p:extLst>
      <p:ext uri="{BB962C8B-B14F-4D97-AF65-F5344CB8AC3E}">
        <p14:creationId xmlns:p14="http://schemas.microsoft.com/office/powerpoint/2010/main" val="9212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MTA</a:t>
            </a:r>
          </a:p>
          <a:p>
            <a:pPr marL="0" indent="0">
              <a:buNone/>
            </a:pPr>
            <a:r>
              <a:rPr lang="cs-CZ" dirty="0"/>
              <a:t>Výhody:</a:t>
            </a:r>
          </a:p>
          <a:p>
            <a:pPr>
              <a:buFontTx/>
              <a:buChar char="-"/>
            </a:pPr>
            <a:r>
              <a:rPr lang="cs-CZ" dirty="0"/>
              <a:t>Kvalitní okrajový uzávěr</a:t>
            </a:r>
          </a:p>
          <a:p>
            <a:pPr>
              <a:buFontTx/>
              <a:buChar char="-"/>
            </a:pPr>
            <a:r>
              <a:rPr lang="cs-CZ" dirty="0"/>
              <a:t>Biokompatibilita a bioaktivita</a:t>
            </a:r>
          </a:p>
          <a:p>
            <a:pPr marL="0" indent="0">
              <a:buNone/>
            </a:pPr>
            <a:r>
              <a:rPr lang="cs-CZ" dirty="0"/>
              <a:t>Nevýhody: </a:t>
            </a:r>
          </a:p>
          <a:p>
            <a:pPr>
              <a:buFontTx/>
              <a:buChar char="-"/>
            </a:pPr>
            <a:r>
              <a:rPr lang="cs-CZ" dirty="0"/>
              <a:t>Obtížnější manipulace</a:t>
            </a:r>
          </a:p>
          <a:p>
            <a:pPr>
              <a:buFontTx/>
              <a:buChar char="-"/>
            </a:pPr>
            <a:r>
              <a:rPr lang="cs-CZ" dirty="0"/>
              <a:t>Obsah kovů</a:t>
            </a:r>
          </a:p>
          <a:p>
            <a:pPr>
              <a:buFontTx/>
              <a:buChar char="-"/>
            </a:pPr>
            <a:r>
              <a:rPr lang="cs-CZ" dirty="0" err="1"/>
              <a:t>Diskolorace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Dlouhá doba tuhnutí – modifikace (přísady)</a:t>
            </a:r>
          </a:p>
        </p:txBody>
      </p:sp>
    </p:spTree>
    <p:extLst>
      <p:ext uri="{BB962C8B-B14F-4D97-AF65-F5344CB8AC3E}">
        <p14:creationId xmlns:p14="http://schemas.microsoft.com/office/powerpoint/2010/main" val="272305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Další </a:t>
            </a:r>
            <a:r>
              <a:rPr lang="cs-CZ" dirty="0" err="1"/>
              <a:t>biokeramické</a:t>
            </a:r>
            <a:r>
              <a:rPr lang="cs-CZ" dirty="0"/>
              <a:t> materiály</a:t>
            </a:r>
          </a:p>
          <a:p>
            <a:pPr marL="0" indent="0">
              <a:buNone/>
            </a:pPr>
            <a:r>
              <a:rPr lang="cs-CZ" dirty="0"/>
              <a:t>Bioaktivní materiály </a:t>
            </a:r>
            <a:r>
              <a:rPr lang="cs-CZ" dirty="0" err="1"/>
              <a:t>trikalcium</a:t>
            </a:r>
            <a:r>
              <a:rPr lang="cs-CZ" dirty="0"/>
              <a:t> silikátové a fosfátové (RRM – </a:t>
            </a:r>
            <a:r>
              <a:rPr lang="cs-CZ" dirty="0" err="1"/>
              <a:t>root</a:t>
            </a:r>
            <a:r>
              <a:rPr lang="cs-CZ" dirty="0"/>
              <a:t> </a:t>
            </a:r>
            <a:r>
              <a:rPr lang="cs-CZ" dirty="0" err="1"/>
              <a:t>canal</a:t>
            </a:r>
            <a:r>
              <a:rPr lang="cs-CZ" dirty="0"/>
              <a:t> </a:t>
            </a:r>
            <a:r>
              <a:rPr lang="cs-CZ" dirty="0" err="1"/>
              <a:t>repair</a:t>
            </a:r>
            <a:r>
              <a:rPr lang="cs-CZ" dirty="0"/>
              <a:t> </a:t>
            </a:r>
            <a:r>
              <a:rPr lang="cs-CZ" dirty="0" err="1"/>
              <a:t>material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68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Amalgám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Toxicita, koroze, </a:t>
            </a:r>
            <a:r>
              <a:rPr lang="cs-CZ" dirty="0" err="1"/>
              <a:t>tetováž</a:t>
            </a:r>
            <a:r>
              <a:rPr lang="cs-CZ" dirty="0"/>
              <a:t>, mikropraskliny kořene</a:t>
            </a:r>
          </a:p>
          <a:p>
            <a:r>
              <a:rPr lang="cs-CZ" dirty="0"/>
              <a:t>IRM (</a:t>
            </a:r>
            <a:r>
              <a:rPr lang="cs-CZ" dirty="0" err="1"/>
              <a:t>Intermediate</a:t>
            </a:r>
            <a:r>
              <a:rPr lang="cs-CZ" dirty="0"/>
              <a:t> </a:t>
            </a:r>
            <a:r>
              <a:rPr lang="cs-CZ" dirty="0" err="1"/>
              <a:t>restorative</a:t>
            </a:r>
            <a:r>
              <a:rPr lang="cs-CZ" dirty="0"/>
              <a:t> </a:t>
            </a:r>
            <a:r>
              <a:rPr lang="cs-CZ" dirty="0" err="1"/>
              <a:t>material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Modifikovaný ZOE cement zesílený přídavkem </a:t>
            </a:r>
            <a:r>
              <a:rPr lang="cs-CZ" dirty="0" err="1"/>
              <a:t>polymetylmetakrylátové</a:t>
            </a:r>
            <a:r>
              <a:rPr lang="cs-CZ" dirty="0"/>
              <a:t> pryskyřice v prášku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Nepatrná iritace, dobrá tolerance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1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SuperEBA</a:t>
            </a:r>
            <a:r>
              <a:rPr lang="cs-CZ" dirty="0"/>
              <a:t> (Super </a:t>
            </a:r>
            <a:r>
              <a:rPr lang="cs-CZ" dirty="0" err="1"/>
              <a:t>etoxybenzoová</a:t>
            </a:r>
            <a:r>
              <a:rPr lang="cs-CZ" dirty="0"/>
              <a:t> kyselina)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Modifikace ZOE cementu - kyselinou </a:t>
            </a:r>
            <a:r>
              <a:rPr lang="cs-CZ" dirty="0" err="1"/>
              <a:t>etoxybenzoovou</a:t>
            </a:r>
            <a:r>
              <a:rPr lang="cs-CZ" dirty="0"/>
              <a:t> (EBA)</a:t>
            </a:r>
          </a:p>
          <a:p>
            <a:pPr marL="0" indent="0">
              <a:buNone/>
            </a:pPr>
            <a:r>
              <a:rPr lang="cs-CZ" dirty="0"/>
              <a:t>EBA  - částečně nahrazuje eugenol v tekutině</a:t>
            </a:r>
          </a:p>
          <a:p>
            <a:pPr marL="0" indent="0">
              <a:buNone/>
            </a:pPr>
            <a:r>
              <a:rPr lang="cs-CZ" dirty="0"/>
              <a:t>Prášek obsahuje:</a:t>
            </a:r>
          </a:p>
          <a:p>
            <a:pPr marL="0" indent="0">
              <a:buNone/>
            </a:pPr>
            <a:r>
              <a:rPr lang="cs-CZ" dirty="0"/>
              <a:t>60% ZNO, 34% SiO</a:t>
            </a:r>
            <a:r>
              <a:rPr lang="cs-CZ" baseline="-25000" dirty="0"/>
              <a:t>2</a:t>
            </a:r>
            <a:r>
              <a:rPr lang="cs-CZ" dirty="0"/>
              <a:t> % přírodní pryskyřice</a:t>
            </a:r>
          </a:p>
          <a:p>
            <a:pPr marL="0" indent="0">
              <a:buNone/>
            </a:pPr>
            <a:r>
              <a:rPr lang="cs-CZ" dirty="0"/>
              <a:t>Tekutina obsahuje:</a:t>
            </a:r>
          </a:p>
          <a:p>
            <a:pPr marL="0" indent="0">
              <a:buNone/>
            </a:pPr>
            <a:r>
              <a:rPr lang="cs-CZ" dirty="0"/>
              <a:t>62,5% </a:t>
            </a:r>
            <a:r>
              <a:rPr lang="cs-CZ" dirty="0" err="1"/>
              <a:t>etoxybenzoové</a:t>
            </a:r>
            <a:r>
              <a:rPr lang="cs-CZ" dirty="0"/>
              <a:t> kyseliny </a:t>
            </a:r>
          </a:p>
          <a:p>
            <a:pPr marL="0" indent="0">
              <a:buNone/>
            </a:pPr>
            <a:r>
              <a:rPr lang="cs-CZ" dirty="0"/>
              <a:t>37,5% eugenolu</a:t>
            </a:r>
          </a:p>
        </p:txBody>
      </p:sp>
    </p:spTree>
    <p:extLst>
      <p:ext uri="{BB962C8B-B14F-4D97-AF65-F5344CB8AC3E}">
        <p14:creationId xmlns:p14="http://schemas.microsoft.com/office/powerpoint/2010/main" val="18801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SuperEBA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Dobrá tolerance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Rychlé tuhnutí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Objemová stálost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Snadná povrchová úprava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Velmi dobrý okrajový uzávěr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Obtížná </a:t>
            </a:r>
            <a:r>
              <a:rPr lang="cs-CZ" dirty="0" err="1"/>
              <a:t>manuipulace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Citlivost k vlhkosti a teplu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Menší </a:t>
            </a:r>
            <a:r>
              <a:rPr lang="cs-CZ" dirty="0" err="1"/>
              <a:t>rtg</a:t>
            </a:r>
            <a:r>
              <a:rPr lang="cs-CZ" dirty="0"/>
              <a:t> kontrast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1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Neúspěch endodontického ošetření</a:t>
            </a:r>
          </a:p>
          <a:p>
            <a:r>
              <a:rPr lang="cs-CZ" dirty="0"/>
              <a:t>Zablokovaný kořenový kanálek</a:t>
            </a:r>
          </a:p>
          <a:p>
            <a:pPr>
              <a:buFontTx/>
              <a:buChar char="-"/>
            </a:pPr>
            <a:r>
              <a:rPr lang="cs-CZ" dirty="0"/>
              <a:t>neodstranitelná kořenová výplň</a:t>
            </a:r>
          </a:p>
          <a:p>
            <a:pPr>
              <a:buFontTx/>
              <a:buChar char="-"/>
            </a:pPr>
            <a:r>
              <a:rPr lang="cs-CZ" dirty="0"/>
              <a:t>kořenová nástavba</a:t>
            </a:r>
          </a:p>
          <a:p>
            <a:pPr>
              <a:buFontTx/>
              <a:buChar char="-"/>
            </a:pPr>
            <a:r>
              <a:rPr lang="cs-CZ" dirty="0"/>
              <a:t>kořenový nástroj zalomený v apikální části kořene </a:t>
            </a:r>
          </a:p>
          <a:p>
            <a:pPr>
              <a:buFontTx/>
              <a:buChar char="-"/>
            </a:pPr>
            <a:r>
              <a:rPr lang="cs-CZ" dirty="0"/>
              <a:t>obliterace</a:t>
            </a:r>
          </a:p>
          <a:p>
            <a:r>
              <a:rPr lang="cs-CZ" dirty="0"/>
              <a:t>Via falsa v apikální oblasti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06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Repozice laloku a sutura, hojení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0" y="1412776"/>
            <a:ext cx="2560320" cy="20330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84784"/>
            <a:ext cx="5510784" cy="20330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33056"/>
            <a:ext cx="3736611" cy="266546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940152" y="4437112"/>
            <a:ext cx="1406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Sledování </a:t>
            </a:r>
            <a:r>
              <a:rPr lang="cs-CZ" dirty="0" err="1"/>
              <a:t>rtg</a:t>
            </a:r>
            <a:endParaRPr lang="cs-CZ" dirty="0"/>
          </a:p>
          <a:p>
            <a:endParaRPr lang="cs-CZ" dirty="0"/>
          </a:p>
          <a:p>
            <a:r>
              <a:rPr lang="cs-CZ" dirty="0"/>
              <a:t>CBCT</a:t>
            </a:r>
          </a:p>
        </p:txBody>
      </p:sp>
    </p:spTree>
    <p:extLst>
      <p:ext uri="{BB962C8B-B14F-4D97-AF65-F5344CB8AC3E}">
        <p14:creationId xmlns:p14="http://schemas.microsoft.com/office/powerpoint/2010/main" val="279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2706"/>
            <a:ext cx="4320480" cy="431351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01975" y="2996952"/>
            <a:ext cx="6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CBCT</a:t>
            </a:r>
          </a:p>
        </p:txBody>
      </p:sp>
      <p:pic>
        <p:nvPicPr>
          <p:cNvPr id="7" name="Picture 2" descr="N:\config\rtg\Nová složka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2706"/>
            <a:ext cx="1152128" cy="17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N:\config\rtg\Nová složka\007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37" y="1412776"/>
            <a:ext cx="1075251" cy="161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:\config\rtg\Nová složka\020a -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31" y="3366284"/>
            <a:ext cx="1008757" cy="15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N:\config\rtg\Nová složka\020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50950"/>
            <a:ext cx="1202110" cy="18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dirty="0"/>
              <a:t>Hojení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539552" y="2613339"/>
            <a:ext cx="8475240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Dny                                                    Týdny                                                            Měsíce +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Hemostáza                   Zánět                      Proliferace                                    </a:t>
            </a:r>
            <a:r>
              <a:rPr lang="cs-CZ" b="1" dirty="0" err="1">
                <a:solidFill>
                  <a:schemeClr val="tx1"/>
                </a:solidFill>
              </a:rPr>
              <a:t>Remodelace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  <a:p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10266" y="924257"/>
            <a:ext cx="1318755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23528" y="4149080"/>
            <a:ext cx="2376263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932756" y="5301208"/>
            <a:ext cx="2648492" cy="1203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solidFill>
                  <a:schemeClr val="tx1"/>
                </a:solidFill>
              </a:rPr>
              <a:t>Degranulace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neutrofilů</a:t>
            </a:r>
            <a:endParaRPr lang="cs-CZ" b="1" dirty="0">
              <a:solidFill>
                <a:schemeClr val="tx1"/>
              </a:solidFill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Migrace makrofágů- fagocytóza </a:t>
            </a:r>
            <a:r>
              <a:rPr lang="cs-CZ" b="1" dirty="0" err="1">
                <a:solidFill>
                  <a:schemeClr val="tx1"/>
                </a:solidFill>
              </a:rPr>
              <a:t>cytokiny</a:t>
            </a:r>
            <a:r>
              <a:rPr lang="cs-CZ" b="1" dirty="0">
                <a:solidFill>
                  <a:schemeClr val="tx1"/>
                </a:solidFill>
              </a:rPr>
              <a:t> – růstové faktory</a:t>
            </a:r>
          </a:p>
        </p:txBody>
      </p:sp>
      <p:sp>
        <p:nvSpPr>
          <p:cNvPr id="8" name="Obdélník 7"/>
          <p:cNvSpPr/>
          <p:nvPr/>
        </p:nvSpPr>
        <p:spPr>
          <a:xfrm>
            <a:off x="3563888" y="4118401"/>
            <a:ext cx="2304256" cy="914400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Fibroblasty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Novotvořené kapiláry</a:t>
            </a:r>
          </a:p>
          <a:p>
            <a:pPr algn="ctr"/>
            <a:r>
              <a:rPr lang="cs-CZ" b="1" i="1" dirty="0">
                <a:solidFill>
                  <a:schemeClr val="tx1"/>
                </a:solidFill>
              </a:rPr>
              <a:t>Granulační tkáň</a:t>
            </a:r>
          </a:p>
        </p:txBody>
      </p:sp>
      <p:sp>
        <p:nvSpPr>
          <p:cNvPr id="9" name="Obdélník 8"/>
          <p:cNvSpPr/>
          <p:nvPr/>
        </p:nvSpPr>
        <p:spPr>
          <a:xfrm>
            <a:off x="6596978" y="4105301"/>
            <a:ext cx="2267744" cy="1083151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Vyzrávání vaziva -. Kolagen – reorganizace vláken, uzávěr rány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262588" y="5824100"/>
            <a:ext cx="1562472" cy="914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Reparace a regenerace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43271" y="13259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Rána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4149080"/>
            <a:ext cx="2376263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Vazokonstrikce</a:t>
            </a:r>
          </a:p>
          <a:p>
            <a:r>
              <a:rPr lang="cs-CZ" b="1" dirty="0"/>
              <a:t>Agregace trombocytů</a:t>
            </a:r>
          </a:p>
          <a:p>
            <a:r>
              <a:rPr lang="cs-CZ" b="1" dirty="0"/>
              <a:t>Koagulace</a:t>
            </a:r>
          </a:p>
        </p:txBody>
      </p:sp>
      <p:sp>
        <p:nvSpPr>
          <p:cNvPr id="13" name="Šipka dolů 12"/>
          <p:cNvSpPr/>
          <p:nvPr/>
        </p:nvSpPr>
        <p:spPr>
          <a:xfrm>
            <a:off x="7020272" y="1325916"/>
            <a:ext cx="242316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>
            <a:off x="960292" y="1988840"/>
            <a:ext cx="242316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ů 14"/>
          <p:cNvSpPr/>
          <p:nvPr/>
        </p:nvSpPr>
        <p:spPr>
          <a:xfrm>
            <a:off x="1069642" y="3572945"/>
            <a:ext cx="242316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>
            <a:off x="2843808" y="3659875"/>
            <a:ext cx="242316" cy="154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lů 16"/>
          <p:cNvSpPr/>
          <p:nvPr/>
        </p:nvSpPr>
        <p:spPr>
          <a:xfrm>
            <a:off x="4594858" y="3572945"/>
            <a:ext cx="242316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lů 17"/>
          <p:cNvSpPr/>
          <p:nvPr/>
        </p:nvSpPr>
        <p:spPr>
          <a:xfrm>
            <a:off x="7730850" y="3572945"/>
            <a:ext cx="242316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ů 18"/>
          <p:cNvSpPr/>
          <p:nvPr/>
        </p:nvSpPr>
        <p:spPr>
          <a:xfrm>
            <a:off x="7852008" y="5301208"/>
            <a:ext cx="242316" cy="416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0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výkony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Hemiextrakce</a:t>
            </a:r>
            <a:r>
              <a:rPr lang="cs-CZ" dirty="0"/>
              <a:t> – odstranění části zubu</a:t>
            </a:r>
          </a:p>
          <a:p>
            <a:r>
              <a:rPr lang="cs-CZ" dirty="0"/>
              <a:t>Odstranění celého kořene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2936"/>
            <a:ext cx="669674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Kontraindikace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Všechny situace, kdy lze situaci zvládnout </a:t>
            </a:r>
            <a:r>
              <a:rPr lang="cs-CZ" dirty="0" err="1"/>
              <a:t>ortográdně</a:t>
            </a:r>
            <a:endParaRPr lang="cs-CZ" dirty="0"/>
          </a:p>
          <a:p>
            <a:r>
              <a:rPr lang="cs-CZ" dirty="0"/>
              <a:t>Všechny stavy kontraindikující chirurgický výkon</a:t>
            </a:r>
          </a:p>
          <a:p>
            <a:r>
              <a:rPr lang="cs-CZ" dirty="0"/>
              <a:t>Stavy, kdy pacient je vystaven extrémnímu riziku fokální infekce</a:t>
            </a:r>
          </a:p>
          <a:p>
            <a:r>
              <a:rPr lang="cs-CZ" dirty="0"/>
              <a:t>Vertikální fraktura kořene nebo </a:t>
            </a:r>
            <a:r>
              <a:rPr lang="cs-CZ" dirty="0" err="1"/>
              <a:t>stripping</a:t>
            </a:r>
            <a:endParaRPr lang="cs-CZ" dirty="0"/>
          </a:p>
          <a:p>
            <a:r>
              <a:rPr lang="cs-CZ" dirty="0"/>
              <a:t>Primárně </a:t>
            </a:r>
            <a:r>
              <a:rPr lang="cs-CZ" dirty="0" err="1"/>
              <a:t>parodontální</a:t>
            </a:r>
            <a:r>
              <a:rPr lang="cs-CZ" dirty="0"/>
              <a:t> léze – resorpce alveolární kosti, viklavost </a:t>
            </a:r>
          </a:p>
          <a:p>
            <a:r>
              <a:rPr lang="cs-CZ" dirty="0"/>
              <a:t>Resorpce postihující střední nebo koronální třetinu kořene</a:t>
            </a:r>
          </a:p>
          <a:p>
            <a:r>
              <a:rPr lang="cs-CZ" dirty="0"/>
              <a:t>Kombinovaná onemocnění zubní dřeně a </a:t>
            </a:r>
            <a:r>
              <a:rPr lang="cs-CZ" dirty="0" err="1"/>
              <a:t>periodoncia</a:t>
            </a:r>
            <a:endParaRPr lang="cs-CZ" dirty="0"/>
          </a:p>
          <a:p>
            <a:r>
              <a:rPr lang="cs-CZ" dirty="0"/>
              <a:t>Velká ztráta vestibulární kostní lamely – riziko velkého posttraumatického defektu</a:t>
            </a:r>
          </a:p>
          <a:p>
            <a:pPr marL="0" indent="0">
              <a:buNone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564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Faktory ovlivňující indikační rozvahu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Poměr délky klinické korunky a kořene</a:t>
            </a:r>
          </a:p>
          <a:p>
            <a:r>
              <a:rPr lang="cs-CZ" dirty="0"/>
              <a:t>Míra ztráty zubních tkání (možnost rekonstrukce zubu)</a:t>
            </a:r>
          </a:p>
          <a:p>
            <a:r>
              <a:rPr lang="cs-CZ" dirty="0"/>
              <a:t>Rozsah ložiska a přítomnost okolních struktur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mansibulární</a:t>
            </a:r>
            <a:r>
              <a:rPr lang="cs-CZ" dirty="0"/>
              <a:t> kanál, maxilární sinus, výstupy nervů)</a:t>
            </a:r>
          </a:p>
          <a:p>
            <a:r>
              <a:rPr lang="cs-CZ" dirty="0"/>
              <a:t>Přístup k lézi</a:t>
            </a:r>
          </a:p>
          <a:p>
            <a:r>
              <a:rPr lang="cs-CZ" dirty="0"/>
              <a:t>Celkový zdravotní stav pacienta</a:t>
            </a:r>
          </a:p>
          <a:p>
            <a:r>
              <a:rPr lang="cs-CZ" dirty="0"/>
              <a:t>Schopnost a ochota ke spolupráci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32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Typy chirurgických výkonů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Amputace kořenového hrotu a/nebo </a:t>
            </a:r>
            <a:r>
              <a:rPr lang="cs-CZ" dirty="0" err="1"/>
              <a:t>periapikální</a:t>
            </a:r>
            <a:r>
              <a:rPr lang="cs-CZ" dirty="0"/>
              <a:t> kyretáž v klasické podobě 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Endodontická mikrochirurgie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Instrumentarium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Běžné chirurgické nástroje</a:t>
            </a:r>
          </a:p>
          <a:p>
            <a:endParaRPr lang="cs-CZ" dirty="0"/>
          </a:p>
          <a:p>
            <a:r>
              <a:rPr lang="cs-CZ" dirty="0"/>
              <a:t>Nástroje pro mikrochirurgii:</a:t>
            </a:r>
          </a:p>
          <a:p>
            <a:pPr marL="0" indent="0">
              <a:buNone/>
            </a:pPr>
            <a:r>
              <a:rPr lang="cs-CZ" dirty="0"/>
              <a:t>Ocelové, titanové, speciální, malých rozměrů.</a:t>
            </a:r>
          </a:p>
          <a:p>
            <a:r>
              <a:rPr lang="cs-CZ" dirty="0"/>
              <a:t>Ultrazvukové špičky</a:t>
            </a:r>
          </a:p>
          <a:p>
            <a:r>
              <a:rPr lang="cs-CZ" dirty="0"/>
              <a:t>Kostní </a:t>
            </a:r>
            <a:r>
              <a:rPr lang="cs-CZ" dirty="0" err="1"/>
              <a:t>vrtáčky</a:t>
            </a:r>
            <a:endParaRPr lang="cs-CZ" dirty="0"/>
          </a:p>
          <a:p>
            <a:r>
              <a:rPr lang="cs-CZ" dirty="0"/>
              <a:t>Kolénkové násadce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40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0" y="44624"/>
            <a:ext cx="6303537" cy="30590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0" y="3103656"/>
            <a:ext cx="6988297" cy="36564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20" y="1988840"/>
            <a:ext cx="4301580" cy="28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795</Words>
  <Application>Microsoft Office PowerPoint</Application>
  <PresentationFormat>Předvádění na obrazovce (4:3)</PresentationFormat>
  <Paragraphs>188</Paragraphs>
  <Slides>43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Wingdings</vt:lpstr>
      <vt:lpstr>Motiv systému Office</vt:lpstr>
      <vt:lpstr>Chirurgické výkony v souvislosti s endodontickým ošetřením</vt:lpstr>
      <vt:lpstr>Rozdělení</vt:lpstr>
      <vt:lpstr>Výklony doplňující endodontické ošetření – endodontická chirurgie</vt:lpstr>
      <vt:lpstr>Indikace</vt:lpstr>
      <vt:lpstr>Kontraindikace</vt:lpstr>
      <vt:lpstr>Faktory ovlivňující indikační rozvahu</vt:lpstr>
      <vt:lpstr>Typy chirurgických výkonů </vt:lpstr>
      <vt:lpstr>Instrumentarium</vt:lpstr>
      <vt:lpstr>Prezentace aplikace PowerPoint</vt:lpstr>
      <vt:lpstr>Prezentace aplikace PowerPoint</vt:lpstr>
      <vt:lpstr>Ultrazvuk pro apikální mikrochirurgii</vt:lpstr>
      <vt:lpstr>Prezentace aplikace PowerPoint</vt:lpstr>
      <vt:lpstr>Prezentace aplikace PowerPoint</vt:lpstr>
      <vt:lpstr>Anestezie </vt:lpstr>
      <vt:lpstr>Prezentace aplikace PowerPoint</vt:lpstr>
      <vt:lpstr>Hemostáza</vt:lpstr>
      <vt:lpstr>Prezentace aplikace PowerPoint</vt:lpstr>
      <vt:lpstr>Vedení řezu </vt:lpstr>
      <vt:lpstr>Prezentace aplikace PowerPoint</vt:lpstr>
      <vt:lpstr>Odklopení laloku</vt:lpstr>
      <vt:lpstr>Přístup k ložisku </vt:lpstr>
      <vt:lpstr>Prezentace aplikace PowerPoint</vt:lpstr>
      <vt:lpstr>Odstranění kořenového hrotu</vt:lpstr>
      <vt:lpstr>Prezentace aplikace PowerPoint</vt:lpstr>
      <vt:lpstr>Prezentace aplikace PowerPoint</vt:lpstr>
      <vt:lpstr>Odstranění kořenového hrotu</vt:lpstr>
      <vt:lpstr>Kontrola</vt:lpstr>
      <vt:lpstr>Preparace a tergo</vt:lpstr>
      <vt:lpstr>Prezentace aplikace PowerPoint</vt:lpstr>
      <vt:lpstr>Zaplnění a tergo</vt:lpstr>
      <vt:lpstr>Ultrazvuková špice pro preparaci  a tergo</vt:lpstr>
      <vt:lpstr>Prezentace aplikace PowerPoint</vt:lpstr>
      <vt:lpstr>Prezentace aplikace PowerPoint</vt:lpstr>
      <vt:lpstr>Prezentace aplikace PowerPoint</vt:lpstr>
      <vt:lpstr>Vhodné materiály</vt:lpstr>
      <vt:lpstr>Vhodné materiály</vt:lpstr>
      <vt:lpstr>Ostatní materiály</vt:lpstr>
      <vt:lpstr>Ostatní materiály</vt:lpstr>
      <vt:lpstr>Ostatní materiály</vt:lpstr>
      <vt:lpstr>Repozice laloku a sutura, hojení</vt:lpstr>
      <vt:lpstr>Prezentace aplikace PowerPoint</vt:lpstr>
      <vt:lpstr>Hojení</vt:lpstr>
      <vt:lpstr>Další výkony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Chirurgické výkony v souvislosti s endodontickým ošetřením</dc:title>
  <dc:creator>Elite</dc:creator>
  <cp:lastModifiedBy>Lenka Roubalíková</cp:lastModifiedBy>
  <cp:revision>52</cp:revision>
  <dcterms:created xsi:type="dcterms:W3CDTF">2020-04-09T03:24:20Z</dcterms:created>
  <dcterms:modified xsi:type="dcterms:W3CDTF">2021-04-08T13:58:14Z</dcterms:modified>
</cp:coreProperties>
</file>