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9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4" r:id="rId26"/>
    <p:sldId id="295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302" autoAdjust="0"/>
  </p:normalViewPr>
  <p:slideViewPr>
    <p:cSldViewPr snapToGrid="0">
      <p:cViewPr varScale="1">
        <p:scale>
          <a:sx n="73" d="100"/>
          <a:sy n="73" d="100"/>
        </p:scale>
        <p:origin x="10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E2F75-6DA1-4926-B1B7-533F873F511F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F4BF8-8BF0-45D5-BF45-90C773440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90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http://www.dentalnews.ro/caz-clinic-de-fibroza-chistica-anodontie-de-incisivi-laterali-superiori-tratament-ortodontic-si-protetic/figure-3-3/#lightbox[auto_group1]/0/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4BF8-8BF0-45D5-BF45-90C773440AF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542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http://dentagama.com/img/160215050116Microdontia.png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95363-F8F7-43B1-A6F6-6396CDD22AA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3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http://www.intelligentdental.com/wp-content/uploads/2011/12/macrodontia.jpg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95363-F8F7-43B1-A6F6-6396CDD22AA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16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Dysplazie – hereditární poruchy skloviny a dentinu</a:t>
            </a:r>
          </a:p>
          <a:p>
            <a:r>
              <a:rPr lang="cs-CZ" dirty="0"/>
              <a:t>Hypoplazie – exogenní vlivy – trauma, zánět, infekce, nadbytek stopových prvků</a:t>
            </a:r>
          </a:p>
          <a:p>
            <a:r>
              <a:rPr lang="cs-CZ" dirty="0"/>
              <a:t>Aplazie – nejtěžší forma poruchy tvorby </a:t>
            </a:r>
            <a:r>
              <a:rPr lang="cs-CZ" dirty="0" err="1"/>
              <a:t>tzt</a:t>
            </a:r>
            <a:r>
              <a:rPr lang="cs-CZ" dirty="0"/>
              <a:t>,</a:t>
            </a:r>
            <a:r>
              <a:rPr lang="cs-CZ" baseline="0" dirty="0"/>
              <a:t> okresky </a:t>
            </a:r>
            <a:r>
              <a:rPr lang="cs-CZ" baseline="0" dirty="0" err="1"/>
              <a:t>tzt</a:t>
            </a:r>
            <a:r>
              <a:rPr lang="cs-CZ" baseline="0" dirty="0"/>
              <a:t> chybí</a:t>
            </a:r>
            <a:endParaRPr lang="cs-CZ" dirty="0"/>
          </a:p>
          <a:p>
            <a:r>
              <a:rPr lang="cs-CZ" dirty="0" err="1"/>
              <a:t>Nehypoplastické</a:t>
            </a:r>
            <a:r>
              <a:rPr lang="cs-CZ" dirty="0"/>
              <a:t> zbarvení – způsobeny léky, poruchy látkové výměny pigmentů, které nejsou spojeny se strukturálními změnami </a:t>
            </a:r>
            <a:r>
              <a:rPr lang="cs-CZ" dirty="0" err="1"/>
              <a:t>tzt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95363-F8F7-43B1-A6F6-6396CDD22AA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981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poruchy tvorby skloviny</a:t>
            </a:r>
          </a:p>
          <a:p>
            <a:r>
              <a:rPr lang="cs-CZ" dirty="0"/>
              <a:t>Typ I.: </a:t>
            </a:r>
            <a:r>
              <a:rPr lang="cs-CZ" dirty="0" err="1"/>
              <a:t>hypoplastická</a:t>
            </a:r>
            <a:r>
              <a:rPr lang="cs-CZ" dirty="0"/>
              <a:t> forma, lokalizované defekty s četnými jamkami</a:t>
            </a:r>
          </a:p>
          <a:p>
            <a:r>
              <a:rPr lang="cs-CZ" dirty="0"/>
              <a:t>Typ II.: </a:t>
            </a:r>
            <a:r>
              <a:rPr lang="cs-CZ" dirty="0" err="1"/>
              <a:t>Hypomaturační</a:t>
            </a:r>
            <a:r>
              <a:rPr lang="cs-CZ" dirty="0"/>
              <a:t> forma, skvrnitá sklovina, zbarvena do </a:t>
            </a:r>
            <a:r>
              <a:rPr lang="cs-CZ" dirty="0" err="1"/>
              <a:t>žlutohněda</a:t>
            </a:r>
            <a:r>
              <a:rPr lang="cs-CZ" dirty="0"/>
              <a:t>, sklovina je </a:t>
            </a:r>
            <a:r>
              <a:rPr lang="cs-CZ" dirty="0" err="1"/>
              <a:t>měkkčí</a:t>
            </a:r>
            <a:r>
              <a:rPr lang="cs-CZ" dirty="0"/>
              <a:t>, snadno se odlupuje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Typ III.: </a:t>
            </a:r>
            <a:r>
              <a:rPr lang="cs-CZ" dirty="0" err="1"/>
              <a:t>Hypomineralizace</a:t>
            </a:r>
            <a:r>
              <a:rPr lang="cs-CZ" dirty="0"/>
              <a:t> </a:t>
            </a:r>
            <a:r>
              <a:rPr lang="cs-CZ" dirty="0" err="1"/>
              <a:t>intraprizmatické</a:t>
            </a:r>
            <a:r>
              <a:rPr lang="cs-CZ" dirty="0"/>
              <a:t> skloviny, měkká, rychle se abraduje, obnažení dentinu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Typ IV.: </a:t>
            </a:r>
            <a:r>
              <a:rPr lang="cs-CZ" dirty="0" err="1"/>
              <a:t>hypermineralizační</a:t>
            </a:r>
            <a:r>
              <a:rPr lang="cs-CZ" dirty="0"/>
              <a:t> forma ve spojení s </a:t>
            </a:r>
            <a:r>
              <a:rPr lang="cs-CZ" dirty="0" err="1"/>
              <a:t>taurodontismem</a:t>
            </a:r>
            <a:r>
              <a:rPr lang="cs-CZ" dirty="0"/>
              <a:t> s familiárním výskytem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95363-F8F7-43B1-A6F6-6396CDD22AA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9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Typ I – autosomálně dominantní</a:t>
            </a:r>
            <a:r>
              <a:rPr lang="cs-CZ" baseline="0" dirty="0"/>
              <a:t> nebo recesivní </a:t>
            </a:r>
            <a:r>
              <a:rPr lang="cs-CZ" baseline="0" dirty="0" err="1"/>
              <a:t>osteogenesis</a:t>
            </a:r>
            <a:r>
              <a:rPr lang="cs-CZ" baseline="0" dirty="0"/>
              <a:t> imperfekta, porucha zrání kolagenu, s narušeným </a:t>
            </a:r>
            <a:r>
              <a:rPr lang="cs-CZ" baseline="0" dirty="0" err="1"/>
              <a:t>circumpulpárním</a:t>
            </a:r>
            <a:r>
              <a:rPr lang="cs-CZ" baseline="0" dirty="0"/>
              <a:t> dentinem, často jsou postiženy dočasné zuby, sklovina se rychle odlupuje a obnažený dentin podléhá abrazi</a:t>
            </a:r>
            <a:endParaRPr lang="cs-CZ" dirty="0"/>
          </a:p>
          <a:p>
            <a:r>
              <a:rPr lang="cs-CZ" dirty="0"/>
              <a:t>Typ II – klinický obraz je podobný</a:t>
            </a:r>
            <a:r>
              <a:rPr lang="cs-CZ" baseline="0" dirty="0"/>
              <a:t> typu I, autosomálně dominantní a není spojen s </a:t>
            </a:r>
            <a:r>
              <a:rPr lang="cs-CZ" baseline="0" dirty="0" err="1"/>
              <a:t>osteogenesis</a:t>
            </a:r>
            <a:r>
              <a:rPr lang="cs-CZ" baseline="0" dirty="0"/>
              <a:t> imperfekta, postiženy obě dentice</a:t>
            </a:r>
            <a:endParaRPr lang="cs-CZ" dirty="0"/>
          </a:p>
          <a:p>
            <a:r>
              <a:rPr lang="cs-CZ" dirty="0"/>
              <a:t>Typ III – projevuje se zbarvením korunek</a:t>
            </a:r>
            <a:r>
              <a:rPr lang="cs-CZ" baseline="0" dirty="0"/>
              <a:t> a </a:t>
            </a:r>
            <a:r>
              <a:rPr lang="cs-CZ" baseline="0" dirty="0" err="1"/>
              <a:t>poruchem</a:t>
            </a:r>
            <a:r>
              <a:rPr lang="cs-CZ" baseline="0" dirty="0"/>
              <a:t> vývoje kořene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95363-F8F7-43B1-A6F6-6396CDD22AA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51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Radikulární</a:t>
            </a:r>
            <a:r>
              <a:rPr lang="cs-CZ" dirty="0"/>
              <a:t> dysplazie – autosomálně dominantní, absence kořene, případně s krátkými a tupými kořeny, v důsledky</a:t>
            </a:r>
            <a:r>
              <a:rPr lang="cs-CZ" baseline="0" dirty="0"/>
              <a:t> poruchy vývoje </a:t>
            </a:r>
            <a:r>
              <a:rPr lang="cs-CZ" baseline="0" dirty="0" err="1"/>
              <a:t>fibrinodentinu</a:t>
            </a:r>
            <a:r>
              <a:rPr lang="cs-CZ" baseline="0" dirty="0"/>
              <a:t> se může snadno odlupovat sklovina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Rachitis rezistentní na vitamin D – podmíněna genetickým defektem renální fosfátové resorpce, chybí </a:t>
            </a:r>
            <a:r>
              <a:rPr lang="cs-CZ" baseline="0" dirty="0" err="1"/>
              <a:t>circumpulpální</a:t>
            </a:r>
            <a:r>
              <a:rPr lang="cs-CZ" baseline="0" dirty="0"/>
              <a:t> dentin, rohy pulpy zasahují až k vrcholům hrbolků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95363-F8F7-43B1-A6F6-6396CDD22AA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489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Hypoplazie dentinu – doprovází změny skloviny, makroskopicky se neprojevují</a:t>
            </a:r>
          </a:p>
          <a:p>
            <a:r>
              <a:rPr lang="cs-CZ" dirty="0"/>
              <a:t>Hypoplazie skloviny – vzniká traumatickým nebo metabolickým poškozením ameloblastů, lokalizace</a:t>
            </a:r>
            <a:r>
              <a:rPr lang="cs-CZ" baseline="0" dirty="0"/>
              <a:t> a rozsah odpovídají působení noxy v </a:t>
            </a:r>
            <a:r>
              <a:rPr lang="cs-CZ" baseline="0" dirty="0" err="1"/>
              <a:t>preeruptivním</a:t>
            </a:r>
            <a:r>
              <a:rPr lang="cs-CZ" baseline="0" dirty="0"/>
              <a:t> vývoji zubu,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95363-F8F7-43B1-A6F6-6396CDD22AA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673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Hypoplazie po akutním traumatu</a:t>
            </a:r>
          </a:p>
          <a:p>
            <a:r>
              <a:rPr lang="cs-CZ" dirty="0"/>
              <a:t>Hypoplazie po </a:t>
            </a:r>
            <a:r>
              <a:rPr lang="cs-CZ" dirty="0" err="1"/>
              <a:t>periodontitidě</a:t>
            </a:r>
            <a:r>
              <a:rPr lang="cs-CZ" dirty="0"/>
              <a:t> mléčných zubů</a:t>
            </a:r>
          </a:p>
          <a:p>
            <a:r>
              <a:rPr lang="cs-CZ" dirty="0"/>
              <a:t>Hypoplazie při poruše metabolismu minerálů</a:t>
            </a:r>
          </a:p>
          <a:p>
            <a:r>
              <a:rPr lang="cs-CZ" dirty="0"/>
              <a:t>Virové a specifické infekce – rubeola, syfilis – </a:t>
            </a:r>
            <a:r>
              <a:rPr lang="cs-CZ" dirty="0" err="1"/>
              <a:t>Hutchinsonovy</a:t>
            </a:r>
            <a:r>
              <a:rPr lang="cs-CZ" dirty="0"/>
              <a:t> zuby, </a:t>
            </a:r>
            <a:r>
              <a:rPr lang="cs-CZ" dirty="0" err="1"/>
              <a:t>Moonův</a:t>
            </a:r>
            <a:r>
              <a:rPr lang="cs-CZ" baseline="0" dirty="0"/>
              <a:t> molár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95363-F8F7-43B1-A6F6-6396CDD22AA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612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Koncentrace ve</a:t>
            </a:r>
            <a:r>
              <a:rPr lang="cs-CZ" baseline="0" dirty="0"/>
              <a:t> vodě přesáhne více jak 1,5ppm. I akutní zvýšený příjem fluoridů, kdy koncentrace v plazmě přesáhne 10mikromol na litr.</a:t>
            </a:r>
          </a:p>
          <a:p>
            <a:r>
              <a:rPr lang="cs-CZ" baseline="0" dirty="0"/>
              <a:t>Nevhodná kombinace různých opatření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95363-F8F7-43B1-A6F6-6396CDD22AA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http://1.bp.blogspot.com/-XqI5nyDDhZc/VXXghZVCKOI/AAAAAAAAATg/QF4hUuippU8/s1600/mesiodens.jpg</a:t>
            </a:r>
          </a:p>
          <a:p>
            <a:r>
              <a:rPr lang="cs-CZ" dirty="0"/>
              <a:t>https://d17q133oqidzpf.cloudfront.net/content/pedsinreview/32/1/e4/F6.large.jpg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4BF8-8BF0-45D5-BF45-90C773440AF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70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https://pbs.twimg.com/media/B0daoIFIYAAvubi.jpg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4BF8-8BF0-45D5-BF45-90C773440AF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35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http://www.rdhmag.com/content/dam/rdh/print-articles/Volume%2034/issue-12/1412RDHcbur_supernum-teeth2_-20-(1).jpg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4BF8-8BF0-45D5-BF45-90C773440AF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78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Včasná diagnostika </a:t>
            </a:r>
          </a:p>
          <a:p>
            <a:r>
              <a:rPr lang="cs-CZ" dirty="0"/>
              <a:t>Spolupráce s ortodontistou – cílem je uzavření mezery posunem zubů nebo </a:t>
            </a:r>
            <a:r>
              <a:rPr lang="cs-CZ" dirty="0" err="1"/>
              <a:t>rozsíření</a:t>
            </a:r>
            <a:r>
              <a:rPr lang="cs-CZ" dirty="0"/>
              <a:t> mezery pro následnou estetickou rekonstrukci</a:t>
            </a:r>
          </a:p>
          <a:p>
            <a:r>
              <a:rPr lang="cs-CZ" dirty="0"/>
              <a:t>Protetická léčba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Chirurgická terapie – extrakce nadpočetných zubů, například extrakce </a:t>
            </a:r>
            <a:r>
              <a:rPr lang="cs-CZ" dirty="0" err="1"/>
              <a:t>mesiodentu</a:t>
            </a:r>
            <a:r>
              <a:rPr lang="cs-CZ" baseline="0" dirty="0"/>
              <a:t> umožní prořezání horních řezáků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4BF8-8BF0-45D5-BF45-90C773440AF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98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Premolarizace</a:t>
            </a:r>
            <a:r>
              <a:rPr lang="cs-CZ" dirty="0"/>
              <a:t> – změna tvaru řezáků, pazourkovitý zub</a:t>
            </a:r>
          </a:p>
          <a:p>
            <a:endParaRPr lang="cs-CZ" dirty="0"/>
          </a:p>
          <a:p>
            <a:r>
              <a:rPr lang="cs-CZ" dirty="0" err="1"/>
              <a:t>Molarizace</a:t>
            </a:r>
            <a:r>
              <a:rPr lang="cs-CZ" dirty="0"/>
              <a:t> – změna tvaru premolárů – změna</a:t>
            </a:r>
            <a:r>
              <a:rPr lang="cs-CZ" baseline="0" dirty="0"/>
              <a:t> počtu hrbolků i kořenů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Sklovinné</a:t>
            </a:r>
            <a:r>
              <a:rPr lang="cs-CZ" dirty="0"/>
              <a:t> perly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4BF8-8BF0-45D5-BF45-90C773440AF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92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http://www.wikiskripta.eu/images/thumb/a/aa/Milk.teeth.fusion.jpg/300px-Milk.teeth.fusion.jpg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4BF8-8BF0-45D5-BF45-90C773440AF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411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http://drgstoothpix.com/wp-content/uploads/2011/07/dens-invaginatus-1.jpg</a:t>
            </a:r>
          </a:p>
          <a:p>
            <a:r>
              <a:rPr lang="cs-CZ" dirty="0"/>
              <a:t>http://www.eugenol.com/attachments/0011/6432/dens_in_dente_21.JPG</a:t>
            </a:r>
          </a:p>
          <a:p>
            <a:r>
              <a:rPr lang="cs-CZ" dirty="0"/>
              <a:t>http://pocketdentistry.com/wp-content/uploads/285/c06f00519.jpg</a:t>
            </a:r>
          </a:p>
          <a:p>
            <a:r>
              <a:rPr lang="cs-CZ" dirty="0"/>
              <a:t>http://pocketdentistry.com/wp-content/uploads/285/c06f00323.jpg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95363-F8F7-43B1-A6F6-6396CDD22AA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819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http://supernumeraryteeth.com/wp-content/uploads/2012/12/Teeth-with-taurodontism.jpg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4BF8-8BF0-45D5-BF45-90C773440AF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37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425239"/>
            <a:ext cx="9144000" cy="2387600"/>
          </a:xfrm>
        </p:spPr>
        <p:txBody>
          <a:bodyPr anchor="t" anchorCtr="0"/>
          <a:lstStyle>
            <a:lvl1pPr algn="ctr"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84262"/>
            <a:ext cx="9144000" cy="1655762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44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15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01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18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05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38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40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8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84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45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2A02E-9611-4BA0-9ECC-9A44999A9A4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CE3E-51B1-41E8-8E7F-38DC3A97D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5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0790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18" Type="http://schemas.openxmlformats.org/officeDocument/2006/relationships/image" Target="../media/image3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17" Type="http://schemas.openxmlformats.org/officeDocument/2006/relationships/image" Target="../media/image32.jpg"/><Relationship Id="rId2" Type="http://schemas.openxmlformats.org/officeDocument/2006/relationships/image" Target="../media/image17.jp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5" Type="http://schemas.openxmlformats.org/officeDocument/2006/relationships/image" Target="../media/image30.jpg"/><Relationship Id="rId10" Type="http://schemas.openxmlformats.org/officeDocument/2006/relationships/image" Target="../media/image25.jpg"/><Relationship Id="rId19" Type="http://schemas.openxmlformats.org/officeDocument/2006/relationships/image" Target="../media/image34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Rekonstrukce korunky </a:t>
            </a:r>
          </a:p>
          <a:p>
            <a:r>
              <a:rPr lang="cs-CZ" dirty="0">
                <a:solidFill>
                  <a:schemeClr val="bg1"/>
                </a:solidFill>
              </a:rPr>
              <a:t>Petr Kučera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354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dirty="0"/>
              <a:t>Poruchy vývoje zubů</a:t>
            </a:r>
          </a:p>
        </p:txBody>
      </p:sp>
    </p:spTree>
    <p:extLst>
      <p:ext uri="{BB962C8B-B14F-4D97-AF65-F5344CB8AC3E}">
        <p14:creationId xmlns:p14="http://schemas.microsoft.com/office/powerpoint/2010/main" val="3998445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Včasná diagnostika </a:t>
            </a:r>
          </a:p>
          <a:p>
            <a:r>
              <a:rPr lang="cs-CZ" dirty="0">
                <a:solidFill>
                  <a:schemeClr val="bg1"/>
                </a:solidFill>
              </a:rPr>
              <a:t>Spolupráce s ortodontistou</a:t>
            </a:r>
          </a:p>
          <a:p>
            <a:r>
              <a:rPr lang="cs-CZ" dirty="0">
                <a:solidFill>
                  <a:schemeClr val="bg1"/>
                </a:solidFill>
              </a:rPr>
              <a:t>Protetická léčba</a:t>
            </a:r>
          </a:p>
          <a:p>
            <a:r>
              <a:rPr lang="cs-CZ" dirty="0">
                <a:solidFill>
                  <a:schemeClr val="bg1"/>
                </a:solidFill>
              </a:rPr>
              <a:t>Chirurgická terapie – extrakce nadpočetných zubů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98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Poruchy tvaru zubů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Premolarizace</a:t>
            </a:r>
            <a:r>
              <a:rPr lang="cs-CZ" dirty="0">
                <a:solidFill>
                  <a:schemeClr val="bg1"/>
                </a:solidFill>
              </a:rPr>
              <a:t> – změna tvaru řezáků, pazourkovitý zub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Molarizace</a:t>
            </a:r>
            <a:r>
              <a:rPr lang="cs-CZ" dirty="0">
                <a:solidFill>
                  <a:schemeClr val="bg1"/>
                </a:solidFill>
              </a:rPr>
              <a:t> – změna tvaru premolárů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Sklovinné</a:t>
            </a:r>
            <a:r>
              <a:rPr lang="cs-CZ" dirty="0">
                <a:solidFill>
                  <a:schemeClr val="bg1"/>
                </a:solidFill>
              </a:rPr>
              <a:t> perly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82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Dentes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geminati</a:t>
            </a:r>
            <a:r>
              <a:rPr lang="cs-CZ" dirty="0">
                <a:solidFill>
                  <a:schemeClr val="bg1"/>
                </a:solidFill>
              </a:rPr>
              <a:t> – úplná nebo částečná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Dentes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confusi</a:t>
            </a:r>
            <a:r>
              <a:rPr lang="cs-CZ" dirty="0">
                <a:solidFill>
                  <a:schemeClr val="bg1"/>
                </a:solidFill>
              </a:rPr>
              <a:t> – vznikají splynutím dvou zubních zárodků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Dentes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concreti</a:t>
            </a:r>
            <a:r>
              <a:rPr lang="cs-CZ" dirty="0">
                <a:solidFill>
                  <a:schemeClr val="bg1"/>
                </a:solidFill>
              </a:rPr>
              <a:t> – vznikají spojením kořenů nebo apozicí cementu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Dens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invaginatus</a:t>
            </a:r>
            <a:r>
              <a:rPr lang="cs-CZ" dirty="0">
                <a:solidFill>
                  <a:schemeClr val="bg1"/>
                </a:solidFill>
              </a:rPr>
              <a:t> – </a:t>
            </a:r>
            <a:r>
              <a:rPr lang="cs-CZ" dirty="0" err="1">
                <a:solidFill>
                  <a:schemeClr val="bg1"/>
                </a:solidFill>
              </a:rPr>
              <a:t>dens</a:t>
            </a:r>
            <a:r>
              <a:rPr lang="cs-CZ" dirty="0">
                <a:solidFill>
                  <a:schemeClr val="bg1"/>
                </a:solidFill>
              </a:rPr>
              <a:t> in dente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Taurodontizmus</a:t>
            </a:r>
            <a:r>
              <a:rPr lang="cs-CZ" dirty="0">
                <a:solidFill>
                  <a:schemeClr val="bg1"/>
                </a:solidFill>
              </a:rPr>
              <a:t> – dřeňová dutina </a:t>
            </a:r>
            <a:r>
              <a:rPr lang="cs-CZ" dirty="0" err="1">
                <a:solidFill>
                  <a:schemeClr val="bg1"/>
                </a:solidFill>
              </a:rPr>
              <a:t>premolarů</a:t>
            </a:r>
            <a:r>
              <a:rPr lang="cs-CZ" dirty="0">
                <a:solidFill>
                  <a:schemeClr val="bg1"/>
                </a:solidFill>
              </a:rPr>
              <a:t> a molárů zasahuje hluboko do oblasti kořene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80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Dentes</a:t>
            </a:r>
            <a:r>
              <a:rPr lang="cs-CZ" dirty="0"/>
              <a:t> </a:t>
            </a:r>
            <a:r>
              <a:rPr lang="cs-CZ" dirty="0" err="1"/>
              <a:t>concreti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51" y="1825625"/>
            <a:ext cx="64962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7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Dens</a:t>
            </a:r>
            <a:r>
              <a:rPr lang="cs-CZ" dirty="0"/>
              <a:t> </a:t>
            </a:r>
            <a:r>
              <a:rPr lang="cs-CZ" dirty="0" err="1"/>
              <a:t>invaginatus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678564" cy="436783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64" y="1876926"/>
            <a:ext cx="2820579" cy="36991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43" y="1690688"/>
            <a:ext cx="5816506" cy="41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9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9" y="1225205"/>
            <a:ext cx="8157882" cy="53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8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Taurodontismus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3" y="1355592"/>
            <a:ext cx="6275293" cy="52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9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Mikrodoncie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r>
              <a:rPr lang="cs-CZ" dirty="0" err="1">
                <a:solidFill>
                  <a:schemeClr val="bg1"/>
                </a:solidFill>
              </a:rPr>
              <a:t>Makrodoncie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true generalized macrodontia</a:t>
            </a:r>
            <a:r>
              <a:rPr lang="cs-CZ" dirty="0">
                <a:solidFill>
                  <a:schemeClr val="bg1"/>
                </a:solidFill>
              </a:rPr>
              <a:t> / </a:t>
            </a:r>
            <a:r>
              <a:rPr lang="cs-CZ" dirty="0" err="1">
                <a:solidFill>
                  <a:schemeClr val="bg1"/>
                </a:solidFill>
              </a:rPr>
              <a:t>microdontia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relative generalized macrodontia</a:t>
            </a:r>
            <a:r>
              <a:rPr lang="cs-CZ" dirty="0">
                <a:solidFill>
                  <a:schemeClr val="bg1"/>
                </a:solidFill>
              </a:rPr>
              <a:t> / </a:t>
            </a:r>
            <a:r>
              <a:rPr lang="cs-CZ" dirty="0" err="1">
                <a:solidFill>
                  <a:schemeClr val="bg1"/>
                </a:solidFill>
              </a:rPr>
              <a:t>microdontia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macrodontia </a:t>
            </a:r>
            <a:r>
              <a:rPr lang="cs-CZ" dirty="0">
                <a:solidFill>
                  <a:schemeClr val="bg1"/>
                </a:solidFill>
              </a:rPr>
              <a:t>/ </a:t>
            </a:r>
            <a:r>
              <a:rPr lang="cs-CZ" dirty="0" err="1">
                <a:solidFill>
                  <a:schemeClr val="bg1"/>
                </a:solidFill>
              </a:rPr>
              <a:t>microdontia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 a single tooth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70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Microdoncie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36" y="1325509"/>
            <a:ext cx="8303927" cy="5532491"/>
          </a:xfrm>
        </p:spPr>
      </p:pic>
    </p:spTree>
    <p:extLst>
      <p:ext uri="{BB962C8B-B14F-4D97-AF65-F5344CB8AC3E}">
        <p14:creationId xmlns:p14="http://schemas.microsoft.com/office/powerpoint/2010/main" val="410937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Macrodoncie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71" y="1364326"/>
            <a:ext cx="7404847" cy="4905710"/>
          </a:xfrm>
        </p:spPr>
      </p:pic>
    </p:spTree>
    <p:extLst>
      <p:ext uri="{BB962C8B-B14F-4D97-AF65-F5344CB8AC3E}">
        <p14:creationId xmlns:p14="http://schemas.microsoft.com/office/powerpoint/2010/main" val="246830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vývoje zubů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Poruchy počtu zubů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Poruchy tvaru a velikosti zubů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Poruchy složení tvrdých zubních tkání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   3.1. Dysplazie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   3.2.Hypoplazie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   3.3.Nehypoplastické zbarvení zubů</a:t>
            </a:r>
          </a:p>
          <a:p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5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Mikrodoncie</a:t>
            </a:r>
            <a:r>
              <a:rPr lang="cs-CZ" dirty="0">
                <a:solidFill>
                  <a:schemeClr val="bg1"/>
                </a:solidFill>
              </a:rPr>
              <a:t> – kompozitní materiály</a:t>
            </a:r>
          </a:p>
          <a:p>
            <a:r>
              <a:rPr lang="cs-CZ" dirty="0" err="1">
                <a:solidFill>
                  <a:schemeClr val="bg1"/>
                </a:solidFill>
              </a:rPr>
              <a:t>Makrodoncie</a:t>
            </a:r>
            <a:r>
              <a:rPr lang="cs-CZ" dirty="0">
                <a:solidFill>
                  <a:schemeClr val="bg1"/>
                </a:solidFill>
              </a:rPr>
              <a:t> – protetika, kompozitní materiály</a:t>
            </a:r>
          </a:p>
          <a:p>
            <a:r>
              <a:rPr lang="cs-CZ" dirty="0">
                <a:solidFill>
                  <a:schemeClr val="bg1"/>
                </a:solidFill>
              </a:rPr>
              <a:t>Geminace – extrakce a </a:t>
            </a:r>
            <a:r>
              <a:rPr lang="cs-CZ" dirty="0" err="1">
                <a:solidFill>
                  <a:schemeClr val="bg1"/>
                </a:solidFill>
              </a:rPr>
              <a:t>orto</a:t>
            </a:r>
            <a:r>
              <a:rPr lang="cs-CZ" dirty="0">
                <a:solidFill>
                  <a:schemeClr val="bg1"/>
                </a:solidFill>
              </a:rPr>
              <a:t> posun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482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Poruchy složení tvrdých zubních 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Poruchy vznikají působením hereditárních a exogenních faktorů</a:t>
            </a:r>
          </a:p>
        </p:txBody>
      </p:sp>
    </p:spTree>
    <p:extLst>
      <p:ext uri="{BB962C8B-B14F-4D97-AF65-F5344CB8AC3E}">
        <p14:creationId xmlns:p14="http://schemas.microsoft.com/office/powerpoint/2010/main" val="432821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Dysplazie – hereditární poruchy skloviny a dentinu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Hypoplazie – exogenní vlivy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Aplazie – nejtěžší forma poruchy tvorby </a:t>
            </a:r>
            <a:r>
              <a:rPr lang="cs-CZ" dirty="0" err="1">
                <a:solidFill>
                  <a:schemeClr val="bg1"/>
                </a:solidFill>
              </a:rPr>
              <a:t>tzt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Nehypoplastické</a:t>
            </a:r>
            <a:r>
              <a:rPr lang="cs-CZ" dirty="0">
                <a:solidFill>
                  <a:schemeClr val="bg1"/>
                </a:solidFill>
              </a:rPr>
              <a:t> zbarvení – způsobeny léky</a:t>
            </a:r>
          </a:p>
        </p:txBody>
      </p:sp>
    </p:spTree>
    <p:extLst>
      <p:ext uri="{BB962C8B-B14F-4D97-AF65-F5344CB8AC3E}">
        <p14:creationId xmlns:p14="http://schemas.microsoft.com/office/powerpoint/2010/main" val="1462352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3.1. Dysplazie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skloviny</a:t>
            </a:r>
          </a:p>
          <a:p>
            <a:r>
              <a:rPr lang="cs-CZ" dirty="0">
                <a:solidFill>
                  <a:schemeClr val="bg1"/>
                </a:solidFill>
              </a:rPr>
              <a:t>dentinu</a:t>
            </a:r>
          </a:p>
          <a:p>
            <a:r>
              <a:rPr lang="cs-CZ" dirty="0">
                <a:solidFill>
                  <a:schemeClr val="bg1"/>
                </a:solidFill>
              </a:rPr>
              <a:t>skloviny a dentiny</a:t>
            </a:r>
          </a:p>
        </p:txBody>
      </p:sp>
    </p:spTree>
    <p:extLst>
      <p:ext uri="{BB962C8B-B14F-4D97-AF65-F5344CB8AC3E}">
        <p14:creationId xmlns:p14="http://schemas.microsoft.com/office/powerpoint/2010/main" val="89020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Amelogenesis</a:t>
            </a:r>
            <a:r>
              <a:rPr lang="cs-CZ" dirty="0"/>
              <a:t> imperfekta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poruchy tvorby skloviny</a:t>
            </a:r>
          </a:p>
          <a:p>
            <a:r>
              <a:rPr lang="cs-CZ" dirty="0">
                <a:solidFill>
                  <a:schemeClr val="bg1"/>
                </a:solidFill>
              </a:rPr>
              <a:t>Typ I.: </a:t>
            </a:r>
            <a:r>
              <a:rPr lang="cs-CZ" dirty="0" err="1">
                <a:solidFill>
                  <a:schemeClr val="bg1"/>
                </a:solidFill>
              </a:rPr>
              <a:t>Hypoplastická</a:t>
            </a:r>
            <a:r>
              <a:rPr lang="cs-CZ" dirty="0">
                <a:solidFill>
                  <a:schemeClr val="bg1"/>
                </a:solidFill>
              </a:rPr>
              <a:t> forma, lokalizované defekty s četnými jamkami</a:t>
            </a:r>
          </a:p>
          <a:p>
            <a:r>
              <a:rPr lang="cs-CZ" dirty="0">
                <a:solidFill>
                  <a:schemeClr val="bg1"/>
                </a:solidFill>
              </a:rPr>
              <a:t>Typ II.: </a:t>
            </a:r>
            <a:r>
              <a:rPr lang="cs-CZ" dirty="0" err="1">
                <a:solidFill>
                  <a:schemeClr val="bg1"/>
                </a:solidFill>
              </a:rPr>
              <a:t>Hypomaturační</a:t>
            </a:r>
            <a:r>
              <a:rPr lang="cs-CZ" dirty="0">
                <a:solidFill>
                  <a:schemeClr val="bg1"/>
                </a:solidFill>
              </a:rPr>
              <a:t> forma, skvrnitá sklovina, zbarvena do </a:t>
            </a:r>
            <a:r>
              <a:rPr lang="cs-CZ" dirty="0" err="1">
                <a:solidFill>
                  <a:schemeClr val="bg1"/>
                </a:solidFill>
              </a:rPr>
              <a:t>žlutohněda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Typ III.: </a:t>
            </a:r>
            <a:r>
              <a:rPr lang="cs-CZ" dirty="0" err="1">
                <a:solidFill>
                  <a:schemeClr val="bg1"/>
                </a:solidFill>
              </a:rPr>
              <a:t>Hypomineralizace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intraprizmatické</a:t>
            </a:r>
            <a:r>
              <a:rPr lang="cs-CZ" dirty="0">
                <a:solidFill>
                  <a:schemeClr val="bg1"/>
                </a:solidFill>
              </a:rPr>
              <a:t> skloviny, měkká, rychle se abraduje</a:t>
            </a:r>
          </a:p>
          <a:p>
            <a:r>
              <a:rPr lang="cs-CZ" dirty="0">
                <a:solidFill>
                  <a:schemeClr val="bg1"/>
                </a:solidFill>
              </a:rPr>
              <a:t>Typ IV.: </a:t>
            </a:r>
            <a:r>
              <a:rPr lang="cs-CZ" dirty="0" err="1">
                <a:solidFill>
                  <a:schemeClr val="bg1"/>
                </a:solidFill>
              </a:rPr>
              <a:t>hypermineralizační</a:t>
            </a:r>
            <a:r>
              <a:rPr lang="cs-CZ" dirty="0">
                <a:solidFill>
                  <a:schemeClr val="bg1"/>
                </a:solidFill>
              </a:rPr>
              <a:t> forma ve spojení s </a:t>
            </a:r>
            <a:r>
              <a:rPr lang="cs-CZ" dirty="0" err="1">
                <a:solidFill>
                  <a:schemeClr val="bg1"/>
                </a:solidFill>
              </a:rPr>
              <a:t>taurodontismem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50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78A26-4A3A-4ACD-822F-98D2ACE8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osoba, interiér, dítě, plena&#10;&#10;Popis byl vytvořen automaticky">
            <a:extLst>
              <a:ext uri="{FF2B5EF4-FFF2-40B4-BE49-F238E27FC236}">
                <a16:creationId xmlns:a16="http://schemas.microsoft.com/office/drawing/2014/main" id="{8CBE88F8-2CC2-42A9-8377-93E7035E2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287001" cy="6858000"/>
          </a:xfrm>
        </p:spPr>
      </p:pic>
    </p:spTree>
    <p:extLst>
      <p:ext uri="{BB962C8B-B14F-4D97-AF65-F5344CB8AC3E}">
        <p14:creationId xmlns:p14="http://schemas.microsoft.com/office/powerpoint/2010/main" val="3345421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D8E13-E9F3-4A01-8267-A129988C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interiér, osoba, zavřít&#10;&#10;Popis byl vytvořen automaticky">
            <a:extLst>
              <a:ext uri="{FF2B5EF4-FFF2-40B4-BE49-F238E27FC236}">
                <a16:creationId xmlns:a16="http://schemas.microsoft.com/office/drawing/2014/main" id="{D50B7A87-D6C3-453B-B79B-EB4E9B51D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3754817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Dentinogenesis</a:t>
            </a:r>
            <a:r>
              <a:rPr lang="cs-CZ" dirty="0"/>
              <a:t> imperfekta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Typ I – autosomálně dominantní</a:t>
            </a:r>
            <a:r>
              <a:rPr lang="cs-CZ" baseline="0" dirty="0">
                <a:solidFill>
                  <a:schemeClr val="bg1"/>
                </a:solidFill>
              </a:rPr>
              <a:t> nebo recesivní </a:t>
            </a:r>
            <a:r>
              <a:rPr lang="cs-CZ" baseline="0" dirty="0" err="1">
                <a:solidFill>
                  <a:schemeClr val="bg1"/>
                </a:solidFill>
              </a:rPr>
              <a:t>osteogenesis</a:t>
            </a:r>
            <a:r>
              <a:rPr lang="cs-CZ" baseline="0" dirty="0">
                <a:solidFill>
                  <a:schemeClr val="bg1"/>
                </a:solidFill>
              </a:rPr>
              <a:t> imperfekta, porucha zrání kolagenu, s narušeným </a:t>
            </a:r>
            <a:r>
              <a:rPr lang="cs-CZ" baseline="0" dirty="0" err="1">
                <a:solidFill>
                  <a:schemeClr val="bg1"/>
                </a:solidFill>
              </a:rPr>
              <a:t>circumpulpárním</a:t>
            </a:r>
            <a:r>
              <a:rPr lang="cs-CZ" baseline="0" dirty="0">
                <a:solidFill>
                  <a:schemeClr val="bg1"/>
                </a:solidFill>
              </a:rPr>
              <a:t> dentinem, často jsou postiženy dočasné zuby, sklovina se rychle odlupuje a obnažený dentin podléhá abrazi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Typ II – klinický obraz je podobný</a:t>
            </a:r>
            <a:r>
              <a:rPr lang="cs-CZ" baseline="0" dirty="0">
                <a:solidFill>
                  <a:schemeClr val="bg1"/>
                </a:solidFill>
              </a:rPr>
              <a:t> typu I, autosomálně dominantní a není spojen s </a:t>
            </a:r>
            <a:r>
              <a:rPr lang="cs-CZ" baseline="0" dirty="0" err="1">
                <a:solidFill>
                  <a:schemeClr val="bg1"/>
                </a:solidFill>
              </a:rPr>
              <a:t>osteogenesis</a:t>
            </a:r>
            <a:r>
              <a:rPr lang="cs-CZ" baseline="0" dirty="0">
                <a:solidFill>
                  <a:schemeClr val="bg1"/>
                </a:solidFill>
              </a:rPr>
              <a:t> imperfekta, postiženy obě dentice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Typ III – projevuje se zbarvením korunek</a:t>
            </a:r>
            <a:r>
              <a:rPr lang="cs-CZ" baseline="0" dirty="0">
                <a:solidFill>
                  <a:schemeClr val="bg1"/>
                </a:solidFill>
              </a:rPr>
              <a:t> a </a:t>
            </a:r>
            <a:r>
              <a:rPr lang="cs-CZ" baseline="0" dirty="0" err="1">
                <a:solidFill>
                  <a:schemeClr val="bg1"/>
                </a:solidFill>
              </a:rPr>
              <a:t>poruchem</a:t>
            </a:r>
            <a:r>
              <a:rPr lang="cs-CZ" baseline="0" dirty="0">
                <a:solidFill>
                  <a:schemeClr val="bg1"/>
                </a:solidFill>
              </a:rPr>
              <a:t> vývoje kořene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085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Dentinové defekty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Radikulární</a:t>
            </a:r>
            <a:r>
              <a:rPr lang="cs-CZ" dirty="0">
                <a:solidFill>
                  <a:schemeClr val="bg1"/>
                </a:solidFill>
              </a:rPr>
              <a:t> dysplazie – absence kořene</a:t>
            </a:r>
          </a:p>
        </p:txBody>
      </p:sp>
    </p:spTree>
    <p:extLst>
      <p:ext uri="{BB962C8B-B14F-4D97-AF65-F5344CB8AC3E}">
        <p14:creationId xmlns:p14="http://schemas.microsoft.com/office/powerpoint/2010/main" val="1106927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Dysplazie skloviny a dentinu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Vzácné projevy současného postižení skloviny a dentinu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Odontogenesis</a:t>
            </a:r>
            <a:r>
              <a:rPr lang="cs-CZ" dirty="0">
                <a:solidFill>
                  <a:schemeClr val="bg1"/>
                </a:solidFill>
              </a:rPr>
              <a:t> imperfekta – autosomálně dominantní, součást řady syndromů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Koronární </a:t>
            </a:r>
            <a:r>
              <a:rPr lang="cs-CZ" dirty="0" err="1">
                <a:solidFill>
                  <a:schemeClr val="bg1"/>
                </a:solidFill>
              </a:rPr>
              <a:t>odontodysplazie</a:t>
            </a:r>
            <a:r>
              <a:rPr lang="cs-CZ" dirty="0">
                <a:solidFill>
                  <a:schemeClr val="bg1"/>
                </a:solidFill>
              </a:rPr>
              <a:t> – různě hrubá a </a:t>
            </a:r>
            <a:r>
              <a:rPr lang="cs-CZ" dirty="0" err="1">
                <a:solidFill>
                  <a:schemeClr val="bg1"/>
                </a:solidFill>
              </a:rPr>
              <a:t>hypomineralizovaná</a:t>
            </a:r>
            <a:r>
              <a:rPr lang="cs-CZ" dirty="0">
                <a:solidFill>
                  <a:schemeClr val="bg1"/>
                </a:solidFill>
              </a:rPr>
              <a:t> sklovina, dřeňová dutina je obliterovaná</a:t>
            </a:r>
          </a:p>
        </p:txBody>
      </p:sp>
    </p:spTree>
    <p:extLst>
      <p:ext uri="{BB962C8B-B14F-4D97-AF65-F5344CB8AC3E}">
        <p14:creationId xmlns:p14="http://schemas.microsoft.com/office/powerpoint/2010/main" val="310174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vývoje zubů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Vliv prostředí – vývojové poruchy, trauma, zánětlivé a infekční vlivy, chemické a metabolické vlivy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Dědičné vlivy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039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t="13720" r="918" b="13430"/>
          <a:stretch/>
        </p:blipFill>
        <p:spPr>
          <a:xfrm>
            <a:off x="2716695" y="1180893"/>
            <a:ext cx="6758610" cy="499607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06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Hypoplazie – získané poruchy vývoje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Nehereditární získané vývojové defekty, podmíněné různými vlivy, které působí během perinatálního vývoje až do 12. roku života</a:t>
            </a:r>
          </a:p>
          <a:p>
            <a:r>
              <a:rPr lang="cs-CZ" dirty="0">
                <a:solidFill>
                  <a:schemeClr val="bg1"/>
                </a:solidFill>
              </a:rPr>
              <a:t>Hypoplazie dentinu – doprovází změny skloviny, makroskopicky se neprojevují</a:t>
            </a:r>
          </a:p>
          <a:p>
            <a:r>
              <a:rPr lang="cs-CZ" dirty="0">
                <a:solidFill>
                  <a:schemeClr val="bg1"/>
                </a:solidFill>
              </a:rPr>
              <a:t>Hypoplazie skloviny – vzniká traumatickým nebo metabolickým poškozením ameloblastů</a:t>
            </a:r>
          </a:p>
        </p:txBody>
      </p:sp>
    </p:spTree>
    <p:extLst>
      <p:ext uri="{BB962C8B-B14F-4D97-AF65-F5344CB8AC3E}">
        <p14:creationId xmlns:p14="http://schemas.microsoft.com/office/powerpoint/2010/main" val="432880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projevy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Opákní</a:t>
            </a:r>
            <a:r>
              <a:rPr lang="cs-CZ" dirty="0">
                <a:solidFill>
                  <a:schemeClr val="bg1"/>
                </a:solidFill>
              </a:rPr>
              <a:t> bílé skvrny</a:t>
            </a:r>
          </a:p>
          <a:p>
            <a:r>
              <a:rPr lang="cs-CZ" dirty="0">
                <a:solidFill>
                  <a:schemeClr val="bg1"/>
                </a:solidFill>
              </a:rPr>
              <a:t>pigmentové žluto-hnědé skvrny</a:t>
            </a:r>
          </a:p>
          <a:p>
            <a:r>
              <a:rPr lang="cs-CZ" dirty="0">
                <a:solidFill>
                  <a:schemeClr val="bg1"/>
                </a:solidFill>
              </a:rPr>
              <a:t>Horizontální bílé linie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Povrchové rýhy, cirkulární </a:t>
            </a:r>
            <a:r>
              <a:rPr lang="cs-CZ" dirty="0" err="1">
                <a:solidFill>
                  <a:schemeClr val="bg1"/>
                </a:solidFill>
              </a:rPr>
              <a:t>vklesliny</a:t>
            </a:r>
            <a:r>
              <a:rPr lang="cs-CZ" dirty="0">
                <a:solidFill>
                  <a:schemeClr val="bg1"/>
                </a:solidFill>
              </a:rPr>
              <a:t> a plošné ztráty skloviny</a:t>
            </a:r>
          </a:p>
          <a:p>
            <a:r>
              <a:rPr lang="cs-CZ" dirty="0">
                <a:solidFill>
                  <a:schemeClr val="bg1"/>
                </a:solidFill>
              </a:rPr>
              <a:t>Hlubší </a:t>
            </a:r>
            <a:r>
              <a:rPr lang="cs-CZ" dirty="0" err="1">
                <a:solidFill>
                  <a:schemeClr val="bg1"/>
                </a:solidFill>
              </a:rPr>
              <a:t>aplázie</a:t>
            </a:r>
            <a:r>
              <a:rPr lang="cs-CZ" dirty="0">
                <a:solidFill>
                  <a:schemeClr val="bg1"/>
                </a:solidFill>
              </a:rPr>
              <a:t> spojené se ztrátou hrbolků a defekty </a:t>
            </a:r>
            <a:r>
              <a:rPr lang="cs-CZ" dirty="0" err="1">
                <a:solidFill>
                  <a:schemeClr val="bg1"/>
                </a:solidFill>
              </a:rPr>
              <a:t>incizálních</a:t>
            </a:r>
            <a:r>
              <a:rPr lang="cs-CZ" dirty="0">
                <a:solidFill>
                  <a:schemeClr val="bg1"/>
                </a:solidFill>
              </a:rPr>
              <a:t> hran</a:t>
            </a:r>
          </a:p>
        </p:txBody>
      </p:sp>
    </p:spTree>
    <p:extLst>
      <p:ext uri="{BB962C8B-B14F-4D97-AF65-F5344CB8AC3E}">
        <p14:creationId xmlns:p14="http://schemas.microsoft.com/office/powerpoint/2010/main" val="2363106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 dospělé populaci vysoká prevalence 8 – 12%</a:t>
            </a:r>
          </a:p>
          <a:p>
            <a:r>
              <a:rPr lang="cs-CZ" dirty="0">
                <a:solidFill>
                  <a:schemeClr val="bg1"/>
                </a:solidFill>
              </a:rPr>
              <a:t>Predilekční místa jsou </a:t>
            </a:r>
            <a:r>
              <a:rPr lang="cs-CZ" dirty="0" err="1">
                <a:solidFill>
                  <a:schemeClr val="bg1"/>
                </a:solidFill>
              </a:rPr>
              <a:t>incizální</a:t>
            </a:r>
            <a:r>
              <a:rPr lang="cs-CZ" dirty="0">
                <a:solidFill>
                  <a:schemeClr val="bg1"/>
                </a:solidFill>
              </a:rPr>
              <a:t> a okluzní plošky.</a:t>
            </a:r>
          </a:p>
          <a:p>
            <a:r>
              <a:rPr lang="cs-CZ" dirty="0" err="1">
                <a:solidFill>
                  <a:schemeClr val="bg1"/>
                </a:solidFill>
              </a:rPr>
              <a:t>Hypomineralizovaná</a:t>
            </a:r>
            <a:r>
              <a:rPr lang="cs-CZ" dirty="0">
                <a:solidFill>
                  <a:schemeClr val="bg1"/>
                </a:solidFill>
              </a:rPr>
              <a:t> sklovina je porézní, díky dobré hygieně se rychleji mineralizuje </a:t>
            </a:r>
          </a:p>
        </p:txBody>
      </p:sp>
    </p:spTree>
    <p:extLst>
      <p:ext uri="{BB962C8B-B14F-4D97-AF65-F5344CB8AC3E}">
        <p14:creationId xmlns:p14="http://schemas.microsoft.com/office/powerpoint/2010/main" val="2601032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hypoplazií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Hypoplazie po akutním traumatu</a:t>
            </a:r>
          </a:p>
          <a:p>
            <a:r>
              <a:rPr lang="cs-CZ" dirty="0">
                <a:solidFill>
                  <a:schemeClr val="bg1"/>
                </a:solidFill>
              </a:rPr>
              <a:t>Hypoplazie po </a:t>
            </a:r>
            <a:r>
              <a:rPr lang="cs-CZ" dirty="0" err="1">
                <a:solidFill>
                  <a:schemeClr val="bg1"/>
                </a:solidFill>
              </a:rPr>
              <a:t>periodontitidě</a:t>
            </a:r>
            <a:r>
              <a:rPr lang="cs-CZ" dirty="0">
                <a:solidFill>
                  <a:schemeClr val="bg1"/>
                </a:solidFill>
              </a:rPr>
              <a:t> mléčných zubů</a:t>
            </a:r>
          </a:p>
          <a:p>
            <a:r>
              <a:rPr lang="cs-CZ" dirty="0">
                <a:solidFill>
                  <a:schemeClr val="bg1"/>
                </a:solidFill>
              </a:rPr>
              <a:t>Hypoplazie při poruše metabolismu minerálů</a:t>
            </a:r>
          </a:p>
          <a:p>
            <a:r>
              <a:rPr lang="cs-CZ" dirty="0">
                <a:solidFill>
                  <a:schemeClr val="bg1"/>
                </a:solidFill>
              </a:rPr>
              <a:t>Virové a specifické infekce</a:t>
            </a:r>
          </a:p>
        </p:txBody>
      </p:sp>
    </p:spTree>
    <p:extLst>
      <p:ext uri="{BB962C8B-B14F-4D97-AF65-F5344CB8AC3E}">
        <p14:creationId xmlns:p14="http://schemas.microsoft.com/office/powerpoint/2010/main" val="861673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Zubní fluoróza 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Vzniká vlivem chronické intoxikace fluoridy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617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830"/>
            <a:ext cx="12176490" cy="424437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0" y="1607591"/>
            <a:ext cx="12192000" cy="42497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" y="1576663"/>
            <a:ext cx="12172960" cy="424314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0" y="1539099"/>
            <a:ext cx="12245531" cy="426844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" y="1547823"/>
            <a:ext cx="12195471" cy="425099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" y="1603907"/>
            <a:ext cx="12169430" cy="424191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91" y="1576922"/>
            <a:ext cx="12279982" cy="428045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6" y="1609079"/>
            <a:ext cx="12264509" cy="427505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" y="1642914"/>
            <a:ext cx="12134942" cy="422989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93" y="1568055"/>
            <a:ext cx="12146922" cy="4234070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" y="1523664"/>
            <a:ext cx="12215174" cy="4257861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" y="1508229"/>
            <a:ext cx="12259456" cy="427329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" y="1535555"/>
            <a:ext cx="12210978" cy="4256398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0" y="1538486"/>
            <a:ext cx="12279985" cy="4280452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" y="1468416"/>
            <a:ext cx="12178933" cy="424522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62" y="1603907"/>
            <a:ext cx="12203949" cy="4253948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9" y="1652529"/>
            <a:ext cx="12165931" cy="4240696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" y="1572221"/>
            <a:ext cx="12216951" cy="42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Prevence</a:t>
            </a:r>
          </a:p>
          <a:p>
            <a:r>
              <a:rPr lang="cs-CZ" dirty="0">
                <a:solidFill>
                  <a:schemeClr val="bg1"/>
                </a:solidFill>
              </a:rPr>
              <a:t>Kontroly</a:t>
            </a:r>
          </a:p>
        </p:txBody>
      </p:sp>
    </p:spTree>
    <p:extLst>
      <p:ext uri="{BB962C8B-B14F-4D97-AF65-F5344CB8AC3E}">
        <p14:creationId xmlns:p14="http://schemas.microsoft.com/office/powerpoint/2010/main" val="159394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Poruchy počtu zubů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Vznikají poruchou vývoje </a:t>
            </a:r>
            <a:r>
              <a:rPr lang="cs-CZ" dirty="0" err="1">
                <a:solidFill>
                  <a:schemeClr val="bg1"/>
                </a:solidFill>
              </a:rPr>
              <a:t>dentogingivální</a:t>
            </a:r>
            <a:r>
              <a:rPr lang="cs-CZ" dirty="0">
                <a:solidFill>
                  <a:schemeClr val="bg1"/>
                </a:solidFill>
              </a:rPr>
              <a:t> lišty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Lokální faktory – úrazy, </a:t>
            </a:r>
            <a:r>
              <a:rPr lang="cs-CZ" dirty="0" err="1">
                <a:solidFill>
                  <a:schemeClr val="bg1"/>
                </a:solidFill>
              </a:rPr>
              <a:t>periodontitis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apicalis</a:t>
            </a:r>
            <a:r>
              <a:rPr lang="cs-CZ" dirty="0">
                <a:solidFill>
                  <a:schemeClr val="bg1"/>
                </a:solidFill>
              </a:rPr>
              <a:t> mléčných zubů</a:t>
            </a:r>
          </a:p>
          <a:p>
            <a:r>
              <a:rPr lang="cs-CZ" dirty="0">
                <a:solidFill>
                  <a:schemeClr val="bg1"/>
                </a:solidFill>
              </a:rPr>
              <a:t>Celkové a genetické faktory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49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Poruchy počtu zubů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Anodoncie</a:t>
            </a:r>
            <a:r>
              <a:rPr lang="cs-CZ" dirty="0">
                <a:solidFill>
                  <a:schemeClr val="bg1"/>
                </a:solidFill>
              </a:rPr>
              <a:t> – úplná absence zubů v čelisti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Hypodoncie</a:t>
            </a:r>
            <a:r>
              <a:rPr lang="cs-CZ" dirty="0">
                <a:solidFill>
                  <a:schemeClr val="bg1"/>
                </a:solidFill>
              </a:rPr>
              <a:t> – absence jednotlivých zubů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Oligodoncie</a:t>
            </a:r>
            <a:r>
              <a:rPr lang="cs-CZ" dirty="0">
                <a:solidFill>
                  <a:schemeClr val="bg1"/>
                </a:solidFill>
              </a:rPr>
              <a:t> – absence více než 6-ti zubů nebo celých skupin zubů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Hyperdoncie</a:t>
            </a:r>
            <a:r>
              <a:rPr lang="cs-CZ" dirty="0">
                <a:solidFill>
                  <a:schemeClr val="bg1"/>
                </a:solidFill>
              </a:rPr>
              <a:t> – častěji u chlapců a v horní čelisti ve stálém chrupu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                        - </a:t>
            </a:r>
            <a:r>
              <a:rPr lang="cs-CZ" dirty="0" err="1">
                <a:solidFill>
                  <a:schemeClr val="bg1"/>
                </a:solidFill>
              </a:rPr>
              <a:t>mesiodens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paramolar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distomolar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82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F0E53-C0E8-4695-9F75-E3125168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533C655-6521-4DDC-897B-E6AD2F9E3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48" y="1825625"/>
            <a:ext cx="7817903" cy="4351338"/>
          </a:xfrm>
        </p:spPr>
      </p:pic>
    </p:spTree>
    <p:extLst>
      <p:ext uri="{BB962C8B-B14F-4D97-AF65-F5344CB8AC3E}">
        <p14:creationId xmlns:p14="http://schemas.microsoft.com/office/powerpoint/2010/main" val="146779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Mesiodens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8033"/>
            <a:ext cx="10058400" cy="5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Paramolar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4" y="1401680"/>
            <a:ext cx="7262969" cy="54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Distomolar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1" y="1690688"/>
            <a:ext cx="9993217" cy="51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94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9" id="{EF7122DB-2A91-4E95-8CA6-69B1DF22C689}" vid="{3A984118-B882-473E-9DE6-2C48B044258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Obecny styl prezentace</Template>
  <TotalTime>209</TotalTime>
  <Words>1223</Words>
  <Application>Microsoft Office PowerPoint</Application>
  <PresentationFormat>Širokoúhlá obrazovka</PresentationFormat>
  <Paragraphs>183</Paragraphs>
  <Slides>37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Poruchy vývoje zubů</vt:lpstr>
      <vt:lpstr>Poruchy vývoje zubů</vt:lpstr>
      <vt:lpstr>Poruchy vývoje zubů</vt:lpstr>
      <vt:lpstr>1. Poruchy počtu zubů</vt:lpstr>
      <vt:lpstr>1. Poruchy počtu zubů</vt:lpstr>
      <vt:lpstr>Prezentace aplikace PowerPoint</vt:lpstr>
      <vt:lpstr>Mesiodens</vt:lpstr>
      <vt:lpstr>Paramolar</vt:lpstr>
      <vt:lpstr>Distomolar</vt:lpstr>
      <vt:lpstr>Terapie</vt:lpstr>
      <vt:lpstr>2. Poruchy tvaru zubů</vt:lpstr>
      <vt:lpstr>Prezentace aplikace PowerPoint</vt:lpstr>
      <vt:lpstr>Dentes concreti</vt:lpstr>
      <vt:lpstr>Dens invaginatus</vt:lpstr>
      <vt:lpstr>Prezentace aplikace PowerPoint</vt:lpstr>
      <vt:lpstr>Taurodontismus</vt:lpstr>
      <vt:lpstr>Prezentace aplikace PowerPoint</vt:lpstr>
      <vt:lpstr>Microdoncie</vt:lpstr>
      <vt:lpstr>Macrodoncie</vt:lpstr>
      <vt:lpstr>Terapie</vt:lpstr>
      <vt:lpstr>3. Poruchy složení tvrdých zubních tkání</vt:lpstr>
      <vt:lpstr>Prezentace aplikace PowerPoint</vt:lpstr>
      <vt:lpstr>3.1. Dysplazie</vt:lpstr>
      <vt:lpstr>Amelogenesis imperfekta</vt:lpstr>
      <vt:lpstr>Prezentace aplikace PowerPoint</vt:lpstr>
      <vt:lpstr>Prezentace aplikace PowerPoint</vt:lpstr>
      <vt:lpstr>Dentinogenesis imperfekta</vt:lpstr>
      <vt:lpstr>Dentinové defekty</vt:lpstr>
      <vt:lpstr>Dysplazie skloviny a dentinu</vt:lpstr>
      <vt:lpstr>Prezentace aplikace PowerPoint</vt:lpstr>
      <vt:lpstr>Hypoplazie – získané poruchy vývoje </vt:lpstr>
      <vt:lpstr>Klinické projevy </vt:lpstr>
      <vt:lpstr>Léčba</vt:lpstr>
      <vt:lpstr>Klasifikace hypoplazií </vt:lpstr>
      <vt:lpstr>Zubní fluoróza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vývoje zubů</dc:title>
  <dc:creator>Petr Kucera</dc:creator>
  <cp:lastModifiedBy>Petr Kučera</cp:lastModifiedBy>
  <cp:revision>11</cp:revision>
  <dcterms:created xsi:type="dcterms:W3CDTF">2017-03-19T17:04:53Z</dcterms:created>
  <dcterms:modified xsi:type="dcterms:W3CDTF">2021-04-13T18:29:57Z</dcterms:modified>
</cp:coreProperties>
</file>