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48"/>
  </p:notesMasterIdLst>
  <p:sldIdLst>
    <p:sldId id="378" r:id="rId2"/>
    <p:sldId id="319" r:id="rId3"/>
    <p:sldId id="298" r:id="rId4"/>
    <p:sldId id="369" r:id="rId5"/>
    <p:sldId id="271" r:id="rId6"/>
    <p:sldId id="389" r:id="rId7"/>
    <p:sldId id="388" r:id="rId8"/>
    <p:sldId id="258" r:id="rId9"/>
    <p:sldId id="390" r:id="rId10"/>
    <p:sldId id="392" r:id="rId11"/>
    <p:sldId id="364" r:id="rId12"/>
    <p:sldId id="394" r:id="rId13"/>
    <p:sldId id="395" r:id="rId14"/>
    <p:sldId id="396" r:id="rId15"/>
    <p:sldId id="276" r:id="rId16"/>
    <p:sldId id="275" r:id="rId17"/>
    <p:sldId id="277" r:id="rId18"/>
    <p:sldId id="400" r:id="rId19"/>
    <p:sldId id="397" r:id="rId20"/>
    <p:sldId id="398" r:id="rId21"/>
    <p:sldId id="399" r:id="rId22"/>
    <p:sldId id="401" r:id="rId23"/>
    <p:sldId id="402" r:id="rId24"/>
    <p:sldId id="403" r:id="rId25"/>
    <p:sldId id="404" r:id="rId26"/>
    <p:sldId id="405" r:id="rId27"/>
    <p:sldId id="406" r:id="rId28"/>
    <p:sldId id="407" r:id="rId29"/>
    <p:sldId id="266" r:id="rId30"/>
    <p:sldId id="339" r:id="rId31"/>
    <p:sldId id="344" r:id="rId32"/>
    <p:sldId id="356" r:id="rId33"/>
    <p:sldId id="408" r:id="rId34"/>
    <p:sldId id="409" r:id="rId35"/>
    <p:sldId id="372" r:id="rId36"/>
    <p:sldId id="410" r:id="rId37"/>
    <p:sldId id="284" r:id="rId38"/>
    <p:sldId id="411" r:id="rId39"/>
    <p:sldId id="375" r:id="rId40"/>
    <p:sldId id="370" r:id="rId41"/>
    <p:sldId id="415" r:id="rId42"/>
    <p:sldId id="413" r:id="rId43"/>
    <p:sldId id="318" r:id="rId44"/>
    <p:sldId id="414" r:id="rId45"/>
    <p:sldId id="348" r:id="rId46"/>
    <p:sldId id="416" r:id="rId4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8F8F8"/>
    <a:srgbClr val="FFFFFF"/>
    <a:srgbClr val="0000FF"/>
    <a:srgbClr val="000000"/>
    <a:srgbClr val="008080"/>
    <a:srgbClr val="FF0066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109192-1751-45B9-A3D9-03EDF40B6EAD}" v="16" dt="2021-03-08T22:03:35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7" autoAdjust="0"/>
    <p:restoredTop sz="95077" autoAdjust="0"/>
  </p:normalViewPr>
  <p:slideViewPr>
    <p:cSldViewPr>
      <p:cViewPr>
        <p:scale>
          <a:sx n="100" d="100"/>
          <a:sy n="100" d="100"/>
        </p:scale>
        <p:origin x="1134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8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Křivánek" userId="a92e7f74-d4e4-4bfc-af90-b0c63138e4a8" providerId="ADAL" clId="{13109192-1751-45B9-A3D9-03EDF40B6EAD}"/>
    <pc:docChg chg="custSel modSld">
      <pc:chgData name="Jan Křivánek" userId="a92e7f74-d4e4-4bfc-af90-b0c63138e4a8" providerId="ADAL" clId="{13109192-1751-45B9-A3D9-03EDF40B6EAD}" dt="2021-03-08T22:07:09.999" v="439" actId="20577"/>
      <pc:docMkLst>
        <pc:docMk/>
      </pc:docMkLst>
      <pc:sldChg chg="mod modShow">
        <pc:chgData name="Jan Křivánek" userId="a92e7f74-d4e4-4bfc-af90-b0c63138e4a8" providerId="ADAL" clId="{13109192-1751-45B9-A3D9-03EDF40B6EAD}" dt="2021-03-08T21:28:41.800" v="419" actId="729"/>
        <pc:sldMkLst>
          <pc:docMk/>
          <pc:sldMk cId="0" sldId="271"/>
        </pc:sldMkLst>
      </pc:sldChg>
      <pc:sldChg chg="modSp mod">
        <pc:chgData name="Jan Křivánek" userId="a92e7f74-d4e4-4bfc-af90-b0c63138e4a8" providerId="ADAL" clId="{13109192-1751-45B9-A3D9-03EDF40B6EAD}" dt="2021-03-08T21:27:38.562" v="418" actId="6549"/>
        <pc:sldMkLst>
          <pc:docMk/>
          <pc:sldMk cId="0" sldId="298"/>
        </pc:sldMkLst>
        <pc:spChg chg="mod">
          <ac:chgData name="Jan Křivánek" userId="a92e7f74-d4e4-4bfc-af90-b0c63138e4a8" providerId="ADAL" clId="{13109192-1751-45B9-A3D9-03EDF40B6EAD}" dt="2021-03-08T21:27:38.562" v="418" actId="6549"/>
          <ac:spMkLst>
            <pc:docMk/>
            <pc:sldMk cId="0" sldId="298"/>
            <ac:spMk id="49157" creationId="{00000000-0000-0000-0000-000000000000}"/>
          </ac:spMkLst>
        </pc:spChg>
      </pc:sldChg>
      <pc:sldChg chg="modSp mod">
        <pc:chgData name="Jan Křivánek" userId="a92e7f74-d4e4-4bfc-af90-b0c63138e4a8" providerId="ADAL" clId="{13109192-1751-45B9-A3D9-03EDF40B6EAD}" dt="2021-03-08T21:14:13.888" v="100" actId="20577"/>
        <pc:sldMkLst>
          <pc:docMk/>
          <pc:sldMk cId="0" sldId="319"/>
        </pc:sldMkLst>
        <pc:spChg chg="mod">
          <ac:chgData name="Jan Křivánek" userId="a92e7f74-d4e4-4bfc-af90-b0c63138e4a8" providerId="ADAL" clId="{13109192-1751-45B9-A3D9-03EDF40B6EAD}" dt="2021-03-08T21:14:13.888" v="100" actId="20577"/>
          <ac:spMkLst>
            <pc:docMk/>
            <pc:sldMk cId="0" sldId="319"/>
            <ac:spMk id="71683" creationId="{00000000-0000-0000-0000-000000000000}"/>
          </ac:spMkLst>
        </pc:spChg>
      </pc:sldChg>
      <pc:sldChg chg="modSp mod">
        <pc:chgData name="Jan Křivánek" userId="a92e7f74-d4e4-4bfc-af90-b0c63138e4a8" providerId="ADAL" clId="{13109192-1751-45B9-A3D9-03EDF40B6EAD}" dt="2021-03-08T22:07:09.999" v="439" actId="20577"/>
        <pc:sldMkLst>
          <pc:docMk/>
          <pc:sldMk cId="0" sldId="348"/>
        </pc:sldMkLst>
        <pc:spChg chg="mod">
          <ac:chgData name="Jan Křivánek" userId="a92e7f74-d4e4-4bfc-af90-b0c63138e4a8" providerId="ADAL" clId="{13109192-1751-45B9-A3D9-03EDF40B6EAD}" dt="2021-03-08T22:07:09.999" v="439" actId="20577"/>
          <ac:spMkLst>
            <pc:docMk/>
            <pc:sldMk cId="0" sldId="348"/>
            <ac:spMk id="39938" creationId="{00000000-0000-0000-0000-000000000000}"/>
          </ac:spMkLst>
        </pc:spChg>
      </pc:sldChg>
      <pc:sldChg chg="modSp mod">
        <pc:chgData name="Jan Křivánek" userId="a92e7f74-d4e4-4bfc-af90-b0c63138e4a8" providerId="ADAL" clId="{13109192-1751-45B9-A3D9-03EDF40B6EAD}" dt="2021-03-08T21:11:12.353" v="46" actId="20577"/>
        <pc:sldMkLst>
          <pc:docMk/>
          <pc:sldMk cId="0" sldId="378"/>
        </pc:sldMkLst>
        <pc:spChg chg="mod">
          <ac:chgData name="Jan Křivánek" userId="a92e7f74-d4e4-4bfc-af90-b0c63138e4a8" providerId="ADAL" clId="{13109192-1751-45B9-A3D9-03EDF40B6EAD}" dt="2021-03-08T21:11:12.353" v="46" actId="20577"/>
          <ac:spMkLst>
            <pc:docMk/>
            <pc:sldMk cId="0" sldId="378"/>
            <ac:spMk id="2" creationId="{00000000-0000-0000-0000-000000000000}"/>
          </ac:spMkLst>
        </pc:spChg>
      </pc:sldChg>
      <pc:sldChg chg="modAnim">
        <pc:chgData name="Jan Křivánek" userId="a92e7f74-d4e4-4bfc-af90-b0c63138e4a8" providerId="ADAL" clId="{13109192-1751-45B9-A3D9-03EDF40B6EAD}" dt="2021-03-08T21:39:29.410" v="420"/>
        <pc:sldMkLst>
          <pc:docMk/>
          <pc:sldMk cId="142487938" sldId="394"/>
        </pc:sldMkLst>
      </pc:sldChg>
      <pc:sldChg chg="addSp modSp mod">
        <pc:chgData name="Jan Křivánek" userId="a92e7f74-d4e4-4bfc-af90-b0c63138e4a8" providerId="ADAL" clId="{13109192-1751-45B9-A3D9-03EDF40B6EAD}" dt="2021-03-08T21:45:46.687" v="423" actId="2085"/>
        <pc:sldMkLst>
          <pc:docMk/>
          <pc:sldMk cId="1345163075" sldId="395"/>
        </pc:sldMkLst>
        <pc:spChg chg="add mod">
          <ac:chgData name="Jan Křivánek" userId="a92e7f74-d4e4-4bfc-af90-b0c63138e4a8" providerId="ADAL" clId="{13109192-1751-45B9-A3D9-03EDF40B6EAD}" dt="2021-03-08T21:45:46.687" v="423" actId="2085"/>
          <ac:spMkLst>
            <pc:docMk/>
            <pc:sldMk cId="1345163075" sldId="395"/>
            <ac:spMk id="4" creationId="{1A7197F1-3155-403B-B09B-323642EC3D3F}"/>
          </ac:spMkLst>
        </pc:spChg>
      </pc:sldChg>
      <pc:sldChg chg="delSp modAnim">
        <pc:chgData name="Jan Křivánek" userId="a92e7f74-d4e4-4bfc-af90-b0c63138e4a8" providerId="ADAL" clId="{13109192-1751-45B9-A3D9-03EDF40B6EAD}" dt="2021-03-08T21:48:56.411" v="425" actId="478"/>
        <pc:sldMkLst>
          <pc:docMk/>
          <pc:sldMk cId="1578989706" sldId="400"/>
        </pc:sldMkLst>
        <pc:picChg chg="del">
          <ac:chgData name="Jan Křivánek" userId="a92e7f74-d4e4-4bfc-af90-b0c63138e4a8" providerId="ADAL" clId="{13109192-1751-45B9-A3D9-03EDF40B6EAD}" dt="2021-03-08T21:48:56.411" v="425" actId="478"/>
          <ac:picMkLst>
            <pc:docMk/>
            <pc:sldMk cId="1578989706" sldId="400"/>
            <ac:picMk id="2050" creationId="{00000000-0000-0000-0000-000000000000}"/>
          </ac:picMkLst>
        </pc:picChg>
        <pc:picChg chg="del">
          <ac:chgData name="Jan Křivánek" userId="a92e7f74-d4e4-4bfc-af90-b0c63138e4a8" providerId="ADAL" clId="{13109192-1751-45B9-A3D9-03EDF40B6EAD}" dt="2021-03-08T21:48:55.126" v="424" actId="478"/>
          <ac:picMkLst>
            <pc:docMk/>
            <pc:sldMk cId="1578989706" sldId="400"/>
            <ac:picMk id="2052" creationId="{00000000-0000-0000-0000-000000000000}"/>
          </ac:picMkLst>
        </pc:picChg>
      </pc:sldChg>
      <pc:sldChg chg="addSp modSp modAnim">
        <pc:chgData name="Jan Křivánek" userId="a92e7f74-d4e4-4bfc-af90-b0c63138e4a8" providerId="ADAL" clId="{13109192-1751-45B9-A3D9-03EDF40B6EAD}" dt="2021-03-08T22:03:35.212" v="438" actId="1076"/>
        <pc:sldMkLst>
          <pc:docMk/>
          <pc:sldMk cId="118719520" sldId="409"/>
        </pc:sldMkLst>
        <pc:picChg chg="add mod">
          <ac:chgData name="Jan Křivánek" userId="a92e7f74-d4e4-4bfc-af90-b0c63138e4a8" providerId="ADAL" clId="{13109192-1751-45B9-A3D9-03EDF40B6EAD}" dt="2021-03-08T22:03:35.212" v="438" actId="1076"/>
          <ac:picMkLst>
            <pc:docMk/>
            <pc:sldMk cId="118719520" sldId="409"/>
            <ac:picMk id="1026" creationId="{477507DA-39FF-418E-B982-E940B7E187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89B7E-2914-45D5-AE4D-00567D1904E1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F7B7D-5822-45F7-B94E-51D6F6CCF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916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ebaceous_gland" TargetMode="External"/><Relationship Id="rId13" Type="http://schemas.openxmlformats.org/officeDocument/2006/relationships/hyperlink" Target="https://en.wikipedia.org/wiki/Cosmetics" TargetMode="External"/><Relationship Id="rId3" Type="http://schemas.openxmlformats.org/officeDocument/2006/relationships/hyperlink" Target="https://en.wikipedia.org/wiki/Lip" TargetMode="External"/><Relationship Id="rId7" Type="http://schemas.openxmlformats.org/officeDocument/2006/relationships/hyperlink" Target="https://en.wikipedia.org/wiki/Keratin" TargetMode="External"/><Relationship Id="rId12" Type="http://schemas.openxmlformats.org/officeDocument/2006/relationships/hyperlink" Target="https://en.wikipedia.org/wiki/Vermilion_border#cite_note-:0-2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pidermis" TargetMode="External"/><Relationship Id="rId11" Type="http://schemas.openxmlformats.org/officeDocument/2006/relationships/hyperlink" Target="https://en.wikipedia.org/wiki/Vermilion_border#cite_note-:3-1" TargetMode="External"/><Relationship Id="rId5" Type="http://schemas.openxmlformats.org/officeDocument/2006/relationships/hyperlink" Target="https://en.wikipedia.org/wiki/Lipstick" TargetMode="External"/><Relationship Id="rId10" Type="http://schemas.openxmlformats.org/officeDocument/2006/relationships/hyperlink" Target="https://en.wikipedia.org/wiki/Facial_hair" TargetMode="External"/><Relationship Id="rId4" Type="http://schemas.openxmlformats.org/officeDocument/2006/relationships/hyperlink" Target="https://en.wikipedia.org/wiki/Skin" TargetMode="External"/><Relationship Id="rId9" Type="http://schemas.openxmlformats.org/officeDocument/2006/relationships/hyperlink" Target="https://en.wikipedia.org/wiki/Sweat_gland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cs-CZ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Lidské </a:t>
            </a:r>
            <a:r>
              <a:rPr lang="cs-CZ" sz="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rty </a:t>
            </a:r>
            <a:r>
              <a:rPr lang="cs-CZ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jsou pravděpodobně jedním z tělesných znaků ovlivněných pohlavním výběrem. Splňují totiž všech sedm kritérií, které </a:t>
            </a:r>
            <a:r>
              <a:rPr lang="cs-CZ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Barber</a:t>
            </a:r>
            <a:r>
              <a:rPr lang="cs-CZ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(1995) pro znaky ovlivněné pohlavním výběrem vytyčil. Jsou to následující kritéria: znak je sexuálně dimorfní, není přímo zapojen při rozmnožování, je nejvýraznější v době rozmnožování, je buď atraktivní pro opačné pohlaví nebo slouží k zastrašování soupeřů, </a:t>
            </a:r>
            <a:r>
              <a:rPr lang="cs-CZ" sz="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míra jeho fenotypového projevu ovlivňuje reprodukční úspěšnost jedinc</a:t>
            </a:r>
            <a:r>
              <a:rPr lang="cs-CZ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e, znak se mění v průběhu života a je variabilní mezi jedinci stejného pohlaví, jeho projev je závislý na pohlavních hormonech. </a:t>
            </a:r>
          </a:p>
          <a:p>
            <a:pPr algn="just">
              <a:spcAft>
                <a:spcPts val="0"/>
              </a:spcAft>
            </a:pPr>
            <a:endParaRPr lang="cs-CZ" sz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Plnost ženských rtů zvyšuje atraktivitu obličeje, </a:t>
            </a:r>
            <a:r>
              <a:rPr lang="cs-CZ" sz="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signalizuje totiž mládí a plodivost</a:t>
            </a:r>
            <a:r>
              <a:rPr lang="cs-CZ" sz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Ke zvýšení své atraktivity žena používá </a:t>
            </a:r>
            <a:r>
              <a:rPr lang="cs-CZ" sz="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rtěnku</a:t>
            </a:r>
            <a:r>
              <a:rPr lang="cs-CZ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případně trvalejší kosmetické zásahy (augmentací). </a:t>
            </a:r>
            <a:r>
              <a:rPr lang="cs-CZ" sz="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Zdobení rtů </a:t>
            </a:r>
            <a:r>
              <a:rPr lang="cs-CZ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(tetování, mutilace, piercing) je rozšířené u mnoha kultur světa současnosti i minulosti. Jeho základním významem je signalizovat </a:t>
            </a:r>
            <a:r>
              <a:rPr lang="cs-CZ" sz="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společenskou a pohlavní dospělost jedince</a:t>
            </a:r>
            <a:r>
              <a:rPr lang="cs-CZ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zpravidla žen. Rty jsou pravděpodobně ovlivněny pohlavním výběrem.</a:t>
            </a:r>
          </a:p>
          <a:p>
            <a:pPr algn="just">
              <a:spcAft>
                <a:spcPts val="0"/>
              </a:spcAft>
            </a:pPr>
            <a:endParaRPr lang="cs-CZ" sz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cs-CZ" sz="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Anemie</a:t>
            </a:r>
            <a:r>
              <a:rPr lang="cs-CZ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je všeobecným ukazatelem zdravotního stavu člověka. Anemická bledost (tj. nedostatek červeného krevního barviva hemoglobinu) je tudíž často znakem infekce a je možné očekávat, že bude figurovat při pohlavním výběru. Kromě toho, jestliže je anemie adaptivní odpovědí na parazitickou </a:t>
            </a:r>
            <a:r>
              <a:rPr lang="cs-CZ" sz="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infekci</a:t>
            </a:r>
            <a:r>
              <a:rPr lang="cs-CZ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pak zdravotní výdaje udržování vysoké hladiny hemoglobinu možná zajišťují, že </a:t>
            </a:r>
            <a:r>
              <a:rPr lang="cs-CZ" sz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organismus nesoucí těžkou zátěž parazitů nebude riskovat předstírání zdravé červenosti</a:t>
            </a:r>
            <a:r>
              <a:rPr lang="cs-CZ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(Jones 1997).</a:t>
            </a:r>
            <a:endParaRPr lang="en-GB" sz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called margin or zone, is the normally sharp demarcation between the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Lip"/>
              </a:rPr>
              <a:t>lip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the adjacent normal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Skin"/>
              </a:rPr>
              <a:t>skin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is where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Lipstick"/>
              </a:rPr>
              <a:t>lipstick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sometimes applied. It represents the change in the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Epidermis"/>
              </a:rPr>
              <a:t>epidermis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 highly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Keratin"/>
              </a:rPr>
              <a:t>keratinized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external skin to less keratinized internal skin. It has no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Sebaceous gland"/>
              </a:rPr>
              <a:t>sebaceous glands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Sweat gland"/>
              </a:rPr>
              <a:t>sweat glands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Facial hair"/>
              </a:rPr>
              <a:t>facial hair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[1]</a:t>
            </a:r>
            <a:r>
              <a:rPr lang="en-GB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[2]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has a prominence on the face, creating a focus for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Cosmetics"/>
              </a:rPr>
              <a:t>cosmetics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is also a location for several skin diseases. Its functional properties, however, remain unknown.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B0644-A30C-4907-8175-4E95CAAAA02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31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45726-6CC3-450F-B498-21A98C07EB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11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45726-6CC3-450F-B498-21A98C07EB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433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45726-6CC3-450F-B498-21A98C07EB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560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7C226-9D11-421E-833F-8B23502E05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21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45726-6CC3-450F-B498-21A98C07EB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63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45726-6CC3-450F-B498-21A98C07EB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11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45726-6CC3-450F-B498-21A98C07EB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28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45726-6CC3-450F-B498-21A98C07EB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05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45726-6CC3-450F-B498-21A98C07EB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43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45726-6CC3-450F-B498-21A98C07EB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71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45726-6CC3-450F-B498-21A98C07EB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73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45726-6CC3-450F-B498-21A98C07EB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80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245726-6CC3-450F-B498-21A98C07EB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37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ransition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40850" r="30103" b="13202"/>
          <a:stretch/>
        </p:blipFill>
        <p:spPr>
          <a:xfrm flipV="1">
            <a:off x="0" y="0"/>
            <a:ext cx="9457226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99592" y="260648"/>
            <a:ext cx="7772400" cy="1235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cs-CZ" sz="4400" dirty="0"/>
              <a:t>Orální histologie a embryologie</a:t>
            </a:r>
            <a:endParaRPr lang="cs-CZ" sz="2400" cap="small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259632" y="4869160"/>
            <a:ext cx="68580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cs-CZ" sz="2800" dirty="0"/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cs-CZ" sz="2800" dirty="0"/>
              <a:t>Mgr. </a:t>
            </a:r>
            <a:r>
              <a:rPr lang="cs-CZ" sz="2800" b="1" dirty="0"/>
              <a:t>Jan Křivánek</a:t>
            </a:r>
            <a:r>
              <a:rPr lang="cs-CZ" sz="2800" dirty="0"/>
              <a:t>, Ph.D.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cs-CZ" dirty="0"/>
              <a:t>jan.krivanek@med.muni.cz</a:t>
            </a:r>
          </a:p>
        </p:txBody>
      </p:sp>
      <p:sp>
        <p:nvSpPr>
          <p:cNvPr id="2" name="Rectangle 1"/>
          <p:cNvSpPr/>
          <p:nvPr/>
        </p:nvSpPr>
        <p:spPr>
          <a:xfrm>
            <a:off x="7512338" y="6093296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9.3.2021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ral muc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683012"/>
            <a:ext cx="6550025" cy="571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19425" y="6604456"/>
            <a:ext cx="282892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i="1" dirty="0"/>
              <a:t>Cook, Sarah </a:t>
            </a:r>
            <a:r>
              <a:rPr lang="cs-CZ" sz="800" i="1" dirty="0"/>
              <a:t>et al. </a:t>
            </a:r>
            <a:r>
              <a:rPr lang="en-GB" sz="800" i="1" dirty="0"/>
              <a:t>A food perspective. Food Hydrocolloids. </a:t>
            </a:r>
            <a:r>
              <a:rPr lang="cs-CZ" sz="800" i="1" dirty="0"/>
              <a:t>2017</a:t>
            </a:r>
            <a:r>
              <a:rPr lang="en-GB" sz="800" i="1" dirty="0"/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806" y="135622"/>
            <a:ext cx="2249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2800" b="1" dirty="0"/>
              <a:t>Orální sliznice</a:t>
            </a:r>
          </a:p>
        </p:txBody>
      </p:sp>
    </p:spTree>
    <p:extLst>
      <p:ext uri="{BB962C8B-B14F-4D97-AF65-F5344CB8AC3E}">
        <p14:creationId xmlns:p14="http://schemas.microsoft.com/office/powerpoint/2010/main" val="1747606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152400" y="266505"/>
            <a:ext cx="88392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sz="2800" b="1" dirty="0">
                <a:latin typeface="+mn-lt"/>
              </a:rPr>
              <a:t>Sliznice dutiny ústní </a:t>
            </a:r>
            <a:r>
              <a:rPr lang="cs-CZ" sz="2800" dirty="0">
                <a:latin typeface="+mn-lt"/>
              </a:rPr>
              <a:t>(orální sliznice)</a:t>
            </a:r>
          </a:p>
          <a:p>
            <a:pPr>
              <a:spcBef>
                <a:spcPts val="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endParaRPr lang="cs-CZ" dirty="0">
              <a:latin typeface="+mn-lt"/>
            </a:endParaRPr>
          </a:p>
          <a:p>
            <a:pPr>
              <a:spcBef>
                <a:spcPts val="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dirty="0">
                <a:latin typeface="+mn-lt"/>
              </a:rPr>
              <a:t>Kromě zubů kryje všechny stěny</a:t>
            </a:r>
          </a:p>
          <a:p>
            <a:pPr>
              <a:spcBef>
                <a:spcPts val="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dirty="0">
                <a:latin typeface="+mn-lt"/>
              </a:rPr>
              <a:t>Orální sliznice - 2 vrstvy (epitel +</a:t>
            </a:r>
            <a:r>
              <a:rPr lang="cs-CZ" i="1" dirty="0">
                <a:latin typeface="+mn-lt"/>
              </a:rPr>
              <a:t> lamina propria </a:t>
            </a:r>
            <a:r>
              <a:rPr lang="cs-CZ" i="1" dirty="0" err="1">
                <a:latin typeface="+mn-lt"/>
              </a:rPr>
              <a:t>mucosae</a:t>
            </a:r>
            <a:r>
              <a:rPr lang="cs-CZ" dirty="0">
                <a:latin typeface="+mn-lt"/>
              </a:rPr>
              <a:t>)</a:t>
            </a:r>
          </a:p>
          <a:p>
            <a:pPr>
              <a:spcBef>
                <a:spcPts val="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dirty="0">
                <a:latin typeface="+mn-lt"/>
              </a:rPr>
              <a:t>Na některých místech je mezi sliznici a podklad stěny vloženo podslizniční vazivo - </a:t>
            </a:r>
            <a:r>
              <a:rPr lang="cs-CZ" i="1" dirty="0" err="1">
                <a:latin typeface="+mn-lt"/>
              </a:rPr>
              <a:t>tela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submucosa</a:t>
            </a:r>
            <a:endParaRPr lang="cs-CZ" i="1" dirty="0">
              <a:latin typeface="+mn-lt"/>
            </a:endParaRPr>
          </a:p>
          <a:p>
            <a:pPr>
              <a:spcBef>
                <a:spcPts val="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endParaRPr lang="cs-CZ" dirty="0">
              <a:latin typeface="+mn-lt"/>
            </a:endParaRPr>
          </a:p>
          <a:p>
            <a:pPr>
              <a:spcBef>
                <a:spcPts val="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endParaRPr lang="cs-CZ" dirty="0">
              <a:latin typeface="+mn-lt"/>
            </a:endParaRPr>
          </a:p>
          <a:p>
            <a:pPr>
              <a:spcBef>
                <a:spcPts val="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dirty="0">
                <a:latin typeface="+mn-lt"/>
              </a:rPr>
              <a:t>Funkce orální sliznice: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 Protektivní </a:t>
            </a:r>
            <a:r>
              <a:rPr lang="cs-CZ" dirty="0">
                <a:latin typeface="+mn-lt"/>
              </a:rPr>
              <a:t>- odolná vůči mechanickým zásahům nebo účinkům bakteriální mikroflóry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 </a:t>
            </a:r>
            <a:r>
              <a:rPr lang="cs-CZ" b="1" dirty="0">
                <a:latin typeface="+mn-lt"/>
              </a:rPr>
              <a:t>Sekreční </a:t>
            </a:r>
            <a:r>
              <a:rPr lang="cs-CZ" dirty="0">
                <a:latin typeface="+mn-lt"/>
              </a:rPr>
              <a:t>- účast v produkci sliny (malé slinné žlázky)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 Senzorická </a:t>
            </a:r>
            <a:r>
              <a:rPr lang="cs-CZ" dirty="0">
                <a:latin typeface="+mn-lt"/>
              </a:rPr>
              <a:t>- sídlem receptorů snímajících teplo a chlad, bolest, hmat, chuť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 </a:t>
            </a:r>
            <a:r>
              <a:rPr lang="cs-CZ" b="1" dirty="0">
                <a:latin typeface="+mn-lt"/>
              </a:rPr>
              <a:t>Zpracování potravy</a:t>
            </a:r>
          </a:p>
          <a:p>
            <a:pPr>
              <a:spcBef>
                <a:spcPts val="0"/>
              </a:spcBef>
              <a:buClr>
                <a:srgbClr val="FFFF00"/>
              </a:buClr>
            </a:pPr>
            <a:endParaRPr lang="cs-CZ" dirty="0">
              <a:latin typeface="+mn-lt"/>
            </a:endParaRPr>
          </a:p>
          <a:p>
            <a:pPr>
              <a:spcBef>
                <a:spcPts val="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cs-CZ" dirty="0">
                <a:latin typeface="+mn-lt"/>
              </a:rPr>
              <a:t>Zvláštnost orální sliznice: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Tvoří přechod mezi kůží a sliznicí trávicí trubice (začíná v hltanu)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Podobně jako kůže </a:t>
            </a:r>
            <a:r>
              <a:rPr lang="cs-CZ" b="1" dirty="0">
                <a:latin typeface="+mn-lt"/>
              </a:rPr>
              <a:t>derivuje z ektodermu a (</a:t>
            </a:r>
            <a:r>
              <a:rPr lang="cs-CZ" b="1" dirty="0" err="1">
                <a:latin typeface="+mn-lt"/>
              </a:rPr>
              <a:t>ekto</a:t>
            </a:r>
            <a:r>
              <a:rPr lang="cs-CZ" b="1" dirty="0">
                <a:latin typeface="+mn-lt"/>
              </a:rPr>
              <a:t>)mezenchymu </a:t>
            </a:r>
            <a:r>
              <a:rPr lang="cs-CZ" dirty="0">
                <a:latin typeface="+mn-lt"/>
              </a:rPr>
              <a:t>(kraniální konec </a:t>
            </a:r>
            <a:r>
              <a:rPr lang="cs-CZ" i="1" dirty="0" err="1">
                <a:latin typeface="+mn-lt"/>
              </a:rPr>
              <a:t>crista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neuralis</a:t>
            </a:r>
            <a:r>
              <a:rPr lang="cs-CZ" dirty="0">
                <a:latin typeface="+mn-lt"/>
              </a:rPr>
              <a:t>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Ostatní oddíly trávicí trubice nebo jiné trubicovité orgány se vyvinuly z </a:t>
            </a:r>
            <a:r>
              <a:rPr lang="cs-CZ" b="1" dirty="0">
                <a:latin typeface="+mn-lt"/>
              </a:rPr>
              <a:t>entodermu ev. mezodermu a mezenchymu </a:t>
            </a:r>
            <a:r>
              <a:rPr lang="cs-CZ" b="1" dirty="0" err="1">
                <a:latin typeface="+mn-lt"/>
              </a:rPr>
              <a:t>mezodermového</a:t>
            </a:r>
            <a:r>
              <a:rPr lang="cs-CZ" b="1" dirty="0">
                <a:latin typeface="+mn-lt"/>
              </a:rPr>
              <a:t> původu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Epitel dutiny ústní si díky </a:t>
            </a:r>
            <a:r>
              <a:rPr lang="cs-CZ" dirty="0" err="1">
                <a:latin typeface="+mn-lt"/>
              </a:rPr>
              <a:t>ektodermovému</a:t>
            </a:r>
            <a:r>
              <a:rPr lang="cs-CZ" dirty="0">
                <a:latin typeface="+mn-lt"/>
              </a:rPr>
              <a:t> původu ponechal některé znaky epidermis  (stratifikaci buněk, keratinizaci, přítomnost speciálních buněk)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2400" y="228600"/>
            <a:ext cx="8915400" cy="643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altLang="cs-CZ" sz="2800" b="1" dirty="0"/>
              <a:t>Klasifikace orální sliznice</a:t>
            </a:r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altLang="cs-CZ" sz="2000" b="1" dirty="0"/>
              <a:t>Krycího typu </a:t>
            </a:r>
            <a:r>
              <a:rPr lang="cs-CZ" altLang="cs-CZ" sz="2000" dirty="0"/>
              <a:t>(65 %)</a:t>
            </a:r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altLang="cs-CZ" sz="1600" dirty="0"/>
              <a:t>vnitřní plocha rtů a tváří, měkké patro, spodní stranu jazyka, spodinu dutiny ústní a alveolární výběžky </a:t>
            </a:r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altLang="cs-CZ" sz="1600" dirty="0"/>
              <a:t>lamina propria z řídkého kolagenního vaziva, </a:t>
            </a:r>
            <a:r>
              <a:rPr lang="cs-CZ" altLang="cs-CZ" sz="1600" dirty="0">
                <a:cs typeface="Arial" charset="0"/>
              </a:rPr>
              <a:t>mezi</a:t>
            </a:r>
            <a:r>
              <a:rPr lang="cs-CZ" altLang="cs-CZ" sz="1600" dirty="0"/>
              <a:t> </a:t>
            </a:r>
            <a:r>
              <a:rPr lang="cs-CZ" altLang="cs-CZ" sz="1600" dirty="0">
                <a:cs typeface="Arial" charset="0"/>
              </a:rPr>
              <a:t>sliznici a podklad vsouvá </a:t>
            </a:r>
            <a:r>
              <a:rPr lang="cs-CZ" altLang="cs-CZ" sz="1600" dirty="0" err="1">
                <a:cs typeface="Arial" charset="0"/>
              </a:rPr>
              <a:t>tela</a:t>
            </a:r>
            <a:r>
              <a:rPr lang="cs-CZ" altLang="cs-CZ" sz="1600" dirty="0">
                <a:cs typeface="Arial" charset="0"/>
              </a:rPr>
              <a:t> </a:t>
            </a:r>
            <a:r>
              <a:rPr lang="cs-CZ" altLang="cs-CZ" sz="1600" dirty="0" err="1">
                <a:cs typeface="Arial" charset="0"/>
              </a:rPr>
              <a:t>submucosa</a:t>
            </a:r>
            <a:r>
              <a:rPr lang="cs-CZ" altLang="cs-CZ" sz="1600" dirty="0"/>
              <a:t>, </a:t>
            </a:r>
            <a:r>
              <a:rPr lang="en-GB" altLang="cs-CZ" sz="1600" dirty="0" err="1">
                <a:cs typeface="Arial" charset="0"/>
              </a:rPr>
              <a:t>sliznice</a:t>
            </a:r>
            <a:r>
              <a:rPr lang="en-GB" altLang="cs-CZ" sz="1600" dirty="0">
                <a:cs typeface="Arial" charset="0"/>
              </a:rPr>
              <a:t> je </a:t>
            </a:r>
            <a:r>
              <a:rPr lang="en-GB" altLang="cs-CZ" sz="1600" dirty="0" err="1">
                <a:cs typeface="Arial" charset="0"/>
              </a:rPr>
              <a:t>proti</a:t>
            </a:r>
            <a:r>
              <a:rPr lang="en-GB" altLang="cs-CZ" sz="1600" dirty="0">
                <a:cs typeface="Arial" charset="0"/>
              </a:rPr>
              <a:t> </a:t>
            </a:r>
            <a:r>
              <a:rPr lang="en-GB" altLang="cs-CZ" sz="1600" dirty="0" err="1">
                <a:cs typeface="Arial" charset="0"/>
              </a:rPr>
              <a:t>podkladu</a:t>
            </a:r>
            <a:r>
              <a:rPr lang="en-GB" altLang="cs-CZ" sz="1600" dirty="0">
                <a:cs typeface="Arial" charset="0"/>
              </a:rPr>
              <a:t> v </a:t>
            </a:r>
            <a:r>
              <a:rPr lang="en-GB" altLang="cs-CZ" sz="1600" dirty="0" err="1">
                <a:cs typeface="Arial" charset="0"/>
              </a:rPr>
              <a:t>omezené</a:t>
            </a:r>
            <a:r>
              <a:rPr lang="en-GB" altLang="cs-CZ" sz="1600" dirty="0">
                <a:cs typeface="Arial" charset="0"/>
              </a:rPr>
              <a:t> </a:t>
            </a:r>
            <a:r>
              <a:rPr lang="en-GB" altLang="cs-CZ" sz="1600" dirty="0" err="1">
                <a:cs typeface="Arial" charset="0"/>
              </a:rPr>
              <a:t>míře</a:t>
            </a:r>
            <a:r>
              <a:rPr lang="en-GB" altLang="cs-CZ" sz="1600" dirty="0">
                <a:cs typeface="Arial" charset="0"/>
              </a:rPr>
              <a:t> </a:t>
            </a:r>
            <a:r>
              <a:rPr lang="en-GB" altLang="cs-CZ" sz="1600" dirty="0" err="1">
                <a:cs typeface="Arial" charset="0"/>
              </a:rPr>
              <a:t>posunlivá</a:t>
            </a:r>
            <a:endParaRPr lang="cs-CZ" altLang="cs-CZ" sz="1600" dirty="0">
              <a:cs typeface="Arial" charset="0"/>
            </a:endParaRPr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endParaRPr lang="cs-CZ" altLang="cs-CZ" sz="1200" dirty="0"/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altLang="cs-CZ" sz="2000" b="1" dirty="0" err="1"/>
              <a:t>Mastikačního</a:t>
            </a:r>
            <a:r>
              <a:rPr lang="cs-CZ" altLang="cs-CZ" sz="2000" b="1" dirty="0"/>
              <a:t> typu </a:t>
            </a:r>
            <a:r>
              <a:rPr lang="cs-CZ" altLang="cs-CZ" sz="2000" dirty="0"/>
              <a:t>(25 %)</a:t>
            </a:r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altLang="cs-CZ" sz="1600" dirty="0"/>
              <a:t>tvrdé patro a dáseň</a:t>
            </a:r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altLang="cs-CZ" sz="1600" dirty="0"/>
              <a:t>epitel je zrohovatělý</a:t>
            </a:r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altLang="cs-CZ" sz="1600" dirty="0" err="1"/>
              <a:t>tela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submucosa</a:t>
            </a:r>
            <a:r>
              <a:rPr lang="cs-CZ" altLang="cs-CZ" sz="1600" dirty="0"/>
              <a:t> chybí </a:t>
            </a:r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altLang="cs-CZ" sz="1600" dirty="0"/>
              <a:t>lamina propria z hustého kolagenního vaziva neuspořádaného typu a pevně srůstá s periostem (</a:t>
            </a:r>
            <a:r>
              <a:rPr lang="cs-CZ" altLang="cs-CZ" sz="1600" dirty="0" err="1"/>
              <a:t>mukoperiost</a:t>
            </a:r>
            <a:r>
              <a:rPr lang="cs-CZ" altLang="cs-CZ" sz="1600" dirty="0"/>
              <a:t>)</a:t>
            </a:r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endParaRPr lang="cs-CZ" altLang="cs-CZ" sz="1200" dirty="0"/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altLang="cs-CZ" sz="2000" b="1" dirty="0"/>
              <a:t>Specializovaná </a:t>
            </a:r>
            <a:r>
              <a:rPr lang="cs-CZ" altLang="cs-CZ" sz="2000" dirty="0"/>
              <a:t>(10 %)</a:t>
            </a:r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altLang="cs-CZ" sz="1600" dirty="0"/>
              <a:t>hřbet jazyka </a:t>
            </a:r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altLang="cs-CZ" sz="1600" dirty="0"/>
              <a:t>členěna v papily, epitel částečně </a:t>
            </a:r>
            <a:r>
              <a:rPr lang="cs-CZ" altLang="cs-CZ" sz="1600" dirty="0" err="1"/>
              <a:t>zrohovělý</a:t>
            </a:r>
            <a:r>
              <a:rPr lang="cs-CZ" altLang="cs-CZ" sz="1600" dirty="0"/>
              <a:t>, chybí </a:t>
            </a:r>
            <a:r>
              <a:rPr lang="cs-CZ" altLang="cs-CZ" sz="1600" dirty="0" err="1"/>
              <a:t>tela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submucosa</a:t>
            </a:r>
            <a:r>
              <a:rPr lang="cs-CZ" altLang="cs-CZ" sz="1600" dirty="0"/>
              <a:t> – </a:t>
            </a:r>
          </a:p>
          <a:p>
            <a:pPr indent="-342900">
              <a:spcBef>
                <a:spcPct val="50000"/>
              </a:spcBef>
              <a:buClr>
                <a:srgbClr val="FF0066"/>
              </a:buClr>
              <a:buSzPct val="150000"/>
              <a:buFont typeface="Wingdings" pitchFamily="2" charset="2"/>
              <a:buNone/>
            </a:pPr>
            <a:r>
              <a:rPr lang="cs-CZ" altLang="cs-CZ" sz="1600" dirty="0"/>
              <a:t>lamina propria přirostlá k </a:t>
            </a:r>
            <a:r>
              <a:rPr lang="cs-CZ" altLang="cs-CZ" sz="1600" dirty="0" err="1"/>
              <a:t>aponeurosis</a:t>
            </a:r>
            <a:r>
              <a:rPr lang="cs-CZ" altLang="cs-CZ" sz="1600" dirty="0"/>
              <a:t> linguae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598" y="2154878"/>
            <a:ext cx="3928353" cy="201888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371850" y="2972942"/>
            <a:ext cx="1848222" cy="5474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99792" y="908720"/>
            <a:ext cx="3340573" cy="28225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4" name="Picture 2" descr="https://i.ytimg.com/vi/pl3jnDRr9f4/hq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1898" r="4862"/>
          <a:stretch/>
        </p:blipFill>
        <p:spPr bwMode="auto">
          <a:xfrm>
            <a:off x="6524625" y="4694557"/>
            <a:ext cx="2543175" cy="205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4549363"/>
            <a:ext cx="2038350" cy="13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7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2752"/>
          <a:stretch/>
        </p:blipFill>
        <p:spPr>
          <a:xfrm>
            <a:off x="0" y="719853"/>
            <a:ext cx="9144000" cy="32352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350" y="6063860"/>
            <a:ext cx="811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B, </a:t>
            </a:r>
            <a:r>
              <a:rPr lang="en-GB" sz="1400" dirty="0"/>
              <a:t>In histologic sections, the </a:t>
            </a:r>
            <a:r>
              <a:rPr lang="en-GB" sz="1400" b="1" dirty="0"/>
              <a:t>gingival </a:t>
            </a:r>
            <a:r>
              <a:rPr lang="en-GB" sz="1400" dirty="0"/>
              <a:t>epithelium is seen to be tightly bound to bone by a dense fibrous connective</a:t>
            </a:r>
            <a:r>
              <a:rPr lang="cs-CZ" sz="1400" dirty="0"/>
              <a:t> </a:t>
            </a:r>
            <a:r>
              <a:rPr lang="en-GB" sz="1400" dirty="0"/>
              <a:t>tissue (CT), whereas the epithelium of the </a:t>
            </a:r>
            <a:r>
              <a:rPr lang="en-GB" sz="1400" b="1" dirty="0"/>
              <a:t>lip (C) </a:t>
            </a:r>
            <a:r>
              <a:rPr lang="en-GB" sz="1400" dirty="0"/>
              <a:t>is supported by a much looser connective tissue.</a:t>
            </a:r>
          </a:p>
        </p:txBody>
      </p:sp>
      <p:sp>
        <p:nvSpPr>
          <p:cNvPr id="6" name="Rectangle 5"/>
          <p:cNvSpPr/>
          <p:nvPr/>
        </p:nvSpPr>
        <p:spPr>
          <a:xfrm>
            <a:off x="2839654" y="208826"/>
            <a:ext cx="896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G</a:t>
            </a:r>
            <a:r>
              <a:rPr lang="en-GB" b="1" dirty="0" err="1"/>
              <a:t>ingiva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744904" y="208826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Ret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4032535"/>
            <a:ext cx="4750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Lamina propria z hustého kolagenního vaziva neuspořádaného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Pevně srůstá s periostem (</a:t>
            </a:r>
            <a:r>
              <a:rPr lang="cs-CZ" dirty="0" err="1"/>
              <a:t>mukoperiost</a:t>
            </a:r>
            <a:r>
              <a:rPr lang="cs-CZ" dirty="0"/>
              <a:t>)</a:t>
            </a: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790504" y="3983262"/>
            <a:ext cx="431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Lamina propria z řídkého kolagenního vaziva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Mezi sliznici a podklad vsouvá </a:t>
            </a:r>
            <a:r>
              <a:rPr lang="cs-CZ" dirty="0" err="1"/>
              <a:t>tela</a:t>
            </a:r>
            <a:r>
              <a:rPr lang="cs-CZ" dirty="0"/>
              <a:t> </a:t>
            </a:r>
            <a:r>
              <a:rPr lang="cs-CZ" dirty="0" err="1"/>
              <a:t>submucosa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Sliznice je proti podkladu v omezené míře </a:t>
            </a:r>
            <a:r>
              <a:rPr lang="cs-CZ" dirty="0" err="1"/>
              <a:t>posunlivá</a:t>
            </a:r>
            <a:endParaRPr lang="cs-CZ" dirty="0"/>
          </a:p>
          <a:p>
            <a:endParaRPr lang="en-GB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A7197F1-3155-403B-B09B-323642EC3D3F}"/>
              </a:ext>
            </a:extLst>
          </p:cNvPr>
          <p:cNvSpPr/>
          <p:nvPr/>
        </p:nvSpPr>
        <p:spPr>
          <a:xfrm>
            <a:off x="4067944" y="3429000"/>
            <a:ext cx="79208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163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885935" y="471393"/>
            <a:ext cx="31539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cs-CZ" altLang="cs-CZ" sz="800" dirty="0"/>
          </a:p>
          <a:p>
            <a:pPr algn="ctr"/>
            <a:r>
              <a:rPr lang="cs-CZ" altLang="cs-CZ" sz="2000" dirty="0"/>
              <a:t>epitel</a:t>
            </a:r>
            <a:r>
              <a:rPr lang="cs-CZ" altLang="cs-CZ" dirty="0"/>
              <a:t> </a:t>
            </a:r>
          </a:p>
          <a:p>
            <a:pPr algn="ctr"/>
            <a:r>
              <a:rPr lang="en-GB" altLang="cs-CZ" sz="2000" b="1" dirty="0" err="1"/>
              <a:t>vrstevnatý</a:t>
            </a:r>
            <a:r>
              <a:rPr lang="en-GB" altLang="cs-CZ" sz="2000" b="1" dirty="0"/>
              <a:t> </a:t>
            </a:r>
            <a:r>
              <a:rPr lang="en-GB" altLang="cs-CZ" sz="2000" b="1" dirty="0" err="1"/>
              <a:t>dlaždicový</a:t>
            </a:r>
            <a:endParaRPr lang="cs-CZ" altLang="cs-CZ" sz="2000" b="1" dirty="0"/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5356878" y="2276872"/>
            <a:ext cx="33260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altLang="cs-CZ" dirty="0" err="1"/>
              <a:t>mastikační</a:t>
            </a:r>
            <a:r>
              <a:rPr lang="cs-CZ" altLang="cs-CZ" dirty="0"/>
              <a:t> typ sliznice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altLang="cs-CZ" dirty="0"/>
              <a:t>specializovaná sliznice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2652247" y="61636"/>
            <a:ext cx="3621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2800" b="1" dirty="0"/>
              <a:t>Orální sliznice</a:t>
            </a:r>
          </a:p>
        </p:txBody>
      </p:sp>
      <p:cxnSp>
        <p:nvCxnSpPr>
          <p:cNvPr id="4" name="Straight Connector 3"/>
          <p:cNvCxnSpPr>
            <a:stCxn id="6147" idx="2"/>
            <a:endCxn id="7" idx="0"/>
          </p:cNvCxnSpPr>
          <p:nvPr/>
        </p:nvCxnSpPr>
        <p:spPr>
          <a:xfrm flipH="1">
            <a:off x="2000244" y="1302390"/>
            <a:ext cx="2462668" cy="49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319224" y="1795806"/>
            <a:ext cx="1362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b="1" dirty="0"/>
              <a:t>nerohovějící</a:t>
            </a:r>
            <a:endParaRPr lang="en-GB" b="1" dirty="0"/>
          </a:p>
        </p:txBody>
      </p:sp>
      <p:cxnSp>
        <p:nvCxnSpPr>
          <p:cNvPr id="13" name="Straight Connector 12"/>
          <p:cNvCxnSpPr>
            <a:stCxn id="6147" idx="2"/>
            <a:endCxn id="11" idx="0"/>
          </p:cNvCxnSpPr>
          <p:nvPr/>
        </p:nvCxnSpPr>
        <p:spPr>
          <a:xfrm>
            <a:off x="4462912" y="1302390"/>
            <a:ext cx="2568106" cy="49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469421" y="1795806"/>
            <a:ext cx="112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b="1" dirty="0"/>
              <a:t>rohovějící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91217" y="2287090"/>
            <a:ext cx="1994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krycí typ sliznice</a:t>
            </a:r>
            <a:endParaRPr lang="en-GB" dirty="0"/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61554" y="5982379"/>
            <a:ext cx="88628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1600" b="1" dirty="0"/>
              <a:t>Lamina propria </a:t>
            </a:r>
            <a:r>
              <a:rPr lang="cs-CZ" altLang="cs-CZ" sz="1600" b="1" dirty="0" err="1"/>
              <a:t>mucosae</a:t>
            </a:r>
            <a:r>
              <a:rPr lang="cs-CZ" altLang="cs-CZ" sz="1600" dirty="0"/>
              <a:t> </a:t>
            </a:r>
          </a:p>
          <a:p>
            <a:r>
              <a:rPr lang="cs-CZ" altLang="cs-CZ" sz="1600" dirty="0"/>
              <a:t>Obsahuje četné melanocyty nebo </a:t>
            </a:r>
            <a:r>
              <a:rPr lang="cs-CZ" altLang="cs-CZ" sz="1600" dirty="0" err="1"/>
              <a:t>melanofágy</a:t>
            </a:r>
            <a:r>
              <a:rPr lang="cs-CZ" altLang="cs-CZ" sz="1600" dirty="0"/>
              <a:t> a proti epitelu vysílá </a:t>
            </a:r>
            <a:r>
              <a:rPr lang="cs-CZ" altLang="cs-CZ" sz="1600" b="1" dirty="0"/>
              <a:t>papily</a:t>
            </a:r>
            <a:r>
              <a:rPr lang="cs-CZ" altLang="cs-CZ" sz="1600" dirty="0"/>
              <a:t>, jejichž tvar, výška a hustota závisejí na mechanickém namáhání sliznice</a:t>
            </a:r>
            <a:endParaRPr lang="en-GB" altLang="cs-CZ" sz="1600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6176" y="82676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!</a:t>
            </a:r>
            <a:endParaRPr lang="en-GB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2517619" y="82676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!</a:t>
            </a:r>
            <a:endParaRPr lang="en-GB" sz="2800" dirty="0"/>
          </a:p>
        </p:txBody>
      </p:sp>
      <p:pic>
        <p:nvPicPr>
          <p:cNvPr id="19" name="Picture 3" descr="Figure_1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03027"/>
            <a:ext cx="4536504" cy="302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948264" y="4041452"/>
            <a:ext cx="1872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cs-CZ" dirty="0"/>
              <a:t>Lamina </a:t>
            </a:r>
            <a:r>
              <a:rPr lang="cs-CZ" dirty="0" err="1"/>
              <a:t>epithelialis</a:t>
            </a:r>
            <a:r>
              <a:rPr lang="cs-CZ" dirty="0"/>
              <a:t>: </a:t>
            </a:r>
            <a:r>
              <a:rPr lang="en-GB" dirty="0" err="1"/>
              <a:t>tlustý</a:t>
            </a:r>
            <a:r>
              <a:rPr lang="en-GB" dirty="0"/>
              <a:t> </a:t>
            </a:r>
            <a:r>
              <a:rPr lang="en-GB" dirty="0" err="1"/>
              <a:t>vrstevnatý</a:t>
            </a:r>
            <a:r>
              <a:rPr lang="en-GB" dirty="0"/>
              <a:t> </a:t>
            </a:r>
            <a:r>
              <a:rPr lang="en-GB" dirty="0" err="1"/>
              <a:t>dlaždicový</a:t>
            </a:r>
            <a:r>
              <a:rPr lang="en-GB" dirty="0"/>
              <a:t> </a:t>
            </a:r>
            <a:r>
              <a:rPr lang="en-GB" dirty="0" err="1"/>
              <a:t>epitel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041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7" grpId="0"/>
      <p:bldP spid="11" grpId="0"/>
      <p:bldP spid="14" grpId="0"/>
      <p:bldP spid="6148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Figure_12-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410" y="546100"/>
            <a:ext cx="3644233" cy="338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Figure_12-0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385" y="548681"/>
            <a:ext cx="403923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61074" y="3933057"/>
            <a:ext cx="4235450" cy="1477328"/>
          </a:xfrm>
        </p:spPr>
        <p:txBody>
          <a:bodyPr>
            <a:normAutofit/>
          </a:bodyPr>
          <a:lstStyle/>
          <a:p>
            <a:pPr marL="0" algn="ctr"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sz="1800" b="1" dirty="0"/>
              <a:t>Nerohovějící</a:t>
            </a:r>
          </a:p>
          <a:p>
            <a:pPr marL="0"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cs-CZ" sz="1800" i="1" dirty="0" err="1"/>
              <a:t>Stratum</a:t>
            </a:r>
            <a:r>
              <a:rPr lang="cs-CZ" sz="1800" i="1" dirty="0"/>
              <a:t> </a:t>
            </a:r>
            <a:r>
              <a:rPr lang="cs-CZ" sz="1800" i="1" dirty="0" err="1"/>
              <a:t>basale</a:t>
            </a:r>
            <a:r>
              <a:rPr lang="cs-CZ" sz="1800" i="1" dirty="0"/>
              <a:t> </a:t>
            </a:r>
            <a:r>
              <a:rPr lang="cs-CZ" sz="1800" dirty="0"/>
              <a:t>- melanin</a:t>
            </a:r>
          </a:p>
          <a:p>
            <a:pPr marL="0"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cs-CZ" sz="1800" i="1" dirty="0" err="1"/>
              <a:t>Stratum</a:t>
            </a:r>
            <a:r>
              <a:rPr lang="cs-CZ" sz="1800" i="1" dirty="0"/>
              <a:t> </a:t>
            </a:r>
            <a:r>
              <a:rPr lang="cs-CZ" sz="1800" i="1" dirty="0" err="1"/>
              <a:t>spinosum</a:t>
            </a:r>
            <a:endParaRPr lang="cs-CZ" sz="1800" i="1" dirty="0"/>
          </a:p>
          <a:p>
            <a:pPr marL="0"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cs-CZ" sz="1800" i="1" dirty="0" err="1"/>
              <a:t>Stratum</a:t>
            </a:r>
            <a:r>
              <a:rPr lang="cs-CZ" sz="1800" i="1" dirty="0"/>
              <a:t> intermedium</a:t>
            </a:r>
            <a:r>
              <a:rPr lang="cs-CZ" sz="1800" dirty="0"/>
              <a:t>	</a:t>
            </a:r>
          </a:p>
          <a:p>
            <a:pPr marL="0"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sz="1800" i="1" dirty="0"/>
              <a:t>	</a:t>
            </a:r>
            <a:r>
              <a:rPr lang="cs-CZ" sz="1800" i="1" dirty="0" err="1"/>
              <a:t>Stratum</a:t>
            </a:r>
            <a:r>
              <a:rPr lang="cs-CZ" sz="1800" i="1" dirty="0"/>
              <a:t> </a:t>
            </a:r>
            <a:r>
              <a:rPr lang="cs-CZ" sz="1800" i="1" dirty="0" err="1"/>
              <a:t>superficiale</a:t>
            </a:r>
            <a:endParaRPr lang="cs-CZ" sz="1800" i="1" dirty="0"/>
          </a:p>
        </p:txBody>
      </p:sp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4555133" y="3933056"/>
            <a:ext cx="45624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cs-CZ" b="1" dirty="0">
                <a:latin typeface="+mn-lt"/>
              </a:rPr>
              <a:t>Rohovějící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cs-CZ" i="1" dirty="0" err="1">
                <a:latin typeface="+mn-lt"/>
              </a:rPr>
              <a:t>Stratum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basale</a:t>
            </a:r>
            <a:r>
              <a:rPr lang="cs-CZ" dirty="0">
                <a:latin typeface="+mn-lt"/>
              </a:rPr>
              <a:t> - melanin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cs-CZ" i="1" dirty="0" err="1">
                <a:latin typeface="+mn-lt"/>
              </a:rPr>
              <a:t>Stratum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spinosum</a:t>
            </a:r>
            <a:endParaRPr lang="cs-CZ" i="1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cs-CZ" i="1" dirty="0" err="1">
                <a:latin typeface="+mn-lt"/>
              </a:rPr>
              <a:t>Stratum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granulosum</a:t>
            </a:r>
            <a:r>
              <a:rPr lang="cs-CZ" i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- </a:t>
            </a:r>
            <a:r>
              <a:rPr lang="cs-CZ" dirty="0" err="1">
                <a:latin typeface="+mn-lt"/>
              </a:rPr>
              <a:t>keratohyalin</a:t>
            </a:r>
            <a:endParaRPr lang="cs-CZ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cs-CZ" i="1" dirty="0" err="1">
                <a:latin typeface="+mn-lt"/>
              </a:rPr>
              <a:t>Stratum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corneum</a:t>
            </a:r>
            <a:r>
              <a:rPr lang="cs-CZ" i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- keratin</a:t>
            </a:r>
          </a:p>
        </p:txBody>
      </p:sp>
      <p:sp>
        <p:nvSpPr>
          <p:cNvPr id="14342" name="Rectangle 12" descr="Figure_12-29"/>
          <p:cNvSpPr>
            <a:spLocks noChangeArrowheads="1"/>
          </p:cNvSpPr>
          <p:nvPr/>
        </p:nvSpPr>
        <p:spPr bwMode="auto">
          <a:xfrm>
            <a:off x="261060" y="5549483"/>
            <a:ext cx="878511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</a:pPr>
            <a:r>
              <a:rPr lang="cs-CZ" b="1" i="1" dirty="0">
                <a:latin typeface="+mn-lt"/>
              </a:rPr>
              <a:t>Lamina propria </a:t>
            </a:r>
            <a:r>
              <a:rPr lang="cs-CZ" b="1" i="1" dirty="0" err="1">
                <a:latin typeface="+mn-lt"/>
              </a:rPr>
              <a:t>mucosae</a:t>
            </a:r>
            <a:r>
              <a:rPr lang="cs-CZ" dirty="0">
                <a:latin typeface="+mn-lt"/>
              </a:rPr>
              <a:t>: řídké kolagenní vazivo, četné </a:t>
            </a:r>
            <a:r>
              <a:rPr lang="cs-CZ" dirty="0" err="1">
                <a:latin typeface="+mn-lt"/>
              </a:rPr>
              <a:t>melanofágy</a:t>
            </a:r>
            <a:r>
              <a:rPr lang="cs-CZ" dirty="0">
                <a:latin typeface="+mn-lt"/>
              </a:rPr>
              <a:t> (buňky s melaninovými zrnky) a proti epitelu vybíhá v podobě papil, jejichž tvar, výška a hustota závisejí na mechanické zátěži sliznice /</a:t>
            </a:r>
            <a:r>
              <a:rPr lang="cs-CZ" dirty="0" err="1">
                <a:latin typeface="+mn-lt"/>
              </a:rPr>
              <a:t>stratum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papillare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stratum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reticulare</a:t>
            </a:r>
            <a:r>
              <a:rPr lang="cs-CZ" dirty="0">
                <a:latin typeface="+mn-lt"/>
              </a:rPr>
              <a:t>/; husté kolagenní vazivo neuspořádaného typu</a:t>
            </a:r>
            <a:endParaRPr lang="en-GB" dirty="0">
              <a:latin typeface="+mn-lt"/>
            </a:endParaRPr>
          </a:p>
        </p:txBody>
      </p:sp>
      <p:sp>
        <p:nvSpPr>
          <p:cNvPr id="14343" name="Rectangle 8" descr="Figure_12-29"/>
          <p:cNvSpPr>
            <a:spLocks noChangeArrowheads="1"/>
          </p:cNvSpPr>
          <p:nvPr/>
        </p:nvSpPr>
        <p:spPr bwMode="auto">
          <a:xfrm>
            <a:off x="1861583" y="39688"/>
            <a:ext cx="542084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cs-CZ" b="1" dirty="0">
                <a:latin typeface="+mn-lt"/>
              </a:rPr>
              <a:t>V epitelu - 4 vrstvy </a:t>
            </a:r>
            <a:r>
              <a:rPr lang="cs-CZ" dirty="0">
                <a:latin typeface="+mn-lt"/>
              </a:rPr>
              <a:t>-  označují podobně jako u epidermis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6" descr="oral-zakl kopie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4860032" y="1009650"/>
            <a:ext cx="3692525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1981200" y="152400"/>
            <a:ext cx="51704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latin typeface="+mn-lt"/>
              </a:rPr>
              <a:t>Orální sliznice krycího typu</a:t>
            </a:r>
          </a:p>
        </p:txBody>
      </p:sp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5541070" y="2782888"/>
            <a:ext cx="19748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cs-CZ" b="1" dirty="0">
                <a:latin typeface="Tahoma" pitchFamily="34" charset="0"/>
              </a:rPr>
              <a:t>lamina propria</a:t>
            </a:r>
          </a:p>
          <a:p>
            <a:pPr algn="ctr"/>
            <a:endParaRPr lang="cs-CZ" b="1" dirty="0">
              <a:latin typeface="Tahoma" pitchFamily="34" charset="0"/>
            </a:endParaRPr>
          </a:p>
          <a:p>
            <a:pPr algn="ctr"/>
            <a:endParaRPr lang="cs-CZ" b="1" dirty="0">
              <a:latin typeface="Tahoma" pitchFamily="34" charset="0"/>
            </a:endParaRPr>
          </a:p>
          <a:p>
            <a:pPr algn="ctr"/>
            <a:endParaRPr lang="cs-CZ" b="1" dirty="0">
              <a:latin typeface="Tahoma" pitchFamily="34" charset="0"/>
            </a:endParaRPr>
          </a:p>
          <a:p>
            <a:pPr algn="ctr"/>
            <a:endParaRPr lang="cs-CZ" b="1" dirty="0">
              <a:latin typeface="Tahoma" pitchFamily="34" charset="0"/>
            </a:endParaRPr>
          </a:p>
          <a:p>
            <a:pPr algn="ctr"/>
            <a:endParaRPr lang="cs-CZ" b="1" dirty="0">
              <a:latin typeface="Tahoma" pitchFamily="34" charset="0"/>
            </a:endParaRPr>
          </a:p>
          <a:p>
            <a:pPr algn="ctr"/>
            <a:r>
              <a:rPr lang="cs-CZ" b="1" dirty="0" err="1">
                <a:latin typeface="Tahoma" pitchFamily="34" charset="0"/>
              </a:rPr>
              <a:t>tela</a:t>
            </a:r>
            <a:r>
              <a:rPr lang="cs-CZ" b="1" dirty="0">
                <a:latin typeface="Tahoma" pitchFamily="34" charset="0"/>
              </a:rPr>
              <a:t> </a:t>
            </a:r>
            <a:r>
              <a:rPr lang="cs-CZ" b="1" dirty="0" err="1">
                <a:latin typeface="Tahoma" pitchFamily="34" charset="0"/>
              </a:rPr>
              <a:t>submucosa</a:t>
            </a:r>
            <a:endParaRPr lang="cs-CZ" b="1" dirty="0">
              <a:latin typeface="Tahoma" pitchFamily="34" charset="0"/>
            </a:endParaRPr>
          </a:p>
        </p:txBody>
      </p:sp>
      <p:pic>
        <p:nvPicPr>
          <p:cNvPr id="6" name="Picture 5" descr="retP0008"/>
          <p:cNvPicPr>
            <a:picLocks noChangeAspect="1" noChangeArrowheads="1"/>
          </p:cNvPicPr>
          <p:nvPr/>
        </p:nvPicPr>
        <p:blipFill>
          <a:blip r:embed="rId3" cstate="print"/>
          <a:srcRect t="12283" b="1112"/>
          <a:stretch>
            <a:fillRect/>
          </a:stretch>
        </p:blipFill>
        <p:spPr bwMode="auto">
          <a:xfrm>
            <a:off x="269156" y="1009650"/>
            <a:ext cx="4302844" cy="573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0" y="20183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800" b="1" dirty="0">
                <a:latin typeface="+mn-lt"/>
              </a:rPr>
              <a:t>O</a:t>
            </a:r>
            <a:r>
              <a:rPr lang="en-GB" sz="2800" b="1" dirty="0" err="1">
                <a:latin typeface="+mn-lt"/>
              </a:rPr>
              <a:t>rální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b="1" dirty="0" err="1">
                <a:latin typeface="+mn-lt"/>
              </a:rPr>
              <a:t>sliznice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b="1" dirty="0" err="1">
                <a:latin typeface="+mn-lt"/>
              </a:rPr>
              <a:t>mastikačního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b="1" dirty="0" err="1">
                <a:latin typeface="+mn-lt"/>
              </a:rPr>
              <a:t>typu</a:t>
            </a:r>
            <a:r>
              <a:rPr lang="en-GB" sz="2800" b="1" dirty="0">
                <a:latin typeface="+mn-lt"/>
              </a:rPr>
              <a:t> </a:t>
            </a:r>
            <a:endParaRPr lang="cs-CZ" sz="2800" b="1" dirty="0">
              <a:latin typeface="+mn-lt"/>
            </a:endParaRPr>
          </a:p>
          <a:p>
            <a:pPr algn="ctr" eaLnBrk="0" hangingPunct="0"/>
            <a:r>
              <a:rPr lang="cs-CZ" sz="2000" b="1" dirty="0"/>
              <a:t>				</a:t>
            </a:r>
            <a:r>
              <a:rPr lang="cs-CZ" sz="2000" b="1" dirty="0">
                <a:latin typeface="Tahoma" pitchFamily="34" charset="0"/>
              </a:rPr>
              <a:t>		   </a:t>
            </a:r>
            <a:r>
              <a:rPr lang="cs-CZ" dirty="0"/>
              <a:t>klin. termín:</a:t>
            </a:r>
            <a:r>
              <a:rPr lang="cs-CZ" b="1" dirty="0"/>
              <a:t> </a:t>
            </a:r>
            <a:r>
              <a:rPr lang="cs-CZ" b="1" dirty="0" err="1">
                <a:latin typeface="+mn-lt"/>
              </a:rPr>
              <a:t>mukoperiost</a:t>
            </a:r>
            <a:endParaRPr lang="en-GB" dirty="0">
              <a:latin typeface="+mn-lt"/>
            </a:endParaRPr>
          </a:p>
        </p:txBody>
      </p:sp>
      <p:pic>
        <p:nvPicPr>
          <p:cNvPr id="18435" name="Picture 8" descr="Bez názvu 1 kopie"/>
          <p:cNvPicPr>
            <a:picLocks noChangeAspect="1" noChangeArrowheads="1"/>
          </p:cNvPicPr>
          <p:nvPr/>
        </p:nvPicPr>
        <p:blipFill>
          <a:blip r:embed="rId2" cstate="print"/>
          <a:srcRect r="3296"/>
          <a:stretch>
            <a:fillRect/>
          </a:stretch>
        </p:blipFill>
        <p:spPr bwMode="auto">
          <a:xfrm>
            <a:off x="5292080" y="1436630"/>
            <a:ext cx="3777560" cy="25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Figure_12-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09630"/>
            <a:ext cx="4605398" cy="5044698"/>
          </a:xfrm>
          <a:prstGeom prst="rect">
            <a:avLst/>
          </a:prstGeom>
          <a:noFill/>
        </p:spPr>
      </p:pic>
      <p:pic>
        <p:nvPicPr>
          <p:cNvPr id="18437" name="Picture 10" descr="Figure_1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385409"/>
            <a:ext cx="2132809" cy="246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ctangle 10" descr="Figure_12-29"/>
          <p:cNvSpPr>
            <a:spLocks noChangeArrowheads="1"/>
          </p:cNvSpPr>
          <p:nvPr/>
        </p:nvSpPr>
        <p:spPr bwMode="auto">
          <a:xfrm>
            <a:off x="8117734" y="6165304"/>
            <a:ext cx="72487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200" b="1" dirty="0"/>
              <a:t>gingiva</a:t>
            </a:r>
            <a:endParaRPr lang="en-GB" sz="12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tropdut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684213" y="44450"/>
            <a:ext cx="8421687" cy="620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 descr="soft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4064000"/>
            <a:ext cx="2843213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čára 4"/>
          <p:cNvCxnSpPr/>
          <p:nvPr/>
        </p:nvCxnSpPr>
        <p:spPr bwMode="auto">
          <a:xfrm flipV="1">
            <a:off x="2051720" y="3212976"/>
            <a:ext cx="4608512" cy="72008"/>
          </a:xfrm>
          <a:prstGeom prst="line">
            <a:avLst/>
          </a:prstGeom>
          <a:blipFill dpi="0" rotWithShape="1">
            <a:blip r:embed="rId4" cstate="print"/>
            <a:srcRect/>
            <a:stretch>
              <a:fillRect r="-21839"/>
            </a:stretch>
          </a:blipFill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4938713" y="2837565"/>
            <a:ext cx="1937543" cy="331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938713" y="3284924"/>
            <a:ext cx="1937543" cy="331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895056" y="2812866"/>
            <a:ext cx="1841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chemeClr val="accent1">
                    <a:lumMod val="50000"/>
                  </a:schemeClr>
                </a:solidFill>
              </a:rPr>
              <a:t>palatum </a:t>
            </a:r>
            <a:r>
              <a:rPr lang="cs-CZ" altLang="cs-CZ" sz="2000" b="1" dirty="0" err="1">
                <a:solidFill>
                  <a:schemeClr val="accent1">
                    <a:lumMod val="50000"/>
                  </a:schemeClr>
                </a:solidFill>
              </a:rPr>
              <a:t>durum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95056" y="3244914"/>
            <a:ext cx="1666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chemeClr val="accent1">
                    <a:lumMod val="50000"/>
                  </a:schemeClr>
                </a:solidFill>
              </a:rPr>
              <a:t>palatum mole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89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15900" y="204254"/>
            <a:ext cx="89281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 b="1" dirty="0"/>
              <a:t>Tvrdé patro (palatum </a:t>
            </a:r>
            <a:r>
              <a:rPr lang="cs-CZ" altLang="cs-CZ" sz="2400" b="1" dirty="0" err="1"/>
              <a:t>durum</a:t>
            </a:r>
            <a:r>
              <a:rPr lang="cs-CZ" altLang="cs-CZ" sz="2400" b="1" dirty="0"/>
              <a:t>)</a:t>
            </a:r>
          </a:p>
          <a:p>
            <a:endParaRPr lang="cs-CZ" altLang="cs-CZ" sz="2000" dirty="0"/>
          </a:p>
          <a:p>
            <a:r>
              <a:rPr lang="cs-CZ" altLang="cs-CZ" sz="2000" dirty="0" err="1"/>
              <a:t>mastikační</a:t>
            </a:r>
            <a:r>
              <a:rPr lang="cs-CZ" altLang="cs-CZ" sz="2000" dirty="0"/>
              <a:t> sliznice: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/>
              <a:t>vrstevnatý dlaždicový</a:t>
            </a:r>
            <a:r>
              <a:rPr lang="cs-CZ" altLang="cs-CZ" sz="2000" b="1" dirty="0"/>
              <a:t> rohovějící</a:t>
            </a:r>
            <a:r>
              <a:rPr lang="cs-CZ" altLang="cs-CZ" sz="2000" dirty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 err="1"/>
              <a:t>tela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submucosa</a:t>
            </a:r>
            <a:r>
              <a:rPr lang="cs-CZ" altLang="cs-CZ" sz="2000" dirty="0"/>
              <a:t> chybí</a:t>
            </a:r>
          </a:p>
          <a:p>
            <a:r>
              <a:rPr lang="cs-CZ" altLang="cs-CZ" sz="2000" dirty="0"/>
              <a:t>velká regionální variabilita a člení se v následující oblasti</a:t>
            </a:r>
            <a:r>
              <a:rPr lang="cs-CZ" altLang="cs-CZ" sz="2000" b="1" dirty="0"/>
              <a:t>:</a:t>
            </a:r>
            <a:endParaRPr lang="en-GB" altLang="cs-CZ" sz="2000" b="1" dirty="0"/>
          </a:p>
        </p:txBody>
      </p:sp>
      <p:pic>
        <p:nvPicPr>
          <p:cNvPr id="17411" name="Picture 3" descr="patr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95" y="2439508"/>
            <a:ext cx="6975475" cy="437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148424" y="2691124"/>
            <a:ext cx="199420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cs-CZ" altLang="cs-CZ" b="1" dirty="0">
              <a:solidFill>
                <a:srgbClr val="000000"/>
              </a:solidFill>
            </a:endParaRPr>
          </a:p>
          <a:p>
            <a:pPr algn="ctr"/>
            <a:endParaRPr lang="cs-CZ" altLang="cs-CZ" b="1" dirty="0">
              <a:solidFill>
                <a:srgbClr val="000000"/>
              </a:solidFill>
            </a:endParaRPr>
          </a:p>
          <a:p>
            <a:pPr algn="ctr"/>
            <a:r>
              <a:rPr lang="cs-CZ" altLang="cs-CZ" b="1" dirty="0">
                <a:solidFill>
                  <a:srgbClr val="000000"/>
                </a:solidFill>
              </a:rPr>
              <a:t>tuková zóna</a:t>
            </a:r>
          </a:p>
          <a:p>
            <a:pPr algn="ctr"/>
            <a:endParaRPr lang="cs-CZ" altLang="cs-CZ" b="1" dirty="0">
              <a:solidFill>
                <a:srgbClr val="000000"/>
              </a:solidFill>
            </a:endParaRPr>
          </a:p>
          <a:p>
            <a:pPr algn="ctr"/>
            <a:endParaRPr lang="cs-CZ" altLang="cs-CZ" b="1" dirty="0">
              <a:solidFill>
                <a:srgbClr val="000000"/>
              </a:solidFill>
            </a:endParaRPr>
          </a:p>
          <a:p>
            <a:pPr algn="ctr"/>
            <a:r>
              <a:rPr lang="cs-CZ" altLang="cs-CZ" b="1" dirty="0">
                <a:solidFill>
                  <a:srgbClr val="000000"/>
                </a:solidFill>
              </a:rPr>
              <a:t> žlázová zóna</a:t>
            </a:r>
            <a:endParaRPr lang="en-GB" altLang="cs-CZ" b="1" dirty="0">
              <a:solidFill>
                <a:srgbClr val="000000"/>
              </a:solidFill>
            </a:endParaRPr>
          </a:p>
        </p:txBody>
      </p:sp>
      <p:sp>
        <p:nvSpPr>
          <p:cNvPr id="17413" name="Obdélník 6"/>
          <p:cNvSpPr>
            <a:spLocks noChangeArrowheads="1"/>
          </p:cNvSpPr>
          <p:nvPr/>
        </p:nvSpPr>
        <p:spPr bwMode="auto">
          <a:xfrm>
            <a:off x="1370012" y="2263297"/>
            <a:ext cx="6619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b="1" dirty="0">
                <a:solidFill>
                  <a:srgbClr val="000000"/>
                </a:solidFill>
              </a:rPr>
              <a:t>r</a:t>
            </a:r>
            <a:r>
              <a:rPr lang="en-GB" altLang="cs-CZ" b="1" dirty="0" err="1">
                <a:solidFill>
                  <a:srgbClr val="000000"/>
                </a:solidFill>
              </a:rPr>
              <a:t>aphe</a:t>
            </a:r>
            <a:r>
              <a:rPr lang="en-GB" altLang="cs-CZ" b="1" dirty="0">
                <a:solidFill>
                  <a:srgbClr val="000000"/>
                </a:solidFill>
              </a:rPr>
              <a:t> </a:t>
            </a:r>
            <a:r>
              <a:rPr lang="en-GB" altLang="cs-CZ" b="1" dirty="0" err="1">
                <a:solidFill>
                  <a:srgbClr val="000000"/>
                </a:solidFill>
              </a:rPr>
              <a:t>palati</a:t>
            </a:r>
            <a:r>
              <a:rPr lang="cs-CZ" altLang="cs-CZ" b="1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(</a:t>
            </a:r>
            <a:r>
              <a:rPr lang="en-GB" dirty="0" err="1"/>
              <a:t>slizniční</a:t>
            </a:r>
            <a:r>
              <a:rPr lang="en-GB" dirty="0"/>
              <a:t> </a:t>
            </a:r>
            <a:r>
              <a:rPr lang="en-GB" dirty="0" err="1"/>
              <a:t>řasa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střední</a:t>
            </a:r>
            <a:r>
              <a:rPr lang="en-GB" dirty="0"/>
              <a:t> </a:t>
            </a:r>
            <a:r>
              <a:rPr lang="en-GB" dirty="0" err="1"/>
              <a:t>čáře</a:t>
            </a:r>
            <a:r>
              <a:rPr lang="en-GB" dirty="0"/>
              <a:t> </a:t>
            </a:r>
            <a:r>
              <a:rPr lang="en-GB" dirty="0" err="1"/>
              <a:t>patra</a:t>
            </a:r>
            <a:r>
              <a:rPr lang="en-GB" dirty="0"/>
              <a:t> </a:t>
            </a:r>
            <a:r>
              <a:rPr lang="en-GB" dirty="0" err="1"/>
              <a:t>dutiny</a:t>
            </a:r>
            <a:r>
              <a:rPr lang="en-GB" dirty="0"/>
              <a:t> </a:t>
            </a:r>
            <a:r>
              <a:rPr lang="en-GB" dirty="0" err="1"/>
              <a:t>ústní</a:t>
            </a:r>
            <a:r>
              <a:rPr lang="cs-CZ" altLang="cs-CZ" dirty="0"/>
              <a:t>)</a:t>
            </a:r>
          </a:p>
        </p:txBody>
      </p:sp>
      <p:cxnSp>
        <p:nvCxnSpPr>
          <p:cNvPr id="8" name="Přímá spojovací šipka 7"/>
          <p:cNvCxnSpPr/>
          <p:nvPr/>
        </p:nvCxnSpPr>
        <p:spPr bwMode="auto">
          <a:xfrm flipH="1">
            <a:off x="2178000" y="3645681"/>
            <a:ext cx="2078520" cy="5334"/>
          </a:xfrm>
          <a:prstGeom prst="straightConnector1">
            <a:avLst/>
          </a:prstGeom>
          <a:blipFill dpi="0" rotWithShape="1">
            <a:blip r:embed="rId3"/>
            <a:srcRect/>
            <a:stretch>
              <a:fillRect r="-21839"/>
            </a:stretch>
          </a:blipFill>
          <a:ln w="1270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Přímá spojovací šipka 7"/>
          <p:cNvCxnSpPr/>
          <p:nvPr/>
        </p:nvCxnSpPr>
        <p:spPr bwMode="auto">
          <a:xfrm flipH="1">
            <a:off x="2268952" y="4446275"/>
            <a:ext cx="1987568" cy="14859"/>
          </a:xfrm>
          <a:prstGeom prst="straightConnector1">
            <a:avLst/>
          </a:prstGeom>
          <a:blipFill dpi="0" rotWithShape="1">
            <a:blip r:embed="rId3"/>
            <a:srcRect/>
            <a:stretch>
              <a:fillRect r="-21839"/>
            </a:stretch>
          </a:blipFill>
          <a:ln w="1270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Přímá spojovací šipka 7"/>
          <p:cNvCxnSpPr/>
          <p:nvPr/>
        </p:nvCxnSpPr>
        <p:spPr bwMode="auto">
          <a:xfrm flipH="1">
            <a:off x="1835100" y="2632629"/>
            <a:ext cx="27470" cy="922489"/>
          </a:xfrm>
          <a:prstGeom prst="straightConnector1">
            <a:avLst/>
          </a:prstGeom>
          <a:blipFill dpi="0" rotWithShape="1">
            <a:blip r:embed="rId3"/>
            <a:srcRect/>
            <a:stretch>
              <a:fillRect r="-21839"/>
            </a:stretch>
          </a:blipFill>
          <a:ln w="1270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2" descr="Image result for ductus incisi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42299" y="2731060"/>
            <a:ext cx="4090189" cy="289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26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250824" y="188640"/>
            <a:ext cx="8512175" cy="6379840"/>
          </a:xfrm>
        </p:spPr>
        <p:txBody>
          <a:bodyPr/>
          <a:lstStyle/>
          <a:p>
            <a:pPr marL="476250" lvl="1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3200" dirty="0"/>
              <a:t>Cíle předmětu</a:t>
            </a:r>
          </a:p>
          <a:p>
            <a:pPr marL="476250" lvl="1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000" dirty="0"/>
          </a:p>
          <a:p>
            <a:pPr marL="647700" lvl="1" indent="-342900">
              <a:lnSpc>
                <a:spcPct val="80000"/>
              </a:lnSpc>
            </a:pPr>
            <a:r>
              <a:rPr lang="cs-CZ" sz="2200" b="1" dirty="0"/>
              <a:t>Mikroskopická stavba </a:t>
            </a:r>
            <a:r>
              <a:rPr lang="cs-CZ" sz="2200" dirty="0"/>
              <a:t>orgánů </a:t>
            </a:r>
            <a:r>
              <a:rPr lang="cs-CZ" sz="2200" dirty="0" err="1"/>
              <a:t>orofaciálního</a:t>
            </a:r>
            <a:r>
              <a:rPr lang="cs-CZ" sz="2200" dirty="0"/>
              <a:t> systému</a:t>
            </a:r>
          </a:p>
          <a:p>
            <a:pPr marL="647700" lvl="1" indent="-342900">
              <a:lnSpc>
                <a:spcPct val="80000"/>
              </a:lnSpc>
            </a:pPr>
            <a:r>
              <a:rPr lang="cs-CZ" sz="2200" dirty="0"/>
              <a:t>Spojitost stavby s </a:t>
            </a:r>
            <a:r>
              <a:rPr lang="cs-CZ" sz="2200" b="1" dirty="0"/>
              <a:t>funkcí </a:t>
            </a:r>
            <a:r>
              <a:rPr lang="cs-CZ" sz="2200" dirty="0"/>
              <a:t>orgánů v této oblasti</a:t>
            </a:r>
          </a:p>
          <a:p>
            <a:pPr marL="647700" lvl="1" indent="-342900">
              <a:lnSpc>
                <a:spcPct val="80000"/>
              </a:lnSpc>
            </a:pPr>
            <a:r>
              <a:rPr lang="cs-CZ" sz="2200" dirty="0"/>
              <a:t>Detailní </a:t>
            </a:r>
            <a:r>
              <a:rPr lang="cs-CZ" sz="2200" b="1" dirty="0"/>
              <a:t>pochopení vývojových procesů</a:t>
            </a:r>
            <a:r>
              <a:rPr lang="cs-CZ" sz="2200" dirty="0"/>
              <a:t>, které utvářejí celou oblast</a:t>
            </a:r>
          </a:p>
          <a:p>
            <a:pPr marL="647700" lvl="1" indent="-342900">
              <a:lnSpc>
                <a:spcPct val="80000"/>
              </a:lnSpc>
            </a:pPr>
            <a:r>
              <a:rPr lang="cs-CZ" sz="2200" dirty="0"/>
              <a:t>Pochopení pozadí </a:t>
            </a:r>
            <a:r>
              <a:rPr lang="cs-CZ" sz="2200" b="1" dirty="0"/>
              <a:t>vrozených vývojových vad</a:t>
            </a:r>
          </a:p>
          <a:p>
            <a:pPr marL="647700" lvl="1" indent="-342900">
              <a:lnSpc>
                <a:spcPct val="80000"/>
              </a:lnSpc>
            </a:pPr>
            <a:endParaRPr lang="cs-CZ" dirty="0"/>
          </a:p>
          <a:p>
            <a:pPr marL="647700" lvl="1" indent="-342900">
              <a:lnSpc>
                <a:spcPct val="80000"/>
              </a:lnSpc>
            </a:pPr>
            <a:endParaRPr lang="cs-CZ" dirty="0"/>
          </a:p>
          <a:p>
            <a:pPr marL="0" lvl="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b="1" dirty="0"/>
              <a:t>Přednášky</a:t>
            </a:r>
            <a:r>
              <a:rPr lang="cs-CZ" dirty="0"/>
              <a:t> (7):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dirty="0"/>
              <a:t>Sudý týden - každé úterý	 	(ONLINE)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None/>
            </a:pPr>
            <a:endParaRPr lang="cs-CZ" dirty="0"/>
          </a:p>
          <a:p>
            <a:pPr marL="0" lvl="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b="1" dirty="0"/>
              <a:t>Cvičení </a:t>
            </a:r>
            <a:r>
              <a:rPr lang="cs-CZ" dirty="0"/>
              <a:t>(7): 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dirty="0"/>
              <a:t>Sudý týden - sk. 21,22 	(mikroskopický sál)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dirty="0"/>
              <a:t>Lichý týden – sk. 23, 24	(mikroskopický sál)</a:t>
            </a:r>
          </a:p>
          <a:p>
            <a:pPr marL="0" indent="0">
              <a:spcBef>
                <a:spcPct val="0"/>
              </a:spcBef>
              <a:buNone/>
            </a:pPr>
            <a:endParaRPr lang="cs-CZ" dirty="0"/>
          </a:p>
          <a:p>
            <a:pPr marL="0" indent="0">
              <a:spcBef>
                <a:spcPct val="0"/>
              </a:spcBef>
              <a:buNone/>
            </a:pPr>
            <a:r>
              <a:rPr lang="cs-CZ" b="1" dirty="0"/>
              <a:t>Vyučující: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cs-CZ" dirty="0"/>
              <a:t>Mgr. </a:t>
            </a:r>
            <a:r>
              <a:rPr lang="cs-CZ" b="1" dirty="0"/>
              <a:t>Jan Křivánek</a:t>
            </a:r>
            <a:r>
              <a:rPr lang="cs-CZ" dirty="0"/>
              <a:t>, Ph.D.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cs-CZ" dirty="0"/>
              <a:t>(Mgr. </a:t>
            </a:r>
            <a:r>
              <a:rPr lang="cs-CZ" b="1" dirty="0"/>
              <a:t>Eva Švandová</a:t>
            </a:r>
            <a:r>
              <a:rPr lang="cs-CZ" dirty="0"/>
              <a:t>, Ph.D.)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cs-CZ" dirty="0"/>
          </a:p>
          <a:p>
            <a:pPr marL="0" indent="0">
              <a:spcBef>
                <a:spcPct val="0"/>
              </a:spcBef>
              <a:buNone/>
            </a:pPr>
            <a:endParaRPr lang="cs-CZ" dirty="0"/>
          </a:p>
          <a:p>
            <a:pPr marL="0" lvl="0" indent="0" eaLnBrk="1" hangingPunct="1">
              <a:spcBef>
                <a:spcPct val="0"/>
              </a:spcBef>
              <a:buClrTx/>
              <a:buSzTx/>
              <a:buNone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 bwMode="auto">
          <a:xfrm>
            <a:off x="510380" y="6237312"/>
            <a:ext cx="7993062" cy="432048"/>
          </a:xfrm>
          <a:prstGeom prst="rect">
            <a:avLst/>
          </a:prstGeom>
          <a:solidFill>
            <a:srgbClr val="F8F8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dirty="0">
                <a:latin typeface="+mn-lt"/>
              </a:rPr>
              <a:t>http://www.med.</a:t>
            </a:r>
            <a:r>
              <a:rPr lang="cs-CZ" dirty="0" err="1">
                <a:latin typeface="+mn-lt"/>
              </a:rPr>
              <a:t>muni.cz</a:t>
            </a:r>
            <a:r>
              <a:rPr lang="cs-CZ" dirty="0">
                <a:latin typeface="+mn-lt"/>
              </a:rPr>
              <a:t>/histology/</a:t>
            </a:r>
            <a:r>
              <a:rPr lang="cs-CZ" dirty="0" err="1">
                <a:latin typeface="+mn-lt"/>
              </a:rPr>
              <a:t>masters</a:t>
            </a:r>
            <a:r>
              <a:rPr lang="cs-CZ" dirty="0">
                <a:latin typeface="+mn-lt"/>
              </a:rPr>
              <a:t>-</a:t>
            </a:r>
            <a:r>
              <a:rPr lang="cs-CZ" dirty="0" err="1">
                <a:latin typeface="+mn-lt"/>
              </a:rPr>
              <a:t>degree</a:t>
            </a:r>
            <a:r>
              <a:rPr lang="cs-CZ" dirty="0">
                <a:latin typeface="+mn-lt"/>
              </a:rPr>
              <a:t>-</a:t>
            </a:r>
            <a:r>
              <a:rPr lang="cs-CZ" dirty="0" err="1">
                <a:latin typeface="+mn-lt"/>
              </a:rPr>
              <a:t>programmes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179388" y="44624"/>
            <a:ext cx="8928100" cy="666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 b="1" dirty="0">
                <a:latin typeface="+mn-lt"/>
              </a:rPr>
              <a:t>M</a:t>
            </a:r>
            <a:r>
              <a:rPr lang="en-GB" altLang="cs-CZ" sz="2400" b="1" dirty="0" err="1">
                <a:latin typeface="+mn-lt"/>
              </a:rPr>
              <a:t>ístní</a:t>
            </a:r>
            <a:r>
              <a:rPr lang="en-GB" altLang="cs-CZ" sz="2400" b="1" dirty="0">
                <a:latin typeface="+mn-lt"/>
              </a:rPr>
              <a:t> </a:t>
            </a:r>
            <a:r>
              <a:rPr lang="en-GB" altLang="cs-CZ" sz="2400" b="1" dirty="0" err="1">
                <a:latin typeface="+mn-lt"/>
              </a:rPr>
              <a:t>rozdíly</a:t>
            </a:r>
            <a:r>
              <a:rPr lang="en-GB" altLang="cs-CZ" sz="2400" b="1" dirty="0">
                <a:latin typeface="+mn-lt"/>
              </a:rPr>
              <a:t> </a:t>
            </a:r>
            <a:r>
              <a:rPr lang="en-GB" altLang="cs-CZ" sz="2400" b="1" dirty="0" err="1">
                <a:latin typeface="+mn-lt"/>
              </a:rPr>
              <a:t>ve</a:t>
            </a:r>
            <a:r>
              <a:rPr lang="en-GB" altLang="cs-CZ" sz="2400" b="1" dirty="0">
                <a:latin typeface="+mn-lt"/>
              </a:rPr>
              <a:t> </a:t>
            </a:r>
            <a:r>
              <a:rPr lang="en-GB" altLang="cs-CZ" sz="2400" b="1" dirty="0" err="1">
                <a:latin typeface="+mn-lt"/>
              </a:rPr>
              <a:t>skladbě</a:t>
            </a:r>
            <a:r>
              <a:rPr lang="en-GB" altLang="cs-CZ" sz="2400" b="1" dirty="0">
                <a:latin typeface="+mn-lt"/>
              </a:rPr>
              <a:t> </a:t>
            </a:r>
            <a:r>
              <a:rPr lang="en-GB" altLang="cs-CZ" sz="2400" b="1" dirty="0" err="1">
                <a:latin typeface="+mn-lt"/>
              </a:rPr>
              <a:t>sliznice</a:t>
            </a:r>
            <a:r>
              <a:rPr lang="en-GB" altLang="cs-CZ" sz="2400" b="1" dirty="0">
                <a:latin typeface="+mn-lt"/>
              </a:rPr>
              <a:t> </a:t>
            </a:r>
            <a:r>
              <a:rPr lang="en-GB" altLang="cs-CZ" sz="2400" b="1" dirty="0" err="1">
                <a:latin typeface="+mn-lt"/>
              </a:rPr>
              <a:t>tvrdého</a:t>
            </a:r>
            <a:r>
              <a:rPr lang="en-GB" altLang="cs-CZ" sz="2400" b="1" dirty="0">
                <a:latin typeface="+mn-lt"/>
              </a:rPr>
              <a:t> </a:t>
            </a:r>
            <a:r>
              <a:rPr lang="en-GB" altLang="cs-CZ" sz="2400" b="1" dirty="0" err="1">
                <a:latin typeface="+mn-lt"/>
              </a:rPr>
              <a:t>patra</a:t>
            </a:r>
            <a:endParaRPr lang="cs-CZ" altLang="cs-CZ" sz="2400" b="1" dirty="0">
              <a:latin typeface="+mn-lt"/>
            </a:endParaRPr>
          </a:p>
          <a:p>
            <a:pPr algn="ctr">
              <a:spcBef>
                <a:spcPct val="50000"/>
              </a:spcBef>
            </a:pPr>
            <a:endParaRPr lang="en-GB" altLang="cs-CZ" sz="1050" b="1" dirty="0"/>
          </a:p>
          <a:p>
            <a:pPr>
              <a:lnSpc>
                <a:spcPct val="120000"/>
              </a:lnSpc>
            </a:pPr>
            <a:r>
              <a:rPr lang="cs-CZ" altLang="cs-CZ" sz="1600" b="1" dirty="0">
                <a:latin typeface="+mn-lt"/>
              </a:rPr>
              <a:t>R</a:t>
            </a:r>
            <a:r>
              <a:rPr lang="en-GB" altLang="cs-CZ" sz="1600" b="1" dirty="0" err="1">
                <a:latin typeface="+mn-lt"/>
              </a:rPr>
              <a:t>aphe</a:t>
            </a:r>
            <a:r>
              <a:rPr lang="en-GB" altLang="cs-CZ" sz="1600" b="1" dirty="0">
                <a:latin typeface="+mn-lt"/>
              </a:rPr>
              <a:t> </a:t>
            </a:r>
            <a:r>
              <a:rPr lang="en-GB" altLang="cs-CZ" sz="1600" b="1" dirty="0" err="1">
                <a:latin typeface="+mn-lt"/>
              </a:rPr>
              <a:t>palat</a:t>
            </a:r>
            <a:r>
              <a:rPr lang="cs-CZ" altLang="cs-CZ" sz="1600" b="1" dirty="0">
                <a:latin typeface="+mn-lt"/>
              </a:rPr>
              <a:t>i</a:t>
            </a:r>
            <a:endParaRPr lang="cs-CZ" altLang="cs-CZ" sz="1600" dirty="0">
              <a:latin typeface="+mn-lt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</a:rPr>
              <a:t>oblast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střední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čá</a:t>
            </a:r>
            <a:r>
              <a:rPr lang="cs-CZ" altLang="cs-CZ" sz="1600" dirty="0" err="1">
                <a:latin typeface="+mn-lt"/>
              </a:rPr>
              <a:t>ry</a:t>
            </a:r>
            <a:r>
              <a:rPr lang="cs-CZ" altLang="cs-CZ" sz="1600" dirty="0">
                <a:latin typeface="+mn-lt"/>
              </a:rPr>
              <a:t> od</a:t>
            </a:r>
            <a:r>
              <a:rPr lang="en-GB" altLang="cs-CZ" sz="1600" dirty="0">
                <a:latin typeface="+mn-lt"/>
              </a:rPr>
              <a:t> papilla </a:t>
            </a:r>
            <a:r>
              <a:rPr lang="en-GB" altLang="cs-CZ" sz="1600" dirty="0" err="1">
                <a:latin typeface="+mn-lt"/>
              </a:rPr>
              <a:t>incisiva</a:t>
            </a:r>
            <a:r>
              <a:rPr lang="en-GB" altLang="cs-CZ" sz="1600" dirty="0">
                <a:latin typeface="+mn-lt"/>
              </a:rPr>
              <a:t> k </a:t>
            </a:r>
            <a:r>
              <a:rPr lang="en-GB" altLang="cs-CZ" sz="1600" dirty="0" err="1">
                <a:latin typeface="+mn-lt"/>
              </a:rPr>
              <a:t>měkkému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patru</a:t>
            </a:r>
            <a:r>
              <a:rPr lang="cs-CZ" altLang="cs-CZ" sz="1600" dirty="0">
                <a:latin typeface="+mn-lt"/>
              </a:rPr>
              <a:t>, sliznice </a:t>
            </a:r>
            <a:r>
              <a:rPr lang="cs-CZ" altLang="cs-CZ" sz="1600" i="1" dirty="0" err="1">
                <a:latin typeface="+mn-lt"/>
              </a:rPr>
              <a:t>raphe</a:t>
            </a:r>
            <a:r>
              <a:rPr lang="en-GB" altLang="cs-CZ" sz="1600" i="1" dirty="0">
                <a:latin typeface="+mn-lt"/>
              </a:rPr>
              <a:t> </a:t>
            </a:r>
            <a:r>
              <a:rPr lang="cs-CZ" altLang="cs-CZ" sz="1600" i="1" dirty="0" err="1">
                <a:latin typeface="+mn-lt"/>
              </a:rPr>
              <a:t>palati</a:t>
            </a:r>
            <a:r>
              <a:rPr lang="cs-CZ" altLang="cs-CZ" sz="1600" i="1" dirty="0">
                <a:latin typeface="+mn-lt"/>
              </a:rPr>
              <a:t> </a:t>
            </a:r>
            <a:r>
              <a:rPr lang="cs-CZ" altLang="cs-CZ" sz="1600" dirty="0">
                <a:latin typeface="+mn-lt"/>
              </a:rPr>
              <a:t>bez žlázek a adipocytů</a:t>
            </a:r>
          </a:p>
          <a:p>
            <a:pPr>
              <a:lnSpc>
                <a:spcPct val="120000"/>
              </a:lnSpc>
            </a:pPr>
            <a:endParaRPr lang="cs-CZ" altLang="cs-CZ" sz="1600" b="1" dirty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cs-CZ" altLang="cs-CZ" sz="1600" b="1" i="1" dirty="0" err="1">
                <a:latin typeface="+mn-lt"/>
              </a:rPr>
              <a:t>Foramen</a:t>
            </a:r>
            <a:r>
              <a:rPr lang="cs-CZ" altLang="cs-CZ" sz="1600" b="1" i="1" dirty="0">
                <a:latin typeface="+mn-lt"/>
              </a:rPr>
              <a:t> </a:t>
            </a:r>
            <a:r>
              <a:rPr lang="cs-CZ" altLang="cs-CZ" sz="1600" b="1" i="1" dirty="0" err="1">
                <a:latin typeface="+mn-lt"/>
              </a:rPr>
              <a:t>incisivum</a:t>
            </a:r>
            <a:endParaRPr lang="cs-CZ" altLang="cs-CZ" sz="1600" b="1" i="1" dirty="0">
              <a:latin typeface="+mn-lt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</a:rPr>
              <a:t>Lokace </a:t>
            </a:r>
            <a:r>
              <a:rPr lang="en-GB" altLang="cs-CZ" sz="1600" dirty="0" err="1">
                <a:latin typeface="+mn-lt"/>
              </a:rPr>
              <a:t>na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i="1" dirty="0">
                <a:latin typeface="+mn-lt"/>
              </a:rPr>
              <a:t>papilla </a:t>
            </a:r>
            <a:r>
              <a:rPr lang="en-GB" altLang="cs-CZ" sz="1600" i="1" dirty="0" err="1">
                <a:latin typeface="+mn-lt"/>
              </a:rPr>
              <a:t>incisiva</a:t>
            </a:r>
            <a:r>
              <a:rPr lang="cs-CZ" altLang="cs-CZ" sz="1600" i="1" dirty="0">
                <a:latin typeface="+mn-lt"/>
              </a:rPr>
              <a:t> </a:t>
            </a:r>
            <a:r>
              <a:rPr lang="cs-CZ" altLang="cs-CZ" sz="1600" dirty="0">
                <a:latin typeface="+mn-lt"/>
              </a:rPr>
              <a:t>(event. v její těsné blízkosti)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</a:rPr>
              <a:t>Ve fetálním období spojení dutiny nosní a ústní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</a:rPr>
              <a:t>Před porodem nebo krátce po porodu spojení zanikne </a:t>
            </a:r>
          </a:p>
          <a:p>
            <a:endParaRPr lang="cs-CZ" altLang="cs-CZ" sz="1600" b="1" dirty="0">
              <a:latin typeface="+mn-lt"/>
            </a:endParaRPr>
          </a:p>
          <a:p>
            <a:endParaRPr lang="cs-CZ" altLang="cs-CZ" sz="1600" b="1" dirty="0">
              <a:latin typeface="+mn-lt"/>
            </a:endParaRPr>
          </a:p>
          <a:p>
            <a:endParaRPr lang="cs-CZ" altLang="cs-CZ" sz="1600" b="1" dirty="0">
              <a:latin typeface="+mn-lt"/>
            </a:endParaRPr>
          </a:p>
          <a:p>
            <a:endParaRPr lang="cs-CZ" altLang="cs-CZ" sz="1600" b="1" dirty="0">
              <a:latin typeface="+mn-lt"/>
            </a:endParaRPr>
          </a:p>
          <a:p>
            <a:endParaRPr lang="cs-CZ" altLang="cs-CZ" sz="1600" b="1" dirty="0">
              <a:latin typeface="+mn-lt"/>
            </a:endParaRPr>
          </a:p>
          <a:p>
            <a:endParaRPr lang="cs-CZ" altLang="cs-CZ" sz="1600" b="1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cs-CZ" altLang="cs-CZ" sz="1600" b="1" dirty="0">
                <a:latin typeface="+mn-lt"/>
              </a:rPr>
              <a:t>T</a:t>
            </a:r>
            <a:r>
              <a:rPr lang="en-GB" altLang="cs-CZ" sz="1600" b="1" dirty="0" err="1">
                <a:latin typeface="+mn-lt"/>
              </a:rPr>
              <a:t>uková</a:t>
            </a:r>
            <a:r>
              <a:rPr lang="en-GB" altLang="cs-CZ" sz="1600" b="1" dirty="0">
                <a:latin typeface="+mn-lt"/>
              </a:rPr>
              <a:t> </a:t>
            </a:r>
            <a:r>
              <a:rPr lang="en-GB" altLang="cs-CZ" sz="1600" b="1" dirty="0" err="1">
                <a:latin typeface="+mn-lt"/>
              </a:rPr>
              <a:t>zóna</a:t>
            </a:r>
            <a:r>
              <a:rPr lang="en-GB" altLang="cs-CZ" sz="1600" dirty="0">
                <a:latin typeface="+mn-lt"/>
              </a:rPr>
              <a:t> </a:t>
            </a:r>
            <a:endParaRPr lang="cs-CZ" altLang="cs-CZ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</a:rPr>
              <a:t>P</a:t>
            </a:r>
            <a:r>
              <a:rPr lang="en-GB" altLang="cs-CZ" sz="1600" dirty="0" err="1">
                <a:latin typeface="+mn-lt"/>
              </a:rPr>
              <a:t>árov</a:t>
            </a:r>
            <a:r>
              <a:rPr lang="cs-CZ" altLang="cs-CZ" sz="1600" dirty="0">
                <a:latin typeface="+mn-lt"/>
              </a:rPr>
              <a:t>ý útvar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</a:rPr>
              <a:t>M</a:t>
            </a:r>
            <a:r>
              <a:rPr lang="en-GB" altLang="cs-CZ" sz="1600" dirty="0" err="1">
                <a:latin typeface="+mn-lt"/>
              </a:rPr>
              <a:t>ediální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ohraničení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tvoří</a:t>
            </a:r>
            <a:r>
              <a:rPr lang="en-GB" altLang="cs-CZ" sz="1600" dirty="0">
                <a:latin typeface="+mn-lt"/>
              </a:rPr>
              <a:t> papilla</a:t>
            </a:r>
            <a:r>
              <a:rPr lang="cs-CZ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incisiva</a:t>
            </a:r>
            <a:r>
              <a:rPr lang="en-GB" altLang="cs-CZ" sz="1600" dirty="0">
                <a:latin typeface="+mn-lt"/>
              </a:rPr>
              <a:t> a </a:t>
            </a:r>
            <a:r>
              <a:rPr lang="en-GB" altLang="cs-CZ" sz="1600" dirty="0" err="1">
                <a:latin typeface="+mn-lt"/>
              </a:rPr>
              <a:t>přední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část</a:t>
            </a:r>
            <a:r>
              <a:rPr lang="en-GB" altLang="cs-CZ" sz="1600" dirty="0">
                <a:latin typeface="+mn-lt"/>
              </a:rPr>
              <a:t> raphe </a:t>
            </a:r>
            <a:r>
              <a:rPr lang="en-GB" altLang="cs-CZ" sz="1600" dirty="0" err="1">
                <a:latin typeface="+mn-lt"/>
              </a:rPr>
              <a:t>palati</a:t>
            </a:r>
            <a:r>
              <a:rPr lang="en-GB" altLang="cs-CZ" sz="1600" dirty="0">
                <a:latin typeface="+mn-lt"/>
              </a:rPr>
              <a:t>, </a:t>
            </a:r>
            <a:r>
              <a:rPr lang="en-GB" altLang="cs-CZ" sz="1600" dirty="0" err="1">
                <a:latin typeface="+mn-lt"/>
              </a:rPr>
              <a:t>laterální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dáseň</a:t>
            </a:r>
            <a:r>
              <a:rPr lang="cs-CZ" altLang="cs-CZ" sz="1600" dirty="0">
                <a:latin typeface="+mn-lt"/>
              </a:rPr>
              <a:t> a premoláry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</a:rPr>
              <a:t>S</a:t>
            </a:r>
            <a:r>
              <a:rPr lang="en-GB" altLang="cs-CZ" sz="1600" dirty="0" err="1">
                <a:latin typeface="+mn-lt"/>
              </a:rPr>
              <a:t>liznice</a:t>
            </a:r>
            <a:r>
              <a:rPr lang="en-GB" altLang="cs-CZ" sz="1600" dirty="0">
                <a:latin typeface="+mn-lt"/>
              </a:rPr>
              <a:t> je </a:t>
            </a:r>
            <a:r>
              <a:rPr lang="en-GB" altLang="cs-CZ" sz="1600" dirty="0" err="1">
                <a:latin typeface="+mn-lt"/>
              </a:rPr>
              <a:t>složena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ve</a:t>
            </a:r>
            <a:r>
              <a:rPr lang="en-GB" altLang="cs-CZ" sz="1600" dirty="0">
                <a:latin typeface="+mn-lt"/>
              </a:rPr>
              <a:t> 3</a:t>
            </a:r>
            <a:r>
              <a:rPr lang="cs-CZ" altLang="cs-CZ" sz="1600" dirty="0">
                <a:latin typeface="+mn-lt"/>
              </a:rPr>
              <a:t>-</a:t>
            </a:r>
            <a:r>
              <a:rPr lang="en-GB" altLang="cs-CZ" sz="1600" dirty="0">
                <a:latin typeface="+mn-lt"/>
              </a:rPr>
              <a:t>5 </a:t>
            </a:r>
            <a:r>
              <a:rPr lang="en-GB" altLang="cs-CZ" sz="1600" dirty="0" err="1">
                <a:latin typeface="+mn-lt"/>
              </a:rPr>
              <a:t>příčně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postavených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řas</a:t>
            </a:r>
            <a:r>
              <a:rPr lang="en-GB" altLang="cs-CZ" sz="1600" dirty="0">
                <a:latin typeface="+mn-lt"/>
              </a:rPr>
              <a:t> – </a:t>
            </a:r>
            <a:r>
              <a:rPr lang="en-GB" altLang="cs-CZ" sz="1600" i="1" dirty="0">
                <a:latin typeface="+mn-lt"/>
              </a:rPr>
              <a:t>plicae </a:t>
            </a:r>
            <a:r>
              <a:rPr lang="en-GB" altLang="cs-CZ" sz="1600" i="1" dirty="0" err="1">
                <a:latin typeface="+mn-lt"/>
              </a:rPr>
              <a:t>palatinae</a:t>
            </a:r>
            <a:r>
              <a:rPr lang="en-GB" altLang="cs-CZ" sz="1600" i="1" dirty="0">
                <a:latin typeface="+mn-lt"/>
              </a:rPr>
              <a:t> </a:t>
            </a:r>
            <a:r>
              <a:rPr lang="en-GB" altLang="cs-CZ" sz="1600" i="1" dirty="0" err="1">
                <a:latin typeface="+mn-lt"/>
              </a:rPr>
              <a:t>transversae</a:t>
            </a:r>
            <a:r>
              <a:rPr lang="en-GB" altLang="cs-CZ" sz="1600" dirty="0">
                <a:latin typeface="+mn-lt"/>
              </a:rPr>
              <a:t>, </a:t>
            </a:r>
            <a:r>
              <a:rPr lang="en-GB" altLang="cs-CZ" sz="1600" dirty="0" err="1">
                <a:latin typeface="+mn-lt"/>
              </a:rPr>
              <a:t>jejichž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podklad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tvoří</a:t>
            </a:r>
            <a:r>
              <a:rPr lang="en-GB" altLang="cs-CZ" sz="1600" dirty="0">
                <a:latin typeface="+mn-lt"/>
              </a:rPr>
              <a:t> </a:t>
            </a:r>
            <a:r>
              <a:rPr lang="cs-CZ" altLang="cs-CZ" sz="1600" dirty="0">
                <a:latin typeface="+mn-lt"/>
              </a:rPr>
              <a:t>nakupení a proužky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hustého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kolagenního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vaziva</a:t>
            </a:r>
            <a:r>
              <a:rPr lang="cs-CZ" altLang="cs-CZ" sz="1600" dirty="0">
                <a:latin typeface="+mn-lt"/>
              </a:rPr>
              <a:t>, m</a:t>
            </a:r>
            <a:r>
              <a:rPr lang="en-GB" altLang="cs-CZ" sz="1600" dirty="0" err="1">
                <a:latin typeface="+mn-lt"/>
              </a:rPr>
              <a:t>ezi</a:t>
            </a:r>
            <a:r>
              <a:rPr lang="en-GB" altLang="cs-CZ" sz="1600" dirty="0">
                <a:latin typeface="+mn-lt"/>
              </a:rPr>
              <a:t> </a:t>
            </a:r>
            <a:r>
              <a:rPr lang="cs-CZ" altLang="cs-CZ" sz="1600" dirty="0">
                <a:latin typeface="+mn-lt"/>
              </a:rPr>
              <a:t>nimi </a:t>
            </a:r>
            <a:r>
              <a:rPr lang="en-GB" altLang="cs-CZ" sz="1600" dirty="0" err="1">
                <a:latin typeface="+mn-lt"/>
              </a:rPr>
              <a:t>jsou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tukové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buňky</a:t>
            </a:r>
            <a:r>
              <a:rPr lang="en-GB" altLang="cs-CZ" sz="1600" dirty="0">
                <a:latin typeface="+mn-lt"/>
              </a:rPr>
              <a:t>, </a:t>
            </a:r>
            <a:r>
              <a:rPr lang="en-GB" altLang="cs-CZ" sz="1600" dirty="0" err="1">
                <a:latin typeface="+mn-lt"/>
              </a:rPr>
              <a:t>někdy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i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tukové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lalůčky</a:t>
            </a:r>
            <a:endParaRPr lang="cs-CZ" altLang="cs-CZ" sz="1600" dirty="0">
              <a:latin typeface="+mn-lt"/>
            </a:endParaRPr>
          </a:p>
          <a:p>
            <a:endParaRPr lang="cs-CZ" altLang="cs-CZ" sz="1600" dirty="0">
              <a:latin typeface="+mn-lt"/>
            </a:endParaRPr>
          </a:p>
          <a:p>
            <a:r>
              <a:rPr lang="cs-CZ" altLang="cs-CZ" sz="1600" b="1" dirty="0">
                <a:latin typeface="+mn-lt"/>
              </a:rPr>
              <a:t>Ž</a:t>
            </a:r>
            <a:r>
              <a:rPr lang="en-GB" altLang="cs-CZ" sz="1600" b="1" dirty="0" err="1">
                <a:latin typeface="+mn-lt"/>
              </a:rPr>
              <a:t>lázová</a:t>
            </a:r>
            <a:r>
              <a:rPr lang="en-GB" altLang="cs-CZ" sz="1600" b="1" dirty="0">
                <a:latin typeface="+mn-lt"/>
              </a:rPr>
              <a:t> </a:t>
            </a:r>
            <a:r>
              <a:rPr lang="en-GB" altLang="cs-CZ" sz="1600" b="1" dirty="0" err="1">
                <a:latin typeface="+mn-lt"/>
              </a:rPr>
              <a:t>zóna</a:t>
            </a:r>
            <a:endParaRPr lang="cs-CZ" altLang="cs-CZ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</a:rPr>
              <a:t>Párový útvar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</a:rPr>
              <a:t>Dorzální pokračování </a:t>
            </a:r>
            <a:r>
              <a:rPr lang="en-GB" altLang="cs-CZ" sz="1600" dirty="0" err="1">
                <a:latin typeface="+mn-lt"/>
              </a:rPr>
              <a:t>tukové</a:t>
            </a:r>
            <a:r>
              <a:rPr lang="cs-CZ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zóny</a:t>
            </a:r>
            <a:r>
              <a:rPr lang="cs-CZ" altLang="cs-CZ" sz="1600" dirty="0">
                <a:latin typeface="+mn-lt"/>
              </a:rPr>
              <a:t>, </a:t>
            </a:r>
            <a:r>
              <a:rPr lang="en-GB" altLang="cs-CZ" sz="1600" dirty="0">
                <a:latin typeface="+mn-lt"/>
              </a:rPr>
              <a:t> </a:t>
            </a:r>
            <a:r>
              <a:rPr lang="cs-CZ" altLang="cs-CZ" sz="1600" dirty="0">
                <a:latin typeface="+mn-lt"/>
              </a:rPr>
              <a:t>hladká sliznice, </a:t>
            </a:r>
            <a:r>
              <a:rPr lang="en-GB" altLang="cs-CZ" sz="1600" dirty="0" err="1">
                <a:latin typeface="+mn-lt"/>
              </a:rPr>
              <a:t>obsahuje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četné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u="sng" dirty="0" err="1">
                <a:latin typeface="+mn-lt"/>
              </a:rPr>
              <a:t>čistě</a:t>
            </a:r>
            <a:r>
              <a:rPr lang="en-GB" altLang="cs-CZ" sz="1600" u="sng" dirty="0">
                <a:latin typeface="+mn-lt"/>
              </a:rPr>
              <a:t> </a:t>
            </a:r>
            <a:r>
              <a:rPr lang="en-GB" altLang="cs-CZ" sz="1600" u="sng" dirty="0" err="1">
                <a:latin typeface="+mn-lt"/>
              </a:rPr>
              <a:t>mucinózní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i="1" dirty="0" err="1">
                <a:latin typeface="+mn-lt"/>
              </a:rPr>
              <a:t>glandulae</a:t>
            </a:r>
            <a:r>
              <a:rPr lang="en-GB" altLang="cs-CZ" sz="1600" i="1" dirty="0">
                <a:latin typeface="+mn-lt"/>
              </a:rPr>
              <a:t> </a:t>
            </a:r>
            <a:r>
              <a:rPr lang="en-GB" altLang="cs-CZ" sz="1600" i="1" dirty="0" err="1"/>
              <a:t>palatinae</a:t>
            </a:r>
            <a:endParaRPr lang="cs-CZ" altLang="cs-CZ" sz="2000" dirty="0"/>
          </a:p>
        </p:txBody>
      </p:sp>
      <p:pic>
        <p:nvPicPr>
          <p:cNvPr id="18435" name="Picture 4" descr="PMC2798069_stem0027-1899-f6"/>
          <p:cNvPicPr>
            <a:picLocks noChangeAspect="1" noChangeArrowheads="1"/>
          </p:cNvPicPr>
          <p:nvPr/>
        </p:nvPicPr>
        <p:blipFill>
          <a:blip r:embed="rId2" cstate="print"/>
          <a:srcRect r="48720"/>
          <a:stretch>
            <a:fillRect/>
          </a:stretch>
        </p:blipFill>
        <p:spPr bwMode="auto">
          <a:xfrm>
            <a:off x="2339752" y="2632596"/>
            <a:ext cx="1907383" cy="194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mage result for Nasopalatine ne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11" y="2595502"/>
            <a:ext cx="3510897" cy="198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65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040_cut_hard palate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404813"/>
            <a:ext cx="7370762" cy="5897562"/>
          </a:xfrm>
        </p:spPr>
      </p:pic>
      <p:sp>
        <p:nvSpPr>
          <p:cNvPr id="21510" name="Rectangle 6" descr="Figure_12-29"/>
          <p:cNvSpPr>
            <a:spLocks noChangeArrowheads="1"/>
          </p:cNvSpPr>
          <p:nvPr/>
        </p:nvSpPr>
        <p:spPr bwMode="auto">
          <a:xfrm>
            <a:off x="2520192" y="6378575"/>
            <a:ext cx="456240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2000" b="1" dirty="0"/>
              <a:t>Tvrdé patro – žlázová zóna (frontální řez)</a:t>
            </a:r>
          </a:p>
        </p:txBody>
      </p:sp>
      <p:sp>
        <p:nvSpPr>
          <p:cNvPr id="2" name="Rectangle 1"/>
          <p:cNvSpPr/>
          <p:nvPr/>
        </p:nvSpPr>
        <p:spPr>
          <a:xfrm>
            <a:off x="4000499" y="3030428"/>
            <a:ext cx="3248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cs-CZ" sz="2400" i="1" dirty="0" err="1"/>
              <a:t>glandulae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palatinae</a:t>
            </a:r>
            <a:br>
              <a:rPr lang="cs-CZ" altLang="cs-CZ" sz="2400" b="1" dirty="0"/>
            </a:b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183524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vermilion bor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4" y="931862"/>
            <a:ext cx="3494884" cy="23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1704" y="95250"/>
            <a:ext cx="303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Ret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42950" y="3691414"/>
            <a:ext cx="4743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 sagitálním řezu: </a:t>
            </a:r>
          </a:p>
          <a:p>
            <a:endParaRPr lang="cs-CZ" dirty="0"/>
          </a:p>
          <a:p>
            <a:r>
              <a:rPr lang="cs-CZ" dirty="0"/>
              <a:t>ventrální kožní strana  	</a:t>
            </a:r>
          </a:p>
          <a:p>
            <a:r>
              <a:rPr lang="cs-CZ" dirty="0"/>
              <a:t>dorzální slizniční strana</a:t>
            </a:r>
          </a:p>
          <a:p>
            <a:r>
              <a:rPr lang="cs-CZ" dirty="0"/>
              <a:t>podklad m. 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oris</a:t>
            </a:r>
            <a:endParaRPr lang="cs-CZ" dirty="0"/>
          </a:p>
          <a:p>
            <a:r>
              <a:rPr lang="cs-CZ" dirty="0"/>
              <a:t>přechodová zóna - červený lem rtu</a:t>
            </a:r>
          </a:p>
          <a:p>
            <a:endParaRPr lang="en-GB" dirty="0"/>
          </a:p>
        </p:txBody>
      </p:sp>
      <p:pic>
        <p:nvPicPr>
          <p:cNvPr id="7" name="Picture 4" descr="002"/>
          <p:cNvPicPr>
            <a:picLocks noChangeAspect="1" noChangeArrowheads="1"/>
          </p:cNvPicPr>
          <p:nvPr/>
        </p:nvPicPr>
        <p:blipFill rotWithShape="1">
          <a:blip r:embed="rId4" cstate="print">
            <a:lum bright="-20000" contrast="20000"/>
          </a:blip>
          <a:srcRect r="39271"/>
          <a:stretch/>
        </p:blipFill>
        <p:spPr bwMode="auto">
          <a:xfrm>
            <a:off x="4422774" y="931862"/>
            <a:ext cx="4538005" cy="469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22296" y="5970329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Proč mají rty červenou barvu?</a:t>
            </a:r>
            <a:endParaRPr lang="en-GB" sz="2800" dirty="0"/>
          </a:p>
        </p:txBody>
      </p:sp>
      <p:sp>
        <p:nvSpPr>
          <p:cNvPr id="14" name="Rectangle 13"/>
          <p:cNvSpPr/>
          <p:nvPr/>
        </p:nvSpPr>
        <p:spPr>
          <a:xfrm>
            <a:off x="9144000" y="92142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latin typeface="MinionPro-Regular" panose="02040503050306020203" pitchFamily="18" charset="0"/>
              </a:rPr>
              <a:t>This coloration represents the combined effect of a</a:t>
            </a:r>
          </a:p>
          <a:p>
            <a:r>
              <a:rPr lang="en-GB" sz="1400" dirty="0">
                <a:latin typeface="MinionPro-Regular" panose="02040503050306020203" pitchFamily="18" charset="0"/>
              </a:rPr>
              <a:t>number of factors: the </a:t>
            </a:r>
            <a:r>
              <a:rPr lang="en-GB" sz="1400" b="1" dirty="0">
                <a:solidFill>
                  <a:srgbClr val="FF0000"/>
                </a:solidFill>
                <a:latin typeface="MinionPro-Regular" panose="02040503050306020203" pitchFamily="18" charset="0"/>
              </a:rPr>
              <a:t>concentration and state of dilation</a:t>
            </a:r>
          </a:p>
          <a:p>
            <a:r>
              <a:rPr lang="en-GB" sz="1400" b="1" dirty="0">
                <a:solidFill>
                  <a:srgbClr val="FF0000"/>
                </a:solidFill>
                <a:latin typeface="MinionPro-Regular" panose="02040503050306020203" pitchFamily="18" charset="0"/>
              </a:rPr>
              <a:t>of small blood vessels </a:t>
            </a:r>
            <a:r>
              <a:rPr lang="en-GB" sz="1400" dirty="0">
                <a:latin typeface="MinionPro-Regular" panose="02040503050306020203" pitchFamily="18" charset="0"/>
              </a:rPr>
              <a:t>in the underlying connective tissue,</a:t>
            </a:r>
          </a:p>
          <a:p>
            <a:r>
              <a:rPr lang="en-GB" sz="1400" dirty="0">
                <a:latin typeface="MinionPro-Regular" panose="02040503050306020203" pitchFamily="18" charset="0"/>
              </a:rPr>
              <a:t>the thickness of the epithelium, the </a:t>
            </a:r>
            <a:r>
              <a:rPr lang="en-GB" sz="1400" b="1" dirty="0">
                <a:solidFill>
                  <a:srgbClr val="FF0000"/>
                </a:solidFill>
                <a:latin typeface="MinionPro-Regular" panose="02040503050306020203" pitchFamily="18" charset="0"/>
              </a:rPr>
              <a:t>degree of keratinization</a:t>
            </a:r>
            <a:r>
              <a:rPr lang="en-GB" sz="1400" dirty="0">
                <a:latin typeface="MinionPro-Regular" panose="02040503050306020203" pitchFamily="18" charset="0"/>
              </a:rPr>
              <a:t>,</a:t>
            </a:r>
          </a:p>
          <a:p>
            <a:r>
              <a:rPr lang="en-GB" sz="1400" dirty="0">
                <a:latin typeface="MinionPro-Regular" panose="02040503050306020203" pitchFamily="18" charset="0"/>
              </a:rPr>
              <a:t>and the </a:t>
            </a:r>
            <a:r>
              <a:rPr lang="en-GB" sz="1400" b="1" dirty="0">
                <a:solidFill>
                  <a:srgbClr val="FF0000"/>
                </a:solidFill>
                <a:latin typeface="MinionPro-Regular" panose="02040503050306020203" pitchFamily="18" charset="0"/>
              </a:rPr>
              <a:t>amount of melanin </a:t>
            </a:r>
            <a:r>
              <a:rPr lang="en-GB" sz="1400" dirty="0">
                <a:latin typeface="MinionPro-Regular" panose="02040503050306020203" pitchFamily="18" charset="0"/>
              </a:rPr>
              <a:t>pigment in the epithelium.</a:t>
            </a:r>
          </a:p>
          <a:p>
            <a:r>
              <a:rPr lang="en-GB" sz="1400" dirty="0" err="1">
                <a:latin typeface="MinionPro-Regular" panose="02040503050306020203" pitchFamily="18" charset="0"/>
              </a:rPr>
              <a:t>Color</a:t>
            </a:r>
            <a:r>
              <a:rPr lang="en-GB" sz="1400" dirty="0">
                <a:latin typeface="MinionPro-Regular" panose="02040503050306020203" pitchFamily="18" charset="0"/>
              </a:rPr>
              <a:t> gives an indication as to the clinical condition</a:t>
            </a:r>
          </a:p>
          <a:p>
            <a:r>
              <a:rPr lang="en-GB" sz="1400" dirty="0">
                <a:latin typeface="MinionPro-Regular" panose="02040503050306020203" pitchFamily="18" charset="0"/>
              </a:rPr>
              <a:t>of the mucosa; inflamed tissues are red, because of dilation</a:t>
            </a:r>
          </a:p>
          <a:p>
            <a:r>
              <a:rPr lang="en-GB" sz="1400" dirty="0">
                <a:latin typeface="MinionPro-Regular" panose="02040503050306020203" pitchFamily="18" charset="0"/>
              </a:rPr>
              <a:t>of the blood vessels, whereas normal healthy tissues are a</a:t>
            </a:r>
          </a:p>
          <a:p>
            <a:r>
              <a:rPr lang="en-GB" sz="1400" dirty="0">
                <a:latin typeface="MinionPro-Regular" panose="02040503050306020203" pitchFamily="18" charset="0"/>
              </a:rPr>
              <a:t>paler pink.</a:t>
            </a:r>
            <a:endParaRPr lang="en-GB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51000" y="2448094"/>
            <a:ext cx="323851" cy="4715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5624" y="2919680"/>
            <a:ext cx="1290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Vermilion</a:t>
            </a:r>
            <a:r>
              <a:rPr lang="cs-CZ" sz="1400" b="1" dirty="0"/>
              <a:t> </a:t>
            </a:r>
            <a:r>
              <a:rPr lang="cs-CZ" sz="1400" b="1" dirty="0" err="1"/>
              <a:t>zone</a:t>
            </a:r>
            <a:endParaRPr lang="en-GB" sz="1400" b="1" dirty="0"/>
          </a:p>
        </p:txBody>
      </p:sp>
      <p:sp>
        <p:nvSpPr>
          <p:cNvPr id="18" name="Left Brace 17"/>
          <p:cNvSpPr/>
          <p:nvPr/>
        </p:nvSpPr>
        <p:spPr>
          <a:xfrm>
            <a:off x="2093254" y="2157750"/>
            <a:ext cx="183221" cy="580687"/>
          </a:xfrm>
          <a:prstGeom prst="leftBrace">
            <a:avLst>
              <a:gd name="adj1" fmla="val 76634"/>
              <a:gd name="adj2" fmla="val 4836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6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RetNovor"/>
          <p:cNvPicPr>
            <a:picLocks noChangeAspect="1" noChangeArrowheads="1"/>
          </p:cNvPicPr>
          <p:nvPr/>
        </p:nvPicPr>
        <p:blipFill rotWithShape="1">
          <a:blip r:embed="rId2" cstate="print"/>
          <a:srcRect l="13967" t="4661" r="6169" b="4370"/>
          <a:stretch/>
        </p:blipFill>
        <p:spPr bwMode="auto">
          <a:xfrm flipH="1">
            <a:off x="3760477" y="2576286"/>
            <a:ext cx="5383523" cy="428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Trávící systém I - 1 Ret - schéma"/>
          <p:cNvPicPr>
            <a:picLocks noChangeAspect="1" noChangeArrowheads="1"/>
          </p:cNvPicPr>
          <p:nvPr/>
        </p:nvPicPr>
        <p:blipFill>
          <a:blip r:embed="rId3" cstate="print">
            <a:lum contrast="22000"/>
          </a:blip>
          <a:srcRect l="8337" r="4169"/>
          <a:stretch>
            <a:fillRect/>
          </a:stretch>
        </p:blipFill>
        <p:spPr bwMode="auto">
          <a:xfrm>
            <a:off x="2815" y="-1"/>
            <a:ext cx="4558582" cy="402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641533" y="1091642"/>
            <a:ext cx="2097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b="1" dirty="0" err="1"/>
              <a:t>glandulae</a:t>
            </a:r>
            <a:r>
              <a:rPr lang="en-GB" sz="2000" b="1" dirty="0"/>
              <a:t> </a:t>
            </a:r>
            <a:r>
              <a:rPr lang="en-GB" sz="2000" b="1" dirty="0" err="1"/>
              <a:t>labiales</a:t>
            </a:r>
            <a:endParaRPr lang="cs-CZ" sz="2000" b="1" dirty="0"/>
          </a:p>
          <a:p>
            <a:pPr algn="ctr"/>
            <a:r>
              <a:rPr lang="cs-CZ" sz="2000" dirty="0"/>
              <a:t>(smíšené žlázy)</a:t>
            </a:r>
            <a:endParaRPr lang="en-GB" sz="2000" dirty="0"/>
          </a:p>
        </p:txBody>
      </p:sp>
      <p:sp>
        <p:nvSpPr>
          <p:cNvPr id="5" name="Oval 4"/>
          <p:cNvSpPr/>
          <p:nvPr/>
        </p:nvSpPr>
        <p:spPr>
          <a:xfrm>
            <a:off x="7239786" y="2679981"/>
            <a:ext cx="829559" cy="104360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>
            <a:stCxn id="2" idx="2"/>
            <a:endCxn id="5" idx="1"/>
          </p:cNvCxnSpPr>
          <p:nvPr/>
        </p:nvCxnSpPr>
        <p:spPr>
          <a:xfrm>
            <a:off x="6690058" y="1799528"/>
            <a:ext cx="671214" cy="1033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2" idx="2"/>
          </p:cNvCxnSpPr>
          <p:nvPr/>
        </p:nvCxnSpPr>
        <p:spPr>
          <a:xfrm>
            <a:off x="6690058" y="1799528"/>
            <a:ext cx="389472" cy="245667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2" idx="2"/>
          </p:cNvCxnSpPr>
          <p:nvPr/>
        </p:nvCxnSpPr>
        <p:spPr>
          <a:xfrm>
            <a:off x="6690058" y="1799528"/>
            <a:ext cx="347051" cy="42194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929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5951" y="228600"/>
            <a:ext cx="4679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latin typeface="+mn-lt"/>
              </a:rPr>
              <a:t>Jazyk</a:t>
            </a:r>
          </a:p>
          <a:p>
            <a:pPr algn="ctr"/>
            <a:r>
              <a:rPr lang="cs-CZ" dirty="0">
                <a:latin typeface="+mn-lt"/>
              </a:rPr>
              <a:t>Lingua (lat.)</a:t>
            </a:r>
          </a:p>
          <a:p>
            <a:pPr algn="ctr"/>
            <a:r>
              <a:rPr lang="cs-CZ" dirty="0" err="1">
                <a:latin typeface="+mn-lt"/>
              </a:rPr>
              <a:t>Glossa</a:t>
            </a:r>
            <a:r>
              <a:rPr lang="cs-CZ" dirty="0">
                <a:latin typeface="+mn-lt"/>
              </a:rPr>
              <a:t> (</a:t>
            </a:r>
            <a:r>
              <a:rPr lang="cs-CZ" dirty="0" err="1">
                <a:latin typeface="+mn-lt"/>
              </a:rPr>
              <a:t>gr</a:t>
            </a:r>
            <a:r>
              <a:rPr lang="cs-CZ" dirty="0">
                <a:latin typeface="+mn-lt"/>
              </a:rPr>
              <a:t>.)</a:t>
            </a:r>
          </a:p>
          <a:p>
            <a:pPr algn="ctr"/>
            <a:r>
              <a:rPr lang="cs-CZ" dirty="0">
                <a:latin typeface="+mn-lt"/>
              </a:rPr>
              <a:t> </a:t>
            </a:r>
          </a:p>
          <a:p>
            <a:pPr algn="ctr"/>
            <a:endParaRPr lang="en-GB" dirty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3478" y="1826311"/>
            <a:ext cx="7800510" cy="4123998"/>
            <a:chOff x="777875" y="1906588"/>
            <a:chExt cx="7305675" cy="3862387"/>
          </a:xfrm>
        </p:grpSpPr>
        <p:pic>
          <p:nvPicPr>
            <p:cNvPr id="4" name="Picture 6" descr="800px-1109_Muscles_that_Move_the_Tongue"/>
            <p:cNvPicPr>
              <a:picLocks noChangeAspect="1" noChangeArrowheads="1"/>
            </p:cNvPicPr>
            <p:nvPr/>
          </p:nvPicPr>
          <p:blipFill>
            <a:blip r:embed="rId2" cstate="print">
              <a:lum contrast="12000"/>
            </a:blip>
            <a:srcRect/>
            <a:stretch>
              <a:fillRect/>
            </a:stretch>
          </p:blipFill>
          <p:spPr bwMode="auto">
            <a:xfrm>
              <a:off x="777875" y="1906588"/>
              <a:ext cx="7305675" cy="38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4430712" y="4354036"/>
              <a:ext cx="476249" cy="35512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altLang="cs-CZ" sz="1200" b="1" dirty="0">
                  <a:solidFill>
                    <a:srgbClr val="000000"/>
                  </a:solidFill>
                  <a:cs typeface="Arial" charset="0"/>
                </a:rPr>
                <a:t>radix</a:t>
              </a:r>
            </a:p>
            <a:p>
              <a:pPr algn="ctr"/>
              <a:endParaRPr lang="cs-CZ" altLang="cs-CZ" sz="12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79808" y="6048808"/>
            <a:ext cx="8803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dirty="0">
                <a:latin typeface="+mn-lt"/>
              </a:rPr>
              <a:t>Strukturní základ: </a:t>
            </a:r>
            <a:r>
              <a:rPr lang="en-GB" altLang="cs-CZ" sz="1600" dirty="0">
                <a:latin typeface="+mn-lt"/>
              </a:rPr>
              <a:t>intra- a </a:t>
            </a:r>
            <a:r>
              <a:rPr lang="en-GB" altLang="cs-CZ" sz="1600" dirty="0" err="1">
                <a:latin typeface="+mn-lt"/>
              </a:rPr>
              <a:t>extraglosální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příčně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pruhované</a:t>
            </a:r>
            <a:r>
              <a:rPr lang="en-GB" altLang="cs-CZ" sz="1600" dirty="0">
                <a:latin typeface="+mn-lt"/>
              </a:rPr>
              <a:t> </a:t>
            </a:r>
            <a:r>
              <a:rPr lang="en-GB" altLang="cs-CZ" sz="1600" dirty="0" err="1">
                <a:latin typeface="+mn-lt"/>
              </a:rPr>
              <a:t>svaly</a:t>
            </a:r>
            <a:endParaRPr lang="cs-CZ" altLang="cs-CZ" sz="16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cs-CZ" altLang="cs-CZ" sz="1600" b="1" dirty="0">
                <a:latin typeface="+mn-lt"/>
              </a:rPr>
              <a:t>Evolučně</a:t>
            </a:r>
            <a:r>
              <a:rPr lang="cs-CZ" altLang="cs-CZ" sz="1600" dirty="0">
                <a:latin typeface="+mn-lt"/>
              </a:rPr>
              <a:t> se jazyk vyvinul u suchozemských obratlovců a obojživelníků (</a:t>
            </a:r>
            <a:r>
              <a:rPr lang="cs-CZ" altLang="cs-CZ" sz="1600" dirty="0" err="1">
                <a:latin typeface="+mn-lt"/>
              </a:rPr>
              <a:t>tetrapoda</a:t>
            </a:r>
            <a:r>
              <a:rPr lang="cs-CZ" altLang="cs-CZ" sz="1600" dirty="0">
                <a:latin typeface="+mn-lt"/>
              </a:rPr>
              <a:t>) ze svalů spodiny ústní</a:t>
            </a:r>
          </a:p>
        </p:txBody>
      </p:sp>
      <p:pic>
        <p:nvPicPr>
          <p:cNvPr id="2050" name="Picture 2" descr="Image result for snake tong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3" y="98499"/>
            <a:ext cx="2022017" cy="161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haratmarg.com/wp-content/uploads/2017/12/snake-with-toung-spli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r="1955"/>
          <a:stretch/>
        </p:blipFill>
        <p:spPr bwMode="auto">
          <a:xfrm>
            <a:off x="6103856" y="98499"/>
            <a:ext cx="2912883" cy="151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401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670223" y="160256"/>
            <a:ext cx="278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288280" y="996181"/>
            <a:ext cx="323355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dirty="0"/>
              <a:t>Povrch jazyka</a:t>
            </a:r>
          </a:p>
          <a:p>
            <a:pPr>
              <a:spcBef>
                <a:spcPct val="50000"/>
              </a:spcBef>
            </a:pPr>
            <a:r>
              <a:rPr lang="cs-CZ" altLang="cs-CZ" b="1" dirty="0"/>
              <a:t>Hřbet </a:t>
            </a:r>
            <a:r>
              <a:rPr lang="cs-CZ" altLang="cs-CZ" dirty="0"/>
              <a:t>(</a:t>
            </a:r>
            <a:r>
              <a:rPr lang="cs-CZ" altLang="cs-CZ" i="1" dirty="0" err="1"/>
              <a:t>dorsum</a:t>
            </a:r>
            <a:r>
              <a:rPr lang="cs-CZ" altLang="cs-CZ" i="1" dirty="0"/>
              <a:t> linguae</a:t>
            </a:r>
            <a:r>
              <a:rPr lang="cs-CZ" altLang="cs-CZ" dirty="0"/>
              <a:t>) </a:t>
            </a:r>
          </a:p>
          <a:p>
            <a:pPr>
              <a:spcBef>
                <a:spcPct val="50000"/>
              </a:spcBef>
            </a:pPr>
            <a:r>
              <a:rPr lang="cs-CZ" altLang="cs-CZ" dirty="0"/>
              <a:t>specializovaná orální sliznice</a:t>
            </a:r>
          </a:p>
          <a:p>
            <a:pPr>
              <a:spcBef>
                <a:spcPct val="50000"/>
              </a:spcBef>
            </a:pPr>
            <a:r>
              <a:rPr lang="cs-CZ" altLang="cs-CZ" b="1" dirty="0"/>
              <a:t>Spodní strana</a:t>
            </a:r>
          </a:p>
          <a:p>
            <a:pPr>
              <a:spcBef>
                <a:spcPct val="50000"/>
              </a:spcBef>
            </a:pPr>
            <a:r>
              <a:rPr lang="cs-CZ" altLang="cs-CZ" dirty="0"/>
              <a:t>orální sliznice krycího typu</a:t>
            </a:r>
          </a:p>
          <a:p>
            <a:pPr>
              <a:spcBef>
                <a:spcPct val="50000"/>
              </a:spcBef>
            </a:pPr>
            <a:endParaRPr lang="cs-CZ" altLang="cs-CZ" dirty="0"/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Vazivové části</a:t>
            </a:r>
          </a:p>
          <a:p>
            <a:pPr>
              <a:spcBef>
                <a:spcPct val="50000"/>
              </a:spcBef>
            </a:pPr>
            <a:r>
              <a:rPr lang="cs-CZ" altLang="cs-CZ" i="1" dirty="0" err="1"/>
              <a:t>aponeurosis</a:t>
            </a:r>
            <a:r>
              <a:rPr lang="cs-CZ" altLang="cs-CZ" i="1" dirty="0"/>
              <a:t> linguae </a:t>
            </a:r>
            <a:r>
              <a:rPr lang="cs-CZ" altLang="cs-CZ" dirty="0"/>
              <a:t>- tuhá vazivová blána</a:t>
            </a:r>
          </a:p>
          <a:p>
            <a:pPr>
              <a:spcBef>
                <a:spcPct val="50000"/>
              </a:spcBef>
            </a:pPr>
            <a:r>
              <a:rPr lang="cs-CZ" altLang="cs-CZ" i="1" dirty="0"/>
              <a:t>septum linguae </a:t>
            </a:r>
            <a:r>
              <a:rPr lang="cs-CZ" altLang="cs-CZ" dirty="0"/>
              <a:t>z hustého kolagenního vaziva a perimysium </a:t>
            </a:r>
          </a:p>
          <a:p>
            <a:pPr>
              <a:spcBef>
                <a:spcPct val="50000"/>
              </a:spcBef>
            </a:pPr>
            <a:endParaRPr lang="cs-CZ" altLang="cs-CZ" dirty="0"/>
          </a:p>
        </p:txBody>
      </p:sp>
      <p:pic>
        <p:nvPicPr>
          <p:cNvPr id="3074" name="Picture 2" descr="Image result for septum lingua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/>
          <a:stretch/>
        </p:blipFill>
        <p:spPr bwMode="auto">
          <a:xfrm>
            <a:off x="357363" y="4397194"/>
            <a:ext cx="3799857" cy="2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5544" y="160257"/>
            <a:ext cx="3761294" cy="4152362"/>
            <a:chOff x="155543" y="710406"/>
            <a:chExt cx="5316716" cy="58695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6559" r="47905" b="48727"/>
            <a:stretch/>
          </p:blipFill>
          <p:spPr>
            <a:xfrm>
              <a:off x="235927" y="834272"/>
              <a:ext cx="5000661" cy="568819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35927" y="710406"/>
              <a:ext cx="5236332" cy="2464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55543" y="834272"/>
              <a:ext cx="348792" cy="57456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005632" y="887402"/>
              <a:ext cx="348792" cy="56350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90766" y="5577737"/>
              <a:ext cx="752574" cy="548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>
            <a:off x="3704584" y="4076700"/>
            <a:ext cx="1583696" cy="9105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242186" y="4792980"/>
            <a:ext cx="3046094" cy="7958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063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igure_139"/>
          <p:cNvPicPr>
            <a:picLocks noChangeAspect="1" noChangeArrowheads="1"/>
          </p:cNvPicPr>
          <p:nvPr/>
        </p:nvPicPr>
        <p:blipFill>
          <a:blip r:embed="rId2" cstate="print"/>
          <a:srcRect r="2139" b="3625"/>
          <a:stretch>
            <a:fillRect/>
          </a:stretch>
        </p:blipFill>
        <p:spPr bwMode="auto">
          <a:xfrm>
            <a:off x="469582" y="268604"/>
            <a:ext cx="8255911" cy="639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070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Movie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14" y="1015999"/>
            <a:ext cx="4512797" cy="4512797"/>
          </a:xfrm>
          <a:prstGeom prst="rect">
            <a:avLst/>
          </a:prstGeom>
        </p:spPr>
      </p:pic>
      <p:pic>
        <p:nvPicPr>
          <p:cNvPr id="5" name="Movie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4782" y="1009577"/>
            <a:ext cx="4519219" cy="451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Movi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00" y="929401"/>
            <a:ext cx="4514400" cy="4514400"/>
          </a:xfrm>
          <a:prstGeom prst="rect">
            <a:avLst/>
          </a:prstGeom>
        </p:spPr>
      </p:pic>
      <p:pic>
        <p:nvPicPr>
          <p:cNvPr id="3" name="Movie 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9601" y="929401"/>
            <a:ext cx="4514400" cy="45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179388" y="76200"/>
            <a:ext cx="8785225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>
                <a:latin typeface="Tahoma" pitchFamily="34" charset="0"/>
              </a:rPr>
              <a:t>Žlázy jazyka</a:t>
            </a:r>
          </a:p>
          <a:p>
            <a:endParaRPr lang="cs-CZ" sz="1200" b="1">
              <a:latin typeface="Tahoma" pitchFamily="34" charset="0"/>
            </a:endParaRPr>
          </a:p>
          <a:p>
            <a:r>
              <a:rPr lang="cs-CZ" b="1">
                <a:latin typeface="Tahoma" pitchFamily="34" charset="0"/>
              </a:rPr>
              <a:t>glandula apicis linguae (gl. Blandini)</a:t>
            </a:r>
          </a:p>
          <a:p>
            <a:r>
              <a:rPr lang="cs-CZ" b="1">
                <a:latin typeface="Tahoma" pitchFamily="34" charset="0"/>
              </a:rPr>
              <a:t>složená smíšená </a:t>
            </a:r>
          </a:p>
          <a:p>
            <a:endParaRPr lang="cs-CZ" b="1">
              <a:latin typeface="Tahoma" pitchFamily="34" charset="0"/>
            </a:endParaRPr>
          </a:p>
          <a:p>
            <a:endParaRPr lang="cs-CZ">
              <a:latin typeface="Tahoma" pitchFamily="34" charset="0"/>
            </a:endParaRPr>
          </a:p>
        </p:txBody>
      </p:sp>
      <p:pic>
        <p:nvPicPr>
          <p:cNvPr id="48131" name="Picture 4" descr="jazP0008Exp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1187450" y="1398588"/>
            <a:ext cx="71628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179388" y="188913"/>
            <a:ext cx="8641084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sz="3200" dirty="0">
                <a:latin typeface="+mn-lt"/>
              </a:rPr>
              <a:t>Ukončení předmětů</a:t>
            </a:r>
          </a:p>
          <a:p>
            <a:endParaRPr lang="cs-CZ" sz="2000" b="1" dirty="0">
              <a:latin typeface="+mn-lt"/>
            </a:endParaRPr>
          </a:p>
          <a:p>
            <a:endParaRPr lang="cs-CZ" sz="2000" b="1" dirty="0">
              <a:latin typeface="+mn-lt"/>
            </a:endParaRPr>
          </a:p>
          <a:p>
            <a:r>
              <a:rPr lang="cs-CZ" sz="2000" b="1" dirty="0">
                <a:latin typeface="+mn-lt"/>
              </a:rPr>
              <a:t>Praktika: 	</a:t>
            </a:r>
            <a:r>
              <a:rPr lang="cs-CZ" sz="2000" dirty="0">
                <a:latin typeface="+mn-lt"/>
              </a:rPr>
              <a:t>100% účast</a:t>
            </a:r>
          </a:p>
          <a:p>
            <a:r>
              <a:rPr lang="cs-CZ" sz="2000" dirty="0">
                <a:latin typeface="+mn-lt"/>
              </a:rPr>
              <a:t>		Zápočtový test</a:t>
            </a:r>
          </a:p>
          <a:p>
            <a:endParaRPr lang="cs-CZ" sz="2000" b="1" dirty="0">
              <a:latin typeface="+mn-lt"/>
            </a:endParaRPr>
          </a:p>
          <a:p>
            <a:r>
              <a:rPr lang="cs-CZ" sz="2000" b="1" dirty="0">
                <a:latin typeface="+mn-lt"/>
              </a:rPr>
              <a:t>Zkouška:	</a:t>
            </a:r>
            <a:r>
              <a:rPr lang="cs-CZ" sz="2000" dirty="0">
                <a:latin typeface="+mn-lt"/>
              </a:rPr>
              <a:t>Započtená praktika</a:t>
            </a:r>
          </a:p>
          <a:p>
            <a:r>
              <a:rPr lang="cs-CZ" sz="2000" dirty="0">
                <a:latin typeface="+mn-lt"/>
              </a:rPr>
              <a:t>		Písemný test</a:t>
            </a:r>
          </a:p>
          <a:p>
            <a:r>
              <a:rPr lang="cs-CZ" sz="2000" b="1" dirty="0">
                <a:latin typeface="+mn-lt"/>
              </a:rPr>
              <a:t>			</a:t>
            </a:r>
          </a:p>
          <a:p>
            <a:endParaRPr lang="cs-CZ" sz="2000" b="1" dirty="0">
              <a:latin typeface="+mn-lt"/>
            </a:endParaRPr>
          </a:p>
          <a:p>
            <a:r>
              <a:rPr lang="cs-CZ" b="1" dirty="0">
                <a:latin typeface="+mn-lt"/>
              </a:rPr>
              <a:t>Studijní literatura </a:t>
            </a:r>
          </a:p>
          <a:p>
            <a:endParaRPr lang="cs-CZ" dirty="0">
              <a:latin typeface="+mn-lt"/>
            </a:endParaRPr>
          </a:p>
          <a:p>
            <a:r>
              <a:rPr lang="en-US" dirty="0">
                <a:latin typeface="+mn-lt"/>
              </a:rPr>
              <a:t>Ten Cate's Oral Histology: Development, Structure, and Function. Antonio </a:t>
            </a:r>
            <a:r>
              <a:rPr lang="en-US" dirty="0" err="1">
                <a:latin typeface="+mn-lt"/>
              </a:rPr>
              <a:t>Nanci</a:t>
            </a:r>
            <a:endParaRPr lang="en-US" dirty="0">
              <a:latin typeface="+mn-lt"/>
            </a:endParaRPr>
          </a:p>
          <a:p>
            <a:r>
              <a:rPr lang="cs-CZ" dirty="0">
                <a:latin typeface="+mn-lt"/>
              </a:rPr>
              <a:t>Essentials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Oral Histology and Embryology: A </a:t>
            </a:r>
            <a:r>
              <a:rPr lang="cs-CZ" dirty="0" err="1">
                <a:latin typeface="+mn-lt"/>
              </a:rPr>
              <a:t>clinical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Approach</a:t>
            </a:r>
            <a:endParaRPr lang="cs-CZ" dirty="0">
              <a:latin typeface="+mn-lt"/>
            </a:endParaRPr>
          </a:p>
          <a:p>
            <a:r>
              <a:rPr lang="cs-CZ" dirty="0" err="1">
                <a:latin typeface="+mn-lt"/>
              </a:rPr>
              <a:t>Illustrated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Dental</a:t>
            </a:r>
            <a:r>
              <a:rPr lang="cs-CZ" dirty="0">
                <a:latin typeface="+mn-lt"/>
              </a:rPr>
              <a:t> Embryology, Histology and Anatomy, </a:t>
            </a:r>
            <a:r>
              <a:rPr lang="cs-CZ" dirty="0" err="1">
                <a:latin typeface="+mn-lt"/>
              </a:rPr>
              <a:t>Fehrenbach</a:t>
            </a:r>
            <a:r>
              <a:rPr lang="cs-CZ" dirty="0">
                <a:latin typeface="+mn-lt"/>
              </a:rPr>
              <a:t> and </a:t>
            </a:r>
            <a:r>
              <a:rPr lang="cs-CZ" dirty="0" err="1">
                <a:latin typeface="+mn-lt"/>
              </a:rPr>
              <a:t>Popowics</a:t>
            </a:r>
            <a:endParaRPr lang="en-US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r>
              <a:rPr lang="cs-CZ" dirty="0">
                <a:latin typeface="+mn-lt"/>
              </a:rPr>
              <a:t>Oral Anatomy, histology and Embryology, </a:t>
            </a:r>
            <a:r>
              <a:rPr lang="cs-CZ" dirty="0" err="1">
                <a:latin typeface="+mn-lt"/>
              </a:rPr>
              <a:t>Berkovitz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Holland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Moxham</a:t>
            </a:r>
            <a:endParaRPr lang="cs-CZ" dirty="0">
              <a:latin typeface="+mn-lt"/>
            </a:endParaRPr>
          </a:p>
          <a:p>
            <a:pPr algn="ctr"/>
            <a:endParaRPr lang="cs-CZ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cs-CZ" dirty="0">
                <a:latin typeface="+mn-lt"/>
              </a:rPr>
              <a:t>Prezentace (přednášky + cvičení)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cs-CZ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cs-CZ" dirty="0">
                <a:latin typeface="+mn-lt"/>
              </a:rPr>
              <a:t>(Mikroskopická anatomie, Základy embryologie člověka)</a:t>
            </a:r>
          </a:p>
          <a:p>
            <a:pPr>
              <a:buClr>
                <a:srgbClr val="FFFF00"/>
              </a:buClr>
            </a:pPr>
            <a:r>
              <a:rPr lang="cs-CZ" dirty="0">
                <a:latin typeface="+mn-lt"/>
              </a:rPr>
              <a:t>(Malínský, Malínská a Michalíková: Morfologie </a:t>
            </a:r>
            <a:r>
              <a:rPr lang="cs-CZ" dirty="0" err="1">
                <a:latin typeface="+mn-lt"/>
              </a:rPr>
              <a:t>orofaciálního</a:t>
            </a:r>
            <a:r>
              <a:rPr lang="cs-CZ" dirty="0">
                <a:latin typeface="+mn-lt"/>
              </a:rPr>
              <a:t> systému)</a:t>
            </a:r>
            <a:endParaRPr lang="en-GB" dirty="0">
              <a:latin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250825" y="5591175"/>
            <a:ext cx="5181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 err="1">
                <a:latin typeface="+mj-lt"/>
              </a:rPr>
              <a:t>Ebnerovy</a:t>
            </a:r>
            <a:r>
              <a:rPr lang="cs-CZ" b="1" dirty="0">
                <a:latin typeface="+mj-lt"/>
              </a:rPr>
              <a:t> serózní žlázky </a:t>
            </a:r>
            <a:r>
              <a:rPr lang="cs-CZ" dirty="0">
                <a:latin typeface="+mj-lt"/>
              </a:rPr>
              <a:t>(SŽ) se sekrečními oddíly tubulárního</a:t>
            </a:r>
            <a:r>
              <a:rPr lang="cs-CZ" dirty="0">
                <a:latin typeface="+mj-lt"/>
                <a:cs typeface="+mn-cs"/>
              </a:rPr>
              <a:t> </a:t>
            </a:r>
            <a:r>
              <a:rPr lang="cs-CZ" dirty="0">
                <a:latin typeface="+mj-lt"/>
              </a:rPr>
              <a:t>charakteru (VS-vazivové septum</a:t>
            </a:r>
            <a:r>
              <a:rPr lang="cs-CZ" dirty="0">
                <a:latin typeface="+mj-lt"/>
                <a:cs typeface="+mn-cs"/>
              </a:rPr>
              <a:t>) </a:t>
            </a:r>
            <a:r>
              <a:rPr lang="cs-CZ" dirty="0">
                <a:latin typeface="+mj-lt"/>
                <a:cs typeface="Times New Roman" pitchFamily="18" charset="0"/>
              </a:rPr>
              <a:t>H.E., </a:t>
            </a:r>
            <a:r>
              <a:rPr lang="cs-CZ" dirty="0" err="1">
                <a:latin typeface="+mj-lt"/>
                <a:cs typeface="Times New Roman" pitchFamily="18" charset="0"/>
              </a:rPr>
              <a:t>obj</a:t>
            </a:r>
            <a:r>
              <a:rPr lang="cs-CZ" dirty="0">
                <a:latin typeface="+mj-lt"/>
                <a:cs typeface="Times New Roman" pitchFamily="18" charset="0"/>
              </a:rPr>
              <a:t>. 20x</a:t>
            </a:r>
            <a:endParaRPr lang="cs-CZ" dirty="0">
              <a:latin typeface="+mj-lt"/>
              <a:cs typeface="+mn-cs"/>
            </a:endParaRPr>
          </a:p>
        </p:txBody>
      </p:sp>
      <p:pic>
        <p:nvPicPr>
          <p:cNvPr id="49155" name="Picture 5" descr="jazP0024Exp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r="15077" b="13522"/>
          <a:stretch>
            <a:fillRect/>
          </a:stretch>
        </p:blipFill>
        <p:spPr bwMode="auto">
          <a:xfrm>
            <a:off x="179388" y="841375"/>
            <a:ext cx="6081712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ctangle 6" descr="Figure_12-29"/>
          <p:cNvSpPr>
            <a:spLocks noChangeArrowheads="1"/>
          </p:cNvSpPr>
          <p:nvPr/>
        </p:nvSpPr>
        <p:spPr bwMode="auto">
          <a:xfrm>
            <a:off x="250825" y="180975"/>
            <a:ext cx="5256213" cy="671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000" b="1">
                <a:latin typeface="Tahoma" pitchFamily="34" charset="0"/>
              </a:rPr>
              <a:t>Ebnerovy žlázy</a:t>
            </a:r>
            <a:r>
              <a:rPr lang="cs-CZ" sz="2000">
                <a:latin typeface="Tahoma" pitchFamily="34" charset="0"/>
              </a:rPr>
              <a:t> - gll. gustatoriae</a:t>
            </a:r>
            <a:r>
              <a:rPr lang="cs-CZ">
                <a:latin typeface="Tahoma" pitchFamily="34" charset="0"/>
              </a:rPr>
              <a:t> </a:t>
            </a:r>
          </a:p>
          <a:p>
            <a:r>
              <a:rPr lang="cs-CZ" b="1">
                <a:latin typeface="Tahoma" pitchFamily="34" charset="0"/>
              </a:rPr>
              <a:t>serózní</a:t>
            </a:r>
          </a:p>
        </p:txBody>
      </p:sp>
      <p:pic>
        <p:nvPicPr>
          <p:cNvPr id="49157" name="Picture 2" descr="jazP0023Exp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 l="10945" r="3648"/>
          <a:stretch>
            <a:fillRect/>
          </a:stretch>
        </p:blipFill>
        <p:spPr bwMode="auto">
          <a:xfrm>
            <a:off x="5661025" y="112713"/>
            <a:ext cx="3375025" cy="5305425"/>
          </a:xfrm>
          <a:prstGeom prst="rect">
            <a:avLst/>
          </a:prstGeom>
          <a:noFill/>
          <a:ln w="34925">
            <a:solidFill>
              <a:srgbClr val="333300"/>
            </a:solidFill>
            <a:miter lim="800000"/>
            <a:headEnd/>
            <a:tailEnd/>
          </a:ln>
        </p:spPr>
      </p:pic>
      <p:sp>
        <p:nvSpPr>
          <p:cNvPr id="49158" name="Rectangle 8" descr="Figure_12-29"/>
          <p:cNvSpPr>
            <a:spLocks noChangeArrowheads="1"/>
          </p:cNvSpPr>
          <p:nvPr/>
        </p:nvSpPr>
        <p:spPr bwMode="auto">
          <a:xfrm>
            <a:off x="5508625" y="5627688"/>
            <a:ext cx="3455988" cy="92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latin typeface="Tahoma" pitchFamily="34" charset="0"/>
              </a:rPr>
              <a:t>Vyústění vývodu (V) Ebnerových žlázek (SŽ) na dně papilární brázdy (PB).H.E., obj. 10x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685800" y="5734050"/>
            <a:ext cx="8458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/>
              <a:t>Weberova mucinózní žláza</a:t>
            </a:r>
          </a:p>
          <a:p>
            <a:r>
              <a:rPr lang="cs-CZ" sz="2000"/>
              <a:t>MT-mucinózní tubuly, V-vývod.</a:t>
            </a:r>
          </a:p>
          <a:p>
            <a:r>
              <a:rPr lang="cs-CZ" sz="2000">
                <a:cs typeface="Times New Roman" pitchFamily="18" charset="0"/>
              </a:rPr>
              <a:t>H.E., obj. 20x</a:t>
            </a:r>
            <a:endParaRPr lang="cs-CZ" sz="2000"/>
          </a:p>
        </p:txBody>
      </p:sp>
      <p:pic>
        <p:nvPicPr>
          <p:cNvPr id="50179" name="Picture 5" descr="jazP0019Exp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722313" y="1319213"/>
            <a:ext cx="71628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6" descr="Figure_12-29"/>
          <p:cNvSpPr>
            <a:spLocks noChangeArrowheads="1"/>
          </p:cNvSpPr>
          <p:nvPr/>
        </p:nvSpPr>
        <p:spPr bwMode="auto">
          <a:xfrm>
            <a:off x="488950" y="38100"/>
            <a:ext cx="4595813" cy="1220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  <a:p>
            <a:r>
              <a:rPr lang="cs-CZ" sz="2000" b="1">
                <a:latin typeface="Tahoma" pitchFamily="34" charset="0"/>
              </a:rPr>
              <a:t>Weberovy žlázky</a:t>
            </a:r>
            <a:r>
              <a:rPr lang="cs-CZ" sz="2000">
                <a:latin typeface="Tahoma" pitchFamily="34" charset="0"/>
              </a:rPr>
              <a:t> - gll. linguales post</a:t>
            </a:r>
            <a:r>
              <a:rPr lang="cs-CZ"/>
              <a:t> </a:t>
            </a:r>
          </a:p>
          <a:p>
            <a:r>
              <a:rPr lang="cs-CZ" b="1"/>
              <a:t>mucinózní</a:t>
            </a:r>
          </a:p>
          <a:p>
            <a:pPr eaLnBrk="0" hangingPunct="0"/>
            <a:endParaRPr lang="cs-CZ"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-20638"/>
            <a:ext cx="4329112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4572000" y="76200"/>
            <a:ext cx="4572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latin typeface="Tahoma" pitchFamily="34" charset="0"/>
              </a:rPr>
              <a:t>Ebnerovy žlázky</a:t>
            </a:r>
            <a:r>
              <a:rPr lang="cs-CZ">
                <a:latin typeface="Tahoma" pitchFamily="34" charset="0"/>
              </a:rPr>
              <a:t> - gll. gustatoriae – serózní</a:t>
            </a: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r>
              <a:rPr lang="cs-CZ" b="1">
                <a:latin typeface="Tahoma" pitchFamily="34" charset="0"/>
              </a:rPr>
              <a:t>Weberovy žlázky</a:t>
            </a:r>
            <a:r>
              <a:rPr lang="cs-CZ">
                <a:latin typeface="Tahoma" pitchFamily="34" charset="0"/>
              </a:rPr>
              <a:t> - gll. linguales post - mucinózní</a:t>
            </a: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endParaRPr lang="cs-CZ">
              <a:latin typeface="Tahoma" pitchFamily="34" charset="0"/>
            </a:endParaRPr>
          </a:p>
          <a:p>
            <a:pPr algn="ctr"/>
            <a:r>
              <a:rPr lang="en-GB"/>
              <a:t> </a:t>
            </a:r>
            <a:endParaRPr 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7201" y="7886700"/>
            <a:ext cx="5174799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668817" y="10186035"/>
            <a:ext cx="1218184" cy="1955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32668817" y="10415270"/>
            <a:ext cx="1218184" cy="1955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32668817" y="9956800"/>
            <a:ext cx="1218184" cy="1955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32668817" y="9731058"/>
            <a:ext cx="1218184" cy="1955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75216" y="393223"/>
            <a:ext cx="275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Dorsum</a:t>
            </a:r>
            <a:r>
              <a:rPr lang="cs-CZ" sz="3200" b="1" dirty="0"/>
              <a:t> </a:t>
            </a:r>
            <a:r>
              <a:rPr lang="cs-CZ" sz="3200" b="1" dirty="0" err="1"/>
              <a:t>lingue</a:t>
            </a:r>
            <a:endParaRPr lang="en-GB" sz="3200" b="1" dirty="0"/>
          </a:p>
        </p:txBody>
      </p:sp>
      <p:sp>
        <p:nvSpPr>
          <p:cNvPr id="13" name="Rectangle 12"/>
          <p:cNvSpPr/>
          <p:nvPr/>
        </p:nvSpPr>
        <p:spPr>
          <a:xfrm>
            <a:off x="263951" y="1843127"/>
            <a:ext cx="343607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None/>
            </a:pPr>
            <a:r>
              <a:rPr lang="cs-CZ" altLang="cs-CZ" b="1" dirty="0">
                <a:cs typeface="Arial" charset="0"/>
              </a:rPr>
              <a:t>Specializovaná orální sliznice</a:t>
            </a:r>
          </a:p>
          <a:p>
            <a:pPr>
              <a:spcBef>
                <a:spcPts val="600"/>
              </a:spcBef>
              <a:buFont typeface="Wingdings" pitchFamily="2" charset="2"/>
              <a:buNone/>
            </a:pPr>
            <a:endParaRPr lang="cs-CZ" altLang="cs-CZ" b="1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cs-CZ" sz="1600" dirty="0" err="1">
                <a:cs typeface="Arial" charset="0"/>
              </a:rPr>
              <a:t>pevně</a:t>
            </a:r>
            <a:r>
              <a:rPr lang="en-GB" altLang="cs-CZ" sz="1600" dirty="0">
                <a:cs typeface="Arial" charset="0"/>
              </a:rPr>
              <a:t> </a:t>
            </a:r>
            <a:r>
              <a:rPr lang="cs-CZ" altLang="cs-CZ" sz="1600" dirty="0">
                <a:cs typeface="Arial" charset="0"/>
              </a:rPr>
              <a:t>s</a:t>
            </a:r>
            <a:r>
              <a:rPr lang="en-GB" altLang="cs-CZ" sz="1600" dirty="0" err="1">
                <a:cs typeface="Arial" charset="0"/>
              </a:rPr>
              <a:t>rostlá</a:t>
            </a:r>
            <a:r>
              <a:rPr lang="en-GB" altLang="cs-CZ" sz="1600" dirty="0">
                <a:cs typeface="Arial" charset="0"/>
              </a:rPr>
              <a:t> </a:t>
            </a:r>
            <a:r>
              <a:rPr lang="cs-CZ" altLang="cs-CZ" sz="1600" dirty="0">
                <a:cs typeface="Arial" charset="0"/>
              </a:rPr>
              <a:t>s</a:t>
            </a:r>
            <a:r>
              <a:rPr lang="en-GB" altLang="cs-CZ" sz="1600" dirty="0">
                <a:cs typeface="Arial" charset="0"/>
              </a:rPr>
              <a:t> </a:t>
            </a:r>
            <a:r>
              <a:rPr lang="en-GB" altLang="cs-CZ" sz="1600" dirty="0" err="1">
                <a:cs typeface="Arial" charset="0"/>
              </a:rPr>
              <a:t>aponeur</a:t>
            </a:r>
            <a:r>
              <a:rPr lang="cs-CZ" altLang="cs-CZ" sz="1600" dirty="0" err="1">
                <a:cs typeface="Arial" charset="0"/>
              </a:rPr>
              <a:t>osis</a:t>
            </a:r>
            <a:r>
              <a:rPr lang="cs-CZ" altLang="cs-CZ" sz="1600" dirty="0">
                <a:cs typeface="Arial" charset="0"/>
              </a:rPr>
              <a:t> linguae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600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cs-CZ" sz="1600" dirty="0" err="1">
                <a:cs typeface="Arial" charset="0"/>
              </a:rPr>
              <a:t>nerovný</a:t>
            </a:r>
            <a:r>
              <a:rPr lang="en-GB" altLang="cs-CZ" sz="1600" dirty="0">
                <a:cs typeface="Arial" charset="0"/>
              </a:rPr>
              <a:t> </a:t>
            </a:r>
            <a:r>
              <a:rPr lang="en-GB" altLang="cs-CZ" sz="1600" dirty="0" err="1">
                <a:cs typeface="Arial" charset="0"/>
              </a:rPr>
              <a:t>až</a:t>
            </a:r>
            <a:r>
              <a:rPr lang="en-GB" altLang="cs-CZ" sz="1600" dirty="0">
                <a:cs typeface="Arial" charset="0"/>
              </a:rPr>
              <a:t> </a:t>
            </a:r>
            <a:r>
              <a:rPr lang="en-GB" altLang="cs-CZ" sz="1600" dirty="0" err="1">
                <a:cs typeface="Arial" charset="0"/>
              </a:rPr>
              <a:t>drsný</a:t>
            </a:r>
            <a:r>
              <a:rPr lang="en-GB" altLang="cs-CZ" sz="1600" dirty="0">
                <a:cs typeface="Arial" charset="0"/>
              </a:rPr>
              <a:t> </a:t>
            </a:r>
            <a:r>
              <a:rPr lang="cs-CZ" altLang="cs-CZ" sz="1600" dirty="0">
                <a:cs typeface="Arial" charset="0"/>
              </a:rPr>
              <a:t>povrch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600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cs-CZ" sz="1600" dirty="0" err="1">
                <a:cs typeface="Arial" charset="0"/>
              </a:rPr>
              <a:t>slizniční</a:t>
            </a:r>
            <a:r>
              <a:rPr lang="en-GB" altLang="cs-CZ" sz="1600" dirty="0">
                <a:cs typeface="Arial" charset="0"/>
              </a:rPr>
              <a:t> </a:t>
            </a:r>
            <a:r>
              <a:rPr lang="en-GB" altLang="cs-CZ" sz="1600" dirty="0" err="1">
                <a:cs typeface="Arial" charset="0"/>
              </a:rPr>
              <a:t>výrůstky</a:t>
            </a:r>
            <a:r>
              <a:rPr lang="en-GB" altLang="cs-CZ" sz="1600" dirty="0">
                <a:cs typeface="Arial" charset="0"/>
              </a:rPr>
              <a:t> </a:t>
            </a:r>
            <a:r>
              <a:rPr lang="cs-CZ" altLang="cs-CZ" sz="1600" b="1" dirty="0">
                <a:cs typeface="Arial" charset="0"/>
              </a:rPr>
              <a:t>-</a:t>
            </a:r>
            <a:r>
              <a:rPr lang="en-GB" altLang="cs-CZ" sz="1600" dirty="0">
                <a:cs typeface="Arial" charset="0"/>
              </a:rPr>
              <a:t> </a:t>
            </a:r>
            <a:r>
              <a:rPr lang="en-GB" altLang="cs-CZ" sz="1600" b="1" dirty="0" err="1">
                <a:cs typeface="Arial" charset="0"/>
              </a:rPr>
              <a:t>jazykové</a:t>
            </a:r>
            <a:r>
              <a:rPr lang="en-GB" altLang="cs-CZ" sz="1600" b="1" dirty="0">
                <a:cs typeface="Arial" charset="0"/>
              </a:rPr>
              <a:t> </a:t>
            </a:r>
            <a:r>
              <a:rPr lang="en-GB" altLang="cs-CZ" sz="1600" b="1" dirty="0" err="1">
                <a:cs typeface="Arial" charset="0"/>
              </a:rPr>
              <a:t>papily</a:t>
            </a:r>
            <a:endParaRPr lang="cs-CZ" altLang="cs-CZ" sz="1600" b="1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600" b="1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dirty="0">
                <a:cs typeface="Arial" charset="0"/>
              </a:rPr>
              <a:t>až na nitkovité papily jsou kryty nerohovějícím vrstevnatým dlaždicovým epitelem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600" b="1" dirty="0">
              <a:cs typeface="Arial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81909" y="900774"/>
            <a:ext cx="5142911" cy="5459514"/>
            <a:chOff x="4616901" y="3209924"/>
            <a:chExt cx="4405565" cy="4676776"/>
          </a:xfrm>
        </p:grpSpPr>
        <p:pic>
          <p:nvPicPr>
            <p:cNvPr id="14" name="Picture 2" descr="https://i.pinimg.com/originals/7f/b1/e4/7fb1e4fca9c1d272ae306e4c51b944a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493"/>
            <a:stretch/>
          </p:blipFill>
          <p:spPr bwMode="auto">
            <a:xfrm>
              <a:off x="4616901" y="3209924"/>
              <a:ext cx="4405565" cy="4676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8032830" y="6001473"/>
              <a:ext cx="989636" cy="18852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5391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21530" y="1445987"/>
            <a:ext cx="90360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b="1" i="1" dirty="0"/>
              <a:t>P</a:t>
            </a:r>
            <a:r>
              <a:rPr lang="en-GB" altLang="cs-CZ" b="1" i="1" dirty="0" err="1"/>
              <a:t>apillae</a:t>
            </a:r>
            <a:r>
              <a:rPr lang="en-GB" altLang="cs-CZ" b="1" i="1" dirty="0"/>
              <a:t> </a:t>
            </a:r>
            <a:r>
              <a:rPr lang="en-GB" altLang="cs-CZ" b="1" i="1" dirty="0" err="1"/>
              <a:t>fungiformes</a:t>
            </a:r>
            <a:r>
              <a:rPr lang="cs-CZ" altLang="cs-CZ" b="1" i="1" dirty="0"/>
              <a:t> </a:t>
            </a:r>
          </a:p>
          <a:p>
            <a:r>
              <a:rPr lang="cs-CZ" altLang="cs-CZ" dirty="0"/>
              <a:t>Apex, Houbovité útvary (</a:t>
            </a:r>
            <a:r>
              <a:rPr lang="en-GB" altLang="cs-CZ" dirty="0" err="1"/>
              <a:t>výška</a:t>
            </a:r>
            <a:r>
              <a:rPr lang="en-GB" altLang="cs-CZ" dirty="0"/>
              <a:t> 0,</a:t>
            </a:r>
            <a:r>
              <a:rPr lang="cs-CZ" altLang="cs-CZ" dirty="0"/>
              <a:t>5</a:t>
            </a:r>
            <a:r>
              <a:rPr lang="en-GB" altLang="cs-CZ" dirty="0"/>
              <a:t>–</a:t>
            </a:r>
            <a:r>
              <a:rPr lang="cs-CZ" altLang="cs-CZ" dirty="0"/>
              <a:t>1,5 </a:t>
            </a:r>
            <a:r>
              <a:rPr lang="en-GB" altLang="cs-CZ" dirty="0"/>
              <a:t>mm, </a:t>
            </a:r>
            <a:r>
              <a:rPr lang="en-GB" altLang="cs-CZ" dirty="0" err="1"/>
              <a:t>šířka</a:t>
            </a:r>
            <a:r>
              <a:rPr lang="en-GB" altLang="cs-CZ" dirty="0"/>
              <a:t> 0,5–1,0 mm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V </a:t>
            </a:r>
            <a:r>
              <a:rPr lang="en-GB" altLang="cs-CZ" dirty="0" err="1"/>
              <a:t>epitelu</a:t>
            </a:r>
            <a:r>
              <a:rPr lang="en-GB" altLang="cs-CZ" dirty="0"/>
              <a:t> </a:t>
            </a:r>
            <a:r>
              <a:rPr lang="cs-CZ" altLang="cs-CZ" dirty="0"/>
              <a:t>bývají</a:t>
            </a:r>
            <a:r>
              <a:rPr lang="en-GB" altLang="cs-CZ" dirty="0"/>
              <a:t> </a:t>
            </a:r>
            <a:r>
              <a:rPr lang="en-GB" altLang="cs-CZ" dirty="0" err="1"/>
              <a:t>chuťové</a:t>
            </a:r>
            <a:r>
              <a:rPr lang="en-GB" altLang="cs-CZ" dirty="0"/>
              <a:t> </a:t>
            </a:r>
            <a:r>
              <a:rPr lang="en-GB" altLang="cs-CZ" dirty="0" err="1"/>
              <a:t>pohárky</a:t>
            </a:r>
            <a:endParaRPr lang="cs-CZ" altLang="cs-CZ" b="1" dirty="0"/>
          </a:p>
          <a:p>
            <a:endParaRPr lang="cs-CZ" altLang="cs-CZ" sz="1000" b="1" dirty="0">
              <a:solidFill>
                <a:schemeClr val="hlink"/>
              </a:solidFill>
            </a:endParaRPr>
          </a:p>
        </p:txBody>
      </p:sp>
      <p:pic>
        <p:nvPicPr>
          <p:cNvPr id="33795" name="Picture 3" descr="006"/>
          <p:cNvPicPr>
            <a:picLocks noChangeAspect="1" noChangeArrowheads="1"/>
          </p:cNvPicPr>
          <p:nvPr/>
        </p:nvPicPr>
        <p:blipFill>
          <a:blip r:embed="rId2" cstate="print"/>
          <a:srcRect b="3838"/>
          <a:stretch>
            <a:fillRect/>
          </a:stretch>
        </p:blipFill>
        <p:spPr bwMode="auto">
          <a:xfrm>
            <a:off x="107950" y="2394408"/>
            <a:ext cx="6155184" cy="437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57565" y="2342561"/>
            <a:ext cx="2661922" cy="2395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7566" y="4784800"/>
            <a:ext cx="2668597" cy="1982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21530" y="0"/>
            <a:ext cx="852654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altLang="cs-CZ" sz="900" b="1" i="1" dirty="0"/>
          </a:p>
          <a:p>
            <a:r>
              <a:rPr lang="cs-CZ" altLang="cs-CZ" b="1" i="1" dirty="0"/>
              <a:t>P</a:t>
            </a:r>
            <a:r>
              <a:rPr lang="en-GB" altLang="cs-CZ" b="1" i="1" dirty="0" err="1"/>
              <a:t>apillae</a:t>
            </a:r>
            <a:r>
              <a:rPr lang="en-GB" altLang="cs-CZ" b="1" i="1" dirty="0"/>
              <a:t> </a:t>
            </a:r>
            <a:r>
              <a:rPr lang="en-GB" altLang="cs-CZ" b="1" i="1" dirty="0" err="1"/>
              <a:t>filiformes</a:t>
            </a:r>
            <a:r>
              <a:rPr lang="cs-CZ" altLang="cs-CZ" b="1" i="1" dirty="0"/>
              <a:t> </a:t>
            </a:r>
          </a:p>
          <a:p>
            <a:r>
              <a:rPr lang="cs-CZ" altLang="cs-CZ" dirty="0"/>
              <a:t>Nejpočetnější, po celé dorzální ploše (od apex </a:t>
            </a:r>
            <a:r>
              <a:rPr lang="cs-CZ" altLang="cs-CZ" dirty="0" err="1"/>
              <a:t>lingualis</a:t>
            </a:r>
            <a:r>
              <a:rPr lang="cs-CZ" altLang="cs-CZ" dirty="0"/>
              <a:t> </a:t>
            </a:r>
            <a:r>
              <a:rPr lang="en-GB" altLang="cs-CZ" dirty="0" err="1"/>
              <a:t>po</a:t>
            </a:r>
            <a:r>
              <a:rPr lang="en-GB" altLang="cs-CZ" dirty="0"/>
              <a:t> sulcus terminalis</a:t>
            </a:r>
            <a:r>
              <a:rPr lang="cs-CZ" altLang="cs-CZ" dirty="0"/>
              <a:t>), </a:t>
            </a:r>
          </a:p>
          <a:p>
            <a:r>
              <a:rPr lang="cs-CZ" altLang="cs-CZ" dirty="0"/>
              <a:t>Š</a:t>
            </a:r>
            <a:r>
              <a:rPr lang="en-GB" altLang="cs-CZ" dirty="0" err="1"/>
              <a:t>tětečkům</a:t>
            </a:r>
            <a:r>
              <a:rPr lang="en-GB" altLang="cs-CZ" dirty="0"/>
              <a:t> </a:t>
            </a:r>
            <a:r>
              <a:rPr lang="en-GB" altLang="cs-CZ" dirty="0" err="1"/>
              <a:t>podobn</a:t>
            </a:r>
            <a:r>
              <a:rPr lang="cs-CZ" altLang="cs-CZ" dirty="0"/>
              <a:t>é</a:t>
            </a:r>
            <a:r>
              <a:rPr lang="en-GB" altLang="cs-CZ" dirty="0"/>
              <a:t> </a:t>
            </a:r>
            <a:r>
              <a:rPr lang="en-GB" altLang="cs-CZ" dirty="0" err="1"/>
              <a:t>útvar</a:t>
            </a:r>
            <a:r>
              <a:rPr lang="cs-CZ" altLang="cs-CZ" dirty="0"/>
              <a:t>y</a:t>
            </a:r>
            <a:r>
              <a:rPr lang="en-GB" altLang="cs-CZ" dirty="0"/>
              <a:t> </a:t>
            </a:r>
            <a:r>
              <a:rPr lang="cs-CZ" altLang="cs-CZ" dirty="0"/>
              <a:t>(výška 0,5 - 1,0 mm, šířka </a:t>
            </a:r>
            <a:r>
              <a:rPr lang="en-GB" altLang="cs-CZ" dirty="0"/>
              <a:t>0,2–0,3 mm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Epitel rohovatí - při váznoucím odlupování tzv. </a:t>
            </a:r>
            <a:r>
              <a:rPr lang="en-GB" altLang="cs-CZ" dirty="0"/>
              <a:t>„</a:t>
            </a:r>
            <a:r>
              <a:rPr lang="en-GB" altLang="cs-CZ" dirty="0" err="1"/>
              <a:t>povleklý</a:t>
            </a:r>
            <a:r>
              <a:rPr lang="cs-CZ" altLang="cs-CZ" dirty="0"/>
              <a:t> </a:t>
            </a:r>
            <a:r>
              <a:rPr lang="en-GB" altLang="cs-CZ" dirty="0" err="1"/>
              <a:t>jazyk</a:t>
            </a:r>
            <a:r>
              <a:rPr lang="en-GB" altLang="cs-CZ" dirty="0"/>
              <a:t>“</a:t>
            </a:r>
            <a:endParaRPr lang="cs-CZ" altLang="cs-CZ" b="1" dirty="0"/>
          </a:p>
        </p:txBody>
      </p:sp>
      <p:pic>
        <p:nvPicPr>
          <p:cNvPr id="1026" name="Picture 2" descr="DIAGNÓZA Z JAZYKA - FOTOGRAFIE - 1 | Dr. Rudolf Zemek">
            <a:extLst>
              <a:ext uri="{FF2B5EF4-FFF2-40B4-BE49-F238E27FC236}">
                <a16:creationId xmlns:a16="http://schemas.microsoft.com/office/drawing/2014/main" id="{477507DA-39FF-418E-B982-E940B7E18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96" y="1832845"/>
            <a:ext cx="4300228" cy="500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1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5" name="Rectangle 9"/>
          <p:cNvSpPr>
            <a:spLocks noGrp="1" noChangeArrowheads="1"/>
          </p:cNvSpPr>
          <p:nvPr>
            <p:ph type="title"/>
          </p:nvPr>
        </p:nvSpPr>
        <p:spPr>
          <a:xfrm>
            <a:off x="539552" y="116632"/>
            <a:ext cx="7793037" cy="982662"/>
          </a:xfrm>
        </p:spPr>
        <p:txBody>
          <a:bodyPr/>
          <a:lstStyle/>
          <a:p>
            <a:pPr algn="ctr">
              <a:defRPr/>
            </a:pPr>
            <a:r>
              <a:rPr lang="cs-CZ" sz="2400" dirty="0" err="1">
                <a:latin typeface="+mn-lt"/>
              </a:rPr>
              <a:t>Papillae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filiformes</a:t>
            </a:r>
            <a:r>
              <a:rPr lang="cs-CZ" sz="2400" dirty="0">
                <a:latin typeface="+mn-lt"/>
              </a:rPr>
              <a:t> vs. </a:t>
            </a:r>
            <a:r>
              <a:rPr lang="cs-CZ" sz="2400" dirty="0" err="1">
                <a:latin typeface="+mn-lt"/>
              </a:rPr>
              <a:t>Papillae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fungiformes</a:t>
            </a:r>
            <a:endParaRPr lang="cs-CZ" sz="2400" dirty="0">
              <a:latin typeface="+mn-lt"/>
            </a:endParaRPr>
          </a:p>
        </p:txBody>
      </p:sp>
      <p:pic>
        <p:nvPicPr>
          <p:cNvPr id="29699" name="Picture 7" descr="FILIFORM%20COMPOSIT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196975"/>
            <a:ext cx="8713788" cy="3392488"/>
          </a:xfrm>
          <a:noFill/>
        </p:spPr>
      </p:pic>
      <p:pic>
        <p:nvPicPr>
          <p:cNvPr id="29700" name="Picture 8" descr="FUNGIFORM%20COMPOSI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4149725"/>
            <a:ext cx="8569325" cy="2463800"/>
          </a:xfrm>
          <a:noFill/>
        </p:spPr>
      </p:pic>
      <p:sp>
        <p:nvSpPr>
          <p:cNvPr id="29701" name="Text Box 11"/>
          <p:cNvSpPr txBox="1">
            <a:spLocks noChangeArrowheads="1"/>
          </p:cNvSpPr>
          <p:nvPr/>
        </p:nvSpPr>
        <p:spPr bwMode="auto">
          <a:xfrm>
            <a:off x="6660232" y="1340768"/>
            <a:ext cx="1512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dirty="0" err="1">
                <a:solidFill>
                  <a:srgbClr val="111111"/>
                </a:solidFill>
                <a:latin typeface="Times New Roman" pitchFamily="18" charset="0"/>
              </a:rPr>
              <a:t>Christmas</a:t>
            </a:r>
            <a:r>
              <a:rPr lang="cs-CZ" dirty="0">
                <a:solidFill>
                  <a:srgbClr val="111111"/>
                </a:solidFill>
                <a:latin typeface="Times New Roman" pitchFamily="18" charset="0"/>
              </a:rPr>
              <a:t> </a:t>
            </a:r>
            <a:r>
              <a:rPr lang="cs-CZ" dirty="0" err="1">
                <a:solidFill>
                  <a:srgbClr val="111111"/>
                </a:solidFill>
                <a:latin typeface="Times New Roman" pitchFamily="18" charset="0"/>
              </a:rPr>
              <a:t>tree</a:t>
            </a:r>
            <a:endParaRPr lang="cs-CZ" dirty="0">
              <a:solidFill>
                <a:srgbClr val="11111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HoubPapi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" y="1092200"/>
            <a:ext cx="9126538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5" descr="Figure_12-29"/>
          <p:cNvSpPr>
            <a:spLocks noChangeArrowheads="1"/>
          </p:cNvSpPr>
          <p:nvPr/>
        </p:nvSpPr>
        <p:spPr bwMode="auto">
          <a:xfrm>
            <a:off x="2301155" y="297141"/>
            <a:ext cx="5594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dirty="0"/>
              <a:t>Rozdíly v keratinizaci</a:t>
            </a:r>
            <a:endParaRPr lang="cs-CZ" altLang="cs-CZ" sz="2000" dirty="0">
              <a:solidFill>
                <a:srgbClr val="FFFF00"/>
              </a:solidFill>
            </a:endParaRPr>
          </a:p>
        </p:txBody>
      </p:sp>
      <p:sp>
        <p:nvSpPr>
          <p:cNvPr id="34820" name="Freeform 7" descr="Figure_12-29"/>
          <p:cNvSpPr>
            <a:spLocks/>
          </p:cNvSpPr>
          <p:nvPr/>
        </p:nvSpPr>
        <p:spPr bwMode="auto">
          <a:xfrm>
            <a:off x="3997325" y="2116138"/>
            <a:ext cx="404813" cy="592137"/>
          </a:xfrm>
          <a:custGeom>
            <a:avLst/>
            <a:gdLst>
              <a:gd name="T0" fmla="*/ 2147483647 w 255"/>
              <a:gd name="T1" fmla="*/ 0 h 373"/>
              <a:gd name="T2" fmla="*/ 2147483647 w 255"/>
              <a:gd name="T3" fmla="*/ 2147483647 h 373"/>
              <a:gd name="T4" fmla="*/ 2147483647 w 255"/>
              <a:gd name="T5" fmla="*/ 2147483647 h 373"/>
              <a:gd name="T6" fmla="*/ 2147483647 w 255"/>
              <a:gd name="T7" fmla="*/ 2147483647 h 373"/>
              <a:gd name="T8" fmla="*/ 2147483647 w 255"/>
              <a:gd name="T9" fmla="*/ 2147483647 h 373"/>
              <a:gd name="T10" fmla="*/ 2147483647 w 255"/>
              <a:gd name="T11" fmla="*/ 2147483647 h 373"/>
              <a:gd name="T12" fmla="*/ 2147483647 w 255"/>
              <a:gd name="T13" fmla="*/ 2147483647 h 373"/>
              <a:gd name="T14" fmla="*/ 2147483647 w 255"/>
              <a:gd name="T15" fmla="*/ 2147483647 h 373"/>
              <a:gd name="T16" fmla="*/ 2147483647 w 255"/>
              <a:gd name="T17" fmla="*/ 2147483647 h 373"/>
              <a:gd name="T18" fmla="*/ 2147483647 w 255"/>
              <a:gd name="T19" fmla="*/ 2147483647 h 373"/>
              <a:gd name="T20" fmla="*/ 2147483647 w 255"/>
              <a:gd name="T21" fmla="*/ 2147483647 h 373"/>
              <a:gd name="T22" fmla="*/ 2147483647 w 255"/>
              <a:gd name="T23" fmla="*/ 2147483647 h 373"/>
              <a:gd name="T24" fmla="*/ 2147483647 w 255"/>
              <a:gd name="T25" fmla="*/ 2147483647 h 3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5"/>
              <a:gd name="T40" fmla="*/ 0 h 373"/>
              <a:gd name="T41" fmla="*/ 255 w 255"/>
              <a:gd name="T42" fmla="*/ 373 h 37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5" h="373">
                <a:moveTo>
                  <a:pt x="143" y="0"/>
                </a:moveTo>
                <a:cubicBezTo>
                  <a:pt x="132" y="8"/>
                  <a:pt x="123" y="17"/>
                  <a:pt x="111" y="24"/>
                </a:cubicBezTo>
                <a:cubicBezTo>
                  <a:pt x="104" y="28"/>
                  <a:pt x="94" y="27"/>
                  <a:pt x="87" y="32"/>
                </a:cubicBezTo>
                <a:cubicBezTo>
                  <a:pt x="27" y="72"/>
                  <a:pt x="96" y="45"/>
                  <a:pt x="39" y="64"/>
                </a:cubicBezTo>
                <a:cubicBezTo>
                  <a:pt x="31" y="88"/>
                  <a:pt x="23" y="112"/>
                  <a:pt x="15" y="136"/>
                </a:cubicBezTo>
                <a:cubicBezTo>
                  <a:pt x="12" y="144"/>
                  <a:pt x="7" y="160"/>
                  <a:pt x="7" y="160"/>
                </a:cubicBezTo>
                <a:cubicBezTo>
                  <a:pt x="12" y="224"/>
                  <a:pt x="0" y="334"/>
                  <a:pt x="79" y="360"/>
                </a:cubicBezTo>
                <a:cubicBezTo>
                  <a:pt x="125" y="357"/>
                  <a:pt x="179" y="373"/>
                  <a:pt x="215" y="344"/>
                </a:cubicBezTo>
                <a:cubicBezTo>
                  <a:pt x="232" y="330"/>
                  <a:pt x="242" y="287"/>
                  <a:pt x="247" y="272"/>
                </a:cubicBezTo>
                <a:cubicBezTo>
                  <a:pt x="250" y="264"/>
                  <a:pt x="255" y="248"/>
                  <a:pt x="255" y="248"/>
                </a:cubicBezTo>
                <a:cubicBezTo>
                  <a:pt x="246" y="154"/>
                  <a:pt x="248" y="158"/>
                  <a:pt x="199" y="80"/>
                </a:cubicBezTo>
                <a:cubicBezTo>
                  <a:pt x="189" y="63"/>
                  <a:pt x="166" y="64"/>
                  <a:pt x="151" y="56"/>
                </a:cubicBezTo>
                <a:cubicBezTo>
                  <a:pt x="130" y="46"/>
                  <a:pt x="120" y="32"/>
                  <a:pt x="95" y="32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4821" name="Rectangle 8" descr="Figure_12-29"/>
          <p:cNvSpPr>
            <a:spLocks noChangeArrowheads="1"/>
          </p:cNvSpPr>
          <p:nvPr/>
        </p:nvSpPr>
        <p:spPr bwMode="auto">
          <a:xfrm>
            <a:off x="4845796" y="1680443"/>
            <a:ext cx="19336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altLang="cs-CZ" sz="2000" dirty="0" err="1">
                <a:solidFill>
                  <a:srgbClr val="000000"/>
                </a:solidFill>
              </a:rPr>
              <a:t>chuťov</a:t>
            </a:r>
            <a:r>
              <a:rPr lang="cs-CZ" altLang="cs-CZ" sz="2000" dirty="0">
                <a:solidFill>
                  <a:srgbClr val="000000"/>
                </a:solidFill>
              </a:rPr>
              <a:t>ý</a:t>
            </a:r>
            <a:r>
              <a:rPr lang="en-GB" altLang="cs-CZ" sz="2000" dirty="0">
                <a:solidFill>
                  <a:srgbClr val="000000"/>
                </a:solidFill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</a:rPr>
              <a:t>pohár</a:t>
            </a:r>
            <a:r>
              <a:rPr lang="cs-CZ" altLang="cs-CZ" sz="2000" dirty="0" err="1">
                <a:solidFill>
                  <a:srgbClr val="000000"/>
                </a:solidFill>
              </a:rPr>
              <a:t>ek</a:t>
            </a:r>
            <a:endParaRPr lang="cs-CZ" altLang="cs-CZ" sz="2000" dirty="0">
              <a:solidFill>
                <a:srgbClr val="0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402138" y="2080553"/>
            <a:ext cx="768464" cy="2290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814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rávící systém I - 7 Jazyk - papilae foliat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9550" y="1588"/>
            <a:ext cx="43688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79388" y="198438"/>
            <a:ext cx="360045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>
                <a:latin typeface="+mn-lt"/>
              </a:rPr>
              <a:t>P</a:t>
            </a:r>
            <a:r>
              <a:rPr lang="en-GB" sz="2400" b="1" dirty="0" err="1">
                <a:latin typeface="+mn-lt"/>
              </a:rPr>
              <a:t>apillae</a:t>
            </a:r>
            <a:r>
              <a:rPr lang="en-GB" sz="2400" b="1" dirty="0">
                <a:latin typeface="+mn-lt"/>
              </a:rPr>
              <a:t> </a:t>
            </a:r>
            <a:r>
              <a:rPr lang="en-GB" sz="2400" b="1" dirty="0" err="1">
                <a:latin typeface="+mn-lt"/>
              </a:rPr>
              <a:t>foliatae</a:t>
            </a:r>
            <a:r>
              <a:rPr lang="cs-CZ" sz="2400" b="1" dirty="0">
                <a:latin typeface="+mn-lt"/>
              </a:rPr>
              <a:t> </a:t>
            </a: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r>
              <a:rPr lang="cs-CZ" b="1" dirty="0">
                <a:latin typeface="+mn-lt"/>
              </a:rPr>
              <a:t>Počet </a:t>
            </a:r>
            <a:r>
              <a:rPr lang="en-GB" b="1" dirty="0">
                <a:latin typeface="+mn-lt"/>
              </a:rPr>
              <a:t>3</a:t>
            </a:r>
            <a:r>
              <a:rPr lang="cs-CZ" b="1" dirty="0">
                <a:latin typeface="+mn-lt"/>
              </a:rPr>
              <a:t> - </a:t>
            </a:r>
            <a:r>
              <a:rPr lang="en-GB" b="1" dirty="0">
                <a:latin typeface="+mn-lt"/>
              </a:rPr>
              <a:t>8</a:t>
            </a:r>
            <a:endParaRPr lang="cs-CZ" b="1" dirty="0">
              <a:latin typeface="+mn-lt"/>
            </a:endParaRPr>
          </a:p>
          <a:p>
            <a:endParaRPr lang="cs-CZ" b="1" dirty="0">
              <a:latin typeface="+mn-lt"/>
            </a:endParaRPr>
          </a:p>
          <a:p>
            <a:r>
              <a:rPr lang="cs-CZ" b="1" dirty="0">
                <a:latin typeface="+mn-lt"/>
              </a:rPr>
              <a:t>S</a:t>
            </a:r>
            <a:r>
              <a:rPr lang="en-GB" b="1" dirty="0" err="1">
                <a:latin typeface="+mn-lt"/>
              </a:rPr>
              <a:t>visle</a:t>
            </a:r>
            <a:r>
              <a:rPr lang="en-GB" b="1" dirty="0">
                <a:latin typeface="+mn-lt"/>
              </a:rPr>
              <a:t> </a:t>
            </a:r>
            <a:r>
              <a:rPr lang="en-GB" b="1" dirty="0" err="1">
                <a:latin typeface="+mn-lt"/>
              </a:rPr>
              <a:t>postaven</a:t>
            </a:r>
            <a:r>
              <a:rPr lang="cs-CZ" b="1" dirty="0">
                <a:latin typeface="+mn-lt"/>
              </a:rPr>
              <a:t>é</a:t>
            </a:r>
            <a:r>
              <a:rPr lang="en-GB" b="1" dirty="0">
                <a:latin typeface="+mn-lt"/>
              </a:rPr>
              <a:t> </a:t>
            </a:r>
            <a:r>
              <a:rPr lang="en-GB" b="1" dirty="0" err="1">
                <a:latin typeface="+mn-lt"/>
              </a:rPr>
              <a:t>slizniční</a:t>
            </a:r>
            <a:r>
              <a:rPr lang="en-GB" b="1" dirty="0">
                <a:latin typeface="+mn-lt"/>
              </a:rPr>
              <a:t> </a:t>
            </a:r>
            <a:r>
              <a:rPr lang="en-GB" b="1" dirty="0" err="1">
                <a:latin typeface="+mn-lt"/>
              </a:rPr>
              <a:t>řas</a:t>
            </a:r>
            <a:r>
              <a:rPr lang="cs-CZ" b="1" dirty="0">
                <a:latin typeface="+mn-lt"/>
              </a:rPr>
              <a:t>y</a:t>
            </a:r>
          </a:p>
          <a:p>
            <a:endParaRPr lang="cs-CZ" b="1" dirty="0">
              <a:latin typeface="+mn-lt"/>
            </a:endParaRPr>
          </a:p>
          <a:p>
            <a:r>
              <a:rPr lang="cs-CZ" dirty="0">
                <a:latin typeface="+mn-lt"/>
              </a:rPr>
              <a:t>R</a:t>
            </a:r>
            <a:r>
              <a:rPr lang="en-GB" dirty="0" err="1">
                <a:latin typeface="+mn-lt"/>
              </a:rPr>
              <a:t>udimentární</a:t>
            </a:r>
            <a:r>
              <a:rPr lang="cs-CZ" dirty="0">
                <a:latin typeface="+mn-lt"/>
              </a:rPr>
              <a:t>, </a:t>
            </a:r>
            <a:r>
              <a:rPr lang="en-GB" dirty="0" err="1">
                <a:latin typeface="+mn-lt"/>
              </a:rPr>
              <a:t>laterálně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na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rozhraní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těla</a:t>
            </a:r>
            <a:r>
              <a:rPr lang="en-GB" dirty="0">
                <a:latin typeface="+mn-lt"/>
              </a:rPr>
              <a:t> a </a:t>
            </a:r>
            <a:r>
              <a:rPr lang="en-GB" dirty="0" err="1">
                <a:latin typeface="+mn-lt"/>
              </a:rPr>
              <a:t>kořene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jazyka</a:t>
            </a:r>
            <a:r>
              <a:rPr lang="en-GB" dirty="0">
                <a:latin typeface="+mn-lt"/>
              </a:rPr>
              <a:t> </a:t>
            </a: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b="1" dirty="0">
              <a:latin typeface="+mn-lt"/>
            </a:endParaRPr>
          </a:p>
          <a:p>
            <a:r>
              <a:rPr lang="cs-CZ" dirty="0">
                <a:latin typeface="+mn-lt"/>
              </a:rPr>
              <a:t>C</a:t>
            </a:r>
            <a:r>
              <a:rPr lang="en-GB" dirty="0" err="1">
                <a:latin typeface="+mn-lt"/>
              </a:rPr>
              <a:t>huťové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pohárky</a:t>
            </a:r>
            <a:endParaRPr lang="en-GB" dirty="0">
              <a:latin typeface="+mn-l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48102" y="125969"/>
            <a:ext cx="90360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b="1" i="1" dirty="0"/>
              <a:t>P</a:t>
            </a:r>
            <a:r>
              <a:rPr lang="en-GB" altLang="cs-CZ" b="1" i="1" dirty="0" err="1"/>
              <a:t>apillae</a:t>
            </a:r>
            <a:r>
              <a:rPr lang="en-GB" altLang="cs-CZ" b="1" i="1" dirty="0"/>
              <a:t> </a:t>
            </a:r>
            <a:r>
              <a:rPr lang="en-GB" altLang="cs-CZ" b="1" i="1" dirty="0" err="1"/>
              <a:t>vallatae</a:t>
            </a:r>
            <a:endParaRPr lang="cs-CZ" altLang="cs-CZ" b="1" i="1" dirty="0"/>
          </a:p>
          <a:p>
            <a:r>
              <a:rPr lang="cs-CZ" altLang="cs-CZ" dirty="0"/>
              <a:t>N</a:t>
            </a:r>
            <a:r>
              <a:rPr lang="en-GB" altLang="cs-CZ" dirty="0" err="1"/>
              <a:t>ejvětší</a:t>
            </a:r>
            <a:r>
              <a:rPr lang="en-GB" altLang="cs-CZ" dirty="0"/>
              <a:t> (</a:t>
            </a:r>
            <a:r>
              <a:rPr lang="en-GB" altLang="cs-CZ" dirty="0" err="1"/>
              <a:t>výška</a:t>
            </a:r>
            <a:r>
              <a:rPr lang="en-GB" altLang="cs-CZ" dirty="0"/>
              <a:t> 1</a:t>
            </a:r>
            <a:r>
              <a:rPr lang="cs-CZ" altLang="cs-CZ" dirty="0"/>
              <a:t>-</a:t>
            </a:r>
            <a:r>
              <a:rPr lang="en-GB" altLang="cs-CZ" dirty="0"/>
              <a:t>4 mm, </a:t>
            </a:r>
            <a:r>
              <a:rPr lang="en-GB" altLang="cs-CZ" dirty="0" err="1"/>
              <a:t>šířka</a:t>
            </a:r>
            <a:r>
              <a:rPr lang="en-GB" altLang="cs-CZ" dirty="0"/>
              <a:t> 1</a:t>
            </a:r>
            <a:r>
              <a:rPr lang="cs-CZ" altLang="cs-CZ" dirty="0"/>
              <a:t>-</a:t>
            </a:r>
            <a:r>
              <a:rPr lang="en-GB" altLang="cs-CZ" dirty="0"/>
              <a:t>3 mm)</a:t>
            </a:r>
            <a:r>
              <a:rPr lang="cs-CZ" altLang="cs-CZ" dirty="0"/>
              <a:t>, Počet: </a:t>
            </a:r>
            <a:r>
              <a:rPr lang="en-GB" altLang="cs-CZ" dirty="0"/>
              <a:t>7–12 </a:t>
            </a:r>
            <a:r>
              <a:rPr lang="en-GB" altLang="cs-CZ" dirty="0" err="1"/>
              <a:t>těsně</a:t>
            </a:r>
            <a:r>
              <a:rPr lang="en-GB" altLang="cs-CZ" dirty="0"/>
              <a:t> </a:t>
            </a:r>
            <a:r>
              <a:rPr lang="en-GB" altLang="cs-CZ" dirty="0" err="1"/>
              <a:t>před</a:t>
            </a:r>
            <a:r>
              <a:rPr lang="en-GB" altLang="cs-CZ" dirty="0"/>
              <a:t> sulcus terminalis</a:t>
            </a:r>
            <a:r>
              <a:rPr lang="cs-CZ" altLang="cs-CZ" dirty="0"/>
              <a:t>, do sliznice zanořeny - od </a:t>
            </a:r>
            <a:r>
              <a:rPr lang="en-GB" altLang="cs-CZ" dirty="0" err="1"/>
              <a:t>prominujícího</a:t>
            </a:r>
            <a:r>
              <a:rPr lang="cs-CZ" altLang="cs-CZ" dirty="0"/>
              <a:t> </a:t>
            </a:r>
            <a:r>
              <a:rPr lang="en-GB" altLang="cs-CZ" dirty="0" err="1"/>
              <a:t>valu</a:t>
            </a:r>
            <a:r>
              <a:rPr lang="cs-CZ" altLang="cs-CZ" dirty="0"/>
              <a:t> papilu odděluje </a:t>
            </a:r>
            <a:r>
              <a:rPr lang="en-GB" altLang="cs-CZ" dirty="0" err="1"/>
              <a:t>hluboká</a:t>
            </a:r>
            <a:r>
              <a:rPr lang="en-GB" altLang="cs-CZ" dirty="0"/>
              <a:t> </a:t>
            </a:r>
            <a:r>
              <a:rPr lang="cs-CZ" altLang="cs-CZ" dirty="0" err="1"/>
              <a:t>cirkumpapilární</a:t>
            </a:r>
            <a:r>
              <a:rPr lang="cs-CZ" altLang="cs-CZ" dirty="0"/>
              <a:t> </a:t>
            </a:r>
            <a:r>
              <a:rPr lang="en-GB" altLang="cs-CZ" dirty="0" err="1"/>
              <a:t>brázda</a:t>
            </a:r>
            <a:r>
              <a:rPr lang="cs-CZ" altLang="cs-CZ" dirty="0"/>
              <a:t>, </a:t>
            </a:r>
            <a:r>
              <a:rPr lang="en-GB" altLang="cs-CZ" dirty="0" err="1"/>
              <a:t>chuťové</a:t>
            </a:r>
            <a:r>
              <a:rPr lang="en-GB" altLang="cs-CZ" dirty="0"/>
              <a:t> </a:t>
            </a:r>
            <a:r>
              <a:rPr lang="en-GB" altLang="cs-CZ" dirty="0" err="1"/>
              <a:t>pohárky</a:t>
            </a:r>
            <a:r>
              <a:rPr lang="cs-CZ" altLang="cs-CZ" dirty="0"/>
              <a:t>	</a:t>
            </a:r>
          </a:p>
          <a:p>
            <a:endParaRPr lang="cs-CZ" altLang="cs-CZ" dirty="0"/>
          </a:p>
        </p:txBody>
      </p:sp>
      <p:grpSp>
        <p:nvGrpSpPr>
          <p:cNvPr id="3" name="Group 2"/>
          <p:cNvGrpSpPr/>
          <p:nvPr/>
        </p:nvGrpSpPr>
        <p:grpSpPr>
          <a:xfrm>
            <a:off x="2712232" y="1290586"/>
            <a:ext cx="5641091" cy="4224390"/>
            <a:chOff x="71438" y="1409700"/>
            <a:chExt cx="7313612" cy="5476875"/>
          </a:xfrm>
        </p:grpSpPr>
        <p:pic>
          <p:nvPicPr>
            <p:cNvPr id="36867" name="Picture 2" descr="0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38" y="1409700"/>
              <a:ext cx="7313612" cy="540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69" name="Freeform 6" descr="Figure_12-29"/>
            <p:cNvSpPr>
              <a:spLocks/>
            </p:cNvSpPr>
            <p:nvPr/>
          </p:nvSpPr>
          <p:spPr bwMode="auto">
            <a:xfrm>
              <a:off x="3505200" y="4025900"/>
              <a:ext cx="2898775" cy="2860675"/>
            </a:xfrm>
            <a:custGeom>
              <a:avLst/>
              <a:gdLst>
                <a:gd name="T0" fmla="*/ 2147483647 w 1826"/>
                <a:gd name="T1" fmla="*/ 2147483647 h 1802"/>
                <a:gd name="T2" fmla="*/ 2147483647 w 1826"/>
                <a:gd name="T3" fmla="*/ 2147483647 h 1802"/>
                <a:gd name="T4" fmla="*/ 2147483647 w 1826"/>
                <a:gd name="T5" fmla="*/ 2147483647 h 1802"/>
                <a:gd name="T6" fmla="*/ 2147483647 w 1826"/>
                <a:gd name="T7" fmla="*/ 2147483647 h 1802"/>
                <a:gd name="T8" fmla="*/ 2147483647 w 1826"/>
                <a:gd name="T9" fmla="*/ 2147483647 h 1802"/>
                <a:gd name="T10" fmla="*/ 2147483647 w 1826"/>
                <a:gd name="T11" fmla="*/ 2147483647 h 1802"/>
                <a:gd name="T12" fmla="*/ 2147483647 w 1826"/>
                <a:gd name="T13" fmla="*/ 2147483647 h 1802"/>
                <a:gd name="T14" fmla="*/ 2147483647 w 1826"/>
                <a:gd name="T15" fmla="*/ 2147483647 h 1802"/>
                <a:gd name="T16" fmla="*/ 0 w 1826"/>
                <a:gd name="T17" fmla="*/ 2147483647 h 1802"/>
                <a:gd name="T18" fmla="*/ 2147483647 w 1826"/>
                <a:gd name="T19" fmla="*/ 2147483647 h 1802"/>
                <a:gd name="T20" fmla="*/ 2147483647 w 1826"/>
                <a:gd name="T21" fmla="*/ 2147483647 h 1802"/>
                <a:gd name="T22" fmla="*/ 2147483647 w 1826"/>
                <a:gd name="T23" fmla="*/ 2147483647 h 1802"/>
                <a:gd name="T24" fmla="*/ 2147483647 w 1826"/>
                <a:gd name="T25" fmla="*/ 2147483647 h 1802"/>
                <a:gd name="T26" fmla="*/ 2147483647 w 1826"/>
                <a:gd name="T27" fmla="*/ 2147483647 h 1802"/>
                <a:gd name="T28" fmla="*/ 2147483647 w 1826"/>
                <a:gd name="T29" fmla="*/ 2147483647 h 1802"/>
                <a:gd name="T30" fmla="*/ 2147483647 w 1826"/>
                <a:gd name="T31" fmla="*/ 2147483647 h 1802"/>
                <a:gd name="T32" fmla="*/ 2147483647 w 1826"/>
                <a:gd name="T33" fmla="*/ 2147483647 h 1802"/>
                <a:gd name="T34" fmla="*/ 2147483647 w 1826"/>
                <a:gd name="T35" fmla="*/ 2147483647 h 1802"/>
                <a:gd name="T36" fmla="*/ 2147483647 w 1826"/>
                <a:gd name="T37" fmla="*/ 2147483647 h 1802"/>
                <a:gd name="T38" fmla="*/ 2147483647 w 1826"/>
                <a:gd name="T39" fmla="*/ 2147483647 h 1802"/>
                <a:gd name="T40" fmla="*/ 2147483647 w 1826"/>
                <a:gd name="T41" fmla="*/ 2147483647 h 1802"/>
                <a:gd name="T42" fmla="*/ 2147483647 w 1826"/>
                <a:gd name="T43" fmla="*/ 2147483647 h 1802"/>
                <a:gd name="T44" fmla="*/ 2147483647 w 1826"/>
                <a:gd name="T45" fmla="*/ 2147483647 h 1802"/>
                <a:gd name="T46" fmla="*/ 2147483647 w 1826"/>
                <a:gd name="T47" fmla="*/ 2147483647 h 1802"/>
                <a:gd name="T48" fmla="*/ 2147483647 w 1826"/>
                <a:gd name="T49" fmla="*/ 2147483647 h 1802"/>
                <a:gd name="T50" fmla="*/ 2147483647 w 1826"/>
                <a:gd name="T51" fmla="*/ 2147483647 h 1802"/>
                <a:gd name="T52" fmla="*/ 2147483647 w 1826"/>
                <a:gd name="T53" fmla="*/ 2147483647 h 1802"/>
                <a:gd name="T54" fmla="*/ 2147483647 w 1826"/>
                <a:gd name="T55" fmla="*/ 2147483647 h 1802"/>
                <a:gd name="T56" fmla="*/ 2147483647 w 1826"/>
                <a:gd name="T57" fmla="*/ 2147483647 h 1802"/>
                <a:gd name="T58" fmla="*/ 2147483647 w 1826"/>
                <a:gd name="T59" fmla="*/ 2147483647 h 1802"/>
                <a:gd name="T60" fmla="*/ 2147483647 w 1826"/>
                <a:gd name="T61" fmla="*/ 0 h 1802"/>
                <a:gd name="T62" fmla="*/ 2147483647 w 1826"/>
                <a:gd name="T63" fmla="*/ 2147483647 h 1802"/>
                <a:gd name="T64" fmla="*/ 2147483647 w 1826"/>
                <a:gd name="T65" fmla="*/ 2147483647 h 1802"/>
                <a:gd name="T66" fmla="*/ 2147483647 w 1826"/>
                <a:gd name="T67" fmla="*/ 2147483647 h 1802"/>
                <a:gd name="T68" fmla="*/ 2147483647 w 1826"/>
                <a:gd name="T69" fmla="*/ 2147483647 h 1802"/>
                <a:gd name="T70" fmla="*/ 2147483647 w 1826"/>
                <a:gd name="T71" fmla="*/ 2147483647 h 1802"/>
                <a:gd name="T72" fmla="*/ 2147483647 w 1826"/>
                <a:gd name="T73" fmla="*/ 2147483647 h 1802"/>
                <a:gd name="T74" fmla="*/ 2147483647 w 1826"/>
                <a:gd name="T75" fmla="*/ 2147483647 h 1802"/>
                <a:gd name="T76" fmla="*/ 2147483647 w 1826"/>
                <a:gd name="T77" fmla="*/ 2147483647 h 1802"/>
                <a:gd name="T78" fmla="*/ 2147483647 w 1826"/>
                <a:gd name="T79" fmla="*/ 2147483647 h 1802"/>
                <a:gd name="T80" fmla="*/ 2147483647 w 1826"/>
                <a:gd name="T81" fmla="*/ 2147483647 h 1802"/>
                <a:gd name="T82" fmla="*/ 2147483647 w 1826"/>
                <a:gd name="T83" fmla="*/ 2147483647 h 1802"/>
                <a:gd name="T84" fmla="*/ 2147483647 w 1826"/>
                <a:gd name="T85" fmla="*/ 2147483647 h 1802"/>
                <a:gd name="T86" fmla="*/ 2147483647 w 1826"/>
                <a:gd name="T87" fmla="*/ 2147483647 h 1802"/>
                <a:gd name="T88" fmla="*/ 2147483647 w 1826"/>
                <a:gd name="T89" fmla="*/ 2147483647 h 180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26"/>
                <a:gd name="T136" fmla="*/ 0 h 1802"/>
                <a:gd name="T137" fmla="*/ 1826 w 1826"/>
                <a:gd name="T138" fmla="*/ 1802 h 180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26" h="1802">
                  <a:moveTo>
                    <a:pt x="680" y="768"/>
                  </a:moveTo>
                  <a:cubicBezTo>
                    <a:pt x="650" y="859"/>
                    <a:pt x="576" y="946"/>
                    <a:pt x="488" y="984"/>
                  </a:cubicBezTo>
                  <a:cubicBezTo>
                    <a:pt x="440" y="1005"/>
                    <a:pt x="371" y="1009"/>
                    <a:pt x="320" y="1016"/>
                  </a:cubicBezTo>
                  <a:cubicBezTo>
                    <a:pt x="294" y="1025"/>
                    <a:pt x="264" y="1028"/>
                    <a:pt x="240" y="1040"/>
                  </a:cubicBezTo>
                  <a:cubicBezTo>
                    <a:pt x="231" y="1044"/>
                    <a:pt x="223" y="1050"/>
                    <a:pt x="216" y="1056"/>
                  </a:cubicBezTo>
                  <a:cubicBezTo>
                    <a:pt x="207" y="1063"/>
                    <a:pt x="202" y="1075"/>
                    <a:pt x="192" y="1080"/>
                  </a:cubicBezTo>
                  <a:cubicBezTo>
                    <a:pt x="176" y="1089"/>
                    <a:pt x="133" y="1099"/>
                    <a:pt x="112" y="1104"/>
                  </a:cubicBezTo>
                  <a:cubicBezTo>
                    <a:pt x="83" y="1133"/>
                    <a:pt x="57" y="1168"/>
                    <a:pt x="32" y="1200"/>
                  </a:cubicBezTo>
                  <a:cubicBezTo>
                    <a:pt x="20" y="1215"/>
                    <a:pt x="0" y="1248"/>
                    <a:pt x="0" y="1248"/>
                  </a:cubicBezTo>
                  <a:cubicBezTo>
                    <a:pt x="3" y="1280"/>
                    <a:pt x="3" y="1312"/>
                    <a:pt x="8" y="1344"/>
                  </a:cubicBezTo>
                  <a:cubicBezTo>
                    <a:pt x="13" y="1374"/>
                    <a:pt x="33" y="1413"/>
                    <a:pt x="48" y="1440"/>
                  </a:cubicBezTo>
                  <a:cubicBezTo>
                    <a:pt x="57" y="1457"/>
                    <a:pt x="74" y="1470"/>
                    <a:pt x="80" y="1488"/>
                  </a:cubicBezTo>
                  <a:cubicBezTo>
                    <a:pt x="98" y="1541"/>
                    <a:pt x="114" y="1597"/>
                    <a:pt x="168" y="1624"/>
                  </a:cubicBezTo>
                  <a:cubicBezTo>
                    <a:pt x="211" y="1645"/>
                    <a:pt x="308" y="1649"/>
                    <a:pt x="360" y="1656"/>
                  </a:cubicBezTo>
                  <a:cubicBezTo>
                    <a:pt x="386" y="1665"/>
                    <a:pt x="432" y="1696"/>
                    <a:pt x="432" y="1696"/>
                  </a:cubicBezTo>
                  <a:cubicBezTo>
                    <a:pt x="457" y="1734"/>
                    <a:pt x="478" y="1725"/>
                    <a:pt x="520" y="1736"/>
                  </a:cubicBezTo>
                  <a:cubicBezTo>
                    <a:pt x="658" y="1728"/>
                    <a:pt x="665" y="1722"/>
                    <a:pt x="800" y="1736"/>
                  </a:cubicBezTo>
                  <a:cubicBezTo>
                    <a:pt x="839" y="1740"/>
                    <a:pt x="881" y="1758"/>
                    <a:pt x="920" y="1768"/>
                  </a:cubicBezTo>
                  <a:cubicBezTo>
                    <a:pt x="957" y="1777"/>
                    <a:pt x="995" y="1777"/>
                    <a:pt x="1032" y="1784"/>
                  </a:cubicBezTo>
                  <a:cubicBezTo>
                    <a:pt x="1195" y="1781"/>
                    <a:pt x="1361" y="1802"/>
                    <a:pt x="1520" y="1768"/>
                  </a:cubicBezTo>
                  <a:cubicBezTo>
                    <a:pt x="1612" y="1748"/>
                    <a:pt x="1698" y="1709"/>
                    <a:pt x="1792" y="1696"/>
                  </a:cubicBezTo>
                  <a:cubicBezTo>
                    <a:pt x="1806" y="1568"/>
                    <a:pt x="1812" y="1462"/>
                    <a:pt x="1800" y="1328"/>
                  </a:cubicBezTo>
                  <a:cubicBezTo>
                    <a:pt x="1796" y="1281"/>
                    <a:pt x="1766" y="1216"/>
                    <a:pt x="1744" y="1176"/>
                  </a:cubicBezTo>
                  <a:cubicBezTo>
                    <a:pt x="1735" y="1159"/>
                    <a:pt x="1712" y="1128"/>
                    <a:pt x="1712" y="1128"/>
                  </a:cubicBezTo>
                  <a:cubicBezTo>
                    <a:pt x="1690" y="1039"/>
                    <a:pt x="1719" y="930"/>
                    <a:pt x="1760" y="848"/>
                  </a:cubicBezTo>
                  <a:cubicBezTo>
                    <a:pt x="1765" y="733"/>
                    <a:pt x="1767" y="662"/>
                    <a:pt x="1792" y="560"/>
                  </a:cubicBezTo>
                  <a:cubicBezTo>
                    <a:pt x="1806" y="434"/>
                    <a:pt x="1826" y="310"/>
                    <a:pt x="1784" y="184"/>
                  </a:cubicBezTo>
                  <a:cubicBezTo>
                    <a:pt x="1770" y="141"/>
                    <a:pt x="1766" y="98"/>
                    <a:pt x="1728" y="72"/>
                  </a:cubicBezTo>
                  <a:cubicBezTo>
                    <a:pt x="1682" y="3"/>
                    <a:pt x="1743" y="84"/>
                    <a:pt x="1688" y="40"/>
                  </a:cubicBezTo>
                  <a:cubicBezTo>
                    <a:pt x="1680" y="34"/>
                    <a:pt x="1680" y="21"/>
                    <a:pt x="1672" y="16"/>
                  </a:cubicBezTo>
                  <a:cubicBezTo>
                    <a:pt x="1658" y="7"/>
                    <a:pt x="1624" y="0"/>
                    <a:pt x="1624" y="0"/>
                  </a:cubicBezTo>
                  <a:cubicBezTo>
                    <a:pt x="1550" y="9"/>
                    <a:pt x="1479" y="24"/>
                    <a:pt x="1408" y="48"/>
                  </a:cubicBezTo>
                  <a:cubicBezTo>
                    <a:pt x="1367" y="89"/>
                    <a:pt x="1356" y="103"/>
                    <a:pt x="1304" y="120"/>
                  </a:cubicBezTo>
                  <a:cubicBezTo>
                    <a:pt x="1296" y="128"/>
                    <a:pt x="1289" y="138"/>
                    <a:pt x="1280" y="144"/>
                  </a:cubicBezTo>
                  <a:cubicBezTo>
                    <a:pt x="1273" y="149"/>
                    <a:pt x="1263" y="147"/>
                    <a:pt x="1256" y="152"/>
                  </a:cubicBezTo>
                  <a:cubicBezTo>
                    <a:pt x="1248" y="158"/>
                    <a:pt x="1247" y="170"/>
                    <a:pt x="1240" y="176"/>
                  </a:cubicBezTo>
                  <a:cubicBezTo>
                    <a:pt x="1226" y="189"/>
                    <a:pt x="1192" y="208"/>
                    <a:pt x="1192" y="208"/>
                  </a:cubicBezTo>
                  <a:cubicBezTo>
                    <a:pt x="1182" y="222"/>
                    <a:pt x="1124" y="316"/>
                    <a:pt x="1120" y="328"/>
                  </a:cubicBezTo>
                  <a:cubicBezTo>
                    <a:pt x="1108" y="364"/>
                    <a:pt x="1090" y="398"/>
                    <a:pt x="1064" y="424"/>
                  </a:cubicBezTo>
                  <a:cubicBezTo>
                    <a:pt x="1051" y="462"/>
                    <a:pt x="1017" y="478"/>
                    <a:pt x="984" y="496"/>
                  </a:cubicBezTo>
                  <a:cubicBezTo>
                    <a:pt x="967" y="505"/>
                    <a:pt x="936" y="528"/>
                    <a:pt x="936" y="528"/>
                  </a:cubicBezTo>
                  <a:cubicBezTo>
                    <a:pt x="906" y="518"/>
                    <a:pt x="894" y="530"/>
                    <a:pt x="864" y="520"/>
                  </a:cubicBezTo>
                  <a:cubicBezTo>
                    <a:pt x="824" y="460"/>
                    <a:pt x="875" y="534"/>
                    <a:pt x="824" y="472"/>
                  </a:cubicBezTo>
                  <a:cubicBezTo>
                    <a:pt x="818" y="465"/>
                    <a:pt x="812" y="457"/>
                    <a:pt x="808" y="448"/>
                  </a:cubicBezTo>
                  <a:cubicBezTo>
                    <a:pt x="804" y="440"/>
                    <a:pt x="800" y="424"/>
                    <a:pt x="800" y="424"/>
                  </a:cubicBezTo>
                </a:path>
              </a:pathLst>
            </a:custGeom>
            <a:noFill/>
            <a:ln w="57150" cap="flat" cmpd="sng">
              <a:solidFill>
                <a:srgbClr val="00808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8" y="4170826"/>
            <a:ext cx="2593732" cy="2575648"/>
          </a:xfrm>
          <a:prstGeom prst="rect">
            <a:avLst/>
          </a:prstGeom>
        </p:spPr>
      </p:pic>
      <p:pic>
        <p:nvPicPr>
          <p:cNvPr id="4098" name="Picture 2" descr="https://render.fineartamerica.com/images/rendered/default/canvas-print/8.000/7.875/mirror/break/images-medium/false-colour-sem-of-a-papilla-vallata-professors-pm-motta-kr-porter-pm-andrews-canvas-prin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0" r="12782" b="8339"/>
          <a:stretch/>
        </p:blipFill>
        <p:spPr bwMode="auto">
          <a:xfrm>
            <a:off x="27242" y="1290586"/>
            <a:ext cx="2601838" cy="281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5" descr="Trávící systém I - 10 Chuťové pohárky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 l="19408" r="3064"/>
          <a:stretch>
            <a:fillRect/>
          </a:stretch>
        </p:blipFill>
        <p:spPr bwMode="auto">
          <a:xfrm rot="10800000">
            <a:off x="7730442" y="3898334"/>
            <a:ext cx="1378062" cy="272493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9885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>
              <a:defRPr/>
            </a:pPr>
            <a:r>
              <a:rPr lang="cs-CZ" sz="2800" b="1" dirty="0" err="1">
                <a:solidFill>
                  <a:schemeClr val="tx1"/>
                </a:solidFill>
                <a:latin typeface="+mn-lt"/>
              </a:rPr>
              <a:t>Papilla</a:t>
            </a:r>
            <a:r>
              <a:rPr lang="cs-CZ" sz="28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latin typeface="+mn-lt"/>
              </a:rPr>
              <a:t>vallata</a:t>
            </a:r>
            <a:endParaRPr lang="cs-CZ" sz="2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771" name="Picture 5" descr="HP_img6-14-8 papill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836613"/>
            <a:ext cx="7848600" cy="6021387"/>
          </a:xfrm>
          <a:noFill/>
        </p:spPr>
      </p:pic>
      <p:sp>
        <p:nvSpPr>
          <p:cNvPr id="32772" name="Text Box 10"/>
          <p:cNvSpPr txBox="1">
            <a:spLocks noChangeArrowheads="1"/>
          </p:cNvSpPr>
          <p:nvPr/>
        </p:nvSpPr>
        <p:spPr bwMode="auto">
          <a:xfrm>
            <a:off x="5292725" y="5373688"/>
            <a:ext cx="2159000" cy="10620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Verdana" pitchFamily="34" charset="0"/>
              </a:rPr>
              <a:t>čistě serózní </a:t>
            </a:r>
          </a:p>
          <a:p>
            <a:pPr algn="ctr"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Verdana" pitchFamily="34" charset="0"/>
              </a:rPr>
              <a:t> von </a:t>
            </a:r>
            <a:r>
              <a:rPr lang="cs-CZ" b="1" dirty="0" err="1">
                <a:solidFill>
                  <a:srgbClr val="002060"/>
                </a:solidFill>
                <a:latin typeface="Verdana" pitchFamily="34" charset="0"/>
              </a:rPr>
              <a:t>Ebnerovy</a:t>
            </a:r>
            <a:r>
              <a:rPr lang="cs-CZ" b="1" dirty="0">
                <a:solidFill>
                  <a:srgbClr val="002060"/>
                </a:solidFill>
                <a:latin typeface="Verdana" pitchFamily="34" charset="0"/>
              </a:rPr>
              <a:t> žlázy</a:t>
            </a:r>
          </a:p>
        </p:txBody>
      </p:sp>
      <p:sp>
        <p:nvSpPr>
          <p:cNvPr id="32773" name="Line 14"/>
          <p:cNvSpPr>
            <a:spLocks noChangeShapeType="1"/>
          </p:cNvSpPr>
          <p:nvPr/>
        </p:nvSpPr>
        <p:spPr bwMode="auto">
          <a:xfrm flipV="1">
            <a:off x="827088" y="4437063"/>
            <a:ext cx="504825" cy="936625"/>
          </a:xfrm>
          <a:prstGeom prst="line">
            <a:avLst/>
          </a:prstGeom>
          <a:noFill/>
          <a:ln w="57150">
            <a:solidFill>
              <a:srgbClr val="11111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2774" name="Text Box 15"/>
          <p:cNvSpPr txBox="1">
            <a:spLocks noChangeArrowheads="1"/>
          </p:cNvSpPr>
          <p:nvPr/>
        </p:nvSpPr>
        <p:spPr bwMode="auto">
          <a:xfrm>
            <a:off x="0" y="5453063"/>
            <a:ext cx="2411413" cy="784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 dirty="0" err="1">
                <a:solidFill>
                  <a:srgbClr val="002060"/>
                </a:solidFill>
                <a:latin typeface="Verdana" pitchFamily="34" charset="0"/>
              </a:rPr>
              <a:t>cirkumpapilární</a:t>
            </a:r>
            <a:r>
              <a:rPr lang="cs-CZ" b="1" dirty="0">
                <a:solidFill>
                  <a:srgbClr val="002060"/>
                </a:solidFill>
                <a:latin typeface="Verdana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Verdana" pitchFamily="34" charset="0"/>
              </a:rPr>
              <a:t>brázda</a:t>
            </a:r>
          </a:p>
        </p:txBody>
      </p:sp>
      <p:sp>
        <p:nvSpPr>
          <p:cNvPr id="32775" name="Line 16"/>
          <p:cNvSpPr>
            <a:spLocks noChangeShapeType="1"/>
          </p:cNvSpPr>
          <p:nvPr/>
        </p:nvSpPr>
        <p:spPr bwMode="auto">
          <a:xfrm flipH="1" flipV="1">
            <a:off x="2916238" y="6237288"/>
            <a:ext cx="142875" cy="62071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76" name="Line 17"/>
          <p:cNvSpPr>
            <a:spLocks noChangeShapeType="1"/>
          </p:cNvSpPr>
          <p:nvPr/>
        </p:nvSpPr>
        <p:spPr bwMode="auto">
          <a:xfrm flipV="1">
            <a:off x="2916238" y="5373688"/>
            <a:ext cx="719137" cy="7921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77" name="Line 18"/>
          <p:cNvSpPr>
            <a:spLocks noChangeShapeType="1"/>
          </p:cNvSpPr>
          <p:nvPr/>
        </p:nvSpPr>
        <p:spPr bwMode="auto">
          <a:xfrm>
            <a:off x="3708400" y="5373688"/>
            <a:ext cx="719138" cy="3603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78" name="Line 19"/>
          <p:cNvSpPr>
            <a:spLocks noChangeShapeType="1"/>
          </p:cNvSpPr>
          <p:nvPr/>
        </p:nvSpPr>
        <p:spPr bwMode="auto">
          <a:xfrm>
            <a:off x="4427538" y="5734050"/>
            <a:ext cx="215900" cy="28733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79" name="Line 20"/>
          <p:cNvSpPr>
            <a:spLocks noChangeShapeType="1"/>
          </p:cNvSpPr>
          <p:nvPr/>
        </p:nvSpPr>
        <p:spPr bwMode="auto">
          <a:xfrm flipH="1">
            <a:off x="4572000" y="6092825"/>
            <a:ext cx="71438" cy="7651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0" name="Line 21"/>
          <p:cNvSpPr>
            <a:spLocks noChangeShapeType="1"/>
          </p:cNvSpPr>
          <p:nvPr/>
        </p:nvSpPr>
        <p:spPr bwMode="auto">
          <a:xfrm flipH="1">
            <a:off x="6877050" y="3141663"/>
            <a:ext cx="576263" cy="5746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1" name="Line 22"/>
          <p:cNvSpPr>
            <a:spLocks noChangeShapeType="1"/>
          </p:cNvSpPr>
          <p:nvPr/>
        </p:nvSpPr>
        <p:spPr bwMode="auto">
          <a:xfrm>
            <a:off x="6877050" y="3716338"/>
            <a:ext cx="142875" cy="7207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2" name="Line 23"/>
          <p:cNvSpPr>
            <a:spLocks noChangeShapeType="1"/>
          </p:cNvSpPr>
          <p:nvPr/>
        </p:nvSpPr>
        <p:spPr bwMode="auto">
          <a:xfrm>
            <a:off x="7019925" y="4437063"/>
            <a:ext cx="936625" cy="431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3" name="Line 24"/>
          <p:cNvSpPr>
            <a:spLocks noChangeShapeType="1"/>
          </p:cNvSpPr>
          <p:nvPr/>
        </p:nvSpPr>
        <p:spPr bwMode="auto">
          <a:xfrm flipV="1">
            <a:off x="7885113" y="4724400"/>
            <a:ext cx="719137" cy="144463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4" name="Line 25"/>
          <p:cNvSpPr>
            <a:spLocks noChangeShapeType="1"/>
          </p:cNvSpPr>
          <p:nvPr/>
        </p:nvSpPr>
        <p:spPr bwMode="auto">
          <a:xfrm flipV="1">
            <a:off x="7380288" y="2924175"/>
            <a:ext cx="865187" cy="217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5" name="Line 26"/>
          <p:cNvSpPr>
            <a:spLocks noChangeShapeType="1"/>
          </p:cNvSpPr>
          <p:nvPr/>
        </p:nvSpPr>
        <p:spPr bwMode="auto">
          <a:xfrm>
            <a:off x="8243888" y="2924175"/>
            <a:ext cx="360362" cy="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432333" y="404937"/>
            <a:ext cx="822960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dirty="0">
                <a:effectLst/>
              </a:rPr>
              <a:t>Ten Cate's Oral Histology: Development, Structure, and</a:t>
            </a:r>
            <a:r>
              <a:rPr lang="cs-CZ" sz="2000" b="1" dirty="0">
                <a:effectLst/>
              </a:rPr>
              <a:t> </a:t>
            </a:r>
            <a:r>
              <a:rPr lang="en-US" sz="2000" b="1" dirty="0">
                <a:effectLst/>
              </a:rPr>
              <a:t>Function</a:t>
            </a:r>
            <a:r>
              <a:rPr lang="cs-CZ" sz="2000" b="1" dirty="0">
                <a:effectLst/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>
                <a:effectLst/>
              </a:rPr>
              <a:t>Antonio </a:t>
            </a:r>
            <a:r>
              <a:rPr lang="en-US" sz="2000" dirty="0" err="1">
                <a:effectLst/>
              </a:rPr>
              <a:t>Nanc</a:t>
            </a:r>
            <a:r>
              <a:rPr lang="cs-CZ" sz="2000" dirty="0">
                <a:effectLst/>
              </a:rPr>
              <a:t>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3" y="1268760"/>
            <a:ext cx="3410155" cy="4367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4367621" cy="4367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2797" y="5923459"/>
            <a:ext cx="7180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b="1" dirty="0">
                <a:latin typeface="+mn-lt"/>
                <a:cs typeface="+mn-cs"/>
              </a:rPr>
              <a:t>Essentials of Oral Histology and Embryology: A Clinical Approach </a:t>
            </a:r>
            <a:endParaRPr lang="cs-CZ" sz="2000" b="1" dirty="0">
              <a:latin typeface="+mn-lt"/>
              <a:cs typeface="+mn-cs"/>
            </a:endParaRPr>
          </a:p>
          <a:p>
            <a:pPr algn="r"/>
            <a:r>
              <a:rPr lang="cs-CZ" sz="2000" dirty="0">
                <a:latin typeface="+mn-lt"/>
                <a:cs typeface="+mn-cs"/>
              </a:rPr>
              <a:t>Daniel J. </a:t>
            </a:r>
            <a:r>
              <a:rPr lang="cs-CZ" sz="2000" dirty="0" err="1">
                <a:latin typeface="+mn-lt"/>
                <a:cs typeface="+mn-cs"/>
              </a:rPr>
              <a:t>Chiego</a:t>
            </a:r>
            <a:endParaRPr lang="en-GB" sz="20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0362" y="116632"/>
            <a:ext cx="8229600" cy="824136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cs-CZ" sz="2800" b="1" dirty="0">
                <a:effectLst/>
                <a:latin typeface="+mn-lt"/>
              </a:rPr>
              <a:t>Chuťové pohárky</a:t>
            </a:r>
            <a:br>
              <a:rPr lang="cs-CZ" sz="2800" b="1" dirty="0">
                <a:effectLst/>
                <a:latin typeface="+mn-lt"/>
              </a:rPr>
            </a:br>
            <a:r>
              <a:rPr lang="cs-CZ" sz="1800" i="1" dirty="0">
                <a:effectLst/>
                <a:latin typeface="+mn-lt"/>
              </a:rPr>
              <a:t>(</a:t>
            </a:r>
            <a:r>
              <a:rPr lang="cs-CZ" sz="1800" i="1" dirty="0" err="1">
                <a:effectLst/>
                <a:latin typeface="+mn-lt"/>
              </a:rPr>
              <a:t>caliculi</a:t>
            </a:r>
            <a:r>
              <a:rPr lang="cs-CZ" sz="1800" i="1" dirty="0">
                <a:effectLst/>
                <a:latin typeface="+mn-lt"/>
              </a:rPr>
              <a:t> </a:t>
            </a:r>
            <a:r>
              <a:rPr lang="cs-CZ" sz="1800" i="1" dirty="0" err="1">
                <a:effectLst/>
                <a:latin typeface="+mn-lt"/>
              </a:rPr>
              <a:t>gustatorii</a:t>
            </a:r>
            <a:r>
              <a:rPr lang="cs-CZ" sz="1800" i="1" dirty="0">
                <a:effectLst/>
                <a:latin typeface="+mn-lt"/>
              </a:rPr>
              <a:t>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1788" y="981075"/>
            <a:ext cx="8812212" cy="2592388"/>
          </a:xfrm>
          <a:noFill/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800" b="1" dirty="0" err="1">
                <a:effectLst/>
              </a:rPr>
              <a:t>Intraepitelové</a:t>
            </a:r>
            <a:r>
              <a:rPr lang="cs-CZ" sz="1800" b="1" dirty="0">
                <a:effectLst/>
              </a:rPr>
              <a:t> útvary</a:t>
            </a:r>
          </a:p>
          <a:p>
            <a:pPr marL="0" indent="0" eaLnBrk="1" hangingPunct="1">
              <a:lnSpc>
                <a:spcPct val="80000"/>
              </a:lnSpc>
              <a:buClr>
                <a:srgbClr val="FFFF00"/>
              </a:buClr>
              <a:buSzPct val="75000"/>
              <a:buFont typeface="Wingdings" pitchFamily="2" charset="2"/>
              <a:buNone/>
            </a:pPr>
            <a:endParaRPr lang="cs-CZ" sz="600" dirty="0">
              <a:effectLst/>
            </a:endParaRPr>
          </a:p>
          <a:p>
            <a:pPr marL="0" indent="0" eaLnBrk="1" hangingPunct="1">
              <a:lnSpc>
                <a:spcPct val="80000"/>
              </a:lnSpc>
              <a:buClr>
                <a:srgbClr val="FFFF00"/>
              </a:buClr>
              <a:buSzPct val="75000"/>
              <a:buFont typeface="Wingdings" pitchFamily="2" charset="2"/>
              <a:buNone/>
            </a:pPr>
            <a:r>
              <a:rPr lang="cs-CZ" sz="1800" dirty="0">
                <a:effectLst/>
              </a:rPr>
              <a:t>Najdeme je: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sz="1800" dirty="0">
                <a:effectLst/>
              </a:rPr>
              <a:t> V epitelu na bocích hrazených papil a v epitelu </a:t>
            </a:r>
            <a:r>
              <a:rPr lang="cs-CZ" sz="1800" dirty="0" err="1">
                <a:effectLst/>
              </a:rPr>
              <a:t>cirkumpapilárního</a:t>
            </a:r>
            <a:r>
              <a:rPr lang="cs-CZ" sz="1800" dirty="0">
                <a:effectLst/>
              </a:rPr>
              <a:t> valu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sz="1800" dirty="0">
                <a:effectLst/>
              </a:rPr>
              <a:t> Na vrcholu houbovitých papil 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sz="1800" dirty="0">
                <a:effectLst/>
              </a:rPr>
              <a:t> Vzácně i jinde</a:t>
            </a:r>
          </a:p>
          <a:p>
            <a:pPr marL="0" indent="0" eaLnBrk="1" hangingPunct="1">
              <a:lnSpc>
                <a:spcPct val="80000"/>
              </a:lnSpc>
              <a:buClr>
                <a:srgbClr val="FFFF00"/>
              </a:buClr>
              <a:buSzPct val="75000"/>
              <a:buFont typeface="Wingdings" pitchFamily="2" charset="2"/>
              <a:buNone/>
            </a:pPr>
            <a:r>
              <a:rPr lang="cs-CZ" sz="1800" dirty="0">
                <a:effectLst/>
              </a:rPr>
              <a:t>Počet: u mladého jedince cca </a:t>
            </a:r>
            <a:r>
              <a:rPr lang="cs-CZ" sz="1800" b="1" dirty="0">
                <a:effectLst/>
              </a:rPr>
              <a:t>2000 - 2500</a:t>
            </a:r>
            <a:r>
              <a:rPr lang="cs-CZ" sz="1800" dirty="0">
                <a:effectLst/>
              </a:rPr>
              <a:t>, snížení počtu na 1/3 ve stáří </a:t>
            </a:r>
          </a:p>
          <a:p>
            <a:pPr marL="0" indent="0" eaLnBrk="1" hangingPunct="1">
              <a:lnSpc>
                <a:spcPct val="80000"/>
              </a:lnSpc>
              <a:buClr>
                <a:srgbClr val="FFFF00"/>
              </a:buClr>
              <a:buSzPct val="75000"/>
              <a:buFont typeface="Wingdings" pitchFamily="2" charset="2"/>
              <a:buNone/>
            </a:pPr>
            <a:endParaRPr lang="cs-CZ" sz="1800" dirty="0">
              <a:effectLst/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140968"/>
            <a:ext cx="7180952" cy="383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Trávící systém I - 10 Chuťové pohárky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 r="3999"/>
          <a:stretch>
            <a:fillRect/>
          </a:stretch>
        </p:blipFill>
        <p:spPr bwMode="auto">
          <a:xfrm>
            <a:off x="2878138" y="1928813"/>
            <a:ext cx="6221412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Šipka dolů 5"/>
          <p:cNvSpPr>
            <a:spLocks noChangeArrowheads="1"/>
          </p:cNvSpPr>
          <p:nvPr/>
        </p:nvSpPr>
        <p:spPr bwMode="auto">
          <a:xfrm rot="-2460000">
            <a:off x="6155058" y="1324227"/>
            <a:ext cx="132615" cy="1668389"/>
          </a:xfrm>
          <a:prstGeom prst="downArrow">
            <a:avLst>
              <a:gd name="adj1" fmla="val 50000"/>
              <a:gd name="adj2" fmla="val 49982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cs-CZ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</p:txBody>
      </p:sp>
      <p:pic>
        <p:nvPicPr>
          <p:cNvPr id="37892" name="Picture 2" descr="jazyk_papily"/>
          <p:cNvPicPr>
            <a:picLocks noChangeAspect="1" noChangeArrowheads="1"/>
          </p:cNvPicPr>
          <p:nvPr/>
        </p:nvPicPr>
        <p:blipFill>
          <a:blip r:embed="rId3" cstate="print"/>
          <a:srcRect l="57568" t="73293"/>
          <a:stretch>
            <a:fillRect/>
          </a:stretch>
        </p:blipFill>
        <p:spPr bwMode="auto">
          <a:xfrm>
            <a:off x="166688" y="3113088"/>
            <a:ext cx="3541712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lů 5"/>
          <p:cNvSpPr>
            <a:spLocks noChangeArrowheads="1"/>
          </p:cNvSpPr>
          <p:nvPr/>
        </p:nvSpPr>
        <p:spPr bwMode="auto">
          <a:xfrm rot="3000000">
            <a:off x="3066263" y="1010534"/>
            <a:ext cx="110951" cy="3127460"/>
          </a:xfrm>
          <a:prstGeom prst="downArrow">
            <a:avLst>
              <a:gd name="adj1" fmla="val 50000"/>
              <a:gd name="adj2" fmla="val 49982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cs-CZ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</p:txBody>
      </p:sp>
      <p:sp>
        <p:nvSpPr>
          <p:cNvPr id="36870" name="Obdélník 7"/>
          <p:cNvSpPr>
            <a:spLocks noChangeArrowheads="1"/>
          </p:cNvSpPr>
          <p:nvPr/>
        </p:nvSpPr>
        <p:spPr bwMode="auto">
          <a:xfrm>
            <a:off x="4170069" y="1157288"/>
            <a:ext cx="1951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porus</a:t>
            </a:r>
            <a:r>
              <a:rPr lang="cs-CZ" b="1" dirty="0">
                <a:latin typeface="+mn-lt"/>
              </a:rPr>
              <a:t>  </a:t>
            </a:r>
            <a:r>
              <a:rPr lang="cs-CZ" b="1" dirty="0" err="1">
                <a:latin typeface="+mn-lt"/>
              </a:rPr>
              <a:t>gustatorius</a:t>
            </a:r>
            <a:endParaRPr lang="en-GB" dirty="0">
              <a:latin typeface="+mn-lt"/>
            </a:endParaRPr>
          </a:p>
        </p:txBody>
      </p:sp>
      <p:cxnSp>
        <p:nvCxnSpPr>
          <p:cNvPr id="10" name="Přímá spojovací čára 9"/>
          <p:cNvCxnSpPr/>
          <p:nvPr/>
        </p:nvCxnSpPr>
        <p:spPr bwMode="auto">
          <a:xfrm flipH="1" flipV="1">
            <a:off x="871017" y="2132856"/>
            <a:ext cx="576064" cy="1800200"/>
          </a:xfrm>
          <a:prstGeom prst="line">
            <a:avLst/>
          </a:prstGeom>
          <a:blipFill dpi="0" rotWithShape="1">
            <a:blip r:embed="rId4" cstate="print"/>
            <a:srcRect/>
            <a:stretch>
              <a:fillRect r="-21839"/>
            </a:stretch>
          </a:blip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896" name="Obdélník 12"/>
          <p:cNvSpPr>
            <a:spLocks noChangeArrowheads="1"/>
          </p:cNvSpPr>
          <p:nvPr/>
        </p:nvSpPr>
        <p:spPr bwMode="auto">
          <a:xfrm>
            <a:off x="211489" y="1700213"/>
            <a:ext cx="15359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latin typeface="+mn-lt"/>
              </a:rPr>
              <a:t> podpůrné bb.</a:t>
            </a:r>
            <a:endParaRPr lang="en-GB">
              <a:latin typeface="+mn-lt"/>
            </a:endParaRPr>
          </a:p>
        </p:txBody>
      </p:sp>
      <p:cxnSp>
        <p:nvCxnSpPr>
          <p:cNvPr id="11" name="Přímá spojovací čára 10"/>
          <p:cNvCxnSpPr/>
          <p:nvPr/>
        </p:nvCxnSpPr>
        <p:spPr bwMode="auto">
          <a:xfrm flipV="1">
            <a:off x="1691680" y="1412776"/>
            <a:ext cx="432048" cy="2808312"/>
          </a:xfrm>
          <a:prstGeom prst="line">
            <a:avLst/>
          </a:prstGeom>
          <a:blipFill dpi="0" rotWithShape="1">
            <a:blip r:embed="rId5" cstate="print"/>
            <a:srcRect/>
            <a:stretch>
              <a:fillRect r="-21839"/>
            </a:stretch>
          </a:blip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898" name="Obdélník 12"/>
          <p:cNvSpPr>
            <a:spLocks noChangeArrowheads="1"/>
          </p:cNvSpPr>
          <p:nvPr/>
        </p:nvSpPr>
        <p:spPr bwMode="auto">
          <a:xfrm>
            <a:off x="1331913" y="1116013"/>
            <a:ext cx="1651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+mn-lt"/>
              </a:rPr>
              <a:t>chuťové buňky </a:t>
            </a:r>
            <a:endParaRPr lang="cs-CZ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8755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19" y="0"/>
            <a:ext cx="397436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476672"/>
            <a:ext cx="2592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Základní chutě:</a:t>
            </a:r>
          </a:p>
          <a:p>
            <a:r>
              <a:rPr lang="cs-CZ" dirty="0"/>
              <a:t>Sladká</a:t>
            </a:r>
          </a:p>
          <a:p>
            <a:r>
              <a:rPr lang="cs-CZ" dirty="0"/>
              <a:t>Slaná</a:t>
            </a:r>
          </a:p>
          <a:p>
            <a:r>
              <a:rPr lang="cs-CZ" dirty="0"/>
              <a:t>Kyselá</a:t>
            </a:r>
          </a:p>
          <a:p>
            <a:r>
              <a:rPr lang="cs-CZ" dirty="0"/>
              <a:t>Hořká</a:t>
            </a:r>
          </a:p>
          <a:p>
            <a:r>
              <a:rPr lang="cs-CZ" dirty="0" err="1"/>
              <a:t>Umami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Další </a:t>
            </a:r>
            <a:r>
              <a:rPr lang="cs-CZ" dirty="0"/>
              <a:t>(diskutované):</a:t>
            </a:r>
          </a:p>
          <a:p>
            <a:r>
              <a:rPr lang="cs-CZ" dirty="0"/>
              <a:t>Tuk</a:t>
            </a:r>
          </a:p>
          <a:p>
            <a:r>
              <a:rPr lang="cs-CZ" dirty="0"/>
              <a:t>Kov</a:t>
            </a:r>
          </a:p>
        </p:txBody>
      </p:sp>
      <p:sp>
        <p:nvSpPr>
          <p:cNvPr id="5" name="Rectangle 4"/>
          <p:cNvSpPr/>
          <p:nvPr/>
        </p:nvSpPr>
        <p:spPr>
          <a:xfrm>
            <a:off x="9759388" y="127436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sweet, umami, sour, salty, and bitter—the so-called “basic” tastes (Fig. 1). There are likely additional qualities such as fatty, metallic, and others that might also be considered basic tastes.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573016"/>
            <a:ext cx="1997968" cy="2996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72400" y="4797152"/>
            <a:ext cx="52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58088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jazyk_papily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57568" t="50211" b="1620"/>
          <a:stretch>
            <a:fillRect/>
          </a:stretch>
        </p:blipFill>
        <p:spPr bwMode="auto">
          <a:xfrm>
            <a:off x="5641975" y="188913"/>
            <a:ext cx="3502025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7" descr="Figure_12-29"/>
          <p:cNvSpPr>
            <a:spLocks noChangeArrowheads="1"/>
          </p:cNvSpPr>
          <p:nvPr/>
        </p:nvSpPr>
        <p:spPr bwMode="auto">
          <a:xfrm>
            <a:off x="107504" y="333296"/>
            <a:ext cx="5327650" cy="62786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>
                <a:latin typeface="+mn-lt"/>
              </a:rPr>
              <a:t>3</a:t>
            </a:r>
            <a:r>
              <a:rPr lang="en-GB" sz="2400" b="1" dirty="0">
                <a:latin typeface="+mn-lt"/>
              </a:rPr>
              <a:t> </a:t>
            </a:r>
            <a:r>
              <a:rPr lang="en-GB" sz="2400" b="1" dirty="0" err="1">
                <a:latin typeface="+mn-lt"/>
              </a:rPr>
              <a:t>typ</a:t>
            </a:r>
            <a:r>
              <a:rPr lang="cs-CZ" sz="2400" b="1" dirty="0">
                <a:latin typeface="+mn-lt"/>
              </a:rPr>
              <a:t>y buněk chuťových pohárků</a:t>
            </a:r>
          </a:p>
          <a:p>
            <a:endParaRPr lang="cs-CZ" b="1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r>
              <a:rPr lang="cs-CZ" b="1" dirty="0">
                <a:latin typeface="+mn-lt"/>
              </a:rPr>
              <a:t>P</a:t>
            </a:r>
            <a:r>
              <a:rPr lang="en-GB" b="1" dirty="0" err="1">
                <a:latin typeface="+mn-lt"/>
              </a:rPr>
              <a:t>odpůrn</a:t>
            </a:r>
            <a:r>
              <a:rPr lang="cs-CZ" b="1" dirty="0">
                <a:latin typeface="+mn-lt"/>
              </a:rPr>
              <a:t>é</a:t>
            </a:r>
            <a:r>
              <a:rPr lang="en-GB" b="1" dirty="0">
                <a:latin typeface="+mn-lt"/>
              </a:rPr>
              <a:t> </a:t>
            </a:r>
            <a:r>
              <a:rPr lang="en-GB" b="1" dirty="0" err="1">
                <a:latin typeface="+mn-lt"/>
              </a:rPr>
              <a:t>buňk</a:t>
            </a:r>
            <a:r>
              <a:rPr lang="cs-CZ" b="1" dirty="0">
                <a:latin typeface="+mn-lt"/>
              </a:rPr>
              <a:t>y</a:t>
            </a:r>
            <a:r>
              <a:rPr lang="en-GB" dirty="0">
                <a:latin typeface="+mn-lt"/>
              </a:rPr>
              <a:t> </a:t>
            </a:r>
            <a:r>
              <a:rPr lang="cs-CZ" dirty="0">
                <a:latin typeface="+mn-lt"/>
              </a:rPr>
              <a:t>/ </a:t>
            </a:r>
            <a:r>
              <a:rPr lang="en-GB" b="1" dirty="0" err="1">
                <a:latin typeface="+mn-lt"/>
              </a:rPr>
              <a:t>typ</a:t>
            </a:r>
            <a:r>
              <a:rPr lang="en-GB" b="1" dirty="0">
                <a:latin typeface="+mn-lt"/>
              </a:rPr>
              <a:t> I</a:t>
            </a:r>
            <a:r>
              <a:rPr lang="cs-CZ" b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(světlé) - </a:t>
            </a:r>
            <a:r>
              <a:rPr lang="en-GB" dirty="0" err="1">
                <a:latin typeface="+mn-lt"/>
              </a:rPr>
              <a:t>buňky</a:t>
            </a:r>
            <a:r>
              <a:rPr lang="en-GB" dirty="0">
                <a:latin typeface="+mn-lt"/>
              </a:rPr>
              <a:t> se </a:t>
            </a:r>
            <a:r>
              <a:rPr lang="en-GB" dirty="0" err="1">
                <a:latin typeface="+mn-lt"/>
              </a:rPr>
              <a:t>vyznačují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světlou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cytoplazmou</a:t>
            </a:r>
            <a:r>
              <a:rPr lang="en-GB" dirty="0">
                <a:latin typeface="+mn-lt"/>
              </a:rPr>
              <a:t> a </a:t>
            </a:r>
            <a:r>
              <a:rPr lang="en-GB" dirty="0" err="1">
                <a:latin typeface="+mn-lt"/>
              </a:rPr>
              <a:t>přítomností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mikroklků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na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apexech</a:t>
            </a: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r>
              <a:rPr lang="cs-CZ" b="1" dirty="0">
                <a:latin typeface="+mn-lt"/>
              </a:rPr>
              <a:t>C</a:t>
            </a:r>
            <a:r>
              <a:rPr lang="en-GB" b="1" dirty="0" err="1">
                <a:latin typeface="+mn-lt"/>
              </a:rPr>
              <a:t>huťové</a:t>
            </a:r>
            <a:r>
              <a:rPr lang="en-GB" b="1" dirty="0">
                <a:latin typeface="+mn-lt"/>
              </a:rPr>
              <a:t> </a:t>
            </a:r>
            <a:r>
              <a:rPr lang="en-GB" b="1" dirty="0" err="1">
                <a:latin typeface="+mn-lt"/>
              </a:rPr>
              <a:t>buňky</a:t>
            </a:r>
            <a:r>
              <a:rPr lang="en-GB" b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/ </a:t>
            </a:r>
            <a:r>
              <a:rPr lang="en-GB" b="1" dirty="0" err="1">
                <a:latin typeface="+mn-lt"/>
              </a:rPr>
              <a:t>typ</a:t>
            </a:r>
            <a:r>
              <a:rPr lang="en-GB" b="1" dirty="0">
                <a:latin typeface="+mn-lt"/>
              </a:rPr>
              <a:t> II</a:t>
            </a:r>
            <a:r>
              <a:rPr lang="en-GB" dirty="0">
                <a:latin typeface="+mn-lt"/>
              </a:rPr>
              <a:t> </a:t>
            </a:r>
            <a:r>
              <a:rPr lang="cs-CZ" dirty="0">
                <a:latin typeface="+mn-lt"/>
              </a:rPr>
              <a:t> (tmavé) - </a:t>
            </a:r>
            <a:r>
              <a:rPr lang="en-GB" dirty="0">
                <a:latin typeface="+mn-lt"/>
              </a:rPr>
              <a:t>v </a:t>
            </a:r>
            <a:r>
              <a:rPr lang="en-GB" dirty="0" err="1">
                <a:latin typeface="+mn-lt"/>
              </a:rPr>
              <a:t>bazální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cytoplazmě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hojné</a:t>
            </a:r>
            <a:r>
              <a:rPr lang="en-GB" dirty="0">
                <a:latin typeface="+mn-lt"/>
              </a:rPr>
              <a:t> </a:t>
            </a:r>
            <a:r>
              <a:rPr lang="cs-CZ" dirty="0">
                <a:latin typeface="+mn-lt"/>
              </a:rPr>
              <a:t>mají hojné </a:t>
            </a:r>
            <a:r>
              <a:rPr lang="en-GB" dirty="0" err="1">
                <a:latin typeface="+mn-lt"/>
              </a:rPr>
              <a:t>synaptické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vesikuly</a:t>
            </a:r>
            <a:r>
              <a:rPr lang="en-GB" dirty="0">
                <a:latin typeface="+mn-lt"/>
              </a:rPr>
              <a:t> </a:t>
            </a:r>
            <a:r>
              <a:rPr lang="cs-CZ" dirty="0">
                <a:latin typeface="+mn-lt"/>
              </a:rPr>
              <a:t>a </a:t>
            </a:r>
            <a:r>
              <a:rPr lang="en-GB" dirty="0">
                <a:latin typeface="+mn-lt"/>
              </a:rPr>
              <a:t> </a:t>
            </a:r>
            <a:r>
              <a:rPr lang="cs-CZ" dirty="0">
                <a:latin typeface="+mn-lt"/>
              </a:rPr>
              <a:t>a na</a:t>
            </a:r>
            <a:r>
              <a:rPr lang="cs-CZ" b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jejich tělech nervová vlákna</a:t>
            </a:r>
          </a:p>
          <a:p>
            <a:endParaRPr lang="cs-CZ" dirty="0">
              <a:latin typeface="+mn-lt"/>
            </a:endParaRPr>
          </a:p>
          <a:p>
            <a:r>
              <a:rPr lang="en-GB" dirty="0" err="1">
                <a:latin typeface="+mn-lt"/>
              </a:rPr>
              <a:t>buňky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typu</a:t>
            </a:r>
            <a:r>
              <a:rPr lang="en-GB" dirty="0">
                <a:latin typeface="+mn-lt"/>
              </a:rPr>
              <a:t> I</a:t>
            </a:r>
            <a:r>
              <a:rPr lang="cs-CZ" dirty="0">
                <a:latin typeface="+mn-lt"/>
              </a:rPr>
              <a:t> a </a:t>
            </a:r>
            <a:r>
              <a:rPr lang="en-GB" dirty="0">
                <a:latin typeface="+mn-lt"/>
              </a:rPr>
              <a:t>II </a:t>
            </a:r>
            <a:r>
              <a:rPr lang="en-GB" dirty="0" err="1">
                <a:latin typeface="+mn-lt"/>
              </a:rPr>
              <a:t>prostupují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celou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výšku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chuťového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pohárku</a:t>
            </a: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r>
              <a:rPr lang="cs-CZ" b="1" dirty="0">
                <a:latin typeface="+mn-lt"/>
              </a:rPr>
              <a:t>Bazální </a:t>
            </a:r>
            <a:r>
              <a:rPr lang="en-GB" b="1" dirty="0" err="1">
                <a:latin typeface="+mn-lt"/>
              </a:rPr>
              <a:t>buňky</a:t>
            </a:r>
            <a:r>
              <a:rPr lang="cs-CZ" b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/ </a:t>
            </a:r>
            <a:r>
              <a:rPr lang="en-GB" b="1" dirty="0" err="1">
                <a:latin typeface="+mn-lt"/>
              </a:rPr>
              <a:t>typ</a:t>
            </a:r>
            <a:r>
              <a:rPr lang="en-GB" b="1" dirty="0">
                <a:latin typeface="+mn-lt"/>
              </a:rPr>
              <a:t> </a:t>
            </a:r>
            <a:r>
              <a:rPr lang="cs-CZ" b="1" dirty="0">
                <a:latin typeface="+mn-lt"/>
              </a:rPr>
              <a:t>III</a:t>
            </a:r>
            <a:r>
              <a:rPr lang="en-GB" dirty="0">
                <a:latin typeface="+mn-lt"/>
              </a:rPr>
              <a:t> </a:t>
            </a:r>
            <a:r>
              <a:rPr lang="cs-CZ" dirty="0">
                <a:latin typeface="+mn-lt"/>
              </a:rPr>
              <a:t>- jsou nižší než předchozí</a:t>
            </a:r>
            <a:r>
              <a:rPr lang="en-GB" dirty="0">
                <a:latin typeface="+mn-lt"/>
              </a:rPr>
              <a:t> a </a:t>
            </a:r>
            <a:r>
              <a:rPr lang="en-GB" dirty="0" err="1">
                <a:latin typeface="+mn-lt"/>
              </a:rPr>
              <a:t>málo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diferencované</a:t>
            </a:r>
            <a:r>
              <a:rPr lang="en-GB" dirty="0">
                <a:latin typeface="+mn-lt"/>
              </a:rPr>
              <a:t> (</a:t>
            </a:r>
            <a:r>
              <a:rPr lang="en-GB" dirty="0" err="1">
                <a:latin typeface="+mn-lt"/>
              </a:rPr>
              <a:t>tzv</a:t>
            </a:r>
            <a:r>
              <a:rPr lang="en-GB" dirty="0">
                <a:latin typeface="+mn-lt"/>
              </a:rPr>
              <a:t>. </a:t>
            </a:r>
            <a:r>
              <a:rPr lang="cs-CZ" dirty="0">
                <a:latin typeface="+mn-lt"/>
              </a:rPr>
              <a:t>intermediární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buňky</a:t>
            </a:r>
            <a:r>
              <a:rPr lang="en-GB" dirty="0">
                <a:latin typeface="+mn-lt"/>
              </a:rPr>
              <a:t>)</a:t>
            </a:r>
            <a:r>
              <a:rPr lang="cs-CZ" dirty="0">
                <a:latin typeface="+mn-lt"/>
              </a:rPr>
              <a:t> - slouží jako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prekursory</a:t>
            </a:r>
            <a:r>
              <a:rPr lang="en-GB" dirty="0">
                <a:latin typeface="+mn-lt"/>
              </a:rPr>
              <a:t> pro </a:t>
            </a:r>
            <a:r>
              <a:rPr lang="en-GB" dirty="0" err="1">
                <a:latin typeface="+mn-lt"/>
              </a:rPr>
              <a:t>buňky</a:t>
            </a:r>
            <a:r>
              <a:rPr lang="en-GB" dirty="0">
                <a:latin typeface="+mn-lt"/>
              </a:rPr>
              <a:t> I</a:t>
            </a:r>
            <a:r>
              <a:rPr lang="cs-CZ" dirty="0">
                <a:latin typeface="+mn-lt"/>
              </a:rPr>
              <a:t> a</a:t>
            </a:r>
            <a:r>
              <a:rPr lang="en-GB" dirty="0">
                <a:latin typeface="+mn-lt"/>
              </a:rPr>
              <a:t> II</a:t>
            </a: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r>
              <a:rPr lang="cs-CZ" dirty="0">
                <a:latin typeface="+mn-lt"/>
              </a:rPr>
              <a:t>počet chuťových buněk v pohárku - </a:t>
            </a:r>
            <a:r>
              <a:rPr lang="cs-CZ" b="1" dirty="0">
                <a:latin typeface="+mn-lt"/>
              </a:rPr>
              <a:t>40 – 60</a:t>
            </a:r>
          </a:p>
          <a:p>
            <a:r>
              <a:rPr lang="cs-CZ" b="1" dirty="0">
                <a:latin typeface="+mn-lt"/>
              </a:rPr>
              <a:t>životnost chuťových buněk - asi 10 - 14 dní </a:t>
            </a:r>
            <a:r>
              <a:rPr lang="cs-CZ" dirty="0">
                <a:latin typeface="+mn-lt"/>
              </a:rPr>
              <a:t>(z bazálních buněk)</a:t>
            </a:r>
          </a:p>
          <a:p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5978"/>
            <a:ext cx="7022384" cy="66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594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idx="1"/>
          </p:nvPr>
        </p:nvSpPr>
        <p:spPr>
          <a:xfrm>
            <a:off x="107950" y="188912"/>
            <a:ext cx="8856663" cy="6552455"/>
          </a:xfrm>
        </p:spPr>
        <p:txBody>
          <a:bodyPr>
            <a:normAutofit/>
          </a:bodyPr>
          <a:lstStyle/>
          <a:p>
            <a:pPr marL="0" algn="just"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sz="1800" dirty="0">
              <a:effectLst/>
            </a:endParaRPr>
          </a:p>
          <a:p>
            <a:pPr marL="0" algn="just"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sz="1800" dirty="0">
              <a:effectLst/>
            </a:endParaRPr>
          </a:p>
          <a:p>
            <a:pPr marL="0" algn="just"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sz="1800" dirty="0">
              <a:effectLst/>
            </a:endParaRPr>
          </a:p>
          <a:p>
            <a:pPr marL="0" algn="just"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sz="1800" dirty="0">
              <a:effectLst/>
            </a:endParaRPr>
          </a:p>
          <a:p>
            <a:pPr marL="0" algn="just"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sz="1800" dirty="0">
              <a:effectLst/>
            </a:endParaRPr>
          </a:p>
          <a:p>
            <a:pPr marL="0" algn="just"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sz="1800" dirty="0">
              <a:effectLst/>
            </a:endParaRPr>
          </a:p>
          <a:p>
            <a:pPr marL="0" algn="just"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sz="1800" dirty="0">
              <a:effectLst/>
            </a:endParaRPr>
          </a:p>
          <a:p>
            <a:pPr marL="0" algn="just"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sz="1800" dirty="0">
              <a:effectLst/>
            </a:endParaRPr>
          </a:p>
          <a:p>
            <a:pPr marL="0" algn="just" eaLnBrk="1" hangingPunct="1">
              <a:lnSpc>
                <a:spcPct val="100000"/>
              </a:lnSpc>
              <a:buClr>
                <a:srgbClr val="FFFF00"/>
              </a:buClr>
              <a:buSzPct val="75000"/>
              <a:buFont typeface="Wingdings" pitchFamily="2" charset="2"/>
              <a:buNone/>
            </a:pPr>
            <a:endParaRPr lang="cs-CZ" sz="1800" dirty="0">
              <a:effectLst/>
            </a:endParaRPr>
          </a:p>
          <a:p>
            <a:pPr marL="0" algn="just" eaLnBrk="1" hangingPunct="1">
              <a:lnSpc>
                <a:spcPct val="100000"/>
              </a:lnSpc>
              <a:buClr>
                <a:srgbClr val="FFFF00"/>
              </a:buClr>
              <a:buSzPct val="75000"/>
              <a:buFont typeface="Wingdings" pitchFamily="2" charset="2"/>
              <a:buNone/>
            </a:pPr>
            <a:endParaRPr lang="cs-CZ" sz="1800" dirty="0">
              <a:effectLst/>
            </a:endParaRPr>
          </a:p>
          <a:p>
            <a:pPr marL="0" algn="just" eaLnBrk="1" hangingPunct="1">
              <a:lnSpc>
                <a:spcPct val="100000"/>
              </a:lnSpc>
              <a:buClr>
                <a:srgbClr val="FFFF00"/>
              </a:buClr>
              <a:buSzPct val="75000"/>
              <a:buFont typeface="Wingdings" pitchFamily="2" charset="2"/>
              <a:buNone/>
            </a:pPr>
            <a:endParaRPr lang="cs-CZ" sz="1800" dirty="0"/>
          </a:p>
          <a:p>
            <a:pPr marL="0" algn="just" eaLnBrk="1" hangingPunct="1">
              <a:lnSpc>
                <a:spcPct val="100000"/>
              </a:lnSpc>
              <a:buClr>
                <a:srgbClr val="FFFF00"/>
              </a:buClr>
              <a:buSzPct val="75000"/>
              <a:buFont typeface="Wingdings" pitchFamily="2" charset="2"/>
              <a:buNone/>
            </a:pPr>
            <a:endParaRPr lang="cs-CZ" sz="1800" dirty="0"/>
          </a:p>
          <a:p>
            <a:pPr marL="0" algn="just" eaLnBrk="1" hangingPunct="1">
              <a:lnSpc>
                <a:spcPct val="100000"/>
              </a:lnSpc>
              <a:buClr>
                <a:srgbClr val="FFFF00"/>
              </a:buClr>
              <a:buSzPct val="75000"/>
              <a:buFont typeface="Wingdings" pitchFamily="2" charset="2"/>
              <a:buNone/>
            </a:pPr>
            <a:r>
              <a:rPr lang="cs-CZ" sz="1800" dirty="0"/>
              <a:t>I</a:t>
            </a:r>
            <a:r>
              <a:rPr lang="cs-CZ" sz="1800" dirty="0">
                <a:effectLst/>
              </a:rPr>
              <a:t>nervace chuťových pohárků: </a:t>
            </a:r>
          </a:p>
          <a:p>
            <a:pPr marL="0" algn="just" eaLnBrk="1" hangingPunct="1">
              <a:lnSpc>
                <a:spcPct val="100000"/>
              </a:lnSpc>
              <a:buClr>
                <a:srgbClr val="FFFF00"/>
              </a:buClr>
              <a:buSzPct val="75000"/>
              <a:buFontTx/>
              <a:buNone/>
            </a:pPr>
            <a:r>
              <a:rPr lang="cs-CZ" sz="1800" dirty="0">
                <a:effectLst/>
              </a:rPr>
              <a:t>- pohárky houbovitých papil - </a:t>
            </a:r>
            <a:r>
              <a:rPr lang="cs-CZ" sz="1800" b="1" i="1" dirty="0">
                <a:effectLst/>
              </a:rPr>
              <a:t>n. </a:t>
            </a:r>
            <a:r>
              <a:rPr lang="cs-CZ" sz="1800" b="1" i="1" dirty="0" err="1">
                <a:effectLst/>
              </a:rPr>
              <a:t>facialis</a:t>
            </a:r>
            <a:r>
              <a:rPr lang="cs-CZ" sz="1800" b="1" i="1" dirty="0">
                <a:effectLst/>
              </a:rPr>
              <a:t> </a:t>
            </a:r>
            <a:r>
              <a:rPr lang="cs-CZ" sz="1800" dirty="0">
                <a:effectLst/>
              </a:rPr>
              <a:t>- chorda </a:t>
            </a:r>
            <a:r>
              <a:rPr lang="cs-CZ" sz="1800" dirty="0" err="1">
                <a:effectLst/>
              </a:rPr>
              <a:t>tympani</a:t>
            </a:r>
            <a:r>
              <a:rPr lang="cs-CZ" sz="1800" dirty="0">
                <a:effectLst/>
              </a:rPr>
              <a:t> (spojka s n. </a:t>
            </a:r>
            <a:r>
              <a:rPr lang="cs-CZ" sz="1800" dirty="0" err="1">
                <a:effectLst/>
              </a:rPr>
              <a:t>lingualis</a:t>
            </a:r>
            <a:r>
              <a:rPr lang="cs-CZ" sz="1800" dirty="0">
                <a:effectLst/>
              </a:rPr>
              <a:t>)</a:t>
            </a:r>
          </a:p>
          <a:p>
            <a:pPr marL="0" algn="just" eaLnBrk="1" hangingPunct="1">
              <a:lnSpc>
                <a:spcPct val="100000"/>
              </a:lnSpc>
              <a:buClr>
                <a:srgbClr val="FFFF00"/>
              </a:buClr>
              <a:buSzPct val="75000"/>
              <a:buFontTx/>
              <a:buNone/>
            </a:pPr>
            <a:r>
              <a:rPr lang="cs-CZ" sz="1800" dirty="0">
                <a:effectLst/>
              </a:rPr>
              <a:t>- pohárky na listovitých a hrazených papilách – </a:t>
            </a:r>
            <a:r>
              <a:rPr lang="cs-CZ" sz="1800" b="1" i="1" dirty="0">
                <a:effectLst/>
              </a:rPr>
              <a:t>n. </a:t>
            </a:r>
            <a:r>
              <a:rPr lang="cs-CZ" sz="1800" b="1" i="1" dirty="0" err="1">
                <a:effectLst/>
              </a:rPr>
              <a:t>glossopharyngeus</a:t>
            </a:r>
            <a:r>
              <a:rPr lang="cs-CZ" sz="1800" i="1" dirty="0">
                <a:effectLst/>
              </a:rPr>
              <a:t>  </a:t>
            </a:r>
          </a:p>
          <a:p>
            <a:pPr marL="0"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sz="1800" dirty="0">
                <a:effectLst/>
              </a:rPr>
              <a:t>- pohárky v jiné lokalizaci (radix </a:t>
            </a:r>
            <a:r>
              <a:rPr lang="cs-CZ" sz="1800" dirty="0" err="1">
                <a:effectLst/>
              </a:rPr>
              <a:t>lingue</a:t>
            </a:r>
            <a:r>
              <a:rPr lang="cs-CZ" sz="1800" dirty="0">
                <a:effectLst/>
              </a:rPr>
              <a:t>, </a:t>
            </a:r>
            <a:r>
              <a:rPr lang="cs-CZ" sz="1800" dirty="0" err="1">
                <a:effectLst/>
              </a:rPr>
              <a:t>isthmus</a:t>
            </a:r>
            <a:r>
              <a:rPr lang="cs-CZ" sz="1800" dirty="0">
                <a:effectLst/>
              </a:rPr>
              <a:t> </a:t>
            </a:r>
            <a:r>
              <a:rPr lang="cs-CZ" sz="1800" dirty="0" err="1">
                <a:effectLst/>
              </a:rPr>
              <a:t>faucium</a:t>
            </a:r>
            <a:r>
              <a:rPr lang="cs-CZ" sz="1800" dirty="0">
                <a:effectLst/>
              </a:rPr>
              <a:t>) -</a:t>
            </a:r>
            <a:r>
              <a:rPr lang="cs-CZ" sz="1800" i="1" dirty="0">
                <a:effectLst/>
              </a:rPr>
              <a:t> </a:t>
            </a:r>
            <a:r>
              <a:rPr lang="cs-CZ" sz="1800" b="1" i="1" dirty="0">
                <a:effectLst/>
              </a:rPr>
              <a:t>n. vagus</a:t>
            </a:r>
            <a:endParaRPr lang="en-GB" sz="1800" b="1" i="1" dirty="0">
              <a:effectLst/>
            </a:endParaRPr>
          </a:p>
        </p:txBody>
      </p:sp>
      <p:pic>
        <p:nvPicPr>
          <p:cNvPr id="39939" name="Picture 4" descr="CalyxGust"/>
          <p:cNvPicPr>
            <a:picLocks noChangeAspect="1" noChangeArrowheads="1"/>
          </p:cNvPicPr>
          <p:nvPr/>
        </p:nvPicPr>
        <p:blipFill>
          <a:blip r:embed="rId2" cstate="print"/>
          <a:srcRect t="2773" b="20336"/>
          <a:stretch>
            <a:fillRect/>
          </a:stretch>
        </p:blipFill>
        <p:spPr bwMode="auto">
          <a:xfrm>
            <a:off x="39286" y="1052736"/>
            <a:ext cx="5917930" cy="318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252" y="1052736"/>
            <a:ext cx="3248025" cy="3305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0167" y="190480"/>
            <a:ext cx="3960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just" eaLnBrk="1" hangingPunct="1">
              <a:lnSpc>
                <a:spcPct val="100000"/>
              </a:lnSpc>
              <a:buClr>
                <a:srgbClr val="FFFF00"/>
              </a:buClr>
              <a:buSzPct val="75000"/>
              <a:buFont typeface="Wingdings" pitchFamily="2" charset="2"/>
              <a:buNone/>
            </a:pPr>
            <a:r>
              <a:rPr lang="cs-CZ" sz="2800" dirty="0">
                <a:latin typeface="+mn-lt"/>
              </a:rPr>
              <a:t>Přenos chuťových signálů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3068960"/>
            <a:ext cx="6672547" cy="6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spc="170" dirty="0">
                <a:latin typeface="Arial" panose="020B0604020202020204" pitchFamily="34" charset="0"/>
                <a:cs typeface="Arial" panose="020B0604020202020204" pitchFamily="34" charset="0"/>
              </a:rPr>
              <a:t>Děkuji za pozornost!</a:t>
            </a:r>
            <a:endParaRPr lang="en-GB" sz="3600" spc="1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619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76200" y="85056"/>
            <a:ext cx="4495800" cy="669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cs-CZ" sz="1400" b="1" dirty="0">
                <a:latin typeface="+mn-lt"/>
              </a:rPr>
              <a:t>Přednášky</a:t>
            </a:r>
            <a:r>
              <a:rPr lang="en-GB" sz="1400" b="1" dirty="0">
                <a:latin typeface="+mn-lt"/>
                <a:cs typeface="Tahoma" pitchFamily="34" charset="0"/>
              </a:rPr>
              <a:t> z </a:t>
            </a:r>
            <a:r>
              <a:rPr lang="en-GB" sz="1400" b="1" dirty="0" err="1">
                <a:latin typeface="+mn-lt"/>
                <a:cs typeface="Tahoma" pitchFamily="34" charset="0"/>
              </a:rPr>
              <a:t>Orální</a:t>
            </a:r>
            <a:r>
              <a:rPr lang="en-GB" sz="1400" b="1" dirty="0">
                <a:latin typeface="+mn-lt"/>
                <a:cs typeface="Tahoma" pitchFamily="34" charset="0"/>
              </a:rPr>
              <a:t> </a:t>
            </a:r>
            <a:r>
              <a:rPr lang="en-GB" sz="1400" b="1" dirty="0" err="1">
                <a:latin typeface="+mn-lt"/>
                <a:cs typeface="Tahoma" pitchFamily="34" charset="0"/>
              </a:rPr>
              <a:t>histologie</a:t>
            </a:r>
            <a:r>
              <a:rPr lang="en-GB" sz="1400" b="1" dirty="0">
                <a:latin typeface="+mn-lt"/>
                <a:cs typeface="Tahoma" pitchFamily="34" charset="0"/>
              </a:rPr>
              <a:t> a </a:t>
            </a:r>
            <a:r>
              <a:rPr lang="en-GB" sz="1400" b="1" dirty="0" err="1">
                <a:latin typeface="+mn-lt"/>
                <a:cs typeface="Tahoma" pitchFamily="34" charset="0"/>
              </a:rPr>
              <a:t>embryologie</a:t>
            </a:r>
            <a:endParaRPr lang="en-GB" sz="1400" b="1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latin typeface="+mn-lt"/>
                <a:cs typeface="Tahoma" pitchFamily="34" charset="0"/>
              </a:rPr>
              <a:t>  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ahoma" pitchFamily="34" charset="0"/>
              </a:rPr>
              <a:t>1.</a:t>
            </a:r>
            <a:r>
              <a:rPr lang="en-GB" sz="1100" dirty="0">
                <a:solidFill>
                  <a:schemeClr val="accent1"/>
                </a:solidFill>
                <a:latin typeface="+mn-lt"/>
                <a:cs typeface="Tahoma" pitchFamily="34" charset="0"/>
              </a:rPr>
              <a:t> </a:t>
            </a:r>
            <a:endParaRPr lang="en-GB" sz="1100" dirty="0">
              <a:solidFill>
                <a:schemeClr val="accent1"/>
              </a:solidFill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 err="1">
                <a:latin typeface="+mn-lt"/>
                <a:cs typeface="Tahoma" pitchFamily="34" charset="0"/>
              </a:rPr>
              <a:t>Orální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histologie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Úvod</a:t>
            </a:r>
            <a:r>
              <a:rPr lang="en-GB" sz="1100" dirty="0">
                <a:latin typeface="+mn-lt"/>
                <a:cs typeface="Tahoma" pitchFamily="34" charset="0"/>
              </a:rPr>
              <a:t> - </a:t>
            </a:r>
            <a:r>
              <a:rPr lang="en-GB" sz="1100" dirty="0" err="1">
                <a:latin typeface="+mn-lt"/>
                <a:cs typeface="Tahoma" pitchFamily="34" charset="0"/>
              </a:rPr>
              <a:t>obsah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předmětu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způsob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práce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studijní</a:t>
            </a:r>
            <a:r>
              <a:rPr lang="en-GB" sz="1100" dirty="0">
                <a:latin typeface="+mn-lt"/>
                <a:cs typeface="Tahoma" pitchFamily="34" charset="0"/>
              </a:rPr>
              <a:t> text a </a:t>
            </a:r>
            <a:r>
              <a:rPr lang="en-GB" sz="1100" dirty="0" err="1">
                <a:latin typeface="+mn-lt"/>
                <a:cs typeface="Tahoma" pitchFamily="34" charset="0"/>
              </a:rPr>
              <a:t>ukončení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r>
              <a:rPr lang="cs-CZ" sz="1100" dirty="0">
                <a:latin typeface="+mn-lt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Dutina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ústní</a:t>
            </a:r>
            <a:r>
              <a:rPr lang="en-GB" sz="1100" b="1" dirty="0">
                <a:latin typeface="+mn-lt"/>
                <a:cs typeface="Tahoma" pitchFamily="34" charset="0"/>
              </a:rPr>
              <a:t> a </a:t>
            </a:r>
            <a:r>
              <a:rPr lang="en-GB" sz="1100" b="1" dirty="0" err="1">
                <a:latin typeface="+mn-lt"/>
                <a:cs typeface="Tahoma" pitchFamily="34" charset="0"/>
              </a:rPr>
              <a:t>její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obsah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Mikroskopická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stavba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orální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sliznice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její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regionalizace</a:t>
            </a:r>
            <a:r>
              <a:rPr lang="en-GB" sz="1100" dirty="0">
                <a:latin typeface="+mn-lt"/>
                <a:cs typeface="Tahoma" pitchFamily="34" charset="0"/>
              </a:rPr>
              <a:t>: </a:t>
            </a:r>
            <a:r>
              <a:rPr lang="en-GB" sz="1100" dirty="0" err="1">
                <a:latin typeface="+mn-lt"/>
                <a:cs typeface="Tahoma" pitchFamily="34" charset="0"/>
              </a:rPr>
              <a:t>sliznice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krycího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mastikačního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typu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specializovaná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orální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sliznice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Chuťové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pohárky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latin typeface="+mn-lt"/>
                <a:cs typeface="Tahoma" pitchFamily="34" charset="0"/>
              </a:rPr>
              <a:t> 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cs-CZ" sz="11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2. </a:t>
            </a: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 err="1">
                <a:latin typeface="+mn-lt"/>
                <a:cs typeface="Tahoma" pitchFamily="34" charset="0"/>
              </a:rPr>
              <a:t>Obecná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stavba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klasifikace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slinných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žláz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dutiny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ústní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Velké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slinné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žlázy</a:t>
            </a:r>
            <a:r>
              <a:rPr lang="en-GB" sz="1100" dirty="0">
                <a:latin typeface="+mn-lt"/>
                <a:cs typeface="Tahoma" pitchFamily="34" charset="0"/>
              </a:rPr>
              <a:t> - </a:t>
            </a:r>
            <a:r>
              <a:rPr lang="en-GB" sz="1100" dirty="0" err="1">
                <a:latin typeface="+mn-lt"/>
                <a:cs typeface="Tahoma" pitchFamily="34" charset="0"/>
              </a:rPr>
              <a:t>stavba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popis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Slina</a:t>
            </a:r>
            <a:r>
              <a:rPr lang="cs-CZ" sz="1100" dirty="0">
                <a:latin typeface="+mn-lt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Základy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srovnávací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anatomie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zubů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r>
              <a:rPr lang="cs-CZ" sz="1100" dirty="0">
                <a:latin typeface="+mn-lt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Zub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zubní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lůžko</a:t>
            </a:r>
            <a:r>
              <a:rPr lang="en-GB" sz="1100" dirty="0">
                <a:latin typeface="+mn-lt"/>
                <a:cs typeface="Tahoma" pitchFamily="34" charset="0"/>
              </a:rPr>
              <a:t>, periodontium, </a:t>
            </a:r>
            <a:r>
              <a:rPr lang="en-GB" sz="1100" dirty="0" err="1">
                <a:latin typeface="+mn-lt"/>
                <a:cs typeface="Tahoma" pitchFamily="34" charset="0"/>
              </a:rPr>
              <a:t>parodont</a:t>
            </a:r>
            <a:r>
              <a:rPr lang="en-GB" sz="1100" dirty="0">
                <a:latin typeface="+mn-lt"/>
                <a:cs typeface="Tahoma" pitchFamily="34" charset="0"/>
              </a:rPr>
              <a:t>, gingiva. </a:t>
            </a:r>
            <a:r>
              <a:rPr lang="en-GB" sz="1100" dirty="0" err="1">
                <a:latin typeface="+mn-lt"/>
                <a:cs typeface="Tahoma" pitchFamily="34" charset="0"/>
              </a:rPr>
              <a:t>Přehled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metod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užívaných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ke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studiu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tvrdých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tkání</a:t>
            </a:r>
            <a:r>
              <a:rPr lang="cs-CZ" sz="1100" dirty="0">
                <a:latin typeface="+mn-lt"/>
              </a:rPr>
              <a:t> </a:t>
            </a:r>
            <a:r>
              <a:rPr lang="en-GB" sz="1100" dirty="0">
                <a:latin typeface="+mn-lt"/>
                <a:cs typeface="Tahoma" pitchFamily="34" charset="0"/>
              </a:rPr>
              <a:t>(</a:t>
            </a:r>
            <a:r>
              <a:rPr lang="en-GB" sz="1100" dirty="0" err="1">
                <a:latin typeface="+mn-lt"/>
                <a:cs typeface="Tahoma" pitchFamily="34" charset="0"/>
              </a:rPr>
              <a:t>dekalcifikované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zuby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zubní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výbrusy</a:t>
            </a:r>
            <a:r>
              <a:rPr lang="en-GB" sz="1100" dirty="0">
                <a:latin typeface="+mn-lt"/>
                <a:cs typeface="Tahoma" pitchFamily="34" charset="0"/>
              </a:rPr>
              <a:t>).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latin typeface="+mn-lt"/>
                <a:cs typeface="Tahoma" pitchFamily="34" charset="0"/>
              </a:rPr>
              <a:t> 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ahoma" pitchFamily="34" charset="0"/>
              </a:rPr>
              <a:t>3. </a:t>
            </a:r>
            <a:endParaRPr lang="cs-CZ" sz="1100" dirty="0">
              <a:solidFill>
                <a:srgbClr val="000000"/>
              </a:solidFill>
              <a:latin typeface="+mn-lt"/>
              <a:cs typeface="Tahoma" pitchFamily="34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 err="1">
                <a:latin typeface="+mn-lt"/>
                <a:cs typeface="Tahoma" pitchFamily="34" charset="0"/>
              </a:rPr>
              <a:t>Mikroskopická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stavba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dentinu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druhy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dentinu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klinický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význam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dentinu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Mikroskopická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stavba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cementu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jeho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klinický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význam</a:t>
            </a:r>
            <a:r>
              <a:rPr lang="en-GB" sz="1100" dirty="0">
                <a:latin typeface="+mn-lt"/>
                <a:cs typeface="Tahoma" pitchFamily="34" charset="0"/>
              </a:rPr>
              <a:t>; </a:t>
            </a:r>
            <a:r>
              <a:rPr lang="en-GB" sz="1100" dirty="0" err="1">
                <a:latin typeface="+mn-lt"/>
                <a:cs typeface="Tahoma" pitchFamily="34" charset="0"/>
              </a:rPr>
              <a:t>hypercementóza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Mikroskopická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stavba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zubní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dřeně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věkové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změny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funkce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Pojem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dentinopulpárního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komplexu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latin typeface="+mn-lt"/>
                <a:cs typeface="Tahoma" pitchFamily="34" charset="0"/>
              </a:rPr>
              <a:t> 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ahoma" pitchFamily="34" charset="0"/>
              </a:rPr>
              <a:t>4.</a:t>
            </a:r>
            <a:endParaRPr lang="cs-CZ" sz="1100" dirty="0">
              <a:solidFill>
                <a:srgbClr val="000000"/>
              </a:solidFill>
              <a:latin typeface="+mn-lt"/>
              <a:cs typeface="Tahoma" pitchFamily="34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Mikroskopická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stavba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b="1" dirty="0" err="1">
                <a:latin typeface="+mn-lt"/>
                <a:cs typeface="Times New Roman" pitchFamily="18" charset="0"/>
              </a:rPr>
              <a:t>alveolárního</a:t>
            </a:r>
            <a:r>
              <a:rPr lang="en-GB" sz="1100" b="1" dirty="0">
                <a:latin typeface="+mn-lt"/>
                <a:cs typeface="Times New Roman" pitchFamily="18" charset="0"/>
              </a:rPr>
              <a:t> </a:t>
            </a:r>
            <a:r>
              <a:rPr lang="en-GB" sz="1100" b="1" dirty="0" err="1">
                <a:latin typeface="+mn-lt"/>
                <a:cs typeface="Times New Roman" pitchFamily="18" charset="0"/>
              </a:rPr>
              <a:t>výběžku</a:t>
            </a:r>
            <a:r>
              <a:rPr lang="en-GB" sz="1100" b="1" dirty="0">
                <a:latin typeface="+mn-lt"/>
                <a:cs typeface="Times New Roman" pitchFamily="18" charset="0"/>
              </a:rPr>
              <a:t> </a:t>
            </a:r>
            <a:r>
              <a:rPr lang="en-GB" sz="1100" dirty="0">
                <a:latin typeface="+mn-lt"/>
                <a:cs typeface="Times New Roman" pitchFamily="18" charset="0"/>
              </a:rPr>
              <a:t>a </a:t>
            </a:r>
            <a:r>
              <a:rPr lang="en-GB" sz="1100" dirty="0" err="1">
                <a:latin typeface="+mn-lt"/>
                <a:cs typeface="Times New Roman" pitchFamily="18" charset="0"/>
              </a:rPr>
              <a:t>klinické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aspekty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jeho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přestavby</a:t>
            </a:r>
            <a:r>
              <a:rPr lang="en-GB" sz="1100" dirty="0">
                <a:latin typeface="+mn-lt"/>
                <a:cs typeface="Times New Roman" pitchFamily="18" charset="0"/>
              </a:rPr>
              <a:t>. </a:t>
            </a:r>
            <a:r>
              <a:rPr lang="en-GB" sz="1100" dirty="0" err="1">
                <a:latin typeface="+mn-lt"/>
                <a:cs typeface="Times New Roman" pitchFamily="18" charset="0"/>
              </a:rPr>
              <a:t>Mikroskopická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stavba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b="1" dirty="0" err="1">
                <a:latin typeface="+mn-lt"/>
                <a:cs typeface="Times New Roman" pitchFamily="18" charset="0"/>
              </a:rPr>
              <a:t>temporomandibulárního</a:t>
            </a:r>
            <a:r>
              <a:rPr lang="en-GB" sz="1100" b="1" dirty="0">
                <a:latin typeface="+mn-lt"/>
                <a:cs typeface="Times New Roman" pitchFamily="18" charset="0"/>
              </a:rPr>
              <a:t> </a:t>
            </a:r>
            <a:r>
              <a:rPr lang="en-GB" sz="1100" b="1" dirty="0" err="1">
                <a:latin typeface="+mn-lt"/>
                <a:cs typeface="Times New Roman" pitchFamily="18" charset="0"/>
              </a:rPr>
              <a:t>kloubu</a:t>
            </a:r>
            <a:r>
              <a:rPr lang="en-GB" sz="1100" b="1" dirty="0">
                <a:latin typeface="+mn-lt"/>
                <a:cs typeface="Times New Roman" pitchFamily="18" charset="0"/>
              </a:rPr>
              <a:t>.</a:t>
            </a: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latin typeface="+mn-lt"/>
                <a:cs typeface="Times New Roman" pitchFamily="18" charset="0"/>
              </a:rPr>
              <a:t> </a:t>
            </a: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5. </a:t>
            </a:r>
            <a:endParaRPr lang="cs-CZ" sz="11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 err="1">
                <a:latin typeface="+mn-lt"/>
                <a:cs typeface="Times New Roman" pitchFamily="18" charset="0"/>
              </a:rPr>
              <a:t>Orální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embryologie</a:t>
            </a:r>
            <a:r>
              <a:rPr lang="en-GB" sz="1100" dirty="0">
                <a:latin typeface="+mn-lt"/>
                <a:cs typeface="Times New Roman" pitchFamily="18" charset="0"/>
              </a:rPr>
              <a:t>. </a:t>
            </a:r>
            <a:r>
              <a:rPr lang="en-GB" sz="1100" b="1" dirty="0" err="1">
                <a:latin typeface="+mn-lt"/>
                <a:cs typeface="Times New Roman" pitchFamily="18" charset="0"/>
              </a:rPr>
              <a:t>Vrozené</a:t>
            </a:r>
            <a:r>
              <a:rPr lang="en-GB" sz="1100" b="1" dirty="0">
                <a:latin typeface="+mn-lt"/>
                <a:cs typeface="Times New Roman" pitchFamily="18" charset="0"/>
              </a:rPr>
              <a:t> </a:t>
            </a:r>
            <a:r>
              <a:rPr lang="en-GB" sz="1100" b="1" dirty="0" err="1">
                <a:latin typeface="+mn-lt"/>
                <a:cs typeface="Times New Roman" pitchFamily="18" charset="0"/>
              </a:rPr>
              <a:t>poruchy</a:t>
            </a:r>
            <a:r>
              <a:rPr lang="en-GB" sz="1100" b="1" dirty="0">
                <a:latin typeface="+mn-lt"/>
                <a:cs typeface="Times New Roman" pitchFamily="18" charset="0"/>
              </a:rPr>
              <a:t> </a:t>
            </a:r>
            <a:r>
              <a:rPr lang="en-GB" sz="1100" b="1" dirty="0" err="1">
                <a:latin typeface="+mn-lt"/>
                <a:cs typeface="Times New Roman" pitchFamily="18" charset="0"/>
              </a:rPr>
              <a:t>vývoje</a:t>
            </a:r>
            <a:r>
              <a:rPr lang="en-GB" sz="1100" b="1" dirty="0">
                <a:latin typeface="+mn-lt"/>
                <a:cs typeface="Times New Roman" pitchFamily="18" charset="0"/>
              </a:rPr>
              <a:t> - </a:t>
            </a:r>
            <a:r>
              <a:rPr lang="en-GB" sz="1100" dirty="0" err="1">
                <a:latin typeface="+mn-lt"/>
                <a:cs typeface="Times New Roman" pitchFamily="18" charset="0"/>
              </a:rPr>
              <a:t>jejich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příčiny</a:t>
            </a:r>
            <a:r>
              <a:rPr lang="en-GB" sz="1100" dirty="0">
                <a:latin typeface="+mn-lt"/>
                <a:cs typeface="Times New Roman" pitchFamily="18" charset="0"/>
              </a:rPr>
              <a:t>, </a:t>
            </a:r>
            <a:r>
              <a:rPr lang="en-GB" sz="1100" dirty="0" err="1">
                <a:latin typeface="+mn-lt"/>
                <a:cs typeface="Times New Roman" pitchFamily="18" charset="0"/>
              </a:rPr>
              <a:t>četnost</a:t>
            </a:r>
            <a:r>
              <a:rPr lang="en-GB" sz="1100" dirty="0">
                <a:latin typeface="+mn-lt"/>
                <a:cs typeface="Times New Roman" pitchFamily="18" charset="0"/>
              </a:rPr>
              <a:t> a </a:t>
            </a:r>
            <a:r>
              <a:rPr lang="en-GB" sz="1100" dirty="0" err="1">
                <a:latin typeface="+mn-lt"/>
                <a:cs typeface="Times New Roman" pitchFamily="18" charset="0"/>
              </a:rPr>
              <a:t>terminologie</a:t>
            </a:r>
            <a:r>
              <a:rPr lang="en-GB" sz="1100" dirty="0">
                <a:latin typeface="+mn-lt"/>
                <a:cs typeface="Times New Roman" pitchFamily="18" charset="0"/>
              </a:rPr>
              <a:t>.</a:t>
            </a:r>
            <a:r>
              <a:rPr lang="cs-CZ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Lidský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zárodek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na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konci</a:t>
            </a:r>
            <a:r>
              <a:rPr lang="en-GB" sz="1100" dirty="0">
                <a:latin typeface="+mn-lt"/>
                <a:cs typeface="Times New Roman" pitchFamily="18" charset="0"/>
              </a:rPr>
              <a:t> 1. </a:t>
            </a:r>
            <a:r>
              <a:rPr lang="en-GB" sz="1100" dirty="0" err="1">
                <a:latin typeface="+mn-lt"/>
                <a:cs typeface="Times New Roman" pitchFamily="18" charset="0"/>
              </a:rPr>
              <a:t>měsíce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vývoje</a:t>
            </a:r>
            <a:r>
              <a:rPr lang="en-GB" sz="1100" dirty="0">
                <a:latin typeface="+mn-lt"/>
                <a:cs typeface="Times New Roman" pitchFamily="18" charset="0"/>
              </a:rPr>
              <a:t>. Stomodeum a </a:t>
            </a:r>
            <a:r>
              <a:rPr lang="en-GB" sz="1100" dirty="0" err="1">
                <a:latin typeface="+mn-lt"/>
                <a:cs typeface="Times New Roman" pitchFamily="18" charset="0"/>
              </a:rPr>
              <a:t>vývoj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obličeje</a:t>
            </a:r>
            <a:r>
              <a:rPr lang="en-GB" sz="1100" dirty="0">
                <a:latin typeface="+mn-lt"/>
                <a:cs typeface="Times New Roman" pitchFamily="18" charset="0"/>
              </a:rPr>
              <a:t>. </a:t>
            </a:r>
            <a:r>
              <a:rPr lang="en-GB" sz="1100" dirty="0" err="1">
                <a:latin typeface="+mn-lt"/>
                <a:cs typeface="Times New Roman" pitchFamily="18" charset="0"/>
              </a:rPr>
              <a:t>Rozštěpové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vady</a:t>
            </a:r>
            <a:r>
              <a:rPr lang="en-GB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imes New Roman" pitchFamily="18" charset="0"/>
              </a:rPr>
              <a:t>obličeje</a:t>
            </a:r>
            <a:r>
              <a:rPr lang="en-GB" sz="1100" dirty="0">
                <a:latin typeface="+mn-lt"/>
                <a:cs typeface="Times New Roman" pitchFamily="18" charset="0"/>
              </a:rPr>
              <a:t>..</a:t>
            </a: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latin typeface="+mn-lt"/>
                <a:cs typeface="Times New Roman" pitchFamily="18" charset="0"/>
              </a:rPr>
              <a:t> </a:t>
            </a: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6</a:t>
            </a:r>
            <a:r>
              <a:rPr lang="cs-CZ" sz="11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.</a:t>
            </a: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Vývoj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jazyka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Přehled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vývojových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vad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jazyka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Vývoj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slinných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žláz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dutiny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ústní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r>
              <a:rPr lang="cs-CZ" sz="1100" dirty="0">
                <a:latin typeface="+mn-lt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Krční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krajina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osud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branchiálního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aparátu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zárodku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Branchiální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oblouky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jejich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deriváty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Ektodermové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entodermové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žaberní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brázdy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jejich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deriváty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latin typeface="+mn-lt"/>
                <a:cs typeface="Tahoma" pitchFamily="34" charset="0"/>
              </a:rPr>
              <a:t> 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ahoma" pitchFamily="34" charset="0"/>
              </a:rPr>
              <a:t>7.</a:t>
            </a:r>
            <a:endParaRPr lang="cs-CZ" sz="1100" dirty="0">
              <a:solidFill>
                <a:srgbClr val="000000"/>
              </a:solidFill>
              <a:latin typeface="+mn-lt"/>
              <a:cs typeface="Tahoma" pitchFamily="34" charset="0"/>
            </a:endParaRPr>
          </a:p>
          <a:p>
            <a:pPr algn="just" eaLnBrk="0" hangingPunct="0">
              <a:tabLst>
                <a:tab pos="411163" algn="l"/>
                <a:tab pos="457200" algn="l"/>
                <a:tab pos="868363" algn="l"/>
                <a:tab pos="914400" algn="l"/>
                <a:tab pos="1325563" algn="l"/>
                <a:tab pos="1371600" algn="l"/>
                <a:tab pos="1782763" algn="l"/>
                <a:tab pos="1828800" algn="l"/>
                <a:tab pos="2239963" algn="l"/>
                <a:tab pos="2286000" algn="l"/>
                <a:tab pos="2697163" algn="l"/>
                <a:tab pos="2743200" algn="l"/>
                <a:tab pos="3154363" algn="l"/>
                <a:tab pos="3200400" algn="l"/>
                <a:tab pos="3611563" algn="l"/>
                <a:tab pos="3657600" algn="l"/>
                <a:tab pos="4068763" algn="l"/>
                <a:tab pos="4114800" algn="l"/>
                <a:tab pos="4525963" algn="l"/>
                <a:tab pos="4572000" algn="l"/>
                <a:tab pos="4983163" algn="l"/>
                <a:tab pos="5029200" algn="l"/>
                <a:tab pos="5486400" algn="l"/>
                <a:tab pos="5943600" algn="l"/>
              </a:tabLst>
            </a:pP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cs-CZ" sz="1100" b="1" dirty="0">
                <a:latin typeface="+mn-lt"/>
                <a:cs typeface="Tahoma" pitchFamily="34" charset="0"/>
              </a:rPr>
              <a:t>Vývoj</a:t>
            </a:r>
            <a:r>
              <a:rPr lang="cs-CZ" sz="1100" b="1" dirty="0">
                <a:solidFill>
                  <a:srgbClr val="000000"/>
                </a:solidFill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dočasné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dentice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dirty="0">
                <a:latin typeface="+mn-lt"/>
                <a:cs typeface="Tahoma" pitchFamily="34" charset="0"/>
              </a:rPr>
              <a:t>- stadium </a:t>
            </a:r>
            <a:r>
              <a:rPr lang="en-GB" sz="1100" dirty="0" err="1">
                <a:latin typeface="+mn-lt"/>
                <a:cs typeface="Tahoma" pitchFamily="34" charset="0"/>
              </a:rPr>
              <a:t>primordiální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zubního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váčku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zubního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pohárku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b="1" dirty="0" err="1">
                <a:latin typeface="+mn-lt"/>
                <a:cs typeface="Tahoma" pitchFamily="34" charset="0"/>
              </a:rPr>
              <a:t>Vývoj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zubní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korunky</a:t>
            </a:r>
            <a:r>
              <a:rPr lang="en-GB" sz="1100" b="1" dirty="0">
                <a:latin typeface="+mn-lt"/>
                <a:cs typeface="Tahoma" pitchFamily="34" charset="0"/>
              </a:rPr>
              <a:t> a </a:t>
            </a:r>
            <a:r>
              <a:rPr lang="en-GB" sz="1100" b="1" dirty="0" err="1">
                <a:latin typeface="+mn-lt"/>
                <a:cs typeface="Tahoma" pitchFamily="34" charset="0"/>
              </a:rPr>
              <a:t>kořene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Vývoj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ozubice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Prořezávání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dočasných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zubů</a:t>
            </a:r>
            <a:r>
              <a:rPr lang="en-GB" sz="1100" dirty="0">
                <a:latin typeface="+mn-lt"/>
                <a:cs typeface="Tahoma" pitchFamily="34" charset="0"/>
              </a:rPr>
              <a:t> - </a:t>
            </a:r>
            <a:r>
              <a:rPr lang="en-GB" sz="1100" dirty="0" err="1">
                <a:latin typeface="+mn-lt"/>
                <a:cs typeface="Tahoma" pitchFamily="34" charset="0"/>
              </a:rPr>
              <a:t>mechanismus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časový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přehled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572000" y="44624"/>
            <a:ext cx="4572000" cy="635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cs-CZ" sz="1400" b="1" dirty="0">
                <a:latin typeface="+mn-lt"/>
              </a:rPr>
              <a:t>P</a:t>
            </a:r>
            <a:r>
              <a:rPr lang="en-GB" sz="1400" b="1" dirty="0" err="1">
                <a:latin typeface="+mn-lt"/>
                <a:cs typeface="Tahoma" pitchFamily="34" charset="0"/>
              </a:rPr>
              <a:t>raktick</a:t>
            </a:r>
            <a:r>
              <a:rPr lang="cs-CZ" sz="1400" b="1" dirty="0">
                <a:latin typeface="+mn-lt"/>
              </a:rPr>
              <a:t>á </a:t>
            </a:r>
            <a:r>
              <a:rPr lang="en-GB" sz="1400" b="1" dirty="0" err="1">
                <a:latin typeface="+mn-lt"/>
                <a:cs typeface="Tahoma" pitchFamily="34" charset="0"/>
              </a:rPr>
              <a:t>cvičení</a:t>
            </a:r>
            <a:r>
              <a:rPr lang="en-GB" sz="1400" b="1" dirty="0">
                <a:latin typeface="+mn-lt"/>
                <a:cs typeface="Tahoma" pitchFamily="34" charset="0"/>
              </a:rPr>
              <a:t> z </a:t>
            </a:r>
            <a:r>
              <a:rPr lang="en-GB" sz="1400" b="1" dirty="0" err="1">
                <a:latin typeface="+mn-lt"/>
                <a:cs typeface="Tahoma" pitchFamily="34" charset="0"/>
              </a:rPr>
              <a:t>Orální</a:t>
            </a:r>
            <a:r>
              <a:rPr lang="en-GB" sz="1400" b="1" dirty="0">
                <a:latin typeface="+mn-lt"/>
                <a:cs typeface="Tahoma" pitchFamily="34" charset="0"/>
              </a:rPr>
              <a:t> </a:t>
            </a:r>
            <a:r>
              <a:rPr lang="en-GB" sz="1400" b="1" dirty="0" err="1">
                <a:latin typeface="+mn-lt"/>
                <a:cs typeface="Tahoma" pitchFamily="34" charset="0"/>
              </a:rPr>
              <a:t>histologie</a:t>
            </a:r>
            <a:r>
              <a:rPr lang="en-GB" sz="1400" b="1" dirty="0">
                <a:latin typeface="+mn-lt"/>
                <a:cs typeface="Tahoma" pitchFamily="34" charset="0"/>
              </a:rPr>
              <a:t> a </a:t>
            </a:r>
            <a:r>
              <a:rPr lang="cs-CZ" sz="1400" b="1" dirty="0">
                <a:latin typeface="+mn-lt"/>
              </a:rPr>
              <a:t>  </a:t>
            </a:r>
            <a:r>
              <a:rPr lang="en-GB" sz="1400" b="1" dirty="0" err="1">
                <a:latin typeface="+mn-lt"/>
                <a:cs typeface="Tahoma" pitchFamily="34" charset="0"/>
              </a:rPr>
              <a:t>embryologie</a:t>
            </a:r>
            <a:r>
              <a:rPr lang="cs-CZ" sz="1400" b="1" dirty="0">
                <a:latin typeface="+mn-lt"/>
              </a:rPr>
              <a:t> </a:t>
            </a:r>
            <a:r>
              <a:rPr lang="en-GB" sz="1400" b="1" dirty="0">
                <a:latin typeface="+mn-lt"/>
                <a:cs typeface="Tahoma" pitchFamily="34" charset="0"/>
              </a:rPr>
              <a:t> </a:t>
            </a:r>
            <a:endParaRPr lang="cs-CZ" sz="1400" b="1" dirty="0">
              <a:latin typeface="+mn-lt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endParaRPr lang="en-GB" sz="1100" dirty="0">
              <a:latin typeface="+mn-lt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ahoma" pitchFamily="34" charset="0"/>
              </a:rPr>
              <a:t>1.</a:t>
            </a:r>
            <a:r>
              <a:rPr lang="en-GB" sz="1100" dirty="0">
                <a:solidFill>
                  <a:schemeClr val="accent1"/>
                </a:solidFill>
                <a:latin typeface="+mn-lt"/>
                <a:cs typeface="Tahoma" pitchFamily="34" charset="0"/>
              </a:rPr>
              <a:t> </a:t>
            </a:r>
            <a:endParaRPr lang="cs-CZ" sz="1100" dirty="0">
              <a:solidFill>
                <a:schemeClr val="accent1"/>
              </a:solidFill>
              <a:latin typeface="+mn-lt"/>
              <a:cs typeface="Tahoma" pitchFamily="34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 err="1">
                <a:latin typeface="+mn-lt"/>
                <a:cs typeface="Tahoma" pitchFamily="34" charset="0"/>
              </a:rPr>
              <a:t>Orální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histologie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Mikroskopická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stavba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rtů</a:t>
            </a:r>
            <a:r>
              <a:rPr lang="en-GB" sz="1100" b="1" dirty="0">
                <a:latin typeface="+mn-lt"/>
                <a:cs typeface="Tahoma" pitchFamily="34" charset="0"/>
              </a:rPr>
              <a:t> a </a:t>
            </a:r>
            <a:r>
              <a:rPr lang="en-GB" sz="1100" b="1" dirty="0" err="1">
                <a:latin typeface="+mn-lt"/>
                <a:cs typeface="Tahoma" pitchFamily="34" charset="0"/>
              </a:rPr>
              <a:t>tváří</a:t>
            </a:r>
            <a:r>
              <a:rPr lang="en-GB" sz="1100" b="1" dirty="0">
                <a:latin typeface="+mn-lt"/>
                <a:cs typeface="Tahoma" pitchFamily="34" charset="0"/>
              </a:rPr>
              <a:t>, </a:t>
            </a:r>
            <a:r>
              <a:rPr lang="en-GB" sz="1100" b="1" dirty="0" err="1">
                <a:latin typeface="+mn-lt"/>
                <a:cs typeface="Tahoma" pitchFamily="34" charset="0"/>
              </a:rPr>
              <a:t>patra</a:t>
            </a:r>
            <a:r>
              <a:rPr lang="en-GB" sz="1100" b="1" dirty="0">
                <a:latin typeface="+mn-lt"/>
                <a:cs typeface="Tahoma" pitchFamily="34" charset="0"/>
              </a:rPr>
              <a:t> a </a:t>
            </a:r>
            <a:r>
              <a:rPr lang="en-GB" sz="1100" b="1" dirty="0" err="1">
                <a:latin typeface="+mn-lt"/>
                <a:cs typeface="Tahoma" pitchFamily="34" charset="0"/>
              </a:rPr>
              <a:t>jazyka</a:t>
            </a:r>
            <a:endParaRPr lang="en-GB" sz="1100" b="1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 err="1">
                <a:latin typeface="+mn-lt"/>
                <a:cs typeface="Tahoma" pitchFamily="34" charset="0"/>
              </a:rPr>
              <a:t>Preparáty</a:t>
            </a:r>
            <a:r>
              <a:rPr lang="en-GB" sz="1100" dirty="0">
                <a:latin typeface="+mn-lt"/>
                <a:cs typeface="Tahoma" pitchFamily="34" charset="0"/>
              </a:rPr>
              <a:t>: labium </a:t>
            </a:r>
            <a:r>
              <a:rPr lang="en-GB" sz="1100" dirty="0" err="1">
                <a:latin typeface="+mn-lt"/>
                <a:cs typeface="Tahoma" pitchFamily="34" charset="0"/>
              </a:rPr>
              <a:t>oris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palatum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molle</a:t>
            </a:r>
            <a:r>
              <a:rPr lang="en-GB" sz="1100" dirty="0">
                <a:latin typeface="+mn-lt"/>
                <a:cs typeface="Tahoma" pitchFamily="34" charset="0"/>
              </a:rPr>
              <a:t>, apex linguae, papilla </a:t>
            </a:r>
            <a:r>
              <a:rPr lang="en-GB" sz="1100" dirty="0" err="1">
                <a:latin typeface="+mn-lt"/>
                <a:cs typeface="Tahoma" pitchFamily="34" charset="0"/>
              </a:rPr>
              <a:t>vallata</a:t>
            </a:r>
            <a:r>
              <a:rPr lang="en-GB" sz="1100" dirty="0">
                <a:latin typeface="+mn-lt"/>
                <a:cs typeface="Tahoma" pitchFamily="34" charset="0"/>
              </a:rPr>
              <a:t>, radix linguae.</a:t>
            </a:r>
            <a:endParaRPr lang="cs-CZ" sz="1100" dirty="0">
              <a:latin typeface="+mn-lt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ahoma" pitchFamily="34" charset="0"/>
              </a:rPr>
              <a:t>2. </a:t>
            </a:r>
            <a:endParaRPr lang="en-GB" sz="11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 err="1">
                <a:latin typeface="+mn-lt"/>
                <a:cs typeface="Tahoma" pitchFamily="34" charset="0"/>
              </a:rPr>
              <a:t>Mikroskopická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stavba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slinných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žláz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r>
              <a:rPr lang="cs-CZ" sz="1100" dirty="0">
                <a:latin typeface="+mn-lt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Preparáty</a:t>
            </a:r>
            <a:r>
              <a:rPr lang="en-GB" sz="1100" dirty="0">
                <a:latin typeface="+mn-lt"/>
                <a:cs typeface="Tahoma" pitchFamily="34" charset="0"/>
              </a:rPr>
              <a:t>: gl. </a:t>
            </a:r>
            <a:r>
              <a:rPr lang="en-GB" sz="1100" dirty="0" err="1">
                <a:latin typeface="+mn-lt"/>
                <a:cs typeface="Tahoma" pitchFamily="34" charset="0"/>
              </a:rPr>
              <a:t>apicis</a:t>
            </a:r>
            <a:r>
              <a:rPr lang="en-GB" sz="1100" dirty="0">
                <a:latin typeface="+mn-lt"/>
                <a:cs typeface="Tahoma" pitchFamily="34" charset="0"/>
              </a:rPr>
              <a:t> linguae, gl. </a:t>
            </a:r>
            <a:r>
              <a:rPr lang="en-GB" sz="1100" dirty="0" err="1">
                <a:latin typeface="+mn-lt"/>
                <a:cs typeface="Tahoma" pitchFamily="34" charset="0"/>
              </a:rPr>
              <a:t>parotis</a:t>
            </a:r>
            <a:r>
              <a:rPr lang="en-GB" sz="1100" dirty="0">
                <a:latin typeface="+mn-lt"/>
                <a:cs typeface="Tahoma" pitchFamily="34" charset="0"/>
              </a:rPr>
              <a:t>, gl. </a:t>
            </a:r>
            <a:r>
              <a:rPr lang="en-GB" sz="1100" dirty="0" err="1">
                <a:latin typeface="+mn-lt"/>
                <a:cs typeface="Tahoma" pitchFamily="34" charset="0"/>
              </a:rPr>
              <a:t>submandibularis</a:t>
            </a:r>
            <a:r>
              <a:rPr lang="en-GB" sz="1100" dirty="0">
                <a:latin typeface="+mn-lt"/>
                <a:cs typeface="Tahoma" pitchFamily="34" charset="0"/>
              </a:rPr>
              <a:t>, gl. </a:t>
            </a:r>
            <a:r>
              <a:rPr lang="en-GB" sz="1100" dirty="0" err="1">
                <a:latin typeface="+mn-lt"/>
                <a:cs typeface="Tahoma" pitchFamily="34" charset="0"/>
              </a:rPr>
              <a:t>sublingualis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b="1" dirty="0" err="1">
                <a:latin typeface="+mn-lt"/>
                <a:cs typeface="Tahoma" pitchFamily="34" charset="0"/>
              </a:rPr>
              <a:t>Tvrdé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tkáně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zubu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dirty="0">
                <a:latin typeface="+mn-lt"/>
                <a:cs typeface="Tahoma" pitchFamily="34" charset="0"/>
              </a:rPr>
              <a:t>- </a:t>
            </a:r>
            <a:r>
              <a:rPr lang="en-GB" sz="1100" dirty="0" err="1">
                <a:latin typeface="+mn-lt"/>
                <a:cs typeface="Tahoma" pitchFamily="34" charset="0"/>
              </a:rPr>
              <a:t>chemické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složení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vlastnosti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původ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Mikroskopická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stavba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skloviny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věkové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změny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karies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>
                <a:latin typeface="+mn-lt"/>
                <a:cs typeface="Tahoma" pitchFamily="34" charset="0"/>
              </a:rPr>
              <a:t> 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cs-CZ" sz="11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3.</a:t>
            </a:r>
            <a:r>
              <a:rPr lang="cs-CZ" sz="1100" dirty="0">
                <a:solidFill>
                  <a:srgbClr val="000000"/>
                </a:solidFill>
                <a:latin typeface="+mn-lt"/>
                <a:cs typeface="Tahoma" pitchFamily="34" charset="0"/>
              </a:rPr>
              <a:t> </a:t>
            </a:r>
            <a:endParaRPr lang="en-GB" sz="11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 err="1">
                <a:latin typeface="+mn-lt"/>
                <a:cs typeface="Tahoma" pitchFamily="34" charset="0"/>
              </a:rPr>
              <a:t>Mikroskopická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stavba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periodontia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jeho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funkce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klinický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význam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b="1" dirty="0">
                <a:latin typeface="+mn-lt"/>
                <a:cs typeface="Tahoma" pitchFamily="34" charset="0"/>
              </a:rPr>
              <a:t>Gingiva</a:t>
            </a:r>
            <a:r>
              <a:rPr lang="en-GB" sz="1100" dirty="0">
                <a:latin typeface="+mn-lt"/>
                <a:cs typeface="Tahoma" pitchFamily="34" charset="0"/>
              </a:rPr>
              <a:t>, sulcus </a:t>
            </a:r>
            <a:r>
              <a:rPr lang="en-GB" sz="1100" dirty="0" err="1">
                <a:latin typeface="+mn-lt"/>
                <a:cs typeface="Tahoma" pitchFamily="34" charset="0"/>
              </a:rPr>
              <a:t>gingivalis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epitelový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úpon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klinický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význam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dásně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Rozdíly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ve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stavbě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dočasných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trvalých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zubů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cs-CZ" sz="1100" dirty="0">
                <a:latin typeface="+mn-lt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Preparáty</a:t>
            </a:r>
            <a:r>
              <a:rPr lang="en-GB" sz="1100" dirty="0">
                <a:latin typeface="+mn-lt"/>
                <a:cs typeface="Tahoma" pitchFamily="34" charset="0"/>
              </a:rPr>
              <a:t>: </a:t>
            </a:r>
            <a:r>
              <a:rPr lang="en-GB" sz="1100" dirty="0" err="1">
                <a:latin typeface="+mn-lt"/>
                <a:cs typeface="Tahoma" pitchFamily="34" charset="0"/>
              </a:rPr>
              <a:t>zub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>
                <a:latin typeface="+mn-lt"/>
                <a:cs typeface="Tahoma" pitchFamily="34" charset="0"/>
              </a:rPr>
              <a:t> 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ahoma" pitchFamily="34" charset="0"/>
              </a:rPr>
              <a:t>4. </a:t>
            </a:r>
            <a:endParaRPr lang="cs-CZ" sz="1100" dirty="0">
              <a:solidFill>
                <a:srgbClr val="000000"/>
              </a:solidFill>
              <a:latin typeface="+mn-lt"/>
              <a:cs typeface="Tahoma" pitchFamily="34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 err="1">
                <a:latin typeface="+mn-lt"/>
                <a:cs typeface="Tahoma" pitchFamily="34" charset="0"/>
              </a:rPr>
              <a:t>Orální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embryologie</a:t>
            </a:r>
            <a:r>
              <a:rPr lang="en-GB" sz="1100" dirty="0">
                <a:latin typeface="+mn-lt"/>
                <a:cs typeface="Tahoma" pitchFamily="34" charset="0"/>
              </a:rPr>
              <a:t>: </a:t>
            </a:r>
            <a:r>
              <a:rPr lang="en-GB" sz="1100" b="1" dirty="0" err="1">
                <a:latin typeface="+mn-lt"/>
                <a:cs typeface="Tahoma" pitchFamily="34" charset="0"/>
              </a:rPr>
              <a:t>Definice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růstu</a:t>
            </a:r>
            <a:r>
              <a:rPr lang="en-GB" sz="1100" b="1" dirty="0">
                <a:latin typeface="+mn-lt"/>
                <a:cs typeface="Tahoma" pitchFamily="34" charset="0"/>
              </a:rPr>
              <a:t> a </a:t>
            </a:r>
            <a:r>
              <a:rPr lang="en-GB" sz="1100" b="1" dirty="0" err="1">
                <a:latin typeface="+mn-lt"/>
                <a:cs typeface="Tahoma" pitchFamily="34" charset="0"/>
              </a:rPr>
              <a:t>vývoje</a:t>
            </a:r>
            <a:r>
              <a:rPr lang="en-GB" sz="1100" dirty="0">
                <a:latin typeface="+mn-lt"/>
                <a:cs typeface="Tahoma" pitchFamily="34" charset="0"/>
              </a:rPr>
              <a:t>. Od </a:t>
            </a:r>
            <a:r>
              <a:rPr lang="en-GB" sz="1100" dirty="0" err="1">
                <a:latin typeface="+mn-lt"/>
                <a:cs typeface="Tahoma" pitchFamily="34" charset="0"/>
              </a:rPr>
              <a:t>zygoty</a:t>
            </a:r>
            <a:r>
              <a:rPr lang="en-GB" sz="1100" dirty="0">
                <a:latin typeface="+mn-lt"/>
                <a:cs typeface="Tahoma" pitchFamily="34" charset="0"/>
              </a:rPr>
              <a:t> k </a:t>
            </a:r>
            <a:r>
              <a:rPr lang="en-GB" sz="1100" dirty="0" err="1">
                <a:latin typeface="+mn-lt"/>
                <a:cs typeface="Tahoma" pitchFamily="34" charset="0"/>
              </a:rPr>
              <a:t>zárodečným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listům</a:t>
            </a:r>
            <a:r>
              <a:rPr lang="en-GB" sz="1100" dirty="0">
                <a:latin typeface="+mn-lt"/>
                <a:cs typeface="Tahoma" pitchFamily="34" charset="0"/>
              </a:rPr>
              <a:t>, </a:t>
            </a:r>
            <a:r>
              <a:rPr lang="en-GB" sz="1100" dirty="0" err="1">
                <a:latin typeface="+mn-lt"/>
                <a:cs typeface="Tahoma" pitchFamily="34" charset="0"/>
              </a:rPr>
              <a:t>deriváty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zárodečných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listů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Flexe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zárodku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Přehled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vývoje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zevního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tvaru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lidského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zárodku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r>
              <a:rPr lang="cs-CZ" sz="1100" dirty="0">
                <a:latin typeface="+mn-lt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Preparáty</a:t>
            </a:r>
            <a:r>
              <a:rPr lang="en-GB" sz="1100" dirty="0">
                <a:latin typeface="+mn-lt"/>
                <a:cs typeface="Tahoma" pitchFamily="34" charset="0"/>
              </a:rPr>
              <a:t>: </a:t>
            </a:r>
            <a:r>
              <a:rPr lang="en-GB" sz="1100" dirty="0" err="1">
                <a:latin typeface="+mn-lt"/>
                <a:cs typeface="Tahoma" pitchFamily="34" charset="0"/>
              </a:rPr>
              <a:t>Sada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embryologických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schémat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>
                <a:latin typeface="+mn-lt"/>
                <a:cs typeface="Tahoma" pitchFamily="34" charset="0"/>
              </a:rPr>
              <a:t> 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ahoma" pitchFamily="34" charset="0"/>
              </a:rPr>
              <a:t>5. </a:t>
            </a:r>
            <a:endParaRPr lang="cs-CZ" sz="1100" dirty="0">
              <a:solidFill>
                <a:srgbClr val="000000"/>
              </a:solidFill>
              <a:latin typeface="+mn-lt"/>
              <a:cs typeface="Tahoma" pitchFamily="34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 err="1">
                <a:latin typeface="+mn-lt"/>
                <a:cs typeface="Tahoma" pitchFamily="34" charset="0"/>
              </a:rPr>
              <a:t>Vývoj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dutiny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ústní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nosní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Vývoj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předsíně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dutiny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ústní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b="1" dirty="0" err="1">
                <a:latin typeface="+mn-lt"/>
                <a:cs typeface="Tahoma" pitchFamily="34" charset="0"/>
              </a:rPr>
              <a:t>Vývoj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horní</a:t>
            </a:r>
            <a:r>
              <a:rPr lang="en-GB" sz="1100" b="1" dirty="0">
                <a:latin typeface="+mn-lt"/>
                <a:cs typeface="Tahoma" pitchFamily="34" charset="0"/>
              </a:rPr>
              <a:t> a </a:t>
            </a:r>
            <a:r>
              <a:rPr lang="en-GB" sz="1100" b="1" dirty="0" err="1">
                <a:latin typeface="+mn-lt"/>
                <a:cs typeface="Tahoma" pitchFamily="34" charset="0"/>
              </a:rPr>
              <a:t>dolní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čelisti</a:t>
            </a:r>
            <a:r>
              <a:rPr lang="en-GB" sz="1100" b="1" dirty="0">
                <a:latin typeface="+mn-lt"/>
                <a:cs typeface="Tahoma" pitchFamily="34" charset="0"/>
              </a:rPr>
              <a:t>.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Vývoj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patra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nosní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přepážky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Přehled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rozštěpů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horní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čelisti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patra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Vývoj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nosu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Vývojové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vady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nosu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r>
              <a:rPr lang="cs-CZ" sz="1100" dirty="0">
                <a:latin typeface="+mn-lt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Cvičení</a:t>
            </a:r>
            <a:r>
              <a:rPr lang="en-GB" sz="1100" dirty="0">
                <a:latin typeface="+mn-lt"/>
                <a:cs typeface="Tahoma" pitchFamily="34" charset="0"/>
              </a:rPr>
              <a:t> k </a:t>
            </a:r>
            <a:r>
              <a:rPr lang="en-GB" sz="1100" dirty="0" err="1">
                <a:latin typeface="+mn-lt"/>
                <a:cs typeface="Tahoma" pitchFamily="34" charset="0"/>
              </a:rPr>
              <a:t>opakování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rozštěpových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vad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>
                <a:latin typeface="+mn-lt"/>
                <a:cs typeface="Tahoma" pitchFamily="34" charset="0"/>
              </a:rPr>
              <a:t> 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ahoma" pitchFamily="34" charset="0"/>
              </a:rPr>
              <a:t>6. </a:t>
            </a:r>
            <a:endParaRPr lang="cs-CZ" sz="1100" dirty="0">
              <a:solidFill>
                <a:srgbClr val="000000"/>
              </a:solidFill>
              <a:latin typeface="+mn-lt"/>
              <a:cs typeface="Tahoma" pitchFamily="34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 err="1">
                <a:latin typeface="+mn-lt"/>
                <a:cs typeface="Tahoma" pitchFamily="34" charset="0"/>
              </a:rPr>
              <a:t>Přehled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vývojových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vad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souvisejících</a:t>
            </a:r>
            <a:r>
              <a:rPr lang="en-GB" sz="1100" dirty="0">
                <a:latin typeface="+mn-lt"/>
                <a:cs typeface="Tahoma" pitchFamily="34" charset="0"/>
              </a:rPr>
              <a:t> s </a:t>
            </a:r>
            <a:r>
              <a:rPr lang="en-GB" sz="1100" dirty="0" err="1">
                <a:latin typeface="+mn-lt"/>
                <a:cs typeface="Tahoma" pitchFamily="34" charset="0"/>
              </a:rPr>
              <a:t>chybnou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diferenciací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branchiálního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aparátu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r>
              <a:rPr lang="cs-CZ" sz="1100" dirty="0">
                <a:latin typeface="+mn-lt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Odontogeneze</a:t>
            </a:r>
            <a:r>
              <a:rPr lang="en-GB" sz="1100" b="1" dirty="0">
                <a:latin typeface="+mn-lt"/>
                <a:cs typeface="Tahoma" pitchFamily="34" charset="0"/>
              </a:rPr>
              <a:t> (</a:t>
            </a:r>
            <a:r>
              <a:rPr lang="en-GB" sz="1100" b="1" dirty="0" err="1">
                <a:latin typeface="+mn-lt"/>
                <a:cs typeface="Tahoma" pitchFamily="34" charset="0"/>
              </a:rPr>
              <a:t>vývoj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zubů</a:t>
            </a:r>
            <a:r>
              <a:rPr lang="en-GB" sz="1100" b="1" dirty="0">
                <a:latin typeface="+mn-lt"/>
                <a:cs typeface="Tahoma" pitchFamily="34" charset="0"/>
              </a:rPr>
              <a:t>). </a:t>
            </a:r>
            <a:r>
              <a:rPr lang="en-GB" sz="1100" b="1" dirty="0" err="1">
                <a:latin typeface="+mn-lt"/>
                <a:cs typeface="Tahoma" pitchFamily="34" charset="0"/>
              </a:rPr>
              <a:t>Epitelo</a:t>
            </a:r>
            <a:r>
              <a:rPr lang="en-GB" sz="1100" b="1" dirty="0">
                <a:latin typeface="+mn-lt"/>
                <a:cs typeface="Tahoma" pitchFamily="34" charset="0"/>
              </a:rPr>
              <a:t> - </a:t>
            </a:r>
            <a:r>
              <a:rPr lang="en-GB" sz="1100" b="1" dirty="0" err="1">
                <a:latin typeface="+mn-lt"/>
                <a:cs typeface="Tahoma" pitchFamily="34" charset="0"/>
              </a:rPr>
              <a:t>mezenchymové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interakce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při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vývoji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zubů</a:t>
            </a:r>
            <a:r>
              <a:rPr lang="en-GB" sz="1100" dirty="0">
                <a:latin typeface="+mn-lt"/>
                <a:cs typeface="Tahoma" pitchFamily="34" charset="0"/>
              </a:rPr>
              <a:t>, staging (</a:t>
            </a:r>
            <a:r>
              <a:rPr lang="en-GB" sz="1100" dirty="0" err="1">
                <a:latin typeface="+mn-lt"/>
                <a:cs typeface="Tahoma" pitchFamily="34" charset="0"/>
              </a:rPr>
              <a:t>stadiování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vývoje</a:t>
            </a:r>
            <a:r>
              <a:rPr lang="en-GB" sz="1100" dirty="0">
                <a:latin typeface="+mn-lt"/>
                <a:cs typeface="Tahoma" pitchFamily="34" charset="0"/>
              </a:rPr>
              <a:t>).</a:t>
            </a:r>
            <a:r>
              <a:rPr lang="cs-CZ" sz="1100" dirty="0">
                <a:latin typeface="+mn-lt"/>
                <a:cs typeface="Times New Roman" pitchFamily="18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Preparáty</a:t>
            </a:r>
            <a:r>
              <a:rPr lang="en-GB" sz="1100" dirty="0">
                <a:latin typeface="+mn-lt"/>
                <a:cs typeface="Tahoma" pitchFamily="34" charset="0"/>
              </a:rPr>
              <a:t>: </a:t>
            </a:r>
            <a:r>
              <a:rPr lang="en-GB" sz="1100" dirty="0" err="1">
                <a:latin typeface="+mn-lt"/>
                <a:cs typeface="Tahoma" pitchFamily="34" charset="0"/>
              </a:rPr>
              <a:t>vývoj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zubu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>
                <a:latin typeface="+mn-lt"/>
                <a:cs typeface="Tahoma" pitchFamily="34" charset="0"/>
              </a:rPr>
              <a:t> 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>
                <a:solidFill>
                  <a:srgbClr val="000000"/>
                </a:solidFill>
                <a:latin typeface="+mn-lt"/>
                <a:cs typeface="Tahoma" pitchFamily="34" charset="0"/>
              </a:rPr>
              <a:t>7. </a:t>
            </a:r>
            <a:endParaRPr lang="cs-CZ" sz="1100" dirty="0">
              <a:solidFill>
                <a:srgbClr val="000000"/>
              </a:solidFill>
              <a:latin typeface="+mn-lt"/>
              <a:cs typeface="Tahoma" pitchFamily="34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b="1" dirty="0" err="1">
                <a:latin typeface="+mn-lt"/>
                <a:cs typeface="Tahoma" pitchFamily="34" charset="0"/>
              </a:rPr>
              <a:t>Vývoj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trvalé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b="1" dirty="0" err="1">
                <a:latin typeface="+mn-lt"/>
                <a:cs typeface="Tahoma" pitchFamily="34" charset="0"/>
              </a:rPr>
              <a:t>dentice</a:t>
            </a:r>
            <a:r>
              <a:rPr lang="en-GB" sz="1100" b="1" dirty="0">
                <a:latin typeface="+mn-lt"/>
                <a:cs typeface="Tahoma" pitchFamily="34" charset="0"/>
              </a:rPr>
              <a:t> </a:t>
            </a:r>
            <a:r>
              <a:rPr lang="en-GB" sz="1100" dirty="0">
                <a:latin typeface="+mn-lt"/>
                <a:cs typeface="Tahoma" pitchFamily="34" charset="0"/>
              </a:rPr>
              <a:t>a </a:t>
            </a:r>
            <a:r>
              <a:rPr lang="en-GB" sz="1100" dirty="0" err="1">
                <a:latin typeface="+mn-lt"/>
                <a:cs typeface="Tahoma" pitchFamily="34" charset="0"/>
              </a:rPr>
              <a:t>časový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přehled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jejího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prořezávání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Vývoj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alveolárního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výběžku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r>
              <a:rPr lang="cs-CZ" sz="1100" dirty="0">
                <a:latin typeface="+mn-lt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Přehled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vývojových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vad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zubů</a:t>
            </a:r>
            <a:r>
              <a:rPr lang="en-GB" sz="1100" dirty="0">
                <a:latin typeface="+mn-lt"/>
                <a:cs typeface="Tahoma" pitchFamily="34" charset="0"/>
              </a:rPr>
              <a:t>. </a:t>
            </a:r>
            <a:r>
              <a:rPr lang="en-GB" sz="1100" dirty="0" err="1">
                <a:latin typeface="+mn-lt"/>
                <a:cs typeface="Tahoma" pitchFamily="34" charset="0"/>
              </a:rPr>
              <a:t>Přehled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reparační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regenerační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kapacity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orálních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tkání.Cvičení</a:t>
            </a:r>
            <a:r>
              <a:rPr lang="en-GB" sz="1100" dirty="0">
                <a:latin typeface="+mn-lt"/>
                <a:cs typeface="Tahoma" pitchFamily="34" charset="0"/>
              </a:rPr>
              <a:t> k </a:t>
            </a:r>
            <a:r>
              <a:rPr lang="en-GB" sz="1100" dirty="0" err="1">
                <a:latin typeface="+mn-lt"/>
                <a:cs typeface="Tahoma" pitchFamily="34" charset="0"/>
              </a:rPr>
              <a:t>opakování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dočasné</a:t>
            </a:r>
            <a:r>
              <a:rPr lang="en-GB" sz="1100" dirty="0">
                <a:latin typeface="+mn-lt"/>
                <a:cs typeface="Tahoma" pitchFamily="34" charset="0"/>
              </a:rPr>
              <a:t> a </a:t>
            </a:r>
            <a:r>
              <a:rPr lang="en-GB" sz="1100" dirty="0" err="1">
                <a:latin typeface="+mn-lt"/>
                <a:cs typeface="Tahoma" pitchFamily="34" charset="0"/>
              </a:rPr>
              <a:t>trvalé</a:t>
            </a:r>
            <a:r>
              <a:rPr lang="en-GB" sz="1100" dirty="0">
                <a:latin typeface="+mn-lt"/>
                <a:cs typeface="Tahoma" pitchFamily="34" charset="0"/>
              </a:rPr>
              <a:t> </a:t>
            </a:r>
            <a:r>
              <a:rPr lang="en-GB" sz="1100" dirty="0" err="1">
                <a:latin typeface="+mn-lt"/>
                <a:cs typeface="Tahoma" pitchFamily="34" charset="0"/>
              </a:rPr>
              <a:t>dentice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  <a:endParaRPr lang="en-GB" sz="1100" dirty="0">
              <a:latin typeface="+mn-lt"/>
              <a:cs typeface="Times New Roman" pitchFamily="18" charset="0"/>
            </a:endParaRPr>
          </a:p>
          <a:p>
            <a:pPr algn="just" eaLnBrk="0" hangingPunct="0">
              <a:tabLst>
                <a:tab pos="365125" algn="l"/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</a:tabLst>
            </a:pPr>
            <a:r>
              <a:rPr lang="en-GB" sz="1100" dirty="0" err="1">
                <a:latin typeface="+mn-lt"/>
                <a:cs typeface="Tahoma" pitchFamily="34" charset="0"/>
              </a:rPr>
              <a:t>Zápočet</a:t>
            </a:r>
            <a:r>
              <a:rPr lang="en-GB" sz="1100" dirty="0">
                <a:latin typeface="+mn-lt"/>
                <a:cs typeface="Tahoma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63100" y="95484"/>
            <a:ext cx="8964488" cy="6624736"/>
          </a:xfrm>
        </p:spPr>
        <p:txBody>
          <a:bodyPr>
            <a:normAutofit/>
          </a:bodyPr>
          <a:lstStyle/>
          <a:p>
            <a:pPr marL="0" lvl="1" algn="ctr" eaLnBrk="1" hangingPunct="1">
              <a:lnSpc>
                <a:spcPct val="16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sz="2400" b="1" dirty="0" err="1"/>
              <a:t>Orofaciální</a:t>
            </a:r>
            <a:r>
              <a:rPr lang="cs-CZ" sz="2400" b="1" dirty="0"/>
              <a:t> systém</a:t>
            </a:r>
          </a:p>
          <a:p>
            <a:pPr marL="0" lvl="1" algn="ctr" eaLnBrk="1" hangingPunct="1">
              <a:lnSpc>
                <a:spcPct val="160000"/>
              </a:lnSpc>
              <a:spcBef>
                <a:spcPts val="0"/>
              </a:spcBef>
              <a:buFont typeface="Wingdings" pitchFamily="2" charset="2"/>
              <a:buNone/>
            </a:pPr>
            <a:endParaRPr lang="cs-CZ" sz="600" b="1" dirty="0"/>
          </a:p>
          <a:p>
            <a:pPr marL="1143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>
                <a:effectLst/>
              </a:rPr>
              <a:t>Soubor struktur hlavy a krku, které:</a:t>
            </a:r>
          </a:p>
          <a:p>
            <a:pPr marL="514350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1700" dirty="0"/>
              <a:t>Zajišťují </a:t>
            </a:r>
            <a:r>
              <a:rPr lang="cs-CZ" sz="1700" b="1" dirty="0"/>
              <a:t>p</a:t>
            </a:r>
            <a:r>
              <a:rPr lang="cs-CZ" sz="1700" b="1" dirty="0">
                <a:effectLst/>
              </a:rPr>
              <a:t>řijímání, rozmělňování a zpracování potravy </a:t>
            </a:r>
          </a:p>
          <a:p>
            <a:pPr marL="514350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1700" dirty="0"/>
              <a:t>Z</a:t>
            </a:r>
            <a:r>
              <a:rPr lang="cs-CZ" sz="1700" dirty="0">
                <a:effectLst/>
              </a:rPr>
              <a:t>prostředkovávají </a:t>
            </a:r>
            <a:r>
              <a:rPr lang="cs-CZ" sz="1700" b="1" dirty="0"/>
              <a:t>chuťové a hmatové </a:t>
            </a:r>
            <a:r>
              <a:rPr lang="cs-CZ" sz="1700" b="1" dirty="0">
                <a:effectLst/>
              </a:rPr>
              <a:t>vjemy</a:t>
            </a:r>
          </a:p>
          <a:p>
            <a:pPr marL="514350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1700" b="1" dirty="0"/>
              <a:t>Tvoří rozhraní pro</a:t>
            </a:r>
            <a:r>
              <a:rPr lang="cs-CZ" sz="1700" b="1" dirty="0">
                <a:effectLst/>
              </a:rPr>
              <a:t> sociální interakce </a:t>
            </a:r>
            <a:r>
              <a:rPr lang="cs-CZ" sz="1700" dirty="0">
                <a:effectLst/>
              </a:rPr>
              <a:t>(funkce </a:t>
            </a:r>
            <a:r>
              <a:rPr lang="cs-CZ" sz="1700" i="1" dirty="0">
                <a:effectLst/>
              </a:rPr>
              <a:t>fonetická, esteticko-fyziognomická při mimice</a:t>
            </a:r>
            <a:r>
              <a:rPr lang="cs-CZ" sz="1700" dirty="0">
                <a:effectLst/>
              </a:rPr>
              <a:t>)</a:t>
            </a:r>
          </a:p>
          <a:p>
            <a:pPr marL="514350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sz="1700" b="1" dirty="0"/>
              <a:t>(Upravují vdechovaný vzduch)</a:t>
            </a:r>
          </a:p>
          <a:p>
            <a:pPr marL="171450" lvl="2" indent="0">
              <a:lnSpc>
                <a:spcPct val="160000"/>
              </a:lnSpc>
              <a:spcBef>
                <a:spcPts val="0"/>
              </a:spcBef>
              <a:buNone/>
            </a:pPr>
            <a:endParaRPr lang="cs-CZ" sz="1400" b="1" dirty="0">
              <a:effectLst/>
            </a:endParaRPr>
          </a:p>
          <a:p>
            <a:pPr marL="0" lvl="1" eaLnBrk="1" hangingPunct="1">
              <a:lnSpc>
                <a:spcPct val="160000"/>
              </a:lnSpc>
              <a:spcBef>
                <a:spcPts val="0"/>
              </a:spcBef>
              <a:buFont typeface="Wingdings" pitchFamily="2" charset="2"/>
              <a:buNone/>
            </a:pPr>
            <a:endParaRPr lang="cs-CZ" sz="1800" dirty="0">
              <a:effectLst/>
            </a:endParaRPr>
          </a:p>
          <a:p>
            <a:pPr marL="0" lvl="1" eaLnBrk="1" hangingPunct="1">
              <a:lnSpc>
                <a:spcPct val="160000"/>
              </a:lnSpc>
              <a:spcBef>
                <a:spcPts val="0"/>
              </a:spcBef>
              <a:buFont typeface="Wingdings" pitchFamily="2" charset="2"/>
              <a:buNone/>
            </a:pPr>
            <a:endParaRPr lang="cs-CZ" sz="1200" i="1" dirty="0"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451" y="2420888"/>
            <a:ext cx="2448272" cy="40593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76256" y="6492373"/>
            <a:ext cx="1384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latin typeface="+mn-lt"/>
              </a:rPr>
              <a:t>(</a:t>
            </a:r>
            <a:r>
              <a:rPr lang="cs-CZ" sz="1200" i="1" dirty="0" err="1">
                <a:latin typeface="+mn-lt"/>
              </a:rPr>
              <a:t>Helms</a:t>
            </a:r>
            <a:r>
              <a:rPr lang="cs-CZ" sz="1200" i="1" dirty="0">
                <a:latin typeface="+mn-lt"/>
              </a:rPr>
              <a:t> et al. 2005)</a:t>
            </a:r>
            <a:endParaRPr lang="en-GB" sz="1200" i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9949" y="3068960"/>
            <a:ext cx="3744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cs-CZ" sz="1600" dirty="0">
                <a:latin typeface="+mn-lt"/>
              </a:rPr>
              <a:t>Vývoj z </a:t>
            </a:r>
            <a:r>
              <a:rPr lang="cs-CZ" sz="1600" dirty="0" err="1">
                <a:latin typeface="+mn-lt"/>
              </a:rPr>
              <a:t>faryngových</a:t>
            </a:r>
            <a:r>
              <a:rPr lang="cs-CZ" sz="1600" dirty="0">
                <a:latin typeface="+mn-lt"/>
              </a:rPr>
              <a:t> či žaberních oblouků a výchlipek, čelního (</a:t>
            </a:r>
            <a:r>
              <a:rPr lang="cs-CZ" sz="1600" dirty="0" err="1">
                <a:latin typeface="+mn-lt"/>
              </a:rPr>
              <a:t>frontonazální</a:t>
            </a:r>
            <a:r>
              <a:rPr lang="cs-CZ" sz="1600" dirty="0">
                <a:latin typeface="+mn-lt"/>
              </a:rPr>
              <a:t>) výběžku a výběžků pro horní a dolní čelist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9" y="4148470"/>
            <a:ext cx="47529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26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116632"/>
            <a:ext cx="8964488" cy="6624736"/>
          </a:xfrm>
        </p:spPr>
        <p:txBody>
          <a:bodyPr>
            <a:normAutofit/>
          </a:bodyPr>
          <a:lstStyle/>
          <a:p>
            <a:pPr marL="0" lvl="1" algn="ctr">
              <a:lnSpc>
                <a:spcPct val="160000"/>
              </a:lnSpc>
              <a:spcBef>
                <a:spcPts val="0"/>
              </a:spcBef>
              <a:buNone/>
            </a:pPr>
            <a:r>
              <a:rPr lang="cs-CZ" sz="2800" b="1" dirty="0" err="1"/>
              <a:t>Orofaciální</a:t>
            </a:r>
            <a:r>
              <a:rPr lang="cs-CZ" sz="2800" b="1" dirty="0"/>
              <a:t> systém</a:t>
            </a:r>
          </a:p>
          <a:p>
            <a:pPr marL="0" lvl="1" eaLnBrk="1" hangingPunct="1">
              <a:lnSpc>
                <a:spcPct val="160000"/>
              </a:lnSpc>
              <a:spcBef>
                <a:spcPts val="0"/>
              </a:spcBef>
              <a:buFont typeface="Wingdings" pitchFamily="2" charset="2"/>
              <a:buNone/>
            </a:pPr>
            <a:endParaRPr lang="cs-CZ" sz="1800" dirty="0">
              <a:effectLst/>
            </a:endParaRPr>
          </a:p>
          <a:p>
            <a:pPr marL="0" lvl="1" eaLnBrk="1" hangingPunct="1">
              <a:lnSpc>
                <a:spcPct val="16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dirty="0"/>
              <a:t>S</a:t>
            </a:r>
            <a:r>
              <a:rPr lang="cs-CZ" sz="1800" dirty="0">
                <a:effectLst/>
              </a:rPr>
              <a:t>oučásti </a:t>
            </a:r>
            <a:r>
              <a:rPr lang="cs-CZ" sz="1800" dirty="0" err="1">
                <a:effectLst/>
              </a:rPr>
              <a:t>orofaciálního</a:t>
            </a:r>
            <a:r>
              <a:rPr lang="cs-CZ" sz="1800" dirty="0">
                <a:effectLst/>
              </a:rPr>
              <a:t> systému: </a:t>
            </a:r>
            <a:r>
              <a:rPr lang="cs-CZ" sz="1600" b="1" dirty="0">
                <a:effectLst/>
              </a:rPr>
              <a:t>	</a:t>
            </a:r>
          </a:p>
          <a:p>
            <a:pPr marL="0" lvl="1" eaLnBrk="1" hangingPunct="1">
              <a:lnSpc>
                <a:spcPct val="16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sz="600" b="1" dirty="0">
                <a:effectLst/>
              </a:rPr>
              <a:t> </a:t>
            </a:r>
          </a:p>
          <a:p>
            <a:pPr marL="114300" lvl="2" indent="-285750" eaLnBrk="1" hangingPunct="1">
              <a:lnSpc>
                <a:spcPct val="160000"/>
              </a:lnSpc>
              <a:spcBef>
                <a:spcPts val="0"/>
              </a:spcBef>
              <a:buSzTx/>
            </a:pPr>
            <a:r>
              <a:rPr lang="cs-CZ" sz="1800" b="1" dirty="0">
                <a:effectLst/>
              </a:rPr>
              <a:t>Skeleton </a:t>
            </a:r>
            <a:r>
              <a:rPr lang="cs-CZ" sz="1800" b="1" dirty="0" err="1">
                <a:effectLst/>
              </a:rPr>
              <a:t>faciei</a:t>
            </a:r>
            <a:r>
              <a:rPr lang="cs-CZ" sz="1800" b="1" dirty="0">
                <a:effectLst/>
              </a:rPr>
              <a:t> - kostra obličeje </a:t>
            </a:r>
            <a:r>
              <a:rPr lang="cs-CZ" sz="1800" dirty="0">
                <a:effectLst/>
              </a:rPr>
              <a:t>(</a:t>
            </a:r>
            <a:r>
              <a:rPr lang="cs-CZ" sz="1800" i="1" dirty="0">
                <a:effectLst/>
              </a:rPr>
              <a:t>mandibula, </a:t>
            </a:r>
            <a:r>
              <a:rPr lang="cs-CZ" sz="1800" i="1" dirty="0" err="1">
                <a:effectLst/>
              </a:rPr>
              <a:t>maxilla</a:t>
            </a:r>
            <a:r>
              <a:rPr lang="cs-CZ" sz="1800" i="1" dirty="0">
                <a:effectLst/>
              </a:rPr>
              <a:t>, </a:t>
            </a:r>
            <a:r>
              <a:rPr lang="cs-CZ" sz="1800" i="1" dirty="0" err="1">
                <a:effectLst/>
              </a:rPr>
              <a:t>ossa</a:t>
            </a:r>
            <a:r>
              <a:rPr lang="cs-CZ" sz="1800" i="1" dirty="0">
                <a:effectLst/>
              </a:rPr>
              <a:t> </a:t>
            </a:r>
            <a:r>
              <a:rPr lang="cs-CZ" sz="1800" i="1" dirty="0" err="1">
                <a:effectLst/>
              </a:rPr>
              <a:t>zygomatica</a:t>
            </a:r>
            <a:r>
              <a:rPr lang="cs-CZ" sz="1800" i="1" dirty="0">
                <a:effectLst/>
              </a:rPr>
              <a:t>, os </a:t>
            </a:r>
            <a:r>
              <a:rPr lang="cs-CZ" sz="1800" i="1" dirty="0" err="1">
                <a:effectLst/>
              </a:rPr>
              <a:t>ethmoides</a:t>
            </a:r>
            <a:r>
              <a:rPr lang="cs-CZ" sz="1800" i="1" dirty="0">
                <a:effectLst/>
              </a:rPr>
              <a:t>, </a:t>
            </a:r>
            <a:r>
              <a:rPr lang="cs-CZ" sz="1800" i="1" dirty="0" err="1">
                <a:effectLst/>
              </a:rPr>
              <a:t>ossa</a:t>
            </a:r>
            <a:r>
              <a:rPr lang="cs-CZ" sz="1800" i="1" dirty="0">
                <a:effectLst/>
              </a:rPr>
              <a:t> </a:t>
            </a:r>
            <a:r>
              <a:rPr lang="cs-CZ" sz="1800" i="1" dirty="0" err="1">
                <a:effectLst/>
              </a:rPr>
              <a:t>nasalia</a:t>
            </a:r>
            <a:r>
              <a:rPr lang="cs-CZ" sz="1800" i="1" dirty="0">
                <a:effectLst/>
              </a:rPr>
              <a:t> et </a:t>
            </a:r>
            <a:r>
              <a:rPr lang="cs-CZ" sz="1800" i="1" dirty="0" err="1">
                <a:effectLst/>
              </a:rPr>
              <a:t>lacrimalia</a:t>
            </a:r>
            <a:r>
              <a:rPr lang="cs-CZ" sz="1800" i="1" dirty="0">
                <a:effectLst/>
              </a:rPr>
              <a:t>, </a:t>
            </a:r>
            <a:r>
              <a:rPr lang="cs-CZ" sz="1800" i="1" dirty="0" err="1">
                <a:effectLst/>
              </a:rPr>
              <a:t>vomer</a:t>
            </a:r>
            <a:r>
              <a:rPr lang="cs-CZ" sz="1800" i="1" dirty="0">
                <a:effectLst/>
              </a:rPr>
              <a:t>, </a:t>
            </a:r>
            <a:r>
              <a:rPr lang="cs-CZ" sz="1800" i="1" dirty="0" err="1">
                <a:effectLst/>
              </a:rPr>
              <a:t>ossa</a:t>
            </a:r>
            <a:r>
              <a:rPr lang="cs-CZ" sz="1800" i="1" dirty="0">
                <a:effectLst/>
              </a:rPr>
              <a:t> </a:t>
            </a:r>
            <a:r>
              <a:rPr lang="cs-CZ" sz="1800" i="1" dirty="0" err="1">
                <a:effectLst/>
              </a:rPr>
              <a:t>palatina</a:t>
            </a:r>
            <a:r>
              <a:rPr lang="cs-CZ" sz="1800" i="1" dirty="0">
                <a:effectLst/>
              </a:rPr>
              <a:t>, os </a:t>
            </a:r>
            <a:r>
              <a:rPr lang="cs-CZ" sz="1800" i="1" dirty="0" err="1">
                <a:effectLst/>
              </a:rPr>
              <a:t>hyoides</a:t>
            </a:r>
            <a:r>
              <a:rPr lang="cs-CZ" sz="1800" dirty="0">
                <a:effectLst/>
              </a:rPr>
              <a:t>)</a:t>
            </a:r>
            <a:r>
              <a:rPr lang="cs-CZ" sz="1800" b="1" dirty="0">
                <a:effectLst/>
              </a:rPr>
              <a:t> </a:t>
            </a:r>
          </a:p>
          <a:p>
            <a:pPr marL="114300" lvl="2" indent="-285750">
              <a:lnSpc>
                <a:spcPct val="160000"/>
              </a:lnSpc>
              <a:spcBef>
                <a:spcPts val="0"/>
              </a:spcBef>
            </a:pPr>
            <a:r>
              <a:rPr lang="cs-CZ" sz="1800" b="1" dirty="0" err="1">
                <a:effectLst/>
              </a:rPr>
              <a:t>Cavitas</a:t>
            </a:r>
            <a:r>
              <a:rPr lang="cs-CZ" sz="1800" b="1" dirty="0">
                <a:effectLst/>
              </a:rPr>
              <a:t> </a:t>
            </a:r>
            <a:r>
              <a:rPr lang="cs-CZ" sz="1800" b="1" dirty="0" err="1">
                <a:effectLst/>
              </a:rPr>
              <a:t>oris</a:t>
            </a:r>
            <a:r>
              <a:rPr lang="cs-CZ" sz="1800" b="1" dirty="0">
                <a:effectLst/>
              </a:rPr>
              <a:t> s obsahem </a:t>
            </a:r>
            <a:r>
              <a:rPr lang="cs-CZ" sz="1800" dirty="0">
                <a:effectLst/>
              </a:rPr>
              <a:t>- </a:t>
            </a:r>
            <a:r>
              <a:rPr lang="cs-CZ" sz="1800" i="1" dirty="0">
                <a:effectLst/>
              </a:rPr>
              <a:t>lingua</a:t>
            </a:r>
            <a:r>
              <a:rPr lang="cs-CZ" sz="1800" dirty="0">
                <a:effectLst/>
              </a:rPr>
              <a:t> (jazyk), </a:t>
            </a:r>
            <a:r>
              <a:rPr lang="cs-CZ" sz="1800" i="1" dirty="0" err="1">
                <a:effectLst/>
              </a:rPr>
              <a:t>dentes</a:t>
            </a:r>
            <a:r>
              <a:rPr lang="cs-CZ" sz="1800" dirty="0">
                <a:effectLst/>
              </a:rPr>
              <a:t>, </a:t>
            </a:r>
            <a:r>
              <a:rPr lang="cs-CZ" sz="1800" dirty="0" err="1">
                <a:effectLst/>
              </a:rPr>
              <a:t>parodont</a:t>
            </a:r>
            <a:r>
              <a:rPr lang="cs-CZ" sz="1800" dirty="0">
                <a:effectLst/>
              </a:rPr>
              <a:t>, slinné žlázy (</a:t>
            </a:r>
            <a:r>
              <a:rPr lang="cs-CZ" sz="1800" i="1" dirty="0" err="1">
                <a:effectLst/>
              </a:rPr>
              <a:t>glandulae</a:t>
            </a:r>
            <a:r>
              <a:rPr lang="cs-CZ" sz="1800" i="1" dirty="0">
                <a:effectLst/>
              </a:rPr>
              <a:t> </a:t>
            </a:r>
            <a:r>
              <a:rPr lang="cs-CZ" sz="1800" i="1" dirty="0" err="1">
                <a:effectLst/>
              </a:rPr>
              <a:t>salivariae</a:t>
            </a:r>
            <a:r>
              <a:rPr lang="cs-CZ" sz="1800" dirty="0">
                <a:effectLst/>
              </a:rPr>
              <a:t>)</a:t>
            </a:r>
          </a:p>
          <a:p>
            <a:pPr marL="114300" lvl="2" indent="-285750" eaLnBrk="1" hangingPunct="1">
              <a:lnSpc>
                <a:spcPct val="160000"/>
              </a:lnSpc>
              <a:spcBef>
                <a:spcPts val="0"/>
              </a:spcBef>
              <a:buSzTx/>
            </a:pPr>
            <a:r>
              <a:rPr lang="cs-CZ" sz="1800" b="1" dirty="0">
                <a:effectLst/>
              </a:rPr>
              <a:t>Art. </a:t>
            </a:r>
            <a:r>
              <a:rPr lang="cs-CZ" sz="1800" b="1" dirty="0" err="1">
                <a:effectLst/>
              </a:rPr>
              <a:t>temporomandibularis</a:t>
            </a:r>
            <a:endParaRPr lang="cs-CZ" sz="1800" b="1" dirty="0">
              <a:effectLst/>
            </a:endParaRPr>
          </a:p>
          <a:p>
            <a:pPr marL="114300" lvl="2" indent="-285750" eaLnBrk="1" hangingPunct="1">
              <a:lnSpc>
                <a:spcPct val="160000"/>
              </a:lnSpc>
              <a:spcBef>
                <a:spcPts val="0"/>
              </a:spcBef>
              <a:buSzTx/>
            </a:pPr>
            <a:r>
              <a:rPr lang="cs-CZ" sz="1800" b="1" dirty="0"/>
              <a:t>Ž</a:t>
            </a:r>
            <a:r>
              <a:rPr lang="cs-CZ" sz="1800" b="1" dirty="0">
                <a:effectLst/>
              </a:rPr>
              <a:t>výkací a mimické svalstvo</a:t>
            </a:r>
          </a:p>
          <a:p>
            <a:pPr marL="114300" lvl="2" indent="-285750" eaLnBrk="1" hangingPunct="1">
              <a:lnSpc>
                <a:spcPct val="160000"/>
              </a:lnSpc>
              <a:spcBef>
                <a:spcPts val="0"/>
              </a:spcBef>
              <a:buSzTx/>
            </a:pPr>
            <a:r>
              <a:rPr lang="cs-CZ" sz="1800" b="1" dirty="0"/>
              <a:t>M</a:t>
            </a:r>
            <a:r>
              <a:rPr lang="cs-CZ" sz="1800" b="1" dirty="0">
                <a:effectLst/>
              </a:rPr>
              <a:t>ěkké struktury (tkáně) obličeje</a:t>
            </a:r>
            <a:r>
              <a:rPr lang="cs-CZ" sz="1800" dirty="0">
                <a:effectLst/>
              </a:rPr>
              <a:t> - rty, tváře, brada</a:t>
            </a:r>
          </a:p>
          <a:p>
            <a:pPr marL="114300" lvl="2" indent="-285750" eaLnBrk="1" hangingPunct="1">
              <a:lnSpc>
                <a:spcPct val="160000"/>
              </a:lnSpc>
              <a:spcBef>
                <a:spcPts val="0"/>
              </a:spcBef>
              <a:buSzTx/>
            </a:pPr>
            <a:r>
              <a:rPr lang="cs-CZ" sz="1800" b="1" dirty="0">
                <a:effectLst/>
              </a:rPr>
              <a:t>Tvrdé a měkké patro </a:t>
            </a:r>
            <a:r>
              <a:rPr lang="cs-CZ" sz="1800" dirty="0">
                <a:effectLst/>
              </a:rPr>
              <a:t>(</a:t>
            </a:r>
            <a:r>
              <a:rPr lang="cs-CZ" sz="1800" i="1" dirty="0">
                <a:effectLst/>
              </a:rPr>
              <a:t>palatum </a:t>
            </a:r>
            <a:r>
              <a:rPr lang="cs-CZ" sz="1800" i="1" dirty="0" err="1">
                <a:effectLst/>
              </a:rPr>
              <a:t>durum</a:t>
            </a:r>
            <a:r>
              <a:rPr lang="cs-CZ" sz="1800" i="1" dirty="0">
                <a:effectLst/>
              </a:rPr>
              <a:t> a palatum </a:t>
            </a:r>
            <a:r>
              <a:rPr lang="cs-CZ" sz="1800" i="1" dirty="0" err="1">
                <a:effectLst/>
              </a:rPr>
              <a:t>molle</a:t>
            </a:r>
            <a:r>
              <a:rPr lang="cs-CZ" sz="1800" dirty="0">
                <a:effectLst/>
              </a:rPr>
              <a:t>)</a:t>
            </a:r>
          </a:p>
          <a:p>
            <a:pPr marL="114300" lvl="2" indent="-285750" eaLnBrk="1" hangingPunct="1">
              <a:lnSpc>
                <a:spcPct val="160000"/>
              </a:lnSpc>
              <a:spcBef>
                <a:spcPts val="0"/>
              </a:spcBef>
              <a:buSzTx/>
            </a:pPr>
            <a:r>
              <a:rPr lang="cs-CZ" sz="1800" b="1" dirty="0">
                <a:effectLst/>
              </a:rPr>
              <a:t>Hltanová úžina </a:t>
            </a:r>
            <a:r>
              <a:rPr lang="cs-CZ" sz="1800" dirty="0">
                <a:effectLst/>
              </a:rPr>
              <a:t>(</a:t>
            </a:r>
            <a:r>
              <a:rPr lang="cs-CZ" sz="1800" i="1" dirty="0" err="1">
                <a:effectLst/>
              </a:rPr>
              <a:t>isthmus</a:t>
            </a:r>
            <a:r>
              <a:rPr lang="cs-CZ" sz="1800" i="1" dirty="0">
                <a:effectLst/>
              </a:rPr>
              <a:t> </a:t>
            </a:r>
            <a:r>
              <a:rPr lang="cs-CZ" sz="1800" i="1" dirty="0" err="1">
                <a:effectLst/>
              </a:rPr>
              <a:t>faucium</a:t>
            </a:r>
            <a:r>
              <a:rPr lang="cs-CZ" sz="1800" dirty="0">
                <a:effectLst/>
              </a:rPr>
              <a:t>) </a:t>
            </a:r>
            <a:endParaRPr lang="cs-CZ" sz="1800" b="1" dirty="0"/>
          </a:p>
          <a:p>
            <a:pPr marL="114300" lvl="2" indent="-285750" eaLnBrk="1" hangingPunct="1">
              <a:lnSpc>
                <a:spcPct val="160000"/>
              </a:lnSpc>
              <a:spcBef>
                <a:spcPts val="0"/>
              </a:spcBef>
              <a:buSzTx/>
            </a:pPr>
            <a:r>
              <a:rPr lang="cs-CZ" sz="1800" b="1" dirty="0">
                <a:effectLst/>
              </a:rPr>
              <a:t>Patrové mandle a mandle jazyková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230498"/>
            <a:ext cx="2664296" cy="35120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2780928"/>
            <a:ext cx="2304256" cy="418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332656"/>
            <a:ext cx="8964612" cy="4896569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800" b="1" dirty="0" err="1"/>
              <a:t>Dutina</a:t>
            </a:r>
            <a:r>
              <a:rPr lang="en-GB" sz="2800" b="1" dirty="0"/>
              <a:t> </a:t>
            </a:r>
            <a:r>
              <a:rPr lang="en-GB" sz="2800" b="1" dirty="0" err="1"/>
              <a:t>ústní</a:t>
            </a:r>
            <a:r>
              <a:rPr lang="cs-CZ" sz="2800" b="1" dirty="0"/>
              <a:t> </a:t>
            </a:r>
            <a:r>
              <a:rPr lang="cs-CZ" sz="2800" dirty="0"/>
              <a:t>(</a:t>
            </a:r>
            <a:r>
              <a:rPr lang="cs-CZ" sz="2800" i="1" dirty="0" err="1"/>
              <a:t>cavitas</a:t>
            </a:r>
            <a:r>
              <a:rPr lang="cs-CZ" sz="2800" i="1" dirty="0"/>
              <a:t> </a:t>
            </a:r>
            <a:r>
              <a:rPr lang="cs-CZ" sz="2800" i="1" dirty="0" err="1"/>
              <a:t>oris</a:t>
            </a:r>
            <a:r>
              <a:rPr lang="cs-CZ" sz="2800" i="1" dirty="0"/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cs-CZ" dirty="0"/>
              <a:t>Základní anatomie dutiny ústní</a:t>
            </a:r>
          </a:p>
          <a:p>
            <a:pPr eaLnBrk="1" hangingPunct="1">
              <a:lnSpc>
                <a:spcPct val="90000"/>
              </a:lnSpc>
              <a:buSzPct val="100000"/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cs-CZ" dirty="0"/>
              <a:t>O</a:t>
            </a:r>
            <a:r>
              <a:rPr lang="en-GB" dirty="0" err="1"/>
              <a:t>rální</a:t>
            </a:r>
            <a:r>
              <a:rPr lang="en-GB" dirty="0"/>
              <a:t> </a:t>
            </a:r>
            <a:r>
              <a:rPr lang="en-GB" dirty="0" err="1"/>
              <a:t>sliznice</a:t>
            </a:r>
            <a:r>
              <a:rPr lang="en-GB" dirty="0"/>
              <a:t> a </a:t>
            </a:r>
            <a:r>
              <a:rPr lang="en-GB" dirty="0" err="1"/>
              <a:t>její</a:t>
            </a:r>
            <a:r>
              <a:rPr lang="en-GB" dirty="0"/>
              <a:t> </a:t>
            </a:r>
            <a:r>
              <a:rPr lang="cs-CZ" dirty="0"/>
              <a:t>typy (členění)</a:t>
            </a:r>
          </a:p>
          <a:p>
            <a:pPr lvl="1" eaLnBrk="1" hangingPunct="1">
              <a:lnSpc>
                <a:spcPct val="90000"/>
              </a:lnSpc>
              <a:buSzTx/>
              <a:defRPr/>
            </a:pPr>
            <a:r>
              <a:rPr lang="cs-CZ" dirty="0"/>
              <a:t> sliznice krycího typu</a:t>
            </a:r>
          </a:p>
          <a:p>
            <a:pPr lvl="1" eaLnBrk="1" hangingPunct="1">
              <a:lnSpc>
                <a:spcPct val="90000"/>
              </a:lnSpc>
              <a:buSzTx/>
              <a:defRPr/>
            </a:pPr>
            <a:r>
              <a:rPr lang="cs-CZ" dirty="0"/>
              <a:t> sliznice </a:t>
            </a:r>
            <a:r>
              <a:rPr lang="cs-CZ" dirty="0" err="1"/>
              <a:t>mastikačního</a:t>
            </a:r>
            <a:r>
              <a:rPr lang="cs-CZ" dirty="0"/>
              <a:t> typu</a:t>
            </a:r>
          </a:p>
          <a:p>
            <a:pPr lvl="1" eaLnBrk="1" hangingPunct="1">
              <a:lnSpc>
                <a:spcPct val="90000"/>
              </a:lnSpc>
              <a:buSzTx/>
              <a:defRPr/>
            </a:pPr>
            <a:r>
              <a:rPr lang="cs-CZ" dirty="0"/>
              <a:t> specializovaná orální sliznice </a:t>
            </a:r>
          </a:p>
          <a:p>
            <a:pPr lvl="1" eaLnBrk="1" hangingPunct="1">
              <a:lnSpc>
                <a:spcPct val="90000"/>
              </a:lnSpc>
              <a:buSzTx/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cs-CZ" dirty="0"/>
              <a:t>Stavba chuťových pohárků </a:t>
            </a:r>
          </a:p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cs-CZ" dirty="0"/>
              <a:t>Rty</a:t>
            </a:r>
          </a:p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cs-CZ" dirty="0"/>
              <a:t>Jazyk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" y="228600"/>
            <a:ext cx="8839200" cy="53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800" b="1" dirty="0" err="1">
                <a:latin typeface="+mn-lt"/>
              </a:rPr>
              <a:t>Dutina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b="1" dirty="0" err="1">
                <a:latin typeface="+mn-lt"/>
              </a:rPr>
              <a:t>ústní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dirty="0">
                <a:latin typeface="+mn-lt"/>
              </a:rPr>
              <a:t>(</a:t>
            </a:r>
            <a:r>
              <a:rPr lang="cs-CZ" sz="2800" i="1" dirty="0" err="1">
                <a:latin typeface="+mn-lt"/>
              </a:rPr>
              <a:t>cavitas</a:t>
            </a:r>
            <a:r>
              <a:rPr lang="cs-CZ" sz="2800" i="1" dirty="0">
                <a:latin typeface="+mn-lt"/>
              </a:rPr>
              <a:t> </a:t>
            </a:r>
            <a:r>
              <a:rPr lang="cs-CZ" sz="2800" i="1" dirty="0" err="1">
                <a:latin typeface="+mn-lt"/>
              </a:rPr>
              <a:t>oris</a:t>
            </a:r>
            <a:r>
              <a:rPr lang="cs-CZ" sz="2800" i="1" dirty="0">
                <a:latin typeface="+mn-lt"/>
              </a:rPr>
              <a:t>)</a:t>
            </a:r>
          </a:p>
          <a:p>
            <a:pPr marL="342900" indent="-342900" algn="ctr">
              <a:lnSpc>
                <a:spcPct val="80000"/>
              </a:lnSpc>
              <a:spcBef>
                <a:spcPct val="50000"/>
              </a:spcBef>
            </a:pPr>
            <a:r>
              <a:rPr lang="cs-CZ" altLang="cs-CZ" sz="2000" b="1" dirty="0">
                <a:latin typeface="+mn-lt"/>
              </a:rPr>
              <a:t>vestibulum </a:t>
            </a:r>
            <a:r>
              <a:rPr lang="cs-CZ" altLang="cs-CZ" sz="2000" b="1" dirty="0" err="1">
                <a:latin typeface="+mn-lt"/>
              </a:rPr>
              <a:t>oris</a:t>
            </a:r>
            <a:r>
              <a:rPr lang="cs-CZ" altLang="cs-CZ" sz="2000" b="1" dirty="0">
                <a:latin typeface="+mn-lt"/>
              </a:rPr>
              <a:t> / </a:t>
            </a:r>
            <a:r>
              <a:rPr lang="cs-CZ" altLang="cs-CZ" sz="2000" b="1" dirty="0" err="1">
                <a:latin typeface="+mn-lt"/>
              </a:rPr>
              <a:t>cavitas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dirty="0" err="1">
                <a:latin typeface="+mn-lt"/>
              </a:rPr>
              <a:t>oris</a:t>
            </a:r>
            <a:r>
              <a:rPr lang="cs-CZ" altLang="cs-CZ" sz="2000" b="1" dirty="0">
                <a:latin typeface="+mn-lt"/>
              </a:rPr>
              <a:t> propria</a:t>
            </a:r>
            <a:r>
              <a:rPr lang="en-GB" altLang="cs-CZ" sz="2000" dirty="0">
                <a:latin typeface="+mn-lt"/>
              </a:rPr>
              <a:t> </a:t>
            </a:r>
            <a:endParaRPr lang="cs-CZ" altLang="cs-CZ" sz="2000" dirty="0"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</a:pPr>
            <a:endParaRPr lang="cs-CZ" altLang="cs-CZ" sz="1000" b="1" dirty="0">
              <a:latin typeface="+mn-lt"/>
            </a:endParaRPr>
          </a:p>
          <a:p>
            <a:pPr marL="342900" indent="-342900">
              <a:spcBef>
                <a:spcPct val="50000"/>
              </a:spcBef>
            </a:pPr>
            <a:r>
              <a:rPr lang="cs-CZ" altLang="cs-CZ" b="1" dirty="0">
                <a:latin typeface="+mn-lt"/>
              </a:rPr>
              <a:t>S</a:t>
            </a:r>
            <a:r>
              <a:rPr lang="en-GB" altLang="cs-CZ" b="1" dirty="0" err="1">
                <a:latin typeface="+mn-lt"/>
              </a:rPr>
              <a:t>těny</a:t>
            </a:r>
            <a:r>
              <a:rPr lang="cs-CZ" altLang="cs-CZ" b="1" dirty="0">
                <a:latin typeface="+mn-lt"/>
              </a:rPr>
              <a:t> </a:t>
            </a:r>
            <a:r>
              <a:rPr lang="cs-CZ" altLang="cs-CZ" dirty="0">
                <a:latin typeface="+mn-lt"/>
              </a:rPr>
              <a:t>(kosti </a:t>
            </a:r>
            <a:r>
              <a:rPr lang="cs-CZ" altLang="cs-CZ" dirty="0" err="1">
                <a:latin typeface="+mn-lt"/>
              </a:rPr>
              <a:t>splanchnokrania</a:t>
            </a:r>
            <a:r>
              <a:rPr lang="cs-CZ" altLang="cs-CZ" dirty="0">
                <a:latin typeface="+mn-lt"/>
              </a:rPr>
              <a:t>, přilehlé měkké struktury)</a:t>
            </a:r>
            <a:endParaRPr lang="cs-CZ" altLang="cs-CZ" sz="800" dirty="0">
              <a:latin typeface="+mn-lt"/>
            </a:endParaRPr>
          </a:p>
          <a:p>
            <a:pPr marL="342900" indent="-342900">
              <a:spcBef>
                <a:spcPct val="50000"/>
              </a:spcBef>
            </a:pPr>
            <a:r>
              <a:rPr lang="cs-CZ" altLang="cs-CZ" dirty="0">
                <a:latin typeface="+mn-lt"/>
              </a:rPr>
              <a:t>R</a:t>
            </a:r>
            <a:r>
              <a:rPr lang="en-GB" altLang="cs-CZ" dirty="0">
                <a:latin typeface="+mn-lt"/>
              </a:rPr>
              <a:t>ty, </a:t>
            </a:r>
            <a:r>
              <a:rPr lang="en-GB" altLang="cs-CZ" dirty="0" err="1">
                <a:latin typeface="+mn-lt"/>
              </a:rPr>
              <a:t>tváře</a:t>
            </a:r>
            <a:r>
              <a:rPr lang="en-GB" altLang="cs-CZ" dirty="0">
                <a:latin typeface="+mn-lt"/>
              </a:rPr>
              <a:t>, </a:t>
            </a:r>
            <a:r>
              <a:rPr lang="en-GB" altLang="cs-CZ" dirty="0" err="1">
                <a:latin typeface="+mn-lt"/>
              </a:rPr>
              <a:t>tvrdé</a:t>
            </a:r>
            <a:r>
              <a:rPr lang="en-GB" altLang="cs-CZ" dirty="0">
                <a:latin typeface="+mn-lt"/>
              </a:rPr>
              <a:t> a </a:t>
            </a:r>
            <a:r>
              <a:rPr lang="en-GB" altLang="cs-CZ" dirty="0" err="1">
                <a:latin typeface="+mn-lt"/>
              </a:rPr>
              <a:t>měkké</a:t>
            </a:r>
            <a:r>
              <a:rPr lang="en-GB" altLang="cs-CZ" dirty="0">
                <a:latin typeface="+mn-lt"/>
              </a:rPr>
              <a:t> </a:t>
            </a:r>
            <a:r>
              <a:rPr lang="en-GB" altLang="cs-CZ" dirty="0" err="1">
                <a:latin typeface="+mn-lt"/>
              </a:rPr>
              <a:t>patro</a:t>
            </a:r>
            <a:r>
              <a:rPr lang="en-GB" altLang="cs-CZ" dirty="0">
                <a:latin typeface="+mn-lt"/>
              </a:rPr>
              <a:t> a </a:t>
            </a:r>
            <a:r>
              <a:rPr lang="en-GB" altLang="cs-CZ" dirty="0" err="1">
                <a:latin typeface="+mn-lt"/>
              </a:rPr>
              <a:t>ústní</a:t>
            </a:r>
            <a:r>
              <a:rPr lang="en-GB" altLang="cs-CZ" dirty="0">
                <a:latin typeface="+mn-lt"/>
              </a:rPr>
              <a:t> </a:t>
            </a:r>
            <a:r>
              <a:rPr lang="en-GB" altLang="cs-CZ" dirty="0" err="1">
                <a:latin typeface="+mn-lt"/>
              </a:rPr>
              <a:t>přepážka</a:t>
            </a:r>
            <a:r>
              <a:rPr lang="en-GB" altLang="cs-CZ" dirty="0">
                <a:latin typeface="+mn-lt"/>
              </a:rPr>
              <a:t> (</a:t>
            </a:r>
            <a:r>
              <a:rPr lang="en-GB" altLang="cs-CZ" dirty="0" err="1">
                <a:latin typeface="+mn-lt"/>
              </a:rPr>
              <a:t>tzv</a:t>
            </a:r>
            <a:r>
              <a:rPr lang="en-GB" altLang="cs-CZ" dirty="0">
                <a:latin typeface="+mn-lt"/>
              </a:rPr>
              <a:t>. </a:t>
            </a:r>
            <a:r>
              <a:rPr lang="cs-CZ" altLang="cs-CZ" dirty="0">
                <a:latin typeface="+mn-lt"/>
              </a:rPr>
              <a:t>s</a:t>
            </a:r>
            <a:r>
              <a:rPr lang="en-GB" altLang="cs-CZ" dirty="0" err="1">
                <a:latin typeface="+mn-lt"/>
              </a:rPr>
              <a:t>podina</a:t>
            </a:r>
            <a:r>
              <a:rPr lang="cs-CZ" altLang="cs-CZ" dirty="0">
                <a:latin typeface="+mn-lt"/>
              </a:rPr>
              <a:t> </a:t>
            </a:r>
            <a:r>
              <a:rPr lang="en-GB" altLang="cs-CZ" dirty="0" err="1">
                <a:latin typeface="+mn-lt"/>
              </a:rPr>
              <a:t>ústní</a:t>
            </a:r>
            <a:r>
              <a:rPr lang="en-GB" altLang="cs-CZ" dirty="0">
                <a:latin typeface="+mn-lt"/>
              </a:rPr>
              <a:t> </a:t>
            </a:r>
            <a:r>
              <a:rPr lang="en-GB" altLang="cs-CZ" dirty="0" err="1">
                <a:latin typeface="+mn-lt"/>
              </a:rPr>
              <a:t>dutiny</a:t>
            </a:r>
            <a:r>
              <a:rPr lang="en-GB" altLang="cs-CZ" dirty="0">
                <a:latin typeface="+mn-lt"/>
              </a:rPr>
              <a:t>)</a:t>
            </a:r>
            <a:r>
              <a:rPr lang="cs-CZ" altLang="cs-CZ" dirty="0">
                <a:latin typeface="+mn-lt"/>
              </a:rPr>
              <a:t>,</a:t>
            </a:r>
            <a:r>
              <a:rPr lang="en-GB" altLang="cs-CZ" dirty="0">
                <a:latin typeface="+mn-lt"/>
              </a:rPr>
              <a:t> </a:t>
            </a:r>
            <a:r>
              <a:rPr lang="cs-CZ" altLang="cs-CZ" dirty="0">
                <a:latin typeface="+mn-lt"/>
              </a:rPr>
              <a:t>vzadu skrz </a:t>
            </a:r>
            <a:r>
              <a:rPr lang="en-GB" altLang="cs-CZ" dirty="0" err="1">
                <a:latin typeface="+mn-lt"/>
              </a:rPr>
              <a:t>hltanov</a:t>
            </a:r>
            <a:r>
              <a:rPr lang="cs-CZ" altLang="cs-CZ" dirty="0">
                <a:latin typeface="+mn-lt"/>
              </a:rPr>
              <a:t>ou</a:t>
            </a:r>
            <a:r>
              <a:rPr lang="en-GB" altLang="cs-CZ" dirty="0">
                <a:latin typeface="+mn-lt"/>
              </a:rPr>
              <a:t> </a:t>
            </a:r>
            <a:r>
              <a:rPr lang="en-GB" altLang="cs-CZ" dirty="0" err="1">
                <a:latin typeface="+mn-lt"/>
              </a:rPr>
              <a:t>úžin</a:t>
            </a:r>
            <a:r>
              <a:rPr lang="cs-CZ" altLang="cs-CZ" dirty="0">
                <a:latin typeface="+mn-lt"/>
              </a:rPr>
              <a:t>u (</a:t>
            </a:r>
            <a:r>
              <a:rPr lang="cs-CZ" altLang="cs-CZ" i="1" dirty="0" err="1">
                <a:latin typeface="+mn-lt"/>
              </a:rPr>
              <a:t>isthmus</a:t>
            </a:r>
            <a:r>
              <a:rPr lang="cs-CZ" altLang="cs-CZ" i="1" dirty="0">
                <a:latin typeface="+mn-lt"/>
              </a:rPr>
              <a:t> </a:t>
            </a:r>
            <a:r>
              <a:rPr lang="cs-CZ" altLang="cs-CZ" i="1" dirty="0" err="1">
                <a:latin typeface="+mn-lt"/>
              </a:rPr>
              <a:t>faucium</a:t>
            </a:r>
            <a:r>
              <a:rPr lang="cs-CZ" altLang="cs-CZ" dirty="0">
                <a:latin typeface="+mn-lt"/>
              </a:rPr>
              <a:t>) spojena s </a:t>
            </a:r>
            <a:r>
              <a:rPr lang="cs-CZ" altLang="cs-CZ" dirty="0" err="1">
                <a:latin typeface="+mn-lt"/>
              </a:rPr>
              <a:t>orofaryngem</a:t>
            </a:r>
            <a:endParaRPr lang="cs-CZ" altLang="cs-CZ" dirty="0"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</a:pPr>
            <a:endParaRPr lang="cs-CZ" altLang="cs-CZ" sz="800" dirty="0"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</a:pPr>
            <a:r>
              <a:rPr lang="cs-CZ" altLang="cs-CZ" b="1" dirty="0">
                <a:latin typeface="+mn-lt"/>
              </a:rPr>
              <a:t>O</a:t>
            </a:r>
            <a:r>
              <a:rPr lang="en-GB" altLang="cs-CZ" b="1" dirty="0" err="1">
                <a:latin typeface="+mn-lt"/>
              </a:rPr>
              <a:t>bsah</a:t>
            </a:r>
            <a:endParaRPr lang="cs-CZ" altLang="cs-CZ" b="1" dirty="0"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</a:pPr>
            <a:r>
              <a:rPr lang="cs-CZ" altLang="cs-CZ" dirty="0">
                <a:latin typeface="+mn-lt"/>
              </a:rPr>
              <a:t>J</a:t>
            </a:r>
            <a:r>
              <a:rPr lang="en-GB" altLang="cs-CZ" dirty="0" err="1">
                <a:latin typeface="+mn-lt"/>
              </a:rPr>
              <a:t>azyk</a:t>
            </a:r>
            <a:r>
              <a:rPr lang="en-GB" altLang="cs-CZ" dirty="0">
                <a:latin typeface="+mn-lt"/>
              </a:rPr>
              <a:t>, </a:t>
            </a:r>
            <a:r>
              <a:rPr lang="en-GB" altLang="cs-CZ" dirty="0" err="1">
                <a:latin typeface="+mn-lt"/>
              </a:rPr>
              <a:t>zuby</a:t>
            </a:r>
            <a:r>
              <a:rPr lang="cs-CZ" altLang="cs-CZ" dirty="0">
                <a:latin typeface="+mn-lt"/>
              </a:rPr>
              <a:t> </a:t>
            </a:r>
            <a:r>
              <a:rPr lang="en-GB" altLang="cs-CZ" dirty="0">
                <a:latin typeface="+mn-lt"/>
              </a:rPr>
              <a:t>+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parodont</a:t>
            </a:r>
            <a:r>
              <a:rPr lang="en-GB" altLang="cs-CZ" dirty="0">
                <a:latin typeface="+mn-lt"/>
              </a:rPr>
              <a:t>, </a:t>
            </a:r>
            <a:r>
              <a:rPr lang="en-GB" altLang="cs-CZ" dirty="0" err="1">
                <a:latin typeface="+mn-lt"/>
              </a:rPr>
              <a:t>dáseň</a:t>
            </a:r>
            <a:r>
              <a:rPr lang="cs-CZ" altLang="cs-CZ" dirty="0">
                <a:latin typeface="+mn-lt"/>
              </a:rPr>
              <a:t>,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</a:pPr>
            <a:r>
              <a:rPr lang="cs-CZ" altLang="cs-CZ" dirty="0">
                <a:latin typeface="+mn-lt"/>
              </a:rPr>
              <a:t>patrové mandle, jazyková mandle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</a:pPr>
            <a:endParaRPr lang="cs-CZ" altLang="cs-CZ" dirty="0"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</a:pPr>
            <a:r>
              <a:rPr lang="cs-CZ" altLang="cs-CZ" b="1" dirty="0">
                <a:latin typeface="+mn-lt"/>
              </a:rPr>
              <a:t>Velké s</a:t>
            </a:r>
            <a:r>
              <a:rPr lang="en-GB" altLang="cs-CZ" b="1" dirty="0" err="1">
                <a:latin typeface="+mn-lt"/>
              </a:rPr>
              <a:t>linné</a:t>
            </a:r>
            <a:r>
              <a:rPr lang="en-GB" altLang="cs-CZ" b="1" dirty="0">
                <a:latin typeface="+mn-lt"/>
              </a:rPr>
              <a:t> </a:t>
            </a:r>
            <a:r>
              <a:rPr lang="en-GB" altLang="cs-CZ" b="1" dirty="0" err="1">
                <a:latin typeface="+mn-lt"/>
              </a:rPr>
              <a:t>žlázy</a:t>
            </a:r>
            <a:r>
              <a:rPr lang="en-GB" altLang="cs-CZ" b="1" dirty="0">
                <a:latin typeface="+mn-lt"/>
              </a:rPr>
              <a:t>: </a:t>
            </a:r>
            <a:endParaRPr lang="cs-CZ" altLang="cs-CZ" b="1" dirty="0"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</a:pPr>
            <a:r>
              <a:rPr lang="en-GB" altLang="cs-CZ" dirty="0" err="1">
                <a:latin typeface="+mn-lt"/>
              </a:rPr>
              <a:t>podčelistní</a:t>
            </a:r>
            <a:r>
              <a:rPr lang="en-GB" altLang="cs-CZ" dirty="0">
                <a:latin typeface="+mn-lt"/>
              </a:rPr>
              <a:t> </a:t>
            </a:r>
            <a:endParaRPr lang="cs-CZ" altLang="cs-CZ" dirty="0"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</a:pPr>
            <a:r>
              <a:rPr lang="en-GB" altLang="cs-CZ" dirty="0">
                <a:latin typeface="+mn-lt"/>
              </a:rPr>
              <a:t>a </a:t>
            </a:r>
            <a:r>
              <a:rPr lang="en-GB" altLang="cs-CZ" dirty="0" err="1">
                <a:latin typeface="+mn-lt"/>
              </a:rPr>
              <a:t>podjazyková</a:t>
            </a:r>
            <a:r>
              <a:rPr lang="cs-CZ" altLang="cs-CZ" dirty="0">
                <a:latin typeface="+mn-lt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</a:pPr>
            <a:r>
              <a:rPr lang="cs-CZ" altLang="cs-CZ" dirty="0">
                <a:latin typeface="+mn-lt"/>
              </a:rPr>
              <a:t>(</a:t>
            </a:r>
            <a:r>
              <a:rPr lang="en-GB" altLang="cs-CZ" dirty="0" err="1">
                <a:latin typeface="+mn-lt"/>
              </a:rPr>
              <a:t>př</a:t>
            </a:r>
            <a:r>
              <a:rPr lang="cs-CZ" altLang="cs-CZ" dirty="0">
                <a:latin typeface="+mn-lt"/>
              </a:rPr>
              <a:t>í</a:t>
            </a:r>
            <a:r>
              <a:rPr lang="en-GB" altLang="cs-CZ" dirty="0" err="1">
                <a:latin typeface="+mn-lt"/>
              </a:rPr>
              <a:t>ušní</a:t>
            </a:r>
            <a:r>
              <a:rPr lang="cs-CZ" altLang="cs-CZ" dirty="0">
                <a:latin typeface="+mn-lt"/>
              </a:rPr>
              <a:t> uložena vně) </a:t>
            </a:r>
          </a:p>
        </p:txBody>
      </p:sp>
      <p:pic>
        <p:nvPicPr>
          <p:cNvPr id="3" name="Picture 2" descr="d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8544" y="3817156"/>
            <a:ext cx="3308350" cy="272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243" y="2456203"/>
            <a:ext cx="2667952" cy="23471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50670" y="4649476"/>
            <a:ext cx="13933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i="1" dirty="0">
                <a:latin typeface="+mn-lt"/>
              </a:rPr>
              <a:t>https://bonebroke.org/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4996053"/>
            <a:ext cx="3036082" cy="15824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28291" y="6603775"/>
            <a:ext cx="18726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i="1" dirty="0">
                <a:latin typeface="+mn-lt"/>
              </a:rPr>
              <a:t>https://inside.ucumberlands.edu</a:t>
            </a:r>
          </a:p>
        </p:txBody>
      </p:sp>
    </p:spTree>
    <p:extLst>
      <p:ext uri="{BB962C8B-B14F-4D97-AF65-F5344CB8AC3E}">
        <p14:creationId xmlns:p14="http://schemas.microsoft.com/office/powerpoint/2010/main" val="370218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2947</TotalTime>
  <Words>2942</Words>
  <Application>Microsoft Office PowerPoint</Application>
  <PresentationFormat>Předvádění na obrazovce (4:3)</PresentationFormat>
  <Paragraphs>441</Paragraphs>
  <Slides>46</Slides>
  <Notes>1</Notes>
  <HiddenSlides>1</HiddenSlides>
  <MMClips>4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6" baseType="lpstr">
      <vt:lpstr>Arial</vt:lpstr>
      <vt:lpstr>Calibri</vt:lpstr>
      <vt:lpstr>Calibri Light</vt:lpstr>
      <vt:lpstr>Courier New</vt:lpstr>
      <vt:lpstr>MinionPro-Regular</vt:lpstr>
      <vt:lpstr>Tahoma</vt:lpstr>
      <vt:lpstr>Times New Roman</vt:lpstr>
      <vt:lpstr>Verdana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Papillae filiformes vs. Papillae fungiformes</vt:lpstr>
      <vt:lpstr>Prezentace aplikace PowerPoint</vt:lpstr>
      <vt:lpstr>Prezentace aplikace PowerPoint</vt:lpstr>
      <vt:lpstr>Prezentace aplikace PowerPoint</vt:lpstr>
      <vt:lpstr>Papilla vallata</vt:lpstr>
      <vt:lpstr>Chuťové pohárky (caliculi gustatorii)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 MU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Přednáška 1</dc:title>
  <dc:subject>OHE_jarní období</dc:subject>
  <dc:creator>Prof. Svatopluk Čech</dc:creator>
  <cp:lastModifiedBy>Jan Křivánek</cp:lastModifiedBy>
  <cp:revision>179</cp:revision>
  <dcterms:created xsi:type="dcterms:W3CDTF">2006-01-30T13:16:50Z</dcterms:created>
  <dcterms:modified xsi:type="dcterms:W3CDTF">2021-03-08T22:07:17Z</dcterms:modified>
</cp:coreProperties>
</file>