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9" r:id="rId2"/>
    <p:sldId id="344" r:id="rId3"/>
    <p:sldId id="345" r:id="rId4"/>
    <p:sldId id="356" r:id="rId5"/>
    <p:sldId id="357" r:id="rId6"/>
    <p:sldId id="363" r:id="rId7"/>
    <p:sldId id="362" r:id="rId8"/>
    <p:sldId id="364" r:id="rId9"/>
    <p:sldId id="365" r:id="rId10"/>
    <p:sldId id="366" r:id="rId11"/>
    <p:sldId id="367" r:id="rId12"/>
    <p:sldId id="368" r:id="rId13"/>
    <p:sldId id="358" r:id="rId14"/>
    <p:sldId id="370" r:id="rId15"/>
    <p:sldId id="369" r:id="rId16"/>
    <p:sldId id="371" r:id="rId17"/>
    <p:sldId id="372" r:id="rId18"/>
    <p:sldId id="373" r:id="rId19"/>
    <p:sldId id="374" r:id="rId20"/>
    <p:sldId id="399" r:id="rId21"/>
    <p:sldId id="375" r:id="rId22"/>
    <p:sldId id="381" r:id="rId23"/>
    <p:sldId id="382" r:id="rId24"/>
    <p:sldId id="415" r:id="rId25"/>
    <p:sldId id="417" r:id="rId26"/>
    <p:sldId id="419" r:id="rId27"/>
    <p:sldId id="384" r:id="rId28"/>
    <p:sldId id="380" r:id="rId29"/>
    <p:sldId id="377" r:id="rId30"/>
    <p:sldId id="378" r:id="rId31"/>
    <p:sldId id="387" r:id="rId32"/>
    <p:sldId id="389" r:id="rId33"/>
    <p:sldId id="390" r:id="rId34"/>
    <p:sldId id="391" r:id="rId35"/>
    <p:sldId id="392" r:id="rId36"/>
    <p:sldId id="395" r:id="rId37"/>
    <p:sldId id="393" r:id="rId38"/>
    <p:sldId id="394" r:id="rId39"/>
    <p:sldId id="396" r:id="rId40"/>
    <p:sldId id="397" r:id="rId41"/>
    <p:sldId id="421" r:id="rId42"/>
    <p:sldId id="379" r:id="rId43"/>
    <p:sldId id="388" r:id="rId44"/>
    <p:sldId id="423" r:id="rId45"/>
    <p:sldId id="425" r:id="rId46"/>
    <p:sldId id="427" r:id="rId47"/>
    <p:sldId id="398" r:id="rId48"/>
    <p:sldId id="400" r:id="rId49"/>
    <p:sldId id="401" r:id="rId50"/>
    <p:sldId id="402" r:id="rId51"/>
    <p:sldId id="412" r:id="rId52"/>
    <p:sldId id="403" r:id="rId53"/>
    <p:sldId id="404" r:id="rId54"/>
    <p:sldId id="405" r:id="rId55"/>
    <p:sldId id="406" r:id="rId56"/>
    <p:sldId id="409" r:id="rId57"/>
    <p:sldId id="413" r:id="rId58"/>
    <p:sldId id="407" r:id="rId59"/>
    <p:sldId id="408" r:id="rId60"/>
    <p:sldId id="410" r:id="rId61"/>
    <p:sldId id="411" r:id="rId6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79CC93D-E52E-4D84-901B-11D7331DD495}">
          <p14:sldIdLst>
            <p14:sldId id="259"/>
          </p14:sldIdLst>
        </p14:section>
        <p14:section name="Přehled a cíle" id="{ABA716BF-3A5C-4ADB-94C9-CFEF84EBA240}">
          <p14:sldIdLst>
            <p14:sldId id="344"/>
            <p14:sldId id="345"/>
            <p14:sldId id="356"/>
            <p14:sldId id="357"/>
            <p14:sldId id="363"/>
            <p14:sldId id="362"/>
            <p14:sldId id="364"/>
            <p14:sldId id="365"/>
            <p14:sldId id="366"/>
            <p14:sldId id="367"/>
            <p14:sldId id="368"/>
            <p14:sldId id="358"/>
            <p14:sldId id="370"/>
            <p14:sldId id="369"/>
            <p14:sldId id="371"/>
            <p14:sldId id="372"/>
            <p14:sldId id="373"/>
            <p14:sldId id="374"/>
            <p14:sldId id="399"/>
            <p14:sldId id="375"/>
            <p14:sldId id="381"/>
            <p14:sldId id="382"/>
            <p14:sldId id="415"/>
            <p14:sldId id="417"/>
            <p14:sldId id="419"/>
            <p14:sldId id="384"/>
            <p14:sldId id="380"/>
            <p14:sldId id="377"/>
            <p14:sldId id="378"/>
            <p14:sldId id="387"/>
            <p14:sldId id="389"/>
            <p14:sldId id="390"/>
            <p14:sldId id="391"/>
            <p14:sldId id="392"/>
            <p14:sldId id="395"/>
            <p14:sldId id="393"/>
            <p14:sldId id="394"/>
            <p14:sldId id="396"/>
            <p14:sldId id="397"/>
            <p14:sldId id="421"/>
            <p14:sldId id="379"/>
            <p14:sldId id="388"/>
            <p14:sldId id="423"/>
            <p14:sldId id="425"/>
            <p14:sldId id="427"/>
            <p14:sldId id="398"/>
            <p14:sldId id="400"/>
            <p14:sldId id="401"/>
            <p14:sldId id="402"/>
            <p14:sldId id="412"/>
            <p14:sldId id="403"/>
            <p14:sldId id="404"/>
            <p14:sldId id="405"/>
            <p14:sldId id="406"/>
            <p14:sldId id="409"/>
            <p14:sldId id="413"/>
            <p14:sldId id="407"/>
            <p14:sldId id="408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59" autoAdjust="0"/>
  </p:normalViewPr>
  <p:slideViewPr>
    <p:cSldViewPr>
      <p:cViewPr varScale="1">
        <p:scale>
          <a:sx n="110" d="100"/>
          <a:sy n="110" d="100"/>
        </p:scale>
        <p:origin x="118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02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D83FDC75-7F73-4A4A-A77C-09AADF00E0EA}" type="datetimeFigureOut">
              <a:rPr lang="cs-CZ" smtClean="0"/>
              <a:pPr/>
              <a:t>31.03.2021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459226BF-1F13-42D3-80DC-373E7ADD1EB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8691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cs-CZ" sz="1200"/>
            </a:lvl1pPr>
          </a:lstStyle>
          <a:p>
            <a:fld id="{48AEF76B-3757-4A0B-AF93-28494465C1DD}" type="datetimeFigureOut">
              <a:pPr/>
              <a:t>31.03.2021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cs-CZ"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cs-CZ" sz="1200"/>
            </a:lvl1pPr>
          </a:lstStyle>
          <a:p>
            <a:fld id="{75693FD4-8F83-4EF7-AC3F-0DC0388986B0}" type="slidenum"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935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cs-CZ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cs-CZ"/>
            </a:pPr>
            <a:r>
              <a:rPr lang="cs-CZ" dirty="0" smtClean="0"/>
              <a:t>Tuto šablonu lze použít jako počáteční soubor pro prezentaci výukových materiálů při práci ve skupině.</a:t>
            </a:r>
          </a:p>
          <a:p>
            <a:endParaRPr lang="cs-CZ" dirty="0" smtClean="0"/>
          </a:p>
          <a:p>
            <a:pPr lvl="0"/>
            <a:r>
              <a:rPr lang="cs-CZ" sz="1200" b="1" dirty="0" smtClean="0"/>
              <a:t>Oddíly</a:t>
            </a:r>
            <a:endParaRPr lang="cs-CZ" sz="1200" b="0" dirty="0" smtClean="0"/>
          </a:p>
          <a:p>
            <a:pPr lvl="0"/>
            <a:r>
              <a:rPr lang="cs-CZ" sz="1200" b="0" dirty="0" smtClean="0"/>
              <a:t>Po kliknutí na snímek pravým tlačítkem myši lze přidat oddíly.</a:t>
            </a:r>
            <a:r>
              <a:rPr lang="cs-CZ" sz="1200" b="0" baseline="0" dirty="0" smtClean="0"/>
              <a:t> Oddíly mohou pomoci uspořádat snímky nebo usnadnit spolupráci mezi více autory.</a:t>
            </a:r>
            <a:endParaRPr lang="cs-CZ" sz="1200" b="0" dirty="0" smtClean="0"/>
          </a:p>
          <a:p>
            <a:pPr lvl="0"/>
            <a:endParaRPr lang="cs-CZ" sz="1200" b="1" dirty="0" smtClean="0"/>
          </a:p>
          <a:p>
            <a:pPr lvl="0"/>
            <a:r>
              <a:rPr lang="cs-CZ" sz="1200" b="1" dirty="0" smtClean="0"/>
              <a:t>Poznámky</a:t>
            </a:r>
          </a:p>
          <a:p>
            <a:pPr lvl="0"/>
            <a:r>
              <a:rPr lang="cs-CZ" sz="1200" dirty="0" smtClean="0"/>
              <a:t>Oddíl Poznámky použijte k zadání poznámek k doručení nebo dalších podrobností pro posluchače.</a:t>
            </a:r>
            <a:r>
              <a:rPr lang="cs-CZ" sz="1200" baseline="0" dirty="0" smtClean="0"/>
              <a:t> Tyto poznámky lze zobrazit během prezentace. </a:t>
            </a:r>
          </a:p>
          <a:p>
            <a:pPr lvl="0">
              <a:buFontTx/>
              <a:buNone/>
            </a:pPr>
            <a:r>
              <a:rPr lang="cs-CZ" sz="1200" dirty="0" smtClean="0"/>
              <a:t>Vezměte v úvahu velikost písma (důležité pro usnadnění, viditelnost, pořízení videozáznamu a online provoz).</a:t>
            </a:r>
          </a:p>
          <a:p>
            <a:pPr lvl="0"/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Sladěné barvy </a:t>
            </a:r>
          </a:p>
          <a:p>
            <a:pPr lvl="0">
              <a:buFontTx/>
              <a:buNone/>
            </a:pPr>
            <a:r>
              <a:rPr lang="cs-CZ" sz="1200" dirty="0" smtClean="0"/>
              <a:t>Věnujte zvláštní pozornost obrázkům, grafům a textovým polím.</a:t>
            </a:r>
            <a:r>
              <a:rPr lang="cs-CZ" sz="1200" baseline="0" dirty="0" smtClean="0"/>
              <a:t> </a:t>
            </a:r>
            <a:endParaRPr lang="cs-CZ" sz="1200" dirty="0" smtClean="0"/>
          </a:p>
          <a:p>
            <a:pPr lvl="0"/>
            <a:r>
              <a:rPr lang="cs-CZ" sz="1200" dirty="0" smtClean="0"/>
              <a:t>Zvažte, zda účastníci budou tisknout černobíle nebo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 Provedením zkušebního tisku ověřte, zda barvy fungují správně při vytištění černobíle i ve </a:t>
            </a:r>
            <a:r>
              <a:rPr lang="cs-CZ" sz="1200" dirty="0" err="1" smtClean="0"/>
              <a:t>stupních šedé</a:t>
            </a:r>
            <a:r>
              <a:rPr lang="cs-CZ" sz="1200" dirty="0" smtClean="0"/>
              <a:t>.</a:t>
            </a:r>
          </a:p>
          <a:p>
            <a:pPr lvl="0">
              <a:buFontTx/>
              <a:buNone/>
            </a:pPr>
            <a:endParaRPr lang="cs-CZ" sz="1200" dirty="0" smtClean="0"/>
          </a:p>
          <a:p>
            <a:pPr lvl="0">
              <a:buFontTx/>
              <a:buNone/>
            </a:pPr>
            <a:r>
              <a:rPr lang="cs-CZ" sz="1200" b="1" dirty="0" smtClean="0"/>
              <a:t>Obrázky, tabulky a grafy</a:t>
            </a:r>
          </a:p>
          <a:p>
            <a:pPr lvl="0"/>
            <a:r>
              <a:rPr lang="cs-CZ" sz="1200" dirty="0" smtClean="0"/>
              <a:t>Vsaďte na jednoduchost: pokud je to možné, použijte konzistentní a nerušivé styly a barvy.</a:t>
            </a:r>
          </a:p>
          <a:p>
            <a:pPr lvl="0"/>
            <a:r>
              <a:rPr lang="cs-CZ" sz="1200" dirty="0" smtClean="0"/>
              <a:t>Označte popisky všechny grafy a tabulky.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fld id="{DC497E84-B710-4550-84C6-6D465E78442D}" type="slidenum">
              <a:rPr lang="cs-CZ" altLang="cs-CZ" sz="1200" b="0" i="0" smtClean="0">
                <a:solidFill>
                  <a:schemeClr val="tx1"/>
                </a:solidFill>
                <a:latin typeface="Calibri" panose="020F0502020204030204" pitchFamily="34" charset="0"/>
              </a:rPr>
              <a:pPr/>
              <a:t>45</a:t>
            </a:fld>
            <a:endParaRPr lang="cs-CZ" altLang="cs-CZ" sz="1200" b="0" i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3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cs-CZ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cs-CZ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cs-CZ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cs-CZ" smtClean="0"/>
              <a:t>Kliknutím lze upravit styl předlohy.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2000" baseline="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pozad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cs-CZ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cs-CZ" sz="3500"/>
              <a:t>Po kliknutí lze upravit styl předlohy nadpisů.</a:t>
            </a:r>
            <a:endParaRPr kumimoji="0"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cs-CZ" sz="1800"/>
            </a:lvl1pPr>
          </a:lstStyle>
          <a:p>
            <a:r>
              <a:rPr kumimoji="0" lang="cs-CZ"/>
              <a:t>Logo společnosti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cs-CZ"/>
            </a:lvl1pPr>
          </a:lstStyle>
          <a:p>
            <a:r>
              <a:rPr kumimoji="0" lang="cs-CZ"/>
              <a:t>Po kliknutí lze upravit styl předlohy nadpisů.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cs-CZ" sz="3200">
                <a:latin typeface="+mn-lt"/>
              </a:defRPr>
            </a:lvl1pPr>
            <a:lvl2pPr eaLnBrk="1" latinLnBrk="0" hangingPunct="1">
              <a:defRPr kumimoji="0" lang="cs-CZ" sz="2800">
                <a:latin typeface="+mn-lt"/>
              </a:defRPr>
            </a:lvl2pPr>
            <a:lvl3pPr eaLnBrk="1" latinLnBrk="0" hangingPunct="1">
              <a:defRPr kumimoji="0" lang="cs-CZ" sz="2400">
                <a:latin typeface="+mn-lt"/>
              </a:defRPr>
            </a:lvl3pPr>
            <a:lvl4pPr eaLnBrk="1" latinLnBrk="0" hangingPunct="1">
              <a:defRPr kumimoji="0" lang="cs-CZ" sz="2400">
                <a:latin typeface="+mn-lt"/>
              </a:defRPr>
            </a:lvl4pPr>
            <a:lvl5pPr eaLnBrk="1" latinLnBrk="0" hangingPunct="1">
              <a:defRPr kumimoji="0" lang="cs-CZ" sz="2400">
                <a:latin typeface="+mn-lt"/>
              </a:defRPr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cs-CZ" sz="2800"/>
            </a:lvl1pPr>
            <a:lvl2pPr eaLnBrk="1" latinLnBrk="0" hangingPunct="1">
              <a:defRPr kumimoji="0" lang="cs-CZ" sz="2400"/>
            </a:lvl2pPr>
            <a:lvl3pPr eaLnBrk="1" latinLnBrk="0" hangingPunct="1">
              <a:defRPr kumimoji="0" lang="cs-CZ" sz="2000"/>
            </a:lvl3pPr>
            <a:lvl4pPr eaLnBrk="1" latinLnBrk="0" hangingPunct="1">
              <a:defRPr kumimoji="0" lang="cs-CZ" sz="1800"/>
            </a:lvl4pPr>
            <a:lvl5pPr eaLnBrk="1" latinLnBrk="0" hangingPunct="1">
              <a:defRPr kumimoji="0" lang="cs-CZ" sz="1800"/>
            </a:lvl5pPr>
            <a:lvl6pPr eaLnBrk="1" latinLnBrk="0" hangingPunct="1">
              <a:defRPr kumimoji="0" lang="cs-CZ" sz="1800"/>
            </a:lvl6pPr>
            <a:lvl7pPr eaLnBrk="1" latinLnBrk="0" hangingPunct="1">
              <a:defRPr kumimoji="0" lang="cs-CZ" sz="1800"/>
            </a:lvl7pPr>
            <a:lvl8pPr eaLnBrk="1" latinLnBrk="0" hangingPunct="1">
              <a:defRPr kumimoji="0" lang="cs-CZ" sz="1800"/>
            </a:lvl8pPr>
            <a:lvl9pPr eaLnBrk="1" latinLnBrk="0" hangingPunct="1">
              <a:defRPr kumimoji="0" lang="cs-CZ" sz="18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cs-CZ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cs-CZ" sz="2400" b="1"/>
            </a:lvl1pPr>
            <a:lvl2pPr marL="457200" indent="0" eaLnBrk="1" latinLnBrk="0" hangingPunct="1">
              <a:buNone/>
              <a:defRPr kumimoji="0" lang="cs-CZ" sz="2000" b="1"/>
            </a:lvl2pPr>
            <a:lvl3pPr marL="914400" indent="0" eaLnBrk="1" latinLnBrk="0" hangingPunct="1">
              <a:buNone/>
              <a:defRPr kumimoji="0" lang="cs-CZ" sz="1800" b="1"/>
            </a:lvl3pPr>
            <a:lvl4pPr marL="1371600" indent="0" eaLnBrk="1" latinLnBrk="0" hangingPunct="1">
              <a:buNone/>
              <a:defRPr kumimoji="0" lang="cs-CZ" sz="1600" b="1"/>
            </a:lvl4pPr>
            <a:lvl5pPr marL="1828800" indent="0" eaLnBrk="1" latinLnBrk="0" hangingPunct="1">
              <a:buNone/>
              <a:defRPr kumimoji="0" lang="cs-CZ" sz="1600" b="1"/>
            </a:lvl5pPr>
            <a:lvl6pPr marL="2286000" indent="0" eaLnBrk="1" latinLnBrk="0" hangingPunct="1">
              <a:buNone/>
              <a:defRPr kumimoji="0" lang="cs-CZ" sz="1600" b="1"/>
            </a:lvl6pPr>
            <a:lvl7pPr marL="2743200" indent="0" eaLnBrk="1" latinLnBrk="0" hangingPunct="1">
              <a:buNone/>
              <a:defRPr kumimoji="0" lang="cs-CZ" sz="1600" b="1"/>
            </a:lvl7pPr>
            <a:lvl8pPr marL="3200400" indent="0" eaLnBrk="1" latinLnBrk="0" hangingPunct="1">
              <a:buNone/>
              <a:defRPr kumimoji="0" lang="cs-CZ" sz="1600" b="1"/>
            </a:lvl8pPr>
            <a:lvl9pPr marL="3657600" indent="0" eaLnBrk="1" latinLnBrk="0" hangingPunct="1">
              <a:buNone/>
              <a:defRPr kumimoji="0" lang="cs-CZ" sz="1600" b="1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cs-CZ" sz="2400"/>
            </a:lvl1pPr>
            <a:lvl2pPr eaLnBrk="1" latinLnBrk="0" hangingPunct="1">
              <a:defRPr kumimoji="0" lang="cs-CZ" sz="2000"/>
            </a:lvl2pPr>
            <a:lvl3pPr eaLnBrk="1" latinLnBrk="0" hangingPunct="1">
              <a:defRPr kumimoji="0" lang="cs-CZ" sz="1800"/>
            </a:lvl3pPr>
            <a:lvl4pPr eaLnBrk="1" latinLnBrk="0" hangingPunct="1">
              <a:defRPr kumimoji="0" lang="cs-CZ" sz="1600"/>
            </a:lvl4pPr>
            <a:lvl5pPr eaLnBrk="1" latinLnBrk="0" hangingPunct="1">
              <a:defRPr kumimoji="0" lang="cs-CZ" sz="1600"/>
            </a:lvl5pPr>
            <a:lvl6pPr eaLnBrk="1" latinLnBrk="0" hangingPunct="1">
              <a:defRPr kumimoji="0" lang="cs-CZ" sz="1600"/>
            </a:lvl6pPr>
            <a:lvl7pPr eaLnBrk="1" latinLnBrk="0" hangingPunct="1">
              <a:defRPr kumimoji="0" lang="cs-CZ" sz="1600"/>
            </a:lvl7pPr>
            <a:lvl8pPr eaLnBrk="1" latinLnBrk="0" hangingPunct="1">
              <a:defRPr kumimoji="0" lang="cs-CZ" sz="1600"/>
            </a:lvl8pPr>
            <a:lvl9pPr eaLnBrk="1" latinLnBrk="0" hangingPunct="1">
              <a:defRPr kumimoji="0" lang="cs-CZ" sz="16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cs-CZ" sz="3200"/>
            </a:lvl1pPr>
            <a:lvl2pPr eaLnBrk="1" latinLnBrk="0" hangingPunct="1">
              <a:defRPr kumimoji="0" lang="cs-CZ" sz="2800"/>
            </a:lvl2pPr>
            <a:lvl3pPr eaLnBrk="1" latinLnBrk="0" hangingPunct="1">
              <a:defRPr kumimoji="0" lang="cs-CZ" sz="2400"/>
            </a:lvl3pPr>
            <a:lvl4pPr eaLnBrk="1" latinLnBrk="0" hangingPunct="1">
              <a:defRPr kumimoji="0" lang="cs-CZ" sz="2000"/>
            </a:lvl4pPr>
            <a:lvl5pPr eaLnBrk="1" latinLnBrk="0" hangingPunct="1">
              <a:defRPr kumimoji="0" lang="cs-CZ" sz="2000"/>
            </a:lvl5pPr>
            <a:lvl6pPr eaLnBrk="1" latinLnBrk="0" hangingPunct="1">
              <a:defRPr kumimoji="0" lang="cs-CZ" sz="2000"/>
            </a:lvl6pPr>
            <a:lvl7pPr eaLnBrk="1" latinLnBrk="0" hangingPunct="1">
              <a:defRPr kumimoji="0" lang="cs-CZ" sz="2000"/>
            </a:lvl7pPr>
            <a:lvl8pPr eaLnBrk="1" latinLnBrk="0" hangingPunct="1">
              <a:defRPr kumimoji="0" lang="cs-CZ" sz="2000"/>
            </a:lvl8pPr>
            <a:lvl9pPr eaLnBrk="1" latinLnBrk="0" hangingPunct="1">
              <a:defRPr kumimoji="0" lang="cs-CZ" sz="20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cs-CZ" sz="2000" b="1"/>
            </a:lvl1pPr>
          </a:lstStyle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cs-CZ" sz="3200"/>
            </a:lvl1pPr>
            <a:lvl2pPr marL="457200" indent="0" eaLnBrk="1" latinLnBrk="0" hangingPunct="1">
              <a:buNone/>
              <a:defRPr kumimoji="0" lang="cs-CZ" sz="2800"/>
            </a:lvl2pPr>
            <a:lvl3pPr marL="914400" indent="0" eaLnBrk="1" latinLnBrk="0" hangingPunct="1">
              <a:buNone/>
              <a:defRPr kumimoji="0" lang="cs-CZ" sz="2400"/>
            </a:lvl3pPr>
            <a:lvl4pPr marL="1371600" indent="0" eaLnBrk="1" latinLnBrk="0" hangingPunct="1">
              <a:buNone/>
              <a:defRPr kumimoji="0" lang="cs-CZ" sz="2000"/>
            </a:lvl4pPr>
            <a:lvl5pPr marL="1828800" indent="0" eaLnBrk="1" latinLnBrk="0" hangingPunct="1">
              <a:buNone/>
              <a:defRPr kumimoji="0" lang="cs-CZ" sz="2000"/>
            </a:lvl5pPr>
            <a:lvl6pPr marL="2286000" indent="0" eaLnBrk="1" latinLnBrk="0" hangingPunct="1">
              <a:buNone/>
              <a:defRPr kumimoji="0" lang="cs-CZ" sz="2000"/>
            </a:lvl6pPr>
            <a:lvl7pPr marL="2743200" indent="0" eaLnBrk="1" latinLnBrk="0" hangingPunct="1">
              <a:buNone/>
              <a:defRPr kumimoji="0" lang="cs-CZ" sz="2000"/>
            </a:lvl7pPr>
            <a:lvl8pPr marL="3200400" indent="0" eaLnBrk="1" latinLnBrk="0" hangingPunct="1">
              <a:buNone/>
              <a:defRPr kumimoji="0" lang="cs-CZ" sz="2000"/>
            </a:lvl8pPr>
            <a:lvl9pPr marL="3657600" indent="0" eaLnBrk="1" latinLnBrk="0" hangingPunct="1">
              <a:buNone/>
              <a:defRPr kumimoji="0" lang="cs-CZ" sz="2000"/>
            </a:lvl9pPr>
          </a:lstStyle>
          <a:p>
            <a:pPr eaLnBrk="1" latinLnBrk="0" hangingPunct="1"/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cs-CZ" sz="1400"/>
            </a:lvl1pPr>
            <a:lvl2pPr marL="457200" indent="0" eaLnBrk="1" latinLnBrk="0" hangingPunct="1">
              <a:buNone/>
              <a:defRPr kumimoji="0" lang="cs-CZ" sz="1200"/>
            </a:lvl2pPr>
            <a:lvl3pPr marL="914400" indent="0" eaLnBrk="1" latinLnBrk="0" hangingPunct="1">
              <a:buNone/>
              <a:defRPr kumimoji="0" lang="cs-CZ" sz="1000"/>
            </a:lvl3pPr>
            <a:lvl4pPr marL="1371600" indent="0" eaLnBrk="1" latinLnBrk="0" hangingPunct="1">
              <a:buNone/>
              <a:defRPr kumimoji="0" lang="cs-CZ" sz="900"/>
            </a:lvl4pPr>
            <a:lvl5pPr marL="1828800" indent="0" eaLnBrk="1" latinLnBrk="0" hangingPunct="1">
              <a:buNone/>
              <a:defRPr kumimoji="0" lang="cs-CZ" sz="900"/>
            </a:lvl5pPr>
            <a:lvl6pPr marL="2286000" indent="0" eaLnBrk="1" latinLnBrk="0" hangingPunct="1">
              <a:buNone/>
              <a:defRPr kumimoji="0" lang="cs-CZ" sz="900"/>
            </a:lvl6pPr>
            <a:lvl7pPr marL="2743200" indent="0" eaLnBrk="1" latinLnBrk="0" hangingPunct="1">
              <a:buNone/>
              <a:defRPr kumimoji="0" lang="cs-CZ" sz="900"/>
            </a:lvl7pPr>
            <a:lvl8pPr marL="3200400" indent="0" eaLnBrk="1" latinLnBrk="0" hangingPunct="1">
              <a:buNone/>
              <a:defRPr kumimoji="0" lang="cs-CZ" sz="900"/>
            </a:lvl8pPr>
            <a:lvl9pPr marL="3657600" indent="0" eaLnBrk="1" latinLnBrk="0" hangingPunct="1">
              <a:buNone/>
              <a:defRPr kumimoji="0" lang="cs-CZ" sz="900"/>
            </a:lvl9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cs-CZ" smtClean="0"/>
              <a:t>Kliknutím lze upravit styl.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31.03.2021</a:t>
            </a:fld>
            <a:endParaRPr kumimoji="0"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cs-CZ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cs-CZ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cs-CZ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cs-CZ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cs-CZ"/>
      </a:defPPr>
      <a:lvl1pPr marL="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71600" y="1340768"/>
            <a:ext cx="8064896" cy="1470025"/>
          </a:xfrm>
        </p:spPr>
        <p:txBody>
          <a:bodyPr>
            <a:noAutofit/>
          </a:bodyPr>
          <a:lstStyle/>
          <a:p>
            <a:r>
              <a:rPr lang="cs-CZ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Patologie vývodných cest močových a mužského genitálu</a:t>
            </a:r>
            <a:endParaRPr lang="cs-CZ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23928" y="4509120"/>
            <a:ext cx="4772528" cy="990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+mn-lt"/>
              </a:rPr>
              <a:t>Lukáš Velecký</a:t>
            </a:r>
            <a:endParaRPr lang="cs-CZ" sz="2400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24744"/>
            <a:ext cx="6769100" cy="4770437"/>
          </a:xfrm>
        </p:spPr>
      </p:pic>
    </p:spTree>
    <p:extLst>
      <p:ext uri="{BB962C8B-B14F-4D97-AF65-F5344CB8AC3E}">
        <p14:creationId xmlns:p14="http://schemas.microsoft.com/office/powerpoint/2010/main" val="4188338395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cs-CZ" altLang="cs-CZ" sz="2400" b="1" u="sng" dirty="0" err="1" smtClean="0"/>
              <a:t>High</a:t>
            </a:r>
            <a:r>
              <a:rPr lang="cs-CZ" altLang="cs-CZ" sz="2400" b="1" u="sng" dirty="0" smtClean="0"/>
              <a:t>-grade </a:t>
            </a:r>
            <a:endParaRPr lang="cs-CZ" altLang="cs-CZ" sz="2400" b="1" u="sng" dirty="0"/>
          </a:p>
          <a:p>
            <a:pPr marL="284163" lvl="1" indent="0">
              <a:buNone/>
            </a:pPr>
            <a:r>
              <a:rPr lang="cs-CZ" altLang="cs-CZ" dirty="0"/>
              <a:t> </a:t>
            </a:r>
            <a:r>
              <a:rPr lang="cs-CZ" altLang="cs-CZ" dirty="0" smtClean="0"/>
              <a:t>- </a:t>
            </a:r>
            <a:r>
              <a:rPr lang="cs-CZ" altLang="cs-CZ" sz="2400" dirty="0" err="1" smtClean="0"/>
              <a:t>fúzujcí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papily, solidní okrsky, </a:t>
            </a:r>
          </a:p>
          <a:p>
            <a:pPr marL="284163" lvl="1" indent="0">
              <a:buNone/>
            </a:pPr>
            <a:r>
              <a:rPr lang="cs-CZ" altLang="cs-CZ" sz="2400" dirty="0" smtClean="0"/>
              <a:t> - ztráta </a:t>
            </a:r>
            <a:r>
              <a:rPr lang="cs-CZ" altLang="cs-CZ" sz="2400" dirty="0"/>
              <a:t>polarity buněk,</a:t>
            </a:r>
          </a:p>
          <a:p>
            <a:pPr marL="284163" lvl="1" indent="0">
              <a:buNone/>
            </a:pPr>
            <a:r>
              <a:rPr lang="cs-CZ" altLang="cs-CZ" sz="2400" dirty="0" smtClean="0"/>
              <a:t> - střední </a:t>
            </a:r>
            <a:r>
              <a:rPr lang="cs-CZ" altLang="cs-CZ" sz="2400" dirty="0"/>
              <a:t>až vysoký </a:t>
            </a:r>
            <a:r>
              <a:rPr lang="cs-CZ" altLang="cs-CZ" sz="2400" dirty="0" smtClean="0"/>
              <a:t>stupeň </a:t>
            </a:r>
            <a:r>
              <a:rPr lang="cs-CZ" altLang="cs-CZ" sz="2400" dirty="0" err="1"/>
              <a:t>anizocytózy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anizokaryózy</a:t>
            </a:r>
            <a:endParaRPr lang="cs-CZ" altLang="cs-CZ" sz="2400" dirty="0"/>
          </a:p>
          <a:p>
            <a:pPr marL="284163" lvl="1" indent="0">
              <a:buNone/>
            </a:pPr>
            <a:r>
              <a:rPr lang="cs-CZ" altLang="cs-CZ" sz="2400" dirty="0" smtClean="0"/>
              <a:t> - atypické </a:t>
            </a:r>
            <a:r>
              <a:rPr lang="cs-CZ" altLang="cs-CZ" sz="2400" dirty="0"/>
              <a:t>mitózy ve vyšších vrstvách nádorového epitelu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8149486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ýsledek obrázku pro papillary urothelial carcinoma high grade hist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71385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782846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lustrations of the different types of bladder tum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980728"/>
            <a:ext cx="738844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533511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92688" cy="40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5727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99" y="620688"/>
            <a:ext cx="7248805" cy="543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82393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j</a:t>
            </a:r>
            <a:r>
              <a:rPr lang="cs-CZ" sz="4000" dirty="0" smtClean="0"/>
              <a:t>iné nádory močového měchýře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dlaždicobuněčný</a:t>
            </a:r>
            <a:r>
              <a:rPr lang="cs-CZ" dirty="0" smtClean="0"/>
              <a:t> karcinom</a:t>
            </a:r>
          </a:p>
          <a:p>
            <a:r>
              <a:rPr lang="cs-CZ" dirty="0"/>
              <a:t>a</a:t>
            </a:r>
            <a:r>
              <a:rPr lang="cs-CZ" dirty="0" smtClean="0"/>
              <a:t>denokarcinom</a:t>
            </a:r>
          </a:p>
          <a:p>
            <a:r>
              <a:rPr lang="cs-CZ" dirty="0"/>
              <a:t>p</a:t>
            </a:r>
            <a:r>
              <a:rPr lang="cs-CZ" dirty="0" smtClean="0"/>
              <a:t>rimární </a:t>
            </a:r>
            <a:r>
              <a:rPr lang="cs-CZ" dirty="0"/>
              <a:t>tumory jiné </a:t>
            </a:r>
            <a:r>
              <a:rPr lang="cs-CZ" dirty="0" smtClean="0"/>
              <a:t>histogeneze</a:t>
            </a:r>
          </a:p>
          <a:p>
            <a:r>
              <a:rPr lang="cs-CZ" dirty="0"/>
              <a:t>s</a:t>
            </a:r>
            <a:r>
              <a:rPr lang="cs-CZ" dirty="0" smtClean="0"/>
              <a:t>ekundární </a:t>
            </a:r>
            <a:r>
              <a:rPr lang="cs-CZ" dirty="0"/>
              <a:t>karcinomy (</a:t>
            </a:r>
            <a:r>
              <a:rPr lang="cs-CZ" dirty="0" smtClean="0"/>
              <a:t>metastázy – např. melanom </a:t>
            </a:r>
            <a:r>
              <a:rPr lang="cs-CZ" dirty="0"/>
              <a:t>x </a:t>
            </a:r>
            <a:r>
              <a:rPr lang="cs-CZ" dirty="0" err="1" smtClean="0"/>
              <a:t>lokoregionální</a:t>
            </a:r>
            <a:r>
              <a:rPr lang="cs-CZ" dirty="0" smtClean="0"/>
              <a:t> šíření – např. karcinom rekta)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6187296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Patologie mužského genitálu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Penis</a:t>
            </a:r>
          </a:p>
          <a:p>
            <a:pPr marL="452438" indent="-182563">
              <a:buFontTx/>
              <a:buChar char="-"/>
            </a:pPr>
            <a:r>
              <a:rPr lang="cs-CZ" sz="3000" dirty="0"/>
              <a:t>e</a:t>
            </a:r>
            <a:r>
              <a:rPr lang="cs-CZ" sz="3000" dirty="0" smtClean="0"/>
              <a:t>pispadie (</a:t>
            </a:r>
            <a:r>
              <a:rPr lang="cs-CZ" sz="3000" dirty="0" err="1" smtClean="0"/>
              <a:t>uretra</a:t>
            </a:r>
            <a:r>
              <a:rPr lang="cs-CZ" sz="3000" dirty="0" smtClean="0"/>
              <a:t> ústí v dorzální části penisu)</a:t>
            </a:r>
          </a:p>
          <a:p>
            <a:pPr marL="452438" indent="-182563">
              <a:buFontTx/>
              <a:buChar char="-"/>
            </a:pPr>
            <a:r>
              <a:rPr lang="cs-CZ" sz="3000" dirty="0" err="1"/>
              <a:t>h</a:t>
            </a:r>
            <a:r>
              <a:rPr lang="cs-CZ" sz="3000" dirty="0" err="1" smtClean="0"/>
              <a:t>ypospadie</a:t>
            </a:r>
            <a:r>
              <a:rPr lang="cs-CZ" sz="3000" dirty="0" smtClean="0"/>
              <a:t> (vyústění </a:t>
            </a:r>
            <a:r>
              <a:rPr lang="cs-CZ" sz="3000" dirty="0" err="1" smtClean="0"/>
              <a:t>uretry</a:t>
            </a:r>
            <a:r>
              <a:rPr lang="cs-CZ" sz="3000" dirty="0" smtClean="0"/>
              <a:t> ventrálně na penisu)</a:t>
            </a:r>
          </a:p>
          <a:p>
            <a:pPr marL="452438" indent="-182563">
              <a:buFontTx/>
              <a:buChar char="-"/>
            </a:pPr>
            <a:r>
              <a:rPr lang="cs-CZ" sz="3000" dirty="0"/>
              <a:t>f</a:t>
            </a:r>
            <a:r>
              <a:rPr lang="cs-CZ" sz="3000" dirty="0" smtClean="0"/>
              <a:t>imóza, parafimóza</a:t>
            </a:r>
          </a:p>
          <a:p>
            <a:pPr marL="452438" indent="-182563">
              <a:buFontTx/>
              <a:buChar char="-"/>
            </a:pPr>
            <a:endParaRPr lang="cs-CZ" sz="3000" dirty="0" smtClean="0"/>
          </a:p>
          <a:p>
            <a:r>
              <a:rPr lang="cs-CZ" dirty="0" smtClean="0"/>
              <a:t>Skrotum</a:t>
            </a:r>
          </a:p>
          <a:p>
            <a:pPr marL="269875" indent="0">
              <a:buNone/>
            </a:pPr>
            <a:r>
              <a:rPr lang="cs-CZ" sz="3000" dirty="0"/>
              <a:t>- </a:t>
            </a:r>
            <a:r>
              <a:rPr lang="cs-CZ" sz="3000" dirty="0" smtClean="0"/>
              <a:t>hydrokéla </a:t>
            </a:r>
            <a:r>
              <a:rPr lang="cs-CZ" sz="3000" dirty="0"/>
              <a:t>(hromadění serózní tekutiny ve skrotu, záněty x nádor x idiopaticky</a:t>
            </a:r>
          </a:p>
        </p:txBody>
      </p:sp>
    </p:spTree>
    <p:extLst>
      <p:ext uri="{BB962C8B-B14F-4D97-AF65-F5344CB8AC3E}">
        <p14:creationId xmlns:p14="http://schemas.microsoft.com/office/powerpoint/2010/main" val="1988099263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Benigní nádory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condyloma</a:t>
            </a:r>
            <a:r>
              <a:rPr lang="cs-CZ" dirty="0" smtClean="0"/>
              <a:t> </a:t>
            </a:r>
            <a:r>
              <a:rPr lang="cs-CZ" dirty="0" err="1" smtClean="0"/>
              <a:t>accuminatum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- HPV infekce, </a:t>
            </a:r>
            <a:r>
              <a:rPr lang="cs-CZ" dirty="0" err="1" smtClean="0"/>
              <a:t>koilocyty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6388" name="Picture 4" descr="http://www.auanet.org/images/education/pathology/penis-tumors/condyloma_acuminatum-figureC_B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4077072"/>
            <a:ext cx="568893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medicalfoxx.com/wp-content/uploads/2016/12/condyloma-acuminatum-pictures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89372"/>
            <a:ext cx="5148461" cy="294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Skupina 4"/>
          <p:cNvGrpSpPr>
            <a:grpSpLocks/>
          </p:cNvGrpSpPr>
          <p:nvPr/>
        </p:nvGrpSpPr>
        <p:grpSpPr bwMode="auto">
          <a:xfrm>
            <a:off x="4427984" y="2889372"/>
            <a:ext cx="2880618" cy="2953903"/>
            <a:chOff x="1403350" y="1628775"/>
            <a:chExt cx="6337300" cy="4770438"/>
          </a:xfrm>
        </p:grpSpPr>
        <p:pic>
          <p:nvPicPr>
            <p:cNvPr id="7" name="Picture 5" descr="condylomata2, přehled40x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337300" cy="477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817688" y="6021388"/>
              <a:ext cx="5508625" cy="366712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Papilomatózní uspořádání dlaždicového epitelu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8663547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Maligní nádory penisu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82563" indent="-182563"/>
            <a:r>
              <a:rPr lang="cs-CZ" b="1" dirty="0" smtClean="0"/>
              <a:t>Karcinom in </a:t>
            </a:r>
            <a:r>
              <a:rPr lang="cs-CZ" b="1" dirty="0" err="1" smtClean="0"/>
              <a:t>situ</a:t>
            </a:r>
            <a:endParaRPr lang="cs-CZ" b="1" dirty="0" smtClean="0"/>
          </a:p>
          <a:p>
            <a:pPr marL="452438" indent="-182563">
              <a:buNone/>
            </a:pPr>
            <a:r>
              <a:rPr lang="cs-CZ" dirty="0" smtClean="0"/>
              <a:t>- </a:t>
            </a:r>
            <a:r>
              <a:rPr lang="cs-CZ" dirty="0" err="1" smtClean="0"/>
              <a:t>Bowenova</a:t>
            </a:r>
            <a:r>
              <a:rPr lang="cs-CZ" dirty="0" smtClean="0"/>
              <a:t> dermatóza</a:t>
            </a:r>
          </a:p>
          <a:p>
            <a:pPr marL="452438" indent="-182563">
              <a:buFontTx/>
              <a:buChar char="-"/>
            </a:pPr>
            <a:r>
              <a:rPr lang="cs-CZ" dirty="0" err="1" smtClean="0"/>
              <a:t>Erytroplasia</a:t>
            </a:r>
            <a:r>
              <a:rPr lang="cs-CZ" dirty="0" smtClean="0"/>
              <a:t> </a:t>
            </a:r>
            <a:r>
              <a:rPr lang="cs-CZ" dirty="0" err="1" smtClean="0"/>
              <a:t>Queyrat</a:t>
            </a:r>
            <a:endParaRPr lang="cs-CZ" dirty="0" smtClean="0"/>
          </a:p>
          <a:p>
            <a:pPr marL="452438" indent="-182563"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 marL="182563" indent="-182563"/>
            <a:r>
              <a:rPr lang="cs-CZ" b="1" dirty="0" err="1" smtClean="0"/>
              <a:t>Dlaždicobuněčný</a:t>
            </a:r>
            <a:r>
              <a:rPr lang="cs-CZ" b="1" dirty="0" smtClean="0"/>
              <a:t> karcinom</a:t>
            </a:r>
          </a:p>
          <a:p>
            <a:pPr marL="452438" indent="-182563">
              <a:buFontTx/>
              <a:buChar char="-"/>
            </a:pPr>
            <a:r>
              <a:rPr lang="cs-CZ" dirty="0" smtClean="0"/>
              <a:t>nízká </a:t>
            </a:r>
            <a:r>
              <a:rPr lang="cs-CZ" dirty="0" err="1" smtClean="0"/>
              <a:t>indicidence</a:t>
            </a:r>
            <a:r>
              <a:rPr lang="cs-CZ" dirty="0" smtClean="0"/>
              <a:t> v ekonomicky vyspělých zemích + obřízka</a:t>
            </a:r>
          </a:p>
          <a:p>
            <a:pPr marL="452438" indent="-182563"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ole HPV infekce</a:t>
            </a:r>
          </a:p>
          <a:p>
            <a:pPr marL="452438" indent="-182563">
              <a:buFontTx/>
              <a:buChar char="-"/>
            </a:pPr>
            <a:r>
              <a:rPr lang="cs-CZ" dirty="0" err="1"/>
              <a:t>g</a:t>
            </a:r>
            <a:r>
              <a:rPr lang="cs-CZ" dirty="0" err="1" smtClean="0"/>
              <a:t>lans</a:t>
            </a:r>
            <a:r>
              <a:rPr lang="cs-CZ" dirty="0" smtClean="0"/>
              <a:t>, předkožka</a:t>
            </a:r>
          </a:p>
          <a:p>
            <a:pPr marL="452438" indent="-182563">
              <a:buFontTx/>
              <a:buChar char="-"/>
            </a:pPr>
            <a:r>
              <a:rPr lang="cs-CZ" dirty="0"/>
              <a:t>i</a:t>
            </a:r>
            <a:r>
              <a:rPr lang="cs-CZ" dirty="0" smtClean="0"/>
              <a:t>nvazivní </a:t>
            </a:r>
            <a:r>
              <a:rPr lang="cs-CZ" dirty="0" err="1" smtClean="0"/>
              <a:t>dlaždicobuněčný</a:t>
            </a:r>
            <a:r>
              <a:rPr lang="cs-CZ" dirty="0" smtClean="0"/>
              <a:t> karcinom x </a:t>
            </a:r>
            <a:r>
              <a:rPr lang="cs-CZ" dirty="0" err="1" smtClean="0"/>
              <a:t>verukózní</a:t>
            </a:r>
            <a:r>
              <a:rPr lang="cs-CZ" dirty="0" smtClean="0"/>
              <a:t> karcinom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103123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Nemoci vývodných cest močových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ominují záněty</a:t>
            </a:r>
          </a:p>
          <a:p>
            <a:r>
              <a:rPr lang="cs-CZ" dirty="0"/>
              <a:t>m</a:t>
            </a:r>
            <a:r>
              <a:rPr lang="cs-CZ" dirty="0" smtClean="0"/>
              <a:t>ikroby (</a:t>
            </a:r>
            <a:r>
              <a:rPr lang="cs-CZ" dirty="0" err="1" smtClean="0"/>
              <a:t>E.coli</a:t>
            </a:r>
            <a:r>
              <a:rPr lang="cs-CZ" dirty="0" smtClean="0"/>
              <a:t>, …), průnik zvenčí </a:t>
            </a:r>
          </a:p>
          <a:p>
            <a:r>
              <a:rPr lang="cs-CZ" dirty="0" smtClean="0"/>
              <a:t>RF: žena x muž</a:t>
            </a:r>
          </a:p>
          <a:p>
            <a:r>
              <a:rPr lang="cs-CZ" dirty="0"/>
              <a:t>k</a:t>
            </a:r>
            <a:r>
              <a:rPr lang="cs-CZ" dirty="0" smtClean="0"/>
              <a:t>linicky: </a:t>
            </a:r>
            <a:r>
              <a:rPr lang="cs-CZ" dirty="0" err="1" smtClean="0"/>
              <a:t>polakisurie</a:t>
            </a:r>
            <a:r>
              <a:rPr lang="cs-CZ" dirty="0" smtClean="0"/>
              <a:t>, dysurie</a:t>
            </a:r>
          </a:p>
          <a:p>
            <a:pPr lvl="1"/>
            <a:r>
              <a:rPr lang="cs-CZ" b="1" dirty="0" smtClean="0"/>
              <a:t>pyelitida</a:t>
            </a:r>
            <a:r>
              <a:rPr lang="cs-CZ" dirty="0" smtClean="0"/>
              <a:t> (zánět ledvinné pánvičky)</a:t>
            </a:r>
          </a:p>
          <a:p>
            <a:pPr lvl="1"/>
            <a:r>
              <a:rPr lang="cs-CZ" b="1" dirty="0"/>
              <a:t>u</a:t>
            </a:r>
            <a:r>
              <a:rPr lang="cs-CZ" b="1" dirty="0" smtClean="0"/>
              <a:t>reteritida</a:t>
            </a:r>
            <a:r>
              <a:rPr lang="cs-CZ" dirty="0" smtClean="0"/>
              <a:t> (zánět močovodu)</a:t>
            </a:r>
          </a:p>
          <a:p>
            <a:pPr lvl="1"/>
            <a:r>
              <a:rPr lang="cs-CZ" b="1" dirty="0" err="1"/>
              <a:t>u</a:t>
            </a:r>
            <a:r>
              <a:rPr lang="cs-CZ" b="1" dirty="0" err="1" smtClean="0"/>
              <a:t>rocystitida</a:t>
            </a:r>
            <a:r>
              <a:rPr lang="cs-CZ" dirty="0" smtClean="0"/>
              <a:t> (zánět močového měchýře)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28082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/>
              <a:t>Nádory varlat</a:t>
            </a:r>
            <a:endParaRPr lang="cs-CZ" sz="4000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55576" y="1628800"/>
            <a:ext cx="7848600" cy="4792091"/>
            <a:chOff x="408" y="1131"/>
            <a:chExt cx="4944" cy="2747"/>
          </a:xfrm>
        </p:grpSpPr>
        <p:pic>
          <p:nvPicPr>
            <p:cNvPr id="5" name="Picture 6" descr="věková struktura tumory varla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" y="1131"/>
              <a:ext cx="4944" cy="2747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837" y="3339"/>
              <a:ext cx="453" cy="273"/>
            </a:xfrm>
            <a:prstGeom prst="rect">
              <a:avLst/>
            </a:prstGeom>
            <a:noFill/>
            <a:ln w="28575" cap="rnd" algn="ctr">
              <a:solidFill>
                <a:srgbClr val="FF0000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endParaRPr lang="cs-CZ" altLang="cs-CZ"/>
            </a:p>
          </p:txBody>
        </p:sp>
      </p:grpSp>
    </p:spTree>
    <p:extLst>
      <p:ext uri="{BB962C8B-B14F-4D97-AF65-F5344CB8AC3E}">
        <p14:creationId xmlns:p14="http://schemas.microsoft.com/office/powerpoint/2010/main" val="2613006369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Nádory varlat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0363" indent="-360363"/>
            <a:r>
              <a:rPr lang="cs-CZ" altLang="cs-CZ" sz="2800" b="1" dirty="0" err="1"/>
              <a:t>Germinální</a:t>
            </a:r>
            <a:r>
              <a:rPr lang="cs-CZ" altLang="cs-CZ" sz="2800" b="1" dirty="0"/>
              <a:t> </a:t>
            </a:r>
          </a:p>
          <a:p>
            <a:pPr marL="895350" lvl="1" indent="-355600"/>
            <a:r>
              <a:rPr lang="cs-CZ" altLang="cs-CZ" sz="2400" dirty="0"/>
              <a:t>ze zárodečných buněk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800" b="1" dirty="0" err="1"/>
              <a:t>Gonadostromální</a:t>
            </a:r>
            <a:r>
              <a:rPr lang="cs-CZ" altLang="cs-CZ" sz="2800" b="1" dirty="0"/>
              <a:t> (sex-</a:t>
            </a:r>
            <a:r>
              <a:rPr lang="cs-CZ" altLang="cs-CZ" sz="2800" b="1" dirty="0" err="1"/>
              <a:t>cord</a:t>
            </a:r>
            <a:r>
              <a:rPr lang="cs-CZ" altLang="cs-CZ" sz="2800" b="1" dirty="0"/>
              <a:t>)</a:t>
            </a:r>
          </a:p>
          <a:p>
            <a:pPr marL="895350" lvl="1" indent="-355600"/>
            <a:r>
              <a:rPr lang="cs-CZ" altLang="cs-CZ" sz="2400" dirty="0"/>
              <a:t>ze specializovaného mezodermu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400" dirty="0"/>
              <a:t>Nádory obsahující </a:t>
            </a:r>
            <a:r>
              <a:rPr lang="cs-CZ" altLang="cs-CZ" sz="2400" dirty="0" err="1"/>
              <a:t>germinální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gonadostromální</a:t>
            </a:r>
            <a:r>
              <a:rPr lang="cs-CZ" altLang="cs-CZ" sz="2400" dirty="0"/>
              <a:t> složku</a:t>
            </a:r>
          </a:p>
          <a:p>
            <a:pPr marL="360363" indent="-360363">
              <a:buFont typeface="Wingdings" pitchFamily="2" charset="2"/>
              <a:buNone/>
            </a:pPr>
            <a:endParaRPr lang="cs-CZ" altLang="cs-CZ" sz="1000" dirty="0"/>
          </a:p>
          <a:p>
            <a:pPr marL="360363" indent="-360363"/>
            <a:r>
              <a:rPr lang="cs-CZ" altLang="cs-CZ" sz="2000" dirty="0"/>
              <a:t>Ostatní primární </a:t>
            </a:r>
            <a:r>
              <a:rPr lang="cs-CZ" altLang="cs-CZ" sz="2000" dirty="0" smtClean="0"/>
              <a:t>nádory (primární – B-lymfomy,…)</a:t>
            </a:r>
            <a:endParaRPr lang="cs-CZ" altLang="cs-CZ" sz="2000" dirty="0"/>
          </a:p>
          <a:p>
            <a:pPr marL="360363" indent="-360363"/>
            <a:r>
              <a:rPr lang="cs-CZ" altLang="cs-CZ" sz="2000" dirty="0"/>
              <a:t>Metastatické (sekundární) nádory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552614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Germinální</a:t>
            </a:r>
            <a:r>
              <a:rPr lang="cs-CZ" dirty="0" smtClean="0"/>
              <a:t> nádory	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400" dirty="0">
                <a:latin typeface="+mj-lt"/>
                <a:cs typeface="Times New Roman" charset="0"/>
              </a:rPr>
              <a:t>~ 90 %</a:t>
            </a:r>
            <a:r>
              <a:rPr lang="cs-CZ" altLang="cs-CZ" sz="2400" dirty="0">
                <a:latin typeface="+mj-lt"/>
              </a:rPr>
              <a:t> primárních nádorů varlat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>
              <a:latin typeface="+mj-lt"/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kryptorchismus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3-5x zvýšené riziko vzniku malignity v </a:t>
            </a:r>
            <a:r>
              <a:rPr lang="cs-CZ" altLang="cs-CZ" sz="2400" dirty="0" err="1">
                <a:latin typeface="+mj-lt"/>
              </a:rPr>
              <a:t>nesestouplém</a:t>
            </a:r>
            <a:r>
              <a:rPr lang="cs-CZ" altLang="cs-CZ" sz="2400" dirty="0">
                <a:latin typeface="+mj-lt"/>
              </a:rPr>
              <a:t> varleti</a:t>
            </a:r>
          </a:p>
          <a:p>
            <a:pPr marL="895350" lvl="1" indent="-355600">
              <a:lnSpc>
                <a:spcPct val="80000"/>
              </a:lnSpc>
              <a:buFont typeface="Wingdings" pitchFamily="2" charset="2"/>
              <a:buNone/>
            </a:pPr>
            <a:endParaRPr lang="cs-CZ" altLang="cs-CZ" sz="2400" dirty="0">
              <a:latin typeface="+mj-lt"/>
            </a:endParaRPr>
          </a:p>
          <a:p>
            <a:pPr marL="360363" indent="-360363">
              <a:lnSpc>
                <a:spcPct val="80000"/>
              </a:lnSpc>
            </a:pPr>
            <a:r>
              <a:rPr lang="cs-CZ" altLang="cs-CZ" sz="2400" dirty="0" err="1">
                <a:latin typeface="+mj-lt"/>
              </a:rPr>
              <a:t>onkomarkery</a:t>
            </a:r>
            <a:r>
              <a:rPr lang="cs-CZ" altLang="cs-CZ" sz="2400" dirty="0">
                <a:latin typeface="+mj-lt"/>
              </a:rPr>
              <a:t>: </a:t>
            </a:r>
          </a:p>
          <a:p>
            <a:pPr marL="895350" lvl="1" indent="-355600">
              <a:lnSpc>
                <a:spcPct val="80000"/>
              </a:lnSpc>
            </a:pPr>
            <a:r>
              <a:rPr lang="el-GR" altLang="cs-CZ" sz="2400" dirty="0">
                <a:latin typeface="+mj-lt"/>
                <a:cs typeface="Times New Roman" charset="0"/>
              </a:rPr>
              <a:t>α</a:t>
            </a:r>
            <a:r>
              <a:rPr lang="cs-CZ" altLang="cs-CZ" sz="2400" dirty="0">
                <a:latin typeface="+mj-lt"/>
              </a:rPr>
              <a:t>FP, </a:t>
            </a:r>
            <a:r>
              <a:rPr lang="cs-CZ" altLang="cs-CZ" sz="2400" dirty="0" err="1">
                <a:latin typeface="+mj-lt"/>
              </a:rPr>
              <a:t>hCG</a:t>
            </a:r>
            <a:r>
              <a:rPr lang="cs-CZ" altLang="cs-CZ" sz="2400" dirty="0">
                <a:latin typeface="+mj-lt"/>
              </a:rPr>
              <a:t>, PLAP, CEA, LDH 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detekce v séru i tkáních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>
                <a:latin typeface="+mj-lt"/>
              </a:rPr>
              <a:t>význam v diagnostice i v monitorování pacienta při/po léčbě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0139651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Germinální</a:t>
            </a:r>
            <a:r>
              <a:rPr lang="cs-CZ" dirty="0"/>
              <a:t> nádory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800" dirty="0" err="1"/>
              <a:t>intratubulární</a:t>
            </a:r>
            <a:r>
              <a:rPr lang="cs-CZ" altLang="cs-CZ" sz="2800" dirty="0"/>
              <a:t> </a:t>
            </a:r>
            <a:r>
              <a:rPr lang="cs-CZ" altLang="cs-CZ" sz="2800" dirty="0" err="1"/>
              <a:t>germinální</a:t>
            </a:r>
            <a:r>
              <a:rPr lang="cs-CZ" altLang="cs-CZ" sz="2800" dirty="0"/>
              <a:t> </a:t>
            </a:r>
            <a:r>
              <a:rPr lang="cs-CZ" altLang="cs-CZ" sz="2800" dirty="0" err="1" smtClean="0"/>
              <a:t>neoplázie</a:t>
            </a:r>
            <a:r>
              <a:rPr lang="cs-CZ" altLang="cs-CZ" sz="2800" dirty="0" smtClean="0"/>
              <a:t> (GCNIS)</a:t>
            </a:r>
            <a:endParaRPr lang="cs-CZ" altLang="cs-CZ" sz="2800" dirty="0"/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/>
              <a:t>in </a:t>
            </a:r>
            <a:r>
              <a:rPr lang="cs-CZ" altLang="cs-CZ" dirty="0" err="1"/>
              <a:t>situ</a:t>
            </a:r>
            <a:r>
              <a:rPr lang="cs-CZ" altLang="cs-CZ" dirty="0"/>
              <a:t> </a:t>
            </a:r>
            <a:r>
              <a:rPr lang="cs-CZ" altLang="cs-CZ" dirty="0" err="1"/>
              <a:t>germinální</a:t>
            </a:r>
            <a:r>
              <a:rPr lang="cs-CZ" altLang="cs-CZ" dirty="0"/>
              <a:t> léze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dirty="0"/>
              <a:t>společný prekurzor </a:t>
            </a:r>
            <a:r>
              <a:rPr lang="cs-CZ" altLang="cs-CZ" dirty="0" err="1"/>
              <a:t>germinálních</a:t>
            </a:r>
            <a:r>
              <a:rPr lang="cs-CZ" altLang="cs-CZ" dirty="0"/>
              <a:t> nádorů</a:t>
            </a:r>
          </a:p>
          <a:p>
            <a:pPr marL="360363" indent="-360363">
              <a:lnSpc>
                <a:spcPct val="80000"/>
              </a:lnSpc>
            </a:pPr>
            <a:endParaRPr lang="cs-CZ" altLang="cs-CZ" sz="1600" dirty="0"/>
          </a:p>
          <a:p>
            <a:pPr marL="360363" indent="-360363"/>
            <a:r>
              <a:rPr lang="cs-CZ" altLang="cs-CZ" sz="2400" dirty="0" smtClean="0"/>
              <a:t>metastázy </a:t>
            </a:r>
            <a:r>
              <a:rPr lang="cs-CZ" altLang="cs-CZ" sz="2400" b="1" dirty="0" err="1"/>
              <a:t>lymfogenní</a:t>
            </a:r>
            <a:r>
              <a:rPr lang="cs-CZ" altLang="cs-CZ" sz="2400" dirty="0"/>
              <a:t> (do </a:t>
            </a:r>
            <a:r>
              <a:rPr lang="cs-CZ" altLang="cs-CZ" sz="2400" dirty="0" err="1"/>
              <a:t>paraaortálních</a:t>
            </a:r>
            <a:r>
              <a:rPr lang="cs-CZ" altLang="cs-CZ" sz="2400" dirty="0"/>
              <a:t> LU) </a:t>
            </a:r>
            <a:br>
              <a:rPr lang="cs-CZ" altLang="cs-CZ" sz="2400" dirty="0"/>
            </a:br>
            <a:r>
              <a:rPr lang="cs-CZ" altLang="cs-CZ" sz="2400" dirty="0"/>
              <a:t>a </a:t>
            </a:r>
            <a:r>
              <a:rPr lang="cs-CZ" altLang="cs-CZ" sz="2400" b="1" dirty="0"/>
              <a:t>hematogenní</a:t>
            </a:r>
            <a:r>
              <a:rPr lang="cs-CZ" altLang="cs-CZ" sz="2400" dirty="0"/>
              <a:t> (nejčastěji do plic)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02891"/>
      </p:ext>
    </p:extLst>
  </p:cSld>
  <p:clrMapOvr>
    <a:masterClrMapping/>
  </p:clrMapOvr>
  <p:transition spd="slow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1D5592-C759-427E-B5C4-D2EDA909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Germinální</a:t>
            </a:r>
            <a:r>
              <a:rPr lang="cs-CZ" dirty="0"/>
              <a:t> nádory - klasifikace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3361CDCC-F08C-48F3-A1F4-B324B8D22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4351337"/>
          </a:xfrm>
        </p:spPr>
        <p:txBody>
          <a:bodyPr/>
          <a:lstStyle/>
          <a:p>
            <a:pPr marL="182563" indent="-182563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>
                <a:latin typeface="+mj-lt"/>
              </a:rPr>
              <a:t>klasifikace (WHO 2016):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2400" dirty="0">
              <a:latin typeface="+mj-lt"/>
            </a:endParaRPr>
          </a:p>
          <a:p>
            <a:pPr marL="539750" indent="-95250">
              <a:lnSpc>
                <a:spcPct val="80000"/>
              </a:lnSpc>
              <a:buFont typeface="Arial" panose="020B0604020202020204" pitchFamily="34" charset="0"/>
              <a:buAutoNum type="alphaLcParenR"/>
              <a:defRPr/>
            </a:pPr>
            <a:r>
              <a:rPr lang="cs-CZ" altLang="cs-CZ" sz="2400" dirty="0" smtClean="0">
                <a:latin typeface="+mj-lt"/>
              </a:rPr>
              <a:t> GT </a:t>
            </a:r>
            <a:r>
              <a:rPr lang="cs-CZ" altLang="cs-CZ" sz="2400" dirty="0">
                <a:latin typeface="+mj-lt"/>
              </a:rPr>
              <a:t>vznikající na podkladě </a:t>
            </a:r>
            <a:r>
              <a:rPr lang="cs-CZ" altLang="cs-CZ" sz="2400" dirty="0" err="1">
                <a:latin typeface="+mj-lt"/>
              </a:rPr>
              <a:t>germinální</a:t>
            </a:r>
            <a:r>
              <a:rPr lang="cs-CZ" altLang="cs-CZ" sz="2400" dirty="0">
                <a:latin typeface="+mj-lt"/>
              </a:rPr>
              <a:t> neoplázie in situ </a:t>
            </a:r>
          </a:p>
          <a:p>
            <a:pPr marL="539750" indent="-95250">
              <a:lnSpc>
                <a:spcPct val="80000"/>
              </a:lnSpc>
              <a:buFont typeface="Arial" panose="020B0604020202020204" pitchFamily="34" charset="0"/>
              <a:buAutoNum type="alphaLcParenR"/>
              <a:defRPr/>
            </a:pPr>
            <a:r>
              <a:rPr lang="cs-CZ" altLang="cs-CZ" sz="2400" dirty="0" smtClean="0">
                <a:latin typeface="+mj-lt"/>
              </a:rPr>
              <a:t> GT </a:t>
            </a:r>
            <a:r>
              <a:rPr lang="cs-CZ" altLang="cs-CZ" sz="2400" dirty="0">
                <a:latin typeface="+mj-lt"/>
              </a:rPr>
              <a:t>vznikající mimo </a:t>
            </a:r>
            <a:r>
              <a:rPr lang="cs-CZ" altLang="cs-CZ" sz="2400" dirty="0" err="1">
                <a:latin typeface="+mj-lt"/>
              </a:rPr>
              <a:t>germinální</a:t>
            </a:r>
            <a:r>
              <a:rPr lang="cs-CZ" altLang="cs-CZ" sz="2400" dirty="0">
                <a:latin typeface="+mj-lt"/>
              </a:rPr>
              <a:t> </a:t>
            </a:r>
            <a:r>
              <a:rPr lang="cs-CZ" altLang="cs-CZ" sz="2400" dirty="0" err="1">
                <a:latin typeface="+mj-lt"/>
              </a:rPr>
              <a:t>neoplázii</a:t>
            </a:r>
            <a:r>
              <a:rPr lang="cs-CZ" altLang="cs-CZ" sz="2400" dirty="0">
                <a:latin typeface="+mj-lt"/>
              </a:rPr>
              <a:t> in situ</a:t>
            </a:r>
          </a:p>
          <a:p>
            <a:pPr>
              <a:lnSpc>
                <a:spcPct val="80000"/>
              </a:lnSpc>
              <a:defRPr/>
            </a:pPr>
            <a:endParaRPr lang="cs-CZ" altLang="cs-CZ" sz="2400" dirty="0">
              <a:latin typeface="+mj-lt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sz="2400" dirty="0">
                <a:latin typeface="+mj-lt"/>
              </a:rPr>
              <a:t>- GCNIS představuje </a:t>
            </a:r>
            <a:r>
              <a:rPr lang="cs-CZ" altLang="cs-CZ" sz="2400" dirty="0" err="1">
                <a:latin typeface="+mj-lt"/>
              </a:rPr>
              <a:t>prekursorovou</a:t>
            </a:r>
            <a:r>
              <a:rPr lang="cs-CZ" altLang="cs-CZ" sz="2400" dirty="0">
                <a:latin typeface="+mj-lt"/>
              </a:rPr>
              <a:t> lézi germinálních nádorů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360363" indent="-360363">
              <a:lnSpc>
                <a:spcPct val="80000"/>
              </a:lnSpc>
              <a:defRPr/>
            </a:pPr>
            <a:endParaRPr lang="cs-CZ" altLang="cs-CZ" dirty="0"/>
          </a:p>
          <a:p>
            <a:pPr marL="360363" indent="-360363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644385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767F72-7560-465F-B105-83ED00978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4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u="sng" dirty="0">
                <a:latin typeface="+mn-lt"/>
              </a:rPr>
              <a:t>a) </a:t>
            </a:r>
            <a:r>
              <a:rPr lang="cs-CZ" sz="3200" b="1" u="sng" dirty="0" err="1">
                <a:latin typeface="+mn-lt"/>
              </a:rPr>
              <a:t>germinální</a:t>
            </a:r>
            <a:r>
              <a:rPr lang="cs-CZ" sz="3200" b="1" u="sng" dirty="0">
                <a:latin typeface="+mn-lt"/>
              </a:rPr>
              <a:t> tu vznikající na podkladě GCNIS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C61A68DF-021C-4E9F-A68B-FFF7CFB0B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3512"/>
            <a:ext cx="7886700" cy="435133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800" dirty="0"/>
              <a:t>agresivnější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2800" dirty="0"/>
              <a:t>mnohdy vyžadují systémovou onkologickou terapii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 smtClean="0"/>
              <a:t>tumory </a:t>
            </a:r>
            <a:r>
              <a:rPr lang="cs-CZ" altLang="cs-CZ" sz="2800" dirty="0"/>
              <a:t>jednoho histologického typu (60%)</a:t>
            </a:r>
          </a:p>
          <a:p>
            <a:pPr marL="357188" indent="-174625">
              <a:lnSpc>
                <a:spcPct val="80000"/>
              </a:lnSpc>
              <a:buClr>
                <a:srgbClr val="FF0000"/>
              </a:buClr>
              <a:defRPr/>
            </a:pPr>
            <a:r>
              <a:rPr lang="cs-CZ" altLang="cs-CZ" sz="2800" dirty="0" err="1"/>
              <a:t>seminom</a:t>
            </a:r>
            <a:r>
              <a:rPr lang="cs-CZ" altLang="cs-CZ" sz="2800" dirty="0"/>
              <a:t> (50%)</a:t>
            </a:r>
          </a:p>
          <a:p>
            <a:pPr marL="357188" indent="-174625">
              <a:lnSpc>
                <a:spcPct val="80000"/>
              </a:lnSpc>
              <a:buClr>
                <a:srgbClr val="FF0000"/>
              </a:buClr>
              <a:defRPr/>
            </a:pPr>
            <a:r>
              <a:rPr lang="cs-CZ" altLang="cs-CZ" sz="2800" dirty="0" err="1"/>
              <a:t>neseminomové</a:t>
            </a:r>
            <a:endParaRPr lang="cs-CZ" altLang="cs-CZ" sz="2800" dirty="0"/>
          </a:p>
          <a:p>
            <a:pPr>
              <a:lnSpc>
                <a:spcPct val="150000"/>
              </a:lnSpc>
              <a:defRPr/>
            </a:pPr>
            <a:r>
              <a:rPr lang="cs-CZ" altLang="cs-CZ" sz="2800" dirty="0"/>
              <a:t>smíšené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  <a:p>
            <a:pPr marL="360363" indent="-360363">
              <a:defRPr/>
            </a:pPr>
            <a:endParaRPr lang="cs-CZ" altLang="cs-CZ" sz="2800" dirty="0"/>
          </a:p>
        </p:txBody>
      </p:sp>
      <p:grpSp>
        <p:nvGrpSpPr>
          <p:cNvPr id="34820" name="Skupina 14"/>
          <p:cNvGrpSpPr>
            <a:grpSpLocks/>
          </p:cNvGrpSpPr>
          <p:nvPr/>
        </p:nvGrpSpPr>
        <p:grpSpPr bwMode="auto">
          <a:xfrm>
            <a:off x="251520" y="4509120"/>
            <a:ext cx="9396413" cy="2016125"/>
            <a:chOff x="0" y="985323"/>
            <a:chExt cx="10180244" cy="4988235"/>
          </a:xfrm>
        </p:grpSpPr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129770B-0B86-449B-A8C9-2A6A467D1CFD}"/>
                </a:ext>
              </a:extLst>
            </p:cNvPr>
            <p:cNvSpPr txBox="1"/>
            <p:nvPr/>
          </p:nvSpPr>
          <p:spPr>
            <a:xfrm>
              <a:off x="0" y="2902062"/>
              <a:ext cx="1477417" cy="1076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600" b="0" i="0" dirty="0">
                  <a:solidFill>
                    <a:schemeClr val="tx1"/>
                  </a:solidFill>
                  <a:latin typeface="+mn-lt"/>
                </a:rPr>
                <a:t>výchozí primitivní germinální buňka</a:t>
              </a:r>
            </a:p>
          </p:txBody>
        </p:sp>
        <p:sp>
          <p:nvSpPr>
            <p:cNvPr id="7" name="TextovéPole 9">
              <a:extLst>
                <a:ext uri="{FF2B5EF4-FFF2-40B4-BE49-F238E27FC236}">
                  <a16:creationId xmlns:a16="http://schemas.microsoft.com/office/drawing/2014/main" id="{D7D981B0-E7FA-4DD5-8243-0E248CDD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8508" y="4245351"/>
              <a:ext cx="1707886" cy="337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defRPr/>
              </a:pPr>
              <a:r>
                <a:rPr lang="cs-CZ" altLang="cs-CZ" sz="1600" b="0" i="0" dirty="0">
                  <a:solidFill>
                    <a:schemeClr val="tx1"/>
                  </a:solidFill>
                  <a:latin typeface="+mn-lt"/>
                </a:rPr>
                <a:t>totipotentní b.</a:t>
              </a:r>
            </a:p>
          </p:txBody>
        </p:sp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E3E7A631-6244-4379-8336-D78B10A1CBF8}"/>
                </a:ext>
              </a:extLst>
            </p:cNvPr>
            <p:cNvSpPr txBox="1"/>
            <p:nvPr/>
          </p:nvSpPr>
          <p:spPr>
            <a:xfrm>
              <a:off x="2029513" y="985323"/>
              <a:ext cx="7235730" cy="1355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diferenciace b. podél </a:t>
              </a:r>
              <a:r>
                <a:rPr lang="cs-CZ" sz="1200" b="0" i="0" dirty="0" err="1">
                  <a:solidFill>
                    <a:schemeClr val="tx1"/>
                  </a:solidFill>
                  <a:latin typeface="+mn-lt"/>
                </a:rPr>
                <a:t>gonadální</a:t>
              </a: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 linie (</a:t>
              </a:r>
              <a:r>
                <a:rPr lang="cs-CZ" sz="1200" b="0" i="0" dirty="0" err="1">
                  <a:solidFill>
                    <a:schemeClr val="tx1"/>
                  </a:solidFill>
                  <a:latin typeface="+mn-lt"/>
                </a:rPr>
                <a:t>gonocyt</a:t>
              </a: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, spermatogonie) bez rozvinutí diferenciačních potencí</a:t>
              </a:r>
            </a:p>
            <a:p>
              <a:pPr>
                <a:defRPr/>
              </a:pPr>
              <a:r>
                <a:rPr lang="cs-CZ" sz="1600" i="0" dirty="0" err="1">
                  <a:solidFill>
                    <a:srgbClr val="FF0000"/>
                  </a:solidFill>
                  <a:latin typeface="+mn-lt"/>
                </a:rPr>
                <a:t>seminom</a:t>
              </a:r>
              <a:endParaRPr lang="cs-CZ" sz="16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F56B806-E26A-4973-ABB0-A3E92F4B2867}"/>
                </a:ext>
              </a:extLst>
            </p:cNvPr>
            <p:cNvSpPr txBox="1"/>
            <p:nvPr/>
          </p:nvSpPr>
          <p:spPr>
            <a:xfrm>
              <a:off x="5500324" y="3974337"/>
              <a:ext cx="4679920" cy="1186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b="0" i="0" dirty="0" err="1">
                  <a:solidFill>
                    <a:schemeClr val="tx1"/>
                  </a:solidFill>
                  <a:latin typeface="+mn-lt"/>
                </a:rPr>
                <a:t>extraembryonálně</a:t>
              </a: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 diferencovaná b.</a:t>
              </a:r>
            </a:p>
            <a:p>
              <a:pPr>
                <a:defRPr/>
              </a:pPr>
              <a:r>
                <a:rPr lang="cs-CZ" sz="1600" i="0" dirty="0">
                  <a:solidFill>
                    <a:srgbClr val="FF0000"/>
                  </a:solidFill>
                  <a:latin typeface="+mn-lt"/>
                </a:rPr>
                <a:t>nádor ze žloutkového váčku, </a:t>
              </a:r>
              <a:r>
                <a:rPr lang="cs-CZ" sz="1600" i="0" dirty="0" err="1">
                  <a:solidFill>
                    <a:srgbClr val="FF0000"/>
                  </a:solidFill>
                  <a:latin typeface="+mn-lt"/>
                </a:rPr>
                <a:t>choriokarcinom</a:t>
              </a:r>
              <a:endParaRPr lang="cs-CZ" sz="1600" i="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ovéPole 14">
              <a:extLst>
                <a:ext uri="{FF2B5EF4-FFF2-40B4-BE49-F238E27FC236}">
                  <a16:creationId xmlns:a16="http://schemas.microsoft.com/office/drawing/2014/main" id="{139BD291-0B0F-4B65-9EEB-0FCBA6DAA8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0324" y="5345119"/>
              <a:ext cx="3787278" cy="526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>
              <a:lvl1pPr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1pPr>
              <a:lvl2pPr marL="742950" indent="-28575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2pPr>
              <a:lvl3pPr marL="11430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3pPr>
              <a:lvl4pPr marL="16002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4pPr>
              <a:lvl5pPr marL="2057400" indent="-228600" algn="ctr"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anose="020B0604030504040204" pitchFamily="34" charset="0"/>
                </a:defRPr>
              </a:lvl9pPr>
            </a:lstStyle>
            <a:p>
              <a:pPr algn="l">
                <a:defRPr/>
              </a:pPr>
              <a:r>
                <a:rPr lang="cs-CZ" altLang="cs-CZ" sz="1200" b="0" i="0" dirty="0" err="1">
                  <a:solidFill>
                    <a:schemeClr val="tx1"/>
                  </a:solidFill>
                  <a:latin typeface="+mn-lt"/>
                </a:rPr>
                <a:t>intraembryonálně</a:t>
              </a:r>
              <a:r>
                <a:rPr lang="cs-CZ" altLang="cs-CZ" sz="1200" b="0" i="0" dirty="0">
                  <a:solidFill>
                    <a:schemeClr val="tx1"/>
                  </a:solidFill>
                  <a:latin typeface="+mn-lt"/>
                </a:rPr>
                <a:t> diferencovaná b.</a:t>
              </a:r>
            </a:p>
            <a:p>
              <a:pPr algn="l">
                <a:defRPr/>
              </a:pPr>
              <a:r>
                <a:rPr lang="cs-CZ" altLang="cs-CZ" sz="1600" i="0" dirty="0">
                  <a:solidFill>
                    <a:srgbClr val="FF0000"/>
                  </a:solidFill>
                  <a:latin typeface="+mn-lt"/>
                </a:rPr>
                <a:t>teratom</a:t>
              </a:r>
            </a:p>
          </p:txBody>
        </p:sp>
        <p:cxnSp>
          <p:nvCxnSpPr>
            <p:cNvPr id="11" name="Přímá spojovací šipka 16">
              <a:extLst>
                <a:ext uri="{FF2B5EF4-FFF2-40B4-BE49-F238E27FC236}">
                  <a16:creationId xmlns:a16="http://schemas.microsoft.com/office/drawing/2014/main" id="{1761BDEC-A2AA-40F8-BD77-E582F9065B9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64146" y="2202924"/>
              <a:ext cx="736128" cy="1013358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827" name="Přímá spojovací šipka 17"/>
            <p:cNvCxnSpPr>
              <a:cxnSpLocks noChangeShapeType="1"/>
            </p:cNvCxnSpPr>
            <p:nvPr/>
          </p:nvCxnSpPr>
          <p:spPr bwMode="auto">
            <a:xfrm>
              <a:off x="1257892" y="3429000"/>
              <a:ext cx="742358" cy="939441"/>
            </a:xfrm>
            <a:prstGeom prst="straightConnector1">
              <a:avLst/>
            </a:prstGeom>
            <a:noFill/>
            <a:ln w="38100" algn="ctr">
              <a:solidFill>
                <a:srgbClr val="D9D9D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8" name="Přímá spojovací šipka 22"/>
            <p:cNvCxnSpPr>
              <a:cxnSpLocks noChangeShapeType="1"/>
              <a:endCxn id="6" idx="1"/>
            </p:cNvCxnSpPr>
            <p:nvPr/>
          </p:nvCxnSpPr>
          <p:spPr bwMode="auto">
            <a:xfrm flipV="1">
              <a:off x="3635325" y="2953152"/>
              <a:ext cx="1865362" cy="674664"/>
            </a:xfrm>
            <a:prstGeom prst="straightConnector1">
              <a:avLst/>
            </a:prstGeom>
            <a:noFill/>
            <a:ln w="38100" algn="ctr">
              <a:solidFill>
                <a:srgbClr val="D9D9D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829" name="Přímá spojovací šipka 25"/>
            <p:cNvCxnSpPr>
              <a:cxnSpLocks noChangeShapeType="1"/>
            </p:cNvCxnSpPr>
            <p:nvPr/>
          </p:nvCxnSpPr>
          <p:spPr bwMode="auto">
            <a:xfrm>
              <a:off x="3563888" y="4508966"/>
              <a:ext cx="1936799" cy="1464592"/>
            </a:xfrm>
            <a:prstGeom prst="straightConnector1">
              <a:avLst/>
            </a:prstGeom>
            <a:noFill/>
            <a:ln w="38100" algn="ctr">
              <a:solidFill>
                <a:srgbClr val="D9D9D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Přímá spojovací šipka 28">
              <a:extLst>
                <a:ext uri="{FF2B5EF4-FFF2-40B4-BE49-F238E27FC236}">
                  <a16:creationId xmlns:a16="http://schemas.microsoft.com/office/drawing/2014/main" id="{D9F4F29C-172B-4459-8CD2-0C58E2B849F8}"/>
                </a:ext>
              </a:extLst>
            </p:cNvPr>
            <p:cNvCxnSpPr>
              <a:cxnSpLocks/>
              <a:endCxn id="9" idx="1"/>
            </p:cNvCxnSpPr>
            <p:nvPr/>
          </p:nvCxnSpPr>
          <p:spPr bwMode="auto">
            <a:xfrm>
              <a:off x="3563687" y="4441738"/>
              <a:ext cx="1936637" cy="125688"/>
            </a:xfrm>
            <a:prstGeom prst="straightConnector1">
              <a:avLst/>
            </a:prstGeom>
            <a:noFill/>
            <a:ln w="381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07DD5CCE-C250-4A1C-B26F-3B3F3B08D605}"/>
                </a:ext>
              </a:extLst>
            </p:cNvPr>
            <p:cNvSpPr txBox="1"/>
            <p:nvPr/>
          </p:nvSpPr>
          <p:spPr>
            <a:xfrm>
              <a:off x="5500324" y="2104731"/>
              <a:ext cx="2702005" cy="17007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200" b="0" i="0" dirty="0">
                  <a:solidFill>
                    <a:schemeClr val="tx1"/>
                  </a:solidFill>
                  <a:latin typeface="+mn-lt"/>
                </a:rPr>
                <a:t>nediferencovaná buňka</a:t>
              </a:r>
            </a:p>
            <a:p>
              <a:pPr>
                <a:defRPr/>
              </a:pPr>
              <a:r>
                <a:rPr lang="cs-CZ" sz="1600" i="0" dirty="0">
                  <a:solidFill>
                    <a:srgbClr val="FF0000"/>
                  </a:solidFill>
                  <a:latin typeface="+mn-lt"/>
                </a:rPr>
                <a:t>embryonální karcinom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303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4F6A99-DE8F-41D2-97DB-AA383BC6B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4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u="sng" dirty="0">
                <a:latin typeface="+mn-lt"/>
              </a:rPr>
              <a:t>a) </a:t>
            </a:r>
            <a:r>
              <a:rPr lang="cs-CZ" sz="3200" u="sng" dirty="0" err="1">
                <a:latin typeface="+mn-lt"/>
              </a:rPr>
              <a:t>germinální</a:t>
            </a:r>
            <a:r>
              <a:rPr lang="cs-CZ" sz="3200" u="sng" dirty="0">
                <a:latin typeface="+mn-lt"/>
              </a:rPr>
              <a:t> tu vznikající na podkladě GCNIS</a:t>
            </a:r>
          </a:p>
        </p:txBody>
      </p:sp>
      <p:pic>
        <p:nvPicPr>
          <p:cNvPr id="4" name="Zástupný symbol pro obsah 7" descr="tabulka germinální tu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1690688"/>
            <a:ext cx="6953969" cy="462882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3676971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err="1" smtClean="0"/>
              <a:t>Germinální</a:t>
            </a:r>
            <a:r>
              <a:rPr lang="cs-CZ" sz="3600" dirty="0" smtClean="0"/>
              <a:t> nádory - dělení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5261587"/>
          </a:xfrm>
        </p:spPr>
        <p:txBody>
          <a:bodyPr>
            <a:normAutofit fontScale="92500" lnSpcReduction="10000"/>
          </a:bodyPr>
          <a:lstStyle/>
          <a:p>
            <a:pPr marL="360363" indent="-360363"/>
            <a:r>
              <a:rPr lang="cs-CZ" altLang="cs-CZ" b="1" u="sng" dirty="0"/>
              <a:t>tumory jednoho histologického typu</a:t>
            </a:r>
          </a:p>
          <a:p>
            <a:pPr marL="895350" lvl="1" indent="-355600"/>
            <a:r>
              <a:rPr lang="cs-CZ" altLang="cs-CZ" b="1" dirty="0" err="1"/>
              <a:t>Seminom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sz="2400" dirty="0"/>
              <a:t>(a jeho varianty)</a:t>
            </a:r>
          </a:p>
          <a:p>
            <a:pPr marL="895350" lvl="1" indent="-355600">
              <a:buFont typeface="Wingdings" pitchFamily="2" charset="2"/>
              <a:buNone/>
            </a:pPr>
            <a:endParaRPr lang="cs-CZ" altLang="cs-CZ" sz="1000" dirty="0"/>
          </a:p>
          <a:p>
            <a:pPr marL="895350" lvl="1" indent="-355600"/>
            <a:r>
              <a:rPr lang="cs-CZ" altLang="cs-CZ" b="1" dirty="0" err="1"/>
              <a:t>Neseminomové</a:t>
            </a:r>
            <a:r>
              <a:rPr lang="cs-CZ" altLang="cs-CZ" b="1" dirty="0"/>
              <a:t> </a:t>
            </a:r>
            <a:r>
              <a:rPr lang="cs-CZ" altLang="cs-CZ" b="1" dirty="0" err="1"/>
              <a:t>germinální</a:t>
            </a:r>
            <a:r>
              <a:rPr lang="cs-CZ" altLang="cs-CZ" b="1" dirty="0"/>
              <a:t> nádory</a:t>
            </a:r>
          </a:p>
          <a:p>
            <a:pPr marL="1255713" lvl="2" indent="-180975"/>
            <a:r>
              <a:rPr lang="cs-CZ" altLang="cs-CZ" b="1" dirty="0"/>
              <a:t>Embryonální karcinom</a:t>
            </a:r>
          </a:p>
          <a:p>
            <a:pPr marL="1255713" lvl="2" indent="-180975"/>
            <a:r>
              <a:rPr lang="cs-CZ" altLang="cs-CZ" b="1" dirty="0"/>
              <a:t>Nádor ze žloutkového váčku</a:t>
            </a:r>
          </a:p>
          <a:p>
            <a:pPr marL="1255713" lvl="2" indent="-180975"/>
            <a:r>
              <a:rPr lang="cs-CZ" altLang="cs-CZ" b="1" dirty="0" err="1"/>
              <a:t>Choriokarcinom</a:t>
            </a:r>
            <a:endParaRPr lang="cs-CZ" altLang="cs-CZ" b="1" dirty="0"/>
          </a:p>
          <a:p>
            <a:pPr marL="1255713" lvl="2" indent="-180975"/>
            <a:r>
              <a:rPr lang="cs-CZ" altLang="cs-CZ" b="1" dirty="0"/>
              <a:t>Teratomy</a:t>
            </a:r>
          </a:p>
          <a:p>
            <a:pPr marL="1612900" lvl="3"/>
            <a:r>
              <a:rPr lang="cs-CZ" altLang="cs-CZ" dirty="0"/>
              <a:t>zralé</a:t>
            </a:r>
          </a:p>
          <a:p>
            <a:pPr marL="1612900" lvl="3"/>
            <a:r>
              <a:rPr lang="cs-CZ" altLang="cs-CZ" dirty="0"/>
              <a:t>nezralé</a:t>
            </a:r>
          </a:p>
          <a:p>
            <a:pPr marL="1612900" lvl="3"/>
            <a:r>
              <a:rPr lang="cs-CZ" altLang="cs-CZ" dirty="0"/>
              <a:t>s </a:t>
            </a:r>
            <a:r>
              <a:rPr lang="cs-CZ" altLang="cs-CZ" dirty="0" err="1"/>
              <a:t>malignizací</a:t>
            </a:r>
            <a:r>
              <a:rPr lang="cs-CZ" altLang="cs-CZ" dirty="0"/>
              <a:t> somatických </a:t>
            </a:r>
            <a:r>
              <a:rPr lang="cs-CZ" altLang="cs-CZ" dirty="0" smtClean="0"/>
              <a:t>elementů</a:t>
            </a:r>
          </a:p>
          <a:p>
            <a:pPr marL="360363" indent="-360363"/>
            <a:r>
              <a:rPr lang="cs-CZ" altLang="cs-CZ" b="1" u="sng" dirty="0"/>
              <a:t>smíšené </a:t>
            </a:r>
            <a:r>
              <a:rPr lang="cs-CZ" altLang="cs-CZ" b="1" u="sng" dirty="0" err="1"/>
              <a:t>germinální</a:t>
            </a:r>
            <a:r>
              <a:rPr lang="cs-CZ" altLang="cs-CZ" b="1" u="sng" dirty="0"/>
              <a:t> nádory</a:t>
            </a:r>
          </a:p>
          <a:p>
            <a:pPr marL="895350" lvl="1" indent="-355600"/>
            <a:r>
              <a:rPr lang="cs-CZ" altLang="cs-CZ" sz="2400" dirty="0"/>
              <a:t>tumory &gt;1 histogenetického typu</a:t>
            </a:r>
            <a:endParaRPr lang="cs-CZ" altLang="cs-CZ" dirty="0"/>
          </a:p>
          <a:p>
            <a:pPr marL="1612900" lvl="3"/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5985270"/>
      </p:ext>
    </p:extLst>
  </p:cSld>
  <p:clrMapOvr>
    <a:masterClrMapping/>
  </p:clrMapOvr>
  <p:transition spd="slow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Seminom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80000"/>
              </a:lnSpc>
            </a:pPr>
            <a:r>
              <a:rPr lang="cs-CZ" altLang="cs-CZ" sz="2800" b="1" dirty="0"/>
              <a:t>Klasický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morfologické varianty: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1800" dirty="0" err="1"/>
              <a:t>seminom</a:t>
            </a:r>
            <a:r>
              <a:rPr lang="cs-CZ" altLang="cs-CZ" sz="1800" dirty="0"/>
              <a:t> s vysokou mitotickou aktivitou (anaplastický)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1800" dirty="0" err="1"/>
              <a:t>seminom</a:t>
            </a:r>
            <a:r>
              <a:rPr lang="cs-CZ" altLang="cs-CZ" sz="1800" dirty="0"/>
              <a:t> </a:t>
            </a:r>
            <a:r>
              <a:rPr lang="cs-CZ" altLang="cs-CZ" sz="1800" dirty="0" err="1"/>
              <a:t>trofoblastový</a:t>
            </a:r>
            <a:r>
              <a:rPr lang="cs-CZ" altLang="cs-CZ" sz="1800" dirty="0"/>
              <a:t> (s příměsí </a:t>
            </a:r>
            <a:r>
              <a:rPr lang="cs-CZ" altLang="cs-CZ" sz="1800" dirty="0" err="1"/>
              <a:t>bb</a:t>
            </a:r>
            <a:r>
              <a:rPr lang="cs-CZ" altLang="cs-CZ" sz="1800" dirty="0"/>
              <a:t>. </a:t>
            </a:r>
            <a:r>
              <a:rPr lang="cs-CZ" altLang="cs-CZ" sz="1800" dirty="0" err="1"/>
              <a:t>syncytiotrofoblastu</a:t>
            </a:r>
            <a:r>
              <a:rPr lang="cs-CZ" altLang="cs-CZ" sz="1800" dirty="0"/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nejčastěji mezi 25.-40. rokem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nádorové buňky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uspořádány do solidních hnízd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cytoplazma hojná, světlá (glykogen), zřetelná bazální membrána, velká jádra s 1-2 jadérky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fibrovaskulární septa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b="1" dirty="0"/>
              <a:t>s</a:t>
            </a:r>
            <a:r>
              <a:rPr lang="cs-CZ" altLang="cs-CZ" sz="2000" dirty="0"/>
              <a:t> </a:t>
            </a:r>
            <a:r>
              <a:rPr lang="cs-CZ" altLang="cs-CZ" sz="2000" dirty="0" err="1"/>
              <a:t>lymfoplazmocytárním</a:t>
            </a:r>
            <a:r>
              <a:rPr lang="cs-CZ" altLang="cs-CZ" sz="2000" dirty="0"/>
              <a:t> zánětlivým </a:t>
            </a:r>
            <a:r>
              <a:rPr lang="cs-CZ" altLang="cs-CZ" sz="2000" dirty="0" smtClean="0"/>
              <a:t>infiltrátem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 err="1" smtClean="0"/>
              <a:t>radio</a:t>
            </a:r>
            <a:r>
              <a:rPr lang="cs-CZ" altLang="cs-CZ" sz="2400" dirty="0" smtClean="0"/>
              <a:t>- </a:t>
            </a:r>
            <a:r>
              <a:rPr lang="cs-CZ" altLang="cs-CZ" sz="2400" dirty="0"/>
              <a:t>i </a:t>
            </a:r>
            <a:r>
              <a:rPr lang="cs-CZ" altLang="cs-CZ" sz="2400" dirty="0" err="1"/>
              <a:t>chemosenzitivní</a:t>
            </a:r>
            <a:r>
              <a:rPr lang="cs-CZ" altLang="cs-CZ" sz="2400" dirty="0"/>
              <a:t> (prognóza většinou dobrá)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179024"/>
      </p:ext>
    </p:extLst>
  </p:cSld>
  <p:clrMapOvr>
    <a:masterClrMapping/>
  </p:clrMapOvr>
  <p:transition spd="slow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1235466" y="404664"/>
            <a:ext cx="7057082" cy="6050111"/>
            <a:chOff x="1403350" y="1628775"/>
            <a:chExt cx="6408738" cy="4826000"/>
          </a:xfrm>
        </p:grpSpPr>
        <p:pic>
          <p:nvPicPr>
            <p:cNvPr id="5" name="Picture 6" descr="seminom1, 10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3350" y="1628775"/>
              <a:ext cx="6408738" cy="482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75656" y="5805264"/>
              <a:ext cx="4536504" cy="641350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 eaLnBrk="1" hangingPunct="1"/>
              <a:r>
                <a:rPr lang="cs-CZ" altLang="cs-CZ" sz="1800" b="0" i="0">
                  <a:solidFill>
                    <a:schemeClr val="tx1"/>
                  </a:solidFill>
                  <a:latin typeface="Arial" charset="0"/>
                </a:rPr>
                <a:t>1 Nádorové buňky</a:t>
              </a:r>
            </a:p>
            <a:p>
              <a:pPr algn="l" eaLnBrk="1" hangingPunct="1"/>
              <a:r>
                <a:rPr lang="cs-CZ" altLang="cs-CZ" sz="1800" b="0" i="0">
                  <a:solidFill>
                    <a:schemeClr val="tx1"/>
                  </a:solidFill>
                  <a:latin typeface="Arial" charset="0"/>
                </a:rPr>
                <a:t>2 Vazivová septa s lymfocytární infiltrací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435600" y="38608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851275" y="30321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7058715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Kapavka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STD, </a:t>
            </a:r>
            <a:r>
              <a:rPr lang="cs-CZ" dirty="0" err="1" smtClean="0"/>
              <a:t>Neisseria</a:t>
            </a:r>
            <a:r>
              <a:rPr lang="cs-CZ" dirty="0" smtClean="0"/>
              <a:t> </a:t>
            </a:r>
            <a:r>
              <a:rPr lang="cs-CZ" dirty="0" err="1" smtClean="0"/>
              <a:t>gonorrhoeae</a:t>
            </a:r>
            <a:endParaRPr lang="cs-CZ" dirty="0" smtClean="0"/>
          </a:p>
          <a:p>
            <a:r>
              <a:rPr lang="cs-CZ" dirty="0"/>
              <a:t>h</a:t>
            </a:r>
            <a:r>
              <a:rPr lang="cs-CZ" dirty="0" smtClean="0"/>
              <a:t>nisavé záněty</a:t>
            </a:r>
          </a:p>
          <a:p>
            <a:r>
              <a:rPr lang="cs-CZ" dirty="0" smtClean="0"/>
              <a:t>muž: uretritida-&gt;</a:t>
            </a:r>
            <a:r>
              <a:rPr lang="cs-CZ" dirty="0" err="1" smtClean="0"/>
              <a:t>prostatida</a:t>
            </a:r>
            <a:r>
              <a:rPr lang="cs-CZ" dirty="0" smtClean="0"/>
              <a:t>-&gt;</a:t>
            </a:r>
            <a:r>
              <a:rPr lang="cs-CZ" dirty="0" err="1" smtClean="0"/>
              <a:t>epididymitida</a:t>
            </a:r>
            <a:endParaRPr lang="cs-CZ" dirty="0" smtClean="0"/>
          </a:p>
          <a:p>
            <a:r>
              <a:rPr lang="cs-CZ" dirty="0"/>
              <a:t>ž</a:t>
            </a:r>
            <a:r>
              <a:rPr lang="cs-CZ" dirty="0" smtClean="0"/>
              <a:t>ena: vaginitida-&gt;</a:t>
            </a:r>
            <a:r>
              <a:rPr lang="cs-CZ" dirty="0" err="1" smtClean="0"/>
              <a:t>cervicitida</a:t>
            </a:r>
            <a:r>
              <a:rPr lang="cs-CZ" dirty="0" smtClean="0"/>
              <a:t>-&gt;endometritida, až tvorba zánětlivého tumoru adnex, sterilita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550475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seminom1, 200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76672"/>
            <a:ext cx="7414685" cy="5582568"/>
          </a:xfrm>
        </p:spPr>
      </p:pic>
    </p:spTree>
    <p:extLst>
      <p:ext uri="{BB962C8B-B14F-4D97-AF65-F5344CB8AC3E}">
        <p14:creationId xmlns:p14="http://schemas.microsoft.com/office/powerpoint/2010/main" val="2120532650"/>
      </p:ext>
    </p:extLst>
  </p:cSld>
  <p:clrMapOvr>
    <a:masterClrMapping/>
  </p:clrMapOvr>
  <p:transition spd="slow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Embryonální karcinom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krajně nediferencovaný nádor</a:t>
            </a:r>
          </a:p>
          <a:p>
            <a:pPr marL="360363" indent="-360363" defTabSz="808038">
              <a:lnSpc>
                <a:spcPct val="90000"/>
              </a:lnSpc>
              <a:buFont typeface="Wingdings" pitchFamily="2" charset="2"/>
              <a:buNone/>
              <a:tabLst>
                <a:tab pos="808038" algn="l"/>
              </a:tabLst>
            </a:pPr>
            <a:endParaRPr lang="cs-CZ" altLang="cs-CZ" sz="1400" dirty="0"/>
          </a:p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častěji jako součást smíšených </a:t>
            </a:r>
            <a:r>
              <a:rPr lang="cs-CZ" altLang="cs-CZ" sz="2800" dirty="0" err="1"/>
              <a:t>germinálních</a:t>
            </a:r>
            <a:r>
              <a:rPr lang="cs-CZ" altLang="cs-CZ" sz="2800" dirty="0"/>
              <a:t> nádorů 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zhoršuje jejich </a:t>
            </a:r>
            <a:r>
              <a:rPr lang="cs-CZ" altLang="cs-CZ" sz="2400" dirty="0" smtClean="0"/>
              <a:t>prognózu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v čisté formě jen cca 2-3</a:t>
            </a:r>
            <a:r>
              <a:rPr lang="cs-CZ" altLang="cs-CZ" sz="2400" dirty="0" smtClean="0"/>
              <a:t>%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 smtClean="0"/>
              <a:t>Primární ložisko je malé, rychle metastazuje</a:t>
            </a:r>
            <a:endParaRPr lang="cs-CZ" altLang="cs-CZ" sz="2400" dirty="0"/>
          </a:p>
          <a:p>
            <a:pPr marL="895350" lvl="1" indent="-355600" defTabSz="808038">
              <a:lnSpc>
                <a:spcPct val="90000"/>
              </a:lnSpc>
              <a:buFont typeface="Wingdings" pitchFamily="2" charset="2"/>
              <a:buNone/>
              <a:tabLst>
                <a:tab pos="808038" algn="l"/>
              </a:tabLst>
            </a:pPr>
            <a:endParaRPr lang="cs-CZ" altLang="cs-CZ" sz="1400" dirty="0">
              <a:latin typeface="Arial" charset="0"/>
            </a:endParaRPr>
          </a:p>
          <a:p>
            <a:pPr marL="182563" indent="-182563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800" dirty="0"/>
              <a:t>mikro: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solidní, </a:t>
            </a:r>
            <a:r>
              <a:rPr lang="cs-CZ" altLang="cs-CZ" sz="2400" dirty="0" err="1"/>
              <a:t>trabekulární</a:t>
            </a:r>
            <a:r>
              <a:rPr lang="cs-CZ" altLang="cs-CZ" sz="2400" dirty="0"/>
              <a:t>, abortivně tubulární formace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 err="1"/>
              <a:t>bb</a:t>
            </a:r>
            <a:r>
              <a:rPr lang="cs-CZ" altLang="cs-CZ" sz="2400" dirty="0"/>
              <a:t>. epitelového vzhledu, mitózy</a:t>
            </a:r>
          </a:p>
          <a:p>
            <a:pPr marL="808038" lvl="1" indent="-268288" defTabSz="808038">
              <a:lnSpc>
                <a:spcPct val="90000"/>
              </a:lnSpc>
              <a:tabLst>
                <a:tab pos="808038" algn="l"/>
              </a:tabLst>
            </a:pPr>
            <a:r>
              <a:rPr lang="cs-CZ" altLang="cs-CZ" sz="2400" dirty="0"/>
              <a:t>stroma bez lymfocytární příměsi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61827"/>
      </p:ext>
    </p:extLst>
  </p:cSld>
  <p:clrMapOvr>
    <a:masterClrMapping/>
  </p:clrMapOvr>
  <p:transition spd="slow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estes_GCT_E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16137" y="980729"/>
            <a:ext cx="6624637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04241"/>
      </p:ext>
    </p:extLst>
  </p:cSld>
  <p:clrMapOvr>
    <a:masterClrMapping/>
  </p:clrMapOvr>
  <p:transition spd="slow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Nádor ze žloutkového váčku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indent="-182563">
              <a:lnSpc>
                <a:spcPct val="90000"/>
              </a:lnSpc>
            </a:pPr>
            <a:r>
              <a:rPr lang="en-US" altLang="cs-CZ" sz="2000" dirty="0">
                <a:cs typeface="Arial" charset="0"/>
              </a:rPr>
              <a:t>~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/>
              <a:t>epitel žloutkového váčku, </a:t>
            </a:r>
            <a:r>
              <a:rPr lang="cs-CZ" altLang="cs-CZ" sz="2000" dirty="0" err="1"/>
              <a:t>extraembryonální</a:t>
            </a:r>
            <a:r>
              <a:rPr lang="cs-CZ" altLang="cs-CZ" sz="2000" dirty="0"/>
              <a:t> mezoderm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000" dirty="0"/>
              <a:t>v čisté formě nejčastěji u kojenců a batolat</a:t>
            </a:r>
          </a:p>
          <a:p>
            <a:pPr marL="182563" indent="-182563">
              <a:lnSpc>
                <a:spcPct val="90000"/>
              </a:lnSpc>
            </a:pPr>
            <a:r>
              <a:rPr lang="cs-CZ" altLang="cs-CZ" sz="2000" dirty="0"/>
              <a:t>u dospělých jako součást </a:t>
            </a:r>
            <a:r>
              <a:rPr lang="cs-CZ" altLang="cs-CZ" sz="2000" dirty="0" err="1"/>
              <a:t>germinálních</a:t>
            </a:r>
            <a:r>
              <a:rPr lang="cs-CZ" altLang="cs-CZ" sz="2000" dirty="0"/>
              <a:t> nádorů</a:t>
            </a:r>
          </a:p>
          <a:p>
            <a:pPr marL="360363" indent="-360363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400" b="1" dirty="0"/>
              <a:t>vysoce maligní</a:t>
            </a:r>
            <a:r>
              <a:rPr lang="cs-CZ" altLang="cs-CZ" sz="2400" dirty="0"/>
              <a:t> </a:t>
            </a:r>
          </a:p>
          <a:p>
            <a:pPr marL="182563" indent="-182563">
              <a:lnSpc>
                <a:spcPct val="9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182563" indent="-182563">
              <a:lnSpc>
                <a:spcPct val="90000"/>
              </a:lnSpc>
            </a:pPr>
            <a:r>
              <a:rPr lang="cs-CZ" altLang="cs-CZ" sz="2400" dirty="0"/>
              <a:t>mikro: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 err="1"/>
              <a:t>mikrocystické</a:t>
            </a:r>
            <a:r>
              <a:rPr lang="cs-CZ" altLang="cs-CZ" sz="2000" dirty="0"/>
              <a:t>, retikulární a papilární formace 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 err="1"/>
              <a:t>glomeruloidní</a:t>
            </a:r>
            <a:r>
              <a:rPr lang="cs-CZ" altLang="cs-CZ" sz="2000" dirty="0"/>
              <a:t> struktury (Schillerova-</a:t>
            </a:r>
            <a:r>
              <a:rPr lang="cs-CZ" altLang="cs-CZ" sz="2000" dirty="0" err="1"/>
              <a:t>Duvalova</a:t>
            </a:r>
            <a:r>
              <a:rPr lang="cs-CZ" altLang="cs-CZ" sz="2000" dirty="0"/>
              <a:t> tělíska)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kapiláry se zevně nasedajícími nádorovými </a:t>
            </a:r>
            <a:r>
              <a:rPr lang="cs-CZ" altLang="cs-CZ" sz="1800" dirty="0" err="1"/>
              <a:t>bb</a:t>
            </a:r>
            <a:r>
              <a:rPr lang="cs-CZ" altLang="cs-CZ" sz="1800" dirty="0"/>
              <a:t>.</a:t>
            </a:r>
            <a:r>
              <a:rPr lang="cs-CZ" altLang="cs-CZ" sz="1800" dirty="0">
                <a:latin typeface="Arial" charset="0"/>
                <a:cs typeface="Arial" charset="0"/>
              </a:rPr>
              <a:t>→</a:t>
            </a:r>
            <a:r>
              <a:rPr lang="cs-CZ" altLang="cs-CZ" sz="1800" dirty="0"/>
              <a:t> štěrbinovité formace</a:t>
            </a:r>
          </a:p>
          <a:p>
            <a:pPr marL="808038" lvl="1" indent="-268288">
              <a:lnSpc>
                <a:spcPct val="90000"/>
              </a:lnSpc>
            </a:pPr>
            <a:r>
              <a:rPr lang="cs-CZ" altLang="cs-CZ" sz="2000" dirty="0"/>
              <a:t>nádorové </a:t>
            </a:r>
            <a:r>
              <a:rPr lang="cs-CZ" altLang="cs-CZ" sz="2000" dirty="0" err="1"/>
              <a:t>bb</a:t>
            </a:r>
            <a:r>
              <a:rPr lang="cs-CZ" altLang="cs-CZ" sz="2000" dirty="0"/>
              <a:t>.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polygonální či kubické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často s klenutým povrchem (kulatá jádra) </a:t>
            </a:r>
            <a:r>
              <a:rPr lang="cs-CZ" altLang="cs-CZ" sz="1800" dirty="0">
                <a:latin typeface="Arial" charset="0"/>
                <a:cs typeface="Arial" charset="0"/>
              </a:rPr>
              <a:t>→</a:t>
            </a:r>
            <a:r>
              <a:rPr lang="cs-CZ" altLang="cs-CZ" sz="1800" dirty="0"/>
              <a:t> „kočičí hlavy“, cvočky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612768"/>
      </p:ext>
    </p:extLst>
  </p:cSld>
  <p:clrMapOvr>
    <a:masterClrMapping/>
  </p:clrMapOvr>
  <p:transition spd="slow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4"/>
          <p:cNvGrpSpPr>
            <a:grpSpLocks/>
          </p:cNvGrpSpPr>
          <p:nvPr/>
        </p:nvGrpSpPr>
        <p:grpSpPr bwMode="auto">
          <a:xfrm>
            <a:off x="1259632" y="626404"/>
            <a:ext cx="6445076" cy="5814913"/>
            <a:chOff x="1511300" y="1700213"/>
            <a:chExt cx="6131187" cy="4950742"/>
          </a:xfrm>
        </p:grpSpPr>
        <p:pic>
          <p:nvPicPr>
            <p:cNvPr id="5" name="Picture 6" descr="Testes_GCT_YST5_SchillerDuv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300" y="1700213"/>
              <a:ext cx="6121400" cy="4592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522413" y="5949375"/>
              <a:ext cx="6120074" cy="701580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Schillerova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-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Duvalova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tělíska (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glomeruloidní</a:t>
              </a: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formace kapilár a nádorových buněk)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7400248"/>
      </p:ext>
    </p:extLst>
  </p:cSld>
  <p:clrMapOvr>
    <a:masterClrMapping/>
  </p:clrMapOvr>
  <p:transition spd="slow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Choriokarcinom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indent="-269875"/>
            <a:r>
              <a:rPr lang="en-US" altLang="cs-CZ" sz="2400" dirty="0">
                <a:cs typeface="Arial" charset="0"/>
              </a:rPr>
              <a:t>~</a:t>
            </a:r>
            <a:r>
              <a:rPr lang="cs-CZ" altLang="cs-CZ" sz="2400" dirty="0">
                <a:cs typeface="Arial" charset="0"/>
              </a:rPr>
              <a:t> </a:t>
            </a:r>
            <a:r>
              <a:rPr lang="cs-CZ" altLang="cs-CZ" sz="2400" dirty="0" err="1"/>
              <a:t>syncytiotrofoblast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cytotrofoblast</a:t>
            </a:r>
            <a:r>
              <a:rPr lang="cs-CZ" altLang="cs-CZ" sz="2400" dirty="0"/>
              <a:t>, intermediární trofoblast</a:t>
            </a:r>
          </a:p>
          <a:p>
            <a:pPr marL="269875" indent="-269875">
              <a:buFont typeface="Wingdings" pitchFamily="2" charset="2"/>
              <a:buNone/>
            </a:pPr>
            <a:endParaRPr lang="cs-CZ" altLang="cs-CZ" sz="900" dirty="0"/>
          </a:p>
          <a:p>
            <a:pPr marL="269875" indent="-269875"/>
            <a:r>
              <a:rPr lang="cs-CZ" altLang="cs-CZ" sz="2400" dirty="0"/>
              <a:t>častěji jako součást smíšených </a:t>
            </a:r>
            <a:r>
              <a:rPr lang="cs-CZ" altLang="cs-CZ" sz="2400" dirty="0" err="1"/>
              <a:t>germinálních</a:t>
            </a:r>
            <a:r>
              <a:rPr lang="cs-CZ" altLang="cs-CZ" sz="2400" dirty="0"/>
              <a:t> nádorů</a:t>
            </a:r>
            <a:r>
              <a:rPr lang="cs-CZ" altLang="cs-CZ" sz="2800" dirty="0"/>
              <a:t> </a:t>
            </a:r>
          </a:p>
          <a:p>
            <a:pPr marL="269875" indent="-269875">
              <a:buFont typeface="Wingdings" pitchFamily="2" charset="2"/>
              <a:buNone/>
            </a:pPr>
            <a:endParaRPr lang="cs-CZ" altLang="cs-CZ" sz="1000" dirty="0"/>
          </a:p>
          <a:p>
            <a:pPr marL="269875" indent="-269875"/>
            <a:r>
              <a:rPr lang="cs-CZ" altLang="cs-CZ" sz="2400" dirty="0"/>
              <a:t>mikro:</a:t>
            </a:r>
          </a:p>
          <a:p>
            <a:pPr marL="895350" lvl="1" indent="-355600">
              <a:tabLst>
                <a:tab pos="808038" algn="l"/>
              </a:tabLst>
            </a:pPr>
            <a:r>
              <a:rPr lang="cs-CZ" altLang="cs-CZ" sz="2400" dirty="0"/>
              <a:t>výrazně </a:t>
            </a:r>
            <a:r>
              <a:rPr lang="cs-CZ" altLang="cs-CZ" sz="2400" dirty="0" err="1"/>
              <a:t>prokrvácený</a:t>
            </a:r>
            <a:r>
              <a:rPr lang="cs-CZ" altLang="cs-CZ" sz="2400" dirty="0"/>
              <a:t> a ložiskově nekrotický tumor</a:t>
            </a:r>
          </a:p>
          <a:p>
            <a:pPr marL="895350" lvl="1" indent="-355600">
              <a:tabLst>
                <a:tab pos="808038" algn="l"/>
              </a:tabLst>
            </a:pPr>
            <a:r>
              <a:rPr lang="cs-CZ" altLang="cs-CZ" sz="2400" dirty="0"/>
              <a:t>struktury </a:t>
            </a:r>
            <a:r>
              <a:rPr lang="cs-CZ" altLang="cs-CZ" sz="2400" dirty="0" err="1"/>
              <a:t>syncytiotrofoblastu</a:t>
            </a:r>
            <a:r>
              <a:rPr lang="cs-CZ" altLang="cs-CZ" sz="2400" dirty="0"/>
              <a:t> s variabilní příměsí větších polygonálních buněk vzhledu </a:t>
            </a:r>
            <a:r>
              <a:rPr lang="cs-CZ" altLang="cs-CZ" sz="2400" dirty="0" err="1"/>
              <a:t>cytotrofoblastu</a:t>
            </a:r>
            <a:r>
              <a:rPr lang="cs-CZ" altLang="cs-CZ" sz="2400" dirty="0"/>
              <a:t> a intermediálního trofoblastu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427475"/>
      </p:ext>
    </p:extLst>
  </p:cSld>
  <p:clrMapOvr>
    <a:masterClrMapping/>
  </p:clrMapOvr>
  <p:transition spd="slow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0"/>
          <p:cNvGrpSpPr>
            <a:grpSpLocks/>
          </p:cNvGrpSpPr>
          <p:nvPr/>
        </p:nvGrpSpPr>
        <p:grpSpPr bwMode="auto">
          <a:xfrm>
            <a:off x="1118202" y="502762"/>
            <a:ext cx="7191316" cy="5715249"/>
            <a:chOff x="1238492" y="1640350"/>
            <a:chExt cx="6531518" cy="4918547"/>
          </a:xfrm>
        </p:grpSpPr>
        <p:pic>
          <p:nvPicPr>
            <p:cNvPr id="5" name="Picture 5" descr="choriokarcinom 100x 0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92" y="1640350"/>
              <a:ext cx="6531518" cy="4918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5145655" y="5535192"/>
              <a:ext cx="2592603" cy="1006247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syncytiotrofoblast</a:t>
              </a:r>
              <a:endParaRPr lang="cs-CZ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</a:t>
              </a:r>
              <a:r>
                <a:rPr lang="cs-CZ" sz="20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cytotrofoblast</a:t>
              </a:r>
              <a:endParaRPr lang="cs-CZ" sz="2000" b="0" i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nekrózy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763713" y="34290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659563" y="170021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572000" y="38608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867400" y="2636838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614790" y="5961967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1273216"/>
      </p:ext>
    </p:extLst>
  </p:cSld>
  <p:clrMapOvr>
    <a:masterClrMapping/>
  </p:clrMapOvr>
  <p:transition spd="slow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Teratom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indent="-269875">
              <a:lnSpc>
                <a:spcPct val="80000"/>
              </a:lnSpc>
            </a:pPr>
            <a:r>
              <a:rPr lang="cs-CZ" altLang="cs-CZ" sz="2400" dirty="0" err="1">
                <a:cs typeface="Arial" charset="0"/>
              </a:rPr>
              <a:t>intraembryonální</a:t>
            </a:r>
            <a:r>
              <a:rPr lang="cs-CZ" altLang="cs-CZ" sz="2400" dirty="0">
                <a:cs typeface="Arial" charset="0"/>
              </a:rPr>
              <a:t> diferenciace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000" dirty="0"/>
              <a:t>terminální diferenciace do 3, 2 / nebo 1 zárodečného listu (</a:t>
            </a:r>
            <a:r>
              <a:rPr lang="cs-CZ" altLang="cs-CZ" sz="2000" dirty="0" err="1"/>
              <a:t>monodermální</a:t>
            </a:r>
            <a:r>
              <a:rPr lang="cs-CZ" altLang="cs-CZ" sz="2000" dirty="0"/>
              <a:t> teratom)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900" dirty="0"/>
          </a:p>
          <a:p>
            <a:pPr marL="269875" indent="-269875">
              <a:lnSpc>
                <a:spcPct val="80000"/>
              </a:lnSpc>
            </a:pPr>
            <a:r>
              <a:rPr lang="cs-CZ" altLang="cs-CZ" sz="2400" b="1" dirty="0"/>
              <a:t>ve varleti vzácné</a:t>
            </a:r>
            <a:r>
              <a:rPr lang="cs-CZ" altLang="cs-CZ" sz="2400" dirty="0"/>
              <a:t> (x </a:t>
            </a:r>
            <a:r>
              <a:rPr lang="cs-CZ" altLang="cs-CZ" sz="2400" dirty="0" err="1"/>
              <a:t>ovárium</a:t>
            </a:r>
            <a:r>
              <a:rPr lang="cs-CZ" altLang="cs-CZ" sz="2400" dirty="0"/>
              <a:t>)</a:t>
            </a:r>
          </a:p>
          <a:p>
            <a:pPr marL="360363" indent="-360363">
              <a:lnSpc>
                <a:spcPct val="80000"/>
              </a:lnSpc>
              <a:buFont typeface="Wingdings" pitchFamily="2" charset="2"/>
              <a:buNone/>
            </a:pPr>
            <a:endParaRPr lang="cs-CZ" altLang="cs-CZ" sz="1200" dirty="0"/>
          </a:p>
          <a:p>
            <a:pPr marL="269875" indent="-269875">
              <a:lnSpc>
                <a:spcPct val="80000"/>
              </a:lnSpc>
            </a:pPr>
            <a:r>
              <a:rPr lang="cs-CZ" altLang="cs-CZ" sz="2800" dirty="0"/>
              <a:t>histologická klasifikace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diferencovaný zralý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pouze zcela vyzrálé tkáně (organoidně uspořádané)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často cystická </a:t>
            </a:r>
            <a:r>
              <a:rPr lang="cs-CZ" altLang="cs-CZ" sz="2000" dirty="0" err="1"/>
              <a:t>strukutra</a:t>
            </a:r>
            <a:r>
              <a:rPr lang="cs-CZ" altLang="cs-CZ" sz="2000" dirty="0"/>
              <a:t> s obsahem mazu/hlenu/serózní tekutiny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diferencovaný nezralý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z nezralých tkání fetálního vzhledu (většinou </a:t>
            </a:r>
            <a:r>
              <a:rPr lang="cs-CZ" altLang="cs-CZ" sz="2000" dirty="0" err="1"/>
              <a:t>neuroektoderm</a:t>
            </a:r>
            <a:r>
              <a:rPr lang="cs-CZ" altLang="cs-CZ" sz="2000" dirty="0"/>
              <a:t>)</a:t>
            </a:r>
          </a:p>
          <a:p>
            <a:pPr marL="895350" lvl="1" indent="-355600">
              <a:lnSpc>
                <a:spcPct val="80000"/>
              </a:lnSpc>
            </a:pPr>
            <a:r>
              <a:rPr lang="cs-CZ" altLang="cs-CZ" sz="2400" dirty="0"/>
              <a:t>t. s </a:t>
            </a:r>
            <a:r>
              <a:rPr lang="cs-CZ" altLang="cs-CZ" sz="2400" dirty="0" err="1"/>
              <a:t>malignizovanou</a:t>
            </a:r>
            <a:r>
              <a:rPr lang="cs-CZ" altLang="cs-CZ" sz="2400" dirty="0"/>
              <a:t> somatickou komponentou</a:t>
            </a:r>
          </a:p>
          <a:p>
            <a:pPr marL="1255713" lvl="2" indent="-180975">
              <a:lnSpc>
                <a:spcPct val="80000"/>
              </a:lnSpc>
            </a:pPr>
            <a:r>
              <a:rPr lang="cs-CZ" altLang="cs-CZ" sz="2000" dirty="0"/>
              <a:t>sarkom, karcinom, PNET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4768683"/>
      </p:ext>
    </p:extLst>
  </p:cSld>
  <p:clrMapOvr>
    <a:masterClrMapping/>
  </p:clrMapOvr>
  <p:transition spd="slow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/>
              <a:t>Teratom diferencovaný zralý</a:t>
            </a:r>
            <a:br>
              <a:rPr lang="cs-CZ" altLang="cs-CZ" dirty="0"/>
            </a:br>
            <a:r>
              <a:rPr lang="cs-CZ" altLang="cs-CZ" dirty="0"/>
              <a:t>(</a:t>
            </a:r>
            <a:r>
              <a:rPr lang="cs-CZ" altLang="cs-CZ" dirty="0" err="1"/>
              <a:t>dermoidní</a:t>
            </a:r>
            <a:r>
              <a:rPr lang="cs-CZ" altLang="cs-CZ" dirty="0"/>
              <a:t> cysta)</a:t>
            </a:r>
            <a:endParaRPr lang="cs-CZ" dirty="0"/>
          </a:p>
        </p:txBody>
      </p:sp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1417638" y="1628775"/>
            <a:ext cx="6300787" cy="4992688"/>
            <a:chOff x="1417398" y="1628775"/>
            <a:chExt cx="6301027" cy="4992748"/>
          </a:xfrm>
        </p:grpSpPr>
        <p:pic>
          <p:nvPicPr>
            <p:cNvPr id="5" name="Picture 4" descr="1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1628775"/>
              <a:ext cx="6292850" cy="496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17398" y="5310232"/>
              <a:ext cx="4624563" cy="1311291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lumen cysty s keratinovými šupinami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epidermis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kožní adnexa</a:t>
              </a:r>
            </a:p>
            <a:p>
              <a:pPr algn="l" eaLnBrk="1" hangingPunct="1">
                <a:defRPr/>
              </a:pPr>
              <a:r>
                <a:rPr lang="cs-CZ" sz="20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 tuková tkáň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508625" y="4724400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076825" y="4005263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32138" y="1989138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019925" y="58769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7164388" y="191611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9869982"/>
      </p:ext>
    </p:extLst>
  </p:cSld>
  <p:clrMapOvr>
    <a:masterClrMapping/>
  </p:clrMapOvr>
  <p:transition spd="slow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9"/>
          <p:cNvGrpSpPr>
            <a:grpSpLocks/>
          </p:cNvGrpSpPr>
          <p:nvPr/>
        </p:nvGrpSpPr>
        <p:grpSpPr bwMode="auto">
          <a:xfrm>
            <a:off x="1291535" y="404664"/>
            <a:ext cx="6797054" cy="6018361"/>
            <a:chOff x="1303681" y="1600200"/>
            <a:chExt cx="6167094" cy="4822503"/>
          </a:xfrm>
        </p:grpSpPr>
        <p:pic>
          <p:nvPicPr>
            <p:cNvPr id="5" name="Picture 4" descr="16-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138" y="1600200"/>
              <a:ext cx="5735637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779838" y="323056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6659563" y="4797425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2411413" y="38608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635375" y="4149725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148263" y="2349500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303681" y="4957539"/>
              <a:ext cx="3870110" cy="1465164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1 nervová tkáň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2 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kompakta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(</a:t>
              </a:r>
              <a:r>
                <a:rPr lang="cs-CZ" sz="1800" b="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lamelární</a:t>
              </a: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 kost)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3 kostní dřeň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4 chrupavčitá tkáň</a:t>
              </a:r>
            </a:p>
            <a:p>
              <a:pPr algn="l" eaLnBrk="1" hangingPunct="1">
                <a:defRPr/>
              </a:pPr>
              <a:r>
                <a:rPr lang="cs-CZ" sz="1800" b="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5 vlákna příčně pruhovaného svalu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0531712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Záněty močového měchýře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v</a:t>
            </a:r>
            <a:r>
              <a:rPr lang="cs-CZ" sz="2400" dirty="0" smtClean="0"/>
              <a:t>šechny formy </a:t>
            </a:r>
            <a:r>
              <a:rPr lang="cs-CZ" sz="2400" b="1" dirty="0" smtClean="0"/>
              <a:t>nespecifického povrchového zánětu </a:t>
            </a:r>
            <a:r>
              <a:rPr lang="cs-CZ" sz="2400" dirty="0" smtClean="0"/>
              <a:t>(katarální, hnisavý, </a:t>
            </a:r>
            <a:r>
              <a:rPr lang="cs-CZ" sz="2400" dirty="0" err="1" smtClean="0"/>
              <a:t>pseudomembranózní</a:t>
            </a:r>
            <a:r>
              <a:rPr lang="cs-CZ" sz="2400" dirty="0" smtClean="0"/>
              <a:t>, ulcerózní flegmonózní a gangrenózní)</a:t>
            </a:r>
          </a:p>
          <a:p>
            <a:r>
              <a:rPr lang="cs-CZ" sz="2400" b="1" dirty="0" smtClean="0"/>
              <a:t>specifický </a:t>
            </a:r>
            <a:r>
              <a:rPr lang="cs-CZ" sz="2400" b="1" dirty="0"/>
              <a:t>zánět </a:t>
            </a:r>
            <a:r>
              <a:rPr lang="cs-CZ" sz="2400" dirty="0"/>
              <a:t>– TBC</a:t>
            </a:r>
          </a:p>
          <a:p>
            <a:r>
              <a:rPr lang="cs-CZ" sz="2400" dirty="0" smtClean="0"/>
              <a:t>chronické </a:t>
            </a:r>
            <a:r>
              <a:rPr lang="cs-CZ" sz="2400" dirty="0"/>
              <a:t>záněty, často asociace s </a:t>
            </a:r>
            <a:r>
              <a:rPr lang="cs-CZ" sz="2400" dirty="0" smtClean="0"/>
              <a:t>lithiázou</a:t>
            </a:r>
          </a:p>
          <a:p>
            <a:pPr marL="722313" lvl="3" indent="0">
              <a:buNone/>
            </a:pPr>
            <a:r>
              <a:rPr lang="cs-CZ" altLang="cs-CZ" dirty="0" smtClean="0"/>
              <a:t>- </a:t>
            </a:r>
            <a:r>
              <a:rPr lang="cs-CZ" altLang="cs-CZ" sz="2000" dirty="0" smtClean="0"/>
              <a:t>reaktivní </a:t>
            </a:r>
            <a:r>
              <a:rPr lang="cs-CZ" altLang="cs-CZ" sz="2000" dirty="0"/>
              <a:t>změny </a:t>
            </a:r>
            <a:r>
              <a:rPr lang="cs-CZ" altLang="cs-CZ" sz="2000" dirty="0" err="1"/>
              <a:t>urotelu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dlaždicobuněčná</a:t>
            </a:r>
            <a:r>
              <a:rPr lang="cs-CZ" altLang="cs-CZ" sz="2000" dirty="0"/>
              <a:t> a </a:t>
            </a:r>
            <a:r>
              <a:rPr lang="cs-CZ" altLang="cs-CZ" sz="2000" dirty="0" err="1"/>
              <a:t>žlazová</a:t>
            </a:r>
            <a:r>
              <a:rPr lang="cs-CZ" altLang="cs-CZ" sz="2000" dirty="0"/>
              <a:t> </a:t>
            </a:r>
            <a:r>
              <a:rPr lang="cs-CZ" altLang="cs-CZ" sz="2000" dirty="0" err="1" smtClean="0"/>
              <a:t>metaplázie</a:t>
            </a:r>
            <a:r>
              <a:rPr lang="cs-CZ" altLang="cs-CZ" sz="2000" dirty="0" smtClean="0"/>
              <a:t>, tvorba </a:t>
            </a:r>
            <a:r>
              <a:rPr lang="cs-CZ" altLang="cs-CZ" sz="2000" dirty="0" err="1" smtClean="0"/>
              <a:t>Brunnových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čepů </a:t>
            </a:r>
            <a:r>
              <a:rPr lang="cs-CZ" altLang="cs-CZ" sz="2000" dirty="0" smtClean="0"/>
              <a:t>–&gt; </a:t>
            </a:r>
            <a:r>
              <a:rPr lang="cs-CZ" altLang="cs-CZ" sz="2000" dirty="0"/>
              <a:t>cystitis </a:t>
            </a:r>
            <a:r>
              <a:rPr lang="cs-CZ" altLang="cs-CZ" sz="2000" dirty="0" err="1"/>
              <a:t>cystica</a:t>
            </a:r>
            <a:endParaRPr lang="cs-CZ" altLang="cs-CZ" sz="2000" dirty="0"/>
          </a:p>
          <a:p>
            <a:pPr lvl="3"/>
            <a:endParaRPr lang="cs-CZ" alt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22581866"/>
      </p:ext>
    </p:extLst>
  </p:cSld>
  <p:clrMapOvr>
    <a:masterClrMapping/>
  </p:clrMapOvr>
  <p:transition spd="slow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Teratom diferencovaný nezralý</a:t>
            </a:r>
            <a:endParaRPr lang="cs-CZ" dirty="0"/>
          </a:p>
        </p:txBody>
      </p:sp>
      <p:grpSp>
        <p:nvGrpSpPr>
          <p:cNvPr id="4" name="Skupina 4"/>
          <p:cNvGrpSpPr>
            <a:grpSpLocks/>
          </p:cNvGrpSpPr>
          <p:nvPr/>
        </p:nvGrpSpPr>
        <p:grpSpPr bwMode="auto">
          <a:xfrm>
            <a:off x="1585913" y="1600200"/>
            <a:ext cx="6034087" cy="4525963"/>
            <a:chOff x="1585913" y="1600200"/>
            <a:chExt cx="6034087" cy="4525963"/>
          </a:xfrm>
        </p:grpSpPr>
        <p:pic>
          <p:nvPicPr>
            <p:cNvPr id="5" name="Picture 21" descr="Testes_GCT_ImmatureTeratoma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913" y="1600200"/>
              <a:ext cx="6034087" cy="452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087563" y="5734050"/>
              <a:ext cx="4968875" cy="366713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defRPr/>
              </a:pPr>
              <a:r>
                <a:rPr lang="cs-CZ" sz="1800" b="0" i="0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Primitivní fetální tkáně (neuroektodermové)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3983117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2BBC0-B445-4C1A-86EB-D7A4B106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4074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u="sng" dirty="0">
                <a:latin typeface="+mn-lt"/>
              </a:rPr>
              <a:t>b) </a:t>
            </a:r>
            <a:r>
              <a:rPr lang="cs-CZ" sz="3200" b="1" u="sng" dirty="0" err="1">
                <a:latin typeface="+mn-lt"/>
              </a:rPr>
              <a:t>germinální</a:t>
            </a:r>
            <a:r>
              <a:rPr lang="cs-CZ" sz="3200" b="1" u="sng" dirty="0">
                <a:latin typeface="+mn-lt"/>
              </a:rPr>
              <a:t> tu vznikající bez asociace s GCNIS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C837D30-FCB1-43BA-B014-B6BEF5181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73238"/>
            <a:ext cx="8407400" cy="435133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příznivá prognóza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/>
              <a:t>prepubertální nádor ze žloutkového váčku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malí chlapci</a:t>
            </a:r>
          </a:p>
          <a:p>
            <a:pPr>
              <a:lnSpc>
                <a:spcPct val="80000"/>
              </a:lnSpc>
              <a:buFont typeface="Arial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/>
              <a:t>prepubertální teratom </a:t>
            </a:r>
            <a:r>
              <a:rPr lang="cs-CZ" altLang="cs-CZ" dirty="0"/>
              <a:t>(</a:t>
            </a:r>
            <a:r>
              <a:rPr lang="cs-CZ" altLang="cs-CZ" dirty="0" err="1"/>
              <a:t>dermoidní</a:t>
            </a:r>
            <a:r>
              <a:rPr lang="cs-CZ" altLang="cs-CZ" dirty="0"/>
              <a:t> cysta, epidermoidní cysta)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- benigní, biologicky příznivé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/>
              <a:t>spermatocytický</a:t>
            </a:r>
            <a:r>
              <a:rPr lang="cs-CZ" altLang="cs-CZ" b="1" dirty="0"/>
              <a:t> tumor </a:t>
            </a:r>
            <a:r>
              <a:rPr lang="cs-CZ" altLang="cs-CZ" dirty="0"/>
              <a:t>(dříve </a:t>
            </a:r>
            <a:r>
              <a:rPr lang="cs-CZ" altLang="cs-CZ" dirty="0" err="1"/>
              <a:t>spermatocytický</a:t>
            </a:r>
            <a:r>
              <a:rPr lang="cs-CZ" altLang="cs-CZ" dirty="0"/>
              <a:t> </a:t>
            </a:r>
            <a:r>
              <a:rPr lang="cs-CZ" altLang="cs-CZ" dirty="0" err="1"/>
              <a:t>seminom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vyšší věk (+- 55 let)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lokálně agresivní, nemetastazuje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nádorové bb. bez glykogenu, septa bez zánětlivé infiltrace, IHC PLAP-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pouze ve varleti, nikdy </a:t>
            </a:r>
            <a:r>
              <a:rPr lang="cs-CZ" altLang="cs-CZ" dirty="0" err="1"/>
              <a:t>extragonadálně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 marL="360363" indent="-360363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8594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err="1" smtClean="0"/>
              <a:t>Spermatocytický</a:t>
            </a:r>
            <a:r>
              <a:rPr lang="cs-CZ" altLang="cs-CZ" b="1" dirty="0" smtClean="0"/>
              <a:t> tumor</a:t>
            </a:r>
            <a:r>
              <a:rPr lang="cs-CZ" altLang="cs-CZ" b="1" dirty="0"/>
              <a:t/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 smtClean="0"/>
              <a:t>není </a:t>
            </a:r>
            <a:r>
              <a:rPr lang="cs-CZ" altLang="cs-CZ" sz="2400" dirty="0"/>
              <a:t>součástí smíšených </a:t>
            </a:r>
            <a:r>
              <a:rPr lang="cs-CZ" altLang="cs-CZ" sz="2400" dirty="0" err="1"/>
              <a:t>germinálních</a:t>
            </a:r>
            <a:r>
              <a:rPr lang="cs-CZ" altLang="cs-CZ" sz="2400" dirty="0"/>
              <a:t> nádorů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nevyskytuje se mimo varle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dirty="0"/>
              <a:t>lokálně agresivní, ale nemetastazuje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diagnostikován ve vyšším věku (≈ po 55. roce) 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/>
              <a:t>nádorové buňky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dirty="0"/>
              <a:t>variabilně objemné (≈časné stupně spermatogeneze)</a:t>
            </a:r>
          </a:p>
          <a:p>
            <a:pPr marL="269875" lvl="2" indent="-269875">
              <a:lnSpc>
                <a:spcPct val="90000"/>
              </a:lnSpc>
              <a:tabLst>
                <a:tab pos="1163638" algn="l"/>
              </a:tabLst>
            </a:pPr>
            <a:r>
              <a:rPr lang="cs-CZ" altLang="cs-CZ" sz="2000" b="1" dirty="0"/>
              <a:t>chybí glykogen</a:t>
            </a:r>
          </a:p>
          <a:p>
            <a:pPr marL="269875" lvl="1" indent="-269875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1163638" algn="l"/>
              </a:tabLst>
            </a:pPr>
            <a:r>
              <a:rPr lang="cs-CZ" altLang="cs-CZ" sz="2400" dirty="0" err="1"/>
              <a:t>fibrovsakulární</a:t>
            </a:r>
            <a:r>
              <a:rPr lang="cs-CZ" altLang="cs-CZ" sz="2400" dirty="0"/>
              <a:t> septa bez </a:t>
            </a:r>
            <a:r>
              <a:rPr lang="cs-CZ" altLang="cs-CZ" sz="2400" dirty="0" err="1"/>
              <a:t>lymfoplazmocytárního</a:t>
            </a:r>
            <a:r>
              <a:rPr lang="cs-CZ" altLang="cs-CZ" sz="2400" dirty="0"/>
              <a:t> zánětlivého infiltrátu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6427941"/>
      </p:ext>
    </p:extLst>
  </p:cSld>
  <p:clrMapOvr>
    <a:masterClrMapping/>
  </p:clrMapOvr>
  <p:transition spd="slow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permSE1, 200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6455575" cy="59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601539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6B92BB09-27B0-4A04-A743-962E8B07399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600" u="sng" dirty="0" err="1">
                <a:latin typeface="+mn-lt"/>
              </a:rPr>
              <a:t>Extragonadální</a:t>
            </a:r>
            <a:r>
              <a:rPr lang="cs-CZ" sz="3600" u="sng" dirty="0">
                <a:latin typeface="+mn-lt"/>
              </a:rPr>
              <a:t> </a:t>
            </a:r>
            <a:r>
              <a:rPr lang="cs-CZ" sz="3600" u="sng" dirty="0" err="1">
                <a:latin typeface="+mn-lt"/>
              </a:rPr>
              <a:t>germinální</a:t>
            </a:r>
            <a:r>
              <a:rPr lang="cs-CZ" sz="3600" u="sng" dirty="0">
                <a:latin typeface="+mn-lt"/>
              </a:rPr>
              <a:t> tumory (EGT)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15F4AA4E-56E5-48F3-8C57-AA35F602DF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825625"/>
            <a:ext cx="84074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nádory z </a:t>
            </a:r>
            <a:r>
              <a:rPr lang="cs-CZ" altLang="cs-CZ" dirty="0" err="1"/>
              <a:t>germinálních</a:t>
            </a:r>
            <a:r>
              <a:rPr lang="cs-CZ" altLang="cs-CZ" dirty="0"/>
              <a:t> bb. vznikající primárně v </a:t>
            </a:r>
            <a:r>
              <a:rPr lang="cs-CZ" altLang="cs-CZ" dirty="0" err="1"/>
              <a:t>mimogonadální</a:t>
            </a:r>
            <a:r>
              <a:rPr lang="cs-CZ" altLang="cs-CZ" dirty="0"/>
              <a:t> lokalizaci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častěji u mužů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původ nejasný:</a:t>
            </a:r>
          </a:p>
          <a:p>
            <a:pPr marL="895350" lvl="1" indent="-355600">
              <a:defRPr/>
            </a:pPr>
            <a:r>
              <a:rPr lang="cs-CZ" altLang="cs-CZ" sz="2100" dirty="0"/>
              <a:t>z primordiální </a:t>
            </a:r>
            <a:r>
              <a:rPr lang="cs-CZ" altLang="cs-CZ" sz="2100" dirty="0" err="1"/>
              <a:t>germinálních</a:t>
            </a:r>
            <a:r>
              <a:rPr lang="cs-CZ" altLang="cs-CZ" sz="2100" dirty="0"/>
              <a:t> buněk? </a:t>
            </a:r>
          </a:p>
          <a:p>
            <a:pPr marL="895350" lvl="1" indent="-355600">
              <a:defRPr/>
            </a:pPr>
            <a:r>
              <a:rPr lang="cs-CZ" altLang="cs-CZ" sz="2100" dirty="0"/>
              <a:t>chybná migrace? </a:t>
            </a:r>
          </a:p>
          <a:p>
            <a:pPr marL="895350" lvl="1" indent="-355600">
              <a:defRPr/>
            </a:pPr>
            <a:r>
              <a:rPr lang="cs-CZ" altLang="cs-CZ" sz="2100" dirty="0"/>
              <a:t>chybné uložení totipotentních buněk? </a:t>
            </a:r>
          </a:p>
          <a:p>
            <a:pPr marL="895350" lvl="1" indent="-355600">
              <a:defRPr/>
            </a:pPr>
            <a:r>
              <a:rPr lang="cs-CZ" altLang="cs-CZ" sz="2100" dirty="0" err="1"/>
              <a:t>germinální</a:t>
            </a:r>
            <a:r>
              <a:rPr lang="cs-CZ" altLang="cs-CZ" sz="2100" dirty="0"/>
              <a:t> buňky v ektopických lokalizacích u zdravých jedinců?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RP, mediastinum, mozek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</a:t>
            </a:r>
            <a:r>
              <a:rPr lang="cs-CZ" altLang="cs-CZ" dirty="0" err="1"/>
              <a:t>seminomové</a:t>
            </a:r>
            <a:r>
              <a:rPr lang="cs-CZ" altLang="cs-CZ" dirty="0"/>
              <a:t> i </a:t>
            </a:r>
            <a:r>
              <a:rPr lang="cs-CZ" altLang="cs-CZ" dirty="0" err="1"/>
              <a:t>neseminomové</a:t>
            </a:r>
            <a:endParaRPr lang="cs-CZ" altLang="cs-CZ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čisté i smíšené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cs-CZ" altLang="cs-CZ" dirty="0"/>
              <a:t>- prognosticky obecně horší, výjimkou jsou </a:t>
            </a:r>
            <a:r>
              <a:rPr lang="cs-CZ" altLang="cs-CZ" dirty="0" err="1"/>
              <a:t>seminomové</a:t>
            </a:r>
            <a:r>
              <a:rPr lang="cs-CZ" altLang="cs-CZ" dirty="0"/>
              <a:t> EGT (CNS, epifýza)</a:t>
            </a:r>
          </a:p>
          <a:p>
            <a:pPr marL="360363" indent="-360363">
              <a:defRPr/>
            </a:pPr>
            <a:endParaRPr lang="cs-CZ" altLang="cs-CZ" sz="2400" dirty="0"/>
          </a:p>
          <a:p>
            <a:pPr marL="360363" indent="-360363"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626289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7DCE7891-9F7A-4B6E-A602-08F25C29C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u="sng" dirty="0">
                <a:latin typeface="+mn-lt"/>
              </a:rPr>
              <a:t>Varle, nadvarle</a:t>
            </a:r>
            <a:r>
              <a:rPr lang="cs-CZ" dirty="0">
                <a:latin typeface="+mn-lt"/>
              </a:rPr>
              <a:t>	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4BE74675-99C3-4681-8C6C-10CEA3A46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844675"/>
            <a:ext cx="8675687" cy="4351338"/>
          </a:xfrm>
        </p:spPr>
        <p:txBody>
          <a:bodyPr/>
          <a:lstStyle/>
          <a:p>
            <a:pPr marL="360363" indent="-360363">
              <a:defRPr/>
            </a:pPr>
            <a:r>
              <a:rPr lang="cs-CZ" altLang="cs-CZ" u="sng" dirty="0"/>
              <a:t>nádory</a:t>
            </a:r>
            <a:endParaRPr lang="cs-CZ" altLang="cs-CZ" sz="1800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635375" y="3141663"/>
            <a:ext cx="78867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95350" indent="-355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cs-CZ" altLang="cs-CZ" b="0" i="0"/>
              <a:t>1. germinální - ze zárodečných buněk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100" b="0" i="0"/>
          </a:p>
          <a:p>
            <a:pPr>
              <a:buFont typeface="Arial" panose="020B0604020202020204" pitchFamily="34" charset="0"/>
              <a:buNone/>
            </a:pPr>
            <a:r>
              <a:rPr lang="cs-CZ" altLang="cs-CZ" b="0" i="0"/>
              <a:t>2. nádory ze zárodečné lišty (sex-cord)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2100" b="0" i="0"/>
          </a:p>
          <a:p>
            <a:pPr>
              <a:buFont typeface="Arial" panose="020B0604020202020204" pitchFamily="34" charset="0"/>
              <a:buNone/>
            </a:pPr>
            <a:r>
              <a:rPr lang="cs-CZ" altLang="cs-CZ" b="0" i="0"/>
              <a:t>3. ostatní (primární – B lymfomy, sekundární)</a:t>
            </a:r>
          </a:p>
        </p:txBody>
      </p:sp>
      <p:grpSp>
        <p:nvGrpSpPr>
          <p:cNvPr id="54277" name="Skupina 5"/>
          <p:cNvGrpSpPr>
            <a:grpSpLocks/>
          </p:cNvGrpSpPr>
          <p:nvPr/>
        </p:nvGrpSpPr>
        <p:grpSpPr bwMode="auto">
          <a:xfrm>
            <a:off x="628650" y="2852738"/>
            <a:ext cx="2447925" cy="3097212"/>
            <a:chOff x="3635896" y="731974"/>
            <a:chExt cx="2012598" cy="2801765"/>
          </a:xfrm>
        </p:grpSpPr>
        <p:sp>
          <p:nvSpPr>
            <p:cNvPr id="3" name="Volný tvar: obrazec 2">
              <a:extLst>
                <a:ext uri="{FF2B5EF4-FFF2-40B4-BE49-F238E27FC236}">
                  <a16:creationId xmlns:a16="http://schemas.microsoft.com/office/drawing/2014/main" id="{1FEB4207-58B4-4A20-989A-6C35D2A2972E}"/>
                </a:ext>
              </a:extLst>
            </p:cNvPr>
            <p:cNvSpPr/>
            <p:nvPr/>
          </p:nvSpPr>
          <p:spPr>
            <a:xfrm>
              <a:off x="3635896" y="731974"/>
              <a:ext cx="2012598" cy="2801765"/>
            </a:xfrm>
            <a:custGeom>
              <a:avLst/>
              <a:gdLst>
                <a:gd name="connsiteX0" fmla="*/ 429491 w 1953491"/>
                <a:gd name="connsiteY0" fmla="*/ 27709 h 2801765"/>
                <a:gd name="connsiteX1" fmla="*/ 387927 w 1953491"/>
                <a:gd name="connsiteY1" fmla="*/ 96982 h 2801765"/>
                <a:gd name="connsiteX2" fmla="*/ 332509 w 1953491"/>
                <a:gd name="connsiteY2" fmla="*/ 290946 h 2801765"/>
                <a:gd name="connsiteX3" fmla="*/ 318654 w 1953491"/>
                <a:gd name="connsiteY3" fmla="*/ 332509 h 2801765"/>
                <a:gd name="connsiteX4" fmla="*/ 290945 w 1953491"/>
                <a:gd name="connsiteY4" fmla="*/ 471055 h 2801765"/>
                <a:gd name="connsiteX5" fmla="*/ 277091 w 1953491"/>
                <a:gd name="connsiteY5" fmla="*/ 540328 h 2801765"/>
                <a:gd name="connsiteX6" fmla="*/ 249382 w 1953491"/>
                <a:gd name="connsiteY6" fmla="*/ 623455 h 2801765"/>
                <a:gd name="connsiteX7" fmla="*/ 221673 w 1953491"/>
                <a:gd name="connsiteY7" fmla="*/ 706582 h 2801765"/>
                <a:gd name="connsiteX8" fmla="*/ 193964 w 1953491"/>
                <a:gd name="connsiteY8" fmla="*/ 789709 h 2801765"/>
                <a:gd name="connsiteX9" fmla="*/ 166254 w 1953491"/>
                <a:gd name="connsiteY9" fmla="*/ 928255 h 2801765"/>
                <a:gd name="connsiteX10" fmla="*/ 152400 w 1953491"/>
                <a:gd name="connsiteY10" fmla="*/ 969818 h 2801765"/>
                <a:gd name="connsiteX11" fmla="*/ 124691 w 1953491"/>
                <a:gd name="connsiteY11" fmla="*/ 997528 h 2801765"/>
                <a:gd name="connsiteX12" fmla="*/ 83127 w 1953491"/>
                <a:gd name="connsiteY12" fmla="*/ 1122218 h 2801765"/>
                <a:gd name="connsiteX13" fmla="*/ 69273 w 1953491"/>
                <a:gd name="connsiteY13" fmla="*/ 1163782 h 2801765"/>
                <a:gd name="connsiteX14" fmla="*/ 55418 w 1953491"/>
                <a:gd name="connsiteY14" fmla="*/ 1205346 h 2801765"/>
                <a:gd name="connsiteX15" fmla="*/ 27709 w 1953491"/>
                <a:gd name="connsiteY15" fmla="*/ 1551709 h 2801765"/>
                <a:gd name="connsiteX16" fmla="*/ 13854 w 1953491"/>
                <a:gd name="connsiteY16" fmla="*/ 1620982 h 2801765"/>
                <a:gd name="connsiteX17" fmla="*/ 0 w 1953491"/>
                <a:gd name="connsiteY17" fmla="*/ 1731818 h 2801765"/>
                <a:gd name="connsiteX18" fmla="*/ 13854 w 1953491"/>
                <a:gd name="connsiteY18" fmla="*/ 2272146 h 2801765"/>
                <a:gd name="connsiteX19" fmla="*/ 83127 w 1953491"/>
                <a:gd name="connsiteY19" fmla="*/ 2396837 h 2801765"/>
                <a:gd name="connsiteX20" fmla="*/ 124691 w 1953491"/>
                <a:gd name="connsiteY20" fmla="*/ 2424546 h 2801765"/>
                <a:gd name="connsiteX21" fmla="*/ 166254 w 1953491"/>
                <a:gd name="connsiteY21" fmla="*/ 2507673 h 2801765"/>
                <a:gd name="connsiteX22" fmla="*/ 207818 w 1953491"/>
                <a:gd name="connsiteY22" fmla="*/ 2535382 h 2801765"/>
                <a:gd name="connsiteX23" fmla="*/ 277091 w 1953491"/>
                <a:gd name="connsiteY23" fmla="*/ 2618509 h 2801765"/>
                <a:gd name="connsiteX24" fmla="*/ 318654 w 1953491"/>
                <a:gd name="connsiteY24" fmla="*/ 2646218 h 2801765"/>
                <a:gd name="connsiteX25" fmla="*/ 387927 w 1953491"/>
                <a:gd name="connsiteY25" fmla="*/ 2687782 h 2801765"/>
                <a:gd name="connsiteX26" fmla="*/ 471054 w 1953491"/>
                <a:gd name="connsiteY26" fmla="*/ 2743200 h 2801765"/>
                <a:gd name="connsiteX27" fmla="*/ 526473 w 1953491"/>
                <a:gd name="connsiteY27" fmla="*/ 2757055 h 2801765"/>
                <a:gd name="connsiteX28" fmla="*/ 568036 w 1953491"/>
                <a:gd name="connsiteY28" fmla="*/ 2770909 h 2801765"/>
                <a:gd name="connsiteX29" fmla="*/ 678873 w 1953491"/>
                <a:gd name="connsiteY29" fmla="*/ 2798618 h 2801765"/>
                <a:gd name="connsiteX30" fmla="*/ 831273 w 1953491"/>
                <a:gd name="connsiteY30" fmla="*/ 2770909 h 2801765"/>
                <a:gd name="connsiteX31" fmla="*/ 872836 w 1953491"/>
                <a:gd name="connsiteY31" fmla="*/ 2743200 h 2801765"/>
                <a:gd name="connsiteX32" fmla="*/ 900545 w 1953491"/>
                <a:gd name="connsiteY32" fmla="*/ 2660073 h 2801765"/>
                <a:gd name="connsiteX33" fmla="*/ 914400 w 1953491"/>
                <a:gd name="connsiteY33" fmla="*/ 2618509 h 2801765"/>
                <a:gd name="connsiteX34" fmla="*/ 900545 w 1953491"/>
                <a:gd name="connsiteY34" fmla="*/ 2576946 h 2801765"/>
                <a:gd name="connsiteX35" fmla="*/ 803564 w 1953491"/>
                <a:gd name="connsiteY35" fmla="*/ 2452255 h 2801765"/>
                <a:gd name="connsiteX36" fmla="*/ 762000 w 1953491"/>
                <a:gd name="connsiteY36" fmla="*/ 2369128 h 2801765"/>
                <a:gd name="connsiteX37" fmla="*/ 734291 w 1953491"/>
                <a:gd name="connsiteY37" fmla="*/ 2258291 h 2801765"/>
                <a:gd name="connsiteX38" fmla="*/ 692727 w 1953491"/>
                <a:gd name="connsiteY38" fmla="*/ 1967346 h 2801765"/>
                <a:gd name="connsiteX39" fmla="*/ 678873 w 1953491"/>
                <a:gd name="connsiteY39" fmla="*/ 2022764 h 2801765"/>
                <a:gd name="connsiteX40" fmla="*/ 720436 w 1953491"/>
                <a:gd name="connsiteY40" fmla="*/ 2230582 h 2801765"/>
                <a:gd name="connsiteX41" fmla="*/ 734291 w 1953491"/>
                <a:gd name="connsiteY41" fmla="*/ 2272146 h 2801765"/>
                <a:gd name="connsiteX42" fmla="*/ 748145 w 1953491"/>
                <a:gd name="connsiteY42" fmla="*/ 2313709 h 2801765"/>
                <a:gd name="connsiteX43" fmla="*/ 775854 w 1953491"/>
                <a:gd name="connsiteY43" fmla="*/ 2355273 h 2801765"/>
                <a:gd name="connsiteX44" fmla="*/ 789709 w 1953491"/>
                <a:gd name="connsiteY44" fmla="*/ 2396837 h 2801765"/>
                <a:gd name="connsiteX45" fmla="*/ 845127 w 1953491"/>
                <a:gd name="connsiteY45" fmla="*/ 2479964 h 2801765"/>
                <a:gd name="connsiteX46" fmla="*/ 886691 w 1953491"/>
                <a:gd name="connsiteY46" fmla="*/ 2563091 h 2801765"/>
                <a:gd name="connsiteX47" fmla="*/ 900545 w 1953491"/>
                <a:gd name="connsiteY47" fmla="*/ 2604655 h 2801765"/>
                <a:gd name="connsiteX48" fmla="*/ 928254 w 1953491"/>
                <a:gd name="connsiteY48" fmla="*/ 2646218 h 2801765"/>
                <a:gd name="connsiteX49" fmla="*/ 1039091 w 1953491"/>
                <a:gd name="connsiteY49" fmla="*/ 2743200 h 2801765"/>
                <a:gd name="connsiteX50" fmla="*/ 1080654 w 1953491"/>
                <a:gd name="connsiteY50" fmla="*/ 2757055 h 2801765"/>
                <a:gd name="connsiteX51" fmla="*/ 1108364 w 1953491"/>
                <a:gd name="connsiteY51" fmla="*/ 2784764 h 2801765"/>
                <a:gd name="connsiteX52" fmla="*/ 1343891 w 1953491"/>
                <a:gd name="connsiteY52" fmla="*/ 2784764 h 2801765"/>
                <a:gd name="connsiteX53" fmla="*/ 1454727 w 1953491"/>
                <a:gd name="connsiteY53" fmla="*/ 2757055 h 2801765"/>
                <a:gd name="connsiteX54" fmla="*/ 1496291 w 1953491"/>
                <a:gd name="connsiteY54" fmla="*/ 2729346 h 2801765"/>
                <a:gd name="connsiteX55" fmla="*/ 1579418 w 1953491"/>
                <a:gd name="connsiteY55" fmla="*/ 2701637 h 2801765"/>
                <a:gd name="connsiteX56" fmla="*/ 1662545 w 1953491"/>
                <a:gd name="connsiteY56" fmla="*/ 2646218 h 2801765"/>
                <a:gd name="connsiteX57" fmla="*/ 1731818 w 1953491"/>
                <a:gd name="connsiteY57" fmla="*/ 2563091 h 2801765"/>
                <a:gd name="connsiteX58" fmla="*/ 1801091 w 1953491"/>
                <a:gd name="connsiteY58" fmla="*/ 2493818 h 2801765"/>
                <a:gd name="connsiteX59" fmla="*/ 1856509 w 1953491"/>
                <a:gd name="connsiteY59" fmla="*/ 2410691 h 2801765"/>
                <a:gd name="connsiteX60" fmla="*/ 1911927 w 1953491"/>
                <a:gd name="connsiteY60" fmla="*/ 2286000 h 2801765"/>
                <a:gd name="connsiteX61" fmla="*/ 1925782 w 1953491"/>
                <a:gd name="connsiteY61" fmla="*/ 2216728 h 2801765"/>
                <a:gd name="connsiteX62" fmla="*/ 1939636 w 1953491"/>
                <a:gd name="connsiteY62" fmla="*/ 2119746 h 2801765"/>
                <a:gd name="connsiteX63" fmla="*/ 1953491 w 1953491"/>
                <a:gd name="connsiteY63" fmla="*/ 2078182 h 2801765"/>
                <a:gd name="connsiteX64" fmla="*/ 1939636 w 1953491"/>
                <a:gd name="connsiteY64" fmla="*/ 1648691 h 2801765"/>
                <a:gd name="connsiteX65" fmla="*/ 1911927 w 1953491"/>
                <a:gd name="connsiteY65" fmla="*/ 1524000 h 2801765"/>
                <a:gd name="connsiteX66" fmla="*/ 1898073 w 1953491"/>
                <a:gd name="connsiteY66" fmla="*/ 1482437 h 2801765"/>
                <a:gd name="connsiteX67" fmla="*/ 1856509 w 1953491"/>
                <a:gd name="connsiteY67" fmla="*/ 1343891 h 2801765"/>
                <a:gd name="connsiteX68" fmla="*/ 1842654 w 1953491"/>
                <a:gd name="connsiteY68" fmla="*/ 1302328 h 2801765"/>
                <a:gd name="connsiteX69" fmla="*/ 1787236 w 1953491"/>
                <a:gd name="connsiteY69" fmla="*/ 1219200 h 2801765"/>
                <a:gd name="connsiteX70" fmla="*/ 1773382 w 1953491"/>
                <a:gd name="connsiteY70" fmla="*/ 1177637 h 2801765"/>
                <a:gd name="connsiteX71" fmla="*/ 1690254 w 1953491"/>
                <a:gd name="connsiteY71" fmla="*/ 1136073 h 2801765"/>
                <a:gd name="connsiteX72" fmla="*/ 1579418 w 1953491"/>
                <a:gd name="connsiteY72" fmla="*/ 1039091 h 2801765"/>
                <a:gd name="connsiteX73" fmla="*/ 1537854 w 1953491"/>
                <a:gd name="connsiteY73" fmla="*/ 1011382 h 2801765"/>
                <a:gd name="connsiteX74" fmla="*/ 1496291 w 1953491"/>
                <a:gd name="connsiteY74" fmla="*/ 983673 h 2801765"/>
                <a:gd name="connsiteX75" fmla="*/ 1454727 w 1953491"/>
                <a:gd name="connsiteY75" fmla="*/ 969818 h 2801765"/>
                <a:gd name="connsiteX76" fmla="*/ 1260764 w 1953491"/>
                <a:gd name="connsiteY76" fmla="*/ 983673 h 2801765"/>
                <a:gd name="connsiteX77" fmla="*/ 1302327 w 1953491"/>
                <a:gd name="connsiteY77" fmla="*/ 955964 h 2801765"/>
                <a:gd name="connsiteX78" fmla="*/ 1371600 w 1953491"/>
                <a:gd name="connsiteY78" fmla="*/ 900546 h 2801765"/>
                <a:gd name="connsiteX79" fmla="*/ 1427018 w 1953491"/>
                <a:gd name="connsiteY79" fmla="*/ 817418 h 2801765"/>
                <a:gd name="connsiteX80" fmla="*/ 1468582 w 1953491"/>
                <a:gd name="connsiteY80" fmla="*/ 734291 h 2801765"/>
                <a:gd name="connsiteX81" fmla="*/ 1454727 w 1953491"/>
                <a:gd name="connsiteY81" fmla="*/ 568037 h 2801765"/>
                <a:gd name="connsiteX82" fmla="*/ 1427018 w 1953491"/>
                <a:gd name="connsiteY82" fmla="*/ 526473 h 2801765"/>
                <a:gd name="connsiteX83" fmla="*/ 1302327 w 1953491"/>
                <a:gd name="connsiteY83" fmla="*/ 429491 h 2801765"/>
                <a:gd name="connsiteX84" fmla="*/ 1246909 w 1953491"/>
                <a:gd name="connsiteY84" fmla="*/ 415637 h 2801765"/>
                <a:gd name="connsiteX85" fmla="*/ 1080654 w 1953491"/>
                <a:gd name="connsiteY85" fmla="*/ 429491 h 2801765"/>
                <a:gd name="connsiteX86" fmla="*/ 997527 w 1953491"/>
                <a:gd name="connsiteY86" fmla="*/ 457200 h 2801765"/>
                <a:gd name="connsiteX87" fmla="*/ 872836 w 1953491"/>
                <a:gd name="connsiteY87" fmla="*/ 540328 h 2801765"/>
                <a:gd name="connsiteX88" fmla="*/ 831273 w 1953491"/>
                <a:gd name="connsiteY88" fmla="*/ 568037 h 2801765"/>
                <a:gd name="connsiteX89" fmla="*/ 789709 w 1953491"/>
                <a:gd name="connsiteY89" fmla="*/ 595746 h 2801765"/>
                <a:gd name="connsiteX90" fmla="*/ 720436 w 1953491"/>
                <a:gd name="connsiteY90" fmla="*/ 651164 h 2801765"/>
                <a:gd name="connsiteX91" fmla="*/ 692727 w 1953491"/>
                <a:gd name="connsiteY91" fmla="*/ 692728 h 2801765"/>
                <a:gd name="connsiteX92" fmla="*/ 651164 w 1953491"/>
                <a:gd name="connsiteY92" fmla="*/ 720437 h 2801765"/>
                <a:gd name="connsiteX93" fmla="*/ 637309 w 1953491"/>
                <a:gd name="connsiteY93" fmla="*/ 762000 h 2801765"/>
                <a:gd name="connsiteX94" fmla="*/ 568036 w 1953491"/>
                <a:gd name="connsiteY94" fmla="*/ 845128 h 2801765"/>
                <a:gd name="connsiteX95" fmla="*/ 512618 w 1953491"/>
                <a:gd name="connsiteY95" fmla="*/ 969818 h 2801765"/>
                <a:gd name="connsiteX96" fmla="*/ 484909 w 1953491"/>
                <a:gd name="connsiteY96" fmla="*/ 1066800 h 2801765"/>
                <a:gd name="connsiteX97" fmla="*/ 471054 w 1953491"/>
                <a:gd name="connsiteY97" fmla="*/ 1177637 h 2801765"/>
                <a:gd name="connsiteX98" fmla="*/ 484909 w 1953491"/>
                <a:gd name="connsiteY98" fmla="*/ 1454728 h 2801765"/>
                <a:gd name="connsiteX99" fmla="*/ 484909 w 1953491"/>
                <a:gd name="connsiteY99" fmla="*/ 512618 h 2801765"/>
                <a:gd name="connsiteX100" fmla="*/ 526473 w 1953491"/>
                <a:gd name="connsiteY100" fmla="*/ 360218 h 2801765"/>
                <a:gd name="connsiteX101" fmla="*/ 568036 w 1953491"/>
                <a:gd name="connsiteY101" fmla="*/ 235528 h 2801765"/>
                <a:gd name="connsiteX102" fmla="*/ 609600 w 1953491"/>
                <a:gd name="connsiteY102" fmla="*/ 110837 h 2801765"/>
                <a:gd name="connsiteX103" fmla="*/ 623454 w 1953491"/>
                <a:gd name="connsiteY103" fmla="*/ 69273 h 2801765"/>
                <a:gd name="connsiteX104" fmla="*/ 568036 w 1953491"/>
                <a:gd name="connsiteY104" fmla="*/ 0 h 2801765"/>
                <a:gd name="connsiteX105" fmla="*/ 429491 w 1953491"/>
                <a:gd name="connsiteY105" fmla="*/ 27709 h 2801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1953491" h="2801765">
                  <a:moveTo>
                    <a:pt x="429491" y="27709"/>
                  </a:moveTo>
                  <a:cubicBezTo>
                    <a:pt x="399473" y="43873"/>
                    <a:pt x="399070" y="72467"/>
                    <a:pt x="387927" y="96982"/>
                  </a:cubicBezTo>
                  <a:cubicBezTo>
                    <a:pt x="354567" y="170375"/>
                    <a:pt x="358968" y="211572"/>
                    <a:pt x="332509" y="290946"/>
                  </a:cubicBezTo>
                  <a:lnTo>
                    <a:pt x="318654" y="332509"/>
                  </a:lnTo>
                  <a:cubicBezTo>
                    <a:pt x="291504" y="495415"/>
                    <a:pt x="318504" y="347039"/>
                    <a:pt x="290945" y="471055"/>
                  </a:cubicBezTo>
                  <a:cubicBezTo>
                    <a:pt x="285837" y="494043"/>
                    <a:pt x="283287" y="517609"/>
                    <a:pt x="277091" y="540328"/>
                  </a:cubicBezTo>
                  <a:cubicBezTo>
                    <a:pt x="269406" y="568507"/>
                    <a:pt x="258618" y="595746"/>
                    <a:pt x="249382" y="623455"/>
                  </a:cubicBezTo>
                  <a:lnTo>
                    <a:pt x="221673" y="706582"/>
                  </a:lnTo>
                  <a:cubicBezTo>
                    <a:pt x="221672" y="706586"/>
                    <a:pt x="193965" y="789704"/>
                    <a:pt x="193964" y="789709"/>
                  </a:cubicBezTo>
                  <a:cubicBezTo>
                    <a:pt x="183076" y="855037"/>
                    <a:pt x="182790" y="870381"/>
                    <a:pt x="166254" y="928255"/>
                  </a:cubicBezTo>
                  <a:cubicBezTo>
                    <a:pt x="162242" y="942297"/>
                    <a:pt x="159913" y="957295"/>
                    <a:pt x="152400" y="969818"/>
                  </a:cubicBezTo>
                  <a:cubicBezTo>
                    <a:pt x="145680" y="981019"/>
                    <a:pt x="133927" y="988291"/>
                    <a:pt x="124691" y="997528"/>
                  </a:cubicBezTo>
                  <a:lnTo>
                    <a:pt x="83127" y="1122218"/>
                  </a:lnTo>
                  <a:lnTo>
                    <a:pt x="69273" y="1163782"/>
                  </a:lnTo>
                  <a:lnTo>
                    <a:pt x="55418" y="1205346"/>
                  </a:lnTo>
                  <a:cubicBezTo>
                    <a:pt x="50459" y="1274768"/>
                    <a:pt x="37572" y="1472804"/>
                    <a:pt x="27709" y="1551709"/>
                  </a:cubicBezTo>
                  <a:cubicBezTo>
                    <a:pt x="24788" y="1575075"/>
                    <a:pt x="17435" y="1597708"/>
                    <a:pt x="13854" y="1620982"/>
                  </a:cubicBezTo>
                  <a:cubicBezTo>
                    <a:pt x="8192" y="1657782"/>
                    <a:pt x="4618" y="1694873"/>
                    <a:pt x="0" y="1731818"/>
                  </a:cubicBezTo>
                  <a:cubicBezTo>
                    <a:pt x="4618" y="1911927"/>
                    <a:pt x="5284" y="2092181"/>
                    <a:pt x="13854" y="2272146"/>
                  </a:cubicBezTo>
                  <a:cubicBezTo>
                    <a:pt x="15511" y="2306936"/>
                    <a:pt x="71441" y="2389047"/>
                    <a:pt x="83127" y="2396837"/>
                  </a:cubicBezTo>
                  <a:lnTo>
                    <a:pt x="124691" y="2424546"/>
                  </a:lnTo>
                  <a:cubicBezTo>
                    <a:pt x="135959" y="2458350"/>
                    <a:pt x="139397" y="2480816"/>
                    <a:pt x="166254" y="2507673"/>
                  </a:cubicBezTo>
                  <a:cubicBezTo>
                    <a:pt x="178028" y="2519447"/>
                    <a:pt x="193963" y="2526146"/>
                    <a:pt x="207818" y="2535382"/>
                  </a:cubicBezTo>
                  <a:cubicBezTo>
                    <a:pt x="235065" y="2576252"/>
                    <a:pt x="237085" y="2585171"/>
                    <a:pt x="277091" y="2618509"/>
                  </a:cubicBezTo>
                  <a:cubicBezTo>
                    <a:pt x="289883" y="2629169"/>
                    <a:pt x="305652" y="2635816"/>
                    <a:pt x="318654" y="2646218"/>
                  </a:cubicBezTo>
                  <a:cubicBezTo>
                    <a:pt x="372990" y="2689688"/>
                    <a:pt x="315749" y="2663723"/>
                    <a:pt x="387927" y="2687782"/>
                  </a:cubicBezTo>
                  <a:cubicBezTo>
                    <a:pt x="415636" y="2706255"/>
                    <a:pt x="438746" y="2735123"/>
                    <a:pt x="471054" y="2743200"/>
                  </a:cubicBezTo>
                  <a:cubicBezTo>
                    <a:pt x="489527" y="2747818"/>
                    <a:pt x="508164" y="2751824"/>
                    <a:pt x="526473" y="2757055"/>
                  </a:cubicBezTo>
                  <a:cubicBezTo>
                    <a:pt x="540515" y="2761067"/>
                    <a:pt x="553868" y="2767367"/>
                    <a:pt x="568036" y="2770909"/>
                  </a:cubicBezTo>
                  <a:lnTo>
                    <a:pt x="678873" y="2798618"/>
                  </a:lnTo>
                  <a:cubicBezTo>
                    <a:pt x="717084" y="2793842"/>
                    <a:pt x="788557" y="2792267"/>
                    <a:pt x="831273" y="2770909"/>
                  </a:cubicBezTo>
                  <a:cubicBezTo>
                    <a:pt x="846166" y="2763462"/>
                    <a:pt x="858982" y="2752436"/>
                    <a:pt x="872836" y="2743200"/>
                  </a:cubicBezTo>
                  <a:lnTo>
                    <a:pt x="900545" y="2660073"/>
                  </a:lnTo>
                  <a:lnTo>
                    <a:pt x="914400" y="2618509"/>
                  </a:lnTo>
                  <a:cubicBezTo>
                    <a:pt x="909782" y="2604655"/>
                    <a:pt x="908646" y="2589097"/>
                    <a:pt x="900545" y="2576946"/>
                  </a:cubicBezTo>
                  <a:cubicBezTo>
                    <a:pt x="852730" y="2505224"/>
                    <a:pt x="840453" y="2562919"/>
                    <a:pt x="803564" y="2452255"/>
                  </a:cubicBezTo>
                  <a:cubicBezTo>
                    <a:pt x="768739" y="2347782"/>
                    <a:pt x="815716" y="2476558"/>
                    <a:pt x="762000" y="2369128"/>
                  </a:cubicBezTo>
                  <a:cubicBezTo>
                    <a:pt x="747798" y="2340724"/>
                    <a:pt x="739561" y="2284643"/>
                    <a:pt x="734291" y="2258291"/>
                  </a:cubicBezTo>
                  <a:cubicBezTo>
                    <a:pt x="717416" y="2055786"/>
                    <a:pt x="740172" y="1801288"/>
                    <a:pt x="692727" y="1967346"/>
                  </a:cubicBezTo>
                  <a:cubicBezTo>
                    <a:pt x="687496" y="1985655"/>
                    <a:pt x="683491" y="2004291"/>
                    <a:pt x="678873" y="2022764"/>
                  </a:cubicBezTo>
                  <a:cubicBezTo>
                    <a:pt x="695952" y="2176482"/>
                    <a:pt x="679503" y="2107783"/>
                    <a:pt x="720436" y="2230582"/>
                  </a:cubicBezTo>
                  <a:lnTo>
                    <a:pt x="734291" y="2272146"/>
                  </a:lnTo>
                  <a:cubicBezTo>
                    <a:pt x="738909" y="2286000"/>
                    <a:pt x="740044" y="2301558"/>
                    <a:pt x="748145" y="2313709"/>
                  </a:cubicBezTo>
                  <a:cubicBezTo>
                    <a:pt x="757381" y="2327564"/>
                    <a:pt x="768407" y="2340380"/>
                    <a:pt x="775854" y="2355273"/>
                  </a:cubicBezTo>
                  <a:cubicBezTo>
                    <a:pt x="782385" y="2368335"/>
                    <a:pt x="782617" y="2384071"/>
                    <a:pt x="789709" y="2396837"/>
                  </a:cubicBezTo>
                  <a:cubicBezTo>
                    <a:pt x="805882" y="2425948"/>
                    <a:pt x="834596" y="2448371"/>
                    <a:pt x="845127" y="2479964"/>
                  </a:cubicBezTo>
                  <a:cubicBezTo>
                    <a:pt x="864248" y="2537324"/>
                    <a:pt x="850881" y="2509377"/>
                    <a:pt x="886691" y="2563091"/>
                  </a:cubicBezTo>
                  <a:cubicBezTo>
                    <a:pt x="891309" y="2576946"/>
                    <a:pt x="894014" y="2591593"/>
                    <a:pt x="900545" y="2604655"/>
                  </a:cubicBezTo>
                  <a:cubicBezTo>
                    <a:pt x="907991" y="2619548"/>
                    <a:pt x="917289" y="2633687"/>
                    <a:pt x="928254" y="2646218"/>
                  </a:cubicBezTo>
                  <a:cubicBezTo>
                    <a:pt x="956345" y="2678322"/>
                    <a:pt x="997358" y="2722333"/>
                    <a:pt x="1039091" y="2743200"/>
                  </a:cubicBezTo>
                  <a:cubicBezTo>
                    <a:pt x="1052153" y="2749731"/>
                    <a:pt x="1066800" y="2752437"/>
                    <a:pt x="1080654" y="2757055"/>
                  </a:cubicBezTo>
                  <a:cubicBezTo>
                    <a:pt x="1089891" y="2766291"/>
                    <a:pt x="1097163" y="2778044"/>
                    <a:pt x="1108364" y="2784764"/>
                  </a:cubicBezTo>
                  <a:cubicBezTo>
                    <a:pt x="1170490" y="2822039"/>
                    <a:pt x="1317032" y="2786682"/>
                    <a:pt x="1343891" y="2784764"/>
                  </a:cubicBezTo>
                  <a:cubicBezTo>
                    <a:pt x="1370235" y="2779495"/>
                    <a:pt x="1426328" y="2771255"/>
                    <a:pt x="1454727" y="2757055"/>
                  </a:cubicBezTo>
                  <a:cubicBezTo>
                    <a:pt x="1469620" y="2749608"/>
                    <a:pt x="1481075" y="2736109"/>
                    <a:pt x="1496291" y="2729346"/>
                  </a:cubicBezTo>
                  <a:cubicBezTo>
                    <a:pt x="1522981" y="2717484"/>
                    <a:pt x="1579418" y="2701637"/>
                    <a:pt x="1579418" y="2701637"/>
                  </a:cubicBezTo>
                  <a:cubicBezTo>
                    <a:pt x="1712007" y="2569048"/>
                    <a:pt x="1542246" y="2726417"/>
                    <a:pt x="1662545" y="2646218"/>
                  </a:cubicBezTo>
                  <a:cubicBezTo>
                    <a:pt x="1712596" y="2612851"/>
                    <a:pt x="1696035" y="2603986"/>
                    <a:pt x="1731818" y="2563091"/>
                  </a:cubicBezTo>
                  <a:cubicBezTo>
                    <a:pt x="1753322" y="2538515"/>
                    <a:pt x="1782977" y="2520989"/>
                    <a:pt x="1801091" y="2493818"/>
                  </a:cubicBezTo>
                  <a:cubicBezTo>
                    <a:pt x="1819564" y="2466109"/>
                    <a:pt x="1845978" y="2442284"/>
                    <a:pt x="1856509" y="2410691"/>
                  </a:cubicBezTo>
                  <a:cubicBezTo>
                    <a:pt x="1889484" y="2311767"/>
                    <a:pt x="1868017" y="2351866"/>
                    <a:pt x="1911927" y="2286000"/>
                  </a:cubicBezTo>
                  <a:cubicBezTo>
                    <a:pt x="1916545" y="2262909"/>
                    <a:pt x="1921911" y="2239956"/>
                    <a:pt x="1925782" y="2216728"/>
                  </a:cubicBezTo>
                  <a:cubicBezTo>
                    <a:pt x="1931151" y="2184517"/>
                    <a:pt x="1933232" y="2151767"/>
                    <a:pt x="1939636" y="2119746"/>
                  </a:cubicBezTo>
                  <a:cubicBezTo>
                    <a:pt x="1942500" y="2105425"/>
                    <a:pt x="1948873" y="2092037"/>
                    <a:pt x="1953491" y="2078182"/>
                  </a:cubicBezTo>
                  <a:cubicBezTo>
                    <a:pt x="1948873" y="1935018"/>
                    <a:pt x="1947581" y="1791709"/>
                    <a:pt x="1939636" y="1648691"/>
                  </a:cubicBezTo>
                  <a:cubicBezTo>
                    <a:pt x="1938650" y="1630951"/>
                    <a:pt x="1918069" y="1545495"/>
                    <a:pt x="1911927" y="1524000"/>
                  </a:cubicBezTo>
                  <a:cubicBezTo>
                    <a:pt x="1907915" y="1509958"/>
                    <a:pt x="1902085" y="1496479"/>
                    <a:pt x="1898073" y="1482437"/>
                  </a:cubicBezTo>
                  <a:cubicBezTo>
                    <a:pt x="1856204" y="1335893"/>
                    <a:pt x="1922345" y="1541395"/>
                    <a:pt x="1856509" y="1343891"/>
                  </a:cubicBezTo>
                  <a:cubicBezTo>
                    <a:pt x="1851891" y="1330037"/>
                    <a:pt x="1850755" y="1314479"/>
                    <a:pt x="1842654" y="1302328"/>
                  </a:cubicBezTo>
                  <a:lnTo>
                    <a:pt x="1787236" y="1219200"/>
                  </a:lnTo>
                  <a:cubicBezTo>
                    <a:pt x="1782618" y="1205346"/>
                    <a:pt x="1782505" y="1189041"/>
                    <a:pt x="1773382" y="1177637"/>
                  </a:cubicBezTo>
                  <a:cubicBezTo>
                    <a:pt x="1753850" y="1153222"/>
                    <a:pt x="1717634" y="1145200"/>
                    <a:pt x="1690254" y="1136073"/>
                  </a:cubicBezTo>
                  <a:cubicBezTo>
                    <a:pt x="1644073" y="1066800"/>
                    <a:pt x="1676399" y="1103745"/>
                    <a:pt x="1579418" y="1039091"/>
                  </a:cubicBezTo>
                  <a:lnTo>
                    <a:pt x="1537854" y="1011382"/>
                  </a:lnTo>
                  <a:cubicBezTo>
                    <a:pt x="1524000" y="1002146"/>
                    <a:pt x="1512087" y="988939"/>
                    <a:pt x="1496291" y="983673"/>
                  </a:cubicBezTo>
                  <a:lnTo>
                    <a:pt x="1454727" y="969818"/>
                  </a:lnTo>
                  <a:cubicBezTo>
                    <a:pt x="1390073" y="974436"/>
                    <a:pt x="1325317" y="989541"/>
                    <a:pt x="1260764" y="983673"/>
                  </a:cubicBezTo>
                  <a:cubicBezTo>
                    <a:pt x="1244181" y="982166"/>
                    <a:pt x="1290553" y="967738"/>
                    <a:pt x="1302327" y="955964"/>
                  </a:cubicBezTo>
                  <a:cubicBezTo>
                    <a:pt x="1364993" y="893297"/>
                    <a:pt x="1290685" y="927516"/>
                    <a:pt x="1371600" y="900546"/>
                  </a:cubicBezTo>
                  <a:cubicBezTo>
                    <a:pt x="1390073" y="872837"/>
                    <a:pt x="1416486" y="849011"/>
                    <a:pt x="1427018" y="817418"/>
                  </a:cubicBezTo>
                  <a:cubicBezTo>
                    <a:pt x="1446139" y="760058"/>
                    <a:pt x="1432772" y="788006"/>
                    <a:pt x="1468582" y="734291"/>
                  </a:cubicBezTo>
                  <a:cubicBezTo>
                    <a:pt x="1463964" y="678873"/>
                    <a:pt x="1465633" y="622567"/>
                    <a:pt x="1454727" y="568037"/>
                  </a:cubicBezTo>
                  <a:cubicBezTo>
                    <a:pt x="1451461" y="551709"/>
                    <a:pt x="1437678" y="539265"/>
                    <a:pt x="1427018" y="526473"/>
                  </a:cubicBezTo>
                  <a:cubicBezTo>
                    <a:pt x="1401272" y="495578"/>
                    <a:pt x="1334848" y="437621"/>
                    <a:pt x="1302327" y="429491"/>
                  </a:cubicBezTo>
                  <a:lnTo>
                    <a:pt x="1246909" y="415637"/>
                  </a:lnTo>
                  <a:cubicBezTo>
                    <a:pt x="1191491" y="420255"/>
                    <a:pt x="1135508" y="420349"/>
                    <a:pt x="1080654" y="429491"/>
                  </a:cubicBezTo>
                  <a:cubicBezTo>
                    <a:pt x="1051844" y="434293"/>
                    <a:pt x="997527" y="457200"/>
                    <a:pt x="997527" y="457200"/>
                  </a:cubicBezTo>
                  <a:lnTo>
                    <a:pt x="872836" y="540328"/>
                  </a:lnTo>
                  <a:lnTo>
                    <a:pt x="831273" y="568037"/>
                  </a:lnTo>
                  <a:lnTo>
                    <a:pt x="789709" y="595746"/>
                  </a:lnTo>
                  <a:cubicBezTo>
                    <a:pt x="710298" y="714862"/>
                    <a:pt x="816038" y="574681"/>
                    <a:pt x="720436" y="651164"/>
                  </a:cubicBezTo>
                  <a:cubicBezTo>
                    <a:pt x="707434" y="661566"/>
                    <a:pt x="704501" y="680954"/>
                    <a:pt x="692727" y="692728"/>
                  </a:cubicBezTo>
                  <a:cubicBezTo>
                    <a:pt x="680953" y="704502"/>
                    <a:pt x="665018" y="711201"/>
                    <a:pt x="651164" y="720437"/>
                  </a:cubicBezTo>
                  <a:cubicBezTo>
                    <a:pt x="646546" y="734291"/>
                    <a:pt x="643840" y="748938"/>
                    <a:pt x="637309" y="762000"/>
                  </a:cubicBezTo>
                  <a:cubicBezTo>
                    <a:pt x="618019" y="800579"/>
                    <a:pt x="598678" y="814486"/>
                    <a:pt x="568036" y="845128"/>
                  </a:cubicBezTo>
                  <a:cubicBezTo>
                    <a:pt x="535062" y="944051"/>
                    <a:pt x="556529" y="903953"/>
                    <a:pt x="512618" y="969818"/>
                  </a:cubicBezTo>
                  <a:cubicBezTo>
                    <a:pt x="501639" y="1002756"/>
                    <a:pt x="490707" y="1032013"/>
                    <a:pt x="484909" y="1066800"/>
                  </a:cubicBezTo>
                  <a:cubicBezTo>
                    <a:pt x="478788" y="1103527"/>
                    <a:pt x="475672" y="1140691"/>
                    <a:pt x="471054" y="1177637"/>
                  </a:cubicBezTo>
                  <a:cubicBezTo>
                    <a:pt x="475672" y="1270001"/>
                    <a:pt x="484909" y="1547207"/>
                    <a:pt x="484909" y="1454728"/>
                  </a:cubicBezTo>
                  <a:cubicBezTo>
                    <a:pt x="484909" y="948212"/>
                    <a:pt x="453399" y="906478"/>
                    <a:pt x="484909" y="512618"/>
                  </a:cubicBezTo>
                  <a:cubicBezTo>
                    <a:pt x="489032" y="461088"/>
                    <a:pt x="510495" y="408153"/>
                    <a:pt x="526473" y="360218"/>
                  </a:cubicBezTo>
                  <a:lnTo>
                    <a:pt x="568036" y="235528"/>
                  </a:lnTo>
                  <a:lnTo>
                    <a:pt x="609600" y="110837"/>
                  </a:lnTo>
                  <a:lnTo>
                    <a:pt x="623454" y="69273"/>
                  </a:lnTo>
                  <a:cubicBezTo>
                    <a:pt x="612537" y="25602"/>
                    <a:pt x="622695" y="0"/>
                    <a:pt x="568036" y="0"/>
                  </a:cubicBezTo>
                  <a:cubicBezTo>
                    <a:pt x="521624" y="0"/>
                    <a:pt x="459509" y="11545"/>
                    <a:pt x="429491" y="27709"/>
                  </a:cubicBezTo>
                  <a:close/>
                </a:path>
              </a:pathLst>
            </a:custGeom>
            <a:solidFill>
              <a:srgbClr val="FFDDD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dirty="0"/>
            </a:p>
          </p:txBody>
        </p:sp>
        <p:sp>
          <p:nvSpPr>
            <p:cNvPr id="5" name="Volný tvar: obrazec 4">
              <a:extLst>
                <a:ext uri="{FF2B5EF4-FFF2-40B4-BE49-F238E27FC236}">
                  <a16:creationId xmlns:a16="http://schemas.microsoft.com/office/drawing/2014/main" id="{BCA04F90-3A3A-483E-986E-9EEA15A9BA79}"/>
                </a:ext>
              </a:extLst>
            </p:cNvPr>
            <p:cNvSpPr/>
            <p:nvPr/>
          </p:nvSpPr>
          <p:spPr>
            <a:xfrm>
              <a:off x="3769025" y="845423"/>
              <a:ext cx="1699353" cy="2537530"/>
            </a:xfrm>
            <a:custGeom>
              <a:avLst/>
              <a:gdLst>
                <a:gd name="connsiteX0" fmla="*/ 374073 w 1699575"/>
                <a:gd name="connsiteY0" fmla="*/ 0 h 2537448"/>
                <a:gd name="connsiteX1" fmla="*/ 332509 w 1699575"/>
                <a:gd name="connsiteY1" fmla="*/ 235528 h 2537448"/>
                <a:gd name="connsiteX2" fmla="*/ 318655 w 1699575"/>
                <a:gd name="connsiteY2" fmla="*/ 277091 h 2537448"/>
                <a:gd name="connsiteX3" fmla="*/ 304800 w 1699575"/>
                <a:gd name="connsiteY3" fmla="*/ 346364 h 2537448"/>
                <a:gd name="connsiteX4" fmla="*/ 290946 w 1699575"/>
                <a:gd name="connsiteY4" fmla="*/ 443346 h 2537448"/>
                <a:gd name="connsiteX5" fmla="*/ 249382 w 1699575"/>
                <a:gd name="connsiteY5" fmla="*/ 568037 h 2537448"/>
                <a:gd name="connsiteX6" fmla="*/ 221673 w 1699575"/>
                <a:gd name="connsiteY6" fmla="*/ 678873 h 2537448"/>
                <a:gd name="connsiteX7" fmla="*/ 207819 w 1699575"/>
                <a:gd name="connsiteY7" fmla="*/ 734291 h 2537448"/>
                <a:gd name="connsiteX8" fmla="*/ 193964 w 1699575"/>
                <a:gd name="connsiteY8" fmla="*/ 775855 h 2537448"/>
                <a:gd name="connsiteX9" fmla="*/ 180109 w 1699575"/>
                <a:gd name="connsiteY9" fmla="*/ 858982 h 2537448"/>
                <a:gd name="connsiteX10" fmla="*/ 166255 w 1699575"/>
                <a:gd name="connsiteY10" fmla="*/ 900546 h 2537448"/>
                <a:gd name="connsiteX11" fmla="*/ 152400 w 1699575"/>
                <a:gd name="connsiteY11" fmla="*/ 955964 h 2537448"/>
                <a:gd name="connsiteX12" fmla="*/ 124691 w 1699575"/>
                <a:gd name="connsiteY12" fmla="*/ 1039091 h 2537448"/>
                <a:gd name="connsiteX13" fmla="*/ 110837 w 1699575"/>
                <a:gd name="connsiteY13" fmla="*/ 1080655 h 2537448"/>
                <a:gd name="connsiteX14" fmla="*/ 96982 w 1699575"/>
                <a:gd name="connsiteY14" fmla="*/ 1136073 h 2537448"/>
                <a:gd name="connsiteX15" fmla="*/ 69273 w 1699575"/>
                <a:gd name="connsiteY15" fmla="*/ 1219200 h 2537448"/>
                <a:gd name="connsiteX16" fmla="*/ 55419 w 1699575"/>
                <a:gd name="connsiteY16" fmla="*/ 1260764 h 2537448"/>
                <a:gd name="connsiteX17" fmla="*/ 27709 w 1699575"/>
                <a:gd name="connsiteY17" fmla="*/ 1343891 h 2537448"/>
                <a:gd name="connsiteX18" fmla="*/ 13855 w 1699575"/>
                <a:gd name="connsiteY18" fmla="*/ 1385455 h 2537448"/>
                <a:gd name="connsiteX19" fmla="*/ 69273 w 1699575"/>
                <a:gd name="connsiteY19" fmla="*/ 1593273 h 2537448"/>
                <a:gd name="connsiteX20" fmla="*/ 138546 w 1699575"/>
                <a:gd name="connsiteY20" fmla="*/ 1607128 h 2537448"/>
                <a:gd name="connsiteX21" fmla="*/ 124691 w 1699575"/>
                <a:gd name="connsiteY21" fmla="*/ 1648691 h 2537448"/>
                <a:gd name="connsiteX22" fmla="*/ 41564 w 1699575"/>
                <a:gd name="connsiteY22" fmla="*/ 1704109 h 2537448"/>
                <a:gd name="connsiteX23" fmla="*/ 0 w 1699575"/>
                <a:gd name="connsiteY23" fmla="*/ 1745673 h 2537448"/>
                <a:gd name="connsiteX24" fmla="*/ 83128 w 1699575"/>
                <a:gd name="connsiteY24" fmla="*/ 1787237 h 2537448"/>
                <a:gd name="connsiteX25" fmla="*/ 96982 w 1699575"/>
                <a:gd name="connsiteY25" fmla="*/ 1828800 h 2537448"/>
                <a:gd name="connsiteX26" fmla="*/ 83128 w 1699575"/>
                <a:gd name="connsiteY26" fmla="*/ 1939637 h 2537448"/>
                <a:gd name="connsiteX27" fmla="*/ 69273 w 1699575"/>
                <a:gd name="connsiteY27" fmla="*/ 1981200 h 2537448"/>
                <a:gd name="connsiteX28" fmla="*/ 110837 w 1699575"/>
                <a:gd name="connsiteY28" fmla="*/ 1995055 h 2537448"/>
                <a:gd name="connsiteX29" fmla="*/ 138546 w 1699575"/>
                <a:gd name="connsiteY29" fmla="*/ 2036618 h 2537448"/>
                <a:gd name="connsiteX30" fmla="*/ 152400 w 1699575"/>
                <a:gd name="connsiteY30" fmla="*/ 2189018 h 2537448"/>
                <a:gd name="connsiteX31" fmla="*/ 249382 w 1699575"/>
                <a:gd name="connsiteY31" fmla="*/ 2161309 h 2537448"/>
                <a:gd name="connsiteX32" fmla="*/ 263237 w 1699575"/>
                <a:gd name="connsiteY32" fmla="*/ 2479964 h 2537448"/>
                <a:gd name="connsiteX33" fmla="*/ 304800 w 1699575"/>
                <a:gd name="connsiteY33" fmla="*/ 2466109 h 2537448"/>
                <a:gd name="connsiteX34" fmla="*/ 374073 w 1699575"/>
                <a:gd name="connsiteY34" fmla="*/ 2382982 h 2537448"/>
                <a:gd name="connsiteX35" fmla="*/ 415637 w 1699575"/>
                <a:gd name="connsiteY35" fmla="*/ 2355273 h 2537448"/>
                <a:gd name="connsiteX36" fmla="*/ 512619 w 1699575"/>
                <a:gd name="connsiteY36" fmla="*/ 2438400 h 2537448"/>
                <a:gd name="connsiteX37" fmla="*/ 581891 w 1699575"/>
                <a:gd name="connsiteY37" fmla="*/ 2507673 h 2537448"/>
                <a:gd name="connsiteX38" fmla="*/ 623455 w 1699575"/>
                <a:gd name="connsiteY38" fmla="*/ 2479964 h 2537448"/>
                <a:gd name="connsiteX39" fmla="*/ 692728 w 1699575"/>
                <a:gd name="connsiteY39" fmla="*/ 2396837 h 2537448"/>
                <a:gd name="connsiteX40" fmla="*/ 665019 w 1699575"/>
                <a:gd name="connsiteY40" fmla="*/ 2092037 h 2537448"/>
                <a:gd name="connsiteX41" fmla="*/ 568037 w 1699575"/>
                <a:gd name="connsiteY41" fmla="*/ 1995055 h 2537448"/>
                <a:gd name="connsiteX42" fmla="*/ 526473 w 1699575"/>
                <a:gd name="connsiteY42" fmla="*/ 1967346 h 2537448"/>
                <a:gd name="connsiteX43" fmla="*/ 387928 w 1699575"/>
                <a:gd name="connsiteY43" fmla="*/ 1939637 h 2537448"/>
                <a:gd name="connsiteX44" fmla="*/ 401782 w 1699575"/>
                <a:gd name="connsiteY44" fmla="*/ 1898073 h 2537448"/>
                <a:gd name="connsiteX45" fmla="*/ 415637 w 1699575"/>
                <a:gd name="connsiteY45" fmla="*/ 1814946 h 2537448"/>
                <a:gd name="connsiteX46" fmla="*/ 374073 w 1699575"/>
                <a:gd name="connsiteY46" fmla="*/ 1801091 h 2537448"/>
                <a:gd name="connsiteX47" fmla="*/ 387928 w 1699575"/>
                <a:gd name="connsiteY47" fmla="*/ 1759528 h 2537448"/>
                <a:gd name="connsiteX48" fmla="*/ 443346 w 1699575"/>
                <a:gd name="connsiteY48" fmla="*/ 1676400 h 2537448"/>
                <a:gd name="connsiteX49" fmla="*/ 387928 w 1699575"/>
                <a:gd name="connsiteY49" fmla="*/ 1634837 h 2537448"/>
                <a:gd name="connsiteX50" fmla="*/ 277091 w 1699575"/>
                <a:gd name="connsiteY50" fmla="*/ 1620982 h 2537448"/>
                <a:gd name="connsiteX51" fmla="*/ 221673 w 1699575"/>
                <a:gd name="connsiteY51" fmla="*/ 1607128 h 2537448"/>
                <a:gd name="connsiteX52" fmla="*/ 290946 w 1699575"/>
                <a:gd name="connsiteY52" fmla="*/ 1482437 h 2537448"/>
                <a:gd name="connsiteX53" fmla="*/ 512619 w 1699575"/>
                <a:gd name="connsiteY53" fmla="*/ 1316182 h 2537448"/>
                <a:gd name="connsiteX54" fmla="*/ 554182 w 1699575"/>
                <a:gd name="connsiteY54" fmla="*/ 1288473 h 2537448"/>
                <a:gd name="connsiteX55" fmla="*/ 637309 w 1699575"/>
                <a:gd name="connsiteY55" fmla="*/ 1260764 h 2537448"/>
                <a:gd name="connsiteX56" fmla="*/ 678873 w 1699575"/>
                <a:gd name="connsiteY56" fmla="*/ 1246909 h 2537448"/>
                <a:gd name="connsiteX57" fmla="*/ 637309 w 1699575"/>
                <a:gd name="connsiteY57" fmla="*/ 1233055 h 2537448"/>
                <a:gd name="connsiteX58" fmla="*/ 484909 w 1699575"/>
                <a:gd name="connsiteY58" fmla="*/ 1219200 h 2537448"/>
                <a:gd name="connsiteX59" fmla="*/ 526473 w 1699575"/>
                <a:gd name="connsiteY59" fmla="*/ 1205346 h 2537448"/>
                <a:gd name="connsiteX60" fmla="*/ 623455 w 1699575"/>
                <a:gd name="connsiteY60" fmla="*/ 1177637 h 2537448"/>
                <a:gd name="connsiteX61" fmla="*/ 665019 w 1699575"/>
                <a:gd name="connsiteY61" fmla="*/ 1149928 h 2537448"/>
                <a:gd name="connsiteX62" fmla="*/ 651164 w 1699575"/>
                <a:gd name="connsiteY62" fmla="*/ 1080655 h 2537448"/>
                <a:gd name="connsiteX63" fmla="*/ 568037 w 1699575"/>
                <a:gd name="connsiteY63" fmla="*/ 1011382 h 2537448"/>
                <a:gd name="connsiteX64" fmla="*/ 595746 w 1699575"/>
                <a:gd name="connsiteY64" fmla="*/ 1052946 h 2537448"/>
                <a:gd name="connsiteX65" fmla="*/ 665019 w 1699575"/>
                <a:gd name="connsiteY65" fmla="*/ 969818 h 2537448"/>
                <a:gd name="connsiteX66" fmla="*/ 678873 w 1699575"/>
                <a:gd name="connsiteY66" fmla="*/ 886691 h 2537448"/>
                <a:gd name="connsiteX67" fmla="*/ 692728 w 1699575"/>
                <a:gd name="connsiteY67" fmla="*/ 845128 h 2537448"/>
                <a:gd name="connsiteX68" fmla="*/ 706582 w 1699575"/>
                <a:gd name="connsiteY68" fmla="*/ 775855 h 2537448"/>
                <a:gd name="connsiteX69" fmla="*/ 720437 w 1699575"/>
                <a:gd name="connsiteY69" fmla="*/ 720437 h 2537448"/>
                <a:gd name="connsiteX70" fmla="*/ 748146 w 1699575"/>
                <a:gd name="connsiteY70" fmla="*/ 775855 h 2537448"/>
                <a:gd name="connsiteX71" fmla="*/ 775855 w 1699575"/>
                <a:gd name="connsiteY71" fmla="*/ 817418 h 2537448"/>
                <a:gd name="connsiteX72" fmla="*/ 803564 w 1699575"/>
                <a:gd name="connsiteY72" fmla="*/ 775855 h 2537448"/>
                <a:gd name="connsiteX73" fmla="*/ 817419 w 1699575"/>
                <a:gd name="connsiteY73" fmla="*/ 512618 h 2537448"/>
                <a:gd name="connsiteX74" fmla="*/ 900546 w 1699575"/>
                <a:gd name="connsiteY74" fmla="*/ 540328 h 2537448"/>
                <a:gd name="connsiteX75" fmla="*/ 942109 w 1699575"/>
                <a:gd name="connsiteY75" fmla="*/ 526473 h 2537448"/>
                <a:gd name="connsiteX76" fmla="*/ 969819 w 1699575"/>
                <a:gd name="connsiteY76" fmla="*/ 415637 h 2537448"/>
                <a:gd name="connsiteX77" fmla="*/ 1066800 w 1699575"/>
                <a:gd name="connsiteY77" fmla="*/ 512618 h 2537448"/>
                <a:gd name="connsiteX78" fmla="*/ 1094509 w 1699575"/>
                <a:gd name="connsiteY78" fmla="*/ 471055 h 2537448"/>
                <a:gd name="connsiteX79" fmla="*/ 1122219 w 1699575"/>
                <a:gd name="connsiteY79" fmla="*/ 374073 h 2537448"/>
                <a:gd name="connsiteX80" fmla="*/ 1163782 w 1699575"/>
                <a:gd name="connsiteY80" fmla="*/ 360218 h 2537448"/>
                <a:gd name="connsiteX81" fmla="*/ 1260764 w 1699575"/>
                <a:gd name="connsiteY81" fmla="*/ 429491 h 2537448"/>
                <a:gd name="connsiteX82" fmla="*/ 942109 w 1699575"/>
                <a:gd name="connsiteY82" fmla="*/ 471055 h 2537448"/>
                <a:gd name="connsiteX83" fmla="*/ 900546 w 1699575"/>
                <a:gd name="connsiteY83" fmla="*/ 484909 h 2537448"/>
                <a:gd name="connsiteX84" fmla="*/ 803564 w 1699575"/>
                <a:gd name="connsiteY84" fmla="*/ 512618 h 2537448"/>
                <a:gd name="connsiteX85" fmla="*/ 775855 w 1699575"/>
                <a:gd name="connsiteY85" fmla="*/ 540328 h 2537448"/>
                <a:gd name="connsiteX86" fmla="*/ 692728 w 1699575"/>
                <a:gd name="connsiteY86" fmla="*/ 609600 h 2537448"/>
                <a:gd name="connsiteX87" fmla="*/ 651164 w 1699575"/>
                <a:gd name="connsiteY87" fmla="*/ 692728 h 2537448"/>
                <a:gd name="connsiteX88" fmla="*/ 595746 w 1699575"/>
                <a:gd name="connsiteY88" fmla="*/ 775855 h 2537448"/>
                <a:gd name="connsiteX89" fmla="*/ 554182 w 1699575"/>
                <a:gd name="connsiteY89" fmla="*/ 914400 h 2537448"/>
                <a:gd name="connsiteX90" fmla="*/ 540328 w 1699575"/>
                <a:gd name="connsiteY90" fmla="*/ 955964 h 2537448"/>
                <a:gd name="connsiteX91" fmla="*/ 554182 w 1699575"/>
                <a:gd name="connsiteY91" fmla="*/ 1191491 h 2537448"/>
                <a:gd name="connsiteX92" fmla="*/ 568037 w 1699575"/>
                <a:gd name="connsiteY92" fmla="*/ 1233055 h 2537448"/>
                <a:gd name="connsiteX93" fmla="*/ 651164 w 1699575"/>
                <a:gd name="connsiteY93" fmla="*/ 1288473 h 2537448"/>
                <a:gd name="connsiteX94" fmla="*/ 775855 w 1699575"/>
                <a:gd name="connsiteY94" fmla="*/ 1343891 h 2537448"/>
                <a:gd name="connsiteX95" fmla="*/ 817419 w 1699575"/>
                <a:gd name="connsiteY95" fmla="*/ 1357746 h 2537448"/>
                <a:gd name="connsiteX96" fmla="*/ 858982 w 1699575"/>
                <a:gd name="connsiteY96" fmla="*/ 1371600 h 2537448"/>
                <a:gd name="connsiteX97" fmla="*/ 900546 w 1699575"/>
                <a:gd name="connsiteY97" fmla="*/ 1399309 h 2537448"/>
                <a:gd name="connsiteX98" fmla="*/ 942109 w 1699575"/>
                <a:gd name="connsiteY98" fmla="*/ 1385455 h 2537448"/>
                <a:gd name="connsiteX99" fmla="*/ 914400 w 1699575"/>
                <a:gd name="connsiteY99" fmla="*/ 1191491 h 2537448"/>
                <a:gd name="connsiteX100" fmla="*/ 886691 w 1699575"/>
                <a:gd name="connsiteY100" fmla="*/ 1136073 h 2537448"/>
                <a:gd name="connsiteX101" fmla="*/ 803564 w 1699575"/>
                <a:gd name="connsiteY101" fmla="*/ 1080655 h 2537448"/>
                <a:gd name="connsiteX102" fmla="*/ 775855 w 1699575"/>
                <a:gd name="connsiteY102" fmla="*/ 1039091 h 2537448"/>
                <a:gd name="connsiteX103" fmla="*/ 762000 w 1699575"/>
                <a:gd name="connsiteY103" fmla="*/ 997528 h 2537448"/>
                <a:gd name="connsiteX104" fmla="*/ 692728 w 1699575"/>
                <a:gd name="connsiteY104" fmla="*/ 942109 h 2537448"/>
                <a:gd name="connsiteX105" fmla="*/ 734291 w 1699575"/>
                <a:gd name="connsiteY105" fmla="*/ 983673 h 2537448"/>
                <a:gd name="connsiteX106" fmla="*/ 789709 w 1699575"/>
                <a:gd name="connsiteY106" fmla="*/ 1066800 h 2537448"/>
                <a:gd name="connsiteX107" fmla="*/ 817419 w 1699575"/>
                <a:gd name="connsiteY107" fmla="*/ 1094509 h 2537448"/>
                <a:gd name="connsiteX108" fmla="*/ 845128 w 1699575"/>
                <a:gd name="connsiteY108" fmla="*/ 1136073 h 2537448"/>
                <a:gd name="connsiteX109" fmla="*/ 928255 w 1699575"/>
                <a:gd name="connsiteY109" fmla="*/ 1163782 h 2537448"/>
                <a:gd name="connsiteX110" fmla="*/ 983673 w 1699575"/>
                <a:gd name="connsiteY110" fmla="*/ 1149928 h 2537448"/>
                <a:gd name="connsiteX111" fmla="*/ 969819 w 1699575"/>
                <a:gd name="connsiteY111" fmla="*/ 762000 h 2537448"/>
                <a:gd name="connsiteX112" fmla="*/ 955964 w 1699575"/>
                <a:gd name="connsiteY112" fmla="*/ 720437 h 2537448"/>
                <a:gd name="connsiteX113" fmla="*/ 914400 w 1699575"/>
                <a:gd name="connsiteY113" fmla="*/ 692728 h 2537448"/>
                <a:gd name="connsiteX114" fmla="*/ 942109 w 1699575"/>
                <a:gd name="connsiteY114" fmla="*/ 803564 h 2537448"/>
                <a:gd name="connsiteX115" fmla="*/ 955964 w 1699575"/>
                <a:gd name="connsiteY115" fmla="*/ 845128 h 2537448"/>
                <a:gd name="connsiteX116" fmla="*/ 1025237 w 1699575"/>
                <a:gd name="connsiteY116" fmla="*/ 928255 h 2537448"/>
                <a:gd name="connsiteX117" fmla="*/ 1080655 w 1699575"/>
                <a:gd name="connsiteY117" fmla="*/ 997528 h 2537448"/>
                <a:gd name="connsiteX118" fmla="*/ 1122219 w 1699575"/>
                <a:gd name="connsiteY118" fmla="*/ 803564 h 2537448"/>
                <a:gd name="connsiteX119" fmla="*/ 1149928 w 1699575"/>
                <a:gd name="connsiteY119" fmla="*/ 665018 h 2537448"/>
                <a:gd name="connsiteX120" fmla="*/ 1136073 w 1699575"/>
                <a:gd name="connsiteY120" fmla="*/ 942109 h 2537448"/>
                <a:gd name="connsiteX121" fmla="*/ 1122219 w 1699575"/>
                <a:gd name="connsiteY121" fmla="*/ 997528 h 2537448"/>
                <a:gd name="connsiteX122" fmla="*/ 1094509 w 1699575"/>
                <a:gd name="connsiteY122" fmla="*/ 1149928 h 2537448"/>
                <a:gd name="connsiteX123" fmla="*/ 1066800 w 1699575"/>
                <a:gd name="connsiteY123" fmla="*/ 1191491 h 2537448"/>
                <a:gd name="connsiteX124" fmla="*/ 1011382 w 1699575"/>
                <a:gd name="connsiteY124" fmla="*/ 1316182 h 2537448"/>
                <a:gd name="connsiteX125" fmla="*/ 983673 w 1699575"/>
                <a:gd name="connsiteY125" fmla="*/ 1399309 h 2537448"/>
                <a:gd name="connsiteX126" fmla="*/ 969819 w 1699575"/>
                <a:gd name="connsiteY126" fmla="*/ 1440873 h 2537448"/>
                <a:gd name="connsiteX127" fmla="*/ 983673 w 1699575"/>
                <a:gd name="connsiteY127" fmla="*/ 1440873 h 2537448"/>
                <a:gd name="connsiteX128" fmla="*/ 1011382 w 1699575"/>
                <a:gd name="connsiteY128" fmla="*/ 1343891 h 2537448"/>
                <a:gd name="connsiteX129" fmla="*/ 1039091 w 1699575"/>
                <a:gd name="connsiteY129" fmla="*/ 1302328 h 2537448"/>
                <a:gd name="connsiteX130" fmla="*/ 1052946 w 1699575"/>
                <a:gd name="connsiteY130" fmla="*/ 1343891 h 2537448"/>
                <a:gd name="connsiteX131" fmla="*/ 1066800 w 1699575"/>
                <a:gd name="connsiteY131" fmla="*/ 1399309 h 2537448"/>
                <a:gd name="connsiteX132" fmla="*/ 1094509 w 1699575"/>
                <a:gd name="connsiteY132" fmla="*/ 1454728 h 2537448"/>
                <a:gd name="connsiteX133" fmla="*/ 1108364 w 1699575"/>
                <a:gd name="connsiteY133" fmla="*/ 1496291 h 2537448"/>
                <a:gd name="connsiteX134" fmla="*/ 1122219 w 1699575"/>
                <a:gd name="connsiteY134" fmla="*/ 1454728 h 2537448"/>
                <a:gd name="connsiteX135" fmla="*/ 1136073 w 1699575"/>
                <a:gd name="connsiteY135" fmla="*/ 1219200 h 2537448"/>
                <a:gd name="connsiteX136" fmla="*/ 1177637 w 1699575"/>
                <a:gd name="connsiteY136" fmla="*/ 1233055 h 2537448"/>
                <a:gd name="connsiteX137" fmla="*/ 1219200 w 1699575"/>
                <a:gd name="connsiteY137" fmla="*/ 1260764 h 2537448"/>
                <a:gd name="connsiteX138" fmla="*/ 1274619 w 1699575"/>
                <a:gd name="connsiteY138" fmla="*/ 1149928 h 2537448"/>
                <a:gd name="connsiteX139" fmla="*/ 1288473 w 1699575"/>
                <a:gd name="connsiteY139" fmla="*/ 1191491 h 2537448"/>
                <a:gd name="connsiteX140" fmla="*/ 1330037 w 1699575"/>
                <a:gd name="connsiteY140" fmla="*/ 1219200 h 2537448"/>
                <a:gd name="connsiteX141" fmla="*/ 1413164 w 1699575"/>
                <a:gd name="connsiteY141" fmla="*/ 1149928 h 2537448"/>
                <a:gd name="connsiteX142" fmla="*/ 1440873 w 1699575"/>
                <a:gd name="connsiteY142" fmla="*/ 1191491 h 2537448"/>
                <a:gd name="connsiteX143" fmla="*/ 1482437 w 1699575"/>
                <a:gd name="connsiteY143" fmla="*/ 1246909 h 2537448"/>
                <a:gd name="connsiteX144" fmla="*/ 1496291 w 1699575"/>
                <a:gd name="connsiteY144" fmla="*/ 1288473 h 2537448"/>
                <a:gd name="connsiteX145" fmla="*/ 1524000 w 1699575"/>
                <a:gd name="connsiteY145" fmla="*/ 1246909 h 2537448"/>
                <a:gd name="connsiteX146" fmla="*/ 1510146 w 1699575"/>
                <a:gd name="connsiteY146" fmla="*/ 1385455 h 2537448"/>
                <a:gd name="connsiteX147" fmla="*/ 1468582 w 1699575"/>
                <a:gd name="connsiteY147" fmla="*/ 1357746 h 2537448"/>
                <a:gd name="connsiteX148" fmla="*/ 1371600 w 1699575"/>
                <a:gd name="connsiteY148" fmla="*/ 1302328 h 2537448"/>
                <a:gd name="connsiteX149" fmla="*/ 1288473 w 1699575"/>
                <a:gd name="connsiteY149" fmla="*/ 1371600 h 2537448"/>
                <a:gd name="connsiteX150" fmla="*/ 1233055 w 1699575"/>
                <a:gd name="connsiteY150" fmla="*/ 1357746 h 2537448"/>
                <a:gd name="connsiteX151" fmla="*/ 1191491 w 1699575"/>
                <a:gd name="connsiteY151" fmla="*/ 1330037 h 2537448"/>
                <a:gd name="connsiteX152" fmla="*/ 1177637 w 1699575"/>
                <a:gd name="connsiteY152" fmla="*/ 1385455 h 2537448"/>
                <a:gd name="connsiteX153" fmla="*/ 1163782 w 1699575"/>
                <a:gd name="connsiteY153" fmla="*/ 1427018 h 2537448"/>
                <a:gd name="connsiteX154" fmla="*/ 1052946 w 1699575"/>
                <a:gd name="connsiteY154" fmla="*/ 1399309 h 2537448"/>
                <a:gd name="connsiteX155" fmla="*/ 1011382 w 1699575"/>
                <a:gd name="connsiteY155" fmla="*/ 1371600 h 2537448"/>
                <a:gd name="connsiteX156" fmla="*/ 969819 w 1699575"/>
                <a:gd name="connsiteY156" fmla="*/ 1357746 h 2537448"/>
                <a:gd name="connsiteX157" fmla="*/ 983673 w 1699575"/>
                <a:gd name="connsiteY157" fmla="*/ 1413164 h 2537448"/>
                <a:gd name="connsiteX158" fmla="*/ 1052946 w 1699575"/>
                <a:gd name="connsiteY158" fmla="*/ 1399309 h 2537448"/>
                <a:gd name="connsiteX159" fmla="*/ 1122219 w 1699575"/>
                <a:gd name="connsiteY159" fmla="*/ 1413164 h 2537448"/>
                <a:gd name="connsiteX160" fmla="*/ 1163782 w 1699575"/>
                <a:gd name="connsiteY160" fmla="*/ 1440873 h 2537448"/>
                <a:gd name="connsiteX161" fmla="*/ 1205346 w 1699575"/>
                <a:gd name="connsiteY161" fmla="*/ 1482437 h 2537448"/>
                <a:gd name="connsiteX162" fmla="*/ 1316182 w 1699575"/>
                <a:gd name="connsiteY162" fmla="*/ 1468582 h 2537448"/>
                <a:gd name="connsiteX163" fmla="*/ 1399309 w 1699575"/>
                <a:gd name="connsiteY163" fmla="*/ 1524000 h 2537448"/>
                <a:gd name="connsiteX164" fmla="*/ 1440873 w 1699575"/>
                <a:gd name="connsiteY164" fmla="*/ 1537855 h 2537448"/>
                <a:gd name="connsiteX165" fmla="*/ 1482437 w 1699575"/>
                <a:gd name="connsiteY165" fmla="*/ 1524000 h 2537448"/>
                <a:gd name="connsiteX166" fmla="*/ 1551709 w 1699575"/>
                <a:gd name="connsiteY166" fmla="*/ 1427018 h 2537448"/>
                <a:gd name="connsiteX167" fmla="*/ 1620982 w 1699575"/>
                <a:gd name="connsiteY167" fmla="*/ 1496291 h 2537448"/>
                <a:gd name="connsiteX168" fmla="*/ 1634837 w 1699575"/>
                <a:gd name="connsiteY168" fmla="*/ 1565564 h 2537448"/>
                <a:gd name="connsiteX169" fmla="*/ 1662546 w 1699575"/>
                <a:gd name="connsiteY169" fmla="*/ 1620982 h 2537448"/>
                <a:gd name="connsiteX170" fmla="*/ 1690255 w 1699575"/>
                <a:gd name="connsiteY170" fmla="*/ 1704109 h 2537448"/>
                <a:gd name="connsiteX171" fmla="*/ 1620982 w 1699575"/>
                <a:gd name="connsiteY171" fmla="*/ 1690255 h 2537448"/>
                <a:gd name="connsiteX172" fmla="*/ 1399309 w 1699575"/>
                <a:gd name="connsiteY172" fmla="*/ 1510146 h 2537448"/>
                <a:gd name="connsiteX173" fmla="*/ 1343891 w 1699575"/>
                <a:gd name="connsiteY173" fmla="*/ 1482437 h 2537448"/>
                <a:gd name="connsiteX174" fmla="*/ 1260764 w 1699575"/>
                <a:gd name="connsiteY174" fmla="*/ 1510146 h 2537448"/>
                <a:gd name="connsiteX175" fmla="*/ 1080655 w 1699575"/>
                <a:gd name="connsiteY175" fmla="*/ 1468582 h 2537448"/>
                <a:gd name="connsiteX176" fmla="*/ 1191491 w 1699575"/>
                <a:gd name="connsiteY176" fmla="*/ 1676400 h 2537448"/>
                <a:gd name="connsiteX177" fmla="*/ 1274619 w 1699575"/>
                <a:gd name="connsiteY177" fmla="*/ 1704109 h 2537448"/>
                <a:gd name="connsiteX178" fmla="*/ 1357746 w 1699575"/>
                <a:gd name="connsiteY178" fmla="*/ 1759528 h 2537448"/>
                <a:gd name="connsiteX179" fmla="*/ 1399309 w 1699575"/>
                <a:gd name="connsiteY179" fmla="*/ 1745673 h 2537448"/>
                <a:gd name="connsiteX180" fmla="*/ 1468582 w 1699575"/>
                <a:gd name="connsiteY180" fmla="*/ 1759528 h 2537448"/>
                <a:gd name="connsiteX181" fmla="*/ 1510146 w 1699575"/>
                <a:gd name="connsiteY181" fmla="*/ 1856509 h 2537448"/>
                <a:gd name="connsiteX182" fmla="*/ 1593273 w 1699575"/>
                <a:gd name="connsiteY182" fmla="*/ 1898073 h 2537448"/>
                <a:gd name="connsiteX183" fmla="*/ 1620982 w 1699575"/>
                <a:gd name="connsiteY183" fmla="*/ 1939637 h 2537448"/>
                <a:gd name="connsiteX184" fmla="*/ 1648691 w 1699575"/>
                <a:gd name="connsiteY184" fmla="*/ 2036618 h 2537448"/>
                <a:gd name="connsiteX185" fmla="*/ 1676400 w 1699575"/>
                <a:gd name="connsiteY185" fmla="*/ 2119746 h 2537448"/>
                <a:gd name="connsiteX186" fmla="*/ 1565564 w 1699575"/>
                <a:gd name="connsiteY186" fmla="*/ 2161309 h 2537448"/>
                <a:gd name="connsiteX187" fmla="*/ 1510146 w 1699575"/>
                <a:gd name="connsiteY187" fmla="*/ 2147455 h 2537448"/>
                <a:gd name="connsiteX188" fmla="*/ 1468582 w 1699575"/>
                <a:gd name="connsiteY188" fmla="*/ 2119746 h 2537448"/>
                <a:gd name="connsiteX189" fmla="*/ 1454728 w 1699575"/>
                <a:gd name="connsiteY189" fmla="*/ 2078182 h 2537448"/>
                <a:gd name="connsiteX190" fmla="*/ 1440873 w 1699575"/>
                <a:gd name="connsiteY190" fmla="*/ 1814946 h 2537448"/>
                <a:gd name="connsiteX191" fmla="*/ 1357746 w 1699575"/>
                <a:gd name="connsiteY191" fmla="*/ 1773382 h 2537448"/>
                <a:gd name="connsiteX192" fmla="*/ 1274619 w 1699575"/>
                <a:gd name="connsiteY192" fmla="*/ 1690255 h 2537448"/>
                <a:gd name="connsiteX193" fmla="*/ 1191491 w 1699575"/>
                <a:gd name="connsiteY193" fmla="*/ 1676400 h 2537448"/>
                <a:gd name="connsiteX194" fmla="*/ 1149928 w 1699575"/>
                <a:gd name="connsiteY194" fmla="*/ 1593273 h 2537448"/>
                <a:gd name="connsiteX195" fmla="*/ 1108364 w 1699575"/>
                <a:gd name="connsiteY195" fmla="*/ 1482437 h 2537448"/>
                <a:gd name="connsiteX196" fmla="*/ 1066800 w 1699575"/>
                <a:gd name="connsiteY196" fmla="*/ 1510146 h 2537448"/>
                <a:gd name="connsiteX197" fmla="*/ 1052946 w 1699575"/>
                <a:gd name="connsiteY197" fmla="*/ 1593273 h 2537448"/>
                <a:gd name="connsiteX198" fmla="*/ 1039091 w 1699575"/>
                <a:gd name="connsiteY198" fmla="*/ 1731818 h 2537448"/>
                <a:gd name="connsiteX199" fmla="*/ 1011382 w 1699575"/>
                <a:gd name="connsiteY199" fmla="*/ 1828800 h 2537448"/>
                <a:gd name="connsiteX200" fmla="*/ 1094509 w 1699575"/>
                <a:gd name="connsiteY200" fmla="*/ 1967346 h 2537448"/>
                <a:gd name="connsiteX201" fmla="*/ 1136073 w 1699575"/>
                <a:gd name="connsiteY201" fmla="*/ 1981200 h 2537448"/>
                <a:gd name="connsiteX202" fmla="*/ 1177637 w 1699575"/>
                <a:gd name="connsiteY202" fmla="*/ 2050473 h 2537448"/>
                <a:gd name="connsiteX203" fmla="*/ 1316182 w 1699575"/>
                <a:gd name="connsiteY203" fmla="*/ 2147455 h 2537448"/>
                <a:gd name="connsiteX204" fmla="*/ 1357746 w 1699575"/>
                <a:gd name="connsiteY204" fmla="*/ 2189018 h 2537448"/>
                <a:gd name="connsiteX205" fmla="*/ 1413164 w 1699575"/>
                <a:gd name="connsiteY205" fmla="*/ 2286000 h 2537448"/>
                <a:gd name="connsiteX206" fmla="*/ 1454728 w 1699575"/>
                <a:gd name="connsiteY206" fmla="*/ 2313709 h 2537448"/>
                <a:gd name="connsiteX207" fmla="*/ 1468582 w 1699575"/>
                <a:gd name="connsiteY207" fmla="*/ 2355273 h 2537448"/>
                <a:gd name="connsiteX208" fmla="*/ 1524000 w 1699575"/>
                <a:gd name="connsiteY208" fmla="*/ 2438400 h 2537448"/>
                <a:gd name="connsiteX209" fmla="*/ 1510146 w 1699575"/>
                <a:gd name="connsiteY209" fmla="*/ 2507673 h 2537448"/>
                <a:gd name="connsiteX210" fmla="*/ 1316182 w 1699575"/>
                <a:gd name="connsiteY210" fmla="*/ 2507673 h 2537448"/>
                <a:gd name="connsiteX211" fmla="*/ 1274619 w 1699575"/>
                <a:gd name="connsiteY211" fmla="*/ 2479964 h 2537448"/>
                <a:gd name="connsiteX212" fmla="*/ 1260764 w 1699575"/>
                <a:gd name="connsiteY212" fmla="*/ 2244437 h 2537448"/>
                <a:gd name="connsiteX213" fmla="*/ 1122219 w 1699575"/>
                <a:gd name="connsiteY213" fmla="*/ 2175164 h 2537448"/>
                <a:gd name="connsiteX214" fmla="*/ 1094509 w 1699575"/>
                <a:gd name="connsiteY214" fmla="*/ 2133600 h 2537448"/>
                <a:gd name="connsiteX215" fmla="*/ 1066800 w 1699575"/>
                <a:gd name="connsiteY215" fmla="*/ 2050473 h 2537448"/>
                <a:gd name="connsiteX216" fmla="*/ 1052946 w 1699575"/>
                <a:gd name="connsiteY216" fmla="*/ 1981200 h 2537448"/>
                <a:gd name="connsiteX217" fmla="*/ 997528 w 1699575"/>
                <a:gd name="connsiteY217" fmla="*/ 1884218 h 2537448"/>
                <a:gd name="connsiteX218" fmla="*/ 997528 w 1699575"/>
                <a:gd name="connsiteY218" fmla="*/ 1662546 h 2537448"/>
                <a:gd name="connsiteX219" fmla="*/ 955964 w 1699575"/>
                <a:gd name="connsiteY219" fmla="*/ 1648691 h 2537448"/>
                <a:gd name="connsiteX220" fmla="*/ 845128 w 1699575"/>
                <a:gd name="connsiteY220" fmla="*/ 1690255 h 2537448"/>
                <a:gd name="connsiteX221" fmla="*/ 678873 w 1699575"/>
                <a:gd name="connsiteY221" fmla="*/ 1814946 h 2537448"/>
                <a:gd name="connsiteX222" fmla="*/ 581891 w 1699575"/>
                <a:gd name="connsiteY222" fmla="*/ 1981200 h 2537448"/>
                <a:gd name="connsiteX223" fmla="*/ 623455 w 1699575"/>
                <a:gd name="connsiteY223" fmla="*/ 2064328 h 2537448"/>
                <a:gd name="connsiteX224" fmla="*/ 748146 w 1699575"/>
                <a:gd name="connsiteY224" fmla="*/ 2175164 h 2537448"/>
                <a:gd name="connsiteX225" fmla="*/ 831273 w 1699575"/>
                <a:gd name="connsiteY225" fmla="*/ 2202873 h 2537448"/>
                <a:gd name="connsiteX226" fmla="*/ 914400 w 1699575"/>
                <a:gd name="connsiteY226" fmla="*/ 2244437 h 2537448"/>
                <a:gd name="connsiteX227" fmla="*/ 983673 w 1699575"/>
                <a:gd name="connsiteY227" fmla="*/ 2341418 h 2537448"/>
                <a:gd name="connsiteX228" fmla="*/ 1011382 w 1699575"/>
                <a:gd name="connsiteY228" fmla="*/ 2369128 h 2537448"/>
                <a:gd name="connsiteX229" fmla="*/ 1052946 w 1699575"/>
                <a:gd name="connsiteY229" fmla="*/ 2452255 h 2537448"/>
                <a:gd name="connsiteX230" fmla="*/ 1094509 w 1699575"/>
                <a:gd name="connsiteY230" fmla="*/ 2466109 h 2537448"/>
                <a:gd name="connsiteX231" fmla="*/ 1039091 w 1699575"/>
                <a:gd name="connsiteY231" fmla="*/ 2119746 h 2537448"/>
                <a:gd name="connsiteX232" fmla="*/ 997528 w 1699575"/>
                <a:gd name="connsiteY232" fmla="*/ 2064328 h 2537448"/>
                <a:gd name="connsiteX233" fmla="*/ 955964 w 1699575"/>
                <a:gd name="connsiteY233" fmla="*/ 2050473 h 2537448"/>
                <a:gd name="connsiteX234" fmla="*/ 872837 w 1699575"/>
                <a:gd name="connsiteY234" fmla="*/ 2008909 h 2537448"/>
                <a:gd name="connsiteX235" fmla="*/ 831273 w 1699575"/>
                <a:gd name="connsiteY235" fmla="*/ 1967346 h 2537448"/>
                <a:gd name="connsiteX236" fmla="*/ 775855 w 1699575"/>
                <a:gd name="connsiteY236" fmla="*/ 1870364 h 2537448"/>
                <a:gd name="connsiteX237" fmla="*/ 1011382 w 1699575"/>
                <a:gd name="connsiteY237" fmla="*/ 1427018 h 2537448"/>
                <a:gd name="connsiteX238" fmla="*/ 1066800 w 1699575"/>
                <a:gd name="connsiteY238" fmla="*/ 1413164 h 2537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1699575" h="2537448">
                  <a:moveTo>
                    <a:pt x="374073" y="0"/>
                  </a:moveTo>
                  <a:cubicBezTo>
                    <a:pt x="360218" y="78509"/>
                    <a:pt x="348144" y="157354"/>
                    <a:pt x="332509" y="235528"/>
                  </a:cubicBezTo>
                  <a:cubicBezTo>
                    <a:pt x="329645" y="249848"/>
                    <a:pt x="322197" y="262923"/>
                    <a:pt x="318655" y="277091"/>
                  </a:cubicBezTo>
                  <a:cubicBezTo>
                    <a:pt x="312944" y="299936"/>
                    <a:pt x="308671" y="323136"/>
                    <a:pt x="304800" y="346364"/>
                  </a:cubicBezTo>
                  <a:cubicBezTo>
                    <a:pt x="299431" y="378575"/>
                    <a:pt x="298289" y="411527"/>
                    <a:pt x="290946" y="443346"/>
                  </a:cubicBezTo>
                  <a:cubicBezTo>
                    <a:pt x="249379" y="623474"/>
                    <a:pt x="277094" y="457190"/>
                    <a:pt x="249382" y="568037"/>
                  </a:cubicBezTo>
                  <a:lnTo>
                    <a:pt x="221673" y="678873"/>
                  </a:lnTo>
                  <a:cubicBezTo>
                    <a:pt x="217055" y="697346"/>
                    <a:pt x="213840" y="716227"/>
                    <a:pt x="207819" y="734291"/>
                  </a:cubicBezTo>
                  <a:cubicBezTo>
                    <a:pt x="203201" y="748146"/>
                    <a:pt x="197132" y="761599"/>
                    <a:pt x="193964" y="775855"/>
                  </a:cubicBezTo>
                  <a:cubicBezTo>
                    <a:pt x="187870" y="803277"/>
                    <a:pt x="186203" y="831560"/>
                    <a:pt x="180109" y="858982"/>
                  </a:cubicBezTo>
                  <a:cubicBezTo>
                    <a:pt x="176941" y="873238"/>
                    <a:pt x="170267" y="886504"/>
                    <a:pt x="166255" y="900546"/>
                  </a:cubicBezTo>
                  <a:cubicBezTo>
                    <a:pt x="161024" y="918855"/>
                    <a:pt x="157872" y="937726"/>
                    <a:pt x="152400" y="955964"/>
                  </a:cubicBezTo>
                  <a:cubicBezTo>
                    <a:pt x="144007" y="983940"/>
                    <a:pt x="133927" y="1011382"/>
                    <a:pt x="124691" y="1039091"/>
                  </a:cubicBezTo>
                  <a:cubicBezTo>
                    <a:pt x="120073" y="1052946"/>
                    <a:pt x="114379" y="1066487"/>
                    <a:pt x="110837" y="1080655"/>
                  </a:cubicBezTo>
                  <a:cubicBezTo>
                    <a:pt x="106219" y="1099128"/>
                    <a:pt x="102454" y="1117835"/>
                    <a:pt x="96982" y="1136073"/>
                  </a:cubicBezTo>
                  <a:cubicBezTo>
                    <a:pt x="88589" y="1164049"/>
                    <a:pt x="78509" y="1191491"/>
                    <a:pt x="69273" y="1219200"/>
                  </a:cubicBezTo>
                  <a:lnTo>
                    <a:pt x="55419" y="1260764"/>
                  </a:lnTo>
                  <a:lnTo>
                    <a:pt x="27709" y="1343891"/>
                  </a:lnTo>
                  <a:lnTo>
                    <a:pt x="13855" y="1385455"/>
                  </a:lnTo>
                  <a:cubicBezTo>
                    <a:pt x="25977" y="1555174"/>
                    <a:pt x="-33159" y="1567664"/>
                    <a:pt x="69273" y="1593273"/>
                  </a:cubicBezTo>
                  <a:cubicBezTo>
                    <a:pt x="92118" y="1598984"/>
                    <a:pt x="115455" y="1602510"/>
                    <a:pt x="138546" y="1607128"/>
                  </a:cubicBezTo>
                  <a:cubicBezTo>
                    <a:pt x="133928" y="1620982"/>
                    <a:pt x="135018" y="1638365"/>
                    <a:pt x="124691" y="1648691"/>
                  </a:cubicBezTo>
                  <a:cubicBezTo>
                    <a:pt x="101143" y="1672239"/>
                    <a:pt x="65112" y="1680561"/>
                    <a:pt x="41564" y="1704109"/>
                  </a:cubicBezTo>
                  <a:lnTo>
                    <a:pt x="0" y="1745673"/>
                  </a:lnTo>
                  <a:cubicBezTo>
                    <a:pt x="27380" y="1754800"/>
                    <a:pt x="63596" y="1762822"/>
                    <a:pt x="83128" y="1787237"/>
                  </a:cubicBezTo>
                  <a:cubicBezTo>
                    <a:pt x="92251" y="1798641"/>
                    <a:pt x="92364" y="1814946"/>
                    <a:pt x="96982" y="1828800"/>
                  </a:cubicBezTo>
                  <a:cubicBezTo>
                    <a:pt x="92364" y="1865746"/>
                    <a:pt x="89788" y="1903004"/>
                    <a:pt x="83128" y="1939637"/>
                  </a:cubicBezTo>
                  <a:cubicBezTo>
                    <a:pt x="80516" y="1954005"/>
                    <a:pt x="62742" y="1968138"/>
                    <a:pt x="69273" y="1981200"/>
                  </a:cubicBezTo>
                  <a:cubicBezTo>
                    <a:pt x="75804" y="1994262"/>
                    <a:pt x="96982" y="1990437"/>
                    <a:pt x="110837" y="1995055"/>
                  </a:cubicBezTo>
                  <a:cubicBezTo>
                    <a:pt x="120073" y="2008909"/>
                    <a:pt x="135057" y="2020337"/>
                    <a:pt x="138546" y="2036618"/>
                  </a:cubicBezTo>
                  <a:cubicBezTo>
                    <a:pt x="149234" y="2086495"/>
                    <a:pt x="129588" y="2143394"/>
                    <a:pt x="152400" y="2189018"/>
                  </a:cubicBezTo>
                  <a:cubicBezTo>
                    <a:pt x="154886" y="2193990"/>
                    <a:pt x="241218" y="2164031"/>
                    <a:pt x="249382" y="2161309"/>
                  </a:cubicBezTo>
                  <a:cubicBezTo>
                    <a:pt x="254000" y="2267527"/>
                    <a:pt x="244218" y="2375360"/>
                    <a:pt x="263237" y="2479964"/>
                  </a:cubicBezTo>
                  <a:cubicBezTo>
                    <a:pt x="265849" y="2494332"/>
                    <a:pt x="292649" y="2474210"/>
                    <a:pt x="304800" y="2466109"/>
                  </a:cubicBezTo>
                  <a:cubicBezTo>
                    <a:pt x="372896" y="2420711"/>
                    <a:pt x="322954" y="2434101"/>
                    <a:pt x="374073" y="2382982"/>
                  </a:cubicBezTo>
                  <a:cubicBezTo>
                    <a:pt x="385847" y="2371208"/>
                    <a:pt x="401782" y="2364509"/>
                    <a:pt x="415637" y="2355273"/>
                  </a:cubicBezTo>
                  <a:cubicBezTo>
                    <a:pt x="456403" y="2385848"/>
                    <a:pt x="480460" y="2399809"/>
                    <a:pt x="512619" y="2438400"/>
                  </a:cubicBezTo>
                  <a:cubicBezTo>
                    <a:pt x="570348" y="2507675"/>
                    <a:pt x="505690" y="2456871"/>
                    <a:pt x="581891" y="2507673"/>
                  </a:cubicBezTo>
                  <a:cubicBezTo>
                    <a:pt x="595746" y="2498437"/>
                    <a:pt x="610663" y="2490624"/>
                    <a:pt x="623455" y="2479964"/>
                  </a:cubicBezTo>
                  <a:cubicBezTo>
                    <a:pt x="663458" y="2446628"/>
                    <a:pt x="665483" y="2437704"/>
                    <a:pt x="692728" y="2396837"/>
                  </a:cubicBezTo>
                  <a:cubicBezTo>
                    <a:pt x="683492" y="2295237"/>
                    <a:pt x="677174" y="2193329"/>
                    <a:pt x="665019" y="2092037"/>
                  </a:cubicBezTo>
                  <a:cubicBezTo>
                    <a:pt x="657597" y="2030190"/>
                    <a:pt x="624631" y="2032784"/>
                    <a:pt x="568037" y="1995055"/>
                  </a:cubicBezTo>
                  <a:cubicBezTo>
                    <a:pt x="554182" y="1985819"/>
                    <a:pt x="542627" y="1971385"/>
                    <a:pt x="526473" y="1967346"/>
                  </a:cubicBezTo>
                  <a:cubicBezTo>
                    <a:pt x="443803" y="1946678"/>
                    <a:pt x="489837" y="1956621"/>
                    <a:pt x="387928" y="1939637"/>
                  </a:cubicBezTo>
                  <a:cubicBezTo>
                    <a:pt x="392546" y="1925782"/>
                    <a:pt x="395251" y="1911135"/>
                    <a:pt x="401782" y="1898073"/>
                  </a:cubicBezTo>
                  <a:cubicBezTo>
                    <a:pt x="417089" y="1867457"/>
                    <a:pt x="452738" y="1852047"/>
                    <a:pt x="415637" y="1814946"/>
                  </a:cubicBezTo>
                  <a:cubicBezTo>
                    <a:pt x="405310" y="1804619"/>
                    <a:pt x="387928" y="1805709"/>
                    <a:pt x="374073" y="1801091"/>
                  </a:cubicBezTo>
                  <a:cubicBezTo>
                    <a:pt x="378691" y="1787237"/>
                    <a:pt x="380836" y="1772294"/>
                    <a:pt x="387928" y="1759528"/>
                  </a:cubicBezTo>
                  <a:cubicBezTo>
                    <a:pt x="404101" y="1730417"/>
                    <a:pt x="443346" y="1676400"/>
                    <a:pt x="443346" y="1676400"/>
                  </a:cubicBezTo>
                  <a:cubicBezTo>
                    <a:pt x="424873" y="1662546"/>
                    <a:pt x="409834" y="1642139"/>
                    <a:pt x="387928" y="1634837"/>
                  </a:cubicBezTo>
                  <a:cubicBezTo>
                    <a:pt x="352605" y="1623063"/>
                    <a:pt x="313818" y="1627103"/>
                    <a:pt x="277091" y="1620982"/>
                  </a:cubicBezTo>
                  <a:cubicBezTo>
                    <a:pt x="258309" y="1617852"/>
                    <a:pt x="240146" y="1611746"/>
                    <a:pt x="221673" y="1607128"/>
                  </a:cubicBezTo>
                  <a:cubicBezTo>
                    <a:pt x="163422" y="1548875"/>
                    <a:pt x="178480" y="1582407"/>
                    <a:pt x="290946" y="1482437"/>
                  </a:cubicBezTo>
                  <a:cubicBezTo>
                    <a:pt x="446766" y="1343931"/>
                    <a:pt x="394211" y="1390188"/>
                    <a:pt x="512619" y="1316182"/>
                  </a:cubicBezTo>
                  <a:cubicBezTo>
                    <a:pt x="526739" y="1307357"/>
                    <a:pt x="538966" y="1295236"/>
                    <a:pt x="554182" y="1288473"/>
                  </a:cubicBezTo>
                  <a:cubicBezTo>
                    <a:pt x="580872" y="1276611"/>
                    <a:pt x="609600" y="1270000"/>
                    <a:pt x="637309" y="1260764"/>
                  </a:cubicBezTo>
                  <a:lnTo>
                    <a:pt x="678873" y="1246909"/>
                  </a:lnTo>
                  <a:cubicBezTo>
                    <a:pt x="665018" y="1242291"/>
                    <a:pt x="651766" y="1235120"/>
                    <a:pt x="637309" y="1233055"/>
                  </a:cubicBezTo>
                  <a:cubicBezTo>
                    <a:pt x="586812" y="1225841"/>
                    <a:pt x="534395" y="1231572"/>
                    <a:pt x="484909" y="1219200"/>
                  </a:cubicBezTo>
                  <a:cubicBezTo>
                    <a:pt x="470741" y="1215658"/>
                    <a:pt x="512431" y="1209358"/>
                    <a:pt x="526473" y="1205346"/>
                  </a:cubicBezTo>
                  <a:cubicBezTo>
                    <a:pt x="648249" y="1170553"/>
                    <a:pt x="523799" y="1210854"/>
                    <a:pt x="623455" y="1177637"/>
                  </a:cubicBezTo>
                  <a:cubicBezTo>
                    <a:pt x="637310" y="1168401"/>
                    <a:pt x="660445" y="1165939"/>
                    <a:pt x="665019" y="1149928"/>
                  </a:cubicBezTo>
                  <a:cubicBezTo>
                    <a:pt x="671488" y="1127286"/>
                    <a:pt x="661695" y="1101717"/>
                    <a:pt x="651164" y="1080655"/>
                  </a:cubicBezTo>
                  <a:cubicBezTo>
                    <a:pt x="637830" y="1053986"/>
                    <a:pt x="591907" y="1027295"/>
                    <a:pt x="568037" y="1011382"/>
                  </a:cubicBezTo>
                  <a:cubicBezTo>
                    <a:pt x="577273" y="1025237"/>
                    <a:pt x="580286" y="1046762"/>
                    <a:pt x="595746" y="1052946"/>
                  </a:cubicBezTo>
                  <a:cubicBezTo>
                    <a:pt x="644425" y="1072418"/>
                    <a:pt x="659945" y="982502"/>
                    <a:pt x="665019" y="969818"/>
                  </a:cubicBezTo>
                  <a:cubicBezTo>
                    <a:pt x="669637" y="942109"/>
                    <a:pt x="672779" y="914113"/>
                    <a:pt x="678873" y="886691"/>
                  </a:cubicBezTo>
                  <a:cubicBezTo>
                    <a:pt x="682041" y="872435"/>
                    <a:pt x="689186" y="859296"/>
                    <a:pt x="692728" y="845128"/>
                  </a:cubicBezTo>
                  <a:cubicBezTo>
                    <a:pt x="698439" y="822283"/>
                    <a:pt x="701474" y="798843"/>
                    <a:pt x="706582" y="775855"/>
                  </a:cubicBezTo>
                  <a:cubicBezTo>
                    <a:pt x="710713" y="757267"/>
                    <a:pt x="715819" y="738910"/>
                    <a:pt x="720437" y="720437"/>
                  </a:cubicBezTo>
                  <a:cubicBezTo>
                    <a:pt x="729673" y="738910"/>
                    <a:pt x="737899" y="757923"/>
                    <a:pt x="748146" y="775855"/>
                  </a:cubicBezTo>
                  <a:cubicBezTo>
                    <a:pt x="756407" y="790312"/>
                    <a:pt x="759204" y="817418"/>
                    <a:pt x="775855" y="817418"/>
                  </a:cubicBezTo>
                  <a:cubicBezTo>
                    <a:pt x="792506" y="817418"/>
                    <a:pt x="794328" y="789709"/>
                    <a:pt x="803564" y="775855"/>
                  </a:cubicBezTo>
                  <a:cubicBezTo>
                    <a:pt x="808182" y="688109"/>
                    <a:pt x="783964" y="593867"/>
                    <a:pt x="817419" y="512618"/>
                  </a:cubicBezTo>
                  <a:cubicBezTo>
                    <a:pt x="828540" y="485610"/>
                    <a:pt x="900546" y="540328"/>
                    <a:pt x="900546" y="540328"/>
                  </a:cubicBezTo>
                  <a:cubicBezTo>
                    <a:pt x="914400" y="535710"/>
                    <a:pt x="935017" y="539239"/>
                    <a:pt x="942109" y="526473"/>
                  </a:cubicBezTo>
                  <a:cubicBezTo>
                    <a:pt x="960604" y="493183"/>
                    <a:pt x="969819" y="415637"/>
                    <a:pt x="969819" y="415637"/>
                  </a:cubicBezTo>
                  <a:cubicBezTo>
                    <a:pt x="1033338" y="510915"/>
                    <a:pt x="993644" y="488233"/>
                    <a:pt x="1066800" y="512618"/>
                  </a:cubicBezTo>
                  <a:cubicBezTo>
                    <a:pt x="1076036" y="498764"/>
                    <a:pt x="1087950" y="486360"/>
                    <a:pt x="1094509" y="471055"/>
                  </a:cubicBezTo>
                  <a:cubicBezTo>
                    <a:pt x="1094779" y="470425"/>
                    <a:pt x="1115479" y="380814"/>
                    <a:pt x="1122219" y="374073"/>
                  </a:cubicBezTo>
                  <a:cubicBezTo>
                    <a:pt x="1132545" y="363746"/>
                    <a:pt x="1149928" y="364836"/>
                    <a:pt x="1163782" y="360218"/>
                  </a:cubicBezTo>
                  <a:cubicBezTo>
                    <a:pt x="1260763" y="392546"/>
                    <a:pt x="1237672" y="360219"/>
                    <a:pt x="1260764" y="429491"/>
                  </a:cubicBezTo>
                  <a:cubicBezTo>
                    <a:pt x="1138881" y="510745"/>
                    <a:pt x="1254555" y="443886"/>
                    <a:pt x="942109" y="471055"/>
                  </a:cubicBezTo>
                  <a:cubicBezTo>
                    <a:pt x="927560" y="472320"/>
                    <a:pt x="914588" y="480897"/>
                    <a:pt x="900546" y="484909"/>
                  </a:cubicBezTo>
                  <a:cubicBezTo>
                    <a:pt x="778762" y="519704"/>
                    <a:pt x="903226" y="479399"/>
                    <a:pt x="803564" y="512618"/>
                  </a:cubicBezTo>
                  <a:cubicBezTo>
                    <a:pt x="794328" y="521855"/>
                    <a:pt x="786055" y="532168"/>
                    <a:pt x="775855" y="540328"/>
                  </a:cubicBezTo>
                  <a:cubicBezTo>
                    <a:pt x="721363" y="583922"/>
                    <a:pt x="742095" y="550359"/>
                    <a:pt x="692728" y="609600"/>
                  </a:cubicBezTo>
                  <a:cubicBezTo>
                    <a:pt x="631224" y="683406"/>
                    <a:pt x="692820" y="617747"/>
                    <a:pt x="651164" y="692728"/>
                  </a:cubicBezTo>
                  <a:cubicBezTo>
                    <a:pt x="634991" y="721839"/>
                    <a:pt x="595746" y="775855"/>
                    <a:pt x="595746" y="775855"/>
                  </a:cubicBezTo>
                  <a:cubicBezTo>
                    <a:pt x="574806" y="859613"/>
                    <a:pt x="587914" y="813202"/>
                    <a:pt x="554182" y="914400"/>
                  </a:cubicBezTo>
                  <a:lnTo>
                    <a:pt x="540328" y="955964"/>
                  </a:lnTo>
                  <a:cubicBezTo>
                    <a:pt x="544946" y="1034473"/>
                    <a:pt x="546357" y="1113237"/>
                    <a:pt x="554182" y="1191491"/>
                  </a:cubicBezTo>
                  <a:cubicBezTo>
                    <a:pt x="555635" y="1206023"/>
                    <a:pt x="557710" y="1222728"/>
                    <a:pt x="568037" y="1233055"/>
                  </a:cubicBezTo>
                  <a:cubicBezTo>
                    <a:pt x="591585" y="1256603"/>
                    <a:pt x="623455" y="1270000"/>
                    <a:pt x="651164" y="1288473"/>
                  </a:cubicBezTo>
                  <a:cubicBezTo>
                    <a:pt x="717030" y="1332383"/>
                    <a:pt x="676932" y="1310917"/>
                    <a:pt x="775855" y="1343891"/>
                  </a:cubicBezTo>
                  <a:lnTo>
                    <a:pt x="817419" y="1357746"/>
                  </a:lnTo>
                  <a:lnTo>
                    <a:pt x="858982" y="1371600"/>
                  </a:lnTo>
                  <a:cubicBezTo>
                    <a:pt x="872837" y="1380836"/>
                    <a:pt x="884121" y="1396571"/>
                    <a:pt x="900546" y="1399309"/>
                  </a:cubicBezTo>
                  <a:cubicBezTo>
                    <a:pt x="914951" y="1401710"/>
                    <a:pt x="939708" y="1399860"/>
                    <a:pt x="942109" y="1385455"/>
                  </a:cubicBezTo>
                  <a:cubicBezTo>
                    <a:pt x="949515" y="1341020"/>
                    <a:pt x="937921" y="1246372"/>
                    <a:pt x="914400" y="1191491"/>
                  </a:cubicBezTo>
                  <a:cubicBezTo>
                    <a:pt x="906264" y="1172508"/>
                    <a:pt x="901295" y="1150677"/>
                    <a:pt x="886691" y="1136073"/>
                  </a:cubicBezTo>
                  <a:cubicBezTo>
                    <a:pt x="863143" y="1112525"/>
                    <a:pt x="803564" y="1080655"/>
                    <a:pt x="803564" y="1080655"/>
                  </a:cubicBezTo>
                  <a:cubicBezTo>
                    <a:pt x="794328" y="1066800"/>
                    <a:pt x="783302" y="1053984"/>
                    <a:pt x="775855" y="1039091"/>
                  </a:cubicBezTo>
                  <a:cubicBezTo>
                    <a:pt x="769324" y="1026029"/>
                    <a:pt x="769514" y="1010051"/>
                    <a:pt x="762000" y="997528"/>
                  </a:cubicBezTo>
                  <a:cubicBezTo>
                    <a:pt x="748838" y="975591"/>
                    <a:pt x="711608" y="954696"/>
                    <a:pt x="692728" y="942109"/>
                  </a:cubicBezTo>
                  <a:cubicBezTo>
                    <a:pt x="692728" y="942109"/>
                    <a:pt x="722262" y="968207"/>
                    <a:pt x="734291" y="983673"/>
                  </a:cubicBezTo>
                  <a:cubicBezTo>
                    <a:pt x="754736" y="1009960"/>
                    <a:pt x="766160" y="1043252"/>
                    <a:pt x="789709" y="1066800"/>
                  </a:cubicBezTo>
                  <a:cubicBezTo>
                    <a:pt x="798946" y="1076036"/>
                    <a:pt x="809259" y="1084309"/>
                    <a:pt x="817419" y="1094509"/>
                  </a:cubicBezTo>
                  <a:cubicBezTo>
                    <a:pt x="827821" y="1107511"/>
                    <a:pt x="831008" y="1127248"/>
                    <a:pt x="845128" y="1136073"/>
                  </a:cubicBezTo>
                  <a:cubicBezTo>
                    <a:pt x="869896" y="1151553"/>
                    <a:pt x="928255" y="1163782"/>
                    <a:pt x="928255" y="1163782"/>
                  </a:cubicBezTo>
                  <a:cubicBezTo>
                    <a:pt x="946728" y="1159164"/>
                    <a:pt x="981714" y="1168868"/>
                    <a:pt x="983673" y="1149928"/>
                  </a:cubicBezTo>
                  <a:cubicBezTo>
                    <a:pt x="996987" y="1021223"/>
                    <a:pt x="978150" y="891123"/>
                    <a:pt x="969819" y="762000"/>
                  </a:cubicBezTo>
                  <a:cubicBezTo>
                    <a:pt x="968879" y="747426"/>
                    <a:pt x="965087" y="731841"/>
                    <a:pt x="955964" y="720437"/>
                  </a:cubicBezTo>
                  <a:cubicBezTo>
                    <a:pt x="945562" y="707435"/>
                    <a:pt x="928255" y="701964"/>
                    <a:pt x="914400" y="692728"/>
                  </a:cubicBezTo>
                  <a:cubicBezTo>
                    <a:pt x="923636" y="729673"/>
                    <a:pt x="930066" y="767436"/>
                    <a:pt x="942109" y="803564"/>
                  </a:cubicBezTo>
                  <a:cubicBezTo>
                    <a:pt x="946727" y="817419"/>
                    <a:pt x="949433" y="832066"/>
                    <a:pt x="955964" y="845128"/>
                  </a:cubicBezTo>
                  <a:cubicBezTo>
                    <a:pt x="981762" y="896723"/>
                    <a:pt x="986937" y="882295"/>
                    <a:pt x="1025237" y="928255"/>
                  </a:cubicBezTo>
                  <a:cubicBezTo>
                    <a:pt x="1112634" y="1033131"/>
                    <a:pt x="1000032" y="916902"/>
                    <a:pt x="1080655" y="997528"/>
                  </a:cubicBezTo>
                  <a:cubicBezTo>
                    <a:pt x="1148718" y="929463"/>
                    <a:pt x="1102886" y="987229"/>
                    <a:pt x="1122219" y="803564"/>
                  </a:cubicBezTo>
                  <a:cubicBezTo>
                    <a:pt x="1132016" y="710490"/>
                    <a:pt x="1128484" y="729348"/>
                    <a:pt x="1149928" y="665018"/>
                  </a:cubicBezTo>
                  <a:cubicBezTo>
                    <a:pt x="1145310" y="757382"/>
                    <a:pt x="1143753" y="849949"/>
                    <a:pt x="1136073" y="942109"/>
                  </a:cubicBezTo>
                  <a:cubicBezTo>
                    <a:pt x="1134492" y="961085"/>
                    <a:pt x="1125349" y="978746"/>
                    <a:pt x="1122219" y="997528"/>
                  </a:cubicBezTo>
                  <a:cubicBezTo>
                    <a:pt x="1115055" y="1040513"/>
                    <a:pt x="1116803" y="1105340"/>
                    <a:pt x="1094509" y="1149928"/>
                  </a:cubicBezTo>
                  <a:cubicBezTo>
                    <a:pt x="1087062" y="1164821"/>
                    <a:pt x="1076036" y="1177637"/>
                    <a:pt x="1066800" y="1191491"/>
                  </a:cubicBezTo>
                  <a:cubicBezTo>
                    <a:pt x="1033825" y="1290415"/>
                    <a:pt x="1055292" y="1250316"/>
                    <a:pt x="1011382" y="1316182"/>
                  </a:cubicBezTo>
                  <a:lnTo>
                    <a:pt x="983673" y="1399309"/>
                  </a:lnTo>
                  <a:lnTo>
                    <a:pt x="969819" y="1440873"/>
                  </a:lnTo>
                  <a:cubicBezTo>
                    <a:pt x="966403" y="1451121"/>
                    <a:pt x="929957" y="1548305"/>
                    <a:pt x="983673" y="1440873"/>
                  </a:cubicBezTo>
                  <a:cubicBezTo>
                    <a:pt x="1010641" y="1386938"/>
                    <a:pt x="984741" y="1406055"/>
                    <a:pt x="1011382" y="1343891"/>
                  </a:cubicBezTo>
                  <a:cubicBezTo>
                    <a:pt x="1017941" y="1328586"/>
                    <a:pt x="1029855" y="1316182"/>
                    <a:pt x="1039091" y="1302328"/>
                  </a:cubicBezTo>
                  <a:cubicBezTo>
                    <a:pt x="1043709" y="1316182"/>
                    <a:pt x="1048934" y="1329849"/>
                    <a:pt x="1052946" y="1343891"/>
                  </a:cubicBezTo>
                  <a:cubicBezTo>
                    <a:pt x="1058177" y="1362200"/>
                    <a:pt x="1060114" y="1381480"/>
                    <a:pt x="1066800" y="1399309"/>
                  </a:cubicBezTo>
                  <a:cubicBezTo>
                    <a:pt x="1074052" y="1418647"/>
                    <a:pt x="1086373" y="1435745"/>
                    <a:pt x="1094509" y="1454728"/>
                  </a:cubicBezTo>
                  <a:cubicBezTo>
                    <a:pt x="1100262" y="1468151"/>
                    <a:pt x="1103746" y="1482437"/>
                    <a:pt x="1108364" y="1496291"/>
                  </a:cubicBezTo>
                  <a:cubicBezTo>
                    <a:pt x="1112982" y="1482437"/>
                    <a:pt x="1120766" y="1469259"/>
                    <a:pt x="1122219" y="1454728"/>
                  </a:cubicBezTo>
                  <a:cubicBezTo>
                    <a:pt x="1130044" y="1376473"/>
                    <a:pt x="1116999" y="1295497"/>
                    <a:pt x="1136073" y="1219200"/>
                  </a:cubicBezTo>
                  <a:cubicBezTo>
                    <a:pt x="1139615" y="1205032"/>
                    <a:pt x="1164575" y="1226524"/>
                    <a:pt x="1177637" y="1233055"/>
                  </a:cubicBezTo>
                  <a:cubicBezTo>
                    <a:pt x="1192530" y="1240502"/>
                    <a:pt x="1205346" y="1251528"/>
                    <a:pt x="1219200" y="1260764"/>
                  </a:cubicBezTo>
                  <a:cubicBezTo>
                    <a:pt x="1337243" y="1182069"/>
                    <a:pt x="1168434" y="1309207"/>
                    <a:pt x="1274619" y="1149928"/>
                  </a:cubicBezTo>
                  <a:cubicBezTo>
                    <a:pt x="1282720" y="1137777"/>
                    <a:pt x="1279350" y="1180087"/>
                    <a:pt x="1288473" y="1191491"/>
                  </a:cubicBezTo>
                  <a:cubicBezTo>
                    <a:pt x="1298875" y="1204493"/>
                    <a:pt x="1316182" y="1209964"/>
                    <a:pt x="1330037" y="1219200"/>
                  </a:cubicBezTo>
                  <a:cubicBezTo>
                    <a:pt x="1363767" y="1118009"/>
                    <a:pt x="1329410" y="1128989"/>
                    <a:pt x="1413164" y="1149928"/>
                  </a:cubicBezTo>
                  <a:cubicBezTo>
                    <a:pt x="1422400" y="1163782"/>
                    <a:pt x="1431195" y="1177942"/>
                    <a:pt x="1440873" y="1191491"/>
                  </a:cubicBezTo>
                  <a:cubicBezTo>
                    <a:pt x="1454294" y="1210281"/>
                    <a:pt x="1470981" y="1226860"/>
                    <a:pt x="1482437" y="1246909"/>
                  </a:cubicBezTo>
                  <a:cubicBezTo>
                    <a:pt x="1489683" y="1259589"/>
                    <a:pt x="1491673" y="1274618"/>
                    <a:pt x="1496291" y="1288473"/>
                  </a:cubicBezTo>
                  <a:cubicBezTo>
                    <a:pt x="1505527" y="1274618"/>
                    <a:pt x="1521645" y="1230425"/>
                    <a:pt x="1524000" y="1246909"/>
                  </a:cubicBezTo>
                  <a:cubicBezTo>
                    <a:pt x="1530564" y="1292855"/>
                    <a:pt x="1530902" y="1343942"/>
                    <a:pt x="1510146" y="1385455"/>
                  </a:cubicBezTo>
                  <a:cubicBezTo>
                    <a:pt x="1502699" y="1400348"/>
                    <a:pt x="1482132" y="1367424"/>
                    <a:pt x="1468582" y="1357746"/>
                  </a:cubicBezTo>
                  <a:cubicBezTo>
                    <a:pt x="1395189" y="1305322"/>
                    <a:pt x="1439049" y="1324810"/>
                    <a:pt x="1371600" y="1302328"/>
                  </a:cubicBezTo>
                  <a:cubicBezTo>
                    <a:pt x="1347895" y="1337886"/>
                    <a:pt x="1339608" y="1365208"/>
                    <a:pt x="1288473" y="1371600"/>
                  </a:cubicBezTo>
                  <a:cubicBezTo>
                    <a:pt x="1269579" y="1373962"/>
                    <a:pt x="1251528" y="1362364"/>
                    <a:pt x="1233055" y="1357746"/>
                  </a:cubicBezTo>
                  <a:cubicBezTo>
                    <a:pt x="1219200" y="1348510"/>
                    <a:pt x="1206384" y="1322590"/>
                    <a:pt x="1191491" y="1330037"/>
                  </a:cubicBezTo>
                  <a:cubicBezTo>
                    <a:pt x="1174460" y="1338552"/>
                    <a:pt x="1182868" y="1367146"/>
                    <a:pt x="1177637" y="1385455"/>
                  </a:cubicBezTo>
                  <a:cubicBezTo>
                    <a:pt x="1173625" y="1399497"/>
                    <a:pt x="1168400" y="1413164"/>
                    <a:pt x="1163782" y="1427018"/>
                  </a:cubicBezTo>
                  <a:cubicBezTo>
                    <a:pt x="1126837" y="1417782"/>
                    <a:pt x="1088736" y="1412323"/>
                    <a:pt x="1052946" y="1399309"/>
                  </a:cubicBezTo>
                  <a:cubicBezTo>
                    <a:pt x="1037297" y="1393619"/>
                    <a:pt x="1026275" y="1379047"/>
                    <a:pt x="1011382" y="1371600"/>
                  </a:cubicBezTo>
                  <a:cubicBezTo>
                    <a:pt x="998320" y="1365069"/>
                    <a:pt x="983673" y="1362364"/>
                    <a:pt x="969819" y="1357746"/>
                  </a:cubicBezTo>
                  <a:cubicBezTo>
                    <a:pt x="974437" y="1376219"/>
                    <a:pt x="966642" y="1404649"/>
                    <a:pt x="983673" y="1413164"/>
                  </a:cubicBezTo>
                  <a:cubicBezTo>
                    <a:pt x="1004735" y="1423695"/>
                    <a:pt x="1029398" y="1399309"/>
                    <a:pt x="1052946" y="1399309"/>
                  </a:cubicBezTo>
                  <a:cubicBezTo>
                    <a:pt x="1076494" y="1399309"/>
                    <a:pt x="1099128" y="1408546"/>
                    <a:pt x="1122219" y="1413164"/>
                  </a:cubicBezTo>
                  <a:cubicBezTo>
                    <a:pt x="1136073" y="1422400"/>
                    <a:pt x="1150990" y="1430213"/>
                    <a:pt x="1163782" y="1440873"/>
                  </a:cubicBezTo>
                  <a:cubicBezTo>
                    <a:pt x="1178834" y="1453416"/>
                    <a:pt x="1186069" y="1478932"/>
                    <a:pt x="1205346" y="1482437"/>
                  </a:cubicBezTo>
                  <a:cubicBezTo>
                    <a:pt x="1241978" y="1489097"/>
                    <a:pt x="1279237" y="1473200"/>
                    <a:pt x="1316182" y="1468582"/>
                  </a:cubicBezTo>
                  <a:cubicBezTo>
                    <a:pt x="1415012" y="1501526"/>
                    <a:pt x="1295528" y="1454813"/>
                    <a:pt x="1399309" y="1524000"/>
                  </a:cubicBezTo>
                  <a:cubicBezTo>
                    <a:pt x="1411460" y="1532101"/>
                    <a:pt x="1427018" y="1533237"/>
                    <a:pt x="1440873" y="1537855"/>
                  </a:cubicBezTo>
                  <a:cubicBezTo>
                    <a:pt x="1454728" y="1533237"/>
                    <a:pt x="1471218" y="1533349"/>
                    <a:pt x="1482437" y="1524000"/>
                  </a:cubicBezTo>
                  <a:cubicBezTo>
                    <a:pt x="1495325" y="1513260"/>
                    <a:pt x="1539074" y="1445971"/>
                    <a:pt x="1551709" y="1427018"/>
                  </a:cubicBezTo>
                  <a:cubicBezTo>
                    <a:pt x="1585575" y="1449596"/>
                    <a:pt x="1605588" y="1455242"/>
                    <a:pt x="1620982" y="1496291"/>
                  </a:cubicBezTo>
                  <a:cubicBezTo>
                    <a:pt x="1629250" y="1518340"/>
                    <a:pt x="1627390" y="1543224"/>
                    <a:pt x="1634837" y="1565564"/>
                  </a:cubicBezTo>
                  <a:cubicBezTo>
                    <a:pt x="1641368" y="1585157"/>
                    <a:pt x="1654876" y="1601806"/>
                    <a:pt x="1662546" y="1620982"/>
                  </a:cubicBezTo>
                  <a:cubicBezTo>
                    <a:pt x="1673394" y="1648101"/>
                    <a:pt x="1718896" y="1709837"/>
                    <a:pt x="1690255" y="1704109"/>
                  </a:cubicBezTo>
                  <a:lnTo>
                    <a:pt x="1620982" y="1690255"/>
                  </a:lnTo>
                  <a:cubicBezTo>
                    <a:pt x="1553109" y="1622380"/>
                    <a:pt x="1489612" y="1555298"/>
                    <a:pt x="1399309" y="1510146"/>
                  </a:cubicBezTo>
                  <a:lnTo>
                    <a:pt x="1343891" y="1482437"/>
                  </a:lnTo>
                  <a:cubicBezTo>
                    <a:pt x="1316182" y="1491673"/>
                    <a:pt x="1289405" y="1515874"/>
                    <a:pt x="1260764" y="1510146"/>
                  </a:cubicBezTo>
                  <a:cubicBezTo>
                    <a:pt x="1107898" y="1479573"/>
                    <a:pt x="1166898" y="1497330"/>
                    <a:pt x="1080655" y="1468582"/>
                  </a:cubicBezTo>
                  <a:cubicBezTo>
                    <a:pt x="1098751" y="1522871"/>
                    <a:pt x="1135619" y="1657776"/>
                    <a:pt x="1191491" y="1676400"/>
                  </a:cubicBezTo>
                  <a:lnTo>
                    <a:pt x="1274619" y="1704109"/>
                  </a:lnTo>
                  <a:cubicBezTo>
                    <a:pt x="1299608" y="1729099"/>
                    <a:pt x="1317645" y="1759528"/>
                    <a:pt x="1357746" y="1759528"/>
                  </a:cubicBezTo>
                  <a:cubicBezTo>
                    <a:pt x="1372350" y="1759528"/>
                    <a:pt x="1385455" y="1750291"/>
                    <a:pt x="1399309" y="1745673"/>
                  </a:cubicBezTo>
                  <a:cubicBezTo>
                    <a:pt x="1422400" y="1750291"/>
                    <a:pt x="1449420" y="1745841"/>
                    <a:pt x="1468582" y="1759528"/>
                  </a:cubicBezTo>
                  <a:cubicBezTo>
                    <a:pt x="1514820" y="1792555"/>
                    <a:pt x="1481276" y="1820422"/>
                    <a:pt x="1510146" y="1856509"/>
                  </a:cubicBezTo>
                  <a:cubicBezTo>
                    <a:pt x="1529679" y="1880925"/>
                    <a:pt x="1565892" y="1888946"/>
                    <a:pt x="1593273" y="1898073"/>
                  </a:cubicBezTo>
                  <a:cubicBezTo>
                    <a:pt x="1602509" y="1911928"/>
                    <a:pt x="1613535" y="1924744"/>
                    <a:pt x="1620982" y="1939637"/>
                  </a:cubicBezTo>
                  <a:cubicBezTo>
                    <a:pt x="1632625" y="1962923"/>
                    <a:pt x="1642030" y="2014415"/>
                    <a:pt x="1648691" y="2036618"/>
                  </a:cubicBezTo>
                  <a:cubicBezTo>
                    <a:pt x="1657084" y="2064594"/>
                    <a:pt x="1676400" y="2119746"/>
                    <a:pt x="1676400" y="2119746"/>
                  </a:cubicBezTo>
                  <a:cubicBezTo>
                    <a:pt x="1633401" y="2148412"/>
                    <a:pt x="1625486" y="2161309"/>
                    <a:pt x="1565564" y="2161309"/>
                  </a:cubicBezTo>
                  <a:cubicBezTo>
                    <a:pt x="1546523" y="2161309"/>
                    <a:pt x="1528619" y="2152073"/>
                    <a:pt x="1510146" y="2147455"/>
                  </a:cubicBezTo>
                  <a:cubicBezTo>
                    <a:pt x="1496291" y="2138219"/>
                    <a:pt x="1478984" y="2132748"/>
                    <a:pt x="1468582" y="2119746"/>
                  </a:cubicBezTo>
                  <a:cubicBezTo>
                    <a:pt x="1459459" y="2108342"/>
                    <a:pt x="1456050" y="2092726"/>
                    <a:pt x="1454728" y="2078182"/>
                  </a:cubicBezTo>
                  <a:cubicBezTo>
                    <a:pt x="1446773" y="1990676"/>
                    <a:pt x="1457314" y="1901261"/>
                    <a:pt x="1440873" y="1814946"/>
                  </a:cubicBezTo>
                  <a:cubicBezTo>
                    <a:pt x="1437231" y="1795828"/>
                    <a:pt x="1371189" y="1777863"/>
                    <a:pt x="1357746" y="1773382"/>
                  </a:cubicBezTo>
                  <a:cubicBezTo>
                    <a:pt x="1333000" y="1736263"/>
                    <a:pt x="1321487" y="1709002"/>
                    <a:pt x="1274619" y="1690255"/>
                  </a:cubicBezTo>
                  <a:cubicBezTo>
                    <a:pt x="1248537" y="1679822"/>
                    <a:pt x="1219200" y="1681018"/>
                    <a:pt x="1191491" y="1676400"/>
                  </a:cubicBezTo>
                  <a:cubicBezTo>
                    <a:pt x="1156669" y="1571932"/>
                    <a:pt x="1203641" y="1700701"/>
                    <a:pt x="1149928" y="1593273"/>
                  </a:cubicBezTo>
                  <a:cubicBezTo>
                    <a:pt x="1133364" y="1560145"/>
                    <a:pt x="1120354" y="1518406"/>
                    <a:pt x="1108364" y="1482437"/>
                  </a:cubicBezTo>
                  <a:cubicBezTo>
                    <a:pt x="1094509" y="1491673"/>
                    <a:pt x="1074247" y="1495253"/>
                    <a:pt x="1066800" y="1510146"/>
                  </a:cubicBezTo>
                  <a:cubicBezTo>
                    <a:pt x="1054237" y="1535272"/>
                    <a:pt x="1056430" y="1565399"/>
                    <a:pt x="1052946" y="1593273"/>
                  </a:cubicBezTo>
                  <a:cubicBezTo>
                    <a:pt x="1047189" y="1639327"/>
                    <a:pt x="1047157" y="1686112"/>
                    <a:pt x="1039091" y="1731818"/>
                  </a:cubicBezTo>
                  <a:cubicBezTo>
                    <a:pt x="1033248" y="1764927"/>
                    <a:pt x="1020618" y="1796473"/>
                    <a:pt x="1011382" y="1828800"/>
                  </a:cubicBezTo>
                  <a:cubicBezTo>
                    <a:pt x="1028956" y="1986965"/>
                    <a:pt x="983600" y="1939619"/>
                    <a:pt x="1094509" y="1967346"/>
                  </a:cubicBezTo>
                  <a:cubicBezTo>
                    <a:pt x="1108677" y="1970888"/>
                    <a:pt x="1122218" y="1976582"/>
                    <a:pt x="1136073" y="1981200"/>
                  </a:cubicBezTo>
                  <a:cubicBezTo>
                    <a:pt x="1149928" y="2004291"/>
                    <a:pt x="1159747" y="2030346"/>
                    <a:pt x="1177637" y="2050473"/>
                  </a:cubicBezTo>
                  <a:cubicBezTo>
                    <a:pt x="1231241" y="2110778"/>
                    <a:pt x="1254969" y="2101546"/>
                    <a:pt x="1316182" y="2147455"/>
                  </a:cubicBezTo>
                  <a:cubicBezTo>
                    <a:pt x="1331857" y="2159211"/>
                    <a:pt x="1343891" y="2175164"/>
                    <a:pt x="1357746" y="2189018"/>
                  </a:cubicBezTo>
                  <a:cubicBezTo>
                    <a:pt x="1373597" y="2236574"/>
                    <a:pt x="1371225" y="2244061"/>
                    <a:pt x="1413164" y="2286000"/>
                  </a:cubicBezTo>
                  <a:cubicBezTo>
                    <a:pt x="1424938" y="2297774"/>
                    <a:pt x="1440873" y="2304473"/>
                    <a:pt x="1454728" y="2313709"/>
                  </a:cubicBezTo>
                  <a:cubicBezTo>
                    <a:pt x="1459346" y="2327564"/>
                    <a:pt x="1460481" y="2343122"/>
                    <a:pt x="1468582" y="2355273"/>
                  </a:cubicBezTo>
                  <a:cubicBezTo>
                    <a:pt x="1537769" y="2459055"/>
                    <a:pt x="1491058" y="2339572"/>
                    <a:pt x="1524000" y="2438400"/>
                  </a:cubicBezTo>
                  <a:cubicBezTo>
                    <a:pt x="1519382" y="2461491"/>
                    <a:pt x="1521829" y="2487227"/>
                    <a:pt x="1510146" y="2507673"/>
                  </a:cubicBezTo>
                  <a:cubicBezTo>
                    <a:pt x="1473022" y="2572641"/>
                    <a:pt x="1337981" y="2511636"/>
                    <a:pt x="1316182" y="2507673"/>
                  </a:cubicBezTo>
                  <a:cubicBezTo>
                    <a:pt x="1302328" y="2498437"/>
                    <a:pt x="1286393" y="2491738"/>
                    <a:pt x="1274619" y="2479964"/>
                  </a:cubicBezTo>
                  <a:cubicBezTo>
                    <a:pt x="1208831" y="2414176"/>
                    <a:pt x="1253983" y="2339362"/>
                    <a:pt x="1260764" y="2244437"/>
                  </a:cubicBezTo>
                  <a:cubicBezTo>
                    <a:pt x="1198050" y="2150365"/>
                    <a:pt x="1280956" y="2254532"/>
                    <a:pt x="1122219" y="2175164"/>
                  </a:cubicBezTo>
                  <a:cubicBezTo>
                    <a:pt x="1107326" y="2167717"/>
                    <a:pt x="1103746" y="2147455"/>
                    <a:pt x="1094509" y="2133600"/>
                  </a:cubicBezTo>
                  <a:cubicBezTo>
                    <a:pt x="1085273" y="2105891"/>
                    <a:pt x="1074485" y="2078652"/>
                    <a:pt x="1066800" y="2050473"/>
                  </a:cubicBezTo>
                  <a:cubicBezTo>
                    <a:pt x="1060604" y="2027754"/>
                    <a:pt x="1060393" y="2003540"/>
                    <a:pt x="1052946" y="1981200"/>
                  </a:cubicBezTo>
                  <a:cubicBezTo>
                    <a:pt x="1041228" y="1946046"/>
                    <a:pt x="1017797" y="1914622"/>
                    <a:pt x="997528" y="1884218"/>
                  </a:cubicBezTo>
                  <a:cubicBezTo>
                    <a:pt x="999043" y="1867549"/>
                    <a:pt x="1028066" y="1708352"/>
                    <a:pt x="997528" y="1662546"/>
                  </a:cubicBezTo>
                  <a:cubicBezTo>
                    <a:pt x="989427" y="1650395"/>
                    <a:pt x="969819" y="1653309"/>
                    <a:pt x="955964" y="1648691"/>
                  </a:cubicBezTo>
                  <a:cubicBezTo>
                    <a:pt x="919019" y="1662546"/>
                    <a:pt x="878963" y="1669954"/>
                    <a:pt x="845128" y="1690255"/>
                  </a:cubicBezTo>
                  <a:cubicBezTo>
                    <a:pt x="785727" y="1725896"/>
                    <a:pt x="727856" y="1765963"/>
                    <a:pt x="678873" y="1814946"/>
                  </a:cubicBezTo>
                  <a:cubicBezTo>
                    <a:pt x="610454" y="1883365"/>
                    <a:pt x="604875" y="1912251"/>
                    <a:pt x="581891" y="1981200"/>
                  </a:cubicBezTo>
                  <a:cubicBezTo>
                    <a:pt x="595746" y="2008909"/>
                    <a:pt x="604867" y="2039544"/>
                    <a:pt x="623455" y="2064328"/>
                  </a:cubicBezTo>
                  <a:cubicBezTo>
                    <a:pt x="639133" y="2085231"/>
                    <a:pt x="707641" y="2157162"/>
                    <a:pt x="748146" y="2175164"/>
                  </a:cubicBezTo>
                  <a:cubicBezTo>
                    <a:pt x="774836" y="2187026"/>
                    <a:pt x="803564" y="2193637"/>
                    <a:pt x="831273" y="2202873"/>
                  </a:cubicBezTo>
                  <a:cubicBezTo>
                    <a:pt x="865078" y="2214141"/>
                    <a:pt x="887543" y="2217580"/>
                    <a:pt x="914400" y="2244437"/>
                  </a:cubicBezTo>
                  <a:cubicBezTo>
                    <a:pt x="953401" y="2283438"/>
                    <a:pt x="952207" y="2302086"/>
                    <a:pt x="983673" y="2341418"/>
                  </a:cubicBezTo>
                  <a:cubicBezTo>
                    <a:pt x="991833" y="2351618"/>
                    <a:pt x="1002146" y="2359891"/>
                    <a:pt x="1011382" y="2369128"/>
                  </a:cubicBezTo>
                  <a:cubicBezTo>
                    <a:pt x="1020509" y="2396507"/>
                    <a:pt x="1028531" y="2432723"/>
                    <a:pt x="1052946" y="2452255"/>
                  </a:cubicBezTo>
                  <a:cubicBezTo>
                    <a:pt x="1064350" y="2461378"/>
                    <a:pt x="1080655" y="2461491"/>
                    <a:pt x="1094509" y="2466109"/>
                  </a:cubicBezTo>
                  <a:cubicBezTo>
                    <a:pt x="1079952" y="2313262"/>
                    <a:pt x="1107164" y="2228664"/>
                    <a:pt x="1039091" y="2119746"/>
                  </a:cubicBezTo>
                  <a:cubicBezTo>
                    <a:pt x="1026853" y="2100165"/>
                    <a:pt x="1015267" y="2079110"/>
                    <a:pt x="997528" y="2064328"/>
                  </a:cubicBezTo>
                  <a:cubicBezTo>
                    <a:pt x="986309" y="2054979"/>
                    <a:pt x="969026" y="2057004"/>
                    <a:pt x="955964" y="2050473"/>
                  </a:cubicBezTo>
                  <a:cubicBezTo>
                    <a:pt x="848531" y="1996757"/>
                    <a:pt x="977309" y="2043735"/>
                    <a:pt x="872837" y="2008909"/>
                  </a:cubicBezTo>
                  <a:cubicBezTo>
                    <a:pt x="858982" y="1995055"/>
                    <a:pt x="843816" y="1982398"/>
                    <a:pt x="831273" y="1967346"/>
                  </a:cubicBezTo>
                  <a:cubicBezTo>
                    <a:pt x="806796" y="1937974"/>
                    <a:pt x="792792" y="1904239"/>
                    <a:pt x="775855" y="1870364"/>
                  </a:cubicBezTo>
                  <a:cubicBezTo>
                    <a:pt x="793072" y="1336607"/>
                    <a:pt x="646245" y="1465453"/>
                    <a:pt x="1011382" y="1427018"/>
                  </a:cubicBezTo>
                  <a:cubicBezTo>
                    <a:pt x="1156868" y="1411704"/>
                    <a:pt x="1006866" y="1413164"/>
                    <a:pt x="1066800" y="1413164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2705EAA3-6C49-4864-AAB4-78AACCACB05B}"/>
              </a:ext>
            </a:extLst>
          </p:cNvPr>
          <p:cNvSpPr>
            <a:spLocks noChangeArrowheads="1"/>
          </p:cNvSpPr>
          <p:nvPr/>
        </p:nvSpPr>
        <p:spPr bwMode="auto">
          <a:xfrm rot="472412">
            <a:off x="1346200" y="4011613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zárodečné buňky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484E9-A5CD-44D8-B750-A822265C6A82}"/>
              </a:ext>
            </a:extLst>
          </p:cNvPr>
          <p:cNvSpPr>
            <a:spLocks noChangeArrowheads="1"/>
          </p:cNvSpPr>
          <p:nvPr/>
        </p:nvSpPr>
        <p:spPr bwMode="auto">
          <a:xfrm rot="21367727">
            <a:off x="1500188" y="4446588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Leydigovy</a:t>
            </a: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bb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30FF0A2-A185-466B-8348-63B0A74A6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538" y="4838700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Sertoliho</a:t>
            </a: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bb</a:t>
            </a: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D1F76032-7AB7-4247-B07F-E8AF4504E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75" y="5240338"/>
            <a:ext cx="168592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1pPr>
            <a:lvl2pPr marL="742950" indent="-28575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2pPr>
            <a:lvl3pPr marL="11430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3pPr>
            <a:lvl4pPr marL="16002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4pPr>
            <a:lvl5pPr marL="2057400" indent="-228600" algn="ctr"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 b="1" i="1">
                <a:solidFill>
                  <a:srgbClr val="FFCC00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defRPr/>
            </a:pPr>
            <a:r>
              <a:rPr lang="cs-CZ" altLang="cs-CZ" sz="1400" b="0" i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lymfocyty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D178D644-5A7A-47DE-829D-818E452AD0AA}"/>
              </a:ext>
            </a:extLst>
          </p:cNvPr>
          <p:cNvSpPr txBox="1">
            <a:spLocks/>
          </p:cNvSpPr>
          <p:nvPr/>
        </p:nvSpPr>
        <p:spPr bwMode="auto">
          <a:xfrm>
            <a:off x="3706813" y="4246563"/>
            <a:ext cx="5041900" cy="18002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95350" indent="-355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/>
              <a:t>- vychází se specializovaného mezodermu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>
                <a:sym typeface="Symbol" panose="05050102010706020507" pitchFamily="18" charset="2"/>
              </a:rPr>
              <a:t> </a:t>
            </a:r>
            <a:r>
              <a:rPr lang="cs-CZ" altLang="cs-CZ" sz="1400" b="0" i="0" dirty="0"/>
              <a:t>primitivní mesenchym genitální lišty, u obou pohlaví stejný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/>
              <a:t>- ve varlatech i ovariích:</a:t>
            </a:r>
          </a:p>
          <a:p>
            <a:pPr marL="342900" indent="-342900">
              <a:defRPr/>
            </a:pPr>
            <a:r>
              <a:rPr lang="cs-CZ" altLang="cs-CZ" sz="1400" b="0" i="0" dirty="0"/>
              <a:t>ženská diferenciační linie: </a:t>
            </a:r>
            <a:r>
              <a:rPr lang="cs-CZ" altLang="cs-CZ" sz="1400" b="0" i="0" dirty="0" err="1"/>
              <a:t>thekální</a:t>
            </a:r>
            <a:r>
              <a:rPr lang="cs-CZ" altLang="cs-CZ" sz="1400" b="0" i="0" dirty="0"/>
              <a:t> </a:t>
            </a:r>
            <a:r>
              <a:rPr lang="cs-CZ" altLang="cs-CZ" sz="1400" b="0" i="0" dirty="0" err="1"/>
              <a:t>bb</a:t>
            </a:r>
            <a:r>
              <a:rPr lang="cs-CZ" altLang="cs-CZ" sz="1400" b="0" i="0" dirty="0"/>
              <a:t>., </a:t>
            </a:r>
            <a:r>
              <a:rPr lang="cs-CZ" altLang="cs-CZ" sz="1400" b="0" i="0" dirty="0" err="1"/>
              <a:t>bb</a:t>
            </a:r>
            <a:r>
              <a:rPr lang="cs-CZ" altLang="cs-CZ" sz="1400" b="0" i="0" dirty="0"/>
              <a:t> </a:t>
            </a:r>
            <a:r>
              <a:rPr lang="cs-CZ" altLang="cs-CZ" sz="1400" b="0" i="0" dirty="0" err="1"/>
              <a:t>granulózy</a:t>
            </a:r>
            <a:r>
              <a:rPr lang="cs-CZ" altLang="cs-CZ" sz="1400" b="0" i="0" dirty="0"/>
              <a:t> a </a:t>
            </a:r>
            <a:r>
              <a:rPr lang="cs-CZ" altLang="cs-CZ" sz="1400" b="0" i="0" dirty="0" err="1"/>
              <a:t>luteinní</a:t>
            </a:r>
            <a:endParaRPr lang="cs-CZ" altLang="cs-CZ" sz="1400" b="0" i="0" dirty="0"/>
          </a:p>
          <a:p>
            <a:pPr marL="342900" indent="-342900">
              <a:defRPr/>
            </a:pPr>
            <a:r>
              <a:rPr lang="cs-CZ" altLang="cs-CZ" sz="1400" b="0" i="0" dirty="0"/>
              <a:t>mužská diferenciační linie: </a:t>
            </a:r>
            <a:r>
              <a:rPr lang="cs-CZ" altLang="cs-CZ" sz="1400" b="0" i="0" dirty="0" err="1"/>
              <a:t>Sertoliho</a:t>
            </a:r>
            <a:r>
              <a:rPr lang="cs-CZ" altLang="cs-CZ" sz="1400" b="0" i="0" dirty="0"/>
              <a:t> a </a:t>
            </a:r>
            <a:r>
              <a:rPr lang="cs-CZ" altLang="cs-CZ" sz="1400" b="0" i="0" dirty="0" err="1"/>
              <a:t>Leydigovy</a:t>
            </a:r>
            <a:r>
              <a:rPr lang="cs-CZ" altLang="cs-CZ" sz="1400" b="0" i="0" dirty="0"/>
              <a:t> </a:t>
            </a:r>
            <a:r>
              <a:rPr lang="cs-CZ" altLang="cs-CZ" sz="1400" b="0" i="0" dirty="0" err="1"/>
              <a:t>bb</a:t>
            </a:r>
            <a:r>
              <a:rPr lang="cs-CZ" altLang="cs-CZ" sz="1400" b="0" i="0" dirty="0"/>
              <a:t>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cs-CZ" altLang="cs-CZ" sz="1400" b="0" i="0" dirty="0"/>
              <a:t>- produkují steroidy (E,A)</a:t>
            </a:r>
          </a:p>
          <a:p>
            <a:pPr marL="342900" indent="-342900">
              <a:buFontTx/>
              <a:buChar char="-"/>
              <a:defRPr/>
            </a:pPr>
            <a:endParaRPr lang="cs-CZ" altLang="cs-CZ" sz="1400" b="0" i="0" dirty="0"/>
          </a:p>
        </p:txBody>
      </p:sp>
    </p:spTree>
    <p:extLst>
      <p:ext uri="{BB962C8B-B14F-4D97-AF65-F5344CB8AC3E}">
        <p14:creationId xmlns:p14="http://schemas.microsoft.com/office/powerpoint/2010/main" val="3334801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16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1E5F4-DCB2-4482-954F-0A557915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u="sng" dirty="0">
                <a:latin typeface="+mn-lt"/>
              </a:rPr>
              <a:t>2. Nádory varlat ze zárodečné lišty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EBA533E3-AB06-4060-A391-8D6919F53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16113"/>
            <a:ext cx="7886700" cy="435133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= tzv. sex-</a:t>
            </a:r>
            <a:r>
              <a:rPr lang="cs-CZ" altLang="cs-CZ" dirty="0" err="1"/>
              <a:t>cord</a:t>
            </a:r>
            <a:r>
              <a:rPr lang="cs-CZ" altLang="cs-CZ" dirty="0"/>
              <a:t> tumory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cca 3% primárních nádorů varlat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jakýkoliv věk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velká heterogenní skupina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nádor z </a:t>
            </a:r>
            <a:r>
              <a:rPr lang="cs-CZ" altLang="cs-CZ" dirty="0" err="1"/>
              <a:t>Leydigových</a:t>
            </a:r>
            <a:r>
              <a:rPr lang="cs-CZ" altLang="cs-CZ" dirty="0"/>
              <a:t> bb.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nádor ze </a:t>
            </a:r>
            <a:r>
              <a:rPr lang="cs-CZ" altLang="cs-CZ" dirty="0" err="1"/>
              <a:t>Sertoliho</a:t>
            </a:r>
            <a:r>
              <a:rPr lang="cs-CZ" altLang="cs-CZ" dirty="0"/>
              <a:t> </a:t>
            </a:r>
            <a:r>
              <a:rPr lang="cs-CZ" altLang="cs-CZ" dirty="0" err="1"/>
              <a:t>bb</a:t>
            </a:r>
            <a:r>
              <a:rPr lang="cs-CZ" altLang="cs-CZ" dirty="0"/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dirty="0"/>
              <a:t>nádory z buněk </a:t>
            </a:r>
            <a:r>
              <a:rPr lang="cs-CZ" altLang="cs-CZ" dirty="0" err="1"/>
              <a:t>granulózy</a:t>
            </a:r>
            <a:r>
              <a:rPr lang="cs-CZ" altLang="cs-CZ" dirty="0"/>
              <a:t>,…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360363" indent="-360363">
              <a:defRPr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451767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lymfomy varlete  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vzácné, nad 60 let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DLBCL, nepříznivá prognóza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err="1" smtClean="0"/>
              <a:t>adenomatoidní</a:t>
            </a:r>
            <a:r>
              <a:rPr lang="cs-CZ" dirty="0" smtClean="0"/>
              <a:t> nádor nadvarlete</a:t>
            </a:r>
          </a:p>
          <a:p>
            <a:pPr marL="452438" indent="-182563">
              <a:buFontTx/>
              <a:buChar char="-"/>
            </a:pPr>
            <a:r>
              <a:rPr lang="cs-CZ" sz="2400" dirty="0" smtClean="0"/>
              <a:t>benigní</a:t>
            </a:r>
            <a:r>
              <a:rPr lang="cs-CZ" sz="2400" dirty="0"/>
              <a:t>, tuhý uzlík</a:t>
            </a:r>
          </a:p>
        </p:txBody>
      </p:sp>
    </p:spTree>
    <p:extLst>
      <p:ext uri="{BB962C8B-B14F-4D97-AF65-F5344CB8AC3E}">
        <p14:creationId xmlns:p14="http://schemas.microsoft.com/office/powerpoint/2010/main" val="4014894125"/>
      </p:ext>
    </p:extLst>
  </p:cSld>
  <p:clrMapOvr>
    <a:masterClrMapping/>
  </p:clrMapOvr>
  <p:transition spd="slow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Prostatitida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indent="-269875"/>
            <a:r>
              <a:rPr lang="cs-CZ" sz="2400" dirty="0"/>
              <a:t>a</a:t>
            </a:r>
            <a:r>
              <a:rPr lang="cs-CZ" sz="2400" dirty="0" smtClean="0"/>
              <a:t>kutní</a:t>
            </a:r>
          </a:p>
          <a:p>
            <a:pPr marL="452438" indent="-182563">
              <a:buFontTx/>
              <a:buChar char="-"/>
            </a:pPr>
            <a:r>
              <a:rPr lang="cs-CZ" sz="2000" dirty="0"/>
              <a:t>t</a:t>
            </a:r>
            <a:r>
              <a:rPr lang="cs-CZ" sz="2000" dirty="0" smtClean="0"/>
              <a:t>ypicky bakteriální infekce (např. </a:t>
            </a:r>
            <a:r>
              <a:rPr lang="cs-CZ" sz="2000" dirty="0" err="1" smtClean="0"/>
              <a:t>E.coli</a:t>
            </a:r>
            <a:r>
              <a:rPr lang="cs-CZ" sz="2000" dirty="0" smtClean="0"/>
              <a:t>, </a:t>
            </a:r>
            <a:r>
              <a:rPr lang="cs-CZ" sz="2000" dirty="0" err="1" smtClean="0"/>
              <a:t>Neisseria</a:t>
            </a:r>
            <a:r>
              <a:rPr lang="cs-CZ" sz="2000" dirty="0" smtClean="0"/>
              <a:t> </a:t>
            </a:r>
            <a:r>
              <a:rPr lang="cs-CZ" sz="2000" dirty="0" err="1" smtClean="0"/>
              <a:t>gonorrhoeae</a:t>
            </a:r>
            <a:r>
              <a:rPr lang="cs-CZ" sz="2000" dirty="0" smtClean="0"/>
              <a:t>)</a:t>
            </a:r>
          </a:p>
          <a:p>
            <a:pPr marL="452438" indent="-182563">
              <a:buFontTx/>
              <a:buChar char="-"/>
            </a:pPr>
            <a:r>
              <a:rPr lang="cs-CZ" sz="2000" dirty="0"/>
              <a:t>a</a:t>
            </a:r>
            <a:r>
              <a:rPr lang="cs-CZ" sz="2000" dirty="0" smtClean="0"/>
              <a:t>scendentně, </a:t>
            </a:r>
            <a:r>
              <a:rPr lang="cs-CZ" sz="2000" dirty="0" err="1" smtClean="0"/>
              <a:t>iatrogenně</a:t>
            </a:r>
            <a:r>
              <a:rPr lang="cs-CZ" sz="2000" dirty="0" smtClean="0"/>
              <a:t>, hematogenně</a:t>
            </a:r>
          </a:p>
          <a:p>
            <a:pPr>
              <a:buFontTx/>
              <a:buChar char="-"/>
            </a:pPr>
            <a:endParaRPr lang="cs-CZ" sz="2400" dirty="0"/>
          </a:p>
          <a:p>
            <a:pPr marL="269875" indent="-269875"/>
            <a:r>
              <a:rPr lang="cs-CZ" sz="2400" dirty="0"/>
              <a:t>c</a:t>
            </a:r>
            <a:r>
              <a:rPr lang="cs-CZ" sz="2400" dirty="0" smtClean="0"/>
              <a:t>hronická</a:t>
            </a:r>
          </a:p>
          <a:p>
            <a:pPr marL="269875" indent="0">
              <a:buNone/>
            </a:pPr>
            <a:r>
              <a:rPr lang="cs-CZ" sz="2000" dirty="0" smtClean="0"/>
              <a:t>- přechod z akutního</a:t>
            </a:r>
          </a:p>
          <a:p>
            <a:pPr marL="612775">
              <a:buFontTx/>
              <a:buChar char="-"/>
            </a:pPr>
            <a:r>
              <a:rPr lang="cs-CZ" sz="2000" dirty="0" smtClean="0"/>
              <a:t>Často nenápadně, postupně /zřejmě </a:t>
            </a:r>
            <a:r>
              <a:rPr lang="cs-CZ" sz="2000" dirty="0" err="1" smtClean="0"/>
              <a:t>Chlamydia</a:t>
            </a:r>
            <a:r>
              <a:rPr lang="cs-CZ" sz="2000" dirty="0" smtClean="0"/>
              <a:t> </a:t>
            </a:r>
            <a:r>
              <a:rPr lang="cs-CZ" sz="2000" dirty="0" err="1" smtClean="0"/>
              <a:t>trachomatis</a:t>
            </a:r>
            <a:r>
              <a:rPr lang="cs-CZ" sz="2000" dirty="0" smtClean="0"/>
              <a:t>, </a:t>
            </a:r>
            <a:r>
              <a:rPr lang="cs-CZ" sz="2000" dirty="0" err="1" smtClean="0"/>
              <a:t>Ureaplasma</a:t>
            </a:r>
            <a:r>
              <a:rPr lang="cs-CZ" sz="2000" dirty="0" smtClean="0"/>
              <a:t> </a:t>
            </a:r>
            <a:r>
              <a:rPr lang="cs-CZ" sz="2000" dirty="0" err="1" smtClean="0"/>
              <a:t>urealyticum</a:t>
            </a:r>
            <a:r>
              <a:rPr lang="cs-CZ" sz="2000" dirty="0" smtClean="0"/>
              <a:t> – STD, když vznikají i uretritidy, </a:t>
            </a:r>
            <a:r>
              <a:rPr lang="cs-CZ" sz="2000" dirty="0" err="1" smtClean="0"/>
              <a:t>epididymitidy</a:t>
            </a:r>
            <a:r>
              <a:rPr lang="cs-CZ" sz="2000" dirty="0" smtClean="0"/>
              <a:t>, …</a:t>
            </a:r>
          </a:p>
          <a:p>
            <a:pPr marL="269875" indent="-269875"/>
            <a:r>
              <a:rPr lang="cs-CZ" sz="2400" dirty="0"/>
              <a:t>TBC </a:t>
            </a:r>
            <a:r>
              <a:rPr lang="cs-CZ" sz="2400" dirty="0" smtClean="0"/>
              <a:t>prostatitida</a:t>
            </a:r>
          </a:p>
          <a:p>
            <a:pPr marL="269875" indent="0">
              <a:buNone/>
            </a:pPr>
            <a:r>
              <a:rPr lang="cs-CZ" sz="2000" dirty="0"/>
              <a:t>- v rámci mužského genitálu nejčastější </a:t>
            </a:r>
            <a:r>
              <a:rPr lang="cs-CZ" sz="2000" dirty="0" smtClean="0"/>
              <a:t>lokalizace, hematogenním rozsevem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81963231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3600" dirty="0" err="1" smtClean="0"/>
              <a:t>Adenomyomatózní</a:t>
            </a:r>
            <a:r>
              <a:rPr lang="cs-CZ" sz="3600" dirty="0" smtClean="0"/>
              <a:t> hyperplazie prostaty (</a:t>
            </a:r>
            <a:r>
              <a:rPr lang="cs-CZ" sz="3600" dirty="0" err="1" smtClean="0"/>
              <a:t>nodulární</a:t>
            </a:r>
            <a:r>
              <a:rPr lang="cs-CZ" sz="3600" dirty="0" smtClean="0"/>
              <a:t> hyperplazie prostaty)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600" dirty="0"/>
              <a:t>zbytnění prostaty, </a:t>
            </a:r>
            <a:r>
              <a:rPr lang="cs-CZ" sz="2600" dirty="0" smtClean="0"/>
              <a:t>benigní</a:t>
            </a:r>
          </a:p>
          <a:p>
            <a:endParaRPr lang="cs-CZ" sz="2600" dirty="0"/>
          </a:p>
          <a:p>
            <a:r>
              <a:rPr lang="cs-CZ" sz="2600" dirty="0"/>
              <a:t>incidence se zvyšuje s </a:t>
            </a:r>
            <a:r>
              <a:rPr lang="cs-CZ" sz="2600" dirty="0" smtClean="0"/>
              <a:t>věkem, 80+ až 90% mužů</a:t>
            </a:r>
          </a:p>
          <a:p>
            <a:endParaRPr lang="cs-CZ" sz="2600" dirty="0"/>
          </a:p>
          <a:p>
            <a:r>
              <a:rPr lang="cs-CZ" sz="2600" dirty="0" smtClean="0"/>
              <a:t>role </a:t>
            </a:r>
            <a:r>
              <a:rPr lang="cs-CZ" sz="2600" dirty="0"/>
              <a:t>estrogenu (hladina stoupá s věkem) a vyšší vnímavost buněk k </a:t>
            </a:r>
            <a:r>
              <a:rPr lang="cs-CZ" sz="2600" dirty="0" err="1"/>
              <a:t>dihydrotestosteronu</a:t>
            </a:r>
            <a:r>
              <a:rPr lang="cs-CZ" sz="2600" dirty="0"/>
              <a:t> -&gt; zmnožení glandulární a </a:t>
            </a:r>
            <a:r>
              <a:rPr lang="cs-CZ" sz="2600" dirty="0" err="1"/>
              <a:t>stromální</a:t>
            </a:r>
            <a:r>
              <a:rPr lang="cs-CZ" sz="2600" dirty="0"/>
              <a:t> </a:t>
            </a:r>
            <a:r>
              <a:rPr lang="cs-CZ" sz="2600" dirty="0" smtClean="0"/>
              <a:t>komponenty</a:t>
            </a:r>
          </a:p>
          <a:p>
            <a:endParaRPr lang="cs-CZ" sz="2600" dirty="0"/>
          </a:p>
          <a:p>
            <a:r>
              <a:rPr lang="cs-CZ" sz="2600" b="1" dirty="0"/>
              <a:t>makro</a:t>
            </a:r>
            <a:r>
              <a:rPr lang="cs-CZ" sz="2600" dirty="0"/>
              <a:t>: uzlovitá stavba, dominantně v </a:t>
            </a:r>
            <a:r>
              <a:rPr lang="cs-CZ" sz="2600" dirty="0" err="1"/>
              <a:t>periuretrální</a:t>
            </a:r>
            <a:r>
              <a:rPr lang="cs-CZ" sz="2600" dirty="0"/>
              <a:t> části (tzv. přechodové zóně) – útlak </a:t>
            </a:r>
            <a:r>
              <a:rPr lang="cs-CZ" sz="2600" dirty="0" err="1"/>
              <a:t>uretry</a:t>
            </a:r>
            <a:r>
              <a:rPr lang="cs-CZ" sz="2600" dirty="0"/>
              <a:t> + dysurie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45429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Nádory močového měchýře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b="1" dirty="0"/>
              <a:t>benigní x maligní</a:t>
            </a:r>
          </a:p>
          <a:p>
            <a:pPr lvl="1">
              <a:defRPr/>
            </a:pPr>
            <a:r>
              <a:rPr lang="cs-CZ" dirty="0"/>
              <a:t> </a:t>
            </a:r>
            <a:r>
              <a:rPr lang="cs-CZ" dirty="0" smtClean="0"/>
              <a:t>nejčastěji </a:t>
            </a:r>
            <a:r>
              <a:rPr lang="cs-CZ" dirty="0"/>
              <a:t>z </a:t>
            </a:r>
            <a:r>
              <a:rPr lang="cs-CZ" dirty="0" err="1" smtClean="0"/>
              <a:t>urotelu</a:t>
            </a:r>
            <a:endParaRPr lang="cs-CZ" dirty="0" smtClean="0"/>
          </a:p>
          <a:p>
            <a:pPr marL="457200" lvl="1" indent="0">
              <a:buNone/>
              <a:defRPr/>
            </a:pPr>
            <a:endParaRPr lang="cs-CZ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b="1" dirty="0"/>
              <a:t>Prekancerózy:</a:t>
            </a:r>
          </a:p>
          <a:p>
            <a:pPr lvl="1">
              <a:defRPr/>
            </a:pPr>
            <a:r>
              <a:rPr lang="cs-CZ" sz="3200" dirty="0"/>
              <a:t> </a:t>
            </a:r>
            <a:r>
              <a:rPr lang="cs-CZ" dirty="0" err="1"/>
              <a:t>dysplázie</a:t>
            </a:r>
            <a:r>
              <a:rPr lang="cs-CZ" dirty="0"/>
              <a:t> </a:t>
            </a:r>
            <a:r>
              <a:rPr lang="cs-CZ" dirty="0" err="1"/>
              <a:t>urotelu</a:t>
            </a:r>
            <a:endParaRPr lang="cs-CZ" dirty="0"/>
          </a:p>
          <a:p>
            <a:pPr lvl="1">
              <a:defRPr/>
            </a:pPr>
            <a:r>
              <a:rPr lang="cs-CZ" dirty="0"/>
              <a:t> rizikové faktory:</a:t>
            </a:r>
          </a:p>
          <a:p>
            <a:pPr lvl="2">
              <a:defRPr/>
            </a:pPr>
            <a:r>
              <a:rPr lang="cs-CZ" b="1" dirty="0"/>
              <a:t> pohlaví</a:t>
            </a:r>
          </a:p>
          <a:p>
            <a:pPr lvl="2">
              <a:defRPr/>
            </a:pPr>
            <a:r>
              <a:rPr lang="cs-CZ" b="1" dirty="0"/>
              <a:t> kouření</a:t>
            </a:r>
          </a:p>
          <a:p>
            <a:pPr lvl="2">
              <a:defRPr/>
            </a:pPr>
            <a:r>
              <a:rPr lang="cs-CZ" b="1" dirty="0"/>
              <a:t>expozice aromatickým aminům</a:t>
            </a:r>
          </a:p>
          <a:p>
            <a:pPr lvl="2">
              <a:defRPr/>
            </a:pPr>
            <a:r>
              <a:rPr lang="cs-CZ" b="1" dirty="0"/>
              <a:t>dlouhodobá konzumace fenacetinových analgetik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28317"/>
      </p:ext>
    </p:extLst>
  </p:cSld>
  <p:clrMapOvr>
    <a:masterClrMapping/>
  </p:clrMapOvr>
  <p:transition spd="slow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Admin\Desktop\Image000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3193"/>
            <a:ext cx="7704856" cy="498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182496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683568" y="2191068"/>
            <a:ext cx="5602288" cy="4264025"/>
            <a:chOff x="1597307" y="1805651"/>
            <a:chExt cx="5602147" cy="4265271"/>
          </a:xfrm>
        </p:grpSpPr>
        <p:pic>
          <p:nvPicPr>
            <p:cNvPr id="5" name="Obrázek 2" descr="prostata schéma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7307" y="1818616"/>
              <a:ext cx="5602147" cy="4252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ovéPole 7"/>
            <p:cNvSpPr txBox="1">
              <a:spLocks noChangeArrowheads="1"/>
            </p:cNvSpPr>
            <p:nvPr/>
          </p:nvSpPr>
          <p:spPr bwMode="auto">
            <a:xfrm>
              <a:off x="4363654" y="1805651"/>
              <a:ext cx="2812649" cy="338554"/>
            </a:xfrm>
            <a:prstGeom prst="rect">
              <a:avLst/>
            </a:prstGeom>
            <a:solidFill>
              <a:srgbClr val="FFFFFF">
                <a:alpha val="6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r"/>
              <a:r>
                <a:rPr lang="cs-CZ" altLang="cs-CZ" sz="1600" b="0">
                  <a:solidFill>
                    <a:schemeClr val="tx1"/>
                  </a:solidFill>
                  <a:latin typeface="Times New Roman" charset="0"/>
                  <a:cs typeface="Times New Roman" charset="0"/>
                </a:rPr>
                <a:t>upraveno dle www.nature.com</a:t>
              </a:r>
            </a:p>
          </p:txBody>
        </p:sp>
      </p:grpSp>
      <p:pic>
        <p:nvPicPr>
          <p:cNvPr id="7" name="Obrázek 6" descr="prostata schém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12" y="116632"/>
            <a:ext cx="5245100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3969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03608E-6 L -0.19115 0.113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56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hyperplazie prostaty 20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260648"/>
            <a:ext cx="8281615" cy="6338887"/>
          </a:xfrm>
          <a:prstGeom prst="rect">
            <a:avLst/>
          </a:prstGeom>
        </p:spPr>
      </p:pic>
      <p:pic>
        <p:nvPicPr>
          <p:cNvPr id="5" name="Picture 6" descr="hyperplazie prostaty 40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1062" y="3430090"/>
            <a:ext cx="4202113" cy="3163887"/>
          </a:xfrm>
          <a:prstGeom prst="rect">
            <a:avLst/>
          </a:prstGeom>
        </p:spPr>
      </p:pic>
      <p:pic>
        <p:nvPicPr>
          <p:cNvPr id="6" name="Picture 7" descr="hyperplazie prostaty 200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8363" y="260648"/>
            <a:ext cx="4214812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83831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Karcinom prostaty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800" dirty="0"/>
              <a:t>incidence stoupá 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400" dirty="0"/>
              <a:t>kolísá v rozmezí 1. - 3. místa zhoubných novotvarů u mužů (karcinom prostaty – plic – </a:t>
            </a:r>
            <a:r>
              <a:rPr lang="cs-CZ" altLang="cs-CZ" sz="2400" dirty="0" err="1"/>
              <a:t>kolorekta</a:t>
            </a:r>
            <a:r>
              <a:rPr lang="cs-CZ" altLang="cs-CZ" sz="2400" dirty="0" smtClean="0"/>
              <a:t>)</a:t>
            </a:r>
          </a:p>
          <a:p>
            <a:pPr marL="895350" lvl="1" indent="-355600">
              <a:lnSpc>
                <a:spcPct val="90000"/>
              </a:lnSpc>
            </a:pPr>
            <a:endParaRPr lang="cs-CZ" altLang="cs-CZ" sz="2400" dirty="0"/>
          </a:p>
          <a:p>
            <a:pPr marL="895350" lvl="1" indent="-355600">
              <a:lnSpc>
                <a:spcPct val="90000"/>
              </a:lnSpc>
            </a:pPr>
            <a:endParaRPr lang="cs-CZ" altLang="cs-CZ" sz="2400" dirty="0"/>
          </a:p>
          <a:p>
            <a:pPr marL="895350" lvl="1" indent="-355600">
              <a:lnSpc>
                <a:spcPct val="90000"/>
              </a:lnSpc>
              <a:buFont typeface="Wingdings" pitchFamily="2" charset="2"/>
              <a:buNone/>
            </a:pPr>
            <a:endParaRPr lang="cs-CZ" altLang="cs-CZ" sz="1000" dirty="0"/>
          </a:p>
          <a:p>
            <a:endParaRPr lang="cs-CZ" dirty="0"/>
          </a:p>
        </p:txBody>
      </p:sp>
      <p:pic>
        <p:nvPicPr>
          <p:cNvPr id="4" name="Obrázek 3" descr="ACA prostaty, incidence, mortalit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10444"/>
            <a:ext cx="6712162" cy="347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70615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0" y="1596413"/>
            <a:ext cx="8274496" cy="4297363"/>
          </a:xfrm>
        </p:spPr>
        <p:txBody>
          <a:bodyPr>
            <a:normAutofit/>
          </a:bodyPr>
          <a:lstStyle/>
          <a:p>
            <a:pPr marL="182563" indent="-182563">
              <a:lnSpc>
                <a:spcPct val="90000"/>
              </a:lnSpc>
            </a:pPr>
            <a:r>
              <a:rPr lang="cs-CZ" altLang="cs-CZ" sz="2400" dirty="0"/>
              <a:t>typicky roste </a:t>
            </a:r>
            <a:r>
              <a:rPr lang="cs-CZ" altLang="cs-CZ" sz="2400" b="1" dirty="0"/>
              <a:t>v periferní zóně</a:t>
            </a:r>
            <a:r>
              <a:rPr lang="cs-CZ" altLang="cs-CZ" sz="2400" dirty="0"/>
              <a:t> </a:t>
            </a:r>
            <a:r>
              <a:rPr lang="cs-CZ" altLang="cs-CZ" sz="2400" dirty="0" smtClean="0"/>
              <a:t>(až 80%) prostaty </a:t>
            </a:r>
            <a:r>
              <a:rPr lang="cs-CZ" altLang="cs-CZ" sz="2400" dirty="0"/>
              <a:t>dorzálně (per </a:t>
            </a:r>
            <a:r>
              <a:rPr lang="cs-CZ" altLang="cs-CZ" sz="2400" dirty="0" err="1" smtClean="0"/>
              <a:t>rectum</a:t>
            </a:r>
            <a:r>
              <a:rPr lang="cs-CZ" altLang="cs-CZ" sz="2400" dirty="0" smtClean="0"/>
              <a:t>)</a:t>
            </a:r>
          </a:p>
          <a:p>
            <a:pPr marL="182563" indent="-182563">
              <a:lnSpc>
                <a:spcPct val="90000"/>
              </a:lnSpc>
            </a:pPr>
            <a:endParaRPr lang="cs-CZ" altLang="cs-CZ" sz="2400" dirty="0" smtClean="0"/>
          </a:p>
          <a:p>
            <a:pPr marL="182563" indent="-182563">
              <a:lnSpc>
                <a:spcPct val="90000"/>
              </a:lnSpc>
            </a:pPr>
            <a:r>
              <a:rPr lang="cs-CZ" altLang="cs-CZ" sz="2400" b="1" dirty="0" smtClean="0"/>
              <a:t>Nejčastěji </a:t>
            </a:r>
            <a:r>
              <a:rPr lang="cs-CZ" altLang="cs-CZ" sz="2400" b="1" dirty="0" err="1" smtClean="0"/>
              <a:t>acinární</a:t>
            </a:r>
            <a:r>
              <a:rPr lang="cs-CZ" altLang="cs-CZ" sz="2400" b="1" dirty="0" smtClean="0"/>
              <a:t> adenokarcinom prostaty s různým stupněm diferenciace</a:t>
            </a:r>
            <a:endParaRPr lang="cs-CZ" altLang="cs-CZ" sz="2400" b="1" dirty="0"/>
          </a:p>
          <a:p>
            <a:pPr marL="269875" indent="0">
              <a:lnSpc>
                <a:spcPct val="90000"/>
              </a:lnSpc>
              <a:buNone/>
            </a:pPr>
            <a:r>
              <a:rPr lang="cs-CZ" altLang="cs-CZ" sz="2400" dirty="0" smtClean="0"/>
              <a:t>- </a:t>
            </a:r>
            <a:r>
              <a:rPr lang="cs-CZ" altLang="cs-CZ" sz="2000" dirty="0" err="1" smtClean="0"/>
              <a:t>infiltrativní</a:t>
            </a:r>
            <a:r>
              <a:rPr lang="cs-CZ" altLang="cs-CZ" sz="2000" dirty="0" smtClean="0"/>
              <a:t> růst </a:t>
            </a:r>
            <a:r>
              <a:rPr lang="cs-CZ" altLang="cs-CZ" sz="2000" dirty="0" err="1" smtClean="0"/>
              <a:t>žlazek</a:t>
            </a:r>
            <a:endParaRPr lang="cs-CZ" altLang="cs-CZ" sz="2000" dirty="0" smtClean="0"/>
          </a:p>
          <a:p>
            <a:pPr marL="269875" indent="0">
              <a:lnSpc>
                <a:spcPct val="90000"/>
              </a:lnSpc>
              <a:buNone/>
            </a:pPr>
            <a:r>
              <a:rPr lang="cs-CZ" altLang="cs-CZ" sz="2000" dirty="0" smtClean="0"/>
              <a:t>- nádorové </a:t>
            </a:r>
            <a:r>
              <a:rPr lang="cs-CZ" altLang="cs-CZ" sz="2000" dirty="0" err="1" smtClean="0"/>
              <a:t>žlazky</a:t>
            </a:r>
            <a:r>
              <a:rPr lang="cs-CZ" altLang="cs-CZ" sz="2000" dirty="0" smtClean="0"/>
              <a:t> ztrácejí vrstvu bazálních buněk, která je přítomna v normálních/benigních </a:t>
            </a:r>
            <a:r>
              <a:rPr lang="cs-CZ" altLang="cs-CZ" sz="2000" dirty="0" err="1" smtClean="0"/>
              <a:t>žlazkách</a:t>
            </a:r>
            <a:r>
              <a:rPr lang="cs-CZ" altLang="cs-CZ" sz="2000" dirty="0" smtClean="0"/>
              <a:t> /lze prokázat </a:t>
            </a:r>
            <a:r>
              <a:rPr lang="cs-CZ" altLang="cs-CZ" sz="2000" dirty="0" err="1" smtClean="0"/>
              <a:t>imunohistochemicky</a:t>
            </a:r>
            <a:r>
              <a:rPr lang="cs-CZ" altLang="cs-CZ" sz="2000" dirty="0"/>
              <a:t> </a:t>
            </a:r>
            <a:r>
              <a:rPr lang="cs-CZ" altLang="cs-CZ" sz="2000" dirty="0" smtClean="0"/>
              <a:t>HMWCK/</a:t>
            </a:r>
          </a:p>
          <a:p>
            <a:pPr marL="182563" indent="-182563">
              <a:lnSpc>
                <a:spcPct val="90000"/>
              </a:lnSpc>
            </a:pPr>
            <a:endParaRPr lang="cs-CZ" altLang="cs-CZ" sz="2400" dirty="0" smtClean="0"/>
          </a:p>
          <a:p>
            <a:pPr marL="182563" indent="-182563">
              <a:lnSpc>
                <a:spcPct val="90000"/>
              </a:lnSpc>
            </a:pPr>
            <a:r>
              <a:rPr lang="cs-CZ" altLang="cs-CZ" sz="2400" dirty="0" err="1"/>
              <a:t>p</a:t>
            </a:r>
            <a:r>
              <a:rPr lang="cs-CZ" altLang="cs-CZ" sz="2400" dirty="0" err="1" smtClean="0"/>
              <a:t>rekurzorová</a:t>
            </a:r>
            <a:r>
              <a:rPr lang="cs-CZ" altLang="cs-CZ" sz="2400" dirty="0" smtClean="0"/>
              <a:t> léze – tzv. HG PIN /prostatická </a:t>
            </a:r>
            <a:r>
              <a:rPr lang="cs-CZ" altLang="cs-CZ" sz="2400" dirty="0" err="1" smtClean="0"/>
              <a:t>intraepiteliální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neoplazie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high</a:t>
            </a:r>
            <a:r>
              <a:rPr lang="cs-CZ" altLang="cs-CZ" sz="2400" dirty="0" smtClean="0"/>
              <a:t>-grade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2499656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7"/>
          <p:cNvGrpSpPr>
            <a:grpSpLocks/>
          </p:cNvGrpSpPr>
          <p:nvPr/>
        </p:nvGrpSpPr>
        <p:grpSpPr bwMode="auto">
          <a:xfrm>
            <a:off x="899592" y="547588"/>
            <a:ext cx="7848872" cy="5833740"/>
            <a:chOff x="900113" y="1628775"/>
            <a:chExt cx="7343775" cy="4933950"/>
          </a:xfrm>
        </p:grpSpPr>
        <p:pic>
          <p:nvPicPr>
            <p:cNvPr id="5" name="Picture 6" descr="ACA prostaty3, přehled 4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9863" y="1628775"/>
              <a:ext cx="6264275" cy="471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900113" y="6165850"/>
              <a:ext cx="7343775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altLang="cs-CZ" sz="2000" b="0" i="0">
                  <a:solidFill>
                    <a:schemeClr val="tx1"/>
                  </a:solidFill>
                  <a:latin typeface="Arial" charset="0"/>
                </a:rPr>
                <a:t>Drobné nádorové aciny (1) vrůstají mezi prostatické žlázky (2)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211638" y="4437063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932363" y="3032125"/>
              <a:ext cx="36036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771775" y="5300663"/>
              <a:ext cx="360363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2000" i="0">
                  <a:solidFill>
                    <a:schemeClr val="tx1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754847"/>
      </p:ext>
    </p:extLst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8"/>
          <p:cNvGrpSpPr>
            <a:grpSpLocks/>
          </p:cNvGrpSpPr>
          <p:nvPr/>
        </p:nvGrpSpPr>
        <p:grpSpPr bwMode="auto">
          <a:xfrm>
            <a:off x="1654969" y="926852"/>
            <a:ext cx="6121400" cy="5005388"/>
            <a:chOff x="1619250" y="1628775"/>
            <a:chExt cx="6121400" cy="500538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979613" y="6237288"/>
              <a:ext cx="5472112" cy="396875"/>
            </a:xfrm>
            <a:prstGeom prst="rect">
              <a:avLst/>
            </a:prstGeom>
            <a:solidFill>
              <a:srgbClr val="FFFFFF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1pPr>
              <a:lvl2pPr marL="742950" indent="-28575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2pPr>
              <a:lvl3pPr marL="11430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3pPr>
              <a:lvl4pPr marL="16002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4pPr>
              <a:lvl5pPr marL="2057400" indent="-228600"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000" b="1" i="1">
                  <a:solidFill>
                    <a:srgbClr val="FFCC00"/>
                  </a:solidFill>
                  <a:latin typeface="Verdana" pitchFamily="34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cs-CZ" altLang="cs-CZ" sz="2000" b="0" i="0">
                  <a:solidFill>
                    <a:schemeClr val="tx1"/>
                  </a:solidFill>
                  <a:latin typeface="Arial" charset="0"/>
                </a:rPr>
                <a:t>Jadérka (šipky). Chybí vrstva bazálních buněk.</a:t>
              </a:r>
            </a:p>
          </p:txBody>
        </p:sp>
        <p:pic>
          <p:nvPicPr>
            <p:cNvPr id="6" name="Picture 11" descr="ACA prostaty2, 400x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250" y="1628775"/>
              <a:ext cx="6121400" cy="461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4"/>
            <p:cNvSpPr>
              <a:spLocks noChangeShapeType="1"/>
            </p:cNvSpPr>
            <p:nvPr/>
          </p:nvSpPr>
          <p:spPr bwMode="auto">
            <a:xfrm>
              <a:off x="3348038" y="4005263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Line 17"/>
            <p:cNvSpPr>
              <a:spLocks noChangeShapeType="1"/>
            </p:cNvSpPr>
            <p:nvPr/>
          </p:nvSpPr>
          <p:spPr bwMode="auto">
            <a:xfrm>
              <a:off x="6227763" y="2708275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2484438" y="3860800"/>
              <a:ext cx="71437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4356100" y="2924175"/>
              <a:ext cx="71438" cy="5048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cs-CZ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377737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ýsledek obrázku pro prostatic carcinoma HMWCK neg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9" y="1196752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701167"/>
      </p:ext>
    </p:extLst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visející obráz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92896"/>
            <a:ext cx="5400600" cy="382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827584" y="548680"/>
            <a:ext cx="7848872" cy="128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800" dirty="0"/>
              <a:t>dg.: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/>
              <a:t>punkční biopsie </a:t>
            </a:r>
            <a:r>
              <a:rPr lang="cs-CZ" altLang="cs-CZ" sz="2000" dirty="0"/>
              <a:t>(nejčastěji)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 err="1"/>
              <a:t>transuretrální</a:t>
            </a:r>
            <a:r>
              <a:rPr lang="cs-CZ" altLang="cs-CZ" dirty="0"/>
              <a:t> resekce </a:t>
            </a:r>
            <a:r>
              <a:rPr lang="cs-CZ" altLang="cs-CZ" sz="2000" dirty="0"/>
              <a:t>(většinou pro BHP – náhodný nález)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dirty="0" err="1"/>
              <a:t>suprapubická</a:t>
            </a:r>
            <a:r>
              <a:rPr lang="cs-CZ" altLang="cs-CZ" dirty="0"/>
              <a:t> resekce prostaty</a:t>
            </a:r>
          </a:p>
        </p:txBody>
      </p:sp>
    </p:spTree>
    <p:extLst>
      <p:ext uri="{BB962C8B-B14F-4D97-AF65-F5344CB8AC3E}">
        <p14:creationId xmlns:p14="http://schemas.microsoft.com/office/powerpoint/2010/main" val="3960804409"/>
      </p:ext>
    </p:extLst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prostatis tissu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3629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nímek obrazovky 2018-03-26 v 22.43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598" y="116632"/>
            <a:ext cx="4716016" cy="4898180"/>
          </a:xfrm>
          <a:prstGeom prst="rect">
            <a:avLst/>
          </a:prstGeom>
        </p:spPr>
      </p:pic>
      <p:pic>
        <p:nvPicPr>
          <p:cNvPr id="3" name="Picture 2" descr="Snímek obrazovky 2018-03-26 v 22.42.4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15704"/>
            <a:ext cx="3653465" cy="424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159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visející obráz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240"/>
            <a:ext cx="6692484" cy="455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urothelial CI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692484" cy="36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75535"/>
      </p:ext>
    </p:extLst>
  </p:cSld>
  <p:clrMapOvr>
    <a:masterClrMapping/>
  </p:clrMapOvr>
  <p:transition spd="slow"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0363" indent="-360363">
              <a:lnSpc>
                <a:spcPct val="90000"/>
              </a:lnSpc>
            </a:pPr>
            <a:r>
              <a:rPr lang="cs-CZ" altLang="cs-CZ" sz="2400" b="1" dirty="0"/>
              <a:t>šíření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per </a:t>
            </a:r>
            <a:r>
              <a:rPr lang="cs-CZ" altLang="cs-CZ" sz="2000" dirty="0" err="1"/>
              <a:t>continuitatem</a:t>
            </a:r>
            <a:endParaRPr lang="cs-CZ" altLang="cs-CZ" sz="2000" dirty="0"/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</a:t>
            </a:r>
            <a:r>
              <a:rPr lang="cs-CZ" altLang="cs-CZ" sz="1800" dirty="0" err="1"/>
              <a:t>periprostatických</a:t>
            </a:r>
            <a:r>
              <a:rPr lang="cs-CZ" altLang="cs-CZ" sz="1800" dirty="0"/>
              <a:t> měkkých tkání, stěny močového měchýře, semenných váčků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 err="1"/>
              <a:t>lymfogenně</a:t>
            </a:r>
            <a:r>
              <a:rPr lang="cs-CZ" altLang="cs-CZ" sz="2000" dirty="0"/>
              <a:t> 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regionálních LU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hematogenně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do skeletu – osteoplastické metastázy (pánev, obratlová těla, žebra, dlouhé kosti)</a:t>
            </a:r>
          </a:p>
          <a:p>
            <a:pPr marL="1255713" lvl="2" indent="-180975">
              <a:lnSpc>
                <a:spcPct val="90000"/>
              </a:lnSpc>
            </a:pPr>
            <a:r>
              <a:rPr lang="cs-CZ" altLang="cs-CZ" sz="1800" dirty="0"/>
              <a:t>později i do jater, plic…</a:t>
            </a:r>
          </a:p>
          <a:p>
            <a:pPr marL="895350" lvl="1" indent="-355600">
              <a:lnSpc>
                <a:spcPct val="90000"/>
              </a:lnSpc>
              <a:buFont typeface="Wingdings" pitchFamily="2" charset="2"/>
              <a:buNone/>
            </a:pPr>
            <a:endParaRPr lang="cs-CZ" altLang="cs-CZ" sz="1200" dirty="0"/>
          </a:p>
          <a:p>
            <a:pPr marL="360363" indent="-360363">
              <a:lnSpc>
                <a:spcPct val="90000"/>
              </a:lnSpc>
            </a:pPr>
            <a:r>
              <a:rPr lang="cs-CZ" altLang="cs-CZ" sz="2400" b="1" dirty="0"/>
              <a:t>prognóza</a:t>
            </a:r>
          </a:p>
          <a:p>
            <a:pPr marL="895350" lvl="1" indent="-355600">
              <a:lnSpc>
                <a:spcPct val="90000"/>
              </a:lnSpc>
            </a:pPr>
            <a:r>
              <a:rPr lang="cs-CZ" altLang="cs-CZ" sz="2000" dirty="0"/>
              <a:t>závisí na klinickém stádiu (TNM), gradu dle </a:t>
            </a:r>
            <a:r>
              <a:rPr lang="cs-CZ" altLang="cs-CZ" sz="2000" dirty="0" err="1"/>
              <a:t>Gleasona</a:t>
            </a:r>
            <a:r>
              <a:rPr lang="cs-CZ" altLang="cs-CZ" sz="2000" dirty="0"/>
              <a:t> a hladinách předoperačních hodnot PSA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93579"/>
      </p:ext>
    </p:extLst>
  </p:cSld>
  <p:clrMapOvr>
    <a:masterClrMapping/>
  </p:clrMapOvr>
  <p:transition spd="slow"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0363" indent="-360363"/>
            <a:r>
              <a:rPr lang="cs-CZ" altLang="cs-CZ" dirty="0"/>
              <a:t>stupeň diferenciace</a:t>
            </a:r>
            <a:r>
              <a:rPr lang="cs-CZ" altLang="cs-CZ" b="1" dirty="0"/>
              <a:t> dle </a:t>
            </a:r>
            <a:r>
              <a:rPr lang="cs-CZ" altLang="cs-CZ" b="1" dirty="0" err="1" smtClean="0"/>
              <a:t>Gleasona</a:t>
            </a:r>
            <a:endParaRPr lang="cs-CZ" alt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827584" y="1628800"/>
            <a:ext cx="4608512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buFontTx/>
              <a:buChar char="•"/>
            </a:pPr>
            <a:r>
              <a:rPr lang="cs-CZ" altLang="cs-CZ" sz="2000" dirty="0">
                <a:latin typeface="Arial" charset="0"/>
              </a:rPr>
              <a:t> </a:t>
            </a:r>
            <a:r>
              <a:rPr lang="cs-CZ" altLang="cs-CZ" sz="2300" dirty="0">
                <a:latin typeface="Arial" charset="0"/>
              </a:rPr>
              <a:t>hodnotí se stupeň žlázové diferenciace a struktura růstu</a:t>
            </a:r>
            <a:r>
              <a:rPr lang="cs-CZ" altLang="cs-CZ" sz="2000" dirty="0">
                <a:latin typeface="Arial" charset="0"/>
              </a:rPr>
              <a:t> </a:t>
            </a:r>
          </a:p>
          <a:p>
            <a:pPr marL="0" lvl="2"/>
            <a:endParaRPr lang="cs-CZ" altLang="cs-CZ" sz="1000" dirty="0">
              <a:latin typeface="Arial" charset="0"/>
            </a:endParaRPr>
          </a:p>
          <a:p>
            <a:pPr marL="0" lvl="2">
              <a:buFontTx/>
              <a:buChar char="•"/>
            </a:pPr>
            <a:r>
              <a:rPr lang="cs-CZ" altLang="cs-CZ" sz="2300" dirty="0">
                <a:latin typeface="Arial" charset="0"/>
              </a:rPr>
              <a:t> součet 2 nejčastěji zastoupených obrazců v 5-stupňové škále</a:t>
            </a:r>
          </a:p>
          <a:p>
            <a:pPr marL="0" lvl="2"/>
            <a:endParaRPr lang="cs-CZ" altLang="cs-CZ" sz="1000" dirty="0">
              <a:latin typeface="Arial" charset="0"/>
            </a:endParaRPr>
          </a:p>
          <a:p>
            <a:pPr marL="0" lvl="2">
              <a:buFontTx/>
              <a:buChar char="•"/>
            </a:pPr>
            <a:r>
              <a:rPr lang="cs-CZ" altLang="cs-CZ" dirty="0">
                <a:latin typeface="Arial" charset="0"/>
              </a:rPr>
              <a:t> obrazec 1 připomíná normální prostatickou tkáň (žlázky semknuté, menší..)</a:t>
            </a:r>
          </a:p>
          <a:p>
            <a:pPr marL="0" lvl="4">
              <a:buFontTx/>
              <a:buChar char="•"/>
            </a:pPr>
            <a:r>
              <a:rPr lang="cs-CZ" altLang="cs-CZ" dirty="0">
                <a:latin typeface="Arial" charset="0"/>
              </a:rPr>
              <a:t> obrazec 5 tvořený </a:t>
            </a:r>
            <a:r>
              <a:rPr lang="cs-CZ" altLang="cs-CZ" dirty="0" smtClean="0">
                <a:latin typeface="Arial" charset="0"/>
              </a:rPr>
              <a:t>solitárními buňkami,  </a:t>
            </a:r>
            <a:r>
              <a:rPr lang="cs-CZ" altLang="cs-CZ" dirty="0">
                <a:latin typeface="Arial" charset="0"/>
              </a:rPr>
              <a:t>solidními plochami </a:t>
            </a:r>
            <a:r>
              <a:rPr lang="cs-CZ" altLang="cs-CZ" dirty="0" smtClean="0">
                <a:latin typeface="Arial" charset="0"/>
              </a:rPr>
              <a:t>s nekrózou</a:t>
            </a:r>
            <a:endParaRPr lang="cs-CZ" altLang="cs-CZ" sz="1000" dirty="0">
              <a:latin typeface="Arial" charset="0"/>
            </a:endParaRPr>
          </a:p>
          <a:p>
            <a:pPr marL="0" lvl="4">
              <a:buFontTx/>
              <a:buChar char="•"/>
            </a:pPr>
            <a:r>
              <a:rPr lang="cs-CZ" altLang="cs-CZ" dirty="0">
                <a:latin typeface="Arial" charset="0"/>
              </a:rPr>
              <a:t> </a:t>
            </a:r>
            <a:r>
              <a:rPr lang="cs-CZ" altLang="cs-CZ" sz="2000" dirty="0">
                <a:latin typeface="Arial" charset="0"/>
              </a:rPr>
              <a:t>výsledný grade: </a:t>
            </a:r>
            <a:r>
              <a:rPr lang="cs-CZ" altLang="cs-CZ" sz="2000" dirty="0" err="1" smtClean="0">
                <a:latin typeface="Arial" charset="0"/>
              </a:rPr>
              <a:t>Gleason</a:t>
            </a:r>
            <a:r>
              <a:rPr lang="cs-CZ" altLang="cs-CZ" sz="2000" dirty="0" smtClean="0">
                <a:latin typeface="Arial" charset="0"/>
              </a:rPr>
              <a:t> </a:t>
            </a:r>
            <a:r>
              <a:rPr lang="cs-CZ" altLang="cs-CZ" sz="2000" dirty="0">
                <a:latin typeface="Arial" charset="0"/>
              </a:rPr>
              <a:t>skóre 7 (4+3) </a:t>
            </a:r>
          </a:p>
        </p:txBody>
      </p:sp>
      <p:pic>
        <p:nvPicPr>
          <p:cNvPr id="1028" name="Picture 4" descr="Výsledek obrázku pro gleason grade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48" y="4557931"/>
            <a:ext cx="2952328" cy="230006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rostateconditions.org/images/about/Gleason-Grading-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92" y="1340768"/>
            <a:ext cx="39604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6559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Papilom – stromečkovitá struktura, vzácné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</a:t>
            </a:r>
            <a:r>
              <a:rPr lang="cs-CZ" sz="2400" dirty="0" err="1" smtClean="0"/>
              <a:t>neoplazie</a:t>
            </a:r>
            <a:r>
              <a:rPr lang="cs-CZ" sz="2400" dirty="0" smtClean="0"/>
              <a:t> s nízkým maligním potenciálem (PUNLMP)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karcinom nízkého stupně malignity (</a:t>
            </a:r>
            <a:r>
              <a:rPr lang="cs-CZ" sz="2400" dirty="0" err="1" smtClean="0"/>
              <a:t>low</a:t>
            </a:r>
            <a:r>
              <a:rPr lang="cs-CZ" sz="2400" dirty="0" smtClean="0"/>
              <a:t>-grade)</a:t>
            </a:r>
          </a:p>
          <a:p>
            <a:r>
              <a:rPr lang="cs-CZ" sz="2400" dirty="0" smtClean="0"/>
              <a:t>Papilární </a:t>
            </a:r>
            <a:r>
              <a:rPr lang="cs-CZ" sz="2400" dirty="0" err="1" smtClean="0"/>
              <a:t>uroteliální</a:t>
            </a:r>
            <a:r>
              <a:rPr lang="cs-CZ" sz="2400" dirty="0" smtClean="0"/>
              <a:t> karcinom </a:t>
            </a:r>
            <a:r>
              <a:rPr lang="cs-CZ" sz="2400" dirty="0" err="1" smtClean="0"/>
              <a:t>vysoého</a:t>
            </a:r>
            <a:r>
              <a:rPr lang="cs-CZ" sz="2400" dirty="0" smtClean="0"/>
              <a:t> stupně malignity (</a:t>
            </a:r>
            <a:r>
              <a:rPr lang="cs-CZ" sz="2400" dirty="0" err="1" smtClean="0"/>
              <a:t>high</a:t>
            </a:r>
            <a:r>
              <a:rPr lang="cs-CZ" sz="2400" dirty="0" smtClean="0"/>
              <a:t>-grade)</a:t>
            </a:r>
          </a:p>
          <a:p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/>
              <a:t>j</a:t>
            </a:r>
            <a:r>
              <a:rPr lang="cs-CZ" sz="2400" dirty="0" smtClean="0"/>
              <a:t>sou invazivní / neinvazivní </a:t>
            </a:r>
          </a:p>
          <a:p>
            <a:pPr>
              <a:buFontTx/>
              <a:buChar char="-"/>
            </a:pPr>
            <a:r>
              <a:rPr lang="cs-CZ" sz="2400" dirty="0"/>
              <a:t>v</a:t>
            </a:r>
            <a:r>
              <a:rPr lang="cs-CZ" sz="2400" dirty="0" smtClean="0"/>
              <a:t>ýskyt i v ledvinové pánvičce, ureteru,…</a:t>
            </a:r>
          </a:p>
          <a:p>
            <a:pPr>
              <a:buFontTx/>
              <a:buChar char="-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4186666907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PUNLMP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9875" lvl="1" indent="-182563"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papilární </a:t>
            </a:r>
            <a:r>
              <a:rPr lang="cs-CZ" sz="2200" dirty="0" err="1"/>
              <a:t>uroteliální</a:t>
            </a:r>
            <a:r>
              <a:rPr lang="cs-CZ" sz="2200" dirty="0"/>
              <a:t> </a:t>
            </a:r>
            <a:r>
              <a:rPr lang="cs-CZ" sz="2200" dirty="0" err="1"/>
              <a:t>neoplázie</a:t>
            </a:r>
            <a:r>
              <a:rPr lang="cs-CZ" sz="2200" dirty="0"/>
              <a:t> s nízkým maligním potenciálem </a:t>
            </a:r>
            <a:r>
              <a:rPr lang="cs-CZ" sz="2200" dirty="0" smtClean="0"/>
              <a:t>recidivující </a:t>
            </a:r>
            <a:r>
              <a:rPr lang="cs-CZ" sz="2200" dirty="0"/>
              <a:t>tumor </a:t>
            </a:r>
          </a:p>
          <a:p>
            <a:pPr marL="269875" lvl="2" indent="-182563">
              <a:defRPr/>
            </a:pPr>
            <a:r>
              <a:rPr lang="cs-CZ" sz="2200" dirty="0" smtClean="0"/>
              <a:t>papily </a:t>
            </a:r>
            <a:r>
              <a:rPr lang="cs-CZ" sz="2200" dirty="0"/>
              <a:t>kryté </a:t>
            </a:r>
            <a:r>
              <a:rPr lang="cs-CZ" sz="2200" dirty="0" err="1"/>
              <a:t>hyperlastickým</a:t>
            </a:r>
            <a:r>
              <a:rPr lang="cs-CZ" sz="2200" dirty="0"/>
              <a:t> </a:t>
            </a:r>
            <a:r>
              <a:rPr lang="cs-CZ" sz="2200" dirty="0" err="1"/>
              <a:t>urotelem</a:t>
            </a:r>
            <a:r>
              <a:rPr lang="cs-CZ" sz="2200" dirty="0"/>
              <a:t> s dobře zachovanou stratifikací, s minimální </a:t>
            </a:r>
            <a:r>
              <a:rPr lang="cs-CZ" sz="2200" dirty="0" err="1"/>
              <a:t>cytonukleární</a:t>
            </a:r>
            <a:r>
              <a:rPr lang="cs-CZ" sz="2200" dirty="0"/>
              <a:t> atypií, mitózy pouze </a:t>
            </a:r>
            <a:r>
              <a:rPr lang="cs-CZ" sz="2200" dirty="0" smtClean="0"/>
              <a:t>sporadicky</a:t>
            </a:r>
            <a:endParaRPr lang="cs-CZ" sz="2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830595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/>
              <a:t>Neinvazivní papilární </a:t>
            </a:r>
            <a:r>
              <a:rPr lang="cs-CZ" sz="3600" dirty="0" err="1"/>
              <a:t>uroteliální</a:t>
            </a:r>
            <a:r>
              <a:rPr lang="cs-CZ" sz="3600" dirty="0"/>
              <a:t> karcinom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neinvazivní papilární </a:t>
            </a:r>
            <a:r>
              <a:rPr lang="cs-CZ" altLang="cs-CZ" sz="2400" dirty="0" err="1"/>
              <a:t>uroteliální</a:t>
            </a:r>
            <a:r>
              <a:rPr lang="cs-CZ" altLang="cs-CZ" sz="2400" dirty="0"/>
              <a:t> karcinom</a:t>
            </a:r>
          </a:p>
          <a:p>
            <a:pPr marL="87312" lvl="2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low</a:t>
            </a:r>
            <a:r>
              <a:rPr lang="cs-CZ" altLang="cs-CZ" dirty="0" smtClean="0"/>
              <a:t> </a:t>
            </a:r>
            <a:r>
              <a:rPr lang="cs-CZ" altLang="cs-CZ" dirty="0"/>
              <a:t>grade </a:t>
            </a:r>
          </a:p>
          <a:p>
            <a:pPr marL="87312" lvl="2" indent="0">
              <a:buNone/>
            </a:pPr>
            <a:r>
              <a:rPr lang="cs-CZ" altLang="cs-CZ" dirty="0" smtClean="0"/>
              <a:t>- </a:t>
            </a:r>
            <a:r>
              <a:rPr lang="cs-CZ" altLang="cs-CZ" dirty="0" err="1" smtClean="0"/>
              <a:t>high</a:t>
            </a:r>
            <a:r>
              <a:rPr lang="cs-CZ" altLang="cs-CZ" dirty="0" smtClean="0"/>
              <a:t> </a:t>
            </a:r>
            <a:r>
              <a:rPr lang="cs-CZ" altLang="cs-CZ" dirty="0"/>
              <a:t>grade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 smtClean="0"/>
              <a:t>papilární </a:t>
            </a:r>
            <a:r>
              <a:rPr lang="cs-CZ" altLang="cs-CZ" sz="2400" dirty="0" err="1"/>
              <a:t>neoplázie</a:t>
            </a:r>
            <a:r>
              <a:rPr lang="cs-CZ" altLang="cs-CZ" sz="2400" dirty="0"/>
              <a:t> bez známek invaze do </a:t>
            </a:r>
            <a:r>
              <a:rPr lang="cs-CZ" altLang="cs-CZ" sz="2400" dirty="0" err="1"/>
              <a:t>suburoteliální</a:t>
            </a:r>
            <a:r>
              <a:rPr lang="cs-CZ" altLang="cs-CZ" sz="2400" dirty="0"/>
              <a:t> pojivové </a:t>
            </a:r>
            <a:r>
              <a:rPr lang="cs-CZ" altLang="cs-CZ" sz="2400" dirty="0" smtClean="0"/>
              <a:t>tkáně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endParaRPr lang="cs-CZ" altLang="cs-CZ" sz="2400" dirty="0"/>
          </a:p>
          <a:p>
            <a:pPr marL="87312" lvl="1" indent="0">
              <a:buNone/>
            </a:pPr>
            <a:r>
              <a:rPr lang="cs-CZ" altLang="cs-CZ" sz="2400" b="1" u="sng" dirty="0" err="1" smtClean="0"/>
              <a:t>Low</a:t>
            </a:r>
            <a:r>
              <a:rPr lang="cs-CZ" altLang="cs-CZ" sz="2400" b="1" u="sng" dirty="0" smtClean="0"/>
              <a:t>-grade </a:t>
            </a:r>
            <a:endParaRPr lang="cs-CZ" altLang="cs-CZ" sz="2400" b="1" u="sng" dirty="0"/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narušená papilární architektonika, 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mírná </a:t>
            </a:r>
            <a:r>
              <a:rPr lang="cs-CZ" altLang="cs-CZ" sz="2400" dirty="0" err="1"/>
              <a:t>cytonukleární</a:t>
            </a:r>
            <a:r>
              <a:rPr lang="cs-CZ" altLang="cs-CZ" sz="2400" dirty="0"/>
              <a:t> atypie</a:t>
            </a:r>
          </a:p>
          <a:p>
            <a:pPr marL="269875" lvl="1" indent="-182563">
              <a:buFont typeface="Arial" panose="020B0604020202020204" pitchFamily="34" charset="0"/>
              <a:buChar char="•"/>
            </a:pPr>
            <a:r>
              <a:rPr lang="cs-CZ" altLang="cs-CZ" sz="2400" dirty="0"/>
              <a:t> mitózy v bazální vrstvě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3884299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heme/theme1.xml><?xml version="1.0" encoding="utf-8"?>
<a:theme xmlns:a="http://schemas.openxmlformats.org/drawingml/2006/main" name="Školen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1916</Words>
  <Application>Microsoft Office PowerPoint</Application>
  <PresentationFormat>Předvádění na obrazovce (4:3)</PresentationFormat>
  <Paragraphs>397</Paragraphs>
  <Slides>61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9" baseType="lpstr">
      <vt:lpstr>Arial</vt:lpstr>
      <vt:lpstr>Calibri</vt:lpstr>
      <vt:lpstr>Georgia</vt:lpstr>
      <vt:lpstr>Symbol</vt:lpstr>
      <vt:lpstr>Times New Roman</vt:lpstr>
      <vt:lpstr>Verdana</vt:lpstr>
      <vt:lpstr>Wingdings</vt:lpstr>
      <vt:lpstr>Školení</vt:lpstr>
      <vt:lpstr>Patologie vývodných cest močových a mužského genitálu</vt:lpstr>
      <vt:lpstr>Nemoci vývodných cest močových </vt:lpstr>
      <vt:lpstr>Kapavka</vt:lpstr>
      <vt:lpstr>Záněty močového měchýře </vt:lpstr>
      <vt:lpstr>Nádory močového měchýře</vt:lpstr>
      <vt:lpstr>Prezentace aplikace PowerPoint</vt:lpstr>
      <vt:lpstr>Prezentace aplikace PowerPoint</vt:lpstr>
      <vt:lpstr>PUNLMP</vt:lpstr>
      <vt:lpstr>Neinvazivní papilární uroteliální karcinom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jiné nádory močového měchýře</vt:lpstr>
      <vt:lpstr>Patologie mužského genitálu </vt:lpstr>
      <vt:lpstr>Benigní nádory</vt:lpstr>
      <vt:lpstr>Maligní nádory penisu </vt:lpstr>
      <vt:lpstr>Nádory varlat</vt:lpstr>
      <vt:lpstr>Nádory varlat</vt:lpstr>
      <vt:lpstr>Germinální nádory  </vt:lpstr>
      <vt:lpstr>Germinální nádory</vt:lpstr>
      <vt:lpstr>Germinální nádory - klasifikace</vt:lpstr>
      <vt:lpstr>a) germinální tu vznikající na podkladě GCNIS</vt:lpstr>
      <vt:lpstr>a) germinální tu vznikající na podkladě GCNIS</vt:lpstr>
      <vt:lpstr>Germinální nádory - dělení</vt:lpstr>
      <vt:lpstr>Seminom </vt:lpstr>
      <vt:lpstr>Prezentace aplikace PowerPoint</vt:lpstr>
      <vt:lpstr>Prezentace aplikace PowerPoint</vt:lpstr>
      <vt:lpstr>Embryonální karcinom </vt:lpstr>
      <vt:lpstr>Prezentace aplikace PowerPoint</vt:lpstr>
      <vt:lpstr>Nádor ze žloutkového váčku </vt:lpstr>
      <vt:lpstr>Prezentace aplikace PowerPoint</vt:lpstr>
      <vt:lpstr>Choriokarcinom </vt:lpstr>
      <vt:lpstr>Prezentace aplikace PowerPoint</vt:lpstr>
      <vt:lpstr>Teratom </vt:lpstr>
      <vt:lpstr>Teratom diferencovaný zralý (dermoidní cysta)</vt:lpstr>
      <vt:lpstr>Prezentace aplikace PowerPoint</vt:lpstr>
      <vt:lpstr>Teratom diferencovaný nezralý</vt:lpstr>
      <vt:lpstr>b) germinální tu vznikající bez asociace s GCNIS</vt:lpstr>
      <vt:lpstr> Spermatocytický tumor </vt:lpstr>
      <vt:lpstr>Prezentace aplikace PowerPoint</vt:lpstr>
      <vt:lpstr>Extragonadální germinální tumory (EGT)</vt:lpstr>
      <vt:lpstr>Varle, nadvarle </vt:lpstr>
      <vt:lpstr>2. Nádory varlat ze zárodečné lišty</vt:lpstr>
      <vt:lpstr>Prezentace aplikace PowerPoint</vt:lpstr>
      <vt:lpstr>Prostatitida</vt:lpstr>
      <vt:lpstr>Adenomyomatózní hyperplazie prostaty (nodulární hyperplazie prostaty)</vt:lpstr>
      <vt:lpstr>Prezentace aplikace PowerPoint</vt:lpstr>
      <vt:lpstr>Prezentace aplikace PowerPoint</vt:lpstr>
      <vt:lpstr>Prezentace aplikace PowerPoint</vt:lpstr>
      <vt:lpstr>Karcinom prostaty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stupeň diferenciace dle Gleasona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2017-10-29T17:34:32Z</dcterms:created>
  <dcterms:modified xsi:type="dcterms:W3CDTF">2021-03-31T10:51:46Z</dcterms:modified>
</cp:coreProperties>
</file>