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B2B-604D-45BB-A5FD-9C90B5007D75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D9FA-893F-474D-93B3-6970C42CA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4874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B2B-604D-45BB-A5FD-9C90B5007D75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D9FA-893F-474D-93B3-6970C42CA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779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B2B-604D-45BB-A5FD-9C90B5007D75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D9FA-893F-474D-93B3-6970C42CA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440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B2B-604D-45BB-A5FD-9C90B5007D75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D9FA-893F-474D-93B3-6970C42CA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91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B2B-604D-45BB-A5FD-9C90B5007D75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D9FA-893F-474D-93B3-6970C42CA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360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B2B-604D-45BB-A5FD-9C90B5007D75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D9FA-893F-474D-93B3-6970C42CA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B2B-604D-45BB-A5FD-9C90B5007D75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D9FA-893F-474D-93B3-6970C42CA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77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B2B-604D-45BB-A5FD-9C90B5007D75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D9FA-893F-474D-93B3-6970C42CA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9157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B2B-604D-45BB-A5FD-9C90B5007D75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D9FA-893F-474D-93B3-6970C42CA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7110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B2B-604D-45BB-A5FD-9C90B5007D75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D9FA-893F-474D-93B3-6970C42CA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84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58B2B-604D-45BB-A5FD-9C90B5007D75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1D9FA-893F-474D-93B3-6970C42CA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888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58B2B-604D-45BB-A5FD-9C90B5007D75}" type="datetimeFigureOut">
              <a:rPr lang="cs-CZ" smtClean="0"/>
              <a:t>11.05.2021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1D9FA-893F-474D-93B3-6970C42CAA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1003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instrumental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singular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88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Means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transport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0601987"/>
              </p:ext>
            </p:extLst>
          </p:nvPr>
        </p:nvGraphicFramePr>
        <p:xfrm>
          <a:off x="838200" y="1825625"/>
          <a:ext cx="10515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15600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4000" dirty="0" smtClean="0">
                          <a:solidFill>
                            <a:schemeClr val="tx1"/>
                          </a:solidFill>
                        </a:rPr>
                        <a:t>Do kampusu jezdím </a:t>
                      </a:r>
                      <a:r>
                        <a:rPr lang="cs-CZ" sz="4000" dirty="0" smtClean="0">
                          <a:solidFill>
                            <a:srgbClr val="0070C0"/>
                          </a:solidFill>
                        </a:rPr>
                        <a:t>autobusem</a:t>
                      </a:r>
                      <a:r>
                        <a:rPr lang="cs-CZ" sz="4000" dirty="0" smtClean="0">
                          <a:solidFill>
                            <a:schemeClr val="tx1"/>
                          </a:solidFill>
                        </a:rPr>
                        <a:t> číslo</a:t>
                      </a:r>
                      <a:r>
                        <a:rPr lang="cs-CZ" sz="4000" baseline="0" dirty="0" smtClean="0">
                          <a:solidFill>
                            <a:schemeClr val="tx1"/>
                          </a:solidFill>
                        </a:rPr>
                        <a:t> 60</a:t>
                      </a:r>
                      <a:r>
                        <a:rPr lang="cs-CZ" sz="4000" baseline="0" dirty="0" smtClean="0"/>
                        <a:t>.</a:t>
                      </a:r>
                      <a:endParaRPr lang="cs-CZ" sz="4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4000" dirty="0" smtClean="0"/>
                        <a:t>Jezdíš</a:t>
                      </a:r>
                      <a:r>
                        <a:rPr lang="cs-CZ" sz="4000" baseline="0" dirty="0" smtClean="0"/>
                        <a:t> někdy </a:t>
                      </a:r>
                      <a:r>
                        <a:rPr lang="cs-CZ" sz="4000" b="1" baseline="0" dirty="0" smtClean="0">
                          <a:solidFill>
                            <a:srgbClr val="0070C0"/>
                          </a:solidFill>
                        </a:rPr>
                        <a:t>vlakem</a:t>
                      </a:r>
                      <a:r>
                        <a:rPr lang="cs-CZ" sz="4000" baseline="0" dirty="0" smtClean="0"/>
                        <a:t>?</a:t>
                      </a:r>
                      <a:endParaRPr lang="cs-CZ" sz="4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800"/>
                        </a:spcBef>
                        <a:spcAft>
                          <a:spcPts val="1800"/>
                        </a:spcAft>
                      </a:pPr>
                      <a:r>
                        <a:rPr lang="cs-CZ" sz="4000" dirty="0" smtClean="0"/>
                        <a:t>Nerad jezdím </a:t>
                      </a:r>
                      <a:r>
                        <a:rPr lang="cs-CZ" sz="4000" b="1" dirty="0" smtClean="0">
                          <a:solidFill>
                            <a:srgbClr val="FF0000"/>
                          </a:solidFill>
                        </a:rPr>
                        <a:t>tramvají</a:t>
                      </a:r>
                      <a:r>
                        <a:rPr lang="cs-CZ" sz="4000" dirty="0" smtClean="0"/>
                        <a:t>.</a:t>
                      </a:r>
                      <a:endParaRPr lang="cs-CZ" sz="4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955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instrumental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332436"/>
              </p:ext>
            </p:extLst>
          </p:nvPr>
        </p:nvGraphicFramePr>
        <p:xfrm>
          <a:off x="838200" y="1825625"/>
          <a:ext cx="10515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35052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masculinum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femininum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Neutrum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-</a:t>
                      </a:r>
                      <a:r>
                        <a:rPr lang="cs-CZ" b="1" dirty="0" smtClean="0">
                          <a:solidFill>
                            <a:srgbClr val="0070C0"/>
                          </a:solidFill>
                        </a:rPr>
                        <a:t>EM</a:t>
                      </a:r>
                      <a:endParaRPr lang="cs-CZ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rgbClr val="FF0000"/>
                          </a:solidFill>
                        </a:rPr>
                        <a:t>-OU / - Í</a:t>
                      </a:r>
                      <a:endParaRPr lang="cs-CZ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-EM / -M</a:t>
                      </a:r>
                      <a:endParaRPr lang="cs-CZ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cap="all" baseline="0" dirty="0" smtClean="0"/>
                        <a:t>Student</a:t>
                      </a:r>
                      <a:r>
                        <a:rPr lang="cs-CZ" cap="all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em</a:t>
                      </a:r>
                      <a:endParaRPr lang="cs-CZ" cap="all" baseline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STUDENTK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AUT</a:t>
                      </a:r>
                      <a:r>
                        <a:rPr lang="cs-CZ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EM</a:t>
                      </a:r>
                      <a:endParaRPr lang="cs-CZ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MUŽ</a:t>
                      </a:r>
                      <a:r>
                        <a:rPr lang="cs-CZ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EM</a:t>
                      </a:r>
                      <a:endParaRPr lang="cs-CZ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FAKULT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OU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MOŘ</a:t>
                      </a:r>
                      <a:r>
                        <a:rPr lang="cs-CZ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EM</a:t>
                      </a:r>
                      <a:endParaRPr lang="cs-CZ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BANÁN</a:t>
                      </a:r>
                      <a:r>
                        <a:rPr lang="cs-CZ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EM</a:t>
                      </a:r>
                      <a:r>
                        <a:rPr lang="cs-CZ" dirty="0" smtClean="0"/>
                        <a:t>, ČAJ</a:t>
                      </a:r>
                      <a:r>
                        <a:rPr lang="cs-CZ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EM</a:t>
                      </a:r>
                      <a:endParaRPr lang="cs-CZ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NEMOCNIC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r>
                        <a:rPr lang="cs-CZ" dirty="0" smtClean="0"/>
                        <a:t>,TRAMVAJ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r>
                        <a:rPr lang="cs-CZ" dirty="0" smtClean="0"/>
                        <a:t>, BOLEST</a:t>
                      </a:r>
                      <a:r>
                        <a:rPr lang="cs-CZ" dirty="0" smtClean="0">
                          <a:solidFill>
                            <a:srgbClr val="FF0000"/>
                          </a:solidFill>
                        </a:rPr>
                        <a:t>Í</a:t>
                      </a:r>
                      <a:endParaRPr lang="cs-CZ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NÁMĚSTÍ</a:t>
                      </a:r>
                      <a:r>
                        <a:rPr lang="cs-CZ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  <a:r>
                        <a:rPr lang="cs-CZ" dirty="0" smtClean="0"/>
                        <a:t>, NÁDRAŽÍ</a:t>
                      </a:r>
                      <a:r>
                        <a:rPr lang="cs-CZ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M</a:t>
                      </a:r>
                      <a:endParaRPr lang="cs-CZ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309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9360064"/>
              </p:ext>
            </p:extLst>
          </p:nvPr>
        </p:nvGraphicFramePr>
        <p:xfrm>
          <a:off x="1794294" y="1371601"/>
          <a:ext cx="8897151" cy="3978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5063"/>
                <a:gridCol w="2966044"/>
                <a:gridCol w="2966044"/>
              </a:tblGrid>
              <a:tr h="1167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solidFill>
                            <a:srgbClr val="0070C0"/>
                          </a:solidFill>
                          <a:effectLst/>
                        </a:rPr>
                        <a:t>M</a:t>
                      </a:r>
                      <a:endParaRPr lang="cs-CZ" sz="24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F</a:t>
                      </a:r>
                      <a:endParaRPr lang="cs-CZ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400" b="0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  <a:effectLst/>
                        </a:rPr>
                        <a:t>N</a:t>
                      </a:r>
                      <a:endParaRPr lang="cs-CZ" sz="2400" b="0" dirty="0">
                        <a:solidFill>
                          <a:schemeClr val="accent6">
                            <a:lumMod val="60000"/>
                            <a:lumOff val="4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7698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cs-CZ" sz="2000">
                          <a:effectLst/>
                        </a:rPr>
                        <a:t>ÝM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cs-CZ" sz="2000" dirty="0">
                          <a:effectLst/>
                        </a:rPr>
                        <a:t>OU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Calibri" panose="020F0502020204030204" pitchFamily="34" charset="0"/>
                        <a:buChar char="-"/>
                      </a:pPr>
                      <a:r>
                        <a:rPr lang="cs-CZ" sz="2000" dirty="0">
                          <a:effectLst/>
                        </a:rPr>
                        <a:t>ÝM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67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 NOV</a:t>
                      </a: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ÝM</a:t>
                      </a:r>
                      <a:r>
                        <a:rPr lang="cs-CZ" sz="2000" dirty="0">
                          <a:effectLst/>
                        </a:rPr>
                        <a:t> FYZIOTERAPEUTEM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 NOV</a:t>
                      </a:r>
                      <a:r>
                        <a:rPr lang="cs-CZ" sz="2000" b="1" dirty="0">
                          <a:effectLst/>
                        </a:rPr>
                        <a:t>OU </a:t>
                      </a:r>
                      <a:r>
                        <a:rPr lang="cs-CZ" sz="2000" dirty="0">
                          <a:effectLst/>
                        </a:rPr>
                        <a:t>FYZIOTERAPEUTKOU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RYCHL</a:t>
                      </a:r>
                      <a:r>
                        <a:rPr lang="cs-CZ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ÝM</a:t>
                      </a:r>
                      <a:r>
                        <a:rPr lang="cs-CZ" sz="2000" dirty="0">
                          <a:effectLst/>
                        </a:rPr>
                        <a:t> AUTEM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1671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POD MAL</a:t>
                      </a:r>
                      <a:r>
                        <a:rPr lang="cs-CZ" sz="2000" dirty="0">
                          <a:solidFill>
                            <a:srgbClr val="0070C0"/>
                          </a:solidFill>
                          <a:effectLst/>
                        </a:rPr>
                        <a:t>ÝM</a:t>
                      </a:r>
                      <a:r>
                        <a:rPr lang="cs-CZ" sz="2000" dirty="0">
                          <a:effectLst/>
                        </a:rPr>
                        <a:t> STOLEM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NAD VELK</a:t>
                      </a:r>
                      <a:r>
                        <a:rPr lang="cs-CZ" sz="2000" b="1" dirty="0">
                          <a:effectLst/>
                        </a:rPr>
                        <a:t>OU </a:t>
                      </a:r>
                      <a:r>
                        <a:rPr lang="cs-CZ" sz="2000" dirty="0">
                          <a:effectLst/>
                        </a:rPr>
                        <a:t>POSTELÍ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POD VELK</a:t>
                      </a:r>
                      <a:r>
                        <a:rPr lang="cs-CZ" sz="20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ÝM</a:t>
                      </a:r>
                      <a:r>
                        <a:rPr lang="cs-CZ" sz="2000" dirty="0">
                          <a:effectLst/>
                        </a:rPr>
                        <a:t> OKNEM</a:t>
                      </a:r>
                      <a:endParaRPr lang="cs-CZ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296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MEANS OF TRANSPORT</a:t>
            </a:r>
          </a:p>
          <a:p>
            <a:r>
              <a:rPr lang="cs-CZ" dirty="0" smtClean="0"/>
              <a:t>TOOL, INSTRUMENT:</a:t>
            </a:r>
          </a:p>
          <a:p>
            <a:r>
              <a:rPr lang="cs-CZ" dirty="0" smtClean="0"/>
              <a:t>Polévku jím lžící, maso nožem a vidličkou.</a:t>
            </a:r>
          </a:p>
          <a:p>
            <a:r>
              <a:rPr lang="cs-CZ" dirty="0" smtClean="0"/>
              <a:t>Nemůžu pohybovat rukou.</a:t>
            </a:r>
          </a:p>
          <a:p>
            <a:r>
              <a:rPr lang="cs-CZ" cap="all" dirty="0" err="1" smtClean="0"/>
              <a:t>Prepositions</a:t>
            </a:r>
            <a:r>
              <a:rPr lang="cs-CZ" dirty="0" smtClean="0"/>
              <a:t>:</a:t>
            </a:r>
          </a:p>
          <a:p>
            <a:r>
              <a:rPr lang="cs-CZ" dirty="0" smtClean="0"/>
              <a:t>S: Nepiju kávu s mlékem. Půjdu s kamarádkou do kina.</a:t>
            </a:r>
          </a:p>
          <a:p>
            <a:r>
              <a:rPr lang="cs-CZ" dirty="0" smtClean="0"/>
              <a:t>PŘED: </a:t>
            </a:r>
            <a:r>
              <a:rPr lang="cs-CZ" dirty="0" err="1" smtClean="0"/>
              <a:t>LOCACTION:Před</a:t>
            </a:r>
            <a:r>
              <a:rPr lang="cs-CZ" dirty="0" smtClean="0"/>
              <a:t> obchodem je parkoviště.</a:t>
            </a:r>
            <a:br>
              <a:rPr lang="cs-CZ" dirty="0" smtClean="0"/>
            </a:br>
            <a:r>
              <a:rPr lang="cs-CZ" dirty="0" smtClean="0"/>
              <a:t>	    TIME: Byl jsem v nemocnici před měsícem.</a:t>
            </a:r>
          </a:p>
          <a:p>
            <a:r>
              <a:rPr lang="cs-CZ" dirty="0" smtClean="0"/>
              <a:t>ZA: LOCATION: Za obchodem je vysoký dům.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0396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instrumental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 smtClean="0"/>
              <a:t>KDE?</a:t>
            </a:r>
          </a:p>
          <a:p>
            <a:r>
              <a:rPr lang="cs-CZ" dirty="0" smtClean="0"/>
              <a:t>NAD: nad stolem</a:t>
            </a:r>
          </a:p>
          <a:p>
            <a:r>
              <a:rPr lang="cs-CZ" dirty="0" smtClean="0"/>
              <a:t>POD: pod stolem</a:t>
            </a:r>
          </a:p>
          <a:p>
            <a:r>
              <a:rPr lang="cs-CZ" dirty="0" smtClean="0"/>
              <a:t>MEZI: domem </a:t>
            </a:r>
            <a:r>
              <a:rPr lang="cs-CZ" smtClean="0"/>
              <a:t>a parkem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352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Instrumental</a:t>
            </a:r>
            <a:r>
              <a:rPr lang="cs-CZ" dirty="0" smtClean="0"/>
              <a:t> x </a:t>
            </a:r>
            <a:r>
              <a:rPr lang="cs-CZ" dirty="0" err="1" smtClean="0"/>
              <a:t>accusative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4000" dirty="0" smtClean="0"/>
              <a:t>KDE?					KAM?</a:t>
            </a:r>
          </a:p>
          <a:p>
            <a:r>
              <a:rPr lang="cs-CZ" dirty="0" smtClean="0"/>
              <a:t>NAD: nad stolem				NAD: nad stůl</a:t>
            </a:r>
          </a:p>
          <a:p>
            <a:r>
              <a:rPr lang="cs-CZ" dirty="0" smtClean="0"/>
              <a:t>POD: pod stolem				POD: pod stůl</a:t>
            </a:r>
          </a:p>
          <a:p>
            <a:r>
              <a:rPr lang="cs-CZ" dirty="0" smtClean="0"/>
              <a:t>MEZI: domem a parkem		MEZI: mezi stůl a křeslo</a:t>
            </a:r>
          </a:p>
          <a:p>
            <a:r>
              <a:rPr lang="cs-CZ" i="1" dirty="0" err="1" smtClean="0"/>
              <a:t>Note</a:t>
            </a:r>
            <a:r>
              <a:rPr lang="cs-CZ" i="1" dirty="0" smtClean="0"/>
              <a:t>: in </a:t>
            </a:r>
            <a:r>
              <a:rPr lang="cs-CZ" i="1" dirty="0" err="1" smtClean="0"/>
              <a:t>sentences</a:t>
            </a:r>
            <a:r>
              <a:rPr lang="cs-CZ" i="1" dirty="0" smtClean="0"/>
              <a:t> </a:t>
            </a:r>
            <a:r>
              <a:rPr lang="cs-CZ" i="1" dirty="0" err="1" smtClean="0"/>
              <a:t>with</a:t>
            </a:r>
            <a:r>
              <a:rPr lang="cs-CZ" i="1" dirty="0" smtClean="0"/>
              <a:t>			In </a:t>
            </a:r>
            <a:r>
              <a:rPr lang="cs-CZ" i="1" dirty="0" err="1" smtClean="0"/>
              <a:t>sentences</a:t>
            </a:r>
            <a:r>
              <a:rPr lang="cs-CZ" i="1" dirty="0" smtClean="0"/>
              <a:t> </a:t>
            </a:r>
            <a:r>
              <a:rPr lang="cs-CZ" i="1" dirty="0" err="1" smtClean="0"/>
              <a:t>with</a:t>
            </a:r>
            <a:r>
              <a:rPr lang="cs-CZ" i="1" dirty="0" smtClean="0"/>
              <a:t> </a:t>
            </a:r>
            <a:r>
              <a:rPr lang="cs-CZ" i="1" dirty="0" err="1" smtClean="0"/>
              <a:t>the</a:t>
            </a:r>
            <a:r>
              <a:rPr lang="cs-CZ" i="1" dirty="0" smtClean="0"/>
              <a:t> verb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br>
              <a:rPr lang="cs-CZ" i="1" dirty="0" smtClean="0"/>
            </a:br>
            <a:r>
              <a:rPr lang="cs-CZ" i="1" dirty="0" smtClean="0"/>
              <a:t>verb </a:t>
            </a:r>
            <a:r>
              <a:rPr lang="cs-CZ" i="1" dirty="0" err="1" smtClean="0"/>
              <a:t>of</a:t>
            </a:r>
            <a:r>
              <a:rPr lang="cs-CZ" i="1" dirty="0" smtClean="0"/>
              <a:t> NO </a:t>
            </a:r>
            <a:r>
              <a:rPr lang="cs-CZ" i="1" dirty="0" err="1" smtClean="0"/>
              <a:t>motion</a:t>
            </a:r>
            <a:r>
              <a:rPr lang="cs-CZ" i="1" dirty="0" smtClean="0"/>
              <a:t>!			</a:t>
            </a:r>
            <a:r>
              <a:rPr lang="cs-CZ" i="1" dirty="0" err="1"/>
              <a:t>m</a:t>
            </a:r>
            <a:r>
              <a:rPr lang="cs-CZ" i="1" dirty="0" err="1" smtClean="0"/>
              <a:t>otion</a:t>
            </a:r>
            <a:r>
              <a:rPr lang="cs-CZ" i="1" dirty="0" smtClean="0"/>
              <a:t>!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Obraz je/visí nad stolem</a:t>
            </a:r>
            <a:r>
              <a:rPr lang="cs-CZ" dirty="0" smtClean="0"/>
              <a:t>.		</a:t>
            </a:r>
            <a:r>
              <a:rPr lang="cs-CZ" dirty="0" smtClean="0">
                <a:solidFill>
                  <a:srgbClr val="0070C0"/>
                </a:solidFill>
              </a:rPr>
              <a:t>Obraz dáme nad stůl</a:t>
            </a:r>
            <a:r>
              <a:rPr lang="cs-CZ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05296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138</Words>
  <Application>Microsoft Office PowerPoint</Application>
  <PresentationFormat>Širokoúhlá obrazovka</PresentationFormat>
  <Paragraphs>55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instrumental</vt:lpstr>
      <vt:lpstr>Means of transport</vt:lpstr>
      <vt:lpstr>instrumental</vt:lpstr>
      <vt:lpstr>Prezentace aplikace PowerPoint</vt:lpstr>
      <vt:lpstr>USE</vt:lpstr>
      <vt:lpstr>instrumental</vt:lpstr>
      <vt:lpstr>Instrumental x accusative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instrumental</dc:title>
  <dc:creator>Uživatel systému Windows</dc:creator>
  <cp:lastModifiedBy>Magdalena Pintarová</cp:lastModifiedBy>
  <cp:revision>5</cp:revision>
  <dcterms:created xsi:type="dcterms:W3CDTF">2018-05-02T16:09:43Z</dcterms:created>
  <dcterms:modified xsi:type="dcterms:W3CDTF">2021-05-11T10:14:14Z</dcterms:modified>
</cp:coreProperties>
</file>