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148"/>
  </p:notesMasterIdLst>
  <p:handoutMasterIdLst>
    <p:handoutMasterId r:id="rId149"/>
  </p:handoutMasterIdLst>
  <p:sldIdLst>
    <p:sldId id="256" r:id="rId2"/>
    <p:sldId id="257" r:id="rId3"/>
    <p:sldId id="328" r:id="rId4"/>
    <p:sldId id="329" r:id="rId5"/>
    <p:sldId id="327" r:id="rId6"/>
    <p:sldId id="409" r:id="rId7"/>
    <p:sldId id="258" r:id="rId8"/>
    <p:sldId id="271" r:id="rId9"/>
    <p:sldId id="269" r:id="rId10"/>
    <p:sldId id="270" r:id="rId11"/>
    <p:sldId id="264" r:id="rId12"/>
    <p:sldId id="292" r:id="rId13"/>
    <p:sldId id="296" r:id="rId14"/>
    <p:sldId id="297" r:id="rId15"/>
    <p:sldId id="295" r:id="rId16"/>
    <p:sldId id="299" r:id="rId17"/>
    <p:sldId id="305" r:id="rId18"/>
    <p:sldId id="306" r:id="rId19"/>
    <p:sldId id="307" r:id="rId20"/>
    <p:sldId id="308" r:id="rId21"/>
    <p:sldId id="309" r:id="rId22"/>
    <p:sldId id="310" r:id="rId23"/>
    <p:sldId id="293" r:id="rId24"/>
    <p:sldId id="298" r:id="rId25"/>
    <p:sldId id="311" r:id="rId26"/>
    <p:sldId id="312" r:id="rId27"/>
    <p:sldId id="313" r:id="rId28"/>
    <p:sldId id="265" r:id="rId29"/>
    <p:sldId id="314" r:id="rId30"/>
    <p:sldId id="318" r:id="rId31"/>
    <p:sldId id="315" r:id="rId32"/>
    <p:sldId id="316" r:id="rId33"/>
    <p:sldId id="317" r:id="rId34"/>
    <p:sldId id="321" r:id="rId35"/>
    <p:sldId id="322" r:id="rId36"/>
    <p:sldId id="320" r:id="rId37"/>
    <p:sldId id="323" r:id="rId38"/>
    <p:sldId id="324" r:id="rId39"/>
    <p:sldId id="325" r:id="rId40"/>
    <p:sldId id="319" r:id="rId41"/>
    <p:sldId id="342" r:id="rId42"/>
    <p:sldId id="343" r:id="rId43"/>
    <p:sldId id="344" r:id="rId44"/>
    <p:sldId id="345" r:id="rId45"/>
    <p:sldId id="346" r:id="rId46"/>
    <p:sldId id="348" r:id="rId47"/>
    <p:sldId id="350" r:id="rId48"/>
    <p:sldId id="349" r:id="rId49"/>
    <p:sldId id="351" r:id="rId50"/>
    <p:sldId id="352" r:id="rId51"/>
    <p:sldId id="353" r:id="rId52"/>
    <p:sldId id="354" r:id="rId53"/>
    <p:sldId id="355" r:id="rId54"/>
    <p:sldId id="356" r:id="rId55"/>
    <p:sldId id="357" r:id="rId56"/>
    <p:sldId id="358"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86" r:id="rId85"/>
    <p:sldId id="387" r:id="rId86"/>
    <p:sldId id="326" r:id="rId87"/>
    <p:sldId id="388" r:id="rId88"/>
    <p:sldId id="389" r:id="rId89"/>
    <p:sldId id="390" r:id="rId90"/>
    <p:sldId id="391" r:id="rId91"/>
    <p:sldId id="392" r:id="rId92"/>
    <p:sldId id="393" r:id="rId93"/>
    <p:sldId id="394" r:id="rId94"/>
    <p:sldId id="395" r:id="rId95"/>
    <p:sldId id="396" r:id="rId96"/>
    <p:sldId id="397" r:id="rId97"/>
    <p:sldId id="398" r:id="rId98"/>
    <p:sldId id="399" r:id="rId99"/>
    <p:sldId id="400" r:id="rId100"/>
    <p:sldId id="401" r:id="rId101"/>
    <p:sldId id="402" r:id="rId102"/>
    <p:sldId id="403" r:id="rId103"/>
    <p:sldId id="404" r:id="rId104"/>
    <p:sldId id="405" r:id="rId105"/>
    <p:sldId id="406" r:id="rId106"/>
    <p:sldId id="407" r:id="rId107"/>
    <p:sldId id="266" r:id="rId108"/>
    <p:sldId id="339" r:id="rId109"/>
    <p:sldId id="267" r:id="rId110"/>
    <p:sldId id="330" r:id="rId111"/>
    <p:sldId id="331" r:id="rId112"/>
    <p:sldId id="332" r:id="rId113"/>
    <p:sldId id="333" r:id="rId114"/>
    <p:sldId id="334" r:id="rId115"/>
    <p:sldId id="335" r:id="rId116"/>
    <p:sldId id="336" r:id="rId117"/>
    <p:sldId id="337" r:id="rId118"/>
    <p:sldId id="340" r:id="rId119"/>
    <p:sldId id="338" r:id="rId120"/>
    <p:sldId id="268" r:id="rId121"/>
    <p:sldId id="272" r:id="rId122"/>
    <p:sldId id="273" r:id="rId123"/>
    <p:sldId id="274" r:id="rId124"/>
    <p:sldId id="275" r:id="rId125"/>
    <p:sldId id="276" r:id="rId126"/>
    <p:sldId id="277" r:id="rId127"/>
    <p:sldId id="278" r:id="rId128"/>
    <p:sldId id="279" r:id="rId129"/>
    <p:sldId id="280" r:id="rId130"/>
    <p:sldId id="281" r:id="rId131"/>
    <p:sldId id="282" r:id="rId132"/>
    <p:sldId id="283" r:id="rId133"/>
    <p:sldId id="284" r:id="rId134"/>
    <p:sldId id="285" r:id="rId135"/>
    <p:sldId id="286" r:id="rId136"/>
    <p:sldId id="287" r:id="rId137"/>
    <p:sldId id="288" r:id="rId138"/>
    <p:sldId id="289" r:id="rId139"/>
    <p:sldId id="290" r:id="rId140"/>
    <p:sldId id="301" r:id="rId141"/>
    <p:sldId id="302" r:id="rId142"/>
    <p:sldId id="303" r:id="rId143"/>
    <p:sldId id="304" r:id="rId144"/>
    <p:sldId id="291" r:id="rId145"/>
    <p:sldId id="410" r:id="rId146"/>
    <p:sldId id="411" r:id="rId14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Kocanda" initials="J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7" autoAdjust="0"/>
    <p:restoredTop sz="96754" autoAdjust="0"/>
  </p:normalViewPr>
  <p:slideViewPr>
    <p:cSldViewPr snapToGrid="0">
      <p:cViewPr varScale="1">
        <p:scale>
          <a:sx n="107" d="100"/>
          <a:sy n="107" d="100"/>
        </p:scale>
        <p:origin x="138" y="25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r>
              <a:rPr lang="pt-BR" altLang="cs-CZ"/>
              <a:t>odb. as. MUDr. Jan Kocanda</a:t>
            </a:r>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r>
              <a:rPr lang="pt-BR" altLang="cs-CZ"/>
              <a:t>odb. as. MUDr. Jan Kocanda</a:t>
            </a:r>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a:t>
            </a:fld>
            <a:endParaRPr lang="cs-CZ" altLang="cs-CZ"/>
          </a:p>
        </p:txBody>
      </p:sp>
      <p:sp>
        <p:nvSpPr>
          <p:cNvPr id="5" name="Zástupný symbol pro zápatí 4"/>
          <p:cNvSpPr>
            <a:spLocks noGrp="1"/>
          </p:cNvSpPr>
          <p:nvPr>
            <p:ph type="ftr" sz="quarter" idx="11"/>
          </p:nvPr>
        </p:nvSpPr>
        <p:spPr/>
        <p:txBody>
          <a:bodyPr/>
          <a:lstStyle/>
          <a:p>
            <a:r>
              <a:rPr lang="pt-BR" altLang="cs-CZ"/>
              <a:t>odb. as. MUDr. Jan Kocanda</a:t>
            </a:r>
            <a:endParaRPr lang="cs-CZ" altLang="cs-CZ"/>
          </a:p>
        </p:txBody>
      </p:sp>
    </p:spTree>
    <p:extLst>
      <p:ext uri="{BB962C8B-B14F-4D97-AF65-F5344CB8AC3E}">
        <p14:creationId xmlns:p14="http://schemas.microsoft.com/office/powerpoint/2010/main" val="622311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64</a:t>
            </a:fld>
            <a:endParaRPr lang="cs-CZ" altLang="cs-CZ"/>
          </a:p>
        </p:txBody>
      </p:sp>
    </p:spTree>
    <p:extLst>
      <p:ext uri="{BB962C8B-B14F-4D97-AF65-F5344CB8AC3E}">
        <p14:creationId xmlns:p14="http://schemas.microsoft.com/office/powerpoint/2010/main" val="118846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65</a:t>
            </a:fld>
            <a:endParaRPr lang="cs-CZ" altLang="cs-CZ"/>
          </a:p>
        </p:txBody>
      </p:sp>
    </p:spTree>
    <p:extLst>
      <p:ext uri="{BB962C8B-B14F-4D97-AF65-F5344CB8AC3E}">
        <p14:creationId xmlns:p14="http://schemas.microsoft.com/office/powerpoint/2010/main" val="1815981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66</a:t>
            </a:fld>
            <a:endParaRPr lang="cs-CZ" altLang="cs-CZ"/>
          </a:p>
        </p:txBody>
      </p:sp>
    </p:spTree>
    <p:extLst>
      <p:ext uri="{BB962C8B-B14F-4D97-AF65-F5344CB8AC3E}">
        <p14:creationId xmlns:p14="http://schemas.microsoft.com/office/powerpoint/2010/main" val="3543801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67</a:t>
            </a:fld>
            <a:endParaRPr lang="cs-CZ" altLang="cs-CZ"/>
          </a:p>
        </p:txBody>
      </p:sp>
    </p:spTree>
    <p:extLst>
      <p:ext uri="{BB962C8B-B14F-4D97-AF65-F5344CB8AC3E}">
        <p14:creationId xmlns:p14="http://schemas.microsoft.com/office/powerpoint/2010/main" val="4214896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68</a:t>
            </a:fld>
            <a:endParaRPr lang="cs-CZ" altLang="cs-CZ"/>
          </a:p>
        </p:txBody>
      </p:sp>
    </p:spTree>
    <p:extLst>
      <p:ext uri="{BB962C8B-B14F-4D97-AF65-F5344CB8AC3E}">
        <p14:creationId xmlns:p14="http://schemas.microsoft.com/office/powerpoint/2010/main" val="760500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69</a:t>
            </a:fld>
            <a:endParaRPr lang="cs-CZ" altLang="cs-CZ"/>
          </a:p>
        </p:txBody>
      </p:sp>
    </p:spTree>
    <p:extLst>
      <p:ext uri="{BB962C8B-B14F-4D97-AF65-F5344CB8AC3E}">
        <p14:creationId xmlns:p14="http://schemas.microsoft.com/office/powerpoint/2010/main" val="4064923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70</a:t>
            </a:fld>
            <a:endParaRPr lang="cs-CZ" altLang="cs-CZ"/>
          </a:p>
        </p:txBody>
      </p:sp>
    </p:spTree>
    <p:extLst>
      <p:ext uri="{BB962C8B-B14F-4D97-AF65-F5344CB8AC3E}">
        <p14:creationId xmlns:p14="http://schemas.microsoft.com/office/powerpoint/2010/main" val="2400511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71</a:t>
            </a:fld>
            <a:endParaRPr lang="cs-CZ" altLang="cs-CZ"/>
          </a:p>
        </p:txBody>
      </p:sp>
    </p:spTree>
    <p:extLst>
      <p:ext uri="{BB962C8B-B14F-4D97-AF65-F5344CB8AC3E}">
        <p14:creationId xmlns:p14="http://schemas.microsoft.com/office/powerpoint/2010/main" val="3989428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72</a:t>
            </a:fld>
            <a:endParaRPr lang="cs-CZ" altLang="cs-CZ"/>
          </a:p>
        </p:txBody>
      </p:sp>
    </p:spTree>
    <p:extLst>
      <p:ext uri="{BB962C8B-B14F-4D97-AF65-F5344CB8AC3E}">
        <p14:creationId xmlns:p14="http://schemas.microsoft.com/office/powerpoint/2010/main" val="767903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100" b="1" dirty="0"/>
              <a:t>Scientific Exercise Approach to Scoliosis (SEAS)</a:t>
            </a:r>
          </a:p>
          <a:p>
            <a:r>
              <a:rPr lang="cs-CZ" sz="1100" dirty="0"/>
              <a:t>SEAS je metodika rozvíjená především ve Spojených státech amerických.</a:t>
            </a:r>
          </a:p>
          <a:p>
            <a:r>
              <a:rPr lang="cs-CZ" sz="1100" dirty="0"/>
              <a:t>Vychází z Lyonské metody (Francie). Její vývoj a průběžné změny jsou založeny na nejnovějších vědeckých poznatcích a medicíně založené na důkazech. Základním principem je </a:t>
            </a:r>
            <a:r>
              <a:rPr lang="cs-CZ" sz="1100" b="1" dirty="0"/>
              <a:t>aktivní auto-korekce </a:t>
            </a:r>
            <a:r>
              <a:rPr lang="cs-CZ" sz="1100" dirty="0"/>
              <a:t>ve třech rovinách. Přístup terapeutů k pacientům je tzv. kognitivně-behaviorální, což zahrnuje především práci s rodinou pacienta. Cílem je vstoupit do řetězce posturálně patologických funkcí, vytvořit „novou </a:t>
            </a:r>
            <a:r>
              <a:rPr lang="cs-CZ" sz="1100" dirty="0" err="1"/>
              <a:t>posturu</a:t>
            </a:r>
            <a:r>
              <a:rPr lang="cs-CZ" sz="1100" dirty="0"/>
              <a:t>“. Autoři zdůrazňují rozdíl mezi nastavením </a:t>
            </a:r>
            <a:r>
              <a:rPr lang="cs-CZ" sz="1100" dirty="0" err="1"/>
              <a:t>postury</a:t>
            </a:r>
            <a:r>
              <a:rPr lang="cs-CZ" sz="1100" dirty="0"/>
              <a:t> (s aktivací autochtonní muskulatury) a aktivní redukcí křivky (pomocí svalů na konvexní či konkávní straně). První způsob, který využívá SEAS, vyžaduje přestavbu 40 motorických programů v CNS. Druhý způsob pracuje na periferii, využívá jej například metoda </a:t>
            </a:r>
            <a:r>
              <a:rPr lang="cs-CZ" sz="1100" dirty="0" err="1"/>
              <a:t>Schrothové</a:t>
            </a:r>
            <a:r>
              <a:rPr lang="cs-CZ" sz="1100" dirty="0"/>
              <a:t> (</a:t>
            </a:r>
            <a:r>
              <a:rPr lang="cs-CZ" sz="1100" dirty="0" err="1"/>
              <a:t>Negrini</a:t>
            </a:r>
            <a:r>
              <a:rPr lang="cs-CZ" sz="1100" dirty="0"/>
              <a:t> et al., 2007).</a:t>
            </a:r>
          </a:p>
          <a:p>
            <a:r>
              <a:rPr lang="cs-CZ" sz="1100" dirty="0"/>
              <a:t>Cílem využití SEAS v dospělosti je redukce posturálního kolapsu, zlepšení</a:t>
            </a:r>
          </a:p>
          <a:p>
            <a:r>
              <a:rPr lang="cs-CZ" sz="1100" dirty="0"/>
              <a:t>posturální kontroly a stability páteře. V polohách aktivní auto-korekce pacient posiluje svaly trupu, trénuje rovnováhu, provádí dechová cvičení (</a:t>
            </a:r>
            <a:r>
              <a:rPr lang="cs-CZ" sz="1100" dirty="0" err="1"/>
              <a:t>Negrini</a:t>
            </a:r>
            <a:r>
              <a:rPr lang="cs-CZ" sz="1100" dirty="0"/>
              <a:t> et al., 2007). Autoři této metody uvádí vysokou úspěšnost: SEAS podle nich redukuje potřebu léčby korzetem, snižuje </a:t>
            </a:r>
            <a:r>
              <a:rPr lang="cs-CZ" sz="1100" dirty="0" err="1"/>
              <a:t>Cobbův</a:t>
            </a:r>
            <a:r>
              <a:rPr lang="cs-CZ" sz="1100" dirty="0"/>
              <a:t> úhel, zlepšuje rovnovážné reakce a koordinaci a napomáhá </a:t>
            </a:r>
            <a:r>
              <a:rPr lang="pl-PL" sz="1100" dirty="0"/>
              <a:t>lepší funkci korzetu, pokud je nošen.</a:t>
            </a:r>
          </a:p>
          <a:p>
            <a:r>
              <a:rPr lang="cs-CZ" sz="1100" dirty="0"/>
              <a:t>Účinnost metody vyplývá z výzkumu, který provedla společnost ISICO</a:t>
            </a:r>
          </a:p>
          <a:p>
            <a:r>
              <a:rPr lang="it-IT" sz="1100" dirty="0"/>
              <a:t>(l'Istituto Scientifico Italiano Colonna Vertebrale) u dospělých pacientů s křivkami</a:t>
            </a:r>
            <a:r>
              <a:rPr lang="cs-CZ" sz="1100" dirty="0"/>
              <a:t> nad 30° podle </a:t>
            </a:r>
            <a:r>
              <a:rPr lang="cs-CZ" sz="1100" dirty="0" err="1"/>
              <a:t>Cobba</a:t>
            </a:r>
            <a:r>
              <a:rPr lang="cs-CZ" sz="1100" dirty="0"/>
              <a:t>. Počáteční průměrná progrese křivky 0,84° za rok se po pěti letech terapie snížila na 0,47° za rok. Během prvního roku se navíc objevilo výrazné snížení </a:t>
            </a:r>
            <a:r>
              <a:rPr lang="cs-CZ" sz="1100" dirty="0" err="1"/>
              <a:t>Cobbova</a:t>
            </a:r>
            <a:r>
              <a:rPr lang="cs-CZ" sz="1100" dirty="0"/>
              <a:t> úhlu, u pacientů se zlepšila stabilita. Tyto výsledky autoři připisují odstranění posturálního kolapsu (</a:t>
            </a:r>
            <a:r>
              <a:rPr lang="cs-CZ" sz="1100" dirty="0" err="1"/>
              <a:t>Negrini</a:t>
            </a:r>
            <a:r>
              <a:rPr lang="cs-CZ" sz="1100" dirty="0"/>
              <a:t> et al., 2007).</a:t>
            </a:r>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73</a:t>
            </a:fld>
            <a:endParaRPr lang="cs-CZ" altLang="cs-CZ"/>
          </a:p>
        </p:txBody>
      </p:sp>
    </p:spTree>
    <p:extLst>
      <p:ext uri="{BB962C8B-B14F-4D97-AF65-F5344CB8AC3E}">
        <p14:creationId xmlns:p14="http://schemas.microsoft.com/office/powerpoint/2010/main" val="2082562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zápatí 3"/>
          <p:cNvSpPr>
            <a:spLocks noGrp="1"/>
          </p:cNvSpPr>
          <p:nvPr>
            <p:ph type="ftr" sz="quarter" idx="10"/>
          </p:nvPr>
        </p:nvSpPr>
        <p:spPr/>
        <p:txBody>
          <a:bodyPr/>
          <a:lstStyle/>
          <a:p>
            <a:r>
              <a:rPr lang="pt-BR" altLang="cs-CZ"/>
              <a:t>odb. as. MUDr. Jan Kocanda</a:t>
            </a:r>
            <a:endParaRPr lang="cs-CZ" altLang="cs-CZ"/>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2721298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74</a:t>
            </a:fld>
            <a:endParaRPr lang="cs-CZ" altLang="cs-CZ"/>
          </a:p>
        </p:txBody>
      </p:sp>
    </p:spTree>
    <p:extLst>
      <p:ext uri="{BB962C8B-B14F-4D97-AF65-F5344CB8AC3E}">
        <p14:creationId xmlns:p14="http://schemas.microsoft.com/office/powerpoint/2010/main" val="4209535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75</a:t>
            </a:fld>
            <a:endParaRPr lang="cs-CZ" altLang="cs-CZ"/>
          </a:p>
        </p:txBody>
      </p:sp>
    </p:spTree>
    <p:extLst>
      <p:ext uri="{BB962C8B-B14F-4D97-AF65-F5344CB8AC3E}">
        <p14:creationId xmlns:p14="http://schemas.microsoft.com/office/powerpoint/2010/main" val="3220216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76</a:t>
            </a:fld>
            <a:endParaRPr lang="cs-CZ" altLang="cs-CZ"/>
          </a:p>
        </p:txBody>
      </p:sp>
    </p:spTree>
    <p:extLst>
      <p:ext uri="{BB962C8B-B14F-4D97-AF65-F5344CB8AC3E}">
        <p14:creationId xmlns:p14="http://schemas.microsoft.com/office/powerpoint/2010/main" val="1368673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77</a:t>
            </a:fld>
            <a:endParaRPr lang="cs-CZ" altLang="cs-CZ"/>
          </a:p>
        </p:txBody>
      </p:sp>
    </p:spTree>
    <p:extLst>
      <p:ext uri="{BB962C8B-B14F-4D97-AF65-F5344CB8AC3E}">
        <p14:creationId xmlns:p14="http://schemas.microsoft.com/office/powerpoint/2010/main" val="1473847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78</a:t>
            </a:fld>
            <a:endParaRPr lang="cs-CZ" altLang="cs-CZ"/>
          </a:p>
        </p:txBody>
      </p:sp>
    </p:spTree>
    <p:extLst>
      <p:ext uri="{BB962C8B-B14F-4D97-AF65-F5344CB8AC3E}">
        <p14:creationId xmlns:p14="http://schemas.microsoft.com/office/powerpoint/2010/main" val="199158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79</a:t>
            </a:fld>
            <a:endParaRPr lang="cs-CZ" altLang="cs-CZ"/>
          </a:p>
        </p:txBody>
      </p:sp>
    </p:spTree>
    <p:extLst>
      <p:ext uri="{BB962C8B-B14F-4D97-AF65-F5344CB8AC3E}">
        <p14:creationId xmlns:p14="http://schemas.microsoft.com/office/powerpoint/2010/main" val="1171607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80</a:t>
            </a:fld>
            <a:endParaRPr lang="cs-CZ" altLang="cs-CZ"/>
          </a:p>
        </p:txBody>
      </p:sp>
    </p:spTree>
    <p:extLst>
      <p:ext uri="{BB962C8B-B14F-4D97-AF65-F5344CB8AC3E}">
        <p14:creationId xmlns:p14="http://schemas.microsoft.com/office/powerpoint/2010/main" val="3071898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81</a:t>
            </a:fld>
            <a:endParaRPr lang="cs-CZ" altLang="cs-CZ"/>
          </a:p>
        </p:txBody>
      </p:sp>
    </p:spTree>
    <p:extLst>
      <p:ext uri="{BB962C8B-B14F-4D97-AF65-F5344CB8AC3E}">
        <p14:creationId xmlns:p14="http://schemas.microsoft.com/office/powerpoint/2010/main" val="4101652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a:xfrm>
            <a:off x="685800" y="4343400"/>
            <a:ext cx="5486400" cy="4518212"/>
          </a:xfrm>
        </p:spPr>
        <p:txBody>
          <a:bodyPr/>
          <a:lstStyle/>
          <a:p>
            <a:r>
              <a:rPr lang="cs-CZ" sz="1100" b="1" dirty="0" err="1"/>
              <a:t>Klappovo</a:t>
            </a:r>
            <a:r>
              <a:rPr lang="cs-CZ" sz="1100" b="1" dirty="0"/>
              <a:t> lezení</a:t>
            </a:r>
          </a:p>
          <a:p>
            <a:r>
              <a:rPr lang="cs-CZ" sz="1100" dirty="0"/>
              <a:t>Metoda podle německého ortopeda Rudolfa </a:t>
            </a:r>
            <a:r>
              <a:rPr lang="cs-CZ" sz="1100" dirty="0" err="1"/>
              <a:t>Klappa</a:t>
            </a:r>
            <a:r>
              <a:rPr lang="cs-CZ" sz="1100" dirty="0"/>
              <a:t> je založená na </a:t>
            </a:r>
            <a:r>
              <a:rPr lang="cs-CZ" sz="1100" dirty="0" err="1"/>
              <a:t>kvadrupední</a:t>
            </a:r>
            <a:endParaRPr lang="cs-CZ" sz="1100" dirty="0"/>
          </a:p>
          <a:p>
            <a:r>
              <a:rPr lang="cs-CZ" sz="1100" dirty="0"/>
              <a:t>lokomoci. Dnes se v terapii skolióz využívají spíše jednotlivé prvky. Její základy patří</a:t>
            </a:r>
          </a:p>
          <a:p>
            <a:r>
              <a:rPr lang="cs-CZ" sz="1100" dirty="0"/>
              <a:t>do základního vzdělávání fyzioterapeutů (Pavlů, 2003). Podle Koláře se dnes do konceptu integrují také poznatky z vývojové kineziologie (Kolář, 2003).</a:t>
            </a:r>
          </a:p>
          <a:p>
            <a:r>
              <a:rPr lang="cs-CZ" sz="1100" dirty="0"/>
              <a:t>Základní myšlenka říká, že při chůzi čtvernožců dochází k příznivým pohybům</a:t>
            </a:r>
          </a:p>
          <a:p>
            <a:r>
              <a:rPr lang="cs-CZ" sz="1100" dirty="0"/>
              <a:t>páteře, a že u těchto zvířat se skolióza téměř nevyskytuje. Cvičí se lokomoce po</a:t>
            </a:r>
          </a:p>
          <a:p>
            <a:r>
              <a:rPr lang="cs-CZ" sz="1100" dirty="0"/>
              <a:t>čtyřech končetinách, což vede k mobilizaci páteře v prostoru. Dále trénujeme svalovou sílu, koordinaci a vytrvalost. Původní indikací jsou idiopatické skoliózy, metodu s úspěchem použijeme i v terapii poruch držení těla. Kontraindikací je postižení končetin, které nedovoluje jejich zátěž (Pavlů, 2003).</a:t>
            </a:r>
          </a:p>
          <a:p>
            <a:r>
              <a:rPr lang="cs-CZ" sz="1100" dirty="0"/>
              <a:t>Využívají se prvky zkřížené i mimochodní </a:t>
            </a:r>
            <a:r>
              <a:rPr lang="cs-CZ" sz="1100" dirty="0" err="1"/>
              <a:t>kvadrupední</a:t>
            </a:r>
            <a:r>
              <a:rPr lang="cs-CZ" sz="1100" dirty="0"/>
              <a:t> lokomoce. Pohyb musí</a:t>
            </a:r>
          </a:p>
          <a:p>
            <a:r>
              <a:rPr lang="cs-CZ" sz="1100" dirty="0"/>
              <a:t>začínat v přesně individuálně nastavené atitudě, měl by být pomalý a plynulý. Dále se</a:t>
            </a:r>
          </a:p>
          <a:p>
            <a:r>
              <a:rPr lang="cs-CZ" sz="1100" dirty="0"/>
              <a:t>využívá tlaku do končetin s jejich současnou mírnou zevní rotací a abdukcí</a:t>
            </a:r>
          </a:p>
          <a:p>
            <a:r>
              <a:rPr lang="cs-CZ" sz="1100" dirty="0"/>
              <a:t>(centrované postavení kořenových kloubů). Důležitý je dechový stereotyp,</a:t>
            </a:r>
          </a:p>
          <a:p>
            <a:r>
              <a:rPr lang="cs-CZ" sz="1100" dirty="0"/>
              <a:t>protahování a automobilizace páteře (Kolář, 2003).</a:t>
            </a:r>
          </a:p>
          <a:p>
            <a:r>
              <a:rPr lang="cs-CZ" sz="1100" dirty="0" err="1"/>
              <a:t>Klappovo</a:t>
            </a:r>
            <a:r>
              <a:rPr lang="cs-CZ" sz="1100" dirty="0"/>
              <a:t> lezení bylo přizpůsobeno zejména dětským pacientům, napovídají</a:t>
            </a:r>
          </a:p>
          <a:p>
            <a:r>
              <a:rPr lang="cs-CZ" sz="1100" dirty="0"/>
              <a:t>tomu i názvy jednotlivých cviků – zaječí skok, pavouček, plížení atd. Přesto se</a:t>
            </a:r>
          </a:p>
          <a:p>
            <a:r>
              <a:rPr lang="cs-CZ" sz="1100" dirty="0"/>
              <a:t>domníváme, že jednotlivé prvky můžeme s výhodou zařadit i do terapie dospělých,</a:t>
            </a:r>
          </a:p>
          <a:p>
            <a:r>
              <a:rPr lang="cs-CZ" sz="1100" dirty="0"/>
              <a:t>zejména v mladším středním věku, kdy je možné zvládnout posturálně náročné pozice.</a:t>
            </a:r>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82</a:t>
            </a:fld>
            <a:endParaRPr lang="cs-CZ" altLang="cs-CZ"/>
          </a:p>
        </p:txBody>
      </p:sp>
    </p:spTree>
    <p:extLst>
      <p:ext uri="{BB962C8B-B14F-4D97-AF65-F5344CB8AC3E}">
        <p14:creationId xmlns:p14="http://schemas.microsoft.com/office/powerpoint/2010/main" val="1923434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83</a:t>
            </a:fld>
            <a:endParaRPr lang="cs-CZ" altLang="cs-CZ"/>
          </a:p>
        </p:txBody>
      </p:sp>
    </p:spTree>
    <p:extLst>
      <p:ext uri="{BB962C8B-B14F-4D97-AF65-F5344CB8AC3E}">
        <p14:creationId xmlns:p14="http://schemas.microsoft.com/office/powerpoint/2010/main" val="133176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41</a:t>
            </a:fld>
            <a:endParaRPr lang="cs-CZ" altLang="cs-CZ"/>
          </a:p>
        </p:txBody>
      </p:sp>
      <p:sp>
        <p:nvSpPr>
          <p:cNvPr id="5" name="Zástupný symbol pro datum 4"/>
          <p:cNvSpPr>
            <a:spLocks noGrp="1"/>
          </p:cNvSpPr>
          <p:nvPr>
            <p:ph type="dt" idx="11"/>
          </p:nvPr>
        </p:nvSpPr>
        <p:spPr/>
        <p:txBody>
          <a:bodyPr/>
          <a:lstStyle/>
          <a:p>
            <a:r>
              <a:rPr lang="cs-CZ" altLang="cs-CZ"/>
              <a:t>20. 02. 2018</a:t>
            </a:r>
          </a:p>
        </p:txBody>
      </p:sp>
    </p:spTree>
    <p:extLst>
      <p:ext uri="{BB962C8B-B14F-4D97-AF65-F5344CB8AC3E}">
        <p14:creationId xmlns:p14="http://schemas.microsoft.com/office/powerpoint/2010/main" val="2824082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84</a:t>
            </a:fld>
            <a:endParaRPr lang="cs-CZ" altLang="cs-CZ"/>
          </a:p>
        </p:txBody>
      </p:sp>
    </p:spTree>
    <p:extLst>
      <p:ext uri="{BB962C8B-B14F-4D97-AF65-F5344CB8AC3E}">
        <p14:creationId xmlns:p14="http://schemas.microsoft.com/office/powerpoint/2010/main" val="2635762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85</a:t>
            </a:fld>
            <a:endParaRPr lang="cs-CZ" altLang="cs-CZ"/>
          </a:p>
        </p:txBody>
      </p:sp>
    </p:spTree>
    <p:extLst>
      <p:ext uri="{BB962C8B-B14F-4D97-AF65-F5344CB8AC3E}">
        <p14:creationId xmlns:p14="http://schemas.microsoft.com/office/powerpoint/2010/main" val="2447026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86</a:t>
            </a:fld>
            <a:endParaRPr lang="cs-CZ" altLang="cs-CZ"/>
          </a:p>
        </p:txBody>
      </p:sp>
    </p:spTree>
    <p:extLst>
      <p:ext uri="{BB962C8B-B14F-4D97-AF65-F5344CB8AC3E}">
        <p14:creationId xmlns:p14="http://schemas.microsoft.com/office/powerpoint/2010/main" val="3441706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87</a:t>
            </a:fld>
            <a:endParaRPr lang="cs-CZ" altLang="cs-CZ"/>
          </a:p>
        </p:txBody>
      </p:sp>
    </p:spTree>
    <p:extLst>
      <p:ext uri="{BB962C8B-B14F-4D97-AF65-F5344CB8AC3E}">
        <p14:creationId xmlns:p14="http://schemas.microsoft.com/office/powerpoint/2010/main" val="3681689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88</a:t>
            </a:fld>
            <a:endParaRPr lang="cs-CZ" altLang="cs-CZ"/>
          </a:p>
        </p:txBody>
      </p:sp>
    </p:spTree>
    <p:extLst>
      <p:ext uri="{BB962C8B-B14F-4D97-AF65-F5344CB8AC3E}">
        <p14:creationId xmlns:p14="http://schemas.microsoft.com/office/powerpoint/2010/main" val="4112088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89</a:t>
            </a:fld>
            <a:endParaRPr lang="cs-CZ" altLang="cs-CZ"/>
          </a:p>
        </p:txBody>
      </p:sp>
    </p:spTree>
    <p:extLst>
      <p:ext uri="{BB962C8B-B14F-4D97-AF65-F5344CB8AC3E}">
        <p14:creationId xmlns:p14="http://schemas.microsoft.com/office/powerpoint/2010/main" val="1897164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90</a:t>
            </a:fld>
            <a:endParaRPr lang="cs-CZ" altLang="cs-CZ"/>
          </a:p>
        </p:txBody>
      </p:sp>
    </p:spTree>
    <p:extLst>
      <p:ext uri="{BB962C8B-B14F-4D97-AF65-F5344CB8AC3E}">
        <p14:creationId xmlns:p14="http://schemas.microsoft.com/office/powerpoint/2010/main" val="1965084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91</a:t>
            </a:fld>
            <a:endParaRPr lang="cs-CZ" altLang="cs-CZ"/>
          </a:p>
        </p:txBody>
      </p:sp>
    </p:spTree>
    <p:extLst>
      <p:ext uri="{BB962C8B-B14F-4D97-AF65-F5344CB8AC3E}">
        <p14:creationId xmlns:p14="http://schemas.microsoft.com/office/powerpoint/2010/main" val="668145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92</a:t>
            </a:fld>
            <a:endParaRPr lang="cs-CZ" altLang="cs-CZ"/>
          </a:p>
        </p:txBody>
      </p:sp>
    </p:spTree>
    <p:extLst>
      <p:ext uri="{BB962C8B-B14F-4D97-AF65-F5344CB8AC3E}">
        <p14:creationId xmlns:p14="http://schemas.microsoft.com/office/powerpoint/2010/main" val="3080442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93</a:t>
            </a:fld>
            <a:endParaRPr lang="cs-CZ" altLang="cs-CZ"/>
          </a:p>
        </p:txBody>
      </p:sp>
    </p:spTree>
    <p:extLst>
      <p:ext uri="{BB962C8B-B14F-4D97-AF65-F5344CB8AC3E}">
        <p14:creationId xmlns:p14="http://schemas.microsoft.com/office/powerpoint/2010/main" val="2991779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58</a:t>
            </a:fld>
            <a:endParaRPr lang="cs-CZ" altLang="cs-CZ"/>
          </a:p>
        </p:txBody>
      </p:sp>
    </p:spTree>
    <p:extLst>
      <p:ext uri="{BB962C8B-B14F-4D97-AF65-F5344CB8AC3E}">
        <p14:creationId xmlns:p14="http://schemas.microsoft.com/office/powerpoint/2010/main" val="3418590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59</a:t>
            </a:fld>
            <a:endParaRPr lang="cs-CZ" altLang="cs-CZ"/>
          </a:p>
        </p:txBody>
      </p:sp>
    </p:spTree>
    <p:extLst>
      <p:ext uri="{BB962C8B-B14F-4D97-AF65-F5344CB8AC3E}">
        <p14:creationId xmlns:p14="http://schemas.microsoft.com/office/powerpoint/2010/main" val="1438639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60</a:t>
            </a:fld>
            <a:endParaRPr lang="cs-CZ" altLang="cs-CZ"/>
          </a:p>
        </p:txBody>
      </p:sp>
    </p:spTree>
    <p:extLst>
      <p:ext uri="{BB962C8B-B14F-4D97-AF65-F5344CB8AC3E}">
        <p14:creationId xmlns:p14="http://schemas.microsoft.com/office/powerpoint/2010/main" val="250021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61</a:t>
            </a:fld>
            <a:endParaRPr lang="cs-CZ" altLang="cs-CZ"/>
          </a:p>
        </p:txBody>
      </p:sp>
    </p:spTree>
    <p:extLst>
      <p:ext uri="{BB962C8B-B14F-4D97-AF65-F5344CB8AC3E}">
        <p14:creationId xmlns:p14="http://schemas.microsoft.com/office/powerpoint/2010/main" val="289143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62</a:t>
            </a:fld>
            <a:endParaRPr lang="cs-CZ" altLang="cs-CZ"/>
          </a:p>
        </p:txBody>
      </p:sp>
    </p:spTree>
    <p:extLst>
      <p:ext uri="{BB962C8B-B14F-4D97-AF65-F5344CB8AC3E}">
        <p14:creationId xmlns:p14="http://schemas.microsoft.com/office/powerpoint/2010/main" val="4082486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datum 3"/>
          <p:cNvSpPr>
            <a:spLocks noGrp="1"/>
          </p:cNvSpPr>
          <p:nvPr>
            <p:ph type="dt" idx="10"/>
          </p:nvPr>
        </p:nvSpPr>
        <p:spPr/>
        <p:txBody>
          <a:bodyPr/>
          <a:lstStyle/>
          <a:p>
            <a:r>
              <a:rPr lang="cs-CZ" altLang="cs-CZ"/>
              <a:t>20. 02. 2018</a:t>
            </a:r>
          </a:p>
        </p:txBody>
      </p:sp>
      <p:sp>
        <p:nvSpPr>
          <p:cNvPr id="5" name="Zástupný symbol pro číslo snímku 4"/>
          <p:cNvSpPr>
            <a:spLocks noGrp="1"/>
          </p:cNvSpPr>
          <p:nvPr>
            <p:ph type="sldNum" sz="quarter" idx="11"/>
          </p:nvPr>
        </p:nvSpPr>
        <p:spPr/>
        <p:txBody>
          <a:bodyPr/>
          <a:lstStyle/>
          <a:p>
            <a:fld id="{061A6D36-8CFB-40FE-8D60-D2050488125D}" type="slidenum">
              <a:rPr lang="cs-CZ" altLang="cs-CZ" smtClean="0"/>
              <a:pPr/>
              <a:t>63</a:t>
            </a:fld>
            <a:endParaRPr lang="cs-CZ" altLang="cs-CZ"/>
          </a:p>
        </p:txBody>
      </p:sp>
    </p:spTree>
    <p:extLst>
      <p:ext uri="{BB962C8B-B14F-4D97-AF65-F5344CB8AC3E}">
        <p14:creationId xmlns:p14="http://schemas.microsoft.com/office/powerpoint/2010/main" val="2173303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cs-CZ"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en-US" altLang="cs-CZ"/>
              <a:t>Prosthetics - Faculty of Medicine Masaryk University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Kliknutím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Kliknutím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Kliknutím lze upravit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ltLang="cs-CZ"/>
              <a:t>Prosthetics - Faculty of Medicine Masaryk University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a:t>Prosthetics - Faculty of Medicine Masaryk University</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a:t>Prosthetics - Faculty of Medicine Masaryk University</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US"/>
              <a:t>Prosthetics - Faculty of Medicine Masaryk University</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en-US"/>
              <a:t>Prosthetics - Faculty of Medicine Masaryk University</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ltLang="cs-CZ"/>
              <a:t>Prosthetics - Faculty of Medicine Masaryk University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en-US" altLang="cs-CZ"/>
              <a:t>Prosthetics - Faculty of Medicine Masaryk University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Kliknutím lze upravit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en-US" altLang="cs-CZ"/>
              <a:t>Prosthetics - Faculty of Medicine Masaryk University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Kliknutím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Kliknutím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Kliknutím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Kliknutím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Kliknutím lze upravit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Kliknutím lze upravit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Kliknutím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ltLang="cs-CZ"/>
              <a:t>Prosthetics - Faculty of Medicine Masaryk University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Kliknutím lze upravit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Kliknutím lze upravit styly předlohy textu.</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ltLang="cs-CZ"/>
              <a:t>Prosthetics - Faculty of Medicine Masaryk University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Kliknutím lze upravit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US"/>
              <a:t>Prosthetics - Faculty of Medicine Masaryk University</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76.tmp"/><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77.tmp"/><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6.xml"/><Relationship Id="rId5" Type="http://schemas.openxmlformats.org/officeDocument/2006/relationships/image" Target="../media/image181.jpeg"/><Relationship Id="rId4" Type="http://schemas.openxmlformats.org/officeDocument/2006/relationships/image" Target="../media/image18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6.xml"/><Relationship Id="rId5" Type="http://schemas.openxmlformats.org/officeDocument/2006/relationships/image" Target="../media/image187.jpeg"/><Relationship Id="rId4" Type="http://schemas.openxmlformats.org/officeDocument/2006/relationships/image" Target="../media/image186.jpeg"/></Relationships>
</file>

<file path=ppt/slides/_rels/slide106.xml.rels><?xml version="1.0" encoding="UTF-8" standalone="yes"?>
<Relationships xmlns="http://schemas.openxmlformats.org/package/2006/relationships"><Relationship Id="rId2" Type="http://schemas.openxmlformats.org/officeDocument/2006/relationships/image" Target="../media/image188.tmp"/><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emf"/><Relationship Id="rId1" Type="http://schemas.openxmlformats.org/officeDocument/2006/relationships/slideLayout" Target="../slideLayouts/slideLayout4.xml"/><Relationship Id="rId5" Type="http://schemas.openxmlformats.org/officeDocument/2006/relationships/image" Target="../media/image192.emf"/><Relationship Id="rId4" Type="http://schemas.openxmlformats.org/officeDocument/2006/relationships/image" Target="../media/image191.emf"/></Relationships>
</file>

<file path=ppt/slides/_rels/slide108.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94.emf"/><Relationship Id="rId1" Type="http://schemas.openxmlformats.org/officeDocument/2006/relationships/slideLayout" Target="../slideLayouts/slideLayout4.xml"/><Relationship Id="rId4" Type="http://schemas.openxmlformats.org/officeDocument/2006/relationships/image" Target="../media/image196.emf"/></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201.emf"/><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203.emf"/><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4.emf"/><Relationship Id="rId1" Type="http://schemas.openxmlformats.org/officeDocument/2006/relationships/slideLayout" Target="../slideLayouts/slideLayout4.xml"/><Relationship Id="rId5" Type="http://schemas.openxmlformats.org/officeDocument/2006/relationships/image" Target="../media/image207.emf"/><Relationship Id="rId4" Type="http://schemas.openxmlformats.org/officeDocument/2006/relationships/image" Target="../media/image206.emf"/></Relationships>
</file>

<file path=ppt/slides/_rels/slide117.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208.emf"/><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image" Target="../media/image211.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image" Target="../media/image213.emf"/><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215.emf"/><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image" Target="../media/image217.emf"/><Relationship Id="rId1" Type="http://schemas.openxmlformats.org/officeDocument/2006/relationships/slideLayout" Target="../slideLayouts/slideLayout4.xml"/><Relationship Id="rId4" Type="http://schemas.openxmlformats.org/officeDocument/2006/relationships/image" Target="../media/image219.emf"/></Relationships>
</file>

<file path=ppt/slides/_rels/slide126.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20.emf"/><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222.emf"/><Relationship Id="rId1" Type="http://schemas.openxmlformats.org/officeDocument/2006/relationships/slideLayout" Target="../slideLayouts/slideLayout4.xml"/><Relationship Id="rId6" Type="http://schemas.openxmlformats.org/officeDocument/2006/relationships/image" Target="../media/image226.emf"/><Relationship Id="rId5" Type="http://schemas.openxmlformats.org/officeDocument/2006/relationships/image" Target="../media/image225.emf"/><Relationship Id="rId4" Type="http://schemas.openxmlformats.org/officeDocument/2006/relationships/image" Target="../media/image224.emf"/></Relationships>
</file>

<file path=ppt/slides/_rels/slide128.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image" Target="../media/image227.emf"/><Relationship Id="rId1" Type="http://schemas.openxmlformats.org/officeDocument/2006/relationships/slideLayout" Target="../slideLayouts/slideLayout4.xml"/><Relationship Id="rId5" Type="http://schemas.openxmlformats.org/officeDocument/2006/relationships/image" Target="../media/image230.emf"/><Relationship Id="rId4" Type="http://schemas.openxmlformats.org/officeDocument/2006/relationships/image" Target="../media/image229.emf"/></Relationships>
</file>

<file path=ppt/slides/_rels/slide129.xml.rels><?xml version="1.0" encoding="UTF-8" standalone="yes"?>
<Relationships xmlns="http://schemas.openxmlformats.org/package/2006/relationships"><Relationship Id="rId3" Type="http://schemas.openxmlformats.org/officeDocument/2006/relationships/image" Target="../media/image232.emf"/><Relationship Id="rId2" Type="http://schemas.openxmlformats.org/officeDocument/2006/relationships/image" Target="../media/image231.jpeg"/><Relationship Id="rId1" Type="http://schemas.openxmlformats.org/officeDocument/2006/relationships/slideLayout" Target="../slideLayouts/slideLayout4.xml"/><Relationship Id="rId4" Type="http://schemas.openxmlformats.org/officeDocument/2006/relationships/image" Target="../media/image233.em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emf"/><Relationship Id="rId1" Type="http://schemas.openxmlformats.org/officeDocument/2006/relationships/slideLayout" Target="../slideLayouts/slideLayout4.xml"/><Relationship Id="rId5" Type="http://schemas.openxmlformats.org/officeDocument/2006/relationships/image" Target="../media/image237.emf"/><Relationship Id="rId4" Type="http://schemas.openxmlformats.org/officeDocument/2006/relationships/image" Target="../media/image236.emf"/></Relationships>
</file>

<file path=ppt/slides/_rels/slide131.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image" Target="../media/image238.emf"/><Relationship Id="rId1" Type="http://schemas.openxmlformats.org/officeDocument/2006/relationships/slideLayout" Target="../slideLayouts/slideLayout4.xml"/><Relationship Id="rId6" Type="http://schemas.openxmlformats.org/officeDocument/2006/relationships/image" Target="../media/image242.emf"/><Relationship Id="rId5" Type="http://schemas.openxmlformats.org/officeDocument/2006/relationships/image" Target="../media/image241.emf"/><Relationship Id="rId4" Type="http://schemas.openxmlformats.org/officeDocument/2006/relationships/image" Target="../media/image240.emf"/></Relationships>
</file>

<file path=ppt/slides/_rels/slide132.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image" Target="../media/image243.emf"/><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image" Target="../media/image245.emf"/><Relationship Id="rId1" Type="http://schemas.openxmlformats.org/officeDocument/2006/relationships/slideLayout" Target="../slideLayouts/slideLayout4.xml"/><Relationship Id="rId6" Type="http://schemas.openxmlformats.org/officeDocument/2006/relationships/image" Target="../media/image249.emf"/><Relationship Id="rId5" Type="http://schemas.openxmlformats.org/officeDocument/2006/relationships/image" Target="../media/image248.emf"/><Relationship Id="rId4" Type="http://schemas.openxmlformats.org/officeDocument/2006/relationships/image" Target="../media/image247.emf"/></Relationships>
</file>

<file path=ppt/slides/_rels/slide134.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image" Target="../media/image250.emf"/><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image" Target="../media/image252.emf"/><Relationship Id="rId1" Type="http://schemas.openxmlformats.org/officeDocument/2006/relationships/slideLayout" Target="../slideLayouts/slideLayout4.xml"/><Relationship Id="rId5" Type="http://schemas.openxmlformats.org/officeDocument/2006/relationships/image" Target="../media/image255.emf"/><Relationship Id="rId4" Type="http://schemas.openxmlformats.org/officeDocument/2006/relationships/image" Target="../media/image254.emf"/></Relationships>
</file>

<file path=ppt/slides/_rels/slide136.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image" Target="../media/image256.emf"/><Relationship Id="rId1" Type="http://schemas.openxmlformats.org/officeDocument/2006/relationships/slideLayout" Target="../slideLayouts/slideLayout4.xml"/><Relationship Id="rId5" Type="http://schemas.openxmlformats.org/officeDocument/2006/relationships/image" Target="../media/image259.emf"/><Relationship Id="rId4" Type="http://schemas.openxmlformats.org/officeDocument/2006/relationships/image" Target="../media/image258.emf"/></Relationships>
</file>

<file path=ppt/slides/_rels/slide137.xml.rels><?xml version="1.0" encoding="UTF-8" standalone="yes"?>
<Relationships xmlns="http://schemas.openxmlformats.org/package/2006/relationships"><Relationship Id="rId3" Type="http://schemas.openxmlformats.org/officeDocument/2006/relationships/image" Target="../media/image261.emf"/><Relationship Id="rId2" Type="http://schemas.openxmlformats.org/officeDocument/2006/relationships/image" Target="../media/image260.emf"/><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26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62.png"/><Relationship Id="rId5" Type="http://schemas.openxmlformats.org/officeDocument/2006/relationships/slideLayout" Target="../slideLayouts/slideLayout4.xml"/><Relationship Id="rId4" Type="http://schemas.openxmlformats.org/officeDocument/2006/relationships/video" Target="../media/media2.wmv"/></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4.xml"/><Relationship Id="rId4" Type="http://schemas.openxmlformats.org/officeDocument/2006/relationships/image" Target="../media/image271.jpeg"/></Relationships>
</file>

<file path=ppt/slides/_rels/slide144.xml.rels><?xml version="1.0" encoding="UTF-8" standalone="yes"?>
<Relationships xmlns="http://schemas.openxmlformats.org/package/2006/relationships"><Relationship Id="rId8" Type="http://schemas.openxmlformats.org/officeDocument/2006/relationships/hyperlink" Target="http://www.medicco.cz/" TargetMode="External"/><Relationship Id="rId3" Type="http://schemas.openxmlformats.org/officeDocument/2006/relationships/hyperlink" Target="http://www.ms-protetik.cz/" TargetMode="External"/><Relationship Id="rId7" Type="http://schemas.openxmlformats.org/officeDocument/2006/relationships/hyperlink" Target="http://www.zdravotniprodejna.cz/" TargetMode="External"/><Relationship Id="rId2" Type="http://schemas.openxmlformats.org/officeDocument/2006/relationships/hyperlink" Target="http://www.oajl.cz/" TargetMode="External"/><Relationship Id="rId1" Type="http://schemas.openxmlformats.org/officeDocument/2006/relationships/slideLayout" Target="../slideLayouts/slideLayout4.xml"/><Relationship Id="rId6" Type="http://schemas.openxmlformats.org/officeDocument/2006/relationships/hyperlink" Target="http://www.ortoservis.cz/" TargetMode="External"/><Relationship Id="rId5" Type="http://schemas.openxmlformats.org/officeDocument/2006/relationships/hyperlink" Target="http://www.altech-uh.cz/" TargetMode="External"/><Relationship Id="rId10" Type="http://schemas.openxmlformats.org/officeDocument/2006/relationships/hyperlink" Target="http://www.dmapraha.cz/" TargetMode="External"/><Relationship Id="rId4" Type="http://schemas.openxmlformats.org/officeDocument/2006/relationships/hyperlink" Target="http://www.ergon.czm/" TargetMode="External"/><Relationship Id="rId9" Type="http://schemas.openxmlformats.org/officeDocument/2006/relationships/hyperlink" Target="http://www.meyra.cz/"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hyperlink" Target="mailto:kocanda@med.muni.cz" TargetMode="External"/><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4.xml"/><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emf"/><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emf"/><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3.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4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3.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4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4.jpe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dVk-Y-87TLE" TargetMode="External"/><Relationship Id="rId4" Type="http://schemas.openxmlformats.org/officeDocument/2006/relationships/image" Target="../media/image9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n9x132elZa4" TargetMode="External"/><Relationship Id="rId4" Type="http://schemas.openxmlformats.org/officeDocument/2006/relationships/image" Target="../media/image9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3.jpeg"/></Relationships>
</file>

<file path=ppt/slides/_rels/slide65.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5.jpeg"/></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25.jpeg"/></Relationships>
</file>

<file path=ppt/slides/_rels/slide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27.jpeg"/></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29.jpeg"/></Relationships>
</file>

<file path=ppt/slides/_rels/slide8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 Id="rId9" Type="http://schemas.openxmlformats.org/officeDocument/2006/relationships/image" Target="../media/image138.jpeg"/></Relationships>
</file>

<file path=ppt/slides/_rels/slide86.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88.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89.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www.szu.cz/uploads/documents/chzp/odborne_zpravy/OZ_16/OZ_BMI_VDT.pd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www.szu.cz/uploads/documents/chzp/odborne_zpravy/OZ_16/OZ_BMI_VDT.pd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hyperlink" Target="http://www.szu.cz/uploads/documents/chzp/odborne_zpravy/OZ_16/OZ_BMI_VDT.pdf" TargetMode="External"/><Relationship Id="rId4" Type="http://schemas.openxmlformats.org/officeDocument/2006/relationships/image" Target="../media/image15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image" Target="../media/image159.jpeg"/><Relationship Id="rId1" Type="http://schemas.openxmlformats.org/officeDocument/2006/relationships/slideLayout" Target="../slideLayouts/slideLayout6.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97.xml.rels><?xml version="1.0" encoding="UTF-8" standalone="yes"?>
<Relationships xmlns="http://schemas.openxmlformats.org/package/2006/relationships"><Relationship Id="rId3" Type="http://schemas.openxmlformats.org/officeDocument/2006/relationships/image" Target="../media/image166.JPG"/><Relationship Id="rId7" Type="http://schemas.openxmlformats.org/officeDocument/2006/relationships/image" Target="../media/image170.JPG"/><Relationship Id="rId2" Type="http://schemas.openxmlformats.org/officeDocument/2006/relationships/image" Target="../media/image165.JPG"/><Relationship Id="rId1" Type="http://schemas.openxmlformats.org/officeDocument/2006/relationships/slideLayout" Target="../slideLayouts/slideLayout6.xml"/><Relationship Id="rId6" Type="http://schemas.openxmlformats.org/officeDocument/2006/relationships/image" Target="../media/image169.JPG"/><Relationship Id="rId5" Type="http://schemas.openxmlformats.org/officeDocument/2006/relationships/image" Target="../media/image168.JPG"/><Relationship Id="rId4" Type="http://schemas.openxmlformats.org/officeDocument/2006/relationships/image" Target="../media/image167.JPG"/></Relationships>
</file>

<file path=ppt/slides/_rels/slide98.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Prosthetics</a:t>
            </a:r>
            <a:endParaRPr lang="cs-CZ" dirty="0"/>
          </a:p>
        </p:txBody>
      </p:sp>
      <p:sp>
        <p:nvSpPr>
          <p:cNvPr id="3" name="Podnadpis 2"/>
          <p:cNvSpPr>
            <a:spLocks noGrp="1"/>
          </p:cNvSpPr>
          <p:nvPr>
            <p:ph type="subTitle" idx="1"/>
          </p:nvPr>
        </p:nvSpPr>
        <p:spPr/>
        <p:txBody>
          <a:bodyPr/>
          <a:lstStyle/>
          <a:p>
            <a:r>
              <a:rPr lang="en-US" dirty="0"/>
              <a:t>Field, its essentials and use in practice</a:t>
            </a:r>
            <a:endParaRPr lang="cs-CZ" dirty="0"/>
          </a:p>
        </p:txBody>
      </p:sp>
      <p:sp>
        <p:nvSpPr>
          <p:cNvPr id="4" name="TextovéPole 3">
            <a:extLst>
              <a:ext uri="{FF2B5EF4-FFF2-40B4-BE49-F238E27FC236}">
                <a16:creationId xmlns:a16="http://schemas.microsoft.com/office/drawing/2014/main" id="{14C2D075-8000-48E4-98F4-0ED4B0C0979F}"/>
              </a:ext>
            </a:extLst>
          </p:cNvPr>
          <p:cNvSpPr txBox="1"/>
          <p:nvPr/>
        </p:nvSpPr>
        <p:spPr>
          <a:xfrm>
            <a:off x="398502" y="6060141"/>
            <a:ext cx="6372257" cy="523220"/>
          </a:xfrm>
          <a:prstGeom prst="rect">
            <a:avLst/>
          </a:prstGeom>
          <a:noFill/>
        </p:spPr>
        <p:txBody>
          <a:bodyPr wrap="none" rtlCol="0">
            <a:spAutoFit/>
          </a:bodyPr>
          <a:lstStyle/>
          <a:p>
            <a:r>
              <a:rPr lang="en-US" sz="1400" dirty="0">
                <a:latin typeface="+mj-lt"/>
              </a:rPr>
              <a:t>Department of Orthopedic Surgery – Faculty of Medicine</a:t>
            </a:r>
            <a:r>
              <a:rPr lang="cs-CZ" sz="1400" dirty="0">
                <a:latin typeface="+mj-lt"/>
              </a:rPr>
              <a:t> – Masaryk University</a:t>
            </a:r>
            <a:endParaRPr lang="en-US" sz="1400" dirty="0">
              <a:latin typeface="+mj-lt"/>
            </a:endParaRPr>
          </a:p>
          <a:p>
            <a:r>
              <a:rPr lang="en-US" sz="1400" dirty="0">
                <a:latin typeface="+mj-lt"/>
              </a:rPr>
              <a:t>Assistant professor</a:t>
            </a:r>
            <a:r>
              <a:rPr lang="cs-CZ" sz="1400" dirty="0">
                <a:latin typeface="+mj-lt"/>
              </a:rPr>
              <a:t> Jan Kocanda</a:t>
            </a:r>
            <a:endParaRPr lang="en-US" sz="1400" dirty="0">
              <a:latin typeface="+mj-lt"/>
            </a:endParaRPr>
          </a:p>
        </p:txBody>
      </p:sp>
    </p:spTree>
    <p:extLst>
      <p:ext uri="{BB962C8B-B14F-4D97-AF65-F5344CB8AC3E}">
        <p14:creationId xmlns:p14="http://schemas.microsoft.com/office/powerpoint/2010/main" val="134823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sz="2400" dirty="0" err="1"/>
              <a:t>History</a:t>
            </a:r>
            <a:r>
              <a:rPr lang="cs-CZ" sz="2400" dirty="0"/>
              <a:t> </a:t>
            </a:r>
            <a:r>
              <a:rPr lang="cs-CZ" sz="2400" dirty="0" err="1"/>
              <a:t>with</a:t>
            </a:r>
            <a:r>
              <a:rPr lang="cs-CZ" sz="2400" dirty="0"/>
              <a:t> a </a:t>
            </a:r>
            <a:r>
              <a:rPr lang="cs-CZ" sz="2400" dirty="0" err="1"/>
              <a:t>focus</a:t>
            </a:r>
            <a:r>
              <a:rPr lang="cs-CZ" sz="2400" dirty="0"/>
              <a:t> on </a:t>
            </a:r>
            <a:r>
              <a:rPr lang="cs-CZ" sz="2400" dirty="0" err="1"/>
              <a:t>social</a:t>
            </a:r>
            <a:r>
              <a:rPr lang="cs-CZ" sz="2400" dirty="0"/>
              <a:t> and </a:t>
            </a:r>
            <a:r>
              <a:rPr lang="cs-CZ" sz="2400" dirty="0" err="1"/>
              <a:t>work</a:t>
            </a:r>
            <a:r>
              <a:rPr lang="cs-CZ" sz="2400" dirty="0"/>
              <a:t> </a:t>
            </a:r>
            <a:r>
              <a:rPr lang="cs-CZ" sz="2400" dirty="0" err="1"/>
              <a:t>history</a:t>
            </a:r>
            <a:r>
              <a:rPr lang="cs-CZ" sz="2400" dirty="0"/>
              <a:t>
</a:t>
            </a:r>
            <a:r>
              <a:rPr lang="cs-CZ" sz="2400" dirty="0" err="1"/>
              <a:t>Clinical</a:t>
            </a:r>
            <a:r>
              <a:rPr lang="cs-CZ" sz="2400" dirty="0"/>
              <a:t> </a:t>
            </a:r>
            <a:r>
              <a:rPr lang="cs-CZ" sz="2400" dirty="0" err="1"/>
              <a:t>examination</a:t>
            </a:r>
            <a:r>
              <a:rPr lang="cs-CZ" sz="2400" dirty="0"/>
              <a:t>
</a:t>
            </a:r>
            <a:r>
              <a:rPr lang="cs-CZ" sz="2400" dirty="0" err="1"/>
              <a:t>Kinesiological</a:t>
            </a:r>
            <a:r>
              <a:rPr lang="cs-CZ" sz="2400" dirty="0"/>
              <a:t> </a:t>
            </a:r>
            <a:r>
              <a:rPr lang="cs-CZ" sz="2400" dirty="0" err="1"/>
              <a:t>analyses</a:t>
            </a:r>
            <a:r>
              <a:rPr lang="cs-CZ" sz="2400" dirty="0"/>
              <a:t> (GROSS a spol. 2005).
</a:t>
            </a:r>
            <a:r>
              <a:rPr lang="cs-CZ" sz="2400" dirty="0" err="1"/>
              <a:t>Anthropometric</a:t>
            </a:r>
            <a:r>
              <a:rPr lang="cs-CZ" sz="2400" dirty="0"/>
              <a:t> </a:t>
            </a:r>
            <a:r>
              <a:rPr lang="cs-CZ" sz="2400" dirty="0" err="1"/>
              <a:t>examination</a:t>
            </a:r>
            <a:r>
              <a:rPr lang="cs-CZ" sz="2400" dirty="0"/>
              <a:t>
</a:t>
            </a:r>
            <a:r>
              <a:rPr lang="cs-CZ" sz="2400" dirty="0" err="1"/>
              <a:t>Kartezian</a:t>
            </a:r>
            <a:r>
              <a:rPr lang="cs-CZ" sz="2400" dirty="0"/>
              <a:t> </a:t>
            </a:r>
            <a:r>
              <a:rPr lang="cs-CZ" sz="2400" dirty="0" err="1"/>
              <a:t>planes</a:t>
            </a:r>
            <a:r>
              <a:rPr lang="cs-CZ" sz="2400" dirty="0"/>
              <a:t>: </a:t>
            </a:r>
          </a:p>
          <a:p>
            <a:pPr lvl="1"/>
            <a:r>
              <a:rPr lang="cs-CZ" sz="1600" dirty="0"/>
              <a:t>3D, </a:t>
            </a:r>
            <a:r>
              <a:rPr lang="cs-CZ" sz="1600" dirty="0" err="1"/>
              <a:t>frontal</a:t>
            </a:r>
            <a:r>
              <a:rPr lang="cs-CZ" sz="1600" dirty="0"/>
              <a:t>, </a:t>
            </a:r>
            <a:r>
              <a:rPr lang="cs-CZ" sz="1600" dirty="0" err="1"/>
              <a:t>sagittal</a:t>
            </a:r>
            <a:r>
              <a:rPr lang="cs-CZ" sz="1600" dirty="0"/>
              <a:t>, </a:t>
            </a:r>
            <a:r>
              <a:rPr lang="cs-CZ" sz="1600" dirty="0" err="1"/>
              <a:t>transversal</a:t>
            </a:r>
            <a:r>
              <a:rPr lang="cs-CZ" sz="1600" dirty="0"/>
              <a:t>
</a:t>
            </a:r>
            <a:r>
              <a:rPr lang="cs-CZ" sz="1600" dirty="0" err="1"/>
              <a:t>orthopedic</a:t>
            </a:r>
            <a:r>
              <a:rPr lang="cs-CZ" sz="1600" dirty="0"/>
              <a:t> </a:t>
            </a:r>
            <a:r>
              <a:rPr lang="cs-CZ" sz="1600" dirty="0" err="1"/>
              <a:t>somatometry</a:t>
            </a:r>
            <a:r>
              <a:rPr lang="cs-CZ" sz="1600" dirty="0"/>
              <a:t> (base </a:t>
            </a:r>
            <a:r>
              <a:rPr lang="cs-CZ" sz="1600" dirty="0" err="1"/>
              <a:t>points</a:t>
            </a:r>
            <a:r>
              <a:rPr lang="cs-CZ" sz="1600" dirty="0"/>
              <a:t>, limb </a:t>
            </a:r>
            <a:r>
              <a:rPr lang="cs-CZ" sz="1600" dirty="0" err="1"/>
              <a:t>length</a:t>
            </a:r>
            <a:r>
              <a:rPr lang="cs-CZ" sz="1600" dirty="0"/>
              <a:t>, </a:t>
            </a:r>
            <a:r>
              <a:rPr lang="cs-CZ" sz="1600" dirty="0" err="1"/>
              <a:t>measuring</a:t>
            </a:r>
            <a:r>
              <a:rPr lang="cs-CZ" sz="1600" dirty="0"/>
              <a:t> </a:t>
            </a:r>
            <a:r>
              <a:rPr lang="cs-CZ" sz="1600" dirty="0" err="1"/>
              <a:t>sheets</a:t>
            </a:r>
            <a:r>
              <a:rPr lang="cs-CZ" sz="1600" dirty="0"/>
              <a:t>)</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5" name="Nadpis 4"/>
          <p:cNvSpPr>
            <a:spLocks noGrp="1"/>
          </p:cNvSpPr>
          <p:nvPr>
            <p:ph type="title"/>
          </p:nvPr>
        </p:nvSpPr>
        <p:spPr/>
        <p:txBody>
          <a:bodyPr/>
          <a:lstStyle/>
          <a:p>
            <a:r>
              <a:rPr lang="cs-CZ" dirty="0" err="1"/>
              <a:t>Proteometry</a:t>
            </a:r>
            <a:endParaRPr lang="cs-CZ" dirty="0"/>
          </a:p>
        </p:txBody>
      </p:sp>
    </p:spTree>
    <p:extLst>
      <p:ext uri="{BB962C8B-B14F-4D97-AF65-F5344CB8AC3E}">
        <p14:creationId xmlns:p14="http://schemas.microsoft.com/office/powerpoint/2010/main" val="19080401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Case report– AF 1999
</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0" t="26578" r="776" b="12884"/>
          <a:stretch/>
        </p:blipFill>
        <p:spPr bwMode="auto">
          <a:xfrm>
            <a:off x="720000" y="1356973"/>
            <a:ext cx="9542684" cy="468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473200" y="5652777"/>
            <a:ext cx="971741" cy="307777"/>
          </a:xfrm>
          <a:prstGeom prst="rect">
            <a:avLst/>
          </a:prstGeom>
          <a:noFill/>
        </p:spPr>
        <p:txBody>
          <a:bodyPr wrap="none" rtlCol="0">
            <a:spAutoFit/>
          </a:bodyPr>
          <a:lstStyle/>
          <a:p>
            <a:r>
              <a:rPr lang="cs-CZ" sz="1400" b="1" dirty="0">
                <a:solidFill>
                  <a:srgbClr val="FFFF00"/>
                </a:solidFill>
              </a:rPr>
              <a:t>11/2012</a:t>
            </a:r>
          </a:p>
        </p:txBody>
      </p:sp>
      <p:sp>
        <p:nvSpPr>
          <p:cNvPr id="7" name="TextovéPole 6"/>
          <p:cNvSpPr txBox="1"/>
          <p:nvPr/>
        </p:nvSpPr>
        <p:spPr>
          <a:xfrm>
            <a:off x="3689576" y="5666683"/>
            <a:ext cx="971741" cy="307777"/>
          </a:xfrm>
          <a:prstGeom prst="rect">
            <a:avLst/>
          </a:prstGeom>
          <a:noFill/>
        </p:spPr>
        <p:txBody>
          <a:bodyPr wrap="none" rtlCol="0">
            <a:spAutoFit/>
          </a:bodyPr>
          <a:lstStyle/>
          <a:p>
            <a:r>
              <a:rPr lang="cs-CZ" sz="1400" b="1" dirty="0">
                <a:solidFill>
                  <a:srgbClr val="FFFF00"/>
                </a:solidFill>
              </a:rPr>
              <a:t>11/2012</a:t>
            </a:r>
          </a:p>
        </p:txBody>
      </p:sp>
      <p:sp>
        <p:nvSpPr>
          <p:cNvPr id="8" name="TextovéPole 7"/>
          <p:cNvSpPr txBox="1"/>
          <p:nvPr/>
        </p:nvSpPr>
        <p:spPr>
          <a:xfrm>
            <a:off x="6400282" y="5666682"/>
            <a:ext cx="971741" cy="307777"/>
          </a:xfrm>
          <a:prstGeom prst="rect">
            <a:avLst/>
          </a:prstGeom>
          <a:noFill/>
        </p:spPr>
        <p:txBody>
          <a:bodyPr wrap="none" rtlCol="0">
            <a:spAutoFit/>
          </a:bodyPr>
          <a:lstStyle/>
          <a:p>
            <a:r>
              <a:rPr lang="cs-CZ" sz="1400" b="1" dirty="0">
                <a:solidFill>
                  <a:srgbClr val="FFFF00"/>
                </a:solidFill>
              </a:rPr>
              <a:t>01/2013</a:t>
            </a:r>
          </a:p>
        </p:txBody>
      </p:sp>
      <p:sp>
        <p:nvSpPr>
          <p:cNvPr id="9" name="TextovéPole 8"/>
          <p:cNvSpPr txBox="1"/>
          <p:nvPr/>
        </p:nvSpPr>
        <p:spPr>
          <a:xfrm>
            <a:off x="8616658" y="5652777"/>
            <a:ext cx="971741" cy="307777"/>
          </a:xfrm>
          <a:prstGeom prst="rect">
            <a:avLst/>
          </a:prstGeom>
          <a:noFill/>
        </p:spPr>
        <p:txBody>
          <a:bodyPr wrap="none" rtlCol="0">
            <a:spAutoFit/>
          </a:bodyPr>
          <a:lstStyle/>
          <a:p>
            <a:r>
              <a:rPr lang="cs-CZ" sz="1400" b="1" dirty="0">
                <a:solidFill>
                  <a:srgbClr val="C00000"/>
                </a:solidFill>
              </a:rPr>
              <a:t>01/2013</a:t>
            </a:r>
          </a:p>
        </p:txBody>
      </p:sp>
    </p:spTree>
    <p:extLst>
      <p:ext uri="{BB962C8B-B14F-4D97-AF65-F5344CB8AC3E}">
        <p14:creationId xmlns:p14="http://schemas.microsoft.com/office/powerpoint/2010/main" val="8995585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Case report – AF 1999</a:t>
            </a:r>
          </a:p>
        </p:txBody>
      </p:sp>
      <p:pic>
        <p:nvPicPr>
          <p:cNvPr id="6" name="Zástupný symbol pro obsah 3" descr="Výřez obrazovky"/>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67100" y="1496835"/>
            <a:ext cx="10706100" cy="4405906"/>
          </a:xfrm>
          <a:prstGeom prst="rect">
            <a:avLst/>
          </a:prstGeom>
        </p:spPr>
      </p:pic>
      <p:sp>
        <p:nvSpPr>
          <p:cNvPr id="5" name="TextovéPole 4"/>
          <p:cNvSpPr txBox="1"/>
          <p:nvPr/>
        </p:nvSpPr>
        <p:spPr>
          <a:xfrm>
            <a:off x="1612900" y="5581058"/>
            <a:ext cx="971741" cy="307777"/>
          </a:xfrm>
          <a:prstGeom prst="rect">
            <a:avLst/>
          </a:prstGeom>
          <a:noFill/>
        </p:spPr>
        <p:txBody>
          <a:bodyPr wrap="none" rtlCol="0">
            <a:spAutoFit/>
          </a:bodyPr>
          <a:lstStyle/>
          <a:p>
            <a:r>
              <a:rPr lang="cs-CZ" sz="1400" b="1" dirty="0">
                <a:solidFill>
                  <a:srgbClr val="FFFF00"/>
                </a:solidFill>
              </a:rPr>
              <a:t>11/2012</a:t>
            </a:r>
          </a:p>
        </p:txBody>
      </p:sp>
      <p:sp>
        <p:nvSpPr>
          <p:cNvPr id="7" name="TextovéPole 6"/>
          <p:cNvSpPr txBox="1"/>
          <p:nvPr/>
        </p:nvSpPr>
        <p:spPr>
          <a:xfrm>
            <a:off x="3829276" y="5594964"/>
            <a:ext cx="971741" cy="307777"/>
          </a:xfrm>
          <a:prstGeom prst="rect">
            <a:avLst/>
          </a:prstGeom>
          <a:noFill/>
        </p:spPr>
        <p:txBody>
          <a:bodyPr wrap="none" rtlCol="0">
            <a:spAutoFit/>
          </a:bodyPr>
          <a:lstStyle/>
          <a:p>
            <a:r>
              <a:rPr lang="cs-CZ" sz="1400" b="1" dirty="0">
                <a:solidFill>
                  <a:srgbClr val="FFFF00"/>
                </a:solidFill>
              </a:rPr>
              <a:t>11/2012</a:t>
            </a:r>
          </a:p>
        </p:txBody>
      </p:sp>
      <p:sp>
        <p:nvSpPr>
          <p:cNvPr id="8" name="TextovéPole 7"/>
          <p:cNvSpPr txBox="1"/>
          <p:nvPr/>
        </p:nvSpPr>
        <p:spPr>
          <a:xfrm>
            <a:off x="6891452" y="5575322"/>
            <a:ext cx="971741" cy="307777"/>
          </a:xfrm>
          <a:prstGeom prst="rect">
            <a:avLst/>
          </a:prstGeom>
          <a:noFill/>
        </p:spPr>
        <p:txBody>
          <a:bodyPr wrap="none" rtlCol="0">
            <a:spAutoFit/>
          </a:bodyPr>
          <a:lstStyle/>
          <a:p>
            <a:r>
              <a:rPr lang="cs-CZ" sz="1400" b="1" dirty="0">
                <a:solidFill>
                  <a:srgbClr val="FFFF00"/>
                </a:solidFill>
              </a:rPr>
              <a:t>01/2013</a:t>
            </a:r>
          </a:p>
        </p:txBody>
      </p:sp>
      <p:sp>
        <p:nvSpPr>
          <p:cNvPr id="9" name="TextovéPole 8"/>
          <p:cNvSpPr txBox="1"/>
          <p:nvPr/>
        </p:nvSpPr>
        <p:spPr>
          <a:xfrm>
            <a:off x="9746958" y="5594963"/>
            <a:ext cx="971741" cy="307777"/>
          </a:xfrm>
          <a:prstGeom prst="rect">
            <a:avLst/>
          </a:prstGeom>
          <a:noFill/>
        </p:spPr>
        <p:txBody>
          <a:bodyPr wrap="none" rtlCol="0">
            <a:spAutoFit/>
          </a:bodyPr>
          <a:lstStyle/>
          <a:p>
            <a:r>
              <a:rPr lang="cs-CZ" sz="1400" b="1" dirty="0">
                <a:solidFill>
                  <a:srgbClr val="C00000"/>
                </a:solidFill>
              </a:rPr>
              <a:t>01/2013</a:t>
            </a:r>
          </a:p>
        </p:txBody>
      </p:sp>
    </p:spTree>
    <p:extLst>
      <p:ext uri="{BB962C8B-B14F-4D97-AF65-F5344CB8AC3E}">
        <p14:creationId xmlns:p14="http://schemas.microsoft.com/office/powerpoint/2010/main" val="18696469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CR – AF 1999</a:t>
            </a:r>
          </a:p>
        </p:txBody>
      </p:sp>
      <p:pic>
        <p:nvPicPr>
          <p:cNvPr id="5" name="Zástupný symbol pro obsah 3" descr="Výřez obrazovky"/>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20000" y="1436806"/>
            <a:ext cx="4264849" cy="4525963"/>
          </a:xfrm>
          <a:prstGeom prst="rect">
            <a:avLst/>
          </a:prstGeom>
        </p:spPr>
      </p:pic>
      <p:sp>
        <p:nvSpPr>
          <p:cNvPr id="12" name="TextovéPole 11"/>
          <p:cNvSpPr txBox="1"/>
          <p:nvPr/>
        </p:nvSpPr>
        <p:spPr>
          <a:xfrm>
            <a:off x="1256782" y="5626767"/>
            <a:ext cx="971741" cy="307777"/>
          </a:xfrm>
          <a:prstGeom prst="rect">
            <a:avLst/>
          </a:prstGeom>
          <a:noFill/>
        </p:spPr>
        <p:txBody>
          <a:bodyPr wrap="none" rtlCol="0">
            <a:spAutoFit/>
          </a:bodyPr>
          <a:lstStyle/>
          <a:p>
            <a:r>
              <a:rPr lang="cs-CZ" sz="1400" b="1" dirty="0">
                <a:solidFill>
                  <a:srgbClr val="C00000"/>
                </a:solidFill>
              </a:rPr>
              <a:t>06/2013</a:t>
            </a:r>
          </a:p>
        </p:txBody>
      </p:sp>
      <p:sp>
        <p:nvSpPr>
          <p:cNvPr id="13" name="TextovéPole 12"/>
          <p:cNvSpPr txBox="1"/>
          <p:nvPr/>
        </p:nvSpPr>
        <p:spPr>
          <a:xfrm>
            <a:off x="3473158" y="5612862"/>
            <a:ext cx="971741" cy="307777"/>
          </a:xfrm>
          <a:prstGeom prst="rect">
            <a:avLst/>
          </a:prstGeom>
          <a:noFill/>
        </p:spPr>
        <p:txBody>
          <a:bodyPr wrap="none" rtlCol="0">
            <a:spAutoFit/>
          </a:bodyPr>
          <a:lstStyle/>
          <a:p>
            <a:r>
              <a:rPr lang="cs-CZ" sz="1400" b="1" dirty="0">
                <a:solidFill>
                  <a:srgbClr val="C00000"/>
                </a:solidFill>
              </a:rPr>
              <a:t>01/2014</a:t>
            </a:r>
          </a:p>
        </p:txBody>
      </p:sp>
    </p:spTree>
    <p:extLst>
      <p:ext uri="{BB962C8B-B14F-4D97-AF65-F5344CB8AC3E}">
        <p14:creationId xmlns:p14="http://schemas.microsoft.com/office/powerpoint/2010/main" val="36142441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CR – RS 1999</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6439"/>
            <a:ext cx="3098531" cy="4646697"/>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4775" y="1372513"/>
            <a:ext cx="3125814" cy="4688721"/>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2512" y="1376438"/>
            <a:ext cx="3097254" cy="4646697"/>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6442" y="2726442"/>
            <a:ext cx="2332769" cy="2332769"/>
          </a:xfrm>
          <a:prstGeom prst="rect">
            <a:avLst/>
          </a:prstGeom>
        </p:spPr>
      </p:pic>
    </p:spTree>
    <p:extLst>
      <p:ext uri="{BB962C8B-B14F-4D97-AF65-F5344CB8AC3E}">
        <p14:creationId xmlns:p14="http://schemas.microsoft.com/office/powerpoint/2010/main" val="38918029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CR – RS 1999</a:t>
            </a: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4300" y="1342350"/>
            <a:ext cx="4136033" cy="4714876"/>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4633" y="400286"/>
            <a:ext cx="2543400" cy="6079714"/>
          </a:xfrm>
          <a:prstGeom prst="rect">
            <a:avLst/>
          </a:prstGeom>
        </p:spPr>
      </p:pic>
    </p:spTree>
    <p:extLst>
      <p:ext uri="{BB962C8B-B14F-4D97-AF65-F5344CB8AC3E}">
        <p14:creationId xmlns:p14="http://schemas.microsoft.com/office/powerpoint/2010/main" val="23018531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CR – RS 1999</a:t>
            </a:r>
          </a:p>
        </p:txBody>
      </p:sp>
      <p:pic>
        <p:nvPicPr>
          <p:cNvPr id="11" name="Obráze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3896"/>
            <a:ext cx="2946946" cy="4419600"/>
          </a:xfrm>
          <a:prstGeom prst="rect">
            <a:avLst/>
          </a:prstGeom>
        </p:spPr>
      </p:pic>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1999" y="1253896"/>
            <a:ext cx="2946400" cy="4419600"/>
          </a:xfrm>
          <a:prstGeom prst="rect">
            <a:avLst/>
          </a:prstGeom>
        </p:spPr>
      </p:pic>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9100" y="1253896"/>
            <a:ext cx="2946400" cy="4419600"/>
          </a:xfrm>
          <a:prstGeom prst="rect">
            <a:avLst/>
          </a:prstGeom>
        </p:spPr>
      </p:pic>
      <p:pic>
        <p:nvPicPr>
          <p:cNvPr id="14" name="Obrázek 13"/>
          <p:cNvPicPr>
            <a:picLocks noChangeAspect="1"/>
          </p:cNvPicPr>
          <p:nvPr/>
        </p:nvPicPr>
        <p:blipFill rotWithShape="1">
          <a:blip r:embed="rId5" cstate="print">
            <a:extLst>
              <a:ext uri="{28A0092B-C50C-407E-A947-70E740481C1C}">
                <a14:useLocalDpi xmlns:a14="http://schemas.microsoft.com/office/drawing/2010/main" val="0"/>
              </a:ext>
            </a:extLst>
          </a:blip>
          <a:srcRect l="12650" r="14073"/>
          <a:stretch/>
        </p:blipFill>
        <p:spPr>
          <a:xfrm>
            <a:off x="8966499" y="1253896"/>
            <a:ext cx="3238500" cy="4419600"/>
          </a:xfrm>
          <a:prstGeom prst="rect">
            <a:avLst/>
          </a:prstGeom>
        </p:spPr>
      </p:pic>
    </p:spTree>
    <p:extLst>
      <p:ext uri="{BB962C8B-B14F-4D97-AF65-F5344CB8AC3E}">
        <p14:creationId xmlns:p14="http://schemas.microsoft.com/office/powerpoint/2010/main" val="30228477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CR – RS 1999</a:t>
            </a:r>
          </a:p>
        </p:txBody>
      </p:sp>
      <p:pic>
        <p:nvPicPr>
          <p:cNvPr id="10" name="Obrázek 9" descr="Výřez obrazovk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 y="1285876"/>
            <a:ext cx="10039463" cy="4733924"/>
          </a:xfrm>
          <a:prstGeom prst="rect">
            <a:avLst/>
          </a:prstGeom>
        </p:spPr>
      </p:pic>
    </p:spTree>
    <p:extLst>
      <p:ext uri="{BB962C8B-B14F-4D97-AF65-F5344CB8AC3E}">
        <p14:creationId xmlns:p14="http://schemas.microsoft.com/office/powerpoint/2010/main" val="41891004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a:t>Replacement of lost, undeveloped or atrophied body parts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doctrine on cosmetic cover of the body part
</a:t>
            </a:r>
            <a:endParaRPr lang="cs-CZ" dirty="0"/>
          </a:p>
        </p:txBody>
      </p:sp>
      <p:sp>
        <p:nvSpPr>
          <p:cNvPr id="5" name="Nadpis 4"/>
          <p:cNvSpPr>
            <a:spLocks noGrp="1"/>
          </p:cNvSpPr>
          <p:nvPr>
            <p:ph type="title"/>
          </p:nvPr>
        </p:nvSpPr>
        <p:spPr/>
        <p:txBody>
          <a:bodyPr/>
          <a:lstStyle/>
          <a:p>
            <a:r>
              <a:rPr lang="cs-CZ" dirty="0" err="1"/>
              <a:t>Epithetics</a:t>
            </a:r>
            <a:r>
              <a:rPr lang="cs-CZ" dirty="0"/>
              <a:t>
</a:t>
            </a:r>
          </a:p>
        </p:txBody>
      </p:sp>
      <p:pic>
        <p:nvPicPr>
          <p:cNvPr id="6" name="Obrázek 5"/>
          <p:cNvPicPr>
            <a:picLocks noChangeAspect="1"/>
          </p:cNvPicPr>
          <p:nvPr/>
        </p:nvPicPr>
        <p:blipFill>
          <a:blip r:embed="rId2"/>
          <a:stretch>
            <a:fillRect/>
          </a:stretch>
        </p:blipFill>
        <p:spPr>
          <a:xfrm>
            <a:off x="720000" y="3066000"/>
            <a:ext cx="2460522" cy="1860023"/>
          </a:xfrm>
          <a:prstGeom prst="rect">
            <a:avLst/>
          </a:prstGeom>
        </p:spPr>
      </p:pic>
      <p:pic>
        <p:nvPicPr>
          <p:cNvPr id="7" name="Obrázek 6"/>
          <p:cNvPicPr>
            <a:picLocks noChangeAspect="1"/>
          </p:cNvPicPr>
          <p:nvPr/>
        </p:nvPicPr>
        <p:blipFill>
          <a:blip r:embed="rId3"/>
          <a:stretch>
            <a:fillRect/>
          </a:stretch>
        </p:blipFill>
        <p:spPr>
          <a:xfrm>
            <a:off x="3462990" y="3066001"/>
            <a:ext cx="2385959" cy="1860022"/>
          </a:xfrm>
          <a:prstGeom prst="rect">
            <a:avLst/>
          </a:prstGeom>
        </p:spPr>
      </p:pic>
      <p:pic>
        <p:nvPicPr>
          <p:cNvPr id="8" name="Obrázek 7"/>
          <p:cNvPicPr>
            <a:picLocks noChangeAspect="1"/>
          </p:cNvPicPr>
          <p:nvPr/>
        </p:nvPicPr>
        <p:blipFill>
          <a:blip r:embed="rId4"/>
          <a:stretch>
            <a:fillRect/>
          </a:stretch>
        </p:blipFill>
        <p:spPr>
          <a:xfrm>
            <a:off x="6322461" y="3065999"/>
            <a:ext cx="1827626" cy="1804699"/>
          </a:xfrm>
          <a:prstGeom prst="rect">
            <a:avLst/>
          </a:prstGeom>
        </p:spPr>
      </p:pic>
      <p:pic>
        <p:nvPicPr>
          <p:cNvPr id="9" name="Obrázek 8"/>
          <p:cNvPicPr>
            <a:picLocks noChangeAspect="1"/>
          </p:cNvPicPr>
          <p:nvPr/>
        </p:nvPicPr>
        <p:blipFill>
          <a:blip r:embed="rId5"/>
          <a:stretch>
            <a:fillRect/>
          </a:stretch>
        </p:blipFill>
        <p:spPr>
          <a:xfrm>
            <a:off x="8641174" y="3100800"/>
            <a:ext cx="2053330" cy="1622057"/>
          </a:xfrm>
          <a:prstGeom prst="rect">
            <a:avLst/>
          </a:prstGeom>
        </p:spPr>
      </p:pic>
    </p:spTree>
    <p:extLst>
      <p:ext uri="{BB962C8B-B14F-4D97-AF65-F5344CB8AC3E}">
        <p14:creationId xmlns:p14="http://schemas.microsoft.com/office/powerpoint/2010/main" val="40181199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2"/>
          <a:stretch>
            <a:fillRect/>
          </a:stretch>
        </p:blipFill>
        <p:spPr>
          <a:xfrm>
            <a:off x="8032085" y="2400186"/>
            <a:ext cx="3878101" cy="3250321"/>
          </a:xfrm>
          <a:prstGeom prst="rect">
            <a:avLst/>
          </a:prstGeom>
        </p:spPr>
      </p:pic>
      <p:sp>
        <p:nvSpPr>
          <p:cNvPr id="2" name="Zástupný symbol pro obsah 1"/>
          <p:cNvSpPr>
            <a:spLocks noGrp="1"/>
          </p:cNvSpPr>
          <p:nvPr>
            <p:ph idx="1"/>
          </p:nvPr>
        </p:nvSpPr>
        <p:spPr/>
        <p:txBody>
          <a:bodyPr/>
          <a:lstStyle/>
          <a:p>
            <a:r>
              <a:rPr lang="en-US" sz="2400" dirty="0"/>
              <a:t>In the abode of paired organs, parts (ears, fingers, amputation of the foot)
</a:t>
            </a:r>
            <a:r>
              <a:rPr lang="en-US" sz="2400" dirty="0" err="1"/>
              <a:t>Skenner</a:t>
            </a:r>
            <a:r>
              <a:rPr lang="en-US" sz="2400" dirty="0"/>
              <a:t>: sensing – CAD - positives
</a:t>
            </a:r>
            <a:r>
              <a:rPr lang="en-US" sz="2400" dirty="0" err="1"/>
              <a:t>Maxillacafacial</a:t>
            </a:r>
            <a:r>
              <a:rPr lang="en-US" sz="2400" dirty="0"/>
              <a:t> </a:t>
            </a:r>
            <a:r>
              <a:rPr lang="en-US" sz="2400" dirty="0" err="1"/>
              <a:t>epithesis</a:t>
            </a:r>
            <a:r>
              <a:rPr lang="en-US" sz="2400" dirty="0"/>
              <a:t> (Bibb et al.)
Design Covers - SLS (Selective Laser Sintering)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3D </a:t>
            </a:r>
          </a:p>
        </p:txBody>
      </p:sp>
      <p:sp>
        <p:nvSpPr>
          <p:cNvPr id="5" name="Nadpis 4"/>
          <p:cNvSpPr>
            <a:spLocks noGrp="1"/>
          </p:cNvSpPr>
          <p:nvPr>
            <p:ph type="title"/>
          </p:nvPr>
        </p:nvSpPr>
        <p:spPr/>
        <p:txBody>
          <a:bodyPr/>
          <a:lstStyle/>
          <a:p>
            <a:r>
              <a:rPr lang="cs-CZ" dirty="0" err="1"/>
              <a:t>Epithetics</a:t>
            </a:r>
            <a:endParaRPr lang="cs-CZ" dirty="0"/>
          </a:p>
        </p:txBody>
      </p:sp>
    </p:spTree>
    <p:extLst>
      <p:ext uri="{BB962C8B-B14F-4D97-AF65-F5344CB8AC3E}">
        <p14:creationId xmlns:p14="http://schemas.microsoft.com/office/powerpoint/2010/main" val="13360463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751636"/>
            <a:ext cx="10753200" cy="4139998"/>
          </a:xfrm>
        </p:spPr>
        <p:txBody>
          <a:bodyPr/>
          <a:lstStyle/>
          <a:p>
            <a:r>
              <a:rPr lang="cs-CZ" dirty="0" err="1"/>
              <a:t>Specially</a:t>
            </a:r>
            <a:r>
              <a:rPr lang="cs-CZ" dirty="0"/>
              <a:t> </a:t>
            </a:r>
            <a:r>
              <a:rPr lang="cs-CZ" dirty="0" err="1"/>
              <a:t>adapted</a:t>
            </a:r>
            <a:r>
              <a:rPr lang="cs-CZ" dirty="0"/>
              <a:t> </a:t>
            </a:r>
            <a:r>
              <a:rPr lang="cs-CZ" dirty="0" err="1"/>
              <a:t>shoes</a:t>
            </a:r>
            <a:r>
              <a:rPr lang="cs-CZ" dirty="0"/>
              <a:t>
</a:t>
            </a:r>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orthopedic</a:t>
            </a:r>
            <a:r>
              <a:rPr lang="cs-CZ" dirty="0"/>
              <a:t> </a:t>
            </a:r>
            <a:r>
              <a:rPr lang="cs-CZ" dirty="0" err="1"/>
              <a:t>shoe</a:t>
            </a:r>
            <a:r>
              <a:rPr lang="cs-CZ" dirty="0"/>
              <a:t> </a:t>
            </a:r>
            <a:r>
              <a:rPr lang="cs-CZ" dirty="0" err="1"/>
              <a:t>doctrine</a:t>
            </a:r>
            <a:r>
              <a:rPr lang="cs-CZ" dirty="0"/>
              <a:t>
</a:t>
            </a:r>
          </a:p>
        </p:txBody>
      </p:sp>
      <p:sp>
        <p:nvSpPr>
          <p:cNvPr id="5" name="Nadpis 4"/>
          <p:cNvSpPr>
            <a:spLocks noGrp="1"/>
          </p:cNvSpPr>
          <p:nvPr>
            <p:ph type="title"/>
          </p:nvPr>
        </p:nvSpPr>
        <p:spPr/>
        <p:txBody>
          <a:bodyPr/>
          <a:lstStyle/>
          <a:p>
            <a:r>
              <a:rPr lang="cs-CZ" dirty="0" err="1"/>
              <a:t>Calceotics</a:t>
            </a:r>
            <a:r>
              <a:rPr lang="cs-CZ" dirty="0"/>
              <a:t>
</a:t>
            </a:r>
          </a:p>
        </p:txBody>
      </p:sp>
      <p:pic>
        <p:nvPicPr>
          <p:cNvPr id="6" name="Obrázek 5"/>
          <p:cNvPicPr>
            <a:picLocks noChangeAspect="1"/>
          </p:cNvPicPr>
          <p:nvPr/>
        </p:nvPicPr>
        <p:blipFill>
          <a:blip r:embed="rId2"/>
          <a:stretch>
            <a:fillRect/>
          </a:stretch>
        </p:blipFill>
        <p:spPr>
          <a:xfrm>
            <a:off x="912156" y="2427975"/>
            <a:ext cx="2149096" cy="3291519"/>
          </a:xfrm>
          <a:prstGeom prst="rect">
            <a:avLst/>
          </a:prstGeom>
        </p:spPr>
      </p:pic>
      <p:pic>
        <p:nvPicPr>
          <p:cNvPr id="7" name="Obrázek 6"/>
          <p:cNvPicPr>
            <a:picLocks noChangeAspect="1"/>
          </p:cNvPicPr>
          <p:nvPr/>
        </p:nvPicPr>
        <p:blipFill>
          <a:blip r:embed="rId3"/>
          <a:stretch>
            <a:fillRect/>
          </a:stretch>
        </p:blipFill>
        <p:spPr>
          <a:xfrm>
            <a:off x="8640000" y="2859853"/>
            <a:ext cx="3222512" cy="2427764"/>
          </a:xfrm>
          <a:prstGeom prst="rect">
            <a:avLst/>
          </a:prstGeom>
        </p:spPr>
      </p:pic>
      <p:pic>
        <p:nvPicPr>
          <p:cNvPr id="8" name="Obrázek 7"/>
          <p:cNvPicPr>
            <a:picLocks noChangeAspect="1"/>
          </p:cNvPicPr>
          <p:nvPr/>
        </p:nvPicPr>
        <p:blipFill>
          <a:blip r:embed="rId4"/>
          <a:stretch>
            <a:fillRect/>
          </a:stretch>
        </p:blipFill>
        <p:spPr>
          <a:xfrm>
            <a:off x="3779773" y="2581558"/>
            <a:ext cx="4432511" cy="3291519"/>
          </a:xfrm>
          <a:prstGeom prst="rect">
            <a:avLst/>
          </a:prstGeom>
        </p:spPr>
      </p:pic>
    </p:spTree>
    <p:extLst>
      <p:ext uri="{BB962C8B-B14F-4D97-AF65-F5344CB8AC3E}">
        <p14:creationId xmlns:p14="http://schemas.microsoft.com/office/powerpoint/2010/main" val="2472455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err="1"/>
              <a:t>Prothesis</a:t>
            </a:r>
            <a:r>
              <a:rPr lang="cs-CZ" dirty="0"/>
              <a:t>:</a:t>
            </a:r>
          </a:p>
          <a:p>
            <a:pPr lvl="1"/>
            <a:r>
              <a:rPr lang="cs-CZ" dirty="0" err="1"/>
              <a:t>Replacement</a:t>
            </a:r>
            <a:r>
              <a:rPr lang="cs-CZ" dirty="0"/>
              <a:t>: body </a:t>
            </a:r>
            <a:r>
              <a:rPr lang="cs-CZ" dirty="0" err="1"/>
              <a:t>parts</a:t>
            </a:r>
            <a:r>
              <a:rPr lang="cs-CZ" dirty="0"/>
              <a:t> and </a:t>
            </a:r>
            <a:r>
              <a:rPr lang="cs-CZ" dirty="0" err="1"/>
              <a:t>functions</a:t>
            </a:r>
            <a:r>
              <a:rPr lang="cs-CZ" dirty="0"/>
              <a:t>
</a:t>
            </a:r>
            <a:r>
              <a:rPr lang="cs-CZ" dirty="0" err="1"/>
              <a:t>Requirements</a:t>
            </a:r>
            <a:r>
              <a:rPr lang="cs-CZ" dirty="0"/>
              <a:t>:</a:t>
            </a:r>
          </a:p>
          <a:p>
            <a:pPr lvl="2"/>
            <a:r>
              <a:rPr lang="cs-CZ" dirty="0" err="1"/>
              <a:t>statics</a:t>
            </a:r>
            <a:r>
              <a:rPr lang="cs-CZ" dirty="0"/>
              <a:t>, </a:t>
            </a:r>
            <a:r>
              <a:rPr lang="cs-CZ" dirty="0" err="1"/>
              <a:t>dynamics</a:t>
            </a:r>
            <a:r>
              <a:rPr lang="cs-CZ" dirty="0"/>
              <a:t>, </a:t>
            </a:r>
            <a:r>
              <a:rPr lang="cs-CZ" dirty="0" err="1"/>
              <a:t>controllability</a:t>
            </a:r>
            <a:endParaRPr lang="cs-CZ" dirty="0"/>
          </a:p>
          <a:p>
            <a:pPr lvl="2"/>
            <a:r>
              <a:rPr lang="cs-CZ" dirty="0" err="1"/>
              <a:t>durability</a:t>
            </a:r>
            <a:r>
              <a:rPr lang="cs-CZ" dirty="0"/>
              <a:t>, </a:t>
            </a:r>
            <a:r>
              <a:rPr lang="cs-CZ" dirty="0" err="1"/>
              <a:t>aesthetics</a:t>
            </a:r>
            <a:endParaRPr lang="cs-CZ" dirty="0"/>
          </a:p>
          <a:p>
            <a:pPr lvl="1"/>
            <a:r>
              <a:rPr lang="cs-CZ" dirty="0" err="1"/>
              <a:t>Construction</a:t>
            </a:r>
            <a:r>
              <a:rPr lang="cs-CZ" dirty="0"/>
              <a:t>:</a:t>
            </a:r>
          </a:p>
          <a:p>
            <a:pPr lvl="2"/>
            <a:r>
              <a:rPr lang="cs-CZ" dirty="0" err="1"/>
              <a:t>Stump</a:t>
            </a:r>
            <a:r>
              <a:rPr lang="cs-CZ" dirty="0"/>
              <a:t> </a:t>
            </a:r>
            <a:r>
              <a:rPr lang="cs-CZ" dirty="0" err="1"/>
              <a:t>bed</a:t>
            </a:r>
            <a:r>
              <a:rPr lang="cs-CZ" dirty="0"/>
              <a:t>
Module (</a:t>
            </a:r>
            <a:r>
              <a:rPr lang="cs-CZ" dirty="0" err="1"/>
              <a:t>thigh</a:t>
            </a:r>
            <a:r>
              <a:rPr lang="cs-CZ" dirty="0"/>
              <a:t>, leg, leg, joint)
</a:t>
            </a:r>
            <a:r>
              <a:rPr lang="cs-CZ" dirty="0" err="1"/>
              <a:t>Auxiliary</a:t>
            </a:r>
            <a:r>
              <a:rPr lang="cs-CZ" dirty="0"/>
              <a:t> </a:t>
            </a:r>
            <a:r>
              <a:rPr lang="cs-CZ" dirty="0" err="1"/>
              <a:t>parts</a:t>
            </a:r>
            <a:r>
              <a:rPr lang="cs-CZ" dirty="0"/>
              <a:t>: </a:t>
            </a:r>
            <a:r>
              <a:rPr lang="cs-CZ" dirty="0" err="1"/>
              <a:t>bandages</a:t>
            </a:r>
            <a:r>
              <a:rPr lang="cs-CZ" dirty="0"/>
              <a:t>, </a:t>
            </a:r>
            <a:r>
              <a:rPr lang="cs-CZ" dirty="0" err="1"/>
              <a:t>stools</a:t>
            </a:r>
            <a:r>
              <a:rPr lang="cs-CZ" dirty="0"/>
              <a:t>
</a:t>
            </a:r>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doctrine on the replacement of lost body parts
</a:t>
            </a:r>
            <a:endParaRPr lang="cs-CZ" dirty="0"/>
          </a:p>
        </p:txBody>
      </p:sp>
      <p:sp>
        <p:nvSpPr>
          <p:cNvPr id="5" name="Nadpis 4"/>
          <p:cNvSpPr>
            <a:spLocks noGrp="1"/>
          </p:cNvSpPr>
          <p:nvPr>
            <p:ph type="title"/>
          </p:nvPr>
        </p:nvSpPr>
        <p:spPr/>
        <p:txBody>
          <a:bodyPr/>
          <a:lstStyle/>
          <a:p>
            <a:r>
              <a:rPr lang="cs-CZ" dirty="0"/>
              <a:t>Protetika</a:t>
            </a:r>
          </a:p>
        </p:txBody>
      </p:sp>
      <p:pic>
        <p:nvPicPr>
          <p:cNvPr id="6" name="Obrázek 5"/>
          <p:cNvPicPr>
            <a:picLocks noChangeAspect="1"/>
          </p:cNvPicPr>
          <p:nvPr/>
        </p:nvPicPr>
        <p:blipFill>
          <a:blip r:embed="rId2"/>
          <a:stretch>
            <a:fillRect/>
          </a:stretch>
        </p:blipFill>
        <p:spPr>
          <a:xfrm>
            <a:off x="8640000" y="720000"/>
            <a:ext cx="3457788" cy="4399198"/>
          </a:xfrm>
          <a:prstGeom prst="rect">
            <a:avLst/>
          </a:prstGeom>
        </p:spPr>
      </p:pic>
    </p:spTree>
    <p:extLst>
      <p:ext uri="{BB962C8B-B14F-4D97-AF65-F5344CB8AC3E}">
        <p14:creationId xmlns:p14="http://schemas.microsoft.com/office/powerpoint/2010/main" val="10657636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5375082" y="1903943"/>
            <a:ext cx="6816918" cy="2147081"/>
          </a:xfrm>
          <a:prstGeom prst="rect">
            <a:avLst/>
          </a:prstGeom>
        </p:spPr>
      </p:pic>
      <p:sp>
        <p:nvSpPr>
          <p:cNvPr id="2" name="Zástupný symbol pro obsah 1"/>
          <p:cNvSpPr>
            <a:spLocks noGrp="1"/>
          </p:cNvSpPr>
          <p:nvPr>
            <p:ph idx="1"/>
          </p:nvPr>
        </p:nvSpPr>
        <p:spPr>
          <a:xfrm>
            <a:off x="720000" y="1751636"/>
            <a:ext cx="10753200" cy="4139998"/>
          </a:xfrm>
        </p:spPr>
        <p:txBody>
          <a:bodyPr/>
          <a:lstStyle/>
          <a:p>
            <a:r>
              <a:rPr lang="en-US" dirty="0"/>
              <a:t>Features of orthopedic shoes:
1. Relief
2. Correction of defective position
3. Immobilization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orthopedic</a:t>
            </a:r>
            <a:r>
              <a:rPr lang="cs-CZ" dirty="0"/>
              <a:t> </a:t>
            </a:r>
            <a:r>
              <a:rPr lang="cs-CZ" dirty="0" err="1"/>
              <a:t>shoe</a:t>
            </a:r>
            <a:r>
              <a:rPr lang="cs-CZ" dirty="0"/>
              <a:t> </a:t>
            </a:r>
            <a:r>
              <a:rPr lang="cs-CZ" dirty="0" err="1"/>
              <a:t>doctrine</a:t>
            </a:r>
            <a:r>
              <a:rPr lang="cs-CZ" dirty="0"/>
              <a:t>
</a:t>
            </a:r>
          </a:p>
        </p:txBody>
      </p:sp>
      <p:sp>
        <p:nvSpPr>
          <p:cNvPr id="5" name="Nadpis 4"/>
          <p:cNvSpPr>
            <a:spLocks noGrp="1"/>
          </p:cNvSpPr>
          <p:nvPr>
            <p:ph type="title"/>
          </p:nvPr>
        </p:nvSpPr>
        <p:spPr/>
        <p:txBody>
          <a:bodyPr/>
          <a:lstStyle/>
          <a:p>
            <a:r>
              <a:rPr lang="cs-CZ" dirty="0" err="1"/>
              <a:t>Calceotics</a:t>
            </a:r>
            <a:r>
              <a:rPr lang="cs-CZ" dirty="0"/>
              <a:t>
</a:t>
            </a:r>
          </a:p>
        </p:txBody>
      </p:sp>
    </p:spTree>
    <p:extLst>
      <p:ext uri="{BB962C8B-B14F-4D97-AF65-F5344CB8AC3E}">
        <p14:creationId xmlns:p14="http://schemas.microsoft.com/office/powerpoint/2010/main" val="14402577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751636"/>
            <a:ext cx="10753200" cy="4139998"/>
          </a:xfrm>
        </p:spPr>
        <p:txBody>
          <a:bodyPr/>
          <a:lstStyle/>
          <a:p>
            <a:r>
              <a:rPr lang="en-US" dirty="0"/>
              <a:t>Types of orthopedic footwear: 
Medical shoes
Customized ready-made shoes
Orthopedic shoes
Diabetic shoes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orthopedic</a:t>
            </a:r>
            <a:r>
              <a:rPr lang="cs-CZ" dirty="0"/>
              <a:t> </a:t>
            </a:r>
            <a:r>
              <a:rPr lang="cs-CZ" dirty="0" err="1"/>
              <a:t>shoe</a:t>
            </a:r>
            <a:r>
              <a:rPr lang="cs-CZ" dirty="0"/>
              <a:t> </a:t>
            </a:r>
            <a:r>
              <a:rPr lang="cs-CZ" dirty="0" err="1"/>
              <a:t>doctrine</a:t>
            </a:r>
            <a:r>
              <a:rPr lang="cs-CZ" dirty="0"/>
              <a:t>
</a:t>
            </a:r>
          </a:p>
        </p:txBody>
      </p:sp>
      <p:sp>
        <p:nvSpPr>
          <p:cNvPr id="5" name="Nadpis 4"/>
          <p:cNvSpPr>
            <a:spLocks noGrp="1"/>
          </p:cNvSpPr>
          <p:nvPr>
            <p:ph type="title"/>
          </p:nvPr>
        </p:nvSpPr>
        <p:spPr/>
        <p:txBody>
          <a:bodyPr/>
          <a:lstStyle/>
          <a:p>
            <a:r>
              <a:rPr lang="cs-CZ" dirty="0" err="1"/>
              <a:t>Calceotics</a:t>
            </a:r>
            <a:r>
              <a:rPr lang="cs-CZ" dirty="0"/>
              <a:t>
</a:t>
            </a:r>
          </a:p>
        </p:txBody>
      </p:sp>
      <p:pic>
        <p:nvPicPr>
          <p:cNvPr id="6" name="Obrázek 5"/>
          <p:cNvPicPr>
            <a:picLocks noChangeAspect="1"/>
          </p:cNvPicPr>
          <p:nvPr/>
        </p:nvPicPr>
        <p:blipFill>
          <a:blip r:embed="rId2"/>
          <a:stretch>
            <a:fillRect/>
          </a:stretch>
        </p:blipFill>
        <p:spPr>
          <a:xfrm>
            <a:off x="6316011" y="1296001"/>
            <a:ext cx="5471798" cy="3834524"/>
          </a:xfrm>
          <a:prstGeom prst="rect">
            <a:avLst/>
          </a:prstGeom>
        </p:spPr>
      </p:pic>
    </p:spTree>
    <p:extLst>
      <p:ext uri="{BB962C8B-B14F-4D97-AF65-F5344CB8AC3E}">
        <p14:creationId xmlns:p14="http://schemas.microsoft.com/office/powerpoint/2010/main" val="41826185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751636"/>
            <a:ext cx="10753200" cy="4139998"/>
          </a:xfrm>
        </p:spPr>
        <p:txBody>
          <a:bodyPr/>
          <a:lstStyle/>
          <a:p>
            <a:r>
              <a:rPr lang="cs-CZ" dirty="0"/>
              <a:t>Part: 
</a:t>
            </a:r>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orthopedic</a:t>
            </a:r>
            <a:r>
              <a:rPr lang="cs-CZ" dirty="0"/>
              <a:t> </a:t>
            </a:r>
            <a:r>
              <a:rPr lang="cs-CZ" dirty="0" err="1"/>
              <a:t>shoe</a:t>
            </a:r>
            <a:r>
              <a:rPr lang="cs-CZ" dirty="0"/>
              <a:t> </a:t>
            </a:r>
            <a:r>
              <a:rPr lang="cs-CZ" dirty="0" err="1"/>
              <a:t>doctrine</a:t>
            </a:r>
            <a:r>
              <a:rPr lang="cs-CZ" dirty="0"/>
              <a:t>
</a:t>
            </a:r>
          </a:p>
        </p:txBody>
      </p:sp>
      <p:sp>
        <p:nvSpPr>
          <p:cNvPr id="5" name="Nadpis 4"/>
          <p:cNvSpPr>
            <a:spLocks noGrp="1"/>
          </p:cNvSpPr>
          <p:nvPr>
            <p:ph type="title"/>
          </p:nvPr>
        </p:nvSpPr>
        <p:spPr/>
        <p:txBody>
          <a:bodyPr/>
          <a:lstStyle/>
          <a:p>
            <a:r>
              <a:rPr lang="cs-CZ" dirty="0" err="1"/>
              <a:t>Calceotics</a:t>
            </a:r>
            <a:endParaRPr lang="cs-CZ" dirty="0"/>
          </a:p>
        </p:txBody>
      </p:sp>
      <p:pic>
        <p:nvPicPr>
          <p:cNvPr id="7" name="Obrázek 6"/>
          <p:cNvPicPr>
            <a:picLocks noChangeAspect="1"/>
          </p:cNvPicPr>
          <p:nvPr/>
        </p:nvPicPr>
        <p:blipFill rotWithShape="1">
          <a:blip r:embed="rId2"/>
          <a:srcRect t="3616"/>
          <a:stretch/>
        </p:blipFill>
        <p:spPr>
          <a:xfrm>
            <a:off x="3668347" y="1292087"/>
            <a:ext cx="8198975" cy="4767730"/>
          </a:xfrm>
          <a:prstGeom prst="rect">
            <a:avLst/>
          </a:prstGeom>
        </p:spPr>
      </p:pic>
    </p:spTree>
    <p:extLst>
      <p:ext uri="{BB962C8B-B14F-4D97-AF65-F5344CB8AC3E}">
        <p14:creationId xmlns:p14="http://schemas.microsoft.com/office/powerpoint/2010/main" val="9611896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751636"/>
            <a:ext cx="10753200" cy="4139998"/>
          </a:xfrm>
        </p:spPr>
        <p:txBody>
          <a:bodyPr/>
          <a:lstStyle/>
          <a:p>
            <a:r>
              <a:rPr lang="en-US" sz="2000" dirty="0"/>
              <a:t>To make a copy:
1. Sew the upper according to the hoof
2. Drawing of the tensioning insole
3. Tensioning the upper through the insole
4. Sticking the upper to the insole
5. Making a frame circling the entire insole
6. Knob workmanship – reinforcement
7. Soiling
8. Sticking soles and heel: A-measures, B-sides, C-tuna, K-hoof
</a:t>
            </a:r>
            <a:endParaRPr lang="cs-CZ" sz="2000"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doctrine</a:t>
            </a:r>
            <a:r>
              <a:rPr lang="cs-CZ" dirty="0"/>
              <a:t> on </a:t>
            </a:r>
            <a:r>
              <a:rPr lang="cs-CZ" dirty="0" err="1"/>
              <a:t>orthopedic</a:t>
            </a:r>
            <a:r>
              <a:rPr lang="cs-CZ" dirty="0"/>
              <a:t> </a:t>
            </a:r>
            <a:r>
              <a:rPr lang="cs-CZ" dirty="0" err="1"/>
              <a:t>shoes</a:t>
            </a:r>
            <a:r>
              <a:rPr lang="cs-CZ" dirty="0"/>
              <a:t>
</a:t>
            </a:r>
          </a:p>
        </p:txBody>
      </p:sp>
      <p:sp>
        <p:nvSpPr>
          <p:cNvPr id="5" name="Nadpis 4"/>
          <p:cNvSpPr>
            <a:spLocks noGrp="1"/>
          </p:cNvSpPr>
          <p:nvPr>
            <p:ph type="title"/>
          </p:nvPr>
        </p:nvSpPr>
        <p:spPr/>
        <p:txBody>
          <a:bodyPr/>
          <a:lstStyle/>
          <a:p>
            <a:r>
              <a:rPr lang="cs-CZ" dirty="0" err="1"/>
              <a:t>Calceotics</a:t>
            </a:r>
            <a:endParaRPr lang="cs-CZ" dirty="0"/>
          </a:p>
        </p:txBody>
      </p:sp>
      <p:pic>
        <p:nvPicPr>
          <p:cNvPr id="6" name="Obrázek 5"/>
          <p:cNvPicPr>
            <a:picLocks noChangeAspect="1"/>
          </p:cNvPicPr>
          <p:nvPr/>
        </p:nvPicPr>
        <p:blipFill>
          <a:blip r:embed="rId2"/>
          <a:stretch>
            <a:fillRect/>
          </a:stretch>
        </p:blipFill>
        <p:spPr>
          <a:xfrm>
            <a:off x="6096600" y="1171576"/>
            <a:ext cx="5799590" cy="3751980"/>
          </a:xfrm>
          <a:prstGeom prst="rect">
            <a:avLst/>
          </a:prstGeom>
        </p:spPr>
      </p:pic>
    </p:spTree>
    <p:extLst>
      <p:ext uri="{BB962C8B-B14F-4D97-AF65-F5344CB8AC3E}">
        <p14:creationId xmlns:p14="http://schemas.microsoft.com/office/powerpoint/2010/main" val="18744017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751636"/>
            <a:ext cx="10753200" cy="4139998"/>
          </a:xfrm>
        </p:spPr>
        <p:txBody>
          <a:bodyPr/>
          <a:lstStyle/>
          <a:p>
            <a:r>
              <a:rPr lang="en-US" sz="2000" dirty="0"/>
              <a:t>A- high boots
B-shoe
C- ankle shoe
D-half-shoe
E- </a:t>
            </a:r>
            <a:r>
              <a:rPr lang="cs-CZ" sz="2000" dirty="0"/>
              <a:t>„</a:t>
            </a:r>
            <a:r>
              <a:rPr lang="en-US" sz="2000" dirty="0" err="1"/>
              <a:t>perka</a:t>
            </a:r>
            <a:r>
              <a:rPr lang="cs-CZ" sz="2000" dirty="0"/>
              <a:t>“</a:t>
            </a:r>
            <a:r>
              <a:rPr lang="en-US" sz="2000" dirty="0"/>
              <a:t>
F- boots
</a:t>
            </a:r>
            <a:endParaRPr lang="cs-CZ" sz="2000"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Shoe</a:t>
            </a:r>
            <a:r>
              <a:rPr lang="cs-CZ" dirty="0"/>
              <a:t> </a:t>
            </a:r>
            <a:r>
              <a:rPr lang="cs-CZ" dirty="0" err="1"/>
              <a:t>shapes</a:t>
            </a:r>
            <a:r>
              <a:rPr lang="cs-CZ" dirty="0"/>
              <a:t>
</a:t>
            </a:r>
          </a:p>
        </p:txBody>
      </p:sp>
      <p:sp>
        <p:nvSpPr>
          <p:cNvPr id="5" name="Nadpis 4"/>
          <p:cNvSpPr>
            <a:spLocks noGrp="1"/>
          </p:cNvSpPr>
          <p:nvPr>
            <p:ph type="title"/>
          </p:nvPr>
        </p:nvSpPr>
        <p:spPr/>
        <p:txBody>
          <a:bodyPr/>
          <a:lstStyle/>
          <a:p>
            <a:r>
              <a:rPr lang="cs-CZ" dirty="0" err="1"/>
              <a:t>Calceotics</a:t>
            </a:r>
            <a:endParaRPr lang="cs-CZ" dirty="0"/>
          </a:p>
        </p:txBody>
      </p:sp>
      <p:pic>
        <p:nvPicPr>
          <p:cNvPr id="7" name="Obrázek 6"/>
          <p:cNvPicPr>
            <a:picLocks noChangeAspect="1"/>
          </p:cNvPicPr>
          <p:nvPr/>
        </p:nvPicPr>
        <p:blipFill>
          <a:blip r:embed="rId2"/>
          <a:stretch>
            <a:fillRect/>
          </a:stretch>
        </p:blipFill>
        <p:spPr>
          <a:xfrm>
            <a:off x="6415029" y="285975"/>
            <a:ext cx="5524201" cy="4099441"/>
          </a:xfrm>
          <a:prstGeom prst="rect">
            <a:avLst/>
          </a:prstGeom>
        </p:spPr>
      </p:pic>
      <p:pic>
        <p:nvPicPr>
          <p:cNvPr id="8" name="Obrázek 7"/>
          <p:cNvPicPr>
            <a:picLocks noChangeAspect="1"/>
          </p:cNvPicPr>
          <p:nvPr/>
        </p:nvPicPr>
        <p:blipFill>
          <a:blip r:embed="rId3"/>
          <a:stretch>
            <a:fillRect/>
          </a:stretch>
        </p:blipFill>
        <p:spPr>
          <a:xfrm>
            <a:off x="2761617" y="4238770"/>
            <a:ext cx="5356801" cy="1837440"/>
          </a:xfrm>
          <a:prstGeom prst="rect">
            <a:avLst/>
          </a:prstGeom>
        </p:spPr>
      </p:pic>
    </p:spTree>
    <p:extLst>
      <p:ext uri="{BB962C8B-B14F-4D97-AF65-F5344CB8AC3E}">
        <p14:creationId xmlns:p14="http://schemas.microsoft.com/office/powerpoint/2010/main" val="23356737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751636"/>
            <a:ext cx="10753200" cy="4139998"/>
          </a:xfrm>
        </p:spPr>
        <p:txBody>
          <a:bodyPr/>
          <a:lstStyle/>
          <a:p>
            <a:r>
              <a:rPr lang="en-US" sz="2000" dirty="0"/>
              <a:t>1. The correct size. Front of the tip of at least 1 cm of free space
2. Shoes with wider forefoot
3. Flexible in the </a:t>
            </a:r>
            <a:r>
              <a:rPr lang="en-US" sz="2000" dirty="0" err="1"/>
              <a:t>centre</a:t>
            </a:r>
            <a:r>
              <a:rPr lang="en-US" sz="2000" dirty="0"/>
              <a:t> of the foot
4. A solid abbot that holds the heel well</a:t>
            </a:r>
            <a:endParaRPr lang="cs-CZ" sz="2000" dirty="0"/>
          </a:p>
          <a:p>
            <a:r>
              <a:rPr lang="cs-CZ" sz="2000" dirty="0"/>
              <a:t>5, </a:t>
            </a:r>
            <a:r>
              <a:rPr lang="cs-CZ" sz="2000" dirty="0" err="1"/>
              <a:t>Barefoot</a:t>
            </a:r>
            <a:r>
              <a:rPr lang="cs-CZ" sz="2000" dirty="0"/>
              <a:t>….</a:t>
            </a:r>
            <a:r>
              <a:rPr lang="en-US" sz="2000" dirty="0"/>
              <a:t>
</a:t>
            </a:r>
            <a:endParaRPr lang="cs-CZ" sz="2000"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Principles</a:t>
            </a:r>
            <a:r>
              <a:rPr lang="cs-CZ" dirty="0"/>
              <a:t> </a:t>
            </a:r>
            <a:r>
              <a:rPr lang="cs-CZ" dirty="0" err="1"/>
              <a:t>of</a:t>
            </a:r>
            <a:r>
              <a:rPr lang="cs-CZ" dirty="0"/>
              <a:t> </a:t>
            </a:r>
            <a:r>
              <a:rPr lang="cs-CZ" dirty="0" err="1"/>
              <a:t>children's</a:t>
            </a:r>
            <a:r>
              <a:rPr lang="cs-CZ" dirty="0"/>
              <a:t> </a:t>
            </a:r>
            <a:r>
              <a:rPr lang="cs-CZ" dirty="0" err="1"/>
              <a:t>shoes</a:t>
            </a:r>
            <a:r>
              <a:rPr lang="cs-CZ" dirty="0"/>
              <a:t>
</a:t>
            </a:r>
          </a:p>
        </p:txBody>
      </p:sp>
      <p:sp>
        <p:nvSpPr>
          <p:cNvPr id="5" name="Nadpis 4"/>
          <p:cNvSpPr>
            <a:spLocks noGrp="1"/>
          </p:cNvSpPr>
          <p:nvPr>
            <p:ph type="title"/>
          </p:nvPr>
        </p:nvSpPr>
        <p:spPr/>
        <p:txBody>
          <a:bodyPr/>
          <a:lstStyle/>
          <a:p>
            <a:r>
              <a:rPr lang="cs-CZ" dirty="0" err="1"/>
              <a:t>Calceotics</a:t>
            </a:r>
            <a:r>
              <a:rPr lang="cs-CZ" dirty="0"/>
              <a:t>
</a:t>
            </a:r>
          </a:p>
        </p:txBody>
      </p:sp>
      <p:pic>
        <p:nvPicPr>
          <p:cNvPr id="6" name="Obrázek 5"/>
          <p:cNvPicPr>
            <a:picLocks noChangeAspect="1"/>
          </p:cNvPicPr>
          <p:nvPr/>
        </p:nvPicPr>
        <p:blipFill>
          <a:blip r:embed="rId2"/>
          <a:stretch>
            <a:fillRect/>
          </a:stretch>
        </p:blipFill>
        <p:spPr>
          <a:xfrm>
            <a:off x="5662120" y="2582754"/>
            <a:ext cx="4769093" cy="3308879"/>
          </a:xfrm>
          <a:prstGeom prst="rect">
            <a:avLst/>
          </a:prstGeom>
        </p:spPr>
      </p:pic>
    </p:spTree>
    <p:extLst>
      <p:ext uri="{BB962C8B-B14F-4D97-AF65-F5344CB8AC3E}">
        <p14:creationId xmlns:p14="http://schemas.microsoft.com/office/powerpoint/2010/main" val="11510946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751636"/>
            <a:ext cx="10753200" cy="4139998"/>
          </a:xfrm>
        </p:spPr>
        <p:txBody>
          <a:bodyPr/>
          <a:lstStyle/>
          <a:p>
            <a:r>
              <a:rPr lang="en-US" sz="1800" dirty="0"/>
              <a:t>1. Insoles
2. Three-quarter
3. Heel heels
4. Hearts</a:t>
            </a:r>
            <a:endParaRPr lang="cs-CZ" sz="1800" dirty="0"/>
          </a:p>
          <a:p>
            <a:r>
              <a:rPr lang="en-US" sz="1800" dirty="0"/>
              <a:t>
1. Stiff
2. Soft</a:t>
            </a:r>
            <a:endParaRPr lang="cs-CZ" sz="1800" dirty="0"/>
          </a:p>
          <a:p>
            <a:r>
              <a:rPr lang="en-US" sz="1800" dirty="0"/>
              <a:t>
1. Active
2. Passive
</a:t>
            </a:r>
            <a:endParaRPr lang="cs-CZ" sz="1800"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vložky</a:t>
            </a:r>
          </a:p>
        </p:txBody>
      </p:sp>
      <p:sp>
        <p:nvSpPr>
          <p:cNvPr id="5" name="Nadpis 4"/>
          <p:cNvSpPr>
            <a:spLocks noGrp="1"/>
          </p:cNvSpPr>
          <p:nvPr>
            <p:ph type="title"/>
          </p:nvPr>
        </p:nvSpPr>
        <p:spPr/>
        <p:txBody>
          <a:bodyPr/>
          <a:lstStyle/>
          <a:p>
            <a:r>
              <a:rPr lang="cs-CZ" dirty="0" err="1"/>
              <a:t>Calceotics</a:t>
            </a:r>
            <a:endParaRPr lang="cs-CZ" dirty="0"/>
          </a:p>
        </p:txBody>
      </p:sp>
      <p:pic>
        <p:nvPicPr>
          <p:cNvPr id="7" name="Obrázek 6"/>
          <p:cNvPicPr>
            <a:picLocks noChangeAspect="1"/>
          </p:cNvPicPr>
          <p:nvPr/>
        </p:nvPicPr>
        <p:blipFill>
          <a:blip r:embed="rId2"/>
          <a:stretch>
            <a:fillRect/>
          </a:stretch>
        </p:blipFill>
        <p:spPr>
          <a:xfrm>
            <a:off x="7308546" y="148691"/>
            <a:ext cx="4883454" cy="3205889"/>
          </a:xfrm>
          <a:prstGeom prst="rect">
            <a:avLst/>
          </a:prstGeom>
        </p:spPr>
      </p:pic>
      <p:pic>
        <p:nvPicPr>
          <p:cNvPr id="8" name="Obrázek 7"/>
          <p:cNvPicPr>
            <a:picLocks noChangeAspect="1"/>
          </p:cNvPicPr>
          <p:nvPr/>
        </p:nvPicPr>
        <p:blipFill>
          <a:blip r:embed="rId3"/>
          <a:stretch>
            <a:fillRect/>
          </a:stretch>
        </p:blipFill>
        <p:spPr>
          <a:xfrm>
            <a:off x="3222306" y="1911966"/>
            <a:ext cx="1590894" cy="1780544"/>
          </a:xfrm>
          <a:prstGeom prst="rect">
            <a:avLst/>
          </a:prstGeom>
        </p:spPr>
      </p:pic>
      <p:pic>
        <p:nvPicPr>
          <p:cNvPr id="9" name="Obrázek 8"/>
          <p:cNvPicPr>
            <a:picLocks noChangeAspect="1"/>
          </p:cNvPicPr>
          <p:nvPr/>
        </p:nvPicPr>
        <p:blipFill>
          <a:blip r:embed="rId4"/>
          <a:stretch>
            <a:fillRect/>
          </a:stretch>
        </p:blipFill>
        <p:spPr>
          <a:xfrm>
            <a:off x="4813200" y="1837299"/>
            <a:ext cx="2495346" cy="2950085"/>
          </a:xfrm>
          <a:prstGeom prst="rect">
            <a:avLst/>
          </a:prstGeom>
        </p:spPr>
      </p:pic>
      <p:pic>
        <p:nvPicPr>
          <p:cNvPr id="10" name="Obrázek 9"/>
          <p:cNvPicPr>
            <a:picLocks noChangeAspect="1"/>
          </p:cNvPicPr>
          <p:nvPr/>
        </p:nvPicPr>
        <p:blipFill>
          <a:blip r:embed="rId5"/>
          <a:stretch>
            <a:fillRect/>
          </a:stretch>
        </p:blipFill>
        <p:spPr>
          <a:xfrm>
            <a:off x="6283286" y="4549156"/>
            <a:ext cx="3699543" cy="1580706"/>
          </a:xfrm>
          <a:prstGeom prst="rect">
            <a:avLst/>
          </a:prstGeom>
        </p:spPr>
      </p:pic>
    </p:spTree>
    <p:extLst>
      <p:ext uri="{BB962C8B-B14F-4D97-AF65-F5344CB8AC3E}">
        <p14:creationId xmlns:p14="http://schemas.microsoft.com/office/powerpoint/2010/main" val="3491243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751636"/>
            <a:ext cx="10753200" cy="4139998"/>
          </a:xfrm>
        </p:spPr>
        <p:txBody>
          <a:bodyPr/>
          <a:lstStyle/>
          <a:p>
            <a:r>
              <a:rPr lang="cs-CZ" sz="1800" dirty="0"/>
              <a:t>Shell </a:t>
            </a:r>
            <a:r>
              <a:rPr lang="cs-CZ" sz="1800" dirty="0" err="1"/>
              <a:t>inserts</a:t>
            </a:r>
            <a:r>
              <a:rPr lang="cs-CZ" sz="1800" dirty="0"/>
              <a:t>
</a:t>
            </a:r>
            <a:r>
              <a:rPr lang="cs-CZ" sz="1800" dirty="0" err="1"/>
              <a:t>Helfet</a:t>
            </a:r>
            <a:r>
              <a:rPr lang="cs-CZ" sz="1800" dirty="0"/>
              <a:t> </a:t>
            </a:r>
            <a:r>
              <a:rPr lang="cs-CZ" sz="1800" dirty="0" err="1"/>
              <a:t>heel</a:t>
            </a:r>
            <a:r>
              <a:rPr lang="cs-CZ" sz="1800" dirty="0"/>
              <a:t> insert
</a:t>
            </a:r>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Inserts</a:t>
            </a:r>
            <a:r>
              <a:rPr lang="cs-CZ" dirty="0"/>
              <a:t>
</a:t>
            </a:r>
          </a:p>
        </p:txBody>
      </p:sp>
      <p:sp>
        <p:nvSpPr>
          <p:cNvPr id="5" name="Nadpis 4"/>
          <p:cNvSpPr>
            <a:spLocks noGrp="1"/>
          </p:cNvSpPr>
          <p:nvPr>
            <p:ph type="title"/>
          </p:nvPr>
        </p:nvSpPr>
        <p:spPr/>
        <p:txBody>
          <a:bodyPr/>
          <a:lstStyle/>
          <a:p>
            <a:r>
              <a:rPr lang="cs-CZ" dirty="0" err="1"/>
              <a:t>Calceotics</a:t>
            </a:r>
            <a:r>
              <a:rPr lang="cs-CZ" dirty="0"/>
              <a:t>
</a:t>
            </a:r>
          </a:p>
        </p:txBody>
      </p:sp>
      <p:pic>
        <p:nvPicPr>
          <p:cNvPr id="6" name="Obrázek 5"/>
          <p:cNvPicPr>
            <a:picLocks noChangeAspect="1"/>
          </p:cNvPicPr>
          <p:nvPr/>
        </p:nvPicPr>
        <p:blipFill>
          <a:blip r:embed="rId2"/>
          <a:stretch>
            <a:fillRect/>
          </a:stretch>
        </p:blipFill>
        <p:spPr>
          <a:xfrm>
            <a:off x="5743044" y="265251"/>
            <a:ext cx="2455200" cy="3306001"/>
          </a:xfrm>
          <a:prstGeom prst="rect">
            <a:avLst/>
          </a:prstGeom>
        </p:spPr>
      </p:pic>
      <p:pic>
        <p:nvPicPr>
          <p:cNvPr id="11" name="Obrázek 10"/>
          <p:cNvPicPr>
            <a:picLocks noChangeAspect="1"/>
          </p:cNvPicPr>
          <p:nvPr/>
        </p:nvPicPr>
        <p:blipFill>
          <a:blip r:embed="rId3"/>
          <a:stretch>
            <a:fillRect/>
          </a:stretch>
        </p:blipFill>
        <p:spPr>
          <a:xfrm>
            <a:off x="5494036" y="3546142"/>
            <a:ext cx="3471059" cy="2345492"/>
          </a:xfrm>
          <a:prstGeom prst="rect">
            <a:avLst/>
          </a:prstGeom>
        </p:spPr>
      </p:pic>
    </p:spTree>
    <p:extLst>
      <p:ext uri="{BB962C8B-B14F-4D97-AF65-F5344CB8AC3E}">
        <p14:creationId xmlns:p14="http://schemas.microsoft.com/office/powerpoint/2010/main" val="33360689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751636"/>
            <a:ext cx="10753200" cy="4139998"/>
          </a:xfrm>
        </p:spPr>
        <p:txBody>
          <a:bodyPr/>
          <a:lstStyle/>
          <a:p>
            <a:endParaRPr lang="cs-CZ" sz="1800"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3D</a:t>
            </a:r>
          </a:p>
        </p:txBody>
      </p:sp>
      <p:sp>
        <p:nvSpPr>
          <p:cNvPr id="5" name="Nadpis 4"/>
          <p:cNvSpPr>
            <a:spLocks noGrp="1"/>
          </p:cNvSpPr>
          <p:nvPr>
            <p:ph type="title"/>
          </p:nvPr>
        </p:nvSpPr>
        <p:spPr/>
        <p:txBody>
          <a:bodyPr/>
          <a:lstStyle/>
          <a:p>
            <a:r>
              <a:rPr lang="cs-CZ" dirty="0" err="1"/>
              <a:t>Calceotics</a:t>
            </a:r>
            <a:r>
              <a:rPr lang="cs-CZ" dirty="0"/>
              <a:t>
</a:t>
            </a:r>
          </a:p>
        </p:txBody>
      </p:sp>
      <p:pic>
        <p:nvPicPr>
          <p:cNvPr id="9" name="Obrázek 8"/>
          <p:cNvPicPr>
            <a:picLocks noChangeAspect="1"/>
          </p:cNvPicPr>
          <p:nvPr/>
        </p:nvPicPr>
        <p:blipFill rotWithShape="1">
          <a:blip r:embed="rId2"/>
          <a:srcRect l="58281" t="30277" r="13438" b="6668"/>
          <a:stretch/>
        </p:blipFill>
        <p:spPr>
          <a:xfrm>
            <a:off x="5213400" y="720000"/>
            <a:ext cx="4444950" cy="5574606"/>
          </a:xfrm>
          <a:prstGeom prst="rect">
            <a:avLst/>
          </a:prstGeom>
        </p:spPr>
      </p:pic>
    </p:spTree>
    <p:extLst>
      <p:ext uri="{BB962C8B-B14F-4D97-AF65-F5344CB8AC3E}">
        <p14:creationId xmlns:p14="http://schemas.microsoft.com/office/powerpoint/2010/main" val="14611853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751636"/>
            <a:ext cx="10753200" cy="4139998"/>
          </a:xfrm>
        </p:spPr>
        <p:txBody>
          <a:bodyPr/>
          <a:lstStyle/>
          <a:p>
            <a:r>
              <a:rPr lang="cs-CZ" sz="1800" dirty="0" err="1"/>
              <a:t>heels</a:t>
            </a:r>
            <a:r>
              <a:rPr lang="cs-CZ" sz="1800" dirty="0"/>
              <a:t>
</a:t>
            </a:r>
            <a:r>
              <a:rPr lang="cs-CZ" sz="1800" dirty="0" err="1"/>
              <a:t>concealers</a:t>
            </a:r>
            <a:r>
              <a:rPr lang="cs-CZ" sz="1800" dirty="0"/>
              <a:t>
</a:t>
            </a:r>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Concealers</a:t>
            </a:r>
            <a:r>
              <a:rPr lang="cs-CZ" dirty="0"/>
              <a:t>, </a:t>
            </a:r>
            <a:r>
              <a:rPr lang="cs-CZ" dirty="0" err="1"/>
              <a:t>heel-heels</a:t>
            </a:r>
            <a:r>
              <a:rPr lang="cs-CZ" dirty="0"/>
              <a:t>
</a:t>
            </a:r>
          </a:p>
        </p:txBody>
      </p:sp>
      <p:sp>
        <p:nvSpPr>
          <p:cNvPr id="5" name="Nadpis 4"/>
          <p:cNvSpPr>
            <a:spLocks noGrp="1"/>
          </p:cNvSpPr>
          <p:nvPr>
            <p:ph type="title"/>
          </p:nvPr>
        </p:nvSpPr>
        <p:spPr/>
        <p:txBody>
          <a:bodyPr/>
          <a:lstStyle/>
          <a:p>
            <a:r>
              <a:rPr lang="cs-CZ" dirty="0" err="1"/>
              <a:t>Calceotics</a:t>
            </a:r>
            <a:r>
              <a:rPr lang="cs-CZ" dirty="0"/>
              <a:t>
</a:t>
            </a:r>
          </a:p>
        </p:txBody>
      </p:sp>
      <p:pic>
        <p:nvPicPr>
          <p:cNvPr id="7" name="Obrázek 6"/>
          <p:cNvPicPr>
            <a:picLocks noChangeAspect="1"/>
          </p:cNvPicPr>
          <p:nvPr/>
        </p:nvPicPr>
        <p:blipFill>
          <a:blip r:embed="rId2"/>
          <a:stretch>
            <a:fillRect/>
          </a:stretch>
        </p:blipFill>
        <p:spPr>
          <a:xfrm>
            <a:off x="7803417" y="607418"/>
            <a:ext cx="2632670" cy="5746582"/>
          </a:xfrm>
          <a:prstGeom prst="rect">
            <a:avLst/>
          </a:prstGeom>
        </p:spPr>
      </p:pic>
      <p:pic>
        <p:nvPicPr>
          <p:cNvPr id="8" name="Obrázek 7"/>
          <p:cNvPicPr>
            <a:picLocks noChangeAspect="1"/>
          </p:cNvPicPr>
          <p:nvPr/>
        </p:nvPicPr>
        <p:blipFill>
          <a:blip r:embed="rId3"/>
          <a:stretch>
            <a:fillRect/>
          </a:stretch>
        </p:blipFill>
        <p:spPr>
          <a:xfrm>
            <a:off x="3790082" y="1906971"/>
            <a:ext cx="3485361" cy="2768564"/>
          </a:xfrm>
          <a:prstGeom prst="rect">
            <a:avLst/>
          </a:prstGeom>
        </p:spPr>
      </p:pic>
    </p:spTree>
    <p:extLst>
      <p:ext uri="{BB962C8B-B14F-4D97-AF65-F5344CB8AC3E}">
        <p14:creationId xmlns:p14="http://schemas.microsoft.com/office/powerpoint/2010/main" val="303798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Construction</a:t>
            </a:r>
            <a:r>
              <a:rPr lang="cs-CZ" dirty="0"/>
              <a:t> – </a:t>
            </a:r>
            <a:r>
              <a:rPr lang="cs-CZ" dirty="0" err="1"/>
              <a:t>stump</a:t>
            </a:r>
            <a:r>
              <a:rPr lang="cs-CZ" dirty="0"/>
              <a:t> </a:t>
            </a:r>
            <a:r>
              <a:rPr lang="cs-CZ" dirty="0" err="1"/>
              <a:t>bed</a:t>
            </a:r>
            <a:r>
              <a:rPr lang="cs-CZ" dirty="0"/>
              <a:t>
</a:t>
            </a:r>
          </a:p>
        </p:txBody>
      </p:sp>
      <p:sp>
        <p:nvSpPr>
          <p:cNvPr id="5" name="Nadpis 4"/>
          <p:cNvSpPr>
            <a:spLocks noGrp="1"/>
          </p:cNvSpPr>
          <p:nvPr>
            <p:ph type="title"/>
          </p:nvPr>
        </p:nvSpPr>
        <p:spPr/>
        <p:txBody>
          <a:bodyPr/>
          <a:lstStyle/>
          <a:p>
            <a:r>
              <a:rPr lang="cs-CZ" dirty="0"/>
              <a:t>Protetika</a:t>
            </a:r>
          </a:p>
        </p:txBody>
      </p:sp>
      <p:pic>
        <p:nvPicPr>
          <p:cNvPr id="7" name="Obrázek 6"/>
          <p:cNvPicPr>
            <a:picLocks noChangeAspect="1"/>
          </p:cNvPicPr>
          <p:nvPr/>
        </p:nvPicPr>
        <p:blipFill rotWithShape="1">
          <a:blip r:embed="rId2"/>
          <a:srcRect l="638" t="3404" r="1383" b="10355"/>
          <a:stretch/>
        </p:blipFill>
        <p:spPr>
          <a:xfrm>
            <a:off x="720000" y="1692002"/>
            <a:ext cx="8988357" cy="4450261"/>
          </a:xfrm>
          <a:prstGeom prst="rect">
            <a:avLst/>
          </a:prstGeom>
        </p:spPr>
      </p:pic>
    </p:spTree>
    <p:extLst>
      <p:ext uri="{BB962C8B-B14F-4D97-AF65-F5344CB8AC3E}">
        <p14:creationId xmlns:p14="http://schemas.microsoft.com/office/powerpoint/2010/main" val="35319745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a:t>Disabled persons and daily tasks
locomotive, hygiene and self-sufficiency, safety
practical and graphomotor activities
Sports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pl-PL" dirty="0"/>
              <a:t>teaching on operator aids
</a:t>
            </a:r>
            <a:endParaRPr lang="cs-CZ" dirty="0"/>
          </a:p>
        </p:txBody>
      </p:sp>
      <p:sp>
        <p:nvSpPr>
          <p:cNvPr id="5" name="Nadpis 4"/>
          <p:cNvSpPr>
            <a:spLocks noGrp="1"/>
          </p:cNvSpPr>
          <p:nvPr>
            <p:ph type="title"/>
          </p:nvPr>
        </p:nvSpPr>
        <p:spPr/>
        <p:txBody>
          <a:bodyPr/>
          <a:lstStyle/>
          <a:p>
            <a:r>
              <a:rPr lang="cs-CZ" dirty="0" err="1"/>
              <a:t>Adjuvatics</a:t>
            </a:r>
            <a:r>
              <a:rPr lang="cs-CZ" dirty="0"/>
              <a:t> - aids</a:t>
            </a:r>
          </a:p>
        </p:txBody>
      </p:sp>
    </p:spTree>
    <p:extLst>
      <p:ext uri="{BB962C8B-B14F-4D97-AF65-F5344CB8AC3E}">
        <p14:creationId xmlns:p14="http://schemas.microsoft.com/office/powerpoint/2010/main" val="2911970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a:t>Immobile patients, wheelchair users, seniors
Long-term bed treatment
After demanding orthopedic – surgical procedures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pl-PL" dirty="0"/>
              <a:t>teaching of operator aids
</a:t>
            </a:r>
            <a:endParaRPr lang="cs-CZ" dirty="0"/>
          </a:p>
        </p:txBody>
      </p:sp>
      <p:sp>
        <p:nvSpPr>
          <p:cNvPr id="5" name="Nadpis 4"/>
          <p:cNvSpPr>
            <a:spLocks noGrp="1"/>
          </p:cNvSpPr>
          <p:nvPr>
            <p:ph type="title"/>
          </p:nvPr>
        </p:nvSpPr>
        <p:spPr/>
        <p:txBody>
          <a:bodyPr/>
          <a:lstStyle/>
          <a:p>
            <a:r>
              <a:rPr lang="cs-CZ" dirty="0" err="1"/>
              <a:t>Adjuvatics</a:t>
            </a:r>
            <a:endParaRPr lang="cs-CZ" dirty="0"/>
          </a:p>
        </p:txBody>
      </p:sp>
    </p:spTree>
    <p:extLst>
      <p:ext uri="{BB962C8B-B14F-4D97-AF65-F5344CB8AC3E}">
        <p14:creationId xmlns:p14="http://schemas.microsoft.com/office/powerpoint/2010/main" val="24763445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a:t>positioning and fixing
for locomotion, its training and compensation
Hygiene
facilitating the performance of practical activities
for the implementation of leisure, work activities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pl-PL" dirty="0"/>
              <a:t>teaching of operator aids
</a:t>
            </a:r>
            <a:endParaRPr lang="cs-CZ" dirty="0"/>
          </a:p>
        </p:txBody>
      </p:sp>
      <p:sp>
        <p:nvSpPr>
          <p:cNvPr id="5" name="Nadpis 4"/>
          <p:cNvSpPr>
            <a:spLocks noGrp="1"/>
          </p:cNvSpPr>
          <p:nvPr>
            <p:ph type="title"/>
          </p:nvPr>
        </p:nvSpPr>
        <p:spPr/>
        <p:txBody>
          <a:bodyPr/>
          <a:lstStyle/>
          <a:p>
            <a:r>
              <a:rPr lang="cs-CZ" dirty="0" err="1"/>
              <a:t>Adjuvatics</a:t>
            </a:r>
            <a:endParaRPr lang="cs-CZ" dirty="0"/>
          </a:p>
        </p:txBody>
      </p:sp>
    </p:spTree>
    <p:extLst>
      <p:ext uri="{BB962C8B-B14F-4D97-AF65-F5344CB8AC3E}">
        <p14:creationId xmlns:p14="http://schemas.microsoft.com/office/powerpoint/2010/main" val="10255059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2400" dirty="0"/>
              <a:t>position </a:t>
            </a:r>
            <a:r>
              <a:rPr lang="en-US" sz="2400" dirty="0" err="1"/>
              <a:t>optimisation</a:t>
            </a:r>
            <a:r>
              <a:rPr lang="en-US" sz="2400" dirty="0"/>
              <a:t>, verticalization of persons with impaired momentum
equipped with a controller to adjust the necessary height and slopes</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positioning and </a:t>
            </a:r>
            <a:r>
              <a:rPr lang="cs-CZ" dirty="0" err="1"/>
              <a:t>fixing</a:t>
            </a:r>
            <a:r>
              <a:rPr lang="cs-CZ" dirty="0"/>
              <a:t>
</a:t>
            </a:r>
          </a:p>
        </p:txBody>
      </p:sp>
      <p:sp>
        <p:nvSpPr>
          <p:cNvPr id="5" name="Nadpis 4"/>
          <p:cNvSpPr>
            <a:spLocks noGrp="1"/>
          </p:cNvSpPr>
          <p:nvPr>
            <p:ph type="title"/>
          </p:nvPr>
        </p:nvSpPr>
        <p:spPr/>
        <p:txBody>
          <a:bodyPr/>
          <a:lstStyle/>
          <a:p>
            <a:r>
              <a:rPr lang="cs-CZ" dirty="0" err="1"/>
              <a:t>Adjuvatics</a:t>
            </a:r>
            <a:endParaRPr lang="cs-CZ" dirty="0"/>
          </a:p>
        </p:txBody>
      </p:sp>
      <p:pic>
        <p:nvPicPr>
          <p:cNvPr id="6" name="Obrázek 5"/>
          <p:cNvPicPr>
            <a:picLocks noChangeAspect="1"/>
          </p:cNvPicPr>
          <p:nvPr/>
        </p:nvPicPr>
        <p:blipFill>
          <a:blip r:embed="rId2"/>
          <a:stretch>
            <a:fillRect/>
          </a:stretch>
        </p:blipFill>
        <p:spPr>
          <a:xfrm>
            <a:off x="6005555" y="3222515"/>
            <a:ext cx="3653069" cy="2733910"/>
          </a:xfrm>
          <a:prstGeom prst="rect">
            <a:avLst/>
          </a:prstGeom>
        </p:spPr>
      </p:pic>
      <p:pic>
        <p:nvPicPr>
          <p:cNvPr id="7" name="Obrázek 6"/>
          <p:cNvPicPr>
            <a:picLocks noChangeAspect="1"/>
          </p:cNvPicPr>
          <p:nvPr/>
        </p:nvPicPr>
        <p:blipFill>
          <a:blip r:embed="rId3"/>
          <a:stretch>
            <a:fillRect/>
          </a:stretch>
        </p:blipFill>
        <p:spPr>
          <a:xfrm>
            <a:off x="1284163" y="3139198"/>
            <a:ext cx="3152089" cy="2692801"/>
          </a:xfrm>
          <a:prstGeom prst="rect">
            <a:avLst/>
          </a:prstGeom>
        </p:spPr>
      </p:pic>
    </p:spTree>
    <p:extLst>
      <p:ext uri="{BB962C8B-B14F-4D97-AF65-F5344CB8AC3E}">
        <p14:creationId xmlns:p14="http://schemas.microsoft.com/office/powerpoint/2010/main" val="6607180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2400" dirty="0"/>
              <a:t>Positioning wedges, tubes: </a:t>
            </a:r>
            <a:endParaRPr lang="cs-CZ" sz="2400" dirty="0"/>
          </a:p>
          <a:p>
            <a:pPr lvl="1"/>
            <a:r>
              <a:rPr lang="en-US" sz="1600" dirty="0"/>
              <a:t>Fixation lying on the back, side, abdomen
Rotation of positions and 30min, prevention of </a:t>
            </a:r>
            <a:r>
              <a:rPr lang="en-US" sz="1600" dirty="0" err="1"/>
              <a:t>dekubitus</a:t>
            </a:r>
            <a:endParaRPr lang="cs-CZ" sz="1600" dirty="0"/>
          </a:p>
          <a:p>
            <a:r>
              <a:rPr lang="cs-CZ" sz="2400" dirty="0" err="1"/>
              <a:t>Brace</a:t>
            </a:r>
            <a:r>
              <a:rPr lang="en-US" sz="2400" dirty="0"/>
              <a:t>: </a:t>
            </a:r>
            <a:endParaRPr lang="cs-CZ" sz="2400" dirty="0"/>
          </a:p>
          <a:p>
            <a:pPr lvl="1"/>
            <a:r>
              <a:rPr lang="en-US" sz="1600" dirty="0"/>
              <a:t>Stabilization of posture, spine, chest and joints</a:t>
            </a:r>
            <a:endParaRPr lang="cs-CZ" sz="1600" dirty="0"/>
          </a:p>
          <a:p>
            <a:r>
              <a:rPr lang="en-US" sz="2400" dirty="0"/>
              <a:t>Seats</a:t>
            </a:r>
            <a:r>
              <a:rPr lang="en-US" sz="3200" dirty="0">
                <a:ea typeface="+mn-ea"/>
                <a:cs typeface="+mn-cs"/>
              </a:rPr>
              <a:t>: </a:t>
            </a:r>
            <a:endParaRPr lang="cs-CZ" sz="3200" dirty="0">
              <a:ea typeface="+mn-ea"/>
              <a:cs typeface="+mn-cs"/>
            </a:endParaRPr>
          </a:p>
          <a:p>
            <a:pPr lvl="1"/>
            <a:r>
              <a:rPr lang="en-US" sz="1600" dirty="0"/>
              <a:t>Specially adapted, adjustable
Safe seat, headrest</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positioning and </a:t>
            </a:r>
            <a:r>
              <a:rPr lang="cs-CZ" dirty="0" err="1"/>
              <a:t>fixing</a:t>
            </a:r>
            <a:r>
              <a:rPr lang="cs-CZ" dirty="0"/>
              <a:t>
</a:t>
            </a:r>
          </a:p>
        </p:txBody>
      </p:sp>
      <p:sp>
        <p:nvSpPr>
          <p:cNvPr id="5" name="Nadpis 4"/>
          <p:cNvSpPr>
            <a:spLocks noGrp="1"/>
          </p:cNvSpPr>
          <p:nvPr>
            <p:ph type="title"/>
          </p:nvPr>
        </p:nvSpPr>
        <p:spPr/>
        <p:txBody>
          <a:bodyPr/>
          <a:lstStyle/>
          <a:p>
            <a:r>
              <a:rPr lang="cs-CZ" dirty="0" err="1"/>
              <a:t>Adjuvatics</a:t>
            </a:r>
            <a:endParaRPr lang="cs-CZ" dirty="0"/>
          </a:p>
        </p:txBody>
      </p:sp>
      <p:pic>
        <p:nvPicPr>
          <p:cNvPr id="8" name="Obrázek 7"/>
          <p:cNvPicPr>
            <a:picLocks noChangeAspect="1"/>
          </p:cNvPicPr>
          <p:nvPr/>
        </p:nvPicPr>
        <p:blipFill>
          <a:blip r:embed="rId2"/>
          <a:stretch>
            <a:fillRect/>
          </a:stretch>
        </p:blipFill>
        <p:spPr>
          <a:xfrm>
            <a:off x="8348063" y="720000"/>
            <a:ext cx="3124800" cy="1969680"/>
          </a:xfrm>
          <a:prstGeom prst="rect">
            <a:avLst/>
          </a:prstGeom>
        </p:spPr>
      </p:pic>
      <p:pic>
        <p:nvPicPr>
          <p:cNvPr id="9" name="Obrázek 8"/>
          <p:cNvPicPr>
            <a:picLocks noChangeAspect="1"/>
          </p:cNvPicPr>
          <p:nvPr/>
        </p:nvPicPr>
        <p:blipFill>
          <a:blip r:embed="rId3"/>
          <a:stretch>
            <a:fillRect/>
          </a:stretch>
        </p:blipFill>
        <p:spPr>
          <a:xfrm>
            <a:off x="6960844" y="3534375"/>
            <a:ext cx="2242150" cy="2693625"/>
          </a:xfrm>
          <a:prstGeom prst="rect">
            <a:avLst/>
          </a:prstGeom>
        </p:spPr>
      </p:pic>
    </p:spTree>
    <p:extLst>
      <p:ext uri="{BB962C8B-B14F-4D97-AF65-F5344CB8AC3E}">
        <p14:creationId xmlns:p14="http://schemas.microsoft.com/office/powerpoint/2010/main" val="40070974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2000" dirty="0"/>
              <a:t>Positioning, verticalizing stands: 
Fixation in the areas of the feet, calves, knees and thighs, pelvis, hips and hare
+ working stations
Sliding plate: 
Makes it easy to move from trolley to bed or car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positioning and </a:t>
            </a:r>
            <a:r>
              <a:rPr lang="cs-CZ" dirty="0" err="1"/>
              <a:t>fixing</a:t>
            </a:r>
            <a:r>
              <a:rPr lang="cs-CZ" dirty="0"/>
              <a:t>
</a:t>
            </a:r>
          </a:p>
        </p:txBody>
      </p:sp>
      <p:sp>
        <p:nvSpPr>
          <p:cNvPr id="5" name="Nadpis 4"/>
          <p:cNvSpPr>
            <a:spLocks noGrp="1"/>
          </p:cNvSpPr>
          <p:nvPr>
            <p:ph type="title"/>
          </p:nvPr>
        </p:nvSpPr>
        <p:spPr/>
        <p:txBody>
          <a:bodyPr/>
          <a:lstStyle/>
          <a:p>
            <a:r>
              <a:rPr lang="cs-CZ" dirty="0" err="1"/>
              <a:t>Adjuvatics</a:t>
            </a:r>
            <a:endParaRPr lang="cs-CZ" dirty="0"/>
          </a:p>
        </p:txBody>
      </p:sp>
      <p:pic>
        <p:nvPicPr>
          <p:cNvPr id="6" name="Obrázek 5"/>
          <p:cNvPicPr>
            <a:picLocks noChangeAspect="1"/>
          </p:cNvPicPr>
          <p:nvPr/>
        </p:nvPicPr>
        <p:blipFill>
          <a:blip r:embed="rId2"/>
          <a:stretch>
            <a:fillRect/>
          </a:stretch>
        </p:blipFill>
        <p:spPr>
          <a:xfrm>
            <a:off x="9464063" y="561789"/>
            <a:ext cx="2008800" cy="1740000"/>
          </a:xfrm>
          <a:prstGeom prst="rect">
            <a:avLst/>
          </a:prstGeom>
        </p:spPr>
      </p:pic>
      <p:pic>
        <p:nvPicPr>
          <p:cNvPr id="7" name="Obrázek 6"/>
          <p:cNvPicPr>
            <a:picLocks noChangeAspect="1"/>
          </p:cNvPicPr>
          <p:nvPr/>
        </p:nvPicPr>
        <p:blipFill>
          <a:blip r:embed="rId3"/>
          <a:stretch>
            <a:fillRect/>
          </a:stretch>
        </p:blipFill>
        <p:spPr>
          <a:xfrm>
            <a:off x="9380363" y="2822215"/>
            <a:ext cx="2092500" cy="2255040"/>
          </a:xfrm>
          <a:prstGeom prst="rect">
            <a:avLst/>
          </a:prstGeom>
        </p:spPr>
      </p:pic>
      <p:pic>
        <p:nvPicPr>
          <p:cNvPr id="10" name="Obrázek 9"/>
          <p:cNvPicPr>
            <a:picLocks noChangeAspect="1"/>
          </p:cNvPicPr>
          <p:nvPr/>
        </p:nvPicPr>
        <p:blipFill>
          <a:blip r:embed="rId4"/>
          <a:stretch>
            <a:fillRect/>
          </a:stretch>
        </p:blipFill>
        <p:spPr>
          <a:xfrm>
            <a:off x="4338900" y="3862320"/>
            <a:ext cx="3515400" cy="1969680"/>
          </a:xfrm>
          <a:prstGeom prst="rect">
            <a:avLst/>
          </a:prstGeom>
        </p:spPr>
      </p:pic>
    </p:spTree>
    <p:extLst>
      <p:ext uri="{BB962C8B-B14F-4D97-AF65-F5344CB8AC3E}">
        <p14:creationId xmlns:p14="http://schemas.microsoft.com/office/powerpoint/2010/main" val="20167744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2000" dirty="0"/>
              <a:t>Medical strollers: 
For children of early age
Combination with duct wedges, backrests, tables ap
Rehabilitation carts: 
according to the drive - mechanical x electric
according to the environment - interior x exterior
by age - for children, young people and adults
according to construction - fixed x folding
according to the purpose - standard x special (sports, hygienic, transport).</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For </a:t>
            </a:r>
            <a:r>
              <a:rPr lang="en-US" dirty="0" err="1"/>
              <a:t>locusming</a:t>
            </a:r>
            <a:r>
              <a:rPr lang="en-US" dirty="0"/>
              <a:t>, practicing and compensating
</a:t>
            </a:r>
            <a:endParaRPr lang="cs-CZ" dirty="0"/>
          </a:p>
        </p:txBody>
      </p:sp>
      <p:sp>
        <p:nvSpPr>
          <p:cNvPr id="5" name="Nadpis 4"/>
          <p:cNvSpPr>
            <a:spLocks noGrp="1"/>
          </p:cNvSpPr>
          <p:nvPr>
            <p:ph type="title"/>
          </p:nvPr>
        </p:nvSpPr>
        <p:spPr/>
        <p:txBody>
          <a:bodyPr/>
          <a:lstStyle/>
          <a:p>
            <a:r>
              <a:rPr lang="cs-CZ" dirty="0" err="1"/>
              <a:t>Adjuvatics</a:t>
            </a:r>
            <a:endParaRPr lang="cs-CZ" dirty="0"/>
          </a:p>
        </p:txBody>
      </p:sp>
      <p:pic>
        <p:nvPicPr>
          <p:cNvPr id="8" name="Obrázek 7"/>
          <p:cNvPicPr>
            <a:picLocks noChangeAspect="1"/>
          </p:cNvPicPr>
          <p:nvPr/>
        </p:nvPicPr>
        <p:blipFill>
          <a:blip r:embed="rId2"/>
          <a:stretch>
            <a:fillRect/>
          </a:stretch>
        </p:blipFill>
        <p:spPr>
          <a:xfrm>
            <a:off x="9543378" y="847029"/>
            <a:ext cx="1618200" cy="1907040"/>
          </a:xfrm>
          <a:prstGeom prst="rect">
            <a:avLst/>
          </a:prstGeom>
        </p:spPr>
      </p:pic>
      <p:pic>
        <p:nvPicPr>
          <p:cNvPr id="9" name="Obrázek 8"/>
          <p:cNvPicPr>
            <a:picLocks noChangeAspect="1"/>
          </p:cNvPicPr>
          <p:nvPr/>
        </p:nvPicPr>
        <p:blipFill>
          <a:blip r:embed="rId3"/>
          <a:stretch>
            <a:fillRect/>
          </a:stretch>
        </p:blipFill>
        <p:spPr>
          <a:xfrm>
            <a:off x="9854663" y="3138120"/>
            <a:ext cx="1618200" cy="1927920"/>
          </a:xfrm>
          <a:prstGeom prst="rect">
            <a:avLst/>
          </a:prstGeom>
        </p:spPr>
      </p:pic>
    </p:spTree>
    <p:extLst>
      <p:ext uri="{BB962C8B-B14F-4D97-AF65-F5344CB8AC3E}">
        <p14:creationId xmlns:p14="http://schemas.microsoft.com/office/powerpoint/2010/main" val="3521415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a:xfrm>
            <a:off x="720724" y="1273341"/>
            <a:ext cx="11283207" cy="294236"/>
          </a:xfrm>
        </p:spPr>
        <p:txBody>
          <a:bodyPr/>
          <a:lstStyle/>
          <a:p>
            <a:r>
              <a:rPr lang="en-US" sz="1800" dirty="0"/>
              <a:t>Rehabilitation trucks – mechanical: activating, mechanical, multi-blow, for </a:t>
            </a:r>
            <a:r>
              <a:rPr lang="en-US" sz="1800" dirty="0" err="1"/>
              <a:t>hemiparetics</a:t>
            </a:r>
            <a:r>
              <a:rPr lang="en-US" sz="1800" dirty="0"/>
              <a:t>, </a:t>
            </a:r>
            <a:r>
              <a:rPr lang="en-US" sz="1800" dirty="0" err="1"/>
              <a:t>amelia</a:t>
            </a:r>
            <a:r>
              <a:rPr lang="en-US" sz="1800" dirty="0"/>
              <a:t>, </a:t>
            </a:r>
            <a:r>
              <a:rPr lang="en-US" sz="1800" dirty="0" err="1"/>
              <a:t>dysmels</a:t>
            </a:r>
            <a:r>
              <a:rPr lang="en-US" sz="1800" dirty="0"/>
              <a:t>
</a:t>
            </a:r>
            <a:endParaRPr lang="cs-CZ" sz="1800" dirty="0"/>
          </a:p>
        </p:txBody>
      </p:sp>
      <p:sp>
        <p:nvSpPr>
          <p:cNvPr id="5" name="Nadpis 4"/>
          <p:cNvSpPr>
            <a:spLocks noGrp="1"/>
          </p:cNvSpPr>
          <p:nvPr>
            <p:ph type="title"/>
          </p:nvPr>
        </p:nvSpPr>
        <p:spPr/>
        <p:txBody>
          <a:bodyPr/>
          <a:lstStyle/>
          <a:p>
            <a:r>
              <a:rPr lang="cs-CZ" dirty="0" err="1"/>
              <a:t>Adjuvatics</a:t>
            </a:r>
            <a:endParaRPr lang="cs-CZ" dirty="0"/>
          </a:p>
        </p:txBody>
      </p:sp>
      <p:pic>
        <p:nvPicPr>
          <p:cNvPr id="12" name="Zástupný symbol pro obsah 11"/>
          <p:cNvPicPr>
            <a:picLocks noGrp="1" noChangeAspect="1"/>
          </p:cNvPicPr>
          <p:nvPr>
            <p:ph idx="1"/>
          </p:nvPr>
        </p:nvPicPr>
        <p:blipFill>
          <a:blip r:embed="rId2"/>
          <a:stretch>
            <a:fillRect/>
          </a:stretch>
        </p:blipFill>
        <p:spPr>
          <a:xfrm>
            <a:off x="720000" y="4064949"/>
            <a:ext cx="2277336" cy="1859268"/>
          </a:xfrm>
          <a:prstGeom prst="rect">
            <a:avLst/>
          </a:prstGeom>
        </p:spPr>
      </p:pic>
      <p:pic>
        <p:nvPicPr>
          <p:cNvPr id="7" name="Obrázek 6"/>
          <p:cNvPicPr>
            <a:picLocks noChangeAspect="1"/>
          </p:cNvPicPr>
          <p:nvPr/>
        </p:nvPicPr>
        <p:blipFill>
          <a:blip r:embed="rId3"/>
          <a:stretch>
            <a:fillRect/>
          </a:stretch>
        </p:blipFill>
        <p:spPr>
          <a:xfrm>
            <a:off x="720000" y="1775651"/>
            <a:ext cx="2129921" cy="1985516"/>
          </a:xfrm>
          <a:prstGeom prst="rect">
            <a:avLst/>
          </a:prstGeom>
        </p:spPr>
      </p:pic>
      <p:pic>
        <p:nvPicPr>
          <p:cNvPr id="10" name="Obrázek 9"/>
          <p:cNvPicPr>
            <a:picLocks noChangeAspect="1"/>
          </p:cNvPicPr>
          <p:nvPr/>
        </p:nvPicPr>
        <p:blipFill>
          <a:blip r:embed="rId4"/>
          <a:stretch>
            <a:fillRect/>
          </a:stretch>
        </p:blipFill>
        <p:spPr>
          <a:xfrm>
            <a:off x="4680000" y="1692002"/>
            <a:ext cx="2092500" cy="2025360"/>
          </a:xfrm>
          <a:prstGeom prst="rect">
            <a:avLst/>
          </a:prstGeom>
        </p:spPr>
      </p:pic>
      <p:pic>
        <p:nvPicPr>
          <p:cNvPr id="11" name="Obrázek 10"/>
          <p:cNvPicPr>
            <a:picLocks noChangeAspect="1"/>
          </p:cNvPicPr>
          <p:nvPr/>
        </p:nvPicPr>
        <p:blipFill>
          <a:blip r:embed="rId5"/>
          <a:stretch>
            <a:fillRect/>
          </a:stretch>
        </p:blipFill>
        <p:spPr>
          <a:xfrm>
            <a:off x="7804260" y="1567577"/>
            <a:ext cx="1671479" cy="2128747"/>
          </a:xfrm>
          <a:prstGeom prst="rect">
            <a:avLst/>
          </a:prstGeom>
        </p:spPr>
      </p:pic>
      <p:pic>
        <p:nvPicPr>
          <p:cNvPr id="13" name="Obrázek 12"/>
          <p:cNvPicPr>
            <a:picLocks noChangeAspect="1"/>
          </p:cNvPicPr>
          <p:nvPr/>
        </p:nvPicPr>
        <p:blipFill>
          <a:blip r:embed="rId6"/>
          <a:stretch>
            <a:fillRect/>
          </a:stretch>
        </p:blipFill>
        <p:spPr>
          <a:xfrm>
            <a:off x="4609132" y="4034410"/>
            <a:ext cx="1562400" cy="1691280"/>
          </a:xfrm>
          <a:prstGeom prst="rect">
            <a:avLst/>
          </a:prstGeom>
        </p:spPr>
      </p:pic>
    </p:spTree>
    <p:extLst>
      <p:ext uri="{BB962C8B-B14F-4D97-AF65-F5344CB8AC3E}">
        <p14:creationId xmlns:p14="http://schemas.microsoft.com/office/powerpoint/2010/main" val="25787699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stretch>
            <a:fillRect/>
          </a:stretch>
        </p:blipFill>
        <p:spPr>
          <a:xfrm>
            <a:off x="720000" y="1703678"/>
            <a:ext cx="2943886" cy="2591956"/>
          </a:xfrm>
          <a:prstGeom prst="rect">
            <a:avLst/>
          </a:prstGeom>
        </p:spPr>
      </p:pic>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Special sports carts: basketball, rugby, tennis, </a:t>
            </a:r>
            <a:r>
              <a:rPr lang="en-US" dirty="0" err="1"/>
              <a:t>bencykl</a:t>
            </a:r>
            <a:r>
              <a:rPr lang="en-US" dirty="0"/>
              <a:t>
</a:t>
            </a:r>
            <a:endParaRPr lang="cs-CZ" dirty="0"/>
          </a:p>
        </p:txBody>
      </p:sp>
      <p:sp>
        <p:nvSpPr>
          <p:cNvPr id="5" name="Nadpis 4"/>
          <p:cNvSpPr>
            <a:spLocks noGrp="1"/>
          </p:cNvSpPr>
          <p:nvPr>
            <p:ph type="title"/>
          </p:nvPr>
        </p:nvSpPr>
        <p:spPr/>
        <p:txBody>
          <a:bodyPr/>
          <a:lstStyle/>
          <a:p>
            <a:r>
              <a:rPr lang="cs-CZ" dirty="0" err="1"/>
              <a:t>Adjuvatics</a:t>
            </a:r>
            <a:endParaRPr lang="cs-CZ" dirty="0"/>
          </a:p>
        </p:txBody>
      </p:sp>
      <p:pic>
        <p:nvPicPr>
          <p:cNvPr id="7" name="Obrázek 6"/>
          <p:cNvPicPr>
            <a:picLocks noChangeAspect="1"/>
          </p:cNvPicPr>
          <p:nvPr/>
        </p:nvPicPr>
        <p:blipFill>
          <a:blip r:embed="rId3"/>
          <a:stretch>
            <a:fillRect/>
          </a:stretch>
        </p:blipFill>
        <p:spPr>
          <a:xfrm>
            <a:off x="4402667" y="1703678"/>
            <a:ext cx="2943886" cy="2591956"/>
          </a:xfrm>
          <a:prstGeom prst="rect">
            <a:avLst/>
          </a:prstGeom>
        </p:spPr>
      </p:pic>
      <p:pic>
        <p:nvPicPr>
          <p:cNvPr id="10" name="Obrázek 9"/>
          <p:cNvPicPr>
            <a:picLocks noChangeAspect="1"/>
          </p:cNvPicPr>
          <p:nvPr/>
        </p:nvPicPr>
        <p:blipFill>
          <a:blip r:embed="rId4"/>
          <a:stretch>
            <a:fillRect/>
          </a:stretch>
        </p:blipFill>
        <p:spPr>
          <a:xfrm>
            <a:off x="7827648" y="1567577"/>
            <a:ext cx="3645215" cy="2728057"/>
          </a:xfrm>
          <a:prstGeom prst="rect">
            <a:avLst/>
          </a:prstGeom>
        </p:spPr>
      </p:pic>
      <p:pic>
        <p:nvPicPr>
          <p:cNvPr id="11" name="Obrázek 10"/>
          <p:cNvPicPr>
            <a:picLocks noChangeAspect="1"/>
          </p:cNvPicPr>
          <p:nvPr/>
        </p:nvPicPr>
        <p:blipFill>
          <a:blip r:embed="rId5"/>
          <a:stretch>
            <a:fillRect/>
          </a:stretch>
        </p:blipFill>
        <p:spPr>
          <a:xfrm>
            <a:off x="4402667" y="4567210"/>
            <a:ext cx="3878101" cy="2032320"/>
          </a:xfrm>
          <a:prstGeom prst="rect">
            <a:avLst/>
          </a:prstGeom>
        </p:spPr>
      </p:pic>
    </p:spTree>
    <p:extLst>
      <p:ext uri="{BB962C8B-B14F-4D97-AF65-F5344CB8AC3E}">
        <p14:creationId xmlns:p14="http://schemas.microsoft.com/office/powerpoint/2010/main" val="37674884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For</a:t>
            </a:r>
            <a:r>
              <a:rPr lang="cs-CZ" dirty="0"/>
              <a:t> </a:t>
            </a:r>
            <a:r>
              <a:rPr lang="cs-CZ" dirty="0" err="1"/>
              <a:t>sports</a:t>
            </a:r>
            <a:r>
              <a:rPr lang="cs-CZ" dirty="0"/>
              <a:t>: </a:t>
            </a:r>
            <a:r>
              <a:rPr lang="cs-CZ" dirty="0" err="1"/>
              <a:t>handbike</a:t>
            </a:r>
            <a:r>
              <a:rPr lang="cs-CZ" dirty="0"/>
              <a:t>, </a:t>
            </a:r>
            <a:r>
              <a:rPr lang="cs-CZ" dirty="0" err="1"/>
              <a:t>monocross</a:t>
            </a:r>
            <a:r>
              <a:rPr lang="cs-CZ" dirty="0"/>
              <a:t>, </a:t>
            </a:r>
            <a:r>
              <a:rPr lang="cs-CZ" dirty="0" err="1"/>
              <a:t>monoski</a:t>
            </a:r>
            <a:r>
              <a:rPr lang="cs-CZ" dirty="0"/>
              <a:t>
</a:t>
            </a:r>
          </a:p>
        </p:txBody>
      </p:sp>
      <p:sp>
        <p:nvSpPr>
          <p:cNvPr id="5" name="Nadpis 4"/>
          <p:cNvSpPr>
            <a:spLocks noGrp="1"/>
          </p:cNvSpPr>
          <p:nvPr>
            <p:ph type="title"/>
          </p:nvPr>
        </p:nvSpPr>
        <p:spPr/>
        <p:txBody>
          <a:bodyPr/>
          <a:lstStyle/>
          <a:p>
            <a:r>
              <a:rPr lang="cs-CZ" dirty="0" err="1"/>
              <a:t>Adjuvatics</a:t>
            </a:r>
            <a:endParaRPr lang="cs-CZ" dirty="0"/>
          </a:p>
        </p:txBody>
      </p:sp>
      <p:pic>
        <p:nvPicPr>
          <p:cNvPr id="2050" name="Picture 2" descr="VÃ½sledek obrÃ¡zku pro handbik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222"/>
          <a:stretch/>
        </p:blipFill>
        <p:spPr bwMode="auto">
          <a:xfrm>
            <a:off x="720000" y="1692002"/>
            <a:ext cx="4064000" cy="2398663"/>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p:cNvPicPr>
            <a:picLocks noChangeAspect="1"/>
          </p:cNvPicPr>
          <p:nvPr/>
        </p:nvPicPr>
        <p:blipFill>
          <a:blip r:embed="rId3"/>
          <a:stretch>
            <a:fillRect/>
          </a:stretch>
        </p:blipFill>
        <p:spPr>
          <a:xfrm>
            <a:off x="7957463" y="597200"/>
            <a:ext cx="3515400" cy="2888400"/>
          </a:xfrm>
          <a:prstGeom prst="rect">
            <a:avLst/>
          </a:prstGeom>
        </p:spPr>
      </p:pic>
      <p:pic>
        <p:nvPicPr>
          <p:cNvPr id="13" name="Obrázek 12"/>
          <p:cNvPicPr>
            <a:picLocks noChangeAspect="1"/>
          </p:cNvPicPr>
          <p:nvPr/>
        </p:nvPicPr>
        <p:blipFill>
          <a:blip r:embed="rId4"/>
          <a:stretch>
            <a:fillRect/>
          </a:stretch>
        </p:blipFill>
        <p:spPr>
          <a:xfrm>
            <a:off x="5416102" y="3798865"/>
            <a:ext cx="4299061" cy="2681135"/>
          </a:xfrm>
          <a:prstGeom prst="rect">
            <a:avLst/>
          </a:prstGeom>
        </p:spPr>
      </p:pic>
    </p:spTree>
    <p:extLst>
      <p:ext uri="{BB962C8B-B14F-4D97-AF65-F5344CB8AC3E}">
        <p14:creationId xmlns:p14="http://schemas.microsoft.com/office/powerpoint/2010/main" val="1917425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Konstrukce – pahýlové lůžko</a:t>
            </a:r>
          </a:p>
        </p:txBody>
      </p:sp>
      <p:sp>
        <p:nvSpPr>
          <p:cNvPr id="5" name="Nadpis 4"/>
          <p:cNvSpPr>
            <a:spLocks noGrp="1"/>
          </p:cNvSpPr>
          <p:nvPr>
            <p:ph type="title"/>
          </p:nvPr>
        </p:nvSpPr>
        <p:spPr/>
        <p:txBody>
          <a:bodyPr/>
          <a:lstStyle/>
          <a:p>
            <a:r>
              <a:rPr lang="cs-CZ" dirty="0"/>
              <a:t>Protetika</a:t>
            </a:r>
          </a:p>
        </p:txBody>
      </p:sp>
      <p:pic>
        <p:nvPicPr>
          <p:cNvPr id="6" name="Obrázek 5"/>
          <p:cNvPicPr>
            <a:picLocks noChangeAspect="1"/>
          </p:cNvPicPr>
          <p:nvPr/>
        </p:nvPicPr>
        <p:blipFill rotWithShape="1">
          <a:blip r:embed="rId2"/>
          <a:srcRect l="14682" t="4256" r="13830" b="14893"/>
          <a:stretch/>
        </p:blipFill>
        <p:spPr>
          <a:xfrm>
            <a:off x="229843" y="252919"/>
            <a:ext cx="10100931" cy="6425817"/>
          </a:xfrm>
          <a:prstGeom prst="rect">
            <a:avLst/>
          </a:prstGeom>
        </p:spPr>
      </p:pic>
    </p:spTree>
    <p:extLst>
      <p:ext uri="{BB962C8B-B14F-4D97-AF65-F5344CB8AC3E}">
        <p14:creationId xmlns:p14="http://schemas.microsoft.com/office/powerpoint/2010/main" val="783021539"/>
      </p:ext>
    </p:extLst>
  </p:cSld>
  <p:clrMapOvr>
    <a:masterClrMapping/>
  </p:clrMapOvr>
  <p:transition spd="slow">
    <p:push di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1600" dirty="0" err="1"/>
              <a:t>Motopeds</a:t>
            </a:r>
            <a:r>
              <a:rPr lang="en-US" sz="1600" dirty="0"/>
              <a:t>: 
</a:t>
            </a:r>
            <a:r>
              <a:rPr lang="en-US" sz="1600" dirty="0" err="1"/>
              <a:t>Motoding</a:t>
            </a:r>
            <a:r>
              <a:rPr lang="en-US" sz="1600" dirty="0"/>
              <a:t>: 
Upper limbs
Lower limbs: 
Knee and hip joint
Ankle joint</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Limb movement trainers, e.g. after operations 
</a:t>
            </a:r>
            <a:endParaRPr lang="cs-CZ" dirty="0"/>
          </a:p>
        </p:txBody>
      </p:sp>
      <p:sp>
        <p:nvSpPr>
          <p:cNvPr id="5" name="Nadpis 4"/>
          <p:cNvSpPr>
            <a:spLocks noGrp="1"/>
          </p:cNvSpPr>
          <p:nvPr>
            <p:ph type="title"/>
          </p:nvPr>
        </p:nvSpPr>
        <p:spPr/>
        <p:txBody>
          <a:bodyPr/>
          <a:lstStyle/>
          <a:p>
            <a:r>
              <a:rPr lang="cs-CZ" dirty="0" err="1"/>
              <a:t>Adjuvatics</a:t>
            </a:r>
            <a:endParaRPr lang="cs-CZ" dirty="0"/>
          </a:p>
        </p:txBody>
      </p:sp>
      <p:pic>
        <p:nvPicPr>
          <p:cNvPr id="6" name="Obrázek 5"/>
          <p:cNvPicPr>
            <a:picLocks noChangeAspect="1"/>
          </p:cNvPicPr>
          <p:nvPr/>
        </p:nvPicPr>
        <p:blipFill>
          <a:blip r:embed="rId2"/>
          <a:stretch>
            <a:fillRect/>
          </a:stretch>
        </p:blipFill>
        <p:spPr>
          <a:xfrm>
            <a:off x="6142035" y="974020"/>
            <a:ext cx="2180269" cy="2175580"/>
          </a:xfrm>
          <a:prstGeom prst="rect">
            <a:avLst/>
          </a:prstGeom>
        </p:spPr>
      </p:pic>
      <p:pic>
        <p:nvPicPr>
          <p:cNvPr id="7" name="Obrázek 6"/>
          <p:cNvPicPr>
            <a:picLocks noChangeAspect="1"/>
          </p:cNvPicPr>
          <p:nvPr/>
        </p:nvPicPr>
        <p:blipFill>
          <a:blip r:embed="rId3"/>
          <a:stretch>
            <a:fillRect/>
          </a:stretch>
        </p:blipFill>
        <p:spPr>
          <a:xfrm>
            <a:off x="4592374" y="3478287"/>
            <a:ext cx="4454260" cy="3333511"/>
          </a:xfrm>
          <a:prstGeom prst="rect">
            <a:avLst/>
          </a:prstGeom>
        </p:spPr>
      </p:pic>
      <p:pic>
        <p:nvPicPr>
          <p:cNvPr id="10" name="Obrázek 9"/>
          <p:cNvPicPr>
            <a:picLocks noChangeAspect="1"/>
          </p:cNvPicPr>
          <p:nvPr/>
        </p:nvPicPr>
        <p:blipFill rotWithShape="1">
          <a:blip r:embed="rId4"/>
          <a:srcRect t="13298" b="15778"/>
          <a:stretch/>
        </p:blipFill>
        <p:spPr>
          <a:xfrm>
            <a:off x="865801" y="4060533"/>
            <a:ext cx="3083752" cy="2167467"/>
          </a:xfrm>
          <a:prstGeom prst="rect">
            <a:avLst/>
          </a:prstGeom>
        </p:spPr>
      </p:pic>
      <p:pic>
        <p:nvPicPr>
          <p:cNvPr id="12" name="Obrázek 11"/>
          <p:cNvPicPr>
            <a:picLocks noChangeAspect="1"/>
          </p:cNvPicPr>
          <p:nvPr/>
        </p:nvPicPr>
        <p:blipFill>
          <a:blip r:embed="rId5"/>
          <a:stretch>
            <a:fillRect/>
          </a:stretch>
        </p:blipFill>
        <p:spPr>
          <a:xfrm>
            <a:off x="8728938" y="1058267"/>
            <a:ext cx="2978664" cy="4091227"/>
          </a:xfrm>
          <a:prstGeom prst="rect">
            <a:avLst/>
          </a:prstGeom>
        </p:spPr>
      </p:pic>
    </p:spTree>
    <p:extLst>
      <p:ext uri="{BB962C8B-B14F-4D97-AF65-F5344CB8AC3E}">
        <p14:creationId xmlns:p14="http://schemas.microsoft.com/office/powerpoint/2010/main" val="33420043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1800" dirty="0"/>
              <a:t>Climbers: nana for children with</a:t>
            </a:r>
            <a:r>
              <a:rPr lang="cs-CZ" sz="1800" dirty="0"/>
              <a:t> </a:t>
            </a:r>
            <a:r>
              <a:rPr lang="cs-CZ" sz="1800" dirty="0" err="1"/>
              <a:t>cerebral</a:t>
            </a:r>
            <a:r>
              <a:rPr lang="cs-CZ" sz="1800" dirty="0"/>
              <a:t> </a:t>
            </a:r>
            <a:r>
              <a:rPr lang="cs-CZ" sz="1800" dirty="0" err="1"/>
              <a:t>palsy</a:t>
            </a:r>
            <a:r>
              <a:rPr lang="cs-CZ" sz="1800" dirty="0"/>
              <a:t> -</a:t>
            </a:r>
            <a:r>
              <a:rPr lang="en-US" sz="1800" dirty="0"/>
              <a:t> </a:t>
            </a:r>
            <a:r>
              <a:rPr lang="en-US" sz="1800" dirty="0" err="1"/>
              <a:t>diparetic</a:t>
            </a:r>
            <a:r>
              <a:rPr lang="en-US" sz="1800" dirty="0"/>
              <a:t> form
Walkers: walking practice: 
Four-point immobile/mobile
Two-wheeled: mobile
Three-wheeled....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Limb movement trainers, e.g. after operations 
</a:t>
            </a:r>
            <a:endParaRPr lang="cs-CZ" dirty="0"/>
          </a:p>
        </p:txBody>
      </p:sp>
      <p:sp>
        <p:nvSpPr>
          <p:cNvPr id="5" name="Nadpis 4"/>
          <p:cNvSpPr>
            <a:spLocks noGrp="1"/>
          </p:cNvSpPr>
          <p:nvPr>
            <p:ph type="title"/>
          </p:nvPr>
        </p:nvSpPr>
        <p:spPr/>
        <p:txBody>
          <a:bodyPr/>
          <a:lstStyle/>
          <a:p>
            <a:r>
              <a:rPr lang="cs-CZ" dirty="0" err="1"/>
              <a:t>Adjuvatics</a:t>
            </a:r>
            <a:endParaRPr lang="cs-CZ" dirty="0"/>
          </a:p>
        </p:txBody>
      </p:sp>
      <p:pic>
        <p:nvPicPr>
          <p:cNvPr id="8" name="Obrázek 7"/>
          <p:cNvPicPr>
            <a:picLocks noChangeAspect="1"/>
          </p:cNvPicPr>
          <p:nvPr/>
        </p:nvPicPr>
        <p:blipFill>
          <a:blip r:embed="rId2"/>
          <a:stretch>
            <a:fillRect/>
          </a:stretch>
        </p:blipFill>
        <p:spPr>
          <a:xfrm>
            <a:off x="3097770" y="3834433"/>
            <a:ext cx="1928144" cy="1949313"/>
          </a:xfrm>
          <a:prstGeom prst="rect">
            <a:avLst/>
          </a:prstGeom>
        </p:spPr>
      </p:pic>
      <p:pic>
        <p:nvPicPr>
          <p:cNvPr id="9" name="Obrázek 8"/>
          <p:cNvPicPr>
            <a:picLocks noChangeAspect="1"/>
          </p:cNvPicPr>
          <p:nvPr/>
        </p:nvPicPr>
        <p:blipFill>
          <a:blip r:embed="rId3"/>
          <a:stretch>
            <a:fillRect/>
          </a:stretch>
        </p:blipFill>
        <p:spPr>
          <a:xfrm>
            <a:off x="7111172" y="3773545"/>
            <a:ext cx="1935552" cy="2058455"/>
          </a:xfrm>
          <a:prstGeom prst="rect">
            <a:avLst/>
          </a:prstGeom>
        </p:spPr>
      </p:pic>
      <p:pic>
        <p:nvPicPr>
          <p:cNvPr id="11" name="Obrázek 10"/>
          <p:cNvPicPr>
            <a:picLocks noChangeAspect="1"/>
          </p:cNvPicPr>
          <p:nvPr/>
        </p:nvPicPr>
        <p:blipFill>
          <a:blip r:embed="rId4"/>
          <a:stretch>
            <a:fillRect/>
          </a:stretch>
        </p:blipFill>
        <p:spPr>
          <a:xfrm>
            <a:off x="5405340" y="3834433"/>
            <a:ext cx="1247623" cy="1949314"/>
          </a:xfrm>
          <a:prstGeom prst="rect">
            <a:avLst/>
          </a:prstGeom>
        </p:spPr>
      </p:pic>
      <p:pic>
        <p:nvPicPr>
          <p:cNvPr id="14" name="Obrázek 13"/>
          <p:cNvPicPr>
            <a:picLocks noChangeAspect="1"/>
          </p:cNvPicPr>
          <p:nvPr/>
        </p:nvPicPr>
        <p:blipFill>
          <a:blip r:embed="rId5"/>
          <a:stretch>
            <a:fillRect/>
          </a:stretch>
        </p:blipFill>
        <p:spPr>
          <a:xfrm>
            <a:off x="720000" y="3892085"/>
            <a:ext cx="1906468" cy="1939915"/>
          </a:xfrm>
          <a:prstGeom prst="rect">
            <a:avLst/>
          </a:prstGeom>
        </p:spPr>
      </p:pic>
      <p:pic>
        <p:nvPicPr>
          <p:cNvPr id="15" name="Obrázek 14"/>
          <p:cNvPicPr>
            <a:picLocks noChangeAspect="1"/>
          </p:cNvPicPr>
          <p:nvPr/>
        </p:nvPicPr>
        <p:blipFill>
          <a:blip r:embed="rId6"/>
          <a:stretch>
            <a:fillRect/>
          </a:stretch>
        </p:blipFill>
        <p:spPr>
          <a:xfrm>
            <a:off x="9431834" y="1753873"/>
            <a:ext cx="2182991" cy="3952052"/>
          </a:xfrm>
          <a:prstGeom prst="rect">
            <a:avLst/>
          </a:prstGeom>
        </p:spPr>
      </p:pic>
    </p:spTree>
    <p:extLst>
      <p:ext uri="{BB962C8B-B14F-4D97-AF65-F5344CB8AC3E}">
        <p14:creationId xmlns:p14="http://schemas.microsoft.com/office/powerpoint/2010/main" val="8860862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a:t>four-point, French, children's elbow crutches,
armpit, walking sticks
height adjustable, folding outing sticks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Crutches</a:t>
            </a:r>
            <a:r>
              <a:rPr lang="cs-CZ" dirty="0"/>
              <a:t>: support </a:t>
            </a:r>
            <a:r>
              <a:rPr lang="cs-CZ" dirty="0" err="1"/>
              <a:t>function</a:t>
            </a:r>
            <a:r>
              <a:rPr lang="cs-CZ" dirty="0"/>
              <a:t>
</a:t>
            </a:r>
          </a:p>
        </p:txBody>
      </p:sp>
      <p:sp>
        <p:nvSpPr>
          <p:cNvPr id="5" name="Nadpis 4"/>
          <p:cNvSpPr>
            <a:spLocks noGrp="1"/>
          </p:cNvSpPr>
          <p:nvPr>
            <p:ph type="title"/>
          </p:nvPr>
        </p:nvSpPr>
        <p:spPr/>
        <p:txBody>
          <a:bodyPr/>
          <a:lstStyle/>
          <a:p>
            <a:r>
              <a:rPr lang="cs-CZ" dirty="0" err="1"/>
              <a:t>Adjuvatics</a:t>
            </a:r>
            <a:endParaRPr lang="cs-CZ" dirty="0"/>
          </a:p>
        </p:txBody>
      </p:sp>
      <p:pic>
        <p:nvPicPr>
          <p:cNvPr id="7" name="Obrázek 6"/>
          <p:cNvPicPr>
            <a:picLocks noChangeAspect="1"/>
          </p:cNvPicPr>
          <p:nvPr/>
        </p:nvPicPr>
        <p:blipFill>
          <a:blip r:embed="rId2"/>
          <a:stretch>
            <a:fillRect/>
          </a:stretch>
        </p:blipFill>
        <p:spPr>
          <a:xfrm>
            <a:off x="6477733" y="3678614"/>
            <a:ext cx="1654589" cy="2549386"/>
          </a:xfrm>
          <a:prstGeom prst="rect">
            <a:avLst/>
          </a:prstGeom>
        </p:spPr>
      </p:pic>
      <p:pic>
        <p:nvPicPr>
          <p:cNvPr id="10" name="Obrázek 9"/>
          <p:cNvPicPr>
            <a:picLocks noChangeAspect="1"/>
          </p:cNvPicPr>
          <p:nvPr/>
        </p:nvPicPr>
        <p:blipFill>
          <a:blip r:embed="rId3"/>
          <a:stretch>
            <a:fillRect/>
          </a:stretch>
        </p:blipFill>
        <p:spPr>
          <a:xfrm>
            <a:off x="8639999" y="3881211"/>
            <a:ext cx="2696509" cy="1760832"/>
          </a:xfrm>
          <a:prstGeom prst="rect">
            <a:avLst/>
          </a:prstGeom>
        </p:spPr>
      </p:pic>
    </p:spTree>
    <p:extLst>
      <p:ext uri="{BB962C8B-B14F-4D97-AF65-F5344CB8AC3E}">
        <p14:creationId xmlns:p14="http://schemas.microsoft.com/office/powerpoint/2010/main" val="31127908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err="1"/>
              <a:t>Stair</a:t>
            </a:r>
            <a:r>
              <a:rPr lang="cs-CZ" dirty="0"/>
              <a:t> </a:t>
            </a:r>
            <a:r>
              <a:rPr lang="cs-CZ" dirty="0" err="1"/>
              <a:t>platforms</a:t>
            </a:r>
            <a:r>
              <a:rPr lang="cs-CZ" dirty="0"/>
              <a:t>: </a:t>
            </a:r>
            <a:r>
              <a:rPr lang="cs-CZ" dirty="0" err="1"/>
              <a:t>oblique</a:t>
            </a:r>
            <a:r>
              <a:rPr lang="cs-CZ" dirty="0"/>
              <a:t>, </a:t>
            </a:r>
            <a:r>
              <a:rPr lang="cs-CZ" dirty="0" err="1"/>
              <a:t>vertical</a:t>
            </a:r>
            <a:r>
              <a:rPr lang="cs-CZ" dirty="0"/>
              <a:t>
„</a:t>
            </a:r>
            <a:r>
              <a:rPr lang="cs-CZ" dirty="0" err="1"/>
              <a:t>stairclimbers</a:t>
            </a:r>
            <a:r>
              <a:rPr lang="cs-CZ" dirty="0"/>
              <a:t>“
</a:t>
            </a:r>
            <a:r>
              <a:rPr lang="cs-CZ" dirty="0" err="1"/>
              <a:t>ramps</a:t>
            </a:r>
            <a:r>
              <a:rPr lang="cs-CZ" dirty="0"/>
              <a:t>
</a:t>
            </a:r>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Overcoming</a:t>
            </a:r>
            <a:r>
              <a:rPr lang="cs-CZ" dirty="0"/>
              <a:t> </a:t>
            </a:r>
            <a:r>
              <a:rPr lang="cs-CZ" dirty="0" err="1"/>
              <a:t>barriers</a:t>
            </a:r>
            <a:r>
              <a:rPr lang="cs-CZ" dirty="0"/>
              <a:t>
</a:t>
            </a:r>
          </a:p>
        </p:txBody>
      </p:sp>
      <p:sp>
        <p:nvSpPr>
          <p:cNvPr id="5" name="Nadpis 4"/>
          <p:cNvSpPr>
            <a:spLocks noGrp="1"/>
          </p:cNvSpPr>
          <p:nvPr>
            <p:ph type="title"/>
          </p:nvPr>
        </p:nvSpPr>
        <p:spPr/>
        <p:txBody>
          <a:bodyPr/>
          <a:lstStyle/>
          <a:p>
            <a:r>
              <a:rPr lang="cs-CZ" dirty="0" err="1"/>
              <a:t>Adjuvatics</a:t>
            </a:r>
            <a:endParaRPr lang="cs-CZ" dirty="0"/>
          </a:p>
        </p:txBody>
      </p:sp>
      <p:pic>
        <p:nvPicPr>
          <p:cNvPr id="6" name="Obrázek 5"/>
          <p:cNvPicPr>
            <a:picLocks noChangeAspect="1"/>
          </p:cNvPicPr>
          <p:nvPr/>
        </p:nvPicPr>
        <p:blipFill>
          <a:blip r:embed="rId2"/>
          <a:stretch>
            <a:fillRect/>
          </a:stretch>
        </p:blipFill>
        <p:spPr>
          <a:xfrm>
            <a:off x="9319098" y="561430"/>
            <a:ext cx="2153765" cy="2843896"/>
          </a:xfrm>
          <a:prstGeom prst="rect">
            <a:avLst/>
          </a:prstGeom>
        </p:spPr>
      </p:pic>
      <p:pic>
        <p:nvPicPr>
          <p:cNvPr id="8" name="Obrázek 7"/>
          <p:cNvPicPr>
            <a:picLocks noChangeAspect="1"/>
          </p:cNvPicPr>
          <p:nvPr/>
        </p:nvPicPr>
        <p:blipFill>
          <a:blip r:embed="rId3"/>
          <a:stretch>
            <a:fillRect/>
          </a:stretch>
        </p:blipFill>
        <p:spPr>
          <a:xfrm>
            <a:off x="7215655" y="561430"/>
            <a:ext cx="1890135" cy="2843251"/>
          </a:xfrm>
          <a:prstGeom prst="rect">
            <a:avLst/>
          </a:prstGeom>
        </p:spPr>
      </p:pic>
      <p:pic>
        <p:nvPicPr>
          <p:cNvPr id="12" name="Obrázek 11"/>
          <p:cNvPicPr>
            <a:picLocks noChangeAspect="1"/>
          </p:cNvPicPr>
          <p:nvPr/>
        </p:nvPicPr>
        <p:blipFill>
          <a:blip r:embed="rId4"/>
          <a:stretch>
            <a:fillRect/>
          </a:stretch>
        </p:blipFill>
        <p:spPr>
          <a:xfrm>
            <a:off x="5678053" y="3754245"/>
            <a:ext cx="2082233" cy="2077755"/>
          </a:xfrm>
          <a:prstGeom prst="rect">
            <a:avLst/>
          </a:prstGeom>
        </p:spPr>
      </p:pic>
      <p:pic>
        <p:nvPicPr>
          <p:cNvPr id="13" name="Obrázek 12"/>
          <p:cNvPicPr>
            <a:picLocks noChangeAspect="1"/>
          </p:cNvPicPr>
          <p:nvPr/>
        </p:nvPicPr>
        <p:blipFill>
          <a:blip r:embed="rId5"/>
          <a:stretch>
            <a:fillRect/>
          </a:stretch>
        </p:blipFill>
        <p:spPr>
          <a:xfrm>
            <a:off x="8121438" y="3754245"/>
            <a:ext cx="3351425" cy="2070230"/>
          </a:xfrm>
          <a:prstGeom prst="rect">
            <a:avLst/>
          </a:prstGeom>
        </p:spPr>
      </p:pic>
      <p:pic>
        <p:nvPicPr>
          <p:cNvPr id="14" name="Obrázek 13"/>
          <p:cNvPicPr>
            <a:picLocks noChangeAspect="1"/>
          </p:cNvPicPr>
          <p:nvPr/>
        </p:nvPicPr>
        <p:blipFill>
          <a:blip r:embed="rId6"/>
          <a:stretch>
            <a:fillRect/>
          </a:stretch>
        </p:blipFill>
        <p:spPr>
          <a:xfrm>
            <a:off x="3852153" y="2751204"/>
            <a:ext cx="1530199" cy="3053816"/>
          </a:xfrm>
          <a:prstGeom prst="rect">
            <a:avLst/>
          </a:prstGeom>
        </p:spPr>
      </p:pic>
    </p:spTree>
    <p:extLst>
      <p:ext uri="{BB962C8B-B14F-4D97-AF65-F5344CB8AC3E}">
        <p14:creationId xmlns:p14="http://schemas.microsoft.com/office/powerpoint/2010/main" val="28928819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2400" dirty="0"/>
              <a:t>increase the user's potential in self-service and independence from the assistance of the other person
Jacks, bath/shower seats, toilet trolleys
Attachments, backrests, toilet handles
</a:t>
            </a:r>
            <a:endParaRPr lang="cs-CZ" dirty="0"/>
          </a:p>
        </p:txBody>
      </p:sp>
      <p:sp>
        <p:nvSpPr>
          <p:cNvPr id="3" name="Zástupný symbol pro zápatí 2"/>
          <p:cNvSpPr>
            <a:spLocks noGrp="1"/>
          </p:cNvSpPr>
          <p:nvPr>
            <p:ph type="ftr" sz="quarter" idx="10"/>
          </p:nvPr>
        </p:nvSpPr>
        <p:spPr>
          <a:xfrm>
            <a:off x="720000" y="6208545"/>
            <a:ext cx="7920000" cy="252000"/>
          </a:xfrm>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For</a:t>
            </a:r>
            <a:r>
              <a:rPr lang="cs-CZ" dirty="0"/>
              <a:t> </a:t>
            </a:r>
            <a:r>
              <a:rPr lang="cs-CZ" dirty="0" err="1"/>
              <a:t>hygiene</a:t>
            </a:r>
            <a:r>
              <a:rPr lang="cs-CZ" dirty="0"/>
              <a:t>
</a:t>
            </a:r>
          </a:p>
        </p:txBody>
      </p:sp>
      <p:sp>
        <p:nvSpPr>
          <p:cNvPr id="5" name="Nadpis 4"/>
          <p:cNvSpPr>
            <a:spLocks noGrp="1"/>
          </p:cNvSpPr>
          <p:nvPr>
            <p:ph type="title"/>
          </p:nvPr>
        </p:nvSpPr>
        <p:spPr/>
        <p:txBody>
          <a:bodyPr/>
          <a:lstStyle/>
          <a:p>
            <a:r>
              <a:rPr lang="cs-CZ" dirty="0" err="1"/>
              <a:t>Adjuvatics</a:t>
            </a:r>
            <a:endParaRPr lang="cs-CZ" dirty="0"/>
          </a:p>
        </p:txBody>
      </p:sp>
      <p:pic>
        <p:nvPicPr>
          <p:cNvPr id="6" name="Obrázek 5"/>
          <p:cNvPicPr>
            <a:picLocks noChangeAspect="1"/>
          </p:cNvPicPr>
          <p:nvPr/>
        </p:nvPicPr>
        <p:blipFill>
          <a:blip r:embed="rId2"/>
          <a:stretch>
            <a:fillRect/>
          </a:stretch>
        </p:blipFill>
        <p:spPr>
          <a:xfrm>
            <a:off x="720000" y="4450333"/>
            <a:ext cx="2047756" cy="1506092"/>
          </a:xfrm>
          <a:prstGeom prst="rect">
            <a:avLst/>
          </a:prstGeom>
        </p:spPr>
      </p:pic>
      <p:pic>
        <p:nvPicPr>
          <p:cNvPr id="8" name="Obrázek 7"/>
          <p:cNvPicPr>
            <a:picLocks noChangeAspect="1"/>
          </p:cNvPicPr>
          <p:nvPr/>
        </p:nvPicPr>
        <p:blipFill>
          <a:blip r:embed="rId3"/>
          <a:stretch>
            <a:fillRect/>
          </a:stretch>
        </p:blipFill>
        <p:spPr>
          <a:xfrm>
            <a:off x="7900539" y="3870368"/>
            <a:ext cx="2080040" cy="2212117"/>
          </a:xfrm>
          <a:prstGeom prst="rect">
            <a:avLst/>
          </a:prstGeom>
        </p:spPr>
      </p:pic>
    </p:spTree>
    <p:extLst>
      <p:ext uri="{BB962C8B-B14F-4D97-AF65-F5344CB8AC3E}">
        <p14:creationId xmlns:p14="http://schemas.microsoft.com/office/powerpoint/2010/main" val="34054643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a:t>fixing boards, plates
Cutlery, handles
Special knives
Feeders 
</a:t>
            </a:r>
            <a:endParaRPr lang="cs-CZ" dirty="0"/>
          </a:p>
        </p:txBody>
      </p:sp>
      <p:sp>
        <p:nvSpPr>
          <p:cNvPr id="3" name="Zástupný symbol pro zápatí 2"/>
          <p:cNvSpPr>
            <a:spLocks noGrp="1"/>
          </p:cNvSpPr>
          <p:nvPr>
            <p:ph type="ftr" sz="quarter" idx="10"/>
          </p:nvPr>
        </p:nvSpPr>
        <p:spPr>
          <a:xfrm>
            <a:off x="720000" y="6208545"/>
            <a:ext cx="7920000" cy="252000"/>
          </a:xfrm>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Usnadňující výkon praktických činností</a:t>
            </a:r>
          </a:p>
        </p:txBody>
      </p:sp>
      <p:sp>
        <p:nvSpPr>
          <p:cNvPr id="5" name="Nadpis 4"/>
          <p:cNvSpPr>
            <a:spLocks noGrp="1"/>
          </p:cNvSpPr>
          <p:nvPr>
            <p:ph type="title"/>
          </p:nvPr>
        </p:nvSpPr>
        <p:spPr/>
        <p:txBody>
          <a:bodyPr/>
          <a:lstStyle/>
          <a:p>
            <a:r>
              <a:rPr lang="cs-CZ" dirty="0" err="1"/>
              <a:t>Adjuvatics</a:t>
            </a:r>
            <a:endParaRPr lang="cs-CZ" dirty="0"/>
          </a:p>
        </p:txBody>
      </p:sp>
      <p:pic>
        <p:nvPicPr>
          <p:cNvPr id="7" name="Obrázek 6"/>
          <p:cNvPicPr>
            <a:picLocks noChangeAspect="1"/>
          </p:cNvPicPr>
          <p:nvPr/>
        </p:nvPicPr>
        <p:blipFill>
          <a:blip r:embed="rId2"/>
          <a:stretch>
            <a:fillRect/>
          </a:stretch>
        </p:blipFill>
        <p:spPr>
          <a:xfrm>
            <a:off x="5790825" y="720000"/>
            <a:ext cx="2069124" cy="2023924"/>
          </a:xfrm>
          <a:prstGeom prst="rect">
            <a:avLst/>
          </a:prstGeom>
        </p:spPr>
      </p:pic>
      <p:pic>
        <p:nvPicPr>
          <p:cNvPr id="9" name="Obrázek 8"/>
          <p:cNvPicPr>
            <a:picLocks noChangeAspect="1"/>
          </p:cNvPicPr>
          <p:nvPr/>
        </p:nvPicPr>
        <p:blipFill>
          <a:blip r:embed="rId3"/>
          <a:stretch>
            <a:fillRect/>
          </a:stretch>
        </p:blipFill>
        <p:spPr>
          <a:xfrm>
            <a:off x="8885494" y="673216"/>
            <a:ext cx="2173363" cy="2070707"/>
          </a:xfrm>
          <a:prstGeom prst="rect">
            <a:avLst/>
          </a:prstGeom>
        </p:spPr>
      </p:pic>
      <p:pic>
        <p:nvPicPr>
          <p:cNvPr id="10" name="Obrázek 9"/>
          <p:cNvPicPr>
            <a:picLocks noChangeAspect="1"/>
          </p:cNvPicPr>
          <p:nvPr/>
        </p:nvPicPr>
        <p:blipFill>
          <a:blip r:embed="rId4"/>
          <a:stretch>
            <a:fillRect/>
          </a:stretch>
        </p:blipFill>
        <p:spPr>
          <a:xfrm>
            <a:off x="5844347" y="3531154"/>
            <a:ext cx="2484467" cy="1570112"/>
          </a:xfrm>
          <a:prstGeom prst="rect">
            <a:avLst/>
          </a:prstGeom>
        </p:spPr>
      </p:pic>
      <p:pic>
        <p:nvPicPr>
          <p:cNvPr id="11" name="Obrázek 10"/>
          <p:cNvPicPr>
            <a:picLocks noChangeAspect="1"/>
          </p:cNvPicPr>
          <p:nvPr/>
        </p:nvPicPr>
        <p:blipFill>
          <a:blip r:embed="rId5"/>
          <a:stretch>
            <a:fillRect/>
          </a:stretch>
        </p:blipFill>
        <p:spPr>
          <a:xfrm>
            <a:off x="8743157" y="3055026"/>
            <a:ext cx="2315700" cy="2046240"/>
          </a:xfrm>
          <a:prstGeom prst="rect">
            <a:avLst/>
          </a:prstGeom>
        </p:spPr>
      </p:pic>
    </p:spTree>
    <p:extLst>
      <p:ext uri="{BB962C8B-B14F-4D97-AF65-F5344CB8AC3E}">
        <p14:creationId xmlns:p14="http://schemas.microsoft.com/office/powerpoint/2010/main" val="34330601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err="1"/>
              <a:t>Trackball</a:t>
            </a:r>
            <a:r>
              <a:rPr lang="cs-CZ" dirty="0"/>
              <a:t>, </a:t>
            </a:r>
            <a:r>
              <a:rPr lang="cs-CZ" dirty="0" err="1"/>
              <a:t>mouse</a:t>
            </a:r>
            <a:r>
              <a:rPr lang="cs-CZ" dirty="0"/>
              <a:t>
</a:t>
            </a:r>
            <a:r>
              <a:rPr lang="cs-CZ" dirty="0" err="1"/>
              <a:t>Keyboard</a:t>
            </a:r>
            <a:r>
              <a:rPr lang="cs-CZ" dirty="0"/>
              <a:t>
</a:t>
            </a:r>
          </a:p>
        </p:txBody>
      </p:sp>
      <p:sp>
        <p:nvSpPr>
          <p:cNvPr id="3" name="Zástupný symbol pro zápatí 2"/>
          <p:cNvSpPr>
            <a:spLocks noGrp="1"/>
          </p:cNvSpPr>
          <p:nvPr>
            <p:ph type="ftr" sz="quarter" idx="10"/>
          </p:nvPr>
        </p:nvSpPr>
        <p:spPr>
          <a:xfrm>
            <a:off x="720000" y="6208545"/>
            <a:ext cx="7920000" cy="252000"/>
          </a:xfrm>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IT</a:t>
            </a:r>
          </a:p>
        </p:txBody>
      </p:sp>
      <p:sp>
        <p:nvSpPr>
          <p:cNvPr id="5" name="Nadpis 4"/>
          <p:cNvSpPr>
            <a:spLocks noGrp="1"/>
          </p:cNvSpPr>
          <p:nvPr>
            <p:ph type="title"/>
          </p:nvPr>
        </p:nvSpPr>
        <p:spPr>
          <a:xfrm>
            <a:off x="720000" y="693668"/>
            <a:ext cx="10753200" cy="451576"/>
          </a:xfrm>
        </p:spPr>
        <p:txBody>
          <a:bodyPr/>
          <a:lstStyle/>
          <a:p>
            <a:r>
              <a:rPr lang="cs-CZ" dirty="0" err="1"/>
              <a:t>Adjuvatics</a:t>
            </a:r>
            <a:endParaRPr lang="cs-CZ" dirty="0"/>
          </a:p>
        </p:txBody>
      </p:sp>
      <p:pic>
        <p:nvPicPr>
          <p:cNvPr id="6" name="Obrázek 5"/>
          <p:cNvPicPr>
            <a:picLocks noChangeAspect="1"/>
          </p:cNvPicPr>
          <p:nvPr/>
        </p:nvPicPr>
        <p:blipFill>
          <a:blip r:embed="rId2"/>
          <a:stretch>
            <a:fillRect/>
          </a:stretch>
        </p:blipFill>
        <p:spPr>
          <a:xfrm>
            <a:off x="3821640" y="1645093"/>
            <a:ext cx="5539310" cy="1732626"/>
          </a:xfrm>
          <a:prstGeom prst="rect">
            <a:avLst/>
          </a:prstGeom>
        </p:spPr>
      </p:pic>
      <p:pic>
        <p:nvPicPr>
          <p:cNvPr id="8" name="Obrázek 7"/>
          <p:cNvPicPr>
            <a:picLocks noChangeAspect="1"/>
          </p:cNvPicPr>
          <p:nvPr/>
        </p:nvPicPr>
        <p:blipFill>
          <a:blip r:embed="rId3"/>
          <a:stretch>
            <a:fillRect/>
          </a:stretch>
        </p:blipFill>
        <p:spPr>
          <a:xfrm>
            <a:off x="8916307" y="1637635"/>
            <a:ext cx="2367775" cy="1740084"/>
          </a:xfrm>
          <a:prstGeom prst="rect">
            <a:avLst/>
          </a:prstGeom>
        </p:spPr>
      </p:pic>
      <p:pic>
        <p:nvPicPr>
          <p:cNvPr id="12" name="Obrázek 11"/>
          <p:cNvPicPr>
            <a:picLocks noChangeAspect="1"/>
          </p:cNvPicPr>
          <p:nvPr/>
        </p:nvPicPr>
        <p:blipFill>
          <a:blip r:embed="rId4"/>
          <a:stretch>
            <a:fillRect/>
          </a:stretch>
        </p:blipFill>
        <p:spPr>
          <a:xfrm>
            <a:off x="3821640" y="3635765"/>
            <a:ext cx="3487500" cy="2199360"/>
          </a:xfrm>
          <a:prstGeom prst="rect">
            <a:avLst/>
          </a:prstGeom>
        </p:spPr>
      </p:pic>
      <p:pic>
        <p:nvPicPr>
          <p:cNvPr id="13" name="Obrázek 12"/>
          <p:cNvPicPr>
            <a:picLocks noChangeAspect="1"/>
          </p:cNvPicPr>
          <p:nvPr/>
        </p:nvPicPr>
        <p:blipFill rotWithShape="1">
          <a:blip r:embed="rId5"/>
          <a:srcRect l="2926" t="5926" r="5410" b="6716"/>
          <a:stretch/>
        </p:blipFill>
        <p:spPr>
          <a:xfrm>
            <a:off x="7427220" y="3603248"/>
            <a:ext cx="3927900" cy="2228752"/>
          </a:xfrm>
          <a:prstGeom prst="rect">
            <a:avLst/>
          </a:prstGeom>
        </p:spPr>
      </p:pic>
    </p:spTree>
    <p:extLst>
      <p:ext uri="{BB962C8B-B14F-4D97-AF65-F5344CB8AC3E}">
        <p14:creationId xmlns:p14="http://schemas.microsoft.com/office/powerpoint/2010/main" val="3878922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a:xfrm>
            <a:off x="720000" y="6208545"/>
            <a:ext cx="7920000" cy="252000"/>
          </a:xfrm>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IT</a:t>
            </a:r>
          </a:p>
        </p:txBody>
      </p:sp>
      <p:sp>
        <p:nvSpPr>
          <p:cNvPr id="5" name="Nadpis 4"/>
          <p:cNvSpPr>
            <a:spLocks noGrp="1"/>
          </p:cNvSpPr>
          <p:nvPr>
            <p:ph type="title"/>
          </p:nvPr>
        </p:nvSpPr>
        <p:spPr>
          <a:xfrm>
            <a:off x="720194" y="693668"/>
            <a:ext cx="10753200" cy="451576"/>
          </a:xfrm>
        </p:spPr>
        <p:txBody>
          <a:bodyPr/>
          <a:lstStyle/>
          <a:p>
            <a:r>
              <a:rPr lang="cs-CZ" dirty="0" err="1"/>
              <a:t>Adjuvatics</a:t>
            </a:r>
            <a:endParaRPr lang="cs-CZ" dirty="0"/>
          </a:p>
        </p:txBody>
      </p:sp>
      <p:pic>
        <p:nvPicPr>
          <p:cNvPr id="7" name="Obrázek 6"/>
          <p:cNvPicPr>
            <a:picLocks noChangeAspect="1"/>
          </p:cNvPicPr>
          <p:nvPr/>
        </p:nvPicPr>
        <p:blipFill>
          <a:blip r:embed="rId2"/>
          <a:stretch>
            <a:fillRect/>
          </a:stretch>
        </p:blipFill>
        <p:spPr>
          <a:xfrm>
            <a:off x="720000" y="2697723"/>
            <a:ext cx="5678503" cy="2146652"/>
          </a:xfrm>
          <a:prstGeom prst="rect">
            <a:avLst/>
          </a:prstGeom>
        </p:spPr>
      </p:pic>
      <p:pic>
        <p:nvPicPr>
          <p:cNvPr id="9" name="Obrázek 8"/>
          <p:cNvPicPr>
            <a:picLocks noChangeAspect="1"/>
          </p:cNvPicPr>
          <p:nvPr/>
        </p:nvPicPr>
        <p:blipFill rotWithShape="1">
          <a:blip r:embed="rId3"/>
          <a:srcRect l="4053" t="4853" r="4157" b="7181"/>
          <a:stretch/>
        </p:blipFill>
        <p:spPr>
          <a:xfrm>
            <a:off x="7005753" y="2697723"/>
            <a:ext cx="3679976" cy="2146652"/>
          </a:xfrm>
          <a:prstGeom prst="rect">
            <a:avLst/>
          </a:prstGeom>
        </p:spPr>
      </p:pic>
    </p:spTree>
    <p:extLst>
      <p:ext uri="{BB962C8B-B14F-4D97-AF65-F5344CB8AC3E}">
        <p14:creationId xmlns:p14="http://schemas.microsoft.com/office/powerpoint/2010/main" val="23143019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a:xfrm>
            <a:off x="720000" y="6208545"/>
            <a:ext cx="7920000" cy="252000"/>
          </a:xfrm>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Smart NAV a 14 </a:t>
            </a:r>
            <a:r>
              <a:rPr lang="cs-CZ" dirty="0" err="1"/>
              <a:t>Control</a:t>
            </a:r>
            <a:endParaRPr lang="cs-CZ" dirty="0"/>
          </a:p>
        </p:txBody>
      </p:sp>
      <p:sp>
        <p:nvSpPr>
          <p:cNvPr id="5" name="Nadpis 4"/>
          <p:cNvSpPr>
            <a:spLocks noGrp="1"/>
          </p:cNvSpPr>
          <p:nvPr>
            <p:ph type="title"/>
          </p:nvPr>
        </p:nvSpPr>
        <p:spPr>
          <a:xfrm>
            <a:off x="720000" y="693668"/>
            <a:ext cx="10753200" cy="451576"/>
          </a:xfrm>
        </p:spPr>
        <p:txBody>
          <a:bodyPr/>
          <a:lstStyle/>
          <a:p>
            <a:r>
              <a:rPr lang="cs-CZ" dirty="0" err="1"/>
              <a:t>Adjuvatics</a:t>
            </a:r>
            <a:endParaRPr lang="cs-CZ" dirty="0"/>
          </a:p>
        </p:txBody>
      </p:sp>
      <p:pic>
        <p:nvPicPr>
          <p:cNvPr id="2" name="smartnav-gaming1-720x4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0000" y="1718334"/>
            <a:ext cx="5089186" cy="3816890"/>
          </a:xfrm>
          <a:prstGeom prst="rect">
            <a:avLst/>
          </a:prstGeom>
        </p:spPr>
      </p:pic>
      <p:pic>
        <p:nvPicPr>
          <p:cNvPr id="6" name="smart-NAV_bi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606918" y="1718335"/>
            <a:ext cx="5089186" cy="3816890"/>
          </a:xfrm>
          <a:prstGeom prst="rect">
            <a:avLst/>
          </a:prstGeom>
        </p:spPr>
      </p:pic>
    </p:spTree>
    <p:extLst>
      <p:ext uri="{BB962C8B-B14F-4D97-AF65-F5344CB8AC3E}">
        <p14:creationId xmlns:p14="http://schemas.microsoft.com/office/powerpoint/2010/main" val="399228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435" fill="hold"/>
                                        <p:tgtEl>
                                          <p:spTgt spid="2"/>
                                        </p:tgtEl>
                                      </p:cBhvr>
                                    </p:cmd>
                                  </p:childTnLst>
                                </p:cTn>
                              </p:par>
                              <p:par>
                                <p:cTn id="7" presetID="1" presetClass="mediacall" presetSubtype="0" fill="hold" nodeType="withEffect">
                                  <p:stCondLst>
                                    <p:cond delay="5000"/>
                                  </p:stCondLst>
                                  <p:childTnLst>
                                    <p:cmd type="call" cmd="playFrom(0.0)">
                                      <p:cBhvr>
                                        <p:cTn id="8" dur="51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9" fill="hold" display="0">
                  <p:stCondLst>
                    <p:cond delay="indefinite"/>
                  </p:stCondLst>
                </p:cTn>
                <p:tgtEl>
                  <p:spTgt spid="2"/>
                </p:tgtEl>
              </p:cMediaNode>
            </p:video>
            <p:video>
              <p:cMediaNode vol="80000">
                <p:cTn id="10" fill="hold" display="0">
                  <p:stCondLst>
                    <p:cond delay="indefinite"/>
                  </p:stCondLst>
                </p:cTn>
                <p:tgtEl>
                  <p:spTgt spid="6"/>
                </p:tgtEl>
              </p:cMediaNode>
            </p:vide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1800" dirty="0"/>
              <a:t>Medical strollers: 
For children of early age
Combination with abduction wedges, armrests, tables ap
Rehabilitation carts: 
according to drive - mechanical x electric
according to the environment - interior x exterior
by age - for children, young people and adults
according to the design - fixed x folding
according to purpose - standard x special (sports, hygienic, transport).</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Strollers</a:t>
            </a:r>
            <a:r>
              <a:rPr lang="cs-CZ" dirty="0"/>
              <a:t>, </a:t>
            </a:r>
            <a:r>
              <a:rPr lang="cs-CZ" dirty="0" err="1"/>
              <a:t>trolleys</a:t>
            </a:r>
            <a:r>
              <a:rPr lang="cs-CZ" dirty="0"/>
              <a:t>
</a:t>
            </a:r>
          </a:p>
        </p:txBody>
      </p:sp>
      <p:sp>
        <p:nvSpPr>
          <p:cNvPr id="5" name="Nadpis 4"/>
          <p:cNvSpPr>
            <a:spLocks noGrp="1"/>
          </p:cNvSpPr>
          <p:nvPr>
            <p:ph type="title"/>
          </p:nvPr>
        </p:nvSpPr>
        <p:spPr/>
        <p:txBody>
          <a:bodyPr/>
          <a:lstStyle/>
          <a:p>
            <a:r>
              <a:rPr lang="cs-CZ" dirty="0" err="1"/>
              <a:t>Adjuvatics</a:t>
            </a:r>
            <a:endParaRPr lang="cs-CZ" dirty="0"/>
          </a:p>
        </p:txBody>
      </p:sp>
    </p:spTree>
    <p:extLst>
      <p:ext uri="{BB962C8B-B14F-4D97-AF65-F5344CB8AC3E}">
        <p14:creationId xmlns:p14="http://schemas.microsoft.com/office/powerpoint/2010/main" val="3938394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Construction</a:t>
            </a:r>
            <a:r>
              <a:rPr lang="cs-CZ" dirty="0"/>
              <a:t> – </a:t>
            </a:r>
            <a:r>
              <a:rPr lang="cs-CZ" dirty="0" err="1"/>
              <a:t>stump</a:t>
            </a:r>
            <a:r>
              <a:rPr lang="cs-CZ" dirty="0"/>
              <a:t> </a:t>
            </a:r>
            <a:r>
              <a:rPr lang="cs-CZ" dirty="0" err="1"/>
              <a:t>bed</a:t>
            </a:r>
            <a:r>
              <a:rPr lang="cs-CZ" dirty="0"/>
              <a:t>
</a:t>
            </a:r>
          </a:p>
        </p:txBody>
      </p:sp>
      <p:sp>
        <p:nvSpPr>
          <p:cNvPr id="5" name="Nadpis 4"/>
          <p:cNvSpPr>
            <a:spLocks noGrp="1"/>
          </p:cNvSpPr>
          <p:nvPr>
            <p:ph type="title"/>
          </p:nvPr>
        </p:nvSpPr>
        <p:spPr/>
        <p:txBody>
          <a:bodyPr/>
          <a:lstStyle/>
          <a:p>
            <a:r>
              <a:rPr lang="cs-CZ" dirty="0"/>
              <a:t>Protetika</a:t>
            </a:r>
          </a:p>
        </p:txBody>
      </p:sp>
      <p:pic>
        <p:nvPicPr>
          <p:cNvPr id="2" name="Obrázek 1"/>
          <p:cNvPicPr>
            <a:picLocks noChangeAspect="1"/>
          </p:cNvPicPr>
          <p:nvPr/>
        </p:nvPicPr>
        <p:blipFill rotWithShape="1">
          <a:blip r:embed="rId2"/>
          <a:srcRect l="9568" t="4898"/>
          <a:stretch/>
        </p:blipFill>
        <p:spPr>
          <a:xfrm>
            <a:off x="720000" y="1983832"/>
            <a:ext cx="4738302" cy="3580389"/>
          </a:xfrm>
          <a:prstGeom prst="rect">
            <a:avLst/>
          </a:prstGeom>
        </p:spPr>
      </p:pic>
      <p:pic>
        <p:nvPicPr>
          <p:cNvPr id="6" name="Obrázek 5"/>
          <p:cNvPicPr>
            <a:picLocks noChangeAspect="1"/>
          </p:cNvPicPr>
          <p:nvPr/>
        </p:nvPicPr>
        <p:blipFill>
          <a:blip r:embed="rId3"/>
          <a:stretch>
            <a:fillRect/>
          </a:stretch>
        </p:blipFill>
        <p:spPr>
          <a:xfrm>
            <a:off x="6668106" y="1835355"/>
            <a:ext cx="3943787" cy="3959903"/>
          </a:xfrm>
          <a:prstGeom prst="rect">
            <a:avLst/>
          </a:prstGeom>
        </p:spPr>
      </p:pic>
    </p:spTree>
    <p:extLst>
      <p:ext uri="{BB962C8B-B14F-4D97-AF65-F5344CB8AC3E}">
        <p14:creationId xmlns:p14="http://schemas.microsoft.com/office/powerpoint/2010/main" val="21239289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5" name="Nadpis 4"/>
          <p:cNvSpPr>
            <a:spLocks noGrp="1"/>
          </p:cNvSpPr>
          <p:nvPr>
            <p:ph type="title"/>
          </p:nvPr>
        </p:nvSpPr>
        <p:spPr/>
        <p:txBody>
          <a:bodyPr/>
          <a:lstStyle/>
          <a:p>
            <a:r>
              <a:rPr lang="cs-CZ" dirty="0" err="1"/>
              <a:t>Conclusion</a:t>
            </a:r>
            <a:endParaRPr lang="cs-CZ" dirty="0"/>
          </a:p>
        </p:txBody>
      </p:sp>
      <p:pic>
        <p:nvPicPr>
          <p:cNvPr id="18" name="Obrázek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31686" y="1779789"/>
            <a:ext cx="5759999" cy="3839999"/>
          </a:xfrm>
          <a:prstGeom prst="rect">
            <a:avLst/>
          </a:prstGeom>
        </p:spPr>
      </p:pic>
    </p:spTree>
    <p:extLst>
      <p:ext uri="{BB962C8B-B14F-4D97-AF65-F5344CB8AC3E}">
        <p14:creationId xmlns:p14="http://schemas.microsoft.com/office/powerpoint/2010/main" val="31358585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endParaRPr lang="cs-CZ" dirty="0"/>
          </a:p>
        </p:txBody>
      </p:sp>
      <p:sp>
        <p:nvSpPr>
          <p:cNvPr id="5" name="Nadpis 4"/>
          <p:cNvSpPr>
            <a:spLocks noGrp="1"/>
          </p:cNvSpPr>
          <p:nvPr>
            <p:ph type="title"/>
          </p:nvPr>
        </p:nvSpPr>
        <p:spPr/>
        <p:txBody>
          <a:bodyPr/>
          <a:lstStyle/>
          <a:p>
            <a:r>
              <a:rPr lang="cs-CZ" dirty="0" err="1"/>
              <a:t>Conclusion</a:t>
            </a:r>
            <a:endParaRPr lang="cs-CZ" dirty="0"/>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9010" y="720000"/>
            <a:ext cx="5050878" cy="3367252"/>
          </a:xfrm>
          <a:prstGeom prst="rect">
            <a:avLst/>
          </a:prstGeom>
        </p:spPr>
      </p:pic>
      <p:pic>
        <p:nvPicPr>
          <p:cNvPr id="14" name="Obráze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0" y="2597399"/>
            <a:ext cx="4851900" cy="3234600"/>
          </a:xfrm>
          <a:prstGeom prst="rect">
            <a:avLst/>
          </a:prstGeom>
        </p:spPr>
      </p:pic>
    </p:spTree>
    <p:extLst>
      <p:ext uri="{BB962C8B-B14F-4D97-AF65-F5344CB8AC3E}">
        <p14:creationId xmlns:p14="http://schemas.microsoft.com/office/powerpoint/2010/main" val="36378058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pic>
        <p:nvPicPr>
          <p:cNvPr id="15" name="Obráze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0" y="2011899"/>
            <a:ext cx="5730150" cy="3820100"/>
          </a:xfrm>
          <a:prstGeom prst="rect">
            <a:avLst/>
          </a:prstGeom>
        </p:spPr>
      </p:pic>
      <p:pic>
        <p:nvPicPr>
          <p:cNvPr id="16" name="Obráze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52213" y="1667238"/>
            <a:ext cx="5575573" cy="3717049"/>
          </a:xfrm>
          <a:prstGeom prst="rect">
            <a:avLst/>
          </a:prstGeom>
        </p:spPr>
      </p:pic>
    </p:spTree>
    <p:extLst>
      <p:ext uri="{BB962C8B-B14F-4D97-AF65-F5344CB8AC3E}">
        <p14:creationId xmlns:p14="http://schemas.microsoft.com/office/powerpoint/2010/main" val="5081684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21st </a:t>
            </a:r>
            <a:r>
              <a:rPr lang="cs-CZ" dirty="0" err="1"/>
              <a:t>century</a:t>
            </a:r>
            <a:r>
              <a:rPr lang="cs-CZ" dirty="0"/>
              <a:t>
</a:t>
            </a:r>
          </a:p>
        </p:txBody>
      </p:sp>
      <p:sp>
        <p:nvSpPr>
          <p:cNvPr id="5" name="Nadpis 4"/>
          <p:cNvSpPr>
            <a:spLocks noGrp="1"/>
          </p:cNvSpPr>
          <p:nvPr>
            <p:ph type="title"/>
          </p:nvPr>
        </p:nvSpPr>
        <p:spPr/>
        <p:txBody>
          <a:bodyPr/>
          <a:lstStyle/>
          <a:p>
            <a:r>
              <a:rPr lang="cs-CZ" dirty="0" err="1"/>
              <a:t>Conclusion</a:t>
            </a:r>
            <a:endParaRPr lang="cs-CZ" dirty="0"/>
          </a:p>
        </p:txBody>
      </p:sp>
      <p:pic>
        <p:nvPicPr>
          <p:cNvPr id="10" name="Obráze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800" y="2403202"/>
            <a:ext cx="4267201" cy="2844801"/>
          </a:xfrm>
          <a:prstGeom prst="rect">
            <a:avLst/>
          </a:prstGeom>
        </p:spPr>
      </p:pic>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25658" y="2396952"/>
            <a:ext cx="4229703" cy="2819802"/>
          </a:xfrm>
          <a:prstGeom prst="rect">
            <a:avLst/>
          </a:prstGeom>
        </p:spPr>
      </p:pic>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6217" y="1692001"/>
            <a:ext cx="4740305" cy="3160203"/>
          </a:xfrm>
          <a:prstGeom prst="rect">
            <a:avLst/>
          </a:prstGeom>
        </p:spPr>
      </p:pic>
    </p:spTree>
    <p:extLst>
      <p:ext uri="{BB962C8B-B14F-4D97-AF65-F5344CB8AC3E}">
        <p14:creationId xmlns:p14="http://schemas.microsoft.com/office/powerpoint/2010/main" val="22840380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692002"/>
            <a:ext cx="10753200" cy="5856662"/>
          </a:xfrm>
        </p:spPr>
        <p:txBody>
          <a:bodyPr/>
          <a:lstStyle/>
          <a:p>
            <a:r>
              <a:rPr lang="cs-CZ" sz="1100" dirty="0"/>
              <a:t>BENDOVÁ, P., JEŘÁBKOVÁ, K., RŮŢIČKOVÁ, V. </a:t>
            </a:r>
            <a:r>
              <a:rPr lang="cs-CZ" sz="1100" i="1" dirty="0"/>
              <a:t>Kompenzační pomůcky pro osoby se specifickými potřebami. </a:t>
            </a:r>
            <a:r>
              <a:rPr lang="cs-CZ" sz="1100" dirty="0"/>
              <a:t>Olomouc, 2006. ISBN 80-244-1436-8.</a:t>
            </a:r>
          </a:p>
          <a:p>
            <a:r>
              <a:rPr lang="cs-CZ" sz="1100" dirty="0"/>
              <a:t>JONÁŠKOVÁ, V. </a:t>
            </a:r>
            <a:r>
              <a:rPr lang="cs-CZ" sz="1100" i="1" dirty="0"/>
              <a:t>Protetické pomůcky osob s poruchou mobility</a:t>
            </a:r>
            <a:r>
              <a:rPr lang="cs-CZ" sz="1100" dirty="0"/>
              <a:t>. In </a:t>
            </a:r>
            <a:r>
              <a:rPr lang="cs-CZ" sz="1100" dirty="0" err="1"/>
              <a:t>Renotiérová</a:t>
            </a:r>
            <a:r>
              <a:rPr lang="cs-CZ" sz="1100" dirty="0"/>
              <a:t> M., </a:t>
            </a:r>
            <a:r>
              <a:rPr lang="cs-CZ" sz="1100" dirty="0" err="1"/>
              <a:t>Ludíková</a:t>
            </a:r>
            <a:r>
              <a:rPr lang="cs-CZ" sz="1100" dirty="0"/>
              <a:t>, L. a kol. Speciální pedagogika. Olomouc: UP, 2006. ISBN 80-244-1475-9.</a:t>
            </a:r>
          </a:p>
          <a:p>
            <a:r>
              <a:rPr lang="cs-CZ" sz="1100" dirty="0"/>
              <a:t>TŘASOŇOVÁ, Miroslava, LF MU 2005 PPT</a:t>
            </a:r>
          </a:p>
          <a:p>
            <a:r>
              <a:rPr lang="cs-CZ" sz="1100" dirty="0">
                <a:hlinkClick r:id="rId2"/>
              </a:rPr>
              <a:t>http://www.oajl.cz</a:t>
            </a:r>
            <a:r>
              <a:rPr lang="cs-CZ" sz="1100" dirty="0"/>
              <a:t>, http:// </a:t>
            </a:r>
            <a:r>
              <a:rPr lang="cs-CZ" sz="1100" dirty="0">
                <a:hlinkClick r:id="rId3"/>
              </a:rPr>
              <a:t>www.ms-protetik.cz</a:t>
            </a:r>
            <a:r>
              <a:rPr lang="cs-CZ" sz="1100" dirty="0"/>
              <a:t>, http:// </a:t>
            </a:r>
            <a:r>
              <a:rPr lang="cs-CZ" sz="1100" dirty="0">
                <a:hlinkClick r:id="rId4"/>
              </a:rPr>
              <a:t>www.ergon.czm</a:t>
            </a:r>
            <a:r>
              <a:rPr lang="cs-CZ" sz="1100" dirty="0"/>
              <a:t> ,http:// </a:t>
            </a:r>
            <a:r>
              <a:rPr lang="cs-CZ" sz="1100" dirty="0">
                <a:hlinkClick r:id="rId5"/>
              </a:rPr>
              <a:t>www.altech-uh.cz</a:t>
            </a:r>
            <a:r>
              <a:rPr lang="cs-CZ" sz="1100" dirty="0"/>
              <a:t>, http:// </a:t>
            </a:r>
            <a:r>
              <a:rPr lang="cs-CZ" sz="1100" dirty="0">
                <a:hlinkClick r:id="rId6"/>
              </a:rPr>
              <a:t>www.ortoservis.cz</a:t>
            </a:r>
            <a:r>
              <a:rPr lang="cs-CZ" sz="1100" dirty="0"/>
              <a:t>, http:// </a:t>
            </a:r>
            <a:r>
              <a:rPr lang="cs-CZ" sz="1100" dirty="0">
                <a:hlinkClick r:id="rId7"/>
              </a:rPr>
              <a:t>www.zdravotniprodejna.cz</a:t>
            </a:r>
            <a:r>
              <a:rPr lang="cs-CZ" sz="1100" dirty="0"/>
              <a:t> </a:t>
            </a:r>
          </a:p>
          <a:p>
            <a:r>
              <a:rPr lang="cs-CZ" sz="1100" dirty="0"/>
              <a:t>http:// </a:t>
            </a:r>
            <a:r>
              <a:rPr lang="cs-CZ" sz="1100" dirty="0">
                <a:hlinkClick r:id="rId8"/>
              </a:rPr>
              <a:t>www.medicco.cz</a:t>
            </a:r>
            <a:r>
              <a:rPr lang="cs-CZ" sz="1100" dirty="0"/>
              <a:t>, http:// </a:t>
            </a:r>
            <a:r>
              <a:rPr lang="cs-CZ" sz="1100" dirty="0">
                <a:hlinkClick r:id="rId9"/>
              </a:rPr>
              <a:t>www.meyra.cz</a:t>
            </a:r>
            <a:r>
              <a:rPr lang="cs-CZ" sz="1100" dirty="0"/>
              <a:t>, http:// </a:t>
            </a:r>
            <a:r>
              <a:rPr lang="cs-CZ" sz="1100" dirty="0">
                <a:hlinkClick r:id="rId10"/>
              </a:rPr>
              <a:t>www.dmapraha.cz</a:t>
            </a:r>
            <a:r>
              <a:rPr lang="cs-CZ" sz="1100" dirty="0"/>
              <a:t>, http:// www.petit-os.cz</a:t>
            </a:r>
          </a:p>
          <a:p>
            <a:r>
              <a:rPr lang="cs-CZ" sz="1100" dirty="0"/>
              <a:t>Janíček, P.: Ortopedie. Lékařská fakulta MU v Brně, 2001 Spoluautoři: Dufek, P., Chaloupka, R., Krbec, M.,</a:t>
            </a:r>
            <a:r>
              <a:rPr lang="pl-PL" sz="1100" dirty="0"/>
              <a:t>Poul, J.,Procházka, P., Rozkydal, Z.</a:t>
            </a:r>
          </a:p>
          <a:p>
            <a:r>
              <a:rPr lang="cs-CZ" sz="1100" dirty="0" err="1"/>
              <a:t>Näder</a:t>
            </a:r>
            <a:r>
              <a:rPr lang="cs-CZ" sz="1100" dirty="0"/>
              <a:t>, E.M., </a:t>
            </a:r>
            <a:r>
              <a:rPr lang="cs-CZ" sz="1100" dirty="0" err="1"/>
              <a:t>Näder</a:t>
            </a:r>
            <a:r>
              <a:rPr lang="cs-CZ" sz="1100" dirty="0"/>
              <a:t>, H.G., </a:t>
            </a:r>
            <a:r>
              <a:rPr lang="cs-CZ" sz="1100" dirty="0" err="1"/>
              <a:t>Blomke</a:t>
            </a:r>
            <a:r>
              <a:rPr lang="cs-CZ" sz="1100" dirty="0"/>
              <a:t>, F: Otto- </a:t>
            </a:r>
            <a:r>
              <a:rPr lang="cs-CZ" sz="1100" dirty="0" err="1"/>
              <a:t>Bock</a:t>
            </a:r>
            <a:r>
              <a:rPr lang="cs-CZ" sz="1100" dirty="0"/>
              <a:t> </a:t>
            </a:r>
            <a:r>
              <a:rPr lang="de-DE" sz="1100" dirty="0"/>
              <a:t>Prothesen- Kompendium Prothesen für die untere </a:t>
            </a:r>
            <a:r>
              <a:rPr lang="de-DE" sz="1100" dirty="0" err="1"/>
              <a:t>Extermität</a:t>
            </a:r>
            <a:r>
              <a:rPr lang="de-DE" sz="1100" dirty="0"/>
              <a:t>.</a:t>
            </a:r>
            <a:r>
              <a:rPr lang="cs-CZ" sz="1100" dirty="0"/>
              <a:t> </a:t>
            </a:r>
            <a:r>
              <a:rPr lang="de-DE" sz="1100" dirty="0"/>
              <a:t>2. Auflage, Schiele </a:t>
            </a:r>
            <a:r>
              <a:rPr lang="de-DE" sz="1100" dirty="0" err="1"/>
              <a:t>and</a:t>
            </a:r>
            <a:r>
              <a:rPr lang="de-DE" sz="1100" dirty="0"/>
              <a:t> Schön, 1993.</a:t>
            </a:r>
            <a:endParaRPr lang="cs-CZ" sz="1100" dirty="0"/>
          </a:p>
          <a:p>
            <a:r>
              <a:rPr lang="cs-CZ" sz="1100" dirty="0"/>
              <a:t>Otto </a:t>
            </a:r>
            <a:r>
              <a:rPr lang="cs-CZ" sz="1100" dirty="0" err="1"/>
              <a:t>Bock</a:t>
            </a:r>
            <a:r>
              <a:rPr lang="cs-CZ" sz="1100" dirty="0"/>
              <a:t>: </a:t>
            </a:r>
            <a:r>
              <a:rPr lang="cs-CZ" sz="1100" dirty="0" err="1"/>
              <a:t>Technische</a:t>
            </a:r>
            <a:r>
              <a:rPr lang="cs-CZ" sz="1100" dirty="0"/>
              <a:t> </a:t>
            </a:r>
            <a:r>
              <a:rPr lang="cs-CZ" sz="1100" dirty="0" err="1"/>
              <a:t>Information</a:t>
            </a:r>
            <a:r>
              <a:rPr lang="cs-CZ" sz="1100" dirty="0"/>
              <a:t>, 2.3.5. </a:t>
            </a:r>
            <a:r>
              <a:rPr lang="en-US" sz="1100" dirty="0"/>
              <a:t>ISNY – Island- </a:t>
            </a:r>
            <a:r>
              <a:rPr lang="en-US" sz="1100" dirty="0" err="1"/>
              <a:t>Schweden</a:t>
            </a:r>
            <a:r>
              <a:rPr lang="en-US" sz="1100" dirty="0"/>
              <a:t>, New York, 1990.</a:t>
            </a:r>
            <a:endParaRPr lang="cs-CZ" sz="1100" dirty="0"/>
          </a:p>
          <a:p>
            <a:r>
              <a:rPr lang="cs-CZ" sz="1100" dirty="0"/>
              <a:t>Sosna, A., Vavřík, P., Krbec, M., Pokorný, D.: Základy ortopedie. Triton, 2001.</a:t>
            </a:r>
          </a:p>
          <a:p>
            <a:r>
              <a:rPr lang="cs-CZ" sz="1100" dirty="0"/>
              <a:t>Fotografie z LAOS (soukromá databáze Jan Kocanda)</a:t>
            </a:r>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publikace LF MU, doc. Ivan Müller, CSc., doc. Z. Rozkydal, Internet</a:t>
            </a:r>
          </a:p>
        </p:txBody>
      </p:sp>
      <p:sp>
        <p:nvSpPr>
          <p:cNvPr id="5" name="Nadpis 4"/>
          <p:cNvSpPr>
            <a:spLocks noGrp="1"/>
          </p:cNvSpPr>
          <p:nvPr>
            <p:ph type="title"/>
          </p:nvPr>
        </p:nvSpPr>
        <p:spPr/>
        <p:txBody>
          <a:bodyPr/>
          <a:lstStyle/>
          <a:p>
            <a:r>
              <a:rPr lang="cs-CZ" dirty="0"/>
              <a:t>Source</a:t>
            </a:r>
          </a:p>
        </p:txBody>
      </p:sp>
    </p:spTree>
    <p:extLst>
      <p:ext uri="{BB962C8B-B14F-4D97-AF65-F5344CB8AC3E}">
        <p14:creationId xmlns:p14="http://schemas.microsoft.com/office/powerpoint/2010/main" val="6561243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a:xfrm>
            <a:off x="95250" y="1347779"/>
            <a:ext cx="12096750" cy="3896711"/>
          </a:xfrm>
        </p:spPr>
        <p:txBody>
          <a:bodyPr/>
          <a:lstStyle/>
          <a:p>
            <a:r>
              <a:rPr lang="cs-CZ" sz="1050" dirty="0">
                <a:solidFill>
                  <a:schemeClr val="accent6">
                    <a:lumMod val="60000"/>
                    <a:lumOff val="40000"/>
                  </a:schemeClr>
                </a:solidFill>
              </a:rPr>
              <a:t>1. </a:t>
            </a:r>
            <a:r>
              <a:rPr lang="cs-CZ" sz="1050" dirty="0" err="1">
                <a:solidFill>
                  <a:schemeClr val="accent6">
                    <a:lumMod val="60000"/>
                    <a:lumOff val="40000"/>
                  </a:schemeClr>
                </a:solidFill>
              </a:rPr>
              <a:t>Scheuermann</a:t>
            </a:r>
            <a:r>
              <a:rPr lang="cs-CZ" sz="1050" dirty="0">
                <a:solidFill>
                  <a:schemeClr val="accent6">
                    <a:lumMod val="60000"/>
                    <a:lumOff val="40000"/>
                  </a:schemeClr>
                </a:solidFill>
              </a:rPr>
              <a:t> HW.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dorsalis </a:t>
            </a:r>
            <a:r>
              <a:rPr lang="cs-CZ" sz="1050" dirty="0" err="1">
                <a:solidFill>
                  <a:schemeClr val="accent6">
                    <a:lumMod val="60000"/>
                    <a:lumOff val="40000"/>
                  </a:schemeClr>
                </a:solidFill>
              </a:rPr>
              <a:t>juvenilis</a:t>
            </a:r>
            <a:r>
              <a:rPr lang="cs-CZ" sz="1050" dirty="0">
                <a:solidFill>
                  <a:schemeClr val="accent6">
                    <a:lumMod val="60000"/>
                    <a:lumOff val="40000"/>
                  </a:schemeClr>
                </a:solidFill>
              </a:rPr>
              <a:t>. </a:t>
            </a:r>
            <a:r>
              <a:rPr lang="cs-CZ" sz="1050" dirty="0" err="1">
                <a:solidFill>
                  <a:schemeClr val="accent6">
                    <a:lumMod val="60000"/>
                    <a:lumOff val="40000"/>
                  </a:schemeClr>
                </a:solidFill>
              </a:rPr>
              <a:t>Orthop</a:t>
            </a:r>
            <a:r>
              <a:rPr lang="cs-CZ" sz="1050" dirty="0">
                <a:solidFill>
                  <a:schemeClr val="accent6">
                    <a:lumMod val="60000"/>
                    <a:lumOff val="40000"/>
                  </a:schemeClr>
                </a:solidFill>
              </a:rPr>
              <a:t> </a:t>
            </a:r>
            <a:r>
              <a:rPr lang="cs-CZ" sz="1050" dirty="0" err="1">
                <a:solidFill>
                  <a:schemeClr val="accent6">
                    <a:lumMod val="60000"/>
                    <a:lumOff val="40000"/>
                  </a:schemeClr>
                </a:solidFill>
              </a:rPr>
              <a:t>Chir</a:t>
            </a:r>
            <a:r>
              <a:rPr lang="cs-CZ" sz="1050" dirty="0">
                <a:solidFill>
                  <a:schemeClr val="accent6">
                    <a:lumMod val="60000"/>
                    <a:lumOff val="40000"/>
                  </a:schemeClr>
                </a:solidFill>
              </a:rPr>
              <a:t>. 1921;41:305–317.</a:t>
            </a:r>
          </a:p>
          <a:p>
            <a:r>
              <a:rPr lang="cs-CZ" sz="1050" dirty="0">
                <a:solidFill>
                  <a:schemeClr val="accent6">
                    <a:lumMod val="60000"/>
                    <a:lumOff val="40000"/>
                  </a:schemeClr>
                </a:solidFill>
              </a:rPr>
              <a:t>2. </a:t>
            </a:r>
            <a:r>
              <a:rPr lang="cs-CZ" sz="1050" dirty="0" err="1">
                <a:solidFill>
                  <a:schemeClr val="accent6">
                    <a:lumMod val="60000"/>
                    <a:lumOff val="40000"/>
                  </a:schemeClr>
                </a:solidFill>
              </a:rPr>
              <a:t>Sorensen</a:t>
            </a:r>
            <a:r>
              <a:rPr lang="cs-CZ" sz="1050" dirty="0">
                <a:solidFill>
                  <a:schemeClr val="accent6">
                    <a:lumMod val="60000"/>
                    <a:lumOff val="40000"/>
                  </a:schemeClr>
                </a:solidFill>
              </a:rPr>
              <a:t> KH. </a:t>
            </a:r>
            <a:r>
              <a:rPr lang="cs-CZ" sz="1050" dirty="0" err="1">
                <a:solidFill>
                  <a:schemeClr val="accent6">
                    <a:lumMod val="60000"/>
                    <a:lumOff val="40000"/>
                  </a:schemeClr>
                </a:solidFill>
              </a:rPr>
              <a:t>Scheuermann's</a:t>
            </a:r>
            <a:r>
              <a:rPr lang="cs-CZ" sz="1050" dirty="0">
                <a:solidFill>
                  <a:schemeClr val="accent6">
                    <a:lumMod val="60000"/>
                    <a:lumOff val="40000"/>
                  </a:schemeClr>
                </a:solidFill>
              </a:rPr>
              <a:t> </a:t>
            </a:r>
            <a:r>
              <a:rPr lang="cs-CZ" sz="1050" dirty="0" err="1">
                <a:solidFill>
                  <a:schemeClr val="accent6">
                    <a:lumMod val="60000"/>
                    <a:lumOff val="40000"/>
                  </a:schemeClr>
                </a:solidFill>
              </a:rPr>
              <a:t>Juvenile</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a:t>
            </a:r>
            <a:r>
              <a:rPr lang="cs-CZ" sz="1050" dirty="0" err="1">
                <a:solidFill>
                  <a:schemeClr val="accent6">
                    <a:lumMod val="60000"/>
                    <a:lumOff val="40000"/>
                  </a:schemeClr>
                </a:solidFill>
              </a:rPr>
              <a:t>clinical</a:t>
            </a:r>
            <a:r>
              <a:rPr lang="cs-CZ" sz="1050" dirty="0">
                <a:solidFill>
                  <a:schemeClr val="accent6">
                    <a:lumMod val="60000"/>
                    <a:lumOff val="40000"/>
                  </a:schemeClr>
                </a:solidFill>
              </a:rPr>
              <a:t> </a:t>
            </a:r>
            <a:r>
              <a:rPr lang="cs-CZ" sz="1050" dirty="0" err="1">
                <a:solidFill>
                  <a:schemeClr val="accent6">
                    <a:lumMod val="60000"/>
                    <a:lumOff val="40000"/>
                  </a:schemeClr>
                </a:solidFill>
              </a:rPr>
              <a:t>appearances</a:t>
            </a:r>
            <a:r>
              <a:rPr lang="cs-CZ" sz="1050" dirty="0">
                <a:solidFill>
                  <a:schemeClr val="accent6">
                    <a:lumMod val="60000"/>
                    <a:lumOff val="40000"/>
                  </a:schemeClr>
                </a:solidFill>
              </a:rPr>
              <a:t>, </a:t>
            </a:r>
            <a:r>
              <a:rPr lang="cs-CZ" sz="1050" dirty="0" err="1">
                <a:solidFill>
                  <a:schemeClr val="accent6">
                    <a:lumMod val="60000"/>
                    <a:lumOff val="40000"/>
                  </a:schemeClr>
                </a:solidFill>
              </a:rPr>
              <a:t>radiography</a:t>
            </a:r>
            <a:r>
              <a:rPr lang="cs-CZ" sz="1050" dirty="0">
                <a:solidFill>
                  <a:schemeClr val="accent6">
                    <a:lumMod val="60000"/>
                    <a:lumOff val="40000"/>
                  </a:schemeClr>
                </a:solidFill>
              </a:rPr>
              <a:t>, </a:t>
            </a:r>
            <a:r>
              <a:rPr lang="cs-CZ" sz="1050" dirty="0" err="1">
                <a:solidFill>
                  <a:schemeClr val="accent6">
                    <a:lumMod val="60000"/>
                    <a:lumOff val="40000"/>
                  </a:schemeClr>
                </a:solidFill>
              </a:rPr>
              <a:t>aetiology</a:t>
            </a:r>
            <a:r>
              <a:rPr lang="cs-CZ" sz="1050" dirty="0">
                <a:solidFill>
                  <a:schemeClr val="accent6">
                    <a:lumMod val="60000"/>
                    <a:lumOff val="40000"/>
                  </a:schemeClr>
                </a:solidFill>
              </a:rPr>
              <a:t> and </a:t>
            </a:r>
            <a:r>
              <a:rPr lang="cs-CZ" sz="1050" dirty="0" err="1">
                <a:solidFill>
                  <a:schemeClr val="accent6">
                    <a:lumMod val="60000"/>
                    <a:lumOff val="40000"/>
                  </a:schemeClr>
                </a:solidFill>
              </a:rPr>
              <a:t>prognosis</a:t>
            </a:r>
            <a:r>
              <a:rPr lang="cs-CZ" sz="1050" dirty="0">
                <a:solidFill>
                  <a:schemeClr val="accent6">
                    <a:lumMod val="60000"/>
                    <a:lumOff val="40000"/>
                  </a:schemeClr>
                </a:solidFill>
              </a:rPr>
              <a:t>. </a:t>
            </a:r>
            <a:r>
              <a:rPr lang="cs-CZ" sz="1050" dirty="0" err="1">
                <a:solidFill>
                  <a:schemeClr val="accent6">
                    <a:lumMod val="60000"/>
                    <a:lumOff val="40000"/>
                  </a:schemeClr>
                </a:solidFill>
              </a:rPr>
              <a:t>Munksgaard</a:t>
            </a:r>
            <a:r>
              <a:rPr lang="cs-CZ" sz="1050" dirty="0">
                <a:solidFill>
                  <a:schemeClr val="accent6">
                    <a:lumMod val="60000"/>
                    <a:lumOff val="40000"/>
                  </a:schemeClr>
                </a:solidFill>
              </a:rPr>
              <a:t>; </a:t>
            </a:r>
            <a:r>
              <a:rPr lang="cs-CZ" sz="1050" dirty="0" err="1">
                <a:solidFill>
                  <a:schemeClr val="accent6">
                    <a:lumMod val="60000"/>
                    <a:lumOff val="40000"/>
                  </a:schemeClr>
                </a:solidFill>
              </a:rPr>
              <a:t>Copenhagen</a:t>
            </a:r>
            <a:r>
              <a:rPr lang="cs-CZ" sz="1050" dirty="0">
                <a:solidFill>
                  <a:schemeClr val="accent6">
                    <a:lumMod val="60000"/>
                    <a:lumOff val="40000"/>
                  </a:schemeClr>
                </a:solidFill>
              </a:rPr>
              <a:t>: 1964.</a:t>
            </a:r>
          </a:p>
          <a:p>
            <a:r>
              <a:rPr lang="cs-CZ" sz="1050" dirty="0">
                <a:solidFill>
                  <a:schemeClr val="accent6">
                    <a:lumMod val="60000"/>
                    <a:lumOff val="40000"/>
                  </a:schemeClr>
                </a:solidFill>
              </a:rPr>
              <a:t>3. </a:t>
            </a:r>
            <a:r>
              <a:rPr lang="cs-CZ" sz="1050" dirty="0" err="1">
                <a:solidFill>
                  <a:schemeClr val="accent6">
                    <a:lumMod val="60000"/>
                    <a:lumOff val="40000"/>
                  </a:schemeClr>
                </a:solidFill>
              </a:rPr>
              <a:t>Stoddasd</a:t>
            </a:r>
            <a:r>
              <a:rPr lang="cs-CZ" sz="1050" dirty="0">
                <a:solidFill>
                  <a:schemeClr val="accent6">
                    <a:lumMod val="60000"/>
                    <a:lumOff val="40000"/>
                  </a:schemeClr>
                </a:solidFill>
              </a:rPr>
              <a:t> A, </a:t>
            </a:r>
            <a:r>
              <a:rPr lang="cs-CZ" sz="1050" dirty="0" err="1">
                <a:solidFill>
                  <a:schemeClr val="accent6">
                    <a:lumMod val="60000"/>
                    <a:lumOff val="40000"/>
                  </a:schemeClr>
                </a:solidFill>
              </a:rPr>
              <a:t>Osborn</a:t>
            </a:r>
            <a:r>
              <a:rPr lang="cs-CZ" sz="1050" dirty="0">
                <a:solidFill>
                  <a:schemeClr val="accent6">
                    <a:lumMod val="60000"/>
                    <a:lumOff val="40000"/>
                  </a:schemeClr>
                </a:solidFill>
              </a:rPr>
              <a:t> JF. </a:t>
            </a:r>
            <a:r>
              <a:rPr lang="cs-CZ" sz="1050" dirty="0" err="1">
                <a:solidFill>
                  <a:schemeClr val="accent6">
                    <a:lumMod val="60000"/>
                    <a:lumOff val="40000"/>
                  </a:schemeClr>
                </a:solidFill>
              </a:rPr>
              <a:t>Scheuermann's</a:t>
            </a:r>
            <a:r>
              <a:rPr lang="cs-CZ" sz="1050" dirty="0">
                <a:solidFill>
                  <a:schemeClr val="accent6">
                    <a:lumMod val="60000"/>
                    <a:lumOff val="40000"/>
                  </a:schemeClr>
                </a:solidFill>
              </a:rPr>
              <a:t> </a:t>
            </a:r>
            <a:r>
              <a:rPr lang="cs-CZ" sz="1050" dirty="0" err="1">
                <a:solidFill>
                  <a:schemeClr val="accent6">
                    <a:lumMod val="60000"/>
                    <a:lumOff val="40000"/>
                  </a:schemeClr>
                </a:solidFill>
              </a:rPr>
              <a:t>disease</a:t>
            </a:r>
            <a:r>
              <a:rPr lang="cs-CZ" sz="1050" dirty="0">
                <a:solidFill>
                  <a:schemeClr val="accent6">
                    <a:lumMod val="60000"/>
                    <a:lumOff val="40000"/>
                  </a:schemeClr>
                </a:solidFill>
              </a:rPr>
              <a:t> </a:t>
            </a:r>
            <a:r>
              <a:rPr lang="cs-CZ" sz="1050" dirty="0" err="1">
                <a:solidFill>
                  <a:schemeClr val="accent6">
                    <a:lumMod val="60000"/>
                    <a:lumOff val="40000"/>
                  </a:schemeClr>
                </a:solidFill>
              </a:rPr>
              <a:t>or</a:t>
            </a:r>
            <a:r>
              <a:rPr lang="cs-CZ" sz="1050" dirty="0">
                <a:solidFill>
                  <a:schemeClr val="accent6">
                    <a:lumMod val="60000"/>
                    <a:lumOff val="40000"/>
                  </a:schemeClr>
                </a:solidFill>
              </a:rPr>
              <a:t> </a:t>
            </a:r>
            <a:r>
              <a:rPr lang="cs-CZ" sz="1050" dirty="0" err="1">
                <a:solidFill>
                  <a:schemeClr val="accent6">
                    <a:lumMod val="60000"/>
                    <a:lumOff val="40000"/>
                  </a:schemeClr>
                </a:solidFill>
              </a:rPr>
              <a:t>spinal</a:t>
            </a:r>
            <a:r>
              <a:rPr lang="cs-CZ" sz="1050" dirty="0">
                <a:solidFill>
                  <a:schemeClr val="accent6">
                    <a:lumMod val="60000"/>
                    <a:lumOff val="40000"/>
                  </a:schemeClr>
                </a:solidFill>
              </a:rPr>
              <a:t> </a:t>
            </a:r>
            <a:r>
              <a:rPr lang="cs-CZ" sz="1050" dirty="0" err="1">
                <a:solidFill>
                  <a:schemeClr val="accent6">
                    <a:lumMod val="60000"/>
                    <a:lumOff val="40000"/>
                  </a:schemeClr>
                </a:solidFill>
              </a:rPr>
              <a:t>osteochondrosis</a:t>
            </a:r>
            <a:r>
              <a:rPr lang="cs-CZ" sz="1050" dirty="0">
                <a:solidFill>
                  <a:schemeClr val="accent6">
                    <a:lumMod val="60000"/>
                    <a:lumOff val="40000"/>
                  </a:schemeClr>
                </a:solidFill>
              </a:rPr>
              <a:t>: </a:t>
            </a:r>
            <a:r>
              <a:rPr lang="cs-CZ" sz="1050" dirty="0" err="1">
                <a:solidFill>
                  <a:schemeClr val="accent6">
                    <a:lumMod val="60000"/>
                    <a:lumOff val="40000"/>
                  </a:schemeClr>
                </a:solidFill>
              </a:rPr>
              <a:t>its</a:t>
            </a:r>
            <a:r>
              <a:rPr lang="cs-CZ" sz="1050" dirty="0">
                <a:solidFill>
                  <a:schemeClr val="accent6">
                    <a:lumMod val="60000"/>
                    <a:lumOff val="40000"/>
                  </a:schemeClr>
                </a:solidFill>
              </a:rPr>
              <a:t> </a:t>
            </a:r>
            <a:r>
              <a:rPr lang="cs-CZ" sz="1050" dirty="0" err="1">
                <a:solidFill>
                  <a:schemeClr val="accent6">
                    <a:lumMod val="60000"/>
                    <a:lumOff val="40000"/>
                  </a:schemeClr>
                </a:solidFill>
              </a:rPr>
              <a:t>frequency</a:t>
            </a:r>
            <a:r>
              <a:rPr lang="cs-CZ" sz="1050" dirty="0">
                <a:solidFill>
                  <a:schemeClr val="accent6">
                    <a:lumMod val="60000"/>
                    <a:lumOff val="40000"/>
                  </a:schemeClr>
                </a:solidFill>
              </a:rPr>
              <a:t> and </a:t>
            </a:r>
            <a:r>
              <a:rPr lang="cs-CZ" sz="1050" dirty="0" err="1">
                <a:solidFill>
                  <a:schemeClr val="accent6">
                    <a:lumMod val="60000"/>
                    <a:lumOff val="40000"/>
                  </a:schemeClr>
                </a:solidFill>
              </a:rPr>
              <a:t>relationship</a:t>
            </a:r>
            <a:r>
              <a:rPr lang="cs-CZ" sz="1050" dirty="0">
                <a:solidFill>
                  <a:schemeClr val="accent6">
                    <a:lumMod val="60000"/>
                    <a:lumOff val="40000"/>
                  </a:schemeClr>
                </a:solidFill>
              </a:rPr>
              <a:t> </a:t>
            </a:r>
            <a:r>
              <a:rPr lang="cs-CZ" sz="1050" dirty="0" err="1">
                <a:solidFill>
                  <a:schemeClr val="accent6">
                    <a:lumMod val="60000"/>
                    <a:lumOff val="40000"/>
                  </a:schemeClr>
                </a:solidFill>
              </a:rPr>
              <a:t>with</a:t>
            </a:r>
            <a:r>
              <a:rPr lang="cs-CZ" sz="1050" dirty="0">
                <a:solidFill>
                  <a:schemeClr val="accent6">
                    <a:lumMod val="60000"/>
                    <a:lumOff val="40000"/>
                  </a:schemeClr>
                </a:solidFill>
              </a:rPr>
              <a:t> </a:t>
            </a:r>
            <a:r>
              <a:rPr lang="cs-CZ" sz="1050" dirty="0" err="1">
                <a:solidFill>
                  <a:schemeClr val="accent6">
                    <a:lumMod val="60000"/>
                    <a:lumOff val="40000"/>
                  </a:schemeClr>
                </a:solidFill>
              </a:rPr>
              <a:t>spondylosis</a:t>
            </a:r>
            <a:r>
              <a:rPr lang="cs-CZ" sz="1050" dirty="0">
                <a:solidFill>
                  <a:schemeClr val="accent6">
                    <a:lumMod val="60000"/>
                    <a:lumOff val="40000"/>
                  </a:schemeClr>
                </a:solidFill>
              </a:rPr>
              <a:t>. J Bone Joint </a:t>
            </a:r>
            <a:r>
              <a:rPr lang="cs-CZ" sz="1050" dirty="0" err="1">
                <a:solidFill>
                  <a:schemeClr val="accent6">
                    <a:lumMod val="60000"/>
                    <a:lumOff val="40000"/>
                  </a:schemeClr>
                </a:solidFill>
              </a:rPr>
              <a:t>Surg</a:t>
            </a:r>
            <a:r>
              <a:rPr lang="cs-CZ" sz="1050" dirty="0">
                <a:solidFill>
                  <a:schemeClr val="accent6">
                    <a:lumMod val="60000"/>
                    <a:lumOff val="40000"/>
                  </a:schemeClr>
                </a:solidFill>
              </a:rPr>
              <a:t> Br. 1979;61(1):56–58.</a:t>
            </a:r>
          </a:p>
          <a:p>
            <a:r>
              <a:rPr lang="cs-CZ" sz="1050" dirty="0">
                <a:solidFill>
                  <a:schemeClr val="accent6">
                    <a:lumMod val="60000"/>
                    <a:lumOff val="40000"/>
                  </a:schemeClr>
                </a:solidFill>
              </a:rPr>
              <a:t>4. </a:t>
            </a:r>
            <a:r>
              <a:rPr lang="cs-CZ" sz="1050" dirty="0" err="1">
                <a:solidFill>
                  <a:schemeClr val="accent6">
                    <a:lumMod val="60000"/>
                    <a:lumOff val="40000"/>
                  </a:schemeClr>
                </a:solidFill>
              </a:rPr>
              <a:t>Taylor</a:t>
            </a:r>
            <a:r>
              <a:rPr lang="cs-CZ" sz="1050" dirty="0">
                <a:solidFill>
                  <a:schemeClr val="accent6">
                    <a:lumMod val="60000"/>
                    <a:lumOff val="40000"/>
                  </a:schemeClr>
                </a:solidFill>
              </a:rPr>
              <a:t> TC, </a:t>
            </a:r>
            <a:r>
              <a:rPr lang="cs-CZ" sz="1050" dirty="0" err="1">
                <a:solidFill>
                  <a:schemeClr val="accent6">
                    <a:lumMod val="60000"/>
                    <a:lumOff val="40000"/>
                  </a:schemeClr>
                </a:solidFill>
              </a:rPr>
              <a:t>Wenger</a:t>
            </a:r>
            <a:r>
              <a:rPr lang="cs-CZ" sz="1050" dirty="0">
                <a:solidFill>
                  <a:schemeClr val="accent6">
                    <a:lumMod val="60000"/>
                    <a:lumOff val="40000"/>
                  </a:schemeClr>
                </a:solidFill>
              </a:rPr>
              <a:t> DR, </a:t>
            </a:r>
            <a:r>
              <a:rPr lang="cs-CZ" sz="1050" dirty="0" err="1">
                <a:solidFill>
                  <a:schemeClr val="accent6">
                    <a:lumMod val="60000"/>
                    <a:lumOff val="40000"/>
                  </a:schemeClr>
                </a:solidFill>
              </a:rPr>
              <a:t>Stephen</a:t>
            </a:r>
            <a:r>
              <a:rPr lang="cs-CZ" sz="1050" dirty="0">
                <a:solidFill>
                  <a:schemeClr val="accent6">
                    <a:lumMod val="60000"/>
                    <a:lumOff val="40000"/>
                  </a:schemeClr>
                </a:solidFill>
              </a:rPr>
              <a:t> J, </a:t>
            </a:r>
            <a:r>
              <a:rPr lang="cs-CZ" sz="1050" dirty="0" err="1">
                <a:solidFill>
                  <a:schemeClr val="accent6">
                    <a:lumMod val="60000"/>
                    <a:lumOff val="40000"/>
                  </a:schemeClr>
                </a:solidFill>
              </a:rPr>
              <a:t>Gillespie</a:t>
            </a:r>
            <a:r>
              <a:rPr lang="cs-CZ" sz="1050" dirty="0">
                <a:solidFill>
                  <a:schemeClr val="accent6">
                    <a:lumMod val="60000"/>
                    <a:lumOff val="40000"/>
                  </a:schemeClr>
                </a:solidFill>
              </a:rPr>
              <a:t> R, </a:t>
            </a:r>
            <a:r>
              <a:rPr lang="cs-CZ" sz="1050" dirty="0" err="1">
                <a:solidFill>
                  <a:schemeClr val="accent6">
                    <a:lumMod val="60000"/>
                    <a:lumOff val="40000"/>
                  </a:schemeClr>
                </a:solidFill>
              </a:rPr>
              <a:t>Bobechko</a:t>
            </a:r>
            <a:r>
              <a:rPr lang="cs-CZ" sz="1050" dirty="0">
                <a:solidFill>
                  <a:schemeClr val="accent6">
                    <a:lumMod val="60000"/>
                    <a:lumOff val="40000"/>
                  </a:schemeClr>
                </a:solidFill>
              </a:rPr>
              <a:t> WP. </a:t>
            </a:r>
            <a:r>
              <a:rPr lang="cs-CZ" sz="1050" dirty="0" err="1">
                <a:solidFill>
                  <a:schemeClr val="accent6">
                    <a:lumMod val="60000"/>
                    <a:lumOff val="40000"/>
                  </a:schemeClr>
                </a:solidFill>
              </a:rPr>
              <a:t>Surgical</a:t>
            </a:r>
            <a:r>
              <a:rPr lang="cs-CZ" sz="1050" dirty="0">
                <a:solidFill>
                  <a:schemeClr val="accent6">
                    <a:lumMod val="60000"/>
                    <a:lumOff val="40000"/>
                  </a:schemeClr>
                </a:solidFill>
              </a:rPr>
              <a:t> management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thoracic</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in </a:t>
            </a:r>
            <a:r>
              <a:rPr lang="cs-CZ" sz="1050" dirty="0" err="1">
                <a:solidFill>
                  <a:schemeClr val="accent6">
                    <a:lumMod val="60000"/>
                    <a:lumOff val="40000"/>
                  </a:schemeClr>
                </a:solidFill>
              </a:rPr>
              <a:t>adolescents</a:t>
            </a:r>
            <a:r>
              <a:rPr lang="cs-CZ" sz="1050" dirty="0">
                <a:solidFill>
                  <a:schemeClr val="accent6">
                    <a:lumMod val="60000"/>
                    <a:lumOff val="40000"/>
                  </a:schemeClr>
                </a:solidFill>
              </a:rPr>
              <a:t>. J Bone Joint </a:t>
            </a:r>
            <a:r>
              <a:rPr lang="cs-CZ" sz="1050" dirty="0" err="1">
                <a:solidFill>
                  <a:schemeClr val="accent6">
                    <a:lumMod val="60000"/>
                    <a:lumOff val="40000"/>
                  </a:schemeClr>
                </a:solidFill>
              </a:rPr>
              <a:t>Surg</a:t>
            </a:r>
            <a:r>
              <a:rPr lang="cs-CZ" sz="1050" dirty="0">
                <a:solidFill>
                  <a:schemeClr val="accent6">
                    <a:lumMod val="60000"/>
                    <a:lumOff val="40000"/>
                  </a:schemeClr>
                </a:solidFill>
              </a:rPr>
              <a:t> </a:t>
            </a:r>
            <a:r>
              <a:rPr lang="cs-CZ" sz="1050" dirty="0" err="1">
                <a:solidFill>
                  <a:schemeClr val="accent6">
                    <a:lumMod val="60000"/>
                    <a:lumOff val="40000"/>
                  </a:schemeClr>
                </a:solidFill>
              </a:rPr>
              <a:t>Am</a:t>
            </a:r>
            <a:r>
              <a:rPr lang="cs-CZ" sz="1050" dirty="0">
                <a:solidFill>
                  <a:schemeClr val="accent6">
                    <a:lumMod val="60000"/>
                    <a:lumOff val="40000"/>
                  </a:schemeClr>
                </a:solidFill>
              </a:rPr>
              <a:t>. 1979;61(4):496–503.</a:t>
            </a:r>
          </a:p>
          <a:p>
            <a:r>
              <a:rPr lang="cs-CZ" sz="1050" dirty="0">
                <a:solidFill>
                  <a:schemeClr val="accent6">
                    <a:lumMod val="60000"/>
                    <a:lumOff val="40000"/>
                  </a:schemeClr>
                </a:solidFill>
              </a:rPr>
              <a:t>5. Ali RM, Green DW, Patel TC. </a:t>
            </a:r>
            <a:r>
              <a:rPr lang="cs-CZ" sz="1050" dirty="0" err="1">
                <a:solidFill>
                  <a:schemeClr val="accent6">
                    <a:lumMod val="60000"/>
                    <a:lumOff val="40000"/>
                  </a:schemeClr>
                </a:solidFill>
              </a:rPr>
              <a:t>Scheuermann's</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a:t>
            </a:r>
            <a:r>
              <a:rPr lang="cs-CZ" sz="1050" dirty="0" err="1">
                <a:solidFill>
                  <a:schemeClr val="accent6">
                    <a:lumMod val="60000"/>
                    <a:lumOff val="40000"/>
                  </a:schemeClr>
                </a:solidFill>
              </a:rPr>
              <a:t>Curr</a:t>
            </a:r>
            <a:r>
              <a:rPr lang="cs-CZ" sz="1050" dirty="0">
                <a:solidFill>
                  <a:schemeClr val="accent6">
                    <a:lumMod val="60000"/>
                    <a:lumOff val="40000"/>
                  </a:schemeClr>
                </a:solidFill>
              </a:rPr>
              <a:t> </a:t>
            </a:r>
            <a:r>
              <a:rPr lang="cs-CZ" sz="1050" dirty="0" err="1">
                <a:solidFill>
                  <a:schemeClr val="accent6">
                    <a:lumMod val="60000"/>
                    <a:lumOff val="40000"/>
                  </a:schemeClr>
                </a:solidFill>
              </a:rPr>
              <a:t>Opin</a:t>
            </a:r>
            <a:r>
              <a:rPr lang="cs-CZ" sz="1050" dirty="0">
                <a:solidFill>
                  <a:schemeClr val="accent6">
                    <a:lumMod val="60000"/>
                    <a:lumOff val="40000"/>
                  </a:schemeClr>
                </a:solidFill>
              </a:rPr>
              <a:t> Pediatr. 1999;11(1):70–75.</a:t>
            </a:r>
          </a:p>
          <a:p>
            <a:r>
              <a:rPr lang="cs-CZ" sz="1050" dirty="0">
                <a:solidFill>
                  <a:schemeClr val="accent6">
                    <a:lumMod val="60000"/>
                    <a:lumOff val="40000"/>
                  </a:schemeClr>
                </a:solidFill>
              </a:rPr>
              <a:t>6. </a:t>
            </a:r>
            <a:r>
              <a:rPr lang="cs-CZ" sz="1050" dirty="0" err="1">
                <a:solidFill>
                  <a:schemeClr val="accent6">
                    <a:lumMod val="60000"/>
                    <a:lumOff val="40000"/>
                  </a:schemeClr>
                </a:solidFill>
              </a:rPr>
              <a:t>Bradford</a:t>
            </a:r>
            <a:r>
              <a:rPr lang="cs-CZ" sz="1050" dirty="0">
                <a:solidFill>
                  <a:schemeClr val="accent6">
                    <a:lumMod val="60000"/>
                    <a:lumOff val="40000"/>
                  </a:schemeClr>
                </a:solidFill>
              </a:rPr>
              <a:t> DS. </a:t>
            </a:r>
            <a:r>
              <a:rPr lang="cs-CZ" sz="1050" dirty="0" err="1">
                <a:solidFill>
                  <a:schemeClr val="accent6">
                    <a:lumMod val="60000"/>
                    <a:lumOff val="40000"/>
                  </a:schemeClr>
                </a:solidFill>
              </a:rPr>
              <a:t>Juvenile</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In: </a:t>
            </a:r>
            <a:r>
              <a:rPr lang="cs-CZ" sz="1050" dirty="0" err="1">
                <a:solidFill>
                  <a:schemeClr val="accent6">
                    <a:lumMod val="60000"/>
                    <a:lumOff val="40000"/>
                  </a:schemeClr>
                </a:solidFill>
              </a:rPr>
              <a:t>Lonstein</a:t>
            </a:r>
            <a:r>
              <a:rPr lang="cs-CZ" sz="1050" dirty="0">
                <a:solidFill>
                  <a:schemeClr val="accent6">
                    <a:lumMod val="60000"/>
                    <a:lumOff val="40000"/>
                  </a:schemeClr>
                </a:solidFill>
              </a:rPr>
              <a:t> JE, </a:t>
            </a:r>
            <a:r>
              <a:rPr lang="cs-CZ" sz="1050" dirty="0" err="1">
                <a:solidFill>
                  <a:schemeClr val="accent6">
                    <a:lumMod val="60000"/>
                    <a:lumOff val="40000"/>
                  </a:schemeClr>
                </a:solidFill>
              </a:rPr>
              <a:t>Bradford</a:t>
            </a:r>
            <a:r>
              <a:rPr lang="cs-CZ" sz="1050" dirty="0">
                <a:solidFill>
                  <a:schemeClr val="accent6">
                    <a:lumMod val="60000"/>
                    <a:lumOff val="40000"/>
                  </a:schemeClr>
                </a:solidFill>
              </a:rPr>
              <a:t> DS, Winter RB, </a:t>
            </a:r>
            <a:r>
              <a:rPr lang="cs-CZ" sz="1050" dirty="0" err="1">
                <a:solidFill>
                  <a:schemeClr val="accent6">
                    <a:lumMod val="60000"/>
                    <a:lumOff val="40000"/>
                  </a:schemeClr>
                </a:solidFill>
              </a:rPr>
              <a:t>Ogilvie</a:t>
            </a:r>
            <a:r>
              <a:rPr lang="cs-CZ" sz="1050" dirty="0">
                <a:solidFill>
                  <a:schemeClr val="accent6">
                    <a:lumMod val="60000"/>
                    <a:lumOff val="40000"/>
                  </a:schemeClr>
                </a:solidFill>
              </a:rPr>
              <a:t> J, </a:t>
            </a:r>
            <a:r>
              <a:rPr lang="cs-CZ" sz="1050" dirty="0" err="1">
                <a:solidFill>
                  <a:schemeClr val="accent6">
                    <a:lumMod val="60000"/>
                    <a:lumOff val="40000"/>
                  </a:schemeClr>
                </a:solidFill>
              </a:rPr>
              <a:t>editors</a:t>
            </a:r>
            <a:r>
              <a:rPr lang="cs-CZ" sz="1050" dirty="0">
                <a:solidFill>
                  <a:schemeClr val="accent6">
                    <a:lumMod val="60000"/>
                    <a:lumOff val="40000"/>
                  </a:schemeClr>
                </a:solidFill>
              </a:rPr>
              <a:t>. </a:t>
            </a:r>
            <a:r>
              <a:rPr lang="cs-CZ" sz="1050" dirty="0" err="1">
                <a:solidFill>
                  <a:schemeClr val="accent6">
                    <a:lumMod val="60000"/>
                    <a:lumOff val="40000"/>
                  </a:schemeClr>
                </a:solidFill>
              </a:rPr>
              <a:t>Moe's</a:t>
            </a:r>
            <a:r>
              <a:rPr lang="cs-CZ" sz="1050" dirty="0">
                <a:solidFill>
                  <a:schemeClr val="accent6">
                    <a:lumMod val="60000"/>
                    <a:lumOff val="40000"/>
                  </a:schemeClr>
                </a:solidFill>
              </a:rPr>
              <a:t> </a:t>
            </a:r>
            <a:r>
              <a:rPr lang="cs-CZ" sz="1050" dirty="0" err="1">
                <a:solidFill>
                  <a:schemeClr val="accent6">
                    <a:lumMod val="60000"/>
                    <a:lumOff val="40000"/>
                  </a:schemeClr>
                </a:solidFill>
              </a:rPr>
              <a:t>textbook</a:t>
            </a:r>
            <a:r>
              <a:rPr lang="cs-CZ" sz="1050" dirty="0">
                <a:solidFill>
                  <a:schemeClr val="accent6">
                    <a:lumMod val="60000"/>
                    <a:lumOff val="40000"/>
                  </a:schemeClr>
                </a:solidFill>
              </a:rPr>
              <a:t>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scoliosis</a:t>
            </a:r>
            <a:r>
              <a:rPr lang="cs-CZ" sz="1050" dirty="0">
                <a:solidFill>
                  <a:schemeClr val="accent6">
                    <a:lumMod val="60000"/>
                    <a:lumOff val="40000"/>
                  </a:schemeClr>
                </a:solidFill>
              </a:rPr>
              <a:t> and </a:t>
            </a:r>
            <a:r>
              <a:rPr lang="cs-CZ" sz="1050" dirty="0" err="1">
                <a:solidFill>
                  <a:schemeClr val="accent6">
                    <a:lumMod val="60000"/>
                    <a:lumOff val="40000"/>
                  </a:schemeClr>
                </a:solidFill>
              </a:rPr>
              <a:t>other</a:t>
            </a:r>
            <a:r>
              <a:rPr lang="cs-CZ" sz="1050" dirty="0">
                <a:solidFill>
                  <a:schemeClr val="accent6">
                    <a:lumMod val="60000"/>
                    <a:lumOff val="40000"/>
                  </a:schemeClr>
                </a:solidFill>
              </a:rPr>
              <a:t> </a:t>
            </a:r>
            <a:r>
              <a:rPr lang="cs-CZ" sz="1050" dirty="0" err="1">
                <a:solidFill>
                  <a:schemeClr val="accent6">
                    <a:lumMod val="60000"/>
                    <a:lumOff val="40000"/>
                  </a:schemeClr>
                </a:solidFill>
              </a:rPr>
              <a:t>spinal</a:t>
            </a:r>
            <a:r>
              <a:rPr lang="cs-CZ" sz="1050" dirty="0">
                <a:solidFill>
                  <a:schemeClr val="accent6">
                    <a:lumMod val="60000"/>
                    <a:lumOff val="40000"/>
                  </a:schemeClr>
                </a:solidFill>
              </a:rPr>
              <a:t> </a:t>
            </a:r>
            <a:r>
              <a:rPr lang="cs-CZ" sz="1050" dirty="0" err="1">
                <a:solidFill>
                  <a:schemeClr val="accent6">
                    <a:lumMod val="60000"/>
                    <a:lumOff val="40000"/>
                  </a:schemeClr>
                </a:solidFill>
              </a:rPr>
              <a:t>deformities</a:t>
            </a:r>
            <a:r>
              <a:rPr lang="cs-CZ" sz="1050" dirty="0">
                <a:solidFill>
                  <a:schemeClr val="accent6">
                    <a:lumMod val="60000"/>
                    <a:lumOff val="40000"/>
                  </a:schemeClr>
                </a:solidFill>
              </a:rPr>
              <a:t>. 3rd </a:t>
            </a:r>
            <a:r>
              <a:rPr lang="cs-CZ" sz="1050" dirty="0" err="1">
                <a:solidFill>
                  <a:schemeClr val="accent6">
                    <a:lumMod val="60000"/>
                    <a:lumOff val="40000"/>
                  </a:schemeClr>
                </a:solidFill>
              </a:rPr>
              <a:t>ed</a:t>
            </a:r>
            <a:r>
              <a:rPr lang="cs-CZ" sz="1050" dirty="0">
                <a:solidFill>
                  <a:schemeClr val="accent6">
                    <a:lumMod val="60000"/>
                    <a:lumOff val="40000"/>
                  </a:schemeClr>
                </a:solidFill>
              </a:rPr>
              <a:t>. </a:t>
            </a:r>
            <a:r>
              <a:rPr lang="cs-CZ" sz="1050" dirty="0" err="1">
                <a:solidFill>
                  <a:schemeClr val="accent6">
                    <a:lumMod val="60000"/>
                    <a:lumOff val="40000"/>
                  </a:schemeClr>
                </a:solidFill>
              </a:rPr>
              <a:t>Saunders</a:t>
            </a:r>
            <a:r>
              <a:rPr lang="cs-CZ" sz="1050" dirty="0">
                <a:solidFill>
                  <a:schemeClr val="accent6">
                    <a:lumMod val="60000"/>
                    <a:lumOff val="40000"/>
                  </a:schemeClr>
                </a:solidFill>
              </a:rPr>
              <a:t>; Philadelphia: 1995. pp. 349–367.</a:t>
            </a:r>
          </a:p>
          <a:p>
            <a:r>
              <a:rPr lang="cs-CZ" sz="1050" dirty="0">
                <a:solidFill>
                  <a:schemeClr val="accent6">
                    <a:lumMod val="60000"/>
                    <a:lumOff val="40000"/>
                  </a:schemeClr>
                </a:solidFill>
              </a:rPr>
              <a:t>7. </a:t>
            </a:r>
            <a:r>
              <a:rPr lang="cs-CZ" sz="1050" dirty="0" err="1">
                <a:solidFill>
                  <a:schemeClr val="accent6">
                    <a:lumMod val="60000"/>
                    <a:lumOff val="40000"/>
                  </a:schemeClr>
                </a:solidFill>
              </a:rPr>
              <a:t>Damborg</a:t>
            </a:r>
            <a:r>
              <a:rPr lang="cs-CZ" sz="1050" dirty="0">
                <a:solidFill>
                  <a:schemeClr val="accent6">
                    <a:lumMod val="60000"/>
                    <a:lumOff val="40000"/>
                  </a:schemeClr>
                </a:solidFill>
              </a:rPr>
              <a:t> F, </a:t>
            </a:r>
            <a:r>
              <a:rPr lang="cs-CZ" sz="1050" dirty="0" err="1">
                <a:solidFill>
                  <a:schemeClr val="accent6">
                    <a:lumMod val="60000"/>
                    <a:lumOff val="40000"/>
                  </a:schemeClr>
                </a:solidFill>
              </a:rPr>
              <a:t>Engell</a:t>
            </a:r>
            <a:r>
              <a:rPr lang="cs-CZ" sz="1050" dirty="0">
                <a:solidFill>
                  <a:schemeClr val="accent6">
                    <a:lumMod val="60000"/>
                    <a:lumOff val="40000"/>
                  </a:schemeClr>
                </a:solidFill>
              </a:rPr>
              <a:t> V, Andersen M, </a:t>
            </a:r>
            <a:r>
              <a:rPr lang="cs-CZ" sz="1050" dirty="0" err="1">
                <a:solidFill>
                  <a:schemeClr val="accent6">
                    <a:lumMod val="60000"/>
                    <a:lumOff val="40000"/>
                  </a:schemeClr>
                </a:solidFill>
              </a:rPr>
              <a:t>Kyvik</a:t>
            </a:r>
            <a:r>
              <a:rPr lang="cs-CZ" sz="1050" dirty="0">
                <a:solidFill>
                  <a:schemeClr val="accent6">
                    <a:lumMod val="60000"/>
                    <a:lumOff val="40000"/>
                  </a:schemeClr>
                </a:solidFill>
              </a:rPr>
              <a:t> KO, </a:t>
            </a:r>
            <a:r>
              <a:rPr lang="cs-CZ" sz="1050" dirty="0" err="1">
                <a:solidFill>
                  <a:schemeClr val="accent6">
                    <a:lumMod val="60000"/>
                    <a:lumOff val="40000"/>
                  </a:schemeClr>
                </a:solidFill>
              </a:rPr>
              <a:t>Thomsen</a:t>
            </a:r>
            <a:r>
              <a:rPr lang="cs-CZ" sz="1050" dirty="0">
                <a:solidFill>
                  <a:schemeClr val="accent6">
                    <a:lumMod val="60000"/>
                    <a:lumOff val="40000"/>
                  </a:schemeClr>
                </a:solidFill>
              </a:rPr>
              <a:t> K. Prevalence, </a:t>
            </a:r>
            <a:r>
              <a:rPr lang="cs-CZ" sz="1050" dirty="0" err="1">
                <a:solidFill>
                  <a:schemeClr val="accent6">
                    <a:lumMod val="60000"/>
                    <a:lumOff val="40000"/>
                  </a:schemeClr>
                </a:solidFill>
              </a:rPr>
              <a:t>concordance</a:t>
            </a:r>
            <a:r>
              <a:rPr lang="cs-CZ" sz="1050" dirty="0">
                <a:solidFill>
                  <a:schemeClr val="accent6">
                    <a:lumMod val="60000"/>
                    <a:lumOff val="40000"/>
                  </a:schemeClr>
                </a:solidFill>
              </a:rPr>
              <a:t>, and </a:t>
            </a:r>
            <a:r>
              <a:rPr lang="cs-CZ" sz="1050" dirty="0" err="1">
                <a:solidFill>
                  <a:schemeClr val="accent6">
                    <a:lumMod val="60000"/>
                    <a:lumOff val="40000"/>
                  </a:schemeClr>
                </a:solidFill>
              </a:rPr>
              <a:t>heritability</a:t>
            </a:r>
            <a:r>
              <a:rPr lang="cs-CZ" sz="1050" dirty="0">
                <a:solidFill>
                  <a:schemeClr val="accent6">
                    <a:lumMod val="60000"/>
                    <a:lumOff val="40000"/>
                  </a:schemeClr>
                </a:solidFill>
              </a:rPr>
              <a:t>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Scheuermann</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a:t>
            </a:r>
            <a:r>
              <a:rPr lang="cs-CZ" sz="1050" dirty="0" err="1">
                <a:solidFill>
                  <a:schemeClr val="accent6">
                    <a:lumMod val="60000"/>
                    <a:lumOff val="40000"/>
                  </a:schemeClr>
                </a:solidFill>
              </a:rPr>
              <a:t>based</a:t>
            </a:r>
            <a:r>
              <a:rPr lang="cs-CZ" sz="1050" dirty="0">
                <a:solidFill>
                  <a:schemeClr val="accent6">
                    <a:lumMod val="60000"/>
                    <a:lumOff val="40000"/>
                  </a:schemeClr>
                </a:solidFill>
              </a:rPr>
              <a:t> on a study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twins</a:t>
            </a:r>
            <a:r>
              <a:rPr lang="cs-CZ" sz="1050" dirty="0">
                <a:solidFill>
                  <a:schemeClr val="accent6">
                    <a:lumMod val="60000"/>
                    <a:lumOff val="40000"/>
                  </a:schemeClr>
                </a:solidFill>
              </a:rPr>
              <a:t>. J Bone Joint </a:t>
            </a:r>
            <a:r>
              <a:rPr lang="cs-CZ" sz="1050" dirty="0" err="1">
                <a:solidFill>
                  <a:schemeClr val="accent6">
                    <a:lumMod val="60000"/>
                    <a:lumOff val="40000"/>
                  </a:schemeClr>
                </a:solidFill>
              </a:rPr>
              <a:t>Surg</a:t>
            </a:r>
            <a:r>
              <a:rPr lang="cs-CZ" sz="1050" dirty="0">
                <a:solidFill>
                  <a:schemeClr val="accent6">
                    <a:lumMod val="60000"/>
                    <a:lumOff val="40000"/>
                  </a:schemeClr>
                </a:solidFill>
              </a:rPr>
              <a:t> </a:t>
            </a:r>
            <a:r>
              <a:rPr lang="cs-CZ" sz="1050" dirty="0" err="1">
                <a:solidFill>
                  <a:schemeClr val="accent6">
                    <a:lumMod val="60000"/>
                    <a:lumOff val="40000"/>
                  </a:schemeClr>
                </a:solidFill>
              </a:rPr>
              <a:t>Am</a:t>
            </a:r>
            <a:r>
              <a:rPr lang="cs-CZ" sz="1050" dirty="0">
                <a:solidFill>
                  <a:schemeClr val="accent6">
                    <a:lumMod val="60000"/>
                    <a:lumOff val="40000"/>
                  </a:schemeClr>
                </a:solidFill>
              </a:rPr>
              <a:t>. 2006;88(10):2133–2136</a:t>
            </a:r>
          </a:p>
          <a:p>
            <a:r>
              <a:rPr lang="cs-CZ" sz="1050" dirty="0">
                <a:solidFill>
                  <a:schemeClr val="accent6">
                    <a:lumMod val="60000"/>
                    <a:lumOff val="40000"/>
                  </a:schemeClr>
                </a:solidFill>
              </a:rPr>
              <a:t>8. </a:t>
            </a:r>
            <a:r>
              <a:rPr lang="cs-CZ" sz="1050" dirty="0" err="1">
                <a:solidFill>
                  <a:schemeClr val="accent6">
                    <a:lumMod val="60000"/>
                    <a:lumOff val="40000"/>
                  </a:schemeClr>
                </a:solidFill>
              </a:rPr>
              <a:t>Gilsanz</a:t>
            </a:r>
            <a:r>
              <a:rPr lang="cs-CZ" sz="1050" dirty="0">
                <a:solidFill>
                  <a:schemeClr val="accent6">
                    <a:lumMod val="60000"/>
                    <a:lumOff val="40000"/>
                  </a:schemeClr>
                </a:solidFill>
              </a:rPr>
              <a:t> V, </a:t>
            </a:r>
            <a:r>
              <a:rPr lang="cs-CZ" sz="1050" dirty="0" err="1">
                <a:solidFill>
                  <a:schemeClr val="accent6">
                    <a:lumMod val="60000"/>
                    <a:lumOff val="40000"/>
                  </a:schemeClr>
                </a:solidFill>
              </a:rPr>
              <a:t>Gibbens</a:t>
            </a:r>
            <a:r>
              <a:rPr lang="cs-CZ" sz="1050" dirty="0">
                <a:solidFill>
                  <a:schemeClr val="accent6">
                    <a:lumMod val="60000"/>
                    <a:lumOff val="40000"/>
                  </a:schemeClr>
                </a:solidFill>
              </a:rPr>
              <a:t> DT, </a:t>
            </a:r>
            <a:r>
              <a:rPr lang="cs-CZ" sz="1050" dirty="0" err="1">
                <a:solidFill>
                  <a:schemeClr val="accent6">
                    <a:lumMod val="60000"/>
                    <a:lumOff val="40000"/>
                  </a:schemeClr>
                </a:solidFill>
              </a:rPr>
              <a:t>Carlson</a:t>
            </a:r>
            <a:r>
              <a:rPr lang="cs-CZ" sz="1050" dirty="0">
                <a:solidFill>
                  <a:schemeClr val="accent6">
                    <a:lumMod val="60000"/>
                    <a:lumOff val="40000"/>
                  </a:schemeClr>
                </a:solidFill>
              </a:rPr>
              <a:t> M, King J. </a:t>
            </a:r>
            <a:r>
              <a:rPr lang="cs-CZ" sz="1050" dirty="0" err="1">
                <a:solidFill>
                  <a:schemeClr val="accent6">
                    <a:lumMod val="60000"/>
                    <a:lumOff val="40000"/>
                  </a:schemeClr>
                </a:solidFill>
              </a:rPr>
              <a:t>Vertebral</a:t>
            </a:r>
            <a:r>
              <a:rPr lang="cs-CZ" sz="1050" dirty="0">
                <a:solidFill>
                  <a:schemeClr val="accent6">
                    <a:lumMod val="60000"/>
                    <a:lumOff val="40000"/>
                  </a:schemeClr>
                </a:solidFill>
              </a:rPr>
              <a:t> bone </a:t>
            </a:r>
            <a:r>
              <a:rPr lang="cs-CZ" sz="1050" dirty="0" err="1">
                <a:solidFill>
                  <a:schemeClr val="accent6">
                    <a:lumMod val="60000"/>
                    <a:lumOff val="40000"/>
                  </a:schemeClr>
                </a:solidFill>
              </a:rPr>
              <a:t>density</a:t>
            </a:r>
            <a:r>
              <a:rPr lang="cs-CZ" sz="1050" dirty="0">
                <a:solidFill>
                  <a:schemeClr val="accent6">
                    <a:lumMod val="60000"/>
                    <a:lumOff val="40000"/>
                  </a:schemeClr>
                </a:solidFill>
              </a:rPr>
              <a:t> in </a:t>
            </a:r>
            <a:r>
              <a:rPr lang="cs-CZ" sz="1050" dirty="0" err="1">
                <a:solidFill>
                  <a:schemeClr val="accent6">
                    <a:lumMod val="60000"/>
                    <a:lumOff val="40000"/>
                  </a:schemeClr>
                </a:solidFill>
              </a:rPr>
              <a:t>Scheuermann</a:t>
            </a:r>
            <a:r>
              <a:rPr lang="cs-CZ" sz="1050" dirty="0">
                <a:solidFill>
                  <a:schemeClr val="accent6">
                    <a:lumMod val="60000"/>
                    <a:lumOff val="40000"/>
                  </a:schemeClr>
                </a:solidFill>
              </a:rPr>
              <a:t> </a:t>
            </a:r>
            <a:r>
              <a:rPr lang="cs-CZ" sz="1050" dirty="0" err="1">
                <a:solidFill>
                  <a:schemeClr val="accent6">
                    <a:lumMod val="60000"/>
                    <a:lumOff val="40000"/>
                  </a:schemeClr>
                </a:solidFill>
              </a:rPr>
              <a:t>disease</a:t>
            </a:r>
            <a:r>
              <a:rPr lang="cs-CZ" sz="1050" dirty="0">
                <a:solidFill>
                  <a:schemeClr val="accent6">
                    <a:lumMod val="60000"/>
                    <a:lumOff val="40000"/>
                  </a:schemeClr>
                </a:solidFill>
              </a:rPr>
              <a:t>. J Bone Joint </a:t>
            </a:r>
            <a:r>
              <a:rPr lang="cs-CZ" sz="1050" dirty="0" err="1">
                <a:solidFill>
                  <a:schemeClr val="accent6">
                    <a:lumMod val="60000"/>
                    <a:lumOff val="40000"/>
                  </a:schemeClr>
                </a:solidFill>
              </a:rPr>
              <a:t>Surg</a:t>
            </a:r>
            <a:r>
              <a:rPr lang="cs-CZ" sz="1050" dirty="0">
                <a:solidFill>
                  <a:schemeClr val="accent6">
                    <a:lumMod val="60000"/>
                    <a:lumOff val="40000"/>
                  </a:schemeClr>
                </a:solidFill>
              </a:rPr>
              <a:t> </a:t>
            </a:r>
            <a:r>
              <a:rPr lang="cs-CZ" sz="1050" dirty="0" err="1">
                <a:solidFill>
                  <a:schemeClr val="accent6">
                    <a:lumMod val="60000"/>
                    <a:lumOff val="40000"/>
                  </a:schemeClr>
                </a:solidFill>
              </a:rPr>
              <a:t>Am</a:t>
            </a:r>
            <a:r>
              <a:rPr lang="cs-CZ" sz="1050" dirty="0">
                <a:solidFill>
                  <a:schemeClr val="accent6">
                    <a:lumMod val="60000"/>
                    <a:lumOff val="40000"/>
                  </a:schemeClr>
                </a:solidFill>
              </a:rPr>
              <a:t>. 1989;71(6):894–897</a:t>
            </a:r>
          </a:p>
          <a:p>
            <a:r>
              <a:rPr lang="cs-CZ" sz="1050" dirty="0">
                <a:solidFill>
                  <a:schemeClr val="accent6">
                    <a:lumMod val="60000"/>
                    <a:lumOff val="40000"/>
                  </a:schemeClr>
                </a:solidFill>
              </a:rPr>
              <a:t>9. </a:t>
            </a:r>
            <a:r>
              <a:rPr lang="cs-CZ" sz="1050" dirty="0" err="1">
                <a:solidFill>
                  <a:schemeClr val="accent6">
                    <a:lumMod val="60000"/>
                    <a:lumOff val="40000"/>
                  </a:schemeClr>
                </a:solidFill>
              </a:rPr>
              <a:t>Lopez</a:t>
            </a:r>
            <a:r>
              <a:rPr lang="cs-CZ" sz="1050" dirty="0">
                <a:solidFill>
                  <a:schemeClr val="accent6">
                    <a:lumMod val="60000"/>
                    <a:lumOff val="40000"/>
                  </a:schemeClr>
                </a:solidFill>
              </a:rPr>
              <a:t> RA, </a:t>
            </a:r>
            <a:r>
              <a:rPr lang="cs-CZ" sz="1050" dirty="0" err="1">
                <a:solidFill>
                  <a:schemeClr val="accent6">
                    <a:lumMod val="60000"/>
                    <a:lumOff val="40000"/>
                  </a:schemeClr>
                </a:solidFill>
              </a:rPr>
              <a:t>Burke</a:t>
            </a:r>
            <a:r>
              <a:rPr lang="cs-CZ" sz="1050" dirty="0">
                <a:solidFill>
                  <a:schemeClr val="accent6">
                    <a:lumMod val="60000"/>
                    <a:lumOff val="40000"/>
                  </a:schemeClr>
                </a:solidFill>
              </a:rPr>
              <a:t> SW, </a:t>
            </a:r>
            <a:r>
              <a:rPr lang="cs-CZ" sz="1050" dirty="0" err="1">
                <a:solidFill>
                  <a:schemeClr val="accent6">
                    <a:lumMod val="60000"/>
                    <a:lumOff val="40000"/>
                  </a:schemeClr>
                </a:solidFill>
              </a:rPr>
              <a:t>Levine</a:t>
            </a:r>
            <a:r>
              <a:rPr lang="cs-CZ" sz="1050" dirty="0">
                <a:solidFill>
                  <a:schemeClr val="accent6">
                    <a:lumMod val="60000"/>
                    <a:lumOff val="40000"/>
                  </a:schemeClr>
                </a:solidFill>
              </a:rPr>
              <a:t> DB, Schneider R. </a:t>
            </a:r>
            <a:r>
              <a:rPr lang="cs-CZ" sz="1050" dirty="0" err="1">
                <a:solidFill>
                  <a:schemeClr val="accent6">
                    <a:lumMod val="60000"/>
                    <a:lumOff val="40000"/>
                  </a:schemeClr>
                </a:solidFill>
              </a:rPr>
              <a:t>Osteoporosis</a:t>
            </a:r>
            <a:r>
              <a:rPr lang="cs-CZ" sz="1050" dirty="0">
                <a:solidFill>
                  <a:schemeClr val="accent6">
                    <a:lumMod val="60000"/>
                    <a:lumOff val="40000"/>
                  </a:schemeClr>
                </a:solidFill>
              </a:rPr>
              <a:t> in </a:t>
            </a:r>
            <a:r>
              <a:rPr lang="cs-CZ" sz="1050" dirty="0" err="1">
                <a:solidFill>
                  <a:schemeClr val="accent6">
                    <a:lumMod val="60000"/>
                    <a:lumOff val="40000"/>
                  </a:schemeClr>
                </a:solidFill>
              </a:rPr>
              <a:t>Scheuermann's</a:t>
            </a:r>
            <a:r>
              <a:rPr lang="cs-CZ" sz="1050" dirty="0">
                <a:solidFill>
                  <a:schemeClr val="accent6">
                    <a:lumMod val="60000"/>
                    <a:lumOff val="40000"/>
                  </a:schemeClr>
                </a:solidFill>
              </a:rPr>
              <a:t> </a:t>
            </a:r>
            <a:r>
              <a:rPr lang="cs-CZ" sz="1050" dirty="0" err="1">
                <a:solidFill>
                  <a:schemeClr val="accent6">
                    <a:lumMod val="60000"/>
                    <a:lumOff val="40000"/>
                  </a:schemeClr>
                </a:solidFill>
              </a:rPr>
              <a:t>disease</a:t>
            </a:r>
            <a:r>
              <a:rPr lang="cs-CZ" sz="1050" dirty="0">
                <a:solidFill>
                  <a:schemeClr val="accent6">
                    <a:lumMod val="60000"/>
                    <a:lumOff val="40000"/>
                  </a:schemeClr>
                </a:solidFill>
              </a:rPr>
              <a:t>. Spine. 1988;13(10):1099–1103.</a:t>
            </a:r>
          </a:p>
          <a:p>
            <a:r>
              <a:rPr lang="cs-CZ" sz="1050" dirty="0">
                <a:solidFill>
                  <a:schemeClr val="accent6">
                    <a:lumMod val="60000"/>
                    <a:lumOff val="40000"/>
                  </a:schemeClr>
                </a:solidFill>
              </a:rPr>
              <a:t>10. </a:t>
            </a:r>
            <a:r>
              <a:rPr lang="cs-CZ" sz="1050" dirty="0" err="1">
                <a:solidFill>
                  <a:schemeClr val="accent6">
                    <a:lumMod val="60000"/>
                    <a:lumOff val="40000"/>
                  </a:schemeClr>
                </a:solidFill>
              </a:rPr>
              <a:t>Lowe</a:t>
            </a:r>
            <a:r>
              <a:rPr lang="cs-CZ" sz="1050" dirty="0">
                <a:solidFill>
                  <a:schemeClr val="accent6">
                    <a:lumMod val="60000"/>
                    <a:lumOff val="40000"/>
                  </a:schemeClr>
                </a:solidFill>
              </a:rPr>
              <a:t> TG. </a:t>
            </a:r>
            <a:r>
              <a:rPr lang="cs-CZ" sz="1050" dirty="0" err="1">
                <a:solidFill>
                  <a:schemeClr val="accent6">
                    <a:lumMod val="60000"/>
                    <a:lumOff val="40000"/>
                  </a:schemeClr>
                </a:solidFill>
              </a:rPr>
              <a:t>Scheuermann</a:t>
            </a:r>
            <a:r>
              <a:rPr lang="cs-CZ" sz="1050" dirty="0">
                <a:solidFill>
                  <a:schemeClr val="accent6">
                    <a:lumMod val="60000"/>
                    <a:lumOff val="40000"/>
                  </a:schemeClr>
                </a:solidFill>
              </a:rPr>
              <a:t> </a:t>
            </a:r>
            <a:r>
              <a:rPr lang="cs-CZ" sz="1050" dirty="0" err="1">
                <a:solidFill>
                  <a:schemeClr val="accent6">
                    <a:lumMod val="60000"/>
                    <a:lumOff val="40000"/>
                  </a:schemeClr>
                </a:solidFill>
              </a:rPr>
              <a:t>disease</a:t>
            </a:r>
            <a:r>
              <a:rPr lang="cs-CZ" sz="1050" dirty="0">
                <a:solidFill>
                  <a:schemeClr val="accent6">
                    <a:lumMod val="60000"/>
                    <a:lumOff val="40000"/>
                  </a:schemeClr>
                </a:solidFill>
              </a:rPr>
              <a:t>. J Bone Joint </a:t>
            </a:r>
            <a:r>
              <a:rPr lang="cs-CZ" sz="1050" dirty="0" err="1">
                <a:solidFill>
                  <a:schemeClr val="accent6">
                    <a:lumMod val="60000"/>
                    <a:lumOff val="40000"/>
                  </a:schemeClr>
                </a:solidFill>
              </a:rPr>
              <a:t>Surg</a:t>
            </a:r>
            <a:r>
              <a:rPr lang="cs-CZ" sz="1050" dirty="0">
                <a:solidFill>
                  <a:schemeClr val="accent6">
                    <a:lumMod val="60000"/>
                    <a:lumOff val="40000"/>
                  </a:schemeClr>
                </a:solidFill>
              </a:rPr>
              <a:t> </a:t>
            </a:r>
            <a:r>
              <a:rPr lang="cs-CZ" sz="1050" dirty="0" err="1">
                <a:solidFill>
                  <a:schemeClr val="accent6">
                    <a:lumMod val="60000"/>
                    <a:lumOff val="40000"/>
                  </a:schemeClr>
                </a:solidFill>
              </a:rPr>
              <a:t>Am</a:t>
            </a:r>
            <a:r>
              <a:rPr lang="cs-CZ" sz="1050" dirty="0">
                <a:solidFill>
                  <a:schemeClr val="accent6">
                    <a:lumMod val="60000"/>
                    <a:lumOff val="40000"/>
                  </a:schemeClr>
                </a:solidFill>
              </a:rPr>
              <a:t>. 1990;72(6):940–945</a:t>
            </a:r>
          </a:p>
          <a:p>
            <a:r>
              <a:rPr lang="cs-CZ" sz="1050" dirty="0">
                <a:solidFill>
                  <a:schemeClr val="accent6">
                    <a:lumMod val="60000"/>
                    <a:lumOff val="40000"/>
                  </a:schemeClr>
                </a:solidFill>
              </a:rPr>
              <a:t>11. </a:t>
            </a:r>
            <a:r>
              <a:rPr lang="cs-CZ" sz="1050" dirty="0" err="1">
                <a:solidFill>
                  <a:schemeClr val="accent6">
                    <a:lumMod val="60000"/>
                    <a:lumOff val="40000"/>
                  </a:schemeClr>
                </a:solidFill>
              </a:rPr>
              <a:t>Aufdermaur</a:t>
            </a:r>
            <a:r>
              <a:rPr lang="cs-CZ" sz="1050" dirty="0">
                <a:solidFill>
                  <a:schemeClr val="accent6">
                    <a:lumMod val="60000"/>
                    <a:lumOff val="40000"/>
                  </a:schemeClr>
                </a:solidFill>
              </a:rPr>
              <a:t> M. </a:t>
            </a:r>
            <a:r>
              <a:rPr lang="cs-CZ" sz="1050" dirty="0" err="1">
                <a:solidFill>
                  <a:schemeClr val="accent6">
                    <a:lumMod val="60000"/>
                    <a:lumOff val="40000"/>
                  </a:schemeClr>
                </a:solidFill>
              </a:rPr>
              <a:t>Juvenile</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a:t>
            </a:r>
            <a:r>
              <a:rPr lang="cs-CZ" sz="1050" dirty="0" err="1">
                <a:solidFill>
                  <a:schemeClr val="accent6">
                    <a:lumMod val="60000"/>
                    <a:lumOff val="40000"/>
                  </a:schemeClr>
                </a:solidFill>
              </a:rPr>
              <a:t>Scheuermann's</a:t>
            </a:r>
            <a:r>
              <a:rPr lang="cs-CZ" sz="1050" dirty="0">
                <a:solidFill>
                  <a:schemeClr val="accent6">
                    <a:lumMod val="60000"/>
                    <a:lumOff val="40000"/>
                  </a:schemeClr>
                </a:solidFill>
              </a:rPr>
              <a:t> </a:t>
            </a:r>
            <a:r>
              <a:rPr lang="cs-CZ" sz="1050" dirty="0" err="1">
                <a:solidFill>
                  <a:schemeClr val="accent6">
                    <a:lumMod val="60000"/>
                    <a:lumOff val="40000"/>
                  </a:schemeClr>
                </a:solidFill>
              </a:rPr>
              <a:t>disease</a:t>
            </a:r>
            <a:r>
              <a:rPr lang="cs-CZ" sz="1050" dirty="0">
                <a:solidFill>
                  <a:schemeClr val="accent6">
                    <a:lumMod val="60000"/>
                    <a:lumOff val="40000"/>
                  </a:schemeClr>
                </a:solidFill>
              </a:rPr>
              <a:t>): </a:t>
            </a:r>
            <a:r>
              <a:rPr lang="cs-CZ" sz="1050" dirty="0" err="1">
                <a:solidFill>
                  <a:schemeClr val="accent6">
                    <a:lumMod val="60000"/>
                    <a:lumOff val="40000"/>
                  </a:schemeClr>
                </a:solidFill>
              </a:rPr>
              <a:t>radiography</a:t>
            </a:r>
            <a:r>
              <a:rPr lang="cs-CZ" sz="1050" dirty="0">
                <a:solidFill>
                  <a:schemeClr val="accent6">
                    <a:lumMod val="60000"/>
                    <a:lumOff val="40000"/>
                  </a:schemeClr>
                </a:solidFill>
              </a:rPr>
              <a:t>, histology, and </a:t>
            </a:r>
            <a:r>
              <a:rPr lang="cs-CZ" sz="1050" dirty="0" err="1">
                <a:solidFill>
                  <a:schemeClr val="accent6">
                    <a:lumMod val="60000"/>
                    <a:lumOff val="40000"/>
                  </a:schemeClr>
                </a:solidFill>
              </a:rPr>
              <a:t>pathogenesis</a:t>
            </a:r>
            <a:r>
              <a:rPr lang="cs-CZ" sz="1050" dirty="0">
                <a:solidFill>
                  <a:schemeClr val="accent6">
                    <a:lumMod val="60000"/>
                    <a:lumOff val="40000"/>
                  </a:schemeClr>
                </a:solidFill>
              </a:rPr>
              <a:t>. </a:t>
            </a:r>
            <a:r>
              <a:rPr lang="cs-CZ" sz="1050" dirty="0" err="1">
                <a:solidFill>
                  <a:schemeClr val="accent6">
                    <a:lumMod val="60000"/>
                    <a:lumOff val="40000"/>
                  </a:schemeClr>
                </a:solidFill>
              </a:rPr>
              <a:t>Clin</a:t>
            </a:r>
            <a:r>
              <a:rPr lang="cs-CZ" sz="1050" dirty="0">
                <a:solidFill>
                  <a:schemeClr val="accent6">
                    <a:lumMod val="60000"/>
                    <a:lumOff val="40000"/>
                  </a:schemeClr>
                </a:solidFill>
              </a:rPr>
              <a:t> </a:t>
            </a:r>
            <a:r>
              <a:rPr lang="cs-CZ" sz="1050" dirty="0" err="1">
                <a:solidFill>
                  <a:schemeClr val="accent6">
                    <a:lumMod val="60000"/>
                    <a:lumOff val="40000"/>
                  </a:schemeClr>
                </a:solidFill>
              </a:rPr>
              <a:t>Orthop</a:t>
            </a:r>
            <a:r>
              <a:rPr lang="cs-CZ" sz="1050" dirty="0">
                <a:solidFill>
                  <a:schemeClr val="accent6">
                    <a:lumMod val="60000"/>
                    <a:lumOff val="40000"/>
                  </a:schemeClr>
                </a:solidFill>
              </a:rPr>
              <a:t> </a:t>
            </a:r>
            <a:r>
              <a:rPr lang="cs-CZ" sz="1050" dirty="0" err="1">
                <a:solidFill>
                  <a:schemeClr val="accent6">
                    <a:lumMod val="60000"/>
                    <a:lumOff val="40000"/>
                  </a:schemeClr>
                </a:solidFill>
              </a:rPr>
              <a:t>Relat</a:t>
            </a:r>
            <a:r>
              <a:rPr lang="cs-CZ" sz="1050" dirty="0">
                <a:solidFill>
                  <a:schemeClr val="accent6">
                    <a:lumMod val="60000"/>
                    <a:lumOff val="40000"/>
                  </a:schemeClr>
                </a:solidFill>
              </a:rPr>
              <a:t> Res. 1981;(154):166–174. </a:t>
            </a:r>
          </a:p>
          <a:p>
            <a:r>
              <a:rPr lang="cs-CZ" sz="1050" dirty="0">
                <a:solidFill>
                  <a:schemeClr val="accent6">
                    <a:lumMod val="60000"/>
                    <a:lumOff val="40000"/>
                  </a:schemeClr>
                </a:solidFill>
              </a:rPr>
              <a:t>12. </a:t>
            </a:r>
            <a:r>
              <a:rPr lang="cs-CZ" sz="1050" dirty="0" err="1">
                <a:solidFill>
                  <a:schemeClr val="accent6">
                    <a:lumMod val="60000"/>
                    <a:lumOff val="40000"/>
                  </a:schemeClr>
                </a:solidFill>
              </a:rPr>
              <a:t>Ferguson</a:t>
            </a:r>
            <a:r>
              <a:rPr lang="cs-CZ" sz="1050" dirty="0">
                <a:solidFill>
                  <a:schemeClr val="accent6">
                    <a:lumMod val="60000"/>
                    <a:lumOff val="40000"/>
                  </a:schemeClr>
                </a:solidFill>
              </a:rPr>
              <a:t> AB., </a:t>
            </a:r>
            <a:r>
              <a:rPr lang="cs-CZ" sz="1050" dirty="0" err="1">
                <a:solidFill>
                  <a:schemeClr val="accent6">
                    <a:lumMod val="60000"/>
                    <a:lumOff val="40000"/>
                  </a:schemeClr>
                </a:solidFill>
              </a:rPr>
              <a:t>Jr</a:t>
            </a:r>
            <a:r>
              <a:rPr lang="cs-CZ" sz="1050" dirty="0">
                <a:solidFill>
                  <a:schemeClr val="accent6">
                    <a:lumMod val="60000"/>
                    <a:lumOff val="40000"/>
                  </a:schemeClr>
                </a:solidFill>
              </a:rPr>
              <a:t> </a:t>
            </a:r>
            <a:r>
              <a:rPr lang="cs-CZ" sz="1050" dirty="0" err="1">
                <a:solidFill>
                  <a:schemeClr val="accent6">
                    <a:lumMod val="60000"/>
                    <a:lumOff val="40000"/>
                  </a:schemeClr>
                </a:solidFill>
              </a:rPr>
              <a:t>The</a:t>
            </a:r>
            <a:r>
              <a:rPr lang="cs-CZ" sz="1050" dirty="0">
                <a:solidFill>
                  <a:schemeClr val="accent6">
                    <a:lumMod val="60000"/>
                    <a:lumOff val="40000"/>
                  </a:schemeClr>
                </a:solidFill>
              </a:rPr>
              <a:t> etiology </a:t>
            </a:r>
            <a:r>
              <a:rPr lang="cs-CZ" sz="1050" dirty="0" err="1">
                <a:solidFill>
                  <a:schemeClr val="accent6">
                    <a:lumMod val="60000"/>
                    <a:lumOff val="40000"/>
                  </a:schemeClr>
                </a:solidFill>
              </a:rPr>
              <a:t>of</a:t>
            </a:r>
            <a:r>
              <a:rPr lang="cs-CZ" sz="1050" dirty="0">
                <a:solidFill>
                  <a:schemeClr val="accent6">
                    <a:lumMod val="60000"/>
                    <a:lumOff val="40000"/>
                  </a:schemeClr>
                </a:solidFill>
              </a:rPr>
              <a:t> preadolescent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J Bone Joint </a:t>
            </a:r>
            <a:r>
              <a:rPr lang="cs-CZ" sz="1050" dirty="0" err="1">
                <a:solidFill>
                  <a:schemeClr val="accent6">
                    <a:lumMod val="60000"/>
                    <a:lumOff val="40000"/>
                  </a:schemeClr>
                </a:solidFill>
              </a:rPr>
              <a:t>Surg</a:t>
            </a:r>
            <a:r>
              <a:rPr lang="cs-CZ" sz="1050" dirty="0">
                <a:solidFill>
                  <a:schemeClr val="accent6">
                    <a:lumMod val="60000"/>
                    <a:lumOff val="40000"/>
                  </a:schemeClr>
                </a:solidFill>
              </a:rPr>
              <a:t> </a:t>
            </a:r>
            <a:r>
              <a:rPr lang="cs-CZ" sz="1050" dirty="0" err="1">
                <a:solidFill>
                  <a:schemeClr val="accent6">
                    <a:lumMod val="60000"/>
                    <a:lumOff val="40000"/>
                  </a:schemeClr>
                </a:solidFill>
              </a:rPr>
              <a:t>Am</a:t>
            </a:r>
            <a:r>
              <a:rPr lang="cs-CZ" sz="1050" dirty="0">
                <a:solidFill>
                  <a:schemeClr val="accent6">
                    <a:lumMod val="60000"/>
                    <a:lumOff val="40000"/>
                  </a:schemeClr>
                </a:solidFill>
              </a:rPr>
              <a:t>. 1956;38(1):149–157</a:t>
            </a:r>
          </a:p>
          <a:p>
            <a:r>
              <a:rPr lang="cs-CZ" sz="1050" dirty="0">
                <a:solidFill>
                  <a:schemeClr val="accent6">
                    <a:lumMod val="60000"/>
                    <a:lumOff val="40000"/>
                  </a:schemeClr>
                </a:solidFill>
              </a:rPr>
              <a:t>13. </a:t>
            </a:r>
            <a:r>
              <a:rPr lang="cs-CZ" sz="1050" dirty="0" err="1">
                <a:solidFill>
                  <a:schemeClr val="accent6">
                    <a:lumMod val="60000"/>
                    <a:lumOff val="40000"/>
                  </a:schemeClr>
                </a:solidFill>
              </a:rPr>
              <a:t>Scoles</a:t>
            </a:r>
            <a:r>
              <a:rPr lang="cs-CZ" sz="1050" dirty="0">
                <a:solidFill>
                  <a:schemeClr val="accent6">
                    <a:lumMod val="60000"/>
                    <a:lumOff val="40000"/>
                  </a:schemeClr>
                </a:solidFill>
              </a:rPr>
              <a:t> PV, </a:t>
            </a:r>
            <a:r>
              <a:rPr lang="cs-CZ" sz="1050" dirty="0" err="1">
                <a:solidFill>
                  <a:schemeClr val="accent6">
                    <a:lumMod val="60000"/>
                    <a:lumOff val="40000"/>
                  </a:schemeClr>
                </a:solidFill>
              </a:rPr>
              <a:t>Latimer</a:t>
            </a:r>
            <a:r>
              <a:rPr lang="cs-CZ" sz="1050" dirty="0">
                <a:solidFill>
                  <a:schemeClr val="accent6">
                    <a:lumMod val="60000"/>
                    <a:lumOff val="40000"/>
                  </a:schemeClr>
                </a:solidFill>
              </a:rPr>
              <a:t> BM, </a:t>
            </a:r>
            <a:r>
              <a:rPr lang="cs-CZ" sz="1050" dirty="0" err="1">
                <a:solidFill>
                  <a:schemeClr val="accent6">
                    <a:lumMod val="60000"/>
                    <a:lumOff val="40000"/>
                  </a:schemeClr>
                </a:solidFill>
              </a:rPr>
              <a:t>Diglovanni</a:t>
            </a:r>
            <a:r>
              <a:rPr lang="cs-CZ" sz="1050" dirty="0">
                <a:solidFill>
                  <a:schemeClr val="accent6">
                    <a:lumMod val="60000"/>
                    <a:lumOff val="40000"/>
                  </a:schemeClr>
                </a:solidFill>
              </a:rPr>
              <a:t> BF, Vargo E, </a:t>
            </a:r>
            <a:r>
              <a:rPr lang="cs-CZ" sz="1050" dirty="0" err="1">
                <a:solidFill>
                  <a:schemeClr val="accent6">
                    <a:lumMod val="60000"/>
                    <a:lumOff val="40000"/>
                  </a:schemeClr>
                </a:solidFill>
              </a:rPr>
              <a:t>Bauza</a:t>
            </a:r>
            <a:r>
              <a:rPr lang="cs-CZ" sz="1050" dirty="0">
                <a:solidFill>
                  <a:schemeClr val="accent6">
                    <a:lumMod val="60000"/>
                    <a:lumOff val="40000"/>
                  </a:schemeClr>
                </a:solidFill>
              </a:rPr>
              <a:t> S, </a:t>
            </a:r>
            <a:r>
              <a:rPr lang="cs-CZ" sz="1050" dirty="0" err="1">
                <a:solidFill>
                  <a:schemeClr val="accent6">
                    <a:lumMod val="60000"/>
                    <a:lumOff val="40000"/>
                  </a:schemeClr>
                </a:solidFill>
              </a:rPr>
              <a:t>Jellema</a:t>
            </a:r>
            <a:r>
              <a:rPr lang="cs-CZ" sz="1050" dirty="0">
                <a:solidFill>
                  <a:schemeClr val="accent6">
                    <a:lumMod val="60000"/>
                    <a:lumOff val="40000"/>
                  </a:schemeClr>
                </a:solidFill>
              </a:rPr>
              <a:t> LM. </a:t>
            </a:r>
            <a:r>
              <a:rPr lang="cs-CZ" sz="1050" dirty="0" err="1">
                <a:solidFill>
                  <a:schemeClr val="accent6">
                    <a:lumMod val="60000"/>
                    <a:lumOff val="40000"/>
                  </a:schemeClr>
                </a:solidFill>
              </a:rPr>
              <a:t>Vertebral</a:t>
            </a:r>
            <a:r>
              <a:rPr lang="cs-CZ" sz="1050" dirty="0">
                <a:solidFill>
                  <a:schemeClr val="accent6">
                    <a:lumMod val="60000"/>
                    <a:lumOff val="40000"/>
                  </a:schemeClr>
                </a:solidFill>
              </a:rPr>
              <a:t> </a:t>
            </a:r>
            <a:r>
              <a:rPr lang="cs-CZ" sz="1050" dirty="0" err="1">
                <a:solidFill>
                  <a:schemeClr val="accent6">
                    <a:lumMod val="60000"/>
                    <a:lumOff val="40000"/>
                  </a:schemeClr>
                </a:solidFill>
              </a:rPr>
              <a:t>alterations</a:t>
            </a:r>
            <a:r>
              <a:rPr lang="cs-CZ" sz="1050" dirty="0">
                <a:solidFill>
                  <a:schemeClr val="accent6">
                    <a:lumMod val="60000"/>
                    <a:lumOff val="40000"/>
                  </a:schemeClr>
                </a:solidFill>
              </a:rPr>
              <a:t> in </a:t>
            </a:r>
            <a:r>
              <a:rPr lang="cs-CZ" sz="1050" dirty="0" err="1">
                <a:solidFill>
                  <a:schemeClr val="accent6">
                    <a:lumMod val="60000"/>
                    <a:lumOff val="40000"/>
                  </a:schemeClr>
                </a:solidFill>
              </a:rPr>
              <a:t>Scheuermann's</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Spine. 1991;16(5):509–515</a:t>
            </a:r>
          </a:p>
          <a:p>
            <a:r>
              <a:rPr lang="cs-CZ" sz="1050" dirty="0">
                <a:solidFill>
                  <a:schemeClr val="accent6">
                    <a:lumMod val="60000"/>
                    <a:lumOff val="40000"/>
                  </a:schemeClr>
                </a:solidFill>
              </a:rPr>
              <a:t>14. </a:t>
            </a:r>
            <a:r>
              <a:rPr lang="cs-CZ" sz="1050" dirty="0" err="1">
                <a:solidFill>
                  <a:schemeClr val="accent6">
                    <a:lumMod val="60000"/>
                    <a:lumOff val="40000"/>
                  </a:schemeClr>
                </a:solidFill>
              </a:rPr>
              <a:t>Bradford</a:t>
            </a:r>
            <a:r>
              <a:rPr lang="cs-CZ" sz="1050" dirty="0">
                <a:solidFill>
                  <a:schemeClr val="accent6">
                    <a:lumMod val="60000"/>
                    <a:lumOff val="40000"/>
                  </a:schemeClr>
                </a:solidFill>
              </a:rPr>
              <a:t> DS, Moe JH, </a:t>
            </a:r>
            <a:r>
              <a:rPr lang="cs-CZ" sz="1050" dirty="0" err="1">
                <a:solidFill>
                  <a:schemeClr val="accent6">
                    <a:lumMod val="60000"/>
                    <a:lumOff val="40000"/>
                  </a:schemeClr>
                </a:solidFill>
              </a:rPr>
              <a:t>Montalvo</a:t>
            </a:r>
            <a:r>
              <a:rPr lang="cs-CZ" sz="1050" dirty="0">
                <a:solidFill>
                  <a:schemeClr val="accent6">
                    <a:lumMod val="60000"/>
                    <a:lumOff val="40000"/>
                  </a:schemeClr>
                </a:solidFill>
              </a:rPr>
              <a:t> FJ, Winter RB. </a:t>
            </a:r>
            <a:r>
              <a:rPr lang="cs-CZ" sz="1050" dirty="0" err="1">
                <a:solidFill>
                  <a:schemeClr val="accent6">
                    <a:lumMod val="60000"/>
                    <a:lumOff val="40000"/>
                  </a:schemeClr>
                </a:solidFill>
              </a:rPr>
              <a:t>Scheuermann's</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a:t>
            </a:r>
            <a:r>
              <a:rPr lang="cs-CZ" sz="1050" dirty="0" err="1">
                <a:solidFill>
                  <a:schemeClr val="accent6">
                    <a:lumMod val="60000"/>
                    <a:lumOff val="40000"/>
                  </a:schemeClr>
                </a:solidFill>
              </a:rPr>
              <a:t>Results</a:t>
            </a:r>
            <a:r>
              <a:rPr lang="cs-CZ" sz="1050" dirty="0">
                <a:solidFill>
                  <a:schemeClr val="accent6">
                    <a:lumMod val="60000"/>
                    <a:lumOff val="40000"/>
                  </a:schemeClr>
                </a:solidFill>
              </a:rPr>
              <a:t>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surgical</a:t>
            </a:r>
            <a:r>
              <a:rPr lang="cs-CZ" sz="1050" dirty="0">
                <a:solidFill>
                  <a:schemeClr val="accent6">
                    <a:lumMod val="60000"/>
                    <a:lumOff val="40000"/>
                  </a:schemeClr>
                </a:solidFill>
              </a:rPr>
              <a:t> </a:t>
            </a:r>
            <a:r>
              <a:rPr lang="cs-CZ" sz="1050" dirty="0" err="1">
                <a:solidFill>
                  <a:schemeClr val="accent6">
                    <a:lumMod val="60000"/>
                    <a:lumOff val="40000"/>
                  </a:schemeClr>
                </a:solidFill>
              </a:rPr>
              <a:t>treatment</a:t>
            </a:r>
            <a:r>
              <a:rPr lang="cs-CZ" sz="1050" dirty="0">
                <a:solidFill>
                  <a:schemeClr val="accent6">
                    <a:lumMod val="60000"/>
                    <a:lumOff val="40000"/>
                  </a:schemeClr>
                </a:solidFill>
              </a:rPr>
              <a:t> by </a:t>
            </a:r>
            <a:r>
              <a:rPr lang="cs-CZ" sz="1050" dirty="0" err="1">
                <a:solidFill>
                  <a:schemeClr val="accent6">
                    <a:lumMod val="60000"/>
                    <a:lumOff val="40000"/>
                  </a:schemeClr>
                </a:solidFill>
              </a:rPr>
              <a:t>posterior</a:t>
            </a:r>
            <a:r>
              <a:rPr lang="cs-CZ" sz="1050" dirty="0">
                <a:solidFill>
                  <a:schemeClr val="accent6">
                    <a:lumMod val="60000"/>
                    <a:lumOff val="40000"/>
                  </a:schemeClr>
                </a:solidFill>
              </a:rPr>
              <a:t> spine </a:t>
            </a:r>
            <a:r>
              <a:rPr lang="cs-CZ" sz="1050" dirty="0" err="1">
                <a:solidFill>
                  <a:schemeClr val="accent6">
                    <a:lumMod val="60000"/>
                    <a:lumOff val="40000"/>
                  </a:schemeClr>
                </a:solidFill>
              </a:rPr>
              <a:t>arthrodesis</a:t>
            </a:r>
            <a:r>
              <a:rPr lang="cs-CZ" sz="1050" dirty="0">
                <a:solidFill>
                  <a:schemeClr val="accent6">
                    <a:lumMod val="60000"/>
                    <a:lumOff val="40000"/>
                  </a:schemeClr>
                </a:solidFill>
              </a:rPr>
              <a:t> in </a:t>
            </a:r>
            <a:r>
              <a:rPr lang="cs-CZ" sz="1050" dirty="0" err="1">
                <a:solidFill>
                  <a:schemeClr val="accent6">
                    <a:lumMod val="60000"/>
                    <a:lumOff val="40000"/>
                  </a:schemeClr>
                </a:solidFill>
              </a:rPr>
              <a:t>twenty-two</a:t>
            </a:r>
            <a:r>
              <a:rPr lang="cs-CZ" sz="1050" dirty="0">
                <a:solidFill>
                  <a:schemeClr val="accent6">
                    <a:lumMod val="60000"/>
                    <a:lumOff val="40000"/>
                  </a:schemeClr>
                </a:solidFill>
              </a:rPr>
              <a:t> </a:t>
            </a:r>
            <a:r>
              <a:rPr lang="cs-CZ" sz="1050" dirty="0" err="1">
                <a:solidFill>
                  <a:schemeClr val="accent6">
                    <a:lumMod val="60000"/>
                    <a:lumOff val="40000"/>
                  </a:schemeClr>
                </a:solidFill>
              </a:rPr>
              <a:t>patients</a:t>
            </a:r>
            <a:r>
              <a:rPr lang="cs-CZ" sz="1050" dirty="0">
                <a:solidFill>
                  <a:schemeClr val="accent6">
                    <a:lumMod val="60000"/>
                    <a:lumOff val="40000"/>
                  </a:schemeClr>
                </a:solidFill>
              </a:rPr>
              <a:t>. J Bone Joint </a:t>
            </a:r>
            <a:r>
              <a:rPr lang="cs-CZ" sz="1050" dirty="0" err="1">
                <a:solidFill>
                  <a:schemeClr val="accent6">
                    <a:lumMod val="60000"/>
                    <a:lumOff val="40000"/>
                  </a:schemeClr>
                </a:solidFill>
              </a:rPr>
              <a:t>Surg</a:t>
            </a:r>
            <a:r>
              <a:rPr lang="cs-CZ" sz="1050" dirty="0">
                <a:solidFill>
                  <a:schemeClr val="accent6">
                    <a:lumMod val="60000"/>
                    <a:lumOff val="40000"/>
                  </a:schemeClr>
                </a:solidFill>
              </a:rPr>
              <a:t> </a:t>
            </a:r>
            <a:r>
              <a:rPr lang="cs-CZ" sz="1050" dirty="0" err="1">
                <a:solidFill>
                  <a:schemeClr val="accent6">
                    <a:lumMod val="60000"/>
                    <a:lumOff val="40000"/>
                  </a:schemeClr>
                </a:solidFill>
              </a:rPr>
              <a:t>Am</a:t>
            </a:r>
            <a:r>
              <a:rPr lang="cs-CZ" sz="1050" dirty="0">
                <a:solidFill>
                  <a:schemeClr val="accent6">
                    <a:lumMod val="60000"/>
                    <a:lumOff val="40000"/>
                  </a:schemeClr>
                </a:solidFill>
              </a:rPr>
              <a:t>. 1975;57(4):439–448.</a:t>
            </a:r>
          </a:p>
          <a:p>
            <a:r>
              <a:rPr lang="cs-CZ" sz="1050" dirty="0">
                <a:solidFill>
                  <a:schemeClr val="accent6">
                    <a:lumMod val="60000"/>
                    <a:lumOff val="40000"/>
                  </a:schemeClr>
                </a:solidFill>
              </a:rPr>
              <a:t>15. Murray PM, </a:t>
            </a:r>
            <a:r>
              <a:rPr lang="cs-CZ" sz="1050" dirty="0" err="1">
                <a:solidFill>
                  <a:schemeClr val="accent6">
                    <a:lumMod val="60000"/>
                    <a:lumOff val="40000"/>
                  </a:schemeClr>
                </a:solidFill>
              </a:rPr>
              <a:t>Weinstein</a:t>
            </a:r>
            <a:r>
              <a:rPr lang="cs-CZ" sz="1050" dirty="0">
                <a:solidFill>
                  <a:schemeClr val="accent6">
                    <a:lumMod val="60000"/>
                    <a:lumOff val="40000"/>
                  </a:schemeClr>
                </a:solidFill>
              </a:rPr>
              <a:t> SL, </a:t>
            </a:r>
            <a:r>
              <a:rPr lang="cs-CZ" sz="1050" dirty="0" err="1">
                <a:solidFill>
                  <a:schemeClr val="accent6">
                    <a:lumMod val="60000"/>
                    <a:lumOff val="40000"/>
                  </a:schemeClr>
                </a:solidFill>
              </a:rPr>
              <a:t>Spratt</a:t>
            </a:r>
            <a:r>
              <a:rPr lang="cs-CZ" sz="1050" dirty="0">
                <a:solidFill>
                  <a:schemeClr val="accent6">
                    <a:lumMod val="60000"/>
                    <a:lumOff val="40000"/>
                  </a:schemeClr>
                </a:solidFill>
              </a:rPr>
              <a:t> KF. </a:t>
            </a:r>
            <a:r>
              <a:rPr lang="cs-CZ" sz="1050" dirty="0" err="1">
                <a:solidFill>
                  <a:schemeClr val="accent6">
                    <a:lumMod val="60000"/>
                    <a:lumOff val="40000"/>
                  </a:schemeClr>
                </a:solidFill>
              </a:rPr>
              <a:t>The</a:t>
            </a:r>
            <a:r>
              <a:rPr lang="cs-CZ" sz="1050" dirty="0">
                <a:solidFill>
                  <a:schemeClr val="accent6">
                    <a:lumMod val="60000"/>
                    <a:lumOff val="40000"/>
                  </a:schemeClr>
                </a:solidFill>
              </a:rPr>
              <a:t> natural </a:t>
            </a:r>
            <a:r>
              <a:rPr lang="cs-CZ" sz="1050" dirty="0" err="1">
                <a:solidFill>
                  <a:schemeClr val="accent6">
                    <a:lumMod val="60000"/>
                    <a:lumOff val="40000"/>
                  </a:schemeClr>
                </a:solidFill>
              </a:rPr>
              <a:t>history</a:t>
            </a:r>
            <a:r>
              <a:rPr lang="cs-CZ" sz="1050" dirty="0">
                <a:solidFill>
                  <a:schemeClr val="accent6">
                    <a:lumMod val="60000"/>
                    <a:lumOff val="40000"/>
                  </a:schemeClr>
                </a:solidFill>
              </a:rPr>
              <a:t> and long-term </a:t>
            </a:r>
            <a:r>
              <a:rPr lang="cs-CZ" sz="1050" dirty="0" err="1">
                <a:solidFill>
                  <a:schemeClr val="accent6">
                    <a:lumMod val="60000"/>
                    <a:lumOff val="40000"/>
                  </a:schemeClr>
                </a:solidFill>
              </a:rPr>
              <a:t>follow</a:t>
            </a:r>
            <a:r>
              <a:rPr lang="cs-CZ" sz="1050" dirty="0">
                <a:solidFill>
                  <a:schemeClr val="accent6">
                    <a:lumMod val="60000"/>
                    <a:lumOff val="40000"/>
                  </a:schemeClr>
                </a:solidFill>
              </a:rPr>
              <a:t>-up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Scheuermann</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J Bone Joint </a:t>
            </a:r>
            <a:r>
              <a:rPr lang="cs-CZ" sz="1050" dirty="0" err="1">
                <a:solidFill>
                  <a:schemeClr val="accent6">
                    <a:lumMod val="60000"/>
                    <a:lumOff val="40000"/>
                  </a:schemeClr>
                </a:solidFill>
              </a:rPr>
              <a:t>Surg</a:t>
            </a:r>
            <a:r>
              <a:rPr lang="cs-CZ" sz="1050" dirty="0">
                <a:solidFill>
                  <a:schemeClr val="accent6">
                    <a:lumMod val="60000"/>
                    <a:lumOff val="40000"/>
                  </a:schemeClr>
                </a:solidFill>
              </a:rPr>
              <a:t> </a:t>
            </a:r>
            <a:r>
              <a:rPr lang="cs-CZ" sz="1050" dirty="0" err="1">
                <a:solidFill>
                  <a:schemeClr val="accent6">
                    <a:lumMod val="60000"/>
                    <a:lumOff val="40000"/>
                  </a:schemeClr>
                </a:solidFill>
              </a:rPr>
              <a:t>Am</a:t>
            </a:r>
            <a:r>
              <a:rPr lang="cs-CZ" sz="1050" dirty="0">
                <a:solidFill>
                  <a:schemeClr val="accent6">
                    <a:lumMod val="60000"/>
                    <a:lumOff val="40000"/>
                  </a:schemeClr>
                </a:solidFill>
              </a:rPr>
              <a:t>. 1993;75(2):236–248.</a:t>
            </a:r>
          </a:p>
          <a:p>
            <a:r>
              <a:rPr lang="cs-CZ" sz="1050" dirty="0">
                <a:solidFill>
                  <a:schemeClr val="accent6">
                    <a:lumMod val="60000"/>
                    <a:lumOff val="40000"/>
                  </a:schemeClr>
                </a:solidFill>
              </a:rPr>
              <a:t>16. </a:t>
            </a:r>
            <a:r>
              <a:rPr lang="cs-CZ" sz="1050" dirty="0" err="1">
                <a:solidFill>
                  <a:schemeClr val="accent6">
                    <a:lumMod val="60000"/>
                    <a:lumOff val="40000"/>
                  </a:schemeClr>
                </a:solidFill>
              </a:rPr>
              <a:t>Tribus</a:t>
            </a:r>
            <a:r>
              <a:rPr lang="cs-CZ" sz="1050" dirty="0">
                <a:solidFill>
                  <a:schemeClr val="accent6">
                    <a:lumMod val="60000"/>
                    <a:lumOff val="40000"/>
                  </a:schemeClr>
                </a:solidFill>
              </a:rPr>
              <a:t> CB. </a:t>
            </a:r>
            <a:r>
              <a:rPr lang="cs-CZ" sz="1050" dirty="0" err="1">
                <a:solidFill>
                  <a:schemeClr val="accent6">
                    <a:lumMod val="60000"/>
                    <a:lumOff val="40000"/>
                  </a:schemeClr>
                </a:solidFill>
              </a:rPr>
              <a:t>Scheuermann's</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in </a:t>
            </a:r>
            <a:r>
              <a:rPr lang="cs-CZ" sz="1050" dirty="0" err="1">
                <a:solidFill>
                  <a:schemeClr val="accent6">
                    <a:lumMod val="60000"/>
                    <a:lumOff val="40000"/>
                  </a:schemeClr>
                </a:solidFill>
              </a:rPr>
              <a:t>adolescents</a:t>
            </a:r>
            <a:r>
              <a:rPr lang="cs-CZ" sz="1050" dirty="0">
                <a:solidFill>
                  <a:schemeClr val="accent6">
                    <a:lumMod val="60000"/>
                    <a:lumOff val="40000"/>
                  </a:schemeClr>
                </a:solidFill>
              </a:rPr>
              <a:t> and </a:t>
            </a:r>
            <a:r>
              <a:rPr lang="cs-CZ" sz="1050" dirty="0" err="1">
                <a:solidFill>
                  <a:schemeClr val="accent6">
                    <a:lumMod val="60000"/>
                    <a:lumOff val="40000"/>
                  </a:schemeClr>
                </a:solidFill>
              </a:rPr>
              <a:t>adults</a:t>
            </a:r>
            <a:r>
              <a:rPr lang="cs-CZ" sz="1050" dirty="0">
                <a:solidFill>
                  <a:schemeClr val="accent6">
                    <a:lumMod val="60000"/>
                    <a:lumOff val="40000"/>
                  </a:schemeClr>
                </a:solidFill>
              </a:rPr>
              <a:t>: </a:t>
            </a:r>
            <a:r>
              <a:rPr lang="cs-CZ" sz="1050" dirty="0" err="1">
                <a:solidFill>
                  <a:schemeClr val="accent6">
                    <a:lumMod val="60000"/>
                    <a:lumOff val="40000"/>
                  </a:schemeClr>
                </a:solidFill>
              </a:rPr>
              <a:t>diagnosis</a:t>
            </a:r>
            <a:r>
              <a:rPr lang="cs-CZ" sz="1050" dirty="0">
                <a:solidFill>
                  <a:schemeClr val="accent6">
                    <a:lumMod val="60000"/>
                    <a:lumOff val="40000"/>
                  </a:schemeClr>
                </a:solidFill>
              </a:rPr>
              <a:t> and management. J </a:t>
            </a:r>
            <a:r>
              <a:rPr lang="cs-CZ" sz="1050" dirty="0" err="1">
                <a:solidFill>
                  <a:schemeClr val="accent6">
                    <a:lumMod val="60000"/>
                    <a:lumOff val="40000"/>
                  </a:schemeClr>
                </a:solidFill>
              </a:rPr>
              <a:t>Am</a:t>
            </a:r>
            <a:r>
              <a:rPr lang="cs-CZ" sz="1050" dirty="0">
                <a:solidFill>
                  <a:schemeClr val="accent6">
                    <a:lumMod val="60000"/>
                    <a:lumOff val="40000"/>
                  </a:schemeClr>
                </a:solidFill>
              </a:rPr>
              <a:t> </a:t>
            </a:r>
            <a:r>
              <a:rPr lang="cs-CZ" sz="1050" dirty="0" err="1">
                <a:solidFill>
                  <a:schemeClr val="accent6">
                    <a:lumMod val="60000"/>
                    <a:lumOff val="40000"/>
                  </a:schemeClr>
                </a:solidFill>
              </a:rPr>
              <a:t>Acad</a:t>
            </a:r>
            <a:r>
              <a:rPr lang="cs-CZ" sz="1050" dirty="0">
                <a:solidFill>
                  <a:schemeClr val="accent6">
                    <a:lumMod val="60000"/>
                    <a:lumOff val="40000"/>
                  </a:schemeClr>
                </a:solidFill>
              </a:rPr>
              <a:t> </a:t>
            </a:r>
            <a:r>
              <a:rPr lang="cs-CZ" sz="1050" dirty="0" err="1">
                <a:solidFill>
                  <a:schemeClr val="accent6">
                    <a:lumMod val="60000"/>
                    <a:lumOff val="40000"/>
                  </a:schemeClr>
                </a:solidFill>
              </a:rPr>
              <a:t>Orthop</a:t>
            </a:r>
            <a:r>
              <a:rPr lang="cs-CZ" sz="1050" dirty="0">
                <a:solidFill>
                  <a:schemeClr val="accent6">
                    <a:lumMod val="60000"/>
                    <a:lumOff val="40000"/>
                  </a:schemeClr>
                </a:solidFill>
              </a:rPr>
              <a:t> </a:t>
            </a:r>
            <a:r>
              <a:rPr lang="cs-CZ" sz="1050" dirty="0" err="1">
                <a:solidFill>
                  <a:schemeClr val="accent6">
                    <a:lumMod val="60000"/>
                    <a:lumOff val="40000"/>
                  </a:schemeClr>
                </a:solidFill>
              </a:rPr>
              <a:t>Surg</a:t>
            </a:r>
            <a:r>
              <a:rPr lang="cs-CZ" sz="1050" dirty="0">
                <a:solidFill>
                  <a:schemeClr val="accent6">
                    <a:lumMod val="60000"/>
                    <a:lumOff val="40000"/>
                  </a:schemeClr>
                </a:solidFill>
              </a:rPr>
              <a:t>. 1998;6(1):36–43.</a:t>
            </a:r>
          </a:p>
          <a:p>
            <a:r>
              <a:rPr lang="cs-CZ" sz="1050" dirty="0">
                <a:solidFill>
                  <a:schemeClr val="accent6">
                    <a:lumMod val="60000"/>
                    <a:lumOff val="40000"/>
                  </a:schemeClr>
                </a:solidFill>
              </a:rPr>
              <a:t>17. Gill JB, </a:t>
            </a:r>
            <a:r>
              <a:rPr lang="cs-CZ" sz="1050" dirty="0" err="1">
                <a:solidFill>
                  <a:schemeClr val="accent6">
                    <a:lumMod val="60000"/>
                    <a:lumOff val="40000"/>
                  </a:schemeClr>
                </a:solidFill>
              </a:rPr>
              <a:t>Levin</a:t>
            </a:r>
            <a:r>
              <a:rPr lang="cs-CZ" sz="1050" dirty="0">
                <a:solidFill>
                  <a:schemeClr val="accent6">
                    <a:lumMod val="60000"/>
                    <a:lumOff val="40000"/>
                  </a:schemeClr>
                </a:solidFill>
              </a:rPr>
              <a:t> A, </a:t>
            </a:r>
            <a:r>
              <a:rPr lang="cs-CZ" sz="1050" dirty="0" err="1">
                <a:solidFill>
                  <a:schemeClr val="accent6">
                    <a:lumMod val="60000"/>
                    <a:lumOff val="40000"/>
                  </a:schemeClr>
                </a:solidFill>
              </a:rPr>
              <a:t>Burd</a:t>
            </a:r>
            <a:r>
              <a:rPr lang="cs-CZ" sz="1050" dirty="0">
                <a:solidFill>
                  <a:schemeClr val="accent6">
                    <a:lumMod val="60000"/>
                    <a:lumOff val="40000"/>
                  </a:schemeClr>
                </a:solidFill>
              </a:rPr>
              <a:t> T, </a:t>
            </a:r>
            <a:r>
              <a:rPr lang="cs-CZ" sz="1050" dirty="0" err="1">
                <a:solidFill>
                  <a:schemeClr val="accent6">
                    <a:lumMod val="60000"/>
                    <a:lumOff val="40000"/>
                  </a:schemeClr>
                </a:solidFill>
              </a:rPr>
              <a:t>Longley</a:t>
            </a:r>
            <a:r>
              <a:rPr lang="cs-CZ" sz="1050" dirty="0">
                <a:solidFill>
                  <a:schemeClr val="accent6">
                    <a:lumMod val="60000"/>
                    <a:lumOff val="40000"/>
                  </a:schemeClr>
                </a:solidFill>
              </a:rPr>
              <a:t> M. </a:t>
            </a:r>
            <a:r>
              <a:rPr lang="cs-CZ" sz="1050" dirty="0" err="1">
                <a:solidFill>
                  <a:schemeClr val="accent6">
                    <a:lumMod val="60000"/>
                    <a:lumOff val="40000"/>
                  </a:schemeClr>
                </a:solidFill>
              </a:rPr>
              <a:t>Corrective</a:t>
            </a:r>
            <a:r>
              <a:rPr lang="cs-CZ" sz="1050" dirty="0">
                <a:solidFill>
                  <a:schemeClr val="accent6">
                    <a:lumMod val="60000"/>
                    <a:lumOff val="40000"/>
                  </a:schemeClr>
                </a:solidFill>
              </a:rPr>
              <a:t> </a:t>
            </a:r>
            <a:r>
              <a:rPr lang="cs-CZ" sz="1050" dirty="0" err="1">
                <a:solidFill>
                  <a:schemeClr val="accent6">
                    <a:lumMod val="60000"/>
                    <a:lumOff val="40000"/>
                  </a:schemeClr>
                </a:solidFill>
              </a:rPr>
              <a:t>osteotomies</a:t>
            </a:r>
            <a:r>
              <a:rPr lang="cs-CZ" sz="1050" dirty="0">
                <a:solidFill>
                  <a:schemeClr val="accent6">
                    <a:lumMod val="60000"/>
                    <a:lumOff val="40000"/>
                  </a:schemeClr>
                </a:solidFill>
              </a:rPr>
              <a:t> in spine </a:t>
            </a:r>
            <a:r>
              <a:rPr lang="cs-CZ" sz="1050" dirty="0" err="1">
                <a:solidFill>
                  <a:schemeClr val="accent6">
                    <a:lumMod val="60000"/>
                    <a:lumOff val="40000"/>
                  </a:schemeClr>
                </a:solidFill>
              </a:rPr>
              <a:t>surgery</a:t>
            </a:r>
            <a:r>
              <a:rPr lang="cs-CZ" sz="1050" dirty="0">
                <a:solidFill>
                  <a:schemeClr val="accent6">
                    <a:lumMod val="60000"/>
                    <a:lumOff val="40000"/>
                  </a:schemeClr>
                </a:solidFill>
              </a:rPr>
              <a:t>. J Bone Joint </a:t>
            </a:r>
            <a:r>
              <a:rPr lang="cs-CZ" sz="1050" dirty="0" err="1">
                <a:solidFill>
                  <a:schemeClr val="accent6">
                    <a:lumMod val="60000"/>
                    <a:lumOff val="40000"/>
                  </a:schemeClr>
                </a:solidFill>
              </a:rPr>
              <a:t>Surg</a:t>
            </a:r>
            <a:r>
              <a:rPr lang="cs-CZ" sz="1050" dirty="0">
                <a:solidFill>
                  <a:schemeClr val="accent6">
                    <a:lumMod val="60000"/>
                    <a:lumOff val="40000"/>
                  </a:schemeClr>
                </a:solidFill>
              </a:rPr>
              <a:t> </a:t>
            </a:r>
            <a:r>
              <a:rPr lang="cs-CZ" sz="1050" dirty="0" err="1">
                <a:solidFill>
                  <a:schemeClr val="accent6">
                    <a:lumMod val="60000"/>
                    <a:lumOff val="40000"/>
                  </a:schemeClr>
                </a:solidFill>
              </a:rPr>
              <a:t>Am</a:t>
            </a:r>
            <a:r>
              <a:rPr lang="cs-CZ" sz="1050" dirty="0">
                <a:solidFill>
                  <a:schemeClr val="accent6">
                    <a:lumMod val="60000"/>
                    <a:lumOff val="40000"/>
                  </a:schemeClr>
                </a:solidFill>
              </a:rPr>
              <a:t>. 2008;90(11):2509–2520</a:t>
            </a:r>
          </a:p>
          <a:p>
            <a:r>
              <a:rPr lang="cs-CZ" sz="1050" dirty="0">
                <a:solidFill>
                  <a:schemeClr val="accent6">
                    <a:lumMod val="60000"/>
                    <a:lumOff val="40000"/>
                  </a:schemeClr>
                </a:solidFill>
              </a:rPr>
              <a:t>18. </a:t>
            </a:r>
            <a:r>
              <a:rPr lang="cs-CZ" sz="1050" dirty="0" err="1">
                <a:solidFill>
                  <a:schemeClr val="accent6">
                    <a:lumMod val="60000"/>
                    <a:lumOff val="40000"/>
                  </a:schemeClr>
                </a:solidFill>
              </a:rPr>
              <a:t>Berven</a:t>
            </a:r>
            <a:r>
              <a:rPr lang="cs-CZ" sz="1050" dirty="0">
                <a:solidFill>
                  <a:schemeClr val="accent6">
                    <a:lumMod val="60000"/>
                    <a:lumOff val="40000"/>
                  </a:schemeClr>
                </a:solidFill>
              </a:rPr>
              <a:t> SH, </a:t>
            </a:r>
            <a:r>
              <a:rPr lang="cs-CZ" sz="1050" dirty="0" err="1">
                <a:solidFill>
                  <a:schemeClr val="accent6">
                    <a:lumMod val="60000"/>
                    <a:lumOff val="40000"/>
                  </a:schemeClr>
                </a:solidFill>
              </a:rPr>
              <a:t>Deviren</a:t>
            </a:r>
            <a:r>
              <a:rPr lang="cs-CZ" sz="1050" dirty="0">
                <a:solidFill>
                  <a:schemeClr val="accent6">
                    <a:lumMod val="60000"/>
                    <a:lumOff val="40000"/>
                  </a:schemeClr>
                </a:solidFill>
              </a:rPr>
              <a:t> V, Smith JA, </a:t>
            </a:r>
            <a:r>
              <a:rPr lang="cs-CZ" sz="1050" dirty="0" err="1">
                <a:solidFill>
                  <a:schemeClr val="accent6">
                    <a:lumMod val="60000"/>
                    <a:lumOff val="40000"/>
                  </a:schemeClr>
                </a:solidFill>
              </a:rPr>
              <a:t>Hu</a:t>
            </a:r>
            <a:r>
              <a:rPr lang="cs-CZ" sz="1050" dirty="0">
                <a:solidFill>
                  <a:schemeClr val="accent6">
                    <a:lumMod val="60000"/>
                    <a:lumOff val="40000"/>
                  </a:schemeClr>
                </a:solidFill>
              </a:rPr>
              <a:t> SA, </a:t>
            </a:r>
            <a:r>
              <a:rPr lang="cs-CZ" sz="1050" dirty="0" err="1">
                <a:solidFill>
                  <a:schemeClr val="accent6">
                    <a:lumMod val="60000"/>
                    <a:lumOff val="40000"/>
                  </a:schemeClr>
                </a:solidFill>
              </a:rPr>
              <a:t>Bradford</a:t>
            </a:r>
            <a:r>
              <a:rPr lang="cs-CZ" sz="1050" dirty="0">
                <a:solidFill>
                  <a:schemeClr val="accent6">
                    <a:lumMod val="60000"/>
                    <a:lumOff val="40000"/>
                  </a:schemeClr>
                </a:solidFill>
              </a:rPr>
              <a:t> DS. Management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fixed</a:t>
            </a:r>
            <a:r>
              <a:rPr lang="cs-CZ" sz="1050" dirty="0">
                <a:solidFill>
                  <a:schemeClr val="accent6">
                    <a:lumMod val="60000"/>
                    <a:lumOff val="40000"/>
                  </a:schemeClr>
                </a:solidFill>
              </a:rPr>
              <a:t> </a:t>
            </a:r>
            <a:r>
              <a:rPr lang="cs-CZ" sz="1050" dirty="0" err="1">
                <a:solidFill>
                  <a:schemeClr val="accent6">
                    <a:lumMod val="60000"/>
                    <a:lumOff val="40000"/>
                  </a:schemeClr>
                </a:solidFill>
              </a:rPr>
              <a:t>sagittal</a:t>
            </a:r>
            <a:r>
              <a:rPr lang="cs-CZ" sz="1050" dirty="0">
                <a:solidFill>
                  <a:schemeClr val="accent6">
                    <a:lumMod val="60000"/>
                    <a:lumOff val="40000"/>
                  </a:schemeClr>
                </a:solidFill>
              </a:rPr>
              <a:t> plane deformity: </a:t>
            </a:r>
            <a:r>
              <a:rPr lang="cs-CZ" sz="1050" dirty="0" err="1">
                <a:solidFill>
                  <a:schemeClr val="accent6">
                    <a:lumMod val="60000"/>
                    <a:lumOff val="40000"/>
                  </a:schemeClr>
                </a:solidFill>
              </a:rPr>
              <a:t>outcome</a:t>
            </a:r>
            <a:r>
              <a:rPr lang="cs-CZ" sz="1050" dirty="0">
                <a:solidFill>
                  <a:schemeClr val="accent6">
                    <a:lumMod val="60000"/>
                    <a:lumOff val="40000"/>
                  </a:schemeClr>
                </a:solidFill>
              </a:rPr>
              <a:t>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combined</a:t>
            </a:r>
            <a:r>
              <a:rPr lang="cs-CZ" sz="1050" dirty="0">
                <a:solidFill>
                  <a:schemeClr val="accent6">
                    <a:lumMod val="60000"/>
                    <a:lumOff val="40000"/>
                  </a:schemeClr>
                </a:solidFill>
              </a:rPr>
              <a:t> </a:t>
            </a:r>
            <a:r>
              <a:rPr lang="cs-CZ" sz="1050" dirty="0" err="1">
                <a:solidFill>
                  <a:schemeClr val="accent6">
                    <a:lumMod val="60000"/>
                    <a:lumOff val="40000"/>
                  </a:schemeClr>
                </a:solidFill>
              </a:rPr>
              <a:t>anterior</a:t>
            </a:r>
            <a:r>
              <a:rPr lang="cs-CZ" sz="1050" dirty="0">
                <a:solidFill>
                  <a:schemeClr val="accent6">
                    <a:lumMod val="60000"/>
                    <a:lumOff val="40000"/>
                  </a:schemeClr>
                </a:solidFill>
              </a:rPr>
              <a:t> and </a:t>
            </a:r>
            <a:r>
              <a:rPr lang="cs-CZ" sz="1050" dirty="0" err="1">
                <a:solidFill>
                  <a:schemeClr val="accent6">
                    <a:lumMod val="60000"/>
                    <a:lumOff val="40000"/>
                  </a:schemeClr>
                </a:solidFill>
              </a:rPr>
              <a:t>posterior</a:t>
            </a:r>
            <a:r>
              <a:rPr lang="cs-CZ" sz="1050" dirty="0">
                <a:solidFill>
                  <a:schemeClr val="accent6">
                    <a:lumMod val="60000"/>
                    <a:lumOff val="40000"/>
                  </a:schemeClr>
                </a:solidFill>
              </a:rPr>
              <a:t> </a:t>
            </a:r>
            <a:r>
              <a:rPr lang="cs-CZ" sz="1050" dirty="0" err="1">
                <a:solidFill>
                  <a:schemeClr val="accent6">
                    <a:lumMod val="60000"/>
                    <a:lumOff val="40000"/>
                  </a:schemeClr>
                </a:solidFill>
              </a:rPr>
              <a:t>surgery</a:t>
            </a:r>
            <a:r>
              <a:rPr lang="cs-CZ" sz="1050" dirty="0">
                <a:solidFill>
                  <a:schemeClr val="accent6">
                    <a:lumMod val="60000"/>
                    <a:lumOff val="40000"/>
                  </a:schemeClr>
                </a:solidFill>
              </a:rPr>
              <a:t>. Spine (</a:t>
            </a:r>
            <a:r>
              <a:rPr lang="cs-CZ" sz="1050" dirty="0" err="1">
                <a:solidFill>
                  <a:schemeClr val="accent6">
                    <a:lumMod val="60000"/>
                    <a:lumOff val="40000"/>
                  </a:schemeClr>
                </a:solidFill>
              </a:rPr>
              <a:t>Phila</a:t>
            </a:r>
            <a:r>
              <a:rPr lang="cs-CZ" sz="1050" dirty="0">
                <a:solidFill>
                  <a:schemeClr val="accent6">
                    <a:lumMod val="60000"/>
                    <a:lumOff val="40000"/>
                  </a:schemeClr>
                </a:solidFill>
              </a:rPr>
              <a:t> Pa 1976) 2003;28:1710–1716. </a:t>
            </a:r>
          </a:p>
          <a:p>
            <a:r>
              <a:rPr lang="cs-CZ" sz="1050" dirty="0">
                <a:solidFill>
                  <a:schemeClr val="accent6">
                    <a:lumMod val="60000"/>
                    <a:lumOff val="40000"/>
                  </a:schemeClr>
                </a:solidFill>
              </a:rPr>
              <a:t>19. </a:t>
            </a:r>
            <a:r>
              <a:rPr lang="cs-CZ" sz="1050" dirty="0" err="1">
                <a:solidFill>
                  <a:schemeClr val="accent6">
                    <a:lumMod val="60000"/>
                    <a:lumOff val="40000"/>
                  </a:schemeClr>
                </a:solidFill>
              </a:rPr>
              <a:t>Bridwell</a:t>
            </a:r>
            <a:r>
              <a:rPr lang="cs-CZ" sz="1050" dirty="0">
                <a:solidFill>
                  <a:schemeClr val="accent6">
                    <a:lumMod val="60000"/>
                    <a:lumOff val="40000"/>
                  </a:schemeClr>
                </a:solidFill>
              </a:rPr>
              <a:t> KH. </a:t>
            </a:r>
            <a:r>
              <a:rPr lang="cs-CZ" sz="1050" dirty="0" err="1">
                <a:solidFill>
                  <a:schemeClr val="accent6">
                    <a:lumMod val="60000"/>
                    <a:lumOff val="40000"/>
                  </a:schemeClr>
                </a:solidFill>
              </a:rPr>
              <a:t>Decision</a:t>
            </a:r>
            <a:r>
              <a:rPr lang="cs-CZ" sz="1050" dirty="0">
                <a:solidFill>
                  <a:schemeClr val="accent6">
                    <a:lumMod val="60000"/>
                    <a:lumOff val="40000"/>
                  </a:schemeClr>
                </a:solidFill>
              </a:rPr>
              <a:t> </a:t>
            </a:r>
            <a:r>
              <a:rPr lang="cs-CZ" sz="1050" dirty="0" err="1">
                <a:solidFill>
                  <a:schemeClr val="accent6">
                    <a:lumMod val="60000"/>
                    <a:lumOff val="40000"/>
                  </a:schemeClr>
                </a:solidFill>
              </a:rPr>
              <a:t>making</a:t>
            </a:r>
            <a:r>
              <a:rPr lang="cs-CZ" sz="1050" dirty="0">
                <a:solidFill>
                  <a:schemeClr val="accent6">
                    <a:lumMod val="60000"/>
                    <a:lumOff val="40000"/>
                  </a:schemeClr>
                </a:solidFill>
              </a:rPr>
              <a:t> </a:t>
            </a:r>
            <a:r>
              <a:rPr lang="cs-CZ" sz="1050" dirty="0" err="1">
                <a:solidFill>
                  <a:schemeClr val="accent6">
                    <a:lumMod val="60000"/>
                    <a:lumOff val="40000"/>
                  </a:schemeClr>
                </a:solidFill>
              </a:rPr>
              <a:t>regarding</a:t>
            </a:r>
            <a:r>
              <a:rPr lang="cs-CZ" sz="1050" dirty="0">
                <a:solidFill>
                  <a:schemeClr val="accent6">
                    <a:lumMod val="60000"/>
                    <a:lumOff val="40000"/>
                  </a:schemeClr>
                </a:solidFill>
              </a:rPr>
              <a:t> Smith-</a:t>
            </a:r>
            <a:r>
              <a:rPr lang="cs-CZ" sz="1050" dirty="0" err="1">
                <a:solidFill>
                  <a:schemeClr val="accent6">
                    <a:lumMod val="60000"/>
                    <a:lumOff val="40000"/>
                  </a:schemeClr>
                </a:solidFill>
              </a:rPr>
              <a:t>Petersen</a:t>
            </a:r>
            <a:r>
              <a:rPr lang="cs-CZ" sz="1050" dirty="0">
                <a:solidFill>
                  <a:schemeClr val="accent6">
                    <a:lumMod val="60000"/>
                    <a:lumOff val="40000"/>
                  </a:schemeClr>
                </a:solidFill>
              </a:rPr>
              <a:t> vs. </a:t>
            </a:r>
            <a:r>
              <a:rPr lang="cs-CZ" sz="1050" dirty="0" err="1">
                <a:solidFill>
                  <a:schemeClr val="accent6">
                    <a:lumMod val="60000"/>
                    <a:lumOff val="40000"/>
                  </a:schemeClr>
                </a:solidFill>
              </a:rPr>
              <a:t>pedicle</a:t>
            </a:r>
            <a:r>
              <a:rPr lang="cs-CZ" sz="1050" dirty="0">
                <a:solidFill>
                  <a:schemeClr val="accent6">
                    <a:lumMod val="60000"/>
                    <a:lumOff val="40000"/>
                  </a:schemeClr>
                </a:solidFill>
              </a:rPr>
              <a:t> </a:t>
            </a:r>
            <a:r>
              <a:rPr lang="cs-CZ" sz="1050" dirty="0" err="1">
                <a:solidFill>
                  <a:schemeClr val="accent6">
                    <a:lumMod val="60000"/>
                    <a:lumOff val="40000"/>
                  </a:schemeClr>
                </a:solidFill>
              </a:rPr>
              <a:t>subtraction</a:t>
            </a:r>
            <a:r>
              <a:rPr lang="cs-CZ" sz="1050" dirty="0">
                <a:solidFill>
                  <a:schemeClr val="accent6">
                    <a:lumMod val="60000"/>
                    <a:lumOff val="40000"/>
                  </a:schemeClr>
                </a:solidFill>
              </a:rPr>
              <a:t> </a:t>
            </a:r>
            <a:r>
              <a:rPr lang="cs-CZ" sz="1050" dirty="0" err="1">
                <a:solidFill>
                  <a:schemeClr val="accent6">
                    <a:lumMod val="60000"/>
                    <a:lumOff val="40000"/>
                  </a:schemeClr>
                </a:solidFill>
              </a:rPr>
              <a:t>osteotomy</a:t>
            </a:r>
            <a:r>
              <a:rPr lang="cs-CZ" sz="1050" dirty="0">
                <a:solidFill>
                  <a:schemeClr val="accent6">
                    <a:lumMod val="60000"/>
                    <a:lumOff val="40000"/>
                  </a:schemeClr>
                </a:solidFill>
              </a:rPr>
              <a:t> vs. </a:t>
            </a:r>
            <a:r>
              <a:rPr lang="cs-CZ" sz="1050" dirty="0" err="1">
                <a:solidFill>
                  <a:schemeClr val="accent6">
                    <a:lumMod val="60000"/>
                    <a:lumOff val="40000"/>
                  </a:schemeClr>
                </a:solidFill>
              </a:rPr>
              <a:t>vertebral</a:t>
            </a:r>
            <a:r>
              <a:rPr lang="cs-CZ" sz="1050" dirty="0">
                <a:solidFill>
                  <a:schemeClr val="accent6">
                    <a:lumMod val="60000"/>
                    <a:lumOff val="40000"/>
                  </a:schemeClr>
                </a:solidFill>
              </a:rPr>
              <a:t> </a:t>
            </a:r>
            <a:r>
              <a:rPr lang="cs-CZ" sz="1050" dirty="0" err="1">
                <a:solidFill>
                  <a:schemeClr val="accent6">
                    <a:lumMod val="60000"/>
                    <a:lumOff val="40000"/>
                  </a:schemeClr>
                </a:solidFill>
              </a:rPr>
              <a:t>column</a:t>
            </a:r>
            <a:r>
              <a:rPr lang="cs-CZ" sz="1050" dirty="0">
                <a:solidFill>
                  <a:schemeClr val="accent6">
                    <a:lumMod val="60000"/>
                    <a:lumOff val="40000"/>
                  </a:schemeClr>
                </a:solidFill>
              </a:rPr>
              <a:t> </a:t>
            </a:r>
            <a:r>
              <a:rPr lang="cs-CZ" sz="1050" dirty="0" err="1">
                <a:solidFill>
                  <a:schemeClr val="accent6">
                    <a:lumMod val="60000"/>
                    <a:lumOff val="40000"/>
                  </a:schemeClr>
                </a:solidFill>
              </a:rPr>
              <a:t>resection</a:t>
            </a:r>
            <a:r>
              <a:rPr lang="cs-CZ" sz="1050" dirty="0">
                <a:solidFill>
                  <a:schemeClr val="accent6">
                    <a:lumMod val="60000"/>
                    <a:lumOff val="40000"/>
                  </a:schemeClr>
                </a:solidFill>
              </a:rPr>
              <a:t> </a:t>
            </a:r>
            <a:r>
              <a:rPr lang="cs-CZ" sz="1050" dirty="0" err="1">
                <a:solidFill>
                  <a:schemeClr val="accent6">
                    <a:lumMod val="60000"/>
                    <a:lumOff val="40000"/>
                  </a:schemeClr>
                </a:solidFill>
              </a:rPr>
              <a:t>for</a:t>
            </a:r>
            <a:r>
              <a:rPr lang="cs-CZ" sz="1050" dirty="0">
                <a:solidFill>
                  <a:schemeClr val="accent6">
                    <a:lumMod val="60000"/>
                    <a:lumOff val="40000"/>
                  </a:schemeClr>
                </a:solidFill>
              </a:rPr>
              <a:t> </a:t>
            </a:r>
            <a:r>
              <a:rPr lang="cs-CZ" sz="1050" dirty="0" err="1">
                <a:solidFill>
                  <a:schemeClr val="accent6">
                    <a:lumMod val="60000"/>
                    <a:lumOff val="40000"/>
                  </a:schemeClr>
                </a:solidFill>
              </a:rPr>
              <a:t>spinal</a:t>
            </a:r>
            <a:r>
              <a:rPr lang="cs-CZ" sz="1050" dirty="0">
                <a:solidFill>
                  <a:schemeClr val="accent6">
                    <a:lumMod val="60000"/>
                    <a:lumOff val="40000"/>
                  </a:schemeClr>
                </a:solidFill>
              </a:rPr>
              <a:t> deformity. Spine (</a:t>
            </a:r>
            <a:r>
              <a:rPr lang="cs-CZ" sz="1050" dirty="0" err="1">
                <a:solidFill>
                  <a:schemeClr val="accent6">
                    <a:lumMod val="60000"/>
                    <a:lumOff val="40000"/>
                  </a:schemeClr>
                </a:solidFill>
              </a:rPr>
              <a:t>Phila</a:t>
            </a:r>
            <a:r>
              <a:rPr lang="cs-CZ" sz="1050" dirty="0">
                <a:solidFill>
                  <a:schemeClr val="accent6">
                    <a:lumMod val="60000"/>
                    <a:lumOff val="40000"/>
                  </a:schemeClr>
                </a:solidFill>
              </a:rPr>
              <a:t> Pa 1976) 2006;31(19 </a:t>
            </a:r>
            <a:r>
              <a:rPr lang="cs-CZ" sz="1050" dirty="0" err="1">
                <a:solidFill>
                  <a:schemeClr val="accent6">
                    <a:lumMod val="60000"/>
                    <a:lumOff val="40000"/>
                  </a:schemeClr>
                </a:solidFill>
              </a:rPr>
              <a:t>Suppl</a:t>
            </a:r>
            <a:r>
              <a:rPr lang="cs-CZ" sz="1050" dirty="0">
                <a:solidFill>
                  <a:schemeClr val="accent6">
                    <a:lumMod val="60000"/>
                    <a:lumOff val="40000"/>
                  </a:schemeClr>
                </a:solidFill>
              </a:rPr>
              <a:t>):S171–S178</a:t>
            </a:r>
          </a:p>
          <a:p>
            <a:r>
              <a:rPr lang="cs-CZ" sz="1050" dirty="0">
                <a:solidFill>
                  <a:schemeClr val="accent6">
                    <a:lumMod val="60000"/>
                    <a:lumOff val="40000"/>
                  </a:schemeClr>
                </a:solidFill>
              </a:rPr>
              <a:t>20. </a:t>
            </a:r>
            <a:r>
              <a:rPr lang="cs-CZ" sz="1050" dirty="0" err="1">
                <a:solidFill>
                  <a:schemeClr val="accent6">
                    <a:lumMod val="60000"/>
                    <a:lumOff val="40000"/>
                  </a:schemeClr>
                </a:solidFill>
              </a:rPr>
              <a:t>Lee</a:t>
            </a:r>
            <a:r>
              <a:rPr lang="cs-CZ" sz="1050" dirty="0">
                <a:solidFill>
                  <a:schemeClr val="accent6">
                    <a:lumMod val="60000"/>
                    <a:lumOff val="40000"/>
                  </a:schemeClr>
                </a:solidFill>
              </a:rPr>
              <a:t> SS, </a:t>
            </a:r>
            <a:r>
              <a:rPr lang="cs-CZ" sz="1050" dirty="0" err="1">
                <a:solidFill>
                  <a:schemeClr val="accent6">
                    <a:lumMod val="60000"/>
                    <a:lumOff val="40000"/>
                  </a:schemeClr>
                </a:solidFill>
              </a:rPr>
              <a:t>Lenke</a:t>
            </a:r>
            <a:r>
              <a:rPr lang="cs-CZ" sz="1050" dirty="0">
                <a:solidFill>
                  <a:schemeClr val="accent6">
                    <a:lumMod val="60000"/>
                    <a:lumOff val="40000"/>
                  </a:schemeClr>
                </a:solidFill>
              </a:rPr>
              <a:t> LG, Kuklo TR, </a:t>
            </a:r>
            <a:r>
              <a:rPr lang="cs-CZ" sz="1050" dirty="0" err="1">
                <a:solidFill>
                  <a:schemeClr val="accent6">
                    <a:lumMod val="60000"/>
                    <a:lumOff val="40000"/>
                  </a:schemeClr>
                </a:solidFill>
              </a:rPr>
              <a:t>Valenté</a:t>
            </a:r>
            <a:r>
              <a:rPr lang="cs-CZ" sz="1050" dirty="0">
                <a:solidFill>
                  <a:schemeClr val="accent6">
                    <a:lumMod val="60000"/>
                    <a:lumOff val="40000"/>
                  </a:schemeClr>
                </a:solidFill>
              </a:rPr>
              <a:t> L, </a:t>
            </a:r>
            <a:r>
              <a:rPr lang="cs-CZ" sz="1050" dirty="0" err="1">
                <a:solidFill>
                  <a:schemeClr val="accent6">
                    <a:lumMod val="60000"/>
                    <a:lumOff val="40000"/>
                  </a:schemeClr>
                </a:solidFill>
              </a:rPr>
              <a:t>Bridwell</a:t>
            </a:r>
            <a:r>
              <a:rPr lang="cs-CZ" sz="1050" dirty="0">
                <a:solidFill>
                  <a:schemeClr val="accent6">
                    <a:lumMod val="60000"/>
                    <a:lumOff val="40000"/>
                  </a:schemeClr>
                </a:solidFill>
              </a:rPr>
              <a:t> KH, </a:t>
            </a:r>
            <a:r>
              <a:rPr lang="cs-CZ" sz="1050" dirty="0" err="1">
                <a:solidFill>
                  <a:schemeClr val="accent6">
                    <a:lumMod val="60000"/>
                    <a:lumOff val="40000"/>
                  </a:schemeClr>
                </a:solidFill>
              </a:rPr>
              <a:t>Sides</a:t>
            </a:r>
            <a:r>
              <a:rPr lang="cs-CZ" sz="1050" dirty="0">
                <a:solidFill>
                  <a:schemeClr val="accent6">
                    <a:lumMod val="60000"/>
                    <a:lumOff val="40000"/>
                  </a:schemeClr>
                </a:solidFill>
              </a:rPr>
              <a:t> B, </a:t>
            </a:r>
            <a:r>
              <a:rPr lang="cs-CZ" sz="1050" dirty="0" err="1">
                <a:solidFill>
                  <a:schemeClr val="accent6">
                    <a:lumMod val="60000"/>
                    <a:lumOff val="40000"/>
                  </a:schemeClr>
                </a:solidFill>
              </a:rPr>
              <a:t>Blanke</a:t>
            </a:r>
            <a:r>
              <a:rPr lang="cs-CZ" sz="1050" dirty="0">
                <a:solidFill>
                  <a:schemeClr val="accent6">
                    <a:lumMod val="60000"/>
                    <a:lumOff val="40000"/>
                  </a:schemeClr>
                </a:solidFill>
              </a:rPr>
              <a:t> KM. </a:t>
            </a:r>
            <a:r>
              <a:rPr lang="cs-CZ" sz="1050" dirty="0" err="1">
                <a:solidFill>
                  <a:schemeClr val="accent6">
                    <a:lumMod val="60000"/>
                    <a:lumOff val="40000"/>
                  </a:schemeClr>
                </a:solidFill>
              </a:rPr>
              <a:t>Comparison</a:t>
            </a:r>
            <a:r>
              <a:rPr lang="cs-CZ" sz="1050" dirty="0">
                <a:solidFill>
                  <a:schemeClr val="accent6">
                    <a:lumMod val="60000"/>
                    <a:lumOff val="40000"/>
                  </a:schemeClr>
                </a:solidFill>
              </a:rPr>
              <a:t>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Scheuermann</a:t>
            </a:r>
            <a:r>
              <a:rPr lang="cs-CZ" sz="1050" dirty="0">
                <a:solidFill>
                  <a:schemeClr val="accent6">
                    <a:lumMod val="60000"/>
                    <a:lumOff val="40000"/>
                  </a:schemeClr>
                </a:solidFill>
              </a:rPr>
              <a:t> </a:t>
            </a:r>
            <a:r>
              <a:rPr lang="cs-CZ" sz="1050" dirty="0" err="1">
                <a:solidFill>
                  <a:schemeClr val="accent6">
                    <a:lumMod val="60000"/>
                    <a:lumOff val="40000"/>
                  </a:schemeClr>
                </a:solidFill>
              </a:rPr>
              <a:t>kyphosis</a:t>
            </a:r>
            <a:r>
              <a:rPr lang="cs-CZ" sz="1050" dirty="0">
                <a:solidFill>
                  <a:schemeClr val="accent6">
                    <a:lumMod val="60000"/>
                    <a:lumOff val="40000"/>
                  </a:schemeClr>
                </a:solidFill>
              </a:rPr>
              <a:t> </a:t>
            </a:r>
            <a:r>
              <a:rPr lang="cs-CZ" sz="1050" dirty="0" err="1">
                <a:solidFill>
                  <a:schemeClr val="accent6">
                    <a:lumMod val="60000"/>
                    <a:lumOff val="40000"/>
                  </a:schemeClr>
                </a:solidFill>
              </a:rPr>
              <a:t>correction</a:t>
            </a:r>
            <a:r>
              <a:rPr lang="cs-CZ" sz="1050" dirty="0">
                <a:solidFill>
                  <a:schemeClr val="accent6">
                    <a:lumMod val="60000"/>
                    <a:lumOff val="40000"/>
                  </a:schemeClr>
                </a:solidFill>
              </a:rPr>
              <a:t> by </a:t>
            </a:r>
            <a:r>
              <a:rPr lang="cs-CZ" sz="1050" dirty="0" err="1">
                <a:solidFill>
                  <a:schemeClr val="accent6">
                    <a:lumMod val="60000"/>
                    <a:lumOff val="40000"/>
                  </a:schemeClr>
                </a:solidFill>
              </a:rPr>
              <a:t>posterior-only</a:t>
            </a:r>
            <a:r>
              <a:rPr lang="cs-CZ" sz="1050" dirty="0">
                <a:solidFill>
                  <a:schemeClr val="accent6">
                    <a:lumMod val="60000"/>
                    <a:lumOff val="40000"/>
                  </a:schemeClr>
                </a:solidFill>
              </a:rPr>
              <a:t> </a:t>
            </a:r>
            <a:r>
              <a:rPr lang="cs-CZ" sz="1050" dirty="0" err="1">
                <a:solidFill>
                  <a:schemeClr val="accent6">
                    <a:lumMod val="60000"/>
                    <a:lumOff val="40000"/>
                  </a:schemeClr>
                </a:solidFill>
              </a:rPr>
              <a:t>thoracic</a:t>
            </a:r>
            <a:r>
              <a:rPr lang="cs-CZ" sz="1050" dirty="0">
                <a:solidFill>
                  <a:schemeClr val="accent6">
                    <a:lumMod val="60000"/>
                    <a:lumOff val="40000"/>
                  </a:schemeClr>
                </a:solidFill>
              </a:rPr>
              <a:t> </a:t>
            </a:r>
            <a:r>
              <a:rPr lang="cs-CZ" sz="1050" dirty="0" err="1">
                <a:solidFill>
                  <a:schemeClr val="accent6">
                    <a:lumMod val="60000"/>
                    <a:lumOff val="40000"/>
                  </a:schemeClr>
                </a:solidFill>
              </a:rPr>
              <a:t>pedicle</a:t>
            </a:r>
            <a:r>
              <a:rPr lang="cs-CZ" sz="1050" dirty="0">
                <a:solidFill>
                  <a:schemeClr val="accent6">
                    <a:lumMod val="60000"/>
                    <a:lumOff val="40000"/>
                  </a:schemeClr>
                </a:solidFill>
              </a:rPr>
              <a:t> </a:t>
            </a:r>
            <a:r>
              <a:rPr lang="cs-CZ" sz="1050" dirty="0" err="1">
                <a:solidFill>
                  <a:schemeClr val="accent6">
                    <a:lumMod val="60000"/>
                    <a:lumOff val="40000"/>
                  </a:schemeClr>
                </a:solidFill>
              </a:rPr>
              <a:t>screw</a:t>
            </a:r>
            <a:r>
              <a:rPr lang="cs-CZ" sz="1050" dirty="0">
                <a:solidFill>
                  <a:schemeClr val="accent6">
                    <a:lumMod val="60000"/>
                    <a:lumOff val="40000"/>
                  </a:schemeClr>
                </a:solidFill>
              </a:rPr>
              <a:t> </a:t>
            </a:r>
            <a:r>
              <a:rPr lang="cs-CZ" sz="1050" dirty="0" err="1">
                <a:solidFill>
                  <a:schemeClr val="accent6">
                    <a:lumMod val="60000"/>
                    <a:lumOff val="40000"/>
                  </a:schemeClr>
                </a:solidFill>
              </a:rPr>
              <a:t>fixation</a:t>
            </a:r>
            <a:r>
              <a:rPr lang="cs-CZ" sz="1050" dirty="0">
                <a:solidFill>
                  <a:schemeClr val="accent6">
                    <a:lumMod val="60000"/>
                    <a:lumOff val="40000"/>
                  </a:schemeClr>
                </a:solidFill>
              </a:rPr>
              <a:t> versus </a:t>
            </a:r>
            <a:r>
              <a:rPr lang="cs-CZ" sz="1050" dirty="0" err="1">
                <a:solidFill>
                  <a:schemeClr val="accent6">
                    <a:lumMod val="60000"/>
                    <a:lumOff val="40000"/>
                  </a:schemeClr>
                </a:solidFill>
              </a:rPr>
              <a:t>combined</a:t>
            </a:r>
            <a:r>
              <a:rPr lang="cs-CZ" sz="1050" dirty="0">
                <a:solidFill>
                  <a:schemeClr val="accent6">
                    <a:lumMod val="60000"/>
                    <a:lumOff val="40000"/>
                  </a:schemeClr>
                </a:solidFill>
              </a:rPr>
              <a:t> </a:t>
            </a:r>
            <a:r>
              <a:rPr lang="cs-CZ" sz="1050" dirty="0" err="1">
                <a:solidFill>
                  <a:schemeClr val="accent6">
                    <a:lumMod val="60000"/>
                    <a:lumOff val="40000"/>
                  </a:schemeClr>
                </a:solidFill>
              </a:rPr>
              <a:t>anterior</a:t>
            </a:r>
            <a:r>
              <a:rPr lang="cs-CZ" sz="1050" dirty="0">
                <a:solidFill>
                  <a:schemeClr val="accent6">
                    <a:lumMod val="60000"/>
                    <a:lumOff val="40000"/>
                  </a:schemeClr>
                </a:solidFill>
              </a:rPr>
              <a:t>/</a:t>
            </a:r>
            <a:r>
              <a:rPr lang="cs-CZ" sz="1050" dirty="0" err="1">
                <a:solidFill>
                  <a:schemeClr val="accent6">
                    <a:lumMod val="60000"/>
                    <a:lumOff val="40000"/>
                  </a:schemeClr>
                </a:solidFill>
              </a:rPr>
              <a:t>posterior</a:t>
            </a:r>
            <a:r>
              <a:rPr lang="cs-CZ" sz="1050" dirty="0">
                <a:solidFill>
                  <a:schemeClr val="accent6">
                    <a:lumMod val="60000"/>
                    <a:lumOff val="40000"/>
                  </a:schemeClr>
                </a:solidFill>
              </a:rPr>
              <a:t> </a:t>
            </a:r>
            <a:r>
              <a:rPr lang="cs-CZ" sz="1050" dirty="0" err="1">
                <a:solidFill>
                  <a:schemeClr val="accent6">
                    <a:lumMod val="60000"/>
                    <a:lumOff val="40000"/>
                  </a:schemeClr>
                </a:solidFill>
              </a:rPr>
              <a:t>fusion</a:t>
            </a:r>
            <a:r>
              <a:rPr lang="cs-CZ" sz="1050" dirty="0">
                <a:solidFill>
                  <a:schemeClr val="accent6">
                    <a:lumMod val="60000"/>
                    <a:lumOff val="40000"/>
                  </a:schemeClr>
                </a:solidFill>
              </a:rPr>
              <a:t>. Spine (</a:t>
            </a:r>
            <a:r>
              <a:rPr lang="cs-CZ" sz="1050" dirty="0" err="1">
                <a:solidFill>
                  <a:schemeClr val="accent6">
                    <a:lumMod val="60000"/>
                    <a:lumOff val="40000"/>
                  </a:schemeClr>
                </a:solidFill>
              </a:rPr>
              <a:t>Phila</a:t>
            </a:r>
            <a:r>
              <a:rPr lang="cs-CZ" sz="1050" dirty="0">
                <a:solidFill>
                  <a:schemeClr val="accent6">
                    <a:lumMod val="60000"/>
                    <a:lumOff val="40000"/>
                  </a:schemeClr>
                </a:solidFill>
              </a:rPr>
              <a:t> Pa 1976) 2006;31(20):2316–2321</a:t>
            </a:r>
          </a:p>
          <a:p>
            <a:r>
              <a:rPr lang="cs-CZ" sz="1050" dirty="0">
                <a:solidFill>
                  <a:schemeClr val="accent6">
                    <a:lumMod val="60000"/>
                    <a:lumOff val="40000"/>
                  </a:schemeClr>
                </a:solidFill>
              </a:rPr>
              <a:t>21. </a:t>
            </a:r>
            <a:r>
              <a:rPr lang="cs-CZ" sz="1050" dirty="0" err="1">
                <a:solidFill>
                  <a:schemeClr val="accent6">
                    <a:lumMod val="60000"/>
                    <a:lumOff val="40000"/>
                  </a:schemeClr>
                </a:solidFill>
              </a:rPr>
              <a:t>Macedo</a:t>
            </a:r>
            <a:r>
              <a:rPr lang="cs-CZ" sz="1050" dirty="0">
                <a:solidFill>
                  <a:schemeClr val="accent6">
                    <a:lumMod val="60000"/>
                    <a:lumOff val="40000"/>
                  </a:schemeClr>
                </a:solidFill>
              </a:rPr>
              <a:t> RD, </a:t>
            </a:r>
            <a:r>
              <a:rPr lang="cs-CZ" sz="1050" dirty="0" err="1">
                <a:solidFill>
                  <a:schemeClr val="accent6">
                    <a:lumMod val="60000"/>
                    <a:lumOff val="40000"/>
                  </a:schemeClr>
                </a:solidFill>
              </a:rPr>
              <a:t>Fontes</a:t>
            </a:r>
            <a:r>
              <a:rPr lang="cs-CZ" sz="1050" dirty="0">
                <a:solidFill>
                  <a:schemeClr val="accent6">
                    <a:lumMod val="60000"/>
                    <a:lumOff val="40000"/>
                  </a:schemeClr>
                </a:solidFill>
              </a:rPr>
              <a:t> BPC, </a:t>
            </a:r>
            <a:r>
              <a:rPr lang="cs-CZ" sz="1050" dirty="0" err="1">
                <a:solidFill>
                  <a:schemeClr val="accent6">
                    <a:lumMod val="60000"/>
                    <a:lumOff val="40000"/>
                  </a:schemeClr>
                </a:solidFill>
              </a:rPr>
              <a:t>Cunha</a:t>
            </a:r>
            <a:r>
              <a:rPr lang="cs-CZ" sz="1050" dirty="0">
                <a:solidFill>
                  <a:schemeClr val="accent6">
                    <a:lumMod val="60000"/>
                    <a:lumOff val="40000"/>
                  </a:schemeClr>
                </a:solidFill>
              </a:rPr>
              <a:t> FM, </a:t>
            </a:r>
            <a:r>
              <a:rPr lang="cs-CZ" sz="1050" dirty="0" err="1">
                <a:solidFill>
                  <a:schemeClr val="accent6">
                    <a:lumMod val="60000"/>
                    <a:lumOff val="40000"/>
                  </a:schemeClr>
                </a:solidFill>
              </a:rPr>
              <a:t>Werlang</a:t>
            </a:r>
            <a:r>
              <a:rPr lang="cs-CZ" sz="1050" dirty="0">
                <a:solidFill>
                  <a:schemeClr val="accent6">
                    <a:lumMod val="60000"/>
                    <a:lumOff val="40000"/>
                  </a:schemeClr>
                </a:solidFill>
              </a:rPr>
              <a:t> PM. </a:t>
            </a:r>
            <a:r>
              <a:rPr lang="cs-CZ" sz="1050" dirty="0" err="1">
                <a:solidFill>
                  <a:schemeClr val="accent6">
                    <a:lumMod val="60000"/>
                    <a:lumOff val="40000"/>
                  </a:schemeClr>
                </a:solidFill>
              </a:rPr>
              <a:t>Sistema</a:t>
            </a:r>
            <a:r>
              <a:rPr lang="cs-CZ" sz="1050" dirty="0">
                <a:solidFill>
                  <a:schemeClr val="accent6">
                    <a:lumMod val="60000"/>
                    <a:lumOff val="40000"/>
                  </a:schemeClr>
                </a:solidFill>
              </a:rPr>
              <a:t> de </a:t>
            </a:r>
            <a:r>
              <a:rPr lang="cs-CZ" sz="1050" dirty="0" err="1">
                <a:solidFill>
                  <a:schemeClr val="accent6">
                    <a:lumMod val="60000"/>
                    <a:lumOff val="40000"/>
                  </a:schemeClr>
                </a:solidFill>
              </a:rPr>
              <a:t>parafusos</a:t>
            </a:r>
            <a:r>
              <a:rPr lang="cs-CZ" sz="1050" dirty="0">
                <a:solidFill>
                  <a:schemeClr val="accent6">
                    <a:lumMod val="60000"/>
                    <a:lumOff val="40000"/>
                  </a:schemeClr>
                </a:solidFill>
              </a:rPr>
              <a:t> </a:t>
            </a:r>
            <a:r>
              <a:rPr lang="cs-CZ" sz="1050" dirty="0" err="1">
                <a:solidFill>
                  <a:schemeClr val="accent6">
                    <a:lumMod val="60000"/>
                    <a:lumOff val="40000"/>
                  </a:schemeClr>
                </a:solidFill>
              </a:rPr>
              <a:t>pediculares</a:t>
            </a:r>
            <a:r>
              <a:rPr lang="cs-CZ" sz="1050" dirty="0">
                <a:solidFill>
                  <a:schemeClr val="accent6">
                    <a:lumMod val="60000"/>
                    <a:lumOff val="40000"/>
                  </a:schemeClr>
                </a:solidFill>
              </a:rPr>
              <a:t> no </a:t>
            </a:r>
            <a:r>
              <a:rPr lang="cs-CZ" sz="1050" dirty="0" err="1">
                <a:solidFill>
                  <a:schemeClr val="accent6">
                    <a:lumMod val="60000"/>
                    <a:lumOff val="40000"/>
                  </a:schemeClr>
                </a:solidFill>
              </a:rPr>
              <a:t>tratamento</a:t>
            </a:r>
            <a:r>
              <a:rPr lang="cs-CZ" sz="1050" dirty="0">
                <a:solidFill>
                  <a:schemeClr val="accent6">
                    <a:lumMod val="60000"/>
                    <a:lumOff val="40000"/>
                  </a:schemeClr>
                </a:solidFill>
              </a:rPr>
              <a:t> de </a:t>
            </a:r>
            <a:r>
              <a:rPr lang="cs-CZ" sz="1050" dirty="0" err="1">
                <a:solidFill>
                  <a:schemeClr val="accent6">
                    <a:lumMod val="60000"/>
                    <a:lumOff val="40000"/>
                  </a:schemeClr>
                </a:solidFill>
              </a:rPr>
              <a:t>deformidades</a:t>
            </a:r>
            <a:r>
              <a:rPr lang="cs-CZ" sz="1050" dirty="0">
                <a:solidFill>
                  <a:schemeClr val="accent6">
                    <a:lumMod val="60000"/>
                    <a:lumOff val="40000"/>
                  </a:schemeClr>
                </a:solidFill>
              </a:rPr>
              <a:t> </a:t>
            </a:r>
            <a:r>
              <a:rPr lang="cs-CZ" sz="1050" dirty="0" err="1">
                <a:solidFill>
                  <a:schemeClr val="accent6">
                    <a:lumMod val="60000"/>
                    <a:lumOff val="40000"/>
                  </a:schemeClr>
                </a:solidFill>
              </a:rPr>
              <a:t>vertebrais</a:t>
            </a:r>
            <a:r>
              <a:rPr lang="cs-CZ" sz="1050" dirty="0">
                <a:solidFill>
                  <a:schemeClr val="accent6">
                    <a:lumMod val="60000"/>
                    <a:lumOff val="40000"/>
                  </a:schemeClr>
                </a:solidFill>
              </a:rPr>
              <a:t>: </a:t>
            </a:r>
            <a:r>
              <a:rPr lang="cs-CZ" sz="1050" dirty="0" err="1">
                <a:solidFill>
                  <a:schemeClr val="accent6">
                    <a:lumMod val="60000"/>
                    <a:lumOff val="40000"/>
                  </a:schemeClr>
                </a:solidFill>
              </a:rPr>
              <a:t>Rev</a:t>
            </a:r>
            <a:r>
              <a:rPr lang="cs-CZ" sz="1050" dirty="0">
                <a:solidFill>
                  <a:schemeClr val="accent6">
                    <a:lumMod val="60000"/>
                    <a:lumOff val="40000"/>
                  </a:schemeClr>
                </a:solidFill>
              </a:rPr>
              <a:t> </a:t>
            </a:r>
            <a:r>
              <a:rPr lang="cs-CZ" sz="1050" dirty="0" err="1">
                <a:solidFill>
                  <a:schemeClr val="accent6">
                    <a:lumMod val="60000"/>
                    <a:lumOff val="40000"/>
                  </a:schemeClr>
                </a:solidFill>
              </a:rPr>
              <a:t>Bras</a:t>
            </a:r>
            <a:r>
              <a:rPr lang="cs-CZ" sz="1050" dirty="0">
                <a:solidFill>
                  <a:schemeClr val="accent6">
                    <a:lumMod val="60000"/>
                    <a:lumOff val="40000"/>
                  </a:schemeClr>
                </a:solidFill>
              </a:rPr>
              <a:t> </a:t>
            </a:r>
            <a:r>
              <a:rPr lang="cs-CZ" sz="1050" dirty="0" err="1">
                <a:solidFill>
                  <a:schemeClr val="accent6">
                    <a:lumMod val="60000"/>
                    <a:lumOff val="40000"/>
                  </a:schemeClr>
                </a:solidFill>
              </a:rPr>
              <a:t>Ortop</a:t>
            </a:r>
            <a:r>
              <a:rPr lang="cs-CZ" sz="1050" dirty="0">
                <a:solidFill>
                  <a:schemeClr val="accent6">
                    <a:lumMod val="60000"/>
                    <a:lumOff val="40000"/>
                  </a:schemeClr>
                </a:solidFill>
              </a:rPr>
              <a:t>. 2006;41(10):417–424.</a:t>
            </a:r>
          </a:p>
          <a:p>
            <a:r>
              <a:rPr lang="cs-CZ" sz="1050" dirty="0">
                <a:solidFill>
                  <a:schemeClr val="accent6">
                    <a:lumMod val="60000"/>
                    <a:lumOff val="40000"/>
                  </a:schemeClr>
                </a:solidFill>
              </a:rPr>
              <a:t>22. Suk SI, Kim WJ, </a:t>
            </a:r>
            <a:r>
              <a:rPr lang="cs-CZ" sz="1050" dirty="0" err="1">
                <a:solidFill>
                  <a:schemeClr val="accent6">
                    <a:lumMod val="60000"/>
                    <a:lumOff val="40000"/>
                  </a:schemeClr>
                </a:solidFill>
              </a:rPr>
              <a:t>Lee</a:t>
            </a:r>
            <a:r>
              <a:rPr lang="cs-CZ" sz="1050" dirty="0">
                <a:solidFill>
                  <a:schemeClr val="accent6">
                    <a:lumMod val="60000"/>
                    <a:lumOff val="40000"/>
                  </a:schemeClr>
                </a:solidFill>
              </a:rPr>
              <a:t> SM, Kim JH, </a:t>
            </a:r>
            <a:r>
              <a:rPr lang="cs-CZ" sz="1050" dirty="0" err="1">
                <a:solidFill>
                  <a:schemeClr val="accent6">
                    <a:lumMod val="60000"/>
                    <a:lumOff val="40000"/>
                  </a:schemeClr>
                </a:solidFill>
              </a:rPr>
              <a:t>Chung</a:t>
            </a:r>
            <a:r>
              <a:rPr lang="cs-CZ" sz="1050" dirty="0">
                <a:solidFill>
                  <a:schemeClr val="accent6">
                    <a:lumMod val="60000"/>
                    <a:lumOff val="40000"/>
                  </a:schemeClr>
                </a:solidFill>
              </a:rPr>
              <a:t> ER. </a:t>
            </a:r>
            <a:r>
              <a:rPr lang="cs-CZ" sz="1050" dirty="0" err="1">
                <a:solidFill>
                  <a:schemeClr val="accent6">
                    <a:lumMod val="60000"/>
                    <a:lumOff val="40000"/>
                  </a:schemeClr>
                </a:solidFill>
              </a:rPr>
              <a:t>Thoracic</a:t>
            </a:r>
            <a:r>
              <a:rPr lang="cs-CZ" sz="1050" dirty="0">
                <a:solidFill>
                  <a:schemeClr val="accent6">
                    <a:lumMod val="60000"/>
                    <a:lumOff val="40000"/>
                  </a:schemeClr>
                </a:solidFill>
              </a:rPr>
              <a:t> </a:t>
            </a:r>
            <a:r>
              <a:rPr lang="cs-CZ" sz="1050" dirty="0" err="1">
                <a:solidFill>
                  <a:schemeClr val="accent6">
                    <a:lumMod val="60000"/>
                    <a:lumOff val="40000"/>
                  </a:schemeClr>
                </a:solidFill>
              </a:rPr>
              <a:t>pedicle</a:t>
            </a:r>
            <a:r>
              <a:rPr lang="cs-CZ" sz="1050" dirty="0">
                <a:solidFill>
                  <a:schemeClr val="accent6">
                    <a:lumMod val="60000"/>
                    <a:lumOff val="40000"/>
                  </a:schemeClr>
                </a:solidFill>
              </a:rPr>
              <a:t> </a:t>
            </a:r>
            <a:r>
              <a:rPr lang="cs-CZ" sz="1050" dirty="0" err="1">
                <a:solidFill>
                  <a:schemeClr val="accent6">
                    <a:lumMod val="60000"/>
                    <a:lumOff val="40000"/>
                  </a:schemeClr>
                </a:solidFill>
              </a:rPr>
              <a:t>screw</a:t>
            </a:r>
            <a:r>
              <a:rPr lang="cs-CZ" sz="1050" dirty="0">
                <a:solidFill>
                  <a:schemeClr val="accent6">
                    <a:lumMod val="60000"/>
                    <a:lumOff val="40000"/>
                  </a:schemeClr>
                </a:solidFill>
              </a:rPr>
              <a:t> </a:t>
            </a:r>
            <a:r>
              <a:rPr lang="cs-CZ" sz="1050" dirty="0" err="1">
                <a:solidFill>
                  <a:schemeClr val="accent6">
                    <a:lumMod val="60000"/>
                    <a:lumOff val="40000"/>
                  </a:schemeClr>
                </a:solidFill>
              </a:rPr>
              <a:t>fixation</a:t>
            </a:r>
            <a:r>
              <a:rPr lang="cs-CZ" sz="1050" dirty="0">
                <a:solidFill>
                  <a:schemeClr val="accent6">
                    <a:lumMod val="60000"/>
                    <a:lumOff val="40000"/>
                  </a:schemeClr>
                </a:solidFill>
              </a:rPr>
              <a:t> in </a:t>
            </a:r>
            <a:r>
              <a:rPr lang="cs-CZ" sz="1050" dirty="0" err="1">
                <a:solidFill>
                  <a:schemeClr val="accent6">
                    <a:lumMod val="60000"/>
                    <a:lumOff val="40000"/>
                  </a:schemeClr>
                </a:solidFill>
              </a:rPr>
              <a:t>spinal</a:t>
            </a:r>
            <a:r>
              <a:rPr lang="cs-CZ" sz="1050" dirty="0">
                <a:solidFill>
                  <a:schemeClr val="accent6">
                    <a:lumMod val="60000"/>
                    <a:lumOff val="40000"/>
                  </a:schemeClr>
                </a:solidFill>
              </a:rPr>
              <a:t> </a:t>
            </a:r>
            <a:r>
              <a:rPr lang="cs-CZ" sz="1050" dirty="0" err="1">
                <a:solidFill>
                  <a:schemeClr val="accent6">
                    <a:lumMod val="60000"/>
                    <a:lumOff val="40000"/>
                  </a:schemeClr>
                </a:solidFill>
              </a:rPr>
              <a:t>deformities</a:t>
            </a:r>
            <a:r>
              <a:rPr lang="cs-CZ" sz="1050" dirty="0">
                <a:solidFill>
                  <a:schemeClr val="accent6">
                    <a:lumMod val="60000"/>
                    <a:lumOff val="40000"/>
                  </a:schemeClr>
                </a:solidFill>
              </a:rPr>
              <a:t>: are </a:t>
            </a:r>
            <a:r>
              <a:rPr lang="cs-CZ" sz="1050" dirty="0" err="1">
                <a:solidFill>
                  <a:schemeClr val="accent6">
                    <a:lumMod val="60000"/>
                    <a:lumOff val="40000"/>
                  </a:schemeClr>
                </a:solidFill>
              </a:rPr>
              <a:t>they</a:t>
            </a:r>
            <a:r>
              <a:rPr lang="cs-CZ" sz="1050" dirty="0">
                <a:solidFill>
                  <a:schemeClr val="accent6">
                    <a:lumMod val="60000"/>
                    <a:lumOff val="40000"/>
                  </a:schemeClr>
                </a:solidFill>
              </a:rPr>
              <a:t> </a:t>
            </a:r>
            <a:r>
              <a:rPr lang="cs-CZ" sz="1050" dirty="0" err="1">
                <a:solidFill>
                  <a:schemeClr val="accent6">
                    <a:lumMod val="60000"/>
                    <a:lumOff val="40000"/>
                  </a:schemeClr>
                </a:solidFill>
              </a:rPr>
              <a:t>really</a:t>
            </a:r>
            <a:r>
              <a:rPr lang="cs-CZ" sz="1050" dirty="0">
                <a:solidFill>
                  <a:schemeClr val="accent6">
                    <a:lumMod val="60000"/>
                    <a:lumOff val="40000"/>
                  </a:schemeClr>
                </a:solidFill>
              </a:rPr>
              <a:t> </a:t>
            </a:r>
            <a:r>
              <a:rPr lang="cs-CZ" sz="1050" dirty="0" err="1">
                <a:solidFill>
                  <a:schemeClr val="accent6">
                    <a:lumMod val="60000"/>
                    <a:lumOff val="40000"/>
                  </a:schemeClr>
                </a:solidFill>
              </a:rPr>
              <a:t>safe</a:t>
            </a:r>
            <a:r>
              <a:rPr lang="cs-CZ" sz="1050" dirty="0">
                <a:solidFill>
                  <a:schemeClr val="accent6">
                    <a:lumMod val="60000"/>
                    <a:lumOff val="40000"/>
                  </a:schemeClr>
                </a:solidFill>
              </a:rPr>
              <a:t>? Spine (</a:t>
            </a:r>
            <a:r>
              <a:rPr lang="cs-CZ" sz="1050" dirty="0" err="1">
                <a:solidFill>
                  <a:schemeClr val="accent6">
                    <a:lumMod val="60000"/>
                    <a:lumOff val="40000"/>
                  </a:schemeClr>
                </a:solidFill>
              </a:rPr>
              <a:t>Phila</a:t>
            </a:r>
            <a:r>
              <a:rPr lang="cs-CZ" sz="1050" dirty="0">
                <a:solidFill>
                  <a:schemeClr val="accent6">
                    <a:lumMod val="60000"/>
                    <a:lumOff val="40000"/>
                  </a:schemeClr>
                </a:solidFill>
              </a:rPr>
              <a:t> Pa 1976) 2001;26(18):2049–2057. </a:t>
            </a:r>
          </a:p>
          <a:p>
            <a:r>
              <a:rPr lang="cs-CZ" sz="1050" dirty="0">
                <a:solidFill>
                  <a:schemeClr val="accent6">
                    <a:lumMod val="60000"/>
                    <a:lumOff val="40000"/>
                  </a:schemeClr>
                </a:solidFill>
              </a:rPr>
              <a:t>23. Kim YJ, </a:t>
            </a:r>
            <a:r>
              <a:rPr lang="cs-CZ" sz="1050" dirty="0" err="1">
                <a:solidFill>
                  <a:schemeClr val="accent6">
                    <a:lumMod val="60000"/>
                    <a:lumOff val="40000"/>
                  </a:schemeClr>
                </a:solidFill>
              </a:rPr>
              <a:t>Lenke</a:t>
            </a:r>
            <a:r>
              <a:rPr lang="cs-CZ" sz="1050" dirty="0">
                <a:solidFill>
                  <a:schemeClr val="accent6">
                    <a:lumMod val="60000"/>
                    <a:lumOff val="40000"/>
                  </a:schemeClr>
                </a:solidFill>
              </a:rPr>
              <a:t> LG, </a:t>
            </a:r>
            <a:r>
              <a:rPr lang="cs-CZ" sz="1050" dirty="0" err="1">
                <a:solidFill>
                  <a:schemeClr val="accent6">
                    <a:lumMod val="60000"/>
                    <a:lumOff val="40000"/>
                  </a:schemeClr>
                </a:solidFill>
              </a:rPr>
              <a:t>Bridwell</a:t>
            </a:r>
            <a:r>
              <a:rPr lang="cs-CZ" sz="1050" dirty="0">
                <a:solidFill>
                  <a:schemeClr val="accent6">
                    <a:lumMod val="60000"/>
                    <a:lumOff val="40000"/>
                  </a:schemeClr>
                </a:solidFill>
              </a:rPr>
              <a:t> KH, </a:t>
            </a:r>
            <a:r>
              <a:rPr lang="cs-CZ" sz="1050" dirty="0" err="1">
                <a:solidFill>
                  <a:schemeClr val="accent6">
                    <a:lumMod val="60000"/>
                    <a:lumOff val="40000"/>
                  </a:schemeClr>
                </a:solidFill>
              </a:rPr>
              <a:t>Cho</a:t>
            </a:r>
            <a:r>
              <a:rPr lang="cs-CZ" sz="1050" dirty="0">
                <a:solidFill>
                  <a:schemeClr val="accent6">
                    <a:lumMod val="60000"/>
                    <a:lumOff val="40000"/>
                  </a:schemeClr>
                </a:solidFill>
              </a:rPr>
              <a:t> YS, </a:t>
            </a:r>
            <a:r>
              <a:rPr lang="cs-CZ" sz="1050" dirty="0" err="1">
                <a:solidFill>
                  <a:schemeClr val="accent6">
                    <a:lumMod val="60000"/>
                    <a:lumOff val="40000"/>
                  </a:schemeClr>
                </a:solidFill>
              </a:rPr>
              <a:t>Riew</a:t>
            </a:r>
            <a:r>
              <a:rPr lang="cs-CZ" sz="1050" dirty="0">
                <a:solidFill>
                  <a:schemeClr val="accent6">
                    <a:lumMod val="60000"/>
                    <a:lumOff val="40000"/>
                  </a:schemeClr>
                </a:solidFill>
              </a:rPr>
              <a:t> KD. Free hand </a:t>
            </a:r>
            <a:r>
              <a:rPr lang="cs-CZ" sz="1050" dirty="0" err="1">
                <a:solidFill>
                  <a:schemeClr val="accent6">
                    <a:lumMod val="60000"/>
                    <a:lumOff val="40000"/>
                  </a:schemeClr>
                </a:solidFill>
              </a:rPr>
              <a:t>pedicle</a:t>
            </a:r>
            <a:r>
              <a:rPr lang="cs-CZ" sz="1050" dirty="0">
                <a:solidFill>
                  <a:schemeClr val="accent6">
                    <a:lumMod val="60000"/>
                    <a:lumOff val="40000"/>
                  </a:schemeClr>
                </a:solidFill>
              </a:rPr>
              <a:t> </a:t>
            </a:r>
            <a:r>
              <a:rPr lang="cs-CZ" sz="1050" dirty="0" err="1">
                <a:solidFill>
                  <a:schemeClr val="accent6">
                    <a:lumMod val="60000"/>
                    <a:lumOff val="40000"/>
                  </a:schemeClr>
                </a:solidFill>
              </a:rPr>
              <a:t>screw</a:t>
            </a:r>
            <a:r>
              <a:rPr lang="cs-CZ" sz="1050" dirty="0">
                <a:solidFill>
                  <a:schemeClr val="accent6">
                    <a:lumMod val="60000"/>
                    <a:lumOff val="40000"/>
                  </a:schemeClr>
                </a:solidFill>
              </a:rPr>
              <a:t> </a:t>
            </a:r>
            <a:r>
              <a:rPr lang="cs-CZ" sz="1050" dirty="0" err="1">
                <a:solidFill>
                  <a:schemeClr val="accent6">
                    <a:lumMod val="60000"/>
                    <a:lumOff val="40000"/>
                  </a:schemeClr>
                </a:solidFill>
              </a:rPr>
              <a:t>placement</a:t>
            </a:r>
            <a:r>
              <a:rPr lang="cs-CZ" sz="1050" dirty="0">
                <a:solidFill>
                  <a:schemeClr val="accent6">
                    <a:lumMod val="60000"/>
                    <a:lumOff val="40000"/>
                  </a:schemeClr>
                </a:solidFill>
              </a:rPr>
              <a:t> in </a:t>
            </a:r>
            <a:r>
              <a:rPr lang="cs-CZ" sz="1050" dirty="0" err="1">
                <a:solidFill>
                  <a:schemeClr val="accent6">
                    <a:lumMod val="60000"/>
                    <a:lumOff val="40000"/>
                  </a:schemeClr>
                </a:solidFill>
              </a:rPr>
              <a:t>the</a:t>
            </a:r>
            <a:r>
              <a:rPr lang="cs-CZ" sz="1050" dirty="0">
                <a:solidFill>
                  <a:schemeClr val="accent6">
                    <a:lumMod val="60000"/>
                    <a:lumOff val="40000"/>
                  </a:schemeClr>
                </a:solidFill>
              </a:rPr>
              <a:t> </a:t>
            </a:r>
            <a:r>
              <a:rPr lang="cs-CZ" sz="1050" dirty="0" err="1">
                <a:solidFill>
                  <a:schemeClr val="accent6">
                    <a:lumMod val="60000"/>
                    <a:lumOff val="40000"/>
                  </a:schemeClr>
                </a:solidFill>
              </a:rPr>
              <a:t>thoracic</a:t>
            </a:r>
            <a:r>
              <a:rPr lang="cs-CZ" sz="1050" dirty="0">
                <a:solidFill>
                  <a:schemeClr val="accent6">
                    <a:lumMod val="60000"/>
                    <a:lumOff val="40000"/>
                  </a:schemeClr>
                </a:solidFill>
              </a:rPr>
              <a:t> spine: </a:t>
            </a:r>
            <a:r>
              <a:rPr lang="cs-CZ" sz="1050" dirty="0" err="1">
                <a:solidFill>
                  <a:schemeClr val="accent6">
                    <a:lumMod val="60000"/>
                    <a:lumOff val="40000"/>
                  </a:schemeClr>
                </a:solidFill>
              </a:rPr>
              <a:t>is</a:t>
            </a:r>
            <a:r>
              <a:rPr lang="cs-CZ" sz="1050" dirty="0">
                <a:solidFill>
                  <a:schemeClr val="accent6">
                    <a:lumMod val="60000"/>
                    <a:lumOff val="40000"/>
                  </a:schemeClr>
                </a:solidFill>
              </a:rPr>
              <a:t> </a:t>
            </a:r>
            <a:r>
              <a:rPr lang="cs-CZ" sz="1050" dirty="0" err="1">
                <a:solidFill>
                  <a:schemeClr val="accent6">
                    <a:lumMod val="60000"/>
                    <a:lumOff val="40000"/>
                  </a:schemeClr>
                </a:solidFill>
              </a:rPr>
              <a:t>it</a:t>
            </a:r>
            <a:r>
              <a:rPr lang="cs-CZ" sz="1050" dirty="0">
                <a:solidFill>
                  <a:schemeClr val="accent6">
                    <a:lumMod val="60000"/>
                    <a:lumOff val="40000"/>
                  </a:schemeClr>
                </a:solidFill>
              </a:rPr>
              <a:t> </a:t>
            </a:r>
            <a:r>
              <a:rPr lang="cs-CZ" sz="1050" dirty="0" err="1">
                <a:solidFill>
                  <a:schemeClr val="accent6">
                    <a:lumMod val="60000"/>
                    <a:lumOff val="40000"/>
                  </a:schemeClr>
                </a:solidFill>
              </a:rPr>
              <a:t>safe</a:t>
            </a:r>
            <a:r>
              <a:rPr lang="cs-CZ" sz="1050" dirty="0">
                <a:solidFill>
                  <a:schemeClr val="accent6">
                    <a:lumMod val="60000"/>
                    <a:lumOff val="40000"/>
                  </a:schemeClr>
                </a:solidFill>
              </a:rPr>
              <a:t>? Spine (</a:t>
            </a:r>
            <a:r>
              <a:rPr lang="cs-CZ" sz="1050" dirty="0" err="1">
                <a:solidFill>
                  <a:schemeClr val="accent6">
                    <a:lumMod val="60000"/>
                    <a:lumOff val="40000"/>
                  </a:schemeClr>
                </a:solidFill>
              </a:rPr>
              <a:t>Phila</a:t>
            </a:r>
            <a:r>
              <a:rPr lang="cs-CZ" sz="1050" dirty="0">
                <a:solidFill>
                  <a:schemeClr val="accent6">
                    <a:lumMod val="60000"/>
                    <a:lumOff val="40000"/>
                  </a:schemeClr>
                </a:solidFill>
              </a:rPr>
              <a:t> Pa 1976) 2004;29(3):333–342.</a:t>
            </a:r>
          </a:p>
          <a:p>
            <a:r>
              <a:rPr lang="cs-CZ" sz="1050" dirty="0">
                <a:solidFill>
                  <a:schemeClr val="accent6">
                    <a:lumMod val="60000"/>
                    <a:lumOff val="40000"/>
                  </a:schemeClr>
                </a:solidFill>
              </a:rPr>
              <a:t>24. </a:t>
            </a:r>
            <a:r>
              <a:rPr lang="cs-CZ" sz="1050" dirty="0" err="1">
                <a:solidFill>
                  <a:schemeClr val="accent6">
                    <a:lumMod val="60000"/>
                    <a:lumOff val="40000"/>
                  </a:schemeClr>
                </a:solidFill>
              </a:rPr>
              <a:t>Bradford</a:t>
            </a:r>
            <a:r>
              <a:rPr lang="cs-CZ" sz="1050" dirty="0">
                <a:solidFill>
                  <a:schemeClr val="accent6">
                    <a:lumMod val="60000"/>
                    <a:lumOff val="40000"/>
                  </a:schemeClr>
                </a:solidFill>
              </a:rPr>
              <a:t> DS, Ahmed KB, Moe JH, Winter RB, </a:t>
            </a:r>
            <a:r>
              <a:rPr lang="cs-CZ" sz="1050" dirty="0" err="1">
                <a:solidFill>
                  <a:schemeClr val="accent6">
                    <a:lumMod val="60000"/>
                    <a:lumOff val="40000"/>
                  </a:schemeClr>
                </a:solidFill>
              </a:rPr>
              <a:t>Lonstein</a:t>
            </a:r>
            <a:r>
              <a:rPr lang="cs-CZ" sz="1050" dirty="0">
                <a:solidFill>
                  <a:schemeClr val="accent6">
                    <a:lumMod val="60000"/>
                    <a:lumOff val="40000"/>
                  </a:schemeClr>
                </a:solidFill>
              </a:rPr>
              <a:t> JE. </a:t>
            </a:r>
            <a:r>
              <a:rPr lang="cs-CZ" sz="1050" dirty="0" err="1">
                <a:solidFill>
                  <a:schemeClr val="accent6">
                    <a:lumMod val="60000"/>
                    <a:lumOff val="40000"/>
                  </a:schemeClr>
                </a:solidFill>
              </a:rPr>
              <a:t>The</a:t>
            </a:r>
            <a:r>
              <a:rPr lang="cs-CZ" sz="1050" dirty="0">
                <a:solidFill>
                  <a:schemeClr val="accent6">
                    <a:lumMod val="60000"/>
                    <a:lumOff val="40000"/>
                  </a:schemeClr>
                </a:solidFill>
              </a:rPr>
              <a:t> </a:t>
            </a:r>
            <a:r>
              <a:rPr lang="cs-CZ" sz="1050" dirty="0" err="1">
                <a:solidFill>
                  <a:schemeClr val="accent6">
                    <a:lumMod val="60000"/>
                    <a:lumOff val="40000"/>
                  </a:schemeClr>
                </a:solidFill>
              </a:rPr>
              <a:t>surgical</a:t>
            </a:r>
            <a:r>
              <a:rPr lang="cs-CZ" sz="1050" dirty="0">
                <a:solidFill>
                  <a:schemeClr val="accent6">
                    <a:lumMod val="60000"/>
                    <a:lumOff val="40000"/>
                  </a:schemeClr>
                </a:solidFill>
              </a:rPr>
              <a:t> management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patients</a:t>
            </a:r>
            <a:r>
              <a:rPr lang="cs-CZ" sz="1050" dirty="0">
                <a:solidFill>
                  <a:schemeClr val="accent6">
                    <a:lumMod val="60000"/>
                    <a:lumOff val="40000"/>
                  </a:schemeClr>
                </a:solidFill>
              </a:rPr>
              <a:t> </a:t>
            </a:r>
            <a:r>
              <a:rPr lang="cs-CZ" sz="1050" dirty="0" err="1">
                <a:solidFill>
                  <a:schemeClr val="accent6">
                    <a:lumMod val="60000"/>
                    <a:lumOff val="40000"/>
                  </a:schemeClr>
                </a:solidFill>
              </a:rPr>
              <a:t>with</a:t>
            </a:r>
            <a:r>
              <a:rPr lang="cs-CZ" sz="1050" dirty="0">
                <a:solidFill>
                  <a:schemeClr val="accent6">
                    <a:lumMod val="60000"/>
                    <a:lumOff val="40000"/>
                  </a:schemeClr>
                </a:solidFill>
              </a:rPr>
              <a:t> </a:t>
            </a:r>
            <a:r>
              <a:rPr lang="cs-CZ" sz="1050" dirty="0" err="1">
                <a:solidFill>
                  <a:schemeClr val="accent6">
                    <a:lumMod val="60000"/>
                    <a:lumOff val="40000"/>
                  </a:schemeClr>
                </a:solidFill>
              </a:rPr>
              <a:t>Scheuermann's</a:t>
            </a:r>
            <a:r>
              <a:rPr lang="cs-CZ" sz="1050" dirty="0">
                <a:solidFill>
                  <a:schemeClr val="accent6">
                    <a:lumMod val="60000"/>
                    <a:lumOff val="40000"/>
                  </a:schemeClr>
                </a:solidFill>
              </a:rPr>
              <a:t> </a:t>
            </a:r>
            <a:r>
              <a:rPr lang="cs-CZ" sz="1050" dirty="0" err="1">
                <a:solidFill>
                  <a:schemeClr val="accent6">
                    <a:lumMod val="60000"/>
                    <a:lumOff val="40000"/>
                  </a:schemeClr>
                </a:solidFill>
              </a:rPr>
              <a:t>disease</a:t>
            </a:r>
            <a:r>
              <a:rPr lang="cs-CZ" sz="1050" dirty="0">
                <a:solidFill>
                  <a:schemeClr val="accent6">
                    <a:lumMod val="60000"/>
                    <a:lumOff val="40000"/>
                  </a:schemeClr>
                </a:solidFill>
              </a:rPr>
              <a:t>: a </a:t>
            </a:r>
            <a:r>
              <a:rPr lang="cs-CZ" sz="1050" dirty="0" err="1">
                <a:solidFill>
                  <a:schemeClr val="accent6">
                    <a:lumMod val="60000"/>
                    <a:lumOff val="40000"/>
                  </a:schemeClr>
                </a:solidFill>
              </a:rPr>
              <a:t>review</a:t>
            </a:r>
            <a:r>
              <a:rPr lang="cs-CZ" sz="1050" dirty="0">
                <a:solidFill>
                  <a:schemeClr val="accent6">
                    <a:lumMod val="60000"/>
                    <a:lumOff val="40000"/>
                  </a:schemeClr>
                </a:solidFill>
              </a:rPr>
              <a:t> </a:t>
            </a:r>
            <a:r>
              <a:rPr lang="cs-CZ" sz="1050" dirty="0" err="1">
                <a:solidFill>
                  <a:schemeClr val="accent6">
                    <a:lumMod val="60000"/>
                    <a:lumOff val="40000"/>
                  </a:schemeClr>
                </a:solidFill>
              </a:rPr>
              <a:t>of</a:t>
            </a:r>
            <a:r>
              <a:rPr lang="cs-CZ" sz="1050" dirty="0">
                <a:solidFill>
                  <a:schemeClr val="accent6">
                    <a:lumMod val="60000"/>
                    <a:lumOff val="40000"/>
                  </a:schemeClr>
                </a:solidFill>
              </a:rPr>
              <a:t> </a:t>
            </a:r>
            <a:r>
              <a:rPr lang="cs-CZ" sz="1050" dirty="0" err="1">
                <a:solidFill>
                  <a:schemeClr val="accent6">
                    <a:lumMod val="60000"/>
                    <a:lumOff val="40000"/>
                  </a:schemeClr>
                </a:solidFill>
              </a:rPr>
              <a:t>twenty-four</a:t>
            </a:r>
            <a:r>
              <a:rPr lang="cs-CZ" sz="1050" dirty="0">
                <a:solidFill>
                  <a:schemeClr val="accent6">
                    <a:lumMod val="60000"/>
                    <a:lumOff val="40000"/>
                  </a:schemeClr>
                </a:solidFill>
              </a:rPr>
              <a:t> </a:t>
            </a:r>
            <a:r>
              <a:rPr lang="cs-CZ" sz="1050" dirty="0" err="1">
                <a:solidFill>
                  <a:schemeClr val="accent6">
                    <a:lumMod val="60000"/>
                    <a:lumOff val="40000"/>
                  </a:schemeClr>
                </a:solidFill>
              </a:rPr>
              <a:t>cases</a:t>
            </a:r>
            <a:r>
              <a:rPr lang="cs-CZ" sz="1050" dirty="0">
                <a:solidFill>
                  <a:schemeClr val="accent6">
                    <a:lumMod val="60000"/>
                    <a:lumOff val="40000"/>
                  </a:schemeClr>
                </a:solidFill>
              </a:rPr>
              <a:t> </a:t>
            </a:r>
            <a:r>
              <a:rPr lang="cs-CZ" sz="1050" dirty="0" err="1">
                <a:solidFill>
                  <a:schemeClr val="accent6">
                    <a:lumMod val="60000"/>
                    <a:lumOff val="40000"/>
                  </a:schemeClr>
                </a:solidFill>
              </a:rPr>
              <a:t>managed</a:t>
            </a:r>
            <a:r>
              <a:rPr lang="cs-CZ" sz="1050" dirty="0">
                <a:solidFill>
                  <a:schemeClr val="accent6">
                    <a:lumMod val="60000"/>
                    <a:lumOff val="40000"/>
                  </a:schemeClr>
                </a:solidFill>
              </a:rPr>
              <a:t> by </a:t>
            </a:r>
            <a:r>
              <a:rPr lang="cs-CZ" sz="1050" dirty="0" err="1">
                <a:solidFill>
                  <a:schemeClr val="accent6">
                    <a:lumMod val="60000"/>
                    <a:lumOff val="40000"/>
                  </a:schemeClr>
                </a:solidFill>
              </a:rPr>
              <a:t>combined</a:t>
            </a:r>
            <a:r>
              <a:rPr lang="cs-CZ" sz="1050" dirty="0">
                <a:solidFill>
                  <a:schemeClr val="accent6">
                    <a:lumMod val="60000"/>
                    <a:lumOff val="40000"/>
                  </a:schemeClr>
                </a:solidFill>
              </a:rPr>
              <a:t> </a:t>
            </a:r>
            <a:r>
              <a:rPr lang="cs-CZ" sz="1050" dirty="0" err="1">
                <a:solidFill>
                  <a:schemeClr val="accent6">
                    <a:lumMod val="60000"/>
                    <a:lumOff val="40000"/>
                  </a:schemeClr>
                </a:solidFill>
              </a:rPr>
              <a:t>anterior</a:t>
            </a:r>
            <a:r>
              <a:rPr lang="cs-CZ" sz="1050" dirty="0">
                <a:solidFill>
                  <a:schemeClr val="accent6">
                    <a:lumMod val="60000"/>
                    <a:lumOff val="40000"/>
                  </a:schemeClr>
                </a:solidFill>
              </a:rPr>
              <a:t> and </a:t>
            </a:r>
            <a:r>
              <a:rPr lang="cs-CZ" sz="1050" dirty="0" err="1">
                <a:solidFill>
                  <a:schemeClr val="accent6">
                    <a:lumMod val="60000"/>
                    <a:lumOff val="40000"/>
                  </a:schemeClr>
                </a:solidFill>
              </a:rPr>
              <a:t>posterior</a:t>
            </a:r>
            <a:r>
              <a:rPr lang="cs-CZ" sz="1050" dirty="0">
                <a:solidFill>
                  <a:schemeClr val="accent6">
                    <a:lumMod val="60000"/>
                    <a:lumOff val="40000"/>
                  </a:schemeClr>
                </a:solidFill>
              </a:rPr>
              <a:t> spine </a:t>
            </a:r>
            <a:r>
              <a:rPr lang="cs-CZ" sz="1050" dirty="0" err="1">
                <a:solidFill>
                  <a:schemeClr val="accent6">
                    <a:lumMod val="60000"/>
                    <a:lumOff val="40000"/>
                  </a:schemeClr>
                </a:solidFill>
              </a:rPr>
              <a:t>fusion</a:t>
            </a:r>
            <a:r>
              <a:rPr lang="cs-CZ" sz="1050" dirty="0">
                <a:solidFill>
                  <a:schemeClr val="accent6">
                    <a:lumMod val="60000"/>
                    <a:lumOff val="40000"/>
                  </a:schemeClr>
                </a:solidFill>
              </a:rPr>
              <a:t>. J Bone Joint </a:t>
            </a:r>
            <a:r>
              <a:rPr lang="cs-CZ" sz="1050" dirty="0" err="1">
                <a:solidFill>
                  <a:schemeClr val="accent6">
                    <a:lumMod val="60000"/>
                    <a:lumOff val="40000"/>
                  </a:schemeClr>
                </a:solidFill>
              </a:rPr>
              <a:t>Surg</a:t>
            </a:r>
            <a:r>
              <a:rPr lang="cs-CZ" sz="1050" dirty="0">
                <a:solidFill>
                  <a:schemeClr val="accent6">
                    <a:lumMod val="60000"/>
                    <a:lumOff val="40000"/>
                  </a:schemeClr>
                </a:solidFill>
              </a:rPr>
              <a:t> </a:t>
            </a:r>
            <a:r>
              <a:rPr lang="cs-CZ" sz="1050" dirty="0" err="1">
                <a:solidFill>
                  <a:schemeClr val="accent6">
                    <a:lumMod val="60000"/>
                    <a:lumOff val="40000"/>
                  </a:schemeClr>
                </a:solidFill>
              </a:rPr>
              <a:t>Am</a:t>
            </a:r>
            <a:r>
              <a:rPr lang="cs-CZ" sz="1050" dirty="0">
                <a:solidFill>
                  <a:schemeClr val="accent6">
                    <a:lumMod val="60000"/>
                    <a:lumOff val="40000"/>
                  </a:schemeClr>
                </a:solidFill>
              </a:rPr>
              <a:t>. 1980;62(5):705–712</a:t>
            </a:r>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Source </a:t>
            </a:r>
          </a:p>
        </p:txBody>
      </p:sp>
    </p:spTree>
    <p:extLst>
      <p:ext uri="{BB962C8B-B14F-4D97-AF65-F5344CB8AC3E}">
        <p14:creationId xmlns:p14="http://schemas.microsoft.com/office/powerpoint/2010/main" val="16533545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sah 7">
            <a:extLst>
              <a:ext uri="{FF2B5EF4-FFF2-40B4-BE49-F238E27FC236}">
                <a16:creationId xmlns:a16="http://schemas.microsoft.com/office/drawing/2014/main" id="{2ADAB322-9013-4B15-B04F-CFC8418BD8E1}"/>
              </a:ext>
            </a:extLst>
          </p:cNvPr>
          <p:cNvPicPr>
            <a:picLocks noGrp="1" noChangeAspect="1"/>
          </p:cNvPicPr>
          <p:nvPr>
            <p:ph sz="quarter" idx="24"/>
          </p:nvPr>
        </p:nvPicPr>
        <p:blipFill rotWithShape="1">
          <a:blip r:embed="rId2">
            <a:extLst>
              <a:ext uri="{28A0092B-C50C-407E-A947-70E740481C1C}">
                <a14:useLocalDpi xmlns:a14="http://schemas.microsoft.com/office/drawing/2010/main" val="0"/>
              </a:ext>
            </a:extLst>
          </a:blip>
          <a:srcRect l="10971" t="26138"/>
          <a:stretch/>
        </p:blipFill>
        <p:spPr>
          <a:xfrm>
            <a:off x="7684783" y="5815670"/>
            <a:ext cx="2667883" cy="987431"/>
          </a:xfrm>
        </p:spPr>
      </p:pic>
      <p:sp>
        <p:nvSpPr>
          <p:cNvPr id="4" name="Nadpis 3"/>
          <p:cNvSpPr>
            <a:spLocks noGrp="1"/>
          </p:cNvSpPr>
          <p:nvPr>
            <p:ph type="title"/>
          </p:nvPr>
        </p:nvSpPr>
        <p:spPr>
          <a:xfrm>
            <a:off x="1126400" y="2574200"/>
            <a:ext cx="10753200" cy="451576"/>
          </a:xfrm>
        </p:spPr>
        <p:txBody>
          <a:bodyPr/>
          <a:lstStyle/>
          <a:p>
            <a:pPr algn="ctr"/>
            <a:r>
              <a:rPr lang="en-US" dirty="0"/>
              <a:t>Thank you for your attention.
</a:t>
            </a:r>
            <a:endParaRPr lang="cs-CZ" dirty="0"/>
          </a:p>
        </p:txBody>
      </p:sp>
      <p:sp>
        <p:nvSpPr>
          <p:cNvPr id="5" name="Zástupný symbol pro text 4"/>
          <p:cNvSpPr>
            <a:spLocks noGrp="1"/>
          </p:cNvSpPr>
          <p:nvPr>
            <p:ph type="body" sz="quarter" idx="19"/>
          </p:nvPr>
        </p:nvSpPr>
        <p:spPr>
          <a:xfrm>
            <a:off x="466000" y="5815670"/>
            <a:ext cx="5218412" cy="656975"/>
          </a:xfrm>
        </p:spPr>
        <p:txBody>
          <a:bodyPr/>
          <a:lstStyle/>
          <a:p>
            <a:pPr>
              <a:lnSpc>
                <a:spcPct val="150000"/>
              </a:lnSpc>
            </a:pPr>
            <a:r>
              <a:rPr lang="cs-CZ" sz="1200" dirty="0">
                <a:solidFill>
                  <a:schemeClr val="accent1"/>
                </a:solidFill>
              </a:rPr>
              <a:t>E: </a:t>
            </a:r>
            <a:r>
              <a:rPr lang="cs-CZ" sz="1200" dirty="0">
                <a:hlinkClick r:id="rId3"/>
              </a:rPr>
              <a:t>kocanda@med.muni.cz</a:t>
            </a:r>
            <a:endParaRPr lang="cs-CZ" sz="1200" dirty="0"/>
          </a:p>
          <a:p>
            <a:pPr>
              <a:lnSpc>
                <a:spcPct val="150000"/>
              </a:lnSpc>
            </a:pPr>
            <a:r>
              <a:rPr lang="cs-CZ" sz="1200" dirty="0">
                <a:solidFill>
                  <a:schemeClr val="accent1"/>
                </a:solidFill>
              </a:rPr>
              <a:t>T: 00420 5 3223 3118</a:t>
            </a:r>
          </a:p>
          <a:p>
            <a:pPr>
              <a:lnSpc>
                <a:spcPct val="150000"/>
              </a:lnSpc>
            </a:pPr>
            <a:r>
              <a:rPr lang="cs-CZ" sz="1200" dirty="0">
                <a:solidFill>
                  <a:schemeClr val="accent1"/>
                </a:solidFill>
              </a:rPr>
              <a:t>M: 00420 774 536 287</a:t>
            </a:r>
          </a:p>
          <a:p>
            <a:pPr>
              <a:lnSpc>
                <a:spcPct val="150000"/>
              </a:lnSpc>
            </a:pPr>
            <a:r>
              <a:rPr lang="cs-CZ" sz="1200" dirty="0">
                <a:solidFill>
                  <a:schemeClr val="accent1"/>
                </a:solidFill>
              </a:rPr>
              <a:t>UČO: 31182</a:t>
            </a:r>
          </a:p>
        </p:txBody>
      </p:sp>
    </p:spTree>
    <p:extLst>
      <p:ext uri="{BB962C8B-B14F-4D97-AF65-F5344CB8AC3E}">
        <p14:creationId xmlns:p14="http://schemas.microsoft.com/office/powerpoint/2010/main" val="1430336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lvl="1"/>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Construction</a:t>
            </a:r>
            <a:r>
              <a:rPr lang="cs-CZ" dirty="0"/>
              <a:t> – </a:t>
            </a:r>
            <a:r>
              <a:rPr lang="cs-CZ" dirty="0" err="1"/>
              <a:t>stump</a:t>
            </a:r>
            <a:r>
              <a:rPr lang="cs-CZ" dirty="0"/>
              <a:t> </a:t>
            </a:r>
            <a:r>
              <a:rPr lang="cs-CZ" dirty="0" err="1"/>
              <a:t>bed</a:t>
            </a:r>
            <a:r>
              <a:rPr lang="cs-CZ" dirty="0"/>
              <a:t>
</a:t>
            </a:r>
          </a:p>
        </p:txBody>
      </p:sp>
      <p:sp>
        <p:nvSpPr>
          <p:cNvPr id="5" name="Nadpis 4"/>
          <p:cNvSpPr>
            <a:spLocks noGrp="1"/>
          </p:cNvSpPr>
          <p:nvPr>
            <p:ph type="title"/>
          </p:nvPr>
        </p:nvSpPr>
        <p:spPr/>
        <p:txBody>
          <a:bodyPr/>
          <a:lstStyle/>
          <a:p>
            <a:r>
              <a:rPr lang="cs-CZ" dirty="0"/>
              <a:t>Protetika</a:t>
            </a:r>
          </a:p>
        </p:txBody>
      </p:sp>
      <p:pic>
        <p:nvPicPr>
          <p:cNvPr id="6" name="Obrázek 5"/>
          <p:cNvPicPr>
            <a:picLocks noChangeAspect="1"/>
          </p:cNvPicPr>
          <p:nvPr/>
        </p:nvPicPr>
        <p:blipFill>
          <a:blip r:embed="rId2"/>
          <a:stretch>
            <a:fillRect/>
          </a:stretch>
        </p:blipFill>
        <p:spPr>
          <a:xfrm>
            <a:off x="720000" y="1644929"/>
            <a:ext cx="3403800" cy="4148161"/>
          </a:xfrm>
          <a:prstGeom prst="rect">
            <a:avLst/>
          </a:prstGeom>
        </p:spPr>
      </p:pic>
      <p:pic>
        <p:nvPicPr>
          <p:cNvPr id="7" name="Obrázek 6"/>
          <p:cNvPicPr>
            <a:picLocks noChangeAspect="1"/>
          </p:cNvPicPr>
          <p:nvPr/>
        </p:nvPicPr>
        <p:blipFill>
          <a:blip r:embed="rId3"/>
          <a:stretch>
            <a:fillRect/>
          </a:stretch>
        </p:blipFill>
        <p:spPr>
          <a:xfrm>
            <a:off x="4450500" y="1672547"/>
            <a:ext cx="5874578" cy="4139998"/>
          </a:xfrm>
          <a:prstGeom prst="rect">
            <a:avLst/>
          </a:prstGeom>
        </p:spPr>
      </p:pic>
    </p:spTree>
    <p:extLst>
      <p:ext uri="{BB962C8B-B14F-4D97-AF65-F5344CB8AC3E}">
        <p14:creationId xmlns:p14="http://schemas.microsoft.com/office/powerpoint/2010/main" val="2284259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Construction</a:t>
            </a:r>
            <a:r>
              <a:rPr lang="cs-CZ" dirty="0"/>
              <a:t> – </a:t>
            </a:r>
            <a:r>
              <a:rPr lang="cs-CZ" dirty="0" err="1"/>
              <a:t>stump</a:t>
            </a:r>
            <a:r>
              <a:rPr lang="cs-CZ" dirty="0"/>
              <a:t> </a:t>
            </a:r>
            <a:r>
              <a:rPr lang="cs-CZ" dirty="0" err="1"/>
              <a:t>bed</a:t>
            </a:r>
            <a:r>
              <a:rPr lang="cs-CZ" dirty="0"/>
              <a:t>
</a:t>
            </a:r>
          </a:p>
        </p:txBody>
      </p:sp>
      <p:sp>
        <p:nvSpPr>
          <p:cNvPr id="5" name="Nadpis 4"/>
          <p:cNvSpPr>
            <a:spLocks noGrp="1"/>
          </p:cNvSpPr>
          <p:nvPr>
            <p:ph type="title"/>
          </p:nvPr>
        </p:nvSpPr>
        <p:spPr/>
        <p:txBody>
          <a:bodyPr/>
          <a:lstStyle/>
          <a:p>
            <a:r>
              <a:rPr lang="cs-CZ" dirty="0"/>
              <a:t>Protetika</a:t>
            </a:r>
          </a:p>
        </p:txBody>
      </p:sp>
      <p:pic>
        <p:nvPicPr>
          <p:cNvPr id="8" name="Obrázek 7"/>
          <p:cNvPicPr>
            <a:picLocks noChangeAspect="1"/>
          </p:cNvPicPr>
          <p:nvPr/>
        </p:nvPicPr>
        <p:blipFill rotWithShape="1">
          <a:blip r:embed="rId2"/>
          <a:srcRect l="20744" t="11631" r="23244" b="12057"/>
          <a:stretch/>
        </p:blipFill>
        <p:spPr>
          <a:xfrm>
            <a:off x="4076885" y="1369577"/>
            <a:ext cx="6597789" cy="5056424"/>
          </a:xfrm>
          <a:prstGeom prst="rect">
            <a:avLst/>
          </a:prstGeom>
        </p:spPr>
      </p:pic>
    </p:spTree>
    <p:extLst>
      <p:ext uri="{BB962C8B-B14F-4D97-AF65-F5344CB8AC3E}">
        <p14:creationId xmlns:p14="http://schemas.microsoft.com/office/powerpoint/2010/main" val="3215102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Stump</a:t>
            </a:r>
            <a:r>
              <a:rPr lang="cs-CZ" dirty="0"/>
              <a:t> </a:t>
            </a:r>
            <a:r>
              <a:rPr lang="cs-CZ" dirty="0" err="1"/>
              <a:t>moulding</a:t>
            </a:r>
            <a:r>
              <a:rPr lang="cs-CZ" dirty="0"/>
              <a:t> – </a:t>
            </a:r>
            <a:r>
              <a:rPr lang="cs-CZ" dirty="0" err="1"/>
              <a:t>stump</a:t>
            </a:r>
            <a:r>
              <a:rPr lang="cs-CZ" dirty="0"/>
              <a:t> </a:t>
            </a:r>
            <a:r>
              <a:rPr lang="cs-CZ" dirty="0" err="1"/>
              <a:t>bed</a:t>
            </a:r>
            <a:r>
              <a:rPr lang="cs-CZ" dirty="0"/>
              <a:t>
</a:t>
            </a:r>
          </a:p>
        </p:txBody>
      </p:sp>
      <p:sp>
        <p:nvSpPr>
          <p:cNvPr id="5" name="Nadpis 4"/>
          <p:cNvSpPr>
            <a:spLocks noGrp="1"/>
          </p:cNvSpPr>
          <p:nvPr>
            <p:ph type="title"/>
          </p:nvPr>
        </p:nvSpPr>
        <p:spPr/>
        <p:txBody>
          <a:bodyPr/>
          <a:lstStyle/>
          <a:p>
            <a:r>
              <a:rPr lang="cs-CZ" dirty="0"/>
              <a:t>Protetika</a:t>
            </a:r>
          </a:p>
        </p:txBody>
      </p:sp>
      <p:pic>
        <p:nvPicPr>
          <p:cNvPr id="2" name="Obrázek 1"/>
          <p:cNvPicPr>
            <a:picLocks noChangeAspect="1"/>
          </p:cNvPicPr>
          <p:nvPr/>
        </p:nvPicPr>
        <p:blipFill rotWithShape="1">
          <a:blip r:embed="rId2"/>
          <a:srcRect l="13726" t="4329" r="18113" b="4902"/>
          <a:stretch/>
        </p:blipFill>
        <p:spPr>
          <a:xfrm>
            <a:off x="7620000" y="720000"/>
            <a:ext cx="3852863" cy="4867863"/>
          </a:xfrm>
          <a:prstGeom prst="rect">
            <a:avLst/>
          </a:prstGeom>
        </p:spPr>
      </p:pic>
    </p:spTree>
    <p:extLst>
      <p:ext uri="{BB962C8B-B14F-4D97-AF65-F5344CB8AC3E}">
        <p14:creationId xmlns:p14="http://schemas.microsoft.com/office/powerpoint/2010/main" val="346495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Production – stump bed – negative positives
</a:t>
            </a:r>
            <a:endParaRPr lang="cs-CZ" dirty="0"/>
          </a:p>
        </p:txBody>
      </p:sp>
      <p:sp>
        <p:nvSpPr>
          <p:cNvPr id="5" name="Nadpis 4"/>
          <p:cNvSpPr>
            <a:spLocks noGrp="1"/>
          </p:cNvSpPr>
          <p:nvPr>
            <p:ph type="title"/>
          </p:nvPr>
        </p:nvSpPr>
        <p:spPr/>
        <p:txBody>
          <a:bodyPr/>
          <a:lstStyle/>
          <a:p>
            <a:r>
              <a:rPr lang="cs-CZ" dirty="0"/>
              <a:t>Protetika</a:t>
            </a:r>
          </a:p>
        </p:txBody>
      </p:sp>
      <p:pic>
        <p:nvPicPr>
          <p:cNvPr id="6" name="Obrázek 5"/>
          <p:cNvPicPr>
            <a:picLocks noChangeAspect="1"/>
          </p:cNvPicPr>
          <p:nvPr/>
        </p:nvPicPr>
        <p:blipFill>
          <a:blip r:embed="rId2"/>
          <a:stretch>
            <a:fillRect/>
          </a:stretch>
        </p:blipFill>
        <p:spPr>
          <a:xfrm>
            <a:off x="720000" y="1692002"/>
            <a:ext cx="3403800" cy="2769289"/>
          </a:xfrm>
          <a:prstGeom prst="rect">
            <a:avLst/>
          </a:prstGeom>
        </p:spPr>
      </p:pic>
      <p:pic>
        <p:nvPicPr>
          <p:cNvPr id="7" name="Obrázek 6"/>
          <p:cNvPicPr>
            <a:picLocks noChangeAspect="1"/>
          </p:cNvPicPr>
          <p:nvPr/>
        </p:nvPicPr>
        <p:blipFill rotWithShape="1">
          <a:blip r:embed="rId3"/>
          <a:srcRect l="2641" t="3746" r="5574" b="9469"/>
          <a:stretch/>
        </p:blipFill>
        <p:spPr>
          <a:xfrm>
            <a:off x="3231281" y="4461291"/>
            <a:ext cx="3124201" cy="1733550"/>
          </a:xfrm>
          <a:prstGeom prst="rect">
            <a:avLst/>
          </a:prstGeom>
        </p:spPr>
      </p:pic>
      <p:pic>
        <p:nvPicPr>
          <p:cNvPr id="8" name="Obrázek 7"/>
          <p:cNvPicPr>
            <a:picLocks noChangeAspect="1"/>
          </p:cNvPicPr>
          <p:nvPr/>
        </p:nvPicPr>
        <p:blipFill>
          <a:blip r:embed="rId4"/>
          <a:stretch>
            <a:fillRect/>
          </a:stretch>
        </p:blipFill>
        <p:spPr>
          <a:xfrm>
            <a:off x="6635081" y="1692002"/>
            <a:ext cx="2790000" cy="4384801"/>
          </a:xfrm>
          <a:prstGeom prst="rect">
            <a:avLst/>
          </a:prstGeom>
        </p:spPr>
      </p:pic>
    </p:spTree>
    <p:extLst>
      <p:ext uri="{BB962C8B-B14F-4D97-AF65-F5344CB8AC3E}">
        <p14:creationId xmlns:p14="http://schemas.microsoft.com/office/powerpoint/2010/main" val="4001946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Production – stump bed – silicone/rubber, thermoplastic
</a:t>
            </a:r>
            <a:endParaRPr lang="cs-CZ" dirty="0"/>
          </a:p>
        </p:txBody>
      </p:sp>
      <p:sp>
        <p:nvSpPr>
          <p:cNvPr id="5" name="Nadpis 4"/>
          <p:cNvSpPr>
            <a:spLocks noGrp="1"/>
          </p:cNvSpPr>
          <p:nvPr>
            <p:ph type="title"/>
          </p:nvPr>
        </p:nvSpPr>
        <p:spPr/>
        <p:txBody>
          <a:bodyPr/>
          <a:lstStyle/>
          <a:p>
            <a:r>
              <a:rPr lang="cs-CZ" dirty="0"/>
              <a:t>Protetika</a:t>
            </a:r>
          </a:p>
        </p:txBody>
      </p:sp>
      <p:pic>
        <p:nvPicPr>
          <p:cNvPr id="2" name="Obrázek 1"/>
          <p:cNvPicPr>
            <a:picLocks noChangeAspect="1"/>
          </p:cNvPicPr>
          <p:nvPr/>
        </p:nvPicPr>
        <p:blipFill>
          <a:blip r:embed="rId2"/>
          <a:stretch>
            <a:fillRect/>
          </a:stretch>
        </p:blipFill>
        <p:spPr>
          <a:xfrm>
            <a:off x="720000" y="2025548"/>
            <a:ext cx="4882501" cy="3744481"/>
          </a:xfrm>
          <a:prstGeom prst="rect">
            <a:avLst/>
          </a:prstGeom>
        </p:spPr>
      </p:pic>
      <p:pic>
        <p:nvPicPr>
          <p:cNvPr id="9" name="Obrázek 8"/>
          <p:cNvPicPr>
            <a:picLocks noChangeAspect="1"/>
          </p:cNvPicPr>
          <p:nvPr/>
        </p:nvPicPr>
        <p:blipFill>
          <a:blip r:embed="rId3"/>
          <a:stretch>
            <a:fillRect/>
          </a:stretch>
        </p:blipFill>
        <p:spPr>
          <a:xfrm>
            <a:off x="5736449" y="2025547"/>
            <a:ext cx="5031353" cy="3744481"/>
          </a:xfrm>
          <a:prstGeom prst="rect">
            <a:avLst/>
          </a:prstGeom>
        </p:spPr>
      </p:pic>
    </p:spTree>
    <p:extLst>
      <p:ext uri="{BB962C8B-B14F-4D97-AF65-F5344CB8AC3E}">
        <p14:creationId xmlns:p14="http://schemas.microsoft.com/office/powerpoint/2010/main" val="900458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a:t>Prosthetics - Faculty of Medicine Masaryk University</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282" y="422606"/>
            <a:ext cx="9519566" cy="5349543"/>
          </a:xfrm>
          <a:prstGeom prst="rect">
            <a:avLst/>
          </a:prstGeom>
        </p:spPr>
      </p:pic>
    </p:spTree>
    <p:extLst>
      <p:ext uri="{BB962C8B-B14F-4D97-AF65-F5344CB8AC3E}">
        <p14:creationId xmlns:p14="http://schemas.microsoft.com/office/powerpoint/2010/main" val="2034705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Production – stump bed – exarticulation in the hip
</a:t>
            </a:r>
            <a:endParaRPr lang="cs-CZ" dirty="0"/>
          </a:p>
        </p:txBody>
      </p:sp>
      <p:sp>
        <p:nvSpPr>
          <p:cNvPr id="5" name="Nadpis 4"/>
          <p:cNvSpPr>
            <a:spLocks noGrp="1"/>
          </p:cNvSpPr>
          <p:nvPr>
            <p:ph type="title"/>
          </p:nvPr>
        </p:nvSpPr>
        <p:spPr/>
        <p:txBody>
          <a:bodyPr/>
          <a:lstStyle/>
          <a:p>
            <a:r>
              <a:rPr lang="cs-CZ" dirty="0" err="1"/>
              <a:t>Prosthetics</a:t>
            </a:r>
            <a:endParaRPr lang="cs-CZ" dirty="0"/>
          </a:p>
        </p:txBody>
      </p:sp>
      <p:pic>
        <p:nvPicPr>
          <p:cNvPr id="6" name="Obrázek 5"/>
          <p:cNvPicPr>
            <a:picLocks noChangeAspect="1"/>
          </p:cNvPicPr>
          <p:nvPr/>
        </p:nvPicPr>
        <p:blipFill rotWithShape="1">
          <a:blip r:embed="rId2"/>
          <a:srcRect l="15989" t="4805" r="6661" b="5571"/>
          <a:stretch/>
        </p:blipFill>
        <p:spPr>
          <a:xfrm>
            <a:off x="720000" y="1847850"/>
            <a:ext cx="4671150" cy="4090050"/>
          </a:xfrm>
          <a:prstGeom prst="rect">
            <a:avLst/>
          </a:prstGeom>
        </p:spPr>
      </p:pic>
      <p:pic>
        <p:nvPicPr>
          <p:cNvPr id="7" name="Obrázek 6"/>
          <p:cNvPicPr>
            <a:picLocks noChangeAspect="1"/>
          </p:cNvPicPr>
          <p:nvPr/>
        </p:nvPicPr>
        <p:blipFill rotWithShape="1">
          <a:blip r:embed="rId3"/>
          <a:srcRect r="3796" b="5267"/>
          <a:stretch/>
        </p:blipFill>
        <p:spPr>
          <a:xfrm>
            <a:off x="5802749" y="1857677"/>
            <a:ext cx="5859779" cy="4080223"/>
          </a:xfrm>
          <a:prstGeom prst="rect">
            <a:avLst/>
          </a:prstGeom>
        </p:spPr>
      </p:pic>
    </p:spTree>
    <p:extLst>
      <p:ext uri="{BB962C8B-B14F-4D97-AF65-F5344CB8AC3E}">
        <p14:creationId xmlns:p14="http://schemas.microsoft.com/office/powerpoint/2010/main" val="1496482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Production – stump bed – </a:t>
            </a:r>
            <a:r>
              <a:rPr lang="en-US" dirty="0" err="1"/>
              <a:t>exartulation</a:t>
            </a:r>
            <a:r>
              <a:rPr lang="en-US" dirty="0"/>
              <a:t> in the hip
</a:t>
            </a:r>
            <a:endParaRPr lang="cs-CZ" dirty="0"/>
          </a:p>
        </p:txBody>
      </p:sp>
      <p:sp>
        <p:nvSpPr>
          <p:cNvPr id="5" name="Nadpis 4"/>
          <p:cNvSpPr>
            <a:spLocks noGrp="1"/>
          </p:cNvSpPr>
          <p:nvPr>
            <p:ph type="title"/>
          </p:nvPr>
        </p:nvSpPr>
        <p:spPr/>
        <p:txBody>
          <a:bodyPr/>
          <a:lstStyle/>
          <a:p>
            <a:r>
              <a:rPr lang="cs-CZ" dirty="0" err="1"/>
              <a:t>Prothetics</a:t>
            </a:r>
            <a:endParaRPr lang="cs-CZ" dirty="0"/>
          </a:p>
        </p:txBody>
      </p:sp>
      <p:pic>
        <p:nvPicPr>
          <p:cNvPr id="2" name="Obrázek 1"/>
          <p:cNvPicPr>
            <a:picLocks noChangeAspect="1"/>
          </p:cNvPicPr>
          <p:nvPr/>
        </p:nvPicPr>
        <p:blipFill>
          <a:blip r:embed="rId2"/>
          <a:stretch>
            <a:fillRect/>
          </a:stretch>
        </p:blipFill>
        <p:spPr>
          <a:xfrm>
            <a:off x="671622" y="2038349"/>
            <a:ext cx="5628379" cy="3861189"/>
          </a:xfrm>
          <a:prstGeom prst="rect">
            <a:avLst/>
          </a:prstGeom>
        </p:spPr>
      </p:pic>
      <p:pic>
        <p:nvPicPr>
          <p:cNvPr id="8" name="Obrázek 7"/>
          <p:cNvPicPr>
            <a:picLocks noChangeAspect="1"/>
          </p:cNvPicPr>
          <p:nvPr/>
        </p:nvPicPr>
        <p:blipFill>
          <a:blip r:embed="rId3"/>
          <a:stretch>
            <a:fillRect/>
          </a:stretch>
        </p:blipFill>
        <p:spPr>
          <a:xfrm>
            <a:off x="6548032" y="2037866"/>
            <a:ext cx="4924831" cy="3917352"/>
          </a:xfrm>
          <a:prstGeom prst="rect">
            <a:avLst/>
          </a:prstGeom>
        </p:spPr>
      </p:pic>
      <p:pic>
        <p:nvPicPr>
          <p:cNvPr id="9" name="Obrázek 8"/>
          <p:cNvPicPr>
            <a:picLocks noChangeAspect="1"/>
          </p:cNvPicPr>
          <p:nvPr/>
        </p:nvPicPr>
        <p:blipFill>
          <a:blip r:embed="rId4"/>
          <a:stretch>
            <a:fillRect/>
          </a:stretch>
        </p:blipFill>
        <p:spPr>
          <a:xfrm>
            <a:off x="9500513" y="172632"/>
            <a:ext cx="1934250" cy="1766984"/>
          </a:xfrm>
          <a:prstGeom prst="rect">
            <a:avLst/>
          </a:prstGeom>
        </p:spPr>
      </p:pic>
    </p:spTree>
    <p:extLst>
      <p:ext uri="{BB962C8B-B14F-4D97-AF65-F5344CB8AC3E}">
        <p14:creationId xmlns:p14="http://schemas.microsoft.com/office/powerpoint/2010/main" val="3957167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Production – stump bed – exarticulation in the hip
</a:t>
            </a:r>
            <a:endParaRPr lang="cs-CZ" dirty="0"/>
          </a:p>
        </p:txBody>
      </p:sp>
      <p:sp>
        <p:nvSpPr>
          <p:cNvPr id="5" name="Nadpis 4"/>
          <p:cNvSpPr>
            <a:spLocks noGrp="1"/>
          </p:cNvSpPr>
          <p:nvPr>
            <p:ph type="title"/>
          </p:nvPr>
        </p:nvSpPr>
        <p:spPr/>
        <p:txBody>
          <a:bodyPr/>
          <a:lstStyle/>
          <a:p>
            <a:r>
              <a:rPr lang="cs-CZ" dirty="0" err="1"/>
              <a:t>Prosthetics</a:t>
            </a:r>
            <a:endParaRPr lang="cs-CZ" dirty="0"/>
          </a:p>
        </p:txBody>
      </p:sp>
      <p:pic>
        <p:nvPicPr>
          <p:cNvPr id="6" name="Obrázek 5"/>
          <p:cNvPicPr>
            <a:picLocks noChangeAspect="1"/>
          </p:cNvPicPr>
          <p:nvPr/>
        </p:nvPicPr>
        <p:blipFill>
          <a:blip r:embed="rId2"/>
          <a:stretch>
            <a:fillRect/>
          </a:stretch>
        </p:blipFill>
        <p:spPr>
          <a:xfrm>
            <a:off x="4610100" y="1741419"/>
            <a:ext cx="3382161" cy="4302982"/>
          </a:xfrm>
          <a:prstGeom prst="rect">
            <a:avLst/>
          </a:prstGeom>
        </p:spPr>
      </p:pic>
      <p:pic>
        <p:nvPicPr>
          <p:cNvPr id="7" name="Obrázek 6"/>
          <p:cNvPicPr>
            <a:picLocks noChangeAspect="1"/>
          </p:cNvPicPr>
          <p:nvPr/>
        </p:nvPicPr>
        <p:blipFill>
          <a:blip r:embed="rId3"/>
          <a:stretch>
            <a:fillRect/>
          </a:stretch>
        </p:blipFill>
        <p:spPr>
          <a:xfrm>
            <a:off x="720000" y="1741419"/>
            <a:ext cx="3534636" cy="4302982"/>
          </a:xfrm>
          <a:prstGeom prst="rect">
            <a:avLst/>
          </a:prstGeom>
        </p:spPr>
      </p:pic>
    </p:spTree>
    <p:extLst>
      <p:ext uri="{BB962C8B-B14F-4D97-AF65-F5344CB8AC3E}">
        <p14:creationId xmlns:p14="http://schemas.microsoft.com/office/powerpoint/2010/main" val="2374264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lvl="1"/>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Construction</a:t>
            </a:r>
            <a:r>
              <a:rPr lang="cs-CZ" dirty="0"/>
              <a:t> – module
</a:t>
            </a:r>
          </a:p>
        </p:txBody>
      </p:sp>
      <p:sp>
        <p:nvSpPr>
          <p:cNvPr id="5" name="Nadpis 4"/>
          <p:cNvSpPr>
            <a:spLocks noGrp="1"/>
          </p:cNvSpPr>
          <p:nvPr>
            <p:ph type="title"/>
          </p:nvPr>
        </p:nvSpPr>
        <p:spPr/>
        <p:txBody>
          <a:bodyPr/>
          <a:lstStyle/>
          <a:p>
            <a:r>
              <a:rPr lang="cs-CZ" dirty="0" err="1"/>
              <a:t>Prosthetics</a:t>
            </a:r>
            <a:endParaRPr lang="cs-CZ" dirty="0"/>
          </a:p>
        </p:txBody>
      </p:sp>
      <p:pic>
        <p:nvPicPr>
          <p:cNvPr id="6" name="Obrázek 5"/>
          <p:cNvPicPr>
            <a:picLocks noChangeAspect="1"/>
          </p:cNvPicPr>
          <p:nvPr/>
        </p:nvPicPr>
        <p:blipFill>
          <a:blip r:embed="rId2"/>
          <a:stretch>
            <a:fillRect/>
          </a:stretch>
        </p:blipFill>
        <p:spPr>
          <a:xfrm>
            <a:off x="720000" y="1692002"/>
            <a:ext cx="7415774" cy="4365898"/>
          </a:xfrm>
          <a:prstGeom prst="rect">
            <a:avLst/>
          </a:prstGeom>
        </p:spPr>
      </p:pic>
    </p:spTree>
    <p:extLst>
      <p:ext uri="{BB962C8B-B14F-4D97-AF65-F5344CB8AC3E}">
        <p14:creationId xmlns:p14="http://schemas.microsoft.com/office/powerpoint/2010/main" val="2668500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Construction</a:t>
            </a:r>
            <a:r>
              <a:rPr lang="cs-CZ" dirty="0"/>
              <a:t> Module
</a:t>
            </a:r>
          </a:p>
        </p:txBody>
      </p:sp>
      <p:sp>
        <p:nvSpPr>
          <p:cNvPr id="5" name="Nadpis 4"/>
          <p:cNvSpPr>
            <a:spLocks noGrp="1"/>
          </p:cNvSpPr>
          <p:nvPr>
            <p:ph type="title"/>
          </p:nvPr>
        </p:nvSpPr>
        <p:spPr/>
        <p:txBody>
          <a:bodyPr/>
          <a:lstStyle/>
          <a:p>
            <a:r>
              <a:rPr lang="cs-CZ" dirty="0" err="1"/>
              <a:t>Prosthetics</a:t>
            </a:r>
            <a:endParaRPr lang="cs-CZ" dirty="0"/>
          </a:p>
        </p:txBody>
      </p:sp>
      <p:pic>
        <p:nvPicPr>
          <p:cNvPr id="6" name="Obrázek 5"/>
          <p:cNvPicPr>
            <a:picLocks noChangeAspect="1"/>
          </p:cNvPicPr>
          <p:nvPr/>
        </p:nvPicPr>
        <p:blipFill rotWithShape="1">
          <a:blip r:embed="rId2"/>
          <a:srcRect l="18830" t="16454" r="18936" b="15745"/>
          <a:stretch/>
        </p:blipFill>
        <p:spPr>
          <a:xfrm>
            <a:off x="720000" y="1567576"/>
            <a:ext cx="7587574" cy="4649822"/>
          </a:xfrm>
          <a:prstGeom prst="rect">
            <a:avLst/>
          </a:prstGeom>
        </p:spPr>
      </p:pic>
    </p:spTree>
    <p:extLst>
      <p:ext uri="{BB962C8B-B14F-4D97-AF65-F5344CB8AC3E}">
        <p14:creationId xmlns:p14="http://schemas.microsoft.com/office/powerpoint/2010/main" val="213036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a:t>Training the seat
Proprioception
</a:t>
            </a:r>
            <a:r>
              <a:rPr lang="cs-CZ" dirty="0" err="1"/>
              <a:t>Work</a:t>
            </a:r>
            <a:r>
              <a:rPr lang="cs-CZ" dirty="0"/>
              <a:t> </a:t>
            </a:r>
            <a:r>
              <a:rPr lang="cs-CZ" dirty="0" err="1"/>
              <a:t>out</a:t>
            </a:r>
            <a:r>
              <a:rPr lang="en-US" dirty="0"/>
              <a:t>
Coordination of movement
Walk
Stay in the inpatient department
</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Rehabilitation</a:t>
            </a:r>
            <a:endParaRPr lang="cs-CZ" dirty="0"/>
          </a:p>
        </p:txBody>
      </p:sp>
      <p:sp>
        <p:nvSpPr>
          <p:cNvPr id="5" name="Nadpis 4"/>
          <p:cNvSpPr>
            <a:spLocks noGrp="1"/>
          </p:cNvSpPr>
          <p:nvPr>
            <p:ph type="title"/>
          </p:nvPr>
        </p:nvSpPr>
        <p:spPr/>
        <p:txBody>
          <a:bodyPr/>
          <a:lstStyle/>
          <a:p>
            <a:r>
              <a:rPr lang="cs-CZ" dirty="0" err="1"/>
              <a:t>Prosthetics</a:t>
            </a:r>
            <a:endParaRPr lang="cs-CZ" dirty="0"/>
          </a:p>
        </p:txBody>
      </p:sp>
      <p:pic>
        <p:nvPicPr>
          <p:cNvPr id="6" name="Obrázek 5"/>
          <p:cNvPicPr>
            <a:picLocks noChangeAspect="1"/>
          </p:cNvPicPr>
          <p:nvPr/>
        </p:nvPicPr>
        <p:blipFill>
          <a:blip r:embed="rId2"/>
          <a:stretch>
            <a:fillRect/>
          </a:stretch>
        </p:blipFill>
        <p:spPr>
          <a:xfrm>
            <a:off x="6590362" y="1296001"/>
            <a:ext cx="4882501" cy="3953281"/>
          </a:xfrm>
          <a:prstGeom prst="rect">
            <a:avLst/>
          </a:prstGeom>
        </p:spPr>
      </p:pic>
    </p:spTree>
    <p:extLst>
      <p:ext uri="{BB962C8B-B14F-4D97-AF65-F5344CB8AC3E}">
        <p14:creationId xmlns:p14="http://schemas.microsoft.com/office/powerpoint/2010/main" val="328136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a:t>Cosmetic
Cosmetic with mechanical hand
Bioelectric prosthesis</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Prosthesis of the upper limb
</a:t>
            </a:r>
            <a:endParaRPr lang="cs-CZ" dirty="0"/>
          </a:p>
        </p:txBody>
      </p:sp>
      <p:sp>
        <p:nvSpPr>
          <p:cNvPr id="5" name="Nadpis 4"/>
          <p:cNvSpPr>
            <a:spLocks noGrp="1"/>
          </p:cNvSpPr>
          <p:nvPr>
            <p:ph type="title"/>
          </p:nvPr>
        </p:nvSpPr>
        <p:spPr/>
        <p:txBody>
          <a:bodyPr/>
          <a:lstStyle/>
          <a:p>
            <a:r>
              <a:rPr lang="cs-CZ" dirty="0" err="1"/>
              <a:t>Prosthetics</a:t>
            </a:r>
            <a:endParaRPr lang="cs-CZ" dirty="0"/>
          </a:p>
        </p:txBody>
      </p:sp>
      <p:pic>
        <p:nvPicPr>
          <p:cNvPr id="6" name="Obrázek 5"/>
          <p:cNvPicPr>
            <a:picLocks noChangeAspect="1"/>
          </p:cNvPicPr>
          <p:nvPr/>
        </p:nvPicPr>
        <p:blipFill>
          <a:blip r:embed="rId2"/>
          <a:stretch>
            <a:fillRect/>
          </a:stretch>
        </p:blipFill>
        <p:spPr>
          <a:xfrm>
            <a:off x="7178099" y="573987"/>
            <a:ext cx="4294764" cy="5258013"/>
          </a:xfrm>
          <a:prstGeom prst="rect">
            <a:avLst/>
          </a:prstGeom>
        </p:spPr>
      </p:pic>
    </p:spTree>
    <p:extLst>
      <p:ext uri="{BB962C8B-B14F-4D97-AF65-F5344CB8AC3E}">
        <p14:creationId xmlns:p14="http://schemas.microsoft.com/office/powerpoint/2010/main" val="960143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a:t>Cosmetic
Cosmetic with mechanical hand
Bioelectric prosthesis</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Prostheses of the upper limb
</a:t>
            </a:r>
            <a:endParaRPr lang="cs-CZ" dirty="0"/>
          </a:p>
        </p:txBody>
      </p:sp>
      <p:sp>
        <p:nvSpPr>
          <p:cNvPr id="5" name="Nadpis 4"/>
          <p:cNvSpPr>
            <a:spLocks noGrp="1"/>
          </p:cNvSpPr>
          <p:nvPr>
            <p:ph type="title"/>
          </p:nvPr>
        </p:nvSpPr>
        <p:spPr/>
        <p:txBody>
          <a:bodyPr/>
          <a:lstStyle/>
          <a:p>
            <a:r>
              <a:rPr lang="cs-CZ" dirty="0" err="1"/>
              <a:t>Prosthetics</a:t>
            </a:r>
            <a:endParaRPr lang="cs-CZ" dirty="0"/>
          </a:p>
        </p:txBody>
      </p:sp>
      <p:pic>
        <p:nvPicPr>
          <p:cNvPr id="6" name="Picture 2" descr="myoelektrické protézy H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317" y="624716"/>
            <a:ext cx="2108546" cy="20101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ms-protetik.cz/grafika/Musil-s-pravitk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528" y="624716"/>
            <a:ext cx="2233495" cy="20101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ms-protetik.cz/grafika/Musil-s-hrnick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528" y="2830001"/>
            <a:ext cx="2563789" cy="352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84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a:t>Weakened or lost function
Brace: </a:t>
            </a:r>
            <a:endParaRPr lang="cs-CZ" dirty="0"/>
          </a:p>
          <a:p>
            <a:pPr lvl="1"/>
            <a:r>
              <a:rPr lang="en-US" dirty="0"/>
              <a:t>serial or individual
</a:t>
            </a:r>
            <a:r>
              <a:rPr lang="cs-CZ" dirty="0"/>
              <a:t>t</a:t>
            </a:r>
            <a:r>
              <a:rPr lang="en-US" dirty="0" err="1"/>
              <a:t>orso</a:t>
            </a:r>
            <a:r>
              <a:rPr lang="en-US" dirty="0"/>
              <a:t> or limbs</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doctrine on the replacement of lost body functions
</a:t>
            </a:r>
            <a:endParaRPr lang="cs-CZ" dirty="0"/>
          </a:p>
        </p:txBody>
      </p:sp>
      <p:sp>
        <p:nvSpPr>
          <p:cNvPr id="5" name="Nadpis 4"/>
          <p:cNvSpPr>
            <a:spLocks noGrp="1"/>
          </p:cNvSpPr>
          <p:nvPr>
            <p:ph type="title"/>
          </p:nvPr>
        </p:nvSpPr>
        <p:spPr/>
        <p:txBody>
          <a:bodyPr/>
          <a:lstStyle/>
          <a:p>
            <a:r>
              <a:rPr lang="cs-CZ" dirty="0" err="1"/>
              <a:t>Orthosis</a:t>
            </a:r>
            <a:r>
              <a:rPr lang="cs-CZ" dirty="0"/>
              <a:t>
</a:t>
            </a:r>
          </a:p>
        </p:txBody>
      </p:sp>
    </p:spTree>
    <p:extLst>
      <p:ext uri="{BB962C8B-B14F-4D97-AF65-F5344CB8AC3E}">
        <p14:creationId xmlns:p14="http://schemas.microsoft.com/office/powerpoint/2010/main" val="3937265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692002"/>
            <a:ext cx="10753200" cy="2003698"/>
          </a:xfrm>
        </p:spPr>
        <p:txBody>
          <a:bodyPr/>
          <a:lstStyle/>
          <a:p>
            <a:r>
              <a:rPr lang="en-US" dirty="0"/>
              <a:t>Static:</a:t>
            </a:r>
            <a:endParaRPr lang="cs-CZ" dirty="0"/>
          </a:p>
          <a:p>
            <a:pPr lvl="1"/>
            <a:r>
              <a:rPr lang="en-US" dirty="0"/>
              <a:t>Solid without movement, relieve pain, stabilize the limb</a:t>
            </a:r>
            <a:endParaRPr lang="cs-CZ" dirty="0"/>
          </a:p>
          <a:p>
            <a:r>
              <a:rPr lang="en-US" dirty="0"/>
              <a:t>Dynamic:</a:t>
            </a:r>
            <a:endParaRPr lang="cs-CZ" dirty="0"/>
          </a:p>
          <a:p>
            <a:pPr lvl="1"/>
            <a:r>
              <a:rPr lang="en-US" dirty="0"/>
              <a:t>Controlled movement, replace lost or weakened functions of muscles and joints</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doctrine on the replacement of lost body functions
</a:t>
            </a:r>
            <a:endParaRPr lang="cs-CZ" dirty="0"/>
          </a:p>
        </p:txBody>
      </p:sp>
      <p:sp>
        <p:nvSpPr>
          <p:cNvPr id="5" name="Nadpis 4"/>
          <p:cNvSpPr>
            <a:spLocks noGrp="1"/>
          </p:cNvSpPr>
          <p:nvPr>
            <p:ph type="title"/>
          </p:nvPr>
        </p:nvSpPr>
        <p:spPr/>
        <p:txBody>
          <a:bodyPr/>
          <a:lstStyle/>
          <a:p>
            <a:r>
              <a:rPr lang="cs-CZ" dirty="0" err="1"/>
              <a:t>Orthosis</a:t>
            </a:r>
            <a:endParaRPr lang="cs-CZ" dirty="0"/>
          </a:p>
        </p:txBody>
      </p:sp>
    </p:spTree>
    <p:extLst>
      <p:ext uri="{BB962C8B-B14F-4D97-AF65-F5344CB8AC3E}">
        <p14:creationId xmlns:p14="http://schemas.microsoft.com/office/powerpoint/2010/main" val="376276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a:t>
            </a:r>
            <a:r>
              <a:rPr lang="cs-CZ" dirty="0"/>
              <a:t> </a:t>
            </a:r>
            <a:r>
              <a:rPr lang="en-US" dirty="0"/>
              <a:t>-</a:t>
            </a:r>
            <a:r>
              <a:rPr lang="cs-CZ" dirty="0"/>
              <a:t> </a:t>
            </a:r>
            <a:r>
              <a:rPr lang="cs-CZ" dirty="0" err="1"/>
              <a:t>Faculty</a:t>
            </a:r>
            <a:r>
              <a:rPr lang="cs-CZ" dirty="0"/>
              <a:t> </a:t>
            </a:r>
            <a:r>
              <a:rPr lang="cs-CZ" dirty="0" err="1"/>
              <a:t>of</a:t>
            </a:r>
            <a:r>
              <a:rPr lang="cs-CZ" dirty="0"/>
              <a:t> </a:t>
            </a:r>
            <a:r>
              <a:rPr lang="cs-CZ" dirty="0" err="1"/>
              <a:t>Medicine</a:t>
            </a:r>
            <a:r>
              <a:rPr lang="cs-CZ" dirty="0"/>
              <a:t> Masaryk University</a:t>
            </a:r>
          </a:p>
        </p:txBody>
      </p:sp>
      <p:sp>
        <p:nvSpPr>
          <p:cNvPr id="3" name="Nadpis 2"/>
          <p:cNvSpPr>
            <a:spLocks noGrp="1"/>
          </p:cNvSpPr>
          <p:nvPr>
            <p:ph type="title"/>
          </p:nvPr>
        </p:nvSpPr>
        <p:spPr/>
        <p:txBody>
          <a:bodyPr/>
          <a:lstStyle/>
          <a:p>
            <a:endParaRPr lang="cs-CZ"/>
          </a:p>
        </p:txBody>
      </p:sp>
      <p:sp>
        <p:nvSpPr>
          <p:cNvPr id="4" name="Podnadpis 3"/>
          <p:cNvSpPr>
            <a:spLocks noGrp="1"/>
          </p:cNvSpPr>
          <p:nvPr>
            <p:ph type="subTitle" idx="1"/>
          </p:nvPr>
        </p:nvSpPr>
        <p:spPr/>
        <p:txBody>
          <a:bodyPr/>
          <a:lstStyle/>
          <a:p>
            <a:endParaRPr lang="cs-CZ"/>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3467" y="1566952"/>
            <a:ext cx="6798533" cy="5098900"/>
          </a:xfrm>
          <a:prstGeom prst="rect">
            <a:avLst/>
          </a:prstGeom>
        </p:spPr>
      </p:pic>
      <p:pic>
        <p:nvPicPr>
          <p:cNvPr id="9" name="Obrázek 8"/>
          <p:cNvPicPr>
            <a:picLocks noChangeAspect="1"/>
          </p:cNvPicPr>
          <p:nvPr/>
        </p:nvPicPr>
        <p:blipFill rotWithShape="1">
          <a:blip r:embed="rId3" cstate="print">
            <a:extLst>
              <a:ext uri="{28A0092B-C50C-407E-A947-70E740481C1C}">
                <a14:useLocalDpi xmlns:a14="http://schemas.microsoft.com/office/drawing/2010/main" val="0"/>
              </a:ext>
            </a:extLst>
          </a:blip>
          <a:srcRect r="22655"/>
          <a:stretch/>
        </p:blipFill>
        <p:spPr>
          <a:xfrm>
            <a:off x="0" y="0"/>
            <a:ext cx="5294476" cy="5133980"/>
          </a:xfrm>
          <a:prstGeom prst="rect">
            <a:avLst/>
          </a:prstGeom>
        </p:spPr>
      </p:pic>
    </p:spTree>
    <p:extLst>
      <p:ext uri="{BB962C8B-B14F-4D97-AF65-F5344CB8AC3E}">
        <p14:creationId xmlns:p14="http://schemas.microsoft.com/office/powerpoint/2010/main" val="22387984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err="1"/>
              <a:t>Splints</a:t>
            </a:r>
            <a:r>
              <a:rPr lang="cs-CZ" dirty="0"/>
              <a:t>
</a:t>
            </a:r>
            <a:r>
              <a:rPr lang="cs-CZ" dirty="0" err="1"/>
              <a:t>Joints</a:t>
            </a:r>
            <a:r>
              <a:rPr lang="cs-CZ" dirty="0"/>
              <a:t>
</a:t>
            </a:r>
            <a:r>
              <a:rPr lang="cs-CZ" dirty="0" err="1"/>
              <a:t>Calipers</a:t>
            </a:r>
            <a:r>
              <a:rPr lang="cs-CZ" dirty="0"/>
              <a:t>
</a:t>
            </a:r>
            <a:r>
              <a:rPr lang="cs-CZ" dirty="0" err="1"/>
              <a:t>Strokes</a:t>
            </a:r>
            <a:r>
              <a:rPr lang="cs-CZ" dirty="0"/>
              <a:t>
</a:t>
            </a:r>
            <a:r>
              <a:rPr lang="cs-CZ" dirty="0" err="1"/>
              <a:t>Pelotons</a:t>
            </a:r>
            <a:r>
              <a:rPr lang="cs-CZ" dirty="0"/>
              <a:t>
</a:t>
            </a:r>
            <a:r>
              <a:rPr lang="cs-CZ" dirty="0" err="1"/>
              <a:t>Auxiliary</a:t>
            </a:r>
            <a:r>
              <a:rPr lang="cs-CZ" dirty="0"/>
              <a:t> </a:t>
            </a:r>
            <a:r>
              <a:rPr lang="cs-CZ" dirty="0" err="1"/>
              <a:t>parts</a:t>
            </a:r>
            <a:r>
              <a:rPr lang="cs-CZ" dirty="0"/>
              <a:t> (</a:t>
            </a:r>
            <a:r>
              <a:rPr lang="cs-CZ" dirty="0" err="1"/>
              <a:t>sleeves</a:t>
            </a:r>
            <a:r>
              <a:rPr lang="cs-CZ" dirty="0"/>
              <a:t>)
</a:t>
            </a:r>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And </a:t>
            </a:r>
            <a:r>
              <a:rPr lang="cs-CZ" dirty="0" err="1"/>
              <a:t>parts</a:t>
            </a:r>
            <a:r>
              <a:rPr lang="cs-CZ" dirty="0"/>
              <a:t> </a:t>
            </a:r>
            <a:r>
              <a:rPr lang="cs-CZ" dirty="0" err="1"/>
              <a:t>of</a:t>
            </a:r>
            <a:r>
              <a:rPr lang="cs-CZ" dirty="0"/>
              <a:t> </a:t>
            </a:r>
            <a:r>
              <a:rPr lang="cs-CZ" dirty="0" err="1"/>
              <a:t>them</a:t>
            </a:r>
            <a:r>
              <a:rPr lang="cs-CZ" dirty="0"/>
              <a:t>
</a:t>
            </a:r>
          </a:p>
        </p:txBody>
      </p:sp>
      <p:sp>
        <p:nvSpPr>
          <p:cNvPr id="5" name="Nadpis 4"/>
          <p:cNvSpPr>
            <a:spLocks noGrp="1"/>
          </p:cNvSpPr>
          <p:nvPr>
            <p:ph type="title"/>
          </p:nvPr>
        </p:nvSpPr>
        <p:spPr/>
        <p:txBody>
          <a:bodyPr/>
          <a:lstStyle/>
          <a:p>
            <a:r>
              <a:rPr lang="cs-CZ" dirty="0" err="1"/>
              <a:t>Orthosis</a:t>
            </a:r>
            <a:endParaRPr lang="cs-CZ" dirty="0"/>
          </a:p>
        </p:txBody>
      </p:sp>
    </p:spTree>
    <p:extLst>
      <p:ext uri="{BB962C8B-B14F-4D97-AF65-F5344CB8AC3E}">
        <p14:creationId xmlns:p14="http://schemas.microsoft.com/office/powerpoint/2010/main" val="3491252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altLang="cs-CZ"/>
              <a:t>Prosthetics - Faculty of Medicine Masaryk University</a:t>
            </a:r>
            <a:endParaRPr lang="cs-CZ" altLang="cs-CZ" dirty="0"/>
          </a:p>
        </p:txBody>
      </p:sp>
      <p:sp>
        <p:nvSpPr>
          <p:cNvPr id="3" name="Zástupný symbol pro text 2"/>
          <p:cNvSpPr>
            <a:spLocks noGrp="1"/>
          </p:cNvSpPr>
          <p:nvPr>
            <p:ph type="body" sz="quarter" idx="26"/>
          </p:nvPr>
        </p:nvSpPr>
        <p:spPr/>
        <p:txBody>
          <a:bodyPr/>
          <a:lstStyle/>
          <a:p>
            <a:r>
              <a:rPr lang="en-US" dirty="0"/>
              <a:t>doctrine on replacing lost body functions
</a:t>
            </a:r>
            <a:endParaRPr lang="cs-CZ" dirty="0"/>
          </a:p>
          <a:p>
            <a:endParaRPr lang="cs-CZ" dirty="0"/>
          </a:p>
        </p:txBody>
      </p:sp>
      <p:sp>
        <p:nvSpPr>
          <p:cNvPr id="4" name="Nadpis 3"/>
          <p:cNvSpPr>
            <a:spLocks noGrp="1"/>
          </p:cNvSpPr>
          <p:nvPr>
            <p:ph type="title"/>
          </p:nvPr>
        </p:nvSpPr>
        <p:spPr/>
        <p:txBody>
          <a:bodyPr/>
          <a:lstStyle/>
          <a:p>
            <a:r>
              <a:rPr lang="cs-CZ" dirty="0" err="1"/>
              <a:t>Orthosis</a:t>
            </a:r>
            <a:endParaRPr lang="cs-CZ" dirty="0"/>
          </a:p>
        </p:txBody>
      </p:sp>
      <p:sp>
        <p:nvSpPr>
          <p:cNvPr id="5" name="Zástupný symbol pro text 4"/>
          <p:cNvSpPr>
            <a:spLocks noGrp="1"/>
          </p:cNvSpPr>
          <p:nvPr>
            <p:ph type="body" sz="quarter" idx="27"/>
          </p:nvPr>
        </p:nvSpPr>
        <p:spPr/>
        <p:txBody>
          <a:bodyPr/>
          <a:lstStyle/>
          <a:p>
            <a:endParaRPr lang="cs-CZ"/>
          </a:p>
        </p:txBody>
      </p:sp>
      <p:sp>
        <p:nvSpPr>
          <p:cNvPr id="6" name="Zástupný symbol pro obsah 5"/>
          <p:cNvSpPr>
            <a:spLocks noGrp="1"/>
          </p:cNvSpPr>
          <p:nvPr>
            <p:ph idx="1"/>
          </p:nvPr>
        </p:nvSpPr>
        <p:spPr/>
        <p:txBody>
          <a:bodyPr/>
          <a:lstStyle/>
          <a:p>
            <a:pPr lvl="1"/>
            <a:r>
              <a:rPr lang="en-US" b="1" u="sng" dirty="0"/>
              <a:t>Brace:</a:t>
            </a:r>
            <a:r>
              <a:rPr lang="en-US" dirty="0"/>
              <a:t> 
serial or individual
torso or limb
fixation (restrict movement)
corrective (adjusting position) 
extension (straighten </a:t>
            </a:r>
            <a:r>
              <a:rPr lang="en-US" dirty="0" err="1"/>
              <a:t>ing</a:t>
            </a:r>
            <a:r>
              <a:rPr lang="en-US" dirty="0"/>
              <a:t> the limb)
leveling (</a:t>
            </a:r>
            <a:r>
              <a:rPr lang="en-US" dirty="0" err="1"/>
              <a:t>mechanicallength</a:t>
            </a:r>
            <a:r>
              <a:rPr lang="en-US" dirty="0"/>
              <a:t>)
support (reliever from load)
</a:t>
            </a:r>
            <a:r>
              <a:rPr lang="cs-CZ" dirty="0" err="1"/>
              <a:t>for</a:t>
            </a:r>
            <a:r>
              <a:rPr lang="cs-CZ" dirty="0"/>
              <a:t> w</a:t>
            </a:r>
            <a:r>
              <a:rPr lang="en-US" dirty="0" err="1"/>
              <a:t>ork</a:t>
            </a:r>
            <a:r>
              <a:rPr lang="en-US" dirty="0"/>
              <a:t> </a:t>
            </a:r>
            <a:endParaRPr lang="cs-CZ" dirty="0"/>
          </a:p>
        </p:txBody>
      </p:sp>
      <p:sp>
        <p:nvSpPr>
          <p:cNvPr id="7" name="Zástupný symbol pro obsah 6"/>
          <p:cNvSpPr>
            <a:spLocks noGrp="1"/>
          </p:cNvSpPr>
          <p:nvPr>
            <p:ph idx="28"/>
          </p:nvPr>
        </p:nvSpPr>
        <p:spPr/>
        <p:txBody>
          <a:bodyPr/>
          <a:lstStyle/>
          <a:p>
            <a:r>
              <a:rPr lang="cs-CZ" sz="2000" b="1" u="sng" dirty="0" err="1"/>
              <a:t>Dynamic</a:t>
            </a:r>
            <a:r>
              <a:rPr lang="cs-CZ" sz="2000" b="1" u="sng" dirty="0"/>
              <a:t> 
Static</a:t>
            </a:r>
            <a:endParaRPr lang="cs-CZ" sz="2400" b="1" u="sng" dirty="0"/>
          </a:p>
        </p:txBody>
      </p:sp>
    </p:spTree>
    <p:extLst>
      <p:ext uri="{BB962C8B-B14F-4D97-AF65-F5344CB8AC3E}">
        <p14:creationId xmlns:p14="http://schemas.microsoft.com/office/powerpoint/2010/main" val="650227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320" y="1334622"/>
            <a:ext cx="1486286" cy="1486286"/>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idx="1"/>
          </p:nvPr>
        </p:nvSpPr>
        <p:spPr/>
        <p:txBody>
          <a:bodyPr/>
          <a:lstStyle/>
          <a:p>
            <a:r>
              <a:rPr lang="cs-CZ" dirty="0"/>
              <a:t>Finger </a:t>
            </a:r>
            <a:r>
              <a:rPr lang="cs-CZ" dirty="0" err="1"/>
              <a:t>brace</a:t>
            </a:r>
            <a:endParaRPr lang="cs-CZ" dirty="0"/>
          </a:p>
          <a:p>
            <a:pPr lvl="1"/>
            <a:r>
              <a:rPr lang="cs-CZ" dirty="0" err="1"/>
              <a:t>Dynamic</a:t>
            </a:r>
            <a:r>
              <a:rPr lang="cs-CZ" dirty="0"/>
              <a:t>: </a:t>
            </a:r>
            <a:r>
              <a:rPr lang="cs-CZ" dirty="0" err="1"/>
              <a:t>Flexible</a:t>
            </a:r>
            <a:r>
              <a:rPr lang="cs-CZ" dirty="0"/>
              <a:t> </a:t>
            </a:r>
            <a:r>
              <a:rPr lang="cs-CZ" dirty="0" err="1"/>
              <a:t>strokes</a:t>
            </a:r>
            <a:r>
              <a:rPr lang="cs-CZ" dirty="0"/>
              <a:t>
Static</a:t>
            </a:r>
          </a:p>
          <a:p>
            <a:r>
              <a:rPr lang="cs-CZ" dirty="0" err="1"/>
              <a:t>Wrist</a:t>
            </a:r>
            <a:r>
              <a:rPr lang="cs-CZ" dirty="0"/>
              <a:t>/</a:t>
            </a:r>
            <a:r>
              <a:rPr lang="cs-CZ" dirty="0" err="1"/>
              <a:t>forearm</a:t>
            </a:r>
            <a:r>
              <a:rPr lang="cs-CZ" dirty="0"/>
              <a:t>:</a:t>
            </a:r>
          </a:p>
          <a:p>
            <a:pPr lvl="1"/>
            <a:r>
              <a:rPr lang="cs-CZ" dirty="0" err="1"/>
              <a:t>Rigid</a:t>
            </a:r>
            <a:r>
              <a:rPr lang="cs-CZ" dirty="0"/>
              <a:t>
</a:t>
            </a:r>
            <a:r>
              <a:rPr lang="cs-CZ" dirty="0" err="1"/>
              <a:t>Semirigid</a:t>
            </a:r>
            <a:endParaRPr lang="cs-CZ" dirty="0"/>
          </a:p>
          <a:p>
            <a:r>
              <a:rPr lang="cs-CZ" dirty="0" err="1"/>
              <a:t>Forearm</a:t>
            </a:r>
            <a:r>
              <a:rPr lang="cs-CZ" dirty="0"/>
              <a:t>: </a:t>
            </a:r>
          </a:p>
          <a:p>
            <a:pPr lvl="1"/>
            <a:r>
              <a:rPr lang="cs-CZ" dirty="0" err="1"/>
              <a:t>epicondylitis</a:t>
            </a:r>
            <a:r>
              <a:rPr lang="cs-CZ" dirty="0"/>
              <a:t>
</a:t>
            </a:r>
            <a:r>
              <a:rPr lang="cs-CZ" dirty="0" err="1"/>
              <a:t>elbow</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Upper</a:t>
            </a:r>
            <a:r>
              <a:rPr lang="cs-CZ" dirty="0"/>
              <a:t> </a:t>
            </a:r>
            <a:r>
              <a:rPr lang="cs-CZ" dirty="0" err="1"/>
              <a:t>limbs</a:t>
            </a:r>
            <a:endParaRPr lang="cs-CZ" dirty="0"/>
          </a:p>
        </p:txBody>
      </p:sp>
      <p:sp>
        <p:nvSpPr>
          <p:cNvPr id="5" name="Nadpis 4"/>
          <p:cNvSpPr>
            <a:spLocks noGrp="1"/>
          </p:cNvSpPr>
          <p:nvPr>
            <p:ph type="title"/>
          </p:nvPr>
        </p:nvSpPr>
        <p:spPr/>
        <p:txBody>
          <a:bodyPr/>
          <a:lstStyle/>
          <a:p>
            <a:r>
              <a:rPr lang="cs-CZ" dirty="0" err="1"/>
              <a:t>Orthosis</a:t>
            </a:r>
            <a:endParaRPr lang="cs-CZ" dirty="0"/>
          </a:p>
        </p:txBody>
      </p:sp>
      <p:pic>
        <p:nvPicPr>
          <p:cNvPr id="1026" name="Picture 2" descr="https://i.pinimg.com/originals/e5/cf/57/e5cf57b082eeddfb110854cd72c021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399" y="595050"/>
            <a:ext cx="2152049" cy="21520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flexible fingers orthosi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22" t="8636" r="24589" b="12529"/>
          <a:stretch/>
        </p:blipFill>
        <p:spPr bwMode="auto">
          <a:xfrm>
            <a:off x="6749863" y="42671"/>
            <a:ext cx="12192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flexible fingers ortho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3504" y="715446"/>
            <a:ext cx="1814250" cy="18142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Ã½sledek obrÃ¡zku pro flexible fingers orthos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82448" y="358511"/>
            <a:ext cx="1840675" cy="21763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Ã½sledek obrÃ¡zku pro forearm orthos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3504" y="3762001"/>
            <a:ext cx="1814250" cy="18142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Ã½sledek obrÃ¡zku pro forearm orthosis epicondylit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8078" y="3621956"/>
            <a:ext cx="2094340" cy="20943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Ã½sledek obrÃ¡zku pro orthosis elbo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7655" y="2947276"/>
            <a:ext cx="2667956" cy="266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670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Upper</a:t>
            </a:r>
            <a:r>
              <a:rPr lang="cs-CZ" dirty="0"/>
              <a:t> </a:t>
            </a:r>
            <a:r>
              <a:rPr lang="cs-CZ" dirty="0" err="1"/>
              <a:t>limbs</a:t>
            </a:r>
            <a:endParaRPr lang="cs-CZ" dirty="0"/>
          </a:p>
        </p:txBody>
      </p:sp>
      <p:sp>
        <p:nvSpPr>
          <p:cNvPr id="5" name="Nadpis 4"/>
          <p:cNvSpPr>
            <a:spLocks noGrp="1"/>
          </p:cNvSpPr>
          <p:nvPr>
            <p:ph type="title"/>
          </p:nvPr>
        </p:nvSpPr>
        <p:spPr/>
        <p:txBody>
          <a:bodyPr/>
          <a:lstStyle/>
          <a:p>
            <a:r>
              <a:rPr lang="cs-CZ" dirty="0" err="1"/>
              <a:t>Orthosis</a:t>
            </a:r>
            <a:endParaRPr lang="cs-CZ" dirty="0"/>
          </a:p>
        </p:txBody>
      </p:sp>
      <p:pic>
        <p:nvPicPr>
          <p:cNvPr id="6" name="Obrázek 5"/>
          <p:cNvPicPr>
            <a:picLocks noChangeAspect="1"/>
          </p:cNvPicPr>
          <p:nvPr/>
        </p:nvPicPr>
        <p:blipFill>
          <a:blip r:embed="rId2"/>
          <a:stretch>
            <a:fillRect/>
          </a:stretch>
        </p:blipFill>
        <p:spPr>
          <a:xfrm>
            <a:off x="5406223" y="0"/>
            <a:ext cx="1379554" cy="6858000"/>
          </a:xfrm>
          <a:prstGeom prst="rect">
            <a:avLst/>
          </a:prstGeom>
        </p:spPr>
      </p:pic>
      <p:pic>
        <p:nvPicPr>
          <p:cNvPr id="7" name="Obrázek 6"/>
          <p:cNvPicPr>
            <a:picLocks noChangeAspect="1"/>
          </p:cNvPicPr>
          <p:nvPr/>
        </p:nvPicPr>
        <p:blipFill>
          <a:blip r:embed="rId3"/>
          <a:stretch>
            <a:fillRect/>
          </a:stretch>
        </p:blipFill>
        <p:spPr>
          <a:xfrm>
            <a:off x="7496004" y="0"/>
            <a:ext cx="1380738" cy="6858000"/>
          </a:xfrm>
          <a:prstGeom prst="rect">
            <a:avLst/>
          </a:prstGeom>
        </p:spPr>
      </p:pic>
    </p:spTree>
    <p:extLst>
      <p:ext uri="{BB962C8B-B14F-4D97-AF65-F5344CB8AC3E}">
        <p14:creationId xmlns:p14="http://schemas.microsoft.com/office/powerpoint/2010/main" val="3644268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fr-FR" sz="1400" dirty="0"/>
              <a:t>Tendosynovitis capitis longi m. bicipitis brachii
Rupture of the tendon long head of the biceps
Bursitis subacromialis
Tendinitis m. supraspinati
Rupture of the rotator cuff
Impimgement shoulder syndrome
Frozen shoulder syndrome
Arthrosis art. glenohumeralis
Affective acromioclavicular joint
Inflammation
Tumors
Trauma
Pain transferred from another place
Postoperative treatment
</a:t>
            </a:r>
            <a:endParaRPr lang="cs-CZ" sz="1400"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Pain</a:t>
            </a:r>
            <a:r>
              <a:rPr lang="cs-CZ" dirty="0"/>
              <a:t> </a:t>
            </a:r>
            <a:r>
              <a:rPr lang="cs-CZ" dirty="0" err="1"/>
              <a:t>shoulder</a:t>
            </a:r>
            <a:r>
              <a:rPr lang="cs-CZ" dirty="0"/>
              <a:t> syndrome
</a:t>
            </a:r>
          </a:p>
        </p:txBody>
      </p:sp>
      <p:sp>
        <p:nvSpPr>
          <p:cNvPr id="5" name="Nadpis 4"/>
          <p:cNvSpPr>
            <a:spLocks noGrp="1"/>
          </p:cNvSpPr>
          <p:nvPr>
            <p:ph type="title"/>
          </p:nvPr>
        </p:nvSpPr>
        <p:spPr/>
        <p:txBody>
          <a:bodyPr/>
          <a:lstStyle/>
          <a:p>
            <a:r>
              <a:rPr lang="cs-CZ" dirty="0" err="1"/>
              <a:t>Orthosis</a:t>
            </a:r>
            <a:endParaRPr lang="cs-CZ" dirty="0"/>
          </a:p>
        </p:txBody>
      </p:sp>
      <p:pic>
        <p:nvPicPr>
          <p:cNvPr id="6" name="Obrázek 5"/>
          <p:cNvPicPr>
            <a:picLocks noChangeAspect="1"/>
          </p:cNvPicPr>
          <p:nvPr/>
        </p:nvPicPr>
        <p:blipFill>
          <a:blip r:embed="rId2"/>
          <a:stretch>
            <a:fillRect/>
          </a:stretch>
        </p:blipFill>
        <p:spPr>
          <a:xfrm>
            <a:off x="5417123" y="792841"/>
            <a:ext cx="4707127" cy="5237159"/>
          </a:xfrm>
          <a:prstGeom prst="rect">
            <a:avLst/>
          </a:prstGeom>
        </p:spPr>
      </p:pic>
    </p:spTree>
    <p:extLst>
      <p:ext uri="{BB962C8B-B14F-4D97-AF65-F5344CB8AC3E}">
        <p14:creationId xmlns:p14="http://schemas.microsoft.com/office/powerpoint/2010/main" val="2001518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692002"/>
            <a:ext cx="4556850" cy="4139998"/>
          </a:xfrm>
        </p:spPr>
        <p:txBody>
          <a:bodyPr/>
          <a:lstStyle/>
          <a:p>
            <a:pPr lvl="1"/>
            <a:r>
              <a:rPr lang="cs-CZ" dirty="0" err="1"/>
              <a:t>Orthopedic</a:t>
            </a:r>
            <a:r>
              <a:rPr lang="cs-CZ" dirty="0"/>
              <a:t> </a:t>
            </a:r>
            <a:r>
              <a:rPr lang="cs-CZ" dirty="0" err="1"/>
              <a:t>surgery</a:t>
            </a:r>
            <a:r>
              <a:rPr lang="cs-CZ" dirty="0"/>
              <a:t>: </a:t>
            </a:r>
          </a:p>
          <a:p>
            <a:pPr marL="789750" lvl="1" indent="-285750">
              <a:buFont typeface="Arial" panose="020B0604020202020204" pitchFamily="34" charset="0"/>
              <a:buChar char="•"/>
            </a:pPr>
            <a:r>
              <a:rPr lang="cs-CZ" dirty="0" err="1"/>
              <a:t>Arthroscopy</a:t>
            </a:r>
            <a:r>
              <a:rPr lang="cs-CZ" dirty="0"/>
              <a:t>: </a:t>
            </a:r>
          </a:p>
          <a:p>
            <a:pPr marL="1200150" lvl="2" indent="-285750">
              <a:buFont typeface="Arial" panose="020B0604020202020204" pitchFamily="34" charset="0"/>
              <a:buChar char="•"/>
            </a:pPr>
            <a:r>
              <a:rPr lang="cs-CZ" dirty="0"/>
              <a:t>SLAP </a:t>
            </a:r>
            <a:r>
              <a:rPr lang="cs-CZ" dirty="0" err="1"/>
              <a:t>lesions</a:t>
            </a:r>
            <a:r>
              <a:rPr lang="cs-CZ" dirty="0"/>
              <a:t>
</a:t>
            </a:r>
            <a:r>
              <a:rPr lang="cs-CZ" dirty="0" err="1"/>
              <a:t>Rotator</a:t>
            </a:r>
            <a:r>
              <a:rPr lang="cs-CZ" dirty="0"/>
              <a:t> </a:t>
            </a:r>
            <a:r>
              <a:rPr lang="cs-CZ" dirty="0" err="1"/>
              <a:t>cuff</a:t>
            </a:r>
            <a:r>
              <a:rPr lang="cs-CZ" dirty="0"/>
              <a:t> </a:t>
            </a:r>
            <a:r>
              <a:rPr lang="cs-CZ" dirty="0" err="1"/>
              <a:t>repair</a:t>
            </a:r>
            <a:endParaRPr lang="cs-CZ" dirty="0"/>
          </a:p>
          <a:p>
            <a:pPr marL="1200150" lvl="2" indent="-285750">
              <a:buFont typeface="Arial" panose="020B0604020202020204" pitchFamily="34" charset="0"/>
              <a:buChar char="•"/>
            </a:pPr>
            <a:r>
              <a:rPr lang="cs-CZ" dirty="0"/>
              <a:t>SA </a:t>
            </a:r>
            <a:r>
              <a:rPr lang="cs-CZ" dirty="0" err="1"/>
              <a:t>decompression</a:t>
            </a:r>
            <a:endParaRPr lang="cs-CZ" dirty="0"/>
          </a:p>
          <a:p>
            <a:pPr marL="789750" lvl="1" indent="-285750">
              <a:buFont typeface="Arial" panose="020B0604020202020204" pitchFamily="34" charset="0"/>
              <a:buChar char="•"/>
            </a:pPr>
            <a:r>
              <a:rPr lang="cs-CZ" dirty="0" err="1"/>
              <a:t>Endoprosthesis</a:t>
            </a:r>
            <a:r>
              <a:rPr lang="cs-CZ" dirty="0"/>
              <a:t>:</a:t>
            </a:r>
          </a:p>
          <a:p>
            <a:pPr marL="1200150" lvl="2" indent="-285750">
              <a:buFont typeface="Arial" panose="020B0604020202020204" pitchFamily="34" charset="0"/>
              <a:buChar char="•"/>
            </a:pPr>
            <a:r>
              <a:rPr lang="cs-CZ" dirty="0" err="1"/>
              <a:t>hemiarthroplasty</a:t>
            </a:r>
            <a:r>
              <a:rPr lang="cs-CZ" dirty="0"/>
              <a:t>
</a:t>
            </a:r>
            <a:r>
              <a:rPr lang="cs-CZ" dirty="0" err="1"/>
              <a:t>Rev</a:t>
            </a:r>
            <a:r>
              <a:rPr lang="cs-CZ" dirty="0"/>
              <a:t> TSR</a:t>
            </a:r>
          </a:p>
          <a:p>
            <a:pPr marL="1200150" lvl="2" indent="-285750">
              <a:buFont typeface="Arial" panose="020B0604020202020204" pitchFamily="34" charset="0"/>
              <a:buChar char="•"/>
            </a:pPr>
            <a:r>
              <a:rPr lang="cs-CZ" dirty="0"/>
              <a:t>TSR </a:t>
            </a:r>
          </a:p>
          <a:p>
            <a:pPr marL="789750" lvl="1" indent="-285750">
              <a:buFont typeface="Arial" panose="020B0604020202020204" pitchFamily="34" charset="0"/>
              <a:buChar char="•"/>
            </a:pPr>
            <a:r>
              <a:rPr lang="cs-CZ" dirty="0"/>
              <a:t>Traumatology:</a:t>
            </a:r>
          </a:p>
          <a:p>
            <a:pPr marL="1200150" lvl="2" indent="-285750">
              <a:buFont typeface="Arial" panose="020B0604020202020204" pitchFamily="34" charset="0"/>
              <a:buChar char="•"/>
            </a:pPr>
            <a:r>
              <a:rPr lang="cs-CZ" dirty="0"/>
              <a:t>ORIF
IM </a:t>
            </a:r>
            <a:r>
              <a:rPr lang="cs-CZ" dirty="0" err="1"/>
              <a:t>nail</a:t>
            </a:r>
            <a:endParaRPr lang="cs-CZ" dirty="0"/>
          </a:p>
        </p:txBody>
      </p:sp>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Shoulder</a:t>
            </a:r>
            <a:r>
              <a:rPr lang="cs-CZ" dirty="0"/>
              <a:t> joint
</a:t>
            </a:r>
          </a:p>
        </p:txBody>
      </p:sp>
      <p:sp>
        <p:nvSpPr>
          <p:cNvPr id="5" name="Nadpis 4"/>
          <p:cNvSpPr>
            <a:spLocks noGrp="1"/>
          </p:cNvSpPr>
          <p:nvPr>
            <p:ph type="title"/>
          </p:nvPr>
        </p:nvSpPr>
        <p:spPr/>
        <p:txBody>
          <a:bodyPr/>
          <a:lstStyle/>
          <a:p>
            <a:r>
              <a:rPr lang="cs-CZ" dirty="0" err="1"/>
              <a:t>Orthosis</a:t>
            </a:r>
            <a:endParaRPr lang="cs-CZ" dirty="0"/>
          </a:p>
        </p:txBody>
      </p:sp>
      <p:sp>
        <p:nvSpPr>
          <p:cNvPr id="6" name="Zástupný symbol pro obsah 1"/>
          <p:cNvSpPr txBox="1">
            <a:spLocks/>
          </p:cNvSpPr>
          <p:nvPr/>
        </p:nvSpPr>
        <p:spPr>
          <a:xfrm>
            <a:off x="6361575" y="1692001"/>
            <a:ext cx="455685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lvl="1"/>
            <a:r>
              <a:rPr lang="cs-CZ" dirty="0" err="1"/>
              <a:t>Brace</a:t>
            </a:r>
            <a:r>
              <a:rPr lang="cs-CZ" sz="1200" kern="0" dirty="0"/>
              <a:t>: </a:t>
            </a:r>
          </a:p>
          <a:p>
            <a:pPr lvl="1">
              <a:buFont typeface="Arial" panose="020B0604020202020204" pitchFamily="34" charset="0"/>
              <a:buChar char="•"/>
            </a:pPr>
            <a:r>
              <a:rPr lang="cs-CZ" dirty="0" err="1"/>
              <a:t>Arthroscopy</a:t>
            </a:r>
            <a:r>
              <a:rPr lang="cs-CZ" sz="200" kern="0" dirty="0"/>
              <a:t>: </a:t>
            </a:r>
          </a:p>
          <a:p>
            <a:pPr lvl="2">
              <a:buFont typeface="Arial" panose="020B0604020202020204" pitchFamily="34" charset="0"/>
              <a:buChar char="•"/>
            </a:pPr>
            <a:r>
              <a:rPr lang="cs-CZ" dirty="0" err="1"/>
              <a:t>Desault</a:t>
            </a:r>
            <a:r>
              <a:rPr lang="cs-CZ" dirty="0"/>
              <a:t> 4 – 6 </a:t>
            </a:r>
            <a:r>
              <a:rPr lang="cs-CZ" dirty="0" err="1"/>
              <a:t>weeks</a:t>
            </a:r>
            <a:r>
              <a:rPr lang="cs-CZ" dirty="0"/>
              <a:t>
</a:t>
            </a:r>
            <a:r>
              <a:rPr lang="cs-CZ" dirty="0" err="1"/>
              <a:t>Abduction</a:t>
            </a:r>
            <a:r>
              <a:rPr lang="cs-CZ" dirty="0"/>
              <a:t> </a:t>
            </a:r>
            <a:r>
              <a:rPr lang="cs-CZ" dirty="0" err="1"/>
              <a:t>orthosis</a:t>
            </a:r>
            <a:r>
              <a:rPr lang="cs-CZ" dirty="0"/>
              <a:t>
</a:t>
            </a:r>
            <a:r>
              <a:rPr lang="cs-CZ" dirty="0" err="1"/>
              <a:t>Scarf</a:t>
            </a:r>
            <a:r>
              <a:rPr lang="cs-CZ" dirty="0"/>
              <a:t> </a:t>
            </a:r>
            <a:r>
              <a:rPr lang="cs-CZ" dirty="0" err="1"/>
              <a:t>hinge</a:t>
            </a:r>
            <a:endParaRPr lang="cs-CZ" kern="0" dirty="0"/>
          </a:p>
          <a:p>
            <a:pPr lvl="1">
              <a:buFont typeface="Arial" panose="020B0604020202020204" pitchFamily="34" charset="0"/>
              <a:buChar char="•"/>
            </a:pPr>
            <a:r>
              <a:rPr lang="cs-CZ" dirty="0" err="1"/>
              <a:t>Endoprosthesis</a:t>
            </a:r>
            <a:r>
              <a:rPr lang="cs-CZ" sz="1600" kern="0" dirty="0"/>
              <a:t>: </a:t>
            </a:r>
          </a:p>
          <a:p>
            <a:pPr lvl="2">
              <a:buFont typeface="Arial" panose="020B0604020202020204" pitchFamily="34" charset="0"/>
              <a:buChar char="•"/>
            </a:pPr>
            <a:r>
              <a:rPr lang="cs-CZ" kern="0" dirty="0"/>
              <a:t>No </a:t>
            </a:r>
            <a:r>
              <a:rPr lang="cs-CZ" kern="0" dirty="0" err="1"/>
              <a:t>fixation</a:t>
            </a:r>
            <a:r>
              <a:rPr lang="cs-CZ" kern="0" dirty="0"/>
              <a:t>/DO
No </a:t>
            </a:r>
            <a:r>
              <a:rPr lang="cs-CZ" kern="0" dirty="0" err="1"/>
              <a:t>fixation</a:t>
            </a:r>
            <a:r>
              <a:rPr lang="cs-CZ" kern="0" dirty="0"/>
              <a:t>/DO 
No </a:t>
            </a:r>
            <a:r>
              <a:rPr lang="cs-CZ" kern="0" dirty="0" err="1"/>
              <a:t>fixation</a:t>
            </a:r>
            <a:r>
              <a:rPr lang="cs-CZ" kern="0" dirty="0"/>
              <a:t> /DO</a:t>
            </a:r>
          </a:p>
          <a:p>
            <a:pPr lvl="1">
              <a:buFont typeface="Arial" panose="020B0604020202020204" pitchFamily="34" charset="0"/>
              <a:buChar char="•"/>
            </a:pPr>
            <a:r>
              <a:rPr lang="cs-CZ" dirty="0"/>
              <a:t>Traumatology</a:t>
            </a:r>
            <a:r>
              <a:rPr lang="cs-CZ" sz="1600" kern="0" dirty="0"/>
              <a:t>:</a:t>
            </a:r>
          </a:p>
          <a:p>
            <a:pPr lvl="2">
              <a:buFont typeface="Arial" panose="020B0604020202020204" pitchFamily="34" charset="0"/>
              <a:buChar char="•"/>
            </a:pPr>
            <a:r>
              <a:rPr lang="cs-CZ" kern="0" dirty="0"/>
              <a:t>No </a:t>
            </a:r>
            <a:r>
              <a:rPr lang="cs-CZ" kern="0" dirty="0" err="1"/>
              <a:t>fixation</a:t>
            </a:r>
            <a:r>
              <a:rPr lang="cs-CZ" kern="0" dirty="0"/>
              <a:t> 90% ORIF performance
</a:t>
            </a:r>
            <a:r>
              <a:rPr lang="cs-CZ" kern="0" dirty="0" err="1"/>
              <a:t>Conservative</a:t>
            </a:r>
            <a:r>
              <a:rPr lang="cs-CZ" kern="0" dirty="0"/>
              <a:t> </a:t>
            </a:r>
            <a:r>
              <a:rPr lang="cs-CZ" kern="0" dirty="0" err="1"/>
              <a:t>Therapy</a:t>
            </a:r>
            <a:r>
              <a:rPr lang="cs-CZ" kern="0" dirty="0"/>
              <a:t>: DO/AD
</a:t>
            </a:r>
            <a:r>
              <a:rPr lang="cs-CZ" kern="0" dirty="0" err="1"/>
              <a:t>Individual</a:t>
            </a:r>
            <a:r>
              <a:rPr lang="cs-CZ" kern="0" dirty="0"/>
              <a:t> </a:t>
            </a:r>
            <a:r>
              <a:rPr lang="cs-CZ" kern="0" dirty="0" err="1"/>
              <a:t>orthosis</a:t>
            </a:r>
            <a:r>
              <a:rPr lang="cs-CZ" kern="0" dirty="0"/>
              <a:t> and </a:t>
            </a:r>
            <a:r>
              <a:rPr lang="cs-CZ" kern="0" dirty="0" err="1"/>
              <a:t>splints</a:t>
            </a:r>
            <a:r>
              <a:rPr lang="cs-CZ" kern="0" dirty="0"/>
              <a:t>
</a:t>
            </a:r>
            <a:r>
              <a:rPr lang="cs-CZ" kern="0" dirty="0" err="1"/>
              <a:t>Scarf</a:t>
            </a:r>
            <a:r>
              <a:rPr lang="cs-CZ" kern="0" dirty="0"/>
              <a:t> </a:t>
            </a:r>
            <a:r>
              <a:rPr lang="cs-CZ" kern="0" dirty="0" err="1"/>
              <a:t>hinge</a:t>
            </a:r>
            <a:endParaRPr lang="cs-CZ" sz="1100" kern="0" dirty="0"/>
          </a:p>
        </p:txBody>
      </p:sp>
    </p:spTree>
    <p:extLst>
      <p:ext uri="{BB962C8B-B14F-4D97-AF65-F5344CB8AC3E}">
        <p14:creationId xmlns:p14="http://schemas.microsoft.com/office/powerpoint/2010/main" val="1878756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Shoulder</a:t>
            </a:r>
            <a:r>
              <a:rPr lang="cs-CZ" dirty="0"/>
              <a:t> joint
</a:t>
            </a:r>
          </a:p>
        </p:txBody>
      </p:sp>
      <p:sp>
        <p:nvSpPr>
          <p:cNvPr id="5" name="Nadpis 4"/>
          <p:cNvSpPr>
            <a:spLocks noGrp="1"/>
          </p:cNvSpPr>
          <p:nvPr>
            <p:ph type="title"/>
          </p:nvPr>
        </p:nvSpPr>
        <p:spPr/>
        <p:txBody>
          <a:bodyPr/>
          <a:lstStyle/>
          <a:p>
            <a:r>
              <a:rPr lang="cs-CZ" dirty="0" err="1"/>
              <a:t>Orthosis</a:t>
            </a:r>
            <a:endParaRPr lang="cs-CZ" dirty="0"/>
          </a:p>
        </p:txBody>
      </p:sp>
      <p:sp>
        <p:nvSpPr>
          <p:cNvPr id="8" name="Zástupný symbol pro obsah 1"/>
          <p:cNvSpPr>
            <a:spLocks noGrp="1"/>
          </p:cNvSpPr>
          <p:nvPr>
            <p:ph idx="1"/>
          </p:nvPr>
        </p:nvSpPr>
        <p:spPr>
          <a:xfrm>
            <a:off x="720000" y="1692002"/>
            <a:ext cx="4556850" cy="4139998"/>
          </a:xfrm>
        </p:spPr>
        <p:txBody>
          <a:bodyPr/>
          <a:lstStyle/>
          <a:p>
            <a:r>
              <a:rPr lang="en-US" sz="1600" b="1" dirty="0" err="1"/>
              <a:t>Desault</a:t>
            </a:r>
            <a:r>
              <a:rPr lang="en-US" sz="1600" b="1" dirty="0"/>
              <a:t> Orthosis</a:t>
            </a:r>
            <a:r>
              <a:rPr lang="en-US" sz="1600" dirty="0"/>
              <a:t>
fixation for 4 – 6 weeks
a) active exercises of fingers, wrists
b) passive and later active elbow movement</a:t>
            </a:r>
            <a:endParaRPr lang="cs-CZ" sz="1600" dirty="0"/>
          </a:p>
          <a:p>
            <a:r>
              <a:rPr lang="cs-CZ" sz="1600" dirty="0">
                <a:solidFill>
                  <a:schemeClr val="accent5">
                    <a:lumMod val="60000"/>
                    <a:lumOff val="40000"/>
                  </a:schemeClr>
                </a:solidFill>
              </a:rPr>
              <a:t>b1) </a:t>
            </a:r>
            <a:r>
              <a:rPr lang="en-US" sz="1600" dirty="0">
                <a:solidFill>
                  <a:schemeClr val="accent5">
                    <a:lumMod val="60000"/>
                    <a:lumOff val="40000"/>
                  </a:schemeClr>
                </a:solidFill>
              </a:rPr>
              <a:t>(arm in internal rotation!)
</a:t>
            </a:r>
            <a:r>
              <a:rPr lang="en-US" sz="1600" dirty="0"/>
              <a:t>c) isometry of arm muscles in the orthosis
d) adjustment of the </a:t>
            </a:r>
            <a:r>
              <a:rPr lang="en-US" sz="1600" dirty="0" err="1"/>
              <a:t>postur</a:t>
            </a:r>
            <a:r>
              <a:rPr lang="cs-CZ" sz="1600" dirty="0"/>
              <a:t>e</a:t>
            </a:r>
            <a:endParaRPr lang="cs-CZ" dirty="0"/>
          </a:p>
        </p:txBody>
      </p:sp>
      <p:sp>
        <p:nvSpPr>
          <p:cNvPr id="9" name="Zástupný symbol pro obsah 1"/>
          <p:cNvSpPr txBox="1">
            <a:spLocks/>
          </p:cNvSpPr>
          <p:nvPr/>
        </p:nvSpPr>
        <p:spPr>
          <a:xfrm>
            <a:off x="6361575" y="1692002"/>
            <a:ext cx="455685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en-US" sz="1600" b="1" kern="0" dirty="0"/>
              <a:t>Abduction splint/orthosis</a:t>
            </a:r>
            <a:r>
              <a:rPr lang="en-US" sz="1600" kern="0" dirty="0"/>
              <a:t>
</a:t>
            </a:r>
            <a:r>
              <a:rPr lang="cs-CZ" sz="1600" kern="0" dirty="0"/>
              <a:t>f</a:t>
            </a:r>
            <a:r>
              <a:rPr lang="en-US" sz="1600" kern="0" dirty="0" err="1"/>
              <a:t>ixation</a:t>
            </a:r>
            <a:r>
              <a:rPr lang="en-US" sz="1600" kern="0" dirty="0"/>
              <a:t> 4 – 6 weeks
a) active exercise of fingers, wrists
b) passive and later active elbow movement</a:t>
            </a:r>
            <a:endParaRPr lang="cs-CZ" sz="1600" kern="0" dirty="0"/>
          </a:p>
          <a:p>
            <a:r>
              <a:rPr lang="en-US" sz="1600" kern="0" dirty="0"/>
              <a:t>c) modification of the </a:t>
            </a:r>
            <a:r>
              <a:rPr lang="en-US" sz="1600" kern="0" dirty="0" err="1"/>
              <a:t>postur</a:t>
            </a:r>
            <a:r>
              <a:rPr lang="cs-CZ" sz="1600" kern="0" dirty="0"/>
              <a:t>e</a:t>
            </a:r>
            <a:endParaRPr lang="cs-CZ" kern="0" dirty="0"/>
          </a:p>
        </p:txBody>
      </p:sp>
    </p:spTree>
    <p:extLst>
      <p:ext uri="{BB962C8B-B14F-4D97-AF65-F5344CB8AC3E}">
        <p14:creationId xmlns:p14="http://schemas.microsoft.com/office/powerpoint/2010/main" val="1579429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Shoulder</a:t>
            </a:r>
            <a:r>
              <a:rPr lang="cs-CZ" dirty="0"/>
              <a:t> joint
</a:t>
            </a:r>
          </a:p>
        </p:txBody>
      </p:sp>
      <p:sp>
        <p:nvSpPr>
          <p:cNvPr id="5" name="Nadpis 4"/>
          <p:cNvSpPr>
            <a:spLocks noGrp="1"/>
          </p:cNvSpPr>
          <p:nvPr>
            <p:ph type="title"/>
          </p:nvPr>
        </p:nvSpPr>
        <p:spPr/>
        <p:txBody>
          <a:bodyPr/>
          <a:lstStyle/>
          <a:p>
            <a:r>
              <a:rPr lang="cs-CZ" dirty="0" err="1"/>
              <a:t>Orthosis</a:t>
            </a:r>
            <a:endParaRPr lang="cs-CZ" dirty="0"/>
          </a:p>
        </p:txBody>
      </p:sp>
      <p:sp>
        <p:nvSpPr>
          <p:cNvPr id="8" name="Zástupný symbol pro obsah 1"/>
          <p:cNvSpPr>
            <a:spLocks noGrp="1"/>
          </p:cNvSpPr>
          <p:nvPr>
            <p:ph idx="1"/>
          </p:nvPr>
        </p:nvSpPr>
        <p:spPr>
          <a:xfrm>
            <a:off x="720000" y="1692002"/>
            <a:ext cx="4556850" cy="4139998"/>
          </a:xfrm>
        </p:spPr>
        <p:txBody>
          <a:bodyPr/>
          <a:lstStyle/>
          <a:p>
            <a:r>
              <a:rPr lang="cs-CZ" dirty="0" err="1"/>
              <a:t>Desault</a:t>
            </a:r>
            <a:r>
              <a:rPr lang="cs-CZ" dirty="0"/>
              <a:t> </a:t>
            </a:r>
            <a:r>
              <a:rPr lang="cs-CZ" dirty="0" err="1"/>
              <a:t>Orthosis</a:t>
            </a:r>
            <a:r>
              <a:rPr lang="cs-CZ" dirty="0"/>
              <a:t>
</a:t>
            </a:r>
          </a:p>
        </p:txBody>
      </p:sp>
      <p:sp>
        <p:nvSpPr>
          <p:cNvPr id="9" name="Zástupný symbol pro obsah 1"/>
          <p:cNvSpPr txBox="1">
            <a:spLocks/>
          </p:cNvSpPr>
          <p:nvPr/>
        </p:nvSpPr>
        <p:spPr>
          <a:xfrm>
            <a:off x="6361575" y="1692002"/>
            <a:ext cx="455685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err="1"/>
              <a:t>Abduction</a:t>
            </a:r>
            <a:r>
              <a:rPr lang="cs-CZ" kern="0" dirty="0"/>
              <a:t> </a:t>
            </a:r>
            <a:r>
              <a:rPr lang="cs-CZ" kern="0" dirty="0" err="1"/>
              <a:t>splint</a:t>
            </a:r>
            <a:r>
              <a:rPr lang="cs-CZ" kern="0" dirty="0"/>
              <a:t>/</a:t>
            </a:r>
            <a:r>
              <a:rPr lang="cs-CZ" kern="0" dirty="0" err="1"/>
              <a:t>orthosis</a:t>
            </a:r>
            <a:r>
              <a:rPr lang="cs-CZ" kern="0" dirty="0"/>
              <a:t>
</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99" y="2723793"/>
            <a:ext cx="2231899" cy="3154796"/>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248" y="2723793"/>
            <a:ext cx="2276698" cy="3154796"/>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9927" y="2723793"/>
            <a:ext cx="2997730" cy="3154796"/>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2712" y="2723793"/>
            <a:ext cx="3000438" cy="3140696"/>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055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Shoulder</a:t>
            </a:r>
            <a:r>
              <a:rPr lang="cs-CZ" dirty="0"/>
              <a:t> joint
</a:t>
            </a:r>
          </a:p>
        </p:txBody>
      </p:sp>
      <p:sp>
        <p:nvSpPr>
          <p:cNvPr id="5" name="Nadpis 4"/>
          <p:cNvSpPr>
            <a:spLocks noGrp="1"/>
          </p:cNvSpPr>
          <p:nvPr>
            <p:ph type="title"/>
          </p:nvPr>
        </p:nvSpPr>
        <p:spPr/>
        <p:txBody>
          <a:bodyPr/>
          <a:lstStyle/>
          <a:p>
            <a:r>
              <a:rPr lang="cs-CZ" dirty="0" err="1"/>
              <a:t>Orthosis</a:t>
            </a:r>
            <a:endParaRPr lang="cs-CZ" dirty="0"/>
          </a:p>
        </p:txBody>
      </p:sp>
      <p:sp>
        <p:nvSpPr>
          <p:cNvPr id="8" name="Zástupný symbol pro obsah 1"/>
          <p:cNvSpPr>
            <a:spLocks noGrp="1"/>
          </p:cNvSpPr>
          <p:nvPr>
            <p:ph idx="1"/>
          </p:nvPr>
        </p:nvSpPr>
        <p:spPr>
          <a:xfrm>
            <a:off x="720000" y="1692002"/>
            <a:ext cx="4556850" cy="4139998"/>
          </a:xfrm>
        </p:spPr>
        <p:txBody>
          <a:bodyPr/>
          <a:lstStyle/>
          <a:p>
            <a:r>
              <a:rPr lang="cs-CZ" dirty="0" err="1"/>
              <a:t>Desault</a:t>
            </a:r>
            <a:r>
              <a:rPr lang="cs-CZ" dirty="0"/>
              <a:t> </a:t>
            </a:r>
            <a:r>
              <a:rPr lang="cs-CZ" dirty="0" err="1"/>
              <a:t>Orthosis</a:t>
            </a:r>
            <a:r>
              <a:rPr lang="cs-CZ" dirty="0"/>
              <a:t>
</a:t>
            </a:r>
          </a:p>
        </p:txBody>
      </p:sp>
      <p:sp>
        <p:nvSpPr>
          <p:cNvPr id="9" name="Zástupný symbol pro obsah 1"/>
          <p:cNvSpPr txBox="1">
            <a:spLocks/>
          </p:cNvSpPr>
          <p:nvPr/>
        </p:nvSpPr>
        <p:spPr>
          <a:xfrm>
            <a:off x="6361575" y="1692002"/>
            <a:ext cx="455685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err="1"/>
              <a:t>Abduction</a:t>
            </a:r>
            <a:r>
              <a:rPr lang="cs-CZ" kern="0" dirty="0"/>
              <a:t> </a:t>
            </a:r>
            <a:r>
              <a:rPr lang="cs-CZ" kern="0" dirty="0" err="1"/>
              <a:t>splint</a:t>
            </a:r>
            <a:r>
              <a:rPr lang="cs-CZ" kern="0" dirty="0"/>
              <a:t>/</a:t>
            </a:r>
            <a:r>
              <a:rPr lang="cs-CZ" kern="0" dirty="0" err="1"/>
              <a:t>orthosis</a:t>
            </a:r>
            <a:r>
              <a:rPr lang="cs-CZ" kern="0" dirty="0"/>
              <a:t>
</a:t>
            </a:r>
          </a:p>
        </p:txBody>
      </p:sp>
      <p:pic>
        <p:nvPicPr>
          <p:cNvPr id="2050" name="Picture 2" descr="VÃ½sledek obrÃ¡zku pro desault orth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575" y="246903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½sledek obrÃ¡zku pro desault ortho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250" y="2734717"/>
            <a:ext cx="2140613" cy="25918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77341DDC-A2C1-4ACB-B6AB-43F89A754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99" y="2723793"/>
            <a:ext cx="2231899" cy="3154796"/>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183D9AEE-DB3D-4143-89AB-DEF9A94FF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6248" y="2723793"/>
            <a:ext cx="2276698" cy="3154796"/>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65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Pierre</a:t>
            </a:r>
            <a:r>
              <a:rPr lang="cs-CZ" dirty="0"/>
              <a:t>-Joseph </a:t>
            </a:r>
            <a:r>
              <a:rPr lang="cs-CZ" dirty="0" err="1"/>
              <a:t>Desault</a:t>
            </a:r>
            <a:endParaRPr lang="cs-CZ" dirty="0"/>
          </a:p>
        </p:txBody>
      </p:sp>
      <p:sp>
        <p:nvSpPr>
          <p:cNvPr id="5" name="Nadpis 4"/>
          <p:cNvSpPr>
            <a:spLocks noGrp="1"/>
          </p:cNvSpPr>
          <p:nvPr>
            <p:ph type="title"/>
          </p:nvPr>
        </p:nvSpPr>
        <p:spPr/>
        <p:txBody>
          <a:bodyPr/>
          <a:lstStyle/>
          <a:p>
            <a:r>
              <a:rPr lang="cs-CZ" dirty="0" err="1"/>
              <a:t>Orthosis</a:t>
            </a:r>
            <a:endParaRPr lang="cs-CZ" dirty="0"/>
          </a:p>
        </p:txBody>
      </p:sp>
      <p:sp>
        <p:nvSpPr>
          <p:cNvPr id="8" name="Zástupný symbol pro obsah 1"/>
          <p:cNvSpPr>
            <a:spLocks noGrp="1"/>
          </p:cNvSpPr>
          <p:nvPr>
            <p:ph idx="1"/>
          </p:nvPr>
        </p:nvSpPr>
        <p:spPr>
          <a:xfrm>
            <a:off x="720000" y="1692002"/>
            <a:ext cx="4556850" cy="4139998"/>
          </a:xfrm>
        </p:spPr>
        <p:txBody>
          <a:bodyPr/>
          <a:lstStyle/>
          <a:p>
            <a:r>
              <a:rPr lang="cs-CZ" dirty="0" err="1"/>
              <a:t>Pierre</a:t>
            </a:r>
            <a:r>
              <a:rPr lang="cs-CZ" dirty="0"/>
              <a:t>-Joseph </a:t>
            </a:r>
            <a:r>
              <a:rPr lang="cs-CZ" dirty="0" err="1"/>
              <a:t>Desault</a:t>
            </a:r>
            <a:endParaRPr lang="cs-CZ" dirty="0"/>
          </a:p>
          <a:p>
            <a:pPr lvl="1"/>
            <a:r>
              <a:rPr lang="en-US" dirty="0"/>
              <a:t>6 Feb 1738 – 1 June 1795</a:t>
            </a:r>
            <a:endParaRPr lang="cs-CZ" dirty="0"/>
          </a:p>
          <a:p>
            <a:pPr lvl="1"/>
            <a:r>
              <a:rPr lang="cs-CZ" dirty="0"/>
              <a:t>France</a:t>
            </a:r>
          </a:p>
          <a:p>
            <a:pPr lvl="1"/>
            <a:r>
              <a:rPr lang="cs-CZ" dirty="0"/>
              <a:t>Anatomy/</a:t>
            </a:r>
            <a:r>
              <a:rPr lang="cs-CZ" dirty="0" err="1"/>
              <a:t>surgeon</a:t>
            </a:r>
            <a:endParaRPr lang="cs-CZ" dirty="0"/>
          </a:p>
        </p:txBody>
      </p:sp>
      <p:pic>
        <p:nvPicPr>
          <p:cNvPr id="2" name="Obrázek 1"/>
          <p:cNvPicPr>
            <a:picLocks noChangeAspect="1"/>
          </p:cNvPicPr>
          <p:nvPr/>
        </p:nvPicPr>
        <p:blipFill rotWithShape="1">
          <a:blip r:embed="rId2"/>
          <a:srcRect l="42604" t="25000" r="28646" b="9074"/>
          <a:stretch/>
        </p:blipFill>
        <p:spPr>
          <a:xfrm>
            <a:off x="9477766" y="393700"/>
            <a:ext cx="2422133" cy="3124200"/>
          </a:xfrm>
          <a:prstGeom prst="rect">
            <a:avLst/>
          </a:prstGeom>
        </p:spPr>
      </p:pic>
      <p:pic>
        <p:nvPicPr>
          <p:cNvPr id="6" name="Obrázek 5"/>
          <p:cNvPicPr>
            <a:picLocks noChangeAspect="1"/>
          </p:cNvPicPr>
          <p:nvPr/>
        </p:nvPicPr>
        <p:blipFill rotWithShape="1">
          <a:blip r:embed="rId3"/>
          <a:srcRect l="42813" t="24814" r="29166" b="11111"/>
          <a:stretch/>
        </p:blipFill>
        <p:spPr>
          <a:xfrm>
            <a:off x="4745932" y="393700"/>
            <a:ext cx="4731834" cy="6086300"/>
          </a:xfrm>
          <a:prstGeom prst="rect">
            <a:avLst/>
          </a:prstGeom>
        </p:spPr>
      </p:pic>
    </p:spTree>
    <p:extLst>
      <p:ext uri="{BB962C8B-B14F-4D97-AF65-F5344CB8AC3E}">
        <p14:creationId xmlns:p14="http://schemas.microsoft.com/office/powerpoint/2010/main" val="2950123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a:t>Prosthetics - Faculty of Medicine Masaryk University</a:t>
            </a:r>
            <a:endParaRPr lang="cs-CZ" dirty="0"/>
          </a:p>
        </p:txBody>
      </p:sp>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t="34135"/>
          <a:stretch/>
        </p:blipFill>
        <p:spPr>
          <a:xfrm>
            <a:off x="5835469" y="-7896"/>
            <a:ext cx="6356531" cy="3140033"/>
          </a:xfrm>
          <a:prstGeom prst="rect">
            <a:avLst/>
          </a:prstGeom>
        </p:spPr>
      </p:pic>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t="24328"/>
          <a:stretch/>
        </p:blipFill>
        <p:spPr>
          <a:xfrm>
            <a:off x="0" y="3176594"/>
            <a:ext cx="6486645" cy="3681405"/>
          </a:xfrm>
          <a:prstGeom prst="rect">
            <a:avLst/>
          </a:prstGeom>
        </p:spPr>
      </p:pic>
    </p:spTree>
    <p:extLst>
      <p:ext uri="{BB962C8B-B14F-4D97-AF65-F5344CB8AC3E}">
        <p14:creationId xmlns:p14="http://schemas.microsoft.com/office/powerpoint/2010/main" val="25611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Lower</a:t>
            </a:r>
            <a:r>
              <a:rPr lang="cs-CZ" dirty="0"/>
              <a:t> limb</a:t>
            </a:r>
          </a:p>
        </p:txBody>
      </p:sp>
      <p:sp>
        <p:nvSpPr>
          <p:cNvPr id="5" name="Nadpis 4"/>
          <p:cNvSpPr>
            <a:spLocks noGrp="1"/>
          </p:cNvSpPr>
          <p:nvPr>
            <p:ph type="title"/>
          </p:nvPr>
        </p:nvSpPr>
        <p:spPr/>
        <p:txBody>
          <a:bodyPr/>
          <a:lstStyle/>
          <a:p>
            <a:r>
              <a:rPr lang="cs-CZ" dirty="0" err="1"/>
              <a:t>Orthotics</a:t>
            </a:r>
            <a:endParaRPr lang="cs-CZ" dirty="0"/>
          </a:p>
        </p:txBody>
      </p:sp>
      <p:pic>
        <p:nvPicPr>
          <p:cNvPr id="2" name="Obrázek 1"/>
          <p:cNvPicPr>
            <a:picLocks noChangeAspect="1"/>
          </p:cNvPicPr>
          <p:nvPr/>
        </p:nvPicPr>
        <p:blipFill>
          <a:blip r:embed="rId2"/>
          <a:stretch>
            <a:fillRect/>
          </a:stretch>
        </p:blipFill>
        <p:spPr>
          <a:xfrm>
            <a:off x="4826550" y="756359"/>
            <a:ext cx="2538900" cy="5345281"/>
          </a:xfrm>
          <a:prstGeom prst="rect">
            <a:avLst/>
          </a:prstGeom>
        </p:spPr>
      </p:pic>
      <p:pic>
        <p:nvPicPr>
          <p:cNvPr id="8" name="Obrázek 7"/>
          <p:cNvPicPr>
            <a:picLocks noChangeAspect="1"/>
          </p:cNvPicPr>
          <p:nvPr/>
        </p:nvPicPr>
        <p:blipFill>
          <a:blip r:embed="rId3"/>
          <a:stretch>
            <a:fillRect/>
          </a:stretch>
        </p:blipFill>
        <p:spPr>
          <a:xfrm>
            <a:off x="7803000" y="756359"/>
            <a:ext cx="2636400" cy="5634149"/>
          </a:xfrm>
          <a:prstGeom prst="rect">
            <a:avLst/>
          </a:prstGeom>
        </p:spPr>
      </p:pic>
    </p:spTree>
    <p:extLst>
      <p:ext uri="{BB962C8B-B14F-4D97-AF65-F5344CB8AC3E}">
        <p14:creationId xmlns:p14="http://schemas.microsoft.com/office/powerpoint/2010/main" val="2103719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TLSO </a:t>
            </a:r>
            <a:r>
              <a:rPr lang="cs-CZ" dirty="0" err="1"/>
              <a:t>brace</a:t>
            </a:r>
            <a:endParaRPr lang="cs-CZ" dirty="0"/>
          </a:p>
        </p:txBody>
      </p:sp>
      <p:sp>
        <p:nvSpPr>
          <p:cNvPr id="3" name="Podnadpis 2"/>
          <p:cNvSpPr>
            <a:spLocks noGrp="1"/>
          </p:cNvSpPr>
          <p:nvPr>
            <p:ph type="subTitle" idx="1"/>
          </p:nvPr>
        </p:nvSpPr>
        <p:spPr/>
        <p:txBody>
          <a:bodyPr/>
          <a:lstStyle/>
          <a:p>
            <a:r>
              <a:rPr lang="cs-CZ" dirty="0" err="1"/>
              <a:t>Types</a:t>
            </a:r>
            <a:r>
              <a:rPr lang="cs-CZ" dirty="0"/>
              <a:t> and </a:t>
            </a:r>
            <a:r>
              <a:rPr lang="cs-CZ" dirty="0" err="1"/>
              <a:t>clinical</a:t>
            </a:r>
            <a:r>
              <a:rPr lang="cs-CZ" dirty="0"/>
              <a:t> use</a:t>
            </a:r>
          </a:p>
        </p:txBody>
      </p:sp>
      <p:sp>
        <p:nvSpPr>
          <p:cNvPr id="4" name="Zástupný symbol pro zápatí 3"/>
          <p:cNvSpPr>
            <a:spLocks noGrp="1"/>
          </p:cNvSpPr>
          <p:nvPr>
            <p:ph type="ftr" sz="quarter" idx="10"/>
          </p:nvPr>
        </p:nvSpPr>
        <p:spPr>
          <a:xfrm>
            <a:off x="720000" y="6238274"/>
            <a:ext cx="7920000" cy="252000"/>
          </a:xfrm>
        </p:spPr>
        <p:txBody>
          <a:bodyPr/>
          <a:lstStyle/>
          <a:p>
            <a:r>
              <a:rPr lang="en-US" dirty="0"/>
              <a:t>Prosthetics - Faculty of Medicine Masaryk University</a:t>
            </a:r>
            <a:endParaRPr lang="cs-CZ"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7376" y="5191432"/>
            <a:ext cx="2792726" cy="1245893"/>
          </a:xfrm>
          <a:prstGeom prst="rect">
            <a:avLst/>
          </a:prstGeom>
        </p:spPr>
      </p:pic>
    </p:spTree>
    <p:extLst>
      <p:ext uri="{BB962C8B-B14F-4D97-AF65-F5344CB8AC3E}">
        <p14:creationId xmlns:p14="http://schemas.microsoft.com/office/powerpoint/2010/main" val="2641980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282" y="422606"/>
            <a:ext cx="9519566" cy="5349543"/>
          </a:xfrm>
          <a:prstGeom prst="rect">
            <a:avLst/>
          </a:prstGeom>
        </p:spPr>
      </p:pic>
    </p:spTree>
    <p:extLst>
      <p:ext uri="{BB962C8B-B14F-4D97-AF65-F5344CB8AC3E}">
        <p14:creationId xmlns:p14="http://schemas.microsoft.com/office/powerpoint/2010/main" val="2838233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Prosthetics</a:t>
            </a:r>
            <a:endParaRPr lang="cs-CZ" dirty="0"/>
          </a:p>
        </p:txBody>
      </p:sp>
      <p:sp>
        <p:nvSpPr>
          <p:cNvPr id="3" name="Zástupný symbol pro obsah 2"/>
          <p:cNvSpPr>
            <a:spLocks noGrp="1"/>
          </p:cNvSpPr>
          <p:nvPr>
            <p:ph idx="1"/>
          </p:nvPr>
        </p:nvSpPr>
        <p:spPr/>
        <p:txBody>
          <a:bodyPr/>
          <a:lstStyle/>
          <a:p>
            <a:r>
              <a:rPr lang="en-US" dirty="0"/>
              <a:t>Prosthetics - doctrine on the replacement of lost parts of the body
Ort</a:t>
            </a:r>
            <a:r>
              <a:rPr lang="cs-CZ" dirty="0"/>
              <a:t>h</a:t>
            </a:r>
            <a:r>
              <a:rPr lang="en-US" dirty="0"/>
              <a:t>o</a:t>
            </a:r>
            <a:r>
              <a:rPr lang="cs-CZ" dirty="0" err="1"/>
              <a:t>tics</a:t>
            </a:r>
            <a:r>
              <a:rPr lang="en-US" dirty="0"/>
              <a:t> - doctrine on the replacement of lost body functions
</a:t>
            </a:r>
            <a:r>
              <a:rPr lang="en-US" dirty="0" err="1"/>
              <a:t>Epithetics</a:t>
            </a:r>
            <a:r>
              <a:rPr lang="en-US" dirty="0"/>
              <a:t> - doctrine on cosmetic cover of the body part
</a:t>
            </a:r>
            <a:r>
              <a:rPr lang="en-US" dirty="0" err="1"/>
              <a:t>Kalceotika</a:t>
            </a:r>
            <a:r>
              <a:rPr lang="en-US" dirty="0"/>
              <a:t> - doctrine of orthopedic shoes
</a:t>
            </a:r>
            <a:r>
              <a:rPr lang="en-US" dirty="0" err="1"/>
              <a:t>Adjuvati</a:t>
            </a:r>
            <a:r>
              <a:rPr lang="cs-CZ" dirty="0"/>
              <a:t>cs</a:t>
            </a:r>
            <a:r>
              <a:rPr lang="en-US" dirty="0"/>
              <a:t> - doctrine of aids
</a:t>
            </a:r>
            <a:endParaRPr lang="cs-CZ" dirty="0"/>
          </a:p>
        </p:txBody>
      </p:sp>
      <p:sp>
        <p:nvSpPr>
          <p:cNvPr id="4" name="Zástupný symbol pro zápatí 3"/>
          <p:cNvSpPr>
            <a:spLocks noGrp="1"/>
          </p:cNvSpPr>
          <p:nvPr>
            <p:ph type="ftr" sz="quarter" idx="10"/>
          </p:nvPr>
        </p:nvSpPr>
        <p:spPr/>
        <p:txBody>
          <a:bodyPr/>
          <a:lstStyle/>
          <a:p>
            <a:r>
              <a:rPr lang="en-US" dirty="0"/>
              <a:t>Prosthetics - Faculty of Medicine Masaryk University</a:t>
            </a:r>
            <a:endParaRPr lang="cs-CZ" dirty="0"/>
          </a:p>
        </p:txBody>
      </p:sp>
    </p:spTree>
    <p:extLst>
      <p:ext uri="{BB962C8B-B14F-4D97-AF65-F5344CB8AC3E}">
        <p14:creationId xmlns:p14="http://schemas.microsoft.com/office/powerpoint/2010/main" val="2420930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Korzetoterapie</a:t>
            </a:r>
            <a:endParaRPr lang="cs-CZ" dirty="0"/>
          </a:p>
        </p:txBody>
      </p:sp>
      <p:sp>
        <p:nvSpPr>
          <p:cNvPr id="3" name="Zástupný symbol pro obsah 2"/>
          <p:cNvSpPr>
            <a:spLocks noGrp="1"/>
          </p:cNvSpPr>
          <p:nvPr>
            <p:ph idx="1"/>
          </p:nvPr>
        </p:nvSpPr>
        <p:spPr/>
        <p:txBody>
          <a:bodyPr/>
          <a:lstStyle/>
          <a:p>
            <a:r>
              <a:rPr lang="en-US" dirty="0"/>
              <a:t>Stop/mitigate the progression of spinal deformity
Maintain steady position of the fuselage
NMS sometimes questionable and problematic</a:t>
            </a:r>
            <a:endParaRPr lang="cs-CZ" dirty="0"/>
          </a:p>
        </p:txBody>
      </p:sp>
      <p:sp>
        <p:nvSpPr>
          <p:cNvPr id="4" name="Zástupný symbol pro zápatí 3"/>
          <p:cNvSpPr>
            <a:spLocks noGrp="1"/>
          </p:cNvSpPr>
          <p:nvPr>
            <p:ph type="ftr" sz="quarter" idx="10"/>
          </p:nvPr>
        </p:nvSpPr>
        <p:spPr/>
        <p:txBody>
          <a:bodyPr/>
          <a:lstStyle/>
          <a:p>
            <a:r>
              <a:rPr lang="en-US" dirty="0"/>
              <a:t>Prosthetics - Faculty of Medicine Masaryk University</a:t>
            </a:r>
            <a:endParaRPr lang="cs-CZ" dirty="0"/>
          </a:p>
        </p:txBody>
      </p:sp>
    </p:spTree>
    <p:extLst>
      <p:ext uri="{BB962C8B-B14F-4D97-AF65-F5344CB8AC3E}">
        <p14:creationId xmlns:p14="http://schemas.microsoft.com/office/powerpoint/2010/main" val="2194657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2"/>
          </p:nvPr>
        </p:nvSpPr>
        <p:spPr/>
        <p:txBody>
          <a:bodyPr/>
          <a:lstStyle/>
          <a:p>
            <a:r>
              <a:rPr lang="cs-CZ" sz="2400" dirty="0" err="1"/>
              <a:t>Osteoporosis</a:t>
            </a:r>
            <a:r>
              <a:rPr lang="cs-CZ" sz="2400" dirty="0"/>
              <a:t>
</a:t>
            </a:r>
            <a:r>
              <a:rPr lang="cs-CZ" sz="2400" dirty="0" err="1"/>
              <a:t>Osteomalacia</a:t>
            </a:r>
            <a:r>
              <a:rPr lang="cs-CZ" sz="2400" dirty="0"/>
              <a:t>
</a:t>
            </a:r>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2"/>
          </p:nvPr>
        </p:nvSpPr>
        <p:spPr/>
        <p:txBody>
          <a:bodyPr/>
          <a:lstStyle/>
          <a:p>
            <a:r>
              <a:rPr lang="cs-CZ" dirty="0" err="1"/>
              <a:t>Injuries</a:t>
            </a:r>
            <a:r>
              <a:rPr lang="cs-CZ" dirty="0"/>
              <a:t>
</a:t>
            </a:r>
            <a:r>
              <a:rPr lang="cs-CZ" dirty="0" err="1"/>
              <a:t>Iatrogenic</a:t>
            </a:r>
            <a:r>
              <a:rPr lang="cs-CZ" dirty="0"/>
              <a:t> </a:t>
            </a:r>
            <a:r>
              <a:rPr lang="cs-CZ" dirty="0" err="1"/>
              <a:t>causes</a:t>
            </a:r>
            <a:r>
              <a:rPr lang="cs-CZ" dirty="0"/>
              <a:t>
</a:t>
            </a:r>
            <a:r>
              <a:rPr lang="cs-CZ" dirty="0" err="1"/>
              <a:t>Faulty</a:t>
            </a:r>
            <a:r>
              <a:rPr lang="cs-CZ" dirty="0"/>
              <a:t> </a:t>
            </a:r>
            <a:r>
              <a:rPr lang="cs-CZ" dirty="0" err="1"/>
              <a:t>posture</a:t>
            </a:r>
            <a:r>
              <a:rPr lang="cs-CZ" dirty="0"/>
              <a:t>
</a:t>
            </a:r>
            <a:r>
              <a:rPr lang="cs-CZ" dirty="0" err="1"/>
              <a:t>Muscle</a:t>
            </a:r>
            <a:r>
              <a:rPr lang="cs-CZ" dirty="0"/>
              <a:t> dysbalance
</a:t>
            </a:r>
          </a:p>
        </p:txBody>
      </p:sp>
      <p:sp>
        <p:nvSpPr>
          <p:cNvPr id="5" name="Zástupný symbol pro text 4"/>
          <p:cNvSpPr>
            <a:spLocks noGrp="1"/>
          </p:cNvSpPr>
          <p:nvPr>
            <p:ph type="body" sz="quarter" idx="14"/>
          </p:nvPr>
        </p:nvSpPr>
        <p:spPr/>
        <p:txBody>
          <a:bodyPr/>
          <a:lstStyle/>
          <a:p>
            <a:r>
              <a:rPr lang="cs-CZ" dirty="0"/>
              <a:t>Hormone/</a:t>
            </a:r>
            <a:r>
              <a:rPr lang="cs-CZ" dirty="0" err="1"/>
              <a:t>Corticoid</a:t>
            </a:r>
            <a:r>
              <a:rPr lang="cs-CZ" dirty="0"/>
              <a:t> </a:t>
            </a:r>
            <a:r>
              <a:rPr lang="cs-CZ" dirty="0" err="1"/>
              <a:t>Therapy</a:t>
            </a:r>
            <a:r>
              <a:rPr lang="cs-CZ" dirty="0"/>
              <a:t>
</a:t>
            </a:r>
            <a:r>
              <a:rPr lang="cs-CZ" dirty="0" err="1"/>
              <a:t>Menopausa</a:t>
            </a:r>
            <a:r>
              <a:rPr lang="cs-CZ" dirty="0"/>
              <a:t>
</a:t>
            </a:r>
          </a:p>
        </p:txBody>
      </p:sp>
      <p:sp>
        <p:nvSpPr>
          <p:cNvPr id="6" name="Zástupný symbol pro text 5"/>
          <p:cNvSpPr>
            <a:spLocks noGrp="1"/>
          </p:cNvSpPr>
          <p:nvPr>
            <p:ph type="body" sz="quarter" idx="15"/>
          </p:nvPr>
        </p:nvSpPr>
        <p:spPr/>
        <p:txBody>
          <a:bodyPr/>
          <a:lstStyle/>
          <a:p>
            <a:r>
              <a:rPr lang="en-US" dirty="0"/>
              <a:t>Genetics
Combination of influences
Congenital kyphosis – disorders of segmentation and formation
Neuromuscular kyphosis
Degenerative changes
</a:t>
            </a:r>
            <a:endParaRPr lang="cs-CZ" dirty="0"/>
          </a:p>
        </p:txBody>
      </p:sp>
      <p:sp>
        <p:nvSpPr>
          <p:cNvPr id="7" name="Zástupný symbol pro text 6"/>
          <p:cNvSpPr>
            <a:spLocks noGrp="1"/>
          </p:cNvSpPr>
          <p:nvPr>
            <p:ph type="body" sz="quarter" idx="19"/>
          </p:nvPr>
        </p:nvSpPr>
        <p:spPr/>
        <p:txBody>
          <a:bodyPr/>
          <a:lstStyle/>
          <a:p>
            <a:r>
              <a:rPr lang="cs-CZ" sz="1500" dirty="0">
                <a:solidFill>
                  <a:schemeClr val="accent6">
                    <a:lumMod val="60000"/>
                    <a:lumOff val="40000"/>
                  </a:schemeClr>
                </a:solidFill>
              </a:rPr>
              <a:t>PHYSICAL INFLUENCES
</a:t>
            </a:r>
          </a:p>
        </p:txBody>
      </p:sp>
      <p:sp>
        <p:nvSpPr>
          <p:cNvPr id="8" name="Zástupný symbol pro text 7"/>
          <p:cNvSpPr>
            <a:spLocks noGrp="1"/>
          </p:cNvSpPr>
          <p:nvPr>
            <p:ph type="body" sz="quarter" idx="20"/>
          </p:nvPr>
        </p:nvSpPr>
        <p:spPr/>
        <p:txBody>
          <a:bodyPr/>
          <a:lstStyle/>
          <a:p>
            <a:r>
              <a:rPr lang="cs-CZ" sz="1500" dirty="0">
                <a:solidFill>
                  <a:srgbClr val="00B050"/>
                </a:solidFill>
              </a:rPr>
              <a:t>CHEMICAL INFLUENCES 
</a:t>
            </a:r>
          </a:p>
        </p:txBody>
      </p:sp>
      <p:sp>
        <p:nvSpPr>
          <p:cNvPr id="9" name="Zástupný symbol pro text 8"/>
          <p:cNvSpPr>
            <a:spLocks noGrp="1"/>
          </p:cNvSpPr>
          <p:nvPr>
            <p:ph type="body" sz="quarter" idx="21"/>
          </p:nvPr>
        </p:nvSpPr>
        <p:spPr/>
        <p:txBody>
          <a:bodyPr/>
          <a:lstStyle/>
          <a:p>
            <a:r>
              <a:rPr lang="cs-CZ" sz="1500" dirty="0">
                <a:solidFill>
                  <a:schemeClr val="accent2"/>
                </a:solidFill>
              </a:rPr>
              <a:t>BIOLOGICAL INFLUENCES
</a:t>
            </a:r>
          </a:p>
        </p:txBody>
      </p:sp>
      <p:sp>
        <p:nvSpPr>
          <p:cNvPr id="10" name="Zástupný symbol pro obsah 9"/>
          <p:cNvSpPr>
            <a:spLocks noGrp="1"/>
          </p:cNvSpPr>
          <p:nvPr>
            <p:ph sz="quarter" idx="23"/>
          </p:nvPr>
        </p:nvSpPr>
        <p:spPr/>
        <p:txBody>
          <a:bodyPr/>
          <a:lstStyle/>
          <a:p>
            <a:r>
              <a:rPr lang="cs-CZ" sz="2400" dirty="0"/>
              <a:t>Trauma
</a:t>
            </a:r>
            <a:r>
              <a:rPr lang="cs-CZ" sz="2400" dirty="0" err="1"/>
              <a:t>Radiotherapy</a:t>
            </a:r>
            <a:r>
              <a:rPr lang="cs-CZ" sz="2400" dirty="0"/>
              <a:t>
</a:t>
            </a:r>
            <a:r>
              <a:rPr lang="cs-CZ" sz="2400" dirty="0" err="1"/>
              <a:t>Postural</a:t>
            </a:r>
            <a:r>
              <a:rPr lang="cs-CZ" sz="2400" dirty="0"/>
              <a:t>
</a:t>
            </a:r>
            <a:r>
              <a:rPr lang="cs-CZ" sz="2400" dirty="0" err="1"/>
              <a:t>Laminectomy</a:t>
            </a:r>
            <a:r>
              <a:rPr lang="cs-CZ" sz="2400" dirty="0"/>
              <a:t>
</a:t>
            </a:r>
          </a:p>
        </p:txBody>
      </p:sp>
      <p:sp>
        <p:nvSpPr>
          <p:cNvPr id="11" name="Zástupný symbol pro obsah 10"/>
          <p:cNvSpPr>
            <a:spLocks noGrp="1"/>
          </p:cNvSpPr>
          <p:nvPr>
            <p:ph sz="quarter" idx="24"/>
          </p:nvPr>
        </p:nvSpPr>
        <p:spPr/>
        <p:txBody>
          <a:bodyPr/>
          <a:lstStyle/>
          <a:p>
            <a:r>
              <a:rPr lang="cs-CZ" sz="2400" dirty="0" err="1"/>
              <a:t>Achondroplasia</a:t>
            </a:r>
            <a:r>
              <a:rPr lang="cs-CZ" sz="2400" dirty="0"/>
              <a:t>, </a:t>
            </a:r>
            <a:r>
              <a:rPr lang="cs-CZ" sz="2400" dirty="0" err="1"/>
              <a:t>Mucopolysaccharides</a:t>
            </a:r>
            <a:r>
              <a:rPr lang="cs-CZ" sz="2400" dirty="0"/>
              <a:t>
</a:t>
            </a:r>
            <a:r>
              <a:rPr lang="cs-CZ" sz="2400" dirty="0" err="1"/>
              <a:t>Oncology</a:t>
            </a:r>
            <a:r>
              <a:rPr lang="cs-CZ" sz="2400" dirty="0"/>
              <a:t>
</a:t>
            </a:r>
            <a:r>
              <a:rPr lang="cs-CZ" sz="2400" dirty="0" err="1"/>
              <a:t>Infectious</a:t>
            </a:r>
            <a:r>
              <a:rPr lang="cs-CZ" sz="2400" dirty="0"/>
              <a:t> </a:t>
            </a:r>
            <a:r>
              <a:rPr lang="cs-CZ" sz="2400" dirty="0" err="1"/>
              <a:t>causes</a:t>
            </a:r>
            <a:r>
              <a:rPr lang="cs-CZ" sz="2400" dirty="0"/>
              <a:t>
M </a:t>
            </a:r>
            <a:r>
              <a:rPr lang="cs-CZ" sz="2400" dirty="0" err="1"/>
              <a:t>Bechterev</a:t>
            </a:r>
            <a:r>
              <a:rPr lang="cs-CZ" sz="2400" dirty="0"/>
              <a:t>
M </a:t>
            </a:r>
            <a:r>
              <a:rPr lang="cs-CZ" sz="2400" dirty="0" err="1"/>
              <a:t>Scheuermann</a:t>
            </a:r>
            <a:r>
              <a:rPr lang="cs-CZ" sz="2400" dirty="0"/>
              <a:t>
</a:t>
            </a:r>
          </a:p>
        </p:txBody>
      </p:sp>
      <p:sp>
        <p:nvSpPr>
          <p:cNvPr id="12" name="Zástupný symbol pro text 11"/>
          <p:cNvSpPr>
            <a:spLocks noGrp="1"/>
          </p:cNvSpPr>
          <p:nvPr>
            <p:ph type="body" sz="quarter" idx="13"/>
          </p:nvPr>
        </p:nvSpPr>
        <p:spPr/>
        <p:txBody>
          <a:bodyPr/>
          <a:lstStyle/>
          <a:p>
            <a:r>
              <a:rPr lang="en-US" dirty="0"/>
              <a:t>etiology: physical, chemical, biological and in particular genetic and multifactorial
</a:t>
            </a:r>
            <a:endParaRPr lang="cs-CZ" dirty="0"/>
          </a:p>
        </p:txBody>
      </p:sp>
      <p:sp>
        <p:nvSpPr>
          <p:cNvPr id="13" name="Nadpis 12"/>
          <p:cNvSpPr>
            <a:spLocks noGrp="1"/>
          </p:cNvSpPr>
          <p:nvPr>
            <p:ph type="title"/>
          </p:nvPr>
        </p:nvSpPr>
        <p:spPr/>
        <p:txBody>
          <a:bodyPr/>
          <a:lstStyle/>
          <a:p>
            <a:r>
              <a:rPr lang="cs-CZ" sz="3600" dirty="0" err="1"/>
              <a:t>Differential</a:t>
            </a:r>
            <a:r>
              <a:rPr lang="cs-CZ" sz="3600" dirty="0"/>
              <a:t> </a:t>
            </a:r>
            <a:r>
              <a:rPr lang="cs-CZ" sz="3600" dirty="0" err="1"/>
              <a:t>diagnosis</a:t>
            </a:r>
            <a:r>
              <a:rPr lang="cs-CZ" sz="3600" dirty="0"/>
              <a:t> </a:t>
            </a:r>
            <a:r>
              <a:rPr lang="cs-CZ" sz="3600" dirty="0" err="1"/>
              <a:t>of</a:t>
            </a:r>
            <a:r>
              <a:rPr lang="cs-CZ" sz="3600" dirty="0"/>
              <a:t> </a:t>
            </a:r>
            <a:r>
              <a:rPr lang="cs-CZ" sz="3600" dirty="0" err="1"/>
              <a:t>pathologies</a:t>
            </a:r>
            <a:r>
              <a:rPr lang="cs-CZ" sz="3600" dirty="0"/>
              <a:t>
</a:t>
            </a:r>
          </a:p>
        </p:txBody>
      </p:sp>
      <p:sp>
        <p:nvSpPr>
          <p:cNvPr id="14" name="Zástupný symbol pro obsah 3"/>
          <p:cNvSpPr txBox="1">
            <a:spLocks/>
          </p:cNvSpPr>
          <p:nvPr/>
        </p:nvSpPr>
        <p:spPr>
          <a:xfrm>
            <a:off x="4584750" y="6368209"/>
            <a:ext cx="10753200" cy="4139998"/>
          </a:xfrm>
          <a:prstGeom prst="rect">
            <a:avLst/>
          </a:prstGeom>
        </p:spPr>
        <p:txBody>
          <a:bodyPr/>
          <a:lst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endParaRPr lang="cs-CZ" sz="1800" kern="0" dirty="0"/>
          </a:p>
        </p:txBody>
      </p:sp>
    </p:spTree>
    <p:extLst>
      <p:ext uri="{BB962C8B-B14F-4D97-AF65-F5344CB8AC3E}">
        <p14:creationId xmlns:p14="http://schemas.microsoft.com/office/powerpoint/2010/main" val="2308573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Conservative</a:t>
            </a:r>
            <a:r>
              <a:rPr lang="cs-CZ" dirty="0"/>
              <a:t> </a:t>
            </a:r>
            <a:r>
              <a:rPr lang="cs-CZ" dirty="0" err="1"/>
              <a:t>treatment</a:t>
            </a:r>
            <a:r>
              <a:rPr lang="cs-CZ" dirty="0"/>
              <a:t> </a:t>
            </a:r>
            <a:r>
              <a:rPr lang="cs-CZ" dirty="0" err="1"/>
              <a:t>of</a:t>
            </a:r>
            <a:r>
              <a:rPr lang="cs-CZ" dirty="0"/>
              <a:t> trauma
</a:t>
            </a:r>
          </a:p>
        </p:txBody>
      </p:sp>
      <p:sp>
        <p:nvSpPr>
          <p:cNvPr id="3" name="Zástupný symbol pro obsah 2"/>
          <p:cNvSpPr>
            <a:spLocks noGrp="1"/>
          </p:cNvSpPr>
          <p:nvPr>
            <p:ph idx="1"/>
          </p:nvPr>
        </p:nvSpPr>
        <p:spPr/>
        <p:txBody>
          <a:bodyPr/>
          <a:lstStyle/>
          <a:p>
            <a:r>
              <a:rPr lang="cs-CZ" sz="2000" dirty="0"/>
              <a:t>A) Rest
B) </a:t>
            </a:r>
            <a:r>
              <a:rPr lang="cs-CZ" sz="2000" dirty="0" err="1"/>
              <a:t>Collars</a:t>
            </a:r>
            <a:r>
              <a:rPr lang="cs-CZ" sz="2000" dirty="0"/>
              <a:t>: </a:t>
            </a:r>
          </a:p>
          <a:p>
            <a:pPr lvl="1"/>
            <a:r>
              <a:rPr lang="cs-CZ" sz="1200" dirty="0"/>
              <a:t>soft/molitan
</a:t>
            </a:r>
            <a:r>
              <a:rPr lang="cs-CZ" sz="1200" dirty="0" err="1"/>
              <a:t>Philladephia</a:t>
            </a:r>
            <a:endParaRPr lang="cs-CZ" dirty="0"/>
          </a:p>
        </p:txBody>
      </p:sp>
      <p:sp>
        <p:nvSpPr>
          <p:cNvPr id="4" name="Zástupný symbol pro zápatí 3"/>
          <p:cNvSpPr>
            <a:spLocks noGrp="1"/>
          </p:cNvSpPr>
          <p:nvPr>
            <p:ph type="ftr" sz="quarter" idx="10"/>
          </p:nvPr>
        </p:nvSpPr>
        <p:spPr/>
        <p:txBody>
          <a:bodyPr/>
          <a:lstStyle/>
          <a:p>
            <a:r>
              <a:rPr lang="en-US" dirty="0"/>
              <a:t>Prosthetics - Faculty of Medicine Masaryk University</a:t>
            </a:r>
            <a:endParaRPr lang="cs-CZ" dirty="0"/>
          </a:p>
        </p:txBody>
      </p:sp>
      <p:pic>
        <p:nvPicPr>
          <p:cNvPr id="5" name="Obrázek 4"/>
          <p:cNvPicPr>
            <a:picLocks noChangeAspect="1"/>
          </p:cNvPicPr>
          <p:nvPr/>
        </p:nvPicPr>
        <p:blipFill>
          <a:blip r:embed="rId2"/>
          <a:stretch>
            <a:fillRect/>
          </a:stretch>
        </p:blipFill>
        <p:spPr>
          <a:xfrm>
            <a:off x="8228121" y="1366140"/>
            <a:ext cx="1663692" cy="2212143"/>
          </a:xfrm>
          <a:prstGeom prst="rect">
            <a:avLst/>
          </a:prstGeom>
        </p:spPr>
      </p:pic>
      <p:pic>
        <p:nvPicPr>
          <p:cNvPr id="6" name="Obrázek 5"/>
          <p:cNvPicPr>
            <a:picLocks noChangeAspect="1"/>
          </p:cNvPicPr>
          <p:nvPr/>
        </p:nvPicPr>
        <p:blipFill>
          <a:blip r:embed="rId3"/>
          <a:stretch>
            <a:fillRect/>
          </a:stretch>
        </p:blipFill>
        <p:spPr>
          <a:xfrm>
            <a:off x="10053752" y="1171576"/>
            <a:ext cx="1954434" cy="2433760"/>
          </a:xfrm>
          <a:prstGeom prst="rect">
            <a:avLst/>
          </a:prstGeom>
        </p:spPr>
      </p:pic>
      <p:pic>
        <p:nvPicPr>
          <p:cNvPr id="7" name="Obrázek 6"/>
          <p:cNvPicPr>
            <a:picLocks noChangeAspect="1"/>
          </p:cNvPicPr>
          <p:nvPr/>
        </p:nvPicPr>
        <p:blipFill>
          <a:blip r:embed="rId4"/>
          <a:stretch>
            <a:fillRect/>
          </a:stretch>
        </p:blipFill>
        <p:spPr>
          <a:xfrm>
            <a:off x="720000" y="3766959"/>
            <a:ext cx="3142919" cy="2352120"/>
          </a:xfrm>
          <a:prstGeom prst="rect">
            <a:avLst/>
          </a:prstGeom>
        </p:spPr>
      </p:pic>
      <p:pic>
        <p:nvPicPr>
          <p:cNvPr id="8" name="Obrázek 7"/>
          <p:cNvPicPr>
            <a:picLocks noChangeAspect="1"/>
          </p:cNvPicPr>
          <p:nvPr/>
        </p:nvPicPr>
        <p:blipFill>
          <a:blip r:embed="rId5"/>
          <a:stretch>
            <a:fillRect/>
          </a:stretch>
        </p:blipFill>
        <p:spPr>
          <a:xfrm>
            <a:off x="4162274" y="3214419"/>
            <a:ext cx="1903052" cy="2700982"/>
          </a:xfrm>
          <a:prstGeom prst="rect">
            <a:avLst/>
          </a:prstGeom>
        </p:spPr>
      </p:pic>
      <p:pic>
        <p:nvPicPr>
          <p:cNvPr id="9" name="Obrázek 8"/>
          <p:cNvPicPr>
            <a:picLocks noChangeAspect="1"/>
          </p:cNvPicPr>
          <p:nvPr/>
        </p:nvPicPr>
        <p:blipFill>
          <a:blip r:embed="rId6"/>
          <a:stretch>
            <a:fillRect/>
          </a:stretch>
        </p:blipFill>
        <p:spPr>
          <a:xfrm>
            <a:off x="6377401" y="3214419"/>
            <a:ext cx="2444441" cy="3206760"/>
          </a:xfrm>
          <a:prstGeom prst="rect">
            <a:avLst/>
          </a:prstGeom>
        </p:spPr>
      </p:pic>
    </p:spTree>
    <p:extLst>
      <p:ext uri="{BB962C8B-B14F-4D97-AF65-F5344CB8AC3E}">
        <p14:creationId xmlns:p14="http://schemas.microsoft.com/office/powerpoint/2010/main" val="726538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Conservative</a:t>
            </a:r>
            <a:r>
              <a:rPr lang="cs-CZ" dirty="0"/>
              <a:t> </a:t>
            </a:r>
            <a:r>
              <a:rPr lang="cs-CZ" dirty="0" err="1"/>
              <a:t>treatment</a:t>
            </a:r>
            <a:r>
              <a:rPr lang="cs-CZ" dirty="0"/>
              <a:t> </a:t>
            </a:r>
            <a:r>
              <a:rPr lang="cs-CZ" dirty="0" err="1"/>
              <a:t>of</a:t>
            </a:r>
            <a:r>
              <a:rPr lang="cs-CZ" dirty="0"/>
              <a:t> trauma
</a:t>
            </a:r>
          </a:p>
        </p:txBody>
      </p:sp>
      <p:sp>
        <p:nvSpPr>
          <p:cNvPr id="3" name="Zástupný symbol pro obsah 2"/>
          <p:cNvSpPr>
            <a:spLocks noGrp="1"/>
          </p:cNvSpPr>
          <p:nvPr>
            <p:ph idx="1"/>
          </p:nvPr>
        </p:nvSpPr>
        <p:spPr/>
        <p:txBody>
          <a:bodyPr/>
          <a:lstStyle/>
          <a:p>
            <a:r>
              <a:rPr lang="cs-CZ" dirty="0"/>
              <a:t>rest</a:t>
            </a:r>
          </a:p>
          <a:p>
            <a:r>
              <a:rPr lang="cs-CZ" dirty="0"/>
              <a:t>C: Halo </a:t>
            </a:r>
            <a:r>
              <a:rPr lang="cs-CZ" dirty="0" err="1"/>
              <a:t>traction</a:t>
            </a:r>
            <a:endParaRPr lang="cs-CZ" dirty="0"/>
          </a:p>
        </p:txBody>
      </p:sp>
      <p:sp>
        <p:nvSpPr>
          <p:cNvPr id="4" name="Zástupný symbol pro zápatí 3"/>
          <p:cNvSpPr>
            <a:spLocks noGrp="1"/>
          </p:cNvSpPr>
          <p:nvPr>
            <p:ph type="ftr" sz="quarter" idx="10"/>
          </p:nvPr>
        </p:nvSpPr>
        <p:spPr/>
        <p:txBody>
          <a:bodyPr/>
          <a:lstStyle/>
          <a:p>
            <a:r>
              <a:rPr lang="en-US" dirty="0"/>
              <a:t>Prosthetics - Faculty of Medicine Masaryk University</a:t>
            </a:r>
            <a:endParaRPr lang="cs-CZ" dirty="0"/>
          </a:p>
        </p:txBody>
      </p:sp>
      <p:pic>
        <p:nvPicPr>
          <p:cNvPr id="5" name="Obrázek 4"/>
          <p:cNvPicPr>
            <a:picLocks noChangeAspect="1"/>
          </p:cNvPicPr>
          <p:nvPr/>
        </p:nvPicPr>
        <p:blipFill>
          <a:blip r:embed="rId2"/>
          <a:stretch>
            <a:fillRect/>
          </a:stretch>
        </p:blipFill>
        <p:spPr>
          <a:xfrm>
            <a:off x="6659431" y="1296002"/>
            <a:ext cx="4813769" cy="3602563"/>
          </a:xfrm>
          <a:prstGeom prst="rect">
            <a:avLst/>
          </a:prstGeom>
        </p:spPr>
      </p:pic>
      <p:pic>
        <p:nvPicPr>
          <p:cNvPr id="6" name="Obrázek 5"/>
          <p:cNvPicPr>
            <a:picLocks noChangeAspect="1"/>
          </p:cNvPicPr>
          <p:nvPr/>
        </p:nvPicPr>
        <p:blipFill>
          <a:blip r:embed="rId3"/>
          <a:stretch>
            <a:fillRect/>
          </a:stretch>
        </p:blipFill>
        <p:spPr>
          <a:xfrm>
            <a:off x="2650231" y="2831566"/>
            <a:ext cx="4009200" cy="3000434"/>
          </a:xfrm>
          <a:prstGeom prst="rect">
            <a:avLst/>
          </a:prstGeom>
        </p:spPr>
      </p:pic>
    </p:spTree>
    <p:extLst>
      <p:ext uri="{BB962C8B-B14F-4D97-AF65-F5344CB8AC3E}">
        <p14:creationId xmlns:p14="http://schemas.microsoft.com/office/powerpoint/2010/main" val="3967325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Conservative</a:t>
            </a:r>
            <a:r>
              <a:rPr lang="cs-CZ" dirty="0"/>
              <a:t> </a:t>
            </a:r>
            <a:r>
              <a:rPr lang="cs-CZ" dirty="0" err="1"/>
              <a:t>treatment</a:t>
            </a:r>
            <a:r>
              <a:rPr lang="cs-CZ" dirty="0"/>
              <a:t> </a:t>
            </a:r>
            <a:r>
              <a:rPr lang="cs-CZ" dirty="0" err="1"/>
              <a:t>of</a:t>
            </a:r>
            <a:r>
              <a:rPr lang="cs-CZ" dirty="0"/>
              <a:t> trauma
</a:t>
            </a:r>
          </a:p>
        </p:txBody>
      </p:sp>
      <p:sp>
        <p:nvSpPr>
          <p:cNvPr id="3" name="Zástupný symbol pro obsah 2"/>
          <p:cNvSpPr>
            <a:spLocks noGrp="1"/>
          </p:cNvSpPr>
          <p:nvPr>
            <p:ph idx="1"/>
          </p:nvPr>
        </p:nvSpPr>
        <p:spPr/>
        <p:txBody>
          <a:bodyPr/>
          <a:lstStyle/>
          <a:p>
            <a:r>
              <a:rPr lang="en-US" dirty="0"/>
              <a:t>Rest
Th fracture: </a:t>
            </a:r>
            <a:r>
              <a:rPr lang="en-US" dirty="0" err="1"/>
              <a:t>Jewet's</a:t>
            </a:r>
            <a:r>
              <a:rPr lang="en-US" dirty="0"/>
              <a:t> brace</a:t>
            </a:r>
            <a:r>
              <a:rPr lang="cs-CZ" dirty="0"/>
              <a:t>/TLSO</a:t>
            </a:r>
            <a:r>
              <a:rPr lang="en-US" dirty="0"/>
              <a:t>
Th-L fracture: </a:t>
            </a:r>
            <a:r>
              <a:rPr lang="en-US" dirty="0" err="1"/>
              <a:t>Jewet's</a:t>
            </a:r>
            <a:r>
              <a:rPr lang="en-US" dirty="0"/>
              <a:t> brace, lumbar belt
</a:t>
            </a:r>
            <a:endParaRPr lang="cs-CZ" dirty="0"/>
          </a:p>
        </p:txBody>
      </p:sp>
      <p:sp>
        <p:nvSpPr>
          <p:cNvPr id="4" name="Zástupný symbol pro zápatí 3"/>
          <p:cNvSpPr>
            <a:spLocks noGrp="1"/>
          </p:cNvSpPr>
          <p:nvPr>
            <p:ph type="ftr" sz="quarter" idx="10"/>
          </p:nvPr>
        </p:nvSpPr>
        <p:spPr/>
        <p:txBody>
          <a:bodyPr/>
          <a:lstStyle/>
          <a:p>
            <a:r>
              <a:rPr lang="en-US" dirty="0"/>
              <a:t>Prosthetics - Faculty of Medicine Masaryk University</a:t>
            </a:r>
            <a:endParaRPr lang="cs-CZ" dirty="0"/>
          </a:p>
        </p:txBody>
      </p:sp>
      <p:pic>
        <p:nvPicPr>
          <p:cNvPr id="10" name="Obrázek 9"/>
          <p:cNvPicPr>
            <a:picLocks noChangeAspect="1"/>
          </p:cNvPicPr>
          <p:nvPr/>
        </p:nvPicPr>
        <p:blipFill>
          <a:blip r:embed="rId2"/>
          <a:stretch>
            <a:fillRect/>
          </a:stretch>
        </p:blipFill>
        <p:spPr>
          <a:xfrm>
            <a:off x="10178114" y="261120"/>
            <a:ext cx="1840645" cy="3316240"/>
          </a:xfrm>
          <a:prstGeom prst="rect">
            <a:avLst/>
          </a:prstGeom>
        </p:spPr>
      </p:pic>
      <p:pic>
        <p:nvPicPr>
          <p:cNvPr id="11" name="Obrázek 10"/>
          <p:cNvPicPr>
            <a:picLocks noChangeAspect="1"/>
          </p:cNvPicPr>
          <p:nvPr/>
        </p:nvPicPr>
        <p:blipFill>
          <a:blip r:embed="rId3"/>
          <a:stretch>
            <a:fillRect/>
          </a:stretch>
        </p:blipFill>
        <p:spPr>
          <a:xfrm>
            <a:off x="6096600" y="3577360"/>
            <a:ext cx="1898236" cy="3280640"/>
          </a:xfrm>
          <a:prstGeom prst="rect">
            <a:avLst/>
          </a:prstGeom>
        </p:spPr>
      </p:pic>
      <p:pic>
        <p:nvPicPr>
          <p:cNvPr id="12" name="Obrázek 11"/>
          <p:cNvPicPr>
            <a:picLocks noChangeAspect="1"/>
          </p:cNvPicPr>
          <p:nvPr/>
        </p:nvPicPr>
        <p:blipFill>
          <a:blip r:embed="rId4"/>
          <a:stretch>
            <a:fillRect/>
          </a:stretch>
        </p:blipFill>
        <p:spPr>
          <a:xfrm>
            <a:off x="7994835" y="3577360"/>
            <a:ext cx="2183279" cy="3280640"/>
          </a:xfrm>
          <a:prstGeom prst="rect">
            <a:avLst/>
          </a:prstGeom>
        </p:spPr>
      </p:pic>
      <p:pic>
        <p:nvPicPr>
          <p:cNvPr id="13" name="Obrázek 12"/>
          <p:cNvPicPr>
            <a:picLocks noChangeAspect="1"/>
          </p:cNvPicPr>
          <p:nvPr/>
        </p:nvPicPr>
        <p:blipFill>
          <a:blip r:embed="rId5"/>
          <a:stretch>
            <a:fillRect/>
          </a:stretch>
        </p:blipFill>
        <p:spPr>
          <a:xfrm>
            <a:off x="758127" y="4008800"/>
            <a:ext cx="2473005" cy="1841200"/>
          </a:xfrm>
          <a:prstGeom prst="rect">
            <a:avLst/>
          </a:prstGeom>
        </p:spPr>
      </p:pic>
      <p:pic>
        <p:nvPicPr>
          <p:cNvPr id="14" name="Obrázek 13"/>
          <p:cNvPicPr>
            <a:picLocks noChangeAspect="1"/>
          </p:cNvPicPr>
          <p:nvPr/>
        </p:nvPicPr>
        <p:blipFill>
          <a:blip r:embed="rId6"/>
          <a:stretch>
            <a:fillRect/>
          </a:stretch>
        </p:blipFill>
        <p:spPr>
          <a:xfrm>
            <a:off x="3320266" y="4008800"/>
            <a:ext cx="2442159" cy="1823200"/>
          </a:xfrm>
          <a:prstGeom prst="rect">
            <a:avLst/>
          </a:prstGeom>
        </p:spPr>
      </p:pic>
    </p:spTree>
    <p:extLst>
      <p:ext uri="{BB962C8B-B14F-4D97-AF65-F5344CB8AC3E}">
        <p14:creationId xmlns:p14="http://schemas.microsoft.com/office/powerpoint/2010/main" val="3807468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Conservative</a:t>
            </a:r>
            <a:r>
              <a:rPr lang="cs-CZ" dirty="0"/>
              <a:t> </a:t>
            </a:r>
            <a:r>
              <a:rPr lang="cs-CZ" dirty="0" err="1"/>
              <a:t>treatment</a:t>
            </a:r>
            <a:r>
              <a:rPr lang="cs-CZ" dirty="0"/>
              <a:t> </a:t>
            </a:r>
            <a:r>
              <a:rPr lang="cs-CZ" dirty="0" err="1"/>
              <a:t>of</a:t>
            </a:r>
            <a:r>
              <a:rPr lang="cs-CZ" dirty="0"/>
              <a:t> trauma
</a:t>
            </a:r>
          </a:p>
        </p:txBody>
      </p:sp>
      <p:sp>
        <p:nvSpPr>
          <p:cNvPr id="3" name="Zástupný symbol pro obsah 2"/>
          <p:cNvSpPr>
            <a:spLocks noGrp="1"/>
          </p:cNvSpPr>
          <p:nvPr>
            <p:ph idx="1"/>
          </p:nvPr>
        </p:nvSpPr>
        <p:spPr/>
        <p:txBody>
          <a:bodyPr/>
          <a:lstStyle/>
          <a:p>
            <a:r>
              <a:rPr lang="cs-CZ" dirty="0" err="1"/>
              <a:t>Plaster</a:t>
            </a:r>
            <a:r>
              <a:rPr lang="cs-CZ" dirty="0"/>
              <a:t> TLSO: not </a:t>
            </a:r>
            <a:r>
              <a:rPr lang="cs-CZ" dirty="0" err="1"/>
              <a:t>adequate</a:t>
            </a:r>
            <a:r>
              <a:rPr lang="cs-CZ" dirty="0"/>
              <a:t> in traumatology these </a:t>
            </a:r>
            <a:r>
              <a:rPr lang="cs-CZ" dirty="0" err="1"/>
              <a:t>days</a:t>
            </a:r>
            <a:r>
              <a:rPr lang="cs-CZ" dirty="0"/>
              <a:t>
</a:t>
            </a:r>
          </a:p>
        </p:txBody>
      </p:sp>
      <p:sp>
        <p:nvSpPr>
          <p:cNvPr id="4" name="Zástupný symbol pro zápatí 3"/>
          <p:cNvSpPr>
            <a:spLocks noGrp="1"/>
          </p:cNvSpPr>
          <p:nvPr>
            <p:ph type="ftr" sz="quarter" idx="10"/>
          </p:nvPr>
        </p:nvSpPr>
        <p:spPr/>
        <p:txBody>
          <a:bodyPr/>
          <a:lstStyle/>
          <a:p>
            <a:r>
              <a:rPr lang="en-US" dirty="0"/>
              <a:t>Prosthetics - Faculty of Medicine Masaryk University</a:t>
            </a:r>
            <a:endParaRPr lang="cs-CZ" dirty="0"/>
          </a:p>
        </p:txBody>
      </p:sp>
      <p:pic>
        <p:nvPicPr>
          <p:cNvPr id="5" name="Obrázek 4"/>
          <p:cNvPicPr>
            <a:picLocks noChangeAspect="1"/>
          </p:cNvPicPr>
          <p:nvPr/>
        </p:nvPicPr>
        <p:blipFill>
          <a:blip r:embed="rId2"/>
          <a:stretch>
            <a:fillRect/>
          </a:stretch>
        </p:blipFill>
        <p:spPr>
          <a:xfrm>
            <a:off x="3950880" y="2242177"/>
            <a:ext cx="5071200" cy="3787823"/>
          </a:xfrm>
          <a:prstGeom prst="rect">
            <a:avLst/>
          </a:prstGeom>
        </p:spPr>
      </p:pic>
    </p:spTree>
    <p:extLst>
      <p:ext uri="{BB962C8B-B14F-4D97-AF65-F5344CB8AC3E}">
        <p14:creationId xmlns:p14="http://schemas.microsoft.com/office/powerpoint/2010/main" val="2848565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a:t>Prosthetics - Faculty of Medicine Masaryk University</a:t>
            </a:r>
            <a:endParaRPr lang="cs-CZ" dirty="0"/>
          </a:p>
        </p:txBody>
      </p:sp>
      <p:sp>
        <p:nvSpPr>
          <p:cNvPr id="3" name="Nadpis 2"/>
          <p:cNvSpPr>
            <a:spLocks noGrp="1"/>
          </p:cNvSpPr>
          <p:nvPr>
            <p:ph type="title"/>
          </p:nvPr>
        </p:nvSpPr>
        <p:spPr/>
        <p:txBody>
          <a:bodyPr/>
          <a:lstStyle/>
          <a:p>
            <a:endParaRPr lang="cs-CZ"/>
          </a:p>
        </p:txBody>
      </p:sp>
      <p:sp>
        <p:nvSpPr>
          <p:cNvPr id="4" name="Podnadpis 3"/>
          <p:cNvSpPr>
            <a:spLocks noGrp="1"/>
          </p:cNvSpPr>
          <p:nvPr>
            <p:ph type="subTitle" idx="1"/>
          </p:nvPr>
        </p:nvSpPr>
        <p:spPr/>
        <p:txBody>
          <a:bodyPr/>
          <a:lstStyle/>
          <a:p>
            <a:endParaRPr lang="cs-CZ"/>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29650" y="1885950"/>
            <a:ext cx="4114800" cy="3086100"/>
          </a:xfrm>
          <a:prstGeom prst="rect">
            <a:avLst/>
          </a:prstGeom>
        </p:spPr>
      </p:pic>
    </p:spTree>
    <p:extLst>
      <p:ext uri="{BB962C8B-B14F-4D97-AF65-F5344CB8AC3E}">
        <p14:creationId xmlns:p14="http://schemas.microsoft.com/office/powerpoint/2010/main" val="333710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Conservative</a:t>
            </a:r>
            <a:r>
              <a:rPr lang="cs-CZ" dirty="0"/>
              <a:t> </a:t>
            </a:r>
            <a:r>
              <a:rPr lang="cs-CZ" dirty="0" err="1"/>
              <a:t>treatment</a:t>
            </a:r>
            <a:r>
              <a:rPr lang="cs-CZ" dirty="0"/>
              <a:t> </a:t>
            </a:r>
            <a:r>
              <a:rPr lang="cs-CZ" dirty="0" err="1"/>
              <a:t>of</a:t>
            </a:r>
            <a:r>
              <a:rPr lang="cs-CZ" dirty="0"/>
              <a:t> trauma
</a:t>
            </a:r>
          </a:p>
        </p:txBody>
      </p:sp>
      <p:sp>
        <p:nvSpPr>
          <p:cNvPr id="4" name="Zástupný symbol pro zápatí 3"/>
          <p:cNvSpPr>
            <a:spLocks noGrp="1"/>
          </p:cNvSpPr>
          <p:nvPr>
            <p:ph type="ftr" sz="quarter" idx="10"/>
          </p:nvPr>
        </p:nvSpPr>
        <p:spPr/>
        <p:txBody>
          <a:bodyPr/>
          <a:lstStyle/>
          <a:p>
            <a:r>
              <a:rPr lang="en-US" dirty="0"/>
              <a:t>Prosthetics - Faculty of Medicine Masaryk University</a:t>
            </a:r>
            <a:endParaRPr lang="cs-CZ" dirty="0"/>
          </a:p>
        </p:txBody>
      </p:sp>
      <p:pic>
        <p:nvPicPr>
          <p:cNvPr id="6" name="Obrázek 5"/>
          <p:cNvPicPr>
            <a:picLocks noChangeAspect="1"/>
          </p:cNvPicPr>
          <p:nvPr/>
        </p:nvPicPr>
        <p:blipFill>
          <a:blip r:embed="rId2"/>
          <a:stretch>
            <a:fillRect/>
          </a:stretch>
        </p:blipFill>
        <p:spPr>
          <a:xfrm>
            <a:off x="3682260" y="1463479"/>
            <a:ext cx="2734722" cy="4502589"/>
          </a:xfrm>
          <a:prstGeom prst="rect">
            <a:avLst/>
          </a:prstGeom>
        </p:spPr>
      </p:pic>
      <p:pic>
        <p:nvPicPr>
          <p:cNvPr id="7" name="Obrázek 6"/>
          <p:cNvPicPr>
            <a:picLocks noChangeAspect="1"/>
          </p:cNvPicPr>
          <p:nvPr/>
        </p:nvPicPr>
        <p:blipFill>
          <a:blip r:embed="rId3"/>
          <a:stretch>
            <a:fillRect/>
          </a:stretch>
        </p:blipFill>
        <p:spPr>
          <a:xfrm>
            <a:off x="6529120" y="1463479"/>
            <a:ext cx="2980640" cy="4539616"/>
          </a:xfrm>
          <a:prstGeom prst="rect">
            <a:avLst/>
          </a:prstGeom>
        </p:spPr>
      </p:pic>
    </p:spTree>
    <p:extLst>
      <p:ext uri="{BB962C8B-B14F-4D97-AF65-F5344CB8AC3E}">
        <p14:creationId xmlns:p14="http://schemas.microsoft.com/office/powerpoint/2010/main" val="2213693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Corsetotherapy</a:t>
            </a:r>
            <a:endParaRPr lang="cs-CZ" dirty="0"/>
          </a:p>
        </p:txBody>
      </p:sp>
      <p:sp>
        <p:nvSpPr>
          <p:cNvPr id="3" name="Zástupný symbol pro obsah 2"/>
          <p:cNvSpPr>
            <a:spLocks noGrp="1"/>
          </p:cNvSpPr>
          <p:nvPr>
            <p:ph idx="1"/>
          </p:nvPr>
        </p:nvSpPr>
        <p:spPr/>
        <p:txBody>
          <a:bodyPr/>
          <a:lstStyle/>
          <a:p>
            <a:r>
              <a:rPr lang="cs-CZ" dirty="0" err="1"/>
              <a:t>Indications</a:t>
            </a:r>
            <a:r>
              <a:rPr lang="cs-CZ" dirty="0"/>
              <a:t>: </a:t>
            </a:r>
          </a:p>
          <a:p>
            <a:pPr lvl="1"/>
            <a:r>
              <a:rPr lang="cs-CZ" dirty="0" err="1"/>
              <a:t>Scoliosis</a:t>
            </a:r>
            <a:r>
              <a:rPr lang="cs-CZ" dirty="0"/>
              <a:t>: </a:t>
            </a:r>
            <a:r>
              <a:rPr lang="cs-CZ" dirty="0" err="1"/>
              <a:t>Congenital</a:t>
            </a:r>
            <a:r>
              <a:rPr lang="cs-CZ" dirty="0"/>
              <a:t>, </a:t>
            </a:r>
            <a:r>
              <a:rPr lang="cs-CZ" dirty="0" err="1"/>
              <a:t>Idiopathic</a:t>
            </a:r>
            <a:r>
              <a:rPr lang="cs-CZ" dirty="0"/>
              <a:t>, </a:t>
            </a:r>
            <a:r>
              <a:rPr lang="cs-CZ" dirty="0" err="1"/>
              <a:t>Neuromuscular</a:t>
            </a:r>
            <a:r>
              <a:rPr lang="cs-CZ" dirty="0"/>
              <a:t>, </a:t>
            </a:r>
            <a:r>
              <a:rPr lang="cs-CZ" dirty="0" err="1"/>
              <a:t>Degenerative</a:t>
            </a:r>
            <a:r>
              <a:rPr lang="cs-CZ" dirty="0"/>
              <a:t>
</a:t>
            </a:r>
            <a:r>
              <a:rPr lang="cs-CZ" dirty="0" err="1"/>
              <a:t>Traumas</a:t>
            </a:r>
            <a:r>
              <a:rPr lang="cs-CZ" dirty="0"/>
              <a:t>: </a:t>
            </a:r>
            <a:r>
              <a:rPr lang="cs-CZ" dirty="0" err="1"/>
              <a:t>primarily</a:t>
            </a:r>
            <a:r>
              <a:rPr lang="cs-CZ" dirty="0"/>
              <a:t>, event. </a:t>
            </a:r>
            <a:r>
              <a:rPr lang="cs-CZ" dirty="0" err="1"/>
              <a:t>postoperative</a:t>
            </a:r>
            <a:r>
              <a:rPr lang="cs-CZ" dirty="0"/>
              <a:t> </a:t>
            </a:r>
            <a:r>
              <a:rPr lang="cs-CZ" dirty="0" err="1"/>
              <a:t>treatment</a:t>
            </a:r>
            <a:r>
              <a:rPr lang="cs-CZ" dirty="0"/>
              <a:t>
</a:t>
            </a:r>
            <a:r>
              <a:rPr lang="cs-CZ" dirty="0" err="1"/>
              <a:t>Oncology</a:t>
            </a:r>
            <a:r>
              <a:rPr lang="cs-CZ" dirty="0"/>
              <a:t>: </a:t>
            </a:r>
            <a:r>
              <a:rPr lang="cs-CZ" dirty="0" err="1"/>
              <a:t>primarily</a:t>
            </a:r>
            <a:r>
              <a:rPr lang="cs-CZ" dirty="0"/>
              <a:t>, event. </a:t>
            </a:r>
            <a:r>
              <a:rPr lang="cs-CZ" dirty="0" err="1"/>
              <a:t>postoperative</a:t>
            </a:r>
            <a:r>
              <a:rPr lang="cs-CZ" dirty="0"/>
              <a:t> </a:t>
            </a:r>
            <a:r>
              <a:rPr lang="cs-CZ" dirty="0" err="1"/>
              <a:t>treatment</a:t>
            </a:r>
            <a:endParaRPr lang="cs-CZ" dirty="0"/>
          </a:p>
          <a:p>
            <a:r>
              <a:rPr lang="cs-CZ" dirty="0" err="1"/>
              <a:t>Degeneration</a:t>
            </a:r>
            <a:r>
              <a:rPr lang="cs-CZ" dirty="0"/>
              <a:t>: </a:t>
            </a:r>
            <a:r>
              <a:rPr lang="cs-CZ" dirty="0" err="1"/>
              <a:t>postoperative</a:t>
            </a:r>
            <a:r>
              <a:rPr lang="cs-CZ" dirty="0"/>
              <a:t> </a:t>
            </a:r>
            <a:r>
              <a:rPr lang="cs-CZ" dirty="0" err="1"/>
              <a:t>treatment</a:t>
            </a:r>
            <a:r>
              <a:rPr lang="cs-CZ" dirty="0"/>
              <a:t>
</a:t>
            </a:r>
            <a:r>
              <a:rPr lang="cs-CZ" dirty="0" err="1"/>
              <a:t>Objective</a:t>
            </a:r>
            <a:r>
              <a:rPr lang="cs-CZ" dirty="0"/>
              <a:t>: </a:t>
            </a:r>
            <a:r>
              <a:rPr lang="cs-CZ" dirty="0" err="1"/>
              <a:t>stabilization</a:t>
            </a:r>
            <a:r>
              <a:rPr lang="cs-CZ" dirty="0"/>
              <a:t>, </a:t>
            </a:r>
            <a:r>
              <a:rPr lang="cs-CZ" dirty="0" err="1"/>
              <a:t>correction</a:t>
            </a:r>
            <a:endParaRPr lang="cs-CZ" dirty="0"/>
          </a:p>
        </p:txBody>
      </p:sp>
      <p:sp>
        <p:nvSpPr>
          <p:cNvPr id="4" name="Zástupný symbol pro zápatí 3"/>
          <p:cNvSpPr>
            <a:spLocks noGrp="1"/>
          </p:cNvSpPr>
          <p:nvPr>
            <p:ph type="ftr" sz="quarter" idx="10"/>
          </p:nvPr>
        </p:nvSpPr>
        <p:spPr/>
        <p:txBody>
          <a:bodyPr/>
          <a:lstStyle/>
          <a:p>
            <a:r>
              <a:rPr lang="en-US" dirty="0"/>
              <a:t>Prosthetics - Faculty of Medicine Masaryk University</a:t>
            </a:r>
            <a:endParaRPr lang="cs-CZ" dirty="0"/>
          </a:p>
        </p:txBody>
      </p:sp>
    </p:spTree>
    <p:extLst>
      <p:ext uri="{BB962C8B-B14F-4D97-AF65-F5344CB8AC3E}">
        <p14:creationId xmlns:p14="http://schemas.microsoft.com/office/powerpoint/2010/main" val="1699663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sz="2000" dirty="0" err="1"/>
              <a:t>Primary</a:t>
            </a:r>
            <a:r>
              <a:rPr lang="cs-CZ" sz="2000" dirty="0"/>
              <a:t> </a:t>
            </a:r>
            <a:r>
              <a:rPr lang="cs-CZ" sz="2000" dirty="0" err="1"/>
              <a:t>forces</a:t>
            </a:r>
            <a:r>
              <a:rPr lang="cs-CZ" sz="2000" dirty="0"/>
              <a:t>:</a:t>
            </a:r>
          </a:p>
          <a:p>
            <a:pPr lvl="1"/>
            <a:r>
              <a:rPr lang="cs-CZ" dirty="0" err="1"/>
              <a:t>acts</a:t>
            </a:r>
            <a:r>
              <a:rPr lang="cs-CZ" dirty="0"/>
              <a:t> </a:t>
            </a:r>
            <a:r>
              <a:rPr lang="cs-CZ" dirty="0" err="1"/>
              <a:t>indirectly</a:t>
            </a:r>
            <a:r>
              <a:rPr lang="cs-CZ" dirty="0"/>
              <a:t> on </a:t>
            </a:r>
            <a:r>
              <a:rPr lang="cs-CZ" dirty="0" err="1"/>
              <a:t>the</a:t>
            </a:r>
            <a:r>
              <a:rPr lang="cs-CZ" dirty="0"/>
              <a:t> spine </a:t>
            </a:r>
            <a:r>
              <a:rPr lang="cs-CZ" dirty="0" err="1"/>
              <a:t>through</a:t>
            </a:r>
            <a:r>
              <a:rPr lang="cs-CZ" dirty="0"/>
              <a:t> </a:t>
            </a:r>
            <a:r>
              <a:rPr lang="cs-CZ" dirty="0" err="1"/>
              <a:t>surrounding</a:t>
            </a:r>
            <a:r>
              <a:rPr lang="cs-CZ" dirty="0"/>
              <a:t> </a:t>
            </a:r>
            <a:r>
              <a:rPr lang="cs-CZ" dirty="0" err="1"/>
              <a:t>structures</a:t>
            </a:r>
            <a:endParaRPr lang="cs-CZ" dirty="0"/>
          </a:p>
          <a:p>
            <a:pPr lvl="1"/>
            <a:r>
              <a:rPr lang="cs-CZ" dirty="0"/>
              <a:t>axis: </a:t>
            </a:r>
            <a:r>
              <a:rPr lang="cs-CZ" dirty="0" err="1"/>
              <a:t>tensile</a:t>
            </a:r>
            <a:r>
              <a:rPr lang="cs-CZ" dirty="0"/>
              <a:t> – </a:t>
            </a:r>
            <a:r>
              <a:rPr lang="cs-CZ" dirty="0" err="1"/>
              <a:t>for</a:t>
            </a:r>
            <a:r>
              <a:rPr lang="cs-CZ" dirty="0"/>
              <a:t> deformity in </a:t>
            </a:r>
            <a:r>
              <a:rPr lang="cs-CZ" dirty="0" err="1"/>
              <a:t>the</a:t>
            </a:r>
            <a:r>
              <a:rPr lang="cs-CZ" dirty="0"/>
              <a:t> </a:t>
            </a:r>
            <a:r>
              <a:rPr lang="cs-CZ" dirty="0" err="1"/>
              <a:t>sense</a:t>
            </a:r>
            <a:r>
              <a:rPr lang="cs-CZ" dirty="0"/>
              <a:t> </a:t>
            </a:r>
            <a:r>
              <a:rPr lang="cs-CZ" dirty="0" err="1"/>
              <a:t>of</a:t>
            </a:r>
            <a:r>
              <a:rPr lang="cs-CZ" dirty="0"/>
              <a:t> </a:t>
            </a:r>
            <a:r>
              <a:rPr lang="cs-CZ" dirty="0" err="1"/>
              <a:t>stretching</a:t>
            </a:r>
            <a:r>
              <a:rPr lang="cs-CZ" dirty="0"/>
              <a:t>: pelvis – </a:t>
            </a:r>
            <a:r>
              <a:rPr lang="cs-CZ" dirty="0" err="1"/>
              <a:t>cervical</a:t>
            </a:r>
            <a:r>
              <a:rPr lang="cs-CZ" dirty="0"/>
              <a:t> </a:t>
            </a:r>
            <a:r>
              <a:rPr lang="cs-CZ" dirty="0" err="1"/>
              <a:t>pelotes</a:t>
            </a:r>
            <a:endParaRPr lang="cs-CZ" sz="2800" dirty="0"/>
          </a:p>
          <a:p>
            <a:pPr lvl="1"/>
            <a:r>
              <a:rPr lang="cs-CZ" sz="2000" dirty="0" err="1"/>
              <a:t>sides</a:t>
            </a:r>
            <a:r>
              <a:rPr lang="cs-CZ" sz="2000" dirty="0"/>
              <a:t>: </a:t>
            </a:r>
            <a:r>
              <a:rPr lang="cs-CZ" sz="2000" dirty="0" err="1"/>
              <a:t>pressure</a:t>
            </a:r>
            <a:r>
              <a:rPr lang="cs-CZ" sz="2000" dirty="0"/>
              <a:t> – </a:t>
            </a:r>
            <a:r>
              <a:rPr lang="cs-CZ" sz="2000" dirty="0" err="1"/>
              <a:t>through</a:t>
            </a:r>
            <a:r>
              <a:rPr lang="cs-CZ" sz="2000" dirty="0"/>
              <a:t> </a:t>
            </a:r>
            <a:r>
              <a:rPr lang="cs-CZ" sz="2000" dirty="0" err="1"/>
              <a:t>the</a:t>
            </a:r>
            <a:r>
              <a:rPr lang="cs-CZ" sz="2000" dirty="0"/>
              <a:t> </a:t>
            </a:r>
            <a:r>
              <a:rPr lang="cs-CZ" sz="2000" dirty="0" err="1"/>
              <a:t>rib</a:t>
            </a:r>
            <a:r>
              <a:rPr lang="cs-CZ" sz="2000" dirty="0"/>
              <a:t> </a:t>
            </a:r>
            <a:r>
              <a:rPr lang="cs-CZ" sz="2000" dirty="0" err="1"/>
              <a:t>cage</a:t>
            </a:r>
            <a:r>
              <a:rPr lang="cs-CZ" sz="2000" dirty="0"/>
              <a:t> by </a:t>
            </a:r>
            <a:r>
              <a:rPr lang="cs-CZ" sz="2000" dirty="0" err="1"/>
              <a:t>pressure</a:t>
            </a:r>
            <a:r>
              <a:rPr lang="cs-CZ" sz="2000" dirty="0"/>
              <a:t> on </a:t>
            </a:r>
            <a:r>
              <a:rPr lang="cs-CZ" sz="2000" dirty="0" err="1"/>
              <a:t>the</a:t>
            </a:r>
            <a:r>
              <a:rPr lang="cs-CZ" sz="2000" dirty="0"/>
              <a:t> </a:t>
            </a:r>
            <a:r>
              <a:rPr lang="cs-CZ" sz="2000" dirty="0" err="1"/>
              <a:t>vertebra</a:t>
            </a:r>
            <a:endParaRPr lang="cs-CZ" sz="2000" dirty="0"/>
          </a:p>
          <a:p>
            <a:endParaRPr lang="cs-CZ" sz="2000" dirty="0"/>
          </a:p>
          <a:p>
            <a:r>
              <a:rPr lang="cs-CZ" sz="2000" dirty="0" err="1"/>
              <a:t>Milwaukee</a:t>
            </a:r>
            <a:r>
              <a:rPr lang="cs-CZ" sz="2000" dirty="0"/>
              <a:t> </a:t>
            </a:r>
            <a:r>
              <a:rPr lang="cs-CZ" sz="2000" dirty="0" err="1"/>
              <a:t>Brace</a:t>
            </a:r>
            <a:r>
              <a:rPr lang="cs-CZ" sz="2000" dirty="0"/>
              <a:t>
</a:t>
            </a:r>
            <a:r>
              <a:rPr lang="cs-CZ" sz="2000" dirty="0" err="1"/>
              <a:t>Thorakolumbosacral</a:t>
            </a:r>
            <a:r>
              <a:rPr lang="cs-CZ" sz="2000" dirty="0"/>
              <a:t> </a:t>
            </a:r>
            <a:r>
              <a:rPr lang="cs-CZ" sz="2000" dirty="0" err="1"/>
              <a:t>orthosis</a:t>
            </a:r>
            <a:r>
              <a:rPr lang="cs-CZ" sz="2000" dirty="0"/>
              <a:t> (TLSO)
</a:t>
            </a:r>
            <a:r>
              <a:rPr lang="cs-CZ" sz="2000" dirty="0" err="1"/>
              <a:t>Two</a:t>
            </a:r>
            <a:r>
              <a:rPr lang="cs-CZ" sz="2000" dirty="0"/>
              <a:t>-part </a:t>
            </a:r>
            <a:r>
              <a:rPr lang="cs-CZ" sz="2000" dirty="0" err="1"/>
              <a:t>cervikothoracolumbusal</a:t>
            </a:r>
            <a:r>
              <a:rPr lang="cs-CZ" sz="2000" dirty="0"/>
              <a:t> </a:t>
            </a:r>
            <a:r>
              <a:rPr lang="cs-CZ" sz="2000" dirty="0" err="1"/>
              <a:t>orthosis</a:t>
            </a:r>
            <a:r>
              <a:rPr lang="cs-CZ" sz="2000" dirty="0"/>
              <a:t> (CTLSO). 
</a:t>
            </a:r>
            <a:r>
              <a:rPr lang="cs-CZ" sz="2000" dirty="0" err="1"/>
              <a:t>Carlson</a:t>
            </a:r>
            <a:r>
              <a:rPr lang="cs-CZ" sz="2000" dirty="0"/>
              <a:t> and </a:t>
            </a:r>
            <a:r>
              <a:rPr lang="cs-CZ" sz="2000" dirty="0" err="1"/>
              <a:t>Payette</a:t>
            </a:r>
            <a:r>
              <a:rPr lang="cs-CZ" sz="2000" dirty="0"/>
              <a:t> (2017) </a:t>
            </a:r>
            <a:r>
              <a:rPr lang="cs-CZ" sz="2000" dirty="0" err="1"/>
              <a:t>braces</a:t>
            </a:r>
            <a:r>
              <a:rPr lang="cs-CZ" sz="2000" dirty="0"/>
              <a:t> </a:t>
            </a:r>
            <a:r>
              <a:rPr lang="cs-CZ" sz="2000" dirty="0" err="1"/>
              <a:t>supporting</a:t>
            </a:r>
            <a:r>
              <a:rPr lang="cs-CZ" sz="2000" dirty="0"/>
              <a:t> sed
</a:t>
            </a:r>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Pelvic</a:t>
            </a:r>
            <a:r>
              <a:rPr lang="cs-CZ" dirty="0"/>
              <a:t> </a:t>
            </a:r>
            <a:r>
              <a:rPr lang="cs-CZ" dirty="0" err="1"/>
              <a:t>belt</a:t>
            </a:r>
            <a:r>
              <a:rPr lang="cs-CZ" dirty="0"/>
              <a:t> – </a:t>
            </a:r>
            <a:r>
              <a:rPr lang="cs-CZ" dirty="0" err="1"/>
              <a:t>neck</a:t>
            </a:r>
            <a:r>
              <a:rPr lang="cs-CZ" dirty="0"/>
              <a:t> </a:t>
            </a:r>
            <a:r>
              <a:rPr lang="cs-CZ" dirty="0" err="1"/>
              <a:t>circle</a:t>
            </a:r>
            <a:r>
              <a:rPr lang="cs-CZ" dirty="0"/>
              <a:t> – </a:t>
            </a:r>
            <a:r>
              <a:rPr lang="cs-CZ" dirty="0" err="1"/>
              <a:t>side</a:t>
            </a:r>
            <a:r>
              <a:rPr lang="cs-CZ" dirty="0"/>
              <a:t> </a:t>
            </a:r>
            <a:r>
              <a:rPr lang="cs-CZ" dirty="0" err="1"/>
              <a:t>pressure</a:t>
            </a:r>
            <a:r>
              <a:rPr lang="cs-CZ" dirty="0"/>
              <a:t> </a:t>
            </a:r>
            <a:r>
              <a:rPr lang="cs-CZ" dirty="0" err="1"/>
              <a:t>pellets</a:t>
            </a:r>
            <a:r>
              <a:rPr lang="cs-CZ" dirty="0"/>
              <a:t>
</a:t>
            </a:r>
          </a:p>
        </p:txBody>
      </p:sp>
      <p:sp>
        <p:nvSpPr>
          <p:cNvPr id="5" name="Nadpis 4"/>
          <p:cNvSpPr>
            <a:spLocks noGrp="1"/>
          </p:cNvSpPr>
          <p:nvPr>
            <p:ph type="title"/>
          </p:nvPr>
        </p:nvSpPr>
        <p:spPr/>
        <p:txBody>
          <a:bodyPr/>
          <a:lstStyle/>
          <a:p>
            <a:r>
              <a:rPr lang="cs-CZ" dirty="0" err="1"/>
              <a:t>Principle</a:t>
            </a:r>
            <a:r>
              <a:rPr lang="cs-CZ" dirty="0"/>
              <a:t> </a:t>
            </a:r>
            <a:r>
              <a:rPr lang="cs-CZ" dirty="0" err="1"/>
              <a:t>of</a:t>
            </a:r>
            <a:r>
              <a:rPr lang="cs-CZ" dirty="0"/>
              <a:t> </a:t>
            </a:r>
            <a:r>
              <a:rPr lang="cs-CZ" dirty="0" err="1"/>
              <a:t>three</a:t>
            </a:r>
            <a:r>
              <a:rPr lang="cs-CZ" dirty="0"/>
              <a:t>-point </a:t>
            </a:r>
            <a:r>
              <a:rPr lang="cs-CZ" dirty="0" err="1"/>
              <a:t>fixation</a:t>
            </a:r>
            <a:r>
              <a:rPr lang="cs-CZ" dirty="0"/>
              <a:t>
</a:t>
            </a:r>
          </a:p>
        </p:txBody>
      </p:sp>
    </p:spTree>
    <p:extLst>
      <p:ext uri="{BB962C8B-B14F-4D97-AF65-F5344CB8AC3E}">
        <p14:creationId xmlns:p14="http://schemas.microsoft.com/office/powerpoint/2010/main" val="1082790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Milwaukee Brace (May &amp; Lockard, 2011) 
</a:t>
            </a:r>
            <a:endParaRPr lang="cs-CZ" dirty="0"/>
          </a:p>
        </p:txBody>
      </p:sp>
      <p:sp>
        <p:nvSpPr>
          <p:cNvPr id="5" name="Nadpis 4"/>
          <p:cNvSpPr>
            <a:spLocks noGrp="1"/>
          </p:cNvSpPr>
          <p:nvPr>
            <p:ph type="title"/>
          </p:nvPr>
        </p:nvSpPr>
        <p:spPr/>
        <p:txBody>
          <a:bodyPr/>
          <a:lstStyle/>
          <a:p>
            <a:r>
              <a:rPr lang="cs-CZ" dirty="0" err="1"/>
              <a:t>Principle</a:t>
            </a:r>
            <a:r>
              <a:rPr lang="cs-CZ" dirty="0"/>
              <a:t> </a:t>
            </a:r>
            <a:r>
              <a:rPr lang="cs-CZ" dirty="0" err="1"/>
              <a:t>of</a:t>
            </a:r>
            <a:r>
              <a:rPr lang="cs-CZ" dirty="0"/>
              <a:t> </a:t>
            </a:r>
            <a:r>
              <a:rPr lang="cs-CZ" dirty="0" err="1"/>
              <a:t>three</a:t>
            </a:r>
            <a:r>
              <a:rPr lang="cs-CZ" dirty="0"/>
              <a:t>-point </a:t>
            </a:r>
            <a:r>
              <a:rPr lang="cs-CZ" dirty="0" err="1"/>
              <a:t>fixation</a:t>
            </a:r>
            <a:r>
              <a:rPr lang="cs-CZ" dirty="0"/>
              <a:t>
</a:t>
            </a:r>
          </a:p>
        </p:txBody>
      </p:sp>
      <p:pic>
        <p:nvPicPr>
          <p:cNvPr id="7" name="Obrázek 6"/>
          <p:cNvPicPr>
            <a:picLocks noChangeAspect="1"/>
          </p:cNvPicPr>
          <p:nvPr/>
        </p:nvPicPr>
        <p:blipFill>
          <a:blip r:embed="rId2"/>
          <a:stretch>
            <a:fillRect/>
          </a:stretch>
        </p:blipFill>
        <p:spPr>
          <a:xfrm>
            <a:off x="6096600" y="1567577"/>
            <a:ext cx="3101280" cy="4448503"/>
          </a:xfrm>
          <a:prstGeom prst="rect">
            <a:avLst/>
          </a:prstGeom>
        </p:spPr>
      </p:pic>
    </p:spTree>
    <p:extLst>
      <p:ext uri="{BB962C8B-B14F-4D97-AF65-F5344CB8AC3E}">
        <p14:creationId xmlns:p14="http://schemas.microsoft.com/office/powerpoint/2010/main" val="762670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err="1"/>
              <a:t>Thorakolumbossacral</a:t>
            </a:r>
            <a:r>
              <a:rPr lang="en-US" dirty="0"/>
              <a:t> orthosis (author unknown, 2018) 
</a:t>
            </a:r>
            <a:endParaRPr lang="cs-CZ" dirty="0"/>
          </a:p>
        </p:txBody>
      </p:sp>
      <p:sp>
        <p:nvSpPr>
          <p:cNvPr id="5" name="Nadpis 4"/>
          <p:cNvSpPr>
            <a:spLocks noGrp="1"/>
          </p:cNvSpPr>
          <p:nvPr>
            <p:ph type="title"/>
          </p:nvPr>
        </p:nvSpPr>
        <p:spPr/>
        <p:txBody>
          <a:bodyPr/>
          <a:lstStyle/>
          <a:p>
            <a:r>
              <a:rPr lang="cs-CZ" dirty="0" err="1"/>
              <a:t>Principle</a:t>
            </a:r>
            <a:r>
              <a:rPr lang="cs-CZ" dirty="0"/>
              <a:t> </a:t>
            </a:r>
            <a:r>
              <a:rPr lang="cs-CZ" dirty="0" err="1"/>
              <a:t>of</a:t>
            </a:r>
            <a:r>
              <a:rPr lang="cs-CZ" dirty="0"/>
              <a:t> </a:t>
            </a:r>
            <a:r>
              <a:rPr lang="cs-CZ" dirty="0" err="1"/>
              <a:t>three</a:t>
            </a:r>
            <a:r>
              <a:rPr lang="cs-CZ" dirty="0"/>
              <a:t>-point </a:t>
            </a:r>
            <a:r>
              <a:rPr lang="cs-CZ" dirty="0" err="1"/>
              <a:t>fixation</a:t>
            </a:r>
            <a:r>
              <a:rPr lang="cs-CZ" dirty="0"/>
              <a:t>
</a:t>
            </a:r>
          </a:p>
        </p:txBody>
      </p:sp>
      <p:pic>
        <p:nvPicPr>
          <p:cNvPr id="2" name="Obrázek 1"/>
          <p:cNvPicPr>
            <a:picLocks noChangeAspect="1"/>
          </p:cNvPicPr>
          <p:nvPr/>
        </p:nvPicPr>
        <p:blipFill>
          <a:blip r:embed="rId2"/>
          <a:stretch>
            <a:fillRect/>
          </a:stretch>
        </p:blipFill>
        <p:spPr>
          <a:xfrm>
            <a:off x="6909400" y="1171576"/>
            <a:ext cx="2543400" cy="5134430"/>
          </a:xfrm>
          <a:prstGeom prst="rect">
            <a:avLst/>
          </a:prstGeom>
        </p:spPr>
      </p:pic>
    </p:spTree>
    <p:extLst>
      <p:ext uri="{BB962C8B-B14F-4D97-AF65-F5344CB8AC3E}">
        <p14:creationId xmlns:p14="http://schemas.microsoft.com/office/powerpoint/2010/main" val="22968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err="1"/>
              <a:t>Thoracosocal</a:t>
            </a:r>
            <a:r>
              <a:rPr lang="en-US" dirty="0"/>
              <a:t> corset of synthetic material 
</a:t>
            </a:r>
            <a:endParaRPr lang="cs-CZ" dirty="0"/>
          </a:p>
        </p:txBody>
      </p:sp>
      <p:sp>
        <p:nvSpPr>
          <p:cNvPr id="5" name="Nadpis 4"/>
          <p:cNvSpPr>
            <a:spLocks noGrp="1"/>
          </p:cNvSpPr>
          <p:nvPr>
            <p:ph type="title"/>
          </p:nvPr>
        </p:nvSpPr>
        <p:spPr/>
        <p:txBody>
          <a:bodyPr/>
          <a:lstStyle/>
          <a:p>
            <a:r>
              <a:rPr lang="cs-CZ" dirty="0" err="1"/>
              <a:t>Principle</a:t>
            </a:r>
            <a:r>
              <a:rPr lang="cs-CZ" dirty="0"/>
              <a:t> </a:t>
            </a:r>
            <a:r>
              <a:rPr lang="cs-CZ" dirty="0" err="1"/>
              <a:t>of</a:t>
            </a:r>
            <a:r>
              <a:rPr lang="cs-CZ" dirty="0"/>
              <a:t> </a:t>
            </a:r>
            <a:r>
              <a:rPr lang="cs-CZ" dirty="0" err="1"/>
              <a:t>three</a:t>
            </a:r>
            <a:r>
              <a:rPr lang="cs-CZ" dirty="0"/>
              <a:t>-point </a:t>
            </a:r>
            <a:r>
              <a:rPr lang="cs-CZ" dirty="0" err="1"/>
              <a:t>fixation</a:t>
            </a:r>
            <a:r>
              <a:rPr lang="cs-CZ" dirty="0"/>
              <a:t>
</a:t>
            </a:r>
          </a:p>
        </p:txBody>
      </p:sp>
      <p:pic>
        <p:nvPicPr>
          <p:cNvPr id="6" name="Obrázek 5"/>
          <p:cNvPicPr>
            <a:picLocks noChangeAspect="1"/>
          </p:cNvPicPr>
          <p:nvPr/>
        </p:nvPicPr>
        <p:blipFill>
          <a:blip r:embed="rId2"/>
          <a:stretch>
            <a:fillRect/>
          </a:stretch>
        </p:blipFill>
        <p:spPr>
          <a:xfrm>
            <a:off x="5124659" y="1999308"/>
            <a:ext cx="4181913" cy="3609012"/>
          </a:xfrm>
          <a:prstGeom prst="rect">
            <a:avLst/>
          </a:prstGeom>
        </p:spPr>
      </p:pic>
    </p:spTree>
    <p:extLst>
      <p:ext uri="{BB962C8B-B14F-4D97-AF65-F5344CB8AC3E}">
        <p14:creationId xmlns:p14="http://schemas.microsoft.com/office/powerpoint/2010/main" val="592729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sz="1800" dirty="0"/>
              <a:t>Sample sit-supporting orthosis supplemented with additional compensatory aids (Carlson &amp;amp; Payette)
</a:t>
            </a:r>
            <a:endParaRPr lang="cs-CZ" dirty="0"/>
          </a:p>
        </p:txBody>
      </p:sp>
      <p:sp>
        <p:nvSpPr>
          <p:cNvPr id="5" name="Nadpis 4"/>
          <p:cNvSpPr>
            <a:spLocks noGrp="1"/>
          </p:cNvSpPr>
          <p:nvPr>
            <p:ph type="title"/>
          </p:nvPr>
        </p:nvSpPr>
        <p:spPr/>
        <p:txBody>
          <a:bodyPr/>
          <a:lstStyle/>
          <a:p>
            <a:r>
              <a:rPr lang="cs-CZ" dirty="0" err="1"/>
              <a:t>Principle</a:t>
            </a:r>
            <a:r>
              <a:rPr lang="cs-CZ" dirty="0"/>
              <a:t> </a:t>
            </a:r>
            <a:r>
              <a:rPr lang="cs-CZ" dirty="0" err="1"/>
              <a:t>of</a:t>
            </a:r>
            <a:r>
              <a:rPr lang="cs-CZ" dirty="0"/>
              <a:t> </a:t>
            </a:r>
            <a:r>
              <a:rPr lang="cs-CZ" dirty="0" err="1"/>
              <a:t>three</a:t>
            </a:r>
            <a:r>
              <a:rPr lang="cs-CZ" dirty="0"/>
              <a:t>-point </a:t>
            </a:r>
            <a:r>
              <a:rPr lang="cs-CZ" dirty="0" err="1"/>
              <a:t>fixation</a:t>
            </a:r>
            <a:r>
              <a:rPr lang="cs-CZ" dirty="0"/>
              <a:t>
</a:t>
            </a:r>
          </a:p>
        </p:txBody>
      </p:sp>
      <p:pic>
        <p:nvPicPr>
          <p:cNvPr id="2" name="Obrázek 1"/>
          <p:cNvPicPr>
            <a:picLocks noChangeAspect="1"/>
          </p:cNvPicPr>
          <p:nvPr/>
        </p:nvPicPr>
        <p:blipFill>
          <a:blip r:embed="rId2"/>
          <a:stretch>
            <a:fillRect/>
          </a:stretch>
        </p:blipFill>
        <p:spPr>
          <a:xfrm>
            <a:off x="1136279" y="2150508"/>
            <a:ext cx="9980172" cy="3010772"/>
          </a:xfrm>
          <a:prstGeom prst="rect">
            <a:avLst/>
          </a:prstGeom>
        </p:spPr>
      </p:pic>
    </p:spTree>
    <p:extLst>
      <p:ext uri="{BB962C8B-B14F-4D97-AF65-F5344CB8AC3E}">
        <p14:creationId xmlns:p14="http://schemas.microsoft.com/office/powerpoint/2010/main" val="1015567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2400" dirty="0"/>
              <a:t>Abnormal increase in lower thoracic kyphosis in puberty with rigidity and typical X-ray changes (ASCANI and co. 1985)
Disparity between growth hormone production and sex hormones with vertebral fragility (Bradford 1985)
The cause is not yet fully known
Genetics/Multifactorial</a:t>
            </a:r>
            <a:endParaRPr lang="cs-CZ" dirty="0"/>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sz="1800" dirty="0"/>
              <a:t>Holger Werfel </a:t>
            </a:r>
            <a:r>
              <a:rPr lang="cs-CZ" sz="1800" dirty="0" err="1"/>
              <a:t>Scheuermann</a:t>
            </a:r>
            <a:r>
              <a:rPr lang="cs-CZ" sz="1800" dirty="0"/>
              <a:t> (1877-1960) - Dánsko - 1920 </a:t>
            </a:r>
            <a:r>
              <a:rPr lang="cs-CZ" sz="1800" dirty="0" err="1"/>
              <a:t>osteochondritis</a:t>
            </a:r>
            <a:r>
              <a:rPr lang="cs-CZ" sz="1800" dirty="0"/>
              <a:t> </a:t>
            </a:r>
            <a:r>
              <a:rPr lang="cs-CZ" sz="1800" dirty="0" err="1"/>
              <a:t>deformans</a:t>
            </a:r>
            <a:r>
              <a:rPr lang="cs-CZ" sz="1800" dirty="0"/>
              <a:t> </a:t>
            </a:r>
            <a:r>
              <a:rPr lang="cs-CZ" sz="1800" dirty="0" err="1"/>
              <a:t>juvenilis</a:t>
            </a:r>
            <a:r>
              <a:rPr lang="cs-CZ" sz="1800" dirty="0"/>
              <a:t> </a:t>
            </a:r>
            <a:r>
              <a:rPr lang="cs-CZ" sz="1800" dirty="0" err="1"/>
              <a:t>dorsi</a:t>
            </a:r>
            <a:endParaRPr lang="cs-CZ" sz="1800" dirty="0"/>
          </a:p>
        </p:txBody>
      </p:sp>
      <p:sp>
        <p:nvSpPr>
          <p:cNvPr id="5" name="Nadpis 4"/>
          <p:cNvSpPr>
            <a:spLocks noGrp="1"/>
          </p:cNvSpPr>
          <p:nvPr>
            <p:ph type="title"/>
          </p:nvPr>
        </p:nvSpPr>
        <p:spPr/>
        <p:txBody>
          <a:bodyPr/>
          <a:lstStyle/>
          <a:p>
            <a:r>
              <a:rPr lang="cs-CZ" dirty="0" err="1"/>
              <a:t>Morbus</a:t>
            </a:r>
            <a:r>
              <a:rPr lang="cs-CZ" dirty="0"/>
              <a:t> </a:t>
            </a:r>
            <a:r>
              <a:rPr lang="cs-CZ" dirty="0" err="1"/>
              <a:t>Scheuermann</a:t>
            </a:r>
            <a:endParaRPr lang="cs-CZ" dirty="0"/>
          </a:p>
        </p:txBody>
      </p:sp>
      <p:sp>
        <p:nvSpPr>
          <p:cNvPr id="6" name="Ovál 5"/>
          <p:cNvSpPr/>
          <p:nvPr/>
        </p:nvSpPr>
        <p:spPr bwMode="auto">
          <a:xfrm>
            <a:off x="246579" y="482860"/>
            <a:ext cx="9863191" cy="863028"/>
          </a:xfrm>
          <a:prstGeom prst="ellipse">
            <a:avLst/>
          </a:prstGeom>
          <a:noFill/>
          <a:ln w="9525"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74761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altLang="cs-CZ" sz="1800" dirty="0" err="1"/>
              <a:t>Aseptic</a:t>
            </a:r>
            <a:r>
              <a:rPr lang="cs-CZ" altLang="cs-CZ" sz="1800" dirty="0"/>
              <a:t> </a:t>
            </a:r>
            <a:r>
              <a:rPr lang="cs-CZ" altLang="cs-CZ" sz="1800" dirty="0" err="1"/>
              <a:t>necrosis</a:t>
            </a:r>
            <a:r>
              <a:rPr lang="cs-CZ" altLang="cs-CZ" sz="1800" dirty="0"/>
              <a:t> </a:t>
            </a:r>
            <a:r>
              <a:rPr lang="cs-CZ" altLang="cs-CZ" sz="1800" dirty="0" err="1"/>
              <a:t>of</a:t>
            </a:r>
            <a:r>
              <a:rPr lang="cs-CZ" altLang="cs-CZ" sz="1800" dirty="0"/>
              <a:t> </a:t>
            </a:r>
            <a:r>
              <a:rPr lang="cs-CZ" altLang="cs-CZ" sz="1800" dirty="0" err="1"/>
              <a:t>the</a:t>
            </a:r>
            <a:r>
              <a:rPr lang="cs-CZ" altLang="cs-CZ" sz="1800" dirty="0"/>
              <a:t> vertebrae (</a:t>
            </a:r>
            <a:r>
              <a:rPr lang="cs-CZ" altLang="cs-CZ" sz="1800" dirty="0" err="1"/>
              <a:t>Scheuermann</a:t>
            </a:r>
            <a:r>
              <a:rPr lang="cs-CZ" altLang="cs-CZ" sz="1800" dirty="0"/>
              <a:t> </a:t>
            </a:r>
            <a:r>
              <a:rPr lang="cs-CZ" altLang="cs-CZ" sz="1800" dirty="0">
                <a:solidFill>
                  <a:schemeClr val="accent6">
                    <a:lumMod val="40000"/>
                    <a:lumOff val="60000"/>
                  </a:schemeClr>
                </a:solidFill>
              </a:rPr>
              <a:t>1920</a:t>
            </a:r>
            <a:r>
              <a:rPr lang="cs-CZ" altLang="cs-CZ" sz="1800" dirty="0"/>
              <a:t>)
</a:t>
            </a:r>
            <a:r>
              <a:rPr lang="cs-CZ" altLang="cs-CZ" sz="1800" dirty="0" err="1"/>
              <a:t>Herniation</a:t>
            </a:r>
            <a:r>
              <a:rPr lang="cs-CZ" altLang="cs-CZ" sz="1800" dirty="0"/>
              <a:t> </a:t>
            </a:r>
            <a:r>
              <a:rPr lang="cs-CZ" altLang="cs-CZ" sz="1800" dirty="0" err="1"/>
              <a:t>of</a:t>
            </a:r>
            <a:r>
              <a:rPr lang="cs-CZ" altLang="cs-CZ" sz="1800" dirty="0"/>
              <a:t> </a:t>
            </a:r>
            <a:r>
              <a:rPr lang="cs-CZ" altLang="cs-CZ" sz="1800" dirty="0" err="1"/>
              <a:t>discs</a:t>
            </a:r>
            <a:r>
              <a:rPr lang="cs-CZ" altLang="cs-CZ" sz="1800" dirty="0"/>
              <a:t> </a:t>
            </a:r>
            <a:r>
              <a:rPr lang="cs-CZ" altLang="cs-CZ" sz="1800" dirty="0" err="1"/>
              <a:t>into</a:t>
            </a:r>
            <a:r>
              <a:rPr lang="cs-CZ" altLang="cs-CZ" sz="1800" dirty="0"/>
              <a:t> vertebrae (C.G. </a:t>
            </a:r>
            <a:r>
              <a:rPr lang="cs-CZ" altLang="cs-CZ" sz="1800" dirty="0" err="1"/>
              <a:t>Schmorl</a:t>
            </a:r>
            <a:r>
              <a:rPr lang="cs-CZ" altLang="cs-CZ" sz="1800" dirty="0"/>
              <a:t> 2 May 1861 – 14 August 1932 1930)
</a:t>
            </a:r>
            <a:r>
              <a:rPr lang="cs-CZ" altLang="cs-CZ" sz="1800" dirty="0" err="1"/>
              <a:t>Mechanical</a:t>
            </a:r>
            <a:r>
              <a:rPr lang="cs-CZ" altLang="cs-CZ" sz="1800" dirty="0"/>
              <a:t> </a:t>
            </a:r>
            <a:r>
              <a:rPr lang="cs-CZ" altLang="cs-CZ" sz="1800" dirty="0" err="1"/>
              <a:t>overload</a:t>
            </a:r>
            <a:r>
              <a:rPr lang="cs-CZ" altLang="cs-CZ" sz="1800" dirty="0"/>
              <a:t> ("</a:t>
            </a:r>
            <a:r>
              <a:rPr lang="cs-CZ" altLang="cs-CZ" sz="1800" dirty="0" err="1"/>
              <a:t>apprentice's</a:t>
            </a:r>
            <a:r>
              <a:rPr lang="cs-CZ" altLang="cs-CZ" sz="1800" dirty="0"/>
              <a:t> </a:t>
            </a:r>
            <a:r>
              <a:rPr lang="cs-CZ" altLang="cs-CZ" sz="1800" dirty="0" err="1"/>
              <a:t>back</a:t>
            </a:r>
            <a:r>
              <a:rPr lang="cs-CZ" altLang="cs-CZ" sz="1800" dirty="0"/>
              <a:t>," Mau 1927, </a:t>
            </a:r>
            <a:r>
              <a:rPr lang="cs-CZ" altLang="cs-CZ" sz="1800" dirty="0" err="1"/>
              <a:t>Keim</a:t>
            </a:r>
            <a:r>
              <a:rPr lang="cs-CZ" altLang="cs-CZ" sz="1800" dirty="0"/>
              <a:t> </a:t>
            </a:r>
            <a:r>
              <a:rPr lang="cs-CZ" altLang="cs-CZ" sz="1800" dirty="0">
                <a:solidFill>
                  <a:schemeClr val="accent6">
                    <a:lumMod val="40000"/>
                    <a:lumOff val="60000"/>
                  </a:schemeClr>
                </a:solidFill>
              </a:rPr>
              <a:t>1975</a:t>
            </a:r>
            <a:r>
              <a:rPr lang="cs-CZ" altLang="cs-CZ" sz="1800" dirty="0"/>
              <a:t>)
</a:t>
            </a:r>
            <a:r>
              <a:rPr lang="cs-CZ" altLang="cs-CZ" sz="1800" dirty="0" err="1"/>
              <a:t>Hereditary</a:t>
            </a:r>
            <a:r>
              <a:rPr lang="cs-CZ" altLang="cs-CZ" sz="1800" dirty="0"/>
              <a:t> </a:t>
            </a:r>
            <a:r>
              <a:rPr lang="cs-CZ" altLang="cs-CZ" sz="1800" dirty="0" err="1"/>
              <a:t>talents</a:t>
            </a:r>
            <a:r>
              <a:rPr lang="cs-CZ" altLang="cs-CZ" sz="1800" dirty="0"/>
              <a:t> (</a:t>
            </a:r>
            <a:r>
              <a:rPr lang="cs-CZ" altLang="cs-CZ" sz="1800" dirty="0" err="1"/>
              <a:t>Sörensen</a:t>
            </a:r>
            <a:r>
              <a:rPr lang="cs-CZ" altLang="cs-CZ" sz="1800" dirty="0"/>
              <a:t> </a:t>
            </a:r>
            <a:r>
              <a:rPr lang="cs-CZ" altLang="cs-CZ" sz="1800" dirty="0">
                <a:solidFill>
                  <a:schemeClr val="accent6">
                    <a:lumMod val="40000"/>
                    <a:lumOff val="60000"/>
                  </a:schemeClr>
                </a:solidFill>
              </a:rPr>
              <a:t>1964</a:t>
            </a:r>
            <a:r>
              <a:rPr lang="cs-CZ" altLang="cs-CZ" sz="1800" dirty="0"/>
              <a:t>, prof. Vlach a spol. </a:t>
            </a:r>
            <a:r>
              <a:rPr lang="cs-CZ" altLang="cs-CZ" sz="1800" dirty="0">
                <a:solidFill>
                  <a:schemeClr val="accent6">
                    <a:lumMod val="40000"/>
                    <a:lumOff val="60000"/>
                  </a:schemeClr>
                </a:solidFill>
              </a:rPr>
              <a:t>1990</a:t>
            </a:r>
            <a:r>
              <a:rPr lang="cs-CZ" altLang="cs-CZ" sz="1800" dirty="0"/>
              <a:t> – 36%)
</a:t>
            </a:r>
            <a:r>
              <a:rPr lang="cs-CZ" altLang="cs-CZ" sz="1800" dirty="0" err="1"/>
              <a:t>Hormonal</a:t>
            </a:r>
            <a:r>
              <a:rPr lang="cs-CZ" altLang="cs-CZ" sz="1800" dirty="0"/>
              <a:t> </a:t>
            </a:r>
            <a:r>
              <a:rPr lang="cs-CZ" altLang="cs-CZ" sz="1800" dirty="0" err="1"/>
              <a:t>influences</a:t>
            </a:r>
            <a:r>
              <a:rPr lang="cs-CZ" altLang="cs-CZ" sz="1800" dirty="0"/>
              <a:t> (</a:t>
            </a:r>
            <a:r>
              <a:rPr lang="cs-CZ" altLang="cs-CZ" sz="1800" dirty="0" err="1"/>
              <a:t>Ipolito</a:t>
            </a:r>
            <a:r>
              <a:rPr lang="cs-CZ" altLang="cs-CZ" sz="1800" dirty="0"/>
              <a:t> </a:t>
            </a:r>
            <a:r>
              <a:rPr lang="cs-CZ" altLang="cs-CZ" sz="1800" dirty="0">
                <a:solidFill>
                  <a:schemeClr val="accent6">
                    <a:lumMod val="40000"/>
                    <a:lumOff val="60000"/>
                  </a:schemeClr>
                </a:solidFill>
              </a:rPr>
              <a:t>1981</a:t>
            </a:r>
            <a:r>
              <a:rPr lang="cs-CZ" altLang="cs-CZ" sz="1800" dirty="0"/>
              <a:t>) 
0.5 - 8 % </a:t>
            </a:r>
            <a:r>
              <a:rPr lang="cs-CZ" altLang="cs-CZ" sz="1800" dirty="0" err="1"/>
              <a:t>of</a:t>
            </a:r>
            <a:r>
              <a:rPr lang="cs-CZ" altLang="cs-CZ" sz="1800" dirty="0"/>
              <a:t> </a:t>
            </a:r>
            <a:r>
              <a:rPr lang="cs-CZ" altLang="cs-CZ" sz="1800" dirty="0" err="1"/>
              <a:t>the</a:t>
            </a:r>
            <a:r>
              <a:rPr lang="cs-CZ" altLang="cs-CZ" sz="1800" dirty="0"/>
              <a:t> </a:t>
            </a:r>
            <a:r>
              <a:rPr lang="cs-CZ" altLang="cs-CZ" sz="1800" dirty="0" err="1"/>
              <a:t>population</a:t>
            </a:r>
            <a:r>
              <a:rPr lang="cs-CZ" altLang="cs-CZ" sz="1800" dirty="0"/>
              <a:t>
More </a:t>
            </a:r>
            <a:r>
              <a:rPr lang="cs-CZ" altLang="cs-CZ" sz="1800" dirty="0" err="1"/>
              <a:t>often</a:t>
            </a:r>
            <a:r>
              <a:rPr lang="cs-CZ" altLang="cs-CZ" sz="1800" dirty="0"/>
              <a:t> </a:t>
            </a:r>
            <a:r>
              <a:rPr lang="cs-CZ" altLang="cs-CZ" sz="1800" dirty="0" err="1"/>
              <a:t>boys</a:t>
            </a:r>
            <a:r>
              <a:rPr lang="cs-CZ" altLang="cs-CZ" sz="1800" dirty="0"/>
              <a:t> (</a:t>
            </a:r>
            <a:r>
              <a:rPr lang="cs-CZ" altLang="cs-CZ" sz="1800" dirty="0">
                <a:solidFill>
                  <a:schemeClr val="accent6">
                    <a:lumMod val="40000"/>
                    <a:lumOff val="60000"/>
                  </a:schemeClr>
                </a:solidFill>
              </a:rPr>
              <a:t>but</a:t>
            </a:r>
            <a:r>
              <a:rPr lang="cs-CZ" altLang="cs-CZ" sz="1800" dirty="0"/>
              <a:t> 612, Ž:M 1,2:1; ORTK FN, </a:t>
            </a:r>
            <a:r>
              <a:rPr lang="cs-CZ" altLang="cs-CZ" sz="1800" dirty="0" err="1"/>
              <a:t>odb.as.Filipovič</a:t>
            </a:r>
            <a:r>
              <a:rPr lang="cs-CZ" altLang="cs-CZ" sz="1800" dirty="0"/>
              <a:t> 2001)
Age 12-18 </a:t>
            </a:r>
            <a:r>
              <a:rPr lang="cs-CZ" altLang="cs-CZ" sz="1800" dirty="0" err="1"/>
              <a:t>years</a:t>
            </a:r>
            <a:r>
              <a:rPr lang="cs-CZ" altLang="cs-CZ" sz="1800" dirty="0"/>
              <a:t>
</a:t>
            </a:r>
            <a:r>
              <a:rPr lang="cs-CZ" altLang="cs-CZ" sz="1800" dirty="0" err="1"/>
              <a:t>Enchondral</a:t>
            </a:r>
            <a:r>
              <a:rPr lang="cs-CZ" altLang="cs-CZ" sz="1800" dirty="0"/>
              <a:t> </a:t>
            </a:r>
            <a:r>
              <a:rPr lang="cs-CZ" altLang="cs-CZ" sz="1800" dirty="0" err="1"/>
              <a:t>ossification</a:t>
            </a:r>
            <a:r>
              <a:rPr lang="cs-CZ" altLang="cs-CZ" sz="1800" dirty="0"/>
              <a:t> </a:t>
            </a:r>
            <a:r>
              <a:rPr lang="cs-CZ" altLang="cs-CZ" sz="1800" dirty="0" err="1"/>
              <a:t>disorder</a:t>
            </a:r>
            <a:r>
              <a:rPr lang="cs-CZ" altLang="cs-CZ" sz="1800" dirty="0"/>
              <a:t>
More </a:t>
            </a:r>
            <a:r>
              <a:rPr lang="cs-CZ" altLang="cs-CZ" sz="1800" dirty="0" err="1"/>
              <a:t>often</a:t>
            </a:r>
            <a:r>
              <a:rPr lang="cs-CZ" altLang="cs-CZ" sz="1800" dirty="0"/>
              <a:t> </a:t>
            </a:r>
            <a:r>
              <a:rPr lang="cs-CZ" altLang="cs-CZ" sz="1800" dirty="0" err="1"/>
              <a:t>lower</a:t>
            </a:r>
            <a:r>
              <a:rPr lang="cs-CZ" altLang="cs-CZ" sz="1800" dirty="0"/>
              <a:t> </a:t>
            </a:r>
            <a:r>
              <a:rPr lang="cs-CZ" altLang="cs-CZ" sz="1800" dirty="0" err="1"/>
              <a:t>thoracic</a:t>
            </a:r>
            <a:r>
              <a:rPr lang="cs-CZ" altLang="cs-CZ" sz="1800" dirty="0"/>
              <a:t> spine
</a:t>
            </a:r>
            <a:endParaRPr lang="cs-CZ" sz="1800" dirty="0"/>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Morbus</a:t>
            </a:r>
            <a:r>
              <a:rPr lang="cs-CZ" dirty="0"/>
              <a:t> </a:t>
            </a:r>
            <a:r>
              <a:rPr lang="cs-CZ" dirty="0" err="1"/>
              <a:t>Scheuermann</a:t>
            </a:r>
            <a:endParaRPr lang="cs-CZ" dirty="0"/>
          </a:p>
        </p:txBody>
      </p:sp>
      <p:sp>
        <p:nvSpPr>
          <p:cNvPr id="5" name="Nadpis 4"/>
          <p:cNvSpPr>
            <a:spLocks noGrp="1"/>
          </p:cNvSpPr>
          <p:nvPr>
            <p:ph type="title"/>
          </p:nvPr>
        </p:nvSpPr>
        <p:spPr/>
        <p:txBody>
          <a:bodyPr/>
          <a:lstStyle/>
          <a:p>
            <a:r>
              <a:rPr lang="cs-CZ" dirty="0"/>
              <a:t>Epidemiology and Etiology
</a:t>
            </a:r>
          </a:p>
        </p:txBody>
      </p:sp>
      <p:pic>
        <p:nvPicPr>
          <p:cNvPr id="1026" name="Picture 2" descr="https://upload.wikimedia.org/wikipedia/he/7/7d/Holger_Verfel_Scheuer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057" y="366976"/>
            <a:ext cx="1402540" cy="2082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1/1e/Schmorl.png/220px-Schmor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2597" y="1296001"/>
            <a:ext cx="1480488" cy="19380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Ã½sledek obrÃ¡zku pro prof vla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1134" y="2800369"/>
            <a:ext cx="1396834" cy="173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537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Vk-Y-87TLE"/>
          <p:cNvPicPr>
            <a:picLocks noGrp="1" noRot="1" noChangeAspect="1"/>
          </p:cNvPicPr>
          <p:nvPr>
            <p:ph idx="1"/>
            <a:videoFile r:link="rId1"/>
          </p:nvPr>
        </p:nvPicPr>
        <p:blipFill>
          <a:blip r:embed="rId4"/>
          <a:stretch>
            <a:fillRect/>
          </a:stretch>
        </p:blipFill>
        <p:spPr>
          <a:xfrm>
            <a:off x="2152333" y="1679138"/>
            <a:ext cx="7888533" cy="4437300"/>
          </a:xfrm>
          <a:prstGeom prst="rect">
            <a:avLst/>
          </a:prstGeom>
        </p:spPr>
      </p:pic>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Morbus</a:t>
            </a:r>
            <a:r>
              <a:rPr lang="cs-CZ" dirty="0"/>
              <a:t> </a:t>
            </a:r>
            <a:r>
              <a:rPr lang="cs-CZ" dirty="0" err="1"/>
              <a:t>Scheuermann</a:t>
            </a:r>
            <a:r>
              <a:rPr lang="cs-CZ" dirty="0"/>
              <a:t> </a:t>
            </a:r>
            <a:r>
              <a:rPr lang="cs-CZ" dirty="0" err="1"/>
              <a:t>youtube</a:t>
            </a:r>
            <a:endParaRPr lang="cs-CZ" dirty="0"/>
          </a:p>
        </p:txBody>
      </p:sp>
      <p:sp>
        <p:nvSpPr>
          <p:cNvPr id="5" name="Nadpis 4"/>
          <p:cNvSpPr>
            <a:spLocks noGrp="1"/>
          </p:cNvSpPr>
          <p:nvPr>
            <p:ph type="title"/>
          </p:nvPr>
        </p:nvSpPr>
        <p:spPr/>
        <p:txBody>
          <a:bodyPr/>
          <a:lstStyle/>
          <a:p>
            <a:r>
              <a:rPr lang="cs-CZ" dirty="0"/>
              <a:t>Epidemiologie a etiologie</a:t>
            </a:r>
          </a:p>
        </p:txBody>
      </p:sp>
    </p:spTree>
    <p:extLst>
      <p:ext uri="{BB962C8B-B14F-4D97-AF65-F5344CB8AC3E}">
        <p14:creationId xmlns:p14="http://schemas.microsoft.com/office/powerpoint/2010/main" val="12103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a:t>Prosthetics - Faculty of Medicine Masaryk University</a:t>
            </a:r>
            <a:endParaRPr lang="cs-CZ" dirty="0"/>
          </a:p>
        </p:txBody>
      </p:sp>
      <p:sp>
        <p:nvSpPr>
          <p:cNvPr id="3" name="Nadpis 2"/>
          <p:cNvSpPr>
            <a:spLocks noGrp="1"/>
          </p:cNvSpPr>
          <p:nvPr>
            <p:ph type="title"/>
          </p:nvPr>
        </p:nvSpPr>
        <p:spPr/>
        <p:txBody>
          <a:bodyPr/>
          <a:lstStyle/>
          <a:p>
            <a:pPr algn="ctr"/>
            <a:r>
              <a:rPr lang="cs-CZ" sz="2400" dirty="0" err="1"/>
              <a:t>Acknowledgements</a:t>
            </a:r>
            <a:r>
              <a:rPr lang="cs-CZ" sz="2400" dirty="0"/>
              <a:t> to </a:t>
            </a:r>
            <a:r>
              <a:rPr lang="cs-CZ" sz="2400" dirty="0" err="1"/>
              <a:t>assoc</a:t>
            </a:r>
            <a:r>
              <a:rPr lang="cs-CZ" sz="2400" dirty="0"/>
              <a:t> </a:t>
            </a:r>
            <a:r>
              <a:rPr lang="cs-CZ" sz="2400" dirty="0" err="1"/>
              <a:t>prof</a:t>
            </a:r>
            <a:r>
              <a:rPr lang="cs-CZ" sz="2400" dirty="0"/>
              <a:t> Zdenek Rozkydal &amp; </a:t>
            </a:r>
            <a:r>
              <a:rPr lang="cs-CZ" sz="2400" dirty="0" err="1"/>
              <a:t>assoc</a:t>
            </a:r>
            <a:r>
              <a:rPr lang="cs-CZ" sz="2400" dirty="0"/>
              <a:t> </a:t>
            </a:r>
            <a:r>
              <a:rPr lang="cs-CZ" sz="2400" dirty="0" err="1"/>
              <a:t>prof</a:t>
            </a:r>
            <a:r>
              <a:rPr lang="cs-CZ" sz="2400" dirty="0"/>
              <a:t> Ivan Muller </a:t>
            </a:r>
            <a:r>
              <a:rPr lang="cs-CZ" sz="2400" dirty="0" err="1"/>
              <a:t>for</a:t>
            </a:r>
            <a:r>
              <a:rPr lang="cs-CZ" sz="2400" dirty="0"/>
              <a:t> database</a:t>
            </a:r>
          </a:p>
        </p:txBody>
      </p:sp>
    </p:spTree>
    <p:extLst>
      <p:ext uri="{BB962C8B-B14F-4D97-AF65-F5344CB8AC3E}">
        <p14:creationId xmlns:p14="http://schemas.microsoft.com/office/powerpoint/2010/main" val="2327585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Morbus</a:t>
            </a:r>
            <a:r>
              <a:rPr lang="cs-CZ" dirty="0"/>
              <a:t> </a:t>
            </a:r>
            <a:r>
              <a:rPr lang="cs-CZ" dirty="0" err="1"/>
              <a:t>Scheuermann</a:t>
            </a:r>
            <a:r>
              <a:rPr lang="cs-CZ" dirty="0"/>
              <a:t> </a:t>
            </a:r>
            <a:r>
              <a:rPr lang="cs-CZ" dirty="0" err="1"/>
              <a:t>youtube</a:t>
            </a:r>
            <a:endParaRPr lang="cs-CZ" dirty="0"/>
          </a:p>
        </p:txBody>
      </p:sp>
      <p:sp>
        <p:nvSpPr>
          <p:cNvPr id="5" name="Nadpis 4"/>
          <p:cNvSpPr>
            <a:spLocks noGrp="1"/>
          </p:cNvSpPr>
          <p:nvPr>
            <p:ph type="title"/>
          </p:nvPr>
        </p:nvSpPr>
        <p:spPr/>
        <p:txBody>
          <a:bodyPr/>
          <a:lstStyle/>
          <a:p>
            <a:r>
              <a:rPr lang="cs-CZ" dirty="0"/>
              <a:t>Epidemiologie a etiologie</a:t>
            </a:r>
          </a:p>
        </p:txBody>
      </p:sp>
      <p:pic>
        <p:nvPicPr>
          <p:cNvPr id="7" name="n9x132elZa4"/>
          <p:cNvPicPr>
            <a:picLocks noGrp="1" noRot="1" noChangeAspect="1"/>
          </p:cNvPicPr>
          <p:nvPr>
            <p:ph idx="1"/>
            <a:videoFile r:link="rId1"/>
          </p:nvPr>
        </p:nvPicPr>
        <p:blipFill>
          <a:blip r:embed="rId4"/>
          <a:stretch>
            <a:fillRect/>
          </a:stretch>
        </p:blipFill>
        <p:spPr>
          <a:xfrm>
            <a:off x="2150185" y="1677930"/>
            <a:ext cx="7892830" cy="4439717"/>
          </a:xfrm>
          <a:prstGeom prst="rect">
            <a:avLst/>
          </a:prstGeom>
        </p:spPr>
      </p:pic>
    </p:spTree>
    <p:extLst>
      <p:ext uri="{BB962C8B-B14F-4D97-AF65-F5344CB8AC3E}">
        <p14:creationId xmlns:p14="http://schemas.microsoft.com/office/powerpoint/2010/main" val="1032522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20000" y="1692002"/>
            <a:ext cx="11472000" cy="4139998"/>
          </a:xfrm>
        </p:spPr>
        <p:txBody>
          <a:bodyPr/>
          <a:lstStyle/>
          <a:p>
            <a:pPr marL="72000" indent="0">
              <a:buNone/>
            </a:pPr>
            <a:r>
              <a:rPr lang="cs-CZ" sz="1400" dirty="0"/>
              <a:t>„…</a:t>
            </a:r>
            <a:r>
              <a:rPr lang="en-US" sz="1400" dirty="0"/>
              <a:t>autosomal genetic component of high penetrance and variable expressivity, with 74% heredity</a:t>
            </a:r>
            <a:r>
              <a:rPr lang="cs-CZ" sz="1400" dirty="0"/>
              <a:t>…“</a:t>
            </a:r>
          </a:p>
          <a:p>
            <a:pPr marL="72000" indent="0">
              <a:buNone/>
            </a:pPr>
            <a:r>
              <a:rPr lang="cs-CZ" sz="1400" i="1" dirty="0" err="1">
                <a:solidFill>
                  <a:schemeClr val="accent6">
                    <a:lumMod val="60000"/>
                    <a:lumOff val="40000"/>
                  </a:schemeClr>
                </a:solidFill>
              </a:rPr>
              <a:t>Damborg</a:t>
            </a:r>
            <a:r>
              <a:rPr lang="cs-CZ" sz="1400" i="1" dirty="0">
                <a:solidFill>
                  <a:schemeClr val="accent6">
                    <a:lumMod val="60000"/>
                    <a:lumOff val="40000"/>
                  </a:schemeClr>
                </a:solidFill>
              </a:rPr>
              <a:t> F, </a:t>
            </a:r>
            <a:r>
              <a:rPr lang="cs-CZ" sz="1400" i="1" dirty="0" err="1">
                <a:solidFill>
                  <a:schemeClr val="accent6">
                    <a:lumMod val="60000"/>
                    <a:lumOff val="40000"/>
                  </a:schemeClr>
                </a:solidFill>
              </a:rPr>
              <a:t>Engell</a:t>
            </a:r>
            <a:r>
              <a:rPr lang="cs-CZ" sz="1400" i="1" dirty="0">
                <a:solidFill>
                  <a:schemeClr val="accent6">
                    <a:lumMod val="60000"/>
                    <a:lumOff val="40000"/>
                  </a:schemeClr>
                </a:solidFill>
              </a:rPr>
              <a:t> V, Andersen M, </a:t>
            </a:r>
            <a:r>
              <a:rPr lang="cs-CZ" sz="1400" i="1" dirty="0" err="1">
                <a:solidFill>
                  <a:schemeClr val="accent6">
                    <a:lumMod val="60000"/>
                    <a:lumOff val="40000"/>
                  </a:schemeClr>
                </a:solidFill>
              </a:rPr>
              <a:t>Kyvik</a:t>
            </a:r>
            <a:r>
              <a:rPr lang="cs-CZ" sz="1400" i="1" dirty="0">
                <a:solidFill>
                  <a:schemeClr val="accent6">
                    <a:lumMod val="60000"/>
                    <a:lumOff val="40000"/>
                  </a:schemeClr>
                </a:solidFill>
              </a:rPr>
              <a:t> KO, </a:t>
            </a:r>
            <a:r>
              <a:rPr lang="cs-CZ" sz="1400" i="1" dirty="0" err="1">
                <a:solidFill>
                  <a:schemeClr val="accent6">
                    <a:lumMod val="60000"/>
                    <a:lumOff val="40000"/>
                  </a:schemeClr>
                </a:solidFill>
              </a:rPr>
              <a:t>Thomsen</a:t>
            </a:r>
            <a:r>
              <a:rPr lang="cs-CZ" sz="1400" i="1" dirty="0">
                <a:solidFill>
                  <a:schemeClr val="accent6">
                    <a:lumMod val="60000"/>
                    <a:lumOff val="40000"/>
                  </a:schemeClr>
                </a:solidFill>
              </a:rPr>
              <a:t> K. Prevalence, </a:t>
            </a:r>
            <a:r>
              <a:rPr lang="cs-CZ" sz="1400" i="1" dirty="0" err="1">
                <a:solidFill>
                  <a:schemeClr val="accent6">
                    <a:lumMod val="60000"/>
                    <a:lumOff val="40000"/>
                  </a:schemeClr>
                </a:solidFill>
              </a:rPr>
              <a:t>concordance</a:t>
            </a:r>
            <a:r>
              <a:rPr lang="cs-CZ" sz="1400" i="1" dirty="0">
                <a:solidFill>
                  <a:schemeClr val="accent6">
                    <a:lumMod val="60000"/>
                    <a:lumOff val="40000"/>
                  </a:schemeClr>
                </a:solidFill>
              </a:rPr>
              <a:t>, and </a:t>
            </a:r>
            <a:r>
              <a:rPr lang="cs-CZ" sz="1400" i="1" dirty="0" err="1">
                <a:solidFill>
                  <a:schemeClr val="accent6">
                    <a:lumMod val="60000"/>
                    <a:lumOff val="40000"/>
                  </a:schemeClr>
                </a:solidFill>
              </a:rPr>
              <a:t>heritability</a:t>
            </a:r>
            <a:r>
              <a:rPr lang="cs-CZ" sz="1400" i="1" dirty="0">
                <a:solidFill>
                  <a:schemeClr val="accent6">
                    <a:lumMod val="60000"/>
                    <a:lumOff val="40000"/>
                  </a:schemeClr>
                </a:solidFill>
              </a:rPr>
              <a:t> </a:t>
            </a:r>
            <a:r>
              <a:rPr lang="cs-CZ" sz="1400" i="1" dirty="0" err="1">
                <a:solidFill>
                  <a:schemeClr val="accent6">
                    <a:lumMod val="60000"/>
                    <a:lumOff val="40000"/>
                  </a:schemeClr>
                </a:solidFill>
              </a:rPr>
              <a:t>of</a:t>
            </a:r>
            <a:r>
              <a:rPr lang="cs-CZ" sz="1400" i="1" dirty="0">
                <a:solidFill>
                  <a:schemeClr val="accent6">
                    <a:lumMod val="60000"/>
                    <a:lumOff val="40000"/>
                  </a:schemeClr>
                </a:solidFill>
              </a:rPr>
              <a:t> </a:t>
            </a:r>
            <a:r>
              <a:rPr lang="cs-CZ" sz="1400" i="1" dirty="0" err="1">
                <a:solidFill>
                  <a:schemeClr val="accent6">
                    <a:lumMod val="60000"/>
                    <a:lumOff val="40000"/>
                  </a:schemeClr>
                </a:solidFill>
              </a:rPr>
              <a:t>Scheuermann</a:t>
            </a:r>
            <a:r>
              <a:rPr lang="cs-CZ" sz="1400" i="1" dirty="0">
                <a:solidFill>
                  <a:schemeClr val="accent6">
                    <a:lumMod val="60000"/>
                    <a:lumOff val="40000"/>
                  </a:schemeClr>
                </a:solidFill>
              </a:rPr>
              <a:t> </a:t>
            </a:r>
            <a:r>
              <a:rPr lang="cs-CZ" sz="1400" i="1" dirty="0" err="1">
                <a:solidFill>
                  <a:schemeClr val="accent6">
                    <a:lumMod val="60000"/>
                    <a:lumOff val="40000"/>
                  </a:schemeClr>
                </a:solidFill>
              </a:rPr>
              <a:t>kyphosis</a:t>
            </a:r>
            <a:r>
              <a:rPr lang="cs-CZ" sz="1400" i="1" dirty="0">
                <a:solidFill>
                  <a:schemeClr val="accent6">
                    <a:lumMod val="60000"/>
                    <a:lumOff val="40000"/>
                  </a:schemeClr>
                </a:solidFill>
              </a:rPr>
              <a:t> </a:t>
            </a:r>
            <a:r>
              <a:rPr lang="cs-CZ" sz="1400" i="1" dirty="0" err="1">
                <a:solidFill>
                  <a:schemeClr val="accent6">
                    <a:lumMod val="60000"/>
                    <a:lumOff val="40000"/>
                  </a:schemeClr>
                </a:solidFill>
              </a:rPr>
              <a:t>based</a:t>
            </a:r>
            <a:r>
              <a:rPr lang="cs-CZ" sz="1400" i="1" dirty="0">
                <a:solidFill>
                  <a:schemeClr val="accent6">
                    <a:lumMod val="60000"/>
                    <a:lumOff val="40000"/>
                  </a:schemeClr>
                </a:solidFill>
              </a:rPr>
              <a:t> on a study </a:t>
            </a:r>
            <a:r>
              <a:rPr lang="cs-CZ" sz="1400" i="1" dirty="0" err="1">
                <a:solidFill>
                  <a:schemeClr val="accent6">
                    <a:lumMod val="60000"/>
                    <a:lumOff val="40000"/>
                  </a:schemeClr>
                </a:solidFill>
              </a:rPr>
              <a:t>of</a:t>
            </a:r>
            <a:r>
              <a:rPr lang="cs-CZ" sz="1400" i="1" dirty="0">
                <a:solidFill>
                  <a:schemeClr val="accent6">
                    <a:lumMod val="60000"/>
                    <a:lumOff val="40000"/>
                  </a:schemeClr>
                </a:solidFill>
              </a:rPr>
              <a:t> </a:t>
            </a:r>
            <a:r>
              <a:rPr lang="cs-CZ" sz="1400" i="1" dirty="0" err="1">
                <a:solidFill>
                  <a:schemeClr val="accent6">
                    <a:lumMod val="60000"/>
                    <a:lumOff val="40000"/>
                  </a:schemeClr>
                </a:solidFill>
              </a:rPr>
              <a:t>twins</a:t>
            </a:r>
            <a:r>
              <a:rPr lang="cs-CZ" sz="1400" i="1" dirty="0">
                <a:solidFill>
                  <a:schemeClr val="accent6">
                    <a:lumMod val="60000"/>
                    <a:lumOff val="40000"/>
                  </a:schemeClr>
                </a:solidFill>
              </a:rPr>
              <a:t>. J Bone Joint </a:t>
            </a:r>
            <a:r>
              <a:rPr lang="cs-CZ" sz="1400" i="1" dirty="0" err="1">
                <a:solidFill>
                  <a:schemeClr val="accent6">
                    <a:lumMod val="60000"/>
                    <a:lumOff val="40000"/>
                  </a:schemeClr>
                </a:solidFill>
              </a:rPr>
              <a:t>Surg</a:t>
            </a:r>
            <a:r>
              <a:rPr lang="cs-CZ" sz="1400" i="1" dirty="0">
                <a:solidFill>
                  <a:schemeClr val="accent6">
                    <a:lumMod val="60000"/>
                    <a:lumOff val="40000"/>
                  </a:schemeClr>
                </a:solidFill>
              </a:rPr>
              <a:t> </a:t>
            </a:r>
            <a:r>
              <a:rPr lang="cs-CZ" sz="1400" i="1" dirty="0" err="1">
                <a:solidFill>
                  <a:schemeClr val="accent6">
                    <a:lumMod val="60000"/>
                    <a:lumOff val="40000"/>
                  </a:schemeClr>
                </a:solidFill>
              </a:rPr>
              <a:t>Am</a:t>
            </a:r>
            <a:r>
              <a:rPr lang="cs-CZ" sz="1400" i="1" dirty="0">
                <a:solidFill>
                  <a:schemeClr val="accent6">
                    <a:lumMod val="60000"/>
                    <a:lumOff val="40000"/>
                  </a:schemeClr>
                </a:solidFill>
              </a:rPr>
              <a:t>. 2006;88(10):2133–2136  </a:t>
            </a:r>
          </a:p>
          <a:p>
            <a:pPr marL="72000" indent="0">
              <a:buNone/>
            </a:pPr>
            <a:r>
              <a:rPr lang="cs-CZ" sz="1400" dirty="0"/>
              <a:t>„….</a:t>
            </a:r>
            <a:r>
              <a:rPr lang="en-US" sz="1400" dirty="0"/>
              <a:t>Its origin has been associated with avascular necrosis of the epiphyseal rings</a:t>
            </a:r>
            <a:r>
              <a:rPr lang="cs-CZ" sz="1400" dirty="0"/>
              <a:t>….“</a:t>
            </a:r>
          </a:p>
          <a:p>
            <a:pPr marL="72000" indent="0">
              <a:buNone/>
            </a:pPr>
            <a:r>
              <a:rPr lang="cs-CZ" sz="1400" i="1" dirty="0" err="1">
                <a:solidFill>
                  <a:schemeClr val="accent6">
                    <a:lumMod val="60000"/>
                    <a:lumOff val="40000"/>
                  </a:schemeClr>
                </a:solidFill>
              </a:rPr>
              <a:t>Scheuermann</a:t>
            </a:r>
            <a:r>
              <a:rPr lang="cs-CZ" sz="1400" i="1" dirty="0">
                <a:solidFill>
                  <a:schemeClr val="accent6">
                    <a:lumMod val="60000"/>
                    <a:lumOff val="40000"/>
                  </a:schemeClr>
                </a:solidFill>
              </a:rPr>
              <a:t> HW. </a:t>
            </a:r>
            <a:r>
              <a:rPr lang="cs-CZ" sz="1400" i="1" dirty="0" err="1">
                <a:solidFill>
                  <a:schemeClr val="accent6">
                    <a:lumMod val="60000"/>
                    <a:lumOff val="40000"/>
                  </a:schemeClr>
                </a:solidFill>
              </a:rPr>
              <a:t>Kyphosis</a:t>
            </a:r>
            <a:r>
              <a:rPr lang="cs-CZ" sz="1400" i="1" dirty="0">
                <a:solidFill>
                  <a:schemeClr val="accent6">
                    <a:lumMod val="60000"/>
                    <a:lumOff val="40000"/>
                  </a:schemeClr>
                </a:solidFill>
              </a:rPr>
              <a:t> dorsalis </a:t>
            </a:r>
            <a:r>
              <a:rPr lang="cs-CZ" sz="1400" i="1" dirty="0" err="1">
                <a:solidFill>
                  <a:schemeClr val="accent6">
                    <a:lumMod val="60000"/>
                    <a:lumOff val="40000"/>
                  </a:schemeClr>
                </a:solidFill>
              </a:rPr>
              <a:t>juvenilis</a:t>
            </a:r>
            <a:r>
              <a:rPr lang="cs-CZ" sz="1400" i="1" dirty="0">
                <a:solidFill>
                  <a:schemeClr val="accent6">
                    <a:lumMod val="60000"/>
                    <a:lumOff val="40000"/>
                  </a:schemeClr>
                </a:solidFill>
              </a:rPr>
              <a:t>. </a:t>
            </a:r>
            <a:r>
              <a:rPr lang="cs-CZ" sz="1400" i="1" dirty="0" err="1">
                <a:solidFill>
                  <a:schemeClr val="accent6">
                    <a:lumMod val="60000"/>
                    <a:lumOff val="40000"/>
                  </a:schemeClr>
                </a:solidFill>
              </a:rPr>
              <a:t>Orthop</a:t>
            </a:r>
            <a:r>
              <a:rPr lang="cs-CZ" sz="1400" i="1" dirty="0">
                <a:solidFill>
                  <a:schemeClr val="accent6">
                    <a:lumMod val="60000"/>
                    <a:lumOff val="40000"/>
                  </a:schemeClr>
                </a:solidFill>
              </a:rPr>
              <a:t> </a:t>
            </a:r>
            <a:r>
              <a:rPr lang="cs-CZ" sz="1400" i="1" dirty="0" err="1">
                <a:solidFill>
                  <a:schemeClr val="accent6">
                    <a:lumMod val="60000"/>
                    <a:lumOff val="40000"/>
                  </a:schemeClr>
                </a:solidFill>
              </a:rPr>
              <a:t>Chir</a:t>
            </a:r>
            <a:r>
              <a:rPr lang="cs-CZ" sz="1400" i="1" dirty="0">
                <a:solidFill>
                  <a:schemeClr val="accent6">
                    <a:lumMod val="60000"/>
                    <a:lumOff val="40000"/>
                  </a:schemeClr>
                </a:solidFill>
              </a:rPr>
              <a:t>. 1921;41:305–317</a:t>
            </a:r>
          </a:p>
          <a:p>
            <a:pPr marL="72000" indent="0">
              <a:buNone/>
            </a:pPr>
            <a:r>
              <a:rPr lang="cs-CZ" sz="1400" dirty="0"/>
              <a:t>„…</a:t>
            </a:r>
            <a:r>
              <a:rPr lang="cs-CZ" sz="1400" dirty="0" err="1"/>
              <a:t>juvenile</a:t>
            </a:r>
            <a:r>
              <a:rPr lang="cs-CZ" sz="1400" dirty="0"/>
              <a:t> </a:t>
            </a:r>
            <a:r>
              <a:rPr lang="cs-CZ" sz="1400" dirty="0" err="1"/>
              <a:t>osteoporosis</a:t>
            </a:r>
            <a:r>
              <a:rPr lang="cs-CZ" sz="1400" dirty="0"/>
              <a:t>…“</a:t>
            </a:r>
          </a:p>
          <a:p>
            <a:pPr marL="72000" indent="0">
              <a:buNone/>
            </a:pPr>
            <a:r>
              <a:rPr lang="cs-CZ" sz="1400" i="1" dirty="0" err="1">
                <a:solidFill>
                  <a:schemeClr val="accent6">
                    <a:lumMod val="60000"/>
                    <a:lumOff val="40000"/>
                  </a:schemeClr>
                </a:solidFill>
              </a:rPr>
              <a:t>Gilsanz</a:t>
            </a:r>
            <a:r>
              <a:rPr lang="cs-CZ" sz="1400" i="1" dirty="0">
                <a:solidFill>
                  <a:schemeClr val="accent6">
                    <a:lumMod val="60000"/>
                    <a:lumOff val="40000"/>
                  </a:schemeClr>
                </a:solidFill>
              </a:rPr>
              <a:t> V, </a:t>
            </a:r>
            <a:r>
              <a:rPr lang="cs-CZ" sz="1400" i="1" dirty="0" err="1">
                <a:solidFill>
                  <a:schemeClr val="accent6">
                    <a:lumMod val="60000"/>
                    <a:lumOff val="40000"/>
                  </a:schemeClr>
                </a:solidFill>
              </a:rPr>
              <a:t>Gibbens</a:t>
            </a:r>
            <a:r>
              <a:rPr lang="cs-CZ" sz="1400" i="1" dirty="0">
                <a:solidFill>
                  <a:schemeClr val="accent6">
                    <a:lumMod val="60000"/>
                    <a:lumOff val="40000"/>
                  </a:schemeClr>
                </a:solidFill>
              </a:rPr>
              <a:t> DT, </a:t>
            </a:r>
            <a:r>
              <a:rPr lang="cs-CZ" sz="1400" i="1" dirty="0" err="1">
                <a:solidFill>
                  <a:schemeClr val="accent6">
                    <a:lumMod val="60000"/>
                    <a:lumOff val="40000"/>
                  </a:schemeClr>
                </a:solidFill>
              </a:rPr>
              <a:t>Carlson</a:t>
            </a:r>
            <a:r>
              <a:rPr lang="cs-CZ" sz="1400" i="1" dirty="0">
                <a:solidFill>
                  <a:schemeClr val="accent6">
                    <a:lumMod val="60000"/>
                    <a:lumOff val="40000"/>
                  </a:schemeClr>
                </a:solidFill>
              </a:rPr>
              <a:t> M, King J. </a:t>
            </a:r>
            <a:r>
              <a:rPr lang="cs-CZ" sz="1400" i="1" dirty="0" err="1">
                <a:solidFill>
                  <a:schemeClr val="accent6">
                    <a:lumMod val="60000"/>
                    <a:lumOff val="40000"/>
                  </a:schemeClr>
                </a:solidFill>
              </a:rPr>
              <a:t>Vertebral</a:t>
            </a:r>
            <a:r>
              <a:rPr lang="cs-CZ" sz="1400" i="1" dirty="0">
                <a:solidFill>
                  <a:schemeClr val="accent6">
                    <a:lumMod val="60000"/>
                    <a:lumOff val="40000"/>
                  </a:schemeClr>
                </a:solidFill>
              </a:rPr>
              <a:t> bone </a:t>
            </a:r>
            <a:r>
              <a:rPr lang="cs-CZ" sz="1400" i="1" dirty="0" err="1">
                <a:solidFill>
                  <a:schemeClr val="accent6">
                    <a:lumMod val="60000"/>
                    <a:lumOff val="40000"/>
                  </a:schemeClr>
                </a:solidFill>
              </a:rPr>
              <a:t>density</a:t>
            </a:r>
            <a:r>
              <a:rPr lang="cs-CZ" sz="1400" i="1" dirty="0">
                <a:solidFill>
                  <a:schemeClr val="accent6">
                    <a:lumMod val="60000"/>
                    <a:lumOff val="40000"/>
                  </a:schemeClr>
                </a:solidFill>
              </a:rPr>
              <a:t> in </a:t>
            </a:r>
            <a:r>
              <a:rPr lang="cs-CZ" sz="1400" i="1" dirty="0" err="1">
                <a:solidFill>
                  <a:schemeClr val="accent6">
                    <a:lumMod val="60000"/>
                    <a:lumOff val="40000"/>
                  </a:schemeClr>
                </a:solidFill>
              </a:rPr>
              <a:t>Scheuermann</a:t>
            </a:r>
            <a:r>
              <a:rPr lang="cs-CZ" sz="1400" i="1" dirty="0">
                <a:solidFill>
                  <a:schemeClr val="accent6">
                    <a:lumMod val="60000"/>
                    <a:lumOff val="40000"/>
                  </a:schemeClr>
                </a:solidFill>
              </a:rPr>
              <a:t> </a:t>
            </a:r>
            <a:r>
              <a:rPr lang="cs-CZ" sz="1400" i="1" dirty="0" err="1">
                <a:solidFill>
                  <a:schemeClr val="accent6">
                    <a:lumMod val="60000"/>
                    <a:lumOff val="40000"/>
                  </a:schemeClr>
                </a:solidFill>
              </a:rPr>
              <a:t>disease</a:t>
            </a:r>
            <a:r>
              <a:rPr lang="cs-CZ" sz="1400" i="1" dirty="0">
                <a:solidFill>
                  <a:schemeClr val="accent6">
                    <a:lumMod val="60000"/>
                    <a:lumOff val="40000"/>
                  </a:schemeClr>
                </a:solidFill>
              </a:rPr>
              <a:t>. J Bone Joint </a:t>
            </a:r>
            <a:r>
              <a:rPr lang="cs-CZ" sz="1400" i="1" dirty="0" err="1">
                <a:solidFill>
                  <a:schemeClr val="accent6">
                    <a:lumMod val="60000"/>
                    <a:lumOff val="40000"/>
                  </a:schemeClr>
                </a:solidFill>
              </a:rPr>
              <a:t>Surg</a:t>
            </a:r>
            <a:r>
              <a:rPr lang="cs-CZ" sz="1400" i="1" dirty="0">
                <a:solidFill>
                  <a:schemeClr val="accent6">
                    <a:lumMod val="60000"/>
                    <a:lumOff val="40000"/>
                  </a:schemeClr>
                </a:solidFill>
              </a:rPr>
              <a:t> </a:t>
            </a:r>
            <a:r>
              <a:rPr lang="cs-CZ" sz="1400" i="1" dirty="0" err="1">
                <a:solidFill>
                  <a:schemeClr val="accent6">
                    <a:lumMod val="60000"/>
                    <a:lumOff val="40000"/>
                  </a:schemeClr>
                </a:solidFill>
              </a:rPr>
              <a:t>Am</a:t>
            </a:r>
            <a:r>
              <a:rPr lang="cs-CZ" sz="1400" i="1" dirty="0">
                <a:solidFill>
                  <a:schemeClr val="accent6">
                    <a:lumMod val="60000"/>
                    <a:lumOff val="40000"/>
                  </a:schemeClr>
                </a:solidFill>
              </a:rPr>
              <a:t>. 1989;71(6):894–897</a:t>
            </a:r>
          </a:p>
          <a:p>
            <a:pPr marL="72000" indent="0">
              <a:buNone/>
            </a:pPr>
            <a:r>
              <a:rPr lang="cs-CZ" sz="1400" i="1" dirty="0" err="1">
                <a:solidFill>
                  <a:schemeClr val="accent6">
                    <a:lumMod val="60000"/>
                    <a:lumOff val="40000"/>
                  </a:schemeClr>
                </a:solidFill>
              </a:rPr>
              <a:t>Lopez</a:t>
            </a:r>
            <a:r>
              <a:rPr lang="cs-CZ" sz="1400" i="1" dirty="0">
                <a:solidFill>
                  <a:schemeClr val="accent6">
                    <a:lumMod val="60000"/>
                    <a:lumOff val="40000"/>
                  </a:schemeClr>
                </a:solidFill>
              </a:rPr>
              <a:t> RA, </a:t>
            </a:r>
            <a:r>
              <a:rPr lang="cs-CZ" sz="1400" i="1" dirty="0" err="1">
                <a:solidFill>
                  <a:schemeClr val="accent6">
                    <a:lumMod val="60000"/>
                    <a:lumOff val="40000"/>
                  </a:schemeClr>
                </a:solidFill>
              </a:rPr>
              <a:t>Burke</a:t>
            </a:r>
            <a:r>
              <a:rPr lang="cs-CZ" sz="1400" i="1" dirty="0">
                <a:solidFill>
                  <a:schemeClr val="accent6">
                    <a:lumMod val="60000"/>
                    <a:lumOff val="40000"/>
                  </a:schemeClr>
                </a:solidFill>
              </a:rPr>
              <a:t> SW, </a:t>
            </a:r>
            <a:r>
              <a:rPr lang="cs-CZ" sz="1400" i="1" dirty="0" err="1">
                <a:solidFill>
                  <a:schemeClr val="accent6">
                    <a:lumMod val="60000"/>
                    <a:lumOff val="40000"/>
                  </a:schemeClr>
                </a:solidFill>
              </a:rPr>
              <a:t>Levine</a:t>
            </a:r>
            <a:r>
              <a:rPr lang="cs-CZ" sz="1400" i="1" dirty="0">
                <a:solidFill>
                  <a:schemeClr val="accent6">
                    <a:lumMod val="60000"/>
                    <a:lumOff val="40000"/>
                  </a:schemeClr>
                </a:solidFill>
              </a:rPr>
              <a:t> DB, Schneider R. </a:t>
            </a:r>
            <a:r>
              <a:rPr lang="cs-CZ" sz="1400" i="1" dirty="0" err="1">
                <a:solidFill>
                  <a:schemeClr val="accent6">
                    <a:lumMod val="60000"/>
                    <a:lumOff val="40000"/>
                  </a:schemeClr>
                </a:solidFill>
              </a:rPr>
              <a:t>Osteoporosis</a:t>
            </a:r>
            <a:r>
              <a:rPr lang="cs-CZ" sz="1400" i="1" dirty="0">
                <a:solidFill>
                  <a:schemeClr val="accent6">
                    <a:lumMod val="60000"/>
                    <a:lumOff val="40000"/>
                  </a:schemeClr>
                </a:solidFill>
              </a:rPr>
              <a:t> in </a:t>
            </a:r>
            <a:r>
              <a:rPr lang="cs-CZ" sz="1400" i="1" dirty="0" err="1">
                <a:solidFill>
                  <a:schemeClr val="accent6">
                    <a:lumMod val="60000"/>
                    <a:lumOff val="40000"/>
                  </a:schemeClr>
                </a:solidFill>
              </a:rPr>
              <a:t>Scheuermann's</a:t>
            </a:r>
            <a:r>
              <a:rPr lang="cs-CZ" sz="1400" i="1" dirty="0">
                <a:solidFill>
                  <a:schemeClr val="accent6">
                    <a:lumMod val="60000"/>
                    <a:lumOff val="40000"/>
                  </a:schemeClr>
                </a:solidFill>
              </a:rPr>
              <a:t> </a:t>
            </a:r>
            <a:r>
              <a:rPr lang="cs-CZ" sz="1400" i="1" dirty="0" err="1">
                <a:solidFill>
                  <a:schemeClr val="accent6">
                    <a:lumMod val="60000"/>
                    <a:lumOff val="40000"/>
                  </a:schemeClr>
                </a:solidFill>
              </a:rPr>
              <a:t>disease</a:t>
            </a:r>
            <a:r>
              <a:rPr lang="cs-CZ" sz="1400" i="1" dirty="0">
                <a:solidFill>
                  <a:schemeClr val="accent6">
                    <a:lumMod val="60000"/>
                    <a:lumOff val="40000"/>
                  </a:schemeClr>
                </a:solidFill>
              </a:rPr>
              <a:t>. Spine. 1988;13(10):1099–1103</a:t>
            </a:r>
          </a:p>
          <a:p>
            <a:pPr marL="72000" indent="0">
              <a:buNone/>
            </a:pPr>
            <a:r>
              <a:rPr lang="cs-CZ" sz="1400" dirty="0"/>
              <a:t>„…</a:t>
            </a:r>
            <a:r>
              <a:rPr lang="en-US" sz="1400" dirty="0"/>
              <a:t>shortening of the </a:t>
            </a:r>
            <a:r>
              <a:rPr lang="en-US" sz="1400" dirty="0" err="1"/>
              <a:t>ischiotibial</a:t>
            </a:r>
            <a:r>
              <a:rPr lang="en-US" sz="1400" dirty="0"/>
              <a:t> musculature</a:t>
            </a:r>
            <a:r>
              <a:rPr lang="cs-CZ" sz="1400" dirty="0"/>
              <a:t>…“</a:t>
            </a:r>
          </a:p>
          <a:p>
            <a:pPr marL="72000" indent="0">
              <a:buNone/>
            </a:pPr>
            <a:r>
              <a:rPr lang="cs-CZ" sz="1400" i="1" dirty="0" err="1">
                <a:solidFill>
                  <a:schemeClr val="accent6">
                    <a:lumMod val="60000"/>
                    <a:lumOff val="40000"/>
                  </a:schemeClr>
                </a:solidFill>
              </a:rPr>
              <a:t>Lopez</a:t>
            </a:r>
            <a:r>
              <a:rPr lang="cs-CZ" sz="1400" i="1" dirty="0">
                <a:solidFill>
                  <a:schemeClr val="accent6">
                    <a:lumMod val="60000"/>
                    <a:lumOff val="40000"/>
                  </a:schemeClr>
                </a:solidFill>
              </a:rPr>
              <a:t> RA, </a:t>
            </a:r>
            <a:r>
              <a:rPr lang="cs-CZ" sz="1400" i="1" dirty="0" err="1">
                <a:solidFill>
                  <a:schemeClr val="accent6">
                    <a:lumMod val="60000"/>
                    <a:lumOff val="40000"/>
                  </a:schemeClr>
                </a:solidFill>
              </a:rPr>
              <a:t>Burke</a:t>
            </a:r>
            <a:r>
              <a:rPr lang="cs-CZ" sz="1400" i="1" dirty="0">
                <a:solidFill>
                  <a:schemeClr val="accent6">
                    <a:lumMod val="60000"/>
                    <a:lumOff val="40000"/>
                  </a:schemeClr>
                </a:solidFill>
              </a:rPr>
              <a:t> SW, </a:t>
            </a:r>
            <a:r>
              <a:rPr lang="cs-CZ" sz="1400" i="1" dirty="0" err="1">
                <a:solidFill>
                  <a:schemeClr val="accent6">
                    <a:lumMod val="60000"/>
                    <a:lumOff val="40000"/>
                  </a:schemeClr>
                </a:solidFill>
              </a:rPr>
              <a:t>Levine</a:t>
            </a:r>
            <a:r>
              <a:rPr lang="cs-CZ" sz="1400" i="1" dirty="0">
                <a:solidFill>
                  <a:schemeClr val="accent6">
                    <a:lumMod val="60000"/>
                    <a:lumOff val="40000"/>
                  </a:schemeClr>
                </a:solidFill>
              </a:rPr>
              <a:t> DB, Schneider R. </a:t>
            </a:r>
            <a:r>
              <a:rPr lang="cs-CZ" sz="1400" i="1" dirty="0" err="1">
                <a:solidFill>
                  <a:schemeClr val="accent6">
                    <a:lumMod val="60000"/>
                    <a:lumOff val="40000"/>
                  </a:schemeClr>
                </a:solidFill>
              </a:rPr>
              <a:t>Osteoporosis</a:t>
            </a:r>
            <a:r>
              <a:rPr lang="cs-CZ" sz="1400" i="1" dirty="0">
                <a:solidFill>
                  <a:schemeClr val="accent6">
                    <a:lumMod val="60000"/>
                    <a:lumOff val="40000"/>
                  </a:schemeClr>
                </a:solidFill>
              </a:rPr>
              <a:t> in </a:t>
            </a:r>
            <a:r>
              <a:rPr lang="cs-CZ" sz="1400" i="1" dirty="0" err="1">
                <a:solidFill>
                  <a:schemeClr val="accent6">
                    <a:lumMod val="60000"/>
                    <a:lumOff val="40000"/>
                  </a:schemeClr>
                </a:solidFill>
              </a:rPr>
              <a:t>Scheuermann's</a:t>
            </a:r>
            <a:r>
              <a:rPr lang="cs-CZ" sz="1400" i="1" dirty="0">
                <a:solidFill>
                  <a:schemeClr val="accent6">
                    <a:lumMod val="60000"/>
                    <a:lumOff val="40000"/>
                  </a:schemeClr>
                </a:solidFill>
              </a:rPr>
              <a:t> </a:t>
            </a:r>
            <a:r>
              <a:rPr lang="cs-CZ" sz="1400" i="1" dirty="0" err="1">
                <a:solidFill>
                  <a:schemeClr val="accent6">
                    <a:lumMod val="60000"/>
                    <a:lumOff val="40000"/>
                  </a:schemeClr>
                </a:solidFill>
              </a:rPr>
              <a:t>disease</a:t>
            </a:r>
            <a:r>
              <a:rPr lang="cs-CZ" sz="1400" i="1" dirty="0">
                <a:solidFill>
                  <a:schemeClr val="accent6">
                    <a:lumMod val="60000"/>
                    <a:lumOff val="40000"/>
                  </a:schemeClr>
                </a:solidFill>
              </a:rPr>
              <a:t>. Spine. 1988;13(10):1099–1103</a:t>
            </a:r>
          </a:p>
          <a:p>
            <a:pPr marL="72000" indent="0">
              <a:buNone/>
            </a:pPr>
            <a:r>
              <a:rPr lang="cs-CZ" sz="1400" dirty="0"/>
              <a:t>„….</a:t>
            </a:r>
            <a:r>
              <a:rPr lang="en-US" sz="1400" dirty="0"/>
              <a:t>mechanical factors that would trigger secondary </a:t>
            </a:r>
            <a:r>
              <a:rPr lang="en-US" sz="1400" dirty="0" err="1"/>
              <a:t>remodelling</a:t>
            </a:r>
            <a:r>
              <a:rPr lang="en-US" sz="1400" dirty="0"/>
              <a:t> responses, such as reduction of sternal size</a:t>
            </a:r>
            <a:r>
              <a:rPr lang="cs-CZ" sz="1400" dirty="0"/>
              <a:t>…“</a:t>
            </a:r>
          </a:p>
          <a:p>
            <a:pPr marL="72000" indent="0">
              <a:buNone/>
            </a:pPr>
            <a:r>
              <a:rPr lang="cs-CZ" sz="1400" i="1" dirty="0" err="1">
                <a:solidFill>
                  <a:schemeClr val="accent6">
                    <a:lumMod val="60000"/>
                    <a:lumOff val="40000"/>
                  </a:schemeClr>
                </a:solidFill>
              </a:rPr>
              <a:t>Sorensen</a:t>
            </a:r>
            <a:r>
              <a:rPr lang="cs-CZ" sz="1400" i="1" dirty="0">
                <a:solidFill>
                  <a:schemeClr val="accent6">
                    <a:lumMod val="60000"/>
                    <a:lumOff val="40000"/>
                  </a:schemeClr>
                </a:solidFill>
              </a:rPr>
              <a:t> KH. </a:t>
            </a:r>
            <a:r>
              <a:rPr lang="cs-CZ" sz="1400" i="1" dirty="0" err="1">
                <a:solidFill>
                  <a:schemeClr val="accent6">
                    <a:lumMod val="60000"/>
                    <a:lumOff val="40000"/>
                  </a:schemeClr>
                </a:solidFill>
              </a:rPr>
              <a:t>Scheuermann's</a:t>
            </a:r>
            <a:r>
              <a:rPr lang="cs-CZ" sz="1400" i="1" dirty="0">
                <a:solidFill>
                  <a:schemeClr val="accent6">
                    <a:lumMod val="60000"/>
                    <a:lumOff val="40000"/>
                  </a:schemeClr>
                </a:solidFill>
              </a:rPr>
              <a:t> </a:t>
            </a:r>
            <a:r>
              <a:rPr lang="cs-CZ" sz="1400" i="1" dirty="0" err="1">
                <a:solidFill>
                  <a:schemeClr val="accent6">
                    <a:lumMod val="60000"/>
                    <a:lumOff val="40000"/>
                  </a:schemeClr>
                </a:solidFill>
              </a:rPr>
              <a:t>Juvenile</a:t>
            </a:r>
            <a:r>
              <a:rPr lang="cs-CZ" sz="1400" i="1" dirty="0">
                <a:solidFill>
                  <a:schemeClr val="accent6">
                    <a:lumMod val="60000"/>
                    <a:lumOff val="40000"/>
                  </a:schemeClr>
                </a:solidFill>
              </a:rPr>
              <a:t> </a:t>
            </a:r>
            <a:r>
              <a:rPr lang="cs-CZ" sz="1400" i="1" dirty="0" err="1">
                <a:solidFill>
                  <a:schemeClr val="accent6">
                    <a:lumMod val="60000"/>
                    <a:lumOff val="40000"/>
                  </a:schemeClr>
                </a:solidFill>
              </a:rPr>
              <a:t>Kyphosis</a:t>
            </a:r>
            <a:r>
              <a:rPr lang="cs-CZ" sz="1400" i="1" dirty="0">
                <a:solidFill>
                  <a:schemeClr val="accent6">
                    <a:lumMod val="60000"/>
                    <a:lumOff val="40000"/>
                  </a:schemeClr>
                </a:solidFill>
              </a:rPr>
              <a:t>: </a:t>
            </a:r>
            <a:r>
              <a:rPr lang="cs-CZ" sz="1400" i="1" dirty="0" err="1">
                <a:solidFill>
                  <a:schemeClr val="accent6">
                    <a:lumMod val="60000"/>
                    <a:lumOff val="40000"/>
                  </a:schemeClr>
                </a:solidFill>
              </a:rPr>
              <a:t>clinical</a:t>
            </a:r>
            <a:r>
              <a:rPr lang="cs-CZ" sz="1400" i="1" dirty="0">
                <a:solidFill>
                  <a:schemeClr val="accent6">
                    <a:lumMod val="60000"/>
                    <a:lumOff val="40000"/>
                  </a:schemeClr>
                </a:solidFill>
              </a:rPr>
              <a:t> </a:t>
            </a:r>
            <a:r>
              <a:rPr lang="cs-CZ" sz="1400" i="1" dirty="0" err="1">
                <a:solidFill>
                  <a:schemeClr val="accent6">
                    <a:lumMod val="60000"/>
                    <a:lumOff val="40000"/>
                  </a:schemeClr>
                </a:solidFill>
              </a:rPr>
              <a:t>appearances</a:t>
            </a:r>
            <a:r>
              <a:rPr lang="cs-CZ" sz="1400" i="1" dirty="0">
                <a:solidFill>
                  <a:schemeClr val="accent6">
                    <a:lumMod val="60000"/>
                    <a:lumOff val="40000"/>
                  </a:schemeClr>
                </a:solidFill>
              </a:rPr>
              <a:t>, </a:t>
            </a:r>
            <a:r>
              <a:rPr lang="cs-CZ" sz="1400" i="1" dirty="0" err="1">
                <a:solidFill>
                  <a:schemeClr val="accent6">
                    <a:lumMod val="60000"/>
                    <a:lumOff val="40000"/>
                  </a:schemeClr>
                </a:solidFill>
              </a:rPr>
              <a:t>radiography</a:t>
            </a:r>
            <a:r>
              <a:rPr lang="cs-CZ" sz="1400" i="1" dirty="0">
                <a:solidFill>
                  <a:schemeClr val="accent6">
                    <a:lumMod val="60000"/>
                    <a:lumOff val="40000"/>
                  </a:schemeClr>
                </a:solidFill>
              </a:rPr>
              <a:t>, </a:t>
            </a:r>
            <a:r>
              <a:rPr lang="cs-CZ" sz="1400" i="1" dirty="0" err="1">
                <a:solidFill>
                  <a:schemeClr val="accent6">
                    <a:lumMod val="60000"/>
                    <a:lumOff val="40000"/>
                  </a:schemeClr>
                </a:solidFill>
              </a:rPr>
              <a:t>aetiology</a:t>
            </a:r>
            <a:r>
              <a:rPr lang="cs-CZ" sz="1400" i="1" dirty="0">
                <a:solidFill>
                  <a:schemeClr val="accent6">
                    <a:lumMod val="60000"/>
                    <a:lumOff val="40000"/>
                  </a:schemeClr>
                </a:solidFill>
              </a:rPr>
              <a:t> and </a:t>
            </a:r>
            <a:r>
              <a:rPr lang="cs-CZ" sz="1400" i="1" dirty="0" err="1">
                <a:solidFill>
                  <a:schemeClr val="accent6">
                    <a:lumMod val="60000"/>
                    <a:lumOff val="40000"/>
                  </a:schemeClr>
                </a:solidFill>
              </a:rPr>
              <a:t>prognosis</a:t>
            </a:r>
            <a:r>
              <a:rPr lang="cs-CZ" sz="1400" i="1" dirty="0">
                <a:solidFill>
                  <a:schemeClr val="accent6">
                    <a:lumMod val="60000"/>
                    <a:lumOff val="40000"/>
                  </a:schemeClr>
                </a:solidFill>
              </a:rPr>
              <a:t>. </a:t>
            </a:r>
            <a:r>
              <a:rPr lang="cs-CZ" sz="1400" i="1" dirty="0" err="1">
                <a:solidFill>
                  <a:schemeClr val="accent6">
                    <a:lumMod val="60000"/>
                    <a:lumOff val="40000"/>
                  </a:schemeClr>
                </a:solidFill>
              </a:rPr>
              <a:t>Munksgaard</a:t>
            </a:r>
            <a:r>
              <a:rPr lang="cs-CZ" sz="1400" i="1" dirty="0">
                <a:solidFill>
                  <a:schemeClr val="accent6">
                    <a:lumMod val="60000"/>
                    <a:lumOff val="40000"/>
                  </a:schemeClr>
                </a:solidFill>
              </a:rPr>
              <a:t>; </a:t>
            </a:r>
            <a:r>
              <a:rPr lang="cs-CZ" sz="1400" i="1" dirty="0" err="1">
                <a:solidFill>
                  <a:schemeClr val="accent6">
                    <a:lumMod val="60000"/>
                    <a:lumOff val="40000"/>
                  </a:schemeClr>
                </a:solidFill>
              </a:rPr>
              <a:t>Copenhagen</a:t>
            </a:r>
            <a:r>
              <a:rPr lang="cs-CZ" sz="1400" i="1" dirty="0">
                <a:solidFill>
                  <a:schemeClr val="accent6">
                    <a:lumMod val="60000"/>
                    <a:lumOff val="40000"/>
                  </a:schemeClr>
                </a:solidFill>
              </a:rPr>
              <a:t>: 1964.</a:t>
            </a:r>
          </a:p>
          <a:p>
            <a:pPr marL="72000" indent="0">
              <a:buNone/>
            </a:pPr>
            <a:r>
              <a:rPr lang="en-US" sz="1400" i="1" dirty="0">
                <a:solidFill>
                  <a:schemeClr val="accent6">
                    <a:lumMod val="60000"/>
                    <a:lumOff val="40000"/>
                  </a:schemeClr>
                </a:solidFill>
              </a:rPr>
              <a:t>Ferguson AB., Jr The etiology of preadolescent kyphosis. J Bone Joint </a:t>
            </a:r>
            <a:r>
              <a:rPr lang="en-US" sz="1400" i="1" dirty="0" err="1">
                <a:solidFill>
                  <a:schemeClr val="accent6">
                    <a:lumMod val="60000"/>
                    <a:lumOff val="40000"/>
                  </a:schemeClr>
                </a:solidFill>
              </a:rPr>
              <a:t>Surg</a:t>
            </a:r>
            <a:r>
              <a:rPr lang="en-US" sz="1400" i="1" dirty="0">
                <a:solidFill>
                  <a:schemeClr val="accent6">
                    <a:lumMod val="60000"/>
                    <a:lumOff val="40000"/>
                  </a:schemeClr>
                </a:solidFill>
              </a:rPr>
              <a:t> Am. 1956;38(1):149–157</a:t>
            </a:r>
            <a:endParaRPr lang="cs-CZ" sz="1400" i="1" dirty="0">
              <a:solidFill>
                <a:schemeClr val="accent6">
                  <a:lumMod val="60000"/>
                  <a:lumOff val="40000"/>
                </a:schemeClr>
              </a:solidFill>
            </a:endParaRPr>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Morbus</a:t>
            </a:r>
            <a:r>
              <a:rPr lang="cs-CZ" dirty="0"/>
              <a:t> </a:t>
            </a:r>
            <a:r>
              <a:rPr lang="cs-CZ" dirty="0" err="1"/>
              <a:t>Scheuermann</a:t>
            </a:r>
            <a:r>
              <a:rPr lang="cs-CZ" dirty="0"/>
              <a:t> in </a:t>
            </a:r>
            <a:r>
              <a:rPr lang="cs-CZ" dirty="0" err="1"/>
              <a:t>literature</a:t>
            </a:r>
            <a:r>
              <a:rPr lang="cs-CZ" dirty="0"/>
              <a:t>
</a:t>
            </a:r>
          </a:p>
        </p:txBody>
      </p:sp>
      <p:sp>
        <p:nvSpPr>
          <p:cNvPr id="5" name="Nadpis 4"/>
          <p:cNvSpPr>
            <a:spLocks noGrp="1"/>
          </p:cNvSpPr>
          <p:nvPr>
            <p:ph type="title"/>
          </p:nvPr>
        </p:nvSpPr>
        <p:spPr/>
        <p:txBody>
          <a:bodyPr/>
          <a:lstStyle/>
          <a:p>
            <a:r>
              <a:rPr lang="cs-CZ" dirty="0"/>
              <a:t>Epidemiology and Etiology
</a:t>
            </a:r>
          </a:p>
        </p:txBody>
      </p:sp>
    </p:spTree>
    <p:extLst>
      <p:ext uri="{BB962C8B-B14F-4D97-AF65-F5344CB8AC3E}">
        <p14:creationId xmlns:p14="http://schemas.microsoft.com/office/powerpoint/2010/main" val="1111795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Nadpis 2"/>
          <p:cNvSpPr>
            <a:spLocks noGrp="1"/>
          </p:cNvSpPr>
          <p:nvPr>
            <p:ph type="title"/>
          </p:nvPr>
        </p:nvSpPr>
        <p:spPr/>
        <p:txBody>
          <a:bodyPr/>
          <a:lstStyle/>
          <a:p>
            <a:r>
              <a:rPr lang="cs-CZ" dirty="0" err="1"/>
              <a:t>Clinical</a:t>
            </a:r>
            <a:r>
              <a:rPr lang="cs-CZ" dirty="0"/>
              <a:t> </a:t>
            </a:r>
            <a:r>
              <a:rPr lang="cs-CZ" dirty="0" err="1"/>
              <a:t>examination</a:t>
            </a:r>
            <a:r>
              <a:rPr lang="cs-CZ" dirty="0"/>
              <a:t>
</a:t>
            </a:r>
          </a:p>
        </p:txBody>
      </p:sp>
      <p:sp>
        <p:nvSpPr>
          <p:cNvPr id="4" name="Zástupný symbol pro obsah 3"/>
          <p:cNvSpPr>
            <a:spLocks noGrp="1"/>
          </p:cNvSpPr>
          <p:nvPr>
            <p:ph idx="1"/>
          </p:nvPr>
        </p:nvSpPr>
        <p:spPr/>
        <p:txBody>
          <a:bodyPr/>
          <a:lstStyle/>
          <a:p>
            <a:pPr marL="0" indent="0"/>
            <a:r>
              <a:rPr lang="cs-CZ" altLang="cs-CZ" dirty="0"/>
              <a:t>  </a:t>
            </a:r>
            <a:r>
              <a:rPr lang="cs-CZ" altLang="cs-CZ" dirty="0" err="1"/>
              <a:t>Round</a:t>
            </a:r>
            <a:r>
              <a:rPr lang="cs-CZ" altLang="cs-CZ" dirty="0"/>
              <a:t> </a:t>
            </a:r>
            <a:r>
              <a:rPr lang="cs-CZ" altLang="cs-CZ" dirty="0" err="1"/>
              <a:t>back</a:t>
            </a:r>
            <a:r>
              <a:rPr lang="cs-CZ" altLang="cs-CZ" dirty="0"/>
              <a:t> </a:t>
            </a:r>
            <a:r>
              <a:rPr lang="cs-CZ" altLang="cs-CZ" dirty="0" err="1"/>
              <a:t>at</a:t>
            </a:r>
            <a:r>
              <a:rPr lang="cs-CZ" altLang="cs-CZ" dirty="0"/>
              <a:t> </a:t>
            </a:r>
            <a:r>
              <a:rPr lang="cs-CZ" altLang="cs-CZ" dirty="0" err="1"/>
              <a:t>the</a:t>
            </a:r>
            <a:r>
              <a:rPr lang="cs-CZ" altLang="cs-CZ" dirty="0"/>
              <a:t> </a:t>
            </a:r>
            <a:r>
              <a:rPr lang="cs-CZ" altLang="cs-CZ" dirty="0" err="1"/>
              <a:t>bottom</a:t>
            </a:r>
            <a:r>
              <a:rPr lang="cs-CZ" altLang="cs-CZ" dirty="0"/>
              <a:t> t8-9 (48%)
  </a:t>
            </a:r>
            <a:r>
              <a:rPr lang="cs-CZ" altLang="cs-CZ" dirty="0" err="1"/>
              <a:t>Thoracic</a:t>
            </a:r>
            <a:r>
              <a:rPr lang="cs-CZ" altLang="cs-CZ" dirty="0"/>
              <a:t> </a:t>
            </a:r>
            <a:r>
              <a:rPr lang="cs-CZ" altLang="cs-CZ" dirty="0" err="1"/>
              <a:t>or</a:t>
            </a:r>
            <a:r>
              <a:rPr lang="cs-CZ" altLang="cs-CZ" dirty="0"/>
              <a:t> </a:t>
            </a:r>
            <a:r>
              <a:rPr lang="cs-CZ" altLang="cs-CZ" dirty="0" err="1"/>
              <a:t>lumbar</a:t>
            </a:r>
            <a:r>
              <a:rPr lang="cs-CZ" altLang="cs-CZ" dirty="0"/>
              <a:t> spine </a:t>
            </a:r>
            <a:r>
              <a:rPr lang="cs-CZ" altLang="cs-CZ" dirty="0" err="1"/>
              <a:t>pain</a:t>
            </a:r>
            <a:r>
              <a:rPr lang="cs-CZ" altLang="cs-CZ" dirty="0"/>
              <a:t> (28%)
  Rigidity </a:t>
            </a:r>
            <a:r>
              <a:rPr lang="cs-CZ" altLang="cs-CZ" dirty="0" err="1"/>
              <a:t>of</a:t>
            </a:r>
            <a:r>
              <a:rPr lang="cs-CZ" altLang="cs-CZ" dirty="0"/>
              <a:t> deformity 
  </a:t>
            </a:r>
            <a:r>
              <a:rPr lang="cs-CZ" altLang="cs-CZ" dirty="0" err="1"/>
              <a:t>Scoliosis</a:t>
            </a:r>
            <a:r>
              <a:rPr lang="cs-CZ" altLang="cs-CZ" dirty="0"/>
              <a:t> in 49%
  </a:t>
            </a:r>
            <a:r>
              <a:rPr lang="cs-CZ" altLang="cs-CZ" dirty="0" err="1"/>
              <a:t>Muscle</a:t>
            </a:r>
            <a:r>
              <a:rPr lang="cs-CZ" altLang="cs-CZ" dirty="0"/>
              <a:t> dysbalance "</a:t>
            </a:r>
            <a:r>
              <a:rPr lang="cs-CZ" altLang="cs-CZ" dirty="0" err="1"/>
              <a:t>texas</a:t>
            </a:r>
            <a:r>
              <a:rPr lang="cs-CZ" altLang="cs-CZ" dirty="0"/>
              <a:t> </a:t>
            </a:r>
            <a:r>
              <a:rPr lang="cs-CZ" altLang="cs-CZ" dirty="0" err="1"/>
              <a:t>attitude</a:t>
            </a:r>
            <a:r>
              <a:rPr lang="cs-CZ" altLang="cs-CZ" dirty="0"/>
              <a:t>"
  </a:t>
            </a:r>
            <a:r>
              <a:rPr lang="cs-CZ" altLang="cs-CZ" dirty="0" err="1"/>
              <a:t>Reflective</a:t>
            </a:r>
            <a:r>
              <a:rPr lang="cs-CZ" altLang="cs-CZ" dirty="0"/>
              <a:t> </a:t>
            </a:r>
            <a:r>
              <a:rPr lang="cs-CZ" altLang="cs-CZ" dirty="0" err="1"/>
              <a:t>changes</a:t>
            </a:r>
            <a:r>
              <a:rPr lang="cs-CZ" altLang="cs-CZ" dirty="0"/>
              <a:t> in soft </a:t>
            </a:r>
            <a:r>
              <a:rPr lang="cs-CZ" altLang="cs-CZ" dirty="0" err="1"/>
              <a:t>tissues</a:t>
            </a:r>
            <a:r>
              <a:rPr lang="cs-CZ" altLang="cs-CZ" dirty="0"/>
              <a:t>
  Positive </a:t>
            </a:r>
            <a:r>
              <a:rPr lang="cs-CZ" altLang="cs-CZ" dirty="0" err="1"/>
              <a:t>tests</a:t>
            </a:r>
            <a:r>
              <a:rPr lang="cs-CZ" altLang="cs-CZ" dirty="0"/>
              <a:t> (Matthias, Frank, </a:t>
            </a:r>
            <a:r>
              <a:rPr lang="cs-CZ" altLang="cs-CZ" dirty="0" err="1"/>
              <a:t>hyperextion</a:t>
            </a:r>
            <a:r>
              <a:rPr lang="cs-CZ" altLang="cs-CZ" dirty="0"/>
              <a:t>) 
</a:t>
            </a:r>
          </a:p>
        </p:txBody>
      </p:sp>
    </p:spTree>
    <p:extLst>
      <p:ext uri="{BB962C8B-B14F-4D97-AF65-F5344CB8AC3E}">
        <p14:creationId xmlns:p14="http://schemas.microsoft.com/office/powerpoint/2010/main" val="2168781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Nadpis 2"/>
          <p:cNvSpPr>
            <a:spLocks noGrp="1"/>
          </p:cNvSpPr>
          <p:nvPr>
            <p:ph type="title"/>
          </p:nvPr>
        </p:nvSpPr>
        <p:spPr/>
        <p:txBody>
          <a:bodyPr/>
          <a:lstStyle/>
          <a:p>
            <a:r>
              <a:rPr lang="cs-CZ" dirty="0" err="1"/>
              <a:t>Clinical</a:t>
            </a:r>
            <a:r>
              <a:rPr lang="cs-CZ" dirty="0"/>
              <a:t> </a:t>
            </a:r>
            <a:r>
              <a:rPr lang="cs-CZ" dirty="0" err="1"/>
              <a:t>examination</a:t>
            </a:r>
            <a:r>
              <a:rPr lang="cs-CZ" dirty="0"/>
              <a:t>
</a:t>
            </a:r>
          </a:p>
        </p:txBody>
      </p:sp>
      <p:grpSp>
        <p:nvGrpSpPr>
          <p:cNvPr id="6" name="Group 8"/>
          <p:cNvGrpSpPr>
            <a:grpSpLocks/>
          </p:cNvGrpSpPr>
          <p:nvPr/>
        </p:nvGrpSpPr>
        <p:grpSpPr bwMode="auto">
          <a:xfrm>
            <a:off x="720000" y="1371600"/>
            <a:ext cx="1924050" cy="3837900"/>
            <a:chOff x="1584" y="96"/>
            <a:chExt cx="2688" cy="4032"/>
          </a:xfrm>
        </p:grpSpPr>
        <p:pic>
          <p:nvPicPr>
            <p:cNvPr id="7" name="Picture 6" descr="D:\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 y="96"/>
              <a:ext cx="2688" cy="40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2496" y="912"/>
              <a:ext cx="288" cy="384"/>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pic>
        <p:nvPicPr>
          <p:cNvPr id="9" name="Picture 9" descr="D:\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6014" y="2190076"/>
            <a:ext cx="1438570" cy="3019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archiv\obrazky_\doktori\muller\rehab_Scheuermann\8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6548" y="1371600"/>
            <a:ext cx="1799818" cy="19575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D:\archiv\obrazky_\doktori\muller\rehab_Scheuermann\8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6549" y="3439557"/>
            <a:ext cx="1802806" cy="17699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6409880" y="1371600"/>
            <a:ext cx="1328377" cy="461665"/>
          </a:xfrm>
          <a:prstGeom prst="rect">
            <a:avLst/>
          </a:prstGeom>
          <a:noFill/>
        </p:spPr>
        <p:txBody>
          <a:bodyPr wrap="none" rtlCol="0">
            <a:spAutoFit/>
          </a:bodyPr>
          <a:lstStyle/>
          <a:p>
            <a:r>
              <a:rPr lang="cs-CZ" dirty="0"/>
              <a:t>Matthias</a:t>
            </a:r>
          </a:p>
        </p:txBody>
      </p:sp>
      <p:sp>
        <p:nvSpPr>
          <p:cNvPr id="13" name="TextovéPole 12"/>
          <p:cNvSpPr txBox="1"/>
          <p:nvPr/>
        </p:nvSpPr>
        <p:spPr>
          <a:xfrm>
            <a:off x="6409880" y="3366035"/>
            <a:ext cx="1096839" cy="461665"/>
          </a:xfrm>
          <a:prstGeom prst="rect">
            <a:avLst/>
          </a:prstGeom>
          <a:noFill/>
        </p:spPr>
        <p:txBody>
          <a:bodyPr wrap="none" rtlCol="0">
            <a:spAutoFit/>
          </a:bodyPr>
          <a:lstStyle/>
          <a:p>
            <a:r>
              <a:rPr lang="cs-CZ" dirty="0" err="1"/>
              <a:t>Franke</a:t>
            </a:r>
            <a:endParaRPr lang="cs-CZ" dirty="0"/>
          </a:p>
        </p:txBody>
      </p:sp>
      <p:pic>
        <p:nvPicPr>
          <p:cNvPr id="14" name="Picture 2055" descr="D:\archiv\obrazky_\doktori\muller\rehab_Scheuermann\88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0264" y="1371600"/>
            <a:ext cx="2263050" cy="13672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p:cNvSpPr txBox="1"/>
          <p:nvPr/>
        </p:nvSpPr>
        <p:spPr>
          <a:xfrm>
            <a:off x="10203471" y="1371600"/>
            <a:ext cx="1901161" cy="400110"/>
          </a:xfrm>
          <a:prstGeom prst="rect">
            <a:avLst/>
          </a:prstGeom>
          <a:noFill/>
        </p:spPr>
        <p:txBody>
          <a:bodyPr wrap="none" rtlCol="0">
            <a:spAutoFit/>
          </a:bodyPr>
          <a:lstStyle/>
          <a:p>
            <a:r>
              <a:rPr lang="cs-CZ" sz="2000" dirty="0" err="1"/>
              <a:t>hyperextension</a:t>
            </a:r>
            <a:endParaRPr lang="cs-CZ" sz="2000" dirty="0"/>
          </a:p>
        </p:txBody>
      </p:sp>
    </p:spTree>
    <p:extLst>
      <p:ext uri="{BB962C8B-B14F-4D97-AF65-F5344CB8AC3E}">
        <p14:creationId xmlns:p14="http://schemas.microsoft.com/office/powerpoint/2010/main" val="3437259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Nadpis 2"/>
          <p:cNvSpPr>
            <a:spLocks noGrp="1"/>
          </p:cNvSpPr>
          <p:nvPr>
            <p:ph type="title"/>
          </p:nvPr>
        </p:nvSpPr>
        <p:spPr/>
        <p:txBody>
          <a:bodyPr/>
          <a:lstStyle/>
          <a:p>
            <a:r>
              <a:rPr lang="cs-CZ" dirty="0" err="1"/>
              <a:t>Clinical</a:t>
            </a:r>
            <a:r>
              <a:rPr lang="cs-CZ" dirty="0"/>
              <a:t> </a:t>
            </a:r>
            <a:r>
              <a:rPr lang="cs-CZ" dirty="0" err="1"/>
              <a:t>examination</a:t>
            </a:r>
            <a:r>
              <a:rPr lang="cs-CZ" dirty="0"/>
              <a:t>
</a:t>
            </a:r>
          </a:p>
        </p:txBody>
      </p:sp>
      <p:pic>
        <p:nvPicPr>
          <p:cNvPr id="17" name="Picture 2" descr="DSC_0012 (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0000" y="1589207"/>
            <a:ext cx="633253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DSC_0011 (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9363" y="1589207"/>
            <a:ext cx="2814637"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513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Nadpis 2"/>
          <p:cNvSpPr>
            <a:spLocks noGrp="1"/>
          </p:cNvSpPr>
          <p:nvPr>
            <p:ph type="title"/>
          </p:nvPr>
        </p:nvSpPr>
        <p:spPr/>
        <p:txBody>
          <a:bodyPr/>
          <a:lstStyle/>
          <a:p>
            <a:r>
              <a:rPr lang="cs-CZ" dirty="0" err="1"/>
              <a:t>Morphology</a:t>
            </a:r>
            <a:endParaRPr lang="cs-CZ" dirty="0"/>
          </a:p>
        </p:txBody>
      </p:sp>
      <p:sp>
        <p:nvSpPr>
          <p:cNvPr id="4" name="Zástupný symbol pro obsah 3"/>
          <p:cNvSpPr>
            <a:spLocks noGrp="1"/>
          </p:cNvSpPr>
          <p:nvPr>
            <p:ph idx="1"/>
          </p:nvPr>
        </p:nvSpPr>
        <p:spPr/>
        <p:txBody>
          <a:bodyPr/>
          <a:lstStyle/>
          <a:p>
            <a:r>
              <a:rPr lang="cs-CZ" sz="2000" dirty="0"/>
              <a:t>Histology, </a:t>
            </a:r>
            <a:r>
              <a:rPr lang="cs-CZ" sz="2000" dirty="0">
                <a:solidFill>
                  <a:schemeClr val="accent6">
                    <a:lumMod val="40000"/>
                    <a:lumOff val="60000"/>
                  </a:schemeClr>
                </a:solidFill>
              </a:rPr>
              <a:t>X-</a:t>
            </a:r>
            <a:r>
              <a:rPr lang="cs-CZ" sz="2000" dirty="0" err="1">
                <a:solidFill>
                  <a:schemeClr val="accent6">
                    <a:lumMod val="40000"/>
                    <a:lumOff val="60000"/>
                  </a:schemeClr>
                </a:solidFill>
              </a:rPr>
              <a:t>ray</a:t>
            </a:r>
            <a:r>
              <a:rPr lang="cs-CZ" sz="2000" dirty="0">
                <a:solidFill>
                  <a:schemeClr val="accent6">
                    <a:lumMod val="40000"/>
                    <a:lumOff val="60000"/>
                  </a:schemeClr>
                </a:solidFill>
              </a:rPr>
              <a:t>, CT, MRI</a:t>
            </a:r>
            <a:r>
              <a:rPr lang="cs-CZ" sz="2000" dirty="0"/>
              <a:t>
C </a:t>
            </a:r>
            <a:r>
              <a:rPr lang="cs-CZ" sz="2000" dirty="0" err="1"/>
              <a:t>lordosis</a:t>
            </a:r>
            <a:r>
              <a:rPr lang="cs-CZ" sz="2000" dirty="0"/>
              <a:t>, </a:t>
            </a:r>
            <a:r>
              <a:rPr lang="cs-CZ" sz="2000" dirty="0" err="1"/>
              <a:t>Th</a:t>
            </a:r>
            <a:r>
              <a:rPr lang="cs-CZ" sz="2000" dirty="0"/>
              <a:t> </a:t>
            </a:r>
            <a:r>
              <a:rPr lang="cs-CZ" sz="2000" dirty="0" err="1"/>
              <a:t>kyphosis</a:t>
            </a:r>
            <a:r>
              <a:rPr lang="cs-CZ" sz="2000" dirty="0"/>
              <a:t>, L </a:t>
            </a:r>
            <a:r>
              <a:rPr lang="cs-CZ" sz="2000" dirty="0" err="1"/>
              <a:t>lordosis</a:t>
            </a:r>
            <a:r>
              <a:rPr lang="cs-CZ" sz="2000" dirty="0"/>
              <a:t>
</a:t>
            </a:r>
            <a:r>
              <a:rPr lang="cs-CZ" sz="2000" dirty="0" err="1"/>
              <a:t>Th</a:t>
            </a:r>
            <a:r>
              <a:rPr lang="cs-CZ" sz="2000" dirty="0"/>
              <a:t> </a:t>
            </a:r>
            <a:r>
              <a:rPr lang="cs-CZ" sz="2000" dirty="0" err="1"/>
              <a:t>kyphosis</a:t>
            </a:r>
            <a:r>
              <a:rPr lang="cs-CZ" sz="2000" dirty="0"/>
              <a:t>: 20° - 40° (&lt; 20° </a:t>
            </a:r>
            <a:r>
              <a:rPr lang="cs-CZ" sz="2000" dirty="0" err="1"/>
              <a:t>hypo</a:t>
            </a:r>
            <a:r>
              <a:rPr lang="cs-CZ" sz="2000" dirty="0"/>
              <a:t>; &gt; 45° hyper)
</a:t>
            </a:r>
            <a:r>
              <a:rPr lang="cs-CZ" sz="2000" dirty="0" err="1"/>
              <a:t>Radiological</a:t>
            </a:r>
            <a:r>
              <a:rPr lang="cs-CZ" sz="2000" dirty="0"/>
              <a:t> </a:t>
            </a:r>
            <a:r>
              <a:rPr lang="cs-CZ" sz="2000" dirty="0" err="1"/>
              <a:t>criteria</a:t>
            </a:r>
            <a:r>
              <a:rPr lang="cs-CZ" sz="2000" dirty="0"/>
              <a:t> </a:t>
            </a:r>
            <a:r>
              <a:rPr lang="cs-CZ" sz="2000" dirty="0" err="1"/>
              <a:t>according</a:t>
            </a:r>
            <a:r>
              <a:rPr lang="cs-CZ" sz="2000" dirty="0"/>
              <a:t> to </a:t>
            </a:r>
            <a:r>
              <a:rPr lang="cs-CZ" sz="2000" dirty="0" err="1"/>
              <a:t>Bradford</a:t>
            </a:r>
            <a:r>
              <a:rPr lang="cs-CZ" sz="2000" dirty="0"/>
              <a:t> 1985: 
</a:t>
            </a:r>
            <a:r>
              <a:rPr lang="cs-CZ" sz="2000" dirty="0" err="1"/>
              <a:t>Chest</a:t>
            </a:r>
            <a:r>
              <a:rPr lang="cs-CZ" sz="2000" dirty="0"/>
              <a:t> </a:t>
            </a:r>
            <a:r>
              <a:rPr lang="cs-CZ" sz="2000" dirty="0" err="1"/>
              <a:t>kyphosis</a:t>
            </a:r>
            <a:r>
              <a:rPr lang="cs-CZ" sz="2000" dirty="0"/>
              <a:t> </a:t>
            </a:r>
            <a:r>
              <a:rPr lang="cs-CZ" sz="2000" dirty="0" err="1"/>
              <a:t>above</a:t>
            </a:r>
            <a:r>
              <a:rPr lang="cs-CZ" sz="2000" dirty="0"/>
              <a:t> 40° </a:t>
            </a:r>
            <a:r>
              <a:rPr lang="cs-CZ" sz="2000" dirty="0" err="1"/>
              <a:t>according</a:t>
            </a:r>
            <a:r>
              <a:rPr lang="cs-CZ" sz="2000" dirty="0"/>
              <a:t> to </a:t>
            </a:r>
            <a:r>
              <a:rPr lang="cs-CZ" sz="2000" dirty="0" err="1"/>
              <a:t>Cobb</a:t>
            </a:r>
            <a:r>
              <a:rPr lang="cs-CZ" sz="2000" dirty="0"/>
              <a:t>
</a:t>
            </a:r>
            <a:r>
              <a:rPr lang="cs-CZ" sz="2000" dirty="0" err="1"/>
              <a:t>Vertebral</a:t>
            </a:r>
            <a:r>
              <a:rPr lang="cs-CZ" sz="2000" dirty="0"/>
              <a:t> </a:t>
            </a:r>
            <a:r>
              <a:rPr lang="cs-CZ" sz="2000" dirty="0" err="1"/>
              <a:t>wedges</a:t>
            </a:r>
            <a:r>
              <a:rPr lang="cs-CZ" sz="2000" dirty="0"/>
              <a:t> </a:t>
            </a:r>
            <a:r>
              <a:rPr lang="cs-CZ" sz="2000" dirty="0" err="1"/>
              <a:t>above</a:t>
            </a:r>
            <a:r>
              <a:rPr lang="cs-CZ" sz="2000" dirty="0"/>
              <a:t> 5° (43% in 3 vertebrae)
</a:t>
            </a:r>
            <a:r>
              <a:rPr lang="cs-CZ" sz="2000" dirty="0" err="1"/>
              <a:t>Unevenness</a:t>
            </a:r>
            <a:r>
              <a:rPr lang="cs-CZ" sz="2000" dirty="0"/>
              <a:t> </a:t>
            </a:r>
            <a:r>
              <a:rPr lang="cs-CZ" sz="2000" dirty="0" err="1"/>
              <a:t>of</a:t>
            </a:r>
            <a:r>
              <a:rPr lang="cs-CZ" sz="2000" dirty="0"/>
              <a:t> </a:t>
            </a:r>
            <a:r>
              <a:rPr lang="cs-CZ" sz="2000" dirty="0" err="1"/>
              <a:t>covering</a:t>
            </a:r>
            <a:r>
              <a:rPr lang="cs-CZ" sz="2000" dirty="0"/>
              <a:t> </a:t>
            </a:r>
            <a:r>
              <a:rPr lang="cs-CZ" sz="2000" dirty="0" err="1"/>
              <a:t>surfaces</a:t>
            </a:r>
            <a:r>
              <a:rPr lang="cs-CZ" sz="2000" dirty="0"/>
              <a:t> and </a:t>
            </a:r>
            <a:r>
              <a:rPr lang="cs-CZ" sz="2000" dirty="0" err="1"/>
              <a:t>disc</a:t>
            </a:r>
            <a:r>
              <a:rPr lang="cs-CZ" sz="2000" dirty="0"/>
              <a:t> </a:t>
            </a:r>
            <a:r>
              <a:rPr lang="cs-CZ" sz="2000" dirty="0" err="1"/>
              <a:t>narrowing</a:t>
            </a:r>
            <a:r>
              <a:rPr lang="cs-CZ" sz="2000" dirty="0"/>
              <a:t>
</a:t>
            </a:r>
            <a:r>
              <a:rPr lang="cs-CZ" sz="2000" dirty="0" err="1"/>
              <a:t>Stretching</a:t>
            </a:r>
            <a:r>
              <a:rPr lang="cs-CZ" sz="2000" dirty="0"/>
              <a:t> </a:t>
            </a:r>
            <a:r>
              <a:rPr lang="cs-CZ" sz="2000" dirty="0" err="1"/>
              <a:t>of</a:t>
            </a:r>
            <a:r>
              <a:rPr lang="cs-CZ" sz="2000" dirty="0"/>
              <a:t> </a:t>
            </a:r>
            <a:r>
              <a:rPr lang="cs-CZ" sz="2000" dirty="0" err="1"/>
              <a:t>vertebral</a:t>
            </a:r>
            <a:r>
              <a:rPr lang="cs-CZ" sz="2000" dirty="0"/>
              <a:t> </a:t>
            </a:r>
            <a:r>
              <a:rPr lang="cs-CZ" sz="2000" dirty="0" err="1"/>
              <a:t>bodies</a:t>
            </a:r>
            <a:r>
              <a:rPr lang="cs-CZ" sz="2000" dirty="0"/>
              <a:t>
</a:t>
            </a:r>
            <a:r>
              <a:rPr lang="cs-CZ" sz="2000" dirty="0" err="1"/>
              <a:t>Schmorl</a:t>
            </a:r>
            <a:r>
              <a:rPr lang="cs-CZ" sz="2000" dirty="0"/>
              <a:t> </a:t>
            </a:r>
            <a:r>
              <a:rPr lang="cs-CZ" sz="2000" dirty="0" err="1"/>
              <a:t>nodes</a:t>
            </a:r>
            <a:r>
              <a:rPr lang="cs-CZ" sz="2000" dirty="0"/>
              <a:t> (up to 42%)
</a:t>
            </a:r>
            <a:endParaRPr lang="cs-CZ" sz="2400" dirty="0"/>
          </a:p>
        </p:txBody>
      </p:sp>
      <p:pic>
        <p:nvPicPr>
          <p:cNvPr id="5" name="Obrázek 4"/>
          <p:cNvPicPr>
            <a:picLocks noChangeAspect="1"/>
          </p:cNvPicPr>
          <p:nvPr/>
        </p:nvPicPr>
        <p:blipFill rotWithShape="1">
          <a:blip r:embed="rId3"/>
          <a:srcRect t="3794" b="2634"/>
          <a:stretch/>
        </p:blipFill>
        <p:spPr>
          <a:xfrm>
            <a:off x="7631828" y="3847652"/>
            <a:ext cx="2445622" cy="2632348"/>
          </a:xfrm>
          <a:prstGeom prst="rect">
            <a:avLst/>
          </a:prstGeom>
        </p:spPr>
      </p:pic>
      <p:pic>
        <p:nvPicPr>
          <p:cNvPr id="6" name="Picture 2" descr="The alternative method of measuring Cobb's an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4639" y="253689"/>
            <a:ext cx="2857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064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pic>
        <p:nvPicPr>
          <p:cNvPr id="3" name="Picture 6" descr="F:\obrazky\muller\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84" y="1600200"/>
            <a:ext cx="5235907" cy="3481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694" y="1600200"/>
            <a:ext cx="5327621"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adpis 2"/>
          <p:cNvSpPr txBox="1">
            <a:spLocks/>
          </p:cNvSpPr>
          <p:nvPr/>
        </p:nvSpPr>
        <p:spPr>
          <a:xfrm>
            <a:off x="720000" y="720000"/>
            <a:ext cx="10753200" cy="451576"/>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Histology</a:t>
            </a:r>
          </a:p>
        </p:txBody>
      </p:sp>
    </p:spTree>
    <p:extLst>
      <p:ext uri="{BB962C8B-B14F-4D97-AF65-F5344CB8AC3E}">
        <p14:creationId xmlns:p14="http://schemas.microsoft.com/office/powerpoint/2010/main" val="661835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Nadpis 2"/>
          <p:cNvSpPr>
            <a:spLocks noGrp="1"/>
          </p:cNvSpPr>
          <p:nvPr>
            <p:ph type="title"/>
          </p:nvPr>
        </p:nvSpPr>
        <p:spPr/>
        <p:txBody>
          <a:bodyPr/>
          <a:lstStyle/>
          <a:p>
            <a:r>
              <a:rPr lang="cs-CZ" dirty="0" err="1"/>
              <a:t>Xrays</a:t>
            </a:r>
            <a:endParaRPr lang="cs-CZ" dirty="0"/>
          </a:p>
        </p:txBody>
      </p:sp>
      <p:sp>
        <p:nvSpPr>
          <p:cNvPr id="4" name="Zástupný symbol pro obsah 3"/>
          <p:cNvSpPr>
            <a:spLocks noGrp="1"/>
          </p:cNvSpPr>
          <p:nvPr>
            <p:ph idx="1"/>
          </p:nvPr>
        </p:nvSpPr>
        <p:spPr/>
        <p:txBody>
          <a:bodyPr/>
          <a:lstStyle/>
          <a:p>
            <a:r>
              <a:rPr lang="en-US" dirty="0"/>
              <a:t>AP + side long formats
re-evaluation
We measure: </a:t>
            </a:r>
            <a:endParaRPr lang="cs-CZ" dirty="0"/>
          </a:p>
          <a:p>
            <a:pPr lvl="1"/>
            <a:r>
              <a:rPr lang="en-US" sz="1600" dirty="0"/>
              <a:t>Cobb angle T3/4 – T12
</a:t>
            </a:r>
            <a:r>
              <a:rPr lang="cs-CZ" sz="1600" dirty="0" err="1"/>
              <a:t>reclination</a:t>
            </a:r>
            <a:r>
              <a:rPr lang="en-US" sz="1600" dirty="0"/>
              <a:t>
SVA
PT, PI, SS</a:t>
            </a:r>
            <a:endParaRPr lang="cs-CZ" dirty="0"/>
          </a:p>
        </p:txBody>
      </p:sp>
      <p:pic>
        <p:nvPicPr>
          <p:cNvPr id="8" name="Picture 7" descr="D:\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041" y="720000"/>
            <a:ext cx="2798572"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553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Nadpis 2"/>
          <p:cNvSpPr>
            <a:spLocks noGrp="1"/>
          </p:cNvSpPr>
          <p:nvPr>
            <p:ph type="title"/>
          </p:nvPr>
        </p:nvSpPr>
        <p:spPr/>
        <p:txBody>
          <a:bodyPr/>
          <a:lstStyle/>
          <a:p>
            <a:r>
              <a:rPr lang="cs-CZ" dirty="0"/>
              <a:t>CT</a:t>
            </a:r>
          </a:p>
        </p:txBody>
      </p:sp>
      <p:sp>
        <p:nvSpPr>
          <p:cNvPr id="4" name="Zástupný symbol pro obsah 3"/>
          <p:cNvSpPr>
            <a:spLocks noGrp="1"/>
          </p:cNvSpPr>
          <p:nvPr>
            <p:ph idx="1"/>
          </p:nvPr>
        </p:nvSpPr>
        <p:spPr/>
        <p:txBody>
          <a:bodyPr/>
          <a:lstStyle/>
          <a:p>
            <a:r>
              <a:rPr lang="en-US" altLang="cs-CZ" dirty="0"/>
              <a:t>CT - bone window
fresh </a:t>
            </a:r>
            <a:r>
              <a:rPr lang="en-US" altLang="cs-CZ" dirty="0" err="1"/>
              <a:t>Schmorl</a:t>
            </a:r>
            <a:r>
              <a:rPr lang="en-US" altLang="cs-CZ" dirty="0"/>
              <a:t> knot: </a:t>
            </a:r>
            <a:endParaRPr lang="cs-CZ" altLang="cs-CZ" dirty="0"/>
          </a:p>
          <a:p>
            <a:pPr lvl="1"/>
            <a:r>
              <a:rPr lang="cs-CZ" altLang="cs-CZ" dirty="0"/>
              <a:t>c</a:t>
            </a:r>
            <a:r>
              <a:rPr lang="en-US" altLang="cs-CZ" dirty="0" err="1"/>
              <a:t>haracter</a:t>
            </a:r>
            <a:r>
              <a:rPr lang="en-US" altLang="cs-CZ" dirty="0"/>
              <a:t> of osteolysis
around the edge break
In addition, STIR MRI</a:t>
            </a:r>
            <a:endParaRPr lang="cs-CZ" altLang="cs-CZ" dirty="0"/>
          </a:p>
          <a:p>
            <a:r>
              <a:rPr lang="en-US" altLang="cs-CZ" dirty="0"/>
              <a:t>Differential diagnosis!</a:t>
            </a:r>
            <a:endParaRPr lang="cs-CZ" altLang="cs-CZ" dirty="0">
              <a:solidFill>
                <a:srgbClr val="FF0000"/>
              </a:solidFill>
            </a:endParaRPr>
          </a:p>
        </p:txBody>
      </p:sp>
      <p:grpSp>
        <p:nvGrpSpPr>
          <p:cNvPr id="6" name="Group 1026"/>
          <p:cNvGrpSpPr>
            <a:grpSpLocks/>
          </p:cNvGrpSpPr>
          <p:nvPr/>
        </p:nvGrpSpPr>
        <p:grpSpPr bwMode="auto">
          <a:xfrm>
            <a:off x="5524725" y="1692002"/>
            <a:ext cx="6230550" cy="2077052"/>
            <a:chOff x="336" y="432"/>
            <a:chExt cx="4992" cy="1680"/>
          </a:xfrm>
        </p:grpSpPr>
        <p:pic>
          <p:nvPicPr>
            <p:cNvPr id="7" name="Picture 1027"/>
            <p:cNvPicPr>
              <a:picLocks noChangeAspect="1" noChangeArrowheads="1"/>
            </p:cNvPicPr>
            <p:nvPr/>
          </p:nvPicPr>
          <p:blipFill>
            <a:blip r:embed="rId3">
              <a:extLst>
                <a:ext uri="{28A0092B-C50C-407E-A947-70E740481C1C}">
                  <a14:useLocalDpi xmlns:a14="http://schemas.microsoft.com/office/drawing/2010/main" val="0"/>
                </a:ext>
              </a:extLst>
            </a:blip>
            <a:srcRect l="18654" t="17165" r="15674" b="30597"/>
            <a:stretch>
              <a:fillRect/>
            </a:stretch>
          </p:blipFill>
          <p:spPr bwMode="auto">
            <a:xfrm>
              <a:off x="336" y="432"/>
              <a:ext cx="1785"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28"/>
            <p:cNvPicPr>
              <a:picLocks noChangeAspect="1" noChangeArrowheads="1"/>
            </p:cNvPicPr>
            <p:nvPr/>
          </p:nvPicPr>
          <p:blipFill>
            <a:blip r:embed="rId4">
              <a:extLst>
                <a:ext uri="{28A0092B-C50C-407E-A947-70E740481C1C}">
                  <a14:useLocalDpi xmlns:a14="http://schemas.microsoft.com/office/drawing/2010/main" val="0"/>
                </a:ext>
              </a:extLst>
            </a:blip>
            <a:srcRect l="17181" t="18657" r="18654" b="29105"/>
            <a:stretch>
              <a:fillRect/>
            </a:stretch>
          </p:blipFill>
          <p:spPr bwMode="auto">
            <a:xfrm>
              <a:off x="2112" y="432"/>
              <a:ext cx="1744"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29"/>
            <p:cNvPicPr>
              <a:picLocks noChangeAspect="1" noChangeArrowheads="1"/>
            </p:cNvPicPr>
            <p:nvPr/>
          </p:nvPicPr>
          <p:blipFill>
            <a:blip r:embed="rId5">
              <a:extLst>
                <a:ext uri="{28A0092B-C50C-407E-A947-70E740481C1C}">
                  <a14:useLocalDpi xmlns:a14="http://schemas.microsoft.com/office/drawing/2010/main" val="0"/>
                </a:ext>
              </a:extLst>
            </a:blip>
            <a:srcRect l="23143" t="18657" r="22112" b="29103"/>
            <a:stretch>
              <a:fillRect/>
            </a:stretch>
          </p:blipFill>
          <p:spPr bwMode="auto">
            <a:xfrm>
              <a:off x="3840" y="432"/>
              <a:ext cx="1488"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82466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Nadpis 2"/>
          <p:cNvSpPr>
            <a:spLocks noGrp="1"/>
          </p:cNvSpPr>
          <p:nvPr>
            <p:ph type="title"/>
          </p:nvPr>
        </p:nvSpPr>
        <p:spPr/>
        <p:txBody>
          <a:bodyPr/>
          <a:lstStyle/>
          <a:p>
            <a:r>
              <a:rPr lang="cs-CZ" dirty="0"/>
              <a:t>MRI</a:t>
            </a:r>
          </a:p>
        </p:txBody>
      </p:sp>
      <p:sp>
        <p:nvSpPr>
          <p:cNvPr id="4" name="Zástupný symbol pro obsah 3"/>
          <p:cNvSpPr>
            <a:spLocks noGrp="1"/>
          </p:cNvSpPr>
          <p:nvPr>
            <p:ph idx="1"/>
          </p:nvPr>
        </p:nvSpPr>
        <p:spPr/>
        <p:txBody>
          <a:bodyPr/>
          <a:lstStyle/>
          <a:p>
            <a:r>
              <a:rPr lang="en-US" altLang="cs-CZ" dirty="0"/>
              <a:t>old </a:t>
            </a:r>
            <a:r>
              <a:rPr lang="en-US" altLang="cs-CZ" dirty="0" err="1"/>
              <a:t>Schmorl's</a:t>
            </a:r>
            <a:r>
              <a:rPr lang="en-US" altLang="cs-CZ" dirty="0"/>
              <a:t> knot:</a:t>
            </a:r>
            <a:endParaRPr lang="cs-CZ" altLang="cs-CZ" dirty="0"/>
          </a:p>
          <a:p>
            <a:pPr lvl="1"/>
            <a:r>
              <a:rPr lang="en-US" altLang="cs-CZ" dirty="0"/>
              <a:t>Consolidated
</a:t>
            </a:r>
            <a:r>
              <a:rPr lang="en-US" altLang="cs-CZ" dirty="0" err="1"/>
              <a:t>Inactiv</a:t>
            </a:r>
            <a:r>
              <a:rPr lang="cs-CZ" altLang="cs-CZ" dirty="0"/>
              <a:t>e</a:t>
            </a:r>
          </a:p>
          <a:p>
            <a:r>
              <a:rPr lang="en-US" altLang="cs-CZ" dirty="0"/>
              <a:t>fresh </a:t>
            </a:r>
            <a:r>
              <a:rPr lang="en-US" altLang="cs-CZ" dirty="0" err="1"/>
              <a:t>Schmorl</a:t>
            </a:r>
            <a:r>
              <a:rPr lang="en-US" altLang="cs-CZ" dirty="0"/>
              <a:t> knot:</a:t>
            </a:r>
            <a:endParaRPr lang="cs-CZ" altLang="cs-CZ" dirty="0"/>
          </a:p>
          <a:p>
            <a:pPr lvl="1"/>
            <a:r>
              <a:rPr lang="en-US" altLang="cs-CZ" dirty="0"/>
              <a:t>Character of osteolysis
around the edge break</a:t>
            </a:r>
            <a:endParaRPr lang="cs-CZ" altLang="cs-CZ" dirty="0"/>
          </a:p>
          <a:p>
            <a:r>
              <a:rPr lang="en-US" altLang="cs-CZ" dirty="0"/>
              <a:t>on T2, better STIR MRI
Differential diagnosis!
</a:t>
            </a:r>
            <a:endParaRPr lang="cs-CZ" altLang="cs-CZ" dirty="0">
              <a:solidFill>
                <a:srgbClr val="FF0000"/>
              </a:solidFill>
            </a:endParaRPr>
          </a:p>
        </p:txBody>
      </p:sp>
      <p:pic>
        <p:nvPicPr>
          <p:cNvPr id="11" name="Picture 1026"/>
          <p:cNvPicPr>
            <a:picLocks noChangeAspect="1" noChangeArrowheads="1"/>
          </p:cNvPicPr>
          <p:nvPr/>
        </p:nvPicPr>
        <p:blipFill rotWithShape="1">
          <a:blip r:embed="rId3">
            <a:lum bright="12000" contrast="18000"/>
            <a:extLst>
              <a:ext uri="{28A0092B-C50C-407E-A947-70E740481C1C}">
                <a14:useLocalDpi xmlns:a14="http://schemas.microsoft.com/office/drawing/2010/main" val="0"/>
              </a:ext>
            </a:extLst>
          </a:blip>
          <a:srcRect l="33656" t="1195" r="33010" b="1416"/>
          <a:stretch/>
        </p:blipFill>
        <p:spPr bwMode="auto">
          <a:xfrm>
            <a:off x="5353050" y="724575"/>
            <a:ext cx="295275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27"/>
          <p:cNvPicPr>
            <a:picLocks noChangeAspect="1" noChangeArrowheads="1"/>
          </p:cNvPicPr>
          <p:nvPr/>
        </p:nvPicPr>
        <p:blipFill rotWithShape="1">
          <a:blip r:embed="rId4">
            <a:lum bright="12000"/>
            <a:extLst>
              <a:ext uri="{28A0092B-C50C-407E-A947-70E740481C1C}">
                <a14:useLocalDpi xmlns:a14="http://schemas.microsoft.com/office/drawing/2010/main" val="0"/>
              </a:ext>
            </a:extLst>
          </a:blip>
          <a:srcRect l="36450" t="1196" r="38388" b="3655"/>
          <a:stretch/>
        </p:blipFill>
        <p:spPr bwMode="auto">
          <a:xfrm>
            <a:off x="9067800" y="762000"/>
            <a:ext cx="222885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Přímá spojnice se šipkou 7"/>
          <p:cNvCxnSpPr/>
          <p:nvPr/>
        </p:nvCxnSpPr>
        <p:spPr bwMode="auto">
          <a:xfrm>
            <a:off x="4191000" y="762000"/>
            <a:ext cx="1905600" cy="409576"/>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Přímá spojnice se šipkou 13"/>
          <p:cNvCxnSpPr/>
          <p:nvPr/>
        </p:nvCxnSpPr>
        <p:spPr bwMode="auto">
          <a:xfrm flipV="1">
            <a:off x="4362450" y="3190875"/>
            <a:ext cx="1600200" cy="142875"/>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Přímá spojnice se šipkou 15"/>
          <p:cNvCxnSpPr/>
          <p:nvPr/>
        </p:nvCxnSpPr>
        <p:spPr bwMode="auto">
          <a:xfrm>
            <a:off x="8640000" y="1171576"/>
            <a:ext cx="1018350" cy="21907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Přímá spojnice se šipkou 17"/>
          <p:cNvCxnSpPr/>
          <p:nvPr/>
        </p:nvCxnSpPr>
        <p:spPr bwMode="auto">
          <a:xfrm flipV="1">
            <a:off x="8640000" y="3262312"/>
            <a:ext cx="789750" cy="357188"/>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ovéPole 18"/>
          <p:cNvSpPr txBox="1"/>
          <p:nvPr/>
        </p:nvSpPr>
        <p:spPr>
          <a:xfrm>
            <a:off x="6563166" y="5696625"/>
            <a:ext cx="532518" cy="461665"/>
          </a:xfrm>
          <a:prstGeom prst="rect">
            <a:avLst/>
          </a:prstGeom>
          <a:noFill/>
        </p:spPr>
        <p:txBody>
          <a:bodyPr wrap="none" rtlCol="0">
            <a:spAutoFit/>
          </a:bodyPr>
          <a:lstStyle/>
          <a:p>
            <a:r>
              <a:rPr lang="cs-CZ" dirty="0"/>
              <a:t>T2</a:t>
            </a:r>
          </a:p>
        </p:txBody>
      </p:sp>
      <p:sp>
        <p:nvSpPr>
          <p:cNvPr id="20" name="TextovéPole 19"/>
          <p:cNvSpPr txBox="1"/>
          <p:nvPr/>
        </p:nvSpPr>
        <p:spPr>
          <a:xfrm>
            <a:off x="9915966" y="5727487"/>
            <a:ext cx="532518" cy="461665"/>
          </a:xfrm>
          <a:prstGeom prst="rect">
            <a:avLst/>
          </a:prstGeom>
          <a:noFill/>
        </p:spPr>
        <p:txBody>
          <a:bodyPr wrap="none" rtlCol="0">
            <a:spAutoFit/>
          </a:bodyPr>
          <a:lstStyle/>
          <a:p>
            <a:r>
              <a:rPr lang="cs-CZ" dirty="0"/>
              <a:t>T1</a:t>
            </a:r>
          </a:p>
        </p:txBody>
      </p:sp>
    </p:spTree>
    <p:extLst>
      <p:ext uri="{BB962C8B-B14F-4D97-AF65-F5344CB8AC3E}">
        <p14:creationId xmlns:p14="http://schemas.microsoft.com/office/powerpoint/2010/main" val="294332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a:t>Prosthetics - Faculty of Medicine Masaryk University</a:t>
            </a:r>
            <a:endParaRPr lang="cs-CZ" dirty="0"/>
          </a:p>
        </p:txBody>
      </p:sp>
      <p:sp>
        <p:nvSpPr>
          <p:cNvPr id="3" name="Nadpis 2"/>
          <p:cNvSpPr>
            <a:spLocks noGrp="1"/>
          </p:cNvSpPr>
          <p:nvPr>
            <p:ph type="title"/>
          </p:nvPr>
        </p:nvSpPr>
        <p:spPr/>
        <p:txBody>
          <a:bodyPr/>
          <a:lstStyle/>
          <a:p>
            <a:r>
              <a:rPr lang="cs-CZ" dirty="0" err="1"/>
              <a:t>Orthopaedic</a:t>
            </a:r>
            <a:r>
              <a:rPr lang="cs-CZ" dirty="0"/>
              <a:t> </a:t>
            </a:r>
            <a:r>
              <a:rPr lang="cs-CZ" dirty="0" err="1"/>
              <a:t>Prosthetics</a:t>
            </a:r>
            <a:endParaRPr lang="cs-CZ" dirty="0"/>
          </a:p>
        </p:txBody>
      </p:sp>
      <p:sp>
        <p:nvSpPr>
          <p:cNvPr id="4" name="Zástupný symbol pro obsah 3"/>
          <p:cNvSpPr>
            <a:spLocks noGrp="1"/>
          </p:cNvSpPr>
          <p:nvPr>
            <p:ph idx="1"/>
          </p:nvPr>
        </p:nvSpPr>
        <p:spPr/>
        <p:txBody>
          <a:bodyPr/>
          <a:lstStyle/>
          <a:p>
            <a:r>
              <a:rPr lang="en-US" dirty="0"/>
              <a:t>Medical and technical production</a:t>
            </a:r>
            <a:endParaRPr lang="cs-CZ" dirty="0"/>
          </a:p>
          <a:p>
            <a:r>
              <a:rPr lang="cs-CZ" dirty="0"/>
              <a:t>D</a:t>
            </a:r>
            <a:r>
              <a:rPr lang="en-US" dirty="0" err="1"/>
              <a:t>istribution</a:t>
            </a:r>
            <a:r>
              <a:rPr lang="en-US" dirty="0"/>
              <a:t> of rehabilitative </a:t>
            </a:r>
            <a:r>
              <a:rPr lang="cs-CZ" dirty="0"/>
              <a:t>care</a:t>
            </a:r>
          </a:p>
        </p:txBody>
      </p:sp>
    </p:spTree>
    <p:extLst>
      <p:ext uri="{BB962C8B-B14F-4D97-AF65-F5344CB8AC3E}">
        <p14:creationId xmlns:p14="http://schemas.microsoft.com/office/powerpoint/2010/main" val="2120035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err="1"/>
              <a:t>Typical</a:t>
            </a:r>
            <a:r>
              <a:rPr lang="cs-CZ" dirty="0"/>
              <a:t>: </a:t>
            </a:r>
          </a:p>
          <a:p>
            <a:pPr lvl="1"/>
            <a:r>
              <a:rPr lang="cs-CZ" dirty="0"/>
              <a:t>Type I: </a:t>
            </a:r>
            <a:r>
              <a:rPr lang="cs-CZ" dirty="0" err="1"/>
              <a:t>Th</a:t>
            </a:r>
            <a:r>
              <a:rPr lang="cs-CZ" dirty="0"/>
              <a:t> spine </a:t>
            </a:r>
            <a:r>
              <a:rPr lang="cs-CZ" dirty="0" err="1"/>
              <a:t>only</a:t>
            </a:r>
            <a:r>
              <a:rPr lang="cs-CZ" dirty="0"/>
              <a:t>: </a:t>
            </a:r>
            <a:r>
              <a:rPr lang="cs-CZ" dirty="0" err="1"/>
              <a:t>upper</a:t>
            </a:r>
            <a:r>
              <a:rPr lang="cs-CZ" dirty="0"/>
              <a:t> type
Type II: </a:t>
            </a:r>
            <a:r>
              <a:rPr lang="cs-CZ" dirty="0" err="1"/>
              <a:t>Th</a:t>
            </a:r>
            <a:r>
              <a:rPr lang="cs-CZ" dirty="0"/>
              <a:t> – L Gradient: </a:t>
            </a:r>
            <a:r>
              <a:rPr lang="cs-CZ" dirty="0" err="1"/>
              <a:t>Lower</a:t>
            </a:r>
            <a:r>
              <a:rPr lang="cs-CZ" dirty="0"/>
              <a:t> Type
</a:t>
            </a:r>
            <a:r>
              <a:rPr lang="cs-CZ" dirty="0" err="1"/>
              <a:t>Affects</a:t>
            </a:r>
            <a:r>
              <a:rPr lang="cs-CZ" dirty="0"/>
              <a:t> </a:t>
            </a:r>
            <a:r>
              <a:rPr lang="cs-CZ" dirty="0" err="1"/>
              <a:t>the</a:t>
            </a:r>
            <a:r>
              <a:rPr lang="cs-CZ" dirty="0"/>
              <a:t> </a:t>
            </a:r>
            <a:r>
              <a:rPr lang="cs-CZ" dirty="0" err="1"/>
              <a:t>transition</a:t>
            </a:r>
            <a:r>
              <a:rPr lang="cs-CZ" dirty="0"/>
              <a:t> </a:t>
            </a:r>
            <a:r>
              <a:rPr lang="cs-CZ" dirty="0" err="1"/>
              <a:t>of</a:t>
            </a:r>
            <a:r>
              <a:rPr lang="cs-CZ" dirty="0"/>
              <a:t> </a:t>
            </a:r>
            <a:r>
              <a:rPr lang="cs-CZ" dirty="0" err="1"/>
              <a:t>Th</a:t>
            </a:r>
            <a:r>
              <a:rPr lang="cs-CZ" dirty="0"/>
              <a:t> and L </a:t>
            </a:r>
            <a:r>
              <a:rPr lang="cs-CZ" dirty="0" err="1"/>
              <a:t>of</a:t>
            </a:r>
            <a:r>
              <a:rPr lang="cs-CZ" dirty="0"/>
              <a:t> </a:t>
            </a:r>
            <a:r>
              <a:rPr lang="cs-CZ" dirty="0" err="1"/>
              <a:t>the</a:t>
            </a:r>
            <a:r>
              <a:rPr lang="cs-CZ" dirty="0"/>
              <a:t> spine
"</a:t>
            </a:r>
            <a:r>
              <a:rPr lang="cs-CZ" dirty="0" err="1"/>
              <a:t>Lumbar</a:t>
            </a:r>
            <a:r>
              <a:rPr lang="cs-CZ" dirty="0"/>
              <a:t> type" </a:t>
            </a:r>
            <a:r>
              <a:rPr lang="cs-CZ" dirty="0" err="1"/>
              <a:t>Morbus</a:t>
            </a:r>
            <a:r>
              <a:rPr lang="cs-CZ" dirty="0"/>
              <a:t> </a:t>
            </a:r>
            <a:r>
              <a:rPr lang="cs-CZ" dirty="0" err="1"/>
              <a:t>Scheuermann</a:t>
            </a:r>
            <a:r>
              <a:rPr lang="cs-CZ" dirty="0"/>
              <a:t>
</a:t>
            </a:r>
            <a:r>
              <a:rPr lang="cs-CZ" dirty="0" err="1"/>
              <a:t>fresh</a:t>
            </a:r>
            <a:r>
              <a:rPr lang="cs-CZ" dirty="0"/>
              <a:t> </a:t>
            </a:r>
            <a:r>
              <a:rPr lang="cs-CZ" dirty="0" err="1"/>
              <a:t>Schmorl's</a:t>
            </a:r>
            <a:r>
              <a:rPr lang="cs-CZ" dirty="0"/>
              <a:t> knot</a:t>
            </a:r>
          </a:p>
          <a:p>
            <a:r>
              <a:rPr lang="cs-CZ" dirty="0" err="1"/>
              <a:t>Atypical</a:t>
            </a:r>
            <a:r>
              <a:rPr lang="cs-CZ" dirty="0"/>
              <a:t>:</a:t>
            </a:r>
          </a:p>
          <a:p>
            <a:pPr lvl="1"/>
            <a:r>
              <a:rPr lang="cs-CZ" dirty="0"/>
              <a:t>I. </a:t>
            </a:r>
            <a:r>
              <a:rPr lang="cs-CZ" dirty="0" err="1"/>
              <a:t>form</a:t>
            </a:r>
            <a:r>
              <a:rPr lang="cs-CZ" dirty="0"/>
              <a:t> (vertebrae </a:t>
            </a:r>
            <a:r>
              <a:rPr lang="cs-CZ" dirty="0" err="1"/>
              <a:t>changes</a:t>
            </a:r>
            <a:r>
              <a:rPr lang="cs-CZ" dirty="0"/>
              <a:t> </a:t>
            </a:r>
            <a:r>
              <a:rPr lang="cs-CZ" dirty="0" err="1"/>
              <a:t>without</a:t>
            </a:r>
            <a:r>
              <a:rPr lang="cs-CZ" dirty="0"/>
              <a:t> </a:t>
            </a:r>
            <a:r>
              <a:rPr lang="cs-CZ" dirty="0" err="1"/>
              <a:t>hyperkyphosis</a:t>
            </a:r>
            <a:r>
              <a:rPr lang="cs-CZ" dirty="0"/>
              <a:t>)
II. </a:t>
            </a:r>
            <a:r>
              <a:rPr lang="cs-CZ" dirty="0" err="1"/>
              <a:t>form</a:t>
            </a:r>
            <a:r>
              <a:rPr lang="cs-CZ" dirty="0"/>
              <a:t> (</a:t>
            </a:r>
            <a:r>
              <a:rPr lang="cs-CZ" dirty="0" err="1"/>
              <a:t>typical</a:t>
            </a:r>
            <a:r>
              <a:rPr lang="cs-CZ" dirty="0"/>
              <a:t> </a:t>
            </a:r>
            <a:r>
              <a:rPr lang="cs-CZ" dirty="0" err="1"/>
              <a:t>clinic</a:t>
            </a:r>
            <a:r>
              <a:rPr lang="cs-CZ" dirty="0"/>
              <a:t>, no </a:t>
            </a:r>
            <a:r>
              <a:rPr lang="cs-CZ" dirty="0" err="1"/>
              <a:t>significant</a:t>
            </a:r>
            <a:r>
              <a:rPr lang="cs-CZ" dirty="0"/>
              <a:t> </a:t>
            </a:r>
            <a:r>
              <a:rPr lang="cs-CZ" dirty="0" err="1"/>
              <a:t>serious</a:t>
            </a:r>
            <a:r>
              <a:rPr lang="cs-CZ" dirty="0"/>
              <a:t> X-</a:t>
            </a:r>
            <a:r>
              <a:rPr lang="cs-CZ" dirty="0" err="1"/>
              <a:t>ray</a:t>
            </a:r>
            <a:r>
              <a:rPr lang="cs-CZ" dirty="0"/>
              <a:t> </a:t>
            </a:r>
            <a:r>
              <a:rPr lang="cs-CZ" dirty="0" err="1"/>
              <a:t>changes</a:t>
            </a:r>
            <a:r>
              <a:rPr lang="cs-CZ" dirty="0"/>
              <a:t>)
III. </a:t>
            </a:r>
            <a:r>
              <a:rPr lang="cs-CZ" dirty="0" err="1"/>
              <a:t>form</a:t>
            </a:r>
            <a:r>
              <a:rPr lang="cs-CZ" dirty="0"/>
              <a:t> (</a:t>
            </a:r>
            <a:r>
              <a:rPr lang="cs-CZ" dirty="0" err="1"/>
              <a:t>lumbar</a:t>
            </a:r>
            <a:r>
              <a:rPr lang="cs-CZ" dirty="0"/>
              <a:t> </a:t>
            </a:r>
            <a:r>
              <a:rPr lang="cs-CZ" dirty="0" err="1"/>
              <a:t>localization</a:t>
            </a:r>
            <a:r>
              <a:rPr lang="cs-CZ" dirty="0"/>
              <a:t>)</a:t>
            </a:r>
            <a:endParaRPr lang="cs-CZ" sz="1200" dirty="0"/>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Typical</a:t>
            </a:r>
            <a:r>
              <a:rPr lang="cs-CZ" dirty="0"/>
              <a:t> and </a:t>
            </a:r>
            <a:r>
              <a:rPr lang="cs-CZ" dirty="0" err="1"/>
              <a:t>atypical</a:t>
            </a:r>
            <a:r>
              <a:rPr lang="cs-CZ" dirty="0"/>
              <a:t>
</a:t>
            </a:r>
          </a:p>
        </p:txBody>
      </p:sp>
      <p:sp>
        <p:nvSpPr>
          <p:cNvPr id="5" name="Nadpis 4"/>
          <p:cNvSpPr>
            <a:spLocks noGrp="1"/>
          </p:cNvSpPr>
          <p:nvPr>
            <p:ph type="title"/>
          </p:nvPr>
        </p:nvSpPr>
        <p:spPr/>
        <p:txBody>
          <a:bodyPr/>
          <a:lstStyle/>
          <a:p>
            <a:r>
              <a:rPr lang="cs-CZ" dirty="0" err="1"/>
              <a:t>Forms</a:t>
            </a:r>
            <a:r>
              <a:rPr lang="cs-CZ" dirty="0"/>
              <a:t> </a:t>
            </a:r>
            <a:r>
              <a:rPr lang="cs-CZ" dirty="0" err="1"/>
              <a:t>Morbus</a:t>
            </a:r>
            <a:r>
              <a:rPr lang="cs-CZ" dirty="0"/>
              <a:t> </a:t>
            </a:r>
            <a:r>
              <a:rPr lang="cs-CZ" dirty="0" err="1"/>
              <a:t>Scheuermann</a:t>
            </a:r>
            <a:r>
              <a:rPr lang="cs-CZ" dirty="0"/>
              <a:t>
</a:t>
            </a:r>
          </a:p>
        </p:txBody>
      </p:sp>
    </p:spTree>
    <p:extLst>
      <p:ext uri="{BB962C8B-B14F-4D97-AF65-F5344CB8AC3E}">
        <p14:creationId xmlns:p14="http://schemas.microsoft.com/office/powerpoint/2010/main" val="32443893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altLang="cs-CZ" dirty="0"/>
              <a:t>Stage I </a:t>
            </a:r>
            <a:r>
              <a:rPr lang="cs-CZ" altLang="cs-CZ" dirty="0"/>
              <a:t>early on set</a:t>
            </a:r>
          </a:p>
          <a:p>
            <a:pPr lvl="1"/>
            <a:r>
              <a:rPr lang="en-US" altLang="cs-CZ" dirty="0"/>
              <a:t>9-12 years, round loose back with pain, muscle changes</a:t>
            </a:r>
            <a:endParaRPr lang="cs-CZ" altLang="cs-CZ" dirty="0"/>
          </a:p>
          <a:p>
            <a:r>
              <a:rPr lang="en-US" altLang="cs-CZ" dirty="0"/>
              <a:t>Stage II deformities</a:t>
            </a:r>
            <a:endParaRPr lang="cs-CZ" altLang="cs-CZ" dirty="0"/>
          </a:p>
          <a:p>
            <a:pPr lvl="1"/>
            <a:r>
              <a:rPr lang="en-US" altLang="cs-CZ" dirty="0"/>
              <a:t>13-16 years, stiffness, x-ray changes</a:t>
            </a:r>
            <a:endParaRPr lang="cs-CZ" altLang="cs-CZ" dirty="0"/>
          </a:p>
          <a:p>
            <a:r>
              <a:rPr lang="en-US" altLang="cs-CZ" dirty="0"/>
              <a:t>Stage III of the consequences</a:t>
            </a:r>
            <a:endParaRPr lang="cs-CZ" altLang="cs-CZ" dirty="0"/>
          </a:p>
          <a:p>
            <a:pPr lvl="1"/>
            <a:r>
              <a:rPr lang="en-US" altLang="cs-CZ" dirty="0"/>
              <a:t>chronic back pain</a:t>
            </a:r>
            <a:endParaRPr lang="cs-CZ" sz="1200" dirty="0"/>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early – </a:t>
            </a:r>
            <a:r>
              <a:rPr lang="cs-CZ" dirty="0" err="1"/>
              <a:t>deformities</a:t>
            </a:r>
            <a:r>
              <a:rPr lang="cs-CZ" dirty="0"/>
              <a:t> - </a:t>
            </a:r>
            <a:r>
              <a:rPr lang="cs-CZ" dirty="0" err="1"/>
              <a:t>consequences</a:t>
            </a:r>
            <a:r>
              <a:rPr lang="cs-CZ" dirty="0"/>
              <a:t>
</a:t>
            </a:r>
          </a:p>
        </p:txBody>
      </p:sp>
      <p:sp>
        <p:nvSpPr>
          <p:cNvPr id="5" name="Nadpis 4"/>
          <p:cNvSpPr>
            <a:spLocks noGrp="1"/>
          </p:cNvSpPr>
          <p:nvPr>
            <p:ph type="title"/>
          </p:nvPr>
        </p:nvSpPr>
        <p:spPr/>
        <p:txBody>
          <a:bodyPr/>
          <a:lstStyle/>
          <a:p>
            <a:r>
              <a:rPr lang="cs-CZ" dirty="0" err="1"/>
              <a:t>Stages</a:t>
            </a:r>
            <a:r>
              <a:rPr lang="cs-CZ" dirty="0"/>
              <a:t> </a:t>
            </a:r>
            <a:r>
              <a:rPr lang="cs-CZ" dirty="0" err="1"/>
              <a:t>Morbus</a:t>
            </a:r>
            <a:r>
              <a:rPr lang="cs-CZ" dirty="0"/>
              <a:t> </a:t>
            </a:r>
            <a:r>
              <a:rPr lang="cs-CZ" dirty="0" err="1"/>
              <a:t>Scheuermann</a:t>
            </a:r>
            <a:r>
              <a:rPr lang="cs-CZ" dirty="0"/>
              <a:t>
</a:t>
            </a:r>
          </a:p>
        </p:txBody>
      </p:sp>
    </p:spTree>
    <p:extLst>
      <p:ext uri="{BB962C8B-B14F-4D97-AF65-F5344CB8AC3E}">
        <p14:creationId xmlns:p14="http://schemas.microsoft.com/office/powerpoint/2010/main" val="40488422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altLang="cs-CZ" dirty="0"/>
              <a:t>Grade</a:t>
            </a:r>
            <a:r>
              <a:rPr lang="en-US" altLang="cs-CZ" dirty="0"/>
              <a:t> I – up to 45° kyphosis
</a:t>
            </a:r>
            <a:r>
              <a:rPr lang="cs-CZ" altLang="cs-CZ" dirty="0"/>
              <a:t>Grade</a:t>
            </a:r>
            <a:r>
              <a:rPr lang="en-US" altLang="cs-CZ" dirty="0"/>
              <a:t> II - up to 55° kyphosis
Grade III - up to 65° kyphosis
</a:t>
            </a:r>
            <a:r>
              <a:rPr lang="cs-CZ" altLang="cs-CZ" dirty="0"/>
              <a:t>Grade IV</a:t>
            </a:r>
            <a:r>
              <a:rPr lang="en-US" altLang="cs-CZ" dirty="0"/>
              <a:t> - 75° and up
</a:t>
            </a:r>
            <a:endParaRPr lang="cs-CZ" altLang="cs-CZ" dirty="0"/>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Montgomery 1981</a:t>
            </a:r>
          </a:p>
        </p:txBody>
      </p:sp>
      <p:sp>
        <p:nvSpPr>
          <p:cNvPr id="5" name="Nadpis 4"/>
          <p:cNvSpPr>
            <a:spLocks noGrp="1"/>
          </p:cNvSpPr>
          <p:nvPr>
            <p:ph type="title"/>
          </p:nvPr>
        </p:nvSpPr>
        <p:spPr/>
        <p:txBody>
          <a:bodyPr/>
          <a:lstStyle/>
          <a:p>
            <a:r>
              <a:rPr lang="cs-CZ" dirty="0" err="1"/>
              <a:t>Degrees</a:t>
            </a:r>
            <a:r>
              <a:rPr lang="cs-CZ" dirty="0"/>
              <a:t> </a:t>
            </a:r>
            <a:r>
              <a:rPr lang="cs-CZ" dirty="0" err="1"/>
              <a:t>Morbus</a:t>
            </a:r>
            <a:r>
              <a:rPr lang="cs-CZ" dirty="0"/>
              <a:t> </a:t>
            </a:r>
            <a:r>
              <a:rPr lang="cs-CZ" dirty="0" err="1"/>
              <a:t>Scheuermann</a:t>
            </a:r>
            <a:r>
              <a:rPr lang="cs-CZ" dirty="0"/>
              <a:t>
</a:t>
            </a:r>
          </a:p>
        </p:txBody>
      </p:sp>
    </p:spTree>
    <p:extLst>
      <p:ext uri="{BB962C8B-B14F-4D97-AF65-F5344CB8AC3E}">
        <p14:creationId xmlns:p14="http://schemas.microsoft.com/office/powerpoint/2010/main" val="1953663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Zástupný symbol pro text 2"/>
          <p:cNvSpPr>
            <a:spLocks noGrp="1"/>
          </p:cNvSpPr>
          <p:nvPr>
            <p:ph type="body" sz="quarter" idx="26"/>
          </p:nvPr>
        </p:nvSpPr>
        <p:spPr/>
        <p:txBody>
          <a:bodyPr/>
          <a:lstStyle/>
          <a:p>
            <a:r>
              <a:rPr lang="cs-CZ" dirty="0" err="1"/>
              <a:t>Conservative</a:t>
            </a:r>
            <a:r>
              <a:rPr lang="cs-CZ" dirty="0"/>
              <a:t>
</a:t>
            </a:r>
          </a:p>
        </p:txBody>
      </p:sp>
      <p:sp>
        <p:nvSpPr>
          <p:cNvPr id="4" name="Nadpis 3"/>
          <p:cNvSpPr>
            <a:spLocks noGrp="1"/>
          </p:cNvSpPr>
          <p:nvPr>
            <p:ph type="title"/>
          </p:nvPr>
        </p:nvSpPr>
        <p:spPr/>
        <p:txBody>
          <a:bodyPr/>
          <a:lstStyle/>
          <a:p>
            <a:r>
              <a:rPr lang="cs-CZ" dirty="0" err="1"/>
              <a:t>Therapy</a:t>
            </a:r>
            <a:r>
              <a:rPr lang="cs-CZ" dirty="0"/>
              <a:t>
</a:t>
            </a:r>
          </a:p>
        </p:txBody>
      </p:sp>
      <p:sp>
        <p:nvSpPr>
          <p:cNvPr id="5" name="Zástupný symbol pro text 4"/>
          <p:cNvSpPr>
            <a:spLocks noGrp="1"/>
          </p:cNvSpPr>
          <p:nvPr>
            <p:ph type="body" sz="quarter" idx="27"/>
          </p:nvPr>
        </p:nvSpPr>
        <p:spPr/>
        <p:txBody>
          <a:bodyPr/>
          <a:lstStyle/>
          <a:p>
            <a:r>
              <a:rPr lang="cs-CZ" dirty="0" err="1"/>
              <a:t>Surgical</a:t>
            </a:r>
            <a:r>
              <a:rPr lang="cs-CZ" dirty="0"/>
              <a:t>
</a:t>
            </a:r>
          </a:p>
        </p:txBody>
      </p:sp>
      <p:sp>
        <p:nvSpPr>
          <p:cNvPr id="6" name="Zástupný symbol pro obsah 5"/>
          <p:cNvSpPr>
            <a:spLocks noGrp="1"/>
          </p:cNvSpPr>
          <p:nvPr>
            <p:ph idx="1"/>
          </p:nvPr>
        </p:nvSpPr>
        <p:spPr/>
        <p:txBody>
          <a:bodyPr/>
          <a:lstStyle/>
          <a:p>
            <a:r>
              <a:rPr lang="en-US" altLang="cs-CZ" dirty="0"/>
              <a:t>Exercising
orthosis and exercises
antigravity plaster corset followed by orthosis and LTV
"Lyon method" De </a:t>
            </a:r>
            <a:r>
              <a:rPr lang="en-US" altLang="cs-CZ" dirty="0" err="1"/>
              <a:t>Mauroy</a:t>
            </a:r>
            <a:r>
              <a:rPr lang="en-US" altLang="cs-CZ" dirty="0"/>
              <a:t> and </a:t>
            </a:r>
            <a:r>
              <a:rPr lang="en-US" altLang="cs-CZ" dirty="0" err="1"/>
              <a:t>Stagnar</a:t>
            </a:r>
            <a:r>
              <a:rPr lang="cs-CZ" altLang="cs-CZ" dirty="0"/>
              <a:t>´s</a:t>
            </a:r>
            <a:r>
              <a:rPr lang="en-US" altLang="cs-CZ" dirty="0"/>
              <a:t> 1978</a:t>
            </a:r>
            <a:endParaRPr lang="cs-CZ" altLang="cs-CZ" dirty="0"/>
          </a:p>
        </p:txBody>
      </p:sp>
      <p:sp>
        <p:nvSpPr>
          <p:cNvPr id="7" name="Zástupný symbol pro obsah 6"/>
          <p:cNvSpPr>
            <a:spLocks noGrp="1"/>
          </p:cNvSpPr>
          <p:nvPr>
            <p:ph idx="28"/>
          </p:nvPr>
        </p:nvSpPr>
        <p:spPr/>
        <p:txBody>
          <a:bodyPr/>
          <a:lstStyle/>
          <a:p>
            <a:r>
              <a:rPr lang="en-US" dirty="0"/>
              <a:t>Indications:</a:t>
            </a:r>
            <a:endParaRPr lang="cs-CZ" dirty="0"/>
          </a:p>
          <a:p>
            <a:pPr lvl="1"/>
            <a:r>
              <a:rPr lang="en-US" dirty="0"/>
              <a:t>Absolute:</a:t>
            </a:r>
            <a:endParaRPr lang="cs-CZ" dirty="0"/>
          </a:p>
          <a:p>
            <a:pPr lvl="2"/>
            <a:r>
              <a:rPr lang="en-US" dirty="0"/>
              <a:t>neurological deficiency (extremely rare)</a:t>
            </a:r>
            <a:endParaRPr lang="cs-CZ" dirty="0"/>
          </a:p>
          <a:p>
            <a:pPr lvl="1"/>
            <a:r>
              <a:rPr lang="en-US" dirty="0"/>
              <a:t>Relative: </a:t>
            </a:r>
            <a:endParaRPr lang="cs-CZ" dirty="0"/>
          </a:p>
          <a:p>
            <a:pPr lvl="2"/>
            <a:r>
              <a:rPr lang="en-US" dirty="0"/>
              <a:t>Rigid deformity above 70°
Pain
Cosmetics
Posterior </a:t>
            </a:r>
            <a:r>
              <a:rPr lang="en-US" dirty="0" err="1"/>
              <a:t>spondylodesis</a:t>
            </a:r>
            <a:r>
              <a:rPr lang="en-US" dirty="0"/>
              <a:t>
SPO/PSO
</a:t>
            </a:r>
            <a:endParaRPr lang="cs-CZ" dirty="0"/>
          </a:p>
        </p:txBody>
      </p:sp>
    </p:spTree>
    <p:extLst>
      <p:ext uri="{BB962C8B-B14F-4D97-AF65-F5344CB8AC3E}">
        <p14:creationId xmlns:p14="http://schemas.microsoft.com/office/powerpoint/2010/main" val="492089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Nadpis 2"/>
          <p:cNvSpPr>
            <a:spLocks noGrp="1"/>
          </p:cNvSpPr>
          <p:nvPr>
            <p:ph type="title"/>
          </p:nvPr>
        </p:nvSpPr>
        <p:spPr/>
        <p:txBody>
          <a:bodyPr/>
          <a:lstStyle/>
          <a:p>
            <a:r>
              <a:rPr lang="cs-CZ" dirty="0" err="1"/>
              <a:t>Conservative</a:t>
            </a:r>
            <a:r>
              <a:rPr lang="cs-CZ" dirty="0"/>
              <a:t> </a:t>
            </a:r>
            <a:r>
              <a:rPr lang="cs-CZ" dirty="0" err="1"/>
              <a:t>practices</a:t>
            </a:r>
            <a:r>
              <a:rPr lang="cs-CZ" dirty="0"/>
              <a:t>
</a:t>
            </a:r>
          </a:p>
        </p:txBody>
      </p:sp>
      <p:pic>
        <p:nvPicPr>
          <p:cNvPr id="6150" name="Picture 6" descr="An external file that holds a picture, illustration, etc.&#10;Object name is TOORTHJ-11-1521_F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0" t="1467" b="1"/>
          <a:stretch/>
        </p:blipFill>
        <p:spPr bwMode="auto">
          <a:xfrm>
            <a:off x="742950" y="1333500"/>
            <a:ext cx="9813355" cy="479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07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Nadpis 2"/>
          <p:cNvSpPr>
            <a:spLocks noGrp="1"/>
          </p:cNvSpPr>
          <p:nvPr>
            <p:ph type="title"/>
          </p:nvPr>
        </p:nvSpPr>
        <p:spPr/>
        <p:txBody>
          <a:bodyPr/>
          <a:lstStyle/>
          <a:p>
            <a:r>
              <a:rPr lang="cs-CZ" dirty="0" err="1"/>
              <a:t>Conservative</a:t>
            </a:r>
            <a:r>
              <a:rPr lang="cs-CZ" dirty="0"/>
              <a:t> </a:t>
            </a:r>
            <a:r>
              <a:rPr lang="cs-CZ" dirty="0" err="1"/>
              <a:t>practices</a:t>
            </a:r>
            <a:r>
              <a:rPr lang="cs-CZ" dirty="0"/>
              <a:t>
</a:t>
            </a:r>
          </a:p>
        </p:txBody>
      </p:sp>
      <p:sp>
        <p:nvSpPr>
          <p:cNvPr id="4" name="Zástupný symbol pro obsah 3"/>
          <p:cNvSpPr>
            <a:spLocks noGrp="1"/>
          </p:cNvSpPr>
          <p:nvPr>
            <p:ph idx="1"/>
          </p:nvPr>
        </p:nvSpPr>
        <p:spPr/>
        <p:txBody>
          <a:bodyPr/>
          <a:lstStyle/>
          <a:p>
            <a:r>
              <a:rPr lang="cs-CZ" dirty="0" err="1"/>
              <a:t>Exercise</a:t>
            </a:r>
            <a:r>
              <a:rPr lang="cs-CZ" dirty="0"/>
              <a:t> + </a:t>
            </a:r>
            <a:r>
              <a:rPr lang="cs-CZ" dirty="0" err="1"/>
              <a:t>corztotherapy</a:t>
            </a:r>
            <a:r>
              <a:rPr lang="cs-CZ" dirty="0"/>
              <a:t>
</a:t>
            </a:r>
            <a:r>
              <a:rPr lang="cs-CZ" dirty="0" err="1"/>
              <a:t>Physical</a:t>
            </a:r>
            <a:r>
              <a:rPr lang="cs-CZ" dirty="0"/>
              <a:t> </a:t>
            </a:r>
            <a:r>
              <a:rPr lang="cs-CZ" dirty="0" err="1"/>
              <a:t>treatment</a:t>
            </a:r>
            <a:r>
              <a:rPr lang="cs-CZ" dirty="0"/>
              <a:t>
Stop: </a:t>
            </a:r>
            <a:r>
              <a:rPr lang="cs-CZ" dirty="0" err="1"/>
              <a:t>competitive</a:t>
            </a:r>
            <a:r>
              <a:rPr lang="cs-CZ" dirty="0"/>
              <a:t> sport
Stop: </a:t>
            </a:r>
            <a:r>
              <a:rPr lang="cs-CZ" dirty="0" err="1"/>
              <a:t>heavy</a:t>
            </a:r>
            <a:r>
              <a:rPr lang="cs-CZ" dirty="0"/>
              <a:t> </a:t>
            </a:r>
            <a:r>
              <a:rPr lang="cs-CZ" dirty="0" err="1"/>
              <a:t>loads</a:t>
            </a:r>
            <a:r>
              <a:rPr lang="cs-CZ" dirty="0"/>
              <a:t>
</a:t>
            </a:r>
            <a:r>
              <a:rPr lang="cs-CZ" dirty="0" err="1"/>
              <a:t>NSAIDs</a:t>
            </a:r>
            <a:r>
              <a:rPr lang="cs-CZ" dirty="0"/>
              <a:t>, </a:t>
            </a:r>
            <a:r>
              <a:rPr lang="cs-CZ" dirty="0" err="1"/>
              <a:t>analgesics</a:t>
            </a:r>
            <a:r>
              <a:rPr lang="cs-CZ" dirty="0"/>
              <a:t>?
</a:t>
            </a:r>
            <a:r>
              <a:rPr lang="cs-CZ" dirty="0" err="1"/>
              <a:t>Myorelaxantia</a:t>
            </a:r>
            <a:r>
              <a:rPr lang="cs-CZ" dirty="0"/>
              <a:t>?
</a:t>
            </a:r>
          </a:p>
        </p:txBody>
      </p:sp>
      <p:pic>
        <p:nvPicPr>
          <p:cNvPr id="6" name="Picture 6" descr="D:\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9036" y="434702"/>
            <a:ext cx="2011801"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MV_korzet\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0375" y="3785148"/>
            <a:ext cx="2890462" cy="192461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7677494" y="3429000"/>
            <a:ext cx="4514506" cy="461665"/>
          </a:xfrm>
          <a:prstGeom prst="rect">
            <a:avLst/>
          </a:prstGeom>
          <a:noFill/>
        </p:spPr>
        <p:txBody>
          <a:bodyPr wrap="none" rtlCol="0">
            <a:spAutoFit/>
          </a:bodyPr>
          <a:lstStyle/>
          <a:p>
            <a:r>
              <a:rPr lang="en-US" altLang="cs-CZ" sz="1200" dirty="0"/>
              <a:t>Modified Milwaukee Orthosis (</a:t>
            </a:r>
            <a:r>
              <a:rPr lang="en-US" altLang="cs-CZ" sz="1200" dirty="0" err="1"/>
              <a:t>Hudeček</a:t>
            </a:r>
            <a:r>
              <a:rPr lang="en-US" altLang="cs-CZ" sz="1200" dirty="0"/>
              <a:t>- </a:t>
            </a:r>
            <a:r>
              <a:rPr lang="en-US" altLang="cs-CZ" sz="1200" dirty="0" err="1"/>
              <a:t>Wernio</a:t>
            </a:r>
            <a:r>
              <a:rPr lang="en-US" altLang="cs-CZ" sz="1200" dirty="0"/>
              <a:t> – Nobility 2004)
</a:t>
            </a:r>
            <a:endParaRPr lang="cs-CZ" sz="1100" dirty="0"/>
          </a:p>
        </p:txBody>
      </p:sp>
      <p:pic>
        <p:nvPicPr>
          <p:cNvPr id="6146" name="Picture 2" descr="VÃ½sledek obrÃ¡zku pro TLSO orthosis scheuerm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9781" y="468745"/>
            <a:ext cx="3254594" cy="20295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 external file that holds a picture, illustration, etc.&#10;Object name is 13013_2016_89_Fig1_HTM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8947" y="3785148"/>
            <a:ext cx="3753791" cy="192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537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Nadpis 2"/>
          <p:cNvSpPr>
            <a:spLocks noGrp="1"/>
          </p:cNvSpPr>
          <p:nvPr>
            <p:ph type="title"/>
          </p:nvPr>
        </p:nvSpPr>
        <p:spPr/>
        <p:txBody>
          <a:bodyPr/>
          <a:lstStyle/>
          <a:p>
            <a:r>
              <a:rPr lang="cs-CZ" dirty="0" err="1"/>
              <a:t>Antigravity</a:t>
            </a:r>
            <a:r>
              <a:rPr lang="cs-CZ" dirty="0"/>
              <a:t> – </a:t>
            </a:r>
            <a:r>
              <a:rPr lang="cs-CZ" dirty="0" err="1"/>
              <a:t>plaster</a:t>
            </a:r>
            <a:r>
              <a:rPr lang="cs-CZ" dirty="0"/>
              <a:t> - </a:t>
            </a:r>
            <a:r>
              <a:rPr lang="cs-CZ" dirty="0" err="1"/>
              <a:t>corset</a:t>
            </a:r>
            <a:r>
              <a:rPr lang="cs-CZ" dirty="0"/>
              <a:t>
</a:t>
            </a:r>
          </a:p>
        </p:txBody>
      </p:sp>
      <p:pic>
        <p:nvPicPr>
          <p:cNvPr id="5" name="Picture 1030" descr="F:\korzety\reklinacmi_korzet\P51606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00" y="1296003"/>
            <a:ext cx="3174197" cy="23806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31" descr="F:\korzety\reklinacmi_korzet\P51607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999" y="3766926"/>
            <a:ext cx="3174197" cy="2381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02.jpg"/>
          <p:cNvPicPr>
            <a:picLocks noChangeAspect="1" noChangeArrowheads="1"/>
          </p:cNvPicPr>
          <p:nvPr/>
        </p:nvPicPr>
        <p:blipFill>
          <a:blip r:embed="rId5">
            <a:lum bright="8000"/>
            <a:extLst>
              <a:ext uri="{28A0092B-C50C-407E-A947-70E740481C1C}">
                <a14:useLocalDpi xmlns:a14="http://schemas.microsoft.com/office/drawing/2010/main" val="0"/>
              </a:ext>
            </a:extLst>
          </a:blip>
          <a:srcRect/>
          <a:stretch>
            <a:fillRect/>
          </a:stretch>
        </p:blipFill>
        <p:spPr bwMode="auto">
          <a:xfrm>
            <a:off x="4041528" y="1292440"/>
            <a:ext cx="2625972" cy="481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03.jpg"/>
          <p:cNvPicPr>
            <a:picLocks noChangeAspect="1" noChangeArrowheads="1"/>
          </p:cNvPicPr>
          <p:nvPr/>
        </p:nvPicPr>
        <p:blipFill>
          <a:blip r:embed="rId6">
            <a:lum bright="16000"/>
            <a:extLst>
              <a:ext uri="{28A0092B-C50C-407E-A947-70E740481C1C}">
                <a14:useLocalDpi xmlns:a14="http://schemas.microsoft.com/office/drawing/2010/main" val="0"/>
              </a:ext>
            </a:extLst>
          </a:blip>
          <a:srcRect/>
          <a:stretch>
            <a:fillRect/>
          </a:stretch>
        </p:blipFill>
        <p:spPr bwMode="auto">
          <a:xfrm>
            <a:off x="6814830" y="1292440"/>
            <a:ext cx="2222835" cy="481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p:cNvSpPr/>
          <p:nvPr/>
        </p:nvSpPr>
        <p:spPr bwMode="auto">
          <a:xfrm>
            <a:off x="4963988" y="1962150"/>
            <a:ext cx="781050" cy="20955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660967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2400" dirty="0"/>
              <a:t>Exercising
Physical treatment
Prohibition of competitive sport
Prohibition of heavy loads
NSAIDs, analgesics
Muscle relaxants
Anti-gravity brace
</a:t>
            </a:r>
            <a:endParaRPr lang="cs-CZ" dirty="0"/>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en-US" dirty="0"/>
              <a:t>23h/16h night mode, </a:t>
            </a:r>
            <a:r>
              <a:rPr lang="cs-CZ" dirty="0"/>
              <a:t>„NO“ </a:t>
            </a:r>
            <a:r>
              <a:rPr lang="en-US" dirty="0"/>
              <a:t>night mode, intense, daily exercise
</a:t>
            </a:r>
            <a:endParaRPr lang="cs-CZ" dirty="0"/>
          </a:p>
        </p:txBody>
      </p:sp>
      <p:sp>
        <p:nvSpPr>
          <p:cNvPr id="5" name="Nadpis 4"/>
          <p:cNvSpPr>
            <a:spLocks noGrp="1"/>
          </p:cNvSpPr>
          <p:nvPr>
            <p:ph type="title"/>
          </p:nvPr>
        </p:nvSpPr>
        <p:spPr/>
        <p:txBody>
          <a:bodyPr/>
          <a:lstStyle/>
          <a:p>
            <a:r>
              <a:rPr lang="cs-CZ" dirty="0" err="1"/>
              <a:t>Rehabilitation</a:t>
            </a:r>
            <a:r>
              <a:rPr lang="cs-CZ" dirty="0"/>
              <a:t> and </a:t>
            </a:r>
            <a:r>
              <a:rPr lang="cs-CZ" dirty="0" err="1"/>
              <a:t>prosthetics</a:t>
            </a:r>
            <a:r>
              <a:rPr lang="cs-CZ" dirty="0"/>
              <a:t>
</a:t>
            </a:r>
          </a:p>
        </p:txBody>
      </p:sp>
    </p:spTree>
    <p:extLst>
      <p:ext uri="{BB962C8B-B14F-4D97-AF65-F5344CB8AC3E}">
        <p14:creationId xmlns:p14="http://schemas.microsoft.com/office/powerpoint/2010/main" val="7299131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a:lnSpc>
                <a:spcPct val="140000"/>
              </a:lnSpc>
            </a:pPr>
            <a:r>
              <a:rPr lang="cs-CZ" altLang="cs-CZ" dirty="0" err="1"/>
              <a:t>Individual</a:t>
            </a:r>
            <a:r>
              <a:rPr lang="cs-CZ" altLang="cs-CZ" dirty="0"/>
              <a:t> LTV + </a:t>
            </a:r>
            <a:r>
              <a:rPr lang="cs-CZ" altLang="cs-CZ" dirty="0" err="1"/>
              <a:t>instruction</a:t>
            </a:r>
            <a:r>
              <a:rPr lang="cs-CZ" altLang="cs-CZ" dirty="0"/>
              <a:t>
</a:t>
            </a:r>
            <a:r>
              <a:rPr lang="cs-CZ" altLang="cs-CZ" dirty="0" err="1"/>
              <a:t>Individual</a:t>
            </a:r>
            <a:r>
              <a:rPr lang="cs-CZ" altLang="cs-CZ" dirty="0"/>
              <a:t> + </a:t>
            </a:r>
            <a:r>
              <a:rPr lang="cs-CZ" altLang="cs-CZ" dirty="0" err="1"/>
              <a:t>special</a:t>
            </a:r>
            <a:r>
              <a:rPr lang="cs-CZ" altLang="cs-CZ" dirty="0"/>
              <a:t> </a:t>
            </a:r>
            <a:r>
              <a:rPr lang="cs-CZ" altLang="cs-CZ" dirty="0" err="1"/>
              <a:t>techniques</a:t>
            </a:r>
            <a:r>
              <a:rPr lang="cs-CZ" altLang="cs-CZ" dirty="0"/>
              <a:t> (</a:t>
            </a:r>
            <a:r>
              <a:rPr lang="cs-CZ" altLang="cs-CZ" dirty="0" err="1"/>
              <a:t>Brunkow</a:t>
            </a:r>
            <a:r>
              <a:rPr lang="cs-CZ" altLang="cs-CZ" dirty="0"/>
              <a:t>, </a:t>
            </a:r>
            <a:r>
              <a:rPr lang="cs-CZ" altLang="cs-CZ" dirty="0" err="1"/>
              <a:t>Brügger</a:t>
            </a:r>
            <a:r>
              <a:rPr lang="cs-CZ" altLang="cs-CZ" dirty="0"/>
              <a:t>, </a:t>
            </a:r>
            <a:r>
              <a:rPr lang="cs-CZ" altLang="cs-CZ" dirty="0" err="1"/>
              <a:t>Klapp</a:t>
            </a:r>
            <a:r>
              <a:rPr lang="cs-CZ" altLang="cs-CZ" dirty="0"/>
              <a:t> and </a:t>
            </a:r>
            <a:r>
              <a:rPr lang="cs-CZ" altLang="cs-CZ" dirty="0" err="1"/>
              <a:t>others</a:t>
            </a:r>
            <a:r>
              <a:rPr lang="cs-CZ" altLang="cs-CZ" dirty="0"/>
              <a:t>)
Group and </a:t>
            </a:r>
            <a:r>
              <a:rPr lang="cs-CZ" altLang="cs-CZ" dirty="0" err="1"/>
              <a:t>Motivational</a:t>
            </a:r>
            <a:r>
              <a:rPr lang="cs-CZ" altLang="cs-CZ" dirty="0"/>
              <a:t> (</a:t>
            </a:r>
            <a:r>
              <a:rPr lang="cs-CZ" altLang="cs-CZ" dirty="0" err="1"/>
              <a:t>swimming</a:t>
            </a:r>
            <a:r>
              <a:rPr lang="cs-CZ" altLang="cs-CZ" dirty="0"/>
              <a:t>, </a:t>
            </a:r>
            <a:r>
              <a:rPr lang="cs-CZ" altLang="cs-CZ" dirty="0" err="1"/>
              <a:t>hippotherapy</a:t>
            </a:r>
            <a:r>
              <a:rPr lang="cs-CZ" altLang="cs-CZ" dirty="0"/>
              <a:t>, dancing) 
</a:t>
            </a:r>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9" name="Nadpis 4">
            <a:extLst>
              <a:ext uri="{FF2B5EF4-FFF2-40B4-BE49-F238E27FC236}">
                <a16:creationId xmlns:a16="http://schemas.microsoft.com/office/drawing/2014/main" id="{76765D5A-0435-4BC4-AF7D-160B5179E743}"/>
              </a:ext>
            </a:extLst>
          </p:cNvPr>
          <p:cNvSpPr>
            <a:spLocks noGrp="1"/>
          </p:cNvSpPr>
          <p:nvPr>
            <p:ph type="title"/>
          </p:nvPr>
        </p:nvSpPr>
        <p:spPr>
          <a:xfrm>
            <a:off x="720000" y="720000"/>
            <a:ext cx="10753200" cy="451576"/>
          </a:xfrm>
        </p:spPr>
        <p:txBody>
          <a:bodyPr/>
          <a:lstStyle/>
          <a:p>
            <a:r>
              <a:rPr lang="cs-CZ" dirty="0" err="1"/>
              <a:t>Rehabilitation</a:t>
            </a:r>
            <a:r>
              <a:rPr lang="cs-CZ" dirty="0"/>
              <a:t> and </a:t>
            </a:r>
            <a:r>
              <a:rPr lang="cs-CZ" dirty="0" err="1"/>
              <a:t>prosthetics</a:t>
            </a:r>
            <a:r>
              <a:rPr lang="cs-CZ" dirty="0"/>
              <a:t>
</a:t>
            </a:r>
          </a:p>
        </p:txBody>
      </p:sp>
      <p:sp>
        <p:nvSpPr>
          <p:cNvPr id="13" name="Zástupný symbol pro text 3">
            <a:extLst>
              <a:ext uri="{FF2B5EF4-FFF2-40B4-BE49-F238E27FC236}">
                <a16:creationId xmlns:a16="http://schemas.microsoft.com/office/drawing/2014/main" id="{09C1B1A2-D930-43A2-BDC8-5D148DC3D6F4}"/>
              </a:ext>
            </a:extLst>
          </p:cNvPr>
          <p:cNvSpPr>
            <a:spLocks noGrp="1"/>
          </p:cNvSpPr>
          <p:nvPr>
            <p:ph type="body" sz="quarter" idx="13"/>
          </p:nvPr>
        </p:nvSpPr>
        <p:spPr>
          <a:xfrm>
            <a:off x="720725" y="1296001"/>
            <a:ext cx="10752138" cy="271576"/>
          </a:xfrm>
        </p:spPr>
        <p:txBody>
          <a:bodyPr/>
          <a:lstStyle/>
          <a:p>
            <a:r>
              <a:rPr lang="en-US" dirty="0"/>
              <a:t>23h/16h night mode, </a:t>
            </a:r>
            <a:r>
              <a:rPr lang="cs-CZ" dirty="0"/>
              <a:t>„NO“ </a:t>
            </a:r>
            <a:r>
              <a:rPr lang="en-US" dirty="0"/>
              <a:t>night mode, intense, daily exercise
</a:t>
            </a:r>
            <a:endParaRPr lang="cs-CZ" dirty="0"/>
          </a:p>
        </p:txBody>
      </p:sp>
    </p:spTree>
    <p:extLst>
      <p:ext uri="{BB962C8B-B14F-4D97-AF65-F5344CB8AC3E}">
        <p14:creationId xmlns:p14="http://schemas.microsoft.com/office/powerpoint/2010/main" val="3394282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Brunkow</a:t>
            </a:r>
            <a:endParaRPr lang="cs-CZ" dirty="0"/>
          </a:p>
        </p:txBody>
      </p:sp>
      <p:sp>
        <p:nvSpPr>
          <p:cNvPr id="5" name="Nadpis 4"/>
          <p:cNvSpPr>
            <a:spLocks noGrp="1"/>
          </p:cNvSpPr>
          <p:nvPr>
            <p:ph type="title"/>
          </p:nvPr>
        </p:nvSpPr>
        <p:spPr/>
        <p:txBody>
          <a:bodyPr/>
          <a:lstStyle/>
          <a:p>
            <a:r>
              <a:rPr lang="cs-CZ" dirty="0" err="1"/>
              <a:t>Rehabilitation</a:t>
            </a:r>
            <a:r>
              <a:rPr lang="cs-CZ" dirty="0"/>
              <a:t> and </a:t>
            </a:r>
            <a:r>
              <a:rPr lang="cs-CZ" dirty="0" err="1"/>
              <a:t>prosthetics</a:t>
            </a:r>
            <a:r>
              <a:rPr lang="cs-CZ" dirty="0"/>
              <a:t>
</a:t>
            </a:r>
          </a:p>
        </p:txBody>
      </p:sp>
      <p:pic>
        <p:nvPicPr>
          <p:cNvPr id="6" name="Picture 6" descr="D:\archiv\obrazky_\doktori\muller\rehab_Scheuermann\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1661052"/>
            <a:ext cx="7791450" cy="456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760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a:t>Prosthetics - Faculty of Medicine Masaryk University</a:t>
            </a:r>
            <a:endParaRPr lang="cs-CZ" dirty="0"/>
          </a:p>
        </p:txBody>
      </p:sp>
      <p:sp>
        <p:nvSpPr>
          <p:cNvPr id="3" name="Nadpis 2"/>
          <p:cNvSpPr>
            <a:spLocks noGrp="1"/>
          </p:cNvSpPr>
          <p:nvPr>
            <p:ph type="title"/>
          </p:nvPr>
        </p:nvSpPr>
        <p:spPr/>
        <p:txBody>
          <a:bodyPr/>
          <a:lstStyle/>
          <a:p>
            <a:r>
              <a:rPr lang="cs-CZ" dirty="0" err="1"/>
              <a:t>Orthopaedic</a:t>
            </a:r>
            <a:r>
              <a:rPr lang="cs-CZ" dirty="0"/>
              <a:t> </a:t>
            </a:r>
            <a:r>
              <a:rPr lang="cs-CZ" dirty="0" err="1"/>
              <a:t>Prosthetics</a:t>
            </a:r>
            <a:endParaRPr lang="cs-CZ" dirty="0"/>
          </a:p>
        </p:txBody>
      </p:sp>
      <p:sp>
        <p:nvSpPr>
          <p:cNvPr id="4" name="Zástupný symbol pro obsah 3"/>
          <p:cNvSpPr>
            <a:spLocks noGrp="1"/>
          </p:cNvSpPr>
          <p:nvPr>
            <p:ph idx="1"/>
          </p:nvPr>
        </p:nvSpPr>
        <p:spPr>
          <a:xfrm>
            <a:off x="720000" y="1692002"/>
            <a:ext cx="11472000" cy="4139998"/>
          </a:xfrm>
        </p:spPr>
        <p:txBody>
          <a:bodyPr/>
          <a:lstStyle/>
          <a:p>
            <a:r>
              <a:rPr lang="en-US" sz="2400" dirty="0" err="1"/>
              <a:t>Proteometry</a:t>
            </a:r>
            <a:r>
              <a:rPr lang="en-US" sz="2400" dirty="0"/>
              <a:t> – gets data for the design, production and application</a:t>
            </a:r>
            <a:endParaRPr lang="cs-CZ" sz="2400" dirty="0"/>
          </a:p>
          <a:p>
            <a:r>
              <a:rPr lang="cs-CZ" sz="2400" dirty="0"/>
              <a:t>P</a:t>
            </a:r>
            <a:r>
              <a:rPr lang="en-US" sz="2400" dirty="0" err="1"/>
              <a:t>rosthetics</a:t>
            </a:r>
            <a:r>
              <a:rPr lang="cs-CZ" sz="2400" dirty="0"/>
              <a:t> </a:t>
            </a:r>
            <a:r>
              <a:rPr lang="en-US" sz="2400" dirty="0"/>
              <a:t>-</a:t>
            </a:r>
            <a:r>
              <a:rPr lang="cs-CZ" sz="2400" dirty="0"/>
              <a:t> </a:t>
            </a:r>
            <a:r>
              <a:rPr lang="en-US" sz="2400" dirty="0"/>
              <a:t>the doctrine of replacement of lost parts of the body and function</a:t>
            </a:r>
            <a:endParaRPr lang="cs-CZ" sz="2400" dirty="0"/>
          </a:p>
          <a:p>
            <a:r>
              <a:rPr lang="cs-CZ" sz="2400" dirty="0"/>
              <a:t>O</a:t>
            </a:r>
            <a:r>
              <a:rPr lang="en-US" sz="2400" dirty="0" err="1"/>
              <a:t>rthotics</a:t>
            </a:r>
            <a:r>
              <a:rPr lang="cs-CZ" sz="2400" dirty="0"/>
              <a:t> </a:t>
            </a:r>
            <a:r>
              <a:rPr lang="en-US" sz="2400" dirty="0"/>
              <a:t>-</a:t>
            </a:r>
            <a:r>
              <a:rPr lang="cs-CZ" sz="2400" dirty="0"/>
              <a:t> </a:t>
            </a:r>
            <a:r>
              <a:rPr lang="en-US" sz="2400" dirty="0"/>
              <a:t>the doctrine of replacement of the lost functions of the body</a:t>
            </a:r>
            <a:endParaRPr lang="cs-CZ" sz="2400" dirty="0"/>
          </a:p>
          <a:p>
            <a:r>
              <a:rPr lang="cs-CZ" sz="2400" dirty="0"/>
              <a:t>E</a:t>
            </a:r>
            <a:r>
              <a:rPr lang="en-US" sz="2400" dirty="0" err="1"/>
              <a:t>pitetics</a:t>
            </a:r>
            <a:r>
              <a:rPr lang="cs-CZ" sz="2400" dirty="0"/>
              <a:t> - </a:t>
            </a:r>
            <a:r>
              <a:rPr lang="en-US" sz="2400" dirty="0"/>
              <a:t>the doctrine of cosmetic covering of part of the body</a:t>
            </a:r>
            <a:endParaRPr lang="cs-CZ" sz="2400" dirty="0"/>
          </a:p>
          <a:p>
            <a:r>
              <a:rPr lang="en-US" sz="2400" dirty="0" err="1"/>
              <a:t>Kalceotika</a:t>
            </a:r>
            <a:r>
              <a:rPr lang="cs-CZ" sz="2400" dirty="0"/>
              <a:t> </a:t>
            </a:r>
            <a:r>
              <a:rPr lang="en-US" sz="2400" dirty="0"/>
              <a:t>-</a:t>
            </a:r>
            <a:r>
              <a:rPr lang="cs-CZ" sz="2400" dirty="0"/>
              <a:t> </a:t>
            </a:r>
            <a:r>
              <a:rPr lang="en-US" sz="2400" dirty="0"/>
              <a:t>the doctrine of orthopedic footwear</a:t>
            </a:r>
            <a:endParaRPr lang="cs-CZ" sz="2400" dirty="0"/>
          </a:p>
          <a:p>
            <a:r>
              <a:rPr lang="en-US" sz="2400" dirty="0" err="1"/>
              <a:t>Adjuvatics</a:t>
            </a:r>
            <a:r>
              <a:rPr lang="cs-CZ" sz="2400" dirty="0"/>
              <a:t> </a:t>
            </a:r>
            <a:r>
              <a:rPr lang="en-US" sz="2400" dirty="0"/>
              <a:t>-</a:t>
            </a:r>
            <a:r>
              <a:rPr lang="cs-CZ" sz="2400" dirty="0"/>
              <a:t> t</a:t>
            </a:r>
            <a:r>
              <a:rPr lang="en-US" sz="2400" dirty="0"/>
              <a:t>he </a:t>
            </a:r>
            <a:r>
              <a:rPr lang="cs-CZ" sz="2400" dirty="0"/>
              <a:t>d</a:t>
            </a:r>
            <a:r>
              <a:rPr lang="en-US" sz="2400" dirty="0" err="1"/>
              <a:t>octrine</a:t>
            </a:r>
            <a:r>
              <a:rPr lang="en-US" sz="2400" dirty="0"/>
              <a:t> of operator aids</a:t>
            </a:r>
            <a:endParaRPr lang="cs-CZ" sz="2400" dirty="0"/>
          </a:p>
          <a:p>
            <a:endParaRPr lang="cs-CZ" sz="2400" dirty="0"/>
          </a:p>
        </p:txBody>
      </p:sp>
    </p:spTree>
    <p:extLst>
      <p:ext uri="{BB962C8B-B14F-4D97-AF65-F5344CB8AC3E}">
        <p14:creationId xmlns:p14="http://schemas.microsoft.com/office/powerpoint/2010/main" val="3967222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Brügger</a:t>
            </a:r>
            <a:endParaRPr lang="cs-CZ" dirty="0"/>
          </a:p>
        </p:txBody>
      </p:sp>
      <p:sp>
        <p:nvSpPr>
          <p:cNvPr id="5" name="Nadpis 4"/>
          <p:cNvSpPr>
            <a:spLocks noGrp="1"/>
          </p:cNvSpPr>
          <p:nvPr>
            <p:ph type="title"/>
          </p:nvPr>
        </p:nvSpPr>
        <p:spPr/>
        <p:txBody>
          <a:bodyPr/>
          <a:lstStyle/>
          <a:p>
            <a:r>
              <a:rPr lang="cs-CZ" dirty="0" err="1"/>
              <a:t>Rehabilitation</a:t>
            </a:r>
            <a:r>
              <a:rPr lang="cs-CZ" dirty="0"/>
              <a:t> and </a:t>
            </a:r>
            <a:r>
              <a:rPr lang="cs-CZ" dirty="0" err="1"/>
              <a:t>prosthetics</a:t>
            </a:r>
            <a:r>
              <a:rPr lang="cs-CZ" dirty="0"/>
              <a:t>
</a:t>
            </a:r>
          </a:p>
        </p:txBody>
      </p:sp>
      <p:pic>
        <p:nvPicPr>
          <p:cNvPr id="7" name="Picture 1030" descr="D:\archiv\obrazky_\doktori\muller\rehab_Scheuermann\9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00" y="1692002"/>
            <a:ext cx="3256646" cy="4450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31" descr="D:\archiv\obrazky_\doktori\muller\rehab_Scheuermann\9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1103" y="1693250"/>
            <a:ext cx="2896044" cy="444950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bwMode="auto">
          <a:xfrm>
            <a:off x="1943100" y="2286000"/>
            <a:ext cx="781050" cy="20955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Obdélník 8"/>
          <p:cNvSpPr/>
          <p:nvPr/>
        </p:nvSpPr>
        <p:spPr bwMode="auto">
          <a:xfrm>
            <a:off x="6096600" y="2438400"/>
            <a:ext cx="781050" cy="20955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5145994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Brügger</a:t>
            </a:r>
            <a:endParaRPr lang="cs-CZ" dirty="0"/>
          </a:p>
        </p:txBody>
      </p:sp>
      <p:sp>
        <p:nvSpPr>
          <p:cNvPr id="5" name="Nadpis 4"/>
          <p:cNvSpPr>
            <a:spLocks noGrp="1"/>
          </p:cNvSpPr>
          <p:nvPr>
            <p:ph type="title"/>
          </p:nvPr>
        </p:nvSpPr>
        <p:spPr/>
        <p:txBody>
          <a:bodyPr/>
          <a:lstStyle/>
          <a:p>
            <a:r>
              <a:rPr lang="cs-CZ" dirty="0" err="1"/>
              <a:t>Rehabilitation</a:t>
            </a:r>
            <a:r>
              <a:rPr lang="cs-CZ" dirty="0"/>
              <a:t> and </a:t>
            </a:r>
            <a:r>
              <a:rPr lang="cs-CZ" dirty="0" err="1"/>
              <a:t>prosthetics</a:t>
            </a:r>
            <a:r>
              <a:rPr lang="cs-CZ" dirty="0"/>
              <a:t>
</a:t>
            </a:r>
          </a:p>
        </p:txBody>
      </p:sp>
      <p:pic>
        <p:nvPicPr>
          <p:cNvPr id="9" name="Picture 6" descr="D:\archiv\obrazky_\doktori\muller\rehab_Scheuermann\9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00" y="1714976"/>
            <a:ext cx="3383530" cy="43656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archiv\obrazky_\doktori\muller\rehab_Scheuermann\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0741" y="1714976"/>
            <a:ext cx="2546426" cy="4365625"/>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bwMode="auto">
          <a:xfrm>
            <a:off x="2021240" y="2110977"/>
            <a:ext cx="781050" cy="20955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2" name="Obdélník 11"/>
          <p:cNvSpPr/>
          <p:nvPr/>
        </p:nvSpPr>
        <p:spPr bwMode="auto">
          <a:xfrm>
            <a:off x="5688169" y="2102403"/>
            <a:ext cx="781050" cy="20955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8382605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Klapp</a:t>
            </a:r>
            <a:endParaRPr lang="cs-CZ" dirty="0"/>
          </a:p>
        </p:txBody>
      </p:sp>
      <p:sp>
        <p:nvSpPr>
          <p:cNvPr id="5" name="Nadpis 4"/>
          <p:cNvSpPr>
            <a:spLocks noGrp="1"/>
          </p:cNvSpPr>
          <p:nvPr>
            <p:ph type="title"/>
          </p:nvPr>
        </p:nvSpPr>
        <p:spPr/>
        <p:txBody>
          <a:bodyPr/>
          <a:lstStyle/>
          <a:p>
            <a:r>
              <a:rPr lang="cs-CZ" dirty="0" err="1"/>
              <a:t>Rehabilitation</a:t>
            </a:r>
            <a:r>
              <a:rPr lang="cs-CZ" dirty="0"/>
              <a:t> and </a:t>
            </a:r>
            <a:r>
              <a:rPr lang="cs-CZ" dirty="0" err="1"/>
              <a:t>prosthetics</a:t>
            </a:r>
            <a:r>
              <a:rPr lang="cs-CZ" dirty="0"/>
              <a:t>
</a:t>
            </a:r>
          </a:p>
        </p:txBody>
      </p:sp>
      <p:pic>
        <p:nvPicPr>
          <p:cNvPr id="7" name="Picture 7" descr="D:\archiv\obrazky_\doktori\muller\rehab_Scheuermann\9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150" y="2617174"/>
            <a:ext cx="6339992" cy="29263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archiv\obrazky_\doktori\muller\rehab_Scheuermann\9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000" y="1636976"/>
            <a:ext cx="2670900" cy="452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891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a:lnSpc>
                <a:spcPct val="130000"/>
              </a:lnSpc>
            </a:pPr>
            <a:r>
              <a:rPr lang="en-US" altLang="cs-CZ" sz="2400" dirty="0">
                <a:solidFill>
                  <a:srgbClr val="FF0000"/>
                </a:solidFill>
              </a:rPr>
              <a:t>CAST SYNDROME!!!</a:t>
            </a:r>
            <a:r>
              <a:rPr lang="en-US" altLang="cs-CZ" sz="2400" dirty="0">
                <a:solidFill>
                  <a:schemeClr val="tx1">
                    <a:lumMod val="95000"/>
                    <a:lumOff val="5000"/>
                  </a:schemeClr>
                </a:solidFill>
              </a:rPr>
              <a:t>
Care for antigravity corset (exanthema, decubitus)
Long-term treatment
Small cooperation in puberty
Little motivation 
Lifestyle
Assessment problems: 
improved with the abolition of compulsory military service
</a:t>
            </a:r>
            <a:r>
              <a:rPr lang="cs-CZ" altLang="cs-CZ" sz="2400" dirty="0">
                <a:solidFill>
                  <a:schemeClr val="tx1">
                    <a:lumMod val="95000"/>
                    <a:lumOff val="5000"/>
                  </a:schemeClr>
                </a:solidFill>
              </a:rPr>
              <a:t>t</a:t>
            </a:r>
            <a:r>
              <a:rPr lang="en-US" altLang="cs-CZ" sz="2400" dirty="0">
                <a:solidFill>
                  <a:schemeClr val="tx1">
                    <a:lumMod val="95000"/>
                    <a:lumOff val="5000"/>
                  </a:schemeClr>
                </a:solidFill>
              </a:rPr>
              <a:t>he most common cause of the "blue book" 
</a:t>
            </a:r>
            <a:endParaRPr lang="cs-CZ" altLang="cs-CZ" sz="2400" dirty="0">
              <a:solidFill>
                <a:schemeClr val="tx1">
                  <a:lumMod val="95000"/>
                  <a:lumOff val="5000"/>
                </a:schemeClr>
              </a:solidFill>
            </a:endParaRPr>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err="1"/>
              <a:t>Patient</a:t>
            </a:r>
            <a:r>
              <a:rPr lang="cs-CZ" dirty="0"/>
              <a:t> and </a:t>
            </a:r>
            <a:r>
              <a:rPr lang="cs-CZ" dirty="0" err="1"/>
              <a:t>parents</a:t>
            </a:r>
            <a:r>
              <a:rPr lang="cs-CZ" dirty="0"/>
              <a:t>
</a:t>
            </a:r>
          </a:p>
        </p:txBody>
      </p:sp>
      <p:sp>
        <p:nvSpPr>
          <p:cNvPr id="5" name="Nadpis 4"/>
          <p:cNvSpPr>
            <a:spLocks noGrp="1"/>
          </p:cNvSpPr>
          <p:nvPr>
            <p:ph type="title"/>
          </p:nvPr>
        </p:nvSpPr>
        <p:spPr/>
        <p:txBody>
          <a:bodyPr/>
          <a:lstStyle/>
          <a:p>
            <a:r>
              <a:rPr lang="cs-CZ" dirty="0" err="1"/>
              <a:t>Complications</a:t>
            </a:r>
            <a:r>
              <a:rPr lang="cs-CZ" dirty="0"/>
              <a:t> </a:t>
            </a:r>
            <a:r>
              <a:rPr lang="cs-CZ" dirty="0" err="1"/>
              <a:t>of</a:t>
            </a:r>
            <a:r>
              <a:rPr lang="cs-CZ" dirty="0"/>
              <a:t> </a:t>
            </a:r>
            <a:r>
              <a:rPr lang="cs-CZ" dirty="0" err="1"/>
              <a:t>conservative</a:t>
            </a:r>
            <a:r>
              <a:rPr lang="cs-CZ" dirty="0"/>
              <a:t> </a:t>
            </a:r>
            <a:r>
              <a:rPr lang="cs-CZ" dirty="0" err="1"/>
              <a:t>therapy</a:t>
            </a:r>
            <a:r>
              <a:rPr lang="cs-CZ" dirty="0"/>
              <a:t>
</a:t>
            </a:r>
          </a:p>
        </p:txBody>
      </p:sp>
      <p:pic>
        <p:nvPicPr>
          <p:cNvPr id="20482" name="Picture 2" descr="VÃ½sledek obrÃ¡zku pro modra kniz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3169" y="3280076"/>
            <a:ext cx="1669288"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606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a:lnSpc>
                <a:spcPct val="140000"/>
              </a:lnSpc>
            </a:pPr>
            <a:r>
              <a:rPr lang="cs-CZ" altLang="cs-CZ" sz="1400" dirty="0"/>
              <a:t>SMAS= superior </a:t>
            </a:r>
            <a:r>
              <a:rPr lang="cs-CZ" altLang="cs-CZ" sz="1400" dirty="0" err="1"/>
              <a:t>mesenteric</a:t>
            </a:r>
            <a:r>
              <a:rPr lang="cs-CZ" altLang="cs-CZ" sz="1400" dirty="0"/>
              <a:t> </a:t>
            </a:r>
            <a:r>
              <a:rPr lang="cs-CZ" altLang="cs-CZ" sz="1400" dirty="0" err="1"/>
              <a:t>artery</a:t>
            </a:r>
            <a:r>
              <a:rPr lang="cs-CZ" altLang="cs-CZ" sz="1400" dirty="0"/>
              <a:t> syndrome (</a:t>
            </a:r>
            <a:r>
              <a:rPr lang="cs-CZ" altLang="cs-CZ" sz="1400" dirty="0" err="1"/>
              <a:t>mesenteric</a:t>
            </a:r>
            <a:r>
              <a:rPr lang="cs-CZ" altLang="cs-CZ" sz="1400" dirty="0"/>
              <a:t> </a:t>
            </a:r>
            <a:r>
              <a:rPr lang="cs-CZ" altLang="cs-CZ" sz="1400" dirty="0" err="1"/>
              <a:t>artery</a:t>
            </a:r>
            <a:r>
              <a:rPr lang="cs-CZ" altLang="cs-CZ" sz="1400" dirty="0"/>
              <a:t> syndrome)</a:t>
            </a:r>
          </a:p>
          <a:p>
            <a:pPr>
              <a:lnSpc>
                <a:spcPct val="140000"/>
              </a:lnSpc>
            </a:pPr>
            <a:r>
              <a:rPr lang="cs-CZ" altLang="cs-CZ" sz="1400" dirty="0" err="1"/>
              <a:t>dilation</a:t>
            </a:r>
            <a:r>
              <a:rPr lang="cs-CZ" altLang="cs-CZ" sz="1400" dirty="0"/>
              <a:t> </a:t>
            </a:r>
            <a:r>
              <a:rPr lang="cs-CZ" altLang="cs-CZ" sz="1400" dirty="0" err="1"/>
              <a:t>of</a:t>
            </a:r>
            <a:r>
              <a:rPr lang="cs-CZ" altLang="cs-CZ" sz="1400" dirty="0"/>
              <a:t> </a:t>
            </a:r>
            <a:r>
              <a:rPr lang="cs-CZ" altLang="cs-CZ" sz="1400" dirty="0" err="1"/>
              <a:t>the</a:t>
            </a:r>
            <a:r>
              <a:rPr lang="cs-CZ" altLang="cs-CZ" sz="1400" dirty="0"/>
              <a:t> </a:t>
            </a:r>
            <a:r>
              <a:rPr lang="cs-CZ" altLang="cs-CZ" sz="1400" dirty="0" err="1"/>
              <a:t>stomach</a:t>
            </a:r>
            <a:r>
              <a:rPr lang="cs-CZ" altLang="cs-CZ" sz="1400" dirty="0"/>
              <a:t> </a:t>
            </a:r>
            <a:r>
              <a:rPr lang="cs-CZ" altLang="cs-CZ" sz="1400" dirty="0" err="1"/>
              <a:t>with</a:t>
            </a:r>
            <a:r>
              <a:rPr lang="cs-CZ" altLang="cs-CZ" sz="1400" dirty="0"/>
              <a:t> </a:t>
            </a:r>
            <a:r>
              <a:rPr lang="cs-CZ" altLang="cs-CZ" sz="1400" dirty="0" err="1"/>
              <a:t>partial</a:t>
            </a:r>
            <a:r>
              <a:rPr lang="cs-CZ" altLang="cs-CZ" sz="1400" dirty="0"/>
              <a:t> </a:t>
            </a:r>
            <a:r>
              <a:rPr lang="cs-CZ" altLang="cs-CZ" sz="1400" dirty="0" err="1"/>
              <a:t>or</a:t>
            </a:r>
            <a:r>
              <a:rPr lang="cs-CZ" altLang="cs-CZ" sz="1400" dirty="0"/>
              <a:t> </a:t>
            </a:r>
            <a:r>
              <a:rPr lang="cs-CZ" altLang="cs-CZ" sz="1400" dirty="0" err="1"/>
              <a:t>complete</a:t>
            </a:r>
            <a:r>
              <a:rPr lang="cs-CZ" altLang="cs-CZ" sz="1400" dirty="0"/>
              <a:t> </a:t>
            </a:r>
            <a:r>
              <a:rPr lang="cs-CZ" altLang="cs-CZ" sz="1400" dirty="0" err="1"/>
              <a:t>obstruction</a:t>
            </a:r>
            <a:r>
              <a:rPr lang="cs-CZ" altLang="cs-CZ" sz="1400" dirty="0"/>
              <a:t> </a:t>
            </a:r>
            <a:r>
              <a:rPr lang="cs-CZ" altLang="cs-CZ" sz="1400" dirty="0" err="1"/>
              <a:t>of</a:t>
            </a:r>
            <a:r>
              <a:rPr lang="cs-CZ" altLang="cs-CZ" sz="1400" dirty="0"/>
              <a:t> </a:t>
            </a:r>
            <a:r>
              <a:rPr lang="cs-CZ" altLang="cs-CZ" sz="1400" dirty="0" err="1"/>
              <a:t>the</a:t>
            </a:r>
            <a:r>
              <a:rPr lang="cs-CZ" altLang="cs-CZ" sz="1400" dirty="0"/>
              <a:t> duodenum
</a:t>
            </a:r>
            <a:r>
              <a:rPr lang="cs-CZ" altLang="cs-CZ" sz="1400" u="sng" dirty="0" err="1"/>
              <a:t>Conservative</a:t>
            </a:r>
            <a:r>
              <a:rPr lang="cs-CZ" altLang="cs-CZ" sz="1400" u="sng" dirty="0"/>
              <a:t> </a:t>
            </a:r>
            <a:r>
              <a:rPr lang="cs-CZ" altLang="cs-CZ" sz="1400" u="sng" dirty="0" err="1"/>
              <a:t>therapy</a:t>
            </a:r>
            <a:r>
              <a:rPr lang="cs-CZ" altLang="cs-CZ" sz="1400" dirty="0"/>
              <a:t>: </a:t>
            </a:r>
            <a:r>
              <a:rPr lang="cs-CZ" altLang="cs-CZ" sz="1400" dirty="0" err="1"/>
              <a:t>castings</a:t>
            </a:r>
            <a:r>
              <a:rPr lang="cs-CZ" altLang="cs-CZ" sz="1400" dirty="0"/>
              <a:t>, </a:t>
            </a:r>
            <a:r>
              <a:rPr lang="cs-CZ" altLang="cs-CZ" sz="1400" dirty="0" err="1"/>
              <a:t>plaster</a:t>
            </a:r>
            <a:r>
              <a:rPr lang="cs-CZ" altLang="cs-CZ" sz="1400" dirty="0"/>
              <a:t> </a:t>
            </a:r>
            <a:r>
              <a:rPr lang="cs-CZ" altLang="cs-CZ" sz="1400" dirty="0" err="1"/>
              <a:t>corsets</a:t>
            </a:r>
            <a:r>
              <a:rPr lang="cs-CZ" altLang="cs-CZ" sz="1400" dirty="0"/>
              <a:t>, </a:t>
            </a:r>
            <a:r>
              <a:rPr lang="cs-CZ" altLang="cs-CZ" sz="1400" dirty="0" err="1"/>
              <a:t>corsets</a:t>
            </a:r>
            <a:r>
              <a:rPr lang="cs-CZ" altLang="cs-CZ" sz="1400" dirty="0"/>
              <a:t>: 
in </a:t>
            </a:r>
            <a:r>
              <a:rPr lang="cs-CZ" altLang="cs-CZ" sz="1400" dirty="0" err="1"/>
              <a:t>all</a:t>
            </a:r>
            <a:r>
              <a:rPr lang="cs-CZ" altLang="cs-CZ" sz="1400" dirty="0"/>
              <a:t> </a:t>
            </a:r>
            <a:r>
              <a:rPr lang="cs-CZ" altLang="cs-CZ" sz="1400" dirty="0" err="1"/>
              <a:t>patients</a:t>
            </a:r>
            <a:r>
              <a:rPr lang="cs-CZ" altLang="cs-CZ" sz="1400" dirty="0"/>
              <a:t> </a:t>
            </a:r>
            <a:r>
              <a:rPr lang="cs-CZ" altLang="cs-CZ" sz="1400" dirty="0" err="1"/>
              <a:t>with</a:t>
            </a:r>
            <a:r>
              <a:rPr lang="cs-CZ" altLang="cs-CZ" sz="1400" dirty="0"/>
              <a:t> </a:t>
            </a:r>
            <a:r>
              <a:rPr lang="cs-CZ" altLang="cs-CZ" sz="1400" dirty="0" err="1"/>
              <a:t>mesenteric</a:t>
            </a:r>
            <a:r>
              <a:rPr lang="cs-CZ" altLang="cs-CZ" sz="1400" dirty="0"/>
              <a:t> </a:t>
            </a:r>
            <a:r>
              <a:rPr lang="cs-CZ" altLang="cs-CZ" sz="1400" dirty="0" err="1"/>
              <a:t>artery</a:t>
            </a:r>
            <a:r>
              <a:rPr lang="cs-CZ" altLang="cs-CZ" sz="1400" dirty="0"/>
              <a:t> syndrome
NSG (</a:t>
            </a:r>
            <a:r>
              <a:rPr lang="cs-CZ" altLang="cs-CZ" sz="1400" dirty="0" err="1"/>
              <a:t>nasogastric</a:t>
            </a:r>
            <a:r>
              <a:rPr lang="cs-CZ" altLang="cs-CZ" sz="1400" dirty="0"/>
              <a:t> </a:t>
            </a:r>
            <a:r>
              <a:rPr lang="cs-CZ" altLang="cs-CZ" sz="1400" dirty="0" err="1"/>
              <a:t>decompression</a:t>
            </a:r>
            <a:r>
              <a:rPr lang="cs-CZ" altLang="cs-CZ" sz="1400" dirty="0"/>
              <a:t>), </a:t>
            </a:r>
            <a:r>
              <a:rPr lang="cs-CZ" altLang="cs-CZ" sz="1400" dirty="0" err="1"/>
              <a:t>pharmacological</a:t>
            </a:r>
            <a:r>
              <a:rPr lang="cs-CZ" altLang="cs-CZ" sz="1400" dirty="0"/>
              <a:t> </a:t>
            </a:r>
            <a:r>
              <a:rPr lang="cs-CZ" altLang="cs-CZ" sz="1400" dirty="0" err="1"/>
              <a:t>treatment</a:t>
            </a:r>
            <a:r>
              <a:rPr lang="cs-CZ" altLang="cs-CZ" sz="1400" dirty="0"/>
              <a:t>: </a:t>
            </a:r>
            <a:r>
              <a:rPr lang="cs-CZ" altLang="cs-CZ" sz="1400" dirty="0" err="1"/>
              <a:t>Metoclopramid</a:t>
            </a:r>
            <a:r>
              <a:rPr lang="cs-CZ" altLang="cs-CZ" sz="1400" dirty="0"/>
              <a:t> </a:t>
            </a:r>
            <a:r>
              <a:rPr lang="cs-CZ" altLang="cs-CZ" sz="1400" dirty="0" err="1"/>
              <a:t>i.v</a:t>
            </a:r>
            <a:r>
              <a:rPr lang="cs-CZ" altLang="cs-CZ" sz="1400" dirty="0"/>
              <a:t>.
Positioning: </a:t>
            </a:r>
            <a:r>
              <a:rPr lang="cs-CZ" altLang="cs-CZ" sz="1400" dirty="0" err="1"/>
              <a:t>left</a:t>
            </a:r>
            <a:r>
              <a:rPr lang="cs-CZ" altLang="cs-CZ" sz="1400" dirty="0"/>
              <a:t>, </a:t>
            </a:r>
            <a:r>
              <a:rPr lang="cs-CZ" altLang="cs-CZ" sz="1400" dirty="0" err="1"/>
              <a:t>knee</a:t>
            </a:r>
            <a:r>
              <a:rPr lang="cs-CZ" altLang="cs-CZ" sz="1400" dirty="0"/>
              <a:t>-to-</a:t>
            </a:r>
            <a:r>
              <a:rPr lang="cs-CZ" altLang="cs-CZ" sz="1400" dirty="0" err="1"/>
              <a:t>chest</a:t>
            </a:r>
            <a:r>
              <a:rPr lang="cs-CZ" altLang="cs-CZ" sz="1400" dirty="0"/>
              <a:t> </a:t>
            </a:r>
            <a:r>
              <a:rPr lang="cs-CZ" altLang="cs-CZ" sz="1400" dirty="0" err="1"/>
              <a:t>position</a:t>
            </a:r>
            <a:r>
              <a:rPr lang="cs-CZ" altLang="cs-CZ" sz="1400" dirty="0"/>
              <a:t> </a:t>
            </a:r>
            <a:r>
              <a:rPr lang="cs-CZ" altLang="cs-CZ" sz="1400" dirty="0" err="1"/>
              <a:t>or</a:t>
            </a:r>
            <a:r>
              <a:rPr lang="cs-CZ" altLang="cs-CZ" sz="1400" dirty="0"/>
              <a:t> </a:t>
            </a:r>
            <a:r>
              <a:rPr lang="cs-CZ" altLang="cs-CZ" sz="1400" dirty="0" err="1"/>
              <a:t>Goldthwaite</a:t>
            </a:r>
            <a:r>
              <a:rPr lang="cs-CZ" altLang="cs-CZ" sz="1400" dirty="0"/>
              <a:t> </a:t>
            </a:r>
            <a:r>
              <a:rPr lang="cs-CZ" altLang="cs-CZ" sz="1400" dirty="0" err="1"/>
              <a:t>maneuver</a:t>
            </a:r>
            <a:r>
              <a:rPr lang="cs-CZ" altLang="cs-CZ" sz="1400" dirty="0"/>
              <a:t>
</a:t>
            </a:r>
            <a:r>
              <a:rPr lang="cs-CZ" altLang="cs-CZ" sz="1400" dirty="0" err="1"/>
              <a:t>Enteral</a:t>
            </a:r>
            <a:r>
              <a:rPr lang="cs-CZ" altLang="cs-CZ" sz="1400" dirty="0"/>
              <a:t> </a:t>
            </a:r>
            <a:r>
              <a:rPr lang="cs-CZ" altLang="cs-CZ" sz="1400" dirty="0" err="1"/>
              <a:t>nutrition</a:t>
            </a:r>
            <a:r>
              <a:rPr lang="cs-CZ" altLang="cs-CZ" sz="1400" dirty="0"/>
              <a:t> </a:t>
            </a:r>
            <a:r>
              <a:rPr lang="cs-CZ" altLang="cs-CZ" sz="1400" dirty="0" err="1"/>
              <a:t>using</a:t>
            </a:r>
            <a:r>
              <a:rPr lang="cs-CZ" altLang="cs-CZ" sz="1400" dirty="0"/>
              <a:t> a double lumen tube, </a:t>
            </a:r>
            <a:r>
              <a:rPr lang="cs-CZ" altLang="cs-CZ" sz="1400" dirty="0" err="1"/>
              <a:t>soyurally</a:t>
            </a:r>
            <a:r>
              <a:rPr lang="cs-CZ" altLang="cs-CZ" sz="1400" dirty="0"/>
              <a:t> </a:t>
            </a:r>
            <a:r>
              <a:rPr lang="cs-CZ" altLang="cs-CZ" sz="1400" dirty="0" err="1"/>
              <a:t>guided</a:t>
            </a:r>
            <a:r>
              <a:rPr lang="cs-CZ" altLang="cs-CZ" sz="1400" dirty="0"/>
              <a:t> </a:t>
            </a:r>
            <a:r>
              <a:rPr lang="cs-CZ" altLang="cs-CZ" sz="1400" dirty="0" err="1"/>
              <a:t>distal</a:t>
            </a:r>
            <a:r>
              <a:rPr lang="cs-CZ" altLang="cs-CZ" sz="1400" dirty="0"/>
              <a:t> to </a:t>
            </a:r>
            <a:r>
              <a:rPr lang="cs-CZ" altLang="cs-CZ" sz="1400" dirty="0" err="1"/>
              <a:t>obstruction</a:t>
            </a:r>
            <a:r>
              <a:rPr lang="cs-CZ" altLang="cs-CZ" sz="1400" dirty="0"/>
              <a:t> </a:t>
            </a:r>
            <a:r>
              <a:rPr lang="cs-CZ" altLang="cs-CZ" sz="1400" dirty="0" err="1"/>
              <a:t>under</a:t>
            </a:r>
            <a:r>
              <a:rPr lang="cs-CZ" altLang="cs-CZ" sz="1400" dirty="0"/>
              <a:t> </a:t>
            </a:r>
            <a:r>
              <a:rPr lang="cs-CZ" altLang="cs-CZ" sz="1400" dirty="0" err="1"/>
              <a:t>fluororoscopic</a:t>
            </a:r>
            <a:r>
              <a:rPr lang="cs-CZ" altLang="cs-CZ" sz="1400" dirty="0"/>
              <a:t> </a:t>
            </a:r>
            <a:r>
              <a:rPr lang="cs-CZ" altLang="cs-CZ" sz="1400" dirty="0" err="1"/>
              <a:t>assistance</a:t>
            </a:r>
            <a:r>
              <a:rPr lang="cs-CZ" altLang="cs-CZ" sz="1400" dirty="0"/>
              <a:t>
</a:t>
            </a:r>
            <a:r>
              <a:rPr lang="cs-CZ" altLang="cs-CZ" sz="1400" u="sng" dirty="0" err="1"/>
              <a:t>Surgical</a:t>
            </a:r>
            <a:r>
              <a:rPr lang="cs-CZ" altLang="cs-CZ" sz="1400" u="sng" dirty="0"/>
              <a:t> </a:t>
            </a:r>
            <a:r>
              <a:rPr lang="cs-CZ" altLang="cs-CZ" sz="1400" u="sng" dirty="0" err="1"/>
              <a:t>therapy</a:t>
            </a:r>
            <a:r>
              <a:rPr lang="cs-CZ" altLang="cs-CZ" sz="1400" u="sng" dirty="0"/>
              <a:t>: </a:t>
            </a:r>
            <a:r>
              <a:rPr lang="cs-CZ" altLang="cs-CZ" sz="1400" dirty="0"/>
              <a:t>
</a:t>
            </a:r>
            <a:r>
              <a:rPr lang="cs-CZ" altLang="cs-CZ" sz="1400" dirty="0" err="1"/>
              <a:t>Failure</a:t>
            </a:r>
            <a:r>
              <a:rPr lang="cs-CZ" altLang="cs-CZ" sz="1400" dirty="0"/>
              <a:t> </a:t>
            </a:r>
            <a:r>
              <a:rPr lang="cs-CZ" altLang="cs-CZ" sz="1400" dirty="0" err="1"/>
              <a:t>of</a:t>
            </a:r>
            <a:r>
              <a:rPr lang="cs-CZ" altLang="cs-CZ" sz="1400" dirty="0"/>
              <a:t> </a:t>
            </a:r>
            <a:r>
              <a:rPr lang="cs-CZ" altLang="cs-CZ" sz="1400" dirty="0" err="1"/>
              <a:t>conservative</a:t>
            </a:r>
            <a:r>
              <a:rPr lang="cs-CZ" altLang="cs-CZ" sz="1400" dirty="0"/>
              <a:t> </a:t>
            </a:r>
            <a:r>
              <a:rPr lang="cs-CZ" altLang="cs-CZ" sz="1400" dirty="0" err="1"/>
              <a:t>treatment</a:t>
            </a:r>
            <a:r>
              <a:rPr lang="cs-CZ" altLang="cs-CZ" sz="1400" dirty="0"/>
              <a:t> = </a:t>
            </a:r>
            <a:r>
              <a:rPr lang="cs-CZ" altLang="cs-CZ" sz="1400" dirty="0" err="1"/>
              <a:t>surgical</a:t>
            </a:r>
            <a:r>
              <a:rPr lang="cs-CZ" altLang="cs-CZ" sz="1400" dirty="0"/>
              <a:t> </a:t>
            </a:r>
            <a:r>
              <a:rPr lang="cs-CZ" altLang="cs-CZ" sz="1400" dirty="0" err="1"/>
              <a:t>intervention</a:t>
            </a:r>
            <a:r>
              <a:rPr lang="cs-CZ" altLang="cs-CZ" sz="1400" dirty="0"/>
              <a:t>: 
</a:t>
            </a:r>
            <a:r>
              <a:rPr lang="cs-CZ" altLang="cs-CZ" sz="1400" dirty="0" err="1"/>
              <a:t>duodenojejunostomy</a:t>
            </a:r>
            <a:r>
              <a:rPr lang="cs-CZ" altLang="cs-CZ" sz="1400" dirty="0"/>
              <a:t> </a:t>
            </a:r>
            <a:r>
              <a:rPr lang="cs-CZ" altLang="cs-CZ" sz="1400" dirty="0" err="1"/>
              <a:t>or</a:t>
            </a:r>
            <a:r>
              <a:rPr lang="cs-CZ" altLang="cs-CZ" sz="1400" dirty="0"/>
              <a:t> </a:t>
            </a:r>
            <a:r>
              <a:rPr lang="cs-CZ" altLang="cs-CZ" sz="1400" dirty="0" err="1"/>
              <a:t>gastrojejunostomy</a:t>
            </a:r>
            <a:r>
              <a:rPr lang="cs-CZ" altLang="cs-CZ" sz="1400" dirty="0"/>
              <a:t> to bypass </a:t>
            </a:r>
            <a:r>
              <a:rPr lang="cs-CZ" altLang="cs-CZ" sz="1400" dirty="0" err="1"/>
              <a:t>obstruction</a:t>
            </a:r>
            <a:r>
              <a:rPr lang="cs-CZ" altLang="cs-CZ" sz="1400" dirty="0"/>
              <a:t> </a:t>
            </a:r>
            <a:r>
              <a:rPr lang="cs-CZ" altLang="cs-CZ" sz="1400" dirty="0" err="1"/>
              <a:t>or</a:t>
            </a:r>
            <a:r>
              <a:rPr lang="cs-CZ" altLang="cs-CZ" sz="1400" dirty="0"/>
              <a:t> </a:t>
            </a:r>
            <a:r>
              <a:rPr lang="cs-CZ" altLang="cs-CZ" sz="1400" dirty="0" err="1"/>
              <a:t>duodenal</a:t>
            </a:r>
            <a:r>
              <a:rPr lang="cs-CZ" altLang="cs-CZ" sz="1400" dirty="0"/>
              <a:t> </a:t>
            </a:r>
            <a:r>
              <a:rPr lang="cs-CZ" altLang="cs-CZ" sz="1400" dirty="0" err="1"/>
              <a:t>derotation</a:t>
            </a:r>
            <a:r>
              <a:rPr lang="cs-CZ" altLang="cs-CZ" sz="1400" dirty="0"/>
              <a:t> </a:t>
            </a:r>
            <a:r>
              <a:rPr lang="cs-CZ" altLang="cs-CZ" sz="1400" dirty="0" err="1"/>
              <a:t>altimeter</a:t>
            </a:r>
            <a:r>
              <a:rPr lang="cs-CZ" altLang="cs-CZ" sz="1400" dirty="0"/>
              <a:t> 
</a:t>
            </a:r>
            <a:r>
              <a:rPr lang="cs-CZ" altLang="cs-CZ" sz="1400" dirty="0" err="1"/>
              <a:t>mobilization</a:t>
            </a:r>
            <a:r>
              <a:rPr lang="cs-CZ" altLang="cs-CZ" sz="1400" dirty="0"/>
              <a:t> </a:t>
            </a:r>
            <a:r>
              <a:rPr lang="cs-CZ" altLang="cs-CZ" sz="1400" dirty="0" err="1"/>
              <a:t>of</a:t>
            </a:r>
            <a:r>
              <a:rPr lang="cs-CZ" altLang="cs-CZ" sz="1400" dirty="0"/>
              <a:t> duodenum by </a:t>
            </a:r>
            <a:r>
              <a:rPr lang="cs-CZ" altLang="cs-CZ" sz="1400" dirty="0" err="1"/>
              <a:t>laparotomy</a:t>
            </a:r>
            <a:r>
              <a:rPr lang="cs-CZ" altLang="cs-CZ" sz="1400" dirty="0"/>
              <a:t> </a:t>
            </a:r>
            <a:r>
              <a:rPr lang="cs-CZ" altLang="cs-CZ" sz="1400" dirty="0" err="1"/>
              <a:t>or</a:t>
            </a:r>
            <a:r>
              <a:rPr lang="cs-CZ" altLang="cs-CZ" sz="1400" dirty="0"/>
              <a:t> </a:t>
            </a:r>
            <a:r>
              <a:rPr lang="cs-CZ" altLang="cs-CZ" sz="1400" dirty="0" err="1"/>
              <a:t>laparoscopy</a:t>
            </a:r>
            <a:r>
              <a:rPr lang="cs-CZ" altLang="cs-CZ" sz="1400" dirty="0"/>
              <a:t>
</a:t>
            </a:r>
            <a:r>
              <a:rPr lang="cs-CZ" altLang="cs-CZ" sz="1400" dirty="0" err="1"/>
              <a:t>duodenojejunostomiestomy</a:t>
            </a:r>
            <a:r>
              <a:rPr lang="cs-CZ" altLang="cs-CZ" sz="1400" dirty="0"/>
              <a:t> </a:t>
            </a:r>
            <a:r>
              <a:rPr lang="cs-CZ" altLang="cs-CZ" sz="1400" dirty="0" err="1"/>
              <a:t>rarely</a:t>
            </a:r>
            <a:r>
              <a:rPr lang="cs-CZ" altLang="cs-CZ" sz="1400" dirty="0"/>
              <a:t>
</a:t>
            </a:r>
            <a:r>
              <a:rPr lang="cs-CZ" altLang="cs-CZ" sz="1400" u="sng" dirty="0" err="1"/>
              <a:t>Pathophysiology</a:t>
            </a:r>
            <a:r>
              <a:rPr lang="cs-CZ" altLang="cs-CZ" sz="1400" u="sng" dirty="0"/>
              <a:t>: </a:t>
            </a:r>
            <a:r>
              <a:rPr lang="cs-CZ" altLang="cs-CZ" sz="1400" dirty="0"/>
              <a:t>
</a:t>
            </a:r>
            <a:r>
              <a:rPr lang="cs-CZ" altLang="cs-CZ" sz="1400" dirty="0" err="1"/>
              <a:t>compression</a:t>
            </a:r>
            <a:r>
              <a:rPr lang="cs-CZ" altLang="cs-CZ" sz="1400" dirty="0"/>
              <a:t> </a:t>
            </a:r>
            <a:r>
              <a:rPr lang="cs-CZ" altLang="cs-CZ" sz="1400" dirty="0" err="1"/>
              <a:t>of</a:t>
            </a:r>
            <a:r>
              <a:rPr lang="cs-CZ" altLang="cs-CZ" sz="1400" dirty="0"/>
              <a:t> </a:t>
            </a:r>
            <a:r>
              <a:rPr lang="cs-CZ" altLang="cs-CZ" sz="1400" dirty="0" err="1"/>
              <a:t>the</a:t>
            </a:r>
            <a:r>
              <a:rPr lang="cs-CZ" altLang="cs-CZ" sz="1400" dirty="0"/>
              <a:t> duodenum </a:t>
            </a:r>
            <a:r>
              <a:rPr lang="cs-CZ" altLang="cs-CZ" sz="1400" dirty="0" err="1"/>
              <a:t>between</a:t>
            </a:r>
            <a:r>
              <a:rPr lang="cs-CZ" altLang="cs-CZ" sz="1400" dirty="0"/>
              <a:t> </a:t>
            </a:r>
            <a:r>
              <a:rPr lang="cs-CZ" altLang="cs-CZ" sz="1400" dirty="0" err="1"/>
              <a:t>the</a:t>
            </a:r>
            <a:r>
              <a:rPr lang="cs-CZ" altLang="cs-CZ" sz="1400" dirty="0"/>
              <a:t> </a:t>
            </a:r>
            <a:r>
              <a:rPr lang="cs-CZ" altLang="cs-CZ" sz="1400" dirty="0" err="1"/>
              <a:t>upper</a:t>
            </a:r>
            <a:r>
              <a:rPr lang="cs-CZ" altLang="cs-CZ" sz="1400" dirty="0"/>
              <a:t> </a:t>
            </a:r>
            <a:r>
              <a:rPr lang="cs-CZ" altLang="cs-CZ" sz="1400" dirty="0" err="1"/>
              <a:t>mesenteric</a:t>
            </a:r>
            <a:r>
              <a:rPr lang="cs-CZ" altLang="cs-CZ" sz="1400" dirty="0"/>
              <a:t> </a:t>
            </a:r>
            <a:r>
              <a:rPr lang="cs-CZ" altLang="cs-CZ" sz="1400" dirty="0" err="1"/>
              <a:t>artery</a:t>
            </a:r>
            <a:r>
              <a:rPr lang="cs-CZ" altLang="cs-CZ" sz="1400" dirty="0"/>
              <a:t> forward and </a:t>
            </a:r>
            <a:r>
              <a:rPr lang="cs-CZ" altLang="cs-CZ" sz="1400" dirty="0" err="1"/>
              <a:t>the</a:t>
            </a:r>
            <a:r>
              <a:rPr lang="cs-CZ" altLang="cs-CZ" sz="1400" dirty="0"/>
              <a:t> </a:t>
            </a:r>
            <a:r>
              <a:rPr lang="cs-CZ" altLang="cs-CZ" sz="1400" dirty="0" err="1"/>
              <a:t>aortic</a:t>
            </a:r>
            <a:r>
              <a:rPr lang="cs-CZ" altLang="cs-CZ" sz="1400" dirty="0"/>
              <a:t> and spine </a:t>
            </a:r>
            <a:r>
              <a:rPr lang="cs-CZ" altLang="cs-CZ" sz="1400" dirty="0" err="1"/>
              <a:t>at</a:t>
            </a:r>
            <a:r>
              <a:rPr lang="cs-CZ" altLang="cs-CZ" sz="1400" dirty="0"/>
              <a:t> </a:t>
            </a:r>
            <a:r>
              <a:rPr lang="cs-CZ" altLang="cs-CZ" sz="1400" dirty="0" err="1"/>
              <a:t>the</a:t>
            </a:r>
            <a:r>
              <a:rPr lang="cs-CZ" altLang="cs-CZ" sz="1400" dirty="0"/>
              <a:t> </a:t>
            </a:r>
            <a:r>
              <a:rPr lang="cs-CZ" altLang="cs-CZ" sz="1400" dirty="0" err="1"/>
              <a:t>back</a:t>
            </a:r>
            <a:r>
              <a:rPr lang="cs-CZ" altLang="cs-CZ" sz="1400" dirty="0"/>
              <a:t>.
</a:t>
            </a:r>
            <a:r>
              <a:rPr lang="cs-CZ" altLang="cs-CZ" sz="1400" dirty="0" err="1"/>
              <a:t>obstruction</a:t>
            </a:r>
            <a:r>
              <a:rPr lang="cs-CZ" altLang="cs-CZ" sz="1400" dirty="0"/>
              <a:t> </a:t>
            </a:r>
            <a:r>
              <a:rPr lang="cs-CZ" altLang="cs-CZ" sz="1400" dirty="0" err="1"/>
              <a:t>may</a:t>
            </a:r>
            <a:r>
              <a:rPr lang="cs-CZ" altLang="cs-CZ" sz="1400" dirty="0"/>
              <a:t> </a:t>
            </a:r>
            <a:r>
              <a:rPr lang="cs-CZ" altLang="cs-CZ" sz="1400" dirty="0" err="1"/>
              <a:t>occur</a:t>
            </a:r>
            <a:r>
              <a:rPr lang="cs-CZ" altLang="cs-CZ" sz="1400" dirty="0"/>
              <a:t> </a:t>
            </a:r>
            <a:r>
              <a:rPr lang="cs-CZ" altLang="cs-CZ" sz="1400" dirty="0" err="1"/>
              <a:t>within</a:t>
            </a:r>
            <a:r>
              <a:rPr lang="cs-CZ" altLang="cs-CZ" sz="1400" dirty="0"/>
              <a:t> a </a:t>
            </a:r>
            <a:r>
              <a:rPr lang="cs-CZ" altLang="cs-CZ" sz="1400" dirty="0" err="1"/>
              <a:t>few</a:t>
            </a:r>
            <a:r>
              <a:rPr lang="cs-CZ" altLang="cs-CZ" sz="1400" dirty="0"/>
              <a:t> </a:t>
            </a:r>
            <a:r>
              <a:rPr lang="cs-CZ" altLang="cs-CZ" sz="1400" dirty="0" err="1"/>
              <a:t>hours</a:t>
            </a:r>
            <a:r>
              <a:rPr lang="cs-CZ" altLang="cs-CZ" sz="1400" dirty="0"/>
              <a:t> to </a:t>
            </a:r>
            <a:r>
              <a:rPr lang="cs-CZ" altLang="cs-CZ" sz="1400" dirty="0" err="1"/>
              <a:t>days</a:t>
            </a:r>
            <a:r>
              <a:rPr lang="cs-CZ" altLang="cs-CZ" sz="1400" dirty="0"/>
              <a:t> </a:t>
            </a:r>
            <a:r>
              <a:rPr lang="cs-CZ" altLang="cs-CZ" sz="1400" dirty="0" err="1"/>
              <a:t>after</a:t>
            </a:r>
            <a:r>
              <a:rPr lang="cs-CZ" altLang="cs-CZ" sz="1400" dirty="0"/>
              <a:t> </a:t>
            </a:r>
            <a:r>
              <a:rPr lang="cs-CZ" altLang="cs-CZ" sz="1400" dirty="0" err="1"/>
              <a:t>surgery</a:t>
            </a:r>
            <a:r>
              <a:rPr lang="cs-CZ" altLang="cs-CZ" sz="1400" dirty="0"/>
              <a:t> </a:t>
            </a:r>
            <a:r>
              <a:rPr lang="cs-CZ" altLang="cs-CZ" sz="1400" dirty="0" err="1"/>
              <a:t>or</a:t>
            </a:r>
            <a:r>
              <a:rPr lang="cs-CZ" altLang="cs-CZ" sz="1400" dirty="0"/>
              <a:t> casting </a:t>
            </a:r>
            <a:r>
              <a:rPr lang="cs-CZ" altLang="cs-CZ" sz="1400" dirty="0" err="1"/>
              <a:t>or</a:t>
            </a:r>
            <a:r>
              <a:rPr lang="cs-CZ" altLang="cs-CZ" sz="1400" dirty="0"/>
              <a:t> </a:t>
            </a:r>
            <a:r>
              <a:rPr lang="cs-CZ" altLang="cs-CZ" sz="1400" dirty="0" err="1"/>
              <a:t>plaster</a:t>
            </a:r>
            <a:r>
              <a:rPr lang="cs-CZ" altLang="cs-CZ" sz="1400" dirty="0"/>
              <a:t> </a:t>
            </a:r>
            <a:r>
              <a:rPr lang="cs-CZ" altLang="cs-CZ" sz="1400" dirty="0" err="1"/>
              <a:t>corset</a:t>
            </a:r>
            <a:r>
              <a:rPr lang="cs-CZ" altLang="cs-CZ" sz="1400" dirty="0"/>
              <a:t> </a:t>
            </a:r>
            <a:r>
              <a:rPr lang="cs-CZ" altLang="cs-CZ" sz="1400" dirty="0" err="1"/>
              <a:t>or</a:t>
            </a:r>
            <a:r>
              <a:rPr lang="cs-CZ" altLang="cs-CZ" sz="1400" dirty="0"/>
              <a:t> </a:t>
            </a:r>
            <a:r>
              <a:rPr lang="cs-CZ" altLang="cs-CZ" sz="1400" dirty="0" err="1"/>
              <a:t>may</a:t>
            </a:r>
            <a:r>
              <a:rPr lang="cs-CZ" altLang="cs-CZ" sz="1400" dirty="0"/>
              <a:t> not </a:t>
            </a:r>
            <a:r>
              <a:rPr lang="cs-CZ" altLang="cs-CZ" sz="1400" dirty="0" err="1"/>
              <a:t>develop</a:t>
            </a:r>
            <a:r>
              <a:rPr lang="cs-CZ" altLang="cs-CZ" sz="1400" dirty="0"/>
              <a:t> </a:t>
            </a:r>
            <a:r>
              <a:rPr lang="cs-CZ" altLang="cs-CZ" sz="1400" dirty="0" err="1"/>
              <a:t>for</a:t>
            </a:r>
            <a:r>
              <a:rPr lang="cs-CZ" altLang="cs-CZ" sz="1400" dirty="0"/>
              <a:t> </a:t>
            </a:r>
            <a:r>
              <a:rPr lang="cs-CZ" altLang="cs-CZ" sz="1400" dirty="0" err="1"/>
              <a:t>several</a:t>
            </a:r>
            <a:r>
              <a:rPr lang="cs-CZ" altLang="cs-CZ" sz="1400" dirty="0"/>
              <a:t> </a:t>
            </a:r>
            <a:r>
              <a:rPr lang="cs-CZ" altLang="cs-CZ" sz="1400" dirty="0" err="1"/>
              <a:t>weeks</a:t>
            </a:r>
            <a:r>
              <a:rPr lang="cs-CZ" altLang="cs-CZ" sz="1400" dirty="0"/>
              <a:t>.
</a:t>
            </a:r>
          </a:p>
        </p:txBody>
      </p:sp>
      <p:sp>
        <p:nvSpPr>
          <p:cNvPr id="4" name="Zástupný symbol pro text 3"/>
          <p:cNvSpPr>
            <a:spLocks noGrp="1"/>
          </p:cNvSpPr>
          <p:nvPr>
            <p:ph type="body" sz="quarter" idx="13"/>
          </p:nvPr>
        </p:nvSpPr>
        <p:spPr/>
        <p:txBody>
          <a:bodyPr/>
          <a:lstStyle/>
          <a:p>
            <a:pPr>
              <a:lnSpc>
                <a:spcPct val="130000"/>
              </a:lnSpc>
            </a:pPr>
            <a:r>
              <a:rPr lang="en-US" altLang="cs-CZ" sz="1600" dirty="0">
                <a:solidFill>
                  <a:srgbClr val="FF0000"/>
                </a:solidFill>
              </a:rPr>
              <a:t>CAST SYNDROME = ACUTE CONDITION = THERAPY IMMEDIATELY
</a:t>
            </a:r>
            <a:endParaRPr lang="cs-CZ" altLang="cs-CZ" dirty="0">
              <a:solidFill>
                <a:srgbClr val="FF0000"/>
              </a:solidFill>
            </a:endParaRPr>
          </a:p>
        </p:txBody>
      </p:sp>
      <p:sp>
        <p:nvSpPr>
          <p:cNvPr id="5" name="Nadpis 4"/>
          <p:cNvSpPr>
            <a:spLocks noGrp="1"/>
          </p:cNvSpPr>
          <p:nvPr>
            <p:ph type="title"/>
          </p:nvPr>
        </p:nvSpPr>
        <p:spPr/>
        <p:txBody>
          <a:bodyPr/>
          <a:lstStyle/>
          <a:p>
            <a:r>
              <a:rPr lang="cs-CZ" dirty="0" err="1"/>
              <a:t>Complications</a:t>
            </a:r>
            <a:r>
              <a:rPr lang="cs-CZ" dirty="0"/>
              <a:t>
</a:t>
            </a:r>
          </a:p>
        </p:txBody>
      </p:sp>
      <p:pic>
        <p:nvPicPr>
          <p:cNvPr id="20486" name="Picture 6" descr="VÃ½sledek obrÃ¡zku pro cast syndrome scoli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499" y="720000"/>
            <a:ext cx="4562535" cy="230690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Tree>
    <p:extLst>
      <p:ext uri="{BB962C8B-B14F-4D97-AF65-F5344CB8AC3E}">
        <p14:creationId xmlns:p14="http://schemas.microsoft.com/office/powerpoint/2010/main" val="29085748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Zástupný symbol pro text 2"/>
          <p:cNvSpPr>
            <a:spLocks noGrp="1"/>
          </p:cNvSpPr>
          <p:nvPr>
            <p:ph type="body" sz="quarter" idx="26"/>
          </p:nvPr>
        </p:nvSpPr>
        <p:spPr/>
        <p:txBody>
          <a:bodyPr/>
          <a:lstStyle/>
          <a:p>
            <a:r>
              <a:rPr lang="cs-CZ" dirty="0"/>
              <a:t>Late, severe </a:t>
            </a:r>
            <a:r>
              <a:rPr lang="cs-CZ" dirty="0" err="1"/>
              <a:t>diagnosis</a:t>
            </a:r>
            <a:r>
              <a:rPr lang="cs-CZ" dirty="0"/>
              <a:t>
</a:t>
            </a:r>
          </a:p>
        </p:txBody>
      </p:sp>
      <p:sp>
        <p:nvSpPr>
          <p:cNvPr id="4" name="Nadpis 3"/>
          <p:cNvSpPr>
            <a:spLocks noGrp="1"/>
          </p:cNvSpPr>
          <p:nvPr>
            <p:ph type="title"/>
          </p:nvPr>
        </p:nvSpPr>
        <p:spPr/>
        <p:txBody>
          <a:bodyPr/>
          <a:lstStyle/>
          <a:p>
            <a:r>
              <a:rPr lang="cs-CZ" dirty="0" err="1"/>
              <a:t>Surgical</a:t>
            </a:r>
            <a:r>
              <a:rPr lang="cs-CZ" dirty="0"/>
              <a:t> </a:t>
            </a:r>
            <a:r>
              <a:rPr lang="cs-CZ" dirty="0" err="1"/>
              <a:t>theatment</a:t>
            </a:r>
            <a:r>
              <a:rPr lang="cs-CZ" dirty="0"/>
              <a:t>
</a:t>
            </a:r>
          </a:p>
        </p:txBody>
      </p:sp>
      <p:sp>
        <p:nvSpPr>
          <p:cNvPr id="11" name="Zástupný symbol pro obsah 6"/>
          <p:cNvSpPr>
            <a:spLocks noGrp="1"/>
          </p:cNvSpPr>
          <p:nvPr>
            <p:ph idx="28"/>
          </p:nvPr>
        </p:nvSpPr>
        <p:spPr>
          <a:xfrm>
            <a:off x="720000" y="1738015"/>
            <a:ext cx="5219998" cy="4140000"/>
          </a:xfrm>
        </p:spPr>
        <p:txBody>
          <a:bodyPr/>
          <a:lstStyle/>
          <a:p>
            <a:r>
              <a:rPr lang="en-US" dirty="0"/>
              <a:t>Posterior </a:t>
            </a:r>
            <a:r>
              <a:rPr lang="en-US" dirty="0" err="1"/>
              <a:t>spondylodesis</a:t>
            </a:r>
            <a:r>
              <a:rPr lang="en-US" dirty="0"/>
              <a:t>
Osteotomy: SPO/PSO
</a:t>
            </a:r>
            <a:r>
              <a:rPr lang="cs-CZ" dirty="0"/>
              <a:t> + </a:t>
            </a:r>
            <a:r>
              <a:rPr lang="en-US" dirty="0"/>
              <a:t>treatment in TLSO
</a:t>
            </a:r>
            <a:endParaRPr lang="cs-CZ" dirty="0"/>
          </a:p>
        </p:txBody>
      </p:sp>
      <p:pic>
        <p:nvPicPr>
          <p:cNvPr id="14" name="Picture 1" descr="DSC0103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53351" y="720000"/>
            <a:ext cx="2019300" cy="151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DSC01037.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1651" y="720000"/>
            <a:ext cx="2017875" cy="151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DSC01046.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1651" y="2399738"/>
            <a:ext cx="2045005" cy="153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DSC01050.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53351" y="2399738"/>
            <a:ext cx="2045005" cy="153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descr="DSC01054.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81651" y="4079712"/>
            <a:ext cx="1993904" cy="149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DSC01063.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34302" y="4060662"/>
            <a:ext cx="2019300" cy="151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Snímek obrazovky 2014-11-30 v 11.18.44.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9892051" y="4045561"/>
            <a:ext cx="1976099" cy="152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1185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Zástupný symbol pro text 2"/>
          <p:cNvSpPr>
            <a:spLocks noGrp="1"/>
          </p:cNvSpPr>
          <p:nvPr>
            <p:ph type="body" sz="quarter" idx="26"/>
          </p:nvPr>
        </p:nvSpPr>
        <p:spPr/>
        <p:txBody>
          <a:bodyPr/>
          <a:lstStyle/>
          <a:p>
            <a:pPr>
              <a:defRPr/>
            </a:pPr>
            <a:r>
              <a:rPr lang="cs-CZ" dirty="0"/>
              <a:t>Smith-</a:t>
            </a:r>
            <a:r>
              <a:rPr lang="cs-CZ" dirty="0" err="1"/>
              <a:t>Petersen</a:t>
            </a:r>
            <a:r>
              <a:rPr lang="cs-CZ" dirty="0"/>
              <a:t> </a:t>
            </a:r>
            <a:r>
              <a:rPr lang="cs-CZ" dirty="0" err="1"/>
              <a:t>osteotomies</a:t>
            </a:r>
            <a:endParaRPr lang="cs-CZ" dirty="0"/>
          </a:p>
        </p:txBody>
      </p:sp>
      <p:sp>
        <p:nvSpPr>
          <p:cNvPr id="4" name="Nadpis 3"/>
          <p:cNvSpPr>
            <a:spLocks noGrp="1"/>
          </p:cNvSpPr>
          <p:nvPr>
            <p:ph type="title"/>
          </p:nvPr>
        </p:nvSpPr>
        <p:spPr/>
        <p:txBody>
          <a:bodyPr/>
          <a:lstStyle/>
          <a:p>
            <a:r>
              <a:rPr lang="cs-CZ" dirty="0" err="1"/>
              <a:t>Surgical</a:t>
            </a:r>
            <a:r>
              <a:rPr lang="cs-CZ" dirty="0"/>
              <a:t> </a:t>
            </a:r>
            <a:r>
              <a:rPr lang="cs-CZ" dirty="0" err="1"/>
              <a:t>therapy</a:t>
            </a:r>
            <a:r>
              <a:rPr lang="cs-CZ" dirty="0"/>
              <a:t>
</a:t>
            </a:r>
          </a:p>
        </p:txBody>
      </p:sp>
      <p:pic>
        <p:nvPicPr>
          <p:cNvPr id="13" name="Picture 1" descr="DSC0105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0000" y="1692002"/>
            <a:ext cx="3043238" cy="22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DSC0106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7125" y="3943154"/>
            <a:ext cx="3046113" cy="228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Snímek obrazovky 2014-11-30 v 11.18.44.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63238" y="3818729"/>
            <a:ext cx="2975610" cy="230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DSC_1201.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90700" y="1171576"/>
            <a:ext cx="3528834" cy="234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DSC_1206.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90700" y="3728785"/>
            <a:ext cx="3520150" cy="239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7531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Zástupný symbol pro text 2"/>
          <p:cNvSpPr>
            <a:spLocks noGrp="1"/>
          </p:cNvSpPr>
          <p:nvPr>
            <p:ph type="body" sz="quarter" idx="26"/>
          </p:nvPr>
        </p:nvSpPr>
        <p:spPr/>
        <p:txBody>
          <a:bodyPr/>
          <a:lstStyle/>
          <a:p>
            <a:pPr>
              <a:defRPr/>
            </a:pPr>
            <a:r>
              <a:rPr lang="cs-CZ" dirty="0" err="1"/>
              <a:t>Cantilever</a:t>
            </a:r>
            <a:r>
              <a:rPr lang="cs-CZ" dirty="0"/>
              <a:t> </a:t>
            </a:r>
            <a:r>
              <a:rPr lang="cs-CZ" dirty="0" err="1"/>
              <a:t>maneuver</a:t>
            </a:r>
            <a:endParaRPr lang="cs-CZ" dirty="0"/>
          </a:p>
        </p:txBody>
      </p:sp>
      <p:sp>
        <p:nvSpPr>
          <p:cNvPr id="4" name="Nadpis 3"/>
          <p:cNvSpPr>
            <a:spLocks noGrp="1"/>
          </p:cNvSpPr>
          <p:nvPr>
            <p:ph type="title"/>
          </p:nvPr>
        </p:nvSpPr>
        <p:spPr/>
        <p:txBody>
          <a:bodyPr/>
          <a:lstStyle/>
          <a:p>
            <a:r>
              <a:rPr lang="cs-CZ" dirty="0" err="1"/>
              <a:t>Surgical</a:t>
            </a:r>
            <a:r>
              <a:rPr lang="cs-CZ" dirty="0"/>
              <a:t> </a:t>
            </a:r>
            <a:r>
              <a:rPr lang="cs-CZ" dirty="0" err="1"/>
              <a:t>therapy</a:t>
            </a:r>
            <a:r>
              <a:rPr lang="cs-CZ" dirty="0"/>
              <a:t>
</a:t>
            </a:r>
          </a:p>
        </p:txBody>
      </p:sp>
      <p:pic>
        <p:nvPicPr>
          <p:cNvPr id="10" name="Picture 1" descr="DSC01005.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0000" y="1662827"/>
            <a:ext cx="3099630" cy="232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SC_121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0000" y="4106976"/>
            <a:ext cx="3105957" cy="206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DSC_1235.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599" y="803306"/>
            <a:ext cx="4094163" cy="272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DSC_1248.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96600" y="3633794"/>
            <a:ext cx="4094163" cy="272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6887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Zástupný symbol pro text 2"/>
          <p:cNvSpPr>
            <a:spLocks noGrp="1"/>
          </p:cNvSpPr>
          <p:nvPr>
            <p:ph type="body" sz="quarter" idx="26"/>
          </p:nvPr>
        </p:nvSpPr>
        <p:spPr/>
        <p:txBody>
          <a:bodyPr/>
          <a:lstStyle/>
          <a:p>
            <a:pPr>
              <a:defRPr/>
            </a:pPr>
            <a:r>
              <a:rPr lang="cs-CZ" dirty="0" err="1"/>
              <a:t>Xrays</a:t>
            </a:r>
            <a:r>
              <a:rPr lang="cs-CZ" dirty="0"/>
              <a:t> </a:t>
            </a:r>
            <a:r>
              <a:rPr lang="cs-CZ" dirty="0" err="1"/>
              <a:t>Follow</a:t>
            </a:r>
            <a:r>
              <a:rPr lang="cs-CZ" dirty="0"/>
              <a:t> </a:t>
            </a:r>
            <a:r>
              <a:rPr lang="cs-CZ" dirty="0" err="1"/>
              <a:t>ups</a:t>
            </a:r>
            <a:r>
              <a:rPr lang="cs-CZ" dirty="0"/>
              <a:t> (16y + 2m)</a:t>
            </a:r>
          </a:p>
        </p:txBody>
      </p:sp>
      <p:sp>
        <p:nvSpPr>
          <p:cNvPr id="4" name="Nadpis 3"/>
          <p:cNvSpPr>
            <a:spLocks noGrp="1"/>
          </p:cNvSpPr>
          <p:nvPr>
            <p:ph type="title"/>
          </p:nvPr>
        </p:nvSpPr>
        <p:spPr/>
        <p:txBody>
          <a:bodyPr/>
          <a:lstStyle/>
          <a:p>
            <a:r>
              <a:rPr lang="cs-CZ" dirty="0" err="1"/>
              <a:t>Surgical</a:t>
            </a:r>
            <a:r>
              <a:rPr lang="cs-CZ" dirty="0"/>
              <a:t> </a:t>
            </a:r>
            <a:r>
              <a:rPr lang="cs-CZ" dirty="0" err="1"/>
              <a:t>therapy</a:t>
            </a:r>
            <a:r>
              <a:rPr lang="cs-CZ" dirty="0"/>
              <a:t>
</a:t>
            </a:r>
          </a:p>
        </p:txBody>
      </p:sp>
      <p:pic>
        <p:nvPicPr>
          <p:cNvPr id="9" name="Picture 1" descr="Snímek obrazovky 2014-11-30 v 20.05.36.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52" y="1680439"/>
            <a:ext cx="1683573" cy="147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Snímek obrazovky 2014-11-30 v 20.05.00.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17894" y="1680439"/>
            <a:ext cx="1867112" cy="44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Snímek obrazovky 2014-11-30 v 20.04.53.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46575" y="1683907"/>
            <a:ext cx="1554532" cy="440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Snímek obrazovky 2014-11-30 v 20.04.33.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31826" y="1692282"/>
            <a:ext cx="1858739" cy="439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Snímek obrazovky 2014-11-30 v 20.04.26.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860764" y="1683907"/>
            <a:ext cx="1921535" cy="440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Arrow 8"/>
          <p:cNvSpPr>
            <a:spLocks noChangeArrowheads="1"/>
          </p:cNvSpPr>
          <p:nvPr/>
        </p:nvSpPr>
        <p:spPr bwMode="auto">
          <a:xfrm>
            <a:off x="5776976" y="3261818"/>
            <a:ext cx="859597" cy="331806"/>
          </a:xfrm>
          <a:prstGeom prst="rightArrow">
            <a:avLst>
              <a:gd name="adj1" fmla="val 50000"/>
              <a:gd name="adj2" fmla="val 50024"/>
            </a:avLst>
          </a:prstGeom>
          <a:solidFill>
            <a:schemeClr val="accent1"/>
          </a:solidFill>
          <a:ln w="12700" cap="sq">
            <a:solidFill>
              <a:schemeClr val="tx1"/>
            </a:solidFill>
            <a:round/>
            <a:headEnd type="none" w="sm" len="sm"/>
            <a:tailEnd type="none" w="sm" len="sm"/>
          </a:ln>
        </p:spPr>
        <p:txBody>
          <a:bodyPr/>
          <a:lstStyle/>
          <a:p>
            <a:pPr eaLnBrk="0" hangingPunct="0"/>
            <a:endParaRPr lang="en-US"/>
          </a:p>
        </p:txBody>
      </p:sp>
    </p:spTree>
    <p:extLst>
      <p:ext uri="{BB962C8B-B14F-4D97-AF65-F5344CB8AC3E}">
        <p14:creationId xmlns:p14="http://schemas.microsoft.com/office/powerpoint/2010/main" val="16408737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Prosthetics - Faculty of Medicine Masaryk University</a:t>
            </a:r>
            <a:endParaRPr lang="cs-CZ" dirty="0"/>
          </a:p>
        </p:txBody>
      </p:sp>
      <p:sp>
        <p:nvSpPr>
          <p:cNvPr id="3" name="Zástupný symbol pro text 2"/>
          <p:cNvSpPr>
            <a:spLocks noGrp="1"/>
          </p:cNvSpPr>
          <p:nvPr>
            <p:ph type="body" sz="quarter" idx="26"/>
          </p:nvPr>
        </p:nvSpPr>
        <p:spPr/>
        <p:txBody>
          <a:bodyPr/>
          <a:lstStyle/>
          <a:p>
            <a:pPr>
              <a:defRPr/>
            </a:pPr>
            <a:r>
              <a:rPr lang="cs-CZ" dirty="0"/>
              <a:t>XR FU (17y + 3m)</a:t>
            </a:r>
          </a:p>
        </p:txBody>
      </p:sp>
      <p:sp>
        <p:nvSpPr>
          <p:cNvPr id="4" name="Nadpis 3"/>
          <p:cNvSpPr>
            <a:spLocks noGrp="1"/>
          </p:cNvSpPr>
          <p:nvPr>
            <p:ph type="title"/>
          </p:nvPr>
        </p:nvSpPr>
        <p:spPr/>
        <p:txBody>
          <a:bodyPr/>
          <a:lstStyle/>
          <a:p>
            <a:r>
              <a:rPr lang="cs-CZ" dirty="0" err="1"/>
              <a:t>Surgical</a:t>
            </a:r>
            <a:r>
              <a:rPr lang="cs-CZ" dirty="0"/>
              <a:t> </a:t>
            </a:r>
            <a:r>
              <a:rPr lang="cs-CZ" dirty="0" err="1"/>
              <a:t>therapy</a:t>
            </a:r>
            <a:r>
              <a:rPr lang="cs-CZ" dirty="0"/>
              <a:t>
</a:t>
            </a:r>
          </a:p>
        </p:txBody>
      </p:sp>
      <p:pic>
        <p:nvPicPr>
          <p:cNvPr id="5" name="Picture 1" descr="Snímek obrazovky 2014-11-30 v 20.06.56.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368" y="1647400"/>
            <a:ext cx="1790701" cy="109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nímek obrazovky 2014-11-30 v 20.06.44.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65501" y="1643777"/>
            <a:ext cx="2212225" cy="437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nímek obrazovky 2014-11-30 v 20.06.38.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38351" y="1643941"/>
            <a:ext cx="1154037" cy="438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Snímek obrazovky 2014-11-30 v 20.06.25.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58239" y="1636589"/>
            <a:ext cx="1791280" cy="438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Snímek obrazovky 2014-11-30 v 20.06.18.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10414" y="1636005"/>
            <a:ext cx="1468773" cy="438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10"/>
          <p:cNvSpPr>
            <a:spLocks noChangeArrowheads="1"/>
          </p:cNvSpPr>
          <p:nvPr/>
        </p:nvSpPr>
        <p:spPr bwMode="auto">
          <a:xfrm>
            <a:off x="5909179" y="3103403"/>
            <a:ext cx="857922" cy="401797"/>
          </a:xfrm>
          <a:prstGeom prst="rightArrow">
            <a:avLst>
              <a:gd name="adj1" fmla="val 50000"/>
              <a:gd name="adj2" fmla="val 50024"/>
            </a:avLst>
          </a:prstGeom>
          <a:solidFill>
            <a:schemeClr val="accent1"/>
          </a:solidFill>
          <a:ln w="12700" cap="sq">
            <a:solidFill>
              <a:schemeClr val="tx1"/>
            </a:solidFill>
            <a:round/>
            <a:headEnd type="none" w="sm" len="sm"/>
            <a:tailEnd type="none" w="sm" len="sm"/>
          </a:ln>
        </p:spPr>
        <p:txBody>
          <a:bodyPr/>
          <a:lstStyle/>
          <a:p>
            <a:pPr eaLnBrk="0" hangingPunct="0"/>
            <a:endParaRPr lang="en-US"/>
          </a:p>
        </p:txBody>
      </p:sp>
    </p:spTree>
    <p:extLst>
      <p:ext uri="{BB962C8B-B14F-4D97-AF65-F5344CB8AC3E}">
        <p14:creationId xmlns:p14="http://schemas.microsoft.com/office/powerpoint/2010/main" val="3851287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87579" y="551593"/>
            <a:ext cx="3485283" cy="2323522"/>
          </a:xfrm>
        </p:spPr>
      </p:pic>
      <p:sp>
        <p:nvSpPr>
          <p:cNvPr id="3" name="Zástupný symbol pro zápatí 2"/>
          <p:cNvSpPr>
            <a:spLocks noGrp="1"/>
          </p:cNvSpPr>
          <p:nvPr>
            <p:ph type="ftr" sz="quarter" idx="10"/>
          </p:nvPr>
        </p:nvSpPr>
        <p:spPr/>
        <p:txBody>
          <a:bodyPr/>
          <a:lstStyle/>
          <a:p>
            <a:r>
              <a:rPr lang="en-US"/>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21st? </a:t>
            </a:r>
          </a:p>
        </p:txBody>
      </p:sp>
      <p:sp>
        <p:nvSpPr>
          <p:cNvPr id="5" name="Nadpis 4"/>
          <p:cNvSpPr>
            <a:spLocks noGrp="1"/>
          </p:cNvSpPr>
          <p:nvPr>
            <p:ph type="title"/>
          </p:nvPr>
        </p:nvSpPr>
        <p:spPr/>
        <p:txBody>
          <a:bodyPr/>
          <a:lstStyle/>
          <a:p>
            <a:r>
              <a:rPr lang="cs-CZ" dirty="0" err="1"/>
              <a:t>History</a:t>
            </a:r>
            <a:endParaRPr lang="cs-CZ" dirty="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6564" y="3179810"/>
            <a:ext cx="3178861" cy="2119240"/>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7580" y="3323315"/>
            <a:ext cx="3638814" cy="2425876"/>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3397488" y="2314576"/>
            <a:ext cx="6858000" cy="4572000"/>
          </a:xfrm>
          <a:prstGeom prst="rect">
            <a:avLst/>
          </a:prstGeom>
        </p:spPr>
      </p:pic>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8888" y="2730738"/>
            <a:ext cx="4647185" cy="3098123"/>
          </a:xfrm>
          <a:prstGeom prst="rect">
            <a:avLst/>
          </a:prstGeom>
        </p:spPr>
      </p:pic>
      <p:pic>
        <p:nvPicPr>
          <p:cNvPr id="12" name="Obráze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6722725" y="-1952625"/>
            <a:ext cx="6858000" cy="4572000"/>
          </a:xfrm>
          <a:prstGeom prst="rect">
            <a:avLst/>
          </a:prstGeom>
        </p:spPr>
      </p:pic>
      <p:pic>
        <p:nvPicPr>
          <p:cNvPr id="14" name="Obráze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73700" y="-6138000"/>
            <a:ext cx="10287000" cy="6858000"/>
          </a:xfrm>
          <a:prstGeom prst="rect">
            <a:avLst/>
          </a:prstGeom>
        </p:spPr>
      </p:pic>
      <p:pic>
        <p:nvPicPr>
          <p:cNvPr id="15" name="Obráze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3250" y="5594350"/>
            <a:ext cx="10287000" cy="6858000"/>
          </a:xfrm>
          <a:prstGeom prst="rect">
            <a:avLst/>
          </a:prstGeom>
        </p:spPr>
      </p:pic>
      <p:pic>
        <p:nvPicPr>
          <p:cNvPr id="16" name="Obrázek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8330526" y="7371000"/>
            <a:ext cx="6858000" cy="4572000"/>
          </a:xfrm>
          <a:prstGeom prst="rect">
            <a:avLst/>
          </a:prstGeom>
        </p:spPr>
      </p:pic>
      <p:pic>
        <p:nvPicPr>
          <p:cNvPr id="17" name="Obrázek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24426" y="520310"/>
            <a:ext cx="2734437" cy="1822958"/>
          </a:xfrm>
          <a:prstGeom prst="rect">
            <a:avLst/>
          </a:prstGeom>
        </p:spPr>
      </p:pic>
      <p:pic>
        <p:nvPicPr>
          <p:cNvPr id="18" name="Obrázek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3187363" y="513000"/>
            <a:ext cx="6858000" cy="4572000"/>
          </a:xfrm>
          <a:prstGeom prst="rect">
            <a:avLst/>
          </a:prstGeom>
        </p:spPr>
      </p:pic>
    </p:spTree>
    <p:extLst>
      <p:ext uri="{BB962C8B-B14F-4D97-AF65-F5344CB8AC3E}">
        <p14:creationId xmlns:p14="http://schemas.microsoft.com/office/powerpoint/2010/main" val="12432103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sz="2400" dirty="0"/>
              <a:t>It arises with muscle imbalance, lack of</a:t>
            </a:r>
            <a:r>
              <a:rPr lang="cs-CZ" sz="2400" dirty="0"/>
              <a:t> </a:t>
            </a:r>
            <a:r>
              <a:rPr lang="en-US" sz="2400" dirty="0"/>
              <a:t>exercise</a:t>
            </a:r>
            <a:r>
              <a:rPr lang="cs-CZ" sz="2400" dirty="0"/>
              <a:t> and</a:t>
            </a:r>
            <a:r>
              <a:rPr lang="en-US" sz="2400" dirty="0"/>
              <a:t> </a:t>
            </a:r>
            <a:r>
              <a:rPr lang="cs-CZ" sz="2400" dirty="0"/>
              <a:t>„</a:t>
            </a:r>
            <a:r>
              <a:rPr lang="cs-CZ" sz="2400" dirty="0" err="1"/>
              <a:t>sitting</a:t>
            </a:r>
            <a:r>
              <a:rPr lang="cs-CZ" sz="2400" dirty="0"/>
              <a:t>“</a:t>
            </a:r>
            <a:r>
              <a:rPr lang="en-US" sz="2400" dirty="0"/>
              <a:t> lifestyle.
Poor musculature of the back and abdominal.
Increased lumbar lordosis and thoracic kyphosis
Treatment</a:t>
            </a:r>
            <a:r>
              <a:rPr lang="cs-CZ" sz="2400" dirty="0"/>
              <a:t>: </a:t>
            </a:r>
          </a:p>
          <a:p>
            <a:pPr lvl="1"/>
            <a:r>
              <a:rPr lang="en-US" sz="1600" dirty="0"/>
              <a:t>"G</a:t>
            </a:r>
            <a:r>
              <a:rPr lang="cs-CZ" sz="1600" dirty="0" err="1"/>
              <a:t>ood</a:t>
            </a:r>
            <a:r>
              <a:rPr lang="en-US" sz="1600" dirty="0"/>
              <a:t> lifestyle"
Regular exercises of back and abdominal muscles
Endurance
</a:t>
            </a:r>
            <a:r>
              <a:rPr lang="cs-CZ" sz="1600" dirty="0"/>
              <a:t>P</a:t>
            </a:r>
            <a:r>
              <a:rPr lang="en-US" sz="1600" dirty="0" err="1"/>
              <a:t>hysiotherapist</a:t>
            </a:r>
            <a:endParaRPr lang="cs-CZ" dirty="0"/>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solidFill>
                  <a:srgbClr val="FF0000"/>
                </a:solidFill>
              </a:rPr>
              <a:t>Most </a:t>
            </a:r>
            <a:r>
              <a:rPr lang="cs-CZ" dirty="0" err="1">
                <a:solidFill>
                  <a:srgbClr val="FF0000"/>
                </a:solidFill>
              </a:rPr>
              <a:t>common</a:t>
            </a:r>
            <a:r>
              <a:rPr lang="cs-CZ" dirty="0">
                <a:solidFill>
                  <a:srgbClr val="FF0000"/>
                </a:solidFill>
              </a:rPr>
              <a:t>
</a:t>
            </a:r>
          </a:p>
        </p:txBody>
      </p:sp>
      <p:sp>
        <p:nvSpPr>
          <p:cNvPr id="5" name="Nadpis 4"/>
          <p:cNvSpPr>
            <a:spLocks noGrp="1"/>
          </p:cNvSpPr>
          <p:nvPr>
            <p:ph type="title"/>
          </p:nvPr>
        </p:nvSpPr>
        <p:spPr/>
        <p:txBody>
          <a:bodyPr/>
          <a:lstStyle/>
          <a:p>
            <a:r>
              <a:rPr lang="cs-CZ" dirty="0" err="1"/>
              <a:t>Faulty</a:t>
            </a:r>
            <a:r>
              <a:rPr lang="cs-CZ" dirty="0"/>
              <a:t> </a:t>
            </a:r>
            <a:r>
              <a:rPr lang="cs-CZ" dirty="0" err="1"/>
              <a:t>posture</a:t>
            </a:r>
            <a:r>
              <a:rPr lang="cs-CZ" dirty="0"/>
              <a:t>
</a:t>
            </a:r>
          </a:p>
        </p:txBody>
      </p:sp>
    </p:spTree>
    <p:extLst>
      <p:ext uri="{BB962C8B-B14F-4D97-AF65-F5344CB8AC3E}">
        <p14:creationId xmlns:p14="http://schemas.microsoft.com/office/powerpoint/2010/main" val="19043714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r>
              <a:rPr lang="cs-CZ" dirty="0"/>
              <a:t>BMI a „</a:t>
            </a:r>
            <a:r>
              <a:rPr lang="cs-CZ" dirty="0" err="1"/>
              <a:t>bad</a:t>
            </a:r>
            <a:r>
              <a:rPr lang="cs-CZ" dirty="0"/>
              <a:t> </a:t>
            </a:r>
            <a:r>
              <a:rPr lang="cs-CZ" dirty="0" err="1"/>
              <a:t>posture</a:t>
            </a:r>
            <a:r>
              <a:rPr lang="cs-CZ" dirty="0"/>
              <a:t>“?</a:t>
            </a:r>
          </a:p>
        </p:txBody>
      </p:sp>
      <p:sp>
        <p:nvSpPr>
          <p:cNvPr id="5" name="Nadpis 4"/>
          <p:cNvSpPr>
            <a:spLocks noGrp="1"/>
          </p:cNvSpPr>
          <p:nvPr>
            <p:ph type="title"/>
          </p:nvPr>
        </p:nvSpPr>
        <p:spPr/>
        <p:txBody>
          <a:bodyPr/>
          <a:lstStyle/>
          <a:p>
            <a:r>
              <a:rPr lang="cs-CZ" dirty="0" err="1"/>
              <a:t>Faulty</a:t>
            </a:r>
            <a:r>
              <a:rPr lang="cs-CZ" dirty="0"/>
              <a:t> </a:t>
            </a:r>
            <a:r>
              <a:rPr lang="cs-CZ" dirty="0" err="1"/>
              <a:t>posture</a:t>
            </a:r>
            <a:r>
              <a:rPr lang="cs-CZ" dirty="0"/>
              <a:t>
</a:t>
            </a:r>
          </a:p>
        </p:txBody>
      </p:sp>
      <p:pic>
        <p:nvPicPr>
          <p:cNvPr id="8" name="Obrázek 7"/>
          <p:cNvPicPr>
            <a:picLocks noChangeAspect="1"/>
          </p:cNvPicPr>
          <p:nvPr/>
        </p:nvPicPr>
        <p:blipFill rotWithShape="1">
          <a:blip r:embed="rId3"/>
          <a:srcRect l="9271" t="20555" r="8750" b="22963"/>
          <a:stretch/>
        </p:blipFill>
        <p:spPr>
          <a:xfrm>
            <a:off x="720000" y="1692002"/>
            <a:ext cx="9994900" cy="3873500"/>
          </a:xfrm>
          <a:prstGeom prst="rect">
            <a:avLst/>
          </a:prstGeom>
        </p:spPr>
      </p:pic>
      <p:sp>
        <p:nvSpPr>
          <p:cNvPr id="9" name="TextovéPole 8"/>
          <p:cNvSpPr txBox="1"/>
          <p:nvPr/>
        </p:nvSpPr>
        <p:spPr>
          <a:xfrm>
            <a:off x="3103543" y="6480000"/>
            <a:ext cx="4940775" cy="369332"/>
          </a:xfrm>
          <a:prstGeom prst="rect">
            <a:avLst/>
          </a:prstGeom>
          <a:noFill/>
        </p:spPr>
        <p:txBody>
          <a:bodyPr wrap="none" rtlCol="0">
            <a:spAutoFit/>
          </a:bodyPr>
          <a:lstStyle/>
          <a:p>
            <a:pPr algn="ctr"/>
            <a:r>
              <a:rPr lang="cs-CZ" sz="900" i="1" dirty="0">
                <a:solidFill>
                  <a:schemeClr val="accent6">
                    <a:lumMod val="40000"/>
                    <a:lumOff val="60000"/>
                  </a:schemeClr>
                </a:solidFill>
              </a:rPr>
              <a:t>Zdroj: </a:t>
            </a:r>
            <a:r>
              <a:rPr lang="cs-CZ" sz="900" i="1" dirty="0">
                <a:solidFill>
                  <a:schemeClr val="accent6">
                    <a:lumMod val="40000"/>
                    <a:lumOff val="60000"/>
                  </a:schemeClr>
                </a:solidFill>
                <a:hlinkClick r:id="rId4"/>
              </a:rPr>
              <a:t>http://www.szu.cz/uploads/documents/chzp/odborne_zpravy/OZ_16/OZ_BMI_VDT.pdf</a:t>
            </a:r>
            <a:endParaRPr lang="cs-CZ" sz="900" i="1" dirty="0">
              <a:solidFill>
                <a:schemeClr val="accent6">
                  <a:lumMod val="40000"/>
                  <a:lumOff val="60000"/>
                </a:schemeClr>
              </a:solidFill>
            </a:endParaRPr>
          </a:p>
          <a:p>
            <a:pPr algn="ctr"/>
            <a:r>
              <a:rPr lang="cs-CZ" sz="900" i="1" dirty="0">
                <a:solidFill>
                  <a:schemeClr val="accent6">
                    <a:lumMod val="40000"/>
                    <a:lumOff val="60000"/>
                  </a:schemeClr>
                </a:solidFill>
              </a:rPr>
              <a:t>Výsledky studie „Zdraví dětí 2016“ Tělesná hmotnost a vadné držení těla </a:t>
            </a:r>
          </a:p>
        </p:txBody>
      </p:sp>
    </p:spTree>
    <p:extLst>
      <p:ext uri="{BB962C8B-B14F-4D97-AF65-F5344CB8AC3E}">
        <p14:creationId xmlns:p14="http://schemas.microsoft.com/office/powerpoint/2010/main" val="37088388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endParaRPr lang="cs-CZ" dirty="0"/>
          </a:p>
        </p:txBody>
      </p:sp>
      <p:sp>
        <p:nvSpPr>
          <p:cNvPr id="5" name="Nadpis 4"/>
          <p:cNvSpPr>
            <a:spLocks noGrp="1"/>
          </p:cNvSpPr>
          <p:nvPr>
            <p:ph type="title"/>
          </p:nvPr>
        </p:nvSpPr>
        <p:spPr/>
        <p:txBody>
          <a:bodyPr/>
          <a:lstStyle/>
          <a:p>
            <a:r>
              <a:rPr lang="cs-CZ" dirty="0" err="1"/>
              <a:t>Faulty</a:t>
            </a:r>
            <a:r>
              <a:rPr lang="cs-CZ" dirty="0"/>
              <a:t> </a:t>
            </a:r>
            <a:r>
              <a:rPr lang="cs-CZ" dirty="0" err="1"/>
              <a:t>posture</a:t>
            </a:r>
            <a:r>
              <a:rPr lang="cs-CZ" dirty="0"/>
              <a:t>
</a:t>
            </a:r>
          </a:p>
        </p:txBody>
      </p:sp>
      <p:pic>
        <p:nvPicPr>
          <p:cNvPr id="2" name="Obrázek 1"/>
          <p:cNvPicPr>
            <a:picLocks noChangeAspect="1"/>
          </p:cNvPicPr>
          <p:nvPr/>
        </p:nvPicPr>
        <p:blipFill rotWithShape="1">
          <a:blip r:embed="rId3"/>
          <a:srcRect l="14479" t="17408" r="15313" b="12037"/>
          <a:stretch/>
        </p:blipFill>
        <p:spPr>
          <a:xfrm>
            <a:off x="720000" y="1567577"/>
            <a:ext cx="7823200" cy="4422313"/>
          </a:xfrm>
          <a:prstGeom prst="rect">
            <a:avLst/>
          </a:prstGeom>
        </p:spPr>
      </p:pic>
      <p:sp>
        <p:nvSpPr>
          <p:cNvPr id="7" name="TextovéPole 6"/>
          <p:cNvSpPr txBox="1"/>
          <p:nvPr/>
        </p:nvSpPr>
        <p:spPr>
          <a:xfrm>
            <a:off x="3103543" y="6480000"/>
            <a:ext cx="4940775" cy="369332"/>
          </a:xfrm>
          <a:prstGeom prst="rect">
            <a:avLst/>
          </a:prstGeom>
          <a:noFill/>
        </p:spPr>
        <p:txBody>
          <a:bodyPr wrap="none" rtlCol="0">
            <a:spAutoFit/>
          </a:bodyPr>
          <a:lstStyle/>
          <a:p>
            <a:pPr algn="ctr"/>
            <a:r>
              <a:rPr lang="cs-CZ" sz="900" i="1" dirty="0">
                <a:solidFill>
                  <a:schemeClr val="accent6">
                    <a:lumMod val="40000"/>
                    <a:lumOff val="60000"/>
                  </a:schemeClr>
                </a:solidFill>
              </a:rPr>
              <a:t>Zdroj: </a:t>
            </a:r>
            <a:r>
              <a:rPr lang="cs-CZ" sz="900" i="1" dirty="0">
                <a:solidFill>
                  <a:schemeClr val="accent6">
                    <a:lumMod val="40000"/>
                    <a:lumOff val="60000"/>
                  </a:schemeClr>
                </a:solidFill>
                <a:hlinkClick r:id="rId4"/>
              </a:rPr>
              <a:t>http://www.szu.cz/uploads/documents/chzp/odborne_zpravy/OZ_16/OZ_BMI_VDT.pdf</a:t>
            </a:r>
            <a:endParaRPr lang="cs-CZ" sz="900" i="1" dirty="0">
              <a:solidFill>
                <a:schemeClr val="accent6">
                  <a:lumMod val="40000"/>
                  <a:lumOff val="60000"/>
                </a:schemeClr>
              </a:solidFill>
            </a:endParaRPr>
          </a:p>
          <a:p>
            <a:pPr algn="ctr"/>
            <a:r>
              <a:rPr lang="cs-CZ" sz="900" i="1" dirty="0">
                <a:solidFill>
                  <a:schemeClr val="accent6">
                    <a:lumMod val="40000"/>
                    <a:lumOff val="60000"/>
                  </a:schemeClr>
                </a:solidFill>
              </a:rPr>
              <a:t>Výsledky studie „Zdraví dětí 2016“ Tělesná hmotnost a vadné držení těla </a:t>
            </a:r>
          </a:p>
        </p:txBody>
      </p:sp>
    </p:spTree>
    <p:extLst>
      <p:ext uri="{BB962C8B-B14F-4D97-AF65-F5344CB8AC3E}">
        <p14:creationId xmlns:p14="http://schemas.microsoft.com/office/powerpoint/2010/main" val="35433729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Zástupný symbol pro text 3"/>
          <p:cNvSpPr>
            <a:spLocks noGrp="1"/>
          </p:cNvSpPr>
          <p:nvPr>
            <p:ph type="body" sz="quarter" idx="13"/>
          </p:nvPr>
        </p:nvSpPr>
        <p:spPr/>
        <p:txBody>
          <a:bodyPr/>
          <a:lstStyle/>
          <a:p>
            <a:endParaRPr lang="cs-CZ" dirty="0"/>
          </a:p>
        </p:txBody>
      </p:sp>
      <p:sp>
        <p:nvSpPr>
          <p:cNvPr id="5" name="Nadpis 4"/>
          <p:cNvSpPr>
            <a:spLocks noGrp="1"/>
          </p:cNvSpPr>
          <p:nvPr>
            <p:ph type="title"/>
          </p:nvPr>
        </p:nvSpPr>
        <p:spPr/>
        <p:txBody>
          <a:bodyPr/>
          <a:lstStyle/>
          <a:p>
            <a:r>
              <a:rPr lang="cs-CZ" dirty="0" err="1"/>
              <a:t>Faulty</a:t>
            </a:r>
            <a:r>
              <a:rPr lang="cs-CZ" dirty="0"/>
              <a:t> </a:t>
            </a:r>
            <a:r>
              <a:rPr lang="cs-CZ" dirty="0" err="1"/>
              <a:t>posture</a:t>
            </a:r>
            <a:r>
              <a:rPr lang="cs-CZ" dirty="0"/>
              <a:t>
</a:t>
            </a:r>
          </a:p>
        </p:txBody>
      </p:sp>
      <p:pic>
        <p:nvPicPr>
          <p:cNvPr id="6" name="Obrázek 5"/>
          <p:cNvPicPr>
            <a:picLocks noChangeAspect="1"/>
          </p:cNvPicPr>
          <p:nvPr/>
        </p:nvPicPr>
        <p:blipFill rotWithShape="1">
          <a:blip r:embed="rId3"/>
          <a:srcRect l="23020" t="13148" r="21459" b="44445"/>
          <a:stretch/>
        </p:blipFill>
        <p:spPr>
          <a:xfrm>
            <a:off x="720000" y="1717402"/>
            <a:ext cx="9668600" cy="4154051"/>
          </a:xfrm>
          <a:prstGeom prst="rect">
            <a:avLst/>
          </a:prstGeom>
        </p:spPr>
      </p:pic>
      <p:pic>
        <p:nvPicPr>
          <p:cNvPr id="7" name="Obrázek 6"/>
          <p:cNvPicPr>
            <a:picLocks noChangeAspect="1"/>
          </p:cNvPicPr>
          <p:nvPr/>
        </p:nvPicPr>
        <p:blipFill rotWithShape="1">
          <a:blip r:embed="rId4"/>
          <a:srcRect l="23125" t="36296" r="23646" b="9074"/>
          <a:stretch/>
        </p:blipFill>
        <p:spPr>
          <a:xfrm>
            <a:off x="9067800" y="0"/>
            <a:ext cx="2844800" cy="1642301"/>
          </a:xfrm>
          <a:prstGeom prst="rect">
            <a:avLst/>
          </a:prstGeom>
        </p:spPr>
      </p:pic>
      <p:sp>
        <p:nvSpPr>
          <p:cNvPr id="8" name="TextovéPole 7"/>
          <p:cNvSpPr txBox="1"/>
          <p:nvPr/>
        </p:nvSpPr>
        <p:spPr>
          <a:xfrm>
            <a:off x="3103543" y="6480000"/>
            <a:ext cx="4940775" cy="369332"/>
          </a:xfrm>
          <a:prstGeom prst="rect">
            <a:avLst/>
          </a:prstGeom>
          <a:noFill/>
        </p:spPr>
        <p:txBody>
          <a:bodyPr wrap="none" rtlCol="0">
            <a:spAutoFit/>
          </a:bodyPr>
          <a:lstStyle/>
          <a:p>
            <a:pPr algn="ctr"/>
            <a:r>
              <a:rPr lang="cs-CZ" sz="900" i="1" dirty="0">
                <a:solidFill>
                  <a:schemeClr val="accent6">
                    <a:lumMod val="40000"/>
                    <a:lumOff val="60000"/>
                  </a:schemeClr>
                </a:solidFill>
              </a:rPr>
              <a:t>Zdroj: </a:t>
            </a:r>
            <a:r>
              <a:rPr lang="cs-CZ" sz="900" i="1" dirty="0">
                <a:solidFill>
                  <a:schemeClr val="accent6">
                    <a:lumMod val="40000"/>
                    <a:lumOff val="60000"/>
                  </a:schemeClr>
                </a:solidFill>
                <a:hlinkClick r:id="rId5"/>
              </a:rPr>
              <a:t>http://www.szu.cz/uploads/documents/chzp/odborne_zpravy/OZ_16/OZ_BMI_VDT.pdf</a:t>
            </a:r>
            <a:endParaRPr lang="cs-CZ" sz="900" i="1" dirty="0">
              <a:solidFill>
                <a:schemeClr val="accent6">
                  <a:lumMod val="40000"/>
                  <a:lumOff val="60000"/>
                </a:schemeClr>
              </a:solidFill>
            </a:endParaRPr>
          </a:p>
          <a:p>
            <a:pPr algn="ctr"/>
            <a:r>
              <a:rPr lang="cs-CZ" sz="900" i="1" dirty="0">
                <a:solidFill>
                  <a:schemeClr val="accent6">
                    <a:lumMod val="40000"/>
                    <a:lumOff val="60000"/>
                  </a:schemeClr>
                </a:solidFill>
              </a:rPr>
              <a:t>Výsledky studie „Zdraví dětí 2016“ Tělesná hmotnost a vadné držení těla </a:t>
            </a:r>
          </a:p>
        </p:txBody>
      </p:sp>
    </p:spTree>
    <p:extLst>
      <p:ext uri="{BB962C8B-B14F-4D97-AF65-F5344CB8AC3E}">
        <p14:creationId xmlns:p14="http://schemas.microsoft.com/office/powerpoint/2010/main" val="22715560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a:xfrm>
            <a:off x="719137" y="1695074"/>
            <a:ext cx="11327089" cy="3896711"/>
          </a:xfrm>
        </p:spPr>
        <p:txBody>
          <a:bodyPr/>
          <a:lstStyle/>
          <a:p>
            <a:pPr marL="252000" indent="-180000">
              <a:lnSpc>
                <a:spcPct val="150000"/>
              </a:lnSpc>
              <a:buFont typeface="Arial" panose="020B0604020202020204" pitchFamily="34" charset="0"/>
              <a:buChar char="̶"/>
            </a:pPr>
            <a:r>
              <a:rPr lang="en-US" altLang="cs-CZ" sz="2400" dirty="0"/>
              <a:t>adolescent damage to the spine with lifelong consequences
requires 100% cooperation between patients and families
</a:t>
            </a:r>
            <a:r>
              <a:rPr lang="cs-CZ" altLang="cs-CZ" sz="2400" dirty="0" err="1"/>
              <a:t>Conservative</a:t>
            </a:r>
            <a:r>
              <a:rPr lang="en-US" altLang="cs-CZ" sz="2400" dirty="0"/>
              <a:t> therapy: in combination treatment with orthosis and rehabilitation
Surgical therapy: </a:t>
            </a:r>
            <a:r>
              <a:rPr lang="cs-CZ" altLang="cs-CZ" sz="2400" dirty="0" err="1"/>
              <a:t>Dpt</a:t>
            </a:r>
            <a:r>
              <a:rPr lang="cs-CZ" altLang="cs-CZ" sz="2400" dirty="0"/>
              <a:t> </a:t>
            </a:r>
            <a:r>
              <a:rPr lang="cs-CZ" altLang="cs-CZ" sz="2400" dirty="0" err="1"/>
              <a:t>of</a:t>
            </a:r>
            <a:r>
              <a:rPr lang="cs-CZ" altLang="cs-CZ" sz="2400" dirty="0"/>
              <a:t> </a:t>
            </a:r>
            <a:r>
              <a:rPr lang="en-US" altLang="cs-CZ" sz="2400" dirty="0" err="1"/>
              <a:t>Orthop</a:t>
            </a:r>
            <a:r>
              <a:rPr lang="cs-CZ" altLang="cs-CZ" sz="2400" dirty="0"/>
              <a:t>a</a:t>
            </a:r>
            <a:r>
              <a:rPr lang="en-US" altLang="cs-CZ" sz="2400" dirty="0" err="1"/>
              <a:t>edic</a:t>
            </a:r>
            <a:r>
              <a:rPr lang="en-US" altLang="cs-CZ" sz="2400" dirty="0"/>
              <a:t> </a:t>
            </a:r>
            <a:r>
              <a:rPr lang="cs-CZ" altLang="cs-CZ" sz="2400" dirty="0" err="1"/>
              <a:t>Surgery</a:t>
            </a:r>
            <a:r>
              <a:rPr lang="cs-CZ" altLang="cs-CZ" sz="2400" dirty="0"/>
              <a:t> </a:t>
            </a:r>
            <a:r>
              <a:rPr lang="cs-CZ" altLang="cs-CZ" sz="2400" dirty="0" err="1"/>
              <a:t>UniHospital</a:t>
            </a:r>
            <a:r>
              <a:rPr lang="cs-CZ" altLang="cs-CZ" sz="2400" dirty="0"/>
              <a:t> Brno</a:t>
            </a:r>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err="1"/>
              <a:t>Evaluation</a:t>
            </a:r>
            <a:r>
              <a:rPr lang="cs-CZ" dirty="0"/>
              <a:t> </a:t>
            </a:r>
            <a:r>
              <a:rPr lang="cs-CZ" dirty="0" err="1"/>
              <a:t>morbus</a:t>
            </a:r>
            <a:r>
              <a:rPr lang="cs-CZ" dirty="0"/>
              <a:t> </a:t>
            </a:r>
            <a:r>
              <a:rPr lang="cs-CZ" dirty="0" err="1"/>
              <a:t>scheuermann</a:t>
            </a:r>
            <a:r>
              <a:rPr lang="cs-CZ" dirty="0"/>
              <a:t>
</a:t>
            </a:r>
          </a:p>
        </p:txBody>
      </p:sp>
      <p:sp>
        <p:nvSpPr>
          <p:cNvPr id="5" name="Zástupný symbol pro text 4"/>
          <p:cNvSpPr>
            <a:spLocks noGrp="1"/>
          </p:cNvSpPr>
          <p:nvPr>
            <p:ph type="body" sz="quarter" idx="19"/>
          </p:nvPr>
        </p:nvSpPr>
        <p:spPr/>
        <p:txBody>
          <a:bodyPr/>
          <a:lstStyle/>
          <a:p>
            <a:endParaRPr lang="cs-CZ"/>
          </a:p>
        </p:txBody>
      </p:sp>
    </p:spTree>
    <p:extLst>
      <p:ext uri="{BB962C8B-B14F-4D97-AF65-F5344CB8AC3E}">
        <p14:creationId xmlns:p14="http://schemas.microsoft.com/office/powerpoint/2010/main" val="20436974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a:xfrm>
            <a:off x="719137" y="1695074"/>
            <a:ext cx="11327089" cy="3896711"/>
          </a:xfrm>
        </p:spPr>
        <p:txBody>
          <a:bodyPr/>
          <a:lstStyle/>
          <a:p>
            <a:pPr marL="252000" indent="-180000">
              <a:lnSpc>
                <a:spcPct val="150000"/>
              </a:lnSpc>
              <a:buFont typeface="Arial" panose="020B0604020202020204" pitchFamily="34" charset="0"/>
              <a:buChar char="̶"/>
            </a:pPr>
            <a:r>
              <a:rPr lang="en-US" altLang="cs-CZ" sz="2400" dirty="0"/>
              <a:t>Exercise: affecting up to 5%
TLSO braces: up to 30% influence
Operation: today over 70%
</a:t>
            </a:r>
            <a:endParaRPr lang="cs-CZ" altLang="cs-CZ" sz="2400" dirty="0"/>
          </a:p>
        </p:txBody>
      </p:sp>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err="1"/>
              <a:t>Evaluation</a:t>
            </a:r>
            <a:r>
              <a:rPr lang="cs-CZ" dirty="0"/>
              <a:t> </a:t>
            </a:r>
            <a:r>
              <a:rPr lang="cs-CZ" dirty="0" err="1"/>
              <a:t>morbus</a:t>
            </a:r>
            <a:r>
              <a:rPr lang="cs-CZ" dirty="0"/>
              <a:t> </a:t>
            </a:r>
            <a:r>
              <a:rPr lang="cs-CZ" dirty="0" err="1"/>
              <a:t>scheuermann</a:t>
            </a:r>
            <a:r>
              <a:rPr lang="cs-CZ" dirty="0"/>
              <a:t>
</a:t>
            </a:r>
          </a:p>
        </p:txBody>
      </p:sp>
    </p:spTree>
    <p:extLst>
      <p:ext uri="{BB962C8B-B14F-4D97-AF65-F5344CB8AC3E}">
        <p14:creationId xmlns:p14="http://schemas.microsoft.com/office/powerpoint/2010/main" val="26898606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Case report – JH 1997
</a:t>
            </a: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101934" y="1831679"/>
            <a:ext cx="3590928" cy="2385020"/>
          </a:xfrm>
          <a:prstGeom prst="rect">
            <a:avLst/>
          </a:prstGeom>
        </p:spPr>
      </p:pic>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l="17974" t="1391" r="32024" b="1"/>
          <a:stretch/>
        </p:blipFill>
        <p:spPr>
          <a:xfrm>
            <a:off x="4942389" y="1228724"/>
            <a:ext cx="1619251" cy="4807865"/>
          </a:xfrm>
          <a:prstGeom prst="rect">
            <a:avLst/>
          </a:prstGeom>
        </p:spPr>
      </p:pic>
      <p:pic>
        <p:nvPicPr>
          <p:cNvPr id="8" name="Obrázek 7"/>
          <p:cNvPicPr>
            <a:picLocks noChangeAspect="1"/>
          </p:cNvPicPr>
          <p:nvPr/>
        </p:nvPicPr>
        <p:blipFill rotWithShape="1">
          <a:blip r:embed="rId4" cstate="print">
            <a:extLst>
              <a:ext uri="{28A0092B-C50C-407E-A947-70E740481C1C}">
                <a14:useLocalDpi xmlns:a14="http://schemas.microsoft.com/office/drawing/2010/main" val="0"/>
              </a:ext>
            </a:extLst>
          </a:blip>
          <a:srcRect l="4021" r="4146"/>
          <a:stretch/>
        </p:blipFill>
        <p:spPr>
          <a:xfrm>
            <a:off x="6656889" y="1228724"/>
            <a:ext cx="2952750" cy="4822340"/>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28724"/>
            <a:ext cx="3193284" cy="4807865"/>
          </a:xfrm>
          <a:prstGeom prst="rect">
            <a:avLst/>
          </a:prstGeom>
        </p:spPr>
      </p:pic>
      <p:pic>
        <p:nvPicPr>
          <p:cNvPr id="10" name="Obráze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616" y="1228724"/>
            <a:ext cx="1571524" cy="2357628"/>
          </a:xfrm>
          <a:prstGeom prst="rect">
            <a:avLst/>
          </a:prstGeom>
        </p:spPr>
      </p:pic>
      <p:pic>
        <p:nvPicPr>
          <p:cNvPr id="11" name="Obráze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8270" y="3668285"/>
            <a:ext cx="1578870" cy="2368304"/>
          </a:xfrm>
          <a:prstGeom prst="rect">
            <a:avLst/>
          </a:prstGeom>
        </p:spPr>
      </p:pic>
    </p:spTree>
    <p:extLst>
      <p:ext uri="{BB962C8B-B14F-4D97-AF65-F5344CB8AC3E}">
        <p14:creationId xmlns:p14="http://schemas.microsoft.com/office/powerpoint/2010/main" val="41451656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Case report – JH 1997
</a:t>
            </a:r>
          </a:p>
        </p:txBody>
      </p:sp>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l="33661" t="18610" r="33895" b="6945"/>
          <a:stretch/>
        </p:blipFill>
        <p:spPr>
          <a:xfrm>
            <a:off x="-18429" y="1676526"/>
            <a:ext cx="2479534" cy="4551474"/>
          </a:xfrm>
          <a:prstGeom prst="rect">
            <a:avLst/>
          </a:prstGeom>
        </p:spPr>
      </p:pic>
      <p:pic>
        <p:nvPicPr>
          <p:cNvPr id="12" name="Obrázek 11"/>
          <p:cNvPicPr>
            <a:picLocks noChangeAspect="1"/>
          </p:cNvPicPr>
          <p:nvPr/>
        </p:nvPicPr>
        <p:blipFill rotWithShape="1">
          <a:blip r:embed="rId3">
            <a:extLst>
              <a:ext uri="{28A0092B-C50C-407E-A947-70E740481C1C}">
                <a14:useLocalDpi xmlns:a14="http://schemas.microsoft.com/office/drawing/2010/main" val="0"/>
              </a:ext>
            </a:extLst>
          </a:blip>
          <a:srcRect l="38651" t="15517" r="40711" b="6925"/>
          <a:stretch/>
        </p:blipFill>
        <p:spPr>
          <a:xfrm>
            <a:off x="2419350" y="1195634"/>
            <a:ext cx="1661969" cy="5058252"/>
          </a:xfrm>
          <a:prstGeom prst="rect">
            <a:avLst/>
          </a:prstGeom>
        </p:spPr>
      </p:pic>
      <p:pic>
        <p:nvPicPr>
          <p:cNvPr id="13" name="Obrázek 12"/>
          <p:cNvPicPr>
            <a:picLocks noChangeAspect="1"/>
          </p:cNvPicPr>
          <p:nvPr/>
        </p:nvPicPr>
        <p:blipFill rotWithShape="1">
          <a:blip r:embed="rId4">
            <a:extLst>
              <a:ext uri="{28A0092B-C50C-407E-A947-70E740481C1C}">
                <a14:useLocalDpi xmlns:a14="http://schemas.microsoft.com/office/drawing/2010/main" val="0"/>
              </a:ext>
            </a:extLst>
          </a:blip>
          <a:srcRect l="38020" t="16271" r="36869" b="8054"/>
          <a:stretch/>
        </p:blipFill>
        <p:spPr>
          <a:xfrm>
            <a:off x="4053296" y="1219200"/>
            <a:ext cx="2065878" cy="5042001"/>
          </a:xfrm>
          <a:prstGeom prst="rect">
            <a:avLst/>
          </a:prstGeom>
        </p:spPr>
      </p:pic>
      <p:pic>
        <p:nvPicPr>
          <p:cNvPr id="14" name="Obrázek 13"/>
          <p:cNvPicPr>
            <a:picLocks noChangeAspect="1"/>
          </p:cNvPicPr>
          <p:nvPr/>
        </p:nvPicPr>
        <p:blipFill rotWithShape="1">
          <a:blip r:embed="rId5">
            <a:extLst>
              <a:ext uri="{28A0092B-C50C-407E-A947-70E740481C1C}">
                <a14:useLocalDpi xmlns:a14="http://schemas.microsoft.com/office/drawing/2010/main" val="0"/>
              </a:ext>
            </a:extLst>
          </a:blip>
          <a:srcRect l="39362" t="14723" r="38415" b="6389"/>
          <a:stretch/>
        </p:blipFill>
        <p:spPr>
          <a:xfrm>
            <a:off x="6123297" y="1225665"/>
            <a:ext cx="1748917" cy="5028222"/>
          </a:xfrm>
          <a:prstGeom prst="rect">
            <a:avLst/>
          </a:prstGeom>
        </p:spPr>
      </p:pic>
      <p:pic>
        <p:nvPicPr>
          <p:cNvPr id="15" name="Obrázek 14"/>
          <p:cNvPicPr>
            <a:picLocks noChangeAspect="1"/>
          </p:cNvPicPr>
          <p:nvPr/>
        </p:nvPicPr>
        <p:blipFill rotWithShape="1">
          <a:blip r:embed="rId6">
            <a:extLst>
              <a:ext uri="{28A0092B-C50C-407E-A947-70E740481C1C}">
                <a14:useLocalDpi xmlns:a14="http://schemas.microsoft.com/office/drawing/2010/main" val="0"/>
              </a:ext>
            </a:extLst>
          </a:blip>
          <a:srcRect l="38666" t="14445" r="35334" b="7778"/>
          <a:stretch/>
        </p:blipFill>
        <p:spPr>
          <a:xfrm>
            <a:off x="7864184" y="1656429"/>
            <a:ext cx="1900211" cy="4547513"/>
          </a:xfrm>
          <a:prstGeom prst="rect">
            <a:avLst/>
          </a:prstGeom>
        </p:spPr>
      </p:pic>
      <p:pic>
        <p:nvPicPr>
          <p:cNvPr id="16" name="Obrázek 15"/>
          <p:cNvPicPr>
            <a:picLocks noChangeAspect="1"/>
          </p:cNvPicPr>
          <p:nvPr/>
        </p:nvPicPr>
        <p:blipFill rotWithShape="1">
          <a:blip r:embed="rId7">
            <a:extLst>
              <a:ext uri="{28A0092B-C50C-407E-A947-70E740481C1C}">
                <a14:useLocalDpi xmlns:a14="http://schemas.microsoft.com/office/drawing/2010/main" val="0"/>
              </a:ext>
            </a:extLst>
          </a:blip>
          <a:srcRect l="36667" t="15278" r="36889" b="7963"/>
          <a:stretch/>
        </p:blipFill>
        <p:spPr>
          <a:xfrm>
            <a:off x="9764395" y="1080413"/>
            <a:ext cx="2208974" cy="5129424"/>
          </a:xfrm>
          <a:prstGeom prst="rect">
            <a:avLst/>
          </a:prstGeom>
        </p:spPr>
      </p:pic>
      <p:sp>
        <p:nvSpPr>
          <p:cNvPr id="2" name="TextovéPole 1"/>
          <p:cNvSpPr txBox="1"/>
          <p:nvPr/>
        </p:nvSpPr>
        <p:spPr>
          <a:xfrm>
            <a:off x="533400" y="5740400"/>
            <a:ext cx="971741" cy="307777"/>
          </a:xfrm>
          <a:prstGeom prst="rect">
            <a:avLst/>
          </a:prstGeom>
          <a:noFill/>
        </p:spPr>
        <p:txBody>
          <a:bodyPr wrap="none" rtlCol="0">
            <a:spAutoFit/>
          </a:bodyPr>
          <a:lstStyle/>
          <a:p>
            <a:r>
              <a:rPr lang="cs-CZ" sz="1400" b="1" dirty="0">
                <a:solidFill>
                  <a:srgbClr val="FFFF00"/>
                </a:solidFill>
              </a:rPr>
              <a:t>06/2011</a:t>
            </a:r>
          </a:p>
        </p:txBody>
      </p:sp>
      <p:sp>
        <p:nvSpPr>
          <p:cNvPr id="11" name="TextovéPole 10"/>
          <p:cNvSpPr txBox="1"/>
          <p:nvPr/>
        </p:nvSpPr>
        <p:spPr>
          <a:xfrm>
            <a:off x="2749776" y="5754306"/>
            <a:ext cx="971741" cy="307777"/>
          </a:xfrm>
          <a:prstGeom prst="rect">
            <a:avLst/>
          </a:prstGeom>
          <a:noFill/>
        </p:spPr>
        <p:txBody>
          <a:bodyPr wrap="none" rtlCol="0">
            <a:spAutoFit/>
          </a:bodyPr>
          <a:lstStyle/>
          <a:p>
            <a:r>
              <a:rPr lang="cs-CZ" sz="1400" b="1" dirty="0">
                <a:solidFill>
                  <a:srgbClr val="FFFF00"/>
                </a:solidFill>
              </a:rPr>
              <a:t>06/2011</a:t>
            </a:r>
          </a:p>
        </p:txBody>
      </p:sp>
      <p:sp>
        <p:nvSpPr>
          <p:cNvPr id="17" name="TextovéPole 16"/>
          <p:cNvSpPr txBox="1"/>
          <p:nvPr/>
        </p:nvSpPr>
        <p:spPr>
          <a:xfrm>
            <a:off x="4641957" y="5740400"/>
            <a:ext cx="971741" cy="307777"/>
          </a:xfrm>
          <a:prstGeom prst="rect">
            <a:avLst/>
          </a:prstGeom>
          <a:noFill/>
        </p:spPr>
        <p:txBody>
          <a:bodyPr wrap="none" rtlCol="0">
            <a:spAutoFit/>
          </a:bodyPr>
          <a:lstStyle/>
          <a:p>
            <a:r>
              <a:rPr lang="cs-CZ" sz="1400" b="1" dirty="0">
                <a:solidFill>
                  <a:srgbClr val="FFFF00"/>
                </a:solidFill>
              </a:rPr>
              <a:t>04/2012</a:t>
            </a:r>
          </a:p>
        </p:txBody>
      </p:sp>
      <p:sp>
        <p:nvSpPr>
          <p:cNvPr id="18" name="TextovéPole 17"/>
          <p:cNvSpPr txBox="1"/>
          <p:nvPr/>
        </p:nvSpPr>
        <p:spPr>
          <a:xfrm>
            <a:off x="6432223" y="5740400"/>
            <a:ext cx="971741" cy="307777"/>
          </a:xfrm>
          <a:prstGeom prst="rect">
            <a:avLst/>
          </a:prstGeom>
          <a:noFill/>
        </p:spPr>
        <p:txBody>
          <a:bodyPr wrap="none" rtlCol="0">
            <a:spAutoFit/>
          </a:bodyPr>
          <a:lstStyle/>
          <a:p>
            <a:r>
              <a:rPr lang="cs-CZ" sz="1400" b="1" dirty="0">
                <a:solidFill>
                  <a:srgbClr val="FFFF00"/>
                </a:solidFill>
              </a:rPr>
              <a:t>10/2012</a:t>
            </a:r>
          </a:p>
        </p:txBody>
      </p:sp>
      <p:sp>
        <p:nvSpPr>
          <p:cNvPr id="19" name="TextovéPole 18"/>
          <p:cNvSpPr txBox="1"/>
          <p:nvPr/>
        </p:nvSpPr>
        <p:spPr>
          <a:xfrm>
            <a:off x="8144181" y="5755794"/>
            <a:ext cx="971741" cy="307777"/>
          </a:xfrm>
          <a:prstGeom prst="rect">
            <a:avLst/>
          </a:prstGeom>
          <a:noFill/>
        </p:spPr>
        <p:txBody>
          <a:bodyPr wrap="none" rtlCol="0">
            <a:spAutoFit/>
          </a:bodyPr>
          <a:lstStyle/>
          <a:p>
            <a:r>
              <a:rPr lang="cs-CZ" sz="1400" b="1" dirty="0">
                <a:solidFill>
                  <a:srgbClr val="FFFF00"/>
                </a:solidFill>
              </a:rPr>
              <a:t>03/2013</a:t>
            </a:r>
          </a:p>
        </p:txBody>
      </p:sp>
      <p:sp>
        <p:nvSpPr>
          <p:cNvPr id="20" name="TextovéPole 19"/>
          <p:cNvSpPr txBox="1"/>
          <p:nvPr/>
        </p:nvSpPr>
        <p:spPr>
          <a:xfrm>
            <a:off x="10325033" y="5757000"/>
            <a:ext cx="971741" cy="307777"/>
          </a:xfrm>
          <a:prstGeom prst="rect">
            <a:avLst/>
          </a:prstGeom>
          <a:noFill/>
        </p:spPr>
        <p:txBody>
          <a:bodyPr wrap="none" rtlCol="0">
            <a:spAutoFit/>
          </a:bodyPr>
          <a:lstStyle/>
          <a:p>
            <a:r>
              <a:rPr lang="cs-CZ" sz="1400" b="1" dirty="0">
                <a:solidFill>
                  <a:srgbClr val="FFFF00"/>
                </a:solidFill>
              </a:rPr>
              <a:t>05/2013</a:t>
            </a:r>
          </a:p>
        </p:txBody>
      </p:sp>
    </p:spTree>
    <p:extLst>
      <p:ext uri="{BB962C8B-B14F-4D97-AF65-F5344CB8AC3E}">
        <p14:creationId xmlns:p14="http://schemas.microsoft.com/office/powerpoint/2010/main" val="25879660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Case report – JH 1997
</a:t>
            </a:r>
          </a:p>
        </p:txBody>
      </p:sp>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36162" t="14699" r="36060" b="6389"/>
          <a:stretch/>
        </p:blipFill>
        <p:spPr>
          <a:xfrm>
            <a:off x="7792274" y="471667"/>
            <a:ext cx="2532825" cy="5756333"/>
          </a:xfrm>
          <a:prstGeom prst="rect">
            <a:avLst/>
          </a:prstGeom>
        </p:spPr>
      </p:pic>
      <p:pic>
        <p:nvPicPr>
          <p:cNvPr id="17" name="Obrázek 16"/>
          <p:cNvPicPr>
            <a:picLocks noChangeAspect="1"/>
          </p:cNvPicPr>
          <p:nvPr/>
        </p:nvPicPr>
        <p:blipFill rotWithShape="1">
          <a:blip r:embed="rId3">
            <a:extLst>
              <a:ext uri="{28A0092B-C50C-407E-A947-70E740481C1C}">
                <a14:useLocalDpi xmlns:a14="http://schemas.microsoft.com/office/drawing/2010/main" val="0"/>
              </a:ext>
            </a:extLst>
          </a:blip>
          <a:srcRect l="39556" t="14165" r="39333" b="7224"/>
          <a:stretch/>
        </p:blipFill>
        <p:spPr>
          <a:xfrm>
            <a:off x="5866161" y="453323"/>
            <a:ext cx="1924327" cy="5732469"/>
          </a:xfrm>
          <a:prstGeom prst="rect">
            <a:avLst/>
          </a:prstGeom>
        </p:spPr>
      </p:pic>
      <p:sp>
        <p:nvSpPr>
          <p:cNvPr id="6" name="TextovéPole 5"/>
          <p:cNvSpPr txBox="1"/>
          <p:nvPr/>
        </p:nvSpPr>
        <p:spPr>
          <a:xfrm>
            <a:off x="6459117" y="5250770"/>
            <a:ext cx="971741" cy="307777"/>
          </a:xfrm>
          <a:prstGeom prst="rect">
            <a:avLst/>
          </a:prstGeom>
          <a:noFill/>
        </p:spPr>
        <p:txBody>
          <a:bodyPr wrap="none" rtlCol="0">
            <a:spAutoFit/>
          </a:bodyPr>
          <a:lstStyle/>
          <a:p>
            <a:r>
              <a:rPr lang="cs-CZ" sz="1400" b="1" dirty="0">
                <a:solidFill>
                  <a:srgbClr val="C00000"/>
                </a:solidFill>
              </a:rPr>
              <a:t>05/2013</a:t>
            </a:r>
          </a:p>
        </p:txBody>
      </p:sp>
      <p:sp>
        <p:nvSpPr>
          <p:cNvPr id="7" name="TextovéPole 6"/>
          <p:cNvSpPr txBox="1"/>
          <p:nvPr/>
        </p:nvSpPr>
        <p:spPr>
          <a:xfrm>
            <a:off x="8392108" y="5250771"/>
            <a:ext cx="971741" cy="307777"/>
          </a:xfrm>
          <a:prstGeom prst="rect">
            <a:avLst/>
          </a:prstGeom>
          <a:noFill/>
        </p:spPr>
        <p:txBody>
          <a:bodyPr wrap="none" rtlCol="0">
            <a:spAutoFit/>
          </a:bodyPr>
          <a:lstStyle/>
          <a:p>
            <a:r>
              <a:rPr lang="cs-CZ" sz="1400" b="1" dirty="0">
                <a:solidFill>
                  <a:srgbClr val="C00000"/>
                </a:solidFill>
              </a:rPr>
              <a:t>10/2013</a:t>
            </a:r>
          </a:p>
        </p:txBody>
      </p:sp>
    </p:spTree>
    <p:extLst>
      <p:ext uri="{BB962C8B-B14F-4D97-AF65-F5344CB8AC3E}">
        <p14:creationId xmlns:p14="http://schemas.microsoft.com/office/powerpoint/2010/main" val="2035308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0"/>
          </p:nvPr>
        </p:nvSpPr>
        <p:spPr/>
        <p:txBody>
          <a:bodyPr/>
          <a:lstStyle/>
          <a:p>
            <a:r>
              <a:rPr lang="en-US" dirty="0"/>
              <a:t>Prosthetics - Faculty of Medicine Masaryk University</a:t>
            </a:r>
            <a:endParaRPr lang="cs-CZ" dirty="0"/>
          </a:p>
        </p:txBody>
      </p:sp>
      <p:sp>
        <p:nvSpPr>
          <p:cNvPr id="4" name="Nadpis 3"/>
          <p:cNvSpPr>
            <a:spLocks noGrp="1"/>
          </p:cNvSpPr>
          <p:nvPr>
            <p:ph type="title"/>
          </p:nvPr>
        </p:nvSpPr>
        <p:spPr/>
        <p:txBody>
          <a:bodyPr/>
          <a:lstStyle/>
          <a:p>
            <a:r>
              <a:rPr lang="cs-CZ" dirty="0"/>
              <a:t>Case report – AF 1999
</a:t>
            </a:r>
          </a:p>
        </p:txBody>
      </p:sp>
      <p:pic>
        <p:nvPicPr>
          <p:cNvPr id="11" name="Obráze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0" y="1171576"/>
            <a:ext cx="3327909" cy="4991100"/>
          </a:xfrm>
          <a:prstGeom prst="rect">
            <a:avLst/>
          </a:prstGeom>
        </p:spPr>
      </p:pic>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266" y="1752600"/>
            <a:ext cx="6616250" cy="4410076"/>
          </a:xfrm>
          <a:prstGeom prst="rect">
            <a:avLst/>
          </a:prstGeom>
        </p:spPr>
      </p:pic>
    </p:spTree>
    <p:extLst>
      <p:ext uri="{BB962C8B-B14F-4D97-AF65-F5344CB8AC3E}">
        <p14:creationId xmlns:p14="http://schemas.microsoft.com/office/powerpoint/2010/main" val="1872209771"/>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2" id="{005E0F50-F034-4396-9718-7A2E1C1AA0EA}" vid="{CF82AC33-408C-4137-8D98-696884AEF14F}"/>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2019 Protetika_základy_Jan Kocanda_v2</Template>
  <TotalTime>8170</TotalTime>
  <Words>6846</Words>
  <Application>Microsoft Office PowerPoint</Application>
  <PresentationFormat>Širokoúhlá obrazovka</PresentationFormat>
  <Paragraphs>732</Paragraphs>
  <Slides>146</Slides>
  <Notes>39</Notes>
  <HiddenSlides>0</HiddenSlides>
  <MMClips>4</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146</vt:i4>
      </vt:variant>
    </vt:vector>
  </HeadingPairs>
  <TitlesOfParts>
    <vt:vector size="150" baseType="lpstr">
      <vt:lpstr>Arial</vt:lpstr>
      <vt:lpstr>Tahoma</vt:lpstr>
      <vt:lpstr>Wingdings</vt:lpstr>
      <vt:lpstr>Prezentace_MU_CZ</vt:lpstr>
      <vt:lpstr>Prosthetics</vt:lpstr>
      <vt:lpstr>Prezentace aplikace PowerPoint</vt:lpstr>
      <vt:lpstr>Prezentace aplikace PowerPoint</vt:lpstr>
      <vt:lpstr>Prezentace aplikace PowerPoint</vt:lpstr>
      <vt:lpstr>Prezentace aplikace PowerPoint</vt:lpstr>
      <vt:lpstr>Acknowledgements to assoc prof Zdenek Rozkydal &amp; assoc prof Ivan Muller for database</vt:lpstr>
      <vt:lpstr>Orthopaedic Prosthetics</vt:lpstr>
      <vt:lpstr>Orthopaedic Prosthetics</vt:lpstr>
      <vt:lpstr>History</vt:lpstr>
      <vt:lpstr>Proteometry</vt:lpstr>
      <vt:lpstr>Protetika</vt:lpstr>
      <vt:lpstr>Protetika</vt:lpstr>
      <vt:lpstr>Protetika</vt:lpstr>
      <vt:lpstr>Protetika</vt:lpstr>
      <vt:lpstr>Protetika</vt:lpstr>
      <vt:lpstr>Protetika</vt:lpstr>
      <vt:lpstr>Protetika</vt:lpstr>
      <vt:lpstr>Protetika</vt:lpstr>
      <vt:lpstr>Protetika</vt:lpstr>
      <vt:lpstr>Prosthetics</vt:lpstr>
      <vt:lpstr>Prothetics</vt:lpstr>
      <vt:lpstr>Prosthetics</vt:lpstr>
      <vt:lpstr>Prosthetics</vt:lpstr>
      <vt:lpstr>Prosthetics</vt:lpstr>
      <vt:lpstr>Prosthetics</vt:lpstr>
      <vt:lpstr>Prosthetics</vt:lpstr>
      <vt:lpstr>Prosthetics</vt:lpstr>
      <vt:lpstr>Orthosis
</vt:lpstr>
      <vt:lpstr>Orthosis</vt:lpstr>
      <vt:lpstr>Orthosis</vt:lpstr>
      <vt:lpstr>Orthosis</vt:lpstr>
      <vt:lpstr>Orthosis</vt:lpstr>
      <vt:lpstr>Orthosis</vt:lpstr>
      <vt:lpstr>Orthosis</vt:lpstr>
      <vt:lpstr>Orthosis</vt:lpstr>
      <vt:lpstr>Orthosis</vt:lpstr>
      <vt:lpstr>Orthosis</vt:lpstr>
      <vt:lpstr>Orthosis</vt:lpstr>
      <vt:lpstr>Orthosis</vt:lpstr>
      <vt:lpstr>Orthotics</vt:lpstr>
      <vt:lpstr>TLSO brace</vt:lpstr>
      <vt:lpstr>Prezentace aplikace PowerPoint</vt:lpstr>
      <vt:lpstr>Prosthetics</vt:lpstr>
      <vt:lpstr>Korzetoterapie</vt:lpstr>
      <vt:lpstr>Differential diagnosis of pathologies
</vt:lpstr>
      <vt:lpstr>Conservative treatment of trauma
</vt:lpstr>
      <vt:lpstr>Conservative treatment of trauma
</vt:lpstr>
      <vt:lpstr>Conservative treatment of trauma
</vt:lpstr>
      <vt:lpstr>Conservative treatment of trauma
</vt:lpstr>
      <vt:lpstr>Conservative treatment of trauma
</vt:lpstr>
      <vt:lpstr>Corsetotherapy</vt:lpstr>
      <vt:lpstr>Principle of three-point fixation
</vt:lpstr>
      <vt:lpstr>Principle of three-point fixation
</vt:lpstr>
      <vt:lpstr>Principle of three-point fixation
</vt:lpstr>
      <vt:lpstr>Principle of three-point fixation
</vt:lpstr>
      <vt:lpstr>Principle of three-point fixation
</vt:lpstr>
      <vt:lpstr>Morbus Scheuermann</vt:lpstr>
      <vt:lpstr>Epidemiology and Etiology
</vt:lpstr>
      <vt:lpstr>Epidemiologie a etiologie</vt:lpstr>
      <vt:lpstr>Epidemiologie a etiologie</vt:lpstr>
      <vt:lpstr>Epidemiology and Etiology
</vt:lpstr>
      <vt:lpstr>Clinical examination
</vt:lpstr>
      <vt:lpstr>Clinical examination
</vt:lpstr>
      <vt:lpstr>Clinical examination
</vt:lpstr>
      <vt:lpstr>Morphology</vt:lpstr>
      <vt:lpstr>Prezentace aplikace PowerPoint</vt:lpstr>
      <vt:lpstr>Xrays</vt:lpstr>
      <vt:lpstr>CT</vt:lpstr>
      <vt:lpstr>MRI</vt:lpstr>
      <vt:lpstr>Forms Morbus Scheuermann
</vt:lpstr>
      <vt:lpstr>Stages Morbus Scheuermann
</vt:lpstr>
      <vt:lpstr>Degrees Morbus Scheuermann
</vt:lpstr>
      <vt:lpstr>Therapy
</vt:lpstr>
      <vt:lpstr>Conservative practices
</vt:lpstr>
      <vt:lpstr>Conservative practices
</vt:lpstr>
      <vt:lpstr>Antigravity – plaster - corset
</vt:lpstr>
      <vt:lpstr>Rehabilitation and prosthetics
</vt:lpstr>
      <vt:lpstr>Rehabilitation and prosthetics
</vt:lpstr>
      <vt:lpstr>Rehabilitation and prosthetics
</vt:lpstr>
      <vt:lpstr>Rehabilitation and prosthetics
</vt:lpstr>
      <vt:lpstr>Rehabilitation and prosthetics
</vt:lpstr>
      <vt:lpstr>Rehabilitation and prosthetics
</vt:lpstr>
      <vt:lpstr>Complications of conservative therapy
</vt:lpstr>
      <vt:lpstr>Complications
</vt:lpstr>
      <vt:lpstr>Surgical theatment
</vt:lpstr>
      <vt:lpstr>Surgical therapy
</vt:lpstr>
      <vt:lpstr>Surgical therapy
</vt:lpstr>
      <vt:lpstr>Surgical therapy
</vt:lpstr>
      <vt:lpstr>Surgical therapy
</vt:lpstr>
      <vt:lpstr>Faulty posture
</vt:lpstr>
      <vt:lpstr>Faulty posture
</vt:lpstr>
      <vt:lpstr>Faulty posture
</vt:lpstr>
      <vt:lpstr>Faulty posture
</vt:lpstr>
      <vt:lpstr>Evaluation morbus scheuermann
</vt:lpstr>
      <vt:lpstr>Evaluation morbus scheuermann
</vt:lpstr>
      <vt:lpstr>Case report – JH 1997
</vt:lpstr>
      <vt:lpstr>Case report – JH 1997
</vt:lpstr>
      <vt:lpstr>Case report – JH 1997
</vt:lpstr>
      <vt:lpstr>Case report – AF 1999
</vt:lpstr>
      <vt:lpstr>Case report– AF 1999
</vt:lpstr>
      <vt:lpstr>Case report – AF 1999</vt:lpstr>
      <vt:lpstr>CR – AF 1999</vt:lpstr>
      <vt:lpstr>CR – RS 1999</vt:lpstr>
      <vt:lpstr>CR – RS 1999</vt:lpstr>
      <vt:lpstr>CR – RS 1999</vt:lpstr>
      <vt:lpstr>CR – RS 1999</vt:lpstr>
      <vt:lpstr>Epithetics
</vt:lpstr>
      <vt:lpstr>Epithetics</vt:lpstr>
      <vt:lpstr>Calceotics
</vt:lpstr>
      <vt:lpstr>Calceotics
</vt:lpstr>
      <vt:lpstr>Calceotics
</vt:lpstr>
      <vt:lpstr>Calceotics</vt:lpstr>
      <vt:lpstr>Calceotics</vt:lpstr>
      <vt:lpstr>Calceotics</vt:lpstr>
      <vt:lpstr>Calceotics
</vt:lpstr>
      <vt:lpstr>Calceotics</vt:lpstr>
      <vt:lpstr>Calceotics
</vt:lpstr>
      <vt:lpstr>Calceotics
</vt:lpstr>
      <vt:lpstr>Calceotics
</vt:lpstr>
      <vt:lpstr>Adjuvatics - aids</vt:lpstr>
      <vt:lpstr>Adjuvatics</vt:lpstr>
      <vt:lpstr>Adjuvatics</vt:lpstr>
      <vt:lpstr>Adjuvatics</vt:lpstr>
      <vt:lpstr>Adjuvatics</vt:lpstr>
      <vt:lpstr>Adjuvatics</vt:lpstr>
      <vt:lpstr>Adjuvatics</vt:lpstr>
      <vt:lpstr>Adjuvatics</vt:lpstr>
      <vt:lpstr>Adjuvatics</vt:lpstr>
      <vt:lpstr>Adjuvatics</vt:lpstr>
      <vt:lpstr>Adjuvatics</vt:lpstr>
      <vt:lpstr>Adjuvatics</vt:lpstr>
      <vt:lpstr>Adjuvatics</vt:lpstr>
      <vt:lpstr>Adjuvatics</vt:lpstr>
      <vt:lpstr>Adjuvatics</vt:lpstr>
      <vt:lpstr>Adjuvatics</vt:lpstr>
      <vt:lpstr>Adjuvatics</vt:lpstr>
      <vt:lpstr>Adjuvatics</vt:lpstr>
      <vt:lpstr>Adjuvatics</vt:lpstr>
      <vt:lpstr>Adjuvatics</vt:lpstr>
      <vt:lpstr>Conclusion</vt:lpstr>
      <vt:lpstr>Conclusion</vt:lpstr>
      <vt:lpstr>Prezentace aplikace PowerPoint</vt:lpstr>
      <vt:lpstr>Conclusion</vt:lpstr>
      <vt:lpstr>Source</vt:lpstr>
      <vt:lpstr>Source </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Protetika</dc:title>
  <dc:creator>Jan Kocanda</dc:creator>
  <cp:lastModifiedBy>Jan Kocanda</cp:lastModifiedBy>
  <cp:revision>300</cp:revision>
  <cp:lastPrinted>1601-01-01T00:00:00Z</cp:lastPrinted>
  <dcterms:created xsi:type="dcterms:W3CDTF">2019-03-08T17:22:45Z</dcterms:created>
  <dcterms:modified xsi:type="dcterms:W3CDTF">2020-03-19T20:47:02Z</dcterms:modified>
</cp:coreProperties>
</file>