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0D5"/>
          </a:solidFill>
        </a:fill>
      </a:tcStyle>
    </a:wholeTbl>
    <a:band2H>
      <a:tcTxStyle/>
      <a:tcStyle>
        <a:tcBdr/>
        <a:fill>
          <a:solidFill>
            <a:srgbClr val="EBF0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5E5"/>
          </a:solidFill>
        </a:fill>
      </a:tcStyle>
    </a:wholeTbl>
    <a:band2H>
      <a:tcTxStyle/>
      <a:tcStyle>
        <a:tcBdr/>
        <a:fill>
          <a:solidFill>
            <a:srgbClr val="FBF3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imes New Roman"/>
      </a:defRPr>
    </a:lvl1pPr>
    <a:lvl2pPr indent="228600" latinLnBrk="0">
      <a:defRPr sz="1200">
        <a:latin typeface="+mj-lt"/>
        <a:ea typeface="+mj-ea"/>
        <a:cs typeface="+mj-cs"/>
        <a:sym typeface="Times New Roman"/>
      </a:defRPr>
    </a:lvl2pPr>
    <a:lvl3pPr indent="457200" latinLnBrk="0">
      <a:defRPr sz="1200">
        <a:latin typeface="+mj-lt"/>
        <a:ea typeface="+mj-ea"/>
        <a:cs typeface="+mj-cs"/>
        <a:sym typeface="Times New Roman"/>
      </a:defRPr>
    </a:lvl3pPr>
    <a:lvl4pPr indent="685800" latinLnBrk="0">
      <a:defRPr sz="1200">
        <a:latin typeface="+mj-lt"/>
        <a:ea typeface="+mj-ea"/>
        <a:cs typeface="+mj-cs"/>
        <a:sym typeface="Times New Roman"/>
      </a:defRPr>
    </a:lvl4pPr>
    <a:lvl5pPr indent="914400" latinLnBrk="0">
      <a:defRPr sz="1200">
        <a:latin typeface="+mj-lt"/>
        <a:ea typeface="+mj-ea"/>
        <a:cs typeface="+mj-cs"/>
        <a:sym typeface="Times New Roman"/>
      </a:defRPr>
    </a:lvl5pPr>
    <a:lvl6pPr indent="1143000" latinLnBrk="0">
      <a:defRPr sz="1200">
        <a:latin typeface="+mj-lt"/>
        <a:ea typeface="+mj-ea"/>
        <a:cs typeface="+mj-cs"/>
        <a:sym typeface="Times New Roman"/>
      </a:defRPr>
    </a:lvl6pPr>
    <a:lvl7pPr indent="1371600" latinLnBrk="0">
      <a:defRPr sz="1200">
        <a:latin typeface="+mj-lt"/>
        <a:ea typeface="+mj-ea"/>
        <a:cs typeface="+mj-cs"/>
        <a:sym typeface="Times New Roman"/>
      </a:defRPr>
    </a:lvl7pPr>
    <a:lvl8pPr indent="1600200" latinLnBrk="0">
      <a:defRPr sz="1200">
        <a:latin typeface="+mj-lt"/>
        <a:ea typeface="+mj-ea"/>
        <a:cs typeface="+mj-cs"/>
        <a:sym typeface="Times New Roman"/>
      </a:defRPr>
    </a:lvl8pPr>
    <a:lvl9pPr indent="1828800" latinLnBrk="0"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názvu"/>
          <p:cNvSpPr txBox="1">
            <a:spLocks noGrp="1"/>
          </p:cNvSpPr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sz="5600" b="1">
                <a:solidFill>
                  <a:srgbClr val="565B80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Text názvu</a:t>
            </a:r>
          </a:p>
        </p:txBody>
      </p:sp>
      <p:sp>
        <p:nvSpPr>
          <p:cNvPr id="1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33400" y="3228536"/>
            <a:ext cx="7854696" cy="175260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FE0D4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názvu"/>
          <p:cNvSpPr txBox="1">
            <a:spLocks noGrp="1"/>
          </p:cNvSpPr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C9C7B7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Text názvu</a:t>
            </a:r>
          </a:p>
        </p:txBody>
      </p:sp>
      <p:sp>
        <p:nvSpPr>
          <p:cNvPr id="3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30351" y="2704663"/>
            <a:ext cx="7772401" cy="15097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FE0D4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855247"/>
            <a:ext cx="4040188" cy="6593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676A55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sz="2400" b="1">
                <a:solidFill>
                  <a:srgbClr val="676A55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sz="2400" b="1">
                <a:solidFill>
                  <a:srgbClr val="676A55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sz="2400" b="1">
                <a:solidFill>
                  <a:srgbClr val="676A55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sz="2400" b="1">
                <a:solidFill>
                  <a:srgbClr val="676A55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45025" y="1859757"/>
            <a:ext cx="4041775" cy="65484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676A55"/>
                </a:solidFill>
              </a:defRPr>
            </a:pPr>
            <a:endParaRPr/>
          </a:p>
        </p:txBody>
      </p:sp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názvu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názvu"/>
          <p:cNvSpPr txBox="1">
            <a:spLocks noGrp="1"/>
          </p:cNvSpPr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Text názvu</a:t>
            </a:r>
          </a:p>
        </p:txBody>
      </p:sp>
      <p:sp>
        <p:nvSpPr>
          <p:cNvPr id="78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64008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188719">
              <a:spcBef>
                <a:spcPts val="300"/>
              </a:spcBef>
              <a:buClrTx/>
              <a:buSzTx/>
              <a:buNone/>
              <a:defRPr sz="1400"/>
            </a:lvl4pPr>
            <a:lvl5pPr marL="0" indent="1463039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délník s odříznutým a zakulaceným jedním rohem 8"/>
          <p:cNvSpPr/>
          <p:nvPr/>
        </p:nvSpPr>
        <p:spPr>
          <a:xfrm rot="420000" flipV="1">
            <a:off x="3165753" y="1108077"/>
            <a:ext cx="5257801" cy="411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Pravoúhlý trojúhelník 11"/>
          <p:cNvSpPr/>
          <p:nvPr/>
        </p:nvSpPr>
        <p:spPr>
          <a:xfrm rot="420000" flipV="1">
            <a:off x="8004133" y="5359768"/>
            <a:ext cx="155449" cy="1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ext názvu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9" cy="158262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2828785"/>
            <a:ext cx="2209800" cy="2179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0" name="Zástupný symbol pro obrázek 2"/>
          <p:cNvSpPr>
            <a:spLocks noGrp="1"/>
          </p:cNvSpPr>
          <p:nvPr>
            <p:ph type="pic" sz="half" idx="13"/>
          </p:nvPr>
        </p:nvSpPr>
        <p:spPr>
          <a:xfrm rot="420000">
            <a:off x="3485793" y="1199516"/>
            <a:ext cx="4617721" cy="3931922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Volný tvar 9"/>
          <p:cNvSpPr/>
          <p:nvPr/>
        </p:nvSpPr>
        <p:spPr>
          <a:xfrm flipV="1">
            <a:off x="-9525" y="5816600"/>
            <a:ext cx="9163050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7E977E">
                  <a:alpha val="45000"/>
                </a:srgbClr>
              </a:gs>
              <a:gs pos="100000">
                <a:srgbClr val="001D57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" name="Volný tvar 10"/>
          <p:cNvSpPr/>
          <p:nvPr/>
        </p:nvSpPr>
        <p:spPr>
          <a:xfrm flipV="1">
            <a:off x="4381500" y="6250789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1746">
                  <a:alpha val="30000"/>
                </a:srgbClr>
              </a:gs>
              <a:gs pos="80000">
                <a:srgbClr val="96B896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2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6"/>
          <p:cNvSpPr/>
          <p:nvPr/>
        </p:nvSpPr>
        <p:spPr>
          <a:xfrm>
            <a:off x="-9525" y="-7144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7E977E">
                  <a:alpha val="45000"/>
                </a:srgbClr>
              </a:gs>
              <a:gs pos="100000">
                <a:srgbClr val="001D57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Volný tvar 7"/>
          <p:cNvSpPr/>
          <p:nvPr/>
        </p:nvSpPr>
        <p:spPr>
          <a:xfrm>
            <a:off x="4381500" y="-7145"/>
            <a:ext cx="4762500" cy="607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1746">
                  <a:alpha val="30000"/>
                </a:srgbClr>
              </a:gs>
              <a:gs pos="80000">
                <a:srgbClr val="96B896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" name="Skupina 1"/>
          <p:cNvGrpSpPr/>
          <p:nvPr/>
        </p:nvGrpSpPr>
        <p:grpSpPr>
          <a:xfrm>
            <a:off x="-29294" y="-16113"/>
            <a:ext cx="9197178" cy="1058653"/>
            <a:chOff x="0" y="0"/>
            <a:chExt cx="9197177" cy="1058652"/>
          </a:xfrm>
        </p:grpSpPr>
        <p:sp>
          <p:nvSpPr>
            <p:cNvPr id="4" name="Volný tvar 11"/>
            <p:cNvSpPr/>
            <p:nvPr/>
          </p:nvSpPr>
          <p:spPr>
            <a:xfrm rot="21435692">
              <a:off x="9616" y="218536"/>
              <a:ext cx="9163051" cy="62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4D6877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Volný tvar 12"/>
            <p:cNvSpPr/>
            <p:nvPr/>
          </p:nvSpPr>
          <p:spPr>
            <a:xfrm rot="21435692">
              <a:off x="14474" y="291986"/>
              <a:ext cx="9175813" cy="5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8C5B0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ext názvu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Text názvu</a:t>
            </a:r>
          </a:p>
        </p:txBody>
      </p:sp>
      <p:sp>
        <p:nvSpPr>
          <p:cNvPr id="8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521700" y="6537449"/>
            <a:ext cx="165101" cy="18402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62655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676A55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95000"/>
        <a:buFontTx/>
        <a:buChar char="●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660654" marR="0" indent="-26746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5000"/>
        <a:buFontTx/>
        <a:buChar char="●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973182" marR="0" indent="-30567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70000"/>
        <a:buFontTx/>
        <a:buChar char="●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25181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152613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1830832" marR="0" indent="-3037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203453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2308860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262563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Nadpis 1"/>
          <p:cNvSpPr txBox="1">
            <a:spLocks noGrp="1"/>
          </p:cNvSpPr>
          <p:nvPr>
            <p:ph type="ctrTitle"/>
          </p:nvPr>
        </p:nvSpPr>
        <p:spPr>
          <a:xfrm rot="10800000">
            <a:off x="533400" y="1196751"/>
            <a:ext cx="7927031" cy="174849"/>
          </a:xfrm>
          <a:prstGeom prst="rect">
            <a:avLst/>
          </a:prstGeom>
        </p:spPr>
        <p:txBody>
          <a:bodyPr/>
          <a:lstStyle>
            <a:lvl1pPr defTabSz="365760">
              <a:defRPr sz="2000">
                <a:effectLst>
                  <a:outerShdw blurRad="15240" dist="1016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 </a:t>
            </a:r>
          </a:p>
        </p:txBody>
      </p:sp>
      <p:sp>
        <p:nvSpPr>
          <p:cNvPr id="103" name="Podnadpis 2"/>
          <p:cNvSpPr txBox="1">
            <a:spLocks noGrp="1"/>
          </p:cNvSpPr>
          <p:nvPr>
            <p:ph type="subTitle" sz="quarter" idx="1"/>
          </p:nvPr>
        </p:nvSpPr>
        <p:spPr>
          <a:xfrm rot="21413097">
            <a:off x="544411" y="5086923"/>
            <a:ext cx="360041" cy="60482"/>
          </a:xfrm>
          <a:prstGeom prst="rect">
            <a:avLst/>
          </a:prstGeom>
        </p:spPr>
        <p:txBody>
          <a:bodyPr/>
          <a:lstStyle/>
          <a:p>
            <a:pPr marR="18287" defTabSz="365760">
              <a:lnSpc>
                <a:spcPct val="80000"/>
              </a:lnSpc>
              <a:spcBef>
                <a:spcPts val="0"/>
              </a:spcBef>
              <a:defRPr sz="240"/>
            </a:pPr>
            <a:endParaRPr/>
          </a:p>
        </p:txBody>
      </p:sp>
      <p:sp>
        <p:nvSpPr>
          <p:cNvPr id="104" name="Rectangle 2"/>
          <p:cNvSpPr txBox="1"/>
          <p:nvPr/>
        </p:nvSpPr>
        <p:spPr>
          <a:xfrm>
            <a:off x="179387" y="2888085"/>
            <a:ext cx="8785226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Chest trauma</a:t>
            </a:r>
          </a:p>
        </p:txBody>
      </p:sp>
      <p:sp>
        <p:nvSpPr>
          <p:cNvPr id="105" name="Rectangle 3"/>
          <p:cNvSpPr txBox="1"/>
          <p:nvPr/>
        </p:nvSpPr>
        <p:spPr>
          <a:xfrm>
            <a:off x="5867400" y="5661025"/>
            <a:ext cx="31115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  <a:defRPr sz="1600">
                <a:solidFill>
                  <a:srgbClr val="FFFFFF"/>
                </a:solidFill>
              </a:defRPr>
            </a:pPr>
            <a:r>
              <a:t>Petráš M.,.</a:t>
            </a:r>
            <a:br/>
            <a:r>
              <a:rPr baseline="30000"/>
              <a:t>Klinika úrazové chirurgie LF MU a TC FN Brno </a:t>
            </a:r>
          </a:p>
        </p:txBody>
      </p:sp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124744"/>
            <a:ext cx="1368153" cy="129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4581128"/>
            <a:ext cx="1440161" cy="144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052736"/>
            <a:ext cx="1440186" cy="1368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xfrm>
            <a:off x="611560" y="620687"/>
            <a:ext cx="8229601" cy="864097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FC000"/>
                </a:solidFill>
              </a:defRPr>
            </a:pPr>
            <a:r>
              <a:t>                    Anatomy </a:t>
            </a:r>
          </a:p>
        </p:txBody>
      </p:sp>
      <p:sp>
        <p:nvSpPr>
          <p:cNvPr id="13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SzTx/>
              <a:buFont typeface="Wingdings 2"/>
              <a:buNone/>
            </a:pPr>
            <a:endParaRPr/>
          </a:p>
          <a:p>
            <a:pPr marL="640080" lvl="1" indent="-246888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Pleura</a:t>
            </a:r>
            <a:endParaRPr sz="2400"/>
          </a:p>
          <a:p>
            <a:pPr marL="914400" lvl="2" indent="-246888">
              <a:lnSpc>
                <a:spcPct val="110000"/>
              </a:lnSpc>
              <a:spcBef>
                <a:spcPts val="400"/>
              </a:spcBef>
              <a:buClr>
                <a:schemeClr val="accent2"/>
              </a:buClr>
              <a:defRPr sz="2000">
                <a:solidFill>
                  <a:srgbClr val="FFFFFF"/>
                </a:solidFill>
              </a:defRPr>
            </a:pPr>
            <a:r>
              <a:t>Visceral Pleura</a:t>
            </a:r>
            <a:endParaRPr sz="2100"/>
          </a:p>
          <a:p>
            <a:pPr marL="1188719" lvl="3" indent="-210311">
              <a:lnSpc>
                <a:spcPct val="11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t>Cover lungs</a:t>
            </a:r>
            <a:endParaRPr sz="2000"/>
          </a:p>
          <a:p>
            <a:pPr marL="914400" lvl="2" indent="-246888">
              <a:lnSpc>
                <a:spcPct val="110000"/>
              </a:lnSpc>
              <a:spcBef>
                <a:spcPts val="400"/>
              </a:spcBef>
              <a:buClr>
                <a:schemeClr val="accent2"/>
              </a:buClr>
              <a:defRPr sz="2000">
                <a:solidFill>
                  <a:srgbClr val="FFFFFF"/>
                </a:solidFill>
              </a:defRPr>
            </a:pPr>
            <a:r>
              <a:t>Parietal Pleura</a:t>
            </a:r>
            <a:endParaRPr sz="2100"/>
          </a:p>
          <a:p>
            <a:pPr marL="1188719" lvl="3" indent="-210311">
              <a:lnSpc>
                <a:spcPct val="11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t>Lines inside of thoracic cavity</a:t>
            </a:r>
            <a:endParaRPr sz="2000"/>
          </a:p>
          <a:p>
            <a:pPr marL="914400" lvl="2" indent="-246888">
              <a:lnSpc>
                <a:spcPct val="110000"/>
              </a:lnSpc>
              <a:spcBef>
                <a:spcPts val="400"/>
              </a:spcBef>
              <a:buClr>
                <a:schemeClr val="accent2"/>
              </a:buClr>
              <a:defRPr sz="2000">
                <a:solidFill>
                  <a:srgbClr val="FFFFFF"/>
                </a:solidFill>
              </a:defRPr>
            </a:pPr>
            <a:r>
              <a:t>Pleural Space</a:t>
            </a:r>
            <a:endParaRPr sz="2100"/>
          </a:p>
          <a:p>
            <a:pPr marL="1188719" lvl="3" indent="-210311">
              <a:lnSpc>
                <a:spcPct val="11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t>POTENTIAL SPACE</a:t>
            </a:r>
            <a:endParaRPr sz="2000"/>
          </a:p>
          <a:p>
            <a:pPr marL="1463039" lvl="4" indent="-210311">
              <a:lnSpc>
                <a:spcPct val="110000"/>
              </a:lnSpc>
              <a:spcBef>
                <a:spcPts val="400"/>
              </a:spcBef>
              <a:buClr>
                <a:schemeClr val="accent4"/>
              </a:buClr>
              <a:defRPr sz="1800">
                <a:solidFill>
                  <a:srgbClr val="FFFFFF"/>
                </a:solidFill>
              </a:defRPr>
            </a:pPr>
            <a:r>
              <a:t>Air in Space = PNEUMOTHORAX</a:t>
            </a:r>
            <a:endParaRPr sz="2000"/>
          </a:p>
          <a:p>
            <a:pPr marL="1463039" lvl="4" indent="-210311">
              <a:lnSpc>
                <a:spcPct val="110000"/>
              </a:lnSpc>
              <a:spcBef>
                <a:spcPts val="400"/>
              </a:spcBef>
              <a:buClr>
                <a:schemeClr val="accent4"/>
              </a:buClr>
              <a:defRPr sz="1800">
                <a:solidFill>
                  <a:srgbClr val="FFFFFF"/>
                </a:solidFill>
              </a:defRPr>
            </a:pPr>
            <a:r>
              <a:t>Blood in Space = HEMOTHORAX</a:t>
            </a:r>
            <a:endParaRPr sz="2000"/>
          </a:p>
          <a:p>
            <a:pPr marL="1188719" lvl="3" indent="-210311">
              <a:lnSpc>
                <a:spcPct val="110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t>Serous (pleural) fluid within</a:t>
            </a:r>
            <a:endParaRPr sz="2000"/>
          </a:p>
          <a:p>
            <a:pPr marL="1463039" lvl="4" indent="-210311">
              <a:lnSpc>
                <a:spcPct val="110000"/>
              </a:lnSpc>
              <a:spcBef>
                <a:spcPts val="400"/>
              </a:spcBef>
              <a:buClr>
                <a:schemeClr val="accent4"/>
              </a:buClr>
              <a:defRPr sz="1800">
                <a:solidFill>
                  <a:srgbClr val="FFFFFF"/>
                </a:solidFill>
              </a:defRPr>
            </a:pPr>
            <a:r>
              <a:t>Lubricates &amp; permits ease of expansion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852704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FC000"/>
                </a:solidFill>
              </a:defRPr>
            </a:pPr>
            <a:r>
              <a:t>                    Anatomy </a:t>
            </a:r>
          </a:p>
        </p:txBody>
      </p:sp>
      <p:sp>
        <p:nvSpPr>
          <p:cNvPr id="13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mediastinum</a:t>
            </a:r>
          </a:p>
          <a:p>
            <a:pPr marL="640080" lvl="1" indent="-2468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defRPr sz="2000">
                <a:solidFill>
                  <a:srgbClr val="FFFFFF"/>
                </a:solidFill>
              </a:defRPr>
            </a:pPr>
            <a:r>
              <a:t>central space within thoracic cavity</a:t>
            </a:r>
            <a:endParaRPr sz="2400"/>
          </a:p>
          <a:p>
            <a:pPr marL="640080" lvl="1" indent="-2468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defRPr sz="2000">
                <a:solidFill>
                  <a:srgbClr val="FFFFFF"/>
                </a:solidFill>
              </a:defRPr>
            </a:pPr>
            <a:r>
              <a:t>boundaries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lateral:  lungs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inferior:  diaphragm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superior:  thoracic outlet</a:t>
            </a:r>
            <a:endParaRPr sz="2100"/>
          </a:p>
          <a:p>
            <a:pPr marL="640080" lvl="1" indent="-2468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defRPr sz="2000">
                <a:solidFill>
                  <a:srgbClr val="FFFFFF"/>
                </a:solidFill>
              </a:defRPr>
            </a:pPr>
            <a:r>
              <a:t>structures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heart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great vessels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esophagus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trachea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nerves</a:t>
            </a:r>
          </a:p>
          <a:p>
            <a:pPr marL="1188719" lvl="3" indent="-210311">
              <a:lnSpc>
                <a:spcPct val="80000"/>
              </a:lnSpc>
              <a:spcBef>
                <a:spcPts val="300"/>
              </a:spcBef>
              <a:defRPr sz="1600">
                <a:solidFill>
                  <a:srgbClr val="FFFFFF"/>
                </a:solidFill>
              </a:defRPr>
            </a:pPr>
            <a:r>
              <a:t>vagus</a:t>
            </a:r>
          </a:p>
          <a:p>
            <a:pPr marL="1188719" lvl="3" indent="-210311">
              <a:lnSpc>
                <a:spcPct val="80000"/>
              </a:lnSpc>
              <a:spcBef>
                <a:spcPts val="300"/>
              </a:spcBef>
              <a:defRPr sz="1600">
                <a:solidFill>
                  <a:srgbClr val="FFFFFF"/>
                </a:solidFill>
              </a:defRPr>
            </a:pPr>
            <a:r>
              <a:t>phrenic</a:t>
            </a:r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thoracic duct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24712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FC000"/>
                </a:solidFill>
              </a:defRPr>
            </a:pPr>
            <a:r>
              <a:t>                 </a:t>
            </a:r>
            <a:r>
              <a:rPr sz="4400"/>
              <a:t>Classifications</a:t>
            </a:r>
          </a:p>
        </p:txBody>
      </p:sp>
      <p:sp>
        <p:nvSpPr>
          <p:cNvPr id="141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skeletal injury</a:t>
            </a:r>
          </a:p>
          <a:p>
            <a:pPr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pulmonary injury</a:t>
            </a:r>
          </a:p>
          <a:p>
            <a:pPr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heart and great vessel injury</a:t>
            </a:r>
          </a:p>
          <a:p>
            <a:pPr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diaphragmatic injury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Nadpis 1"/>
          <p:cNvSpPr txBox="1">
            <a:spLocks noGrp="1"/>
          </p:cNvSpPr>
          <p:nvPr>
            <p:ph type="title"/>
          </p:nvPr>
        </p:nvSpPr>
        <p:spPr>
          <a:xfrm>
            <a:off x="457200" y="692695"/>
            <a:ext cx="8229600" cy="792089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FFC000"/>
                </a:solidFill>
              </a:defRPr>
            </a:pPr>
            <a:r>
              <a:t>      </a:t>
            </a:r>
            <a:r>
              <a:rPr sz="3600"/>
              <a:t>Classification mechanism of injury</a:t>
            </a:r>
          </a:p>
        </p:txBody>
      </p:sp>
      <p:sp>
        <p:nvSpPr>
          <p:cNvPr id="14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7525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900">
                <a:solidFill>
                  <a:srgbClr val="FFFFFF"/>
                </a:solidFill>
              </a:defRPr>
            </a:pPr>
            <a:r>
              <a:t>blunt thoracic injuries</a:t>
            </a:r>
            <a:endParaRPr sz="3200"/>
          </a:p>
          <a:p>
            <a:pPr>
              <a:lnSpc>
                <a:spcPct val="90000"/>
              </a:lnSpc>
              <a:defRPr sz="2900">
                <a:solidFill>
                  <a:srgbClr val="FFFFFF"/>
                </a:solidFill>
              </a:defRPr>
            </a:pPr>
            <a:r>
              <a:t>forces distributed over a large area</a:t>
            </a:r>
            <a:endParaRPr sz="24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/>
            </a:pPr>
            <a:r>
              <a:t>        </a:t>
            </a:r>
            <a:r>
              <a:rPr>
                <a:solidFill>
                  <a:srgbClr val="FFFFFF"/>
                </a:solidFill>
              </a:rPr>
              <a:t>deceleration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compression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</a:t>
            </a:r>
            <a:r>
              <a:rPr sz="2500"/>
              <a:t>age factors</a:t>
            </a:r>
          </a:p>
          <a:p>
            <a:pPr marL="914400" lvl="2" indent="-246888">
              <a:lnSpc>
                <a:spcPct val="72000"/>
              </a:lnSpc>
              <a:spcBef>
                <a:spcPts val="300"/>
              </a:spcBef>
              <a:buClr>
                <a:schemeClr val="accent2"/>
              </a:buClr>
              <a:defRPr sz="1600">
                <a:solidFill>
                  <a:srgbClr val="FFFFFF"/>
                </a:solidFill>
              </a:defRPr>
            </a:pPr>
            <a:r>
              <a:t>pediatric thorax:  more cartilage = absorbs forces</a:t>
            </a:r>
            <a:endParaRPr sz="1900"/>
          </a:p>
          <a:p>
            <a:pPr marL="914400" lvl="2" indent="-246888">
              <a:lnSpc>
                <a:spcPct val="72000"/>
              </a:lnSpc>
              <a:spcBef>
                <a:spcPts val="300"/>
              </a:spcBef>
              <a:buClr>
                <a:schemeClr val="accent2"/>
              </a:buClr>
              <a:defRPr sz="1600">
                <a:solidFill>
                  <a:srgbClr val="FFFFFF"/>
                </a:solidFill>
              </a:defRPr>
            </a:pPr>
            <a:r>
              <a:t>geriatric thorax:  calcification &amp; osteoporosis = more fractures</a:t>
            </a:r>
            <a:endParaRPr sz="18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endParaRPr sz="1800"/>
          </a:p>
          <a:p>
            <a:pPr>
              <a:lnSpc>
                <a:spcPct val="90000"/>
              </a:lnSpc>
              <a:defRPr sz="2400"/>
            </a:pPr>
            <a:r>
              <a:t> </a:t>
            </a:r>
            <a:r>
              <a:rPr sz="2900">
                <a:solidFill>
                  <a:srgbClr val="FFFFFF"/>
                </a:solidFill>
              </a:rPr>
              <a:t>penetrating thoracic injuries 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900">
                <a:solidFill>
                  <a:srgbClr val="FFFFFF"/>
                </a:solidFill>
              </a:defRPr>
            </a:pPr>
            <a:r>
              <a:t>     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85270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r>
              <a:t>              Pathophysiology</a:t>
            </a:r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impairments in cardiac output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blood loss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increased intrapleural pressures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blood in the pericardial sac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vascular disruption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impairments in gas exchange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atelectasis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contused lung tissue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disruption of the respiratory tract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96721"/>
          </a:xfrm>
          <a:prstGeom prst="rect">
            <a:avLst/>
          </a:prstGeom>
        </p:spPr>
        <p:txBody>
          <a:bodyPr/>
          <a:lstStyle/>
          <a:p>
            <a:r>
              <a:t>        </a:t>
            </a:r>
            <a:r>
              <a:rPr sz="4400">
                <a:solidFill>
                  <a:srgbClr val="FFC000"/>
                </a:solidFill>
              </a:rPr>
              <a:t>Assessment findings</a:t>
            </a:r>
          </a:p>
        </p:txBody>
      </p:sp>
      <p:sp>
        <p:nvSpPr>
          <p:cNvPr id="150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pulse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deficit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tachycardia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bradycardia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blood pressure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narrowed pulse pressure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hypertension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hypotension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pulsus paradoxus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96721"/>
          </a:xfrm>
          <a:prstGeom prst="rect">
            <a:avLst/>
          </a:prstGeom>
        </p:spPr>
        <p:txBody>
          <a:bodyPr/>
          <a:lstStyle/>
          <a:p>
            <a:r>
              <a:t>        </a:t>
            </a:r>
            <a:r>
              <a:rPr sz="4400">
                <a:solidFill>
                  <a:srgbClr val="FFC000"/>
                </a:solidFill>
              </a:rPr>
              <a:t>Assessment findings</a:t>
            </a:r>
          </a:p>
        </p:txBody>
      </p:sp>
      <p:sp>
        <p:nvSpPr>
          <p:cNvPr id="153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respiratory rate and effort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tachypnea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bradypnea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labored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retractions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other evidence of respiratory distress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96721"/>
          </a:xfrm>
          <a:prstGeom prst="rect">
            <a:avLst/>
          </a:prstGeom>
        </p:spPr>
        <p:txBody>
          <a:bodyPr/>
          <a:lstStyle/>
          <a:p>
            <a:r>
              <a:t>        </a:t>
            </a:r>
            <a:r>
              <a:rPr sz="4400">
                <a:solidFill>
                  <a:srgbClr val="FFC000"/>
                </a:solidFill>
              </a:rPr>
              <a:t>Assessment findings</a:t>
            </a:r>
          </a:p>
        </p:txBody>
      </p:sp>
      <p:sp>
        <p:nvSpPr>
          <p:cNvPr id="156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Skin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diaphoresis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pallor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cyanosis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open wounds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ecchymosis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other evidence of trauma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852704"/>
          </a:xfrm>
          <a:prstGeom prst="rect">
            <a:avLst/>
          </a:prstGeom>
        </p:spPr>
        <p:txBody>
          <a:bodyPr/>
          <a:lstStyle/>
          <a:p>
            <a:r>
              <a:t>        </a:t>
            </a:r>
            <a:r>
              <a:rPr sz="4400">
                <a:solidFill>
                  <a:srgbClr val="FFC000"/>
                </a:solidFill>
              </a:rPr>
              <a:t>Assessment - neck</a:t>
            </a:r>
          </a:p>
        </p:txBody>
      </p:sp>
      <p:sp>
        <p:nvSpPr>
          <p:cNvPr id="159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2204864"/>
            <a:ext cx="8229600" cy="411973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position of trachea</a:t>
            </a:r>
          </a:p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subcutaneous emphysema</a:t>
            </a:r>
          </a:p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jugular venous distention</a:t>
            </a:r>
          </a:p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penetrating wounds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2"/>
          <p:cNvSpPr txBox="1">
            <a:spLocks noGrp="1"/>
          </p:cNvSpPr>
          <p:nvPr>
            <p:ph type="title"/>
          </p:nvPr>
        </p:nvSpPr>
        <p:spPr>
          <a:xfrm>
            <a:off x="755575" y="836712"/>
            <a:ext cx="7920882" cy="720081"/>
          </a:xfrm>
          <a:prstGeom prst="rect">
            <a:avLst/>
          </a:prstGeom>
        </p:spPr>
        <p:txBody>
          <a:bodyPr/>
          <a:lstStyle/>
          <a:p>
            <a:pPr>
              <a:defRPr sz="3900">
                <a:solidFill>
                  <a:srgbClr val="FFC000"/>
                </a:solidFill>
              </a:defRPr>
            </a:pPr>
            <a:r>
              <a:t>                I</a:t>
            </a:r>
            <a:r>
              <a:rPr sz="4400"/>
              <a:t>ntroduction</a:t>
            </a:r>
            <a:r>
              <a:rPr sz="4500"/>
              <a:t> </a:t>
            </a:r>
          </a:p>
        </p:txBody>
      </p:sp>
      <p:sp>
        <p:nvSpPr>
          <p:cNvPr id="111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vital structures </a:t>
            </a:r>
            <a:r>
              <a:rPr sz="2400"/>
              <a:t>– chest trauma is often sudden and                            dramatic</a:t>
            </a:r>
          </a:p>
          <a:p>
            <a:pPr marL="640080" lvl="1" indent="-246888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heart,  great vessels,  esophagus,  tracheobronchial tree and lungs</a:t>
            </a:r>
          </a:p>
          <a:p>
            <a:pPr>
              <a:lnSpc>
                <a:spcPct val="80000"/>
              </a:lnSpc>
              <a:defRPr sz="24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abdominal injuries are common with chest trauma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the most common type of injuries is blunt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serious pathological consequences – hypoxia, hypovolemia,                                                         myocardial failure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852704"/>
          </a:xfrm>
          <a:prstGeom prst="rect">
            <a:avLst/>
          </a:prstGeom>
        </p:spPr>
        <p:txBody>
          <a:bodyPr/>
          <a:lstStyle/>
          <a:p>
            <a:r>
              <a:t>        </a:t>
            </a:r>
            <a:r>
              <a:rPr sz="4400">
                <a:solidFill>
                  <a:srgbClr val="FFC000"/>
                </a:solidFill>
              </a:rPr>
              <a:t>Assessment - chest</a:t>
            </a:r>
          </a:p>
        </p:txBody>
      </p:sp>
      <p:sp>
        <p:nvSpPr>
          <p:cNvPr id="162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300">
                <a:solidFill>
                  <a:srgbClr val="FFFFFF"/>
                </a:solidFill>
              </a:defRPr>
            </a:pPr>
            <a:r>
              <a:t>contusions</a:t>
            </a:r>
            <a:endParaRPr sz="3600"/>
          </a:p>
          <a:p>
            <a:pPr>
              <a:lnSpc>
                <a:spcPct val="90000"/>
              </a:lnSpc>
              <a:spcBef>
                <a:spcPts val="700"/>
              </a:spcBef>
              <a:defRPr sz="3300">
                <a:solidFill>
                  <a:srgbClr val="FFFFFF"/>
                </a:solidFill>
              </a:defRPr>
            </a:pPr>
            <a:r>
              <a:t>tenderness</a:t>
            </a:r>
            <a:endParaRPr sz="3600"/>
          </a:p>
          <a:p>
            <a:pPr>
              <a:lnSpc>
                <a:spcPct val="90000"/>
              </a:lnSpc>
              <a:spcBef>
                <a:spcPts val="700"/>
              </a:spcBef>
              <a:defRPr sz="3300">
                <a:solidFill>
                  <a:srgbClr val="FFFFFF"/>
                </a:solidFill>
              </a:defRPr>
            </a:pPr>
            <a:r>
              <a:t>asymmetry</a:t>
            </a:r>
            <a:endParaRPr sz="3600"/>
          </a:p>
          <a:p>
            <a:pPr>
              <a:lnSpc>
                <a:spcPct val="90000"/>
              </a:lnSpc>
              <a:spcBef>
                <a:spcPts val="700"/>
              </a:spcBef>
              <a:defRPr sz="3300">
                <a:solidFill>
                  <a:srgbClr val="FFFFFF"/>
                </a:solidFill>
              </a:defRPr>
            </a:pPr>
            <a:r>
              <a:t>lung sounds</a:t>
            </a:r>
            <a:endParaRPr sz="36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absent or decreased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unilateral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bilateral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location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bowel sounds in hemothorax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2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1224137"/>
          </a:xfrm>
          <a:prstGeom prst="rect">
            <a:avLst/>
          </a:prstGeom>
        </p:spPr>
        <p:txBody>
          <a:bodyPr/>
          <a:lstStyle/>
          <a:p>
            <a:pPr defTabSz="877823">
              <a:defRPr sz="3455"/>
            </a:pPr>
            <a:r>
              <a:t>                     </a:t>
            </a:r>
            <a:r>
              <a:rPr sz="4224">
                <a:solidFill>
                  <a:srgbClr val="FFC000"/>
                </a:solidFill>
              </a:rPr>
              <a:t>Rib fractures</a:t>
            </a:r>
            <a:br>
              <a:rPr sz="4224">
                <a:solidFill>
                  <a:srgbClr val="FFC000"/>
                </a:solidFill>
              </a:rPr>
            </a:br>
            <a:endParaRPr sz="4224">
              <a:solidFill>
                <a:srgbClr val="FFC000"/>
              </a:solidFill>
            </a:endParaRPr>
          </a:p>
        </p:txBody>
      </p:sp>
      <p:sp>
        <p:nvSpPr>
          <p:cNvPr id="165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incidence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is the most common thoracic injury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most often elderly patients</a:t>
            </a:r>
          </a:p>
          <a:p>
            <a:pPr marL="246888" lvl="1" indent="146304">
              <a:lnSpc>
                <a:spcPct val="72000"/>
              </a:lnSpc>
              <a:spcBef>
                <a:spcPts val="700"/>
              </a:spcBef>
              <a:buSzTx/>
              <a:buFont typeface="Wingdings 2"/>
              <a:buNone/>
              <a:defRPr sz="3200">
                <a:solidFill>
                  <a:srgbClr val="FFFFFF"/>
                </a:solidFill>
              </a:defRPr>
            </a:pPr>
            <a:r>
              <a:t>        </a:t>
            </a:r>
            <a:r>
              <a:rPr sz="2400"/>
              <a:t>older ribs are more brittle and rigid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ribs 3 to 8 are fractured most often</a:t>
            </a:r>
          </a:p>
          <a:p>
            <a:pPr marL="246888" lvl="1" indent="146304">
              <a:lnSpc>
                <a:spcPct val="72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  they are thin and poorly protected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lower ribs fracture are associated with spleen and liver injury</a:t>
            </a:r>
          </a:p>
          <a:p>
            <a:pPr marL="246888" lvl="1" indent="146304">
              <a:lnSpc>
                <a:spcPct val="72000"/>
              </a:lnSpc>
              <a:spcBef>
                <a:spcPts val="500"/>
              </a:spcBef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endParaRPr/>
          </a:p>
          <a:p>
            <a:pPr marL="246888" lvl="1" indent="146304">
              <a:lnSpc>
                <a:spcPct val="72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</a:t>
            </a:r>
          </a:p>
          <a:p>
            <a:pPr marL="246888" lvl="1" indent="146304">
              <a:lnSpc>
                <a:spcPct val="72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    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2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080122"/>
          </a:xfrm>
          <a:prstGeom prst="rect">
            <a:avLst/>
          </a:prstGeom>
        </p:spPr>
        <p:txBody>
          <a:bodyPr/>
          <a:lstStyle/>
          <a:p>
            <a:pPr defTabSz="786384">
              <a:defRPr sz="3096"/>
            </a:pPr>
            <a:r>
              <a:t>                     </a:t>
            </a:r>
            <a:r>
              <a:rPr sz="3784">
                <a:solidFill>
                  <a:srgbClr val="FFC000"/>
                </a:solidFill>
              </a:rPr>
              <a:t>Rib fractures</a:t>
            </a:r>
            <a:br>
              <a:rPr sz="3784">
                <a:solidFill>
                  <a:srgbClr val="FFC000"/>
                </a:solidFill>
              </a:rPr>
            </a:br>
            <a:endParaRPr sz="3784">
              <a:solidFill>
                <a:srgbClr val="FFC000"/>
              </a:solidFill>
            </a:endParaRPr>
          </a:p>
        </p:txBody>
      </p:sp>
      <p:sp>
        <p:nvSpPr>
          <p:cNvPr id="170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signs and symptoms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chest pain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chest tendernes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crepitus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2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1224137"/>
          </a:xfrm>
          <a:prstGeom prst="rect">
            <a:avLst/>
          </a:prstGeom>
        </p:spPr>
        <p:txBody>
          <a:bodyPr/>
          <a:lstStyle/>
          <a:p>
            <a:pPr defTabSz="877823">
              <a:defRPr sz="3455"/>
            </a:pPr>
            <a:r>
              <a:t>                     </a:t>
            </a:r>
            <a:r>
              <a:rPr sz="4224">
                <a:solidFill>
                  <a:srgbClr val="FFC000"/>
                </a:solidFill>
              </a:rPr>
              <a:t>Rib fractures</a:t>
            </a:r>
            <a:br>
              <a:rPr sz="4224">
                <a:solidFill>
                  <a:srgbClr val="FFC000"/>
                </a:solidFill>
              </a:rPr>
            </a:br>
            <a:endParaRPr sz="4224">
              <a:solidFill>
                <a:srgbClr val="FFC000"/>
              </a:solidFill>
            </a:endParaRPr>
          </a:p>
        </p:txBody>
      </p:sp>
      <p:sp>
        <p:nvSpPr>
          <p:cNvPr id="173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900"/>
              </a:spcBef>
              <a:defRPr sz="4000">
                <a:solidFill>
                  <a:srgbClr val="FFFFFF"/>
                </a:solidFill>
              </a:defRPr>
            </a:pPr>
            <a:r>
              <a:t>management</a:t>
            </a:r>
          </a:p>
          <a:p>
            <a:pPr marL="640080" lvl="1" indent="-246888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defRPr sz="3600">
                <a:solidFill>
                  <a:srgbClr val="FFFFFF"/>
                </a:solidFill>
              </a:defRPr>
            </a:pPr>
            <a:r>
              <a:t>analgesics </a:t>
            </a:r>
            <a:r>
              <a:rPr sz="2800"/>
              <a:t>– for pain  and improve chest  </a:t>
            </a:r>
            <a:endParaRPr sz="2400"/>
          </a:p>
          <a:p>
            <a:pPr marL="246888" lvl="1" indent="146304">
              <a:lnSpc>
                <a:spcPct val="80000"/>
              </a:lnSpc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                      excursion</a:t>
            </a:r>
          </a:p>
          <a:p>
            <a:pPr marL="640080" lvl="1" indent="-246888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defRPr sz="3600">
                <a:solidFill>
                  <a:srgbClr val="FFFFFF"/>
                </a:solidFill>
              </a:defRPr>
            </a:pPr>
            <a:r>
              <a:t>oxygen</a:t>
            </a:r>
            <a:endParaRPr sz="2400"/>
          </a:p>
          <a:p>
            <a:pPr marL="640080" lvl="1" indent="-246888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defRPr sz="3600">
                <a:solidFill>
                  <a:srgbClr val="FFFFFF"/>
                </a:solidFill>
              </a:defRPr>
            </a:pPr>
            <a:r>
              <a:t>encourage coughing and deep breathing</a:t>
            </a:r>
          </a:p>
          <a:p>
            <a:pPr marL="640080" lvl="1" indent="-246888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defRPr sz="3600">
                <a:solidFill>
                  <a:srgbClr val="FFFFFF"/>
                </a:solidFill>
              </a:defRPr>
            </a:pPr>
            <a:r>
              <a:t>position of comfort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            </a:t>
            </a:r>
            <a:r>
              <a:rPr sz="4400">
                <a:solidFill>
                  <a:srgbClr val="FFC000"/>
                </a:solidFill>
              </a:rPr>
              <a:t>Flail chest</a:t>
            </a:r>
          </a:p>
        </p:txBody>
      </p:sp>
      <p:sp>
        <p:nvSpPr>
          <p:cNvPr id="176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419174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3 or more ribs broken in 2 or more places</a:t>
            </a:r>
          </a:p>
          <a:p>
            <a:pPr marL="274320" lvl="1" indent="-274320">
              <a:spcBef>
                <a:spcPts val="800"/>
              </a:spcBef>
              <a:buSzPct val="95000"/>
              <a:defRPr sz="3600">
                <a:solidFill>
                  <a:srgbClr val="FFFFFF"/>
                </a:solidFill>
              </a:defRPr>
            </a:pPr>
            <a:r>
              <a:t>segment of the chest that becomes free to move with the pressure changes of respiration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2"/>
          <p:cNvSpPr txBox="1">
            <a:spLocks noGrp="1"/>
          </p:cNvSpPr>
          <p:nvPr>
            <p:ph type="title"/>
          </p:nvPr>
        </p:nvSpPr>
        <p:spPr>
          <a:xfrm>
            <a:off x="457200" y="548679"/>
            <a:ext cx="8229600" cy="1152130"/>
          </a:xfrm>
          <a:prstGeom prst="rect">
            <a:avLst/>
          </a:prstGeom>
        </p:spPr>
        <p:txBody>
          <a:bodyPr/>
          <a:lstStyle/>
          <a:p>
            <a:pPr defTabSz="886968">
              <a:defRPr sz="3783">
                <a:solidFill>
                  <a:srgbClr val="FFC000"/>
                </a:solidFill>
              </a:defRPr>
            </a:pPr>
            <a:br/>
            <a:r>
              <a:rPr sz="4268"/>
              <a:t>                  Flail chest</a:t>
            </a:r>
          </a:p>
        </p:txBody>
      </p:sp>
      <p:sp>
        <p:nvSpPr>
          <p:cNvPr id="17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signs and symptoms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chest pain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chest tendernes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crepitus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respiratory distress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tachypnea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paradoxical chest wall movement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            </a:t>
            </a:r>
            <a:r>
              <a:rPr sz="4400">
                <a:solidFill>
                  <a:srgbClr val="FFC000"/>
                </a:solidFill>
              </a:rPr>
              <a:t>Flail chest</a:t>
            </a:r>
          </a:p>
        </p:txBody>
      </p:sp>
      <p:sp>
        <p:nvSpPr>
          <p:cNvPr id="18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41917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900"/>
              </a:spcBef>
              <a:defRPr sz="4000">
                <a:solidFill>
                  <a:srgbClr val="FFFFFF"/>
                </a:solidFill>
              </a:defRPr>
            </a:pPr>
            <a:r>
              <a:t>management</a:t>
            </a:r>
          </a:p>
          <a:p>
            <a:pPr marL="640080" lvl="1" indent="-246888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analgesics</a:t>
            </a:r>
            <a:r>
              <a:rPr sz="3600"/>
              <a:t> </a:t>
            </a:r>
            <a:endParaRPr sz="2800"/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oxygen</a:t>
            </a:r>
            <a:endParaRPr sz="2400"/>
          </a:p>
          <a:p>
            <a:pPr marL="246888" lvl="2" indent="420623">
              <a:lnSpc>
                <a:spcPct val="80000"/>
              </a:lnSpc>
              <a:spcBef>
                <a:spcPts val="700"/>
              </a:spcBef>
              <a:buSzTx/>
              <a:buFont typeface="Wingdings 2"/>
              <a:buNone/>
              <a:defRPr sz="3200">
                <a:solidFill>
                  <a:srgbClr val="FFFFFF"/>
                </a:solidFill>
              </a:defRPr>
            </a:pPr>
            <a:r>
              <a:t>position of comfort</a:t>
            </a:r>
          </a:p>
          <a:p>
            <a:pPr marL="246888" lvl="2" indent="420623">
              <a:lnSpc>
                <a:spcPct val="80000"/>
              </a:lnSpc>
              <a:spcBef>
                <a:spcPts val="700"/>
              </a:spcBef>
              <a:buSzTx/>
              <a:buFont typeface="Wingdings 2"/>
              <a:buNone/>
              <a:defRPr sz="3200">
                <a:solidFill>
                  <a:srgbClr val="FFFFFF"/>
                </a:solidFill>
              </a:defRPr>
            </a:pPr>
            <a:r>
              <a:t>stabilize the flail segments</a:t>
            </a:r>
          </a:p>
          <a:p>
            <a:pPr marL="246888" lvl="2" indent="420623">
              <a:lnSpc>
                <a:spcPct val="80000"/>
              </a:lnSpc>
              <a:spcBef>
                <a:spcPts val="700"/>
              </a:spcBef>
              <a:buSzTx/>
              <a:buFont typeface="Wingdings 2"/>
              <a:buNone/>
              <a:defRPr sz="3200">
                <a:solidFill>
                  <a:srgbClr val="FFFFFF"/>
                </a:solidFill>
              </a:defRPr>
            </a:pPr>
            <a:r>
              <a:t>endotracheal intubation, positive pressure ventilation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9672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r>
              <a:t>              Sternal fracture</a:t>
            </a:r>
          </a:p>
        </p:txBody>
      </p:sp>
      <p:sp>
        <p:nvSpPr>
          <p:cNvPr id="185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high association with myocardial or lung injury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 myocardial contusion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 myocardial rupture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 cardiac tamponade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 pumonary contusion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</a:t>
            </a:r>
          </a:p>
          <a:p>
            <a:pPr>
              <a:spcBef>
                <a:spcPts val="7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</a:t>
            </a:r>
            <a:r>
              <a:rPr sz="3200"/>
              <a:t>association with thoracic vertebrae fractures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9672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r>
              <a:t>              Sternal fracture</a:t>
            </a:r>
          </a:p>
        </p:txBody>
      </p:sp>
      <p:sp>
        <p:nvSpPr>
          <p:cNvPr id="188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2276872"/>
            <a:ext cx="8229600" cy="40477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900"/>
              </a:spcBef>
              <a:defRPr sz="4000">
                <a:solidFill>
                  <a:srgbClr val="FFFFFF"/>
                </a:solidFill>
              </a:defRPr>
            </a:pPr>
            <a:r>
              <a:t>management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analgesics 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high –concentration oxygen</a:t>
            </a:r>
            <a:endParaRPr sz="2400"/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restrict fluids if pulmonary contusion suspected</a:t>
            </a:r>
          </a:p>
          <a:p>
            <a:pPr marL="640080" lvl="1" indent="-246888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transport to cardiology if myocardial injury suspected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adpis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96721"/>
          </a:xfrm>
          <a:prstGeom prst="rect">
            <a:avLst/>
          </a:prstGeom>
        </p:spPr>
        <p:txBody>
          <a:bodyPr/>
          <a:lstStyle/>
          <a:p>
            <a:r>
              <a:t>                </a:t>
            </a:r>
            <a:r>
              <a:rPr sz="4400">
                <a:solidFill>
                  <a:srgbClr val="FFC000"/>
                </a:solidFill>
              </a:rPr>
              <a:t>Physiology</a:t>
            </a:r>
          </a:p>
        </p:txBody>
      </p:sp>
      <p:sp>
        <p:nvSpPr>
          <p:cNvPr id="114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ventilation 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the mechanical process of moving air into and out of the lungs</a:t>
            </a:r>
          </a:p>
          <a:p>
            <a:pPr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respiration</a:t>
            </a:r>
          </a:p>
          <a:p>
            <a:pPr>
              <a:spcBef>
                <a:spcPts val="800"/>
              </a:spcBef>
              <a:buSzTx/>
              <a:buFont typeface="Wingdings 2"/>
              <a:buNone/>
              <a:defRPr sz="3600">
                <a:solidFill>
                  <a:srgbClr val="FFFFFF"/>
                </a:solidFill>
              </a:defRPr>
            </a:pPr>
            <a:r>
              <a:t>  </a:t>
            </a:r>
            <a:r>
              <a:rPr sz="2400"/>
              <a:t>the exchange of oxygen and carbon dioxide between the outside atmosphere and the cell of the body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Closed pneumothorax</a:t>
            </a:r>
          </a:p>
        </p:txBody>
      </p:sp>
      <p:sp>
        <p:nvSpPr>
          <p:cNvPr id="191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lvl="1" indent="-274320">
              <a:spcBef>
                <a:spcPts val="700"/>
              </a:spcBef>
              <a:buSzPct val="95000"/>
              <a:defRPr sz="3200">
                <a:solidFill>
                  <a:srgbClr val="FFFFFF"/>
                </a:solidFill>
              </a:defRPr>
            </a:pPr>
            <a:r>
              <a:t>occurs when lung tissue is disrupted and air leaks into the pleural space</a:t>
            </a:r>
          </a:p>
          <a:p>
            <a:pPr marL="274320" lvl="1" indent="-274320">
              <a:spcBef>
                <a:spcPts val="700"/>
              </a:spcBef>
              <a:buSzPct val="95000"/>
              <a:defRPr sz="3200">
                <a:solidFill>
                  <a:srgbClr val="FFFFFF"/>
                </a:solidFill>
              </a:defRPr>
            </a:pPr>
            <a:r>
              <a:t>incidence</a:t>
            </a:r>
          </a:p>
          <a:p>
            <a:pPr>
              <a:buSzTx/>
              <a:buFont typeface="Wingdings 2"/>
              <a:buNone/>
            </a:pPr>
            <a:r>
              <a:t>          </a:t>
            </a:r>
            <a:r>
              <a:rPr>
                <a:solidFill>
                  <a:srgbClr val="FFFFFF"/>
                </a:solidFill>
              </a:rPr>
              <a:t>10% to 30% in blunt chest trauma</a:t>
            </a:r>
          </a:p>
          <a:p>
            <a:pPr>
              <a:spcBef>
                <a:spcPts val="700"/>
              </a:spcBef>
              <a:defRPr sz="3200">
                <a:solidFill>
                  <a:srgbClr val="FFFFFF"/>
                </a:solidFill>
              </a:defRPr>
            </a:pPr>
            <a:r>
              <a:t>morbidity/ mortality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   extent of atelectasis</a:t>
            </a:r>
          </a:p>
          <a:p>
            <a:pPr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   associated injuries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Closed pneumothorax</a:t>
            </a:r>
          </a:p>
        </p:txBody>
      </p:sp>
      <p:sp>
        <p:nvSpPr>
          <p:cNvPr id="194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lvl="1" indent="-274320">
              <a:lnSpc>
                <a:spcPct val="80000"/>
              </a:lnSpc>
              <a:spcBef>
                <a:spcPts val="800"/>
              </a:spcBef>
              <a:buSzPct val="95000"/>
              <a:defRPr sz="3600">
                <a:solidFill>
                  <a:srgbClr val="FFFFFF"/>
                </a:solidFill>
              </a:defRPr>
            </a:pPr>
            <a:r>
              <a:t>signs and symptoms</a:t>
            </a:r>
            <a:endParaRPr sz="3900"/>
          </a:p>
          <a:p>
            <a:pPr marL="274320" lvl="1" indent="-274320"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absent or decreased breath sounds on the affected         </a:t>
            </a:r>
            <a:endParaRPr sz="2200"/>
          </a:p>
          <a:p>
            <a:pPr marL="274320" lvl="1" indent="-274320"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     side</a:t>
            </a:r>
            <a:endParaRPr sz="3000"/>
          </a:p>
          <a:p>
            <a:pPr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hyperresonance to percussion</a:t>
            </a:r>
            <a:endParaRPr sz="2400"/>
          </a:p>
          <a:p>
            <a:pPr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tachypnea</a:t>
            </a:r>
            <a:endParaRPr sz="3000"/>
          </a:p>
          <a:p>
            <a:pPr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dyspnea</a:t>
            </a:r>
            <a:endParaRPr sz="3000"/>
          </a:p>
          <a:p>
            <a:pPr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chest pain referred to the shoulder or arm on the        </a:t>
            </a:r>
            <a:endParaRPr sz="2400"/>
          </a:p>
          <a:p>
            <a:pPr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     affected side       </a:t>
            </a:r>
            <a:endParaRPr sz="2400"/>
          </a:p>
          <a:p>
            <a:pPr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respiratory distress</a:t>
            </a:r>
            <a:endParaRPr sz="3000"/>
          </a:p>
          <a:p>
            <a:pPr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  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Closed pneumothorax</a:t>
            </a:r>
          </a:p>
        </p:txBody>
      </p:sp>
      <p:sp>
        <p:nvSpPr>
          <p:cNvPr id="197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64000"/>
              </a:lnSpc>
              <a:spcBef>
                <a:spcPts val="800"/>
              </a:spcBef>
              <a:defRPr sz="3500">
                <a:solidFill>
                  <a:srgbClr val="FFFFFF"/>
                </a:solidFill>
              </a:defRPr>
            </a:pPr>
            <a:r>
              <a:t>Management</a:t>
            </a:r>
            <a:endParaRPr sz="4200"/>
          </a:p>
          <a:p>
            <a:pPr marL="640080" lvl="1" indent="-246888">
              <a:lnSpc>
                <a:spcPct val="64000"/>
              </a:lnSpc>
              <a:buClr>
                <a:schemeClr val="accent1"/>
              </a:buClr>
              <a:defRPr sz="2900">
                <a:solidFill>
                  <a:srgbClr val="FFFFFF"/>
                </a:solidFill>
              </a:defRPr>
            </a:pPr>
            <a:r>
              <a:t>analgesics </a:t>
            </a:r>
            <a:endParaRPr sz="2000"/>
          </a:p>
          <a:p>
            <a:pPr marL="640080" lvl="1" indent="-246888">
              <a:lnSpc>
                <a:spcPct val="64000"/>
              </a:lnSpc>
              <a:buClr>
                <a:schemeClr val="accent1"/>
              </a:buClr>
              <a:defRPr sz="2900">
                <a:solidFill>
                  <a:srgbClr val="FFFFFF"/>
                </a:solidFill>
              </a:defRPr>
            </a:pPr>
            <a:r>
              <a:t>position of comfort</a:t>
            </a:r>
            <a:endParaRPr sz="3500"/>
          </a:p>
          <a:p>
            <a:pPr marL="640080" lvl="1" indent="-246888">
              <a:lnSpc>
                <a:spcPct val="64000"/>
              </a:lnSpc>
              <a:buClr>
                <a:schemeClr val="accent1"/>
              </a:buClr>
              <a:defRPr sz="2900">
                <a:solidFill>
                  <a:srgbClr val="FFFFFF"/>
                </a:solidFill>
              </a:defRPr>
            </a:pPr>
            <a:r>
              <a:t>high –concentration oxygen</a:t>
            </a:r>
            <a:endParaRPr sz="2000"/>
          </a:p>
          <a:p>
            <a:pPr marL="640080" lvl="1" indent="-246888">
              <a:lnSpc>
                <a:spcPct val="64000"/>
              </a:lnSpc>
              <a:buClr>
                <a:schemeClr val="accent1"/>
              </a:buClr>
              <a:defRPr sz="2900">
                <a:solidFill>
                  <a:srgbClr val="FFFFFF"/>
                </a:solidFill>
              </a:defRPr>
            </a:pPr>
            <a:r>
              <a:t>positive-pressure ventilation if necessary</a:t>
            </a:r>
            <a:endParaRPr sz="3500"/>
          </a:p>
          <a:p>
            <a:pPr marL="640080" lvl="1" indent="-246888">
              <a:lnSpc>
                <a:spcPct val="64000"/>
              </a:lnSpc>
              <a:buClr>
                <a:schemeClr val="accent1"/>
              </a:buClr>
              <a:defRPr sz="2900">
                <a:solidFill>
                  <a:srgbClr val="FFFFFF"/>
                </a:solidFill>
              </a:defRPr>
            </a:pPr>
            <a:r>
              <a:t>if respiration is rate &lt;12 or &gt;28  per minute, ventilatory assistance with a bag-valve mask may be indicated</a:t>
            </a:r>
            <a:endParaRPr sz="3500"/>
          </a:p>
          <a:p>
            <a:pPr marL="246888" lvl="1" indent="146304">
              <a:lnSpc>
                <a:spcPct val="64000"/>
              </a:lnSpc>
              <a:spcBef>
                <a:spcPts val="400"/>
              </a:spcBef>
              <a:buSzTx/>
              <a:buFont typeface="Wingdings 2"/>
              <a:buNone/>
              <a:defRPr sz="3200">
                <a:solidFill>
                  <a:srgbClr val="FFFFFF"/>
                </a:solidFill>
              </a:defRPr>
            </a:pPr>
            <a:endParaRPr sz="35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200"/>
            </a:pPr>
            <a:endParaRPr sz="3500"/>
          </a:p>
          <a:p>
            <a:pPr marL="274320" lvl="1" indent="-274320">
              <a:lnSpc>
                <a:spcPct val="80000"/>
              </a:lnSpc>
              <a:spcBef>
                <a:spcPts val="400"/>
              </a:spcBef>
              <a:buSzPct val="95000"/>
              <a:defRPr sz="3000">
                <a:solidFill>
                  <a:srgbClr val="FFFFFF"/>
                </a:solidFill>
              </a:defRPr>
            </a:pPr>
            <a:endParaRPr sz="3500"/>
          </a:p>
          <a:p>
            <a:pPr>
              <a:lnSpc>
                <a:spcPct val="80000"/>
              </a:lnSpc>
              <a:buSzTx/>
              <a:buFont typeface="Wingdings 2"/>
              <a:buNone/>
              <a:defRPr sz="2500">
                <a:solidFill>
                  <a:srgbClr val="FFFFFF"/>
                </a:solidFill>
              </a:defRPr>
            </a:pPr>
            <a:r>
              <a:t>         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Closed pneumothorax</a:t>
            </a:r>
          </a:p>
        </p:txBody>
      </p:sp>
      <p:sp>
        <p:nvSpPr>
          <p:cNvPr id="20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67543" y="1988840"/>
            <a:ext cx="8229601" cy="424510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4000"/>
              </a:lnSpc>
              <a:spcBef>
                <a:spcPts val="900"/>
              </a:spcBef>
              <a:defRPr sz="3900">
                <a:solidFill>
                  <a:srgbClr val="FFFFFF"/>
                </a:solidFill>
              </a:defRPr>
            </a:pPr>
            <a:r>
              <a:t>management</a:t>
            </a:r>
            <a:endParaRPr sz="2400"/>
          </a:p>
          <a:p>
            <a:pPr>
              <a:lnSpc>
                <a:spcPct val="64000"/>
              </a:lnSpc>
              <a:spcBef>
                <a:spcPts val="500"/>
              </a:spcBef>
              <a:defRPr sz="4300">
                <a:solidFill>
                  <a:srgbClr val="FFFFFF"/>
                </a:solidFill>
              </a:defRPr>
            </a:pPr>
            <a:endParaRPr sz="2400"/>
          </a:p>
          <a:p>
            <a:pPr marL="640080" lvl="1" indent="-246888">
              <a:lnSpc>
                <a:spcPct val="64000"/>
              </a:lnSpc>
              <a:spcBef>
                <a:spcPts val="700"/>
              </a:spcBef>
              <a:buClr>
                <a:schemeClr val="accent1"/>
              </a:buClr>
              <a:defRPr sz="3300">
                <a:solidFill>
                  <a:srgbClr val="FFFFFF"/>
                </a:solidFill>
              </a:defRPr>
            </a:pPr>
            <a:r>
              <a:t>tube thoracostomy – pleural decompression</a:t>
            </a:r>
            <a:endParaRPr sz="3600"/>
          </a:p>
          <a:p>
            <a:pPr marL="914400" lvl="2" indent="-246888">
              <a:lnSpc>
                <a:spcPct val="72000"/>
              </a:lnSpc>
              <a:spcBef>
                <a:spcPts val="700"/>
              </a:spcBef>
              <a:buClr>
                <a:schemeClr val="accent2"/>
              </a:buClr>
              <a:defRPr sz="3300">
                <a:solidFill>
                  <a:srgbClr val="FFFFFF"/>
                </a:solidFill>
              </a:defRPr>
            </a:pPr>
            <a:r>
              <a:t>4</a:t>
            </a:r>
            <a:r>
              <a:rPr baseline="30000"/>
              <a:t>nd</a:t>
            </a:r>
            <a:r>
              <a:t> intercostal space in mid-axillary line</a:t>
            </a:r>
            <a:endParaRPr sz="1900"/>
          </a:p>
          <a:p>
            <a:pPr marL="1188719" lvl="3" indent="-210311">
              <a:lnSpc>
                <a:spcPct val="72000"/>
              </a:lnSpc>
              <a:defRPr sz="2700">
                <a:solidFill>
                  <a:srgbClr val="FFFFFF"/>
                </a:solidFill>
              </a:defRPr>
            </a:pPr>
            <a:r>
              <a:t>TOP OF RIB</a:t>
            </a:r>
            <a:endParaRPr sz="1800"/>
          </a:p>
          <a:p>
            <a:pPr marL="640080" lvl="1" indent="-246888">
              <a:lnSpc>
                <a:spcPct val="64000"/>
              </a:lnSpc>
              <a:spcBef>
                <a:spcPts val="500"/>
              </a:spcBef>
              <a:buClr>
                <a:schemeClr val="accent1"/>
              </a:buClr>
              <a:defRPr sz="3500">
                <a:solidFill>
                  <a:srgbClr val="FFFFFF"/>
                </a:solidFill>
              </a:defRPr>
            </a:pPr>
            <a:endParaRPr sz="1800"/>
          </a:p>
          <a:p>
            <a:pPr marL="246888" lvl="1" indent="146304">
              <a:lnSpc>
                <a:spcPct val="64000"/>
              </a:lnSpc>
              <a:spcBef>
                <a:spcPts val="500"/>
              </a:spcBef>
              <a:buSzTx/>
              <a:buFont typeface="Wingdings 2"/>
              <a:buNone/>
              <a:defRPr sz="3200">
                <a:solidFill>
                  <a:srgbClr val="FFFFFF"/>
                </a:solidFill>
              </a:defRPr>
            </a:pPr>
            <a:endParaRPr sz="18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400"/>
            </a:pPr>
            <a:endParaRPr sz="1800"/>
          </a:p>
          <a:p>
            <a:pPr marL="274320" lvl="1" indent="-274320">
              <a:lnSpc>
                <a:spcPct val="80000"/>
              </a:lnSpc>
              <a:spcBef>
                <a:spcPts val="500"/>
              </a:spcBef>
              <a:buSzPct val="95000"/>
              <a:defRPr sz="3000">
                <a:solidFill>
                  <a:srgbClr val="FFFFFF"/>
                </a:solidFill>
              </a:defRPr>
            </a:pPr>
            <a:endParaRPr sz="1800"/>
          </a:p>
          <a:p>
            <a:pPr>
              <a:lnSpc>
                <a:spcPct val="8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  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4250"/>
            </a:pPr>
            <a:endParaRPr/>
          </a:p>
        </p:txBody>
      </p:sp>
      <p:sp>
        <p:nvSpPr>
          <p:cNvPr id="203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657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Open pneumothorax</a:t>
            </a:r>
          </a:p>
        </p:txBody>
      </p:sp>
      <p:sp>
        <p:nvSpPr>
          <p:cNvPr id="207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0080" lvl="1" indent="-246888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incidence</a:t>
            </a:r>
            <a:endParaRPr sz="2400"/>
          </a:p>
          <a:p>
            <a:pPr marL="246888" lvl="1" indent="146304">
              <a:lnSpc>
                <a:spcPct val="90000"/>
              </a:lnSpc>
              <a:spcBef>
                <a:spcPts val="700"/>
              </a:spcBef>
              <a:buSzTx/>
              <a:buFont typeface="Wingdings 2"/>
              <a:buNone/>
              <a:defRPr sz="3200">
                <a:solidFill>
                  <a:srgbClr val="FFFFFF"/>
                </a:solidFill>
              </a:defRPr>
            </a:pPr>
            <a:r>
              <a:t>     </a:t>
            </a:r>
            <a:r>
              <a:rPr sz="2600"/>
              <a:t>gunshot wounds</a:t>
            </a:r>
          </a:p>
          <a:p>
            <a:pPr marL="246888" lvl="1" indent="146304"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knife wounds</a:t>
            </a:r>
          </a:p>
          <a:p>
            <a:pPr marL="246888" lvl="1" indent="146304"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falls</a:t>
            </a:r>
          </a:p>
          <a:p>
            <a:pPr marL="246888" lvl="1" indent="146304">
              <a:lnSpc>
                <a:spcPct val="90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   motor vehicle collisions</a:t>
            </a:r>
          </a:p>
          <a:p>
            <a:pPr marL="640080" lvl="1" indent="-246888">
              <a:lnSpc>
                <a:spcPct val="90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If the chest wound opening is greater than two-thirds the diameter of the trachea, air follows the path or least resistance through the chest wall with each inspiration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Open pneumothorax</a:t>
            </a:r>
          </a:p>
        </p:txBody>
      </p:sp>
      <p:sp>
        <p:nvSpPr>
          <p:cNvPr id="210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lvl="1" indent="-274320">
              <a:lnSpc>
                <a:spcPct val="90000"/>
              </a:lnSpc>
              <a:spcBef>
                <a:spcPts val="800"/>
              </a:spcBef>
              <a:buSzPct val="95000"/>
              <a:defRPr sz="3600">
                <a:solidFill>
                  <a:srgbClr val="FFFFFF"/>
                </a:solidFill>
              </a:defRPr>
            </a:pPr>
            <a:r>
              <a:t>signs and symptoms</a:t>
            </a:r>
            <a:endParaRPr sz="3900"/>
          </a:p>
          <a:p>
            <a:pPr marL="274320" lvl="1" indent="-274320">
              <a:lnSpc>
                <a:spcPct val="9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decreased breath sounds on the injured  side</a:t>
            </a:r>
            <a:endParaRPr sz="3000"/>
          </a:p>
          <a:p>
            <a:pPr>
              <a:lnSpc>
                <a:spcPct val="9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a defect in the chest wall</a:t>
            </a:r>
            <a:endParaRPr sz="3000"/>
          </a:p>
          <a:p>
            <a:pPr>
              <a:lnSpc>
                <a:spcPct val="9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a sucking sound on inhalation</a:t>
            </a:r>
            <a:endParaRPr sz="3000"/>
          </a:p>
          <a:p>
            <a:pPr>
              <a:lnSpc>
                <a:spcPct val="9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subcutaneous emphysema</a:t>
            </a:r>
            <a:endParaRPr sz="3000"/>
          </a:p>
          <a:p>
            <a:pPr>
              <a:lnSpc>
                <a:spcPct val="9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tachypnea </a:t>
            </a:r>
            <a:endParaRPr sz="2400"/>
          </a:p>
          <a:p>
            <a:pPr>
              <a:lnSpc>
                <a:spcPct val="9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tachykardia</a:t>
            </a:r>
            <a:endParaRPr sz="3000"/>
          </a:p>
          <a:p>
            <a:pPr>
              <a:lnSpc>
                <a:spcPct val="9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- respiratory distress</a:t>
            </a:r>
            <a:endParaRPr sz="3000"/>
          </a:p>
          <a:p>
            <a:pPr>
              <a:lnSpc>
                <a:spcPct val="90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        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Open pneumothorax</a:t>
            </a:r>
          </a:p>
        </p:txBody>
      </p:sp>
      <p:sp>
        <p:nvSpPr>
          <p:cNvPr id="213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spcBef>
                <a:spcPts val="1000"/>
              </a:spcBef>
              <a:defRPr sz="4200">
                <a:solidFill>
                  <a:srgbClr val="FFFFFF"/>
                </a:solidFill>
              </a:defRPr>
            </a:pPr>
            <a:r>
              <a:t>management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analgesics 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high – flow oxygen</a:t>
            </a:r>
            <a:endParaRPr sz="2400"/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positive-pressure ventilation if necessary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ventilatory assistance with a bag-valve mask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circulation – treat for shock with crystalloid infusion 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cover site with sterile occlusive dressing taped on three sides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tube thoracostomy, videothoracoscopy, thoracotomy – in- hospital management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4250"/>
            </a:pPr>
            <a:endParaRPr/>
          </a:p>
        </p:txBody>
      </p:sp>
      <p:sp>
        <p:nvSpPr>
          <p:cNvPr id="216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Tension pneumothorax</a:t>
            </a:r>
          </a:p>
        </p:txBody>
      </p:sp>
      <p:sp>
        <p:nvSpPr>
          <p:cNvPr id="220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0080" lvl="1" indent="-246888"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occurs when air enters the pleural space from  a lung injury or through the chest wall without a means of exit</a:t>
            </a:r>
            <a:endParaRPr sz="2400"/>
          </a:p>
          <a:p>
            <a:pPr marL="640080" lvl="1" indent="-246888"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results in death if it is not immediately recognized and treated</a:t>
            </a:r>
          </a:p>
          <a:p>
            <a:pPr marL="640080" lvl="1" indent="-246888"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when air is allowed to leak into the pleural space during inspiration and becomes trapped during exhalation, an increase in the pleural pressure results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852704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FC000"/>
                </a:solidFill>
              </a:defRPr>
            </a:pPr>
            <a:r>
              <a:t>                        </a:t>
            </a:r>
            <a:r>
              <a:rPr sz="4400"/>
              <a:t>Anatomy </a:t>
            </a:r>
          </a:p>
        </p:txBody>
      </p:sp>
      <p:sp>
        <p:nvSpPr>
          <p:cNvPr id="117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skin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bones</a:t>
            </a:r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12 pair of  ribs</a:t>
            </a:r>
            <a:endParaRPr sz="2400"/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ribs 1-7:  join at sternum with cartilage end-points</a:t>
            </a:r>
            <a:endParaRPr sz="2100"/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ribs 8-10:  join at sternum with combined cartilage at 7</a:t>
            </a:r>
            <a:r>
              <a:rPr baseline="30000"/>
              <a:t>th</a:t>
            </a:r>
            <a:r>
              <a:t> rib</a:t>
            </a:r>
            <a:endParaRPr sz="2100"/>
          </a:p>
          <a:p>
            <a:pPr marL="914400" lvl="2" indent="-246888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ribs 11-12:  no anterior attachment</a:t>
            </a:r>
            <a:endParaRPr sz="2100"/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sternum</a:t>
            </a:r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thoracic spine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Tension pneumothorax</a:t>
            </a:r>
          </a:p>
        </p:txBody>
      </p:sp>
      <p:sp>
        <p:nvSpPr>
          <p:cNvPr id="223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0080" lvl="1" indent="-246888"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increased pleural pressure produces mediastinal shift</a:t>
            </a:r>
          </a:p>
          <a:p>
            <a:pPr marL="640080" lvl="1" indent="-246888"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mediastinal shift results in:</a:t>
            </a:r>
          </a:p>
          <a:p>
            <a:pPr marL="246888" lvl="1" indent="146304">
              <a:spcBef>
                <a:spcPts val="700"/>
              </a:spcBef>
              <a:buSzTx/>
              <a:buFont typeface="Wingdings 2"/>
              <a:buNone/>
              <a:defRPr sz="3200">
                <a:solidFill>
                  <a:srgbClr val="FFFFFF"/>
                </a:solidFill>
              </a:defRPr>
            </a:pPr>
            <a:r>
              <a:t>     </a:t>
            </a:r>
            <a:r>
              <a:rPr sz="2800"/>
              <a:t>- compression of the uninjured lung</a:t>
            </a:r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- kinking of the superior and inferior vena    </a:t>
            </a:r>
            <a:endParaRPr sz="2400"/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  cava, decreasing venous return to the  </a:t>
            </a:r>
            <a:endParaRPr sz="2400"/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  heart</a:t>
            </a:r>
          </a:p>
          <a:p>
            <a:pPr marL="640080" lvl="1" indent="-246888"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progression of simple or open pneumothorax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Tension pneumothorax</a:t>
            </a:r>
          </a:p>
        </p:txBody>
      </p:sp>
      <p:sp>
        <p:nvSpPr>
          <p:cNvPr id="226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lvl="1" indent="-274320">
              <a:lnSpc>
                <a:spcPct val="80000"/>
              </a:lnSpc>
              <a:spcBef>
                <a:spcPts val="700"/>
              </a:spcBef>
              <a:buSzPct val="95000"/>
              <a:defRPr sz="3000">
                <a:solidFill>
                  <a:srgbClr val="FFFFFF"/>
                </a:solidFill>
              </a:defRPr>
            </a:pPr>
            <a:r>
              <a:t>signs and symptoms</a:t>
            </a:r>
            <a:endParaRPr sz="3900"/>
          </a:p>
          <a:p>
            <a:pPr marL="274320" lvl="1" indent="-274320"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absent breath sounds on the injured  side</a:t>
            </a:r>
            <a:endParaRPr sz="3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hyperresonance to percussion</a:t>
            </a:r>
            <a:endParaRPr sz="2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subcutaneous emphysema</a:t>
            </a:r>
            <a:endParaRPr sz="3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tachypnea and increasing dyspnea</a:t>
            </a:r>
            <a:endParaRPr sz="3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tachykardia</a:t>
            </a:r>
            <a:endParaRPr sz="3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cynosis </a:t>
            </a:r>
            <a:endParaRPr sz="2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hypotension</a:t>
            </a:r>
            <a:endParaRPr sz="3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jugular venous distention</a:t>
            </a:r>
            <a:endParaRPr sz="3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extreme anxiety  </a:t>
            </a:r>
            <a:endParaRPr sz="2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- respiratory distress</a:t>
            </a:r>
            <a:endParaRPr sz="30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         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Tension pneumothorax</a:t>
            </a:r>
          </a:p>
        </p:txBody>
      </p:sp>
      <p:sp>
        <p:nvSpPr>
          <p:cNvPr id="229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64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management</a:t>
            </a:r>
            <a:endParaRPr sz="2200"/>
          </a:p>
          <a:p>
            <a:pPr>
              <a:lnSpc>
                <a:spcPct val="64000"/>
              </a:lnSpc>
              <a:defRPr sz="2900">
                <a:solidFill>
                  <a:srgbClr val="FFFFFF"/>
                </a:solidFill>
              </a:defRPr>
            </a:pPr>
            <a:r>
              <a:t>emergency care is directed at reducing the pressure in the pleural space</a:t>
            </a:r>
            <a:endParaRPr sz="3500"/>
          </a:p>
          <a:p>
            <a:pPr>
              <a:lnSpc>
                <a:spcPct val="64000"/>
              </a:lnSpc>
              <a:spcBef>
                <a:spcPts val="500"/>
              </a:spcBef>
              <a:defRPr sz="3500">
                <a:solidFill>
                  <a:srgbClr val="FFFFFF"/>
                </a:solidFill>
              </a:defRPr>
            </a:pPr>
            <a:endParaRPr sz="3500"/>
          </a:p>
          <a:p>
            <a:pPr>
              <a:lnSpc>
                <a:spcPct val="64000"/>
              </a:lnSpc>
              <a:defRPr sz="2900">
                <a:solidFill>
                  <a:srgbClr val="FFFFFF"/>
                </a:solidFill>
              </a:defRPr>
            </a:pPr>
            <a:r>
              <a:t>occlude open wound</a:t>
            </a:r>
            <a:endParaRPr sz="3500"/>
          </a:p>
          <a:p>
            <a:pPr>
              <a:lnSpc>
                <a:spcPct val="64000"/>
              </a:lnSpc>
              <a:defRPr sz="2900">
                <a:solidFill>
                  <a:srgbClr val="FFFFFF"/>
                </a:solidFill>
              </a:defRPr>
            </a:pPr>
            <a:r>
              <a:t>needle thoracostomy</a:t>
            </a:r>
            <a:endParaRPr sz="3500"/>
          </a:p>
          <a:p>
            <a:pPr>
              <a:lnSpc>
                <a:spcPct val="64000"/>
              </a:lnSpc>
              <a:defRPr sz="2900">
                <a:solidFill>
                  <a:srgbClr val="FFFFFF"/>
                </a:solidFill>
              </a:defRPr>
            </a:pPr>
            <a:r>
              <a:t>tube thoracostomy – in-hospital management</a:t>
            </a:r>
            <a:endParaRPr sz="2200"/>
          </a:p>
          <a:p>
            <a:pPr marL="914400" lvl="2" indent="-246888">
              <a:lnSpc>
                <a:spcPct val="72000"/>
              </a:lnSpc>
              <a:buClr>
                <a:schemeClr val="accent2"/>
              </a:buClr>
              <a:defRPr sz="2900">
                <a:solidFill>
                  <a:srgbClr val="FFFFFF"/>
                </a:solidFill>
              </a:defRPr>
            </a:pPr>
            <a:r>
              <a:t>4</a:t>
            </a:r>
            <a:r>
              <a:rPr baseline="30000"/>
              <a:t>nd</a:t>
            </a:r>
            <a:r>
              <a:t> intercostal space in mid-axillary line</a:t>
            </a:r>
            <a:endParaRPr sz="1700"/>
          </a:p>
          <a:p>
            <a:pPr marL="1188719" lvl="3" indent="-210311">
              <a:lnSpc>
                <a:spcPct val="72000"/>
              </a:lnSpc>
              <a:defRPr sz="2900">
                <a:solidFill>
                  <a:srgbClr val="FFFFFF"/>
                </a:solidFill>
              </a:defRPr>
            </a:pPr>
            <a:r>
              <a:t>TOP OF RIB</a:t>
            </a:r>
            <a:endParaRPr sz="1700"/>
          </a:p>
          <a:p>
            <a:pPr marL="274320" lvl="1" indent="-274320">
              <a:lnSpc>
                <a:spcPct val="80000"/>
              </a:lnSpc>
              <a:spcBef>
                <a:spcPts val="400"/>
              </a:spcBef>
              <a:buSzPct val="95000"/>
              <a:defRPr sz="3000">
                <a:solidFill>
                  <a:srgbClr val="FFFFFF"/>
                </a:solidFill>
              </a:defRPr>
            </a:pPr>
            <a:endParaRPr sz="1700"/>
          </a:p>
          <a:p>
            <a:pPr>
              <a:lnSpc>
                <a:spcPct val="80000"/>
              </a:lnSpc>
              <a:buSzTx/>
              <a:buFont typeface="Wingdings 2"/>
              <a:buNone/>
              <a:defRPr sz="2500">
                <a:solidFill>
                  <a:srgbClr val="FFFFFF"/>
                </a:solidFill>
              </a:defRPr>
            </a:pPr>
            <a:r>
              <a:t>         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Tension pneumothorax</a:t>
            </a:r>
          </a:p>
        </p:txBody>
      </p:sp>
      <p:sp>
        <p:nvSpPr>
          <p:cNvPr id="232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1576" indent="-271576" defTabSz="905255">
              <a:lnSpc>
                <a:spcPct val="64000"/>
              </a:lnSpc>
              <a:spcBef>
                <a:spcPts val="800"/>
              </a:spcBef>
              <a:defRPr sz="3465">
                <a:solidFill>
                  <a:srgbClr val="FFFFFF"/>
                </a:solidFill>
              </a:defRPr>
            </a:pPr>
            <a:r>
              <a:t>management</a:t>
            </a:r>
            <a:endParaRPr sz="1386"/>
          </a:p>
          <a:p>
            <a:pPr marL="271576" indent="-271576" defTabSz="905255">
              <a:lnSpc>
                <a:spcPct val="64000"/>
              </a:lnSpc>
              <a:spcBef>
                <a:spcPts val="400"/>
              </a:spcBef>
              <a:buSzTx/>
              <a:buFont typeface="Wingdings 2"/>
              <a:buNone/>
              <a:defRPr sz="1881">
                <a:solidFill>
                  <a:srgbClr val="FFFFFF"/>
                </a:solidFill>
              </a:defRPr>
            </a:pPr>
            <a:r>
              <a:t>      </a:t>
            </a:r>
            <a:endParaRPr sz="1386"/>
          </a:p>
          <a:p>
            <a:pPr marL="271576" indent="-271576" defTabSz="905255">
              <a:lnSpc>
                <a:spcPct val="64000"/>
              </a:lnSpc>
              <a:spcBef>
                <a:spcPts val="700"/>
              </a:spcBef>
              <a:buSzTx/>
              <a:buFont typeface="Wingdings 2"/>
              <a:buNone/>
              <a:defRPr sz="3069">
                <a:solidFill>
                  <a:srgbClr val="FF0000"/>
                </a:solidFill>
              </a:defRPr>
            </a:pPr>
            <a:r>
              <a:t>       pleural decompression should only be</a:t>
            </a:r>
            <a:endParaRPr sz="5742"/>
          </a:p>
          <a:p>
            <a:pPr marL="271576" indent="-271576" defTabSz="905255">
              <a:lnSpc>
                <a:spcPct val="64000"/>
              </a:lnSpc>
              <a:spcBef>
                <a:spcPts val="700"/>
              </a:spcBef>
              <a:buSzTx/>
              <a:buFont typeface="Wingdings 2"/>
              <a:buNone/>
              <a:defRPr sz="3069">
                <a:solidFill>
                  <a:srgbClr val="FF0000"/>
                </a:solidFill>
              </a:defRPr>
            </a:pPr>
            <a:r>
              <a:t>       employed if the patient demonstrates</a:t>
            </a:r>
            <a:endParaRPr sz="5742"/>
          </a:p>
          <a:p>
            <a:pPr marL="271576" indent="-271576" defTabSz="905255">
              <a:lnSpc>
                <a:spcPct val="64000"/>
              </a:lnSpc>
              <a:spcBef>
                <a:spcPts val="700"/>
              </a:spcBef>
              <a:buSzTx/>
              <a:buFont typeface="Wingdings 2"/>
              <a:buNone/>
              <a:defRPr sz="3069">
                <a:solidFill>
                  <a:srgbClr val="FF0000"/>
                </a:solidFill>
              </a:defRPr>
            </a:pPr>
            <a:r>
              <a:t>       significant dyspnea and distinct signs and</a:t>
            </a:r>
            <a:endParaRPr sz="5742"/>
          </a:p>
          <a:p>
            <a:pPr marL="271576" indent="-271576" defTabSz="905255">
              <a:lnSpc>
                <a:spcPct val="64000"/>
              </a:lnSpc>
              <a:spcBef>
                <a:spcPts val="700"/>
              </a:spcBef>
              <a:buSzTx/>
              <a:buFont typeface="Wingdings 2"/>
              <a:buNone/>
              <a:defRPr sz="3069">
                <a:solidFill>
                  <a:srgbClr val="FF0000"/>
                </a:solidFill>
              </a:defRPr>
            </a:pPr>
            <a:r>
              <a:t>       symptoms of tension pnemothorax </a:t>
            </a:r>
            <a:endParaRPr sz="3465">
              <a:solidFill>
                <a:srgbClr val="FFFFFF"/>
              </a:solidFill>
            </a:endParaRPr>
          </a:p>
          <a:p>
            <a:pPr marL="271576" indent="-271576" defTabSz="905255">
              <a:lnSpc>
                <a:spcPct val="64000"/>
              </a:lnSpc>
              <a:spcBef>
                <a:spcPts val="300"/>
              </a:spcBef>
              <a:buSzTx/>
              <a:buFont typeface="Wingdings 2"/>
              <a:buNone/>
              <a:defRPr sz="3465">
                <a:solidFill>
                  <a:srgbClr val="FFFFFF"/>
                </a:solidFill>
              </a:defRPr>
            </a:pPr>
            <a:endParaRPr sz="3465">
              <a:solidFill>
                <a:srgbClr val="FFFFFF"/>
              </a:solidFill>
            </a:endParaRPr>
          </a:p>
          <a:p>
            <a:pPr marL="271576" indent="-271576" defTabSz="905255">
              <a:lnSpc>
                <a:spcPct val="64000"/>
              </a:lnSpc>
              <a:spcBef>
                <a:spcPts val="300"/>
              </a:spcBef>
              <a:defRPr sz="3465">
                <a:solidFill>
                  <a:srgbClr val="FFFFFF"/>
                </a:solidFill>
              </a:defRPr>
            </a:pPr>
            <a:endParaRPr sz="3465">
              <a:solidFill>
                <a:srgbClr val="FFFFFF"/>
              </a:solidFill>
            </a:endParaRPr>
          </a:p>
          <a:p>
            <a:pPr marL="244419" lvl="2" indent="416417" defTabSz="905255">
              <a:lnSpc>
                <a:spcPct val="72000"/>
              </a:lnSpc>
              <a:spcBef>
                <a:spcPts val="200"/>
              </a:spcBef>
              <a:buSzTx/>
              <a:buFont typeface="Wingdings 2"/>
              <a:buNone/>
              <a:defRPr sz="3465">
                <a:solidFill>
                  <a:srgbClr val="FFFFFF"/>
                </a:solidFill>
              </a:defRPr>
            </a:pPr>
            <a:endParaRPr sz="3465">
              <a:solidFill>
                <a:srgbClr val="FFFFFF"/>
              </a:solidFill>
            </a:endParaRPr>
          </a:p>
          <a:p>
            <a:pPr marL="1176832" lvl="3" indent="-208208" defTabSz="905255">
              <a:lnSpc>
                <a:spcPct val="72000"/>
              </a:lnSpc>
              <a:spcBef>
                <a:spcPts val="200"/>
              </a:spcBef>
              <a:defRPr sz="3465">
                <a:solidFill>
                  <a:srgbClr val="FFFFFF"/>
                </a:solidFill>
              </a:defRPr>
            </a:pPr>
            <a:endParaRPr sz="3465">
              <a:solidFill>
                <a:srgbClr val="FFFFFF"/>
              </a:solidFill>
            </a:endParaRPr>
          </a:p>
          <a:p>
            <a:pPr marL="271576" lvl="1" indent="-271576" defTabSz="905255">
              <a:lnSpc>
                <a:spcPct val="80000"/>
              </a:lnSpc>
              <a:spcBef>
                <a:spcPts val="300"/>
              </a:spcBef>
              <a:buSzPct val="95000"/>
              <a:defRPr sz="2970">
                <a:solidFill>
                  <a:srgbClr val="FFFFFF"/>
                </a:solidFill>
              </a:defRPr>
            </a:pPr>
            <a:endParaRPr sz="3465">
              <a:solidFill>
                <a:srgbClr val="FFFFFF"/>
              </a:solidFill>
            </a:endParaRPr>
          </a:p>
          <a:p>
            <a:pPr marL="271576" indent="-271576" defTabSz="905255">
              <a:lnSpc>
                <a:spcPct val="80000"/>
              </a:lnSpc>
              <a:spcBef>
                <a:spcPts val="300"/>
              </a:spcBef>
              <a:buSzTx/>
              <a:buFont typeface="Wingdings 2"/>
              <a:buNone/>
              <a:defRPr sz="1584">
                <a:solidFill>
                  <a:srgbClr val="FFFFFF"/>
                </a:solidFill>
              </a:defRPr>
            </a:pPr>
            <a:r>
              <a:t>        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       Hemothorax</a:t>
            </a:r>
          </a:p>
        </p:txBody>
      </p:sp>
      <p:sp>
        <p:nvSpPr>
          <p:cNvPr id="235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0080" lvl="1" indent="-246888"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accumulation of  blood in the pleural space caused by bleeding from</a:t>
            </a:r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-penetring or blunt lung injury</a:t>
            </a:r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-chest wall vessels</a:t>
            </a:r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-intercostal vessels</a:t>
            </a:r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-myocardium 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       Hemothorax</a:t>
            </a:r>
          </a:p>
        </p:txBody>
      </p:sp>
      <p:sp>
        <p:nvSpPr>
          <p:cNvPr id="238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0080" lvl="1" indent="-246888"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incidence</a:t>
            </a:r>
            <a:endParaRPr sz="2400"/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-associated with pnemothorax – it is called a </a:t>
            </a:r>
            <a:endParaRPr sz="2400"/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 hemopnemothorax</a:t>
            </a:r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-blunt or penetring trauma</a:t>
            </a:r>
            <a:endParaRPr sz="2400"/>
          </a:p>
          <a:p>
            <a:pPr marL="246888" lvl="1" indent="146304"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-rib fractures are frequent cause</a:t>
            </a:r>
            <a:endParaRPr sz="2400"/>
          </a:p>
          <a:p>
            <a:pPr marL="640080" lvl="1" indent="-246888"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hypovolemia results as blood accumulates in the pleural space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       Hemothorax</a:t>
            </a:r>
          </a:p>
        </p:txBody>
      </p:sp>
      <p:sp>
        <p:nvSpPr>
          <p:cNvPr id="241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lvl="1" indent="-274320">
              <a:spcBef>
                <a:spcPts val="900"/>
              </a:spcBef>
              <a:buSzPct val="95000"/>
              <a:defRPr sz="3900">
                <a:solidFill>
                  <a:srgbClr val="FFFFFF"/>
                </a:solidFill>
              </a:defRPr>
            </a:pPr>
            <a:r>
              <a:t>signs and symptoms</a:t>
            </a:r>
          </a:p>
          <a:p>
            <a:pPr marL="274320" lvl="1" indent="-274320"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diminished or decreased breath sounds on the injured side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hypotension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tachypnea 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dyspnea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narrowed pulse pressure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pale, cool, moist skin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respiratory distress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       Hemothorax</a:t>
            </a:r>
          </a:p>
        </p:txBody>
      </p:sp>
      <p:sp>
        <p:nvSpPr>
          <p:cNvPr id="244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spcBef>
                <a:spcPts val="1000"/>
              </a:spcBef>
              <a:defRPr sz="4200">
                <a:solidFill>
                  <a:srgbClr val="FFFFFF"/>
                </a:solidFill>
              </a:defRPr>
            </a:pPr>
            <a:r>
              <a:t>management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analgesics 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high – flow oxygen</a:t>
            </a:r>
            <a:endParaRPr sz="2400"/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positive-pressure ventilation if necessary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ventilatory assistance with a bag-valve mask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circulation –  volume-expanding fluids to correct hypovolemia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tube thoracostomy</a:t>
            </a:r>
          </a:p>
          <a:p>
            <a:pPr marL="640080" lvl="1" indent="-246888">
              <a:lnSpc>
                <a:spcPct val="72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 videothoracoscopy or thoracotomy  </a:t>
            </a:r>
            <a:r>
              <a:rPr sz="2400"/>
              <a:t>- </a:t>
            </a:r>
            <a:r>
              <a:rPr sz="2000"/>
              <a:t>if it is blood loss by  tube thoracostomy more than 2000ml or next 3 hours is blood loss more than 500ml/hours   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         Contusion</a:t>
            </a:r>
          </a:p>
        </p:txBody>
      </p:sp>
      <p:sp>
        <p:nvSpPr>
          <p:cNvPr id="247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6888" lvl="1" indent="146304">
              <a:lnSpc>
                <a:spcPct val="81000"/>
              </a:lnSpc>
              <a:spcBef>
                <a:spcPts val="500"/>
              </a:spcBef>
              <a:buSzTx/>
              <a:buFont typeface="Wingdings 2"/>
              <a:buNone/>
              <a:defRPr sz="2000">
                <a:solidFill>
                  <a:srgbClr val="FFFFFF"/>
                </a:solidFill>
              </a:defRPr>
            </a:pPr>
            <a:endParaRPr/>
          </a:p>
          <a:p>
            <a:pPr marL="640080" lvl="1" indent="-246888">
              <a:lnSpc>
                <a:spcPct val="81000"/>
              </a:lnSpc>
              <a:buClr>
                <a:schemeClr val="accent1"/>
              </a:buClr>
              <a:defRPr sz="2500">
                <a:solidFill>
                  <a:srgbClr val="FFFFFF"/>
                </a:solidFill>
              </a:defRPr>
            </a:pPr>
            <a:r>
              <a:t>30-75% of patients with significant blunt chest trauma</a:t>
            </a:r>
            <a:endParaRPr sz="2200"/>
          </a:p>
          <a:p>
            <a:pPr marL="640080" lvl="1" indent="-246888">
              <a:lnSpc>
                <a:spcPct val="81000"/>
              </a:lnSpc>
              <a:buClr>
                <a:schemeClr val="accent1"/>
              </a:buClr>
              <a:defRPr sz="2500">
                <a:solidFill>
                  <a:srgbClr val="FFFFFF"/>
                </a:solidFill>
              </a:defRPr>
            </a:pPr>
            <a:r>
              <a:t>frequently associated with rib fracture</a:t>
            </a:r>
            <a:endParaRPr sz="2800"/>
          </a:p>
          <a:p>
            <a:pPr marL="640080" lvl="1" indent="-246888">
              <a:lnSpc>
                <a:spcPct val="81000"/>
              </a:lnSpc>
              <a:buClr>
                <a:schemeClr val="accent1"/>
              </a:buClr>
              <a:defRPr sz="2500">
                <a:solidFill>
                  <a:srgbClr val="FFFFFF"/>
                </a:solidFill>
              </a:defRPr>
            </a:pPr>
            <a:r>
              <a:t>younger patients – also without rib fracture </a:t>
            </a:r>
            <a:endParaRPr sz="2200"/>
          </a:p>
          <a:p>
            <a:pPr marL="274320" lvl="1" indent="-274320">
              <a:lnSpc>
                <a:spcPct val="90000"/>
              </a:lnSpc>
              <a:buSzPct val="95000"/>
              <a:defRPr sz="2700">
                <a:solidFill>
                  <a:srgbClr val="FFFFFF"/>
                </a:solidFill>
              </a:defRPr>
            </a:pPr>
            <a:r>
              <a:t>signs and symptoms</a:t>
            </a:r>
            <a:endParaRPr sz="30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200">
                <a:solidFill>
                  <a:srgbClr val="FFFFFF"/>
                </a:solidFill>
              </a:defRPr>
            </a:pPr>
            <a:r>
              <a:t>       - cough</a:t>
            </a:r>
            <a:endParaRPr sz="24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200">
                <a:solidFill>
                  <a:srgbClr val="FFFFFF"/>
                </a:solidFill>
              </a:defRPr>
            </a:pPr>
            <a:r>
              <a:t>       - tachypnea </a:t>
            </a:r>
            <a:endParaRPr sz="24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200">
                <a:solidFill>
                  <a:srgbClr val="FFFFFF"/>
                </a:solidFill>
              </a:defRPr>
            </a:pPr>
            <a:r>
              <a:t>       - tachycardia</a:t>
            </a:r>
            <a:endParaRPr sz="24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200">
                <a:solidFill>
                  <a:srgbClr val="FFFFFF"/>
                </a:solidFill>
              </a:defRPr>
            </a:pPr>
            <a:r>
              <a:t>       - dyspnea</a:t>
            </a:r>
            <a:endParaRPr sz="24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200">
                <a:solidFill>
                  <a:srgbClr val="FFFFFF"/>
                </a:solidFill>
              </a:defRPr>
            </a:pPr>
            <a:r>
              <a:t>       - cyanosis</a:t>
            </a:r>
            <a:endParaRPr sz="24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200">
                <a:solidFill>
                  <a:srgbClr val="FFFFFF"/>
                </a:solidFill>
              </a:defRPr>
            </a:pPr>
            <a:r>
              <a:t>       - respiratory distress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Nadpis 1"/>
          <p:cNvSpPr txBox="1">
            <a:spLocks noGrp="1"/>
          </p:cNvSpPr>
          <p:nvPr>
            <p:ph type="title"/>
          </p:nvPr>
        </p:nvSpPr>
        <p:spPr>
          <a:xfrm>
            <a:off x="457200" y="620687"/>
            <a:ext cx="8229600" cy="1226402"/>
          </a:xfrm>
          <a:prstGeom prst="rect">
            <a:avLst/>
          </a:prstGeom>
        </p:spPr>
        <p:txBody>
          <a:bodyPr/>
          <a:lstStyle/>
          <a:p>
            <a:pPr defTabSz="905255">
              <a:defRPr sz="4356">
                <a:solidFill>
                  <a:srgbClr val="FFC000"/>
                </a:solidFill>
              </a:defRPr>
            </a:pPr>
            <a:r>
              <a:t>            Pulmonary injury </a:t>
            </a:r>
            <a:br/>
            <a:r>
              <a:t>                  Contusion</a:t>
            </a:r>
          </a:p>
        </p:txBody>
      </p:sp>
      <p:sp>
        <p:nvSpPr>
          <p:cNvPr id="250" name="Zástupný symbol pro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lvl="1" indent="-274320">
              <a:spcBef>
                <a:spcPts val="500"/>
              </a:spcBef>
              <a:buSzPct val="95000"/>
              <a:defRPr sz="24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80000"/>
              </a:lnSpc>
              <a:spcBef>
                <a:spcPts val="1000"/>
              </a:spcBef>
              <a:defRPr sz="4200">
                <a:solidFill>
                  <a:srgbClr val="FFFFFF"/>
                </a:solidFill>
              </a:defRPr>
            </a:pPr>
            <a:r>
              <a:t>management</a:t>
            </a:r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analgesics </a:t>
            </a:r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high – flow oxygen</a:t>
            </a:r>
            <a:endParaRPr sz="2400"/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positive-pressure ventilation if necessary</a:t>
            </a:r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ventilatory assistance with a bag-valve mask</a:t>
            </a:r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respiratory rehabilitation</a:t>
            </a:r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antibiotics</a:t>
            </a:r>
          </a:p>
          <a:p>
            <a:pPr marL="640080" lvl="1" indent="-246888">
              <a:lnSpc>
                <a:spcPct val="8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bronchoscopy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 i="1">
                <a:solidFill>
                  <a:srgbClr val="FFC000"/>
                </a:solidFill>
              </a:defRPr>
            </a:pPr>
            <a:r>
              <a:t>      Cardiovascular injuries </a:t>
            </a:r>
            <a:br/>
            <a:r>
              <a:t>        Myocardial contusion</a:t>
            </a:r>
          </a:p>
        </p:txBody>
      </p:sp>
      <p:sp>
        <p:nvSpPr>
          <p:cNvPr id="253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623793"/>
          </a:xfrm>
          <a:prstGeom prst="rect">
            <a:avLst/>
          </a:prstGeom>
        </p:spPr>
        <p:txBody>
          <a:bodyPr/>
          <a:lstStyle/>
          <a:p>
            <a:pPr marL="246888" lvl="1" indent="146304">
              <a:lnSpc>
                <a:spcPct val="88000"/>
              </a:lnSpc>
              <a:spcBef>
                <a:spcPts val="500"/>
              </a:spcBef>
              <a:buSzTx/>
              <a:buFont typeface="Wingdings 2"/>
              <a:buNone/>
              <a:defRPr sz="1800">
                <a:solidFill>
                  <a:srgbClr val="FFFFFF"/>
                </a:solidFill>
              </a:defRPr>
            </a:pPr>
            <a:endParaRPr/>
          </a:p>
          <a:p>
            <a:pPr marL="640080" lvl="1" indent="-246888">
              <a:lnSpc>
                <a:spcPct val="88000"/>
              </a:lnSpc>
              <a:spcBef>
                <a:spcPts val="500"/>
              </a:spcBef>
              <a:buClr>
                <a:schemeClr val="accent1"/>
              </a:buClr>
              <a:defRPr sz="2200">
                <a:solidFill>
                  <a:srgbClr val="FFFFFF"/>
                </a:solidFill>
              </a:defRPr>
            </a:pPr>
            <a:r>
              <a:t>injury may reduce strength of cardiac contractions</a:t>
            </a:r>
          </a:p>
          <a:p>
            <a:pPr marL="914400" lvl="2" indent="-246888">
              <a:lnSpc>
                <a:spcPct val="88000"/>
              </a:lnSpc>
              <a:spcBef>
                <a:spcPts val="500"/>
              </a:spcBef>
              <a:buClr>
                <a:schemeClr val="accent2"/>
              </a:buClr>
              <a:defRPr sz="2200">
                <a:solidFill>
                  <a:srgbClr val="FFFFFF"/>
                </a:solidFill>
              </a:defRPr>
            </a:pPr>
            <a:r>
              <a:t>reduced cardiac output</a:t>
            </a:r>
            <a:endParaRPr sz="1900"/>
          </a:p>
          <a:p>
            <a:pPr marL="640080" lvl="1" indent="-246888">
              <a:lnSpc>
                <a:spcPct val="88000"/>
              </a:lnSpc>
              <a:spcBef>
                <a:spcPts val="500"/>
              </a:spcBef>
              <a:buClr>
                <a:schemeClr val="accent1"/>
              </a:buClr>
              <a:defRPr sz="2200">
                <a:solidFill>
                  <a:srgbClr val="FFFFFF"/>
                </a:solidFill>
              </a:defRPr>
            </a:pPr>
            <a:r>
              <a:t>progressive problems</a:t>
            </a:r>
          </a:p>
          <a:p>
            <a:pPr marL="914400" lvl="2" indent="-246888">
              <a:lnSpc>
                <a:spcPct val="88000"/>
              </a:lnSpc>
              <a:spcBef>
                <a:spcPts val="500"/>
              </a:spcBef>
              <a:buClr>
                <a:schemeClr val="accent2"/>
              </a:buClr>
              <a:defRPr sz="2200">
                <a:solidFill>
                  <a:srgbClr val="FFFFFF"/>
                </a:solidFill>
              </a:defRPr>
            </a:pPr>
            <a:r>
              <a:t>myocardial necrosis</a:t>
            </a:r>
            <a:endParaRPr sz="1900"/>
          </a:p>
          <a:p>
            <a:pPr marL="914400" lvl="2" indent="-246888">
              <a:lnSpc>
                <a:spcPct val="88000"/>
              </a:lnSpc>
              <a:spcBef>
                <a:spcPts val="500"/>
              </a:spcBef>
              <a:buClr>
                <a:schemeClr val="accent2"/>
              </a:buClr>
              <a:defRPr sz="2200">
                <a:solidFill>
                  <a:srgbClr val="FFFFFF"/>
                </a:solidFill>
              </a:defRPr>
            </a:pPr>
            <a:r>
              <a:t>dysrhythmias</a:t>
            </a:r>
            <a:endParaRPr sz="2400"/>
          </a:p>
          <a:p>
            <a:pPr marL="914400" lvl="2" indent="-246888">
              <a:lnSpc>
                <a:spcPct val="88000"/>
              </a:lnSpc>
              <a:spcBef>
                <a:spcPts val="500"/>
              </a:spcBef>
              <a:buClr>
                <a:schemeClr val="accent2"/>
              </a:buClr>
              <a:defRPr sz="2200">
                <a:solidFill>
                  <a:srgbClr val="FFFFFF"/>
                </a:solidFill>
              </a:defRPr>
            </a:pPr>
            <a:r>
              <a:t>cardiogenic shock</a:t>
            </a:r>
            <a:endParaRPr sz="2400"/>
          </a:p>
          <a:p>
            <a:pPr marL="914400" lvl="2" indent="-246888">
              <a:lnSpc>
                <a:spcPct val="88000"/>
              </a:lnSpc>
              <a:spcBef>
                <a:spcPts val="400"/>
              </a:spcBef>
              <a:buClr>
                <a:schemeClr val="accent2"/>
              </a:buClr>
              <a:defRPr sz="1600">
                <a:solidFill>
                  <a:srgbClr val="FFFFFF"/>
                </a:solidFill>
              </a:defRPr>
            </a:pPr>
            <a:endParaRPr sz="2400"/>
          </a:p>
          <a:p>
            <a:pPr>
              <a:lnSpc>
                <a:spcPct val="72000"/>
              </a:lnSpc>
              <a:buSzTx/>
              <a:buFont typeface="Wingdings 2"/>
              <a:buNone/>
              <a:defRPr sz="2700">
                <a:solidFill>
                  <a:srgbClr val="FFFFFF"/>
                </a:solidFill>
              </a:defRPr>
            </a:pPr>
            <a:r>
              <a:t> S/S </a:t>
            </a:r>
            <a:endParaRPr sz="3000"/>
          </a:p>
          <a:p>
            <a:pPr>
              <a:lnSpc>
                <a:spcPct val="72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t>tachycardia and/or irregular rhythm</a:t>
            </a:r>
            <a:endParaRPr sz="2400"/>
          </a:p>
          <a:p>
            <a:pPr>
              <a:lnSpc>
                <a:spcPct val="72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t>retrosternal pain </a:t>
            </a:r>
            <a:endParaRPr sz="2400"/>
          </a:p>
          <a:p>
            <a:pPr>
              <a:lnSpc>
                <a:spcPct val="72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t>associated injuries</a:t>
            </a:r>
            <a:endParaRPr sz="2400"/>
          </a:p>
          <a:p>
            <a:pPr marL="640080" lvl="1" indent="-246888">
              <a:lnSpc>
                <a:spcPct val="72000"/>
              </a:lnSpc>
              <a:spcBef>
                <a:spcPts val="500"/>
              </a:spcBef>
              <a:buClr>
                <a:schemeClr val="accent1"/>
              </a:buClr>
              <a:defRPr sz="2200">
                <a:solidFill>
                  <a:srgbClr val="FFFFFF"/>
                </a:solidFill>
              </a:defRPr>
            </a:pPr>
            <a:r>
              <a:t>rib/sternal fractures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 i="1">
                <a:solidFill>
                  <a:srgbClr val="FFC000"/>
                </a:solidFill>
              </a:defRPr>
            </a:pPr>
            <a:r>
              <a:t>      Cardiovascular injuries </a:t>
            </a:r>
            <a:br/>
            <a:r>
              <a:t>        Myocardial contusion</a:t>
            </a:r>
          </a:p>
        </p:txBody>
      </p:sp>
      <p:sp>
        <p:nvSpPr>
          <p:cNvPr id="256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623793"/>
          </a:xfrm>
          <a:prstGeom prst="rect">
            <a:avLst/>
          </a:prstGeom>
        </p:spPr>
        <p:txBody>
          <a:bodyPr/>
          <a:lstStyle/>
          <a:p>
            <a:pPr marL="246888" lvl="1" indent="146304">
              <a:lnSpc>
                <a:spcPct val="110000"/>
              </a:lnSpc>
              <a:spcBef>
                <a:spcPts val="500"/>
              </a:spcBef>
              <a:buSzTx/>
              <a:buFont typeface="Wingdings 2"/>
              <a:buNone/>
              <a:defRPr sz="18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management</a:t>
            </a:r>
          </a:p>
          <a:p>
            <a:pPr marL="640080" lvl="1" indent="-2468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monitor ECG</a:t>
            </a:r>
          </a:p>
          <a:p>
            <a:pPr marL="914400" lvl="2" indent="-246888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2100">
                <a:solidFill>
                  <a:srgbClr val="FFFFFF"/>
                </a:solidFill>
              </a:defRPr>
            </a:pPr>
            <a:r>
              <a:t>Alert for dysrhythmias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 i="1">
                <a:solidFill>
                  <a:srgbClr val="FFC000"/>
                </a:solidFill>
              </a:defRPr>
            </a:pPr>
            <a:r>
              <a:t>      Cardiovascular injuries </a:t>
            </a:r>
            <a:br/>
            <a:r>
              <a:t>       Pericardial tamponade</a:t>
            </a:r>
          </a:p>
        </p:txBody>
      </p:sp>
      <p:sp>
        <p:nvSpPr>
          <p:cNvPr id="259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623793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  <a:defRPr sz="2800"/>
            </a:pPr>
            <a:endParaRPr/>
          </a:p>
          <a:p>
            <a:pPr marL="640080" lvl="1" indent="-246888"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restriction to cardiac filling caused by blood or other fluid within the pericardium</a:t>
            </a:r>
          </a:p>
          <a:p>
            <a:pPr marL="640080" lvl="1" indent="-246888"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occurs in &lt;2% of all serious chest trauma</a:t>
            </a:r>
          </a:p>
          <a:p>
            <a:pPr marL="914400" lvl="2" indent="-246888">
              <a:spcBef>
                <a:spcPts val="400"/>
              </a:spcBef>
              <a:buClr>
                <a:schemeClr val="accent2"/>
              </a:buClr>
              <a:defRPr sz="2000">
                <a:solidFill>
                  <a:srgbClr val="FFFFFF"/>
                </a:solidFill>
              </a:defRPr>
            </a:pPr>
            <a:r>
              <a:t>however, very high mortality</a:t>
            </a:r>
            <a:endParaRPr sz="2100"/>
          </a:p>
          <a:p>
            <a:pPr marL="640080" lvl="1" indent="-246888"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results from tear in the coronary artery or penetration of myocardium</a:t>
            </a:r>
          </a:p>
          <a:p>
            <a:pPr marL="914400" lvl="2" indent="-246888">
              <a:spcBef>
                <a:spcPts val="400"/>
              </a:spcBef>
              <a:buClr>
                <a:schemeClr val="accent2"/>
              </a:buClr>
              <a:defRPr sz="2000">
                <a:solidFill>
                  <a:srgbClr val="FFFFFF"/>
                </a:solidFill>
              </a:defRPr>
            </a:pPr>
            <a:r>
              <a:t>blood seeps into pericardium and is unable to escape</a:t>
            </a:r>
            <a:endParaRPr sz="2100"/>
          </a:p>
          <a:p>
            <a:pPr marL="914400" lvl="2" indent="-246888">
              <a:spcBef>
                <a:spcPts val="400"/>
              </a:spcBef>
              <a:buClr>
                <a:schemeClr val="accent2"/>
              </a:buClr>
              <a:defRPr sz="2000">
                <a:solidFill>
                  <a:srgbClr val="FFFFFF"/>
                </a:solidFill>
              </a:defRPr>
            </a:pPr>
            <a:r>
              <a:t>200-300 ml of blood can restrict effectiveness of cardiac contractions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 i="1">
                <a:solidFill>
                  <a:srgbClr val="FFC000"/>
                </a:solidFill>
              </a:defRPr>
            </a:pPr>
            <a:r>
              <a:t>      Cardiovascular injuries </a:t>
            </a:r>
            <a:br/>
            <a:r>
              <a:t>       Pericardial tamponade</a:t>
            </a:r>
          </a:p>
        </p:txBody>
      </p:sp>
      <p:sp>
        <p:nvSpPr>
          <p:cNvPr id="26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623793"/>
          </a:xfrm>
          <a:prstGeom prst="rect">
            <a:avLst/>
          </a:prstGeom>
        </p:spPr>
        <p:txBody>
          <a:bodyPr/>
          <a:lstStyle/>
          <a:p>
            <a:pPr marL="246888" lvl="1" indent="146304">
              <a:lnSpc>
                <a:spcPct val="81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endParaRPr/>
          </a:p>
          <a:p>
            <a:pPr marL="274320" lvl="1" indent="-274320">
              <a:lnSpc>
                <a:spcPct val="90000"/>
              </a:lnSpc>
              <a:buSzPct val="95000"/>
              <a:defRPr sz="2800">
                <a:solidFill>
                  <a:srgbClr val="FFFFFF"/>
                </a:solidFill>
              </a:defRPr>
            </a:pPr>
            <a:r>
              <a:t>increased intrapericardial pressure</a:t>
            </a:r>
          </a:p>
          <a:p>
            <a:pPr marL="274320" lvl="1" indent="-274320">
              <a:lnSpc>
                <a:spcPct val="90000"/>
              </a:lnSpc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r>
              <a:t>     - </a:t>
            </a:r>
            <a:r>
              <a:rPr sz="2400"/>
              <a:t>does not allow the heart to expand and refill with blood</a:t>
            </a:r>
          </a:p>
          <a:p>
            <a:pPr marL="274320" lvl="1" indent="-274320"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-  results in a decrease in stroke volume and cardiac output</a:t>
            </a:r>
          </a:p>
          <a:p>
            <a:pPr marL="274320" lvl="1" indent="-274320">
              <a:lnSpc>
                <a:spcPct val="90000"/>
              </a:lnSpc>
              <a:buSzPct val="95000"/>
              <a:defRPr sz="2800">
                <a:solidFill>
                  <a:srgbClr val="FFFFFF"/>
                </a:solidFill>
              </a:defRPr>
            </a:pPr>
            <a:r>
              <a:t>myocardial perfusion decreases due to pressure effects on the walls of the heart and decreased diastolic pressures</a:t>
            </a:r>
          </a:p>
          <a:p>
            <a:pPr marL="274320" lvl="1" indent="-274320">
              <a:lnSpc>
                <a:spcPct val="90000"/>
              </a:lnSpc>
              <a:buSzPct val="95000"/>
              <a:defRPr sz="2800">
                <a:solidFill>
                  <a:srgbClr val="FFFFFF"/>
                </a:solidFill>
              </a:defRPr>
            </a:pPr>
            <a:r>
              <a:t> ischemic dysfunction may result in infarction</a:t>
            </a:r>
          </a:p>
          <a:p>
            <a:pPr marL="274320" lvl="1" indent="-274320">
              <a:lnSpc>
                <a:spcPct val="90000"/>
              </a:lnSpc>
              <a:buSzPct val="95000"/>
              <a:defRPr sz="2800">
                <a:solidFill>
                  <a:srgbClr val="FFFFFF"/>
                </a:solidFill>
              </a:defRPr>
            </a:pPr>
            <a:r>
              <a:t>removal of as little as 20ml of blood may drastically improve cardiac output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 i="1">
                <a:solidFill>
                  <a:srgbClr val="FFC000"/>
                </a:solidFill>
              </a:defRPr>
            </a:pPr>
            <a:r>
              <a:t>      Cardiovascular injuries </a:t>
            </a:r>
            <a:br/>
            <a:r>
              <a:t>       Pericardial tamponade</a:t>
            </a:r>
          </a:p>
        </p:txBody>
      </p:sp>
      <p:sp>
        <p:nvSpPr>
          <p:cNvPr id="265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2204864"/>
            <a:ext cx="8229600" cy="4119737"/>
          </a:xfrm>
          <a:prstGeom prst="rect">
            <a:avLst/>
          </a:prstGeom>
        </p:spPr>
        <p:txBody>
          <a:bodyPr/>
          <a:lstStyle/>
          <a:p>
            <a:pPr marL="274320" lvl="1" indent="-274320">
              <a:spcBef>
                <a:spcPts val="900"/>
              </a:spcBef>
              <a:buSzPct val="95000"/>
              <a:defRPr sz="3900">
                <a:solidFill>
                  <a:srgbClr val="FFFFFF"/>
                </a:solidFill>
              </a:defRPr>
            </a:pPr>
            <a:r>
              <a:t>signs and symptoms</a:t>
            </a:r>
          </a:p>
          <a:p>
            <a:pPr marL="274320" lvl="1" indent="-274320"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tachycardia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respiratory distress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Becks triad - narrowing pulse pressure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                   -  neck vein distention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                     -  muffled heart sounds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r>
              <a:t>       - ECG changes 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 i="1">
                <a:solidFill>
                  <a:srgbClr val="FFC000"/>
                </a:solidFill>
              </a:defRPr>
            </a:pPr>
            <a:r>
              <a:t>      Cardiovascular injuries </a:t>
            </a:r>
            <a:br/>
            <a:r>
              <a:t>       Pericardial tamponade</a:t>
            </a:r>
          </a:p>
        </p:txBody>
      </p:sp>
      <p:sp>
        <p:nvSpPr>
          <p:cNvPr id="268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41917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t>management</a:t>
            </a:r>
          </a:p>
          <a:p>
            <a:pPr marL="640080" lvl="1" indent="-246888">
              <a:lnSpc>
                <a:spcPct val="9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high flow O2</a:t>
            </a:r>
            <a:endParaRPr sz="2400"/>
          </a:p>
          <a:p>
            <a:pPr marL="640080" lvl="1" indent="-246888">
              <a:lnSpc>
                <a:spcPct val="9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IV therapy</a:t>
            </a:r>
            <a:endParaRPr sz="2400"/>
          </a:p>
          <a:p>
            <a:pPr marL="640080" lvl="1" indent="-246888">
              <a:lnSpc>
                <a:spcPct val="90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pericardiocentesis – </a:t>
            </a:r>
            <a:r>
              <a:rPr sz="2000"/>
              <a:t>needle insertion through the  skin incision directed toward the left shoulder at a 45 degree angle to the abdominal wall.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 i="1">
                <a:solidFill>
                  <a:srgbClr val="FFC000"/>
                </a:solidFill>
              </a:defRPr>
            </a:pPr>
            <a:r>
              <a:t>      Cardiovascular injuries </a:t>
            </a:r>
            <a:br/>
            <a:r>
              <a:t>             Aortic rupture</a:t>
            </a:r>
          </a:p>
        </p:txBody>
      </p:sp>
      <p:sp>
        <p:nvSpPr>
          <p:cNvPr id="27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623793"/>
          </a:xfrm>
          <a:prstGeom prst="rect">
            <a:avLst/>
          </a:prstGeom>
        </p:spPr>
        <p:txBody>
          <a:bodyPr/>
          <a:lstStyle/>
          <a:p>
            <a:pPr marL="246888" lvl="1" indent="146304">
              <a:lnSpc>
                <a:spcPct val="88000"/>
              </a:lnSpc>
              <a:spcBef>
                <a:spcPts val="400"/>
              </a:spcBef>
              <a:buSzTx/>
              <a:buFont typeface="Wingdings 2"/>
              <a:buNone/>
              <a:defRPr sz="1800">
                <a:solidFill>
                  <a:srgbClr val="FFFFFF"/>
                </a:solidFill>
              </a:defRPr>
            </a:pPr>
            <a:endParaRPr/>
          </a:p>
          <a:p>
            <a:pPr marL="246888" lvl="1" indent="146304">
              <a:lnSpc>
                <a:spcPct val="88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occurs almost exclusively with extreme blunt thoracic trauma - rapid deceleration in high-speed motor vehicle crashes</a:t>
            </a:r>
            <a:endParaRPr sz="3100"/>
          </a:p>
          <a:p>
            <a:pPr marL="246888" lvl="1" indent="146304">
              <a:lnSpc>
                <a:spcPct val="88000"/>
              </a:lnSpc>
              <a:buSzTx/>
              <a:buFont typeface="Wingdings 2"/>
              <a:buNone/>
              <a:defRPr>
                <a:solidFill>
                  <a:srgbClr val="FFFFFF"/>
                </a:solidFill>
              </a:defRPr>
            </a:pPr>
            <a:r>
              <a:t>    - falls from great heights</a:t>
            </a:r>
            <a:endParaRPr sz="3100"/>
          </a:p>
          <a:p>
            <a:pPr marL="246888" lvl="1" indent="146304">
              <a:lnSpc>
                <a:spcPct val="88000"/>
              </a:lnSpc>
              <a:spcBef>
                <a:spcPts val="400"/>
              </a:spcBef>
              <a:buSzTx/>
              <a:buFont typeface="Wingdings 2"/>
              <a:buNone/>
              <a:defRPr sz="3100">
                <a:solidFill>
                  <a:srgbClr val="FFFFFF"/>
                </a:solidFill>
              </a:defRPr>
            </a:pPr>
            <a:endParaRPr sz="3100"/>
          </a:p>
          <a:p>
            <a:pPr marL="914400" lvl="2" indent="-246888">
              <a:lnSpc>
                <a:spcPct val="88000"/>
              </a:lnSpc>
              <a:buClr>
                <a:schemeClr val="accent2"/>
              </a:buClr>
              <a:defRPr>
                <a:solidFill>
                  <a:srgbClr val="FFFFFF"/>
                </a:solidFill>
              </a:defRPr>
            </a:pPr>
            <a:r>
              <a:t>85-95%  of these patients die at the scene as result  of massive hemorrhage</a:t>
            </a:r>
            <a:endParaRPr sz="3100"/>
          </a:p>
          <a:p>
            <a:pPr marL="246888" lvl="2" indent="420623">
              <a:lnSpc>
                <a:spcPct val="88000"/>
              </a:lnSpc>
              <a:spcBef>
                <a:spcPts val="400"/>
              </a:spcBef>
              <a:buSzTx/>
              <a:buFont typeface="Wingdings 2"/>
              <a:buNone/>
              <a:defRPr sz="1800">
                <a:solidFill>
                  <a:srgbClr val="FFFFFF"/>
                </a:solidFill>
              </a:defRPr>
            </a:pPr>
            <a:endParaRPr sz="3100"/>
          </a:p>
          <a:p>
            <a:pPr marL="246888" lvl="1" indent="146304">
              <a:lnSpc>
                <a:spcPct val="88000"/>
              </a:lnSpc>
              <a:spcBef>
                <a:spcPts val="500"/>
              </a:spcBef>
              <a:buSzTx/>
              <a:buFont typeface="Wingdings 2"/>
              <a:buNone/>
              <a:defRPr sz="2300">
                <a:solidFill>
                  <a:srgbClr val="FFFFFF"/>
                </a:solidFill>
              </a:defRPr>
            </a:pPr>
            <a:r>
              <a:t>signs &amp; symptoms</a:t>
            </a:r>
            <a:endParaRPr sz="2800"/>
          </a:p>
          <a:p>
            <a:pPr marL="914400" lvl="2" indent="-246888">
              <a:lnSpc>
                <a:spcPct val="88000"/>
              </a:lnSpc>
              <a:spcBef>
                <a:spcPts val="500"/>
              </a:spcBef>
              <a:buClr>
                <a:schemeClr val="accent2"/>
              </a:buClr>
              <a:defRPr sz="2300">
                <a:solidFill>
                  <a:srgbClr val="FFFFFF"/>
                </a:solidFill>
              </a:defRPr>
            </a:pPr>
            <a:r>
              <a:t>rapid and deterioration of vitals</a:t>
            </a:r>
            <a:endParaRPr sz="1700"/>
          </a:p>
          <a:p>
            <a:pPr marL="914400" lvl="2" indent="-246888">
              <a:lnSpc>
                <a:spcPct val="88000"/>
              </a:lnSpc>
              <a:spcBef>
                <a:spcPts val="500"/>
              </a:spcBef>
              <a:buClr>
                <a:schemeClr val="accent2"/>
              </a:buClr>
              <a:defRPr sz="2300">
                <a:solidFill>
                  <a:srgbClr val="FFFFFF"/>
                </a:solidFill>
              </a:defRPr>
            </a:pPr>
            <a:r>
              <a:t>retrosternal pain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 i="1">
                <a:solidFill>
                  <a:srgbClr val="FFC000"/>
                </a:solidFill>
              </a:defRPr>
            </a:pPr>
            <a:r>
              <a:t>      Cardiovascular injuries </a:t>
            </a:r>
            <a:br/>
            <a:r>
              <a:t>              Aortic rupture</a:t>
            </a:r>
          </a:p>
        </p:txBody>
      </p:sp>
      <p:sp>
        <p:nvSpPr>
          <p:cNvPr id="27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257063" y="2338468"/>
            <a:ext cx="8229601" cy="4263754"/>
          </a:xfrm>
          <a:prstGeom prst="rect">
            <a:avLst/>
          </a:prstGeom>
        </p:spPr>
        <p:txBody>
          <a:bodyPr/>
          <a:lstStyle/>
          <a:p>
            <a:pPr marL="246888" lvl="1" indent="146304"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400"/>
            </a:pPr>
            <a:endParaRPr/>
          </a:p>
          <a:p>
            <a:pPr marL="640080" lvl="1" indent="-2468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IV therapy </a:t>
            </a:r>
          </a:p>
          <a:p>
            <a:pPr marL="914400" lvl="2" indent="-246888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00">
                <a:solidFill>
                  <a:srgbClr val="FFFFFF"/>
                </a:solidFill>
              </a:defRPr>
            </a:pPr>
            <a:r>
              <a:t>mild hypotension may be protective</a:t>
            </a:r>
          </a:p>
          <a:p>
            <a:pPr marL="640080" lvl="1" indent="-2468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keep patient calm</a:t>
            </a:r>
          </a:p>
          <a:p>
            <a:pPr marL="640080" lvl="1" indent="-2468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endovascular repair</a:t>
            </a:r>
          </a:p>
          <a:p>
            <a:pPr marL="640080" lvl="1" indent="-2468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solidFill>
                  <a:srgbClr val="FFFFFF"/>
                </a:solidFill>
              </a:defRPr>
            </a:pPr>
            <a:r>
              <a:t>operativ repair – is associated with increased mortality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780697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FC000"/>
                </a:solidFill>
              </a:defRPr>
            </a:pPr>
            <a:r>
              <a:t>                    Anatomy </a:t>
            </a:r>
          </a:p>
        </p:txBody>
      </p:sp>
      <p:sp>
        <p:nvSpPr>
          <p:cNvPr id="122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 2"/>
              <a:buNone/>
              <a:defRPr sz="3600">
                <a:solidFill>
                  <a:srgbClr val="FFFFFF"/>
                </a:solidFill>
              </a:defRPr>
            </a:pPr>
            <a:endParaRPr/>
          </a:p>
          <a:p>
            <a:pPr marL="640080" lvl="1" indent="-246888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defRPr sz="3600">
                <a:solidFill>
                  <a:srgbClr val="FFFFFF"/>
                </a:solidFill>
              </a:defRPr>
            </a:pPr>
            <a:r>
              <a:t>topographical thoracic reference lines</a:t>
            </a:r>
          </a:p>
          <a:p>
            <a:pPr marL="914400" lvl="2" indent="-246888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defRPr sz="2400">
                <a:solidFill>
                  <a:srgbClr val="FFFFFF"/>
                </a:solidFill>
              </a:defRPr>
            </a:pPr>
            <a:r>
              <a:t>midclavicular line</a:t>
            </a:r>
            <a:endParaRPr sz="2100"/>
          </a:p>
          <a:p>
            <a:pPr marL="914400" lvl="2" indent="-246888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defRPr sz="2400">
                <a:solidFill>
                  <a:srgbClr val="FFFFFF"/>
                </a:solidFill>
              </a:defRPr>
            </a:pPr>
            <a:r>
              <a:t>anterior axillary line</a:t>
            </a:r>
            <a:endParaRPr sz="2100"/>
          </a:p>
          <a:p>
            <a:pPr marL="914400" lvl="2" indent="-246888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defRPr sz="2400">
                <a:solidFill>
                  <a:srgbClr val="FFFFFF"/>
                </a:solidFill>
              </a:defRPr>
            </a:pPr>
            <a:r>
              <a:t>mid-axillary line</a:t>
            </a:r>
            <a:endParaRPr sz="2100"/>
          </a:p>
          <a:p>
            <a:pPr marL="914400" lvl="2" indent="-246888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defRPr sz="2400">
                <a:solidFill>
                  <a:srgbClr val="FFFFFF"/>
                </a:solidFill>
              </a:defRPr>
            </a:pPr>
            <a:r>
              <a:t>posterior axillary line</a:t>
            </a:r>
            <a:endParaRPr sz="2100"/>
          </a:p>
          <a:p>
            <a:pPr marL="640080" lvl="1" indent="-246888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defRPr sz="3600">
                <a:solidFill>
                  <a:srgbClr val="FFFFFF"/>
                </a:solidFill>
              </a:defRPr>
            </a:pPr>
            <a:r>
              <a:t>intercostal space</a:t>
            </a:r>
            <a:endParaRPr sz="2400"/>
          </a:p>
          <a:p>
            <a:pPr marL="914400" lvl="2" indent="-246888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defRPr sz="2400">
                <a:solidFill>
                  <a:srgbClr val="FFFFFF"/>
                </a:solidFill>
              </a:defRPr>
            </a:pPr>
            <a:r>
              <a:t>artery, vein  and  nerve  on inferior  margin  of  each  rib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780697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FC000"/>
                </a:solidFill>
              </a:defRPr>
            </a:pPr>
            <a:r>
              <a:t>                    Anatomy</a:t>
            </a:r>
          </a:p>
        </p:txBody>
      </p:sp>
      <p:sp>
        <p:nvSpPr>
          <p:cNvPr id="125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28799"/>
            <a:ext cx="8229600" cy="4695801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  <a:defRPr sz="2400">
                <a:solidFill>
                  <a:srgbClr val="FFFFFF"/>
                </a:solidFill>
              </a:defRPr>
            </a:pPr>
            <a:endParaRPr/>
          </a:p>
          <a:p>
            <a:pPr marL="640080" lvl="1" indent="-246888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defRPr sz="3600">
                <a:solidFill>
                  <a:srgbClr val="FFFFFF"/>
                </a:solidFill>
              </a:defRPr>
            </a:pPr>
            <a:r>
              <a:t>muscles of respiration</a:t>
            </a:r>
            <a:endParaRPr sz="2400"/>
          </a:p>
          <a:p>
            <a:pPr marL="914400" lvl="2" indent="-246888">
              <a:lnSpc>
                <a:spcPct val="90000"/>
              </a:lnSpc>
              <a:buClr>
                <a:schemeClr val="accent2"/>
              </a:buClr>
              <a:defRPr sz="2800">
                <a:solidFill>
                  <a:srgbClr val="FFFFFF"/>
                </a:solidFill>
              </a:defRPr>
            </a:pPr>
            <a:r>
              <a:t>diaphragm</a:t>
            </a:r>
          </a:p>
          <a:p>
            <a:pPr marL="914400" lvl="2" indent="-246888">
              <a:lnSpc>
                <a:spcPct val="90000"/>
              </a:lnSpc>
              <a:buClr>
                <a:schemeClr val="accent2"/>
              </a:buClr>
              <a:defRPr sz="2800">
                <a:solidFill>
                  <a:srgbClr val="FFFFFF"/>
                </a:solidFill>
              </a:defRPr>
            </a:pPr>
            <a:r>
              <a:t>intercostal muscles</a:t>
            </a:r>
            <a:endParaRPr sz="2100"/>
          </a:p>
          <a:p>
            <a:pPr marL="1188719" lvl="3" indent="-210311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contract to elevate the ribs and increase thoracic diameter</a:t>
            </a:r>
            <a:endParaRPr sz="2000"/>
          </a:p>
          <a:p>
            <a:pPr marL="1188719" lvl="3" indent="-210311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increase depth of respiration</a:t>
            </a:r>
            <a:endParaRPr sz="2000"/>
          </a:p>
          <a:p>
            <a:pPr marL="914400" lvl="2" indent="-246888">
              <a:lnSpc>
                <a:spcPct val="90000"/>
              </a:lnSpc>
              <a:buClr>
                <a:schemeClr val="accent2"/>
              </a:buClr>
              <a:defRPr sz="2800">
                <a:solidFill>
                  <a:srgbClr val="FFFFFF"/>
                </a:solidFill>
              </a:defRPr>
            </a:pPr>
            <a:r>
              <a:t>sternocleidomastoid</a:t>
            </a:r>
          </a:p>
          <a:p>
            <a:pPr marL="1188719" lvl="3" indent="-210311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raise upper rib and sternum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780697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FC000"/>
                </a:solidFill>
              </a:defRPr>
            </a:pPr>
            <a:r>
              <a:t>                    Anatomy </a:t>
            </a:r>
          </a:p>
        </p:txBody>
      </p:sp>
      <p:sp>
        <p:nvSpPr>
          <p:cNvPr id="128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556792"/>
            <a:ext cx="8229600" cy="47678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buSzTx/>
              <a:buFont typeface="Wingdings 2"/>
              <a:buNone/>
              <a:defRPr sz="2800">
                <a:solidFill>
                  <a:srgbClr val="FFFFFF"/>
                </a:solidFill>
              </a:defRPr>
            </a:pPr>
            <a:endParaRPr/>
          </a:p>
          <a:p>
            <a:pPr marL="640080" lvl="1" indent="-246888">
              <a:lnSpc>
                <a:spcPct val="81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trachea</a:t>
            </a:r>
          </a:p>
          <a:p>
            <a:pPr marL="914400" lvl="2" indent="-246888">
              <a:lnSpc>
                <a:spcPct val="81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hollow &amp; cartilage supported structure</a:t>
            </a:r>
            <a:endParaRPr sz="2100"/>
          </a:p>
          <a:p>
            <a:pPr marL="640080" lvl="1" indent="-246888">
              <a:lnSpc>
                <a:spcPct val="81000"/>
              </a:lnSpc>
              <a:buClr>
                <a:schemeClr val="accent1"/>
              </a:buClr>
              <a:defRPr sz="2800">
                <a:solidFill>
                  <a:srgbClr val="FFFFFF"/>
                </a:solidFill>
              </a:defRPr>
            </a:pPr>
            <a:r>
              <a:t>bronchi</a:t>
            </a:r>
          </a:p>
          <a:p>
            <a:pPr marL="914400" lvl="2" indent="-246888">
              <a:lnSpc>
                <a:spcPct val="81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right &amp; left extend for 3 centimeters</a:t>
            </a:r>
            <a:endParaRPr sz="2100"/>
          </a:p>
          <a:p>
            <a:pPr marL="914400" lvl="2" indent="-246888">
              <a:lnSpc>
                <a:spcPct val="81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enters lungs at pulmonary hilum</a:t>
            </a:r>
          </a:p>
          <a:p>
            <a:pPr marL="1188719" lvl="3" indent="-210311">
              <a:lnSpc>
                <a:spcPct val="81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t>also where pulmonary arteries &amp; veins enter</a:t>
            </a:r>
            <a:endParaRPr sz="2000"/>
          </a:p>
          <a:p>
            <a:pPr marL="914400" lvl="2" indent="-246888">
              <a:lnSpc>
                <a:spcPct val="81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further subdivide and terminate as alveoli</a:t>
            </a:r>
            <a:endParaRPr sz="2100"/>
          </a:p>
          <a:p>
            <a:pPr marL="1188719" lvl="3" indent="-210311">
              <a:lnSpc>
                <a:spcPct val="81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t>basic unit of structure &amp; function in the lungs</a:t>
            </a:r>
            <a:endParaRPr sz="2000"/>
          </a:p>
          <a:p>
            <a:pPr marL="1188719" lvl="3" indent="-210311">
              <a:lnSpc>
                <a:spcPct val="81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t>single cell membrane</a:t>
            </a:r>
            <a:endParaRPr sz="2000"/>
          </a:p>
          <a:p>
            <a:pPr marL="1188719" lvl="3" indent="-210311">
              <a:lnSpc>
                <a:spcPct val="81000"/>
              </a:lnSpc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t>external versus internal respiration</a:t>
            </a:r>
          </a:p>
          <a:p>
            <a:pPr marL="640080" lvl="1" indent="-246888">
              <a:lnSpc>
                <a:spcPct val="81000"/>
              </a:lnSpc>
              <a:spcBef>
                <a:spcPts val="700"/>
              </a:spcBef>
              <a:buClr>
                <a:schemeClr val="accent1"/>
              </a:buClr>
              <a:defRPr sz="3200">
                <a:solidFill>
                  <a:srgbClr val="FFFFFF"/>
                </a:solidFill>
              </a:defRPr>
            </a:pPr>
            <a:r>
              <a:t>lungs</a:t>
            </a:r>
          </a:p>
          <a:p>
            <a:pPr marL="914400" lvl="2" indent="-246888">
              <a:lnSpc>
                <a:spcPct val="81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right = 3 lobes</a:t>
            </a:r>
            <a:endParaRPr sz="2100"/>
          </a:p>
          <a:p>
            <a:pPr marL="914400" lvl="2" indent="-246888">
              <a:lnSpc>
                <a:spcPct val="81000"/>
              </a:lnSpc>
              <a:spcBef>
                <a:spcPts val="400"/>
              </a:spcBef>
              <a:buClr>
                <a:schemeClr val="accent2"/>
              </a:buClr>
              <a:defRPr sz="1800">
                <a:solidFill>
                  <a:srgbClr val="FFFFFF"/>
                </a:solidFill>
              </a:defRPr>
            </a:pPr>
            <a:r>
              <a:t>left = 2 lobes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ok">
  <a:themeElements>
    <a:clrScheme name="To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002060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Tok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263727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263727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00B20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263727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263727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ok">
  <a:themeElements>
    <a:clrScheme name="To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002060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Tok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263727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263727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00B20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263727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263727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Předvádění na obrazovce (4:3)</PresentationFormat>
  <Slides>57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Tok</vt:lpstr>
      <vt:lpstr> </vt:lpstr>
      <vt:lpstr>                Introduction </vt:lpstr>
      <vt:lpstr>                Physiology</vt:lpstr>
      <vt:lpstr>                        Anatomy </vt:lpstr>
      <vt:lpstr>Prezentace aplikace PowerPoint</vt:lpstr>
      <vt:lpstr>                    Anatomy </vt:lpstr>
      <vt:lpstr>                    Anatomy</vt:lpstr>
      <vt:lpstr>                    Anatomy </vt:lpstr>
      <vt:lpstr>Prezentace aplikace PowerPoint</vt:lpstr>
      <vt:lpstr>                    Anatomy </vt:lpstr>
      <vt:lpstr>                    Anatomy </vt:lpstr>
      <vt:lpstr>Prezentace aplikace PowerPoint</vt:lpstr>
      <vt:lpstr>                 Classifications</vt:lpstr>
      <vt:lpstr>      Classification mechanism of injury</vt:lpstr>
      <vt:lpstr>              Pathophysiology</vt:lpstr>
      <vt:lpstr>        Assessment findings</vt:lpstr>
      <vt:lpstr>        Assessment findings</vt:lpstr>
      <vt:lpstr>        Assessment findings</vt:lpstr>
      <vt:lpstr>        Assessment - neck</vt:lpstr>
      <vt:lpstr>        Assessment - chest</vt:lpstr>
      <vt:lpstr>                     Rib fractures </vt:lpstr>
      <vt:lpstr>Prezentace aplikace PowerPoint</vt:lpstr>
      <vt:lpstr>                     Rib fractures </vt:lpstr>
      <vt:lpstr>                     Rib fractures </vt:lpstr>
      <vt:lpstr>                Flail chest</vt:lpstr>
      <vt:lpstr>                   Flail chest</vt:lpstr>
      <vt:lpstr>                Flail chest</vt:lpstr>
      <vt:lpstr>              Sternal fracture</vt:lpstr>
      <vt:lpstr>              Sternal fracture</vt:lpstr>
      <vt:lpstr>            Pulmonary injury          Closed pneumothorax</vt:lpstr>
      <vt:lpstr>            Pulmonary injury          Closed pneumothorax</vt:lpstr>
      <vt:lpstr>            Pulmonary injury          Closed pneumothorax</vt:lpstr>
      <vt:lpstr>            Pulmonary injury          Closed pneumothorax</vt:lpstr>
      <vt:lpstr>Prezentace aplikace PowerPoint</vt:lpstr>
      <vt:lpstr>            Pulmonary injury           Open pneumothorax</vt:lpstr>
      <vt:lpstr>            Pulmonary injury           Open pneumothorax</vt:lpstr>
      <vt:lpstr>            Pulmonary injury           Open pneumothorax</vt:lpstr>
      <vt:lpstr>Prezentace aplikace PowerPoint</vt:lpstr>
      <vt:lpstr>            Pulmonary injury         Tension pneumothorax</vt:lpstr>
      <vt:lpstr>            Pulmonary injury         Tension pneumothorax</vt:lpstr>
      <vt:lpstr>            Pulmonary injury         Tension pneumothorax</vt:lpstr>
      <vt:lpstr>            Pulmonary injury         Tension pneumothorax</vt:lpstr>
      <vt:lpstr>            Pulmonary injury         Tension pneumothorax</vt:lpstr>
      <vt:lpstr>            Pulmonary injury                  Hemothorax</vt:lpstr>
      <vt:lpstr>            Pulmonary injury                  Hemothorax</vt:lpstr>
      <vt:lpstr>            Pulmonary injury                  Hemothorax</vt:lpstr>
      <vt:lpstr>            Pulmonary injury                  Hemothorax</vt:lpstr>
      <vt:lpstr>            Pulmonary injury                    Contusion</vt:lpstr>
      <vt:lpstr>            Pulmonary injury                    Contusion</vt:lpstr>
      <vt:lpstr>      Cardiovascular injuries          Myocardial contusion</vt:lpstr>
      <vt:lpstr>      Cardiovascular injuries          Myocardial contusion</vt:lpstr>
      <vt:lpstr>      Cardiovascular injuries         Pericardial tamponade</vt:lpstr>
      <vt:lpstr>      Cardiovascular injuries         Pericardial tamponade</vt:lpstr>
      <vt:lpstr>      Cardiovascular injuries         Pericardial tamponade</vt:lpstr>
      <vt:lpstr>      Cardiovascular injuries         Pericardial tamponade</vt:lpstr>
      <vt:lpstr>      Cardiovascular injuries               Aortic rupture</vt:lpstr>
      <vt:lpstr>      Cardiovascular injuries                Aortic rupture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revision>1</cp:revision>
  <dcterms:modified xsi:type="dcterms:W3CDTF">2020-04-14T19:16:42Z</dcterms:modified>
</cp:coreProperties>
</file>