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89" r:id="rId4"/>
    <p:sldId id="288" r:id="rId5"/>
    <p:sldId id="258" r:id="rId6"/>
    <p:sldId id="267" r:id="rId7"/>
    <p:sldId id="269" r:id="rId8"/>
    <p:sldId id="294" r:id="rId9"/>
    <p:sldId id="259" r:id="rId10"/>
    <p:sldId id="290" r:id="rId11"/>
    <p:sldId id="291" r:id="rId12"/>
    <p:sldId id="292" r:id="rId13"/>
    <p:sldId id="293" r:id="rId14"/>
    <p:sldId id="261" r:id="rId15"/>
    <p:sldId id="295" r:id="rId16"/>
    <p:sldId id="296" r:id="rId17"/>
    <p:sldId id="275" r:id="rId18"/>
    <p:sldId id="274" r:id="rId19"/>
    <p:sldId id="297" r:id="rId20"/>
    <p:sldId id="299" r:id="rId21"/>
    <p:sldId id="300" r:id="rId22"/>
    <p:sldId id="301" r:id="rId23"/>
    <p:sldId id="302" r:id="rId24"/>
    <p:sldId id="262" r:id="rId25"/>
    <p:sldId id="303" r:id="rId26"/>
    <p:sldId id="304" r:id="rId27"/>
    <p:sldId id="305" r:id="rId28"/>
    <p:sldId id="306" r:id="rId29"/>
    <p:sldId id="272" r:id="rId30"/>
    <p:sldId id="307" r:id="rId31"/>
    <p:sldId id="271" r:id="rId32"/>
    <p:sldId id="308" r:id="rId33"/>
    <p:sldId id="309" r:id="rId34"/>
    <p:sldId id="29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68" autoAdjust="0"/>
  </p:normalViewPr>
  <p:slideViewPr>
    <p:cSldViewPr snapToGrid="0">
      <p:cViewPr varScale="1">
        <p:scale>
          <a:sx n="76" d="100"/>
          <a:sy n="76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4F50-5C4F-482C-A9AC-379A8CB7A3D3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CC65-EBE5-43BC-AA00-62458CCB4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0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B924-90A1-4D50-B92D-777B6BA7A64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30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384D-FFED-44A9-A591-1DDCD1E05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D91C61-E4C3-4A2E-995B-07FD3D93E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4219AA-2E04-4909-B24A-88FAA2F2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2262E7-23B6-4F4E-889E-89DA77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C38C8-1087-47DC-92CE-562143A0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0626B-622C-4746-9D04-561B55C0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EDFD85-0EE3-4653-85B2-01B0EDB63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E8F32-5EEF-4419-A136-EA087A6C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95C4C-8E17-4F47-9525-86738AA8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C5743-9CC6-4217-8FF9-58C6377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8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647825-70BD-40A5-8EC3-FCD07C4E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2349A6-0A89-4CD1-BE2A-4C59BA14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DCE89-69D6-49C1-9F97-B055D0B5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4469B-7B6D-454D-A05B-400E1DBF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CEBCFF-8E8B-4E28-85F7-C4C2C69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19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DBC53-6C0D-4CD1-A9E5-CE0205362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1EBFF-EB71-4923-BE99-C5BDCE410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105CF-2E46-40C6-8FD6-B7075719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3B70A-A432-4DAF-8CB2-1E76178A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D4D98-3720-4B23-B364-1224C3CE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BB131-B92D-40E3-A1D5-8F27C0ED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1D9EDC-517E-4C75-BECB-3054C2BE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3F387-FDC8-4751-9E4B-0171728E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03B4F5-AF8E-42C6-8EA1-F161FDD8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DBF4C3-C23B-4FBC-9121-11A1058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5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4A5B0-50DC-4506-9282-392C9B92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2C609F-7285-43BF-89BB-5285DEE3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65DCE-1219-490B-895B-7786FE38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706D84-0429-4F93-923B-B132EC39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399319-3A61-45D5-A542-C818D48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57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D0BD4-E5E3-4B29-8F7D-42B38C1E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67FCCF-AFD3-4F4C-A326-335D1B405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D59E0-9E81-4325-B86A-B487F61C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A125CE-4951-4F28-872B-5F525346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778633-9CC9-4BDF-8E48-C4BCA24E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94B7CC-3425-4CA8-A625-85A2CA43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3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BCF2E-7D9D-4ADA-A163-F29FC89B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DBF466-1F53-40E1-9631-91D6C3F7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DF7C8F-0E48-49E5-A2C0-88E9DA75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0784E1-9C8E-4234-B19F-0E67F181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79325C2-C3B2-4D69-8F83-7AD212DF5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18D007-8CDF-43D9-A050-D671E192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353B2D-6E8B-4BEE-AFBB-A81F0BD5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6FC2DB-5C78-4C7B-962E-BC261A11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6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A496A-ADFB-45A8-9737-0B165F3A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F772BE-1EEF-48E9-8191-8AA76F49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65469D-5BB7-45A7-9223-6A2A3134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4C00C1-70F1-4E9C-B6F4-DD78AD58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9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0E832B-1148-4EC5-A434-3F986FE1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86B8A2-DDF4-42BD-81DC-C1121E2B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06FAFB-C06C-4020-BC6A-7B04C429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20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54B15-645C-450F-8BF4-75EC24FE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D70507-8DA4-40A5-AA17-BF700054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61E287-6290-4E64-B6D8-EA9916F0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2E1AE-616E-4867-941C-70AA7A62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75C701-463B-4BBE-B698-A068B492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FEC915-5C51-4A21-9F51-ABEB2244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1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5E89-E57E-409B-8E6D-A14F3F66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E5489-115E-43F7-9EC1-C85457B3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CC0A3-C661-4BD8-8148-F808F74A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03C1EA-8708-4AF8-866B-3AC3AD31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CE5EF-DA4B-4096-9E2F-6C10E75D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2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8E92-F98E-4A81-8DF7-61984C94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A9DDB7-5AE2-4671-8962-5A633E813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CAC01A-3516-4BDC-8C10-1986336E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52CEFA-8E2A-4FDF-9899-84547F9E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6B81FC-0E1B-4502-B33E-56B2B61A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848857-5F66-4179-BDD5-A10E07DE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0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36E8C-5476-4B1B-996B-289DF923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05954A-E1F2-444F-A1A1-9811BEE3D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458A56-3BF7-4B5E-B59E-6C3282AE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35400-64F7-49A9-80A8-B2FA8027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9A928D-F554-4DFF-A705-F9B722D3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05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47C498-E23E-4DE0-9FAB-1133111A4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DC6BCA-0546-4094-BFC2-72EF5DA21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79CDA8-1239-4ABE-AB8C-984D1221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668C88-320C-4B9D-AB09-B87917E6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A572B2-0173-410F-A752-92D85407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C4DE-B8A1-4887-BF15-7D9DF422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DCB984-866A-463C-9F9E-6136A125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F4064-97AB-4B4E-B4D4-5E76065E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5CFF8-C17F-49E0-8263-D67046E0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E4C2E4-CE37-4D21-9973-81680086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56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2623A-8505-4E86-BD0E-D32CB234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2E0AC-5F92-44A4-B63E-105FC20F9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78748E-E785-4C2E-A5DE-9FB0C9B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64353B-A09A-446E-AEEB-B206B650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692E94-394B-4E54-899E-455B42DB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A3A27-E0AD-444B-8AFE-6C620334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F35E8-FB49-440C-91F9-5ACA10B4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6405C3-9859-4B54-A9F2-C35B1E9F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17C0EB-3539-413C-AB1D-0124AC9C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004306-0AA4-4DBD-9486-F785C19BA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08F0D1-6D10-40C3-AE24-DE02EB194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2E0F3-FE5F-42C7-9628-AEDD37D0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CEC3B4-7922-417A-9201-1A406835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3A28A7-FA02-48B7-8DC1-4457A1D7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1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FBEDC-8147-4A29-AC87-80333CEA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51C16D-651E-44DA-B175-C3F8595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461E7F-8DA8-41EE-B17D-0BBC38D9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660EAF-8BF0-4E86-980F-568FAAF9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6274BA-38B9-4EF5-A404-7C2AC8B3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E74EA-F41E-4165-8A96-BD78C0E4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469BD9-25D7-449C-9D3C-9BA03EA9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0628C-C2A1-4186-A870-01FB1123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928FC-0E89-4E8F-9622-4262C838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70D3A4-EDBA-4D6D-8CE2-69B247F9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5259C9-0914-4E49-B5F6-C535B29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767B69-3CC6-44C9-A87A-3BE2831F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0673E7-9E74-4630-AF05-1197B082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7BBE7-B0EC-4ABC-AD87-4202B9A6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5928E6-48A4-45AA-80DA-6A825989E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B7A1EB-A0C9-4EB6-986F-2CBB743B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426DB8-E94C-40CB-83DA-21BCD195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859DF9-0D78-4863-90FD-3794199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2A595C-A325-41BA-B37E-91D81B6C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12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DBA284-B6B3-4E43-96AC-38BC5F24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87E47A-DE0A-493B-B210-A4C662D5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EA3AEA-2892-4075-8892-455552F45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B092-D1F0-4935-BB1E-FE513DA4AD2E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95DFB-E965-45E0-A820-9E46D63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E3FBE8-8917-4C5C-9B91-A43B4CD27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6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AFA8FB-C4E6-408F-B781-FEAC9663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22CD8A-8908-4556-87C4-B053039F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509E53-41C2-43AF-A7CD-FC3680C08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84B0-DCD4-49A7-BC17-F8947A61DBBA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D81FE7-720D-4458-95AC-1D779022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FC8D3C-FFD3-43EB-83DC-2CC6526A1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8177D-83CB-41F2-9415-822038A83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Benign</a:t>
            </a:r>
            <a:r>
              <a:rPr lang="cs-CZ"/>
              <a:t> skin tumors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73E0E3-FEA3-4CA4-A8D1-76709CCBB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MUDr. Anna Žáková</a:t>
            </a:r>
          </a:p>
          <a:p>
            <a:r>
              <a:rPr lang="cs-CZ"/>
              <a:t>I.DVK FNUSA a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34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Cylindroma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Epithelioma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apocrine</a:t>
            </a:r>
            <a:r>
              <a:rPr lang="cs-CZ" dirty="0"/>
              <a:t> </a:t>
            </a:r>
            <a:r>
              <a:rPr lang="cs-CZ" dirty="0" err="1"/>
              <a:t>differentiation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It </a:t>
            </a:r>
            <a:r>
              <a:rPr lang="cs-CZ" dirty="0" err="1"/>
              <a:t>appears</a:t>
            </a:r>
            <a:r>
              <a:rPr lang="cs-CZ" dirty="0"/>
              <a:t> in early </a:t>
            </a:r>
            <a:r>
              <a:rPr lang="cs-CZ" dirty="0" err="1"/>
              <a:t>adult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scalp</a:t>
            </a:r>
            <a:r>
              <a:rPr lang="cs-CZ" dirty="0"/>
              <a:t>,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begining</a:t>
            </a:r>
            <a:r>
              <a:rPr lang="cs-CZ" dirty="0"/>
              <a:t>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papules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nodules</a:t>
            </a:r>
            <a:r>
              <a:rPr lang="cs-CZ" dirty="0"/>
              <a:t> skin-</a:t>
            </a:r>
            <a:r>
              <a:rPr lang="cs-CZ" dirty="0" err="1"/>
              <a:t>colored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red</a:t>
            </a:r>
            <a:r>
              <a:rPr lang="cs-CZ" dirty="0"/>
              <a:t>,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nodules</a:t>
            </a:r>
            <a:r>
              <a:rPr lang="cs-CZ" dirty="0"/>
              <a:t>, so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 - </a:t>
            </a:r>
            <a:r>
              <a:rPr lang="cs-CZ" dirty="0" err="1"/>
              <a:t>described</a:t>
            </a:r>
            <a:r>
              <a:rPr lang="cs-CZ" dirty="0"/>
              <a:t> as „turban </a:t>
            </a:r>
            <a:r>
              <a:rPr lang="cs-CZ" dirty="0" err="1"/>
              <a:t>tumour</a:t>
            </a:r>
            <a:r>
              <a:rPr lang="cs-CZ" dirty="0"/>
              <a:t>“</a:t>
            </a:r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Therapy</a:t>
            </a:r>
            <a:r>
              <a:rPr lang="cs-CZ" dirty="0"/>
              <a:t> – </a:t>
            </a:r>
            <a:r>
              <a:rPr lang="cs-CZ" dirty="0" err="1"/>
              <a:t>surgical</a:t>
            </a:r>
            <a:r>
              <a:rPr lang="cs-CZ" dirty="0"/>
              <a:t> </a:t>
            </a:r>
            <a:r>
              <a:rPr lang="cs-CZ" dirty="0" err="1"/>
              <a:t>excision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3A849C-3E90-4A36-8AA1-A1358E0D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88629"/>
            <a:ext cx="5439179" cy="17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Pilomatrixom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 err="1"/>
              <a:t>Epithelioma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follicle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cystic</a:t>
            </a:r>
            <a:r>
              <a:rPr lang="cs-CZ" dirty="0"/>
              <a:t> </a:t>
            </a:r>
            <a:r>
              <a:rPr lang="cs-CZ" dirty="0" err="1"/>
              <a:t>childhood</a:t>
            </a:r>
            <a:r>
              <a:rPr lang="cs-CZ" dirty="0"/>
              <a:t> tumor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Usually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scalp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cheek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Therapy</a:t>
            </a:r>
            <a:r>
              <a:rPr lang="cs-CZ" dirty="0"/>
              <a:t> - </a:t>
            </a:r>
            <a:r>
              <a:rPr lang="cs-CZ" dirty="0" err="1"/>
              <a:t>excision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3FE1E2-2828-40EA-AB8F-9B223C7A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93" y="3554694"/>
            <a:ext cx="307265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2B50B-6332-419B-96DD-6DEA40AC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6B813-3555-4EB8-B40B-48EC8A0F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Kerathoakanthoma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supraglandular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follicle</a:t>
            </a:r>
            <a:endParaRPr lang="cs-CZ" dirty="0"/>
          </a:p>
          <a:p>
            <a:pPr lvl="1">
              <a:buFontTx/>
              <a:buChar char="-"/>
            </a:pPr>
            <a:r>
              <a:rPr lang="en-US" dirty="0"/>
              <a:t>it is formed in sun-exposed parts of the body</a:t>
            </a:r>
            <a:r>
              <a:rPr lang="cs-CZ" dirty="0"/>
              <a:t> (face, </a:t>
            </a:r>
            <a:r>
              <a:rPr lang="cs-CZ" dirty="0" err="1"/>
              <a:t>neck</a:t>
            </a:r>
            <a:r>
              <a:rPr lang="cs-CZ" dirty="0"/>
              <a:t>, </a:t>
            </a:r>
            <a:r>
              <a:rPr lang="cs-CZ" dirty="0" err="1"/>
              <a:t>hands</a:t>
            </a:r>
            <a:r>
              <a:rPr lang="cs-CZ" dirty="0"/>
              <a:t>) in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60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immunosuppressed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sz="2800" dirty="0"/>
          </a:p>
          <a:p>
            <a:pPr lvl="1">
              <a:buFontTx/>
              <a:buChar char="-"/>
            </a:pPr>
            <a:r>
              <a:rPr lang="en-US" sz="2400" b="0" i="0" dirty="0">
                <a:effectLst/>
              </a:rPr>
              <a:t>fast-growing solitary semicircular </a:t>
            </a:r>
            <a:r>
              <a:rPr lang="cs-CZ" dirty="0" err="1"/>
              <a:t>nodule</a:t>
            </a:r>
            <a:r>
              <a:rPr lang="cs-CZ" dirty="0"/>
              <a:t> </a:t>
            </a:r>
            <a:r>
              <a:rPr lang="en-US" sz="2400" b="0" i="0" dirty="0">
                <a:effectLst/>
              </a:rPr>
              <a:t>reaching up to 2 cm in diameter within a few weeks with bulging edges </a:t>
            </a:r>
            <a:r>
              <a:rPr lang="cs-CZ" dirty="0"/>
              <a:t>a</a:t>
            </a:r>
            <a:r>
              <a:rPr lang="en-US" sz="2400" b="0" i="0" dirty="0" err="1">
                <a:effectLst/>
              </a:rPr>
              <a:t>nd</a:t>
            </a:r>
            <a:r>
              <a:rPr lang="en-US" sz="2400" b="0" i="0" dirty="0">
                <a:effectLst/>
              </a:rPr>
              <a:t> a central crater filled with horn</a:t>
            </a:r>
            <a:endParaRPr lang="cs-CZ" sz="2400" b="0" i="0" dirty="0">
              <a:effectLst/>
            </a:endParaRPr>
          </a:p>
          <a:p>
            <a:pPr lvl="1">
              <a:buFontTx/>
              <a:buChar char="-"/>
            </a:pPr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teleangiektasias</a:t>
            </a:r>
            <a:endParaRPr lang="cs-CZ" dirty="0"/>
          </a:p>
          <a:p>
            <a:pPr lvl="1">
              <a:buFontTx/>
              <a:buChar char="-"/>
            </a:pPr>
            <a:r>
              <a:rPr lang="cs-CZ" sz="2400" b="0" i="0" dirty="0">
                <a:effectLst/>
              </a:rPr>
              <a:t>It </a:t>
            </a:r>
            <a:r>
              <a:rPr lang="cs-CZ" sz="2400" b="0" i="0" dirty="0" err="1">
                <a:effectLst/>
              </a:rPr>
              <a:t>could</a:t>
            </a:r>
            <a:r>
              <a:rPr lang="cs-CZ" sz="2400" b="0" i="0" dirty="0">
                <a:effectLst/>
              </a:rPr>
              <a:t> </a:t>
            </a:r>
            <a:r>
              <a:rPr lang="cs-CZ" sz="2400" b="0" i="0" dirty="0" err="1">
                <a:effectLst/>
              </a:rPr>
              <a:t>spontaneously</a:t>
            </a:r>
            <a:r>
              <a:rPr lang="cs-CZ" sz="2400" b="0" i="0" dirty="0">
                <a:effectLst/>
              </a:rPr>
              <a:t> </a:t>
            </a:r>
            <a:r>
              <a:rPr lang="cs-CZ" sz="2400" b="0" i="0" dirty="0" err="1">
                <a:effectLst/>
              </a:rPr>
              <a:t>regress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scar</a:t>
            </a:r>
            <a:endParaRPr lang="en-US" sz="2400" b="0" i="0" dirty="0">
              <a:effectLst/>
            </a:endParaRPr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Therapy</a:t>
            </a:r>
            <a:r>
              <a:rPr lang="cs-CZ" dirty="0"/>
              <a:t> - </a:t>
            </a:r>
            <a:r>
              <a:rPr lang="cs-CZ" dirty="0" err="1"/>
              <a:t>excision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DD3FD7-901F-43D1-BF7B-3D13D363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94" y="4357474"/>
            <a:ext cx="2744600" cy="21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07A7C4-6CA9-4837-BA16-155612C8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48" y="423081"/>
            <a:ext cx="10515600" cy="575388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3) </a:t>
            </a:r>
            <a:r>
              <a:rPr lang="cs-CZ" b="1" dirty="0" err="1"/>
              <a:t>Mezenchymal</a:t>
            </a:r>
            <a:r>
              <a:rPr lang="cs-CZ" b="1" dirty="0"/>
              <a:t> </a:t>
            </a:r>
            <a:r>
              <a:rPr lang="cs-CZ" b="1" dirty="0" err="1"/>
              <a:t>tumors</a:t>
            </a:r>
            <a:endParaRPr lang="cs-CZ" b="1" dirty="0"/>
          </a:p>
          <a:p>
            <a:r>
              <a:rPr lang="cs-CZ" dirty="0" err="1"/>
              <a:t>Histiocytoma</a:t>
            </a:r>
            <a:r>
              <a:rPr lang="cs-CZ" dirty="0"/>
              <a:t>, </a:t>
            </a:r>
            <a:r>
              <a:rPr lang="cs-CZ" dirty="0" err="1"/>
              <a:t>dermatofibroma</a:t>
            </a:r>
            <a:endParaRPr lang="cs-CZ" dirty="0"/>
          </a:p>
          <a:p>
            <a:r>
              <a:rPr lang="cs-CZ" dirty="0"/>
              <a:t>Keloid, </a:t>
            </a:r>
            <a:r>
              <a:rPr lang="cs-CZ" dirty="0" err="1"/>
              <a:t>hypertrofic</a:t>
            </a:r>
            <a:r>
              <a:rPr lang="cs-CZ" dirty="0"/>
              <a:t> </a:t>
            </a:r>
            <a:r>
              <a:rPr lang="cs-CZ" dirty="0" err="1"/>
              <a:t>scar</a:t>
            </a:r>
            <a:endParaRPr lang="cs-CZ" dirty="0"/>
          </a:p>
          <a:p>
            <a:r>
              <a:rPr lang="cs-CZ" dirty="0" err="1"/>
              <a:t>Fibroma</a:t>
            </a:r>
            <a:r>
              <a:rPr lang="cs-CZ" dirty="0"/>
              <a:t> </a:t>
            </a:r>
            <a:r>
              <a:rPr lang="cs-CZ" dirty="0" err="1"/>
              <a:t>molle</a:t>
            </a:r>
            <a:endParaRPr lang="cs-CZ" dirty="0"/>
          </a:p>
          <a:p>
            <a:r>
              <a:rPr lang="cs-CZ" dirty="0" err="1"/>
              <a:t>Angiofibroma</a:t>
            </a:r>
            <a:endParaRPr lang="cs-CZ" dirty="0"/>
          </a:p>
          <a:p>
            <a:r>
              <a:rPr lang="cs-CZ" dirty="0" err="1"/>
              <a:t>Leiomyoma</a:t>
            </a:r>
            <a:endParaRPr lang="cs-CZ" dirty="0"/>
          </a:p>
          <a:p>
            <a:r>
              <a:rPr lang="cs-CZ" dirty="0" err="1"/>
              <a:t>lipoma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D661F-44ED-432F-AE72-B4CF4FA0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13" y="292452"/>
            <a:ext cx="3190875" cy="23241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BD8024-5DD7-4C8E-981B-8F07A54D5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144280"/>
            <a:ext cx="4305300" cy="3105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9F2A5C-F856-4B5D-8D40-15780F9CD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874" y="4462072"/>
            <a:ext cx="3461154" cy="22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Histiocytoma</a:t>
            </a:r>
            <a:r>
              <a:rPr lang="cs-CZ" b="1" dirty="0"/>
              <a:t> </a:t>
            </a:r>
            <a:r>
              <a:rPr lang="cs-CZ" b="1" dirty="0" err="1"/>
              <a:t>fibrosum</a:t>
            </a:r>
            <a:r>
              <a:rPr lang="cs-CZ" b="1" dirty="0"/>
              <a:t>, </a:t>
            </a:r>
            <a:r>
              <a:rPr lang="cs-CZ" b="1" dirty="0" err="1"/>
              <a:t>dermatofibroma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skin </a:t>
            </a:r>
            <a:r>
              <a:rPr lang="cs-CZ" dirty="0" err="1"/>
              <a:t>tumors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appears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on </a:t>
            </a:r>
            <a:r>
              <a:rPr lang="cs-CZ" dirty="0" err="1"/>
              <a:t>extremities</a:t>
            </a:r>
            <a:r>
              <a:rPr lang="cs-CZ" dirty="0"/>
              <a:t>, </a:t>
            </a:r>
            <a:r>
              <a:rPr lang="cs-CZ" dirty="0" err="1"/>
              <a:t>sometimes</a:t>
            </a:r>
            <a:r>
              <a:rPr lang="cs-CZ" dirty="0"/>
              <a:t> on </a:t>
            </a:r>
            <a:r>
              <a:rPr lang="cs-CZ" dirty="0" err="1"/>
              <a:t>trunk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inflamation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bite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insect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injury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It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solitar</a:t>
            </a:r>
            <a:r>
              <a:rPr lang="cs-CZ" dirty="0"/>
              <a:t> </a:t>
            </a:r>
            <a:r>
              <a:rPr lang="cs-CZ" dirty="0" err="1"/>
              <a:t>flat</a:t>
            </a:r>
            <a:r>
              <a:rPr lang="cs-CZ" dirty="0"/>
              <a:t>  </a:t>
            </a:r>
            <a:r>
              <a:rPr lang="cs-CZ" dirty="0" err="1"/>
              <a:t>leassion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nodule</a:t>
            </a:r>
            <a:r>
              <a:rPr lang="cs-CZ" dirty="0"/>
              <a:t>, </a:t>
            </a:r>
            <a:r>
              <a:rPr lang="cs-CZ" dirty="0" err="1"/>
              <a:t>red-brown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isn´t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, but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excision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D02FD2-FD7E-4DBF-B93F-6365F4E1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92" y="141727"/>
            <a:ext cx="31908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Keloid, </a:t>
            </a:r>
            <a:r>
              <a:rPr lang="cs-CZ" b="1" dirty="0" err="1"/>
              <a:t>hypertrofic</a:t>
            </a:r>
            <a:r>
              <a:rPr lang="cs-CZ" b="1" dirty="0"/>
              <a:t> </a:t>
            </a:r>
            <a:r>
              <a:rPr lang="cs-CZ" b="1" dirty="0" err="1"/>
              <a:t>scar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A keloid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reparative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extends</a:t>
            </a:r>
            <a:r>
              <a:rPr lang="cs-CZ" dirty="0"/>
              <a:t> </a:t>
            </a:r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bounds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scar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Typical</a:t>
            </a:r>
            <a:r>
              <a:rPr lang="cs-CZ" dirty="0"/>
              <a:t> are –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,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ear</a:t>
            </a:r>
            <a:r>
              <a:rPr lang="cs-CZ" dirty="0"/>
              <a:t> </a:t>
            </a:r>
            <a:r>
              <a:rPr lang="cs-CZ" dirty="0" err="1"/>
              <a:t>lobes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piercing</a:t>
            </a:r>
          </a:p>
          <a:p>
            <a:pPr>
              <a:buFontTx/>
              <a:buChar char="-"/>
            </a:pPr>
            <a:r>
              <a:rPr lang="cs-CZ" dirty="0"/>
              <a:t>Black </a:t>
            </a:r>
            <a:r>
              <a:rPr lang="cs-CZ" dirty="0" err="1"/>
              <a:t>individuals</a:t>
            </a:r>
            <a:r>
              <a:rPr lang="cs-CZ" dirty="0"/>
              <a:t> are more </a:t>
            </a:r>
            <a:r>
              <a:rPr lang="cs-CZ" dirty="0" err="1"/>
              <a:t>likely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keloids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 –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, any </a:t>
            </a:r>
            <a:r>
              <a:rPr lang="cs-CZ" dirty="0" err="1"/>
              <a:t>maniulation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in a </a:t>
            </a:r>
            <a:r>
              <a:rPr lang="cs-CZ" dirty="0" err="1"/>
              <a:t>worst</a:t>
            </a:r>
            <a:r>
              <a:rPr lang="cs-CZ" dirty="0"/>
              <a:t> keloid,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are </a:t>
            </a:r>
            <a:r>
              <a:rPr lang="cs-CZ" dirty="0" err="1"/>
              <a:t>obtained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shave</a:t>
            </a:r>
            <a:r>
              <a:rPr lang="cs-CZ" dirty="0"/>
              <a:t> </a:t>
            </a:r>
            <a:r>
              <a:rPr lang="cs-CZ" dirty="0" err="1"/>
              <a:t>excision</a:t>
            </a:r>
            <a:r>
              <a:rPr lang="cs-CZ" dirty="0"/>
              <a:t>, </a:t>
            </a:r>
            <a:r>
              <a:rPr lang="cs-CZ" dirty="0" err="1"/>
              <a:t>cryotherapy</a:t>
            </a:r>
            <a:r>
              <a:rPr lang="cs-CZ" dirty="0"/>
              <a:t>, </a:t>
            </a:r>
            <a:r>
              <a:rPr lang="cs-CZ" dirty="0" err="1"/>
              <a:t>interelesional</a:t>
            </a:r>
            <a:r>
              <a:rPr lang="cs-CZ" dirty="0"/>
              <a:t> </a:t>
            </a:r>
            <a:r>
              <a:rPr lang="cs-CZ" dirty="0" err="1"/>
              <a:t>corticosteroids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compression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Hypertrofic</a:t>
            </a:r>
            <a:r>
              <a:rPr lang="cs-CZ" dirty="0"/>
              <a:t> </a:t>
            </a:r>
            <a:r>
              <a:rPr lang="cs-CZ" dirty="0" err="1"/>
              <a:t>scar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confined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damage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8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keloid-ucho">
            <a:extLst>
              <a:ext uri="{FF2B5EF4-FFF2-40B4-BE49-F238E27FC236}">
                <a16:creationId xmlns:a16="http://schemas.microsoft.com/office/drawing/2014/main" id="{6AEDDF85-E15F-404C-B02F-ACBD2DF7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0"/>
            <a:ext cx="4727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9FC6808A-1C6F-4495-885D-3CD442686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Keloid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keloid-v-jizve-bricho">
            <a:extLst>
              <a:ext uri="{FF2B5EF4-FFF2-40B4-BE49-F238E27FC236}">
                <a16:creationId xmlns:a16="http://schemas.microsoft.com/office/drawing/2014/main" id="{26FC1D3E-D36C-4936-A9B7-4D5E1A0E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164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Skin </a:t>
            </a:r>
            <a:r>
              <a:rPr lang="cs-CZ" b="1" dirty="0" err="1"/>
              <a:t>tags</a:t>
            </a:r>
            <a:r>
              <a:rPr lang="cs-CZ" b="1" dirty="0"/>
              <a:t> (</a:t>
            </a:r>
            <a:r>
              <a:rPr lang="cs-CZ" b="1" dirty="0" err="1"/>
              <a:t>Fibroma</a:t>
            </a:r>
            <a:r>
              <a:rPr lang="cs-CZ" b="1" dirty="0"/>
              <a:t> </a:t>
            </a:r>
            <a:r>
              <a:rPr lang="cs-CZ" b="1" dirty="0" err="1"/>
              <a:t>molle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Tinny</a:t>
            </a:r>
            <a:r>
              <a:rPr lang="cs-CZ" dirty="0"/>
              <a:t> skin </a:t>
            </a:r>
            <a:r>
              <a:rPr lang="cs-CZ" dirty="0" err="1"/>
              <a:t>colored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papules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Typicaly</a:t>
            </a:r>
            <a:r>
              <a:rPr lang="cs-CZ" dirty="0"/>
              <a:t> on </a:t>
            </a:r>
            <a:r>
              <a:rPr lang="cs-CZ" dirty="0" err="1"/>
              <a:t>neck</a:t>
            </a:r>
            <a:r>
              <a:rPr lang="cs-CZ" dirty="0"/>
              <a:t>, </a:t>
            </a:r>
            <a:r>
              <a:rPr lang="cs-CZ" dirty="0" err="1"/>
              <a:t>axillae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groin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More </a:t>
            </a:r>
            <a:r>
              <a:rPr lang="cs-CZ" dirty="0" err="1"/>
              <a:t>common</a:t>
            </a:r>
            <a:r>
              <a:rPr lang="cs-CZ" dirty="0"/>
              <a:t> in </a:t>
            </a:r>
            <a:r>
              <a:rPr lang="cs-CZ" dirty="0" err="1"/>
              <a:t>overweight</a:t>
            </a:r>
            <a:r>
              <a:rPr lang="cs-CZ" dirty="0"/>
              <a:t> and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individuals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lessions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by kauter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scissor‘s</a:t>
            </a:r>
            <a:r>
              <a:rPr lang="cs-CZ" dirty="0"/>
              <a:t> </a:t>
            </a:r>
            <a:r>
              <a:rPr lang="cs-CZ" dirty="0" err="1"/>
              <a:t>excision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82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F988D-ABA0-43EE-A5D5-3308B725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ibrom | Dijagnoze | Ordinacija Beoderma">
            <a:extLst>
              <a:ext uri="{FF2B5EF4-FFF2-40B4-BE49-F238E27FC236}">
                <a16:creationId xmlns:a16="http://schemas.microsoft.com/office/drawing/2014/main" id="{F11A4437-CE3A-4194-8F8C-B2348060E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5609"/>
            <a:ext cx="4713950" cy="23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broma molle - Deximed">
            <a:extLst>
              <a:ext uri="{FF2B5EF4-FFF2-40B4-BE49-F238E27FC236}">
                <a16:creationId xmlns:a16="http://schemas.microsoft.com/office/drawing/2014/main" id="{2B0CDA47-FB34-41AA-8B0A-1670865C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46" y="1865609"/>
            <a:ext cx="6169688" cy="46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7DCDAA-D5B3-448A-856C-9A49D8A9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1" y="4290590"/>
            <a:ext cx="2893325" cy="22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B5B40-9217-4C77-91BF-26FBC78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797E-D002-4728-8BC8-0997773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They growth expansively, so they can push to around tissue, but they don´t grow inside them, and they don´t destroy them</a:t>
            </a:r>
          </a:p>
          <a:p>
            <a:r>
              <a:rPr lang="cs-CZ" sz="2800"/>
              <a:t>They keep structural and functional maturity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23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Angiofibrom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perivascular</a:t>
            </a:r>
            <a:r>
              <a:rPr lang="cs-CZ" dirty="0"/>
              <a:t> </a:t>
            </a:r>
            <a:r>
              <a:rPr lang="cs-CZ" dirty="0" err="1"/>
              <a:t>fibrosis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Very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intradermalnevus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regretion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pigmentation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Variants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 err="1"/>
              <a:t>Fibrous</a:t>
            </a:r>
            <a:r>
              <a:rPr lang="cs-CZ" dirty="0"/>
              <a:t> papule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nose –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solitary</a:t>
            </a:r>
            <a:r>
              <a:rPr lang="cs-CZ" dirty="0"/>
              <a:t> </a:t>
            </a:r>
            <a:r>
              <a:rPr lang="cs-CZ" dirty="0" err="1"/>
              <a:t>inconspicuous</a:t>
            </a:r>
            <a:r>
              <a:rPr lang="cs-CZ" dirty="0"/>
              <a:t> </a:t>
            </a:r>
            <a:r>
              <a:rPr lang="cs-CZ" dirty="0" err="1"/>
              <a:t>nasal</a:t>
            </a:r>
            <a:r>
              <a:rPr lang="cs-CZ" dirty="0"/>
              <a:t> papule</a:t>
            </a:r>
          </a:p>
          <a:p>
            <a:pPr lvl="1">
              <a:buFontTx/>
              <a:buChar char="-"/>
            </a:pPr>
            <a:r>
              <a:rPr lang="cs-CZ" dirty="0" err="1"/>
              <a:t>Tuberous</a:t>
            </a:r>
            <a:r>
              <a:rPr lang="cs-CZ" dirty="0"/>
              <a:t> </a:t>
            </a:r>
            <a:r>
              <a:rPr lang="cs-CZ" dirty="0" err="1"/>
              <a:t>sclerosis</a:t>
            </a:r>
            <a:r>
              <a:rPr lang="cs-CZ" dirty="0"/>
              <a:t> – </a:t>
            </a:r>
            <a:r>
              <a:rPr lang="cs-CZ" dirty="0" err="1"/>
              <a:t>facial</a:t>
            </a:r>
            <a:r>
              <a:rPr lang="cs-CZ" dirty="0"/>
              <a:t> </a:t>
            </a:r>
            <a:r>
              <a:rPr lang="cs-CZ" dirty="0" err="1"/>
              <a:t>papulos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 – </a:t>
            </a:r>
            <a:r>
              <a:rPr lang="cs-CZ" dirty="0" err="1"/>
              <a:t>excision</a:t>
            </a:r>
            <a:r>
              <a:rPr lang="cs-CZ" dirty="0"/>
              <a:t> (</a:t>
            </a:r>
            <a:r>
              <a:rPr lang="cs-CZ" dirty="0" err="1"/>
              <a:t>solitary</a:t>
            </a:r>
            <a:r>
              <a:rPr lang="cs-CZ" dirty="0"/>
              <a:t>), laser (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leasions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69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Lipom</a:t>
            </a:r>
          </a:p>
          <a:p>
            <a:pPr>
              <a:buFontTx/>
              <a:buChar char="-"/>
            </a:pPr>
            <a:r>
              <a:rPr lang="cs-CZ" dirty="0" err="1"/>
              <a:t>Bordered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subcutis</a:t>
            </a:r>
            <a:r>
              <a:rPr lang="cs-CZ" dirty="0"/>
              <a:t> fat </a:t>
            </a:r>
            <a:r>
              <a:rPr lang="cs-CZ" dirty="0" err="1"/>
              <a:t>tissue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They are </a:t>
            </a:r>
            <a:r>
              <a:rPr lang="cs-CZ" dirty="0" err="1"/>
              <a:t>solitary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multiple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They‘re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in </a:t>
            </a:r>
            <a:r>
              <a:rPr lang="cs-CZ" dirty="0" err="1"/>
              <a:t>subcutaneous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soft, </a:t>
            </a:r>
            <a:r>
              <a:rPr lang="cs-CZ" dirty="0" err="1"/>
              <a:t>elastic</a:t>
            </a:r>
            <a:r>
              <a:rPr lang="cs-CZ" dirty="0"/>
              <a:t> oval free </a:t>
            </a:r>
            <a:r>
              <a:rPr lang="cs-CZ" dirty="0" err="1"/>
              <a:t>movable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skin and </a:t>
            </a:r>
            <a:r>
              <a:rPr lang="cs-CZ" dirty="0" err="1"/>
              <a:t>the</a:t>
            </a:r>
            <a:r>
              <a:rPr lang="cs-CZ" dirty="0"/>
              <a:t> base</a:t>
            </a:r>
          </a:p>
          <a:p>
            <a:pPr>
              <a:buFontTx/>
              <a:buChar char="-"/>
            </a:pPr>
            <a:r>
              <a:rPr lang="cs-CZ" dirty="0"/>
              <a:t>It </a:t>
            </a:r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resolve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loss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Unpainful</a:t>
            </a:r>
            <a:r>
              <a:rPr lang="cs-CZ" dirty="0"/>
              <a:t> (</a:t>
            </a:r>
            <a:r>
              <a:rPr lang="cs-CZ" dirty="0" err="1"/>
              <a:t>normally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 –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excised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they‘re</a:t>
            </a:r>
            <a:r>
              <a:rPr lang="cs-CZ" dirty="0"/>
              <a:t> </a:t>
            </a:r>
            <a:r>
              <a:rPr lang="cs-CZ" dirty="0" err="1"/>
              <a:t>functionally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cosmeticaly</a:t>
            </a:r>
            <a:r>
              <a:rPr lang="cs-CZ" dirty="0"/>
              <a:t> </a:t>
            </a:r>
            <a:r>
              <a:rPr lang="cs-CZ" dirty="0" err="1"/>
              <a:t>disturbing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painful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58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D8EFF-D18C-4482-82F1-85DBC732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4" name="Picture 4" descr="The cosmetic doctor squeezes down firmly to extract the cyst which can remain on the body without causing pain">
            <a:extLst>
              <a:ext uri="{FF2B5EF4-FFF2-40B4-BE49-F238E27FC236}">
                <a16:creationId xmlns:a16="http://schemas.microsoft.com/office/drawing/2014/main" id="{03B7AAD9-D4F2-48D2-988A-EA427AE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18" y="1845722"/>
            <a:ext cx="3853483" cy="21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 cysts have a smelly cheesy filling in the middle that is the result of a build-up of sebum and grease">
            <a:extLst>
              <a:ext uri="{FF2B5EF4-FFF2-40B4-BE49-F238E27FC236}">
                <a16:creationId xmlns:a16="http://schemas.microsoft.com/office/drawing/2014/main" id="{8AEB8D3A-FA6E-4B17-B721-7ABE3ED1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2" y="4146307"/>
            <a:ext cx="3864429" cy="21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8059B3-BC97-4F88-86CC-CF8282B9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F1EE29-FBA9-4000-B72A-44A31C237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94" y="1845722"/>
            <a:ext cx="6617846" cy="4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0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38EE9-9A0B-4F9B-815A-B215A225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4) </a:t>
            </a:r>
            <a:r>
              <a:rPr lang="cs-CZ" b="1" dirty="0" err="1"/>
              <a:t>Vascular</a:t>
            </a:r>
            <a:endParaRPr lang="cs-CZ" b="1" dirty="0"/>
          </a:p>
          <a:p>
            <a:r>
              <a:rPr lang="cs-CZ" dirty="0" err="1"/>
              <a:t>Hemagioma</a:t>
            </a:r>
            <a:r>
              <a:rPr lang="cs-CZ" dirty="0"/>
              <a:t> </a:t>
            </a:r>
            <a:r>
              <a:rPr lang="cs-CZ" dirty="0" err="1"/>
              <a:t>capillare</a:t>
            </a:r>
            <a:endParaRPr lang="cs-CZ" dirty="0"/>
          </a:p>
          <a:p>
            <a:r>
              <a:rPr lang="cs-CZ" dirty="0"/>
              <a:t>Hem. </a:t>
            </a:r>
            <a:r>
              <a:rPr lang="cs-CZ" dirty="0" err="1"/>
              <a:t>Cavernosum</a:t>
            </a:r>
            <a:endParaRPr lang="cs-CZ" dirty="0"/>
          </a:p>
          <a:p>
            <a:r>
              <a:rPr lang="cs-CZ" dirty="0"/>
              <a:t>Hem. </a:t>
            </a:r>
            <a:r>
              <a:rPr lang="cs-CZ" dirty="0" err="1"/>
              <a:t>Senile</a:t>
            </a:r>
            <a:endParaRPr lang="cs-CZ" dirty="0"/>
          </a:p>
          <a:p>
            <a:r>
              <a:rPr lang="cs-CZ" dirty="0" err="1"/>
              <a:t>Granuloma</a:t>
            </a:r>
            <a:r>
              <a:rPr lang="cs-CZ" dirty="0"/>
              <a:t> </a:t>
            </a:r>
            <a:r>
              <a:rPr lang="cs-CZ" dirty="0" err="1"/>
              <a:t>pyogenicum</a:t>
            </a:r>
            <a:endParaRPr lang="cs-CZ" dirty="0"/>
          </a:p>
          <a:p>
            <a:r>
              <a:rPr lang="cs-CZ" dirty="0" err="1"/>
              <a:t>Angiokeratoma</a:t>
            </a:r>
            <a:endParaRPr lang="cs-CZ" dirty="0"/>
          </a:p>
          <a:p>
            <a:r>
              <a:rPr lang="cs-CZ" dirty="0" err="1"/>
              <a:t>lymfangioma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9B0C9C-702D-4241-B395-48B7A6D8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76" y="101435"/>
            <a:ext cx="5142692" cy="24234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464859-468E-45AD-8272-4DA1A05CE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4" y="4011447"/>
            <a:ext cx="4457700" cy="27813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5CA655-DE0E-4590-8330-5369ED1D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56" y="1763547"/>
            <a:ext cx="3086100" cy="224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061C47-2C99-482F-BBF9-993AF069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350" y="2887497"/>
            <a:ext cx="4432662" cy="28489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E49985-1974-4BB3-87ED-1A206FF9D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581" y="4295775"/>
            <a:ext cx="41052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66377-D74F-498B-812A-A3FE9E04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5C769-510F-4583-A988-9260F13D7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Hemagioma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lesion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greatest</a:t>
            </a:r>
            <a:r>
              <a:rPr lang="cs-CZ" dirty="0"/>
              <a:t> risk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in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months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localization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on </a:t>
            </a:r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neck</a:t>
            </a:r>
            <a:r>
              <a:rPr lang="cs-CZ" dirty="0"/>
              <a:t>, start as </a:t>
            </a:r>
            <a:r>
              <a:rPr lang="cs-CZ" dirty="0" err="1"/>
              <a:t>blanchet</a:t>
            </a:r>
            <a:r>
              <a:rPr lang="cs-CZ" dirty="0"/>
              <a:t> </a:t>
            </a:r>
            <a:r>
              <a:rPr lang="cs-CZ" dirty="0" err="1"/>
              <a:t>makula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telangiectahes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evolves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rubbery</a:t>
            </a:r>
            <a:r>
              <a:rPr lang="cs-CZ" dirty="0"/>
              <a:t> </a:t>
            </a:r>
            <a:r>
              <a:rPr lang="cs-CZ" dirty="0" err="1"/>
              <a:t>red</a:t>
            </a:r>
            <a:r>
              <a:rPr lang="cs-CZ" dirty="0"/>
              <a:t> tumor</a:t>
            </a:r>
          </a:p>
          <a:p>
            <a:pPr>
              <a:buFontTx/>
              <a:buChar char="-"/>
            </a:pP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regression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develops</a:t>
            </a:r>
            <a:r>
              <a:rPr lang="cs-CZ" dirty="0"/>
              <a:t> a </a:t>
            </a:r>
            <a:r>
              <a:rPr lang="cs-CZ" dirty="0" err="1"/>
              <a:t>gray</a:t>
            </a:r>
            <a:r>
              <a:rPr lang="cs-CZ" dirty="0"/>
              <a:t> </a:t>
            </a:r>
            <a:r>
              <a:rPr lang="cs-CZ" dirty="0" err="1"/>
              <a:t>sheen</a:t>
            </a:r>
            <a:r>
              <a:rPr lang="cs-CZ" dirty="0"/>
              <a:t> and </a:t>
            </a:r>
            <a:r>
              <a:rPr lang="cs-CZ" dirty="0" err="1"/>
              <a:t>heals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scarring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50% -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resolved</a:t>
            </a:r>
            <a:r>
              <a:rPr lang="cs-CZ" dirty="0"/>
              <a:t> by 5 </a:t>
            </a:r>
            <a:r>
              <a:rPr lang="cs-CZ" dirty="0" err="1"/>
              <a:t>years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70% – by 7 </a:t>
            </a:r>
            <a:r>
              <a:rPr lang="cs-CZ" dirty="0" err="1"/>
              <a:t>years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Larger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long to </a:t>
            </a:r>
            <a:r>
              <a:rPr lang="cs-CZ" dirty="0" err="1"/>
              <a:t>resolve</a:t>
            </a:r>
            <a:r>
              <a:rPr lang="cs-CZ" dirty="0"/>
              <a:t> and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cosmetics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69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6980E-A173-4CFA-A0C3-51D71895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DFD34-A1A2-4C61-949D-0A12903F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Complication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ulceration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scarring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periorbital</a:t>
            </a:r>
            <a:r>
              <a:rPr lang="cs-CZ" dirty="0"/>
              <a:t> and </a:t>
            </a:r>
            <a:r>
              <a:rPr lang="cs-CZ" dirty="0" err="1"/>
              <a:t>periorificial</a:t>
            </a:r>
            <a:r>
              <a:rPr lang="cs-CZ" dirty="0"/>
              <a:t>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amblyopia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		</a:t>
            </a:r>
            <a:r>
              <a:rPr lang="cs-CZ" dirty="0" err="1"/>
              <a:t>interferes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eating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breathing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shunting</a:t>
            </a:r>
            <a:r>
              <a:rPr lang="cs-CZ" dirty="0"/>
              <a:t> and </a:t>
            </a:r>
            <a:r>
              <a:rPr lang="cs-CZ" dirty="0" err="1"/>
              <a:t>high</a:t>
            </a:r>
            <a:r>
              <a:rPr lang="cs-CZ" dirty="0"/>
              <a:t> output </a:t>
            </a:r>
            <a:r>
              <a:rPr lang="cs-CZ" dirty="0" err="1"/>
              <a:t>cardiac</a:t>
            </a:r>
            <a:r>
              <a:rPr lang="cs-CZ" dirty="0"/>
              <a:t> 	</a:t>
            </a:r>
            <a:r>
              <a:rPr lang="cs-CZ" dirty="0" err="1"/>
              <a:t>failure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agressive</a:t>
            </a:r>
            <a:r>
              <a:rPr lang="cs-CZ" dirty="0"/>
              <a:t> </a:t>
            </a:r>
            <a:r>
              <a:rPr lang="cs-CZ" dirty="0" err="1"/>
              <a:t>growth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00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D2B8-9BAF-4590-B161-B7B839C6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7E2E4-2DCD-4DDE-89B5-66ED2A58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r>
              <a:rPr lang="cs-CZ" b="1" dirty="0"/>
              <a:t> - </a:t>
            </a:r>
            <a:r>
              <a:rPr lang="cs-CZ" b="1" dirty="0" err="1"/>
              <a:t>Therapy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-risk </a:t>
            </a:r>
            <a:r>
              <a:rPr lang="cs-CZ" dirty="0" err="1"/>
              <a:t>lesion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Early </a:t>
            </a:r>
            <a:r>
              <a:rPr lang="cs-CZ" dirty="0" err="1"/>
              <a:t>cryotherapy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induce</a:t>
            </a:r>
            <a:r>
              <a:rPr lang="cs-CZ" dirty="0"/>
              <a:t> </a:t>
            </a:r>
            <a:r>
              <a:rPr lang="cs-CZ" dirty="0" err="1"/>
              <a:t>regression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Topical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intralesional</a:t>
            </a:r>
            <a:r>
              <a:rPr lang="cs-CZ" dirty="0"/>
              <a:t> </a:t>
            </a:r>
            <a:r>
              <a:rPr lang="cs-CZ" dirty="0" err="1"/>
              <a:t>corticosteriods</a:t>
            </a:r>
            <a:r>
              <a:rPr lang="cs-CZ" dirty="0"/>
              <a:t> and </a:t>
            </a:r>
            <a:r>
              <a:rPr lang="cs-CZ" dirty="0" err="1"/>
              <a:t>excision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laser</a:t>
            </a:r>
          </a:p>
          <a:p>
            <a:pPr>
              <a:buFontTx/>
              <a:buChar char="-"/>
            </a:pPr>
            <a:r>
              <a:rPr lang="cs-CZ" dirty="0" err="1"/>
              <a:t>High</a:t>
            </a:r>
            <a:r>
              <a:rPr lang="cs-CZ" dirty="0"/>
              <a:t> risk </a:t>
            </a:r>
            <a:r>
              <a:rPr lang="cs-CZ" dirty="0" err="1"/>
              <a:t>leasons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 err="1"/>
              <a:t>Systhematic</a:t>
            </a:r>
            <a:r>
              <a:rPr lang="cs-CZ" dirty="0"/>
              <a:t> </a:t>
            </a:r>
            <a:r>
              <a:rPr lang="cs-CZ" dirty="0" err="1"/>
              <a:t>corticosteroids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interferon </a:t>
            </a:r>
            <a:r>
              <a:rPr lang="cs-CZ" dirty="0" err="1"/>
              <a:t>alpha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563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3E53E-2B2C-4AB0-98CF-DF4B28C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Eyelid Capillary Hemangioma | Semantic Scholar">
            <a:extLst>
              <a:ext uri="{FF2B5EF4-FFF2-40B4-BE49-F238E27FC236}">
                <a16:creationId xmlns:a16="http://schemas.microsoft.com/office/drawing/2014/main" id="{4B40DB20-3B08-498D-90C3-9364E17F8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61" y="1825625"/>
            <a:ext cx="58696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emangiom-kapilarni-ruka">
            <a:extLst>
              <a:ext uri="{FF2B5EF4-FFF2-40B4-BE49-F238E27FC236}">
                <a16:creationId xmlns:a16="http://schemas.microsoft.com/office/drawing/2014/main" id="{9574D8E8-3F5B-4525-86A1-2863EA85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8100"/>
            <a:ext cx="73914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C26B-4386-4A81-A353-68B63CA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F02B-2C1E-4383-BFC5-5A9008CB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Hemangioma</a:t>
            </a:r>
            <a:r>
              <a:rPr lang="cs-CZ" b="1" dirty="0"/>
              <a:t> </a:t>
            </a:r>
            <a:r>
              <a:rPr lang="cs-CZ" b="1" dirty="0" err="1"/>
              <a:t>senile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It </a:t>
            </a:r>
            <a:r>
              <a:rPr lang="cs-CZ" dirty="0" err="1"/>
              <a:t>creates</a:t>
            </a:r>
            <a:r>
              <a:rPr lang="cs-CZ" dirty="0"/>
              <a:t> in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trunk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papulas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strike </a:t>
            </a:r>
            <a:r>
              <a:rPr lang="cs-CZ" dirty="0" err="1"/>
              <a:t>borders</a:t>
            </a:r>
            <a:r>
              <a:rPr lang="cs-CZ" dirty="0"/>
              <a:t> (1 - 6 mm)</a:t>
            </a:r>
          </a:p>
          <a:p>
            <a:pPr>
              <a:buFontTx/>
              <a:buChar char="-"/>
            </a:pPr>
            <a:r>
              <a:rPr lang="cs-CZ" dirty="0" err="1"/>
              <a:t>Cosmetic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 err="1"/>
              <a:t>diathermokoagulation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Laser and </a:t>
            </a:r>
            <a:r>
              <a:rPr lang="cs-CZ" dirty="0" err="1"/>
              <a:t>cryotherapy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12290" name="Picture 2" descr="Derm CK Flashcards | Quizlet">
            <a:extLst>
              <a:ext uri="{FF2B5EF4-FFF2-40B4-BE49-F238E27FC236}">
                <a16:creationId xmlns:a16="http://schemas.microsoft.com/office/drawing/2014/main" id="{4EE987B5-6D55-4CE0-A546-5378468E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744057"/>
            <a:ext cx="35337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1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3600" dirty="0"/>
            </a:br>
            <a:endParaRPr lang="cs-CZ" altLang="cs-CZ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77370"/>
            <a:ext cx="3158838" cy="4351338"/>
          </a:xfrm>
        </p:spPr>
        <p:txBody>
          <a:bodyPr/>
          <a:lstStyle/>
          <a:p>
            <a:pPr eaLnBrk="1" hangingPunct="1"/>
            <a:r>
              <a:rPr lang="cs-CZ" altLang="cs-CZ" sz="3200" b="1" dirty="0" err="1"/>
              <a:t>Epithelial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Seborrhoic</a:t>
            </a:r>
            <a:r>
              <a:rPr lang="cs-CZ" altLang="cs-CZ" dirty="0"/>
              <a:t> </a:t>
            </a:r>
            <a:r>
              <a:rPr lang="cs-CZ" altLang="cs-CZ" dirty="0" err="1"/>
              <a:t>keratosis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5255" y="1777370"/>
            <a:ext cx="2944505" cy="4351338"/>
          </a:xfrm>
        </p:spPr>
        <p:txBody>
          <a:bodyPr/>
          <a:lstStyle/>
          <a:p>
            <a:pPr eaLnBrk="1" hangingPunct="1"/>
            <a:r>
              <a:rPr lang="cs-CZ" altLang="cs-CZ" sz="3200" b="1" dirty="0" err="1"/>
              <a:t>Mesenchymal</a:t>
            </a:r>
            <a:endParaRPr lang="cs-CZ" altLang="cs-CZ" sz="3200" b="1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Fibroma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Hemangioma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Lipoma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Keloidal</a:t>
            </a:r>
            <a:r>
              <a:rPr lang="cs-CZ" altLang="cs-CZ" dirty="0"/>
              <a:t> </a:t>
            </a:r>
            <a:r>
              <a:rPr lang="cs-CZ" altLang="cs-CZ" dirty="0" err="1"/>
              <a:t>scar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Dermatofibroma</a:t>
            </a:r>
            <a:endParaRPr lang="cs-CZ" altLang="cs-CZ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420981" y="1779935"/>
            <a:ext cx="2558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 err="1"/>
              <a:t>Vessel‘s</a:t>
            </a:r>
            <a:r>
              <a:rPr lang="cs-CZ" altLang="cs-CZ" sz="3200" b="1" dirty="0"/>
              <a:t> 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 err="1"/>
              <a:t>Hemangioma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(</a:t>
            </a:r>
            <a:r>
              <a:rPr lang="cs-CZ" altLang="cs-CZ" dirty="0" err="1"/>
              <a:t>capillare</a:t>
            </a:r>
            <a:r>
              <a:rPr lang="cs-CZ" altLang="cs-CZ" dirty="0"/>
              <a:t>, </a:t>
            </a:r>
            <a:r>
              <a:rPr lang="cs-CZ" altLang="cs-CZ" dirty="0" err="1"/>
              <a:t>cavernosum</a:t>
            </a:r>
            <a:r>
              <a:rPr lang="cs-CZ" altLang="cs-CZ" dirty="0"/>
              <a:t>, </a:t>
            </a:r>
            <a:r>
              <a:rPr lang="cs-CZ" altLang="cs-CZ" dirty="0" err="1"/>
              <a:t>senile</a:t>
            </a:r>
            <a:r>
              <a:rPr lang="cs-CZ" altLang="cs-CZ" dirty="0"/>
              <a:t>, </a:t>
            </a:r>
            <a:r>
              <a:rPr lang="cs-CZ" altLang="cs-CZ" dirty="0" err="1"/>
              <a:t>angiokeratoma</a:t>
            </a:r>
            <a:r>
              <a:rPr lang="cs-CZ" altLang="cs-CZ" dirty="0"/>
              <a:t>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15319-4BBC-4135-9E7B-18BA7CCCE946}"/>
              </a:ext>
            </a:extLst>
          </p:cNvPr>
          <p:cNvSpPr txBox="1">
            <a:spLocks noChangeArrowheads="1"/>
          </p:cNvSpPr>
          <p:nvPr/>
        </p:nvSpPr>
        <p:spPr>
          <a:xfrm>
            <a:off x="3226417" y="1777370"/>
            <a:ext cx="3522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 err="1"/>
              <a:t>Adnexal</a:t>
            </a:r>
            <a:endParaRPr lang="cs-CZ" altLang="cs-CZ" dirty="0"/>
          </a:p>
          <a:p>
            <a:r>
              <a:rPr lang="cs-CZ" altLang="cs-CZ" dirty="0" err="1"/>
              <a:t>Syringoma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Cylindroma</a:t>
            </a:r>
            <a:endParaRPr lang="cs-CZ" altLang="cs-CZ" dirty="0"/>
          </a:p>
          <a:p>
            <a:r>
              <a:rPr lang="cs-CZ" altLang="cs-CZ" dirty="0" err="1"/>
              <a:t>Trichoepithelioma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0957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emangioma-senile-trup">
            <a:extLst>
              <a:ext uri="{FF2B5EF4-FFF2-40B4-BE49-F238E27FC236}">
                <a16:creationId xmlns:a16="http://schemas.microsoft.com/office/drawing/2014/main" id="{87FF66BF-5F44-4DDD-A696-7DAFA084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69CEE865-5662-44E6-8E42-57C1BAB4C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5492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Hemangiom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C26B-4386-4A81-A353-68B63CA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F02B-2C1E-4383-BFC5-5A9008CB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Pyogenic</a:t>
            </a:r>
            <a:r>
              <a:rPr lang="cs-CZ" b="1" dirty="0"/>
              <a:t> </a:t>
            </a:r>
            <a:r>
              <a:rPr lang="cs-CZ" b="1" dirty="0" err="1"/>
              <a:t>granuloma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A 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r>
              <a:rPr lang="cs-CZ" dirty="0"/>
              <a:t> in response to trauma</a:t>
            </a:r>
          </a:p>
          <a:p>
            <a:pPr>
              <a:buFontTx/>
              <a:buChar char="-"/>
            </a:pPr>
            <a:r>
              <a:rPr lang="cs-CZ" dirty="0" err="1"/>
              <a:t>Charakterized</a:t>
            </a:r>
            <a:r>
              <a:rPr lang="cs-CZ" dirty="0"/>
              <a:t> by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nodule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friable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bloody</a:t>
            </a:r>
            <a:r>
              <a:rPr lang="cs-CZ" dirty="0"/>
              <a:t> </a:t>
            </a:r>
            <a:r>
              <a:rPr lang="cs-CZ" dirty="0" err="1"/>
              <a:t>surface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Therapy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 err="1"/>
              <a:t>Chemical</a:t>
            </a:r>
            <a:r>
              <a:rPr lang="cs-CZ" dirty="0"/>
              <a:t> / </a:t>
            </a:r>
            <a:r>
              <a:rPr lang="cs-CZ" dirty="0" err="1"/>
              <a:t>electrical</a:t>
            </a:r>
            <a:r>
              <a:rPr lang="cs-CZ" dirty="0"/>
              <a:t> </a:t>
            </a:r>
            <a:r>
              <a:rPr lang="cs-CZ" dirty="0" err="1"/>
              <a:t>cauterization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Laser </a:t>
            </a:r>
            <a:r>
              <a:rPr lang="cs-CZ" dirty="0" err="1"/>
              <a:t>destruction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545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55E51-B4FF-4F01-A83C-C26A0AC2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Pyogenic granuloma | DermNet NZ">
            <a:extLst>
              <a:ext uri="{FF2B5EF4-FFF2-40B4-BE49-F238E27FC236}">
                <a16:creationId xmlns:a16="http://schemas.microsoft.com/office/drawing/2014/main" id="{91F0EE8A-353A-4634-857D-E8134AF31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039"/>
            <a:ext cx="4923888" cy="37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hat is Pyogenic Granuloma? | New York Vascular Birthmark Institute">
            <a:extLst>
              <a:ext uri="{FF2B5EF4-FFF2-40B4-BE49-F238E27FC236}">
                <a16:creationId xmlns:a16="http://schemas.microsoft.com/office/drawing/2014/main" id="{8B058B8F-80D0-4C2A-842C-0B21A8FF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26" y="1909039"/>
            <a:ext cx="5392574" cy="37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9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14585-60FA-4C57-821B-0A680103F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183F49-CF32-4318-8E59-B3BD0F827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B5133-BC0A-47C3-95B8-095C23AA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/>
              <a:t>1) Benign epithelial tu = epithelioma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E1EA9C-F751-449E-8FBA-C0A24BC3C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 err="1"/>
              <a:t>Seborrheic</a:t>
            </a:r>
            <a:r>
              <a:rPr lang="cs-CZ" b="1" dirty="0"/>
              <a:t> </a:t>
            </a:r>
            <a:r>
              <a:rPr lang="cs-CZ" b="1" dirty="0" err="1"/>
              <a:t>keratosis</a:t>
            </a:r>
            <a:r>
              <a:rPr lang="cs-CZ" b="1" dirty="0"/>
              <a:t> (</a:t>
            </a:r>
            <a:r>
              <a:rPr lang="cs-CZ" b="1" dirty="0" err="1"/>
              <a:t>verruca</a:t>
            </a:r>
            <a:r>
              <a:rPr lang="cs-CZ" b="1" dirty="0"/>
              <a:t> </a:t>
            </a:r>
            <a:r>
              <a:rPr lang="cs-CZ" b="1" dirty="0" err="1"/>
              <a:t>seborrhoica</a:t>
            </a:r>
            <a:r>
              <a:rPr lang="cs-CZ" b="1" dirty="0"/>
              <a:t>, </a:t>
            </a:r>
            <a:r>
              <a:rPr lang="cs-CZ" b="1" dirty="0" err="1"/>
              <a:t>senile</a:t>
            </a:r>
            <a:r>
              <a:rPr lang="cs-CZ" b="1" dirty="0"/>
              <a:t> </a:t>
            </a:r>
            <a:r>
              <a:rPr lang="cs-CZ" b="1" dirty="0" err="1"/>
              <a:t>lentigo</a:t>
            </a:r>
            <a:r>
              <a:rPr lang="cs-CZ" b="1" dirty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benign</a:t>
            </a:r>
            <a:r>
              <a:rPr lang="cs-CZ" dirty="0"/>
              <a:t> skin tumor,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    </a:t>
            </a:r>
            <a:r>
              <a:rPr lang="cs-CZ" dirty="0" err="1"/>
              <a:t>elderly</a:t>
            </a:r>
            <a:r>
              <a:rPr lang="cs-CZ" dirty="0"/>
              <a:t> person has </a:t>
            </a:r>
            <a:r>
              <a:rPr lang="cs-CZ" dirty="0" err="1"/>
              <a:t>several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Are most </a:t>
            </a:r>
            <a:r>
              <a:rPr lang="cs-CZ" dirty="0" err="1"/>
              <a:t>common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: </a:t>
            </a:r>
            <a:r>
              <a:rPr lang="cs-CZ" dirty="0" err="1"/>
              <a:t>trunk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), </a:t>
            </a:r>
            <a:r>
              <a:rPr lang="cs-CZ" dirty="0" err="1"/>
              <a:t>head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They start as </a:t>
            </a:r>
            <a:r>
              <a:rPr lang="cs-CZ" dirty="0" err="1"/>
              <a:t>well-circumscribed</a:t>
            </a:r>
            <a:r>
              <a:rPr lang="cs-CZ" dirty="0"/>
              <a:t> skin-</a:t>
            </a:r>
            <a:r>
              <a:rPr lang="cs-CZ" dirty="0" err="1"/>
              <a:t>colored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tan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    </a:t>
            </a:r>
            <a:r>
              <a:rPr lang="cs-CZ" dirty="0" err="1"/>
              <a:t>maculas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darker</a:t>
            </a:r>
            <a:r>
              <a:rPr lang="cs-CZ" dirty="0"/>
              <a:t>, </a:t>
            </a:r>
            <a:r>
              <a:rPr lang="cs-CZ" dirty="0" err="1"/>
              <a:t>thicker</a:t>
            </a:r>
            <a:r>
              <a:rPr lang="cs-CZ" dirty="0"/>
              <a:t> and </a:t>
            </a:r>
            <a:r>
              <a:rPr lang="cs-CZ" dirty="0" err="1"/>
              <a:t>larger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>
                <a:solidFill>
                  <a:srgbClr val="FF0000"/>
                </a:solidFill>
              </a:rPr>
              <a:t>Léser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Trelát</a:t>
            </a:r>
            <a:r>
              <a:rPr lang="cs-CZ" dirty="0">
                <a:solidFill>
                  <a:srgbClr val="FF0000"/>
                </a:solidFill>
              </a:rPr>
              <a:t> sign </a:t>
            </a:r>
            <a:r>
              <a:rPr lang="cs-CZ" dirty="0"/>
              <a:t>–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eruption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verrucas</a:t>
            </a:r>
            <a:r>
              <a:rPr lang="cs-CZ" dirty="0"/>
              <a:t>-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sign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malignant</a:t>
            </a:r>
            <a:r>
              <a:rPr lang="cs-CZ" baseline="0" dirty="0"/>
              <a:t> tumor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organs</a:t>
            </a:r>
            <a:r>
              <a:rPr lang="cs-CZ" baseline="0" dirty="0"/>
              <a:t> (</a:t>
            </a:r>
            <a:r>
              <a:rPr lang="cs-CZ" baseline="0" dirty="0" err="1"/>
              <a:t>gastrointestinal</a:t>
            </a:r>
            <a:r>
              <a:rPr lang="cs-CZ" baseline="0" dirty="0"/>
              <a:t> </a:t>
            </a:r>
            <a:r>
              <a:rPr lang="cs-CZ" baseline="0" dirty="0" err="1"/>
              <a:t>systema</a:t>
            </a:r>
            <a:r>
              <a:rPr lang="cs-CZ" baseline="0" dirty="0"/>
              <a:t>, </a:t>
            </a:r>
            <a:r>
              <a:rPr lang="cs-CZ" baseline="0" dirty="0" err="1"/>
              <a:t>hematopoetic</a:t>
            </a:r>
            <a:r>
              <a:rPr lang="cs-CZ" baseline="0" dirty="0"/>
              <a:t> </a:t>
            </a:r>
            <a:r>
              <a:rPr lang="cs-CZ" baseline="0" dirty="0" err="1"/>
              <a:t>sys</a:t>
            </a:r>
            <a:r>
              <a:rPr lang="cs-CZ" baseline="0" dirty="0"/>
              <a:t>.)</a:t>
            </a:r>
          </a:p>
          <a:p>
            <a:pPr lvl="1">
              <a:buFontTx/>
              <a:buChar char="-"/>
            </a:pPr>
            <a:r>
              <a:rPr lang="cs-CZ" dirty="0" err="1"/>
              <a:t>Theraphy</a:t>
            </a:r>
            <a:r>
              <a:rPr lang="cs-CZ" dirty="0"/>
              <a:t> – no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, but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cosmetic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– </a:t>
            </a:r>
            <a:r>
              <a:rPr lang="cs-CZ" dirty="0" err="1"/>
              <a:t>curettage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cryotheraphy</a:t>
            </a:r>
            <a:r>
              <a:rPr lang="cs-CZ" dirty="0"/>
              <a:t>, </a:t>
            </a:r>
            <a:r>
              <a:rPr lang="cs-CZ" dirty="0" err="1"/>
              <a:t>excision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 </a:t>
            </a:r>
          </a:p>
        </p:txBody>
      </p:sp>
      <p:sp>
        <p:nvSpPr>
          <p:cNvPr id="6" name="AutoShape 6" descr="VÃ½sledek obrÃ¡zku pro verruca seborrhoica">
            <a:extLst>
              <a:ext uri="{FF2B5EF4-FFF2-40B4-BE49-F238E27FC236}">
                <a16:creationId xmlns:a16="http://schemas.microsoft.com/office/drawing/2014/main" id="{D977F8FA-3444-40AF-B6A7-DD4414EEA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13546" cy="2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10BE9-C57F-4A25-A023-EF5631E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18" y="2131031"/>
            <a:ext cx="1551847" cy="114556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9850267-952B-4A52-8D34-E4972CCCC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18" y="5309646"/>
            <a:ext cx="2013709" cy="13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eboroicka-veruka-detail">
            <a:extLst>
              <a:ext uri="{FF2B5EF4-FFF2-40B4-BE49-F238E27FC236}">
                <a16:creationId xmlns:a16="http://schemas.microsoft.com/office/drawing/2014/main" id="{E0754619-BE60-4DD6-ADC8-5397BABF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989"/>
            <a:ext cx="82296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4406F791-D48A-42B1-960E-E3F11A27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6921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Veruca seborrhoica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eboroicka-veruka-spanek">
            <a:extLst>
              <a:ext uri="{FF2B5EF4-FFF2-40B4-BE49-F238E27FC236}">
                <a16:creationId xmlns:a16="http://schemas.microsoft.com/office/drawing/2014/main" id="{4B0D36C6-80A0-4223-9C99-60096FDC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230688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seboroicke-veruky-dyskeratozy-zada">
            <a:extLst>
              <a:ext uri="{FF2B5EF4-FFF2-40B4-BE49-F238E27FC236}">
                <a16:creationId xmlns:a16="http://schemas.microsoft.com/office/drawing/2014/main" id="{98BD1A1A-2FB5-4BC2-8507-7D5C5369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34" y="150725"/>
            <a:ext cx="4430223" cy="65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2) </a:t>
            </a:r>
            <a:r>
              <a:rPr lang="cs-CZ" sz="4400" b="1" dirty="0" err="1">
                <a:latin typeface="+mj-lt"/>
              </a:rPr>
              <a:t>adnexal</a:t>
            </a:r>
            <a:r>
              <a:rPr lang="cs-CZ" sz="4400" b="1" dirty="0">
                <a:latin typeface="+mj-lt"/>
              </a:rPr>
              <a:t> </a:t>
            </a:r>
            <a:r>
              <a:rPr lang="cs-CZ" sz="4400" b="1" dirty="0" err="1">
                <a:latin typeface="+mj-lt"/>
              </a:rPr>
              <a:t>tumors</a:t>
            </a:r>
            <a:r>
              <a:rPr lang="cs-CZ" sz="4400" b="1" dirty="0">
                <a:latin typeface="+mj-lt"/>
              </a:rPr>
              <a:t> = </a:t>
            </a:r>
            <a:r>
              <a:rPr lang="cs-CZ" sz="4400" b="1" dirty="0" err="1">
                <a:latin typeface="+mj-lt"/>
              </a:rPr>
              <a:t>adenomas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eccrine</a:t>
            </a:r>
            <a:r>
              <a:rPr lang="cs-CZ" dirty="0"/>
              <a:t>, </a:t>
            </a:r>
            <a:r>
              <a:rPr lang="cs-CZ" dirty="0" err="1"/>
              <a:t>apocrine</a:t>
            </a:r>
            <a:r>
              <a:rPr lang="cs-CZ" dirty="0"/>
              <a:t>, </a:t>
            </a:r>
            <a:r>
              <a:rPr lang="cs-CZ" dirty="0" err="1"/>
              <a:t>sebaceous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follicle</a:t>
            </a:r>
            <a:r>
              <a:rPr lang="cs-CZ" dirty="0"/>
              <a:t> </a:t>
            </a:r>
            <a:r>
              <a:rPr lang="cs-CZ" dirty="0" err="1"/>
              <a:t>differentiation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All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by </a:t>
            </a:r>
            <a:r>
              <a:rPr lang="cs-CZ" dirty="0" err="1"/>
              <a:t>excision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76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9804F3-808E-4BD2-981E-BCDBED28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2) </a:t>
            </a:r>
            <a:r>
              <a:rPr lang="cs-CZ" b="1" dirty="0" err="1"/>
              <a:t>adnexal</a:t>
            </a:r>
            <a:r>
              <a:rPr lang="cs-CZ" b="1" dirty="0"/>
              <a:t> </a:t>
            </a:r>
          </a:p>
          <a:p>
            <a:r>
              <a:rPr lang="cs-CZ" dirty="0" err="1"/>
              <a:t>Syringoma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Cylindroma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Pilomatrixom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Kerathoakanthoma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24A674-A39F-4AD4-93CD-2EF091CD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21" y="191069"/>
            <a:ext cx="3343132" cy="2315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ED03AA-F7BF-4FC1-8935-D881BA05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21" y="2544314"/>
            <a:ext cx="5439179" cy="17693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CB602D-0FFB-4384-A754-A21910A9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81" y="5057775"/>
            <a:ext cx="3072384" cy="18002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AE94FB-3D84-4DD1-8A64-14C80AE17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688" y="4268373"/>
            <a:ext cx="3328411" cy="25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Syringoma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infundibulum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glands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- 2 </a:t>
            </a:r>
            <a:r>
              <a:rPr lang="cs-CZ" dirty="0" err="1"/>
              <a:t>forms</a:t>
            </a:r>
            <a:r>
              <a:rPr lang="cs-CZ" dirty="0"/>
              <a:t> –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periorbital</a:t>
            </a:r>
            <a:r>
              <a:rPr lang="cs-CZ" dirty="0"/>
              <a:t>,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disseminated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Clinically</a:t>
            </a:r>
            <a:r>
              <a:rPr lang="cs-CZ" dirty="0"/>
              <a:t> –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tiny</a:t>
            </a:r>
            <a:r>
              <a:rPr lang="cs-CZ" dirty="0"/>
              <a:t> skin-</a:t>
            </a:r>
            <a:r>
              <a:rPr lang="cs-CZ" dirty="0" err="1"/>
              <a:t>colored</a:t>
            </a:r>
            <a:r>
              <a:rPr lang="cs-CZ" dirty="0"/>
              <a:t> </a:t>
            </a:r>
            <a:r>
              <a:rPr lang="cs-CZ" dirty="0" err="1"/>
              <a:t>papules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eyes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Therapy</a:t>
            </a:r>
            <a:r>
              <a:rPr lang="cs-CZ" dirty="0"/>
              <a:t> – </a:t>
            </a:r>
            <a:r>
              <a:rPr lang="cs-CZ" dirty="0" err="1"/>
              <a:t>excision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solitary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5ECA9E-5F42-4B5B-A01D-FFCEB5DA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800" y="3660381"/>
            <a:ext cx="3346994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0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470</TotalTime>
  <Words>964</Words>
  <Application>Microsoft Office PowerPoint</Application>
  <PresentationFormat>Širokoúhlá obrazovka</PresentationFormat>
  <Paragraphs>156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1_Motiv Office</vt:lpstr>
      <vt:lpstr>Benign skin tumors</vt:lpstr>
      <vt:lpstr>Prezentace aplikace PowerPoint</vt:lpstr>
      <vt:lpstr> </vt:lpstr>
      <vt:lpstr>1) Benign epithelial tu = epithelioma</vt:lpstr>
      <vt:lpstr>Veruca seborrhoica</vt:lpstr>
      <vt:lpstr>Prezentace aplikace PowerPoint</vt:lpstr>
      <vt:lpstr>2) adnexal tumors = adenomas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Keloid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Hemangiom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Benigní kožní nádory</dc:title>
  <dc:creator>Anna Žáková</dc:creator>
  <cp:lastModifiedBy>Anna Žáková</cp:lastModifiedBy>
  <cp:revision>51</cp:revision>
  <dcterms:created xsi:type="dcterms:W3CDTF">2020-10-28T13:14:06Z</dcterms:created>
  <dcterms:modified xsi:type="dcterms:W3CDTF">2020-10-28T21:26:18Z</dcterms:modified>
</cp:coreProperties>
</file>