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  <p:sldId id="261" r:id="rId6"/>
    <p:sldId id="259" r:id="rId7"/>
    <p:sldId id="258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5" autoAdjust="0"/>
    <p:restoredTop sz="94660"/>
  </p:normalViewPr>
  <p:slideViewPr>
    <p:cSldViewPr snapToGrid="0">
      <p:cViewPr>
        <p:scale>
          <a:sx n="66" d="100"/>
          <a:sy n="66" d="100"/>
        </p:scale>
        <p:origin x="62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F75C1-805E-43FC-BD50-377AB523F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15CC4A-D5C0-48F8-A1AC-26D5682E4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7F941E-8877-4B7A-924D-77EA5F88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C02B29-12FC-4AF5-9EC2-6D260E7C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D9EBD9-0124-482D-B203-1A0AD43F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8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2F24E-605E-461D-9952-AFE8A722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D50BBA-0D07-4B6F-BCA5-9E8E612FF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823623-E1EC-495F-8048-A96F4221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929A70-2D1A-4361-ABC5-C5DE26EF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DC9C3D-6A87-412D-AF07-D6CDF717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29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7913CC-A272-4CD5-9E3A-C2B444FDAE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BFDEDD-48BF-4A72-B685-BD5AB7508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662463-7DA6-463E-96B2-7B6C1490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27DF0A-6E74-49AC-B787-336A07AF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AE1299-A21A-4CB1-9ACB-EF4F3847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01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7772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2204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176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9897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109515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94789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218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3956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D0AC3-F925-42AD-8EA7-2E42FCAC5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C63E4C-9796-424A-8669-42F223231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937C90-3DD4-4B15-83EE-F2894C4B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DC6C49-0430-40FC-9E3F-052E7393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4565D8-FF6A-45EC-B35C-79917C87F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280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5029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86108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13388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2142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6D9C4-9E0E-481B-A2FD-EE7851858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2D4862-4578-46AF-B0B3-B4BBF237B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87C488-F665-4376-8E83-E09FC968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7783AC-95AF-4F31-ADEA-485ABEDF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EA62D5-95CE-4202-8407-B18E26F3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329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20FF46-C3D6-48C7-B115-D9D1EA8A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AF24C2-156B-49A2-B580-6085322FD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11C53F-C35B-4495-B054-0312E3915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8EF05C-A8C9-4DF3-BD17-541FC10C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3A470E-B97B-47C3-AD3D-0319A7F0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03120E-8CDB-4B7C-8EEE-0A843E95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01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F58B3-71F6-4DB9-BF3E-9E1153EB9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556346-A59D-409E-84FC-DFC2D3A3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330949-A7C4-4E4A-9E06-E102A4027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F171CB-ECB2-4164-9000-E09615D2F4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CB6121-6DBD-4709-9BF1-AD6DC10D5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1A76413-F8C5-46DA-8862-8F736472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2B3AD3-27F4-4B89-AAE9-FC59E833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A9FFD06-B354-45EB-8F14-BF19C1F3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11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89984-BF97-4809-8A8B-1EE71FBD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47C233D-6DE5-4FED-971D-FDC050D9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74D142-3704-478C-A725-D06D5ADE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7A3AC2-7148-4323-8E06-260CDBDE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56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4B2FF0-BA80-4A0D-9A15-D35AEFCA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04458E5-0F27-4612-9D22-23CA5F74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D304A3-8D98-4569-BD53-BD476D7C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07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5E36B-1769-4199-B649-5D2BF8BD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1E45C5-24DB-42E7-9FA1-CFD4EBD1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A09917-13B6-49B7-B093-18C28F423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0A0981-8C6D-4C45-9545-371A08FA5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89F990-FB0B-4940-9309-B60005A0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A14BE5-BEF1-44E5-A0E9-F4197463B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386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91EBE-163A-4CA9-9DC6-C1AE8CDCD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FA59062-4780-47C7-A9B2-1EC45C29A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13A46D-5283-409C-A6B3-945672AD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339AE4-2217-4A65-9752-80E3D56C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FECBB1-F2EE-4204-AED1-65572A3F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463779-4591-4B47-8887-3C98ED3D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54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6E4DCE-A9A1-4482-B2ED-F063CFEC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0FA1D1-0EED-4FF7-BF3B-EBAB8EE8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B2841D-678D-446F-9889-4D6A36C57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B2F4-B3A0-4DB1-B111-A148766A0BC2}" type="datetimeFigureOut">
              <a:rPr lang="cs-CZ" smtClean="0"/>
              <a:t>29.05.2021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4E89E1-351D-4953-895B-468621DD7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D132B6-B8E0-4A72-AFF9-DD293B761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C9E5-0C12-4064-906A-80FCD6C227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35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55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evelopment and teratology of cardiovascular and lymphatic systems"/>
          <p:cNvSpPr txBox="1">
            <a:spLocks noGrp="1"/>
          </p:cNvSpPr>
          <p:nvPr>
            <p:ph type="ctrTitle"/>
          </p:nvPr>
        </p:nvSpPr>
        <p:spPr>
          <a:xfrm>
            <a:off x="889000" y="925443"/>
            <a:ext cx="10414000" cy="1461328"/>
          </a:xfrm>
          <a:prstGeom prst="rect">
            <a:avLst/>
          </a:prstGeom>
        </p:spPr>
        <p:txBody>
          <a:bodyPr>
            <a:normAutofit/>
          </a:bodyPr>
          <a:lstStyle>
            <a:lvl1pPr defTabSz="726440">
              <a:defRPr sz="9856"/>
            </a:lvl1pPr>
          </a:lstStyle>
          <a:p>
            <a:r>
              <a:rPr sz="4400" dirty="0"/>
              <a:t>Development and teratology of</a:t>
            </a:r>
            <a:r>
              <a:rPr lang="cs-CZ" sz="4400" dirty="0"/>
              <a:t> </a:t>
            </a:r>
            <a:r>
              <a:rPr lang="cs-CZ" sz="4400" dirty="0" err="1"/>
              <a:t>urinary</a:t>
            </a:r>
            <a:r>
              <a:rPr sz="4400" dirty="0"/>
              <a:t> system</a:t>
            </a:r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xfrm>
            <a:off x="889000" y="5708650"/>
            <a:ext cx="10414000" cy="7937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cs-CZ" dirty="0"/>
              <a:t>5.4.2021</a:t>
            </a:r>
          </a:p>
          <a:p>
            <a:r>
              <a:rPr lang="cs-CZ" dirty="0"/>
              <a:t>Anna Mac Gillavry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2C257-9002-423E-A6C3-E366E00D4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74" y="-157956"/>
            <a:ext cx="10515600" cy="3159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5F49-A192-4B5E-B68D-EFE15CA0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407963"/>
            <a:ext cx="10650415" cy="5769000"/>
          </a:xfrm>
        </p:spPr>
        <p:txBody>
          <a:bodyPr/>
          <a:lstStyle/>
          <a:p>
            <a:r>
              <a:rPr lang="cs-CZ" dirty="0" err="1"/>
              <a:t>Urachal</a:t>
            </a:r>
            <a:r>
              <a:rPr lang="cs-CZ" dirty="0"/>
              <a:t> </a:t>
            </a:r>
            <a:r>
              <a:rPr lang="cs-CZ" dirty="0" err="1"/>
              <a:t>abnormalities</a:t>
            </a:r>
            <a:r>
              <a:rPr lang="cs-CZ" dirty="0"/>
              <a:t>: </a:t>
            </a:r>
          </a:p>
          <a:p>
            <a:pPr>
              <a:buFontTx/>
              <a:buChar char="-"/>
            </a:pPr>
            <a:r>
              <a:rPr lang="cs-CZ" dirty="0" err="1"/>
              <a:t>urachal</a:t>
            </a:r>
            <a:r>
              <a:rPr lang="cs-CZ" dirty="0"/>
              <a:t> sinus</a:t>
            </a:r>
          </a:p>
          <a:p>
            <a:pPr>
              <a:buFontTx/>
              <a:buChar char="-"/>
            </a:pPr>
            <a:r>
              <a:rPr lang="cs-CZ" dirty="0" err="1"/>
              <a:t>urachal</a:t>
            </a:r>
            <a:r>
              <a:rPr lang="cs-CZ" dirty="0"/>
              <a:t> cyst </a:t>
            </a:r>
          </a:p>
          <a:p>
            <a:pPr>
              <a:buFontTx/>
              <a:buChar char="-"/>
            </a:pPr>
            <a:r>
              <a:rPr lang="cs-CZ" dirty="0" err="1"/>
              <a:t>urachal</a:t>
            </a:r>
            <a:r>
              <a:rPr lang="cs-CZ" dirty="0"/>
              <a:t> fistula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Extrophy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bladder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(1-2/10000-40000)</a:t>
            </a:r>
          </a:p>
          <a:p>
            <a:pPr marL="0" indent="0">
              <a:buNone/>
            </a:pPr>
            <a:r>
              <a:rPr lang="cs-CZ" dirty="0" err="1"/>
              <a:t>Extrophy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cloaca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162C822-F875-4792-B3B2-4F7F9281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7" y="0"/>
            <a:ext cx="7126514" cy="3670470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868BC417-B63A-4327-852E-1DA0841CC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86" y="3670470"/>
            <a:ext cx="6720114" cy="319134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FB57D4B-1597-4F98-984D-E0FC25C42E62}"/>
              </a:ext>
            </a:extLst>
          </p:cNvPr>
          <p:cNvSpPr txBox="1"/>
          <p:nvPr/>
        </p:nvSpPr>
        <p:spPr>
          <a:xfrm>
            <a:off x="1393372" y="6596390"/>
            <a:ext cx="3478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T.W. Sadler, </a:t>
            </a:r>
            <a:r>
              <a:rPr lang="en-US" sz="1100" dirty="0" err="1"/>
              <a:t>Langman´s</a:t>
            </a:r>
            <a:r>
              <a:rPr lang="en-US" sz="1100" dirty="0"/>
              <a:t> medical embryology, 1</a:t>
            </a:r>
            <a:r>
              <a:rPr lang="cs-CZ" sz="1100" dirty="0"/>
              <a:t>2</a:t>
            </a:r>
            <a:r>
              <a:rPr lang="en-US" sz="1100" dirty="0" err="1"/>
              <a:t>th</a:t>
            </a:r>
            <a:r>
              <a:rPr lang="en-US" sz="11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14629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225EE-335C-48C3-B561-92E125A13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581891"/>
            <a:ext cx="3771009" cy="3740727"/>
          </a:xfrm>
        </p:spPr>
        <p:txBody>
          <a:bodyPr>
            <a:normAutofit/>
          </a:bodyPr>
          <a:lstStyle/>
          <a:p>
            <a:pPr algn="l"/>
            <a:endParaRPr lang="cs-CZ" sz="5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11C3B1-375C-4967-A269-32DF4D760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533020"/>
            <a:ext cx="3771009" cy="1612930"/>
          </a:xfrm>
        </p:spPr>
        <p:txBody>
          <a:bodyPr>
            <a:normAutofit/>
          </a:bodyPr>
          <a:lstStyle/>
          <a:p>
            <a:pPr algn="l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1198AB-1958-4683-AD07-E0EAB59BD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15" y="581891"/>
            <a:ext cx="6703685" cy="5564058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287D22A-53B0-4152-AE26-174DC564D4DD}"/>
              </a:ext>
            </a:extLst>
          </p:cNvPr>
          <p:cNvSpPr/>
          <p:nvPr/>
        </p:nvSpPr>
        <p:spPr>
          <a:xfrm>
            <a:off x="5472332" y="1744394"/>
            <a:ext cx="1406770" cy="2110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76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9C53E-097A-4E88-B8B5-D681BC8F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30148" cy="4638261"/>
          </a:xfrm>
        </p:spPr>
        <p:txBody>
          <a:bodyPr>
            <a:normAutofit/>
          </a:bodyPr>
          <a:lstStyle/>
          <a:p>
            <a:r>
              <a:rPr lang="cs-CZ" sz="2800" dirty="0" err="1"/>
              <a:t>Pronephros</a:t>
            </a:r>
            <a:r>
              <a:rPr lang="cs-CZ" sz="2800" dirty="0"/>
              <a:t>: 4th </a:t>
            </a:r>
            <a:r>
              <a:rPr lang="cs-CZ" sz="2800" dirty="0" err="1"/>
              <a:t>week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 err="1"/>
              <a:t>Mesonephros</a:t>
            </a:r>
            <a:r>
              <a:rPr lang="cs-CZ" sz="2800" dirty="0"/>
              <a:t>: 4th – 10th </a:t>
            </a:r>
            <a:r>
              <a:rPr lang="cs-CZ" sz="2800" dirty="0" err="1"/>
              <a:t>week</a:t>
            </a:r>
            <a:r>
              <a:rPr lang="cs-CZ" sz="2800" dirty="0"/>
              <a:t> (6th – 12th </a:t>
            </a:r>
            <a:r>
              <a:rPr lang="cs-CZ" sz="2800" dirty="0" err="1"/>
              <a:t>week</a:t>
            </a:r>
            <a:r>
              <a:rPr lang="cs-CZ" sz="2800" dirty="0"/>
              <a:t>)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 err="1"/>
              <a:t>Metanephros</a:t>
            </a:r>
            <a:r>
              <a:rPr lang="cs-CZ" sz="2800" dirty="0"/>
              <a:t>: 5th to 9th </a:t>
            </a:r>
            <a:r>
              <a:rPr lang="cs-CZ" sz="2800" dirty="0" err="1"/>
              <a:t>week</a:t>
            </a:r>
            <a:r>
              <a:rPr lang="cs-CZ" sz="2800" dirty="0"/>
              <a:t> (12th </a:t>
            </a:r>
            <a:r>
              <a:rPr lang="cs-CZ" sz="2800" dirty="0" err="1"/>
              <a:t>week</a:t>
            </a:r>
            <a:r>
              <a:rPr lang="cs-CZ" sz="2800" dirty="0"/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C35A6E6-5AE9-4C21-A911-512F3F05D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" r="13226" b="15565"/>
          <a:stretch/>
        </p:blipFill>
        <p:spPr>
          <a:xfrm>
            <a:off x="4513640" y="365125"/>
            <a:ext cx="7294047" cy="489598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4604C2C-2584-473D-A7CF-06A3E611C8ED}"/>
              </a:ext>
            </a:extLst>
          </p:cNvPr>
          <p:cNvSpPr txBox="1"/>
          <p:nvPr/>
        </p:nvSpPr>
        <p:spPr>
          <a:xfrm>
            <a:off x="5976730" y="6123543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93834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6E012-A095-4B9F-AE09-C9AFE67A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Mesonephros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9BDDB63-BD44-48A9-840B-D2C7526C5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8479" r="19287" b="27832"/>
          <a:stretch/>
        </p:blipFill>
        <p:spPr>
          <a:xfrm>
            <a:off x="3826413" y="921192"/>
            <a:ext cx="7428914" cy="557168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74C0E0C-8438-4077-8837-8E3B424D6FE6}"/>
              </a:ext>
            </a:extLst>
          </p:cNvPr>
          <p:cNvSpPr txBox="1"/>
          <p:nvPr/>
        </p:nvSpPr>
        <p:spPr>
          <a:xfrm>
            <a:off x="4792906" y="6308209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22324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F74DA0-256B-4BA5-A566-198BA059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cs-CZ" dirty="0" err="1"/>
              <a:t>Metanephros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BB4432-AAC4-4BEE-AC8B-42B872665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10418" r="19771" b="19749"/>
          <a:stretch/>
        </p:blipFill>
        <p:spPr>
          <a:xfrm>
            <a:off x="-225084" y="1343818"/>
            <a:ext cx="6639951" cy="5432689"/>
          </a:xfr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4FC13F3-CA62-4F0D-8C20-DB749B3EA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705" y="3038622"/>
            <a:ext cx="6684295" cy="285222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8FA653E-E7C2-4C31-8A91-A1340DE4E568}"/>
              </a:ext>
            </a:extLst>
          </p:cNvPr>
          <p:cNvSpPr txBox="1"/>
          <p:nvPr/>
        </p:nvSpPr>
        <p:spPr>
          <a:xfrm>
            <a:off x="6101888" y="6407175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267942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26C4B-AF3F-40E9-9746-4E6C17A0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EDDB22-5B9F-44FA-818F-B30A76865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9" t="13974" r="15164" b="13284"/>
          <a:stretch/>
        </p:blipFill>
        <p:spPr>
          <a:xfrm>
            <a:off x="1843315" y="0"/>
            <a:ext cx="7934177" cy="624192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B6234C5-BDDE-4E6E-B278-0387D2706A7F}"/>
              </a:ext>
            </a:extLst>
          </p:cNvPr>
          <p:cNvSpPr txBox="1"/>
          <p:nvPr/>
        </p:nvSpPr>
        <p:spPr>
          <a:xfrm>
            <a:off x="3348036" y="6508496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219837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23A5A-D6F0-4D02-959D-DF2A330B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</p:spPr>
        <p:txBody>
          <a:bodyPr/>
          <a:lstStyle/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defects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4EA9F-A34E-4858-B2F7-63C5474EB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32"/>
            <a:ext cx="10515600" cy="5018941"/>
          </a:xfrm>
        </p:spPr>
        <p:txBody>
          <a:bodyPr/>
          <a:lstStyle/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agenesis</a:t>
            </a:r>
            <a:r>
              <a:rPr lang="cs-CZ" dirty="0"/>
              <a:t>: </a:t>
            </a:r>
            <a:r>
              <a:rPr lang="cs-CZ" dirty="0" err="1"/>
              <a:t>unilateral</a:t>
            </a:r>
            <a:r>
              <a:rPr lang="cs-CZ" dirty="0"/>
              <a:t> (1 in 1000)/</a:t>
            </a:r>
            <a:r>
              <a:rPr lang="cs-CZ" dirty="0" err="1"/>
              <a:t>bilateral</a:t>
            </a:r>
            <a:r>
              <a:rPr lang="cs-CZ" dirty="0"/>
              <a:t> (1 in 3000 – 10000; 3:1 </a:t>
            </a:r>
            <a:r>
              <a:rPr lang="cs-CZ" dirty="0" err="1"/>
              <a:t>males</a:t>
            </a:r>
            <a:r>
              <a:rPr lang="cs-CZ" dirty="0"/>
              <a:t> to </a:t>
            </a:r>
            <a:r>
              <a:rPr lang="cs-CZ" dirty="0" err="1"/>
              <a:t>females</a:t>
            </a:r>
            <a:r>
              <a:rPr lang="cs-CZ" dirty="0"/>
              <a:t>; Potter </a:t>
            </a:r>
            <a:r>
              <a:rPr lang="cs-CZ" dirty="0" err="1"/>
              <a:t>sequence</a:t>
            </a:r>
            <a:r>
              <a:rPr lang="cs-CZ" dirty="0"/>
              <a:t>: </a:t>
            </a:r>
            <a:r>
              <a:rPr lang="cs-CZ" dirty="0" err="1"/>
              <a:t>anuria</a:t>
            </a:r>
            <a:r>
              <a:rPr lang="cs-CZ" dirty="0"/>
              <a:t>, </a:t>
            </a:r>
            <a:r>
              <a:rPr lang="cs-CZ" dirty="0" err="1"/>
              <a:t>oligohydramnios</a:t>
            </a:r>
            <a:r>
              <a:rPr lang="cs-CZ" dirty="0"/>
              <a:t>, </a:t>
            </a:r>
            <a:r>
              <a:rPr lang="cs-CZ" dirty="0" err="1"/>
              <a:t>pulmonary</a:t>
            </a:r>
            <a:r>
              <a:rPr lang="cs-CZ" dirty="0"/>
              <a:t> </a:t>
            </a:r>
            <a:r>
              <a:rPr lang="cs-CZ" dirty="0" err="1"/>
              <a:t>hypoplasia</a:t>
            </a:r>
            <a:r>
              <a:rPr lang="cs-CZ" dirty="0"/>
              <a:t>)</a:t>
            </a:r>
          </a:p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displasia</a:t>
            </a:r>
            <a:endParaRPr lang="cs-CZ" dirty="0"/>
          </a:p>
          <a:p>
            <a:r>
              <a:rPr lang="cs-CZ" dirty="0" err="1"/>
              <a:t>Multicystic</a:t>
            </a:r>
            <a:r>
              <a:rPr lang="cs-CZ" dirty="0"/>
              <a:t> </a:t>
            </a:r>
            <a:r>
              <a:rPr lang="cs-CZ" dirty="0" err="1"/>
              <a:t>displastic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  <a:p>
            <a:r>
              <a:rPr lang="cs-CZ" dirty="0" err="1"/>
              <a:t>Congenital</a:t>
            </a:r>
            <a:r>
              <a:rPr lang="cs-CZ" dirty="0"/>
              <a:t> </a:t>
            </a:r>
            <a:r>
              <a:rPr lang="cs-CZ" dirty="0" err="1"/>
              <a:t>polycystic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: </a:t>
            </a:r>
            <a:r>
              <a:rPr lang="cs-CZ" dirty="0" err="1"/>
              <a:t>autosomal</a:t>
            </a:r>
            <a:r>
              <a:rPr lang="cs-CZ" dirty="0"/>
              <a:t> </a:t>
            </a:r>
            <a:r>
              <a:rPr lang="cs-CZ" dirty="0" err="1"/>
              <a:t>recessive</a:t>
            </a:r>
            <a:r>
              <a:rPr lang="cs-CZ" dirty="0"/>
              <a:t> (1 in 5000)/ </a:t>
            </a:r>
            <a:r>
              <a:rPr lang="cs-CZ" dirty="0" err="1"/>
              <a:t>autosomal</a:t>
            </a:r>
            <a:r>
              <a:rPr lang="cs-CZ" dirty="0"/>
              <a:t> dominant (1 in 500 to 1000) –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cilliopathties</a:t>
            </a:r>
            <a:r>
              <a:rPr lang="cs-CZ" dirty="0"/>
              <a:t> </a:t>
            </a:r>
            <a:r>
              <a:rPr lang="cs-CZ" dirty="0" err="1"/>
              <a:t>Bardet-Biedl</a:t>
            </a:r>
            <a:r>
              <a:rPr lang="cs-CZ" dirty="0"/>
              <a:t> syndrome, </a:t>
            </a:r>
            <a:r>
              <a:rPr lang="cs-CZ" dirty="0" err="1"/>
              <a:t>Mackel</a:t>
            </a:r>
            <a:r>
              <a:rPr lang="cs-CZ" dirty="0"/>
              <a:t>-Gruber syndrom</a:t>
            </a:r>
          </a:p>
          <a:p>
            <a:r>
              <a:rPr lang="cs-CZ" dirty="0" err="1"/>
              <a:t>Wilms</a:t>
            </a:r>
            <a:r>
              <a:rPr lang="cs-CZ" dirty="0"/>
              <a:t> tumor – </a:t>
            </a:r>
            <a:r>
              <a:rPr lang="cs-CZ" dirty="0" err="1"/>
              <a:t>affects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by 5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</a:t>
            </a:r>
            <a:r>
              <a:rPr lang="cs-CZ" dirty="0" err="1"/>
              <a:t>incl</a:t>
            </a:r>
            <a:r>
              <a:rPr lang="cs-CZ" dirty="0"/>
              <a:t>. </a:t>
            </a:r>
            <a:r>
              <a:rPr lang="cs-CZ" dirty="0" err="1"/>
              <a:t>fetal</a:t>
            </a:r>
            <a:r>
              <a:rPr lang="cs-CZ" dirty="0"/>
              <a:t> period – WAGR syndrom, Denis-</a:t>
            </a:r>
            <a:r>
              <a:rPr lang="cs-CZ" dirty="0" err="1"/>
              <a:t>Drash</a:t>
            </a:r>
            <a:r>
              <a:rPr lang="cs-CZ" dirty="0"/>
              <a:t> syndrome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72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9EE42-DF93-497B-A58E-33E8ED33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020"/>
          </a:xfrm>
        </p:spPr>
        <p:txBody>
          <a:bodyPr/>
          <a:lstStyle/>
          <a:p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defects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11305-9C22-4F3A-8D05-E8CBF25D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686"/>
            <a:ext cx="10515600" cy="4995277"/>
          </a:xfrm>
        </p:spPr>
        <p:txBody>
          <a:bodyPr/>
          <a:lstStyle/>
          <a:p>
            <a:r>
              <a:rPr lang="cs-CZ" dirty="0" err="1"/>
              <a:t>Duplication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ureter – </a:t>
            </a:r>
            <a:r>
              <a:rPr lang="cs-CZ" dirty="0" err="1"/>
              <a:t>splitting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uretric</a:t>
            </a:r>
            <a:r>
              <a:rPr lang="cs-CZ" dirty="0"/>
              <a:t> bud</a:t>
            </a:r>
          </a:p>
          <a:p>
            <a:r>
              <a:rPr lang="cs-CZ" dirty="0" err="1"/>
              <a:t>Ectopic</a:t>
            </a:r>
            <a:r>
              <a:rPr lang="cs-CZ" dirty="0"/>
              <a:t> ureter – development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uretric</a:t>
            </a:r>
            <a:r>
              <a:rPr lang="cs-CZ" dirty="0"/>
              <a:t> </a:t>
            </a:r>
            <a:r>
              <a:rPr lang="cs-CZ" dirty="0" err="1"/>
              <a:t>buds</a:t>
            </a:r>
            <a:endParaRPr lang="cs-CZ" dirty="0"/>
          </a:p>
          <a:p>
            <a:r>
              <a:rPr lang="cs-CZ" dirty="0" err="1"/>
              <a:t>Supernumerary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Abnormal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pelvic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horseshoe</a:t>
            </a:r>
            <a:r>
              <a:rPr lang="cs-CZ" dirty="0"/>
              <a:t> </a:t>
            </a:r>
            <a:r>
              <a:rPr lang="cs-CZ" dirty="0" err="1"/>
              <a:t>kidney</a:t>
            </a:r>
            <a:r>
              <a:rPr lang="cs-CZ" dirty="0"/>
              <a:t> (1/600)</a:t>
            </a:r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unilatelar</a:t>
            </a:r>
            <a:r>
              <a:rPr lang="cs-CZ" dirty="0"/>
              <a:t> </a:t>
            </a:r>
            <a:r>
              <a:rPr lang="cs-CZ" dirty="0" err="1"/>
              <a:t>fused</a:t>
            </a:r>
            <a:r>
              <a:rPr lang="cs-CZ" dirty="0"/>
              <a:t> </a:t>
            </a:r>
            <a:r>
              <a:rPr lang="cs-CZ" dirty="0" err="1"/>
              <a:t>kidney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- </a:t>
            </a:r>
            <a:r>
              <a:rPr lang="cs-CZ" dirty="0" err="1"/>
              <a:t>accessory</a:t>
            </a:r>
            <a:r>
              <a:rPr lang="cs-CZ" dirty="0"/>
              <a:t> (</a:t>
            </a:r>
            <a:r>
              <a:rPr lang="cs-CZ" dirty="0" err="1"/>
              <a:t>suprenumeral</a:t>
            </a:r>
            <a:r>
              <a:rPr lang="cs-CZ" dirty="0"/>
              <a:t>) </a:t>
            </a:r>
            <a:r>
              <a:rPr lang="cs-CZ" dirty="0" err="1"/>
              <a:t>renal</a:t>
            </a:r>
            <a:r>
              <a:rPr lang="cs-CZ" dirty="0"/>
              <a:t> </a:t>
            </a:r>
            <a:r>
              <a:rPr lang="cs-CZ" dirty="0" err="1"/>
              <a:t>arteries</a:t>
            </a:r>
            <a:r>
              <a:rPr lang="cs-CZ" dirty="0"/>
              <a:t> – 25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kidneys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2 to 4 </a:t>
            </a:r>
            <a:r>
              <a:rPr lang="cs-CZ" dirty="0" err="1"/>
              <a:t>arteries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99C16-71E2-439B-BA1F-71EC199D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86"/>
            <a:ext cx="10515600" cy="721553"/>
          </a:xfrm>
        </p:spPr>
        <p:txBody>
          <a:bodyPr/>
          <a:lstStyle/>
          <a:p>
            <a:r>
              <a:rPr lang="cs-CZ" dirty="0" err="1"/>
              <a:t>Bladder</a:t>
            </a:r>
            <a:r>
              <a:rPr lang="cs-CZ" dirty="0"/>
              <a:t> and </a:t>
            </a:r>
            <a:r>
              <a:rPr lang="cs-CZ" dirty="0" err="1"/>
              <a:t>urethra</a:t>
            </a:r>
            <a:endParaRPr lang="cs-CZ" dirty="0"/>
          </a:p>
        </p:txBody>
      </p:sp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6F550D6B-3D34-49A4-B1C7-700AB9E06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24320" r="5709" b="28802"/>
          <a:stretch/>
        </p:blipFill>
        <p:spPr>
          <a:xfrm>
            <a:off x="5978770" y="4103735"/>
            <a:ext cx="6197700" cy="2627679"/>
          </a:xfr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78B48A5-5C28-4401-ADB0-3B7B54DEB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14778" r="8667" b="37025"/>
          <a:stretch/>
        </p:blipFill>
        <p:spPr>
          <a:xfrm>
            <a:off x="5233181" y="707462"/>
            <a:ext cx="7469944" cy="3305299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8E17D65-0B2E-4B4A-A3A5-AD26A759119A}"/>
              </a:ext>
            </a:extLst>
          </p:cNvPr>
          <p:cNvSpPr txBox="1"/>
          <p:nvPr/>
        </p:nvSpPr>
        <p:spPr>
          <a:xfrm>
            <a:off x="838200" y="1716258"/>
            <a:ext cx="34102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latin typeface="+mj-lt"/>
              </a:rPr>
              <a:t>Urogenital</a:t>
            </a:r>
            <a:r>
              <a:rPr lang="cs-CZ" sz="3200" dirty="0">
                <a:latin typeface="+mj-lt"/>
              </a:rPr>
              <a:t> sinus:</a:t>
            </a:r>
          </a:p>
          <a:p>
            <a:r>
              <a:rPr lang="cs-CZ" sz="3200" dirty="0">
                <a:latin typeface="+mj-lt"/>
              </a:rPr>
              <a:t> - </a:t>
            </a:r>
            <a:r>
              <a:rPr lang="cs-CZ" sz="3200" dirty="0" err="1">
                <a:latin typeface="+mj-lt"/>
              </a:rPr>
              <a:t>vesical</a:t>
            </a:r>
            <a:r>
              <a:rPr lang="cs-CZ" sz="3200" dirty="0">
                <a:latin typeface="+mj-lt"/>
              </a:rPr>
              <a:t> part </a:t>
            </a:r>
          </a:p>
          <a:p>
            <a:r>
              <a:rPr lang="cs-CZ" sz="3200" dirty="0">
                <a:latin typeface="+mj-lt"/>
              </a:rPr>
              <a:t> - </a:t>
            </a:r>
            <a:r>
              <a:rPr lang="cs-CZ" sz="3200" dirty="0" err="1">
                <a:latin typeface="+mj-lt"/>
              </a:rPr>
              <a:t>pelvic</a:t>
            </a:r>
            <a:r>
              <a:rPr lang="cs-CZ" sz="3200" dirty="0">
                <a:latin typeface="+mj-lt"/>
              </a:rPr>
              <a:t> part</a:t>
            </a:r>
          </a:p>
          <a:p>
            <a:r>
              <a:rPr lang="cs-CZ" sz="3200" dirty="0">
                <a:latin typeface="+mj-lt"/>
              </a:rPr>
              <a:t> - </a:t>
            </a:r>
            <a:r>
              <a:rPr lang="cs-CZ" sz="3200" dirty="0" err="1">
                <a:latin typeface="+mj-lt"/>
              </a:rPr>
              <a:t>phallic</a:t>
            </a:r>
            <a:r>
              <a:rPr lang="cs-CZ" sz="3200" dirty="0">
                <a:latin typeface="+mj-lt"/>
              </a:rPr>
              <a:t> part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3DC0AFB-64B1-45C3-89B6-1A49EEE57535}"/>
              </a:ext>
            </a:extLst>
          </p:cNvPr>
          <p:cNvSpPr txBox="1"/>
          <p:nvPr/>
        </p:nvSpPr>
        <p:spPr>
          <a:xfrm>
            <a:off x="217714" y="6488668"/>
            <a:ext cx="5495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T.W. Sadler, </a:t>
            </a:r>
            <a:r>
              <a:rPr lang="en-US" sz="1800" dirty="0" err="1"/>
              <a:t>Langman´s</a:t>
            </a:r>
            <a:r>
              <a:rPr lang="en-US" sz="1800" dirty="0"/>
              <a:t> medical embryology, 1</a:t>
            </a:r>
            <a:r>
              <a:rPr lang="cs-CZ" sz="1800" dirty="0"/>
              <a:t>2</a:t>
            </a:r>
            <a:r>
              <a:rPr lang="en-US" sz="1800" dirty="0" err="1"/>
              <a:t>th</a:t>
            </a:r>
            <a:r>
              <a:rPr lang="en-US" sz="1800" dirty="0"/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19944140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323</Words>
  <Application>Microsoft Office PowerPoint</Application>
  <PresentationFormat>Širokoúhlá obrazovka</PresentationFormat>
  <Paragraphs>41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Motiv Office</vt:lpstr>
      <vt:lpstr>White</vt:lpstr>
      <vt:lpstr>Development and teratology of urinary system</vt:lpstr>
      <vt:lpstr>Prezentace aplikace PowerPoint</vt:lpstr>
      <vt:lpstr>Pronephros: 4th week  Mesonephros: 4th – 10th week (6th – 12th week)  Metanephros: 5th to 9th week (12th week)</vt:lpstr>
      <vt:lpstr>Mesonephros</vt:lpstr>
      <vt:lpstr>Metanephros</vt:lpstr>
      <vt:lpstr>Prezentace aplikace PowerPoint</vt:lpstr>
      <vt:lpstr>Renal defects</vt:lpstr>
      <vt:lpstr>Renal defects </vt:lpstr>
      <vt:lpstr>Bladder and urethra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and teratology of urinary system</dc:title>
  <dc:creator>Anna Mac Gillavry</dc:creator>
  <cp:lastModifiedBy>Anna Mac Gillavry</cp:lastModifiedBy>
  <cp:revision>27</cp:revision>
  <dcterms:created xsi:type="dcterms:W3CDTF">2021-04-04T20:25:16Z</dcterms:created>
  <dcterms:modified xsi:type="dcterms:W3CDTF">2021-05-29T21:21:32Z</dcterms:modified>
</cp:coreProperties>
</file>