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3" r:id="rId4"/>
    <p:sldId id="258" r:id="rId5"/>
    <p:sldId id="259" r:id="rId6"/>
    <p:sldId id="274" r:id="rId7"/>
    <p:sldId id="270" r:id="rId8"/>
    <p:sldId id="260" r:id="rId9"/>
    <p:sldId id="271" r:id="rId10"/>
    <p:sldId id="268" r:id="rId11"/>
    <p:sldId id="275" r:id="rId12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33">
          <p15:clr>
            <a:srgbClr val="A4A3A4"/>
          </p15:clr>
        </p15:guide>
        <p15:guide id="2" pos="1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 showGuides="1">
      <p:cViewPr varScale="1">
        <p:scale>
          <a:sx n="106" d="100"/>
          <a:sy n="106" d="100"/>
        </p:scale>
        <p:origin x="-108" y="-102"/>
      </p:cViewPr>
      <p:guideLst>
        <p:guide orient="horz" pos="1933"/>
        <p:guide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FDA4E-0FB9-45B8-9D7B-9EB40AC4869B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B032D-8F0B-4244-8570-DD7E7DBF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9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1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3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19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7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53B4-B26D-4056-9641-A73A315EF917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0092" y="908720"/>
            <a:ext cx="9721080" cy="2387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(XXVI.) Recruitment and Summation in Skeletal Muscle</a:t>
            </a:r>
            <a:endParaRPr lang="en-US" sz="3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135756" y="6096001"/>
            <a:ext cx="5923003" cy="598512"/>
          </a:xfrm>
        </p:spPr>
        <p:txBody>
          <a:bodyPr/>
          <a:lstStyle/>
          <a:p>
            <a:r>
              <a:rPr lang="en-GB" sz="1600" dirty="0" smtClean="0"/>
              <a:t>Dep. of Physiology, Fac. of Medicine, MU, 2016 © </a:t>
            </a:r>
            <a:r>
              <a:rPr lang="sk-SK" sz="1600" dirty="0" smtClean="0"/>
              <a:t>Jana Svačinová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257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8946" y="908720"/>
            <a:ext cx="1106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Heterometric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autoregulation</a:t>
            </a:r>
            <a:r>
              <a:rPr lang="en-US" sz="2000" b="1" dirty="0" smtClean="0"/>
              <a:t> (Frank-Starling): </a:t>
            </a:r>
          </a:p>
          <a:p>
            <a:r>
              <a:rPr lang="en-US" sz="2000" dirty="0" smtClean="0"/>
              <a:t>Increase of the heart filling leads to stronger contraction of the heart</a:t>
            </a:r>
          </a:p>
          <a:p>
            <a:r>
              <a:rPr lang="en-US" sz="2000" dirty="0" smtClean="0"/>
              <a:t>Principles: 1) the relative position of actin and myosin during different stretch of muscle </a:t>
            </a:r>
          </a:p>
          <a:p>
            <a:pPr lvl="2"/>
            <a:r>
              <a:rPr lang="en-US" sz="2000" dirty="0" smtClean="0"/>
              <a:t>2) </a:t>
            </a:r>
            <a:r>
              <a:rPr lang="en-US" sz="2000" dirty="0" smtClean="0"/>
              <a:t>Fib</a:t>
            </a:r>
            <a:r>
              <a:rPr lang="cs-CZ" sz="2000" dirty="0" smtClean="0"/>
              <a:t>e</a:t>
            </a:r>
            <a:r>
              <a:rPr lang="en-US" sz="2000" dirty="0" smtClean="0"/>
              <a:t>r </a:t>
            </a:r>
            <a:r>
              <a:rPr lang="en-US" sz="2000" dirty="0" smtClean="0"/>
              <a:t>stretching increases sensitivity of troponin to calcium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476" y="4388911"/>
            <a:ext cx="5865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Homeometric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autoregulation</a:t>
            </a:r>
            <a:r>
              <a:rPr lang="en-US" sz="2000" b="1" dirty="0" smtClean="0"/>
              <a:t>: </a:t>
            </a:r>
          </a:p>
          <a:p>
            <a:r>
              <a:rPr lang="en-US" sz="2000" dirty="0" smtClean="0"/>
              <a:t>Increasing heart rate leads to muscle contraction increase</a:t>
            </a:r>
          </a:p>
          <a:p>
            <a:r>
              <a:rPr lang="en-US" sz="2000" dirty="0" smtClean="0"/>
              <a:t>Principle: Increase of ratio </a:t>
            </a:r>
            <a:r>
              <a:rPr lang="en-US" sz="2000" dirty="0" smtClean="0"/>
              <a:t>Intracellular/</a:t>
            </a:r>
            <a:r>
              <a:rPr lang="cs-CZ" sz="2000" dirty="0" smtClean="0"/>
              <a:t>E</a:t>
            </a:r>
            <a:r>
              <a:rPr lang="en-US" sz="2000" dirty="0" err="1" smtClean="0"/>
              <a:t>xtracellular</a:t>
            </a:r>
            <a:r>
              <a:rPr lang="en-US" sz="2000" dirty="0" smtClean="0"/>
              <a:t> </a:t>
            </a:r>
            <a:r>
              <a:rPr lang="en-US" sz="2000" dirty="0" smtClean="0"/>
              <a:t>calcium concentration</a:t>
            </a:r>
            <a:endParaRPr lang="en-US" sz="2000" dirty="0"/>
          </a:p>
        </p:txBody>
      </p:sp>
      <p:grpSp>
        <p:nvGrpSpPr>
          <p:cNvPr id="1141" name="Skupina 1140"/>
          <p:cNvGrpSpPr>
            <a:grpSpLocks noChangeAspect="1"/>
          </p:cNvGrpSpPr>
          <p:nvPr/>
        </p:nvGrpSpPr>
        <p:grpSpPr>
          <a:xfrm>
            <a:off x="1040497" y="2495910"/>
            <a:ext cx="1128871" cy="1007270"/>
            <a:chOff x="6797483" y="2363329"/>
            <a:chExt cx="1748227" cy="1559909"/>
          </a:xfrm>
        </p:grpSpPr>
        <p:grpSp>
          <p:nvGrpSpPr>
            <p:cNvPr id="528" name="Skupina 527"/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480" name="Skupina 47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1" name="Přímá spojnice 4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římá spojnice 4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7" name="Skupina 4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8" name="Ovál 4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9" name="Ovál 4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0" name="Ovál 4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1" name="Ovál 4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2" name="Ovál 4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3" name="Ovál 4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4" name="Ovál 4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5" name="Ovál 4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6" name="Ovál 4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7" name="Ovál 4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8" name="Ovál 4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9" name="Ovál 4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0" name="Ovál 4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1" name="Ovál 5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2" name="Ovál 5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79" name="Skupina 47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3" name="Přímá spojnice 5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Přímá spojnice 5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9" name="Skupina 5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10" name="Ovál 5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1" name="Ovál 5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2" name="Ovál 5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3" name="Ovál 5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4" name="Ovál 5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5" name="Ovál 5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6" name="Ovál 5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7" name="Ovál 5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8" name="Ovál 5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9" name="Ovál 5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0" name="Ovál 5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1" name="Ovál 5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2" name="Ovál 5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3" name="Ovál 5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4" name="Ovál 5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7" name="Skupina 526"/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434" name="Skupina 433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5" name="Přímá spojnice 43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Přímá spojnice 43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1" name="Skupina 44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2" name="Ovál 44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3" name="Ovál 44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4" name="Ovál 44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5" name="Ovál 44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6" name="Ovál 44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7" name="Ovál 44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8" name="Ovál 44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9" name="Ovál 44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0" name="Ovál 44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1" name="Ovál 45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2" name="Ovál 45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3" name="Ovál 45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4" name="Ovál 45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5" name="Ovál 45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6" name="Ovál 45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33" name="Skupina 432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7" name="Přímá spojnice 45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3" name="Skupina 46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4" name="Ovál 46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5" name="Ovál 46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6" name="Ovál 46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7" name="Ovál 46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8" name="Ovál 46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9" name="Ovál 46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0" name="Ovál 46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1" name="Ovál 47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2" name="Ovál 47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3" name="Ovál 47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4" name="Ovál 47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5" name="Ovál 47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6" name="Ovál 47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7" name="Ovál 47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8" name="Ovál 47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6" name="Skupina 525"/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388" name="Skupina 387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89" name="Přímá spojnice 3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Přímá spojnice 3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Přímá spojnice 3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Skupina 3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6" name="Ovál 3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7" name="Ovál 3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8" name="Ovál 3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9" name="Ovál 3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0" name="Ovál 3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1" name="Ovál 4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2" name="Ovál 4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3" name="Ovál 4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4" name="Ovál 4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5" name="Ovál 4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6" name="Ovál 4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7" name="Ovál 4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8" name="Ovál 4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9" name="Ovál 4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0" name="Ovál 4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87" name="Skupina 386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11" name="Přímá spojnice 4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Přímá spojnice 4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Přímá spojnice 4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Přímá spojnice 4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Přímá spojnice 4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Přímá spojnice 4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" name="Skupina 4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18" name="Ovál 4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9" name="Ovál 4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0" name="Ovál 4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1" name="Ovál 4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2" name="Ovál 4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3" name="Ovál 4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4" name="Ovál 4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5" name="Ovál 4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6" name="Ovál 4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7" name="Ovál 4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8" name="Ovál 4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9" name="Ovál 4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0" name="Ovál 4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1" name="Ovál 4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2" name="Ovál 4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5" name="Skupina 524"/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342" name="Skupina 341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3" name="Přímá spojnice 34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Přímá spojnice 34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Přímá spojnice 34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9" name="Skupina 34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0" name="Ovál 34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1" name="Ovál 35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2" name="Ovál 35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3" name="Ovál 35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4" name="Ovál 35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5" name="Ovál 35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6" name="Ovál 35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7" name="Ovál 35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8" name="Ovál 35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9" name="Ovál 35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0" name="Ovál 35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1" name="Ovál 36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2" name="Ovál 36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3" name="Ovál 36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4" name="Ovál 36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41" name="Skupina 340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5" name="Přímá spojnice 36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Přímá spojnice 36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Přímá spojnice 36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Přímá spojnice 36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1" name="Skupina 37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2" name="Ovál 37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3" name="Ovál 37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4" name="Ovál 37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5" name="Ovál 37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6" name="Ovál 37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7" name="Ovál 37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8" name="Ovál 37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9" name="Ovál 37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0" name="Ovál 37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1" name="Ovál 38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2" name="Ovál 38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3" name="Ovál 38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4" name="Ovál 38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5" name="Ovál 38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6" name="Ovál 38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41" name="Skupina 540"/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534" name="Přímá spojnice 533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Přímá spojnice 534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Přímá spojnice 535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Přímá spojnice 536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Přímá spojnice 537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Přímá spojnice 538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Skupina 541"/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543" name="Přímá spojnice 54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Přímá spojnice 54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Přímá spojnice 54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Přímá spojnice 54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Přímá spojnice 54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Přímá spojnice 54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2" name="Skupina 1141"/>
          <p:cNvGrpSpPr>
            <a:grpSpLocks noChangeAspect="1"/>
          </p:cNvGrpSpPr>
          <p:nvPr/>
        </p:nvGrpSpPr>
        <p:grpSpPr>
          <a:xfrm>
            <a:off x="5003310" y="2495910"/>
            <a:ext cx="1595952" cy="1007270"/>
            <a:chOff x="8864435" y="2515729"/>
            <a:chExt cx="2471571" cy="1559909"/>
          </a:xfrm>
        </p:grpSpPr>
        <p:grpSp>
          <p:nvGrpSpPr>
            <p:cNvPr id="737" name="Skupina 736"/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738" name="Skupina 737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6" name="Přímá spojnice 76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7" name="Přímá spojnice 76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8" name="Skupina 76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69" name="Ovál 76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0" name="Ovál 76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1" name="Ovál 77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2" name="Ovál 77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3" name="Ovál 77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4" name="Ovál 77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5" name="Ovál 77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6" name="Ovál 77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7" name="Ovál 77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8" name="Ovál 77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9" name="Ovál 77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0" name="Ovál 77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1" name="Ovál 78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2" name="Ovál 78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3" name="Ovál 78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39" name="Skupina 73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0" name="Přímá spojnice 739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Přímá spojnice 740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Přímá spojnice 741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Přímá spojnice 742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Přímá spojnice 743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Přímá spojnice 744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6" name="Skupina 745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47" name="Ovál 746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8" name="Ovál 747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9" name="Ovál 748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0" name="Ovál 749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1" name="Ovál 750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2" name="Ovál 751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3" name="Ovál 752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4" name="Ovál 753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5" name="Ovál 754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6" name="Ovál 755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7" name="Ovál 756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8" name="Ovál 757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9" name="Ovál 758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0" name="Ovál 759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1" name="Ovál 760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784" name="Skupina 783"/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785" name="Skupina 784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09" name="Přímá spojnice 80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0" name="Přímá spojnice 80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Přímá spojnice 81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2" name="Přímá spojnice 81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Přímá spojnice 81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Přímá spojnice 81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15" name="Skupina 81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6" name="Ovál 81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7" name="Ovál 81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8" name="Ovál 81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9" name="Ovál 81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0" name="Ovál 81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1" name="Ovál 82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2" name="Ovál 82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3" name="Ovál 82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4" name="Ovál 82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5" name="Ovál 82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6" name="Ovál 82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7" name="Ovál 82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8" name="Ovál 82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9" name="Ovál 82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30" name="Ovál 82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86" name="Skupina 785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87" name="Přímá spojnice 78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8" name="Přímá spojnice 78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9" name="Přímá spojnice 78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0" name="Přímá spojnice 78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1" name="Přímá spojnice 79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2" name="Přímá spojnice 79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93" name="Skupina 79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94" name="Ovál 79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5" name="Ovál 79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6" name="Ovál 79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7" name="Ovál 79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8" name="Ovál 79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9" name="Ovál 79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0" name="Ovál 79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1" name="Ovál 80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2" name="Ovál 80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3" name="Ovál 80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4" name="Ovál 80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5" name="Ovál 80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6" name="Ovál 80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7" name="Ovál 80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8" name="Ovál 80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31" name="Skupina 830"/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832" name="Skupina 831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56" name="Přímá spojnice 85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7" name="Přímá spojnice 85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8" name="Přímá spojnice 85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9" name="Přímá spojnice 85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Přímá spojnice 85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Přímá spojnice 86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2" name="Skupina 86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63" name="Ovál 86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4" name="Ovál 86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5" name="Ovál 86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6" name="Ovál 86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7" name="Ovál 86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8" name="Ovál 86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9" name="Ovál 86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0" name="Ovál 86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1" name="Ovál 87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2" name="Ovál 87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3" name="Ovál 87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4" name="Ovál 87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5" name="Ovál 87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6" name="Ovál 87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7" name="Ovál 87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33" name="Skupina 832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34" name="Přímá spojnice 83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5" name="Přímá spojnice 83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Přímá spojnice 83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Přímá spojnice 83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8" name="Přímá spojnice 83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Přímá spojnice 83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0" name="Skupina 83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41" name="Ovál 84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2" name="Ovál 84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3" name="Ovál 84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4" name="Ovál 84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5" name="Ovál 84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6" name="Ovál 84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7" name="Ovál 84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8" name="Ovál 84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9" name="Ovál 84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0" name="Ovál 84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1" name="Ovál 85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2" name="Ovál 85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3" name="Ovál 85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4" name="Ovál 85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5" name="Ovál 85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78" name="Skupina 877"/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879" name="Skupina 878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03" name="Přímá spojnice 9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Přímá spojnice 9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Přímá spojnice 9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Přímá spojnice 9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7" name="Přímá spojnice 9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8" name="Přímá spojnice 9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09" name="Skupina 9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10" name="Ovál 9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1" name="Ovál 9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2" name="Ovál 9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3" name="Ovál 9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4" name="Ovál 9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5" name="Ovál 9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6" name="Ovál 9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7" name="Ovál 9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8" name="Ovál 9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9" name="Ovál 9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0" name="Ovál 9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1" name="Ovál 9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2" name="Ovál 9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3" name="Ovál 9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4" name="Ovál 9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80" name="Skupina 879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81" name="Přímá spojnice 8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2" name="Přímá spojnice 8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Přímá spojnice 8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4" name="Přímá spojnice 8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5" name="Přímá spojnice 8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6" name="Přímá spojnice 8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87" name="Skupina 8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88" name="Ovál 8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89" name="Ovál 8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0" name="Ovál 8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1" name="Ovál 8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2" name="Ovál 8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3" name="Ovál 8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4" name="Ovál 8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5" name="Ovál 8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6" name="Ovál 8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7" name="Ovál 8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8" name="Ovál 8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9" name="Ovál 8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0" name="Ovál 8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1" name="Ovál 9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2" name="Ovál 9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25" name="Skupina 924"/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926" name="Přímá spojnice 925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Přímá spojnice 926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Přímá spojnice 927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Přímá spojnice 928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Přímá spojnice 929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Přímá spojnice 930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2" name="Skupina 931"/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933" name="Přímá spojnice 93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Přímá spojnice 93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Přímá spojnice 93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Přímá spojnice 93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Přímá spojnice 93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Přímá spojnice 93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3" name="Skupina 1142"/>
          <p:cNvGrpSpPr>
            <a:grpSpLocks noChangeAspect="1"/>
          </p:cNvGrpSpPr>
          <p:nvPr/>
        </p:nvGrpSpPr>
        <p:grpSpPr>
          <a:xfrm>
            <a:off x="8889790" y="2495909"/>
            <a:ext cx="2029952" cy="1013421"/>
            <a:chOff x="8678097" y="4235830"/>
            <a:chExt cx="3143684" cy="1569434"/>
          </a:xfrm>
        </p:grpSpPr>
        <p:grpSp>
          <p:nvGrpSpPr>
            <p:cNvPr id="939" name="Skupina 938"/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940" name="Skupina 93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0" name="Skupina 96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71" name="Ovál 97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2" name="Ovál 97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3" name="Ovál 97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4" name="Ovál 97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5" name="Ovál 97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6" name="Ovál 97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7" name="Ovál 97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8" name="Ovál 97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9" name="Ovál 97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0" name="Ovál 97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1" name="Ovál 98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2" name="Ovál 98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3" name="Ovál 98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4" name="Ovál 98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5" name="Ovál 98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41" name="Skupina 940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42" name="Přímá spojnice 94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3" name="Přímá spojnice 94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4" name="Přímá spojnice 94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Přímá spojnice 94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6" name="Přímá spojnice 94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7" name="Přímá spojnice 94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8" name="Skupina 94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49" name="Ovál 94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0" name="Ovál 94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1" name="Ovál 95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2" name="Ovál 95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3" name="Ovál 95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4" name="Ovál 95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5" name="Ovál 95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6" name="Ovál 95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7" name="Ovál 95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8" name="Ovál 95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9" name="Ovál 95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0" name="Ovál 95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1" name="Ovál 96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2" name="Ovál 96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3" name="Ovál 96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86" name="Skupina 985"/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987" name="Skupina 986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11" name="Přímá spojnice 10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2" name="Přímá spojnice 10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3" name="Přímá spojnice 10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4" name="Přímá spojnice 10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5" name="Přímá spojnice 10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6" name="Přímá spojnice 10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17" name="Skupina 10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18" name="Ovál 10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9" name="Ovál 10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0" name="Ovál 10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1" name="Ovál 10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2" name="Ovál 10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3" name="Ovál 10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4" name="Ovál 10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5" name="Ovál 10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6" name="Ovál 10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7" name="Ovál 10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8" name="Ovál 10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9" name="Ovál 10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0" name="Ovál 10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1" name="Ovál 10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2" name="Ovál 10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88" name="Skupina 987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89" name="Přímá spojnice 9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0" name="Přímá spojnice 9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Přímá spojnice 9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2" name="Přímá spojnice 9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Přímá spojnice 9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4" name="Přímá spojnice 9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95" name="Skupina 9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96" name="Ovál 9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7" name="Ovál 9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8" name="Ovál 9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9" name="Ovál 9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0" name="Ovál 9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1" name="Ovál 10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2" name="Ovál 10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3" name="Ovál 10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4" name="Ovál 10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5" name="Ovál 10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6" name="Ovál 10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7" name="Ovál 10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8" name="Ovál 10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9" name="Ovál 10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0" name="Ovál 10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33" name="Skupina 1032"/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1034" name="Skupina 1033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58" name="Přímá spojnice 1057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" name="Přímá spojnice 1058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Přímá spojnice 1059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1" name="Přímá spojnice 1060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2" name="Přímá spojnice 1061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64" name="Skupina 1063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65" name="Ovál 1064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6" name="Ovál 1065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7" name="Ovál 1066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8" name="Ovál 1067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9" name="Ovál 1068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0" name="Ovál 1069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1" name="Ovál 1070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2" name="Ovál 1071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3" name="Ovál 1072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4" name="Ovál 1073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5" name="Ovál 1074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6" name="Ovál 1075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7" name="Ovál 1076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8" name="Ovál 1077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9" name="Ovál 1078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35" name="Skupina 1034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36" name="Přímá spojnice 103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Přímá spojnice 103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Přímá spojnice 103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Přímá spojnice 103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Přímá spojnice 103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Přímá spojnice 104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42" name="Skupina 104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43" name="Ovál 104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4" name="Ovál 104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5" name="Ovál 104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6" name="Ovál 104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7" name="Ovál 104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8" name="Ovál 104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9" name="Ovál 104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0" name="Ovál 104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1" name="Ovál 105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2" name="Ovál 105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3" name="Ovál 105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4" name="Ovál 105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5" name="Ovál 105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6" name="Ovál 105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7" name="Ovál 105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80" name="Skupina 1079"/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1081" name="Skupina 1080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105" name="Přímá spojnice 110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Přímá spojnice 110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Přímá spojnice 110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Přímá spojnice 110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Přímá spojnice 110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Přímá spojnice 110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1" name="Skupina 111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112" name="Ovál 111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3" name="Ovál 111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4" name="Ovál 111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5" name="Ovál 111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6" name="Ovál 111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7" name="Ovál 111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8" name="Ovál 111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9" name="Ovál 111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0" name="Ovál 111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1" name="Ovál 112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2" name="Ovál 112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3" name="Ovál 112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4" name="Ovál 112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5" name="Ovál 112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6" name="Ovál 112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82" name="Skupina 1081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83" name="Přímá spojnice 108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4" name="Přímá spojnice 108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5" name="Přímá spojnice 108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6" name="Přímá spojnice 108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7" name="Přímá spojnice 108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8" name="Přímá spojnice 108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89" name="Skupina 108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90" name="Ovál 108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1" name="Ovál 109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2" name="Ovál 109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3" name="Ovál 109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4" name="Ovál 109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5" name="Ovál 109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6" name="Ovál 109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7" name="Ovál 109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8" name="Ovál 109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9" name="Ovál 109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0" name="Ovál 109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1" name="Ovál 110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2" name="Ovál 110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3" name="Ovál 110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4" name="Ovál 110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127" name="Skupina 1126"/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1128" name="Přímá spojnice 1127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Přímá spojnice 1128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Přímá spojnice 1129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Přímá spojnice 1130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Přímá spojnice 1131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Přímá spojnice 1132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4" name="Skupina 1133"/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1135" name="Přímá spojnice 1134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Přímá spojnice 1135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Přímá spojnice 1136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Přímá spojnice 1137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Přímá spojnice 1138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Přímá spojnice 1139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4" name="TextovéPole 1143"/>
          <p:cNvSpPr txBox="1"/>
          <p:nvPr/>
        </p:nvSpPr>
        <p:spPr>
          <a:xfrm>
            <a:off x="751979" y="3753159"/>
            <a:ext cx="203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heart filling</a:t>
            </a:r>
            <a:endParaRPr lang="en-US" dirty="0"/>
          </a:p>
        </p:txBody>
      </p:sp>
      <p:sp>
        <p:nvSpPr>
          <p:cNvPr id="1145" name="TextovéPole 1144"/>
          <p:cNvSpPr txBox="1"/>
          <p:nvPr/>
        </p:nvSpPr>
        <p:spPr>
          <a:xfrm>
            <a:off x="4668913" y="3706771"/>
            <a:ext cx="2362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heart filling</a:t>
            </a:r>
            <a:endParaRPr lang="en-US" dirty="0"/>
          </a:p>
        </p:txBody>
      </p:sp>
      <p:sp>
        <p:nvSpPr>
          <p:cNvPr id="1146" name="TextovéPole 1145"/>
          <p:cNvSpPr txBox="1"/>
          <p:nvPr/>
        </p:nvSpPr>
        <p:spPr>
          <a:xfrm>
            <a:off x="8776299" y="3600118"/>
            <a:ext cx="236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Extremal muscle stretch</a:t>
            </a:r>
            <a:endParaRPr lang="en-US" dirty="0"/>
          </a:p>
        </p:txBody>
      </p:sp>
      <p:grpSp>
        <p:nvGrpSpPr>
          <p:cNvPr id="1186" name="Skupina 1185"/>
          <p:cNvGrpSpPr/>
          <p:nvPr/>
        </p:nvGrpSpPr>
        <p:grpSpPr>
          <a:xfrm>
            <a:off x="6288988" y="4221088"/>
            <a:ext cx="5422842" cy="1768577"/>
            <a:chOff x="6213298" y="4701043"/>
            <a:chExt cx="5422842" cy="1768577"/>
          </a:xfrm>
        </p:grpSpPr>
        <p:cxnSp>
          <p:nvCxnSpPr>
            <p:cNvPr id="1148" name="Přímá spojnice 1147"/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0" name="Přímá spojnice 1149"/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Přímá spojnice 1152"/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Přímá spojnice 1153"/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Přímá spojnice 1154"/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Přímá spojnice 1155"/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Přímá spojnice 1156"/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8" name="Přímá spojnice 1157"/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Přímá spojnice 1158"/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Přímá spojnice 1159"/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Přímá spojnice 1160"/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Přímá spojnice 1161"/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Přímá spojnice 1162"/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Přímá spojnice 1163"/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Přímá spojnice 1164"/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6" name="Přímá spojnice 1165"/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Přímá spojnice 1171"/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Přímá spojnice 1172"/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Přímá spojnice 1173"/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Přímá spojnice 1174"/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Přímá spojnice 1175"/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Přímá spojnice 1176"/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Přímá spojnice 1177"/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Přímá spojnice 1178"/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Přímá spojnice 1179"/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1" name="Přímá spojnice 1180"/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2" name="Přímá spojnice 1181"/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3" name="TextovéPole 1182"/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184" name="TextovéPole 1183"/>
            <p:cNvSpPr txBox="1"/>
            <p:nvPr/>
          </p:nvSpPr>
          <p:spPr>
            <a:xfrm>
              <a:off x="6213298" y="4701043"/>
              <a:ext cx="12589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Force of contraction</a:t>
              </a:r>
              <a:endParaRPr lang="en-US" dirty="0"/>
            </a:p>
          </p:txBody>
        </p:sp>
        <p:sp>
          <p:nvSpPr>
            <p:cNvPr id="1185" name="TextovéPole 1184"/>
            <p:cNvSpPr txBox="1"/>
            <p:nvPr/>
          </p:nvSpPr>
          <p:spPr>
            <a:xfrm>
              <a:off x="7404830" y="6100288"/>
              <a:ext cx="341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Bowditch </a:t>
              </a:r>
              <a:r>
                <a:rPr lang="cs-CZ" dirty="0" smtClean="0"/>
                <a:t>(</a:t>
              </a:r>
              <a:r>
                <a:rPr lang="cs-CZ" dirty="0" err="1" smtClean="0"/>
                <a:t>Staircase</a:t>
              </a:r>
              <a:r>
                <a:rPr lang="cs-CZ" dirty="0" smtClean="0"/>
                <a:t>) </a:t>
              </a:r>
              <a:r>
                <a:rPr lang="cs-CZ" dirty="0" err="1" smtClean="0"/>
                <a:t>phenomenon</a:t>
              </a:r>
              <a:endParaRPr lang="en-US" dirty="0"/>
            </a:p>
          </p:txBody>
        </p:sp>
      </p:grpSp>
      <p:sp>
        <p:nvSpPr>
          <p:cNvPr id="1187" name="TextovéPole 1186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Autoregulation</a:t>
            </a:r>
            <a:r>
              <a:rPr lang="en-US" sz="3200" dirty="0" smtClean="0"/>
              <a:t> of the cardiac muscle</a:t>
            </a:r>
            <a:endParaRPr lang="en-US" sz="3200" dirty="0"/>
          </a:p>
        </p:txBody>
      </p:sp>
      <p:sp>
        <p:nvSpPr>
          <p:cNvPr id="1188" name="TextovéPole 1187"/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Homeometric</a:t>
            </a:r>
            <a:r>
              <a:rPr lang="en-US" dirty="0" smtClean="0"/>
              <a:t> autoregulation is analogous to the summation of the skeletal </a:t>
            </a:r>
            <a:r>
              <a:rPr lang="en-US" dirty="0" smtClean="0"/>
              <a:t>muscle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Cardiac muscle can not get into tetanic contraction because of long refractory </a:t>
            </a:r>
            <a:r>
              <a:rPr lang="en-US" dirty="0" smtClean="0"/>
              <a:t>phase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0583" y="1373867"/>
            <a:ext cx="171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r>
              <a:rPr lang="en-US" sz="2400" dirty="0" err="1" smtClean="0"/>
              <a:t>ardiac</a:t>
            </a:r>
            <a:r>
              <a:rPr lang="en-US" sz="2400" dirty="0" smtClean="0"/>
              <a:t> </a:t>
            </a:r>
            <a:r>
              <a:rPr lang="en-US" sz="2400" dirty="0" smtClean="0"/>
              <a:t>muscle</a:t>
            </a:r>
          </a:p>
        </p:txBody>
      </p:sp>
      <p:sp>
        <p:nvSpPr>
          <p:cNvPr id="1187" name="TextovéPole 1186"/>
          <p:cNvSpPr txBox="1"/>
          <p:nvPr/>
        </p:nvSpPr>
        <p:spPr>
          <a:xfrm>
            <a:off x="570572" y="307604"/>
            <a:ext cx="11357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Skeletal, cardiac and smooth </a:t>
            </a:r>
            <a:r>
              <a:rPr lang="en-US" sz="3200" dirty="0" smtClean="0"/>
              <a:t>muscle </a:t>
            </a:r>
            <a:r>
              <a:rPr lang="en-US" sz="3200" dirty="0" smtClean="0"/>
              <a:t>– </a:t>
            </a:r>
            <a:r>
              <a:rPr lang="en-US" sz="2800" dirty="0" smtClean="0"/>
              <a:t>action potential and contraction</a:t>
            </a:r>
            <a:endParaRPr lang="en-US" sz="28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1109691" y="4869160"/>
            <a:ext cx="10818163" cy="1086708"/>
            <a:chOff x="1109691" y="4934580"/>
            <a:chExt cx="10818163" cy="1662772"/>
          </a:xfrm>
        </p:grpSpPr>
        <p:grpSp>
          <p:nvGrpSpPr>
            <p:cNvPr id="24" name="Skupina 23"/>
            <p:cNvGrpSpPr/>
            <p:nvPr/>
          </p:nvGrpSpPr>
          <p:grpSpPr>
            <a:xfrm>
              <a:off x="1246714" y="4934580"/>
              <a:ext cx="7944971" cy="1662772"/>
              <a:chOff x="2739130" y="4242574"/>
              <a:chExt cx="9707695" cy="166277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739130" y="5304649"/>
                <a:ext cx="9707695" cy="600697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9020567 w 9020567"/>
                  <a:gd name="connsiteY11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1379303 w 9020567"/>
                  <a:gd name="connsiteY1" fmla="*/ 82481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835515 w 7935740"/>
                  <a:gd name="connsiteY3" fmla="*/ 545618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619924 w 7935740"/>
                  <a:gd name="connsiteY1" fmla="*/ 678957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596731"/>
                  <a:gd name="connsiteY0" fmla="*/ 813499 h 1212664"/>
                  <a:gd name="connsiteX1" fmla="*/ 280915 w 7596731"/>
                  <a:gd name="connsiteY1" fmla="*/ 678957 h 1212664"/>
                  <a:gd name="connsiteX2" fmla="*/ 511154 w 7596731"/>
                  <a:gd name="connsiteY2" fmla="*/ 605737 h 1212664"/>
                  <a:gd name="connsiteX3" fmla="*/ 835514 w 7596731"/>
                  <a:gd name="connsiteY3" fmla="*/ 428934 h 1212664"/>
                  <a:gd name="connsiteX4" fmla="*/ 1193145 w 7596731"/>
                  <a:gd name="connsiteY4" fmla="*/ 283891 h 1212664"/>
                  <a:gd name="connsiteX5" fmla="*/ 1708808 w 7596731"/>
                  <a:gd name="connsiteY5" fmla="*/ 38165 h 1212664"/>
                  <a:gd name="connsiteX6" fmla="*/ 2355194 w 7596731"/>
                  <a:gd name="connsiteY6" fmla="*/ 28657 h 1212664"/>
                  <a:gd name="connsiteX7" fmla="*/ 3101430 w 7596731"/>
                  <a:gd name="connsiteY7" fmla="*/ 309542 h 1212664"/>
                  <a:gd name="connsiteX8" fmla="*/ 3850665 w 7596731"/>
                  <a:gd name="connsiteY8" fmla="*/ 726952 h 1212664"/>
                  <a:gd name="connsiteX9" fmla="*/ 4359950 w 7596731"/>
                  <a:gd name="connsiteY9" fmla="*/ 1064505 h 1212664"/>
                  <a:gd name="connsiteX10" fmla="*/ 5204581 w 7596731"/>
                  <a:gd name="connsiteY10" fmla="*/ 1212368 h 1212664"/>
                  <a:gd name="connsiteX11" fmla="*/ 6295806 w 7596731"/>
                  <a:gd name="connsiteY11" fmla="*/ 1045864 h 1212664"/>
                  <a:gd name="connsiteX12" fmla="*/ 7596731 w 7596731"/>
                  <a:gd name="connsiteY12" fmla="*/ 534732 h 1212664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835514 w 7596731"/>
                  <a:gd name="connsiteY3" fmla="*/ 422018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877571 w 7596731"/>
                  <a:gd name="connsiteY1" fmla="*/ 38033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6932274"/>
                  <a:gd name="connsiteY0" fmla="*/ 456531 h 1205748"/>
                  <a:gd name="connsiteX1" fmla="*/ 213114 w 6932274"/>
                  <a:gd name="connsiteY1" fmla="*/ 380331 h 1205748"/>
                  <a:gd name="connsiteX2" fmla="*/ 402670 w 6932274"/>
                  <a:gd name="connsiteY2" fmla="*/ 277941 h 1205748"/>
                  <a:gd name="connsiteX3" fmla="*/ 618548 w 6932274"/>
                  <a:gd name="connsiteY3" fmla="*/ 159479 h 1205748"/>
                  <a:gd name="connsiteX4" fmla="*/ 759213 w 6932274"/>
                  <a:gd name="connsiteY4" fmla="*/ 131122 h 1205748"/>
                  <a:gd name="connsiteX5" fmla="*/ 1044351 w 6932274"/>
                  <a:gd name="connsiteY5" fmla="*/ 31249 h 1205748"/>
                  <a:gd name="connsiteX6" fmla="*/ 1690737 w 6932274"/>
                  <a:gd name="connsiteY6" fmla="*/ 21741 h 1205748"/>
                  <a:gd name="connsiteX7" fmla="*/ 2436973 w 6932274"/>
                  <a:gd name="connsiteY7" fmla="*/ 302626 h 1205748"/>
                  <a:gd name="connsiteX8" fmla="*/ 3186208 w 6932274"/>
                  <a:gd name="connsiteY8" fmla="*/ 720036 h 1205748"/>
                  <a:gd name="connsiteX9" fmla="*/ 3695493 w 6932274"/>
                  <a:gd name="connsiteY9" fmla="*/ 1057589 h 1205748"/>
                  <a:gd name="connsiteX10" fmla="*/ 4540124 w 6932274"/>
                  <a:gd name="connsiteY10" fmla="*/ 1205452 h 1205748"/>
                  <a:gd name="connsiteX11" fmla="*/ 5631349 w 6932274"/>
                  <a:gd name="connsiteY11" fmla="*/ 1038948 h 1205748"/>
                  <a:gd name="connsiteX12" fmla="*/ 6932274 w 6932274"/>
                  <a:gd name="connsiteY12" fmla="*/ 527816 h 1205748"/>
                  <a:gd name="connsiteX0" fmla="*/ 0 w 8970253"/>
                  <a:gd name="connsiteY0" fmla="*/ 456531 h 1205748"/>
                  <a:gd name="connsiteX1" fmla="*/ 213114 w 8970253"/>
                  <a:gd name="connsiteY1" fmla="*/ 380331 h 1205748"/>
                  <a:gd name="connsiteX2" fmla="*/ 402670 w 8970253"/>
                  <a:gd name="connsiteY2" fmla="*/ 277941 h 1205748"/>
                  <a:gd name="connsiteX3" fmla="*/ 618548 w 8970253"/>
                  <a:gd name="connsiteY3" fmla="*/ 159479 h 1205748"/>
                  <a:gd name="connsiteX4" fmla="*/ 759213 w 8970253"/>
                  <a:gd name="connsiteY4" fmla="*/ 131122 h 1205748"/>
                  <a:gd name="connsiteX5" fmla="*/ 1044351 w 8970253"/>
                  <a:gd name="connsiteY5" fmla="*/ 31249 h 1205748"/>
                  <a:gd name="connsiteX6" fmla="*/ 1690737 w 8970253"/>
                  <a:gd name="connsiteY6" fmla="*/ 21741 h 1205748"/>
                  <a:gd name="connsiteX7" fmla="*/ 2436973 w 8970253"/>
                  <a:gd name="connsiteY7" fmla="*/ 302626 h 1205748"/>
                  <a:gd name="connsiteX8" fmla="*/ 3186208 w 8970253"/>
                  <a:gd name="connsiteY8" fmla="*/ 720036 h 1205748"/>
                  <a:gd name="connsiteX9" fmla="*/ 3695493 w 8970253"/>
                  <a:gd name="connsiteY9" fmla="*/ 1057589 h 1205748"/>
                  <a:gd name="connsiteX10" fmla="*/ 4540124 w 8970253"/>
                  <a:gd name="connsiteY10" fmla="*/ 1205452 h 1205748"/>
                  <a:gd name="connsiteX11" fmla="*/ 5631349 w 8970253"/>
                  <a:gd name="connsiteY11" fmla="*/ 1038948 h 1205748"/>
                  <a:gd name="connsiteX12" fmla="*/ 8970253 w 8970253"/>
                  <a:gd name="connsiteY12" fmla="*/ 119423 h 1205748"/>
                  <a:gd name="connsiteX0" fmla="*/ 0 w 8970253"/>
                  <a:gd name="connsiteY0" fmla="*/ 456531 h 1227038"/>
                  <a:gd name="connsiteX1" fmla="*/ 213114 w 8970253"/>
                  <a:gd name="connsiteY1" fmla="*/ 380331 h 1227038"/>
                  <a:gd name="connsiteX2" fmla="*/ 402670 w 8970253"/>
                  <a:gd name="connsiteY2" fmla="*/ 277941 h 1227038"/>
                  <a:gd name="connsiteX3" fmla="*/ 618548 w 8970253"/>
                  <a:gd name="connsiteY3" fmla="*/ 159479 h 1227038"/>
                  <a:gd name="connsiteX4" fmla="*/ 759213 w 8970253"/>
                  <a:gd name="connsiteY4" fmla="*/ 131122 h 1227038"/>
                  <a:gd name="connsiteX5" fmla="*/ 1044351 w 8970253"/>
                  <a:gd name="connsiteY5" fmla="*/ 31249 h 1227038"/>
                  <a:gd name="connsiteX6" fmla="*/ 1690737 w 8970253"/>
                  <a:gd name="connsiteY6" fmla="*/ 21741 h 1227038"/>
                  <a:gd name="connsiteX7" fmla="*/ 2436973 w 8970253"/>
                  <a:gd name="connsiteY7" fmla="*/ 302626 h 1227038"/>
                  <a:gd name="connsiteX8" fmla="*/ 3186208 w 8970253"/>
                  <a:gd name="connsiteY8" fmla="*/ 720036 h 1227038"/>
                  <a:gd name="connsiteX9" fmla="*/ 3695493 w 8970253"/>
                  <a:gd name="connsiteY9" fmla="*/ 1057589 h 1227038"/>
                  <a:gd name="connsiteX10" fmla="*/ 4540124 w 8970253"/>
                  <a:gd name="connsiteY10" fmla="*/ 1205452 h 1227038"/>
                  <a:gd name="connsiteX11" fmla="*/ 7039708 w 8970253"/>
                  <a:gd name="connsiteY11" fmla="*/ 601384 h 1227038"/>
                  <a:gd name="connsiteX12" fmla="*/ 8970253 w 8970253"/>
                  <a:gd name="connsiteY12" fmla="*/ 119423 h 1227038"/>
                  <a:gd name="connsiteX0" fmla="*/ 0 w 8970253"/>
                  <a:gd name="connsiteY0" fmla="*/ 456531 h 1200736"/>
                  <a:gd name="connsiteX1" fmla="*/ 213114 w 8970253"/>
                  <a:gd name="connsiteY1" fmla="*/ 380331 h 1200736"/>
                  <a:gd name="connsiteX2" fmla="*/ 402670 w 8970253"/>
                  <a:gd name="connsiteY2" fmla="*/ 277941 h 1200736"/>
                  <a:gd name="connsiteX3" fmla="*/ 618548 w 8970253"/>
                  <a:gd name="connsiteY3" fmla="*/ 159479 h 1200736"/>
                  <a:gd name="connsiteX4" fmla="*/ 759213 w 8970253"/>
                  <a:gd name="connsiteY4" fmla="*/ 131122 h 1200736"/>
                  <a:gd name="connsiteX5" fmla="*/ 1044351 w 8970253"/>
                  <a:gd name="connsiteY5" fmla="*/ 31249 h 1200736"/>
                  <a:gd name="connsiteX6" fmla="*/ 1690737 w 8970253"/>
                  <a:gd name="connsiteY6" fmla="*/ 21741 h 1200736"/>
                  <a:gd name="connsiteX7" fmla="*/ 2436973 w 8970253"/>
                  <a:gd name="connsiteY7" fmla="*/ 302626 h 1200736"/>
                  <a:gd name="connsiteX8" fmla="*/ 3186208 w 8970253"/>
                  <a:gd name="connsiteY8" fmla="*/ 720036 h 1200736"/>
                  <a:gd name="connsiteX9" fmla="*/ 3695493 w 8970253"/>
                  <a:gd name="connsiteY9" fmla="*/ 1057589 h 1200736"/>
                  <a:gd name="connsiteX10" fmla="*/ 5418278 w 8970253"/>
                  <a:gd name="connsiteY10" fmla="*/ 1176282 h 1200736"/>
                  <a:gd name="connsiteX11" fmla="*/ 7039708 w 8970253"/>
                  <a:gd name="connsiteY11" fmla="*/ 601384 h 1200736"/>
                  <a:gd name="connsiteX12" fmla="*/ 8970253 w 8970253"/>
                  <a:gd name="connsiteY12" fmla="*/ 119423 h 120073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039708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8970253"/>
                  <a:gd name="connsiteY0" fmla="*/ 456531 h 1222096"/>
                  <a:gd name="connsiteX1" fmla="*/ 213114 w 8970253"/>
                  <a:gd name="connsiteY1" fmla="*/ 380331 h 1222096"/>
                  <a:gd name="connsiteX2" fmla="*/ 402670 w 8970253"/>
                  <a:gd name="connsiteY2" fmla="*/ 277941 h 1222096"/>
                  <a:gd name="connsiteX3" fmla="*/ 618548 w 8970253"/>
                  <a:gd name="connsiteY3" fmla="*/ 159479 h 1222096"/>
                  <a:gd name="connsiteX4" fmla="*/ 759213 w 8970253"/>
                  <a:gd name="connsiteY4" fmla="*/ 131122 h 1222096"/>
                  <a:gd name="connsiteX5" fmla="*/ 1044351 w 8970253"/>
                  <a:gd name="connsiteY5" fmla="*/ 31249 h 1222096"/>
                  <a:gd name="connsiteX6" fmla="*/ 1690737 w 8970253"/>
                  <a:gd name="connsiteY6" fmla="*/ 21741 h 1222096"/>
                  <a:gd name="connsiteX7" fmla="*/ 2436973 w 8970253"/>
                  <a:gd name="connsiteY7" fmla="*/ 302626 h 1222096"/>
                  <a:gd name="connsiteX8" fmla="*/ 3186208 w 8970253"/>
                  <a:gd name="connsiteY8" fmla="*/ 720036 h 1222096"/>
                  <a:gd name="connsiteX9" fmla="*/ 4109717 w 8970253"/>
                  <a:gd name="connsiteY9" fmla="*/ 1086762 h 1222096"/>
                  <a:gd name="connsiteX10" fmla="*/ 5418278 w 8970253"/>
                  <a:gd name="connsiteY10" fmla="*/ 1176282 h 1222096"/>
                  <a:gd name="connsiteX11" fmla="*/ 7536777 w 8970253"/>
                  <a:gd name="connsiteY11" fmla="*/ 397187 h 1222096"/>
                  <a:gd name="connsiteX12" fmla="*/ 8970253 w 8970253"/>
                  <a:gd name="connsiteY12" fmla="*/ 119423 h 122209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536777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9069667"/>
                  <a:gd name="connsiteY0" fmla="*/ 456531 h 1207288"/>
                  <a:gd name="connsiteX1" fmla="*/ 213114 w 9069667"/>
                  <a:gd name="connsiteY1" fmla="*/ 380331 h 1207288"/>
                  <a:gd name="connsiteX2" fmla="*/ 402670 w 9069667"/>
                  <a:gd name="connsiteY2" fmla="*/ 277941 h 1207288"/>
                  <a:gd name="connsiteX3" fmla="*/ 618548 w 9069667"/>
                  <a:gd name="connsiteY3" fmla="*/ 159479 h 1207288"/>
                  <a:gd name="connsiteX4" fmla="*/ 759213 w 9069667"/>
                  <a:gd name="connsiteY4" fmla="*/ 131122 h 1207288"/>
                  <a:gd name="connsiteX5" fmla="*/ 1044351 w 9069667"/>
                  <a:gd name="connsiteY5" fmla="*/ 31249 h 1207288"/>
                  <a:gd name="connsiteX6" fmla="*/ 1690737 w 9069667"/>
                  <a:gd name="connsiteY6" fmla="*/ 21741 h 1207288"/>
                  <a:gd name="connsiteX7" fmla="*/ 2436973 w 9069667"/>
                  <a:gd name="connsiteY7" fmla="*/ 302626 h 1207288"/>
                  <a:gd name="connsiteX8" fmla="*/ 3186208 w 9069667"/>
                  <a:gd name="connsiteY8" fmla="*/ 720036 h 1207288"/>
                  <a:gd name="connsiteX9" fmla="*/ 4109717 w 9069667"/>
                  <a:gd name="connsiteY9" fmla="*/ 1086762 h 1207288"/>
                  <a:gd name="connsiteX10" fmla="*/ 5418278 w 9069667"/>
                  <a:gd name="connsiteY10" fmla="*/ 1176282 h 1207288"/>
                  <a:gd name="connsiteX11" fmla="*/ 7536777 w 9069667"/>
                  <a:gd name="connsiteY11" fmla="*/ 601384 h 1207288"/>
                  <a:gd name="connsiteX12" fmla="*/ 9069667 w 9069667"/>
                  <a:gd name="connsiteY12" fmla="*/ 265277 h 120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69667" h="1207288">
                    <a:moveTo>
                      <a:pt x="0" y="456531"/>
                    </a:moveTo>
                    <a:cubicBezTo>
                      <a:pt x="131762" y="443037"/>
                      <a:pt x="146002" y="410096"/>
                      <a:pt x="213114" y="380331"/>
                    </a:cubicBezTo>
                    <a:cubicBezTo>
                      <a:pt x="280226" y="350566"/>
                      <a:pt x="339485" y="312071"/>
                      <a:pt x="402670" y="277941"/>
                    </a:cubicBezTo>
                    <a:cubicBezTo>
                      <a:pt x="470242" y="241132"/>
                      <a:pt x="559124" y="183949"/>
                      <a:pt x="618548" y="159479"/>
                    </a:cubicBezTo>
                    <a:cubicBezTo>
                      <a:pt x="677972" y="135009"/>
                      <a:pt x="688246" y="152494"/>
                      <a:pt x="759213" y="131122"/>
                    </a:cubicBezTo>
                    <a:cubicBezTo>
                      <a:pt x="830180" y="109750"/>
                      <a:pt x="889097" y="49479"/>
                      <a:pt x="1044351" y="31249"/>
                    </a:cubicBezTo>
                    <a:cubicBezTo>
                      <a:pt x="1199605" y="13019"/>
                      <a:pt x="1458633" y="-23488"/>
                      <a:pt x="1690737" y="21741"/>
                    </a:cubicBezTo>
                    <a:cubicBezTo>
                      <a:pt x="1922841" y="66970"/>
                      <a:pt x="2187728" y="186244"/>
                      <a:pt x="2436973" y="302626"/>
                    </a:cubicBezTo>
                    <a:cubicBezTo>
                      <a:pt x="2686218" y="419008"/>
                      <a:pt x="2907417" y="589347"/>
                      <a:pt x="3186208" y="720036"/>
                    </a:cubicBezTo>
                    <a:cubicBezTo>
                      <a:pt x="3464999" y="850725"/>
                      <a:pt x="3737705" y="1010721"/>
                      <a:pt x="4109717" y="1086762"/>
                    </a:cubicBezTo>
                    <a:cubicBezTo>
                      <a:pt x="4481729" y="1162803"/>
                      <a:pt x="4847101" y="1257178"/>
                      <a:pt x="5418278" y="1176282"/>
                    </a:cubicBezTo>
                    <a:cubicBezTo>
                      <a:pt x="5989455" y="1095386"/>
                      <a:pt x="7072544" y="714323"/>
                      <a:pt x="7536777" y="601384"/>
                    </a:cubicBezTo>
                    <a:lnTo>
                      <a:pt x="9069667" y="265277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H="1">
                <a:off x="4088249" y="4242574"/>
                <a:ext cx="263923" cy="1080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380060" y="4244930"/>
                <a:ext cx="307910" cy="1116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136475" y="5316284"/>
                <a:ext cx="483859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Volný tvar 29"/>
            <p:cNvSpPr/>
            <p:nvPr/>
          </p:nvSpPr>
          <p:spPr>
            <a:xfrm>
              <a:off x="1109691" y="5529390"/>
              <a:ext cx="10818163" cy="923946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066431 w 7054317"/>
                <a:gd name="connsiteY9" fmla="*/ 614562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1432"/>
                <a:gd name="connsiteX1" fmla="*/ 348717 w 7054317"/>
                <a:gd name="connsiteY1" fmla="*/ 1145693 h 1231432"/>
                <a:gd name="connsiteX2" fmla="*/ 1053567 w 7054317"/>
                <a:gd name="connsiteY2" fmla="*/ 926618 h 1231432"/>
                <a:gd name="connsiteX3" fmla="*/ 1920342 w 7054317"/>
                <a:gd name="connsiteY3" fmla="*/ 545618 h 1231432"/>
                <a:gd name="connsiteX4" fmla="*/ 2616981 w 7054317"/>
                <a:gd name="connsiteY4" fmla="*/ 283891 h 1231432"/>
                <a:gd name="connsiteX5" fmla="*/ 3132644 w 7054317"/>
                <a:gd name="connsiteY5" fmla="*/ 38165 h 1231432"/>
                <a:gd name="connsiteX6" fmla="*/ 3779030 w 7054317"/>
                <a:gd name="connsiteY6" fmla="*/ 28657 h 1231432"/>
                <a:gd name="connsiteX7" fmla="*/ 4525266 w 7054317"/>
                <a:gd name="connsiteY7" fmla="*/ 309542 h 1231432"/>
                <a:gd name="connsiteX8" fmla="*/ 4837363 w 7054317"/>
                <a:gd name="connsiteY8" fmla="*/ 480209 h 1231432"/>
                <a:gd name="connsiteX9" fmla="*/ 5066431 w 7054317"/>
                <a:gd name="connsiteY9" fmla="*/ 614562 h 1231432"/>
                <a:gd name="connsiteX10" fmla="*/ 5248803 w 7054317"/>
                <a:gd name="connsiteY10" fmla="*/ 689854 h 1231432"/>
                <a:gd name="connsiteX11" fmla="*/ 7054317 w 7054317"/>
                <a:gd name="connsiteY11" fmla="*/ 1231418 h 1231432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248803 w 5698067"/>
                <a:gd name="connsiteY10" fmla="*/ 689854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77700"/>
                <a:gd name="connsiteY0" fmla="*/ 1131773 h 1156171"/>
                <a:gd name="connsiteX1" fmla="*/ 385271 w 5577700"/>
                <a:gd name="connsiteY1" fmla="*/ 1145693 h 1156171"/>
                <a:gd name="connsiteX2" fmla="*/ 1090121 w 5577700"/>
                <a:gd name="connsiteY2" fmla="*/ 926618 h 1156171"/>
                <a:gd name="connsiteX3" fmla="*/ 1956896 w 5577700"/>
                <a:gd name="connsiteY3" fmla="*/ 545618 h 1156171"/>
                <a:gd name="connsiteX4" fmla="*/ 2653535 w 5577700"/>
                <a:gd name="connsiteY4" fmla="*/ 283891 h 1156171"/>
                <a:gd name="connsiteX5" fmla="*/ 3169198 w 5577700"/>
                <a:gd name="connsiteY5" fmla="*/ 38165 h 1156171"/>
                <a:gd name="connsiteX6" fmla="*/ 3815584 w 5577700"/>
                <a:gd name="connsiteY6" fmla="*/ 28657 h 1156171"/>
                <a:gd name="connsiteX7" fmla="*/ 4561820 w 5577700"/>
                <a:gd name="connsiteY7" fmla="*/ 309542 h 1156171"/>
                <a:gd name="connsiteX8" fmla="*/ 4873917 w 5577700"/>
                <a:gd name="connsiteY8" fmla="*/ 480209 h 1156171"/>
                <a:gd name="connsiteX9" fmla="*/ 5102985 w 5577700"/>
                <a:gd name="connsiteY9" fmla="*/ 614562 h 1156171"/>
                <a:gd name="connsiteX10" fmla="*/ 5386235 w 5577700"/>
                <a:gd name="connsiteY10" fmla="*/ 762426 h 1156171"/>
                <a:gd name="connsiteX11" fmla="*/ 5577700 w 5577700"/>
                <a:gd name="connsiteY11" fmla="*/ 883076 h 1156171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1956896 w 5577700"/>
                <a:gd name="connsiteY3" fmla="*/ 545618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2349855 w 5577700"/>
                <a:gd name="connsiteY3" fmla="*/ 622863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3920 h 1154115"/>
                <a:gd name="connsiteX1" fmla="*/ 385271 w 5577700"/>
                <a:gd name="connsiteY1" fmla="*/ 1147840 h 1154115"/>
                <a:gd name="connsiteX2" fmla="*/ 1565328 w 5577700"/>
                <a:gd name="connsiteY2" fmla="*/ 993137 h 1154115"/>
                <a:gd name="connsiteX3" fmla="*/ 2349855 w 5577700"/>
                <a:gd name="connsiteY3" fmla="*/ 625010 h 1154115"/>
                <a:gd name="connsiteX4" fmla="*/ 2891138 w 5577700"/>
                <a:gd name="connsiteY4" fmla="*/ 324661 h 1154115"/>
                <a:gd name="connsiteX5" fmla="*/ 3169198 w 5577700"/>
                <a:gd name="connsiteY5" fmla="*/ 40312 h 1154115"/>
                <a:gd name="connsiteX6" fmla="*/ 3815584 w 5577700"/>
                <a:gd name="connsiteY6" fmla="*/ 30804 h 1154115"/>
                <a:gd name="connsiteX7" fmla="*/ 4561820 w 5577700"/>
                <a:gd name="connsiteY7" fmla="*/ 311689 h 1154115"/>
                <a:gd name="connsiteX8" fmla="*/ 4873917 w 5577700"/>
                <a:gd name="connsiteY8" fmla="*/ 482356 h 1154115"/>
                <a:gd name="connsiteX9" fmla="*/ 5102985 w 5577700"/>
                <a:gd name="connsiteY9" fmla="*/ 616709 h 1154115"/>
                <a:gd name="connsiteX10" fmla="*/ 5386235 w 5577700"/>
                <a:gd name="connsiteY10" fmla="*/ 764573 h 1154115"/>
                <a:gd name="connsiteX11" fmla="*/ 5577700 w 5577700"/>
                <a:gd name="connsiteY11" fmla="*/ 885223 h 1154115"/>
                <a:gd name="connsiteX0" fmla="*/ 0 w 5577700"/>
                <a:gd name="connsiteY0" fmla="*/ 1111350 h 1131545"/>
                <a:gd name="connsiteX1" fmla="*/ 385271 w 5577700"/>
                <a:gd name="connsiteY1" fmla="*/ 1125270 h 1131545"/>
                <a:gd name="connsiteX2" fmla="*/ 1565328 w 5577700"/>
                <a:gd name="connsiteY2" fmla="*/ 970567 h 1131545"/>
                <a:gd name="connsiteX3" fmla="*/ 2349855 w 5577700"/>
                <a:gd name="connsiteY3" fmla="*/ 602440 h 1131545"/>
                <a:gd name="connsiteX4" fmla="*/ 2891138 w 5577700"/>
                <a:gd name="connsiteY4" fmla="*/ 302091 h 1131545"/>
                <a:gd name="connsiteX5" fmla="*/ 3415940 w 5577700"/>
                <a:gd name="connsiteY5" fmla="*/ 94987 h 1131545"/>
                <a:gd name="connsiteX6" fmla="*/ 3815584 w 5577700"/>
                <a:gd name="connsiteY6" fmla="*/ 8234 h 1131545"/>
                <a:gd name="connsiteX7" fmla="*/ 4561820 w 5577700"/>
                <a:gd name="connsiteY7" fmla="*/ 289119 h 1131545"/>
                <a:gd name="connsiteX8" fmla="*/ 4873917 w 5577700"/>
                <a:gd name="connsiteY8" fmla="*/ 459786 h 1131545"/>
                <a:gd name="connsiteX9" fmla="*/ 5102985 w 5577700"/>
                <a:gd name="connsiteY9" fmla="*/ 594139 h 1131545"/>
                <a:gd name="connsiteX10" fmla="*/ 5386235 w 5577700"/>
                <a:gd name="connsiteY10" fmla="*/ 742003 h 1131545"/>
                <a:gd name="connsiteX11" fmla="*/ 5577700 w 5577700"/>
                <a:gd name="connsiteY11" fmla="*/ 862653 h 1131545"/>
                <a:gd name="connsiteX0" fmla="*/ 0 w 5577700"/>
                <a:gd name="connsiteY0" fmla="*/ 1065917 h 1086112"/>
                <a:gd name="connsiteX1" fmla="*/ 385271 w 5577700"/>
                <a:gd name="connsiteY1" fmla="*/ 1079837 h 1086112"/>
                <a:gd name="connsiteX2" fmla="*/ 1565328 w 5577700"/>
                <a:gd name="connsiteY2" fmla="*/ 925134 h 1086112"/>
                <a:gd name="connsiteX3" fmla="*/ 2349855 w 5577700"/>
                <a:gd name="connsiteY3" fmla="*/ 557007 h 1086112"/>
                <a:gd name="connsiteX4" fmla="*/ 2891138 w 5577700"/>
                <a:gd name="connsiteY4" fmla="*/ 256658 h 1086112"/>
                <a:gd name="connsiteX5" fmla="*/ 3415940 w 5577700"/>
                <a:gd name="connsiteY5" fmla="*/ 49554 h 1086112"/>
                <a:gd name="connsiteX6" fmla="*/ 4062325 w 5577700"/>
                <a:gd name="connsiteY6" fmla="*/ 14298 h 1086112"/>
                <a:gd name="connsiteX7" fmla="*/ 4561820 w 5577700"/>
                <a:gd name="connsiteY7" fmla="*/ 243686 h 1086112"/>
                <a:gd name="connsiteX8" fmla="*/ 4873917 w 5577700"/>
                <a:gd name="connsiteY8" fmla="*/ 414353 h 1086112"/>
                <a:gd name="connsiteX9" fmla="*/ 5102985 w 5577700"/>
                <a:gd name="connsiteY9" fmla="*/ 548706 h 1086112"/>
                <a:gd name="connsiteX10" fmla="*/ 5386235 w 5577700"/>
                <a:gd name="connsiteY10" fmla="*/ 696570 h 1086112"/>
                <a:gd name="connsiteX11" fmla="*/ 5577700 w 5577700"/>
                <a:gd name="connsiteY11" fmla="*/ 817220 h 1086112"/>
                <a:gd name="connsiteX0" fmla="*/ 0 w 7085567"/>
                <a:gd name="connsiteY0" fmla="*/ 930207 h 1079840"/>
                <a:gd name="connsiteX1" fmla="*/ 1893138 w 7085567"/>
                <a:gd name="connsiteY1" fmla="*/ 1079837 h 1079840"/>
                <a:gd name="connsiteX2" fmla="*/ 3073195 w 7085567"/>
                <a:gd name="connsiteY2" fmla="*/ 925134 h 1079840"/>
                <a:gd name="connsiteX3" fmla="*/ 3857722 w 7085567"/>
                <a:gd name="connsiteY3" fmla="*/ 557007 h 1079840"/>
                <a:gd name="connsiteX4" fmla="*/ 4399005 w 7085567"/>
                <a:gd name="connsiteY4" fmla="*/ 256658 h 1079840"/>
                <a:gd name="connsiteX5" fmla="*/ 4923807 w 7085567"/>
                <a:gd name="connsiteY5" fmla="*/ 49554 h 1079840"/>
                <a:gd name="connsiteX6" fmla="*/ 5570192 w 7085567"/>
                <a:gd name="connsiteY6" fmla="*/ 14298 h 1079840"/>
                <a:gd name="connsiteX7" fmla="*/ 6069687 w 7085567"/>
                <a:gd name="connsiteY7" fmla="*/ 243686 h 1079840"/>
                <a:gd name="connsiteX8" fmla="*/ 6381784 w 7085567"/>
                <a:gd name="connsiteY8" fmla="*/ 414353 h 1079840"/>
                <a:gd name="connsiteX9" fmla="*/ 6610852 w 7085567"/>
                <a:gd name="connsiteY9" fmla="*/ 548706 h 1079840"/>
                <a:gd name="connsiteX10" fmla="*/ 6894102 w 7085567"/>
                <a:gd name="connsiteY10" fmla="*/ 696570 h 1079840"/>
                <a:gd name="connsiteX11" fmla="*/ 7085567 w 7085567"/>
                <a:gd name="connsiteY11" fmla="*/ 817220 h 1079840"/>
                <a:gd name="connsiteX0" fmla="*/ 0 w 7204369"/>
                <a:gd name="connsiteY0" fmla="*/ 913243 h 1079879"/>
                <a:gd name="connsiteX1" fmla="*/ 2011940 w 7204369"/>
                <a:gd name="connsiteY1" fmla="*/ 1079837 h 1079879"/>
                <a:gd name="connsiteX2" fmla="*/ 3191997 w 7204369"/>
                <a:gd name="connsiteY2" fmla="*/ 925134 h 1079879"/>
                <a:gd name="connsiteX3" fmla="*/ 3976524 w 7204369"/>
                <a:gd name="connsiteY3" fmla="*/ 557007 h 1079879"/>
                <a:gd name="connsiteX4" fmla="*/ 4517807 w 7204369"/>
                <a:gd name="connsiteY4" fmla="*/ 256658 h 1079879"/>
                <a:gd name="connsiteX5" fmla="*/ 5042609 w 7204369"/>
                <a:gd name="connsiteY5" fmla="*/ 49554 h 1079879"/>
                <a:gd name="connsiteX6" fmla="*/ 5688994 w 7204369"/>
                <a:gd name="connsiteY6" fmla="*/ 14298 h 1079879"/>
                <a:gd name="connsiteX7" fmla="*/ 6188489 w 7204369"/>
                <a:gd name="connsiteY7" fmla="*/ 243686 h 1079879"/>
                <a:gd name="connsiteX8" fmla="*/ 6500586 w 7204369"/>
                <a:gd name="connsiteY8" fmla="*/ 414353 h 1079879"/>
                <a:gd name="connsiteX9" fmla="*/ 6729654 w 7204369"/>
                <a:gd name="connsiteY9" fmla="*/ 548706 h 1079879"/>
                <a:gd name="connsiteX10" fmla="*/ 7012904 w 7204369"/>
                <a:gd name="connsiteY10" fmla="*/ 696570 h 1079879"/>
                <a:gd name="connsiteX11" fmla="*/ 7204369 w 7204369"/>
                <a:gd name="connsiteY11" fmla="*/ 817220 h 1079879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7012904 w 7204369"/>
                <a:gd name="connsiteY10" fmla="*/ 696570 h 1079878"/>
                <a:gd name="connsiteX11" fmla="*/ 7204369 w 7204369"/>
                <a:gd name="connsiteY11" fmla="*/ 817220 h 1079878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6711331 w 7204369"/>
                <a:gd name="connsiteY10" fmla="*/ 509968 h 1079878"/>
                <a:gd name="connsiteX11" fmla="*/ 7204369 w 7204369"/>
                <a:gd name="connsiteY11" fmla="*/ 817220 h 1079878"/>
                <a:gd name="connsiteX0" fmla="*/ 0 w 6811410"/>
                <a:gd name="connsiteY0" fmla="*/ 913243 h 1079878"/>
                <a:gd name="connsiteX1" fmla="*/ 2011940 w 6811410"/>
                <a:gd name="connsiteY1" fmla="*/ 1079837 h 1079878"/>
                <a:gd name="connsiteX2" fmla="*/ 3191997 w 6811410"/>
                <a:gd name="connsiteY2" fmla="*/ 925134 h 1079878"/>
                <a:gd name="connsiteX3" fmla="*/ 3976524 w 6811410"/>
                <a:gd name="connsiteY3" fmla="*/ 557007 h 1079878"/>
                <a:gd name="connsiteX4" fmla="*/ 4517807 w 6811410"/>
                <a:gd name="connsiteY4" fmla="*/ 256658 h 1079878"/>
                <a:gd name="connsiteX5" fmla="*/ 5042609 w 6811410"/>
                <a:gd name="connsiteY5" fmla="*/ 49554 h 1079878"/>
                <a:gd name="connsiteX6" fmla="*/ 5688994 w 6811410"/>
                <a:gd name="connsiteY6" fmla="*/ 14298 h 1079878"/>
                <a:gd name="connsiteX7" fmla="*/ 6188489 w 6811410"/>
                <a:gd name="connsiteY7" fmla="*/ 243686 h 1079878"/>
                <a:gd name="connsiteX8" fmla="*/ 6500586 w 6811410"/>
                <a:gd name="connsiteY8" fmla="*/ 414353 h 1079878"/>
                <a:gd name="connsiteX9" fmla="*/ 6610852 w 6811410"/>
                <a:gd name="connsiteY9" fmla="*/ 463886 h 1079878"/>
                <a:gd name="connsiteX10" fmla="*/ 6711331 w 6811410"/>
                <a:gd name="connsiteY10" fmla="*/ 509968 h 1079878"/>
                <a:gd name="connsiteX11" fmla="*/ 6811410 w 6811410"/>
                <a:gd name="connsiteY11" fmla="*/ 562763 h 107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11410" h="1079878">
                  <a:moveTo>
                    <a:pt x="0" y="913243"/>
                  </a:moveTo>
                  <a:cubicBezTo>
                    <a:pt x="131762" y="899749"/>
                    <a:pt x="1479941" y="1077855"/>
                    <a:pt x="2011940" y="1079837"/>
                  </a:cubicBezTo>
                  <a:cubicBezTo>
                    <a:pt x="2543939" y="1081819"/>
                    <a:pt x="2864566" y="1012272"/>
                    <a:pt x="3191997" y="925134"/>
                  </a:cubicBezTo>
                  <a:cubicBezTo>
                    <a:pt x="3519428" y="837996"/>
                    <a:pt x="3755556" y="668420"/>
                    <a:pt x="3976524" y="557007"/>
                  </a:cubicBezTo>
                  <a:cubicBezTo>
                    <a:pt x="4197492" y="445594"/>
                    <a:pt x="4340126" y="341233"/>
                    <a:pt x="4517807" y="256658"/>
                  </a:cubicBezTo>
                  <a:cubicBezTo>
                    <a:pt x="4695488" y="172083"/>
                    <a:pt x="4847411" y="89947"/>
                    <a:pt x="5042609" y="49554"/>
                  </a:cubicBezTo>
                  <a:cubicBezTo>
                    <a:pt x="5237807" y="9161"/>
                    <a:pt x="5498014" y="-18057"/>
                    <a:pt x="5688994" y="14298"/>
                  </a:cubicBezTo>
                  <a:cubicBezTo>
                    <a:pt x="5879974" y="46653"/>
                    <a:pt x="6053224" y="177010"/>
                    <a:pt x="6188489" y="243686"/>
                  </a:cubicBezTo>
                  <a:cubicBezTo>
                    <a:pt x="6323754" y="310362"/>
                    <a:pt x="6430192" y="377653"/>
                    <a:pt x="6500586" y="414353"/>
                  </a:cubicBezTo>
                  <a:cubicBezTo>
                    <a:pt x="6570980" y="451053"/>
                    <a:pt x="6575728" y="447950"/>
                    <a:pt x="6610852" y="463886"/>
                  </a:cubicBezTo>
                  <a:cubicBezTo>
                    <a:pt x="6645976" y="479822"/>
                    <a:pt x="6517656" y="397483"/>
                    <a:pt x="6711331" y="509968"/>
                  </a:cubicBezTo>
                  <a:cubicBezTo>
                    <a:pt x="6893797" y="636968"/>
                    <a:pt x="6498672" y="348223"/>
                    <a:pt x="6811410" y="5627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342678" y="2924944"/>
            <a:ext cx="2867492" cy="1151206"/>
            <a:chOff x="1054646" y="3285906"/>
            <a:chExt cx="2867492" cy="115120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2062758" y="328590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071772" y="3285906"/>
              <a:ext cx="72000" cy="1044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180630" y="4293906"/>
              <a:ext cx="1080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Volný tvar 13"/>
            <p:cNvSpPr/>
            <p:nvPr/>
          </p:nvSpPr>
          <p:spPr>
            <a:xfrm>
              <a:off x="2265954" y="3411331"/>
              <a:ext cx="648072" cy="1017397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1054646" y="428471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914138" y="44371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1300822" y="4415344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>
            <a:off x="1378966" y="1196752"/>
            <a:ext cx="10332864" cy="1233534"/>
            <a:chOff x="1090934" y="1412776"/>
            <a:chExt cx="10332864" cy="123353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071772" y="155205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Volný tvar 5"/>
            <p:cNvSpPr/>
            <p:nvPr/>
          </p:nvSpPr>
          <p:spPr>
            <a:xfrm>
              <a:off x="2069391" y="1541797"/>
              <a:ext cx="5892132" cy="1011214"/>
            </a:xfrm>
            <a:custGeom>
              <a:avLst/>
              <a:gdLst>
                <a:gd name="connsiteX0" fmla="*/ 552 w 5686977"/>
                <a:gd name="connsiteY0" fmla="*/ 0 h 942975"/>
                <a:gd name="connsiteX1" fmla="*/ 48177 w 5686977"/>
                <a:gd name="connsiteY1" fmla="*/ 85725 h 942975"/>
                <a:gd name="connsiteX2" fmla="*/ 305352 w 5686977"/>
                <a:gd name="connsiteY2" fmla="*/ 114300 h 942975"/>
                <a:gd name="connsiteX3" fmla="*/ 838752 w 5686977"/>
                <a:gd name="connsiteY3" fmla="*/ 133350 h 942975"/>
                <a:gd name="connsiteX4" fmla="*/ 1696002 w 5686977"/>
                <a:gd name="connsiteY4" fmla="*/ 142875 h 942975"/>
                <a:gd name="connsiteX5" fmla="*/ 2753277 w 5686977"/>
                <a:gd name="connsiteY5" fmla="*/ 142875 h 942975"/>
                <a:gd name="connsiteX6" fmla="*/ 4020102 w 5686977"/>
                <a:gd name="connsiteY6" fmla="*/ 180975 h 942975"/>
                <a:gd name="connsiteX7" fmla="*/ 5105952 w 5686977"/>
                <a:gd name="connsiteY7" fmla="*/ 333375 h 942975"/>
                <a:gd name="connsiteX8" fmla="*/ 5563152 w 5686977"/>
                <a:gd name="connsiteY8" fmla="*/ 638175 h 942975"/>
                <a:gd name="connsiteX9" fmla="*/ 5686977 w 5686977"/>
                <a:gd name="connsiteY9" fmla="*/ 942975 h 942975"/>
                <a:gd name="connsiteX10" fmla="*/ 5686977 w 5686977"/>
                <a:gd name="connsiteY10" fmla="*/ 942975 h 942975"/>
                <a:gd name="connsiteX0" fmla="*/ 41 w 5741057"/>
                <a:gd name="connsiteY0" fmla="*/ 0 h 1011214"/>
                <a:gd name="connsiteX1" fmla="*/ 102257 w 5741057"/>
                <a:gd name="connsiteY1" fmla="*/ 153964 h 1011214"/>
                <a:gd name="connsiteX2" fmla="*/ 359432 w 5741057"/>
                <a:gd name="connsiteY2" fmla="*/ 182539 h 1011214"/>
                <a:gd name="connsiteX3" fmla="*/ 892832 w 5741057"/>
                <a:gd name="connsiteY3" fmla="*/ 201589 h 1011214"/>
                <a:gd name="connsiteX4" fmla="*/ 1750082 w 5741057"/>
                <a:gd name="connsiteY4" fmla="*/ 211114 h 1011214"/>
                <a:gd name="connsiteX5" fmla="*/ 2807357 w 5741057"/>
                <a:gd name="connsiteY5" fmla="*/ 211114 h 1011214"/>
                <a:gd name="connsiteX6" fmla="*/ 4074182 w 5741057"/>
                <a:gd name="connsiteY6" fmla="*/ 249214 h 1011214"/>
                <a:gd name="connsiteX7" fmla="*/ 5160032 w 5741057"/>
                <a:gd name="connsiteY7" fmla="*/ 401614 h 1011214"/>
                <a:gd name="connsiteX8" fmla="*/ 5617232 w 5741057"/>
                <a:gd name="connsiteY8" fmla="*/ 706414 h 1011214"/>
                <a:gd name="connsiteX9" fmla="*/ 5741057 w 5741057"/>
                <a:gd name="connsiteY9" fmla="*/ 1011214 h 1011214"/>
                <a:gd name="connsiteX10" fmla="*/ 5741057 w 5741057"/>
                <a:gd name="connsiteY10" fmla="*/ 1011214 h 1011214"/>
                <a:gd name="connsiteX0" fmla="*/ 41 w 5892132"/>
                <a:gd name="connsiteY0" fmla="*/ 0 h 1033791"/>
                <a:gd name="connsiteX1" fmla="*/ 102257 w 5892132"/>
                <a:gd name="connsiteY1" fmla="*/ 153964 h 1033791"/>
                <a:gd name="connsiteX2" fmla="*/ 359432 w 5892132"/>
                <a:gd name="connsiteY2" fmla="*/ 182539 h 1033791"/>
                <a:gd name="connsiteX3" fmla="*/ 892832 w 5892132"/>
                <a:gd name="connsiteY3" fmla="*/ 201589 h 1033791"/>
                <a:gd name="connsiteX4" fmla="*/ 1750082 w 5892132"/>
                <a:gd name="connsiteY4" fmla="*/ 211114 h 1033791"/>
                <a:gd name="connsiteX5" fmla="*/ 2807357 w 5892132"/>
                <a:gd name="connsiteY5" fmla="*/ 211114 h 1033791"/>
                <a:gd name="connsiteX6" fmla="*/ 4074182 w 5892132"/>
                <a:gd name="connsiteY6" fmla="*/ 249214 h 1033791"/>
                <a:gd name="connsiteX7" fmla="*/ 5160032 w 5892132"/>
                <a:gd name="connsiteY7" fmla="*/ 401614 h 1033791"/>
                <a:gd name="connsiteX8" fmla="*/ 5617232 w 5892132"/>
                <a:gd name="connsiteY8" fmla="*/ 706414 h 1033791"/>
                <a:gd name="connsiteX9" fmla="*/ 5741057 w 5892132"/>
                <a:gd name="connsiteY9" fmla="*/ 1011214 h 1033791"/>
                <a:gd name="connsiteX10" fmla="*/ 5892132 w 5892132"/>
                <a:gd name="connsiteY10" fmla="*/ 1011214 h 1033791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17203 w 5892132"/>
                <a:gd name="connsiteY9" fmla="*/ 931701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2132" h="1011214">
                  <a:moveTo>
                    <a:pt x="41" y="0"/>
                  </a:moveTo>
                  <a:cubicBezTo>
                    <a:pt x="-1547" y="33337"/>
                    <a:pt x="42359" y="123541"/>
                    <a:pt x="102257" y="153964"/>
                  </a:cubicBezTo>
                  <a:cubicBezTo>
                    <a:pt x="162155" y="184387"/>
                    <a:pt x="227670" y="174602"/>
                    <a:pt x="359432" y="182539"/>
                  </a:cubicBezTo>
                  <a:cubicBezTo>
                    <a:pt x="491195" y="190477"/>
                    <a:pt x="892832" y="201589"/>
                    <a:pt x="892832" y="201589"/>
                  </a:cubicBezTo>
                  <a:lnTo>
                    <a:pt x="1750082" y="211114"/>
                  </a:lnTo>
                  <a:lnTo>
                    <a:pt x="2807357" y="211114"/>
                  </a:lnTo>
                  <a:cubicBezTo>
                    <a:pt x="3194707" y="217464"/>
                    <a:pt x="3682070" y="217464"/>
                    <a:pt x="4074182" y="249214"/>
                  </a:cubicBezTo>
                  <a:cubicBezTo>
                    <a:pt x="4466295" y="280964"/>
                    <a:pt x="4908158" y="328065"/>
                    <a:pt x="5160032" y="401614"/>
                  </a:cubicBezTo>
                  <a:cubicBezTo>
                    <a:pt x="5411906" y="475163"/>
                    <a:pt x="5499192" y="594212"/>
                    <a:pt x="5585427" y="690511"/>
                  </a:cubicBezTo>
                  <a:cubicBezTo>
                    <a:pt x="5671662" y="786810"/>
                    <a:pt x="5674037" y="830543"/>
                    <a:pt x="5725154" y="883993"/>
                  </a:cubicBezTo>
                  <a:cubicBezTo>
                    <a:pt x="5776271" y="937443"/>
                    <a:pt x="5841774" y="1011214"/>
                    <a:pt x="5892132" y="1011214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52" name="Přímá spojnice 651"/>
            <p:cNvCxnSpPr/>
            <p:nvPr/>
          </p:nvCxnSpPr>
          <p:spPr>
            <a:xfrm flipH="1" flipV="1">
              <a:off x="7961524" y="2553011"/>
              <a:ext cx="3462274" cy="3068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8"/>
            <p:cNvSpPr/>
            <p:nvPr/>
          </p:nvSpPr>
          <p:spPr>
            <a:xfrm>
              <a:off x="2346546" y="1412776"/>
              <a:ext cx="7550570" cy="1233534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090934" y="253132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1353060" y="26369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ovéPole 22"/>
          <p:cNvSpPr txBox="1"/>
          <p:nvPr/>
        </p:nvSpPr>
        <p:spPr>
          <a:xfrm>
            <a:off x="448993" y="2564904"/>
            <a:ext cx="1696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Skeletal muscle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8582" y="4509120"/>
            <a:ext cx="1769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Smooth muscle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895406" y="980728"/>
            <a:ext cx="4182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Action potential (AP): </a:t>
            </a:r>
            <a:r>
              <a:rPr lang="cs-CZ" sz="2000" b="1" dirty="0" err="1" smtClean="0">
                <a:solidFill>
                  <a:srgbClr val="0000FF"/>
                </a:solidFill>
              </a:rPr>
              <a:t>approx</a:t>
            </a:r>
            <a:r>
              <a:rPr lang="cs-CZ" sz="2000" b="1" dirty="0" smtClean="0">
                <a:solidFill>
                  <a:srgbClr val="0000FF"/>
                </a:solidFill>
              </a:rPr>
              <a:t>. </a:t>
            </a:r>
            <a:r>
              <a:rPr lang="en-US" sz="2000" b="1" dirty="0" smtClean="0">
                <a:solidFill>
                  <a:srgbClr val="0000FF"/>
                </a:solidFill>
              </a:rPr>
              <a:t>250 </a:t>
            </a:r>
            <a:r>
              <a:rPr lang="en-US" sz="2000" b="1" dirty="0" err="1" smtClean="0">
                <a:solidFill>
                  <a:srgbClr val="0000FF"/>
                </a:solidFill>
              </a:rPr>
              <a:t>ms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405353" y="1340768"/>
            <a:ext cx="374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Contraction: </a:t>
            </a:r>
            <a:r>
              <a:rPr lang="cs-CZ" sz="2000" b="1" dirty="0" err="1" smtClean="0">
                <a:solidFill>
                  <a:srgbClr val="FF0000"/>
                </a:solidFill>
              </a:rPr>
              <a:t>approx</a:t>
            </a:r>
            <a:r>
              <a:rPr lang="cs-CZ" sz="2000" b="1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250 </a:t>
            </a:r>
            <a:r>
              <a:rPr lang="en-US" sz="2000" b="1" dirty="0" err="1" smtClean="0">
                <a:solidFill>
                  <a:srgbClr val="FF0000"/>
                </a:solidFill>
              </a:rPr>
              <a:t>ms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350790" y="6309320"/>
            <a:ext cx="9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6734" y="6271319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47064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158688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782596" y="6323834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09455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95116" y="5877272"/>
            <a:ext cx="220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 from AP </a:t>
            </a:r>
            <a:r>
              <a:rPr lang="cs-CZ" sz="2400" dirty="0" err="1" smtClean="0"/>
              <a:t>onset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ms</a:t>
            </a:r>
            <a:r>
              <a:rPr lang="en-US" sz="2400" dirty="0" smtClean="0"/>
              <a:t>)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862304" y="3140968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AP: </a:t>
            </a:r>
            <a:r>
              <a:rPr lang="cs-CZ" sz="2000" b="1" dirty="0" err="1" smtClean="0">
                <a:solidFill>
                  <a:srgbClr val="0000FF"/>
                </a:solidFill>
              </a:rPr>
              <a:t>approx</a:t>
            </a:r>
            <a:r>
              <a:rPr lang="cs-CZ" sz="2000" b="1" dirty="0" smtClean="0">
                <a:solidFill>
                  <a:srgbClr val="0000FF"/>
                </a:solidFill>
              </a:rPr>
              <a:t>. </a:t>
            </a:r>
            <a:r>
              <a:rPr lang="en-US" sz="2000" b="1" dirty="0" smtClean="0">
                <a:solidFill>
                  <a:srgbClr val="0000FF"/>
                </a:solidFill>
              </a:rPr>
              <a:t>5 </a:t>
            </a:r>
            <a:r>
              <a:rPr lang="en-US" sz="2000" b="1" dirty="0" err="1" smtClean="0">
                <a:solidFill>
                  <a:srgbClr val="0000FF"/>
                </a:solidFill>
              </a:rPr>
              <a:t>ms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862304" y="3501008"/>
            <a:ext cx="320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20 </a:t>
            </a:r>
            <a:r>
              <a:rPr lang="en-US" sz="2000" b="1" dirty="0" err="1" smtClean="0">
                <a:solidFill>
                  <a:srgbClr val="FF0000"/>
                </a:solidFill>
              </a:rPr>
              <a:t>ms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150336" y="5477162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AP: </a:t>
            </a:r>
            <a:r>
              <a:rPr lang="cs-CZ" sz="2000" b="1" dirty="0" err="1" smtClean="0">
                <a:solidFill>
                  <a:srgbClr val="0000FF"/>
                </a:solidFill>
              </a:rPr>
              <a:t>approx</a:t>
            </a:r>
            <a:r>
              <a:rPr lang="cs-CZ" sz="2000" b="1" dirty="0" smtClean="0">
                <a:solidFill>
                  <a:srgbClr val="0000FF"/>
                </a:solidFill>
              </a:rPr>
              <a:t>. </a:t>
            </a:r>
            <a:r>
              <a:rPr lang="en-US" sz="2000" b="1" dirty="0" smtClean="0">
                <a:solidFill>
                  <a:srgbClr val="0000FF"/>
                </a:solidFill>
              </a:rPr>
              <a:t>50 </a:t>
            </a:r>
            <a:r>
              <a:rPr lang="en-US" sz="2000" b="1" dirty="0" err="1" smtClean="0">
                <a:solidFill>
                  <a:srgbClr val="0000FF"/>
                </a:solidFill>
              </a:rPr>
              <a:t>ms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782596" y="5837202"/>
            <a:ext cx="328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</a:rPr>
              <a:t>1000 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574926" y="5024403"/>
            <a:ext cx="450819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 smtClean="0"/>
              <a:t>Fluctuating resting membrane potential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2958" y="2132856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 smtClean="0"/>
              <a:t>Long refractory time</a:t>
            </a:r>
          </a:p>
          <a:p>
            <a:pPr>
              <a:lnSpc>
                <a:spcPts val="2000"/>
              </a:lnSpc>
            </a:pPr>
            <a:r>
              <a:rPr lang="en-US" sz="2000" dirty="0" smtClean="0"/>
              <a:t>AP duration depends on heart rate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114412" y="3140968"/>
            <a:ext cx="5782887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 smtClean="0"/>
              <a:t>Duration of the electro-mechanical latency and contraction depends on the </a:t>
            </a:r>
            <a:r>
              <a:rPr lang="en-US" sz="2000" dirty="0" smtClean="0"/>
              <a:t>fib</a:t>
            </a:r>
            <a:r>
              <a:rPr lang="cs-CZ" sz="2000" dirty="0" smtClean="0"/>
              <a:t>e</a:t>
            </a:r>
            <a:r>
              <a:rPr lang="en-US" sz="2000" dirty="0" smtClean="0"/>
              <a:t>r </a:t>
            </a:r>
            <a:r>
              <a:rPr lang="en-US" sz="2000" dirty="0" smtClean="0"/>
              <a:t>type (F or S)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2395804" y="4577018"/>
            <a:ext cx="85126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 smtClean="0"/>
              <a:t>spike</a:t>
            </a:r>
          </a:p>
        </p:txBody>
      </p:sp>
    </p:spTree>
    <p:extLst>
      <p:ext uri="{BB962C8B-B14F-4D97-AF65-F5344CB8AC3E}">
        <p14:creationId xmlns:p14="http://schemas.microsoft.com/office/powerpoint/2010/main" val="10343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7199" y="937751"/>
            <a:ext cx="11370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 smtClean="0"/>
              <a:t>Myography</a:t>
            </a:r>
            <a:r>
              <a:rPr lang="en-US" sz="2000" dirty="0" smtClean="0"/>
              <a:t> – method of recording of the muscle 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Motor unit</a:t>
            </a:r>
            <a:r>
              <a:rPr lang="en-US" sz="2000" dirty="0" smtClean="0"/>
              <a:t>: </a:t>
            </a:r>
            <a:r>
              <a:rPr lang="en-US" sz="2000" dirty="0" smtClean="0">
                <a:sym typeface="Symbol"/>
              </a:rPr>
              <a:t>a group of muscle </a:t>
            </a:r>
            <a:r>
              <a:rPr lang="en-US" sz="2000" dirty="0" smtClean="0">
                <a:sym typeface="Symbol"/>
              </a:rPr>
              <a:t>fib</a:t>
            </a:r>
            <a:r>
              <a:rPr lang="cs-CZ" sz="2000" dirty="0" smtClean="0">
                <a:sym typeface="Symbol"/>
              </a:rPr>
              <a:t>e</a:t>
            </a:r>
            <a:r>
              <a:rPr lang="en-US" sz="2000" dirty="0" err="1" smtClean="0">
                <a:sym typeface="Symbol"/>
              </a:rPr>
              <a:t>rs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innervated by a single </a:t>
            </a:r>
            <a:r>
              <a:rPr lang="en-US" sz="2000" i="1" dirty="0" smtClean="0">
                <a:sym typeface="Symbol"/>
              </a:rPr>
              <a:t> - </a:t>
            </a:r>
            <a:r>
              <a:rPr lang="en-US" sz="2000" i="1" dirty="0" err="1" smtClean="0">
                <a:sym typeface="Symbol"/>
              </a:rPr>
              <a:t>motoneuron</a:t>
            </a:r>
            <a:r>
              <a:rPr lang="en-US" sz="2000" i="1" dirty="0" smtClean="0">
                <a:sym typeface="Symbol"/>
              </a:rPr>
              <a:t> </a:t>
            </a:r>
            <a:endParaRPr lang="en-US" sz="2000" dirty="0" smtClean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Symbol"/>
              </a:rPr>
              <a:t>Muscle twitch </a:t>
            </a:r>
            <a:r>
              <a:rPr lang="en-US" sz="2000" dirty="0" smtClean="0">
                <a:sym typeface="Symbol"/>
              </a:rPr>
              <a:t>– elementary mechanical response to a single stimulus (action potential)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Symbol"/>
              </a:rPr>
              <a:t>Types of muscle </a:t>
            </a:r>
            <a:r>
              <a:rPr lang="en-US" sz="2000" b="1" dirty="0" smtClean="0">
                <a:sym typeface="Symbol"/>
              </a:rPr>
              <a:t>fib</a:t>
            </a:r>
            <a:r>
              <a:rPr lang="cs-CZ" sz="2000" b="1" dirty="0" smtClean="0">
                <a:sym typeface="Symbol"/>
              </a:rPr>
              <a:t>e</a:t>
            </a:r>
            <a:r>
              <a:rPr lang="en-US" sz="2000" b="1" dirty="0" err="1" smtClean="0">
                <a:sym typeface="Symbol"/>
              </a:rPr>
              <a:t>rs</a:t>
            </a:r>
            <a:r>
              <a:rPr lang="en-US" sz="2000" b="1" dirty="0" smtClean="0">
                <a:sym typeface="Symbol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Symbol"/>
              </a:rPr>
              <a:t>S</a:t>
            </a:r>
            <a:r>
              <a:rPr lang="en-US" sz="2000" dirty="0" smtClean="0">
                <a:sym typeface="Symbol"/>
              </a:rPr>
              <a:t> (slow) – slowly get tired, used in long-term performance, many </a:t>
            </a:r>
            <a:r>
              <a:rPr lang="en-US" sz="2000" dirty="0" smtClean="0">
                <a:sym typeface="Symbol"/>
              </a:rPr>
              <a:t>mitochondria, </a:t>
            </a:r>
            <a:r>
              <a:rPr lang="en-US" sz="2000" dirty="0" smtClean="0">
                <a:sym typeface="Symbol"/>
              </a:rPr>
              <a:t>well vascularized, a lot of myoglobin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Symbol"/>
              </a:rPr>
              <a:t>F </a:t>
            </a:r>
            <a:r>
              <a:rPr lang="en-US" sz="2000" dirty="0" smtClean="0">
                <a:sym typeface="Symbol"/>
              </a:rPr>
              <a:t>(fast) – fast contraction, quickly get tired, a lot of glycogen, a little myoglobin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229079" y="4005064"/>
            <a:ext cx="9258615" cy="2693116"/>
            <a:chOff x="1229079" y="4005064"/>
            <a:chExt cx="9258615" cy="2693116"/>
          </a:xfrm>
        </p:grpSpPr>
        <p:grpSp>
          <p:nvGrpSpPr>
            <p:cNvPr id="10" name="Skupina 9"/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Volný tvar 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/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Volný tvar 12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" name="Přímá spojnice 13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5502104" y="4544255"/>
              <a:ext cx="1951105" cy="851494"/>
              <a:chOff x="1049884" y="3146833"/>
              <a:chExt cx="2076327" cy="1124680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7136061" y="4543109"/>
              <a:ext cx="1951105" cy="851494"/>
              <a:chOff x="1049884" y="3146833"/>
              <a:chExt cx="2076327" cy="1124680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nice 29"/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8669921" y="6328848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(s)</a:t>
              </a:r>
              <a:endParaRPr lang="en-US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229079" y="4297905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 (</a:t>
              </a:r>
              <a:r>
                <a:rPr lang="en-US" dirty="0" err="1" smtClean="0"/>
                <a:t>mN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559947" y="4005064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Muscle twitch</a:t>
              </a:r>
              <a:endParaRPr lang="en-US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091503" y="5821306"/>
              <a:ext cx="1396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stimulation</a:t>
              </a:r>
              <a:endParaRPr lang="en-US" dirty="0"/>
            </a:p>
          </p:txBody>
        </p:sp>
        <p:cxnSp>
          <p:nvCxnSpPr>
            <p:cNvPr id="40" name="Přímá spojnice 39"/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9081511" y="4798461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Strength of contraction</a:t>
              </a:r>
              <a:endParaRPr lang="en-US" dirty="0"/>
            </a:p>
          </p:txBody>
        </p:sp>
        <p:cxnSp>
          <p:nvCxnSpPr>
            <p:cNvPr id="53" name="Přímá spojnice 52"/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Contraction of the skeletal muscle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31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613" y="291694"/>
            <a:ext cx="1087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Morphology of the skeletal muscle </a:t>
            </a:r>
            <a:r>
              <a:rPr lang="en-US" sz="3200" dirty="0" smtClean="0"/>
              <a:t>fib</a:t>
            </a:r>
            <a:r>
              <a:rPr lang="cs-CZ" sz="3200" dirty="0" smtClean="0"/>
              <a:t>e</a:t>
            </a:r>
            <a:r>
              <a:rPr lang="en-US" sz="3200" dirty="0" smtClean="0"/>
              <a:t>r</a:t>
            </a:r>
            <a:endParaRPr lang="en-US" sz="3200" dirty="0" smtClean="0"/>
          </a:p>
        </p:txBody>
      </p:sp>
      <p:grpSp>
        <p:nvGrpSpPr>
          <p:cNvPr id="478" name="Skupina 477"/>
          <p:cNvGrpSpPr/>
          <p:nvPr/>
        </p:nvGrpSpPr>
        <p:grpSpPr>
          <a:xfrm>
            <a:off x="1846734" y="1474912"/>
            <a:ext cx="8895385" cy="5060885"/>
            <a:chOff x="2201721" y="1474912"/>
            <a:chExt cx="8895385" cy="5060885"/>
          </a:xfrm>
        </p:grpSpPr>
        <p:grpSp>
          <p:nvGrpSpPr>
            <p:cNvPr id="466" name="Skupina 465"/>
            <p:cNvGrpSpPr/>
            <p:nvPr/>
          </p:nvGrpSpPr>
          <p:grpSpPr>
            <a:xfrm>
              <a:off x="2201721" y="1474912"/>
              <a:ext cx="8150850" cy="5060885"/>
              <a:chOff x="545737" y="764704"/>
              <a:chExt cx="8150850" cy="506088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sarcomere</a:t>
                </a:r>
                <a:endParaRPr lang="en-US" sz="2800" dirty="0"/>
              </a:p>
            </p:txBody>
          </p:sp>
          <p:sp>
            <p:nvSpPr>
              <p:cNvPr id="112" name="TextovéPole 111"/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Z disc</a:t>
                </a:r>
                <a:endParaRPr lang="en-US" sz="2000" dirty="0"/>
              </a:p>
            </p:txBody>
          </p:sp>
          <p:sp>
            <p:nvSpPr>
              <p:cNvPr id="113" name="TextovéPole 112"/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M disc</a:t>
                </a:r>
                <a:endParaRPr lang="en-US" sz="2000" dirty="0"/>
              </a:p>
            </p:txBody>
          </p:sp>
          <p:sp>
            <p:nvSpPr>
              <p:cNvPr id="114" name="TextovéPole 113"/>
              <p:cNvSpPr txBox="1"/>
              <p:nvPr/>
            </p:nvSpPr>
            <p:spPr>
              <a:xfrm>
                <a:off x="545737" y="5315666"/>
                <a:ext cx="19478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/>
                  <a:t>actin filament</a:t>
                </a:r>
                <a:endParaRPr lang="en-US" sz="2400" b="1" dirty="0"/>
              </a:p>
            </p:txBody>
          </p:sp>
          <p:sp>
            <p:nvSpPr>
              <p:cNvPr id="115" name="TextovéPole 114"/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I band</a:t>
                </a:r>
                <a:endParaRPr lang="en-US" sz="2000" dirty="0"/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H zone</a:t>
                </a:r>
                <a:endParaRPr lang="en-US" sz="2000" dirty="0"/>
              </a:p>
            </p:txBody>
          </p:sp>
          <p:sp>
            <p:nvSpPr>
              <p:cNvPr id="117" name="TextovéPole 116"/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A band</a:t>
                </a:r>
                <a:endParaRPr lang="en-US" sz="2000" dirty="0"/>
              </a:p>
            </p:txBody>
          </p:sp>
          <p:sp>
            <p:nvSpPr>
              <p:cNvPr id="21" name="Levá složená závorka 20"/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46" name="Skupina 445"/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Přímá spojnice 66"/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/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69"/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70"/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/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/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/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/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/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/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2" name="Skupina 181"/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58" name="Skupina 15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Přímá spojnice 14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7" name="Skupina 1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" name="Ovál 2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7" name="Ovál 1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8" name="Ovál 1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" name="Ovál 1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" name="Ovál 1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" name="Ovál 1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" name="Ovál 1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" name="Ovál 1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" name="Ovál 1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" name="Ovál 1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" name="Ovál 1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" name="Ovál 1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" name="Ovál 1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" name="Ovál 1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" name="Ovál 1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9" name="Skupina 15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" name="Přímá spojnice 15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nice 16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Přímá spojnice 16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Přímá spojnice 16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Přímá spojnice 16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6" name="Skupina 16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7" name="Ovál 16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" name="Ovál 16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" name="Ovál 16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" name="Ovál 16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" name="Ovál 17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2" name="Ovál 17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" name="Ovál 17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" name="Ovál 17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" name="Ovál 17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" name="Ovál 17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7" name="Ovál 17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8" name="Ovál 17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83" name="Skupina 182"/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84" name="Skupina 18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08" name="Přímá spojnice 20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Přímá spojnice 20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Přímá spojnice 20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4" name="Skupina 21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6" name="Ovál 21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7" name="Ovál 21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8" name="Ovál 21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9" name="Ovál 21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0" name="Ovál 21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1" name="Ovál 22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2" name="Ovál 22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3" name="Ovál 22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4" name="Ovál 22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85" name="Skupina 18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4" name="Ovál 1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5" name="Ovál 1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6" name="Ovál 1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7" name="Ovál 1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8" name="Ovál 1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9" name="Ovál 1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0" name="Ovál 1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30" name="Skupina 229"/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1" name="Skupina 23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55" name="Přímá spojnice 25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6" name="Přímá spojnice 25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Přímá spojnice 25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Přímá spojnice 25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Přímá spojnice 25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Přímá spojnice 25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1" name="Skupina 26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2" name="Ovál 26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3" name="Ovál 26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4" name="Ovál 26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5" name="Ovál 26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6" name="Ovál 26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7" name="Ovál 26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8" name="Ovál 26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9" name="Ovál 26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0" name="Ovál 26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32" name="Skupina 23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3" name="Přímá spojnice 2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Přímá spojnice 2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9" name="Skupina 2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0" name="Ovál 2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1" name="Ovál 2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2" name="Ovál 2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3" name="Ovál 2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4" name="Ovál 2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5" name="Ovál 2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6" name="Ovál 2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77" name="Skupina 276"/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78" name="Skupina 27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2" name="Přímá spojnice 30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Přímá spojnice 30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Přímá spojnice 30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Přímá spojnice 30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Přímá spojnice 30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Přímá spojnice 30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8" name="Skupina 30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9" name="Ovál 30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0" name="Ovál 30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1" name="Ovál 31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2" name="Ovál 31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3" name="Ovál 31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4" name="Ovál 31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5" name="Ovál 31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6" name="Ovál 31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79" name="Skupina 27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0" name="Přímá spojnice 27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1" name="Přímá spojnice 28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Přímá spojnice 28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3" name="Přímá spojnice 28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Přímá spojnice 28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Přímá spojnice 28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6" name="Skupina 28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7" name="Ovál 28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8" name="Ovál 28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9" name="Ovál 28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0" name="Ovál 28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1" name="Ovál 29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2" name="Ovál 29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25" name="Skupina 324"/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49" name="Přímá spojnice 34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Přímá spojnice 34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Přímá spojnice 35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Přímá spojnice 35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Přímá spojnice 35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Přímá spojnice 35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5" name="Skupina 35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56" name="Ovál 35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7" name="Ovál 35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8" name="Ovál 35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9" name="Ovál 35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0" name="Ovál 35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1" name="Ovál 36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2" name="Ovál 36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3" name="Ovál 36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4" name="Ovál 36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5" name="Ovál 36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6" name="Ovál 36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7" name="Ovál 36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8" name="Ovál 36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9" name="Ovál 36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70" name="Ovál 36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72" name="Skupina 371"/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73" name="Přímá spojnice 372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Přímá spojnice 373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Přímá spojnice 374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Přímá spojnice 375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Přímá spojnice 376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Přímá spojnice 377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9" name="Skupina 378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80" name="Ovál 379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1" name="Ovál 380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2" name="Ovál 381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3" name="Ovál 382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4" name="Ovál 383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5" name="Ovál 384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6" name="Ovál 385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7" name="Ovál 386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8" name="Ovál 387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9" name="Ovál 388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0" name="Ovál 389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1" name="Ovál 390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2" name="Ovál 391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3" name="Ovál 392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4" name="Ovál 393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95" name="Skupina 394"/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96" name="Přímá spojnice 395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Přímá spojnice 396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Přímá spojnice 397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Přímá spojnice 398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Přímá spojnice 399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Přímá spojnice 400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2" name="Skupina 401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03" name="Ovál 402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4" name="Ovál 403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5" name="Ovál 404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6" name="Ovál 405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7" name="Ovál 406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8" name="Ovál 407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9" name="Ovál 408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0" name="Ovál 409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1" name="Ovál 410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2" name="Ovál 411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3" name="Ovál 412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4" name="Ovál 413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5" name="Ovál 414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6" name="Ovál 415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7" name="Ovál 416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418" name="Skupina 417"/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419" name="Přímá spojnice 41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Přímá spojnice 41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Přímá spojnice 42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Přímá spojnice 42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Přímá spojnice 42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Přímá spojnice 42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25" name="Skupina 42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26" name="Ovál 42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7" name="Ovál 42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8" name="Ovál 42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9" name="Ovál 42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0" name="Ovál 42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1" name="Ovál 43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2" name="Ovál 43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3" name="Ovál 43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4" name="Ovál 43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5" name="Ovál 43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6" name="Ovál 43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7" name="Ovál 43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8" name="Ovál 43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9" name="Ovál 43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40" name="Ovál 43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cxnSp>
              <p:nvCxnSpPr>
                <p:cNvPr id="441" name="Přímá spojnice 440"/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nice 91"/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2" name="TextovéPole 441"/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/>
                  <a:t>myosin filament</a:t>
                </a:r>
                <a:endParaRPr lang="en-US" sz="2400" b="1" dirty="0"/>
              </a:p>
            </p:txBody>
          </p:sp>
          <p:sp>
            <p:nvSpPr>
              <p:cNvPr id="443" name="Levá složená závorka 442"/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4" name="Levá složená závorka 443"/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5" name="Levá složená závorka 444"/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0" name="Přímá spojnice 449"/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Přímá spojnice 451"/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Přímá spojnice 454"/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Přímá spojnice 457"/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Přímá spojnice 460"/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xtovéPole 473"/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myosin heads</a:t>
              </a:r>
              <a:endParaRPr lang="en-US" sz="2400" b="1" dirty="0"/>
            </a:p>
          </p:txBody>
        </p:sp>
        <p:cxnSp>
          <p:nvCxnSpPr>
            <p:cNvPr id="475" name="Přímá spojnice 474"/>
            <p:cNvCxnSpPr>
              <a:endCxn id="431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9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420" y="298866"/>
            <a:ext cx="1096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Motor end-plate</a:t>
            </a:r>
            <a:endParaRPr lang="en-US" sz="3200" dirty="0"/>
          </a:p>
        </p:txBody>
      </p:sp>
      <p:grpSp>
        <p:nvGrpSpPr>
          <p:cNvPr id="3496" name="Skupina 3495"/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12" name="Volný tvar 11"/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ál 16"/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ál 17"/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ál 18"/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ál 19"/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ál 20"/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4" name="Přímá spojnice 3"/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22" name="Ovál 2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5" name="Skupina 24"/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26" name="Ovál 2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Ovál 2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Skupina 27"/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29" name="Ovál 2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0" name="Ovál 2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Skupina 30"/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32" name="Ovál 3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ál 3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4" name="Skupina 33"/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35" name="Ovál 3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Ovál 3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8" name="Skupina 37"/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39" name="Ovál 3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0" name="Ovál 3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1" name="Skupina 40"/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42" name="Ovál 4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Ovál 4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" name="Skupina 43"/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45" name="Ovál 4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Ovál 4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Skupina 46"/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48" name="Ovál 4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Ovál 4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0" name="Skupina 49"/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51" name="Ovál 50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Ovál 51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3" name="Skupina 52"/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54" name="Ovál 53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Ovál 54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6" name="Skupina 55"/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57" name="Ovál 56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Ovál 57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Skupina 58"/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60" name="Ovál 59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1" name="Ovál 60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Skupina 61"/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63" name="Ovál 62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4" name="Ovál 63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5" name="Skupina 64"/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66" name="Ovál 6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Ovál 6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8" name="Skupina 67"/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69" name="Ovál 6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Ovál 6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Skupina 70"/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72" name="Ovál 7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Ovál 7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Skupina 73"/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75" name="Ovál 7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Ovál 7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Skupina 76"/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78" name="Ovál 7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Ovál 7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7" name="Skupina 86"/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83" name="Ovál 82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Volný tvar 8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89" name="Ovál 88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Volný tvar 89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1" name="Skupina 90"/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92" name="Ovál 91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Volný tvar 92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4" name="Skupina 93"/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95" name="Ovál 94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Volný tvar 9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7" name="TextovéPole 96"/>
            <p:cNvSpPr txBox="1"/>
            <p:nvPr/>
          </p:nvSpPr>
          <p:spPr>
            <a:xfrm>
              <a:off x="1968885" y="4233353"/>
              <a:ext cx="19786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mitochondria</a:t>
              </a:r>
              <a:endParaRPr lang="en-US" sz="2000" dirty="0"/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7614629" y="5088023"/>
              <a:ext cx="4075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nicotinic receptors</a:t>
              </a:r>
              <a:endParaRPr lang="en-US" sz="2400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7735603" y="3183359"/>
              <a:ext cx="41202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Plasma membrane</a:t>
              </a:r>
              <a:endParaRPr lang="en-US" sz="2400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4716937" y="982307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myelin</a:t>
              </a:r>
              <a:endParaRPr lang="en-US" sz="2000" dirty="0"/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473758" y="2119453"/>
              <a:ext cx="29017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Schwann cell</a:t>
              </a:r>
              <a:endParaRPr lang="en-US" sz="2000" dirty="0"/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9151382" y="4128739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cytoplasm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910631" y="1654553"/>
              <a:ext cx="24482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Axon of the</a:t>
              </a:r>
            </a:p>
            <a:p>
              <a:pPr algn="ctr"/>
              <a:r>
                <a:rPr lang="en-US" sz="2400" dirty="0" smtClean="0"/>
                <a:t> </a:t>
              </a:r>
              <a:r>
                <a:rPr lang="en-US" sz="2400" dirty="0" smtClean="0">
                  <a:sym typeface="Symbol"/>
                </a:rPr>
                <a:t>-</a:t>
              </a:r>
              <a:r>
                <a:rPr lang="en-US" sz="2400" dirty="0" err="1" smtClean="0"/>
                <a:t>motoneuron</a:t>
              </a:r>
              <a:endParaRPr lang="en-US" sz="2400" dirty="0"/>
            </a:p>
          </p:txBody>
        </p:sp>
        <p:sp>
          <p:nvSpPr>
            <p:cNvPr id="105" name="TextovéPole 104"/>
            <p:cNvSpPr txBox="1"/>
            <p:nvPr/>
          </p:nvSpPr>
          <p:spPr>
            <a:xfrm>
              <a:off x="5181330" y="3604954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Terminal button</a:t>
              </a:r>
              <a:endParaRPr lang="en-US" sz="2000" dirty="0"/>
            </a:p>
          </p:txBody>
        </p:sp>
        <p:sp>
          <p:nvSpPr>
            <p:cNvPr id="106" name="TextovéPole 105"/>
            <p:cNvSpPr txBox="1"/>
            <p:nvPr/>
          </p:nvSpPr>
          <p:spPr>
            <a:xfrm>
              <a:off x="2031290" y="2912248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Vesicle of acetylcholine</a:t>
              </a:r>
              <a:endParaRPr lang="en-US" sz="2400" dirty="0"/>
            </a:p>
          </p:txBody>
        </p:sp>
        <p:cxnSp>
          <p:nvCxnSpPr>
            <p:cNvPr id="107" name="Přímá spojnice 106"/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>
              <a:stCxn id="106" idx="3"/>
            </p:cNvCxnSpPr>
            <p:nvPr/>
          </p:nvCxnSpPr>
          <p:spPr>
            <a:xfrm>
              <a:off x="4616147" y="3327747"/>
              <a:ext cx="859534" cy="55269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/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>
              <a:endCxn id="9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>
              <a:endCxn id="64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/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Skupina 147"/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149" name="Skupina 148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756" name="Přímá spojnice 755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Přímá spojnice 756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Přímá spojnice 757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Přímá spojnice 758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Přímá spojnice 759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Přímá spojnice 760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6" name="Skupina 765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11" name="Skupina 91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35" name="Přímá spojnice 93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6" name="Přímá spojnice 93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Přímá spojnice 93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8" name="Přímá spojnice 93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Přímá spojnice 93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0" name="Přímá spojnice 93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1" name="Skupina 94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42" name="Ovál 94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3" name="Ovál 94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4" name="Ovál 94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5" name="Ovál 94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6" name="Ovál 94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7" name="Ovál 94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8" name="Ovál 94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9" name="Ovál 94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0" name="Ovál 94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1" name="Ovál 95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2" name="Ovál 9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3" name="Ovál 9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4" name="Ovál 9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5" name="Ovál 9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6" name="Ovál 9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12" name="Skupina 91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13" name="Přímá spojnice 91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4" name="Přímá spojnice 91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5" name="Přímá spojnice 91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6" name="Přímá spojnice 91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7" name="Přímá spojnice 91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8" name="Přímá spojnice 91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19" name="Skupina 91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20" name="Ovál 91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1" name="Ovál 92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2" name="Ovál 92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3" name="Ovál 92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4" name="Ovál 92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5" name="Ovál 92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6" name="Ovál 92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7" name="Ovál 92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8" name="Ovál 92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9" name="Ovál 92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0" name="Ovál 92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1" name="Ovál 93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2" name="Ovál 93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3" name="Ovál 93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4" name="Ovál 93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7" name="Skupina 766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65" name="Skupina 86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9" name="Přímá spojnice 88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Přímá spojnice 88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Přímá spojnice 89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Přímá spojnice 89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Přímá spojnice 89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Přímá spojnice 89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95" name="Skupina 89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96" name="Ovál 89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7" name="Ovál 89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8" name="Ovál 89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9" name="Ovál 89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0" name="Ovál 89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1" name="Ovál 90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2" name="Ovál 90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3" name="Ovál 90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4" name="Ovál 90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5" name="Ovál 90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6" name="Ovál 90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7" name="Ovál 90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8" name="Ovál 90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9" name="Ovál 90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10" name="Ovál 90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66" name="Skupina 86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67" name="Přímá spojnice 86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Přímá spojnice 86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Přímá spojnice 86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0" name="Přímá spojnice 86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Přímá spojnice 87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2" name="Přímá spojnice 87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3" name="Skupina 87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74" name="Ovál 87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5" name="Ovál 87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6" name="Ovál 87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7" name="Ovál 87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8" name="Ovál 87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9" name="Ovál 87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0" name="Ovál 87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1" name="Ovál 88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2" name="Ovál 88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3" name="Ovál 88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4" name="Ovál 88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5" name="Ovál 88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6" name="Ovál 88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7" name="Ovál 88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8" name="Ovál 88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8" name="Skupina 767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9" name="Skupina 8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43" name="Přímá spojnice 8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4" name="Přímá spojnice 8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5" name="Přímá spojnice 8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6" name="Přímá spojnice 8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7" name="Přímá spojnice 8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8" name="Přímá spojnice 8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9" name="Skupina 8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50" name="Ovál 8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1" name="Ovál 8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2" name="Ovál 8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3" name="Ovál 8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4" name="Ovál 8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5" name="Ovál 8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6" name="Ovál 8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7" name="Ovál 8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8" name="Ovál 8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9" name="Ovál 8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0" name="Ovál 8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1" name="Ovál 8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2" name="Ovál 8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3" name="Ovál 8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4" name="Ovál 8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20" name="Skupina 8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21" name="Přímá spojnice 8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Přímá spojnice 8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Přímá spojnice 8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Přímá spojnice 8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Přímá spojnice 8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Přímá spojnice 8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27" name="Skupina 8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8" name="Ovál 8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29" name="Ovál 8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0" name="Ovál 8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1" name="Ovál 8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2" name="Ovál 8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3" name="Ovál 8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4" name="Ovál 8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5" name="Ovál 8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6" name="Ovál 8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7" name="Ovál 8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8" name="Ovál 8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9" name="Ovál 8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0" name="Ovál 8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1" name="Ovál 8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2" name="Ovál 8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9" name="Skupina 768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73" name="Skupina 7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97" name="Přímá spojnice 7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Přímá spojnice 7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Přímá spojnice 7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0" name="Přímá spojnice 7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Přímá spojnice 8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2" name="Přímá spojnice 8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03" name="Skupina 8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04" name="Ovál 8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5" name="Ovál 8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6" name="Ovál 8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7" name="Ovál 8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8" name="Ovál 8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9" name="Ovál 8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0" name="Ovál 8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1" name="Ovál 8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2" name="Ovál 8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3" name="Ovál 8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4" name="Ovál 8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5" name="Ovál 8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6" name="Ovál 8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7" name="Ovál 8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8" name="Ovál 8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74" name="Skupina 7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75" name="Přímá spojnice 7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6" name="Přímá spojnice 7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7" name="Přímá spojnice 7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8" name="Přímá spojnice 7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9" name="Přímá spojnice 7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0" name="Přímá spojnice 7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1" name="Skupina 7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82" name="Ovál 7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3" name="Ovál 7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4" name="Ovál 7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5" name="Ovál 7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6" name="Ovál 7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7" name="Ovál 7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8" name="Ovál 7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9" name="Ovál 7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0" name="Ovál 7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1" name="Ovál 7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2" name="Ovál 7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3" name="Ovál 7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4" name="Ovál 7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5" name="Ovál 7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6" name="Ovál 7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770" name="Přímá spojnice 769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" name="Přímá spojnice 770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" name="Přímá spojnice 771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Skupina 149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55" name="Přímá spojnice 55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Přímá spojnice 55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Přímá spojnice 55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Přímá spojnice 55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9" name="Přímá spojnice 55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0" name="Přímá spojnice 55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Přímá spojnice 56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2" name="Přímá spojnice 56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Přímá spojnice 56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4" name="Přímá spojnice 56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5" name="Skupina 56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0" name="Skupina 70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34" name="Přímá spojnice 73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Přímá spojnice 73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6" name="Přímá spojnice 73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7" name="Přímá spojnice 73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Přímá spojnice 73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9" name="Přímá spojnice 73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0" name="Skupina 73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41" name="Ovál 74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2" name="Ovál 74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3" name="Ovál 74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4" name="Ovál 74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5" name="Ovál 74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6" name="Ovál 74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7" name="Ovál 74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8" name="Ovál 74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9" name="Ovál 74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0" name="Ovál 74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1" name="Ovál 75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2" name="Ovál 75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3" name="Ovál 75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4" name="Ovál 75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5" name="Ovál 75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11" name="Skupina 71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12" name="Přímá spojnice 71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3" name="Přímá spojnice 71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4" name="Přímá spojnice 71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5" name="Přímá spojnice 71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6" name="Přímá spojnice 71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7" name="Přímá spojnice 71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18" name="Skupina 71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19" name="Ovál 71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0" name="Ovál 71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1" name="Ovál 72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2" name="Ovál 72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3" name="Ovál 72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4" name="Ovál 72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5" name="Ovál 72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6" name="Ovál 72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7" name="Ovál 72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8" name="Ovál 72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9" name="Ovál 72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0" name="Ovál 72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1" name="Ovál 73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2" name="Ovál 73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3" name="Ovál 73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6" name="Skupina 56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64" name="Skupina 66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88" name="Přímá spojnice 68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Přímá spojnice 68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Přímá spojnice 68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Přímá spojnice 69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Přímá spojnice 69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Přímá spojnice 69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94" name="Skupina 69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95" name="Ovál 69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6" name="Ovál 69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7" name="Ovál 69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8" name="Ovál 69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9" name="Ovál 69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0" name="Ovál 69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1" name="Ovál 70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2" name="Ovál 70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3" name="Ovál 70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4" name="Ovál 70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5" name="Ovál 70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6" name="Ovál 70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7" name="Ovál 70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8" name="Ovál 70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9" name="Ovál 70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65" name="Skupina 66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66" name="Přímá spojnice 66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7" name="Přímá spojnice 66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Přímá spojnice 66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9" name="Přímá spojnice 66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nice 66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nice 67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72" name="Skupina 67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73" name="Ovál 67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4" name="Ovál 67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5" name="Ovál 67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6" name="Ovál 67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7" name="Ovál 67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8" name="Ovál 67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9" name="Ovál 67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0" name="Ovál 67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1" name="Ovál 68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2" name="Ovál 68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3" name="Ovál 68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4" name="Ovál 68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5" name="Ovál 68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6" name="Ovál 68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7" name="Ovál 68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7" name="Skupina 56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8" name="Skupina 6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42" name="Přímá spojnice 6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nice 6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nice 6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nice 6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nice 6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nice 6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8" name="Skupina 6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9" name="Ovál 6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0" name="Ovál 6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1" name="Ovál 6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2" name="Ovál 6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3" name="Ovál 6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4" name="Ovál 6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5" name="Ovál 6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6" name="Ovál 6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7" name="Ovál 6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8" name="Ovál 6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9" name="Ovál 6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0" name="Ovál 6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1" name="Ovál 6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2" name="Ovál 6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3" name="Ovál 6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19" name="Skupina 6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20" name="Přímá spojnice 6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Přímá spojnice 6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Přímá spojnice 6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Přímá spojnice 6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Přímá spojnice 6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Přímá spojnice 6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26" name="Skupina 6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27" name="Ovál 6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8" name="Ovál 6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9" name="Ovál 6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0" name="Ovál 6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1" name="Ovál 6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2" name="Ovál 6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3" name="Ovál 6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4" name="Ovál 6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5" name="Ovál 6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6" name="Ovál 6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7" name="Ovál 6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8" name="Ovál 6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9" name="Ovál 6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0" name="Ovál 6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1" name="Ovál 6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8" name="Skupina 56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72" name="Skupina 5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96" name="Přímá spojnice 5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Přímá spojnice 5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Přímá spojnice 5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Přímá spojnice 5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Přímá spojnice 5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Přímá spojnice 6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02" name="Skupina 6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03" name="Ovál 6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4" name="Ovál 6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5" name="Ovál 6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6" name="Ovál 6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7" name="Ovál 6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8" name="Ovál 6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9" name="Ovál 6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0" name="Ovál 6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1" name="Ovál 6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2" name="Ovál 6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3" name="Ovál 6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4" name="Ovál 6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5" name="Ovál 6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6" name="Ovál 6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7" name="Ovál 6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73" name="Skupina 5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74" name="Přímá spojnice 5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Přímá spojnice 5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Přímá spojnice 5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Přímá spojnice 5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8" name="Přímá spojnice 5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Přímá spojnice 5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0" name="Skupina 5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81" name="Ovál 5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2" name="Ovál 5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3" name="Ovál 5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4" name="Ovál 5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5" name="Ovál 5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6" name="Ovál 5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7" name="Ovál 5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8" name="Ovál 5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9" name="Ovál 5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0" name="Ovál 5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1" name="Ovál 5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2" name="Ovál 5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3" name="Ovál 5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4" name="Ovál 5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5" name="Ovál 5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569" name="Přímá spojnice 56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Přímá spojnice 56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Přímá spojnice 57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Skupina 150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354" name="Přímá spojnice 35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Přímá spojnice 35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Přímá spojnice 35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Přímá spojnice 35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Přímá spojnice 35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Přímá spojnice 35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Přímá spojnice 35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Přímá spojnice 36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Přímá spojnice 36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Přímá spojnice 36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4" name="Skupina 36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09" name="Skupina 50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33" name="Přímá spojnice 5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4" name="Přímá spojnice 5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5" name="Přímá spojnice 5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Přímá spojnice 5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Přímá spojnice 5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Přímá spojnice 5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9" name="Skupina 5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0" name="Ovál 5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1" name="Ovál 5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2" name="Ovál 5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3" name="Ovál 5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4" name="Ovál 5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5" name="Ovál 5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6" name="Ovál 5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7" name="Ovál 5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8" name="Ovál 5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9" name="Ovál 5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0" name="Ovál 5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1" name="Ovál 5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2" name="Ovál 5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3" name="Ovál 5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4" name="Ovál 5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10" name="Skupina 50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11" name="Přímá spojnice 51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2" name="Přímá spojnice 51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Přímá spojnice 51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4" name="Přímá spojnice 51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5" name="Přímá spojnice 51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Přímá spojnice 51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17" name="Skupina 51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18" name="Ovál 51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19" name="Ovál 51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0" name="Ovál 51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1" name="Ovál 52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2" name="Ovál 52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3" name="Ovál 52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4" name="Ovál 52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5" name="Ovál 52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6" name="Ovál 52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7" name="Ovál 52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8" name="Ovál 52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9" name="Ovál 52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0" name="Ovál 52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1" name="Ovál 53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2" name="Ovál 53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5" name="Skupina 36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63" name="Skupina 46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87" name="Přímá spojnice 48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Přímá spojnice 48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Přímá spojnice 48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Přímá spojnice 48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Přímá spojnice 49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Přímá spojnice 49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93" name="Skupina 49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94" name="Ovál 49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5" name="Ovál 49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6" name="Ovál 49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7" name="Ovál 49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8" name="Ovál 49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9" name="Ovál 49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0" name="Ovál 49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1" name="Ovál 50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2" name="Ovál 50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3" name="Ovál 50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4" name="Ovál 50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5" name="Ovál 50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6" name="Ovál 50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7" name="Ovál 50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8" name="Ovál 50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64" name="Skupina 46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65" name="Přímá spojnice 46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Přímá spojnice 46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Přímá spojnice 46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Přímá spojnice 46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Přímá spojnice 46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0" name="Přímá spojnice 46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71" name="Skupina 47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72" name="Ovál 47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3" name="Ovál 47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4" name="Ovál 47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5" name="Ovál 47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6" name="Ovál 47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7" name="Ovál 47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8" name="Ovál 47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9" name="Ovál 47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0" name="Ovál 47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1" name="Ovál 48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2" name="Ovál 48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3" name="Ovál 48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4" name="Ovál 48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5" name="Ovál 48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6" name="Ovál 48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6" name="Skupina 36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17" name="Skupina 4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41" name="Přímá spojnice 4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Přímá spojnice 4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Přímá spojnice 4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Přímá spojnice 4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Přímá spojnice 4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Přímá spojnice 4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47" name="Skupina 4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8" name="Ovál 4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9" name="Ovál 4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0" name="Ovál 4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1" name="Ovál 4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2" name="Ovál 4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3" name="Ovál 4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4" name="Ovál 4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5" name="Ovál 4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6" name="Ovál 4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7" name="Ovál 4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8" name="Ovál 4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9" name="Ovál 4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0" name="Ovál 4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1" name="Ovál 4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2" name="Ovál 4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18" name="Skupina 4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9" name="Přímá spojnice 4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Přímá spojnice 4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Přímá spojnice 4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Přímá spojnice 4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3" name="Přímá spojnice 4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Přímá spojnice 4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25" name="Skupina 4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26" name="Ovál 4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7" name="Ovál 4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8" name="Ovál 4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9" name="Ovál 4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0" name="Ovál 4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1" name="Ovál 4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2" name="Ovál 4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3" name="Ovál 4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4" name="Ovál 4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5" name="Ovál 4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6" name="Ovál 4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7" name="Ovál 4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8" name="Ovál 4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9" name="Ovál 4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0" name="Ovál 4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7" name="Skupina 36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71" name="Skupina 3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95" name="Přímá spojnice 3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Přímá spojnice 3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Přímá spojnice 3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Přímá spojnice 3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Přímá spojnice 3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Přímá spojnice 3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01" name="Skupina 4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02" name="Ovál 4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3" name="Ovál 4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4" name="Ovál 4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5" name="Ovál 4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6" name="Ovál 4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7" name="Ovál 4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8" name="Ovál 4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9" name="Ovál 4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0" name="Ovál 4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1" name="Ovál 4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2" name="Ovál 4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3" name="Ovál 4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4" name="Ovál 4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5" name="Ovál 4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6" name="Ovál 4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72" name="Skupina 3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73" name="Přímá spojnice 3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4" name="Přímá spojnice 3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5" name="Přímá spojnice 3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6" name="Přímá spojnice 3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Přímá spojnice 3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8" name="Přímá spojnice 3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9" name="Skupina 3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80" name="Ovál 3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1" name="Ovál 3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2" name="Ovál 3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3" name="Ovál 3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4" name="Ovál 3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5" name="Ovál 3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6" name="Ovál 3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7" name="Ovál 3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8" name="Ovál 3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9" name="Ovál 3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0" name="Ovál 3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1" name="Ovál 3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2" name="Ovál 3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3" name="Ovál 3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4" name="Ovál 3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368" name="Přímá spojnice 36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Skupina 151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3" name="Přímá spojnice 15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15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15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15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15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15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15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15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16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16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Skupina 16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08" name="Skupina 30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32" name="Přímá spojnice 33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Přímá spojnice 33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Přímá spojnice 33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Přímá spojnice 33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Přímá spojnice 33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7" name="Přímá spojnice 33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38" name="Skupina 33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39" name="Ovál 33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0" name="Ovál 33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1" name="Ovál 34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2" name="Ovál 34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3" name="Ovál 34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4" name="Ovál 34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5" name="Ovál 34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6" name="Ovál 34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7" name="Ovál 34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8" name="Ovál 34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9" name="Ovál 34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0" name="Ovál 34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1" name="Ovál 35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2" name="Ovál 35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3" name="Ovál 35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09" name="Skupina 30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0" name="Přímá spojnice 30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Přímá spojnice 31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Přímá spojnice 31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Přímá spojnice 31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6" name="Skupina 31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4" name="Ovál 32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5" name="Ovál 32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6" name="Ovál 32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7" name="Ovál 32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8" name="Ovál 32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9" name="Ovál 32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0" name="Ovál 32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1" name="Ovál 33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4" name="Skupina 16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62" name="Skupina 26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6" name="Přímá spojnice 2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Přímá spojnice 2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2" name="Skupina 2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2" name="Ovál 3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3" name="Ovál 3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4" name="Ovál 3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5" name="Ovál 3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6" name="Ovál 3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7" name="Ovál 3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63" name="Skupina 26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4" name="Přímá spojnice 26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Přímá spojnice 26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Přímá spojnice 26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Přímá spojnice 26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0" name="Skupina 26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7" name="Ovál 27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8" name="Ovál 27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9" name="Ovál 27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0" name="Ovál 27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1" name="Ovál 28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2" name="Ovál 28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3" name="Ovál 28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4" name="Ovál 28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5" name="Ovál 28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5" name="Skupina 16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16" name="Skupina 21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40" name="Přímá spojnice 23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Přímá spojnice 24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6" name="Skupina 24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5" name="Ovál 25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6" name="Ovál 25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7" name="Ovál 25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8" name="Ovál 25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9" name="Ovál 25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0" name="Ovál 25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1" name="Ovál 26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17" name="Skupina 21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8" name="Přímá spojnice 21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Přímá spojnice 22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Přímá spojnice 22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Přímá spojnice 22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4" name="Skupina 22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0" name="Ovál 22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1" name="Ovál 23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2" name="Ovál 23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3" name="Ovál 23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4" name="Ovál 23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5" name="Ovál 23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6" name="Ovál 23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7" name="Ovál 23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8" name="Ovál 23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9" name="Ovál 23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6" name="Skupina 16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0" name="Skupina 16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4" name="Přímá spojnice 19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Přímá spojnice 19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0" name="Skupina 19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8" name="Ovál 20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9" name="Ovál 20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0" name="Ovál 20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1" name="Ovál 21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2" name="Ovál 21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3" name="Ovál 21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4" name="Ovál 21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1" name="Skupina 17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" name="Přímá spojnice 17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Přímá spojnice 17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Přímá spojnice 17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Přímá spojnice 17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8" name="Skupina 17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2" name="Ovál 18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3" name="Ovál 18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4" name="Ovál 18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5" name="Ovál 18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6" name="Ovál 18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7" name="Ovál 18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8" name="Ovál 18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9" name="Ovál 18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0" name="Ovál 18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1" name="Ovál 19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2" name="Ovál 19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67" name="Přímá spojnice 16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7" name="Skupina 956"/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958" name="Skupina 957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65" name="Přímá spojnice 156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6" name="Přímá spojnice 156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7" name="Přímá spojnice 156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8" name="Přímá spojnice 156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9" name="Přímá spojnice 156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0" name="Přímá spojnice 156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1" name="Přímá spojnice 157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2" name="Přímá spojnice 157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3" name="Přímá spojnice 157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4" name="Přímá spojnice 157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5" name="Skupina 157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20" name="Skupina 171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44" name="Přímá spojnice 174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5" name="Přímá spojnice 174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6" name="Přímá spojnice 174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7" name="Přímá spojnice 174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8" name="Přímá spojnice 174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9" name="Přímá spojnice 174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0" name="Skupina 174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51" name="Ovál 175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2" name="Ovál 175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3" name="Ovál 175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4" name="Ovál 175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5" name="Ovál 175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6" name="Ovál 175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7" name="Ovál 175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8" name="Ovál 175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9" name="Ovál 175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0" name="Ovál 175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1" name="Ovál 176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2" name="Ovál 176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3" name="Ovál 176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4" name="Ovál 176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5" name="Ovál 176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21" name="Skupina 172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2" name="Přímá spojnice 172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3" name="Přímá spojnice 172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4" name="Přímá spojnice 172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5" name="Přímá spojnice 172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6" name="Přímá spojnice 172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7" name="Přímá spojnice 172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28" name="Skupina 172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29" name="Ovál 172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0" name="Ovál 172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1" name="Ovál 173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2" name="Ovál 173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3" name="Ovál 173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4" name="Ovál 173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5" name="Ovál 173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6" name="Ovál 173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7" name="Ovál 173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8" name="Ovál 173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9" name="Ovál 173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0" name="Ovál 173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1" name="Ovál 174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2" name="Ovál 174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3" name="Ovál 174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6" name="Skupina 157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74" name="Skupina 167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8" name="Přímá spojnice 169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9" name="Přímá spojnice 169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0" name="Přímá spojnice 169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1" name="Přímá spojnice 170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2" name="Přímá spojnice 170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3" name="Přímá spojnice 170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4" name="Skupina 170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05" name="Ovál 170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6" name="Ovál 170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7" name="Ovál 170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8" name="Ovál 170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9" name="Ovál 170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0" name="Ovál 170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1" name="Ovál 171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2" name="Ovál 171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3" name="Ovál 171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4" name="Ovál 171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5" name="Ovál 171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6" name="Ovál 171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7" name="Ovál 171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8" name="Ovál 171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9" name="Ovál 171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75" name="Skupina 167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76" name="Přímá spojnice 167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7" name="Přímá spojnice 167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8" name="Přímá spojnice 167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9" name="Přímá spojnice 167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0" name="Přímá spojnice 167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1" name="Přímá spojnice 168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82" name="Skupina 168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83" name="Ovál 168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4" name="Ovál 168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5" name="Ovál 168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6" name="Ovál 168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7" name="Ovál 168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8" name="Ovál 168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9" name="Ovál 168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0" name="Ovál 168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1" name="Ovál 169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2" name="Ovál 169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3" name="Ovál 169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4" name="Ovál 169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5" name="Ovál 169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6" name="Ovál 169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7" name="Ovál 169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7" name="Skupina 157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8" name="Skupina 162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52" name="Přímá spojnice 165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3" name="Přímá spojnice 165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4" name="Přímá spojnice 165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5" name="Přímá spojnice 165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6" name="Přímá spojnice 165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7" name="Přímá spojnice 165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58" name="Skupina 165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9" name="Ovál 165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0" name="Ovál 165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1" name="Ovál 166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2" name="Ovál 166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3" name="Ovál 166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4" name="Ovál 166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5" name="Ovál 166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6" name="Ovál 166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7" name="Ovál 166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8" name="Ovál 166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9" name="Ovál 166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0" name="Ovál 166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1" name="Ovál 167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2" name="Ovál 167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3" name="Ovál 167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29" name="Skupina 162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30" name="Přímá spojnice 162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1" name="Přímá spojnice 163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2" name="Přímá spojnice 163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3" name="Přímá spojnice 163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4" name="Přímá spojnice 163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5" name="Přímá spojnice 163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36" name="Skupina 163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37" name="Ovál 163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8" name="Ovál 163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9" name="Ovál 163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0" name="Ovál 163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1" name="Ovál 164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2" name="Ovál 164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3" name="Ovál 16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4" name="Ovál 16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5" name="Ovál 16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6" name="Ovál 16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7" name="Ovál 164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8" name="Ovál 164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9" name="Ovál 164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0" name="Ovál 164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1" name="Ovál 165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8" name="Skupina 157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82" name="Skupina 158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6" name="Přímá spojnice 160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7" name="Přímá spojnice 160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8" name="Přímá spojnice 160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9" name="Přímá spojnice 160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0" name="Přímá spojnice 160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1" name="Přímá spojnice 161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12" name="Skupina 161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13" name="Ovál 161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4" name="Ovál 161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5" name="Ovál 161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6" name="Ovál 161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7" name="Ovál 161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8" name="Ovál 161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9" name="Ovál 161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0" name="Ovál 161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1" name="Ovál 162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2" name="Ovál 162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3" name="Ovál 162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4" name="Ovál 162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5" name="Ovál 162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6" name="Ovál 162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7" name="Ovál 162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83" name="Skupina 158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84" name="Přímá spojnice 158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5" name="Přímá spojnice 158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6" name="Přímá spojnice 158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7" name="Přímá spojnice 158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8" name="Přímá spojnice 158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9" name="Přímá spojnice 158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90" name="Skupina 158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91" name="Ovál 159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2" name="Ovál 159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3" name="Ovál 159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4" name="Ovál 159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5" name="Ovál 159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6" name="Ovál 159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7" name="Ovál 159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8" name="Ovál 159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9" name="Ovál 159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0" name="Ovál 159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1" name="Ovál 160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2" name="Ovál 160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3" name="Ovál 160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4" name="Ovál 160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5" name="Ovál 160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579" name="Přímá spojnice 157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0" name="Přímá spojnice 157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1" name="Přímá spojnice 158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9" name="Skupina 958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364" name="Přímá spojnice 136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Přímá spojnice 136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6" name="Přímá spojnice 136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Přímá spojnice 136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8" name="Přímá spojnice 136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Přímá spojnice 136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0" name="Přímá spojnice 136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Přímá spojnice 137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2" name="Přímá spojnice 137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Přímá spojnice 137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4" name="Skupina 137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19" name="Skupina 15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43" name="Přímá spojnice 15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4" name="Přímá spojnice 15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Přímá spojnice 15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6" name="Přímá spojnice 15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Přímá spojnice 15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8" name="Přímá spojnice 15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49" name="Skupina 15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0" name="Ovál 15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1" name="Ovál 15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2" name="Ovál 15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3" name="Ovál 15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4" name="Ovál 15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5" name="Ovál 15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6" name="Ovál 15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7" name="Ovál 15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8" name="Ovál 15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9" name="Ovál 15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0" name="Ovál 15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1" name="Ovál 15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2" name="Ovál 15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3" name="Ovál 15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4" name="Ovál 15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20" name="Skupina 15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1" name="Přímá spojnice 15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2" name="Přímá spojnice 15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3" name="Přímá spojnice 15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4" name="Přímá spojnice 15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5" name="Přímá spojnice 15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6" name="Přímá spojnice 15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27" name="Skupina 15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28" name="Ovál 15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9" name="Ovál 15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0" name="Ovál 15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1" name="Ovál 15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2" name="Ovál 15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3" name="Ovál 15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4" name="Ovál 15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5" name="Ovál 15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6" name="Ovál 15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7" name="Ovál 15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8" name="Ovál 15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9" name="Ovál 15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0" name="Ovál 15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1" name="Ovál 15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2" name="Ovál 15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5" name="Skupina 137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73" name="Skupina 14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97" name="Přímá spojnice 14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8" name="Přímá spojnice 14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9" name="Přímá spojnice 14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0" name="Přímá spojnice 14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1" name="Přímá spojnice 15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2" name="Přímá spojnice 15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03" name="Skupina 15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04" name="Ovál 15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5" name="Ovál 15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6" name="Ovál 15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7" name="Ovál 15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8" name="Ovál 15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9" name="Ovál 15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0" name="Ovál 15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1" name="Ovál 15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2" name="Ovál 15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3" name="Ovál 15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4" name="Ovál 15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5" name="Ovál 15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6" name="Ovál 15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7" name="Ovál 15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8" name="Ovál 15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74" name="Skupina 14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5" name="Přímá spojnice 14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6" name="Přímá spojnice 14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Přímá spojnice 14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8" name="Přímá spojnice 14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Přímá spojnice 14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0" name="Přímá spojnice 14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1" name="Skupina 14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82" name="Ovál 14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3" name="Ovál 14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4" name="Ovál 14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5" name="Ovál 14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6" name="Ovál 14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7" name="Ovál 14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8" name="Ovál 14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9" name="Ovál 14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0" name="Ovál 14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1" name="Ovál 14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2" name="Ovál 14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3" name="Ovál 14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4" name="Ovál 14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5" name="Ovál 14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6" name="Ovál 14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6" name="Skupina 137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27" name="Skupina 142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51" name="Přímá spojnice 145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2" name="Přímá spojnice 145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3" name="Přímá spojnice 145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4" name="Přímá spojnice 145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5" name="Přímá spojnice 145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6" name="Přímá spojnice 145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57" name="Skupina 14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58" name="Ovál 145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9" name="Ovál 145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0" name="Ovál 145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1" name="Ovál 146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2" name="Ovál 146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3" name="Ovál 146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4" name="Ovál 146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5" name="Ovál 146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6" name="Ovál 146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7" name="Ovál 146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8" name="Ovál 146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9" name="Ovál 146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0" name="Ovál 146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1" name="Ovál 147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2" name="Ovál 147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28" name="Skupina 142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9" name="Přímá spojnice 142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0" name="Přímá spojnice 142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Přímá spojnice 143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2" name="Přímá spojnice 143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Přímá spojnice 143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4" name="Přímá spojnice 143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5" name="Skupina 143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36" name="Ovál 143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7" name="Ovál 14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8" name="Ovál 14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9" name="Ovál 14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0" name="Ovál 14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1" name="Ovál 14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2" name="Ovál 144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3" name="Ovál 144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4" name="Ovál 144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5" name="Ovál 144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6" name="Ovál 144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7" name="Ovál 144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8" name="Ovál 144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9" name="Ovál 144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0" name="Ovál 144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7" name="Skupina 137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81" name="Skupina 138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5" name="Přímá spojnice 140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6" name="Přímá spojnice 140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7" name="Přímá spojnice 140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8" name="Přímá spojnice 140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9" name="Přímá spojnice 140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0" name="Přímá spojnice 140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11" name="Skupina 141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12" name="Ovál 141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3" name="Ovál 141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4" name="Ovál 141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5" name="Ovál 141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6" name="Ovál 141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7" name="Ovál 141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8" name="Ovál 141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9" name="Ovál 141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0" name="Ovál 141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1" name="Ovál 142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2" name="Ovál 142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3" name="Ovál 142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4" name="Ovál 142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5" name="Ovál 142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6" name="Ovál 142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82" name="Skupina 138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83" name="Přímá spojnice 138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4" name="Přímá spojnice 138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5" name="Přímá spojnice 138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6" name="Přímá spojnice 138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7" name="Přímá spojnice 138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8" name="Přímá spojnice 138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9" name="Skupina 138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90" name="Ovál 138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1" name="Ovál 139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2" name="Ovál 139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3" name="Ovál 139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4" name="Ovál 139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5" name="Ovál 139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6" name="Ovál 139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7" name="Ovál 139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8" name="Ovál 139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9" name="Ovál 139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0" name="Ovál 139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1" name="Ovál 140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2" name="Ovál 140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3" name="Ovál 140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4" name="Ovál 140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378" name="Přímá spojnice 137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9" name="Přímá spojnice 137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0" name="Přímá spojnice 137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0" name="Skupina 959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163" name="Přímá spojnice 116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Přímá spojnice 116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Přímá spojnice 116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Přímá spojnice 116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7" name="Přímá spojnice 116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8" name="Přímá spojnice 116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9" name="Přímá spojnice 116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Přímá spojnice 116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1" name="Přímá spojnice 117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Přímá spojnice 117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3" name="Skupina 117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18" name="Skupina 13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42" name="Přímá spojnice 13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3" name="Přímá spojnice 13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4" name="Přímá spojnice 13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5" name="Přímá spojnice 13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6" name="Přímá spojnice 13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7" name="Přímá spojnice 13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48" name="Skupina 13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49" name="Ovál 13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0" name="Ovál 13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1" name="Ovál 13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2" name="Ovál 13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3" name="Ovál 13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4" name="Ovál 13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5" name="Ovál 13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6" name="Ovál 13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7" name="Ovál 13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8" name="Ovál 13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9" name="Ovál 13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0" name="Ovál 13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1" name="Ovál 13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2" name="Ovál 13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3" name="Ovál 13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19" name="Skupina 13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0" name="Přímá spojnice 13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1" name="Přímá spojnice 13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2" name="Přímá spojnice 13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3" name="Přímá spojnice 13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4" name="Přímá spojnice 13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5" name="Přímá spojnice 13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26" name="Skupina 13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27" name="Ovál 13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8" name="Ovál 13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9" name="Ovál 13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0" name="Ovál 13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1" name="Ovál 13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2" name="Ovál 13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3" name="Ovál 13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4" name="Ovál 13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5" name="Ovál 13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6" name="Ovál 13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7" name="Ovál 13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8" name="Ovál 13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9" name="Ovál 13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0" name="Ovál 13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1" name="Ovál 13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4" name="Skupina 117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72" name="Skupina 12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96" name="Přímá spojnice 12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7" name="Přímá spojnice 12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Přímá spojnice 12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9" name="Přímá spojnice 12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Přímá spojnice 12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1" name="Přímá spojnice 13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02" name="Skupina 13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03" name="Ovál 13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4" name="Ovál 13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5" name="Ovál 13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6" name="Ovál 13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7" name="Ovál 13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8" name="Ovál 13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9" name="Ovál 13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0" name="Ovál 13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1" name="Ovál 13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2" name="Ovál 13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3" name="Ovál 13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4" name="Ovál 13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5" name="Ovál 13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6" name="Ovál 13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7" name="Ovál 13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73" name="Skupina 12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74" name="Přímá spojnice 12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5" name="Přímá spojnice 12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6" name="Přímá spojnice 12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7" name="Přímá spojnice 12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8" name="Přímá spojnice 12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9" name="Přímá spojnice 12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0" name="Skupina 12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1" name="Ovál 12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2" name="Ovál 12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3" name="Ovál 12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4" name="Ovál 12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5" name="Ovál 12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6" name="Ovál 12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7" name="Ovál 12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8" name="Ovál 12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9" name="Ovál 12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0" name="Ovál 12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1" name="Ovál 12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2" name="Ovál 12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3" name="Ovál 12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4" name="Ovál 12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5" name="Ovál 12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5" name="Skupina 117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26" name="Skupina 122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50" name="Přímá spojnice 124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1" name="Přímá spojnice 125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2" name="Přímá spojnice 125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3" name="Přímá spojnice 125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4" name="Přímá spojnice 125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5" name="Přímá spojnice 125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6" name="Skupina 125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7" name="Ovál 125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8" name="Ovál 125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9" name="Ovál 125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0" name="Ovál 125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1" name="Ovál 126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2" name="Ovál 126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3" name="Ovál 126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4" name="Ovál 126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5" name="Ovál 126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6" name="Ovál 126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7" name="Ovál 126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8" name="Ovál 126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9" name="Ovál 126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0" name="Ovál 126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1" name="Ovál 127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27" name="Skupina 122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28" name="Přímá spojnice 122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9" name="Přímá spojnice 122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Přímá spojnice 122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1" name="Přímá spojnice 123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Přímá spojnice 123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3" name="Přímá spojnice 123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34" name="Skupina 123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35" name="Ovál 123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6" name="Ovál 123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7" name="Ovál 123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8" name="Ovál 123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9" name="Ovál 123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0" name="Ovál 123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1" name="Ovál 124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2" name="Ovál 124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3" name="Ovál 124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4" name="Ovál 124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5" name="Ovál 124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6" name="Ovál 124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7" name="Ovál 124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8" name="Ovál 124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9" name="Ovál 124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6" name="Skupina 117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80" name="Skupina 117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04" name="Přímá spojnice 120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5" name="Přímá spojnice 120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6" name="Přímá spojnice 120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7" name="Přímá spojnice 120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8" name="Přímá spojnice 120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9" name="Přímá spojnice 120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10" name="Skupina 120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11" name="Ovál 121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2" name="Ovál 121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3" name="Ovál 121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4" name="Ovál 121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5" name="Ovál 121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6" name="Ovál 121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7" name="Ovál 121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8" name="Ovál 121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9" name="Ovál 121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0" name="Ovál 121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1" name="Ovál 122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2" name="Ovál 122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3" name="Ovál 122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4" name="Ovál 122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5" name="Ovál 122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81" name="Skupina 118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2" name="Přímá spojnice 118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3" name="Přímá spojnice 118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Přímá spojnice 118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5" name="Přímá spojnice 118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Přímá spojnice 118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7" name="Přímá spojnice 118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88" name="Skupina 118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9" name="Ovál 118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0" name="Ovál 118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1" name="Ovál 119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2" name="Ovál 119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3" name="Ovál 119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4" name="Ovál 119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5" name="Ovál 119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6" name="Ovál 119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7" name="Ovál 119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8" name="Ovál 119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9" name="Ovál 119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0" name="Ovál 119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1" name="Ovál 120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2" name="Ovál 120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3" name="Ovál 120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177" name="Přímá spojnice 117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Přímá spojnice 117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9" name="Přímá spojnice 117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1" name="Skupina 960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962" name="Přímá spojnice 961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3" name="Přímá spojnice 962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0" name="Přímá spojnice 969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1" name="Přímá spojnice 970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2" name="Skupina 971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17" name="Skupina 11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1" name="Přímá spojnice 11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2" name="Přímá spojnice 11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3" name="Přímá spojnice 11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4" name="Přímá spojnice 11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5" name="Přímá spojnice 11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6" name="Přímá spojnice 11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47" name="Skupina 11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48" name="Ovál 11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9" name="Ovál 11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0" name="Ovál 11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1" name="Ovál 11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2" name="Ovál 11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3" name="Ovál 11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4" name="Ovál 11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5" name="Ovál 11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6" name="Ovál 11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7" name="Ovál 11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8" name="Ovál 11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9" name="Ovál 11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0" name="Ovál 11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1" name="Ovál 11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2" name="Ovál 11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18" name="Skupina 11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19" name="Přímá spojnice 11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Přímá spojnice 11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1" name="Přímá spojnice 11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Přímá spojnice 11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3" name="Přímá spojnice 11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Přímá spojnice 11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25" name="Skupina 11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26" name="Ovál 11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7" name="Ovál 11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8" name="Ovál 11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9" name="Ovál 11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0" name="Ovál 11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1" name="Ovál 11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2" name="Ovál 11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3" name="Ovál 11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4" name="Ovál 11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5" name="Ovál 11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6" name="Ovál 11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7" name="Ovál 11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8" name="Ovál 11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9" name="Ovál 11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0" name="Ovál 11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3" name="Skupina 972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1" name="Skupina 10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95" name="Přímá spojnice 10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Přímá spojnice 10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Přímá spojnice 10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8" name="Přímá spojnice 10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9" name="Přímá spojnice 10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0" name="Přímá spojnice 10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1" name="Skupina 11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02" name="Ovál 11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3" name="Ovál 11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4" name="Ovál 11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5" name="Ovál 11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6" name="Ovál 11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7" name="Ovál 11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8" name="Ovál 11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9" name="Ovál 11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0" name="Ovál 11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1" name="Ovál 11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2" name="Ovál 11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3" name="Ovál 11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4" name="Ovál 11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5" name="Ovál 11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6" name="Ovál 11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72" name="Skupina 10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73" name="Přímá spojnice 10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4" name="Přímá spojnice 10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5" name="Přímá spojnice 10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6" name="Přímá spojnice 10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7" name="Přímá spojnice 10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8" name="Přímá spojnice 10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79" name="Skupina 10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0" name="Ovál 10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1" name="Ovál 10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2" name="Ovál 10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3" name="Ovál 10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4" name="Ovál 10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5" name="Ovál 10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6" name="Ovál 10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7" name="Ovál 10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8" name="Ovál 10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9" name="Ovál 10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0" name="Ovál 10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1" name="Ovál 10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2" name="Ovál 10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3" name="Ovál 10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4" name="Ovál 10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4" name="Skupina 973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25" name="Skupina 102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9" name="Přímá spojnice 104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0" name="Přímá spojnice 104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Přímá spojnice 105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2" name="Přímá spojnice 105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Přímá spojnice 105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4" name="Přímá spojnice 105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55" name="Skupina 105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56" name="Ovál 105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7" name="Ovál 105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8" name="Ovál 105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9" name="Ovál 105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0" name="Ovál 105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1" name="Ovál 106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2" name="Ovál 106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3" name="Ovál 106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4" name="Ovál 106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5" name="Ovál 106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6" name="Ovál 106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7" name="Ovál 106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8" name="Ovál 106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9" name="Ovál 106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70" name="Ovál 106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26" name="Skupina 102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27" name="Přímá spojnice 102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8" name="Přímá spojnice 102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9" name="Přímá spojnice 102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0" name="Přímá spojnice 102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1" name="Přímá spojnice 103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2" name="Přímá spojnice 103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3" name="Skupina 103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34" name="Ovál 103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5" name="Ovál 103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6" name="Ovál 103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7" name="Ovál 103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8" name="Ovál 103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9" name="Ovál 103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0" name="Ovál 103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1" name="Ovál 104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2" name="Ovál 104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3" name="Ovál 104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4" name="Ovál 104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5" name="Ovál 104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6" name="Ovál 104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7" name="Ovál 104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8" name="Ovál 104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5" name="Skupina 974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9" name="Skupina 97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03" name="Přímá spojnice 100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4" name="Přímá spojnice 100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5" name="Přímá spojnice 100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6" name="Přímá spojnice 100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7" name="Přímá spojnice 100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8" name="Přímá spojnice 100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9" name="Skupina 100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0" name="Ovál 100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1" name="Ovál 101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2" name="Ovál 101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3" name="Ovál 101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4" name="Ovál 101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5" name="Ovál 101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6" name="Ovál 101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7" name="Ovál 101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8" name="Ovál 101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9" name="Ovál 101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0" name="Ovál 101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1" name="Ovál 102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2" name="Ovál 102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3" name="Ovál 102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4" name="Ovál 102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80" name="Skupina 97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81" name="Přímá spojnice 98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2" name="Přímá spojnice 98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Přímá spojnice 98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Přímá spojnice 98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Přímá spojnice 98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Přímá spojnice 98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87" name="Skupina 98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88" name="Ovál 98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89" name="Ovál 98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0" name="Ovál 98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1" name="Ovál 99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2" name="Ovál 99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3" name="Ovál 99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4" name="Ovál 99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5" name="Ovál 99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6" name="Ovál 99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7" name="Ovál 99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8" name="Ovál 99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9" name="Ovál 99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0" name="Ovál 99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1" name="Ovál 100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2" name="Ovál 100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976" name="Přímá spojnice 975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Přímá spojnice 976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Přímá spojnice 977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5" name="TextovéPole 3494"/>
            <p:cNvSpPr txBox="1"/>
            <p:nvPr/>
          </p:nvSpPr>
          <p:spPr>
            <a:xfrm>
              <a:off x="714647" y="5495724"/>
              <a:ext cx="1917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Muscle </a:t>
              </a:r>
              <a:r>
                <a:rPr lang="en-GB" sz="2000" dirty="0" err="1" smtClean="0"/>
                <a:t>fiber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Excitation – contraction coupling</a:t>
            </a:r>
            <a:endParaRPr lang="en-GB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9362" y="949374"/>
            <a:ext cx="114344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Excitation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Action potential (AP) spread</a:t>
            </a:r>
            <a:r>
              <a:rPr lang="cs-CZ" sz="2000" dirty="0" smtClean="0"/>
              <a:t>s</a:t>
            </a:r>
            <a:r>
              <a:rPr lang="en-GB" sz="2000" dirty="0" smtClean="0"/>
              <a:t> on axon from alfa-</a:t>
            </a:r>
            <a:r>
              <a:rPr lang="en-GB" sz="2000" dirty="0" err="1" smtClean="0"/>
              <a:t>motoneuron</a:t>
            </a:r>
            <a:r>
              <a:rPr lang="en-GB" sz="2000" dirty="0" smtClean="0"/>
              <a:t> to neuro-moto </a:t>
            </a:r>
            <a:r>
              <a:rPr lang="en-GB" sz="2000" dirty="0" smtClean="0"/>
              <a:t>end-plate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Release of acetylcholine from vesicles to synaptic cleft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Binding of acetylcholine with the nicotinic receptors placed on post-synaptic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Opening of Na</a:t>
            </a:r>
            <a:r>
              <a:rPr lang="en-GB" sz="2000" baseline="30000" dirty="0" smtClean="0"/>
              <a:t>+</a:t>
            </a:r>
            <a:r>
              <a:rPr lang="en-GB" sz="2000" dirty="0" smtClean="0"/>
              <a:t> channels (connected with acetylcholine receptors) and intake of Na</a:t>
            </a:r>
            <a:r>
              <a:rPr lang="en-GB" sz="2000" baseline="30000" dirty="0"/>
              <a:t> +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Local depolarization of the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Opening of voltage gaited channels for Na</a:t>
            </a:r>
            <a:r>
              <a:rPr lang="en-GB" sz="2000" baseline="30000" dirty="0"/>
              <a:t> +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Formation of action potential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52" name="Skupina 51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4" name="Volný tvar 5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8" name="Přímá spojnice 57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Volný tvar 6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Volný tvar 73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Přímá spojnice 74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Skupina 75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0" name="Ovál 11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1" name="Ovál 12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78" name="Ovál 77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0" name="Ovál 79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1" name="Skupina 80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8" name="Ovál 117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9" name="Ovál 118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2" name="Skupina 81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6" name="Ovál 1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7" name="Ovál 1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4" name="Ovál 113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5" name="Ovál 114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2" name="Ovál 11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3" name="Ovál 11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0" name="Ovál 10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ál 11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89" name="Přímá spojnice 88"/>
            <p:cNvCxnSpPr>
              <a:endCxn id="118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nice 89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Blesk 92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AP</a:t>
              </a:r>
              <a:endParaRPr lang="en-GB" sz="1600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Sarcoplasmic reticulum</a:t>
              </a:r>
              <a:endParaRPr lang="en-GB" sz="1600" dirty="0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</a:t>
              </a:r>
              <a:r>
                <a:rPr lang="en-GB" sz="1600" dirty="0" err="1" smtClean="0"/>
                <a:t>arcolemma</a:t>
              </a:r>
              <a:endParaRPr lang="en-GB" sz="1600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 smtClean="0"/>
                <a:t>cytopla</a:t>
              </a:r>
              <a:r>
                <a:rPr lang="cs-CZ" sz="1600" dirty="0" smtClean="0"/>
                <a:t>s</a:t>
              </a:r>
              <a:r>
                <a:rPr lang="en-GB" sz="1600" dirty="0" smtClean="0"/>
                <a:t>m</a:t>
              </a:r>
              <a:endParaRPr lang="en-GB" sz="1600" dirty="0"/>
            </a:p>
          </p:txBody>
        </p:sp>
        <p:grpSp>
          <p:nvGrpSpPr>
            <p:cNvPr id="98" name="Skupina 97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8" name="Ovál 107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9" name="TextovéPole 108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Ca</a:t>
                </a:r>
                <a:r>
                  <a:rPr lang="en-GB" sz="1200" baseline="30000" dirty="0" smtClean="0"/>
                  <a:t>2+</a:t>
                </a:r>
                <a:endParaRPr lang="en-GB" sz="1200" baseline="30000" dirty="0"/>
              </a:p>
            </p:txBody>
          </p:sp>
        </p:grpSp>
        <p:sp>
          <p:nvSpPr>
            <p:cNvPr id="99" name="Volný tvar 98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Sarcoplasmic reticulum</a:t>
              </a:r>
              <a:endParaRPr lang="en-GB" sz="1600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DHPR</a:t>
              </a:r>
              <a:endParaRPr lang="en-GB" sz="1600" dirty="0"/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RYR1</a:t>
              </a:r>
              <a:endParaRPr lang="en-GB" sz="1600" dirty="0"/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T-</a:t>
              </a:r>
              <a:r>
                <a:rPr lang="en-GB" sz="1600" dirty="0" err="1" smtClean="0"/>
                <a:t>tubul</a:t>
              </a:r>
              <a:r>
                <a:rPr lang="cs-CZ" sz="1600" dirty="0" smtClean="0"/>
                <a:t>e</a:t>
              </a:r>
              <a:endParaRPr lang="en-GB" sz="1600" dirty="0"/>
            </a:p>
          </p:txBody>
        </p:sp>
        <p:cxnSp>
          <p:nvCxnSpPr>
            <p:cNvPr id="104" name="Přímá spojnice 103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>
              <a:stCxn id="101" idx="0"/>
              <a:endCxn id="8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1" idx="0"/>
              <a:endCxn id="78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2074" y="883118"/>
            <a:ext cx="115137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Spreading of action potential (AP) across </a:t>
            </a:r>
            <a:r>
              <a:rPr lang="en-US" sz="2000" dirty="0" smtClean="0"/>
              <a:t>fib</a:t>
            </a:r>
            <a:r>
              <a:rPr lang="cs-CZ" sz="2000" dirty="0" smtClean="0"/>
              <a:t>e</a:t>
            </a:r>
            <a:r>
              <a:rPr lang="en-US" sz="2000" dirty="0" smtClean="0"/>
              <a:t>r </a:t>
            </a:r>
            <a:r>
              <a:rPr lang="en-US" sz="2000" dirty="0" smtClean="0"/>
              <a:t>and into transversal </a:t>
            </a:r>
            <a:r>
              <a:rPr lang="en-US" sz="2000" dirty="0" err="1" smtClean="0"/>
              <a:t>tubul</a:t>
            </a:r>
            <a:r>
              <a:rPr lang="cs-CZ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T-</a:t>
            </a:r>
            <a:r>
              <a:rPr lang="en-US" sz="2000" dirty="0" err="1" smtClean="0"/>
              <a:t>tubul</a:t>
            </a:r>
            <a:r>
              <a:rPr lang="cs-CZ" sz="2000" dirty="0" smtClean="0"/>
              <a:t>e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Dihydropyridin</a:t>
            </a:r>
            <a:r>
              <a:rPr lang="cs-CZ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smtClean="0"/>
              <a:t>receptors (DHPR) in the membrane changes its conformation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Interaction of DHPR with </a:t>
            </a:r>
            <a:r>
              <a:rPr lang="en-US" sz="2000" dirty="0" err="1" smtClean="0"/>
              <a:t>ryanodin</a:t>
            </a:r>
            <a:r>
              <a:rPr lang="cs-CZ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smtClean="0"/>
              <a:t>receptors (RYR1) in the membrane of sarcoplasmic reticules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Opening of calcium channels in the sarcoplasmic reticulum and intake of Ca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 into </a:t>
            </a:r>
            <a:r>
              <a:rPr lang="en-US" sz="2000" dirty="0" err="1" smtClean="0"/>
              <a:t>cytopla</a:t>
            </a:r>
            <a:r>
              <a:rPr lang="cs-CZ" sz="2000" dirty="0" smtClean="0"/>
              <a:t>s</a:t>
            </a:r>
            <a:r>
              <a:rPr lang="en-US" sz="2000" dirty="0" smtClean="0"/>
              <a:t>m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Binding of Ca</a:t>
            </a:r>
            <a:r>
              <a:rPr lang="en-US" sz="2000" baseline="30000" dirty="0" smtClean="0"/>
              <a:t>2+ </a:t>
            </a:r>
            <a:r>
              <a:rPr lang="en-US" sz="2000" dirty="0" smtClean="0"/>
              <a:t>with troponin 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Binding of myosin heads on actin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enough of Ca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 and ATP in cytoplasm, myosin shifts along actin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 contraction of muscle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 Contraction ends with decrease od Ca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 concentration in the cytoplasm (Ca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 is pumped by Ca-ATPase into the reticulum)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334566" y="5397023"/>
            <a:ext cx="6318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Rigor mortis </a:t>
            </a:r>
            <a:r>
              <a:rPr lang="en-US" dirty="0" smtClean="0"/>
              <a:t>– caused by ATP deficit </a:t>
            </a:r>
            <a:r>
              <a:rPr lang="en-US" dirty="0" smtClean="0">
                <a:sym typeface="Symbol"/>
              </a:rPr>
              <a:t> formation of strong link between actin and myosin</a:t>
            </a:r>
            <a:endParaRPr lang="en-US" dirty="0"/>
          </a:p>
        </p:txBody>
      </p:sp>
      <p:grpSp>
        <p:nvGrpSpPr>
          <p:cNvPr id="54" name="Skupina 53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8" name="Volný tvar 57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Přímá spojnice 63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Volný tvar 7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Volný tvar 74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Přímá spojnice 75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Skupina 7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1" name="Ovál 12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ál 12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0" name="Ovál 79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1" name="Ovál 80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2" name="Skupina 81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9" name="Ovál 118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Ovál 119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7" name="Ovál 116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Ovál 117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5" name="Ovál 114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Ovál 115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3" name="Ovál 11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ál 11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9" name="Skupina 88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1" name="Ovál 11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ál 11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0" name="Přímá spojnice 89"/>
            <p:cNvCxnSpPr>
              <a:endCxn id="119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Blesk 93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AP</a:t>
              </a:r>
              <a:endParaRPr lang="en-US" sz="1600" dirty="0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Sarcoplasmic reticulum</a:t>
              </a:r>
              <a:endParaRPr lang="en-US" sz="1600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sarcolemma</a:t>
              </a:r>
              <a:endParaRPr lang="en-US" sz="1600" dirty="0"/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cytoplasm</a:t>
              </a:r>
              <a:endParaRPr lang="en-US" sz="1600" dirty="0"/>
            </a:p>
          </p:txBody>
        </p:sp>
        <p:grpSp>
          <p:nvGrpSpPr>
            <p:cNvPr id="99" name="Skupina 98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9" name="Ovál 108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TextovéPole 109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Ca</a:t>
                </a:r>
                <a:r>
                  <a:rPr lang="en-US" sz="1200" baseline="30000" dirty="0" smtClean="0"/>
                  <a:t>2+</a:t>
                </a:r>
                <a:endParaRPr lang="en-US" sz="1200" baseline="30000" dirty="0"/>
              </a:p>
            </p:txBody>
          </p:sp>
        </p:grpSp>
        <p:sp>
          <p:nvSpPr>
            <p:cNvPr id="100" name="Volný tvar 99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Sarcoplasmic reticulum</a:t>
              </a:r>
              <a:endParaRPr lang="en-US" sz="1600" dirty="0"/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DHPR</a:t>
              </a:r>
              <a:endParaRPr lang="en-US" sz="1600" dirty="0"/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RYR1</a:t>
              </a:r>
              <a:endParaRPr lang="en-US" sz="1600" dirty="0"/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T-</a:t>
              </a:r>
              <a:r>
                <a:rPr lang="en-US" sz="1600" dirty="0" err="1" smtClean="0"/>
                <a:t>tubul</a:t>
              </a:r>
              <a:r>
                <a:rPr lang="cs-CZ" sz="1600" dirty="0" smtClean="0"/>
                <a:t>e</a:t>
              </a:r>
              <a:endParaRPr lang="en-US" sz="1600" dirty="0"/>
            </a:p>
          </p:txBody>
        </p:sp>
        <p:cxnSp>
          <p:nvCxnSpPr>
            <p:cNvPr id="105" name="Přímá spojnice 104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2" idx="0"/>
              <a:endCxn id="81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>
              <a:stCxn id="102" idx="0"/>
              <a:endCxn id="80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TextovéPole 123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Excitation – contraction coupling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58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Recruitment of skeletal muscle</a:t>
            </a:r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387123" y="83671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Increasing of the number of simultaneously activated motor units</a:t>
            </a:r>
          </a:p>
          <a:p>
            <a:endParaRPr lang="en-US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4617" y="1628800"/>
            <a:ext cx="7613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</a:t>
            </a:r>
            <a:r>
              <a:rPr lang="en-US" sz="2000" dirty="0" smtClean="0"/>
              <a:t> – intensity of stimulation</a:t>
            </a:r>
          </a:p>
          <a:p>
            <a:r>
              <a:rPr lang="en-US" sz="2000" b="1" dirty="0" smtClean="0"/>
              <a:t>I</a:t>
            </a:r>
            <a:r>
              <a:rPr lang="en-US" sz="2000" b="1" baseline="-25000" dirty="0" smtClean="0"/>
              <a:t>P</a:t>
            </a:r>
            <a:r>
              <a:rPr lang="en-US" sz="2000" dirty="0" smtClean="0"/>
              <a:t> – threshold intensity of stimulation – first </a:t>
            </a:r>
            <a:r>
              <a:rPr lang="en-US" sz="2000" dirty="0" smtClean="0"/>
              <a:t>fib</a:t>
            </a:r>
            <a:r>
              <a:rPr lang="cs-CZ" sz="2000" dirty="0" smtClean="0"/>
              <a:t>e</a:t>
            </a:r>
            <a:r>
              <a:rPr lang="en-US" sz="2000" dirty="0" err="1" smtClean="0"/>
              <a:t>rs</a:t>
            </a:r>
            <a:r>
              <a:rPr lang="en-US" sz="2000" dirty="0" smtClean="0"/>
              <a:t> </a:t>
            </a:r>
            <a:r>
              <a:rPr lang="en-US" sz="2000" dirty="0" smtClean="0"/>
              <a:t>started their contraction</a:t>
            </a:r>
          </a:p>
          <a:p>
            <a:r>
              <a:rPr lang="en-US" sz="2000" b="1" dirty="0" smtClean="0"/>
              <a:t>I</a:t>
            </a:r>
            <a:r>
              <a:rPr lang="en-US" sz="2000" b="1" baseline="-25000" dirty="0" smtClean="0"/>
              <a:t>max</a:t>
            </a:r>
            <a:r>
              <a:rPr lang="en-US" sz="2000" dirty="0" smtClean="0"/>
              <a:t> – maximal intensity of stimulation – all motor units are activated</a:t>
            </a:r>
            <a:endParaRPr lang="en-US" dirty="0" smtClean="0"/>
          </a:p>
        </p:txBody>
      </p:sp>
      <p:grpSp>
        <p:nvGrpSpPr>
          <p:cNvPr id="76" name="Skupina 75"/>
          <p:cNvGrpSpPr/>
          <p:nvPr/>
        </p:nvGrpSpPr>
        <p:grpSpPr>
          <a:xfrm>
            <a:off x="358316" y="3734929"/>
            <a:ext cx="11713554" cy="2797108"/>
            <a:chOff x="104797" y="3413065"/>
            <a:chExt cx="11859248" cy="3060812"/>
          </a:xfrm>
        </p:grpSpPr>
        <p:grpSp>
          <p:nvGrpSpPr>
            <p:cNvPr id="7" name="Skupina 6"/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8" name="Přímá spojnice 7"/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24" name="Přímá spojnice 23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Volný tvar 24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28" name="Přímá spojnice 27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Volný tvar 2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0" name="Přímá spojnice 2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4" name="Přímá spojnice 33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ovéPole 34"/>
            <p:cNvSpPr txBox="1"/>
            <p:nvPr/>
          </p:nvSpPr>
          <p:spPr>
            <a:xfrm>
              <a:off x="898885" y="6069725"/>
              <a:ext cx="73636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 </a:t>
              </a:r>
              <a:r>
                <a:rPr lang="en-US" dirty="0" smtClean="0"/>
                <a:t>&lt; 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2146604" y="6069725"/>
              <a:ext cx="724201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</a:t>
              </a:r>
              <a:r>
                <a:rPr lang="en-US" dirty="0" smtClean="0"/>
                <a:t> = 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8364" y="6069725"/>
              <a:ext cx="1310834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&lt;</a:t>
              </a:r>
              <a:r>
                <a:rPr lang="en-US" b="1" dirty="0" smtClean="0"/>
                <a:t> I </a:t>
              </a:r>
              <a:r>
                <a:rPr lang="en-US" dirty="0" smtClean="0"/>
                <a:t>&lt; 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831935" y="6069725"/>
              <a:ext cx="130428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&lt; </a:t>
              </a:r>
              <a:r>
                <a:rPr lang="en-US" b="1" dirty="0" smtClean="0"/>
                <a:t>I </a:t>
              </a:r>
              <a:r>
                <a:rPr lang="en-US" dirty="0" smtClean="0"/>
                <a:t>&lt; 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305031" y="6069725"/>
              <a:ext cx="1280313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&lt; </a:t>
              </a:r>
              <a:r>
                <a:rPr lang="en-US" b="1" dirty="0" smtClean="0"/>
                <a:t>I </a:t>
              </a:r>
              <a:r>
                <a:rPr lang="en-US" dirty="0" smtClean="0"/>
                <a:t>&lt; 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97632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 </a:t>
              </a:r>
              <a:r>
                <a:rPr lang="en-US" dirty="0" smtClean="0"/>
                <a:t>= 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943450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 </a:t>
              </a:r>
              <a:r>
                <a:rPr lang="en-US" dirty="0" smtClean="0"/>
                <a:t>&gt; 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cxnSp>
          <p:nvCxnSpPr>
            <p:cNvPr id="50" name="Přímá spojnice 49"/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10767637" y="6069725"/>
              <a:ext cx="77901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(s)</a:t>
              </a:r>
              <a:endParaRPr lang="en-US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04797" y="3413065"/>
              <a:ext cx="779012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</a:p>
            <a:p>
              <a:r>
                <a:rPr lang="en-US" dirty="0" smtClean="0"/>
                <a:t>(</a:t>
              </a:r>
              <a:r>
                <a:rPr lang="en-US" dirty="0" err="1" smtClean="0"/>
                <a:t>mN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0642766" y="5404614"/>
              <a:ext cx="132127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stimulation</a:t>
              </a:r>
              <a:endParaRPr lang="en-US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0559702" y="4181448"/>
              <a:ext cx="1321279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Force of contraction</a:t>
              </a:r>
              <a:endParaRPr lang="en-US" dirty="0"/>
            </a:p>
          </p:txBody>
        </p:sp>
        <p:cxnSp>
          <p:nvCxnSpPr>
            <p:cNvPr id="55" name="Přímá spojnice 54"/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7652186" y="1449650"/>
            <a:ext cx="4284856" cy="2285279"/>
            <a:chOff x="7652186" y="1449650"/>
            <a:chExt cx="4284856" cy="2285279"/>
          </a:xfrm>
        </p:grpSpPr>
        <p:cxnSp>
          <p:nvCxnSpPr>
            <p:cNvPr id="62" name="Přímá spojnice 61"/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Volný tvar 65"/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11175315" y="3365597"/>
              <a:ext cx="761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(mA)</a:t>
              </a:r>
              <a:endParaRPr lang="en-US" dirty="0"/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</a:p>
            <a:p>
              <a:r>
                <a:rPr lang="en-US" dirty="0" smtClean="0"/>
                <a:t>(</a:t>
              </a:r>
              <a:r>
                <a:rPr lang="en-US" dirty="0" err="1" smtClean="0"/>
                <a:t>mN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P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r>
                <a:rPr lang="en-US" baseline="-25000" dirty="0" smtClean="0"/>
                <a:t>max</a:t>
              </a:r>
              <a:r>
                <a:rPr lang="en-US" dirty="0" smtClean="0"/>
                <a:t>  </a:t>
              </a:r>
              <a:endParaRPr lang="en-US" dirty="0"/>
            </a:p>
          </p:txBody>
        </p:sp>
        <p:cxnSp>
          <p:nvCxnSpPr>
            <p:cNvPr id="73" name="Přímá spojnice 72"/>
            <p:cNvCxnSpPr>
              <a:endCxn id="66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061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>
            <a:off x="714162" y="1916832"/>
            <a:ext cx="6533172" cy="4545796"/>
            <a:chOff x="714162" y="1916832"/>
            <a:chExt cx="6533172" cy="4545796"/>
          </a:xfrm>
        </p:grpSpPr>
        <p:cxnSp>
          <p:nvCxnSpPr>
            <p:cNvPr id="2" name="Přímá spojnice 1"/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Přímá spojnice 2"/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Volný tvar 10"/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5087094" y="6045796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Stimulus duration</a:t>
              </a:r>
              <a:endParaRPr lang="en-US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982638" y="338817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S</a:t>
              </a:r>
              <a:r>
                <a:rPr lang="en-US" dirty="0" err="1" smtClean="0"/>
                <a:t>timulus</a:t>
              </a:r>
              <a:r>
                <a:rPr lang="en-US" dirty="0" smtClean="0"/>
                <a:t> </a:t>
              </a:r>
              <a:r>
                <a:rPr lang="cs-CZ" dirty="0" smtClean="0"/>
                <a:t>intensity</a:t>
              </a:r>
              <a:endParaRPr lang="en-US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14162" y="4901545"/>
              <a:ext cx="159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x </a:t>
              </a:r>
              <a:r>
                <a:rPr lang="en-US" dirty="0" err="1" smtClean="0"/>
                <a:t>rheobase</a:t>
              </a:r>
              <a:endParaRPr lang="en-US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982638" y="5400407"/>
              <a:ext cx="1068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rheobase</a:t>
              </a:r>
              <a:endParaRPr lang="en-US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537872" y="6093296"/>
              <a:ext cx="121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chronaxi</a:t>
              </a:r>
              <a:r>
                <a:rPr lang="cs-CZ" dirty="0" smtClean="0"/>
                <a:t>a</a:t>
              </a:r>
              <a:endParaRPr lang="en-US" dirty="0"/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837485" y="1479961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the strength of the applied current increases, the time required to stimulate the membrane decreases (and vice versa) to maintain a constant effect</a:t>
            </a:r>
          </a:p>
          <a:p>
            <a:endParaRPr lang="en-US" sz="2000" dirty="0" smtClean="0"/>
          </a:p>
          <a:p>
            <a:r>
              <a:rPr lang="en-US" sz="2000" b="1" dirty="0" err="1" smtClean="0"/>
              <a:t>Rheobase</a:t>
            </a:r>
            <a:r>
              <a:rPr lang="en-US" sz="2000" b="1" dirty="0" smtClean="0"/>
              <a:t>: </a:t>
            </a:r>
            <a:r>
              <a:rPr lang="en-US" sz="2000" dirty="0" smtClean="0"/>
              <a:t>The smallest stimulus leading to contraction (infinite stimulus duration)</a:t>
            </a:r>
          </a:p>
          <a:p>
            <a:endParaRPr lang="en-US" sz="2000" dirty="0" smtClean="0"/>
          </a:p>
          <a:p>
            <a:r>
              <a:rPr lang="en-US" sz="2000" b="1" dirty="0" err="1" smtClean="0"/>
              <a:t>Chronax</a:t>
            </a:r>
            <a:r>
              <a:rPr lang="cs-CZ" sz="2000" b="1" dirty="0" err="1" smtClean="0"/>
              <a:t>ia</a:t>
            </a:r>
            <a:r>
              <a:rPr lang="en-US" sz="2000" b="1" dirty="0" smtClean="0"/>
              <a:t>: </a:t>
            </a:r>
            <a:r>
              <a:rPr lang="en-US" sz="2000" b="1" dirty="0" smtClean="0"/>
              <a:t>s</a:t>
            </a:r>
            <a:r>
              <a:rPr lang="en-US" sz="2000" dirty="0" smtClean="0"/>
              <a:t>timulus duration necessary for a contraction in case of two </a:t>
            </a:r>
            <a:r>
              <a:rPr lang="en-US" sz="2000" dirty="0" err="1" smtClean="0"/>
              <a:t>rheobases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70572" y="307604"/>
            <a:ext cx="1121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Dependence of contraction formation on the stimulus duration and strength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9832" y="886864"/>
            <a:ext cx="11616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Summation is due to repetitive activation prior to full relaxation (higher frequency of stimulation, higher force of contraction)</a:t>
            </a:r>
          </a:p>
          <a:p>
            <a:r>
              <a:rPr lang="en-US" sz="2000" b="1" dirty="0" smtClean="0"/>
              <a:t>Principle: </a:t>
            </a:r>
            <a:r>
              <a:rPr lang="en-US" sz="2000" dirty="0" smtClean="0"/>
              <a:t>The higher the frequency of the stimulus, the higher concentration of calcium in the cytoplasm</a:t>
            </a:r>
          </a:p>
          <a:p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 increase of the contraction force</a:t>
            </a:r>
            <a:endParaRPr lang="en-US" sz="2000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6972706" y="1916832"/>
            <a:ext cx="46164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next stimulus arrives before the contraction is completed, both mechanical responses fuse</a:t>
            </a:r>
          </a:p>
          <a:p>
            <a:r>
              <a:rPr lang="en-US" sz="2000" b="1" dirty="0" err="1" smtClean="0"/>
              <a:t>Superpo</a:t>
            </a:r>
            <a:r>
              <a:rPr lang="cs-CZ" sz="2000" b="1" dirty="0" smtClean="0"/>
              <a:t>s</a:t>
            </a:r>
            <a:r>
              <a:rPr lang="en-US" sz="2000" b="1" dirty="0" err="1" smtClean="0"/>
              <a:t>ition</a:t>
            </a:r>
            <a:r>
              <a:rPr lang="en-US" sz="2000" dirty="0" smtClean="0"/>
              <a:t> </a:t>
            </a:r>
            <a:r>
              <a:rPr lang="en-US" sz="2000" dirty="0" smtClean="0"/>
              <a:t>– if the fused contraction if double peaked</a:t>
            </a:r>
          </a:p>
          <a:p>
            <a:r>
              <a:rPr lang="en-US" sz="2000" b="1" dirty="0" smtClean="0"/>
              <a:t>Sum</a:t>
            </a:r>
            <a:r>
              <a:rPr lang="cs-CZ" sz="2000" b="1" dirty="0" smtClean="0"/>
              <a:t>m</a:t>
            </a:r>
            <a:r>
              <a:rPr lang="en-US" sz="2000" b="1" dirty="0" smtClean="0"/>
              <a:t>a</a:t>
            </a:r>
            <a:r>
              <a:rPr lang="cs-CZ" sz="2000" b="1" dirty="0" err="1" smtClean="0"/>
              <a:t>tion</a:t>
            </a:r>
            <a:r>
              <a:rPr lang="en-US" sz="2000" dirty="0" smtClean="0"/>
              <a:t> </a:t>
            </a:r>
            <a:r>
              <a:rPr lang="en-US" sz="2000" dirty="0" smtClean="0"/>
              <a:t>– if the new contraction occurs during crescent, resulting double contraction has a single peak</a:t>
            </a:r>
            <a:endParaRPr lang="en-US" sz="2000" dirty="0"/>
          </a:p>
        </p:txBody>
      </p:sp>
      <p:sp>
        <p:nvSpPr>
          <p:cNvPr id="114" name="TextovéPole 113"/>
          <p:cNvSpPr txBox="1"/>
          <p:nvPr/>
        </p:nvSpPr>
        <p:spPr>
          <a:xfrm>
            <a:off x="8183437" y="4442336"/>
            <a:ext cx="3913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Series of stimuli</a:t>
            </a:r>
          </a:p>
          <a:p>
            <a:r>
              <a:rPr lang="en-US" sz="2000" b="1" dirty="0" smtClean="0"/>
              <a:t>Incomplete tetanic contraction</a:t>
            </a:r>
          </a:p>
          <a:p>
            <a:r>
              <a:rPr lang="en-US" sz="2000" dirty="0" smtClean="0"/>
              <a:t>– cumulative superposition</a:t>
            </a:r>
          </a:p>
          <a:p>
            <a:r>
              <a:rPr lang="en-US" sz="2000" b="1" dirty="0" smtClean="0"/>
              <a:t>Smooth tetanic contraction</a:t>
            </a:r>
          </a:p>
          <a:p>
            <a:r>
              <a:rPr lang="en-US" sz="2000" dirty="0" smtClean="0"/>
              <a:t>– exerted by a train of stimuli during ascending phase</a:t>
            </a:r>
            <a:endParaRPr lang="en-US" sz="2000" dirty="0"/>
          </a:p>
        </p:txBody>
      </p:sp>
      <p:grpSp>
        <p:nvGrpSpPr>
          <p:cNvPr id="129" name="Skupina 128"/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80" name="Skupina 79"/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3" name="Skupina 2"/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" name="Přímá spojnice 3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Volný tvar 4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/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Volný tvar 12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4" name="Přímá spojnice 13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14"/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Volný tvar 16"/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1" name="Volný tvar 20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" name="Přímá spojnice 21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Volný tvar 22"/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25" name="Přímá spojnice 24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Volný tvar 25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7" name="Přímá spojnice 26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/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9" name="Volný tvar 28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0" name="Přímá spojnice 29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Volný tvar 30"/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3" name="Přímá spojnice 32"/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Skupina 75"/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Volný tvar 77"/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09" name="TextovéPole 108"/>
            <p:cNvSpPr txBox="1"/>
            <p:nvPr/>
          </p:nvSpPr>
          <p:spPr>
            <a:xfrm>
              <a:off x="3378298" y="2722917"/>
              <a:ext cx="1503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superpo</a:t>
              </a:r>
              <a:r>
                <a:rPr lang="cs-CZ" dirty="0" smtClean="0"/>
                <a:t>s</a:t>
              </a:r>
              <a:r>
                <a:rPr lang="en-US" dirty="0" err="1" smtClean="0"/>
                <a:t>ition</a:t>
              </a:r>
              <a:endParaRPr lang="en-US" dirty="0"/>
            </a:p>
          </p:txBody>
        </p:sp>
        <p:sp>
          <p:nvSpPr>
            <p:cNvPr id="110" name="TextovéPole 109"/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summation</a:t>
              </a:r>
              <a:endParaRPr lang="en-US" dirty="0"/>
            </a:p>
          </p:txBody>
        </p:sp>
        <p:cxnSp>
          <p:nvCxnSpPr>
            <p:cNvPr id="115" name="Přímá spojnice 114"/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</a:p>
            <a:p>
              <a:r>
                <a:rPr lang="en-US" dirty="0" smtClean="0"/>
                <a:t>(</a:t>
              </a:r>
              <a:r>
                <a:rPr lang="en-US" dirty="0" err="1" smtClean="0"/>
                <a:t>mN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7" name="TextovéPole 126"/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(s)</a:t>
              </a:r>
              <a:endParaRPr lang="en-US" dirty="0"/>
            </a:p>
          </p:txBody>
        </p:sp>
      </p:grpSp>
      <p:grpSp>
        <p:nvGrpSpPr>
          <p:cNvPr id="130" name="Skupina 129"/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62" name="Přímá spojnice 61"/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Skupina 87"/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53" name="Skupina 52"/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Volný tvar 54"/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86" name="Volný tvar 85"/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Volný tvar 86"/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90" name="Přímá spojnice 89"/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Volný tvar 105"/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1" name="TextovéPole 110"/>
            <p:cNvSpPr txBox="1"/>
            <p:nvPr/>
          </p:nvSpPr>
          <p:spPr>
            <a:xfrm>
              <a:off x="1784222" y="5445224"/>
              <a:ext cx="26086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Incomplete </a:t>
              </a:r>
              <a:r>
                <a:rPr lang="en-US" dirty="0" smtClean="0"/>
                <a:t>tetanic </a:t>
              </a:r>
              <a:r>
                <a:rPr lang="en-US" dirty="0" smtClean="0"/>
                <a:t>contraction</a:t>
              </a:r>
              <a:endParaRPr lang="en-US" dirty="0"/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5765757" y="5280751"/>
              <a:ext cx="229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Smooth </a:t>
              </a:r>
              <a:r>
                <a:rPr lang="en-US" dirty="0" smtClean="0"/>
                <a:t>tetanic </a:t>
              </a:r>
              <a:r>
                <a:rPr lang="en-US" dirty="0" smtClean="0"/>
                <a:t>contraction</a:t>
              </a:r>
              <a:endParaRPr lang="en-US" dirty="0"/>
            </a:p>
          </p:txBody>
        </p:sp>
        <p:cxnSp>
          <p:nvCxnSpPr>
            <p:cNvPr id="116" name="Přímá spojnice 115"/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ovéPole 125"/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</a:p>
            <a:p>
              <a:r>
                <a:rPr lang="en-US" dirty="0" smtClean="0"/>
                <a:t>(</a:t>
              </a:r>
              <a:r>
                <a:rPr lang="en-US" dirty="0" err="1" smtClean="0"/>
                <a:t>mN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 (s)</a:t>
              </a:r>
              <a:endParaRPr lang="en-US" dirty="0"/>
            </a:p>
          </p:txBody>
        </p:sp>
      </p:grpSp>
      <p:sp>
        <p:nvSpPr>
          <p:cNvPr id="131" name="TextovéPole 130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Summation of skeletal muscle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23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957</Words>
  <Application>Microsoft Office PowerPoint</Application>
  <PresentationFormat>Vlastní</PresentationFormat>
  <Paragraphs>173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(XXVI.) Recruitment and Summation in Skeletal Muscle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Nováková</cp:lastModifiedBy>
  <cp:revision>268</cp:revision>
  <dcterms:created xsi:type="dcterms:W3CDTF">2016-01-27T12:22:42Z</dcterms:created>
  <dcterms:modified xsi:type="dcterms:W3CDTF">2016-03-09T14:00:16Z</dcterms:modified>
</cp:coreProperties>
</file>