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67" r:id="rId4"/>
    <p:sldId id="259" r:id="rId5"/>
    <p:sldId id="261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4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hanka" initials="J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  <a:srgbClr val="008000"/>
    <a:srgbClr val="00C900"/>
    <a:srgbClr val="2CCF28"/>
    <a:srgbClr val="7BFC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698" y="-102"/>
      </p:cViewPr>
      <p:guideLst>
        <p:guide orient="horz" pos="184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32591-7886-4114-B729-C6E90F682A62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4313" y="1553766"/>
            <a:ext cx="8647510" cy="231933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3300" b="1" dirty="0"/>
              <a:t>(</a:t>
            </a:r>
            <a:r>
              <a:rPr lang="cs-CZ" sz="3300" b="1" dirty="0" smtClean="0"/>
              <a:t>XIV.) Ergometry</a:t>
            </a:r>
            <a:r>
              <a:rPr lang="cs-CZ" sz="3300" dirty="0"/>
              <a:t/>
            </a:r>
            <a:br>
              <a:rPr lang="cs-CZ" sz="3300" dirty="0"/>
            </a:br>
            <a:endParaRPr lang="cs-CZ" sz="3300" dirty="0"/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0" y="4051698"/>
            <a:ext cx="9144000" cy="748903"/>
          </a:xfrm>
        </p:spPr>
        <p:txBody>
          <a:bodyPr/>
          <a:lstStyle/>
          <a:p>
            <a:pPr eaLnBrk="1" hangingPunct="1"/>
            <a:r>
              <a:rPr lang="en-GB" altLang="cs-CZ" dirty="0" smtClean="0"/>
              <a:t>Physiology I - </a:t>
            </a:r>
            <a:r>
              <a:rPr lang="en-GB" altLang="cs-CZ" dirty="0" err="1" smtClean="0"/>
              <a:t>practicals</a:t>
            </a:r>
            <a:endParaRPr lang="en-GB" alt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860032" y="6093296"/>
            <a:ext cx="4001791" cy="448866"/>
          </a:xfrm>
        </p:spPr>
        <p:txBody>
          <a:bodyPr/>
          <a:lstStyle/>
          <a:p>
            <a:pPr>
              <a:defRPr/>
            </a:pPr>
            <a:r>
              <a:rPr lang="cs-CZ" sz="1400" dirty="0" err="1" smtClean="0"/>
              <a:t>Physiology</a:t>
            </a:r>
            <a:r>
              <a:rPr lang="cs-CZ" sz="1400" dirty="0" smtClean="0"/>
              <a:t> department LF </a:t>
            </a:r>
            <a:r>
              <a:rPr lang="cs-CZ" sz="1400" dirty="0"/>
              <a:t>MU, 2015 © </a:t>
            </a:r>
            <a:r>
              <a:rPr lang="cs-CZ" sz="1400" dirty="0" smtClean="0"/>
              <a:t>Eva Závodná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1174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1412776"/>
            <a:ext cx="784887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Ergometry</a:t>
            </a:r>
            <a:r>
              <a:rPr lang="en-GB" sz="2800" dirty="0" smtClean="0"/>
              <a:t> deals with evaluation of performance (work, power).</a:t>
            </a:r>
          </a:p>
          <a:p>
            <a:pPr algn="just"/>
            <a:r>
              <a:rPr lang="en-GB" sz="2800" dirty="0" smtClean="0"/>
              <a:t>Its name comes from two Greek words: „</a:t>
            </a:r>
            <a:r>
              <a:rPr lang="en-GB" sz="2800" i="1" dirty="0" smtClean="0"/>
              <a:t>ergon</a:t>
            </a:r>
            <a:r>
              <a:rPr lang="en-GB" sz="2800" dirty="0" smtClean="0"/>
              <a:t>“´= work,  „</a:t>
            </a:r>
            <a:r>
              <a:rPr lang="en-GB" sz="2800" i="1" dirty="0" err="1" smtClean="0"/>
              <a:t>metron</a:t>
            </a:r>
            <a:r>
              <a:rPr lang="en-GB" sz="2800" dirty="0" smtClean="0"/>
              <a:t>“ = measure</a:t>
            </a:r>
            <a:r>
              <a:rPr lang="en-GB" sz="2800" i="1" dirty="0" smtClean="0"/>
              <a:t>.</a:t>
            </a:r>
          </a:p>
          <a:p>
            <a:pPr algn="just"/>
            <a:endParaRPr lang="en-GB" sz="2800" i="1" dirty="0" smtClean="0"/>
          </a:p>
          <a:p>
            <a:pPr algn="just"/>
            <a:r>
              <a:rPr lang="en-GB" sz="2800" dirty="0" smtClean="0"/>
              <a:t>  The test is a part of complex examinations evaluating responses and adaptation of organism to exercise. It is used to diagnose, to decide about the treatment and/or evaluation of its effectiveness. In the sport medicine, it is used mainly for evaluation of fitness. 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04664"/>
            <a:ext cx="36882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Examination phases:</a:t>
            </a:r>
            <a:endParaRPr lang="en-GB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3" y="3748836"/>
            <a:ext cx="9079549" cy="309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471276" y="2464027"/>
            <a:ext cx="2516548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mtClean="0"/>
              <a:t>application of low workload in order to increas tissue perfusion and improve joints mobility </a:t>
            </a:r>
            <a:endParaRPr lang="en-GB"/>
          </a:p>
        </p:txBody>
      </p:sp>
      <p:sp>
        <p:nvSpPr>
          <p:cNvPr id="14" name="TextovéPole 13"/>
          <p:cNvSpPr txBox="1"/>
          <p:nvPr/>
        </p:nvSpPr>
        <p:spPr>
          <a:xfrm>
            <a:off x="115378" y="1257556"/>
            <a:ext cx="123504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mtClean="0"/>
              <a:t>recording of resting values</a:t>
            </a:r>
            <a:endParaRPr lang="en-GB"/>
          </a:p>
        </p:txBody>
      </p:sp>
      <p:sp>
        <p:nvSpPr>
          <p:cNvPr id="15" name="TextovéPole 14"/>
          <p:cNvSpPr txBox="1"/>
          <p:nvPr/>
        </p:nvSpPr>
        <p:spPr>
          <a:xfrm>
            <a:off x="1541001" y="1202268"/>
            <a:ext cx="20598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mtClean="0"/>
              <a:t>exposure of examined person to graduated physical work</a:t>
            </a:r>
            <a:endParaRPr lang="en-GB"/>
          </a:p>
        </p:txBody>
      </p:sp>
      <p:sp>
        <p:nvSpPr>
          <p:cNvPr id="16" name="TextovéPole 15"/>
          <p:cNvSpPr txBox="1"/>
          <p:nvPr/>
        </p:nvSpPr>
        <p:spPr>
          <a:xfrm>
            <a:off x="3705857" y="1479268"/>
            <a:ext cx="3312368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smtClean="0"/>
              <a:t>workload of low intensity supporting catabolites removal (lactic acid), helping heart rate recovery, reducing vertigo and collapses (due to after-work hypotension)</a:t>
            </a:r>
            <a:endParaRPr lang="en-GB" sz="1600"/>
          </a:p>
        </p:txBody>
      </p:sp>
      <p:sp>
        <p:nvSpPr>
          <p:cNvPr id="17" name="TextovéPole 16"/>
          <p:cNvSpPr txBox="1"/>
          <p:nvPr/>
        </p:nvSpPr>
        <p:spPr>
          <a:xfrm>
            <a:off x="5558239" y="3256437"/>
            <a:ext cx="33123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mtClean="0"/>
              <a:t>follow-up after exercise</a:t>
            </a:r>
            <a:endParaRPr lang="en-GB"/>
          </a:p>
        </p:txBody>
      </p:sp>
      <p:cxnSp>
        <p:nvCxnSpPr>
          <p:cNvPr id="18" name="Přímá spojnice 17"/>
          <p:cNvCxnSpPr/>
          <p:nvPr/>
        </p:nvCxnSpPr>
        <p:spPr>
          <a:xfrm flipH="1" flipV="1">
            <a:off x="309276" y="2226260"/>
            <a:ext cx="162000" cy="21195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V="1">
            <a:off x="3131840" y="2424994"/>
            <a:ext cx="0" cy="16510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883240" y="3933056"/>
            <a:ext cx="27009" cy="2859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H="1" flipV="1">
            <a:off x="4801424" y="3064191"/>
            <a:ext cx="180000" cy="9269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H="1" flipV="1">
            <a:off x="6928225" y="3619202"/>
            <a:ext cx="286198" cy="4568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933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8568952" cy="137063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467544" y="404664"/>
            <a:ext cx="3806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Basic protocol types :</a:t>
            </a:r>
            <a:endParaRPr lang="en-GB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556792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Obdélník 4"/>
          <p:cNvSpPr/>
          <p:nvPr/>
        </p:nvSpPr>
        <p:spPr>
          <a:xfrm>
            <a:off x="2627784" y="1628800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bdélník 5"/>
          <p:cNvSpPr/>
          <p:nvPr/>
        </p:nvSpPr>
        <p:spPr>
          <a:xfrm>
            <a:off x="4932040" y="1556792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Obdélník 6"/>
          <p:cNvSpPr/>
          <p:nvPr/>
        </p:nvSpPr>
        <p:spPr>
          <a:xfrm>
            <a:off x="7020272" y="1628800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ovéPole 7"/>
          <p:cNvSpPr txBox="1"/>
          <p:nvPr/>
        </p:nvSpPr>
        <p:spPr>
          <a:xfrm rot="2374974">
            <a:off x="273781" y="3890116"/>
            <a:ext cx="1696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Single stage test</a:t>
            </a:r>
            <a:endParaRPr lang="en-GB" dirty="0"/>
          </a:p>
        </p:txBody>
      </p:sp>
      <p:sp>
        <p:nvSpPr>
          <p:cNvPr id="9" name="TextovéPole 8"/>
          <p:cNvSpPr txBox="1"/>
          <p:nvPr/>
        </p:nvSpPr>
        <p:spPr>
          <a:xfrm rot="2374974">
            <a:off x="2231472" y="3860425"/>
            <a:ext cx="3045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Intermittent incremental steps</a:t>
            </a:r>
            <a:endParaRPr lang="en-GB" dirty="0"/>
          </a:p>
        </p:txBody>
      </p:sp>
      <p:sp>
        <p:nvSpPr>
          <p:cNvPr id="10" name="TextovéPole 9"/>
          <p:cNvSpPr txBox="1"/>
          <p:nvPr/>
        </p:nvSpPr>
        <p:spPr>
          <a:xfrm rot="2374974">
            <a:off x="4059378" y="4168755"/>
            <a:ext cx="3853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Continuous incremental step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 rot="2374974">
            <a:off x="6887318" y="4168757"/>
            <a:ext cx="2261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„ramp“ protocol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ovéPole 14"/>
          <p:cNvSpPr txBox="1"/>
          <p:nvPr/>
        </p:nvSpPr>
        <p:spPr>
          <a:xfrm rot="16200000">
            <a:off x="-341612" y="2875614"/>
            <a:ext cx="2257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Heart rate [beat/ min]</a:t>
            </a:r>
            <a:endParaRPr lang="en-GB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788024" y="5572925"/>
            <a:ext cx="27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Performance [W] or</a:t>
            </a:r>
            <a:r>
              <a:rPr lang="en-US" i="1" dirty="0" smtClean="0"/>
              <a:t> [W/kg]</a:t>
            </a:r>
            <a:endParaRPr lang="en-US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67544" y="404664"/>
            <a:ext cx="33299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Heart rate change:</a:t>
            </a:r>
            <a:endParaRPr lang="en-GB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8" name="Přímá spojovací šipka 3"/>
          <p:cNvCxnSpPr/>
          <p:nvPr/>
        </p:nvCxnSpPr>
        <p:spPr>
          <a:xfrm flipV="1">
            <a:off x="1547664" y="1628800"/>
            <a:ext cx="0" cy="38884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Přímá spojovací šipka 5"/>
          <p:cNvCxnSpPr/>
          <p:nvPr/>
        </p:nvCxnSpPr>
        <p:spPr>
          <a:xfrm>
            <a:off x="1547664" y="5517232"/>
            <a:ext cx="41764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939932" y="148478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200</a:t>
            </a:r>
            <a:endParaRPr lang="en-US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971600" y="205155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180</a:t>
            </a:r>
            <a:endParaRPr lang="en-US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971600" y="255561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160</a:t>
            </a:r>
            <a:endParaRPr lang="en-US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971600" y="313167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140</a:t>
            </a:r>
            <a:endParaRPr lang="en-US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971600" y="363573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120</a:t>
            </a:r>
            <a:endParaRPr lang="en-US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971600" y="414908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100</a:t>
            </a:r>
            <a:endParaRPr lang="en-US" dirty="0"/>
          </a:p>
        </p:txBody>
      </p:sp>
      <p:sp>
        <p:nvSpPr>
          <p:cNvPr id="30" name="Volný tvar 29"/>
          <p:cNvSpPr/>
          <p:nvPr/>
        </p:nvSpPr>
        <p:spPr>
          <a:xfrm>
            <a:off x="1596270" y="1712991"/>
            <a:ext cx="3821373" cy="2906973"/>
          </a:xfrm>
          <a:custGeom>
            <a:avLst/>
            <a:gdLst>
              <a:gd name="connsiteX0" fmla="*/ 3821373 w 3821373"/>
              <a:gd name="connsiteY0" fmla="*/ 0 h 2906973"/>
              <a:gd name="connsiteX1" fmla="*/ 3425588 w 3821373"/>
              <a:gd name="connsiteY1" fmla="*/ 27295 h 2906973"/>
              <a:gd name="connsiteX2" fmla="*/ 2988860 w 3821373"/>
              <a:gd name="connsiteY2" fmla="*/ 95534 h 2906973"/>
              <a:gd name="connsiteX3" fmla="*/ 2579427 w 3821373"/>
              <a:gd name="connsiteY3" fmla="*/ 300250 h 2906973"/>
              <a:gd name="connsiteX4" fmla="*/ 2142699 w 3821373"/>
              <a:gd name="connsiteY4" fmla="*/ 682388 h 2906973"/>
              <a:gd name="connsiteX5" fmla="*/ 1733266 w 3821373"/>
              <a:gd name="connsiteY5" fmla="*/ 1132764 h 2906973"/>
              <a:gd name="connsiteX6" fmla="*/ 1337481 w 3821373"/>
              <a:gd name="connsiteY6" fmla="*/ 1542197 h 2906973"/>
              <a:gd name="connsiteX7" fmla="*/ 900752 w 3821373"/>
              <a:gd name="connsiteY7" fmla="*/ 1992573 h 2906973"/>
              <a:gd name="connsiteX8" fmla="*/ 491320 w 3821373"/>
              <a:gd name="connsiteY8" fmla="*/ 2388358 h 2906973"/>
              <a:gd name="connsiteX9" fmla="*/ 0 w 3821373"/>
              <a:gd name="connsiteY9" fmla="*/ 2906973 h 290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21373" h="2906973">
                <a:moveTo>
                  <a:pt x="3821373" y="0"/>
                </a:moveTo>
                <a:cubicBezTo>
                  <a:pt x="3692856" y="5686"/>
                  <a:pt x="3564340" y="11373"/>
                  <a:pt x="3425588" y="27295"/>
                </a:cubicBezTo>
                <a:cubicBezTo>
                  <a:pt x="3286836" y="43217"/>
                  <a:pt x="3129887" y="50042"/>
                  <a:pt x="2988860" y="95534"/>
                </a:cubicBezTo>
                <a:cubicBezTo>
                  <a:pt x="2847833" y="141026"/>
                  <a:pt x="2720454" y="202441"/>
                  <a:pt x="2579427" y="300250"/>
                </a:cubicBezTo>
                <a:cubicBezTo>
                  <a:pt x="2438400" y="398059"/>
                  <a:pt x="2283726" y="543636"/>
                  <a:pt x="2142699" y="682388"/>
                </a:cubicBezTo>
                <a:cubicBezTo>
                  <a:pt x="2001672" y="821140"/>
                  <a:pt x="1867469" y="989463"/>
                  <a:pt x="1733266" y="1132764"/>
                </a:cubicBezTo>
                <a:cubicBezTo>
                  <a:pt x="1599063" y="1276066"/>
                  <a:pt x="1337481" y="1542197"/>
                  <a:pt x="1337481" y="1542197"/>
                </a:cubicBezTo>
                <a:cubicBezTo>
                  <a:pt x="1198729" y="1685499"/>
                  <a:pt x="1041779" y="1851546"/>
                  <a:pt x="900752" y="1992573"/>
                </a:cubicBezTo>
                <a:cubicBezTo>
                  <a:pt x="759725" y="2133600"/>
                  <a:pt x="641445" y="2235958"/>
                  <a:pt x="491320" y="2388358"/>
                </a:cubicBezTo>
                <a:cubicBezTo>
                  <a:pt x="341195" y="2540758"/>
                  <a:pt x="170597" y="2723865"/>
                  <a:pt x="0" y="290697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1128960" y="46438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90</a:t>
            </a:r>
            <a:endParaRPr lang="en-US" dirty="0"/>
          </a:p>
        </p:txBody>
      </p:sp>
      <p:cxnSp>
        <p:nvCxnSpPr>
          <p:cNvPr id="32" name="Přímá spojovací čára 20"/>
          <p:cNvCxnSpPr>
            <a:stCxn id="30" idx="9"/>
          </p:cNvCxnSpPr>
          <p:nvPr/>
        </p:nvCxnSpPr>
        <p:spPr>
          <a:xfrm flipV="1">
            <a:off x="1596270" y="836712"/>
            <a:ext cx="3695810" cy="37832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23"/>
          <p:cNvCxnSpPr/>
          <p:nvPr/>
        </p:nvCxnSpPr>
        <p:spPr>
          <a:xfrm flipH="1">
            <a:off x="1562522" y="2493397"/>
            <a:ext cx="2736304" cy="0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5417643" y="305361"/>
            <a:ext cx="29523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Up to 180 beats/min heart rate increases LINEARLY</a:t>
            </a:r>
          </a:p>
          <a:p>
            <a:r>
              <a:rPr lang="en-GB" sz="2000" dirty="0"/>
              <a:t>(</a:t>
            </a:r>
            <a:r>
              <a:rPr lang="cs-CZ" sz="2000" dirty="0" err="1"/>
              <a:t>if</a:t>
            </a:r>
            <a:r>
              <a:rPr lang="cs-CZ" sz="2000" dirty="0"/>
              <a:t> </a:t>
            </a:r>
            <a:r>
              <a:rPr lang="en-GB" sz="2000" dirty="0"/>
              <a:t>workload increases continually)</a:t>
            </a:r>
            <a:endParaRPr lang="en-GB" sz="2000" dirty="0"/>
          </a:p>
        </p:txBody>
      </p:sp>
      <p:sp>
        <p:nvSpPr>
          <p:cNvPr id="35" name="Volný tvar 34"/>
          <p:cNvSpPr/>
          <p:nvPr/>
        </p:nvSpPr>
        <p:spPr>
          <a:xfrm>
            <a:off x="1552575" y="1695078"/>
            <a:ext cx="4057650" cy="3524250"/>
          </a:xfrm>
          <a:custGeom>
            <a:avLst/>
            <a:gdLst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943225 w 3848100"/>
              <a:gd name="connsiteY2" fmla="*/ 447675 h 3524250"/>
              <a:gd name="connsiteX3" fmla="*/ 3333750 w 3848100"/>
              <a:gd name="connsiteY3" fmla="*/ 76200 h 3524250"/>
              <a:gd name="connsiteX4" fmla="*/ 3848100 w 3848100"/>
              <a:gd name="connsiteY4" fmla="*/ 0 h 3524250"/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943225 w 3848100"/>
              <a:gd name="connsiteY2" fmla="*/ 447675 h 3524250"/>
              <a:gd name="connsiteX3" fmla="*/ 3200400 w 3848100"/>
              <a:gd name="connsiteY3" fmla="*/ 209550 h 3524250"/>
              <a:gd name="connsiteX4" fmla="*/ 3848100 w 3848100"/>
              <a:gd name="connsiteY4" fmla="*/ 0 h 3524250"/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705100 w 3848100"/>
              <a:gd name="connsiteY2" fmla="*/ 666750 h 3524250"/>
              <a:gd name="connsiteX3" fmla="*/ 3200400 w 3848100"/>
              <a:gd name="connsiteY3" fmla="*/ 209550 h 3524250"/>
              <a:gd name="connsiteX4" fmla="*/ 3848100 w 3848100"/>
              <a:gd name="connsiteY4" fmla="*/ 0 h 3524250"/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705100 w 3848100"/>
              <a:gd name="connsiteY2" fmla="*/ 666750 h 3524250"/>
              <a:gd name="connsiteX3" fmla="*/ 3200400 w 3848100"/>
              <a:gd name="connsiteY3" fmla="*/ 209550 h 3524250"/>
              <a:gd name="connsiteX4" fmla="*/ 3848100 w 3848100"/>
              <a:gd name="connsiteY4" fmla="*/ 0 h 3524250"/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714625 w 3848100"/>
              <a:gd name="connsiteY2" fmla="*/ 666750 h 3524250"/>
              <a:gd name="connsiteX3" fmla="*/ 3200400 w 3848100"/>
              <a:gd name="connsiteY3" fmla="*/ 209550 h 3524250"/>
              <a:gd name="connsiteX4" fmla="*/ 3848100 w 384810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200400 w 4057650"/>
              <a:gd name="connsiteY3" fmla="*/ 209550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238500 w 4057650"/>
              <a:gd name="connsiteY3" fmla="*/ 152400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297876 w 4057650"/>
              <a:gd name="connsiteY3" fmla="*/ 235527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297876 w 4057650"/>
              <a:gd name="connsiteY3" fmla="*/ 164275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345378 w 4057650"/>
              <a:gd name="connsiteY3" fmla="*/ 211776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345378 w 4057650"/>
              <a:gd name="connsiteY3" fmla="*/ 211776 h 3524250"/>
              <a:gd name="connsiteX4" fmla="*/ 4057650 w 4057650"/>
              <a:gd name="connsiteY4" fmla="*/ 0 h 352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57650" h="3524250">
                <a:moveTo>
                  <a:pt x="0" y="3524250"/>
                </a:moveTo>
                <a:lnTo>
                  <a:pt x="2247900" y="1171575"/>
                </a:lnTo>
                <a:cubicBezTo>
                  <a:pt x="2700337" y="695325"/>
                  <a:pt x="2531712" y="826716"/>
                  <a:pt x="2714625" y="666750"/>
                </a:cubicBezTo>
                <a:cubicBezTo>
                  <a:pt x="2897538" y="506784"/>
                  <a:pt x="3121541" y="322901"/>
                  <a:pt x="3345378" y="211776"/>
                </a:cubicBezTo>
                <a:cubicBezTo>
                  <a:pt x="3569215" y="100651"/>
                  <a:pt x="3827834" y="30101"/>
                  <a:pt x="4057650" y="0"/>
                </a:cubicBezTo>
              </a:path>
            </a:pathLst>
          </a:cu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extovéPole 35"/>
          <p:cNvSpPr txBox="1"/>
          <p:nvPr/>
        </p:nvSpPr>
        <p:spPr>
          <a:xfrm rot="18804485">
            <a:off x="1468286" y="3064136"/>
            <a:ext cx="2372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unt</a:t>
            </a:r>
            <a:r>
              <a:rPr lang="cs-CZ" dirty="0" err="1" smtClean="0"/>
              <a:t>rained</a:t>
            </a:r>
            <a:r>
              <a:rPr lang="cs-CZ" dirty="0" smtClean="0"/>
              <a:t> </a:t>
            </a:r>
            <a:r>
              <a:rPr lang="cs-CZ" dirty="0" err="1" smtClean="0"/>
              <a:t>individual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 rot="18804485">
            <a:off x="1864637" y="3756682"/>
            <a:ext cx="2372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trained</a:t>
            </a:r>
            <a:r>
              <a:rPr lang="cs-CZ" dirty="0" smtClean="0"/>
              <a:t> </a:t>
            </a:r>
            <a:r>
              <a:rPr lang="cs-CZ" dirty="0" err="1"/>
              <a:t>individual</a:t>
            </a:r>
            <a:endParaRPr lang="cs-CZ" dirty="0"/>
          </a:p>
        </p:txBody>
      </p:sp>
      <p:cxnSp>
        <p:nvCxnSpPr>
          <p:cNvPr id="38" name="Přímá spojnice 37"/>
          <p:cNvCxnSpPr/>
          <p:nvPr/>
        </p:nvCxnSpPr>
        <p:spPr>
          <a:xfrm>
            <a:off x="3635896" y="2493397"/>
            <a:ext cx="0" cy="30238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4168527" y="2483872"/>
            <a:ext cx="0" cy="30238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2891561" y="5086817"/>
            <a:ext cx="772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W</a:t>
            </a:r>
            <a:r>
              <a:rPr lang="cs-CZ" sz="2000" b="1" baseline="-25000" dirty="0" smtClean="0">
                <a:solidFill>
                  <a:srgbClr val="FF0000"/>
                </a:solidFill>
              </a:rPr>
              <a:t>170</a:t>
            </a:r>
            <a:endParaRPr lang="cs-CZ" sz="2000" b="1" baseline="-25000" dirty="0">
              <a:solidFill>
                <a:srgbClr val="FF0000"/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4174078" y="5092445"/>
            <a:ext cx="772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6600"/>
                </a:solidFill>
              </a:rPr>
              <a:t>W</a:t>
            </a:r>
            <a:r>
              <a:rPr lang="cs-CZ" sz="2000" b="1" baseline="-25000" dirty="0" smtClean="0">
                <a:solidFill>
                  <a:srgbClr val="006600"/>
                </a:solidFill>
              </a:rPr>
              <a:t>170</a:t>
            </a:r>
            <a:endParaRPr lang="cs-CZ" sz="2000" b="1" baseline="-25000" dirty="0">
              <a:solidFill>
                <a:srgbClr val="006600"/>
              </a:solidFill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5356134" y="2920766"/>
            <a:ext cx="35283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W</a:t>
            </a:r>
            <a:r>
              <a:rPr lang="cs-CZ" sz="2000" b="1" baseline="-25000" dirty="0" smtClean="0"/>
              <a:t>170</a:t>
            </a:r>
            <a:r>
              <a:rPr lang="cs-CZ" sz="2000" b="1" dirty="0" smtClean="0"/>
              <a:t> : </a:t>
            </a:r>
            <a:r>
              <a:rPr lang="en-US" sz="2000" dirty="0">
                <a:solidFill>
                  <a:srgbClr val="003300"/>
                </a:solidFill>
                <a:latin typeface="Times New Roman" pitchFamily="18" charset="0"/>
              </a:rPr>
              <a:t>Index describing work capacity at heart rate of 170 </a:t>
            </a:r>
            <a:r>
              <a:rPr lang="en-US" sz="2000" dirty="0" smtClean="0">
                <a:solidFill>
                  <a:srgbClr val="003300"/>
                </a:solidFill>
                <a:latin typeface="Times New Roman" pitchFamily="18" charset="0"/>
              </a:rPr>
              <a:t>beats/min</a:t>
            </a:r>
            <a:r>
              <a:rPr lang="cs-CZ" sz="2000" dirty="0" smtClean="0">
                <a:solidFill>
                  <a:srgbClr val="003300"/>
                </a:solidFill>
                <a:latin typeface="Times New Roman" pitchFamily="18" charset="0"/>
              </a:rPr>
              <a:t>.</a:t>
            </a:r>
            <a:endParaRPr lang="en-US" sz="2000" dirty="0">
              <a:solidFill>
                <a:srgbClr val="003300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 rot="16200000">
            <a:off x="3468762" y="5858968"/>
            <a:ext cx="1327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trained</a:t>
            </a:r>
            <a:endParaRPr lang="cs-CZ" dirty="0"/>
          </a:p>
        </p:txBody>
      </p:sp>
      <p:sp>
        <p:nvSpPr>
          <p:cNvPr id="44" name="TextovéPole 43"/>
          <p:cNvSpPr txBox="1"/>
          <p:nvPr/>
        </p:nvSpPr>
        <p:spPr>
          <a:xfrm rot="16200000">
            <a:off x="2864913" y="5884493"/>
            <a:ext cx="1509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untrained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Tabulka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447582"/>
              </p:ext>
            </p:extLst>
          </p:nvPr>
        </p:nvGraphicFramePr>
        <p:xfrm>
          <a:off x="2267744" y="2718212"/>
          <a:ext cx="3635895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5"/>
                <a:gridCol w="576064"/>
                <a:gridCol w="864096"/>
                <a:gridCol w="648072"/>
                <a:gridCol w="1043608"/>
              </a:tblGrid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</a:t>
                      </a:r>
                    </a:p>
                    <a:p>
                      <a:pPr algn="ctr"/>
                      <a:r>
                        <a:rPr lang="cs-CZ" dirty="0" smtClean="0"/>
                        <a:t>G</a:t>
                      </a:r>
                    </a:p>
                    <a:p>
                      <a:pPr algn="ctr"/>
                      <a:r>
                        <a:rPr lang="cs-CZ" dirty="0" smtClean="0"/>
                        <a:t>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Men</a:t>
                      </a:r>
                      <a:endParaRPr lang="en-US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Women</a:t>
                      </a:r>
                      <a:endParaRPr lang="en-US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[W]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[W/kg]</a:t>
                      </a:r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[W]</a:t>
                      </a:r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[W/kg]</a:t>
                      </a:r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1,8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TextovéPole 37"/>
          <p:cNvSpPr txBox="1"/>
          <p:nvPr/>
        </p:nvSpPr>
        <p:spPr>
          <a:xfrm>
            <a:off x="2280395" y="2164214"/>
            <a:ext cx="3163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Population norms (Heller, 2005)</a:t>
            </a:r>
            <a:endParaRPr lang="en-US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175487" y="1268760"/>
            <a:ext cx="8793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W</a:t>
            </a:r>
            <a:r>
              <a:rPr lang="cs-CZ" sz="2400" b="1" baseline="-25000" dirty="0"/>
              <a:t>170</a:t>
            </a:r>
            <a:r>
              <a:rPr lang="cs-CZ" sz="2400" b="1" dirty="0"/>
              <a:t> </a:t>
            </a:r>
            <a:r>
              <a:rPr lang="cs-CZ" sz="2400" b="1" dirty="0" smtClean="0"/>
              <a:t>: </a:t>
            </a:r>
            <a:r>
              <a:rPr lang="en-US" sz="2400" dirty="0" smtClean="0">
                <a:solidFill>
                  <a:srgbClr val="003300"/>
                </a:solidFill>
                <a:latin typeface="Times New Roman" pitchFamily="18" charset="0"/>
              </a:rPr>
              <a:t>Index </a:t>
            </a:r>
            <a:r>
              <a:rPr lang="en-US" sz="2400" dirty="0" smtClean="0">
                <a:solidFill>
                  <a:srgbClr val="003300"/>
                </a:solidFill>
                <a:latin typeface="Times New Roman" pitchFamily="18" charset="0"/>
              </a:rPr>
              <a:t>describing work capacity at heart rate of 170 beats/min</a:t>
            </a:r>
            <a:endParaRPr lang="en-US" sz="2400" dirty="0">
              <a:solidFill>
                <a:srgbClr val="00330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67544" y="404664"/>
            <a:ext cx="33299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Heart rate change: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312</Words>
  <Application>Microsoft Office PowerPoint</Application>
  <PresentationFormat>Předvádění na obrazovce (4:3)</PresentationFormat>
  <Paragraphs>89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(XIV.) Ergometry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 Závodná</dc:creator>
  <cp:lastModifiedBy>Johanka</cp:lastModifiedBy>
  <cp:revision>18</cp:revision>
  <dcterms:created xsi:type="dcterms:W3CDTF">2015-11-19T20:20:37Z</dcterms:created>
  <dcterms:modified xsi:type="dcterms:W3CDTF">2017-03-30T14:34:35Z</dcterms:modified>
</cp:coreProperties>
</file>