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8" r:id="rId4"/>
    <p:sldId id="302" r:id="rId5"/>
    <p:sldId id="281" r:id="rId6"/>
    <p:sldId id="294" r:id="rId7"/>
    <p:sldId id="268" r:id="rId8"/>
    <p:sldId id="297" r:id="rId9"/>
    <p:sldId id="300" r:id="rId10"/>
    <p:sldId id="299" r:id="rId11"/>
    <p:sldId id="260" r:id="rId12"/>
    <p:sldId id="301" r:id="rId13"/>
    <p:sldId id="279" r:id="rId1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6F094"/>
    <a:srgbClr val="000000"/>
    <a:srgbClr val="A9078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A42D1A-FE82-4480-855B-45C63E4CC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2AB00D-06C4-4E57-A91E-91F830AA7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3E15E-6F6A-4874-862E-30C88F2BA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ACD45-D409-4F4C-A5AF-4695B7881B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571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FA9819-5AC9-4C5D-8A3F-446BB08ACB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61824A-05D7-40C2-8802-6D3AA9024F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C73FD3-2A14-4F52-A3CD-0FDC3E7E9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4F5F9-5BA9-4B99-8763-672E1DA318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224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E7214E-DD45-4AA5-8E9A-58B15897B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5ED2DF-56F9-46CC-AE54-B4918608DC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70723B-5020-4464-9F6A-F1FE3D083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E611-E96C-46C5-A70F-1E9B2F42E7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5171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D19ABAE-7A9C-49AC-8BF2-5EBA3BA0B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F664A88-8DE3-4289-A094-01D9F0C3E8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FB1204B-0D78-4F6A-857B-3396E5AD8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0D18E-4B55-468B-A2A6-C4852DE6BD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515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0D56F-2832-420F-908F-463C50F99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30ECC-398F-4F8F-866E-FC0371C8B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BF2A82-6D25-40AC-B147-92B71EE2C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6B874-7201-4D25-BECF-ADD664E50C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332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7FEFA3-4219-4CC0-9004-18D385AD57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50BBDC-7512-4805-A6EA-33E0270B5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7B3132-5B37-46B3-BC05-0456525C1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26712-9AEF-44D4-AE0E-E6C93B7077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797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A17C0D-5E35-40D1-A7D1-1771E531F5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DEBD03-0125-44F0-B331-2D0C05BC5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9367F1-56AA-4189-86E4-116685D01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A15F3-A33B-4A5D-8A17-3136D929D6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380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EA77E-1DA5-462C-B8A5-AFF0F86CDE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409C8-EA44-47F2-9AEF-B7E495648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1A8D51-4E12-47CF-B43A-64DE18F5F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ED3F7-4F06-4BE2-9CCC-AB63388444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577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15F875-4138-4759-B721-49D51B339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F98A7C-04CB-4E50-9D75-EA5D4F1A7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17E5CB-006A-4923-B1E9-1C85B5F7D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8FF5F-5C86-475B-90BF-C2BC1FC1AC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97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D22886-C039-4A64-A1BE-C3E815053C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91045B-74F9-4591-ABC8-3AE893E27B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1DB549-A3D3-4746-841C-480638351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1F40-9996-47DF-B966-AD15515966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581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D9B569-5C04-4877-B3D5-6FBB30667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1286E0C-C6D2-482E-91B8-A2EB8C5DBD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0955868-5C10-492E-A327-BDFA56529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851F4-29BE-499D-8E18-7910D394AF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033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9F4819-5854-4702-B319-06F0FFD24A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1012EF-05C7-4815-8675-7DFB3C48B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010206-1437-4F79-91D7-3E8A31E76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22081-E2DF-4C70-AA55-26C5DAC667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022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82502-1B86-4A3E-B27A-D19C89C19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3D0293-9ADC-4F67-B9E1-1EDB97A7C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FD88FF-19A6-475D-8915-58E1542476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6790-65F3-4383-9C0B-1CE9EFF8D3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360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1B7534-72F7-4343-8233-07E5C6195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4D4792-D2FB-4C11-9BA0-259D46379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2BE80A-AF1F-4978-B4ED-41C121A86C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D48BC6-F4C6-444E-83D3-DCE6B29AD9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6FBACE-1400-4159-9A1A-8015F937E8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D09D3ED-71B1-42BC-BF21-3C78D99A5E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198528D-4205-4DCC-89D5-82F840C61B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3352800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FF0000"/>
                </a:solidFill>
              </a:rPr>
              <a:t>Smith-Lemli-Opitz syndrome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FE966FC-0E8D-4765-9475-934FC2BB8F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2667000"/>
            <a:ext cx="7239000" cy="3276600"/>
          </a:xfrm>
        </p:spPr>
        <p:txBody>
          <a:bodyPr/>
          <a:lstStyle/>
          <a:p>
            <a:r>
              <a:rPr lang="cs-CZ" altLang="cs-CZ" sz="1400" b="1" baseline="30000"/>
              <a:t> </a:t>
            </a:r>
            <a:endParaRPr lang="cs-CZ" altLang="cs-CZ" sz="1400" baseline="30000"/>
          </a:p>
          <a:p>
            <a:endParaRPr lang="cs-CZ" altLang="cs-CZ" sz="1800" baseline="30000"/>
          </a:p>
          <a:p>
            <a:endParaRPr lang="cs-CZ" altLang="cs-CZ" sz="1800" baseline="30000"/>
          </a:p>
          <a:p>
            <a:r>
              <a:rPr lang="cs-CZ" altLang="cs-CZ" sz="1800" baseline="3000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6">
            <a:extLst>
              <a:ext uri="{FF2B5EF4-FFF2-40B4-BE49-F238E27FC236}">
                <a16:creationId xmlns:a16="http://schemas.microsoft.com/office/drawing/2014/main" id="{BD2F361B-FDEF-42CD-BF72-37A193E9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1267" name="Zástupný symbol pro obrázek 7">
            <a:extLst>
              <a:ext uri="{FF2B5EF4-FFF2-40B4-BE49-F238E27FC236}">
                <a16:creationId xmlns:a16="http://schemas.microsoft.com/office/drawing/2014/main" id="{0A8F22F8-0BAC-4A73-9230-A1EBCF653B61}"/>
              </a:ext>
            </a:extLst>
          </p:cNvPr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11268" name="Zástupný symbol pro text 5">
            <a:extLst>
              <a:ext uri="{FF2B5EF4-FFF2-40B4-BE49-F238E27FC236}">
                <a16:creationId xmlns:a16="http://schemas.microsoft.com/office/drawing/2014/main" id="{D36DA948-57F7-4C1C-8418-E4AAE2248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altLang="cs-CZ"/>
              <a:t>SLOS: craniofacial dysmorphia-microcephaly, micrognation, short nose with wide root, anteverted nostrils, hypertelorism, low set ears</a:t>
            </a:r>
          </a:p>
        </p:txBody>
      </p:sp>
      <p:sp>
        <p:nvSpPr>
          <p:cNvPr id="11269" name="Obdélník 1">
            <a:extLst>
              <a:ext uri="{FF2B5EF4-FFF2-40B4-BE49-F238E27FC236}">
                <a16:creationId xmlns:a16="http://schemas.microsoft.com/office/drawing/2014/main" id="{6BCD1E8C-DEC9-4DEF-B009-4D9401527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475" y="3244850"/>
            <a:ext cx="2813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https://ex.fnbrno.cz/owa/#</a:t>
            </a:r>
          </a:p>
        </p:txBody>
      </p:sp>
      <p:pic>
        <p:nvPicPr>
          <p:cNvPr id="11270" name="Picture 5" descr="C:\Users\3713\AppData\Local\Temp\Rar$DIa0.235\obr.1SLOS.jpg">
            <a:extLst>
              <a:ext uri="{FF2B5EF4-FFF2-40B4-BE49-F238E27FC236}">
                <a16:creationId xmlns:a16="http://schemas.microsoft.com/office/drawing/2014/main" id="{53DD11A3-D6D1-4535-8731-CB450E293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038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0F9C155E-419B-4DA9-A122-14D33092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2291" name="Zástupný symbol pro obrázek 2">
            <a:extLst>
              <a:ext uri="{FF2B5EF4-FFF2-40B4-BE49-F238E27FC236}">
                <a16:creationId xmlns:a16="http://schemas.microsoft.com/office/drawing/2014/main" id="{682E04D8-9A60-401F-B09B-2B347701AF47}"/>
              </a:ext>
            </a:extLst>
          </p:cNvPr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12292" name="Zástupný symbol pro text 3">
            <a:extLst>
              <a:ext uri="{FF2B5EF4-FFF2-40B4-BE49-F238E27FC236}">
                <a16:creationId xmlns:a16="http://schemas.microsoft.com/office/drawing/2014/main" id="{2ED128BE-DD15-4F91-BBEA-F068BC283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altLang="cs-CZ"/>
          </a:p>
          <a:p>
            <a:r>
              <a:rPr lang="cs-CZ" altLang="cs-CZ"/>
              <a:t>                    </a:t>
            </a:r>
            <a:r>
              <a:rPr lang="en-US" altLang="cs-CZ"/>
              <a:t>SLOS: polydactyly on the upper limb</a:t>
            </a:r>
            <a:endParaRPr lang="cs-CZ" altLang="cs-CZ"/>
          </a:p>
        </p:txBody>
      </p:sp>
      <p:pic>
        <p:nvPicPr>
          <p:cNvPr id="12293" name="Picture 5" descr="C:\Users\3713\AppData\Local\Temp\Rar$DIa0.663\obr.2SLOS .jpg">
            <a:extLst>
              <a:ext uri="{FF2B5EF4-FFF2-40B4-BE49-F238E27FC236}">
                <a16:creationId xmlns:a16="http://schemas.microsoft.com/office/drawing/2014/main" id="{173ECDAD-DC29-4132-9703-AC04809A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4">
            <a:extLst>
              <a:ext uri="{FF2B5EF4-FFF2-40B4-BE49-F238E27FC236}">
                <a16:creationId xmlns:a16="http://schemas.microsoft.com/office/drawing/2014/main" id="{831066A9-68A7-4EA6-AB92-166969D8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3315" name="Zástupný symbol pro obrázek 5">
            <a:extLst>
              <a:ext uri="{FF2B5EF4-FFF2-40B4-BE49-F238E27FC236}">
                <a16:creationId xmlns:a16="http://schemas.microsoft.com/office/drawing/2014/main" id="{76BFDB1D-17C3-43F6-837C-8B7B8C7F1EDF}"/>
              </a:ext>
            </a:extLst>
          </p:cNvPr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13316" name="Zástupný symbol pro text 6">
            <a:extLst>
              <a:ext uri="{FF2B5EF4-FFF2-40B4-BE49-F238E27FC236}">
                <a16:creationId xmlns:a16="http://schemas.microsoft.com/office/drawing/2014/main" id="{1C525D58-120B-43F6-9737-4F304F04B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altLang="cs-CZ"/>
              <a:t>          </a:t>
            </a:r>
          </a:p>
          <a:p>
            <a:r>
              <a:rPr lang="en-US" altLang="cs-CZ"/>
              <a:t>SLOS: external genitalia of the ambiguous type</a:t>
            </a:r>
            <a:endParaRPr lang="cs-CZ" altLang="cs-CZ"/>
          </a:p>
        </p:txBody>
      </p:sp>
      <p:pic>
        <p:nvPicPr>
          <p:cNvPr id="13317" name="Picture 5" descr="C:\Users\3713\AppData\Local\Temp\Rar$DIa0.082\obr.3SLOS.jpg">
            <a:extLst>
              <a:ext uri="{FF2B5EF4-FFF2-40B4-BE49-F238E27FC236}">
                <a16:creationId xmlns:a16="http://schemas.microsoft.com/office/drawing/2014/main" id="{515D3EA2-F781-4732-AD15-B1BF5D33F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4">
            <a:extLst>
              <a:ext uri="{FF2B5EF4-FFF2-40B4-BE49-F238E27FC236}">
                <a16:creationId xmlns:a16="http://schemas.microsoft.com/office/drawing/2014/main" id="{CD62407F-0717-4E6C-8495-363CF198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2800">
              <a:solidFill>
                <a:srgbClr val="FF0000"/>
              </a:solidFill>
            </a:endParaRPr>
          </a:p>
        </p:txBody>
      </p:sp>
      <p:sp>
        <p:nvSpPr>
          <p:cNvPr id="14339" name="Zástupný symbol pro obsah 5">
            <a:extLst>
              <a:ext uri="{FF2B5EF4-FFF2-40B4-BE49-F238E27FC236}">
                <a16:creationId xmlns:a16="http://schemas.microsoft.com/office/drawing/2014/main" id="{DBE32C6D-1ECE-4E93-96ED-0049BAE6C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endParaRPr lang="cs-CZ" altLang="cs-CZ" sz="1600">
              <a:solidFill>
                <a:schemeClr val="tx2"/>
              </a:solidFill>
            </a:endParaRPr>
          </a:p>
          <a:p>
            <a:endParaRPr lang="cs-CZ" altLang="cs-CZ" sz="1600">
              <a:solidFill>
                <a:schemeClr val="tx2"/>
              </a:solidFill>
            </a:endParaRPr>
          </a:p>
          <a:p>
            <a:r>
              <a:rPr lang="en-US" altLang="cs-CZ" sz="1600">
                <a:solidFill>
                  <a:schemeClr val="tx2"/>
                </a:solidFill>
              </a:rPr>
              <a:t>SLOS has a wide range of phenotypic manifestations from multiple severe  congenital malformations to mild psychomotor developmental disorders with insignificant abnormalities</a:t>
            </a:r>
          </a:p>
          <a:p>
            <a:endParaRPr lang="en-US" altLang="cs-CZ" sz="1600">
              <a:solidFill>
                <a:schemeClr val="tx2"/>
              </a:solidFill>
            </a:endParaRPr>
          </a:p>
          <a:p>
            <a:r>
              <a:rPr lang="en-US" altLang="cs-CZ" sz="1600">
                <a:solidFill>
                  <a:schemeClr val="tx2"/>
                </a:solidFill>
              </a:rPr>
              <a:t>the ability to perform molecular genetic confirmation of the diagnosis is essential for the family of the affected child</a:t>
            </a:r>
          </a:p>
          <a:p>
            <a:endParaRPr lang="en-US" altLang="cs-CZ" sz="1600">
              <a:solidFill>
                <a:schemeClr val="tx2"/>
              </a:solidFill>
            </a:endParaRPr>
          </a:p>
          <a:p>
            <a:r>
              <a:rPr lang="en-US" altLang="cs-CZ" sz="1600">
                <a:solidFill>
                  <a:schemeClr val="tx2"/>
                </a:solidFill>
              </a:rPr>
              <a:t>examination is crucial for genetic counseling and possible future prenatal or preimplantation diagnostics</a:t>
            </a:r>
          </a:p>
          <a:p>
            <a:endParaRPr lang="en-US" altLang="cs-CZ" sz="1600">
              <a:solidFill>
                <a:schemeClr val="tx2"/>
              </a:solidFill>
            </a:endParaRPr>
          </a:p>
          <a:p>
            <a:r>
              <a:rPr lang="cs-CZ" altLang="cs-CZ" sz="1600">
                <a:solidFill>
                  <a:schemeClr val="tx2"/>
                </a:solidFill>
              </a:rPr>
              <a:t>t</a:t>
            </a:r>
            <a:r>
              <a:rPr lang="en-US" altLang="cs-CZ" sz="1600">
                <a:solidFill>
                  <a:schemeClr val="tx2"/>
                </a:solidFill>
              </a:rPr>
              <a:t>he causal treatment of SLOS is unknown</a:t>
            </a:r>
            <a:endParaRPr lang="cs-CZ" altLang="cs-CZ" sz="16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C1C36B7B-1642-4FDF-934D-A97BD017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438400"/>
            <a:ext cx="7772400" cy="2873375"/>
          </a:xfrm>
        </p:spPr>
        <p:txBody>
          <a:bodyPr/>
          <a:lstStyle/>
          <a:p>
            <a:pPr>
              <a:defRPr/>
            </a:pPr>
            <a:r>
              <a:rPr lang="cs-CZ" altLang="cs-CZ" sz="3200" dirty="0">
                <a:solidFill>
                  <a:schemeClr val="tx1"/>
                </a:solidFill>
              </a:rPr>
              <a:t>  </a:t>
            </a:r>
            <a:br>
              <a:rPr lang="cs-CZ" altLang="cs-CZ" sz="3200" dirty="0">
                <a:solidFill>
                  <a:schemeClr val="tx1"/>
                </a:solidFill>
              </a:rPr>
            </a:br>
            <a:r>
              <a:rPr lang="en-US" altLang="cs-CZ" sz="3200" dirty="0">
                <a:solidFill>
                  <a:schemeClr val="tx1"/>
                </a:solidFill>
              </a:rPr>
              <a:t>A case of children whose total blood cholesterol was too low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3075" name="Zástupný symbol pro text 1">
            <a:extLst>
              <a:ext uri="{FF2B5EF4-FFF2-40B4-BE49-F238E27FC236}">
                <a16:creationId xmlns:a16="http://schemas.microsoft.com/office/drawing/2014/main" id="{C22771B2-D353-4CBF-97C2-CC12714C7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722313" y="4191000"/>
            <a:ext cx="7772400" cy="838200"/>
          </a:xfrm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EB3BE2A4-C1A7-4D63-BFA5-A21AE680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altLang="cs-CZ" b="1">
                <a:solidFill>
                  <a:srgbClr val="FF0000"/>
                </a:solidFill>
              </a:rPr>
            </a:br>
            <a:r>
              <a:rPr lang="cs-CZ" altLang="cs-CZ" b="1">
                <a:solidFill>
                  <a:srgbClr val="FF0000"/>
                </a:solidFill>
              </a:rPr>
              <a:t>Case report 1</a:t>
            </a:r>
            <a:br>
              <a:rPr lang="cs-CZ" altLang="cs-CZ" b="1">
                <a:solidFill>
                  <a:srgbClr val="FF0000"/>
                </a:solidFill>
              </a:rPr>
            </a:br>
            <a:endParaRPr lang="cs-CZ" altLang="cs-CZ" b="1">
              <a:solidFill>
                <a:srgbClr val="FF0000"/>
              </a:solidFill>
            </a:endParaRPr>
          </a:p>
        </p:txBody>
      </p:sp>
      <p:sp>
        <p:nvSpPr>
          <p:cNvPr id="4099" name="Zástupný symbol pro obsah 4">
            <a:extLst>
              <a:ext uri="{FF2B5EF4-FFF2-40B4-BE49-F238E27FC236}">
                <a16:creationId xmlns:a16="http://schemas.microsoft.com/office/drawing/2014/main" id="{C44E4BFC-EF78-4EA7-9453-7E91B9EFD5C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cs-CZ" sz="1400"/>
              <a:t>SLOS did not occur in the girl</a:t>
            </a:r>
            <a:r>
              <a:rPr lang="cs-CZ" altLang="cs-CZ" sz="1400"/>
              <a:t>´</a:t>
            </a:r>
            <a:r>
              <a:rPr lang="en-US" altLang="cs-CZ" sz="1400"/>
              <a:t>s family</a:t>
            </a:r>
          </a:p>
          <a:p>
            <a:endParaRPr lang="en-US" altLang="cs-CZ" sz="1400"/>
          </a:p>
          <a:p>
            <a:r>
              <a:rPr lang="en-US" altLang="cs-CZ" sz="1400"/>
              <a:t>from the </a:t>
            </a:r>
            <a:r>
              <a:rPr lang="cs-CZ" altLang="cs-CZ" sz="1400"/>
              <a:t>7</a:t>
            </a:r>
            <a:r>
              <a:rPr lang="en-US" altLang="cs-CZ" sz="1400" baseline="30000"/>
              <a:t>th</a:t>
            </a:r>
            <a:r>
              <a:rPr lang="en-US" altLang="cs-CZ" sz="1400"/>
              <a:t> pregnancy, the mother did not </a:t>
            </a:r>
            <a:r>
              <a:rPr lang="cs-CZ" altLang="cs-CZ" sz="1400"/>
              <a:t>visited</a:t>
            </a:r>
            <a:r>
              <a:rPr lang="en-US" altLang="cs-CZ" sz="1400"/>
              <a:t> the gynecological </a:t>
            </a:r>
            <a:r>
              <a:rPr lang="cs-CZ" altLang="cs-CZ" sz="1400"/>
              <a:t>department</a:t>
            </a:r>
          </a:p>
          <a:p>
            <a:endParaRPr lang="cs-CZ" altLang="cs-CZ" sz="1400"/>
          </a:p>
          <a:p>
            <a:r>
              <a:rPr lang="en-US" altLang="cs-CZ" sz="1400"/>
              <a:t>the gestational week was </a:t>
            </a:r>
            <a:r>
              <a:rPr lang="cs-CZ" altLang="cs-CZ" sz="1400"/>
              <a:t>find out by estimation</a:t>
            </a:r>
            <a:endParaRPr lang="en-US" altLang="cs-CZ" sz="1400"/>
          </a:p>
          <a:p>
            <a:endParaRPr lang="en-US" altLang="cs-CZ" sz="1400"/>
          </a:p>
          <a:p>
            <a:r>
              <a:rPr lang="en-US" altLang="cs-CZ" sz="1400"/>
              <a:t>birth weight 2</a:t>
            </a:r>
            <a:r>
              <a:rPr lang="cs-CZ" altLang="cs-CZ" sz="1400"/>
              <a:t> </a:t>
            </a:r>
            <a:r>
              <a:rPr lang="en-US" altLang="cs-CZ" sz="1400"/>
              <a:t>650g, birth length 43 cm, </a:t>
            </a:r>
            <a:r>
              <a:rPr lang="cs-CZ" altLang="cs-CZ" sz="1400"/>
              <a:t>pelvic delivery</a:t>
            </a:r>
          </a:p>
          <a:p>
            <a:endParaRPr lang="en-US" altLang="cs-CZ" sz="1400"/>
          </a:p>
          <a:p>
            <a:r>
              <a:rPr lang="cs-CZ" altLang="cs-CZ" sz="1400"/>
              <a:t>description of the newborn: </a:t>
            </a:r>
            <a:r>
              <a:rPr lang="en-US" altLang="cs-CZ" sz="1400"/>
              <a:t>microcephaly, dolichocephaly, anteverted nostrils, hypertelorism, eyelid ptosis, gothic floor</a:t>
            </a:r>
            <a:r>
              <a:rPr lang="cs-CZ" altLang="cs-CZ" sz="1400"/>
              <a:t> in the oral cavity</a:t>
            </a:r>
            <a:r>
              <a:rPr lang="en-US" altLang="cs-CZ" sz="1400"/>
              <a:t>, low-set dysplastic lobes, </a:t>
            </a:r>
            <a:r>
              <a:rPr lang="cs-CZ" altLang="cs-CZ" sz="1400"/>
              <a:t>partial syndactyly of the</a:t>
            </a:r>
            <a:r>
              <a:rPr lang="en-US" altLang="cs-CZ" sz="1400"/>
              <a:t> </a:t>
            </a:r>
            <a:r>
              <a:rPr lang="cs-CZ" altLang="cs-CZ" sz="1400"/>
              <a:t>2</a:t>
            </a:r>
            <a:r>
              <a:rPr lang="en-US" altLang="cs-CZ" sz="1400" baseline="30000"/>
              <a:t>nd</a:t>
            </a:r>
            <a:r>
              <a:rPr lang="en-US" altLang="cs-CZ" sz="1400"/>
              <a:t> and </a:t>
            </a:r>
            <a:r>
              <a:rPr lang="cs-CZ" altLang="cs-CZ" sz="1400"/>
              <a:t>3</a:t>
            </a:r>
            <a:r>
              <a:rPr lang="cs-CZ" altLang="cs-CZ" sz="1400" baseline="30000"/>
              <a:t>r</a:t>
            </a:r>
            <a:r>
              <a:rPr lang="en-US" altLang="cs-CZ" sz="1400" baseline="30000"/>
              <a:t>d</a:t>
            </a:r>
            <a:r>
              <a:rPr lang="en-US" altLang="cs-CZ" sz="1400"/>
              <a:t> fingers on lower limbs, polydactyly on upper limbs</a:t>
            </a:r>
          </a:p>
          <a:p>
            <a:endParaRPr lang="en-US" altLang="cs-CZ" sz="1400"/>
          </a:p>
          <a:p>
            <a:r>
              <a:rPr lang="cs-CZ" altLang="cs-CZ" sz="1400"/>
              <a:t>Other disabilities:</a:t>
            </a:r>
            <a:r>
              <a:rPr lang="en-US" altLang="cs-CZ" sz="1400"/>
              <a:t> atrial septal defect and left renal dystopia</a:t>
            </a:r>
            <a:endParaRPr lang="cs-CZ" altLang="cs-CZ" sz="1400"/>
          </a:p>
        </p:txBody>
      </p:sp>
      <p:pic>
        <p:nvPicPr>
          <p:cNvPr id="4100" name="Picture 6">
            <a:extLst>
              <a:ext uri="{FF2B5EF4-FFF2-40B4-BE49-F238E27FC236}">
                <a16:creationId xmlns:a16="http://schemas.microsoft.com/office/drawing/2014/main" id="{05A212D2-984A-4965-94E0-FD30EE70F7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17775"/>
            <a:ext cx="4038600" cy="2690813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5E121D1A-4817-4C1F-8774-D3B7143E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24F9EF38-8475-447E-85BF-A28018E28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cs-CZ" altLang="cs-CZ" sz="1400"/>
              <a:t>The child was </a:t>
            </a:r>
            <a:r>
              <a:rPr lang="en-US" altLang="cs-CZ" sz="1400"/>
              <a:t>fed by </a:t>
            </a:r>
            <a:r>
              <a:rPr lang="cs-CZ" altLang="cs-CZ" sz="1400"/>
              <a:t>tube</a:t>
            </a:r>
            <a:r>
              <a:rPr lang="en-US" altLang="cs-CZ" sz="1400"/>
              <a:t> for drinking and swallowing disorders</a:t>
            </a:r>
          </a:p>
          <a:p>
            <a:endParaRPr lang="en-US" altLang="cs-CZ" sz="1400"/>
          </a:p>
          <a:p>
            <a:r>
              <a:rPr lang="en-US" altLang="cs-CZ" sz="1400"/>
              <a:t>karyotype 46, XX</a:t>
            </a:r>
            <a:r>
              <a:rPr lang="cs-CZ" altLang="cs-CZ" sz="1400"/>
              <a:t> </a:t>
            </a:r>
            <a:r>
              <a:rPr lang="en-US" altLang="cs-CZ" sz="1400"/>
              <a:t>-</a:t>
            </a:r>
            <a:r>
              <a:rPr lang="cs-CZ" altLang="cs-CZ" sz="1400"/>
              <a:t> </a:t>
            </a:r>
            <a:r>
              <a:rPr lang="en-US" altLang="cs-CZ" sz="1400"/>
              <a:t>normal female</a:t>
            </a:r>
          </a:p>
          <a:p>
            <a:endParaRPr lang="en-US" altLang="cs-CZ" sz="1400"/>
          </a:p>
          <a:p>
            <a:r>
              <a:rPr lang="en-US" altLang="cs-CZ" sz="1400"/>
              <a:t>gradually developed </a:t>
            </a:r>
            <a:r>
              <a:rPr lang="cs-CZ" altLang="cs-CZ" sz="1400"/>
              <a:t>severe </a:t>
            </a:r>
            <a:r>
              <a:rPr lang="en-US" altLang="cs-CZ" sz="1400"/>
              <a:t>retardation of verticalization</a:t>
            </a:r>
          </a:p>
          <a:p>
            <a:endParaRPr lang="en-US" altLang="cs-CZ" sz="1400"/>
          </a:p>
          <a:p>
            <a:r>
              <a:rPr lang="en-US" altLang="cs-CZ" sz="1400"/>
              <a:t>total cholesterol (Chol): 1.93..1.45..2.01 mmol / l (standard 2.6-4.8), 7-</a:t>
            </a:r>
            <a:r>
              <a:rPr lang="cs-CZ" altLang="cs-CZ" sz="1400"/>
              <a:t> dehydrocholesterol (7-</a:t>
            </a:r>
            <a:r>
              <a:rPr lang="en-US" altLang="cs-CZ" sz="1400"/>
              <a:t>DHC</a:t>
            </a:r>
            <a:r>
              <a:rPr lang="cs-CZ" altLang="cs-CZ" sz="1400"/>
              <a:t>)</a:t>
            </a:r>
            <a:r>
              <a:rPr lang="en-US" altLang="cs-CZ" sz="1400"/>
              <a:t> 0.53 mmol / l (standard 0)</a:t>
            </a:r>
          </a:p>
          <a:p>
            <a:endParaRPr lang="en-US" altLang="cs-CZ" sz="1400"/>
          </a:p>
          <a:p>
            <a:r>
              <a:rPr lang="en-US" altLang="cs-CZ" sz="1400"/>
              <a:t>according to the phenotype, SLOS was suspected</a:t>
            </a:r>
          </a:p>
          <a:p>
            <a:endParaRPr lang="en-US" altLang="cs-CZ" sz="1400"/>
          </a:p>
          <a:p>
            <a:r>
              <a:rPr lang="en-US" altLang="cs-CZ" sz="1400"/>
              <a:t>molecular genetic testing of </a:t>
            </a:r>
            <a:r>
              <a:rPr lang="en-US" altLang="cs-CZ" sz="1400" i="1"/>
              <a:t>DHCR7</a:t>
            </a:r>
            <a:r>
              <a:rPr lang="en-US" altLang="cs-CZ" sz="1400"/>
              <a:t> gene </a:t>
            </a:r>
            <a:r>
              <a:rPr lang="cs-CZ" altLang="cs-CZ" sz="1400"/>
              <a:t>was </a:t>
            </a:r>
            <a:r>
              <a:rPr lang="en-US" altLang="cs-CZ" sz="1400"/>
              <a:t>performed: genotype c. [452G&gt; A]; [470T&gt; C] resp. p. [(Trp151 *)]; [(Leu157Pro)]</a:t>
            </a:r>
          </a:p>
          <a:p>
            <a:endParaRPr lang="en-US" altLang="cs-CZ" sz="1400"/>
          </a:p>
          <a:p>
            <a:r>
              <a:rPr lang="cs-CZ" altLang="cs-CZ" sz="1400"/>
              <a:t>we </a:t>
            </a:r>
            <a:r>
              <a:rPr lang="en-US" altLang="cs-CZ" sz="1400"/>
              <a:t>initiated therapy with an increased dose of cholesterol in the diet</a:t>
            </a:r>
            <a:r>
              <a:rPr lang="cs-CZ" altLang="cs-CZ" sz="1400"/>
              <a:t>, </a:t>
            </a:r>
            <a:r>
              <a:rPr lang="en-US" altLang="cs-CZ" sz="1400"/>
              <a:t>50 mg/kg/day, which the </a:t>
            </a:r>
            <a:r>
              <a:rPr lang="cs-CZ" altLang="cs-CZ" sz="1400"/>
              <a:t>child</a:t>
            </a:r>
            <a:r>
              <a:rPr lang="en-US" altLang="cs-CZ" sz="1400"/>
              <a:t> tolerated clinically poorly</a:t>
            </a:r>
          </a:p>
          <a:p>
            <a:endParaRPr lang="en-US" altLang="cs-CZ" sz="1400"/>
          </a:p>
          <a:p>
            <a:r>
              <a:rPr lang="en-US" altLang="cs-CZ" sz="1400"/>
              <a:t>the girl did not thrive for a long time, she died at the age of 2</a:t>
            </a:r>
            <a:r>
              <a:rPr lang="cs-CZ" altLang="cs-CZ" sz="1400"/>
              <a:t> years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4">
            <a:extLst>
              <a:ext uri="{FF2B5EF4-FFF2-40B4-BE49-F238E27FC236}">
                <a16:creationId xmlns:a16="http://schemas.microsoft.com/office/drawing/2014/main" id="{09918E08-35A0-47DC-A8E7-53EB59B9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>
                <a:solidFill>
                  <a:srgbClr val="FF0000"/>
                </a:solidFill>
              </a:rPr>
              <a:t>Case report 2</a:t>
            </a:r>
            <a:br>
              <a:rPr lang="cs-CZ" altLang="cs-CZ" sz="3600" b="1">
                <a:solidFill>
                  <a:srgbClr val="FF0000"/>
                </a:solidFill>
              </a:rPr>
            </a:br>
            <a:endParaRPr lang="cs-CZ" altLang="cs-CZ" sz="3600" b="1">
              <a:solidFill>
                <a:srgbClr val="FF0000"/>
              </a:solidFill>
            </a:endParaRPr>
          </a:p>
        </p:txBody>
      </p:sp>
      <p:sp>
        <p:nvSpPr>
          <p:cNvPr id="6147" name="Zástupný symbol pro obsah 5">
            <a:extLst>
              <a:ext uri="{FF2B5EF4-FFF2-40B4-BE49-F238E27FC236}">
                <a16:creationId xmlns:a16="http://schemas.microsoft.com/office/drawing/2014/main" id="{D1EDF26A-FCB7-472D-BC6D-4E122B5A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r>
              <a:rPr lang="cs-CZ" altLang="cs-CZ" sz="1400"/>
              <a:t>SLOS does not occur in the family</a:t>
            </a:r>
          </a:p>
          <a:p>
            <a:endParaRPr lang="cs-CZ" altLang="cs-CZ" sz="1400"/>
          </a:p>
          <a:p>
            <a:r>
              <a:rPr lang="cs-CZ" altLang="cs-CZ" sz="1400"/>
              <a:t>The child from the 1</a:t>
            </a:r>
            <a:r>
              <a:rPr lang="cs-CZ" altLang="cs-CZ" sz="1400" baseline="30000"/>
              <a:t>st</a:t>
            </a:r>
            <a:r>
              <a:rPr lang="cs-CZ" altLang="cs-CZ" sz="1400"/>
              <a:t> pregnancy, spontaneous delivery in the 38</a:t>
            </a:r>
            <a:r>
              <a:rPr lang="cs-CZ" altLang="cs-CZ" sz="1400" baseline="30000"/>
              <a:t>th</a:t>
            </a:r>
            <a:r>
              <a:rPr lang="cs-CZ" altLang="cs-CZ" sz="1400"/>
              <a:t> week of pregnancy, birth weight 2310g, birth length 43 cm, Apgar score in the norm</a:t>
            </a:r>
          </a:p>
          <a:p>
            <a:endParaRPr lang="cs-CZ" altLang="cs-CZ" sz="1400"/>
          </a:p>
          <a:p>
            <a:r>
              <a:rPr lang="cs-CZ" altLang="cs-CZ" sz="1400"/>
              <a:t>stigmatized hypotrophic newborn: microcephaly, dolichocephaly, short nose with wide root, anteverted nostrils, hypertelorism, small chin, low-set dysplastic ears, syndactyly of the 2</a:t>
            </a:r>
            <a:r>
              <a:rPr lang="cs-CZ" altLang="cs-CZ" sz="1400" baseline="30000"/>
              <a:t>nd</a:t>
            </a:r>
            <a:r>
              <a:rPr lang="cs-CZ" altLang="cs-CZ" sz="1400"/>
              <a:t> and 3</a:t>
            </a:r>
            <a:r>
              <a:rPr lang="cs-CZ" altLang="cs-CZ" sz="1400" baseline="30000"/>
              <a:t>rd</a:t>
            </a:r>
            <a:r>
              <a:rPr lang="cs-CZ" altLang="cs-CZ" sz="1400"/>
              <a:t> fingers on the lower limbs, polydactyly on the upper limbs, ambiguous genitalia, persistent aortic ductus and anomalous distance of the left branch of the pulmonary artery, renal anomaly (cyst)</a:t>
            </a:r>
          </a:p>
          <a:p>
            <a:endParaRPr lang="cs-CZ" altLang="cs-CZ" sz="1400"/>
          </a:p>
          <a:p>
            <a:r>
              <a:rPr lang="cs-CZ" altLang="cs-CZ" sz="1400"/>
              <a:t>karyotype 46, XY, normal male karyotype</a:t>
            </a:r>
          </a:p>
          <a:p>
            <a:endParaRPr lang="cs-CZ" altLang="cs-CZ" sz="1400"/>
          </a:p>
          <a:p>
            <a:r>
              <a:rPr lang="cs-CZ" altLang="cs-CZ" sz="1400"/>
              <a:t>from biochemical examination: Chol 1,1..0,6..1,4 mmol / l (standard 2,6-4,8), 7-DHC 0,233mmol/l (standard 0)</a:t>
            </a:r>
          </a:p>
          <a:p>
            <a:endParaRPr lang="cs-CZ" altLang="cs-CZ" sz="1400"/>
          </a:p>
          <a:p>
            <a:r>
              <a:rPr lang="cs-CZ" altLang="cs-CZ" sz="1400"/>
              <a:t>suspected SLOS, confirmed by molecular genetic testing of the </a:t>
            </a:r>
            <a:r>
              <a:rPr lang="cs-CZ" altLang="cs-CZ" sz="1400" i="1"/>
              <a:t>DHCR7 </a:t>
            </a:r>
            <a:r>
              <a:rPr lang="cs-CZ" altLang="cs-CZ" sz="1400"/>
              <a:t>gene, genotype: c. [964-1G&gt; C]; [976G&gt; T] resp. p. [?]; [(Val326Leu)]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5">
            <a:extLst>
              <a:ext uri="{FF2B5EF4-FFF2-40B4-BE49-F238E27FC236}">
                <a16:creationId xmlns:a16="http://schemas.microsoft.com/office/drawing/2014/main" id="{A058707B-25AA-40A0-A024-E4B71AB7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3600"/>
          </a:p>
        </p:txBody>
      </p:sp>
      <p:sp>
        <p:nvSpPr>
          <p:cNvPr id="7171" name="Zástupný symbol pro obsah 6">
            <a:extLst>
              <a:ext uri="{FF2B5EF4-FFF2-40B4-BE49-F238E27FC236}">
                <a16:creationId xmlns:a16="http://schemas.microsoft.com/office/drawing/2014/main" id="{DE6484E1-0B25-4DB7-A331-B822C7C97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cs-CZ" altLang="cs-CZ" sz="1400"/>
              <a:t>we </a:t>
            </a:r>
            <a:r>
              <a:rPr lang="en-US" altLang="cs-CZ" sz="1400"/>
              <a:t>initiated therapy with an increased dose of cholestrol in the diet, Cholesterol Module por sol®</a:t>
            </a:r>
            <a:r>
              <a:rPr lang="cs-CZ" altLang="cs-CZ" sz="1400"/>
              <a:t> (food pro special medical purposes)</a:t>
            </a:r>
            <a:r>
              <a:rPr lang="en-US" altLang="cs-CZ" sz="1400"/>
              <a:t>, at the planned dose of 50-100 mg/kg/day</a:t>
            </a:r>
          </a:p>
          <a:p>
            <a:endParaRPr lang="en-US" altLang="cs-CZ" sz="1400"/>
          </a:p>
          <a:p>
            <a:r>
              <a:rPr lang="cs-CZ" altLang="cs-CZ" sz="1400"/>
              <a:t>we </a:t>
            </a:r>
            <a:r>
              <a:rPr lang="en-US" altLang="cs-CZ" sz="1400"/>
              <a:t>administered ursodeoxycholic acid to improve absorption</a:t>
            </a:r>
            <a:r>
              <a:rPr lang="cs-CZ" altLang="cs-CZ" sz="1400"/>
              <a:t> of Cholesterol Module</a:t>
            </a:r>
            <a:r>
              <a:rPr lang="en-US" altLang="cs-CZ" sz="1400"/>
              <a:t> (</a:t>
            </a:r>
            <a:r>
              <a:rPr lang="cs-CZ" altLang="cs-CZ" sz="1400"/>
              <a:t>10-</a:t>
            </a:r>
            <a:r>
              <a:rPr lang="en-US" altLang="cs-CZ" sz="1400"/>
              <a:t>15mg/kg/ day, Ursofalk, por. sus.®), the child tolerate</a:t>
            </a:r>
            <a:r>
              <a:rPr lang="cs-CZ" altLang="cs-CZ" sz="1400"/>
              <a:t>d</a:t>
            </a:r>
            <a:r>
              <a:rPr lang="en-US" altLang="cs-CZ" sz="1400"/>
              <a:t> therapy poorly</a:t>
            </a:r>
          </a:p>
          <a:p>
            <a:endParaRPr lang="en-US" altLang="cs-CZ" sz="1400"/>
          </a:p>
          <a:p>
            <a:r>
              <a:rPr lang="en-US" altLang="cs-CZ" sz="1400"/>
              <a:t>home child care insufficient, </a:t>
            </a:r>
            <a:r>
              <a:rPr lang="cs-CZ" altLang="cs-CZ" sz="1400"/>
              <a:t>she was </a:t>
            </a:r>
            <a:r>
              <a:rPr lang="en-US" altLang="cs-CZ" sz="1400"/>
              <a:t>placed in a children's center</a:t>
            </a:r>
          </a:p>
          <a:p>
            <a:endParaRPr lang="en-US" altLang="cs-CZ" sz="1400"/>
          </a:p>
          <a:p>
            <a:r>
              <a:rPr lang="en-US" altLang="cs-CZ" sz="1400"/>
              <a:t>for retardation of verticalization </a:t>
            </a:r>
            <a:r>
              <a:rPr lang="cs-CZ" altLang="cs-CZ" sz="1400"/>
              <a:t>we performed</a:t>
            </a:r>
            <a:r>
              <a:rPr lang="en-US" altLang="cs-CZ" sz="1400"/>
              <a:t> rehabilitation, diet via PEG (percutaneous endoscopic gastrostomy)</a:t>
            </a:r>
          </a:p>
          <a:p>
            <a:endParaRPr lang="en-US" altLang="cs-CZ" sz="1400"/>
          </a:p>
          <a:p>
            <a:r>
              <a:rPr lang="en-US" altLang="cs-CZ" sz="1400"/>
              <a:t>signs of adrenal insufficiency not observed clinically or laboratory</a:t>
            </a:r>
          </a:p>
          <a:p>
            <a:endParaRPr lang="en-US" altLang="cs-CZ" sz="1400"/>
          </a:p>
          <a:p>
            <a:r>
              <a:rPr lang="en-US" altLang="cs-CZ" sz="1400"/>
              <a:t>at 9 months of age: hypotonic </a:t>
            </a:r>
            <a:r>
              <a:rPr lang="cs-CZ" altLang="cs-CZ" sz="1400"/>
              <a:t>psychomotor </a:t>
            </a:r>
            <a:r>
              <a:rPr lang="en-US" altLang="cs-CZ" sz="1400"/>
              <a:t>retarded unwell infant [weight 4.2 kg, length 64 cm, head circumference 36.5 cm, (BMI 10.25; below the </a:t>
            </a:r>
            <a:r>
              <a:rPr lang="cs-CZ" altLang="cs-CZ" sz="1400"/>
              <a:t>3</a:t>
            </a:r>
            <a:r>
              <a:rPr lang="en-US" altLang="cs-CZ" sz="1400" baseline="30000"/>
              <a:t>rd</a:t>
            </a:r>
            <a:r>
              <a:rPr lang="en-US" altLang="cs-CZ" sz="1400"/>
              <a:t> percentile)], whose condition is complicated by recurrent respiratory infections</a:t>
            </a:r>
          </a:p>
          <a:p>
            <a:endParaRPr lang="en-US" altLang="cs-CZ" sz="1400"/>
          </a:p>
          <a:p>
            <a:r>
              <a:rPr lang="cs-CZ" altLang="cs-CZ" sz="1400"/>
              <a:t>ambiguous genitalia</a:t>
            </a:r>
            <a:r>
              <a:rPr lang="en-US" altLang="cs-CZ" sz="1400"/>
              <a:t>-solution according to the overall condition and the resulting perspective of the child</a:t>
            </a:r>
            <a:endParaRPr lang="cs-CZ" altLang="cs-CZ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F171CFF1-4AD0-4F52-BE63-9D0C45E7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>
                <a:solidFill>
                  <a:srgbClr val="FF0000"/>
                </a:solidFill>
              </a:rPr>
              <a:t>Smith-Lemli-Opitzův syndrome (SLOS) (MIM 270400)</a:t>
            </a:r>
          </a:p>
        </p:txBody>
      </p:sp>
      <p:sp>
        <p:nvSpPr>
          <p:cNvPr id="8195" name="Zástupný symbol pro text 1">
            <a:extLst>
              <a:ext uri="{FF2B5EF4-FFF2-40B4-BE49-F238E27FC236}">
                <a16:creationId xmlns:a16="http://schemas.microsoft.com/office/drawing/2014/main" id="{B5EA1BA6-E45F-409C-AA3A-629737EF3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196" name="Zástupný symbol pro obsah 2">
            <a:extLst>
              <a:ext uri="{FF2B5EF4-FFF2-40B4-BE49-F238E27FC236}">
                <a16:creationId xmlns:a16="http://schemas.microsoft.com/office/drawing/2014/main" id="{87FCC6F6-A635-4636-8FE7-CF0AC36C8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/>
          <a:p>
            <a:r>
              <a:rPr lang="en-US" altLang="cs-CZ" sz="1600" b="1"/>
              <a:t>disorder of sterol biosynthesis</a:t>
            </a:r>
          </a:p>
          <a:p>
            <a:endParaRPr lang="en-US" altLang="cs-CZ" sz="1600" b="1"/>
          </a:p>
          <a:p>
            <a:r>
              <a:rPr lang="en-US" altLang="cs-CZ" sz="1600" b="1"/>
              <a:t>multisystem diseases that are associated with dysmorphia and various types of skeletal dysplasia</a:t>
            </a:r>
          </a:p>
          <a:p>
            <a:endParaRPr lang="en-US" altLang="cs-CZ" sz="1600" b="1"/>
          </a:p>
          <a:p>
            <a:r>
              <a:rPr lang="en-US" altLang="cs-CZ" sz="1600" b="1"/>
              <a:t>in the case of SLOS it is a defect of the last step in the synthesis of cholestrol, namely a deficiency of 3β-hydroxysterol ∆7-reductase (EC 1.3.1.21), which is caused by mutations in the </a:t>
            </a:r>
            <a:r>
              <a:rPr lang="en-US" altLang="cs-CZ" sz="1600" b="1" i="1"/>
              <a:t>DHCR7 </a:t>
            </a:r>
            <a:r>
              <a:rPr lang="en-US" altLang="cs-CZ" sz="1600" b="1"/>
              <a:t>gene (602</a:t>
            </a:r>
            <a:r>
              <a:rPr lang="cs-CZ" altLang="cs-CZ" sz="1600" b="1"/>
              <a:t> </a:t>
            </a:r>
            <a:r>
              <a:rPr lang="en-US" altLang="cs-CZ" sz="1600" b="1"/>
              <a:t>858)</a:t>
            </a:r>
          </a:p>
          <a:p>
            <a:endParaRPr lang="en-US" altLang="cs-CZ" sz="1600" b="1"/>
          </a:p>
          <a:p>
            <a:r>
              <a:rPr lang="en-US" altLang="cs-CZ" sz="1600" b="1"/>
              <a:t>the inheritance of the disease is autosomal recessive</a:t>
            </a:r>
          </a:p>
          <a:p>
            <a:endParaRPr lang="en-US" altLang="cs-CZ" sz="1600" b="1"/>
          </a:p>
          <a:p>
            <a:r>
              <a:rPr lang="en-US" altLang="cs-CZ" sz="1600" b="1"/>
              <a:t>the estimated incidence of the disease is 1: 20,000-40,000 children</a:t>
            </a:r>
            <a:endParaRPr lang="cs-CZ" altLang="cs-CZ" sz="1600" b="1"/>
          </a:p>
        </p:txBody>
      </p:sp>
      <p:sp>
        <p:nvSpPr>
          <p:cNvPr id="8197" name="Zástupný symbol pro text 2">
            <a:extLst>
              <a:ext uri="{FF2B5EF4-FFF2-40B4-BE49-F238E27FC236}">
                <a16:creationId xmlns:a16="http://schemas.microsoft.com/office/drawing/2014/main" id="{09037DB0-3FAD-4F8A-847C-4EDD6532D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198" name="Zástupný symbol pro obsah 3">
            <a:extLst>
              <a:ext uri="{FF2B5EF4-FFF2-40B4-BE49-F238E27FC236}">
                <a16:creationId xmlns:a16="http://schemas.microsoft.com/office/drawing/2014/main" id="{A9B61D24-16EA-4674-9641-311D9F066E3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8199" name="Picture 4">
            <a:extLst>
              <a:ext uri="{FF2B5EF4-FFF2-40B4-BE49-F238E27FC236}">
                <a16:creationId xmlns:a16="http://schemas.microsoft.com/office/drawing/2014/main" id="{18917E9D-FF4E-401F-8663-B24D1B0B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43063"/>
            <a:ext cx="480060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A96E697F-8606-4051-9D8C-2B2402C1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61988"/>
          </a:xfrm>
        </p:spPr>
        <p:txBody>
          <a:bodyPr/>
          <a:lstStyle/>
          <a:p>
            <a:r>
              <a:rPr lang="cs-CZ" altLang="cs-CZ" sz="3600" b="1">
                <a:solidFill>
                  <a:srgbClr val="FF0000"/>
                </a:solidFill>
              </a:rPr>
              <a:t>Symtoms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B855BF35-7E3C-4C6D-96B2-EBC88622A8FA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648200" y="762000"/>
            <a:ext cx="4038600" cy="5364163"/>
          </a:xfrm>
        </p:spPr>
        <p:txBody>
          <a:bodyPr/>
          <a:lstStyle/>
          <a:p>
            <a:pPr>
              <a:defRPr/>
            </a:pPr>
            <a:r>
              <a:rPr lang="cs-CZ" altLang="cs-CZ" sz="1200" dirty="0" err="1">
                <a:latin typeface="+mj-lt"/>
              </a:rPr>
              <a:t>growth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retardation</a:t>
            </a:r>
            <a:endParaRPr lang="cs-CZ" altLang="cs-CZ" sz="1200" dirty="0">
              <a:latin typeface="+mj-lt"/>
            </a:endParaRPr>
          </a:p>
          <a:p>
            <a:pPr>
              <a:defRPr/>
            </a:pPr>
            <a:endParaRPr lang="cs-CZ" altLang="cs-CZ" sz="1200" dirty="0">
              <a:latin typeface="+mj-lt"/>
            </a:endParaRPr>
          </a:p>
          <a:p>
            <a:pPr>
              <a:defRPr/>
            </a:pPr>
            <a:r>
              <a:rPr lang="cs-CZ" altLang="cs-CZ" sz="1200" dirty="0" err="1">
                <a:latin typeface="+mj-lt"/>
              </a:rPr>
              <a:t>usually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low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birth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weight</a:t>
            </a:r>
            <a:endParaRPr lang="cs-CZ" altLang="cs-CZ" sz="1200" dirty="0">
              <a:latin typeface="+mj-lt"/>
            </a:endParaRPr>
          </a:p>
          <a:p>
            <a:pPr>
              <a:defRPr/>
            </a:pPr>
            <a:endParaRPr lang="cs-CZ" altLang="cs-CZ" sz="1200" dirty="0">
              <a:latin typeface="+mj-lt"/>
            </a:endParaRPr>
          </a:p>
          <a:p>
            <a:pPr>
              <a:defRPr/>
            </a:pPr>
            <a:r>
              <a:rPr lang="cs-CZ" altLang="cs-CZ" sz="1200" dirty="0" err="1">
                <a:latin typeface="+mj-lt"/>
              </a:rPr>
              <a:t>craniofacial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dysmorphia</a:t>
            </a:r>
            <a:r>
              <a:rPr lang="cs-CZ" altLang="cs-CZ" sz="1200" dirty="0">
                <a:latin typeface="+mj-lt"/>
              </a:rPr>
              <a:t> (</a:t>
            </a:r>
            <a:r>
              <a:rPr lang="cs-CZ" altLang="cs-CZ" sz="1200" dirty="0" err="1">
                <a:latin typeface="+mj-lt"/>
              </a:rPr>
              <a:t>microcephaly</a:t>
            </a:r>
            <a:r>
              <a:rPr lang="cs-CZ" altLang="cs-CZ" sz="1200" dirty="0">
                <a:latin typeface="+mj-lt"/>
              </a:rPr>
              <a:t>, </a:t>
            </a:r>
            <a:r>
              <a:rPr lang="cs-CZ" altLang="cs-CZ" sz="1200" dirty="0" err="1">
                <a:latin typeface="+mj-lt"/>
              </a:rPr>
              <a:t>micrognation</a:t>
            </a:r>
            <a:r>
              <a:rPr lang="cs-CZ" altLang="cs-CZ" sz="1200" dirty="0">
                <a:latin typeface="+mj-lt"/>
              </a:rPr>
              <a:t>, </a:t>
            </a:r>
            <a:r>
              <a:rPr lang="cs-CZ" altLang="cs-CZ" sz="1200" dirty="0" err="1">
                <a:latin typeface="+mj-lt"/>
              </a:rPr>
              <a:t>anteverted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nostrils</a:t>
            </a:r>
            <a:r>
              <a:rPr lang="cs-CZ" altLang="cs-CZ" sz="1200" dirty="0">
                <a:latin typeface="+mj-lt"/>
              </a:rPr>
              <a:t>, ptosis, </a:t>
            </a:r>
            <a:r>
              <a:rPr lang="cs-CZ" altLang="cs-CZ" sz="1200" dirty="0" err="1">
                <a:latin typeface="+mj-lt"/>
              </a:rPr>
              <a:t>hypertelorism</a:t>
            </a:r>
            <a:r>
              <a:rPr lang="cs-CZ" altLang="cs-CZ" sz="1200" dirty="0">
                <a:latin typeface="+mj-lt"/>
              </a:rPr>
              <a:t>, </a:t>
            </a:r>
            <a:r>
              <a:rPr lang="cs-CZ" altLang="cs-CZ" sz="1200" dirty="0" err="1">
                <a:latin typeface="+mj-lt"/>
              </a:rPr>
              <a:t>low</a:t>
            </a:r>
            <a:r>
              <a:rPr lang="cs-CZ" altLang="cs-CZ" sz="1200" dirty="0">
                <a:latin typeface="+mj-lt"/>
              </a:rPr>
              <a:t> set </a:t>
            </a:r>
            <a:r>
              <a:rPr lang="cs-CZ" altLang="cs-CZ" sz="1200" dirty="0" err="1">
                <a:latin typeface="+mj-lt"/>
              </a:rPr>
              <a:t>ears</a:t>
            </a:r>
            <a:r>
              <a:rPr lang="cs-CZ" altLang="cs-CZ" sz="1200" dirty="0">
                <a:latin typeface="+mj-lt"/>
              </a:rPr>
              <a:t>, </a:t>
            </a:r>
            <a:r>
              <a:rPr lang="cs-CZ" altLang="cs-CZ" sz="1200" dirty="0" err="1">
                <a:latin typeface="+mj-lt"/>
              </a:rPr>
              <a:t>wide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gaps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between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teeth</a:t>
            </a:r>
            <a:r>
              <a:rPr lang="cs-CZ" altLang="cs-CZ" sz="1200" dirty="0">
                <a:latin typeface="+mj-lt"/>
              </a:rPr>
              <a:t>)</a:t>
            </a:r>
          </a:p>
          <a:p>
            <a:pPr>
              <a:defRPr/>
            </a:pPr>
            <a:endParaRPr lang="cs-CZ" altLang="cs-CZ" sz="1200" dirty="0">
              <a:latin typeface="+mj-lt"/>
            </a:endParaRPr>
          </a:p>
          <a:p>
            <a:pPr>
              <a:defRPr/>
            </a:pPr>
            <a:r>
              <a:rPr lang="cs-CZ" altLang="cs-CZ" sz="1200" dirty="0">
                <a:latin typeface="+mj-lt"/>
              </a:rPr>
              <a:t>strabismus</a:t>
            </a:r>
          </a:p>
          <a:p>
            <a:pPr>
              <a:defRPr/>
            </a:pPr>
            <a:endParaRPr lang="cs-CZ" altLang="cs-CZ" sz="1200" dirty="0">
              <a:latin typeface="+mj-lt"/>
            </a:endParaRPr>
          </a:p>
          <a:p>
            <a:pPr>
              <a:defRPr/>
            </a:pPr>
            <a:r>
              <a:rPr lang="cs-CZ" altLang="cs-CZ" sz="1200" dirty="0" err="1">
                <a:latin typeface="+mj-lt"/>
              </a:rPr>
              <a:t>syndactyly</a:t>
            </a:r>
            <a:r>
              <a:rPr lang="cs-CZ" altLang="cs-CZ" sz="1200" dirty="0">
                <a:latin typeface="+mj-lt"/>
              </a:rPr>
              <a:t>, </a:t>
            </a:r>
            <a:r>
              <a:rPr lang="cs-CZ" altLang="cs-CZ" sz="1200" dirty="0" err="1">
                <a:latin typeface="+mj-lt"/>
              </a:rPr>
              <a:t>postaxial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polydactyly</a:t>
            </a:r>
            <a:r>
              <a:rPr lang="cs-CZ" altLang="cs-CZ" sz="1200" dirty="0">
                <a:latin typeface="+mj-lt"/>
              </a:rPr>
              <a:t>, </a:t>
            </a:r>
            <a:r>
              <a:rPr lang="cs-CZ" altLang="cs-CZ" sz="1200" dirty="0" err="1">
                <a:latin typeface="+mj-lt"/>
              </a:rPr>
              <a:t>short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thumbs</a:t>
            </a:r>
            <a:r>
              <a:rPr lang="cs-CZ" altLang="cs-CZ" sz="1200" dirty="0">
                <a:latin typeface="+mj-lt"/>
              </a:rPr>
              <a:t> and </a:t>
            </a:r>
            <a:r>
              <a:rPr lang="cs-CZ" altLang="cs-CZ" sz="1200" dirty="0" err="1">
                <a:latin typeface="+mj-lt"/>
              </a:rPr>
              <a:t>orthopedic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defects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of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the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lower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limbs</a:t>
            </a:r>
            <a:endParaRPr lang="cs-CZ" altLang="cs-CZ" sz="1200" dirty="0">
              <a:latin typeface="+mj-lt"/>
            </a:endParaRPr>
          </a:p>
          <a:p>
            <a:pPr>
              <a:defRPr/>
            </a:pPr>
            <a:endParaRPr lang="cs-CZ" altLang="cs-CZ" sz="1200" dirty="0">
              <a:latin typeface="+mj-lt"/>
            </a:endParaRPr>
          </a:p>
          <a:p>
            <a:pPr>
              <a:defRPr/>
            </a:pPr>
            <a:r>
              <a:rPr lang="cs-CZ" altLang="cs-CZ" sz="1200" dirty="0" err="1">
                <a:latin typeface="+mj-lt"/>
              </a:rPr>
              <a:t>congenital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heart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defects</a:t>
            </a:r>
            <a:r>
              <a:rPr lang="cs-CZ" altLang="cs-CZ" sz="1200" dirty="0">
                <a:latin typeface="+mj-lt"/>
              </a:rPr>
              <a:t>, </a:t>
            </a:r>
            <a:r>
              <a:rPr lang="cs-CZ" altLang="cs-CZ" sz="1200" dirty="0" err="1">
                <a:latin typeface="+mj-lt"/>
              </a:rPr>
              <a:t>lungs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anomalies</a:t>
            </a:r>
            <a:r>
              <a:rPr lang="cs-CZ" altLang="cs-CZ" sz="1200" dirty="0">
                <a:latin typeface="+mj-lt"/>
              </a:rPr>
              <a:t>, </a:t>
            </a:r>
            <a:r>
              <a:rPr lang="cs-CZ" altLang="cs-CZ" sz="1200" dirty="0" err="1">
                <a:latin typeface="+mj-lt"/>
              </a:rPr>
              <a:t>anomalies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of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the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external</a:t>
            </a:r>
            <a:r>
              <a:rPr lang="cs-CZ" altLang="cs-CZ" sz="1200" dirty="0">
                <a:latin typeface="+mj-lt"/>
              </a:rPr>
              <a:t> and </a:t>
            </a:r>
            <a:r>
              <a:rPr lang="cs-CZ" altLang="cs-CZ" sz="1200" dirty="0" err="1">
                <a:latin typeface="+mj-lt"/>
              </a:rPr>
              <a:t>internal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genitalia</a:t>
            </a:r>
            <a:r>
              <a:rPr lang="cs-CZ" altLang="cs-CZ" sz="1200" dirty="0">
                <a:latin typeface="+mj-lt"/>
              </a:rPr>
              <a:t>, </a:t>
            </a:r>
            <a:r>
              <a:rPr lang="cs-CZ" altLang="cs-CZ" sz="1200" dirty="0" err="1">
                <a:latin typeface="+mj-lt"/>
              </a:rPr>
              <a:t>adrenal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insufficiency</a:t>
            </a:r>
            <a:r>
              <a:rPr lang="cs-CZ" altLang="cs-CZ" sz="1200" dirty="0">
                <a:latin typeface="+mj-lt"/>
              </a:rPr>
              <a:t>, </a:t>
            </a:r>
            <a:r>
              <a:rPr lang="cs-CZ" altLang="cs-CZ" sz="1200" dirty="0" err="1">
                <a:latin typeface="+mj-lt"/>
              </a:rPr>
              <a:t>renal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impairment</a:t>
            </a:r>
            <a:r>
              <a:rPr lang="cs-CZ" altLang="cs-CZ" sz="1200" dirty="0">
                <a:latin typeface="+mj-lt"/>
              </a:rPr>
              <a:t> (</a:t>
            </a:r>
            <a:r>
              <a:rPr lang="cs-CZ" altLang="cs-CZ" sz="1200" dirty="0" err="1">
                <a:latin typeface="+mj-lt"/>
              </a:rPr>
              <a:t>renal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agenesis</a:t>
            </a:r>
            <a:r>
              <a:rPr lang="cs-CZ" altLang="cs-CZ" sz="1200" dirty="0">
                <a:latin typeface="+mj-lt"/>
              </a:rPr>
              <a:t>, </a:t>
            </a:r>
            <a:r>
              <a:rPr lang="cs-CZ" altLang="cs-CZ" sz="1200" dirty="0" err="1">
                <a:latin typeface="+mj-lt"/>
              </a:rPr>
              <a:t>cysts</a:t>
            </a:r>
            <a:r>
              <a:rPr lang="cs-CZ" altLang="cs-CZ" sz="1200" dirty="0">
                <a:latin typeface="+mj-lt"/>
              </a:rPr>
              <a:t>, </a:t>
            </a:r>
            <a:r>
              <a:rPr lang="cs-CZ" altLang="cs-CZ" sz="1200" dirty="0" err="1">
                <a:latin typeface="+mj-lt"/>
              </a:rPr>
              <a:t>hydronephrosis</a:t>
            </a:r>
            <a:r>
              <a:rPr lang="cs-CZ" altLang="cs-CZ" sz="1200" dirty="0">
                <a:latin typeface="+mj-lt"/>
              </a:rPr>
              <a:t>), </a:t>
            </a:r>
            <a:r>
              <a:rPr lang="cs-CZ" altLang="cs-CZ" sz="1200" dirty="0" err="1">
                <a:latin typeface="+mj-lt"/>
              </a:rPr>
              <a:t>congenital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defects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of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the</a:t>
            </a:r>
            <a:r>
              <a:rPr lang="cs-CZ" altLang="cs-CZ" sz="1200" dirty="0">
                <a:latin typeface="+mj-lt"/>
              </a:rPr>
              <a:t> digestive </a:t>
            </a:r>
            <a:r>
              <a:rPr lang="cs-CZ" altLang="cs-CZ" sz="1200" dirty="0" err="1">
                <a:latin typeface="+mj-lt"/>
              </a:rPr>
              <a:t>tract</a:t>
            </a:r>
            <a:endParaRPr lang="cs-CZ" altLang="cs-CZ" sz="1200" dirty="0">
              <a:latin typeface="+mj-lt"/>
            </a:endParaRPr>
          </a:p>
          <a:p>
            <a:pPr>
              <a:defRPr/>
            </a:pPr>
            <a:endParaRPr lang="cs-CZ" altLang="cs-CZ" sz="1200" dirty="0">
              <a:latin typeface="+mj-lt"/>
            </a:endParaRPr>
          </a:p>
          <a:p>
            <a:pPr>
              <a:defRPr/>
            </a:pPr>
            <a:r>
              <a:rPr lang="cs-CZ" altLang="cs-CZ" sz="1200" dirty="0" err="1">
                <a:latin typeface="+mj-lt"/>
              </a:rPr>
              <a:t>mental</a:t>
            </a:r>
            <a:r>
              <a:rPr lang="cs-CZ" altLang="cs-CZ" sz="1200" dirty="0">
                <a:latin typeface="+mj-lt"/>
              </a:rPr>
              <a:t> disability</a:t>
            </a:r>
          </a:p>
          <a:p>
            <a:pPr>
              <a:defRPr/>
            </a:pPr>
            <a:endParaRPr lang="cs-CZ" altLang="cs-CZ" sz="1200" dirty="0">
              <a:latin typeface="+mj-lt"/>
            </a:endParaRPr>
          </a:p>
          <a:p>
            <a:pPr>
              <a:defRPr/>
            </a:pPr>
            <a:r>
              <a:rPr lang="cs-CZ" altLang="cs-CZ" sz="1200" dirty="0" err="1">
                <a:latin typeface="+mj-lt"/>
              </a:rPr>
              <a:t>behavioral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disorders</a:t>
            </a:r>
            <a:r>
              <a:rPr lang="cs-CZ" altLang="cs-CZ" sz="1200" dirty="0">
                <a:latin typeface="+mj-lt"/>
              </a:rPr>
              <a:t>, </a:t>
            </a:r>
            <a:r>
              <a:rPr lang="cs-CZ" altLang="cs-CZ" sz="1200" dirty="0" err="1">
                <a:latin typeface="+mj-lt"/>
              </a:rPr>
              <a:t>learning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difficulties</a:t>
            </a:r>
            <a:r>
              <a:rPr lang="cs-CZ" altLang="cs-CZ" sz="1200" dirty="0">
                <a:latin typeface="+mj-lt"/>
              </a:rPr>
              <a:t>, </a:t>
            </a:r>
            <a:r>
              <a:rPr lang="cs-CZ" altLang="cs-CZ" sz="1200" dirty="0" err="1">
                <a:latin typeface="+mj-lt"/>
              </a:rPr>
              <a:t>sleeping</a:t>
            </a:r>
            <a:r>
              <a:rPr lang="cs-CZ" altLang="cs-CZ" sz="1200" dirty="0">
                <a:latin typeface="+mj-lt"/>
              </a:rPr>
              <a:t> </a:t>
            </a:r>
            <a:r>
              <a:rPr lang="cs-CZ" altLang="cs-CZ" sz="1200" dirty="0" err="1">
                <a:latin typeface="+mj-lt"/>
              </a:rPr>
              <a:t>disorders</a:t>
            </a:r>
            <a:r>
              <a:rPr lang="cs-CZ" altLang="cs-CZ" sz="1200" dirty="0">
                <a:latin typeface="+mj-lt"/>
              </a:rPr>
              <a:t>, </a:t>
            </a:r>
            <a:r>
              <a:rPr lang="cs-CZ" altLang="cs-CZ" sz="1200" dirty="0" err="1">
                <a:latin typeface="+mj-lt"/>
              </a:rPr>
              <a:t>autism</a:t>
            </a:r>
            <a:endParaRPr lang="cs-CZ" altLang="cs-CZ" sz="1200" dirty="0">
              <a:latin typeface="+mj-lt"/>
            </a:endParaRPr>
          </a:p>
        </p:txBody>
      </p:sp>
      <p:pic>
        <p:nvPicPr>
          <p:cNvPr id="9220" name="Picture 6">
            <a:extLst>
              <a:ext uri="{FF2B5EF4-FFF2-40B4-BE49-F238E27FC236}">
                <a16:creationId xmlns:a16="http://schemas.microsoft.com/office/drawing/2014/main" id="{B314DD02-9935-4A53-B035-7C710E61203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657600"/>
            <a:ext cx="2971800" cy="2462213"/>
          </a:xfrm>
          <a:noFill/>
        </p:spPr>
      </p:pic>
      <p:pic>
        <p:nvPicPr>
          <p:cNvPr id="9221" name="Picture 6" descr="\\fnbrno.cz\tree\Home\3713\My Pictures\SLOS.jpg">
            <a:extLst>
              <a:ext uri="{FF2B5EF4-FFF2-40B4-BE49-F238E27FC236}">
                <a16:creationId xmlns:a16="http://schemas.microsoft.com/office/drawing/2014/main" id="{9CB22BD1-09D4-4898-A66B-6667DC5A11F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66800"/>
            <a:ext cx="3048000" cy="2338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3">
            <a:extLst>
              <a:ext uri="{FF2B5EF4-FFF2-40B4-BE49-F238E27FC236}">
                <a16:creationId xmlns:a16="http://schemas.microsoft.com/office/drawing/2014/main" id="{316B6375-4C81-45FF-8690-B9AF0461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243" name="Zástupný symbol pro obsah 4">
            <a:extLst>
              <a:ext uri="{FF2B5EF4-FFF2-40B4-BE49-F238E27FC236}">
                <a16:creationId xmlns:a16="http://schemas.microsoft.com/office/drawing/2014/main" id="{F5F2DB96-3FAA-4184-AF87-833A98DF0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altLang="cs-CZ" sz="1600"/>
              <a:t>a typical laboratory symptom is a decrease </a:t>
            </a:r>
            <a:r>
              <a:rPr lang="cs-CZ" altLang="cs-CZ" sz="1600"/>
              <a:t>level of </a:t>
            </a:r>
            <a:r>
              <a:rPr lang="en-US" altLang="cs-CZ" sz="1600"/>
              <a:t> total cholesterol and an increase in 7-dehydrocholesterol in the blood</a:t>
            </a:r>
          </a:p>
          <a:p>
            <a:endParaRPr lang="en-US" altLang="cs-CZ" sz="1600"/>
          </a:p>
          <a:p>
            <a:r>
              <a:rPr lang="en-US" altLang="cs-CZ" sz="1600"/>
              <a:t>hypocholesterolemia is defined as an abnormally low concentration of cholesterol in the blood below the </a:t>
            </a:r>
            <a:r>
              <a:rPr lang="cs-CZ" altLang="cs-CZ" sz="1600"/>
              <a:t>5</a:t>
            </a:r>
            <a:r>
              <a:rPr lang="cs-CZ" altLang="cs-CZ" sz="1600" baseline="30000"/>
              <a:t>t</a:t>
            </a:r>
            <a:r>
              <a:rPr lang="en-US" altLang="cs-CZ" sz="1600" baseline="30000"/>
              <a:t>h</a:t>
            </a:r>
            <a:r>
              <a:rPr lang="en-US" altLang="cs-CZ" sz="1600"/>
              <a:t> percentile due to age, sex and race</a:t>
            </a:r>
          </a:p>
          <a:p>
            <a:endParaRPr lang="en-US" altLang="cs-CZ" sz="1600"/>
          </a:p>
          <a:p>
            <a:r>
              <a:rPr lang="en-US" altLang="cs-CZ" sz="1600"/>
              <a:t>in children, the lower limit is most often considered to be 2.8 mmol/l,</a:t>
            </a:r>
            <a:r>
              <a:rPr lang="cs-CZ" altLang="cs-CZ" sz="1600"/>
              <a:t> </a:t>
            </a:r>
            <a:r>
              <a:rPr lang="en-US" altLang="cs-CZ" sz="1600"/>
              <a:t> resp. 2.5 mmol/</a:t>
            </a:r>
            <a:r>
              <a:rPr lang="cs-CZ" altLang="cs-CZ" sz="1600"/>
              <a:t>l,</a:t>
            </a:r>
          </a:p>
          <a:p>
            <a:endParaRPr lang="cs-CZ" altLang="cs-CZ" sz="1600"/>
          </a:p>
          <a:p>
            <a:r>
              <a:rPr lang="cs-CZ" altLang="cs-CZ" sz="1600"/>
              <a:t>a</a:t>
            </a:r>
            <a:r>
              <a:rPr lang="en-US" altLang="cs-CZ" sz="1600"/>
              <a:t>bout 10% of patients with SLOS may have normal total cholesterol levels</a:t>
            </a:r>
          </a:p>
          <a:p>
            <a:endParaRPr lang="en-US" altLang="cs-CZ" sz="1600"/>
          </a:p>
          <a:p>
            <a:r>
              <a:rPr lang="en-US" altLang="cs-CZ" sz="1600"/>
              <a:t>confirmation of dg.:</a:t>
            </a:r>
            <a:r>
              <a:rPr lang="cs-CZ" altLang="cs-CZ" sz="1600"/>
              <a:t> </a:t>
            </a:r>
            <a:r>
              <a:rPr lang="en-US" altLang="cs-CZ" sz="1600"/>
              <a:t>molecular-genetic examination of the </a:t>
            </a:r>
            <a:r>
              <a:rPr lang="en-US" altLang="cs-CZ" sz="1600" i="1"/>
              <a:t>DHCR7 </a:t>
            </a:r>
            <a:r>
              <a:rPr lang="en-US" altLang="cs-CZ" sz="1600"/>
              <a:t>gene</a:t>
            </a:r>
          </a:p>
          <a:p>
            <a:endParaRPr lang="en-US" altLang="cs-CZ" sz="1600"/>
          </a:p>
          <a:p>
            <a:r>
              <a:rPr lang="en-US" altLang="cs-CZ" sz="1600"/>
              <a:t>pathological sequence variants are the most common in our population: c.452G&gt; A, formerly termed p.W151X (35% of population), non-sense, c.976G&gt; T, formerly designated p.V326L (28% of population), missense, and c.964-1G&gt; C, formerly known as IVS8-1G&gt; C (11% of population), splic</a:t>
            </a:r>
            <a:r>
              <a:rPr lang="cs-CZ" altLang="cs-CZ" sz="1600"/>
              <a:t>ing mutation</a:t>
            </a:r>
            <a:r>
              <a:rPr lang="en-US" altLang="cs-CZ" sz="1600"/>
              <a:t>.</a:t>
            </a:r>
          </a:p>
          <a:p>
            <a:endParaRPr lang="en-US" altLang="cs-CZ" sz="1600"/>
          </a:p>
          <a:p>
            <a:r>
              <a:rPr lang="cs-CZ" altLang="cs-CZ" sz="1600"/>
              <a:t>p</a:t>
            </a:r>
            <a:r>
              <a:rPr lang="en-US" altLang="cs-CZ" sz="1600"/>
              <a:t>athological sequence variants of c.452G&gt; A and c.964-1G&gt; C are very difficult and the prognosis of their carriers, and therefore also of our probands, is not favorable.</a:t>
            </a:r>
          </a:p>
          <a:p>
            <a:endParaRPr lang="en-US" altLang="cs-CZ" sz="1600"/>
          </a:p>
          <a:p>
            <a:r>
              <a:rPr lang="en-US" altLang="cs-CZ" sz="1600"/>
              <a:t>Treatment: increased dose of cholesterol, bile acids, possibly statins (simvastatin)</a:t>
            </a:r>
            <a:endParaRPr lang="cs-CZ" altLang="cs-CZ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1447</TotalTime>
  <Words>1103</Words>
  <Application>Microsoft Office PowerPoint</Application>
  <PresentationFormat>Předvádění na obrazovce (4:3)</PresentationFormat>
  <Paragraphs>114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Výchozí návrh</vt:lpstr>
      <vt:lpstr>Smith-Lemli-Opitz syndrome</vt:lpstr>
      <vt:lpstr>   A case of children whose total blood cholesterol was too low</vt:lpstr>
      <vt:lpstr> Case report 1 </vt:lpstr>
      <vt:lpstr>Prezentace aplikace PowerPoint</vt:lpstr>
      <vt:lpstr>Case report 2 </vt:lpstr>
      <vt:lpstr>Prezentace aplikace PowerPoint</vt:lpstr>
      <vt:lpstr>Smith-Lemli-Opitzův syndrome (SLOS) (MIM 270400)</vt:lpstr>
      <vt:lpstr>Symtoms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Prochazkova Dagmar</dc:creator>
  <cp:lastModifiedBy>Kateřina Stehlíková</cp:lastModifiedBy>
  <cp:revision>406</cp:revision>
  <cp:lastPrinted>2018-04-19T12:06:09Z</cp:lastPrinted>
  <dcterms:created xsi:type="dcterms:W3CDTF">1601-01-01T00:00:00Z</dcterms:created>
  <dcterms:modified xsi:type="dcterms:W3CDTF">2021-03-11T07:25:15Z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