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9" r:id="rId2"/>
    <p:sldId id="256" r:id="rId3"/>
    <p:sldId id="269" r:id="rId4"/>
    <p:sldId id="266" r:id="rId5"/>
    <p:sldId id="261" r:id="rId6"/>
    <p:sldId id="265" r:id="rId7"/>
    <p:sldId id="262" r:id="rId8"/>
    <p:sldId id="263" r:id="rId9"/>
    <p:sldId id="257" r:id="rId10"/>
    <p:sldId id="260" r:id="rId11"/>
    <p:sldId id="272" r:id="rId12"/>
    <p:sldId id="270" r:id="rId13"/>
    <p:sldId id="267" r:id="rId14"/>
    <p:sldId id="268" r:id="rId15"/>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FF0000"/>
    <a:srgbClr val="FFCCCC"/>
    <a:srgbClr val="009999"/>
    <a:srgbClr val="00FFFF"/>
    <a:srgbClr val="00CC99"/>
    <a:srgbClr val="0000FF"/>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4121" autoAdjust="0"/>
  </p:normalViewPr>
  <p:slideViewPr>
    <p:cSldViewPr snapToGrid="0">
      <p:cViewPr>
        <p:scale>
          <a:sx n="50" d="100"/>
          <a:sy n="50" d="100"/>
        </p:scale>
        <p:origin x="-1956" y="66"/>
      </p:cViewPr>
      <p:guideLst>
        <p:guide orient="horz" pos="2160"/>
        <p:guide pos="2880"/>
      </p:guideLst>
    </p:cSldViewPr>
  </p:slideViewPr>
  <p:notesTextViewPr>
    <p:cViewPr>
      <p:scale>
        <a:sx n="100" d="100"/>
        <a:sy n="100" d="100"/>
      </p:scale>
      <p:origin x="0" y="0"/>
    </p:cViewPr>
  </p:notesTextViewPr>
  <p:notesViewPr>
    <p:cSldViewPr snapToGrid="0">
      <p:cViewPr varScale="1">
        <p:scale>
          <a:sx n="56" d="100"/>
          <a:sy n="56" d="100"/>
        </p:scale>
        <p:origin x="-283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0B3BC63C-275A-4EA9-AA06-ACA91B4C4614}" type="datetimeFigureOut">
              <a:rPr lang="cs-CZ"/>
              <a:pPr>
                <a:defRPr/>
              </a:pPr>
              <a:t>7.4.2020</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noProof="0"/>
              <a:t>Kliknutím lze upravit styly předlohy textu.</a:t>
            </a:r>
          </a:p>
          <a:p>
            <a:pPr lvl="1"/>
            <a:r>
              <a:rPr lang="cs-CZ" noProof="0"/>
              <a:t>Druhá úroveň</a:t>
            </a:r>
          </a:p>
          <a:p>
            <a:pPr lvl="2"/>
            <a:r>
              <a:rPr lang="cs-CZ" noProof="0"/>
              <a:t>Třetí úroveň</a:t>
            </a:r>
          </a:p>
          <a:p>
            <a:pPr lvl="3"/>
            <a:r>
              <a:rPr lang="cs-CZ" noProof="0"/>
              <a:t>Čtvrtá úroveň</a:t>
            </a:r>
          </a:p>
          <a:p>
            <a:pPr lvl="4"/>
            <a:r>
              <a:rPr lang="cs-CZ" noProof="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6C19DAAE-60F2-45D5-A1C5-8F419B13EF78}" type="slidenum">
              <a:rPr lang="cs-CZ"/>
              <a:pPr>
                <a:defRPr/>
              </a:pPr>
              <a:t>‹#›</a:t>
            </a:fld>
            <a:endParaRPr lang="cs-CZ"/>
          </a:p>
        </p:txBody>
      </p:sp>
    </p:spTree>
    <p:extLst>
      <p:ext uri="{BB962C8B-B14F-4D97-AF65-F5344CB8AC3E}">
        <p14:creationId xmlns:p14="http://schemas.microsoft.com/office/powerpoint/2010/main" val="37134250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a:t>
            </a:fld>
            <a:endParaRPr lang="cs-CZ"/>
          </a:p>
        </p:txBody>
      </p:sp>
    </p:spTree>
    <p:extLst>
      <p:ext uri="{BB962C8B-B14F-4D97-AF65-F5344CB8AC3E}">
        <p14:creationId xmlns:p14="http://schemas.microsoft.com/office/powerpoint/2010/main" val="38933698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noProof="0" dirty="0" smtClean="0">
                <a:solidFill>
                  <a:schemeClr val="tx1"/>
                </a:solidFill>
                <a:latin typeface="+mn-lt"/>
                <a:ea typeface="+mn-ea"/>
                <a:cs typeface="+mn-cs"/>
              </a:rPr>
              <a:t>     In most tissues, under normal conditions, the amount of the fluid that enters the interstitial space by filtration is the same as the amount of the fluid that returns back to the capillaries by reabsorption plus amount of the fluid that is removed from the interstitial space by lymphatic vessels. If the </a:t>
            </a:r>
            <a:r>
              <a:rPr lang="en-GB" sz="1200" b="0" i="0" u="none" strike="noStrike" kern="1200" baseline="0" dirty="0" smtClean="0">
                <a:solidFill>
                  <a:schemeClr val="tx1"/>
                </a:solidFill>
                <a:latin typeface="+mn-lt"/>
                <a:ea typeface="+mn-ea"/>
                <a:cs typeface="+mn-cs"/>
              </a:rPr>
              <a:t>volume of filtered fluid is higher than the amount of the fluid returned to the blood (by both the reabsorption and lymphatic drainage) the fluid accumulates in the interstitial space and </a:t>
            </a:r>
            <a:r>
              <a:rPr lang="en-GB" sz="1200" b="0" i="0" u="none" strike="noStrike" kern="1200" baseline="0" dirty="0" err="1" smtClean="0">
                <a:solidFill>
                  <a:schemeClr val="tx1"/>
                </a:solidFill>
                <a:latin typeface="+mn-lt"/>
                <a:ea typeface="+mn-ea"/>
                <a:cs typeface="+mn-cs"/>
              </a:rPr>
              <a:t>edema</a:t>
            </a:r>
            <a:r>
              <a:rPr lang="en-GB" sz="1200" b="0" i="0" u="none" strike="noStrike" kern="1200" baseline="0" dirty="0" smtClean="0">
                <a:solidFill>
                  <a:schemeClr val="tx1"/>
                </a:solidFill>
                <a:latin typeface="+mn-lt"/>
                <a:ea typeface="+mn-ea"/>
                <a:cs typeface="+mn-cs"/>
              </a:rPr>
              <a:t> occurs.</a:t>
            </a:r>
          </a:p>
          <a:p>
            <a:endParaRPr lang="en-GB" sz="1200" b="0" i="0" u="none" strike="noStrike" kern="1200" baseline="0" dirty="0" smtClean="0">
              <a:solidFill>
                <a:schemeClr val="tx1"/>
              </a:solidFill>
              <a:latin typeface="+mn-lt"/>
              <a:ea typeface="+mn-ea"/>
              <a:cs typeface="+mn-cs"/>
            </a:endParaRPr>
          </a:p>
          <a:p>
            <a:r>
              <a:rPr lang="en-GB" sz="1200" b="1" i="0" u="none" strike="noStrike" kern="1200" baseline="0" noProof="0" dirty="0" smtClean="0">
                <a:solidFill>
                  <a:schemeClr val="tx1"/>
                </a:solidFill>
                <a:latin typeface="Arial" charset="0"/>
                <a:ea typeface="+mn-ea"/>
                <a:cs typeface="+mn-cs"/>
              </a:rPr>
              <a:t>Causes of </a:t>
            </a:r>
            <a:r>
              <a:rPr lang="en-GB" sz="1200" b="1" i="0" u="none" strike="noStrike" kern="1200" baseline="0" noProof="0" dirty="0" err="1" smtClean="0">
                <a:solidFill>
                  <a:schemeClr val="tx1"/>
                </a:solidFill>
                <a:latin typeface="Arial" charset="0"/>
                <a:ea typeface="+mn-ea"/>
                <a:cs typeface="+mn-cs"/>
              </a:rPr>
              <a:t>edema</a:t>
            </a:r>
            <a:r>
              <a:rPr lang="en-GB" sz="1200" b="0" i="0" u="none" strike="noStrike" kern="1200" baseline="0" noProof="0" dirty="0" smtClean="0">
                <a:solidFill>
                  <a:schemeClr val="tx1"/>
                </a:solidFill>
                <a:latin typeface="Arial" charset="0"/>
                <a:ea typeface="+mn-ea"/>
                <a:cs typeface="+mn-cs"/>
              </a:rPr>
              <a:t>:</a:t>
            </a:r>
          </a:p>
          <a:p>
            <a:pPr marL="252000" indent="-457200" algn="just">
              <a:lnSpc>
                <a:spcPct val="150000"/>
              </a:lnSpc>
              <a:spcBef>
                <a:spcPts val="600"/>
              </a:spcBef>
              <a:spcAft>
                <a:spcPts val="600"/>
              </a:spcAft>
              <a:buNone/>
            </a:pPr>
            <a:r>
              <a:rPr lang="en-GB" sz="1200" b="0" i="0" u="none" strike="noStrike" kern="1200" baseline="0" noProof="0" dirty="0" smtClean="0">
                <a:solidFill>
                  <a:schemeClr val="tx1"/>
                </a:solidFill>
                <a:latin typeface="Arial" charset="0"/>
                <a:ea typeface="+mn-ea"/>
                <a:cs typeface="+mn-cs"/>
              </a:rPr>
              <a:t> 1) </a:t>
            </a:r>
            <a:r>
              <a:rPr lang="en-GB" sz="1200" b="0" i="1" u="none" strike="noStrike" kern="1200" baseline="0" noProof="0" dirty="0" smtClean="0">
                <a:solidFill>
                  <a:schemeClr val="tx1"/>
                </a:solidFill>
                <a:latin typeface="Arial" charset="0"/>
                <a:ea typeface="+mn-ea"/>
                <a:cs typeface="+mn-cs"/>
              </a:rPr>
              <a:t>Increased capillary pressure </a:t>
            </a:r>
            <a:r>
              <a:rPr lang="en-GB" sz="1200" b="0" i="0" u="none" strike="noStrike" kern="1200" baseline="0" noProof="0" dirty="0" smtClean="0">
                <a:solidFill>
                  <a:schemeClr val="tx1"/>
                </a:solidFill>
                <a:latin typeface="Arial" charset="0"/>
                <a:ea typeface="+mn-ea"/>
                <a:cs typeface="+mn-cs"/>
              </a:rPr>
              <a:t>(</a:t>
            </a:r>
            <a:r>
              <a:rPr lang="en-GB" sz="1200" b="0" i="0" u="none" strike="noStrike" kern="1200" baseline="0" noProof="0" dirty="0" smtClean="0">
                <a:solidFill>
                  <a:schemeClr val="tx1"/>
                </a:solidFill>
                <a:latin typeface="Arial" charset="0"/>
                <a:ea typeface="+mn-ea"/>
                <a:cs typeface="+mn-cs"/>
                <a:sym typeface="Symbol"/>
              </a:rPr>
              <a:t></a:t>
            </a:r>
            <a:r>
              <a:rPr lang="en-GB" sz="1200" b="0" i="0" u="none" strike="noStrike" kern="1200" baseline="0" noProof="0" dirty="0" smtClean="0">
                <a:solidFill>
                  <a:schemeClr val="tx1"/>
                </a:solidFill>
                <a:latin typeface="Arial" charset="0"/>
                <a:ea typeface="+mn-ea"/>
                <a:cs typeface="+mn-cs"/>
              </a:rPr>
              <a:t>P</a:t>
            </a:r>
            <a:r>
              <a:rPr lang="en-GB" sz="1200" b="0" i="0" u="none" strike="noStrike" kern="1200" baseline="-25000" noProof="0" dirty="0" smtClean="0">
                <a:solidFill>
                  <a:schemeClr val="tx1"/>
                </a:solidFill>
                <a:latin typeface="Arial" charset="0"/>
                <a:ea typeface="+mn-ea"/>
                <a:cs typeface="+mn-cs"/>
              </a:rPr>
              <a:t>c</a:t>
            </a:r>
            <a:r>
              <a:rPr lang="en-GB" sz="1200" b="0" i="0" u="none" strike="noStrike" kern="1200" baseline="0" noProof="0" dirty="0" smtClean="0">
                <a:solidFill>
                  <a:schemeClr val="tx1"/>
                </a:solidFill>
                <a:latin typeface="Arial" charset="0"/>
                <a:ea typeface="+mn-ea"/>
                <a:cs typeface="+mn-cs"/>
              </a:rPr>
              <a:t>) </a:t>
            </a:r>
            <a:r>
              <a:rPr lang="en-US" sz="1200" b="0" i="0" u="none" strike="noStrike" kern="1200" baseline="0" noProof="0" dirty="0" smtClean="0">
                <a:solidFill>
                  <a:schemeClr val="tx1"/>
                </a:solidFill>
                <a:latin typeface="Arial" charset="0"/>
                <a:ea typeface="+mn-ea"/>
                <a:cs typeface="+mn-cs"/>
              </a:rPr>
              <a:t>due to </a:t>
            </a:r>
            <a:r>
              <a:rPr lang="en-US" sz="1200" b="0" i="1" u="none" strike="noStrike" kern="1200" baseline="0" noProof="0" dirty="0" err="1" smtClean="0">
                <a:solidFill>
                  <a:schemeClr val="tx1"/>
                </a:solidFill>
                <a:latin typeface="Arial" charset="0"/>
                <a:ea typeface="+mn-ea"/>
                <a:cs typeface="+mn-cs"/>
              </a:rPr>
              <a:t>precapillary</a:t>
            </a:r>
            <a:r>
              <a:rPr lang="en-US" sz="1200" b="0" i="1" u="none" strike="noStrike" kern="1200" baseline="0" noProof="0" dirty="0" smtClean="0">
                <a:solidFill>
                  <a:schemeClr val="tx1"/>
                </a:solidFill>
                <a:latin typeface="Arial" charset="0"/>
                <a:ea typeface="+mn-ea"/>
                <a:cs typeface="+mn-cs"/>
              </a:rPr>
              <a:t> vasodilation </a:t>
            </a:r>
            <a:r>
              <a:rPr lang="en-US" sz="1200" b="0" i="0" u="none" strike="noStrike" kern="1200" baseline="0" noProof="0" dirty="0" smtClean="0">
                <a:solidFill>
                  <a:schemeClr val="tx1"/>
                </a:solidFill>
                <a:latin typeface="Arial" charset="0"/>
                <a:ea typeface="+mn-ea"/>
                <a:cs typeface="+mn-cs"/>
              </a:rPr>
              <a:t>or </a:t>
            </a:r>
            <a:r>
              <a:rPr lang="en-US" sz="1200" b="0" i="1" u="none" strike="noStrike" kern="1200" baseline="0" noProof="0" dirty="0" smtClean="0">
                <a:solidFill>
                  <a:schemeClr val="tx1"/>
                </a:solidFill>
                <a:latin typeface="Arial" charset="0"/>
                <a:ea typeface="+mn-ea"/>
                <a:cs typeface="+mn-cs"/>
              </a:rPr>
              <a:t>increased venous pressure </a:t>
            </a:r>
            <a:r>
              <a:rPr lang="en-US" sz="1200" b="0" i="0" u="none" strike="noStrike" kern="1200" baseline="0" noProof="0" dirty="0" smtClean="0">
                <a:solidFill>
                  <a:schemeClr val="tx1"/>
                </a:solidFill>
                <a:latin typeface="Arial" charset="0"/>
                <a:ea typeface="+mn-ea"/>
                <a:cs typeface="+mn-cs"/>
              </a:rPr>
              <a:t>caused, for example, by venous thrombosis or cardiac insufficiency (</a:t>
            </a:r>
            <a:r>
              <a:rPr lang="en-US" sz="1200" b="0" i="1" u="none" strike="noStrike" kern="1200" baseline="0" noProof="0" dirty="0" smtClean="0">
                <a:solidFill>
                  <a:schemeClr val="tx1"/>
                </a:solidFill>
                <a:latin typeface="Arial" charset="0"/>
                <a:ea typeface="+mn-ea"/>
                <a:cs typeface="+mn-cs"/>
              </a:rPr>
              <a:t>cardiac edema</a:t>
            </a:r>
            <a:r>
              <a:rPr lang="en-US" sz="1200" b="0" i="0" u="none" strike="noStrike" kern="1200" baseline="0" noProof="0" dirty="0" smtClean="0">
                <a:solidFill>
                  <a:schemeClr val="tx1"/>
                </a:solidFill>
                <a:latin typeface="Arial" charset="0"/>
                <a:ea typeface="+mn-ea"/>
                <a:cs typeface="+mn-cs"/>
              </a:rPr>
              <a:t>).</a:t>
            </a:r>
            <a:endParaRPr lang="cs-CZ" sz="1200" b="0" i="0" u="none" strike="noStrike" kern="1200" baseline="0" noProof="0" dirty="0" smtClean="0">
              <a:solidFill>
                <a:schemeClr val="tx1"/>
              </a:solidFill>
              <a:latin typeface="Arial" charset="0"/>
              <a:ea typeface="+mn-ea"/>
              <a:cs typeface="+mn-cs"/>
            </a:endParaRPr>
          </a:p>
          <a:p>
            <a:pPr marL="252000" indent="-457200" algn="just">
              <a:lnSpc>
                <a:spcPct val="150000"/>
              </a:lnSpc>
              <a:spcBef>
                <a:spcPts val="600"/>
              </a:spcBef>
              <a:spcAft>
                <a:spcPts val="600"/>
              </a:spcAft>
              <a:buNone/>
            </a:pPr>
            <a:r>
              <a:rPr lang="en-GB" sz="1200" b="0" i="0" u="none" strike="noStrike" kern="1200" baseline="0" noProof="0" dirty="0" smtClean="0">
                <a:solidFill>
                  <a:schemeClr val="tx1"/>
                </a:solidFill>
                <a:latin typeface="Arial" charset="0"/>
                <a:ea typeface="+mn-ea"/>
                <a:cs typeface="+mn-cs"/>
              </a:rPr>
              <a:t> 2)</a:t>
            </a:r>
            <a:r>
              <a:rPr lang="cs-CZ" sz="1200" b="0" i="0" u="none" strike="noStrike" kern="1200" baseline="0" noProof="0" dirty="0" smtClean="0">
                <a:solidFill>
                  <a:schemeClr val="tx1"/>
                </a:solidFill>
                <a:latin typeface="Arial" charset="0"/>
                <a:ea typeface="+mn-ea"/>
                <a:cs typeface="+mn-cs"/>
              </a:rPr>
              <a:t>	</a:t>
            </a:r>
            <a:r>
              <a:rPr lang="en-GB" sz="1200" b="0" i="1" u="none" strike="noStrike" kern="1200" baseline="0" noProof="0" dirty="0" smtClean="0">
                <a:solidFill>
                  <a:schemeClr val="tx1"/>
                </a:solidFill>
                <a:latin typeface="Arial" charset="0"/>
                <a:ea typeface="+mn-ea"/>
                <a:cs typeface="+mn-cs"/>
              </a:rPr>
              <a:t>Decreased concentration of plasma proteins</a:t>
            </a:r>
            <a:r>
              <a:rPr lang="en-GB" sz="1200" b="0" i="0" u="none" strike="noStrike" kern="1200" baseline="0" noProof="0" dirty="0" smtClean="0">
                <a:solidFill>
                  <a:schemeClr val="tx1"/>
                </a:solidFill>
                <a:latin typeface="Arial" charset="0"/>
                <a:ea typeface="+mn-ea"/>
                <a:cs typeface="+mn-cs"/>
              </a:rPr>
              <a:t>, especially albumin, leading to a drop in </a:t>
            </a:r>
            <a:r>
              <a:rPr lang="en-GB" altLang="cs-CZ" sz="1200" b="0" noProof="0" dirty="0" smtClean="0">
                <a:sym typeface="Symbol" pitchFamily="18" charset="2"/>
              </a:rPr>
              <a:t></a:t>
            </a:r>
            <a:r>
              <a:rPr lang="en-GB" altLang="cs-CZ" sz="1200" b="0" baseline="-25000" noProof="0" dirty="0" smtClean="0">
                <a:sym typeface="Symbol" pitchFamily="18" charset="2"/>
              </a:rPr>
              <a:t>c</a:t>
            </a:r>
            <a:r>
              <a:rPr lang="en-GB" sz="1200" b="0" i="0" u="none" strike="noStrike" kern="1200" baseline="0" noProof="0" dirty="0" smtClean="0">
                <a:solidFill>
                  <a:schemeClr val="tx1"/>
                </a:solidFill>
                <a:latin typeface="Arial" charset="0"/>
                <a:ea typeface="+mn-ea"/>
                <a:cs typeface="+mn-cs"/>
              </a:rPr>
              <a:t> due, for example, to loss of proteins (proteinuria), decreased  hepatic protein synthesis (e.g., in liver cirrhosis), or to increased breakdown of plasma proteins to meet energy requirements (</a:t>
            </a:r>
            <a:r>
              <a:rPr lang="en-GB" sz="1200" b="0" i="1" u="none" strike="noStrike" kern="1200" baseline="0" noProof="0" dirty="0" smtClean="0">
                <a:solidFill>
                  <a:schemeClr val="tx1"/>
                </a:solidFill>
                <a:latin typeface="Arial" charset="0"/>
                <a:ea typeface="+mn-ea"/>
                <a:cs typeface="+mn-cs"/>
              </a:rPr>
              <a:t>hunger </a:t>
            </a:r>
            <a:r>
              <a:rPr lang="en-GB" sz="1200" b="0" i="1" u="none" strike="noStrike" kern="1200" baseline="0" noProof="0" dirty="0" err="1" smtClean="0">
                <a:solidFill>
                  <a:schemeClr val="tx1"/>
                </a:solidFill>
                <a:latin typeface="Arial" charset="0"/>
                <a:ea typeface="+mn-ea"/>
                <a:cs typeface="+mn-cs"/>
              </a:rPr>
              <a:t>edema</a:t>
            </a:r>
            <a:r>
              <a:rPr lang="en-GB" sz="1200" b="0" i="0" u="none" strike="noStrike" kern="1200" baseline="0" noProof="0" dirty="0" smtClean="0">
                <a:solidFill>
                  <a:schemeClr val="tx1"/>
                </a:solidFill>
                <a:latin typeface="Arial" charset="0"/>
                <a:ea typeface="+mn-ea"/>
                <a:cs typeface="+mn-cs"/>
              </a:rPr>
              <a:t>).</a:t>
            </a:r>
          </a:p>
          <a:p>
            <a:pPr marL="252000" marR="0" indent="-457200" algn="just" defTabSz="914400" rtl="0" eaLnBrk="0" fontAlgn="base" latinLnBrk="0" hangingPunct="0">
              <a:lnSpc>
                <a:spcPct val="150000"/>
              </a:lnSpc>
              <a:spcBef>
                <a:spcPts val="600"/>
              </a:spcBef>
              <a:spcAft>
                <a:spcPts val="600"/>
              </a:spcAft>
              <a:buClrTx/>
              <a:buSzTx/>
              <a:buFontTx/>
              <a:buNone/>
              <a:tabLst/>
              <a:defRPr/>
            </a:pPr>
            <a:r>
              <a:rPr lang="en-GB" sz="1200" b="0" i="0" u="none" strike="noStrike" kern="1200" baseline="0" noProof="0" dirty="0" smtClean="0">
                <a:solidFill>
                  <a:schemeClr val="tx1"/>
                </a:solidFill>
                <a:latin typeface="Arial" charset="0"/>
                <a:ea typeface="+mn-ea"/>
                <a:cs typeface="+mn-cs"/>
              </a:rPr>
              <a:t> 3)	</a:t>
            </a:r>
            <a:r>
              <a:rPr lang="en-GB" altLang="cs-CZ" sz="1200" i="1" dirty="0" smtClean="0"/>
              <a:t>Increased capillary permeability </a:t>
            </a:r>
            <a:r>
              <a:rPr lang="en-GB" sz="1200" b="0" i="1" u="none" strike="noStrike" kern="1200" baseline="0" noProof="0" dirty="0" smtClean="0">
                <a:solidFill>
                  <a:schemeClr val="tx1"/>
                </a:solidFill>
                <a:latin typeface="Arial" charset="0"/>
                <a:ea typeface="+mn-ea"/>
                <a:cs typeface="+mn-cs"/>
              </a:rPr>
              <a:t>for proteins </a:t>
            </a:r>
            <a:r>
              <a:rPr lang="en-GB" sz="1200" b="0" i="0" u="none" strike="noStrike" kern="1200" baseline="0" noProof="0" dirty="0" smtClean="0">
                <a:solidFill>
                  <a:schemeClr val="tx1"/>
                </a:solidFill>
                <a:latin typeface="Arial" charset="0"/>
                <a:ea typeface="+mn-ea"/>
                <a:cs typeface="+mn-cs"/>
              </a:rPr>
              <a:t>(</a:t>
            </a:r>
            <a:r>
              <a:rPr lang="en-GB" sz="1200" b="0" i="0" kern="1200" noProof="0" dirty="0" smtClean="0">
                <a:solidFill>
                  <a:schemeClr val="tx1"/>
                </a:solidFill>
                <a:effectLst/>
                <a:latin typeface="Arial" charset="0"/>
                <a:ea typeface="+mn-ea"/>
                <a:cs typeface="+mn-cs"/>
              </a:rPr>
              <a:t>σ↓)</a:t>
            </a:r>
            <a:r>
              <a:rPr lang="en-GB" sz="1200" b="0" i="0" u="none" strike="noStrike" kern="1200" baseline="0" noProof="0" dirty="0" smtClean="0">
                <a:solidFill>
                  <a:schemeClr val="tx1"/>
                </a:solidFill>
                <a:latin typeface="Arial" charset="0"/>
                <a:ea typeface="+mn-ea"/>
                <a:cs typeface="+mn-cs"/>
              </a:rPr>
              <a:t> due, for example, to infection or anaphylaxis (histamine etc.). </a:t>
            </a:r>
          </a:p>
          <a:p>
            <a:pPr marL="252000" indent="-457200" algn="just">
              <a:lnSpc>
                <a:spcPct val="150000"/>
              </a:lnSpc>
              <a:spcBef>
                <a:spcPts val="600"/>
              </a:spcBef>
              <a:spcAft>
                <a:spcPts val="600"/>
              </a:spcAft>
            </a:pPr>
            <a:r>
              <a:rPr lang="en-GB" sz="1200" b="0" i="0" u="none" strike="noStrike" kern="1200" baseline="0" noProof="0" dirty="0" smtClean="0">
                <a:solidFill>
                  <a:schemeClr val="tx1"/>
                </a:solidFill>
                <a:latin typeface="Arial" charset="0"/>
                <a:ea typeface="+mn-ea"/>
                <a:cs typeface="+mn-cs"/>
              </a:rPr>
              <a:t> 4)	</a:t>
            </a:r>
            <a:r>
              <a:rPr lang="en-GB" sz="1200" b="0" i="1" u="none" strike="noStrike" kern="1200" baseline="0" noProof="0" dirty="0" smtClean="0">
                <a:solidFill>
                  <a:schemeClr val="tx1"/>
                </a:solidFill>
                <a:latin typeface="Arial" charset="0"/>
                <a:ea typeface="+mn-ea"/>
                <a:cs typeface="+mn-cs"/>
              </a:rPr>
              <a:t>Decreased lymph drainage </a:t>
            </a:r>
            <a:r>
              <a:rPr lang="en-GB" sz="1200" b="0" i="0" u="none" strike="noStrike" kern="1200" baseline="0" noProof="0" dirty="0" smtClean="0">
                <a:solidFill>
                  <a:schemeClr val="tx1"/>
                </a:solidFill>
                <a:latin typeface="Arial" charset="0"/>
                <a:ea typeface="+mn-ea"/>
                <a:cs typeface="+mn-cs"/>
              </a:rPr>
              <a:t>due, e.g., to lymph tract compression (</a:t>
            </a:r>
            <a:r>
              <a:rPr lang="en-GB" sz="1200" b="0" i="0" u="none" strike="noStrike" kern="1200" baseline="0" noProof="0" dirty="0" err="1" smtClean="0">
                <a:solidFill>
                  <a:schemeClr val="tx1"/>
                </a:solidFill>
                <a:latin typeface="Arial" charset="0"/>
                <a:ea typeface="+mn-ea"/>
                <a:cs typeface="+mn-cs"/>
              </a:rPr>
              <a:t>tumors</a:t>
            </a:r>
            <a:r>
              <a:rPr lang="en-GB" sz="1200" b="0" i="0" u="none" strike="noStrike" kern="1200" baseline="0" noProof="0" dirty="0" smtClean="0">
                <a:solidFill>
                  <a:schemeClr val="tx1"/>
                </a:solidFill>
                <a:latin typeface="Arial" charset="0"/>
                <a:ea typeface="+mn-ea"/>
                <a:cs typeface="+mn-cs"/>
              </a:rPr>
              <a:t>), severance (surgery), obliteration (radiation therapy) or obstruction (</a:t>
            </a:r>
            <a:r>
              <a:rPr lang="en-GB" sz="1200" b="0" i="0" u="none" strike="noStrike" kern="1200" baseline="0" noProof="0" dirty="0" err="1" smtClean="0">
                <a:solidFill>
                  <a:schemeClr val="tx1"/>
                </a:solidFill>
                <a:latin typeface="Arial" charset="0"/>
                <a:ea typeface="+mn-ea"/>
                <a:cs typeface="+mn-cs"/>
              </a:rPr>
              <a:t>bilharziosis</a:t>
            </a:r>
            <a:r>
              <a:rPr lang="en-GB" sz="1200" b="0" i="0" u="none" strike="noStrike" kern="1200" baseline="0" noProof="0" dirty="0" smtClean="0">
                <a:solidFill>
                  <a:schemeClr val="tx1"/>
                </a:solidFill>
                <a:latin typeface="Arial" charset="0"/>
                <a:ea typeface="+mn-ea"/>
                <a:cs typeface="+mn-cs"/>
              </a:rPr>
              <a:t>).</a:t>
            </a:r>
          </a:p>
          <a:p>
            <a:endParaRPr lang="en-GB" sz="1200" b="0" i="0" u="none" strike="noStrike" kern="1200" baseline="0" dirty="0" smtClean="0">
              <a:solidFill>
                <a:schemeClr val="tx1"/>
              </a:solidFill>
              <a:latin typeface="Arial" charset="0"/>
              <a:ea typeface="+mn-ea"/>
              <a:cs typeface="+mn-cs"/>
            </a:endParaRPr>
          </a:p>
          <a:p>
            <a:pPr algn="just"/>
            <a:r>
              <a:rPr lang="en-GB" sz="1200" b="0" i="0" u="none" strike="noStrike" kern="1200" baseline="0" dirty="0" smtClean="0">
                <a:solidFill>
                  <a:schemeClr val="tx1"/>
                </a:solidFill>
                <a:latin typeface="Arial" charset="0"/>
                <a:ea typeface="+mn-ea"/>
                <a:cs typeface="+mn-cs"/>
              </a:rPr>
              <a:t>Note: </a:t>
            </a:r>
            <a:r>
              <a:rPr lang="en-GB" sz="1200" b="0" i="1" u="none" strike="noStrike" kern="1200" baseline="0" dirty="0" smtClean="0">
                <a:solidFill>
                  <a:schemeClr val="tx1"/>
                </a:solidFill>
                <a:latin typeface="Arial" charset="0"/>
                <a:ea typeface="+mn-ea"/>
                <a:cs typeface="+mn-cs"/>
              </a:rPr>
              <a:t>Increased hydrostatic pressure </a:t>
            </a:r>
            <a:r>
              <a:rPr lang="en-GB" sz="1200" b="0" i="0" u="none" strike="noStrike" kern="1200" baseline="0" dirty="0" smtClean="0">
                <a:solidFill>
                  <a:schemeClr val="tx1"/>
                </a:solidFill>
                <a:latin typeface="Arial" charset="0"/>
                <a:ea typeface="+mn-ea"/>
                <a:cs typeface="+mn-cs"/>
              </a:rPr>
              <a:t>promotes formation of </a:t>
            </a:r>
            <a:r>
              <a:rPr lang="en-GB" sz="1200" b="0" i="0" u="none" strike="noStrike" kern="1200" baseline="0" dirty="0" err="1" smtClean="0">
                <a:solidFill>
                  <a:schemeClr val="tx1"/>
                </a:solidFill>
                <a:latin typeface="Arial" charset="0"/>
                <a:ea typeface="+mn-ea"/>
                <a:cs typeface="+mn-cs"/>
              </a:rPr>
              <a:t>edema</a:t>
            </a:r>
            <a:r>
              <a:rPr lang="en-GB" sz="1200" b="0" i="0" u="none" strike="noStrike" kern="1200" baseline="0" dirty="0" smtClean="0">
                <a:solidFill>
                  <a:schemeClr val="tx1"/>
                </a:solidFill>
                <a:latin typeface="Arial" charset="0"/>
                <a:ea typeface="+mn-ea"/>
                <a:cs typeface="+mn-cs"/>
              </a:rPr>
              <a:t> in lower regions of the body (e.g., in the ankles).</a:t>
            </a:r>
            <a:endParaRPr lang="en-GB" dirty="0" smtClean="0"/>
          </a:p>
          <a:p>
            <a:endParaRPr lang="cs-CZ" dirty="0" smtClean="0"/>
          </a:p>
          <a:p>
            <a:endParaRPr lang="en-GB"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10</a:t>
            </a:fld>
            <a:endParaRPr lang="cs-CZ"/>
          </a:p>
        </p:txBody>
      </p:sp>
    </p:spTree>
    <p:extLst>
      <p:ext uri="{BB962C8B-B14F-4D97-AF65-F5344CB8AC3E}">
        <p14:creationId xmlns:p14="http://schemas.microsoft.com/office/powerpoint/2010/main" val="8167187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noProof="0" dirty="0" smtClean="0"/>
              <a:t>     </a:t>
            </a:r>
            <a:r>
              <a:rPr lang="en-GB" noProof="0" dirty="0" smtClean="0"/>
              <a:t>The pressure gradients across the wall of capillary are substantially different especially in </a:t>
            </a:r>
            <a:r>
              <a:rPr lang="cs-CZ" noProof="0" dirty="0" err="1" smtClean="0"/>
              <a:t>the</a:t>
            </a:r>
            <a:r>
              <a:rPr lang="cs-CZ" noProof="0" dirty="0" smtClean="0"/>
              <a:t> </a:t>
            </a:r>
            <a:r>
              <a:rPr lang="en-GB" noProof="0" dirty="0" smtClean="0"/>
              <a:t>kidneys</a:t>
            </a:r>
            <a:r>
              <a:rPr lang="en-GB" baseline="0" noProof="0" dirty="0" smtClean="0"/>
              <a:t> and lungs. Look at the figure and text on the slide to understand the </a:t>
            </a:r>
            <a:r>
              <a:rPr lang="en-GB" noProof="0" dirty="0" smtClean="0"/>
              <a:t>related differences in glomerular and pulmonary</a:t>
            </a:r>
            <a:r>
              <a:rPr lang="en-GB" baseline="0" noProof="0" dirty="0" smtClean="0"/>
              <a:t> </a:t>
            </a:r>
            <a:r>
              <a:rPr lang="en-GB" noProof="0" dirty="0" smtClean="0"/>
              <a:t>microcirculation.</a:t>
            </a:r>
            <a:endParaRPr lang="en-GB" noProof="0"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11</a:t>
            </a:fld>
            <a:endParaRPr lang="cs-CZ"/>
          </a:p>
        </p:txBody>
      </p:sp>
    </p:spTree>
    <p:extLst>
      <p:ext uri="{BB962C8B-B14F-4D97-AF65-F5344CB8AC3E}">
        <p14:creationId xmlns:p14="http://schemas.microsoft.com/office/powerpoint/2010/main" val="58813952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Although dissolved particles are dragged through capillary walls along with filtered and reabsorbed water (solvent drag), diffusion plays a much greater role in the exchange of solutes. </a:t>
            </a:r>
            <a:r>
              <a:rPr lang="en-GB" sz="1200" b="0" i="1" u="none" strike="noStrike" kern="1200" baseline="0" noProof="0" dirty="0" smtClean="0">
                <a:solidFill>
                  <a:schemeClr val="tx1"/>
                </a:solidFill>
                <a:latin typeface="+mn-lt"/>
                <a:ea typeface="+mn-ea"/>
                <a:cs typeface="+mn-cs"/>
              </a:rPr>
              <a:t>Net diffusion </a:t>
            </a:r>
            <a:r>
              <a:rPr lang="en-GB" sz="1200" b="0" i="0" u="none" strike="noStrike" kern="1200" baseline="0" noProof="0" dirty="0" smtClean="0">
                <a:solidFill>
                  <a:schemeClr val="tx1"/>
                </a:solidFill>
                <a:latin typeface="+mn-lt"/>
                <a:ea typeface="+mn-ea"/>
                <a:cs typeface="+mn-cs"/>
              </a:rPr>
              <a:t>of a substance occurs if its plasma and interstitial concentrations are different.</a:t>
            </a:r>
            <a:endParaRPr lang="en-GB" noProof="0"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12</a:t>
            </a:fld>
            <a:endParaRPr lang="cs-CZ"/>
          </a:p>
        </p:txBody>
      </p:sp>
    </p:spTree>
    <p:extLst>
      <p:ext uri="{BB962C8B-B14F-4D97-AF65-F5344CB8AC3E}">
        <p14:creationId xmlns:p14="http://schemas.microsoft.com/office/powerpoint/2010/main" val="9759747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13</a:t>
            </a:fld>
            <a:endParaRPr lang="cs-CZ"/>
          </a:p>
        </p:txBody>
      </p:sp>
    </p:spTree>
    <p:extLst>
      <p:ext uri="{BB962C8B-B14F-4D97-AF65-F5344CB8AC3E}">
        <p14:creationId xmlns:p14="http://schemas.microsoft.com/office/powerpoint/2010/main" val="205260504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14</a:t>
            </a:fld>
            <a:endParaRPr lang="cs-CZ"/>
          </a:p>
        </p:txBody>
      </p:sp>
    </p:spTree>
    <p:extLst>
      <p:ext uri="{BB962C8B-B14F-4D97-AF65-F5344CB8AC3E}">
        <p14:creationId xmlns:p14="http://schemas.microsoft.com/office/powerpoint/2010/main" val="3073687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b="1" dirty="0" smtClean="0"/>
              <a:t>Microcirculation </a:t>
            </a:r>
            <a:endParaRPr lang="en-GB" sz="1200" b="1" i="0" u="none" strike="noStrike" kern="1200" baseline="0" noProof="0" dirty="0" smtClean="0">
              <a:solidFill>
                <a:schemeClr val="tx1"/>
              </a:solidFill>
              <a:latin typeface="+mn-lt"/>
              <a:ea typeface="+mn-ea"/>
              <a:cs typeface="+mn-cs"/>
            </a:endParaRPr>
          </a:p>
          <a:p>
            <a:pPr marL="0" marR="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noProof="0" dirty="0" smtClean="0">
                <a:solidFill>
                  <a:schemeClr val="tx1"/>
                </a:solidFill>
                <a:latin typeface="+mn-lt"/>
                <a:ea typeface="+mn-ea"/>
                <a:cs typeface="+mn-cs"/>
              </a:rPr>
              <a:t>     The most purposeful function of the circulation is microcirculation: It allows </a:t>
            </a:r>
            <a:r>
              <a:rPr lang="en-GB" sz="1200" b="0" i="1" u="none" strike="noStrike" kern="1200" baseline="0" noProof="0" dirty="0" smtClean="0">
                <a:solidFill>
                  <a:schemeClr val="tx1"/>
                </a:solidFill>
                <a:latin typeface="+mn-lt"/>
                <a:ea typeface="+mn-ea"/>
                <a:cs typeface="+mn-cs"/>
              </a:rPr>
              <a:t>transport of nutrients to the tissues and removal of cell excreta</a:t>
            </a:r>
            <a:r>
              <a:rPr lang="en-GB" sz="1200" b="0" i="0" u="none" strike="noStrike" kern="1200" baseline="0" noProof="0" dirty="0" smtClean="0">
                <a:solidFill>
                  <a:schemeClr val="tx1"/>
                </a:solidFill>
                <a:latin typeface="+mn-lt"/>
                <a:ea typeface="+mn-ea"/>
                <a:cs typeface="+mn-cs"/>
              </a:rPr>
              <a:t>. The principal parts of circulatory system where the microcirculation occurs are </a:t>
            </a:r>
            <a:r>
              <a:rPr lang="en-GB" altLang="cs-CZ" noProof="0" dirty="0" smtClean="0"/>
              <a:t>arterioles, capillaries and venules. </a:t>
            </a:r>
            <a:r>
              <a:rPr lang="en-GB" sz="1200" b="0" i="0" u="none" strike="noStrike" kern="1200" baseline="0" dirty="0" smtClean="0">
                <a:solidFill>
                  <a:schemeClr val="tx1"/>
                </a:solidFill>
                <a:latin typeface="+mn-lt"/>
                <a:ea typeface="+mn-ea"/>
                <a:cs typeface="+mn-cs"/>
              </a:rPr>
              <a:t>The small arterioles control the blood flow to each tissue, and local conditions in the tissues in turn control the diameters of the arterioles. Thus, each tissue, in most instances, controls its own blood flow in relation to its individual needs. </a:t>
            </a:r>
          </a:p>
          <a:p>
            <a:pPr marL="0" marR="0" indent="0" algn="just" defTabSz="914400" rtl="0" eaLnBrk="0" fontAlgn="base" latinLnBrk="0" hangingPunct="0">
              <a:lnSpc>
                <a:spcPct val="100000"/>
              </a:lnSpc>
              <a:spcBef>
                <a:spcPct val="30000"/>
              </a:spcBef>
              <a:spcAft>
                <a:spcPct val="0"/>
              </a:spcAft>
              <a:buClrTx/>
              <a:buSzTx/>
              <a:buFontTx/>
              <a:buNone/>
              <a:tabLst/>
              <a:defRPr/>
            </a:pPr>
            <a:endParaRPr lang="en-GB" sz="1200" b="0" i="0" u="none" strike="noStrike" kern="1200" baseline="0" dirty="0" smtClean="0">
              <a:solidFill>
                <a:schemeClr val="tx1"/>
              </a:solidFill>
              <a:latin typeface="+mn-lt"/>
              <a:ea typeface="+mn-ea"/>
              <a:cs typeface="+mn-cs"/>
            </a:endParaRPr>
          </a:p>
          <a:p>
            <a:pPr algn="just" eaLnBrk="1" hangingPunct="1">
              <a:spcBef>
                <a:spcPct val="0"/>
              </a:spcBef>
            </a:pPr>
            <a:r>
              <a:rPr lang="en-GB" sz="1200" b="1" i="0" kern="1200" noProof="0" dirty="0" smtClean="0">
                <a:solidFill>
                  <a:schemeClr val="tx1"/>
                </a:solidFill>
                <a:effectLst/>
                <a:latin typeface="+mn-lt"/>
                <a:ea typeface="+mn-ea"/>
                <a:cs typeface="+mn-cs"/>
              </a:rPr>
              <a:t>Arterioles</a:t>
            </a:r>
            <a:r>
              <a:rPr lang="en-GB" sz="1200" b="0" i="0" kern="1200" noProof="0" dirty="0" smtClean="0">
                <a:solidFill>
                  <a:schemeClr val="tx1"/>
                </a:solidFill>
                <a:effectLst/>
                <a:latin typeface="+mn-lt"/>
                <a:ea typeface="+mn-ea"/>
                <a:cs typeface="+mn-cs"/>
              </a:rPr>
              <a:t> are the </a:t>
            </a:r>
            <a:r>
              <a:rPr lang="en-GB" sz="1200" b="0" i="0" u="none" kern="1200" noProof="0" dirty="0" smtClean="0">
                <a:solidFill>
                  <a:schemeClr val="tx1"/>
                </a:solidFill>
                <a:effectLst/>
                <a:latin typeface="+mn-lt"/>
                <a:ea typeface="+mn-ea"/>
                <a:cs typeface="+mn-cs"/>
              </a:rPr>
              <a:t>small-diameter blood vessels (20-50 </a:t>
            </a:r>
            <a:r>
              <a:rPr lang="en-GB" sz="1200" b="0" i="0" u="none" kern="1200" noProof="0" dirty="0" smtClean="0">
                <a:solidFill>
                  <a:schemeClr val="tx1"/>
                </a:solidFill>
                <a:effectLst/>
                <a:latin typeface="+mn-lt"/>
                <a:ea typeface="+mn-ea"/>
                <a:cs typeface="+mn-cs"/>
                <a:sym typeface="Symbol"/>
              </a:rPr>
              <a:t>m) </a:t>
            </a:r>
            <a:r>
              <a:rPr lang="en-GB" sz="1200" b="0" i="0" u="none" kern="1200" noProof="0" dirty="0" smtClean="0">
                <a:solidFill>
                  <a:schemeClr val="tx1"/>
                </a:solidFill>
                <a:effectLst/>
                <a:latin typeface="+mn-lt"/>
                <a:ea typeface="+mn-ea"/>
                <a:cs typeface="+mn-cs"/>
              </a:rPr>
              <a:t>that extend and branch out from an</a:t>
            </a:r>
            <a:r>
              <a:rPr lang="en-GB" sz="1200" b="0" i="0" u="none" kern="1200" baseline="0" noProof="0" dirty="0" smtClean="0">
                <a:solidFill>
                  <a:schemeClr val="tx1"/>
                </a:solidFill>
                <a:effectLst/>
                <a:latin typeface="+mn-lt"/>
                <a:ea typeface="+mn-ea"/>
                <a:cs typeface="+mn-cs"/>
              </a:rPr>
              <a:t> </a:t>
            </a:r>
            <a:r>
              <a:rPr lang="en-GB" sz="1200" b="0" i="0" u="none" strike="noStrike" kern="1200" noProof="0" dirty="0" smtClean="0">
                <a:solidFill>
                  <a:schemeClr val="tx1"/>
                </a:solidFill>
                <a:effectLst/>
                <a:latin typeface="+mn-lt"/>
                <a:ea typeface="+mn-ea"/>
                <a:cs typeface="+mn-cs"/>
              </a:rPr>
              <a:t>artery</a:t>
            </a:r>
            <a:r>
              <a:rPr lang="en-GB" sz="1200" b="0" i="0" u="none" kern="1200" noProof="0" dirty="0" smtClean="0">
                <a:solidFill>
                  <a:schemeClr val="tx1"/>
                </a:solidFill>
                <a:effectLst/>
                <a:latin typeface="+mn-lt"/>
                <a:ea typeface="+mn-ea"/>
                <a:cs typeface="+mn-cs"/>
              </a:rPr>
              <a:t> and lead to capillaries</a:t>
            </a:r>
            <a:r>
              <a:rPr lang="en-GB" sz="1200" b="0" i="0" u="none" strike="noStrike" kern="1200" noProof="0" dirty="0" smtClean="0">
                <a:solidFill>
                  <a:schemeClr val="tx1"/>
                </a:solidFill>
                <a:effectLst/>
                <a:latin typeface="+mn-lt"/>
                <a:ea typeface="+mn-ea"/>
                <a:cs typeface="+mn-cs"/>
              </a:rPr>
              <a:t>. </a:t>
            </a:r>
            <a:r>
              <a:rPr lang="en-GB" sz="1200" b="0" i="0" u="none" kern="1200" noProof="0" dirty="0" smtClean="0">
                <a:solidFill>
                  <a:schemeClr val="tx1"/>
                </a:solidFill>
                <a:effectLst/>
                <a:latin typeface="+mn-lt"/>
                <a:ea typeface="+mn-ea"/>
                <a:cs typeface="+mn-cs"/>
              </a:rPr>
              <a:t>Arterioles have continuous muscular walls (usually only one to two layers of smooth muscle</a:t>
            </a:r>
            <a:r>
              <a:rPr lang="en-GB" sz="1200" b="0" i="0" kern="1200" noProof="0" dirty="0" smtClean="0">
                <a:solidFill>
                  <a:schemeClr val="tx1"/>
                </a:solidFill>
                <a:effectLst/>
                <a:latin typeface="+mn-lt"/>
                <a:ea typeface="+mn-ea"/>
                <a:cs typeface="+mn-cs"/>
              </a:rPr>
              <a:t>) and are the primary site of vascular resistance. </a:t>
            </a:r>
          </a:p>
          <a:p>
            <a:pPr algn="just"/>
            <a:r>
              <a:rPr lang="en-GB" sz="1200" b="0" i="0" kern="1200" baseline="0" noProof="0" dirty="0" smtClean="0">
                <a:solidFill>
                  <a:schemeClr val="tx1"/>
                </a:solidFill>
                <a:effectLst/>
                <a:latin typeface="+mn-lt"/>
                <a:ea typeface="+mn-ea"/>
                <a:cs typeface="+mn-cs"/>
              </a:rPr>
              <a:t>     </a:t>
            </a:r>
            <a:r>
              <a:rPr lang="en-GB" sz="1200" b="0" i="0" kern="1200" noProof="0" dirty="0" smtClean="0">
                <a:solidFill>
                  <a:schemeClr val="tx1"/>
                </a:solidFill>
                <a:effectLst/>
                <a:latin typeface="+mn-lt"/>
                <a:ea typeface="+mn-ea"/>
                <a:cs typeface="+mn-cs"/>
              </a:rPr>
              <a:t>The terminal parts</a:t>
            </a:r>
            <a:r>
              <a:rPr lang="en-GB" sz="1200" b="0" i="0" kern="1200" baseline="0" noProof="0" dirty="0" smtClean="0">
                <a:solidFill>
                  <a:schemeClr val="tx1"/>
                </a:solidFill>
                <a:effectLst/>
                <a:latin typeface="+mn-lt"/>
                <a:ea typeface="+mn-ea"/>
                <a:cs typeface="+mn-cs"/>
              </a:rPr>
              <a:t> of arterioles </a:t>
            </a:r>
            <a:r>
              <a:rPr lang="en-GB" sz="1200" b="0" i="0" kern="1200" dirty="0" smtClean="0">
                <a:solidFill>
                  <a:schemeClr val="tx1"/>
                </a:solidFill>
                <a:effectLst/>
                <a:latin typeface="+mn-lt"/>
                <a:ea typeface="+mn-ea"/>
                <a:cs typeface="+mn-cs"/>
              </a:rPr>
              <a:t>that connect arterioles to the capillary networks </a:t>
            </a:r>
            <a:r>
              <a:rPr lang="en-GB" sz="1200" b="0" i="0" kern="1200" baseline="0" noProof="0" dirty="0" smtClean="0">
                <a:solidFill>
                  <a:schemeClr val="tx1"/>
                </a:solidFill>
                <a:effectLst/>
                <a:latin typeface="+mn-lt"/>
                <a:ea typeface="+mn-ea"/>
                <a:cs typeface="+mn-cs"/>
              </a:rPr>
              <a:t>are called metarterioles. </a:t>
            </a:r>
            <a:r>
              <a:rPr lang="en-GB" sz="1200" b="0" i="0" kern="1200" noProof="0" dirty="0" smtClean="0">
                <a:solidFill>
                  <a:schemeClr val="tx1"/>
                </a:solidFill>
                <a:effectLst/>
                <a:latin typeface="+mn-lt"/>
                <a:ea typeface="+mn-ea"/>
                <a:cs typeface="+mn-cs"/>
              </a:rPr>
              <a:t>Metarterioles do not have a true tunica media (muscle layer is not continuous but rather irregularly interrupted). </a:t>
            </a:r>
            <a:r>
              <a:rPr lang="en-GB" sz="1200" b="0" i="0" u="none" strike="noStrike" kern="1200" baseline="0" dirty="0" smtClean="0">
                <a:solidFill>
                  <a:schemeClr val="tx1"/>
                </a:solidFill>
                <a:latin typeface="+mn-lt"/>
                <a:ea typeface="+mn-ea"/>
                <a:cs typeface="+mn-cs"/>
              </a:rPr>
              <a:t>At the point where each true capillary originates from a metarteriole, a smooth muscle fibre usually encircles the capillary. This muscle fibre is called </a:t>
            </a:r>
            <a:r>
              <a:rPr lang="en-GB" sz="1200" b="0" i="1" u="none" strike="noStrike" kern="1200" baseline="0" dirty="0" smtClean="0">
                <a:solidFill>
                  <a:schemeClr val="tx1"/>
                </a:solidFill>
                <a:latin typeface="+mn-lt"/>
                <a:ea typeface="+mn-ea"/>
                <a:cs typeface="+mn-cs"/>
              </a:rPr>
              <a:t>precapillary sphincter.</a:t>
            </a:r>
            <a:r>
              <a:rPr lang="en-GB" sz="1200" b="0" i="0" kern="1200" noProof="0" dirty="0" smtClean="0">
                <a:solidFill>
                  <a:schemeClr val="tx1"/>
                </a:solidFill>
                <a:effectLst/>
                <a:latin typeface="+mn-lt"/>
                <a:ea typeface="+mn-ea"/>
                <a:cs typeface="+mn-cs"/>
              </a:rPr>
              <a:t> Precapillary sphincters regulate the flow </a:t>
            </a:r>
            <a:r>
              <a:rPr lang="en-GB" sz="1200" b="0" i="0" kern="1200" dirty="0" smtClean="0">
                <a:solidFill>
                  <a:schemeClr val="tx1"/>
                </a:solidFill>
                <a:effectLst/>
                <a:latin typeface="+mn-lt"/>
                <a:ea typeface="+mn-ea"/>
                <a:cs typeface="+mn-cs"/>
              </a:rPr>
              <a:t>of blood into the capillaries. If most or all of the precapillary sphincters associated with a capillary network contract simultaneously, blood is moved directly from the arterial to the venous system through the metarteriole. In this situation, the metarteriole is acting as a </a:t>
            </a:r>
            <a:r>
              <a:rPr lang="en-GB" sz="1200" b="0" i="1" kern="1200" dirty="0" smtClean="0">
                <a:solidFill>
                  <a:schemeClr val="tx1"/>
                </a:solidFill>
                <a:effectLst/>
                <a:latin typeface="+mn-lt"/>
                <a:ea typeface="+mn-ea"/>
                <a:cs typeface="+mn-cs"/>
              </a:rPr>
              <a:t>thoroughfare channel</a:t>
            </a:r>
            <a:r>
              <a:rPr lang="en-GB" sz="1200" b="0" i="0" kern="1200" dirty="0" smtClean="0">
                <a:solidFill>
                  <a:schemeClr val="tx1"/>
                </a:solidFill>
                <a:effectLst/>
                <a:latin typeface="+mn-lt"/>
                <a:ea typeface="+mn-ea"/>
                <a:cs typeface="+mn-cs"/>
              </a:rPr>
              <a:t>, and the entire capillary network is bypassed. Because each metarteriole regulates blood flow into a specific number of capillaries, blood flow through any tissue is finely controlled. Blood delivery to a particular tissue can be quickly increased, decreased, or even temporarily halted in order to respond to the current metabolic activity of the tissues they supply.</a:t>
            </a:r>
          </a:p>
          <a:p>
            <a:pPr algn="just" eaLnBrk="1" hangingPunct="1">
              <a:spcBef>
                <a:spcPct val="0"/>
              </a:spcBef>
            </a:pPr>
            <a:r>
              <a:rPr lang="en-GB" sz="1200" b="0" i="0" kern="1200" noProof="0" dirty="0" smtClean="0">
                <a:solidFill>
                  <a:schemeClr val="tx1"/>
                </a:solidFill>
                <a:effectLst/>
                <a:latin typeface="+mn-lt"/>
                <a:ea typeface="+mn-ea"/>
                <a:cs typeface="+mn-cs"/>
              </a:rPr>
              <a:t>     Precapillary sphincters are controlled predominately by the concentration</a:t>
            </a:r>
            <a:r>
              <a:rPr lang="en-GB" sz="1200" b="0" i="0" kern="1200" baseline="0" noProof="0" dirty="0" smtClean="0">
                <a:solidFill>
                  <a:schemeClr val="tx1"/>
                </a:solidFill>
                <a:effectLst/>
                <a:latin typeface="+mn-lt"/>
                <a:ea typeface="+mn-ea"/>
                <a:cs typeface="+mn-cs"/>
              </a:rPr>
              <a:t> </a:t>
            </a:r>
            <a:r>
              <a:rPr lang="en-GB" sz="1200" b="0" i="0" kern="1200" noProof="0" dirty="0" smtClean="0">
                <a:solidFill>
                  <a:schemeClr val="tx1"/>
                </a:solidFill>
                <a:effectLst/>
                <a:latin typeface="+mn-lt"/>
                <a:ea typeface="+mn-ea"/>
                <a:cs typeface="+mn-cs"/>
              </a:rPr>
              <a:t>O</a:t>
            </a:r>
            <a:r>
              <a:rPr lang="en-GB" sz="1200" b="0" i="0" kern="1200" baseline="-25000" noProof="0" dirty="0" smtClean="0">
                <a:solidFill>
                  <a:schemeClr val="tx1"/>
                </a:solidFill>
                <a:effectLst/>
                <a:latin typeface="+mn-lt"/>
                <a:ea typeface="+mn-ea"/>
                <a:cs typeface="+mn-cs"/>
              </a:rPr>
              <a:t>2</a:t>
            </a:r>
            <a:r>
              <a:rPr lang="en-GB" sz="1200" b="0" i="0" kern="1200" baseline="0" noProof="0" dirty="0" smtClean="0">
                <a:solidFill>
                  <a:schemeClr val="tx1"/>
                </a:solidFill>
                <a:effectLst/>
                <a:latin typeface="+mn-lt"/>
                <a:ea typeface="+mn-ea"/>
                <a:cs typeface="+mn-cs"/>
              </a:rPr>
              <a:t> in</a:t>
            </a:r>
            <a:r>
              <a:rPr lang="en-GB" sz="1200" b="0" i="0" kern="1200" noProof="0" dirty="0" smtClean="0">
                <a:solidFill>
                  <a:schemeClr val="tx1"/>
                </a:solidFill>
                <a:effectLst/>
                <a:latin typeface="+mn-lt"/>
                <a:ea typeface="+mn-ea"/>
                <a:cs typeface="+mn-cs"/>
              </a:rPr>
              <a:t> the tissue. The reduction of O</a:t>
            </a:r>
            <a:r>
              <a:rPr lang="en-GB" sz="1200" b="0" i="0" kern="1200" baseline="-25000" noProof="0" dirty="0" smtClean="0">
                <a:solidFill>
                  <a:schemeClr val="tx1"/>
                </a:solidFill>
                <a:effectLst/>
                <a:latin typeface="+mn-lt"/>
                <a:ea typeface="+mn-ea"/>
                <a:cs typeface="+mn-cs"/>
              </a:rPr>
              <a:t>2 </a:t>
            </a:r>
            <a:r>
              <a:rPr lang="en-GB" sz="1200" b="0" i="0" kern="1200" baseline="0" noProof="0" dirty="0" smtClean="0">
                <a:solidFill>
                  <a:schemeClr val="tx1"/>
                </a:solidFill>
                <a:effectLst/>
                <a:latin typeface="+mn-lt"/>
                <a:ea typeface="+mn-ea"/>
                <a:cs typeface="+mn-cs"/>
              </a:rPr>
              <a:t>concentration, </a:t>
            </a:r>
            <a:r>
              <a:rPr lang="en-GB" sz="1200" b="0" i="0" kern="1200" noProof="0" dirty="0" smtClean="0">
                <a:solidFill>
                  <a:schemeClr val="tx1"/>
                </a:solidFill>
                <a:effectLst/>
                <a:latin typeface="+mn-lt"/>
                <a:ea typeface="+mn-ea"/>
                <a:cs typeface="+mn-cs"/>
              </a:rPr>
              <a:t>high levels of CO</a:t>
            </a:r>
            <a:r>
              <a:rPr lang="en-GB" sz="1200" b="0" i="0" kern="1200" baseline="-25000" noProof="0" dirty="0" smtClean="0">
                <a:solidFill>
                  <a:schemeClr val="tx1"/>
                </a:solidFill>
                <a:effectLst/>
                <a:latin typeface="+mn-lt"/>
                <a:ea typeface="+mn-ea"/>
                <a:cs typeface="+mn-cs"/>
              </a:rPr>
              <a:t>2</a:t>
            </a:r>
            <a:r>
              <a:rPr lang="en-GB" sz="1200" b="0" i="0" kern="1200" noProof="0" dirty="0" smtClean="0">
                <a:solidFill>
                  <a:schemeClr val="tx1"/>
                </a:solidFill>
                <a:effectLst/>
                <a:latin typeface="+mn-lt"/>
                <a:ea typeface="+mn-ea"/>
                <a:cs typeface="+mn-cs"/>
              </a:rPr>
              <a:t> and associated acidosis cause the sphincter to open. When the tissue no longer needs freshly oxygenated blood and </a:t>
            </a:r>
            <a:r>
              <a:rPr lang="en-GB" sz="1200" b="0" i="0" kern="1200" dirty="0" smtClean="0">
                <a:solidFill>
                  <a:schemeClr val="tx1"/>
                </a:solidFill>
                <a:effectLst/>
                <a:latin typeface="+mn-lt"/>
                <a:ea typeface="+mn-ea"/>
                <a:cs typeface="+mn-cs"/>
              </a:rPr>
              <a:t>the balance is returned, the sphincter closes to allow other tissues to receive blood.</a:t>
            </a:r>
          </a:p>
          <a:p>
            <a:pPr algn="just" eaLnBrk="1" hangingPunct="1">
              <a:spcBef>
                <a:spcPct val="0"/>
              </a:spcBef>
            </a:pPr>
            <a:endParaRPr lang="en-GB" altLang="cs-CZ" sz="1200" b="0" i="0" kern="1200" dirty="0" smtClean="0">
              <a:solidFill>
                <a:schemeClr val="tx1"/>
              </a:solidFill>
              <a:effectLst/>
              <a:latin typeface="+mn-lt"/>
              <a:ea typeface="+mn-ea"/>
              <a:cs typeface="+mn-cs"/>
            </a:endParaRPr>
          </a:p>
          <a:p>
            <a:pPr marL="0" marR="0" indent="0" algn="just" defTabSz="914400" rtl="0" eaLnBrk="1" fontAlgn="base" latinLnBrk="0" hangingPunct="1">
              <a:lnSpc>
                <a:spcPct val="100000"/>
              </a:lnSpc>
              <a:spcBef>
                <a:spcPct val="0"/>
              </a:spcBef>
              <a:spcAft>
                <a:spcPct val="0"/>
              </a:spcAft>
              <a:buClrTx/>
              <a:buSzTx/>
              <a:buFontTx/>
              <a:buNone/>
              <a:tabLst/>
              <a:defRPr/>
            </a:pPr>
            <a:r>
              <a:rPr lang="en-GB" sz="1200" b="1" i="0" kern="1200" dirty="0" smtClean="0">
                <a:solidFill>
                  <a:schemeClr val="tx1"/>
                </a:solidFill>
                <a:effectLst/>
                <a:latin typeface="+mn-lt"/>
                <a:ea typeface="+mn-ea"/>
                <a:cs typeface="+mn-cs"/>
              </a:rPr>
              <a:t>Capillaries</a:t>
            </a:r>
            <a:r>
              <a:rPr lang="en-GB" sz="1200" b="0" i="0" kern="1200" dirty="0" smtClean="0">
                <a:solidFill>
                  <a:schemeClr val="tx1"/>
                </a:solidFill>
                <a:effectLst/>
                <a:latin typeface="+mn-lt"/>
                <a:ea typeface="+mn-ea"/>
                <a:cs typeface="+mn-cs"/>
              </a:rPr>
              <a:t> are the smallest blood vessels in the body </a:t>
            </a:r>
            <a:r>
              <a:rPr lang="en-GB" sz="1200" b="0" i="0" u="none" kern="1200" dirty="0" smtClean="0">
                <a:solidFill>
                  <a:schemeClr val="tx1"/>
                </a:solidFill>
                <a:effectLst/>
                <a:latin typeface="+mn-lt"/>
                <a:ea typeface="+mn-ea"/>
                <a:cs typeface="+mn-cs"/>
              </a:rPr>
              <a:t>(diameter 4-9 </a:t>
            </a:r>
            <a:r>
              <a:rPr lang="en-GB" sz="1200" b="0" i="0" u="none" kern="1200" dirty="0" smtClean="0">
                <a:solidFill>
                  <a:schemeClr val="tx1"/>
                </a:solidFill>
                <a:effectLst/>
                <a:latin typeface="+mn-lt"/>
                <a:ea typeface="+mn-ea"/>
                <a:cs typeface="+mn-cs"/>
                <a:sym typeface="Symbol"/>
              </a:rPr>
              <a:t>m)</a:t>
            </a:r>
            <a:r>
              <a:rPr lang="en-GB" sz="1200" b="0" i="0" kern="1200" dirty="0" smtClean="0">
                <a:solidFill>
                  <a:schemeClr val="tx1"/>
                </a:solidFill>
                <a:effectLst/>
                <a:latin typeface="+mn-lt"/>
                <a:ea typeface="+mn-ea"/>
                <a:cs typeface="+mn-cs"/>
              </a:rPr>
              <a:t>: they convey blood between the arterioles and venules. These </a:t>
            </a:r>
            <a:r>
              <a:rPr lang="en-GB" sz="1200" b="0" i="0" kern="1200" dirty="0" err="1" smtClean="0">
                <a:solidFill>
                  <a:schemeClr val="tx1"/>
                </a:solidFill>
                <a:effectLst/>
                <a:latin typeface="+mn-lt"/>
                <a:ea typeface="+mn-ea"/>
                <a:cs typeface="+mn-cs"/>
              </a:rPr>
              <a:t>microvessels</a:t>
            </a:r>
            <a:r>
              <a:rPr lang="en-GB" sz="1200" b="0" i="0" kern="1200" dirty="0" smtClean="0">
                <a:solidFill>
                  <a:schemeClr val="tx1"/>
                </a:solidFill>
                <a:effectLst/>
                <a:latin typeface="+mn-lt"/>
                <a:ea typeface="+mn-ea"/>
                <a:cs typeface="+mn-cs"/>
              </a:rPr>
              <a:t> are the site of exchange of many substances with the interstitial space surrounding them. Substances which exit include water (proximal portion), </a:t>
            </a:r>
            <a:r>
              <a:rPr lang="en-GB" sz="1200" b="0" i="0" u="none" strike="noStrike" kern="1200" dirty="0" smtClean="0">
                <a:solidFill>
                  <a:schemeClr val="tx1"/>
                </a:solidFill>
                <a:effectLst/>
                <a:latin typeface="+mn-lt"/>
                <a:ea typeface="+mn-ea"/>
                <a:cs typeface="+mn-cs"/>
              </a:rPr>
              <a:t>oxygen</a:t>
            </a:r>
            <a:r>
              <a:rPr lang="en-GB" sz="1200" b="0" i="0" kern="1200" dirty="0" smtClean="0">
                <a:solidFill>
                  <a:schemeClr val="tx1"/>
                </a:solidFill>
                <a:effectLst/>
                <a:latin typeface="+mn-lt"/>
                <a:ea typeface="+mn-ea"/>
                <a:cs typeface="+mn-cs"/>
              </a:rPr>
              <a:t>, and </a:t>
            </a:r>
            <a:r>
              <a:rPr lang="en-GB" sz="1200" b="0" i="0" u="none" strike="noStrike" kern="1200" dirty="0" smtClean="0">
                <a:solidFill>
                  <a:schemeClr val="tx1"/>
                </a:solidFill>
                <a:effectLst/>
                <a:latin typeface="+mn-lt"/>
                <a:ea typeface="+mn-ea"/>
                <a:cs typeface="+mn-cs"/>
              </a:rPr>
              <a:t>glucose</a:t>
            </a:r>
            <a:r>
              <a:rPr lang="en-GB" sz="1200" b="0" i="0" kern="1200" dirty="0" smtClean="0">
                <a:solidFill>
                  <a:schemeClr val="tx1"/>
                </a:solidFill>
                <a:effectLst/>
                <a:latin typeface="+mn-lt"/>
                <a:ea typeface="+mn-ea"/>
                <a:cs typeface="+mn-cs"/>
              </a:rPr>
              <a:t>; substances which enter include </a:t>
            </a:r>
            <a:r>
              <a:rPr lang="en-GB" sz="1200" b="0" i="0" u="none" strike="noStrike" kern="1200" dirty="0" smtClean="0">
                <a:solidFill>
                  <a:schemeClr val="tx1"/>
                </a:solidFill>
                <a:effectLst/>
                <a:latin typeface="+mn-lt"/>
                <a:ea typeface="+mn-ea"/>
                <a:cs typeface="+mn-cs"/>
              </a:rPr>
              <a:t>water</a:t>
            </a:r>
            <a:r>
              <a:rPr lang="en-GB" sz="1200" b="0" i="0" kern="1200" dirty="0" smtClean="0">
                <a:solidFill>
                  <a:schemeClr val="tx1"/>
                </a:solidFill>
                <a:effectLst/>
                <a:latin typeface="+mn-lt"/>
                <a:ea typeface="+mn-ea"/>
                <a:cs typeface="+mn-cs"/>
              </a:rPr>
              <a:t> (distal portion), </a:t>
            </a:r>
            <a:r>
              <a:rPr lang="en-GB" sz="1200" b="0" i="0" u="none" strike="noStrike" kern="1200" dirty="0" smtClean="0">
                <a:solidFill>
                  <a:schemeClr val="tx1"/>
                </a:solidFill>
                <a:effectLst/>
                <a:latin typeface="+mn-lt"/>
                <a:ea typeface="+mn-ea"/>
                <a:cs typeface="+mn-cs"/>
              </a:rPr>
              <a:t>carbon dioxide</a:t>
            </a:r>
            <a:r>
              <a:rPr lang="en-GB" sz="1200" b="0" i="0" kern="1200" dirty="0" smtClean="0">
                <a:solidFill>
                  <a:schemeClr val="tx1"/>
                </a:solidFill>
                <a:effectLst/>
                <a:latin typeface="+mn-lt"/>
                <a:ea typeface="+mn-ea"/>
                <a:cs typeface="+mn-cs"/>
              </a:rPr>
              <a:t>, </a:t>
            </a:r>
            <a:r>
              <a:rPr lang="en-GB" sz="1200" b="0" i="0" u="none" strike="noStrike" kern="1200" dirty="0" smtClean="0">
                <a:solidFill>
                  <a:schemeClr val="tx1"/>
                </a:solidFill>
                <a:effectLst/>
                <a:latin typeface="+mn-lt"/>
                <a:ea typeface="+mn-ea"/>
                <a:cs typeface="+mn-cs"/>
              </a:rPr>
              <a:t>uric acid</a:t>
            </a:r>
            <a:r>
              <a:rPr lang="en-GB" sz="1200" b="0" i="0" kern="1200" dirty="0" smtClean="0">
                <a:solidFill>
                  <a:schemeClr val="tx1"/>
                </a:solidFill>
                <a:effectLst/>
                <a:latin typeface="+mn-lt"/>
                <a:ea typeface="+mn-ea"/>
                <a:cs typeface="+mn-cs"/>
              </a:rPr>
              <a:t>, </a:t>
            </a:r>
            <a:r>
              <a:rPr lang="en-GB" sz="1200" b="0" i="0" u="none" strike="noStrike" kern="1200" dirty="0" smtClean="0">
                <a:solidFill>
                  <a:schemeClr val="tx1"/>
                </a:solidFill>
                <a:effectLst/>
                <a:latin typeface="+mn-lt"/>
                <a:ea typeface="+mn-ea"/>
                <a:cs typeface="+mn-cs"/>
              </a:rPr>
              <a:t>lactic acid</a:t>
            </a:r>
            <a:r>
              <a:rPr lang="en-GB" sz="1200" b="0" i="0" kern="1200" dirty="0" smtClean="0">
                <a:solidFill>
                  <a:schemeClr val="tx1"/>
                </a:solidFill>
                <a:effectLst/>
                <a:latin typeface="+mn-lt"/>
                <a:ea typeface="+mn-ea"/>
                <a:cs typeface="+mn-cs"/>
              </a:rPr>
              <a:t>, </a:t>
            </a:r>
            <a:r>
              <a:rPr lang="en-GB" sz="1200" b="0" i="0" u="none" strike="noStrike" kern="1200" dirty="0" smtClean="0">
                <a:solidFill>
                  <a:schemeClr val="tx1"/>
                </a:solidFill>
                <a:effectLst/>
                <a:latin typeface="+mn-lt"/>
                <a:ea typeface="+mn-ea"/>
                <a:cs typeface="+mn-cs"/>
              </a:rPr>
              <a:t>urea</a:t>
            </a:r>
            <a:r>
              <a:rPr lang="en-GB" sz="1200" b="0" i="0" kern="1200" dirty="0" smtClean="0">
                <a:solidFill>
                  <a:schemeClr val="tx1"/>
                </a:solidFill>
                <a:effectLst/>
                <a:latin typeface="+mn-lt"/>
                <a:ea typeface="+mn-ea"/>
                <a:cs typeface="+mn-cs"/>
              </a:rPr>
              <a:t> and </a:t>
            </a:r>
            <a:r>
              <a:rPr lang="en-GB" sz="1200" b="0" i="0" u="none" strike="noStrike" kern="1200" dirty="0" err="1" smtClean="0">
                <a:solidFill>
                  <a:schemeClr val="tx1"/>
                </a:solidFill>
                <a:effectLst/>
                <a:latin typeface="+mn-lt"/>
                <a:ea typeface="+mn-ea"/>
                <a:cs typeface="+mn-cs"/>
              </a:rPr>
              <a:t>creatinine</a:t>
            </a:r>
            <a:r>
              <a:rPr lang="en-GB" sz="1200" b="0" i="0" kern="1200" dirty="0" smtClean="0">
                <a:solidFill>
                  <a:schemeClr val="tx1"/>
                </a:solidFill>
                <a:effectLst/>
                <a:latin typeface="+mn-lt"/>
                <a:ea typeface="+mn-ea"/>
                <a:cs typeface="+mn-cs"/>
              </a:rPr>
              <a:t>. </a:t>
            </a:r>
          </a:p>
          <a:p>
            <a:pPr marL="0" marR="0" indent="0" algn="just" defTabSz="914400" rtl="0" eaLnBrk="1" fontAlgn="base" latinLnBrk="0" hangingPunct="1">
              <a:lnSpc>
                <a:spcPct val="100000"/>
              </a:lnSpc>
              <a:spcBef>
                <a:spcPct val="0"/>
              </a:spcBef>
              <a:spcAft>
                <a:spcPct val="0"/>
              </a:spcAft>
              <a:buClrTx/>
              <a:buSzTx/>
              <a:buFontTx/>
              <a:buNone/>
              <a:tabLst/>
              <a:defRPr/>
            </a:pPr>
            <a:endParaRPr lang="en-GB" altLang="cs-CZ" sz="1200" b="0" i="0" kern="1200" dirty="0" smtClean="0">
              <a:solidFill>
                <a:schemeClr val="tx1"/>
              </a:solidFill>
              <a:effectLst/>
              <a:latin typeface="+mn-lt"/>
              <a:ea typeface="+mn-ea"/>
              <a:cs typeface="+mn-cs"/>
            </a:endParaRPr>
          </a:p>
          <a:p>
            <a:pPr algn="just" eaLnBrk="1" hangingPunct="1">
              <a:spcBef>
                <a:spcPct val="0"/>
              </a:spcBef>
            </a:pPr>
            <a:r>
              <a:rPr lang="en-GB" altLang="cs-CZ" sz="1200" b="1" i="0" kern="1200" noProof="0" dirty="0" smtClean="0">
                <a:solidFill>
                  <a:schemeClr val="tx1"/>
                </a:solidFill>
                <a:effectLst/>
                <a:latin typeface="+mn-lt"/>
                <a:ea typeface="+mn-ea"/>
                <a:cs typeface="+mn-cs"/>
              </a:rPr>
              <a:t>Venules</a:t>
            </a:r>
            <a:r>
              <a:rPr lang="en-GB" sz="1200" b="0" i="0" u="none" strike="noStrike" kern="1200" baseline="0" noProof="0" dirty="0" smtClean="0">
                <a:solidFill>
                  <a:schemeClr val="tx1"/>
                </a:solidFill>
                <a:latin typeface="+mn-lt"/>
                <a:ea typeface="+mn-ea"/>
                <a:cs typeface="+mn-cs"/>
              </a:rPr>
              <a:t> are larger than the arterioles and have a much weaker muscular coat. However, the pressure in the venules is much less than that in the arterioles, so that the venules still can contract considerably despite the weak muscle.</a:t>
            </a:r>
            <a:endParaRPr lang="en-GB" altLang="cs-CZ" noProof="0" dirty="0" smtClean="0"/>
          </a:p>
          <a:p>
            <a:pPr eaLnBrk="1" hangingPunct="1">
              <a:spcBef>
                <a:spcPct val="0"/>
              </a:spcBef>
            </a:pPr>
            <a:endParaRPr lang="en-GB" altLang="cs-CZ" dirty="0"/>
          </a:p>
        </p:txBody>
      </p:sp>
      <p:sp>
        <p:nvSpPr>
          <p:cNvPr id="16387"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6BBD0E52-A5EB-4E31-8C07-595192CD8013}" type="slidenum">
              <a:rPr lang="cs-CZ" altLang="cs-CZ" smtClean="0"/>
              <a:pPr/>
              <a:t>2</a:t>
            </a:fld>
            <a:endParaRPr lang="cs-CZ" alt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GB" sz="1200" b="1" i="0" kern="1200" noProof="0" dirty="0" smtClean="0">
                <a:solidFill>
                  <a:schemeClr val="tx1"/>
                </a:solidFill>
                <a:effectLst/>
                <a:latin typeface="+mn-lt"/>
                <a:ea typeface="+mn-ea"/>
                <a:cs typeface="+mn-cs"/>
              </a:rPr>
              <a:t>Structure of vessel wall</a:t>
            </a:r>
          </a:p>
          <a:p>
            <a:r>
              <a:rPr lang="en-GB" sz="1200" b="0" i="0" kern="1200" noProof="0" dirty="0" smtClean="0">
                <a:solidFill>
                  <a:schemeClr val="tx1"/>
                </a:solidFill>
                <a:effectLst/>
                <a:latin typeface="+mn-lt"/>
                <a:ea typeface="+mn-ea"/>
                <a:cs typeface="+mn-cs"/>
              </a:rPr>
              <a:t>The </a:t>
            </a:r>
            <a:r>
              <a:rPr lang="en-GB" sz="1200" b="0" i="1" kern="1200" noProof="0" dirty="0" smtClean="0">
                <a:solidFill>
                  <a:schemeClr val="tx1"/>
                </a:solidFill>
                <a:effectLst/>
                <a:latin typeface="+mn-lt"/>
                <a:ea typeface="+mn-ea"/>
                <a:cs typeface="+mn-cs"/>
              </a:rPr>
              <a:t>arteries</a:t>
            </a:r>
            <a:r>
              <a:rPr lang="en-GB" sz="1200" b="0" i="0" kern="1200" noProof="0" dirty="0" smtClean="0">
                <a:solidFill>
                  <a:schemeClr val="tx1"/>
                </a:solidFill>
                <a:effectLst/>
                <a:latin typeface="+mn-lt"/>
                <a:ea typeface="+mn-ea"/>
                <a:cs typeface="+mn-cs"/>
              </a:rPr>
              <a:t>  and </a:t>
            </a:r>
            <a:r>
              <a:rPr lang="en-GB" sz="1200" b="0" i="1" kern="1200" noProof="0" dirty="0" smtClean="0">
                <a:solidFill>
                  <a:schemeClr val="tx1"/>
                </a:solidFill>
                <a:effectLst/>
                <a:latin typeface="+mn-lt"/>
                <a:ea typeface="+mn-ea"/>
                <a:cs typeface="+mn-cs"/>
              </a:rPr>
              <a:t>veins</a:t>
            </a:r>
            <a:r>
              <a:rPr lang="en-GB" sz="1200" b="0" i="0" kern="1200" noProof="0" dirty="0" smtClean="0">
                <a:solidFill>
                  <a:schemeClr val="tx1"/>
                </a:solidFill>
                <a:effectLst/>
                <a:latin typeface="+mn-lt"/>
                <a:ea typeface="+mn-ea"/>
                <a:cs typeface="+mn-cs"/>
              </a:rPr>
              <a:t> have three layers:</a:t>
            </a:r>
          </a:p>
          <a:p>
            <a:pPr algn="just"/>
            <a:r>
              <a:rPr lang="en-GB" sz="1200" b="0" i="0" kern="1200" noProof="0" dirty="0" smtClean="0">
                <a:solidFill>
                  <a:schemeClr val="tx1"/>
                </a:solidFill>
                <a:effectLst/>
                <a:latin typeface="+mn-lt"/>
                <a:ea typeface="+mn-ea"/>
                <a:cs typeface="+mn-cs"/>
                <a:sym typeface="Symbol"/>
              </a:rPr>
              <a:t>     </a:t>
            </a:r>
            <a:r>
              <a:rPr lang="en-GB" sz="1200" b="0" i="0" kern="1200" noProof="0" dirty="0" smtClean="0">
                <a:solidFill>
                  <a:schemeClr val="tx1"/>
                </a:solidFill>
                <a:effectLst/>
                <a:latin typeface="+mn-lt"/>
                <a:ea typeface="+mn-ea"/>
                <a:cs typeface="+mn-cs"/>
              </a:rPr>
              <a:t> The inner layer (</a:t>
            </a:r>
            <a:r>
              <a:rPr lang="en-GB" sz="1200" b="0" i="1" kern="1200" noProof="0" dirty="0" smtClean="0">
                <a:solidFill>
                  <a:schemeClr val="tx1"/>
                </a:solidFill>
                <a:effectLst/>
                <a:latin typeface="+mn-lt"/>
                <a:ea typeface="+mn-ea"/>
                <a:cs typeface="+mn-cs"/>
              </a:rPr>
              <a:t>tunica intima</a:t>
            </a:r>
            <a:r>
              <a:rPr lang="en-GB" sz="1200" b="0" i="0" kern="1200" noProof="0" dirty="0" smtClean="0">
                <a:solidFill>
                  <a:schemeClr val="tx1"/>
                </a:solidFill>
                <a:effectLst/>
                <a:latin typeface="+mn-lt"/>
                <a:ea typeface="+mn-ea"/>
                <a:cs typeface="+mn-cs"/>
              </a:rPr>
              <a:t>) is the thinnest layer. It is a single layer of flat cells glued by a polysaccharide intercellular matrix, surrounded by a thin layer of </a:t>
            </a:r>
            <a:r>
              <a:rPr lang="en-GB" sz="1200" b="0" i="0" kern="1200" noProof="0" dirty="0" err="1" smtClean="0">
                <a:solidFill>
                  <a:schemeClr val="tx1"/>
                </a:solidFill>
                <a:effectLst/>
                <a:latin typeface="+mn-lt"/>
                <a:ea typeface="+mn-ea"/>
                <a:cs typeface="+mn-cs"/>
              </a:rPr>
              <a:t>subendothelial</a:t>
            </a:r>
            <a:r>
              <a:rPr lang="en-GB" sz="1200" b="0" i="0" kern="1200" noProof="0" dirty="0" smtClean="0">
                <a:solidFill>
                  <a:schemeClr val="tx1"/>
                </a:solidFill>
                <a:effectLst/>
                <a:latin typeface="+mn-lt"/>
                <a:ea typeface="+mn-ea"/>
                <a:cs typeface="+mn-cs"/>
              </a:rPr>
              <a:t> connective tissue interlaced with a number of circularly arranged elastic bands called the </a:t>
            </a:r>
            <a:r>
              <a:rPr lang="en-GB" sz="1200" b="0" i="1" kern="1200" noProof="0" dirty="0" smtClean="0">
                <a:solidFill>
                  <a:schemeClr val="tx1"/>
                </a:solidFill>
                <a:effectLst/>
                <a:latin typeface="+mn-lt"/>
                <a:ea typeface="+mn-ea"/>
                <a:cs typeface="+mn-cs"/>
              </a:rPr>
              <a:t>internal elastic lamina</a:t>
            </a:r>
            <a:r>
              <a:rPr lang="en-GB" sz="1200" b="0" i="0" kern="1200" noProof="0" dirty="0" smtClean="0">
                <a:solidFill>
                  <a:schemeClr val="tx1"/>
                </a:solidFill>
                <a:effectLst/>
                <a:latin typeface="+mn-lt"/>
                <a:ea typeface="+mn-ea"/>
                <a:cs typeface="+mn-cs"/>
              </a:rPr>
              <a:t>. A thin membrane of elastic </a:t>
            </a:r>
            <a:r>
              <a:rPr lang="en-GB" sz="1200" b="0" i="0" kern="1200" noProof="0" dirty="0" err="1" smtClean="0">
                <a:solidFill>
                  <a:schemeClr val="tx1"/>
                </a:solidFill>
                <a:effectLst/>
                <a:latin typeface="+mn-lt"/>
                <a:ea typeface="+mn-ea"/>
                <a:cs typeface="+mn-cs"/>
              </a:rPr>
              <a:t>fibers</a:t>
            </a:r>
            <a:r>
              <a:rPr lang="en-GB" sz="1200" b="0" i="0" kern="1200" noProof="0" dirty="0" smtClean="0">
                <a:solidFill>
                  <a:schemeClr val="tx1"/>
                </a:solidFill>
                <a:effectLst/>
                <a:latin typeface="+mn-lt"/>
                <a:ea typeface="+mn-ea"/>
                <a:cs typeface="+mn-cs"/>
              </a:rPr>
              <a:t> in the tunica intima run parallel to the vessel.</a:t>
            </a:r>
          </a:p>
          <a:p>
            <a:pPr algn="just"/>
            <a:r>
              <a:rPr lang="en-GB" sz="1200" b="0" i="0" kern="1200" noProof="0" dirty="0" smtClean="0">
                <a:solidFill>
                  <a:schemeClr val="tx1"/>
                </a:solidFill>
                <a:effectLst/>
                <a:latin typeface="+mn-lt"/>
                <a:ea typeface="+mn-ea"/>
                <a:cs typeface="+mn-cs"/>
                <a:sym typeface="Symbol"/>
              </a:rPr>
              <a:t>      </a:t>
            </a:r>
            <a:r>
              <a:rPr lang="en-GB" sz="1200" b="0" i="0" kern="1200" noProof="0" dirty="0" smtClean="0">
                <a:solidFill>
                  <a:schemeClr val="tx1"/>
                </a:solidFill>
                <a:effectLst/>
                <a:latin typeface="+mn-lt"/>
                <a:ea typeface="+mn-ea"/>
                <a:cs typeface="+mn-cs"/>
              </a:rPr>
              <a:t>The middle layer (</a:t>
            </a:r>
            <a:r>
              <a:rPr lang="en-GB" sz="1200" b="0" i="1" kern="1200" noProof="0" dirty="0" smtClean="0">
                <a:solidFill>
                  <a:schemeClr val="tx1"/>
                </a:solidFill>
                <a:effectLst/>
                <a:latin typeface="+mn-lt"/>
                <a:ea typeface="+mn-ea"/>
                <a:cs typeface="+mn-cs"/>
              </a:rPr>
              <a:t>tunica</a:t>
            </a:r>
            <a:r>
              <a:rPr lang="en-GB" sz="1200" b="0" i="1" kern="1200" baseline="0" noProof="0" dirty="0" smtClean="0">
                <a:solidFill>
                  <a:schemeClr val="tx1"/>
                </a:solidFill>
                <a:effectLst/>
                <a:latin typeface="+mn-lt"/>
                <a:ea typeface="+mn-ea"/>
                <a:cs typeface="+mn-cs"/>
              </a:rPr>
              <a:t> media</a:t>
            </a:r>
            <a:r>
              <a:rPr lang="en-GB" sz="1200" b="0" i="0" kern="1200" baseline="0" noProof="0" dirty="0" smtClean="0">
                <a:solidFill>
                  <a:schemeClr val="tx1"/>
                </a:solidFill>
                <a:effectLst/>
                <a:latin typeface="+mn-lt"/>
                <a:ea typeface="+mn-ea"/>
                <a:cs typeface="+mn-cs"/>
              </a:rPr>
              <a:t>) </a:t>
            </a:r>
            <a:r>
              <a:rPr lang="en-GB" sz="1200" b="0" i="0" kern="1200" noProof="0" dirty="0" smtClean="0">
                <a:solidFill>
                  <a:schemeClr val="tx1"/>
                </a:solidFill>
                <a:effectLst/>
                <a:latin typeface="+mn-lt"/>
                <a:ea typeface="+mn-ea"/>
                <a:cs typeface="+mn-cs"/>
              </a:rPr>
              <a:t>is the thickest layer in arteries. It consists of circularly arranged elastic </a:t>
            </a:r>
            <a:r>
              <a:rPr lang="en-GB" sz="1200" b="0" i="0" kern="1200" noProof="0" dirty="0" err="1" smtClean="0">
                <a:solidFill>
                  <a:schemeClr val="tx1"/>
                </a:solidFill>
                <a:effectLst/>
                <a:latin typeface="+mn-lt"/>
                <a:ea typeface="+mn-ea"/>
                <a:cs typeface="+mn-cs"/>
              </a:rPr>
              <a:t>fiber</a:t>
            </a:r>
            <a:r>
              <a:rPr lang="en-GB" sz="1200" b="0" i="0" kern="1200" noProof="0" dirty="0" smtClean="0">
                <a:solidFill>
                  <a:schemeClr val="tx1"/>
                </a:solidFill>
                <a:effectLst/>
                <a:latin typeface="+mn-lt"/>
                <a:ea typeface="+mn-ea"/>
                <a:cs typeface="+mn-cs"/>
              </a:rPr>
              <a:t>, connective tissue, polysaccharide substances, the second and third layer are separated by another thick elastic band called external elastic lamina. The tunica media may (especially in arteries) be rich in vascular smooth muscle, which controls the </a:t>
            </a:r>
            <a:r>
              <a:rPr lang="en-GB" sz="1200" b="0" i="0" kern="1200" noProof="0" dirty="0" err="1" smtClean="0">
                <a:solidFill>
                  <a:schemeClr val="tx1"/>
                </a:solidFill>
                <a:effectLst/>
                <a:latin typeface="+mn-lt"/>
                <a:ea typeface="+mn-ea"/>
                <a:cs typeface="+mn-cs"/>
              </a:rPr>
              <a:t>caliber</a:t>
            </a:r>
            <a:r>
              <a:rPr lang="en-GB" sz="1200" b="0" i="0" kern="1200" noProof="0" dirty="0" smtClean="0">
                <a:solidFill>
                  <a:schemeClr val="tx1"/>
                </a:solidFill>
                <a:effectLst/>
                <a:latin typeface="+mn-lt"/>
                <a:ea typeface="+mn-ea"/>
                <a:cs typeface="+mn-cs"/>
              </a:rPr>
              <a:t> of the vessel. Veins don't have the external elastic lamina, but only an internal one. The tunica media is thicker in the arteries than in the veins.</a:t>
            </a:r>
          </a:p>
          <a:p>
            <a:r>
              <a:rPr lang="en-GB" sz="1200" b="0" i="0" kern="1200" noProof="0" dirty="0" smtClean="0">
                <a:solidFill>
                  <a:schemeClr val="tx1"/>
                </a:solidFill>
                <a:effectLst/>
                <a:latin typeface="+mn-lt"/>
                <a:ea typeface="+mn-ea"/>
                <a:cs typeface="+mn-cs"/>
                <a:sym typeface="Symbol"/>
              </a:rPr>
              <a:t>    </a:t>
            </a:r>
            <a:r>
              <a:rPr lang="en-GB" sz="1200" b="0" i="0" kern="1200" baseline="0" noProof="0" dirty="0" smtClean="0">
                <a:solidFill>
                  <a:schemeClr val="tx1"/>
                </a:solidFill>
                <a:effectLst/>
                <a:latin typeface="+mn-lt"/>
                <a:ea typeface="+mn-ea"/>
                <a:cs typeface="+mn-cs"/>
                <a:sym typeface="Symbol"/>
              </a:rPr>
              <a:t> </a:t>
            </a:r>
            <a:r>
              <a:rPr lang="en-GB" sz="1200" b="0" i="0" kern="1200" noProof="0" dirty="0" smtClean="0">
                <a:solidFill>
                  <a:schemeClr val="tx1"/>
                </a:solidFill>
                <a:effectLst/>
                <a:latin typeface="+mn-lt"/>
                <a:ea typeface="+mn-ea"/>
                <a:cs typeface="+mn-cs"/>
                <a:sym typeface="Symbol"/>
              </a:rPr>
              <a:t> </a:t>
            </a:r>
            <a:r>
              <a:rPr lang="en-GB" sz="1200" b="0" i="0" kern="1200" noProof="0" dirty="0" smtClean="0">
                <a:solidFill>
                  <a:schemeClr val="tx1"/>
                </a:solidFill>
                <a:effectLst/>
                <a:latin typeface="+mn-lt"/>
                <a:ea typeface="+mn-ea"/>
                <a:cs typeface="+mn-cs"/>
              </a:rPr>
              <a:t>The outer layer (tunica adventitia) is the thickest layer in veins. It is entirely made of connective tissue. It also contains nerves that supply the vessel as well as nutrient capillaries (vasa </a:t>
            </a:r>
            <a:r>
              <a:rPr lang="en-GB" sz="1200" b="0" i="0" kern="1200" noProof="0" dirty="0" err="1" smtClean="0">
                <a:solidFill>
                  <a:schemeClr val="tx1"/>
                </a:solidFill>
                <a:effectLst/>
                <a:latin typeface="+mn-lt"/>
                <a:ea typeface="+mn-ea"/>
                <a:cs typeface="+mn-cs"/>
              </a:rPr>
              <a:t>vasorum</a:t>
            </a:r>
            <a:r>
              <a:rPr lang="en-GB" sz="1200" b="0" i="0" kern="1200" noProof="0" dirty="0" smtClean="0">
                <a:solidFill>
                  <a:schemeClr val="tx1"/>
                </a:solidFill>
                <a:effectLst/>
                <a:latin typeface="+mn-lt"/>
                <a:ea typeface="+mn-ea"/>
                <a:cs typeface="+mn-cs"/>
              </a:rPr>
              <a:t>) in the larger blood vessels.</a:t>
            </a:r>
          </a:p>
          <a:p>
            <a:endParaRPr lang="en-GB" sz="1200" b="0" i="0" kern="1200" dirty="0" smtClean="0">
              <a:solidFill>
                <a:schemeClr val="tx1"/>
              </a:solidFill>
              <a:effectLst/>
              <a:latin typeface="+mn-lt"/>
              <a:ea typeface="+mn-ea"/>
              <a:cs typeface="+mn-cs"/>
            </a:endParaRPr>
          </a:p>
          <a:p>
            <a:pPr algn="just"/>
            <a:r>
              <a:rPr lang="en-GB" sz="1200" b="0" i="1" u="none" strike="noStrike" kern="1200" noProof="0" dirty="0" smtClean="0">
                <a:solidFill>
                  <a:schemeClr val="tx1"/>
                </a:solidFill>
                <a:effectLst/>
                <a:latin typeface="+mn-lt"/>
                <a:ea typeface="+mn-ea"/>
                <a:cs typeface="+mn-cs"/>
              </a:rPr>
              <a:t>Capillaries</a:t>
            </a:r>
            <a:r>
              <a:rPr lang="en-GB" sz="1200" b="0" i="0" kern="1200" noProof="0" dirty="0" smtClean="0">
                <a:solidFill>
                  <a:schemeClr val="tx1"/>
                </a:solidFill>
                <a:effectLst/>
                <a:latin typeface="+mn-lt"/>
                <a:ea typeface="+mn-ea"/>
                <a:cs typeface="+mn-cs"/>
              </a:rPr>
              <a:t> consist of a single layer of </a:t>
            </a:r>
            <a:r>
              <a:rPr lang="en-GB" sz="1200" b="0" i="1" kern="1200" noProof="0" dirty="0" smtClean="0">
                <a:solidFill>
                  <a:schemeClr val="tx1"/>
                </a:solidFill>
                <a:effectLst/>
                <a:latin typeface="+mn-lt"/>
                <a:ea typeface="+mn-ea"/>
                <a:cs typeface="+mn-cs"/>
              </a:rPr>
              <a:t>endothelial cells</a:t>
            </a:r>
            <a:r>
              <a:rPr lang="en-GB" sz="1200" b="0" i="0" kern="1200" noProof="0" dirty="0" smtClean="0">
                <a:solidFill>
                  <a:schemeClr val="tx1"/>
                </a:solidFill>
                <a:effectLst/>
                <a:latin typeface="+mn-lt"/>
                <a:ea typeface="+mn-ea"/>
                <a:cs typeface="+mn-cs"/>
              </a:rPr>
              <a:t> with a supporting </a:t>
            </a:r>
            <a:r>
              <a:rPr lang="en-GB" sz="1200" b="0" i="0" kern="1200" noProof="0" dirty="0" err="1" smtClean="0">
                <a:solidFill>
                  <a:schemeClr val="tx1"/>
                </a:solidFill>
                <a:effectLst/>
                <a:latin typeface="+mn-lt"/>
                <a:ea typeface="+mn-ea"/>
                <a:cs typeface="+mn-cs"/>
              </a:rPr>
              <a:t>subendothelium</a:t>
            </a:r>
            <a:r>
              <a:rPr lang="en-GB" sz="1200" b="0" i="0" kern="1200" noProof="0" dirty="0" smtClean="0">
                <a:solidFill>
                  <a:schemeClr val="tx1"/>
                </a:solidFill>
                <a:effectLst/>
                <a:latin typeface="+mn-lt"/>
                <a:ea typeface="+mn-ea"/>
                <a:cs typeface="+mn-cs"/>
              </a:rPr>
              <a:t> consisting of a </a:t>
            </a:r>
            <a:r>
              <a:rPr lang="en-GB" sz="1200" b="0" i="1" kern="1200" noProof="0" dirty="0" smtClean="0">
                <a:solidFill>
                  <a:schemeClr val="tx1"/>
                </a:solidFill>
                <a:effectLst/>
                <a:latin typeface="+mn-lt"/>
                <a:ea typeface="+mn-ea"/>
                <a:cs typeface="+mn-cs"/>
              </a:rPr>
              <a:t>basement membrane </a:t>
            </a:r>
            <a:r>
              <a:rPr lang="en-GB" sz="1200" b="0" i="0" kern="1200" noProof="0" dirty="0" smtClean="0">
                <a:solidFill>
                  <a:schemeClr val="tx1"/>
                </a:solidFill>
                <a:effectLst/>
                <a:latin typeface="+mn-lt"/>
                <a:ea typeface="+mn-ea"/>
                <a:cs typeface="+mn-cs"/>
              </a:rPr>
              <a:t> and </a:t>
            </a:r>
            <a:r>
              <a:rPr lang="en-GB" sz="1200" b="0" i="1" kern="1200" noProof="0" dirty="0" smtClean="0">
                <a:solidFill>
                  <a:schemeClr val="tx1"/>
                </a:solidFill>
                <a:effectLst/>
                <a:latin typeface="+mn-lt"/>
                <a:ea typeface="+mn-ea"/>
                <a:cs typeface="+mn-cs"/>
              </a:rPr>
              <a:t>connective tissue</a:t>
            </a:r>
            <a:r>
              <a:rPr lang="en-GB" sz="1200" b="0" i="0" kern="1200" noProof="0" dirty="0" smtClean="0">
                <a:solidFill>
                  <a:schemeClr val="tx1"/>
                </a:solidFill>
                <a:effectLst/>
                <a:latin typeface="+mn-lt"/>
                <a:ea typeface="+mn-ea"/>
                <a:cs typeface="+mn-cs"/>
              </a:rPr>
              <a:t>. </a:t>
            </a:r>
            <a:r>
              <a:rPr lang="en-GB" altLang="cs-CZ" noProof="0" dirty="0" smtClean="0"/>
              <a:t>Length of the capillaries is most often between 0.5  and 1 mm. T</a:t>
            </a:r>
            <a:r>
              <a:rPr lang="en-GB" altLang="cs-CZ" baseline="0" noProof="0" dirty="0" smtClean="0"/>
              <a:t>he basic characteristics of the capillaries allowing the efficient exchange of solutes between the capillary and interstitial space are summarised</a:t>
            </a:r>
            <a:r>
              <a:rPr lang="cs-CZ" altLang="cs-CZ" baseline="0" noProof="0" dirty="0" smtClean="0"/>
              <a:t> on </a:t>
            </a:r>
            <a:r>
              <a:rPr lang="en-GB" altLang="cs-CZ" baseline="0" noProof="0" dirty="0" smtClean="0"/>
              <a:t>the slide.</a:t>
            </a:r>
            <a:endParaRPr lang="en-GB" altLang="cs-CZ" noProof="0" dirty="0"/>
          </a:p>
        </p:txBody>
      </p:sp>
      <p:sp>
        <p:nvSpPr>
          <p:cNvPr id="18435"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B841FE15-35D5-4827-9737-435545421775}" type="slidenum">
              <a:rPr lang="cs-CZ" altLang="cs-CZ" smtClean="0"/>
              <a:pPr/>
              <a:t>3</a:t>
            </a:fld>
            <a:endParaRPr lang="cs-CZ" alt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Zástupný symbol pro obrázek snímk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2" name="Zástupný symbol pro poznámky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Aft>
                <a:spcPts val="0"/>
              </a:spcAft>
            </a:pPr>
            <a:r>
              <a:rPr lang="en-GB" sz="1200" b="1" i="0" u="none" strike="noStrike" kern="1200" baseline="0" noProof="0" dirty="0" smtClean="0">
                <a:solidFill>
                  <a:schemeClr val="tx1"/>
                </a:solidFill>
                <a:latin typeface="+mn-lt"/>
                <a:ea typeface="+mn-ea"/>
                <a:cs typeface="+mn-cs"/>
              </a:rPr>
              <a:t>Passageways allowing transport of fluid and solutes through capillary wall </a:t>
            </a:r>
          </a:p>
          <a:p>
            <a:pPr>
              <a:spcBef>
                <a:spcPts val="600"/>
              </a:spcBef>
            </a:pPr>
            <a:r>
              <a:rPr lang="en-GB" sz="1200" b="0" i="1" u="none" strike="noStrike" kern="1200" baseline="0" dirty="0" smtClean="0">
                <a:solidFill>
                  <a:schemeClr val="tx1"/>
                </a:solidFill>
                <a:latin typeface="+mn-lt"/>
                <a:ea typeface="+mn-ea"/>
                <a:cs typeface="+mn-cs"/>
              </a:rPr>
              <a:t>    </a:t>
            </a:r>
            <a:endParaRPr lang="cs-CZ" sz="1200" b="0" i="1" u="none" strike="noStrike" kern="1200" baseline="0" dirty="0" smtClean="0">
              <a:solidFill>
                <a:schemeClr val="tx1"/>
              </a:solidFill>
              <a:latin typeface="+mn-lt"/>
              <a:ea typeface="+mn-ea"/>
              <a:cs typeface="+mn-cs"/>
            </a:endParaRPr>
          </a:p>
          <a:p>
            <a:pPr algn="just">
              <a:spcBef>
                <a:spcPts val="600"/>
              </a:spcBef>
            </a:pPr>
            <a:r>
              <a:rPr lang="en-GB" sz="1200" b="1" i="1" u="none" strike="noStrike" kern="1200" baseline="0" noProof="0" dirty="0" smtClean="0">
                <a:solidFill>
                  <a:schemeClr val="tx1"/>
                </a:solidFill>
                <a:latin typeface="+mn-lt"/>
                <a:ea typeface="+mn-ea"/>
                <a:cs typeface="+mn-cs"/>
              </a:rPr>
              <a:t>Intercellular clefts. </a:t>
            </a:r>
            <a:r>
              <a:rPr lang="en-GB" sz="1200" b="0" i="0" u="none" strike="noStrike" kern="1200" baseline="0" noProof="0" dirty="0" smtClean="0">
                <a:solidFill>
                  <a:schemeClr val="tx1"/>
                </a:solidFill>
                <a:latin typeface="+mn-lt"/>
                <a:ea typeface="+mn-ea"/>
                <a:cs typeface="+mn-cs"/>
              </a:rPr>
              <a:t>Very small passageways connecting the interior of the capillary with the exterior. Each cleft is interrupted periodically by short ridges of protein attachments that hold the endothelial cells together, but between these ridges fluid can percolate freely through the cleft. The cleft normally has a uniform spacing with a width of about 6 to 7 </a:t>
            </a:r>
            <a:r>
              <a:rPr lang="en-GB" sz="1200" b="0" i="0" u="none" strike="noStrike" kern="1200" baseline="0" noProof="0" dirty="0" err="1" smtClean="0">
                <a:solidFill>
                  <a:schemeClr val="tx1"/>
                </a:solidFill>
                <a:latin typeface="+mn-lt"/>
                <a:ea typeface="+mn-ea"/>
                <a:cs typeface="+mn-cs"/>
              </a:rPr>
              <a:t>nanometers</a:t>
            </a:r>
            <a:r>
              <a:rPr lang="en-GB" sz="1200" b="0" i="0" u="none" strike="noStrike" kern="1200" baseline="0" noProof="0" dirty="0" smtClean="0">
                <a:solidFill>
                  <a:schemeClr val="tx1"/>
                </a:solidFill>
                <a:latin typeface="+mn-lt"/>
                <a:ea typeface="+mn-ea"/>
                <a:cs typeface="+mn-cs"/>
              </a:rPr>
              <a:t>.</a:t>
            </a:r>
          </a:p>
          <a:p>
            <a:pPr algn="just"/>
            <a:r>
              <a:rPr lang="en-GB" alt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Because the intercellular clefts are located only at the edges of the endothelial cells, they usually represent no more than 1/1000 of the total surface area of the capillary wall. Nevertheless, the rate of thermal motion of water molecules as well as most water-soluble ions and small solutes is so rapid that all of these diffuse with ease between the interior and exterior of the capillaries through the clefts. Intercellular clefts can be typically found in so called </a:t>
            </a:r>
            <a:r>
              <a:rPr lang="en-GB" sz="1200" b="0" i="1" u="none" strike="noStrike" kern="1200" baseline="0" noProof="0" dirty="0" smtClean="0">
                <a:solidFill>
                  <a:schemeClr val="tx1"/>
                </a:solidFill>
                <a:latin typeface="+mn-lt"/>
                <a:ea typeface="+mn-ea"/>
                <a:cs typeface="+mn-cs"/>
              </a:rPr>
              <a:t>continuous capillaries</a:t>
            </a:r>
            <a:r>
              <a:rPr lang="en-GB" sz="1200" b="0" i="0" u="none" strike="noStrike" kern="1200" baseline="0" noProof="0" dirty="0" smtClean="0">
                <a:solidFill>
                  <a:schemeClr val="tx1"/>
                </a:solidFill>
                <a:latin typeface="+mn-lt"/>
                <a:ea typeface="+mn-ea"/>
                <a:cs typeface="+mn-cs"/>
              </a:rPr>
              <a:t>, e.g. in the brain or skeletal muscle.</a:t>
            </a:r>
          </a:p>
          <a:p>
            <a:pPr algn="just"/>
            <a:endParaRPr lang="cs-CZ" sz="1200" b="1" i="1" u="none" strike="noStrike" kern="1200" baseline="0" dirty="0" smtClean="0">
              <a:solidFill>
                <a:schemeClr val="tx1"/>
              </a:solidFill>
              <a:latin typeface="+mn-lt"/>
              <a:ea typeface="+mn-ea"/>
              <a:cs typeface="+mn-cs"/>
            </a:endParaRPr>
          </a:p>
          <a:p>
            <a:pPr algn="just"/>
            <a:r>
              <a:rPr lang="en-GB" sz="1200" b="1" i="1" u="none" strike="noStrike" kern="1200" baseline="0" dirty="0" smtClean="0">
                <a:solidFill>
                  <a:schemeClr val="tx1"/>
                </a:solidFill>
                <a:latin typeface="+mn-lt"/>
                <a:ea typeface="+mn-ea"/>
                <a:cs typeface="+mn-cs"/>
              </a:rPr>
              <a:t>Fenestrations. </a:t>
            </a:r>
            <a:r>
              <a:rPr lang="en-GB" sz="1200" b="0" i="0" u="none" strike="noStrike" kern="1200" baseline="0" dirty="0" smtClean="0">
                <a:solidFill>
                  <a:schemeClr val="tx1"/>
                </a:solidFill>
                <a:latin typeface="+mn-lt"/>
                <a:ea typeface="+mn-ea"/>
                <a:cs typeface="+mn-cs"/>
              </a:rPr>
              <a:t>Passageways </a:t>
            </a:r>
            <a:r>
              <a:rPr lang="en-GB" sz="1200" b="0" i="0" u="none" strike="noStrike" kern="1200" baseline="0" noProof="0" dirty="0" smtClean="0">
                <a:solidFill>
                  <a:schemeClr val="tx1"/>
                </a:solidFill>
                <a:latin typeface="+mn-lt"/>
                <a:ea typeface="+mn-ea"/>
                <a:cs typeface="+mn-cs"/>
              </a:rPr>
              <a:t>through endothelial cells </a:t>
            </a:r>
            <a:r>
              <a:rPr lang="en-GB" sz="1200" b="0" i="0" kern="1200" dirty="0" smtClean="0">
                <a:solidFill>
                  <a:schemeClr val="tx1"/>
                </a:solidFill>
                <a:effectLst/>
                <a:latin typeface="+mn-lt"/>
                <a:ea typeface="+mn-ea"/>
                <a:cs typeface="+mn-cs"/>
              </a:rPr>
              <a:t>allowing the exchange of larger molecules. </a:t>
            </a:r>
            <a:r>
              <a:rPr lang="en-GB" sz="1200" b="0" i="1" kern="1200" dirty="0" smtClean="0">
                <a:solidFill>
                  <a:schemeClr val="tx1"/>
                </a:solidFill>
                <a:effectLst/>
                <a:latin typeface="+mn-lt"/>
                <a:ea typeface="+mn-ea"/>
                <a:cs typeface="+mn-cs"/>
              </a:rPr>
              <a:t>Fenestrated capillaries </a:t>
            </a:r>
            <a:r>
              <a:rPr lang="en-GB" sz="1200" b="0" i="0" kern="1200" dirty="0" smtClean="0">
                <a:solidFill>
                  <a:schemeClr val="tx1"/>
                </a:solidFill>
                <a:effectLst/>
                <a:latin typeface="+mn-lt"/>
                <a:ea typeface="+mn-ea"/>
                <a:cs typeface="+mn-cs"/>
              </a:rPr>
              <a:t>are “leakier” than continuous capillaries and can be found e.g. in kidneys where </a:t>
            </a:r>
            <a:r>
              <a:rPr lang="en-GB" sz="1200" b="0" i="0" u="none" strike="noStrike" kern="1200" baseline="0" dirty="0" smtClean="0">
                <a:solidFill>
                  <a:schemeClr val="tx1"/>
                </a:solidFill>
                <a:latin typeface="+mn-lt"/>
                <a:ea typeface="+mn-ea"/>
                <a:cs typeface="+mn-cs"/>
              </a:rPr>
              <a:t>numerous small oval windows called </a:t>
            </a:r>
            <a:r>
              <a:rPr lang="en-GB" sz="1200" b="0" i="1" u="none" strike="noStrike" kern="1200" baseline="0" dirty="0" smtClean="0">
                <a:solidFill>
                  <a:schemeClr val="tx1"/>
                </a:solidFill>
                <a:latin typeface="+mn-lt"/>
                <a:ea typeface="+mn-ea"/>
                <a:cs typeface="+mn-cs"/>
              </a:rPr>
              <a:t>fenestrae </a:t>
            </a:r>
            <a:r>
              <a:rPr lang="en-GB" sz="1200" b="0" i="0" u="none" strike="noStrike" kern="1200" baseline="0" dirty="0" smtClean="0">
                <a:solidFill>
                  <a:schemeClr val="tx1"/>
                </a:solidFill>
                <a:latin typeface="+mn-lt"/>
                <a:ea typeface="+mn-ea"/>
                <a:cs typeface="+mn-cs"/>
              </a:rPr>
              <a:t>penetrate all the way through the middle of the endothelial cells, so that tremendous amounts of small molecular and ionic substances (but not the large molecules of the plasma proteins) can filter through the glomeruli without having to pass through the clefts between the endothelial cells. The </a:t>
            </a:r>
            <a:r>
              <a:rPr lang="en-GB" sz="1200" b="0" i="1" u="none" strike="noStrike" kern="1200" baseline="0" dirty="0" smtClean="0">
                <a:solidFill>
                  <a:schemeClr val="tx1"/>
                </a:solidFill>
                <a:latin typeface="+mn-lt"/>
                <a:ea typeface="+mn-ea"/>
                <a:cs typeface="+mn-cs"/>
              </a:rPr>
              <a:t>fenestrated capillaries </a:t>
            </a:r>
            <a:r>
              <a:rPr lang="en-GB" sz="1200" b="0" i="0" u="none" strike="noStrike" kern="1200" baseline="0" dirty="0" smtClean="0">
                <a:solidFill>
                  <a:schemeClr val="tx1"/>
                </a:solidFill>
                <a:latin typeface="+mn-lt"/>
                <a:ea typeface="+mn-ea"/>
                <a:cs typeface="+mn-cs"/>
              </a:rPr>
              <a:t>are also present in the endocrine glands, intestines or pancreas</a:t>
            </a:r>
            <a:r>
              <a:rPr lang="en-GB" sz="1200" b="0" i="0" kern="1200" dirty="0" smtClean="0">
                <a:solidFill>
                  <a:schemeClr val="tx1"/>
                </a:solidFill>
                <a:effectLst/>
                <a:latin typeface="+mn-lt"/>
                <a:ea typeface="+mn-ea"/>
                <a:cs typeface="+mn-cs"/>
              </a:rPr>
              <a:t>.</a:t>
            </a:r>
            <a:endParaRPr lang="en-GB" sz="1200" b="0" i="0" u="none" strike="noStrike" kern="1200" baseline="0" dirty="0" smtClean="0">
              <a:solidFill>
                <a:schemeClr val="tx1"/>
              </a:solidFill>
              <a:latin typeface="+mn-lt"/>
              <a:ea typeface="+mn-ea"/>
              <a:cs typeface="+mn-cs"/>
            </a:endParaRPr>
          </a:p>
          <a:p>
            <a:pPr algn="just"/>
            <a:r>
              <a:rPr lang="en-GB" sz="1200" b="0" i="0" u="none" strike="noStrike" kern="1200" baseline="0" dirty="0" smtClean="0">
                <a:solidFill>
                  <a:schemeClr val="tx1"/>
                </a:solidFill>
                <a:latin typeface="+mn-lt"/>
                <a:ea typeface="+mn-ea"/>
                <a:cs typeface="+mn-cs"/>
              </a:rPr>
              <a:t>     </a:t>
            </a:r>
          </a:p>
          <a:p>
            <a:pPr algn="just"/>
            <a:r>
              <a:rPr lang="en-GB" sz="1200" b="0" i="0" u="none" strike="noStrike" kern="1200" baseline="0" dirty="0" smtClean="0">
                <a:solidFill>
                  <a:schemeClr val="tx1"/>
                </a:solidFill>
                <a:latin typeface="+mn-lt"/>
                <a:ea typeface="+mn-ea"/>
                <a:cs typeface="+mn-cs"/>
              </a:rPr>
              <a:t>Note: A special type of </a:t>
            </a:r>
            <a:r>
              <a:rPr lang="en-GB" sz="1200" b="0" i="1" u="none" strike="noStrike" kern="1200" baseline="0" dirty="0" smtClean="0">
                <a:solidFill>
                  <a:schemeClr val="tx1"/>
                </a:solidFill>
                <a:latin typeface="+mn-lt"/>
                <a:ea typeface="+mn-ea"/>
                <a:cs typeface="+mn-cs"/>
              </a:rPr>
              <a:t>large pores </a:t>
            </a:r>
            <a:r>
              <a:rPr lang="en-GB" sz="1200" b="0" i="0" u="none" strike="noStrike" kern="1200" baseline="0" dirty="0" smtClean="0">
                <a:solidFill>
                  <a:schemeClr val="tx1"/>
                </a:solidFill>
                <a:latin typeface="+mn-lt"/>
                <a:ea typeface="+mn-ea"/>
                <a:cs typeface="+mn-cs"/>
              </a:rPr>
              <a:t>between </a:t>
            </a:r>
            <a:r>
              <a:rPr lang="en-GB" sz="1200" b="0" i="0" u="none" strike="noStrike" kern="1200" baseline="0" noProof="0" dirty="0" smtClean="0">
                <a:solidFill>
                  <a:schemeClr val="tx1"/>
                </a:solidFill>
                <a:latin typeface="+mn-lt"/>
                <a:ea typeface="+mn-ea"/>
                <a:cs typeface="+mn-cs"/>
              </a:rPr>
              <a:t>endothelial cells can be found is </a:t>
            </a:r>
            <a:r>
              <a:rPr lang="en-GB" sz="1200" b="0" i="1" kern="1200" dirty="0" smtClean="0">
                <a:solidFill>
                  <a:schemeClr val="tx1"/>
                </a:solidFill>
                <a:effectLst/>
                <a:latin typeface="+mn-lt"/>
                <a:ea typeface="+mn-ea"/>
                <a:cs typeface="+mn-cs"/>
              </a:rPr>
              <a:t>sinusoidal capillaries</a:t>
            </a:r>
            <a:r>
              <a:rPr lang="en-GB" sz="1200" b="0" i="0" kern="1200" dirty="0" smtClean="0">
                <a:solidFill>
                  <a:schemeClr val="tx1"/>
                </a:solidFill>
                <a:effectLst/>
                <a:latin typeface="+mn-lt"/>
                <a:ea typeface="+mn-ea"/>
                <a:cs typeface="+mn-cs"/>
              </a:rPr>
              <a:t> or </a:t>
            </a:r>
            <a:r>
              <a:rPr lang="en-GB" sz="1200" b="0" i="1" kern="1200" dirty="0" smtClean="0">
                <a:solidFill>
                  <a:schemeClr val="tx1"/>
                </a:solidFill>
                <a:effectLst/>
                <a:latin typeface="+mn-lt"/>
                <a:ea typeface="+mn-ea"/>
                <a:cs typeface="+mn-cs"/>
              </a:rPr>
              <a:t>discontinuous capillaries</a:t>
            </a:r>
            <a:r>
              <a:rPr lang="en-GB" sz="1200" b="0" i="0" kern="1200" dirty="0" smtClean="0">
                <a:solidFill>
                  <a:schemeClr val="tx1"/>
                </a:solidFill>
                <a:effectLst/>
                <a:latin typeface="+mn-lt"/>
                <a:ea typeface="+mn-ea"/>
                <a:cs typeface="+mn-cs"/>
              </a:rPr>
              <a:t>. In </a:t>
            </a:r>
            <a:r>
              <a:rPr lang="en-GB" sz="1200" b="0" i="0" u="none" strike="noStrike" kern="1200" baseline="0" dirty="0" smtClean="0">
                <a:solidFill>
                  <a:schemeClr val="tx1"/>
                </a:solidFill>
                <a:latin typeface="+mn-lt"/>
                <a:ea typeface="+mn-ea"/>
                <a:cs typeface="+mn-cs"/>
              </a:rPr>
              <a:t>these capillaries, the pores between the endothelial cells are wide open, so that almost all dissolved substances of the plasma, including the plasma proteins, can pass from the blood into the interstitial space.  Such a large pores can be found e.g. in capillaries of the liver or bone marrow.</a:t>
            </a:r>
          </a:p>
          <a:p>
            <a:pPr algn="just"/>
            <a:endParaRPr lang="en-GB" sz="1200" b="0" i="0" u="none" strike="noStrike" kern="1200" baseline="0" dirty="0" smtClean="0">
              <a:solidFill>
                <a:schemeClr val="tx1"/>
              </a:solidFill>
              <a:latin typeface="+mn-lt"/>
              <a:ea typeface="+mn-ea"/>
              <a:cs typeface="+mn-cs"/>
            </a:endParaRPr>
          </a:p>
          <a:p>
            <a:pPr algn="just"/>
            <a:r>
              <a:rPr lang="en-GB" sz="1200" b="1" i="1" u="none" strike="noStrike" kern="1200" baseline="0" noProof="0" dirty="0" err="1" smtClean="0">
                <a:solidFill>
                  <a:schemeClr val="tx1"/>
                </a:solidFill>
                <a:latin typeface="+mn-lt"/>
                <a:ea typeface="+mn-ea"/>
                <a:cs typeface="+mn-cs"/>
              </a:rPr>
              <a:t>Plasmalemmal</a:t>
            </a:r>
            <a:r>
              <a:rPr lang="en-GB" sz="1200" b="1" i="1" u="none" strike="noStrike" kern="1200" baseline="0" noProof="0" dirty="0" smtClean="0">
                <a:solidFill>
                  <a:schemeClr val="tx1"/>
                </a:solidFill>
                <a:latin typeface="+mn-lt"/>
                <a:ea typeface="+mn-ea"/>
                <a:cs typeface="+mn-cs"/>
              </a:rPr>
              <a:t> vesicles. </a:t>
            </a:r>
            <a:r>
              <a:rPr lang="en-GB" sz="1200" b="0" i="0" u="none" strike="noStrike" kern="1200" baseline="0" noProof="0" dirty="0" smtClean="0">
                <a:solidFill>
                  <a:schemeClr val="tx1"/>
                </a:solidFill>
                <a:latin typeface="+mn-lt"/>
                <a:ea typeface="+mn-ea"/>
                <a:cs typeface="+mn-cs"/>
              </a:rPr>
              <a:t>The </a:t>
            </a:r>
            <a:r>
              <a:rPr lang="en-GB" sz="1200" b="0" i="0" kern="1200" noProof="0" dirty="0" smtClean="0">
                <a:solidFill>
                  <a:schemeClr val="tx1"/>
                </a:solidFill>
                <a:effectLst/>
                <a:latin typeface="+mn-lt"/>
                <a:ea typeface="+mn-ea"/>
                <a:cs typeface="+mn-cs"/>
              </a:rPr>
              <a:t>larger molecules such as albumin and other large proteins pass through the endothelial cells by means of </a:t>
            </a:r>
            <a:r>
              <a:rPr lang="en-GB" sz="1200" b="0" i="0" kern="1200" noProof="0" dirty="0" err="1" smtClean="0">
                <a:solidFill>
                  <a:schemeClr val="tx1"/>
                </a:solidFill>
                <a:effectLst/>
                <a:latin typeface="+mn-lt"/>
                <a:ea typeface="+mn-ea"/>
                <a:cs typeface="+mn-cs"/>
              </a:rPr>
              <a:t>plasmalemmal</a:t>
            </a:r>
            <a:r>
              <a:rPr lang="en-GB" sz="1200" b="0" i="0" kern="1200" noProof="0" dirty="0" smtClean="0">
                <a:solidFill>
                  <a:schemeClr val="tx1"/>
                </a:solidFill>
                <a:effectLst/>
                <a:latin typeface="+mn-lt"/>
                <a:ea typeface="+mn-ea"/>
                <a:cs typeface="+mn-cs"/>
              </a:rPr>
              <a:t> vesicles. </a:t>
            </a:r>
            <a:r>
              <a:rPr lang="en-GB" sz="1200" b="0" i="0" u="none" strike="noStrike" kern="1200" baseline="0" noProof="0" dirty="0" smtClean="0">
                <a:solidFill>
                  <a:schemeClr val="tx1"/>
                </a:solidFill>
                <a:latin typeface="+mn-lt"/>
                <a:ea typeface="+mn-ea"/>
                <a:cs typeface="+mn-cs"/>
              </a:rPr>
              <a:t>These form at one surface of the cell by imbibing small packets of plasma or extracellular fluid. </a:t>
            </a:r>
            <a:r>
              <a:rPr lang="en-US" sz="1200" b="0" i="0" kern="1200" dirty="0" smtClean="0">
                <a:solidFill>
                  <a:schemeClr val="tx1"/>
                </a:solidFill>
                <a:effectLst/>
                <a:latin typeface="+mn-lt"/>
                <a:ea typeface="+mn-ea"/>
                <a:cs typeface="+mn-cs"/>
              </a:rPr>
              <a:t>This transport </a:t>
            </a:r>
            <a:r>
              <a:rPr lang="cs-CZ" sz="1200" b="0" i="0" kern="1200" dirty="0" err="1" smtClean="0">
                <a:solidFill>
                  <a:schemeClr val="tx1"/>
                </a:solidFill>
                <a:effectLst/>
                <a:latin typeface="+mn-lt"/>
                <a:ea typeface="+mn-ea"/>
                <a:cs typeface="+mn-cs"/>
              </a:rPr>
              <a:t>process</a:t>
            </a:r>
            <a:r>
              <a:rPr lang="en-US" sz="1200" b="0" i="0" kern="1200" dirty="0" smtClean="0">
                <a:solidFill>
                  <a:schemeClr val="tx1"/>
                </a:solidFill>
                <a:effectLst/>
                <a:latin typeface="+mn-lt"/>
                <a:ea typeface="+mn-ea"/>
                <a:cs typeface="+mn-cs"/>
              </a:rPr>
              <a:t> is called </a:t>
            </a:r>
            <a:r>
              <a:rPr lang="en-US" sz="1200" b="0" i="0" kern="1200" dirty="0" err="1" smtClean="0">
                <a:solidFill>
                  <a:schemeClr val="tx1"/>
                </a:solidFill>
                <a:effectLst/>
                <a:latin typeface="+mn-lt"/>
                <a:ea typeface="+mn-ea"/>
                <a:cs typeface="+mn-cs"/>
              </a:rPr>
              <a:t>transcytosis</a:t>
            </a:r>
            <a:r>
              <a:rPr lang="en-US" sz="1200" b="0" i="0" kern="1200" dirty="0" smtClean="0">
                <a:solidFill>
                  <a:schemeClr val="tx1"/>
                </a:solidFill>
                <a:effectLst/>
                <a:latin typeface="+mn-lt"/>
                <a:ea typeface="+mn-ea"/>
                <a:cs typeface="+mn-cs"/>
              </a:rPr>
              <a:t>.</a:t>
            </a:r>
            <a:endParaRPr lang="en-GB" sz="1200" b="0" i="0" u="none" strike="noStrike" kern="1200" baseline="0" noProof="0" dirty="0" smtClean="0">
              <a:solidFill>
                <a:schemeClr val="tx1"/>
              </a:solidFill>
              <a:latin typeface="+mn-lt"/>
              <a:ea typeface="+mn-ea"/>
              <a:cs typeface="+mn-cs"/>
            </a:endParaRPr>
          </a:p>
        </p:txBody>
      </p:sp>
      <p:sp>
        <p:nvSpPr>
          <p:cNvPr id="20483" name="Zástupný symbol pro číslo snímku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fld id="{A914C643-4CCF-47A7-9CA4-C2C64D6C88FF}" type="slidenum">
              <a:rPr lang="cs-CZ" altLang="cs-CZ" smtClean="0"/>
              <a:pPr/>
              <a:t>4</a:t>
            </a:fld>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0"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en-GB" altLang="cs-CZ" b="1" noProof="0" dirty="0" smtClean="0">
                <a:latin typeface="Arial" charset="0"/>
              </a:rPr>
              <a:t>Movement of fluid across capillary wall</a:t>
            </a:r>
          </a:p>
          <a:p>
            <a:pPr algn="just"/>
            <a:r>
              <a:rPr lang="en-GB" sz="1200" b="0" i="0" u="none" strike="noStrike" kern="1200" baseline="0" noProof="0" dirty="0" smtClean="0">
                <a:solidFill>
                  <a:schemeClr val="tx1"/>
                </a:solidFill>
              </a:rPr>
              <a:t>     By far the most important means by which fluid is transferred between the capillary and the interstitial space is </a:t>
            </a:r>
            <a:r>
              <a:rPr lang="en-GB" sz="1200" b="0" i="1" u="none" strike="noStrike" kern="1200" baseline="0" noProof="0" dirty="0" smtClean="0">
                <a:solidFill>
                  <a:schemeClr val="tx1"/>
                </a:solidFill>
              </a:rPr>
              <a:t>diffusion</a:t>
            </a:r>
            <a:r>
              <a:rPr lang="en-GB" sz="1200" b="0" i="0" u="none" strike="noStrike" kern="1200" baseline="0" noProof="0" dirty="0" smtClean="0">
                <a:solidFill>
                  <a:schemeClr val="tx1"/>
                </a:solidFill>
              </a:rPr>
              <a:t>. </a:t>
            </a:r>
            <a:r>
              <a:rPr lang="en-GB" sz="1200" b="0" i="1" u="none" strike="noStrike" kern="1200" baseline="0" noProof="0" dirty="0" smtClean="0">
                <a:solidFill>
                  <a:schemeClr val="tx1"/>
                </a:solidFill>
              </a:rPr>
              <a:t>Diffusion results from thermal motion of the water molecules. </a:t>
            </a:r>
            <a:r>
              <a:rPr lang="en-GB" sz="1200" b="0" i="0" u="none" strike="noStrike" kern="1200" baseline="0" noProof="0" dirty="0" smtClean="0">
                <a:solidFill>
                  <a:schemeClr val="tx1"/>
                </a:solidFill>
              </a:rPr>
              <a:t>As the blood flows along the lumen of the capillary, tremendous numbers of water molecules diffuse forth and back through the capillary wall, providing continual mixing between the plasma and interstitial fluid. However, because the thermal movement of water molecules in both directions is balanced, the total diffusional flux of water across the capillary wall is zero. </a:t>
            </a:r>
          </a:p>
          <a:p>
            <a:pPr algn="just"/>
            <a:endParaRPr lang="en-GB" altLang="cs-CZ" sz="1200" b="0" i="0" u="none" strike="noStrike" kern="1200" baseline="0" noProof="0" dirty="0" smtClean="0">
              <a:solidFill>
                <a:schemeClr val="tx1"/>
              </a:solidFill>
            </a:endParaRPr>
          </a:p>
          <a:p>
            <a:pPr algn="just"/>
            <a:r>
              <a:rPr lang="en-GB" sz="1200" b="0" i="0" u="none" strike="noStrike" kern="1200" baseline="0" dirty="0" smtClean="0">
                <a:solidFill>
                  <a:schemeClr val="tx1"/>
                </a:solidFill>
              </a:rPr>
              <a:t>     </a:t>
            </a:r>
            <a:r>
              <a:rPr lang="en-GB" sz="1200" b="0" i="0" u="none" strike="noStrike" kern="1200" baseline="0" noProof="0" dirty="0" smtClean="0">
                <a:solidFill>
                  <a:schemeClr val="tx1"/>
                </a:solidFill>
              </a:rPr>
              <a:t>The hydrostatic pressure in the capillaries tends to force the fluid through the capillary gaps into the interstitial spaces, causing </a:t>
            </a:r>
            <a:r>
              <a:rPr lang="en-GB" sz="1200" b="0" i="1" u="none" strike="noStrike" kern="1200" baseline="0" noProof="0" dirty="0" smtClean="0">
                <a:solidFill>
                  <a:schemeClr val="tx1"/>
                </a:solidFill>
              </a:rPr>
              <a:t>filtration</a:t>
            </a:r>
            <a:r>
              <a:rPr lang="en-GB" sz="1200" b="0" i="0" u="none" strike="noStrike" kern="1200" baseline="0" noProof="0" dirty="0" smtClean="0">
                <a:solidFill>
                  <a:schemeClr val="tx1"/>
                </a:solidFill>
              </a:rPr>
              <a:t>. Conversely, osmotic pressure induced by the plasma proteins (</a:t>
            </a:r>
            <a:r>
              <a:rPr lang="en-GB" sz="1200" b="0" i="1" u="none" strike="noStrike" kern="1200" baseline="0" noProof="0" dirty="0" smtClean="0">
                <a:solidFill>
                  <a:schemeClr val="tx1"/>
                </a:solidFill>
              </a:rPr>
              <a:t>colloid osmotic pressure</a:t>
            </a:r>
            <a:r>
              <a:rPr lang="en-GB" sz="1200" b="0" i="0" u="none" strike="noStrike" kern="1200" baseline="0" noProof="0" dirty="0" smtClean="0">
                <a:solidFill>
                  <a:schemeClr val="tx1"/>
                </a:solidFill>
              </a:rPr>
              <a:t>) tends to cause fluid movement by osmosis from the interstitial spaces into the capillaries, leading to resorption. </a:t>
            </a:r>
            <a:r>
              <a:rPr lang="en-GB" sz="1200" b="0" i="0" u="none" strike="noStrike" kern="1200" baseline="0" dirty="0" smtClean="0">
                <a:solidFill>
                  <a:schemeClr val="tx1"/>
                </a:solidFill>
              </a:rPr>
              <a:t>This osmotic </a:t>
            </a:r>
            <a:r>
              <a:rPr lang="en-GB" sz="1200" b="0" i="0" u="none" strike="noStrike" kern="1200" baseline="0" noProof="0" dirty="0" smtClean="0">
                <a:solidFill>
                  <a:schemeClr val="tx1"/>
                </a:solidFill>
              </a:rPr>
              <a:t>pressure </a:t>
            </a:r>
            <a:r>
              <a:rPr lang="en-GB" sz="1200" b="0" i="0" u="none" strike="noStrike" kern="1200" baseline="0" dirty="0" smtClean="0">
                <a:solidFill>
                  <a:schemeClr val="tx1"/>
                </a:solidFill>
              </a:rPr>
              <a:t>normally prevents significant loss of fluid volume from the blood into the interstitial spaces. Under physiological conditions, the movement of water molecules due to filtration is higher than the opposite movement caused by resorption resulting in the net flux of water out from the capillary.</a:t>
            </a:r>
            <a:endParaRPr lang="en-GB" altLang="cs-CZ" noProof="0" dirty="0" smtClean="0"/>
          </a:p>
          <a:p>
            <a:pPr marL="0" marR="0" lvl="0" indent="0" algn="l" defTabSz="914400" rtl="0" eaLnBrk="1" fontAlgn="base" latinLnBrk="0" hangingPunct="1">
              <a:lnSpc>
                <a:spcPct val="100000"/>
              </a:lnSpc>
              <a:spcBef>
                <a:spcPct val="30000"/>
              </a:spcBef>
              <a:spcAft>
                <a:spcPct val="0"/>
              </a:spcAft>
              <a:buClrTx/>
              <a:buSzTx/>
              <a:buFontTx/>
              <a:buNone/>
              <a:tabLst/>
              <a:defRPr/>
            </a:pPr>
            <a:endParaRPr lang="en-GB" altLang="cs-CZ" dirty="0" smtClean="0"/>
          </a:p>
          <a:p>
            <a:pPr marL="0" marR="0" lvl="0" indent="0" algn="just" defTabSz="914400" rtl="0" eaLnBrk="1" fontAlgn="base" latinLnBrk="0" hangingPunct="1">
              <a:lnSpc>
                <a:spcPct val="100000"/>
              </a:lnSpc>
              <a:spcBef>
                <a:spcPct val="30000"/>
              </a:spcBef>
              <a:spcAft>
                <a:spcPct val="0"/>
              </a:spcAft>
              <a:buClrTx/>
              <a:buSzTx/>
              <a:buFontTx/>
              <a:buNone/>
              <a:tabLst/>
              <a:defRPr/>
            </a:pPr>
            <a:r>
              <a:rPr lang="en-GB" altLang="cs-CZ" dirty="0" smtClean="0"/>
              <a:t>     To sum up, the diffusion is the principal factor in providing exchange of plasma fluid between the capillaries and tissue cells. However, the diffusional fluxes in both directions are the same. Only about 2% of the plasma passing through the capillary is filtered and absorbed, with filtration being greater than reabsorption.</a:t>
            </a:r>
            <a:endParaRPr lang="en-GB" altLang="cs-CZ"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en-US" sz="1200" b="1" i="0" kern="1200" dirty="0" smtClean="0">
                <a:solidFill>
                  <a:schemeClr val="tx1"/>
                </a:solidFill>
                <a:effectLst/>
                <a:latin typeface="+mn-lt"/>
                <a:ea typeface="+mn-ea"/>
                <a:cs typeface="+mn-cs"/>
              </a:rPr>
              <a:t>Osmosis</a:t>
            </a:r>
            <a:r>
              <a:rPr lang="en-US" sz="1200" b="0" i="0" kern="1200" dirty="0" smtClean="0">
                <a:solidFill>
                  <a:schemeClr val="tx1"/>
                </a:solidFill>
                <a:effectLst/>
                <a:latin typeface="+mn-lt"/>
                <a:ea typeface="+mn-ea"/>
                <a:cs typeface="+mn-cs"/>
              </a:rPr>
              <a:t> occurs </a:t>
            </a:r>
            <a:r>
              <a:rPr lang="en-GB" sz="1200" b="0" i="0" kern="1200" dirty="0" smtClean="0">
                <a:solidFill>
                  <a:schemeClr val="tx1"/>
                </a:solidFill>
                <a:effectLst/>
                <a:latin typeface="+mn-lt"/>
                <a:ea typeface="+mn-ea"/>
                <a:cs typeface="+mn-cs"/>
              </a:rPr>
              <a:t>when two solutions containing different concentrations of </a:t>
            </a:r>
            <a:r>
              <a:rPr lang="en-GB" sz="1200" b="0" i="1" kern="1200" dirty="0" smtClean="0">
                <a:solidFill>
                  <a:schemeClr val="tx1"/>
                </a:solidFill>
                <a:effectLst/>
                <a:latin typeface="+mn-lt"/>
                <a:ea typeface="+mn-ea"/>
                <a:cs typeface="+mn-cs"/>
              </a:rPr>
              <a:t>solute</a:t>
            </a:r>
            <a:r>
              <a:rPr lang="en-GB" sz="1200" b="0" i="0" kern="1200" dirty="0" smtClean="0">
                <a:solidFill>
                  <a:schemeClr val="tx1"/>
                </a:solidFill>
                <a:effectLst/>
                <a:latin typeface="+mn-lt"/>
                <a:ea typeface="+mn-ea"/>
                <a:cs typeface="+mn-cs"/>
              </a:rPr>
              <a:t> are separated by a selectively permeable membrane.</a:t>
            </a:r>
            <a:r>
              <a:rPr lang="en-GB" sz="1200" b="0" i="1" kern="1200" dirty="0" smtClean="0">
                <a:solidFill>
                  <a:schemeClr val="tx1"/>
                </a:solidFill>
                <a:effectLst/>
                <a:latin typeface="+mn-lt"/>
                <a:ea typeface="+mn-ea"/>
                <a:cs typeface="+mn-cs"/>
              </a:rPr>
              <a:t> Solvent </a:t>
            </a:r>
            <a:r>
              <a:rPr lang="en-GB" sz="1200" b="0" i="0" kern="1200" dirty="0" smtClean="0">
                <a:solidFill>
                  <a:schemeClr val="tx1"/>
                </a:solidFill>
                <a:effectLst/>
                <a:latin typeface="+mn-lt"/>
                <a:ea typeface="+mn-ea"/>
                <a:cs typeface="+mn-cs"/>
              </a:rPr>
              <a:t>molecules pass preferentially through the membrane from the low-concentration solution to the solution with higher solute concentration. The transfer of solvent molecules will continue until equilibrium </a:t>
            </a:r>
            <a:r>
              <a:rPr lang="en-GB" sz="1200" b="0" i="0" kern="1200" noProof="0" dirty="0" smtClean="0">
                <a:solidFill>
                  <a:schemeClr val="tx1"/>
                </a:solidFill>
                <a:effectLst/>
                <a:latin typeface="+mn-lt"/>
                <a:ea typeface="+mn-ea"/>
                <a:cs typeface="+mn-cs"/>
              </a:rPr>
              <a:t>(the same concentration of solute on both sides</a:t>
            </a:r>
            <a:r>
              <a:rPr lang="en-GB" sz="1200" b="0" i="0" kern="1200" dirty="0" smtClean="0">
                <a:solidFill>
                  <a:schemeClr val="tx1"/>
                </a:solidFill>
                <a:effectLst/>
                <a:latin typeface="+mn-lt"/>
                <a:ea typeface="+mn-ea"/>
                <a:cs typeface="+mn-cs"/>
              </a:rPr>
              <a:t>) is attained.</a:t>
            </a:r>
            <a:endParaRPr lang="en-GB" dirty="0" smtClean="0"/>
          </a:p>
          <a:p>
            <a:pPr algn="just"/>
            <a:endParaRPr lang="en-GB" sz="1200" b="1" i="0" kern="1200" noProof="0" dirty="0" smtClean="0">
              <a:solidFill>
                <a:schemeClr val="tx1"/>
              </a:solidFill>
              <a:effectLst/>
              <a:latin typeface="+mn-lt"/>
              <a:ea typeface="+mn-ea"/>
              <a:cs typeface="+mn-cs"/>
            </a:endParaRPr>
          </a:p>
          <a:p>
            <a:pPr algn="just"/>
            <a:r>
              <a:rPr lang="en-GB" sz="1200" b="1" i="0" kern="1200" noProof="0" dirty="0" smtClean="0">
                <a:solidFill>
                  <a:schemeClr val="tx1"/>
                </a:solidFill>
                <a:effectLst/>
                <a:latin typeface="+mn-lt"/>
                <a:ea typeface="+mn-ea"/>
                <a:cs typeface="+mn-cs"/>
              </a:rPr>
              <a:t>Osmotic pressure</a:t>
            </a:r>
            <a:r>
              <a:rPr lang="en-GB" sz="1200" b="0" i="0" kern="1200" noProof="0" dirty="0" smtClean="0">
                <a:solidFill>
                  <a:schemeClr val="tx1"/>
                </a:solidFill>
                <a:effectLst/>
                <a:latin typeface="+mn-lt"/>
                <a:ea typeface="+mn-ea"/>
                <a:cs typeface="+mn-cs"/>
              </a:rPr>
              <a:t> is the minimum pressure which needs to be applied to a hypertonic solution to prevent the flow of the pure solvent across a semipermeable membrane into this solution (yellow arrow). </a:t>
            </a:r>
            <a:r>
              <a:rPr lang="en-US" sz="1200" b="0" i="0" kern="1200" noProof="0" dirty="0" smtClean="0">
                <a:solidFill>
                  <a:schemeClr val="tx1"/>
                </a:solidFill>
                <a:effectLst/>
                <a:latin typeface="+mn-lt"/>
                <a:ea typeface="+mn-ea"/>
                <a:cs typeface="+mn-cs"/>
              </a:rPr>
              <a:t>Therefore, in the figure above, the osmotic pressure is equal to the hydrostatic pressure difference </a:t>
            </a:r>
            <a:r>
              <a:rPr lang="cs-CZ" sz="1200" b="0" i="0" kern="1200" noProof="0" dirty="0" smtClean="0">
                <a:solidFill>
                  <a:schemeClr val="tx1"/>
                </a:solidFill>
                <a:effectLst/>
                <a:latin typeface="+mn-lt"/>
                <a:ea typeface="+mn-ea"/>
                <a:cs typeface="+mn-cs"/>
              </a:rPr>
              <a:t>(blue </a:t>
            </a:r>
            <a:r>
              <a:rPr lang="en-GB" sz="1200" b="0" i="0" kern="1200" noProof="0" dirty="0" smtClean="0">
                <a:solidFill>
                  <a:schemeClr val="tx1"/>
                </a:solidFill>
                <a:effectLst/>
                <a:latin typeface="+mn-lt"/>
                <a:ea typeface="+mn-ea"/>
                <a:cs typeface="+mn-cs"/>
              </a:rPr>
              <a:t>arrow)</a:t>
            </a:r>
            <a:r>
              <a:rPr lang="cs-CZ" sz="1200" b="0" i="0" kern="1200" noProof="0" dirty="0" smtClean="0">
                <a:solidFill>
                  <a:schemeClr val="tx1"/>
                </a:solidFill>
                <a:effectLst/>
                <a:latin typeface="+mn-lt"/>
                <a:ea typeface="+mn-ea"/>
                <a:cs typeface="+mn-cs"/>
              </a:rPr>
              <a:t> </a:t>
            </a:r>
            <a:r>
              <a:rPr lang="en-US" sz="1200" b="0" i="0" kern="1200" noProof="0" dirty="0" smtClean="0">
                <a:solidFill>
                  <a:schemeClr val="tx1"/>
                </a:solidFill>
                <a:effectLst/>
                <a:latin typeface="+mn-lt"/>
                <a:ea typeface="+mn-ea"/>
                <a:cs typeface="+mn-cs"/>
              </a:rPr>
              <a:t>given by the different levels of solution on both sides of the tube.</a:t>
            </a:r>
            <a:endParaRPr lang="en-GB" sz="1200" b="0" i="0" kern="1200" noProof="0" dirty="0" smtClean="0">
              <a:solidFill>
                <a:schemeClr val="tx1"/>
              </a:solidFill>
              <a:effectLst/>
              <a:latin typeface="+mn-lt"/>
              <a:ea typeface="+mn-ea"/>
              <a:cs typeface="+mn-cs"/>
            </a:endParaRPr>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6</a:t>
            </a:fld>
            <a:endParaRPr lang="cs-CZ"/>
          </a:p>
        </p:txBody>
      </p:sp>
    </p:spTree>
    <p:extLst>
      <p:ext uri="{BB962C8B-B14F-4D97-AF65-F5344CB8AC3E}">
        <p14:creationId xmlns:p14="http://schemas.microsoft.com/office/powerpoint/2010/main" val="5436220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sz="1200" b="1" noProof="0" dirty="0" smtClean="0">
                <a:latin typeface="Arial Black" pitchFamily="34" charset="0"/>
              </a:rPr>
              <a:t>Pressure gradients across the wall of</a:t>
            </a:r>
            <a:r>
              <a:rPr lang="en-GB" altLang="cs-CZ" sz="1200" b="1" baseline="0" noProof="0" dirty="0" smtClean="0">
                <a:latin typeface="Arial Black" pitchFamily="34" charset="0"/>
              </a:rPr>
              <a:t> capillary</a:t>
            </a:r>
            <a:endParaRPr lang="en-GB" sz="1200" b="0" i="0" u="none" strike="noStrike" kern="1200" baseline="0" noProof="0" dirty="0" smtClean="0">
              <a:solidFill>
                <a:schemeClr val="tx1"/>
              </a:solidFill>
              <a:latin typeface="+mn-lt"/>
              <a:ea typeface="+mn-ea"/>
              <a:cs typeface="+mn-cs"/>
            </a:endParaRPr>
          </a:p>
          <a:p>
            <a:pPr algn="just"/>
            <a:r>
              <a:rPr lang="cs-CZ" sz="1200" b="0" i="0" u="none" strike="noStrike" kern="1200" baseline="0" dirty="0" smtClean="0">
                <a:solidFill>
                  <a:schemeClr val="tx1"/>
                </a:solidFill>
                <a:latin typeface="+mn-lt"/>
                <a:ea typeface="+mn-ea"/>
                <a:cs typeface="+mn-cs"/>
              </a:rPr>
              <a:t>     </a:t>
            </a:r>
            <a:r>
              <a:rPr lang="en-GB" sz="1200" b="0" i="0" u="none" strike="noStrike" kern="1200" baseline="0" dirty="0" smtClean="0">
                <a:solidFill>
                  <a:schemeClr val="tx1"/>
                </a:solidFill>
                <a:latin typeface="+mn-lt"/>
                <a:ea typeface="+mn-ea"/>
                <a:cs typeface="+mn-cs"/>
              </a:rPr>
              <a:t>There are four primary forces that determine </a:t>
            </a:r>
            <a:r>
              <a:rPr lang="en-GB" sz="1200" b="0" i="0" u="none" strike="noStrike" kern="1200" baseline="0" noProof="0" dirty="0" smtClean="0">
                <a:solidFill>
                  <a:schemeClr val="tx1"/>
                </a:solidFill>
                <a:latin typeface="+mn-lt"/>
                <a:ea typeface="+mn-ea"/>
                <a:cs typeface="+mn-cs"/>
              </a:rPr>
              <a:t>whether fluid will move out from the capillary into </a:t>
            </a:r>
            <a:r>
              <a:rPr lang="en-GB" sz="1200" b="0" i="0" u="none" strike="noStrike" kern="1200" baseline="0" dirty="0" smtClean="0">
                <a:solidFill>
                  <a:schemeClr val="tx1"/>
                </a:solidFill>
                <a:latin typeface="+mn-lt"/>
                <a:ea typeface="+mn-ea"/>
                <a:cs typeface="+mn-cs"/>
              </a:rPr>
              <a:t>the interstitial fluid or in the opposite direction. These forces, called “Starling forces” in honour of the physiologist who first demonstrated their importance, are:</a:t>
            </a:r>
            <a:endParaRPr lang="cs-CZ" sz="1200" b="0" i="0" u="none" strike="noStrike" kern="1200" baseline="0" dirty="0" smtClean="0">
              <a:solidFill>
                <a:schemeClr val="tx1"/>
              </a:solidFill>
              <a:latin typeface="+mn-lt"/>
              <a:ea typeface="+mn-ea"/>
              <a:cs typeface="+mn-cs"/>
            </a:endParaRPr>
          </a:p>
          <a:p>
            <a:pPr algn="just"/>
            <a:endParaRPr lang="en-GB" sz="1200" b="0" i="0" u="none" strike="noStrike" kern="1200" baseline="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     1. The </a:t>
            </a:r>
            <a:r>
              <a:rPr lang="en-GB" sz="1200" b="0" i="1" u="none" strike="noStrike" kern="1200" baseline="0" dirty="0" smtClean="0">
                <a:solidFill>
                  <a:schemeClr val="tx1"/>
                </a:solidFill>
                <a:latin typeface="+mn-lt"/>
                <a:ea typeface="+mn-ea"/>
                <a:cs typeface="+mn-cs"/>
              </a:rPr>
              <a:t>capillary pressure </a:t>
            </a:r>
            <a:r>
              <a:rPr lang="en-GB" sz="1200" b="0" i="0" u="none" strike="noStrike" kern="1200" baseline="0" dirty="0" smtClean="0">
                <a:solidFill>
                  <a:schemeClr val="tx1"/>
                </a:solidFill>
                <a:latin typeface="+mn-lt"/>
                <a:ea typeface="+mn-ea"/>
                <a:cs typeface="+mn-cs"/>
              </a:rPr>
              <a:t>(P</a:t>
            </a:r>
            <a:r>
              <a:rPr lang="en-GB" sz="1200" b="0" i="0" u="none" strike="noStrike" kern="1200" baseline="-25000" dirty="0" smtClean="0">
                <a:solidFill>
                  <a:schemeClr val="tx1"/>
                </a:solidFill>
                <a:latin typeface="+mn-lt"/>
                <a:ea typeface="+mn-ea"/>
                <a:cs typeface="+mn-cs"/>
              </a:rPr>
              <a:t>c</a:t>
            </a:r>
            <a:r>
              <a:rPr lang="en-GB" sz="1200" b="0" i="0" u="none" strike="noStrike" kern="1200" baseline="0" dirty="0" smtClean="0">
                <a:solidFill>
                  <a:schemeClr val="tx1"/>
                </a:solidFill>
                <a:latin typeface="+mn-lt"/>
                <a:ea typeface="+mn-ea"/>
                <a:cs typeface="+mn-cs"/>
              </a:rPr>
              <a:t>), which tends to force fluid </a:t>
            </a:r>
            <a:r>
              <a:rPr lang="en-GB" sz="1200" b="0" i="1" u="none" strike="noStrike" kern="1200" baseline="0" dirty="0" smtClean="0">
                <a:solidFill>
                  <a:schemeClr val="tx1"/>
                </a:solidFill>
                <a:latin typeface="+mn-lt"/>
                <a:ea typeface="+mn-ea"/>
                <a:cs typeface="+mn-cs"/>
              </a:rPr>
              <a:t>outward </a:t>
            </a:r>
            <a:r>
              <a:rPr lang="en-GB" sz="1200" b="0" i="0" u="none" strike="noStrike" kern="1200" baseline="0" dirty="0" smtClean="0">
                <a:solidFill>
                  <a:schemeClr val="tx1"/>
                </a:solidFill>
                <a:latin typeface="+mn-lt"/>
                <a:ea typeface="+mn-ea"/>
                <a:cs typeface="+mn-cs"/>
              </a:rPr>
              <a:t>through the capillary membrane.</a:t>
            </a:r>
          </a:p>
          <a:p>
            <a:r>
              <a:rPr lang="en-GB" sz="1200" b="0" i="0" u="none" strike="noStrike" kern="1200" baseline="0" dirty="0" smtClean="0">
                <a:solidFill>
                  <a:schemeClr val="tx1"/>
                </a:solidFill>
                <a:latin typeface="+mn-lt"/>
                <a:ea typeface="+mn-ea"/>
                <a:cs typeface="+mn-cs"/>
              </a:rPr>
              <a:t>     2. The </a:t>
            </a:r>
            <a:r>
              <a:rPr lang="en-GB" sz="1200" b="0" i="1" u="none" strike="noStrike" kern="1200" baseline="0" dirty="0" smtClean="0">
                <a:solidFill>
                  <a:schemeClr val="tx1"/>
                </a:solidFill>
                <a:latin typeface="+mn-lt"/>
                <a:ea typeface="+mn-ea"/>
                <a:cs typeface="+mn-cs"/>
              </a:rPr>
              <a:t>interstitial fluid pressure </a:t>
            </a:r>
            <a:r>
              <a:rPr lang="en-GB" sz="1200" b="0" i="0" u="none" strike="noStrike" kern="1200" baseline="0" dirty="0" smtClean="0">
                <a:solidFill>
                  <a:schemeClr val="tx1"/>
                </a:solidFill>
                <a:latin typeface="+mn-lt"/>
                <a:ea typeface="+mn-ea"/>
                <a:cs typeface="+mn-cs"/>
              </a:rPr>
              <a:t>(P</a:t>
            </a:r>
            <a:r>
              <a:rPr lang="en-GB" sz="1200" b="0" i="0" u="none" strike="noStrike" kern="1200" baseline="-25000" dirty="0" smtClean="0">
                <a:solidFill>
                  <a:schemeClr val="tx1"/>
                </a:solidFill>
                <a:latin typeface="+mn-lt"/>
                <a:ea typeface="+mn-ea"/>
                <a:cs typeface="+mn-cs"/>
              </a:rPr>
              <a:t>i</a:t>
            </a:r>
            <a:r>
              <a:rPr lang="en-GB" sz="1200" b="0" i="0" u="none" strike="noStrike" kern="1200" baseline="0" dirty="0" smtClean="0">
                <a:solidFill>
                  <a:schemeClr val="tx1"/>
                </a:solidFill>
                <a:latin typeface="+mn-lt"/>
                <a:ea typeface="+mn-ea"/>
                <a:cs typeface="+mn-cs"/>
              </a:rPr>
              <a:t>), which tends to force fluid </a:t>
            </a:r>
            <a:r>
              <a:rPr lang="en-GB" sz="1200" b="0" i="1" u="none" strike="noStrike" kern="1200" baseline="0" dirty="0" smtClean="0">
                <a:solidFill>
                  <a:schemeClr val="tx1"/>
                </a:solidFill>
                <a:latin typeface="+mn-lt"/>
                <a:ea typeface="+mn-ea"/>
                <a:cs typeface="+mn-cs"/>
              </a:rPr>
              <a:t>inward  </a:t>
            </a:r>
            <a:r>
              <a:rPr lang="en-GB" sz="1200" b="0" i="0" u="none" strike="noStrike" kern="1200" baseline="0" dirty="0" smtClean="0">
                <a:solidFill>
                  <a:schemeClr val="tx1"/>
                </a:solidFill>
                <a:latin typeface="+mn-lt"/>
                <a:ea typeface="+mn-ea"/>
                <a:cs typeface="+mn-cs"/>
              </a:rPr>
              <a:t>through the capillary membrane.</a:t>
            </a:r>
          </a:p>
          <a:p>
            <a:r>
              <a:rPr lang="en-GB" sz="1200" b="0" i="0" u="none" strike="noStrike" kern="1200" baseline="0" dirty="0" smtClean="0">
                <a:solidFill>
                  <a:schemeClr val="tx1"/>
                </a:solidFill>
                <a:latin typeface="+mn-lt"/>
                <a:ea typeface="+mn-ea"/>
                <a:cs typeface="+mn-cs"/>
              </a:rPr>
              <a:t>     3. The </a:t>
            </a:r>
            <a:r>
              <a:rPr lang="en-GB" sz="1200" b="0" i="1" u="none" strike="noStrike" kern="1200" baseline="0" dirty="0" smtClean="0">
                <a:solidFill>
                  <a:schemeClr val="tx1"/>
                </a:solidFill>
                <a:latin typeface="+mn-lt"/>
                <a:ea typeface="+mn-ea"/>
                <a:cs typeface="+mn-cs"/>
              </a:rPr>
              <a:t>capillary</a:t>
            </a:r>
            <a:r>
              <a:rPr lang="en-GB" sz="1200" b="0" i="0" u="none" strike="noStrike" kern="1200" baseline="0" dirty="0" smtClean="0">
                <a:solidFill>
                  <a:schemeClr val="tx1"/>
                </a:solidFill>
                <a:latin typeface="+mn-lt"/>
                <a:ea typeface="+mn-ea"/>
                <a:cs typeface="+mn-cs"/>
              </a:rPr>
              <a:t> </a:t>
            </a:r>
            <a:r>
              <a:rPr lang="en-GB" sz="1200" b="0" i="1" u="none" strike="noStrike" kern="1200" baseline="0" dirty="0" smtClean="0">
                <a:solidFill>
                  <a:schemeClr val="tx1"/>
                </a:solidFill>
                <a:latin typeface="+mn-lt"/>
                <a:ea typeface="+mn-ea"/>
                <a:cs typeface="+mn-cs"/>
              </a:rPr>
              <a:t>plasma colloid osmotic pressure </a:t>
            </a:r>
            <a:r>
              <a:rPr lang="en-GB" sz="1200" b="0" i="0" u="none" strike="noStrike" kern="1200" baseline="0" dirty="0" smtClean="0">
                <a:solidFill>
                  <a:schemeClr val="tx1"/>
                </a:solidFill>
                <a:latin typeface="+mn-lt"/>
                <a:ea typeface="+mn-ea"/>
                <a:cs typeface="+mn-cs"/>
              </a:rPr>
              <a:t>(</a:t>
            </a:r>
            <a:r>
              <a:rPr lang="en-GB" altLang="cs-CZ" sz="1200" b="0" dirty="0" smtClean="0">
                <a:sym typeface="Symbol" pitchFamily="18" charset="2"/>
              </a:rPr>
              <a:t></a:t>
            </a:r>
            <a:r>
              <a:rPr lang="en-GB" altLang="cs-CZ" sz="1200" b="0" baseline="-25000" dirty="0" smtClean="0">
                <a:sym typeface="Symbol" pitchFamily="18" charset="2"/>
              </a:rPr>
              <a:t>c</a:t>
            </a:r>
            <a:r>
              <a:rPr lang="en-GB" sz="1200" b="0" i="0" u="none" strike="noStrike" kern="1200" baseline="0" dirty="0" smtClean="0">
                <a:solidFill>
                  <a:schemeClr val="tx1"/>
                </a:solidFill>
                <a:latin typeface="+mn-lt"/>
                <a:ea typeface="+mn-ea"/>
                <a:cs typeface="+mn-cs"/>
              </a:rPr>
              <a:t>), which tends to cause osmosis of fluid </a:t>
            </a:r>
            <a:r>
              <a:rPr lang="en-GB" sz="1200" b="0" i="1" u="none" strike="noStrike" kern="1200" baseline="0" dirty="0" smtClean="0">
                <a:solidFill>
                  <a:schemeClr val="tx1"/>
                </a:solidFill>
                <a:latin typeface="+mn-lt"/>
                <a:ea typeface="+mn-ea"/>
                <a:cs typeface="+mn-cs"/>
              </a:rPr>
              <a:t>inward </a:t>
            </a:r>
            <a:r>
              <a:rPr lang="en-GB" sz="1200" b="0" i="0" u="none" strike="noStrike" kern="1200" baseline="0" dirty="0" smtClean="0">
                <a:solidFill>
                  <a:schemeClr val="tx1"/>
                </a:solidFill>
                <a:latin typeface="+mn-lt"/>
                <a:ea typeface="+mn-ea"/>
                <a:cs typeface="+mn-cs"/>
              </a:rPr>
              <a:t>through the capillary membrane.</a:t>
            </a:r>
          </a:p>
          <a:p>
            <a:r>
              <a:rPr lang="en-GB" sz="1200" b="0" i="0" u="none" strike="noStrike" kern="1200" baseline="0" dirty="0" smtClean="0">
                <a:solidFill>
                  <a:schemeClr val="tx1"/>
                </a:solidFill>
                <a:latin typeface="+mn-lt"/>
                <a:ea typeface="+mn-ea"/>
                <a:cs typeface="+mn-cs"/>
              </a:rPr>
              <a:t>     4. The </a:t>
            </a:r>
            <a:r>
              <a:rPr lang="en-GB" sz="1200" b="0" i="1" u="none" strike="noStrike" kern="1200" baseline="0" dirty="0" smtClean="0">
                <a:solidFill>
                  <a:schemeClr val="tx1"/>
                </a:solidFill>
                <a:latin typeface="+mn-lt"/>
                <a:ea typeface="+mn-ea"/>
                <a:cs typeface="+mn-cs"/>
              </a:rPr>
              <a:t>interstitial fluid colloid osmotic pressure </a:t>
            </a:r>
            <a:r>
              <a:rPr lang="en-GB" sz="1200" b="0" i="0" u="none" strike="noStrike" kern="1200" baseline="0" dirty="0" smtClean="0">
                <a:solidFill>
                  <a:schemeClr val="tx1"/>
                </a:solidFill>
                <a:latin typeface="+mn-lt"/>
                <a:ea typeface="+mn-ea"/>
                <a:cs typeface="+mn-cs"/>
              </a:rPr>
              <a:t>(</a:t>
            </a:r>
            <a:r>
              <a:rPr lang="en-GB" altLang="cs-CZ" sz="1200" b="0" dirty="0" smtClean="0">
                <a:sym typeface="Symbol" pitchFamily="18" charset="2"/>
              </a:rPr>
              <a:t></a:t>
            </a:r>
            <a:r>
              <a:rPr lang="en-GB" altLang="cs-CZ" sz="1200" b="0" baseline="-25000" dirty="0" err="1" smtClean="0">
                <a:sym typeface="Symbol" pitchFamily="18" charset="2"/>
              </a:rPr>
              <a:t>i</a:t>
            </a:r>
            <a:r>
              <a:rPr lang="en-GB" sz="1200" b="0" i="0" u="none" strike="noStrike" kern="1200" baseline="0" dirty="0" smtClean="0">
                <a:solidFill>
                  <a:schemeClr val="tx1"/>
                </a:solidFill>
                <a:latin typeface="+mn-lt"/>
                <a:ea typeface="+mn-ea"/>
                <a:cs typeface="+mn-cs"/>
              </a:rPr>
              <a:t>), which tends to cause osmosis of fluid </a:t>
            </a:r>
            <a:r>
              <a:rPr lang="en-GB" sz="1200" b="0" i="1" u="none" strike="noStrike" kern="1200" baseline="0" dirty="0" smtClean="0">
                <a:solidFill>
                  <a:schemeClr val="tx1"/>
                </a:solidFill>
                <a:latin typeface="+mn-lt"/>
                <a:ea typeface="+mn-ea"/>
                <a:cs typeface="+mn-cs"/>
              </a:rPr>
              <a:t>outward </a:t>
            </a:r>
            <a:r>
              <a:rPr lang="en-GB" sz="1200" b="0" i="0" u="none" strike="noStrike" kern="1200" baseline="0" dirty="0" smtClean="0">
                <a:solidFill>
                  <a:schemeClr val="tx1"/>
                </a:solidFill>
                <a:latin typeface="+mn-lt"/>
                <a:ea typeface="+mn-ea"/>
                <a:cs typeface="+mn-cs"/>
              </a:rPr>
              <a:t>through the capillary membrane.</a:t>
            </a:r>
          </a:p>
          <a:p>
            <a:r>
              <a:rPr lang="en-GB" sz="1200" b="0" i="0" u="none" strike="noStrike" kern="1200" baseline="0" dirty="0" smtClean="0">
                <a:solidFill>
                  <a:schemeClr val="tx1"/>
                </a:solidFill>
                <a:latin typeface="+mn-lt"/>
                <a:ea typeface="+mn-ea"/>
                <a:cs typeface="+mn-cs"/>
              </a:rPr>
              <a:t>     </a:t>
            </a:r>
          </a:p>
          <a:p>
            <a:pPr algn="just"/>
            <a:r>
              <a:rPr lang="en-GB" sz="1200" b="0" i="0" u="none" strike="noStrike" kern="1200" baseline="0" noProof="0" dirty="0" smtClean="0">
                <a:solidFill>
                  <a:schemeClr val="tx1"/>
                </a:solidFill>
                <a:latin typeface="+mn-lt"/>
                <a:ea typeface="+mn-ea"/>
                <a:cs typeface="+mn-cs"/>
              </a:rPr>
              <a:t>     Note that P</a:t>
            </a:r>
            <a:r>
              <a:rPr lang="en-GB" sz="1200" b="0" i="0" u="none" strike="noStrike" kern="1200" baseline="-25000" noProof="0" dirty="0" smtClean="0">
                <a:solidFill>
                  <a:schemeClr val="tx1"/>
                </a:solidFill>
                <a:latin typeface="+mn-lt"/>
                <a:ea typeface="+mn-ea"/>
                <a:cs typeface="+mn-cs"/>
              </a:rPr>
              <a:t>c</a:t>
            </a:r>
            <a:r>
              <a:rPr lang="en-GB" sz="1200" b="0" i="0" u="none" strike="noStrike" kern="1200" baseline="0" noProof="0" dirty="0" smtClean="0">
                <a:solidFill>
                  <a:schemeClr val="tx1"/>
                </a:solidFill>
                <a:latin typeface="+mn-lt"/>
                <a:ea typeface="+mn-ea"/>
                <a:cs typeface="+mn-cs"/>
              </a:rPr>
              <a:t> decreases from </a:t>
            </a:r>
            <a:r>
              <a:rPr lang="en-GB" sz="1200" b="0" i="0" u="none" strike="noStrike" kern="1200" baseline="0" noProof="0" dirty="0" smtClean="0">
                <a:solidFill>
                  <a:schemeClr val="tx1"/>
                </a:solidFill>
                <a:latin typeface="+mn-lt"/>
                <a:ea typeface="+mn-ea"/>
                <a:cs typeface="+mn-cs"/>
                <a:sym typeface="Symbol"/>
              </a:rPr>
              <a:t>37 mmHg at the arterial end of the capillary to 17 mmHg at the venous end of the capillary. It is also worth noting that, </a:t>
            </a:r>
            <a:r>
              <a:rPr lang="en-GB" altLang="cs-CZ" sz="1200" b="0" baseline="0" noProof="0" dirty="0" smtClean="0">
                <a:sym typeface="Symbol" pitchFamily="18" charset="2"/>
              </a:rPr>
              <a:t>in majority of cases, </a:t>
            </a:r>
            <a:r>
              <a:rPr lang="en-GB" altLang="cs-CZ" sz="1200" b="0" noProof="0" dirty="0" smtClean="0">
                <a:sym typeface="Symbol" pitchFamily="18" charset="2"/>
              </a:rPr>
              <a:t></a:t>
            </a:r>
            <a:r>
              <a:rPr lang="en-GB" altLang="cs-CZ" sz="1200" b="0" baseline="-25000" noProof="0" dirty="0" smtClean="0">
                <a:sym typeface="Symbol" pitchFamily="18" charset="2"/>
              </a:rPr>
              <a:t>c  </a:t>
            </a:r>
            <a:r>
              <a:rPr lang="en-GB" altLang="cs-CZ" sz="1200" b="0" baseline="0" noProof="0" dirty="0" smtClean="0">
                <a:sym typeface="Symbol" pitchFamily="18" charset="2"/>
              </a:rPr>
              <a:t>is nearly constant (</a:t>
            </a:r>
            <a:r>
              <a:rPr lang="en-GB" sz="1200" b="0" i="0" u="none" strike="noStrike" kern="1200" baseline="0" noProof="0" dirty="0" smtClean="0">
                <a:solidFill>
                  <a:schemeClr val="tx1"/>
                </a:solidFill>
                <a:latin typeface="+mn-lt"/>
                <a:ea typeface="+mn-ea"/>
                <a:cs typeface="+mn-cs"/>
                <a:sym typeface="Symbol"/>
              </a:rPr>
              <a:t>25 mmHg) along the capillary and </a:t>
            </a:r>
            <a:r>
              <a:rPr lang="en-GB" sz="1200" b="0" i="0" u="none" strike="noStrike" kern="1200" baseline="0" noProof="0" dirty="0" smtClean="0">
                <a:solidFill>
                  <a:schemeClr val="tx1"/>
                </a:solidFill>
                <a:latin typeface="+mn-lt"/>
                <a:ea typeface="+mn-ea"/>
                <a:cs typeface="+mn-cs"/>
              </a:rPr>
              <a:t>P</a:t>
            </a:r>
            <a:r>
              <a:rPr lang="en-GB" sz="1200" b="0" i="0" u="none" strike="noStrike" kern="1200" baseline="-25000" noProof="0" dirty="0" smtClean="0">
                <a:solidFill>
                  <a:schemeClr val="tx1"/>
                </a:solidFill>
                <a:latin typeface="+mn-lt"/>
                <a:ea typeface="+mn-ea"/>
                <a:cs typeface="+mn-cs"/>
              </a:rPr>
              <a:t>i </a:t>
            </a:r>
            <a:r>
              <a:rPr lang="en-GB" sz="1200" b="0" i="0" u="none" strike="noStrike" kern="1200" baseline="0" noProof="0" dirty="0" smtClean="0">
                <a:solidFill>
                  <a:schemeClr val="tx1"/>
                </a:solidFill>
                <a:latin typeface="+mn-lt"/>
                <a:ea typeface="+mn-ea"/>
                <a:cs typeface="+mn-cs"/>
              </a:rPr>
              <a:t>as well as </a:t>
            </a:r>
            <a:r>
              <a:rPr lang="en-GB" altLang="cs-CZ" sz="1200" b="0" noProof="0" dirty="0" smtClean="0">
                <a:sym typeface="Symbol" pitchFamily="18" charset="2"/>
              </a:rPr>
              <a:t></a:t>
            </a:r>
            <a:r>
              <a:rPr lang="en-GB" altLang="cs-CZ" sz="1200" b="0" baseline="-25000" noProof="0" dirty="0" err="1" smtClean="0">
                <a:sym typeface="Symbol" pitchFamily="18" charset="2"/>
              </a:rPr>
              <a:t>i</a:t>
            </a:r>
            <a:r>
              <a:rPr lang="en-GB" altLang="cs-CZ" sz="1200" b="0" baseline="0" noProof="0" dirty="0" smtClean="0">
                <a:sym typeface="Symbol" pitchFamily="18" charset="2"/>
              </a:rPr>
              <a:t> are very small.</a:t>
            </a:r>
            <a:endParaRPr lang="en-GB" sz="1200" b="0" i="0" u="none" strike="noStrike" kern="1200" baseline="0" noProof="0" dirty="0" smtClean="0">
              <a:solidFill>
                <a:schemeClr val="tx1"/>
              </a:solidFill>
              <a:latin typeface="+mn-lt"/>
              <a:ea typeface="+mn-ea"/>
              <a:cs typeface="+mn-cs"/>
            </a:endParaRPr>
          </a:p>
          <a:p>
            <a:r>
              <a:rPr lang="en-GB" sz="1200" b="0" i="0" u="none" strike="noStrike" kern="1200" baseline="0" dirty="0" smtClean="0">
                <a:solidFill>
                  <a:schemeClr val="tx1"/>
                </a:solidFill>
                <a:latin typeface="+mn-lt"/>
                <a:ea typeface="+mn-ea"/>
                <a:cs typeface="+mn-cs"/>
              </a:rPr>
              <a:t>     </a:t>
            </a:r>
            <a:endParaRPr lang="en-GB" dirty="0"/>
          </a:p>
        </p:txBody>
      </p:sp>
      <p:sp>
        <p:nvSpPr>
          <p:cNvPr id="4" name="Zástupný symbol pro číslo snímku 3"/>
          <p:cNvSpPr>
            <a:spLocks noGrp="1"/>
          </p:cNvSpPr>
          <p:nvPr>
            <p:ph type="sldNum" sz="quarter" idx="10"/>
          </p:nvPr>
        </p:nvSpPr>
        <p:spPr/>
        <p:txBody>
          <a:bodyPr/>
          <a:lstStyle/>
          <a:p>
            <a:pPr>
              <a:defRPr/>
            </a:pPr>
            <a:fld id="{6C19DAAE-60F2-45D5-A1C5-8F419B13EF78}" type="slidenum">
              <a:rPr lang="cs-CZ" smtClean="0"/>
              <a:pPr>
                <a:defRPr/>
              </a:pPr>
              <a:t>7</a:t>
            </a:fld>
            <a:endParaRPr lang="cs-CZ"/>
          </a:p>
        </p:txBody>
      </p:sp>
    </p:spTree>
    <p:extLst>
      <p:ext uri="{BB962C8B-B14F-4D97-AF65-F5344CB8AC3E}">
        <p14:creationId xmlns:p14="http://schemas.microsoft.com/office/powerpoint/2010/main" val="30513969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en-GB" sz="1200" b="1" i="0" u="none" strike="noStrike" kern="1200" baseline="0" noProof="0" dirty="0" smtClean="0">
                <a:solidFill>
                  <a:schemeClr val="tx1"/>
                </a:solidFill>
                <a:latin typeface="+mn-lt"/>
                <a:ea typeface="+mn-ea"/>
                <a:cs typeface="+mn-cs"/>
              </a:rPr>
              <a:t>Exchange of fluid via capillaries</a:t>
            </a:r>
          </a:p>
          <a:p>
            <a:pPr algn="just"/>
            <a:r>
              <a:rPr lang="en-GB" sz="1200" b="0" i="0" u="none" strike="noStrike" kern="1200" baseline="0" dirty="0" smtClean="0">
                <a:solidFill>
                  <a:schemeClr val="tx1"/>
                </a:solidFill>
                <a:latin typeface="+mn-lt"/>
                <a:ea typeface="+mn-ea"/>
                <a:cs typeface="+mn-cs"/>
              </a:rPr>
              <a:t>     If the sum of the Starling forces, the </a:t>
            </a:r>
            <a:r>
              <a:rPr lang="en-GB" sz="1200" b="0" i="1" u="none" strike="noStrike" kern="1200" baseline="0" dirty="0" smtClean="0">
                <a:solidFill>
                  <a:schemeClr val="tx1"/>
                </a:solidFill>
                <a:latin typeface="+mn-lt"/>
                <a:ea typeface="+mn-ea"/>
                <a:cs typeface="+mn-cs"/>
              </a:rPr>
              <a:t>effective filtration pressure</a:t>
            </a:r>
            <a:r>
              <a:rPr lang="en-GB" sz="1200" b="0" i="0" u="none" strike="noStrike" kern="1200" baseline="0" dirty="0" smtClean="0">
                <a:solidFill>
                  <a:schemeClr val="tx1"/>
                </a:solidFill>
                <a:latin typeface="+mn-lt"/>
                <a:ea typeface="+mn-ea"/>
                <a:cs typeface="+mn-cs"/>
              </a:rPr>
              <a:t>, is positive, there will be a net </a:t>
            </a:r>
            <a:r>
              <a:rPr lang="en-GB" sz="1200" b="0" i="1" u="none" strike="noStrike" kern="1200" baseline="0" dirty="0" smtClean="0">
                <a:solidFill>
                  <a:schemeClr val="tx1"/>
                </a:solidFill>
                <a:latin typeface="+mn-lt"/>
                <a:ea typeface="+mn-ea"/>
                <a:cs typeface="+mn-cs"/>
              </a:rPr>
              <a:t>fluid filtration </a:t>
            </a:r>
            <a:r>
              <a:rPr lang="en-GB" sz="1200" b="0" i="0" u="none" strike="noStrike" kern="1200" baseline="0" dirty="0" smtClean="0">
                <a:solidFill>
                  <a:schemeClr val="tx1"/>
                </a:solidFill>
                <a:latin typeface="+mn-lt"/>
                <a:ea typeface="+mn-ea"/>
                <a:cs typeface="+mn-cs"/>
              </a:rPr>
              <a:t>across the capillaries. If the sum of the </a:t>
            </a:r>
            <a:r>
              <a:rPr lang="en-GB" sz="1200" b="0" i="0" u="none" strike="noStrike" kern="1200" baseline="0" noProof="0" dirty="0" smtClean="0">
                <a:solidFill>
                  <a:schemeClr val="tx1"/>
                </a:solidFill>
                <a:latin typeface="+mn-lt"/>
                <a:ea typeface="+mn-ea"/>
                <a:cs typeface="+mn-cs"/>
              </a:rPr>
              <a:t>Starling forces is negative, there will be a net </a:t>
            </a:r>
            <a:r>
              <a:rPr lang="en-GB" sz="1200" b="0" i="1" u="none" strike="noStrike" kern="1200" baseline="0" noProof="0" dirty="0" smtClean="0">
                <a:solidFill>
                  <a:schemeClr val="tx1"/>
                </a:solidFill>
                <a:latin typeface="+mn-lt"/>
                <a:ea typeface="+mn-ea"/>
                <a:cs typeface="+mn-cs"/>
              </a:rPr>
              <a:t>fluid absorption </a:t>
            </a:r>
            <a:r>
              <a:rPr lang="en-GB" sz="1200" b="0" i="0" u="none" strike="noStrike" kern="1200" baseline="0" noProof="0" dirty="0" smtClean="0">
                <a:solidFill>
                  <a:schemeClr val="tx1"/>
                </a:solidFill>
                <a:latin typeface="+mn-lt"/>
                <a:ea typeface="+mn-ea"/>
                <a:cs typeface="+mn-cs"/>
              </a:rPr>
              <a:t>from the interstitial spaces into the capillaries. The effective filtration pressure (</a:t>
            </a:r>
            <a:r>
              <a:rPr lang="en-GB" sz="1200" b="0" i="0" u="none" strike="noStrike" kern="1200" baseline="0" noProof="0" dirty="0" err="1" smtClean="0">
                <a:solidFill>
                  <a:schemeClr val="tx1"/>
                </a:solidFill>
                <a:latin typeface="+mn-lt"/>
                <a:ea typeface="+mn-ea"/>
                <a:cs typeface="+mn-cs"/>
              </a:rPr>
              <a:t>P</a:t>
            </a:r>
            <a:r>
              <a:rPr lang="en-GB" sz="1200" b="0" i="0" u="none" strike="noStrike" kern="1200" baseline="-25000" noProof="0" dirty="0" err="1" smtClean="0">
                <a:solidFill>
                  <a:schemeClr val="tx1"/>
                </a:solidFill>
                <a:latin typeface="+mn-lt"/>
                <a:ea typeface="+mn-ea"/>
                <a:cs typeface="+mn-cs"/>
              </a:rPr>
              <a:t>eff</a:t>
            </a:r>
            <a:r>
              <a:rPr lang="en-GB" sz="1200" b="0" i="0" u="none" strike="noStrike" kern="1200" baseline="0" noProof="0" dirty="0" smtClean="0">
                <a:solidFill>
                  <a:schemeClr val="tx1"/>
                </a:solidFill>
                <a:latin typeface="+mn-lt"/>
                <a:ea typeface="+mn-ea"/>
                <a:cs typeface="+mn-cs"/>
              </a:rPr>
              <a:t>) at a given point of </a:t>
            </a:r>
            <a:r>
              <a:rPr lang="cs-CZ" sz="1200" b="0" i="0" u="none" strike="noStrike" kern="1200" baseline="0" noProof="0" dirty="0" err="1" smtClean="0">
                <a:solidFill>
                  <a:schemeClr val="tx1"/>
                </a:solidFill>
                <a:latin typeface="+mn-lt"/>
                <a:ea typeface="+mn-ea"/>
                <a:cs typeface="+mn-cs"/>
              </a:rPr>
              <a:t>the</a:t>
            </a:r>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capillary can be calculated from the hydrostatic pressure difference (P</a:t>
            </a:r>
            <a:r>
              <a:rPr lang="en-GB" sz="1200" b="0" i="0" u="none" strike="noStrike" kern="1200" baseline="-25000" noProof="0" dirty="0" smtClean="0">
                <a:solidFill>
                  <a:schemeClr val="tx1"/>
                </a:solidFill>
                <a:latin typeface="+mn-lt"/>
                <a:ea typeface="+mn-ea"/>
                <a:cs typeface="+mn-cs"/>
              </a:rPr>
              <a:t>c</a:t>
            </a:r>
            <a:r>
              <a:rPr lang="en-GB" sz="1200" b="0" i="0" u="none" strike="noStrike" kern="1200" baseline="0" noProof="0" dirty="0" smtClean="0">
                <a:solidFill>
                  <a:schemeClr val="tx1"/>
                </a:solidFill>
                <a:latin typeface="+mn-lt"/>
                <a:ea typeface="+mn-ea"/>
                <a:cs typeface="+mn-cs"/>
              </a:rPr>
              <a:t>-P</a:t>
            </a:r>
            <a:r>
              <a:rPr lang="en-GB" sz="1200" b="0" i="0" u="none" strike="noStrike" kern="1200" baseline="-25000" noProof="0" dirty="0" smtClean="0">
                <a:solidFill>
                  <a:schemeClr val="tx1"/>
                </a:solidFill>
                <a:latin typeface="+mn-lt"/>
                <a:ea typeface="+mn-ea"/>
                <a:cs typeface="+mn-cs"/>
              </a:rPr>
              <a:t>i</a:t>
            </a:r>
            <a:r>
              <a:rPr lang="en-GB" sz="1200" b="0" i="0" u="none" strike="noStrike" kern="1200" baseline="0" noProof="0" dirty="0" smtClean="0">
                <a:solidFill>
                  <a:schemeClr val="tx1"/>
                </a:solidFill>
                <a:latin typeface="+mn-lt"/>
                <a:ea typeface="+mn-ea"/>
                <a:cs typeface="+mn-cs"/>
              </a:rPr>
              <a:t>) and oncotic pressure difference (</a:t>
            </a:r>
            <a:r>
              <a:rPr lang="en-GB" altLang="cs-CZ" sz="1200" b="0" noProof="0" dirty="0" smtClean="0">
                <a:sym typeface="Symbol" pitchFamily="18" charset="2"/>
              </a:rPr>
              <a:t></a:t>
            </a:r>
            <a:r>
              <a:rPr lang="en-GB" sz="1200" b="0" i="0" u="none" strike="noStrike" kern="1200" baseline="-25000" noProof="0" dirty="0" smtClean="0">
                <a:solidFill>
                  <a:schemeClr val="tx1"/>
                </a:solidFill>
                <a:latin typeface="+mn-lt"/>
                <a:ea typeface="+mn-ea"/>
                <a:cs typeface="+mn-cs"/>
              </a:rPr>
              <a:t>c</a:t>
            </a:r>
            <a:r>
              <a:rPr lang="en-GB" sz="1200" b="0" i="0" u="none" strike="noStrike" kern="1200" baseline="0" noProof="0" dirty="0" smtClean="0">
                <a:solidFill>
                  <a:schemeClr val="tx1"/>
                </a:solidFill>
                <a:latin typeface="+mn-lt"/>
                <a:ea typeface="+mn-ea"/>
                <a:cs typeface="+mn-cs"/>
              </a:rPr>
              <a:t>-</a:t>
            </a:r>
            <a:r>
              <a:rPr lang="en-GB" altLang="cs-CZ" sz="1200" b="0" noProof="0" dirty="0" smtClean="0">
                <a:sym typeface="Symbol" pitchFamily="18" charset="2"/>
              </a:rPr>
              <a:t></a:t>
            </a:r>
            <a:r>
              <a:rPr lang="en-GB" sz="1200" b="0" i="0" u="none" strike="noStrike" kern="1200" baseline="-25000" noProof="0" dirty="0" smtClean="0">
                <a:solidFill>
                  <a:schemeClr val="tx1"/>
                </a:solidFill>
                <a:latin typeface="+mn-lt"/>
                <a:ea typeface="+mn-ea"/>
                <a:cs typeface="+mn-cs"/>
              </a:rPr>
              <a:t>i</a:t>
            </a:r>
            <a:r>
              <a:rPr lang="en-GB" sz="1200" b="0" i="0" u="none" strike="noStrike" kern="1200" baseline="0" noProof="0" dirty="0" smtClean="0">
                <a:solidFill>
                  <a:schemeClr val="tx1"/>
                </a:solidFill>
                <a:latin typeface="+mn-lt"/>
                <a:ea typeface="+mn-ea"/>
                <a:cs typeface="+mn-cs"/>
              </a:rPr>
              <a:t>) across the capillary wall according to the relation: </a:t>
            </a:r>
          </a:p>
          <a:p>
            <a:pPr algn="ctr"/>
            <a:endParaRPr lang="cs-CZ" altLang="cs-CZ" sz="1200" b="1" i="0" u="none" strike="noStrike" kern="1200" baseline="0" dirty="0" smtClean="0">
              <a:solidFill>
                <a:schemeClr val="tx1"/>
              </a:solidFill>
              <a:latin typeface="+mn-lt"/>
              <a:ea typeface="+mn-ea"/>
              <a:cs typeface="+mn-cs"/>
            </a:endParaRPr>
          </a:p>
          <a:p>
            <a:pPr algn="ctr"/>
            <a:r>
              <a:rPr lang="cs-CZ" altLang="cs-CZ" sz="1200" b="1" dirty="0" err="1" smtClean="0">
                <a:latin typeface="Times New Roman" pitchFamily="18" charset="0"/>
              </a:rPr>
              <a:t>P</a:t>
            </a:r>
            <a:r>
              <a:rPr lang="cs-CZ" altLang="cs-CZ" sz="1200" b="1" baseline="-25000" dirty="0" err="1" smtClean="0">
                <a:latin typeface="Times New Roman" pitchFamily="18" charset="0"/>
              </a:rPr>
              <a:t>eff</a:t>
            </a:r>
            <a:r>
              <a:rPr lang="cs-CZ" altLang="cs-CZ" sz="1200" b="1" dirty="0" smtClean="0">
                <a:latin typeface="Times New Roman" pitchFamily="18" charset="0"/>
              </a:rPr>
              <a:t>=(</a:t>
            </a:r>
            <a:r>
              <a:rPr lang="en-GB" sz="1200" b="1" i="0" u="none" strike="noStrike" kern="1200" baseline="0" dirty="0" smtClean="0">
                <a:solidFill>
                  <a:schemeClr val="tx1"/>
                </a:solidFill>
                <a:latin typeface="+mn-lt"/>
                <a:ea typeface="+mn-ea"/>
                <a:cs typeface="+mn-cs"/>
              </a:rPr>
              <a:t>P</a:t>
            </a:r>
            <a:r>
              <a:rPr lang="en-GB" sz="1200" b="1" i="0" u="none" strike="noStrike" kern="1200" baseline="-25000" dirty="0" smtClean="0">
                <a:solidFill>
                  <a:schemeClr val="tx1"/>
                </a:solidFill>
                <a:latin typeface="+mn-lt"/>
                <a:ea typeface="+mn-ea"/>
                <a:cs typeface="+mn-cs"/>
              </a:rPr>
              <a:t>c</a:t>
            </a:r>
            <a:r>
              <a:rPr lang="en-GB" sz="1200" b="1" i="0" u="none" strike="noStrike" kern="1200" baseline="0" dirty="0" smtClean="0">
                <a:solidFill>
                  <a:schemeClr val="tx1"/>
                </a:solidFill>
                <a:latin typeface="+mn-lt"/>
                <a:ea typeface="+mn-ea"/>
                <a:cs typeface="+mn-cs"/>
              </a:rPr>
              <a:t>-P</a:t>
            </a:r>
            <a:r>
              <a:rPr lang="en-GB" altLang="cs-CZ" sz="1200" b="1" i="0" baseline="-25000" dirty="0" smtClean="0">
                <a:latin typeface="Times New Roman" pitchFamily="18" charset="0"/>
              </a:rPr>
              <a:t>i</a:t>
            </a:r>
            <a:r>
              <a:rPr lang="cs-CZ" altLang="cs-CZ" sz="1200" b="1" i="0" baseline="0" dirty="0" smtClean="0">
                <a:latin typeface="Times New Roman" pitchFamily="18" charset="0"/>
              </a:rPr>
              <a:t>)</a:t>
            </a:r>
            <a:r>
              <a:rPr lang="en-GB" altLang="cs-CZ" sz="1200" b="1" dirty="0" smtClean="0">
                <a:latin typeface="Times New Roman" pitchFamily="18" charset="0"/>
              </a:rPr>
              <a:t> − </a:t>
            </a:r>
            <a:r>
              <a:rPr lang="cs-CZ" altLang="cs-CZ" sz="1200" b="1" dirty="0" smtClean="0">
                <a:latin typeface="Times New Roman" pitchFamily="18" charset="0"/>
              </a:rPr>
              <a:t>(</a:t>
            </a:r>
            <a:r>
              <a:rPr lang="en-GB" altLang="cs-CZ" sz="1200" b="1" dirty="0" smtClean="0">
                <a:sym typeface="Symbol" pitchFamily="18" charset="2"/>
              </a:rPr>
              <a:t></a:t>
            </a:r>
            <a:r>
              <a:rPr lang="en-GB" altLang="cs-CZ" sz="1200" b="1" i="0" baseline="-25000" dirty="0" smtClean="0">
                <a:latin typeface="Times New Roman" pitchFamily="18" charset="0"/>
              </a:rPr>
              <a:t>c</a:t>
            </a:r>
            <a:r>
              <a:rPr lang="en-GB" altLang="cs-CZ" sz="1200" b="1" dirty="0" smtClean="0">
                <a:latin typeface="Times New Roman" pitchFamily="18" charset="0"/>
              </a:rPr>
              <a:t> − </a:t>
            </a:r>
            <a:r>
              <a:rPr lang="en-GB" altLang="cs-CZ" sz="1200" b="1" dirty="0" smtClean="0">
                <a:sym typeface="Symbol" pitchFamily="18" charset="2"/>
              </a:rPr>
              <a:t></a:t>
            </a:r>
            <a:r>
              <a:rPr lang="en-GB" altLang="cs-CZ" sz="1200" b="1" i="0" baseline="-25000" dirty="0" err="1" smtClean="0">
                <a:latin typeface="Times New Roman" pitchFamily="18" charset="0"/>
              </a:rPr>
              <a:t>i</a:t>
            </a:r>
            <a:r>
              <a:rPr lang="cs-CZ" altLang="cs-CZ" sz="1200" b="1" i="0" baseline="0" dirty="0" smtClean="0">
                <a:latin typeface="Times New Roman" pitchFamily="18" charset="0"/>
              </a:rPr>
              <a:t>)</a:t>
            </a:r>
            <a:r>
              <a:rPr lang="en-GB" altLang="cs-CZ" sz="1200" b="1" dirty="0" smtClean="0">
                <a:latin typeface="Times New Roman" pitchFamily="18" charset="0"/>
              </a:rPr>
              <a:t> </a:t>
            </a:r>
            <a:r>
              <a:rPr lang="cs-CZ" altLang="cs-CZ" sz="1200" b="1" dirty="0" smtClean="0">
                <a:latin typeface="Times New Roman" pitchFamily="18" charset="0"/>
              </a:rPr>
              <a:t>.</a:t>
            </a:r>
          </a:p>
          <a:p>
            <a:pPr algn="ctr"/>
            <a:endParaRPr lang="en-GB" altLang="cs-CZ" sz="1200" b="1" dirty="0" smtClean="0">
              <a:latin typeface="Times New Roman" pitchFamily="18" charset="0"/>
            </a:endParaRPr>
          </a:p>
          <a:p>
            <a:pPr algn="just"/>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Normally, </a:t>
            </a:r>
            <a:r>
              <a:rPr lang="cs-CZ" sz="1200" b="0" i="0" u="none" strike="noStrike" kern="1200" baseline="0" noProof="0" dirty="0" smtClean="0">
                <a:solidFill>
                  <a:schemeClr val="tx1"/>
                </a:solidFill>
                <a:latin typeface="+mn-lt"/>
                <a:ea typeface="+mn-ea"/>
                <a:cs typeface="+mn-cs"/>
              </a:rPr>
              <a:t>a</a:t>
            </a:r>
            <a:r>
              <a:rPr lang="en-GB" sz="1200" b="0" i="0" u="none" strike="noStrike" kern="1200" baseline="0" noProof="0" dirty="0" smtClean="0">
                <a:solidFill>
                  <a:schemeClr val="tx1"/>
                </a:solidFill>
                <a:latin typeface="+mn-lt"/>
                <a:ea typeface="+mn-ea"/>
                <a:cs typeface="+mn-cs"/>
              </a:rPr>
              <a:t>bout 20 L/day of fluid is filtered (excluding the kidneys) into the </a:t>
            </a:r>
            <a:r>
              <a:rPr lang="en-GB" sz="1200" b="0" i="0" u="none" strike="noStrike" kern="1200" baseline="0" noProof="0" dirty="0" err="1" smtClean="0">
                <a:solidFill>
                  <a:schemeClr val="tx1"/>
                </a:solidFill>
                <a:latin typeface="+mn-lt"/>
                <a:ea typeface="+mn-ea"/>
                <a:cs typeface="+mn-cs"/>
              </a:rPr>
              <a:t>interstitium</a:t>
            </a:r>
            <a:r>
              <a:rPr lang="en-GB" sz="1200" b="0" i="0" u="none" strike="noStrike" kern="1200" baseline="0" noProof="0" dirty="0" smtClean="0">
                <a:solidFill>
                  <a:schemeClr val="tx1"/>
                </a:solidFill>
                <a:latin typeface="+mn-lt"/>
                <a:ea typeface="+mn-ea"/>
                <a:cs typeface="+mn-cs"/>
              </a:rPr>
              <a:t> from the body’s exchange vessels. About 18 L/day of this fluid is thought to be reabsorbed by the</a:t>
            </a:r>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venous limb of these vessels. The remaining 2 L/day or so make up the </a:t>
            </a:r>
            <a:r>
              <a:rPr lang="en-GB" sz="1200" b="0" i="1" u="none" strike="noStrike" kern="1200" baseline="0" noProof="0" dirty="0" smtClean="0">
                <a:solidFill>
                  <a:schemeClr val="tx1"/>
                </a:solidFill>
                <a:latin typeface="+mn-lt"/>
                <a:ea typeface="+mn-ea"/>
                <a:cs typeface="+mn-cs"/>
              </a:rPr>
              <a:t>lymph flow </a:t>
            </a:r>
            <a:r>
              <a:rPr lang="en-GB" sz="1200" b="0" i="0" u="none" strike="noStrike" kern="1200" baseline="0" noProof="0" dirty="0" smtClean="0">
                <a:solidFill>
                  <a:schemeClr val="tx1"/>
                </a:solidFill>
                <a:latin typeface="+mn-lt"/>
                <a:ea typeface="+mn-ea"/>
                <a:cs typeface="+mn-cs"/>
              </a:rPr>
              <a:t>and thereby return to the bloodstream (through left an right </a:t>
            </a:r>
            <a:r>
              <a:rPr lang="en-GB" sz="1200" b="0" i="0" u="none" strike="noStrike" kern="1200" baseline="0" dirty="0" smtClean="0">
                <a:solidFill>
                  <a:schemeClr val="tx1"/>
                </a:solidFill>
                <a:latin typeface="+mn-lt"/>
                <a:ea typeface="+mn-ea"/>
                <a:cs typeface="+mn-cs"/>
              </a:rPr>
              <a:t>subclavian vein</a:t>
            </a:r>
            <a:r>
              <a:rPr lang="en-GB" sz="1200" b="0" i="0" u="none" strike="noStrike" kern="1200" baseline="0" noProof="0" dirty="0" smtClean="0">
                <a:solidFill>
                  <a:schemeClr val="tx1"/>
                </a:solidFill>
                <a:latin typeface="+mn-lt"/>
                <a:ea typeface="+mn-ea"/>
                <a:cs typeface="+mn-cs"/>
              </a:rPr>
              <a:t>). </a:t>
            </a:r>
            <a:endParaRPr lang="en-GB" sz="1200" b="0" i="0" u="none" strike="noStrike" kern="1200" baseline="0" dirty="0" smtClean="0">
              <a:solidFill>
                <a:schemeClr val="tx1"/>
              </a:solidFill>
              <a:latin typeface="+mn-lt"/>
              <a:ea typeface="+mn-ea"/>
              <a:cs typeface="+mn-cs"/>
            </a:endParaRPr>
          </a:p>
          <a:p>
            <a:endParaRPr lang="cs-CZ" sz="1200" b="0" i="0" u="none" strike="noStrike" kern="1200" baseline="0" dirty="0" smtClean="0">
              <a:solidFill>
                <a:schemeClr val="tx1"/>
              </a:solidFill>
              <a:latin typeface="+mn-lt"/>
              <a:ea typeface="+mn-ea"/>
              <a:cs typeface="+mn-cs"/>
            </a:endParaRPr>
          </a:p>
          <a:p>
            <a:endParaRPr lang="cs-CZ" sz="1200" b="0" i="0" u="none" strike="noStrike" kern="1200" baseline="0" dirty="0" smtClean="0">
              <a:solidFill>
                <a:schemeClr val="tx1"/>
              </a:solidFill>
              <a:latin typeface="+mn-lt"/>
              <a:ea typeface="+mn-ea"/>
              <a:cs typeface="+mn-cs"/>
            </a:endParaRPr>
          </a:p>
          <a:p>
            <a:r>
              <a:rPr lang="en-GB" sz="1200" b="1" i="0" u="none" strike="noStrike" kern="1200" baseline="0" noProof="0" dirty="0" smtClean="0">
                <a:solidFill>
                  <a:schemeClr val="tx1"/>
                </a:solidFill>
                <a:latin typeface="+mn-lt"/>
                <a:ea typeface="+mn-ea"/>
                <a:cs typeface="+mn-cs"/>
              </a:rPr>
              <a:t>Lymphatic System</a:t>
            </a:r>
          </a:p>
          <a:p>
            <a:pPr algn="just"/>
            <a:r>
              <a:rPr lang="cs-CZ" sz="1200" b="0" i="0" u="none" strike="noStrike" kern="1200" baseline="0" noProof="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The lymphatic system </a:t>
            </a:r>
            <a:r>
              <a:rPr lang="en-US" sz="1200" b="0" i="0" u="none" strike="noStrike" kern="1200" baseline="0" dirty="0" smtClean="0">
                <a:solidFill>
                  <a:schemeClr val="tx1"/>
                </a:solidFill>
                <a:latin typeface="+mn-lt"/>
                <a:ea typeface="+mn-ea"/>
                <a:cs typeface="+mn-cs"/>
              </a:rPr>
              <a:t>represents an accessory route</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through which fluid can flow from the interstitial</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spaces into the blood. Most important, the lymphatics</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can carry proteins and large particulate matter away</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from the tissue spaces, neither of which can be</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removed by absorption directly into the blood capillaries.</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This return of proteins to the blood from the</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interstitial spaces is an essential function without</a:t>
            </a:r>
            <a:r>
              <a:rPr lang="cs-CZ" sz="1200" b="0" i="0" u="none" strike="noStrike" kern="1200" baseline="0" dirty="0" smtClean="0">
                <a:solidFill>
                  <a:schemeClr val="tx1"/>
                </a:solidFill>
                <a:latin typeface="+mn-lt"/>
                <a:ea typeface="+mn-ea"/>
                <a:cs typeface="+mn-cs"/>
              </a:rPr>
              <a:t> </a:t>
            </a:r>
            <a:r>
              <a:rPr lang="en-US" sz="1200" b="0" i="0" u="none" strike="noStrike" kern="1200" baseline="0" dirty="0" smtClean="0">
                <a:solidFill>
                  <a:schemeClr val="tx1"/>
                </a:solidFill>
                <a:latin typeface="+mn-lt"/>
                <a:ea typeface="+mn-ea"/>
                <a:cs typeface="+mn-cs"/>
              </a:rPr>
              <a:t>which we would die within about 24 hours.</a:t>
            </a:r>
            <a:endParaRPr lang="cs-CZ" sz="1200" b="0" i="0" u="none" strike="noStrike" kern="1200" baseline="0" dirty="0" smtClean="0">
              <a:solidFill>
                <a:schemeClr val="tx1"/>
              </a:solidFill>
              <a:latin typeface="+mn-lt"/>
              <a:ea typeface="+mn-ea"/>
              <a:cs typeface="+mn-cs"/>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cs-CZ" noProof="0" dirty="0" smtClean="0"/>
          </a:p>
          <a:p>
            <a:endParaRPr lang="cs-CZ" dirty="0"/>
          </a:p>
        </p:txBody>
      </p:sp>
      <p:sp>
        <p:nvSpPr>
          <p:cNvPr id="4" name="Zástupný symbol pro číslo snímku 3"/>
          <p:cNvSpPr>
            <a:spLocks noGrp="1"/>
          </p:cNvSpPr>
          <p:nvPr>
            <p:ph type="sldNum" sz="quarter" idx="5"/>
          </p:nvPr>
        </p:nvSpPr>
        <p:spPr/>
        <p:txBody>
          <a:bodyPr/>
          <a:lstStyle/>
          <a:p>
            <a:pPr>
              <a:defRPr/>
            </a:pPr>
            <a:fld id="{6C19DAAE-60F2-45D5-A1C5-8F419B13EF78}" type="slidenum">
              <a:rPr lang="cs-CZ" smtClean="0"/>
              <a:pPr>
                <a:defRPr/>
              </a:pPr>
              <a:t>8</a:t>
            </a:fld>
            <a:endParaRPr lang="cs-CZ" dirty="0"/>
          </a:p>
        </p:txBody>
      </p:sp>
    </p:spTree>
    <p:extLst>
      <p:ext uri="{BB962C8B-B14F-4D97-AF65-F5344CB8AC3E}">
        <p14:creationId xmlns:p14="http://schemas.microsoft.com/office/powerpoint/2010/main" val="3942144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GB" altLang="cs-CZ" sz="1200" b="1" dirty="0" smtClean="0">
                <a:latin typeface="Arial Black" pitchFamily="34" charset="0"/>
              </a:rPr>
              <a:t>Starling´s  equation</a:t>
            </a: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u="none" strike="noStrike" kern="1200" baseline="0" dirty="0" smtClean="0">
                <a:solidFill>
                  <a:schemeClr val="tx1"/>
                </a:solidFill>
                <a:latin typeface="+mn-lt"/>
                <a:ea typeface="+mn-ea"/>
                <a:cs typeface="+mn-cs"/>
              </a:rPr>
              <a:t>    </a:t>
            </a:r>
            <a:r>
              <a:rPr lang="en-GB" sz="1200" b="0" i="0" u="none" strike="noStrike" kern="1200" baseline="0" noProof="0" dirty="0" smtClean="0">
                <a:solidFill>
                  <a:schemeClr val="tx1"/>
                </a:solidFill>
                <a:latin typeface="+mn-lt"/>
                <a:ea typeface="+mn-ea"/>
                <a:cs typeface="+mn-cs"/>
              </a:rPr>
              <a:t> In most tissues, the mean </a:t>
            </a:r>
            <a:r>
              <a:rPr lang="en-GB" altLang="cs-CZ" sz="1200" b="0" noProof="0" dirty="0" err="1" smtClean="0">
                <a:latin typeface="Times New Roman" pitchFamily="18" charset="0"/>
              </a:rPr>
              <a:t>P</a:t>
            </a:r>
            <a:r>
              <a:rPr lang="en-GB" altLang="cs-CZ" sz="1200" b="0" baseline="-25000" noProof="0" dirty="0" err="1" smtClean="0">
                <a:latin typeface="Times New Roman" pitchFamily="18" charset="0"/>
              </a:rPr>
              <a:t>eff</a:t>
            </a:r>
            <a:r>
              <a:rPr lang="en-GB" sz="1200" b="0" i="0" u="none" strike="noStrike" kern="1200" baseline="0" noProof="0" dirty="0" smtClean="0">
                <a:solidFill>
                  <a:schemeClr val="tx1"/>
                </a:solidFill>
                <a:latin typeface="+mn-lt"/>
                <a:ea typeface="+mn-ea"/>
                <a:cs typeface="+mn-cs"/>
              </a:rPr>
              <a:t> along the capillaries is slightly positive under normal conditions, resulting in a net filtration of fluid into the interstitial space. Except for </a:t>
            </a:r>
            <a:r>
              <a:rPr lang="en-GB" altLang="cs-CZ" sz="1200" b="0" noProof="0" dirty="0" err="1" smtClean="0">
                <a:latin typeface="Times New Roman" pitchFamily="18" charset="0"/>
              </a:rPr>
              <a:t>P</a:t>
            </a:r>
            <a:r>
              <a:rPr lang="en-GB" altLang="cs-CZ" sz="1200" b="0" baseline="-25000" noProof="0" dirty="0" err="1" smtClean="0">
                <a:latin typeface="Times New Roman" pitchFamily="18" charset="0"/>
              </a:rPr>
              <a:t>eff</a:t>
            </a:r>
            <a:r>
              <a:rPr lang="en-GB" altLang="cs-CZ" sz="1200" b="0" baseline="0" noProof="0" dirty="0" smtClean="0">
                <a:latin typeface="Times New Roman" pitchFamily="18" charset="0"/>
              </a:rPr>
              <a:t>,</a:t>
            </a:r>
            <a:r>
              <a:rPr lang="en-GB" sz="1200" b="0" i="0" u="none" strike="noStrike" kern="1200" baseline="0" noProof="0" dirty="0" smtClean="0">
                <a:solidFill>
                  <a:schemeClr val="tx1"/>
                </a:solidFill>
                <a:latin typeface="+mn-lt"/>
                <a:ea typeface="+mn-ea"/>
                <a:cs typeface="+mn-cs"/>
              </a:rPr>
              <a:t> the rate of fluid filtration in a tissue is also dependent </a:t>
            </a:r>
            <a:r>
              <a:rPr lang="en-GB" sz="1200" b="0" i="0" u="none" strike="noStrike" kern="1200" baseline="0" dirty="0" smtClean="0">
                <a:solidFill>
                  <a:schemeClr val="tx1"/>
                </a:solidFill>
                <a:latin typeface="+mn-lt"/>
                <a:ea typeface="+mn-ea"/>
                <a:cs typeface="+mn-cs"/>
              </a:rPr>
              <a:t>on the number and size of the gaps in each capillary (clefts, fenestrations and pores), on the number of capillaries through which blood is flowing and on the permeability of capillary wall to proteins. </a:t>
            </a:r>
            <a:r>
              <a:rPr lang="en-GB" sz="1200" b="0" i="0" kern="1200" dirty="0" smtClean="0">
                <a:solidFill>
                  <a:schemeClr val="tx1"/>
                </a:solidFill>
                <a:effectLst/>
                <a:latin typeface="+mn-lt"/>
                <a:ea typeface="+mn-ea"/>
                <a:cs typeface="+mn-cs"/>
              </a:rPr>
              <a:t>These factors are involved in the </a:t>
            </a:r>
            <a:r>
              <a:rPr lang="en-GB" sz="1200" b="0" i="1" kern="1200" dirty="0" smtClean="0">
                <a:solidFill>
                  <a:schemeClr val="tx1"/>
                </a:solidFill>
                <a:effectLst/>
                <a:latin typeface="+mn-lt"/>
                <a:ea typeface="+mn-ea"/>
                <a:cs typeface="+mn-cs"/>
              </a:rPr>
              <a:t>Starling equation</a:t>
            </a:r>
            <a:r>
              <a:rPr lang="en-GB" sz="1200" b="0" i="0" kern="1200" dirty="0" smtClean="0">
                <a:solidFill>
                  <a:schemeClr val="tx1"/>
                </a:solidFill>
                <a:effectLst/>
                <a:latin typeface="+mn-lt"/>
                <a:ea typeface="+mn-ea"/>
                <a:cs typeface="+mn-cs"/>
              </a:rPr>
              <a:t>:</a:t>
            </a: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en-GB" sz="1200" b="0" i="0" kern="1200" dirty="0" smtClean="0">
              <a:solidFill>
                <a:schemeClr val="tx1"/>
              </a:solidFill>
              <a:effectLst/>
              <a:latin typeface="+mn-lt"/>
              <a:ea typeface="+mn-ea"/>
              <a:cs typeface="+mn-cs"/>
            </a:endParaRPr>
          </a:p>
          <a:p>
            <a:pPr marL="0" marR="0" lvl="0" indent="0" algn="ctr" defTabSz="914400" rtl="0" eaLnBrk="0" fontAlgn="base" latinLnBrk="0" hangingPunct="0">
              <a:lnSpc>
                <a:spcPct val="100000"/>
              </a:lnSpc>
              <a:spcBef>
                <a:spcPct val="30000"/>
              </a:spcBef>
              <a:spcAft>
                <a:spcPct val="0"/>
              </a:spcAft>
              <a:buClrTx/>
              <a:buSzTx/>
              <a:buFontTx/>
              <a:buNone/>
              <a:tabLst/>
              <a:defRPr/>
            </a:pPr>
            <a:r>
              <a:rPr lang="en-GB" sz="1200" b="0" i="0" kern="1200" dirty="0" smtClean="0">
                <a:solidFill>
                  <a:schemeClr val="tx1"/>
                </a:solidFill>
                <a:effectLst/>
                <a:latin typeface="+mn-lt"/>
                <a:ea typeface="+mn-ea"/>
                <a:cs typeface="+mn-cs"/>
              </a:rPr>
              <a:t> </a:t>
            </a:r>
            <a:r>
              <a:rPr lang="en-GB" sz="1200" b="0" i="0" kern="1200" dirty="0" err="1" smtClean="0">
                <a:solidFill>
                  <a:schemeClr val="tx1"/>
                </a:solidFill>
                <a:effectLst/>
                <a:latin typeface="+mn-lt"/>
                <a:ea typeface="+mn-ea"/>
                <a:cs typeface="+mn-cs"/>
              </a:rPr>
              <a:t>J</a:t>
            </a:r>
            <a:r>
              <a:rPr lang="en-GB" sz="1200" b="0" i="0" kern="1200" baseline="-25000" dirty="0" err="1" smtClean="0">
                <a:solidFill>
                  <a:schemeClr val="tx1"/>
                </a:solidFill>
                <a:effectLst/>
                <a:latin typeface="+mn-lt"/>
                <a:ea typeface="+mn-ea"/>
                <a:cs typeface="+mn-cs"/>
              </a:rPr>
              <a:t>v</a:t>
            </a:r>
            <a:r>
              <a:rPr lang="en-GB" sz="1200" b="0" i="0" kern="1200" dirty="0" smtClean="0">
                <a:solidFill>
                  <a:schemeClr val="tx1"/>
                </a:solidFill>
                <a:effectLst/>
                <a:latin typeface="+mn-lt"/>
                <a:ea typeface="+mn-ea"/>
                <a:cs typeface="+mn-cs"/>
              </a:rPr>
              <a:t> = </a:t>
            </a:r>
            <a:r>
              <a:rPr lang="en-GB" sz="1200" b="0" i="0" kern="1200" dirty="0" err="1" smtClean="0">
                <a:solidFill>
                  <a:schemeClr val="tx1"/>
                </a:solidFill>
                <a:effectLst/>
                <a:latin typeface="+mn-lt"/>
                <a:ea typeface="+mn-ea"/>
                <a:cs typeface="+mn-cs"/>
              </a:rPr>
              <a:t>K</a:t>
            </a:r>
            <a:r>
              <a:rPr lang="en-GB" sz="1200" b="0" i="0" kern="1200" baseline="-25000" dirty="0" err="1" smtClean="0">
                <a:solidFill>
                  <a:schemeClr val="tx1"/>
                </a:solidFill>
                <a:effectLst/>
                <a:latin typeface="+mn-lt"/>
                <a:ea typeface="+mn-ea"/>
                <a:cs typeface="+mn-cs"/>
              </a:rPr>
              <a:t>f</a:t>
            </a:r>
            <a:r>
              <a:rPr lang="en-GB" sz="1200" b="0" i="0" kern="1200" dirty="0" smtClean="0">
                <a:solidFill>
                  <a:schemeClr val="tx1"/>
                </a:solidFill>
                <a:effectLst/>
                <a:latin typeface="+mn-lt"/>
                <a:ea typeface="+mn-ea"/>
                <a:cs typeface="+mn-cs"/>
              </a:rPr>
              <a:t>(P</a:t>
            </a:r>
            <a:r>
              <a:rPr lang="en-GB" sz="1200" b="0" i="0" kern="1200" baseline="-25000" dirty="0" smtClean="0">
                <a:solidFill>
                  <a:schemeClr val="tx1"/>
                </a:solidFill>
                <a:effectLst/>
                <a:latin typeface="+mn-lt"/>
                <a:ea typeface="+mn-ea"/>
                <a:cs typeface="+mn-cs"/>
              </a:rPr>
              <a:t>c</a:t>
            </a:r>
            <a:r>
              <a:rPr lang="en-GB" sz="1200" b="0" i="0" kern="1200" dirty="0" smtClean="0">
                <a:solidFill>
                  <a:schemeClr val="tx1"/>
                </a:solidFill>
                <a:effectLst/>
                <a:latin typeface="+mn-lt"/>
                <a:ea typeface="+mn-ea"/>
                <a:cs typeface="+mn-cs"/>
              </a:rPr>
              <a:t> − P</a:t>
            </a:r>
            <a:r>
              <a:rPr lang="en-GB" sz="1200" b="0" i="0" kern="1200" baseline="-25000" dirty="0" smtClean="0">
                <a:solidFill>
                  <a:schemeClr val="tx1"/>
                </a:solidFill>
                <a:effectLst/>
                <a:latin typeface="+mn-lt"/>
                <a:ea typeface="+mn-ea"/>
                <a:cs typeface="+mn-cs"/>
              </a:rPr>
              <a:t>i</a:t>
            </a:r>
            <a:r>
              <a:rPr lang="en-GB" sz="1200" b="0" i="0" kern="1200" dirty="0" smtClean="0">
                <a:solidFill>
                  <a:schemeClr val="tx1"/>
                </a:solidFill>
                <a:effectLst/>
                <a:latin typeface="+mn-lt"/>
                <a:ea typeface="+mn-ea"/>
                <a:cs typeface="+mn-cs"/>
              </a:rPr>
              <a:t>) − σ(</a:t>
            </a:r>
            <a:r>
              <a:rPr lang="en-GB" altLang="cs-CZ" sz="1200" b="0" dirty="0" smtClean="0">
                <a:sym typeface="Symbol" pitchFamily="18" charset="2"/>
              </a:rPr>
              <a:t></a:t>
            </a:r>
            <a:r>
              <a:rPr lang="en-GB" sz="1200" b="0" i="0" kern="1200" baseline="-25000" dirty="0" smtClean="0">
                <a:solidFill>
                  <a:schemeClr val="tx1"/>
                </a:solidFill>
                <a:effectLst/>
                <a:latin typeface="+mn-lt"/>
                <a:ea typeface="+mn-ea"/>
                <a:cs typeface="+mn-cs"/>
              </a:rPr>
              <a:t>c</a:t>
            </a:r>
            <a:r>
              <a:rPr lang="en-GB" sz="1200" b="0" i="0" kern="1200" dirty="0" smtClean="0">
                <a:solidFill>
                  <a:schemeClr val="tx1"/>
                </a:solidFill>
                <a:effectLst/>
                <a:latin typeface="+mn-lt"/>
                <a:ea typeface="+mn-ea"/>
                <a:cs typeface="+mn-cs"/>
              </a:rPr>
              <a:t> − </a:t>
            </a:r>
            <a:r>
              <a:rPr lang="en-GB" altLang="cs-CZ" sz="1200" b="0" dirty="0" smtClean="0">
                <a:sym typeface="Symbol" pitchFamily="18" charset="2"/>
              </a:rPr>
              <a:t></a:t>
            </a:r>
            <a:r>
              <a:rPr lang="en-GB" sz="1200" b="0" i="0" kern="1200" baseline="-25000" dirty="0" smtClean="0">
                <a:solidFill>
                  <a:schemeClr val="tx1"/>
                </a:solidFill>
                <a:effectLst/>
                <a:latin typeface="+mn-lt"/>
                <a:ea typeface="+mn-ea"/>
                <a:cs typeface="+mn-cs"/>
              </a:rPr>
              <a:t>t</a:t>
            </a:r>
            <a:r>
              <a:rPr lang="en-GB" sz="1200" b="0" i="0" kern="1200" dirty="0" smtClean="0">
                <a:solidFill>
                  <a:schemeClr val="tx1"/>
                </a:solidFill>
                <a:effectLst/>
                <a:latin typeface="+mn-lt"/>
                <a:ea typeface="+mn-ea"/>
                <a:cs typeface="+mn-cs"/>
              </a:rPr>
              <a:t>), </a:t>
            </a:r>
          </a:p>
          <a:p>
            <a:pPr marL="0" marR="0" lvl="0" indent="0" algn="ctr" defTabSz="914400" rtl="0" eaLnBrk="0" fontAlgn="base" latinLnBrk="0" hangingPunct="0">
              <a:lnSpc>
                <a:spcPct val="100000"/>
              </a:lnSpc>
              <a:spcBef>
                <a:spcPct val="30000"/>
              </a:spcBef>
              <a:spcAft>
                <a:spcPct val="0"/>
              </a:spcAft>
              <a:buClrTx/>
              <a:buSzTx/>
              <a:buFontTx/>
              <a:buNone/>
              <a:tabLst/>
              <a:defRPr/>
            </a:pPr>
            <a:endParaRPr lang="en-GB" sz="1200" b="0" i="0" kern="1200" dirty="0" smtClean="0">
              <a:solidFill>
                <a:schemeClr val="tx1"/>
              </a:solidFill>
              <a:effectLst/>
              <a:latin typeface="+mn-lt"/>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b="0" i="0" kern="1200" dirty="0" smtClean="0">
                <a:solidFill>
                  <a:schemeClr val="tx1"/>
                </a:solidFill>
                <a:effectLst/>
                <a:latin typeface="+mn-lt"/>
                <a:ea typeface="+mn-ea"/>
                <a:cs typeface="+mn-cs"/>
              </a:rPr>
              <a:t>by means of c</a:t>
            </a:r>
            <a:r>
              <a:rPr lang="en-GB" sz="1200" b="0" i="1" u="none" strike="noStrike" kern="1200" baseline="0" dirty="0" smtClean="0">
                <a:solidFill>
                  <a:schemeClr val="tx1"/>
                </a:solidFill>
                <a:latin typeface="+mn-lt"/>
                <a:ea typeface="+mn-ea"/>
                <a:cs typeface="+mn-cs"/>
              </a:rPr>
              <a:t>apillary filtration coefficient </a:t>
            </a:r>
            <a:r>
              <a:rPr lang="en-GB" sz="1200" b="0" i="0" u="none" strike="noStrike" kern="1200" baseline="0" dirty="0" smtClean="0">
                <a:solidFill>
                  <a:schemeClr val="tx1"/>
                </a:solidFill>
                <a:latin typeface="+mn-lt"/>
                <a:ea typeface="+mn-ea"/>
                <a:cs typeface="+mn-cs"/>
              </a:rPr>
              <a:t>(</a:t>
            </a:r>
            <a:r>
              <a:rPr lang="en-GB" sz="1200" b="0" i="0" u="none" strike="noStrike" kern="1200" baseline="0" dirty="0" err="1" smtClean="0">
                <a:solidFill>
                  <a:schemeClr val="tx1"/>
                </a:solidFill>
                <a:latin typeface="+mn-lt"/>
                <a:ea typeface="+mn-ea"/>
                <a:cs typeface="+mn-cs"/>
              </a:rPr>
              <a:t>K</a:t>
            </a:r>
            <a:r>
              <a:rPr lang="en-GB" sz="1200" b="0" i="0" u="none" strike="noStrike" kern="1200" baseline="-25000" dirty="0" err="1" smtClean="0">
                <a:solidFill>
                  <a:schemeClr val="tx1"/>
                </a:solidFill>
                <a:latin typeface="+mn-lt"/>
                <a:ea typeface="+mn-ea"/>
                <a:cs typeface="+mn-cs"/>
              </a:rPr>
              <a:t>f</a:t>
            </a:r>
            <a:r>
              <a:rPr lang="en-GB" sz="1200" b="0" i="0" u="none" strike="noStrike" kern="1200" baseline="0" dirty="0" smtClean="0">
                <a:solidFill>
                  <a:schemeClr val="tx1"/>
                </a:solidFill>
                <a:latin typeface="+mn-lt"/>
                <a:ea typeface="+mn-ea"/>
                <a:cs typeface="+mn-cs"/>
              </a:rPr>
              <a:t>) and </a:t>
            </a:r>
            <a:r>
              <a:rPr lang="en-GB" sz="1200" b="0" i="1" u="none" strike="noStrike" kern="1200" baseline="0" noProof="0" dirty="0" smtClean="0">
                <a:solidFill>
                  <a:schemeClr val="tx1"/>
                </a:solidFill>
                <a:latin typeface="+mn-lt"/>
                <a:ea typeface="+mn-ea"/>
                <a:cs typeface="+mn-cs"/>
              </a:rPr>
              <a:t>reflection coefficient for proteins </a:t>
            </a:r>
            <a:r>
              <a:rPr lang="en-GB" sz="1200" b="0" i="0" u="none" strike="noStrike" kern="1200" baseline="0" noProof="0" dirty="0" smtClean="0">
                <a:solidFill>
                  <a:schemeClr val="tx1"/>
                </a:solidFill>
                <a:latin typeface="+mn-lt"/>
                <a:ea typeface="+mn-ea"/>
                <a:cs typeface="+mn-cs"/>
              </a:rPr>
              <a:t>(</a:t>
            </a:r>
            <a:r>
              <a:rPr lang="en-GB" altLang="cs-CZ" sz="1200" b="0" noProof="0" dirty="0" smtClean="0">
                <a:latin typeface="Times New Roman" pitchFamily="18" charset="0"/>
                <a:sym typeface="Symbol"/>
              </a:rPr>
              <a:t>, between</a:t>
            </a:r>
            <a:r>
              <a:rPr lang="en-GB" altLang="cs-CZ" sz="1200" b="0" baseline="0" noProof="0" dirty="0" smtClean="0">
                <a:latin typeface="Times New Roman" pitchFamily="18" charset="0"/>
                <a:sym typeface="Symbol"/>
              </a:rPr>
              <a:t> 0 and 1</a:t>
            </a:r>
            <a:r>
              <a:rPr lang="en-GB" altLang="cs-CZ" sz="1200" b="0" noProof="0" dirty="0" smtClean="0">
                <a:latin typeface="Times New Roman" pitchFamily="18" charset="0"/>
                <a:sym typeface="Symbol"/>
              </a:rPr>
              <a:t>).  is </a:t>
            </a:r>
            <a:r>
              <a:rPr lang="en-GB" altLang="cs-CZ" sz="1200" b="0" baseline="0" noProof="0" dirty="0" smtClean="0">
                <a:latin typeface="Times New Roman" pitchFamily="18" charset="0"/>
                <a:sym typeface="Symbol"/>
              </a:rPr>
              <a:t>1 if </a:t>
            </a:r>
            <a:r>
              <a:rPr lang="en-GB" sz="1200" b="0" i="0" u="none" strike="noStrike" kern="1200" baseline="0" noProof="0" dirty="0" smtClean="0">
                <a:solidFill>
                  <a:schemeClr val="tx1"/>
                </a:solidFill>
                <a:latin typeface="+mn-lt"/>
                <a:ea typeface="+mn-ea"/>
                <a:cs typeface="+mn-cs"/>
              </a:rPr>
              <a:t>capillary membrane is not permeable to </a:t>
            </a:r>
            <a:r>
              <a:rPr lang="cs-CZ" sz="1200" b="0" i="0" u="none" strike="noStrike" kern="1200" baseline="0" noProof="0" dirty="0" smtClean="0">
                <a:solidFill>
                  <a:schemeClr val="tx1"/>
                </a:solidFill>
                <a:latin typeface="+mn-lt"/>
                <a:ea typeface="+mn-ea"/>
                <a:cs typeface="+mn-cs"/>
              </a:rPr>
              <a:t>plasma </a:t>
            </a:r>
            <a:r>
              <a:rPr lang="en-GB" sz="1200" b="0" i="0" u="none" strike="noStrike" kern="1200" baseline="0" noProof="0" dirty="0" smtClean="0">
                <a:solidFill>
                  <a:schemeClr val="tx1"/>
                </a:solidFill>
                <a:latin typeface="+mn-lt"/>
                <a:ea typeface="+mn-ea"/>
                <a:cs typeface="+mn-cs"/>
              </a:rPr>
              <a:t>proteins and decreases with an increase of membrane permeability to </a:t>
            </a:r>
            <a:r>
              <a:rPr lang="cs-CZ" sz="1200" b="0" i="0" u="none" strike="noStrike" kern="1200" baseline="0" noProof="0" dirty="0" smtClean="0">
                <a:solidFill>
                  <a:schemeClr val="tx1"/>
                </a:solidFill>
                <a:latin typeface="+mn-lt"/>
                <a:ea typeface="+mn-ea"/>
                <a:cs typeface="+mn-cs"/>
              </a:rPr>
              <a:t>these </a:t>
            </a:r>
            <a:r>
              <a:rPr lang="en-GB" sz="1200" b="0" i="0" u="none" strike="noStrike" kern="1200" baseline="0" noProof="0" dirty="0" smtClean="0">
                <a:solidFill>
                  <a:schemeClr val="tx1"/>
                </a:solidFill>
                <a:latin typeface="+mn-lt"/>
                <a:ea typeface="+mn-ea"/>
                <a:cs typeface="+mn-cs"/>
              </a:rPr>
              <a:t>proteins.</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sz="1200" kern="1200" dirty="0" smtClean="0">
              <a:solidFill>
                <a:schemeClr val="tx1"/>
              </a:solidFill>
              <a:effectLst/>
              <a:latin typeface="+mn-lt"/>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endParaRPr lang="cs-CZ" sz="1200" kern="1200" dirty="0" smtClean="0">
              <a:solidFill>
                <a:schemeClr val="tx1"/>
              </a:solidFill>
              <a:effectLst/>
              <a:latin typeface="+mn-lt"/>
              <a:ea typeface="+mn-ea"/>
              <a:cs typeface="+mn-cs"/>
            </a:endParaRPr>
          </a:p>
          <a:p>
            <a:pPr marL="0" marR="0" lvl="0" indent="0" algn="just" defTabSz="914400" rtl="0" eaLnBrk="0" fontAlgn="base" latinLnBrk="0" hangingPunct="0">
              <a:lnSpc>
                <a:spcPct val="100000"/>
              </a:lnSpc>
              <a:spcBef>
                <a:spcPct val="30000"/>
              </a:spcBef>
              <a:spcAft>
                <a:spcPct val="0"/>
              </a:spcAft>
              <a:buClrTx/>
              <a:buSzTx/>
              <a:buFontTx/>
              <a:buNone/>
              <a:tabLst/>
              <a:defRPr/>
            </a:pPr>
            <a:r>
              <a:rPr lang="en-GB" sz="1200" kern="1200" noProof="0" dirty="0" smtClean="0">
                <a:solidFill>
                  <a:schemeClr val="tx1"/>
                </a:solidFill>
                <a:effectLst/>
                <a:latin typeface="+mn-lt"/>
                <a:ea typeface="+mn-ea"/>
                <a:cs typeface="+mn-cs"/>
              </a:rPr>
              <a:t>Note: In some sources like Text of Medical Physiology (</a:t>
            </a:r>
            <a:r>
              <a:rPr lang="en-GB" sz="1200" kern="1200" noProof="0" dirty="0" err="1" smtClean="0">
                <a:solidFill>
                  <a:schemeClr val="tx1"/>
                </a:solidFill>
                <a:effectLst/>
                <a:latin typeface="+mn-lt"/>
                <a:ea typeface="+mn-ea"/>
                <a:cs typeface="+mn-cs"/>
              </a:rPr>
              <a:t>Guiton</a:t>
            </a:r>
            <a:r>
              <a:rPr lang="en-GB" sz="1200" kern="1200" noProof="0" dirty="0" smtClean="0">
                <a:solidFill>
                  <a:schemeClr val="tx1"/>
                </a:solidFill>
                <a:effectLst/>
                <a:latin typeface="+mn-lt"/>
                <a:ea typeface="+mn-ea"/>
                <a:cs typeface="+mn-cs"/>
              </a:rPr>
              <a:t> and Hall) or Atlas of physiology (</a:t>
            </a:r>
            <a:r>
              <a:rPr lang="en-GB" sz="1200" kern="1200" noProof="0" dirty="0" err="1" smtClean="0">
                <a:solidFill>
                  <a:schemeClr val="tx1"/>
                </a:solidFill>
                <a:effectLst/>
                <a:latin typeface="+mn-lt"/>
                <a:ea typeface="+mn-ea"/>
                <a:cs typeface="+mn-cs"/>
              </a:rPr>
              <a:t>Silbernagel&amp;Despopoulos</a:t>
            </a:r>
            <a:r>
              <a:rPr lang="en-GB" sz="1200" kern="1200" noProof="0" dirty="0" smtClean="0">
                <a:solidFill>
                  <a:schemeClr val="tx1"/>
                </a:solidFill>
                <a:effectLst/>
                <a:latin typeface="+mn-lt"/>
                <a:ea typeface="+mn-ea"/>
                <a:cs typeface="+mn-cs"/>
              </a:rPr>
              <a:t>) the </a:t>
            </a:r>
            <a:r>
              <a:rPr lang="en-GB" sz="1200" i="1" kern="1200" noProof="0" dirty="0" smtClean="0">
                <a:solidFill>
                  <a:schemeClr val="tx1"/>
                </a:solidFill>
                <a:effectLst/>
                <a:latin typeface="+mn-lt"/>
                <a:ea typeface="+mn-ea"/>
                <a:cs typeface="+mn-cs"/>
              </a:rPr>
              <a:t>reflection coefficient </a:t>
            </a:r>
            <a:r>
              <a:rPr lang="en-GB" sz="1200" kern="1200" noProof="0" dirty="0" smtClean="0">
                <a:solidFill>
                  <a:schemeClr val="tx1"/>
                </a:solidFill>
                <a:effectLst/>
                <a:latin typeface="+mn-lt"/>
                <a:ea typeface="+mn-ea"/>
                <a:cs typeface="+mn-cs"/>
              </a:rPr>
              <a:t>is not included in the Starling’s equation. In this case, it is already included in the formulation of both oncotic pressures. In my presentation, I formulated the Starling’s equation according to the textbook of </a:t>
            </a:r>
            <a:r>
              <a:rPr lang="en-GB" sz="1200" b="0" i="0" kern="1200" dirty="0" smtClean="0">
                <a:solidFill>
                  <a:schemeClr val="tx1"/>
                </a:solidFill>
                <a:effectLst/>
                <a:latin typeface="+mn-lt"/>
                <a:ea typeface="+mn-ea"/>
                <a:cs typeface="+mn-cs"/>
              </a:rPr>
              <a:t>Medical Physiology by </a:t>
            </a:r>
            <a:r>
              <a:rPr lang="en-GB" sz="1200" kern="1200" noProof="0" dirty="0" smtClean="0">
                <a:solidFill>
                  <a:schemeClr val="tx1"/>
                </a:solidFill>
                <a:effectLst/>
                <a:latin typeface="+mn-lt"/>
                <a:ea typeface="+mn-ea"/>
                <a:cs typeface="+mn-cs"/>
              </a:rPr>
              <a:t>Boron, which is the recommended source for the study of General </a:t>
            </a:r>
            <a:r>
              <a:rPr lang="en-GB" sz="1200" kern="1200" dirty="0" smtClean="0">
                <a:solidFill>
                  <a:schemeClr val="tx1"/>
                </a:solidFill>
                <a:effectLst/>
                <a:latin typeface="+mn-lt"/>
                <a:ea typeface="+mn-ea"/>
                <a:cs typeface="+mn-cs"/>
              </a:rPr>
              <a:t>Medicine in our school. Nevertheless, both descriptions are compatible. </a:t>
            </a:r>
          </a:p>
          <a:p>
            <a:endParaRPr lang="en-GB" dirty="0" smtClean="0"/>
          </a:p>
          <a:p>
            <a:endParaRPr lang="cs-CZ" dirty="0"/>
          </a:p>
        </p:txBody>
      </p:sp>
      <p:sp>
        <p:nvSpPr>
          <p:cNvPr id="4" name="Zástupný symbol pro číslo snímku 3"/>
          <p:cNvSpPr>
            <a:spLocks noGrp="1"/>
          </p:cNvSpPr>
          <p:nvPr>
            <p:ph type="sldNum" sz="quarter" idx="5"/>
          </p:nvPr>
        </p:nvSpPr>
        <p:spPr/>
        <p:txBody>
          <a:bodyPr/>
          <a:lstStyle/>
          <a:p>
            <a:pPr>
              <a:defRPr/>
            </a:pPr>
            <a:fld id="{6C19DAAE-60F2-45D5-A1C5-8F419B13EF78}" type="slidenum">
              <a:rPr lang="cs-CZ" smtClean="0"/>
              <a:pPr>
                <a:defRPr/>
              </a:pPr>
              <a:t>9</a:t>
            </a:fld>
            <a:endParaRPr lang="cs-CZ"/>
          </a:p>
        </p:txBody>
      </p:sp>
    </p:spTree>
    <p:extLst>
      <p:ext uri="{BB962C8B-B14F-4D97-AF65-F5344CB8AC3E}">
        <p14:creationId xmlns:p14="http://schemas.microsoft.com/office/powerpoint/2010/main" val="15090251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a:t>Kliknutím lze upravit styl.</a:t>
            </a:r>
          </a:p>
        </p:txBody>
      </p:sp>
      <p:sp>
        <p:nvSpPr>
          <p:cNvPr id="3" name="Podnadpis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cs-CZ"/>
              <a:t>Kliknutím lze upravit styl předlohy.</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73521036-84F5-474A-9905-D1C2E5222139}" type="slidenum">
              <a:rPr lang="en-GB" altLang="cs-CZ"/>
              <a:pPr>
                <a:defRPr/>
              </a:pPr>
              <a:t>‹#›</a:t>
            </a:fld>
            <a:endParaRPr lang="en-GB" altLang="cs-CZ"/>
          </a:p>
        </p:txBody>
      </p:sp>
    </p:spTree>
    <p:extLst>
      <p:ext uri="{BB962C8B-B14F-4D97-AF65-F5344CB8AC3E}">
        <p14:creationId xmlns:p14="http://schemas.microsoft.com/office/powerpoint/2010/main" val="1172422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AC50DDDA-BCC0-47F6-9B81-C2F125FCC8CF}" type="slidenum">
              <a:rPr lang="en-GB" altLang="cs-CZ"/>
              <a:pPr>
                <a:defRPr/>
              </a:pPr>
              <a:t>‹#›</a:t>
            </a:fld>
            <a:endParaRPr lang="en-GB" altLang="cs-CZ"/>
          </a:p>
        </p:txBody>
      </p:sp>
    </p:spTree>
    <p:extLst>
      <p:ext uri="{BB962C8B-B14F-4D97-AF65-F5344CB8AC3E}">
        <p14:creationId xmlns:p14="http://schemas.microsoft.com/office/powerpoint/2010/main" val="3603989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A843A082-9D20-4E97-9145-DEB086709082}" type="slidenum">
              <a:rPr lang="en-GB" altLang="cs-CZ"/>
              <a:pPr>
                <a:defRPr/>
              </a:pPr>
              <a:t>‹#›</a:t>
            </a:fld>
            <a:endParaRPr lang="en-GB" altLang="cs-CZ"/>
          </a:p>
        </p:txBody>
      </p:sp>
    </p:spTree>
    <p:extLst>
      <p:ext uri="{BB962C8B-B14F-4D97-AF65-F5344CB8AC3E}">
        <p14:creationId xmlns:p14="http://schemas.microsoft.com/office/powerpoint/2010/main" val="3820788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6CFC53CD-F616-41C8-A6E1-5ECC75B9C612}" type="slidenum">
              <a:rPr lang="en-GB" altLang="cs-CZ"/>
              <a:pPr>
                <a:defRPr/>
              </a:pPr>
              <a:t>‹#›</a:t>
            </a:fld>
            <a:endParaRPr lang="en-GB" altLang="cs-CZ"/>
          </a:p>
        </p:txBody>
      </p:sp>
    </p:spTree>
    <p:extLst>
      <p:ext uri="{BB962C8B-B14F-4D97-AF65-F5344CB8AC3E}">
        <p14:creationId xmlns:p14="http://schemas.microsoft.com/office/powerpoint/2010/main" val="171753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a:t>Kliknutím lze upravit styl.</a:t>
            </a:r>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a:t>Kliknutím lze upravit styly předlohy textu.</a:t>
            </a:r>
          </a:p>
        </p:txBody>
      </p:sp>
      <p:sp>
        <p:nvSpPr>
          <p:cNvPr id="4"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5"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6" name="Rectangle 6"/>
          <p:cNvSpPr>
            <a:spLocks noGrp="1" noChangeArrowheads="1"/>
          </p:cNvSpPr>
          <p:nvPr>
            <p:ph type="sldNum" sz="quarter" idx="12"/>
          </p:nvPr>
        </p:nvSpPr>
        <p:spPr>
          <a:ln/>
        </p:spPr>
        <p:txBody>
          <a:bodyPr/>
          <a:lstStyle>
            <a:lvl1pPr>
              <a:defRPr/>
            </a:lvl1pPr>
          </a:lstStyle>
          <a:p>
            <a:pPr>
              <a:defRPr/>
            </a:pPr>
            <a:fld id="{D3A6CDED-272C-459B-BBA0-54059C9629AE}" type="slidenum">
              <a:rPr lang="en-GB" altLang="cs-CZ"/>
              <a:pPr>
                <a:defRPr/>
              </a:pPr>
              <a:t>‹#›</a:t>
            </a:fld>
            <a:endParaRPr lang="en-GB" altLang="cs-CZ"/>
          </a:p>
        </p:txBody>
      </p:sp>
    </p:spTree>
    <p:extLst>
      <p:ext uri="{BB962C8B-B14F-4D97-AF65-F5344CB8AC3E}">
        <p14:creationId xmlns:p14="http://schemas.microsoft.com/office/powerpoint/2010/main" val="741796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229F8E49-83C3-49CF-980D-D5F1EEC6AA8E}" type="slidenum">
              <a:rPr lang="en-GB" altLang="cs-CZ"/>
              <a:pPr>
                <a:defRPr/>
              </a:pPr>
              <a:t>‹#›</a:t>
            </a:fld>
            <a:endParaRPr lang="en-GB" altLang="cs-CZ"/>
          </a:p>
        </p:txBody>
      </p:sp>
    </p:spTree>
    <p:extLst>
      <p:ext uri="{BB962C8B-B14F-4D97-AF65-F5344CB8AC3E}">
        <p14:creationId xmlns:p14="http://schemas.microsoft.com/office/powerpoint/2010/main" val="8497797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a:t>Kliknutím lze upravit styl.</a:t>
            </a:r>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8"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9" name="Rectangle 6"/>
          <p:cNvSpPr>
            <a:spLocks noGrp="1" noChangeArrowheads="1"/>
          </p:cNvSpPr>
          <p:nvPr>
            <p:ph type="sldNum" sz="quarter" idx="12"/>
          </p:nvPr>
        </p:nvSpPr>
        <p:spPr>
          <a:ln/>
        </p:spPr>
        <p:txBody>
          <a:bodyPr/>
          <a:lstStyle>
            <a:lvl1pPr>
              <a:defRPr/>
            </a:lvl1pPr>
          </a:lstStyle>
          <a:p>
            <a:pPr>
              <a:defRPr/>
            </a:pPr>
            <a:fld id="{F12801C4-321E-4F52-B238-B98CECD03408}" type="slidenum">
              <a:rPr lang="en-GB" altLang="cs-CZ"/>
              <a:pPr>
                <a:defRPr/>
              </a:pPr>
              <a:t>‹#›</a:t>
            </a:fld>
            <a:endParaRPr lang="en-GB" altLang="cs-CZ"/>
          </a:p>
        </p:txBody>
      </p:sp>
    </p:spTree>
    <p:extLst>
      <p:ext uri="{BB962C8B-B14F-4D97-AF65-F5344CB8AC3E}">
        <p14:creationId xmlns:p14="http://schemas.microsoft.com/office/powerpoint/2010/main" val="28894939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4"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5" name="Rectangle 6"/>
          <p:cNvSpPr>
            <a:spLocks noGrp="1" noChangeArrowheads="1"/>
          </p:cNvSpPr>
          <p:nvPr>
            <p:ph type="sldNum" sz="quarter" idx="12"/>
          </p:nvPr>
        </p:nvSpPr>
        <p:spPr>
          <a:ln/>
        </p:spPr>
        <p:txBody>
          <a:bodyPr/>
          <a:lstStyle>
            <a:lvl1pPr>
              <a:defRPr/>
            </a:lvl1pPr>
          </a:lstStyle>
          <a:p>
            <a:pPr>
              <a:defRPr/>
            </a:pPr>
            <a:fld id="{A3D61DCB-F7D7-4D00-B939-1E1CF1C345BA}" type="slidenum">
              <a:rPr lang="en-GB" altLang="cs-CZ"/>
              <a:pPr>
                <a:defRPr/>
              </a:pPr>
              <a:t>‹#›</a:t>
            </a:fld>
            <a:endParaRPr lang="en-GB" altLang="cs-CZ"/>
          </a:p>
        </p:txBody>
      </p:sp>
    </p:spTree>
    <p:extLst>
      <p:ext uri="{BB962C8B-B14F-4D97-AF65-F5344CB8AC3E}">
        <p14:creationId xmlns:p14="http://schemas.microsoft.com/office/powerpoint/2010/main" val="2172977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3"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4" name="Rectangle 6"/>
          <p:cNvSpPr>
            <a:spLocks noGrp="1" noChangeArrowheads="1"/>
          </p:cNvSpPr>
          <p:nvPr>
            <p:ph type="sldNum" sz="quarter" idx="12"/>
          </p:nvPr>
        </p:nvSpPr>
        <p:spPr>
          <a:ln/>
        </p:spPr>
        <p:txBody>
          <a:bodyPr/>
          <a:lstStyle>
            <a:lvl1pPr>
              <a:defRPr/>
            </a:lvl1pPr>
          </a:lstStyle>
          <a:p>
            <a:pPr>
              <a:defRPr/>
            </a:pPr>
            <a:fld id="{08410581-99B8-42B8-BE60-BEB6BFE67ECE}" type="slidenum">
              <a:rPr lang="en-GB" altLang="cs-CZ"/>
              <a:pPr>
                <a:defRPr/>
              </a:pPr>
              <a:t>‹#›</a:t>
            </a:fld>
            <a:endParaRPr lang="en-GB" altLang="cs-CZ"/>
          </a:p>
        </p:txBody>
      </p:sp>
    </p:spTree>
    <p:extLst>
      <p:ext uri="{BB962C8B-B14F-4D97-AF65-F5344CB8AC3E}">
        <p14:creationId xmlns:p14="http://schemas.microsoft.com/office/powerpoint/2010/main" val="4749167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a:t>Kliknutím lze upravit styl.</a:t>
            </a:r>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04BAE31F-42F4-4275-B586-E570FC238124}" type="slidenum">
              <a:rPr lang="en-GB" altLang="cs-CZ"/>
              <a:pPr>
                <a:defRPr/>
              </a:pPr>
              <a:t>‹#›</a:t>
            </a:fld>
            <a:endParaRPr lang="en-GB" altLang="cs-CZ"/>
          </a:p>
        </p:txBody>
      </p:sp>
    </p:spTree>
    <p:extLst>
      <p:ext uri="{BB962C8B-B14F-4D97-AF65-F5344CB8AC3E}">
        <p14:creationId xmlns:p14="http://schemas.microsoft.com/office/powerpoint/2010/main" val="692767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a:t>Kliknutím lze upravit styl.</a:t>
            </a:r>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cs-CZ" noProof="0"/>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Kliknutím lze upravit styly předlohy textu.</a:t>
            </a:r>
          </a:p>
        </p:txBody>
      </p:sp>
      <p:sp>
        <p:nvSpPr>
          <p:cNvPr id="5" name="Rectangle 4"/>
          <p:cNvSpPr>
            <a:spLocks noGrp="1" noChangeArrowheads="1"/>
          </p:cNvSpPr>
          <p:nvPr>
            <p:ph type="dt" sz="half" idx="10"/>
          </p:nvPr>
        </p:nvSpPr>
        <p:spPr>
          <a:ln/>
        </p:spPr>
        <p:txBody>
          <a:bodyPr/>
          <a:lstStyle>
            <a:lvl1pPr>
              <a:defRPr/>
            </a:lvl1pPr>
          </a:lstStyle>
          <a:p>
            <a:pPr>
              <a:defRPr/>
            </a:pPr>
            <a:endParaRPr lang="en-GB" altLang="cs-CZ"/>
          </a:p>
        </p:txBody>
      </p:sp>
      <p:sp>
        <p:nvSpPr>
          <p:cNvPr id="6" name="Rectangle 5"/>
          <p:cNvSpPr>
            <a:spLocks noGrp="1" noChangeArrowheads="1"/>
          </p:cNvSpPr>
          <p:nvPr>
            <p:ph type="ftr" sz="quarter" idx="11"/>
          </p:nvPr>
        </p:nvSpPr>
        <p:spPr>
          <a:ln/>
        </p:spPr>
        <p:txBody>
          <a:bodyPr/>
          <a:lstStyle>
            <a:lvl1pPr>
              <a:defRPr/>
            </a:lvl1pPr>
          </a:lstStyle>
          <a:p>
            <a:pPr>
              <a:defRPr/>
            </a:pPr>
            <a:endParaRPr lang="en-GB" altLang="cs-CZ"/>
          </a:p>
        </p:txBody>
      </p:sp>
      <p:sp>
        <p:nvSpPr>
          <p:cNvPr id="7" name="Rectangle 6"/>
          <p:cNvSpPr>
            <a:spLocks noGrp="1" noChangeArrowheads="1"/>
          </p:cNvSpPr>
          <p:nvPr>
            <p:ph type="sldNum" sz="quarter" idx="12"/>
          </p:nvPr>
        </p:nvSpPr>
        <p:spPr>
          <a:ln/>
        </p:spPr>
        <p:txBody>
          <a:bodyPr/>
          <a:lstStyle>
            <a:lvl1pPr>
              <a:defRPr/>
            </a:lvl1pPr>
          </a:lstStyle>
          <a:p>
            <a:pPr>
              <a:defRPr/>
            </a:pPr>
            <a:fld id="{3B0AFCD9-554B-4CED-806B-9286840CE56C}" type="slidenum">
              <a:rPr lang="en-GB" altLang="cs-CZ"/>
              <a:pPr>
                <a:defRPr/>
              </a:pPr>
              <a:t>‹#›</a:t>
            </a:fld>
            <a:endParaRPr lang="en-GB" altLang="cs-CZ"/>
          </a:p>
        </p:txBody>
      </p:sp>
    </p:spTree>
    <p:extLst>
      <p:ext uri="{BB962C8B-B14F-4D97-AF65-F5344CB8AC3E}">
        <p14:creationId xmlns:p14="http://schemas.microsoft.com/office/powerpoint/2010/main" val="28563991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009999"/>
            </a:gs>
            <a:gs pos="50000">
              <a:srgbClr val="96D5D5"/>
            </a:gs>
            <a:gs pos="100000">
              <a:srgbClr val="00999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cs-CZ"/>
              <a:t>Klepnutím lze upravit styl předlohy nadpisů.</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cs-CZ"/>
              <a:t>Klepnutím lze upravit styly předlohy textu.</a:t>
            </a:r>
          </a:p>
          <a:p>
            <a:pPr lvl="1"/>
            <a:r>
              <a:rPr lang="en-GB" altLang="cs-CZ"/>
              <a:t>Druhá úroveň</a:t>
            </a:r>
          </a:p>
          <a:p>
            <a:pPr lvl="2"/>
            <a:r>
              <a:rPr lang="en-GB" altLang="cs-CZ"/>
              <a:t>Třetí úroveň</a:t>
            </a:r>
          </a:p>
          <a:p>
            <a:pPr lvl="3"/>
            <a:r>
              <a:rPr lang="en-GB" altLang="cs-CZ"/>
              <a:t>Čtvrtá úroveň</a:t>
            </a:r>
          </a:p>
          <a:p>
            <a:pPr lvl="4"/>
            <a:r>
              <a:rPr lang="en-GB" altLang="cs-CZ"/>
              <a:t>Pátá úroveň</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400"/>
            </a:lvl1pPr>
          </a:lstStyle>
          <a:p>
            <a:pPr>
              <a:defRPr/>
            </a:pPr>
            <a:endParaRPr lang="en-GB" altLang="cs-CZ"/>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GB" altLang="cs-CZ"/>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400"/>
            </a:lvl1pPr>
          </a:lstStyle>
          <a:p>
            <a:pPr>
              <a:defRPr/>
            </a:pPr>
            <a:fld id="{CBAEC974-021D-44AD-B7DE-2C394291483D}" type="slidenum">
              <a:rPr lang="en-GB" altLang="cs-CZ"/>
              <a:pPr>
                <a:defRPr/>
              </a:pPr>
              <a:t>‹#›</a:t>
            </a:fld>
            <a:endParaRPr lang="en-GB" altLang="cs-CZ"/>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1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p:txBody>
          <a:bodyPr/>
          <a:lstStyle/>
          <a:p>
            <a:pPr eaLnBrk="1" hangingPunct="1">
              <a:defRPr/>
            </a:pPr>
            <a:r>
              <a:rPr lang="en-GB" altLang="cs-CZ" dirty="0">
                <a:solidFill>
                  <a:srgbClr val="FF0066"/>
                </a:solidFill>
                <a:effectLst>
                  <a:outerShdw blurRad="38100" dist="38100" dir="2700000" algn="tl">
                    <a:srgbClr val="000000"/>
                  </a:outerShdw>
                </a:effectLst>
              </a:rPr>
              <a:t>MICROCIRCULATION</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ext Box 7"/>
          <p:cNvSpPr txBox="1">
            <a:spLocks noChangeArrowheads="1"/>
          </p:cNvSpPr>
          <p:nvPr/>
        </p:nvSpPr>
        <p:spPr bwMode="auto">
          <a:xfrm>
            <a:off x="323850" y="555625"/>
            <a:ext cx="8569325"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US" altLang="cs-CZ" sz="2400" b="1">
                <a:latin typeface="Arial Black" pitchFamily="34" charset="0"/>
              </a:rPr>
              <a:t>CAUSES OF INCREASED INTERSTITIAL FLUID VOLUME (EDEMA) </a:t>
            </a:r>
            <a:endParaRPr lang="cs-CZ" altLang="cs-CZ" sz="2400" b="1">
              <a:latin typeface="Arial Black" pitchFamily="34" charset="0"/>
            </a:endParaRPr>
          </a:p>
        </p:txBody>
      </p:sp>
      <p:sp>
        <p:nvSpPr>
          <p:cNvPr id="27650" name="Rectangle 9"/>
          <p:cNvSpPr>
            <a:spLocks noChangeArrowheads="1"/>
          </p:cNvSpPr>
          <p:nvPr/>
        </p:nvSpPr>
        <p:spPr bwMode="auto">
          <a:xfrm>
            <a:off x="1838325" y="1762125"/>
            <a:ext cx="5210175" cy="45720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7651" name="Picture 8" descr="Color Atlas Of Physiology 5th Ed (A Despopoulos Et Al, Thieme 2003)_Page_222"/>
          <p:cNvPicPr>
            <a:picLocks noChangeAspect="1" noChangeArrowheads="1"/>
          </p:cNvPicPr>
          <p:nvPr/>
        </p:nvPicPr>
        <p:blipFill>
          <a:blip r:embed="rId3">
            <a:extLst>
              <a:ext uri="{28A0092B-C50C-407E-A947-70E740481C1C}">
                <a14:useLocalDpi xmlns:a14="http://schemas.microsoft.com/office/drawing/2010/main" val="0"/>
              </a:ext>
            </a:extLst>
          </a:blip>
          <a:srcRect l="8737" t="49432" r="9154" b="6068"/>
          <a:stretch>
            <a:fillRect/>
          </a:stretch>
        </p:blipFill>
        <p:spPr bwMode="auto">
          <a:xfrm>
            <a:off x="1844675" y="1787525"/>
            <a:ext cx="5210175" cy="396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2" name="Line 13"/>
          <p:cNvSpPr>
            <a:spLocks noChangeShapeType="1"/>
          </p:cNvSpPr>
          <p:nvPr/>
        </p:nvSpPr>
        <p:spPr bwMode="auto">
          <a:xfrm flipV="1">
            <a:off x="3990975" y="5048250"/>
            <a:ext cx="857250" cy="800100"/>
          </a:xfrm>
          <a:prstGeom prst="line">
            <a:avLst/>
          </a:prstGeom>
          <a:noFill/>
          <a:ln w="25400">
            <a:solidFill>
              <a:schemeClr val="tx1"/>
            </a:solidFill>
            <a:round/>
            <a:headEnd/>
            <a:tailEnd type="arrow" w="med" len="med"/>
          </a:ln>
          <a:extLst>
            <a:ext uri="{909E8E84-426E-40DD-AFC4-6F175D3DCCD1}">
              <a14:hiddenFill xmlns:a14="http://schemas.microsoft.com/office/drawing/2010/main">
                <a:noFill/>
              </a14:hiddenFill>
            </a:ext>
          </a:extLst>
        </p:spPr>
        <p:txBody>
          <a:bodyPr/>
          <a:lstStyle/>
          <a:p>
            <a:endParaRPr lang="cs-CZ"/>
          </a:p>
        </p:txBody>
      </p:sp>
      <p:sp>
        <p:nvSpPr>
          <p:cNvPr id="27653" name="Rectangle 14"/>
          <p:cNvSpPr>
            <a:spLocks noChangeArrowheads="1"/>
          </p:cNvSpPr>
          <p:nvPr/>
        </p:nvSpPr>
        <p:spPr bwMode="auto">
          <a:xfrm>
            <a:off x="5915025" y="24384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54" name="Rectangle 16"/>
          <p:cNvSpPr>
            <a:spLocks noChangeArrowheads="1"/>
          </p:cNvSpPr>
          <p:nvPr/>
        </p:nvSpPr>
        <p:spPr bwMode="auto">
          <a:xfrm>
            <a:off x="1949450" y="32639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55" name="Rectangle 17"/>
          <p:cNvSpPr>
            <a:spLocks noChangeArrowheads="1"/>
          </p:cNvSpPr>
          <p:nvPr/>
        </p:nvSpPr>
        <p:spPr bwMode="auto">
          <a:xfrm>
            <a:off x="2070100" y="5070475"/>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7656" name="Group 25"/>
          <p:cNvGrpSpPr>
            <a:grpSpLocks/>
          </p:cNvGrpSpPr>
          <p:nvPr/>
        </p:nvGrpSpPr>
        <p:grpSpPr bwMode="auto">
          <a:xfrm>
            <a:off x="3159125" y="3587750"/>
            <a:ext cx="581025" cy="523875"/>
            <a:chOff x="808" y="2044"/>
            <a:chExt cx="366" cy="330"/>
          </a:xfrm>
        </p:grpSpPr>
        <p:sp>
          <p:nvSpPr>
            <p:cNvPr id="27675" name="AutoShape 20"/>
            <p:cNvSpPr>
              <a:spLocks noChangeArrowheads="1"/>
            </p:cNvSpPr>
            <p:nvPr/>
          </p:nvSpPr>
          <p:spPr bwMode="auto">
            <a:xfrm>
              <a:off x="808" y="2044"/>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76" name="Text Box 18"/>
            <p:cNvSpPr txBox="1">
              <a:spLocks noChangeArrowheads="1"/>
            </p:cNvSpPr>
            <p:nvPr/>
          </p:nvSpPr>
          <p:spPr bwMode="auto">
            <a:xfrm>
              <a:off x="892" y="2092"/>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2</a:t>
              </a:r>
            </a:p>
          </p:txBody>
        </p:sp>
      </p:grpSp>
      <p:grpSp>
        <p:nvGrpSpPr>
          <p:cNvPr id="27657" name="Group 28"/>
          <p:cNvGrpSpPr>
            <a:grpSpLocks/>
          </p:cNvGrpSpPr>
          <p:nvPr/>
        </p:nvGrpSpPr>
        <p:grpSpPr bwMode="auto">
          <a:xfrm>
            <a:off x="1479550" y="5518150"/>
            <a:ext cx="581025" cy="523875"/>
            <a:chOff x="782" y="2498"/>
            <a:chExt cx="366" cy="330"/>
          </a:xfrm>
        </p:grpSpPr>
        <p:sp>
          <p:nvSpPr>
            <p:cNvPr id="27673" name="AutoShape 21"/>
            <p:cNvSpPr>
              <a:spLocks noChangeArrowheads="1"/>
            </p:cNvSpPr>
            <p:nvPr/>
          </p:nvSpPr>
          <p:spPr bwMode="auto">
            <a:xfrm>
              <a:off x="782" y="2498"/>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74" name="Text Box 22"/>
            <p:cNvSpPr txBox="1">
              <a:spLocks noChangeArrowheads="1"/>
            </p:cNvSpPr>
            <p:nvPr/>
          </p:nvSpPr>
          <p:spPr bwMode="auto">
            <a:xfrm>
              <a:off x="866" y="2546"/>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4</a:t>
              </a:r>
            </a:p>
          </p:txBody>
        </p:sp>
      </p:grpSp>
      <p:grpSp>
        <p:nvGrpSpPr>
          <p:cNvPr id="27658" name="Group 32"/>
          <p:cNvGrpSpPr>
            <a:grpSpLocks/>
          </p:cNvGrpSpPr>
          <p:nvPr/>
        </p:nvGrpSpPr>
        <p:grpSpPr bwMode="auto">
          <a:xfrm>
            <a:off x="1454150" y="4911725"/>
            <a:ext cx="2555875" cy="622300"/>
            <a:chOff x="1006" y="3496"/>
            <a:chExt cx="1610" cy="392"/>
          </a:xfrm>
        </p:grpSpPr>
        <p:sp>
          <p:nvSpPr>
            <p:cNvPr id="27668" name="Rectangle 10"/>
            <p:cNvSpPr>
              <a:spLocks noChangeArrowheads="1"/>
            </p:cNvSpPr>
            <p:nvPr/>
          </p:nvSpPr>
          <p:spPr bwMode="auto">
            <a:xfrm>
              <a:off x="1314" y="3708"/>
              <a:ext cx="1254" cy="180"/>
            </a:xfrm>
            <a:prstGeom prst="rect">
              <a:avLst/>
            </a:prstGeom>
            <a:solidFill>
              <a:srgbClr val="FFCCCC"/>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69" name="Text Box 12"/>
            <p:cNvSpPr txBox="1">
              <a:spLocks noChangeArrowheads="1"/>
            </p:cNvSpPr>
            <p:nvPr/>
          </p:nvSpPr>
          <p:spPr bwMode="auto">
            <a:xfrm>
              <a:off x="1344" y="3720"/>
              <a:ext cx="1272" cy="1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US" altLang="cs-CZ" sz="1000"/>
                <a:t>Increased capillary permeability</a:t>
              </a:r>
              <a:endParaRPr lang="cs-CZ" altLang="cs-CZ" sz="1000"/>
            </a:p>
          </p:txBody>
        </p:sp>
        <p:grpSp>
          <p:nvGrpSpPr>
            <p:cNvPr id="27670" name="Group 29"/>
            <p:cNvGrpSpPr>
              <a:grpSpLocks/>
            </p:cNvGrpSpPr>
            <p:nvPr/>
          </p:nvGrpSpPr>
          <p:grpSpPr bwMode="auto">
            <a:xfrm>
              <a:off x="1006" y="3496"/>
              <a:ext cx="366" cy="330"/>
              <a:chOff x="760" y="2962"/>
              <a:chExt cx="366" cy="330"/>
            </a:xfrm>
          </p:grpSpPr>
          <p:sp>
            <p:nvSpPr>
              <p:cNvPr id="27671" name="AutoShape 23"/>
              <p:cNvSpPr>
                <a:spLocks noChangeArrowheads="1"/>
              </p:cNvSpPr>
              <p:nvPr/>
            </p:nvSpPr>
            <p:spPr bwMode="auto">
              <a:xfrm>
                <a:off x="760" y="2962"/>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72" name="Text Box 24"/>
              <p:cNvSpPr txBox="1">
                <a:spLocks noChangeArrowheads="1"/>
              </p:cNvSpPr>
              <p:nvPr/>
            </p:nvSpPr>
            <p:spPr bwMode="auto">
              <a:xfrm>
                <a:off x="856" y="3010"/>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3</a:t>
                </a:r>
              </a:p>
            </p:txBody>
          </p:sp>
        </p:grpSp>
      </p:grpSp>
      <p:sp>
        <p:nvSpPr>
          <p:cNvPr id="27659" name="Rectangle 27"/>
          <p:cNvSpPr>
            <a:spLocks noChangeArrowheads="1"/>
          </p:cNvSpPr>
          <p:nvPr/>
        </p:nvSpPr>
        <p:spPr bwMode="auto">
          <a:xfrm>
            <a:off x="1905000" y="2400300"/>
            <a:ext cx="142875" cy="152400"/>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7660" name="Group 26"/>
          <p:cNvGrpSpPr>
            <a:grpSpLocks/>
          </p:cNvGrpSpPr>
          <p:nvPr/>
        </p:nvGrpSpPr>
        <p:grpSpPr bwMode="auto">
          <a:xfrm>
            <a:off x="2914650" y="2771775"/>
            <a:ext cx="581025" cy="523875"/>
            <a:chOff x="1032" y="1440"/>
            <a:chExt cx="366" cy="330"/>
          </a:xfrm>
        </p:grpSpPr>
        <p:sp>
          <p:nvSpPr>
            <p:cNvPr id="27666" name="AutoShape 1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67" name="Text Box 15"/>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1</a:t>
              </a:r>
            </a:p>
          </p:txBody>
        </p:sp>
      </p:grpSp>
      <p:sp>
        <p:nvSpPr>
          <p:cNvPr id="27661" name="Rectangle 30"/>
          <p:cNvSpPr>
            <a:spLocks noChangeArrowheads="1"/>
          </p:cNvSpPr>
          <p:nvPr/>
        </p:nvSpPr>
        <p:spPr bwMode="auto">
          <a:xfrm>
            <a:off x="1968500" y="5854700"/>
            <a:ext cx="1990725" cy="285750"/>
          </a:xfrm>
          <a:prstGeom prst="rect">
            <a:avLst/>
          </a:prstGeom>
          <a:solidFill>
            <a:srgbClr val="FFCCCC"/>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7662" name="Text Box 31"/>
          <p:cNvSpPr txBox="1">
            <a:spLocks noChangeArrowheads="1"/>
          </p:cNvSpPr>
          <p:nvPr/>
        </p:nvSpPr>
        <p:spPr bwMode="auto">
          <a:xfrm>
            <a:off x="2016125" y="5873750"/>
            <a:ext cx="2019300" cy="24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1000"/>
              <a:t>      Reduced lymph drai</a:t>
            </a:r>
            <a:r>
              <a:rPr lang="cs-CZ" altLang="cs-CZ" sz="1000"/>
              <a:t>n</a:t>
            </a:r>
            <a:r>
              <a:rPr lang="en-GB" altLang="cs-CZ" sz="1000"/>
              <a:t>age</a:t>
            </a:r>
          </a:p>
        </p:txBody>
      </p:sp>
      <p:grpSp>
        <p:nvGrpSpPr>
          <p:cNvPr id="27663" name="Group 33"/>
          <p:cNvGrpSpPr>
            <a:grpSpLocks/>
          </p:cNvGrpSpPr>
          <p:nvPr/>
        </p:nvGrpSpPr>
        <p:grpSpPr bwMode="auto">
          <a:xfrm>
            <a:off x="3968750" y="5829300"/>
            <a:ext cx="3017838" cy="419100"/>
            <a:chOff x="1292" y="890"/>
            <a:chExt cx="3357" cy="544"/>
          </a:xfrm>
        </p:grpSpPr>
        <p:sp>
          <p:nvSpPr>
            <p:cNvPr id="27664" name="Rectangle 34"/>
            <p:cNvSpPr>
              <a:spLocks noChangeArrowheads="1"/>
            </p:cNvSpPr>
            <p:nvPr/>
          </p:nvSpPr>
          <p:spPr bwMode="auto">
            <a:xfrm>
              <a:off x="1292" y="890"/>
              <a:ext cx="3357" cy="544"/>
            </a:xfrm>
            <a:prstGeom prst="rect">
              <a:avLst/>
            </a:prstGeom>
            <a:solidFill>
              <a:schemeClr val="bg1"/>
            </a:solidFill>
            <a:ln w="19050">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7665" name="Picture 35" descr="\ J_v = K_f ( [P_c - P_i] - \sigma[\pi_c - \pi_i] )"/>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83" y="1044"/>
              <a:ext cx="3176" cy="254"/>
            </a:xfrm>
            <a:prstGeom prst="rect">
              <a:avLst/>
            </a:prstGeom>
            <a:solidFill>
              <a:schemeClr val="bg1"/>
            </a:solidFill>
            <a:ln w="9525">
              <a:solidFill>
                <a:schemeClr val="bg1"/>
              </a:solidFill>
              <a:miter lim="800000"/>
              <a:headEnd/>
              <a:tailEnd/>
            </a:ln>
          </p:spPr>
        </p:pic>
      </p:gr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t="25498" r="44341" b="8917"/>
          <a:stretch/>
        </p:blipFill>
        <p:spPr bwMode="auto">
          <a:xfrm>
            <a:off x="812800" y="1099066"/>
            <a:ext cx="4225366" cy="3729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 Box 7"/>
          <p:cNvSpPr txBox="1">
            <a:spLocks noChangeArrowheads="1"/>
          </p:cNvSpPr>
          <p:nvPr/>
        </p:nvSpPr>
        <p:spPr bwMode="auto">
          <a:xfrm>
            <a:off x="323850" y="239913"/>
            <a:ext cx="856932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dirty="0" smtClean="0">
                <a:latin typeface="Arial Black" pitchFamily="34" charset="0"/>
              </a:rPr>
              <a:t>SPECIAL CASES</a:t>
            </a:r>
            <a:endParaRPr lang="cs-CZ" altLang="cs-CZ" sz="2400" b="1" dirty="0">
              <a:latin typeface="Arial Black" pitchFamily="34" charset="0"/>
            </a:endParaRPr>
          </a:p>
        </p:txBody>
      </p:sp>
      <p:sp>
        <p:nvSpPr>
          <p:cNvPr id="4" name="TextovéPole 3"/>
          <p:cNvSpPr txBox="1"/>
          <p:nvPr/>
        </p:nvSpPr>
        <p:spPr>
          <a:xfrm>
            <a:off x="741081" y="693584"/>
            <a:ext cx="4879134" cy="400110"/>
          </a:xfrm>
          <a:prstGeom prst="rect">
            <a:avLst/>
          </a:prstGeom>
          <a:noFill/>
        </p:spPr>
        <p:txBody>
          <a:bodyPr wrap="square" rtlCol="0">
            <a:spAutoFit/>
          </a:bodyPr>
          <a:lstStyle/>
          <a:p>
            <a:r>
              <a:rPr lang="en-GB" sz="2000" b="1" dirty="0" smtClean="0"/>
              <a:t>Glomerular microcirculation</a:t>
            </a:r>
            <a:endParaRPr lang="en-GB" sz="2000" b="1" dirty="0"/>
          </a:p>
        </p:txBody>
      </p:sp>
      <p:sp>
        <p:nvSpPr>
          <p:cNvPr id="7" name="TextovéPole 6"/>
          <p:cNvSpPr txBox="1"/>
          <p:nvPr/>
        </p:nvSpPr>
        <p:spPr>
          <a:xfrm>
            <a:off x="749735" y="4965896"/>
            <a:ext cx="4386729" cy="400110"/>
          </a:xfrm>
          <a:prstGeom prst="rect">
            <a:avLst/>
          </a:prstGeom>
          <a:noFill/>
        </p:spPr>
        <p:txBody>
          <a:bodyPr wrap="square" rtlCol="0">
            <a:spAutoFit/>
          </a:bodyPr>
          <a:lstStyle/>
          <a:p>
            <a:r>
              <a:rPr lang="en-GB" sz="2000" b="1" dirty="0" smtClean="0"/>
              <a:t>Pulmonary microcirculation</a:t>
            </a:r>
            <a:endParaRPr lang="en-GB" sz="2000" b="1" dirty="0"/>
          </a:p>
        </p:txBody>
      </p:sp>
      <p:sp>
        <p:nvSpPr>
          <p:cNvPr id="6" name="Ovál 5"/>
          <p:cNvSpPr/>
          <p:nvPr/>
        </p:nvSpPr>
        <p:spPr>
          <a:xfrm>
            <a:off x="561506" y="821639"/>
            <a:ext cx="144000" cy="1440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C000"/>
              </a:solidFill>
            </a:endParaRPr>
          </a:p>
        </p:txBody>
      </p:sp>
      <p:sp>
        <p:nvSpPr>
          <p:cNvPr id="9" name="Ovál 8"/>
          <p:cNvSpPr/>
          <p:nvPr/>
        </p:nvSpPr>
        <p:spPr>
          <a:xfrm>
            <a:off x="569906" y="5111880"/>
            <a:ext cx="144000" cy="144000"/>
          </a:xfrm>
          <a:prstGeom prst="ellips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FC000"/>
              </a:solidFill>
            </a:endParaRPr>
          </a:p>
        </p:txBody>
      </p:sp>
      <p:sp>
        <p:nvSpPr>
          <p:cNvPr id="8" name="TextovéPole 7"/>
          <p:cNvSpPr txBox="1"/>
          <p:nvPr/>
        </p:nvSpPr>
        <p:spPr>
          <a:xfrm>
            <a:off x="5199529" y="1009858"/>
            <a:ext cx="3693646" cy="3970318"/>
          </a:xfrm>
          <a:prstGeom prst="rect">
            <a:avLst/>
          </a:prstGeom>
          <a:noFill/>
        </p:spPr>
        <p:txBody>
          <a:bodyPr wrap="square" rtlCol="0">
            <a:spAutoFit/>
          </a:bodyPr>
          <a:lstStyle/>
          <a:p>
            <a:pPr algn="just"/>
            <a:r>
              <a:rPr lang="en-GB" dirty="0" smtClean="0"/>
              <a:t>P</a:t>
            </a:r>
            <a:r>
              <a:rPr lang="en-GB" baseline="-25000" dirty="0" smtClean="0"/>
              <a:t>GC </a:t>
            </a:r>
            <a:r>
              <a:rPr lang="en-GB" dirty="0" smtClean="0"/>
              <a:t>and</a:t>
            </a:r>
            <a:r>
              <a:rPr lang="en-GB" baseline="-25000" dirty="0" smtClean="0"/>
              <a:t> </a:t>
            </a:r>
            <a:r>
              <a:rPr lang="en-GB" dirty="0" smtClean="0"/>
              <a:t>P</a:t>
            </a:r>
            <a:r>
              <a:rPr lang="en-GB" baseline="-25000" dirty="0" smtClean="0"/>
              <a:t>BC </a:t>
            </a:r>
            <a:r>
              <a:rPr lang="en-GB" dirty="0" smtClean="0"/>
              <a:t>are</a:t>
            </a:r>
            <a:r>
              <a:rPr lang="en-GB" sz="1200" dirty="0" smtClean="0"/>
              <a:t> </a:t>
            </a:r>
            <a:r>
              <a:rPr lang="en-GB" dirty="0" smtClean="0"/>
              <a:t>~45</a:t>
            </a:r>
            <a:r>
              <a:rPr lang="en-GB" sz="1200" dirty="0" smtClean="0"/>
              <a:t> </a:t>
            </a:r>
            <a:r>
              <a:rPr lang="en-GB" dirty="0" smtClean="0"/>
              <a:t>and</a:t>
            </a:r>
            <a:r>
              <a:rPr lang="en-GB" sz="1200" dirty="0" smtClean="0"/>
              <a:t> </a:t>
            </a:r>
            <a:r>
              <a:rPr lang="en-GB" dirty="0" smtClean="0"/>
              <a:t>10</a:t>
            </a:r>
            <a:r>
              <a:rPr lang="cs-CZ" sz="800" dirty="0" smtClean="0"/>
              <a:t> </a:t>
            </a:r>
            <a:r>
              <a:rPr lang="en-GB" dirty="0" smtClean="0"/>
              <a:t>mmHg, respectively.                      Effective filtration pressure (</a:t>
            </a:r>
            <a:r>
              <a:rPr lang="en-GB" dirty="0" err="1" smtClean="0"/>
              <a:t>P</a:t>
            </a:r>
            <a:r>
              <a:rPr lang="en-GB" baseline="-25000" dirty="0" err="1" smtClean="0"/>
              <a:t>eff</a:t>
            </a:r>
            <a:r>
              <a:rPr lang="en-GB" dirty="0" smtClean="0"/>
              <a:t>) at the arterial end of the capillaries equals 10 mmHg</a:t>
            </a:r>
            <a:r>
              <a:rPr lang="cs-CZ" dirty="0" smtClean="0"/>
              <a:t> (</a:t>
            </a:r>
            <a:r>
              <a:rPr lang="cs-CZ" dirty="0" err="1" smtClean="0"/>
              <a:t>red</a:t>
            </a:r>
            <a:r>
              <a:rPr lang="en-GB" dirty="0" smtClean="0"/>
              <a:t> </a:t>
            </a:r>
            <a:r>
              <a:rPr lang="cs-CZ" dirty="0" smtClean="0"/>
              <a:t> </a:t>
            </a:r>
            <a:r>
              <a:rPr lang="en-GB" dirty="0" smtClean="0"/>
              <a:t>coloured area). Because of the high filtration fraction, the</a:t>
            </a:r>
            <a:r>
              <a:rPr lang="cs-CZ" dirty="0" smtClean="0"/>
              <a:t> plasma</a:t>
            </a:r>
            <a:r>
              <a:rPr lang="en-GB" dirty="0" smtClean="0"/>
              <a:t> protein concentration and,</a:t>
            </a:r>
            <a:r>
              <a:rPr lang="cs-CZ" dirty="0" smtClean="0"/>
              <a:t> </a:t>
            </a:r>
            <a:r>
              <a:rPr lang="cs-CZ" dirty="0" err="1" smtClean="0"/>
              <a:t>thus</a:t>
            </a:r>
            <a:r>
              <a:rPr lang="cs-CZ" dirty="0" smtClean="0"/>
              <a:t>,</a:t>
            </a:r>
            <a:r>
              <a:rPr lang="en-GB" dirty="0" smtClean="0"/>
              <a:t> glomerular oncotic pressure</a:t>
            </a:r>
            <a:r>
              <a:rPr lang="cs-CZ" dirty="0" smtClean="0"/>
              <a:t> (</a:t>
            </a:r>
            <a:r>
              <a:rPr lang="en-GB" dirty="0" smtClean="0">
                <a:sym typeface="Symbol"/>
              </a:rPr>
              <a:t></a:t>
            </a:r>
            <a:r>
              <a:rPr lang="en-GB" baseline="-25000" dirty="0" smtClean="0">
                <a:sym typeface="Symbol"/>
              </a:rPr>
              <a:t>GS</a:t>
            </a:r>
            <a:r>
              <a:rPr lang="cs-CZ" dirty="0" smtClean="0">
                <a:sym typeface="Symbol"/>
              </a:rPr>
              <a:t>)</a:t>
            </a:r>
            <a:r>
              <a:rPr lang="en-GB" dirty="0" smtClean="0"/>
              <a:t> along the glomerular capillaries increase and </a:t>
            </a:r>
            <a:r>
              <a:rPr lang="en-GB" dirty="0" err="1" smtClean="0"/>
              <a:t>P</a:t>
            </a:r>
            <a:r>
              <a:rPr lang="en-GB" baseline="-25000" dirty="0" err="1" smtClean="0"/>
              <a:t>eff</a:t>
            </a:r>
            <a:r>
              <a:rPr lang="en-GB" dirty="0" smtClean="0"/>
              <a:t> decreases. Thus, filtration</a:t>
            </a:r>
            <a:r>
              <a:rPr lang="cs-CZ" dirty="0" smtClean="0"/>
              <a:t> </a:t>
            </a:r>
            <a:r>
              <a:rPr lang="en-GB" dirty="0" smtClean="0"/>
              <a:t>ceases (near distal end of capillary) when </a:t>
            </a:r>
            <a:r>
              <a:rPr lang="en-GB" dirty="0" smtClean="0">
                <a:sym typeface="Symbol"/>
              </a:rPr>
              <a:t></a:t>
            </a:r>
            <a:r>
              <a:rPr lang="en-GB" baseline="-25000" dirty="0" smtClean="0">
                <a:sym typeface="Symbol"/>
              </a:rPr>
              <a:t>GS</a:t>
            </a:r>
            <a:r>
              <a:rPr lang="en-GB" dirty="0" smtClean="0"/>
              <a:t> rises to about 35</a:t>
            </a:r>
            <a:r>
              <a:rPr lang="cs-CZ" dirty="0" smtClean="0"/>
              <a:t> </a:t>
            </a:r>
            <a:r>
              <a:rPr lang="en-GB" dirty="0" smtClean="0"/>
              <a:t>mmHg, decreasing </a:t>
            </a:r>
            <a:r>
              <a:rPr lang="en-GB" dirty="0" err="1" smtClean="0"/>
              <a:t>P</a:t>
            </a:r>
            <a:r>
              <a:rPr lang="en-GB" baseline="-25000" dirty="0" err="1" smtClean="0"/>
              <a:t>eff</a:t>
            </a:r>
            <a:r>
              <a:rPr lang="en-GB" dirty="0" smtClean="0"/>
              <a:t> to zero</a:t>
            </a:r>
            <a:r>
              <a:rPr lang="cs-CZ" dirty="0" smtClean="0"/>
              <a:t>.</a:t>
            </a:r>
            <a:endParaRPr lang="en-GB" dirty="0"/>
          </a:p>
        </p:txBody>
      </p:sp>
      <p:sp>
        <p:nvSpPr>
          <p:cNvPr id="10" name="TextovéPole 9"/>
          <p:cNvSpPr txBox="1"/>
          <p:nvPr/>
        </p:nvSpPr>
        <p:spPr>
          <a:xfrm>
            <a:off x="1613649" y="2637993"/>
            <a:ext cx="3227294" cy="654025"/>
          </a:xfrm>
          <a:prstGeom prst="rect">
            <a:avLst/>
          </a:prstGeom>
          <a:solidFill>
            <a:srgbClr val="0000FF"/>
          </a:solidFill>
        </p:spPr>
        <p:txBody>
          <a:bodyPr wrap="square" rtlCol="0">
            <a:spAutoFit/>
          </a:bodyPr>
          <a:lstStyle/>
          <a:p>
            <a:pPr algn="ctr"/>
            <a:r>
              <a:rPr lang="en-GB" b="1" dirty="0" smtClean="0">
                <a:solidFill>
                  <a:srgbClr val="FF3399"/>
                </a:solidFill>
              </a:rPr>
              <a:t>Effective filtration pressure </a:t>
            </a:r>
            <a:r>
              <a:rPr lang="cs-CZ" b="1" dirty="0" smtClean="0">
                <a:solidFill>
                  <a:srgbClr val="FF3399"/>
                </a:solidFill>
              </a:rPr>
              <a:t>         </a:t>
            </a:r>
            <a:r>
              <a:rPr lang="cs-CZ" b="1" dirty="0" err="1" smtClean="0">
                <a:solidFill>
                  <a:srgbClr val="FF3399"/>
                </a:solidFill>
              </a:rPr>
              <a:t>P</a:t>
            </a:r>
            <a:r>
              <a:rPr lang="cs-CZ" b="1" baseline="-25000" dirty="0" err="1" smtClean="0">
                <a:solidFill>
                  <a:srgbClr val="FF3399"/>
                </a:solidFill>
              </a:rPr>
              <a:t>eff</a:t>
            </a:r>
            <a:r>
              <a:rPr lang="cs-CZ" b="1" baseline="-25000" dirty="0" smtClean="0">
                <a:solidFill>
                  <a:srgbClr val="FF3399"/>
                </a:solidFill>
              </a:rPr>
              <a:t> </a:t>
            </a:r>
            <a:r>
              <a:rPr lang="cs-CZ" b="1" dirty="0" smtClean="0">
                <a:solidFill>
                  <a:srgbClr val="FF3399"/>
                </a:solidFill>
              </a:rPr>
              <a:t>=</a:t>
            </a:r>
            <a:r>
              <a:rPr lang="cs-CZ" b="1" dirty="0">
                <a:solidFill>
                  <a:srgbClr val="FF3399"/>
                </a:solidFill>
              </a:rPr>
              <a:t> </a:t>
            </a:r>
            <a:r>
              <a:rPr lang="cs-CZ" b="1" dirty="0" smtClean="0">
                <a:solidFill>
                  <a:srgbClr val="FF3399"/>
                </a:solidFill>
              </a:rPr>
              <a:t>P</a:t>
            </a:r>
            <a:r>
              <a:rPr lang="cs-CZ" b="1" baseline="-25000" dirty="0" smtClean="0">
                <a:solidFill>
                  <a:srgbClr val="FF3399"/>
                </a:solidFill>
              </a:rPr>
              <a:t>GC </a:t>
            </a:r>
            <a:r>
              <a:rPr lang="cs-CZ" b="1" dirty="0" smtClean="0">
                <a:solidFill>
                  <a:srgbClr val="FF3399"/>
                </a:solidFill>
              </a:rPr>
              <a:t>-</a:t>
            </a:r>
            <a:r>
              <a:rPr lang="cs-CZ" b="1" dirty="0">
                <a:solidFill>
                  <a:srgbClr val="FF3399"/>
                </a:solidFill>
              </a:rPr>
              <a:t> </a:t>
            </a:r>
            <a:r>
              <a:rPr lang="cs-CZ" b="1" dirty="0" smtClean="0">
                <a:solidFill>
                  <a:srgbClr val="FF3399"/>
                </a:solidFill>
              </a:rPr>
              <a:t>P</a:t>
            </a:r>
            <a:r>
              <a:rPr lang="cs-CZ" b="1" baseline="-25000" dirty="0" smtClean="0">
                <a:solidFill>
                  <a:srgbClr val="FF3399"/>
                </a:solidFill>
              </a:rPr>
              <a:t>BC</a:t>
            </a:r>
            <a:r>
              <a:rPr lang="cs-CZ" b="1" dirty="0">
                <a:solidFill>
                  <a:srgbClr val="FF3399"/>
                </a:solidFill>
              </a:rPr>
              <a:t> </a:t>
            </a:r>
            <a:r>
              <a:rPr lang="cs-CZ" b="1" dirty="0" smtClean="0">
                <a:solidFill>
                  <a:srgbClr val="FF3399"/>
                </a:solidFill>
              </a:rPr>
              <a:t>- </a:t>
            </a:r>
            <a:r>
              <a:rPr lang="en-GB" b="1" dirty="0" smtClean="0">
                <a:solidFill>
                  <a:srgbClr val="FF3399"/>
                </a:solidFill>
                <a:sym typeface="Symbol"/>
              </a:rPr>
              <a:t></a:t>
            </a:r>
            <a:r>
              <a:rPr lang="en-GB" b="1" baseline="-25000" dirty="0">
                <a:solidFill>
                  <a:srgbClr val="FF3399"/>
                </a:solidFill>
                <a:sym typeface="Symbol"/>
              </a:rPr>
              <a:t>GS</a:t>
            </a:r>
            <a:r>
              <a:rPr lang="en-GB" b="1" dirty="0">
                <a:solidFill>
                  <a:srgbClr val="FF3399"/>
                </a:solidFill>
              </a:rPr>
              <a:t> </a:t>
            </a:r>
            <a:endParaRPr lang="cs-CZ" b="1" dirty="0">
              <a:solidFill>
                <a:srgbClr val="FF3399"/>
              </a:solidFill>
            </a:endParaRPr>
          </a:p>
        </p:txBody>
      </p:sp>
      <p:sp>
        <p:nvSpPr>
          <p:cNvPr id="11" name="TextovéPole 10"/>
          <p:cNvSpPr txBox="1"/>
          <p:nvPr/>
        </p:nvSpPr>
        <p:spPr>
          <a:xfrm>
            <a:off x="1628990" y="3427530"/>
            <a:ext cx="3033203" cy="338554"/>
          </a:xfrm>
          <a:prstGeom prst="rect">
            <a:avLst/>
          </a:prstGeom>
          <a:noFill/>
        </p:spPr>
        <p:txBody>
          <a:bodyPr wrap="none" rtlCol="0">
            <a:spAutoFit/>
          </a:bodyPr>
          <a:lstStyle/>
          <a:p>
            <a:r>
              <a:rPr lang="en-GB" sz="1600" dirty="0" smtClean="0">
                <a:solidFill>
                  <a:schemeClr val="bg1"/>
                </a:solidFill>
              </a:rPr>
              <a:t>P</a:t>
            </a:r>
            <a:r>
              <a:rPr lang="cs-CZ" sz="1600" baseline="-25000" dirty="0" smtClean="0">
                <a:solidFill>
                  <a:schemeClr val="bg1"/>
                </a:solidFill>
              </a:rPr>
              <a:t>GC </a:t>
            </a:r>
            <a:r>
              <a:rPr lang="cs-CZ" sz="1600" dirty="0" smtClean="0">
                <a:solidFill>
                  <a:schemeClr val="bg1"/>
                </a:solidFill>
              </a:rPr>
              <a:t>– </a:t>
            </a:r>
            <a:r>
              <a:rPr lang="en-GB" sz="1400" dirty="0" smtClean="0">
                <a:solidFill>
                  <a:schemeClr val="bg1"/>
                </a:solidFill>
              </a:rPr>
              <a:t>glomerular capillary pressure</a:t>
            </a:r>
            <a:endParaRPr lang="en-GB" sz="1400" dirty="0">
              <a:solidFill>
                <a:schemeClr val="bg1"/>
              </a:solidFill>
            </a:endParaRPr>
          </a:p>
        </p:txBody>
      </p:sp>
      <p:sp>
        <p:nvSpPr>
          <p:cNvPr id="13" name="TextovéPole 12"/>
          <p:cNvSpPr txBox="1"/>
          <p:nvPr/>
        </p:nvSpPr>
        <p:spPr>
          <a:xfrm>
            <a:off x="1628990" y="3727727"/>
            <a:ext cx="3142142" cy="338554"/>
          </a:xfrm>
          <a:prstGeom prst="rect">
            <a:avLst/>
          </a:prstGeom>
          <a:noFill/>
        </p:spPr>
        <p:txBody>
          <a:bodyPr wrap="none" rtlCol="0">
            <a:spAutoFit/>
          </a:bodyPr>
          <a:lstStyle/>
          <a:p>
            <a:r>
              <a:rPr lang="en-GB" sz="1600" dirty="0" smtClean="0">
                <a:solidFill>
                  <a:schemeClr val="bg1"/>
                </a:solidFill>
              </a:rPr>
              <a:t>P</a:t>
            </a:r>
            <a:r>
              <a:rPr lang="cs-CZ" sz="1600" baseline="-25000" dirty="0" smtClean="0">
                <a:solidFill>
                  <a:schemeClr val="bg1"/>
                </a:solidFill>
              </a:rPr>
              <a:t>GC </a:t>
            </a:r>
            <a:r>
              <a:rPr lang="cs-CZ" sz="1600" dirty="0">
                <a:solidFill>
                  <a:schemeClr val="bg1"/>
                </a:solidFill>
              </a:rPr>
              <a:t>–</a:t>
            </a:r>
            <a:r>
              <a:rPr lang="cs-CZ" sz="1600" baseline="-25000" dirty="0" smtClean="0">
                <a:solidFill>
                  <a:schemeClr val="bg1"/>
                </a:solidFill>
              </a:rPr>
              <a:t> </a:t>
            </a:r>
            <a:r>
              <a:rPr lang="en-GB" sz="1400" dirty="0" smtClean="0">
                <a:solidFill>
                  <a:schemeClr val="bg1"/>
                </a:solidFill>
              </a:rPr>
              <a:t>pressure in Bowman’s capsule</a:t>
            </a:r>
            <a:endParaRPr lang="en-GB" sz="1400" dirty="0">
              <a:solidFill>
                <a:schemeClr val="bg1"/>
              </a:solidFill>
            </a:endParaRPr>
          </a:p>
        </p:txBody>
      </p:sp>
      <p:sp>
        <p:nvSpPr>
          <p:cNvPr id="12" name="TextovéPole 11"/>
          <p:cNvSpPr txBox="1"/>
          <p:nvPr/>
        </p:nvSpPr>
        <p:spPr>
          <a:xfrm>
            <a:off x="569905" y="5313315"/>
            <a:ext cx="8323269" cy="1254189"/>
          </a:xfrm>
          <a:prstGeom prst="rect">
            <a:avLst/>
          </a:prstGeom>
          <a:noFill/>
        </p:spPr>
        <p:txBody>
          <a:bodyPr wrap="square" rtlCol="0">
            <a:spAutoFit/>
          </a:bodyPr>
          <a:lstStyle/>
          <a:p>
            <a:pPr algn="just"/>
            <a:r>
              <a:rPr lang="en-GB" sz="1850" dirty="0" smtClean="0"/>
              <a:t>The hydrostatic and osmotic pressure gradients in the lung capillaries are small </a:t>
            </a:r>
            <a:r>
              <a:rPr lang="cs-CZ" sz="1850" dirty="0" smtClean="0"/>
              <a:t>(</a:t>
            </a:r>
            <a:r>
              <a:rPr lang="cs-CZ" sz="1850" dirty="0" smtClean="0">
                <a:sym typeface="Symbol"/>
              </a:rPr>
              <a:t></a:t>
            </a:r>
            <a:r>
              <a:rPr lang="en-GB" sz="2000" dirty="0" smtClean="0"/>
              <a:t>10 mmHg</a:t>
            </a:r>
            <a:r>
              <a:rPr lang="cs-CZ" sz="2000" dirty="0" smtClean="0"/>
              <a:t>) </a:t>
            </a:r>
            <a:r>
              <a:rPr lang="en-GB" sz="1850" dirty="0" smtClean="0"/>
              <a:t>and nearly balanced under physiological conditions ensuring equilibrium between filtration and reabsorption. Any excess of filtration over reabsorption is drained via pulmonary lymphatic.</a:t>
            </a:r>
            <a:endParaRPr lang="en-GB" sz="1850" dirty="0"/>
          </a:p>
        </p:txBody>
      </p:sp>
    </p:spTree>
    <p:extLst>
      <p:ext uri="{BB962C8B-B14F-4D97-AF65-F5344CB8AC3E}">
        <p14:creationId xmlns:p14="http://schemas.microsoft.com/office/powerpoint/2010/main" val="40699282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ext Box 4"/>
          <p:cNvSpPr txBox="1">
            <a:spLocks noChangeArrowheads="1"/>
          </p:cNvSpPr>
          <p:nvPr/>
        </p:nvSpPr>
        <p:spPr bwMode="auto">
          <a:xfrm>
            <a:off x="1138238" y="555625"/>
            <a:ext cx="6883400" cy="822325"/>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2400" b="1">
                <a:latin typeface="Times New Roman" pitchFamily="18" charset="0"/>
              </a:rPr>
              <a:t>MOVEMENT</a:t>
            </a:r>
            <a:r>
              <a:rPr lang="cs-CZ" altLang="cs-CZ" sz="2400" b="1">
                <a:latin typeface="Times New Roman" pitchFamily="18" charset="0"/>
              </a:rPr>
              <a:t> OF SOLUTES </a:t>
            </a:r>
            <a:r>
              <a:rPr lang="en-GB" altLang="cs-CZ" sz="2400" b="1">
                <a:latin typeface="Times New Roman" pitchFamily="18" charset="0"/>
              </a:rPr>
              <a:t>ACCROSS CAPILLARY WALL</a:t>
            </a:r>
            <a:endParaRPr lang="cs-CZ" altLang="cs-CZ" sz="2400" b="1">
              <a:latin typeface="Times New Roman" pitchFamily="18" charset="0"/>
            </a:endParaRPr>
          </a:p>
        </p:txBody>
      </p:sp>
      <p:sp>
        <p:nvSpPr>
          <p:cNvPr id="28674" name="Text Box 5"/>
          <p:cNvSpPr txBox="1">
            <a:spLocks noChangeArrowheads="1"/>
          </p:cNvSpPr>
          <p:nvPr/>
        </p:nvSpPr>
        <p:spPr bwMode="auto">
          <a:xfrm>
            <a:off x="331788" y="1951038"/>
            <a:ext cx="8570912" cy="1974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lnSpc>
                <a:spcPct val="110000"/>
              </a:lnSpc>
            </a:pPr>
            <a:r>
              <a:rPr lang="cs-CZ" altLang="cs-CZ" sz="2400" b="1">
                <a:sym typeface="Symbol" pitchFamily="18" charset="2"/>
              </a:rPr>
              <a:t> </a:t>
            </a:r>
            <a:r>
              <a:rPr lang="cs-CZ" altLang="cs-CZ" sz="2400" b="1"/>
              <a:t>DIFFUSION - </a:t>
            </a:r>
            <a:r>
              <a:rPr lang="en-GB" altLang="cs-CZ"/>
              <a:t>if there is, for a certain solute, a concentration difference between the plasma and interstitial space the solute diffuses across the capillary wall. Lipid-soluble molecules (e.g. O</a:t>
            </a:r>
            <a:r>
              <a:rPr lang="en-GB" altLang="cs-CZ" baseline="-25000"/>
              <a:t>2 </a:t>
            </a:r>
            <a:r>
              <a:rPr lang="en-GB" altLang="cs-CZ"/>
              <a:t>,CO</a:t>
            </a:r>
            <a:r>
              <a:rPr lang="en-GB" altLang="cs-CZ" baseline="-25000"/>
              <a:t>2</a:t>
            </a:r>
            <a:r>
              <a:rPr lang="en-GB" altLang="cs-CZ"/>
              <a:t>) move across the capillary wall directly while lipid insoluble molecules (e.g. ions, urea) move across the capillary wall by Intercellular clefts, pores </a:t>
            </a:r>
            <a:r>
              <a:rPr lang="cs-CZ" altLang="cs-CZ"/>
              <a:t>or</a:t>
            </a:r>
            <a:r>
              <a:rPr lang="en-GB" altLang="cs-CZ"/>
              <a:t> fenestrations. </a:t>
            </a:r>
          </a:p>
          <a:p>
            <a:pPr algn="ctr"/>
            <a:endParaRPr lang="en-GB" altLang="cs-CZ"/>
          </a:p>
        </p:txBody>
      </p:sp>
      <p:sp>
        <p:nvSpPr>
          <p:cNvPr id="28675" name="Text Box 6"/>
          <p:cNvSpPr txBox="1">
            <a:spLocks noChangeArrowheads="1"/>
          </p:cNvSpPr>
          <p:nvPr/>
        </p:nvSpPr>
        <p:spPr bwMode="auto">
          <a:xfrm>
            <a:off x="319088" y="3983038"/>
            <a:ext cx="8355012" cy="731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r>
              <a:rPr lang="cs-CZ" altLang="cs-CZ" sz="2400" b="1">
                <a:sym typeface="Symbol" pitchFamily="18" charset="2"/>
              </a:rPr>
              <a:t></a:t>
            </a:r>
            <a:r>
              <a:rPr lang="cs-CZ" altLang="cs-CZ"/>
              <a:t> </a:t>
            </a:r>
            <a:r>
              <a:rPr lang="cs-CZ" altLang="cs-CZ" sz="2400" b="1"/>
              <a:t>SOLVENT DRAG </a:t>
            </a:r>
            <a:r>
              <a:rPr lang="cs-CZ" altLang="cs-CZ" b="1"/>
              <a:t>-</a:t>
            </a:r>
            <a:r>
              <a:rPr lang="cs-CZ" altLang="cs-CZ" sz="2400" b="1"/>
              <a:t> </a:t>
            </a:r>
            <a:r>
              <a:rPr lang="en-GB" altLang="cs-CZ"/>
              <a:t>The</a:t>
            </a:r>
            <a:r>
              <a:rPr lang="cs-CZ" altLang="cs-CZ"/>
              <a:t> </a:t>
            </a:r>
            <a:r>
              <a:rPr lang="en-GB" altLang="cs-CZ"/>
              <a:t>dissolved particles are dragged through the capillary wall along with filtered and reabsorbed water.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ext Box 5"/>
          <p:cNvSpPr txBox="1">
            <a:spLocks noChangeArrowheads="1"/>
          </p:cNvSpPr>
          <p:nvPr/>
        </p:nvSpPr>
        <p:spPr bwMode="auto">
          <a:xfrm>
            <a:off x="76200" y="1111250"/>
            <a:ext cx="9144000" cy="5786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sz="2000" b="1" dirty="0"/>
              <a:t>Four forces known as Starling forces determine </a:t>
            </a:r>
            <a:r>
              <a:rPr lang="cs-CZ" altLang="cs-CZ" sz="2000" b="1" dirty="0" err="1"/>
              <a:t>net</a:t>
            </a:r>
            <a:r>
              <a:rPr lang="cs-CZ" altLang="cs-CZ" sz="2000" b="1" dirty="0"/>
              <a:t> </a:t>
            </a:r>
            <a:r>
              <a:rPr lang="en-GB" altLang="cs-CZ" sz="2000" b="1" dirty="0"/>
              <a:t>fluid movement across the capillary membranes.</a:t>
            </a:r>
          </a:p>
          <a:p>
            <a:pPr eaLnBrk="0" hangingPunct="0"/>
            <a:endParaRPr lang="en-GB" altLang="cs-CZ" sz="2400" dirty="0"/>
          </a:p>
          <a:p>
            <a:pPr eaLnBrk="0" hangingPunct="0"/>
            <a:r>
              <a:rPr lang="en-US" altLang="cs-CZ" sz="2000" b="1" dirty="0"/>
              <a:t>P</a:t>
            </a:r>
            <a:r>
              <a:rPr lang="en-US" altLang="cs-CZ" sz="2000" b="1" baseline="-25000" dirty="0"/>
              <a:t>c</a:t>
            </a:r>
            <a:r>
              <a:rPr lang="en-US" altLang="cs-CZ" sz="2000" dirty="0"/>
              <a:t>= Capillary Pressure</a:t>
            </a:r>
            <a:r>
              <a:rPr lang="en-US" altLang="cs-CZ" sz="2000" dirty="0">
                <a:sym typeface="Wingdings" pitchFamily="2" charset="2"/>
              </a:rPr>
              <a:t> Tends to </a:t>
            </a:r>
            <a:r>
              <a:rPr lang="cs-CZ" altLang="cs-CZ" sz="2000" dirty="0" err="1">
                <a:sym typeface="Wingdings" pitchFamily="2" charset="2"/>
              </a:rPr>
              <a:t>push</a:t>
            </a:r>
            <a:r>
              <a:rPr lang="en-US" altLang="cs-CZ" sz="2000" dirty="0">
                <a:sym typeface="Wingdings" pitchFamily="2" charset="2"/>
              </a:rPr>
              <a:t> fluid out of the capillary</a:t>
            </a:r>
            <a:r>
              <a:rPr lang="cs-CZ" altLang="cs-CZ" sz="2000" dirty="0">
                <a:sym typeface="Wingdings" pitchFamily="2" charset="2"/>
              </a:rPr>
              <a:t>.</a:t>
            </a:r>
            <a:endParaRPr lang="en-US" altLang="cs-CZ" sz="2000" dirty="0">
              <a:sym typeface="Wingdings" pitchFamily="2" charset="2"/>
            </a:endParaRPr>
          </a:p>
          <a:p>
            <a:pPr eaLnBrk="0" hangingPunct="0"/>
            <a:endParaRPr lang="cs-CZ" altLang="cs-CZ" sz="2000" b="1" dirty="0">
              <a:sym typeface="Wingdings" pitchFamily="2" charset="2"/>
            </a:endParaRPr>
          </a:p>
          <a:p>
            <a:pPr eaLnBrk="0" hangingPunct="0"/>
            <a:r>
              <a:rPr lang="en-US" altLang="cs-CZ" sz="2000" b="1" dirty="0">
                <a:sym typeface="Wingdings" pitchFamily="2" charset="2"/>
              </a:rPr>
              <a:t>P</a:t>
            </a:r>
            <a:r>
              <a:rPr lang="en-US" altLang="cs-CZ" sz="2000" b="1" baseline="-25000" dirty="0">
                <a:sym typeface="Wingdings" pitchFamily="2" charset="2"/>
              </a:rPr>
              <a:t>i</a:t>
            </a:r>
            <a:r>
              <a:rPr lang="en-US" altLang="cs-CZ" sz="2000" dirty="0">
                <a:sym typeface="Wingdings" pitchFamily="2" charset="2"/>
              </a:rPr>
              <a:t>= Interstitial Fluid Pressure Tends to </a:t>
            </a:r>
            <a:r>
              <a:rPr lang="cs-CZ" altLang="cs-CZ" sz="2000" dirty="0" err="1">
                <a:sym typeface="Wingdings" pitchFamily="2" charset="2"/>
              </a:rPr>
              <a:t>push</a:t>
            </a:r>
            <a:r>
              <a:rPr lang="cs-CZ" altLang="cs-CZ" sz="2000" dirty="0">
                <a:sym typeface="Wingdings" pitchFamily="2" charset="2"/>
              </a:rPr>
              <a:t> </a:t>
            </a:r>
            <a:r>
              <a:rPr lang="en-US" altLang="cs-CZ" sz="2000" dirty="0">
                <a:sym typeface="Wingdings" pitchFamily="2" charset="2"/>
              </a:rPr>
              <a:t>fluid into the capillary.</a:t>
            </a:r>
          </a:p>
          <a:p>
            <a:pPr eaLnBrk="0" hangingPunct="0"/>
            <a:endParaRPr lang="cs-CZ" altLang="cs-CZ" sz="2000" b="1" dirty="0">
              <a:cs typeface="Arial" charset="0"/>
              <a:sym typeface="Wingdings" pitchFamily="2" charset="2"/>
            </a:endParaRPr>
          </a:p>
          <a:p>
            <a:pPr eaLnBrk="0" hangingPunct="0"/>
            <a:r>
              <a:rPr lang="el-GR" altLang="cs-CZ" sz="2800" b="1" dirty="0">
                <a:latin typeface="Times New Roman" pitchFamily="18" charset="0"/>
                <a:cs typeface="Arial" charset="0"/>
                <a:sym typeface="Symbol" pitchFamily="18" charset="2"/>
              </a:rPr>
              <a:t></a:t>
            </a:r>
            <a:r>
              <a:rPr lang="en-US" altLang="cs-CZ" sz="2000" b="1" baseline="-25000" dirty="0">
                <a:cs typeface="Arial" charset="0"/>
                <a:sym typeface="Wingdings" pitchFamily="2" charset="2"/>
              </a:rPr>
              <a:t>c</a:t>
            </a:r>
            <a:r>
              <a:rPr lang="en-US" altLang="cs-CZ" sz="2000" dirty="0">
                <a:cs typeface="Arial" charset="0"/>
                <a:sym typeface="Wingdings" pitchFamily="2" charset="2"/>
              </a:rPr>
              <a:t> = Plasma Colloid Osmotic Pressure </a:t>
            </a:r>
            <a:r>
              <a:rPr lang="en-GB" altLang="cs-CZ" sz="2000" dirty="0">
                <a:cs typeface="Arial" charset="0"/>
                <a:sym typeface="Wingdings" pitchFamily="2" charset="2"/>
              </a:rPr>
              <a:t>Tends to cause osmosis of fluid                                                     					   into capillary</a:t>
            </a:r>
            <a:r>
              <a:rPr lang="en-US" altLang="cs-CZ" sz="2000" dirty="0">
                <a:cs typeface="Arial" charset="0"/>
                <a:sym typeface="Wingdings" pitchFamily="2" charset="2"/>
              </a:rPr>
              <a:t>.</a:t>
            </a:r>
          </a:p>
          <a:p>
            <a:pPr eaLnBrk="0" hangingPunct="0"/>
            <a:r>
              <a:rPr lang="el-GR" altLang="cs-CZ" sz="2800" b="1" dirty="0">
                <a:latin typeface="Times New Roman" pitchFamily="18" charset="0"/>
                <a:cs typeface="Arial" charset="0"/>
                <a:sym typeface="Symbol" pitchFamily="18" charset="2"/>
              </a:rPr>
              <a:t></a:t>
            </a:r>
            <a:r>
              <a:rPr lang="en-US" altLang="cs-CZ" sz="2000" b="1" baseline="-25000" dirty="0" err="1">
                <a:sym typeface="Wingdings" pitchFamily="2" charset="2"/>
              </a:rPr>
              <a:t>i</a:t>
            </a:r>
            <a:r>
              <a:rPr lang="en-US" altLang="cs-CZ" sz="2000" dirty="0">
                <a:sym typeface="Wingdings" pitchFamily="2" charset="2"/>
              </a:rPr>
              <a:t> = Interstitial fluid colloid osmotic pressure </a:t>
            </a:r>
            <a:r>
              <a:rPr lang="en-GB" altLang="cs-CZ" sz="2000" dirty="0">
                <a:sym typeface="Wingdings" pitchFamily="2" charset="2"/>
              </a:rPr>
              <a:t>Tends to cause osmosis of fluid                                                                           </a:t>
            </a:r>
            <a:r>
              <a:rPr lang="cs-CZ" altLang="cs-CZ" sz="2000" dirty="0">
                <a:sym typeface="Wingdings" pitchFamily="2" charset="2"/>
              </a:rPr>
              <a:t>					          </a:t>
            </a:r>
            <a:r>
              <a:rPr lang="en-GB" altLang="cs-CZ" sz="2000" dirty="0">
                <a:sym typeface="Wingdings" pitchFamily="2" charset="2"/>
              </a:rPr>
              <a:t>out of the capillary</a:t>
            </a:r>
          </a:p>
          <a:p>
            <a:pPr eaLnBrk="0" hangingPunct="0"/>
            <a:endParaRPr lang="cs-CZ" altLang="cs-CZ" dirty="0">
              <a:sym typeface="Wingdings" pitchFamily="2" charset="2"/>
            </a:endParaRPr>
          </a:p>
          <a:p>
            <a:pPr eaLnBrk="0" hangingPunct="0"/>
            <a:r>
              <a:rPr lang="cs-CZ" altLang="cs-CZ" sz="2400" dirty="0">
                <a:sym typeface="Wingdings" pitchFamily="2" charset="2"/>
              </a:rPr>
              <a:t>            </a:t>
            </a:r>
            <a:r>
              <a:rPr lang="en-GB" altLang="cs-CZ" sz="2400" dirty="0">
                <a:sym typeface="Wingdings" pitchFamily="2" charset="2"/>
              </a:rPr>
              <a:t>Effective filtration pressure</a:t>
            </a:r>
            <a:r>
              <a:rPr lang="cs-CZ" altLang="cs-CZ" sz="2400" dirty="0">
                <a:sym typeface="Wingdings" pitchFamily="2" charset="2"/>
              </a:rPr>
              <a:t> =</a:t>
            </a:r>
            <a:r>
              <a:rPr lang="en-US" altLang="cs-CZ" sz="2400" dirty="0">
                <a:sym typeface="Wingdings" pitchFamily="2" charset="2"/>
              </a:rPr>
              <a:t> ((P</a:t>
            </a:r>
            <a:r>
              <a:rPr lang="en-US" altLang="cs-CZ" sz="2400" baseline="-25000" dirty="0">
                <a:sym typeface="Wingdings" pitchFamily="2" charset="2"/>
              </a:rPr>
              <a:t>c</a:t>
            </a:r>
            <a:r>
              <a:rPr lang="en-US" altLang="cs-CZ" sz="2400" dirty="0">
                <a:sym typeface="Wingdings" pitchFamily="2" charset="2"/>
              </a:rPr>
              <a:t>-P</a:t>
            </a:r>
            <a:r>
              <a:rPr lang="en-US" altLang="cs-CZ" sz="2400" baseline="-25000" dirty="0">
                <a:sym typeface="Wingdings" pitchFamily="2" charset="2"/>
              </a:rPr>
              <a:t>i</a:t>
            </a:r>
            <a:r>
              <a:rPr lang="en-US" altLang="cs-CZ" sz="2400" dirty="0">
                <a:sym typeface="Wingdings" pitchFamily="2" charset="2"/>
              </a:rPr>
              <a:t>) – (</a:t>
            </a:r>
            <a:r>
              <a:rPr lang="el-GR" altLang="cs-CZ" sz="2800" dirty="0">
                <a:latin typeface="Times New Roman" pitchFamily="18" charset="0"/>
                <a:cs typeface="Arial" charset="0"/>
                <a:sym typeface="Symbol" pitchFamily="18" charset="2"/>
              </a:rPr>
              <a:t></a:t>
            </a:r>
            <a:r>
              <a:rPr lang="en-US" altLang="cs-CZ" sz="2400" baseline="-25000" dirty="0">
                <a:sym typeface="Wingdings" pitchFamily="2" charset="2"/>
              </a:rPr>
              <a:t>c</a:t>
            </a:r>
            <a:r>
              <a:rPr lang="en-US" altLang="cs-CZ" sz="2400" dirty="0">
                <a:sym typeface="Wingdings" pitchFamily="2" charset="2"/>
              </a:rPr>
              <a:t>- </a:t>
            </a:r>
            <a:r>
              <a:rPr lang="el-GR" altLang="cs-CZ" sz="2800" dirty="0">
                <a:latin typeface="Times New Roman" pitchFamily="18" charset="0"/>
                <a:cs typeface="Arial" charset="0"/>
                <a:sym typeface="Symbol" pitchFamily="18" charset="2"/>
              </a:rPr>
              <a:t></a:t>
            </a:r>
            <a:r>
              <a:rPr lang="en-US" altLang="cs-CZ" sz="2400" baseline="-25000" dirty="0" err="1">
                <a:sym typeface="Wingdings" pitchFamily="2" charset="2"/>
              </a:rPr>
              <a:t>i</a:t>
            </a:r>
            <a:r>
              <a:rPr lang="en-US" altLang="cs-CZ" sz="2400" dirty="0">
                <a:sym typeface="Wingdings" pitchFamily="2" charset="2"/>
              </a:rPr>
              <a:t>)) </a:t>
            </a:r>
            <a:endParaRPr lang="cs-CZ" altLang="cs-CZ" sz="2400" dirty="0">
              <a:sym typeface="Wingdings" pitchFamily="2" charset="2"/>
            </a:endParaRPr>
          </a:p>
          <a:p>
            <a:pPr eaLnBrk="0" hangingPunct="0"/>
            <a:endParaRPr lang="cs-CZ" altLang="cs-CZ" sz="2000" b="1" dirty="0"/>
          </a:p>
          <a:p>
            <a:pPr eaLnBrk="0" hangingPunct="0"/>
            <a:r>
              <a:rPr lang="en-GB" altLang="cs-CZ" sz="2000" b="1" dirty="0"/>
              <a:t>The diffusion is the key factor in providing exchange of gases, substrates and waste products between the capillaries and the tissue cells.</a:t>
            </a:r>
          </a:p>
          <a:p>
            <a:pPr eaLnBrk="0" hangingPunct="0"/>
            <a:endParaRPr lang="en-US" altLang="cs-CZ" sz="2400" dirty="0">
              <a:sym typeface="Wingdings" pitchFamily="2" charset="2"/>
            </a:endParaRPr>
          </a:p>
        </p:txBody>
      </p:sp>
      <p:sp>
        <p:nvSpPr>
          <p:cNvPr id="29698" name="Text Box 6"/>
          <p:cNvSpPr txBox="1">
            <a:spLocks noChangeArrowheads="1"/>
          </p:cNvSpPr>
          <p:nvPr/>
        </p:nvSpPr>
        <p:spPr bwMode="auto">
          <a:xfrm>
            <a:off x="323850" y="460375"/>
            <a:ext cx="8569325" cy="457200"/>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cs-CZ" altLang="cs-CZ" sz="2400" b="1">
                <a:latin typeface="Times New Roman" pitchFamily="18" charset="0"/>
              </a:rPr>
              <a:t>!!! TO REMEMBER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ext Box 5"/>
          <p:cNvSpPr txBox="1">
            <a:spLocks noChangeArrowheads="1"/>
          </p:cNvSpPr>
          <p:nvPr/>
        </p:nvSpPr>
        <p:spPr bwMode="auto">
          <a:xfrm>
            <a:off x="301625" y="1104900"/>
            <a:ext cx="8966200" cy="421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6908800" indent="-6908800">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sz="2400" b="1" dirty="0"/>
              <a:t>CAUSES OF </a:t>
            </a:r>
            <a:r>
              <a:rPr lang="en-US" altLang="cs-CZ" sz="2400" b="1" dirty="0"/>
              <a:t>EDEMA</a:t>
            </a:r>
            <a:r>
              <a:rPr lang="cs-CZ" altLang="cs-CZ" sz="2400" b="1" dirty="0"/>
              <a:t> DEVELOPMENT:</a:t>
            </a:r>
          </a:p>
          <a:p>
            <a:pPr eaLnBrk="0" hangingPunct="0"/>
            <a:endParaRPr lang="en-GB" altLang="cs-CZ" sz="2400" b="1" dirty="0" smtClean="0"/>
          </a:p>
          <a:p>
            <a:pPr eaLnBrk="0" hangingPunct="0"/>
            <a:endParaRPr lang="en-GB" altLang="cs-CZ" sz="2400" b="1" dirty="0" smtClean="0"/>
          </a:p>
          <a:p>
            <a:pPr eaLnBrk="0" hangingPunct="0"/>
            <a:r>
              <a:rPr lang="en-GB" altLang="cs-CZ" sz="2400" dirty="0" smtClean="0"/>
              <a:t>  </a:t>
            </a:r>
            <a:r>
              <a:rPr lang="en-GB" altLang="cs-CZ" sz="2400" b="1" dirty="0" smtClean="0"/>
              <a:t>Capillary Pressure</a:t>
            </a:r>
            <a:r>
              <a:rPr lang="en-GB" altLang="cs-CZ" sz="2400" dirty="0" smtClean="0"/>
              <a:t> - P</a:t>
            </a:r>
            <a:r>
              <a:rPr lang="en-GB" altLang="cs-CZ" sz="2400" baseline="-25000" dirty="0" smtClean="0"/>
              <a:t>c</a:t>
            </a:r>
            <a:r>
              <a:rPr lang="en-GB" altLang="cs-CZ" sz="2400" dirty="0" smtClean="0"/>
              <a:t> (</a:t>
            </a:r>
            <a:r>
              <a:rPr lang="en-GB" altLang="cs-CZ" sz="2400" dirty="0" smtClean="0">
                <a:cs typeface="Arial" charset="0"/>
                <a:sym typeface="Symbol" pitchFamily="18" charset="2"/>
              </a:rPr>
              <a:t></a:t>
            </a:r>
            <a:r>
              <a:rPr lang="en-GB" altLang="cs-CZ" sz="2400" dirty="0" smtClean="0"/>
              <a:t>hydrostatic pressure, heart failure)</a:t>
            </a:r>
          </a:p>
          <a:p>
            <a:pPr eaLnBrk="0" hangingPunct="0"/>
            <a:endParaRPr lang="en-GB" altLang="cs-CZ" sz="2400" dirty="0" smtClean="0"/>
          </a:p>
          <a:p>
            <a:pPr eaLnBrk="0" hangingPunct="0"/>
            <a:r>
              <a:rPr lang="en-GB" altLang="cs-CZ" sz="2400" dirty="0" smtClean="0"/>
              <a:t>  </a:t>
            </a:r>
            <a:r>
              <a:rPr lang="en-GB" altLang="cs-CZ" sz="2400" b="1" dirty="0" smtClean="0"/>
              <a:t>Plasma Proteins</a:t>
            </a:r>
            <a:r>
              <a:rPr lang="en-GB" altLang="cs-CZ" sz="2400" dirty="0" smtClean="0"/>
              <a:t> </a:t>
            </a:r>
            <a:r>
              <a:rPr lang="en-GB" altLang="cs-CZ" sz="2400" dirty="0" smtClean="0">
                <a:sym typeface="Wingdings" pitchFamily="2" charset="2"/>
              </a:rPr>
              <a:t>(</a:t>
            </a:r>
            <a:r>
              <a:rPr lang="en-GB" altLang="cs-CZ" sz="2400" dirty="0" err="1" smtClean="0">
                <a:sym typeface="Wingdings" pitchFamily="2" charset="2"/>
              </a:rPr>
              <a:t>nephrotic</a:t>
            </a:r>
            <a:r>
              <a:rPr lang="en-GB" altLang="cs-CZ" sz="2400" dirty="0" smtClean="0">
                <a:sym typeface="Wingdings" pitchFamily="2" charset="2"/>
              </a:rPr>
              <a:t> syndrome, </a:t>
            </a:r>
            <a:r>
              <a:rPr lang="en-GB" sz="2400" dirty="0" smtClean="0"/>
              <a:t>liver cirrhosis</a:t>
            </a:r>
            <a:r>
              <a:rPr lang="en-GB" altLang="cs-CZ" sz="2400" dirty="0" smtClean="0">
                <a:sym typeface="Wingdings" pitchFamily="2" charset="2"/>
              </a:rPr>
              <a:t>)</a:t>
            </a:r>
          </a:p>
          <a:p>
            <a:pPr eaLnBrk="0" hangingPunct="0"/>
            <a:endParaRPr lang="en-GB" altLang="cs-CZ" sz="2400" dirty="0" smtClean="0">
              <a:sym typeface="Wingdings" pitchFamily="2" charset="2"/>
            </a:endParaRPr>
          </a:p>
          <a:p>
            <a:pPr eaLnBrk="0" hangingPunct="0"/>
            <a:r>
              <a:rPr lang="en-GB" altLang="cs-CZ" sz="2400" dirty="0" smtClean="0">
                <a:sym typeface="Wingdings" pitchFamily="2" charset="2"/>
              </a:rPr>
              <a:t>  </a:t>
            </a:r>
            <a:r>
              <a:rPr lang="en-GB" altLang="cs-CZ" sz="2400" b="1" dirty="0" smtClean="0">
                <a:sym typeface="Wingdings" pitchFamily="2" charset="2"/>
              </a:rPr>
              <a:t>Capillary Permeability </a:t>
            </a:r>
            <a:r>
              <a:rPr lang="en-GB" altLang="cs-CZ" sz="2400" dirty="0" smtClean="0"/>
              <a:t>-</a:t>
            </a:r>
            <a:r>
              <a:rPr lang="en-GB" altLang="cs-CZ" sz="2400" b="1" dirty="0" smtClean="0">
                <a:sym typeface="Wingdings" pitchFamily="2" charset="2"/>
              </a:rPr>
              <a:t> </a:t>
            </a:r>
            <a:r>
              <a:rPr lang="en-GB" altLang="cs-CZ" sz="2400" dirty="0" err="1" smtClean="0">
                <a:sym typeface="Wingdings" pitchFamily="2" charset="2"/>
              </a:rPr>
              <a:t>K</a:t>
            </a:r>
            <a:r>
              <a:rPr lang="en-GB" altLang="cs-CZ" sz="2400" baseline="-25000" dirty="0" err="1" smtClean="0">
                <a:sym typeface="Wingdings" pitchFamily="2" charset="2"/>
              </a:rPr>
              <a:t>f</a:t>
            </a:r>
            <a:r>
              <a:rPr lang="en-GB" altLang="cs-CZ" dirty="0" smtClean="0">
                <a:sym typeface="Wingdings" pitchFamily="2" charset="2"/>
              </a:rPr>
              <a:t> </a:t>
            </a:r>
            <a:r>
              <a:rPr lang="en-GB" altLang="cs-CZ" sz="2400" dirty="0" smtClean="0">
                <a:sym typeface="Wingdings" pitchFamily="2" charset="2"/>
              </a:rPr>
              <a:t>(infections, </a:t>
            </a:r>
            <a:r>
              <a:rPr lang="en-GB" altLang="cs-CZ" sz="2400" dirty="0" err="1" smtClean="0">
                <a:sym typeface="Wingdings" pitchFamily="2" charset="2"/>
              </a:rPr>
              <a:t>inflamations</a:t>
            </a:r>
            <a:r>
              <a:rPr lang="en-GB" altLang="cs-CZ" sz="2400" dirty="0" smtClean="0">
                <a:sym typeface="Wingdings" pitchFamily="2" charset="2"/>
              </a:rPr>
              <a:t>)</a:t>
            </a:r>
          </a:p>
          <a:p>
            <a:pPr eaLnBrk="0" hangingPunct="0"/>
            <a:endParaRPr lang="en-GB" altLang="cs-CZ" sz="2400" dirty="0" smtClean="0">
              <a:sym typeface="Wingdings" pitchFamily="2" charset="2"/>
            </a:endParaRPr>
          </a:p>
          <a:p>
            <a:pPr eaLnBrk="0" hangingPunct="0"/>
            <a:r>
              <a:rPr lang="en-GB" altLang="cs-CZ" sz="2400" b="1" dirty="0" smtClean="0">
                <a:sym typeface="Wingdings" pitchFamily="2" charset="2"/>
              </a:rPr>
              <a:t>  Lymph drainage</a:t>
            </a:r>
            <a:r>
              <a:rPr lang="en-GB" altLang="cs-CZ" sz="2400" dirty="0" smtClean="0"/>
              <a:t>-</a:t>
            </a:r>
            <a:r>
              <a:rPr lang="en-GB" altLang="cs-CZ" dirty="0" smtClean="0">
                <a:sym typeface="Wingdings" pitchFamily="2" charset="2"/>
              </a:rPr>
              <a:t> </a:t>
            </a:r>
            <a:r>
              <a:rPr lang="en-GB" altLang="cs-CZ" sz="2800" dirty="0" smtClean="0">
                <a:sym typeface="Symbol" pitchFamily="18" charset="2"/>
              </a:rPr>
              <a:t></a:t>
            </a:r>
            <a:r>
              <a:rPr lang="en-GB" altLang="cs-CZ" sz="2400" baseline="-25000" dirty="0" smtClean="0">
                <a:sym typeface="Wingdings" pitchFamily="2" charset="2"/>
              </a:rPr>
              <a:t>i</a:t>
            </a:r>
            <a:r>
              <a:rPr lang="en-GB" altLang="cs-CZ" sz="2400" dirty="0" smtClean="0">
                <a:sym typeface="Wingdings" pitchFamily="2" charset="2"/>
              </a:rPr>
              <a:t> (lymphatic blockage)</a:t>
            </a:r>
          </a:p>
          <a:p>
            <a:pPr eaLnBrk="0" hangingPunct="0"/>
            <a:endParaRPr lang="en-US" altLang="cs-CZ" sz="2400" dirty="0">
              <a:sym typeface="Wingdings" pitchFamily="2" charset="2"/>
            </a:endParaRPr>
          </a:p>
        </p:txBody>
      </p:sp>
      <p:sp>
        <p:nvSpPr>
          <p:cNvPr id="30722" name="AutoShape 6"/>
          <p:cNvSpPr>
            <a:spLocks noChangeArrowheads="1"/>
          </p:cNvSpPr>
          <p:nvPr/>
        </p:nvSpPr>
        <p:spPr bwMode="auto">
          <a:xfrm>
            <a:off x="311150" y="2198688"/>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30723" name="AutoShape 8"/>
          <p:cNvSpPr>
            <a:spLocks noChangeArrowheads="1"/>
          </p:cNvSpPr>
          <p:nvPr/>
        </p:nvSpPr>
        <p:spPr bwMode="auto">
          <a:xfrm>
            <a:off x="273050" y="2967038"/>
            <a:ext cx="298450" cy="457200"/>
          </a:xfrm>
          <a:prstGeom prst="downArrow">
            <a:avLst>
              <a:gd name="adj1" fmla="val 50000"/>
              <a:gd name="adj2" fmla="val 38298"/>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30724" name="AutoShape 10"/>
          <p:cNvSpPr>
            <a:spLocks noChangeArrowheads="1"/>
          </p:cNvSpPr>
          <p:nvPr/>
        </p:nvSpPr>
        <p:spPr bwMode="auto">
          <a:xfrm>
            <a:off x="311150" y="3646488"/>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p:spPr>
        <p:txBody>
          <a:bodyPr vert="eaVert"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4342" name="AutoShape 12"/>
          <p:cNvSpPr>
            <a:spLocks noChangeArrowheads="1"/>
          </p:cNvSpPr>
          <p:nvPr/>
        </p:nvSpPr>
        <p:spPr bwMode="auto">
          <a:xfrm>
            <a:off x="311150" y="4421188"/>
            <a:ext cx="223838" cy="457200"/>
          </a:xfrm>
          <a:prstGeom prst="upArrow">
            <a:avLst>
              <a:gd name="adj1" fmla="val 50000"/>
              <a:gd name="adj2" fmla="val 51064"/>
            </a:avLst>
          </a:prstGeom>
          <a:solidFill>
            <a:srgbClr val="663300"/>
          </a:solidFill>
          <a:ln w="12700">
            <a:solidFill>
              <a:schemeClr val="tx1"/>
            </a:solidFill>
            <a:miter lim="800000"/>
            <a:headEnd type="none" w="sm" len="sm"/>
            <a:tailEnd type="none" w="sm" len="sm"/>
          </a:ln>
          <a:effectLst/>
          <a:scene3d>
            <a:camera prst="orthographicFront">
              <a:rot lat="0" lon="0" rev="10800000"/>
            </a:camera>
            <a:lightRig rig="threePt" dir="t"/>
          </a:scene3d>
          <a:extLst/>
        </p:spPr>
        <p:txBody>
          <a:bodyPr vert="eaVert" wrap="none" anchor="ctr"/>
          <a:lstStyle>
            <a:lvl1pPr eaLnBrk="0" hangingPunct="0">
              <a:spcBef>
                <a:spcPct val="20000"/>
              </a:spcBef>
              <a:buChar char="•"/>
              <a:defRPr sz="3200">
                <a:solidFill>
                  <a:schemeClr val="tx1"/>
                </a:solidFill>
                <a:latin typeface="Arial" charset="0"/>
              </a:defRPr>
            </a:lvl1pPr>
            <a:lvl2pPr marL="742950" indent="-285750" eaLnBrk="0" hangingPunct="0">
              <a:spcBef>
                <a:spcPct val="20000"/>
              </a:spcBef>
              <a:buChar char="–"/>
              <a:defRPr sz="2800">
                <a:solidFill>
                  <a:schemeClr val="tx1"/>
                </a:solidFill>
                <a:latin typeface="Arial" charset="0"/>
              </a:defRPr>
            </a:lvl2pPr>
            <a:lvl3pPr marL="1143000" indent="-228600" eaLnBrk="0" hangingPunct="0">
              <a:spcBef>
                <a:spcPct val="20000"/>
              </a:spcBef>
              <a:buChar char="•"/>
              <a:defRPr sz="2400">
                <a:solidFill>
                  <a:schemeClr val="tx1"/>
                </a:solidFill>
                <a:latin typeface="Arial" charset="0"/>
              </a:defRPr>
            </a:lvl3pPr>
            <a:lvl4pPr marL="1600200" indent="-228600" eaLnBrk="0" hangingPunct="0">
              <a:spcBef>
                <a:spcPct val="20000"/>
              </a:spcBef>
              <a:buChar char="–"/>
              <a:defRPr sz="2000">
                <a:solidFill>
                  <a:schemeClr val="tx1"/>
                </a:solidFill>
                <a:latin typeface="Arial" charset="0"/>
              </a:defRPr>
            </a:lvl4pPr>
            <a:lvl5pPr marL="2057400" indent="-228600" eaLnBrk="0" hangingPunct="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eaLnBrk="1" hangingPunct="1">
              <a:spcBef>
                <a:spcPct val="0"/>
              </a:spcBef>
              <a:buFontTx/>
              <a:buNone/>
              <a:defRPr/>
            </a:pPr>
            <a:endParaRPr lang="cs-CZ" altLang="cs-CZ" sz="18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Text Box 12"/>
          <p:cNvSpPr txBox="1">
            <a:spLocks noChangeArrowheads="1"/>
          </p:cNvSpPr>
          <p:nvPr/>
        </p:nvSpPr>
        <p:spPr bwMode="auto">
          <a:xfrm>
            <a:off x="958850" y="5623830"/>
            <a:ext cx="7127875" cy="915988"/>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dirty="0"/>
              <a:t>The principal function of the microcirculation is to permit the transfer of substances (water, solutes, gases) between the vascular system and the tissues.</a:t>
            </a:r>
            <a:r>
              <a:rPr lang="en-US" altLang="cs-CZ" dirty="0">
                <a:solidFill>
                  <a:srgbClr val="FF0066"/>
                </a:solidFill>
              </a:rPr>
              <a:t> </a:t>
            </a:r>
            <a:endParaRPr lang="en-US" altLang="cs-CZ" dirty="0">
              <a:solidFill>
                <a:srgbClr val="FF0000"/>
              </a:solidFill>
            </a:endParaRPr>
          </a:p>
        </p:txBody>
      </p:sp>
      <p:sp>
        <p:nvSpPr>
          <p:cNvPr id="15366" name="Rectangle 14"/>
          <p:cNvSpPr>
            <a:spLocks noChangeArrowheads="1"/>
          </p:cNvSpPr>
          <p:nvPr/>
        </p:nvSpPr>
        <p:spPr bwMode="auto">
          <a:xfrm>
            <a:off x="2052638" y="285750"/>
            <a:ext cx="5040312" cy="457200"/>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dirty="0">
                <a:latin typeface="Times New Roman" pitchFamily="18" charset="0"/>
              </a:rPr>
              <a:t>FUNCTIONAL ANATOMY</a:t>
            </a:r>
            <a:endParaRPr lang="en-GB" altLang="cs-CZ" sz="2400" b="1" dirty="0">
              <a:latin typeface="Times New Roman" pitchFamily="18" charset="0"/>
            </a:endParaRPr>
          </a:p>
        </p:txBody>
      </p:sp>
      <p:sp>
        <p:nvSpPr>
          <p:cNvPr id="8" name="Text Box 12"/>
          <p:cNvSpPr txBox="1">
            <a:spLocks noChangeArrowheads="1"/>
          </p:cNvSpPr>
          <p:nvPr/>
        </p:nvSpPr>
        <p:spPr bwMode="auto">
          <a:xfrm>
            <a:off x="962025" y="1076325"/>
            <a:ext cx="7127875" cy="630238"/>
          </a:xfrm>
          <a:prstGeom prst="rect">
            <a:avLst/>
          </a:prstGeom>
          <a:solidFill>
            <a:schemeClr val="bg1"/>
          </a:solidFill>
          <a:ln>
            <a:noFill/>
          </a:ln>
          <a:effectLs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defRPr/>
            </a:pPr>
            <a:r>
              <a:rPr lang="en-GB" altLang="cs-CZ" sz="1750" b="1" dirty="0"/>
              <a:t>Microcirculation is circulation of the blood  through the smallest vessels of the body – </a:t>
            </a:r>
            <a:r>
              <a:rPr lang="en-GB" altLang="cs-CZ" sz="1750" b="1" dirty="0" err="1"/>
              <a:t>arteriols</a:t>
            </a:r>
            <a:r>
              <a:rPr lang="en-GB" altLang="cs-CZ" sz="1750" b="1" dirty="0"/>
              <a:t>, </a:t>
            </a:r>
            <a:r>
              <a:rPr lang="en-GB" altLang="cs-CZ" sz="1750" b="1" dirty="0" err="1"/>
              <a:t>capi</a:t>
            </a:r>
            <a:r>
              <a:rPr lang="cs-CZ" altLang="cs-CZ" sz="1750" b="1" dirty="0"/>
              <a:t>l</a:t>
            </a:r>
            <a:r>
              <a:rPr lang="en-GB" altLang="cs-CZ" sz="1750" b="1" dirty="0" err="1"/>
              <a:t>laries</a:t>
            </a:r>
            <a:r>
              <a:rPr lang="en-GB" altLang="cs-CZ" sz="1750" b="1" dirty="0"/>
              <a:t> and venules</a:t>
            </a:r>
            <a:r>
              <a:rPr lang="cs-CZ" altLang="cs-CZ" sz="1750" b="1" dirty="0"/>
              <a:t>.</a:t>
            </a:r>
            <a:endParaRPr lang="en-GB" altLang="cs-CZ" sz="1750" b="1" dirty="0"/>
          </a:p>
        </p:txBody>
      </p:sp>
      <p:pic>
        <p:nvPicPr>
          <p:cNvPr id="1026" name="Picture 2" descr="Capillaries are the smallest arteries. The thoroughfare channels ..."/>
          <p:cNvPicPr>
            <a:picLocks noChangeAspect="1" noChangeArrowheads="1"/>
          </p:cNvPicPr>
          <p:nvPr/>
        </p:nvPicPr>
        <p:blipFill rotWithShape="1">
          <a:blip r:embed="rId3">
            <a:extLst>
              <a:ext uri="{28A0092B-C50C-407E-A947-70E740481C1C}">
                <a14:useLocalDpi xmlns:a14="http://schemas.microsoft.com/office/drawing/2010/main" val="0"/>
              </a:ext>
            </a:extLst>
          </a:blip>
          <a:srcRect t="6627" b="12007"/>
          <a:stretch/>
        </p:blipFill>
        <p:spPr bwMode="auto">
          <a:xfrm>
            <a:off x="962025" y="1810800"/>
            <a:ext cx="7124700" cy="37179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2" name="Rectangle 6"/>
          <p:cNvSpPr>
            <a:spLocks noChangeArrowheads="1"/>
          </p:cNvSpPr>
          <p:nvPr/>
        </p:nvSpPr>
        <p:spPr bwMode="auto">
          <a:xfrm>
            <a:off x="1841500" y="265113"/>
            <a:ext cx="54324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a:extLst/>
        </p:spPr>
        <p:txBody>
          <a:bodyPr anchor="ctr">
            <a:spAutoFit/>
          </a:bodyPr>
          <a:lstStyle/>
          <a:p>
            <a:pPr algn="ctr">
              <a:spcBef>
                <a:spcPct val="20000"/>
              </a:spcBef>
              <a:defRPr/>
            </a:pPr>
            <a:r>
              <a:rPr lang="cs-CZ" altLang="cs-CZ" sz="2400" b="1">
                <a:solidFill>
                  <a:schemeClr val="tx2"/>
                </a:solidFill>
                <a:effectLst>
                  <a:outerShdw blurRad="38100" dist="38100" dir="2700000" algn="tl">
                    <a:srgbClr val="FFFFFF"/>
                  </a:outerShdw>
                </a:effectLst>
                <a:latin typeface="Times New Roman" pitchFamily="18" charset="0"/>
              </a:rPr>
              <a:t>STRUCTURE OF VESSEL WALL</a:t>
            </a:r>
            <a:endParaRPr lang="en-GB" altLang="cs-CZ" sz="2400" b="1">
              <a:solidFill>
                <a:schemeClr val="tx2"/>
              </a:solidFill>
              <a:effectLst>
                <a:outerShdw blurRad="38100" dist="38100" dir="2700000" algn="tl">
                  <a:srgbClr val="FFFFFF"/>
                </a:outerShdw>
              </a:effectLst>
              <a:latin typeface="Times New Roman" pitchFamily="18" charset="0"/>
            </a:endParaRPr>
          </a:p>
        </p:txBody>
      </p:sp>
      <p:pic>
        <p:nvPicPr>
          <p:cNvPr id="17410" name="Picture 7"/>
          <p:cNvPicPr>
            <a:picLocks noChangeAspect="1" noChangeArrowheads="1"/>
          </p:cNvPicPr>
          <p:nvPr/>
        </p:nvPicPr>
        <p:blipFill>
          <a:blip r:embed="rId3">
            <a:extLst>
              <a:ext uri="{28A0092B-C50C-407E-A947-70E740481C1C}">
                <a14:useLocalDpi xmlns:a14="http://schemas.microsoft.com/office/drawing/2010/main" val="0"/>
              </a:ext>
            </a:extLst>
          </a:blip>
          <a:srcRect t="4645"/>
          <a:stretch>
            <a:fillRect/>
          </a:stretch>
        </p:blipFill>
        <p:spPr bwMode="auto">
          <a:xfrm>
            <a:off x="596900" y="1016000"/>
            <a:ext cx="4113213" cy="54403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17411" name="AutoShape 9"/>
          <p:cNvSpPr>
            <a:spLocks noChangeArrowheads="1"/>
          </p:cNvSpPr>
          <p:nvPr/>
        </p:nvSpPr>
        <p:spPr bwMode="auto">
          <a:xfrm>
            <a:off x="647700" y="3340100"/>
            <a:ext cx="4000500" cy="901700"/>
          </a:xfrm>
          <a:prstGeom prst="roundRect">
            <a:avLst>
              <a:gd name="adj" fmla="val 16667"/>
            </a:avLst>
          </a:pr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12" name="AutoShape 11"/>
          <p:cNvSpPr>
            <a:spLocks noChangeArrowheads="1"/>
          </p:cNvSpPr>
          <p:nvPr/>
        </p:nvSpPr>
        <p:spPr bwMode="auto">
          <a:xfrm>
            <a:off x="5219700" y="2501900"/>
            <a:ext cx="3162300" cy="1092200"/>
          </a:xfrm>
          <a:prstGeom prst="wedgeRoundRectCallout">
            <a:avLst>
              <a:gd name="adj1" fmla="val -37148"/>
              <a:gd name="adj2" fmla="val -29361"/>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The total area of all the capillary </a:t>
            </a:r>
            <a:r>
              <a:rPr lang="cs-CZ" altLang="cs-CZ"/>
              <a:t>walls</a:t>
            </a:r>
            <a:r>
              <a:rPr lang="en-GB" altLang="cs-CZ"/>
              <a:t> in the body exceeds </a:t>
            </a:r>
            <a:r>
              <a:rPr lang="cs-CZ" altLang="cs-CZ"/>
              <a:t>5</a:t>
            </a:r>
            <a:r>
              <a:rPr lang="en-GB" altLang="cs-CZ"/>
              <a:t>00 m</a:t>
            </a:r>
            <a:r>
              <a:rPr lang="en-GB" altLang="cs-CZ" baseline="30000"/>
              <a:t>2</a:t>
            </a:r>
            <a:r>
              <a:rPr lang="cs-CZ" altLang="cs-CZ"/>
              <a:t>.</a:t>
            </a:r>
            <a:endParaRPr lang="en-US" altLang="cs-CZ"/>
          </a:p>
          <a:p>
            <a:pPr algn="ctr"/>
            <a:endParaRPr lang="cs-CZ" altLang="cs-CZ"/>
          </a:p>
        </p:txBody>
      </p:sp>
      <p:sp>
        <p:nvSpPr>
          <p:cNvPr id="17413" name="AutoShape 12"/>
          <p:cNvSpPr>
            <a:spLocks noChangeArrowheads="1"/>
          </p:cNvSpPr>
          <p:nvPr/>
        </p:nvSpPr>
        <p:spPr bwMode="auto">
          <a:xfrm>
            <a:off x="5207000" y="1498600"/>
            <a:ext cx="3175000" cy="711200"/>
          </a:xfrm>
          <a:prstGeom prst="wedgeRoundRectCallout">
            <a:avLst>
              <a:gd name="adj1" fmla="val -2801"/>
              <a:gd name="adj2" fmla="val -16519"/>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dirty="0"/>
              <a:t>The capillary wall is about 1 </a:t>
            </a:r>
            <a:r>
              <a:rPr lang="en-GB" altLang="cs-CZ" dirty="0">
                <a:sym typeface="Symbol" pitchFamily="18" charset="2"/>
              </a:rPr>
              <a:t>m thick.</a:t>
            </a:r>
          </a:p>
          <a:p>
            <a:pPr algn="ctr"/>
            <a:endParaRPr lang="en-GB" altLang="cs-CZ" dirty="0"/>
          </a:p>
        </p:txBody>
      </p:sp>
      <p:sp>
        <p:nvSpPr>
          <p:cNvPr id="17414" name="AutoShape 16"/>
          <p:cNvSpPr>
            <a:spLocks noChangeArrowheads="1"/>
          </p:cNvSpPr>
          <p:nvPr/>
        </p:nvSpPr>
        <p:spPr bwMode="auto">
          <a:xfrm>
            <a:off x="5207000" y="3898900"/>
            <a:ext cx="3175000" cy="711200"/>
          </a:xfrm>
          <a:prstGeom prst="wedgeRoundRectCallout">
            <a:avLst>
              <a:gd name="adj1" fmla="val 13199"/>
              <a:gd name="adj2" fmla="val -9375"/>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The rate of blood flow in capillaries is</a:t>
            </a:r>
            <a:r>
              <a:rPr lang="cs-CZ" altLang="cs-CZ"/>
              <a:t> </a:t>
            </a:r>
            <a:r>
              <a:rPr lang="en-GB" altLang="cs-CZ"/>
              <a:t>0.</a:t>
            </a:r>
            <a:r>
              <a:rPr lang="cs-CZ" altLang="cs-CZ"/>
              <a:t>2 - 1 </a:t>
            </a:r>
            <a:r>
              <a:rPr lang="en-GB" altLang="cs-CZ"/>
              <a:t>mm/s.</a:t>
            </a:r>
            <a:endParaRPr lang="en-GB" altLang="cs-CZ">
              <a:sym typeface="Symbol" pitchFamily="18" charset="2"/>
            </a:endParaRPr>
          </a:p>
          <a:p>
            <a:pPr algn="ctr"/>
            <a:endParaRPr lang="cs-CZ" altLang="cs-CZ"/>
          </a:p>
        </p:txBody>
      </p:sp>
      <p:grpSp>
        <p:nvGrpSpPr>
          <p:cNvPr id="17415" name="Group 18"/>
          <p:cNvGrpSpPr>
            <a:grpSpLocks/>
          </p:cNvGrpSpPr>
          <p:nvPr/>
        </p:nvGrpSpPr>
        <p:grpSpPr bwMode="auto">
          <a:xfrm>
            <a:off x="4883150" y="1273175"/>
            <a:ext cx="581025" cy="523875"/>
            <a:chOff x="1032" y="1440"/>
            <a:chExt cx="366" cy="330"/>
          </a:xfrm>
        </p:grpSpPr>
        <p:sp>
          <p:nvSpPr>
            <p:cNvPr id="17426" name="AutoShape 19"/>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27" name="Text Box 20"/>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1</a:t>
              </a:r>
            </a:p>
          </p:txBody>
        </p:sp>
      </p:grpSp>
      <p:grpSp>
        <p:nvGrpSpPr>
          <p:cNvPr id="17416" name="Group 21"/>
          <p:cNvGrpSpPr>
            <a:grpSpLocks/>
          </p:cNvGrpSpPr>
          <p:nvPr/>
        </p:nvGrpSpPr>
        <p:grpSpPr bwMode="auto">
          <a:xfrm>
            <a:off x="4921250" y="2276475"/>
            <a:ext cx="581025" cy="523875"/>
            <a:chOff x="1032" y="1440"/>
            <a:chExt cx="366" cy="330"/>
          </a:xfrm>
        </p:grpSpPr>
        <p:sp>
          <p:nvSpPr>
            <p:cNvPr id="17424" name="AutoShape 22"/>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25" name="Text Box 23"/>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2</a:t>
              </a:r>
            </a:p>
          </p:txBody>
        </p:sp>
      </p:grpSp>
      <p:grpSp>
        <p:nvGrpSpPr>
          <p:cNvPr id="17417" name="Group 24"/>
          <p:cNvGrpSpPr>
            <a:grpSpLocks/>
          </p:cNvGrpSpPr>
          <p:nvPr/>
        </p:nvGrpSpPr>
        <p:grpSpPr bwMode="auto">
          <a:xfrm>
            <a:off x="4921250" y="3660775"/>
            <a:ext cx="581025" cy="523875"/>
            <a:chOff x="1032" y="1440"/>
            <a:chExt cx="366" cy="330"/>
          </a:xfrm>
        </p:grpSpPr>
        <p:sp>
          <p:nvSpPr>
            <p:cNvPr id="17422" name="AutoShape 25"/>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23" name="Text Box 26"/>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3</a:t>
              </a:r>
            </a:p>
          </p:txBody>
        </p:sp>
      </p:grpSp>
      <p:sp>
        <p:nvSpPr>
          <p:cNvPr id="17418" name="AutoShape 28"/>
          <p:cNvSpPr>
            <a:spLocks noChangeArrowheads="1"/>
          </p:cNvSpPr>
          <p:nvPr/>
        </p:nvSpPr>
        <p:spPr bwMode="auto">
          <a:xfrm>
            <a:off x="5232400" y="4914900"/>
            <a:ext cx="3175000" cy="1054100"/>
          </a:xfrm>
          <a:prstGeom prst="wedgeRoundRectCallout">
            <a:avLst>
              <a:gd name="adj1" fmla="val 13199"/>
              <a:gd name="adj2" fmla="val -22593"/>
              <a:gd name="adj3" fmla="val 16667"/>
            </a:avLst>
          </a:prstGeom>
          <a:solidFill>
            <a:schemeClr val="bg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Transit time from arterial to venular end of a capillary is 1 - 2 seconds.</a:t>
            </a:r>
            <a:endParaRPr lang="en-GB" altLang="cs-CZ">
              <a:sym typeface="Symbol" pitchFamily="18" charset="2"/>
            </a:endParaRPr>
          </a:p>
          <a:p>
            <a:pPr algn="ctr"/>
            <a:endParaRPr lang="en-GB" altLang="cs-CZ"/>
          </a:p>
        </p:txBody>
      </p:sp>
      <p:grpSp>
        <p:nvGrpSpPr>
          <p:cNvPr id="17419" name="Group 29"/>
          <p:cNvGrpSpPr>
            <a:grpSpLocks/>
          </p:cNvGrpSpPr>
          <p:nvPr/>
        </p:nvGrpSpPr>
        <p:grpSpPr bwMode="auto">
          <a:xfrm>
            <a:off x="4946650" y="4676775"/>
            <a:ext cx="581025" cy="523875"/>
            <a:chOff x="1032" y="1440"/>
            <a:chExt cx="366" cy="330"/>
          </a:xfrm>
        </p:grpSpPr>
        <p:sp>
          <p:nvSpPr>
            <p:cNvPr id="17420" name="AutoShape 30"/>
            <p:cNvSpPr>
              <a:spLocks noChangeArrowheads="1"/>
            </p:cNvSpPr>
            <p:nvPr/>
          </p:nvSpPr>
          <p:spPr bwMode="auto">
            <a:xfrm>
              <a:off x="1032" y="1440"/>
              <a:ext cx="366" cy="330"/>
            </a:xfrm>
            <a:prstGeom prst="irregularSeal1">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17421" name="Text Box 31"/>
            <p:cNvSpPr txBox="1">
              <a:spLocks noChangeArrowheads="1"/>
            </p:cNvSpPr>
            <p:nvPr/>
          </p:nvSpPr>
          <p:spPr bwMode="auto">
            <a:xfrm>
              <a:off x="1110" y="1488"/>
              <a:ext cx="234"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sz="1600" b="1"/>
                <a:t>4</a:t>
              </a:r>
            </a:p>
          </p:txBody>
        </p:sp>
      </p:gr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7" name="Picture 5" descr="0351crop"/>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1882775" y="1655763"/>
            <a:ext cx="5033963" cy="4248150"/>
          </a:xfrm>
        </p:spPr>
      </p:pic>
      <p:sp>
        <p:nvSpPr>
          <p:cNvPr id="19458" name="Text Box 6"/>
          <p:cNvSpPr txBox="1">
            <a:spLocks noChangeArrowheads="1"/>
          </p:cNvSpPr>
          <p:nvPr/>
        </p:nvSpPr>
        <p:spPr bwMode="auto">
          <a:xfrm>
            <a:off x="6405563" y="5516563"/>
            <a:ext cx="1016000"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spcBef>
                <a:spcPct val="50000"/>
              </a:spcBef>
            </a:pPr>
            <a:r>
              <a:rPr lang="en-GB" altLang="cs-CZ">
                <a:solidFill>
                  <a:srgbClr val="FF0066"/>
                </a:solidFill>
                <a:latin typeface="Comic Sans MS" pitchFamily="66" charset="0"/>
              </a:rPr>
              <a:t>Lumen</a:t>
            </a:r>
          </a:p>
        </p:txBody>
      </p:sp>
      <p:sp>
        <p:nvSpPr>
          <p:cNvPr id="19459" name="Text Box 7"/>
          <p:cNvSpPr txBox="1">
            <a:spLocks noChangeArrowheads="1"/>
          </p:cNvSpPr>
          <p:nvPr/>
        </p:nvSpPr>
        <p:spPr bwMode="auto">
          <a:xfrm>
            <a:off x="6042025" y="4929188"/>
            <a:ext cx="1855066" cy="36933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dirty="0" err="1" smtClean="0">
                <a:solidFill>
                  <a:srgbClr val="FF0066"/>
                </a:solidFill>
                <a:latin typeface="Comic Sans MS" pitchFamily="66" charset="0"/>
              </a:rPr>
              <a:t>Fenestrationes</a:t>
            </a:r>
            <a:endParaRPr lang="en-GB" altLang="cs-CZ" dirty="0">
              <a:solidFill>
                <a:srgbClr val="FF0066"/>
              </a:solidFill>
              <a:latin typeface="Comic Sans MS" pitchFamily="66" charset="0"/>
            </a:endParaRPr>
          </a:p>
        </p:txBody>
      </p:sp>
      <p:sp>
        <p:nvSpPr>
          <p:cNvPr id="19460" name="Text Box 8"/>
          <p:cNvSpPr txBox="1">
            <a:spLocks noChangeArrowheads="1"/>
          </p:cNvSpPr>
          <p:nvPr/>
        </p:nvSpPr>
        <p:spPr bwMode="auto">
          <a:xfrm>
            <a:off x="3502025" y="1296988"/>
            <a:ext cx="1855788"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Endothelial cell</a:t>
            </a:r>
          </a:p>
        </p:txBody>
      </p:sp>
      <p:sp>
        <p:nvSpPr>
          <p:cNvPr id="19461" name="Text Box 9"/>
          <p:cNvSpPr txBox="1">
            <a:spLocks noChangeArrowheads="1"/>
          </p:cNvSpPr>
          <p:nvPr/>
        </p:nvSpPr>
        <p:spPr bwMode="auto">
          <a:xfrm>
            <a:off x="3451225" y="5872163"/>
            <a:ext cx="1874838"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Endothelial cell </a:t>
            </a:r>
          </a:p>
        </p:txBody>
      </p:sp>
      <p:sp>
        <p:nvSpPr>
          <p:cNvPr id="19462" name="Text Box 10"/>
          <p:cNvSpPr txBox="1">
            <a:spLocks noChangeArrowheads="1"/>
          </p:cNvSpPr>
          <p:nvPr/>
        </p:nvSpPr>
        <p:spPr bwMode="auto">
          <a:xfrm>
            <a:off x="547688" y="1390650"/>
            <a:ext cx="2368550"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B</a:t>
            </a:r>
            <a:r>
              <a:rPr lang="en-GB" altLang="cs-CZ">
                <a:solidFill>
                  <a:srgbClr val="FF0066"/>
                </a:solidFill>
                <a:latin typeface="Comic Sans MS" pitchFamily="66" charset="0"/>
              </a:rPr>
              <a:t>asement membrane</a:t>
            </a:r>
          </a:p>
        </p:txBody>
      </p:sp>
      <p:sp>
        <p:nvSpPr>
          <p:cNvPr id="19463" name="Text Box 11"/>
          <p:cNvSpPr txBox="1">
            <a:spLocks noChangeArrowheads="1"/>
          </p:cNvSpPr>
          <p:nvPr/>
        </p:nvSpPr>
        <p:spPr bwMode="auto">
          <a:xfrm>
            <a:off x="1120775" y="2501900"/>
            <a:ext cx="1020763"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Nucleus</a:t>
            </a:r>
          </a:p>
        </p:txBody>
      </p:sp>
      <p:sp>
        <p:nvSpPr>
          <p:cNvPr id="19464" name="Text Box 13"/>
          <p:cNvSpPr txBox="1">
            <a:spLocks noChangeArrowheads="1"/>
          </p:cNvSpPr>
          <p:nvPr/>
        </p:nvSpPr>
        <p:spPr bwMode="auto">
          <a:xfrm>
            <a:off x="3883025" y="3473450"/>
            <a:ext cx="13223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sz="2400">
                <a:latin typeface="Comic Sans MS" pitchFamily="66" charset="0"/>
              </a:rPr>
              <a:t>5-10 </a:t>
            </a:r>
            <a:r>
              <a:rPr lang="en-GB" altLang="cs-CZ" sz="2400">
                <a:latin typeface="Comic Sans MS" pitchFamily="66" charset="0"/>
                <a:sym typeface="Symbol" pitchFamily="18" charset="2"/>
              </a:rPr>
              <a:t></a:t>
            </a:r>
            <a:r>
              <a:rPr lang="en-GB" altLang="cs-CZ" sz="2400">
                <a:latin typeface="Comic Sans MS" pitchFamily="66" charset="0"/>
              </a:rPr>
              <a:t>m</a:t>
            </a:r>
          </a:p>
        </p:txBody>
      </p:sp>
      <p:sp>
        <p:nvSpPr>
          <p:cNvPr id="19465" name="Line 14"/>
          <p:cNvSpPr>
            <a:spLocks noChangeShapeType="1"/>
          </p:cNvSpPr>
          <p:nvPr/>
        </p:nvSpPr>
        <p:spPr bwMode="auto">
          <a:xfrm flipV="1">
            <a:off x="4492625" y="2101850"/>
            <a:ext cx="121920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9466" name="Line 15"/>
          <p:cNvSpPr>
            <a:spLocks noChangeShapeType="1"/>
          </p:cNvSpPr>
          <p:nvPr/>
        </p:nvSpPr>
        <p:spPr bwMode="auto">
          <a:xfrm flipH="1">
            <a:off x="3121025" y="3930650"/>
            <a:ext cx="914400" cy="990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cs-CZ"/>
          </a:p>
        </p:txBody>
      </p:sp>
      <p:sp>
        <p:nvSpPr>
          <p:cNvPr id="16400" name="Rectangle 16"/>
          <p:cNvSpPr>
            <a:spLocks noChangeArrowheads="1"/>
          </p:cNvSpPr>
          <p:nvPr/>
        </p:nvSpPr>
        <p:spPr bwMode="auto">
          <a:xfrm>
            <a:off x="1358900" y="265113"/>
            <a:ext cx="6715125" cy="457200"/>
          </a:xfrm>
          <a:prstGeom prst="rect">
            <a:avLst/>
          </a:prstGeom>
          <a:gradFill rotWithShape="1">
            <a:gsLst>
              <a:gs pos="0">
                <a:srgbClr val="FFFFCC">
                  <a:gamma/>
                  <a:shade val="46275"/>
                  <a:invGamma/>
                </a:srgbClr>
              </a:gs>
              <a:gs pos="50000">
                <a:srgbClr val="FFFFCC"/>
              </a:gs>
              <a:gs pos="100000">
                <a:srgbClr val="FFFFCC">
                  <a:gamma/>
                  <a:shade val="46275"/>
                  <a:invGamma/>
                </a:srgbClr>
              </a:gs>
            </a:gsLst>
            <a:lin ang="5400000" scaled="1"/>
          </a:gradFill>
          <a:ln>
            <a:noFill/>
          </a:ln>
          <a:effectLst/>
          <a:extLst/>
        </p:spPr>
        <p:txBody>
          <a:bodyPr anchor="ctr">
            <a:spAutoFit/>
          </a:bodyPr>
          <a:lstStyle/>
          <a:p>
            <a:pPr algn="ctr">
              <a:spcBef>
                <a:spcPct val="20000"/>
              </a:spcBef>
              <a:defRPr/>
            </a:pPr>
            <a:r>
              <a:rPr lang="en-US" altLang="cs-CZ" sz="2400" b="1" dirty="0">
                <a:solidFill>
                  <a:schemeClr val="tx2"/>
                </a:solidFill>
                <a:effectLst>
                  <a:outerShdw blurRad="38100" dist="38100" dir="2700000" algn="tl">
                    <a:srgbClr val="FFFFFF"/>
                  </a:outerShdw>
                </a:effectLst>
                <a:latin typeface="Times New Roman" pitchFamily="18" charset="0"/>
              </a:rPr>
              <a:t>U</a:t>
            </a:r>
            <a:r>
              <a:rPr lang="cs-CZ" altLang="cs-CZ" sz="2400" b="1" dirty="0">
                <a:solidFill>
                  <a:schemeClr val="tx2"/>
                </a:solidFill>
                <a:effectLst>
                  <a:outerShdw blurRad="38100" dist="38100" dir="2700000" algn="tl">
                    <a:srgbClr val="FFFFFF"/>
                  </a:outerShdw>
                </a:effectLst>
                <a:latin typeface="Times New Roman" pitchFamily="18" charset="0"/>
              </a:rPr>
              <a:t>LTRASTRUCTURE OF CAPILLARY</a:t>
            </a:r>
            <a:endParaRPr lang="en-GB" altLang="cs-CZ" sz="2400" b="1" dirty="0">
              <a:solidFill>
                <a:schemeClr val="tx2"/>
              </a:solidFill>
              <a:effectLst>
                <a:outerShdw blurRad="38100" dist="38100" dir="2700000" algn="tl">
                  <a:srgbClr val="FFFFFF"/>
                </a:outerShdw>
              </a:effectLst>
              <a:latin typeface="Times New Roman" pitchFamily="18" charset="0"/>
            </a:endParaRPr>
          </a:p>
        </p:txBody>
      </p:sp>
      <p:sp>
        <p:nvSpPr>
          <p:cNvPr id="19468" name="Text Box 17"/>
          <p:cNvSpPr txBox="1">
            <a:spLocks noChangeArrowheads="1"/>
          </p:cNvSpPr>
          <p:nvPr/>
        </p:nvSpPr>
        <p:spPr bwMode="auto">
          <a:xfrm>
            <a:off x="319088" y="5122863"/>
            <a:ext cx="2154237" cy="36671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en-GB" altLang="cs-CZ">
                <a:solidFill>
                  <a:srgbClr val="FF0066"/>
                </a:solidFill>
                <a:latin typeface="Comic Sans MS" pitchFamily="66" charset="0"/>
              </a:rPr>
              <a:t>Int</a:t>
            </a:r>
            <a:r>
              <a:rPr lang="cs-CZ" altLang="cs-CZ">
                <a:solidFill>
                  <a:srgbClr val="FF0066"/>
                </a:solidFill>
                <a:latin typeface="Comic Sans MS" pitchFamily="66" charset="0"/>
              </a:rPr>
              <a:t>ercellular cleft</a:t>
            </a:r>
            <a:endParaRPr lang="en-GB" altLang="cs-CZ">
              <a:solidFill>
                <a:srgbClr val="FF0066"/>
              </a:solidFill>
              <a:latin typeface="Comic Sans MS" pitchFamily="66" charset="0"/>
            </a:endParaRPr>
          </a:p>
        </p:txBody>
      </p:sp>
      <p:sp>
        <p:nvSpPr>
          <p:cNvPr id="19469" name="Text Box 19"/>
          <p:cNvSpPr txBox="1">
            <a:spLocks noChangeArrowheads="1"/>
          </p:cNvSpPr>
          <p:nvPr/>
        </p:nvSpPr>
        <p:spPr bwMode="auto">
          <a:xfrm>
            <a:off x="908050" y="3070225"/>
            <a:ext cx="1049338" cy="366713"/>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0" hangingPunct="0"/>
            <a:r>
              <a:rPr lang="cs-CZ" altLang="cs-CZ">
                <a:solidFill>
                  <a:srgbClr val="FF0066"/>
                </a:solidFill>
                <a:latin typeface="Comic Sans MS" pitchFamily="66" charset="0"/>
              </a:rPr>
              <a:t>Vesicles</a:t>
            </a:r>
            <a:endParaRPr lang="en-GB" altLang="cs-CZ">
              <a:solidFill>
                <a:srgbClr val="FF0066"/>
              </a:solidFill>
              <a:latin typeface="Comic Sans MS" pitchFamily="66"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5" name="Rectangle 2"/>
          <p:cNvSpPr>
            <a:spLocks noChangeArrowheads="1"/>
          </p:cNvSpPr>
          <p:nvPr/>
        </p:nvSpPr>
        <p:spPr bwMode="auto">
          <a:xfrm>
            <a:off x="2052638" y="446088"/>
            <a:ext cx="5040312" cy="822325"/>
          </a:xfrm>
          <a:prstGeom prst="rect">
            <a:avLst/>
          </a:prstGeom>
          <a:gradFill rotWithShape="1">
            <a:gsLst>
              <a:gs pos="0">
                <a:srgbClr val="76765E"/>
              </a:gs>
              <a:gs pos="50000">
                <a:srgbClr val="FFFFCC"/>
              </a:gs>
              <a:gs pos="100000">
                <a:srgbClr val="76765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en-GB" altLang="cs-CZ" sz="2400" b="1" dirty="0">
                <a:latin typeface="Times New Roman" pitchFamily="18" charset="0"/>
              </a:rPr>
              <a:t>MOVEMENT OF FLUID</a:t>
            </a:r>
            <a:r>
              <a:rPr lang="en-GB" altLang="cs-CZ" sz="2400" b="1" dirty="0">
                <a:solidFill>
                  <a:srgbClr val="FF0066"/>
                </a:solidFill>
                <a:latin typeface="Times New Roman" pitchFamily="18" charset="0"/>
              </a:rPr>
              <a:t>                              </a:t>
            </a:r>
            <a:r>
              <a:rPr lang="en-GB" altLang="cs-CZ" sz="2400" b="1" dirty="0">
                <a:latin typeface="Times New Roman" pitchFamily="18" charset="0"/>
              </a:rPr>
              <a:t>ACCROSS CAPILLARY WALL</a:t>
            </a:r>
          </a:p>
        </p:txBody>
      </p:sp>
      <p:grpSp>
        <p:nvGrpSpPr>
          <p:cNvPr id="21506" name="Group 3"/>
          <p:cNvGrpSpPr>
            <a:grpSpLocks/>
          </p:cNvGrpSpPr>
          <p:nvPr/>
        </p:nvGrpSpPr>
        <p:grpSpPr bwMode="auto">
          <a:xfrm>
            <a:off x="2195513" y="1484313"/>
            <a:ext cx="4824412" cy="4021137"/>
            <a:chOff x="2381" y="1532"/>
            <a:chExt cx="3039" cy="2533"/>
          </a:xfrm>
        </p:grpSpPr>
        <p:pic>
          <p:nvPicPr>
            <p:cNvPr id="21517" name="Picture 4" descr="http://upload.wikimedia.org/wikipedia/commons/0/03/Illu_capillary_microcircula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1" y="1532"/>
              <a:ext cx="3039" cy="25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518" name="Rectangle 5"/>
            <p:cNvSpPr>
              <a:spLocks noChangeArrowheads="1"/>
            </p:cNvSpPr>
            <p:nvPr/>
          </p:nvSpPr>
          <p:spPr bwMode="auto">
            <a:xfrm>
              <a:off x="3651" y="1570"/>
              <a:ext cx="1769" cy="27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sp>
        <p:nvSpPr>
          <p:cNvPr id="21507" name="AutoShape 7"/>
          <p:cNvSpPr>
            <a:spLocks noChangeArrowheads="1"/>
          </p:cNvSpPr>
          <p:nvPr/>
        </p:nvSpPr>
        <p:spPr bwMode="auto">
          <a:xfrm>
            <a:off x="5168900" y="3035300"/>
            <a:ext cx="1574800" cy="292100"/>
          </a:xfrm>
          <a:prstGeom prst="wedgeRoundRectCallout">
            <a:avLst>
              <a:gd name="adj1" fmla="val -35181"/>
              <a:gd name="adj2" fmla="val -25542"/>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21508" name="AutoShape 8"/>
          <p:cNvSpPr>
            <a:spLocks noChangeArrowheads="1"/>
          </p:cNvSpPr>
          <p:nvPr/>
        </p:nvSpPr>
        <p:spPr bwMode="auto">
          <a:xfrm>
            <a:off x="4902200" y="3517900"/>
            <a:ext cx="1587500" cy="292100"/>
          </a:xfrm>
          <a:prstGeom prst="wedgeRoundRectCallout">
            <a:avLst>
              <a:gd name="adj1" fmla="val -6500"/>
              <a:gd name="adj2" fmla="val -3806"/>
              <a:gd name="adj3" fmla="val 16667"/>
            </a:avLst>
          </a:prstGeom>
          <a:solidFill>
            <a:schemeClr val="accent1"/>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21509" name="Text Box 9"/>
          <p:cNvSpPr txBox="1">
            <a:spLocks noChangeArrowheads="1"/>
          </p:cNvSpPr>
          <p:nvPr/>
        </p:nvSpPr>
        <p:spPr bwMode="auto">
          <a:xfrm>
            <a:off x="5080000" y="3467100"/>
            <a:ext cx="1257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dirty="0"/>
              <a:t>resorption</a:t>
            </a:r>
          </a:p>
        </p:txBody>
      </p:sp>
      <p:sp>
        <p:nvSpPr>
          <p:cNvPr id="21510" name="Text Box 10"/>
          <p:cNvSpPr txBox="1">
            <a:spLocks noChangeArrowheads="1"/>
          </p:cNvSpPr>
          <p:nvPr/>
        </p:nvSpPr>
        <p:spPr bwMode="auto">
          <a:xfrm>
            <a:off x="5473700" y="2984500"/>
            <a:ext cx="1206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a:t>filtration</a:t>
            </a:r>
            <a:endParaRPr lang="en-GB" altLang="cs-CZ"/>
          </a:p>
        </p:txBody>
      </p:sp>
      <p:sp>
        <p:nvSpPr>
          <p:cNvPr id="21511" name="AutoShape 12"/>
          <p:cNvSpPr>
            <a:spLocks noChangeArrowheads="1"/>
          </p:cNvSpPr>
          <p:nvPr/>
        </p:nvSpPr>
        <p:spPr bwMode="auto">
          <a:xfrm>
            <a:off x="3835400" y="4076700"/>
            <a:ext cx="1143000" cy="177800"/>
          </a:xfrm>
          <a:prstGeom prst="leftRightArrow">
            <a:avLst>
              <a:gd name="adj1" fmla="val 50000"/>
              <a:gd name="adj2" fmla="val 128571"/>
            </a:avLst>
          </a:prstGeom>
          <a:solidFill>
            <a:schemeClr val="tx1"/>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1512" name="AutoShape 13"/>
          <p:cNvSpPr>
            <a:spLocks noChangeArrowheads="1"/>
          </p:cNvSpPr>
          <p:nvPr/>
        </p:nvSpPr>
        <p:spPr bwMode="auto">
          <a:xfrm>
            <a:off x="5156200" y="4013200"/>
            <a:ext cx="1587500" cy="292100"/>
          </a:xfrm>
          <a:prstGeom prst="wedgeRoundRectCallout">
            <a:avLst>
              <a:gd name="adj1" fmla="val 1500"/>
              <a:gd name="adj2" fmla="val 4894"/>
              <a:gd name="adj3" fmla="val 16667"/>
            </a:avLst>
          </a:prstGeom>
          <a:solidFill>
            <a:srgbClr val="FF00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p>
        </p:txBody>
      </p:sp>
      <p:sp>
        <p:nvSpPr>
          <p:cNvPr id="21513" name="Text Box 14"/>
          <p:cNvSpPr txBox="1">
            <a:spLocks noChangeArrowheads="1"/>
          </p:cNvSpPr>
          <p:nvPr/>
        </p:nvSpPr>
        <p:spPr bwMode="auto">
          <a:xfrm>
            <a:off x="5359400" y="3975100"/>
            <a:ext cx="12573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diffusion</a:t>
            </a:r>
            <a:endParaRPr lang="en-GB" altLang="cs-CZ" b="1"/>
          </a:p>
        </p:txBody>
      </p:sp>
      <p:sp>
        <p:nvSpPr>
          <p:cNvPr id="6159" name="AutoShape 12"/>
          <p:cNvSpPr>
            <a:spLocks noChangeArrowheads="1"/>
          </p:cNvSpPr>
          <p:nvPr/>
        </p:nvSpPr>
        <p:spPr bwMode="auto">
          <a:xfrm>
            <a:off x="787400" y="3479800"/>
            <a:ext cx="2019300" cy="749300"/>
          </a:xfrm>
          <a:prstGeom prst="wedgeRoundRectCallout">
            <a:avLst>
              <a:gd name="adj1" fmla="val 98347"/>
              <a:gd name="adj2" fmla="val -23306"/>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Effect</a:t>
            </a:r>
            <a:r>
              <a:rPr lang="cs-CZ" altLang="cs-CZ"/>
              <a:t> o</a:t>
            </a:r>
            <a:r>
              <a:rPr lang="en-GB" altLang="cs-CZ"/>
              <a:t>f o</a:t>
            </a:r>
            <a:r>
              <a:rPr lang="cs-CZ" altLang="cs-CZ"/>
              <a:t>ncotic </a:t>
            </a:r>
            <a:r>
              <a:rPr lang="en-GB" altLang="cs-CZ"/>
              <a:t>pressure</a:t>
            </a:r>
            <a:endParaRPr lang="en-GB" altLang="cs-CZ">
              <a:sym typeface="Symbol" pitchFamily="18" charset="2"/>
            </a:endParaRPr>
          </a:p>
          <a:p>
            <a:pPr algn="ctr"/>
            <a:endParaRPr lang="en-GB" altLang="cs-CZ"/>
          </a:p>
        </p:txBody>
      </p:sp>
      <p:sp>
        <p:nvSpPr>
          <p:cNvPr id="6160" name="AutoShape 12"/>
          <p:cNvSpPr>
            <a:spLocks noChangeArrowheads="1"/>
          </p:cNvSpPr>
          <p:nvPr/>
        </p:nvSpPr>
        <p:spPr bwMode="auto">
          <a:xfrm>
            <a:off x="457200" y="2667000"/>
            <a:ext cx="2362200" cy="749300"/>
          </a:xfrm>
          <a:prstGeom prst="wedgeRoundRectCallout">
            <a:avLst>
              <a:gd name="adj1" fmla="val 85750"/>
              <a:gd name="adj2" fmla="val 20764"/>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spcBef>
                <a:spcPct val="50000"/>
              </a:spcBef>
            </a:pPr>
            <a:r>
              <a:rPr lang="en-GB" altLang="cs-CZ"/>
              <a:t>Effect</a:t>
            </a:r>
            <a:r>
              <a:rPr lang="cs-CZ" altLang="cs-CZ"/>
              <a:t> o</a:t>
            </a:r>
            <a:r>
              <a:rPr lang="en-GB" altLang="cs-CZ"/>
              <a:t>f hydrostatic pressure</a:t>
            </a:r>
            <a:endParaRPr lang="en-GB" altLang="cs-CZ">
              <a:sym typeface="Symbol" pitchFamily="18" charset="2"/>
            </a:endParaRPr>
          </a:p>
          <a:p>
            <a:pPr algn="ctr"/>
            <a:endParaRPr lang="en-GB" altLang="cs-CZ"/>
          </a:p>
        </p:txBody>
      </p:sp>
      <p:sp>
        <p:nvSpPr>
          <p:cNvPr id="21516" name="Text Box 5"/>
          <p:cNvSpPr txBox="1">
            <a:spLocks noChangeArrowheads="1"/>
          </p:cNvSpPr>
          <p:nvPr/>
        </p:nvSpPr>
        <p:spPr bwMode="auto">
          <a:xfrm>
            <a:off x="292100" y="5722938"/>
            <a:ext cx="8570913" cy="969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just">
              <a:lnSpc>
                <a:spcPct val="110000"/>
              </a:lnSpc>
            </a:pPr>
            <a:r>
              <a:rPr lang="en-GB" altLang="cs-CZ" dirty="0">
                <a:sym typeface="Symbol" pitchFamily="18" charset="2"/>
              </a:rPr>
              <a:t>The diffusion, filtration an</a:t>
            </a:r>
            <a:r>
              <a:rPr lang="cs-CZ" altLang="cs-CZ" dirty="0">
                <a:sym typeface="Symbol" pitchFamily="18" charset="2"/>
              </a:rPr>
              <a:t>d</a:t>
            </a:r>
            <a:r>
              <a:rPr lang="en-GB" altLang="cs-CZ" dirty="0">
                <a:sym typeface="Symbol" pitchFamily="18" charset="2"/>
              </a:rPr>
              <a:t> resorption of water across capillary wall occur through</a:t>
            </a:r>
            <a:r>
              <a:rPr lang="en-GB" altLang="cs-CZ" dirty="0"/>
              <a:t> Intercellular clefts, pores and fenestrations. </a:t>
            </a:r>
          </a:p>
          <a:p>
            <a:pPr algn="ctr"/>
            <a:endParaRPr lang="en-GB" altLang="cs-CZ"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6160"/>
                                        </p:tgtEl>
                                        <p:attrNameLst>
                                          <p:attrName>style.visibility</p:attrName>
                                        </p:attrNameLst>
                                      </p:cBhvr>
                                      <p:to>
                                        <p:strVal val="visible"/>
                                      </p:to>
                                    </p:set>
                                    <p:anim calcmode="lin" valueType="num">
                                      <p:cBhvr>
                                        <p:cTn id="7" dur="500" fill="hold"/>
                                        <p:tgtEl>
                                          <p:spTgt spid="6160"/>
                                        </p:tgtEl>
                                        <p:attrNameLst>
                                          <p:attrName>ppt_w</p:attrName>
                                        </p:attrNameLst>
                                      </p:cBhvr>
                                      <p:tavLst>
                                        <p:tav tm="0">
                                          <p:val>
                                            <p:fltVal val="0"/>
                                          </p:val>
                                        </p:tav>
                                        <p:tav tm="100000">
                                          <p:val>
                                            <p:strVal val="#ppt_w"/>
                                          </p:val>
                                        </p:tav>
                                      </p:tavLst>
                                    </p:anim>
                                    <p:anim calcmode="lin" valueType="num">
                                      <p:cBhvr>
                                        <p:cTn id="8" dur="500" fill="hold"/>
                                        <p:tgtEl>
                                          <p:spTgt spid="6160"/>
                                        </p:tgtEl>
                                        <p:attrNameLst>
                                          <p:attrName>ppt_h</p:attrName>
                                        </p:attrNameLst>
                                      </p:cBhvr>
                                      <p:tavLst>
                                        <p:tav tm="0">
                                          <p:val>
                                            <p:fltVal val="0"/>
                                          </p:val>
                                        </p:tav>
                                        <p:tav tm="100000">
                                          <p:val>
                                            <p:strVal val="#ppt_h"/>
                                          </p:val>
                                        </p:tav>
                                      </p:tavLst>
                                    </p:anim>
                                    <p:animEffect transition="in" filter="fade">
                                      <p:cBhvr>
                                        <p:cTn id="9" dur="500"/>
                                        <p:tgtEl>
                                          <p:spTgt spid="6160"/>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3" presetClass="entr" presetSubtype="0" fill="hold" grpId="0" nodeType="clickEffect">
                                  <p:stCondLst>
                                    <p:cond delay="0"/>
                                  </p:stCondLst>
                                  <p:childTnLst>
                                    <p:set>
                                      <p:cBhvr>
                                        <p:cTn id="13" dur="1" fill="hold">
                                          <p:stCondLst>
                                            <p:cond delay="0"/>
                                          </p:stCondLst>
                                        </p:cTn>
                                        <p:tgtEl>
                                          <p:spTgt spid="6159"/>
                                        </p:tgtEl>
                                        <p:attrNameLst>
                                          <p:attrName>style.visibility</p:attrName>
                                        </p:attrNameLst>
                                      </p:cBhvr>
                                      <p:to>
                                        <p:strVal val="visible"/>
                                      </p:to>
                                    </p:set>
                                    <p:anim calcmode="lin" valueType="num">
                                      <p:cBhvr>
                                        <p:cTn id="14" dur="500" fill="hold"/>
                                        <p:tgtEl>
                                          <p:spTgt spid="6159"/>
                                        </p:tgtEl>
                                        <p:attrNameLst>
                                          <p:attrName>ppt_w</p:attrName>
                                        </p:attrNameLst>
                                      </p:cBhvr>
                                      <p:tavLst>
                                        <p:tav tm="0">
                                          <p:val>
                                            <p:fltVal val="0"/>
                                          </p:val>
                                        </p:tav>
                                        <p:tav tm="100000">
                                          <p:val>
                                            <p:strVal val="#ppt_w"/>
                                          </p:val>
                                        </p:tav>
                                      </p:tavLst>
                                    </p:anim>
                                    <p:anim calcmode="lin" valueType="num">
                                      <p:cBhvr>
                                        <p:cTn id="15" dur="500" fill="hold"/>
                                        <p:tgtEl>
                                          <p:spTgt spid="6159"/>
                                        </p:tgtEl>
                                        <p:attrNameLst>
                                          <p:attrName>ppt_h</p:attrName>
                                        </p:attrNameLst>
                                      </p:cBhvr>
                                      <p:tavLst>
                                        <p:tav tm="0">
                                          <p:val>
                                            <p:fltVal val="0"/>
                                          </p:val>
                                        </p:tav>
                                        <p:tav tm="100000">
                                          <p:val>
                                            <p:strVal val="#ppt_h"/>
                                          </p:val>
                                        </p:tav>
                                      </p:tavLst>
                                    </p:anim>
                                    <p:animEffect transition="in" filter="fade">
                                      <p:cBhvr>
                                        <p:cTn id="16" dur="500"/>
                                        <p:tgtEl>
                                          <p:spTgt spid="61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9" grpId="0" animBg="1"/>
      <p:bldP spid="6160"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3553" name="Rectangle 5"/>
          <p:cNvSpPr>
            <a:spLocks noChangeArrowheads="1"/>
          </p:cNvSpPr>
          <p:nvPr/>
        </p:nvSpPr>
        <p:spPr bwMode="auto">
          <a:xfrm>
            <a:off x="723900" y="290513"/>
            <a:ext cx="77057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20000"/>
              </a:spcBef>
            </a:pPr>
            <a:r>
              <a:rPr lang="cs-CZ" altLang="cs-CZ" sz="2400" b="1" dirty="0">
                <a:solidFill>
                  <a:schemeClr val="tx2"/>
                </a:solidFill>
                <a:latin typeface="Arial Black" pitchFamily="34" charset="0"/>
              </a:rPr>
              <a:t>OSMOTIC PREASURE</a:t>
            </a:r>
            <a:endParaRPr lang="en-GB" altLang="cs-CZ" sz="2400" b="1" dirty="0">
              <a:solidFill>
                <a:schemeClr val="tx2"/>
              </a:solidFill>
              <a:latin typeface="Arial Black" pitchFamily="34" charset="0"/>
            </a:endParaRPr>
          </a:p>
        </p:txBody>
      </p:sp>
      <p:pic>
        <p:nvPicPr>
          <p:cNvPr id="23554" name="Picture 14"/>
          <p:cNvPicPr>
            <a:picLocks noChangeAspect="1" noChangeArrowheads="1"/>
          </p:cNvPicPr>
          <p:nvPr/>
        </p:nvPicPr>
        <p:blipFill>
          <a:blip r:embed="rId3">
            <a:lum bright="-6000" contrast="12000"/>
            <a:extLst>
              <a:ext uri="{28A0092B-C50C-407E-A947-70E740481C1C}">
                <a14:useLocalDpi xmlns:a14="http://schemas.microsoft.com/office/drawing/2010/main" val="0"/>
              </a:ext>
            </a:extLst>
          </a:blip>
          <a:srcRect/>
          <a:stretch>
            <a:fillRect/>
          </a:stretch>
        </p:blipFill>
        <p:spPr bwMode="auto">
          <a:xfrm>
            <a:off x="730250" y="989013"/>
            <a:ext cx="7683500" cy="5397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555" name="Rectangle 15"/>
          <p:cNvSpPr>
            <a:spLocks noChangeArrowheads="1"/>
          </p:cNvSpPr>
          <p:nvPr/>
        </p:nvSpPr>
        <p:spPr bwMode="auto">
          <a:xfrm>
            <a:off x="1963738" y="4208463"/>
            <a:ext cx="882650" cy="319087"/>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56" name="AutoShape 16"/>
          <p:cNvSpPr>
            <a:spLocks noChangeArrowheads="1"/>
          </p:cNvSpPr>
          <p:nvPr/>
        </p:nvSpPr>
        <p:spPr bwMode="auto">
          <a:xfrm>
            <a:off x="2228850" y="4968875"/>
            <a:ext cx="376238" cy="276225"/>
          </a:xfrm>
          <a:prstGeom prst="rightArrow">
            <a:avLst>
              <a:gd name="adj1" fmla="val 45620"/>
              <a:gd name="adj2" fmla="val 37867"/>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3557" name="Group 17"/>
          <p:cNvGrpSpPr>
            <a:grpSpLocks/>
          </p:cNvGrpSpPr>
          <p:nvPr/>
        </p:nvGrpSpPr>
        <p:grpSpPr bwMode="auto">
          <a:xfrm>
            <a:off x="1804988" y="3722688"/>
            <a:ext cx="1233487" cy="738187"/>
            <a:chOff x="1232" y="1735"/>
            <a:chExt cx="777" cy="291"/>
          </a:xfrm>
        </p:grpSpPr>
        <p:sp>
          <p:nvSpPr>
            <p:cNvPr id="23569" name="AutoShape 18"/>
            <p:cNvSpPr>
              <a:spLocks noChangeArrowheads="1"/>
            </p:cNvSpPr>
            <p:nvPr/>
          </p:nvSpPr>
          <p:spPr bwMode="auto">
            <a:xfrm>
              <a:off x="1284" y="1735"/>
              <a:ext cx="646" cy="291"/>
            </a:xfrm>
            <a:prstGeom prst="roundRect">
              <a:avLst>
                <a:gd name="adj" fmla="val 16667"/>
              </a:avLst>
            </a:prstGeom>
            <a:solidFill>
              <a:srgbClr val="FFFF00"/>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70" name="Text Box 19"/>
            <p:cNvSpPr txBox="1">
              <a:spLocks noChangeArrowheads="1"/>
            </p:cNvSpPr>
            <p:nvPr/>
          </p:nvSpPr>
          <p:spPr bwMode="auto">
            <a:xfrm>
              <a:off x="1232" y="1751"/>
              <a:ext cx="777" cy="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en-GB" altLang="cs-CZ" b="1"/>
                <a:t>osmotic</a:t>
              </a:r>
              <a:r>
                <a:rPr lang="cs-CZ" altLang="cs-CZ" b="1"/>
                <a:t> (</a:t>
              </a:r>
              <a:r>
                <a:rPr lang="en-GB" altLang="cs-CZ" b="1"/>
                <a:t>oncotic</a:t>
              </a:r>
              <a:r>
                <a:rPr lang="cs-CZ" altLang="cs-CZ" b="1"/>
                <a:t>)</a:t>
              </a:r>
              <a:r>
                <a:rPr lang="en-GB" altLang="cs-CZ" b="1"/>
                <a:t> pressure</a:t>
              </a:r>
            </a:p>
          </p:txBody>
        </p:sp>
      </p:grpSp>
      <p:sp>
        <p:nvSpPr>
          <p:cNvPr id="23558" name="Line 20"/>
          <p:cNvSpPr>
            <a:spLocks noChangeShapeType="1"/>
          </p:cNvSpPr>
          <p:nvPr/>
        </p:nvSpPr>
        <p:spPr bwMode="auto">
          <a:xfrm>
            <a:off x="2328863" y="4471988"/>
            <a:ext cx="0" cy="639762"/>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23559" name="Rectangle 21"/>
          <p:cNvSpPr>
            <a:spLocks noChangeArrowheads="1"/>
          </p:cNvSpPr>
          <p:nvPr/>
        </p:nvSpPr>
        <p:spPr bwMode="auto">
          <a:xfrm>
            <a:off x="6315075" y="4032250"/>
            <a:ext cx="882650" cy="319088"/>
          </a:xfrm>
          <a:prstGeom prst="rect">
            <a:avLst/>
          </a:prstGeom>
          <a:solidFill>
            <a:schemeClr val="bg1"/>
          </a:solidFill>
          <a:ln w="9525">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0" name="AutoShape 22"/>
          <p:cNvSpPr>
            <a:spLocks noChangeArrowheads="1"/>
          </p:cNvSpPr>
          <p:nvPr/>
        </p:nvSpPr>
        <p:spPr bwMode="auto">
          <a:xfrm>
            <a:off x="6580188" y="4792663"/>
            <a:ext cx="376237" cy="276225"/>
          </a:xfrm>
          <a:prstGeom prst="rightArrow">
            <a:avLst>
              <a:gd name="adj1" fmla="val 45620"/>
              <a:gd name="adj2" fmla="val 37867"/>
            </a:avLst>
          </a:prstGeom>
          <a:solidFill>
            <a:srgbClr val="FFFF00"/>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grpSp>
        <p:nvGrpSpPr>
          <p:cNvPr id="23561" name="Group 23"/>
          <p:cNvGrpSpPr>
            <a:grpSpLocks/>
          </p:cNvGrpSpPr>
          <p:nvPr/>
        </p:nvGrpSpPr>
        <p:grpSpPr bwMode="auto">
          <a:xfrm>
            <a:off x="6130925" y="3554413"/>
            <a:ext cx="1233488" cy="730250"/>
            <a:chOff x="1216" y="1735"/>
            <a:chExt cx="777" cy="291"/>
          </a:xfrm>
        </p:grpSpPr>
        <p:sp>
          <p:nvSpPr>
            <p:cNvPr id="23567" name="AutoShape 24"/>
            <p:cNvSpPr>
              <a:spLocks noChangeArrowheads="1"/>
            </p:cNvSpPr>
            <p:nvPr/>
          </p:nvSpPr>
          <p:spPr bwMode="auto">
            <a:xfrm>
              <a:off x="1284" y="1735"/>
              <a:ext cx="646" cy="291"/>
            </a:xfrm>
            <a:prstGeom prst="roundRect">
              <a:avLst>
                <a:gd name="adj" fmla="val 16667"/>
              </a:avLst>
            </a:prstGeom>
            <a:solidFill>
              <a:srgbClr val="FFFF00"/>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8" name="Text Box 25"/>
            <p:cNvSpPr txBox="1">
              <a:spLocks noChangeArrowheads="1"/>
            </p:cNvSpPr>
            <p:nvPr/>
          </p:nvSpPr>
          <p:spPr bwMode="auto">
            <a:xfrm>
              <a:off x="1216" y="1756"/>
              <a:ext cx="777" cy="2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en-GB" altLang="cs-CZ" b="1"/>
                <a:t>osmotic</a:t>
              </a:r>
              <a:r>
                <a:rPr lang="cs-CZ" altLang="cs-CZ" b="1"/>
                <a:t> (</a:t>
              </a:r>
              <a:r>
                <a:rPr lang="en-GB" altLang="cs-CZ" b="1"/>
                <a:t>oncotic</a:t>
              </a:r>
              <a:r>
                <a:rPr lang="cs-CZ" altLang="cs-CZ" b="1"/>
                <a:t>)</a:t>
              </a:r>
              <a:r>
                <a:rPr lang="en-GB" altLang="cs-CZ" b="1"/>
                <a:t> pressure</a:t>
              </a:r>
            </a:p>
          </p:txBody>
        </p:sp>
      </p:grpSp>
      <p:sp>
        <p:nvSpPr>
          <p:cNvPr id="23562" name="Line 26"/>
          <p:cNvSpPr>
            <a:spLocks noChangeShapeType="1"/>
          </p:cNvSpPr>
          <p:nvPr/>
        </p:nvSpPr>
        <p:spPr bwMode="auto">
          <a:xfrm>
            <a:off x="6680200" y="4295775"/>
            <a:ext cx="0" cy="639763"/>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23563" name="AutoShape 27"/>
          <p:cNvSpPr>
            <a:spLocks noChangeArrowheads="1"/>
          </p:cNvSpPr>
          <p:nvPr/>
        </p:nvSpPr>
        <p:spPr bwMode="auto">
          <a:xfrm flipH="1">
            <a:off x="6553200" y="5265738"/>
            <a:ext cx="376238" cy="276225"/>
          </a:xfrm>
          <a:prstGeom prst="rightArrow">
            <a:avLst>
              <a:gd name="adj1" fmla="val 45620"/>
              <a:gd name="adj2" fmla="val 37867"/>
            </a:avLst>
          </a:prstGeom>
          <a:solidFill>
            <a:srgbClr val="00FFFF"/>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4" name="Line 28"/>
          <p:cNvSpPr>
            <a:spLocks noChangeShapeType="1"/>
          </p:cNvSpPr>
          <p:nvPr/>
        </p:nvSpPr>
        <p:spPr bwMode="auto">
          <a:xfrm flipV="1">
            <a:off x="6810375" y="5411788"/>
            <a:ext cx="0" cy="639762"/>
          </a:xfrm>
          <a:prstGeom prst="line">
            <a:avLst/>
          </a:prstGeom>
          <a:noFill/>
          <a:ln w="9525">
            <a:solidFill>
              <a:schemeClr val="tx1"/>
            </a:solidFill>
            <a:round/>
            <a:headEnd/>
            <a:tailEnd type="oval" w="med" len="med"/>
          </a:ln>
          <a:extLst>
            <a:ext uri="{909E8E84-426E-40DD-AFC4-6F175D3DCCD1}">
              <a14:hiddenFill xmlns:a14="http://schemas.microsoft.com/office/drawing/2010/main">
                <a:noFill/>
              </a14:hiddenFill>
            </a:ext>
          </a:extLst>
        </p:spPr>
        <p:txBody>
          <a:bodyPr/>
          <a:lstStyle/>
          <a:p>
            <a:endParaRPr lang="cs-CZ"/>
          </a:p>
        </p:txBody>
      </p:sp>
      <p:sp>
        <p:nvSpPr>
          <p:cNvPr id="23565" name="AutoShape 29"/>
          <p:cNvSpPr>
            <a:spLocks noChangeArrowheads="1"/>
          </p:cNvSpPr>
          <p:nvPr/>
        </p:nvSpPr>
        <p:spPr bwMode="auto">
          <a:xfrm>
            <a:off x="5715000" y="5778500"/>
            <a:ext cx="2306782" cy="461963"/>
          </a:xfrm>
          <a:prstGeom prst="roundRect">
            <a:avLst>
              <a:gd name="adj" fmla="val 16667"/>
            </a:avLst>
          </a:prstGeom>
          <a:solidFill>
            <a:srgbClr val="00FFFF"/>
          </a:solidFill>
          <a:ln w="9525">
            <a:solidFill>
              <a:schemeClr val="tx1"/>
            </a:solidFill>
            <a:round/>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3566" name="Text Box 30"/>
          <p:cNvSpPr txBox="1">
            <a:spLocks noChangeArrowheads="1"/>
          </p:cNvSpPr>
          <p:nvPr/>
        </p:nvSpPr>
        <p:spPr bwMode="auto">
          <a:xfrm>
            <a:off x="5855783" y="5822678"/>
            <a:ext cx="2147310" cy="480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70000"/>
              </a:lnSpc>
              <a:spcBef>
                <a:spcPct val="50000"/>
              </a:spcBef>
            </a:pPr>
            <a:r>
              <a:rPr lang="en-GB" altLang="cs-CZ" b="1" dirty="0" err="1" smtClean="0"/>
              <a:t>hydrost</a:t>
            </a:r>
            <a:r>
              <a:rPr lang="en-GB" altLang="cs-CZ" b="1" dirty="0" smtClean="0"/>
              <a:t>. pressure difference</a:t>
            </a:r>
            <a:endParaRPr lang="en-GB" altLang="cs-CZ" b="1" dirty="0"/>
          </a:p>
        </p:txBody>
      </p:sp>
      <p:sp>
        <p:nvSpPr>
          <p:cNvPr id="2" name="TextovéPole 1"/>
          <p:cNvSpPr txBox="1"/>
          <p:nvPr/>
        </p:nvSpPr>
        <p:spPr>
          <a:xfrm>
            <a:off x="6094878" y="2649996"/>
            <a:ext cx="1408617" cy="369332"/>
          </a:xfrm>
          <a:prstGeom prst="rect">
            <a:avLst/>
          </a:prstGeom>
          <a:noFill/>
        </p:spPr>
        <p:txBody>
          <a:bodyPr wrap="square" rtlCol="0">
            <a:spAutoFit/>
          </a:bodyPr>
          <a:lstStyle/>
          <a:p>
            <a:r>
              <a:rPr lang="en-GB" dirty="0" smtClean="0"/>
              <a:t>equilibrium</a:t>
            </a:r>
            <a:endParaRPr lang="en-GB" dirty="0"/>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15"/>
          <p:cNvSpPr>
            <a:spLocks noChangeArrowheads="1"/>
          </p:cNvSpPr>
          <p:nvPr/>
        </p:nvSpPr>
        <p:spPr bwMode="auto">
          <a:xfrm>
            <a:off x="1979613" y="1476375"/>
            <a:ext cx="5113337" cy="3097213"/>
          </a:xfrm>
          <a:prstGeom prst="rect">
            <a:avLst/>
          </a:prstGeom>
          <a:solidFill>
            <a:schemeClr val="bg1"/>
          </a:solidFill>
          <a:ln w="9525">
            <a:solidFill>
              <a:schemeClr val="tx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4578" name="Text Box 2"/>
          <p:cNvSpPr txBox="1">
            <a:spLocks noChangeArrowheads="1"/>
          </p:cNvSpPr>
          <p:nvPr/>
        </p:nvSpPr>
        <p:spPr bwMode="auto">
          <a:xfrm>
            <a:off x="750888" y="366713"/>
            <a:ext cx="7667625"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US" altLang="cs-CZ" sz="2400" b="1" dirty="0">
                <a:latin typeface="Arial Black" pitchFamily="34" charset="0"/>
              </a:rPr>
              <a:t>PRESSURE GRADIENTS ACROSS THE WALL                      OF CAPILLARY</a:t>
            </a:r>
            <a:endParaRPr lang="cs-CZ" altLang="cs-CZ" sz="2400" b="1" dirty="0">
              <a:latin typeface="Arial Black" pitchFamily="34" charset="0"/>
            </a:endParaRPr>
          </a:p>
        </p:txBody>
      </p:sp>
      <p:sp>
        <p:nvSpPr>
          <p:cNvPr id="24579" name="Rectangle 3"/>
          <p:cNvSpPr>
            <a:spLocks noChangeArrowheads="1"/>
          </p:cNvSpPr>
          <p:nvPr/>
        </p:nvSpPr>
        <p:spPr bwMode="auto">
          <a:xfrm>
            <a:off x="2770188" y="2052638"/>
            <a:ext cx="360362" cy="2376487"/>
          </a:xfrm>
          <a:prstGeom prst="rect">
            <a:avLst/>
          </a:prstGeom>
          <a:solidFill>
            <a:srgbClr val="F7316A"/>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endParaRPr lang="cs-CZ" altLang="cs-CZ">
              <a:solidFill>
                <a:srgbClr val="FF0066"/>
              </a:solidFill>
            </a:endParaRPr>
          </a:p>
        </p:txBody>
      </p:sp>
      <p:sp>
        <p:nvSpPr>
          <p:cNvPr id="24580" name="Rectangle 4"/>
          <p:cNvSpPr>
            <a:spLocks noChangeArrowheads="1"/>
          </p:cNvSpPr>
          <p:nvPr/>
        </p:nvSpPr>
        <p:spPr bwMode="auto">
          <a:xfrm>
            <a:off x="6011863" y="2052638"/>
            <a:ext cx="360362" cy="2376487"/>
          </a:xfrm>
          <a:prstGeom prst="rect">
            <a:avLst/>
          </a:prstGeom>
          <a:solidFill>
            <a:srgbClr val="83A1F5"/>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4581" name="Rectangle 5"/>
          <p:cNvSpPr>
            <a:spLocks noChangeArrowheads="1"/>
          </p:cNvSpPr>
          <p:nvPr/>
        </p:nvSpPr>
        <p:spPr bwMode="auto">
          <a:xfrm>
            <a:off x="3130550" y="2989263"/>
            <a:ext cx="2881313" cy="215900"/>
          </a:xfrm>
          <a:prstGeom prst="rect">
            <a:avLst/>
          </a:prstGeom>
          <a:gradFill rotWithShape="1">
            <a:gsLst>
              <a:gs pos="0">
                <a:srgbClr val="F7316A"/>
              </a:gs>
              <a:gs pos="100000">
                <a:srgbClr val="83A1F5"/>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sp>
        <p:nvSpPr>
          <p:cNvPr id="24582" name="Text Box 7"/>
          <p:cNvSpPr txBox="1">
            <a:spLocks noChangeArrowheads="1"/>
          </p:cNvSpPr>
          <p:nvPr/>
        </p:nvSpPr>
        <p:spPr bwMode="auto">
          <a:xfrm>
            <a:off x="2733675" y="3565525"/>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37</a:t>
            </a:r>
          </a:p>
        </p:txBody>
      </p:sp>
      <p:sp>
        <p:nvSpPr>
          <p:cNvPr id="24583" name="Text Box 8"/>
          <p:cNvSpPr txBox="1">
            <a:spLocks noChangeArrowheads="1"/>
          </p:cNvSpPr>
          <p:nvPr/>
        </p:nvSpPr>
        <p:spPr bwMode="auto">
          <a:xfrm>
            <a:off x="5940425" y="3565525"/>
            <a:ext cx="7207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17</a:t>
            </a:r>
          </a:p>
        </p:txBody>
      </p:sp>
      <p:sp>
        <p:nvSpPr>
          <p:cNvPr id="24584" name="Text Box 11"/>
          <p:cNvSpPr txBox="1">
            <a:spLocks noChangeArrowheads="1"/>
          </p:cNvSpPr>
          <p:nvPr/>
        </p:nvSpPr>
        <p:spPr bwMode="auto">
          <a:xfrm>
            <a:off x="3273425" y="2328863"/>
            <a:ext cx="2952750"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b="1"/>
              <a:t>INTERSTITIAL SPACE</a:t>
            </a:r>
          </a:p>
        </p:txBody>
      </p:sp>
      <p:sp>
        <p:nvSpPr>
          <p:cNvPr id="24585" name="Text Box 12"/>
          <p:cNvSpPr txBox="1">
            <a:spLocks noChangeArrowheads="1"/>
          </p:cNvSpPr>
          <p:nvPr/>
        </p:nvSpPr>
        <p:spPr bwMode="auto">
          <a:xfrm>
            <a:off x="2484438" y="1404938"/>
            <a:ext cx="1223962"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arteriole</a:t>
            </a:r>
          </a:p>
        </p:txBody>
      </p:sp>
      <p:sp>
        <p:nvSpPr>
          <p:cNvPr id="24586" name="Text Box 13"/>
          <p:cNvSpPr txBox="1">
            <a:spLocks noChangeArrowheads="1"/>
          </p:cNvSpPr>
          <p:nvPr/>
        </p:nvSpPr>
        <p:spPr bwMode="auto">
          <a:xfrm>
            <a:off x="5724525" y="1404938"/>
            <a:ext cx="12239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venule</a:t>
            </a:r>
          </a:p>
        </p:txBody>
      </p:sp>
      <p:sp>
        <p:nvSpPr>
          <p:cNvPr id="24587" name="Line 17"/>
          <p:cNvSpPr>
            <a:spLocks noChangeShapeType="1"/>
          </p:cNvSpPr>
          <p:nvPr/>
        </p:nvSpPr>
        <p:spPr bwMode="auto">
          <a:xfrm>
            <a:off x="3271838" y="3101975"/>
            <a:ext cx="0" cy="606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88" name="Line 18"/>
          <p:cNvSpPr>
            <a:spLocks noChangeShapeType="1"/>
          </p:cNvSpPr>
          <p:nvPr/>
        </p:nvSpPr>
        <p:spPr bwMode="auto">
          <a:xfrm>
            <a:off x="3575050" y="3097213"/>
            <a:ext cx="0" cy="4619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89" name="Line 19"/>
          <p:cNvSpPr>
            <a:spLocks noChangeShapeType="1"/>
          </p:cNvSpPr>
          <p:nvPr/>
        </p:nvSpPr>
        <p:spPr bwMode="auto">
          <a:xfrm>
            <a:off x="3870325" y="3092450"/>
            <a:ext cx="0" cy="3857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0" name="Line 20"/>
          <p:cNvSpPr>
            <a:spLocks noChangeShapeType="1"/>
          </p:cNvSpPr>
          <p:nvPr/>
        </p:nvSpPr>
        <p:spPr bwMode="auto">
          <a:xfrm>
            <a:off x="4187825" y="3081338"/>
            <a:ext cx="0" cy="2317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1" name="Text Box 26"/>
          <p:cNvSpPr txBox="1">
            <a:spLocks noChangeArrowheads="1"/>
          </p:cNvSpPr>
          <p:nvPr/>
        </p:nvSpPr>
        <p:spPr bwMode="auto">
          <a:xfrm>
            <a:off x="3481388" y="3489325"/>
            <a:ext cx="1011237"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a:t>filtration</a:t>
            </a:r>
          </a:p>
        </p:txBody>
      </p:sp>
      <p:sp>
        <p:nvSpPr>
          <p:cNvPr id="24592" name="Line 29"/>
          <p:cNvSpPr>
            <a:spLocks noChangeShapeType="1"/>
          </p:cNvSpPr>
          <p:nvPr/>
        </p:nvSpPr>
        <p:spPr bwMode="auto">
          <a:xfrm flipH="1" flipV="1">
            <a:off x="5868988" y="3055938"/>
            <a:ext cx="0" cy="60642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3" name="Line 30"/>
          <p:cNvSpPr>
            <a:spLocks noChangeShapeType="1"/>
          </p:cNvSpPr>
          <p:nvPr/>
        </p:nvSpPr>
        <p:spPr bwMode="auto">
          <a:xfrm flipH="1" flipV="1">
            <a:off x="5565775" y="3048000"/>
            <a:ext cx="0" cy="461963"/>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4" name="Line 31"/>
          <p:cNvSpPr>
            <a:spLocks noChangeShapeType="1"/>
          </p:cNvSpPr>
          <p:nvPr/>
        </p:nvSpPr>
        <p:spPr bwMode="auto">
          <a:xfrm flipH="1" flipV="1">
            <a:off x="5270500" y="3043238"/>
            <a:ext cx="0" cy="385762"/>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5" name="Line 32"/>
          <p:cNvSpPr>
            <a:spLocks noChangeShapeType="1"/>
          </p:cNvSpPr>
          <p:nvPr/>
        </p:nvSpPr>
        <p:spPr bwMode="auto">
          <a:xfrm flipH="1" flipV="1">
            <a:off x="4953000" y="3051175"/>
            <a:ext cx="0" cy="231775"/>
          </a:xfrm>
          <a:prstGeom prst="line">
            <a:avLst/>
          </a:prstGeom>
          <a:noFill/>
          <a:ln w="1905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24596" name="Text Box 33"/>
          <p:cNvSpPr txBox="1">
            <a:spLocks noChangeArrowheads="1"/>
          </p:cNvSpPr>
          <p:nvPr/>
        </p:nvSpPr>
        <p:spPr bwMode="auto">
          <a:xfrm>
            <a:off x="4664075" y="3484563"/>
            <a:ext cx="12493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dirty="0"/>
              <a:t>resorption</a:t>
            </a:r>
          </a:p>
        </p:txBody>
      </p:sp>
      <p:sp>
        <p:nvSpPr>
          <p:cNvPr id="24597" name="Text Box 34"/>
          <p:cNvSpPr txBox="1">
            <a:spLocks noChangeArrowheads="1"/>
          </p:cNvSpPr>
          <p:nvPr/>
        </p:nvSpPr>
        <p:spPr bwMode="auto">
          <a:xfrm>
            <a:off x="3946525" y="1773238"/>
            <a:ext cx="12239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a:t>capillary</a:t>
            </a:r>
            <a:endParaRPr lang="en-GB" altLang="cs-CZ"/>
          </a:p>
        </p:txBody>
      </p:sp>
      <p:sp>
        <p:nvSpPr>
          <p:cNvPr id="24598" name="AutoShape 36"/>
          <p:cNvSpPr>
            <a:spLocks noChangeArrowheads="1"/>
          </p:cNvSpPr>
          <p:nvPr/>
        </p:nvSpPr>
        <p:spPr bwMode="auto">
          <a:xfrm>
            <a:off x="220712" y="1998056"/>
            <a:ext cx="2222938" cy="1716087"/>
          </a:xfrm>
          <a:prstGeom prst="wedgeRoundRectCallout">
            <a:avLst>
              <a:gd name="adj1" fmla="val 86097"/>
              <a:gd name="adj2" fmla="val 12111"/>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1400" dirty="0" smtClean="0"/>
              <a:t>Hydrostatic pressure </a:t>
            </a:r>
            <a:r>
              <a:rPr lang="cs-CZ" altLang="cs-CZ" sz="1400" dirty="0" smtClean="0"/>
              <a:t>diference</a:t>
            </a:r>
            <a:r>
              <a:rPr lang="en-GB" altLang="cs-CZ" sz="1400" dirty="0" smtClean="0"/>
              <a:t>: </a:t>
            </a:r>
          </a:p>
          <a:p>
            <a:pPr algn="ctr"/>
            <a:r>
              <a:rPr lang="cs-CZ" altLang="cs-CZ" sz="1400" dirty="0" err="1" smtClean="0"/>
              <a:t>P</a:t>
            </a:r>
            <a:r>
              <a:rPr lang="cs-CZ" altLang="cs-CZ" sz="1400" baseline="-25000" dirty="0" err="1" smtClean="0"/>
              <a:t>c</a:t>
            </a:r>
            <a:r>
              <a:rPr lang="cs-CZ" altLang="cs-CZ" sz="1400" dirty="0" smtClean="0"/>
              <a:t>- </a:t>
            </a:r>
            <a:r>
              <a:rPr lang="cs-CZ" altLang="cs-CZ" sz="1400" dirty="0" err="1"/>
              <a:t>P</a:t>
            </a:r>
            <a:r>
              <a:rPr lang="cs-CZ" altLang="cs-CZ" sz="1400" baseline="-25000" dirty="0" err="1"/>
              <a:t>i</a:t>
            </a:r>
            <a:r>
              <a:rPr lang="cs-CZ" altLang="cs-CZ" sz="1400" baseline="-25000" dirty="0"/>
              <a:t> </a:t>
            </a:r>
            <a:r>
              <a:rPr lang="cs-CZ" altLang="cs-CZ" sz="1400" dirty="0"/>
              <a:t>= 36 </a:t>
            </a:r>
            <a:r>
              <a:rPr lang="cs-CZ" altLang="cs-CZ" sz="1400" dirty="0" err="1"/>
              <a:t>mmHg</a:t>
            </a:r>
            <a:endParaRPr lang="cs-CZ" altLang="cs-CZ" sz="1400" dirty="0"/>
          </a:p>
          <a:p>
            <a:pPr algn="ctr"/>
            <a:endParaRPr lang="cs-CZ" altLang="cs-CZ" sz="1400" dirty="0"/>
          </a:p>
          <a:p>
            <a:pPr algn="ctr"/>
            <a:r>
              <a:rPr lang="en-GB" altLang="cs-CZ" sz="1400" dirty="0" smtClean="0"/>
              <a:t>Oncotic pressure </a:t>
            </a:r>
            <a:r>
              <a:rPr lang="cs-CZ" altLang="cs-CZ" sz="1400" dirty="0" smtClean="0"/>
              <a:t>diference</a:t>
            </a:r>
            <a:r>
              <a:rPr lang="en-GB" altLang="cs-CZ" sz="1400" dirty="0" smtClean="0"/>
              <a:t>:</a:t>
            </a:r>
            <a:r>
              <a:rPr lang="cs-CZ" altLang="cs-CZ" sz="1400" dirty="0" smtClean="0"/>
              <a:t> </a:t>
            </a:r>
            <a:endParaRPr lang="cs-CZ" altLang="cs-CZ" sz="1400" dirty="0"/>
          </a:p>
          <a:p>
            <a:r>
              <a:rPr lang="cs-CZ" altLang="cs-CZ" b="1" dirty="0">
                <a:sym typeface="Symbol" pitchFamily="18" charset="2"/>
              </a:rPr>
              <a:t>   </a:t>
            </a:r>
            <a:r>
              <a:rPr lang="en-GB" altLang="cs-CZ" b="1" dirty="0">
                <a:sym typeface="Symbol" pitchFamily="18" charset="2"/>
              </a:rPr>
              <a:t></a:t>
            </a:r>
            <a:r>
              <a:rPr lang="cs-CZ" altLang="cs-CZ" dirty="0"/>
              <a:t> </a:t>
            </a:r>
            <a:r>
              <a:rPr lang="cs-CZ" altLang="cs-CZ" sz="1400" baseline="-25000" dirty="0"/>
              <a:t>c</a:t>
            </a:r>
            <a:r>
              <a:rPr lang="cs-CZ" altLang="cs-CZ" sz="1400" dirty="0"/>
              <a:t>- </a:t>
            </a:r>
            <a:r>
              <a:rPr lang="en-GB" altLang="cs-CZ" b="1" dirty="0">
                <a:sym typeface="Symbol" pitchFamily="18" charset="2"/>
              </a:rPr>
              <a:t></a:t>
            </a:r>
            <a:r>
              <a:rPr lang="cs-CZ" altLang="cs-CZ" dirty="0"/>
              <a:t> </a:t>
            </a:r>
            <a:r>
              <a:rPr lang="cs-CZ" altLang="cs-CZ" sz="1400" baseline="-25000" dirty="0"/>
              <a:t>i </a:t>
            </a:r>
            <a:r>
              <a:rPr lang="cs-CZ" altLang="cs-CZ" sz="1400" dirty="0"/>
              <a:t>= 25 </a:t>
            </a:r>
            <a:r>
              <a:rPr lang="cs-CZ" altLang="cs-CZ" sz="1400" dirty="0" err="1"/>
              <a:t>mmHg</a:t>
            </a:r>
            <a:endParaRPr lang="en-GB" altLang="cs-CZ" sz="1400" dirty="0"/>
          </a:p>
        </p:txBody>
      </p:sp>
      <p:sp>
        <p:nvSpPr>
          <p:cNvPr id="24599" name="AutoShape 37"/>
          <p:cNvSpPr>
            <a:spLocks noChangeArrowheads="1"/>
          </p:cNvSpPr>
          <p:nvPr/>
        </p:nvSpPr>
        <p:spPr bwMode="auto">
          <a:xfrm flipH="1">
            <a:off x="6718300" y="2045353"/>
            <a:ext cx="2273300" cy="1821469"/>
          </a:xfrm>
          <a:prstGeom prst="wedgeRoundRectCallout">
            <a:avLst>
              <a:gd name="adj1" fmla="val 85963"/>
              <a:gd name="adj2" fmla="val 5796"/>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1400" dirty="0"/>
              <a:t>Hydrostatic pressure </a:t>
            </a:r>
            <a:r>
              <a:rPr lang="cs-CZ" altLang="cs-CZ" sz="1400" dirty="0" smtClean="0"/>
              <a:t>diference</a:t>
            </a:r>
            <a:r>
              <a:rPr lang="en-GB" altLang="cs-CZ" sz="1400" dirty="0" smtClean="0"/>
              <a:t>: </a:t>
            </a:r>
          </a:p>
          <a:p>
            <a:pPr algn="ctr"/>
            <a:r>
              <a:rPr lang="cs-CZ" altLang="cs-CZ" sz="1400" dirty="0" err="1" smtClean="0"/>
              <a:t>P</a:t>
            </a:r>
            <a:r>
              <a:rPr lang="cs-CZ" altLang="cs-CZ" sz="1400" baseline="-25000" dirty="0" err="1" smtClean="0"/>
              <a:t>c</a:t>
            </a:r>
            <a:r>
              <a:rPr lang="cs-CZ" altLang="cs-CZ" sz="1400" baseline="-25000" dirty="0" smtClean="0"/>
              <a:t> </a:t>
            </a:r>
            <a:r>
              <a:rPr lang="cs-CZ" altLang="cs-CZ" sz="1400" dirty="0" smtClean="0"/>
              <a:t>- </a:t>
            </a:r>
            <a:r>
              <a:rPr lang="cs-CZ" altLang="cs-CZ" sz="1400" dirty="0" err="1" smtClean="0"/>
              <a:t>P</a:t>
            </a:r>
            <a:r>
              <a:rPr lang="cs-CZ" altLang="cs-CZ" sz="1400" baseline="-25000" dirty="0" err="1" smtClean="0"/>
              <a:t>i</a:t>
            </a:r>
            <a:r>
              <a:rPr lang="cs-CZ" altLang="cs-CZ" sz="1400" baseline="-25000" dirty="0" smtClean="0"/>
              <a:t> </a:t>
            </a:r>
            <a:r>
              <a:rPr lang="cs-CZ" altLang="cs-CZ" sz="1400" dirty="0" smtClean="0"/>
              <a:t>= 16 </a:t>
            </a:r>
            <a:r>
              <a:rPr lang="cs-CZ" altLang="cs-CZ" sz="1400" dirty="0" err="1" smtClean="0"/>
              <a:t>mmHg</a:t>
            </a:r>
            <a:endParaRPr lang="cs-CZ" altLang="cs-CZ" sz="1400" dirty="0" smtClean="0"/>
          </a:p>
          <a:p>
            <a:pPr algn="ctr"/>
            <a:endParaRPr lang="cs-CZ" altLang="cs-CZ" sz="1400" dirty="0"/>
          </a:p>
          <a:p>
            <a:pPr algn="ctr"/>
            <a:r>
              <a:rPr lang="en-GB" altLang="cs-CZ" sz="1400" dirty="0"/>
              <a:t>Oncotic pressure </a:t>
            </a:r>
            <a:r>
              <a:rPr lang="cs-CZ" altLang="cs-CZ" sz="1400" dirty="0" smtClean="0"/>
              <a:t>diference</a:t>
            </a:r>
            <a:r>
              <a:rPr lang="en-GB" altLang="cs-CZ" sz="1400" dirty="0" smtClean="0"/>
              <a:t>:</a:t>
            </a:r>
            <a:r>
              <a:rPr lang="cs-CZ" altLang="cs-CZ" sz="1400" dirty="0" smtClean="0"/>
              <a:t> </a:t>
            </a:r>
            <a:endParaRPr lang="cs-CZ" altLang="cs-CZ" sz="1400" dirty="0"/>
          </a:p>
          <a:p>
            <a:r>
              <a:rPr lang="cs-CZ" altLang="cs-CZ" sz="1400" dirty="0"/>
              <a:t>     </a:t>
            </a:r>
            <a:r>
              <a:rPr lang="en-GB" altLang="cs-CZ" b="1" dirty="0">
                <a:sym typeface="Symbol" pitchFamily="18" charset="2"/>
              </a:rPr>
              <a:t></a:t>
            </a:r>
            <a:r>
              <a:rPr lang="cs-CZ" altLang="cs-CZ" dirty="0"/>
              <a:t> </a:t>
            </a:r>
            <a:r>
              <a:rPr lang="cs-CZ" altLang="cs-CZ" sz="1400" baseline="-25000" dirty="0"/>
              <a:t>c</a:t>
            </a:r>
            <a:r>
              <a:rPr lang="cs-CZ" altLang="cs-CZ" sz="1400" dirty="0"/>
              <a:t>- </a:t>
            </a:r>
            <a:r>
              <a:rPr lang="en-GB" altLang="cs-CZ" b="1" dirty="0">
                <a:sym typeface="Symbol" pitchFamily="18" charset="2"/>
              </a:rPr>
              <a:t></a:t>
            </a:r>
            <a:r>
              <a:rPr lang="cs-CZ" altLang="cs-CZ" dirty="0"/>
              <a:t> </a:t>
            </a:r>
            <a:r>
              <a:rPr lang="cs-CZ" altLang="cs-CZ" sz="1400" baseline="-25000" dirty="0"/>
              <a:t>i </a:t>
            </a:r>
            <a:r>
              <a:rPr lang="cs-CZ" altLang="cs-CZ" sz="1400" dirty="0"/>
              <a:t>= 25 </a:t>
            </a:r>
            <a:r>
              <a:rPr lang="cs-CZ" altLang="cs-CZ" sz="1400" dirty="0" err="1"/>
              <a:t>mmHg</a:t>
            </a:r>
            <a:endParaRPr lang="en-GB" altLang="cs-CZ" sz="1400" dirty="0"/>
          </a:p>
        </p:txBody>
      </p:sp>
      <p:sp>
        <p:nvSpPr>
          <p:cNvPr id="24600" name="Text Box 38"/>
          <p:cNvSpPr txBox="1">
            <a:spLocks noChangeArrowheads="1"/>
          </p:cNvSpPr>
          <p:nvPr/>
        </p:nvSpPr>
        <p:spPr bwMode="auto">
          <a:xfrm>
            <a:off x="1249363" y="5565775"/>
            <a:ext cx="6892925" cy="3841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pPr>
            <a:r>
              <a:rPr lang="cs-CZ" altLang="cs-CZ" dirty="0"/>
              <a:t>CAPILLARY ONCOTIC PRESSURE</a:t>
            </a:r>
            <a:r>
              <a:rPr lang="en-GB" altLang="cs-CZ" dirty="0"/>
              <a:t> </a:t>
            </a:r>
            <a:r>
              <a:rPr lang="cs-CZ" altLang="cs-CZ" dirty="0"/>
              <a:t> </a:t>
            </a:r>
            <a:r>
              <a:rPr lang="en-GB" altLang="cs-CZ" sz="2400" b="1" dirty="0">
                <a:sym typeface="Symbol" pitchFamily="18" charset="2"/>
              </a:rPr>
              <a:t></a:t>
            </a:r>
            <a:r>
              <a:rPr lang="cs-CZ" altLang="cs-CZ" sz="2400" b="1" baseline="-25000" dirty="0">
                <a:sym typeface="Symbol" pitchFamily="18" charset="2"/>
              </a:rPr>
              <a:t>c</a:t>
            </a:r>
            <a:r>
              <a:rPr lang="en-GB" altLang="cs-CZ" b="1" dirty="0"/>
              <a:t> = 25 mmHg</a:t>
            </a:r>
          </a:p>
        </p:txBody>
      </p:sp>
      <p:sp>
        <p:nvSpPr>
          <p:cNvPr id="24601" name="Text Box 39"/>
          <p:cNvSpPr txBox="1">
            <a:spLocks noChangeArrowheads="1"/>
          </p:cNvSpPr>
          <p:nvPr/>
        </p:nvSpPr>
        <p:spPr bwMode="auto">
          <a:xfrm>
            <a:off x="1262063" y="5114925"/>
            <a:ext cx="6872287" cy="366713"/>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en-GB" altLang="cs-CZ"/>
              <a:t>INTERSTI</a:t>
            </a:r>
            <a:r>
              <a:rPr lang="cs-CZ" altLang="cs-CZ"/>
              <a:t>TIAL HYDROSTATIC PRESSURE </a:t>
            </a:r>
            <a:r>
              <a:rPr lang="en-GB" altLang="cs-CZ"/>
              <a:t> </a:t>
            </a:r>
            <a:r>
              <a:rPr lang="cs-CZ" altLang="cs-CZ" b="1"/>
              <a:t>P</a:t>
            </a:r>
            <a:r>
              <a:rPr lang="cs-CZ" altLang="cs-CZ" b="1" baseline="-25000"/>
              <a:t>i </a:t>
            </a:r>
            <a:r>
              <a:rPr lang="en-GB" altLang="cs-CZ" b="1"/>
              <a:t>= 1</a:t>
            </a:r>
            <a:r>
              <a:rPr lang="cs-CZ" altLang="cs-CZ" b="1"/>
              <a:t> </a:t>
            </a:r>
            <a:r>
              <a:rPr lang="en-GB" altLang="cs-CZ" b="1"/>
              <a:t>mmHg</a:t>
            </a:r>
          </a:p>
        </p:txBody>
      </p:sp>
      <p:sp>
        <p:nvSpPr>
          <p:cNvPr id="24602" name="Text Box 40"/>
          <p:cNvSpPr txBox="1">
            <a:spLocks noChangeArrowheads="1"/>
          </p:cNvSpPr>
          <p:nvPr/>
        </p:nvSpPr>
        <p:spPr bwMode="auto">
          <a:xfrm>
            <a:off x="1254125" y="4662488"/>
            <a:ext cx="6883400" cy="366712"/>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spcBef>
                <a:spcPct val="50000"/>
              </a:spcBef>
            </a:pPr>
            <a:r>
              <a:rPr lang="cs-CZ" altLang="cs-CZ"/>
              <a:t>CAPILLARY HYDROSTATIC PRESSURE</a:t>
            </a:r>
            <a:r>
              <a:rPr lang="en-GB" altLang="cs-CZ"/>
              <a:t> </a:t>
            </a:r>
            <a:r>
              <a:rPr lang="cs-CZ" altLang="cs-CZ"/>
              <a:t>  </a:t>
            </a:r>
            <a:r>
              <a:rPr lang="cs-CZ" altLang="cs-CZ" b="1"/>
              <a:t>P</a:t>
            </a:r>
            <a:r>
              <a:rPr lang="cs-CZ" altLang="cs-CZ" b="1" baseline="-25000"/>
              <a:t>c </a:t>
            </a:r>
            <a:r>
              <a:rPr lang="en-GB" altLang="cs-CZ" b="1"/>
              <a:t>= </a:t>
            </a:r>
            <a:r>
              <a:rPr lang="cs-CZ" altLang="cs-CZ" b="1"/>
              <a:t>37 </a:t>
            </a:r>
            <a:r>
              <a:rPr lang="cs-CZ" altLang="cs-CZ"/>
              <a:t>-</a:t>
            </a:r>
            <a:r>
              <a:rPr lang="cs-CZ" altLang="cs-CZ" b="1"/>
              <a:t> 17 </a:t>
            </a:r>
            <a:r>
              <a:rPr lang="en-GB" altLang="cs-CZ" b="1"/>
              <a:t>mmHg</a:t>
            </a:r>
          </a:p>
        </p:txBody>
      </p:sp>
      <p:sp>
        <p:nvSpPr>
          <p:cNvPr id="24603" name="Text Box 41"/>
          <p:cNvSpPr txBox="1">
            <a:spLocks noChangeArrowheads="1"/>
          </p:cNvSpPr>
          <p:nvPr/>
        </p:nvSpPr>
        <p:spPr bwMode="auto">
          <a:xfrm>
            <a:off x="1262063" y="6027738"/>
            <a:ext cx="6880225" cy="384175"/>
          </a:xfrm>
          <a:prstGeom prst="rect">
            <a:avLst/>
          </a:prstGeom>
          <a:solidFill>
            <a:srgbClr val="CCCCFF"/>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lnSpc>
                <a:spcPct val="80000"/>
              </a:lnSpc>
              <a:spcBef>
                <a:spcPct val="20000"/>
              </a:spcBef>
            </a:pPr>
            <a:r>
              <a:rPr lang="en-GB" altLang="cs-CZ"/>
              <a:t>INTERSTI</a:t>
            </a:r>
            <a:r>
              <a:rPr lang="cs-CZ" altLang="cs-CZ"/>
              <a:t>TIAL ONCOTIC PRESSURE</a:t>
            </a:r>
            <a:r>
              <a:rPr lang="en-GB" altLang="cs-CZ"/>
              <a:t> </a:t>
            </a:r>
            <a:r>
              <a:rPr lang="cs-CZ" altLang="cs-CZ"/>
              <a:t> </a:t>
            </a:r>
            <a:r>
              <a:rPr lang="en-GB" altLang="cs-CZ" sz="2400" b="1">
                <a:sym typeface="Symbol" pitchFamily="18" charset="2"/>
              </a:rPr>
              <a:t></a:t>
            </a:r>
            <a:r>
              <a:rPr lang="cs-CZ" altLang="cs-CZ" sz="2400" b="1" baseline="-25000">
                <a:sym typeface="Symbol" pitchFamily="18" charset="2"/>
              </a:rPr>
              <a:t>i</a:t>
            </a:r>
            <a:r>
              <a:rPr lang="en-GB" altLang="cs-CZ" b="1"/>
              <a:t> </a:t>
            </a:r>
            <a:r>
              <a:rPr lang="en-GB" altLang="cs-CZ" b="1">
                <a:sym typeface="Symbol" pitchFamily="18" charset="2"/>
              </a:rPr>
              <a:t></a:t>
            </a:r>
            <a:r>
              <a:rPr lang="cs-CZ" altLang="cs-CZ" b="1">
                <a:sym typeface="Symbol" pitchFamily="18" charset="2"/>
              </a:rPr>
              <a:t> </a:t>
            </a:r>
            <a:r>
              <a:rPr lang="cs-CZ" altLang="cs-CZ" b="1"/>
              <a:t>0</a:t>
            </a:r>
            <a:r>
              <a:rPr lang="en-GB" altLang="cs-CZ" b="1"/>
              <a:t> mmHg</a:t>
            </a:r>
          </a:p>
        </p:txBody>
      </p:sp>
      <p:sp>
        <p:nvSpPr>
          <p:cNvPr id="24604" name="Text Box 45"/>
          <p:cNvSpPr txBox="1">
            <a:spLocks noChangeArrowheads="1"/>
          </p:cNvSpPr>
          <p:nvPr/>
        </p:nvSpPr>
        <p:spPr bwMode="auto">
          <a:xfrm>
            <a:off x="5972175" y="2565400"/>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c</a:t>
            </a:r>
            <a:endParaRPr lang="en-GB" altLang="cs-CZ" b="1" baseline="-25000"/>
          </a:p>
        </p:txBody>
      </p:sp>
      <p:sp>
        <p:nvSpPr>
          <p:cNvPr id="24605" name="Text Box 46"/>
          <p:cNvSpPr txBox="1">
            <a:spLocks noChangeArrowheads="1"/>
          </p:cNvSpPr>
          <p:nvPr/>
        </p:nvSpPr>
        <p:spPr bwMode="auto">
          <a:xfrm>
            <a:off x="2746375" y="2552700"/>
            <a:ext cx="504825"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c</a:t>
            </a:r>
            <a:endParaRPr lang="en-GB" altLang="cs-CZ" b="1" baseline="-25000"/>
          </a:p>
        </p:txBody>
      </p:sp>
      <p:sp>
        <p:nvSpPr>
          <p:cNvPr id="24606" name="Text Box 47"/>
          <p:cNvSpPr txBox="1">
            <a:spLocks noChangeArrowheads="1"/>
          </p:cNvSpPr>
          <p:nvPr/>
        </p:nvSpPr>
        <p:spPr bwMode="auto">
          <a:xfrm>
            <a:off x="4197350" y="3819525"/>
            <a:ext cx="8429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cs-CZ" altLang="cs-CZ" b="1"/>
              <a:t>P</a:t>
            </a:r>
            <a:r>
              <a:rPr lang="cs-CZ" altLang="cs-CZ" b="1" baseline="-25000"/>
              <a:t>i  </a:t>
            </a:r>
            <a:r>
              <a:rPr lang="cs-CZ" altLang="cs-CZ"/>
              <a:t>= 1</a:t>
            </a:r>
            <a:endParaRPr lang="en-GB" altLang="cs-CZ"/>
          </a:p>
        </p:txBody>
      </p:sp>
      <p:sp>
        <p:nvSpPr>
          <p:cNvPr id="24607" name="Text Box 48"/>
          <p:cNvSpPr txBox="1">
            <a:spLocks noChangeArrowheads="1"/>
          </p:cNvSpPr>
          <p:nvPr/>
        </p:nvSpPr>
        <p:spPr bwMode="auto">
          <a:xfrm>
            <a:off x="4192588" y="4062413"/>
            <a:ext cx="11620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2400" b="1">
                <a:sym typeface="Symbol" pitchFamily="18" charset="2"/>
              </a:rPr>
              <a:t></a:t>
            </a:r>
            <a:r>
              <a:rPr lang="cs-CZ" altLang="cs-CZ" baseline="-25000"/>
              <a:t>i  </a:t>
            </a:r>
            <a:r>
              <a:rPr lang="en-GB" altLang="cs-CZ" b="1">
                <a:sym typeface="Symbol" pitchFamily="18" charset="2"/>
              </a:rPr>
              <a:t></a:t>
            </a:r>
            <a:r>
              <a:rPr lang="cs-CZ" altLang="cs-CZ"/>
              <a:t> 0</a:t>
            </a:r>
            <a:endParaRPr lang="en-GB" altLang="cs-CZ"/>
          </a:p>
        </p:txBody>
      </p:sp>
      <p:sp>
        <p:nvSpPr>
          <p:cNvPr id="24608" name="Text Box 49"/>
          <p:cNvSpPr txBox="1">
            <a:spLocks noChangeArrowheads="1"/>
          </p:cNvSpPr>
          <p:nvPr/>
        </p:nvSpPr>
        <p:spPr bwMode="auto">
          <a:xfrm>
            <a:off x="4194175" y="2927350"/>
            <a:ext cx="11620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spcBef>
                <a:spcPct val="50000"/>
              </a:spcBef>
            </a:pPr>
            <a:r>
              <a:rPr lang="en-GB" altLang="cs-CZ" sz="1400" b="1">
                <a:sym typeface="Symbol" pitchFamily="18" charset="2"/>
              </a:rPr>
              <a:t></a:t>
            </a:r>
            <a:r>
              <a:rPr lang="en-GB" altLang="cs-CZ" sz="1400"/>
              <a:t> </a:t>
            </a:r>
            <a:r>
              <a:rPr lang="cs-CZ" altLang="cs-CZ" sz="1400" baseline="-25000"/>
              <a:t>c</a:t>
            </a:r>
            <a:r>
              <a:rPr lang="cs-CZ" altLang="cs-CZ" sz="1400"/>
              <a:t>= 25</a:t>
            </a:r>
            <a:endParaRPr lang="en-GB" altLang="cs-CZ" sz="140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1" name="Picture 6" descr="Color Atlas Of Physiology 5th Ed (A Despopoulos Et Al, Thieme 2003)_Page_222"/>
          <p:cNvPicPr>
            <a:picLocks noChangeAspect="1" noChangeArrowheads="1"/>
          </p:cNvPicPr>
          <p:nvPr/>
        </p:nvPicPr>
        <p:blipFill>
          <a:blip r:embed="rId3">
            <a:extLst>
              <a:ext uri="{28A0092B-C50C-407E-A947-70E740481C1C}">
                <a14:useLocalDpi xmlns:a14="http://schemas.microsoft.com/office/drawing/2010/main" val="0"/>
              </a:ext>
            </a:extLst>
          </a:blip>
          <a:srcRect l="8737" t="7513" r="8737" b="53015"/>
          <a:stretch>
            <a:fillRect/>
          </a:stretch>
        </p:blipFill>
        <p:spPr bwMode="auto">
          <a:xfrm>
            <a:off x="1663700" y="2263775"/>
            <a:ext cx="5762625" cy="412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2" name="Text Box 7"/>
          <p:cNvSpPr txBox="1">
            <a:spLocks noChangeArrowheads="1"/>
          </p:cNvSpPr>
          <p:nvPr/>
        </p:nvSpPr>
        <p:spPr bwMode="auto">
          <a:xfrm>
            <a:off x="827087" y="442913"/>
            <a:ext cx="7273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2400" b="1">
                <a:latin typeface="Arial Black" pitchFamily="34" charset="0"/>
              </a:rPr>
              <a:t>E</a:t>
            </a:r>
            <a:r>
              <a:rPr lang="cs-CZ" altLang="cs-CZ" sz="2400" b="1">
                <a:latin typeface="Arial Black" pitchFamily="34" charset="0"/>
              </a:rPr>
              <a:t>XCHANGE OF FLUID VIA CAPILLARIES</a:t>
            </a:r>
            <a:endParaRPr lang="en-GB" altLang="cs-CZ" sz="2400" b="1">
              <a:latin typeface="Arial Black" pitchFamily="34" charset="0"/>
            </a:endParaRPr>
          </a:p>
        </p:txBody>
      </p:sp>
      <p:sp>
        <p:nvSpPr>
          <p:cNvPr id="25603" name="Rectangle 13"/>
          <p:cNvSpPr>
            <a:spLocks noChangeArrowheads="1"/>
          </p:cNvSpPr>
          <p:nvPr/>
        </p:nvSpPr>
        <p:spPr bwMode="auto">
          <a:xfrm>
            <a:off x="1360488" y="1573223"/>
            <a:ext cx="7016750" cy="496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20000"/>
              </a:lnSpc>
              <a:spcBef>
                <a:spcPct val="25000"/>
              </a:spcBef>
            </a:pPr>
            <a:r>
              <a:rPr lang="en-GB" altLang="cs-CZ" sz="2400" dirty="0">
                <a:latin typeface="Times New Roman" pitchFamily="18" charset="0"/>
              </a:rPr>
              <a:t>([</a:t>
            </a:r>
            <a:r>
              <a:rPr lang="en-GB" altLang="cs-CZ" sz="2400" b="1" i="1" dirty="0">
                <a:latin typeface="Times New Roman" pitchFamily="18" charset="0"/>
              </a:rPr>
              <a:t>P</a:t>
            </a:r>
            <a:r>
              <a:rPr lang="en-GB" altLang="cs-CZ" sz="2400" b="1" i="1" baseline="-25000" dirty="0">
                <a:latin typeface="Times New Roman" pitchFamily="18" charset="0"/>
              </a:rPr>
              <a:t>c</a:t>
            </a:r>
            <a:r>
              <a:rPr lang="en-GB" altLang="cs-CZ" sz="2400" b="1" dirty="0">
                <a:latin typeface="Times New Roman" pitchFamily="18" charset="0"/>
              </a:rPr>
              <a:t> − </a:t>
            </a:r>
            <a:r>
              <a:rPr lang="en-GB" altLang="cs-CZ" sz="2400" b="1" i="1" dirty="0">
                <a:latin typeface="Times New Roman" pitchFamily="18" charset="0"/>
              </a:rPr>
              <a:t>P</a:t>
            </a:r>
            <a:r>
              <a:rPr lang="en-GB" altLang="cs-CZ" sz="2400" b="1" i="1" baseline="-25000" dirty="0">
                <a:latin typeface="Times New Roman" pitchFamily="18" charset="0"/>
              </a:rPr>
              <a:t>i</a:t>
            </a:r>
            <a:r>
              <a:rPr lang="en-GB" altLang="cs-CZ" sz="2400" dirty="0">
                <a:latin typeface="Times New Roman" pitchFamily="18" charset="0"/>
              </a:rPr>
              <a:t>] − </a:t>
            </a:r>
            <a:r>
              <a:rPr lang="en-GB" altLang="cs-CZ" sz="2400" b="1" dirty="0">
                <a:latin typeface="Times New Roman" pitchFamily="18" charset="0"/>
              </a:rPr>
              <a:t>σ </a:t>
            </a:r>
            <a:r>
              <a:rPr lang="en-GB" altLang="cs-CZ" sz="2400" dirty="0">
                <a:latin typeface="Times New Roman" pitchFamily="18" charset="0"/>
              </a:rPr>
              <a:t>[</a:t>
            </a:r>
            <a:r>
              <a:rPr lang="en-GB" altLang="cs-CZ" sz="2400" b="1" dirty="0">
                <a:latin typeface="Times New Roman" pitchFamily="18" charset="0"/>
              </a:rPr>
              <a:t>π</a:t>
            </a:r>
            <a:r>
              <a:rPr lang="en-GB" altLang="cs-CZ" sz="2400" b="1" i="1" baseline="-25000" dirty="0">
                <a:latin typeface="Times New Roman" pitchFamily="18" charset="0"/>
              </a:rPr>
              <a:t>c</a:t>
            </a:r>
            <a:r>
              <a:rPr lang="en-GB" altLang="cs-CZ" sz="2400" b="1" dirty="0">
                <a:latin typeface="Times New Roman" pitchFamily="18" charset="0"/>
              </a:rPr>
              <a:t> − π</a:t>
            </a:r>
            <a:r>
              <a:rPr lang="en-GB" altLang="cs-CZ" sz="2400" b="1" i="1" baseline="-25000" dirty="0">
                <a:latin typeface="Times New Roman" pitchFamily="18" charset="0"/>
              </a:rPr>
              <a:t>i</a:t>
            </a:r>
            <a:r>
              <a:rPr lang="en-GB" altLang="cs-CZ" sz="2400" dirty="0">
                <a:latin typeface="Times New Roman" pitchFamily="18" charset="0"/>
              </a:rPr>
              <a:t>])  - </a:t>
            </a:r>
            <a:r>
              <a:rPr lang="en-GB" altLang="cs-CZ" sz="2000" b="1" dirty="0" smtClean="0">
                <a:latin typeface="Times New Roman" pitchFamily="18" charset="0"/>
              </a:rPr>
              <a:t>effective (net) filtration pressure </a:t>
            </a:r>
            <a:endParaRPr lang="en-GB" altLang="cs-CZ" sz="2000" b="1" dirty="0">
              <a:latin typeface="Times New Roman" pitchFamily="18" charset="0"/>
            </a:endParaRPr>
          </a:p>
        </p:txBody>
      </p:sp>
      <p:sp>
        <p:nvSpPr>
          <p:cNvPr id="25604" name="AutoShape 36"/>
          <p:cNvSpPr>
            <a:spLocks noChangeArrowheads="1"/>
          </p:cNvSpPr>
          <p:nvPr/>
        </p:nvSpPr>
        <p:spPr bwMode="auto">
          <a:xfrm>
            <a:off x="220717" y="1116013"/>
            <a:ext cx="2798708" cy="393700"/>
          </a:xfrm>
          <a:prstGeom prst="wedgeRoundRectCallout">
            <a:avLst>
              <a:gd name="adj1" fmla="val 17546"/>
              <a:gd name="adj2" fmla="val 102435"/>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1400" dirty="0"/>
              <a:t>Hydrostatic pressure </a:t>
            </a:r>
            <a:r>
              <a:rPr lang="cs-CZ" altLang="cs-CZ" sz="1400" dirty="0"/>
              <a:t>diference</a:t>
            </a:r>
          </a:p>
        </p:txBody>
      </p:sp>
      <p:sp>
        <p:nvSpPr>
          <p:cNvPr id="25605" name="AutoShape 36"/>
          <p:cNvSpPr>
            <a:spLocks noChangeArrowheads="1"/>
          </p:cNvSpPr>
          <p:nvPr/>
        </p:nvSpPr>
        <p:spPr bwMode="auto">
          <a:xfrm>
            <a:off x="3163393" y="1116014"/>
            <a:ext cx="2506717" cy="393700"/>
          </a:xfrm>
          <a:prstGeom prst="wedgeRoundRectCallout">
            <a:avLst>
              <a:gd name="adj1" fmla="val -30489"/>
              <a:gd name="adj2" fmla="val 114572"/>
              <a:gd name="adj3" fmla="val 16667"/>
            </a:avLst>
          </a:prstGeom>
          <a:solidFill>
            <a:srgbClr val="FFFF00"/>
          </a:solidFill>
          <a:ln w="9525">
            <a:solidFill>
              <a:schemeClr val="tx1"/>
            </a:solidFill>
            <a:miter lim="800000"/>
            <a:headEnd/>
            <a:tailEnd/>
          </a:ln>
        </p:spPr>
        <p:txBody>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cs-CZ" altLang="cs-CZ" sz="1400" dirty="0" smtClean="0"/>
              <a:t>  </a:t>
            </a:r>
            <a:r>
              <a:rPr lang="en-GB" altLang="cs-CZ" sz="1400" dirty="0" smtClean="0"/>
              <a:t>Oncotic </a:t>
            </a:r>
            <a:r>
              <a:rPr lang="en-GB" altLang="cs-CZ" sz="1400" dirty="0"/>
              <a:t>pressure </a:t>
            </a:r>
            <a:r>
              <a:rPr lang="cs-CZ" altLang="cs-CZ" sz="1400" dirty="0"/>
              <a:t>diference</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3"/>
          <p:cNvSpPr>
            <a:spLocks noChangeArrowheads="1"/>
          </p:cNvSpPr>
          <p:nvPr/>
        </p:nvSpPr>
        <p:spPr bwMode="auto">
          <a:xfrm>
            <a:off x="2389188" y="3590925"/>
            <a:ext cx="4392612" cy="187642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tabLst>
                <a:tab pos="177800" algn="l"/>
                <a:tab pos="355600" algn="l"/>
              </a:tabLst>
              <a:defRPr>
                <a:solidFill>
                  <a:schemeClr val="tx1"/>
                </a:solidFill>
                <a:latin typeface="Arial" charset="0"/>
              </a:defRPr>
            </a:lvl1pPr>
            <a:lvl2pPr marL="742950" indent="-285750">
              <a:tabLst>
                <a:tab pos="177800" algn="l"/>
                <a:tab pos="355600" algn="l"/>
              </a:tabLst>
              <a:defRPr>
                <a:solidFill>
                  <a:schemeClr val="tx1"/>
                </a:solidFill>
                <a:latin typeface="Arial" charset="0"/>
              </a:defRPr>
            </a:lvl2pPr>
            <a:lvl3pPr marL="1143000" indent="-228600">
              <a:tabLst>
                <a:tab pos="177800" algn="l"/>
                <a:tab pos="355600" algn="l"/>
              </a:tabLst>
              <a:defRPr>
                <a:solidFill>
                  <a:schemeClr val="tx1"/>
                </a:solidFill>
                <a:latin typeface="Arial" charset="0"/>
              </a:defRPr>
            </a:lvl3pPr>
            <a:lvl4pPr marL="1600200" indent="-228600">
              <a:tabLst>
                <a:tab pos="177800" algn="l"/>
                <a:tab pos="355600" algn="l"/>
              </a:tabLst>
              <a:defRPr>
                <a:solidFill>
                  <a:schemeClr val="tx1"/>
                </a:solidFill>
                <a:latin typeface="Arial" charset="0"/>
              </a:defRPr>
            </a:lvl4pPr>
            <a:lvl5pPr marL="2057400" indent="-228600">
              <a:tabLst>
                <a:tab pos="177800" algn="l"/>
                <a:tab pos="355600" algn="l"/>
              </a:tabLst>
              <a:defRPr>
                <a:solidFill>
                  <a:schemeClr val="tx1"/>
                </a:solidFill>
                <a:latin typeface="Arial" charset="0"/>
              </a:defRPr>
            </a:lvl5pPr>
            <a:lvl6pPr marL="2514600" indent="-228600" fontAlgn="base">
              <a:spcBef>
                <a:spcPct val="0"/>
              </a:spcBef>
              <a:spcAft>
                <a:spcPct val="0"/>
              </a:spcAft>
              <a:tabLst>
                <a:tab pos="177800" algn="l"/>
                <a:tab pos="355600" algn="l"/>
              </a:tabLst>
              <a:defRPr>
                <a:solidFill>
                  <a:schemeClr val="tx1"/>
                </a:solidFill>
                <a:latin typeface="Arial" charset="0"/>
              </a:defRPr>
            </a:lvl6pPr>
            <a:lvl7pPr marL="2971800" indent="-228600" fontAlgn="base">
              <a:spcBef>
                <a:spcPct val="0"/>
              </a:spcBef>
              <a:spcAft>
                <a:spcPct val="0"/>
              </a:spcAft>
              <a:tabLst>
                <a:tab pos="177800" algn="l"/>
                <a:tab pos="355600" algn="l"/>
              </a:tabLst>
              <a:defRPr>
                <a:solidFill>
                  <a:schemeClr val="tx1"/>
                </a:solidFill>
                <a:latin typeface="Arial" charset="0"/>
              </a:defRPr>
            </a:lvl7pPr>
            <a:lvl8pPr marL="3429000" indent="-228600" fontAlgn="base">
              <a:spcBef>
                <a:spcPct val="0"/>
              </a:spcBef>
              <a:spcAft>
                <a:spcPct val="0"/>
              </a:spcAft>
              <a:tabLst>
                <a:tab pos="177800" algn="l"/>
                <a:tab pos="355600" algn="l"/>
              </a:tabLst>
              <a:defRPr>
                <a:solidFill>
                  <a:schemeClr val="tx1"/>
                </a:solidFill>
                <a:latin typeface="Arial" charset="0"/>
              </a:defRPr>
            </a:lvl8pPr>
            <a:lvl9pPr marL="3886200" indent="-228600" fontAlgn="base">
              <a:spcBef>
                <a:spcPct val="0"/>
              </a:spcBef>
              <a:spcAft>
                <a:spcPct val="0"/>
              </a:spcAft>
              <a:tabLst>
                <a:tab pos="177800" algn="l"/>
                <a:tab pos="355600" algn="l"/>
              </a:tabLst>
              <a:defRPr>
                <a:solidFill>
                  <a:schemeClr val="tx1"/>
                </a:solidFill>
                <a:latin typeface="Arial" charset="0"/>
              </a:defRPr>
            </a:lvl9pPr>
          </a:lstStyle>
          <a:p>
            <a:pPr algn="ctr"/>
            <a:r>
              <a:rPr lang="en-GB" altLang="cs-CZ" sz="2000" b="1" i="1">
                <a:latin typeface="Times New Roman" pitchFamily="18" charset="0"/>
              </a:rPr>
              <a:t>P</a:t>
            </a:r>
            <a:r>
              <a:rPr lang="en-GB" altLang="cs-CZ" sz="2000" b="1" i="1" baseline="-25000">
                <a:latin typeface="Times New Roman" pitchFamily="18" charset="0"/>
              </a:rPr>
              <a:t>c</a:t>
            </a:r>
            <a:r>
              <a:rPr lang="en-GB" altLang="cs-CZ" sz="2000"/>
              <a:t> - </a:t>
            </a:r>
            <a:r>
              <a:rPr lang="en-GB" altLang="cs-CZ" sz="2000">
                <a:latin typeface="Times New Roman" pitchFamily="18" charset="0"/>
              </a:rPr>
              <a:t>capillary hydrostatic pressure</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i="1">
                <a:latin typeface="Times New Roman" pitchFamily="18" charset="0"/>
              </a:rPr>
              <a:t>P</a:t>
            </a:r>
            <a:r>
              <a:rPr lang="en-GB" altLang="cs-CZ" sz="2000" b="1" i="1" baseline="-30000">
                <a:latin typeface="Times New Roman" pitchFamily="18" charset="0"/>
              </a:rPr>
              <a:t>i</a:t>
            </a:r>
            <a:r>
              <a:rPr lang="en-GB" altLang="cs-CZ">
                <a:latin typeface="Times New Roman" pitchFamily="18" charset="0"/>
              </a:rPr>
              <a:t> </a:t>
            </a:r>
            <a:r>
              <a:rPr lang="cs-CZ" altLang="cs-CZ">
                <a:latin typeface="Times New Roman" pitchFamily="18" charset="0"/>
              </a:rPr>
              <a:t>- i</a:t>
            </a:r>
            <a:r>
              <a:rPr lang="en-GB" altLang="cs-CZ">
                <a:latin typeface="Times New Roman" pitchFamily="18" charset="0"/>
              </a:rPr>
              <a:t>nterstitial hydrostatic pressure</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π</a:t>
            </a:r>
            <a:r>
              <a:rPr lang="en-GB" altLang="cs-CZ" sz="2000" b="1" i="1" baseline="-30000">
                <a:latin typeface="Times New Roman" pitchFamily="18" charset="0"/>
              </a:rPr>
              <a:t>z</a:t>
            </a:r>
            <a:r>
              <a:rPr lang="en-GB" altLang="cs-CZ">
                <a:latin typeface="Times New Roman" pitchFamily="18" charset="0"/>
              </a:rPr>
              <a:t> </a:t>
            </a:r>
            <a:r>
              <a:rPr lang="cs-CZ" altLang="cs-CZ">
                <a:latin typeface="Times New Roman" pitchFamily="18" charset="0"/>
              </a:rPr>
              <a:t>- c</a:t>
            </a:r>
            <a:r>
              <a:rPr lang="en-GB" altLang="cs-CZ">
                <a:latin typeface="Times New Roman" pitchFamily="18" charset="0"/>
              </a:rPr>
              <a:t>apillary oncotic pressure</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π</a:t>
            </a:r>
            <a:r>
              <a:rPr lang="en-GB" altLang="cs-CZ" sz="2000" b="1" i="1" baseline="-30000">
                <a:latin typeface="Times New Roman" pitchFamily="18" charset="0"/>
              </a:rPr>
              <a:t>i</a:t>
            </a:r>
            <a:r>
              <a:rPr lang="en-GB" altLang="cs-CZ">
                <a:latin typeface="Times New Roman" pitchFamily="18" charset="0"/>
              </a:rPr>
              <a:t> </a:t>
            </a:r>
            <a:r>
              <a:rPr lang="cs-CZ" altLang="cs-CZ">
                <a:latin typeface="Times New Roman" pitchFamily="18" charset="0"/>
              </a:rPr>
              <a:t>- i</a:t>
            </a:r>
            <a:r>
              <a:rPr lang="en-GB" altLang="cs-CZ">
                <a:latin typeface="Times New Roman" pitchFamily="18" charset="0"/>
              </a:rPr>
              <a:t>nterstitial oncotic pressure</a:t>
            </a:r>
            <a:endParaRPr lang="en-GB" altLang="cs-CZ" sz="2000" b="1">
              <a:latin typeface="Times New Roman" pitchFamily="18" charset="0"/>
            </a:endParaRPr>
          </a:p>
          <a:p>
            <a:pPr eaLnBrk="0" hangingPunct="0">
              <a:spcBef>
                <a:spcPct val="20000"/>
              </a:spcBef>
            </a:pPr>
            <a:r>
              <a:rPr lang="en-GB" altLang="cs-CZ">
                <a:latin typeface="Times New Roman" pitchFamily="18" charset="0"/>
              </a:rPr>
              <a:t> </a:t>
            </a:r>
            <a:r>
              <a:rPr lang="cs-CZ" altLang="cs-CZ">
                <a:latin typeface="Times New Roman" pitchFamily="18" charset="0"/>
              </a:rPr>
              <a:t>		</a:t>
            </a:r>
            <a:r>
              <a:rPr lang="en-GB" altLang="cs-CZ" sz="2000" b="1">
                <a:latin typeface="Times New Roman" pitchFamily="18" charset="0"/>
              </a:rPr>
              <a:t>σ</a:t>
            </a:r>
            <a:r>
              <a:rPr lang="en-GB" altLang="cs-CZ">
                <a:latin typeface="Times New Roman" pitchFamily="18" charset="0"/>
              </a:rPr>
              <a:t> </a:t>
            </a:r>
            <a:r>
              <a:rPr lang="cs-CZ" altLang="cs-CZ">
                <a:latin typeface="Times New Roman" pitchFamily="18" charset="0"/>
              </a:rPr>
              <a:t> - c</a:t>
            </a:r>
            <a:r>
              <a:rPr lang="en-GB" altLang="cs-CZ">
                <a:latin typeface="Times New Roman" pitchFamily="18" charset="0"/>
              </a:rPr>
              <a:t>oefficient</a:t>
            </a:r>
            <a:r>
              <a:rPr lang="cs-CZ" altLang="cs-CZ">
                <a:latin typeface="Times New Roman" pitchFamily="18" charset="0"/>
              </a:rPr>
              <a:t> permeabilty</a:t>
            </a:r>
            <a:endParaRPr lang="en-GB" altLang="cs-CZ">
              <a:latin typeface="Times New Roman" pitchFamily="18" charset="0"/>
            </a:endParaRPr>
          </a:p>
        </p:txBody>
      </p:sp>
      <p:grpSp>
        <p:nvGrpSpPr>
          <p:cNvPr id="26626" name="Group 10"/>
          <p:cNvGrpSpPr>
            <a:grpSpLocks/>
          </p:cNvGrpSpPr>
          <p:nvPr/>
        </p:nvGrpSpPr>
        <p:grpSpPr bwMode="auto">
          <a:xfrm>
            <a:off x="1798638" y="1136650"/>
            <a:ext cx="5330825" cy="863600"/>
            <a:chOff x="1292" y="890"/>
            <a:chExt cx="3357" cy="544"/>
          </a:xfrm>
        </p:grpSpPr>
        <p:sp>
          <p:nvSpPr>
            <p:cNvPr id="26630" name="Rectangle 8"/>
            <p:cNvSpPr>
              <a:spLocks noChangeArrowheads="1"/>
            </p:cNvSpPr>
            <p:nvPr/>
          </p:nvSpPr>
          <p:spPr bwMode="auto">
            <a:xfrm>
              <a:off x="1292" y="890"/>
              <a:ext cx="3357" cy="544"/>
            </a:xfrm>
            <a:prstGeom prst="rect">
              <a:avLst/>
            </a:prstGeom>
            <a:solidFill>
              <a:schemeClr val="bg1"/>
            </a:solidFill>
            <a:ln w="19050">
              <a:solidFill>
                <a:schemeClr val="bg1"/>
              </a:solidFill>
              <a:miter lim="800000"/>
              <a:headEnd/>
              <a:tailEnd/>
            </a:ln>
          </p:spPr>
          <p:txBody>
            <a:bodyPr wrap="none" anchor="ct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endParaRPr lang="cs-CZ" altLang="cs-CZ"/>
            </a:p>
          </p:txBody>
        </p:sp>
        <p:pic>
          <p:nvPicPr>
            <p:cNvPr id="26631" name="Picture 7" descr="\ J_v = K_f ( [P_c - P_i] - \sigma[\pi_c - \pi_i] )"/>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83" y="1044"/>
              <a:ext cx="3176" cy="254"/>
            </a:xfrm>
            <a:prstGeom prst="rect">
              <a:avLst/>
            </a:prstGeom>
            <a:solidFill>
              <a:schemeClr val="bg1"/>
            </a:solidFill>
            <a:ln w="9525">
              <a:solidFill>
                <a:schemeClr val="bg1"/>
              </a:solidFill>
              <a:miter lim="800000"/>
              <a:headEnd/>
              <a:tailEnd/>
            </a:ln>
          </p:spPr>
        </p:pic>
      </p:grpSp>
      <p:sp>
        <p:nvSpPr>
          <p:cNvPr id="26627" name="Rectangle 11"/>
          <p:cNvSpPr>
            <a:spLocks noChangeArrowheads="1"/>
          </p:cNvSpPr>
          <p:nvPr/>
        </p:nvSpPr>
        <p:spPr bwMode="auto">
          <a:xfrm>
            <a:off x="1022350" y="2760663"/>
            <a:ext cx="3181350" cy="536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120000"/>
              </a:lnSpc>
            </a:pPr>
            <a:r>
              <a:rPr lang="en-GB" altLang="cs-CZ" sz="2400" b="1" i="1">
                <a:latin typeface="Times New Roman" pitchFamily="18" charset="0"/>
              </a:rPr>
              <a:t>K</a:t>
            </a:r>
            <a:r>
              <a:rPr lang="en-GB" altLang="cs-CZ" sz="2400" b="1" i="1" baseline="-25000">
                <a:latin typeface="Times New Roman" pitchFamily="18" charset="0"/>
              </a:rPr>
              <a:t>f</a:t>
            </a:r>
            <a:r>
              <a:rPr lang="en-GB" altLang="cs-CZ" sz="2400">
                <a:latin typeface="Times New Roman" pitchFamily="18" charset="0"/>
              </a:rPr>
              <a:t>    -  </a:t>
            </a:r>
            <a:r>
              <a:rPr lang="cs-CZ" altLang="cs-CZ" sz="2000">
                <a:latin typeface="Times New Roman" pitchFamily="18" charset="0"/>
              </a:rPr>
              <a:t>F</a:t>
            </a:r>
            <a:r>
              <a:rPr lang="en-GB" altLang="cs-CZ" sz="2000">
                <a:latin typeface="Times New Roman" pitchFamily="18" charset="0"/>
              </a:rPr>
              <a:t>iltration coefficient</a:t>
            </a:r>
            <a:r>
              <a:rPr lang="en-GB" altLang="cs-CZ"/>
              <a:t> </a:t>
            </a:r>
          </a:p>
        </p:txBody>
      </p:sp>
      <p:sp>
        <p:nvSpPr>
          <p:cNvPr id="26628" name="Text Box 12"/>
          <p:cNvSpPr txBox="1">
            <a:spLocks noChangeArrowheads="1"/>
          </p:cNvSpPr>
          <p:nvPr/>
        </p:nvSpPr>
        <p:spPr bwMode="auto">
          <a:xfrm>
            <a:off x="1022350" y="2332038"/>
            <a:ext cx="7416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r>
              <a:rPr lang="en-GB" altLang="cs-CZ" sz="2400" b="1" i="1">
                <a:latin typeface="Times New Roman" pitchFamily="18" charset="0"/>
              </a:rPr>
              <a:t>J</a:t>
            </a:r>
            <a:r>
              <a:rPr lang="en-GB" altLang="cs-CZ" sz="2400" b="1" i="1" baseline="-25000">
                <a:latin typeface="Times New Roman" pitchFamily="18" charset="0"/>
              </a:rPr>
              <a:t>v </a:t>
            </a:r>
            <a:r>
              <a:rPr lang="en-GB" altLang="cs-CZ" sz="2000" b="1" i="1"/>
              <a:t>   </a:t>
            </a:r>
            <a:r>
              <a:rPr lang="en-GB" altLang="cs-CZ" sz="2000"/>
              <a:t>-  </a:t>
            </a:r>
            <a:r>
              <a:rPr lang="en-GB" altLang="cs-CZ" sz="2000">
                <a:latin typeface="Times New Roman" pitchFamily="18" charset="0"/>
              </a:rPr>
              <a:t> NET FLUID MOVEMENT </a:t>
            </a:r>
            <a:r>
              <a:rPr lang="cs-CZ" altLang="cs-CZ" sz="2000">
                <a:latin typeface="Times New Roman" pitchFamily="18" charset="0"/>
              </a:rPr>
              <a:t>ACROSS CAPILLARY WALL</a:t>
            </a:r>
            <a:endParaRPr lang="en-GB" altLang="cs-CZ" sz="2000">
              <a:latin typeface="Times New Roman" pitchFamily="18" charset="0"/>
            </a:endParaRPr>
          </a:p>
        </p:txBody>
      </p:sp>
      <p:sp>
        <p:nvSpPr>
          <p:cNvPr id="26629" name="Text Box 7"/>
          <p:cNvSpPr txBox="1">
            <a:spLocks noChangeArrowheads="1"/>
          </p:cNvSpPr>
          <p:nvPr/>
        </p:nvSpPr>
        <p:spPr bwMode="auto">
          <a:xfrm>
            <a:off x="827088" y="404813"/>
            <a:ext cx="72739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r>
              <a:rPr lang="en-GB" altLang="cs-CZ" sz="2400" b="1" dirty="0">
                <a:latin typeface="Arial Black" pitchFamily="34" charset="0"/>
              </a:rPr>
              <a:t>STARLING'S EQUATION</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Výchozí návrh">
  <a:themeElements>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Výchozí návrh">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ýchozí návrh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ýchozí návrh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ýchozí návrh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ýchozí návrh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ýchozí návrh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ýchozí návrh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ýchozí návrh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ýchozí návrh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ýchozí návrh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ýchozí návrh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ýchozí návrh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ýchozí návrh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4528</TotalTime>
  <Words>2187</Words>
  <Application>Microsoft Office PowerPoint</Application>
  <PresentationFormat>Předvádění na obrazovce (4:3)</PresentationFormat>
  <Paragraphs>205</Paragraphs>
  <Slides>14</Slides>
  <Notes>14</Notes>
  <HiddenSlides>1</HiddenSlides>
  <MMClips>0</MMClips>
  <ScaleCrop>false</ScaleCrop>
  <HeadingPairs>
    <vt:vector size="4" baseType="variant">
      <vt:variant>
        <vt:lpstr>Motiv</vt:lpstr>
      </vt:variant>
      <vt:variant>
        <vt:i4>1</vt:i4>
      </vt:variant>
      <vt:variant>
        <vt:lpstr>Nadpisy snímků</vt:lpstr>
      </vt:variant>
      <vt:variant>
        <vt:i4>14</vt:i4>
      </vt:variant>
    </vt:vector>
  </HeadingPairs>
  <TitlesOfParts>
    <vt:vector size="15" baseType="lpstr">
      <vt:lpstr>Výchozí návrh</vt:lpstr>
      <vt:lpstr>MICROCIRCULATION</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LF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Snímek 1</dc:title>
  <dc:creator>Fyziologie</dc:creator>
  <cp:lastModifiedBy>Pásek</cp:lastModifiedBy>
  <cp:revision>162</cp:revision>
  <dcterms:created xsi:type="dcterms:W3CDTF">2011-09-25T15:54:15Z</dcterms:created>
  <dcterms:modified xsi:type="dcterms:W3CDTF">2020-04-07T16:26:52Z</dcterms:modified>
</cp:coreProperties>
</file>