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3" r:id="rId19"/>
    <p:sldId id="290" r:id="rId20"/>
    <p:sldId id="289" r:id="rId21"/>
    <p:sldId id="353" r:id="rId22"/>
    <p:sldId id="354" r:id="rId23"/>
    <p:sldId id="355" r:id="rId24"/>
    <p:sldId id="284" r:id="rId25"/>
    <p:sldId id="286" r:id="rId26"/>
    <p:sldId id="287" r:id="rId27"/>
    <p:sldId id="288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4" r:id="rId38"/>
    <p:sldId id="305" r:id="rId3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nglish111 Vivace BT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nglish111 Vivace BT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nglish111 Vivace BT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nglish111 Vivace BT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nglish111 Vivace BT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nglish111 Vivace BT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nglish111 Vivace BT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nglish111 Vivace BT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nglish111 Vivace BT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998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E4C16D5B-4807-47A9-97EC-E0F17F329A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159ADB0E-C9B1-4B13-B2EF-898259CAE9E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16354E6-F1AD-468D-B322-B081108F429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F001CAEE-28CC-4260-B034-385BF35F471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179206" name="Rectangle 6">
            <a:extLst>
              <a:ext uri="{FF2B5EF4-FFF2-40B4-BE49-F238E27FC236}">
                <a16:creationId xmlns:a16="http://schemas.microsoft.com/office/drawing/2014/main" id="{5DE50069-2673-46D1-BAC0-E3EC4EF070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9207" name="Rectangle 7">
            <a:extLst>
              <a:ext uri="{FF2B5EF4-FFF2-40B4-BE49-F238E27FC236}">
                <a16:creationId xmlns:a16="http://schemas.microsoft.com/office/drawing/2014/main" id="{0DCB325D-5FAE-43E0-88CE-629A48E9E4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178AD7-172D-42C7-BF01-96C6C00EC5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9A929E0-3465-46F8-8E79-75552FB947F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A64B893-3FA5-4FF6-A2FC-83BF5607520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12B54DA-F568-4DF1-B3C8-607FDDDBEF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6D08FBB-F572-47ED-834E-638A596C7D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72D8B227-7C67-4DAD-ABAD-2BBF436244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50B3E77B-95FC-4A8F-8995-7EA0C9BED6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40D9BF93-04BB-449E-A375-30603B2D71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24A3D491-31FC-4C73-BCC3-0B232419BF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E617160-C1C8-43C5-8825-EA44723527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78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2078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55351B0-0A17-4480-9075-90BE33EA368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EA0A12AF-C8E1-4F3A-A03A-CCAA8DFF6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8902000-A548-440F-AFB7-39504BEB1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0BA5-3D82-4568-BD87-AEBFB40E4B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62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5FADBC-A409-48DD-9BFF-98724611A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29B6C87-A99D-4FCE-986A-57ED73DD63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D71FB-523F-4611-97BE-0F99E64CC2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B55CA10-C6CE-4F6E-9AB9-0CF8BD1AB26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896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EE0D31-0888-40E0-9779-3B26EC3BB3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F36625-3EEF-4BC0-A970-743C076534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3D98A-B61C-4706-A0D8-C8421EEE56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3B55191-456E-467B-A58E-6656E8D7B7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9594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B7A3263-B8F1-41EC-AC13-A7013D599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DF69E98-EF72-4E95-A011-A7550E6AA5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C3723-E78C-48D7-9392-336E5EA7BF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ADA20726-F1B7-452C-8C09-FEF8372A99E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0108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58FD164-8DAF-4F83-A5EF-32630A799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CBCF64-0FAB-4765-8F43-7BE773A5D6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ED37-EACD-4C63-911B-D7D9A76037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5845A04-DC4D-4A37-AE33-644EC58D1F8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926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04E574-1779-46CC-AE83-0DCDEA084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FB9150C-B899-44C7-BA4B-8A630E0203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41575-B884-4364-A2E6-545FAF5B39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18878C4-30DA-4EE4-A4DA-1B6C9975B28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606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73ECA5-DD5E-4AE3-9874-448DAB49A5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F690490-41D3-4FA7-BB38-DBB2EC519E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0E377-A539-4FE3-BBBA-8046622866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EAAFCE5-42D6-4AE1-BE95-E1B3B3711C8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571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31BEE98-3A05-4D7E-B634-BAAE8403D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20C99D-CDB7-4347-AC6E-CCDC01D7F6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B8B65-CA4B-4EE1-81FA-9C4FB7B9D9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DE40695-3B18-4366-A470-ECAAE703B5C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934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9515250-38A4-4653-94C5-5140A09F36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1C74C45-AC72-488A-BF52-A79AFFD99C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F2B86-F41F-4FD3-8A5E-5D0E354CED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555CBB2-1588-4324-A3C0-49041A50C79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135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C74015-2ED6-45A8-99EA-93AC9F8AF5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DD80C4-27B4-4B3E-8990-FF3233F8A5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2472-DC65-448C-BB7E-E5ED665157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2DBCD26-6BFC-4C5B-BB31-0C2C6FBF692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260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DC1BE31-504F-4DC5-A2E9-2ECF6FFF69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0E0E395-2EA3-4F8D-BDAC-4A01C240AB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228EB-E1BE-4768-BB75-BDE2E30908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54AC881-B5D0-4D6C-AC70-10B1B30980A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822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E16E84F-0F42-4F34-92C5-BED5F0E9F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2388387-D490-48F9-A93E-5586A3AF3A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82E80-D8BD-4CC1-9F3D-68AB90B14B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F4C9617-0154-4155-A23E-77B007C6FD2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181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BBA77D-2B59-4660-9334-904B9A6C07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0151D43-DDAB-48E2-9214-2F6B9CEF82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F1DBD-BA56-44A8-82DB-5F825B6299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B582B6A-2FCA-4003-AE98-907D11595E1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185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80CE8231-877B-4042-802C-1D2014D7BD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FC454EE3-0392-464B-AF18-D7F5439CFB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C4FFCB-1E13-4A6F-B31B-EE6BEC55B1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B20F46AC-33AE-4713-8130-2275497B5F2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D13DDDEB-C1B0-435B-8F73-B3EB2E7ABFA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6854" name="Freeform 6">
                <a:extLst>
                  <a:ext uri="{FF2B5EF4-FFF2-40B4-BE49-F238E27FC236}">
                    <a16:creationId xmlns:a16="http://schemas.microsoft.com/office/drawing/2014/main" id="{889007F3-697D-4E65-A85E-8CE768CC20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206855" name="Freeform 7">
                <a:extLst>
                  <a:ext uri="{FF2B5EF4-FFF2-40B4-BE49-F238E27FC236}">
                    <a16:creationId xmlns:a16="http://schemas.microsoft.com/office/drawing/2014/main" id="{249C9529-B5F7-4A81-8DAF-3DD4765F7F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206856" name="Freeform 8">
                <a:extLst>
                  <a:ext uri="{FF2B5EF4-FFF2-40B4-BE49-F238E27FC236}">
                    <a16:creationId xmlns:a16="http://schemas.microsoft.com/office/drawing/2014/main" id="{647C2454-8BC9-48A1-899C-995356A646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5AF3AC31-F5FA-47B4-A2D9-8F398109B4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858" name="Freeform 10">
                <a:extLst>
                  <a:ext uri="{FF2B5EF4-FFF2-40B4-BE49-F238E27FC236}">
                    <a16:creationId xmlns:a16="http://schemas.microsoft.com/office/drawing/2014/main" id="{F268C933-8A79-4FDB-B528-1302DBA32B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</p:grpSp>
        <p:sp>
          <p:nvSpPr>
            <p:cNvPr id="206859" name="Freeform 11">
              <a:extLst>
                <a:ext uri="{FF2B5EF4-FFF2-40B4-BE49-F238E27FC236}">
                  <a16:creationId xmlns:a16="http://schemas.microsoft.com/office/drawing/2014/main" id="{0C1E2432-390D-4911-A8BA-3B8D3C1D3E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2FEC89F2-012E-4D36-812F-92D7641B6F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6861" name="Rectangle 13">
            <a:extLst>
              <a:ext uri="{FF2B5EF4-FFF2-40B4-BE49-F238E27FC236}">
                <a16:creationId xmlns:a16="http://schemas.microsoft.com/office/drawing/2014/main" id="{79EDFC72-3266-40A5-9AA8-4ECA75CAFA0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6862" name="Rectangle 14">
            <a:extLst>
              <a:ext uri="{FF2B5EF4-FFF2-40B4-BE49-F238E27FC236}">
                <a16:creationId xmlns:a16="http://schemas.microsoft.com/office/drawing/2014/main" id="{A08964D6-5891-4580-A592-A1B5932443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6863" name="Rectangle 15">
            <a:extLst>
              <a:ext uri="{FF2B5EF4-FFF2-40B4-BE49-F238E27FC236}">
                <a16:creationId xmlns:a16="http://schemas.microsoft.com/office/drawing/2014/main" id="{CF1FD21C-CD88-4B63-B602-64DC505C1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614711F-E4A5-4FA9-B866-1151367212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solidFill>
                  <a:srgbClr val="FFFF00"/>
                </a:solidFill>
              </a:rPr>
              <a:t> Complications of endodontic treatment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62329-E4B3-4953-B1F7-F7A9FF77B4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latin typeface="Times New Roman" pitchFamily="18" charset="0"/>
              </a:rPr>
              <a:t> Local </a:t>
            </a:r>
          </a:p>
          <a:p>
            <a:pPr eaLnBrk="1" hangingPunct="1">
              <a:defRPr/>
            </a:pPr>
            <a:r>
              <a:rPr lang="cs-CZ" altLang="cs-CZ" b="1">
                <a:latin typeface="Times New Roman" pitchFamily="18" charset="0"/>
              </a:rPr>
              <a:t>Regional</a:t>
            </a:r>
          </a:p>
          <a:p>
            <a:pPr eaLnBrk="1" hangingPunct="1">
              <a:defRPr/>
            </a:pPr>
            <a:r>
              <a:rPr lang="cs-CZ" altLang="cs-CZ" b="1">
                <a:latin typeface="Times New Roman" pitchFamily="18" charset="0"/>
              </a:rPr>
              <a:t>Systemic</a:t>
            </a:r>
          </a:p>
          <a:p>
            <a:pPr eaLnBrk="1" hangingPunct="1">
              <a:defRPr/>
            </a:pPr>
            <a:endParaRPr lang="cs-CZ" altLang="cs-CZ" b="1">
              <a:latin typeface="Times New Roman" pitchFamily="18" charset="0"/>
            </a:endParaRPr>
          </a:p>
          <a:p>
            <a:pPr eaLnBrk="1" hangingPunct="1">
              <a:defRPr/>
            </a:pPr>
            <a:endParaRPr lang="cs-CZ" altLang="cs-CZ" b="1">
              <a:latin typeface="Times New Roman" pitchFamily="18" charset="0"/>
            </a:endParaRPr>
          </a:p>
          <a:p>
            <a:pPr eaLnBrk="1" hangingPunct="1">
              <a:defRPr/>
            </a:pPr>
            <a:endParaRPr lang="cs-CZ" altLang="cs-CZ" b="1">
              <a:latin typeface="Times New Roman" pitchFamily="18" charset="0"/>
            </a:endParaRPr>
          </a:p>
          <a:p>
            <a:pPr eaLnBrk="1" hangingPunct="1">
              <a:defRPr/>
            </a:pPr>
            <a:endParaRPr lang="cs-CZ" altLang="cs-CZ" b="1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>
            <a:extLst>
              <a:ext uri="{FF2B5EF4-FFF2-40B4-BE49-F238E27FC236}">
                <a16:creationId xmlns:a16="http://schemas.microsoft.com/office/drawing/2014/main" id="{EDD4FB55-03F9-47ED-825A-642337A46ED7}"/>
              </a:ext>
            </a:extLst>
          </p:cNvPr>
          <p:cNvSpPr>
            <a:spLocks/>
          </p:cNvSpPr>
          <p:nvPr/>
        </p:nvSpPr>
        <p:spPr bwMode="auto">
          <a:xfrm>
            <a:off x="2051050" y="2565400"/>
            <a:ext cx="1398588" cy="4014788"/>
          </a:xfrm>
          <a:custGeom>
            <a:avLst/>
            <a:gdLst>
              <a:gd name="T0" fmla="*/ 2147483646 w 881"/>
              <a:gd name="T1" fmla="*/ 0 h 2529"/>
              <a:gd name="T2" fmla="*/ 2147483646 w 881"/>
              <a:gd name="T3" fmla="*/ 2147483646 h 2529"/>
              <a:gd name="T4" fmla="*/ 2147483646 w 881"/>
              <a:gd name="T5" fmla="*/ 2147483646 h 2529"/>
              <a:gd name="T6" fmla="*/ 2147483646 w 881"/>
              <a:gd name="T7" fmla="*/ 2147483646 h 2529"/>
              <a:gd name="T8" fmla="*/ 2147483646 w 881"/>
              <a:gd name="T9" fmla="*/ 2147483646 h 2529"/>
              <a:gd name="T10" fmla="*/ 2147483646 w 881"/>
              <a:gd name="T11" fmla="*/ 2147483646 h 2529"/>
              <a:gd name="T12" fmla="*/ 2147483646 w 881"/>
              <a:gd name="T13" fmla="*/ 2147483646 h 2529"/>
              <a:gd name="T14" fmla="*/ 2147483646 w 881"/>
              <a:gd name="T15" fmla="*/ 2147483646 h 2529"/>
              <a:gd name="T16" fmla="*/ 2147483646 w 881"/>
              <a:gd name="T17" fmla="*/ 2147483646 h 2529"/>
              <a:gd name="T18" fmla="*/ 2147483646 w 881"/>
              <a:gd name="T19" fmla="*/ 2147483646 h 2529"/>
              <a:gd name="T20" fmla="*/ 2147483646 w 881"/>
              <a:gd name="T21" fmla="*/ 2147483646 h 2529"/>
              <a:gd name="T22" fmla="*/ 2147483646 w 881"/>
              <a:gd name="T23" fmla="*/ 2147483646 h 2529"/>
              <a:gd name="T24" fmla="*/ 2147483646 w 881"/>
              <a:gd name="T25" fmla="*/ 2147483646 h 2529"/>
              <a:gd name="T26" fmla="*/ 2147483646 w 881"/>
              <a:gd name="T27" fmla="*/ 2147483646 h 2529"/>
              <a:gd name="T28" fmla="*/ 2147483646 w 881"/>
              <a:gd name="T29" fmla="*/ 2147483646 h 2529"/>
              <a:gd name="T30" fmla="*/ 2147483646 w 881"/>
              <a:gd name="T31" fmla="*/ 2147483646 h 2529"/>
              <a:gd name="T32" fmla="*/ 2147483646 w 881"/>
              <a:gd name="T33" fmla="*/ 2147483646 h 2529"/>
              <a:gd name="T34" fmla="*/ 2147483646 w 881"/>
              <a:gd name="T35" fmla="*/ 2147483646 h 2529"/>
              <a:gd name="T36" fmla="*/ 2147483646 w 881"/>
              <a:gd name="T37" fmla="*/ 2147483646 h 2529"/>
              <a:gd name="T38" fmla="*/ 2147483646 w 881"/>
              <a:gd name="T39" fmla="*/ 2147483646 h 25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81" h="2529">
                <a:moveTo>
                  <a:pt x="318" y="0"/>
                </a:moveTo>
                <a:cubicBezTo>
                  <a:pt x="307" y="464"/>
                  <a:pt x="301" y="508"/>
                  <a:pt x="267" y="896"/>
                </a:cubicBezTo>
                <a:cubicBezTo>
                  <a:pt x="256" y="1022"/>
                  <a:pt x="244" y="1159"/>
                  <a:pt x="203" y="1280"/>
                </a:cubicBezTo>
                <a:cubicBezTo>
                  <a:pt x="163" y="1397"/>
                  <a:pt x="140" y="1520"/>
                  <a:pt x="100" y="1638"/>
                </a:cubicBezTo>
                <a:cubicBezTo>
                  <a:pt x="86" y="1681"/>
                  <a:pt x="75" y="1723"/>
                  <a:pt x="62" y="1766"/>
                </a:cubicBezTo>
                <a:cubicBezTo>
                  <a:pt x="54" y="1792"/>
                  <a:pt x="36" y="1843"/>
                  <a:pt x="36" y="1843"/>
                </a:cubicBezTo>
                <a:cubicBezTo>
                  <a:pt x="4" y="2152"/>
                  <a:pt x="0" y="2083"/>
                  <a:pt x="23" y="2445"/>
                </a:cubicBezTo>
                <a:cubicBezTo>
                  <a:pt x="24" y="2458"/>
                  <a:pt x="28" y="2473"/>
                  <a:pt x="36" y="2483"/>
                </a:cubicBezTo>
                <a:cubicBezTo>
                  <a:pt x="54" y="2506"/>
                  <a:pt x="87" y="2513"/>
                  <a:pt x="113" y="2522"/>
                </a:cubicBezTo>
                <a:cubicBezTo>
                  <a:pt x="226" y="2512"/>
                  <a:pt x="277" y="2529"/>
                  <a:pt x="343" y="2445"/>
                </a:cubicBezTo>
                <a:cubicBezTo>
                  <a:pt x="362" y="2421"/>
                  <a:pt x="378" y="2394"/>
                  <a:pt x="395" y="2368"/>
                </a:cubicBezTo>
                <a:cubicBezTo>
                  <a:pt x="403" y="2355"/>
                  <a:pt x="420" y="2330"/>
                  <a:pt x="420" y="2330"/>
                </a:cubicBezTo>
                <a:cubicBezTo>
                  <a:pt x="424" y="2313"/>
                  <a:pt x="425" y="2294"/>
                  <a:pt x="433" y="2278"/>
                </a:cubicBezTo>
                <a:cubicBezTo>
                  <a:pt x="447" y="2251"/>
                  <a:pt x="484" y="2202"/>
                  <a:pt x="484" y="2202"/>
                </a:cubicBezTo>
                <a:cubicBezTo>
                  <a:pt x="502" y="2128"/>
                  <a:pt x="531" y="2059"/>
                  <a:pt x="574" y="1997"/>
                </a:cubicBezTo>
                <a:cubicBezTo>
                  <a:pt x="604" y="1905"/>
                  <a:pt x="584" y="1942"/>
                  <a:pt x="625" y="1882"/>
                </a:cubicBezTo>
                <a:cubicBezTo>
                  <a:pt x="659" y="1746"/>
                  <a:pt x="614" y="1904"/>
                  <a:pt x="663" y="1792"/>
                </a:cubicBezTo>
                <a:cubicBezTo>
                  <a:pt x="702" y="1703"/>
                  <a:pt x="734" y="1593"/>
                  <a:pt x="753" y="1498"/>
                </a:cubicBezTo>
                <a:cubicBezTo>
                  <a:pt x="789" y="1320"/>
                  <a:pt x="807" y="1138"/>
                  <a:pt x="843" y="960"/>
                </a:cubicBezTo>
                <a:cubicBezTo>
                  <a:pt x="875" y="629"/>
                  <a:pt x="881" y="397"/>
                  <a:pt x="881" y="38"/>
                </a:cubicBezTo>
              </a:path>
            </a:pathLst>
          </a:custGeom>
          <a:solidFill>
            <a:srgbClr val="FFCC99"/>
          </a:solidFill>
          <a:ln w="38100" cmpd="sng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3315" name="Freeform 3">
            <a:extLst>
              <a:ext uri="{FF2B5EF4-FFF2-40B4-BE49-F238E27FC236}">
                <a16:creationId xmlns:a16="http://schemas.microsoft.com/office/drawing/2014/main" id="{77D239CB-1B59-4126-9EC7-5C670D613894}"/>
              </a:ext>
            </a:extLst>
          </p:cNvPr>
          <p:cNvSpPr>
            <a:spLocks/>
          </p:cNvSpPr>
          <p:nvPr/>
        </p:nvSpPr>
        <p:spPr bwMode="auto">
          <a:xfrm>
            <a:off x="5148263" y="2565400"/>
            <a:ext cx="1585912" cy="4003675"/>
          </a:xfrm>
          <a:custGeom>
            <a:avLst/>
            <a:gdLst>
              <a:gd name="T0" fmla="*/ 2147483646 w 999"/>
              <a:gd name="T1" fmla="*/ 0 h 2522"/>
              <a:gd name="T2" fmla="*/ 2147483646 w 999"/>
              <a:gd name="T3" fmla="*/ 2147483646 h 2522"/>
              <a:gd name="T4" fmla="*/ 0 w 999"/>
              <a:gd name="T5" fmla="*/ 2147483646 h 2522"/>
              <a:gd name="T6" fmla="*/ 2147483646 w 999"/>
              <a:gd name="T7" fmla="*/ 2147483646 h 2522"/>
              <a:gd name="T8" fmla="*/ 2147483646 w 999"/>
              <a:gd name="T9" fmla="*/ 2147483646 h 2522"/>
              <a:gd name="T10" fmla="*/ 2147483646 w 999"/>
              <a:gd name="T11" fmla="*/ 2147483646 h 2522"/>
              <a:gd name="T12" fmla="*/ 2147483646 w 999"/>
              <a:gd name="T13" fmla="*/ 2147483646 h 2522"/>
              <a:gd name="T14" fmla="*/ 2147483646 w 999"/>
              <a:gd name="T15" fmla="*/ 2147483646 h 2522"/>
              <a:gd name="T16" fmla="*/ 2147483646 w 999"/>
              <a:gd name="T17" fmla="*/ 2147483646 h 2522"/>
              <a:gd name="T18" fmla="*/ 2147483646 w 999"/>
              <a:gd name="T19" fmla="*/ 2147483646 h 2522"/>
              <a:gd name="T20" fmla="*/ 2147483646 w 999"/>
              <a:gd name="T21" fmla="*/ 2147483646 h 2522"/>
              <a:gd name="T22" fmla="*/ 2147483646 w 999"/>
              <a:gd name="T23" fmla="*/ 2147483646 h 2522"/>
              <a:gd name="T24" fmla="*/ 2147483646 w 999"/>
              <a:gd name="T25" fmla="*/ 2147483646 h 2522"/>
              <a:gd name="T26" fmla="*/ 2147483646 w 999"/>
              <a:gd name="T27" fmla="*/ 2147483646 h 2522"/>
              <a:gd name="T28" fmla="*/ 2147483646 w 999"/>
              <a:gd name="T29" fmla="*/ 2147483646 h 2522"/>
              <a:gd name="T30" fmla="*/ 2147483646 w 999"/>
              <a:gd name="T31" fmla="*/ 2147483646 h 2522"/>
              <a:gd name="T32" fmla="*/ 2147483646 w 999"/>
              <a:gd name="T33" fmla="*/ 2147483646 h 2522"/>
              <a:gd name="T34" fmla="*/ 2147483646 w 999"/>
              <a:gd name="T35" fmla="*/ 2147483646 h 2522"/>
              <a:gd name="T36" fmla="*/ 2147483646 w 999"/>
              <a:gd name="T37" fmla="*/ 2147483646 h 2522"/>
              <a:gd name="T38" fmla="*/ 2147483646 w 999"/>
              <a:gd name="T39" fmla="*/ 2147483646 h 2522"/>
              <a:gd name="T40" fmla="*/ 2147483646 w 999"/>
              <a:gd name="T41" fmla="*/ 2147483646 h 2522"/>
              <a:gd name="T42" fmla="*/ 2147483646 w 999"/>
              <a:gd name="T43" fmla="*/ 2147483646 h 2522"/>
              <a:gd name="T44" fmla="*/ 2147483646 w 999"/>
              <a:gd name="T45" fmla="*/ 2147483646 h 2522"/>
              <a:gd name="T46" fmla="*/ 2147483646 w 999"/>
              <a:gd name="T47" fmla="*/ 2147483646 h 2522"/>
              <a:gd name="T48" fmla="*/ 2147483646 w 999"/>
              <a:gd name="T49" fmla="*/ 2147483646 h 2522"/>
              <a:gd name="T50" fmla="*/ 2147483646 w 999"/>
              <a:gd name="T51" fmla="*/ 2147483646 h 2522"/>
              <a:gd name="T52" fmla="*/ 2147483646 w 999"/>
              <a:gd name="T53" fmla="*/ 2147483646 h 2522"/>
              <a:gd name="T54" fmla="*/ 2147483646 w 999"/>
              <a:gd name="T55" fmla="*/ 2147483646 h 2522"/>
              <a:gd name="T56" fmla="*/ 2147483646 w 999"/>
              <a:gd name="T57" fmla="*/ 2147483646 h 2522"/>
              <a:gd name="T58" fmla="*/ 2147483646 w 999"/>
              <a:gd name="T59" fmla="*/ 2147483646 h 2522"/>
              <a:gd name="T60" fmla="*/ 2147483646 w 999"/>
              <a:gd name="T61" fmla="*/ 2147483646 h 2522"/>
              <a:gd name="T62" fmla="*/ 2147483646 w 999"/>
              <a:gd name="T63" fmla="*/ 2147483646 h 25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999" h="2522">
                <a:moveTo>
                  <a:pt x="116" y="0"/>
                </a:moveTo>
                <a:cubicBezTo>
                  <a:pt x="105" y="76"/>
                  <a:pt x="88" y="145"/>
                  <a:pt x="64" y="218"/>
                </a:cubicBezTo>
                <a:cubicBezTo>
                  <a:pt x="46" y="538"/>
                  <a:pt x="23" y="858"/>
                  <a:pt x="0" y="1178"/>
                </a:cubicBezTo>
                <a:cubicBezTo>
                  <a:pt x="8" y="1339"/>
                  <a:pt x="6" y="1445"/>
                  <a:pt x="52" y="1587"/>
                </a:cubicBezTo>
                <a:cubicBezTo>
                  <a:pt x="96" y="1724"/>
                  <a:pt x="11" y="1470"/>
                  <a:pt x="90" y="1703"/>
                </a:cubicBezTo>
                <a:cubicBezTo>
                  <a:pt x="99" y="1728"/>
                  <a:pt x="116" y="1779"/>
                  <a:pt x="116" y="1779"/>
                </a:cubicBezTo>
                <a:cubicBezTo>
                  <a:pt x="141" y="1931"/>
                  <a:pt x="162" y="2066"/>
                  <a:pt x="231" y="2202"/>
                </a:cubicBezTo>
                <a:cubicBezTo>
                  <a:pt x="237" y="2214"/>
                  <a:pt x="236" y="2229"/>
                  <a:pt x="244" y="2240"/>
                </a:cubicBezTo>
                <a:cubicBezTo>
                  <a:pt x="298" y="2310"/>
                  <a:pt x="327" y="2322"/>
                  <a:pt x="397" y="2368"/>
                </a:cubicBezTo>
                <a:cubicBezTo>
                  <a:pt x="412" y="2378"/>
                  <a:pt x="421" y="2397"/>
                  <a:pt x="436" y="2407"/>
                </a:cubicBezTo>
                <a:cubicBezTo>
                  <a:pt x="447" y="2414"/>
                  <a:pt x="462" y="2414"/>
                  <a:pt x="474" y="2419"/>
                </a:cubicBezTo>
                <a:cubicBezTo>
                  <a:pt x="576" y="2463"/>
                  <a:pt x="677" y="2487"/>
                  <a:pt x="781" y="2522"/>
                </a:cubicBezTo>
                <a:cubicBezTo>
                  <a:pt x="828" y="2518"/>
                  <a:pt x="875" y="2516"/>
                  <a:pt x="922" y="2509"/>
                </a:cubicBezTo>
                <a:cubicBezTo>
                  <a:pt x="935" y="2507"/>
                  <a:pt x="951" y="2505"/>
                  <a:pt x="960" y="2496"/>
                </a:cubicBezTo>
                <a:cubicBezTo>
                  <a:pt x="969" y="2487"/>
                  <a:pt x="967" y="2470"/>
                  <a:pt x="973" y="2458"/>
                </a:cubicBezTo>
                <a:cubicBezTo>
                  <a:pt x="980" y="2444"/>
                  <a:pt x="990" y="2432"/>
                  <a:pt x="999" y="2419"/>
                </a:cubicBezTo>
                <a:cubicBezTo>
                  <a:pt x="995" y="2347"/>
                  <a:pt x="993" y="2274"/>
                  <a:pt x="986" y="2202"/>
                </a:cubicBezTo>
                <a:cubicBezTo>
                  <a:pt x="985" y="2188"/>
                  <a:pt x="986" y="2168"/>
                  <a:pt x="973" y="2163"/>
                </a:cubicBezTo>
                <a:cubicBezTo>
                  <a:pt x="962" y="2158"/>
                  <a:pt x="840" y="2195"/>
                  <a:pt x="820" y="2202"/>
                </a:cubicBezTo>
                <a:cubicBezTo>
                  <a:pt x="807" y="2219"/>
                  <a:pt x="792" y="2235"/>
                  <a:pt x="781" y="2253"/>
                </a:cubicBezTo>
                <a:cubicBezTo>
                  <a:pt x="774" y="2265"/>
                  <a:pt x="780" y="2285"/>
                  <a:pt x="768" y="2291"/>
                </a:cubicBezTo>
                <a:cubicBezTo>
                  <a:pt x="741" y="2304"/>
                  <a:pt x="709" y="2300"/>
                  <a:pt x="679" y="2304"/>
                </a:cubicBezTo>
                <a:cubicBezTo>
                  <a:pt x="610" y="2408"/>
                  <a:pt x="638" y="2386"/>
                  <a:pt x="512" y="2407"/>
                </a:cubicBezTo>
                <a:cubicBezTo>
                  <a:pt x="499" y="2415"/>
                  <a:pt x="477" y="2447"/>
                  <a:pt x="474" y="2432"/>
                </a:cubicBezTo>
                <a:cubicBezTo>
                  <a:pt x="473" y="2427"/>
                  <a:pt x="518" y="2301"/>
                  <a:pt x="525" y="2279"/>
                </a:cubicBezTo>
                <a:cubicBezTo>
                  <a:pt x="572" y="2141"/>
                  <a:pt x="624" y="1999"/>
                  <a:pt x="653" y="1856"/>
                </a:cubicBezTo>
                <a:cubicBezTo>
                  <a:pt x="645" y="1535"/>
                  <a:pt x="657" y="1413"/>
                  <a:pt x="615" y="1165"/>
                </a:cubicBezTo>
                <a:cubicBezTo>
                  <a:pt x="619" y="1122"/>
                  <a:pt x="620" y="1079"/>
                  <a:pt x="628" y="1037"/>
                </a:cubicBezTo>
                <a:cubicBezTo>
                  <a:pt x="642" y="959"/>
                  <a:pt x="678" y="886"/>
                  <a:pt x="692" y="807"/>
                </a:cubicBezTo>
                <a:cubicBezTo>
                  <a:pt x="716" y="671"/>
                  <a:pt x="722" y="530"/>
                  <a:pt x="756" y="397"/>
                </a:cubicBezTo>
                <a:cubicBezTo>
                  <a:pt x="760" y="363"/>
                  <a:pt x="768" y="329"/>
                  <a:pt x="768" y="295"/>
                </a:cubicBezTo>
                <a:cubicBezTo>
                  <a:pt x="768" y="201"/>
                  <a:pt x="756" y="13"/>
                  <a:pt x="756" y="13"/>
                </a:cubicBezTo>
              </a:path>
            </a:pathLst>
          </a:custGeom>
          <a:solidFill>
            <a:srgbClr val="FFCC99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3316" name="Freeform 4">
            <a:extLst>
              <a:ext uri="{FF2B5EF4-FFF2-40B4-BE49-F238E27FC236}">
                <a16:creationId xmlns:a16="http://schemas.microsoft.com/office/drawing/2014/main" id="{1CA9387B-5CDD-4571-BEEA-457699A5C257}"/>
              </a:ext>
            </a:extLst>
          </p:cNvPr>
          <p:cNvSpPr>
            <a:spLocks/>
          </p:cNvSpPr>
          <p:nvPr/>
        </p:nvSpPr>
        <p:spPr bwMode="auto">
          <a:xfrm>
            <a:off x="6804025" y="2565400"/>
            <a:ext cx="1398588" cy="4014788"/>
          </a:xfrm>
          <a:custGeom>
            <a:avLst/>
            <a:gdLst>
              <a:gd name="T0" fmla="*/ 2147483646 w 881"/>
              <a:gd name="T1" fmla="*/ 0 h 2529"/>
              <a:gd name="T2" fmla="*/ 2147483646 w 881"/>
              <a:gd name="T3" fmla="*/ 2147483646 h 2529"/>
              <a:gd name="T4" fmla="*/ 2147483646 w 881"/>
              <a:gd name="T5" fmla="*/ 2147483646 h 2529"/>
              <a:gd name="T6" fmla="*/ 2147483646 w 881"/>
              <a:gd name="T7" fmla="*/ 2147483646 h 2529"/>
              <a:gd name="T8" fmla="*/ 2147483646 w 881"/>
              <a:gd name="T9" fmla="*/ 2147483646 h 2529"/>
              <a:gd name="T10" fmla="*/ 2147483646 w 881"/>
              <a:gd name="T11" fmla="*/ 2147483646 h 2529"/>
              <a:gd name="T12" fmla="*/ 2147483646 w 881"/>
              <a:gd name="T13" fmla="*/ 2147483646 h 2529"/>
              <a:gd name="T14" fmla="*/ 2147483646 w 881"/>
              <a:gd name="T15" fmla="*/ 2147483646 h 2529"/>
              <a:gd name="T16" fmla="*/ 2147483646 w 881"/>
              <a:gd name="T17" fmla="*/ 2147483646 h 2529"/>
              <a:gd name="T18" fmla="*/ 2147483646 w 881"/>
              <a:gd name="T19" fmla="*/ 2147483646 h 2529"/>
              <a:gd name="T20" fmla="*/ 2147483646 w 881"/>
              <a:gd name="T21" fmla="*/ 2147483646 h 2529"/>
              <a:gd name="T22" fmla="*/ 2147483646 w 881"/>
              <a:gd name="T23" fmla="*/ 2147483646 h 2529"/>
              <a:gd name="T24" fmla="*/ 2147483646 w 881"/>
              <a:gd name="T25" fmla="*/ 2147483646 h 2529"/>
              <a:gd name="T26" fmla="*/ 2147483646 w 881"/>
              <a:gd name="T27" fmla="*/ 2147483646 h 2529"/>
              <a:gd name="T28" fmla="*/ 2147483646 w 881"/>
              <a:gd name="T29" fmla="*/ 2147483646 h 2529"/>
              <a:gd name="T30" fmla="*/ 2147483646 w 881"/>
              <a:gd name="T31" fmla="*/ 2147483646 h 2529"/>
              <a:gd name="T32" fmla="*/ 2147483646 w 881"/>
              <a:gd name="T33" fmla="*/ 2147483646 h 2529"/>
              <a:gd name="T34" fmla="*/ 2147483646 w 881"/>
              <a:gd name="T35" fmla="*/ 2147483646 h 2529"/>
              <a:gd name="T36" fmla="*/ 2147483646 w 881"/>
              <a:gd name="T37" fmla="*/ 2147483646 h 2529"/>
              <a:gd name="T38" fmla="*/ 2147483646 w 881"/>
              <a:gd name="T39" fmla="*/ 2147483646 h 25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81" h="2529">
                <a:moveTo>
                  <a:pt x="318" y="0"/>
                </a:moveTo>
                <a:cubicBezTo>
                  <a:pt x="307" y="464"/>
                  <a:pt x="301" y="508"/>
                  <a:pt x="267" y="896"/>
                </a:cubicBezTo>
                <a:cubicBezTo>
                  <a:pt x="256" y="1022"/>
                  <a:pt x="244" y="1159"/>
                  <a:pt x="203" y="1280"/>
                </a:cubicBezTo>
                <a:cubicBezTo>
                  <a:pt x="163" y="1397"/>
                  <a:pt x="140" y="1520"/>
                  <a:pt x="100" y="1638"/>
                </a:cubicBezTo>
                <a:cubicBezTo>
                  <a:pt x="86" y="1681"/>
                  <a:pt x="75" y="1723"/>
                  <a:pt x="62" y="1766"/>
                </a:cubicBezTo>
                <a:cubicBezTo>
                  <a:pt x="54" y="1792"/>
                  <a:pt x="36" y="1843"/>
                  <a:pt x="36" y="1843"/>
                </a:cubicBezTo>
                <a:cubicBezTo>
                  <a:pt x="4" y="2152"/>
                  <a:pt x="0" y="2083"/>
                  <a:pt x="23" y="2445"/>
                </a:cubicBezTo>
                <a:cubicBezTo>
                  <a:pt x="24" y="2458"/>
                  <a:pt x="28" y="2473"/>
                  <a:pt x="36" y="2483"/>
                </a:cubicBezTo>
                <a:cubicBezTo>
                  <a:pt x="54" y="2506"/>
                  <a:pt x="87" y="2513"/>
                  <a:pt x="113" y="2522"/>
                </a:cubicBezTo>
                <a:cubicBezTo>
                  <a:pt x="226" y="2512"/>
                  <a:pt x="277" y="2529"/>
                  <a:pt x="343" y="2445"/>
                </a:cubicBezTo>
                <a:cubicBezTo>
                  <a:pt x="362" y="2421"/>
                  <a:pt x="378" y="2394"/>
                  <a:pt x="395" y="2368"/>
                </a:cubicBezTo>
                <a:cubicBezTo>
                  <a:pt x="403" y="2355"/>
                  <a:pt x="420" y="2330"/>
                  <a:pt x="420" y="2330"/>
                </a:cubicBezTo>
                <a:cubicBezTo>
                  <a:pt x="424" y="2313"/>
                  <a:pt x="425" y="2294"/>
                  <a:pt x="433" y="2278"/>
                </a:cubicBezTo>
                <a:cubicBezTo>
                  <a:pt x="447" y="2251"/>
                  <a:pt x="484" y="2202"/>
                  <a:pt x="484" y="2202"/>
                </a:cubicBezTo>
                <a:cubicBezTo>
                  <a:pt x="502" y="2128"/>
                  <a:pt x="531" y="2059"/>
                  <a:pt x="574" y="1997"/>
                </a:cubicBezTo>
                <a:cubicBezTo>
                  <a:pt x="604" y="1905"/>
                  <a:pt x="584" y="1942"/>
                  <a:pt x="625" y="1882"/>
                </a:cubicBezTo>
                <a:cubicBezTo>
                  <a:pt x="659" y="1746"/>
                  <a:pt x="614" y="1904"/>
                  <a:pt x="663" y="1792"/>
                </a:cubicBezTo>
                <a:cubicBezTo>
                  <a:pt x="702" y="1703"/>
                  <a:pt x="734" y="1593"/>
                  <a:pt x="753" y="1498"/>
                </a:cubicBezTo>
                <a:cubicBezTo>
                  <a:pt x="789" y="1320"/>
                  <a:pt x="807" y="1138"/>
                  <a:pt x="843" y="960"/>
                </a:cubicBezTo>
                <a:cubicBezTo>
                  <a:pt x="875" y="629"/>
                  <a:pt x="881" y="397"/>
                  <a:pt x="881" y="38"/>
                </a:cubicBezTo>
              </a:path>
            </a:pathLst>
          </a:custGeom>
          <a:solidFill>
            <a:srgbClr val="FFCC99"/>
          </a:solidFill>
          <a:ln w="38100" cmpd="sng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3317" name="Freeform 5">
            <a:extLst>
              <a:ext uri="{FF2B5EF4-FFF2-40B4-BE49-F238E27FC236}">
                <a16:creationId xmlns:a16="http://schemas.microsoft.com/office/drawing/2014/main" id="{E495E05D-7B92-4677-9C06-9C4722F0ED72}"/>
              </a:ext>
            </a:extLst>
          </p:cNvPr>
          <p:cNvSpPr>
            <a:spLocks/>
          </p:cNvSpPr>
          <p:nvPr/>
        </p:nvSpPr>
        <p:spPr bwMode="auto">
          <a:xfrm>
            <a:off x="468313" y="2420938"/>
            <a:ext cx="1751012" cy="4105275"/>
          </a:xfrm>
          <a:custGeom>
            <a:avLst/>
            <a:gdLst>
              <a:gd name="T0" fmla="*/ 2147483646 w 1103"/>
              <a:gd name="T1" fmla="*/ 2147483646 h 2586"/>
              <a:gd name="T2" fmla="*/ 2147483646 w 1103"/>
              <a:gd name="T3" fmla="*/ 2147483646 h 2586"/>
              <a:gd name="T4" fmla="*/ 2147483646 w 1103"/>
              <a:gd name="T5" fmla="*/ 2147483646 h 2586"/>
              <a:gd name="T6" fmla="*/ 2147483646 w 1103"/>
              <a:gd name="T7" fmla="*/ 2147483646 h 2586"/>
              <a:gd name="T8" fmla="*/ 2147483646 w 1103"/>
              <a:gd name="T9" fmla="*/ 2147483646 h 2586"/>
              <a:gd name="T10" fmla="*/ 2147483646 w 1103"/>
              <a:gd name="T11" fmla="*/ 2147483646 h 2586"/>
              <a:gd name="T12" fmla="*/ 2147483646 w 1103"/>
              <a:gd name="T13" fmla="*/ 2147483646 h 2586"/>
              <a:gd name="T14" fmla="*/ 2147483646 w 1103"/>
              <a:gd name="T15" fmla="*/ 2147483646 h 2586"/>
              <a:gd name="T16" fmla="*/ 2147483646 w 1103"/>
              <a:gd name="T17" fmla="*/ 2147483646 h 2586"/>
              <a:gd name="T18" fmla="*/ 2147483646 w 1103"/>
              <a:gd name="T19" fmla="*/ 2147483646 h 2586"/>
              <a:gd name="T20" fmla="*/ 2147483646 w 1103"/>
              <a:gd name="T21" fmla="*/ 2147483646 h 2586"/>
              <a:gd name="T22" fmla="*/ 2147483646 w 1103"/>
              <a:gd name="T23" fmla="*/ 2147483646 h 2586"/>
              <a:gd name="T24" fmla="*/ 2147483646 w 1103"/>
              <a:gd name="T25" fmla="*/ 2147483646 h 2586"/>
              <a:gd name="T26" fmla="*/ 2147483646 w 1103"/>
              <a:gd name="T27" fmla="*/ 2147483646 h 2586"/>
              <a:gd name="T28" fmla="*/ 2147483646 w 1103"/>
              <a:gd name="T29" fmla="*/ 2147483646 h 2586"/>
              <a:gd name="T30" fmla="*/ 2147483646 w 1103"/>
              <a:gd name="T31" fmla="*/ 2147483646 h 2586"/>
              <a:gd name="T32" fmla="*/ 2147483646 w 1103"/>
              <a:gd name="T33" fmla="*/ 0 h 258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03" h="2586">
                <a:moveTo>
                  <a:pt x="348" y="46"/>
                </a:moveTo>
                <a:cubicBezTo>
                  <a:pt x="204" y="250"/>
                  <a:pt x="60" y="454"/>
                  <a:pt x="30" y="726"/>
                </a:cubicBezTo>
                <a:cubicBezTo>
                  <a:pt x="0" y="998"/>
                  <a:pt x="90" y="1399"/>
                  <a:pt x="166" y="1679"/>
                </a:cubicBezTo>
                <a:cubicBezTo>
                  <a:pt x="242" y="1959"/>
                  <a:pt x="371" y="2253"/>
                  <a:pt x="484" y="2404"/>
                </a:cubicBezTo>
                <a:cubicBezTo>
                  <a:pt x="597" y="2555"/>
                  <a:pt x="779" y="2586"/>
                  <a:pt x="847" y="2586"/>
                </a:cubicBezTo>
                <a:cubicBezTo>
                  <a:pt x="915" y="2586"/>
                  <a:pt x="892" y="2532"/>
                  <a:pt x="892" y="2404"/>
                </a:cubicBezTo>
                <a:cubicBezTo>
                  <a:pt x="892" y="2276"/>
                  <a:pt x="862" y="1906"/>
                  <a:pt x="847" y="1815"/>
                </a:cubicBezTo>
                <a:cubicBezTo>
                  <a:pt x="832" y="1724"/>
                  <a:pt x="824" y="1860"/>
                  <a:pt x="801" y="1860"/>
                </a:cubicBezTo>
                <a:cubicBezTo>
                  <a:pt x="778" y="1860"/>
                  <a:pt x="718" y="1808"/>
                  <a:pt x="711" y="1815"/>
                </a:cubicBezTo>
                <a:cubicBezTo>
                  <a:pt x="704" y="1822"/>
                  <a:pt x="756" y="1898"/>
                  <a:pt x="756" y="1905"/>
                </a:cubicBezTo>
                <a:cubicBezTo>
                  <a:pt x="756" y="1912"/>
                  <a:pt x="718" y="1852"/>
                  <a:pt x="711" y="1860"/>
                </a:cubicBezTo>
                <a:cubicBezTo>
                  <a:pt x="704" y="1868"/>
                  <a:pt x="719" y="1958"/>
                  <a:pt x="711" y="1951"/>
                </a:cubicBezTo>
                <a:cubicBezTo>
                  <a:pt x="703" y="1944"/>
                  <a:pt x="680" y="1815"/>
                  <a:pt x="665" y="1815"/>
                </a:cubicBezTo>
                <a:cubicBezTo>
                  <a:pt x="650" y="1815"/>
                  <a:pt x="635" y="2019"/>
                  <a:pt x="620" y="1951"/>
                </a:cubicBezTo>
                <a:cubicBezTo>
                  <a:pt x="605" y="1883"/>
                  <a:pt x="507" y="1625"/>
                  <a:pt x="575" y="1406"/>
                </a:cubicBezTo>
                <a:cubicBezTo>
                  <a:pt x="643" y="1187"/>
                  <a:pt x="953" y="869"/>
                  <a:pt x="1028" y="635"/>
                </a:cubicBezTo>
                <a:cubicBezTo>
                  <a:pt x="1103" y="401"/>
                  <a:pt x="1065" y="200"/>
                  <a:pt x="1028" y="0"/>
                </a:cubicBezTo>
              </a:path>
            </a:pathLst>
          </a:custGeom>
          <a:solidFill>
            <a:srgbClr val="FFCC99"/>
          </a:solidFill>
          <a:ln w="28575" cmpd="sng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45612D03-0AA9-48CB-B225-D37D5FA82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115888"/>
            <a:ext cx="527050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8001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2573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cs-CZ" altLang="cs-CZ" sz="24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cs-CZ" altLang="cs-CZ" sz="1800" b="1"/>
          </a:p>
        </p:txBody>
      </p:sp>
      <p:pic>
        <p:nvPicPr>
          <p:cNvPr id="12295" name="Picture 7" descr="stullerovazip">
            <a:extLst>
              <a:ext uri="{FF2B5EF4-FFF2-40B4-BE49-F238E27FC236}">
                <a16:creationId xmlns:a16="http://schemas.microsoft.com/office/drawing/2014/main" id="{BB8241B2-A287-4941-BE7F-A8235C39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49275"/>
            <a:ext cx="2447925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A3B2779-1AB7-4A6E-8FFD-77AECB423E1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>
                <a:solidFill>
                  <a:srgbClr val="FFFF00"/>
                </a:solidFill>
                <a:latin typeface="Times New Roman" pitchFamily="18" charset="0"/>
              </a:rPr>
              <a:t>Stripping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9D11A53-953E-4F98-89B8-05BA49765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/>
          </a:p>
        </p:txBody>
      </p:sp>
      <p:sp>
        <p:nvSpPr>
          <p:cNvPr id="14340" name="Freeform 4">
            <a:extLst>
              <a:ext uri="{FF2B5EF4-FFF2-40B4-BE49-F238E27FC236}">
                <a16:creationId xmlns:a16="http://schemas.microsoft.com/office/drawing/2014/main" id="{3C6F43ED-379A-4041-8275-EBA089A38686}"/>
              </a:ext>
            </a:extLst>
          </p:cNvPr>
          <p:cNvSpPr>
            <a:spLocks/>
          </p:cNvSpPr>
          <p:nvPr/>
        </p:nvSpPr>
        <p:spPr bwMode="auto">
          <a:xfrm>
            <a:off x="2916238" y="3716338"/>
            <a:ext cx="935037" cy="73025"/>
          </a:xfrm>
          <a:custGeom>
            <a:avLst/>
            <a:gdLst>
              <a:gd name="T0" fmla="*/ 0 w 589"/>
              <a:gd name="T1" fmla="*/ 0 h 145"/>
              <a:gd name="T2" fmla="*/ 2147483646 w 589"/>
              <a:gd name="T3" fmla="*/ 2147483646 h 145"/>
              <a:gd name="T4" fmla="*/ 2147483646 w 589"/>
              <a:gd name="T5" fmla="*/ 2147483646 h 145"/>
              <a:gd name="T6" fmla="*/ 2147483646 w 589"/>
              <a:gd name="T7" fmla="*/ 2147483646 h 145"/>
              <a:gd name="T8" fmla="*/ 2147483646 w 589"/>
              <a:gd name="T9" fmla="*/ 0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9" h="145">
                <a:moveTo>
                  <a:pt x="0" y="0"/>
                </a:moveTo>
                <a:cubicBezTo>
                  <a:pt x="22" y="11"/>
                  <a:pt x="45" y="23"/>
                  <a:pt x="90" y="46"/>
                </a:cubicBezTo>
                <a:cubicBezTo>
                  <a:pt x="135" y="69"/>
                  <a:pt x="211" y="129"/>
                  <a:pt x="272" y="137"/>
                </a:cubicBezTo>
                <a:cubicBezTo>
                  <a:pt x="333" y="145"/>
                  <a:pt x="400" y="114"/>
                  <a:pt x="453" y="91"/>
                </a:cubicBezTo>
                <a:cubicBezTo>
                  <a:pt x="506" y="68"/>
                  <a:pt x="566" y="15"/>
                  <a:pt x="58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1" name="Freeform 5">
            <a:extLst>
              <a:ext uri="{FF2B5EF4-FFF2-40B4-BE49-F238E27FC236}">
                <a16:creationId xmlns:a16="http://schemas.microsoft.com/office/drawing/2014/main" id="{4F415FF1-9EFB-43B0-A121-863FB00F2E24}"/>
              </a:ext>
            </a:extLst>
          </p:cNvPr>
          <p:cNvSpPr>
            <a:spLocks/>
          </p:cNvSpPr>
          <p:nvPr/>
        </p:nvSpPr>
        <p:spPr bwMode="auto">
          <a:xfrm rot="10800000">
            <a:off x="2700338" y="5157788"/>
            <a:ext cx="935037" cy="71437"/>
          </a:xfrm>
          <a:custGeom>
            <a:avLst/>
            <a:gdLst>
              <a:gd name="T0" fmla="*/ 0 w 589"/>
              <a:gd name="T1" fmla="*/ 0 h 145"/>
              <a:gd name="T2" fmla="*/ 2147483646 w 589"/>
              <a:gd name="T3" fmla="*/ 2147483646 h 145"/>
              <a:gd name="T4" fmla="*/ 2147483646 w 589"/>
              <a:gd name="T5" fmla="*/ 2147483646 h 145"/>
              <a:gd name="T6" fmla="*/ 2147483646 w 589"/>
              <a:gd name="T7" fmla="*/ 2147483646 h 145"/>
              <a:gd name="T8" fmla="*/ 2147483646 w 589"/>
              <a:gd name="T9" fmla="*/ 0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9" h="145">
                <a:moveTo>
                  <a:pt x="0" y="0"/>
                </a:moveTo>
                <a:cubicBezTo>
                  <a:pt x="22" y="11"/>
                  <a:pt x="45" y="23"/>
                  <a:pt x="90" y="46"/>
                </a:cubicBezTo>
                <a:cubicBezTo>
                  <a:pt x="135" y="69"/>
                  <a:pt x="211" y="129"/>
                  <a:pt x="272" y="137"/>
                </a:cubicBezTo>
                <a:cubicBezTo>
                  <a:pt x="333" y="145"/>
                  <a:pt x="400" y="114"/>
                  <a:pt x="453" y="91"/>
                </a:cubicBezTo>
                <a:cubicBezTo>
                  <a:pt x="506" y="68"/>
                  <a:pt x="566" y="15"/>
                  <a:pt x="58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2" name="Freeform 6">
            <a:extLst>
              <a:ext uri="{FF2B5EF4-FFF2-40B4-BE49-F238E27FC236}">
                <a16:creationId xmlns:a16="http://schemas.microsoft.com/office/drawing/2014/main" id="{EEA94AE6-521B-4961-958F-7F32D9EBEEE0}"/>
              </a:ext>
            </a:extLst>
          </p:cNvPr>
          <p:cNvSpPr>
            <a:spLocks/>
          </p:cNvSpPr>
          <p:nvPr/>
        </p:nvSpPr>
        <p:spPr bwMode="auto">
          <a:xfrm rot="10800000">
            <a:off x="2771775" y="4652963"/>
            <a:ext cx="935038" cy="142875"/>
          </a:xfrm>
          <a:custGeom>
            <a:avLst/>
            <a:gdLst>
              <a:gd name="T0" fmla="*/ 0 w 589"/>
              <a:gd name="T1" fmla="*/ 0 h 145"/>
              <a:gd name="T2" fmla="*/ 2147483646 w 589"/>
              <a:gd name="T3" fmla="*/ 2147483646 h 145"/>
              <a:gd name="T4" fmla="*/ 2147483646 w 589"/>
              <a:gd name="T5" fmla="*/ 2147483646 h 145"/>
              <a:gd name="T6" fmla="*/ 2147483646 w 589"/>
              <a:gd name="T7" fmla="*/ 2147483646 h 145"/>
              <a:gd name="T8" fmla="*/ 2147483646 w 589"/>
              <a:gd name="T9" fmla="*/ 0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9" h="145">
                <a:moveTo>
                  <a:pt x="0" y="0"/>
                </a:moveTo>
                <a:cubicBezTo>
                  <a:pt x="22" y="11"/>
                  <a:pt x="45" y="23"/>
                  <a:pt x="90" y="46"/>
                </a:cubicBezTo>
                <a:cubicBezTo>
                  <a:pt x="135" y="69"/>
                  <a:pt x="211" y="129"/>
                  <a:pt x="272" y="137"/>
                </a:cubicBezTo>
                <a:cubicBezTo>
                  <a:pt x="333" y="145"/>
                  <a:pt x="400" y="114"/>
                  <a:pt x="453" y="91"/>
                </a:cubicBezTo>
                <a:cubicBezTo>
                  <a:pt x="506" y="68"/>
                  <a:pt x="566" y="15"/>
                  <a:pt x="58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7052F888-7BBA-4B6C-A45F-EF4A854C8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1196975"/>
            <a:ext cx="6999288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u="sng">
                <a:latin typeface="Times New Roman" panose="02020603050405020304" pitchFamily="18" charset="0"/>
              </a:rPr>
              <a:t>Reasons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Bad orientation in morphology – no diagnostic x-ray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Instruments are nod bended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Rotary NiTi with a big taper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i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>
                <a:solidFill>
                  <a:srgbClr val="FFFF00"/>
                </a:solidFill>
                <a:latin typeface="Times New Roman" panose="02020603050405020304" pitchFamily="18" charset="0"/>
              </a:rPr>
              <a:t>Dangereous zones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>
                <a:solidFill>
                  <a:srgbClr val="FFFF00"/>
                </a:solidFill>
                <a:latin typeface="Times New Roman" panose="02020603050405020304" pitchFamily="18" charset="0"/>
              </a:rPr>
              <a:t>Mandibular molars – mesial roots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i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>
                <a:solidFill>
                  <a:srgbClr val="FFFF00"/>
                </a:solidFill>
                <a:latin typeface="Times New Roman" panose="02020603050405020304" pitchFamily="18" charset="0"/>
              </a:rPr>
              <a:t>Premolars, esp. maxillar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>
                <a:solidFill>
                  <a:srgbClr val="FFFF00"/>
                </a:solidFill>
                <a:latin typeface="Times New Roman" panose="02020603050405020304" pitchFamily="18" charset="0"/>
              </a:rPr>
              <a:t>Mandibular incisors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i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i="1">
              <a:latin typeface="Times New Roman" panose="02020603050405020304" pitchFamily="18" charset="0"/>
            </a:endParaRPr>
          </a:p>
        </p:txBody>
      </p:sp>
      <p:sp>
        <p:nvSpPr>
          <p:cNvPr id="14344" name="AutoShape 8">
            <a:extLst>
              <a:ext uri="{FF2B5EF4-FFF2-40B4-BE49-F238E27FC236}">
                <a16:creationId xmlns:a16="http://schemas.microsoft.com/office/drawing/2014/main" id="{D1F28283-0423-41D7-AB5A-EFD5E4F9E59C}"/>
              </a:ext>
            </a:extLst>
          </p:cNvPr>
          <p:cNvSpPr>
            <a:spLocks/>
          </p:cNvSpPr>
          <p:nvPr/>
        </p:nvSpPr>
        <p:spPr bwMode="auto">
          <a:xfrm>
            <a:off x="6372225" y="530066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English111 Vivace BT" pitchFamily="66" charset="0"/>
            </a:endParaRP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E104132C-14FC-4B3E-B920-03BBD20EE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516563"/>
            <a:ext cx="1271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i="1"/>
              <a:t>Oblast isthmu</a:t>
            </a:r>
          </a:p>
        </p:txBody>
      </p:sp>
      <p:sp>
        <p:nvSpPr>
          <p:cNvPr id="14346" name="Freeform 10">
            <a:extLst>
              <a:ext uri="{FF2B5EF4-FFF2-40B4-BE49-F238E27FC236}">
                <a16:creationId xmlns:a16="http://schemas.microsoft.com/office/drawing/2014/main" id="{2B90F36D-63D4-4CC8-9153-C01AEDB244DA}"/>
              </a:ext>
            </a:extLst>
          </p:cNvPr>
          <p:cNvSpPr>
            <a:spLocks/>
          </p:cNvSpPr>
          <p:nvPr/>
        </p:nvSpPr>
        <p:spPr bwMode="auto">
          <a:xfrm rot="604380">
            <a:off x="531813" y="1762125"/>
            <a:ext cx="1373187" cy="4848225"/>
          </a:xfrm>
          <a:custGeom>
            <a:avLst/>
            <a:gdLst>
              <a:gd name="T0" fmla="*/ 2147483646 w 1256"/>
              <a:gd name="T1" fmla="*/ 0 h 3054"/>
              <a:gd name="T2" fmla="*/ 2147483646 w 1256"/>
              <a:gd name="T3" fmla="*/ 2147483646 h 3054"/>
              <a:gd name="T4" fmla="*/ 2147483646 w 1256"/>
              <a:gd name="T5" fmla="*/ 2147483646 h 3054"/>
              <a:gd name="T6" fmla="*/ 2147483646 w 1256"/>
              <a:gd name="T7" fmla="*/ 2147483646 h 3054"/>
              <a:gd name="T8" fmla="*/ 2147483646 w 1256"/>
              <a:gd name="T9" fmla="*/ 2147483646 h 3054"/>
              <a:gd name="T10" fmla="*/ 2147483646 w 1256"/>
              <a:gd name="T11" fmla="*/ 2147483646 h 3054"/>
              <a:gd name="T12" fmla="*/ 2147483646 w 1256"/>
              <a:gd name="T13" fmla="*/ 2147483646 h 3054"/>
              <a:gd name="T14" fmla="*/ 2147483646 w 1256"/>
              <a:gd name="T15" fmla="*/ 2147483646 h 3054"/>
              <a:gd name="T16" fmla="*/ 2147483646 w 1256"/>
              <a:gd name="T17" fmla="*/ 2147483646 h 3054"/>
              <a:gd name="T18" fmla="*/ 2147483646 w 1256"/>
              <a:gd name="T19" fmla="*/ 2147483646 h 30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56" h="3054">
                <a:moveTo>
                  <a:pt x="485" y="0"/>
                </a:moveTo>
                <a:cubicBezTo>
                  <a:pt x="318" y="162"/>
                  <a:pt x="152" y="325"/>
                  <a:pt x="76" y="499"/>
                </a:cubicBezTo>
                <a:cubicBezTo>
                  <a:pt x="0" y="673"/>
                  <a:pt x="16" y="779"/>
                  <a:pt x="31" y="1043"/>
                </a:cubicBezTo>
                <a:cubicBezTo>
                  <a:pt x="46" y="1307"/>
                  <a:pt x="76" y="1784"/>
                  <a:pt x="167" y="2086"/>
                </a:cubicBezTo>
                <a:cubicBezTo>
                  <a:pt x="258" y="2388"/>
                  <a:pt x="447" y="2713"/>
                  <a:pt x="575" y="2857"/>
                </a:cubicBezTo>
                <a:cubicBezTo>
                  <a:pt x="703" y="3001"/>
                  <a:pt x="892" y="3054"/>
                  <a:pt x="938" y="2948"/>
                </a:cubicBezTo>
                <a:cubicBezTo>
                  <a:pt x="984" y="2842"/>
                  <a:pt x="901" y="2487"/>
                  <a:pt x="848" y="2222"/>
                </a:cubicBezTo>
                <a:cubicBezTo>
                  <a:pt x="795" y="1957"/>
                  <a:pt x="636" y="1588"/>
                  <a:pt x="621" y="1361"/>
                </a:cubicBezTo>
                <a:cubicBezTo>
                  <a:pt x="606" y="1134"/>
                  <a:pt x="651" y="1036"/>
                  <a:pt x="757" y="862"/>
                </a:cubicBezTo>
                <a:cubicBezTo>
                  <a:pt x="863" y="688"/>
                  <a:pt x="1059" y="502"/>
                  <a:pt x="1256" y="317"/>
                </a:cubicBezTo>
              </a:path>
            </a:pathLst>
          </a:custGeom>
          <a:solidFill>
            <a:srgbClr val="FFCC99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7" name="Freeform 11">
            <a:extLst>
              <a:ext uri="{FF2B5EF4-FFF2-40B4-BE49-F238E27FC236}">
                <a16:creationId xmlns:a16="http://schemas.microsoft.com/office/drawing/2014/main" id="{1E632B14-751B-4C38-AA7D-6411CB6DB75B}"/>
              </a:ext>
            </a:extLst>
          </p:cNvPr>
          <p:cNvSpPr>
            <a:spLocks/>
          </p:cNvSpPr>
          <p:nvPr/>
        </p:nvSpPr>
        <p:spPr bwMode="auto">
          <a:xfrm>
            <a:off x="1042988" y="1557338"/>
            <a:ext cx="936625" cy="4464050"/>
          </a:xfrm>
          <a:custGeom>
            <a:avLst/>
            <a:gdLst>
              <a:gd name="T0" fmla="*/ 2147483646 w 1195"/>
              <a:gd name="T1" fmla="*/ 2147483646 h 2812"/>
              <a:gd name="T2" fmla="*/ 2147483646 w 1195"/>
              <a:gd name="T3" fmla="*/ 2147483646 h 2812"/>
              <a:gd name="T4" fmla="*/ 2147483646 w 1195"/>
              <a:gd name="T5" fmla="*/ 2147483646 h 2812"/>
              <a:gd name="T6" fmla="*/ 2147483646 w 1195"/>
              <a:gd name="T7" fmla="*/ 2147483646 h 2812"/>
              <a:gd name="T8" fmla="*/ 2147483646 w 1195"/>
              <a:gd name="T9" fmla="*/ 2147483646 h 2812"/>
              <a:gd name="T10" fmla="*/ 2147483646 w 1195"/>
              <a:gd name="T11" fmla="*/ 2147483646 h 28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95" h="2812">
                <a:moveTo>
                  <a:pt x="771" y="76"/>
                </a:moveTo>
                <a:cubicBezTo>
                  <a:pt x="476" y="828"/>
                  <a:pt x="182" y="1580"/>
                  <a:pt x="91" y="2026"/>
                </a:cubicBezTo>
                <a:cubicBezTo>
                  <a:pt x="0" y="2472"/>
                  <a:pt x="151" y="2812"/>
                  <a:pt x="227" y="2752"/>
                </a:cubicBezTo>
                <a:cubicBezTo>
                  <a:pt x="303" y="2692"/>
                  <a:pt x="401" y="2080"/>
                  <a:pt x="545" y="1664"/>
                </a:cubicBezTo>
                <a:cubicBezTo>
                  <a:pt x="689" y="1248"/>
                  <a:pt x="983" y="514"/>
                  <a:pt x="1089" y="257"/>
                </a:cubicBezTo>
                <a:cubicBezTo>
                  <a:pt x="1195" y="0"/>
                  <a:pt x="1187" y="60"/>
                  <a:pt x="1180" y="121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9E5E49A-225C-48AE-A689-E668A985225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solidFill>
                  <a:srgbClr val="FFFF00"/>
                </a:solidFill>
              </a:rPr>
              <a:t>Stripping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43B2B35-9C49-47EB-93D0-5771D3C36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15364" name="Oval 4">
            <a:extLst>
              <a:ext uri="{FF2B5EF4-FFF2-40B4-BE49-F238E27FC236}">
                <a16:creationId xmlns:a16="http://schemas.microsoft.com/office/drawing/2014/main" id="{AB5F7A54-2F1B-4795-8DD3-98C40BD42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3716338"/>
            <a:ext cx="2160588" cy="10080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English111 Vivace BT" pitchFamily="66" charset="0"/>
            </a:endParaRPr>
          </a:p>
        </p:txBody>
      </p:sp>
      <p:sp>
        <p:nvSpPr>
          <p:cNvPr id="15365" name="Oval 5">
            <a:extLst>
              <a:ext uri="{FF2B5EF4-FFF2-40B4-BE49-F238E27FC236}">
                <a16:creationId xmlns:a16="http://schemas.microsoft.com/office/drawing/2014/main" id="{03BF7776-9A07-4DBF-A8D8-FC6AE7E41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716338"/>
            <a:ext cx="2232025" cy="10810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English111 Vivace BT" pitchFamily="66" charset="0"/>
            </a:endParaRPr>
          </a:p>
        </p:txBody>
      </p:sp>
      <p:sp>
        <p:nvSpPr>
          <p:cNvPr id="15366" name="Oval 6">
            <a:extLst>
              <a:ext uri="{FF2B5EF4-FFF2-40B4-BE49-F238E27FC236}">
                <a16:creationId xmlns:a16="http://schemas.microsoft.com/office/drawing/2014/main" id="{5D7EB01A-B556-4018-AFC1-7CBF3FACA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005263"/>
            <a:ext cx="935037" cy="4318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English111 Vivace BT" pitchFamily="66" charset="0"/>
            </a:endParaRPr>
          </a:p>
        </p:txBody>
      </p:sp>
      <p:sp>
        <p:nvSpPr>
          <p:cNvPr id="15367" name="Oval 7">
            <a:extLst>
              <a:ext uri="{FF2B5EF4-FFF2-40B4-BE49-F238E27FC236}">
                <a16:creationId xmlns:a16="http://schemas.microsoft.com/office/drawing/2014/main" id="{0050CE31-99FB-46CD-B184-B50D3D2A8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005263"/>
            <a:ext cx="1008062" cy="4318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English111 Vivace BT" pitchFamily="66" charset="0"/>
            </a:endParaRPr>
          </a:p>
        </p:txBody>
      </p:sp>
      <p:sp>
        <p:nvSpPr>
          <p:cNvPr id="15368" name="Oval 8">
            <a:extLst>
              <a:ext uri="{FF2B5EF4-FFF2-40B4-BE49-F238E27FC236}">
                <a16:creationId xmlns:a16="http://schemas.microsoft.com/office/drawing/2014/main" id="{23AED7B9-E323-4523-BDA0-EC0191E98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789363"/>
            <a:ext cx="647700" cy="792162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i="1"/>
          </a:p>
        </p:txBody>
      </p:sp>
      <p:sp>
        <p:nvSpPr>
          <p:cNvPr id="15369" name="Freeform 9">
            <a:extLst>
              <a:ext uri="{FF2B5EF4-FFF2-40B4-BE49-F238E27FC236}">
                <a16:creationId xmlns:a16="http://schemas.microsoft.com/office/drawing/2014/main" id="{378EBDBC-5F66-4139-8BD7-5AF5F523730F}"/>
              </a:ext>
            </a:extLst>
          </p:cNvPr>
          <p:cNvSpPr>
            <a:spLocks/>
          </p:cNvSpPr>
          <p:nvPr/>
        </p:nvSpPr>
        <p:spPr bwMode="auto">
          <a:xfrm>
            <a:off x="2916238" y="3716338"/>
            <a:ext cx="935037" cy="73025"/>
          </a:xfrm>
          <a:custGeom>
            <a:avLst/>
            <a:gdLst>
              <a:gd name="T0" fmla="*/ 0 w 589"/>
              <a:gd name="T1" fmla="*/ 0 h 145"/>
              <a:gd name="T2" fmla="*/ 2147483646 w 589"/>
              <a:gd name="T3" fmla="*/ 2147483646 h 145"/>
              <a:gd name="T4" fmla="*/ 2147483646 w 589"/>
              <a:gd name="T5" fmla="*/ 2147483646 h 145"/>
              <a:gd name="T6" fmla="*/ 2147483646 w 589"/>
              <a:gd name="T7" fmla="*/ 2147483646 h 145"/>
              <a:gd name="T8" fmla="*/ 2147483646 w 589"/>
              <a:gd name="T9" fmla="*/ 0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9" h="145">
                <a:moveTo>
                  <a:pt x="0" y="0"/>
                </a:moveTo>
                <a:cubicBezTo>
                  <a:pt x="22" y="11"/>
                  <a:pt x="45" y="23"/>
                  <a:pt x="90" y="46"/>
                </a:cubicBezTo>
                <a:cubicBezTo>
                  <a:pt x="135" y="69"/>
                  <a:pt x="211" y="129"/>
                  <a:pt x="272" y="137"/>
                </a:cubicBezTo>
                <a:cubicBezTo>
                  <a:pt x="333" y="145"/>
                  <a:pt x="400" y="114"/>
                  <a:pt x="453" y="91"/>
                </a:cubicBezTo>
                <a:cubicBezTo>
                  <a:pt x="506" y="68"/>
                  <a:pt x="566" y="15"/>
                  <a:pt x="58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0" name="Freeform 10">
            <a:extLst>
              <a:ext uri="{FF2B5EF4-FFF2-40B4-BE49-F238E27FC236}">
                <a16:creationId xmlns:a16="http://schemas.microsoft.com/office/drawing/2014/main" id="{9B94904E-B07B-404C-A8BD-020C4A70E5C0}"/>
              </a:ext>
            </a:extLst>
          </p:cNvPr>
          <p:cNvSpPr>
            <a:spLocks/>
          </p:cNvSpPr>
          <p:nvPr/>
        </p:nvSpPr>
        <p:spPr bwMode="auto">
          <a:xfrm rot="10800000">
            <a:off x="2700338" y="5157788"/>
            <a:ext cx="935037" cy="71437"/>
          </a:xfrm>
          <a:custGeom>
            <a:avLst/>
            <a:gdLst>
              <a:gd name="T0" fmla="*/ 0 w 589"/>
              <a:gd name="T1" fmla="*/ 0 h 145"/>
              <a:gd name="T2" fmla="*/ 2147483646 w 589"/>
              <a:gd name="T3" fmla="*/ 2147483646 h 145"/>
              <a:gd name="T4" fmla="*/ 2147483646 w 589"/>
              <a:gd name="T5" fmla="*/ 2147483646 h 145"/>
              <a:gd name="T6" fmla="*/ 2147483646 w 589"/>
              <a:gd name="T7" fmla="*/ 2147483646 h 145"/>
              <a:gd name="T8" fmla="*/ 2147483646 w 589"/>
              <a:gd name="T9" fmla="*/ 0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9" h="145">
                <a:moveTo>
                  <a:pt x="0" y="0"/>
                </a:moveTo>
                <a:cubicBezTo>
                  <a:pt x="22" y="11"/>
                  <a:pt x="45" y="23"/>
                  <a:pt x="90" y="46"/>
                </a:cubicBezTo>
                <a:cubicBezTo>
                  <a:pt x="135" y="69"/>
                  <a:pt x="211" y="129"/>
                  <a:pt x="272" y="137"/>
                </a:cubicBezTo>
                <a:cubicBezTo>
                  <a:pt x="333" y="145"/>
                  <a:pt x="400" y="114"/>
                  <a:pt x="453" y="91"/>
                </a:cubicBezTo>
                <a:cubicBezTo>
                  <a:pt x="506" y="68"/>
                  <a:pt x="566" y="15"/>
                  <a:pt x="58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1" name="Freeform 11">
            <a:extLst>
              <a:ext uri="{FF2B5EF4-FFF2-40B4-BE49-F238E27FC236}">
                <a16:creationId xmlns:a16="http://schemas.microsoft.com/office/drawing/2014/main" id="{64A452AC-8DF2-4F9D-9233-33F8E5E66A69}"/>
              </a:ext>
            </a:extLst>
          </p:cNvPr>
          <p:cNvSpPr>
            <a:spLocks/>
          </p:cNvSpPr>
          <p:nvPr/>
        </p:nvSpPr>
        <p:spPr bwMode="auto">
          <a:xfrm rot="10800000">
            <a:off x="2771775" y="4652963"/>
            <a:ext cx="935038" cy="142875"/>
          </a:xfrm>
          <a:custGeom>
            <a:avLst/>
            <a:gdLst>
              <a:gd name="T0" fmla="*/ 0 w 589"/>
              <a:gd name="T1" fmla="*/ 0 h 145"/>
              <a:gd name="T2" fmla="*/ 2147483646 w 589"/>
              <a:gd name="T3" fmla="*/ 2147483646 h 145"/>
              <a:gd name="T4" fmla="*/ 2147483646 w 589"/>
              <a:gd name="T5" fmla="*/ 2147483646 h 145"/>
              <a:gd name="T6" fmla="*/ 2147483646 w 589"/>
              <a:gd name="T7" fmla="*/ 2147483646 h 145"/>
              <a:gd name="T8" fmla="*/ 2147483646 w 589"/>
              <a:gd name="T9" fmla="*/ 0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9" h="145">
                <a:moveTo>
                  <a:pt x="0" y="0"/>
                </a:moveTo>
                <a:cubicBezTo>
                  <a:pt x="22" y="11"/>
                  <a:pt x="45" y="23"/>
                  <a:pt x="90" y="46"/>
                </a:cubicBezTo>
                <a:cubicBezTo>
                  <a:pt x="135" y="69"/>
                  <a:pt x="211" y="129"/>
                  <a:pt x="272" y="137"/>
                </a:cubicBezTo>
                <a:cubicBezTo>
                  <a:pt x="333" y="145"/>
                  <a:pt x="400" y="114"/>
                  <a:pt x="453" y="91"/>
                </a:cubicBezTo>
                <a:cubicBezTo>
                  <a:pt x="506" y="68"/>
                  <a:pt x="566" y="15"/>
                  <a:pt x="58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8CAA0C38-824F-4B34-A390-1FA4435AE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700213"/>
            <a:ext cx="2919412" cy="420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Důkladný přehled!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Šetřit oblast isthmu!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Ruční preparace!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Menší  kónus NiTi !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i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i="1"/>
          </a:p>
        </p:txBody>
      </p:sp>
      <p:sp>
        <p:nvSpPr>
          <p:cNvPr id="15373" name="Oval 13">
            <a:extLst>
              <a:ext uri="{FF2B5EF4-FFF2-40B4-BE49-F238E27FC236}">
                <a16:creationId xmlns:a16="http://schemas.microsoft.com/office/drawing/2014/main" id="{51D192BE-DE98-4DF2-AD88-F8C30B9CC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860800"/>
            <a:ext cx="647700" cy="720725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i="1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3464EEC-D07A-4856-A2DE-E0C729550E8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solidFill>
                  <a:srgbClr val="FFFF00"/>
                </a:solidFill>
              </a:rPr>
              <a:t>Stripping</a:t>
            </a:r>
          </a:p>
        </p:txBody>
      </p:sp>
      <p:sp>
        <p:nvSpPr>
          <p:cNvPr id="16387" name="Freeform 3">
            <a:extLst>
              <a:ext uri="{FF2B5EF4-FFF2-40B4-BE49-F238E27FC236}">
                <a16:creationId xmlns:a16="http://schemas.microsoft.com/office/drawing/2014/main" id="{14E23203-FEA6-47F8-8198-472C75566599}"/>
              </a:ext>
            </a:extLst>
          </p:cNvPr>
          <p:cNvSpPr>
            <a:spLocks/>
          </p:cNvSpPr>
          <p:nvPr/>
        </p:nvSpPr>
        <p:spPr bwMode="auto">
          <a:xfrm>
            <a:off x="2916238" y="3716338"/>
            <a:ext cx="935037" cy="73025"/>
          </a:xfrm>
          <a:custGeom>
            <a:avLst/>
            <a:gdLst>
              <a:gd name="T0" fmla="*/ 0 w 589"/>
              <a:gd name="T1" fmla="*/ 0 h 145"/>
              <a:gd name="T2" fmla="*/ 2147483646 w 589"/>
              <a:gd name="T3" fmla="*/ 2147483646 h 145"/>
              <a:gd name="T4" fmla="*/ 2147483646 w 589"/>
              <a:gd name="T5" fmla="*/ 2147483646 h 145"/>
              <a:gd name="T6" fmla="*/ 2147483646 w 589"/>
              <a:gd name="T7" fmla="*/ 2147483646 h 145"/>
              <a:gd name="T8" fmla="*/ 2147483646 w 589"/>
              <a:gd name="T9" fmla="*/ 0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9" h="145">
                <a:moveTo>
                  <a:pt x="0" y="0"/>
                </a:moveTo>
                <a:cubicBezTo>
                  <a:pt x="22" y="11"/>
                  <a:pt x="45" y="23"/>
                  <a:pt x="90" y="46"/>
                </a:cubicBezTo>
                <a:cubicBezTo>
                  <a:pt x="135" y="69"/>
                  <a:pt x="211" y="129"/>
                  <a:pt x="272" y="137"/>
                </a:cubicBezTo>
                <a:cubicBezTo>
                  <a:pt x="333" y="145"/>
                  <a:pt x="400" y="114"/>
                  <a:pt x="453" y="91"/>
                </a:cubicBezTo>
                <a:cubicBezTo>
                  <a:pt x="506" y="68"/>
                  <a:pt x="566" y="15"/>
                  <a:pt x="58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8" name="Freeform 4">
            <a:extLst>
              <a:ext uri="{FF2B5EF4-FFF2-40B4-BE49-F238E27FC236}">
                <a16:creationId xmlns:a16="http://schemas.microsoft.com/office/drawing/2014/main" id="{D4D582F3-7F73-43F9-A3E6-897E269694F7}"/>
              </a:ext>
            </a:extLst>
          </p:cNvPr>
          <p:cNvSpPr>
            <a:spLocks/>
          </p:cNvSpPr>
          <p:nvPr/>
        </p:nvSpPr>
        <p:spPr bwMode="auto">
          <a:xfrm rot="10800000">
            <a:off x="2700338" y="5157788"/>
            <a:ext cx="935037" cy="71437"/>
          </a:xfrm>
          <a:custGeom>
            <a:avLst/>
            <a:gdLst>
              <a:gd name="T0" fmla="*/ 0 w 589"/>
              <a:gd name="T1" fmla="*/ 0 h 145"/>
              <a:gd name="T2" fmla="*/ 2147483646 w 589"/>
              <a:gd name="T3" fmla="*/ 2147483646 h 145"/>
              <a:gd name="T4" fmla="*/ 2147483646 w 589"/>
              <a:gd name="T5" fmla="*/ 2147483646 h 145"/>
              <a:gd name="T6" fmla="*/ 2147483646 w 589"/>
              <a:gd name="T7" fmla="*/ 2147483646 h 145"/>
              <a:gd name="T8" fmla="*/ 2147483646 w 589"/>
              <a:gd name="T9" fmla="*/ 0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9" h="145">
                <a:moveTo>
                  <a:pt x="0" y="0"/>
                </a:moveTo>
                <a:cubicBezTo>
                  <a:pt x="22" y="11"/>
                  <a:pt x="45" y="23"/>
                  <a:pt x="90" y="46"/>
                </a:cubicBezTo>
                <a:cubicBezTo>
                  <a:pt x="135" y="69"/>
                  <a:pt x="211" y="129"/>
                  <a:pt x="272" y="137"/>
                </a:cubicBezTo>
                <a:cubicBezTo>
                  <a:pt x="333" y="145"/>
                  <a:pt x="400" y="114"/>
                  <a:pt x="453" y="91"/>
                </a:cubicBezTo>
                <a:cubicBezTo>
                  <a:pt x="506" y="68"/>
                  <a:pt x="566" y="15"/>
                  <a:pt x="58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9" name="Freeform 5">
            <a:extLst>
              <a:ext uri="{FF2B5EF4-FFF2-40B4-BE49-F238E27FC236}">
                <a16:creationId xmlns:a16="http://schemas.microsoft.com/office/drawing/2014/main" id="{BA492843-655E-4A16-A364-6A71AD23E405}"/>
              </a:ext>
            </a:extLst>
          </p:cNvPr>
          <p:cNvSpPr>
            <a:spLocks/>
          </p:cNvSpPr>
          <p:nvPr/>
        </p:nvSpPr>
        <p:spPr bwMode="auto">
          <a:xfrm rot="10800000">
            <a:off x="2771775" y="4652963"/>
            <a:ext cx="935038" cy="142875"/>
          </a:xfrm>
          <a:custGeom>
            <a:avLst/>
            <a:gdLst>
              <a:gd name="T0" fmla="*/ 0 w 589"/>
              <a:gd name="T1" fmla="*/ 0 h 145"/>
              <a:gd name="T2" fmla="*/ 2147483646 w 589"/>
              <a:gd name="T3" fmla="*/ 2147483646 h 145"/>
              <a:gd name="T4" fmla="*/ 2147483646 w 589"/>
              <a:gd name="T5" fmla="*/ 2147483646 h 145"/>
              <a:gd name="T6" fmla="*/ 2147483646 w 589"/>
              <a:gd name="T7" fmla="*/ 2147483646 h 145"/>
              <a:gd name="T8" fmla="*/ 2147483646 w 589"/>
              <a:gd name="T9" fmla="*/ 0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9" h="145">
                <a:moveTo>
                  <a:pt x="0" y="0"/>
                </a:moveTo>
                <a:cubicBezTo>
                  <a:pt x="22" y="11"/>
                  <a:pt x="45" y="23"/>
                  <a:pt x="90" y="46"/>
                </a:cubicBezTo>
                <a:cubicBezTo>
                  <a:pt x="135" y="69"/>
                  <a:pt x="211" y="129"/>
                  <a:pt x="272" y="137"/>
                </a:cubicBezTo>
                <a:cubicBezTo>
                  <a:pt x="333" y="145"/>
                  <a:pt x="400" y="114"/>
                  <a:pt x="453" y="91"/>
                </a:cubicBezTo>
                <a:cubicBezTo>
                  <a:pt x="506" y="68"/>
                  <a:pt x="566" y="15"/>
                  <a:pt x="58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6390" name="Picture 6" descr="klusakovapopl">
            <a:extLst>
              <a:ext uri="{FF2B5EF4-FFF2-40B4-BE49-F238E27FC236}">
                <a16:creationId xmlns:a16="http://schemas.microsoft.com/office/drawing/2014/main" id="{AD0B3848-25EC-4A43-9E0D-F811654A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989138"/>
            <a:ext cx="3776662" cy="264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Line 7">
            <a:extLst>
              <a:ext uri="{FF2B5EF4-FFF2-40B4-BE49-F238E27FC236}">
                <a16:creationId xmlns:a16="http://schemas.microsoft.com/office/drawing/2014/main" id="{A886532A-B261-484C-9394-5D77A054EA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3500438"/>
            <a:ext cx="2016125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7A83FDE6-8788-4CAA-AB4B-5BBC724D1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157788"/>
            <a:ext cx="602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 Bend the instrument and eventually blunt it !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>
            <a:extLst>
              <a:ext uri="{FF2B5EF4-FFF2-40B4-BE49-F238E27FC236}">
                <a16:creationId xmlns:a16="http://schemas.microsoft.com/office/drawing/2014/main" id="{C4E3DD19-33BB-4723-BBDB-39D2EA704357}"/>
              </a:ext>
            </a:extLst>
          </p:cNvPr>
          <p:cNvSpPr>
            <a:spLocks/>
          </p:cNvSpPr>
          <p:nvPr/>
        </p:nvSpPr>
        <p:spPr bwMode="auto">
          <a:xfrm rot="-385309">
            <a:off x="2051050" y="4005263"/>
            <a:ext cx="574675" cy="1947862"/>
          </a:xfrm>
          <a:custGeom>
            <a:avLst/>
            <a:gdLst>
              <a:gd name="T0" fmla="*/ 2147483646 w 283"/>
              <a:gd name="T1" fmla="*/ 0 h 1227"/>
              <a:gd name="T2" fmla="*/ 2147483646 w 283"/>
              <a:gd name="T3" fmla="*/ 2147483646 h 1227"/>
              <a:gd name="T4" fmla="*/ 2147483646 w 283"/>
              <a:gd name="T5" fmla="*/ 2147483646 h 1227"/>
              <a:gd name="T6" fmla="*/ 2147483646 w 283"/>
              <a:gd name="T7" fmla="*/ 2147483646 h 1227"/>
              <a:gd name="T8" fmla="*/ 2147483646 w 283"/>
              <a:gd name="T9" fmla="*/ 2147483646 h 1227"/>
              <a:gd name="T10" fmla="*/ 2147483646 w 283"/>
              <a:gd name="T11" fmla="*/ 2147483646 h 1227"/>
              <a:gd name="T12" fmla="*/ 2147483646 w 283"/>
              <a:gd name="T13" fmla="*/ 2147483646 h 1227"/>
              <a:gd name="T14" fmla="*/ 2147483646 w 283"/>
              <a:gd name="T15" fmla="*/ 2147483646 h 1227"/>
              <a:gd name="T16" fmla="*/ 2147483646 w 283"/>
              <a:gd name="T17" fmla="*/ 2147483646 h 1227"/>
              <a:gd name="T18" fmla="*/ 2147483646 w 283"/>
              <a:gd name="T19" fmla="*/ 2147483646 h 1227"/>
              <a:gd name="T20" fmla="*/ 2147483646 w 283"/>
              <a:gd name="T21" fmla="*/ 2147483646 h 1227"/>
              <a:gd name="T22" fmla="*/ 2147483646 w 283"/>
              <a:gd name="T23" fmla="*/ 2147483646 h 1227"/>
              <a:gd name="T24" fmla="*/ 2147483646 w 283"/>
              <a:gd name="T25" fmla="*/ 2147483646 h 1227"/>
              <a:gd name="T26" fmla="*/ 2147483646 w 283"/>
              <a:gd name="T27" fmla="*/ 2147483646 h 1227"/>
              <a:gd name="T28" fmla="*/ 2147483646 w 283"/>
              <a:gd name="T29" fmla="*/ 2147483646 h 1227"/>
              <a:gd name="T30" fmla="*/ 2147483646 w 283"/>
              <a:gd name="T31" fmla="*/ 2147483646 h 1227"/>
              <a:gd name="T32" fmla="*/ 2147483646 w 283"/>
              <a:gd name="T33" fmla="*/ 2147483646 h 1227"/>
              <a:gd name="T34" fmla="*/ 2147483646 w 283"/>
              <a:gd name="T35" fmla="*/ 2147483646 h 1227"/>
              <a:gd name="T36" fmla="*/ 2147483646 w 283"/>
              <a:gd name="T37" fmla="*/ 2147483646 h 1227"/>
              <a:gd name="T38" fmla="*/ 2147483646 w 283"/>
              <a:gd name="T39" fmla="*/ 2147483646 h 1227"/>
              <a:gd name="T40" fmla="*/ 2147483646 w 283"/>
              <a:gd name="T41" fmla="*/ 2147483646 h 1227"/>
              <a:gd name="T42" fmla="*/ 2147483646 w 283"/>
              <a:gd name="T43" fmla="*/ 2147483646 h 1227"/>
              <a:gd name="T44" fmla="*/ 2147483646 w 283"/>
              <a:gd name="T45" fmla="*/ 2147483646 h 1227"/>
              <a:gd name="T46" fmla="*/ 2147483646 w 283"/>
              <a:gd name="T47" fmla="*/ 2147483646 h 1227"/>
              <a:gd name="T48" fmla="*/ 2147483646 w 283"/>
              <a:gd name="T49" fmla="*/ 2147483646 h 1227"/>
              <a:gd name="T50" fmla="*/ 2147483646 w 283"/>
              <a:gd name="T51" fmla="*/ 2147483646 h 1227"/>
              <a:gd name="T52" fmla="*/ 2147483646 w 283"/>
              <a:gd name="T53" fmla="*/ 2147483646 h 1227"/>
              <a:gd name="T54" fmla="*/ 2147483646 w 283"/>
              <a:gd name="T55" fmla="*/ 2147483646 h 1227"/>
              <a:gd name="T56" fmla="*/ 2147483646 w 283"/>
              <a:gd name="T57" fmla="*/ 2147483646 h 1227"/>
              <a:gd name="T58" fmla="*/ 2147483646 w 283"/>
              <a:gd name="T59" fmla="*/ 2147483646 h 1227"/>
              <a:gd name="T60" fmla="*/ 2147483646 w 283"/>
              <a:gd name="T61" fmla="*/ 2147483646 h 1227"/>
              <a:gd name="T62" fmla="*/ 2147483646 w 283"/>
              <a:gd name="T63" fmla="*/ 2147483646 h 1227"/>
              <a:gd name="T64" fmla="*/ 2147483646 w 283"/>
              <a:gd name="T65" fmla="*/ 2147483646 h 1227"/>
              <a:gd name="T66" fmla="*/ 2147483646 w 283"/>
              <a:gd name="T67" fmla="*/ 2147483646 h 1227"/>
              <a:gd name="T68" fmla="*/ 2147483646 w 283"/>
              <a:gd name="T69" fmla="*/ 2147483646 h 1227"/>
              <a:gd name="T70" fmla="*/ 2147483646 w 283"/>
              <a:gd name="T71" fmla="*/ 2147483646 h 1227"/>
              <a:gd name="T72" fmla="*/ 2147483646 w 283"/>
              <a:gd name="T73" fmla="*/ 2147483646 h 1227"/>
              <a:gd name="T74" fmla="*/ 2147483646 w 283"/>
              <a:gd name="T75" fmla="*/ 2147483646 h 1227"/>
              <a:gd name="T76" fmla="*/ 2147483646 w 283"/>
              <a:gd name="T77" fmla="*/ 2147483646 h 1227"/>
              <a:gd name="T78" fmla="*/ 2147483646 w 283"/>
              <a:gd name="T79" fmla="*/ 2147483646 h 1227"/>
              <a:gd name="T80" fmla="*/ 0 w 283"/>
              <a:gd name="T81" fmla="*/ 2147483646 h 122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83" h="1227">
                <a:moveTo>
                  <a:pt x="212" y="0"/>
                </a:moveTo>
                <a:cubicBezTo>
                  <a:pt x="216" y="43"/>
                  <a:pt x="211" y="88"/>
                  <a:pt x="224" y="130"/>
                </a:cubicBezTo>
                <a:cubicBezTo>
                  <a:pt x="228" y="143"/>
                  <a:pt x="245" y="156"/>
                  <a:pt x="259" y="153"/>
                </a:cubicBezTo>
                <a:cubicBezTo>
                  <a:pt x="273" y="150"/>
                  <a:pt x="275" y="130"/>
                  <a:pt x="283" y="118"/>
                </a:cubicBezTo>
                <a:cubicBezTo>
                  <a:pt x="235" y="86"/>
                  <a:pt x="222" y="81"/>
                  <a:pt x="165" y="94"/>
                </a:cubicBezTo>
                <a:cubicBezTo>
                  <a:pt x="111" y="175"/>
                  <a:pt x="127" y="138"/>
                  <a:pt x="106" y="200"/>
                </a:cubicBezTo>
                <a:cubicBezTo>
                  <a:pt x="110" y="235"/>
                  <a:pt x="101" y="275"/>
                  <a:pt x="118" y="306"/>
                </a:cubicBezTo>
                <a:cubicBezTo>
                  <a:pt x="132" y="331"/>
                  <a:pt x="189" y="353"/>
                  <a:pt x="189" y="353"/>
                </a:cubicBezTo>
                <a:cubicBezTo>
                  <a:pt x="236" y="337"/>
                  <a:pt x="243" y="317"/>
                  <a:pt x="259" y="271"/>
                </a:cubicBezTo>
                <a:cubicBezTo>
                  <a:pt x="251" y="265"/>
                  <a:pt x="205" y="230"/>
                  <a:pt x="189" y="235"/>
                </a:cubicBezTo>
                <a:cubicBezTo>
                  <a:pt x="162" y="244"/>
                  <a:pt x="118" y="282"/>
                  <a:pt x="118" y="282"/>
                </a:cubicBezTo>
                <a:cubicBezTo>
                  <a:pt x="110" y="306"/>
                  <a:pt x="102" y="329"/>
                  <a:pt x="94" y="353"/>
                </a:cubicBezTo>
                <a:cubicBezTo>
                  <a:pt x="90" y="365"/>
                  <a:pt x="83" y="388"/>
                  <a:pt x="83" y="388"/>
                </a:cubicBezTo>
                <a:cubicBezTo>
                  <a:pt x="87" y="426"/>
                  <a:pt x="86" y="509"/>
                  <a:pt x="118" y="518"/>
                </a:cubicBezTo>
                <a:cubicBezTo>
                  <a:pt x="137" y="524"/>
                  <a:pt x="157" y="510"/>
                  <a:pt x="177" y="506"/>
                </a:cubicBezTo>
                <a:cubicBezTo>
                  <a:pt x="185" y="494"/>
                  <a:pt x="194" y="484"/>
                  <a:pt x="200" y="471"/>
                </a:cubicBezTo>
                <a:cubicBezTo>
                  <a:pt x="206" y="460"/>
                  <a:pt x="223" y="441"/>
                  <a:pt x="212" y="435"/>
                </a:cubicBezTo>
                <a:cubicBezTo>
                  <a:pt x="194" y="426"/>
                  <a:pt x="173" y="443"/>
                  <a:pt x="153" y="447"/>
                </a:cubicBezTo>
                <a:cubicBezTo>
                  <a:pt x="99" y="484"/>
                  <a:pt x="125" y="493"/>
                  <a:pt x="71" y="529"/>
                </a:cubicBezTo>
                <a:cubicBezTo>
                  <a:pt x="42" y="614"/>
                  <a:pt x="41" y="616"/>
                  <a:pt x="71" y="706"/>
                </a:cubicBezTo>
                <a:cubicBezTo>
                  <a:pt x="100" y="699"/>
                  <a:pt x="132" y="696"/>
                  <a:pt x="153" y="670"/>
                </a:cubicBezTo>
                <a:cubicBezTo>
                  <a:pt x="161" y="660"/>
                  <a:pt x="159" y="646"/>
                  <a:pt x="165" y="635"/>
                </a:cubicBezTo>
                <a:cubicBezTo>
                  <a:pt x="171" y="622"/>
                  <a:pt x="181" y="612"/>
                  <a:pt x="189" y="600"/>
                </a:cubicBezTo>
                <a:cubicBezTo>
                  <a:pt x="84" y="565"/>
                  <a:pt x="79" y="676"/>
                  <a:pt x="36" y="741"/>
                </a:cubicBezTo>
                <a:cubicBezTo>
                  <a:pt x="44" y="833"/>
                  <a:pt x="24" y="881"/>
                  <a:pt x="94" y="929"/>
                </a:cubicBezTo>
                <a:cubicBezTo>
                  <a:pt x="110" y="925"/>
                  <a:pt x="130" y="929"/>
                  <a:pt x="141" y="917"/>
                </a:cubicBezTo>
                <a:cubicBezTo>
                  <a:pt x="157" y="898"/>
                  <a:pt x="165" y="847"/>
                  <a:pt x="165" y="847"/>
                </a:cubicBezTo>
                <a:cubicBezTo>
                  <a:pt x="156" y="813"/>
                  <a:pt x="159" y="757"/>
                  <a:pt x="94" y="811"/>
                </a:cubicBezTo>
                <a:cubicBezTo>
                  <a:pt x="82" y="821"/>
                  <a:pt x="88" y="843"/>
                  <a:pt x="83" y="858"/>
                </a:cubicBezTo>
                <a:cubicBezTo>
                  <a:pt x="76" y="882"/>
                  <a:pt x="59" y="929"/>
                  <a:pt x="59" y="929"/>
                </a:cubicBezTo>
                <a:cubicBezTo>
                  <a:pt x="59" y="932"/>
                  <a:pt x="56" y="1227"/>
                  <a:pt x="118" y="1105"/>
                </a:cubicBezTo>
                <a:cubicBezTo>
                  <a:pt x="124" y="1094"/>
                  <a:pt x="126" y="1082"/>
                  <a:pt x="130" y="1070"/>
                </a:cubicBezTo>
                <a:cubicBezTo>
                  <a:pt x="134" y="949"/>
                  <a:pt x="131" y="827"/>
                  <a:pt x="141" y="706"/>
                </a:cubicBezTo>
                <a:cubicBezTo>
                  <a:pt x="145" y="655"/>
                  <a:pt x="172" y="631"/>
                  <a:pt x="189" y="588"/>
                </a:cubicBezTo>
                <a:cubicBezTo>
                  <a:pt x="209" y="539"/>
                  <a:pt x="223" y="486"/>
                  <a:pt x="236" y="435"/>
                </a:cubicBezTo>
                <a:cubicBezTo>
                  <a:pt x="248" y="283"/>
                  <a:pt x="259" y="252"/>
                  <a:pt x="247" y="94"/>
                </a:cubicBezTo>
                <a:cubicBezTo>
                  <a:pt x="212" y="98"/>
                  <a:pt x="173" y="91"/>
                  <a:pt x="141" y="106"/>
                </a:cubicBezTo>
                <a:cubicBezTo>
                  <a:pt x="125" y="113"/>
                  <a:pt x="123" y="136"/>
                  <a:pt x="118" y="153"/>
                </a:cubicBezTo>
                <a:cubicBezTo>
                  <a:pt x="109" y="185"/>
                  <a:pt x="96" y="309"/>
                  <a:pt x="94" y="329"/>
                </a:cubicBezTo>
                <a:cubicBezTo>
                  <a:pt x="85" y="513"/>
                  <a:pt x="78" y="724"/>
                  <a:pt x="36" y="905"/>
                </a:cubicBezTo>
                <a:cubicBezTo>
                  <a:pt x="20" y="860"/>
                  <a:pt x="33" y="879"/>
                  <a:pt x="0" y="847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7411" name="Freeform 3">
            <a:extLst>
              <a:ext uri="{FF2B5EF4-FFF2-40B4-BE49-F238E27FC236}">
                <a16:creationId xmlns:a16="http://schemas.microsoft.com/office/drawing/2014/main" id="{82246E6B-886C-42CB-9C7B-055FC4F5D483}"/>
              </a:ext>
            </a:extLst>
          </p:cNvPr>
          <p:cNvSpPr>
            <a:spLocks/>
          </p:cNvSpPr>
          <p:nvPr/>
        </p:nvSpPr>
        <p:spPr bwMode="auto">
          <a:xfrm rot="604380">
            <a:off x="1042988" y="1628775"/>
            <a:ext cx="1993900" cy="4848225"/>
          </a:xfrm>
          <a:custGeom>
            <a:avLst/>
            <a:gdLst>
              <a:gd name="T0" fmla="*/ 2147483646 w 1256"/>
              <a:gd name="T1" fmla="*/ 0 h 3054"/>
              <a:gd name="T2" fmla="*/ 2147483646 w 1256"/>
              <a:gd name="T3" fmla="*/ 2147483646 h 3054"/>
              <a:gd name="T4" fmla="*/ 2147483646 w 1256"/>
              <a:gd name="T5" fmla="*/ 2147483646 h 3054"/>
              <a:gd name="T6" fmla="*/ 2147483646 w 1256"/>
              <a:gd name="T7" fmla="*/ 2147483646 h 3054"/>
              <a:gd name="T8" fmla="*/ 2147483646 w 1256"/>
              <a:gd name="T9" fmla="*/ 2147483646 h 3054"/>
              <a:gd name="T10" fmla="*/ 2147483646 w 1256"/>
              <a:gd name="T11" fmla="*/ 2147483646 h 3054"/>
              <a:gd name="T12" fmla="*/ 2147483646 w 1256"/>
              <a:gd name="T13" fmla="*/ 2147483646 h 3054"/>
              <a:gd name="T14" fmla="*/ 2147483646 w 1256"/>
              <a:gd name="T15" fmla="*/ 2147483646 h 3054"/>
              <a:gd name="T16" fmla="*/ 2147483646 w 1256"/>
              <a:gd name="T17" fmla="*/ 2147483646 h 3054"/>
              <a:gd name="T18" fmla="*/ 2147483646 w 1256"/>
              <a:gd name="T19" fmla="*/ 2147483646 h 30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56" h="3054">
                <a:moveTo>
                  <a:pt x="485" y="0"/>
                </a:moveTo>
                <a:cubicBezTo>
                  <a:pt x="318" y="162"/>
                  <a:pt x="152" y="325"/>
                  <a:pt x="76" y="499"/>
                </a:cubicBezTo>
                <a:cubicBezTo>
                  <a:pt x="0" y="673"/>
                  <a:pt x="16" y="779"/>
                  <a:pt x="31" y="1043"/>
                </a:cubicBezTo>
                <a:cubicBezTo>
                  <a:pt x="46" y="1307"/>
                  <a:pt x="76" y="1784"/>
                  <a:pt x="167" y="2086"/>
                </a:cubicBezTo>
                <a:cubicBezTo>
                  <a:pt x="258" y="2388"/>
                  <a:pt x="447" y="2713"/>
                  <a:pt x="575" y="2857"/>
                </a:cubicBezTo>
                <a:cubicBezTo>
                  <a:pt x="703" y="3001"/>
                  <a:pt x="892" y="3054"/>
                  <a:pt x="938" y="2948"/>
                </a:cubicBezTo>
                <a:cubicBezTo>
                  <a:pt x="984" y="2842"/>
                  <a:pt x="901" y="2487"/>
                  <a:pt x="848" y="2222"/>
                </a:cubicBezTo>
                <a:cubicBezTo>
                  <a:pt x="795" y="1957"/>
                  <a:pt x="636" y="1588"/>
                  <a:pt x="621" y="1361"/>
                </a:cubicBezTo>
                <a:cubicBezTo>
                  <a:pt x="606" y="1134"/>
                  <a:pt x="651" y="1036"/>
                  <a:pt x="757" y="862"/>
                </a:cubicBezTo>
                <a:cubicBezTo>
                  <a:pt x="863" y="688"/>
                  <a:pt x="1059" y="502"/>
                  <a:pt x="1256" y="317"/>
                </a:cubicBezTo>
              </a:path>
            </a:pathLst>
          </a:custGeom>
          <a:solidFill>
            <a:srgbClr val="FFCC99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2" name="Freeform 4">
            <a:extLst>
              <a:ext uri="{FF2B5EF4-FFF2-40B4-BE49-F238E27FC236}">
                <a16:creationId xmlns:a16="http://schemas.microsoft.com/office/drawing/2014/main" id="{8DB6E2A8-C704-4F98-B13D-EDEA53FC0503}"/>
              </a:ext>
            </a:extLst>
          </p:cNvPr>
          <p:cNvSpPr>
            <a:spLocks/>
          </p:cNvSpPr>
          <p:nvPr/>
        </p:nvSpPr>
        <p:spPr bwMode="auto">
          <a:xfrm rot="743748">
            <a:off x="2484438" y="2492375"/>
            <a:ext cx="2244725" cy="4105275"/>
          </a:xfrm>
          <a:custGeom>
            <a:avLst/>
            <a:gdLst>
              <a:gd name="T0" fmla="*/ 2147483646 w 1414"/>
              <a:gd name="T1" fmla="*/ 0 h 2586"/>
              <a:gd name="T2" fmla="*/ 2147483646 w 1414"/>
              <a:gd name="T3" fmla="*/ 2147483646 h 2586"/>
              <a:gd name="T4" fmla="*/ 2147483646 w 1414"/>
              <a:gd name="T5" fmla="*/ 2147483646 h 2586"/>
              <a:gd name="T6" fmla="*/ 2147483646 w 1414"/>
              <a:gd name="T7" fmla="*/ 2147483646 h 2586"/>
              <a:gd name="T8" fmla="*/ 2147483646 w 1414"/>
              <a:gd name="T9" fmla="*/ 2147483646 h 2586"/>
              <a:gd name="T10" fmla="*/ 2147483646 w 1414"/>
              <a:gd name="T11" fmla="*/ 2147483646 h 2586"/>
              <a:gd name="T12" fmla="*/ 2147483646 w 1414"/>
              <a:gd name="T13" fmla="*/ 2147483646 h 2586"/>
              <a:gd name="T14" fmla="*/ 2147483646 w 1414"/>
              <a:gd name="T15" fmla="*/ 2147483646 h 2586"/>
              <a:gd name="T16" fmla="*/ 2147483646 w 1414"/>
              <a:gd name="T17" fmla="*/ 2147483646 h 2586"/>
              <a:gd name="T18" fmla="*/ 2147483646 w 1414"/>
              <a:gd name="T19" fmla="*/ 2147483646 h 2586"/>
              <a:gd name="T20" fmla="*/ 2147483646 w 1414"/>
              <a:gd name="T21" fmla="*/ 2147483646 h 2586"/>
              <a:gd name="T22" fmla="*/ 2147483646 w 1414"/>
              <a:gd name="T23" fmla="*/ 2147483646 h 2586"/>
              <a:gd name="T24" fmla="*/ 2147483646 w 1414"/>
              <a:gd name="T25" fmla="*/ 2147483646 h 2586"/>
              <a:gd name="T26" fmla="*/ 2147483646 w 1414"/>
              <a:gd name="T27" fmla="*/ 2147483646 h 25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14" h="2586">
                <a:moveTo>
                  <a:pt x="734" y="0"/>
                </a:moveTo>
                <a:cubicBezTo>
                  <a:pt x="613" y="94"/>
                  <a:pt x="492" y="189"/>
                  <a:pt x="416" y="272"/>
                </a:cubicBezTo>
                <a:cubicBezTo>
                  <a:pt x="340" y="355"/>
                  <a:pt x="325" y="423"/>
                  <a:pt x="280" y="499"/>
                </a:cubicBezTo>
                <a:cubicBezTo>
                  <a:pt x="235" y="575"/>
                  <a:pt x="182" y="620"/>
                  <a:pt x="144" y="726"/>
                </a:cubicBezTo>
                <a:cubicBezTo>
                  <a:pt x="106" y="832"/>
                  <a:pt x="76" y="1006"/>
                  <a:pt x="53" y="1134"/>
                </a:cubicBezTo>
                <a:cubicBezTo>
                  <a:pt x="30" y="1262"/>
                  <a:pt x="0" y="1353"/>
                  <a:pt x="8" y="1497"/>
                </a:cubicBezTo>
                <a:cubicBezTo>
                  <a:pt x="16" y="1641"/>
                  <a:pt x="54" y="1837"/>
                  <a:pt x="99" y="1996"/>
                </a:cubicBezTo>
                <a:cubicBezTo>
                  <a:pt x="144" y="2155"/>
                  <a:pt x="212" y="2352"/>
                  <a:pt x="280" y="2450"/>
                </a:cubicBezTo>
                <a:cubicBezTo>
                  <a:pt x="348" y="2548"/>
                  <a:pt x="416" y="2586"/>
                  <a:pt x="507" y="2586"/>
                </a:cubicBezTo>
                <a:cubicBezTo>
                  <a:pt x="598" y="2586"/>
                  <a:pt x="786" y="2571"/>
                  <a:pt x="824" y="2450"/>
                </a:cubicBezTo>
                <a:cubicBezTo>
                  <a:pt x="862" y="2329"/>
                  <a:pt x="757" y="2064"/>
                  <a:pt x="734" y="1860"/>
                </a:cubicBezTo>
                <a:cubicBezTo>
                  <a:pt x="711" y="1656"/>
                  <a:pt x="665" y="1399"/>
                  <a:pt x="688" y="1225"/>
                </a:cubicBezTo>
                <a:cubicBezTo>
                  <a:pt x="711" y="1051"/>
                  <a:pt x="749" y="961"/>
                  <a:pt x="870" y="817"/>
                </a:cubicBezTo>
                <a:cubicBezTo>
                  <a:pt x="991" y="673"/>
                  <a:pt x="1323" y="439"/>
                  <a:pt x="1414" y="363"/>
                </a:cubicBezTo>
              </a:path>
            </a:pathLst>
          </a:custGeom>
          <a:solidFill>
            <a:srgbClr val="FFCC99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C018A53F-F875-4AFB-A80E-EC118AB52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268413"/>
            <a:ext cx="2447925" cy="5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Insufficient coronal flaring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Old root canal instrument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Aggresive force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Incorrect movement of the root canal instrument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8020D980-0AE2-45C8-83D4-6B3B3325D422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3600">
                <a:solidFill>
                  <a:srgbClr val="FFFF00"/>
                </a:solidFill>
                <a:latin typeface="Times New Roman" pitchFamily="18" charset="0"/>
              </a:rPr>
              <a:t> Fracture of the root canal instrument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2DE7979F-6299-4FD7-B9D2-005CB5DC3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63" y="1303338"/>
            <a:ext cx="126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u="sng"/>
              <a:t>Reasons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>
            <a:extLst>
              <a:ext uri="{FF2B5EF4-FFF2-40B4-BE49-F238E27FC236}">
                <a16:creationId xmlns:a16="http://schemas.microsoft.com/office/drawing/2014/main" id="{E88F2C6B-73FF-4388-A0E6-B39A7BC1214A}"/>
              </a:ext>
            </a:extLst>
          </p:cNvPr>
          <p:cNvSpPr>
            <a:spLocks/>
          </p:cNvSpPr>
          <p:nvPr/>
        </p:nvSpPr>
        <p:spPr bwMode="auto">
          <a:xfrm rot="743748">
            <a:off x="2124075" y="1916113"/>
            <a:ext cx="2244725" cy="4105275"/>
          </a:xfrm>
          <a:custGeom>
            <a:avLst/>
            <a:gdLst>
              <a:gd name="T0" fmla="*/ 2147483646 w 1414"/>
              <a:gd name="T1" fmla="*/ 0 h 2586"/>
              <a:gd name="T2" fmla="*/ 2147483646 w 1414"/>
              <a:gd name="T3" fmla="*/ 2147483646 h 2586"/>
              <a:gd name="T4" fmla="*/ 2147483646 w 1414"/>
              <a:gd name="T5" fmla="*/ 2147483646 h 2586"/>
              <a:gd name="T6" fmla="*/ 2147483646 w 1414"/>
              <a:gd name="T7" fmla="*/ 2147483646 h 2586"/>
              <a:gd name="T8" fmla="*/ 2147483646 w 1414"/>
              <a:gd name="T9" fmla="*/ 2147483646 h 2586"/>
              <a:gd name="T10" fmla="*/ 2147483646 w 1414"/>
              <a:gd name="T11" fmla="*/ 2147483646 h 2586"/>
              <a:gd name="T12" fmla="*/ 2147483646 w 1414"/>
              <a:gd name="T13" fmla="*/ 2147483646 h 2586"/>
              <a:gd name="T14" fmla="*/ 2147483646 w 1414"/>
              <a:gd name="T15" fmla="*/ 2147483646 h 2586"/>
              <a:gd name="T16" fmla="*/ 2147483646 w 1414"/>
              <a:gd name="T17" fmla="*/ 2147483646 h 2586"/>
              <a:gd name="T18" fmla="*/ 2147483646 w 1414"/>
              <a:gd name="T19" fmla="*/ 2147483646 h 2586"/>
              <a:gd name="T20" fmla="*/ 2147483646 w 1414"/>
              <a:gd name="T21" fmla="*/ 2147483646 h 2586"/>
              <a:gd name="T22" fmla="*/ 2147483646 w 1414"/>
              <a:gd name="T23" fmla="*/ 2147483646 h 2586"/>
              <a:gd name="T24" fmla="*/ 2147483646 w 1414"/>
              <a:gd name="T25" fmla="*/ 2147483646 h 2586"/>
              <a:gd name="T26" fmla="*/ 2147483646 w 1414"/>
              <a:gd name="T27" fmla="*/ 2147483646 h 25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14" h="2586">
                <a:moveTo>
                  <a:pt x="734" y="0"/>
                </a:moveTo>
                <a:cubicBezTo>
                  <a:pt x="613" y="94"/>
                  <a:pt x="492" y="189"/>
                  <a:pt x="416" y="272"/>
                </a:cubicBezTo>
                <a:cubicBezTo>
                  <a:pt x="340" y="355"/>
                  <a:pt x="325" y="423"/>
                  <a:pt x="280" y="499"/>
                </a:cubicBezTo>
                <a:cubicBezTo>
                  <a:pt x="235" y="575"/>
                  <a:pt x="182" y="620"/>
                  <a:pt x="144" y="726"/>
                </a:cubicBezTo>
                <a:cubicBezTo>
                  <a:pt x="106" y="832"/>
                  <a:pt x="76" y="1006"/>
                  <a:pt x="53" y="1134"/>
                </a:cubicBezTo>
                <a:cubicBezTo>
                  <a:pt x="30" y="1262"/>
                  <a:pt x="0" y="1353"/>
                  <a:pt x="8" y="1497"/>
                </a:cubicBezTo>
                <a:cubicBezTo>
                  <a:pt x="16" y="1641"/>
                  <a:pt x="54" y="1837"/>
                  <a:pt x="99" y="1996"/>
                </a:cubicBezTo>
                <a:cubicBezTo>
                  <a:pt x="144" y="2155"/>
                  <a:pt x="212" y="2352"/>
                  <a:pt x="280" y="2450"/>
                </a:cubicBezTo>
                <a:cubicBezTo>
                  <a:pt x="348" y="2548"/>
                  <a:pt x="416" y="2586"/>
                  <a:pt x="507" y="2586"/>
                </a:cubicBezTo>
                <a:cubicBezTo>
                  <a:pt x="598" y="2586"/>
                  <a:pt x="786" y="2571"/>
                  <a:pt x="824" y="2450"/>
                </a:cubicBezTo>
                <a:cubicBezTo>
                  <a:pt x="862" y="2329"/>
                  <a:pt x="757" y="2064"/>
                  <a:pt x="734" y="1860"/>
                </a:cubicBezTo>
                <a:cubicBezTo>
                  <a:pt x="711" y="1656"/>
                  <a:pt x="665" y="1399"/>
                  <a:pt x="688" y="1225"/>
                </a:cubicBezTo>
                <a:cubicBezTo>
                  <a:pt x="711" y="1051"/>
                  <a:pt x="749" y="961"/>
                  <a:pt x="870" y="817"/>
                </a:cubicBezTo>
                <a:cubicBezTo>
                  <a:pt x="991" y="673"/>
                  <a:pt x="1323" y="439"/>
                  <a:pt x="1414" y="363"/>
                </a:cubicBezTo>
              </a:path>
            </a:pathLst>
          </a:custGeom>
          <a:solidFill>
            <a:srgbClr val="FFCC99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5" name="Freeform 3">
            <a:extLst>
              <a:ext uri="{FF2B5EF4-FFF2-40B4-BE49-F238E27FC236}">
                <a16:creationId xmlns:a16="http://schemas.microsoft.com/office/drawing/2014/main" id="{1342CE4C-5DB0-4F64-9C86-C6677E50A927}"/>
              </a:ext>
            </a:extLst>
          </p:cNvPr>
          <p:cNvSpPr>
            <a:spLocks/>
          </p:cNvSpPr>
          <p:nvPr/>
        </p:nvSpPr>
        <p:spPr bwMode="auto">
          <a:xfrm rot="-436021">
            <a:off x="1476375" y="1844675"/>
            <a:ext cx="1800225" cy="2436813"/>
          </a:xfrm>
          <a:custGeom>
            <a:avLst/>
            <a:gdLst>
              <a:gd name="T0" fmla="*/ 2147483646 w 1043"/>
              <a:gd name="T1" fmla="*/ 0 h 1535"/>
              <a:gd name="T2" fmla="*/ 2147483646 w 1043"/>
              <a:gd name="T3" fmla="*/ 2147483646 h 1535"/>
              <a:gd name="T4" fmla="*/ 2147483646 w 1043"/>
              <a:gd name="T5" fmla="*/ 2147483646 h 1535"/>
              <a:gd name="T6" fmla="*/ 2147483646 w 1043"/>
              <a:gd name="T7" fmla="*/ 2147483646 h 1535"/>
              <a:gd name="T8" fmla="*/ 2147483646 w 1043"/>
              <a:gd name="T9" fmla="*/ 2147483646 h 1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3" h="1535">
                <a:moveTo>
                  <a:pt x="635" y="0"/>
                </a:moveTo>
                <a:cubicBezTo>
                  <a:pt x="555" y="140"/>
                  <a:pt x="476" y="280"/>
                  <a:pt x="408" y="409"/>
                </a:cubicBezTo>
                <a:cubicBezTo>
                  <a:pt x="340" y="538"/>
                  <a:pt x="272" y="598"/>
                  <a:pt x="227" y="772"/>
                </a:cubicBezTo>
                <a:cubicBezTo>
                  <a:pt x="182" y="946"/>
                  <a:pt x="0" y="1535"/>
                  <a:pt x="136" y="1452"/>
                </a:cubicBezTo>
                <a:cubicBezTo>
                  <a:pt x="272" y="1369"/>
                  <a:pt x="892" y="477"/>
                  <a:pt x="1043" y="273"/>
                </a:cubicBezTo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2" name="Freeform 4">
            <a:extLst>
              <a:ext uri="{FF2B5EF4-FFF2-40B4-BE49-F238E27FC236}">
                <a16:creationId xmlns:a16="http://schemas.microsoft.com/office/drawing/2014/main" id="{798B37FC-BF8A-44B3-8FAA-51457BA913CE}"/>
              </a:ext>
            </a:extLst>
          </p:cNvPr>
          <p:cNvSpPr>
            <a:spLocks/>
          </p:cNvSpPr>
          <p:nvPr/>
        </p:nvSpPr>
        <p:spPr bwMode="auto">
          <a:xfrm rot="-385309">
            <a:off x="1692275" y="3429000"/>
            <a:ext cx="574675" cy="1947863"/>
          </a:xfrm>
          <a:custGeom>
            <a:avLst/>
            <a:gdLst>
              <a:gd name="T0" fmla="*/ 2147483646 w 283"/>
              <a:gd name="T1" fmla="*/ 0 h 1227"/>
              <a:gd name="T2" fmla="*/ 2147483646 w 283"/>
              <a:gd name="T3" fmla="*/ 2147483646 h 1227"/>
              <a:gd name="T4" fmla="*/ 2147483646 w 283"/>
              <a:gd name="T5" fmla="*/ 2147483646 h 1227"/>
              <a:gd name="T6" fmla="*/ 2147483646 w 283"/>
              <a:gd name="T7" fmla="*/ 2147483646 h 1227"/>
              <a:gd name="T8" fmla="*/ 2147483646 w 283"/>
              <a:gd name="T9" fmla="*/ 2147483646 h 1227"/>
              <a:gd name="T10" fmla="*/ 2147483646 w 283"/>
              <a:gd name="T11" fmla="*/ 2147483646 h 1227"/>
              <a:gd name="T12" fmla="*/ 2147483646 w 283"/>
              <a:gd name="T13" fmla="*/ 2147483646 h 1227"/>
              <a:gd name="T14" fmla="*/ 2147483646 w 283"/>
              <a:gd name="T15" fmla="*/ 2147483646 h 1227"/>
              <a:gd name="T16" fmla="*/ 2147483646 w 283"/>
              <a:gd name="T17" fmla="*/ 2147483646 h 1227"/>
              <a:gd name="T18" fmla="*/ 2147483646 w 283"/>
              <a:gd name="T19" fmla="*/ 2147483646 h 1227"/>
              <a:gd name="T20" fmla="*/ 2147483646 w 283"/>
              <a:gd name="T21" fmla="*/ 2147483646 h 1227"/>
              <a:gd name="T22" fmla="*/ 2147483646 w 283"/>
              <a:gd name="T23" fmla="*/ 2147483646 h 1227"/>
              <a:gd name="T24" fmla="*/ 2147483646 w 283"/>
              <a:gd name="T25" fmla="*/ 2147483646 h 1227"/>
              <a:gd name="T26" fmla="*/ 2147483646 w 283"/>
              <a:gd name="T27" fmla="*/ 2147483646 h 1227"/>
              <a:gd name="T28" fmla="*/ 2147483646 w 283"/>
              <a:gd name="T29" fmla="*/ 2147483646 h 1227"/>
              <a:gd name="T30" fmla="*/ 2147483646 w 283"/>
              <a:gd name="T31" fmla="*/ 2147483646 h 1227"/>
              <a:gd name="T32" fmla="*/ 2147483646 w 283"/>
              <a:gd name="T33" fmla="*/ 2147483646 h 1227"/>
              <a:gd name="T34" fmla="*/ 2147483646 w 283"/>
              <a:gd name="T35" fmla="*/ 2147483646 h 1227"/>
              <a:gd name="T36" fmla="*/ 2147483646 w 283"/>
              <a:gd name="T37" fmla="*/ 2147483646 h 1227"/>
              <a:gd name="T38" fmla="*/ 2147483646 w 283"/>
              <a:gd name="T39" fmla="*/ 2147483646 h 1227"/>
              <a:gd name="T40" fmla="*/ 2147483646 w 283"/>
              <a:gd name="T41" fmla="*/ 2147483646 h 1227"/>
              <a:gd name="T42" fmla="*/ 2147483646 w 283"/>
              <a:gd name="T43" fmla="*/ 2147483646 h 1227"/>
              <a:gd name="T44" fmla="*/ 2147483646 w 283"/>
              <a:gd name="T45" fmla="*/ 2147483646 h 1227"/>
              <a:gd name="T46" fmla="*/ 2147483646 w 283"/>
              <a:gd name="T47" fmla="*/ 2147483646 h 1227"/>
              <a:gd name="T48" fmla="*/ 2147483646 w 283"/>
              <a:gd name="T49" fmla="*/ 2147483646 h 1227"/>
              <a:gd name="T50" fmla="*/ 2147483646 w 283"/>
              <a:gd name="T51" fmla="*/ 2147483646 h 1227"/>
              <a:gd name="T52" fmla="*/ 2147483646 w 283"/>
              <a:gd name="T53" fmla="*/ 2147483646 h 1227"/>
              <a:gd name="T54" fmla="*/ 2147483646 w 283"/>
              <a:gd name="T55" fmla="*/ 2147483646 h 1227"/>
              <a:gd name="T56" fmla="*/ 2147483646 w 283"/>
              <a:gd name="T57" fmla="*/ 2147483646 h 1227"/>
              <a:gd name="T58" fmla="*/ 2147483646 w 283"/>
              <a:gd name="T59" fmla="*/ 2147483646 h 1227"/>
              <a:gd name="T60" fmla="*/ 2147483646 w 283"/>
              <a:gd name="T61" fmla="*/ 2147483646 h 1227"/>
              <a:gd name="T62" fmla="*/ 2147483646 w 283"/>
              <a:gd name="T63" fmla="*/ 2147483646 h 1227"/>
              <a:gd name="T64" fmla="*/ 2147483646 w 283"/>
              <a:gd name="T65" fmla="*/ 2147483646 h 1227"/>
              <a:gd name="T66" fmla="*/ 2147483646 w 283"/>
              <a:gd name="T67" fmla="*/ 2147483646 h 1227"/>
              <a:gd name="T68" fmla="*/ 2147483646 w 283"/>
              <a:gd name="T69" fmla="*/ 2147483646 h 1227"/>
              <a:gd name="T70" fmla="*/ 2147483646 w 283"/>
              <a:gd name="T71" fmla="*/ 2147483646 h 1227"/>
              <a:gd name="T72" fmla="*/ 2147483646 w 283"/>
              <a:gd name="T73" fmla="*/ 2147483646 h 1227"/>
              <a:gd name="T74" fmla="*/ 2147483646 w 283"/>
              <a:gd name="T75" fmla="*/ 2147483646 h 1227"/>
              <a:gd name="T76" fmla="*/ 2147483646 w 283"/>
              <a:gd name="T77" fmla="*/ 2147483646 h 1227"/>
              <a:gd name="T78" fmla="*/ 2147483646 w 283"/>
              <a:gd name="T79" fmla="*/ 2147483646 h 1227"/>
              <a:gd name="T80" fmla="*/ 0 w 283"/>
              <a:gd name="T81" fmla="*/ 2147483646 h 122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83" h="1227">
                <a:moveTo>
                  <a:pt x="212" y="0"/>
                </a:moveTo>
                <a:cubicBezTo>
                  <a:pt x="216" y="43"/>
                  <a:pt x="211" y="88"/>
                  <a:pt x="224" y="130"/>
                </a:cubicBezTo>
                <a:cubicBezTo>
                  <a:pt x="228" y="143"/>
                  <a:pt x="245" y="156"/>
                  <a:pt x="259" y="153"/>
                </a:cubicBezTo>
                <a:cubicBezTo>
                  <a:pt x="273" y="150"/>
                  <a:pt x="275" y="130"/>
                  <a:pt x="283" y="118"/>
                </a:cubicBezTo>
                <a:cubicBezTo>
                  <a:pt x="235" y="86"/>
                  <a:pt x="222" y="81"/>
                  <a:pt x="165" y="94"/>
                </a:cubicBezTo>
                <a:cubicBezTo>
                  <a:pt x="111" y="175"/>
                  <a:pt x="127" y="138"/>
                  <a:pt x="106" y="200"/>
                </a:cubicBezTo>
                <a:cubicBezTo>
                  <a:pt x="110" y="235"/>
                  <a:pt x="101" y="275"/>
                  <a:pt x="118" y="306"/>
                </a:cubicBezTo>
                <a:cubicBezTo>
                  <a:pt x="132" y="331"/>
                  <a:pt x="189" y="353"/>
                  <a:pt x="189" y="353"/>
                </a:cubicBezTo>
                <a:cubicBezTo>
                  <a:pt x="236" y="337"/>
                  <a:pt x="243" y="317"/>
                  <a:pt x="259" y="271"/>
                </a:cubicBezTo>
                <a:cubicBezTo>
                  <a:pt x="251" y="265"/>
                  <a:pt x="205" y="230"/>
                  <a:pt x="189" y="235"/>
                </a:cubicBezTo>
                <a:cubicBezTo>
                  <a:pt x="162" y="244"/>
                  <a:pt x="118" y="282"/>
                  <a:pt x="118" y="282"/>
                </a:cubicBezTo>
                <a:cubicBezTo>
                  <a:pt x="110" y="306"/>
                  <a:pt x="102" y="329"/>
                  <a:pt x="94" y="353"/>
                </a:cubicBezTo>
                <a:cubicBezTo>
                  <a:pt x="90" y="365"/>
                  <a:pt x="83" y="388"/>
                  <a:pt x="83" y="388"/>
                </a:cubicBezTo>
                <a:cubicBezTo>
                  <a:pt x="87" y="426"/>
                  <a:pt x="86" y="509"/>
                  <a:pt x="118" y="518"/>
                </a:cubicBezTo>
                <a:cubicBezTo>
                  <a:pt x="137" y="524"/>
                  <a:pt x="157" y="510"/>
                  <a:pt x="177" y="506"/>
                </a:cubicBezTo>
                <a:cubicBezTo>
                  <a:pt x="185" y="494"/>
                  <a:pt x="194" y="484"/>
                  <a:pt x="200" y="471"/>
                </a:cubicBezTo>
                <a:cubicBezTo>
                  <a:pt x="206" y="460"/>
                  <a:pt x="223" y="441"/>
                  <a:pt x="212" y="435"/>
                </a:cubicBezTo>
                <a:cubicBezTo>
                  <a:pt x="194" y="426"/>
                  <a:pt x="173" y="443"/>
                  <a:pt x="153" y="447"/>
                </a:cubicBezTo>
                <a:cubicBezTo>
                  <a:pt x="99" y="484"/>
                  <a:pt x="125" y="493"/>
                  <a:pt x="71" y="529"/>
                </a:cubicBezTo>
                <a:cubicBezTo>
                  <a:pt x="42" y="614"/>
                  <a:pt x="41" y="616"/>
                  <a:pt x="71" y="706"/>
                </a:cubicBezTo>
                <a:cubicBezTo>
                  <a:pt x="100" y="699"/>
                  <a:pt x="132" y="696"/>
                  <a:pt x="153" y="670"/>
                </a:cubicBezTo>
                <a:cubicBezTo>
                  <a:pt x="161" y="660"/>
                  <a:pt x="159" y="646"/>
                  <a:pt x="165" y="635"/>
                </a:cubicBezTo>
                <a:cubicBezTo>
                  <a:pt x="171" y="622"/>
                  <a:pt x="181" y="612"/>
                  <a:pt x="189" y="600"/>
                </a:cubicBezTo>
                <a:cubicBezTo>
                  <a:pt x="84" y="565"/>
                  <a:pt x="79" y="676"/>
                  <a:pt x="36" y="741"/>
                </a:cubicBezTo>
                <a:cubicBezTo>
                  <a:pt x="44" y="833"/>
                  <a:pt x="24" y="881"/>
                  <a:pt x="94" y="929"/>
                </a:cubicBezTo>
                <a:cubicBezTo>
                  <a:pt x="110" y="925"/>
                  <a:pt x="130" y="929"/>
                  <a:pt x="141" y="917"/>
                </a:cubicBezTo>
                <a:cubicBezTo>
                  <a:pt x="157" y="898"/>
                  <a:pt x="165" y="847"/>
                  <a:pt x="165" y="847"/>
                </a:cubicBezTo>
                <a:cubicBezTo>
                  <a:pt x="156" y="813"/>
                  <a:pt x="159" y="757"/>
                  <a:pt x="94" y="811"/>
                </a:cubicBezTo>
                <a:cubicBezTo>
                  <a:pt x="82" y="821"/>
                  <a:pt x="88" y="843"/>
                  <a:pt x="83" y="858"/>
                </a:cubicBezTo>
                <a:cubicBezTo>
                  <a:pt x="76" y="882"/>
                  <a:pt x="59" y="929"/>
                  <a:pt x="59" y="929"/>
                </a:cubicBezTo>
                <a:cubicBezTo>
                  <a:pt x="59" y="932"/>
                  <a:pt x="56" y="1227"/>
                  <a:pt x="118" y="1105"/>
                </a:cubicBezTo>
                <a:cubicBezTo>
                  <a:pt x="124" y="1094"/>
                  <a:pt x="126" y="1082"/>
                  <a:pt x="130" y="1070"/>
                </a:cubicBezTo>
                <a:cubicBezTo>
                  <a:pt x="134" y="949"/>
                  <a:pt x="131" y="827"/>
                  <a:pt x="141" y="706"/>
                </a:cubicBezTo>
                <a:cubicBezTo>
                  <a:pt x="145" y="655"/>
                  <a:pt x="172" y="631"/>
                  <a:pt x="189" y="588"/>
                </a:cubicBezTo>
                <a:cubicBezTo>
                  <a:pt x="209" y="539"/>
                  <a:pt x="223" y="486"/>
                  <a:pt x="236" y="435"/>
                </a:cubicBezTo>
                <a:cubicBezTo>
                  <a:pt x="248" y="283"/>
                  <a:pt x="259" y="252"/>
                  <a:pt x="247" y="94"/>
                </a:cubicBezTo>
                <a:cubicBezTo>
                  <a:pt x="212" y="98"/>
                  <a:pt x="173" y="91"/>
                  <a:pt x="141" y="106"/>
                </a:cubicBezTo>
                <a:cubicBezTo>
                  <a:pt x="125" y="113"/>
                  <a:pt x="123" y="136"/>
                  <a:pt x="118" y="153"/>
                </a:cubicBezTo>
                <a:cubicBezTo>
                  <a:pt x="109" y="185"/>
                  <a:pt x="96" y="309"/>
                  <a:pt x="94" y="329"/>
                </a:cubicBezTo>
                <a:cubicBezTo>
                  <a:pt x="85" y="513"/>
                  <a:pt x="78" y="724"/>
                  <a:pt x="36" y="905"/>
                </a:cubicBezTo>
                <a:cubicBezTo>
                  <a:pt x="20" y="860"/>
                  <a:pt x="33" y="879"/>
                  <a:pt x="0" y="847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8437" name="Freeform 5">
            <a:extLst>
              <a:ext uri="{FF2B5EF4-FFF2-40B4-BE49-F238E27FC236}">
                <a16:creationId xmlns:a16="http://schemas.microsoft.com/office/drawing/2014/main" id="{E180F685-5C02-40E5-A7F1-435728402B54}"/>
              </a:ext>
            </a:extLst>
          </p:cNvPr>
          <p:cNvSpPr>
            <a:spLocks/>
          </p:cNvSpPr>
          <p:nvPr/>
        </p:nvSpPr>
        <p:spPr bwMode="auto">
          <a:xfrm rot="604380">
            <a:off x="755650" y="1196975"/>
            <a:ext cx="1993900" cy="4848225"/>
          </a:xfrm>
          <a:custGeom>
            <a:avLst/>
            <a:gdLst>
              <a:gd name="T0" fmla="*/ 2147483646 w 1256"/>
              <a:gd name="T1" fmla="*/ 0 h 3054"/>
              <a:gd name="T2" fmla="*/ 2147483646 w 1256"/>
              <a:gd name="T3" fmla="*/ 2147483646 h 3054"/>
              <a:gd name="T4" fmla="*/ 2147483646 w 1256"/>
              <a:gd name="T5" fmla="*/ 2147483646 h 3054"/>
              <a:gd name="T6" fmla="*/ 2147483646 w 1256"/>
              <a:gd name="T7" fmla="*/ 2147483646 h 3054"/>
              <a:gd name="T8" fmla="*/ 2147483646 w 1256"/>
              <a:gd name="T9" fmla="*/ 2147483646 h 3054"/>
              <a:gd name="T10" fmla="*/ 2147483646 w 1256"/>
              <a:gd name="T11" fmla="*/ 2147483646 h 3054"/>
              <a:gd name="T12" fmla="*/ 2147483646 w 1256"/>
              <a:gd name="T13" fmla="*/ 2147483646 h 3054"/>
              <a:gd name="T14" fmla="*/ 2147483646 w 1256"/>
              <a:gd name="T15" fmla="*/ 2147483646 h 3054"/>
              <a:gd name="T16" fmla="*/ 2147483646 w 1256"/>
              <a:gd name="T17" fmla="*/ 2147483646 h 3054"/>
              <a:gd name="T18" fmla="*/ 2147483646 w 1256"/>
              <a:gd name="T19" fmla="*/ 2147483646 h 30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56" h="3054">
                <a:moveTo>
                  <a:pt x="485" y="0"/>
                </a:moveTo>
                <a:cubicBezTo>
                  <a:pt x="318" y="162"/>
                  <a:pt x="152" y="325"/>
                  <a:pt x="76" y="499"/>
                </a:cubicBezTo>
                <a:cubicBezTo>
                  <a:pt x="0" y="673"/>
                  <a:pt x="16" y="779"/>
                  <a:pt x="31" y="1043"/>
                </a:cubicBezTo>
                <a:cubicBezTo>
                  <a:pt x="46" y="1307"/>
                  <a:pt x="76" y="1784"/>
                  <a:pt x="167" y="2086"/>
                </a:cubicBezTo>
                <a:cubicBezTo>
                  <a:pt x="258" y="2388"/>
                  <a:pt x="447" y="2713"/>
                  <a:pt x="575" y="2857"/>
                </a:cubicBezTo>
                <a:cubicBezTo>
                  <a:pt x="703" y="3001"/>
                  <a:pt x="892" y="3054"/>
                  <a:pt x="938" y="2948"/>
                </a:cubicBezTo>
                <a:cubicBezTo>
                  <a:pt x="984" y="2842"/>
                  <a:pt x="901" y="2487"/>
                  <a:pt x="848" y="2222"/>
                </a:cubicBezTo>
                <a:cubicBezTo>
                  <a:pt x="795" y="1957"/>
                  <a:pt x="636" y="1588"/>
                  <a:pt x="621" y="1361"/>
                </a:cubicBezTo>
                <a:cubicBezTo>
                  <a:pt x="606" y="1134"/>
                  <a:pt x="651" y="1036"/>
                  <a:pt x="757" y="862"/>
                </a:cubicBezTo>
                <a:cubicBezTo>
                  <a:pt x="863" y="688"/>
                  <a:pt x="1059" y="502"/>
                  <a:pt x="1256" y="317"/>
                </a:cubicBezTo>
              </a:path>
            </a:pathLst>
          </a:custGeom>
          <a:solidFill>
            <a:srgbClr val="FFCC99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4" name="Freeform 6">
            <a:extLst>
              <a:ext uri="{FF2B5EF4-FFF2-40B4-BE49-F238E27FC236}">
                <a16:creationId xmlns:a16="http://schemas.microsoft.com/office/drawing/2014/main" id="{AB9FA44D-5A3C-4C58-A937-901EBC918B80}"/>
              </a:ext>
            </a:extLst>
          </p:cNvPr>
          <p:cNvSpPr>
            <a:spLocks/>
          </p:cNvSpPr>
          <p:nvPr/>
        </p:nvSpPr>
        <p:spPr bwMode="auto">
          <a:xfrm rot="555200">
            <a:off x="2268538" y="1268413"/>
            <a:ext cx="1117600" cy="2462212"/>
          </a:xfrm>
          <a:custGeom>
            <a:avLst/>
            <a:gdLst>
              <a:gd name="T0" fmla="*/ 2147483646 w 704"/>
              <a:gd name="T1" fmla="*/ 0 h 1551"/>
              <a:gd name="T2" fmla="*/ 2147483646 w 704"/>
              <a:gd name="T3" fmla="*/ 2147483646 h 1551"/>
              <a:gd name="T4" fmla="*/ 2147483646 w 704"/>
              <a:gd name="T5" fmla="*/ 2147483646 h 15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4" h="1551">
                <a:moveTo>
                  <a:pt x="567" y="0"/>
                </a:moveTo>
                <a:cubicBezTo>
                  <a:pt x="283" y="767"/>
                  <a:pt x="0" y="1535"/>
                  <a:pt x="23" y="1543"/>
                </a:cubicBezTo>
                <a:cubicBezTo>
                  <a:pt x="46" y="1551"/>
                  <a:pt x="375" y="798"/>
                  <a:pt x="704" y="46"/>
                </a:cubicBez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69C7F803-CF1A-4C7F-A2AE-C1AD1C1A4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11113"/>
            <a:ext cx="3059112" cy="64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u="sng"/>
              <a:t> Solution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 Enlargement of the root canal till the instrument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Ultrasound tips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Rotating root canal instrument – caution!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Bypass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Leaving 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Surgical treatment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-0.10509 L -2.22222E-6 2.59259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85185E-6 C 0.04167 -0.07824 0.08351 -0.15648 0.10001 -0.18449 " pathEditMode="relative" ptsTypes="aA">
                                      <p:cBhvr>
                                        <p:cTn id="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>
            <a:extLst>
              <a:ext uri="{FF2B5EF4-FFF2-40B4-BE49-F238E27FC236}">
                <a16:creationId xmlns:a16="http://schemas.microsoft.com/office/drawing/2014/main" id="{60A88C18-99D1-47BC-BAEC-09F4C9F8B726}"/>
              </a:ext>
            </a:extLst>
          </p:cNvPr>
          <p:cNvSpPr>
            <a:spLocks/>
          </p:cNvSpPr>
          <p:nvPr/>
        </p:nvSpPr>
        <p:spPr bwMode="auto">
          <a:xfrm rot="-385309">
            <a:off x="2124075" y="3933825"/>
            <a:ext cx="574675" cy="1947863"/>
          </a:xfrm>
          <a:custGeom>
            <a:avLst/>
            <a:gdLst>
              <a:gd name="T0" fmla="*/ 2147483646 w 283"/>
              <a:gd name="T1" fmla="*/ 0 h 1227"/>
              <a:gd name="T2" fmla="*/ 2147483646 w 283"/>
              <a:gd name="T3" fmla="*/ 2147483646 h 1227"/>
              <a:gd name="T4" fmla="*/ 2147483646 w 283"/>
              <a:gd name="T5" fmla="*/ 2147483646 h 1227"/>
              <a:gd name="T6" fmla="*/ 2147483646 w 283"/>
              <a:gd name="T7" fmla="*/ 2147483646 h 1227"/>
              <a:gd name="T8" fmla="*/ 2147483646 w 283"/>
              <a:gd name="T9" fmla="*/ 2147483646 h 1227"/>
              <a:gd name="T10" fmla="*/ 2147483646 w 283"/>
              <a:gd name="T11" fmla="*/ 2147483646 h 1227"/>
              <a:gd name="T12" fmla="*/ 2147483646 w 283"/>
              <a:gd name="T13" fmla="*/ 2147483646 h 1227"/>
              <a:gd name="T14" fmla="*/ 2147483646 w 283"/>
              <a:gd name="T15" fmla="*/ 2147483646 h 1227"/>
              <a:gd name="T16" fmla="*/ 2147483646 w 283"/>
              <a:gd name="T17" fmla="*/ 2147483646 h 1227"/>
              <a:gd name="T18" fmla="*/ 2147483646 w 283"/>
              <a:gd name="T19" fmla="*/ 2147483646 h 1227"/>
              <a:gd name="T20" fmla="*/ 2147483646 w 283"/>
              <a:gd name="T21" fmla="*/ 2147483646 h 1227"/>
              <a:gd name="T22" fmla="*/ 2147483646 w 283"/>
              <a:gd name="T23" fmla="*/ 2147483646 h 1227"/>
              <a:gd name="T24" fmla="*/ 2147483646 w 283"/>
              <a:gd name="T25" fmla="*/ 2147483646 h 1227"/>
              <a:gd name="T26" fmla="*/ 2147483646 w 283"/>
              <a:gd name="T27" fmla="*/ 2147483646 h 1227"/>
              <a:gd name="T28" fmla="*/ 2147483646 w 283"/>
              <a:gd name="T29" fmla="*/ 2147483646 h 1227"/>
              <a:gd name="T30" fmla="*/ 2147483646 w 283"/>
              <a:gd name="T31" fmla="*/ 2147483646 h 1227"/>
              <a:gd name="T32" fmla="*/ 2147483646 w 283"/>
              <a:gd name="T33" fmla="*/ 2147483646 h 1227"/>
              <a:gd name="T34" fmla="*/ 2147483646 w 283"/>
              <a:gd name="T35" fmla="*/ 2147483646 h 1227"/>
              <a:gd name="T36" fmla="*/ 2147483646 w 283"/>
              <a:gd name="T37" fmla="*/ 2147483646 h 1227"/>
              <a:gd name="T38" fmla="*/ 2147483646 w 283"/>
              <a:gd name="T39" fmla="*/ 2147483646 h 1227"/>
              <a:gd name="T40" fmla="*/ 2147483646 w 283"/>
              <a:gd name="T41" fmla="*/ 2147483646 h 1227"/>
              <a:gd name="T42" fmla="*/ 2147483646 w 283"/>
              <a:gd name="T43" fmla="*/ 2147483646 h 1227"/>
              <a:gd name="T44" fmla="*/ 2147483646 w 283"/>
              <a:gd name="T45" fmla="*/ 2147483646 h 1227"/>
              <a:gd name="T46" fmla="*/ 2147483646 w 283"/>
              <a:gd name="T47" fmla="*/ 2147483646 h 1227"/>
              <a:gd name="T48" fmla="*/ 2147483646 w 283"/>
              <a:gd name="T49" fmla="*/ 2147483646 h 1227"/>
              <a:gd name="T50" fmla="*/ 2147483646 w 283"/>
              <a:gd name="T51" fmla="*/ 2147483646 h 1227"/>
              <a:gd name="T52" fmla="*/ 2147483646 w 283"/>
              <a:gd name="T53" fmla="*/ 2147483646 h 1227"/>
              <a:gd name="T54" fmla="*/ 2147483646 w 283"/>
              <a:gd name="T55" fmla="*/ 2147483646 h 1227"/>
              <a:gd name="T56" fmla="*/ 2147483646 w 283"/>
              <a:gd name="T57" fmla="*/ 2147483646 h 1227"/>
              <a:gd name="T58" fmla="*/ 2147483646 w 283"/>
              <a:gd name="T59" fmla="*/ 2147483646 h 1227"/>
              <a:gd name="T60" fmla="*/ 2147483646 w 283"/>
              <a:gd name="T61" fmla="*/ 2147483646 h 1227"/>
              <a:gd name="T62" fmla="*/ 2147483646 w 283"/>
              <a:gd name="T63" fmla="*/ 2147483646 h 1227"/>
              <a:gd name="T64" fmla="*/ 2147483646 w 283"/>
              <a:gd name="T65" fmla="*/ 2147483646 h 1227"/>
              <a:gd name="T66" fmla="*/ 2147483646 w 283"/>
              <a:gd name="T67" fmla="*/ 2147483646 h 1227"/>
              <a:gd name="T68" fmla="*/ 2147483646 w 283"/>
              <a:gd name="T69" fmla="*/ 2147483646 h 1227"/>
              <a:gd name="T70" fmla="*/ 2147483646 w 283"/>
              <a:gd name="T71" fmla="*/ 2147483646 h 1227"/>
              <a:gd name="T72" fmla="*/ 2147483646 w 283"/>
              <a:gd name="T73" fmla="*/ 2147483646 h 1227"/>
              <a:gd name="T74" fmla="*/ 2147483646 w 283"/>
              <a:gd name="T75" fmla="*/ 2147483646 h 1227"/>
              <a:gd name="T76" fmla="*/ 2147483646 w 283"/>
              <a:gd name="T77" fmla="*/ 2147483646 h 1227"/>
              <a:gd name="T78" fmla="*/ 2147483646 w 283"/>
              <a:gd name="T79" fmla="*/ 2147483646 h 1227"/>
              <a:gd name="T80" fmla="*/ 0 w 283"/>
              <a:gd name="T81" fmla="*/ 2147483646 h 122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83" h="1227">
                <a:moveTo>
                  <a:pt x="212" y="0"/>
                </a:moveTo>
                <a:cubicBezTo>
                  <a:pt x="216" y="43"/>
                  <a:pt x="211" y="88"/>
                  <a:pt x="224" y="130"/>
                </a:cubicBezTo>
                <a:cubicBezTo>
                  <a:pt x="228" y="143"/>
                  <a:pt x="245" y="156"/>
                  <a:pt x="259" y="153"/>
                </a:cubicBezTo>
                <a:cubicBezTo>
                  <a:pt x="273" y="150"/>
                  <a:pt x="275" y="130"/>
                  <a:pt x="283" y="118"/>
                </a:cubicBezTo>
                <a:cubicBezTo>
                  <a:pt x="235" y="86"/>
                  <a:pt x="222" y="81"/>
                  <a:pt x="165" y="94"/>
                </a:cubicBezTo>
                <a:cubicBezTo>
                  <a:pt x="111" y="175"/>
                  <a:pt x="127" y="138"/>
                  <a:pt x="106" y="200"/>
                </a:cubicBezTo>
                <a:cubicBezTo>
                  <a:pt x="110" y="235"/>
                  <a:pt x="101" y="275"/>
                  <a:pt x="118" y="306"/>
                </a:cubicBezTo>
                <a:cubicBezTo>
                  <a:pt x="132" y="331"/>
                  <a:pt x="189" y="353"/>
                  <a:pt x="189" y="353"/>
                </a:cubicBezTo>
                <a:cubicBezTo>
                  <a:pt x="236" y="337"/>
                  <a:pt x="243" y="317"/>
                  <a:pt x="259" y="271"/>
                </a:cubicBezTo>
                <a:cubicBezTo>
                  <a:pt x="251" y="265"/>
                  <a:pt x="205" y="230"/>
                  <a:pt x="189" y="235"/>
                </a:cubicBezTo>
                <a:cubicBezTo>
                  <a:pt x="162" y="244"/>
                  <a:pt x="118" y="282"/>
                  <a:pt x="118" y="282"/>
                </a:cubicBezTo>
                <a:cubicBezTo>
                  <a:pt x="110" y="306"/>
                  <a:pt x="102" y="329"/>
                  <a:pt x="94" y="353"/>
                </a:cubicBezTo>
                <a:cubicBezTo>
                  <a:pt x="90" y="365"/>
                  <a:pt x="83" y="388"/>
                  <a:pt x="83" y="388"/>
                </a:cubicBezTo>
                <a:cubicBezTo>
                  <a:pt x="87" y="426"/>
                  <a:pt x="86" y="509"/>
                  <a:pt x="118" y="518"/>
                </a:cubicBezTo>
                <a:cubicBezTo>
                  <a:pt x="137" y="524"/>
                  <a:pt x="157" y="510"/>
                  <a:pt x="177" y="506"/>
                </a:cubicBezTo>
                <a:cubicBezTo>
                  <a:pt x="185" y="494"/>
                  <a:pt x="194" y="484"/>
                  <a:pt x="200" y="471"/>
                </a:cubicBezTo>
                <a:cubicBezTo>
                  <a:pt x="206" y="460"/>
                  <a:pt x="223" y="441"/>
                  <a:pt x="212" y="435"/>
                </a:cubicBezTo>
                <a:cubicBezTo>
                  <a:pt x="194" y="426"/>
                  <a:pt x="173" y="443"/>
                  <a:pt x="153" y="447"/>
                </a:cubicBezTo>
                <a:cubicBezTo>
                  <a:pt x="99" y="484"/>
                  <a:pt x="125" y="493"/>
                  <a:pt x="71" y="529"/>
                </a:cubicBezTo>
                <a:cubicBezTo>
                  <a:pt x="42" y="614"/>
                  <a:pt x="41" y="616"/>
                  <a:pt x="71" y="706"/>
                </a:cubicBezTo>
                <a:cubicBezTo>
                  <a:pt x="100" y="699"/>
                  <a:pt x="132" y="696"/>
                  <a:pt x="153" y="670"/>
                </a:cubicBezTo>
                <a:cubicBezTo>
                  <a:pt x="161" y="660"/>
                  <a:pt x="159" y="646"/>
                  <a:pt x="165" y="635"/>
                </a:cubicBezTo>
                <a:cubicBezTo>
                  <a:pt x="171" y="622"/>
                  <a:pt x="181" y="612"/>
                  <a:pt x="189" y="600"/>
                </a:cubicBezTo>
                <a:cubicBezTo>
                  <a:pt x="84" y="565"/>
                  <a:pt x="79" y="676"/>
                  <a:pt x="36" y="741"/>
                </a:cubicBezTo>
                <a:cubicBezTo>
                  <a:pt x="44" y="833"/>
                  <a:pt x="24" y="881"/>
                  <a:pt x="94" y="929"/>
                </a:cubicBezTo>
                <a:cubicBezTo>
                  <a:pt x="110" y="925"/>
                  <a:pt x="130" y="929"/>
                  <a:pt x="141" y="917"/>
                </a:cubicBezTo>
                <a:cubicBezTo>
                  <a:pt x="157" y="898"/>
                  <a:pt x="165" y="847"/>
                  <a:pt x="165" y="847"/>
                </a:cubicBezTo>
                <a:cubicBezTo>
                  <a:pt x="156" y="813"/>
                  <a:pt x="159" y="757"/>
                  <a:pt x="94" y="811"/>
                </a:cubicBezTo>
                <a:cubicBezTo>
                  <a:pt x="82" y="821"/>
                  <a:pt x="88" y="843"/>
                  <a:pt x="83" y="858"/>
                </a:cubicBezTo>
                <a:cubicBezTo>
                  <a:pt x="76" y="882"/>
                  <a:pt x="59" y="929"/>
                  <a:pt x="59" y="929"/>
                </a:cubicBezTo>
                <a:cubicBezTo>
                  <a:pt x="59" y="932"/>
                  <a:pt x="56" y="1227"/>
                  <a:pt x="118" y="1105"/>
                </a:cubicBezTo>
                <a:cubicBezTo>
                  <a:pt x="124" y="1094"/>
                  <a:pt x="126" y="1082"/>
                  <a:pt x="130" y="1070"/>
                </a:cubicBezTo>
                <a:cubicBezTo>
                  <a:pt x="134" y="949"/>
                  <a:pt x="131" y="827"/>
                  <a:pt x="141" y="706"/>
                </a:cubicBezTo>
                <a:cubicBezTo>
                  <a:pt x="145" y="655"/>
                  <a:pt x="172" y="631"/>
                  <a:pt x="189" y="588"/>
                </a:cubicBezTo>
                <a:cubicBezTo>
                  <a:pt x="209" y="539"/>
                  <a:pt x="223" y="486"/>
                  <a:pt x="236" y="435"/>
                </a:cubicBezTo>
                <a:cubicBezTo>
                  <a:pt x="248" y="283"/>
                  <a:pt x="259" y="252"/>
                  <a:pt x="247" y="94"/>
                </a:cubicBezTo>
                <a:cubicBezTo>
                  <a:pt x="212" y="98"/>
                  <a:pt x="173" y="91"/>
                  <a:pt x="141" y="106"/>
                </a:cubicBezTo>
                <a:cubicBezTo>
                  <a:pt x="125" y="113"/>
                  <a:pt x="123" y="136"/>
                  <a:pt x="118" y="153"/>
                </a:cubicBezTo>
                <a:cubicBezTo>
                  <a:pt x="109" y="185"/>
                  <a:pt x="96" y="309"/>
                  <a:pt x="94" y="329"/>
                </a:cubicBezTo>
                <a:cubicBezTo>
                  <a:pt x="85" y="513"/>
                  <a:pt x="78" y="724"/>
                  <a:pt x="36" y="905"/>
                </a:cubicBezTo>
                <a:cubicBezTo>
                  <a:pt x="20" y="860"/>
                  <a:pt x="33" y="879"/>
                  <a:pt x="0" y="847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CA402127-D256-4252-9CF6-9EDED06FFF01}"/>
              </a:ext>
            </a:extLst>
          </p:cNvPr>
          <p:cNvSpPr>
            <a:spLocks/>
          </p:cNvSpPr>
          <p:nvPr/>
        </p:nvSpPr>
        <p:spPr bwMode="auto">
          <a:xfrm rot="604380">
            <a:off x="1138238" y="1773238"/>
            <a:ext cx="1993900" cy="4848225"/>
          </a:xfrm>
          <a:custGeom>
            <a:avLst/>
            <a:gdLst>
              <a:gd name="T0" fmla="*/ 2147483646 w 1256"/>
              <a:gd name="T1" fmla="*/ 0 h 3054"/>
              <a:gd name="T2" fmla="*/ 2147483646 w 1256"/>
              <a:gd name="T3" fmla="*/ 2147483646 h 3054"/>
              <a:gd name="T4" fmla="*/ 2147483646 w 1256"/>
              <a:gd name="T5" fmla="*/ 2147483646 h 3054"/>
              <a:gd name="T6" fmla="*/ 2147483646 w 1256"/>
              <a:gd name="T7" fmla="*/ 2147483646 h 3054"/>
              <a:gd name="T8" fmla="*/ 2147483646 w 1256"/>
              <a:gd name="T9" fmla="*/ 2147483646 h 3054"/>
              <a:gd name="T10" fmla="*/ 2147483646 w 1256"/>
              <a:gd name="T11" fmla="*/ 2147483646 h 3054"/>
              <a:gd name="T12" fmla="*/ 2147483646 w 1256"/>
              <a:gd name="T13" fmla="*/ 2147483646 h 3054"/>
              <a:gd name="T14" fmla="*/ 2147483646 w 1256"/>
              <a:gd name="T15" fmla="*/ 2147483646 h 3054"/>
              <a:gd name="T16" fmla="*/ 2147483646 w 1256"/>
              <a:gd name="T17" fmla="*/ 2147483646 h 3054"/>
              <a:gd name="T18" fmla="*/ 2147483646 w 1256"/>
              <a:gd name="T19" fmla="*/ 2147483646 h 30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56" h="3054">
                <a:moveTo>
                  <a:pt x="485" y="0"/>
                </a:moveTo>
                <a:cubicBezTo>
                  <a:pt x="318" y="162"/>
                  <a:pt x="152" y="325"/>
                  <a:pt x="76" y="499"/>
                </a:cubicBezTo>
                <a:cubicBezTo>
                  <a:pt x="0" y="673"/>
                  <a:pt x="16" y="779"/>
                  <a:pt x="31" y="1043"/>
                </a:cubicBezTo>
                <a:cubicBezTo>
                  <a:pt x="46" y="1307"/>
                  <a:pt x="76" y="1784"/>
                  <a:pt x="167" y="2086"/>
                </a:cubicBezTo>
                <a:cubicBezTo>
                  <a:pt x="258" y="2388"/>
                  <a:pt x="447" y="2713"/>
                  <a:pt x="575" y="2857"/>
                </a:cubicBezTo>
                <a:cubicBezTo>
                  <a:pt x="703" y="3001"/>
                  <a:pt x="892" y="3054"/>
                  <a:pt x="938" y="2948"/>
                </a:cubicBezTo>
                <a:cubicBezTo>
                  <a:pt x="984" y="2842"/>
                  <a:pt x="901" y="2487"/>
                  <a:pt x="848" y="2222"/>
                </a:cubicBezTo>
                <a:cubicBezTo>
                  <a:pt x="795" y="1957"/>
                  <a:pt x="636" y="1588"/>
                  <a:pt x="621" y="1361"/>
                </a:cubicBezTo>
                <a:cubicBezTo>
                  <a:pt x="606" y="1134"/>
                  <a:pt x="651" y="1036"/>
                  <a:pt x="757" y="862"/>
                </a:cubicBezTo>
                <a:cubicBezTo>
                  <a:pt x="863" y="688"/>
                  <a:pt x="1059" y="502"/>
                  <a:pt x="1256" y="317"/>
                </a:cubicBezTo>
              </a:path>
            </a:pathLst>
          </a:custGeom>
          <a:solidFill>
            <a:srgbClr val="FFCC99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0" name="Freeform 4">
            <a:extLst>
              <a:ext uri="{FF2B5EF4-FFF2-40B4-BE49-F238E27FC236}">
                <a16:creationId xmlns:a16="http://schemas.microsoft.com/office/drawing/2014/main" id="{F96240CD-B61F-4FC3-A851-B44D0D220571}"/>
              </a:ext>
            </a:extLst>
          </p:cNvPr>
          <p:cNvSpPr>
            <a:spLocks/>
          </p:cNvSpPr>
          <p:nvPr/>
        </p:nvSpPr>
        <p:spPr bwMode="auto">
          <a:xfrm rot="743748">
            <a:off x="2555875" y="2752725"/>
            <a:ext cx="2244725" cy="4105275"/>
          </a:xfrm>
          <a:custGeom>
            <a:avLst/>
            <a:gdLst>
              <a:gd name="T0" fmla="*/ 2147483646 w 1414"/>
              <a:gd name="T1" fmla="*/ 0 h 2586"/>
              <a:gd name="T2" fmla="*/ 2147483646 w 1414"/>
              <a:gd name="T3" fmla="*/ 2147483646 h 2586"/>
              <a:gd name="T4" fmla="*/ 2147483646 w 1414"/>
              <a:gd name="T5" fmla="*/ 2147483646 h 2586"/>
              <a:gd name="T6" fmla="*/ 2147483646 w 1414"/>
              <a:gd name="T7" fmla="*/ 2147483646 h 2586"/>
              <a:gd name="T8" fmla="*/ 2147483646 w 1414"/>
              <a:gd name="T9" fmla="*/ 2147483646 h 2586"/>
              <a:gd name="T10" fmla="*/ 2147483646 w 1414"/>
              <a:gd name="T11" fmla="*/ 2147483646 h 2586"/>
              <a:gd name="T12" fmla="*/ 2147483646 w 1414"/>
              <a:gd name="T13" fmla="*/ 2147483646 h 2586"/>
              <a:gd name="T14" fmla="*/ 2147483646 w 1414"/>
              <a:gd name="T15" fmla="*/ 2147483646 h 2586"/>
              <a:gd name="T16" fmla="*/ 2147483646 w 1414"/>
              <a:gd name="T17" fmla="*/ 2147483646 h 2586"/>
              <a:gd name="T18" fmla="*/ 2147483646 w 1414"/>
              <a:gd name="T19" fmla="*/ 2147483646 h 2586"/>
              <a:gd name="T20" fmla="*/ 2147483646 w 1414"/>
              <a:gd name="T21" fmla="*/ 2147483646 h 2586"/>
              <a:gd name="T22" fmla="*/ 2147483646 w 1414"/>
              <a:gd name="T23" fmla="*/ 2147483646 h 2586"/>
              <a:gd name="T24" fmla="*/ 2147483646 w 1414"/>
              <a:gd name="T25" fmla="*/ 2147483646 h 2586"/>
              <a:gd name="T26" fmla="*/ 2147483646 w 1414"/>
              <a:gd name="T27" fmla="*/ 2147483646 h 25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14" h="2586">
                <a:moveTo>
                  <a:pt x="734" y="0"/>
                </a:moveTo>
                <a:cubicBezTo>
                  <a:pt x="613" y="94"/>
                  <a:pt x="492" y="189"/>
                  <a:pt x="416" y="272"/>
                </a:cubicBezTo>
                <a:cubicBezTo>
                  <a:pt x="340" y="355"/>
                  <a:pt x="325" y="423"/>
                  <a:pt x="280" y="499"/>
                </a:cubicBezTo>
                <a:cubicBezTo>
                  <a:pt x="235" y="575"/>
                  <a:pt x="182" y="620"/>
                  <a:pt x="144" y="726"/>
                </a:cubicBezTo>
                <a:cubicBezTo>
                  <a:pt x="106" y="832"/>
                  <a:pt x="76" y="1006"/>
                  <a:pt x="53" y="1134"/>
                </a:cubicBezTo>
                <a:cubicBezTo>
                  <a:pt x="30" y="1262"/>
                  <a:pt x="0" y="1353"/>
                  <a:pt x="8" y="1497"/>
                </a:cubicBezTo>
                <a:cubicBezTo>
                  <a:pt x="16" y="1641"/>
                  <a:pt x="54" y="1837"/>
                  <a:pt x="99" y="1996"/>
                </a:cubicBezTo>
                <a:cubicBezTo>
                  <a:pt x="144" y="2155"/>
                  <a:pt x="212" y="2352"/>
                  <a:pt x="280" y="2450"/>
                </a:cubicBezTo>
                <a:cubicBezTo>
                  <a:pt x="348" y="2548"/>
                  <a:pt x="416" y="2586"/>
                  <a:pt x="507" y="2586"/>
                </a:cubicBezTo>
                <a:cubicBezTo>
                  <a:pt x="598" y="2586"/>
                  <a:pt x="786" y="2571"/>
                  <a:pt x="824" y="2450"/>
                </a:cubicBezTo>
                <a:cubicBezTo>
                  <a:pt x="862" y="2329"/>
                  <a:pt x="757" y="2064"/>
                  <a:pt x="734" y="1860"/>
                </a:cubicBezTo>
                <a:cubicBezTo>
                  <a:pt x="711" y="1656"/>
                  <a:pt x="665" y="1399"/>
                  <a:pt x="688" y="1225"/>
                </a:cubicBezTo>
                <a:cubicBezTo>
                  <a:pt x="711" y="1051"/>
                  <a:pt x="749" y="961"/>
                  <a:pt x="870" y="817"/>
                </a:cubicBezTo>
                <a:cubicBezTo>
                  <a:pt x="991" y="673"/>
                  <a:pt x="1323" y="439"/>
                  <a:pt x="1414" y="363"/>
                </a:cubicBezTo>
              </a:path>
            </a:pathLst>
          </a:custGeom>
          <a:solidFill>
            <a:srgbClr val="FFCC99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1" name="Freeform 5">
            <a:extLst>
              <a:ext uri="{FF2B5EF4-FFF2-40B4-BE49-F238E27FC236}">
                <a16:creationId xmlns:a16="http://schemas.microsoft.com/office/drawing/2014/main" id="{4A41FA45-4E03-496E-9987-1283D81D4C70}"/>
              </a:ext>
            </a:extLst>
          </p:cNvPr>
          <p:cNvSpPr>
            <a:spLocks/>
          </p:cNvSpPr>
          <p:nvPr/>
        </p:nvSpPr>
        <p:spPr bwMode="auto">
          <a:xfrm rot="-350974">
            <a:off x="1906588" y="1908175"/>
            <a:ext cx="1800225" cy="2436813"/>
          </a:xfrm>
          <a:custGeom>
            <a:avLst/>
            <a:gdLst>
              <a:gd name="T0" fmla="*/ 2147483646 w 1043"/>
              <a:gd name="T1" fmla="*/ 0 h 1535"/>
              <a:gd name="T2" fmla="*/ 2147483646 w 1043"/>
              <a:gd name="T3" fmla="*/ 2147483646 h 1535"/>
              <a:gd name="T4" fmla="*/ 2147483646 w 1043"/>
              <a:gd name="T5" fmla="*/ 2147483646 h 1535"/>
              <a:gd name="T6" fmla="*/ 2147483646 w 1043"/>
              <a:gd name="T7" fmla="*/ 2147483646 h 1535"/>
              <a:gd name="T8" fmla="*/ 2147483646 w 1043"/>
              <a:gd name="T9" fmla="*/ 2147483646 h 1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3" h="1535">
                <a:moveTo>
                  <a:pt x="635" y="0"/>
                </a:moveTo>
                <a:cubicBezTo>
                  <a:pt x="555" y="140"/>
                  <a:pt x="476" y="280"/>
                  <a:pt x="408" y="409"/>
                </a:cubicBezTo>
                <a:cubicBezTo>
                  <a:pt x="340" y="538"/>
                  <a:pt x="272" y="598"/>
                  <a:pt x="227" y="772"/>
                </a:cubicBezTo>
                <a:cubicBezTo>
                  <a:pt x="182" y="946"/>
                  <a:pt x="0" y="1535"/>
                  <a:pt x="136" y="1452"/>
                </a:cubicBezTo>
                <a:cubicBezTo>
                  <a:pt x="272" y="1369"/>
                  <a:pt x="892" y="477"/>
                  <a:pt x="1043" y="273"/>
                </a:cubicBezTo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2" name="Freeform 6">
            <a:extLst>
              <a:ext uri="{FF2B5EF4-FFF2-40B4-BE49-F238E27FC236}">
                <a16:creationId xmlns:a16="http://schemas.microsoft.com/office/drawing/2014/main" id="{4F075903-56F2-41A1-AD1B-AC9EE2E45486}"/>
              </a:ext>
            </a:extLst>
          </p:cNvPr>
          <p:cNvSpPr>
            <a:spLocks/>
          </p:cNvSpPr>
          <p:nvPr/>
        </p:nvSpPr>
        <p:spPr bwMode="auto">
          <a:xfrm>
            <a:off x="2051050" y="1916113"/>
            <a:ext cx="1368425" cy="3995737"/>
          </a:xfrm>
          <a:custGeom>
            <a:avLst/>
            <a:gdLst>
              <a:gd name="T0" fmla="*/ 2147483646 w 862"/>
              <a:gd name="T1" fmla="*/ 0 h 2517"/>
              <a:gd name="T2" fmla="*/ 2147483646 w 862"/>
              <a:gd name="T3" fmla="*/ 2147483646 h 2517"/>
              <a:gd name="T4" fmla="*/ 2147483646 w 862"/>
              <a:gd name="T5" fmla="*/ 2147483646 h 2517"/>
              <a:gd name="T6" fmla="*/ 2147483646 w 862"/>
              <a:gd name="T7" fmla="*/ 2147483646 h 2517"/>
              <a:gd name="T8" fmla="*/ 2147483646 w 862"/>
              <a:gd name="T9" fmla="*/ 2147483646 h 2517"/>
              <a:gd name="T10" fmla="*/ 2147483646 w 862"/>
              <a:gd name="T11" fmla="*/ 2147483646 h 2517"/>
              <a:gd name="T12" fmla="*/ 2147483646 w 862"/>
              <a:gd name="T13" fmla="*/ 2147483646 h 2517"/>
              <a:gd name="T14" fmla="*/ 2147483646 w 862"/>
              <a:gd name="T15" fmla="*/ 2147483646 h 2517"/>
              <a:gd name="T16" fmla="*/ 2147483646 w 862"/>
              <a:gd name="T17" fmla="*/ 2147483646 h 2517"/>
              <a:gd name="T18" fmla="*/ 2147483646 w 862"/>
              <a:gd name="T19" fmla="*/ 2147483646 h 25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62" h="2517">
                <a:moveTo>
                  <a:pt x="680" y="0"/>
                </a:moveTo>
                <a:cubicBezTo>
                  <a:pt x="431" y="238"/>
                  <a:pt x="182" y="476"/>
                  <a:pt x="91" y="862"/>
                </a:cubicBezTo>
                <a:cubicBezTo>
                  <a:pt x="0" y="1248"/>
                  <a:pt x="121" y="2109"/>
                  <a:pt x="136" y="2313"/>
                </a:cubicBezTo>
                <a:cubicBezTo>
                  <a:pt x="151" y="2517"/>
                  <a:pt x="174" y="2230"/>
                  <a:pt x="181" y="2087"/>
                </a:cubicBezTo>
                <a:cubicBezTo>
                  <a:pt x="188" y="1944"/>
                  <a:pt x="181" y="1618"/>
                  <a:pt x="181" y="1452"/>
                </a:cubicBezTo>
                <a:cubicBezTo>
                  <a:pt x="181" y="1286"/>
                  <a:pt x="173" y="1187"/>
                  <a:pt x="181" y="1089"/>
                </a:cubicBezTo>
                <a:cubicBezTo>
                  <a:pt x="189" y="991"/>
                  <a:pt x="204" y="930"/>
                  <a:pt x="227" y="862"/>
                </a:cubicBezTo>
                <a:cubicBezTo>
                  <a:pt x="250" y="794"/>
                  <a:pt x="264" y="741"/>
                  <a:pt x="317" y="680"/>
                </a:cubicBezTo>
                <a:cubicBezTo>
                  <a:pt x="370" y="619"/>
                  <a:pt x="453" y="567"/>
                  <a:pt x="544" y="499"/>
                </a:cubicBezTo>
                <a:cubicBezTo>
                  <a:pt x="635" y="431"/>
                  <a:pt x="779" y="325"/>
                  <a:pt x="862" y="272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05827E28-AD25-4A41-AC8B-520C93D5E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2771775"/>
            <a:ext cx="17129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000" b="1"/>
              <a:t>Bypass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4000" b="1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C75890BA-622E-42C1-B188-3FD38B573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98913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>
              <a:latin typeface="Times New Roman" panose="02020603050405020304" pitchFamily="18" charset="0"/>
            </a:endParaRPr>
          </a:p>
        </p:txBody>
      </p:sp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117338CC-7B8F-4AF8-835D-AE6EC54584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1773238"/>
          <a:ext cx="2016125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322286" imgH="2217143" progId="Photoshop.Image.7">
                  <p:embed/>
                </p:oleObj>
              </mc:Choice>
              <mc:Fallback>
                <p:oleObj name="Image" r:id="rId2" imgW="2322286" imgH="2217143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73238"/>
                        <a:ext cx="2016125" cy="19256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3360B0E9-B52F-4EFB-AE64-10E1135438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3141663"/>
          <a:ext cx="1782762" cy="189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783084" imgH="1897143" progId="Photoshop.Image.7">
                  <p:embed/>
                </p:oleObj>
              </mc:Choice>
              <mc:Fallback>
                <p:oleObj name="Image" r:id="rId4" imgW="1783084" imgH="1897143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141663"/>
                        <a:ext cx="1782762" cy="1897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>
            <a:extLst>
              <a:ext uri="{FF2B5EF4-FFF2-40B4-BE49-F238E27FC236}">
                <a16:creationId xmlns:a16="http://schemas.microsoft.com/office/drawing/2014/main" id="{B4765EEF-509C-4A10-9CF3-AFEB32121A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3141663"/>
          <a:ext cx="2359025" cy="253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2359157" imgH="2532571" progId="Photoshop.Image.7">
                  <p:embed/>
                </p:oleObj>
              </mc:Choice>
              <mc:Fallback>
                <p:oleObj name="Image" r:id="rId6" imgW="2359157" imgH="2532571" progId="Photoshop.Image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141663"/>
                        <a:ext cx="2359025" cy="2532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Line 6">
            <a:extLst>
              <a:ext uri="{FF2B5EF4-FFF2-40B4-BE49-F238E27FC236}">
                <a16:creationId xmlns:a16="http://schemas.microsoft.com/office/drawing/2014/main" id="{117CAD7F-6A92-46CB-87FA-2073CC53E9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0063" y="3213100"/>
            <a:ext cx="2305050" cy="2447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045BAB62-4924-429C-8781-5052A0895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49275"/>
            <a:ext cx="5381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 b="1">
                <a:solidFill>
                  <a:srgbClr val="FFFF00"/>
                </a:solidFill>
                <a:latin typeface="Times New Roman" panose="02020603050405020304" pitchFamily="18" charset="0"/>
              </a:rPr>
              <a:t>Fractured instrument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F74152A-F5F9-4AA6-8BB6-296944C6B6B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rgbClr val="FFFF00"/>
                </a:solidFill>
              </a:rPr>
              <a:t>Via falsa - </a:t>
            </a:r>
            <a:r>
              <a:rPr lang="cs-CZ" altLang="cs-CZ" dirty="0" err="1">
                <a:solidFill>
                  <a:srgbClr val="FFFF00"/>
                </a:solidFill>
              </a:rPr>
              <a:t>Perforation</a:t>
            </a:r>
            <a:endParaRPr lang="cs-CZ" altLang="cs-CZ" dirty="0">
              <a:solidFill>
                <a:srgbClr val="FFFF00"/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E560228-A25A-4140-914D-1C315AC51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 Perforation of the bottom of the pulp chamber or the coronal part of the root canal</a:t>
            </a:r>
          </a:p>
          <a:p>
            <a:pPr eaLnBrk="1" hangingPunct="1">
              <a:defRPr/>
            </a:pPr>
            <a:endParaRPr lang="cs-CZ" altLang="cs-CZ"/>
          </a:p>
          <a:p>
            <a:pPr eaLnBrk="1" hangingPunct="1">
              <a:defRPr/>
            </a:pPr>
            <a:r>
              <a:rPr lang="cs-CZ" altLang="cs-CZ"/>
              <a:t>Perforation in the middle part of the root canal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/>
          </a:p>
          <a:p>
            <a:pPr eaLnBrk="1" hangingPunct="1">
              <a:defRPr/>
            </a:pPr>
            <a:r>
              <a:rPr lang="cs-CZ" altLang="cs-CZ"/>
              <a:t>Apical perforation</a:t>
            </a:r>
          </a:p>
          <a:p>
            <a:pPr eaLnBrk="1" hangingPunct="1">
              <a:defRPr/>
            </a:pPr>
            <a:endParaRPr lang="cs-CZ" altLang="cs-CZ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1010002">
            <a:extLst>
              <a:ext uri="{FF2B5EF4-FFF2-40B4-BE49-F238E27FC236}">
                <a16:creationId xmlns:a16="http://schemas.microsoft.com/office/drawing/2014/main" id="{C85B27D6-BC81-4A41-9582-FC6286E7E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P1010002">
            <a:extLst>
              <a:ext uri="{FF2B5EF4-FFF2-40B4-BE49-F238E27FC236}">
                <a16:creationId xmlns:a16="http://schemas.microsoft.com/office/drawing/2014/main" id="{44B1A521-0984-43BF-A03A-7F588983E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463" y="-1466850"/>
            <a:ext cx="15240001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mtabahno">
            <a:extLst>
              <a:ext uri="{FF2B5EF4-FFF2-40B4-BE49-F238E27FC236}">
                <a16:creationId xmlns:a16="http://schemas.microsoft.com/office/drawing/2014/main" id="{B6620D40-607F-4EE1-989C-D37195BE9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2971800"/>
            <a:ext cx="287178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omplikace">
            <a:extLst>
              <a:ext uri="{FF2B5EF4-FFF2-40B4-BE49-F238E27FC236}">
                <a16:creationId xmlns:a16="http://schemas.microsoft.com/office/drawing/2014/main" id="{68BF3AD3-4858-49B3-A9A2-59CC1509D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5916612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komplikace1">
            <a:extLst>
              <a:ext uri="{FF2B5EF4-FFF2-40B4-BE49-F238E27FC236}">
                <a16:creationId xmlns:a16="http://schemas.microsoft.com/office/drawing/2014/main" id="{A8ACE19C-7317-4C29-838D-35ECF49E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81300"/>
            <a:ext cx="22129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7D7FFA37-464F-4ACE-8C65-0DFD31133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2597150"/>
            <a:ext cx="326707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Plug of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dentin chips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                       Ledging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Transportation of the root canal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Via falsa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Zipping a elbow</a:t>
            </a:r>
          </a:p>
        </p:txBody>
      </p:sp>
      <p:sp>
        <p:nvSpPr>
          <p:cNvPr id="5125" name="Line 5">
            <a:extLst>
              <a:ext uri="{FF2B5EF4-FFF2-40B4-BE49-F238E27FC236}">
                <a16:creationId xmlns:a16="http://schemas.microsoft.com/office/drawing/2014/main" id="{0E32358B-529F-4AFF-8E41-DEC0C7FEA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191611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126" name="Line 6">
            <a:extLst>
              <a:ext uri="{FF2B5EF4-FFF2-40B4-BE49-F238E27FC236}">
                <a16:creationId xmlns:a16="http://schemas.microsoft.com/office/drawing/2014/main" id="{7CC61652-CDBF-43BC-B156-ADB481BBF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270827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id="{5D69C16E-2D44-4F37-8F06-65C07EA0D0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19891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DF0808C8-C070-40B3-A68B-8179A79DF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1989138"/>
            <a:ext cx="1223962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129" name="Line 9">
            <a:extLst>
              <a:ext uri="{FF2B5EF4-FFF2-40B4-BE49-F238E27FC236}">
                <a16:creationId xmlns:a16="http://schemas.microsoft.com/office/drawing/2014/main" id="{3BA6DE67-BAC3-4CBF-B856-5C49EE87D3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41497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130" name="Line 10">
            <a:extLst>
              <a:ext uri="{FF2B5EF4-FFF2-40B4-BE49-F238E27FC236}">
                <a16:creationId xmlns:a16="http://schemas.microsoft.com/office/drawing/2014/main" id="{930C1251-D6AE-45EF-854F-ADEC42CA1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1916113"/>
            <a:ext cx="0" cy="302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EF24FB58-D8AD-41F6-8823-23ECF9A45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5513" y="4941888"/>
            <a:ext cx="3313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132" name="Line 12">
            <a:extLst>
              <a:ext uri="{FF2B5EF4-FFF2-40B4-BE49-F238E27FC236}">
                <a16:creationId xmlns:a16="http://schemas.microsoft.com/office/drawing/2014/main" id="{FDE3736C-F429-4CB2-ACC5-C7201A5160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4525" y="4508500"/>
            <a:ext cx="15843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id="{71D5C5C0-12DF-4E7A-A841-32FA562C6B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238" y="5589588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2A3D06E-4383-4AEB-88FB-354C1EC80AC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solidFill>
                  <a:srgbClr val="FFFF00"/>
                </a:solidFill>
              </a:rPr>
              <a:t>MTA composition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DBBE8FD-8664-45F5-BCA8-CA06E98E0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 Dicalcium silicate</a:t>
            </a:r>
          </a:p>
          <a:p>
            <a:pPr eaLnBrk="1" hangingPunct="1">
              <a:defRPr/>
            </a:pPr>
            <a:r>
              <a:rPr lang="cs-CZ" altLang="cs-CZ"/>
              <a:t>Trikalcium silicate</a:t>
            </a:r>
          </a:p>
          <a:p>
            <a:pPr eaLnBrk="1" hangingPunct="1">
              <a:defRPr/>
            </a:pPr>
            <a:r>
              <a:rPr lang="cs-CZ" altLang="cs-CZ"/>
              <a:t>Trikalcium aluminate</a:t>
            </a:r>
          </a:p>
          <a:p>
            <a:pPr eaLnBrk="1" hangingPunct="1">
              <a:defRPr/>
            </a:pPr>
            <a:r>
              <a:rPr lang="cs-CZ" altLang="cs-CZ"/>
              <a:t>Tetrakalcium aluminate </a:t>
            </a:r>
          </a:p>
          <a:p>
            <a:pPr eaLnBrk="1" hangingPunct="1">
              <a:defRPr/>
            </a:pPr>
            <a:r>
              <a:rPr lang="cs-CZ" altLang="cs-CZ"/>
              <a:t>Cuprum sulphate</a:t>
            </a:r>
          </a:p>
          <a:p>
            <a:pPr eaLnBrk="1" hangingPunct="1">
              <a:defRPr/>
            </a:pPr>
            <a:r>
              <a:rPr lang="cs-CZ" altLang="cs-CZ"/>
              <a:t>Bismuthum trioxide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/>
              <a:t>= Portland cement</a:t>
            </a:r>
            <a:r>
              <a:rPr lang="cs-CZ" altLang="cs-CZ" u="sng">
                <a:solidFill>
                  <a:schemeClr val="hlink"/>
                </a:solidFill>
              </a:rPr>
              <a:t> </a:t>
            </a:r>
          </a:p>
          <a:p>
            <a:pPr eaLnBrk="1" hangingPunct="1">
              <a:defRPr/>
            </a:pPr>
            <a:endParaRPr lang="cs-CZ" altLang="cs-CZ" u="sng">
              <a:solidFill>
                <a:schemeClr val="hlink"/>
              </a:solidFill>
            </a:endParaRPr>
          </a:p>
        </p:txBody>
      </p:sp>
      <p:pic>
        <p:nvPicPr>
          <p:cNvPr id="23556" name="Picture 4" descr="vachaor">
            <a:extLst>
              <a:ext uri="{FF2B5EF4-FFF2-40B4-BE49-F238E27FC236}">
                <a16:creationId xmlns:a16="http://schemas.microsoft.com/office/drawing/2014/main" id="{F529AF54-9151-43B4-9A2A-647FB269E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36838"/>
            <a:ext cx="1622425" cy="155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vachaorupr">
            <a:extLst>
              <a:ext uri="{FF2B5EF4-FFF2-40B4-BE49-F238E27FC236}">
                <a16:creationId xmlns:a16="http://schemas.microsoft.com/office/drawing/2014/main" id="{F3830D4B-54A1-4CA4-A7DB-A127A0F91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76700"/>
            <a:ext cx="1622425" cy="155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5C70F344-F744-47C5-8482-D59175B9116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solidFill>
                  <a:srgbClr val="FFFF00"/>
                </a:solidFill>
              </a:rPr>
              <a:t>MTA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B8E017B4-3C5C-4A75-86DF-32ACDA4E0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/>
              <a:t>Good</a:t>
            </a:r>
            <a:r>
              <a:rPr lang="cs-CZ" altLang="cs-CZ" dirty="0"/>
              <a:t> </a:t>
            </a:r>
            <a:r>
              <a:rPr lang="cs-CZ" altLang="cs-CZ" dirty="0" err="1"/>
              <a:t>sealing</a:t>
            </a:r>
            <a:r>
              <a:rPr lang="cs-CZ" altLang="cs-CZ" dirty="0"/>
              <a:t> </a:t>
            </a:r>
            <a:r>
              <a:rPr lang="cs-CZ" altLang="cs-CZ" dirty="0" err="1"/>
              <a:t>ability</a:t>
            </a:r>
            <a:endParaRPr lang="cs-CZ" altLang="cs-CZ" dirty="0"/>
          </a:p>
          <a:p>
            <a:pPr eaLnBrk="1" hangingPunct="1">
              <a:defRPr/>
            </a:pPr>
            <a:r>
              <a:rPr lang="cs-CZ" altLang="cs-CZ" dirty="0" err="1"/>
              <a:t>Promotion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healing</a:t>
            </a:r>
            <a:endParaRPr lang="cs-CZ" altLang="cs-CZ" dirty="0"/>
          </a:p>
        </p:txBody>
      </p:sp>
      <p:pic>
        <p:nvPicPr>
          <p:cNvPr id="24580" name="Picture 4" descr="mta7">
            <a:extLst>
              <a:ext uri="{FF2B5EF4-FFF2-40B4-BE49-F238E27FC236}">
                <a16:creationId xmlns:a16="http://schemas.microsoft.com/office/drawing/2014/main" id="{B1830336-E5A0-40B5-9FE9-CB9D83EC1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13100"/>
            <a:ext cx="3657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tafurkace">
            <a:extLst>
              <a:ext uri="{FF2B5EF4-FFF2-40B4-BE49-F238E27FC236}">
                <a16:creationId xmlns:a16="http://schemas.microsoft.com/office/drawing/2014/main" id="{9D405E2D-0357-4690-B97C-4AEC0F56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4394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7" name="Picture 3" descr="mtafurkace1">
            <a:extLst>
              <a:ext uri="{FF2B5EF4-FFF2-40B4-BE49-F238E27FC236}">
                <a16:creationId xmlns:a16="http://schemas.microsoft.com/office/drawing/2014/main" id="{16C4D359-B993-44B5-962E-19AFD648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60546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8" name="Picture 4" descr="mtafurkace1">
            <a:extLst>
              <a:ext uri="{FF2B5EF4-FFF2-40B4-BE49-F238E27FC236}">
                <a16:creationId xmlns:a16="http://schemas.microsoft.com/office/drawing/2014/main" id="{9A07542A-DCCA-497F-9227-ABA0C9678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1600"/>
            <a:ext cx="521335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9" name="Oval 5">
            <a:extLst>
              <a:ext uri="{FF2B5EF4-FFF2-40B4-BE49-F238E27FC236}">
                <a16:creationId xmlns:a16="http://schemas.microsoft.com/office/drawing/2014/main" id="{83DAE053-C9A5-480D-A1D9-3DEFD120C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924175"/>
            <a:ext cx="1584325" cy="554038"/>
          </a:xfrm>
          <a:prstGeom prst="ellipse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English111 Vivace BT" pitchFamily="66" charset="0"/>
            </a:endParaRP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31DC9249-2D90-4C49-9357-E92D8445B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491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taklinika1">
            <a:extLst>
              <a:ext uri="{FF2B5EF4-FFF2-40B4-BE49-F238E27FC236}">
                <a16:creationId xmlns:a16="http://schemas.microsoft.com/office/drawing/2014/main" id="{C49B6ED3-4E54-4007-A36B-848F497DA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43434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1" name="Picture 3" descr="mtaklinika2">
            <a:extLst>
              <a:ext uri="{FF2B5EF4-FFF2-40B4-BE49-F238E27FC236}">
                <a16:creationId xmlns:a16="http://schemas.microsoft.com/office/drawing/2014/main" id="{043EA38A-AEA2-431F-A2D4-B407C885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52513"/>
            <a:ext cx="44323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2" name="Picture 4" descr="mtaklinika3">
            <a:extLst>
              <a:ext uri="{FF2B5EF4-FFF2-40B4-BE49-F238E27FC236}">
                <a16:creationId xmlns:a16="http://schemas.microsoft.com/office/drawing/2014/main" id="{DA09500D-3E07-4D82-A33A-F8A63DAE9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4356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E709C11-8A63-429C-BE26-370C5B57293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solidFill>
                  <a:srgbClr val="FFFF00"/>
                </a:solidFill>
              </a:rPr>
              <a:t>Via falsa - treatment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A587E6A-B30D-4D24-AEEC-7347666EC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 No </a:t>
            </a:r>
            <a:r>
              <a:rPr lang="cs-CZ" altLang="cs-CZ" dirty="0" err="1"/>
              <a:t>bleeding</a:t>
            </a:r>
            <a:endParaRPr lang="cs-CZ" altLang="cs-CZ" dirty="0"/>
          </a:p>
          <a:p>
            <a:pPr eaLnBrk="1" hangingPunct="1">
              <a:defRPr/>
            </a:pPr>
            <a:r>
              <a:rPr lang="cs-CZ" altLang="cs-CZ" dirty="0" err="1"/>
              <a:t>Desinfection</a:t>
            </a: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MTA – </a:t>
            </a:r>
            <a:r>
              <a:rPr lang="cs-CZ" altLang="cs-CZ" dirty="0" err="1"/>
              <a:t>moisture</a:t>
            </a:r>
            <a:r>
              <a:rPr lang="cs-CZ" altLang="cs-CZ" dirty="0"/>
              <a:t> (</a:t>
            </a:r>
            <a:r>
              <a:rPr lang="cs-CZ" altLang="cs-CZ" dirty="0" err="1"/>
              <a:t>wet</a:t>
            </a:r>
            <a:r>
              <a:rPr lang="cs-CZ" altLang="cs-CZ" dirty="0"/>
              <a:t> </a:t>
            </a:r>
            <a:r>
              <a:rPr lang="cs-CZ" altLang="cs-CZ" dirty="0" err="1"/>
              <a:t>cotton</a:t>
            </a:r>
            <a:r>
              <a:rPr lang="cs-CZ" altLang="cs-CZ" dirty="0"/>
              <a:t> </a:t>
            </a:r>
            <a:r>
              <a:rPr lang="cs-CZ" altLang="cs-CZ" dirty="0" err="1"/>
              <a:t>pellet</a:t>
            </a:r>
            <a:r>
              <a:rPr lang="cs-CZ" altLang="cs-CZ" dirty="0"/>
              <a:t>)</a:t>
            </a:r>
          </a:p>
          <a:p>
            <a:pPr eaLnBrk="1" hangingPunct="1">
              <a:defRPr/>
            </a:pPr>
            <a:r>
              <a:rPr lang="cs-CZ" altLang="cs-CZ" dirty="0" err="1"/>
              <a:t>Filling</a:t>
            </a:r>
            <a:endParaRPr lang="cs-CZ" altLang="cs-CZ" dirty="0"/>
          </a:p>
        </p:txBody>
      </p:sp>
      <p:pic>
        <p:nvPicPr>
          <p:cNvPr id="30724" name="Picture 4" descr="stullerovazip">
            <a:extLst>
              <a:ext uri="{FF2B5EF4-FFF2-40B4-BE49-F238E27FC236}">
                <a16:creationId xmlns:a16="http://schemas.microsoft.com/office/drawing/2014/main" id="{297F5C85-20FC-4207-A28A-6DC977BCD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508500"/>
            <a:ext cx="2447925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ocekvych">
            <a:extLst>
              <a:ext uri="{FF2B5EF4-FFF2-40B4-BE49-F238E27FC236}">
                <a16:creationId xmlns:a16="http://schemas.microsoft.com/office/drawing/2014/main" id="{F8313E5B-A717-48FA-88AB-E500ECC54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3621087" cy="2643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bocek s MTA">
            <a:extLst>
              <a:ext uri="{FF2B5EF4-FFF2-40B4-BE49-F238E27FC236}">
                <a16:creationId xmlns:a16="http://schemas.microsoft.com/office/drawing/2014/main" id="{E466D6C2-9596-400F-AFAE-8FA1F37C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20713"/>
            <a:ext cx="3721100" cy="2551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bocekpopl">
            <a:extLst>
              <a:ext uri="{FF2B5EF4-FFF2-40B4-BE49-F238E27FC236}">
                <a16:creationId xmlns:a16="http://schemas.microsoft.com/office/drawing/2014/main" id="{761300A3-8331-4498-8926-991F9AA7B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73463"/>
            <a:ext cx="3167062" cy="2392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bocekkontrola1">
            <a:extLst>
              <a:ext uri="{FF2B5EF4-FFF2-40B4-BE49-F238E27FC236}">
                <a16:creationId xmlns:a16="http://schemas.microsoft.com/office/drawing/2014/main" id="{A613770B-129B-4852-83B4-E09C57CBB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73463"/>
            <a:ext cx="3049588" cy="237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ocekpochir">
            <a:extLst>
              <a:ext uri="{FF2B5EF4-FFF2-40B4-BE49-F238E27FC236}">
                <a16:creationId xmlns:a16="http://schemas.microsoft.com/office/drawing/2014/main" id="{05D95DEC-7A42-4C79-8A9C-82228F61A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2347913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bocekkorunka">
            <a:extLst>
              <a:ext uri="{FF2B5EF4-FFF2-40B4-BE49-F238E27FC236}">
                <a16:creationId xmlns:a16="http://schemas.microsoft.com/office/drawing/2014/main" id="{39350A6F-68E8-4BF4-A13C-6012F58C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20713"/>
            <a:ext cx="3602038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bocek uprav">
            <a:extLst>
              <a:ext uri="{FF2B5EF4-FFF2-40B4-BE49-F238E27FC236}">
                <a16:creationId xmlns:a16="http://schemas.microsoft.com/office/drawing/2014/main" id="{8EF43A95-8BE7-46DD-906A-9D9CA8287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73463"/>
            <a:ext cx="3627438" cy="2633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2D5E7AD-3007-4DF1-8681-C06F6FA2386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solidFill>
                  <a:srgbClr val="FFFF00"/>
                </a:solidFill>
              </a:rPr>
              <a:t>Via falsa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BBA7F13-B598-453E-9CBC-6DF1717D7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Apical</a:t>
            </a:r>
            <a:r>
              <a:rPr lang="cs-CZ" altLang="cs-CZ" dirty="0"/>
              <a:t> </a:t>
            </a:r>
            <a:r>
              <a:rPr lang="cs-CZ" altLang="cs-CZ" dirty="0" err="1"/>
              <a:t>perforation</a:t>
            </a:r>
            <a:endParaRPr lang="cs-CZ" altLang="cs-CZ" dirty="0"/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 err="1"/>
              <a:t>Plug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MTA, </a:t>
            </a:r>
            <a:r>
              <a:rPr lang="cs-CZ" altLang="cs-CZ" dirty="0" err="1"/>
              <a:t>root</a:t>
            </a:r>
            <a:r>
              <a:rPr lang="cs-CZ" altLang="cs-CZ" dirty="0"/>
              <a:t> </a:t>
            </a:r>
            <a:r>
              <a:rPr lang="cs-CZ" altLang="cs-CZ" dirty="0" err="1"/>
              <a:t>canal</a:t>
            </a:r>
            <a:r>
              <a:rPr lang="cs-CZ" altLang="cs-CZ" dirty="0"/>
              <a:t> </a:t>
            </a:r>
            <a:r>
              <a:rPr lang="cs-CZ" altLang="cs-CZ" dirty="0" err="1"/>
              <a:t>filing</a:t>
            </a:r>
            <a:endParaRPr lang="cs-CZ" altLang="cs-CZ" dirty="0"/>
          </a:p>
        </p:txBody>
      </p:sp>
      <p:pic>
        <p:nvPicPr>
          <p:cNvPr id="34820" name="Picture 4" descr="stullerovazip">
            <a:extLst>
              <a:ext uri="{FF2B5EF4-FFF2-40B4-BE49-F238E27FC236}">
                <a16:creationId xmlns:a16="http://schemas.microsoft.com/office/drawing/2014/main" id="{92789D56-9F04-475D-A84B-3B177CD3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89363"/>
            <a:ext cx="2447925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93D5B8F-65F6-4EF2-B6AB-09BC77F506E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solidFill>
                  <a:srgbClr val="FFFF00"/>
                </a:solidFill>
              </a:rPr>
              <a:t>MTA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F62D1FD-8B0B-42B7-9CF4-A6F6781A0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Umožňuje hojení – dobrý okrajový uzávěr 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/>
              <a:t>Zabraňuje přístupu mikroorganismům,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/>
              <a:t>umožňuje hojení dřeně a periodoncia tvrdou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/>
              <a:t> tkání.</a:t>
            </a:r>
          </a:p>
        </p:txBody>
      </p:sp>
      <p:pic>
        <p:nvPicPr>
          <p:cNvPr id="31748" name="Picture 4" descr="mta7">
            <a:extLst>
              <a:ext uri="{FF2B5EF4-FFF2-40B4-BE49-F238E27FC236}">
                <a16:creationId xmlns:a16="http://schemas.microsoft.com/office/drawing/2014/main" id="{7007109B-FEC4-4FFE-B184-35BF06C97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657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tafurkace">
            <a:extLst>
              <a:ext uri="{FF2B5EF4-FFF2-40B4-BE49-F238E27FC236}">
                <a16:creationId xmlns:a16="http://schemas.microsoft.com/office/drawing/2014/main" id="{0F67427B-29CF-421F-9432-ED98A249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4394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mtafurkace1">
            <a:extLst>
              <a:ext uri="{FF2B5EF4-FFF2-40B4-BE49-F238E27FC236}">
                <a16:creationId xmlns:a16="http://schemas.microsoft.com/office/drawing/2014/main" id="{8391990E-B564-4A6E-BB9C-0163D684B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60546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mtafurkace1">
            <a:extLst>
              <a:ext uri="{FF2B5EF4-FFF2-40B4-BE49-F238E27FC236}">
                <a16:creationId xmlns:a16="http://schemas.microsoft.com/office/drawing/2014/main" id="{FD4F1914-7083-423F-A07F-52A4EB691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1600"/>
            <a:ext cx="521335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Oval 5">
            <a:extLst>
              <a:ext uri="{FF2B5EF4-FFF2-40B4-BE49-F238E27FC236}">
                <a16:creationId xmlns:a16="http://schemas.microsoft.com/office/drawing/2014/main" id="{606D062A-55E0-4035-8310-CC2D4BD0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924175"/>
            <a:ext cx="1584325" cy="554038"/>
          </a:xfrm>
          <a:prstGeom prst="ellipse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English111 Vivace BT" pitchFamily="66" charset="0"/>
            </a:endParaRP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DEC2A947-E363-4CD8-A712-FD9E71CEC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491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191342CE-5ED8-4CE9-A137-3F8F126C8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6486525"/>
            <a:ext cx="254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i="1"/>
              <a:t>Zdroj: Manuál firmy Maillefer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F743D61-C3A0-4C9C-9585-002F8A00A0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solidFill>
                  <a:srgbClr val="FFFF00"/>
                </a:solidFill>
              </a:rPr>
              <a:t> Local complications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3B99083-4411-47DE-BEFD-F9237F9B38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taklinika1">
            <a:extLst>
              <a:ext uri="{FF2B5EF4-FFF2-40B4-BE49-F238E27FC236}">
                <a16:creationId xmlns:a16="http://schemas.microsoft.com/office/drawing/2014/main" id="{DE1706D1-49A6-4045-A094-BF7D234D1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43434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mtaklinika2">
            <a:extLst>
              <a:ext uri="{FF2B5EF4-FFF2-40B4-BE49-F238E27FC236}">
                <a16:creationId xmlns:a16="http://schemas.microsoft.com/office/drawing/2014/main" id="{995AF432-FE50-4807-B19A-E9F8F6923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52513"/>
            <a:ext cx="44323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mtaklinika3">
            <a:extLst>
              <a:ext uri="{FF2B5EF4-FFF2-40B4-BE49-F238E27FC236}">
                <a16:creationId xmlns:a16="http://schemas.microsoft.com/office/drawing/2014/main" id="{CD4568D6-61CA-4CCA-A5EC-B48C25A90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4356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5AF4297-5E34-4D51-BFD9-F41C0EB4F9A8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pic>
        <p:nvPicPr>
          <p:cNvPr id="34819" name="Picture 3" descr="okacvych1">
            <a:extLst>
              <a:ext uri="{FF2B5EF4-FFF2-40B4-BE49-F238E27FC236}">
                <a16:creationId xmlns:a16="http://schemas.microsoft.com/office/drawing/2014/main" id="{E6002346-6176-4830-8097-0DB5183F623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3417887" cy="2509837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Rectangle 4">
            <a:extLst>
              <a:ext uri="{FF2B5EF4-FFF2-40B4-BE49-F238E27FC236}">
                <a16:creationId xmlns:a16="http://schemas.microsoft.com/office/drawing/2014/main" id="{2AE17193-45A0-442E-AD06-5695D3D23D32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z="2400"/>
          </a:p>
        </p:txBody>
      </p:sp>
      <p:pic>
        <p:nvPicPr>
          <p:cNvPr id="34821" name="Picture 5" descr="Bez názvu 1 kopie">
            <a:extLst>
              <a:ext uri="{FF2B5EF4-FFF2-40B4-BE49-F238E27FC236}">
                <a16:creationId xmlns:a16="http://schemas.microsoft.com/office/drawing/2014/main" id="{C139BED3-89E7-452D-BBA3-369BDA8AF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57563"/>
            <a:ext cx="4679950" cy="2989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capovova1">
            <a:extLst>
              <a:ext uri="{FF2B5EF4-FFF2-40B4-BE49-F238E27FC236}">
                <a16:creationId xmlns:a16="http://schemas.microsoft.com/office/drawing/2014/main" id="{B5FC2F47-B564-460C-BF41-C5D4B980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20713"/>
            <a:ext cx="2908300" cy="197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Line 7">
            <a:extLst>
              <a:ext uri="{FF2B5EF4-FFF2-40B4-BE49-F238E27FC236}">
                <a16:creationId xmlns:a16="http://schemas.microsoft.com/office/drawing/2014/main" id="{9CC17C9C-E0E3-415E-98DB-D84AC97FC1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0063" y="620713"/>
            <a:ext cx="2808287" cy="19446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D711810-F7DC-4490-A49A-D627EDC0C3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solidFill>
                  <a:srgbClr val="FFFF00"/>
                </a:solidFill>
              </a:rPr>
              <a:t>Regional complications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FA74D0C-24E4-4151-91F0-F47E31D538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B8D33FD-F417-4298-9211-624F3AAE08A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3870D7-D4DC-4520-9229-4863B34C8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pic>
        <p:nvPicPr>
          <p:cNvPr id="36868" name="Picture 4" descr="frankova3">
            <a:extLst>
              <a:ext uri="{FF2B5EF4-FFF2-40B4-BE49-F238E27FC236}">
                <a16:creationId xmlns:a16="http://schemas.microsoft.com/office/drawing/2014/main" id="{7496FD4E-4C0E-4578-95A5-5CE07AD26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4319587" cy="302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 descr="frankova1">
            <a:extLst>
              <a:ext uri="{FF2B5EF4-FFF2-40B4-BE49-F238E27FC236}">
                <a16:creationId xmlns:a16="http://schemas.microsoft.com/office/drawing/2014/main" id="{8FA1971D-8297-4D29-8B95-9172582F1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0350"/>
            <a:ext cx="2322512" cy="366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frankova2">
            <a:extLst>
              <a:ext uri="{FF2B5EF4-FFF2-40B4-BE49-F238E27FC236}">
                <a16:creationId xmlns:a16="http://schemas.microsoft.com/office/drawing/2014/main" id="{B5E73F54-B417-423F-849D-02DA3213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81300"/>
            <a:ext cx="2441575" cy="3341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frankova4">
            <a:extLst>
              <a:ext uri="{FF2B5EF4-FFF2-40B4-BE49-F238E27FC236}">
                <a16:creationId xmlns:a16="http://schemas.microsoft.com/office/drawing/2014/main" id="{9AA000B5-AFD2-4C62-98BF-60A190B1A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21163"/>
            <a:ext cx="1206500" cy="198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frankovazhoj">
            <a:extLst>
              <a:ext uri="{FF2B5EF4-FFF2-40B4-BE49-F238E27FC236}">
                <a16:creationId xmlns:a16="http://schemas.microsoft.com/office/drawing/2014/main" id="{4849FAD7-1DB3-44E2-AD62-CE21AECC8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359410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G_1378">
            <a:extLst>
              <a:ext uri="{FF2B5EF4-FFF2-40B4-BE49-F238E27FC236}">
                <a16:creationId xmlns:a16="http://schemas.microsoft.com/office/drawing/2014/main" id="{ACB0E48E-6DB5-43A1-A759-0F523526A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0713"/>
            <a:ext cx="5905500" cy="393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3E716E13-22CE-47DB-85DF-C1C9DC437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229225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Píštěl</a:t>
            </a:r>
          </a:p>
        </p:txBody>
      </p:sp>
      <p:sp>
        <p:nvSpPr>
          <p:cNvPr id="37892" name="Line 4">
            <a:extLst>
              <a:ext uri="{FF2B5EF4-FFF2-40B4-BE49-F238E27FC236}">
                <a16:creationId xmlns:a16="http://schemas.microsoft.com/office/drawing/2014/main" id="{17CAAD25-E49E-4ACA-B936-0873AB316BD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51050" y="3141663"/>
            <a:ext cx="3170238" cy="2087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4582ABD-4354-4C9E-AA78-8626964FDF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solidFill>
                  <a:srgbClr val="FFFF00"/>
                </a:solidFill>
              </a:rPr>
              <a:t> Systemic complications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590CCCA-5651-4378-8A8D-D7EFF04280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E91A340-FFA3-40F2-87CA-B2FF7AF1CBA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solidFill>
                  <a:srgbClr val="FFFF00"/>
                </a:solidFill>
              </a:rPr>
              <a:t>Systemic complications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95F7DEC-A290-4F0F-B9FE-47A190A4F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 altLang="cs-CZ"/>
              <a:t>Periostitis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endParaRPr lang="cs-CZ" altLang="cs-CZ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 altLang="cs-CZ"/>
              <a:t>Inflammation of soft tissues (face, neck)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endParaRPr lang="cs-CZ" altLang="cs-CZ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 altLang="cs-CZ"/>
              <a:t>Gulp of the instrument (X ray, remnant diet, information)- </a:t>
            </a:r>
            <a:r>
              <a:rPr lang="cs-CZ" altLang="cs-CZ">
                <a:solidFill>
                  <a:srgbClr val="FFFF66"/>
                </a:solidFill>
              </a:rPr>
              <a:t>cough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lang="cs-CZ" altLang="cs-CZ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cs-CZ" altLang="cs-CZ"/>
              <a:t>Aspiration of the instrument -</a:t>
            </a:r>
            <a:r>
              <a:rPr lang="cs-CZ" altLang="cs-CZ">
                <a:solidFill>
                  <a:srgbClr val="FFFF66"/>
                </a:solidFill>
              </a:rPr>
              <a:t>emesis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endParaRPr lang="cs-CZ" altLang="cs-CZ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endParaRPr lang="cs-CZ" altLang="cs-CZ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DB257F6-B6DB-4A59-B94E-166B0D52930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7E68EE1-C9C6-4BE6-8DE2-4FAAA6CDC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pic>
        <p:nvPicPr>
          <p:cNvPr id="40964" name="Picture 4" descr="ciziteleso1">
            <a:extLst>
              <a:ext uri="{FF2B5EF4-FFF2-40B4-BE49-F238E27FC236}">
                <a16:creationId xmlns:a16="http://schemas.microsoft.com/office/drawing/2014/main" id="{997E5CB2-59E6-4603-A0F7-C0A59EDBE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308133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ciziteleso2">
            <a:extLst>
              <a:ext uri="{FF2B5EF4-FFF2-40B4-BE49-F238E27FC236}">
                <a16:creationId xmlns:a16="http://schemas.microsoft.com/office/drawing/2014/main" id="{72849DEE-34E9-421A-BFB3-7EDACB1CB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068638"/>
            <a:ext cx="3109912" cy="246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6FE8422-A8FF-49A7-B6ED-6E356834DB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solidFill>
                  <a:srgbClr val="FFFF00"/>
                </a:solidFill>
              </a:rPr>
              <a:t> Caution!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7340E9B-7BCF-4F5F-B518-BEEB54CAD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b="1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b="1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/>
              <a:t>Always find the loss instrument !!!!!!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3600" b="1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3600" b="1" i="1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3600" b="1" i="1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cs-CZ" altLang="cs-CZ" b="1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/>
          </a:p>
          <a:p>
            <a:pPr eaLnBrk="1" hangingPunct="1">
              <a:defRPr/>
            </a:pPr>
            <a:endParaRPr lang="cs-CZ" altLang="cs-CZ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>
            <a:extLst>
              <a:ext uri="{FF2B5EF4-FFF2-40B4-BE49-F238E27FC236}">
                <a16:creationId xmlns:a16="http://schemas.microsoft.com/office/drawing/2014/main" id="{88B25F6D-2C16-4AB6-BD08-B75A7D4363D0}"/>
              </a:ext>
            </a:extLst>
          </p:cNvPr>
          <p:cNvSpPr>
            <a:spLocks/>
          </p:cNvSpPr>
          <p:nvPr/>
        </p:nvSpPr>
        <p:spPr bwMode="auto">
          <a:xfrm rot="604380">
            <a:off x="1187450" y="1196975"/>
            <a:ext cx="1993900" cy="4848225"/>
          </a:xfrm>
          <a:custGeom>
            <a:avLst/>
            <a:gdLst>
              <a:gd name="T0" fmla="*/ 2147483646 w 1256"/>
              <a:gd name="T1" fmla="*/ 0 h 3054"/>
              <a:gd name="T2" fmla="*/ 2147483646 w 1256"/>
              <a:gd name="T3" fmla="*/ 2147483646 h 3054"/>
              <a:gd name="T4" fmla="*/ 2147483646 w 1256"/>
              <a:gd name="T5" fmla="*/ 2147483646 h 3054"/>
              <a:gd name="T6" fmla="*/ 2147483646 w 1256"/>
              <a:gd name="T7" fmla="*/ 2147483646 h 3054"/>
              <a:gd name="T8" fmla="*/ 2147483646 w 1256"/>
              <a:gd name="T9" fmla="*/ 2147483646 h 3054"/>
              <a:gd name="T10" fmla="*/ 2147483646 w 1256"/>
              <a:gd name="T11" fmla="*/ 2147483646 h 3054"/>
              <a:gd name="T12" fmla="*/ 2147483646 w 1256"/>
              <a:gd name="T13" fmla="*/ 2147483646 h 3054"/>
              <a:gd name="T14" fmla="*/ 2147483646 w 1256"/>
              <a:gd name="T15" fmla="*/ 2147483646 h 3054"/>
              <a:gd name="T16" fmla="*/ 2147483646 w 1256"/>
              <a:gd name="T17" fmla="*/ 2147483646 h 3054"/>
              <a:gd name="T18" fmla="*/ 2147483646 w 1256"/>
              <a:gd name="T19" fmla="*/ 2147483646 h 30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56" h="3054">
                <a:moveTo>
                  <a:pt x="485" y="0"/>
                </a:moveTo>
                <a:cubicBezTo>
                  <a:pt x="318" y="162"/>
                  <a:pt x="152" y="325"/>
                  <a:pt x="76" y="499"/>
                </a:cubicBezTo>
                <a:cubicBezTo>
                  <a:pt x="0" y="673"/>
                  <a:pt x="16" y="779"/>
                  <a:pt x="31" y="1043"/>
                </a:cubicBezTo>
                <a:cubicBezTo>
                  <a:pt x="46" y="1307"/>
                  <a:pt x="76" y="1784"/>
                  <a:pt x="167" y="2086"/>
                </a:cubicBezTo>
                <a:cubicBezTo>
                  <a:pt x="258" y="2388"/>
                  <a:pt x="447" y="2713"/>
                  <a:pt x="575" y="2857"/>
                </a:cubicBezTo>
                <a:cubicBezTo>
                  <a:pt x="703" y="3001"/>
                  <a:pt x="892" y="3054"/>
                  <a:pt x="938" y="2948"/>
                </a:cubicBezTo>
                <a:cubicBezTo>
                  <a:pt x="984" y="2842"/>
                  <a:pt x="901" y="2487"/>
                  <a:pt x="848" y="2222"/>
                </a:cubicBezTo>
                <a:cubicBezTo>
                  <a:pt x="795" y="1957"/>
                  <a:pt x="636" y="1588"/>
                  <a:pt x="621" y="1361"/>
                </a:cubicBezTo>
                <a:cubicBezTo>
                  <a:pt x="606" y="1134"/>
                  <a:pt x="651" y="1036"/>
                  <a:pt x="757" y="862"/>
                </a:cubicBezTo>
                <a:cubicBezTo>
                  <a:pt x="863" y="688"/>
                  <a:pt x="1059" y="502"/>
                  <a:pt x="1256" y="317"/>
                </a:cubicBezTo>
              </a:path>
            </a:pathLst>
          </a:custGeom>
          <a:solidFill>
            <a:srgbClr val="FFCC99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1" name="Freeform 3">
            <a:extLst>
              <a:ext uri="{FF2B5EF4-FFF2-40B4-BE49-F238E27FC236}">
                <a16:creationId xmlns:a16="http://schemas.microsoft.com/office/drawing/2014/main" id="{8213F35D-970E-4ED9-BCEC-26CD9498E20C}"/>
              </a:ext>
            </a:extLst>
          </p:cNvPr>
          <p:cNvSpPr>
            <a:spLocks/>
          </p:cNvSpPr>
          <p:nvPr/>
        </p:nvSpPr>
        <p:spPr bwMode="auto">
          <a:xfrm rot="743748">
            <a:off x="2700338" y="1844675"/>
            <a:ext cx="2244725" cy="4105275"/>
          </a:xfrm>
          <a:custGeom>
            <a:avLst/>
            <a:gdLst>
              <a:gd name="T0" fmla="*/ 2147483646 w 1414"/>
              <a:gd name="T1" fmla="*/ 0 h 2586"/>
              <a:gd name="T2" fmla="*/ 2147483646 w 1414"/>
              <a:gd name="T3" fmla="*/ 2147483646 h 2586"/>
              <a:gd name="T4" fmla="*/ 2147483646 w 1414"/>
              <a:gd name="T5" fmla="*/ 2147483646 h 2586"/>
              <a:gd name="T6" fmla="*/ 2147483646 w 1414"/>
              <a:gd name="T7" fmla="*/ 2147483646 h 2586"/>
              <a:gd name="T8" fmla="*/ 2147483646 w 1414"/>
              <a:gd name="T9" fmla="*/ 2147483646 h 2586"/>
              <a:gd name="T10" fmla="*/ 2147483646 w 1414"/>
              <a:gd name="T11" fmla="*/ 2147483646 h 2586"/>
              <a:gd name="T12" fmla="*/ 2147483646 w 1414"/>
              <a:gd name="T13" fmla="*/ 2147483646 h 2586"/>
              <a:gd name="T14" fmla="*/ 2147483646 w 1414"/>
              <a:gd name="T15" fmla="*/ 2147483646 h 2586"/>
              <a:gd name="T16" fmla="*/ 2147483646 w 1414"/>
              <a:gd name="T17" fmla="*/ 2147483646 h 2586"/>
              <a:gd name="T18" fmla="*/ 2147483646 w 1414"/>
              <a:gd name="T19" fmla="*/ 2147483646 h 2586"/>
              <a:gd name="T20" fmla="*/ 2147483646 w 1414"/>
              <a:gd name="T21" fmla="*/ 2147483646 h 2586"/>
              <a:gd name="T22" fmla="*/ 2147483646 w 1414"/>
              <a:gd name="T23" fmla="*/ 2147483646 h 2586"/>
              <a:gd name="T24" fmla="*/ 2147483646 w 1414"/>
              <a:gd name="T25" fmla="*/ 2147483646 h 2586"/>
              <a:gd name="T26" fmla="*/ 2147483646 w 1414"/>
              <a:gd name="T27" fmla="*/ 2147483646 h 25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14" h="2586">
                <a:moveTo>
                  <a:pt x="734" y="0"/>
                </a:moveTo>
                <a:cubicBezTo>
                  <a:pt x="613" y="94"/>
                  <a:pt x="492" y="189"/>
                  <a:pt x="416" y="272"/>
                </a:cubicBezTo>
                <a:cubicBezTo>
                  <a:pt x="340" y="355"/>
                  <a:pt x="325" y="423"/>
                  <a:pt x="280" y="499"/>
                </a:cubicBezTo>
                <a:cubicBezTo>
                  <a:pt x="235" y="575"/>
                  <a:pt x="182" y="620"/>
                  <a:pt x="144" y="726"/>
                </a:cubicBezTo>
                <a:cubicBezTo>
                  <a:pt x="106" y="832"/>
                  <a:pt x="76" y="1006"/>
                  <a:pt x="53" y="1134"/>
                </a:cubicBezTo>
                <a:cubicBezTo>
                  <a:pt x="30" y="1262"/>
                  <a:pt x="0" y="1353"/>
                  <a:pt x="8" y="1497"/>
                </a:cubicBezTo>
                <a:cubicBezTo>
                  <a:pt x="16" y="1641"/>
                  <a:pt x="54" y="1837"/>
                  <a:pt x="99" y="1996"/>
                </a:cubicBezTo>
                <a:cubicBezTo>
                  <a:pt x="144" y="2155"/>
                  <a:pt x="212" y="2352"/>
                  <a:pt x="280" y="2450"/>
                </a:cubicBezTo>
                <a:cubicBezTo>
                  <a:pt x="348" y="2548"/>
                  <a:pt x="416" y="2586"/>
                  <a:pt x="507" y="2586"/>
                </a:cubicBezTo>
                <a:cubicBezTo>
                  <a:pt x="598" y="2586"/>
                  <a:pt x="786" y="2571"/>
                  <a:pt x="824" y="2450"/>
                </a:cubicBezTo>
                <a:cubicBezTo>
                  <a:pt x="862" y="2329"/>
                  <a:pt x="757" y="2064"/>
                  <a:pt x="734" y="1860"/>
                </a:cubicBezTo>
                <a:cubicBezTo>
                  <a:pt x="711" y="1656"/>
                  <a:pt x="665" y="1399"/>
                  <a:pt x="688" y="1225"/>
                </a:cubicBezTo>
                <a:cubicBezTo>
                  <a:pt x="711" y="1051"/>
                  <a:pt x="749" y="961"/>
                  <a:pt x="870" y="817"/>
                </a:cubicBezTo>
                <a:cubicBezTo>
                  <a:pt x="991" y="673"/>
                  <a:pt x="1323" y="439"/>
                  <a:pt x="1414" y="363"/>
                </a:cubicBezTo>
              </a:path>
            </a:pathLst>
          </a:custGeom>
          <a:solidFill>
            <a:srgbClr val="FFCC99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2" name="Freeform 4">
            <a:extLst>
              <a:ext uri="{FF2B5EF4-FFF2-40B4-BE49-F238E27FC236}">
                <a16:creationId xmlns:a16="http://schemas.microsoft.com/office/drawing/2014/main" id="{35EB84DA-5E98-4807-BBD1-C4C79302EC24}"/>
              </a:ext>
            </a:extLst>
          </p:cNvPr>
          <p:cNvSpPr>
            <a:spLocks/>
          </p:cNvSpPr>
          <p:nvPr/>
        </p:nvSpPr>
        <p:spPr bwMode="auto">
          <a:xfrm>
            <a:off x="2268538" y="3716338"/>
            <a:ext cx="498475" cy="1131887"/>
          </a:xfrm>
          <a:custGeom>
            <a:avLst/>
            <a:gdLst>
              <a:gd name="T0" fmla="*/ 2147483646 w 314"/>
              <a:gd name="T1" fmla="*/ 2147483646 h 713"/>
              <a:gd name="T2" fmla="*/ 2147483646 w 314"/>
              <a:gd name="T3" fmla="*/ 2147483646 h 713"/>
              <a:gd name="T4" fmla="*/ 2147483646 w 314"/>
              <a:gd name="T5" fmla="*/ 2147483646 h 713"/>
              <a:gd name="T6" fmla="*/ 2147483646 w 314"/>
              <a:gd name="T7" fmla="*/ 2147483646 h 713"/>
              <a:gd name="T8" fmla="*/ 2147483646 w 314"/>
              <a:gd name="T9" fmla="*/ 2147483646 h 713"/>
              <a:gd name="T10" fmla="*/ 0 w 314"/>
              <a:gd name="T11" fmla="*/ 2147483646 h 713"/>
              <a:gd name="T12" fmla="*/ 2147483646 w 314"/>
              <a:gd name="T13" fmla="*/ 2147483646 h 713"/>
              <a:gd name="T14" fmla="*/ 2147483646 w 314"/>
              <a:gd name="T15" fmla="*/ 2147483646 h 713"/>
              <a:gd name="T16" fmla="*/ 2147483646 w 314"/>
              <a:gd name="T17" fmla="*/ 2147483646 h 713"/>
              <a:gd name="T18" fmla="*/ 2147483646 w 314"/>
              <a:gd name="T19" fmla="*/ 2147483646 h 713"/>
              <a:gd name="T20" fmla="*/ 2147483646 w 314"/>
              <a:gd name="T21" fmla="*/ 2147483646 h 713"/>
              <a:gd name="T22" fmla="*/ 2147483646 w 314"/>
              <a:gd name="T23" fmla="*/ 2147483646 h 713"/>
              <a:gd name="T24" fmla="*/ 2147483646 w 314"/>
              <a:gd name="T25" fmla="*/ 2147483646 h 713"/>
              <a:gd name="T26" fmla="*/ 2147483646 w 314"/>
              <a:gd name="T27" fmla="*/ 2147483646 h 713"/>
              <a:gd name="T28" fmla="*/ 2147483646 w 314"/>
              <a:gd name="T29" fmla="*/ 2147483646 h 713"/>
              <a:gd name="T30" fmla="*/ 2147483646 w 314"/>
              <a:gd name="T31" fmla="*/ 2147483646 h 713"/>
              <a:gd name="T32" fmla="*/ 2147483646 w 314"/>
              <a:gd name="T33" fmla="*/ 2147483646 h 713"/>
              <a:gd name="T34" fmla="*/ 2147483646 w 314"/>
              <a:gd name="T35" fmla="*/ 2147483646 h 713"/>
              <a:gd name="T36" fmla="*/ 2147483646 w 314"/>
              <a:gd name="T37" fmla="*/ 2147483646 h 713"/>
              <a:gd name="T38" fmla="*/ 2147483646 w 314"/>
              <a:gd name="T39" fmla="*/ 2147483646 h 713"/>
              <a:gd name="T40" fmla="*/ 2147483646 w 314"/>
              <a:gd name="T41" fmla="*/ 2147483646 h 713"/>
              <a:gd name="T42" fmla="*/ 2147483646 w 314"/>
              <a:gd name="T43" fmla="*/ 2147483646 h 713"/>
              <a:gd name="T44" fmla="*/ 2147483646 w 314"/>
              <a:gd name="T45" fmla="*/ 2147483646 h 713"/>
              <a:gd name="T46" fmla="*/ 2147483646 w 314"/>
              <a:gd name="T47" fmla="*/ 2147483646 h 713"/>
              <a:gd name="T48" fmla="*/ 2147483646 w 314"/>
              <a:gd name="T49" fmla="*/ 2147483646 h 713"/>
              <a:gd name="T50" fmla="*/ 2147483646 w 314"/>
              <a:gd name="T51" fmla="*/ 2147483646 h 713"/>
              <a:gd name="T52" fmla="*/ 2147483646 w 314"/>
              <a:gd name="T53" fmla="*/ 2147483646 h 713"/>
              <a:gd name="T54" fmla="*/ 2147483646 w 314"/>
              <a:gd name="T55" fmla="*/ 2147483646 h 713"/>
              <a:gd name="T56" fmla="*/ 2147483646 w 314"/>
              <a:gd name="T57" fmla="*/ 2147483646 h 713"/>
              <a:gd name="T58" fmla="*/ 2147483646 w 314"/>
              <a:gd name="T59" fmla="*/ 2147483646 h 713"/>
              <a:gd name="T60" fmla="*/ 2147483646 w 314"/>
              <a:gd name="T61" fmla="*/ 2147483646 h 713"/>
              <a:gd name="T62" fmla="*/ 2147483646 w 314"/>
              <a:gd name="T63" fmla="*/ 2147483646 h 713"/>
              <a:gd name="T64" fmla="*/ 2147483646 w 314"/>
              <a:gd name="T65" fmla="*/ 2147483646 h 713"/>
              <a:gd name="T66" fmla="*/ 2147483646 w 314"/>
              <a:gd name="T67" fmla="*/ 2147483646 h 713"/>
              <a:gd name="T68" fmla="*/ 2147483646 w 314"/>
              <a:gd name="T69" fmla="*/ 2147483646 h 713"/>
              <a:gd name="T70" fmla="*/ 2147483646 w 314"/>
              <a:gd name="T71" fmla="*/ 2147483646 h 713"/>
              <a:gd name="T72" fmla="*/ 2147483646 w 314"/>
              <a:gd name="T73" fmla="*/ 2147483646 h 713"/>
              <a:gd name="T74" fmla="*/ 2147483646 w 314"/>
              <a:gd name="T75" fmla="*/ 2147483646 h 713"/>
              <a:gd name="T76" fmla="*/ 2147483646 w 314"/>
              <a:gd name="T77" fmla="*/ 2147483646 h 7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14" h="713">
                <a:moveTo>
                  <a:pt x="61" y="186"/>
                </a:moveTo>
                <a:cubicBezTo>
                  <a:pt x="77" y="218"/>
                  <a:pt x="86" y="240"/>
                  <a:pt x="116" y="260"/>
                </a:cubicBezTo>
                <a:cubicBezTo>
                  <a:pt x="158" y="253"/>
                  <a:pt x="206" y="254"/>
                  <a:pt x="239" y="223"/>
                </a:cubicBezTo>
                <a:cubicBezTo>
                  <a:pt x="241" y="215"/>
                  <a:pt x="245" y="207"/>
                  <a:pt x="245" y="199"/>
                </a:cubicBezTo>
                <a:cubicBezTo>
                  <a:pt x="238" y="56"/>
                  <a:pt x="261" y="84"/>
                  <a:pt x="140" y="100"/>
                </a:cubicBezTo>
                <a:cubicBezTo>
                  <a:pt x="130" y="104"/>
                  <a:pt x="119" y="107"/>
                  <a:pt x="110" y="113"/>
                </a:cubicBezTo>
                <a:cubicBezTo>
                  <a:pt x="91" y="126"/>
                  <a:pt x="55" y="156"/>
                  <a:pt x="55" y="156"/>
                </a:cubicBezTo>
                <a:cubicBezTo>
                  <a:pt x="50" y="184"/>
                  <a:pt x="36" y="220"/>
                  <a:pt x="36" y="248"/>
                </a:cubicBezTo>
                <a:cubicBezTo>
                  <a:pt x="36" y="255"/>
                  <a:pt x="40" y="235"/>
                  <a:pt x="42" y="229"/>
                </a:cubicBezTo>
                <a:cubicBezTo>
                  <a:pt x="36" y="223"/>
                  <a:pt x="32" y="209"/>
                  <a:pt x="24" y="211"/>
                </a:cubicBezTo>
                <a:cubicBezTo>
                  <a:pt x="15" y="213"/>
                  <a:pt x="15" y="227"/>
                  <a:pt x="12" y="235"/>
                </a:cubicBezTo>
                <a:cubicBezTo>
                  <a:pt x="7" y="247"/>
                  <a:pt x="4" y="260"/>
                  <a:pt x="0" y="272"/>
                </a:cubicBezTo>
                <a:cubicBezTo>
                  <a:pt x="34" y="406"/>
                  <a:pt x="5" y="414"/>
                  <a:pt x="110" y="438"/>
                </a:cubicBezTo>
                <a:cubicBezTo>
                  <a:pt x="124" y="434"/>
                  <a:pt x="141" y="434"/>
                  <a:pt x="153" y="425"/>
                </a:cubicBezTo>
                <a:cubicBezTo>
                  <a:pt x="154" y="424"/>
                  <a:pt x="219" y="304"/>
                  <a:pt x="165" y="376"/>
                </a:cubicBezTo>
                <a:cubicBezTo>
                  <a:pt x="163" y="392"/>
                  <a:pt x="144" y="418"/>
                  <a:pt x="159" y="425"/>
                </a:cubicBezTo>
                <a:cubicBezTo>
                  <a:pt x="174" y="432"/>
                  <a:pt x="180" y="401"/>
                  <a:pt x="190" y="388"/>
                </a:cubicBezTo>
                <a:cubicBezTo>
                  <a:pt x="226" y="339"/>
                  <a:pt x="230" y="331"/>
                  <a:pt x="257" y="284"/>
                </a:cubicBezTo>
                <a:cubicBezTo>
                  <a:pt x="264" y="350"/>
                  <a:pt x="257" y="362"/>
                  <a:pt x="226" y="419"/>
                </a:cubicBezTo>
                <a:cubicBezTo>
                  <a:pt x="222" y="409"/>
                  <a:pt x="194" y="333"/>
                  <a:pt x="177" y="333"/>
                </a:cubicBezTo>
                <a:cubicBezTo>
                  <a:pt x="160" y="333"/>
                  <a:pt x="155" y="361"/>
                  <a:pt x="147" y="376"/>
                </a:cubicBezTo>
                <a:cubicBezTo>
                  <a:pt x="139" y="391"/>
                  <a:pt x="126" y="442"/>
                  <a:pt x="128" y="425"/>
                </a:cubicBezTo>
                <a:cubicBezTo>
                  <a:pt x="141" y="316"/>
                  <a:pt x="198" y="215"/>
                  <a:pt x="232" y="113"/>
                </a:cubicBezTo>
                <a:cubicBezTo>
                  <a:pt x="240" y="139"/>
                  <a:pt x="235" y="208"/>
                  <a:pt x="257" y="192"/>
                </a:cubicBezTo>
                <a:cubicBezTo>
                  <a:pt x="287" y="170"/>
                  <a:pt x="267" y="118"/>
                  <a:pt x="275" y="82"/>
                </a:cubicBezTo>
                <a:cubicBezTo>
                  <a:pt x="280" y="61"/>
                  <a:pt x="295" y="0"/>
                  <a:pt x="294" y="21"/>
                </a:cubicBezTo>
                <a:cubicBezTo>
                  <a:pt x="291" y="67"/>
                  <a:pt x="273" y="198"/>
                  <a:pt x="245" y="254"/>
                </a:cubicBezTo>
                <a:cubicBezTo>
                  <a:pt x="234" y="277"/>
                  <a:pt x="214" y="300"/>
                  <a:pt x="208" y="327"/>
                </a:cubicBezTo>
                <a:cubicBezTo>
                  <a:pt x="201" y="358"/>
                  <a:pt x="196" y="388"/>
                  <a:pt x="190" y="419"/>
                </a:cubicBezTo>
                <a:cubicBezTo>
                  <a:pt x="184" y="448"/>
                  <a:pt x="177" y="476"/>
                  <a:pt x="171" y="505"/>
                </a:cubicBezTo>
                <a:cubicBezTo>
                  <a:pt x="165" y="501"/>
                  <a:pt x="159" y="488"/>
                  <a:pt x="153" y="493"/>
                </a:cubicBezTo>
                <a:cubicBezTo>
                  <a:pt x="141" y="503"/>
                  <a:pt x="141" y="550"/>
                  <a:pt x="134" y="536"/>
                </a:cubicBezTo>
                <a:cubicBezTo>
                  <a:pt x="118" y="504"/>
                  <a:pt x="126" y="466"/>
                  <a:pt x="122" y="431"/>
                </a:cubicBezTo>
                <a:cubicBezTo>
                  <a:pt x="116" y="439"/>
                  <a:pt x="106" y="466"/>
                  <a:pt x="104" y="456"/>
                </a:cubicBezTo>
                <a:cubicBezTo>
                  <a:pt x="98" y="432"/>
                  <a:pt x="106" y="406"/>
                  <a:pt x="110" y="382"/>
                </a:cubicBezTo>
                <a:cubicBezTo>
                  <a:pt x="122" y="312"/>
                  <a:pt x="170" y="180"/>
                  <a:pt x="116" y="290"/>
                </a:cubicBezTo>
                <a:cubicBezTo>
                  <a:pt x="109" y="304"/>
                  <a:pt x="104" y="319"/>
                  <a:pt x="98" y="333"/>
                </a:cubicBezTo>
                <a:cubicBezTo>
                  <a:pt x="94" y="342"/>
                  <a:pt x="89" y="350"/>
                  <a:pt x="85" y="358"/>
                </a:cubicBezTo>
                <a:cubicBezTo>
                  <a:pt x="87" y="391"/>
                  <a:pt x="68" y="433"/>
                  <a:pt x="91" y="456"/>
                </a:cubicBezTo>
                <a:cubicBezTo>
                  <a:pt x="114" y="479"/>
                  <a:pt x="173" y="433"/>
                  <a:pt x="190" y="462"/>
                </a:cubicBezTo>
                <a:cubicBezTo>
                  <a:pt x="204" y="486"/>
                  <a:pt x="116" y="499"/>
                  <a:pt x="116" y="499"/>
                </a:cubicBezTo>
                <a:cubicBezTo>
                  <a:pt x="87" y="538"/>
                  <a:pt x="47" y="561"/>
                  <a:pt x="91" y="627"/>
                </a:cubicBezTo>
                <a:cubicBezTo>
                  <a:pt x="104" y="647"/>
                  <a:pt x="159" y="646"/>
                  <a:pt x="159" y="646"/>
                </a:cubicBezTo>
                <a:cubicBezTo>
                  <a:pt x="141" y="656"/>
                  <a:pt x="121" y="664"/>
                  <a:pt x="104" y="676"/>
                </a:cubicBezTo>
                <a:cubicBezTo>
                  <a:pt x="96" y="682"/>
                  <a:pt x="78" y="693"/>
                  <a:pt x="85" y="701"/>
                </a:cubicBezTo>
                <a:cubicBezTo>
                  <a:pt x="96" y="713"/>
                  <a:pt x="118" y="705"/>
                  <a:pt x="134" y="707"/>
                </a:cubicBezTo>
                <a:cubicBezTo>
                  <a:pt x="138" y="703"/>
                  <a:pt x="152" y="698"/>
                  <a:pt x="147" y="695"/>
                </a:cubicBezTo>
                <a:cubicBezTo>
                  <a:pt x="120" y="679"/>
                  <a:pt x="48" y="698"/>
                  <a:pt x="30" y="701"/>
                </a:cubicBezTo>
                <a:cubicBezTo>
                  <a:pt x="71" y="685"/>
                  <a:pt x="100" y="650"/>
                  <a:pt x="140" y="640"/>
                </a:cubicBezTo>
                <a:cubicBezTo>
                  <a:pt x="146" y="624"/>
                  <a:pt x="154" y="608"/>
                  <a:pt x="159" y="591"/>
                </a:cubicBezTo>
                <a:cubicBezTo>
                  <a:pt x="161" y="585"/>
                  <a:pt x="171" y="574"/>
                  <a:pt x="165" y="572"/>
                </a:cubicBezTo>
                <a:cubicBezTo>
                  <a:pt x="156" y="569"/>
                  <a:pt x="148" y="581"/>
                  <a:pt x="140" y="585"/>
                </a:cubicBezTo>
                <a:cubicBezTo>
                  <a:pt x="138" y="540"/>
                  <a:pt x="129" y="495"/>
                  <a:pt x="134" y="450"/>
                </a:cubicBezTo>
                <a:cubicBezTo>
                  <a:pt x="136" y="435"/>
                  <a:pt x="152" y="426"/>
                  <a:pt x="159" y="413"/>
                </a:cubicBezTo>
                <a:cubicBezTo>
                  <a:pt x="163" y="405"/>
                  <a:pt x="170" y="376"/>
                  <a:pt x="171" y="370"/>
                </a:cubicBezTo>
                <a:cubicBezTo>
                  <a:pt x="170" y="360"/>
                  <a:pt x="160" y="291"/>
                  <a:pt x="159" y="290"/>
                </a:cubicBezTo>
                <a:cubicBezTo>
                  <a:pt x="146" y="279"/>
                  <a:pt x="126" y="282"/>
                  <a:pt x="110" y="278"/>
                </a:cubicBezTo>
                <a:cubicBezTo>
                  <a:pt x="16" y="287"/>
                  <a:pt x="65" y="263"/>
                  <a:pt x="42" y="309"/>
                </a:cubicBezTo>
                <a:cubicBezTo>
                  <a:pt x="35" y="322"/>
                  <a:pt x="5" y="338"/>
                  <a:pt x="18" y="346"/>
                </a:cubicBezTo>
                <a:cubicBezTo>
                  <a:pt x="39" y="359"/>
                  <a:pt x="67" y="341"/>
                  <a:pt x="91" y="339"/>
                </a:cubicBezTo>
                <a:cubicBezTo>
                  <a:pt x="120" y="329"/>
                  <a:pt x="150" y="323"/>
                  <a:pt x="177" y="309"/>
                </a:cubicBezTo>
                <a:cubicBezTo>
                  <a:pt x="212" y="290"/>
                  <a:pt x="314" y="232"/>
                  <a:pt x="275" y="241"/>
                </a:cubicBezTo>
                <a:cubicBezTo>
                  <a:pt x="247" y="247"/>
                  <a:pt x="218" y="254"/>
                  <a:pt x="190" y="260"/>
                </a:cubicBezTo>
                <a:cubicBezTo>
                  <a:pt x="157" y="239"/>
                  <a:pt x="172" y="233"/>
                  <a:pt x="196" y="211"/>
                </a:cubicBezTo>
                <a:cubicBezTo>
                  <a:pt x="153" y="184"/>
                  <a:pt x="107" y="220"/>
                  <a:pt x="61" y="229"/>
                </a:cubicBezTo>
                <a:cubicBezTo>
                  <a:pt x="135" y="134"/>
                  <a:pt x="109" y="174"/>
                  <a:pt x="147" y="113"/>
                </a:cubicBezTo>
                <a:cubicBezTo>
                  <a:pt x="143" y="109"/>
                  <a:pt x="140" y="100"/>
                  <a:pt x="134" y="100"/>
                </a:cubicBezTo>
                <a:cubicBezTo>
                  <a:pt x="125" y="100"/>
                  <a:pt x="114" y="121"/>
                  <a:pt x="110" y="113"/>
                </a:cubicBezTo>
                <a:cubicBezTo>
                  <a:pt x="107" y="106"/>
                  <a:pt x="143" y="74"/>
                  <a:pt x="147" y="70"/>
                </a:cubicBezTo>
                <a:cubicBezTo>
                  <a:pt x="141" y="88"/>
                  <a:pt x="135" y="107"/>
                  <a:pt x="128" y="125"/>
                </a:cubicBezTo>
                <a:cubicBezTo>
                  <a:pt x="120" y="148"/>
                  <a:pt x="116" y="134"/>
                  <a:pt x="140" y="119"/>
                </a:cubicBezTo>
                <a:cubicBezTo>
                  <a:pt x="146" y="115"/>
                  <a:pt x="153" y="115"/>
                  <a:pt x="159" y="113"/>
                </a:cubicBezTo>
                <a:cubicBezTo>
                  <a:pt x="143" y="129"/>
                  <a:pt x="127" y="146"/>
                  <a:pt x="110" y="162"/>
                </a:cubicBezTo>
                <a:cubicBezTo>
                  <a:pt x="102" y="169"/>
                  <a:pt x="88" y="190"/>
                  <a:pt x="85" y="180"/>
                </a:cubicBezTo>
                <a:cubicBezTo>
                  <a:pt x="75" y="147"/>
                  <a:pt x="159" y="107"/>
                  <a:pt x="159" y="107"/>
                </a:cubicBezTo>
                <a:cubicBezTo>
                  <a:pt x="151" y="119"/>
                  <a:pt x="143" y="131"/>
                  <a:pt x="134" y="143"/>
                </a:cubicBezTo>
                <a:cubicBezTo>
                  <a:pt x="130" y="148"/>
                  <a:pt x="126" y="160"/>
                  <a:pt x="122" y="156"/>
                </a:cubicBezTo>
                <a:cubicBezTo>
                  <a:pt x="117" y="151"/>
                  <a:pt x="128" y="137"/>
                  <a:pt x="128" y="137"/>
                </a:cubicBezTo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3" name="Freeform 5">
            <a:extLst>
              <a:ext uri="{FF2B5EF4-FFF2-40B4-BE49-F238E27FC236}">
                <a16:creationId xmlns:a16="http://schemas.microsoft.com/office/drawing/2014/main" id="{FCB303BF-3F13-4EE5-B217-16EF6FBAE96F}"/>
              </a:ext>
            </a:extLst>
          </p:cNvPr>
          <p:cNvSpPr>
            <a:spLocks/>
          </p:cNvSpPr>
          <p:nvPr/>
        </p:nvSpPr>
        <p:spPr bwMode="auto">
          <a:xfrm>
            <a:off x="2268538" y="3573463"/>
            <a:ext cx="349250" cy="1370012"/>
          </a:xfrm>
          <a:custGeom>
            <a:avLst/>
            <a:gdLst>
              <a:gd name="T0" fmla="*/ 2147483646 w 220"/>
              <a:gd name="T1" fmla="*/ 2147483646 h 863"/>
              <a:gd name="T2" fmla="*/ 2147483646 w 220"/>
              <a:gd name="T3" fmla="*/ 2147483646 h 863"/>
              <a:gd name="T4" fmla="*/ 2147483646 w 220"/>
              <a:gd name="T5" fmla="*/ 2147483646 h 863"/>
              <a:gd name="T6" fmla="*/ 2147483646 w 220"/>
              <a:gd name="T7" fmla="*/ 2147483646 h 863"/>
              <a:gd name="T8" fmla="*/ 2147483646 w 220"/>
              <a:gd name="T9" fmla="*/ 2147483646 h 863"/>
              <a:gd name="T10" fmla="*/ 2147483646 w 220"/>
              <a:gd name="T11" fmla="*/ 2147483646 h 863"/>
              <a:gd name="T12" fmla="*/ 2147483646 w 220"/>
              <a:gd name="T13" fmla="*/ 2147483646 h 863"/>
              <a:gd name="T14" fmla="*/ 2147483646 w 220"/>
              <a:gd name="T15" fmla="*/ 2147483646 h 863"/>
              <a:gd name="T16" fmla="*/ 2147483646 w 220"/>
              <a:gd name="T17" fmla="*/ 2147483646 h 863"/>
              <a:gd name="T18" fmla="*/ 2147483646 w 220"/>
              <a:gd name="T19" fmla="*/ 2147483646 h 863"/>
              <a:gd name="T20" fmla="*/ 2147483646 w 220"/>
              <a:gd name="T21" fmla="*/ 2147483646 h 863"/>
              <a:gd name="T22" fmla="*/ 2147483646 w 220"/>
              <a:gd name="T23" fmla="*/ 2147483646 h 863"/>
              <a:gd name="T24" fmla="*/ 2147483646 w 220"/>
              <a:gd name="T25" fmla="*/ 2147483646 h 863"/>
              <a:gd name="T26" fmla="*/ 2147483646 w 220"/>
              <a:gd name="T27" fmla="*/ 2147483646 h 863"/>
              <a:gd name="T28" fmla="*/ 2147483646 w 220"/>
              <a:gd name="T29" fmla="*/ 2147483646 h 863"/>
              <a:gd name="T30" fmla="*/ 2147483646 w 220"/>
              <a:gd name="T31" fmla="*/ 2147483646 h 863"/>
              <a:gd name="T32" fmla="*/ 2147483646 w 220"/>
              <a:gd name="T33" fmla="*/ 2147483646 h 863"/>
              <a:gd name="T34" fmla="*/ 2147483646 w 220"/>
              <a:gd name="T35" fmla="*/ 2147483646 h 863"/>
              <a:gd name="T36" fmla="*/ 2147483646 w 220"/>
              <a:gd name="T37" fmla="*/ 2147483646 h 863"/>
              <a:gd name="T38" fmla="*/ 2147483646 w 220"/>
              <a:gd name="T39" fmla="*/ 2147483646 h 863"/>
              <a:gd name="T40" fmla="*/ 2147483646 w 220"/>
              <a:gd name="T41" fmla="*/ 2147483646 h 863"/>
              <a:gd name="T42" fmla="*/ 2147483646 w 220"/>
              <a:gd name="T43" fmla="*/ 2147483646 h 863"/>
              <a:gd name="T44" fmla="*/ 2147483646 w 220"/>
              <a:gd name="T45" fmla="*/ 2147483646 h 863"/>
              <a:gd name="T46" fmla="*/ 2147483646 w 220"/>
              <a:gd name="T47" fmla="*/ 2147483646 h 863"/>
              <a:gd name="T48" fmla="*/ 2147483646 w 220"/>
              <a:gd name="T49" fmla="*/ 2147483646 h 863"/>
              <a:gd name="T50" fmla="*/ 2147483646 w 220"/>
              <a:gd name="T51" fmla="*/ 2147483646 h 863"/>
              <a:gd name="T52" fmla="*/ 2147483646 w 220"/>
              <a:gd name="T53" fmla="*/ 2147483646 h 863"/>
              <a:gd name="T54" fmla="*/ 2147483646 w 220"/>
              <a:gd name="T55" fmla="*/ 2147483646 h 863"/>
              <a:gd name="T56" fmla="*/ 2147483646 w 220"/>
              <a:gd name="T57" fmla="*/ 2147483646 h 863"/>
              <a:gd name="T58" fmla="*/ 2147483646 w 220"/>
              <a:gd name="T59" fmla="*/ 2147483646 h 863"/>
              <a:gd name="T60" fmla="*/ 2147483646 w 220"/>
              <a:gd name="T61" fmla="*/ 2147483646 h 863"/>
              <a:gd name="T62" fmla="*/ 2147483646 w 220"/>
              <a:gd name="T63" fmla="*/ 2147483646 h 863"/>
              <a:gd name="T64" fmla="*/ 2147483646 w 220"/>
              <a:gd name="T65" fmla="*/ 2147483646 h 863"/>
              <a:gd name="T66" fmla="*/ 2147483646 w 220"/>
              <a:gd name="T67" fmla="*/ 2147483646 h 863"/>
              <a:gd name="T68" fmla="*/ 2147483646 w 220"/>
              <a:gd name="T69" fmla="*/ 2147483646 h 863"/>
              <a:gd name="T70" fmla="*/ 2147483646 w 220"/>
              <a:gd name="T71" fmla="*/ 2147483646 h 863"/>
              <a:gd name="T72" fmla="*/ 2147483646 w 220"/>
              <a:gd name="T73" fmla="*/ 2147483646 h 8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20" h="863">
                <a:moveTo>
                  <a:pt x="154" y="87"/>
                </a:moveTo>
                <a:cubicBezTo>
                  <a:pt x="162" y="62"/>
                  <a:pt x="183" y="43"/>
                  <a:pt x="197" y="20"/>
                </a:cubicBezTo>
                <a:cubicBezTo>
                  <a:pt x="165" y="0"/>
                  <a:pt x="152" y="17"/>
                  <a:pt x="141" y="51"/>
                </a:cubicBezTo>
                <a:cubicBezTo>
                  <a:pt x="121" y="114"/>
                  <a:pt x="120" y="109"/>
                  <a:pt x="148" y="81"/>
                </a:cubicBezTo>
                <a:cubicBezTo>
                  <a:pt x="150" y="87"/>
                  <a:pt x="176" y="159"/>
                  <a:pt x="154" y="167"/>
                </a:cubicBezTo>
                <a:cubicBezTo>
                  <a:pt x="142" y="172"/>
                  <a:pt x="139" y="145"/>
                  <a:pt x="129" y="136"/>
                </a:cubicBezTo>
                <a:cubicBezTo>
                  <a:pt x="118" y="126"/>
                  <a:pt x="92" y="112"/>
                  <a:pt x="92" y="112"/>
                </a:cubicBezTo>
                <a:cubicBezTo>
                  <a:pt x="90" y="100"/>
                  <a:pt x="98" y="80"/>
                  <a:pt x="86" y="75"/>
                </a:cubicBezTo>
                <a:cubicBezTo>
                  <a:pt x="63" y="66"/>
                  <a:pt x="57" y="125"/>
                  <a:pt x="56" y="130"/>
                </a:cubicBezTo>
                <a:cubicBezTo>
                  <a:pt x="65" y="178"/>
                  <a:pt x="55" y="230"/>
                  <a:pt x="68" y="277"/>
                </a:cubicBezTo>
                <a:cubicBezTo>
                  <a:pt x="73" y="294"/>
                  <a:pt x="87" y="246"/>
                  <a:pt x="99" y="234"/>
                </a:cubicBezTo>
                <a:cubicBezTo>
                  <a:pt x="101" y="246"/>
                  <a:pt x="100" y="260"/>
                  <a:pt x="105" y="271"/>
                </a:cubicBezTo>
                <a:cubicBezTo>
                  <a:pt x="108" y="277"/>
                  <a:pt x="121" y="276"/>
                  <a:pt x="123" y="283"/>
                </a:cubicBezTo>
                <a:cubicBezTo>
                  <a:pt x="130" y="313"/>
                  <a:pt x="127" y="344"/>
                  <a:pt x="129" y="375"/>
                </a:cubicBezTo>
                <a:cubicBezTo>
                  <a:pt x="179" y="346"/>
                  <a:pt x="159" y="353"/>
                  <a:pt x="135" y="388"/>
                </a:cubicBezTo>
                <a:cubicBezTo>
                  <a:pt x="125" y="403"/>
                  <a:pt x="122" y="414"/>
                  <a:pt x="117" y="430"/>
                </a:cubicBezTo>
                <a:cubicBezTo>
                  <a:pt x="94" y="351"/>
                  <a:pt x="102" y="390"/>
                  <a:pt x="92" y="314"/>
                </a:cubicBezTo>
                <a:cubicBezTo>
                  <a:pt x="88" y="323"/>
                  <a:pt x="64" y="382"/>
                  <a:pt x="68" y="388"/>
                </a:cubicBezTo>
                <a:cubicBezTo>
                  <a:pt x="74" y="397"/>
                  <a:pt x="89" y="379"/>
                  <a:pt x="99" y="375"/>
                </a:cubicBezTo>
                <a:cubicBezTo>
                  <a:pt x="109" y="377"/>
                  <a:pt x="119" y="384"/>
                  <a:pt x="129" y="381"/>
                </a:cubicBezTo>
                <a:cubicBezTo>
                  <a:pt x="135" y="379"/>
                  <a:pt x="133" y="369"/>
                  <a:pt x="135" y="363"/>
                </a:cubicBezTo>
                <a:cubicBezTo>
                  <a:pt x="186" y="232"/>
                  <a:pt x="137" y="365"/>
                  <a:pt x="178" y="253"/>
                </a:cubicBezTo>
                <a:cubicBezTo>
                  <a:pt x="183" y="223"/>
                  <a:pt x="210" y="172"/>
                  <a:pt x="172" y="222"/>
                </a:cubicBezTo>
                <a:cubicBezTo>
                  <a:pt x="191" y="303"/>
                  <a:pt x="167" y="184"/>
                  <a:pt x="172" y="277"/>
                </a:cubicBezTo>
                <a:cubicBezTo>
                  <a:pt x="174" y="315"/>
                  <a:pt x="182" y="341"/>
                  <a:pt x="190" y="375"/>
                </a:cubicBezTo>
                <a:cubicBezTo>
                  <a:pt x="186" y="387"/>
                  <a:pt x="191" y="414"/>
                  <a:pt x="178" y="412"/>
                </a:cubicBezTo>
                <a:cubicBezTo>
                  <a:pt x="162" y="409"/>
                  <a:pt x="161" y="384"/>
                  <a:pt x="154" y="369"/>
                </a:cubicBezTo>
                <a:cubicBezTo>
                  <a:pt x="131" y="323"/>
                  <a:pt x="119" y="277"/>
                  <a:pt x="105" y="228"/>
                </a:cubicBezTo>
                <a:cubicBezTo>
                  <a:pt x="104" y="224"/>
                  <a:pt x="91" y="173"/>
                  <a:pt x="92" y="173"/>
                </a:cubicBezTo>
                <a:cubicBezTo>
                  <a:pt x="100" y="167"/>
                  <a:pt x="108" y="186"/>
                  <a:pt x="117" y="191"/>
                </a:cubicBezTo>
                <a:cubicBezTo>
                  <a:pt x="155" y="215"/>
                  <a:pt x="128" y="192"/>
                  <a:pt x="154" y="216"/>
                </a:cubicBezTo>
                <a:cubicBezTo>
                  <a:pt x="175" y="280"/>
                  <a:pt x="196" y="361"/>
                  <a:pt x="123" y="375"/>
                </a:cubicBezTo>
                <a:cubicBezTo>
                  <a:pt x="95" y="404"/>
                  <a:pt x="88" y="430"/>
                  <a:pt x="74" y="467"/>
                </a:cubicBezTo>
                <a:cubicBezTo>
                  <a:pt x="67" y="485"/>
                  <a:pt x="62" y="504"/>
                  <a:pt x="56" y="522"/>
                </a:cubicBezTo>
                <a:cubicBezTo>
                  <a:pt x="54" y="528"/>
                  <a:pt x="50" y="541"/>
                  <a:pt x="50" y="541"/>
                </a:cubicBezTo>
                <a:cubicBezTo>
                  <a:pt x="52" y="553"/>
                  <a:pt x="44" y="578"/>
                  <a:pt x="56" y="578"/>
                </a:cubicBezTo>
                <a:cubicBezTo>
                  <a:pt x="69" y="578"/>
                  <a:pt x="63" y="553"/>
                  <a:pt x="68" y="541"/>
                </a:cubicBezTo>
                <a:cubicBezTo>
                  <a:pt x="74" y="526"/>
                  <a:pt x="89" y="501"/>
                  <a:pt x="86" y="498"/>
                </a:cubicBezTo>
                <a:cubicBezTo>
                  <a:pt x="82" y="494"/>
                  <a:pt x="74" y="502"/>
                  <a:pt x="68" y="504"/>
                </a:cubicBezTo>
                <a:cubicBezTo>
                  <a:pt x="52" y="552"/>
                  <a:pt x="49" y="533"/>
                  <a:pt x="56" y="602"/>
                </a:cubicBezTo>
                <a:cubicBezTo>
                  <a:pt x="88" y="554"/>
                  <a:pt x="48" y="602"/>
                  <a:pt x="80" y="602"/>
                </a:cubicBezTo>
                <a:cubicBezTo>
                  <a:pt x="83" y="602"/>
                  <a:pt x="116" y="566"/>
                  <a:pt x="117" y="565"/>
                </a:cubicBezTo>
                <a:cubicBezTo>
                  <a:pt x="119" y="551"/>
                  <a:pt x="120" y="536"/>
                  <a:pt x="123" y="522"/>
                </a:cubicBezTo>
                <a:cubicBezTo>
                  <a:pt x="124" y="516"/>
                  <a:pt x="135" y="507"/>
                  <a:pt x="129" y="504"/>
                </a:cubicBezTo>
                <a:cubicBezTo>
                  <a:pt x="123" y="501"/>
                  <a:pt x="117" y="512"/>
                  <a:pt x="111" y="516"/>
                </a:cubicBezTo>
                <a:cubicBezTo>
                  <a:pt x="99" y="553"/>
                  <a:pt x="106" y="563"/>
                  <a:pt x="141" y="578"/>
                </a:cubicBezTo>
                <a:cubicBezTo>
                  <a:pt x="213" y="541"/>
                  <a:pt x="158" y="559"/>
                  <a:pt x="141" y="584"/>
                </a:cubicBezTo>
                <a:cubicBezTo>
                  <a:pt x="115" y="662"/>
                  <a:pt x="125" y="617"/>
                  <a:pt x="135" y="761"/>
                </a:cubicBezTo>
                <a:cubicBezTo>
                  <a:pt x="136" y="773"/>
                  <a:pt x="138" y="786"/>
                  <a:pt x="141" y="798"/>
                </a:cubicBezTo>
                <a:cubicBezTo>
                  <a:pt x="143" y="805"/>
                  <a:pt x="155" y="817"/>
                  <a:pt x="148" y="817"/>
                </a:cubicBezTo>
                <a:cubicBezTo>
                  <a:pt x="120" y="817"/>
                  <a:pt x="92" y="755"/>
                  <a:pt x="92" y="755"/>
                </a:cubicBezTo>
                <a:cubicBezTo>
                  <a:pt x="94" y="749"/>
                  <a:pt x="93" y="739"/>
                  <a:pt x="99" y="737"/>
                </a:cubicBezTo>
                <a:cubicBezTo>
                  <a:pt x="129" y="727"/>
                  <a:pt x="169" y="770"/>
                  <a:pt x="190" y="786"/>
                </a:cubicBezTo>
                <a:cubicBezTo>
                  <a:pt x="220" y="863"/>
                  <a:pt x="117" y="808"/>
                  <a:pt x="86" y="798"/>
                </a:cubicBezTo>
                <a:cubicBezTo>
                  <a:pt x="43" y="767"/>
                  <a:pt x="26" y="748"/>
                  <a:pt x="7" y="700"/>
                </a:cubicBezTo>
                <a:cubicBezTo>
                  <a:pt x="9" y="686"/>
                  <a:pt x="0" y="663"/>
                  <a:pt x="13" y="657"/>
                </a:cubicBezTo>
                <a:cubicBezTo>
                  <a:pt x="59" y="635"/>
                  <a:pt x="83" y="660"/>
                  <a:pt x="111" y="682"/>
                </a:cubicBezTo>
                <a:cubicBezTo>
                  <a:pt x="113" y="688"/>
                  <a:pt x="120" y="694"/>
                  <a:pt x="117" y="700"/>
                </a:cubicBezTo>
                <a:cubicBezTo>
                  <a:pt x="114" y="706"/>
                  <a:pt x="104" y="709"/>
                  <a:pt x="99" y="706"/>
                </a:cubicBezTo>
                <a:cubicBezTo>
                  <a:pt x="89" y="700"/>
                  <a:pt x="86" y="686"/>
                  <a:pt x="80" y="676"/>
                </a:cubicBezTo>
                <a:cubicBezTo>
                  <a:pt x="82" y="657"/>
                  <a:pt x="80" y="638"/>
                  <a:pt x="86" y="620"/>
                </a:cubicBezTo>
                <a:cubicBezTo>
                  <a:pt x="88" y="614"/>
                  <a:pt x="86" y="638"/>
                  <a:pt x="92" y="639"/>
                </a:cubicBezTo>
                <a:cubicBezTo>
                  <a:pt x="107" y="642"/>
                  <a:pt x="120" y="626"/>
                  <a:pt x="135" y="620"/>
                </a:cubicBezTo>
                <a:cubicBezTo>
                  <a:pt x="161" y="630"/>
                  <a:pt x="159" y="644"/>
                  <a:pt x="172" y="669"/>
                </a:cubicBezTo>
                <a:cubicBezTo>
                  <a:pt x="201" y="625"/>
                  <a:pt x="200" y="635"/>
                  <a:pt x="178" y="541"/>
                </a:cubicBezTo>
                <a:cubicBezTo>
                  <a:pt x="177" y="535"/>
                  <a:pt x="166" y="545"/>
                  <a:pt x="160" y="547"/>
                </a:cubicBezTo>
                <a:cubicBezTo>
                  <a:pt x="152" y="549"/>
                  <a:pt x="143" y="551"/>
                  <a:pt x="135" y="553"/>
                </a:cubicBezTo>
                <a:cubicBezTo>
                  <a:pt x="167" y="530"/>
                  <a:pt x="169" y="510"/>
                  <a:pt x="178" y="473"/>
                </a:cubicBezTo>
                <a:cubicBezTo>
                  <a:pt x="153" y="409"/>
                  <a:pt x="157" y="395"/>
                  <a:pt x="92" y="406"/>
                </a:cubicBezTo>
                <a:cubicBezTo>
                  <a:pt x="90" y="412"/>
                  <a:pt x="86" y="418"/>
                  <a:pt x="86" y="424"/>
                </a:cubicBezTo>
                <a:cubicBezTo>
                  <a:pt x="86" y="437"/>
                  <a:pt x="105" y="463"/>
                  <a:pt x="80" y="424"/>
                </a:cubicBezTo>
                <a:cubicBezTo>
                  <a:pt x="78" y="432"/>
                  <a:pt x="68" y="455"/>
                  <a:pt x="74" y="449"/>
                </a:cubicBezTo>
                <a:cubicBezTo>
                  <a:pt x="128" y="397"/>
                  <a:pt x="141" y="318"/>
                  <a:pt x="197" y="265"/>
                </a:cubicBezTo>
                <a:cubicBezTo>
                  <a:pt x="189" y="310"/>
                  <a:pt x="185" y="356"/>
                  <a:pt x="172" y="400"/>
                </a:cubicBezTo>
                <a:cubicBezTo>
                  <a:pt x="166" y="418"/>
                  <a:pt x="123" y="430"/>
                  <a:pt x="123" y="430"/>
                </a:cubicBezTo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4BD85B48-E478-4FA0-AF42-3D5A12F24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412875"/>
            <a:ext cx="3646488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u="sng">
                <a:latin typeface="Times New Roman" panose="02020603050405020304" pitchFamily="18" charset="0"/>
              </a:rPr>
              <a:t>Reasons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u="sng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Insufficient irrigation and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recapitulation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i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i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>
                <a:solidFill>
                  <a:srgbClr val="FFFF66"/>
                </a:solidFill>
              </a:rPr>
              <a:t>Loss of the working length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i="1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i="1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9F92836-12F7-4DE6-944D-C22F0DF6E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 </a:t>
            </a:r>
            <a:r>
              <a:rPr lang="cs-CZ" altLang="cs-CZ" sz="3600" b="1">
                <a:solidFill>
                  <a:srgbClr val="FFFF00"/>
                </a:solidFill>
                <a:latin typeface="Times New Roman" panose="02020603050405020304" pitchFamily="18" charset="0"/>
              </a:rPr>
              <a:t> Plug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>
            <a:extLst>
              <a:ext uri="{FF2B5EF4-FFF2-40B4-BE49-F238E27FC236}">
                <a16:creationId xmlns:a16="http://schemas.microsoft.com/office/drawing/2014/main" id="{6DCF9B8B-5FCB-4A28-9FF5-9AAD47E6AA9E}"/>
              </a:ext>
            </a:extLst>
          </p:cNvPr>
          <p:cNvSpPr>
            <a:spLocks/>
          </p:cNvSpPr>
          <p:nvPr/>
        </p:nvSpPr>
        <p:spPr bwMode="auto">
          <a:xfrm rot="668356">
            <a:off x="2268538" y="2205038"/>
            <a:ext cx="2376487" cy="4105275"/>
          </a:xfrm>
          <a:custGeom>
            <a:avLst/>
            <a:gdLst>
              <a:gd name="T0" fmla="*/ 2147483646 w 1414"/>
              <a:gd name="T1" fmla="*/ 0 h 2586"/>
              <a:gd name="T2" fmla="*/ 2147483646 w 1414"/>
              <a:gd name="T3" fmla="*/ 2147483646 h 2586"/>
              <a:gd name="T4" fmla="*/ 2147483646 w 1414"/>
              <a:gd name="T5" fmla="*/ 2147483646 h 2586"/>
              <a:gd name="T6" fmla="*/ 2147483646 w 1414"/>
              <a:gd name="T7" fmla="*/ 2147483646 h 2586"/>
              <a:gd name="T8" fmla="*/ 2147483646 w 1414"/>
              <a:gd name="T9" fmla="*/ 2147483646 h 2586"/>
              <a:gd name="T10" fmla="*/ 2147483646 w 1414"/>
              <a:gd name="T11" fmla="*/ 2147483646 h 2586"/>
              <a:gd name="T12" fmla="*/ 2147483646 w 1414"/>
              <a:gd name="T13" fmla="*/ 2147483646 h 2586"/>
              <a:gd name="T14" fmla="*/ 2147483646 w 1414"/>
              <a:gd name="T15" fmla="*/ 2147483646 h 2586"/>
              <a:gd name="T16" fmla="*/ 2147483646 w 1414"/>
              <a:gd name="T17" fmla="*/ 2147483646 h 2586"/>
              <a:gd name="T18" fmla="*/ 2147483646 w 1414"/>
              <a:gd name="T19" fmla="*/ 2147483646 h 2586"/>
              <a:gd name="T20" fmla="*/ 2147483646 w 1414"/>
              <a:gd name="T21" fmla="*/ 2147483646 h 2586"/>
              <a:gd name="T22" fmla="*/ 2147483646 w 1414"/>
              <a:gd name="T23" fmla="*/ 2147483646 h 2586"/>
              <a:gd name="T24" fmla="*/ 2147483646 w 1414"/>
              <a:gd name="T25" fmla="*/ 2147483646 h 2586"/>
              <a:gd name="T26" fmla="*/ 2147483646 w 1414"/>
              <a:gd name="T27" fmla="*/ 2147483646 h 25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14" h="2586">
                <a:moveTo>
                  <a:pt x="734" y="0"/>
                </a:moveTo>
                <a:cubicBezTo>
                  <a:pt x="613" y="94"/>
                  <a:pt x="492" y="189"/>
                  <a:pt x="416" y="272"/>
                </a:cubicBezTo>
                <a:cubicBezTo>
                  <a:pt x="340" y="355"/>
                  <a:pt x="325" y="423"/>
                  <a:pt x="280" y="499"/>
                </a:cubicBezTo>
                <a:cubicBezTo>
                  <a:pt x="235" y="575"/>
                  <a:pt x="182" y="620"/>
                  <a:pt x="144" y="726"/>
                </a:cubicBezTo>
                <a:cubicBezTo>
                  <a:pt x="106" y="832"/>
                  <a:pt x="76" y="1006"/>
                  <a:pt x="53" y="1134"/>
                </a:cubicBezTo>
                <a:cubicBezTo>
                  <a:pt x="30" y="1262"/>
                  <a:pt x="0" y="1353"/>
                  <a:pt x="8" y="1497"/>
                </a:cubicBezTo>
                <a:cubicBezTo>
                  <a:pt x="16" y="1641"/>
                  <a:pt x="54" y="1837"/>
                  <a:pt x="99" y="1996"/>
                </a:cubicBezTo>
                <a:cubicBezTo>
                  <a:pt x="144" y="2155"/>
                  <a:pt x="212" y="2352"/>
                  <a:pt x="280" y="2450"/>
                </a:cubicBezTo>
                <a:cubicBezTo>
                  <a:pt x="348" y="2548"/>
                  <a:pt x="416" y="2586"/>
                  <a:pt x="507" y="2586"/>
                </a:cubicBezTo>
                <a:cubicBezTo>
                  <a:pt x="598" y="2586"/>
                  <a:pt x="786" y="2571"/>
                  <a:pt x="824" y="2450"/>
                </a:cubicBezTo>
                <a:cubicBezTo>
                  <a:pt x="862" y="2329"/>
                  <a:pt x="757" y="2064"/>
                  <a:pt x="734" y="1860"/>
                </a:cubicBezTo>
                <a:cubicBezTo>
                  <a:pt x="711" y="1656"/>
                  <a:pt x="665" y="1399"/>
                  <a:pt x="688" y="1225"/>
                </a:cubicBezTo>
                <a:cubicBezTo>
                  <a:pt x="711" y="1051"/>
                  <a:pt x="749" y="961"/>
                  <a:pt x="870" y="817"/>
                </a:cubicBezTo>
                <a:cubicBezTo>
                  <a:pt x="991" y="673"/>
                  <a:pt x="1323" y="439"/>
                  <a:pt x="1414" y="363"/>
                </a:cubicBezTo>
              </a:path>
            </a:pathLst>
          </a:custGeom>
          <a:solidFill>
            <a:srgbClr val="FFCC99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5" name="Freeform 3">
            <a:extLst>
              <a:ext uri="{FF2B5EF4-FFF2-40B4-BE49-F238E27FC236}">
                <a16:creationId xmlns:a16="http://schemas.microsoft.com/office/drawing/2014/main" id="{F89B5CC4-7CBA-4E8B-B473-2919E105DA54}"/>
              </a:ext>
            </a:extLst>
          </p:cNvPr>
          <p:cNvSpPr>
            <a:spLocks/>
          </p:cNvSpPr>
          <p:nvPr/>
        </p:nvSpPr>
        <p:spPr bwMode="auto">
          <a:xfrm>
            <a:off x="2051050" y="4149725"/>
            <a:ext cx="217488" cy="1131888"/>
          </a:xfrm>
          <a:custGeom>
            <a:avLst/>
            <a:gdLst>
              <a:gd name="T0" fmla="*/ 2147483646 w 314"/>
              <a:gd name="T1" fmla="*/ 2147483646 h 713"/>
              <a:gd name="T2" fmla="*/ 2147483646 w 314"/>
              <a:gd name="T3" fmla="*/ 2147483646 h 713"/>
              <a:gd name="T4" fmla="*/ 2147483646 w 314"/>
              <a:gd name="T5" fmla="*/ 2147483646 h 713"/>
              <a:gd name="T6" fmla="*/ 2147483646 w 314"/>
              <a:gd name="T7" fmla="*/ 2147483646 h 713"/>
              <a:gd name="T8" fmla="*/ 2147483646 w 314"/>
              <a:gd name="T9" fmla="*/ 2147483646 h 713"/>
              <a:gd name="T10" fmla="*/ 0 w 314"/>
              <a:gd name="T11" fmla="*/ 2147483646 h 713"/>
              <a:gd name="T12" fmla="*/ 2147483646 w 314"/>
              <a:gd name="T13" fmla="*/ 2147483646 h 713"/>
              <a:gd name="T14" fmla="*/ 2147483646 w 314"/>
              <a:gd name="T15" fmla="*/ 2147483646 h 713"/>
              <a:gd name="T16" fmla="*/ 2147483646 w 314"/>
              <a:gd name="T17" fmla="*/ 2147483646 h 713"/>
              <a:gd name="T18" fmla="*/ 2147483646 w 314"/>
              <a:gd name="T19" fmla="*/ 2147483646 h 713"/>
              <a:gd name="T20" fmla="*/ 2147483646 w 314"/>
              <a:gd name="T21" fmla="*/ 2147483646 h 713"/>
              <a:gd name="T22" fmla="*/ 2147483646 w 314"/>
              <a:gd name="T23" fmla="*/ 2147483646 h 713"/>
              <a:gd name="T24" fmla="*/ 2147483646 w 314"/>
              <a:gd name="T25" fmla="*/ 2147483646 h 713"/>
              <a:gd name="T26" fmla="*/ 2147483646 w 314"/>
              <a:gd name="T27" fmla="*/ 2147483646 h 713"/>
              <a:gd name="T28" fmla="*/ 2147483646 w 314"/>
              <a:gd name="T29" fmla="*/ 2147483646 h 713"/>
              <a:gd name="T30" fmla="*/ 2147483646 w 314"/>
              <a:gd name="T31" fmla="*/ 2147483646 h 713"/>
              <a:gd name="T32" fmla="*/ 2147483646 w 314"/>
              <a:gd name="T33" fmla="*/ 2147483646 h 713"/>
              <a:gd name="T34" fmla="*/ 2147483646 w 314"/>
              <a:gd name="T35" fmla="*/ 2147483646 h 713"/>
              <a:gd name="T36" fmla="*/ 2147483646 w 314"/>
              <a:gd name="T37" fmla="*/ 2147483646 h 713"/>
              <a:gd name="T38" fmla="*/ 2147483646 w 314"/>
              <a:gd name="T39" fmla="*/ 2147483646 h 713"/>
              <a:gd name="T40" fmla="*/ 2147483646 w 314"/>
              <a:gd name="T41" fmla="*/ 2147483646 h 713"/>
              <a:gd name="T42" fmla="*/ 2147483646 w 314"/>
              <a:gd name="T43" fmla="*/ 2147483646 h 713"/>
              <a:gd name="T44" fmla="*/ 2147483646 w 314"/>
              <a:gd name="T45" fmla="*/ 2147483646 h 713"/>
              <a:gd name="T46" fmla="*/ 2147483646 w 314"/>
              <a:gd name="T47" fmla="*/ 2147483646 h 713"/>
              <a:gd name="T48" fmla="*/ 2147483646 w 314"/>
              <a:gd name="T49" fmla="*/ 2147483646 h 713"/>
              <a:gd name="T50" fmla="*/ 2147483646 w 314"/>
              <a:gd name="T51" fmla="*/ 2147483646 h 713"/>
              <a:gd name="T52" fmla="*/ 2147483646 w 314"/>
              <a:gd name="T53" fmla="*/ 2147483646 h 713"/>
              <a:gd name="T54" fmla="*/ 2147483646 w 314"/>
              <a:gd name="T55" fmla="*/ 2147483646 h 713"/>
              <a:gd name="T56" fmla="*/ 2147483646 w 314"/>
              <a:gd name="T57" fmla="*/ 2147483646 h 713"/>
              <a:gd name="T58" fmla="*/ 2147483646 w 314"/>
              <a:gd name="T59" fmla="*/ 2147483646 h 713"/>
              <a:gd name="T60" fmla="*/ 2147483646 w 314"/>
              <a:gd name="T61" fmla="*/ 2147483646 h 713"/>
              <a:gd name="T62" fmla="*/ 2147483646 w 314"/>
              <a:gd name="T63" fmla="*/ 2147483646 h 713"/>
              <a:gd name="T64" fmla="*/ 2147483646 w 314"/>
              <a:gd name="T65" fmla="*/ 2147483646 h 713"/>
              <a:gd name="T66" fmla="*/ 2147483646 w 314"/>
              <a:gd name="T67" fmla="*/ 2147483646 h 713"/>
              <a:gd name="T68" fmla="*/ 2147483646 w 314"/>
              <a:gd name="T69" fmla="*/ 2147483646 h 713"/>
              <a:gd name="T70" fmla="*/ 2147483646 w 314"/>
              <a:gd name="T71" fmla="*/ 2147483646 h 713"/>
              <a:gd name="T72" fmla="*/ 2147483646 w 314"/>
              <a:gd name="T73" fmla="*/ 2147483646 h 713"/>
              <a:gd name="T74" fmla="*/ 2147483646 w 314"/>
              <a:gd name="T75" fmla="*/ 2147483646 h 713"/>
              <a:gd name="T76" fmla="*/ 2147483646 w 314"/>
              <a:gd name="T77" fmla="*/ 2147483646 h 7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14" h="713">
                <a:moveTo>
                  <a:pt x="61" y="186"/>
                </a:moveTo>
                <a:cubicBezTo>
                  <a:pt x="77" y="218"/>
                  <a:pt x="86" y="240"/>
                  <a:pt x="116" y="260"/>
                </a:cubicBezTo>
                <a:cubicBezTo>
                  <a:pt x="158" y="253"/>
                  <a:pt x="206" y="254"/>
                  <a:pt x="239" y="223"/>
                </a:cubicBezTo>
                <a:cubicBezTo>
                  <a:pt x="241" y="215"/>
                  <a:pt x="245" y="207"/>
                  <a:pt x="245" y="199"/>
                </a:cubicBezTo>
                <a:cubicBezTo>
                  <a:pt x="238" y="56"/>
                  <a:pt x="261" y="84"/>
                  <a:pt x="140" y="100"/>
                </a:cubicBezTo>
                <a:cubicBezTo>
                  <a:pt x="130" y="104"/>
                  <a:pt x="119" y="107"/>
                  <a:pt x="110" y="113"/>
                </a:cubicBezTo>
                <a:cubicBezTo>
                  <a:pt x="91" y="126"/>
                  <a:pt x="55" y="156"/>
                  <a:pt x="55" y="156"/>
                </a:cubicBezTo>
                <a:cubicBezTo>
                  <a:pt x="50" y="184"/>
                  <a:pt x="36" y="220"/>
                  <a:pt x="36" y="248"/>
                </a:cubicBezTo>
                <a:cubicBezTo>
                  <a:pt x="36" y="255"/>
                  <a:pt x="40" y="235"/>
                  <a:pt x="42" y="229"/>
                </a:cubicBezTo>
                <a:cubicBezTo>
                  <a:pt x="36" y="223"/>
                  <a:pt x="32" y="209"/>
                  <a:pt x="24" y="211"/>
                </a:cubicBezTo>
                <a:cubicBezTo>
                  <a:pt x="15" y="213"/>
                  <a:pt x="15" y="227"/>
                  <a:pt x="12" y="235"/>
                </a:cubicBezTo>
                <a:cubicBezTo>
                  <a:pt x="7" y="247"/>
                  <a:pt x="4" y="260"/>
                  <a:pt x="0" y="272"/>
                </a:cubicBezTo>
                <a:cubicBezTo>
                  <a:pt x="34" y="406"/>
                  <a:pt x="5" y="414"/>
                  <a:pt x="110" y="438"/>
                </a:cubicBezTo>
                <a:cubicBezTo>
                  <a:pt x="124" y="434"/>
                  <a:pt x="141" y="434"/>
                  <a:pt x="153" y="425"/>
                </a:cubicBezTo>
                <a:cubicBezTo>
                  <a:pt x="154" y="424"/>
                  <a:pt x="219" y="304"/>
                  <a:pt x="165" y="376"/>
                </a:cubicBezTo>
                <a:cubicBezTo>
                  <a:pt x="163" y="392"/>
                  <a:pt x="144" y="418"/>
                  <a:pt x="159" y="425"/>
                </a:cubicBezTo>
                <a:cubicBezTo>
                  <a:pt x="174" y="432"/>
                  <a:pt x="180" y="401"/>
                  <a:pt x="190" y="388"/>
                </a:cubicBezTo>
                <a:cubicBezTo>
                  <a:pt x="226" y="339"/>
                  <a:pt x="230" y="331"/>
                  <a:pt x="257" y="284"/>
                </a:cubicBezTo>
                <a:cubicBezTo>
                  <a:pt x="264" y="350"/>
                  <a:pt x="257" y="362"/>
                  <a:pt x="226" y="419"/>
                </a:cubicBezTo>
                <a:cubicBezTo>
                  <a:pt x="222" y="409"/>
                  <a:pt x="194" y="333"/>
                  <a:pt x="177" y="333"/>
                </a:cubicBezTo>
                <a:cubicBezTo>
                  <a:pt x="160" y="333"/>
                  <a:pt x="155" y="361"/>
                  <a:pt x="147" y="376"/>
                </a:cubicBezTo>
                <a:cubicBezTo>
                  <a:pt x="139" y="391"/>
                  <a:pt x="126" y="442"/>
                  <a:pt x="128" y="425"/>
                </a:cubicBezTo>
                <a:cubicBezTo>
                  <a:pt x="141" y="316"/>
                  <a:pt x="198" y="215"/>
                  <a:pt x="232" y="113"/>
                </a:cubicBezTo>
                <a:cubicBezTo>
                  <a:pt x="240" y="139"/>
                  <a:pt x="235" y="208"/>
                  <a:pt x="257" y="192"/>
                </a:cubicBezTo>
                <a:cubicBezTo>
                  <a:pt x="287" y="170"/>
                  <a:pt x="267" y="118"/>
                  <a:pt x="275" y="82"/>
                </a:cubicBezTo>
                <a:cubicBezTo>
                  <a:pt x="280" y="61"/>
                  <a:pt x="295" y="0"/>
                  <a:pt x="294" y="21"/>
                </a:cubicBezTo>
                <a:cubicBezTo>
                  <a:pt x="291" y="67"/>
                  <a:pt x="273" y="198"/>
                  <a:pt x="245" y="254"/>
                </a:cubicBezTo>
                <a:cubicBezTo>
                  <a:pt x="234" y="277"/>
                  <a:pt x="214" y="300"/>
                  <a:pt x="208" y="327"/>
                </a:cubicBezTo>
                <a:cubicBezTo>
                  <a:pt x="201" y="358"/>
                  <a:pt x="196" y="388"/>
                  <a:pt x="190" y="419"/>
                </a:cubicBezTo>
                <a:cubicBezTo>
                  <a:pt x="184" y="448"/>
                  <a:pt x="177" y="476"/>
                  <a:pt x="171" y="505"/>
                </a:cubicBezTo>
                <a:cubicBezTo>
                  <a:pt x="165" y="501"/>
                  <a:pt x="159" y="488"/>
                  <a:pt x="153" y="493"/>
                </a:cubicBezTo>
                <a:cubicBezTo>
                  <a:pt x="141" y="503"/>
                  <a:pt x="141" y="550"/>
                  <a:pt x="134" y="536"/>
                </a:cubicBezTo>
                <a:cubicBezTo>
                  <a:pt x="118" y="504"/>
                  <a:pt x="126" y="466"/>
                  <a:pt x="122" y="431"/>
                </a:cubicBezTo>
                <a:cubicBezTo>
                  <a:pt x="116" y="439"/>
                  <a:pt x="106" y="466"/>
                  <a:pt x="104" y="456"/>
                </a:cubicBezTo>
                <a:cubicBezTo>
                  <a:pt x="98" y="432"/>
                  <a:pt x="106" y="406"/>
                  <a:pt x="110" y="382"/>
                </a:cubicBezTo>
                <a:cubicBezTo>
                  <a:pt x="122" y="312"/>
                  <a:pt x="170" y="180"/>
                  <a:pt x="116" y="290"/>
                </a:cubicBezTo>
                <a:cubicBezTo>
                  <a:pt x="109" y="304"/>
                  <a:pt x="104" y="319"/>
                  <a:pt x="98" y="333"/>
                </a:cubicBezTo>
                <a:cubicBezTo>
                  <a:pt x="94" y="342"/>
                  <a:pt x="89" y="350"/>
                  <a:pt x="85" y="358"/>
                </a:cubicBezTo>
                <a:cubicBezTo>
                  <a:pt x="87" y="391"/>
                  <a:pt x="68" y="433"/>
                  <a:pt x="91" y="456"/>
                </a:cubicBezTo>
                <a:cubicBezTo>
                  <a:pt x="114" y="479"/>
                  <a:pt x="173" y="433"/>
                  <a:pt x="190" y="462"/>
                </a:cubicBezTo>
                <a:cubicBezTo>
                  <a:pt x="204" y="486"/>
                  <a:pt x="116" y="499"/>
                  <a:pt x="116" y="499"/>
                </a:cubicBezTo>
                <a:cubicBezTo>
                  <a:pt x="87" y="538"/>
                  <a:pt x="47" y="561"/>
                  <a:pt x="91" y="627"/>
                </a:cubicBezTo>
                <a:cubicBezTo>
                  <a:pt x="104" y="647"/>
                  <a:pt x="159" y="646"/>
                  <a:pt x="159" y="646"/>
                </a:cubicBezTo>
                <a:cubicBezTo>
                  <a:pt x="141" y="656"/>
                  <a:pt x="121" y="664"/>
                  <a:pt x="104" y="676"/>
                </a:cubicBezTo>
                <a:cubicBezTo>
                  <a:pt x="96" y="682"/>
                  <a:pt x="78" y="693"/>
                  <a:pt x="85" y="701"/>
                </a:cubicBezTo>
                <a:cubicBezTo>
                  <a:pt x="96" y="713"/>
                  <a:pt x="118" y="705"/>
                  <a:pt x="134" y="707"/>
                </a:cubicBezTo>
                <a:cubicBezTo>
                  <a:pt x="138" y="703"/>
                  <a:pt x="152" y="698"/>
                  <a:pt x="147" y="695"/>
                </a:cubicBezTo>
                <a:cubicBezTo>
                  <a:pt x="120" y="679"/>
                  <a:pt x="48" y="698"/>
                  <a:pt x="30" y="701"/>
                </a:cubicBezTo>
                <a:cubicBezTo>
                  <a:pt x="71" y="685"/>
                  <a:pt x="100" y="650"/>
                  <a:pt x="140" y="640"/>
                </a:cubicBezTo>
                <a:cubicBezTo>
                  <a:pt x="146" y="624"/>
                  <a:pt x="154" y="608"/>
                  <a:pt x="159" y="591"/>
                </a:cubicBezTo>
                <a:cubicBezTo>
                  <a:pt x="161" y="585"/>
                  <a:pt x="171" y="574"/>
                  <a:pt x="165" y="572"/>
                </a:cubicBezTo>
                <a:cubicBezTo>
                  <a:pt x="156" y="569"/>
                  <a:pt x="148" y="581"/>
                  <a:pt x="140" y="585"/>
                </a:cubicBezTo>
                <a:cubicBezTo>
                  <a:pt x="138" y="540"/>
                  <a:pt x="129" y="495"/>
                  <a:pt x="134" y="450"/>
                </a:cubicBezTo>
                <a:cubicBezTo>
                  <a:pt x="136" y="435"/>
                  <a:pt x="152" y="426"/>
                  <a:pt x="159" y="413"/>
                </a:cubicBezTo>
                <a:cubicBezTo>
                  <a:pt x="163" y="405"/>
                  <a:pt x="170" y="376"/>
                  <a:pt x="171" y="370"/>
                </a:cubicBezTo>
                <a:cubicBezTo>
                  <a:pt x="170" y="360"/>
                  <a:pt x="160" y="291"/>
                  <a:pt x="159" y="290"/>
                </a:cubicBezTo>
                <a:cubicBezTo>
                  <a:pt x="146" y="279"/>
                  <a:pt x="126" y="282"/>
                  <a:pt x="110" y="278"/>
                </a:cubicBezTo>
                <a:cubicBezTo>
                  <a:pt x="16" y="287"/>
                  <a:pt x="65" y="263"/>
                  <a:pt x="42" y="309"/>
                </a:cubicBezTo>
                <a:cubicBezTo>
                  <a:pt x="35" y="322"/>
                  <a:pt x="5" y="338"/>
                  <a:pt x="18" y="346"/>
                </a:cubicBezTo>
                <a:cubicBezTo>
                  <a:pt x="39" y="359"/>
                  <a:pt x="67" y="341"/>
                  <a:pt x="91" y="339"/>
                </a:cubicBezTo>
                <a:cubicBezTo>
                  <a:pt x="120" y="329"/>
                  <a:pt x="150" y="323"/>
                  <a:pt x="177" y="309"/>
                </a:cubicBezTo>
                <a:cubicBezTo>
                  <a:pt x="212" y="290"/>
                  <a:pt x="314" y="232"/>
                  <a:pt x="275" y="241"/>
                </a:cubicBezTo>
                <a:cubicBezTo>
                  <a:pt x="247" y="247"/>
                  <a:pt x="218" y="254"/>
                  <a:pt x="190" y="260"/>
                </a:cubicBezTo>
                <a:cubicBezTo>
                  <a:pt x="157" y="239"/>
                  <a:pt x="172" y="233"/>
                  <a:pt x="196" y="211"/>
                </a:cubicBezTo>
                <a:cubicBezTo>
                  <a:pt x="153" y="184"/>
                  <a:pt x="107" y="220"/>
                  <a:pt x="61" y="229"/>
                </a:cubicBezTo>
                <a:cubicBezTo>
                  <a:pt x="135" y="134"/>
                  <a:pt x="109" y="174"/>
                  <a:pt x="147" y="113"/>
                </a:cubicBezTo>
                <a:cubicBezTo>
                  <a:pt x="143" y="109"/>
                  <a:pt x="140" y="100"/>
                  <a:pt x="134" y="100"/>
                </a:cubicBezTo>
                <a:cubicBezTo>
                  <a:pt x="125" y="100"/>
                  <a:pt x="114" y="121"/>
                  <a:pt x="110" y="113"/>
                </a:cubicBezTo>
                <a:cubicBezTo>
                  <a:pt x="107" y="106"/>
                  <a:pt x="143" y="74"/>
                  <a:pt x="147" y="70"/>
                </a:cubicBezTo>
                <a:cubicBezTo>
                  <a:pt x="141" y="88"/>
                  <a:pt x="135" y="107"/>
                  <a:pt x="128" y="125"/>
                </a:cubicBezTo>
                <a:cubicBezTo>
                  <a:pt x="120" y="148"/>
                  <a:pt x="116" y="134"/>
                  <a:pt x="140" y="119"/>
                </a:cubicBezTo>
                <a:cubicBezTo>
                  <a:pt x="146" y="115"/>
                  <a:pt x="153" y="115"/>
                  <a:pt x="159" y="113"/>
                </a:cubicBezTo>
                <a:cubicBezTo>
                  <a:pt x="143" y="129"/>
                  <a:pt x="127" y="146"/>
                  <a:pt x="110" y="162"/>
                </a:cubicBezTo>
                <a:cubicBezTo>
                  <a:pt x="102" y="169"/>
                  <a:pt x="88" y="190"/>
                  <a:pt x="85" y="180"/>
                </a:cubicBezTo>
                <a:cubicBezTo>
                  <a:pt x="75" y="147"/>
                  <a:pt x="159" y="107"/>
                  <a:pt x="159" y="107"/>
                </a:cubicBezTo>
                <a:cubicBezTo>
                  <a:pt x="151" y="119"/>
                  <a:pt x="143" y="131"/>
                  <a:pt x="134" y="143"/>
                </a:cubicBezTo>
                <a:cubicBezTo>
                  <a:pt x="130" y="148"/>
                  <a:pt x="126" y="160"/>
                  <a:pt x="122" y="156"/>
                </a:cubicBezTo>
                <a:cubicBezTo>
                  <a:pt x="117" y="151"/>
                  <a:pt x="128" y="137"/>
                  <a:pt x="128" y="137"/>
                </a:cubicBezTo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6" name="Freeform 4">
            <a:extLst>
              <a:ext uri="{FF2B5EF4-FFF2-40B4-BE49-F238E27FC236}">
                <a16:creationId xmlns:a16="http://schemas.microsoft.com/office/drawing/2014/main" id="{13FB0621-EA92-4B14-92C8-648E1B9B6FBC}"/>
              </a:ext>
            </a:extLst>
          </p:cNvPr>
          <p:cNvSpPr>
            <a:spLocks/>
          </p:cNvSpPr>
          <p:nvPr/>
        </p:nvSpPr>
        <p:spPr bwMode="auto">
          <a:xfrm>
            <a:off x="1835150" y="4005263"/>
            <a:ext cx="349250" cy="1370012"/>
          </a:xfrm>
          <a:custGeom>
            <a:avLst/>
            <a:gdLst>
              <a:gd name="T0" fmla="*/ 2147483646 w 220"/>
              <a:gd name="T1" fmla="*/ 2147483646 h 863"/>
              <a:gd name="T2" fmla="*/ 2147483646 w 220"/>
              <a:gd name="T3" fmla="*/ 2147483646 h 863"/>
              <a:gd name="T4" fmla="*/ 2147483646 w 220"/>
              <a:gd name="T5" fmla="*/ 2147483646 h 863"/>
              <a:gd name="T6" fmla="*/ 2147483646 w 220"/>
              <a:gd name="T7" fmla="*/ 2147483646 h 863"/>
              <a:gd name="T8" fmla="*/ 2147483646 w 220"/>
              <a:gd name="T9" fmla="*/ 2147483646 h 863"/>
              <a:gd name="T10" fmla="*/ 2147483646 w 220"/>
              <a:gd name="T11" fmla="*/ 2147483646 h 863"/>
              <a:gd name="T12" fmla="*/ 2147483646 w 220"/>
              <a:gd name="T13" fmla="*/ 2147483646 h 863"/>
              <a:gd name="T14" fmla="*/ 2147483646 w 220"/>
              <a:gd name="T15" fmla="*/ 2147483646 h 863"/>
              <a:gd name="T16" fmla="*/ 2147483646 w 220"/>
              <a:gd name="T17" fmla="*/ 2147483646 h 863"/>
              <a:gd name="T18" fmla="*/ 2147483646 w 220"/>
              <a:gd name="T19" fmla="*/ 2147483646 h 863"/>
              <a:gd name="T20" fmla="*/ 2147483646 w 220"/>
              <a:gd name="T21" fmla="*/ 2147483646 h 863"/>
              <a:gd name="T22" fmla="*/ 2147483646 w 220"/>
              <a:gd name="T23" fmla="*/ 2147483646 h 863"/>
              <a:gd name="T24" fmla="*/ 2147483646 w 220"/>
              <a:gd name="T25" fmla="*/ 2147483646 h 863"/>
              <a:gd name="T26" fmla="*/ 2147483646 w 220"/>
              <a:gd name="T27" fmla="*/ 2147483646 h 863"/>
              <a:gd name="T28" fmla="*/ 2147483646 w 220"/>
              <a:gd name="T29" fmla="*/ 2147483646 h 863"/>
              <a:gd name="T30" fmla="*/ 2147483646 w 220"/>
              <a:gd name="T31" fmla="*/ 2147483646 h 863"/>
              <a:gd name="T32" fmla="*/ 2147483646 w 220"/>
              <a:gd name="T33" fmla="*/ 2147483646 h 863"/>
              <a:gd name="T34" fmla="*/ 2147483646 w 220"/>
              <a:gd name="T35" fmla="*/ 2147483646 h 863"/>
              <a:gd name="T36" fmla="*/ 2147483646 w 220"/>
              <a:gd name="T37" fmla="*/ 2147483646 h 863"/>
              <a:gd name="T38" fmla="*/ 2147483646 w 220"/>
              <a:gd name="T39" fmla="*/ 2147483646 h 863"/>
              <a:gd name="T40" fmla="*/ 2147483646 w 220"/>
              <a:gd name="T41" fmla="*/ 2147483646 h 863"/>
              <a:gd name="T42" fmla="*/ 2147483646 w 220"/>
              <a:gd name="T43" fmla="*/ 2147483646 h 863"/>
              <a:gd name="T44" fmla="*/ 2147483646 w 220"/>
              <a:gd name="T45" fmla="*/ 2147483646 h 863"/>
              <a:gd name="T46" fmla="*/ 2147483646 w 220"/>
              <a:gd name="T47" fmla="*/ 2147483646 h 863"/>
              <a:gd name="T48" fmla="*/ 2147483646 w 220"/>
              <a:gd name="T49" fmla="*/ 2147483646 h 863"/>
              <a:gd name="T50" fmla="*/ 2147483646 w 220"/>
              <a:gd name="T51" fmla="*/ 2147483646 h 863"/>
              <a:gd name="T52" fmla="*/ 2147483646 w 220"/>
              <a:gd name="T53" fmla="*/ 2147483646 h 863"/>
              <a:gd name="T54" fmla="*/ 2147483646 w 220"/>
              <a:gd name="T55" fmla="*/ 2147483646 h 863"/>
              <a:gd name="T56" fmla="*/ 2147483646 w 220"/>
              <a:gd name="T57" fmla="*/ 2147483646 h 863"/>
              <a:gd name="T58" fmla="*/ 2147483646 w 220"/>
              <a:gd name="T59" fmla="*/ 2147483646 h 863"/>
              <a:gd name="T60" fmla="*/ 2147483646 w 220"/>
              <a:gd name="T61" fmla="*/ 2147483646 h 863"/>
              <a:gd name="T62" fmla="*/ 2147483646 w 220"/>
              <a:gd name="T63" fmla="*/ 2147483646 h 863"/>
              <a:gd name="T64" fmla="*/ 2147483646 w 220"/>
              <a:gd name="T65" fmla="*/ 2147483646 h 863"/>
              <a:gd name="T66" fmla="*/ 2147483646 w 220"/>
              <a:gd name="T67" fmla="*/ 2147483646 h 863"/>
              <a:gd name="T68" fmla="*/ 2147483646 w 220"/>
              <a:gd name="T69" fmla="*/ 2147483646 h 863"/>
              <a:gd name="T70" fmla="*/ 2147483646 w 220"/>
              <a:gd name="T71" fmla="*/ 2147483646 h 863"/>
              <a:gd name="T72" fmla="*/ 2147483646 w 220"/>
              <a:gd name="T73" fmla="*/ 2147483646 h 8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20" h="863">
                <a:moveTo>
                  <a:pt x="154" y="87"/>
                </a:moveTo>
                <a:cubicBezTo>
                  <a:pt x="162" y="62"/>
                  <a:pt x="183" y="43"/>
                  <a:pt x="197" y="20"/>
                </a:cubicBezTo>
                <a:cubicBezTo>
                  <a:pt x="165" y="0"/>
                  <a:pt x="152" y="17"/>
                  <a:pt x="141" y="51"/>
                </a:cubicBezTo>
                <a:cubicBezTo>
                  <a:pt x="121" y="114"/>
                  <a:pt x="120" y="109"/>
                  <a:pt x="148" y="81"/>
                </a:cubicBezTo>
                <a:cubicBezTo>
                  <a:pt x="150" y="87"/>
                  <a:pt x="176" y="159"/>
                  <a:pt x="154" y="167"/>
                </a:cubicBezTo>
                <a:cubicBezTo>
                  <a:pt x="142" y="172"/>
                  <a:pt x="139" y="145"/>
                  <a:pt x="129" y="136"/>
                </a:cubicBezTo>
                <a:cubicBezTo>
                  <a:pt x="118" y="126"/>
                  <a:pt x="92" y="112"/>
                  <a:pt x="92" y="112"/>
                </a:cubicBezTo>
                <a:cubicBezTo>
                  <a:pt x="90" y="100"/>
                  <a:pt x="98" y="80"/>
                  <a:pt x="86" y="75"/>
                </a:cubicBezTo>
                <a:cubicBezTo>
                  <a:pt x="63" y="66"/>
                  <a:pt x="57" y="125"/>
                  <a:pt x="56" y="130"/>
                </a:cubicBezTo>
                <a:cubicBezTo>
                  <a:pt x="65" y="178"/>
                  <a:pt x="55" y="230"/>
                  <a:pt x="68" y="277"/>
                </a:cubicBezTo>
                <a:cubicBezTo>
                  <a:pt x="73" y="294"/>
                  <a:pt x="87" y="246"/>
                  <a:pt x="99" y="234"/>
                </a:cubicBezTo>
                <a:cubicBezTo>
                  <a:pt x="101" y="246"/>
                  <a:pt x="100" y="260"/>
                  <a:pt x="105" y="271"/>
                </a:cubicBezTo>
                <a:cubicBezTo>
                  <a:pt x="108" y="277"/>
                  <a:pt x="121" y="276"/>
                  <a:pt x="123" y="283"/>
                </a:cubicBezTo>
                <a:cubicBezTo>
                  <a:pt x="130" y="313"/>
                  <a:pt x="127" y="344"/>
                  <a:pt x="129" y="375"/>
                </a:cubicBezTo>
                <a:cubicBezTo>
                  <a:pt x="179" y="346"/>
                  <a:pt x="159" y="353"/>
                  <a:pt x="135" y="388"/>
                </a:cubicBezTo>
                <a:cubicBezTo>
                  <a:pt x="125" y="403"/>
                  <a:pt x="122" y="414"/>
                  <a:pt x="117" y="430"/>
                </a:cubicBezTo>
                <a:cubicBezTo>
                  <a:pt x="94" y="351"/>
                  <a:pt x="102" y="390"/>
                  <a:pt x="92" y="314"/>
                </a:cubicBezTo>
                <a:cubicBezTo>
                  <a:pt x="88" y="323"/>
                  <a:pt x="64" y="382"/>
                  <a:pt x="68" y="388"/>
                </a:cubicBezTo>
                <a:cubicBezTo>
                  <a:pt x="74" y="397"/>
                  <a:pt x="89" y="379"/>
                  <a:pt x="99" y="375"/>
                </a:cubicBezTo>
                <a:cubicBezTo>
                  <a:pt x="109" y="377"/>
                  <a:pt x="119" y="384"/>
                  <a:pt x="129" y="381"/>
                </a:cubicBezTo>
                <a:cubicBezTo>
                  <a:pt x="135" y="379"/>
                  <a:pt x="133" y="369"/>
                  <a:pt x="135" y="363"/>
                </a:cubicBezTo>
                <a:cubicBezTo>
                  <a:pt x="186" y="232"/>
                  <a:pt x="137" y="365"/>
                  <a:pt x="178" y="253"/>
                </a:cubicBezTo>
                <a:cubicBezTo>
                  <a:pt x="183" y="223"/>
                  <a:pt x="210" y="172"/>
                  <a:pt x="172" y="222"/>
                </a:cubicBezTo>
                <a:cubicBezTo>
                  <a:pt x="191" y="303"/>
                  <a:pt x="167" y="184"/>
                  <a:pt x="172" y="277"/>
                </a:cubicBezTo>
                <a:cubicBezTo>
                  <a:pt x="174" y="315"/>
                  <a:pt x="182" y="341"/>
                  <a:pt x="190" y="375"/>
                </a:cubicBezTo>
                <a:cubicBezTo>
                  <a:pt x="186" y="387"/>
                  <a:pt x="191" y="414"/>
                  <a:pt x="178" y="412"/>
                </a:cubicBezTo>
                <a:cubicBezTo>
                  <a:pt x="162" y="409"/>
                  <a:pt x="161" y="384"/>
                  <a:pt x="154" y="369"/>
                </a:cubicBezTo>
                <a:cubicBezTo>
                  <a:pt x="131" y="323"/>
                  <a:pt x="119" y="277"/>
                  <a:pt x="105" y="228"/>
                </a:cubicBezTo>
                <a:cubicBezTo>
                  <a:pt x="104" y="224"/>
                  <a:pt x="91" y="173"/>
                  <a:pt x="92" y="173"/>
                </a:cubicBezTo>
                <a:cubicBezTo>
                  <a:pt x="100" y="167"/>
                  <a:pt x="108" y="186"/>
                  <a:pt x="117" y="191"/>
                </a:cubicBezTo>
                <a:cubicBezTo>
                  <a:pt x="155" y="215"/>
                  <a:pt x="128" y="192"/>
                  <a:pt x="154" y="216"/>
                </a:cubicBezTo>
                <a:cubicBezTo>
                  <a:pt x="175" y="280"/>
                  <a:pt x="196" y="361"/>
                  <a:pt x="123" y="375"/>
                </a:cubicBezTo>
                <a:cubicBezTo>
                  <a:pt x="95" y="404"/>
                  <a:pt x="88" y="430"/>
                  <a:pt x="74" y="467"/>
                </a:cubicBezTo>
                <a:cubicBezTo>
                  <a:pt x="67" y="485"/>
                  <a:pt x="62" y="504"/>
                  <a:pt x="56" y="522"/>
                </a:cubicBezTo>
                <a:cubicBezTo>
                  <a:pt x="54" y="528"/>
                  <a:pt x="50" y="541"/>
                  <a:pt x="50" y="541"/>
                </a:cubicBezTo>
                <a:cubicBezTo>
                  <a:pt x="52" y="553"/>
                  <a:pt x="44" y="578"/>
                  <a:pt x="56" y="578"/>
                </a:cubicBezTo>
                <a:cubicBezTo>
                  <a:pt x="69" y="578"/>
                  <a:pt x="63" y="553"/>
                  <a:pt x="68" y="541"/>
                </a:cubicBezTo>
                <a:cubicBezTo>
                  <a:pt x="74" y="526"/>
                  <a:pt x="89" y="501"/>
                  <a:pt x="86" y="498"/>
                </a:cubicBezTo>
                <a:cubicBezTo>
                  <a:pt x="82" y="494"/>
                  <a:pt x="74" y="502"/>
                  <a:pt x="68" y="504"/>
                </a:cubicBezTo>
                <a:cubicBezTo>
                  <a:pt x="52" y="552"/>
                  <a:pt x="49" y="533"/>
                  <a:pt x="56" y="602"/>
                </a:cubicBezTo>
                <a:cubicBezTo>
                  <a:pt x="88" y="554"/>
                  <a:pt x="48" y="602"/>
                  <a:pt x="80" y="602"/>
                </a:cubicBezTo>
                <a:cubicBezTo>
                  <a:pt x="83" y="602"/>
                  <a:pt x="116" y="566"/>
                  <a:pt x="117" y="565"/>
                </a:cubicBezTo>
                <a:cubicBezTo>
                  <a:pt x="119" y="551"/>
                  <a:pt x="120" y="536"/>
                  <a:pt x="123" y="522"/>
                </a:cubicBezTo>
                <a:cubicBezTo>
                  <a:pt x="124" y="516"/>
                  <a:pt x="135" y="507"/>
                  <a:pt x="129" y="504"/>
                </a:cubicBezTo>
                <a:cubicBezTo>
                  <a:pt x="123" y="501"/>
                  <a:pt x="117" y="512"/>
                  <a:pt x="111" y="516"/>
                </a:cubicBezTo>
                <a:cubicBezTo>
                  <a:pt x="99" y="553"/>
                  <a:pt x="106" y="563"/>
                  <a:pt x="141" y="578"/>
                </a:cubicBezTo>
                <a:cubicBezTo>
                  <a:pt x="213" y="541"/>
                  <a:pt x="158" y="559"/>
                  <a:pt x="141" y="584"/>
                </a:cubicBezTo>
                <a:cubicBezTo>
                  <a:pt x="115" y="662"/>
                  <a:pt x="125" y="617"/>
                  <a:pt x="135" y="761"/>
                </a:cubicBezTo>
                <a:cubicBezTo>
                  <a:pt x="136" y="773"/>
                  <a:pt x="138" y="786"/>
                  <a:pt x="141" y="798"/>
                </a:cubicBezTo>
                <a:cubicBezTo>
                  <a:pt x="143" y="805"/>
                  <a:pt x="155" y="817"/>
                  <a:pt x="148" y="817"/>
                </a:cubicBezTo>
                <a:cubicBezTo>
                  <a:pt x="120" y="817"/>
                  <a:pt x="92" y="755"/>
                  <a:pt x="92" y="755"/>
                </a:cubicBezTo>
                <a:cubicBezTo>
                  <a:pt x="94" y="749"/>
                  <a:pt x="93" y="739"/>
                  <a:pt x="99" y="737"/>
                </a:cubicBezTo>
                <a:cubicBezTo>
                  <a:pt x="129" y="727"/>
                  <a:pt x="169" y="770"/>
                  <a:pt x="190" y="786"/>
                </a:cubicBezTo>
                <a:cubicBezTo>
                  <a:pt x="220" y="863"/>
                  <a:pt x="117" y="808"/>
                  <a:pt x="86" y="798"/>
                </a:cubicBezTo>
                <a:cubicBezTo>
                  <a:pt x="43" y="767"/>
                  <a:pt x="26" y="748"/>
                  <a:pt x="7" y="700"/>
                </a:cubicBezTo>
                <a:cubicBezTo>
                  <a:pt x="9" y="686"/>
                  <a:pt x="0" y="663"/>
                  <a:pt x="13" y="657"/>
                </a:cubicBezTo>
                <a:cubicBezTo>
                  <a:pt x="59" y="635"/>
                  <a:pt x="83" y="660"/>
                  <a:pt x="111" y="682"/>
                </a:cubicBezTo>
                <a:cubicBezTo>
                  <a:pt x="113" y="688"/>
                  <a:pt x="120" y="694"/>
                  <a:pt x="117" y="700"/>
                </a:cubicBezTo>
                <a:cubicBezTo>
                  <a:pt x="114" y="706"/>
                  <a:pt x="104" y="709"/>
                  <a:pt x="99" y="706"/>
                </a:cubicBezTo>
                <a:cubicBezTo>
                  <a:pt x="89" y="700"/>
                  <a:pt x="86" y="686"/>
                  <a:pt x="80" y="676"/>
                </a:cubicBezTo>
                <a:cubicBezTo>
                  <a:pt x="82" y="657"/>
                  <a:pt x="80" y="638"/>
                  <a:pt x="86" y="620"/>
                </a:cubicBezTo>
                <a:cubicBezTo>
                  <a:pt x="88" y="614"/>
                  <a:pt x="86" y="638"/>
                  <a:pt x="92" y="639"/>
                </a:cubicBezTo>
                <a:cubicBezTo>
                  <a:pt x="107" y="642"/>
                  <a:pt x="120" y="626"/>
                  <a:pt x="135" y="620"/>
                </a:cubicBezTo>
                <a:cubicBezTo>
                  <a:pt x="161" y="630"/>
                  <a:pt x="159" y="644"/>
                  <a:pt x="172" y="669"/>
                </a:cubicBezTo>
                <a:cubicBezTo>
                  <a:pt x="201" y="625"/>
                  <a:pt x="200" y="635"/>
                  <a:pt x="178" y="541"/>
                </a:cubicBezTo>
                <a:cubicBezTo>
                  <a:pt x="177" y="535"/>
                  <a:pt x="166" y="545"/>
                  <a:pt x="160" y="547"/>
                </a:cubicBezTo>
                <a:cubicBezTo>
                  <a:pt x="152" y="549"/>
                  <a:pt x="143" y="551"/>
                  <a:pt x="135" y="553"/>
                </a:cubicBezTo>
                <a:cubicBezTo>
                  <a:pt x="167" y="530"/>
                  <a:pt x="169" y="510"/>
                  <a:pt x="178" y="473"/>
                </a:cubicBezTo>
                <a:cubicBezTo>
                  <a:pt x="153" y="409"/>
                  <a:pt x="157" y="395"/>
                  <a:pt x="92" y="406"/>
                </a:cubicBezTo>
                <a:cubicBezTo>
                  <a:pt x="90" y="412"/>
                  <a:pt x="86" y="418"/>
                  <a:pt x="86" y="424"/>
                </a:cubicBezTo>
                <a:cubicBezTo>
                  <a:pt x="86" y="437"/>
                  <a:pt x="105" y="463"/>
                  <a:pt x="80" y="424"/>
                </a:cubicBezTo>
                <a:cubicBezTo>
                  <a:pt x="78" y="432"/>
                  <a:pt x="68" y="455"/>
                  <a:pt x="74" y="449"/>
                </a:cubicBezTo>
                <a:cubicBezTo>
                  <a:pt x="128" y="397"/>
                  <a:pt x="141" y="318"/>
                  <a:pt x="197" y="265"/>
                </a:cubicBezTo>
                <a:cubicBezTo>
                  <a:pt x="189" y="310"/>
                  <a:pt x="185" y="356"/>
                  <a:pt x="172" y="400"/>
                </a:cubicBezTo>
                <a:cubicBezTo>
                  <a:pt x="166" y="418"/>
                  <a:pt x="123" y="430"/>
                  <a:pt x="123" y="430"/>
                </a:cubicBezTo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7" name="Freeform 5">
            <a:extLst>
              <a:ext uri="{FF2B5EF4-FFF2-40B4-BE49-F238E27FC236}">
                <a16:creationId xmlns:a16="http://schemas.microsoft.com/office/drawing/2014/main" id="{759ECF64-E461-4BF2-9DEF-BE8FA7E856FB}"/>
              </a:ext>
            </a:extLst>
          </p:cNvPr>
          <p:cNvSpPr>
            <a:spLocks/>
          </p:cNvSpPr>
          <p:nvPr/>
        </p:nvSpPr>
        <p:spPr bwMode="auto">
          <a:xfrm>
            <a:off x="2771775" y="2781300"/>
            <a:ext cx="63500" cy="130175"/>
          </a:xfrm>
          <a:custGeom>
            <a:avLst/>
            <a:gdLst>
              <a:gd name="T0" fmla="*/ 0 w 40"/>
              <a:gd name="T1" fmla="*/ 2147483646 h 82"/>
              <a:gd name="T2" fmla="*/ 2147483646 w 40"/>
              <a:gd name="T3" fmla="*/ 2147483646 h 82"/>
              <a:gd name="T4" fmla="*/ 2147483646 w 40"/>
              <a:gd name="T5" fmla="*/ 2147483646 h 82"/>
              <a:gd name="T6" fmla="*/ 2147483646 w 40"/>
              <a:gd name="T7" fmla="*/ 2147483646 h 82"/>
              <a:gd name="T8" fmla="*/ 2147483646 w 40"/>
              <a:gd name="T9" fmla="*/ 2147483646 h 82"/>
              <a:gd name="T10" fmla="*/ 0 w 40"/>
              <a:gd name="T11" fmla="*/ 2147483646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82">
                <a:moveTo>
                  <a:pt x="0" y="35"/>
                </a:moveTo>
                <a:cubicBezTo>
                  <a:pt x="2" y="44"/>
                  <a:pt x="3" y="82"/>
                  <a:pt x="31" y="66"/>
                </a:cubicBezTo>
                <a:cubicBezTo>
                  <a:pt x="38" y="62"/>
                  <a:pt x="35" y="50"/>
                  <a:pt x="37" y="42"/>
                </a:cubicBezTo>
                <a:cubicBezTo>
                  <a:pt x="35" y="32"/>
                  <a:pt x="40" y="17"/>
                  <a:pt x="31" y="11"/>
                </a:cubicBezTo>
                <a:cubicBezTo>
                  <a:pt x="16" y="0"/>
                  <a:pt x="23" y="45"/>
                  <a:pt x="12" y="48"/>
                </a:cubicBezTo>
                <a:cubicBezTo>
                  <a:pt x="6" y="50"/>
                  <a:pt x="4" y="39"/>
                  <a:pt x="0" y="35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id="{26823411-76A6-4E0B-8DDC-6F5699C25C86}"/>
              </a:ext>
            </a:extLst>
          </p:cNvPr>
          <p:cNvSpPr>
            <a:spLocks/>
          </p:cNvSpPr>
          <p:nvPr/>
        </p:nvSpPr>
        <p:spPr bwMode="auto">
          <a:xfrm>
            <a:off x="2555875" y="2924175"/>
            <a:ext cx="63500" cy="130175"/>
          </a:xfrm>
          <a:custGeom>
            <a:avLst/>
            <a:gdLst>
              <a:gd name="T0" fmla="*/ 0 w 40"/>
              <a:gd name="T1" fmla="*/ 2147483646 h 82"/>
              <a:gd name="T2" fmla="*/ 2147483646 w 40"/>
              <a:gd name="T3" fmla="*/ 2147483646 h 82"/>
              <a:gd name="T4" fmla="*/ 2147483646 w 40"/>
              <a:gd name="T5" fmla="*/ 2147483646 h 82"/>
              <a:gd name="T6" fmla="*/ 2147483646 w 40"/>
              <a:gd name="T7" fmla="*/ 2147483646 h 82"/>
              <a:gd name="T8" fmla="*/ 2147483646 w 40"/>
              <a:gd name="T9" fmla="*/ 2147483646 h 82"/>
              <a:gd name="T10" fmla="*/ 0 w 40"/>
              <a:gd name="T11" fmla="*/ 2147483646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82">
                <a:moveTo>
                  <a:pt x="0" y="35"/>
                </a:moveTo>
                <a:cubicBezTo>
                  <a:pt x="2" y="44"/>
                  <a:pt x="3" y="82"/>
                  <a:pt x="31" y="66"/>
                </a:cubicBezTo>
                <a:cubicBezTo>
                  <a:pt x="38" y="62"/>
                  <a:pt x="35" y="50"/>
                  <a:pt x="37" y="42"/>
                </a:cubicBezTo>
                <a:cubicBezTo>
                  <a:pt x="35" y="32"/>
                  <a:pt x="40" y="17"/>
                  <a:pt x="31" y="11"/>
                </a:cubicBezTo>
                <a:cubicBezTo>
                  <a:pt x="16" y="0"/>
                  <a:pt x="23" y="45"/>
                  <a:pt x="12" y="48"/>
                </a:cubicBezTo>
                <a:cubicBezTo>
                  <a:pt x="6" y="50"/>
                  <a:pt x="4" y="39"/>
                  <a:pt x="0" y="35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5" name="Freeform 7">
            <a:extLst>
              <a:ext uri="{FF2B5EF4-FFF2-40B4-BE49-F238E27FC236}">
                <a16:creationId xmlns:a16="http://schemas.microsoft.com/office/drawing/2014/main" id="{F8EE032A-110E-4823-ADD2-73F6C76D7965}"/>
              </a:ext>
            </a:extLst>
          </p:cNvPr>
          <p:cNvSpPr>
            <a:spLocks/>
          </p:cNvSpPr>
          <p:nvPr/>
        </p:nvSpPr>
        <p:spPr bwMode="auto">
          <a:xfrm>
            <a:off x="2555875" y="2708275"/>
            <a:ext cx="63500" cy="130175"/>
          </a:xfrm>
          <a:custGeom>
            <a:avLst/>
            <a:gdLst>
              <a:gd name="T0" fmla="*/ 0 w 40"/>
              <a:gd name="T1" fmla="*/ 2147483646 h 82"/>
              <a:gd name="T2" fmla="*/ 2147483646 w 40"/>
              <a:gd name="T3" fmla="*/ 2147483646 h 82"/>
              <a:gd name="T4" fmla="*/ 2147483646 w 40"/>
              <a:gd name="T5" fmla="*/ 2147483646 h 82"/>
              <a:gd name="T6" fmla="*/ 2147483646 w 40"/>
              <a:gd name="T7" fmla="*/ 2147483646 h 82"/>
              <a:gd name="T8" fmla="*/ 2147483646 w 40"/>
              <a:gd name="T9" fmla="*/ 2147483646 h 82"/>
              <a:gd name="T10" fmla="*/ 0 w 40"/>
              <a:gd name="T11" fmla="*/ 2147483646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82">
                <a:moveTo>
                  <a:pt x="0" y="35"/>
                </a:moveTo>
                <a:cubicBezTo>
                  <a:pt x="2" y="44"/>
                  <a:pt x="3" y="82"/>
                  <a:pt x="31" y="66"/>
                </a:cubicBezTo>
                <a:cubicBezTo>
                  <a:pt x="38" y="62"/>
                  <a:pt x="35" y="50"/>
                  <a:pt x="37" y="42"/>
                </a:cubicBezTo>
                <a:cubicBezTo>
                  <a:pt x="35" y="32"/>
                  <a:pt x="40" y="17"/>
                  <a:pt x="31" y="11"/>
                </a:cubicBezTo>
                <a:cubicBezTo>
                  <a:pt x="16" y="0"/>
                  <a:pt x="23" y="45"/>
                  <a:pt x="12" y="48"/>
                </a:cubicBezTo>
                <a:cubicBezTo>
                  <a:pt x="6" y="50"/>
                  <a:pt x="4" y="39"/>
                  <a:pt x="0" y="35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0" name="Freeform 8">
            <a:extLst>
              <a:ext uri="{FF2B5EF4-FFF2-40B4-BE49-F238E27FC236}">
                <a16:creationId xmlns:a16="http://schemas.microsoft.com/office/drawing/2014/main" id="{9843AF75-8E92-4AD2-A774-13A756CAC00C}"/>
              </a:ext>
            </a:extLst>
          </p:cNvPr>
          <p:cNvSpPr>
            <a:spLocks/>
          </p:cNvSpPr>
          <p:nvPr/>
        </p:nvSpPr>
        <p:spPr bwMode="auto">
          <a:xfrm>
            <a:off x="2195513" y="3357563"/>
            <a:ext cx="63500" cy="130175"/>
          </a:xfrm>
          <a:custGeom>
            <a:avLst/>
            <a:gdLst>
              <a:gd name="T0" fmla="*/ 0 w 40"/>
              <a:gd name="T1" fmla="*/ 2147483646 h 82"/>
              <a:gd name="T2" fmla="*/ 2147483646 w 40"/>
              <a:gd name="T3" fmla="*/ 2147483646 h 82"/>
              <a:gd name="T4" fmla="*/ 2147483646 w 40"/>
              <a:gd name="T5" fmla="*/ 2147483646 h 82"/>
              <a:gd name="T6" fmla="*/ 2147483646 w 40"/>
              <a:gd name="T7" fmla="*/ 2147483646 h 82"/>
              <a:gd name="T8" fmla="*/ 2147483646 w 40"/>
              <a:gd name="T9" fmla="*/ 2147483646 h 82"/>
              <a:gd name="T10" fmla="*/ 0 w 40"/>
              <a:gd name="T11" fmla="*/ 2147483646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82">
                <a:moveTo>
                  <a:pt x="0" y="35"/>
                </a:moveTo>
                <a:cubicBezTo>
                  <a:pt x="2" y="44"/>
                  <a:pt x="3" y="82"/>
                  <a:pt x="31" y="66"/>
                </a:cubicBezTo>
                <a:cubicBezTo>
                  <a:pt x="38" y="62"/>
                  <a:pt x="35" y="50"/>
                  <a:pt x="37" y="42"/>
                </a:cubicBezTo>
                <a:cubicBezTo>
                  <a:pt x="35" y="32"/>
                  <a:pt x="40" y="17"/>
                  <a:pt x="31" y="11"/>
                </a:cubicBezTo>
                <a:cubicBezTo>
                  <a:pt x="16" y="0"/>
                  <a:pt x="23" y="45"/>
                  <a:pt x="12" y="48"/>
                </a:cubicBezTo>
                <a:cubicBezTo>
                  <a:pt x="6" y="50"/>
                  <a:pt x="4" y="39"/>
                  <a:pt x="0" y="35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1" name="Freeform 9">
            <a:extLst>
              <a:ext uri="{FF2B5EF4-FFF2-40B4-BE49-F238E27FC236}">
                <a16:creationId xmlns:a16="http://schemas.microsoft.com/office/drawing/2014/main" id="{6D56D123-57A5-44BD-BCB7-45152045E50F}"/>
              </a:ext>
            </a:extLst>
          </p:cNvPr>
          <p:cNvSpPr>
            <a:spLocks/>
          </p:cNvSpPr>
          <p:nvPr/>
        </p:nvSpPr>
        <p:spPr bwMode="auto">
          <a:xfrm>
            <a:off x="2987675" y="2492375"/>
            <a:ext cx="63500" cy="130175"/>
          </a:xfrm>
          <a:custGeom>
            <a:avLst/>
            <a:gdLst>
              <a:gd name="T0" fmla="*/ 0 w 40"/>
              <a:gd name="T1" fmla="*/ 2147483646 h 82"/>
              <a:gd name="T2" fmla="*/ 2147483646 w 40"/>
              <a:gd name="T3" fmla="*/ 2147483646 h 82"/>
              <a:gd name="T4" fmla="*/ 2147483646 w 40"/>
              <a:gd name="T5" fmla="*/ 2147483646 h 82"/>
              <a:gd name="T6" fmla="*/ 2147483646 w 40"/>
              <a:gd name="T7" fmla="*/ 2147483646 h 82"/>
              <a:gd name="T8" fmla="*/ 2147483646 w 40"/>
              <a:gd name="T9" fmla="*/ 2147483646 h 82"/>
              <a:gd name="T10" fmla="*/ 0 w 40"/>
              <a:gd name="T11" fmla="*/ 2147483646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82">
                <a:moveTo>
                  <a:pt x="0" y="35"/>
                </a:moveTo>
                <a:cubicBezTo>
                  <a:pt x="2" y="44"/>
                  <a:pt x="3" y="82"/>
                  <a:pt x="31" y="66"/>
                </a:cubicBezTo>
                <a:cubicBezTo>
                  <a:pt x="38" y="62"/>
                  <a:pt x="35" y="50"/>
                  <a:pt x="37" y="42"/>
                </a:cubicBezTo>
                <a:cubicBezTo>
                  <a:pt x="35" y="32"/>
                  <a:pt x="40" y="17"/>
                  <a:pt x="31" y="11"/>
                </a:cubicBezTo>
                <a:cubicBezTo>
                  <a:pt x="16" y="0"/>
                  <a:pt x="23" y="45"/>
                  <a:pt x="12" y="48"/>
                </a:cubicBezTo>
                <a:cubicBezTo>
                  <a:pt x="6" y="50"/>
                  <a:pt x="4" y="39"/>
                  <a:pt x="0" y="35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8" name="Freeform 10">
            <a:extLst>
              <a:ext uri="{FF2B5EF4-FFF2-40B4-BE49-F238E27FC236}">
                <a16:creationId xmlns:a16="http://schemas.microsoft.com/office/drawing/2014/main" id="{709AD42C-9D51-4280-86A6-9B2C6A0EC014}"/>
              </a:ext>
            </a:extLst>
          </p:cNvPr>
          <p:cNvSpPr>
            <a:spLocks/>
          </p:cNvSpPr>
          <p:nvPr/>
        </p:nvSpPr>
        <p:spPr bwMode="auto">
          <a:xfrm>
            <a:off x="3492500" y="1773238"/>
            <a:ext cx="63500" cy="130175"/>
          </a:xfrm>
          <a:custGeom>
            <a:avLst/>
            <a:gdLst>
              <a:gd name="T0" fmla="*/ 0 w 40"/>
              <a:gd name="T1" fmla="*/ 2147483646 h 82"/>
              <a:gd name="T2" fmla="*/ 2147483646 w 40"/>
              <a:gd name="T3" fmla="*/ 2147483646 h 82"/>
              <a:gd name="T4" fmla="*/ 2147483646 w 40"/>
              <a:gd name="T5" fmla="*/ 2147483646 h 82"/>
              <a:gd name="T6" fmla="*/ 2147483646 w 40"/>
              <a:gd name="T7" fmla="*/ 2147483646 h 82"/>
              <a:gd name="T8" fmla="*/ 2147483646 w 40"/>
              <a:gd name="T9" fmla="*/ 2147483646 h 82"/>
              <a:gd name="T10" fmla="*/ 0 w 40"/>
              <a:gd name="T11" fmla="*/ 2147483646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82">
                <a:moveTo>
                  <a:pt x="0" y="35"/>
                </a:moveTo>
                <a:cubicBezTo>
                  <a:pt x="2" y="44"/>
                  <a:pt x="3" y="82"/>
                  <a:pt x="31" y="66"/>
                </a:cubicBezTo>
                <a:cubicBezTo>
                  <a:pt x="38" y="62"/>
                  <a:pt x="35" y="50"/>
                  <a:pt x="37" y="42"/>
                </a:cubicBezTo>
                <a:cubicBezTo>
                  <a:pt x="35" y="32"/>
                  <a:pt x="40" y="17"/>
                  <a:pt x="31" y="11"/>
                </a:cubicBezTo>
                <a:cubicBezTo>
                  <a:pt x="16" y="0"/>
                  <a:pt x="23" y="45"/>
                  <a:pt x="12" y="48"/>
                </a:cubicBezTo>
                <a:cubicBezTo>
                  <a:pt x="6" y="50"/>
                  <a:pt x="4" y="39"/>
                  <a:pt x="0" y="35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9" name="Freeform 11">
            <a:extLst>
              <a:ext uri="{FF2B5EF4-FFF2-40B4-BE49-F238E27FC236}">
                <a16:creationId xmlns:a16="http://schemas.microsoft.com/office/drawing/2014/main" id="{4DE29A12-AB6E-4541-B73E-614CF6BF9B1A}"/>
              </a:ext>
            </a:extLst>
          </p:cNvPr>
          <p:cNvSpPr>
            <a:spLocks/>
          </p:cNvSpPr>
          <p:nvPr/>
        </p:nvSpPr>
        <p:spPr bwMode="auto">
          <a:xfrm>
            <a:off x="2195513" y="3213100"/>
            <a:ext cx="63500" cy="130175"/>
          </a:xfrm>
          <a:custGeom>
            <a:avLst/>
            <a:gdLst>
              <a:gd name="T0" fmla="*/ 0 w 40"/>
              <a:gd name="T1" fmla="*/ 2147483646 h 82"/>
              <a:gd name="T2" fmla="*/ 2147483646 w 40"/>
              <a:gd name="T3" fmla="*/ 2147483646 h 82"/>
              <a:gd name="T4" fmla="*/ 2147483646 w 40"/>
              <a:gd name="T5" fmla="*/ 2147483646 h 82"/>
              <a:gd name="T6" fmla="*/ 2147483646 w 40"/>
              <a:gd name="T7" fmla="*/ 2147483646 h 82"/>
              <a:gd name="T8" fmla="*/ 2147483646 w 40"/>
              <a:gd name="T9" fmla="*/ 2147483646 h 82"/>
              <a:gd name="T10" fmla="*/ 0 w 40"/>
              <a:gd name="T11" fmla="*/ 2147483646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82">
                <a:moveTo>
                  <a:pt x="0" y="35"/>
                </a:moveTo>
                <a:cubicBezTo>
                  <a:pt x="2" y="44"/>
                  <a:pt x="3" y="82"/>
                  <a:pt x="31" y="66"/>
                </a:cubicBezTo>
                <a:cubicBezTo>
                  <a:pt x="38" y="62"/>
                  <a:pt x="35" y="50"/>
                  <a:pt x="37" y="42"/>
                </a:cubicBezTo>
                <a:cubicBezTo>
                  <a:pt x="35" y="32"/>
                  <a:pt x="40" y="17"/>
                  <a:pt x="31" y="11"/>
                </a:cubicBezTo>
                <a:cubicBezTo>
                  <a:pt x="16" y="0"/>
                  <a:pt x="23" y="45"/>
                  <a:pt x="12" y="48"/>
                </a:cubicBezTo>
                <a:cubicBezTo>
                  <a:pt x="6" y="50"/>
                  <a:pt x="4" y="39"/>
                  <a:pt x="0" y="35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0" name="Freeform 12">
            <a:extLst>
              <a:ext uri="{FF2B5EF4-FFF2-40B4-BE49-F238E27FC236}">
                <a16:creationId xmlns:a16="http://schemas.microsoft.com/office/drawing/2014/main" id="{919967B1-4ADC-43BF-9A03-7ED8952F5C7A}"/>
              </a:ext>
            </a:extLst>
          </p:cNvPr>
          <p:cNvSpPr>
            <a:spLocks/>
          </p:cNvSpPr>
          <p:nvPr/>
        </p:nvSpPr>
        <p:spPr bwMode="auto">
          <a:xfrm>
            <a:off x="2484438" y="3068638"/>
            <a:ext cx="63500" cy="130175"/>
          </a:xfrm>
          <a:custGeom>
            <a:avLst/>
            <a:gdLst>
              <a:gd name="T0" fmla="*/ 0 w 40"/>
              <a:gd name="T1" fmla="*/ 2147483646 h 82"/>
              <a:gd name="T2" fmla="*/ 2147483646 w 40"/>
              <a:gd name="T3" fmla="*/ 2147483646 h 82"/>
              <a:gd name="T4" fmla="*/ 2147483646 w 40"/>
              <a:gd name="T5" fmla="*/ 2147483646 h 82"/>
              <a:gd name="T6" fmla="*/ 2147483646 w 40"/>
              <a:gd name="T7" fmla="*/ 2147483646 h 82"/>
              <a:gd name="T8" fmla="*/ 2147483646 w 40"/>
              <a:gd name="T9" fmla="*/ 2147483646 h 82"/>
              <a:gd name="T10" fmla="*/ 0 w 40"/>
              <a:gd name="T11" fmla="*/ 2147483646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82">
                <a:moveTo>
                  <a:pt x="0" y="35"/>
                </a:moveTo>
                <a:cubicBezTo>
                  <a:pt x="2" y="44"/>
                  <a:pt x="3" y="82"/>
                  <a:pt x="31" y="66"/>
                </a:cubicBezTo>
                <a:cubicBezTo>
                  <a:pt x="38" y="62"/>
                  <a:pt x="35" y="50"/>
                  <a:pt x="37" y="42"/>
                </a:cubicBezTo>
                <a:cubicBezTo>
                  <a:pt x="35" y="32"/>
                  <a:pt x="40" y="17"/>
                  <a:pt x="31" y="11"/>
                </a:cubicBezTo>
                <a:cubicBezTo>
                  <a:pt x="16" y="0"/>
                  <a:pt x="23" y="45"/>
                  <a:pt x="12" y="48"/>
                </a:cubicBezTo>
                <a:cubicBezTo>
                  <a:pt x="6" y="50"/>
                  <a:pt x="4" y="39"/>
                  <a:pt x="0" y="35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1" name="Freeform 13">
            <a:extLst>
              <a:ext uri="{FF2B5EF4-FFF2-40B4-BE49-F238E27FC236}">
                <a16:creationId xmlns:a16="http://schemas.microsoft.com/office/drawing/2014/main" id="{0B3417DF-CA20-4B81-A057-A0752F36C117}"/>
              </a:ext>
            </a:extLst>
          </p:cNvPr>
          <p:cNvSpPr>
            <a:spLocks/>
          </p:cNvSpPr>
          <p:nvPr/>
        </p:nvSpPr>
        <p:spPr bwMode="auto">
          <a:xfrm>
            <a:off x="2339975" y="3357563"/>
            <a:ext cx="63500" cy="130175"/>
          </a:xfrm>
          <a:custGeom>
            <a:avLst/>
            <a:gdLst>
              <a:gd name="T0" fmla="*/ 0 w 40"/>
              <a:gd name="T1" fmla="*/ 2147483646 h 82"/>
              <a:gd name="T2" fmla="*/ 2147483646 w 40"/>
              <a:gd name="T3" fmla="*/ 2147483646 h 82"/>
              <a:gd name="T4" fmla="*/ 2147483646 w 40"/>
              <a:gd name="T5" fmla="*/ 2147483646 h 82"/>
              <a:gd name="T6" fmla="*/ 2147483646 w 40"/>
              <a:gd name="T7" fmla="*/ 2147483646 h 82"/>
              <a:gd name="T8" fmla="*/ 2147483646 w 40"/>
              <a:gd name="T9" fmla="*/ 2147483646 h 82"/>
              <a:gd name="T10" fmla="*/ 0 w 40"/>
              <a:gd name="T11" fmla="*/ 2147483646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82">
                <a:moveTo>
                  <a:pt x="0" y="35"/>
                </a:moveTo>
                <a:cubicBezTo>
                  <a:pt x="2" y="44"/>
                  <a:pt x="3" y="82"/>
                  <a:pt x="31" y="66"/>
                </a:cubicBezTo>
                <a:cubicBezTo>
                  <a:pt x="38" y="62"/>
                  <a:pt x="35" y="50"/>
                  <a:pt x="37" y="42"/>
                </a:cubicBezTo>
                <a:cubicBezTo>
                  <a:pt x="35" y="32"/>
                  <a:pt x="40" y="17"/>
                  <a:pt x="31" y="11"/>
                </a:cubicBezTo>
                <a:cubicBezTo>
                  <a:pt x="16" y="0"/>
                  <a:pt x="23" y="45"/>
                  <a:pt x="12" y="48"/>
                </a:cubicBezTo>
                <a:cubicBezTo>
                  <a:pt x="6" y="50"/>
                  <a:pt x="4" y="39"/>
                  <a:pt x="0" y="35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2" name="Freeform 14">
            <a:extLst>
              <a:ext uri="{FF2B5EF4-FFF2-40B4-BE49-F238E27FC236}">
                <a16:creationId xmlns:a16="http://schemas.microsoft.com/office/drawing/2014/main" id="{8E356763-3113-4223-A342-2535216275EB}"/>
              </a:ext>
            </a:extLst>
          </p:cNvPr>
          <p:cNvSpPr>
            <a:spLocks/>
          </p:cNvSpPr>
          <p:nvPr/>
        </p:nvSpPr>
        <p:spPr bwMode="auto">
          <a:xfrm>
            <a:off x="2627313" y="2492375"/>
            <a:ext cx="63500" cy="130175"/>
          </a:xfrm>
          <a:custGeom>
            <a:avLst/>
            <a:gdLst>
              <a:gd name="T0" fmla="*/ 0 w 40"/>
              <a:gd name="T1" fmla="*/ 2147483646 h 82"/>
              <a:gd name="T2" fmla="*/ 2147483646 w 40"/>
              <a:gd name="T3" fmla="*/ 2147483646 h 82"/>
              <a:gd name="T4" fmla="*/ 2147483646 w 40"/>
              <a:gd name="T5" fmla="*/ 2147483646 h 82"/>
              <a:gd name="T6" fmla="*/ 2147483646 w 40"/>
              <a:gd name="T7" fmla="*/ 2147483646 h 82"/>
              <a:gd name="T8" fmla="*/ 2147483646 w 40"/>
              <a:gd name="T9" fmla="*/ 2147483646 h 82"/>
              <a:gd name="T10" fmla="*/ 0 w 40"/>
              <a:gd name="T11" fmla="*/ 2147483646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82">
                <a:moveTo>
                  <a:pt x="0" y="35"/>
                </a:moveTo>
                <a:cubicBezTo>
                  <a:pt x="2" y="44"/>
                  <a:pt x="3" y="82"/>
                  <a:pt x="31" y="66"/>
                </a:cubicBezTo>
                <a:cubicBezTo>
                  <a:pt x="38" y="62"/>
                  <a:pt x="35" y="50"/>
                  <a:pt x="37" y="42"/>
                </a:cubicBezTo>
                <a:cubicBezTo>
                  <a:pt x="35" y="32"/>
                  <a:pt x="40" y="17"/>
                  <a:pt x="31" y="11"/>
                </a:cubicBezTo>
                <a:cubicBezTo>
                  <a:pt x="16" y="0"/>
                  <a:pt x="23" y="45"/>
                  <a:pt x="12" y="48"/>
                </a:cubicBezTo>
                <a:cubicBezTo>
                  <a:pt x="6" y="50"/>
                  <a:pt x="4" y="39"/>
                  <a:pt x="0" y="35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3" name="Freeform 15">
            <a:extLst>
              <a:ext uri="{FF2B5EF4-FFF2-40B4-BE49-F238E27FC236}">
                <a16:creationId xmlns:a16="http://schemas.microsoft.com/office/drawing/2014/main" id="{E24BB0A9-EF9E-4D25-9203-AFE05AC27B60}"/>
              </a:ext>
            </a:extLst>
          </p:cNvPr>
          <p:cNvSpPr>
            <a:spLocks/>
          </p:cNvSpPr>
          <p:nvPr/>
        </p:nvSpPr>
        <p:spPr bwMode="auto">
          <a:xfrm>
            <a:off x="2195513" y="3644900"/>
            <a:ext cx="63500" cy="130175"/>
          </a:xfrm>
          <a:custGeom>
            <a:avLst/>
            <a:gdLst>
              <a:gd name="T0" fmla="*/ 0 w 40"/>
              <a:gd name="T1" fmla="*/ 2147483646 h 82"/>
              <a:gd name="T2" fmla="*/ 2147483646 w 40"/>
              <a:gd name="T3" fmla="*/ 2147483646 h 82"/>
              <a:gd name="T4" fmla="*/ 2147483646 w 40"/>
              <a:gd name="T5" fmla="*/ 2147483646 h 82"/>
              <a:gd name="T6" fmla="*/ 2147483646 w 40"/>
              <a:gd name="T7" fmla="*/ 2147483646 h 82"/>
              <a:gd name="T8" fmla="*/ 2147483646 w 40"/>
              <a:gd name="T9" fmla="*/ 2147483646 h 82"/>
              <a:gd name="T10" fmla="*/ 0 w 40"/>
              <a:gd name="T11" fmla="*/ 2147483646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82">
                <a:moveTo>
                  <a:pt x="0" y="35"/>
                </a:moveTo>
                <a:cubicBezTo>
                  <a:pt x="2" y="44"/>
                  <a:pt x="3" y="82"/>
                  <a:pt x="31" y="66"/>
                </a:cubicBezTo>
                <a:cubicBezTo>
                  <a:pt x="38" y="62"/>
                  <a:pt x="35" y="50"/>
                  <a:pt x="37" y="42"/>
                </a:cubicBezTo>
                <a:cubicBezTo>
                  <a:pt x="35" y="32"/>
                  <a:pt x="40" y="17"/>
                  <a:pt x="31" y="11"/>
                </a:cubicBezTo>
                <a:cubicBezTo>
                  <a:pt x="16" y="0"/>
                  <a:pt x="23" y="45"/>
                  <a:pt x="12" y="48"/>
                </a:cubicBezTo>
                <a:cubicBezTo>
                  <a:pt x="6" y="50"/>
                  <a:pt x="4" y="39"/>
                  <a:pt x="0" y="35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id="{63892846-0A06-411E-A664-B9F529F68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989138"/>
            <a:ext cx="259238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u="sng">
                <a:latin typeface="Times New Roman" panose="02020603050405020304" pitchFamily="18" charset="0"/>
              </a:rPr>
              <a:t>Solution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Repeated careful instrumentation  with a thin instrument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>
                <a:solidFill>
                  <a:srgbClr val="FFFF00"/>
                </a:solidFill>
                <a:latin typeface="Times New Roman" panose="02020603050405020304" pitchFamily="18" charset="0"/>
              </a:rPr>
              <a:t>Irrigation is not effective in this case!!!</a:t>
            </a:r>
          </a:p>
        </p:txBody>
      </p:sp>
      <p:sp>
        <p:nvSpPr>
          <p:cNvPr id="8209" name="Freeform 17">
            <a:extLst>
              <a:ext uri="{FF2B5EF4-FFF2-40B4-BE49-F238E27FC236}">
                <a16:creationId xmlns:a16="http://schemas.microsoft.com/office/drawing/2014/main" id="{0951C4F3-7D30-407D-8694-D2BC2D1ED3C1}"/>
              </a:ext>
            </a:extLst>
          </p:cNvPr>
          <p:cNvSpPr>
            <a:spLocks/>
          </p:cNvSpPr>
          <p:nvPr/>
        </p:nvSpPr>
        <p:spPr bwMode="auto">
          <a:xfrm rot="604380">
            <a:off x="611188" y="1196975"/>
            <a:ext cx="2209800" cy="4848225"/>
          </a:xfrm>
          <a:custGeom>
            <a:avLst/>
            <a:gdLst>
              <a:gd name="T0" fmla="*/ 2147483646 w 1256"/>
              <a:gd name="T1" fmla="*/ 0 h 3054"/>
              <a:gd name="T2" fmla="*/ 2147483646 w 1256"/>
              <a:gd name="T3" fmla="*/ 2147483646 h 3054"/>
              <a:gd name="T4" fmla="*/ 2147483646 w 1256"/>
              <a:gd name="T5" fmla="*/ 2147483646 h 3054"/>
              <a:gd name="T6" fmla="*/ 2147483646 w 1256"/>
              <a:gd name="T7" fmla="*/ 2147483646 h 3054"/>
              <a:gd name="T8" fmla="*/ 2147483646 w 1256"/>
              <a:gd name="T9" fmla="*/ 2147483646 h 3054"/>
              <a:gd name="T10" fmla="*/ 2147483646 w 1256"/>
              <a:gd name="T11" fmla="*/ 2147483646 h 3054"/>
              <a:gd name="T12" fmla="*/ 2147483646 w 1256"/>
              <a:gd name="T13" fmla="*/ 2147483646 h 3054"/>
              <a:gd name="T14" fmla="*/ 2147483646 w 1256"/>
              <a:gd name="T15" fmla="*/ 2147483646 h 3054"/>
              <a:gd name="T16" fmla="*/ 2147483646 w 1256"/>
              <a:gd name="T17" fmla="*/ 2147483646 h 3054"/>
              <a:gd name="T18" fmla="*/ 2147483646 w 1256"/>
              <a:gd name="T19" fmla="*/ 2147483646 h 30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56" h="3054">
                <a:moveTo>
                  <a:pt x="485" y="0"/>
                </a:moveTo>
                <a:cubicBezTo>
                  <a:pt x="318" y="162"/>
                  <a:pt x="152" y="325"/>
                  <a:pt x="76" y="499"/>
                </a:cubicBezTo>
                <a:cubicBezTo>
                  <a:pt x="0" y="673"/>
                  <a:pt x="16" y="779"/>
                  <a:pt x="31" y="1043"/>
                </a:cubicBezTo>
                <a:cubicBezTo>
                  <a:pt x="46" y="1307"/>
                  <a:pt x="76" y="1784"/>
                  <a:pt x="167" y="2086"/>
                </a:cubicBezTo>
                <a:cubicBezTo>
                  <a:pt x="258" y="2388"/>
                  <a:pt x="447" y="2713"/>
                  <a:pt x="575" y="2857"/>
                </a:cubicBezTo>
                <a:cubicBezTo>
                  <a:pt x="703" y="3001"/>
                  <a:pt x="892" y="3054"/>
                  <a:pt x="938" y="2948"/>
                </a:cubicBezTo>
                <a:cubicBezTo>
                  <a:pt x="984" y="2842"/>
                  <a:pt x="901" y="2487"/>
                  <a:pt x="848" y="2222"/>
                </a:cubicBezTo>
                <a:cubicBezTo>
                  <a:pt x="795" y="1957"/>
                  <a:pt x="636" y="1588"/>
                  <a:pt x="621" y="1361"/>
                </a:cubicBezTo>
                <a:cubicBezTo>
                  <a:pt x="606" y="1134"/>
                  <a:pt x="651" y="1036"/>
                  <a:pt x="757" y="862"/>
                </a:cubicBezTo>
                <a:cubicBezTo>
                  <a:pt x="863" y="688"/>
                  <a:pt x="1059" y="502"/>
                  <a:pt x="1256" y="317"/>
                </a:cubicBezTo>
              </a:path>
            </a:pathLst>
          </a:custGeom>
          <a:solidFill>
            <a:srgbClr val="FFCC99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6" name="Freeform 18">
            <a:extLst>
              <a:ext uri="{FF2B5EF4-FFF2-40B4-BE49-F238E27FC236}">
                <a16:creationId xmlns:a16="http://schemas.microsoft.com/office/drawing/2014/main" id="{9ED638EC-BB82-4679-A307-F47F8A706BA0}"/>
              </a:ext>
            </a:extLst>
          </p:cNvPr>
          <p:cNvSpPr>
            <a:spLocks/>
          </p:cNvSpPr>
          <p:nvPr/>
        </p:nvSpPr>
        <p:spPr bwMode="auto">
          <a:xfrm rot="313528">
            <a:off x="2771775" y="0"/>
            <a:ext cx="2232025" cy="3444875"/>
          </a:xfrm>
          <a:custGeom>
            <a:avLst/>
            <a:gdLst>
              <a:gd name="T0" fmla="*/ 2147483646 w 1617"/>
              <a:gd name="T1" fmla="*/ 0 h 2306"/>
              <a:gd name="T2" fmla="*/ 2147483646 w 1617"/>
              <a:gd name="T3" fmla="*/ 2147483646 h 2306"/>
              <a:gd name="T4" fmla="*/ 2147483646 w 1617"/>
              <a:gd name="T5" fmla="*/ 2147483646 h 2306"/>
              <a:gd name="T6" fmla="*/ 2147483646 w 1617"/>
              <a:gd name="T7" fmla="*/ 2147483646 h 2306"/>
              <a:gd name="T8" fmla="*/ 2147483646 w 1617"/>
              <a:gd name="T9" fmla="*/ 2147483646 h 2306"/>
              <a:gd name="T10" fmla="*/ 2147483646 w 1617"/>
              <a:gd name="T11" fmla="*/ 2147483646 h 2306"/>
              <a:gd name="T12" fmla="*/ 2147483646 w 1617"/>
              <a:gd name="T13" fmla="*/ 2147483646 h 2306"/>
              <a:gd name="T14" fmla="*/ 2147483646 w 1617"/>
              <a:gd name="T15" fmla="*/ 2147483646 h 2306"/>
              <a:gd name="T16" fmla="*/ 2147483646 w 1617"/>
              <a:gd name="T17" fmla="*/ 2147483646 h 23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7" h="2306">
                <a:moveTo>
                  <a:pt x="1527" y="0"/>
                </a:moveTo>
                <a:cubicBezTo>
                  <a:pt x="1277" y="113"/>
                  <a:pt x="1027" y="227"/>
                  <a:pt x="846" y="363"/>
                </a:cubicBezTo>
                <a:cubicBezTo>
                  <a:pt x="665" y="499"/>
                  <a:pt x="551" y="620"/>
                  <a:pt x="438" y="816"/>
                </a:cubicBezTo>
                <a:cubicBezTo>
                  <a:pt x="325" y="1012"/>
                  <a:pt x="234" y="1338"/>
                  <a:pt x="166" y="1542"/>
                </a:cubicBezTo>
                <a:cubicBezTo>
                  <a:pt x="98" y="1746"/>
                  <a:pt x="53" y="1920"/>
                  <a:pt x="30" y="2041"/>
                </a:cubicBezTo>
                <a:cubicBezTo>
                  <a:pt x="7" y="2162"/>
                  <a:pt x="0" y="2306"/>
                  <a:pt x="30" y="2268"/>
                </a:cubicBezTo>
                <a:cubicBezTo>
                  <a:pt x="60" y="2230"/>
                  <a:pt x="98" y="2079"/>
                  <a:pt x="211" y="1814"/>
                </a:cubicBezTo>
                <a:cubicBezTo>
                  <a:pt x="324" y="1549"/>
                  <a:pt x="476" y="944"/>
                  <a:pt x="710" y="680"/>
                </a:cubicBezTo>
                <a:cubicBezTo>
                  <a:pt x="944" y="416"/>
                  <a:pt x="1280" y="321"/>
                  <a:pt x="1617" y="227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1" name="Line 19">
            <a:extLst>
              <a:ext uri="{FF2B5EF4-FFF2-40B4-BE49-F238E27FC236}">
                <a16:creationId xmlns:a16="http://schemas.microsoft.com/office/drawing/2014/main" id="{0147557E-C8EA-48EF-A886-D4023347ED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3575" y="2060575"/>
            <a:ext cx="730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7188" name="Freeform 20">
            <a:extLst>
              <a:ext uri="{FF2B5EF4-FFF2-40B4-BE49-F238E27FC236}">
                <a16:creationId xmlns:a16="http://schemas.microsoft.com/office/drawing/2014/main" id="{B9E11C87-0FF6-4CD5-8D18-5AF06AB51C9E}"/>
              </a:ext>
            </a:extLst>
          </p:cNvPr>
          <p:cNvSpPr>
            <a:spLocks/>
          </p:cNvSpPr>
          <p:nvPr/>
        </p:nvSpPr>
        <p:spPr bwMode="auto">
          <a:xfrm>
            <a:off x="3348038" y="2205038"/>
            <a:ext cx="63500" cy="130175"/>
          </a:xfrm>
          <a:custGeom>
            <a:avLst/>
            <a:gdLst>
              <a:gd name="T0" fmla="*/ 0 w 40"/>
              <a:gd name="T1" fmla="*/ 2147483646 h 82"/>
              <a:gd name="T2" fmla="*/ 2147483646 w 40"/>
              <a:gd name="T3" fmla="*/ 2147483646 h 82"/>
              <a:gd name="T4" fmla="*/ 2147483646 w 40"/>
              <a:gd name="T5" fmla="*/ 2147483646 h 82"/>
              <a:gd name="T6" fmla="*/ 2147483646 w 40"/>
              <a:gd name="T7" fmla="*/ 2147483646 h 82"/>
              <a:gd name="T8" fmla="*/ 2147483646 w 40"/>
              <a:gd name="T9" fmla="*/ 2147483646 h 82"/>
              <a:gd name="T10" fmla="*/ 0 w 40"/>
              <a:gd name="T11" fmla="*/ 2147483646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82">
                <a:moveTo>
                  <a:pt x="0" y="35"/>
                </a:moveTo>
                <a:cubicBezTo>
                  <a:pt x="2" y="44"/>
                  <a:pt x="3" y="82"/>
                  <a:pt x="31" y="66"/>
                </a:cubicBezTo>
                <a:cubicBezTo>
                  <a:pt x="38" y="62"/>
                  <a:pt x="35" y="50"/>
                  <a:pt x="37" y="42"/>
                </a:cubicBezTo>
                <a:cubicBezTo>
                  <a:pt x="35" y="32"/>
                  <a:pt x="40" y="17"/>
                  <a:pt x="31" y="11"/>
                </a:cubicBezTo>
                <a:cubicBezTo>
                  <a:pt x="16" y="0"/>
                  <a:pt x="23" y="45"/>
                  <a:pt x="12" y="48"/>
                </a:cubicBezTo>
                <a:cubicBezTo>
                  <a:pt x="6" y="50"/>
                  <a:pt x="4" y="39"/>
                  <a:pt x="0" y="35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9" name="Freeform 21">
            <a:extLst>
              <a:ext uri="{FF2B5EF4-FFF2-40B4-BE49-F238E27FC236}">
                <a16:creationId xmlns:a16="http://schemas.microsoft.com/office/drawing/2014/main" id="{5D1552CB-2125-478B-9167-9020EA12540C}"/>
              </a:ext>
            </a:extLst>
          </p:cNvPr>
          <p:cNvSpPr>
            <a:spLocks/>
          </p:cNvSpPr>
          <p:nvPr/>
        </p:nvSpPr>
        <p:spPr bwMode="auto">
          <a:xfrm>
            <a:off x="3851275" y="1628775"/>
            <a:ext cx="63500" cy="130175"/>
          </a:xfrm>
          <a:custGeom>
            <a:avLst/>
            <a:gdLst>
              <a:gd name="T0" fmla="*/ 0 w 40"/>
              <a:gd name="T1" fmla="*/ 2147483646 h 82"/>
              <a:gd name="T2" fmla="*/ 2147483646 w 40"/>
              <a:gd name="T3" fmla="*/ 2147483646 h 82"/>
              <a:gd name="T4" fmla="*/ 2147483646 w 40"/>
              <a:gd name="T5" fmla="*/ 2147483646 h 82"/>
              <a:gd name="T6" fmla="*/ 2147483646 w 40"/>
              <a:gd name="T7" fmla="*/ 2147483646 h 82"/>
              <a:gd name="T8" fmla="*/ 2147483646 w 40"/>
              <a:gd name="T9" fmla="*/ 2147483646 h 82"/>
              <a:gd name="T10" fmla="*/ 0 w 40"/>
              <a:gd name="T11" fmla="*/ 2147483646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82">
                <a:moveTo>
                  <a:pt x="0" y="35"/>
                </a:moveTo>
                <a:cubicBezTo>
                  <a:pt x="2" y="44"/>
                  <a:pt x="3" y="82"/>
                  <a:pt x="31" y="66"/>
                </a:cubicBezTo>
                <a:cubicBezTo>
                  <a:pt x="38" y="62"/>
                  <a:pt x="35" y="50"/>
                  <a:pt x="37" y="42"/>
                </a:cubicBezTo>
                <a:cubicBezTo>
                  <a:pt x="35" y="32"/>
                  <a:pt x="40" y="17"/>
                  <a:pt x="31" y="11"/>
                </a:cubicBezTo>
                <a:cubicBezTo>
                  <a:pt x="16" y="0"/>
                  <a:pt x="23" y="45"/>
                  <a:pt x="12" y="48"/>
                </a:cubicBezTo>
                <a:cubicBezTo>
                  <a:pt x="6" y="50"/>
                  <a:pt x="4" y="39"/>
                  <a:pt x="0" y="35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0.05324 L -0.08263 0.23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>
            <a:extLst>
              <a:ext uri="{FF2B5EF4-FFF2-40B4-BE49-F238E27FC236}">
                <a16:creationId xmlns:a16="http://schemas.microsoft.com/office/drawing/2014/main" id="{7EDEBBE4-16F3-4349-9846-01AE8A369E00}"/>
              </a:ext>
            </a:extLst>
          </p:cNvPr>
          <p:cNvSpPr>
            <a:spLocks/>
          </p:cNvSpPr>
          <p:nvPr/>
        </p:nvSpPr>
        <p:spPr bwMode="auto">
          <a:xfrm rot="810287">
            <a:off x="1763713" y="1916113"/>
            <a:ext cx="1398587" cy="4014787"/>
          </a:xfrm>
          <a:custGeom>
            <a:avLst/>
            <a:gdLst>
              <a:gd name="T0" fmla="*/ 2147483646 w 881"/>
              <a:gd name="T1" fmla="*/ 0 h 2529"/>
              <a:gd name="T2" fmla="*/ 2147483646 w 881"/>
              <a:gd name="T3" fmla="*/ 2147483646 h 2529"/>
              <a:gd name="T4" fmla="*/ 2147483646 w 881"/>
              <a:gd name="T5" fmla="*/ 2147483646 h 2529"/>
              <a:gd name="T6" fmla="*/ 2147483646 w 881"/>
              <a:gd name="T7" fmla="*/ 2147483646 h 2529"/>
              <a:gd name="T8" fmla="*/ 2147483646 w 881"/>
              <a:gd name="T9" fmla="*/ 2147483646 h 2529"/>
              <a:gd name="T10" fmla="*/ 2147483646 w 881"/>
              <a:gd name="T11" fmla="*/ 2147483646 h 2529"/>
              <a:gd name="T12" fmla="*/ 2147483646 w 881"/>
              <a:gd name="T13" fmla="*/ 2147483646 h 2529"/>
              <a:gd name="T14" fmla="*/ 2147483646 w 881"/>
              <a:gd name="T15" fmla="*/ 2147483646 h 2529"/>
              <a:gd name="T16" fmla="*/ 2147483646 w 881"/>
              <a:gd name="T17" fmla="*/ 2147483646 h 2529"/>
              <a:gd name="T18" fmla="*/ 2147483646 w 881"/>
              <a:gd name="T19" fmla="*/ 2147483646 h 2529"/>
              <a:gd name="T20" fmla="*/ 2147483646 w 881"/>
              <a:gd name="T21" fmla="*/ 2147483646 h 2529"/>
              <a:gd name="T22" fmla="*/ 2147483646 w 881"/>
              <a:gd name="T23" fmla="*/ 2147483646 h 2529"/>
              <a:gd name="T24" fmla="*/ 2147483646 w 881"/>
              <a:gd name="T25" fmla="*/ 2147483646 h 2529"/>
              <a:gd name="T26" fmla="*/ 2147483646 w 881"/>
              <a:gd name="T27" fmla="*/ 2147483646 h 2529"/>
              <a:gd name="T28" fmla="*/ 2147483646 w 881"/>
              <a:gd name="T29" fmla="*/ 2147483646 h 2529"/>
              <a:gd name="T30" fmla="*/ 2147483646 w 881"/>
              <a:gd name="T31" fmla="*/ 2147483646 h 2529"/>
              <a:gd name="T32" fmla="*/ 2147483646 w 881"/>
              <a:gd name="T33" fmla="*/ 2147483646 h 2529"/>
              <a:gd name="T34" fmla="*/ 2147483646 w 881"/>
              <a:gd name="T35" fmla="*/ 2147483646 h 2529"/>
              <a:gd name="T36" fmla="*/ 2147483646 w 881"/>
              <a:gd name="T37" fmla="*/ 2147483646 h 2529"/>
              <a:gd name="T38" fmla="*/ 2147483646 w 881"/>
              <a:gd name="T39" fmla="*/ 2147483646 h 25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81" h="2529">
                <a:moveTo>
                  <a:pt x="318" y="0"/>
                </a:moveTo>
                <a:cubicBezTo>
                  <a:pt x="307" y="464"/>
                  <a:pt x="301" y="508"/>
                  <a:pt x="267" y="896"/>
                </a:cubicBezTo>
                <a:cubicBezTo>
                  <a:pt x="256" y="1022"/>
                  <a:pt x="244" y="1159"/>
                  <a:pt x="203" y="1280"/>
                </a:cubicBezTo>
                <a:cubicBezTo>
                  <a:pt x="163" y="1397"/>
                  <a:pt x="140" y="1520"/>
                  <a:pt x="100" y="1638"/>
                </a:cubicBezTo>
                <a:cubicBezTo>
                  <a:pt x="86" y="1681"/>
                  <a:pt x="75" y="1723"/>
                  <a:pt x="62" y="1766"/>
                </a:cubicBezTo>
                <a:cubicBezTo>
                  <a:pt x="54" y="1792"/>
                  <a:pt x="36" y="1843"/>
                  <a:pt x="36" y="1843"/>
                </a:cubicBezTo>
                <a:cubicBezTo>
                  <a:pt x="4" y="2152"/>
                  <a:pt x="0" y="2083"/>
                  <a:pt x="23" y="2445"/>
                </a:cubicBezTo>
                <a:cubicBezTo>
                  <a:pt x="24" y="2458"/>
                  <a:pt x="28" y="2473"/>
                  <a:pt x="36" y="2483"/>
                </a:cubicBezTo>
                <a:cubicBezTo>
                  <a:pt x="54" y="2506"/>
                  <a:pt x="87" y="2513"/>
                  <a:pt x="113" y="2522"/>
                </a:cubicBezTo>
                <a:cubicBezTo>
                  <a:pt x="226" y="2512"/>
                  <a:pt x="277" y="2529"/>
                  <a:pt x="343" y="2445"/>
                </a:cubicBezTo>
                <a:cubicBezTo>
                  <a:pt x="362" y="2421"/>
                  <a:pt x="378" y="2394"/>
                  <a:pt x="395" y="2368"/>
                </a:cubicBezTo>
                <a:cubicBezTo>
                  <a:pt x="403" y="2355"/>
                  <a:pt x="420" y="2330"/>
                  <a:pt x="420" y="2330"/>
                </a:cubicBezTo>
                <a:cubicBezTo>
                  <a:pt x="424" y="2313"/>
                  <a:pt x="425" y="2294"/>
                  <a:pt x="433" y="2278"/>
                </a:cubicBezTo>
                <a:cubicBezTo>
                  <a:pt x="447" y="2251"/>
                  <a:pt x="484" y="2202"/>
                  <a:pt x="484" y="2202"/>
                </a:cubicBezTo>
                <a:cubicBezTo>
                  <a:pt x="502" y="2128"/>
                  <a:pt x="531" y="2059"/>
                  <a:pt x="574" y="1997"/>
                </a:cubicBezTo>
                <a:cubicBezTo>
                  <a:pt x="604" y="1905"/>
                  <a:pt x="584" y="1942"/>
                  <a:pt x="625" y="1882"/>
                </a:cubicBezTo>
                <a:cubicBezTo>
                  <a:pt x="659" y="1746"/>
                  <a:pt x="614" y="1904"/>
                  <a:pt x="663" y="1792"/>
                </a:cubicBezTo>
                <a:cubicBezTo>
                  <a:pt x="702" y="1703"/>
                  <a:pt x="734" y="1593"/>
                  <a:pt x="753" y="1498"/>
                </a:cubicBezTo>
                <a:cubicBezTo>
                  <a:pt x="789" y="1320"/>
                  <a:pt x="807" y="1138"/>
                  <a:pt x="843" y="960"/>
                </a:cubicBezTo>
                <a:cubicBezTo>
                  <a:pt x="875" y="629"/>
                  <a:pt x="881" y="397"/>
                  <a:pt x="881" y="38"/>
                </a:cubicBezTo>
              </a:path>
            </a:pathLst>
          </a:custGeom>
          <a:solidFill>
            <a:srgbClr val="FFCC99"/>
          </a:solidFill>
          <a:ln w="19050" cmpd="sng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0F88FB1B-69AA-402F-AF06-0477F633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989138"/>
            <a:ext cx="55562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u="sng"/>
              <a:t> Reasons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u="sng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The instrument is not bended in advance!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 No control of the WL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=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 No recapitulationLoss of the WL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D927C181-8ABD-4756-9340-2B40C2A8F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882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  <a:latin typeface="Times New Roman" panose="02020603050405020304" pitchFamily="18" charset="0"/>
              </a:rPr>
              <a:t>Ledging</a:t>
            </a:r>
          </a:p>
        </p:txBody>
      </p:sp>
      <p:sp>
        <p:nvSpPr>
          <p:cNvPr id="9221" name="Freeform 5">
            <a:extLst>
              <a:ext uri="{FF2B5EF4-FFF2-40B4-BE49-F238E27FC236}">
                <a16:creationId xmlns:a16="http://schemas.microsoft.com/office/drawing/2014/main" id="{860CF80E-4964-4644-B8E5-5882A1E4D512}"/>
              </a:ext>
            </a:extLst>
          </p:cNvPr>
          <p:cNvSpPr>
            <a:spLocks/>
          </p:cNvSpPr>
          <p:nvPr/>
        </p:nvSpPr>
        <p:spPr bwMode="auto">
          <a:xfrm>
            <a:off x="323850" y="1628775"/>
            <a:ext cx="1895475" cy="4248150"/>
          </a:xfrm>
          <a:custGeom>
            <a:avLst/>
            <a:gdLst>
              <a:gd name="T0" fmla="*/ 2147483646 w 1194"/>
              <a:gd name="T1" fmla="*/ 0 h 2676"/>
              <a:gd name="T2" fmla="*/ 2147483646 w 1194"/>
              <a:gd name="T3" fmla="*/ 2147483646 h 2676"/>
              <a:gd name="T4" fmla="*/ 2147483646 w 1194"/>
              <a:gd name="T5" fmla="*/ 2147483646 h 2676"/>
              <a:gd name="T6" fmla="*/ 2147483646 w 1194"/>
              <a:gd name="T7" fmla="*/ 2147483646 h 2676"/>
              <a:gd name="T8" fmla="*/ 2147483646 w 1194"/>
              <a:gd name="T9" fmla="*/ 2147483646 h 2676"/>
              <a:gd name="T10" fmla="*/ 2147483646 w 1194"/>
              <a:gd name="T11" fmla="*/ 2147483646 h 2676"/>
              <a:gd name="T12" fmla="*/ 2147483646 w 1194"/>
              <a:gd name="T13" fmla="*/ 2147483646 h 2676"/>
              <a:gd name="T14" fmla="*/ 2147483646 w 1194"/>
              <a:gd name="T15" fmla="*/ 2147483646 h 2676"/>
              <a:gd name="T16" fmla="*/ 2147483646 w 1194"/>
              <a:gd name="T17" fmla="*/ 2147483646 h 2676"/>
              <a:gd name="T18" fmla="*/ 2147483646 w 1194"/>
              <a:gd name="T19" fmla="*/ 2147483646 h 2676"/>
              <a:gd name="T20" fmla="*/ 2147483646 w 1194"/>
              <a:gd name="T21" fmla="*/ 2147483646 h 26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94" h="2676">
                <a:moveTo>
                  <a:pt x="559" y="0"/>
                </a:moveTo>
                <a:cubicBezTo>
                  <a:pt x="400" y="253"/>
                  <a:pt x="242" y="507"/>
                  <a:pt x="151" y="771"/>
                </a:cubicBezTo>
                <a:cubicBezTo>
                  <a:pt x="60" y="1035"/>
                  <a:pt x="0" y="1292"/>
                  <a:pt x="15" y="1587"/>
                </a:cubicBezTo>
                <a:cubicBezTo>
                  <a:pt x="30" y="1882"/>
                  <a:pt x="151" y="2404"/>
                  <a:pt x="242" y="2540"/>
                </a:cubicBezTo>
                <a:cubicBezTo>
                  <a:pt x="333" y="2676"/>
                  <a:pt x="491" y="2532"/>
                  <a:pt x="559" y="2404"/>
                </a:cubicBezTo>
                <a:cubicBezTo>
                  <a:pt x="627" y="2276"/>
                  <a:pt x="627" y="1958"/>
                  <a:pt x="650" y="1769"/>
                </a:cubicBezTo>
                <a:cubicBezTo>
                  <a:pt x="673" y="1580"/>
                  <a:pt x="710" y="1346"/>
                  <a:pt x="695" y="1270"/>
                </a:cubicBezTo>
                <a:cubicBezTo>
                  <a:pt x="680" y="1194"/>
                  <a:pt x="566" y="1345"/>
                  <a:pt x="559" y="1315"/>
                </a:cubicBezTo>
                <a:cubicBezTo>
                  <a:pt x="552" y="1285"/>
                  <a:pt x="574" y="1201"/>
                  <a:pt x="650" y="1088"/>
                </a:cubicBezTo>
                <a:cubicBezTo>
                  <a:pt x="726" y="975"/>
                  <a:pt x="922" y="794"/>
                  <a:pt x="1013" y="635"/>
                </a:cubicBezTo>
                <a:cubicBezTo>
                  <a:pt x="1104" y="476"/>
                  <a:pt x="1149" y="306"/>
                  <a:pt x="1194" y="136"/>
                </a:cubicBezTo>
              </a:path>
            </a:pathLst>
          </a:custGeom>
          <a:solidFill>
            <a:srgbClr val="FFCC99"/>
          </a:solidFill>
          <a:ln w="19050" cmpd="sng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>
            <a:extLst>
              <a:ext uri="{FF2B5EF4-FFF2-40B4-BE49-F238E27FC236}">
                <a16:creationId xmlns:a16="http://schemas.microsoft.com/office/drawing/2014/main" id="{CA5F73BB-CEB9-41CA-966D-85BE9D22BE3D}"/>
              </a:ext>
            </a:extLst>
          </p:cNvPr>
          <p:cNvSpPr>
            <a:spLocks/>
          </p:cNvSpPr>
          <p:nvPr/>
        </p:nvSpPr>
        <p:spPr bwMode="auto">
          <a:xfrm rot="810287">
            <a:off x="2124075" y="1916113"/>
            <a:ext cx="1398588" cy="4014787"/>
          </a:xfrm>
          <a:custGeom>
            <a:avLst/>
            <a:gdLst>
              <a:gd name="T0" fmla="*/ 2147483646 w 881"/>
              <a:gd name="T1" fmla="*/ 0 h 2529"/>
              <a:gd name="T2" fmla="*/ 2147483646 w 881"/>
              <a:gd name="T3" fmla="*/ 2147483646 h 2529"/>
              <a:gd name="T4" fmla="*/ 2147483646 w 881"/>
              <a:gd name="T5" fmla="*/ 2147483646 h 2529"/>
              <a:gd name="T6" fmla="*/ 2147483646 w 881"/>
              <a:gd name="T7" fmla="*/ 2147483646 h 2529"/>
              <a:gd name="T8" fmla="*/ 2147483646 w 881"/>
              <a:gd name="T9" fmla="*/ 2147483646 h 2529"/>
              <a:gd name="T10" fmla="*/ 2147483646 w 881"/>
              <a:gd name="T11" fmla="*/ 2147483646 h 2529"/>
              <a:gd name="T12" fmla="*/ 2147483646 w 881"/>
              <a:gd name="T13" fmla="*/ 2147483646 h 2529"/>
              <a:gd name="T14" fmla="*/ 2147483646 w 881"/>
              <a:gd name="T15" fmla="*/ 2147483646 h 2529"/>
              <a:gd name="T16" fmla="*/ 2147483646 w 881"/>
              <a:gd name="T17" fmla="*/ 2147483646 h 2529"/>
              <a:gd name="T18" fmla="*/ 2147483646 w 881"/>
              <a:gd name="T19" fmla="*/ 2147483646 h 2529"/>
              <a:gd name="T20" fmla="*/ 2147483646 w 881"/>
              <a:gd name="T21" fmla="*/ 2147483646 h 2529"/>
              <a:gd name="T22" fmla="*/ 2147483646 w 881"/>
              <a:gd name="T23" fmla="*/ 2147483646 h 2529"/>
              <a:gd name="T24" fmla="*/ 2147483646 w 881"/>
              <a:gd name="T25" fmla="*/ 2147483646 h 2529"/>
              <a:gd name="T26" fmla="*/ 2147483646 w 881"/>
              <a:gd name="T27" fmla="*/ 2147483646 h 2529"/>
              <a:gd name="T28" fmla="*/ 2147483646 w 881"/>
              <a:gd name="T29" fmla="*/ 2147483646 h 2529"/>
              <a:gd name="T30" fmla="*/ 2147483646 w 881"/>
              <a:gd name="T31" fmla="*/ 2147483646 h 2529"/>
              <a:gd name="T32" fmla="*/ 2147483646 w 881"/>
              <a:gd name="T33" fmla="*/ 2147483646 h 2529"/>
              <a:gd name="T34" fmla="*/ 2147483646 w 881"/>
              <a:gd name="T35" fmla="*/ 2147483646 h 2529"/>
              <a:gd name="T36" fmla="*/ 2147483646 w 881"/>
              <a:gd name="T37" fmla="*/ 2147483646 h 2529"/>
              <a:gd name="T38" fmla="*/ 2147483646 w 881"/>
              <a:gd name="T39" fmla="*/ 2147483646 h 25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81" h="2529">
                <a:moveTo>
                  <a:pt x="318" y="0"/>
                </a:moveTo>
                <a:cubicBezTo>
                  <a:pt x="307" y="464"/>
                  <a:pt x="301" y="508"/>
                  <a:pt x="267" y="896"/>
                </a:cubicBezTo>
                <a:cubicBezTo>
                  <a:pt x="256" y="1022"/>
                  <a:pt x="244" y="1159"/>
                  <a:pt x="203" y="1280"/>
                </a:cubicBezTo>
                <a:cubicBezTo>
                  <a:pt x="163" y="1397"/>
                  <a:pt x="140" y="1520"/>
                  <a:pt x="100" y="1638"/>
                </a:cubicBezTo>
                <a:cubicBezTo>
                  <a:pt x="86" y="1681"/>
                  <a:pt x="75" y="1723"/>
                  <a:pt x="62" y="1766"/>
                </a:cubicBezTo>
                <a:cubicBezTo>
                  <a:pt x="54" y="1792"/>
                  <a:pt x="36" y="1843"/>
                  <a:pt x="36" y="1843"/>
                </a:cubicBezTo>
                <a:cubicBezTo>
                  <a:pt x="4" y="2152"/>
                  <a:pt x="0" y="2083"/>
                  <a:pt x="23" y="2445"/>
                </a:cubicBezTo>
                <a:cubicBezTo>
                  <a:pt x="24" y="2458"/>
                  <a:pt x="28" y="2473"/>
                  <a:pt x="36" y="2483"/>
                </a:cubicBezTo>
                <a:cubicBezTo>
                  <a:pt x="54" y="2506"/>
                  <a:pt x="87" y="2513"/>
                  <a:pt x="113" y="2522"/>
                </a:cubicBezTo>
                <a:cubicBezTo>
                  <a:pt x="226" y="2512"/>
                  <a:pt x="277" y="2529"/>
                  <a:pt x="343" y="2445"/>
                </a:cubicBezTo>
                <a:cubicBezTo>
                  <a:pt x="362" y="2421"/>
                  <a:pt x="378" y="2394"/>
                  <a:pt x="395" y="2368"/>
                </a:cubicBezTo>
                <a:cubicBezTo>
                  <a:pt x="403" y="2355"/>
                  <a:pt x="420" y="2330"/>
                  <a:pt x="420" y="2330"/>
                </a:cubicBezTo>
                <a:cubicBezTo>
                  <a:pt x="424" y="2313"/>
                  <a:pt x="425" y="2294"/>
                  <a:pt x="433" y="2278"/>
                </a:cubicBezTo>
                <a:cubicBezTo>
                  <a:pt x="447" y="2251"/>
                  <a:pt x="484" y="2202"/>
                  <a:pt x="484" y="2202"/>
                </a:cubicBezTo>
                <a:cubicBezTo>
                  <a:pt x="502" y="2128"/>
                  <a:pt x="531" y="2059"/>
                  <a:pt x="574" y="1997"/>
                </a:cubicBezTo>
                <a:cubicBezTo>
                  <a:pt x="604" y="1905"/>
                  <a:pt x="584" y="1942"/>
                  <a:pt x="625" y="1882"/>
                </a:cubicBezTo>
                <a:cubicBezTo>
                  <a:pt x="659" y="1746"/>
                  <a:pt x="614" y="1904"/>
                  <a:pt x="663" y="1792"/>
                </a:cubicBezTo>
                <a:cubicBezTo>
                  <a:pt x="702" y="1703"/>
                  <a:pt x="734" y="1593"/>
                  <a:pt x="753" y="1498"/>
                </a:cubicBezTo>
                <a:cubicBezTo>
                  <a:pt x="789" y="1320"/>
                  <a:pt x="807" y="1138"/>
                  <a:pt x="843" y="960"/>
                </a:cubicBezTo>
                <a:cubicBezTo>
                  <a:pt x="875" y="629"/>
                  <a:pt x="881" y="397"/>
                  <a:pt x="881" y="38"/>
                </a:cubicBezTo>
              </a:path>
            </a:pathLst>
          </a:custGeom>
          <a:solidFill>
            <a:srgbClr val="FFCC99"/>
          </a:solidFill>
          <a:ln w="19050" cmpd="sng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95D5021F-3430-4886-95BA-423531054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/>
          </a:p>
        </p:txBody>
      </p:sp>
      <p:sp>
        <p:nvSpPr>
          <p:cNvPr id="10244" name="Freeform 4">
            <a:extLst>
              <a:ext uri="{FF2B5EF4-FFF2-40B4-BE49-F238E27FC236}">
                <a16:creationId xmlns:a16="http://schemas.microsoft.com/office/drawing/2014/main" id="{168C8387-BBBE-43C7-AB7F-0CA71FA11C69}"/>
              </a:ext>
            </a:extLst>
          </p:cNvPr>
          <p:cNvSpPr>
            <a:spLocks/>
          </p:cNvSpPr>
          <p:nvPr/>
        </p:nvSpPr>
        <p:spPr bwMode="auto">
          <a:xfrm>
            <a:off x="684213" y="1484313"/>
            <a:ext cx="1895475" cy="4248150"/>
          </a:xfrm>
          <a:custGeom>
            <a:avLst/>
            <a:gdLst>
              <a:gd name="T0" fmla="*/ 2147483646 w 1194"/>
              <a:gd name="T1" fmla="*/ 0 h 2676"/>
              <a:gd name="T2" fmla="*/ 2147483646 w 1194"/>
              <a:gd name="T3" fmla="*/ 2147483646 h 2676"/>
              <a:gd name="T4" fmla="*/ 2147483646 w 1194"/>
              <a:gd name="T5" fmla="*/ 2147483646 h 2676"/>
              <a:gd name="T6" fmla="*/ 2147483646 w 1194"/>
              <a:gd name="T7" fmla="*/ 2147483646 h 2676"/>
              <a:gd name="T8" fmla="*/ 2147483646 w 1194"/>
              <a:gd name="T9" fmla="*/ 2147483646 h 2676"/>
              <a:gd name="T10" fmla="*/ 2147483646 w 1194"/>
              <a:gd name="T11" fmla="*/ 2147483646 h 2676"/>
              <a:gd name="T12" fmla="*/ 2147483646 w 1194"/>
              <a:gd name="T13" fmla="*/ 2147483646 h 2676"/>
              <a:gd name="T14" fmla="*/ 2147483646 w 1194"/>
              <a:gd name="T15" fmla="*/ 2147483646 h 2676"/>
              <a:gd name="T16" fmla="*/ 2147483646 w 1194"/>
              <a:gd name="T17" fmla="*/ 2147483646 h 2676"/>
              <a:gd name="T18" fmla="*/ 2147483646 w 1194"/>
              <a:gd name="T19" fmla="*/ 2147483646 h 2676"/>
              <a:gd name="T20" fmla="*/ 2147483646 w 1194"/>
              <a:gd name="T21" fmla="*/ 2147483646 h 26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94" h="2676">
                <a:moveTo>
                  <a:pt x="559" y="0"/>
                </a:moveTo>
                <a:cubicBezTo>
                  <a:pt x="400" y="253"/>
                  <a:pt x="242" y="507"/>
                  <a:pt x="151" y="771"/>
                </a:cubicBezTo>
                <a:cubicBezTo>
                  <a:pt x="60" y="1035"/>
                  <a:pt x="0" y="1292"/>
                  <a:pt x="15" y="1587"/>
                </a:cubicBezTo>
                <a:cubicBezTo>
                  <a:pt x="30" y="1882"/>
                  <a:pt x="151" y="2404"/>
                  <a:pt x="242" y="2540"/>
                </a:cubicBezTo>
                <a:cubicBezTo>
                  <a:pt x="333" y="2676"/>
                  <a:pt x="491" y="2532"/>
                  <a:pt x="559" y="2404"/>
                </a:cubicBezTo>
                <a:cubicBezTo>
                  <a:pt x="627" y="2276"/>
                  <a:pt x="627" y="1958"/>
                  <a:pt x="650" y="1769"/>
                </a:cubicBezTo>
                <a:cubicBezTo>
                  <a:pt x="673" y="1580"/>
                  <a:pt x="710" y="1346"/>
                  <a:pt x="695" y="1270"/>
                </a:cubicBezTo>
                <a:cubicBezTo>
                  <a:pt x="680" y="1194"/>
                  <a:pt x="566" y="1345"/>
                  <a:pt x="559" y="1315"/>
                </a:cubicBezTo>
                <a:cubicBezTo>
                  <a:pt x="552" y="1285"/>
                  <a:pt x="574" y="1201"/>
                  <a:pt x="650" y="1088"/>
                </a:cubicBezTo>
                <a:cubicBezTo>
                  <a:pt x="726" y="975"/>
                  <a:pt x="922" y="794"/>
                  <a:pt x="1013" y="635"/>
                </a:cubicBezTo>
                <a:cubicBezTo>
                  <a:pt x="1104" y="476"/>
                  <a:pt x="1149" y="306"/>
                  <a:pt x="1194" y="136"/>
                </a:cubicBezTo>
              </a:path>
            </a:pathLst>
          </a:custGeom>
          <a:solidFill>
            <a:srgbClr val="FFCC99"/>
          </a:solidFill>
          <a:ln w="19050" cmpd="sng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E32B940E-9FCC-41DA-B51A-D0DE6FEB5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557338"/>
            <a:ext cx="4330700" cy="365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u="sng"/>
              <a:t>Solution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The instrument must be bended in advance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Careful but complete rotation</a:t>
            </a:r>
            <a:endParaRPr lang="en-US" altLang="cs-CZ" sz="2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Finishing with the fine filing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solidFill>
                <a:srgbClr val="FFFF66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i="1">
                <a:solidFill>
                  <a:srgbClr val="FFFF66"/>
                </a:solidFill>
              </a:rPr>
              <a:t>No NiTi!!!</a:t>
            </a:r>
          </a:p>
        </p:txBody>
      </p:sp>
      <p:sp>
        <p:nvSpPr>
          <p:cNvPr id="9222" name="Freeform 6">
            <a:extLst>
              <a:ext uri="{FF2B5EF4-FFF2-40B4-BE49-F238E27FC236}">
                <a16:creationId xmlns:a16="http://schemas.microsoft.com/office/drawing/2014/main" id="{8F4F47D1-D35C-4835-BBC5-AB4A53DB6B6D}"/>
              </a:ext>
            </a:extLst>
          </p:cNvPr>
          <p:cNvSpPr>
            <a:spLocks/>
          </p:cNvSpPr>
          <p:nvPr/>
        </p:nvSpPr>
        <p:spPr bwMode="auto">
          <a:xfrm rot="858007">
            <a:off x="1979613" y="1341438"/>
            <a:ext cx="1055687" cy="3144837"/>
          </a:xfrm>
          <a:custGeom>
            <a:avLst/>
            <a:gdLst>
              <a:gd name="T0" fmla="*/ 2147483646 w 665"/>
              <a:gd name="T1" fmla="*/ 0 h 1981"/>
              <a:gd name="T2" fmla="*/ 2147483646 w 665"/>
              <a:gd name="T3" fmla="*/ 2147483646 h 1981"/>
              <a:gd name="T4" fmla="*/ 2147483646 w 665"/>
              <a:gd name="T5" fmla="*/ 2147483646 h 1981"/>
              <a:gd name="T6" fmla="*/ 2147483646 w 665"/>
              <a:gd name="T7" fmla="*/ 2147483646 h 1981"/>
              <a:gd name="T8" fmla="*/ 2147483646 w 665"/>
              <a:gd name="T9" fmla="*/ 2147483646 h 1981"/>
              <a:gd name="T10" fmla="*/ 2147483646 w 665"/>
              <a:gd name="T11" fmla="*/ 2147483646 h 1981"/>
              <a:gd name="T12" fmla="*/ 2147483646 w 665"/>
              <a:gd name="T13" fmla="*/ 2147483646 h 1981"/>
              <a:gd name="T14" fmla="*/ 2147483646 w 665"/>
              <a:gd name="T15" fmla="*/ 2147483646 h 19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65" h="1981">
                <a:moveTo>
                  <a:pt x="529" y="0"/>
                </a:moveTo>
                <a:cubicBezTo>
                  <a:pt x="389" y="268"/>
                  <a:pt x="249" y="537"/>
                  <a:pt x="166" y="726"/>
                </a:cubicBezTo>
                <a:cubicBezTo>
                  <a:pt x="83" y="915"/>
                  <a:pt x="53" y="975"/>
                  <a:pt x="30" y="1134"/>
                </a:cubicBezTo>
                <a:cubicBezTo>
                  <a:pt x="7" y="1293"/>
                  <a:pt x="0" y="1542"/>
                  <a:pt x="30" y="1678"/>
                </a:cubicBezTo>
                <a:cubicBezTo>
                  <a:pt x="60" y="1814"/>
                  <a:pt x="173" y="1921"/>
                  <a:pt x="211" y="1951"/>
                </a:cubicBezTo>
                <a:cubicBezTo>
                  <a:pt x="249" y="1981"/>
                  <a:pt x="272" y="1951"/>
                  <a:pt x="257" y="1860"/>
                </a:cubicBezTo>
                <a:cubicBezTo>
                  <a:pt x="242" y="1769"/>
                  <a:pt x="53" y="1701"/>
                  <a:pt x="121" y="1406"/>
                </a:cubicBezTo>
                <a:cubicBezTo>
                  <a:pt x="189" y="1111"/>
                  <a:pt x="427" y="601"/>
                  <a:pt x="665" y="91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93 -0.16181 C 0.07136 -0.18195 0.06893 -0.17292 0.0717 -0.16736 C 0.07275 -0.16528 0.07448 -0.16366 0.07587 -0.16181 C 0.07691 -0.16181 0.09306 -0.16019 0.0967 -0.16736 C 0.09775 -0.16945 0.09757 -0.17222 0.09809 -0.17477 C 0.09844 -0.17662 0.09948 -0.18033 0.09948 -0.18033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-0.10486 L 5.83333E-6 -2.96296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09445 L -1.94444E-6 -7.40741E-7 " pathEditMode="relative" ptsTypes="AA">
                                      <p:cBhvr>
                                        <p:cTn id="13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enka">
            <a:extLst>
              <a:ext uri="{FF2B5EF4-FFF2-40B4-BE49-F238E27FC236}">
                <a16:creationId xmlns:a16="http://schemas.microsoft.com/office/drawing/2014/main" id="{7231A351-1724-4AB1-A135-BCA728CD0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3744913" cy="217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Freeform 3">
            <a:extLst>
              <a:ext uri="{FF2B5EF4-FFF2-40B4-BE49-F238E27FC236}">
                <a16:creationId xmlns:a16="http://schemas.microsoft.com/office/drawing/2014/main" id="{6026B62F-680D-49E8-B86C-0BBA60DC51BE}"/>
              </a:ext>
            </a:extLst>
          </p:cNvPr>
          <p:cNvSpPr>
            <a:spLocks/>
          </p:cNvSpPr>
          <p:nvPr/>
        </p:nvSpPr>
        <p:spPr bwMode="auto">
          <a:xfrm>
            <a:off x="5435600" y="3405188"/>
            <a:ext cx="215900" cy="808037"/>
          </a:xfrm>
          <a:custGeom>
            <a:avLst/>
            <a:gdLst>
              <a:gd name="T0" fmla="*/ 2147483646 w 239"/>
              <a:gd name="T1" fmla="*/ 2147483646 h 509"/>
              <a:gd name="T2" fmla="*/ 2147483646 w 239"/>
              <a:gd name="T3" fmla="*/ 2147483646 h 509"/>
              <a:gd name="T4" fmla="*/ 2147483646 w 239"/>
              <a:gd name="T5" fmla="*/ 2147483646 h 509"/>
              <a:gd name="T6" fmla="*/ 2147483646 w 239"/>
              <a:gd name="T7" fmla="*/ 2147483646 h 509"/>
              <a:gd name="T8" fmla="*/ 2147483646 w 239"/>
              <a:gd name="T9" fmla="*/ 2147483646 h 509"/>
              <a:gd name="T10" fmla="*/ 2147483646 w 239"/>
              <a:gd name="T11" fmla="*/ 2147483646 h 509"/>
              <a:gd name="T12" fmla="*/ 2147483646 w 239"/>
              <a:gd name="T13" fmla="*/ 2147483646 h 509"/>
              <a:gd name="T14" fmla="*/ 2147483646 w 239"/>
              <a:gd name="T15" fmla="*/ 2147483646 h 509"/>
              <a:gd name="T16" fmla="*/ 2147483646 w 239"/>
              <a:gd name="T17" fmla="*/ 2147483646 h 5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9" h="509">
                <a:moveTo>
                  <a:pt x="38" y="12"/>
                </a:moveTo>
                <a:cubicBezTo>
                  <a:pt x="26" y="30"/>
                  <a:pt x="15" y="41"/>
                  <a:pt x="8" y="61"/>
                </a:cubicBezTo>
                <a:cubicBezTo>
                  <a:pt x="12" y="184"/>
                  <a:pt x="0" y="372"/>
                  <a:pt x="100" y="472"/>
                </a:cubicBezTo>
                <a:cubicBezTo>
                  <a:pt x="112" y="509"/>
                  <a:pt x="136" y="494"/>
                  <a:pt x="173" y="490"/>
                </a:cubicBezTo>
                <a:cubicBezTo>
                  <a:pt x="239" y="424"/>
                  <a:pt x="207" y="310"/>
                  <a:pt x="161" y="239"/>
                </a:cubicBezTo>
                <a:cubicBezTo>
                  <a:pt x="145" y="215"/>
                  <a:pt x="139" y="193"/>
                  <a:pt x="130" y="165"/>
                </a:cubicBezTo>
                <a:cubicBezTo>
                  <a:pt x="128" y="159"/>
                  <a:pt x="124" y="147"/>
                  <a:pt x="124" y="147"/>
                </a:cubicBezTo>
                <a:cubicBezTo>
                  <a:pt x="117" y="104"/>
                  <a:pt x="113" y="77"/>
                  <a:pt x="87" y="43"/>
                </a:cubicBezTo>
                <a:cubicBezTo>
                  <a:pt x="54" y="0"/>
                  <a:pt x="80" y="2"/>
                  <a:pt x="38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8" name="Freeform 4">
            <a:extLst>
              <a:ext uri="{FF2B5EF4-FFF2-40B4-BE49-F238E27FC236}">
                <a16:creationId xmlns:a16="http://schemas.microsoft.com/office/drawing/2014/main" id="{64F613A5-5CB7-47B1-917F-04F902835BA6}"/>
              </a:ext>
            </a:extLst>
          </p:cNvPr>
          <p:cNvSpPr>
            <a:spLocks/>
          </p:cNvSpPr>
          <p:nvPr/>
        </p:nvSpPr>
        <p:spPr bwMode="auto">
          <a:xfrm>
            <a:off x="4114800" y="4279900"/>
            <a:ext cx="301625" cy="228600"/>
          </a:xfrm>
          <a:custGeom>
            <a:avLst/>
            <a:gdLst>
              <a:gd name="T0" fmla="*/ 0 w 190"/>
              <a:gd name="T1" fmla="*/ 2147483646 h 144"/>
              <a:gd name="T2" fmla="*/ 2147483646 w 190"/>
              <a:gd name="T3" fmla="*/ 2147483646 h 144"/>
              <a:gd name="T4" fmla="*/ 2147483646 w 190"/>
              <a:gd name="T5" fmla="*/ 2147483646 h 144"/>
              <a:gd name="T6" fmla="*/ 2147483646 w 190"/>
              <a:gd name="T7" fmla="*/ 2147483646 h 144"/>
              <a:gd name="T8" fmla="*/ 2147483646 w 190"/>
              <a:gd name="T9" fmla="*/ 0 h 144"/>
              <a:gd name="T10" fmla="*/ 2147483646 w 190"/>
              <a:gd name="T11" fmla="*/ 2147483646 h 144"/>
              <a:gd name="T12" fmla="*/ 2147483646 w 190"/>
              <a:gd name="T13" fmla="*/ 2147483646 h 144"/>
              <a:gd name="T14" fmla="*/ 2147483646 w 190"/>
              <a:gd name="T15" fmla="*/ 2147483646 h 144"/>
              <a:gd name="T16" fmla="*/ 0 w 190"/>
              <a:gd name="T17" fmla="*/ 2147483646 h 1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0" h="144">
                <a:moveTo>
                  <a:pt x="0" y="80"/>
                </a:moveTo>
                <a:cubicBezTo>
                  <a:pt x="26" y="119"/>
                  <a:pt x="64" y="121"/>
                  <a:pt x="104" y="141"/>
                </a:cubicBezTo>
                <a:cubicBezTo>
                  <a:pt x="147" y="136"/>
                  <a:pt x="168" y="144"/>
                  <a:pt x="190" y="110"/>
                </a:cubicBezTo>
                <a:cubicBezTo>
                  <a:pt x="186" y="86"/>
                  <a:pt x="187" y="60"/>
                  <a:pt x="178" y="37"/>
                </a:cubicBezTo>
                <a:cubicBezTo>
                  <a:pt x="167" y="9"/>
                  <a:pt x="105" y="5"/>
                  <a:pt x="80" y="0"/>
                </a:cubicBezTo>
                <a:cubicBezTo>
                  <a:pt x="74" y="4"/>
                  <a:pt x="65" y="6"/>
                  <a:pt x="61" y="12"/>
                </a:cubicBezTo>
                <a:cubicBezTo>
                  <a:pt x="54" y="23"/>
                  <a:pt x="56" y="38"/>
                  <a:pt x="49" y="49"/>
                </a:cubicBezTo>
                <a:cubicBezTo>
                  <a:pt x="41" y="61"/>
                  <a:pt x="33" y="74"/>
                  <a:pt x="25" y="86"/>
                </a:cubicBezTo>
                <a:cubicBezTo>
                  <a:pt x="20" y="93"/>
                  <a:pt x="8" y="82"/>
                  <a:pt x="0" y="8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1269" name="Picture 5" descr="okacschudek">
            <a:extLst>
              <a:ext uri="{FF2B5EF4-FFF2-40B4-BE49-F238E27FC236}">
                <a16:creationId xmlns:a16="http://schemas.microsoft.com/office/drawing/2014/main" id="{5D574E93-933E-4A6F-9F22-79232555E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141663"/>
            <a:ext cx="3441700" cy="3205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Freeform 6">
            <a:extLst>
              <a:ext uri="{FF2B5EF4-FFF2-40B4-BE49-F238E27FC236}">
                <a16:creationId xmlns:a16="http://schemas.microsoft.com/office/drawing/2014/main" id="{4F79D3A9-71D7-4872-A142-18DD1D93D723}"/>
              </a:ext>
            </a:extLst>
          </p:cNvPr>
          <p:cNvSpPr>
            <a:spLocks/>
          </p:cNvSpPr>
          <p:nvPr/>
        </p:nvSpPr>
        <p:spPr bwMode="auto">
          <a:xfrm>
            <a:off x="3635375" y="4868863"/>
            <a:ext cx="227013" cy="612775"/>
          </a:xfrm>
          <a:custGeom>
            <a:avLst/>
            <a:gdLst>
              <a:gd name="T0" fmla="*/ 0 w 188"/>
              <a:gd name="T1" fmla="*/ 0 h 386"/>
              <a:gd name="T2" fmla="*/ 2147483646 w 188"/>
              <a:gd name="T3" fmla="*/ 2147483646 h 386"/>
              <a:gd name="T4" fmla="*/ 2147483646 w 188"/>
              <a:gd name="T5" fmla="*/ 2147483646 h 386"/>
              <a:gd name="T6" fmla="*/ 2147483646 w 188"/>
              <a:gd name="T7" fmla="*/ 2147483646 h 386"/>
              <a:gd name="T8" fmla="*/ 2147483646 w 188"/>
              <a:gd name="T9" fmla="*/ 2147483646 h 386"/>
              <a:gd name="T10" fmla="*/ 2147483646 w 188"/>
              <a:gd name="T11" fmla="*/ 2147483646 h 3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8" h="386">
                <a:moveTo>
                  <a:pt x="0" y="0"/>
                </a:moveTo>
                <a:cubicBezTo>
                  <a:pt x="15" y="45"/>
                  <a:pt x="30" y="91"/>
                  <a:pt x="45" y="136"/>
                </a:cubicBezTo>
                <a:cubicBezTo>
                  <a:pt x="60" y="181"/>
                  <a:pt x="76" y="234"/>
                  <a:pt x="91" y="272"/>
                </a:cubicBezTo>
                <a:cubicBezTo>
                  <a:pt x="106" y="310"/>
                  <a:pt x="121" y="348"/>
                  <a:pt x="136" y="363"/>
                </a:cubicBezTo>
                <a:cubicBezTo>
                  <a:pt x="151" y="378"/>
                  <a:pt x="174" y="386"/>
                  <a:pt x="181" y="363"/>
                </a:cubicBezTo>
                <a:cubicBezTo>
                  <a:pt x="188" y="340"/>
                  <a:pt x="184" y="283"/>
                  <a:pt x="181" y="227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1271" name="Picture 7" descr="bajer0604">
            <a:extLst>
              <a:ext uri="{FF2B5EF4-FFF2-40B4-BE49-F238E27FC236}">
                <a16:creationId xmlns:a16="http://schemas.microsoft.com/office/drawing/2014/main" id="{A5277844-98BD-40FD-8DB3-C5A707AB1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6250"/>
            <a:ext cx="3168650" cy="2192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AutoShape 8">
            <a:extLst>
              <a:ext uri="{FF2B5EF4-FFF2-40B4-BE49-F238E27FC236}">
                <a16:creationId xmlns:a16="http://schemas.microsoft.com/office/drawing/2014/main" id="{A0CAFB07-CDA6-401F-80FE-90D2DBA69F52}"/>
              </a:ext>
            </a:extLst>
          </p:cNvPr>
          <p:cNvSpPr>
            <a:spLocks noChangeArrowheads="1"/>
          </p:cNvSpPr>
          <p:nvPr/>
        </p:nvSpPr>
        <p:spPr bwMode="auto">
          <a:xfrm rot="1534998">
            <a:off x="900113" y="3789363"/>
            <a:ext cx="2665412" cy="485775"/>
          </a:xfrm>
          <a:prstGeom prst="rightArrow">
            <a:avLst>
              <a:gd name="adj1" fmla="val 50000"/>
              <a:gd name="adj2" fmla="val 1371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English111 Vivace BT" pitchFamily="66" charset="0"/>
            </a:endParaRPr>
          </a:p>
        </p:txBody>
      </p:sp>
      <p:sp>
        <p:nvSpPr>
          <p:cNvPr id="11273" name="Line 9">
            <a:extLst>
              <a:ext uri="{FF2B5EF4-FFF2-40B4-BE49-F238E27FC236}">
                <a16:creationId xmlns:a16="http://schemas.microsoft.com/office/drawing/2014/main" id="{F73569A1-29C1-425D-B1A8-AE69A0475B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4388" y="1773238"/>
            <a:ext cx="288925" cy="37433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B4853400-333D-4531-9B08-A60C2747C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2133600"/>
            <a:ext cx="4176712" cy="863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1275" name="Line 11">
            <a:extLst>
              <a:ext uri="{FF2B5EF4-FFF2-40B4-BE49-F238E27FC236}">
                <a16:creationId xmlns:a16="http://schemas.microsoft.com/office/drawing/2014/main" id="{8B445C54-159F-4984-8A7E-B6A10B06B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1989138"/>
            <a:ext cx="863600" cy="3603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1276" name="Line 12">
            <a:extLst>
              <a:ext uri="{FF2B5EF4-FFF2-40B4-BE49-F238E27FC236}">
                <a16:creationId xmlns:a16="http://schemas.microsoft.com/office/drawing/2014/main" id="{CA116165-54F6-46C3-A083-F8CE07124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138" y="2349500"/>
            <a:ext cx="863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1277" name="Line 13">
            <a:extLst>
              <a:ext uri="{FF2B5EF4-FFF2-40B4-BE49-F238E27FC236}">
                <a16:creationId xmlns:a16="http://schemas.microsoft.com/office/drawing/2014/main" id="{4BD4442F-5DDB-4017-AEB3-778D13E29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1989138"/>
            <a:ext cx="935037" cy="3603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89116C75-D770-4BDA-A3FB-D5B703F16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5767388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Ledging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>
            <a:extLst>
              <a:ext uri="{FF2B5EF4-FFF2-40B4-BE49-F238E27FC236}">
                <a16:creationId xmlns:a16="http://schemas.microsoft.com/office/drawing/2014/main" id="{38F85971-BAEF-4E42-AD4E-025A261CE4D2}"/>
              </a:ext>
            </a:extLst>
          </p:cNvPr>
          <p:cNvSpPr>
            <a:spLocks/>
          </p:cNvSpPr>
          <p:nvPr/>
        </p:nvSpPr>
        <p:spPr bwMode="auto">
          <a:xfrm>
            <a:off x="2051050" y="2565400"/>
            <a:ext cx="1398588" cy="4014788"/>
          </a:xfrm>
          <a:custGeom>
            <a:avLst/>
            <a:gdLst>
              <a:gd name="T0" fmla="*/ 2147483646 w 881"/>
              <a:gd name="T1" fmla="*/ 0 h 2529"/>
              <a:gd name="T2" fmla="*/ 2147483646 w 881"/>
              <a:gd name="T3" fmla="*/ 2147483646 h 2529"/>
              <a:gd name="T4" fmla="*/ 2147483646 w 881"/>
              <a:gd name="T5" fmla="*/ 2147483646 h 2529"/>
              <a:gd name="T6" fmla="*/ 2147483646 w 881"/>
              <a:gd name="T7" fmla="*/ 2147483646 h 2529"/>
              <a:gd name="T8" fmla="*/ 2147483646 w 881"/>
              <a:gd name="T9" fmla="*/ 2147483646 h 2529"/>
              <a:gd name="T10" fmla="*/ 2147483646 w 881"/>
              <a:gd name="T11" fmla="*/ 2147483646 h 2529"/>
              <a:gd name="T12" fmla="*/ 2147483646 w 881"/>
              <a:gd name="T13" fmla="*/ 2147483646 h 2529"/>
              <a:gd name="T14" fmla="*/ 2147483646 w 881"/>
              <a:gd name="T15" fmla="*/ 2147483646 h 2529"/>
              <a:gd name="T16" fmla="*/ 2147483646 w 881"/>
              <a:gd name="T17" fmla="*/ 2147483646 h 2529"/>
              <a:gd name="T18" fmla="*/ 2147483646 w 881"/>
              <a:gd name="T19" fmla="*/ 2147483646 h 2529"/>
              <a:gd name="T20" fmla="*/ 2147483646 w 881"/>
              <a:gd name="T21" fmla="*/ 2147483646 h 2529"/>
              <a:gd name="T22" fmla="*/ 2147483646 w 881"/>
              <a:gd name="T23" fmla="*/ 2147483646 h 2529"/>
              <a:gd name="T24" fmla="*/ 2147483646 w 881"/>
              <a:gd name="T25" fmla="*/ 2147483646 h 2529"/>
              <a:gd name="T26" fmla="*/ 2147483646 w 881"/>
              <a:gd name="T27" fmla="*/ 2147483646 h 2529"/>
              <a:gd name="T28" fmla="*/ 2147483646 w 881"/>
              <a:gd name="T29" fmla="*/ 2147483646 h 2529"/>
              <a:gd name="T30" fmla="*/ 2147483646 w 881"/>
              <a:gd name="T31" fmla="*/ 2147483646 h 2529"/>
              <a:gd name="T32" fmla="*/ 2147483646 w 881"/>
              <a:gd name="T33" fmla="*/ 2147483646 h 2529"/>
              <a:gd name="T34" fmla="*/ 2147483646 w 881"/>
              <a:gd name="T35" fmla="*/ 2147483646 h 2529"/>
              <a:gd name="T36" fmla="*/ 2147483646 w 881"/>
              <a:gd name="T37" fmla="*/ 2147483646 h 2529"/>
              <a:gd name="T38" fmla="*/ 2147483646 w 881"/>
              <a:gd name="T39" fmla="*/ 2147483646 h 25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81" h="2529">
                <a:moveTo>
                  <a:pt x="318" y="0"/>
                </a:moveTo>
                <a:cubicBezTo>
                  <a:pt x="307" y="464"/>
                  <a:pt x="301" y="508"/>
                  <a:pt x="267" y="896"/>
                </a:cubicBezTo>
                <a:cubicBezTo>
                  <a:pt x="256" y="1022"/>
                  <a:pt x="244" y="1159"/>
                  <a:pt x="203" y="1280"/>
                </a:cubicBezTo>
                <a:cubicBezTo>
                  <a:pt x="163" y="1397"/>
                  <a:pt x="140" y="1520"/>
                  <a:pt x="100" y="1638"/>
                </a:cubicBezTo>
                <a:cubicBezTo>
                  <a:pt x="86" y="1681"/>
                  <a:pt x="75" y="1723"/>
                  <a:pt x="62" y="1766"/>
                </a:cubicBezTo>
                <a:cubicBezTo>
                  <a:pt x="54" y="1792"/>
                  <a:pt x="36" y="1843"/>
                  <a:pt x="36" y="1843"/>
                </a:cubicBezTo>
                <a:cubicBezTo>
                  <a:pt x="4" y="2152"/>
                  <a:pt x="0" y="2083"/>
                  <a:pt x="23" y="2445"/>
                </a:cubicBezTo>
                <a:cubicBezTo>
                  <a:pt x="24" y="2458"/>
                  <a:pt x="28" y="2473"/>
                  <a:pt x="36" y="2483"/>
                </a:cubicBezTo>
                <a:cubicBezTo>
                  <a:pt x="54" y="2506"/>
                  <a:pt x="87" y="2513"/>
                  <a:pt x="113" y="2522"/>
                </a:cubicBezTo>
                <a:cubicBezTo>
                  <a:pt x="226" y="2512"/>
                  <a:pt x="277" y="2529"/>
                  <a:pt x="343" y="2445"/>
                </a:cubicBezTo>
                <a:cubicBezTo>
                  <a:pt x="362" y="2421"/>
                  <a:pt x="378" y="2394"/>
                  <a:pt x="395" y="2368"/>
                </a:cubicBezTo>
                <a:cubicBezTo>
                  <a:pt x="403" y="2355"/>
                  <a:pt x="420" y="2330"/>
                  <a:pt x="420" y="2330"/>
                </a:cubicBezTo>
                <a:cubicBezTo>
                  <a:pt x="424" y="2313"/>
                  <a:pt x="425" y="2294"/>
                  <a:pt x="433" y="2278"/>
                </a:cubicBezTo>
                <a:cubicBezTo>
                  <a:pt x="447" y="2251"/>
                  <a:pt x="484" y="2202"/>
                  <a:pt x="484" y="2202"/>
                </a:cubicBezTo>
                <a:cubicBezTo>
                  <a:pt x="502" y="2128"/>
                  <a:pt x="531" y="2059"/>
                  <a:pt x="574" y="1997"/>
                </a:cubicBezTo>
                <a:cubicBezTo>
                  <a:pt x="604" y="1905"/>
                  <a:pt x="584" y="1942"/>
                  <a:pt x="625" y="1882"/>
                </a:cubicBezTo>
                <a:cubicBezTo>
                  <a:pt x="659" y="1746"/>
                  <a:pt x="614" y="1904"/>
                  <a:pt x="663" y="1792"/>
                </a:cubicBezTo>
                <a:cubicBezTo>
                  <a:pt x="702" y="1703"/>
                  <a:pt x="734" y="1593"/>
                  <a:pt x="753" y="1498"/>
                </a:cubicBezTo>
                <a:cubicBezTo>
                  <a:pt x="789" y="1320"/>
                  <a:pt x="807" y="1138"/>
                  <a:pt x="843" y="960"/>
                </a:cubicBezTo>
                <a:cubicBezTo>
                  <a:pt x="875" y="629"/>
                  <a:pt x="881" y="397"/>
                  <a:pt x="881" y="38"/>
                </a:cubicBezTo>
              </a:path>
            </a:pathLst>
          </a:custGeom>
          <a:solidFill>
            <a:srgbClr val="FFCC99"/>
          </a:solidFill>
          <a:ln w="38100" cmpd="sng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2291" name="Freeform 3">
            <a:extLst>
              <a:ext uri="{FF2B5EF4-FFF2-40B4-BE49-F238E27FC236}">
                <a16:creationId xmlns:a16="http://schemas.microsoft.com/office/drawing/2014/main" id="{CEC246AE-FB07-4B42-AC04-E75C804682F2}"/>
              </a:ext>
            </a:extLst>
          </p:cNvPr>
          <p:cNvSpPr>
            <a:spLocks/>
          </p:cNvSpPr>
          <p:nvPr/>
        </p:nvSpPr>
        <p:spPr bwMode="auto">
          <a:xfrm>
            <a:off x="468313" y="2420938"/>
            <a:ext cx="1751012" cy="4105275"/>
          </a:xfrm>
          <a:custGeom>
            <a:avLst/>
            <a:gdLst>
              <a:gd name="T0" fmla="*/ 2147483646 w 1103"/>
              <a:gd name="T1" fmla="*/ 2147483646 h 2586"/>
              <a:gd name="T2" fmla="*/ 2147483646 w 1103"/>
              <a:gd name="T3" fmla="*/ 2147483646 h 2586"/>
              <a:gd name="T4" fmla="*/ 2147483646 w 1103"/>
              <a:gd name="T5" fmla="*/ 2147483646 h 2586"/>
              <a:gd name="T6" fmla="*/ 2147483646 w 1103"/>
              <a:gd name="T7" fmla="*/ 2147483646 h 2586"/>
              <a:gd name="T8" fmla="*/ 2147483646 w 1103"/>
              <a:gd name="T9" fmla="*/ 2147483646 h 2586"/>
              <a:gd name="T10" fmla="*/ 2147483646 w 1103"/>
              <a:gd name="T11" fmla="*/ 2147483646 h 2586"/>
              <a:gd name="T12" fmla="*/ 2147483646 w 1103"/>
              <a:gd name="T13" fmla="*/ 2147483646 h 2586"/>
              <a:gd name="T14" fmla="*/ 2147483646 w 1103"/>
              <a:gd name="T15" fmla="*/ 2147483646 h 2586"/>
              <a:gd name="T16" fmla="*/ 2147483646 w 1103"/>
              <a:gd name="T17" fmla="*/ 2147483646 h 2586"/>
              <a:gd name="T18" fmla="*/ 2147483646 w 1103"/>
              <a:gd name="T19" fmla="*/ 2147483646 h 2586"/>
              <a:gd name="T20" fmla="*/ 2147483646 w 1103"/>
              <a:gd name="T21" fmla="*/ 2147483646 h 2586"/>
              <a:gd name="T22" fmla="*/ 2147483646 w 1103"/>
              <a:gd name="T23" fmla="*/ 2147483646 h 2586"/>
              <a:gd name="T24" fmla="*/ 2147483646 w 1103"/>
              <a:gd name="T25" fmla="*/ 2147483646 h 2586"/>
              <a:gd name="T26" fmla="*/ 2147483646 w 1103"/>
              <a:gd name="T27" fmla="*/ 2147483646 h 2586"/>
              <a:gd name="T28" fmla="*/ 2147483646 w 1103"/>
              <a:gd name="T29" fmla="*/ 2147483646 h 2586"/>
              <a:gd name="T30" fmla="*/ 2147483646 w 1103"/>
              <a:gd name="T31" fmla="*/ 2147483646 h 2586"/>
              <a:gd name="T32" fmla="*/ 2147483646 w 1103"/>
              <a:gd name="T33" fmla="*/ 0 h 258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03" h="2586">
                <a:moveTo>
                  <a:pt x="348" y="46"/>
                </a:moveTo>
                <a:cubicBezTo>
                  <a:pt x="204" y="250"/>
                  <a:pt x="60" y="454"/>
                  <a:pt x="30" y="726"/>
                </a:cubicBezTo>
                <a:cubicBezTo>
                  <a:pt x="0" y="998"/>
                  <a:pt x="90" y="1399"/>
                  <a:pt x="166" y="1679"/>
                </a:cubicBezTo>
                <a:cubicBezTo>
                  <a:pt x="242" y="1959"/>
                  <a:pt x="371" y="2253"/>
                  <a:pt x="484" y="2404"/>
                </a:cubicBezTo>
                <a:cubicBezTo>
                  <a:pt x="597" y="2555"/>
                  <a:pt x="779" y="2586"/>
                  <a:pt x="847" y="2586"/>
                </a:cubicBezTo>
                <a:cubicBezTo>
                  <a:pt x="915" y="2586"/>
                  <a:pt x="892" y="2532"/>
                  <a:pt x="892" y="2404"/>
                </a:cubicBezTo>
                <a:cubicBezTo>
                  <a:pt x="892" y="2276"/>
                  <a:pt x="862" y="1906"/>
                  <a:pt x="847" y="1815"/>
                </a:cubicBezTo>
                <a:cubicBezTo>
                  <a:pt x="832" y="1724"/>
                  <a:pt x="824" y="1860"/>
                  <a:pt x="801" y="1860"/>
                </a:cubicBezTo>
                <a:cubicBezTo>
                  <a:pt x="778" y="1860"/>
                  <a:pt x="718" y="1808"/>
                  <a:pt x="711" y="1815"/>
                </a:cubicBezTo>
                <a:cubicBezTo>
                  <a:pt x="704" y="1822"/>
                  <a:pt x="756" y="1898"/>
                  <a:pt x="756" y="1905"/>
                </a:cubicBezTo>
                <a:cubicBezTo>
                  <a:pt x="756" y="1912"/>
                  <a:pt x="718" y="1852"/>
                  <a:pt x="711" y="1860"/>
                </a:cubicBezTo>
                <a:cubicBezTo>
                  <a:pt x="704" y="1868"/>
                  <a:pt x="719" y="1958"/>
                  <a:pt x="711" y="1951"/>
                </a:cubicBezTo>
                <a:cubicBezTo>
                  <a:pt x="703" y="1944"/>
                  <a:pt x="680" y="1815"/>
                  <a:pt x="665" y="1815"/>
                </a:cubicBezTo>
                <a:cubicBezTo>
                  <a:pt x="650" y="1815"/>
                  <a:pt x="635" y="2019"/>
                  <a:pt x="620" y="1951"/>
                </a:cubicBezTo>
                <a:cubicBezTo>
                  <a:pt x="605" y="1883"/>
                  <a:pt x="507" y="1625"/>
                  <a:pt x="575" y="1406"/>
                </a:cubicBezTo>
                <a:cubicBezTo>
                  <a:pt x="643" y="1187"/>
                  <a:pt x="953" y="869"/>
                  <a:pt x="1028" y="635"/>
                </a:cubicBezTo>
                <a:cubicBezTo>
                  <a:pt x="1103" y="401"/>
                  <a:pt x="1065" y="200"/>
                  <a:pt x="1028" y="0"/>
                </a:cubicBezTo>
              </a:path>
            </a:pathLst>
          </a:custGeom>
          <a:solidFill>
            <a:srgbClr val="FFCC99"/>
          </a:solidFill>
          <a:ln w="28575" cmpd="sng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E4C9EAD2-9230-480E-9101-90356532C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115888"/>
            <a:ext cx="527050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8001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2573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7145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1717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cs-CZ" altLang="cs-CZ" sz="24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cs-CZ" altLang="cs-CZ" sz="1800" b="1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C780732D-7E41-45FB-B559-7F7AEB8D8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5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36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  <a:latin typeface="Times New Roman" panose="02020603050405020304" pitchFamily="18" charset="0"/>
              </a:rPr>
              <a:t> Zipping a Elbow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88C8AC32-0842-4026-91C8-508EC6C02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565400"/>
            <a:ext cx="55562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The instrument is not bended in advance!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Rotation in curved canals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mojesabl</Template>
  <TotalTime>180</TotalTime>
  <Words>393</Words>
  <Application>Microsoft Office PowerPoint</Application>
  <PresentationFormat>Předvádění na obrazovce (4:3)</PresentationFormat>
  <Paragraphs>172</Paragraphs>
  <Slides>38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English111 Vivace BT</vt:lpstr>
      <vt:lpstr>Arial</vt:lpstr>
      <vt:lpstr>Garamond</vt:lpstr>
      <vt:lpstr>Wingdings</vt:lpstr>
      <vt:lpstr>Times New Roman</vt:lpstr>
      <vt:lpstr>Proudění</vt:lpstr>
      <vt:lpstr>Adobe Photoshop Image</vt:lpstr>
      <vt:lpstr> Complications of endodontic treatment</vt:lpstr>
      <vt:lpstr>Prezentace aplikace PowerPoint</vt:lpstr>
      <vt:lpstr> Local complications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Stripping</vt:lpstr>
      <vt:lpstr>Stripping</vt:lpstr>
      <vt:lpstr>Stripping</vt:lpstr>
      <vt:lpstr>Prezentace aplikace PowerPoint</vt:lpstr>
      <vt:lpstr>Prezentace aplikace PowerPoint</vt:lpstr>
      <vt:lpstr>Prezentace aplikace PowerPoint</vt:lpstr>
      <vt:lpstr>Prezentace aplikace PowerPoint</vt:lpstr>
      <vt:lpstr>Via falsa - Perforation</vt:lpstr>
      <vt:lpstr>Prezentace aplikace PowerPoint</vt:lpstr>
      <vt:lpstr>MTA composition</vt:lpstr>
      <vt:lpstr>MTA</vt:lpstr>
      <vt:lpstr>Prezentace aplikace PowerPoint</vt:lpstr>
      <vt:lpstr>Prezentace aplikace PowerPoint</vt:lpstr>
      <vt:lpstr>Via falsa - treatment</vt:lpstr>
      <vt:lpstr>Prezentace aplikace PowerPoint</vt:lpstr>
      <vt:lpstr>Prezentace aplikace PowerPoint</vt:lpstr>
      <vt:lpstr>Via falsa</vt:lpstr>
      <vt:lpstr>MTA</vt:lpstr>
      <vt:lpstr>Prezentace aplikace PowerPoint</vt:lpstr>
      <vt:lpstr>Prezentace aplikace PowerPoint</vt:lpstr>
      <vt:lpstr>Prezentace aplikace PowerPoint</vt:lpstr>
      <vt:lpstr>Regional complications</vt:lpstr>
      <vt:lpstr>Prezentace aplikace PowerPoint</vt:lpstr>
      <vt:lpstr>Prezentace aplikace PowerPoint</vt:lpstr>
      <vt:lpstr> Systemic complications</vt:lpstr>
      <vt:lpstr>Systemic complications</vt:lpstr>
      <vt:lpstr>Prezentace aplikace PowerPoint</vt:lpstr>
      <vt:lpstr> Caution!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Komplikace endodontického ošetření</dc:title>
  <dc:creator>Lenka Roubalikova</dc:creator>
  <cp:lastModifiedBy>Lenka Roubalíková</cp:lastModifiedBy>
  <cp:revision>6</cp:revision>
  <dcterms:created xsi:type="dcterms:W3CDTF">2008-01-13T15:42:07Z</dcterms:created>
  <dcterms:modified xsi:type="dcterms:W3CDTF">2021-03-29T14:42:36Z</dcterms:modified>
</cp:coreProperties>
</file>