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1"/>
  </p:notesMasterIdLst>
  <p:sldIdLst>
    <p:sldId id="256" r:id="rId2"/>
    <p:sldId id="282" r:id="rId3"/>
    <p:sldId id="269" r:id="rId4"/>
    <p:sldId id="270" r:id="rId5"/>
    <p:sldId id="272" r:id="rId6"/>
    <p:sldId id="273" r:id="rId7"/>
    <p:sldId id="278" r:id="rId8"/>
    <p:sldId id="281" r:id="rId9"/>
    <p:sldId id="268" r:id="rId10"/>
    <p:sldId id="274" r:id="rId11"/>
    <p:sldId id="275" r:id="rId12"/>
    <p:sldId id="277" r:id="rId13"/>
    <p:sldId id="271" r:id="rId14"/>
    <p:sldId id="276" r:id="rId15"/>
    <p:sldId id="279" r:id="rId16"/>
    <p:sldId id="280" r:id="rId17"/>
    <p:sldId id="283" r:id="rId18"/>
    <p:sldId id="266" r:id="rId19"/>
    <p:sldId id="265" r:id="rId20"/>
    <p:sldId id="315" r:id="rId21"/>
    <p:sldId id="311" r:id="rId22"/>
    <p:sldId id="264" r:id="rId23"/>
    <p:sldId id="267" r:id="rId24"/>
    <p:sldId id="284" r:id="rId25"/>
    <p:sldId id="285" r:id="rId26"/>
    <p:sldId id="286" r:id="rId27"/>
    <p:sldId id="262" r:id="rId28"/>
    <p:sldId id="312" r:id="rId29"/>
    <p:sldId id="263" r:id="rId30"/>
    <p:sldId id="257" r:id="rId31"/>
    <p:sldId id="295" r:id="rId32"/>
    <p:sldId id="287" r:id="rId33"/>
    <p:sldId id="288" r:id="rId34"/>
    <p:sldId id="289" r:id="rId35"/>
    <p:sldId id="290" r:id="rId36"/>
    <p:sldId id="297" r:id="rId37"/>
    <p:sldId id="291" r:id="rId38"/>
    <p:sldId id="292" r:id="rId39"/>
    <p:sldId id="316" r:id="rId40"/>
    <p:sldId id="259" r:id="rId41"/>
    <p:sldId id="317" r:id="rId42"/>
    <p:sldId id="318" r:id="rId43"/>
    <p:sldId id="319" r:id="rId44"/>
    <p:sldId id="320" r:id="rId45"/>
    <p:sldId id="321" r:id="rId46"/>
    <p:sldId id="322" r:id="rId47"/>
    <p:sldId id="323" r:id="rId48"/>
    <p:sldId id="324" r:id="rId49"/>
    <p:sldId id="325" r:id="rId50"/>
    <p:sldId id="326" r:id="rId51"/>
    <p:sldId id="327" r:id="rId52"/>
    <p:sldId id="328" r:id="rId53"/>
    <p:sldId id="330" r:id="rId54"/>
    <p:sldId id="331" r:id="rId55"/>
    <p:sldId id="332" r:id="rId56"/>
    <p:sldId id="333" r:id="rId57"/>
    <p:sldId id="334" r:id="rId58"/>
    <p:sldId id="335" r:id="rId59"/>
    <p:sldId id="336" r:id="rId60"/>
    <p:sldId id="337" r:id="rId61"/>
    <p:sldId id="338" r:id="rId62"/>
    <p:sldId id="342" r:id="rId63"/>
    <p:sldId id="343" r:id="rId64"/>
    <p:sldId id="344" r:id="rId65"/>
    <p:sldId id="345" r:id="rId66"/>
    <p:sldId id="346" r:id="rId67"/>
    <p:sldId id="347" r:id="rId68"/>
    <p:sldId id="348" r:id="rId69"/>
    <p:sldId id="349" r:id="rId70"/>
    <p:sldId id="350" r:id="rId71"/>
    <p:sldId id="353" r:id="rId72"/>
    <p:sldId id="354" r:id="rId73"/>
    <p:sldId id="355" r:id="rId74"/>
    <p:sldId id="356" r:id="rId75"/>
    <p:sldId id="357" r:id="rId76"/>
    <p:sldId id="358" r:id="rId77"/>
    <p:sldId id="359" r:id="rId78"/>
    <p:sldId id="361" r:id="rId79"/>
    <p:sldId id="362" r:id="rId80"/>
    <p:sldId id="363" r:id="rId81"/>
    <p:sldId id="364" r:id="rId82"/>
    <p:sldId id="366" r:id="rId83"/>
    <p:sldId id="368" r:id="rId84"/>
    <p:sldId id="369" r:id="rId85"/>
    <p:sldId id="370" r:id="rId86"/>
    <p:sldId id="372" r:id="rId87"/>
    <p:sldId id="373" r:id="rId88"/>
    <p:sldId id="374" r:id="rId89"/>
    <p:sldId id="375" r:id="rId90"/>
    <p:sldId id="376" r:id="rId91"/>
    <p:sldId id="377" r:id="rId92"/>
    <p:sldId id="378" r:id="rId93"/>
    <p:sldId id="379" r:id="rId94"/>
    <p:sldId id="380" r:id="rId95"/>
    <p:sldId id="381" r:id="rId96"/>
    <p:sldId id="382" r:id="rId97"/>
    <p:sldId id="383" r:id="rId98"/>
    <p:sldId id="384" r:id="rId99"/>
    <p:sldId id="385" r:id="rId10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872" autoAdjust="0"/>
  </p:normalViewPr>
  <p:slideViewPr>
    <p:cSldViewPr snapToGrid="0">
      <p:cViewPr varScale="1">
        <p:scale>
          <a:sx n="81" d="100"/>
          <a:sy n="81" d="100"/>
        </p:scale>
        <p:origin x="75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D49038-8001-4873-AD87-B391D191D239}" type="datetimeFigureOut">
              <a:rPr lang="cs-CZ" smtClean="0"/>
              <a:t>25.04.2021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7CBE4-30EB-4A17-A899-8457728D81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8954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https://www.youtube.com/watch?v=DW9Q5UNAEsI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7CBE4-30EB-4A17-A899-8457728D8138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2502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425239"/>
            <a:ext cx="9144000" cy="2387600"/>
          </a:xfrm>
        </p:spPr>
        <p:txBody>
          <a:bodyPr anchor="t" anchorCtr="0"/>
          <a:lstStyle>
            <a:lvl1pPr algn="ctr">
              <a:defRPr sz="54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184262"/>
            <a:ext cx="9144000" cy="1655762"/>
          </a:xfrm>
        </p:spPr>
        <p:txBody>
          <a:bodyPr anchor="t" anchorCtr="0"/>
          <a:lstStyle>
            <a:lvl1pPr marL="0" indent="0" algn="r">
              <a:buNone/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5449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E2A02E-9611-4BA0-9ECC-9A44999A9A43}" type="datetimeFigureOut">
              <a:rPr lang="cs-CZ" smtClean="0"/>
              <a:t>25.04.2021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7ACE3E-51B1-41E8-8E7F-38DC3A97D5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8151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E2A02E-9611-4BA0-9ECC-9A44999A9A43}" type="datetimeFigureOut">
              <a:rPr lang="cs-CZ" smtClean="0"/>
              <a:t>25.04.2021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7ACE3E-51B1-41E8-8E7F-38DC3A97D5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5018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>
                <a:solidFill>
                  <a:schemeClr val="bg1">
                    <a:lumMod val="85000"/>
                  </a:schemeClr>
                </a:solidFill>
              </a:defRPr>
            </a:lvl2pPr>
            <a:lvl3pPr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>
              <a:defRPr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7ACE3E-51B1-41E8-8E7F-38DC3A97D5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4189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E2A02E-9611-4BA0-9ECC-9A44999A9A43}" type="datetimeFigureOut">
              <a:rPr lang="cs-CZ" smtClean="0"/>
              <a:t>25.04.2021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7ACE3E-51B1-41E8-8E7F-38DC3A97D5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1054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2pPr>
              <a:defRPr>
                <a:solidFill>
                  <a:schemeClr val="bg1">
                    <a:lumMod val="85000"/>
                  </a:schemeClr>
                </a:solidFill>
              </a:defRPr>
            </a:lvl2pPr>
            <a:lvl3pPr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>
              <a:defRPr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2pPr>
              <a:defRPr>
                <a:solidFill>
                  <a:schemeClr val="bg1">
                    <a:lumMod val="85000"/>
                  </a:schemeClr>
                </a:solidFill>
              </a:defRPr>
            </a:lvl2pPr>
            <a:lvl3pPr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>
              <a:defRPr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E2A02E-9611-4BA0-9ECC-9A44999A9A43}" type="datetimeFigureOut">
              <a:rPr lang="cs-CZ" smtClean="0"/>
              <a:t>25.04.2021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7ACE3E-51B1-41E8-8E7F-38DC3A97D5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1380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E2A02E-9611-4BA0-9ECC-9A44999A9A43}" type="datetimeFigureOut">
              <a:rPr lang="cs-CZ" smtClean="0"/>
              <a:t>25.04.2021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7ACE3E-51B1-41E8-8E7F-38DC3A97D5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9403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E2A02E-9611-4BA0-9ECC-9A44999A9A43}" type="datetimeFigureOut">
              <a:rPr lang="cs-CZ" smtClean="0"/>
              <a:t>25.04.2021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7ACE3E-51B1-41E8-8E7F-38DC3A97D5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182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E2A02E-9611-4BA0-9ECC-9A44999A9A43}" type="datetimeFigureOut">
              <a:rPr lang="cs-CZ" smtClean="0"/>
              <a:t>25.04.2021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7ACE3E-51B1-41E8-8E7F-38DC3A97D5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8847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E2A02E-9611-4BA0-9ECC-9A44999A9A43}" type="datetimeFigureOut">
              <a:rPr lang="cs-CZ" smtClean="0"/>
              <a:t>25.04.2021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7ACE3E-51B1-41E8-8E7F-38DC3A97D5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245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E2A02E-9611-4BA0-9ECC-9A44999A9A43}" type="datetimeFigureOut">
              <a:rPr lang="cs-CZ" smtClean="0"/>
              <a:t>25.04.2021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7ACE3E-51B1-41E8-8E7F-38DC3A97D5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6658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207906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>
              <a:lumMod val="8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jpg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jp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42937" y="1351424"/>
            <a:ext cx="10906125" cy="2387600"/>
          </a:xfrm>
        </p:spPr>
        <p:txBody>
          <a:bodyPr>
            <a:normAutofit/>
          </a:bodyPr>
          <a:lstStyle/>
          <a:p>
            <a:r>
              <a:rPr lang="en-US" dirty="0" err="1"/>
              <a:t>Operati</a:t>
            </a:r>
            <a:r>
              <a:rPr lang="cs-CZ" dirty="0" err="1"/>
              <a:t>ng</a:t>
            </a:r>
            <a:r>
              <a:rPr lang="en-US" dirty="0"/>
              <a:t> microscope in endodontics</a:t>
            </a:r>
            <a:br>
              <a:rPr lang="en-US" dirty="0"/>
            </a:br>
            <a:r>
              <a:rPr lang="en-US" dirty="0"/>
              <a:t>Clinical morphology of root canal system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Restorative dentistry</a:t>
            </a:r>
            <a:endParaRPr lang="cs-CZ" dirty="0">
              <a:solidFill>
                <a:schemeClr val="bg1"/>
              </a:solidFill>
            </a:endParaRPr>
          </a:p>
          <a:p>
            <a:r>
              <a:rPr lang="cs-CZ" dirty="0" err="1">
                <a:solidFill>
                  <a:schemeClr val="bg1"/>
                </a:solidFill>
              </a:rPr>
              <a:t>Endod</a:t>
            </a:r>
            <a:r>
              <a:rPr lang="en-US" dirty="0" err="1">
                <a:solidFill>
                  <a:schemeClr val="bg1"/>
                </a:solidFill>
              </a:rPr>
              <a:t>ontics</a:t>
            </a:r>
            <a:r>
              <a:rPr lang="cs-CZ" dirty="0">
                <a:solidFill>
                  <a:schemeClr val="bg1"/>
                </a:solidFill>
              </a:rPr>
              <a:t> II. </a:t>
            </a:r>
          </a:p>
          <a:p>
            <a:r>
              <a:rPr lang="cs-CZ" dirty="0">
                <a:solidFill>
                  <a:schemeClr val="bg1"/>
                </a:solidFill>
              </a:rPr>
              <a:t>15.4.2021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8445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075" y="1867694"/>
            <a:ext cx="60452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783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" y="1417787"/>
            <a:ext cx="7010399" cy="4665342"/>
          </a:xfrm>
        </p:spPr>
      </p:pic>
    </p:spTree>
    <p:extLst>
      <p:ext uri="{BB962C8B-B14F-4D97-AF65-F5344CB8AC3E}">
        <p14:creationId xmlns:p14="http://schemas.microsoft.com/office/powerpoint/2010/main" val="578333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L</a:t>
            </a:r>
            <a:r>
              <a:rPr lang="en-US"/>
              <a:t>oupes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Allows to focus to one object.</a:t>
            </a:r>
            <a:endParaRPr lang="cs-CZ" dirty="0"/>
          </a:p>
          <a:p>
            <a:r>
              <a:rPr lang="en-US"/>
              <a:t>Working distance and magnification determined by construction of loupes.</a:t>
            </a:r>
          </a:p>
          <a:p>
            <a:r>
              <a:rPr lang="en-US"/>
              <a:t>Eye convergence -&gt; not suitable for long period of time.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7986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L</a:t>
            </a:r>
            <a:r>
              <a:rPr lang="en-US"/>
              <a:t>oupes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Galile</a:t>
            </a:r>
            <a:r>
              <a:rPr lang="en-US" dirty="0"/>
              <a:t>an </a:t>
            </a:r>
            <a:r>
              <a:rPr lang="cs-CZ" dirty="0"/>
              <a:t>design</a:t>
            </a:r>
          </a:p>
          <a:p>
            <a:r>
              <a:rPr lang="cs-CZ" dirty="0" err="1"/>
              <a:t>Prizmatic</a:t>
            </a:r>
            <a:r>
              <a:rPr lang="cs-CZ" dirty="0"/>
              <a:t> – Kepler design</a:t>
            </a:r>
          </a:p>
        </p:txBody>
      </p:sp>
    </p:spTree>
    <p:extLst>
      <p:ext uri="{BB962C8B-B14F-4D97-AF65-F5344CB8AC3E}">
        <p14:creationId xmlns:p14="http://schemas.microsoft.com/office/powerpoint/2010/main" val="1731246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Galile</a:t>
            </a:r>
            <a:r>
              <a:rPr lang="en-US" dirty="0"/>
              <a:t>an </a:t>
            </a:r>
            <a:r>
              <a:rPr lang="cs-CZ" dirty="0"/>
              <a:t>design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Wider field of view</a:t>
            </a:r>
            <a:endParaRPr lang="cs-CZ" dirty="0"/>
          </a:p>
          <a:p>
            <a:r>
              <a:rPr lang="en-US"/>
              <a:t>Lighter</a:t>
            </a:r>
            <a:endParaRPr lang="cs-CZ" dirty="0"/>
          </a:p>
          <a:p>
            <a:r>
              <a:rPr lang="en-US"/>
              <a:t>Magnification limited</a:t>
            </a:r>
            <a:endParaRPr lang="cs-CZ" dirty="0"/>
          </a:p>
          <a:p>
            <a:r>
              <a:rPr lang="en-US"/>
              <a:t>Optical aberations?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273" y="1752527"/>
            <a:ext cx="7287149" cy="468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356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Prizmatic</a:t>
            </a:r>
            <a:r>
              <a:rPr lang="cs-CZ" dirty="0"/>
              <a:t> – Kepler design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Bigger construction</a:t>
            </a:r>
            <a:endParaRPr lang="cs-CZ" dirty="0"/>
          </a:p>
          <a:p>
            <a:r>
              <a:rPr lang="en-US"/>
              <a:t>Supreme quality of optical system</a:t>
            </a:r>
            <a:endParaRPr lang="cs-CZ" dirty="0"/>
          </a:p>
          <a:p>
            <a:r>
              <a:rPr lang="en-US"/>
              <a:t>Heavier </a:t>
            </a:r>
            <a:endParaRPr lang="cs-CZ" dirty="0"/>
          </a:p>
          <a:p>
            <a:r>
              <a:rPr lang="en-US"/>
              <a:t>Magnification up to 6x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457" y="2794517"/>
            <a:ext cx="6731000" cy="39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895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TTL – </a:t>
            </a:r>
            <a:r>
              <a:rPr lang="cs-CZ" dirty="0" err="1"/>
              <a:t>throught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lens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675" y="1372394"/>
            <a:ext cx="5200650" cy="5200650"/>
          </a:xfrm>
        </p:spPr>
      </p:pic>
    </p:spTree>
    <p:extLst>
      <p:ext uri="{BB962C8B-B14F-4D97-AF65-F5344CB8AC3E}">
        <p14:creationId xmlns:p14="http://schemas.microsoft.com/office/powerpoint/2010/main" val="2418513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Dent</a:t>
            </a:r>
            <a:r>
              <a:rPr lang="en-US" dirty="0"/>
              <a:t>al </a:t>
            </a:r>
            <a:r>
              <a:rPr lang="en-US" dirty="0" err="1"/>
              <a:t>operati</a:t>
            </a:r>
            <a:r>
              <a:rPr lang="cs-CZ" dirty="0" err="1"/>
              <a:t>ng</a:t>
            </a:r>
            <a:r>
              <a:rPr lang="en-US" dirty="0"/>
              <a:t> microscope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9552" y="1774308"/>
            <a:ext cx="11214248" cy="4402655"/>
          </a:xfrm>
        </p:spPr>
        <p:txBody>
          <a:bodyPr/>
          <a:lstStyle/>
          <a:p>
            <a:r>
              <a:rPr lang="en-US" dirty="0"/>
              <a:t>Magnification</a:t>
            </a:r>
            <a:r>
              <a:rPr lang="cs-CZ" dirty="0"/>
              <a:t> 4x-40x</a:t>
            </a:r>
          </a:p>
          <a:p>
            <a:r>
              <a:rPr lang="en-US" dirty="0"/>
              <a:t>High cost</a:t>
            </a:r>
            <a:endParaRPr lang="cs-CZ" dirty="0"/>
          </a:p>
          <a:p>
            <a:r>
              <a:rPr lang="en-US" dirty="0"/>
              <a:t>High performance magnification.</a:t>
            </a:r>
            <a:endParaRPr lang="cs-CZ" dirty="0"/>
          </a:p>
          <a:p>
            <a:r>
              <a:rPr lang="en-US" dirty="0"/>
              <a:t>Four hand </a:t>
            </a:r>
            <a:r>
              <a:rPr lang="en-US" dirty="0" err="1"/>
              <a:t>dentistr</a:t>
            </a:r>
            <a:r>
              <a:rPr lang="cs-CZ" dirty="0"/>
              <a:t>y</a:t>
            </a:r>
          </a:p>
          <a:p>
            <a:r>
              <a:rPr lang="en-US" dirty="0"/>
              <a:t>At </a:t>
            </a:r>
            <a:r>
              <a:rPr lang="cs-CZ" dirty="0"/>
              <a:t>20x </a:t>
            </a:r>
            <a:r>
              <a:rPr lang="en-US" dirty="0"/>
              <a:t>human eye can differentiate detail</a:t>
            </a:r>
            <a:r>
              <a:rPr lang="cs-CZ" dirty="0"/>
              <a:t> 0,006 mm.</a:t>
            </a:r>
          </a:p>
          <a:p>
            <a:r>
              <a:rPr lang="en-US" dirty="0"/>
              <a:t>At </a:t>
            </a:r>
            <a:r>
              <a:rPr lang="cs-CZ" dirty="0"/>
              <a:t>20x</a:t>
            </a:r>
            <a:r>
              <a:rPr lang="en-US" dirty="0"/>
              <a:t> magnification we can control hand movement </a:t>
            </a:r>
          </a:p>
          <a:p>
            <a:pPr marL="0" indent="0">
              <a:buNone/>
            </a:pPr>
            <a:r>
              <a:rPr lang="en-US" dirty="0"/>
              <a:t>   in range 0,01 – 0,02 mm.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667" y="0"/>
            <a:ext cx="41063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8172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Advantages of using</a:t>
            </a:r>
            <a:r>
              <a:rPr lang="cs-CZ"/>
              <a:t> </a:t>
            </a:r>
            <a:r>
              <a:rPr lang="cs-CZ" dirty="0"/>
              <a:t>DOM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Ergonomi</a:t>
            </a:r>
            <a:r>
              <a:rPr lang="en-US"/>
              <a:t>cs</a:t>
            </a:r>
            <a:endParaRPr lang="cs-CZ" dirty="0"/>
          </a:p>
          <a:p>
            <a:r>
              <a:rPr lang="en-US"/>
              <a:t>Quality of treatment</a:t>
            </a:r>
            <a:endParaRPr lang="cs-CZ" dirty="0"/>
          </a:p>
          <a:p>
            <a:r>
              <a:rPr lang="en-US"/>
              <a:t>Comunication with patients</a:t>
            </a:r>
            <a:endParaRPr lang="cs-CZ" dirty="0"/>
          </a:p>
          <a:p>
            <a:r>
              <a:rPr lang="cs-CZ"/>
              <a:t>Do</a:t>
            </a:r>
            <a:r>
              <a:rPr lang="en-US"/>
              <a:t>cumentation</a:t>
            </a:r>
            <a:endParaRPr lang="cs-CZ" dirty="0"/>
          </a:p>
          <a:p>
            <a:r>
              <a:rPr lang="cs-CZ" dirty="0"/>
              <a:t>Marketing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667" y="0"/>
            <a:ext cx="41063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357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Ergonomi</a:t>
            </a:r>
            <a:r>
              <a:rPr lang="en-US"/>
              <a:t>cs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962" y="1409303"/>
            <a:ext cx="8982075" cy="5052418"/>
          </a:xfrm>
        </p:spPr>
      </p:pic>
    </p:spTree>
    <p:extLst>
      <p:ext uri="{BB962C8B-B14F-4D97-AF65-F5344CB8AC3E}">
        <p14:creationId xmlns:p14="http://schemas.microsoft.com/office/powerpoint/2010/main" val="536960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Dentistry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Working field is </a:t>
            </a:r>
            <a:r>
              <a:rPr lang="en-US" dirty="0" err="1"/>
              <a:t>limitated</a:t>
            </a:r>
            <a:r>
              <a:rPr lang="en-US" dirty="0"/>
              <a:t> to small space of oral cavity.</a:t>
            </a:r>
            <a:endParaRPr lang="cs-CZ" dirty="0"/>
          </a:p>
          <a:p>
            <a:r>
              <a:rPr lang="en-US" dirty="0"/>
              <a:t>Difference in size of dental instruments and size of hand of dentists.</a:t>
            </a:r>
            <a:endParaRPr lang="cs-CZ" dirty="0"/>
          </a:p>
          <a:p>
            <a:endParaRPr lang="en-US" dirty="0"/>
          </a:p>
          <a:p>
            <a:r>
              <a:rPr lang="en-US" dirty="0"/>
              <a:t>Magnification increases amount of vi</a:t>
            </a:r>
            <a:r>
              <a:rPr lang="cs-CZ" dirty="0"/>
              <a:t>s</a:t>
            </a:r>
            <a:r>
              <a:rPr lang="en-US" dirty="0" err="1"/>
              <a:t>ual</a:t>
            </a:r>
            <a:r>
              <a:rPr lang="en-US" dirty="0"/>
              <a:t> </a:t>
            </a:r>
            <a:r>
              <a:rPr lang="en-US" dirty="0" err="1"/>
              <a:t>informations</a:t>
            </a:r>
            <a:r>
              <a:rPr lang="en-US" dirty="0"/>
              <a:t> -&gt; increased precision.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8501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225" y="1473158"/>
            <a:ext cx="4781550" cy="5033211"/>
          </a:xfrm>
        </p:spPr>
      </p:pic>
    </p:spTree>
    <p:extLst>
      <p:ext uri="{BB962C8B-B14F-4D97-AF65-F5344CB8AC3E}">
        <p14:creationId xmlns:p14="http://schemas.microsoft.com/office/powerpoint/2010/main" val="28385045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987" y="830088"/>
            <a:ext cx="7058025" cy="5545591"/>
          </a:xfrm>
        </p:spPr>
      </p:pic>
    </p:spTree>
    <p:extLst>
      <p:ext uri="{BB962C8B-B14F-4D97-AF65-F5344CB8AC3E}">
        <p14:creationId xmlns:p14="http://schemas.microsoft.com/office/powerpoint/2010/main" val="19328010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Mounting DOM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247900"/>
            <a:ext cx="609600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383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462" y="1698625"/>
            <a:ext cx="6096000" cy="4572000"/>
          </a:xfr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5"/>
            <a:ext cx="4429125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372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Accessories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Beam splitter for assistance or for camera.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93344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365125"/>
            <a:ext cx="9067800" cy="6133799"/>
          </a:xfrm>
        </p:spPr>
      </p:pic>
    </p:spTree>
    <p:extLst>
      <p:ext uri="{BB962C8B-B14F-4D97-AF65-F5344CB8AC3E}">
        <p14:creationId xmlns:p14="http://schemas.microsoft.com/office/powerpoint/2010/main" val="20980828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058" y="533400"/>
            <a:ext cx="8125883" cy="6094412"/>
          </a:xfrm>
        </p:spPr>
      </p:pic>
    </p:spTree>
    <p:extLst>
      <p:ext uri="{BB962C8B-B14F-4D97-AF65-F5344CB8AC3E}">
        <p14:creationId xmlns:p14="http://schemas.microsoft.com/office/powerpoint/2010/main" val="8514886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Way of communication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Photography</a:t>
            </a:r>
            <a:endParaRPr lang="cs-CZ" dirty="0"/>
          </a:p>
          <a:p>
            <a:r>
              <a:rPr lang="cs-CZ" dirty="0"/>
              <a:t>Video</a:t>
            </a:r>
          </a:p>
          <a:p>
            <a:r>
              <a:rPr lang="cs-CZ"/>
              <a:t>Live </a:t>
            </a:r>
            <a:r>
              <a:rPr lang="en-US"/>
              <a:t>streaming of treatment or examination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96038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387" y="197247"/>
            <a:ext cx="9801225" cy="6517815"/>
          </a:xfrm>
        </p:spPr>
      </p:pic>
    </p:spTree>
    <p:extLst>
      <p:ext uri="{BB962C8B-B14F-4D97-AF65-F5344CB8AC3E}">
        <p14:creationId xmlns:p14="http://schemas.microsoft.com/office/powerpoint/2010/main" val="348400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Documentation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Photography </a:t>
            </a:r>
            <a:r>
              <a:rPr lang="cs-CZ"/>
              <a:t>a</a:t>
            </a:r>
            <a:r>
              <a:rPr lang="en-US"/>
              <a:t>nd </a:t>
            </a:r>
            <a:r>
              <a:rPr lang="cs-CZ"/>
              <a:t>video</a:t>
            </a:r>
            <a:endParaRPr lang="cs-CZ" dirty="0"/>
          </a:p>
          <a:p>
            <a:r>
              <a:rPr lang="en-US"/>
              <a:t>Patients files</a:t>
            </a:r>
            <a:endParaRPr lang="cs-CZ" dirty="0"/>
          </a:p>
          <a:p>
            <a:r>
              <a:rPr lang="en-US"/>
              <a:t>Analysis of treatment protocols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4933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Histor</a:t>
            </a:r>
            <a:r>
              <a:rPr lang="en-US"/>
              <a:t>y of magnification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1876 oftalmolog</a:t>
            </a:r>
            <a:r>
              <a:rPr lang="en-US" dirty="0" err="1"/>
              <a:t>ist</a:t>
            </a:r>
            <a:r>
              <a:rPr lang="cs-CZ" dirty="0"/>
              <a:t> Edwin </a:t>
            </a:r>
            <a:r>
              <a:rPr lang="cs-CZ" dirty="0" err="1"/>
              <a:t>Seamisch</a:t>
            </a:r>
            <a:r>
              <a:rPr lang="cs-CZ" dirty="0"/>
              <a:t> </a:t>
            </a:r>
            <a:r>
              <a:rPr lang="en-US" dirty="0"/>
              <a:t>started using binocular loupes in general surgery.</a:t>
            </a:r>
            <a:endParaRPr lang="cs-CZ" dirty="0"/>
          </a:p>
          <a:p>
            <a:r>
              <a:rPr lang="cs-CZ" dirty="0"/>
              <a:t>1978</a:t>
            </a:r>
            <a:r>
              <a:rPr lang="en-US" dirty="0"/>
              <a:t> started development of special microscope for use in dentistry. </a:t>
            </a:r>
            <a:r>
              <a:rPr lang="cs-CZ" dirty="0"/>
              <a:t> </a:t>
            </a:r>
          </a:p>
          <a:p>
            <a:r>
              <a:rPr lang="cs-CZ" dirty="0"/>
              <a:t>1981 </a:t>
            </a:r>
            <a:r>
              <a:rPr lang="cs-CZ" dirty="0" err="1"/>
              <a:t>DentiScope</a:t>
            </a:r>
            <a:endParaRPr lang="cs-CZ" dirty="0"/>
          </a:p>
          <a:p>
            <a:r>
              <a:rPr lang="cs-CZ" dirty="0"/>
              <a:t>1990 </a:t>
            </a:r>
            <a:r>
              <a:rPr lang="cs-CZ" dirty="0" err="1"/>
              <a:t>Dr</a:t>
            </a:r>
            <a:r>
              <a:rPr lang="cs-CZ" dirty="0"/>
              <a:t> Gabriele </a:t>
            </a:r>
            <a:r>
              <a:rPr lang="cs-CZ" dirty="0" err="1"/>
              <a:t>Pecora</a:t>
            </a:r>
            <a:r>
              <a:rPr lang="en-US" dirty="0"/>
              <a:t> presented for the first time use of DOM during root </a:t>
            </a:r>
            <a:r>
              <a:rPr lang="en-US" dirty="0" err="1"/>
              <a:t>apectomy</a:t>
            </a:r>
            <a:r>
              <a:rPr lang="en-US" dirty="0"/>
              <a:t> with retrograde obturation.</a:t>
            </a:r>
            <a:endParaRPr lang="cs-CZ" dirty="0"/>
          </a:p>
          <a:p>
            <a:r>
              <a:rPr lang="cs-CZ" dirty="0"/>
              <a:t>1990 </a:t>
            </a:r>
            <a:r>
              <a:rPr lang="cs-CZ" dirty="0" err="1"/>
              <a:t>Garry</a:t>
            </a:r>
            <a:r>
              <a:rPr lang="cs-CZ" dirty="0"/>
              <a:t> </a:t>
            </a:r>
            <a:r>
              <a:rPr lang="cs-CZ" dirty="0" err="1"/>
              <a:t>Carr</a:t>
            </a:r>
            <a:r>
              <a:rPr lang="cs-CZ" dirty="0"/>
              <a:t> </a:t>
            </a:r>
            <a:r>
              <a:rPr lang="en-US" dirty="0"/>
              <a:t>introduced </a:t>
            </a:r>
            <a:r>
              <a:rPr lang="cs-CZ" dirty="0"/>
              <a:t>DOM </a:t>
            </a:r>
            <a:r>
              <a:rPr lang="en-US" dirty="0"/>
              <a:t>with </a:t>
            </a:r>
            <a:r>
              <a:rPr lang="en-US" dirty="0" err="1"/>
              <a:t>galileans</a:t>
            </a:r>
            <a:r>
              <a:rPr lang="en-US" dirty="0"/>
              <a:t> optics.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3361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accent4">
                    <a:lumMod val="75000"/>
                  </a:schemeClr>
                </a:solidFill>
              </a:rPr>
              <a:t>Dental</a:t>
            </a:r>
            <a:r>
              <a:rPr lang="cs-CZ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dirty="0" err="1"/>
              <a:t>o</a:t>
            </a:r>
            <a:r>
              <a:rPr lang="cs-CZ" dirty="0" err="1">
                <a:solidFill>
                  <a:schemeClr val="accent4">
                    <a:lumMod val="75000"/>
                  </a:schemeClr>
                </a:solidFill>
              </a:rPr>
              <a:t>perating</a:t>
            </a:r>
            <a:r>
              <a:rPr lang="cs-CZ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4">
                    <a:lumMod val="75000"/>
                  </a:schemeClr>
                </a:solidFill>
              </a:rPr>
              <a:t>microscope</a:t>
            </a:r>
            <a:r>
              <a:rPr lang="cs-CZ" dirty="0">
                <a:solidFill>
                  <a:schemeClr val="accent4">
                    <a:lumMod val="75000"/>
                  </a:schemeClr>
                </a:solidFill>
              </a:rPr>
              <a:t> in </a:t>
            </a:r>
            <a:r>
              <a:rPr lang="cs-CZ" dirty="0" err="1">
                <a:solidFill>
                  <a:schemeClr val="accent4">
                    <a:lumMod val="75000"/>
                  </a:schemeClr>
                </a:solidFill>
              </a:rPr>
              <a:t>dentistry</a:t>
            </a:r>
            <a:endParaRPr lang="cs-CZ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Direct </a:t>
            </a:r>
            <a:r>
              <a:rPr lang="cs-CZ" altLang="cs-CZ" dirty="0" err="1"/>
              <a:t>illumination</a:t>
            </a:r>
            <a:r>
              <a:rPr lang="cs-CZ" altLang="cs-CZ" dirty="0"/>
              <a:t>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operation</a:t>
            </a:r>
            <a:r>
              <a:rPr lang="cs-CZ" altLang="cs-CZ" dirty="0"/>
              <a:t> </a:t>
            </a:r>
            <a:r>
              <a:rPr lang="cs-CZ" altLang="cs-CZ" dirty="0" err="1"/>
              <a:t>field</a:t>
            </a:r>
            <a:r>
              <a:rPr lang="cs-CZ" altLang="cs-CZ" dirty="0"/>
              <a:t>.</a:t>
            </a:r>
          </a:p>
          <a:p>
            <a:r>
              <a:rPr lang="cs-CZ" altLang="cs-CZ" dirty="0" err="1"/>
              <a:t>Easier</a:t>
            </a:r>
            <a:r>
              <a:rPr lang="cs-CZ" altLang="cs-CZ" dirty="0"/>
              <a:t> and </a:t>
            </a:r>
            <a:r>
              <a:rPr lang="cs-CZ" altLang="cs-CZ" dirty="0" err="1"/>
              <a:t>accurate</a:t>
            </a:r>
            <a:r>
              <a:rPr lang="cs-CZ" altLang="cs-CZ" dirty="0"/>
              <a:t> </a:t>
            </a:r>
            <a:r>
              <a:rPr lang="cs-CZ" altLang="cs-CZ" dirty="0" err="1"/>
              <a:t>identification</a:t>
            </a:r>
            <a:r>
              <a:rPr lang="cs-CZ" altLang="cs-CZ" dirty="0"/>
              <a:t>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root</a:t>
            </a:r>
            <a:r>
              <a:rPr lang="cs-CZ" altLang="cs-CZ" dirty="0"/>
              <a:t> </a:t>
            </a:r>
            <a:r>
              <a:rPr lang="cs-CZ" altLang="cs-CZ" dirty="0" err="1"/>
              <a:t>canal</a:t>
            </a:r>
            <a:r>
              <a:rPr lang="cs-CZ" altLang="cs-CZ" dirty="0"/>
              <a:t> </a:t>
            </a:r>
            <a:r>
              <a:rPr lang="cs-CZ" altLang="cs-CZ" dirty="0" err="1"/>
              <a:t>orifices</a:t>
            </a:r>
            <a:r>
              <a:rPr lang="cs-CZ" altLang="cs-CZ" dirty="0"/>
              <a:t>.</a:t>
            </a:r>
          </a:p>
          <a:p>
            <a:r>
              <a:rPr lang="cs-CZ" altLang="cs-CZ" dirty="0" err="1"/>
              <a:t>Identification</a:t>
            </a:r>
            <a:r>
              <a:rPr lang="cs-CZ" altLang="cs-CZ" dirty="0"/>
              <a:t>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root</a:t>
            </a:r>
            <a:r>
              <a:rPr lang="cs-CZ" altLang="cs-CZ" dirty="0"/>
              <a:t> </a:t>
            </a:r>
            <a:r>
              <a:rPr lang="cs-CZ" altLang="cs-CZ" dirty="0" err="1"/>
              <a:t>canal</a:t>
            </a:r>
            <a:r>
              <a:rPr lang="cs-CZ" altLang="cs-CZ" dirty="0"/>
              <a:t> </a:t>
            </a:r>
            <a:r>
              <a:rPr lang="cs-CZ" altLang="cs-CZ" dirty="0" err="1"/>
              <a:t>anomalies</a:t>
            </a:r>
            <a:r>
              <a:rPr lang="cs-CZ" altLang="cs-CZ" dirty="0"/>
              <a:t>.</a:t>
            </a:r>
            <a:endParaRPr lang="en-US" altLang="cs-CZ" dirty="0"/>
          </a:p>
          <a:p>
            <a:r>
              <a:rPr lang="cs-CZ" altLang="cs-CZ" dirty="0" err="1"/>
              <a:t>Minimal</a:t>
            </a:r>
            <a:r>
              <a:rPr lang="cs-CZ" altLang="cs-CZ" dirty="0"/>
              <a:t> </a:t>
            </a:r>
            <a:r>
              <a:rPr lang="cs-CZ" altLang="cs-CZ" dirty="0" err="1"/>
              <a:t>invasive</a:t>
            </a:r>
            <a:r>
              <a:rPr lang="cs-CZ" altLang="cs-CZ" dirty="0"/>
              <a:t> </a:t>
            </a:r>
            <a:r>
              <a:rPr lang="cs-CZ" altLang="cs-CZ" dirty="0" err="1"/>
              <a:t>approach</a:t>
            </a:r>
            <a:r>
              <a:rPr lang="cs-CZ" altLang="cs-CZ" dirty="0"/>
              <a:t>.</a:t>
            </a:r>
          </a:p>
          <a:p>
            <a:r>
              <a:rPr lang="cs-CZ" altLang="cs-CZ" dirty="0" err="1"/>
              <a:t>Lower</a:t>
            </a:r>
            <a:r>
              <a:rPr lang="cs-CZ" altLang="cs-CZ" dirty="0"/>
              <a:t> </a:t>
            </a:r>
            <a:r>
              <a:rPr lang="cs-CZ" altLang="cs-CZ" dirty="0" err="1"/>
              <a:t>fatigue</a:t>
            </a:r>
            <a:r>
              <a:rPr lang="cs-CZ" altLang="cs-CZ" dirty="0"/>
              <a:t>.</a:t>
            </a:r>
          </a:p>
          <a:p>
            <a:r>
              <a:rPr lang="cs-CZ" altLang="cs-CZ" dirty="0" err="1">
                <a:sym typeface="Wingdings" panose="05000000000000000000" pitchFamily="2" charset="2"/>
              </a:rPr>
              <a:t>Communication</a:t>
            </a:r>
            <a:r>
              <a:rPr lang="cs-CZ" altLang="cs-CZ" dirty="0">
                <a:sym typeface="Wingdings" panose="05000000000000000000" pitchFamily="2" charset="2"/>
              </a:rPr>
              <a:t> </a:t>
            </a:r>
            <a:r>
              <a:rPr lang="cs-CZ" altLang="cs-CZ" dirty="0" err="1">
                <a:sym typeface="Wingdings" panose="05000000000000000000" pitchFamily="2" charset="2"/>
              </a:rPr>
              <a:t>with</a:t>
            </a:r>
            <a:r>
              <a:rPr lang="cs-CZ" altLang="cs-CZ" dirty="0">
                <a:sym typeface="Wingdings" panose="05000000000000000000" pitchFamily="2" charset="2"/>
              </a:rPr>
              <a:t> </a:t>
            </a:r>
            <a:r>
              <a:rPr lang="cs-CZ" altLang="cs-CZ" dirty="0" err="1">
                <a:sym typeface="Wingdings" panose="05000000000000000000" pitchFamily="2" charset="2"/>
              </a:rPr>
              <a:t>patient</a:t>
            </a:r>
            <a:r>
              <a:rPr lang="cs-CZ" altLang="cs-CZ" dirty="0">
                <a:sym typeface="Wingdings" panose="05000000000000000000" pitchFamily="2" charset="2"/>
              </a:rPr>
              <a:t>.</a:t>
            </a:r>
            <a:endParaRPr lang="en-US" altLang="cs-CZ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cs-CZ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3526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5350" y="1793875"/>
            <a:ext cx="10515600" cy="1997075"/>
          </a:xfrm>
        </p:spPr>
        <p:txBody>
          <a:bodyPr/>
          <a:lstStyle/>
          <a:p>
            <a:pPr algn="ctr"/>
            <a:r>
              <a:rPr lang="en-US"/>
              <a:t>Clinical morphology of root canal system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4140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Terminology</a:t>
            </a:r>
            <a:endParaRPr lang="cs-CZ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Picture 4" descr="Cohen-Pathways-of-the-Pulp-9th_edition-20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816" y="1396180"/>
            <a:ext cx="7634367" cy="5217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2229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9910"/>
            <a:ext cx="12172895" cy="4430599"/>
          </a:xfrm>
        </p:spPr>
      </p:pic>
      <p:sp>
        <p:nvSpPr>
          <p:cNvPr id="5" name="TextovéPole 4"/>
          <p:cNvSpPr txBox="1"/>
          <p:nvPr/>
        </p:nvSpPr>
        <p:spPr>
          <a:xfrm>
            <a:off x="885182" y="894735"/>
            <a:ext cx="104025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>
                    <a:lumMod val="85000"/>
                  </a:schemeClr>
                </a:solidFill>
              </a:rPr>
              <a:t>Root canal doesn’t run in straight line, usually its mesially curved. It can split in branches, not rounded diameter.</a:t>
            </a:r>
            <a:endParaRPr lang="cs-CZ" sz="2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5787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038" y="365125"/>
            <a:ext cx="8543924" cy="6366404"/>
          </a:xfrm>
        </p:spPr>
      </p:pic>
    </p:spTree>
    <p:extLst>
      <p:ext uri="{BB962C8B-B14F-4D97-AF65-F5344CB8AC3E}">
        <p14:creationId xmlns:p14="http://schemas.microsoft.com/office/powerpoint/2010/main" val="20248081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80" y="952990"/>
            <a:ext cx="10009239" cy="5463923"/>
          </a:xfrm>
        </p:spPr>
      </p:pic>
    </p:spTree>
    <p:extLst>
      <p:ext uri="{BB962C8B-B14F-4D97-AF65-F5344CB8AC3E}">
        <p14:creationId xmlns:p14="http://schemas.microsoft.com/office/powerpoint/2010/main" val="38057502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484" y="1447800"/>
            <a:ext cx="7365031" cy="4698905"/>
          </a:xfrm>
        </p:spPr>
      </p:pic>
    </p:spTree>
    <p:extLst>
      <p:ext uri="{BB962C8B-B14F-4D97-AF65-F5344CB8AC3E}">
        <p14:creationId xmlns:p14="http://schemas.microsoft.com/office/powerpoint/2010/main" val="5770113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accent4">
                    <a:lumMod val="75000"/>
                  </a:schemeClr>
                </a:solidFill>
              </a:rPr>
              <a:t>Apical</a:t>
            </a:r>
            <a:r>
              <a:rPr lang="cs-CZ" dirty="0">
                <a:solidFill>
                  <a:schemeClr val="accent4">
                    <a:lumMod val="75000"/>
                  </a:schemeClr>
                </a:solidFill>
              </a:rPr>
              <a:t> anatomy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7163" y="6340475"/>
            <a:ext cx="11530012" cy="360363"/>
          </a:xfrm>
        </p:spPr>
        <p:txBody>
          <a:bodyPr>
            <a:normAutofit/>
          </a:bodyPr>
          <a:lstStyle/>
          <a:p>
            <a:r>
              <a:rPr lang="cs-CZ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http://theendoacademy.com/wp-content/uploads/2013/04/apex-LargeType-001-620x604.jpg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531" y="1442936"/>
            <a:ext cx="5027275" cy="489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2662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accent4">
                    <a:lumMod val="75000"/>
                  </a:schemeClr>
                </a:solidFill>
              </a:rPr>
              <a:t>Apical</a:t>
            </a:r>
            <a:r>
              <a:rPr lang="cs-CZ" dirty="0">
                <a:solidFill>
                  <a:schemeClr val="accent4">
                    <a:lumMod val="75000"/>
                  </a:schemeClr>
                </a:solidFill>
              </a:rPr>
              <a:t> anatomy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18"/>
          <a:stretch/>
        </p:blipFill>
        <p:spPr>
          <a:xfrm>
            <a:off x="838200" y="1690688"/>
            <a:ext cx="6333110" cy="4127329"/>
          </a:xfrm>
        </p:spPr>
      </p:pic>
      <p:pic>
        <p:nvPicPr>
          <p:cNvPr id="5" name="Zástupný symbol pro obsah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3" t="59733" r="14855"/>
          <a:stretch/>
        </p:blipFill>
        <p:spPr>
          <a:xfrm>
            <a:off x="7171310" y="1724418"/>
            <a:ext cx="4677534" cy="314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2358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Guidelines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localization</a:t>
            </a:r>
            <a:r>
              <a:rPr lang="cs-CZ" dirty="0"/>
              <a:t> </a:t>
            </a:r>
            <a:r>
              <a:rPr lang="cs-CZ" dirty="0" err="1"/>
              <a:t>orifices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root</a:t>
            </a:r>
            <a:r>
              <a:rPr lang="cs-CZ" dirty="0"/>
              <a:t> </a:t>
            </a:r>
            <a:r>
              <a:rPr lang="cs-CZ" dirty="0" err="1"/>
              <a:t>canals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fontAlgn="base"/>
            <a:r>
              <a:rPr lang="en-US" i="1" dirty="0"/>
              <a:t>Centrality:</a:t>
            </a:r>
            <a:r>
              <a:rPr lang="en-US" dirty="0"/>
              <a:t> The floor of the pulp chamber is always located in the center of the tooth at the level of the CEJ.</a:t>
            </a:r>
          </a:p>
          <a:p>
            <a:pPr fontAlgn="base"/>
            <a:r>
              <a:rPr lang="en-US" i="1" dirty="0"/>
              <a:t>Symmetry:</a:t>
            </a:r>
            <a:r>
              <a:rPr lang="en-US" dirty="0"/>
              <a:t> Except for the maxillary molars, canal orifices are equidistant from a line drawn in a </a:t>
            </a:r>
            <a:r>
              <a:rPr lang="en-US" dirty="0" err="1"/>
              <a:t>mesiodistal</a:t>
            </a:r>
            <a:r>
              <a:rPr lang="en-US" dirty="0"/>
              <a:t> direction through the center of the pulp chamber floor. Except for the maxillary molars, canal orifices lie on a line perpendicular to a line drawn in a </a:t>
            </a:r>
            <a:r>
              <a:rPr lang="en-US" dirty="0" err="1"/>
              <a:t>mesiodistal</a:t>
            </a:r>
            <a:r>
              <a:rPr lang="en-US" dirty="0"/>
              <a:t> direction across the center of the pulp chamber floor.</a:t>
            </a:r>
          </a:p>
          <a:p>
            <a:pPr fontAlgn="base"/>
            <a:r>
              <a:rPr lang="en-US" i="1" dirty="0"/>
              <a:t>Color change:</a:t>
            </a:r>
            <a:r>
              <a:rPr lang="en-US" dirty="0"/>
              <a:t> The pulp chamber floor is always darker in color than the walls.</a:t>
            </a:r>
          </a:p>
          <a:p>
            <a:pPr fontAlgn="base"/>
            <a:r>
              <a:rPr lang="en-US" i="1" dirty="0"/>
              <a:t>Orifice location:</a:t>
            </a:r>
            <a:r>
              <a:rPr lang="en-US" dirty="0"/>
              <a:t> The orifices of the root canals are always located at the junction of the walls and the floor; the orifices of the root canals are always located at the angles in the floor-wall junction; and the orifices of the root canals are always located at the terminus of the roots’ developmental fusion lines.</a:t>
            </a:r>
          </a:p>
          <a:p>
            <a:pPr fontAlgn="base"/>
            <a:r>
              <a:rPr lang="en-US" dirty="0"/>
              <a:t>More than 95% of the teeth these investigators examined conformed to these spatial relationships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5283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Possibilities of magnification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Reduce</a:t>
            </a:r>
            <a:r>
              <a:rPr lang="en-US" dirty="0"/>
              <a:t> the distance between the object and eye</a:t>
            </a:r>
            <a:endParaRPr lang="cs-CZ" dirty="0"/>
          </a:p>
          <a:p>
            <a:r>
              <a:rPr lang="cs-CZ" dirty="0"/>
              <a:t>L</a:t>
            </a:r>
            <a:r>
              <a:rPr lang="en-US" dirty="0" err="1"/>
              <a:t>oupes</a:t>
            </a:r>
            <a:endParaRPr lang="cs-CZ" dirty="0"/>
          </a:p>
          <a:p>
            <a:r>
              <a:rPr lang="en-US" dirty="0"/>
              <a:t>Dental </a:t>
            </a:r>
            <a:r>
              <a:rPr lang="en-US" dirty="0" err="1"/>
              <a:t>operati</a:t>
            </a:r>
            <a:r>
              <a:rPr lang="cs-CZ" dirty="0" err="1"/>
              <a:t>ng</a:t>
            </a:r>
            <a:r>
              <a:rPr lang="en-US" dirty="0"/>
              <a:t> microscope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49936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18726" y="29060"/>
            <a:ext cx="5774215" cy="6685934"/>
          </a:xfrm>
        </p:spPr>
      </p:pic>
    </p:spTree>
    <p:extLst>
      <p:ext uri="{BB962C8B-B14F-4D97-AF65-F5344CB8AC3E}">
        <p14:creationId xmlns:p14="http://schemas.microsoft.com/office/powerpoint/2010/main" val="26553973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986" y="365125"/>
            <a:ext cx="7048027" cy="6492875"/>
          </a:xfrm>
        </p:spPr>
      </p:pic>
    </p:spTree>
    <p:extLst>
      <p:ext uri="{BB962C8B-B14F-4D97-AF65-F5344CB8AC3E}">
        <p14:creationId xmlns:p14="http://schemas.microsoft.com/office/powerpoint/2010/main" val="12152557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2199968" cy="6369678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8" y="0"/>
            <a:ext cx="53414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99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Failures</a:t>
            </a:r>
            <a:r>
              <a:rPr lang="cs-CZ" dirty="0"/>
              <a:t> </a:t>
            </a:r>
            <a:r>
              <a:rPr lang="cs-CZ" dirty="0" err="1"/>
              <a:t>during</a:t>
            </a:r>
            <a:r>
              <a:rPr lang="cs-CZ" dirty="0"/>
              <a:t> </a:t>
            </a:r>
            <a:r>
              <a:rPr lang="cs-CZ" dirty="0" err="1"/>
              <a:t>access</a:t>
            </a:r>
            <a:r>
              <a:rPr lang="cs-CZ" dirty="0"/>
              <a:t> </a:t>
            </a:r>
            <a:r>
              <a:rPr lang="cs-CZ" dirty="0" err="1"/>
              <a:t>preparation</a:t>
            </a:r>
            <a:endParaRPr lang="cs-CZ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355" y="1464570"/>
            <a:ext cx="6626942" cy="5181065"/>
          </a:xfrm>
        </p:spPr>
      </p:pic>
    </p:spTree>
    <p:extLst>
      <p:ext uri="{BB962C8B-B14F-4D97-AF65-F5344CB8AC3E}">
        <p14:creationId xmlns:p14="http://schemas.microsoft.com/office/powerpoint/2010/main" val="14902537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err="1">
                <a:solidFill>
                  <a:schemeClr val="bg1">
                    <a:lumMod val="85000"/>
                  </a:schemeClr>
                </a:solidFill>
              </a:rPr>
              <a:t>Opening</a:t>
            </a:r>
            <a:r>
              <a:rPr lang="cs-CZ" sz="28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cs-CZ" sz="2800" dirty="0" err="1">
                <a:solidFill>
                  <a:schemeClr val="bg1">
                    <a:lumMod val="85000"/>
                  </a:schemeClr>
                </a:solidFill>
              </a:rPr>
              <a:t>access</a:t>
            </a:r>
            <a:r>
              <a:rPr lang="cs-CZ" sz="28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cs-CZ" sz="2800" dirty="0" err="1">
                <a:solidFill>
                  <a:schemeClr val="bg1">
                    <a:lumMod val="85000"/>
                  </a:schemeClr>
                </a:solidFill>
              </a:rPr>
              <a:t>is</a:t>
            </a:r>
            <a:r>
              <a:rPr lang="cs-CZ" sz="28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cs-CZ" sz="2800" dirty="0" err="1">
                <a:solidFill>
                  <a:schemeClr val="bg1">
                    <a:lumMod val="85000"/>
                  </a:schemeClr>
                </a:solidFill>
              </a:rPr>
              <a:t>localized</a:t>
            </a:r>
            <a:r>
              <a:rPr lang="cs-CZ" sz="2800" dirty="0">
                <a:solidFill>
                  <a:schemeClr val="bg1">
                    <a:lumMod val="85000"/>
                  </a:schemeClr>
                </a:solidFill>
              </a:rPr>
              <a:t> on line </a:t>
            </a:r>
            <a:r>
              <a:rPr lang="cs-CZ" sz="2800" dirty="0" err="1">
                <a:solidFill>
                  <a:schemeClr val="bg1">
                    <a:lumMod val="85000"/>
                  </a:schemeClr>
                </a:solidFill>
              </a:rPr>
              <a:t>between</a:t>
            </a:r>
            <a:r>
              <a:rPr lang="cs-CZ" sz="28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cs-CZ" sz="2800" dirty="0" err="1">
                <a:solidFill>
                  <a:schemeClr val="bg1">
                    <a:lumMod val="85000"/>
                  </a:schemeClr>
                </a:solidFill>
              </a:rPr>
              <a:t>vestibular</a:t>
            </a:r>
            <a:r>
              <a:rPr lang="cs-CZ" sz="2800" dirty="0">
                <a:solidFill>
                  <a:schemeClr val="bg1">
                    <a:lumMod val="85000"/>
                  </a:schemeClr>
                </a:solidFill>
              </a:rPr>
              <a:t> and oral </a:t>
            </a:r>
            <a:r>
              <a:rPr lang="cs-CZ" sz="2800" dirty="0" err="1">
                <a:solidFill>
                  <a:schemeClr val="bg1">
                    <a:lumMod val="85000"/>
                  </a:schemeClr>
                </a:solidFill>
              </a:rPr>
              <a:t>cusp</a:t>
            </a:r>
            <a:r>
              <a:rPr lang="cs-CZ" sz="2800" dirty="0">
                <a:solidFill>
                  <a:schemeClr val="bg1">
                    <a:lumMod val="85000"/>
                  </a:schemeClr>
                </a:solidFill>
              </a:rPr>
              <a:t>. 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058" y="1805014"/>
            <a:ext cx="7467600" cy="4038600"/>
          </a:xfrm>
        </p:spPr>
      </p:pic>
    </p:spTree>
    <p:extLst>
      <p:ext uri="{BB962C8B-B14F-4D97-AF65-F5344CB8AC3E}">
        <p14:creationId xmlns:p14="http://schemas.microsoft.com/office/powerpoint/2010/main" val="4444374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698987"/>
            <a:ext cx="10515600" cy="863907"/>
          </a:xfrm>
        </p:spPr>
        <p:txBody>
          <a:bodyPr anchor="t">
            <a:normAutofit fontScale="90000"/>
          </a:bodyPr>
          <a:lstStyle/>
          <a:p>
            <a:r>
              <a:rPr lang="cs-CZ" sz="3100" dirty="0" err="1">
                <a:solidFill>
                  <a:schemeClr val="bg1">
                    <a:lumMod val="85000"/>
                  </a:schemeClr>
                </a:solidFill>
              </a:rPr>
              <a:t>For</a:t>
            </a:r>
            <a:r>
              <a:rPr lang="cs-CZ" sz="31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cs-CZ" sz="3100" dirty="0" err="1">
                <a:solidFill>
                  <a:schemeClr val="bg1">
                    <a:lumMod val="85000"/>
                  </a:schemeClr>
                </a:solidFill>
              </a:rPr>
              <a:t>lower</a:t>
            </a:r>
            <a:r>
              <a:rPr lang="cs-CZ" sz="31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cs-CZ" sz="3100" dirty="0" err="1">
                <a:solidFill>
                  <a:schemeClr val="bg1">
                    <a:lumMod val="85000"/>
                  </a:schemeClr>
                </a:solidFill>
              </a:rPr>
              <a:t>premolars</a:t>
            </a:r>
            <a:r>
              <a:rPr lang="cs-CZ" sz="31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cs-CZ" sz="3100" dirty="0" err="1">
                <a:solidFill>
                  <a:schemeClr val="bg1">
                    <a:lumMod val="85000"/>
                  </a:schemeClr>
                </a:solidFill>
              </a:rPr>
              <a:t>the</a:t>
            </a:r>
            <a:r>
              <a:rPr lang="cs-CZ" sz="31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cs-CZ" sz="3100" dirty="0" err="1">
                <a:solidFill>
                  <a:schemeClr val="bg1">
                    <a:lumMod val="85000"/>
                  </a:schemeClr>
                </a:solidFill>
              </a:rPr>
              <a:t>opening</a:t>
            </a:r>
            <a:r>
              <a:rPr lang="cs-CZ" sz="31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cs-CZ" sz="3100" dirty="0" err="1">
                <a:solidFill>
                  <a:schemeClr val="bg1">
                    <a:lumMod val="85000"/>
                  </a:schemeClr>
                </a:solidFill>
              </a:rPr>
              <a:t>access</a:t>
            </a:r>
            <a:r>
              <a:rPr lang="cs-CZ" sz="31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cs-CZ" sz="3100" dirty="0" err="1">
                <a:solidFill>
                  <a:schemeClr val="bg1">
                    <a:lumMod val="85000"/>
                  </a:schemeClr>
                </a:solidFill>
              </a:rPr>
              <a:t>must</a:t>
            </a:r>
            <a:r>
              <a:rPr lang="cs-CZ" sz="31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cs-CZ" sz="3100" dirty="0" err="1">
                <a:solidFill>
                  <a:schemeClr val="bg1">
                    <a:lumMod val="85000"/>
                  </a:schemeClr>
                </a:solidFill>
              </a:rPr>
              <a:t>respect</a:t>
            </a:r>
            <a:r>
              <a:rPr lang="cs-CZ" sz="31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cs-CZ" sz="3100" dirty="0" err="1">
                <a:solidFill>
                  <a:schemeClr val="bg1">
                    <a:lumMod val="85000"/>
                  </a:schemeClr>
                </a:solidFill>
              </a:rPr>
              <a:t>lingual</a:t>
            </a:r>
            <a:r>
              <a:rPr lang="cs-CZ" sz="31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cs-CZ" sz="3100" dirty="0" err="1">
                <a:solidFill>
                  <a:schemeClr val="bg1">
                    <a:lumMod val="85000"/>
                  </a:schemeClr>
                </a:solidFill>
              </a:rPr>
              <a:t>inclination</a:t>
            </a:r>
            <a:r>
              <a:rPr lang="cs-CZ" sz="31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cs-CZ" sz="3100" dirty="0" err="1">
                <a:solidFill>
                  <a:schemeClr val="bg1">
                    <a:lumMod val="85000"/>
                  </a:schemeClr>
                </a:solidFill>
              </a:rPr>
              <a:t>of</a:t>
            </a:r>
            <a:r>
              <a:rPr lang="cs-CZ" sz="31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cs-CZ" sz="3100" dirty="0" err="1">
                <a:solidFill>
                  <a:schemeClr val="bg1">
                    <a:lumMod val="85000"/>
                  </a:schemeClr>
                </a:solidFill>
              </a:rPr>
              <a:t>crown</a:t>
            </a:r>
            <a:r>
              <a:rPr lang="cs-CZ" sz="3100" dirty="0">
                <a:solidFill>
                  <a:schemeClr val="bg1">
                    <a:lumMod val="85000"/>
                  </a:schemeClr>
                </a:solidFill>
              </a:rPr>
              <a:t>. </a:t>
            </a:r>
            <a:br>
              <a:rPr lang="cs-CZ" dirty="0">
                <a:solidFill>
                  <a:schemeClr val="bg1">
                    <a:lumMod val="85000"/>
                  </a:schemeClr>
                </a:solidFill>
              </a:rPr>
            </a:b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0" y="1867694"/>
            <a:ext cx="7886700" cy="4267200"/>
          </a:xfrm>
        </p:spPr>
      </p:pic>
    </p:spTree>
    <p:extLst>
      <p:ext uri="{BB962C8B-B14F-4D97-AF65-F5344CB8AC3E}">
        <p14:creationId xmlns:p14="http://schemas.microsoft.com/office/powerpoint/2010/main" val="25626654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For molars the correct starting location is on the central groove halfway between the mesial and distal boundaries.</a:t>
            </a:r>
            <a:endParaRPr lang="cs-CZ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10515600" cy="3753765"/>
          </a:xfrm>
        </p:spPr>
      </p:pic>
    </p:spTree>
    <p:extLst>
      <p:ext uri="{BB962C8B-B14F-4D97-AF65-F5344CB8AC3E}">
        <p14:creationId xmlns:p14="http://schemas.microsoft.com/office/powerpoint/2010/main" val="24259343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306" y="1186704"/>
            <a:ext cx="6157406" cy="5671296"/>
          </a:xfrm>
        </p:spPr>
      </p:pic>
      <p:sp>
        <p:nvSpPr>
          <p:cNvPr id="5" name="TextovéPole 4"/>
          <p:cNvSpPr txBox="1"/>
          <p:nvPr/>
        </p:nvSpPr>
        <p:spPr>
          <a:xfrm>
            <a:off x="838200" y="1690688"/>
            <a:ext cx="423436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err="1">
                <a:solidFill>
                  <a:schemeClr val="bg1">
                    <a:lumMod val="85000"/>
                  </a:schemeClr>
                </a:solidFill>
              </a:rPr>
              <a:t>Completly</a:t>
            </a:r>
            <a:r>
              <a:rPr lang="cs-CZ" sz="28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cs-CZ" sz="2800" dirty="0" err="1">
                <a:solidFill>
                  <a:schemeClr val="bg1">
                    <a:lumMod val="85000"/>
                  </a:schemeClr>
                </a:solidFill>
              </a:rPr>
              <a:t>remove</a:t>
            </a:r>
            <a:r>
              <a:rPr lang="cs-CZ" sz="28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cs-CZ" sz="2800" dirty="0" err="1">
                <a:solidFill>
                  <a:schemeClr val="bg1">
                    <a:lumMod val="85000"/>
                  </a:schemeClr>
                </a:solidFill>
              </a:rPr>
              <a:t>roof</a:t>
            </a:r>
            <a:r>
              <a:rPr lang="cs-CZ" sz="28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cs-CZ" sz="2800" dirty="0" err="1">
                <a:solidFill>
                  <a:schemeClr val="bg1">
                    <a:lumMod val="85000"/>
                  </a:schemeClr>
                </a:solidFill>
              </a:rPr>
              <a:t>of</a:t>
            </a:r>
            <a:r>
              <a:rPr lang="cs-CZ" sz="2800" dirty="0">
                <a:solidFill>
                  <a:schemeClr val="bg1">
                    <a:lumMod val="85000"/>
                  </a:schemeClr>
                </a:solidFill>
              </a:rPr>
              <a:t> pulp </a:t>
            </a:r>
            <a:r>
              <a:rPr lang="cs-CZ" sz="2800" dirty="0" err="1">
                <a:solidFill>
                  <a:schemeClr val="bg1">
                    <a:lumMod val="85000"/>
                  </a:schemeClr>
                </a:solidFill>
              </a:rPr>
              <a:t>chamber</a:t>
            </a:r>
            <a:r>
              <a:rPr lang="cs-CZ" sz="2800" dirty="0">
                <a:solidFill>
                  <a:schemeClr val="bg1">
                    <a:lumMod val="85000"/>
                  </a:schemeClr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err="1">
                <a:solidFill>
                  <a:schemeClr val="bg1">
                    <a:lumMod val="85000"/>
                  </a:schemeClr>
                </a:solidFill>
              </a:rPr>
              <a:t>Straight</a:t>
            </a:r>
            <a:r>
              <a:rPr lang="cs-CZ" sz="2800" dirty="0">
                <a:solidFill>
                  <a:schemeClr val="bg1">
                    <a:lumMod val="85000"/>
                  </a:schemeClr>
                </a:solidFill>
              </a:rPr>
              <a:t> line </a:t>
            </a:r>
            <a:r>
              <a:rPr lang="cs-CZ" sz="2800" dirty="0" err="1">
                <a:solidFill>
                  <a:schemeClr val="bg1">
                    <a:lumMod val="85000"/>
                  </a:schemeClr>
                </a:solidFill>
              </a:rPr>
              <a:t>access</a:t>
            </a:r>
            <a:r>
              <a:rPr lang="cs-CZ" sz="28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cs-CZ" sz="2800" dirty="0" err="1">
                <a:solidFill>
                  <a:schemeClr val="bg1">
                    <a:lumMod val="85000"/>
                  </a:schemeClr>
                </a:solidFill>
              </a:rPr>
              <a:t>into</a:t>
            </a:r>
            <a:r>
              <a:rPr lang="cs-CZ" sz="28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cs-CZ" sz="2800" dirty="0" err="1">
                <a:solidFill>
                  <a:schemeClr val="bg1">
                    <a:lumMod val="85000"/>
                  </a:schemeClr>
                </a:solidFill>
              </a:rPr>
              <a:t>root</a:t>
            </a:r>
            <a:r>
              <a:rPr lang="cs-CZ" sz="28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cs-CZ" sz="2800" dirty="0" err="1">
                <a:solidFill>
                  <a:schemeClr val="bg1">
                    <a:lumMod val="85000"/>
                  </a:schemeClr>
                </a:solidFill>
              </a:rPr>
              <a:t>canal</a:t>
            </a:r>
            <a:r>
              <a:rPr lang="cs-CZ" sz="2800" dirty="0">
                <a:solidFill>
                  <a:schemeClr val="bg1">
                    <a:lumMod val="85000"/>
                  </a:schemeClr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7728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878" y="0"/>
            <a:ext cx="6902244" cy="6859321"/>
          </a:xfrm>
        </p:spPr>
      </p:pic>
    </p:spTree>
    <p:extLst>
      <p:ext uri="{BB962C8B-B14F-4D97-AF65-F5344CB8AC3E}">
        <p14:creationId xmlns:p14="http://schemas.microsoft.com/office/powerpoint/2010/main" val="287704449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Failures</a:t>
            </a:r>
            <a:r>
              <a:rPr lang="cs-CZ" dirty="0"/>
              <a:t> </a:t>
            </a:r>
            <a:r>
              <a:rPr lang="cs-CZ" dirty="0" err="1"/>
              <a:t>during</a:t>
            </a:r>
            <a:r>
              <a:rPr lang="cs-CZ" dirty="0"/>
              <a:t> </a:t>
            </a:r>
            <a:r>
              <a:rPr lang="cs-CZ" dirty="0" err="1"/>
              <a:t>access</a:t>
            </a:r>
            <a:r>
              <a:rPr lang="cs-CZ" dirty="0"/>
              <a:t> </a:t>
            </a:r>
            <a:r>
              <a:rPr lang="cs-CZ" dirty="0" err="1"/>
              <a:t>preparation</a:t>
            </a:r>
            <a:endParaRPr lang="cs-CZ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584" y="1287717"/>
            <a:ext cx="8132831" cy="557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386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distance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It is determined by high -&gt; individual parameter.</a:t>
            </a:r>
          </a:p>
          <a:p>
            <a:r>
              <a:rPr lang="en-US" dirty="0" err="1"/>
              <a:t>Ergonomical</a:t>
            </a:r>
            <a:r>
              <a:rPr lang="en-US" dirty="0"/>
              <a:t> perfect position.</a:t>
            </a:r>
          </a:p>
          <a:p>
            <a:r>
              <a:rPr lang="en-US" dirty="0"/>
              <a:t>Focusing object of interest into working distance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13785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Maxillary</a:t>
            </a:r>
            <a:r>
              <a:rPr lang="cs-CZ" dirty="0"/>
              <a:t> </a:t>
            </a:r>
            <a:r>
              <a:rPr lang="cs-CZ" dirty="0" err="1"/>
              <a:t>central</a:t>
            </a:r>
            <a:r>
              <a:rPr lang="cs-CZ" dirty="0"/>
              <a:t> </a:t>
            </a:r>
            <a:r>
              <a:rPr lang="cs-CZ" dirty="0" err="1"/>
              <a:t>incisor</a:t>
            </a:r>
            <a:endParaRPr lang="cs-CZ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515" y="1690688"/>
            <a:ext cx="4884285" cy="4787305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515" y="1690465"/>
            <a:ext cx="4884285" cy="4787752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838200" y="1690465"/>
            <a:ext cx="553310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The access cavity </a:t>
            </a:r>
            <a:r>
              <a:rPr lang="cs-CZ" sz="2800" dirty="0">
                <a:solidFill>
                  <a:schemeClr val="bg1">
                    <a:lumMod val="95000"/>
                  </a:schemeClr>
                </a:solidFill>
              </a:rPr>
              <a:t>has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 triangular</a:t>
            </a:r>
            <a:r>
              <a:rPr lang="cs-CZ" sz="28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cs-CZ" sz="2800" dirty="0" err="1">
                <a:solidFill>
                  <a:schemeClr val="bg1">
                    <a:lumMod val="95000"/>
                  </a:schemeClr>
                </a:solidFill>
              </a:rPr>
              <a:t>outline</a:t>
            </a:r>
            <a:r>
              <a:rPr lang="cs-CZ" sz="2800" dirty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>
                    <a:lumMod val="95000"/>
                  </a:schemeClr>
                </a:solidFill>
              </a:rPr>
              <a:t>1 </a:t>
            </a:r>
            <a:r>
              <a:rPr lang="cs-CZ" sz="2800" dirty="0" err="1">
                <a:solidFill>
                  <a:schemeClr val="bg1">
                    <a:lumMod val="95000"/>
                  </a:schemeClr>
                </a:solidFill>
              </a:rPr>
              <a:t>root</a:t>
            </a:r>
            <a:r>
              <a:rPr lang="cs-CZ" sz="2800" dirty="0">
                <a:solidFill>
                  <a:schemeClr val="bg1">
                    <a:lumMod val="95000"/>
                  </a:schemeClr>
                </a:solidFill>
              </a:rPr>
              <a:t> – 1 </a:t>
            </a:r>
            <a:r>
              <a:rPr lang="cs-CZ" sz="2800" dirty="0" err="1">
                <a:solidFill>
                  <a:schemeClr val="bg1">
                    <a:lumMod val="95000"/>
                  </a:schemeClr>
                </a:solidFill>
              </a:rPr>
              <a:t>root</a:t>
            </a:r>
            <a:r>
              <a:rPr lang="cs-CZ" sz="28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cs-CZ" sz="2800" dirty="0" err="1">
                <a:solidFill>
                  <a:schemeClr val="bg1">
                    <a:lumMod val="95000"/>
                  </a:schemeClr>
                </a:solidFill>
              </a:rPr>
              <a:t>canal</a:t>
            </a:r>
            <a:endParaRPr lang="cs-CZ" sz="2800" dirty="0">
              <a:solidFill>
                <a:schemeClr val="bg1">
                  <a:lumMod val="8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81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8" y="131786"/>
            <a:ext cx="6115664" cy="6726214"/>
          </a:xfrm>
        </p:spPr>
      </p:pic>
    </p:spTree>
    <p:extLst>
      <p:ext uri="{BB962C8B-B14F-4D97-AF65-F5344CB8AC3E}">
        <p14:creationId xmlns:p14="http://schemas.microsoft.com/office/powerpoint/2010/main" val="29764691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2199968" cy="6369678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8" y="0"/>
            <a:ext cx="53414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9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Maxillary</a:t>
            </a:r>
            <a:r>
              <a:rPr lang="cs-CZ" dirty="0"/>
              <a:t> </a:t>
            </a:r>
            <a:r>
              <a:rPr lang="cs-CZ" dirty="0" err="1"/>
              <a:t>central</a:t>
            </a:r>
            <a:r>
              <a:rPr lang="cs-CZ" dirty="0"/>
              <a:t> </a:t>
            </a:r>
            <a:r>
              <a:rPr lang="cs-CZ" dirty="0" err="1"/>
              <a:t>incisor</a:t>
            </a:r>
            <a:endParaRPr lang="cs-CZ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>
              <a:solidFill>
                <a:schemeClr val="bg1">
                  <a:lumMod val="85000"/>
                </a:schemeClr>
              </a:solidFill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741897"/>
              </p:ext>
            </p:extLst>
          </p:nvPr>
        </p:nvGraphicFramePr>
        <p:xfrm>
          <a:off x="2032000" y="2635566"/>
          <a:ext cx="8128000" cy="273145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02031568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757172147"/>
                    </a:ext>
                  </a:extLst>
                </a:gridCol>
              </a:tblGrid>
              <a:tr h="546291"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err="1">
                          <a:solidFill>
                            <a:schemeClr val="tx1"/>
                          </a:solidFill>
                        </a:rPr>
                        <a:t>Length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b="0" dirty="0" err="1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b="0" dirty="0" err="1">
                          <a:solidFill>
                            <a:schemeClr val="tx1"/>
                          </a:solidFill>
                        </a:rPr>
                        <a:t>tooth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>
                          <a:solidFill>
                            <a:schemeClr val="tx1"/>
                          </a:solidFill>
                        </a:rPr>
                        <a:t>23,5mm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5403189"/>
                  </a:ext>
                </a:extLst>
              </a:tr>
              <a:tr h="546291"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err="1">
                          <a:solidFill>
                            <a:schemeClr val="tx1"/>
                          </a:solidFill>
                        </a:rPr>
                        <a:t>Length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b="0" dirty="0" err="1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b="0" dirty="0" err="1">
                          <a:solidFill>
                            <a:schemeClr val="tx1"/>
                          </a:solidFill>
                        </a:rPr>
                        <a:t>crown</a:t>
                      </a:r>
                      <a:endParaRPr lang="cs-CZ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10,5mm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954797"/>
                  </a:ext>
                </a:extLst>
              </a:tr>
              <a:tr h="546291"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err="1">
                          <a:solidFill>
                            <a:schemeClr val="tx1"/>
                          </a:solidFill>
                        </a:rPr>
                        <a:t>Length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b="0" dirty="0" err="1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b="0" dirty="0" err="1">
                          <a:solidFill>
                            <a:schemeClr val="tx1"/>
                          </a:solidFill>
                        </a:rPr>
                        <a:t>root</a:t>
                      </a:r>
                      <a:endParaRPr lang="cs-CZ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13mm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650585"/>
                  </a:ext>
                </a:extLst>
              </a:tr>
              <a:tr h="546291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Width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crown</a:t>
                      </a:r>
                      <a:endParaRPr lang="cs-CZ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8,5mm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5056542"/>
                  </a:ext>
                </a:extLst>
              </a:tr>
              <a:tr h="546291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Width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cervical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 area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7mm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4116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663501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Maxillary</a:t>
            </a:r>
            <a:r>
              <a:rPr lang="cs-CZ" dirty="0"/>
              <a:t> </a:t>
            </a:r>
            <a:r>
              <a:rPr lang="cs-CZ" dirty="0" err="1"/>
              <a:t>lateral</a:t>
            </a:r>
            <a:r>
              <a:rPr lang="cs-CZ" dirty="0"/>
              <a:t> </a:t>
            </a:r>
            <a:r>
              <a:rPr lang="cs-CZ" dirty="0" err="1"/>
              <a:t>incisor</a:t>
            </a:r>
            <a:endParaRPr lang="cs-CZ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484" y="1511783"/>
            <a:ext cx="4902316" cy="4911213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484" y="1511783"/>
            <a:ext cx="4920046" cy="4911213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838200" y="1789471"/>
            <a:ext cx="51398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The access cavity is triangular and reproduces</a:t>
            </a:r>
            <a:r>
              <a:rPr lang="cs-CZ" sz="28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the shape of the endodontic space</a:t>
            </a:r>
            <a:r>
              <a:rPr lang="cs-CZ" sz="2800" dirty="0">
                <a:solidFill>
                  <a:schemeClr val="bg1">
                    <a:lumMod val="95000"/>
                  </a:schemeClr>
                </a:solidFill>
              </a:rPr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>
                    <a:lumMod val="95000"/>
                  </a:schemeClr>
                </a:solidFill>
              </a:rPr>
              <a:t>1 </a:t>
            </a:r>
            <a:r>
              <a:rPr lang="cs-CZ" sz="2800" dirty="0" err="1">
                <a:solidFill>
                  <a:schemeClr val="bg1">
                    <a:lumMod val="95000"/>
                  </a:schemeClr>
                </a:solidFill>
              </a:rPr>
              <a:t>root</a:t>
            </a:r>
            <a:r>
              <a:rPr lang="cs-CZ" sz="2800" dirty="0">
                <a:solidFill>
                  <a:schemeClr val="bg1">
                    <a:lumMod val="95000"/>
                  </a:schemeClr>
                </a:solidFill>
              </a:rPr>
              <a:t> – 1 </a:t>
            </a:r>
            <a:r>
              <a:rPr lang="cs-CZ" sz="2800" dirty="0" err="1">
                <a:solidFill>
                  <a:schemeClr val="bg1">
                    <a:lumMod val="95000"/>
                  </a:schemeClr>
                </a:solidFill>
              </a:rPr>
              <a:t>root</a:t>
            </a:r>
            <a:r>
              <a:rPr lang="cs-CZ" sz="28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cs-CZ" sz="2800" dirty="0" err="1">
                <a:solidFill>
                  <a:schemeClr val="bg1">
                    <a:lumMod val="95000"/>
                  </a:schemeClr>
                </a:solidFill>
              </a:rPr>
              <a:t>canal</a:t>
            </a:r>
            <a:endParaRPr lang="cs-CZ" sz="2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95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24891"/>
            <a:ext cx="5486400" cy="6633109"/>
          </a:xfrm>
        </p:spPr>
      </p:pic>
      <p:pic>
        <p:nvPicPr>
          <p:cNvPr id="5" name="Zástupný symbol pro obsa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12" y="2339617"/>
            <a:ext cx="5774588" cy="4351338"/>
          </a:xfrm>
          <a:prstGeom prst="rect">
            <a:avLst/>
          </a:prstGeom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845277" y="798566"/>
            <a:ext cx="5946058" cy="96737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6200" dirty="0">
                <a:solidFill>
                  <a:schemeClr val="bg1">
                    <a:lumMod val="75000"/>
                  </a:schemeClr>
                </a:solidFill>
              </a:rPr>
              <a:t>In 53% </a:t>
            </a:r>
            <a:r>
              <a:rPr lang="cs-CZ" sz="6200" dirty="0" err="1">
                <a:solidFill>
                  <a:schemeClr val="bg1">
                    <a:lumMod val="75000"/>
                  </a:schemeClr>
                </a:solidFill>
              </a:rPr>
              <a:t>cases</a:t>
            </a:r>
            <a:r>
              <a:rPr lang="cs-CZ" sz="62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cs-CZ" sz="6200" dirty="0" err="1">
                <a:solidFill>
                  <a:schemeClr val="bg1">
                    <a:lumMod val="75000"/>
                  </a:schemeClr>
                </a:solidFill>
              </a:rPr>
              <a:t>we</a:t>
            </a:r>
            <a:r>
              <a:rPr lang="cs-CZ" sz="62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cs-CZ" sz="6200" dirty="0" err="1">
                <a:solidFill>
                  <a:schemeClr val="bg1">
                    <a:lumMod val="75000"/>
                  </a:schemeClr>
                </a:solidFill>
              </a:rPr>
              <a:t>can</a:t>
            </a:r>
            <a:r>
              <a:rPr lang="cs-CZ" sz="62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cs-CZ" sz="6200" dirty="0" err="1">
                <a:solidFill>
                  <a:schemeClr val="bg1">
                    <a:lumMod val="75000"/>
                  </a:schemeClr>
                </a:solidFill>
              </a:rPr>
              <a:t>find</a:t>
            </a:r>
            <a:r>
              <a:rPr lang="cs-CZ" sz="62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cs-CZ" sz="6200" dirty="0" err="1">
                <a:solidFill>
                  <a:schemeClr val="bg1">
                    <a:lumMod val="75000"/>
                  </a:schemeClr>
                </a:solidFill>
              </a:rPr>
              <a:t>distal</a:t>
            </a:r>
            <a:r>
              <a:rPr lang="cs-CZ" sz="62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cs-CZ" sz="6200" dirty="0" err="1">
                <a:solidFill>
                  <a:schemeClr val="bg1">
                    <a:lumMod val="75000"/>
                  </a:schemeClr>
                </a:solidFill>
              </a:rPr>
              <a:t>curvature</a:t>
            </a:r>
            <a:r>
              <a:rPr lang="cs-CZ" sz="6200" dirty="0">
                <a:solidFill>
                  <a:schemeClr val="bg1">
                    <a:lumMod val="75000"/>
                  </a:schemeClr>
                </a:solidFill>
              </a:rPr>
              <a:t> in </a:t>
            </a:r>
            <a:r>
              <a:rPr lang="cs-CZ" sz="6200" dirty="0" err="1">
                <a:solidFill>
                  <a:schemeClr val="bg1">
                    <a:lumMod val="75000"/>
                  </a:schemeClr>
                </a:solidFill>
              </a:rPr>
              <a:t>the</a:t>
            </a:r>
            <a:r>
              <a:rPr lang="cs-CZ" sz="62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cs-CZ" sz="6200" dirty="0" err="1">
                <a:solidFill>
                  <a:schemeClr val="bg1">
                    <a:lumMod val="75000"/>
                  </a:schemeClr>
                </a:solidFill>
              </a:rPr>
              <a:t>apical</a:t>
            </a:r>
            <a:r>
              <a:rPr lang="cs-CZ" sz="62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cs-CZ" sz="6200" dirty="0" err="1">
                <a:solidFill>
                  <a:schemeClr val="bg1">
                    <a:lumMod val="75000"/>
                  </a:schemeClr>
                </a:solidFill>
              </a:rPr>
              <a:t>third</a:t>
            </a:r>
            <a:r>
              <a:rPr lang="cs-CZ" sz="62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cs-CZ" sz="6200" dirty="0" err="1">
                <a:solidFill>
                  <a:schemeClr val="bg1">
                    <a:lumMod val="75000"/>
                  </a:schemeClr>
                </a:solidFill>
              </a:rPr>
              <a:t>of</a:t>
            </a:r>
            <a:r>
              <a:rPr lang="cs-CZ" sz="62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cs-CZ" sz="6200" dirty="0" err="1">
                <a:solidFill>
                  <a:schemeClr val="bg1">
                    <a:lumMod val="75000"/>
                  </a:schemeClr>
                </a:solidFill>
              </a:rPr>
              <a:t>the</a:t>
            </a:r>
            <a:r>
              <a:rPr lang="cs-CZ" sz="62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cs-CZ" sz="6200" dirty="0" err="1">
                <a:solidFill>
                  <a:schemeClr val="bg1">
                    <a:lumMod val="75000"/>
                  </a:schemeClr>
                </a:solidFill>
              </a:rPr>
              <a:t>root</a:t>
            </a:r>
            <a:r>
              <a:rPr lang="cs-CZ" sz="6200" dirty="0">
                <a:solidFill>
                  <a:schemeClr val="bg1">
                    <a:lumMod val="75000"/>
                  </a:schemeClr>
                </a:solidFill>
              </a:rPr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447132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Maxillary</a:t>
            </a:r>
            <a:r>
              <a:rPr lang="cs-CZ" dirty="0"/>
              <a:t> </a:t>
            </a:r>
            <a:r>
              <a:rPr lang="cs-CZ" dirty="0" err="1"/>
              <a:t>l</a:t>
            </a:r>
            <a:r>
              <a:rPr lang="cs-CZ" dirty="0" err="1">
                <a:solidFill>
                  <a:schemeClr val="accent4">
                    <a:lumMod val="75000"/>
                  </a:schemeClr>
                </a:solidFill>
              </a:rPr>
              <a:t>ateral</a:t>
            </a:r>
            <a:r>
              <a:rPr lang="cs-CZ" dirty="0"/>
              <a:t> </a:t>
            </a:r>
            <a:r>
              <a:rPr lang="cs-CZ" dirty="0" err="1">
                <a:solidFill>
                  <a:schemeClr val="accent4">
                    <a:lumMod val="75000"/>
                  </a:schemeClr>
                </a:solidFill>
              </a:rPr>
              <a:t>incisor</a:t>
            </a:r>
            <a:endParaRPr lang="cs-CZ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>
              <a:solidFill>
                <a:schemeClr val="bg1">
                  <a:lumMod val="85000"/>
                </a:schemeClr>
              </a:solidFill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753187"/>
              </p:ext>
            </p:extLst>
          </p:nvPr>
        </p:nvGraphicFramePr>
        <p:xfrm>
          <a:off x="2032000" y="2635566"/>
          <a:ext cx="8128000" cy="273145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02031568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757172147"/>
                    </a:ext>
                  </a:extLst>
                </a:gridCol>
              </a:tblGrid>
              <a:tr h="546291"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err="1">
                          <a:solidFill>
                            <a:schemeClr val="tx1"/>
                          </a:solidFill>
                        </a:rPr>
                        <a:t>Length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b="0" dirty="0" err="1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b="0" dirty="0" err="1">
                          <a:solidFill>
                            <a:schemeClr val="tx1"/>
                          </a:solidFill>
                        </a:rPr>
                        <a:t>tooth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>
                          <a:solidFill>
                            <a:schemeClr val="tx1"/>
                          </a:solidFill>
                        </a:rPr>
                        <a:t>22mm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5403189"/>
                  </a:ext>
                </a:extLst>
              </a:tr>
              <a:tr h="546291"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err="1">
                          <a:solidFill>
                            <a:schemeClr val="tx1"/>
                          </a:solidFill>
                        </a:rPr>
                        <a:t>Length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b="0" dirty="0" err="1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b="0" dirty="0" err="1">
                          <a:solidFill>
                            <a:schemeClr val="tx1"/>
                          </a:solidFill>
                        </a:rPr>
                        <a:t>crown</a:t>
                      </a:r>
                      <a:endParaRPr lang="cs-CZ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9mm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954797"/>
                  </a:ext>
                </a:extLst>
              </a:tr>
              <a:tr h="546291"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err="1">
                          <a:solidFill>
                            <a:schemeClr val="tx1"/>
                          </a:solidFill>
                        </a:rPr>
                        <a:t>Length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b="0" dirty="0" err="1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b="0" dirty="0" err="1">
                          <a:solidFill>
                            <a:schemeClr val="tx1"/>
                          </a:solidFill>
                        </a:rPr>
                        <a:t>root</a:t>
                      </a:r>
                      <a:endParaRPr lang="cs-CZ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13mm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650585"/>
                  </a:ext>
                </a:extLst>
              </a:tr>
              <a:tr h="546291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Width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crown</a:t>
                      </a:r>
                      <a:endParaRPr lang="cs-CZ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6,5mm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5056542"/>
                  </a:ext>
                </a:extLst>
              </a:tr>
              <a:tr h="546291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Width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cervical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 area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5mm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4116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121835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Maxillary</a:t>
            </a:r>
            <a:r>
              <a:rPr lang="cs-CZ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4">
                    <a:lumMod val="75000"/>
                  </a:schemeClr>
                </a:solidFill>
              </a:rPr>
              <a:t>canine</a:t>
            </a:r>
            <a:endParaRPr lang="cs-CZ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25" y="1690688"/>
            <a:ext cx="4638675" cy="4626104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800" y="1690688"/>
            <a:ext cx="4699000" cy="472440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838199" y="1690688"/>
            <a:ext cx="558226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The access cavity of the pulp chamber has an</a:t>
            </a:r>
            <a:r>
              <a:rPr lang="cs-CZ" sz="28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oval shape, going from the cusp to the cingulum</a:t>
            </a:r>
            <a:r>
              <a:rPr lang="cs-CZ" sz="28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of the coronal cervical one-third</a:t>
            </a:r>
            <a:r>
              <a:rPr lang="cs-CZ" sz="2800" dirty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>
                    <a:lumMod val="95000"/>
                  </a:schemeClr>
                </a:solidFill>
              </a:rPr>
              <a:t>1 </a:t>
            </a:r>
            <a:r>
              <a:rPr lang="cs-CZ" sz="2800" dirty="0" err="1">
                <a:solidFill>
                  <a:schemeClr val="bg1">
                    <a:lumMod val="95000"/>
                  </a:schemeClr>
                </a:solidFill>
              </a:rPr>
              <a:t>root</a:t>
            </a:r>
            <a:r>
              <a:rPr lang="cs-CZ" sz="2800" dirty="0">
                <a:solidFill>
                  <a:schemeClr val="bg1">
                    <a:lumMod val="95000"/>
                  </a:schemeClr>
                </a:solidFill>
              </a:rPr>
              <a:t> – 1 </a:t>
            </a:r>
            <a:r>
              <a:rPr lang="cs-CZ" sz="2800" dirty="0" err="1">
                <a:solidFill>
                  <a:schemeClr val="bg1">
                    <a:lumMod val="95000"/>
                  </a:schemeClr>
                </a:solidFill>
              </a:rPr>
              <a:t>root</a:t>
            </a:r>
            <a:r>
              <a:rPr lang="cs-CZ" sz="28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cs-CZ" sz="2800" dirty="0" err="1">
                <a:solidFill>
                  <a:schemeClr val="bg1">
                    <a:lumMod val="95000"/>
                  </a:schemeClr>
                </a:solidFill>
              </a:rPr>
              <a:t>canal</a:t>
            </a:r>
            <a:r>
              <a:rPr lang="cs-CZ" sz="2800" dirty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083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948" y="1027906"/>
            <a:ext cx="9724103" cy="5633520"/>
          </a:xfrm>
        </p:spPr>
      </p:pic>
    </p:spTree>
    <p:extLst>
      <p:ext uri="{BB962C8B-B14F-4D97-AF65-F5344CB8AC3E}">
        <p14:creationId xmlns:p14="http://schemas.microsoft.com/office/powerpoint/2010/main" val="201481102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Maxillary</a:t>
            </a:r>
            <a:r>
              <a:rPr lang="cs-CZ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4">
                    <a:lumMod val="75000"/>
                  </a:schemeClr>
                </a:solidFill>
              </a:rPr>
              <a:t>canine</a:t>
            </a:r>
            <a:endParaRPr lang="cs-CZ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>
              <a:solidFill>
                <a:schemeClr val="bg1">
                  <a:lumMod val="85000"/>
                </a:schemeClr>
              </a:solidFill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274198"/>
              </p:ext>
            </p:extLst>
          </p:nvPr>
        </p:nvGraphicFramePr>
        <p:xfrm>
          <a:off x="2032000" y="2635566"/>
          <a:ext cx="8128000" cy="273145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02031568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757172147"/>
                    </a:ext>
                  </a:extLst>
                </a:gridCol>
              </a:tblGrid>
              <a:tr h="546291"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err="1">
                          <a:solidFill>
                            <a:schemeClr val="tx1"/>
                          </a:solidFill>
                        </a:rPr>
                        <a:t>Length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b="0" dirty="0" err="1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b="0" dirty="0" err="1">
                          <a:solidFill>
                            <a:schemeClr val="tx1"/>
                          </a:solidFill>
                        </a:rPr>
                        <a:t>tooth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>
                          <a:solidFill>
                            <a:schemeClr val="tx1"/>
                          </a:solidFill>
                        </a:rPr>
                        <a:t>27 mm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5403189"/>
                  </a:ext>
                </a:extLst>
              </a:tr>
              <a:tr h="546291"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err="1">
                          <a:solidFill>
                            <a:schemeClr val="tx1"/>
                          </a:solidFill>
                        </a:rPr>
                        <a:t>Length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b="0" dirty="0" err="1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b="0" dirty="0" err="1">
                          <a:solidFill>
                            <a:schemeClr val="tx1"/>
                          </a:solidFill>
                        </a:rPr>
                        <a:t>crown</a:t>
                      </a:r>
                      <a:endParaRPr lang="cs-CZ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10 mm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954797"/>
                  </a:ext>
                </a:extLst>
              </a:tr>
              <a:tr h="546291"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err="1">
                          <a:solidFill>
                            <a:schemeClr val="tx1"/>
                          </a:solidFill>
                        </a:rPr>
                        <a:t>Length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b="0" dirty="0" err="1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b="0" dirty="0" err="1">
                          <a:solidFill>
                            <a:schemeClr val="tx1"/>
                          </a:solidFill>
                        </a:rPr>
                        <a:t>root</a:t>
                      </a:r>
                      <a:endParaRPr lang="cs-CZ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17 mm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650585"/>
                  </a:ext>
                </a:extLst>
              </a:tr>
              <a:tr h="546291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Width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crown</a:t>
                      </a:r>
                      <a:endParaRPr lang="cs-CZ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7,5 mm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5056542"/>
                  </a:ext>
                </a:extLst>
              </a:tr>
              <a:tr h="546291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Width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cervical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 area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7mm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4116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4284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68475"/>
            <a:ext cx="6545925" cy="4351338"/>
          </a:xfrm>
        </p:spPr>
      </p:pic>
      <p:pic>
        <p:nvPicPr>
          <p:cNvPr id="4" name="Zástupný symbol pro obsah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425" y="1275810"/>
            <a:ext cx="3867150" cy="533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08870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dirty="0" err="1"/>
              <a:t>Maxillary</a:t>
            </a:r>
            <a:r>
              <a:rPr lang="cs-CZ" dirty="0"/>
              <a:t> </a:t>
            </a:r>
            <a:r>
              <a:rPr lang="cs-CZ" dirty="0" err="1"/>
              <a:t>first</a:t>
            </a:r>
            <a:r>
              <a:rPr lang="cs-CZ" dirty="0"/>
              <a:t> </a:t>
            </a:r>
            <a:r>
              <a:rPr lang="cs-CZ" dirty="0" err="1"/>
              <a:t>premolar</a:t>
            </a:r>
            <a:endParaRPr lang="cs-CZ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150" y="1690687"/>
            <a:ext cx="4819650" cy="4806695"/>
          </a:xfrm>
        </p:spPr>
      </p:pic>
      <p:sp>
        <p:nvSpPr>
          <p:cNvPr id="5" name="TextovéPole 4"/>
          <p:cNvSpPr txBox="1"/>
          <p:nvPr/>
        </p:nvSpPr>
        <p:spPr>
          <a:xfrm>
            <a:off x="933450" y="2057400"/>
            <a:ext cx="53100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err="1">
                <a:solidFill>
                  <a:schemeClr val="bg1">
                    <a:lumMod val="95000"/>
                  </a:schemeClr>
                </a:solidFill>
              </a:rPr>
              <a:t>Vestibular</a:t>
            </a:r>
            <a:r>
              <a:rPr lang="cs-CZ" sz="2800" dirty="0">
                <a:solidFill>
                  <a:schemeClr val="bg1">
                    <a:lumMod val="95000"/>
                  </a:schemeClr>
                </a:solidFill>
              </a:rPr>
              <a:t> and </a:t>
            </a:r>
            <a:r>
              <a:rPr lang="cs-CZ" sz="2800" dirty="0" err="1">
                <a:solidFill>
                  <a:schemeClr val="bg1">
                    <a:lumMod val="95000"/>
                  </a:schemeClr>
                </a:solidFill>
              </a:rPr>
              <a:t>palatal</a:t>
            </a:r>
            <a:r>
              <a:rPr lang="cs-CZ" sz="2800" dirty="0">
                <a:solidFill>
                  <a:schemeClr val="bg1">
                    <a:lumMod val="95000"/>
                  </a:schemeClr>
                </a:solidFill>
              </a:rPr>
              <a:t> pulp </a:t>
            </a:r>
            <a:r>
              <a:rPr lang="cs-CZ" sz="2800" dirty="0" err="1">
                <a:solidFill>
                  <a:schemeClr val="bg1">
                    <a:lumMod val="95000"/>
                  </a:schemeClr>
                </a:solidFill>
              </a:rPr>
              <a:t>horn</a:t>
            </a:r>
            <a:r>
              <a:rPr lang="cs-CZ" sz="2800" dirty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The access preparation for the maxillary first premolar is oval or slot shaped</a:t>
            </a:r>
            <a:r>
              <a:rPr lang="cs-CZ" sz="2800" dirty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>
                    <a:lumMod val="85000"/>
                  </a:schemeClr>
                </a:solidFill>
              </a:rPr>
              <a:t>P </a:t>
            </a:r>
            <a:r>
              <a:rPr lang="cs-CZ" sz="2800" dirty="0" err="1">
                <a:solidFill>
                  <a:schemeClr val="bg1">
                    <a:lumMod val="85000"/>
                  </a:schemeClr>
                </a:solidFill>
              </a:rPr>
              <a:t>root</a:t>
            </a:r>
            <a:r>
              <a:rPr lang="cs-CZ" sz="2800" dirty="0">
                <a:solidFill>
                  <a:schemeClr val="bg1">
                    <a:lumMod val="85000"/>
                  </a:schemeClr>
                </a:solidFill>
              </a:rPr>
              <a:t> – 1rc.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>
                    <a:lumMod val="85000"/>
                  </a:schemeClr>
                </a:solidFill>
              </a:rPr>
              <a:t>V </a:t>
            </a:r>
            <a:r>
              <a:rPr lang="cs-CZ" sz="2800" dirty="0" err="1">
                <a:solidFill>
                  <a:schemeClr val="bg1">
                    <a:lumMod val="85000"/>
                  </a:schemeClr>
                </a:solidFill>
              </a:rPr>
              <a:t>root</a:t>
            </a:r>
            <a:r>
              <a:rPr lang="cs-CZ" sz="2800" dirty="0">
                <a:solidFill>
                  <a:schemeClr val="bg1">
                    <a:lumMod val="85000"/>
                  </a:schemeClr>
                </a:solidFill>
              </a:rPr>
              <a:t> – 1rc 95 %, 2rc 5%. </a:t>
            </a:r>
          </a:p>
        </p:txBody>
      </p:sp>
    </p:spTree>
    <p:extLst>
      <p:ext uri="{BB962C8B-B14F-4D97-AF65-F5344CB8AC3E}">
        <p14:creationId xmlns:p14="http://schemas.microsoft.com/office/powerpoint/2010/main" val="133133569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7056"/>
            <a:ext cx="5388077" cy="6642286"/>
          </a:xfr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276" y="3352801"/>
            <a:ext cx="5956419" cy="342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12198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accent4">
                    <a:lumMod val="75000"/>
                  </a:schemeClr>
                </a:solidFill>
              </a:rPr>
              <a:t>Maxillary</a:t>
            </a:r>
            <a:r>
              <a:rPr lang="cs-CZ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4">
                    <a:lumMod val="75000"/>
                  </a:schemeClr>
                </a:solidFill>
              </a:rPr>
              <a:t>first</a:t>
            </a:r>
            <a:r>
              <a:rPr lang="cs-CZ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4">
                    <a:lumMod val="75000"/>
                  </a:schemeClr>
                </a:solidFill>
              </a:rPr>
              <a:t>premolar</a:t>
            </a:r>
            <a:endParaRPr lang="cs-CZ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>
              <a:solidFill>
                <a:schemeClr val="bg1">
                  <a:lumMod val="85000"/>
                </a:schemeClr>
              </a:solidFill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085731"/>
              </p:ext>
            </p:extLst>
          </p:nvPr>
        </p:nvGraphicFramePr>
        <p:xfrm>
          <a:off x="2032000" y="2635566"/>
          <a:ext cx="8128000" cy="273145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02031568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757172147"/>
                    </a:ext>
                  </a:extLst>
                </a:gridCol>
              </a:tblGrid>
              <a:tr h="546291"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err="1">
                          <a:solidFill>
                            <a:schemeClr val="tx1"/>
                          </a:solidFill>
                        </a:rPr>
                        <a:t>Length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b="0" dirty="0" err="1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b="0" dirty="0" err="1">
                          <a:solidFill>
                            <a:schemeClr val="tx1"/>
                          </a:solidFill>
                        </a:rPr>
                        <a:t>tooth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>
                          <a:solidFill>
                            <a:schemeClr val="tx1"/>
                          </a:solidFill>
                        </a:rPr>
                        <a:t>22,5 mm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5403189"/>
                  </a:ext>
                </a:extLst>
              </a:tr>
              <a:tr h="546291"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err="1">
                          <a:solidFill>
                            <a:schemeClr val="tx1"/>
                          </a:solidFill>
                        </a:rPr>
                        <a:t>Length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b="0" dirty="0" err="1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b="0" dirty="0" err="1">
                          <a:solidFill>
                            <a:schemeClr val="tx1"/>
                          </a:solidFill>
                        </a:rPr>
                        <a:t>crown</a:t>
                      </a:r>
                      <a:endParaRPr lang="cs-CZ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8,5 mm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954797"/>
                  </a:ext>
                </a:extLst>
              </a:tr>
              <a:tr h="546291"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err="1">
                          <a:solidFill>
                            <a:schemeClr val="tx1"/>
                          </a:solidFill>
                        </a:rPr>
                        <a:t>Length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b="0" dirty="0" err="1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b="0" dirty="0" err="1">
                          <a:solidFill>
                            <a:schemeClr val="tx1"/>
                          </a:solidFill>
                        </a:rPr>
                        <a:t>root</a:t>
                      </a:r>
                      <a:endParaRPr lang="cs-CZ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14 mm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650585"/>
                  </a:ext>
                </a:extLst>
              </a:tr>
              <a:tr h="546291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Width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crown</a:t>
                      </a:r>
                      <a:endParaRPr lang="cs-CZ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7 mm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5056542"/>
                  </a:ext>
                </a:extLst>
              </a:tr>
              <a:tr h="546291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Width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cervical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 area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5 mm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4116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920879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accent4">
                    <a:lumMod val="75000"/>
                  </a:schemeClr>
                </a:solidFill>
              </a:rPr>
              <a:t>Maxillary</a:t>
            </a:r>
            <a:r>
              <a:rPr lang="cs-CZ" dirty="0">
                <a:solidFill>
                  <a:schemeClr val="accent4">
                    <a:lumMod val="75000"/>
                  </a:schemeClr>
                </a:solidFill>
              </a:rPr>
              <a:t> second </a:t>
            </a:r>
            <a:r>
              <a:rPr lang="cs-CZ" dirty="0" err="1">
                <a:solidFill>
                  <a:schemeClr val="accent4">
                    <a:lumMod val="75000"/>
                  </a:schemeClr>
                </a:solidFill>
              </a:rPr>
              <a:t>premolar</a:t>
            </a:r>
            <a:endParaRPr lang="cs-CZ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5061155" cy="4351338"/>
          </a:xfrm>
        </p:spPr>
        <p:txBody>
          <a:bodyPr/>
          <a:lstStyle/>
          <a:p>
            <a:pPr marL="285750" indent="-285750"/>
            <a:r>
              <a:rPr lang="cs-CZ" dirty="0" err="1">
                <a:solidFill>
                  <a:schemeClr val="bg1">
                    <a:lumMod val="95000"/>
                  </a:schemeClr>
                </a:solidFill>
              </a:rPr>
              <a:t>Vestibular</a:t>
            </a:r>
            <a:r>
              <a:rPr lang="cs-CZ" dirty="0">
                <a:solidFill>
                  <a:schemeClr val="bg1">
                    <a:lumMod val="95000"/>
                  </a:schemeClr>
                </a:solidFill>
              </a:rPr>
              <a:t> and </a:t>
            </a:r>
            <a:r>
              <a:rPr lang="cs-CZ" dirty="0" err="1">
                <a:solidFill>
                  <a:schemeClr val="bg1">
                    <a:lumMod val="95000"/>
                  </a:schemeClr>
                </a:solidFill>
              </a:rPr>
              <a:t>palatal</a:t>
            </a:r>
            <a:r>
              <a:rPr lang="cs-CZ" dirty="0">
                <a:solidFill>
                  <a:schemeClr val="bg1">
                    <a:lumMod val="95000"/>
                  </a:schemeClr>
                </a:solidFill>
              </a:rPr>
              <a:t> pulp </a:t>
            </a:r>
            <a:r>
              <a:rPr lang="cs-CZ" dirty="0" err="1">
                <a:solidFill>
                  <a:schemeClr val="bg1">
                    <a:lumMod val="95000"/>
                  </a:schemeClr>
                </a:solidFill>
              </a:rPr>
              <a:t>horn</a:t>
            </a:r>
            <a:r>
              <a:rPr lang="cs-CZ" dirty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  <a:p>
            <a:pPr marL="285750" indent="-285750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The access preparation for the maxillary </a:t>
            </a:r>
            <a:r>
              <a:rPr lang="cs-CZ" dirty="0">
                <a:solidFill>
                  <a:schemeClr val="bg1">
                    <a:lumMod val="95000"/>
                  </a:schemeClr>
                </a:solidFill>
              </a:rPr>
              <a:t>second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premolar is oval or slot shaped</a:t>
            </a:r>
            <a:r>
              <a:rPr lang="cs-CZ" dirty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690688"/>
            <a:ext cx="5029200" cy="501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65693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548" y="177119"/>
            <a:ext cx="5456903" cy="6680881"/>
          </a:xfrm>
        </p:spPr>
      </p:pic>
    </p:spTree>
    <p:extLst>
      <p:ext uri="{BB962C8B-B14F-4D97-AF65-F5344CB8AC3E}">
        <p14:creationId xmlns:p14="http://schemas.microsoft.com/office/powerpoint/2010/main" val="336053387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515600" cy="1538332"/>
          </a:xfrm>
        </p:spPr>
      </p:pic>
      <p:pic>
        <p:nvPicPr>
          <p:cNvPr id="4" name="Zástupný symbol pro obsah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38332"/>
            <a:ext cx="10515600" cy="1778212"/>
          </a:xfrm>
          <a:prstGeom prst="rect">
            <a:avLst/>
          </a:prstGeom>
        </p:spPr>
      </p:pic>
      <p:pic>
        <p:nvPicPr>
          <p:cNvPr id="7" name="Zástupný symbol pro obsah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6" r="15017" b="51108"/>
          <a:stretch/>
        </p:blipFill>
        <p:spPr>
          <a:xfrm>
            <a:off x="838200" y="3316543"/>
            <a:ext cx="3978054" cy="2049483"/>
          </a:xfrm>
          <a:prstGeom prst="rect">
            <a:avLst/>
          </a:prstGeom>
        </p:spPr>
      </p:pic>
      <p:pic>
        <p:nvPicPr>
          <p:cNvPr id="8" name="Zástupný symbol pro obsah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19" b="47"/>
          <a:stretch/>
        </p:blipFill>
        <p:spPr>
          <a:xfrm>
            <a:off x="4809519" y="3316544"/>
            <a:ext cx="6551049" cy="204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86028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Maxillary</a:t>
            </a:r>
            <a:r>
              <a:rPr lang="cs-CZ" dirty="0"/>
              <a:t> second </a:t>
            </a:r>
            <a:r>
              <a:rPr lang="cs-CZ" dirty="0" err="1"/>
              <a:t>premolar</a:t>
            </a:r>
            <a:endParaRPr lang="cs-CZ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>
              <a:solidFill>
                <a:schemeClr val="bg1">
                  <a:lumMod val="85000"/>
                </a:schemeClr>
              </a:solidFill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486686"/>
              </p:ext>
            </p:extLst>
          </p:nvPr>
        </p:nvGraphicFramePr>
        <p:xfrm>
          <a:off x="2032000" y="2635566"/>
          <a:ext cx="8128000" cy="273145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02031568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757172147"/>
                    </a:ext>
                  </a:extLst>
                </a:gridCol>
              </a:tblGrid>
              <a:tr h="546291"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err="1">
                          <a:solidFill>
                            <a:schemeClr val="tx1"/>
                          </a:solidFill>
                        </a:rPr>
                        <a:t>Length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b="0" dirty="0" err="1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b="0" dirty="0" err="1">
                          <a:solidFill>
                            <a:schemeClr val="tx1"/>
                          </a:solidFill>
                        </a:rPr>
                        <a:t>tooth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>
                          <a:solidFill>
                            <a:schemeClr val="tx1"/>
                          </a:solidFill>
                        </a:rPr>
                        <a:t>22,5 mm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5403189"/>
                  </a:ext>
                </a:extLst>
              </a:tr>
              <a:tr h="546291"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err="1">
                          <a:solidFill>
                            <a:schemeClr val="tx1"/>
                          </a:solidFill>
                        </a:rPr>
                        <a:t>Length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b="0" dirty="0" err="1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b="0" dirty="0" err="1">
                          <a:solidFill>
                            <a:schemeClr val="tx1"/>
                          </a:solidFill>
                        </a:rPr>
                        <a:t>crown</a:t>
                      </a:r>
                      <a:endParaRPr lang="cs-CZ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8,5 mm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954797"/>
                  </a:ext>
                </a:extLst>
              </a:tr>
              <a:tr h="546291"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err="1">
                          <a:solidFill>
                            <a:schemeClr val="tx1"/>
                          </a:solidFill>
                        </a:rPr>
                        <a:t>Length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b="0" dirty="0" err="1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b="0" dirty="0" err="1">
                          <a:solidFill>
                            <a:schemeClr val="tx1"/>
                          </a:solidFill>
                        </a:rPr>
                        <a:t>root</a:t>
                      </a:r>
                      <a:endParaRPr lang="cs-CZ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14 mm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650585"/>
                  </a:ext>
                </a:extLst>
              </a:tr>
              <a:tr h="546291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Width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crown</a:t>
                      </a:r>
                      <a:endParaRPr lang="cs-CZ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7 mm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5056542"/>
                  </a:ext>
                </a:extLst>
              </a:tr>
              <a:tr h="546291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Width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cervical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 area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5 mm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4116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1409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accent4">
                    <a:lumMod val="75000"/>
                  </a:schemeClr>
                </a:solidFill>
              </a:rPr>
              <a:t>Maxillary</a:t>
            </a:r>
            <a:r>
              <a:rPr lang="cs-CZ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4">
                    <a:lumMod val="75000"/>
                  </a:schemeClr>
                </a:solidFill>
              </a:rPr>
              <a:t>first</a:t>
            </a:r>
            <a:r>
              <a:rPr lang="cs-CZ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4">
                    <a:lumMod val="75000"/>
                  </a:schemeClr>
                </a:solidFill>
              </a:rPr>
              <a:t>molar</a:t>
            </a:r>
            <a:endParaRPr lang="cs-CZ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875" y="1690687"/>
            <a:ext cx="4853926" cy="4814887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873" y="1690686"/>
            <a:ext cx="4853927" cy="4853927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745169" y="1690685"/>
            <a:ext cx="58477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The maxillary first molar is the largest tooth in volume and one of the most complex in root and canal anatomy</a:t>
            </a:r>
            <a:r>
              <a:rPr lang="cs-CZ" sz="2800" dirty="0">
                <a:solidFill>
                  <a:schemeClr val="bg1">
                    <a:lumMod val="95000"/>
                  </a:schemeClr>
                </a:solidFill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>
                    <a:lumMod val="95000"/>
                  </a:schemeClr>
                </a:solidFill>
              </a:rPr>
              <a:t>T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he access cavity has a rhomboid shape, with the corners corresponding to the four orifices</a:t>
            </a:r>
            <a:r>
              <a:rPr lang="cs-CZ" sz="2800" dirty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>
                    <a:lumMod val="85000"/>
                  </a:schemeClr>
                </a:solidFill>
              </a:rPr>
              <a:t>P </a:t>
            </a:r>
            <a:r>
              <a:rPr lang="cs-CZ" sz="2800" dirty="0" err="1">
                <a:solidFill>
                  <a:schemeClr val="bg1">
                    <a:lumMod val="85000"/>
                  </a:schemeClr>
                </a:solidFill>
              </a:rPr>
              <a:t>root</a:t>
            </a:r>
            <a:r>
              <a:rPr lang="cs-CZ" sz="2800" dirty="0">
                <a:solidFill>
                  <a:schemeClr val="bg1">
                    <a:lumMod val="85000"/>
                  </a:schemeClr>
                </a:solidFill>
              </a:rPr>
              <a:t> – 1rc (55% B </a:t>
            </a:r>
            <a:r>
              <a:rPr lang="cs-CZ" sz="2800" dirty="0" err="1">
                <a:solidFill>
                  <a:schemeClr val="bg1">
                    <a:lumMod val="85000"/>
                  </a:schemeClr>
                </a:solidFill>
              </a:rPr>
              <a:t>curved</a:t>
            </a:r>
            <a:r>
              <a:rPr lang="cs-CZ" sz="2800" dirty="0">
                <a:solidFill>
                  <a:schemeClr val="bg1">
                    <a:lumMod val="85000"/>
                  </a:schemeClr>
                </a:solidFill>
              </a:rPr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>
                    <a:lumMod val="85000"/>
                  </a:schemeClr>
                </a:solidFill>
              </a:rPr>
              <a:t>DB </a:t>
            </a:r>
            <a:r>
              <a:rPr lang="cs-CZ" sz="2800" dirty="0" err="1">
                <a:solidFill>
                  <a:schemeClr val="bg1">
                    <a:lumMod val="85000"/>
                  </a:schemeClr>
                </a:solidFill>
              </a:rPr>
              <a:t>root</a:t>
            </a:r>
            <a:r>
              <a:rPr lang="cs-CZ" sz="2800" dirty="0">
                <a:solidFill>
                  <a:schemeClr val="bg1">
                    <a:lumMod val="85000"/>
                  </a:schemeClr>
                </a:solidFill>
              </a:rPr>
              <a:t> – 1rc 96%, 2rc 4%.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>
                    <a:lumMod val="85000"/>
                  </a:schemeClr>
                </a:solidFill>
              </a:rPr>
              <a:t>MB </a:t>
            </a:r>
            <a:r>
              <a:rPr lang="cs-CZ" sz="2800" dirty="0" err="1">
                <a:solidFill>
                  <a:schemeClr val="bg1">
                    <a:lumMod val="85000"/>
                  </a:schemeClr>
                </a:solidFill>
              </a:rPr>
              <a:t>root</a:t>
            </a:r>
            <a:r>
              <a:rPr lang="cs-CZ" sz="2800" dirty="0">
                <a:solidFill>
                  <a:schemeClr val="bg1">
                    <a:lumMod val="85000"/>
                  </a:schemeClr>
                </a:solidFill>
              </a:rPr>
              <a:t> – 1rc 5-40%%, 2rc 95-60%</a:t>
            </a:r>
          </a:p>
        </p:txBody>
      </p:sp>
    </p:spTree>
    <p:extLst>
      <p:ext uri="{BB962C8B-B14F-4D97-AF65-F5344CB8AC3E}">
        <p14:creationId xmlns:p14="http://schemas.microsoft.com/office/powerpoint/2010/main" val="404177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27" y="47256"/>
            <a:ext cx="5865663" cy="6810744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290" y="3620114"/>
            <a:ext cx="5493710" cy="323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31714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8740"/>
            <a:ext cx="10515600" cy="1538332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95" b="21863"/>
          <a:stretch/>
        </p:blipFill>
        <p:spPr>
          <a:xfrm>
            <a:off x="838200" y="1797072"/>
            <a:ext cx="10522368" cy="1683547"/>
          </a:xfrm>
          <a:prstGeom prst="rect">
            <a:avLst/>
          </a:prstGeom>
        </p:spPr>
      </p:pic>
      <p:pic>
        <p:nvPicPr>
          <p:cNvPr id="6" name="Zástupný symbol pro obsah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6" r="15017" b="51108"/>
          <a:stretch/>
        </p:blipFill>
        <p:spPr>
          <a:xfrm>
            <a:off x="838200" y="3480618"/>
            <a:ext cx="3978054" cy="2049483"/>
          </a:xfrm>
          <a:prstGeom prst="rect">
            <a:avLst/>
          </a:prstGeom>
        </p:spPr>
      </p:pic>
      <p:pic>
        <p:nvPicPr>
          <p:cNvPr id="7" name="Zástupný symbol pro obsah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19" b="47"/>
          <a:stretch/>
        </p:blipFill>
        <p:spPr>
          <a:xfrm>
            <a:off x="4809519" y="3480619"/>
            <a:ext cx="6551049" cy="204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635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725" y="1263452"/>
            <a:ext cx="9334500" cy="5250656"/>
          </a:xfrm>
        </p:spPr>
      </p:pic>
    </p:spTree>
    <p:extLst>
      <p:ext uri="{BB962C8B-B14F-4D97-AF65-F5344CB8AC3E}">
        <p14:creationId xmlns:p14="http://schemas.microsoft.com/office/powerpoint/2010/main" val="344944373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123" y="2512804"/>
            <a:ext cx="7659329" cy="434519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4">
                    <a:lumMod val="75000"/>
                  </a:schemeClr>
                </a:solidFill>
              </a:rPr>
              <a:t>MB2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bg1">
                    <a:lumMod val="85000"/>
                  </a:schemeClr>
                </a:solidFill>
              </a:rPr>
              <a:t>Localised</a:t>
            </a:r>
            <a:r>
              <a:rPr lang="cs-CZ" dirty="0">
                <a:solidFill>
                  <a:schemeClr val="bg1">
                    <a:lumMod val="85000"/>
                  </a:schemeClr>
                </a:solidFill>
              </a:rPr>
              <a:t> on </a:t>
            </a:r>
            <a:r>
              <a:rPr lang="cs-CZ" dirty="0" err="1">
                <a:solidFill>
                  <a:schemeClr val="bg1">
                    <a:lumMod val="85000"/>
                  </a:schemeClr>
                </a:solidFill>
              </a:rPr>
              <a:t>the</a:t>
            </a:r>
            <a:r>
              <a:rPr lang="cs-CZ" dirty="0">
                <a:solidFill>
                  <a:schemeClr val="bg1">
                    <a:lumMod val="85000"/>
                  </a:schemeClr>
                </a:solidFill>
              </a:rPr>
              <a:t> line </a:t>
            </a:r>
            <a:r>
              <a:rPr lang="cs-CZ" dirty="0" err="1">
                <a:solidFill>
                  <a:schemeClr val="bg1">
                    <a:lumMod val="85000"/>
                  </a:schemeClr>
                </a:solidFill>
              </a:rPr>
              <a:t>connectin</a:t>
            </a:r>
            <a:r>
              <a:rPr lang="cs-CZ" dirty="0">
                <a:solidFill>
                  <a:schemeClr val="bg1">
                    <a:lumMod val="85000"/>
                  </a:schemeClr>
                </a:solidFill>
              </a:rPr>
              <a:t> MB a P </a:t>
            </a:r>
            <a:r>
              <a:rPr lang="cs-CZ" dirty="0" err="1">
                <a:solidFill>
                  <a:schemeClr val="bg1">
                    <a:lumMod val="85000"/>
                  </a:schemeClr>
                </a:solidFill>
              </a:rPr>
              <a:t>root</a:t>
            </a:r>
            <a:r>
              <a:rPr lang="cs-CZ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cs-CZ" dirty="0" err="1">
                <a:solidFill>
                  <a:schemeClr val="bg1">
                    <a:lumMod val="85000"/>
                  </a:schemeClr>
                </a:solidFill>
              </a:rPr>
              <a:t>canal</a:t>
            </a:r>
            <a:r>
              <a:rPr lang="cs-CZ" dirty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cs-CZ" dirty="0" err="1">
                <a:solidFill>
                  <a:schemeClr val="bg1">
                    <a:lumMod val="85000"/>
                  </a:schemeClr>
                </a:solidFill>
              </a:rPr>
              <a:t>under</a:t>
            </a:r>
            <a:r>
              <a:rPr lang="cs-CZ" dirty="0">
                <a:solidFill>
                  <a:schemeClr val="bg1">
                    <a:lumMod val="85000"/>
                  </a:schemeClr>
                </a:solidFill>
              </a:rPr>
              <a:t> dentin </a:t>
            </a:r>
            <a:r>
              <a:rPr lang="cs-CZ" dirty="0" err="1">
                <a:solidFill>
                  <a:schemeClr val="bg1">
                    <a:lumMod val="85000"/>
                  </a:schemeClr>
                </a:solidFill>
              </a:rPr>
              <a:t>shoulder</a:t>
            </a:r>
            <a:r>
              <a:rPr lang="cs-CZ" dirty="0">
                <a:solidFill>
                  <a:schemeClr val="bg1">
                    <a:lumMod val="85000"/>
                  </a:schemeClr>
                </a:solidFill>
              </a:rPr>
              <a:t>.</a:t>
            </a:r>
          </a:p>
          <a:p>
            <a:r>
              <a:rPr lang="cs-CZ" dirty="0" err="1">
                <a:solidFill>
                  <a:schemeClr val="bg1">
                    <a:lumMod val="85000"/>
                  </a:schemeClr>
                </a:solidFill>
              </a:rPr>
              <a:t>Removing</a:t>
            </a:r>
            <a:r>
              <a:rPr lang="cs-CZ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cs-CZ" dirty="0" err="1">
                <a:solidFill>
                  <a:schemeClr val="bg1">
                    <a:lumMod val="85000"/>
                  </a:schemeClr>
                </a:solidFill>
              </a:rPr>
              <a:t>shoulder</a:t>
            </a:r>
            <a:r>
              <a:rPr lang="cs-CZ" dirty="0">
                <a:solidFill>
                  <a:schemeClr val="bg1">
                    <a:lumMod val="85000"/>
                  </a:schemeClr>
                </a:solidFill>
              </a:rPr>
              <a:t>-&gt; US </a:t>
            </a:r>
            <a:r>
              <a:rPr lang="cs-CZ" dirty="0" err="1">
                <a:solidFill>
                  <a:schemeClr val="bg1">
                    <a:lumMod val="85000"/>
                  </a:schemeClr>
                </a:solidFill>
              </a:rPr>
              <a:t>StartX</a:t>
            </a:r>
            <a:r>
              <a:rPr lang="cs-CZ" dirty="0">
                <a:solidFill>
                  <a:schemeClr val="bg1">
                    <a:lumMod val="85000"/>
                  </a:schemeClr>
                </a:solidFill>
              </a:rPr>
              <a:t> 2.</a:t>
            </a:r>
          </a:p>
        </p:txBody>
      </p:sp>
    </p:spTree>
    <p:extLst>
      <p:ext uri="{BB962C8B-B14F-4D97-AF65-F5344CB8AC3E}">
        <p14:creationId xmlns:p14="http://schemas.microsoft.com/office/powerpoint/2010/main" val="217470460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accent4">
                    <a:lumMod val="75000"/>
                  </a:schemeClr>
                </a:solidFill>
              </a:rPr>
              <a:t>First</a:t>
            </a:r>
            <a:r>
              <a:rPr lang="cs-CZ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4">
                    <a:lumMod val="75000"/>
                  </a:schemeClr>
                </a:solidFill>
              </a:rPr>
              <a:t>upper</a:t>
            </a:r>
            <a:r>
              <a:rPr lang="cs-CZ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4">
                    <a:lumMod val="75000"/>
                  </a:schemeClr>
                </a:solidFill>
              </a:rPr>
              <a:t>molar</a:t>
            </a:r>
            <a:endParaRPr lang="cs-CZ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>
              <a:solidFill>
                <a:schemeClr val="bg1">
                  <a:lumMod val="85000"/>
                </a:schemeClr>
              </a:solidFill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4473726"/>
              </p:ext>
            </p:extLst>
          </p:nvPr>
        </p:nvGraphicFramePr>
        <p:xfrm>
          <a:off x="2032000" y="2635566"/>
          <a:ext cx="8128000" cy="273145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02031568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757172147"/>
                    </a:ext>
                  </a:extLst>
                </a:gridCol>
              </a:tblGrid>
              <a:tr h="546291"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err="1">
                          <a:solidFill>
                            <a:schemeClr val="tx1"/>
                          </a:solidFill>
                        </a:rPr>
                        <a:t>Length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b="0" dirty="0" err="1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b="0" dirty="0" err="1">
                          <a:solidFill>
                            <a:schemeClr val="tx1"/>
                          </a:solidFill>
                        </a:rPr>
                        <a:t>tooth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>
                          <a:solidFill>
                            <a:schemeClr val="tx1"/>
                          </a:solidFill>
                        </a:rPr>
                        <a:t>20/22mm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5403189"/>
                  </a:ext>
                </a:extLst>
              </a:tr>
              <a:tr h="546291"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err="1">
                          <a:solidFill>
                            <a:schemeClr val="tx1"/>
                          </a:solidFill>
                        </a:rPr>
                        <a:t>Length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b="0" dirty="0" err="1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b="0" dirty="0" err="1">
                          <a:solidFill>
                            <a:schemeClr val="tx1"/>
                          </a:solidFill>
                        </a:rPr>
                        <a:t>crown</a:t>
                      </a:r>
                      <a:endParaRPr lang="cs-CZ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7,5mm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954797"/>
                  </a:ext>
                </a:extLst>
              </a:tr>
              <a:tr h="546291"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err="1">
                          <a:solidFill>
                            <a:schemeClr val="tx1"/>
                          </a:solidFill>
                        </a:rPr>
                        <a:t>Length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b="0" dirty="0" err="1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b="0" dirty="0" err="1">
                          <a:solidFill>
                            <a:schemeClr val="tx1"/>
                          </a:solidFill>
                        </a:rPr>
                        <a:t>root</a:t>
                      </a:r>
                      <a:endParaRPr lang="cs-CZ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12/13mm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650585"/>
                  </a:ext>
                </a:extLst>
              </a:tr>
              <a:tr h="546291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Width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crown</a:t>
                      </a:r>
                      <a:endParaRPr lang="cs-CZ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10mm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5056542"/>
                  </a:ext>
                </a:extLst>
              </a:tr>
              <a:tr h="546291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Width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cervical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 area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8mm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4116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271511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4">
                    <a:lumMod val="75000"/>
                  </a:schemeClr>
                </a:solidFill>
              </a:rPr>
              <a:t>Second </a:t>
            </a:r>
            <a:r>
              <a:rPr lang="cs-CZ" dirty="0" err="1">
                <a:solidFill>
                  <a:schemeClr val="accent4">
                    <a:lumMod val="75000"/>
                  </a:schemeClr>
                </a:solidFill>
              </a:rPr>
              <a:t>upper</a:t>
            </a:r>
            <a:r>
              <a:rPr lang="cs-CZ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4">
                    <a:lumMod val="75000"/>
                  </a:schemeClr>
                </a:solidFill>
              </a:rPr>
              <a:t>molar</a:t>
            </a:r>
            <a:endParaRPr lang="cs-CZ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875" y="1690687"/>
            <a:ext cx="4853926" cy="4814887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874" y="1690686"/>
            <a:ext cx="4853926" cy="485392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873" y="1690685"/>
            <a:ext cx="4853927" cy="4853927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838199" y="1690685"/>
            <a:ext cx="5503605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>
                    <a:lumMod val="95000"/>
                  </a:schemeClr>
                </a:solidFill>
              </a:rPr>
              <a:t>When four canals are present, the access cavity has a rhomboid shape </a:t>
            </a:r>
            <a:endParaRPr lang="cs-CZ" sz="2600" dirty="0">
              <a:solidFill>
                <a:schemeClr val="bg1">
                  <a:lumMod val="9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>
                    <a:lumMod val="95000"/>
                  </a:schemeClr>
                </a:solidFill>
              </a:rPr>
              <a:t>If only three canals are present, the access cavity is a rounded triangle with the base to the buccal.</a:t>
            </a:r>
            <a:endParaRPr lang="cs-CZ" sz="2600" dirty="0">
              <a:solidFill>
                <a:schemeClr val="bg1">
                  <a:lumMod val="9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>
                    <a:lumMod val="95000"/>
                  </a:schemeClr>
                </a:solidFill>
              </a:rPr>
              <a:t>If only two canals are present, the access outline form is oval</a:t>
            </a:r>
            <a:endParaRPr lang="cs-CZ" sz="2600" dirty="0">
              <a:solidFill>
                <a:schemeClr val="bg1">
                  <a:lumMod val="9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bg1">
                    <a:lumMod val="85000"/>
                  </a:schemeClr>
                </a:solidFill>
              </a:rPr>
              <a:t>P </a:t>
            </a:r>
            <a:r>
              <a:rPr lang="cs-CZ" sz="2600" dirty="0" err="1">
                <a:solidFill>
                  <a:schemeClr val="bg1">
                    <a:lumMod val="85000"/>
                  </a:schemeClr>
                </a:solidFill>
              </a:rPr>
              <a:t>root</a:t>
            </a:r>
            <a:r>
              <a:rPr lang="cs-CZ" sz="2600" dirty="0">
                <a:solidFill>
                  <a:schemeClr val="bg1">
                    <a:lumMod val="85000"/>
                  </a:schemeClr>
                </a:solidFill>
              </a:rPr>
              <a:t> – 1rc (37% B </a:t>
            </a:r>
            <a:r>
              <a:rPr lang="cs-CZ" sz="2600" dirty="0" err="1">
                <a:solidFill>
                  <a:schemeClr val="bg1">
                    <a:lumMod val="85000"/>
                  </a:schemeClr>
                </a:solidFill>
              </a:rPr>
              <a:t>curved</a:t>
            </a:r>
            <a:r>
              <a:rPr lang="cs-CZ" sz="2600" dirty="0">
                <a:solidFill>
                  <a:schemeClr val="bg1">
                    <a:lumMod val="85000"/>
                  </a:schemeClr>
                </a:solidFill>
              </a:rPr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bg1">
                    <a:lumMod val="85000"/>
                  </a:schemeClr>
                </a:solidFill>
              </a:rPr>
              <a:t>DB </a:t>
            </a:r>
            <a:r>
              <a:rPr lang="cs-CZ" sz="2600" dirty="0" err="1">
                <a:solidFill>
                  <a:schemeClr val="bg1">
                    <a:lumMod val="85000"/>
                  </a:schemeClr>
                </a:solidFill>
              </a:rPr>
              <a:t>root</a:t>
            </a:r>
            <a:r>
              <a:rPr lang="cs-CZ" sz="2600" dirty="0">
                <a:solidFill>
                  <a:schemeClr val="bg1">
                    <a:lumMod val="85000"/>
                  </a:schemeClr>
                </a:solidFill>
              </a:rPr>
              <a:t> – 1rc.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bg1">
                    <a:lumMod val="85000"/>
                  </a:schemeClr>
                </a:solidFill>
              </a:rPr>
              <a:t>MB </a:t>
            </a:r>
            <a:r>
              <a:rPr lang="cs-CZ" sz="2600" dirty="0" err="1">
                <a:solidFill>
                  <a:schemeClr val="bg1">
                    <a:lumMod val="85000"/>
                  </a:schemeClr>
                </a:solidFill>
              </a:rPr>
              <a:t>root</a:t>
            </a:r>
            <a:r>
              <a:rPr lang="cs-CZ" sz="2600" dirty="0">
                <a:solidFill>
                  <a:schemeClr val="bg1">
                    <a:lumMod val="85000"/>
                  </a:schemeClr>
                </a:solidFill>
              </a:rPr>
              <a:t> – 1rc 57%, 2rc 23%.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bg1">
                    <a:lumMod val="85000"/>
                  </a:schemeClr>
                </a:solidFill>
              </a:rPr>
              <a:t>MB and DB </a:t>
            </a:r>
            <a:r>
              <a:rPr lang="cs-CZ" sz="2600" dirty="0" err="1">
                <a:solidFill>
                  <a:schemeClr val="bg1">
                    <a:lumMod val="85000"/>
                  </a:schemeClr>
                </a:solidFill>
              </a:rPr>
              <a:t>fused</a:t>
            </a:r>
            <a:r>
              <a:rPr lang="cs-CZ" sz="2600" dirty="0">
                <a:solidFill>
                  <a:schemeClr val="bg1">
                    <a:lumMod val="85000"/>
                  </a:schemeClr>
                </a:solidFill>
              </a:rPr>
              <a:t> – 16%.</a:t>
            </a:r>
          </a:p>
        </p:txBody>
      </p:sp>
    </p:spTree>
    <p:extLst>
      <p:ext uri="{BB962C8B-B14F-4D97-AF65-F5344CB8AC3E}">
        <p14:creationId xmlns:p14="http://schemas.microsoft.com/office/powerpoint/2010/main" val="238550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66" y="365125"/>
            <a:ext cx="5463634" cy="6492875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465" y="3306967"/>
            <a:ext cx="6255535" cy="355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86988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8740"/>
            <a:ext cx="10515600" cy="1538332"/>
          </a:xfrm>
          <a:prstGeom prst="rect">
            <a:avLst/>
          </a:prstGeom>
        </p:spPr>
      </p:pic>
      <p:pic>
        <p:nvPicPr>
          <p:cNvPr id="5" name="Zástupný symbol pro obsah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6" r="15017" b="51108"/>
          <a:stretch/>
        </p:blipFill>
        <p:spPr>
          <a:xfrm>
            <a:off x="844968" y="3647327"/>
            <a:ext cx="3978054" cy="2049483"/>
          </a:xfrm>
          <a:prstGeom prst="rect">
            <a:avLst/>
          </a:prstGeom>
        </p:spPr>
      </p:pic>
      <p:pic>
        <p:nvPicPr>
          <p:cNvPr id="6" name="Zástupný symbol pro obsah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19" b="47"/>
          <a:stretch/>
        </p:blipFill>
        <p:spPr>
          <a:xfrm>
            <a:off x="4823022" y="3647327"/>
            <a:ext cx="6551049" cy="2049483"/>
          </a:xfrm>
          <a:prstGeom prst="rect">
            <a:avLst/>
          </a:prstGeom>
        </p:spPr>
      </p:pic>
      <p:pic>
        <p:nvPicPr>
          <p:cNvPr id="7" name="Zástupný symbol pro obsah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16"/>
          <a:stretch/>
        </p:blipFill>
        <p:spPr>
          <a:xfrm>
            <a:off x="824663" y="1797072"/>
            <a:ext cx="10551259" cy="191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07825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4">
                    <a:lumMod val="75000"/>
                  </a:schemeClr>
                </a:solidFill>
              </a:rPr>
              <a:t>Second </a:t>
            </a:r>
            <a:r>
              <a:rPr lang="cs-CZ" dirty="0" err="1">
                <a:solidFill>
                  <a:schemeClr val="accent4">
                    <a:lumMod val="75000"/>
                  </a:schemeClr>
                </a:solidFill>
              </a:rPr>
              <a:t>upper</a:t>
            </a:r>
            <a:r>
              <a:rPr lang="cs-CZ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4">
                    <a:lumMod val="75000"/>
                  </a:schemeClr>
                </a:solidFill>
              </a:rPr>
              <a:t>molar</a:t>
            </a:r>
            <a:endParaRPr lang="cs-CZ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>
              <a:solidFill>
                <a:schemeClr val="bg1">
                  <a:lumMod val="85000"/>
                </a:schemeClr>
              </a:solidFill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4337078"/>
              </p:ext>
            </p:extLst>
          </p:nvPr>
        </p:nvGraphicFramePr>
        <p:xfrm>
          <a:off x="2032000" y="2635566"/>
          <a:ext cx="8128000" cy="273145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02031568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757172147"/>
                    </a:ext>
                  </a:extLst>
                </a:gridCol>
              </a:tblGrid>
              <a:tr h="546291"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err="1">
                          <a:solidFill>
                            <a:schemeClr val="tx1"/>
                          </a:solidFill>
                        </a:rPr>
                        <a:t>Length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b="0" dirty="0" err="1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b="0" dirty="0" err="1">
                          <a:solidFill>
                            <a:schemeClr val="tx1"/>
                          </a:solidFill>
                        </a:rPr>
                        <a:t>tooth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>
                          <a:solidFill>
                            <a:schemeClr val="tx1"/>
                          </a:solidFill>
                        </a:rPr>
                        <a:t>19/21mm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5403189"/>
                  </a:ext>
                </a:extLst>
              </a:tr>
              <a:tr h="546291"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err="1">
                          <a:solidFill>
                            <a:schemeClr val="tx1"/>
                          </a:solidFill>
                        </a:rPr>
                        <a:t>Length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b="0" dirty="0" err="1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b="0" dirty="0" err="1">
                          <a:solidFill>
                            <a:schemeClr val="tx1"/>
                          </a:solidFill>
                        </a:rPr>
                        <a:t>crown</a:t>
                      </a:r>
                      <a:endParaRPr lang="cs-CZ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7mm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954797"/>
                  </a:ext>
                </a:extLst>
              </a:tr>
              <a:tr h="546291"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err="1">
                          <a:solidFill>
                            <a:schemeClr val="tx1"/>
                          </a:solidFill>
                        </a:rPr>
                        <a:t>Length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b="0" dirty="0" err="1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b="0" dirty="0" err="1">
                          <a:solidFill>
                            <a:schemeClr val="tx1"/>
                          </a:solidFill>
                        </a:rPr>
                        <a:t>root</a:t>
                      </a:r>
                      <a:endParaRPr lang="cs-CZ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11/12mm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650585"/>
                  </a:ext>
                </a:extLst>
              </a:tr>
              <a:tr h="546291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Width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crown</a:t>
                      </a:r>
                      <a:endParaRPr lang="cs-CZ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9mm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5056542"/>
                  </a:ext>
                </a:extLst>
              </a:tr>
              <a:tr h="546291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Width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cervical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 area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7mm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4116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463988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accent4">
                    <a:lumMod val="75000"/>
                  </a:schemeClr>
                </a:solidFill>
              </a:rPr>
              <a:t>Mandibular</a:t>
            </a:r>
            <a:r>
              <a:rPr lang="cs-CZ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4">
                    <a:lumMod val="75000"/>
                  </a:schemeClr>
                </a:solidFill>
              </a:rPr>
              <a:t>central</a:t>
            </a:r>
            <a:r>
              <a:rPr lang="cs-CZ" dirty="0">
                <a:solidFill>
                  <a:schemeClr val="accent4">
                    <a:lumMod val="75000"/>
                  </a:schemeClr>
                </a:solidFill>
              </a:rPr>
              <a:t> and </a:t>
            </a:r>
            <a:r>
              <a:rPr lang="cs-CZ" dirty="0" err="1">
                <a:solidFill>
                  <a:schemeClr val="accent4">
                    <a:lumMod val="75000"/>
                  </a:schemeClr>
                </a:solidFill>
              </a:rPr>
              <a:t>lateral</a:t>
            </a:r>
            <a:r>
              <a:rPr lang="cs-CZ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4">
                    <a:lumMod val="75000"/>
                  </a:schemeClr>
                </a:solidFill>
              </a:rPr>
              <a:t>incisor</a:t>
            </a:r>
            <a:endParaRPr lang="cs-CZ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555" y="1307361"/>
            <a:ext cx="5378245" cy="535883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386" y="1307361"/>
            <a:ext cx="5382414" cy="5363157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838200" y="1870069"/>
            <a:ext cx="504715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err="1">
                <a:solidFill>
                  <a:schemeClr val="bg1">
                    <a:lumMod val="85000"/>
                  </a:schemeClr>
                </a:solidFill>
              </a:rPr>
              <a:t>High</a:t>
            </a:r>
            <a:r>
              <a:rPr lang="cs-CZ" sz="28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cs-CZ" sz="2800" dirty="0" err="1">
                <a:solidFill>
                  <a:schemeClr val="bg1">
                    <a:lumMod val="85000"/>
                  </a:schemeClr>
                </a:solidFill>
              </a:rPr>
              <a:t>difficulty</a:t>
            </a:r>
            <a:r>
              <a:rPr lang="cs-CZ" sz="2800" dirty="0">
                <a:solidFill>
                  <a:schemeClr val="bg1">
                    <a:lumMod val="85000"/>
                  </a:schemeClr>
                </a:solidFill>
              </a:rPr>
              <a:t> – </a:t>
            </a:r>
            <a:r>
              <a:rPr lang="cs-CZ" sz="2800" dirty="0" err="1">
                <a:solidFill>
                  <a:schemeClr val="bg1">
                    <a:lumMod val="85000"/>
                  </a:schemeClr>
                </a:solidFill>
              </a:rPr>
              <a:t>tiny</a:t>
            </a:r>
            <a:r>
              <a:rPr lang="cs-CZ" sz="28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cs-CZ" sz="2800" dirty="0" err="1">
                <a:solidFill>
                  <a:schemeClr val="bg1">
                    <a:lumMod val="85000"/>
                  </a:schemeClr>
                </a:solidFill>
              </a:rPr>
              <a:t>proportions</a:t>
            </a:r>
            <a:r>
              <a:rPr lang="cs-CZ" sz="28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cs-CZ" sz="2800" dirty="0" err="1">
                <a:solidFill>
                  <a:schemeClr val="bg1">
                    <a:lumMod val="85000"/>
                  </a:schemeClr>
                </a:solidFill>
              </a:rPr>
              <a:t>of</a:t>
            </a:r>
            <a:r>
              <a:rPr lang="cs-CZ" sz="28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cs-CZ" sz="2800" dirty="0" err="1">
                <a:solidFill>
                  <a:schemeClr val="bg1">
                    <a:lumMod val="85000"/>
                  </a:schemeClr>
                </a:solidFill>
              </a:rPr>
              <a:t>tooth</a:t>
            </a:r>
            <a:r>
              <a:rPr lang="cs-CZ" sz="2800" dirty="0">
                <a:solidFill>
                  <a:schemeClr val="bg1">
                    <a:lumMod val="85000"/>
                  </a:schemeClr>
                </a:solidFill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The external outline form may be triangular or oval</a:t>
            </a:r>
            <a:r>
              <a:rPr lang="cs-CZ" sz="2800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cs-CZ" sz="2800" dirty="0" err="1">
                <a:solidFill>
                  <a:schemeClr val="bg1">
                    <a:lumMod val="85000"/>
                  </a:schemeClr>
                </a:solidFill>
              </a:rPr>
              <a:t>extended</a:t>
            </a:r>
            <a:r>
              <a:rPr lang="cs-CZ" sz="2800" dirty="0">
                <a:solidFill>
                  <a:schemeClr val="bg1">
                    <a:lumMod val="85000"/>
                  </a:schemeClr>
                </a:solidFill>
              </a:rPr>
              <a:t> to </a:t>
            </a:r>
            <a:r>
              <a:rPr lang="cs-CZ" sz="2800" dirty="0" err="1">
                <a:solidFill>
                  <a:schemeClr val="bg1">
                    <a:lumMod val="85000"/>
                  </a:schemeClr>
                </a:solidFill>
              </a:rPr>
              <a:t>incizal</a:t>
            </a:r>
            <a:r>
              <a:rPr lang="cs-CZ" sz="28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cs-CZ" sz="2800" dirty="0" err="1">
                <a:solidFill>
                  <a:schemeClr val="bg1">
                    <a:lumMod val="85000"/>
                  </a:schemeClr>
                </a:solidFill>
              </a:rPr>
              <a:t>edge</a:t>
            </a:r>
            <a:r>
              <a:rPr lang="cs-CZ" sz="2800" dirty="0">
                <a:solidFill>
                  <a:schemeClr val="bg1">
                    <a:lumMod val="85000"/>
                  </a:schemeClr>
                </a:solidFill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>
                    <a:lumMod val="85000"/>
                  </a:schemeClr>
                </a:solidFill>
              </a:rPr>
              <a:t>1 </a:t>
            </a:r>
            <a:r>
              <a:rPr lang="cs-CZ" sz="2800" dirty="0" err="1">
                <a:solidFill>
                  <a:schemeClr val="bg1">
                    <a:lumMod val="85000"/>
                  </a:schemeClr>
                </a:solidFill>
              </a:rPr>
              <a:t>root</a:t>
            </a:r>
            <a:r>
              <a:rPr lang="cs-CZ" sz="2800" dirty="0">
                <a:solidFill>
                  <a:schemeClr val="bg1">
                    <a:lumMod val="85000"/>
                  </a:schemeClr>
                </a:solidFill>
              </a:rPr>
              <a:t> – 1 </a:t>
            </a:r>
            <a:r>
              <a:rPr lang="cs-CZ" sz="2800" dirty="0" err="1">
                <a:solidFill>
                  <a:schemeClr val="bg1">
                    <a:lumMod val="85000"/>
                  </a:schemeClr>
                </a:solidFill>
              </a:rPr>
              <a:t>root</a:t>
            </a:r>
            <a:r>
              <a:rPr lang="cs-CZ" sz="28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cs-CZ" sz="2800" dirty="0" err="1">
                <a:solidFill>
                  <a:schemeClr val="bg1">
                    <a:lumMod val="85000"/>
                  </a:schemeClr>
                </a:solidFill>
              </a:rPr>
              <a:t>canal</a:t>
            </a:r>
            <a:r>
              <a:rPr lang="cs-CZ" sz="2800" dirty="0">
                <a:solidFill>
                  <a:schemeClr val="bg1">
                    <a:lumMod val="85000"/>
                  </a:schemeClr>
                </a:solidFill>
              </a:rPr>
              <a:t> 75%, 2 </a:t>
            </a:r>
            <a:r>
              <a:rPr lang="cs-CZ" sz="2800" dirty="0" err="1">
                <a:solidFill>
                  <a:schemeClr val="bg1">
                    <a:lumMod val="85000"/>
                  </a:schemeClr>
                </a:solidFill>
              </a:rPr>
              <a:t>root</a:t>
            </a:r>
            <a:r>
              <a:rPr lang="cs-CZ" sz="28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cs-CZ" sz="2800" dirty="0" err="1">
                <a:solidFill>
                  <a:schemeClr val="bg1">
                    <a:lumMod val="85000"/>
                  </a:schemeClr>
                </a:solidFill>
              </a:rPr>
              <a:t>canals</a:t>
            </a:r>
            <a:r>
              <a:rPr lang="cs-CZ" sz="2800" dirty="0">
                <a:solidFill>
                  <a:schemeClr val="bg1">
                    <a:lumMod val="85000"/>
                  </a:schemeClr>
                </a:solidFill>
              </a:rPr>
              <a:t> 25%</a:t>
            </a:r>
          </a:p>
        </p:txBody>
      </p:sp>
    </p:spTree>
    <p:extLst>
      <p:ext uri="{BB962C8B-B14F-4D97-AF65-F5344CB8AC3E}">
        <p14:creationId xmlns:p14="http://schemas.microsoft.com/office/powerpoint/2010/main" val="67984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981" y="0"/>
            <a:ext cx="5742038" cy="6754726"/>
          </a:xfrm>
        </p:spPr>
      </p:pic>
    </p:spTree>
    <p:extLst>
      <p:ext uri="{BB962C8B-B14F-4D97-AF65-F5344CB8AC3E}">
        <p14:creationId xmlns:p14="http://schemas.microsoft.com/office/powerpoint/2010/main" val="384155533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Mandibular</a:t>
            </a:r>
            <a:r>
              <a:rPr lang="cs-CZ" dirty="0"/>
              <a:t> </a:t>
            </a:r>
            <a:r>
              <a:rPr lang="cs-CZ" dirty="0" err="1"/>
              <a:t>central</a:t>
            </a:r>
            <a:r>
              <a:rPr lang="cs-CZ" dirty="0"/>
              <a:t> </a:t>
            </a:r>
            <a:r>
              <a:rPr lang="cs-CZ" dirty="0" err="1"/>
              <a:t>incisor</a:t>
            </a:r>
            <a:endParaRPr lang="cs-CZ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>
              <a:solidFill>
                <a:schemeClr val="bg1">
                  <a:lumMod val="85000"/>
                </a:schemeClr>
              </a:solidFill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5306965"/>
              </p:ext>
            </p:extLst>
          </p:nvPr>
        </p:nvGraphicFramePr>
        <p:xfrm>
          <a:off x="2032000" y="2635566"/>
          <a:ext cx="8128000" cy="273145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02031568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757172147"/>
                    </a:ext>
                  </a:extLst>
                </a:gridCol>
              </a:tblGrid>
              <a:tr h="546291"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err="1">
                          <a:solidFill>
                            <a:schemeClr val="tx1"/>
                          </a:solidFill>
                        </a:rPr>
                        <a:t>Length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b="0" dirty="0" err="1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b="0" dirty="0" err="1">
                          <a:solidFill>
                            <a:schemeClr val="tx1"/>
                          </a:solidFill>
                        </a:rPr>
                        <a:t>tooth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>
                          <a:solidFill>
                            <a:schemeClr val="tx1"/>
                          </a:solidFill>
                        </a:rPr>
                        <a:t>22 mm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5403189"/>
                  </a:ext>
                </a:extLst>
              </a:tr>
              <a:tr h="546291"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err="1">
                          <a:solidFill>
                            <a:schemeClr val="tx1"/>
                          </a:solidFill>
                        </a:rPr>
                        <a:t>Length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b="0" dirty="0" err="1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b="0" dirty="0" err="1">
                          <a:solidFill>
                            <a:schemeClr val="tx1"/>
                          </a:solidFill>
                        </a:rPr>
                        <a:t>crown</a:t>
                      </a:r>
                      <a:endParaRPr lang="cs-CZ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9,5 mm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954797"/>
                  </a:ext>
                </a:extLst>
              </a:tr>
              <a:tr h="546291"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err="1">
                          <a:solidFill>
                            <a:schemeClr val="tx1"/>
                          </a:solidFill>
                        </a:rPr>
                        <a:t>Length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b="0" dirty="0" err="1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b="0" dirty="0" err="1">
                          <a:solidFill>
                            <a:schemeClr val="tx1"/>
                          </a:solidFill>
                        </a:rPr>
                        <a:t>root</a:t>
                      </a:r>
                      <a:endParaRPr lang="cs-CZ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12,5 mm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650585"/>
                  </a:ext>
                </a:extLst>
              </a:tr>
              <a:tr h="546291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Width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crown</a:t>
                      </a:r>
                      <a:endParaRPr lang="cs-CZ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5 mm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5056542"/>
                  </a:ext>
                </a:extLst>
              </a:tr>
              <a:tr h="546291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Width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cervical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 area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3,5 mm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4116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1788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Mandibular</a:t>
            </a:r>
            <a:r>
              <a:rPr lang="cs-CZ" dirty="0"/>
              <a:t> </a:t>
            </a:r>
            <a:r>
              <a:rPr lang="cs-CZ" dirty="0" err="1"/>
              <a:t>lateral</a:t>
            </a:r>
            <a:r>
              <a:rPr lang="cs-CZ" dirty="0"/>
              <a:t> </a:t>
            </a:r>
            <a:r>
              <a:rPr lang="cs-CZ" dirty="0" err="1"/>
              <a:t>incisor</a:t>
            </a:r>
            <a:endParaRPr lang="cs-CZ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>
              <a:solidFill>
                <a:schemeClr val="bg1">
                  <a:lumMod val="85000"/>
                </a:schemeClr>
              </a:solidFill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579028"/>
              </p:ext>
            </p:extLst>
          </p:nvPr>
        </p:nvGraphicFramePr>
        <p:xfrm>
          <a:off x="2032000" y="2635566"/>
          <a:ext cx="8128000" cy="273145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02031568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757172147"/>
                    </a:ext>
                  </a:extLst>
                </a:gridCol>
              </a:tblGrid>
              <a:tr h="546291"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err="1">
                          <a:solidFill>
                            <a:schemeClr val="tx1"/>
                          </a:solidFill>
                        </a:rPr>
                        <a:t>Length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b="0" dirty="0" err="1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b="0" dirty="0" err="1">
                          <a:solidFill>
                            <a:schemeClr val="tx1"/>
                          </a:solidFill>
                        </a:rPr>
                        <a:t>tooth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>
                          <a:solidFill>
                            <a:schemeClr val="tx1"/>
                          </a:solidFill>
                        </a:rPr>
                        <a:t>23,5 mm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5403189"/>
                  </a:ext>
                </a:extLst>
              </a:tr>
              <a:tr h="546291"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err="1">
                          <a:solidFill>
                            <a:schemeClr val="tx1"/>
                          </a:solidFill>
                        </a:rPr>
                        <a:t>Length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b="0" dirty="0" err="1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b="0" dirty="0" err="1">
                          <a:solidFill>
                            <a:schemeClr val="tx1"/>
                          </a:solidFill>
                        </a:rPr>
                        <a:t>crown</a:t>
                      </a:r>
                      <a:endParaRPr lang="cs-CZ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9,5 mm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954797"/>
                  </a:ext>
                </a:extLst>
              </a:tr>
              <a:tr h="546291"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err="1">
                          <a:solidFill>
                            <a:schemeClr val="tx1"/>
                          </a:solidFill>
                        </a:rPr>
                        <a:t>Length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b="0" dirty="0" err="1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b="0" dirty="0" err="1">
                          <a:solidFill>
                            <a:schemeClr val="tx1"/>
                          </a:solidFill>
                        </a:rPr>
                        <a:t>root</a:t>
                      </a:r>
                      <a:endParaRPr lang="cs-CZ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14 mm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650585"/>
                  </a:ext>
                </a:extLst>
              </a:tr>
              <a:tr h="546291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Width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crown</a:t>
                      </a:r>
                      <a:endParaRPr lang="cs-CZ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5,5 mm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5056542"/>
                  </a:ext>
                </a:extLst>
              </a:tr>
              <a:tr h="546291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Width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cervical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 area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4 mm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4116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4035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Depth</a:t>
            </a:r>
            <a:r>
              <a:rPr lang="cs-CZ" dirty="0"/>
              <a:t> </a:t>
            </a:r>
            <a:r>
              <a:rPr lang="cs-CZ" dirty="0" err="1"/>
              <a:t>field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Effective</a:t>
            </a:r>
            <a:r>
              <a:rPr lang="cs-CZ" dirty="0"/>
              <a:t> </a:t>
            </a:r>
            <a:r>
              <a:rPr lang="cs-CZ" dirty="0" err="1"/>
              <a:t>focus</a:t>
            </a:r>
            <a:r>
              <a:rPr lang="cs-CZ" dirty="0"/>
              <a:t> </a:t>
            </a:r>
            <a:r>
              <a:rPr lang="cs-CZ" dirty="0" err="1"/>
              <a:t>range</a:t>
            </a:r>
            <a:endParaRPr lang="cs-CZ" dirty="0"/>
          </a:p>
          <a:p>
            <a:r>
              <a:rPr lang="cs-CZ" dirty="0"/>
              <a:t>It </a:t>
            </a:r>
            <a:r>
              <a:rPr lang="en-US" dirty="0"/>
              <a:t>is the distance between the nearest and farthest objects in a scene that appear acceptably sharp in an image.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803914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Mandibular</a:t>
            </a:r>
            <a:r>
              <a:rPr lang="cs-CZ" dirty="0"/>
              <a:t> </a:t>
            </a:r>
            <a:r>
              <a:rPr lang="cs-CZ" dirty="0" err="1"/>
              <a:t>canine</a:t>
            </a:r>
            <a:endParaRPr lang="cs-CZ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406" y="1690688"/>
            <a:ext cx="4928394" cy="4928394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406" y="1690687"/>
            <a:ext cx="4928394" cy="4901897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511277" y="1690687"/>
            <a:ext cx="60370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The access cavity for the mandibular canine is oval or slot shaped</a:t>
            </a:r>
            <a:r>
              <a:rPr lang="cs-CZ" sz="2800" dirty="0">
                <a:solidFill>
                  <a:schemeClr val="bg1">
                    <a:lumMod val="95000"/>
                  </a:schemeClr>
                </a:solidFill>
              </a:rPr>
              <a:t>.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cs-CZ" sz="2800" dirty="0">
              <a:solidFill>
                <a:schemeClr val="bg1">
                  <a:lumMod val="9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>
                    <a:lumMod val="85000"/>
                  </a:schemeClr>
                </a:solidFill>
              </a:rPr>
              <a:t>1 </a:t>
            </a:r>
            <a:r>
              <a:rPr lang="cs-CZ" sz="2800" dirty="0" err="1">
                <a:solidFill>
                  <a:schemeClr val="bg1">
                    <a:lumMod val="85000"/>
                  </a:schemeClr>
                </a:solidFill>
              </a:rPr>
              <a:t>root</a:t>
            </a:r>
            <a:r>
              <a:rPr lang="cs-CZ" sz="2800" dirty="0">
                <a:solidFill>
                  <a:schemeClr val="bg1">
                    <a:lumMod val="85000"/>
                  </a:schemeClr>
                </a:solidFill>
              </a:rPr>
              <a:t> – 1 </a:t>
            </a:r>
            <a:r>
              <a:rPr lang="cs-CZ" sz="2800" dirty="0" err="1">
                <a:solidFill>
                  <a:schemeClr val="bg1">
                    <a:lumMod val="85000"/>
                  </a:schemeClr>
                </a:solidFill>
              </a:rPr>
              <a:t>rc</a:t>
            </a:r>
            <a:r>
              <a:rPr lang="cs-CZ" sz="2800" dirty="0">
                <a:solidFill>
                  <a:schemeClr val="bg1">
                    <a:lumMod val="85000"/>
                  </a:schemeClr>
                </a:solidFill>
              </a:rPr>
              <a:t> in 94%, 2 </a:t>
            </a:r>
            <a:r>
              <a:rPr lang="cs-CZ" sz="2800" dirty="0" err="1">
                <a:solidFill>
                  <a:schemeClr val="bg1">
                    <a:lumMod val="85000"/>
                  </a:schemeClr>
                </a:solidFill>
              </a:rPr>
              <a:t>rc</a:t>
            </a:r>
            <a:r>
              <a:rPr lang="cs-CZ" sz="2800" dirty="0">
                <a:solidFill>
                  <a:schemeClr val="bg1">
                    <a:lumMod val="85000"/>
                  </a:schemeClr>
                </a:solidFill>
              </a:rPr>
              <a:t> in 6%</a:t>
            </a:r>
          </a:p>
        </p:txBody>
      </p:sp>
    </p:spTree>
    <p:extLst>
      <p:ext uri="{BB962C8B-B14F-4D97-AF65-F5344CB8AC3E}">
        <p14:creationId xmlns:p14="http://schemas.microsoft.com/office/powerpoint/2010/main" val="1195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032" y="1818961"/>
            <a:ext cx="8209935" cy="4655271"/>
          </a:xfrm>
        </p:spPr>
      </p:pic>
    </p:spTree>
    <p:extLst>
      <p:ext uri="{BB962C8B-B14F-4D97-AF65-F5344CB8AC3E}">
        <p14:creationId xmlns:p14="http://schemas.microsoft.com/office/powerpoint/2010/main" val="249539599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Mandibular</a:t>
            </a:r>
            <a:r>
              <a:rPr lang="cs-CZ" dirty="0"/>
              <a:t> </a:t>
            </a:r>
            <a:r>
              <a:rPr lang="cs-CZ" dirty="0" err="1"/>
              <a:t>canine</a:t>
            </a:r>
            <a:endParaRPr lang="cs-CZ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cs-CZ" dirty="0">
              <a:solidFill>
                <a:schemeClr val="bg1">
                  <a:lumMod val="85000"/>
                </a:schemeClr>
              </a:solidFill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297168"/>
              </p:ext>
            </p:extLst>
          </p:nvPr>
        </p:nvGraphicFramePr>
        <p:xfrm>
          <a:off x="2032000" y="2635566"/>
          <a:ext cx="8128000" cy="273145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02031568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757172147"/>
                    </a:ext>
                  </a:extLst>
                </a:gridCol>
              </a:tblGrid>
              <a:tr h="546291"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err="1">
                          <a:solidFill>
                            <a:schemeClr val="tx1"/>
                          </a:solidFill>
                        </a:rPr>
                        <a:t>Length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b="0" dirty="0" err="1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b="0" dirty="0" err="1">
                          <a:solidFill>
                            <a:schemeClr val="tx1"/>
                          </a:solidFill>
                        </a:rPr>
                        <a:t>tooth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>
                          <a:solidFill>
                            <a:schemeClr val="tx1"/>
                          </a:solidFill>
                        </a:rPr>
                        <a:t>23 mm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5403189"/>
                  </a:ext>
                </a:extLst>
              </a:tr>
              <a:tr h="546291"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err="1">
                          <a:solidFill>
                            <a:schemeClr val="tx1"/>
                          </a:solidFill>
                        </a:rPr>
                        <a:t>Length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b="0" dirty="0" err="1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b="0" dirty="0" err="1">
                          <a:solidFill>
                            <a:schemeClr val="tx1"/>
                          </a:solidFill>
                        </a:rPr>
                        <a:t>crown</a:t>
                      </a:r>
                      <a:endParaRPr lang="cs-CZ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10 mm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954797"/>
                  </a:ext>
                </a:extLst>
              </a:tr>
              <a:tr h="546291"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err="1">
                          <a:solidFill>
                            <a:schemeClr val="tx1"/>
                          </a:solidFill>
                        </a:rPr>
                        <a:t>Length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b="0" dirty="0" err="1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b="0" dirty="0" err="1">
                          <a:solidFill>
                            <a:schemeClr val="tx1"/>
                          </a:solidFill>
                        </a:rPr>
                        <a:t>root</a:t>
                      </a:r>
                      <a:endParaRPr lang="cs-CZ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17 mm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650585"/>
                  </a:ext>
                </a:extLst>
              </a:tr>
              <a:tr h="546291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Width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crown</a:t>
                      </a:r>
                      <a:endParaRPr lang="cs-CZ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7,5 mm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5056542"/>
                  </a:ext>
                </a:extLst>
              </a:tr>
              <a:tr h="546291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Width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cervical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 area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5,5 mm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4116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111141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accent4">
                    <a:lumMod val="75000"/>
                  </a:schemeClr>
                </a:solidFill>
              </a:rPr>
              <a:t>Mandibular</a:t>
            </a:r>
            <a:r>
              <a:rPr lang="cs-CZ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4">
                    <a:lumMod val="75000"/>
                  </a:schemeClr>
                </a:solidFill>
              </a:rPr>
              <a:t>first</a:t>
            </a:r>
            <a:r>
              <a:rPr lang="cs-CZ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4">
                    <a:lumMod val="75000"/>
                  </a:schemeClr>
                </a:solidFill>
              </a:rPr>
              <a:t>premolar</a:t>
            </a:r>
            <a:endParaRPr lang="cs-CZ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690688"/>
            <a:ext cx="4876800" cy="4863025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210" y="1690688"/>
            <a:ext cx="4904589" cy="4863025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838199" y="1690688"/>
            <a:ext cx="561100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err="1">
                <a:solidFill>
                  <a:schemeClr val="bg1">
                    <a:lumMod val="85000"/>
                  </a:schemeClr>
                </a:solidFill>
              </a:rPr>
              <a:t>Two</a:t>
            </a:r>
            <a:r>
              <a:rPr lang="cs-CZ" sz="2800" dirty="0">
                <a:solidFill>
                  <a:schemeClr val="bg1">
                    <a:lumMod val="85000"/>
                  </a:schemeClr>
                </a:solidFill>
              </a:rPr>
              <a:t> pulp </a:t>
            </a:r>
            <a:r>
              <a:rPr lang="cs-CZ" sz="2800" dirty="0" err="1">
                <a:solidFill>
                  <a:schemeClr val="bg1">
                    <a:lumMod val="85000"/>
                  </a:schemeClr>
                </a:solidFill>
              </a:rPr>
              <a:t>horns</a:t>
            </a:r>
            <a:r>
              <a:rPr lang="cs-CZ" sz="2800" dirty="0">
                <a:solidFill>
                  <a:schemeClr val="bg1">
                    <a:lumMod val="85000"/>
                  </a:schemeClr>
                </a:solidFill>
              </a:rPr>
              <a:t>. </a:t>
            </a:r>
            <a:r>
              <a:rPr lang="cs-CZ" sz="2800" dirty="0" err="1">
                <a:solidFill>
                  <a:schemeClr val="bg1">
                    <a:lumMod val="85000"/>
                  </a:schemeClr>
                </a:solidFill>
              </a:rPr>
              <a:t>Lingual</a:t>
            </a:r>
            <a:r>
              <a:rPr lang="cs-CZ" sz="28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cs-CZ" sz="2800" dirty="0" err="1">
                <a:solidFill>
                  <a:schemeClr val="bg1">
                    <a:lumMod val="85000"/>
                  </a:schemeClr>
                </a:solidFill>
              </a:rPr>
              <a:t>inclination</a:t>
            </a:r>
            <a:r>
              <a:rPr lang="cs-CZ" sz="28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cs-CZ" sz="2800" dirty="0" err="1">
                <a:solidFill>
                  <a:schemeClr val="bg1">
                    <a:lumMod val="85000"/>
                  </a:schemeClr>
                </a:solidFill>
              </a:rPr>
              <a:t>of</a:t>
            </a:r>
            <a:r>
              <a:rPr lang="cs-CZ" sz="28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cs-CZ" sz="2800" dirty="0" err="1">
                <a:solidFill>
                  <a:schemeClr val="bg1">
                    <a:lumMod val="85000"/>
                  </a:schemeClr>
                </a:solidFill>
              </a:rPr>
              <a:t>crown</a:t>
            </a:r>
            <a:r>
              <a:rPr lang="cs-CZ" sz="2800" dirty="0">
                <a:solidFill>
                  <a:schemeClr val="bg1">
                    <a:lumMod val="85000"/>
                  </a:schemeClr>
                </a:solidFill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The access preparation is oval or slot shaped</a:t>
            </a:r>
            <a:r>
              <a:rPr lang="cs-CZ" sz="2800" dirty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>
                    <a:lumMod val="85000"/>
                  </a:schemeClr>
                </a:solidFill>
              </a:rPr>
              <a:t>1 </a:t>
            </a:r>
            <a:r>
              <a:rPr lang="cs-CZ" sz="2800" dirty="0" err="1">
                <a:solidFill>
                  <a:schemeClr val="bg1">
                    <a:lumMod val="85000"/>
                  </a:schemeClr>
                </a:solidFill>
              </a:rPr>
              <a:t>root</a:t>
            </a:r>
            <a:r>
              <a:rPr lang="cs-CZ" sz="2800" dirty="0">
                <a:solidFill>
                  <a:schemeClr val="bg1">
                    <a:lumMod val="85000"/>
                  </a:schemeClr>
                </a:solidFill>
              </a:rPr>
              <a:t> – 1rc 74%.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43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787" y="365125"/>
            <a:ext cx="5250425" cy="6223076"/>
          </a:xfrm>
        </p:spPr>
      </p:pic>
    </p:spTree>
    <p:extLst>
      <p:ext uri="{BB962C8B-B14F-4D97-AF65-F5344CB8AC3E}">
        <p14:creationId xmlns:p14="http://schemas.microsoft.com/office/powerpoint/2010/main" val="202135302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200" y="1950244"/>
            <a:ext cx="6959600" cy="4102100"/>
          </a:xfrm>
        </p:spPr>
      </p:pic>
    </p:spTree>
    <p:extLst>
      <p:ext uri="{BB962C8B-B14F-4D97-AF65-F5344CB8AC3E}">
        <p14:creationId xmlns:p14="http://schemas.microsoft.com/office/powerpoint/2010/main" val="33171903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424119"/>
            <a:ext cx="10515600" cy="1325563"/>
          </a:xfrm>
        </p:spPr>
        <p:txBody>
          <a:bodyPr/>
          <a:lstStyle/>
          <a:p>
            <a:r>
              <a:rPr lang="cs-CZ" dirty="0" err="1"/>
              <a:t>Mandibular</a:t>
            </a:r>
            <a:r>
              <a:rPr lang="cs-CZ" dirty="0"/>
              <a:t> </a:t>
            </a:r>
            <a:r>
              <a:rPr lang="cs-CZ" dirty="0" err="1"/>
              <a:t>first</a:t>
            </a:r>
            <a:r>
              <a:rPr lang="cs-CZ" dirty="0"/>
              <a:t> </a:t>
            </a:r>
            <a:r>
              <a:rPr lang="cs-CZ" dirty="0" err="1"/>
              <a:t>premolar</a:t>
            </a:r>
            <a:endParaRPr lang="cs-CZ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>
              <a:solidFill>
                <a:schemeClr val="bg1">
                  <a:lumMod val="85000"/>
                </a:schemeClr>
              </a:solidFill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838571"/>
              </p:ext>
            </p:extLst>
          </p:nvPr>
        </p:nvGraphicFramePr>
        <p:xfrm>
          <a:off x="2032000" y="2635566"/>
          <a:ext cx="8128000" cy="273145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02031568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757172147"/>
                    </a:ext>
                  </a:extLst>
                </a:gridCol>
              </a:tblGrid>
              <a:tr h="546291"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err="1">
                          <a:solidFill>
                            <a:schemeClr val="tx1"/>
                          </a:solidFill>
                        </a:rPr>
                        <a:t>Length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b="0" dirty="0" err="1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b="0" dirty="0" err="1">
                          <a:solidFill>
                            <a:schemeClr val="tx1"/>
                          </a:solidFill>
                        </a:rPr>
                        <a:t>tooth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>
                          <a:solidFill>
                            <a:schemeClr val="tx1"/>
                          </a:solidFill>
                        </a:rPr>
                        <a:t>24,5 mm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5403189"/>
                  </a:ext>
                </a:extLst>
              </a:tr>
              <a:tr h="546291"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err="1">
                          <a:solidFill>
                            <a:schemeClr val="tx1"/>
                          </a:solidFill>
                        </a:rPr>
                        <a:t>Length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b="0" dirty="0" err="1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b="0" dirty="0" err="1">
                          <a:solidFill>
                            <a:schemeClr val="tx1"/>
                          </a:solidFill>
                        </a:rPr>
                        <a:t>crown</a:t>
                      </a:r>
                      <a:endParaRPr lang="cs-CZ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8,5 mm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954797"/>
                  </a:ext>
                </a:extLst>
              </a:tr>
              <a:tr h="546291"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err="1">
                          <a:solidFill>
                            <a:schemeClr val="tx1"/>
                          </a:solidFill>
                        </a:rPr>
                        <a:t>Length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b="0" dirty="0" err="1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b="0" dirty="0" err="1">
                          <a:solidFill>
                            <a:schemeClr val="tx1"/>
                          </a:solidFill>
                        </a:rPr>
                        <a:t>root</a:t>
                      </a:r>
                      <a:endParaRPr lang="cs-CZ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14 mm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650585"/>
                  </a:ext>
                </a:extLst>
              </a:tr>
              <a:tr h="546291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Width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crown</a:t>
                      </a:r>
                      <a:endParaRPr lang="cs-CZ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6 mm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5056542"/>
                  </a:ext>
                </a:extLst>
              </a:tr>
              <a:tr h="546291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Width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cervical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 area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5 mm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4116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745579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Mandibular</a:t>
            </a:r>
            <a:r>
              <a:rPr lang="cs-CZ" dirty="0"/>
              <a:t> second </a:t>
            </a:r>
            <a:r>
              <a:rPr lang="cs-CZ" dirty="0" err="1"/>
              <a:t>premolar</a:t>
            </a:r>
            <a:endParaRPr lang="cs-CZ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690688"/>
            <a:ext cx="4876800" cy="4863025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210" y="1690688"/>
            <a:ext cx="4904589" cy="4863025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838199" y="1690688"/>
            <a:ext cx="56110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err="1">
                <a:solidFill>
                  <a:schemeClr val="bg1">
                    <a:lumMod val="85000"/>
                  </a:schemeClr>
                </a:solidFill>
              </a:rPr>
              <a:t>Two</a:t>
            </a:r>
            <a:r>
              <a:rPr lang="cs-CZ" sz="2800" dirty="0">
                <a:solidFill>
                  <a:schemeClr val="bg1">
                    <a:lumMod val="85000"/>
                  </a:schemeClr>
                </a:solidFill>
              </a:rPr>
              <a:t> pulp </a:t>
            </a:r>
            <a:r>
              <a:rPr lang="cs-CZ" sz="2800" dirty="0" err="1">
                <a:solidFill>
                  <a:schemeClr val="bg1">
                    <a:lumMod val="85000"/>
                  </a:schemeClr>
                </a:solidFill>
              </a:rPr>
              <a:t>horns</a:t>
            </a:r>
            <a:r>
              <a:rPr lang="cs-CZ" sz="2800" dirty="0">
                <a:solidFill>
                  <a:schemeClr val="bg1">
                    <a:lumMod val="85000"/>
                  </a:schemeClr>
                </a:solidFill>
              </a:rPr>
              <a:t>. </a:t>
            </a:r>
            <a:r>
              <a:rPr lang="cs-CZ" sz="2800" dirty="0" err="1">
                <a:solidFill>
                  <a:schemeClr val="bg1">
                    <a:lumMod val="85000"/>
                  </a:schemeClr>
                </a:solidFill>
              </a:rPr>
              <a:t>Lingual</a:t>
            </a:r>
            <a:r>
              <a:rPr lang="cs-CZ" sz="28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cs-CZ" sz="2800" dirty="0" err="1">
                <a:solidFill>
                  <a:schemeClr val="bg1">
                    <a:lumMod val="85000"/>
                  </a:schemeClr>
                </a:solidFill>
              </a:rPr>
              <a:t>inclination</a:t>
            </a:r>
            <a:r>
              <a:rPr lang="cs-CZ" sz="28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cs-CZ" sz="2800" dirty="0" err="1">
                <a:solidFill>
                  <a:schemeClr val="bg1">
                    <a:lumMod val="85000"/>
                  </a:schemeClr>
                </a:solidFill>
              </a:rPr>
              <a:t>of</a:t>
            </a:r>
            <a:r>
              <a:rPr lang="cs-CZ" sz="28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cs-CZ" sz="2800" dirty="0" err="1">
                <a:solidFill>
                  <a:schemeClr val="bg1">
                    <a:lumMod val="85000"/>
                  </a:schemeClr>
                </a:solidFill>
              </a:rPr>
              <a:t>crown</a:t>
            </a:r>
            <a:r>
              <a:rPr lang="cs-CZ" sz="2800" dirty="0">
                <a:solidFill>
                  <a:schemeClr val="bg1">
                    <a:lumMod val="85000"/>
                  </a:schemeClr>
                </a:solidFill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The access preparation is oval or slot shaped</a:t>
            </a:r>
            <a:r>
              <a:rPr lang="cs-CZ" sz="2800" dirty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>
                    <a:lumMod val="85000"/>
                  </a:schemeClr>
                </a:solidFill>
              </a:rPr>
              <a:t>1 </a:t>
            </a:r>
            <a:r>
              <a:rPr lang="cs-CZ" sz="2800" dirty="0" err="1">
                <a:solidFill>
                  <a:schemeClr val="bg1">
                    <a:lumMod val="85000"/>
                  </a:schemeClr>
                </a:solidFill>
              </a:rPr>
              <a:t>root</a:t>
            </a:r>
            <a:r>
              <a:rPr lang="cs-CZ" sz="2800" dirty="0">
                <a:solidFill>
                  <a:schemeClr val="bg1">
                    <a:lumMod val="85000"/>
                  </a:schemeClr>
                </a:solidFill>
              </a:rPr>
              <a:t> – 1rc 97%.</a:t>
            </a:r>
          </a:p>
        </p:txBody>
      </p:sp>
    </p:spTree>
    <p:extLst>
      <p:ext uri="{BB962C8B-B14F-4D97-AF65-F5344CB8AC3E}">
        <p14:creationId xmlns:p14="http://schemas.microsoft.com/office/powerpoint/2010/main" val="172848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058" y="200693"/>
            <a:ext cx="5633884" cy="6657307"/>
          </a:xfrm>
        </p:spPr>
      </p:pic>
    </p:spTree>
    <p:extLst>
      <p:ext uri="{BB962C8B-B14F-4D97-AF65-F5344CB8AC3E}">
        <p14:creationId xmlns:p14="http://schemas.microsoft.com/office/powerpoint/2010/main" val="274577209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Mandibular</a:t>
            </a:r>
            <a:r>
              <a:rPr lang="cs-CZ" dirty="0"/>
              <a:t> second </a:t>
            </a:r>
            <a:r>
              <a:rPr lang="cs-CZ" dirty="0" err="1"/>
              <a:t>premolar</a:t>
            </a:r>
            <a:endParaRPr lang="cs-CZ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>
              <a:solidFill>
                <a:schemeClr val="bg1">
                  <a:lumMod val="85000"/>
                </a:schemeClr>
              </a:solidFill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149646"/>
              </p:ext>
            </p:extLst>
          </p:nvPr>
        </p:nvGraphicFramePr>
        <p:xfrm>
          <a:off x="2032000" y="2635566"/>
          <a:ext cx="8128000" cy="273145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02031568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757172147"/>
                    </a:ext>
                  </a:extLst>
                </a:gridCol>
              </a:tblGrid>
              <a:tr h="546291"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err="1">
                          <a:solidFill>
                            <a:schemeClr val="tx1"/>
                          </a:solidFill>
                        </a:rPr>
                        <a:t>Length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b="0" dirty="0" err="1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b="0" dirty="0" err="1">
                          <a:solidFill>
                            <a:schemeClr val="tx1"/>
                          </a:solidFill>
                        </a:rPr>
                        <a:t>tooth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>
                          <a:solidFill>
                            <a:schemeClr val="tx1"/>
                          </a:solidFill>
                        </a:rPr>
                        <a:t>24,5 mm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5403189"/>
                  </a:ext>
                </a:extLst>
              </a:tr>
              <a:tr h="546291"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err="1">
                          <a:solidFill>
                            <a:schemeClr val="tx1"/>
                          </a:solidFill>
                        </a:rPr>
                        <a:t>Length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b="0" dirty="0" err="1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b="0" dirty="0" err="1">
                          <a:solidFill>
                            <a:schemeClr val="tx1"/>
                          </a:solidFill>
                        </a:rPr>
                        <a:t>crown</a:t>
                      </a:r>
                      <a:endParaRPr lang="cs-CZ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8,5 mm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954797"/>
                  </a:ext>
                </a:extLst>
              </a:tr>
              <a:tr h="546291"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err="1">
                          <a:solidFill>
                            <a:schemeClr val="tx1"/>
                          </a:solidFill>
                        </a:rPr>
                        <a:t>Length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b="0" dirty="0" err="1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b="0" dirty="0" err="1">
                          <a:solidFill>
                            <a:schemeClr val="tx1"/>
                          </a:solidFill>
                        </a:rPr>
                        <a:t>root</a:t>
                      </a:r>
                      <a:endParaRPr lang="cs-CZ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14 mm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650585"/>
                  </a:ext>
                </a:extLst>
              </a:tr>
              <a:tr h="546291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Width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crown</a:t>
                      </a:r>
                      <a:endParaRPr lang="cs-CZ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7 mm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5056542"/>
                  </a:ext>
                </a:extLst>
              </a:tr>
              <a:tr h="546291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Width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cervical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 area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5 mm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4116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7117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Human eye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It can detect maginal ridge of size 0,2mm.</a:t>
            </a:r>
            <a:endParaRPr lang="cs-CZ" dirty="0"/>
          </a:p>
          <a:p>
            <a:r>
              <a:rPr lang="en-US"/>
              <a:t>It can control hand movement in 1-2mm precision.</a:t>
            </a:r>
            <a:endParaRPr lang="cs-CZ" dirty="0"/>
          </a:p>
          <a:p>
            <a:r>
              <a:rPr lang="en-US"/>
              <a:t>Minimal focusing distance is 15cm.</a:t>
            </a:r>
            <a:endParaRPr lang="cs-CZ" dirty="0"/>
          </a:p>
          <a:p>
            <a:r>
              <a:rPr lang="en-US"/>
              <a:t>Magnification only by bringing eye closer to point of interest.</a:t>
            </a:r>
            <a:endParaRPr lang="cs-CZ" dirty="0"/>
          </a:p>
          <a:p>
            <a:r>
              <a:rPr lang="en-US"/>
              <a:t>From practical point of view bring face of dentists to the face of patients is not possible.</a:t>
            </a:r>
            <a:endParaRPr lang="cs-CZ" dirty="0"/>
          </a:p>
          <a:p>
            <a:r>
              <a:rPr lang="en-US"/>
              <a:t>Ability eye to focus to close objects decrease with age.</a:t>
            </a:r>
            <a:endParaRPr lang="cs-CZ" dirty="0"/>
          </a:p>
          <a:p>
            <a:r>
              <a:rPr lang="en-US"/>
              <a:t>Low level of ergonomics.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904730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accent4">
                    <a:lumMod val="75000"/>
                  </a:schemeClr>
                </a:solidFill>
              </a:rPr>
              <a:t>Mandibular</a:t>
            </a:r>
            <a:r>
              <a:rPr lang="cs-CZ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4">
                    <a:lumMod val="75000"/>
                  </a:schemeClr>
                </a:solidFill>
              </a:rPr>
              <a:t>first</a:t>
            </a:r>
            <a:r>
              <a:rPr lang="cs-CZ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4">
                    <a:lumMod val="75000"/>
                  </a:schemeClr>
                </a:solidFill>
              </a:rPr>
              <a:t>molar</a:t>
            </a:r>
            <a:endParaRPr lang="cs-CZ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802" y="1690686"/>
            <a:ext cx="5023644" cy="5023644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788" y="1690686"/>
            <a:ext cx="5023644" cy="5037221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56516" y="1693249"/>
            <a:ext cx="599628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>
                    <a:lumMod val="95000"/>
                  </a:schemeClr>
                </a:solidFill>
              </a:rPr>
              <a:t>It </a:t>
            </a:r>
            <a:r>
              <a:rPr lang="cs-CZ" sz="2800" dirty="0" err="1">
                <a:solidFill>
                  <a:schemeClr val="bg1">
                    <a:lumMod val="95000"/>
                  </a:schemeClr>
                </a:solidFill>
              </a:rPr>
              <a:t>is</a:t>
            </a:r>
            <a:r>
              <a:rPr lang="cs-CZ" sz="28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cs-CZ" sz="2800" dirty="0" err="1">
                <a:solidFill>
                  <a:schemeClr val="bg1">
                    <a:lumMod val="95000"/>
                  </a:schemeClr>
                </a:solidFill>
              </a:rPr>
              <a:t>often</a:t>
            </a:r>
            <a:r>
              <a:rPr lang="cs-CZ" sz="28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extensively restored, and it is subjected to heavy occlusal stress. Consequently, the pulp chamber frequently has receded or is calcified.</a:t>
            </a:r>
            <a:endParaRPr lang="cs-CZ" sz="2800" dirty="0">
              <a:solidFill>
                <a:schemeClr val="bg1">
                  <a:lumMod val="9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The access cavity </a:t>
            </a:r>
            <a:r>
              <a:rPr lang="cs-CZ" sz="2800" dirty="0" err="1">
                <a:solidFill>
                  <a:schemeClr val="bg1">
                    <a:lumMod val="95000"/>
                  </a:schemeClr>
                </a:solidFill>
              </a:rPr>
              <a:t>is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 typically trapezoid or rhomboid, regardless of the number of canals present.</a:t>
            </a:r>
            <a:endParaRPr lang="cs-CZ" sz="2800" dirty="0">
              <a:solidFill>
                <a:schemeClr val="bg1">
                  <a:lumMod val="9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>
                    <a:lumMod val="85000"/>
                  </a:schemeClr>
                </a:solidFill>
              </a:rPr>
              <a:t>M </a:t>
            </a:r>
            <a:r>
              <a:rPr lang="cs-CZ" sz="2800" dirty="0" err="1">
                <a:solidFill>
                  <a:schemeClr val="bg1">
                    <a:lumMod val="85000"/>
                  </a:schemeClr>
                </a:solidFill>
              </a:rPr>
              <a:t>root</a:t>
            </a:r>
            <a:r>
              <a:rPr lang="cs-CZ" sz="2800" dirty="0">
                <a:solidFill>
                  <a:schemeClr val="bg1">
                    <a:lumMod val="85000"/>
                  </a:schemeClr>
                </a:solidFill>
              </a:rPr>
              <a:t> – 1rc 12%, 2rc 87%, 3rc 1%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>
                    <a:lumMod val="85000"/>
                  </a:schemeClr>
                </a:solidFill>
              </a:rPr>
              <a:t>D </a:t>
            </a:r>
            <a:r>
              <a:rPr lang="cs-CZ" sz="2800" dirty="0" err="1">
                <a:solidFill>
                  <a:schemeClr val="bg1">
                    <a:lumMod val="85000"/>
                  </a:schemeClr>
                </a:solidFill>
              </a:rPr>
              <a:t>root</a:t>
            </a:r>
            <a:r>
              <a:rPr lang="cs-CZ" sz="2800" dirty="0">
                <a:solidFill>
                  <a:schemeClr val="bg1">
                    <a:lumMod val="85000"/>
                  </a:schemeClr>
                </a:solidFill>
              </a:rPr>
              <a:t> – 1rc 70%, 2rc 30%.</a:t>
            </a:r>
          </a:p>
        </p:txBody>
      </p:sp>
    </p:spTree>
    <p:extLst>
      <p:ext uri="{BB962C8B-B14F-4D97-AF65-F5344CB8AC3E}">
        <p14:creationId xmlns:p14="http://schemas.microsoft.com/office/powerpoint/2010/main" val="92437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112" y="1543664"/>
            <a:ext cx="8197775" cy="4584470"/>
          </a:xfrm>
        </p:spPr>
      </p:pic>
    </p:spTree>
    <p:extLst>
      <p:ext uri="{BB962C8B-B14F-4D97-AF65-F5344CB8AC3E}">
        <p14:creationId xmlns:p14="http://schemas.microsoft.com/office/powerpoint/2010/main" val="272950307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8740"/>
            <a:ext cx="10501234" cy="1538332"/>
          </a:xfrm>
          <a:prstGeom prst="rect">
            <a:avLst/>
          </a:prstGeom>
        </p:spPr>
      </p:pic>
      <p:pic>
        <p:nvPicPr>
          <p:cNvPr id="5" name="Zástupný symbol pro obsah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6" r="15017" b="51108"/>
          <a:stretch/>
        </p:blipFill>
        <p:spPr>
          <a:xfrm>
            <a:off x="844968" y="3077496"/>
            <a:ext cx="3978054" cy="2049483"/>
          </a:xfrm>
          <a:prstGeom prst="rect">
            <a:avLst/>
          </a:prstGeom>
        </p:spPr>
      </p:pic>
      <p:pic>
        <p:nvPicPr>
          <p:cNvPr id="6" name="Zástupný symbol pro obsah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19" b="47"/>
          <a:stretch/>
        </p:blipFill>
        <p:spPr>
          <a:xfrm>
            <a:off x="4823023" y="3077496"/>
            <a:ext cx="6516412" cy="2049483"/>
          </a:xfrm>
          <a:prstGeom prst="rect">
            <a:avLst/>
          </a:prstGeom>
        </p:spPr>
      </p:pic>
      <p:pic>
        <p:nvPicPr>
          <p:cNvPr id="8" name="Zástupný symbol pro obsah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39" b="18765"/>
          <a:stretch/>
        </p:blipFill>
        <p:spPr>
          <a:xfrm>
            <a:off x="844967" y="1797071"/>
            <a:ext cx="10494467" cy="128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80370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350" y="1931194"/>
            <a:ext cx="9639300" cy="4140200"/>
          </a:xfrm>
        </p:spPr>
      </p:pic>
    </p:spTree>
    <p:extLst>
      <p:ext uri="{BB962C8B-B14F-4D97-AF65-F5344CB8AC3E}">
        <p14:creationId xmlns:p14="http://schemas.microsoft.com/office/powerpoint/2010/main" val="386082931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Mandibular</a:t>
            </a:r>
            <a:r>
              <a:rPr lang="cs-CZ" dirty="0"/>
              <a:t> </a:t>
            </a:r>
            <a:r>
              <a:rPr lang="cs-CZ" dirty="0" err="1"/>
              <a:t>first</a:t>
            </a:r>
            <a:r>
              <a:rPr lang="cs-CZ" dirty="0"/>
              <a:t> </a:t>
            </a:r>
            <a:r>
              <a:rPr lang="cs-CZ" dirty="0" err="1"/>
              <a:t>molar</a:t>
            </a:r>
            <a:endParaRPr lang="cs-CZ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>
              <a:solidFill>
                <a:schemeClr val="bg1">
                  <a:lumMod val="85000"/>
                </a:schemeClr>
              </a:solidFill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976043"/>
              </p:ext>
            </p:extLst>
          </p:nvPr>
        </p:nvGraphicFramePr>
        <p:xfrm>
          <a:off x="2032000" y="2635566"/>
          <a:ext cx="8128000" cy="273145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02031568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757172147"/>
                    </a:ext>
                  </a:extLst>
                </a:gridCol>
              </a:tblGrid>
              <a:tr h="546291"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err="1">
                          <a:solidFill>
                            <a:schemeClr val="tx1"/>
                          </a:solidFill>
                        </a:rPr>
                        <a:t>Length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b="0" dirty="0" err="1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b="0" dirty="0" err="1">
                          <a:solidFill>
                            <a:schemeClr val="tx1"/>
                          </a:solidFill>
                        </a:rPr>
                        <a:t>tooth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>
                          <a:solidFill>
                            <a:schemeClr val="tx1"/>
                          </a:solidFill>
                        </a:rPr>
                        <a:t>21,5mm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5403189"/>
                  </a:ext>
                </a:extLst>
              </a:tr>
              <a:tr h="546291"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err="1">
                          <a:solidFill>
                            <a:schemeClr val="tx1"/>
                          </a:solidFill>
                        </a:rPr>
                        <a:t>Length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b="0" dirty="0" err="1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b="0" dirty="0" err="1">
                          <a:solidFill>
                            <a:schemeClr val="tx1"/>
                          </a:solidFill>
                        </a:rPr>
                        <a:t>crown</a:t>
                      </a:r>
                      <a:endParaRPr lang="cs-CZ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7,5mm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954797"/>
                  </a:ext>
                </a:extLst>
              </a:tr>
              <a:tr h="546291"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err="1">
                          <a:solidFill>
                            <a:schemeClr val="tx1"/>
                          </a:solidFill>
                        </a:rPr>
                        <a:t>Length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b="0" dirty="0" err="1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b="0" dirty="0" err="1">
                          <a:solidFill>
                            <a:schemeClr val="tx1"/>
                          </a:solidFill>
                        </a:rPr>
                        <a:t>root</a:t>
                      </a:r>
                      <a:endParaRPr lang="cs-CZ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14mm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650585"/>
                  </a:ext>
                </a:extLst>
              </a:tr>
              <a:tr h="546291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Width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crown</a:t>
                      </a:r>
                      <a:endParaRPr lang="cs-CZ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11mm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5056542"/>
                  </a:ext>
                </a:extLst>
              </a:tr>
              <a:tr h="546291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Width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cervical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 area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9mm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4116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119620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6035" y="384325"/>
            <a:ext cx="10515600" cy="1325563"/>
          </a:xfrm>
        </p:spPr>
        <p:txBody>
          <a:bodyPr/>
          <a:lstStyle/>
          <a:p>
            <a:r>
              <a:rPr lang="cs-CZ" dirty="0" err="1"/>
              <a:t>Mandibular</a:t>
            </a:r>
            <a:r>
              <a:rPr lang="cs-CZ" dirty="0"/>
              <a:t> second </a:t>
            </a:r>
            <a:r>
              <a:rPr lang="cs-CZ" dirty="0" err="1"/>
              <a:t>molar</a:t>
            </a:r>
            <a:endParaRPr lang="cs-CZ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156" y="1690688"/>
            <a:ext cx="5023644" cy="5023644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156" y="1690687"/>
            <a:ext cx="5023644" cy="5037221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586035" y="1696313"/>
            <a:ext cx="59962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The access cavity </a:t>
            </a:r>
            <a:r>
              <a:rPr lang="cs-CZ" sz="2800" dirty="0" err="1">
                <a:solidFill>
                  <a:schemeClr val="bg1">
                    <a:lumMod val="95000"/>
                  </a:schemeClr>
                </a:solidFill>
              </a:rPr>
              <a:t>is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 typically trapezoid or rhomboid.</a:t>
            </a:r>
            <a:endParaRPr lang="cs-CZ" sz="2800" dirty="0">
              <a:solidFill>
                <a:schemeClr val="bg1">
                  <a:lumMod val="9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>
                    <a:lumMod val="85000"/>
                  </a:schemeClr>
                </a:solidFill>
              </a:rPr>
              <a:t>M </a:t>
            </a:r>
            <a:r>
              <a:rPr lang="cs-CZ" sz="2800" dirty="0" err="1">
                <a:solidFill>
                  <a:schemeClr val="bg1">
                    <a:lumMod val="85000"/>
                  </a:schemeClr>
                </a:solidFill>
              </a:rPr>
              <a:t>root</a:t>
            </a:r>
            <a:r>
              <a:rPr lang="cs-CZ" sz="2800" dirty="0">
                <a:solidFill>
                  <a:schemeClr val="bg1">
                    <a:lumMod val="85000"/>
                  </a:schemeClr>
                </a:solidFill>
              </a:rPr>
              <a:t> – 1kk 27%, 2kk 73%.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>
                    <a:lumMod val="85000"/>
                  </a:schemeClr>
                </a:solidFill>
              </a:rPr>
              <a:t>D </a:t>
            </a:r>
            <a:r>
              <a:rPr lang="cs-CZ" sz="2800" dirty="0" err="1">
                <a:solidFill>
                  <a:schemeClr val="bg1">
                    <a:lumMod val="85000"/>
                  </a:schemeClr>
                </a:solidFill>
              </a:rPr>
              <a:t>root</a:t>
            </a:r>
            <a:r>
              <a:rPr lang="cs-CZ" sz="2800" dirty="0">
                <a:solidFill>
                  <a:schemeClr val="bg1">
                    <a:lumMod val="85000"/>
                  </a:schemeClr>
                </a:solidFill>
              </a:rPr>
              <a:t> – 1kk 92%, 2kk 8%.</a:t>
            </a:r>
          </a:p>
        </p:txBody>
      </p:sp>
    </p:spTree>
    <p:extLst>
      <p:ext uri="{BB962C8B-B14F-4D97-AF65-F5344CB8AC3E}">
        <p14:creationId xmlns:p14="http://schemas.microsoft.com/office/powerpoint/2010/main" val="361521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981" y="181631"/>
            <a:ext cx="5742038" cy="6553845"/>
          </a:xfrm>
        </p:spPr>
      </p:pic>
    </p:spTree>
    <p:extLst>
      <p:ext uri="{BB962C8B-B14F-4D97-AF65-F5344CB8AC3E}">
        <p14:creationId xmlns:p14="http://schemas.microsoft.com/office/powerpoint/2010/main" val="380196620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8740"/>
            <a:ext cx="10501234" cy="1538332"/>
          </a:xfrm>
          <a:prstGeom prst="rect">
            <a:avLst/>
          </a:prstGeom>
        </p:spPr>
      </p:pic>
      <p:pic>
        <p:nvPicPr>
          <p:cNvPr id="5" name="Zástupný symbol pro obsah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6" r="15017" b="51108"/>
          <a:stretch/>
        </p:blipFill>
        <p:spPr>
          <a:xfrm>
            <a:off x="838200" y="3367300"/>
            <a:ext cx="3978054" cy="2049483"/>
          </a:xfrm>
          <a:prstGeom prst="rect">
            <a:avLst/>
          </a:prstGeom>
        </p:spPr>
      </p:pic>
      <p:pic>
        <p:nvPicPr>
          <p:cNvPr id="6" name="Zástupný symbol pro obsah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19" b="47"/>
          <a:stretch/>
        </p:blipFill>
        <p:spPr>
          <a:xfrm>
            <a:off x="4816254" y="3367300"/>
            <a:ext cx="6516412" cy="2049483"/>
          </a:xfrm>
          <a:prstGeom prst="rect">
            <a:avLst/>
          </a:prstGeom>
        </p:spPr>
      </p:pic>
      <p:pic>
        <p:nvPicPr>
          <p:cNvPr id="7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24"/>
          <a:stretch/>
        </p:blipFill>
        <p:spPr>
          <a:xfrm>
            <a:off x="823834" y="1797072"/>
            <a:ext cx="10515600" cy="1570228"/>
          </a:xfrm>
        </p:spPr>
      </p:pic>
    </p:spTree>
    <p:extLst>
      <p:ext uri="{BB962C8B-B14F-4D97-AF65-F5344CB8AC3E}">
        <p14:creationId xmlns:p14="http://schemas.microsoft.com/office/powerpoint/2010/main" val="385180400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Mandibular</a:t>
            </a:r>
            <a:r>
              <a:rPr lang="cs-CZ" dirty="0"/>
              <a:t> second </a:t>
            </a:r>
            <a:r>
              <a:rPr lang="cs-CZ" dirty="0" err="1"/>
              <a:t>molar</a:t>
            </a:r>
            <a:endParaRPr lang="cs-CZ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>
              <a:solidFill>
                <a:schemeClr val="bg1">
                  <a:lumMod val="85000"/>
                </a:schemeClr>
              </a:solidFill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737954"/>
              </p:ext>
            </p:extLst>
          </p:nvPr>
        </p:nvGraphicFramePr>
        <p:xfrm>
          <a:off x="2032000" y="2635566"/>
          <a:ext cx="8128000" cy="273145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02031568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757172147"/>
                    </a:ext>
                  </a:extLst>
                </a:gridCol>
              </a:tblGrid>
              <a:tr h="546291"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err="1">
                          <a:solidFill>
                            <a:schemeClr val="tx1"/>
                          </a:solidFill>
                        </a:rPr>
                        <a:t>Length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b="0" dirty="0" err="1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b="0" dirty="0" err="1">
                          <a:solidFill>
                            <a:schemeClr val="tx1"/>
                          </a:solidFill>
                        </a:rPr>
                        <a:t>tooth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>
                          <a:solidFill>
                            <a:schemeClr val="tx1"/>
                          </a:solidFill>
                        </a:rPr>
                        <a:t>20mm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5403189"/>
                  </a:ext>
                </a:extLst>
              </a:tr>
              <a:tr h="546291"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err="1">
                          <a:solidFill>
                            <a:schemeClr val="tx1"/>
                          </a:solidFill>
                        </a:rPr>
                        <a:t>Length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b="0" dirty="0" err="1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b="0" dirty="0" err="1">
                          <a:solidFill>
                            <a:schemeClr val="tx1"/>
                          </a:solidFill>
                        </a:rPr>
                        <a:t>crown</a:t>
                      </a:r>
                      <a:endParaRPr lang="cs-CZ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7mm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954797"/>
                  </a:ext>
                </a:extLst>
              </a:tr>
              <a:tr h="546291"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err="1">
                          <a:solidFill>
                            <a:schemeClr val="tx1"/>
                          </a:solidFill>
                        </a:rPr>
                        <a:t>Length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b="0" dirty="0" err="1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b="0" dirty="0" err="1">
                          <a:solidFill>
                            <a:schemeClr val="tx1"/>
                          </a:solidFill>
                        </a:rPr>
                        <a:t>root</a:t>
                      </a:r>
                      <a:endParaRPr lang="cs-CZ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13mm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650585"/>
                  </a:ext>
                </a:extLst>
              </a:tr>
              <a:tr h="546291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Width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crown</a:t>
                      </a:r>
                      <a:endParaRPr lang="cs-CZ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10mm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5056542"/>
                  </a:ext>
                </a:extLst>
              </a:tr>
              <a:tr h="546291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Width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cervical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 area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8mm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4116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277728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accent4">
                    <a:lumMod val="75000"/>
                  </a:schemeClr>
                </a:solidFill>
              </a:rPr>
              <a:t>Sources</a:t>
            </a:r>
            <a:endParaRPr lang="cs-CZ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bg1">
                    <a:lumMod val="85000"/>
                  </a:schemeClr>
                </a:solidFill>
              </a:rPr>
              <a:t>Cohen</a:t>
            </a:r>
            <a:r>
              <a:rPr lang="cs-CZ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cs-CZ" dirty="0" err="1">
                <a:solidFill>
                  <a:schemeClr val="bg1">
                    <a:lumMod val="85000"/>
                  </a:schemeClr>
                </a:solidFill>
              </a:rPr>
              <a:t>Pathways</a:t>
            </a:r>
            <a:r>
              <a:rPr lang="cs-CZ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cs-CZ" dirty="0" err="1">
                <a:solidFill>
                  <a:schemeClr val="bg1">
                    <a:lumMod val="85000"/>
                  </a:schemeClr>
                </a:solidFill>
              </a:rPr>
              <a:t>of</a:t>
            </a:r>
            <a:r>
              <a:rPr lang="cs-CZ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cs-CZ" dirty="0" err="1">
                <a:solidFill>
                  <a:schemeClr val="bg1">
                    <a:lumMod val="85000"/>
                  </a:schemeClr>
                </a:solidFill>
              </a:rPr>
              <a:t>the</a:t>
            </a:r>
            <a:r>
              <a:rPr lang="cs-CZ" dirty="0">
                <a:solidFill>
                  <a:schemeClr val="bg1">
                    <a:lumMod val="85000"/>
                  </a:schemeClr>
                </a:solidFill>
              </a:rPr>
              <a:t> Pulp - 10th </a:t>
            </a:r>
            <a:r>
              <a:rPr lang="cs-CZ" dirty="0" err="1">
                <a:solidFill>
                  <a:schemeClr val="bg1">
                    <a:lumMod val="85000"/>
                  </a:schemeClr>
                </a:solidFill>
              </a:rPr>
              <a:t>edition</a:t>
            </a:r>
            <a:endParaRPr lang="cs-CZ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cs-CZ" dirty="0" err="1">
                <a:solidFill>
                  <a:schemeClr val="bg1">
                    <a:lumMod val="85000"/>
                  </a:schemeClr>
                </a:solidFill>
              </a:rPr>
              <a:t>Cohen</a:t>
            </a:r>
            <a:r>
              <a:rPr lang="cs-CZ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cs-CZ" dirty="0" err="1">
                <a:solidFill>
                  <a:schemeClr val="bg1">
                    <a:lumMod val="85000"/>
                  </a:schemeClr>
                </a:solidFill>
              </a:rPr>
              <a:t>Pathways</a:t>
            </a:r>
            <a:r>
              <a:rPr lang="cs-CZ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cs-CZ" dirty="0" err="1">
                <a:solidFill>
                  <a:schemeClr val="bg1">
                    <a:lumMod val="85000"/>
                  </a:schemeClr>
                </a:solidFill>
              </a:rPr>
              <a:t>of</a:t>
            </a:r>
            <a:r>
              <a:rPr lang="cs-CZ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cs-CZ" dirty="0" err="1">
                <a:solidFill>
                  <a:schemeClr val="bg1">
                    <a:lumMod val="85000"/>
                  </a:schemeClr>
                </a:solidFill>
              </a:rPr>
              <a:t>the</a:t>
            </a:r>
            <a:r>
              <a:rPr lang="cs-CZ" dirty="0">
                <a:solidFill>
                  <a:schemeClr val="bg1">
                    <a:lumMod val="85000"/>
                  </a:schemeClr>
                </a:solidFill>
              </a:rPr>
              <a:t> Pulp - 9th </a:t>
            </a:r>
            <a:r>
              <a:rPr lang="cs-CZ" dirty="0" err="1">
                <a:solidFill>
                  <a:schemeClr val="bg1">
                    <a:lumMod val="85000"/>
                  </a:schemeClr>
                </a:solidFill>
              </a:rPr>
              <a:t>edition</a:t>
            </a:r>
            <a:endParaRPr lang="cs-CZ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cs-CZ" dirty="0">
                <a:solidFill>
                  <a:schemeClr val="bg1">
                    <a:lumMod val="85000"/>
                  </a:schemeClr>
                </a:solidFill>
              </a:rPr>
              <a:t>Laser in </a:t>
            </a:r>
            <a:r>
              <a:rPr lang="cs-CZ" dirty="0" err="1">
                <a:solidFill>
                  <a:schemeClr val="bg1">
                    <a:lumMod val="85000"/>
                  </a:schemeClr>
                </a:solidFill>
              </a:rPr>
              <a:t>endodontics</a:t>
            </a:r>
            <a:endParaRPr lang="cs-CZ" dirty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endParaRPr lang="cs-CZ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37360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9" id="{EF7122DB-2A91-4E95-8CA6-69B1DF22C689}" vid="{3A984118-B882-473E-9DE6-2C48B044258C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Obecny styl prezentace</Template>
  <TotalTime>1566</TotalTime>
  <Words>1703</Words>
  <Application>Microsoft Office PowerPoint</Application>
  <PresentationFormat>Širokoúhlá obrazovka</PresentationFormat>
  <Paragraphs>324</Paragraphs>
  <Slides>99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99</vt:i4>
      </vt:variant>
    </vt:vector>
  </HeadingPairs>
  <TitlesOfParts>
    <vt:vector size="103" baseType="lpstr">
      <vt:lpstr>Arial</vt:lpstr>
      <vt:lpstr>Calibri</vt:lpstr>
      <vt:lpstr>Calibri Light</vt:lpstr>
      <vt:lpstr>Motiv Office</vt:lpstr>
      <vt:lpstr>Operating microscope in endodontics Clinical morphology of root canal system</vt:lpstr>
      <vt:lpstr>Dentistry</vt:lpstr>
      <vt:lpstr>History of magnification</vt:lpstr>
      <vt:lpstr>Possibilities of magnification</vt:lpstr>
      <vt:lpstr>Working distance</vt:lpstr>
      <vt:lpstr>Prezentace aplikace PowerPoint</vt:lpstr>
      <vt:lpstr>Prezentace aplikace PowerPoint</vt:lpstr>
      <vt:lpstr>Depth field</vt:lpstr>
      <vt:lpstr>Human eye</vt:lpstr>
      <vt:lpstr>Prezentace aplikace PowerPoint</vt:lpstr>
      <vt:lpstr>Prezentace aplikace PowerPoint</vt:lpstr>
      <vt:lpstr>Loupes</vt:lpstr>
      <vt:lpstr>Loupes</vt:lpstr>
      <vt:lpstr>Galilean design</vt:lpstr>
      <vt:lpstr>Prizmatic – Kepler design</vt:lpstr>
      <vt:lpstr>TTL – throught the lens</vt:lpstr>
      <vt:lpstr>Dental operating microscope</vt:lpstr>
      <vt:lpstr>Advantages of using DOM</vt:lpstr>
      <vt:lpstr>Ergonomics</vt:lpstr>
      <vt:lpstr>Prezentace aplikace PowerPoint</vt:lpstr>
      <vt:lpstr>Prezentace aplikace PowerPoint</vt:lpstr>
      <vt:lpstr>Mounting DOM</vt:lpstr>
      <vt:lpstr>Prezentace aplikace PowerPoint</vt:lpstr>
      <vt:lpstr>Accessories</vt:lpstr>
      <vt:lpstr>Prezentace aplikace PowerPoint</vt:lpstr>
      <vt:lpstr>Prezentace aplikace PowerPoint</vt:lpstr>
      <vt:lpstr>Way of communication</vt:lpstr>
      <vt:lpstr>Prezentace aplikace PowerPoint</vt:lpstr>
      <vt:lpstr>Documentation</vt:lpstr>
      <vt:lpstr>Dental operating microscope in dentistry</vt:lpstr>
      <vt:lpstr>Clinical morphology of root canal system</vt:lpstr>
      <vt:lpstr>Terminology</vt:lpstr>
      <vt:lpstr>Prezentace aplikace PowerPoint</vt:lpstr>
      <vt:lpstr>Prezentace aplikace PowerPoint</vt:lpstr>
      <vt:lpstr>Prezentace aplikace PowerPoint</vt:lpstr>
      <vt:lpstr>Prezentace aplikace PowerPoint</vt:lpstr>
      <vt:lpstr>Apical anatomy</vt:lpstr>
      <vt:lpstr>Apical anatomy</vt:lpstr>
      <vt:lpstr>Guidelines for localization orifices of root canals</vt:lpstr>
      <vt:lpstr>Prezentace aplikace PowerPoint</vt:lpstr>
      <vt:lpstr>Prezentace aplikace PowerPoint</vt:lpstr>
      <vt:lpstr>Prezentace aplikace PowerPoint</vt:lpstr>
      <vt:lpstr>Failures during access preparation</vt:lpstr>
      <vt:lpstr>Opening access is localized on line between vestibular and oral cusp. </vt:lpstr>
      <vt:lpstr>For lower premolars the opening access must respect lingual inclination of crown.  </vt:lpstr>
      <vt:lpstr>For molars the correct starting location is on the central groove halfway between the mesial and distal boundaries.</vt:lpstr>
      <vt:lpstr>Prezentace aplikace PowerPoint</vt:lpstr>
      <vt:lpstr>Prezentace aplikace PowerPoint</vt:lpstr>
      <vt:lpstr>Failures during access preparation</vt:lpstr>
      <vt:lpstr>Maxillary central incisor</vt:lpstr>
      <vt:lpstr>Prezentace aplikace PowerPoint</vt:lpstr>
      <vt:lpstr>Prezentace aplikace PowerPoint</vt:lpstr>
      <vt:lpstr>Maxillary central incisor</vt:lpstr>
      <vt:lpstr>Maxillary lateral incisor</vt:lpstr>
      <vt:lpstr>Prezentace aplikace PowerPoint</vt:lpstr>
      <vt:lpstr>Maxillary lateral incisor</vt:lpstr>
      <vt:lpstr>Maxillary canine</vt:lpstr>
      <vt:lpstr>Prezentace aplikace PowerPoint</vt:lpstr>
      <vt:lpstr>Maxillary canine</vt:lpstr>
      <vt:lpstr>Maxillary first premolar</vt:lpstr>
      <vt:lpstr>Prezentace aplikace PowerPoint</vt:lpstr>
      <vt:lpstr>Maxillary first premolar</vt:lpstr>
      <vt:lpstr>Maxillary second premolar</vt:lpstr>
      <vt:lpstr>Prezentace aplikace PowerPoint</vt:lpstr>
      <vt:lpstr>Prezentace aplikace PowerPoint</vt:lpstr>
      <vt:lpstr>Maxillary second premolar</vt:lpstr>
      <vt:lpstr>Maxillary first molar</vt:lpstr>
      <vt:lpstr>Prezentace aplikace PowerPoint</vt:lpstr>
      <vt:lpstr>Prezentace aplikace PowerPoint</vt:lpstr>
      <vt:lpstr>MB2</vt:lpstr>
      <vt:lpstr>First upper molar</vt:lpstr>
      <vt:lpstr>Second upper molar</vt:lpstr>
      <vt:lpstr>Prezentace aplikace PowerPoint</vt:lpstr>
      <vt:lpstr>Prezentace aplikace PowerPoint</vt:lpstr>
      <vt:lpstr>Second upper molar</vt:lpstr>
      <vt:lpstr>Mandibular central and lateral incisor</vt:lpstr>
      <vt:lpstr>Prezentace aplikace PowerPoint</vt:lpstr>
      <vt:lpstr>Mandibular central incisor</vt:lpstr>
      <vt:lpstr>Mandibular lateral incisor</vt:lpstr>
      <vt:lpstr>Mandibular canine</vt:lpstr>
      <vt:lpstr>Prezentace aplikace PowerPoint</vt:lpstr>
      <vt:lpstr>Mandibular canine</vt:lpstr>
      <vt:lpstr>Mandibular first premolar</vt:lpstr>
      <vt:lpstr>Prezentace aplikace PowerPoint</vt:lpstr>
      <vt:lpstr>Prezentace aplikace PowerPoint</vt:lpstr>
      <vt:lpstr>Mandibular first premolar</vt:lpstr>
      <vt:lpstr>Mandibular second premolar</vt:lpstr>
      <vt:lpstr>Prezentace aplikace PowerPoint</vt:lpstr>
      <vt:lpstr>Mandibular second premolar</vt:lpstr>
      <vt:lpstr>Mandibular first molar</vt:lpstr>
      <vt:lpstr>Prezentace aplikace PowerPoint</vt:lpstr>
      <vt:lpstr>Prezentace aplikace PowerPoint</vt:lpstr>
      <vt:lpstr>Prezentace aplikace PowerPoint</vt:lpstr>
      <vt:lpstr>Mandibular first molar</vt:lpstr>
      <vt:lpstr>Mandibular second molar</vt:lpstr>
      <vt:lpstr>Prezentace aplikace PowerPoint</vt:lpstr>
      <vt:lpstr>Prezentace aplikace PowerPoint</vt:lpstr>
      <vt:lpstr>Mandibular second molar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Mikroskop ve endodoncii, klinická morfologie systému kořenových kanálků.</dc:title>
  <dc:creator>Petr Kucera</dc:creator>
  <cp:lastModifiedBy>Petr Kučera</cp:lastModifiedBy>
  <cp:revision>118</cp:revision>
  <dcterms:created xsi:type="dcterms:W3CDTF">2017-03-04T09:44:13Z</dcterms:created>
  <dcterms:modified xsi:type="dcterms:W3CDTF">2021-04-25T18:27:13Z</dcterms:modified>
</cp:coreProperties>
</file>