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33"/>
  </p:notesMasterIdLst>
  <p:sldIdLst>
    <p:sldId id="257" r:id="rId2"/>
    <p:sldId id="256" r:id="rId3"/>
    <p:sldId id="258" r:id="rId4"/>
    <p:sldId id="294" r:id="rId5"/>
    <p:sldId id="259" r:id="rId6"/>
    <p:sldId id="260" r:id="rId7"/>
    <p:sldId id="261" r:id="rId8"/>
    <p:sldId id="262" r:id="rId9"/>
    <p:sldId id="263" r:id="rId10"/>
    <p:sldId id="272" r:id="rId11"/>
    <p:sldId id="284" r:id="rId12"/>
    <p:sldId id="281" r:id="rId13"/>
    <p:sldId id="280" r:id="rId14"/>
    <p:sldId id="296" r:id="rId15"/>
    <p:sldId id="282" r:id="rId16"/>
    <p:sldId id="283" r:id="rId17"/>
    <p:sldId id="292" r:id="rId18"/>
    <p:sldId id="291" r:id="rId19"/>
    <p:sldId id="286" r:id="rId20"/>
    <p:sldId id="264" r:id="rId21"/>
    <p:sldId id="265" r:id="rId22"/>
    <p:sldId id="275" r:id="rId23"/>
    <p:sldId id="266" r:id="rId24"/>
    <p:sldId id="271" r:id="rId25"/>
    <p:sldId id="276" r:id="rId26"/>
    <p:sldId id="267" r:id="rId27"/>
    <p:sldId id="268" r:id="rId28"/>
    <p:sldId id="270" r:id="rId29"/>
    <p:sldId id="279" r:id="rId30"/>
    <p:sldId id="273" r:id="rId31"/>
    <p:sldId id="336" r:id="rId3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22"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92CA0-6E08-4319-8938-B3B99DE3FBC4}" type="datetimeFigureOut">
              <a:rPr lang="cs-CZ" smtClean="0"/>
              <a:t>14.03.2021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476CDB-88BA-4E81-B1CF-91EEB2F3C3DA}" type="slidenum">
              <a:rPr lang="cs-CZ" smtClean="0"/>
              <a:t>‹#›</a:t>
            </a:fld>
            <a:endParaRPr lang="cs-CZ"/>
          </a:p>
        </p:txBody>
      </p:sp>
    </p:spTree>
    <p:extLst>
      <p:ext uri="{BB962C8B-B14F-4D97-AF65-F5344CB8AC3E}">
        <p14:creationId xmlns:p14="http://schemas.microsoft.com/office/powerpoint/2010/main" val="3889902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ástupný symbol pro obrázek snímku 1">
            <a:extLst>
              <a:ext uri="{FF2B5EF4-FFF2-40B4-BE49-F238E27FC236}">
                <a16:creationId xmlns:a16="http://schemas.microsoft.com/office/drawing/2014/main" id="{5A3110D1-AD5C-4C10-9B7F-F893A7FC5123}"/>
              </a:ext>
            </a:extLst>
          </p:cNvPr>
          <p:cNvSpPr>
            <a:spLocks noGrp="1" noRot="1" noChangeAspect="1" noChangeArrowheads="1" noTextEdit="1"/>
          </p:cNvSpPr>
          <p:nvPr>
            <p:ph type="sldImg"/>
          </p:nvPr>
        </p:nvSpPr>
        <p:spPr>
          <a:ln/>
        </p:spPr>
      </p:sp>
      <p:sp>
        <p:nvSpPr>
          <p:cNvPr id="67587" name="Zástupný symbol pro poznámky 2">
            <a:extLst>
              <a:ext uri="{FF2B5EF4-FFF2-40B4-BE49-F238E27FC236}">
                <a16:creationId xmlns:a16="http://schemas.microsoft.com/office/drawing/2014/main" id="{B9856454-679E-42C7-B032-25F5F67EC1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a:p>
        </p:txBody>
      </p:sp>
      <p:sp>
        <p:nvSpPr>
          <p:cNvPr id="67588" name="Zástupný symbol pro číslo snímku 3">
            <a:extLst>
              <a:ext uri="{FF2B5EF4-FFF2-40B4-BE49-F238E27FC236}">
                <a16:creationId xmlns:a16="http://schemas.microsoft.com/office/drawing/2014/main" id="{5071A454-B9F2-4C70-852F-10742AD1D0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9C043B-CF52-4385-AD29-F4A093BBBCFC}" type="slidenum">
              <a:rPr lang="cs-CZ" altLang="cs-CZ" smtClean="0"/>
              <a:pPr fontAlgn="base">
                <a:spcBef>
                  <a:spcPct val="0"/>
                </a:spcBef>
                <a:spcAft>
                  <a:spcPct val="0"/>
                </a:spcAft>
              </a:pPr>
              <a:t>31</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a:extLst>
              <a:ext uri="{FF2B5EF4-FFF2-40B4-BE49-F238E27FC236}">
                <a16:creationId xmlns:a16="http://schemas.microsoft.com/office/drawing/2014/main" id="{9D969F37-C8B6-450D-9F61-5376773B4C3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D5E588CF-5852-4C61-BA53-7F47B1837ADB}"/>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3DAD2D36-701D-4101-9F8F-D66E8231A23C}"/>
              </a:ext>
            </a:extLst>
          </p:cNvPr>
          <p:cNvSpPr>
            <a:spLocks noGrp="1"/>
          </p:cNvSpPr>
          <p:nvPr>
            <p:ph type="sldNum" sz="quarter" idx="12"/>
          </p:nvPr>
        </p:nvSpPr>
        <p:spPr/>
        <p:txBody>
          <a:bodyPr/>
          <a:lstStyle>
            <a:lvl1pPr>
              <a:defRPr/>
            </a:lvl1pPr>
          </a:lstStyle>
          <a:p>
            <a:pPr>
              <a:defRPr/>
            </a:pPr>
            <a:fld id="{A65130C7-4055-4C54-A2CE-57A08A679B79}" type="slidenum">
              <a:rPr lang="cs-CZ" altLang="cs-CZ"/>
              <a:pPr>
                <a:defRPr/>
              </a:pPr>
              <a:t>‹#›</a:t>
            </a:fld>
            <a:endParaRPr lang="cs-CZ" altLang="cs-CZ"/>
          </a:p>
        </p:txBody>
      </p:sp>
    </p:spTree>
    <p:extLst>
      <p:ext uri="{BB962C8B-B14F-4D97-AF65-F5344CB8AC3E}">
        <p14:creationId xmlns:p14="http://schemas.microsoft.com/office/powerpoint/2010/main" val="14003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C2A2B04F-92F9-452D-B728-5F02DC358B23}"/>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3948F6CC-3389-4D2E-A548-D8C6C57FE3EE}"/>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87F94D05-1671-41DF-98F2-1ABD63BD6CB0}"/>
              </a:ext>
            </a:extLst>
          </p:cNvPr>
          <p:cNvSpPr>
            <a:spLocks noGrp="1"/>
          </p:cNvSpPr>
          <p:nvPr>
            <p:ph type="sldNum" sz="quarter" idx="12"/>
          </p:nvPr>
        </p:nvSpPr>
        <p:spPr/>
        <p:txBody>
          <a:bodyPr/>
          <a:lstStyle>
            <a:lvl1pPr>
              <a:defRPr/>
            </a:lvl1pPr>
          </a:lstStyle>
          <a:p>
            <a:pPr>
              <a:defRPr/>
            </a:pPr>
            <a:fld id="{3178AA6D-BBCC-451D-973C-6D1756AF7A5F}" type="slidenum">
              <a:rPr lang="cs-CZ" altLang="cs-CZ"/>
              <a:pPr>
                <a:defRPr/>
              </a:pPr>
              <a:t>‹#›</a:t>
            </a:fld>
            <a:endParaRPr lang="cs-CZ" altLang="cs-CZ"/>
          </a:p>
        </p:txBody>
      </p:sp>
    </p:spTree>
    <p:extLst>
      <p:ext uri="{BB962C8B-B14F-4D97-AF65-F5344CB8AC3E}">
        <p14:creationId xmlns:p14="http://schemas.microsoft.com/office/powerpoint/2010/main" val="3283203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7435A862-A414-47A9-B37D-424BC3BCD924}"/>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00DC6DD1-062D-4743-8100-06DEE6BBC7EB}"/>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54FB43D4-BE4C-4B0D-BBEE-073D178EF930}"/>
              </a:ext>
            </a:extLst>
          </p:cNvPr>
          <p:cNvSpPr>
            <a:spLocks noGrp="1"/>
          </p:cNvSpPr>
          <p:nvPr>
            <p:ph type="sldNum" sz="quarter" idx="12"/>
          </p:nvPr>
        </p:nvSpPr>
        <p:spPr/>
        <p:txBody>
          <a:bodyPr/>
          <a:lstStyle>
            <a:lvl1pPr>
              <a:defRPr/>
            </a:lvl1pPr>
          </a:lstStyle>
          <a:p>
            <a:pPr>
              <a:defRPr/>
            </a:pPr>
            <a:fld id="{83AB5187-A7EF-4A0D-9638-6BFF4BE91125}" type="slidenum">
              <a:rPr lang="cs-CZ" altLang="cs-CZ"/>
              <a:pPr>
                <a:defRPr/>
              </a:pPr>
              <a:t>‹#›</a:t>
            </a:fld>
            <a:endParaRPr lang="cs-CZ" altLang="cs-CZ"/>
          </a:p>
        </p:txBody>
      </p:sp>
    </p:spTree>
    <p:extLst>
      <p:ext uri="{BB962C8B-B14F-4D97-AF65-F5344CB8AC3E}">
        <p14:creationId xmlns:p14="http://schemas.microsoft.com/office/powerpoint/2010/main" val="3529637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4272EA03-4DF8-4D3F-B10F-66B8222832DF}"/>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9D203998-FF9F-4237-8E06-E989147903DF}"/>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CC94BBCE-8E28-49D7-BDBD-8CCA08477237}"/>
              </a:ext>
            </a:extLst>
          </p:cNvPr>
          <p:cNvSpPr>
            <a:spLocks noGrp="1"/>
          </p:cNvSpPr>
          <p:nvPr>
            <p:ph type="sldNum" sz="quarter" idx="12"/>
          </p:nvPr>
        </p:nvSpPr>
        <p:spPr/>
        <p:txBody>
          <a:bodyPr/>
          <a:lstStyle>
            <a:lvl1pPr>
              <a:defRPr/>
            </a:lvl1pPr>
          </a:lstStyle>
          <a:p>
            <a:pPr>
              <a:defRPr/>
            </a:pPr>
            <a:fld id="{2567B000-27B2-4E90-AF47-206746434E6C}" type="slidenum">
              <a:rPr lang="cs-CZ" altLang="cs-CZ"/>
              <a:pPr>
                <a:defRPr/>
              </a:pPr>
              <a:t>‹#›</a:t>
            </a:fld>
            <a:endParaRPr lang="cs-CZ" altLang="cs-CZ"/>
          </a:p>
        </p:txBody>
      </p:sp>
    </p:spTree>
    <p:extLst>
      <p:ext uri="{BB962C8B-B14F-4D97-AF65-F5344CB8AC3E}">
        <p14:creationId xmlns:p14="http://schemas.microsoft.com/office/powerpoint/2010/main" val="164880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a:extLst>
              <a:ext uri="{FF2B5EF4-FFF2-40B4-BE49-F238E27FC236}">
                <a16:creationId xmlns:a16="http://schemas.microsoft.com/office/drawing/2014/main" id="{2E4D8783-ED31-4963-A44D-1FA6102E715A}"/>
              </a:ext>
            </a:extLst>
          </p:cNvPr>
          <p:cNvSpPr>
            <a:spLocks noGrp="1"/>
          </p:cNvSpPr>
          <p:nvPr>
            <p:ph type="dt" sz="half" idx="10"/>
          </p:nvPr>
        </p:nvSpPr>
        <p:spPr/>
        <p:txBody>
          <a:bodyPr/>
          <a:lstStyle>
            <a:lvl1pPr>
              <a:defRPr/>
            </a:lvl1pPr>
          </a:lstStyle>
          <a:p>
            <a:pPr>
              <a:defRPr/>
            </a:pPr>
            <a:endParaRPr lang="cs-CZ" altLang="cs-CZ"/>
          </a:p>
        </p:txBody>
      </p:sp>
      <p:sp>
        <p:nvSpPr>
          <p:cNvPr id="5" name="Footer Placeholder 4">
            <a:extLst>
              <a:ext uri="{FF2B5EF4-FFF2-40B4-BE49-F238E27FC236}">
                <a16:creationId xmlns:a16="http://schemas.microsoft.com/office/drawing/2014/main" id="{161DC0D1-E1E7-42AE-8804-09801A3FDD37}"/>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B02C603D-78B7-46D5-A20A-EE4A1F92553C}"/>
              </a:ext>
            </a:extLst>
          </p:cNvPr>
          <p:cNvSpPr>
            <a:spLocks noGrp="1"/>
          </p:cNvSpPr>
          <p:nvPr>
            <p:ph type="sldNum" sz="quarter" idx="12"/>
          </p:nvPr>
        </p:nvSpPr>
        <p:spPr/>
        <p:txBody>
          <a:bodyPr/>
          <a:lstStyle>
            <a:lvl1pPr>
              <a:defRPr/>
            </a:lvl1pPr>
          </a:lstStyle>
          <a:p>
            <a:pPr>
              <a:defRPr/>
            </a:pPr>
            <a:fld id="{21849883-17B2-4BF1-AB9B-201A41732086}" type="slidenum">
              <a:rPr lang="cs-CZ" altLang="cs-CZ"/>
              <a:pPr>
                <a:defRPr/>
              </a:pPr>
              <a:t>‹#›</a:t>
            </a:fld>
            <a:endParaRPr lang="cs-CZ" altLang="cs-CZ"/>
          </a:p>
        </p:txBody>
      </p:sp>
    </p:spTree>
    <p:extLst>
      <p:ext uri="{BB962C8B-B14F-4D97-AF65-F5344CB8AC3E}">
        <p14:creationId xmlns:p14="http://schemas.microsoft.com/office/powerpoint/2010/main" val="307994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3">
            <a:extLst>
              <a:ext uri="{FF2B5EF4-FFF2-40B4-BE49-F238E27FC236}">
                <a16:creationId xmlns:a16="http://schemas.microsoft.com/office/drawing/2014/main" id="{C5844C93-C465-49E5-96F0-A37D9B3A0BDC}"/>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25FC7347-834E-4FD8-A6BF-29C70D76A3A2}"/>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B3D99EF3-F7F1-49D7-A365-1454728195F9}"/>
              </a:ext>
            </a:extLst>
          </p:cNvPr>
          <p:cNvSpPr>
            <a:spLocks noGrp="1"/>
          </p:cNvSpPr>
          <p:nvPr>
            <p:ph type="sldNum" sz="quarter" idx="12"/>
          </p:nvPr>
        </p:nvSpPr>
        <p:spPr/>
        <p:txBody>
          <a:bodyPr/>
          <a:lstStyle>
            <a:lvl1pPr>
              <a:defRPr/>
            </a:lvl1pPr>
          </a:lstStyle>
          <a:p>
            <a:pPr>
              <a:defRPr/>
            </a:pPr>
            <a:fld id="{F57E0868-B9F5-49AB-9A25-BB54395FD30A}" type="slidenum">
              <a:rPr lang="cs-CZ" altLang="cs-CZ"/>
              <a:pPr>
                <a:defRPr/>
              </a:pPr>
              <a:t>‹#›</a:t>
            </a:fld>
            <a:endParaRPr lang="cs-CZ" altLang="cs-CZ"/>
          </a:p>
        </p:txBody>
      </p:sp>
    </p:spTree>
    <p:extLst>
      <p:ext uri="{BB962C8B-B14F-4D97-AF65-F5344CB8AC3E}">
        <p14:creationId xmlns:p14="http://schemas.microsoft.com/office/powerpoint/2010/main" val="2804555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a:extLst>
              <a:ext uri="{FF2B5EF4-FFF2-40B4-BE49-F238E27FC236}">
                <a16:creationId xmlns:a16="http://schemas.microsoft.com/office/drawing/2014/main" id="{A6F0E40E-CA27-4FCA-AD88-C1781D20AD63}"/>
              </a:ext>
            </a:extLst>
          </p:cNvPr>
          <p:cNvSpPr>
            <a:spLocks noGrp="1"/>
          </p:cNvSpPr>
          <p:nvPr>
            <p:ph type="dt" sz="half" idx="10"/>
          </p:nvPr>
        </p:nvSpPr>
        <p:spPr/>
        <p:txBody>
          <a:bodyPr/>
          <a:lstStyle>
            <a:lvl1pPr>
              <a:defRPr/>
            </a:lvl1pPr>
          </a:lstStyle>
          <a:p>
            <a:pPr>
              <a:defRPr/>
            </a:pPr>
            <a:endParaRPr lang="cs-CZ" altLang="cs-CZ"/>
          </a:p>
        </p:txBody>
      </p:sp>
      <p:sp>
        <p:nvSpPr>
          <p:cNvPr id="8" name="Footer Placeholder 4">
            <a:extLst>
              <a:ext uri="{FF2B5EF4-FFF2-40B4-BE49-F238E27FC236}">
                <a16:creationId xmlns:a16="http://schemas.microsoft.com/office/drawing/2014/main" id="{82CE7D82-DFEC-42E1-AD12-3E56F2B8E8DF}"/>
              </a:ext>
            </a:extLst>
          </p:cNvPr>
          <p:cNvSpPr>
            <a:spLocks noGrp="1"/>
          </p:cNvSpPr>
          <p:nvPr>
            <p:ph type="ftr" sz="quarter" idx="11"/>
          </p:nvPr>
        </p:nvSpPr>
        <p:spPr/>
        <p:txBody>
          <a:bodyPr/>
          <a:lstStyle>
            <a:lvl1pPr>
              <a:defRPr/>
            </a:lvl1pPr>
          </a:lstStyle>
          <a:p>
            <a:pPr>
              <a:defRPr/>
            </a:pPr>
            <a:endParaRPr lang="cs-CZ" altLang="cs-CZ"/>
          </a:p>
        </p:txBody>
      </p:sp>
      <p:sp>
        <p:nvSpPr>
          <p:cNvPr id="9" name="Slide Number Placeholder 5">
            <a:extLst>
              <a:ext uri="{FF2B5EF4-FFF2-40B4-BE49-F238E27FC236}">
                <a16:creationId xmlns:a16="http://schemas.microsoft.com/office/drawing/2014/main" id="{CA82EFDD-A8BE-471D-B00F-E0D2804675F3}"/>
              </a:ext>
            </a:extLst>
          </p:cNvPr>
          <p:cNvSpPr>
            <a:spLocks noGrp="1"/>
          </p:cNvSpPr>
          <p:nvPr>
            <p:ph type="sldNum" sz="quarter" idx="12"/>
          </p:nvPr>
        </p:nvSpPr>
        <p:spPr/>
        <p:txBody>
          <a:bodyPr/>
          <a:lstStyle>
            <a:lvl1pPr>
              <a:defRPr/>
            </a:lvl1pPr>
          </a:lstStyle>
          <a:p>
            <a:pPr>
              <a:defRPr/>
            </a:pPr>
            <a:fld id="{7AA9655F-2E72-4ABA-951E-B73DD6772911}" type="slidenum">
              <a:rPr lang="cs-CZ" altLang="cs-CZ"/>
              <a:pPr>
                <a:defRPr/>
              </a:pPr>
              <a:t>‹#›</a:t>
            </a:fld>
            <a:endParaRPr lang="cs-CZ" altLang="cs-CZ"/>
          </a:p>
        </p:txBody>
      </p:sp>
    </p:spTree>
    <p:extLst>
      <p:ext uri="{BB962C8B-B14F-4D97-AF65-F5344CB8AC3E}">
        <p14:creationId xmlns:p14="http://schemas.microsoft.com/office/powerpoint/2010/main" val="917476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3">
            <a:extLst>
              <a:ext uri="{FF2B5EF4-FFF2-40B4-BE49-F238E27FC236}">
                <a16:creationId xmlns:a16="http://schemas.microsoft.com/office/drawing/2014/main" id="{817E8D83-10FC-4398-9787-96954B134BD8}"/>
              </a:ext>
            </a:extLst>
          </p:cNvPr>
          <p:cNvSpPr>
            <a:spLocks noGrp="1"/>
          </p:cNvSpPr>
          <p:nvPr>
            <p:ph type="dt" sz="half" idx="10"/>
          </p:nvPr>
        </p:nvSpPr>
        <p:spPr/>
        <p:txBody>
          <a:bodyPr/>
          <a:lstStyle>
            <a:lvl1pPr>
              <a:defRPr/>
            </a:lvl1pPr>
          </a:lstStyle>
          <a:p>
            <a:pPr>
              <a:defRPr/>
            </a:pPr>
            <a:endParaRPr lang="cs-CZ" altLang="cs-CZ"/>
          </a:p>
        </p:txBody>
      </p:sp>
      <p:sp>
        <p:nvSpPr>
          <p:cNvPr id="4" name="Footer Placeholder 4">
            <a:extLst>
              <a:ext uri="{FF2B5EF4-FFF2-40B4-BE49-F238E27FC236}">
                <a16:creationId xmlns:a16="http://schemas.microsoft.com/office/drawing/2014/main" id="{2A6B6109-CA38-405E-B7CD-75BC3C2B894D}"/>
              </a:ext>
            </a:extLst>
          </p:cNvPr>
          <p:cNvSpPr>
            <a:spLocks noGrp="1"/>
          </p:cNvSpPr>
          <p:nvPr>
            <p:ph type="ftr" sz="quarter" idx="11"/>
          </p:nvPr>
        </p:nvSpPr>
        <p:spPr/>
        <p:txBody>
          <a:bodyPr/>
          <a:lstStyle>
            <a:lvl1pPr>
              <a:defRPr/>
            </a:lvl1pPr>
          </a:lstStyle>
          <a:p>
            <a:pPr>
              <a:defRPr/>
            </a:pPr>
            <a:endParaRPr lang="cs-CZ" altLang="cs-CZ"/>
          </a:p>
        </p:txBody>
      </p:sp>
      <p:sp>
        <p:nvSpPr>
          <p:cNvPr id="5" name="Slide Number Placeholder 5">
            <a:extLst>
              <a:ext uri="{FF2B5EF4-FFF2-40B4-BE49-F238E27FC236}">
                <a16:creationId xmlns:a16="http://schemas.microsoft.com/office/drawing/2014/main" id="{9978A863-D5E3-440D-A0A4-A124638D0FAE}"/>
              </a:ext>
            </a:extLst>
          </p:cNvPr>
          <p:cNvSpPr>
            <a:spLocks noGrp="1"/>
          </p:cNvSpPr>
          <p:nvPr>
            <p:ph type="sldNum" sz="quarter" idx="12"/>
          </p:nvPr>
        </p:nvSpPr>
        <p:spPr/>
        <p:txBody>
          <a:bodyPr/>
          <a:lstStyle>
            <a:lvl1pPr>
              <a:defRPr/>
            </a:lvl1pPr>
          </a:lstStyle>
          <a:p>
            <a:pPr>
              <a:defRPr/>
            </a:pPr>
            <a:fld id="{8DA733B0-F733-4E93-B582-5FAC7E47B693}" type="slidenum">
              <a:rPr lang="cs-CZ" altLang="cs-CZ"/>
              <a:pPr>
                <a:defRPr/>
              </a:pPr>
              <a:t>‹#›</a:t>
            </a:fld>
            <a:endParaRPr lang="cs-CZ" altLang="cs-CZ"/>
          </a:p>
        </p:txBody>
      </p:sp>
    </p:spTree>
    <p:extLst>
      <p:ext uri="{BB962C8B-B14F-4D97-AF65-F5344CB8AC3E}">
        <p14:creationId xmlns:p14="http://schemas.microsoft.com/office/powerpoint/2010/main" val="2799052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3180E78-7266-402A-B74E-E8672C8096A8}"/>
              </a:ext>
            </a:extLst>
          </p:cNvPr>
          <p:cNvSpPr>
            <a:spLocks noGrp="1"/>
          </p:cNvSpPr>
          <p:nvPr>
            <p:ph type="dt" sz="half" idx="10"/>
          </p:nvPr>
        </p:nvSpPr>
        <p:spPr/>
        <p:txBody>
          <a:bodyPr/>
          <a:lstStyle>
            <a:lvl1pPr>
              <a:defRPr/>
            </a:lvl1pPr>
          </a:lstStyle>
          <a:p>
            <a:pPr>
              <a:defRPr/>
            </a:pPr>
            <a:endParaRPr lang="cs-CZ" altLang="cs-CZ"/>
          </a:p>
        </p:txBody>
      </p:sp>
      <p:sp>
        <p:nvSpPr>
          <p:cNvPr id="3" name="Footer Placeholder 4">
            <a:extLst>
              <a:ext uri="{FF2B5EF4-FFF2-40B4-BE49-F238E27FC236}">
                <a16:creationId xmlns:a16="http://schemas.microsoft.com/office/drawing/2014/main" id="{993E064A-B98E-4899-A380-EACFC0E6F8A2}"/>
              </a:ext>
            </a:extLst>
          </p:cNvPr>
          <p:cNvSpPr>
            <a:spLocks noGrp="1"/>
          </p:cNvSpPr>
          <p:nvPr>
            <p:ph type="ftr" sz="quarter" idx="11"/>
          </p:nvPr>
        </p:nvSpPr>
        <p:spPr/>
        <p:txBody>
          <a:bodyPr/>
          <a:lstStyle>
            <a:lvl1pPr>
              <a:defRPr/>
            </a:lvl1pPr>
          </a:lstStyle>
          <a:p>
            <a:pPr>
              <a:defRPr/>
            </a:pPr>
            <a:endParaRPr lang="cs-CZ" altLang="cs-CZ"/>
          </a:p>
        </p:txBody>
      </p:sp>
      <p:sp>
        <p:nvSpPr>
          <p:cNvPr id="4" name="Slide Number Placeholder 5">
            <a:extLst>
              <a:ext uri="{FF2B5EF4-FFF2-40B4-BE49-F238E27FC236}">
                <a16:creationId xmlns:a16="http://schemas.microsoft.com/office/drawing/2014/main" id="{70FC0E75-66CB-490A-9AB6-4B4D84EE4AFC}"/>
              </a:ext>
            </a:extLst>
          </p:cNvPr>
          <p:cNvSpPr>
            <a:spLocks noGrp="1"/>
          </p:cNvSpPr>
          <p:nvPr>
            <p:ph type="sldNum" sz="quarter" idx="12"/>
          </p:nvPr>
        </p:nvSpPr>
        <p:spPr/>
        <p:txBody>
          <a:bodyPr/>
          <a:lstStyle>
            <a:lvl1pPr>
              <a:defRPr/>
            </a:lvl1pPr>
          </a:lstStyle>
          <a:p>
            <a:pPr>
              <a:defRPr/>
            </a:pPr>
            <a:fld id="{ABF96273-1414-489D-9999-4029122DF730}" type="slidenum">
              <a:rPr lang="cs-CZ" altLang="cs-CZ"/>
              <a:pPr>
                <a:defRPr/>
              </a:pPr>
              <a:t>‹#›</a:t>
            </a:fld>
            <a:endParaRPr lang="cs-CZ" altLang="cs-CZ"/>
          </a:p>
        </p:txBody>
      </p:sp>
    </p:spTree>
    <p:extLst>
      <p:ext uri="{BB962C8B-B14F-4D97-AF65-F5344CB8AC3E}">
        <p14:creationId xmlns:p14="http://schemas.microsoft.com/office/powerpoint/2010/main" val="2065385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2B060992-964D-43CB-BF0A-0B3CC7B47408}"/>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AC38C0A5-9395-42F1-9D90-8B4A4BA3027A}"/>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828375DF-50F2-4E3E-8157-A000F18B29AC}"/>
              </a:ext>
            </a:extLst>
          </p:cNvPr>
          <p:cNvSpPr>
            <a:spLocks noGrp="1"/>
          </p:cNvSpPr>
          <p:nvPr>
            <p:ph type="sldNum" sz="quarter" idx="12"/>
          </p:nvPr>
        </p:nvSpPr>
        <p:spPr/>
        <p:txBody>
          <a:bodyPr/>
          <a:lstStyle>
            <a:lvl1pPr>
              <a:defRPr/>
            </a:lvl1pPr>
          </a:lstStyle>
          <a:p>
            <a:pPr>
              <a:defRPr/>
            </a:pPr>
            <a:fld id="{76AECC25-31D8-4863-A10E-94967E0E9E8C}" type="slidenum">
              <a:rPr lang="cs-CZ" altLang="cs-CZ"/>
              <a:pPr>
                <a:defRPr/>
              </a:pPr>
              <a:t>‹#›</a:t>
            </a:fld>
            <a:endParaRPr lang="cs-CZ" altLang="cs-CZ"/>
          </a:p>
        </p:txBody>
      </p:sp>
    </p:spTree>
    <p:extLst>
      <p:ext uri="{BB962C8B-B14F-4D97-AF65-F5344CB8AC3E}">
        <p14:creationId xmlns:p14="http://schemas.microsoft.com/office/powerpoint/2010/main" val="1071586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3">
            <a:extLst>
              <a:ext uri="{FF2B5EF4-FFF2-40B4-BE49-F238E27FC236}">
                <a16:creationId xmlns:a16="http://schemas.microsoft.com/office/drawing/2014/main" id="{26E000B6-90EB-43E4-9025-2D47EBFCF48D}"/>
              </a:ext>
            </a:extLst>
          </p:cNvPr>
          <p:cNvSpPr>
            <a:spLocks noGrp="1"/>
          </p:cNvSpPr>
          <p:nvPr>
            <p:ph type="dt" sz="half" idx="10"/>
          </p:nvPr>
        </p:nvSpPr>
        <p:spPr/>
        <p:txBody>
          <a:bodyPr/>
          <a:lstStyle>
            <a:lvl1pPr>
              <a:defRPr/>
            </a:lvl1pPr>
          </a:lstStyle>
          <a:p>
            <a:pPr>
              <a:defRPr/>
            </a:pPr>
            <a:endParaRPr lang="cs-CZ" altLang="cs-CZ"/>
          </a:p>
        </p:txBody>
      </p:sp>
      <p:sp>
        <p:nvSpPr>
          <p:cNvPr id="6" name="Footer Placeholder 4">
            <a:extLst>
              <a:ext uri="{FF2B5EF4-FFF2-40B4-BE49-F238E27FC236}">
                <a16:creationId xmlns:a16="http://schemas.microsoft.com/office/drawing/2014/main" id="{B1421ABB-0742-44A4-8D2A-34F5FF27C2E1}"/>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F172747C-597F-46C8-92A1-6C173BAC5CFC}"/>
              </a:ext>
            </a:extLst>
          </p:cNvPr>
          <p:cNvSpPr>
            <a:spLocks noGrp="1"/>
          </p:cNvSpPr>
          <p:nvPr>
            <p:ph type="sldNum" sz="quarter" idx="12"/>
          </p:nvPr>
        </p:nvSpPr>
        <p:spPr/>
        <p:txBody>
          <a:bodyPr/>
          <a:lstStyle>
            <a:lvl1pPr>
              <a:defRPr/>
            </a:lvl1pPr>
          </a:lstStyle>
          <a:p>
            <a:pPr>
              <a:defRPr/>
            </a:pPr>
            <a:fld id="{81B1CDFC-2231-4B96-9A5B-7C85D77B158F}" type="slidenum">
              <a:rPr lang="cs-CZ" altLang="cs-CZ"/>
              <a:pPr>
                <a:defRPr/>
              </a:pPr>
              <a:t>‹#›</a:t>
            </a:fld>
            <a:endParaRPr lang="cs-CZ" altLang="cs-CZ"/>
          </a:p>
        </p:txBody>
      </p:sp>
    </p:spTree>
    <p:extLst>
      <p:ext uri="{BB962C8B-B14F-4D97-AF65-F5344CB8AC3E}">
        <p14:creationId xmlns:p14="http://schemas.microsoft.com/office/powerpoint/2010/main" val="3011439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EE306E0-9537-493C-9D08-61A3231307D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US" altLang="cs-CZ"/>
          </a:p>
        </p:txBody>
      </p:sp>
      <p:sp>
        <p:nvSpPr>
          <p:cNvPr id="1027" name="Text Placeholder 2">
            <a:extLst>
              <a:ext uri="{FF2B5EF4-FFF2-40B4-BE49-F238E27FC236}">
                <a16:creationId xmlns:a16="http://schemas.microsoft.com/office/drawing/2014/main" id="{5D55CF7A-16CC-47E3-84BF-0EE97ABD3B7A}"/>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a16="http://schemas.microsoft.com/office/drawing/2014/main" id="{5DA5631F-FB54-424A-A451-4D3FE4751B4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cs-CZ" altLang="cs-CZ"/>
          </a:p>
        </p:txBody>
      </p:sp>
      <p:sp>
        <p:nvSpPr>
          <p:cNvPr id="5" name="Footer Placeholder 4">
            <a:extLst>
              <a:ext uri="{FF2B5EF4-FFF2-40B4-BE49-F238E27FC236}">
                <a16:creationId xmlns:a16="http://schemas.microsoft.com/office/drawing/2014/main" id="{3FE09D04-BF24-4D78-BC2A-EF3D3E968F4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ltLang="cs-CZ"/>
          </a:p>
        </p:txBody>
      </p:sp>
      <p:sp>
        <p:nvSpPr>
          <p:cNvPr id="6" name="Slide Number Placeholder 5">
            <a:extLst>
              <a:ext uri="{FF2B5EF4-FFF2-40B4-BE49-F238E27FC236}">
                <a16:creationId xmlns:a16="http://schemas.microsoft.com/office/drawing/2014/main" id="{731CE25B-E9B9-4915-9A2D-66A62575EBB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35A2803-D7F7-4B7B-9B1C-C123E3D5C5BF}" type="slidenum">
              <a:rPr lang="cs-CZ" altLang="cs-CZ"/>
              <a:pPr>
                <a:defRPr/>
              </a:pPr>
              <a:t>‹#›</a:t>
            </a:fld>
            <a:endParaRPr lang="cs-CZ" altLang="cs-CZ"/>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oleObject" Target="../embeddings/oleObject2.bin"/><Relationship Id="rId11" Type="http://schemas.openxmlformats.org/officeDocument/2006/relationships/image" Target="../media/image33.jpeg"/><Relationship Id="rId5" Type="http://schemas.openxmlformats.org/officeDocument/2006/relationships/image" Target="../media/image28.png"/><Relationship Id="rId10" Type="http://schemas.openxmlformats.org/officeDocument/2006/relationships/image" Target="../media/image32.jpeg"/><Relationship Id="rId4" Type="http://schemas.openxmlformats.org/officeDocument/2006/relationships/oleObject" Target="../embeddings/oleObject1.bin"/><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oleObject" Target="../embeddings/oleObject4.bin"/><Relationship Id="rId5" Type="http://schemas.openxmlformats.org/officeDocument/2006/relationships/image" Target="../media/image34.png"/><Relationship Id="rId10" Type="http://schemas.openxmlformats.org/officeDocument/2006/relationships/image" Target="../media/image1.png"/><Relationship Id="rId4" Type="http://schemas.openxmlformats.org/officeDocument/2006/relationships/oleObject" Target="../embeddings/oleObject3.bin"/><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anomalie/Developmental%20defects.jpg"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5.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4939D13-3531-49D8-B1D6-8008D8AC7DA7}"/>
              </a:ext>
            </a:extLst>
          </p:cNvPr>
          <p:cNvSpPr>
            <a:spLocks noGrp="1" noChangeArrowheads="1"/>
          </p:cNvSpPr>
          <p:nvPr>
            <p:ph type="title"/>
          </p:nvPr>
        </p:nvSpPr>
        <p:spPr>
          <a:xfrm>
            <a:off x="179513" y="981075"/>
            <a:ext cx="8640638" cy="3671888"/>
          </a:xfrm>
        </p:spPr>
        <p:txBody>
          <a:bodyPr/>
          <a:lstStyle/>
          <a:p>
            <a:r>
              <a:rPr lang="cs-CZ" altLang="cs-CZ" dirty="0">
                <a:solidFill>
                  <a:srgbClr val="FFFF00"/>
                </a:solidFill>
              </a:rPr>
              <a:t>               </a:t>
            </a:r>
            <a:r>
              <a:rPr lang="cs-CZ" altLang="cs-CZ" sz="5400" dirty="0">
                <a:solidFill>
                  <a:srgbClr val="FFFF00"/>
                </a:solidFill>
              </a:rPr>
              <a:t>ORTHODONTICS</a:t>
            </a:r>
            <a:br>
              <a:rPr lang="cs-CZ" altLang="cs-CZ" sz="5400" dirty="0">
                <a:solidFill>
                  <a:srgbClr val="FFFF00"/>
                </a:solidFill>
              </a:rPr>
            </a:br>
            <a:r>
              <a:rPr lang="cs-CZ" altLang="cs-CZ" sz="4800" dirty="0">
                <a:solidFill>
                  <a:srgbClr val="FFFF00"/>
                </a:solidFill>
              </a:rPr>
              <a:t>Etiology </a:t>
            </a:r>
            <a:r>
              <a:rPr lang="cs-CZ" altLang="cs-CZ" sz="4800" dirty="0" err="1">
                <a:solidFill>
                  <a:srgbClr val="FFFF00"/>
                </a:solidFill>
              </a:rPr>
              <a:t>of</a:t>
            </a:r>
            <a:r>
              <a:rPr lang="cs-CZ" altLang="cs-CZ" sz="4800" dirty="0">
                <a:solidFill>
                  <a:srgbClr val="FFFF00"/>
                </a:solidFill>
              </a:rPr>
              <a:t> </a:t>
            </a:r>
            <a:r>
              <a:rPr lang="cs-CZ" altLang="cs-CZ" sz="4800" dirty="0" err="1">
                <a:solidFill>
                  <a:srgbClr val="FFFF00"/>
                </a:solidFill>
              </a:rPr>
              <a:t>orthodontic</a:t>
            </a:r>
            <a:r>
              <a:rPr lang="cs-CZ" altLang="cs-CZ" sz="4800" dirty="0">
                <a:solidFill>
                  <a:srgbClr val="FFFF00"/>
                </a:solidFill>
              </a:rPr>
              <a:t> </a:t>
            </a:r>
            <a:r>
              <a:rPr lang="cs-CZ" altLang="cs-CZ" sz="4800" dirty="0" err="1">
                <a:solidFill>
                  <a:srgbClr val="FFFF00"/>
                </a:solidFill>
              </a:rPr>
              <a:t>anomalies</a:t>
            </a:r>
            <a:endParaRPr lang="cs-CZ" altLang="cs-CZ" sz="4800" dirty="0">
              <a:solidFill>
                <a:srgbClr val="FFFF00"/>
              </a:solidFill>
            </a:endParaRPr>
          </a:p>
        </p:txBody>
      </p:sp>
      <p:sp>
        <p:nvSpPr>
          <p:cNvPr id="7171" name="Rectangle 3">
            <a:extLst>
              <a:ext uri="{FF2B5EF4-FFF2-40B4-BE49-F238E27FC236}">
                <a16:creationId xmlns:a16="http://schemas.microsoft.com/office/drawing/2014/main" id="{AFC58F74-9157-490B-B756-9D3848A9AE34}"/>
              </a:ext>
            </a:extLst>
          </p:cNvPr>
          <p:cNvSpPr>
            <a:spLocks noGrp="1" noChangeArrowheads="1"/>
          </p:cNvSpPr>
          <p:nvPr>
            <p:ph idx="1"/>
          </p:nvPr>
        </p:nvSpPr>
        <p:spPr>
          <a:xfrm>
            <a:off x="1066800" y="3644900"/>
            <a:ext cx="7543800" cy="2451100"/>
          </a:xfrm>
        </p:spPr>
        <p:txBody>
          <a:bodyPr rtlCol="0">
            <a:normAutofit fontScale="92500" lnSpcReduction="10000"/>
          </a:bodyPr>
          <a:lstStyle/>
          <a:p>
            <a:pPr fontAlgn="auto">
              <a:spcAft>
                <a:spcPts val="0"/>
              </a:spcAft>
              <a:defRPr/>
            </a:pPr>
            <a:endParaRPr lang="cs-CZ" altLang="cs-CZ" sz="2400" dirty="0"/>
          </a:p>
          <a:p>
            <a:pPr fontAlgn="auto">
              <a:spcAft>
                <a:spcPts val="0"/>
              </a:spcAft>
              <a:defRPr/>
            </a:pPr>
            <a:endParaRPr lang="cs-CZ" altLang="cs-CZ" sz="2400" dirty="0"/>
          </a:p>
          <a:p>
            <a:pPr fontAlgn="auto">
              <a:spcAft>
                <a:spcPts val="0"/>
              </a:spcAft>
              <a:defRPr/>
            </a:pPr>
            <a:endParaRPr lang="cs-CZ" altLang="cs-CZ" sz="2400" dirty="0"/>
          </a:p>
          <a:p>
            <a:pPr fontAlgn="auto">
              <a:spcAft>
                <a:spcPts val="0"/>
              </a:spcAft>
              <a:defRPr/>
            </a:pPr>
            <a:endParaRPr lang="cs-CZ" altLang="cs-CZ" sz="2400" dirty="0"/>
          </a:p>
          <a:p>
            <a:pPr fontAlgn="auto">
              <a:spcAft>
                <a:spcPts val="0"/>
              </a:spcAft>
              <a:defRPr/>
            </a:pPr>
            <a:endParaRPr lang="cs-CZ" altLang="cs-CZ" sz="2400" dirty="0"/>
          </a:p>
          <a:p>
            <a:pPr fontAlgn="auto">
              <a:spcAft>
                <a:spcPts val="0"/>
              </a:spcAft>
              <a:buFont typeface="Wingdings" panose="05000000000000000000" pitchFamily="2" charset="2"/>
              <a:buNone/>
              <a:defRPr/>
            </a:pPr>
            <a:r>
              <a:rPr lang="cs-CZ" altLang="cs-CZ" sz="2400" dirty="0"/>
              <a:t>MUDr. Alena </a:t>
            </a:r>
            <a:r>
              <a:rPr lang="cs-CZ" altLang="cs-CZ" sz="2400" dirty="0" err="1"/>
              <a:t>Bryšová</a:t>
            </a:r>
            <a:r>
              <a:rPr lang="cs-CZ" altLang="cs-CZ" sz="2400" dirty="0"/>
              <a:t>, Ph.D.</a:t>
            </a:r>
          </a:p>
        </p:txBody>
      </p:sp>
      <p:pic>
        <p:nvPicPr>
          <p:cNvPr id="2" name="Zvuk 1">
            <a:hlinkClick r:id="" action="ppaction://media"/>
            <a:extLst>
              <a:ext uri="{FF2B5EF4-FFF2-40B4-BE49-F238E27FC236}">
                <a16:creationId xmlns:a16="http://schemas.microsoft.com/office/drawing/2014/main" id="{669BEABC-F35D-4166-A850-9B39FEB40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48"/>
    </mc:Choice>
    <mc:Fallback xmlns="">
      <p:transition spd="slow" advTm="1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F6093F0-76E8-42FE-91AA-4805DD8A89E6}"/>
              </a:ext>
            </a:extLst>
          </p:cNvPr>
          <p:cNvSpPr>
            <a:spLocks noGrp="1" noChangeArrowheads="1"/>
          </p:cNvSpPr>
          <p:nvPr>
            <p:ph type="title"/>
          </p:nvPr>
        </p:nvSpPr>
        <p:spPr>
          <a:xfrm>
            <a:off x="250825" y="304800"/>
            <a:ext cx="8359775" cy="1431925"/>
          </a:xfrm>
        </p:spPr>
        <p:txBody>
          <a:bodyPr/>
          <a:lstStyle/>
          <a:p>
            <a:r>
              <a:rPr lang="cs-CZ" altLang="cs-CZ" sz="3600">
                <a:solidFill>
                  <a:srgbClr val="FFFF00"/>
                </a:solidFill>
              </a:rPr>
              <a:t>Etiology of orthodontic anomalies</a:t>
            </a:r>
          </a:p>
        </p:txBody>
      </p:sp>
      <p:sp>
        <p:nvSpPr>
          <p:cNvPr id="11267" name="Rectangle 3">
            <a:extLst>
              <a:ext uri="{FF2B5EF4-FFF2-40B4-BE49-F238E27FC236}">
                <a16:creationId xmlns:a16="http://schemas.microsoft.com/office/drawing/2014/main" id="{D3478F51-B70A-43D5-A315-98A3F80051F7}"/>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mandibular prognatism in the Hapsburg family</a:t>
            </a:r>
            <a:endParaRPr lang="cs-CZ" altLang="cs-CZ"/>
          </a:p>
        </p:txBody>
      </p:sp>
      <p:pic>
        <p:nvPicPr>
          <p:cNvPr id="11268" name="Picture 4">
            <a:extLst>
              <a:ext uri="{FF2B5EF4-FFF2-40B4-BE49-F238E27FC236}">
                <a16:creationId xmlns:a16="http://schemas.microsoft.com/office/drawing/2014/main" id="{4E7FB336-8C87-407C-879B-70C90971E2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3500438"/>
            <a:ext cx="2189163"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a:extLst>
              <a:ext uri="{FF2B5EF4-FFF2-40B4-BE49-F238E27FC236}">
                <a16:creationId xmlns:a16="http://schemas.microsoft.com/office/drawing/2014/main" id="{491BE305-9863-4FB8-B587-640BB9A13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284538"/>
            <a:ext cx="227330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DE9B3BFC-C731-4180-8897-D47821B1BA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74"/>
    </mc:Choice>
    <mc:Fallback xmlns="">
      <p:transition spd="slow" advTm="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B4DAACA-400D-4E45-8336-A276E53CDF0E}"/>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12291" name="Rectangle 3">
            <a:extLst>
              <a:ext uri="{FF2B5EF4-FFF2-40B4-BE49-F238E27FC236}">
                <a16:creationId xmlns:a16="http://schemas.microsoft.com/office/drawing/2014/main" id="{DCC2D89E-BF58-41B0-8308-00BFEF1FBED3}"/>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 skeletal class III</a:t>
            </a:r>
            <a:endParaRPr lang="cs-CZ" altLang="cs-CZ"/>
          </a:p>
        </p:txBody>
      </p:sp>
      <p:pic>
        <p:nvPicPr>
          <p:cNvPr id="12292" name="Picture 4">
            <a:extLst>
              <a:ext uri="{FF2B5EF4-FFF2-40B4-BE49-F238E27FC236}">
                <a16:creationId xmlns:a16="http://schemas.microsoft.com/office/drawing/2014/main" id="{F3843B0D-7A76-4CA2-8FC0-C5A476189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4724400"/>
            <a:ext cx="37084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44125A4A-3072-4631-8D56-A5F16D916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2852738"/>
            <a:ext cx="3024187"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a:extLst>
              <a:ext uri="{FF2B5EF4-FFF2-40B4-BE49-F238E27FC236}">
                <a16:creationId xmlns:a16="http://schemas.microsoft.com/office/drawing/2014/main" id="{3CB4E24A-667B-4E6E-8A0F-32933F1E5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141663"/>
            <a:ext cx="2773362"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F13D355E-DFCD-421F-98E0-A53F943518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32"/>
    </mc:Choice>
    <mc:Fallback xmlns="">
      <p:transition spd="slow" advTm="8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4CFB07A-D50F-4C23-B836-E002E4D77E0B}"/>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13315" name="Rectangle 3">
            <a:extLst>
              <a:ext uri="{FF2B5EF4-FFF2-40B4-BE49-F238E27FC236}">
                <a16:creationId xmlns:a16="http://schemas.microsoft.com/office/drawing/2014/main" id="{CB5F2BC2-1344-4889-8145-C0A4EDD846D2}"/>
              </a:ext>
            </a:extLst>
          </p:cNvPr>
          <p:cNvSpPr>
            <a:spLocks noGrp="1" noChangeArrowheads="1"/>
          </p:cNvSpPr>
          <p:nvPr>
            <p:ph idx="1"/>
          </p:nvPr>
        </p:nvSpPr>
        <p:spPr/>
        <p:txBody>
          <a:bodyPr/>
          <a:lstStyle/>
          <a:p>
            <a:pPr>
              <a:buFont typeface="Wingdings" panose="05000000000000000000" pitchFamily="2" charset="2"/>
              <a:buNone/>
            </a:pPr>
            <a:endParaRPr lang="cs-CZ" altLang="cs-CZ"/>
          </a:p>
        </p:txBody>
      </p:sp>
      <p:pic>
        <p:nvPicPr>
          <p:cNvPr id="13316" name="Picture 4">
            <a:extLst>
              <a:ext uri="{FF2B5EF4-FFF2-40B4-BE49-F238E27FC236}">
                <a16:creationId xmlns:a16="http://schemas.microsoft.com/office/drawing/2014/main" id="{5292E529-505A-4B32-BDE5-3293810D7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4005263"/>
            <a:ext cx="4398962"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a:extLst>
              <a:ext uri="{FF2B5EF4-FFF2-40B4-BE49-F238E27FC236}">
                <a16:creationId xmlns:a16="http://schemas.microsoft.com/office/drawing/2014/main" id="{814A8BB4-C02A-417D-8F69-1F6F577BC6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1916113"/>
            <a:ext cx="4968875"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07542671-90A9-4CE0-930C-9813154442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06"/>
    </mc:Choice>
    <mc:Fallback xmlns="">
      <p:transition spd="slow" advTm="1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15398AC-9A1E-4644-A2A2-5ADEDD0589CC}"/>
              </a:ext>
            </a:extLst>
          </p:cNvPr>
          <p:cNvSpPr>
            <a:spLocks noGrp="1" noChangeArrowheads="1"/>
          </p:cNvSpPr>
          <p:nvPr>
            <p:ph type="title"/>
          </p:nvPr>
        </p:nvSpPr>
        <p:spPr>
          <a:xfrm>
            <a:off x="539750" y="304800"/>
            <a:ext cx="8070850" cy="1431925"/>
          </a:xfrm>
        </p:spPr>
        <p:txBody>
          <a:bodyPr/>
          <a:lstStyle/>
          <a:p>
            <a:r>
              <a:rPr lang="cs-CZ" altLang="cs-CZ" sz="3600">
                <a:solidFill>
                  <a:srgbClr val="FFFF00"/>
                </a:solidFill>
              </a:rPr>
              <a:t>Etiology of orthodontic anomalies</a:t>
            </a:r>
          </a:p>
        </p:txBody>
      </p:sp>
      <p:sp>
        <p:nvSpPr>
          <p:cNvPr id="14339" name="Rectangle 3">
            <a:extLst>
              <a:ext uri="{FF2B5EF4-FFF2-40B4-BE49-F238E27FC236}">
                <a16:creationId xmlns:a16="http://schemas.microsoft.com/office/drawing/2014/main" id="{376CF3F0-87D5-4F84-A962-BAF9FF0C300A}"/>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 skeletal deep bite</a:t>
            </a:r>
            <a:endParaRPr lang="cs-CZ" altLang="cs-CZ"/>
          </a:p>
        </p:txBody>
      </p:sp>
      <p:pic>
        <p:nvPicPr>
          <p:cNvPr id="14340" name="Picture 4">
            <a:extLst>
              <a:ext uri="{FF2B5EF4-FFF2-40B4-BE49-F238E27FC236}">
                <a16:creationId xmlns:a16="http://schemas.microsoft.com/office/drawing/2014/main" id="{63517090-B8FA-4095-8BB2-A7AF6D0FD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068638"/>
            <a:ext cx="439261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a16="http://schemas.microsoft.com/office/drawing/2014/main" id="{94A6294C-348B-47B0-AD6A-8C7823F54E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4581525"/>
            <a:ext cx="40338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09220CE-0533-41A2-86F9-9B17080CB0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3"/>
    </mc:Choice>
    <mc:Fallback xmlns="">
      <p:transition spd="slow" advTm="7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73633C0-A32C-4757-8A6B-ED62C0BB5F48}"/>
              </a:ext>
            </a:extLst>
          </p:cNvPr>
          <p:cNvSpPr>
            <a:spLocks noGrp="1" noChangeArrowheads="1"/>
          </p:cNvSpPr>
          <p:nvPr>
            <p:ph type="title"/>
          </p:nvPr>
        </p:nvSpPr>
        <p:spPr>
          <a:xfrm>
            <a:off x="611188" y="304800"/>
            <a:ext cx="7999412" cy="1431925"/>
          </a:xfrm>
        </p:spPr>
        <p:txBody>
          <a:bodyPr/>
          <a:lstStyle/>
          <a:p>
            <a:r>
              <a:rPr lang="cs-CZ" altLang="cs-CZ" sz="3600">
                <a:solidFill>
                  <a:srgbClr val="FFFF00"/>
                </a:solidFill>
              </a:rPr>
              <a:t>Etiology of orthodontic anomalies</a:t>
            </a:r>
          </a:p>
        </p:txBody>
      </p:sp>
      <p:sp>
        <p:nvSpPr>
          <p:cNvPr id="15363" name="Rectangle 3">
            <a:extLst>
              <a:ext uri="{FF2B5EF4-FFF2-40B4-BE49-F238E27FC236}">
                <a16:creationId xmlns:a16="http://schemas.microsoft.com/office/drawing/2014/main" id="{CCFEFF88-D8B2-4DC0-B92E-6C6077282D7F}"/>
              </a:ext>
            </a:extLst>
          </p:cNvPr>
          <p:cNvSpPr>
            <a:spLocks noGrp="1" noChangeArrowheads="1"/>
          </p:cNvSpPr>
          <p:nvPr>
            <p:ph idx="1"/>
          </p:nvPr>
        </p:nvSpPr>
        <p:spPr/>
        <p:txBody>
          <a:bodyPr/>
          <a:lstStyle/>
          <a:p>
            <a:r>
              <a:rPr lang="en-US" altLang="cs-CZ"/>
              <a:t>Mainly hereditary anomalies- skeletal open bite</a:t>
            </a:r>
            <a:endParaRPr lang="cs-CZ" altLang="cs-CZ"/>
          </a:p>
        </p:txBody>
      </p:sp>
      <p:pic>
        <p:nvPicPr>
          <p:cNvPr id="15364" name="Picture 4">
            <a:extLst>
              <a:ext uri="{FF2B5EF4-FFF2-40B4-BE49-F238E27FC236}">
                <a16:creationId xmlns:a16="http://schemas.microsoft.com/office/drawing/2014/main" id="{FA9177E5-3BB6-4BA2-8C43-8196C7AF4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2924175"/>
            <a:ext cx="259080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8A8D628A-64EE-498F-8F74-71E67B1518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652963"/>
            <a:ext cx="25209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8D38DAAD-5E9A-42F9-98C5-1215119226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724400"/>
            <a:ext cx="2376488"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0D6E8FA0-DDB8-4BB6-AAAB-36654BC018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9"/>
    </mc:Choice>
    <mc:Fallback xmlns="">
      <p:transition spd="slow" advTm="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C5E2F06F-07D1-4885-AE50-8940BCDA5170}"/>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16387" name="Rectangle 3">
            <a:extLst>
              <a:ext uri="{FF2B5EF4-FFF2-40B4-BE49-F238E27FC236}">
                <a16:creationId xmlns:a16="http://schemas.microsoft.com/office/drawing/2014/main" id="{E29AFD15-3132-453F-AE4F-8E806CCC162E}"/>
              </a:ext>
            </a:extLst>
          </p:cNvPr>
          <p:cNvSpPr>
            <a:spLocks noGrp="1" noChangeArrowheads="1"/>
          </p:cNvSpPr>
          <p:nvPr>
            <p:ph idx="1"/>
          </p:nvPr>
        </p:nvSpPr>
        <p:spPr/>
        <p:txBody>
          <a:bodyPr/>
          <a:lstStyle/>
          <a:p>
            <a:pPr>
              <a:buFont typeface="Wingdings" panose="05000000000000000000" pitchFamily="2" charset="2"/>
              <a:buNone/>
            </a:pPr>
            <a:r>
              <a:rPr lang="en-US" altLang="cs-CZ"/>
              <a:t>Mainly hereditary anomalies – primary crowding</a:t>
            </a:r>
            <a:endParaRPr lang="cs-CZ" altLang="cs-CZ"/>
          </a:p>
        </p:txBody>
      </p:sp>
      <p:pic>
        <p:nvPicPr>
          <p:cNvPr id="16388" name="Picture 4">
            <a:extLst>
              <a:ext uri="{FF2B5EF4-FFF2-40B4-BE49-F238E27FC236}">
                <a16:creationId xmlns:a16="http://schemas.microsoft.com/office/drawing/2014/main" id="{6219109E-8687-402B-B75E-3328BCAFC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3068638"/>
            <a:ext cx="30956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a:extLst>
              <a:ext uri="{FF2B5EF4-FFF2-40B4-BE49-F238E27FC236}">
                <a16:creationId xmlns:a16="http://schemas.microsoft.com/office/drawing/2014/main" id="{A8223490-3C00-4A4B-905D-D27C6F33D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068638"/>
            <a:ext cx="2952750"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a:extLst>
              <a:ext uri="{FF2B5EF4-FFF2-40B4-BE49-F238E27FC236}">
                <a16:creationId xmlns:a16="http://schemas.microsoft.com/office/drawing/2014/main" id="{D89328A6-38E9-43A0-81C9-551F9FA620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4941888"/>
            <a:ext cx="30956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a:extLst>
              <a:ext uri="{FF2B5EF4-FFF2-40B4-BE49-F238E27FC236}">
                <a16:creationId xmlns:a16="http://schemas.microsoft.com/office/drawing/2014/main" id="{860621FA-423E-4E6A-97F5-CED6BA01CB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84763"/>
            <a:ext cx="3168650"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4BD3E053-DE1A-4E75-9748-8A812B4C22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88"/>
    </mc:Choice>
    <mc:Fallback xmlns="">
      <p:transition spd="slow" advTm="6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12FCAE3-033B-4A6F-8649-F75A6EA84AFF}"/>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17411" name="Rectangle 3">
            <a:extLst>
              <a:ext uri="{FF2B5EF4-FFF2-40B4-BE49-F238E27FC236}">
                <a16:creationId xmlns:a16="http://schemas.microsoft.com/office/drawing/2014/main" id="{64A5C5C7-3392-41AD-AE0A-8C9F920C29B9}"/>
              </a:ext>
            </a:extLst>
          </p:cNvPr>
          <p:cNvSpPr>
            <a:spLocks noGrp="1" noChangeArrowheads="1"/>
          </p:cNvSpPr>
          <p:nvPr>
            <p:ph idx="1"/>
          </p:nvPr>
        </p:nvSpPr>
        <p:spPr/>
        <p:txBody>
          <a:bodyPr/>
          <a:lstStyle/>
          <a:p>
            <a:r>
              <a:rPr lang="en-US" altLang="cs-CZ"/>
              <a:t>Mainly hereditary anomalies- hypodontia</a:t>
            </a:r>
            <a:endParaRPr lang="cs-CZ" altLang="cs-CZ"/>
          </a:p>
        </p:txBody>
      </p:sp>
      <p:pic>
        <p:nvPicPr>
          <p:cNvPr id="17412" name="Picture 4">
            <a:extLst>
              <a:ext uri="{FF2B5EF4-FFF2-40B4-BE49-F238E27FC236}">
                <a16:creationId xmlns:a16="http://schemas.microsoft.com/office/drawing/2014/main" id="{4822534D-40FE-4BEE-85F0-CDE13B578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213100"/>
            <a:ext cx="31686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DBE1943D-8A38-4D68-A8A2-5BBD90F94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924175"/>
            <a:ext cx="37433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a:extLst>
              <a:ext uri="{FF2B5EF4-FFF2-40B4-BE49-F238E27FC236}">
                <a16:creationId xmlns:a16="http://schemas.microsoft.com/office/drawing/2014/main" id="{081116D5-E841-4DFA-8A0D-BF22F28F39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5875" y="4822825"/>
            <a:ext cx="316865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1A452121-F659-4BCA-894D-16CEC41C9D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3"/>
    </mc:Choice>
    <mc:Fallback xmlns="">
      <p:transition spd="slow" advTm="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FB172987-115F-46D8-9925-9DD2E1FFF6F9}"/>
              </a:ext>
            </a:extLst>
          </p:cNvPr>
          <p:cNvSpPr>
            <a:spLocks noGrp="1" noChangeArrowheads="1"/>
          </p:cNvSpPr>
          <p:nvPr>
            <p:ph type="title"/>
          </p:nvPr>
        </p:nvSpPr>
        <p:spPr>
          <a:xfrm>
            <a:off x="1042988" y="333375"/>
            <a:ext cx="7543800" cy="1431925"/>
          </a:xfrm>
        </p:spPr>
        <p:txBody>
          <a:bodyPr rtlCol="0">
            <a:normAutofit fontScale="90000"/>
          </a:bodyPr>
          <a:lstStyle/>
          <a:p>
            <a:pPr fontAlgn="auto">
              <a:spcAft>
                <a:spcPts val="0"/>
              </a:spcAft>
              <a:defRPr/>
            </a:pPr>
            <a:br>
              <a:rPr lang="en-US" altLang="cs-CZ" sz="3200">
                <a:solidFill>
                  <a:srgbClr val="FFFF00"/>
                </a:solidFill>
              </a:rPr>
            </a:br>
            <a:br>
              <a:rPr lang="en-US" altLang="cs-CZ" sz="3200">
                <a:solidFill>
                  <a:srgbClr val="FFFF00"/>
                </a:solidFill>
              </a:rPr>
            </a:br>
            <a:r>
              <a:rPr lang="cs-CZ" altLang="cs-CZ" sz="3200">
                <a:solidFill>
                  <a:srgbClr val="FFFF00"/>
                </a:solidFill>
              </a:rPr>
              <a:t>Etiology of orthodontic anomalies</a:t>
            </a:r>
            <a:br>
              <a:rPr lang="en-US" altLang="cs-CZ" sz="3200">
                <a:solidFill>
                  <a:srgbClr val="FFFF00"/>
                </a:solidFill>
              </a:rPr>
            </a:br>
            <a:br>
              <a:rPr lang="en-US" altLang="cs-CZ" sz="3200">
                <a:solidFill>
                  <a:srgbClr val="FFFF00"/>
                </a:solidFill>
              </a:rPr>
            </a:br>
            <a:r>
              <a:rPr lang="en-US" altLang="cs-CZ" sz="2800"/>
              <a:t>Mainly hereditary anomalies- hyperodontia</a:t>
            </a:r>
            <a:br>
              <a:rPr lang="cs-CZ" altLang="cs-CZ" sz="2800"/>
            </a:br>
            <a:endParaRPr lang="cs-CZ" altLang="cs-CZ" sz="2800"/>
          </a:p>
        </p:txBody>
      </p:sp>
      <p:graphicFrame>
        <p:nvGraphicFramePr>
          <p:cNvPr id="18435" name="Object 4">
            <a:extLst>
              <a:ext uri="{FF2B5EF4-FFF2-40B4-BE49-F238E27FC236}">
                <a16:creationId xmlns:a16="http://schemas.microsoft.com/office/drawing/2014/main" id="{4EF745A5-431C-4244-927A-C473A240786C}"/>
              </a:ext>
            </a:extLst>
          </p:cNvPr>
          <p:cNvGraphicFramePr>
            <a:graphicFrameLocks noGrp="1" noChangeAspect="1"/>
          </p:cNvGraphicFramePr>
          <p:nvPr>
            <p:ph idx="1"/>
          </p:nvPr>
        </p:nvGraphicFramePr>
        <p:xfrm>
          <a:off x="3419475" y="2636838"/>
          <a:ext cx="2095500" cy="1238250"/>
        </p:xfrm>
        <a:graphic>
          <a:graphicData uri="http://schemas.openxmlformats.org/presentationml/2006/ole">
            <mc:AlternateContent xmlns:mc="http://schemas.openxmlformats.org/markup-compatibility/2006">
              <mc:Choice xmlns:v="urn:schemas-microsoft-com:vml" Requires="v">
                <p:oleObj name="Fotografie" r:id="rId4" imgW="2095793" imgH="1238423" progId="MSPhotoEd.3">
                  <p:embed/>
                </p:oleObj>
              </mc:Choice>
              <mc:Fallback>
                <p:oleObj name="Fotografie" r:id="rId4" imgW="2095793" imgH="1238423" progId="MSPhotoEd.3">
                  <p:embed/>
                  <p:pic>
                    <p:nvPicPr>
                      <p:cNvPr id="0" name="Object 4"/>
                      <p:cNvPicPr>
                        <a:picLocks noGrp="1"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419475" y="2636838"/>
                        <a:ext cx="2095500" cy="1238250"/>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36" name="Object 5">
            <a:extLst>
              <a:ext uri="{FF2B5EF4-FFF2-40B4-BE49-F238E27FC236}">
                <a16:creationId xmlns:a16="http://schemas.microsoft.com/office/drawing/2014/main" id="{D4189250-55B6-4E0C-98B5-3AEDFDA17C26}"/>
              </a:ext>
            </a:extLst>
          </p:cNvPr>
          <p:cNvGraphicFramePr>
            <a:graphicFrameLocks noChangeAspect="1"/>
          </p:cNvGraphicFramePr>
          <p:nvPr/>
        </p:nvGraphicFramePr>
        <p:xfrm>
          <a:off x="179388" y="2492375"/>
          <a:ext cx="2808287" cy="1427163"/>
        </p:xfrm>
        <a:graphic>
          <a:graphicData uri="http://schemas.openxmlformats.org/presentationml/2006/ole">
            <mc:AlternateContent xmlns:mc="http://schemas.openxmlformats.org/markup-compatibility/2006">
              <mc:Choice xmlns:v="urn:schemas-microsoft-com:vml" Requires="v">
                <p:oleObj name="Fotografie" r:id="rId6" imgW="2771429" imgH="1409897" progId="MSPhotoEd.3">
                  <p:embed/>
                </p:oleObj>
              </mc:Choice>
              <mc:Fallback>
                <p:oleObj name="Fotografie" r:id="rId6" imgW="2771429" imgH="1409897" progId="MSPhotoEd.3">
                  <p:embed/>
                  <p:pic>
                    <p:nvPicPr>
                      <p:cNvPr id="0" name="Object 5"/>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79388" y="2492375"/>
                        <a:ext cx="2808287" cy="1427163"/>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437" name="Picture 7">
            <a:extLst>
              <a:ext uri="{FF2B5EF4-FFF2-40B4-BE49-F238E27FC236}">
                <a16:creationId xmlns:a16="http://schemas.microsoft.com/office/drawing/2014/main" id="{48544FE4-AB54-4FC5-9006-C338E60906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9113" y="4292600"/>
            <a:ext cx="27368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a:extLst>
              <a:ext uri="{FF2B5EF4-FFF2-40B4-BE49-F238E27FC236}">
                <a16:creationId xmlns:a16="http://schemas.microsoft.com/office/drawing/2014/main" id="{71B64F6E-1D0F-4108-AB8B-1319226A31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989138"/>
            <a:ext cx="2879725"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a:extLst>
              <a:ext uri="{FF2B5EF4-FFF2-40B4-BE49-F238E27FC236}">
                <a16:creationId xmlns:a16="http://schemas.microsoft.com/office/drawing/2014/main" id="{F26ECA8C-0FD3-4C9A-8DB2-8C5AF49E62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4437063"/>
            <a:ext cx="2808287"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a:extLst>
              <a:ext uri="{FF2B5EF4-FFF2-40B4-BE49-F238E27FC236}">
                <a16:creationId xmlns:a16="http://schemas.microsoft.com/office/drawing/2014/main" id="{DD7026AE-77CE-4B0A-B761-079B814073D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1863" y="4868863"/>
            <a:ext cx="28797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3E52CF4-72DB-45B3-A949-D28E7B8185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366"/>
    </mc:Choice>
    <mc:Fallback xmlns="">
      <p:transition spd="slow" advTm="1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44D383C-9FF9-4018-B355-8722F5F7DB0D}"/>
              </a:ext>
            </a:extLst>
          </p:cNvPr>
          <p:cNvSpPr>
            <a:spLocks noGrp="1" noChangeArrowheads="1"/>
          </p:cNvSpPr>
          <p:nvPr>
            <p:ph type="title"/>
          </p:nvPr>
        </p:nvSpPr>
        <p:spPr>
          <a:xfrm>
            <a:off x="755650" y="333375"/>
            <a:ext cx="7854950" cy="1431925"/>
          </a:xfrm>
        </p:spPr>
        <p:txBody>
          <a:bodyPr rtlCol="0">
            <a:normAutofit fontScale="90000"/>
          </a:bodyPr>
          <a:lstStyle/>
          <a:p>
            <a:pPr fontAlgn="auto">
              <a:spcAft>
                <a:spcPts val="0"/>
              </a:spcAft>
              <a:defRPr/>
            </a:pPr>
            <a:br>
              <a:rPr lang="en-US" altLang="cs-CZ" sz="3200">
                <a:solidFill>
                  <a:srgbClr val="FFFF00"/>
                </a:solidFill>
              </a:rPr>
            </a:br>
            <a:br>
              <a:rPr lang="en-US" altLang="cs-CZ" sz="3200">
                <a:solidFill>
                  <a:srgbClr val="FFFF00"/>
                </a:solidFill>
              </a:rPr>
            </a:br>
            <a:r>
              <a:rPr lang="cs-CZ" altLang="cs-CZ" sz="3200">
                <a:solidFill>
                  <a:srgbClr val="FFFF00"/>
                </a:solidFill>
              </a:rPr>
              <a:t>Etiology of orthodontic anomalies</a:t>
            </a:r>
            <a:br>
              <a:rPr lang="en-US" altLang="cs-CZ" sz="3200">
                <a:solidFill>
                  <a:srgbClr val="FFFF00"/>
                </a:solidFill>
              </a:rPr>
            </a:br>
            <a:br>
              <a:rPr lang="en-US" altLang="cs-CZ" sz="3200">
                <a:solidFill>
                  <a:srgbClr val="FFFF00"/>
                </a:solidFill>
              </a:rPr>
            </a:br>
            <a:r>
              <a:rPr lang="en-US" altLang="cs-CZ" sz="3200"/>
              <a:t>hyperodontia</a:t>
            </a:r>
            <a:endParaRPr lang="cs-CZ" altLang="cs-CZ" sz="3200"/>
          </a:p>
        </p:txBody>
      </p:sp>
      <p:graphicFrame>
        <p:nvGraphicFramePr>
          <p:cNvPr id="20483" name="Object 4">
            <a:extLst>
              <a:ext uri="{FF2B5EF4-FFF2-40B4-BE49-F238E27FC236}">
                <a16:creationId xmlns:a16="http://schemas.microsoft.com/office/drawing/2014/main" id="{2B0C6861-C9C3-46AB-8E65-F9A7DE0E18D0}"/>
              </a:ext>
            </a:extLst>
          </p:cNvPr>
          <p:cNvGraphicFramePr>
            <a:graphicFrameLocks noGrp="1" noChangeAspect="1"/>
          </p:cNvGraphicFramePr>
          <p:nvPr>
            <p:ph idx="1"/>
          </p:nvPr>
        </p:nvGraphicFramePr>
        <p:xfrm>
          <a:off x="1476375" y="4437063"/>
          <a:ext cx="4441825" cy="2284412"/>
        </p:xfrm>
        <a:graphic>
          <a:graphicData uri="http://schemas.openxmlformats.org/presentationml/2006/ole">
            <mc:AlternateContent xmlns:mc="http://schemas.openxmlformats.org/markup-compatibility/2006">
              <mc:Choice xmlns:v="urn:schemas-microsoft-com:vml" Requires="v">
                <p:oleObj name="Fotografie" r:id="rId4" imgW="22095238" imgH="11361905" progId="MSPhotoEd.3">
                  <p:embed/>
                </p:oleObj>
              </mc:Choice>
              <mc:Fallback>
                <p:oleObj name="Fotografie" r:id="rId4" imgW="22095238" imgH="11361905" progId="MSPhotoEd.3">
                  <p:embed/>
                  <p:pic>
                    <p:nvPicPr>
                      <p:cNvPr id="0" name="Object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437063"/>
                        <a:ext cx="4441825" cy="2284412"/>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4" name="Object 5">
            <a:extLst>
              <a:ext uri="{FF2B5EF4-FFF2-40B4-BE49-F238E27FC236}">
                <a16:creationId xmlns:a16="http://schemas.microsoft.com/office/drawing/2014/main" id="{7F3FB6FD-E583-464E-8B56-6C2C923725D6}"/>
              </a:ext>
            </a:extLst>
          </p:cNvPr>
          <p:cNvGraphicFramePr>
            <a:graphicFrameLocks noChangeAspect="1"/>
          </p:cNvGraphicFramePr>
          <p:nvPr/>
        </p:nvGraphicFramePr>
        <p:xfrm>
          <a:off x="1331913" y="2420938"/>
          <a:ext cx="3381375" cy="1924050"/>
        </p:xfrm>
        <a:graphic>
          <a:graphicData uri="http://schemas.openxmlformats.org/presentationml/2006/ole">
            <mc:AlternateContent xmlns:mc="http://schemas.openxmlformats.org/markup-compatibility/2006">
              <mc:Choice xmlns:v="urn:schemas-microsoft-com:vml" Requires="v">
                <p:oleObj name="Fotografie" r:id="rId6" imgW="3381847" imgH="1924319" progId="MSPhotoEd.3">
                  <p:embed/>
                </p:oleObj>
              </mc:Choice>
              <mc:Fallback>
                <p:oleObj name="Fotografie" r:id="rId6" imgW="3381847" imgH="1924319" progId="MSPhotoEd.3">
                  <p:embed/>
                  <p:pic>
                    <p:nvPicPr>
                      <p:cNvPr id="0" name="Object 5"/>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331913" y="2420938"/>
                        <a:ext cx="3381375" cy="1924050"/>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485" name="Object 6">
            <a:extLst>
              <a:ext uri="{FF2B5EF4-FFF2-40B4-BE49-F238E27FC236}">
                <a16:creationId xmlns:a16="http://schemas.microsoft.com/office/drawing/2014/main" id="{6A2506FE-9F21-402D-9DE8-BE922EC3E0E0}"/>
              </a:ext>
            </a:extLst>
          </p:cNvPr>
          <p:cNvGraphicFramePr>
            <a:graphicFrameLocks noChangeAspect="1"/>
          </p:cNvGraphicFramePr>
          <p:nvPr/>
        </p:nvGraphicFramePr>
        <p:xfrm>
          <a:off x="6011863" y="2924175"/>
          <a:ext cx="2917825" cy="2428875"/>
        </p:xfrm>
        <a:graphic>
          <a:graphicData uri="http://schemas.openxmlformats.org/presentationml/2006/ole">
            <mc:AlternateContent xmlns:mc="http://schemas.openxmlformats.org/markup-compatibility/2006">
              <mc:Choice xmlns:v="urn:schemas-microsoft-com:vml" Requires="v">
                <p:oleObj name="Fotografie" r:id="rId8" imgW="5866667" imgH="4885714" progId="MSPhotoEd.3">
                  <p:embed/>
                </p:oleObj>
              </mc:Choice>
              <mc:Fallback>
                <p:oleObj name="Fotografie" r:id="rId8" imgW="5866667" imgH="4885714" progId="MSPhotoEd.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1863" y="2924175"/>
                        <a:ext cx="2917825" cy="2428875"/>
                      </a:xfrm>
                      <a:prstGeom prst="rect">
                        <a:avLst/>
                      </a:prstGeom>
                      <a:noFill/>
                      <a:ln w="19050">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 name="Zvuk 2">
            <a:hlinkClick r:id="" action="ppaction://media"/>
            <a:extLst>
              <a:ext uri="{FF2B5EF4-FFF2-40B4-BE49-F238E27FC236}">
                <a16:creationId xmlns:a16="http://schemas.microsoft.com/office/drawing/2014/main" id="{97F0BAAF-DA0D-4634-8646-CBCCD7B9E1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59"/>
    </mc:Choice>
    <mc:Fallback>
      <p:transition spd="slow" advTm="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Rectangle 7">
            <a:extLst>
              <a:ext uri="{FF2B5EF4-FFF2-40B4-BE49-F238E27FC236}">
                <a16:creationId xmlns:a16="http://schemas.microsoft.com/office/drawing/2014/main" id="{FF9681AB-E072-4F58-89AE-0FD8A5EF7F08}"/>
              </a:ext>
            </a:extLst>
          </p:cNvPr>
          <p:cNvSpPr>
            <a:spLocks noGrp="1" noChangeArrowheads="1"/>
          </p:cNvSpPr>
          <p:nvPr>
            <p:ph type="title"/>
          </p:nvPr>
        </p:nvSpPr>
        <p:spPr>
          <a:xfrm>
            <a:off x="323850" y="304800"/>
            <a:ext cx="8286750" cy="1431925"/>
          </a:xfrm>
        </p:spPr>
        <p:txBody>
          <a:bodyPr rtlCol="0">
            <a:normAutofit fontScale="90000"/>
          </a:bodyPr>
          <a:lstStyle/>
          <a:p>
            <a:pPr fontAlgn="auto">
              <a:spcAft>
                <a:spcPts val="0"/>
              </a:spcAft>
              <a:defRPr/>
            </a:pPr>
            <a:br>
              <a:rPr lang="en-US" altLang="cs-CZ" sz="3200">
                <a:solidFill>
                  <a:srgbClr val="FFFF00"/>
                </a:solidFill>
              </a:rPr>
            </a:br>
            <a:br>
              <a:rPr lang="en-US" altLang="cs-CZ" sz="3200">
                <a:solidFill>
                  <a:srgbClr val="FFFF00"/>
                </a:solidFill>
              </a:rPr>
            </a:br>
            <a:br>
              <a:rPr lang="en-US" altLang="cs-CZ" sz="3200">
                <a:solidFill>
                  <a:srgbClr val="FFFF00"/>
                </a:solidFill>
              </a:rPr>
            </a:br>
            <a:r>
              <a:rPr lang="cs-CZ" altLang="cs-CZ" sz="3200">
                <a:solidFill>
                  <a:srgbClr val="FFFF00"/>
                </a:solidFill>
              </a:rPr>
              <a:t>Etiology of orthodontic anomalies</a:t>
            </a:r>
            <a:br>
              <a:rPr lang="en-US" altLang="cs-CZ" sz="3200">
                <a:solidFill>
                  <a:srgbClr val="FFFF00"/>
                </a:solidFill>
              </a:rPr>
            </a:br>
            <a:br>
              <a:rPr lang="en-US" altLang="cs-CZ" sz="3200">
                <a:solidFill>
                  <a:srgbClr val="FFFF00"/>
                </a:solidFill>
              </a:rPr>
            </a:br>
            <a:br>
              <a:rPr lang="en-US" altLang="cs-CZ" sz="3200">
                <a:solidFill>
                  <a:srgbClr val="FFFF00"/>
                </a:solidFill>
              </a:rPr>
            </a:br>
            <a:r>
              <a:rPr lang="en-US" altLang="cs-CZ" sz="3200"/>
              <a:t>ektopic canine</a:t>
            </a:r>
            <a:endParaRPr lang="cs-CZ" altLang="cs-CZ" sz="3200"/>
          </a:p>
        </p:txBody>
      </p:sp>
      <p:pic>
        <p:nvPicPr>
          <p:cNvPr id="19459" name="Picture 8">
            <a:extLst>
              <a:ext uri="{FF2B5EF4-FFF2-40B4-BE49-F238E27FC236}">
                <a16:creationId xmlns:a16="http://schemas.microsoft.com/office/drawing/2014/main" id="{49BEAFFC-BF3D-4963-93F1-B3E730BD5B4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3141663"/>
            <a:ext cx="4173538" cy="21209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9">
            <a:extLst>
              <a:ext uri="{FF2B5EF4-FFF2-40B4-BE49-F238E27FC236}">
                <a16:creationId xmlns:a16="http://schemas.microsoft.com/office/drawing/2014/main" id="{E5AB0384-0A85-423D-B7E7-4F246322E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44675"/>
            <a:ext cx="381793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0">
            <a:extLst>
              <a:ext uri="{FF2B5EF4-FFF2-40B4-BE49-F238E27FC236}">
                <a16:creationId xmlns:a16="http://schemas.microsoft.com/office/drawing/2014/main" id="{CF919C74-C26B-477D-800E-ADBA11109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4581525"/>
            <a:ext cx="3313112"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85030C2-9ECE-435F-BF24-6345B3F10F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30"/>
    </mc:Choice>
    <mc:Fallback xmlns="">
      <p:transition spd="slow" advTm="1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90172DD-56D7-4DC0-8D4E-2487FD46DDC4}"/>
              </a:ext>
            </a:extLst>
          </p:cNvPr>
          <p:cNvSpPr>
            <a:spLocks noGrp="1" noChangeArrowheads="1"/>
          </p:cNvSpPr>
          <p:nvPr>
            <p:ph type="ctrTitle"/>
          </p:nvPr>
        </p:nvSpPr>
        <p:spPr>
          <a:xfrm>
            <a:off x="1042988" y="692150"/>
            <a:ext cx="7086600" cy="1441450"/>
          </a:xfrm>
        </p:spPr>
        <p:txBody>
          <a:bodyPr/>
          <a:lstStyle/>
          <a:p>
            <a:r>
              <a:rPr lang="cs-CZ" altLang="cs-CZ">
                <a:solidFill>
                  <a:srgbClr val="FFFF00"/>
                </a:solidFill>
              </a:rPr>
              <a:t>ORTHODONTICS</a:t>
            </a:r>
          </a:p>
        </p:txBody>
      </p:sp>
      <p:sp>
        <p:nvSpPr>
          <p:cNvPr id="3075" name="Rectangle 4">
            <a:extLst>
              <a:ext uri="{FF2B5EF4-FFF2-40B4-BE49-F238E27FC236}">
                <a16:creationId xmlns:a16="http://schemas.microsoft.com/office/drawing/2014/main" id="{E193A690-AC3D-4F17-83B6-3CB7916E802C}"/>
              </a:ext>
            </a:extLst>
          </p:cNvPr>
          <p:cNvSpPr>
            <a:spLocks noGrp="1" noChangeArrowheads="1"/>
          </p:cNvSpPr>
          <p:nvPr>
            <p:ph type="subTitle" idx="1"/>
          </p:nvPr>
        </p:nvSpPr>
        <p:spPr>
          <a:xfrm>
            <a:off x="827088" y="2708275"/>
            <a:ext cx="7848600" cy="2905125"/>
          </a:xfrm>
          <a:noFill/>
        </p:spPr>
        <p:txBody>
          <a:bodyPr/>
          <a:lstStyle/>
          <a:p>
            <a:r>
              <a:rPr lang="cs-CZ" altLang="cs-CZ" sz="3600"/>
              <a:t>Stomatological specialisation dealing with prevention, diagnostics and therapy of irregular tooth position, relationship of tooth arches and jawbones</a:t>
            </a:r>
            <a:endParaRPr lang="en-US" altLang="cs-CZ" sz="3600"/>
          </a:p>
          <a:p>
            <a:endParaRPr lang="en-US" altLang="cs-CZ" sz="3600"/>
          </a:p>
          <a:p>
            <a:endParaRPr lang="cs-CZ" altLang="cs-CZ" sz="3600"/>
          </a:p>
        </p:txBody>
      </p:sp>
      <p:pic>
        <p:nvPicPr>
          <p:cNvPr id="2" name="Zvuk 1">
            <a:hlinkClick r:id="" action="ppaction://media"/>
            <a:extLst>
              <a:ext uri="{FF2B5EF4-FFF2-40B4-BE49-F238E27FC236}">
                <a16:creationId xmlns:a16="http://schemas.microsoft.com/office/drawing/2014/main" id="{30771777-0717-467B-A27E-415F0563BC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20"/>
    </mc:Choice>
    <mc:Fallback xmlns="">
      <p:transition spd="slow" advTm="1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44EDF97-582D-4367-8BE0-E062E7D7806C}"/>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22531" name="Rectangle 3">
            <a:extLst>
              <a:ext uri="{FF2B5EF4-FFF2-40B4-BE49-F238E27FC236}">
                <a16:creationId xmlns:a16="http://schemas.microsoft.com/office/drawing/2014/main" id="{F8F2BBA6-B99C-47E6-907D-154EEEB9B64E}"/>
              </a:ext>
            </a:extLst>
          </p:cNvPr>
          <p:cNvSpPr>
            <a:spLocks noGrp="1" noChangeArrowheads="1"/>
          </p:cNvSpPr>
          <p:nvPr>
            <p:ph idx="1"/>
          </p:nvPr>
        </p:nvSpPr>
        <p:spPr/>
        <p:txBody>
          <a:bodyPr/>
          <a:lstStyle/>
          <a:p>
            <a:r>
              <a:rPr lang="en-US" altLang="cs-CZ">
                <a:solidFill>
                  <a:srgbClr val="FF0066"/>
                </a:solidFill>
              </a:rPr>
              <a:t>2. Prenatal factors</a:t>
            </a:r>
          </a:p>
          <a:p>
            <a:pPr>
              <a:buFont typeface="Wingdings" panose="05000000000000000000" pitchFamily="2" charset="2"/>
              <a:buNone/>
            </a:pPr>
            <a:r>
              <a:rPr lang="en-US" altLang="cs-CZ">
                <a:solidFill>
                  <a:schemeClr val="accent1"/>
                </a:solidFill>
              </a:rPr>
              <a:t>A.- teratogens</a:t>
            </a:r>
            <a:r>
              <a:rPr lang="en-US" altLang="cs-CZ"/>
              <a:t>  </a:t>
            </a:r>
          </a:p>
          <a:p>
            <a:pPr>
              <a:buFont typeface="Wingdings" panose="05000000000000000000" pitchFamily="2" charset="2"/>
              <a:buNone/>
            </a:pPr>
            <a:r>
              <a:rPr lang="en-US" altLang="cs-CZ"/>
              <a:t>  influence of physical, chemical and infectionals effects during gravidity- if acting in critical time</a:t>
            </a:r>
            <a:endParaRPr lang="cs-CZ" altLang="cs-CZ"/>
          </a:p>
        </p:txBody>
      </p:sp>
      <p:pic>
        <p:nvPicPr>
          <p:cNvPr id="2" name="Zvuk 1">
            <a:hlinkClick r:id="" action="ppaction://media"/>
            <a:extLst>
              <a:ext uri="{FF2B5EF4-FFF2-40B4-BE49-F238E27FC236}">
                <a16:creationId xmlns:a16="http://schemas.microsoft.com/office/drawing/2014/main" id="{FAA06FE5-DA38-414C-8DC5-8ABE0871F6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718"/>
    </mc:Choice>
    <mc:Fallback xmlns="">
      <p:transition spd="slow" advTm="26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4CDC78B-0C35-47C9-9C5B-9A77D7EDEFC1}"/>
              </a:ext>
            </a:extLst>
          </p:cNvPr>
          <p:cNvSpPr>
            <a:spLocks noGrp="1" noChangeArrowheads="1"/>
          </p:cNvSpPr>
          <p:nvPr>
            <p:ph type="title"/>
          </p:nvPr>
        </p:nvSpPr>
        <p:spPr>
          <a:xfrm>
            <a:off x="323850" y="333375"/>
            <a:ext cx="8286750" cy="1431925"/>
          </a:xfrm>
        </p:spPr>
        <p:txBody>
          <a:bodyPr/>
          <a:lstStyle/>
          <a:p>
            <a:r>
              <a:rPr lang="cs-CZ" altLang="cs-CZ" sz="3600">
                <a:solidFill>
                  <a:srgbClr val="FFFF00"/>
                </a:solidFill>
              </a:rPr>
              <a:t>Etiology of orthodontic anomalies</a:t>
            </a:r>
          </a:p>
        </p:txBody>
      </p:sp>
      <p:sp>
        <p:nvSpPr>
          <p:cNvPr id="15363" name="Rectangle 3">
            <a:extLst>
              <a:ext uri="{FF2B5EF4-FFF2-40B4-BE49-F238E27FC236}">
                <a16:creationId xmlns:a16="http://schemas.microsoft.com/office/drawing/2014/main" id="{F8CF837A-E1F5-4F4A-B0DA-C2EB672F97E4}"/>
              </a:ext>
            </a:extLst>
          </p:cNvPr>
          <p:cNvSpPr>
            <a:spLocks noGrp="1" noChangeArrowheads="1"/>
          </p:cNvSpPr>
          <p:nvPr>
            <p:ph idx="1"/>
          </p:nvPr>
        </p:nvSpPr>
        <p:spPr>
          <a:xfrm>
            <a:off x="323850" y="1628775"/>
            <a:ext cx="8820150" cy="5040313"/>
          </a:xfrm>
        </p:spPr>
        <p:txBody>
          <a:bodyPr rtlCol="0">
            <a:normAutofit fontScale="92500" lnSpcReduction="20000"/>
          </a:bodyPr>
          <a:lstStyle/>
          <a:p>
            <a:pPr fontAlgn="auto">
              <a:spcAft>
                <a:spcPts val="0"/>
              </a:spcAft>
              <a:defRPr/>
            </a:pPr>
            <a:r>
              <a:rPr lang="en-US" altLang="cs-CZ" sz="2400">
                <a:solidFill>
                  <a:schemeClr val="accent1"/>
                </a:solidFill>
              </a:rPr>
              <a:t>A.- teratogens</a:t>
            </a:r>
            <a:r>
              <a:rPr lang="en-US" altLang="cs-CZ" sz="2400"/>
              <a:t> affecting dentofacial development</a:t>
            </a:r>
          </a:p>
          <a:p>
            <a:pPr fontAlgn="auto">
              <a:spcAft>
                <a:spcPts val="0"/>
              </a:spcAft>
              <a:buFont typeface="Wingdings" panose="05000000000000000000" pitchFamily="2" charset="2"/>
              <a:buNone/>
              <a:defRPr/>
            </a:pPr>
            <a:endParaRPr lang="en-US" altLang="cs-CZ" sz="2400"/>
          </a:p>
          <a:p>
            <a:pPr fontAlgn="auto">
              <a:spcAft>
                <a:spcPts val="0"/>
              </a:spcAft>
              <a:buFont typeface="Wingdings" panose="05000000000000000000" pitchFamily="2" charset="2"/>
              <a:buNone/>
              <a:defRPr/>
            </a:pPr>
            <a:r>
              <a:rPr lang="en-US" altLang="cs-CZ" sz="2400"/>
              <a:t>Teratogens                           Effect</a:t>
            </a:r>
          </a:p>
          <a:p>
            <a:pPr fontAlgn="auto">
              <a:spcAft>
                <a:spcPts val="0"/>
              </a:spcAft>
              <a:buFont typeface="Wingdings" panose="05000000000000000000" pitchFamily="2" charset="2"/>
              <a:buNone/>
              <a:defRPr/>
            </a:pPr>
            <a:endParaRPr lang="en-US" altLang="cs-CZ" sz="2400"/>
          </a:p>
          <a:p>
            <a:pPr fontAlgn="auto">
              <a:spcAft>
                <a:spcPts val="0"/>
              </a:spcAft>
              <a:buFont typeface="Wingdings" panose="05000000000000000000" pitchFamily="2" charset="2"/>
              <a:buNone/>
              <a:defRPr/>
            </a:pPr>
            <a:r>
              <a:rPr lang="en-US" altLang="cs-CZ" sz="1800"/>
              <a:t>Aspirin, Valium                         cleft lip and palate</a:t>
            </a:r>
          </a:p>
          <a:p>
            <a:pPr fontAlgn="auto">
              <a:spcAft>
                <a:spcPts val="0"/>
              </a:spcAft>
              <a:buFont typeface="Wingdings" panose="05000000000000000000" pitchFamily="2" charset="2"/>
              <a:buNone/>
              <a:defRPr/>
            </a:pPr>
            <a:r>
              <a:rPr lang="en-US" altLang="cs-CZ" sz="1800"/>
              <a:t>Cigarette smoke[hypoxia]          cleft lip and palate </a:t>
            </a:r>
          </a:p>
          <a:p>
            <a:pPr fontAlgn="auto">
              <a:spcAft>
                <a:spcPts val="0"/>
              </a:spcAft>
              <a:buFont typeface="Wingdings" panose="05000000000000000000" pitchFamily="2" charset="2"/>
              <a:buNone/>
              <a:defRPr/>
            </a:pPr>
            <a:r>
              <a:rPr lang="en-US" altLang="cs-CZ" sz="1800"/>
              <a:t>Cytomegalovirus                       microcephaly, hydrocephaly</a:t>
            </a:r>
          </a:p>
          <a:p>
            <a:pPr fontAlgn="auto">
              <a:spcAft>
                <a:spcPts val="0"/>
              </a:spcAft>
              <a:buFont typeface="Wingdings" panose="05000000000000000000" pitchFamily="2" charset="2"/>
              <a:buNone/>
              <a:defRPr/>
            </a:pPr>
            <a:r>
              <a:rPr lang="en-US" altLang="cs-CZ" sz="1800"/>
              <a:t>Ethyl alcohol                             central mid-face deficiency</a:t>
            </a:r>
          </a:p>
          <a:p>
            <a:pPr fontAlgn="auto">
              <a:spcAft>
                <a:spcPts val="0"/>
              </a:spcAft>
              <a:buFont typeface="Wingdings" panose="05000000000000000000" pitchFamily="2" charset="2"/>
              <a:buNone/>
              <a:defRPr/>
            </a:pPr>
            <a:r>
              <a:rPr lang="en-US" altLang="cs-CZ" sz="1800"/>
              <a:t>6-Mercaptopurin                       cleft palate</a:t>
            </a:r>
          </a:p>
          <a:p>
            <a:pPr fontAlgn="auto">
              <a:spcAft>
                <a:spcPts val="0"/>
              </a:spcAft>
              <a:buFont typeface="Wingdings" panose="05000000000000000000" pitchFamily="2" charset="2"/>
              <a:buNone/>
              <a:defRPr/>
            </a:pPr>
            <a:r>
              <a:rPr lang="en-US" altLang="cs-CZ" sz="1800"/>
              <a:t>Rubella virus                            microftalmia, cataracts</a:t>
            </a:r>
          </a:p>
          <a:p>
            <a:pPr fontAlgn="auto">
              <a:spcAft>
                <a:spcPts val="0"/>
              </a:spcAft>
              <a:buFont typeface="Wingdings" panose="05000000000000000000" pitchFamily="2" charset="2"/>
              <a:buNone/>
              <a:defRPr/>
            </a:pPr>
            <a:r>
              <a:rPr lang="en-US" altLang="cs-CZ" sz="1800"/>
              <a:t>Thalidomide                             hemifacial microsomia</a:t>
            </a:r>
          </a:p>
          <a:p>
            <a:pPr fontAlgn="auto">
              <a:spcAft>
                <a:spcPts val="0"/>
              </a:spcAft>
              <a:buFont typeface="Wingdings" panose="05000000000000000000" pitchFamily="2" charset="2"/>
              <a:buNone/>
              <a:defRPr/>
            </a:pPr>
            <a:r>
              <a:rPr lang="en-US" altLang="cs-CZ" sz="1800"/>
              <a:t>Toxoplasma                             microcephaly, Hydrocephaly</a:t>
            </a:r>
          </a:p>
          <a:p>
            <a:pPr fontAlgn="auto">
              <a:spcAft>
                <a:spcPts val="0"/>
              </a:spcAft>
              <a:buFont typeface="Wingdings" panose="05000000000000000000" pitchFamily="2" charset="2"/>
              <a:buNone/>
              <a:defRPr/>
            </a:pPr>
            <a:r>
              <a:rPr lang="en-US" altLang="cs-CZ" sz="1800"/>
              <a:t>X-radiation                               microcephaly</a:t>
            </a:r>
          </a:p>
          <a:p>
            <a:pPr fontAlgn="auto">
              <a:spcAft>
                <a:spcPts val="0"/>
              </a:spcAft>
              <a:buFont typeface="Wingdings" panose="05000000000000000000" pitchFamily="2" charset="2"/>
              <a:buNone/>
              <a:defRPr/>
            </a:pPr>
            <a:r>
              <a:rPr lang="en-US" altLang="cs-CZ" sz="1800"/>
              <a:t>Vitamin D excess                      premature suture closure </a:t>
            </a:r>
          </a:p>
          <a:p>
            <a:pPr fontAlgn="auto">
              <a:spcAft>
                <a:spcPts val="0"/>
              </a:spcAft>
              <a:buFont typeface="Wingdings" panose="05000000000000000000" pitchFamily="2" charset="2"/>
              <a:buNone/>
              <a:defRPr/>
            </a:pPr>
            <a:r>
              <a:rPr lang="en-US" altLang="cs-CZ" sz="1800"/>
              <a:t>                        </a:t>
            </a:r>
          </a:p>
          <a:p>
            <a:pPr fontAlgn="auto">
              <a:spcAft>
                <a:spcPts val="0"/>
              </a:spcAft>
              <a:buFont typeface="Wingdings" panose="05000000000000000000" pitchFamily="2" charset="2"/>
              <a:buNone/>
              <a:defRPr/>
            </a:pPr>
            <a:endParaRPr lang="cs-CZ" altLang="cs-CZ" sz="1800"/>
          </a:p>
        </p:txBody>
      </p:sp>
      <p:pic>
        <p:nvPicPr>
          <p:cNvPr id="10" name="Zvuk 9">
            <a:hlinkClick r:id="" action="ppaction://media"/>
            <a:extLst>
              <a:ext uri="{FF2B5EF4-FFF2-40B4-BE49-F238E27FC236}">
                <a16:creationId xmlns:a16="http://schemas.microsoft.com/office/drawing/2014/main" id="{D7046AF4-0444-4FDB-B5CC-2977CD20EB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542"/>
    </mc:Choice>
    <mc:Fallback xmlns="">
      <p:transition spd="slow" advTm="57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C0DE3E6-9645-4D8C-906A-971CFC12024E}"/>
              </a:ext>
            </a:extLst>
          </p:cNvPr>
          <p:cNvSpPr>
            <a:spLocks noGrp="1" noChangeArrowheads="1"/>
          </p:cNvSpPr>
          <p:nvPr>
            <p:ph type="title"/>
          </p:nvPr>
        </p:nvSpPr>
        <p:spPr>
          <a:xfrm>
            <a:off x="539750" y="304800"/>
            <a:ext cx="8070850" cy="1431925"/>
          </a:xfrm>
        </p:spPr>
        <p:txBody>
          <a:bodyPr/>
          <a:lstStyle/>
          <a:p>
            <a:r>
              <a:rPr lang="cs-CZ" altLang="cs-CZ" sz="3600">
                <a:solidFill>
                  <a:srgbClr val="FFFF00"/>
                </a:solidFill>
              </a:rPr>
              <a:t>Etiology of orthodontic anomalies</a:t>
            </a:r>
          </a:p>
        </p:txBody>
      </p:sp>
      <p:sp>
        <p:nvSpPr>
          <p:cNvPr id="24579" name="Rectangle 3">
            <a:extLst>
              <a:ext uri="{FF2B5EF4-FFF2-40B4-BE49-F238E27FC236}">
                <a16:creationId xmlns:a16="http://schemas.microsoft.com/office/drawing/2014/main" id="{9235ED23-4124-4C0D-848E-06340A7B56C6}"/>
              </a:ext>
            </a:extLst>
          </p:cNvPr>
          <p:cNvSpPr>
            <a:spLocks noGrp="1" noChangeArrowheads="1"/>
          </p:cNvSpPr>
          <p:nvPr>
            <p:ph idx="1"/>
          </p:nvPr>
        </p:nvSpPr>
        <p:spPr/>
        <p:txBody>
          <a:bodyPr/>
          <a:lstStyle/>
          <a:p>
            <a:r>
              <a:rPr lang="cs-CZ" altLang="cs-CZ">
                <a:hlinkClick r:id="rId4" action="ppaction://hlinkfile"/>
              </a:rPr>
              <a:t>Anomalie</a:t>
            </a:r>
            <a:r>
              <a:rPr lang="en-US" altLang="cs-CZ">
                <a:hlinkClick r:id="rId4" action="ppaction://hlinkfile"/>
              </a:rPr>
              <a:t> -</a:t>
            </a:r>
            <a:r>
              <a:rPr lang="cs-CZ" altLang="cs-CZ">
                <a:hlinkClick r:id="rId4" action="ppaction://hlinkfile"/>
              </a:rPr>
              <a:t>Developmental defects</a:t>
            </a:r>
            <a:r>
              <a:rPr lang="en-US" altLang="cs-CZ"/>
              <a:t> - amelogenesis</a:t>
            </a:r>
          </a:p>
          <a:p>
            <a:pPr>
              <a:buFont typeface="Wingdings" panose="05000000000000000000" pitchFamily="2" charset="2"/>
              <a:buNone/>
            </a:pPr>
            <a:endParaRPr lang="cs-CZ" altLang="cs-CZ"/>
          </a:p>
        </p:txBody>
      </p:sp>
      <p:pic>
        <p:nvPicPr>
          <p:cNvPr id="24580" name="Picture 4">
            <a:extLst>
              <a:ext uri="{FF2B5EF4-FFF2-40B4-BE49-F238E27FC236}">
                <a16:creationId xmlns:a16="http://schemas.microsoft.com/office/drawing/2014/main" id="{909C271B-5465-4A02-9764-8B1C6B3A9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3500438"/>
            <a:ext cx="2592388"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80456B32-27A3-4DF2-8216-17A7B23B6C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3500438"/>
            <a:ext cx="2857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0D2941E5-C1F1-471D-91CD-F3361C7266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41"/>
    </mc:Choice>
    <mc:Fallback xmlns="">
      <p:transition spd="slow" advTm="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6F4E7B6-AFCD-479D-8656-153121FF1ED1}"/>
              </a:ext>
            </a:extLst>
          </p:cNvPr>
          <p:cNvSpPr>
            <a:spLocks noGrp="1" noChangeArrowheads="1"/>
          </p:cNvSpPr>
          <p:nvPr>
            <p:ph type="title"/>
          </p:nvPr>
        </p:nvSpPr>
        <p:spPr>
          <a:xfrm>
            <a:off x="179388" y="304800"/>
            <a:ext cx="8431212" cy="1431925"/>
          </a:xfrm>
        </p:spPr>
        <p:txBody>
          <a:bodyPr/>
          <a:lstStyle/>
          <a:p>
            <a:r>
              <a:rPr lang="cs-CZ" altLang="cs-CZ" sz="3600">
                <a:solidFill>
                  <a:srgbClr val="FFFF00"/>
                </a:solidFill>
              </a:rPr>
              <a:t>Etiology of orthodontic anomalies</a:t>
            </a:r>
          </a:p>
        </p:txBody>
      </p:sp>
      <p:sp>
        <p:nvSpPr>
          <p:cNvPr id="25603" name="Rectangle 3">
            <a:extLst>
              <a:ext uri="{FF2B5EF4-FFF2-40B4-BE49-F238E27FC236}">
                <a16:creationId xmlns:a16="http://schemas.microsoft.com/office/drawing/2014/main" id="{ABDA1F9B-0469-4B8E-A190-1DA5C6C6422D}"/>
              </a:ext>
            </a:extLst>
          </p:cNvPr>
          <p:cNvSpPr>
            <a:spLocks noGrp="1" noChangeArrowheads="1"/>
          </p:cNvSpPr>
          <p:nvPr>
            <p:ph idx="1"/>
          </p:nvPr>
        </p:nvSpPr>
        <p:spPr>
          <a:xfrm>
            <a:off x="323850" y="1981200"/>
            <a:ext cx="8286750" cy="4687888"/>
          </a:xfrm>
        </p:spPr>
        <p:txBody>
          <a:bodyPr/>
          <a:lstStyle/>
          <a:p>
            <a:pPr>
              <a:lnSpc>
                <a:spcPct val="80000"/>
              </a:lnSpc>
            </a:pPr>
            <a:r>
              <a:rPr lang="en-US" altLang="cs-CZ" dirty="0">
                <a:solidFill>
                  <a:srgbClr val="FF0066"/>
                </a:solidFill>
              </a:rPr>
              <a:t>2. Prenatal factors</a:t>
            </a:r>
          </a:p>
          <a:p>
            <a:pPr>
              <a:lnSpc>
                <a:spcPct val="80000"/>
              </a:lnSpc>
              <a:buFont typeface="Wingdings" panose="05000000000000000000" pitchFamily="2" charset="2"/>
              <a:buNone/>
            </a:pPr>
            <a:r>
              <a:rPr lang="en-US" altLang="cs-CZ" dirty="0"/>
              <a:t>-</a:t>
            </a:r>
            <a:r>
              <a:rPr lang="en-US" altLang="cs-CZ" dirty="0">
                <a:solidFill>
                  <a:schemeClr val="accent1"/>
                </a:solidFill>
              </a:rPr>
              <a:t>B - Syndromes of the first and second branchial arches include </a:t>
            </a:r>
            <a:r>
              <a:rPr lang="en-US" altLang="cs-CZ" dirty="0" err="1">
                <a:solidFill>
                  <a:schemeClr val="accent1"/>
                </a:solidFill>
              </a:rPr>
              <a:t>symetric</a:t>
            </a:r>
            <a:r>
              <a:rPr lang="en-US" altLang="cs-CZ" dirty="0">
                <a:solidFill>
                  <a:schemeClr val="accent1"/>
                </a:solidFill>
              </a:rPr>
              <a:t> and </a:t>
            </a:r>
            <a:r>
              <a:rPr lang="en-US" altLang="cs-CZ" dirty="0" err="1">
                <a:solidFill>
                  <a:schemeClr val="accent1"/>
                </a:solidFill>
              </a:rPr>
              <a:t>asymetric</a:t>
            </a:r>
            <a:r>
              <a:rPr lang="en-US" altLang="cs-CZ" dirty="0">
                <a:solidFill>
                  <a:schemeClr val="accent1"/>
                </a:solidFill>
              </a:rPr>
              <a:t> congenital malformations of the eyes, </a:t>
            </a:r>
            <a:r>
              <a:rPr lang="en-US" altLang="cs-CZ" dirty="0" err="1">
                <a:solidFill>
                  <a:schemeClr val="accent1"/>
                </a:solidFill>
              </a:rPr>
              <a:t>ears,mid</a:t>
            </a:r>
            <a:r>
              <a:rPr lang="en-US" altLang="cs-CZ" dirty="0">
                <a:solidFill>
                  <a:schemeClr val="accent1"/>
                </a:solidFill>
              </a:rPr>
              <a:t>-face region, jaws and teeth combined with extreme defects on the soft </a:t>
            </a:r>
            <a:r>
              <a:rPr lang="en-US" altLang="cs-CZ" dirty="0" err="1">
                <a:solidFill>
                  <a:schemeClr val="accent1"/>
                </a:solidFill>
              </a:rPr>
              <a:t>tissue,mastication</a:t>
            </a:r>
            <a:r>
              <a:rPr lang="en-US" altLang="cs-CZ" dirty="0">
                <a:solidFill>
                  <a:schemeClr val="accent1"/>
                </a:solidFill>
              </a:rPr>
              <a:t> muscles-mandibular </a:t>
            </a:r>
            <a:r>
              <a:rPr lang="en-US" altLang="cs-CZ" dirty="0" err="1">
                <a:solidFill>
                  <a:schemeClr val="accent1"/>
                </a:solidFill>
              </a:rPr>
              <a:t>dysostosis,hemifacial</a:t>
            </a:r>
            <a:r>
              <a:rPr lang="en-US" altLang="cs-CZ" dirty="0">
                <a:solidFill>
                  <a:schemeClr val="accent1"/>
                </a:solidFill>
              </a:rPr>
              <a:t> microsomia, clefts</a:t>
            </a:r>
          </a:p>
          <a:p>
            <a:pPr>
              <a:lnSpc>
                <a:spcPct val="80000"/>
              </a:lnSpc>
              <a:buFont typeface="Wingdings" panose="05000000000000000000" pitchFamily="2" charset="2"/>
              <a:buNone/>
            </a:pPr>
            <a:r>
              <a:rPr lang="en-US" altLang="cs-CZ" dirty="0">
                <a:solidFill>
                  <a:schemeClr val="accent1"/>
                </a:solidFill>
              </a:rPr>
              <a:t>    - Synostosis syndromes – result from premature closure of the sutures between the cranial and facial bones in the later </a:t>
            </a:r>
            <a:r>
              <a:rPr lang="en-US" altLang="cs-CZ" dirty="0" err="1">
                <a:solidFill>
                  <a:schemeClr val="accent1"/>
                </a:solidFill>
              </a:rPr>
              <a:t>foetal</a:t>
            </a:r>
            <a:r>
              <a:rPr lang="en-US" altLang="cs-CZ" dirty="0">
                <a:solidFill>
                  <a:schemeClr val="accent1"/>
                </a:solidFill>
              </a:rPr>
              <a:t> developmental period</a:t>
            </a:r>
            <a:endParaRPr lang="cs-CZ" altLang="cs-CZ" dirty="0">
              <a:solidFill>
                <a:schemeClr val="accent1"/>
              </a:solidFill>
            </a:endParaRPr>
          </a:p>
        </p:txBody>
      </p:sp>
      <p:pic>
        <p:nvPicPr>
          <p:cNvPr id="2" name="Zvuk 1">
            <a:hlinkClick r:id="" action="ppaction://media"/>
            <a:extLst>
              <a:ext uri="{FF2B5EF4-FFF2-40B4-BE49-F238E27FC236}">
                <a16:creationId xmlns:a16="http://schemas.microsoft.com/office/drawing/2014/main" id="{E6DF3790-712F-4C41-93A4-7B9F5E177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195"/>
    </mc:Choice>
    <mc:Fallback xmlns="">
      <p:transition spd="slow" advTm="49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01205DA-7B97-4D3F-A138-A12A22C0FC1F}"/>
              </a:ext>
            </a:extLst>
          </p:cNvPr>
          <p:cNvSpPr>
            <a:spLocks noGrp="1" noChangeArrowheads="1"/>
          </p:cNvSpPr>
          <p:nvPr>
            <p:ph type="title"/>
          </p:nvPr>
        </p:nvSpPr>
        <p:spPr>
          <a:xfrm>
            <a:off x="539750" y="304800"/>
            <a:ext cx="8070850" cy="1431925"/>
          </a:xfrm>
        </p:spPr>
        <p:txBody>
          <a:bodyPr/>
          <a:lstStyle/>
          <a:p>
            <a:r>
              <a:rPr lang="cs-CZ" altLang="cs-CZ" sz="3600">
                <a:solidFill>
                  <a:srgbClr val="FFFF00"/>
                </a:solidFill>
              </a:rPr>
              <a:t>Etiology of orthodontic anomalies</a:t>
            </a:r>
          </a:p>
        </p:txBody>
      </p:sp>
      <p:sp>
        <p:nvSpPr>
          <p:cNvPr id="26627" name="Rectangle 3">
            <a:extLst>
              <a:ext uri="{FF2B5EF4-FFF2-40B4-BE49-F238E27FC236}">
                <a16:creationId xmlns:a16="http://schemas.microsoft.com/office/drawing/2014/main" id="{B401975E-FEB9-442B-BF2A-0534D5C98E02}"/>
              </a:ext>
            </a:extLst>
          </p:cNvPr>
          <p:cNvSpPr>
            <a:spLocks noGrp="1" noChangeArrowheads="1"/>
          </p:cNvSpPr>
          <p:nvPr>
            <p:ph idx="1"/>
          </p:nvPr>
        </p:nvSpPr>
        <p:spPr/>
        <p:txBody>
          <a:bodyPr/>
          <a:lstStyle/>
          <a:p>
            <a:r>
              <a:rPr lang="en-US" altLang="cs-CZ"/>
              <a:t>Clefts lip and palt</a:t>
            </a:r>
            <a:endParaRPr lang="cs-CZ" altLang="cs-CZ"/>
          </a:p>
        </p:txBody>
      </p:sp>
      <p:pic>
        <p:nvPicPr>
          <p:cNvPr id="26628" name="Picture 4">
            <a:extLst>
              <a:ext uri="{FF2B5EF4-FFF2-40B4-BE49-F238E27FC236}">
                <a16:creationId xmlns:a16="http://schemas.microsoft.com/office/drawing/2014/main" id="{C1CC6C0B-DDF2-4344-A51C-B1E990C3F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2060575"/>
            <a:ext cx="19526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976D044A-7BA4-4271-9CE4-BE4021330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4581525"/>
            <a:ext cx="19526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a:extLst>
              <a:ext uri="{FF2B5EF4-FFF2-40B4-BE49-F238E27FC236}">
                <a16:creationId xmlns:a16="http://schemas.microsoft.com/office/drawing/2014/main" id="{7F3B6626-7B61-453A-A465-B54ED11B5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5157788"/>
            <a:ext cx="21050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a:extLst>
              <a:ext uri="{FF2B5EF4-FFF2-40B4-BE49-F238E27FC236}">
                <a16:creationId xmlns:a16="http://schemas.microsoft.com/office/drawing/2014/main" id="{86A525F2-D506-4E3E-B52D-644CBD198E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5063"/>
          <a:stretch>
            <a:fillRect/>
          </a:stretch>
        </p:blipFill>
        <p:spPr bwMode="auto">
          <a:xfrm>
            <a:off x="323850" y="2781300"/>
            <a:ext cx="54864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76DF0A65-ECB4-47B1-92EC-07E4DFA8F4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09"/>
    </mc:Choice>
    <mc:Fallback xmlns="">
      <p:transition spd="slow" advTm="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9415C00-E999-4621-97D4-51924D5DBE6A}"/>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27651" name="Rectangle 3">
            <a:extLst>
              <a:ext uri="{FF2B5EF4-FFF2-40B4-BE49-F238E27FC236}">
                <a16:creationId xmlns:a16="http://schemas.microsoft.com/office/drawing/2014/main" id="{40388295-B114-4C9C-B621-E6170032E23B}"/>
              </a:ext>
            </a:extLst>
          </p:cNvPr>
          <p:cNvSpPr>
            <a:spLocks noGrp="1" noChangeArrowheads="1"/>
          </p:cNvSpPr>
          <p:nvPr>
            <p:ph idx="1"/>
          </p:nvPr>
        </p:nvSpPr>
        <p:spPr/>
        <p:txBody>
          <a:bodyPr/>
          <a:lstStyle/>
          <a:p>
            <a:pPr>
              <a:buFont typeface="Wingdings" panose="05000000000000000000" pitchFamily="2" charset="2"/>
              <a:buNone/>
            </a:pPr>
            <a:r>
              <a:rPr lang="en-US" altLang="cs-CZ"/>
              <a:t>Syndromes – Pierre Robin syndrome</a:t>
            </a:r>
            <a:endParaRPr lang="cs-CZ" altLang="cs-CZ"/>
          </a:p>
        </p:txBody>
      </p:sp>
      <p:pic>
        <p:nvPicPr>
          <p:cNvPr id="27652" name="Picture 4">
            <a:extLst>
              <a:ext uri="{FF2B5EF4-FFF2-40B4-BE49-F238E27FC236}">
                <a16:creationId xmlns:a16="http://schemas.microsoft.com/office/drawing/2014/main" id="{D8740E03-02AC-4149-8831-6319F2FA7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924175"/>
            <a:ext cx="21494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CE6BA64D-9ABA-4D46-B418-722C3000BE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3281363"/>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CDC63797-345B-4BCF-AEA7-62C59AC4F2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27"/>
    </mc:Choice>
    <mc:Fallback xmlns="">
      <p:transition spd="slow" advTm="9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54D3228-06B0-4E5D-B1BF-C8D5B4789545}"/>
              </a:ext>
            </a:extLst>
          </p:cNvPr>
          <p:cNvSpPr>
            <a:spLocks noGrp="1" noChangeArrowheads="1"/>
          </p:cNvSpPr>
          <p:nvPr>
            <p:ph type="title"/>
          </p:nvPr>
        </p:nvSpPr>
        <p:spPr>
          <a:xfrm>
            <a:off x="323850" y="304800"/>
            <a:ext cx="8286750" cy="1252538"/>
          </a:xfrm>
        </p:spPr>
        <p:txBody>
          <a:bodyPr/>
          <a:lstStyle/>
          <a:p>
            <a:r>
              <a:rPr lang="cs-CZ" altLang="cs-CZ" sz="3600">
                <a:solidFill>
                  <a:srgbClr val="FFFF00"/>
                </a:solidFill>
              </a:rPr>
              <a:t>Etiology of orthodontic anomalies</a:t>
            </a:r>
          </a:p>
        </p:txBody>
      </p:sp>
      <p:sp>
        <p:nvSpPr>
          <p:cNvPr id="28675" name="Rectangle 3">
            <a:extLst>
              <a:ext uri="{FF2B5EF4-FFF2-40B4-BE49-F238E27FC236}">
                <a16:creationId xmlns:a16="http://schemas.microsoft.com/office/drawing/2014/main" id="{8D258D7B-112C-4E79-BD06-4A971F227B4F}"/>
              </a:ext>
            </a:extLst>
          </p:cNvPr>
          <p:cNvSpPr>
            <a:spLocks noGrp="1" noChangeArrowheads="1"/>
          </p:cNvSpPr>
          <p:nvPr>
            <p:ph idx="1"/>
          </p:nvPr>
        </p:nvSpPr>
        <p:spPr>
          <a:xfrm>
            <a:off x="684213" y="1981200"/>
            <a:ext cx="7926387" cy="4616450"/>
          </a:xfrm>
        </p:spPr>
        <p:txBody>
          <a:bodyPr/>
          <a:lstStyle/>
          <a:p>
            <a:r>
              <a:rPr lang="en-US" altLang="cs-CZ" dirty="0">
                <a:solidFill>
                  <a:schemeClr val="accent1"/>
                </a:solidFill>
              </a:rPr>
              <a:t>3. Postnatal influences</a:t>
            </a:r>
          </a:p>
          <a:p>
            <a:pPr>
              <a:buFontTx/>
              <a:buChar char="-"/>
            </a:pPr>
            <a:r>
              <a:rPr lang="en-US" altLang="cs-CZ" u="sng" dirty="0"/>
              <a:t>Type of initial nourishment</a:t>
            </a:r>
            <a:r>
              <a:rPr lang="en-US" altLang="cs-CZ" dirty="0"/>
              <a:t> – </a:t>
            </a:r>
            <a:r>
              <a:rPr lang="en-US" altLang="cs-CZ" dirty="0" err="1"/>
              <a:t>brest</a:t>
            </a:r>
            <a:r>
              <a:rPr lang="en-US" altLang="cs-CZ" dirty="0"/>
              <a:t>-feeding[suckling] or bottle-feeding </a:t>
            </a:r>
          </a:p>
          <a:p>
            <a:pPr>
              <a:buFontTx/>
              <a:buChar char="-"/>
            </a:pPr>
            <a:r>
              <a:rPr lang="en-US" altLang="cs-CZ" u="sng" dirty="0"/>
              <a:t>Bad habits</a:t>
            </a:r>
            <a:r>
              <a:rPr lang="en-US" altLang="cs-CZ" dirty="0"/>
              <a:t> – sucking of finger, thumb,, biting of lips, cheeks. They may </a:t>
            </a:r>
            <a:r>
              <a:rPr lang="en-US" altLang="cs-CZ" dirty="0" err="1"/>
              <a:t>unfavourably</a:t>
            </a:r>
            <a:r>
              <a:rPr lang="en-US" altLang="cs-CZ" dirty="0"/>
              <a:t> influence position of teeth and the shape of alveolar ridges.</a:t>
            </a:r>
          </a:p>
          <a:p>
            <a:pPr>
              <a:buFontTx/>
              <a:buChar char="-"/>
            </a:pPr>
            <a:r>
              <a:rPr lang="en-US" altLang="cs-CZ" u="sng" dirty="0"/>
              <a:t>Breathing through the mouth</a:t>
            </a:r>
            <a:r>
              <a:rPr lang="en-US" altLang="cs-CZ" dirty="0"/>
              <a:t> cause by chronic </a:t>
            </a:r>
            <a:r>
              <a:rPr lang="en-US" altLang="cs-CZ" dirty="0" err="1"/>
              <a:t>inflamation</a:t>
            </a:r>
            <a:r>
              <a:rPr lang="en-US" altLang="cs-CZ" dirty="0"/>
              <a:t> of the nasal mucosa associated with allergies or chronic infection tonsils and adenoids</a:t>
            </a:r>
          </a:p>
          <a:p>
            <a:pPr>
              <a:buFontTx/>
              <a:buChar char="-"/>
            </a:pPr>
            <a:endParaRPr lang="en-US" altLang="cs-CZ" dirty="0"/>
          </a:p>
          <a:p>
            <a:pPr>
              <a:buFontTx/>
              <a:buNone/>
            </a:pPr>
            <a:endParaRPr lang="cs-CZ" altLang="cs-CZ" dirty="0"/>
          </a:p>
        </p:txBody>
      </p:sp>
      <p:pic>
        <p:nvPicPr>
          <p:cNvPr id="7" name="Zvuk 6">
            <a:hlinkClick r:id="" action="ppaction://media"/>
            <a:extLst>
              <a:ext uri="{FF2B5EF4-FFF2-40B4-BE49-F238E27FC236}">
                <a16:creationId xmlns:a16="http://schemas.microsoft.com/office/drawing/2014/main" id="{7618D53F-75D2-479C-836B-436B283F37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296"/>
    </mc:Choice>
    <mc:Fallback xmlns="">
      <p:transition spd="slow" advTm="5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7F148D5-AFE7-4554-B4BF-62F77C9524CC}"/>
              </a:ext>
            </a:extLst>
          </p:cNvPr>
          <p:cNvSpPr>
            <a:spLocks noGrp="1" noChangeArrowheads="1"/>
          </p:cNvSpPr>
          <p:nvPr>
            <p:ph type="title"/>
          </p:nvPr>
        </p:nvSpPr>
        <p:spPr>
          <a:xfrm>
            <a:off x="250825" y="304800"/>
            <a:ext cx="8359775" cy="1431925"/>
          </a:xfrm>
        </p:spPr>
        <p:txBody>
          <a:bodyPr/>
          <a:lstStyle/>
          <a:p>
            <a:r>
              <a:rPr lang="cs-CZ" altLang="cs-CZ" sz="3600">
                <a:solidFill>
                  <a:srgbClr val="FFFF00"/>
                </a:solidFill>
              </a:rPr>
              <a:t>Etiology of orthodontic anomalies</a:t>
            </a:r>
          </a:p>
        </p:txBody>
      </p:sp>
      <p:sp>
        <p:nvSpPr>
          <p:cNvPr id="29699" name="Rectangle 3">
            <a:extLst>
              <a:ext uri="{FF2B5EF4-FFF2-40B4-BE49-F238E27FC236}">
                <a16:creationId xmlns:a16="http://schemas.microsoft.com/office/drawing/2014/main" id="{D59B3D86-6BFE-43D6-A5AF-83F0661BAC5B}"/>
              </a:ext>
            </a:extLst>
          </p:cNvPr>
          <p:cNvSpPr>
            <a:spLocks noGrp="1" noChangeArrowheads="1"/>
          </p:cNvSpPr>
          <p:nvPr>
            <p:ph idx="1"/>
          </p:nvPr>
        </p:nvSpPr>
        <p:spPr>
          <a:xfrm>
            <a:off x="611188" y="1484313"/>
            <a:ext cx="7904162" cy="5184775"/>
          </a:xfrm>
        </p:spPr>
        <p:txBody>
          <a:bodyPr/>
          <a:lstStyle/>
          <a:p>
            <a:pPr>
              <a:lnSpc>
                <a:spcPct val="80000"/>
              </a:lnSpc>
            </a:pPr>
            <a:r>
              <a:rPr lang="en-US" altLang="cs-CZ" dirty="0">
                <a:solidFill>
                  <a:schemeClr val="accent1"/>
                </a:solidFill>
              </a:rPr>
              <a:t>3. Postnatal influences</a:t>
            </a:r>
          </a:p>
          <a:p>
            <a:pPr>
              <a:lnSpc>
                <a:spcPct val="80000"/>
              </a:lnSpc>
              <a:buFont typeface="Wingdings" panose="05000000000000000000" pitchFamily="2" charset="2"/>
              <a:buNone/>
            </a:pPr>
            <a:r>
              <a:rPr lang="en-US" altLang="cs-CZ" dirty="0"/>
              <a:t> - </a:t>
            </a:r>
            <a:r>
              <a:rPr lang="en-US" altLang="cs-CZ" u="sng" dirty="0"/>
              <a:t>masticatory function</a:t>
            </a:r>
            <a:r>
              <a:rPr lang="en-US" altLang="cs-CZ" dirty="0"/>
              <a:t> – anthropological studies indicate that changes in dental occlusion and an increase in malocclusion occur along with transition from a </a:t>
            </a:r>
            <a:r>
              <a:rPr lang="en-US" altLang="cs-CZ" dirty="0" err="1"/>
              <a:t>primitiv</a:t>
            </a:r>
            <a:r>
              <a:rPr lang="en-US" altLang="cs-CZ" dirty="0"/>
              <a:t> to a modern diet and lifestyle. </a:t>
            </a:r>
            <a:r>
              <a:rPr lang="en-US" altLang="cs-CZ" dirty="0" err="1"/>
              <a:t>Malooclusion</a:t>
            </a:r>
            <a:r>
              <a:rPr lang="en-US" altLang="cs-CZ" dirty="0"/>
              <a:t> can be labelled as a </a:t>
            </a:r>
            <a:r>
              <a:rPr lang="cs-CZ" altLang="cs-CZ" dirty="0"/>
              <a:t>„</a:t>
            </a:r>
            <a:r>
              <a:rPr lang="cs-CZ" altLang="cs-CZ" dirty="0" err="1"/>
              <a:t>disease</a:t>
            </a:r>
            <a:r>
              <a:rPr lang="cs-CZ" altLang="cs-CZ" dirty="0"/>
              <a:t> </a:t>
            </a:r>
            <a:r>
              <a:rPr lang="cs-CZ" altLang="cs-CZ" dirty="0" err="1"/>
              <a:t>of</a:t>
            </a:r>
            <a:r>
              <a:rPr lang="cs-CZ" altLang="cs-CZ" dirty="0"/>
              <a:t> </a:t>
            </a:r>
            <a:r>
              <a:rPr lang="cs-CZ" altLang="cs-CZ" dirty="0" err="1"/>
              <a:t>civilisation</a:t>
            </a:r>
            <a:r>
              <a:rPr lang="cs-CZ" altLang="cs-CZ" dirty="0"/>
              <a:t>“</a:t>
            </a:r>
            <a:endParaRPr lang="en-US" altLang="cs-CZ" dirty="0"/>
          </a:p>
          <a:p>
            <a:pPr>
              <a:lnSpc>
                <a:spcPct val="80000"/>
              </a:lnSpc>
              <a:buFont typeface="Wingdings" panose="05000000000000000000" pitchFamily="2" charset="2"/>
              <a:buNone/>
            </a:pPr>
            <a:r>
              <a:rPr lang="en-US" altLang="cs-CZ" dirty="0"/>
              <a:t>- </a:t>
            </a:r>
            <a:r>
              <a:rPr lang="en-US" altLang="cs-CZ" u="sng" dirty="0"/>
              <a:t>Premature loss</a:t>
            </a:r>
            <a:r>
              <a:rPr lang="en-US" altLang="cs-CZ" dirty="0"/>
              <a:t> of deciduous teeth as same as permanent teeth, due to dental caries, injury, or their agenesis may lead to formation of anomalous shifts and inclinations of the other teeth, lack of place for the teeth and the crowding in the dentition  </a:t>
            </a:r>
          </a:p>
          <a:p>
            <a:pPr>
              <a:lnSpc>
                <a:spcPct val="80000"/>
              </a:lnSpc>
              <a:buFont typeface="Wingdings" panose="05000000000000000000" pitchFamily="2" charset="2"/>
              <a:buNone/>
            </a:pPr>
            <a:endParaRPr lang="en-US" altLang="cs-CZ" dirty="0">
              <a:solidFill>
                <a:schemeClr val="accent1"/>
              </a:solidFill>
            </a:endParaRPr>
          </a:p>
          <a:p>
            <a:pPr>
              <a:lnSpc>
                <a:spcPct val="80000"/>
              </a:lnSpc>
              <a:buFont typeface="Wingdings" panose="05000000000000000000" pitchFamily="2" charset="2"/>
              <a:buNone/>
            </a:pPr>
            <a:endParaRPr lang="cs-CZ" altLang="cs-CZ" dirty="0">
              <a:solidFill>
                <a:schemeClr val="accent1"/>
              </a:solidFill>
            </a:endParaRPr>
          </a:p>
        </p:txBody>
      </p:sp>
      <p:pic>
        <p:nvPicPr>
          <p:cNvPr id="3" name="Zvuk 2">
            <a:hlinkClick r:id="" action="ppaction://media"/>
            <a:extLst>
              <a:ext uri="{FF2B5EF4-FFF2-40B4-BE49-F238E27FC236}">
                <a16:creationId xmlns:a16="http://schemas.microsoft.com/office/drawing/2014/main" id="{E6BBCF66-C8FD-45FC-8365-9CF0BB077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428"/>
    </mc:Choice>
    <mc:Fallback xmlns="">
      <p:transition spd="slow" advTm="6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8F67BB2-0319-4642-9A33-FB928289B909}"/>
              </a:ext>
            </a:extLst>
          </p:cNvPr>
          <p:cNvSpPr>
            <a:spLocks noGrp="1" noChangeArrowheads="1"/>
          </p:cNvSpPr>
          <p:nvPr>
            <p:ph type="title"/>
          </p:nvPr>
        </p:nvSpPr>
        <p:spPr>
          <a:xfrm>
            <a:off x="250825" y="304800"/>
            <a:ext cx="8359775" cy="1431925"/>
          </a:xfrm>
        </p:spPr>
        <p:txBody>
          <a:bodyPr/>
          <a:lstStyle/>
          <a:p>
            <a:r>
              <a:rPr lang="cs-CZ" altLang="cs-CZ" sz="3600">
                <a:solidFill>
                  <a:srgbClr val="FFFF00"/>
                </a:solidFill>
              </a:rPr>
              <a:t>Etiology of orthodontic anomalies</a:t>
            </a:r>
          </a:p>
        </p:txBody>
      </p:sp>
      <p:sp>
        <p:nvSpPr>
          <p:cNvPr id="30723" name="Rectangle 3">
            <a:extLst>
              <a:ext uri="{FF2B5EF4-FFF2-40B4-BE49-F238E27FC236}">
                <a16:creationId xmlns:a16="http://schemas.microsoft.com/office/drawing/2014/main" id="{58557CCB-4FF4-4B90-8B71-66D8A28C30B0}"/>
              </a:ext>
            </a:extLst>
          </p:cNvPr>
          <p:cNvSpPr>
            <a:spLocks noGrp="1" noChangeArrowheads="1"/>
          </p:cNvSpPr>
          <p:nvPr>
            <p:ph idx="1"/>
          </p:nvPr>
        </p:nvSpPr>
        <p:spPr/>
        <p:txBody>
          <a:bodyPr/>
          <a:lstStyle/>
          <a:p>
            <a:r>
              <a:rPr lang="en-US" altLang="cs-CZ" dirty="0">
                <a:solidFill>
                  <a:schemeClr val="accent1"/>
                </a:solidFill>
              </a:rPr>
              <a:t>3. Postnatal influences  </a:t>
            </a:r>
          </a:p>
          <a:p>
            <a:pPr>
              <a:buFontTx/>
              <a:buChar char="-"/>
            </a:pPr>
            <a:r>
              <a:rPr lang="en-US" altLang="cs-CZ" u="sng" dirty="0"/>
              <a:t>Trauma </a:t>
            </a:r>
            <a:r>
              <a:rPr lang="en-US" altLang="cs-CZ" dirty="0"/>
              <a:t>– undiagnosed fractures of the mandibular condyles can cause disorders of the growth of the mandibular ramus =asymmetry</a:t>
            </a:r>
          </a:p>
          <a:p>
            <a:pPr>
              <a:buFontTx/>
              <a:buChar char="-"/>
            </a:pPr>
            <a:r>
              <a:rPr lang="en-US" altLang="cs-CZ" dirty="0"/>
              <a:t> </a:t>
            </a:r>
            <a:r>
              <a:rPr lang="en-US" altLang="cs-CZ" u="sng" dirty="0"/>
              <a:t>Hormonal disorders</a:t>
            </a:r>
            <a:r>
              <a:rPr lang="en-US" altLang="cs-CZ" dirty="0"/>
              <a:t> – growth hormone deficiency, thyroid hormone deficiency – can contribute to the origin of acquired anomalies</a:t>
            </a:r>
          </a:p>
          <a:p>
            <a:pPr>
              <a:buFont typeface="Wingdings" panose="05000000000000000000" pitchFamily="2" charset="2"/>
              <a:buNone/>
            </a:pPr>
            <a:endParaRPr lang="en-US" altLang="cs-CZ" dirty="0"/>
          </a:p>
          <a:p>
            <a:pPr>
              <a:buFont typeface="Wingdings" panose="05000000000000000000" pitchFamily="2" charset="2"/>
              <a:buNone/>
            </a:pPr>
            <a:endParaRPr lang="en-US" altLang="cs-CZ" dirty="0">
              <a:solidFill>
                <a:schemeClr val="accent1"/>
              </a:solidFill>
            </a:endParaRPr>
          </a:p>
          <a:p>
            <a:pPr>
              <a:buFont typeface="Wingdings" panose="05000000000000000000" pitchFamily="2" charset="2"/>
              <a:buNone/>
            </a:pPr>
            <a:endParaRPr lang="cs-CZ" altLang="cs-CZ" dirty="0">
              <a:solidFill>
                <a:schemeClr val="accent1"/>
              </a:solidFill>
            </a:endParaRPr>
          </a:p>
        </p:txBody>
      </p:sp>
      <p:pic>
        <p:nvPicPr>
          <p:cNvPr id="2" name="Zvuk 1">
            <a:hlinkClick r:id="" action="ppaction://media"/>
            <a:extLst>
              <a:ext uri="{FF2B5EF4-FFF2-40B4-BE49-F238E27FC236}">
                <a16:creationId xmlns:a16="http://schemas.microsoft.com/office/drawing/2014/main" id="{BE714B38-992D-4D52-A07B-F033EBC866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49"/>
    </mc:Choice>
    <mc:Fallback xmlns="">
      <p:transition spd="slow" advTm="3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624C812-103E-4BF5-9C17-D7C4AFD363D5}"/>
              </a:ext>
            </a:extLst>
          </p:cNvPr>
          <p:cNvSpPr>
            <a:spLocks noGrp="1" noChangeArrowheads="1"/>
          </p:cNvSpPr>
          <p:nvPr>
            <p:ph type="title"/>
          </p:nvPr>
        </p:nvSpPr>
        <p:spPr>
          <a:xfrm>
            <a:off x="468313" y="304800"/>
            <a:ext cx="8351837" cy="1431925"/>
          </a:xfrm>
        </p:spPr>
        <p:txBody>
          <a:bodyPr/>
          <a:lstStyle/>
          <a:p>
            <a:r>
              <a:rPr lang="cs-CZ" altLang="cs-CZ" sz="3600">
                <a:solidFill>
                  <a:srgbClr val="FFFF00"/>
                </a:solidFill>
              </a:rPr>
              <a:t>Etiology of orthodontic anomalies</a:t>
            </a:r>
          </a:p>
        </p:txBody>
      </p:sp>
      <p:sp>
        <p:nvSpPr>
          <p:cNvPr id="31747" name="Rectangle 3">
            <a:extLst>
              <a:ext uri="{FF2B5EF4-FFF2-40B4-BE49-F238E27FC236}">
                <a16:creationId xmlns:a16="http://schemas.microsoft.com/office/drawing/2014/main" id="{6AE68CFC-79B9-4926-8222-0067478F9504}"/>
              </a:ext>
            </a:extLst>
          </p:cNvPr>
          <p:cNvSpPr>
            <a:spLocks noGrp="1" noChangeArrowheads="1"/>
          </p:cNvSpPr>
          <p:nvPr>
            <p:ph idx="1"/>
          </p:nvPr>
        </p:nvSpPr>
        <p:spPr/>
        <p:txBody>
          <a:bodyPr/>
          <a:lstStyle/>
          <a:p>
            <a:pPr>
              <a:buFont typeface="Wingdings" panose="05000000000000000000" pitchFamily="2" charset="2"/>
              <a:buNone/>
            </a:pPr>
            <a:r>
              <a:rPr lang="cs-CZ" altLang="cs-CZ"/>
              <a:t>Postnatal influences – </a:t>
            </a:r>
            <a:r>
              <a:rPr lang="en-US" altLang="cs-CZ"/>
              <a:t>bad habits-sucking of finfers</a:t>
            </a:r>
            <a:endParaRPr lang="cs-CZ" altLang="cs-CZ"/>
          </a:p>
        </p:txBody>
      </p:sp>
      <p:pic>
        <p:nvPicPr>
          <p:cNvPr id="31748" name="Picture 4">
            <a:extLst>
              <a:ext uri="{FF2B5EF4-FFF2-40B4-BE49-F238E27FC236}">
                <a16:creationId xmlns:a16="http://schemas.microsoft.com/office/drawing/2014/main" id="{6D774302-157B-486B-AA50-A9FAF6524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57563"/>
            <a:ext cx="38893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a:extLst>
              <a:ext uri="{FF2B5EF4-FFF2-40B4-BE49-F238E27FC236}">
                <a16:creationId xmlns:a16="http://schemas.microsoft.com/office/drawing/2014/main" id="{FC929F10-934F-4DBD-86A2-544C8E665B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716338"/>
            <a:ext cx="3492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8F40AF2D-73BD-4951-A4AA-E1F33870B7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231"/>
    </mc:Choice>
    <mc:Fallback xmlns="">
      <p:transition spd="slow" advTm="1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46FB4D0-ED76-46F5-A342-534D127BF07D}"/>
              </a:ext>
            </a:extLst>
          </p:cNvPr>
          <p:cNvSpPr>
            <a:spLocks noGrp="1" noChangeArrowheads="1"/>
          </p:cNvSpPr>
          <p:nvPr>
            <p:ph type="title"/>
          </p:nvPr>
        </p:nvSpPr>
        <p:spPr/>
        <p:txBody>
          <a:bodyPr/>
          <a:lstStyle/>
          <a:p>
            <a:r>
              <a:rPr lang="cs-CZ" altLang="cs-CZ">
                <a:solidFill>
                  <a:srgbClr val="FFFF00"/>
                </a:solidFill>
              </a:rPr>
              <a:t>Etiology of orthodontic anomalies</a:t>
            </a:r>
          </a:p>
        </p:txBody>
      </p:sp>
      <p:sp>
        <p:nvSpPr>
          <p:cNvPr id="4099" name="Rectangle 3">
            <a:extLst>
              <a:ext uri="{FF2B5EF4-FFF2-40B4-BE49-F238E27FC236}">
                <a16:creationId xmlns:a16="http://schemas.microsoft.com/office/drawing/2014/main" id="{B481513C-8381-4979-B699-4CBBDA03C7FE}"/>
              </a:ext>
            </a:extLst>
          </p:cNvPr>
          <p:cNvSpPr>
            <a:spLocks noGrp="1" noChangeArrowheads="1"/>
          </p:cNvSpPr>
          <p:nvPr>
            <p:ph idx="1"/>
          </p:nvPr>
        </p:nvSpPr>
        <p:spPr>
          <a:xfrm>
            <a:off x="1042988" y="1989138"/>
            <a:ext cx="7543800" cy="4114800"/>
          </a:xfrm>
        </p:spPr>
        <p:txBody>
          <a:bodyPr/>
          <a:lstStyle/>
          <a:p>
            <a:r>
              <a:rPr lang="cs-CZ" altLang="cs-CZ" dirty="0" err="1"/>
              <a:t>Ideal</a:t>
            </a:r>
            <a:r>
              <a:rPr lang="cs-CZ" altLang="cs-CZ" dirty="0"/>
              <a:t> set </a:t>
            </a:r>
            <a:r>
              <a:rPr lang="cs-CZ" altLang="cs-CZ" dirty="0" err="1"/>
              <a:t>of</a:t>
            </a:r>
            <a:r>
              <a:rPr lang="cs-CZ" altLang="cs-CZ" dirty="0"/>
              <a:t> </a:t>
            </a:r>
            <a:r>
              <a:rPr lang="cs-CZ" altLang="cs-CZ" dirty="0" err="1"/>
              <a:t>teeth</a:t>
            </a:r>
            <a:r>
              <a:rPr lang="cs-CZ" altLang="cs-CZ" dirty="0"/>
              <a:t> </a:t>
            </a:r>
            <a:r>
              <a:rPr lang="cs-CZ" altLang="cs-CZ" dirty="0" err="1"/>
              <a:t>can</a:t>
            </a:r>
            <a:r>
              <a:rPr lang="cs-CZ" altLang="cs-CZ" dirty="0"/>
              <a:t> </a:t>
            </a:r>
            <a:r>
              <a:rPr lang="cs-CZ" altLang="cs-CZ" dirty="0" err="1"/>
              <a:t>be</a:t>
            </a:r>
            <a:r>
              <a:rPr lang="cs-CZ" altLang="cs-CZ" dirty="0"/>
              <a:t> </a:t>
            </a:r>
            <a:r>
              <a:rPr lang="cs-CZ" altLang="cs-CZ" dirty="0" err="1"/>
              <a:t>seen</a:t>
            </a:r>
            <a:r>
              <a:rPr lang="cs-CZ" altLang="cs-CZ" dirty="0"/>
              <a:t> in </a:t>
            </a:r>
            <a:r>
              <a:rPr lang="cs-CZ" altLang="cs-CZ" dirty="0" err="1"/>
              <a:t>aprox</a:t>
            </a:r>
            <a:r>
              <a:rPr lang="cs-CZ" altLang="cs-CZ" dirty="0"/>
              <a:t>. 25% </a:t>
            </a:r>
            <a:r>
              <a:rPr lang="cs-CZ" altLang="cs-CZ" dirty="0" err="1"/>
              <a:t>of</a:t>
            </a:r>
            <a:r>
              <a:rPr lang="cs-CZ" altLang="cs-CZ" dirty="0"/>
              <a:t> </a:t>
            </a:r>
            <a:r>
              <a:rPr lang="cs-CZ" altLang="cs-CZ" dirty="0" err="1"/>
              <a:t>population</a:t>
            </a:r>
            <a:endParaRPr lang="cs-CZ" altLang="cs-CZ" dirty="0"/>
          </a:p>
          <a:p>
            <a:r>
              <a:rPr lang="cs-CZ" altLang="cs-CZ" dirty="0"/>
              <a:t>40% </a:t>
            </a:r>
            <a:r>
              <a:rPr lang="cs-CZ" altLang="cs-CZ" dirty="0" err="1"/>
              <a:t>need</a:t>
            </a:r>
            <a:r>
              <a:rPr lang="cs-CZ" altLang="cs-CZ" dirty="0"/>
              <a:t> </a:t>
            </a:r>
            <a:r>
              <a:rPr lang="cs-CZ" altLang="cs-CZ" dirty="0" err="1"/>
              <a:t>treatment</a:t>
            </a:r>
            <a:endParaRPr lang="cs-CZ" altLang="cs-CZ" dirty="0"/>
          </a:p>
        </p:txBody>
      </p:sp>
      <p:pic>
        <p:nvPicPr>
          <p:cNvPr id="4100" name="Picture 4">
            <a:extLst>
              <a:ext uri="{FF2B5EF4-FFF2-40B4-BE49-F238E27FC236}">
                <a16:creationId xmlns:a16="http://schemas.microsoft.com/office/drawing/2014/main" id="{F911CAB5-AC13-4C48-A956-EED7805B5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7713"/>
          <a:stretch>
            <a:fillRect/>
          </a:stretch>
        </p:blipFill>
        <p:spPr bwMode="auto">
          <a:xfrm>
            <a:off x="827088" y="4076700"/>
            <a:ext cx="273685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a:extLst>
              <a:ext uri="{FF2B5EF4-FFF2-40B4-BE49-F238E27FC236}">
                <a16:creationId xmlns:a16="http://schemas.microsoft.com/office/drawing/2014/main" id="{0DE21C73-7B4C-4875-AAC4-66E5A2448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4221163"/>
            <a:ext cx="3889375"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52EBD8B5-74E4-420F-9A96-EB3F2811AD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30"/>
    </mc:Choice>
    <mc:Fallback xmlns="">
      <p:transition spd="slow" advTm="36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0ED08BD-2992-48B7-BEC6-17CE508F51F2}"/>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32771" name="Rectangle 3">
            <a:extLst>
              <a:ext uri="{FF2B5EF4-FFF2-40B4-BE49-F238E27FC236}">
                <a16:creationId xmlns:a16="http://schemas.microsoft.com/office/drawing/2014/main" id="{1FA0986A-867B-4D42-ACFD-6ED3EA2E69F7}"/>
              </a:ext>
            </a:extLst>
          </p:cNvPr>
          <p:cNvSpPr>
            <a:spLocks noGrp="1" noChangeArrowheads="1"/>
          </p:cNvSpPr>
          <p:nvPr>
            <p:ph idx="1"/>
          </p:nvPr>
        </p:nvSpPr>
        <p:spPr/>
        <p:txBody>
          <a:bodyPr/>
          <a:lstStyle/>
          <a:p>
            <a:r>
              <a:rPr lang="en-US" altLang="cs-CZ"/>
              <a:t>Postnatal influences – trauma – fracture of the mandibular condyle</a:t>
            </a:r>
            <a:endParaRPr lang="cs-CZ" altLang="cs-CZ"/>
          </a:p>
        </p:txBody>
      </p:sp>
      <p:pic>
        <p:nvPicPr>
          <p:cNvPr id="32772" name="Picture 4">
            <a:extLst>
              <a:ext uri="{FF2B5EF4-FFF2-40B4-BE49-F238E27FC236}">
                <a16:creationId xmlns:a16="http://schemas.microsoft.com/office/drawing/2014/main" id="{858B7609-9E62-4AA5-828E-2E73C5230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3429000"/>
            <a:ext cx="302418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A386861E-A065-4740-8538-62CADE9EB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01"/>
    </mc:Choice>
    <mc:Fallback xmlns="">
      <p:transition spd="slow" advTm="14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8473CE8-5727-442B-8699-DE29414DF9E0}"/>
              </a:ext>
            </a:extLst>
          </p:cNvPr>
          <p:cNvSpPr>
            <a:spLocks noGrp="1" noChangeArrowheads="1"/>
          </p:cNvSpPr>
          <p:nvPr>
            <p:ph type="title"/>
          </p:nvPr>
        </p:nvSpPr>
        <p:spPr>
          <a:xfrm>
            <a:off x="628650" y="1412875"/>
            <a:ext cx="7886700" cy="863600"/>
          </a:xfrm>
        </p:spPr>
        <p:txBody>
          <a:bodyPr/>
          <a:lstStyle/>
          <a:p>
            <a:pPr eaLnBrk="1" hangingPunct="1"/>
            <a:r>
              <a:rPr lang="cs-CZ" altLang="cs-CZ"/>
              <a:t>Thank </a:t>
            </a:r>
            <a:r>
              <a:rPr lang="en-US" altLang="cs-CZ"/>
              <a:t>You four Your attention</a:t>
            </a:r>
            <a:endParaRPr lang="cs-CZ" altLang="cs-CZ"/>
          </a:p>
        </p:txBody>
      </p:sp>
      <p:sp>
        <p:nvSpPr>
          <p:cNvPr id="66563" name="TextovéPole 4">
            <a:extLst>
              <a:ext uri="{FF2B5EF4-FFF2-40B4-BE49-F238E27FC236}">
                <a16:creationId xmlns:a16="http://schemas.microsoft.com/office/drawing/2014/main" id="{D51F889F-29E8-4C5C-B981-178CE7E0A27D}"/>
              </a:ext>
            </a:extLst>
          </p:cNvPr>
          <p:cNvSpPr txBox="1">
            <a:spLocks noChangeArrowheads="1"/>
          </p:cNvSpPr>
          <p:nvPr/>
        </p:nvSpPr>
        <p:spPr bwMode="auto">
          <a:xfrm>
            <a:off x="863600" y="2470150"/>
            <a:ext cx="741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cs-CZ" altLang="cs-CZ" sz="1800">
                <a:latin typeface="Tahoma" panose="020B0604030504040204" pitchFamily="34" charset="0"/>
                <a:cs typeface="Arial" panose="020B0604020202020204" pitchFamily="34" charset="0"/>
              </a:rPr>
              <a:t>Questions – email – alena.brysova@fnusa.cz</a:t>
            </a:r>
          </a:p>
          <a:p>
            <a:pPr eaLnBrk="1" hangingPunct="1">
              <a:lnSpc>
                <a:spcPct val="100000"/>
              </a:lnSpc>
              <a:spcBef>
                <a:spcPct val="0"/>
              </a:spcBef>
              <a:buFontTx/>
              <a:buNone/>
            </a:pPr>
            <a:endParaRPr lang="cs-CZ" altLang="cs-CZ" sz="1800">
              <a:latin typeface="Tahoma" panose="020B0604030504040204" pitchFamily="34" charset="0"/>
              <a:cs typeface="Arial" panose="020B0604020202020204" pitchFamily="34" charset="0"/>
            </a:endParaRPr>
          </a:p>
          <a:p>
            <a:pPr eaLnBrk="1" hangingPunct="1">
              <a:lnSpc>
                <a:spcPct val="100000"/>
              </a:lnSpc>
              <a:spcBef>
                <a:spcPct val="0"/>
              </a:spcBef>
              <a:buFontTx/>
              <a:buNone/>
            </a:pPr>
            <a:r>
              <a:rPr lang="cs-CZ" altLang="cs-CZ" sz="1800">
                <a:latin typeface="Tahoma" panose="020B0604030504040204" pitchFamily="34" charset="0"/>
                <a:cs typeface="Arial" panose="020B0604020202020204" pitchFamily="34" charset="0"/>
              </a:rPr>
              <a:t>Consultation – Orthodontic department -</a:t>
            </a:r>
            <a:r>
              <a:rPr lang="en-US" altLang="cs-CZ" sz="1800">
                <a:latin typeface="Tahoma" panose="020B0604030504040204" pitchFamily="34" charset="0"/>
                <a:cs typeface="Arial" panose="020B0604020202020204" pitchFamily="34" charset="0"/>
              </a:rPr>
              <a:t> St. Anne's Hospital, building</a:t>
            </a:r>
            <a:r>
              <a:rPr lang="cs-CZ" altLang="cs-CZ" sz="1800">
                <a:latin typeface="Tahoma" panose="020B0604030504040204" pitchFamily="34" charset="0"/>
                <a:cs typeface="Arial" panose="020B0604020202020204" pitchFamily="34" charset="0"/>
              </a:rPr>
              <a:t> D2b –</a:t>
            </a:r>
            <a:r>
              <a:rPr lang="en-US" altLang="cs-CZ" sz="1800">
                <a:latin typeface="Tahoma" panose="020B0604030504040204" pitchFamily="34" charset="0"/>
                <a:cs typeface="Arial" panose="020B0604020202020204" pitchFamily="34" charset="0"/>
              </a:rPr>
              <a:t> Thursday</a:t>
            </a:r>
            <a:r>
              <a:rPr lang="cs-CZ" altLang="cs-CZ" sz="1800">
                <a:latin typeface="Tahoma" panose="020B0604030504040204" pitchFamily="34" charset="0"/>
                <a:cs typeface="Arial" panose="020B0604020202020204" pitchFamily="34" charset="0"/>
              </a:rPr>
              <a:t> 1-2 p.m. </a:t>
            </a:r>
          </a:p>
        </p:txBody>
      </p:sp>
      <p:pic>
        <p:nvPicPr>
          <p:cNvPr id="66564" name="Picture 7">
            <a:extLst>
              <a:ext uri="{FF2B5EF4-FFF2-40B4-BE49-F238E27FC236}">
                <a16:creationId xmlns:a16="http://schemas.microsoft.com/office/drawing/2014/main" id="{EFBFDBC3-665C-4C22-8F3F-911FB7909676}"/>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87450" y="4308475"/>
            <a:ext cx="3000375" cy="1800225"/>
          </a:xfrm>
        </p:spPr>
      </p:pic>
      <p:pic>
        <p:nvPicPr>
          <p:cNvPr id="66565" name="Picture 8">
            <a:extLst>
              <a:ext uri="{FF2B5EF4-FFF2-40B4-BE49-F238E27FC236}">
                <a16:creationId xmlns:a16="http://schemas.microsoft.com/office/drawing/2014/main" id="{06A28822-FF3B-4A6A-902D-8BE935359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4332288"/>
            <a:ext cx="3240087" cy="176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Zvuk 2">
            <a:hlinkClick r:id="" action="ppaction://media"/>
            <a:extLst>
              <a:ext uri="{FF2B5EF4-FFF2-40B4-BE49-F238E27FC236}">
                <a16:creationId xmlns:a16="http://schemas.microsoft.com/office/drawing/2014/main" id="{AA172534-E730-4648-931F-A52E4F71A0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84"/>
    </mc:Choice>
    <mc:Fallback>
      <p:transition spd="slow" advTm="10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8DE16A1-5487-493B-9FC4-5E4D6F631253}"/>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5123" name="Rectangle 3">
            <a:extLst>
              <a:ext uri="{FF2B5EF4-FFF2-40B4-BE49-F238E27FC236}">
                <a16:creationId xmlns:a16="http://schemas.microsoft.com/office/drawing/2014/main" id="{7A4CF10F-D4FE-4D76-BF6A-1604A7410E00}"/>
              </a:ext>
            </a:extLst>
          </p:cNvPr>
          <p:cNvSpPr>
            <a:spLocks noGrp="1" noChangeArrowheads="1"/>
          </p:cNvSpPr>
          <p:nvPr>
            <p:ph idx="1"/>
          </p:nvPr>
        </p:nvSpPr>
        <p:spPr/>
        <p:txBody>
          <a:bodyPr/>
          <a:lstStyle/>
          <a:p>
            <a:r>
              <a:rPr lang="en-US" altLang="cs-CZ"/>
              <a:t>Ideal occlusion</a:t>
            </a:r>
            <a:endParaRPr lang="cs-CZ" altLang="cs-CZ"/>
          </a:p>
        </p:txBody>
      </p:sp>
      <p:pic>
        <p:nvPicPr>
          <p:cNvPr id="5124" name="Picture 4">
            <a:extLst>
              <a:ext uri="{FF2B5EF4-FFF2-40B4-BE49-F238E27FC236}">
                <a16:creationId xmlns:a16="http://schemas.microsoft.com/office/drawing/2014/main" id="{34EE7FBC-7A1B-4AA4-BC5A-137707C97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2636838"/>
            <a:ext cx="4319587"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56ACB322-263C-4A1F-967B-0DE728805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652963"/>
            <a:ext cx="2881312"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a:extLst>
              <a:ext uri="{FF2B5EF4-FFF2-40B4-BE49-F238E27FC236}">
                <a16:creationId xmlns:a16="http://schemas.microsoft.com/office/drawing/2014/main" id="{3D26FA26-0851-4E41-8C88-CB04C78AA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4724400"/>
            <a:ext cx="259238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74D7BC3-D79B-407C-A9AE-785A32158E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48"/>
    </mc:Choice>
    <mc:Fallback xmlns="">
      <p:transition spd="slow" advTm="2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1C6F89F5-F5E7-4194-B356-3B62EF725011}"/>
              </a:ext>
            </a:extLst>
          </p:cNvPr>
          <p:cNvSpPr>
            <a:spLocks noGrp="1" noChangeArrowheads="1"/>
          </p:cNvSpPr>
          <p:nvPr>
            <p:ph type="title"/>
          </p:nvPr>
        </p:nvSpPr>
        <p:spPr/>
        <p:txBody>
          <a:bodyPr/>
          <a:lstStyle/>
          <a:p>
            <a:r>
              <a:rPr lang="cs-CZ" altLang="cs-CZ">
                <a:solidFill>
                  <a:srgbClr val="FFFF00"/>
                </a:solidFill>
              </a:rPr>
              <a:t>Etiology of orthodontic anomalies</a:t>
            </a:r>
          </a:p>
        </p:txBody>
      </p:sp>
      <p:sp>
        <p:nvSpPr>
          <p:cNvPr id="6147" name="Rectangle 3">
            <a:extLst>
              <a:ext uri="{FF2B5EF4-FFF2-40B4-BE49-F238E27FC236}">
                <a16:creationId xmlns:a16="http://schemas.microsoft.com/office/drawing/2014/main" id="{F032D1BE-821A-46C1-AFFD-170F78244ED8}"/>
              </a:ext>
            </a:extLst>
          </p:cNvPr>
          <p:cNvSpPr>
            <a:spLocks noGrp="1" noChangeArrowheads="1"/>
          </p:cNvSpPr>
          <p:nvPr>
            <p:ph idx="1"/>
          </p:nvPr>
        </p:nvSpPr>
        <p:spPr/>
        <p:txBody>
          <a:bodyPr/>
          <a:lstStyle/>
          <a:p>
            <a:r>
              <a:rPr lang="cs-CZ" altLang="cs-CZ"/>
              <a:t>Malocclusion is a manifestation of genetic and environmental interaction on the development of orofacial region</a:t>
            </a:r>
          </a:p>
        </p:txBody>
      </p:sp>
      <p:pic>
        <p:nvPicPr>
          <p:cNvPr id="6148" name="Picture 4">
            <a:extLst>
              <a:ext uri="{FF2B5EF4-FFF2-40B4-BE49-F238E27FC236}">
                <a16:creationId xmlns:a16="http://schemas.microsoft.com/office/drawing/2014/main" id="{F01739F0-8DB5-4BD1-902F-BC4E1B50D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16338"/>
            <a:ext cx="2735263"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a:extLst>
              <a:ext uri="{FF2B5EF4-FFF2-40B4-BE49-F238E27FC236}">
                <a16:creationId xmlns:a16="http://schemas.microsoft.com/office/drawing/2014/main" id="{E8A46D7D-DA4B-4F7A-9EBA-656882654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3644900"/>
            <a:ext cx="36734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a:extLst>
              <a:ext uri="{FF2B5EF4-FFF2-40B4-BE49-F238E27FC236}">
                <a16:creationId xmlns:a16="http://schemas.microsoft.com/office/drawing/2014/main" id="{E10DD4AA-43B3-43B7-B47C-AE8FDE5F4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4797425"/>
            <a:ext cx="309721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1261CCC-E989-4EB6-87E0-42C1E118F4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39"/>
    </mc:Choice>
    <mc:Fallback xmlns="">
      <p:transition spd="slow" advTm="10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C78FEAE-FA17-46D1-BC04-DAC2290E297F}"/>
              </a:ext>
            </a:extLst>
          </p:cNvPr>
          <p:cNvSpPr>
            <a:spLocks noGrp="1" noChangeArrowheads="1"/>
          </p:cNvSpPr>
          <p:nvPr>
            <p:ph type="title"/>
          </p:nvPr>
        </p:nvSpPr>
        <p:spPr/>
        <p:txBody>
          <a:bodyPr/>
          <a:lstStyle/>
          <a:p>
            <a:r>
              <a:rPr lang="cs-CZ" altLang="cs-CZ">
                <a:solidFill>
                  <a:srgbClr val="FFFF00"/>
                </a:solidFill>
              </a:rPr>
              <a:t>Etiology of orthodontic anomalies</a:t>
            </a:r>
          </a:p>
        </p:txBody>
      </p:sp>
      <p:sp>
        <p:nvSpPr>
          <p:cNvPr id="7171" name="Rectangle 3">
            <a:extLst>
              <a:ext uri="{FF2B5EF4-FFF2-40B4-BE49-F238E27FC236}">
                <a16:creationId xmlns:a16="http://schemas.microsoft.com/office/drawing/2014/main" id="{56A362B1-9B50-4330-BB7C-F2D520C98B7B}"/>
              </a:ext>
            </a:extLst>
          </p:cNvPr>
          <p:cNvSpPr>
            <a:spLocks noGrp="1" noChangeArrowheads="1"/>
          </p:cNvSpPr>
          <p:nvPr>
            <p:ph idx="1"/>
          </p:nvPr>
        </p:nvSpPr>
        <p:spPr/>
        <p:txBody>
          <a:bodyPr/>
          <a:lstStyle/>
          <a:p>
            <a:endParaRPr lang="en-US" altLang="cs-CZ"/>
          </a:p>
          <a:p>
            <a:r>
              <a:rPr lang="en-US" altLang="cs-CZ">
                <a:solidFill>
                  <a:srgbClr val="FF0066"/>
                </a:solidFill>
              </a:rPr>
              <a:t>The etiological factors</a:t>
            </a:r>
            <a:r>
              <a:rPr lang="en-US" altLang="cs-CZ"/>
              <a:t>:</a:t>
            </a:r>
          </a:p>
          <a:p>
            <a:pPr>
              <a:buFont typeface="Wingdings" panose="05000000000000000000" pitchFamily="2" charset="2"/>
              <a:buNone/>
            </a:pPr>
            <a:r>
              <a:rPr lang="en-US" altLang="cs-CZ"/>
              <a:t> </a:t>
            </a:r>
          </a:p>
          <a:p>
            <a:pPr>
              <a:buFont typeface="Wingdings" panose="05000000000000000000" pitchFamily="2" charset="2"/>
              <a:buNone/>
            </a:pPr>
            <a:r>
              <a:rPr lang="en-US" altLang="cs-CZ"/>
              <a:t> 1. genetic influences</a:t>
            </a:r>
          </a:p>
          <a:p>
            <a:pPr>
              <a:buFont typeface="Wingdings" panose="05000000000000000000" pitchFamily="2" charset="2"/>
              <a:buNone/>
            </a:pPr>
            <a:r>
              <a:rPr lang="en-US" altLang="cs-CZ"/>
              <a:t> 2. prenatal factors</a:t>
            </a:r>
          </a:p>
          <a:p>
            <a:pPr>
              <a:buFont typeface="Wingdings" panose="05000000000000000000" pitchFamily="2" charset="2"/>
              <a:buNone/>
            </a:pPr>
            <a:r>
              <a:rPr lang="en-US" altLang="cs-CZ"/>
              <a:t> 3. postnatal, environmental influences</a:t>
            </a:r>
          </a:p>
          <a:p>
            <a:pPr>
              <a:buFont typeface="Wingdings" panose="05000000000000000000" pitchFamily="2" charset="2"/>
              <a:buNone/>
            </a:pPr>
            <a:endParaRPr lang="cs-CZ" altLang="cs-CZ"/>
          </a:p>
        </p:txBody>
      </p:sp>
      <p:pic>
        <p:nvPicPr>
          <p:cNvPr id="2" name="Zvuk 1">
            <a:hlinkClick r:id="" action="ppaction://media"/>
            <a:extLst>
              <a:ext uri="{FF2B5EF4-FFF2-40B4-BE49-F238E27FC236}">
                <a16:creationId xmlns:a16="http://schemas.microsoft.com/office/drawing/2014/main" id="{4C9B7DCF-3695-47D2-869D-2BC618D8F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47"/>
    </mc:Choice>
    <mc:Fallback xmlns="">
      <p:transition spd="slow" advTm="11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9B27E1F-6DC4-48D3-8584-B6E883DA2739}"/>
              </a:ext>
            </a:extLst>
          </p:cNvPr>
          <p:cNvSpPr>
            <a:spLocks noGrp="1" noChangeArrowheads="1"/>
          </p:cNvSpPr>
          <p:nvPr>
            <p:ph type="title"/>
          </p:nvPr>
        </p:nvSpPr>
        <p:spPr>
          <a:xfrm>
            <a:off x="395288" y="304800"/>
            <a:ext cx="8215312" cy="1431925"/>
          </a:xfrm>
        </p:spPr>
        <p:txBody>
          <a:bodyPr/>
          <a:lstStyle/>
          <a:p>
            <a:r>
              <a:rPr lang="cs-CZ" altLang="cs-CZ" sz="3600">
                <a:solidFill>
                  <a:srgbClr val="FFFF00"/>
                </a:solidFill>
              </a:rPr>
              <a:t>Etiology of orthodontic anomalies</a:t>
            </a:r>
          </a:p>
        </p:txBody>
      </p:sp>
      <p:sp>
        <p:nvSpPr>
          <p:cNvPr id="8195" name="Rectangle 3">
            <a:extLst>
              <a:ext uri="{FF2B5EF4-FFF2-40B4-BE49-F238E27FC236}">
                <a16:creationId xmlns:a16="http://schemas.microsoft.com/office/drawing/2014/main" id="{C0F83F84-45D8-46DD-A135-F514F0C5E45E}"/>
              </a:ext>
            </a:extLst>
          </p:cNvPr>
          <p:cNvSpPr>
            <a:spLocks noGrp="1" noChangeArrowheads="1"/>
          </p:cNvSpPr>
          <p:nvPr>
            <p:ph idx="1"/>
          </p:nvPr>
        </p:nvSpPr>
        <p:spPr>
          <a:xfrm>
            <a:off x="1066800" y="1981200"/>
            <a:ext cx="7543800" cy="4400550"/>
          </a:xfrm>
        </p:spPr>
        <p:txBody>
          <a:bodyPr/>
          <a:lstStyle/>
          <a:p>
            <a:r>
              <a:rPr lang="en-US" altLang="cs-CZ" dirty="0">
                <a:solidFill>
                  <a:srgbClr val="FF0000"/>
                </a:solidFill>
              </a:rPr>
              <a:t>1. genetic influences</a:t>
            </a:r>
            <a:r>
              <a:rPr lang="en-US" altLang="cs-CZ" dirty="0"/>
              <a:t>:</a:t>
            </a:r>
          </a:p>
          <a:p>
            <a:pPr>
              <a:buFont typeface="Wingdings" panose="05000000000000000000" pitchFamily="2" charset="2"/>
              <a:buNone/>
            </a:pPr>
            <a:r>
              <a:rPr lang="en-US" altLang="cs-CZ" dirty="0"/>
              <a:t>   Heredity is supposed to be of the polygenic type. A feature is determined by a certain number of minor genes. The influence of the parents genes may be combined. If the same or a similar feature is found in the parents, disposition to heredity is assumed.</a:t>
            </a:r>
            <a:endParaRPr lang="cs-CZ" altLang="cs-CZ" dirty="0"/>
          </a:p>
        </p:txBody>
      </p:sp>
      <p:pic>
        <p:nvPicPr>
          <p:cNvPr id="5" name="Zvuk 4">
            <a:hlinkClick r:id="" action="ppaction://media"/>
            <a:extLst>
              <a:ext uri="{FF2B5EF4-FFF2-40B4-BE49-F238E27FC236}">
                <a16:creationId xmlns:a16="http://schemas.microsoft.com/office/drawing/2014/main" id="{B4DB8082-1C07-49B6-B33B-99EC27A4DF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55"/>
    </mc:Choice>
    <mc:Fallback xmlns="">
      <p:transition spd="slow" advTm="3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AB4926-5274-48F0-9FDD-F3F9B7C9D904}"/>
              </a:ext>
            </a:extLst>
          </p:cNvPr>
          <p:cNvSpPr>
            <a:spLocks noGrp="1" noChangeArrowheads="1"/>
          </p:cNvSpPr>
          <p:nvPr>
            <p:ph type="title"/>
          </p:nvPr>
        </p:nvSpPr>
        <p:spPr>
          <a:xfrm>
            <a:off x="468313" y="304800"/>
            <a:ext cx="8142287" cy="1431925"/>
          </a:xfrm>
        </p:spPr>
        <p:txBody>
          <a:bodyPr/>
          <a:lstStyle/>
          <a:p>
            <a:r>
              <a:rPr lang="cs-CZ" altLang="cs-CZ" sz="3600">
                <a:solidFill>
                  <a:srgbClr val="FFFF00"/>
                </a:solidFill>
              </a:rPr>
              <a:t>Etiology of orthodontic anomalies</a:t>
            </a:r>
          </a:p>
        </p:txBody>
      </p:sp>
      <p:sp>
        <p:nvSpPr>
          <p:cNvPr id="9219" name="Rectangle 3">
            <a:extLst>
              <a:ext uri="{FF2B5EF4-FFF2-40B4-BE49-F238E27FC236}">
                <a16:creationId xmlns:a16="http://schemas.microsoft.com/office/drawing/2014/main" id="{EB177E46-B0FD-48B8-8A93-9982F9FC58F2}"/>
              </a:ext>
            </a:extLst>
          </p:cNvPr>
          <p:cNvSpPr>
            <a:spLocks noGrp="1" noChangeArrowheads="1"/>
          </p:cNvSpPr>
          <p:nvPr>
            <p:ph idx="1"/>
          </p:nvPr>
        </p:nvSpPr>
        <p:spPr/>
        <p:txBody>
          <a:bodyPr/>
          <a:lstStyle/>
          <a:p>
            <a:r>
              <a:rPr lang="en-US" altLang="cs-CZ" u="sng">
                <a:solidFill>
                  <a:srgbClr val="FF0066"/>
                </a:solidFill>
              </a:rPr>
              <a:t>Hereditary are mainly</a:t>
            </a:r>
            <a:r>
              <a:rPr lang="en-US" altLang="cs-CZ"/>
              <a:t>:</a:t>
            </a:r>
          </a:p>
          <a:p>
            <a:pPr>
              <a:buFontTx/>
              <a:buChar char="-"/>
            </a:pPr>
            <a:r>
              <a:rPr lang="en-US" altLang="cs-CZ"/>
              <a:t>Shape and size of tooth</a:t>
            </a:r>
          </a:p>
          <a:p>
            <a:pPr>
              <a:buFontTx/>
              <a:buChar char="-"/>
            </a:pPr>
            <a:r>
              <a:rPr lang="en-US" altLang="cs-CZ"/>
              <a:t>Teeth number</a:t>
            </a:r>
          </a:p>
          <a:p>
            <a:pPr>
              <a:buFontTx/>
              <a:buChar char="-"/>
            </a:pPr>
            <a:r>
              <a:rPr lang="en-US" altLang="cs-CZ"/>
              <a:t>Shape and size of jawbones</a:t>
            </a:r>
          </a:p>
          <a:p>
            <a:pPr>
              <a:buFontTx/>
              <a:buChar char="-"/>
            </a:pPr>
            <a:r>
              <a:rPr lang="en-US" altLang="cs-CZ"/>
              <a:t>Time of teeth eruption</a:t>
            </a:r>
          </a:p>
          <a:p>
            <a:pPr>
              <a:buFontTx/>
              <a:buChar char="-"/>
            </a:pPr>
            <a:r>
              <a:rPr lang="en-US" altLang="cs-CZ"/>
              <a:t>Time and type growing jawbones </a:t>
            </a:r>
            <a:endParaRPr lang="cs-CZ" altLang="cs-CZ"/>
          </a:p>
        </p:txBody>
      </p:sp>
      <p:pic>
        <p:nvPicPr>
          <p:cNvPr id="2" name="Zvuk 1">
            <a:hlinkClick r:id="" action="ppaction://media"/>
            <a:extLst>
              <a:ext uri="{FF2B5EF4-FFF2-40B4-BE49-F238E27FC236}">
                <a16:creationId xmlns:a16="http://schemas.microsoft.com/office/drawing/2014/main" id="{A8BFCD91-2590-4B7E-8822-0D2C46BED3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35"/>
    </mc:Choice>
    <mc:Fallback xmlns="">
      <p:transition spd="slow" advTm="1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67959DF-BAF9-4CC4-BBB9-BB6986EA9E0B}"/>
              </a:ext>
            </a:extLst>
          </p:cNvPr>
          <p:cNvSpPr>
            <a:spLocks noGrp="1" noChangeArrowheads="1"/>
          </p:cNvSpPr>
          <p:nvPr>
            <p:ph type="title"/>
          </p:nvPr>
        </p:nvSpPr>
        <p:spPr>
          <a:xfrm>
            <a:off x="395288" y="304800"/>
            <a:ext cx="8215312" cy="963613"/>
          </a:xfrm>
        </p:spPr>
        <p:txBody>
          <a:bodyPr/>
          <a:lstStyle/>
          <a:p>
            <a:r>
              <a:rPr lang="cs-CZ" altLang="cs-CZ" sz="3600">
                <a:solidFill>
                  <a:srgbClr val="FFFF00"/>
                </a:solidFill>
              </a:rPr>
              <a:t>Etiology of orthodontic anomalies</a:t>
            </a:r>
          </a:p>
        </p:txBody>
      </p:sp>
      <p:sp>
        <p:nvSpPr>
          <p:cNvPr id="10243" name="Rectangle 3">
            <a:extLst>
              <a:ext uri="{FF2B5EF4-FFF2-40B4-BE49-F238E27FC236}">
                <a16:creationId xmlns:a16="http://schemas.microsoft.com/office/drawing/2014/main" id="{73A3C1A1-CF0F-4F2F-8713-D3D422B6EF04}"/>
              </a:ext>
            </a:extLst>
          </p:cNvPr>
          <p:cNvSpPr>
            <a:spLocks noGrp="1" noChangeArrowheads="1"/>
          </p:cNvSpPr>
          <p:nvPr>
            <p:ph idx="1"/>
          </p:nvPr>
        </p:nvSpPr>
        <p:spPr>
          <a:xfrm>
            <a:off x="684213" y="1557338"/>
            <a:ext cx="7926387" cy="5111750"/>
          </a:xfrm>
        </p:spPr>
        <p:txBody>
          <a:bodyPr/>
          <a:lstStyle/>
          <a:p>
            <a:r>
              <a:rPr lang="en-US" altLang="cs-CZ" b="1" u="sng">
                <a:solidFill>
                  <a:srgbClr val="FF0066"/>
                </a:solidFill>
              </a:rPr>
              <a:t>Mainly hereditary anomalies</a:t>
            </a:r>
            <a:r>
              <a:rPr lang="en-US" altLang="cs-CZ"/>
              <a:t>:</a:t>
            </a:r>
          </a:p>
          <a:p>
            <a:pPr>
              <a:buFontTx/>
              <a:buChar char="-"/>
            </a:pPr>
            <a:r>
              <a:rPr lang="en-US" altLang="cs-CZ"/>
              <a:t>True mandibular progenia </a:t>
            </a:r>
          </a:p>
          <a:p>
            <a:pPr>
              <a:buFontTx/>
              <a:buChar char="-"/>
            </a:pPr>
            <a:r>
              <a:rPr lang="en-US" altLang="cs-CZ"/>
              <a:t>Skeletal open bite</a:t>
            </a:r>
          </a:p>
          <a:p>
            <a:pPr>
              <a:buFontTx/>
              <a:buChar char="-"/>
            </a:pPr>
            <a:r>
              <a:rPr lang="en-US" altLang="cs-CZ"/>
              <a:t>Skeletal deep bite</a:t>
            </a:r>
          </a:p>
          <a:p>
            <a:pPr>
              <a:buFontTx/>
              <a:buChar char="-"/>
            </a:pPr>
            <a:r>
              <a:rPr lang="en-US" altLang="cs-CZ"/>
              <a:t>Primary crowding</a:t>
            </a:r>
          </a:p>
          <a:p>
            <a:pPr>
              <a:buFontTx/>
              <a:buChar char="-"/>
            </a:pPr>
            <a:r>
              <a:rPr lang="en-US" altLang="cs-CZ"/>
              <a:t>Skeletal class II and III</a:t>
            </a:r>
          </a:p>
          <a:p>
            <a:pPr>
              <a:buFontTx/>
              <a:buChar char="-"/>
            </a:pPr>
            <a:r>
              <a:rPr lang="en-US" altLang="cs-CZ"/>
              <a:t>Hypodontia, hyperodontia</a:t>
            </a:r>
          </a:p>
          <a:p>
            <a:pPr>
              <a:buFontTx/>
              <a:buChar char="-"/>
            </a:pPr>
            <a:r>
              <a:rPr lang="en-US" altLang="cs-CZ"/>
              <a:t>Deep bite with retrusion of incisors</a:t>
            </a:r>
          </a:p>
          <a:p>
            <a:pPr>
              <a:buFontTx/>
              <a:buChar char="-"/>
            </a:pPr>
            <a:r>
              <a:rPr lang="en-US" altLang="cs-CZ"/>
              <a:t>Retention or impaction of teeth</a:t>
            </a:r>
          </a:p>
          <a:p>
            <a:pPr>
              <a:buFontTx/>
              <a:buChar char="-"/>
            </a:pPr>
            <a:r>
              <a:rPr lang="en-US" altLang="cs-CZ"/>
              <a:t>clefts</a:t>
            </a:r>
            <a:endParaRPr lang="cs-CZ" altLang="cs-CZ"/>
          </a:p>
        </p:txBody>
      </p:sp>
      <p:pic>
        <p:nvPicPr>
          <p:cNvPr id="3" name="Zvuk 2">
            <a:hlinkClick r:id="" action="ppaction://media"/>
            <a:extLst>
              <a:ext uri="{FF2B5EF4-FFF2-40B4-BE49-F238E27FC236}">
                <a16:creationId xmlns:a16="http://schemas.microsoft.com/office/drawing/2014/main" id="{F2AEABC2-A0D1-406D-A054-BCEE6B6CD5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516</TotalTime>
  <Words>810</Words>
  <Application>Microsoft Office PowerPoint</Application>
  <PresentationFormat>Předvádění na obrazovce (4:3)</PresentationFormat>
  <Paragraphs>113</Paragraphs>
  <Slides>31</Slides>
  <Notes>1</Notes>
  <HiddenSlides>0</HiddenSlides>
  <MMClips>31</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31</vt:i4>
      </vt:variant>
    </vt:vector>
  </HeadingPairs>
  <TitlesOfParts>
    <vt:vector size="38" baseType="lpstr">
      <vt:lpstr>Arial</vt:lpstr>
      <vt:lpstr>Calibri</vt:lpstr>
      <vt:lpstr>Calibri Light</vt:lpstr>
      <vt:lpstr>Tahoma</vt:lpstr>
      <vt:lpstr>Wingdings</vt:lpstr>
      <vt:lpstr>Office Theme</vt:lpstr>
      <vt:lpstr>Fotografie</vt:lpstr>
      <vt:lpstr>               ORTHODONTICS Etiology of orthodontic anomalies</vt:lpstr>
      <vt:lpstr>ORTHODONTICS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  Etiology of orthodontic anomalies  Mainly hereditary anomalies- hyperodontia </vt:lpstr>
      <vt:lpstr>  Etiology of orthodontic anomalies  hyperodontia</vt:lpstr>
      <vt:lpstr>   Etiology of orthodontic anomalies   ektopic canine</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Etiology of orthodontic anomalies</vt:lpstr>
      <vt:lpstr>Thank You four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ORTHODONTICS</dc:title>
  <dc:creator>A</dc:creator>
  <cp:lastModifiedBy>Alena Brysova</cp:lastModifiedBy>
  <cp:revision>23</cp:revision>
  <dcterms:created xsi:type="dcterms:W3CDTF">2011-02-20T16:41:19Z</dcterms:created>
  <dcterms:modified xsi:type="dcterms:W3CDTF">2021-03-14T18:19:11Z</dcterms:modified>
</cp:coreProperties>
</file>