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15" r:id="rId4"/>
    <p:sldId id="314" r:id="rId5"/>
    <p:sldId id="316" r:id="rId6"/>
    <p:sldId id="317" r:id="rId7"/>
    <p:sldId id="318" r:id="rId8"/>
    <p:sldId id="319" r:id="rId9"/>
    <p:sldId id="257" r:id="rId10"/>
    <p:sldId id="258" r:id="rId11"/>
    <p:sldId id="265" r:id="rId12"/>
    <p:sldId id="259" r:id="rId13"/>
    <p:sldId id="260" r:id="rId14"/>
    <p:sldId id="261" r:id="rId15"/>
    <p:sldId id="262" r:id="rId16"/>
    <p:sldId id="263" r:id="rId17"/>
    <p:sldId id="303" r:id="rId18"/>
    <p:sldId id="266" r:id="rId19"/>
    <p:sldId id="267" r:id="rId20"/>
    <p:sldId id="304" r:id="rId21"/>
    <p:sldId id="276" r:id="rId22"/>
    <p:sldId id="270" r:id="rId23"/>
    <p:sldId id="271" r:id="rId24"/>
    <p:sldId id="320" r:id="rId25"/>
    <p:sldId id="296" r:id="rId26"/>
    <p:sldId id="297" r:id="rId27"/>
    <p:sldId id="287" r:id="rId28"/>
    <p:sldId id="282" r:id="rId29"/>
    <p:sldId id="286" r:id="rId30"/>
    <p:sldId id="295" r:id="rId31"/>
    <p:sldId id="283" r:id="rId32"/>
    <p:sldId id="284" r:id="rId33"/>
    <p:sldId id="285" r:id="rId34"/>
    <p:sldId id="308" r:id="rId35"/>
    <p:sldId id="309" r:id="rId36"/>
    <p:sldId id="310" r:id="rId37"/>
    <p:sldId id="311" r:id="rId38"/>
    <p:sldId id="312" r:id="rId39"/>
    <p:sldId id="273" r:id="rId40"/>
    <p:sldId id="277" r:id="rId41"/>
    <p:sldId id="278" r:id="rId42"/>
    <p:sldId id="279" r:id="rId43"/>
    <p:sldId id="274" r:id="rId44"/>
    <p:sldId id="281" r:id="rId45"/>
    <p:sldId id="275" r:id="rId46"/>
    <p:sldId id="305" r:id="rId47"/>
    <p:sldId id="307" r:id="rId48"/>
    <p:sldId id="298" r:id="rId49"/>
    <p:sldId id="299" r:id="rId50"/>
    <p:sldId id="292" r:id="rId51"/>
    <p:sldId id="293" r:id="rId52"/>
    <p:sldId id="294" r:id="rId53"/>
    <p:sldId id="280" r:id="rId54"/>
    <p:sldId id="302" r:id="rId5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D25A1C-C779-4566-A781-ED056F30E6A9}" v="5" dt="2022-04-24T15:56:32.4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09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Vítek" userId="3c71902f0cbb7cf6" providerId="LiveId" clId="{3CD25A1C-C779-4566-A781-ED056F30E6A9}"/>
    <pc:docChg chg="custSel modSld">
      <pc:chgData name="Petr Vítek" userId="3c71902f0cbb7cf6" providerId="LiveId" clId="{3CD25A1C-C779-4566-A781-ED056F30E6A9}" dt="2022-04-24T16:01:18.279" v="22" actId="6549"/>
      <pc:docMkLst>
        <pc:docMk/>
      </pc:docMkLst>
      <pc:sldChg chg="modSp mod">
        <pc:chgData name="Petr Vítek" userId="3c71902f0cbb7cf6" providerId="LiveId" clId="{3CD25A1C-C779-4566-A781-ED056F30E6A9}" dt="2022-04-24T15:49:08.409" v="10" actId="20577"/>
        <pc:sldMkLst>
          <pc:docMk/>
          <pc:sldMk cId="4095430942" sldId="256"/>
        </pc:sldMkLst>
        <pc:spChg chg="mod">
          <ac:chgData name="Petr Vítek" userId="3c71902f0cbb7cf6" providerId="LiveId" clId="{3CD25A1C-C779-4566-A781-ED056F30E6A9}" dt="2022-04-24T15:49:08.409" v="10" actId="20577"/>
          <ac:spMkLst>
            <pc:docMk/>
            <pc:sldMk cId="4095430942" sldId="256"/>
            <ac:spMk id="3" creationId="{00000000-0000-0000-0000-000000000000}"/>
          </ac:spMkLst>
        </pc:spChg>
      </pc:sldChg>
      <pc:sldChg chg="modSp mod">
        <pc:chgData name="Petr Vítek" userId="3c71902f0cbb7cf6" providerId="LiveId" clId="{3CD25A1C-C779-4566-A781-ED056F30E6A9}" dt="2022-04-24T15:55:21.320" v="15" actId="1076"/>
        <pc:sldMkLst>
          <pc:docMk/>
          <pc:sldMk cId="3264709738" sldId="259"/>
        </pc:sldMkLst>
        <pc:spChg chg="mod">
          <ac:chgData name="Petr Vítek" userId="3c71902f0cbb7cf6" providerId="LiveId" clId="{3CD25A1C-C779-4566-A781-ED056F30E6A9}" dt="2022-04-24T15:55:17.167" v="14" actId="27636"/>
          <ac:spMkLst>
            <pc:docMk/>
            <pc:sldMk cId="3264709738" sldId="259"/>
            <ac:spMk id="3" creationId="{00000000-0000-0000-0000-000000000000}"/>
          </ac:spMkLst>
        </pc:spChg>
        <pc:picChg chg="mod">
          <ac:chgData name="Petr Vítek" userId="3c71902f0cbb7cf6" providerId="LiveId" clId="{3CD25A1C-C779-4566-A781-ED056F30E6A9}" dt="2022-04-24T15:55:21.320" v="15" actId="1076"/>
          <ac:picMkLst>
            <pc:docMk/>
            <pc:sldMk cId="3264709738" sldId="259"/>
            <ac:picMk id="4" creationId="{00000000-0000-0000-0000-000000000000}"/>
          </ac:picMkLst>
        </pc:picChg>
      </pc:sldChg>
      <pc:sldChg chg="modSp mod">
        <pc:chgData name="Petr Vítek" userId="3c71902f0cbb7cf6" providerId="LiveId" clId="{3CD25A1C-C779-4566-A781-ED056F30E6A9}" dt="2022-04-24T15:56:32.460" v="20" actId="14100"/>
        <pc:sldMkLst>
          <pc:docMk/>
          <pc:sldMk cId="3355365900" sldId="260"/>
        </pc:sldMkLst>
        <pc:spChg chg="mod">
          <ac:chgData name="Petr Vítek" userId="3c71902f0cbb7cf6" providerId="LiveId" clId="{3CD25A1C-C779-4566-A781-ED056F30E6A9}" dt="2022-04-24T15:56:28.837" v="19" actId="14100"/>
          <ac:spMkLst>
            <pc:docMk/>
            <pc:sldMk cId="3355365900" sldId="260"/>
            <ac:spMk id="3" creationId="{00000000-0000-0000-0000-000000000000}"/>
          </ac:spMkLst>
        </pc:spChg>
        <pc:picChg chg="mod">
          <ac:chgData name="Petr Vítek" userId="3c71902f0cbb7cf6" providerId="LiveId" clId="{3CD25A1C-C779-4566-A781-ED056F30E6A9}" dt="2022-04-24T15:56:32.460" v="20" actId="14100"/>
          <ac:picMkLst>
            <pc:docMk/>
            <pc:sldMk cId="3355365900" sldId="260"/>
            <ac:picMk id="1026" creationId="{00000000-0000-0000-0000-000000000000}"/>
          </ac:picMkLst>
        </pc:picChg>
      </pc:sldChg>
      <pc:sldChg chg="modSp mod">
        <pc:chgData name="Petr Vítek" userId="3c71902f0cbb7cf6" providerId="LiveId" clId="{3CD25A1C-C779-4566-A781-ED056F30E6A9}" dt="2022-04-24T16:01:04.416" v="21" actId="20577"/>
        <pc:sldMkLst>
          <pc:docMk/>
          <pc:sldMk cId="1930783456" sldId="266"/>
        </pc:sldMkLst>
        <pc:spChg chg="mod">
          <ac:chgData name="Petr Vítek" userId="3c71902f0cbb7cf6" providerId="LiveId" clId="{3CD25A1C-C779-4566-A781-ED056F30E6A9}" dt="2022-04-24T16:01:04.416" v="21" actId="20577"/>
          <ac:spMkLst>
            <pc:docMk/>
            <pc:sldMk cId="1930783456" sldId="266"/>
            <ac:spMk id="3" creationId="{00000000-0000-0000-0000-000000000000}"/>
          </ac:spMkLst>
        </pc:spChg>
      </pc:sldChg>
      <pc:sldChg chg="modSp mod">
        <pc:chgData name="Petr Vítek" userId="3c71902f0cbb7cf6" providerId="LiveId" clId="{3CD25A1C-C779-4566-A781-ED056F30E6A9}" dt="2022-04-24T16:01:18.279" v="22" actId="6549"/>
        <pc:sldMkLst>
          <pc:docMk/>
          <pc:sldMk cId="3906285376" sldId="267"/>
        </pc:sldMkLst>
        <pc:spChg chg="mod">
          <ac:chgData name="Petr Vítek" userId="3c71902f0cbb7cf6" providerId="LiveId" clId="{3CD25A1C-C779-4566-A781-ED056F30E6A9}" dt="2022-04-24T16:01:18.279" v="22" actId="6549"/>
          <ac:spMkLst>
            <pc:docMk/>
            <pc:sldMk cId="3906285376" sldId="267"/>
            <ac:spMk id="3" creationId="{00000000-0000-0000-0000-000000000000}"/>
          </ac:spMkLst>
        </pc:spChg>
      </pc:sldChg>
    </pc:docChg>
  </pc:docChgLst>
  <pc:docChgLst>
    <pc:chgData name="Petr Vítek" userId="3c71902f0cbb7cf6" providerId="LiveId" clId="{128B87C9-7899-46E3-AD19-64AD36B63B6D}"/>
    <pc:docChg chg="undo custSel modSld">
      <pc:chgData name="Petr Vítek" userId="3c71902f0cbb7cf6" providerId="LiveId" clId="{128B87C9-7899-46E3-AD19-64AD36B63B6D}" dt="2021-04-14T07:01:14.178" v="441"/>
      <pc:docMkLst>
        <pc:docMk/>
      </pc:docMkLst>
      <pc:sldChg chg="modSp mod setBg">
        <pc:chgData name="Petr Vítek" userId="3c71902f0cbb7cf6" providerId="LiveId" clId="{128B87C9-7899-46E3-AD19-64AD36B63B6D}" dt="2021-04-14T07:01:14.178" v="441"/>
        <pc:sldMkLst>
          <pc:docMk/>
          <pc:sldMk cId="4095430942" sldId="256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4095430942" sldId="256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4095430942" sldId="256"/>
            <ac:spMk id="3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1524458190" sldId="257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1524458190" sldId="257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1524458190" sldId="257"/>
            <ac:spMk id="3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453939297" sldId="258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453939297" sldId="258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453939297" sldId="258"/>
            <ac:spMk id="3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3264709738" sldId="259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3264709738" sldId="259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3264709738" sldId="259"/>
            <ac:spMk id="3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3355365900" sldId="260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3355365900" sldId="260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3355365900" sldId="260"/>
            <ac:spMk id="3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287267213" sldId="261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287267213" sldId="261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287267213" sldId="261"/>
            <ac:spMk id="3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3618037400" sldId="262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3618037400" sldId="262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3618037400" sldId="262"/>
            <ac:spMk id="3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1983229841" sldId="263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1983229841" sldId="263"/>
            <ac:spMk id="2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787907497" sldId="265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787907497" sldId="265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787907497" sldId="265"/>
            <ac:spMk id="3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1930783456" sldId="266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1930783456" sldId="266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1930783456" sldId="266"/>
            <ac:spMk id="3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3906285376" sldId="267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3906285376" sldId="267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3906285376" sldId="267"/>
            <ac:spMk id="3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1006394389" sldId="270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1006394389" sldId="270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1006394389" sldId="270"/>
            <ac:spMk id="3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3690560150" sldId="271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3690560150" sldId="271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3690560150" sldId="271"/>
            <ac:spMk id="3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2752374045" sldId="273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2752374045" sldId="273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7:06.210" v="48"/>
          <ac:spMkLst>
            <pc:docMk/>
            <pc:sldMk cId="2752374045" sldId="273"/>
            <ac:spMk id="3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418534318" sldId="274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418534318" sldId="274"/>
            <ac:spMk id="2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381985911" sldId="275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381985911" sldId="275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381985911" sldId="275"/>
            <ac:spMk id="3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173218774" sldId="276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173218774" sldId="276"/>
            <ac:spMk id="2" creationId="{00000000-0000-0000-0000-000000000000}"/>
          </ac:spMkLst>
        </pc:spChg>
        <pc:picChg chg="mod">
          <ac:chgData name="Petr Vítek" userId="3c71902f0cbb7cf6" providerId="LiveId" clId="{128B87C9-7899-46E3-AD19-64AD36B63B6D}" dt="2021-04-14T06:58:59.720" v="102"/>
          <ac:picMkLst>
            <pc:docMk/>
            <pc:sldMk cId="173218774" sldId="276"/>
            <ac:picMk id="6" creationId="{00000000-0000-0000-0000-000000000000}"/>
          </ac:picMkLst>
        </pc:picChg>
      </pc:sldChg>
      <pc:sldChg chg="modSp mod">
        <pc:chgData name="Petr Vítek" userId="3c71902f0cbb7cf6" providerId="LiveId" clId="{128B87C9-7899-46E3-AD19-64AD36B63B6D}" dt="2021-04-14T06:58:25.220" v="83"/>
        <pc:sldMkLst>
          <pc:docMk/>
          <pc:sldMk cId="3550736306" sldId="277"/>
        </pc:sldMkLst>
        <pc:spChg chg="mod">
          <ac:chgData name="Petr Vítek" userId="3c71902f0cbb7cf6" providerId="LiveId" clId="{128B87C9-7899-46E3-AD19-64AD36B63B6D}" dt="2021-04-14T06:58:25.220" v="83"/>
          <ac:spMkLst>
            <pc:docMk/>
            <pc:sldMk cId="3550736306" sldId="277"/>
            <ac:spMk id="2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3260724742" sldId="278"/>
        </pc:sldMkLst>
        <pc:picChg chg="mod">
          <ac:chgData name="Petr Vítek" userId="3c71902f0cbb7cf6" providerId="LiveId" clId="{128B87C9-7899-46E3-AD19-64AD36B63B6D}" dt="2021-04-14T06:58:59.720" v="102"/>
          <ac:picMkLst>
            <pc:docMk/>
            <pc:sldMk cId="3260724742" sldId="278"/>
            <ac:picMk id="13" creationId="{00000000-0000-0000-0000-000000000000}"/>
          </ac:picMkLst>
        </pc:pic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304847536" sldId="280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304847536" sldId="280"/>
            <ac:spMk id="2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167328703" sldId="281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167328703" sldId="281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167328703" sldId="281"/>
            <ac:spMk id="4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3008781540" sldId="282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3008781540" sldId="282"/>
            <ac:spMk id="2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2245956382" sldId="285"/>
        </pc:sldMkLst>
        <pc:picChg chg="mod">
          <ac:chgData name="Petr Vítek" userId="3c71902f0cbb7cf6" providerId="LiveId" clId="{128B87C9-7899-46E3-AD19-64AD36B63B6D}" dt="2021-04-14T06:58:59.720" v="102"/>
          <ac:picMkLst>
            <pc:docMk/>
            <pc:sldMk cId="2245956382" sldId="285"/>
            <ac:picMk id="4" creationId="{00000000-0000-0000-0000-000000000000}"/>
          </ac:picMkLst>
        </pc:pic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1085226139" sldId="286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1085226139" sldId="286"/>
            <ac:spMk id="2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706490120" sldId="287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706490120" sldId="287"/>
            <ac:spMk id="2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765304826" sldId="292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765304826" sldId="292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765304826" sldId="292"/>
            <ac:spMk id="3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123652009" sldId="293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123652009" sldId="293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123652009" sldId="293"/>
            <ac:spMk id="3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761603667" sldId="294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761603667" sldId="294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761603667" sldId="294"/>
            <ac:spMk id="3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25.220" v="83"/>
        <pc:sldMkLst>
          <pc:docMk/>
          <pc:sldMk cId="423801794" sldId="296"/>
        </pc:sldMkLst>
        <pc:spChg chg="mod">
          <ac:chgData name="Petr Vítek" userId="3c71902f0cbb7cf6" providerId="LiveId" clId="{128B87C9-7899-46E3-AD19-64AD36B63B6D}" dt="2021-04-14T06:58:25.220" v="83"/>
          <ac:spMkLst>
            <pc:docMk/>
            <pc:sldMk cId="423801794" sldId="296"/>
            <ac:spMk id="2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1480258113" sldId="297"/>
        </pc:sldMkLst>
        <pc:spChg chg="mod">
          <ac:chgData name="Petr Vítek" userId="3c71902f0cbb7cf6" providerId="LiveId" clId="{128B87C9-7899-46E3-AD19-64AD36B63B6D}" dt="2021-04-14T06:58:25.220" v="83"/>
          <ac:spMkLst>
            <pc:docMk/>
            <pc:sldMk cId="1480258113" sldId="297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1480258113" sldId="297"/>
            <ac:spMk id="3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1141701095" sldId="298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1141701095" sldId="298"/>
            <ac:spMk id="8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3301494319" sldId="299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3301494319" sldId="299"/>
            <ac:spMk id="5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2982243307" sldId="303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2982243307" sldId="303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2982243307" sldId="303"/>
            <ac:spMk id="3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3450741417" sldId="304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3450741417" sldId="304"/>
            <ac:spMk id="2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3827206289" sldId="305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3827206289" sldId="305"/>
            <ac:spMk id="3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88067100" sldId="307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88067100" sldId="307"/>
            <ac:spMk id="2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1878869494" sldId="308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1878869494" sldId="308"/>
            <ac:spMk id="2" creationId="{00000000-0000-0000-0000-000000000000}"/>
          </ac:spMkLst>
        </pc:spChg>
        <pc:spChg chg="mod">
          <ac:chgData name="Petr Vítek" userId="3c71902f0cbb7cf6" providerId="LiveId" clId="{128B87C9-7899-46E3-AD19-64AD36B63B6D}" dt="2021-04-14T06:58:59.720" v="102"/>
          <ac:spMkLst>
            <pc:docMk/>
            <pc:sldMk cId="1878869494" sldId="308"/>
            <ac:spMk id="3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7:06.319" v="49" actId="27636"/>
        <pc:sldMkLst>
          <pc:docMk/>
          <pc:sldMk cId="891536318" sldId="312"/>
        </pc:sldMkLst>
        <pc:spChg chg="mod">
          <ac:chgData name="Petr Vítek" userId="3c71902f0cbb7cf6" providerId="LiveId" clId="{128B87C9-7899-46E3-AD19-64AD36B63B6D}" dt="2021-04-14T06:57:06.319" v="49" actId="27636"/>
          <ac:spMkLst>
            <pc:docMk/>
            <pc:sldMk cId="891536318" sldId="312"/>
            <ac:spMk id="5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719661625" sldId="314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719661625" sldId="314"/>
            <ac:spMk id="2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719661625" sldId="315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719661625" sldId="315"/>
            <ac:spMk id="3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333937708" sldId="316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333937708" sldId="316"/>
            <ac:spMk id="2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333937708" sldId="317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333937708" sldId="317"/>
            <ac:spMk id="2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459148078" sldId="318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459148078" sldId="318"/>
            <ac:spMk id="2" creationId="{00000000-0000-0000-0000-000000000000}"/>
          </ac:spMkLst>
        </pc:spChg>
      </pc:sldChg>
      <pc:sldChg chg="modSp">
        <pc:chgData name="Petr Vítek" userId="3c71902f0cbb7cf6" providerId="LiveId" clId="{128B87C9-7899-46E3-AD19-64AD36B63B6D}" dt="2021-04-14T06:58:59.720" v="102"/>
        <pc:sldMkLst>
          <pc:docMk/>
          <pc:sldMk cId="2531033797" sldId="319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2531033797" sldId="319"/>
            <ac:spMk id="2" creationId="{00000000-0000-0000-0000-000000000000}"/>
          </ac:spMkLst>
        </pc:spChg>
      </pc:sldChg>
      <pc:sldChg chg="modSp mod">
        <pc:chgData name="Petr Vítek" userId="3c71902f0cbb7cf6" providerId="LiveId" clId="{128B87C9-7899-46E3-AD19-64AD36B63B6D}" dt="2021-04-14T06:58:59.720" v="102"/>
        <pc:sldMkLst>
          <pc:docMk/>
          <pc:sldMk cId="2500860328" sldId="320"/>
        </pc:sldMkLst>
        <pc:spChg chg="mod">
          <ac:chgData name="Petr Vítek" userId="3c71902f0cbb7cf6" providerId="LiveId" clId="{128B87C9-7899-46E3-AD19-64AD36B63B6D}" dt="2021-04-14T06:58:59.720" v="102"/>
          <ac:spMkLst>
            <pc:docMk/>
            <pc:sldMk cId="2500860328" sldId="320"/>
            <ac:spMk id="2" creationId="{00000000-0000-0000-0000-000000000000}"/>
          </ac:spMkLst>
        </pc:spChg>
        <pc:picChg chg="mod">
          <ac:chgData name="Petr Vítek" userId="3c71902f0cbb7cf6" providerId="LiveId" clId="{128B87C9-7899-46E3-AD19-64AD36B63B6D}" dt="2021-04-14T06:58:59.720" v="102"/>
          <ac:picMkLst>
            <pc:docMk/>
            <pc:sldMk cId="2500860328" sldId="320"/>
            <ac:picMk id="1026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BA18-E578-4D96-A668-0382142F52A4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451F-E4FE-4EBD-B59A-43EC14DBA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75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BA18-E578-4D96-A668-0382142F52A4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451F-E4FE-4EBD-B59A-43EC14DBA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608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BA18-E578-4D96-A668-0382142F52A4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451F-E4FE-4EBD-B59A-43EC14DBA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959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BA18-E578-4D96-A668-0382142F52A4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451F-E4FE-4EBD-B59A-43EC14DBA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25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BA18-E578-4D96-A668-0382142F52A4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451F-E4FE-4EBD-B59A-43EC14DBA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00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BA18-E578-4D96-A668-0382142F52A4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451F-E4FE-4EBD-B59A-43EC14DBA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59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BA18-E578-4D96-A668-0382142F52A4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451F-E4FE-4EBD-B59A-43EC14DBA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717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BA18-E578-4D96-A668-0382142F52A4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451F-E4FE-4EBD-B59A-43EC14DBA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9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BA18-E578-4D96-A668-0382142F52A4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451F-E4FE-4EBD-B59A-43EC14DBA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5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BA18-E578-4D96-A668-0382142F52A4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451F-E4FE-4EBD-B59A-43EC14DBA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53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BA18-E578-4D96-A668-0382142F52A4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451F-E4FE-4EBD-B59A-43EC14DBA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89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2BA18-E578-4D96-A668-0382142F52A4}" type="datetimeFigureOut">
              <a:rPr lang="cs-CZ" smtClean="0"/>
              <a:t>24.04.2022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0451F-E4FE-4EBD-B59A-43EC14DBA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92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sujb.cz/radiacni-ochrana/lekarske-ozareni/doporuceni-sujb-tykajici-se-radiodiagnostiky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Zkoušky provozní stálosti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Mgr. Bc. Petr Vítek</a:t>
            </a:r>
          </a:p>
          <a:p>
            <a:r>
              <a:rPr lang="cs-CZ" b="1" dirty="0"/>
              <a:t>FN Brno; KRNM</a:t>
            </a:r>
          </a:p>
        </p:txBody>
      </p:sp>
    </p:spTree>
    <p:extLst>
      <p:ext uri="{BB962C8B-B14F-4D97-AF65-F5344CB8AC3E}">
        <p14:creationId xmlns:p14="http://schemas.microsoft.com/office/powerpoint/2010/main" val="409543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Zkouška provozní stálosti (ZPS)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cs-CZ" dirty="0"/>
              <a:t>Zkoušky provozní stálosti provádí nebo zajišťuje  </a:t>
            </a:r>
            <a:r>
              <a:rPr lang="cs-CZ" b="1" dirty="0"/>
              <a:t>držitel povolení </a:t>
            </a:r>
            <a:r>
              <a:rPr lang="cs-CZ" dirty="0"/>
              <a:t>k nakládání s daným zdrojem a je povinen si k jejich provádění zabezpečit potřebné testovací pomůcky a měřící přístroje. </a:t>
            </a:r>
          </a:p>
          <a:p>
            <a:pPr lvl="0" algn="just"/>
            <a:r>
              <a:rPr lang="cs-CZ" dirty="0"/>
              <a:t>Případně může smluvně provádět ZPS externí firma s četností testů nižší než měsíční.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3939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rgbClr val="00B050"/>
                </a:solidFill>
              </a:rPr>
              <a:t>Zkouška provozní stálosti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V rámci provádění zkoušek provozní stálosti se testuje celý zobrazovací proces.</a:t>
            </a:r>
          </a:p>
          <a:p>
            <a:pPr>
              <a:buFontTx/>
              <a:buChar char="-"/>
            </a:pPr>
            <a:r>
              <a:rPr lang="cs-CZ" dirty="0"/>
              <a:t>Vlastní </a:t>
            </a:r>
            <a:r>
              <a:rPr lang="cs-CZ" dirty="0" err="1"/>
              <a:t>rtg</a:t>
            </a:r>
            <a:r>
              <a:rPr lang="cs-CZ" dirty="0"/>
              <a:t> přístroj</a:t>
            </a:r>
          </a:p>
          <a:p>
            <a:pPr>
              <a:buFontTx/>
              <a:buChar char="-"/>
            </a:pPr>
            <a:r>
              <a:rPr lang="cs-CZ" dirty="0"/>
              <a:t>Kazety</a:t>
            </a:r>
          </a:p>
          <a:p>
            <a:pPr>
              <a:buFontTx/>
              <a:buChar char="-"/>
            </a:pPr>
            <a:r>
              <a:rPr lang="cs-CZ" dirty="0"/>
              <a:t>Vyvolávací automat</a:t>
            </a:r>
          </a:p>
          <a:p>
            <a:pPr>
              <a:buFontTx/>
              <a:buChar char="-"/>
            </a:pPr>
            <a:r>
              <a:rPr lang="cs-CZ" dirty="0"/>
              <a:t>CR systém</a:t>
            </a:r>
          </a:p>
          <a:p>
            <a:pPr>
              <a:buFontTx/>
              <a:buChar char="-"/>
            </a:pPr>
            <a:r>
              <a:rPr lang="cs-CZ" dirty="0" err="1"/>
              <a:t>Negatoskopy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Diagnostické monitory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074375"/>
            <a:ext cx="2823566" cy="165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35661"/>
            <a:ext cx="1612049" cy="274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16" y="2708920"/>
            <a:ext cx="1388544" cy="207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907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tor_sf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79" y="4599174"/>
            <a:ext cx="2665721" cy="218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rgbClr val="00B050"/>
                </a:solidFill>
              </a:rPr>
              <a:t>Zkouška provozní stálosti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347048" cy="4525963"/>
          </a:xfrm>
        </p:spPr>
        <p:txBody>
          <a:bodyPr>
            <a:normAutofit fontScale="92500"/>
          </a:bodyPr>
          <a:lstStyle/>
          <a:p>
            <a:r>
              <a:rPr lang="cs-CZ" dirty="0"/>
              <a:t>Zkoušky provozní stálosti </a:t>
            </a:r>
            <a:r>
              <a:rPr lang="cs-CZ" b="1" dirty="0"/>
              <a:t>zajišťuje držitel povolení</a:t>
            </a:r>
            <a:r>
              <a:rPr lang="cs-CZ" dirty="0"/>
              <a:t> a </a:t>
            </a:r>
            <a:r>
              <a:rPr lang="cs-CZ" b="1" dirty="0"/>
              <a:t>provádí je vybraní pracovníci s odpovídajícími znalostmi a zkušenostmi</a:t>
            </a:r>
            <a:r>
              <a:rPr lang="cs-CZ" dirty="0"/>
              <a:t>. </a:t>
            </a:r>
          </a:p>
          <a:p>
            <a:r>
              <a:rPr lang="cs-CZ" dirty="0"/>
              <a:t>ZPS nebo jejich části (vybrané testy) </a:t>
            </a:r>
            <a:r>
              <a:rPr lang="cs-CZ" b="1" dirty="0"/>
              <a:t>lze</a:t>
            </a:r>
            <a:r>
              <a:rPr lang="cs-CZ" dirty="0"/>
              <a:t> </a:t>
            </a:r>
            <a:r>
              <a:rPr lang="cs-CZ" b="1" dirty="0"/>
              <a:t>realizovat dodavatelskou firmou </a:t>
            </a:r>
            <a:r>
              <a:rPr lang="cs-CZ" dirty="0"/>
              <a:t>a vlastními odborně připravenými pracovníky, kteří jsou odpovídajícím způsobem k této činnosti vybaveni.</a:t>
            </a:r>
          </a:p>
        </p:txBody>
      </p:sp>
    </p:spTree>
    <p:extLst>
      <p:ext uri="{BB962C8B-B14F-4D97-AF65-F5344CB8AC3E}">
        <p14:creationId xmlns:p14="http://schemas.microsoft.com/office/powerpoint/2010/main" val="3264709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439" y="3861048"/>
            <a:ext cx="2819937" cy="279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rgbClr val="00B050"/>
                </a:solidFill>
              </a:rPr>
              <a:t>Zkouška provozní stálosti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Má monitorovat stálost funkčních vlastností přístroje </a:t>
            </a:r>
            <a:r>
              <a:rPr lang="cs-CZ" b="1" dirty="0"/>
              <a:t>zkušebními metodami</a:t>
            </a:r>
            <a:r>
              <a:rPr lang="cs-CZ" dirty="0"/>
              <a:t>, které jsou jednoduché, rychlé a snadno proveditelné </a:t>
            </a:r>
            <a:r>
              <a:rPr lang="cs-CZ" b="1" dirty="0"/>
              <a:t>využívající relativní měření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dirty="0"/>
              <a:t>Zkouška provozní stálosti se má provádět v pravidelných intervalech a rovněž vždy bezprostředně </a:t>
            </a:r>
            <a:r>
              <a:rPr lang="cs-CZ" b="1" dirty="0"/>
              <a:t>po preventivní nebo nápravné údržbě</a:t>
            </a:r>
            <a:r>
              <a:rPr lang="cs-CZ" dirty="0"/>
              <a:t>. Provádí se také </a:t>
            </a:r>
            <a:r>
              <a:rPr lang="cs-CZ" b="1" dirty="0"/>
              <a:t>při podezření na chybnou funkci</a:t>
            </a:r>
            <a:r>
              <a:rPr lang="cs-CZ" dirty="0"/>
              <a:t> přístroje.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5365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rgbClr val="00B050"/>
                </a:solidFill>
              </a:rPr>
              <a:t>Zkouška provozní stálosti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Doporučené parametry</a:t>
            </a:r>
            <a:r>
              <a:rPr lang="cs-CZ" dirty="0"/>
              <a:t> a četnost jejich ověřování při zkouškách provozní stálosti jsou uvedeny v </a:t>
            </a:r>
            <a:r>
              <a:rPr lang="cs-CZ" b="1" dirty="0"/>
              <a:t>„Doporučeních“</a:t>
            </a:r>
            <a:r>
              <a:rPr lang="cs-CZ" dirty="0"/>
              <a:t>, vydaných k tomuto účelu SÚJB a lze je nalézt na internetových stránkách SÚJB. </a:t>
            </a:r>
          </a:p>
          <a:p>
            <a:r>
              <a:rPr lang="cs-CZ" b="1" dirty="0"/>
              <a:t>Nevyhovují-li výsledky </a:t>
            </a:r>
            <a:r>
              <a:rPr lang="cs-CZ" dirty="0"/>
              <a:t>zkoušky provozní stálosti stanoveným kritériím - musí se zjistit příčina a </a:t>
            </a:r>
            <a:r>
              <a:rPr lang="cs-CZ" b="1" dirty="0"/>
              <a:t>provést příslušná nápravná opatřen</a:t>
            </a:r>
            <a:r>
              <a:rPr lang="cs-CZ" dirty="0"/>
              <a:t>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267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rgbClr val="00B050"/>
                </a:solidFill>
              </a:rPr>
              <a:t>Zkouška provozní stálosti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Rozsah a četnost zkoušky</a:t>
            </a:r>
            <a:r>
              <a:rPr lang="cs-CZ" dirty="0"/>
              <a:t> provozní stálosti má být stanoven v protokolu o </a:t>
            </a:r>
            <a:r>
              <a:rPr lang="cs-CZ" b="1" dirty="0"/>
              <a:t>přejímací zkoušce </a:t>
            </a:r>
            <a:r>
              <a:rPr lang="cs-CZ" dirty="0"/>
              <a:t>rentgenového zařízení nebo v protokolu výchozí zkoušky dlouhodobé stability. Jejich rozsah a obsah by však měl splňovat </a:t>
            </a:r>
            <a:r>
              <a:rPr lang="cs-CZ" b="1" dirty="0"/>
              <a:t>požadavky specifikované výrobcem</a:t>
            </a:r>
            <a:r>
              <a:rPr lang="cs-CZ" dirty="0"/>
              <a:t> zařízení, resp. požadovaných v příslušných českých normách. Výsledky zkoušek provozní stálosti se zaznamenávají do protokolů.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8037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Výchozí zkouška provozní stálosti (VZPS)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pPr algn="just"/>
            <a:r>
              <a:rPr lang="cs-CZ" dirty="0"/>
              <a:t>VZPS je zkouškou provozní stálosti, při které se stanovují</a:t>
            </a:r>
            <a:r>
              <a:rPr lang="cs-CZ" b="1" dirty="0"/>
              <a:t> referenční hodnoty</a:t>
            </a:r>
            <a:r>
              <a:rPr lang="cs-CZ" dirty="0"/>
              <a:t> pro následné ZPS. </a:t>
            </a:r>
            <a:r>
              <a:rPr lang="cs-CZ" b="1" dirty="0"/>
              <a:t>Provádí se bezprostředně po PZ a po každé ZDS</a:t>
            </a:r>
            <a:r>
              <a:rPr lang="cs-CZ" dirty="0"/>
              <a:t> a po každé opravě, rekonfiguraci nebo jiném zásahu, které mohou ovlivnit zkoušenou vlastnost nebo parametr.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3229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cs-CZ" sz="4000" b="1" dirty="0">
                <a:solidFill>
                  <a:srgbClr val="00B050"/>
                </a:solidFill>
                <a:latin typeface="+mj-lt"/>
              </a:rPr>
              <a:t>Následné zkoušky provozní stálosti</a:t>
            </a:r>
            <a:endParaRPr lang="cs-CZ" sz="4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cs-CZ" dirty="0"/>
              <a:t>Následné ZPS (periodické) se provádějí v rozsahu a s obsahem stejným jako u VZPS.</a:t>
            </a:r>
          </a:p>
          <a:p>
            <a:pPr algn="just"/>
            <a:r>
              <a:rPr lang="cs-CZ" dirty="0"/>
              <a:t>Při každém testu zkoušky provozní stálosti se musí nastavovat takové parametry a dodržovat geometrické i jiné podmínky, které jsou specifikované ve výchozí zkoušce provozní stálosti. </a:t>
            </a:r>
          </a:p>
          <a:p>
            <a:pPr algn="just"/>
            <a:r>
              <a:rPr lang="cs-CZ" b="1" dirty="0"/>
              <a:t>Výsledky každého testu se porovnávají s referenčními hodnotami</a:t>
            </a:r>
            <a:r>
              <a:rPr lang="cs-CZ" dirty="0"/>
              <a:t>, stanovenými při výchozí zkoušce provozní stálosti.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2243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rgbClr val="00B050"/>
                </a:solidFill>
              </a:rPr>
              <a:t>ZPS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Výsledky zkoušek se zaznamenávají do protokolu, který obsahuje:</a:t>
            </a:r>
          </a:p>
          <a:p>
            <a:r>
              <a:rPr lang="cs-CZ" dirty="0"/>
              <a:t> jméno osoby, která test provedla,</a:t>
            </a:r>
          </a:p>
          <a:p>
            <a:r>
              <a:rPr lang="cs-CZ" dirty="0"/>
              <a:t>datum provedení testu,</a:t>
            </a:r>
          </a:p>
          <a:p>
            <a:r>
              <a:rPr lang="cs-CZ" dirty="0"/>
              <a:t>jednoznačnou identifikaci zařízení,</a:t>
            </a:r>
          </a:p>
          <a:p>
            <a:r>
              <a:rPr lang="cs-CZ" dirty="0"/>
              <a:t>specifikace expozičních parametrů, nastavení a zkušebních pomůcek, které jsou důležité pro daný test,</a:t>
            </a:r>
          </a:p>
          <a:p>
            <a:r>
              <a:rPr lang="cs-CZ" dirty="0"/>
              <a:t>vyjádření o souladu výsledků testu s požadavky.</a:t>
            </a:r>
          </a:p>
        </p:txBody>
      </p:sp>
    </p:spTree>
    <p:extLst>
      <p:ext uri="{BB962C8B-B14F-4D97-AF65-F5344CB8AC3E}">
        <p14:creationId xmlns:p14="http://schemas.microsoft.com/office/powerpoint/2010/main" val="1930783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rgbClr val="00B050"/>
                </a:solidFill>
              </a:rPr>
              <a:t>ZPS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Protokol o </a:t>
            </a:r>
            <a:r>
              <a:rPr lang="cs-CZ"/>
              <a:t>ZPS má </a:t>
            </a:r>
            <a:r>
              <a:rPr lang="cs-CZ" dirty="0"/>
              <a:t>jednoduchou a přehlednou formu.</a:t>
            </a:r>
          </a:p>
          <a:p>
            <a:r>
              <a:rPr lang="cs-CZ" dirty="0"/>
              <a:t>O negativních výsledcích ZPS a z nich odvozených opatřeních musí být informováni všichni pracovníci používající dané zařízení.</a:t>
            </a:r>
          </a:p>
        </p:txBody>
      </p:sp>
    </p:spTree>
    <p:extLst>
      <p:ext uri="{BB962C8B-B14F-4D97-AF65-F5344CB8AC3E}">
        <p14:creationId xmlns:p14="http://schemas.microsoft.com/office/powerpoint/2010/main" val="3906285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306"/>
            <a:ext cx="8879487" cy="651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645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solidFill>
                  <a:srgbClr val="00B050"/>
                </a:solidFill>
              </a:rPr>
              <a:t>Archivace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Záznamy (protokoly) o zkouškách provozní stálosti se u držitele povolení ukládají  po dobu </a:t>
            </a:r>
            <a:r>
              <a:rPr lang="cs-CZ" b="1" dirty="0"/>
              <a:t>minimálně 1 roku</a:t>
            </a:r>
            <a:r>
              <a:rPr lang="cs-CZ" dirty="0"/>
              <a:t>, a to i po odstranění či likvidaci zdroje záření spolu s ostatními důležitými údaji o něm.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0741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solidFill>
                  <a:srgbClr val="00B050"/>
                </a:solidFill>
              </a:rPr>
              <a:t>Fantomy a pomůcky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39" y="3056206"/>
            <a:ext cx="6707088" cy="3688640"/>
          </a:xfrm>
        </p:spPr>
      </p:pic>
      <p:pic>
        <p:nvPicPr>
          <p:cNvPr id="4" name="Picture 14" descr="tor_s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359977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499917"/>
            <a:ext cx="4059071" cy="401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18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rgbClr val="00B050"/>
                </a:solidFill>
              </a:rPr>
              <a:t>Minimální rozsah a četnost zkoušek provozní stálosti dle doporučení SÚJB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Skiagrafické stacionární a mobilní zařízení s CR systémem</a:t>
            </a:r>
          </a:p>
          <a:p>
            <a:r>
              <a:rPr lang="cs-CZ" sz="3300" dirty="0"/>
              <a:t>Vizuální kontrola </a:t>
            </a:r>
            <a:r>
              <a:rPr lang="cs-CZ" sz="3300" dirty="0" err="1"/>
              <a:t>rtg</a:t>
            </a:r>
            <a:r>
              <a:rPr lang="cs-CZ" sz="3300" dirty="0"/>
              <a:t> zařízení – Denně</a:t>
            </a:r>
          </a:p>
          <a:p>
            <a:r>
              <a:rPr lang="cs-CZ" sz="3300" dirty="0"/>
              <a:t>Artefakty – Denně</a:t>
            </a:r>
          </a:p>
          <a:p>
            <a:r>
              <a:rPr lang="cs-CZ" sz="3300" dirty="0"/>
              <a:t>Soulad radiačního pole a světelného pole – Měsíčně/Čtvrtletně</a:t>
            </a:r>
          </a:p>
          <a:p>
            <a:r>
              <a:rPr lang="cs-CZ" sz="3300" dirty="0"/>
              <a:t>Soulad radiačního pole a receptoru obrazu – Měsíčně/Čtvrtletně</a:t>
            </a:r>
          </a:p>
          <a:p>
            <a:r>
              <a:rPr lang="cs-CZ" sz="3300" dirty="0"/>
              <a:t>Stabilita vstupních parametrů – Čtvrtletně</a:t>
            </a:r>
          </a:p>
          <a:p>
            <a:r>
              <a:rPr lang="cs-CZ" sz="3300" dirty="0"/>
              <a:t>Kontrola AEC u stacionárních </a:t>
            </a:r>
            <a:r>
              <a:rPr lang="cs-CZ" sz="3300" dirty="0" err="1"/>
              <a:t>rtg</a:t>
            </a:r>
            <a:r>
              <a:rPr lang="cs-CZ" sz="3300" dirty="0"/>
              <a:t> zařízení – Čtvrtletně</a:t>
            </a:r>
          </a:p>
          <a:p>
            <a:r>
              <a:rPr lang="cs-CZ" sz="3300" dirty="0"/>
              <a:t>Kontrola kvality obrazu fantomu a detekce prahového kontrastu a rozlišení - Čtvrtletně</a:t>
            </a:r>
          </a:p>
        </p:txBody>
      </p:sp>
    </p:spTree>
    <p:extLst>
      <p:ext uri="{BB962C8B-B14F-4D97-AF65-F5344CB8AC3E}">
        <p14:creationId xmlns:p14="http://schemas.microsoft.com/office/powerpoint/2010/main" val="1006394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rgbClr val="00B050"/>
                </a:solidFill>
              </a:rPr>
              <a:t>Minimální rozsah a četnost zkoušek provozní stálosti dle doporučení SÚJB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Skiagrafické </a:t>
            </a:r>
            <a:r>
              <a:rPr lang="cs-CZ" b="1" dirty="0" err="1"/>
              <a:t>rtg</a:t>
            </a:r>
            <a:r>
              <a:rPr lang="cs-CZ" b="1" dirty="0"/>
              <a:t> zařízení s DDR systémem</a:t>
            </a:r>
          </a:p>
          <a:p>
            <a:r>
              <a:rPr lang="cs-CZ" sz="2800" dirty="0"/>
              <a:t>Vizuální kontrola systému – Denně</a:t>
            </a:r>
          </a:p>
          <a:p>
            <a:r>
              <a:rPr lang="cs-CZ" sz="2800" dirty="0"/>
              <a:t>Expoziční index - Průběžně</a:t>
            </a:r>
          </a:p>
          <a:p>
            <a:r>
              <a:rPr lang="cs-CZ" sz="2800" dirty="0"/>
              <a:t>Artefakty – Denně</a:t>
            </a:r>
          </a:p>
          <a:p>
            <a:r>
              <a:rPr lang="cs-CZ" sz="2800" dirty="0"/>
              <a:t>Kontrola AEC – Čtvrtletně</a:t>
            </a:r>
          </a:p>
          <a:p>
            <a:r>
              <a:rPr lang="cs-CZ" sz="2800" dirty="0"/>
              <a:t>Stabilita vstupních parametrů – KAP – Čtvrtletně</a:t>
            </a:r>
          </a:p>
          <a:p>
            <a:r>
              <a:rPr lang="cs-CZ" sz="2800" dirty="0"/>
              <a:t>Soulad radiačního pole a světelného pole – Čtvrtletně</a:t>
            </a:r>
          </a:p>
          <a:p>
            <a:r>
              <a:rPr lang="cs-CZ" sz="2800" dirty="0"/>
              <a:t>Soulad radiačního pole a receptoru obrazu –Čtvrtletně</a:t>
            </a:r>
          </a:p>
          <a:p>
            <a:r>
              <a:rPr lang="cs-CZ" sz="2800" dirty="0"/>
              <a:t>Homogenita – Půlročně</a:t>
            </a:r>
          </a:p>
          <a:p>
            <a:r>
              <a:rPr lang="cs-CZ" sz="2800" dirty="0"/>
              <a:t>Limitní rozlišení vysokého a nízkého kontrastu - Půlročně</a:t>
            </a:r>
          </a:p>
        </p:txBody>
      </p:sp>
    </p:spTree>
    <p:extLst>
      <p:ext uri="{BB962C8B-B14F-4D97-AF65-F5344CB8AC3E}">
        <p14:creationId xmlns:p14="http://schemas.microsoft.com/office/powerpoint/2010/main" val="3690560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rgbClr val="00B050"/>
                </a:solidFill>
              </a:rPr>
              <a:t>Doporučení SÚJB</a:t>
            </a:r>
            <a:br>
              <a:rPr lang="cs-CZ" sz="3600" b="1" dirty="0">
                <a:solidFill>
                  <a:srgbClr val="00B050"/>
                </a:solidFill>
              </a:rPr>
            </a:br>
            <a:r>
              <a:rPr lang="cs-CZ" sz="3600" b="1" dirty="0">
                <a:solidFill>
                  <a:srgbClr val="00B050"/>
                </a:solidFill>
              </a:rPr>
              <a:t>Soulad radiačního pole a světelného pole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97" y="1556792"/>
            <a:ext cx="8916096" cy="493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860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3"/>
            <a:ext cx="5256584" cy="528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01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2926"/>
            <a:ext cx="8229600" cy="93780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B050"/>
                </a:solidFill>
              </a:rPr>
              <a:t>Soulad radiačního pole </a:t>
            </a:r>
            <a:br>
              <a:rPr lang="cs-CZ" dirty="0">
                <a:solidFill>
                  <a:srgbClr val="00B050"/>
                </a:solidFill>
              </a:rPr>
            </a:br>
            <a:r>
              <a:rPr lang="cs-CZ" dirty="0">
                <a:solidFill>
                  <a:srgbClr val="00B050"/>
                </a:solidFill>
              </a:rPr>
              <a:t>a světelného pole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083" y="1036166"/>
            <a:ext cx="4807782" cy="510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76936" y="1873079"/>
            <a:ext cx="4926881" cy="355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258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rgbClr val="00B050"/>
                </a:solidFill>
              </a:rPr>
              <a:t>Soulad radiačního pole a světelného pole</a:t>
            </a:r>
          </a:p>
        </p:txBody>
      </p:sp>
      <p:pic>
        <p:nvPicPr>
          <p:cNvPr id="4098" name="obrázek 199" descr="Koincidence světelného a radiačního 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59"/>
            <a:ext cx="6480720" cy="537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490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00B050"/>
                </a:solidFill>
              </a:rPr>
              <a:t>Soulad radiačního pole a receptoru obrazu</a:t>
            </a:r>
          </a:p>
        </p:txBody>
      </p:sp>
      <p:pic>
        <p:nvPicPr>
          <p:cNvPr id="4" name="obrázek 203" descr="Souhlasy_polí_pohled_z_boku_recep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543625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781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dirty="0"/>
              <a:t>Soulad radiačního pole a receptoru obrazu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1439"/>
            <a:ext cx="8668662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226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cs-CZ" b="1" u="sng" dirty="0">
                <a:solidFill>
                  <a:srgbClr val="00B050"/>
                </a:solidFill>
              </a:rPr>
              <a:t>Zkouška provozní stálosti </a:t>
            </a:r>
            <a:br>
              <a:rPr lang="cs-CZ" b="1" u="sng" dirty="0">
                <a:solidFill>
                  <a:srgbClr val="00B050"/>
                </a:solidFill>
              </a:rPr>
            </a:br>
            <a:r>
              <a:rPr lang="cs-CZ" b="1" u="sng" dirty="0">
                <a:solidFill>
                  <a:srgbClr val="00B050"/>
                </a:solidFill>
              </a:rPr>
              <a:t>(§ 31 vyhlášky č. 422/2016 Sb.)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400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800" dirty="0"/>
              <a:t>Rozsah a četnost zkoušek provozní stálosti musí stanovit držitel povolení tak, aby zahrnovaly</a:t>
            </a:r>
          </a:p>
          <a:p>
            <a:pPr marL="0" indent="0" algn="just">
              <a:buNone/>
            </a:pPr>
            <a:endParaRPr lang="cs-CZ" sz="1800" dirty="0"/>
          </a:p>
          <a:p>
            <a:pPr marL="0" indent="0" algn="just">
              <a:buNone/>
            </a:pPr>
            <a:r>
              <a:rPr lang="cs-CZ" sz="1800" dirty="0"/>
              <a:t>a) vizuální kontrolu celistvosti a neporušenosti zdroje ionizujícího záření,</a:t>
            </a:r>
          </a:p>
          <a:p>
            <a:pPr marL="0" indent="0" algn="just">
              <a:buNone/>
            </a:pPr>
            <a:endParaRPr lang="cs-CZ" sz="1800" dirty="0"/>
          </a:p>
          <a:p>
            <a:pPr marL="0" indent="0" algn="just">
              <a:buNone/>
            </a:pPr>
            <a:r>
              <a:rPr lang="cs-CZ" sz="1800" dirty="0"/>
              <a:t>b) ověření charakteristických provozních parametrů a vlastností zdroje ionizujícího záření a jeho příslušenství, které má vliv na radiační ochranu, a to</a:t>
            </a:r>
          </a:p>
          <a:p>
            <a:pPr marL="0" indent="0" algn="just">
              <a:buNone/>
            </a:pPr>
            <a:r>
              <a:rPr lang="cs-CZ" sz="1800" dirty="0"/>
              <a:t>	1. pravidelně s četností odpovídající vlivu ověřované skutečnosti na běžný provoz,</a:t>
            </a:r>
          </a:p>
          <a:p>
            <a:pPr marL="0" indent="0" algn="just">
              <a:buNone/>
            </a:pPr>
            <a:r>
              <a:rPr lang="cs-CZ" sz="1800" dirty="0"/>
              <a:t>	2. při každém důvodném podezření na nesprávnou funkci zdroje ionizujícího záření</a:t>
            </a:r>
          </a:p>
          <a:p>
            <a:pPr marL="0" indent="0" algn="just">
              <a:buNone/>
            </a:pPr>
            <a:r>
              <a:rPr lang="cs-CZ" sz="1800" dirty="0"/>
              <a:t>	nebo jeho příslušenství, které má vliv na radiační ochranu, zejména po změně 	zobrazení při běžném snímkování, po změně dávkových indikací nebo při podezření na 	změnu geometrie nebo kolimace svazku záření,</a:t>
            </a:r>
          </a:p>
          <a:p>
            <a:pPr marL="0" indent="0" algn="just">
              <a:buNone/>
            </a:pPr>
            <a:r>
              <a:rPr lang="cs-CZ" sz="1800" dirty="0"/>
              <a:t>	3. po údržbě, opravě nebo jiném servisním zásahu, který je důležitý z hlediska radiační</a:t>
            </a:r>
          </a:p>
          <a:p>
            <a:pPr marL="0" indent="0" algn="just">
              <a:buNone/>
            </a:pPr>
            <a:r>
              <a:rPr lang="cs-CZ" sz="1800" dirty="0"/>
              <a:t>	ochrany a mohl by významně ovlivnit vlastnost ověřovanou při zkoušce provozní 	stálosti,	zejména 	po opravě nebo kalibraci diagnostického monitoru, po zásahu 	do software digitalizace obrazu nebo po přeprogramování expozičních předvoleb, a</a:t>
            </a:r>
          </a:p>
          <a:p>
            <a:pPr marL="0" indent="0" algn="just">
              <a:buNone/>
            </a:pPr>
            <a:r>
              <a:rPr lang="cs-CZ" sz="1800" dirty="0"/>
              <a:t>	4. po výměně příslušenství zdroje ionizujícího záření, která má vliv na radiační ochranu.</a:t>
            </a:r>
          </a:p>
        </p:txBody>
      </p:sp>
    </p:spTree>
    <p:extLst>
      <p:ext uri="{BB962C8B-B14F-4D97-AF65-F5344CB8AC3E}">
        <p14:creationId xmlns:p14="http://schemas.microsoft.com/office/powerpoint/2010/main" val="719661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1699" y="55385"/>
            <a:ext cx="5338936" cy="634082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Kazeta na stole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7581"/>
            <a:ext cx="5076056" cy="39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1" y="689467"/>
            <a:ext cx="4619036" cy="420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927287" y="2170867"/>
            <a:ext cx="4230568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solidFill>
                  <a:srgbClr val="00B050"/>
                </a:solidFill>
              </a:rPr>
              <a:t>Kazeta</a:t>
            </a:r>
          </a:p>
          <a:p>
            <a:r>
              <a:rPr lang="cs-CZ" sz="2800" dirty="0">
                <a:solidFill>
                  <a:srgbClr val="00B050"/>
                </a:solidFill>
              </a:rPr>
              <a:t> v kazetovém vozíku</a:t>
            </a:r>
          </a:p>
        </p:txBody>
      </p:sp>
    </p:spTree>
    <p:extLst>
      <p:ext uri="{BB962C8B-B14F-4D97-AF65-F5344CB8AC3E}">
        <p14:creationId xmlns:p14="http://schemas.microsoft.com/office/powerpoint/2010/main" val="2414357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B050"/>
                </a:solidFill>
              </a:rPr>
              <a:t>Nízký kontrast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84784"/>
            <a:ext cx="4618856" cy="4525963"/>
          </a:xfrm>
        </p:spPr>
      </p:pic>
    </p:spTree>
    <p:extLst>
      <p:ext uri="{BB962C8B-B14F-4D97-AF65-F5344CB8AC3E}">
        <p14:creationId xmlns:p14="http://schemas.microsoft.com/office/powerpoint/2010/main" val="58316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B050"/>
                </a:solidFill>
              </a:rPr>
              <a:t>Vysoký kontrast a velkost pole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5490161" cy="5445435"/>
          </a:xfrm>
        </p:spPr>
      </p:pic>
    </p:spTree>
    <p:extLst>
      <p:ext uri="{BB962C8B-B14F-4D97-AF65-F5344CB8AC3E}">
        <p14:creationId xmlns:p14="http://schemas.microsoft.com/office/powerpoint/2010/main" val="1648132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B050"/>
                </a:solidFill>
              </a:rPr>
              <a:t>Vysoký kontrast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00808"/>
            <a:ext cx="5698976" cy="4425355"/>
          </a:xfrm>
        </p:spPr>
      </p:pic>
    </p:spTree>
    <p:extLst>
      <p:ext uri="{BB962C8B-B14F-4D97-AF65-F5344CB8AC3E}">
        <p14:creationId xmlns:p14="http://schemas.microsoft.com/office/powerpoint/2010/main" val="22459563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rgbClr val="00B050"/>
                </a:solidFill>
              </a:rPr>
              <a:t>Minimální rozsah a četnost zkoušek provozní stálosti dle doporučení SÚJB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CR systém a kazety</a:t>
            </a:r>
          </a:p>
          <a:p>
            <a:r>
              <a:rPr lang="cs-CZ" dirty="0"/>
              <a:t>Vizuální kontrola kazet a systému – denně</a:t>
            </a:r>
          </a:p>
          <a:p>
            <a:r>
              <a:rPr lang="cs-CZ" dirty="0"/>
              <a:t>Expoziční index – průběžně</a:t>
            </a:r>
          </a:p>
          <a:p>
            <a:r>
              <a:rPr lang="cs-CZ" dirty="0"/>
              <a:t>Artefakty – Denně</a:t>
            </a:r>
          </a:p>
          <a:p>
            <a:r>
              <a:rPr lang="cs-CZ" dirty="0"/>
              <a:t>Vymazání kazet – Měsíčně</a:t>
            </a:r>
          </a:p>
          <a:p>
            <a:r>
              <a:rPr lang="cs-CZ" dirty="0"/>
              <a:t>Šum – Půlročně</a:t>
            </a:r>
          </a:p>
          <a:p>
            <a:r>
              <a:rPr lang="cs-CZ" dirty="0"/>
              <a:t>Kontrola expozičního indexu – Půlročně</a:t>
            </a:r>
          </a:p>
          <a:p>
            <a:r>
              <a:rPr lang="cs-CZ" dirty="0"/>
              <a:t>Limitní rozlišení vysoký a nízký kontrast – Půlročně</a:t>
            </a:r>
          </a:p>
          <a:p>
            <a:r>
              <a:rPr lang="cs-CZ" dirty="0"/>
              <a:t>Relativní citlivost kazet – Ročně</a:t>
            </a:r>
          </a:p>
          <a:p>
            <a:r>
              <a:rPr lang="cs-CZ" dirty="0"/>
              <a:t>Funkce mazání – Ročně</a:t>
            </a:r>
          </a:p>
          <a:p>
            <a:r>
              <a:rPr lang="cs-CZ" dirty="0"/>
              <a:t>Homogenita - Ročně</a:t>
            </a:r>
          </a:p>
        </p:txBody>
      </p:sp>
    </p:spTree>
    <p:extLst>
      <p:ext uri="{BB962C8B-B14F-4D97-AF65-F5344CB8AC3E}">
        <p14:creationId xmlns:p14="http://schemas.microsoft.com/office/powerpoint/2010/main" val="1878869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8354" y="274638"/>
            <a:ext cx="5278445" cy="778098"/>
          </a:xfrm>
        </p:spPr>
        <p:txBody>
          <a:bodyPr>
            <a:normAutofit/>
          </a:bodyPr>
          <a:lstStyle/>
          <a:p>
            <a:r>
              <a:rPr lang="cs-CZ" dirty="0"/>
              <a:t>Expoziční index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96362" y="0"/>
            <a:ext cx="304128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solidFill>
                  <a:srgbClr val="00B050"/>
                </a:solidFill>
              </a:rPr>
              <a:t>FUJIFILM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336107" y="1412776"/>
            <a:ext cx="5556373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>
                <a:solidFill>
                  <a:srgbClr val="00B050"/>
                </a:solidFill>
              </a:rPr>
              <a:t>Kodak</a:t>
            </a:r>
          </a:p>
          <a:p>
            <a:r>
              <a:rPr lang="cs-CZ" sz="2800" dirty="0"/>
              <a:t>1400 </a:t>
            </a:r>
            <a:r>
              <a:rPr lang="en-US" sz="2800" dirty="0"/>
              <a:t>&lt; </a:t>
            </a:r>
            <a:r>
              <a:rPr lang="cs-CZ" sz="2800" dirty="0"/>
              <a:t>Expoziční index </a:t>
            </a:r>
            <a:r>
              <a:rPr lang="en-US" sz="2800" dirty="0"/>
              <a:t>&lt;</a:t>
            </a:r>
            <a:r>
              <a:rPr lang="cs-CZ" sz="2800" dirty="0"/>
              <a:t> 1800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3336107" y="3140968"/>
            <a:ext cx="5708773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 err="1">
                <a:solidFill>
                  <a:srgbClr val="00B050"/>
                </a:solidFill>
              </a:rPr>
              <a:t>Agfa</a:t>
            </a:r>
            <a:endParaRPr lang="cs-CZ" sz="2800" dirty="0">
              <a:solidFill>
                <a:srgbClr val="00B050"/>
              </a:solidFill>
            </a:endParaRPr>
          </a:p>
          <a:p>
            <a:r>
              <a:rPr lang="en-US" sz="2800" dirty="0"/>
              <a:t>1,6 &lt; </a:t>
            </a:r>
            <a:r>
              <a:rPr lang="cs-CZ" sz="2800" dirty="0" err="1"/>
              <a:t>LgM</a:t>
            </a:r>
            <a:r>
              <a:rPr lang="cs-CZ" sz="2800" dirty="0"/>
              <a:t> </a:t>
            </a:r>
            <a:r>
              <a:rPr lang="en-US" sz="2800" dirty="0"/>
              <a:t>&lt; </a:t>
            </a:r>
            <a:r>
              <a:rPr lang="cs-CZ" sz="2800" dirty="0"/>
              <a:t>2,1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9" y="432048"/>
            <a:ext cx="3238208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18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Vysoký kontrast a velikost pole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4464496" cy="563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107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230092"/>
            <a:ext cx="5330344" cy="600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87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B050"/>
                </a:solidFill>
              </a:rPr>
              <a:t>ŠUM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40768"/>
            <a:ext cx="4218532" cy="5021283"/>
          </a:xfrm>
        </p:spPr>
      </p:pic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359715"/>
              </p:ext>
            </p:extLst>
          </p:nvPr>
        </p:nvGraphicFramePr>
        <p:xfrm>
          <a:off x="395536" y="1916832"/>
          <a:ext cx="2736304" cy="17281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8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Kodak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EI </a:t>
                      </a:r>
                      <a:r>
                        <a:rPr lang="cs-CZ" sz="1800">
                          <a:effectLst/>
                          <a:sym typeface="Symbol"/>
                        </a:rPr>
                        <a:t></a:t>
                      </a:r>
                      <a:r>
                        <a:rPr lang="cs-CZ" sz="1800">
                          <a:effectLst/>
                        </a:rPr>
                        <a:t> 380 </a:t>
                      </a:r>
                      <a:endParaRPr lang="cs-CZ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Konica</a:t>
                      </a:r>
                      <a:endParaRPr lang="cs-CZ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S-Value </a:t>
                      </a:r>
                      <a:r>
                        <a:rPr lang="cs-CZ" sz="1800">
                          <a:effectLst/>
                          <a:sym typeface="Symbol"/>
                        </a:rPr>
                        <a:t></a:t>
                      </a:r>
                      <a:r>
                        <a:rPr lang="cs-CZ" sz="1800">
                          <a:effectLst/>
                        </a:rPr>
                        <a:t> 5000 </a:t>
                      </a:r>
                      <a:endParaRPr lang="cs-CZ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Agfa</a:t>
                      </a:r>
                      <a:endParaRPr lang="cs-CZ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LgM </a:t>
                      </a:r>
                      <a:r>
                        <a:rPr lang="cs-CZ" sz="1800">
                          <a:effectLst/>
                          <a:sym typeface="Symbol"/>
                        </a:rPr>
                        <a:t></a:t>
                      </a:r>
                      <a:r>
                        <a:rPr lang="cs-CZ" sz="1800">
                          <a:effectLst/>
                        </a:rPr>
                        <a:t> 0.28 </a:t>
                      </a:r>
                      <a:endParaRPr lang="cs-CZ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Fuji</a:t>
                      </a:r>
                      <a:endParaRPr lang="cs-CZ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 </a:t>
                      </a:r>
                      <a:r>
                        <a:rPr lang="cs-CZ" sz="1800" dirty="0">
                          <a:effectLst/>
                          <a:sym typeface="Symbol"/>
                        </a:rPr>
                        <a:t></a:t>
                      </a:r>
                      <a:r>
                        <a:rPr lang="cs-CZ" sz="1800" dirty="0">
                          <a:effectLst/>
                        </a:rPr>
                        <a:t> 10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323528" y="1124744"/>
            <a:ext cx="2736304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Hodnoty dle doporučení SÚJB</a:t>
            </a:r>
          </a:p>
        </p:txBody>
      </p:sp>
    </p:spTree>
    <p:extLst>
      <p:ext uri="{BB962C8B-B14F-4D97-AF65-F5344CB8AC3E}">
        <p14:creationId xmlns:p14="http://schemas.microsoft.com/office/powerpoint/2010/main" val="891536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rgbClr val="00B050"/>
                </a:solidFill>
              </a:rPr>
              <a:t>Minimální rozsah a četnost zkoušek provozní stálosti dle doporučení SÚJB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Kontrola diagnostických monitorů</a:t>
            </a:r>
          </a:p>
          <a:p>
            <a:r>
              <a:rPr lang="cs-CZ" sz="2800" dirty="0"/>
              <a:t>Vizuální kontrola monitorů – Denně</a:t>
            </a:r>
          </a:p>
          <a:p>
            <a:r>
              <a:rPr lang="cs-CZ" sz="2800" dirty="0"/>
              <a:t>Expoziční index – Průběžně</a:t>
            </a:r>
          </a:p>
          <a:p>
            <a:r>
              <a:rPr lang="cs-CZ" sz="2800" dirty="0"/>
              <a:t>Artefakty a stabilita obrazu – Denně</a:t>
            </a:r>
          </a:p>
          <a:p>
            <a:r>
              <a:rPr lang="cs-CZ" sz="2800" dirty="0"/>
              <a:t>Rozlišení stupňů šedi diagnostického monitoru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vizuální hodnocení – Denně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měření jasu – Půlročně</a:t>
            </a:r>
            <a:endParaRPr lang="cs-CZ" sz="2800" dirty="0"/>
          </a:p>
          <a:p>
            <a:r>
              <a:rPr lang="cs-CZ" sz="2800" dirty="0"/>
              <a:t>Rozlišovací schopnost a mezní rozlišitelný kontrast diagnostického monitoru – Ročně</a:t>
            </a:r>
          </a:p>
          <a:p>
            <a:r>
              <a:rPr lang="cs-CZ" sz="2800" dirty="0"/>
              <a:t>Homogenita jasu - Ročně</a:t>
            </a:r>
          </a:p>
          <a:p>
            <a:r>
              <a:rPr lang="cs-CZ" sz="2800" dirty="0"/>
              <a:t>Osvětlení okolí - Ročně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2374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b="1" u="sng" dirty="0">
                <a:solidFill>
                  <a:srgbClr val="00B050"/>
                </a:solidFill>
              </a:rPr>
              <a:t>Zkouška provozní stálosti </a:t>
            </a:r>
            <a:br>
              <a:rPr lang="cs-CZ" b="1" u="sng" dirty="0">
                <a:solidFill>
                  <a:srgbClr val="00B050"/>
                </a:solidFill>
              </a:rPr>
            </a:br>
            <a:r>
              <a:rPr lang="cs-CZ" b="1" u="sng" dirty="0">
                <a:solidFill>
                  <a:srgbClr val="00B050"/>
                </a:solidFill>
              </a:rPr>
              <a:t>(§ 31 vyhlášky č. 422/2016 Sb.)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179512" y="1844824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arenBoth"/>
            </a:pPr>
            <a:r>
              <a:rPr lang="cs-CZ" sz="2000" dirty="0"/>
              <a:t>Zkoušky provozní stálosti zdroje ionizujícího záření používaného při lékařském ozáření musí provádět</a:t>
            </a:r>
          </a:p>
          <a:p>
            <a:pPr algn="just"/>
            <a:endParaRPr lang="cs-CZ" sz="2000" dirty="0"/>
          </a:p>
          <a:p>
            <a:pPr marL="342900" indent="-342900" algn="just">
              <a:buAutoNum type="alphaLcParenR"/>
            </a:pPr>
            <a:r>
              <a:rPr lang="cs-CZ" sz="2000" dirty="0"/>
              <a:t>u zkoušky, pro kterou je stanovena četnost vyšší než měsíční,</a:t>
            </a:r>
          </a:p>
          <a:p>
            <a:pPr algn="just"/>
            <a:endParaRPr lang="cs-CZ" sz="2000" dirty="0"/>
          </a:p>
          <a:p>
            <a:pPr marL="457200" indent="-457200" algn="just">
              <a:buAutoNum type="arabicPeriod"/>
            </a:pPr>
            <a:r>
              <a:rPr lang="cs-CZ" sz="2000" dirty="0"/>
              <a:t>lékař, který běžně v klinické praxi popisuje na monitoru rentgenové snímky, pokud se jedná o zkoušku provozní stálosti spočívající v kontrole příslušného diagnostického monitoru v radiodiagnostice, nebo</a:t>
            </a:r>
          </a:p>
          <a:p>
            <a:pPr marL="457200" indent="-457200" algn="just">
              <a:buAutoNum type="arabicPeriod"/>
            </a:pPr>
            <a:r>
              <a:rPr lang="cs-CZ" sz="2000" dirty="0"/>
              <a:t>radiologický asistent, který v klinické praxi zdroj ionizujícího záření používá, pokud se jedná o zkoušku provozní stálosti zdroje ionizujícího záření používaného ve výpočetní tomografii,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19661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564208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Vizuální kontrola </a:t>
            </a:r>
            <a:r>
              <a:rPr lang="cs-CZ" b="1" dirty="0" err="1">
                <a:solidFill>
                  <a:srgbClr val="00B050"/>
                </a:solidFill>
              </a:rPr>
              <a:t>diag</a:t>
            </a:r>
            <a:r>
              <a:rPr lang="cs-CZ" b="1" dirty="0">
                <a:solidFill>
                  <a:srgbClr val="00B050"/>
                </a:solidFill>
              </a:rPr>
              <a:t>. monitoru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8846"/>
            <a:ext cx="597666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736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00B050"/>
                </a:solidFill>
              </a:rPr>
              <a:t>Rozlišení stupňů šedi diagnostického monitoru – měření jasu</a:t>
            </a:r>
            <a:endParaRPr lang="cs-CZ" b="1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89" y="1556792"/>
            <a:ext cx="5184576" cy="518457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" y="1556792"/>
            <a:ext cx="518457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24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rgbClr val="00B050"/>
                </a:solidFill>
              </a:rPr>
              <a:t>Homogenita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8720"/>
            <a:ext cx="5791373" cy="5791373"/>
          </a:xfrm>
        </p:spPr>
      </p:pic>
    </p:spTree>
    <p:extLst>
      <p:ext uri="{BB962C8B-B14F-4D97-AF65-F5344CB8AC3E}">
        <p14:creationId xmlns:p14="http://schemas.microsoft.com/office/powerpoint/2010/main" val="249550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/>
              <a:t>Minimální rozsah a četnost zkoušek provozní stálosti dle doporučení SÚJB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Skiaskopická zařízení </a:t>
            </a:r>
          </a:p>
          <a:p>
            <a:r>
              <a:rPr lang="cs-CZ" sz="2800" dirty="0"/>
              <a:t>Vizuální a funkční kontrola – Průběžně</a:t>
            </a:r>
          </a:p>
          <a:p>
            <a:r>
              <a:rPr lang="cs-CZ" sz="2800" dirty="0"/>
              <a:t>Soulad radiačního pole a receptoru obrazu – Měsíčně/Čtvrtletně</a:t>
            </a:r>
          </a:p>
          <a:p>
            <a:r>
              <a:rPr lang="cs-CZ" sz="2800" dirty="0"/>
              <a:t>Artefakty a stabilita obrazu – Denně</a:t>
            </a:r>
          </a:p>
          <a:p>
            <a:r>
              <a:rPr lang="cs-CZ" sz="2800" dirty="0"/>
              <a:t>Rozlišení při nízkém a vysokém kontrastu - Čtvrtletně</a:t>
            </a:r>
          </a:p>
          <a:p>
            <a:r>
              <a:rPr lang="cs-CZ" sz="2800" dirty="0"/>
              <a:t>Test AERC – Čtvrtletně 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534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Velikost pole skiaskopického obrazu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" y="1484784"/>
            <a:ext cx="50958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583" y="1484784"/>
            <a:ext cx="3611610" cy="349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28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/>
              <a:t>Minimální rozsah a četnost zkoušek provozní stálosti dle doporučení SÚJB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dirty="0"/>
              <a:t>Skiagrafická filmová pracoviště</a:t>
            </a:r>
          </a:p>
          <a:p>
            <a:r>
              <a:rPr lang="cs-CZ" dirty="0"/>
              <a:t>Vizuální a funkční kontrola – Průběžně</a:t>
            </a:r>
          </a:p>
          <a:p>
            <a:r>
              <a:rPr lang="cs-CZ" dirty="0"/>
              <a:t>Senzitometrie – Denně</a:t>
            </a:r>
          </a:p>
          <a:p>
            <a:r>
              <a:rPr lang="cs-CZ" dirty="0"/>
              <a:t>Soulad radiačního pole a světelného pole – Měsíčně/Čtvrtletně</a:t>
            </a:r>
          </a:p>
          <a:p>
            <a:r>
              <a:rPr lang="cs-CZ" dirty="0"/>
              <a:t>Soulad radiačního pole a receptoru obrazu – Měsíčně/Čtvrtletně</a:t>
            </a:r>
          </a:p>
          <a:p>
            <a:r>
              <a:rPr lang="cs-CZ" dirty="0"/>
              <a:t>Stálost optické hustoty – Měsíčně/Čtvrtletně</a:t>
            </a:r>
          </a:p>
          <a:p>
            <a:r>
              <a:rPr lang="cs-CZ" dirty="0"/>
              <a:t>Homogenita snímku – Čtvrtletně</a:t>
            </a:r>
          </a:p>
          <a:p>
            <a:r>
              <a:rPr lang="cs-CZ" dirty="0"/>
              <a:t>Rozlišení při vysokém kontrastu – Čtvrtletně</a:t>
            </a:r>
          </a:p>
          <a:p>
            <a:r>
              <a:rPr lang="cs-CZ" dirty="0"/>
              <a:t>Test AEC - Pololetně</a:t>
            </a:r>
          </a:p>
          <a:p>
            <a:r>
              <a:rPr lang="cs-CZ" dirty="0"/>
              <a:t>Kontakt mezi zesilující folií a filmem  - Pololetně</a:t>
            </a:r>
          </a:p>
          <a:p>
            <a:r>
              <a:rPr lang="cs-CZ" dirty="0" err="1"/>
              <a:t>Světlotěsnost</a:t>
            </a:r>
            <a:r>
              <a:rPr lang="cs-CZ" dirty="0"/>
              <a:t> kazet – Ročně</a:t>
            </a:r>
          </a:p>
          <a:p>
            <a:r>
              <a:rPr lang="cs-CZ" dirty="0"/>
              <a:t>Relativní citlivost systému kazeta – zesilující folie</a:t>
            </a:r>
          </a:p>
          <a:p>
            <a:r>
              <a:rPr lang="cs-CZ" dirty="0" err="1"/>
              <a:t>Světlotěsnost</a:t>
            </a:r>
            <a:r>
              <a:rPr lang="cs-CZ" dirty="0"/>
              <a:t> temné komory – Ročně</a:t>
            </a:r>
          </a:p>
          <a:p>
            <a:r>
              <a:rPr lang="cs-CZ" dirty="0"/>
              <a:t>Ochrana osvětlení temné komory – Ročně</a:t>
            </a:r>
          </a:p>
          <a:p>
            <a:r>
              <a:rPr lang="cs-CZ" dirty="0"/>
              <a:t>Jas a homogenita jasu </a:t>
            </a:r>
            <a:r>
              <a:rPr lang="cs-CZ" dirty="0" err="1"/>
              <a:t>negatoskopu</a:t>
            </a:r>
            <a:r>
              <a:rPr lang="cs-CZ" dirty="0"/>
              <a:t> – Ročně</a:t>
            </a:r>
          </a:p>
          <a:p>
            <a:r>
              <a:rPr lang="cs-CZ" dirty="0"/>
              <a:t>Osvětlení místnosti - Ročně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859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/>
          <a:lstStyle/>
          <a:p>
            <a:r>
              <a:rPr lang="cs-CZ" dirty="0">
                <a:solidFill>
                  <a:srgbClr val="00B050"/>
                </a:solidFill>
              </a:rPr>
              <a:t>Senzitometrie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2993" y="403391"/>
            <a:ext cx="4896543" cy="691531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367366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206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85" y="1447800"/>
            <a:ext cx="490522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67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85162" y="58614"/>
            <a:ext cx="8229600" cy="634082"/>
          </a:xfrm>
        </p:spPr>
        <p:txBody>
          <a:bodyPr>
            <a:normAutofit/>
          </a:bodyPr>
          <a:lstStyle/>
          <a:p>
            <a:r>
              <a:rPr lang="cs-CZ" sz="3200" dirty="0"/>
              <a:t>Protokol ze zkoušky provozní stálosti - skiagrafie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183"/>
            <a:ext cx="9081895" cy="607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701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19250"/>
            <a:ext cx="9144000" cy="328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Protokol ze zkoušky provozní stálosti - skiaskopie</a:t>
            </a:r>
          </a:p>
        </p:txBody>
      </p:sp>
    </p:spTree>
    <p:extLst>
      <p:ext uri="{BB962C8B-B14F-4D97-AF65-F5344CB8AC3E}">
        <p14:creationId xmlns:p14="http://schemas.microsoft.com/office/powerpoint/2010/main" val="3301494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b="1" u="sng" dirty="0">
                <a:solidFill>
                  <a:srgbClr val="00B050"/>
                </a:solidFill>
              </a:rPr>
              <a:t>Zkouška provozní stálosti </a:t>
            </a:r>
            <a:br>
              <a:rPr lang="cs-CZ" b="1" u="sng" dirty="0">
                <a:solidFill>
                  <a:srgbClr val="00B050"/>
                </a:solidFill>
              </a:rPr>
            </a:br>
            <a:r>
              <a:rPr lang="cs-CZ" b="1" u="sng" dirty="0">
                <a:solidFill>
                  <a:srgbClr val="00B050"/>
                </a:solidFill>
              </a:rPr>
              <a:t>(§ 32 vyhlášky č. 422/2016 Sb.)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179512" y="1844824"/>
            <a:ext cx="871296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200" dirty="0"/>
              <a:t>Zkoušky provozní stálosti zdroje ionizujícího záření používaného při lékařském ozáření musí provádět</a:t>
            </a:r>
          </a:p>
          <a:p>
            <a:pPr algn="just"/>
            <a:endParaRPr lang="cs-CZ" sz="2200" dirty="0"/>
          </a:p>
          <a:p>
            <a:pPr marL="342900" indent="-342900" algn="just">
              <a:buAutoNum type="alphaLcParenR"/>
            </a:pPr>
            <a:r>
              <a:rPr lang="cs-CZ" sz="2200" dirty="0"/>
              <a:t>u zkoušky, pro kterou je stanovena četnost vyšší než měsíční,</a:t>
            </a:r>
          </a:p>
          <a:p>
            <a:pPr algn="just"/>
            <a:endParaRPr lang="cs-CZ" sz="2200" dirty="0"/>
          </a:p>
          <a:p>
            <a:pPr marL="457200" indent="-457200" algn="just">
              <a:buAutoNum type="arabicPeriod"/>
            </a:pPr>
            <a:r>
              <a:rPr lang="cs-CZ" sz="2200" dirty="0"/>
              <a:t>lékař, který běžně v klinické praxi popisuje na monitoru rentgenové snímky, pokud se jedná o zkoušku provozní stálosti spočívající v kontrole příslušného diagnostického monitoru v radiodiagnostice, nebo</a:t>
            </a:r>
          </a:p>
          <a:p>
            <a:pPr marL="457200" indent="-457200" algn="just">
              <a:buAutoNum type="arabicPeriod"/>
            </a:pPr>
            <a:r>
              <a:rPr lang="cs-CZ" sz="2200" dirty="0"/>
              <a:t>radiologický asistent, který v klinické praxi zdroj ionizujícího záření používá, pokud se jedná o zkoušku provozní stálosti zdroje ionizujícího záření používaného ve výpočetní tomografii,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39377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Nápravná opatření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 případě překročení tolerancí opakovat měření,</a:t>
            </a:r>
          </a:p>
          <a:p>
            <a:pPr algn="just"/>
            <a:r>
              <a:rPr lang="cs-CZ" dirty="0"/>
              <a:t>V případě opětovného překročení tolerancí se musí zjistit příčina a </a:t>
            </a:r>
            <a:r>
              <a:rPr lang="cs-CZ" b="1" dirty="0"/>
              <a:t>provést příslušná nápravná opatření.</a:t>
            </a:r>
          </a:p>
          <a:p>
            <a:endParaRPr lang="cs-CZ" dirty="0"/>
          </a:p>
          <a:p>
            <a:pPr marL="0" indent="0" algn="just">
              <a:buNone/>
            </a:pPr>
            <a:r>
              <a:rPr lang="cs-CZ" dirty="0"/>
              <a:t>Nápravná opatření u jednotlivých testů jsou popsány v Doporučení SÚJB.</a:t>
            </a:r>
          </a:p>
        </p:txBody>
      </p:sp>
    </p:spTree>
    <p:extLst>
      <p:ext uri="{BB962C8B-B14F-4D97-AF65-F5344CB8AC3E}">
        <p14:creationId xmlns:p14="http://schemas.microsoft.com/office/powerpoint/2010/main" val="7653048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SÚJB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r>
              <a:rPr lang="cs-CZ" sz="3600" b="1" dirty="0"/>
              <a:t>Expoziční index</a:t>
            </a:r>
          </a:p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Cíl zkoušky:</a:t>
            </a:r>
            <a:r>
              <a:rPr lang="cs-CZ" i="1" dirty="0"/>
              <a:t>	</a:t>
            </a:r>
            <a:r>
              <a:rPr lang="cs-CZ" dirty="0"/>
              <a:t>Průběžně kontrolovat správné nastavení expozičních parametrů vzhledem k typu vyšetření. </a:t>
            </a:r>
            <a:endParaRPr lang="cs-CZ" sz="3600" dirty="0"/>
          </a:p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Postup zkoušky:</a:t>
            </a:r>
            <a:r>
              <a:rPr lang="cs-CZ" dirty="0"/>
              <a:t>	Po vyhodnocení každého snímku ve čtecím zařízení radiologický asistent zkontroluje, zda je expoziční index v intervalu doporučeném výrobcem.</a:t>
            </a:r>
            <a:endParaRPr lang="cs-CZ" sz="3600" dirty="0"/>
          </a:p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Nápravné opatření:</a:t>
            </a:r>
            <a:r>
              <a:rPr lang="cs-CZ" dirty="0">
                <a:solidFill>
                  <a:srgbClr val="FF0000"/>
                </a:solidFill>
              </a:rPr>
              <a:t>  </a:t>
            </a:r>
            <a:r>
              <a:rPr lang="cs-CZ" dirty="0"/>
              <a:t>V případě dlouhodobého nedodržování doporučeného intervalu pro expoziční index, pracoviště požádá radiologického fyzika o prošetření, případně o zjednání nápravy.</a:t>
            </a:r>
            <a:endParaRPr lang="cs-CZ" sz="3600" dirty="0"/>
          </a:p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Frekvence: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	u každého snímku</a:t>
            </a:r>
            <a:endParaRPr lang="cs-CZ" sz="3600" dirty="0"/>
          </a:p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Provádí:</a:t>
            </a:r>
            <a:r>
              <a:rPr lang="cs-CZ" i="1" dirty="0"/>
              <a:t>	</a:t>
            </a:r>
            <a:r>
              <a:rPr lang="cs-CZ" dirty="0"/>
              <a:t>radiologický asistent.</a:t>
            </a:r>
            <a:endParaRPr lang="cs-CZ" sz="3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6520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SÚJB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r>
              <a:rPr lang="cs-CZ" b="1" dirty="0"/>
              <a:t>Vymazání kazet </a:t>
            </a:r>
            <a:endParaRPr lang="cs-CZ" sz="3200" b="1" dirty="0"/>
          </a:p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Cíl zkoušky:</a:t>
            </a:r>
            <a:r>
              <a:rPr lang="cs-CZ" dirty="0"/>
              <a:t>	Odstranění šumu způsobeného expozicí z pozadí nebo zbytkového signálu předchozí expozice při nepravidelném používáním jednotlivých kazet.</a:t>
            </a:r>
            <a:endParaRPr lang="cs-CZ" sz="3600" dirty="0"/>
          </a:p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Postup zkoušky:</a:t>
            </a:r>
            <a:r>
              <a:rPr lang="cs-CZ" i="1" dirty="0"/>
              <a:t>	</a:t>
            </a:r>
            <a:r>
              <a:rPr lang="cs-CZ" dirty="0"/>
              <a:t>Aktivuje se funkce mazání podle návodu od výrobce.</a:t>
            </a:r>
            <a:endParaRPr lang="cs-CZ" sz="3600" dirty="0"/>
          </a:p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Požadavky:</a:t>
            </a:r>
            <a:r>
              <a:rPr lang="cs-CZ" dirty="0"/>
              <a:t>	Po vymazání nesmí být na obraze patrné žádné stíny nebo artefakty.</a:t>
            </a:r>
            <a:endParaRPr lang="cs-CZ" sz="3600" dirty="0"/>
          </a:p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Frekvence: </a:t>
            </a:r>
            <a:r>
              <a:rPr lang="cs-CZ" dirty="0"/>
              <a:t>	měsíčně u všech kazet používaných v klinickém provozu</a:t>
            </a:r>
            <a:endParaRPr lang="cs-CZ" sz="3600" dirty="0"/>
          </a:p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Provádí:</a:t>
            </a:r>
            <a:r>
              <a:rPr lang="cs-CZ" dirty="0"/>
              <a:t>	osoba pověřená vedoucím radiologickým asistentem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761603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SÚJB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472608"/>
          </a:xfrm>
        </p:spPr>
        <p:txBody>
          <a:bodyPr>
            <a:normAutofit/>
          </a:bodyPr>
          <a:lstStyle/>
          <a:p>
            <a:r>
              <a:rPr lang="cs-CZ" sz="2400" dirty="0">
                <a:hlinkClick r:id="rId2"/>
              </a:rPr>
              <a:t>https://www.sujb.cz/radiacni-ochrana/lekarske-ozareni/doporuceni-sujb-tykajici-se-radiodiagnostiky/</a:t>
            </a:r>
            <a:endParaRPr lang="cs-CZ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914400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475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996952"/>
            <a:ext cx="8229600" cy="1143000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895587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b="1" u="sng" dirty="0">
                <a:solidFill>
                  <a:srgbClr val="00B050"/>
                </a:solidFill>
              </a:rPr>
              <a:t>Zkouška provozní stálosti </a:t>
            </a:r>
            <a:br>
              <a:rPr lang="cs-CZ" b="1" u="sng" dirty="0">
                <a:solidFill>
                  <a:srgbClr val="00B050"/>
                </a:solidFill>
              </a:rPr>
            </a:br>
            <a:r>
              <a:rPr lang="cs-CZ" b="1" u="sng" dirty="0">
                <a:solidFill>
                  <a:srgbClr val="00B050"/>
                </a:solidFill>
              </a:rPr>
              <a:t>(§ 32 vyhlášky č. 422/2016 Sb.)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179512" y="1844824"/>
            <a:ext cx="871296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 </a:t>
            </a:r>
            <a:endParaRPr lang="cs-CZ" sz="2200" dirty="0"/>
          </a:p>
          <a:p>
            <a:pPr algn="just"/>
            <a:r>
              <a:rPr lang="cs-CZ" sz="2200" dirty="0"/>
              <a:t> u zkoušky, pro kterou je stanovena četnost měsíční nebo vyšší,</a:t>
            </a:r>
          </a:p>
          <a:p>
            <a:pPr algn="just"/>
            <a:endParaRPr lang="cs-CZ" sz="2200" dirty="0"/>
          </a:p>
          <a:p>
            <a:pPr algn="just"/>
            <a:r>
              <a:rPr lang="cs-CZ" sz="2200" dirty="0"/>
              <a:t>1. zdravotnický pracovník, který v klinické praxi zdroj ionizujícího záření používá, pokud se jedná o zkoušku provozní stálosti zdroje ionizujícího záření používaného v intervenční radiologii, zubní radiodiagnostice, skiaskopii nebo kostní denzitometrii, nebo</a:t>
            </a:r>
          </a:p>
          <a:p>
            <a:pPr algn="just"/>
            <a:endParaRPr lang="cs-CZ" sz="2200" dirty="0"/>
          </a:p>
          <a:p>
            <a:pPr algn="just"/>
            <a:r>
              <a:rPr lang="cs-CZ" sz="2200" dirty="0"/>
              <a:t>2. radiologický asistent, který v klinické praxi zdroj ionizujícího záření používá, pokud se jedná o zkoušku provozní stálosti zdroje ionizujícího záření používaného v mamografii nebo skiagrafii, která nespočívá v kontrole diagnostického monitoru v radiodiagnostice,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3937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b="1" u="sng" dirty="0">
                <a:solidFill>
                  <a:srgbClr val="00B050"/>
                </a:solidFill>
              </a:rPr>
              <a:t>Zkouška provozní stálosti </a:t>
            </a:r>
            <a:br>
              <a:rPr lang="cs-CZ" b="1" u="sng" dirty="0">
                <a:solidFill>
                  <a:srgbClr val="00B050"/>
                </a:solidFill>
              </a:rPr>
            </a:br>
            <a:r>
              <a:rPr lang="cs-CZ" b="1" u="sng" dirty="0">
                <a:solidFill>
                  <a:srgbClr val="00B050"/>
                </a:solidFill>
              </a:rPr>
              <a:t>(§ 32 vyhlášky č. 422/2016 Sb.)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179512" y="1844824"/>
            <a:ext cx="871296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200" dirty="0"/>
              <a:t>Osobou povinnou zajistit ověřování vlastností zdroje ionizujícího záření prostřednictvím zkoušky provozní stálosti, průběžné hodnocení výsledků této zkoušky a v případě nevyhovujících výsledků provedení nápravných opatření je</a:t>
            </a:r>
          </a:p>
          <a:p>
            <a:pPr algn="just"/>
            <a:r>
              <a:rPr lang="cs-CZ" sz="2200" dirty="0"/>
              <a:t>a) klinický radiologický fyzik, pokud je vyžadována jeho dostupnost podle jiného právního předpisu, nebo</a:t>
            </a:r>
          </a:p>
          <a:p>
            <a:pPr algn="just"/>
            <a:r>
              <a:rPr lang="cs-CZ" sz="2200" dirty="0"/>
              <a:t>b) není-li podle jiného právního předpisu vyžadována dostupnost klinického radiologického fyzika,</a:t>
            </a:r>
          </a:p>
          <a:p>
            <a:pPr algn="just"/>
            <a:r>
              <a:rPr lang="cs-CZ" sz="2200" dirty="0"/>
              <a:t>	1. dohlížející osoba, nakládá-li se zdrojem ionizujícího záření držitel 	povolení, nebo</a:t>
            </a:r>
          </a:p>
          <a:p>
            <a:pPr algn="just"/>
            <a:r>
              <a:rPr lang="cs-CZ" sz="2200" dirty="0"/>
              <a:t>	2. osoba zajišťující radiační ochranu </a:t>
            </a:r>
            <a:r>
              <a:rPr lang="cs-CZ" sz="2200" dirty="0" err="1"/>
              <a:t>registranta</a:t>
            </a:r>
            <a:r>
              <a:rPr lang="cs-CZ" sz="2200" dirty="0"/>
              <a:t> nakládá-li se 	zdrojem ionizujícího záření </a:t>
            </a:r>
            <a:r>
              <a:rPr lang="cs-CZ" sz="2200" dirty="0" err="1"/>
              <a:t>registrant</a:t>
            </a:r>
            <a:r>
              <a:rPr lang="cs-CZ" sz="2200" dirty="0"/>
              <a:t>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5914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b="1" u="sng" dirty="0">
                <a:solidFill>
                  <a:srgbClr val="00B050"/>
                </a:solidFill>
              </a:rPr>
              <a:t>Zkouška provozní stálosti </a:t>
            </a:r>
            <a:br>
              <a:rPr lang="cs-CZ" b="1" u="sng" dirty="0">
                <a:solidFill>
                  <a:srgbClr val="00B050"/>
                </a:solidFill>
              </a:rPr>
            </a:br>
            <a:r>
              <a:rPr lang="cs-CZ" b="1" u="sng" dirty="0">
                <a:solidFill>
                  <a:srgbClr val="00B050"/>
                </a:solidFill>
              </a:rPr>
              <a:t>(§ 32 vyhlášky č. 422/2016 Sb.)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179512" y="1844824"/>
            <a:ext cx="87129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dirty="0"/>
              <a:t>Hodnocení výsledků zkoušky provozní stálosti musí být</a:t>
            </a:r>
          </a:p>
          <a:p>
            <a:pPr algn="just"/>
            <a:r>
              <a:rPr lang="cs-CZ" sz="2400" dirty="0"/>
              <a:t>a) provedeno neprodleně po jejím provedení, </a:t>
            </a:r>
          </a:p>
          <a:p>
            <a:pPr algn="just"/>
            <a:r>
              <a:rPr lang="cs-CZ" sz="2400" dirty="0"/>
              <a:t>b) písemně zaznamenáno a</a:t>
            </a:r>
          </a:p>
          <a:p>
            <a:pPr algn="just"/>
            <a:r>
              <a:rPr lang="cs-CZ" sz="2400" dirty="0"/>
              <a:t>c) předáno neprodleně rad. fyzikovi</a:t>
            </a:r>
          </a:p>
          <a:p>
            <a:pPr algn="just"/>
            <a:r>
              <a:rPr lang="cs-CZ" sz="2400" dirty="0"/>
              <a:t> </a:t>
            </a:r>
          </a:p>
          <a:p>
            <a:pPr algn="just"/>
            <a:r>
              <a:rPr lang="cs-CZ" sz="2400" dirty="0"/>
              <a:t>Jsou-li na základě výsledků zkoušky provozní stálosti provedena nápravná opatření, musí být o těchto nápravných opatřeních informováni všichni pracovníci používající v běžném provozu zdroj ionizujícího záření.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31033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b="1" u="sng" dirty="0">
                <a:solidFill>
                  <a:srgbClr val="00B050"/>
                </a:solidFill>
              </a:rPr>
              <a:t>Zkouška provozní stálosti </a:t>
            </a:r>
            <a:br>
              <a:rPr lang="cs-CZ" b="1" u="sng" dirty="0">
                <a:solidFill>
                  <a:srgbClr val="00B050"/>
                </a:solidFill>
              </a:rPr>
            </a:br>
            <a:r>
              <a:rPr lang="cs-CZ" b="1" u="sng" dirty="0">
                <a:solidFill>
                  <a:srgbClr val="00B050"/>
                </a:solidFill>
              </a:rPr>
              <a:t>(§ 31 vyhlášky č. 422/2016 Sb.)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525963"/>
          </a:xfrm>
        </p:spPr>
        <p:txBody>
          <a:bodyPr>
            <a:normAutofit/>
          </a:bodyPr>
          <a:lstStyle/>
          <a:p>
            <a:pPr algn="just"/>
            <a:r>
              <a:rPr lang="cs-CZ" sz="3000" dirty="0"/>
              <a:t>Požadavek na zkoušky provozní stálosti je, aby testy byly jednoduché a měly dostatečnou vypovídající úroveň o kvalitě obrazu a radiační ochraně.</a:t>
            </a:r>
          </a:p>
          <a:p>
            <a:pPr algn="just"/>
            <a:r>
              <a:rPr lang="cs-CZ" sz="3000" dirty="0"/>
              <a:t>Rozsah, metodiky, četnost a tolerance jednotlivých testů by měly vycházet z doporučení výrobce a          „Doporučení SÚJB“.</a:t>
            </a:r>
          </a:p>
          <a:p>
            <a:pPr algn="just"/>
            <a:r>
              <a:rPr lang="cs-CZ" sz="3000" dirty="0">
                <a:cs typeface="Arial" pitchFamily="34" charset="0"/>
              </a:rPr>
              <a:t>Pokud není stanoven rozsah a četnost ZPS při PZ, tak se postupuje dle doporučení SÚJB.</a:t>
            </a:r>
          </a:p>
          <a:p>
            <a:endParaRPr lang="cs-CZ" dirty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52445819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764</TotalTime>
  <Words>1996</Words>
  <Application>Microsoft Office PowerPoint</Application>
  <PresentationFormat>Předvádění na obrazovce (4:3)</PresentationFormat>
  <Paragraphs>219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0" baseType="lpstr">
      <vt:lpstr>Arial</vt:lpstr>
      <vt:lpstr>Calibri</vt:lpstr>
      <vt:lpstr>Courier New</vt:lpstr>
      <vt:lpstr>Symbol</vt:lpstr>
      <vt:lpstr>Times New Roman</vt:lpstr>
      <vt:lpstr>Motiv systému Office</vt:lpstr>
      <vt:lpstr>Zkoušky provozní stálosti</vt:lpstr>
      <vt:lpstr>Prezentace aplikace PowerPoint</vt:lpstr>
      <vt:lpstr>Zkouška provozní stálosti  (§ 31 vyhlášky č. 422/2016 Sb.)</vt:lpstr>
      <vt:lpstr>Zkouška provozní stálosti  (§ 31 vyhlášky č. 422/2016 Sb.)</vt:lpstr>
      <vt:lpstr>Zkouška provozní stálosti  (§ 32 vyhlášky č. 422/2016 Sb.)</vt:lpstr>
      <vt:lpstr>Zkouška provozní stálosti  (§ 32 vyhlášky č. 422/2016 Sb.)</vt:lpstr>
      <vt:lpstr>Zkouška provozní stálosti  (§ 32 vyhlášky č. 422/2016 Sb.)</vt:lpstr>
      <vt:lpstr>Zkouška provozní stálosti  (§ 32 vyhlášky č. 422/2016 Sb.)</vt:lpstr>
      <vt:lpstr>Zkouška provozní stálosti  (§ 31 vyhlášky č. 422/2016 Sb.)</vt:lpstr>
      <vt:lpstr>Zkouška provozní stálosti (ZPS)</vt:lpstr>
      <vt:lpstr>Zkouška provozní stálosti</vt:lpstr>
      <vt:lpstr>Zkouška provozní stálosti</vt:lpstr>
      <vt:lpstr>Zkouška provozní stálosti</vt:lpstr>
      <vt:lpstr>Zkouška provozní stálosti</vt:lpstr>
      <vt:lpstr>Zkouška provozní stálosti</vt:lpstr>
      <vt:lpstr>Výchozí zkouška provozní stálosti (VZPS)</vt:lpstr>
      <vt:lpstr>Následné zkoušky provozní stálosti</vt:lpstr>
      <vt:lpstr>ZPS</vt:lpstr>
      <vt:lpstr>ZPS</vt:lpstr>
      <vt:lpstr>Archivace</vt:lpstr>
      <vt:lpstr>Fantomy a pomůcky</vt:lpstr>
      <vt:lpstr>Minimální rozsah a četnost zkoušek provozní stálosti dle doporučení SÚJB</vt:lpstr>
      <vt:lpstr>Minimální rozsah a četnost zkoušek provozní stálosti dle doporučení SÚJB</vt:lpstr>
      <vt:lpstr>Doporučení SÚJB Soulad radiačního pole a světelného pole</vt:lpstr>
      <vt:lpstr>Prezentace aplikace PowerPoint</vt:lpstr>
      <vt:lpstr>Soulad radiačního pole  a světelného pole</vt:lpstr>
      <vt:lpstr>Soulad radiačního pole a světelného pole</vt:lpstr>
      <vt:lpstr>Soulad radiačního pole a receptoru obrazu</vt:lpstr>
      <vt:lpstr>Soulad radiačního pole a receptoru obrazu</vt:lpstr>
      <vt:lpstr>Kazeta na stole</vt:lpstr>
      <vt:lpstr>Nízký kontrast</vt:lpstr>
      <vt:lpstr>Vysoký kontrast a velkost pole</vt:lpstr>
      <vt:lpstr>Vysoký kontrast</vt:lpstr>
      <vt:lpstr>Minimální rozsah a četnost zkoušek provozní stálosti dle doporučení SÚJB</vt:lpstr>
      <vt:lpstr>Expoziční index</vt:lpstr>
      <vt:lpstr>Vysoký kontrast a velikost pole</vt:lpstr>
      <vt:lpstr>Prezentace aplikace PowerPoint</vt:lpstr>
      <vt:lpstr>ŠUM</vt:lpstr>
      <vt:lpstr>Minimální rozsah a četnost zkoušek provozní stálosti dle doporučení SÚJB</vt:lpstr>
      <vt:lpstr>Vizuální kontrola diag. monitoru</vt:lpstr>
      <vt:lpstr>Rozlišení stupňů šedi diagnostického monitoru – měření jasu</vt:lpstr>
      <vt:lpstr>Homogenita</vt:lpstr>
      <vt:lpstr>Minimální rozsah a četnost zkoušek provozní stálosti dle doporučení SÚJB</vt:lpstr>
      <vt:lpstr>Velikost pole skiaskopického obrazu</vt:lpstr>
      <vt:lpstr>Minimální rozsah a četnost zkoušek provozní stálosti dle doporučení SÚJB</vt:lpstr>
      <vt:lpstr>Senzitometrie</vt:lpstr>
      <vt:lpstr>Prezentace aplikace PowerPoint</vt:lpstr>
      <vt:lpstr>Protokol ze zkoušky provozní stálosti - skiagrafie</vt:lpstr>
      <vt:lpstr>Protokol ze zkoušky provozní stálosti - skiaskopie</vt:lpstr>
      <vt:lpstr>Nápravná opatření</vt:lpstr>
      <vt:lpstr>Doporučení SÚJB</vt:lpstr>
      <vt:lpstr>Doporučení SÚJB</vt:lpstr>
      <vt:lpstr>Doporučení SÚJB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Zkoušky provozní stálosti</dc:title>
  <dc:creator>Vichta Michal, Bc.</dc:creator>
  <cp:lastModifiedBy>Petr Vítek</cp:lastModifiedBy>
  <cp:revision>44</cp:revision>
  <dcterms:created xsi:type="dcterms:W3CDTF">2015-11-04T09:13:07Z</dcterms:created>
  <dcterms:modified xsi:type="dcterms:W3CDTF">2022-04-24T16:01:25Z</dcterms:modified>
</cp:coreProperties>
</file>