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0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8" r:id="rId11"/>
    <p:sldId id="303" r:id="rId12"/>
    <p:sldId id="279" r:id="rId13"/>
    <p:sldId id="280" r:id="rId14"/>
    <p:sldId id="281" r:id="rId15"/>
    <p:sldId id="282" r:id="rId16"/>
    <p:sldId id="286" r:id="rId17"/>
    <p:sldId id="304" r:id="rId18"/>
    <p:sldId id="284" r:id="rId19"/>
    <p:sldId id="285" r:id="rId20"/>
    <p:sldId id="287" r:id="rId21"/>
    <p:sldId id="288" r:id="rId22"/>
    <p:sldId id="305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06" r:id="rId33"/>
    <p:sldId id="295" r:id="rId34"/>
    <p:sldId id="296" r:id="rId35"/>
    <p:sldId id="289" r:id="rId36"/>
    <p:sldId id="290" r:id="rId37"/>
    <p:sldId id="291" r:id="rId38"/>
    <p:sldId id="292" r:id="rId39"/>
    <p:sldId id="294" r:id="rId40"/>
    <p:sldId id="297" r:id="rId41"/>
    <p:sldId id="299" r:id="rId42"/>
    <p:sldId id="300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.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41-486D-A068-6D622EC3C84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41-486D-A068-6D622EC3C84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41-486D-A068-6D622EC3C84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41-486D-A068-6D622EC3C843}"/>
                </c:ext>
              </c:extLst>
            </c:dLbl>
            <c:dLbl>
              <c:idx val="4"/>
              <c:layout>
                <c:manualLayout>
                  <c:x val="8.7404200267922505E-2"/>
                  <c:y val="5.201863104507500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41-486D-A068-6D622EC3C843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41-486D-A068-6D622EC3C843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41-486D-A068-6D622EC3C843}"/>
                </c:ext>
              </c:extLst>
            </c:dLbl>
            <c:dLbl>
              <c:idx val="7"/>
              <c:layout>
                <c:manualLayout>
                  <c:x val="2.7545206180029862E-2"/>
                  <c:y val="5.90777757464811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41-486D-A068-6D622EC3C8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List1!$A$2:$A$9</c:f>
              <c:strCache>
                <c:ptCount val="8"/>
                <c:pt idx="0">
                  <c:v>ca prsu</c:v>
                </c:pt>
                <c:pt idx="1">
                  <c:v>ca ledviny</c:v>
                </c:pt>
                <c:pt idx="2">
                  <c:v>ca plic</c:v>
                </c:pt>
                <c:pt idx="3">
                  <c:v>ca prostaty</c:v>
                </c:pt>
                <c:pt idx="4">
                  <c:v>ca štítnice</c:v>
                </c:pt>
                <c:pt idx="5">
                  <c:v>ca ostatní</c:v>
                </c:pt>
                <c:pt idx="6">
                  <c:v>ca orig ignoti</c:v>
                </c:pt>
                <c:pt idx="7">
                  <c:v>jiné malignity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45</c:v>
                </c:pt>
                <c:pt idx="1">
                  <c:v>34</c:v>
                </c:pt>
                <c:pt idx="2">
                  <c:v>22</c:v>
                </c:pt>
                <c:pt idx="3">
                  <c:v>13</c:v>
                </c:pt>
                <c:pt idx="4">
                  <c:v>5</c:v>
                </c:pt>
                <c:pt idx="5">
                  <c:v>15</c:v>
                </c:pt>
                <c:pt idx="6">
                  <c:v>12</c:v>
                </c:pt>
                <c:pt idx="7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241-486D-A068-6D622EC3C8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73460432771014461"/>
          <c:y val="0.14864094591291241"/>
          <c:w val="0.25665008754766488"/>
          <c:h val="0.74921348170159818"/>
        </c:manualLayout>
      </c:layout>
      <c:overlay val="0"/>
      <c:txPr>
        <a:bodyPr/>
        <a:lstStyle/>
        <a:p>
          <a:pPr>
            <a:defRPr sz="2400" baseline="0">
              <a:solidFill>
                <a:schemeClr val="bg1"/>
              </a:solidFill>
            </a:defRPr>
          </a:pPr>
          <a:endParaRPr lang="cs-CZ"/>
        </a:p>
      </c:txPr>
    </c:legend>
    <c:plotVisOnly val="1"/>
    <c:dispBlanksAs val="zero"/>
    <c:showDLblsOverMax val="0"/>
  </c:chart>
  <c:spPr>
    <a:solidFill>
      <a:srgbClr val="4F271C">
        <a:lumMod val="60000"/>
        <a:lumOff val="40000"/>
      </a:srgbClr>
    </a:solidFill>
  </c:spPr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068453509591276E-2"/>
          <c:y val="2.6136459078310754E-2"/>
          <c:w val="0.54576937662410385"/>
          <c:h val="0.7861120513910345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Lbls>
            <c:dLbl>
              <c:idx val="0"/>
              <c:layout>
                <c:manualLayout>
                  <c:x val="-0.18650865837128194"/>
                  <c:y val="-0.1614201328014768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CF-4933-BA60-3482E58C0780}"/>
                </c:ext>
              </c:extLst>
            </c:dLbl>
            <c:dLbl>
              <c:idx val="1"/>
              <c:layout>
                <c:manualLayout>
                  <c:x val="0.14839458413926582"/>
                  <c:y val="2.0509825720970442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/>
                      <a:t>38%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CF-4933-BA60-3482E58C07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známé origo</c:v>
                </c:pt>
                <c:pt idx="1">
                  <c:v>primárně nález kostní meta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92</c:v>
                </c:pt>
                <c:pt idx="1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CF-4933-BA60-3482E58C0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154372928861504"/>
          <c:y val="2.8138989224805344E-2"/>
          <c:w val="0.33373504380337771"/>
          <c:h val="0.7178643379369507"/>
        </c:manualLayout>
      </c:layout>
      <c:overlay val="0"/>
      <c:txPr>
        <a:bodyPr/>
        <a:lstStyle/>
        <a:p>
          <a:pPr>
            <a:defRPr sz="2400" b="1">
              <a:solidFill>
                <a:schemeClr val="bg1"/>
              </a:solidFill>
            </a:defRPr>
          </a:pPr>
          <a:endParaRPr lang="cs-CZ"/>
        </a:p>
      </c:txPr>
    </c:legend>
    <c:plotVisOnly val="1"/>
    <c:dispBlanksAs val="zero"/>
    <c:showDLblsOverMax val="0"/>
  </c:chart>
  <c:spPr>
    <a:solidFill>
      <a:srgbClr val="4F271C">
        <a:lumMod val="60000"/>
        <a:lumOff val="40000"/>
      </a:srgbClr>
    </a:solidFill>
  </c:spPr>
  <c:txPr>
    <a:bodyPr/>
    <a:lstStyle/>
    <a:p>
      <a:pPr>
        <a:defRPr sz="1800"/>
      </a:pPr>
      <a:endParaRPr lang="cs-CZ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0.75</cdr:y>
    </cdr:from>
    <cdr:to>
      <cdr:x>1</cdr:x>
      <cdr:y>1</cdr:y>
    </cdr:to>
    <cdr:sp macro="" textlink="">
      <cdr:nvSpPr>
        <cdr:cNvPr id="2" name="Nadpis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2357454"/>
          <a:ext cx="7858180" cy="785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anchor="ctr">
          <a:noAutofit/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cs-CZ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ill Sans MT"/>
            </a:rPr>
            <a:t>Kostní metastázy </a:t>
          </a:r>
          <a:r>
            <a:rPr kumimoji="0" lang="cs-CZ" b="0" i="0" u="none" strike="noStrike" kern="1200" cap="none" spc="0" normalizeH="0" baseline="0" noProof="0" dirty="0" err="1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ill Sans MT"/>
            </a:rPr>
            <a:t>proxim</a:t>
          </a:r>
          <a:r>
            <a:rPr kumimoji="0" lang="cs-CZ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ill Sans MT"/>
            </a:rPr>
            <a:t>. femuru řešené na I.ORTK FN USA v letech 2006 - 2016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63889-2BF7-4A7D-BB86-05B1B4D16E1C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9D913-557F-41E1-A948-FCDBAA3527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16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4FB8EAF-42C0-4062-9791-AD43A82D35C9}" type="datetimeFigureOut">
              <a:rPr lang="cs-CZ" smtClean="0"/>
              <a:pPr/>
              <a:t>10.02.2022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6D70741-2198-418D-8137-159298D2540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cz/url?sa=i&amp;url=http://www.onconet.cz/index.php?pg=narodni-onkologicky-program--zpravy-a-studie-o-ceske-onkologii&amp;aid=981&amp;psig=AOvVaw1tuRGWAieAZ65wFo9jx0vW&amp;ust=1581288098034000&amp;source=images&amp;cd=vfe&amp;ved=0CAIQjRxqFwoTCPjt4MeFw-cCFQAAAAAdAAAAABA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google.cz/url?sa=i&amp;url=https://cs.medixa.org/nemoci/nadory-prsu&amp;psig=AOvVaw2q4pjegu2V6KG-hwcZPHsg&amp;ust=1581368556667000&amp;source=images&amp;cd=vfe&amp;ved=0CAIQjRxqFwoTCODtq4-vxecCFQAAAAAdAAAAABA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google.cz/url?sa=i&amp;url=https://cs.medixa.org/nemoci/nadory-prsu&amp;psig=AOvVaw2q4pjegu2V6KG-hwcZPHsg&amp;ust=1581368556667000&amp;source=images&amp;cd=vfe&amp;ved=0CAIQjRxqFwoTCODtq4-vxecCFQAAAAAdAAAAABA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google.cz/url?sa=i&amp;source=images&amp;cd=&amp;cad=rja&amp;uact=8&amp;ved=2ahUKEwiC2sfqgIDbAhUSfFAKHWfiAJ8QjRx6BAgBEAU&amp;url=https://www.news-medical.net/health/Renal-Neoplasms-(Russian).aspx&amp;psig=AOvVaw0t3q5BCBchaBP1DuM6btTl&amp;ust=152620867176330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google.cz/url?sa=i&amp;source=images&amp;cd=&amp;cad=rja&amp;uact=8&amp;ved=2ahUKEwiC2sfqgIDbAhUSfFAKHWfiAJ8QjRx6BAgBEAU&amp;url=https://www.news-medical.net/health/Renal-Neoplasms-(Russian).aspx&amp;psig=AOvVaw0t3q5BCBchaBP1DuM6btTl&amp;ust=152620867176330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google.cz/url?sa=i&amp;source=images&amp;cd=&amp;cad=rja&amp;uact=8&amp;ved=2ahUKEwiC2sfqgIDbAhUSfFAKHWfiAJ8QjRx6BAgBEAU&amp;url=https://www.news-medical.net/health/Renal-Neoplasms-(Russian).aspx&amp;psig=AOvVaw0t3q5BCBchaBP1DuM6btTl&amp;ust=152620867176330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1.jpeg"/><Relationship Id="rId7" Type="http://schemas.openxmlformats.org/officeDocument/2006/relationships/image" Target="../media/image68.jpeg"/><Relationship Id="rId2" Type="http://schemas.openxmlformats.org/officeDocument/2006/relationships/hyperlink" Target="https://www.google.cz/url?sa=i&amp;source=images&amp;cd=&amp;cad=rja&amp;uact=8&amp;ved=2ahUKEwiC2sfqgIDbAhUSfFAKHWfiAJ8QjRx6BAgBEAU&amp;url=https://www.news-medical.net/health/Renal-Neoplasms-(Russian).aspx&amp;psig=AOvVaw0t3q5BCBchaBP1DuM6btTl&amp;ust=152620867176330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71.jpeg"/><Relationship Id="rId7" Type="http://schemas.openxmlformats.org/officeDocument/2006/relationships/hyperlink" Target="https://www.google.cz/url?sa=i&amp;source=images&amp;cd=&amp;cad=rja&amp;uact=8&amp;ved=2ahUKEwiC2sfqgIDbAhUSfFAKHWfiAJ8QjRx6BAgBEAU&amp;url=https://www.news-medical.net/health/Renal-Neoplasms-(Russian).aspx&amp;psig=AOvVaw0t3q5BCBchaBP1DuM6btTl&amp;ust=1526208671763303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google.cz/url?sa=i&amp;url=https://www.prazskyden.cz/rakovina-plic-zpocatku-neboli-priznaky-lide-casto-resi-az-v-pokrocilem-stadiu/&amp;psig=AOvVaw2q4pjegu2V6KG-hwcZPHsg&amp;ust=1581368556667000&amp;source=images&amp;cd=vfe&amp;ved=0CAIQjRxqFwoTCODtq4-vxecCFQAAAAAdAAAAABAO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31640" y="1484784"/>
            <a:ext cx="4968552" cy="1988982"/>
          </a:xfrm>
        </p:spPr>
        <p:txBody>
          <a:bodyPr>
            <a:noAutofit/>
          </a:bodyPr>
          <a:lstStyle/>
          <a:p>
            <a:r>
              <a:rPr lang="cs-CZ" sz="6600" dirty="0"/>
              <a:t>Metastatické postižení skeletu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52" y="4643446"/>
            <a:ext cx="7406640" cy="1752600"/>
          </a:xfrm>
        </p:spPr>
        <p:txBody>
          <a:bodyPr>
            <a:normAutofit fontScale="92500"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Pazourek L., </a:t>
            </a:r>
            <a:r>
              <a:rPr lang="cs-CZ" sz="3200" dirty="0" err="1">
                <a:solidFill>
                  <a:srgbClr val="C00000"/>
                </a:solidFill>
              </a:rPr>
              <a:t>Mahdal</a:t>
            </a:r>
            <a:r>
              <a:rPr lang="cs-CZ" sz="3200" dirty="0">
                <a:solidFill>
                  <a:srgbClr val="C00000"/>
                </a:solidFill>
              </a:rPr>
              <a:t> M., Tomáš T.</a:t>
            </a:r>
          </a:p>
          <a:p>
            <a:endParaRPr lang="cs-CZ" sz="3200" dirty="0">
              <a:solidFill>
                <a:srgbClr val="C00000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I.ortopedická klinika FN U sv. Anny v Brně, LF MU</a:t>
            </a:r>
          </a:p>
        </p:txBody>
      </p:sp>
      <p:pic>
        <p:nvPicPr>
          <p:cNvPr id="4" name="Picture 8" descr="Goszijová1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58016" y="332656"/>
            <a:ext cx="1909616" cy="3950930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498080" cy="1143000"/>
          </a:xfrm>
        </p:spPr>
        <p:txBody>
          <a:bodyPr/>
          <a:lstStyle/>
          <a:p>
            <a:r>
              <a:rPr lang="cs-CZ" dirty="0"/>
              <a:t>Diagnostika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357298"/>
            <a:ext cx="7498080" cy="5288126"/>
          </a:xfrm>
        </p:spPr>
        <p:txBody>
          <a:bodyPr>
            <a:normAutofit/>
          </a:bodyPr>
          <a:lstStyle/>
          <a:p>
            <a:r>
              <a:rPr lang="cs-CZ" sz="2800" dirty="0"/>
              <a:t>Záleží zda se jedná o :</a:t>
            </a:r>
          </a:p>
          <a:p>
            <a:pPr lvl="1"/>
            <a:r>
              <a:rPr lang="cs-CZ" sz="2400" dirty="0"/>
              <a:t>skeletální nález s neznámou etiologii a neznámým případným </a:t>
            </a:r>
            <a:r>
              <a:rPr lang="cs-CZ" sz="2400" dirty="0" err="1"/>
              <a:t>origem</a:t>
            </a:r>
            <a:r>
              <a:rPr lang="cs-CZ" sz="2400" dirty="0"/>
              <a:t> (v případě meta)</a:t>
            </a:r>
          </a:p>
          <a:p>
            <a:pPr lvl="1"/>
            <a:r>
              <a:rPr lang="cs-CZ" sz="2400" dirty="0"/>
              <a:t>známe onkologické onemocnění se skeletálními metastázami</a:t>
            </a:r>
          </a:p>
          <a:p>
            <a:pPr>
              <a:buFontTx/>
              <a:buChar char="-"/>
            </a:pPr>
            <a:endParaRPr lang="cs-CZ" sz="800" dirty="0"/>
          </a:p>
        </p:txBody>
      </p:sp>
      <p:pic>
        <p:nvPicPr>
          <p:cNvPr id="4" name="Picture 2" descr="E:\MetaProximFem\TEP\NedomovaAlena55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2" t="27949" b="32602"/>
          <a:stretch/>
        </p:blipFill>
        <p:spPr bwMode="auto">
          <a:xfrm>
            <a:off x="5670995" y="85118"/>
            <a:ext cx="1544211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MetaProximFem\TEP\NedomovaAlena55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8" t="41019" r="11450" b="27264"/>
          <a:stretch/>
        </p:blipFill>
        <p:spPr bwMode="auto">
          <a:xfrm>
            <a:off x="7306024" y="62517"/>
            <a:ext cx="1766570" cy="172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Zástupný symbol pro obsah 3"/>
          <p:cNvGraphicFramePr>
            <a:graphicFrameLocks/>
          </p:cNvGraphicFramePr>
          <p:nvPr/>
        </p:nvGraphicFramePr>
        <p:xfrm>
          <a:off x="1142976" y="3500438"/>
          <a:ext cx="7858180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498080" cy="1143000"/>
          </a:xfrm>
        </p:spPr>
        <p:txBody>
          <a:bodyPr>
            <a:normAutofit/>
          </a:bodyPr>
          <a:lstStyle/>
          <a:p>
            <a:r>
              <a:rPr lang="cs-CZ" dirty="0"/>
              <a:t>Diagnostika - neznámé </a:t>
            </a:r>
            <a:r>
              <a:rPr lang="cs-CZ" dirty="0" err="1"/>
              <a:t>origo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1538" y="1428736"/>
            <a:ext cx="7858180" cy="4859498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solitární kostní léze u pac. nad 40 let </a:t>
            </a:r>
          </a:p>
          <a:p>
            <a:pPr lvl="1">
              <a:buNone/>
            </a:pPr>
            <a:r>
              <a:rPr lang="cs-CZ" sz="2400" dirty="0"/>
              <a:t>– pravděpodobnost meta karcinomu 500x vyšší než primární kostní sarkom</a:t>
            </a:r>
          </a:p>
          <a:p>
            <a:pPr lvl="1">
              <a:buFontTx/>
              <a:buChar char="-"/>
            </a:pPr>
            <a:r>
              <a:rPr lang="cs-CZ" sz="2400" dirty="0"/>
              <a:t>přesto  nutné došetření !!!</a:t>
            </a:r>
          </a:p>
          <a:p>
            <a:pPr lvl="1">
              <a:buNone/>
            </a:pPr>
            <a:endParaRPr lang="cs-CZ" sz="1000" dirty="0"/>
          </a:p>
          <a:p>
            <a:r>
              <a:rPr lang="cs-CZ" sz="2800" dirty="0"/>
              <a:t>anamnéza (</a:t>
            </a:r>
            <a:r>
              <a:rPr lang="cs-CZ" sz="2800" dirty="0" err="1"/>
              <a:t>onkol</a:t>
            </a:r>
            <a:r>
              <a:rPr lang="cs-CZ" sz="2800" dirty="0"/>
              <a:t>.?), </a:t>
            </a:r>
            <a:r>
              <a:rPr lang="cs-CZ" sz="2800" dirty="0" err="1"/>
              <a:t>subj</a:t>
            </a:r>
            <a:r>
              <a:rPr lang="cs-CZ" sz="2800" dirty="0"/>
              <a:t>. obtíže</a:t>
            </a:r>
          </a:p>
          <a:p>
            <a:pPr>
              <a:buNone/>
            </a:pPr>
            <a:endParaRPr lang="cs-CZ" sz="1000" dirty="0"/>
          </a:p>
          <a:p>
            <a:r>
              <a:rPr lang="cs-CZ" sz="2800" dirty="0"/>
              <a:t>vyšetření postižené lokality: </a:t>
            </a:r>
            <a:r>
              <a:rPr lang="cs-CZ" sz="2400" dirty="0"/>
              <a:t>klinika + RTG + CT (MRI)</a:t>
            </a:r>
          </a:p>
          <a:p>
            <a:pPr>
              <a:buNone/>
            </a:pPr>
            <a:endParaRPr lang="cs-CZ" sz="1000" dirty="0"/>
          </a:p>
          <a:p>
            <a:r>
              <a:rPr lang="cs-CZ" sz="2800" dirty="0" err="1"/>
              <a:t>stagingová</a:t>
            </a:r>
            <a:r>
              <a:rPr lang="cs-CZ" sz="2800" dirty="0"/>
              <a:t> vyšetření</a:t>
            </a:r>
          </a:p>
          <a:p>
            <a:pPr>
              <a:buNone/>
            </a:pPr>
            <a:endParaRPr lang="cs-CZ" sz="1000" dirty="0"/>
          </a:p>
          <a:p>
            <a:r>
              <a:rPr lang="cs-CZ" sz="2800" dirty="0"/>
              <a:t>biopsie ?</a:t>
            </a:r>
          </a:p>
          <a:p>
            <a:pPr>
              <a:buFontTx/>
              <a:buChar char="-"/>
            </a:pPr>
            <a:endParaRPr lang="cs-CZ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Možnosti </a:t>
            </a:r>
            <a:r>
              <a:rPr lang="cs-CZ" dirty="0" err="1"/>
              <a:t>stagingových</a:t>
            </a:r>
            <a:r>
              <a:rPr lang="cs-CZ" dirty="0"/>
              <a:t>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447800"/>
            <a:ext cx="7776864" cy="48006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záleží na stavu pacienta a možnostech </a:t>
            </a:r>
            <a:r>
              <a:rPr lang="cs-CZ" sz="2400" dirty="0" err="1">
                <a:solidFill>
                  <a:srgbClr val="C00000"/>
                </a:solidFill>
              </a:rPr>
              <a:t>pacoviště</a:t>
            </a:r>
            <a:r>
              <a:rPr lang="cs-CZ" sz="2400" dirty="0">
                <a:solidFill>
                  <a:srgbClr val="C00000"/>
                </a:solidFill>
              </a:rPr>
              <a:t>:</a:t>
            </a:r>
          </a:p>
          <a:p>
            <a:endParaRPr lang="cs-CZ" sz="2800" dirty="0"/>
          </a:p>
          <a:p>
            <a:r>
              <a:rPr lang="cs-CZ" sz="2800" dirty="0"/>
              <a:t>celotělové spirální CT </a:t>
            </a:r>
          </a:p>
          <a:p>
            <a:pPr>
              <a:buNone/>
            </a:pPr>
            <a:r>
              <a:rPr lang="cs-CZ" sz="1400" dirty="0">
                <a:solidFill>
                  <a:srgbClr val="C00000"/>
                </a:solidFill>
              </a:rPr>
              <a:t>nebo</a:t>
            </a:r>
          </a:p>
          <a:p>
            <a:r>
              <a:rPr lang="cs-CZ" sz="2800" dirty="0"/>
              <a:t>CT hrudníku, břicha a pánve + </a:t>
            </a:r>
            <a:r>
              <a:rPr lang="cs-CZ" sz="2800" dirty="0" err="1"/>
              <a:t>scinti</a:t>
            </a:r>
            <a:r>
              <a:rPr lang="cs-CZ" sz="2800" dirty="0"/>
              <a:t> skeletu / RTG dlouhých kostí</a:t>
            </a:r>
          </a:p>
          <a:p>
            <a:pPr>
              <a:buNone/>
            </a:pPr>
            <a:r>
              <a:rPr lang="cs-CZ" sz="1400" dirty="0">
                <a:solidFill>
                  <a:srgbClr val="C00000"/>
                </a:solidFill>
              </a:rPr>
              <a:t>nebo</a:t>
            </a:r>
          </a:p>
          <a:p>
            <a:r>
              <a:rPr lang="cs-CZ" sz="2800" dirty="0"/>
              <a:t>RTG S+P, </a:t>
            </a:r>
            <a:r>
              <a:rPr lang="cs-CZ" sz="2800" dirty="0" err="1"/>
              <a:t>sono</a:t>
            </a:r>
            <a:r>
              <a:rPr lang="cs-CZ" sz="2800" dirty="0"/>
              <a:t> břicha, </a:t>
            </a:r>
            <a:r>
              <a:rPr lang="cs-CZ" sz="2800" dirty="0" err="1"/>
              <a:t>scinti</a:t>
            </a:r>
            <a:r>
              <a:rPr lang="cs-CZ" sz="2800" dirty="0"/>
              <a:t> skeletu / RTG pánve, páteře a dlouhých kostí                             </a:t>
            </a:r>
          </a:p>
          <a:p>
            <a:pPr marL="82296" indent="0">
              <a:buNone/>
            </a:pPr>
            <a:r>
              <a:rPr lang="cs-CZ" sz="2400" dirty="0"/>
              <a:t>( + klin. vyšetření – prsa, per </a:t>
            </a:r>
            <a:r>
              <a:rPr lang="cs-CZ" sz="2400" dirty="0" err="1"/>
              <a:t>rectum</a:t>
            </a:r>
            <a:r>
              <a:rPr lang="cs-CZ" sz="2400" dirty="0"/>
              <a:t>, štítná </a:t>
            </a:r>
            <a:r>
              <a:rPr lang="cs-CZ" sz="2400" dirty="0" err="1"/>
              <a:t>žl</a:t>
            </a:r>
            <a:r>
              <a:rPr lang="cs-CZ" sz="2400" dirty="0"/>
              <a:t>.  + </a:t>
            </a:r>
            <a:r>
              <a:rPr lang="cs-CZ" sz="2400" dirty="0" err="1"/>
              <a:t>sono</a:t>
            </a:r>
            <a:r>
              <a:rPr lang="cs-CZ" sz="2400" dirty="0"/>
              <a:t> /MMG prsů, </a:t>
            </a:r>
            <a:r>
              <a:rPr lang="cs-CZ" sz="2400" dirty="0" err="1"/>
              <a:t>sono</a:t>
            </a:r>
            <a:r>
              <a:rPr lang="cs-CZ" sz="2400" dirty="0"/>
              <a:t> štítné </a:t>
            </a:r>
            <a:r>
              <a:rPr lang="cs-CZ" sz="2400" dirty="0" err="1"/>
              <a:t>žl</a:t>
            </a:r>
            <a:r>
              <a:rPr lang="cs-CZ" sz="2400" dirty="0"/>
              <a:t>. + </a:t>
            </a:r>
            <a:r>
              <a:rPr lang="cs-CZ" sz="2400" dirty="0" err="1"/>
              <a:t>lab</a:t>
            </a:r>
            <a:r>
              <a:rPr lang="cs-CZ" sz="2400" dirty="0"/>
              <a:t>. na myelom, PSA)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Biopsie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>
                <a:solidFill>
                  <a:srgbClr val="C00000"/>
                </a:solidFill>
              </a:rPr>
              <a:t>Bez biopsie </a:t>
            </a:r>
            <a:r>
              <a:rPr lang="cs-CZ" sz="2800" dirty="0"/>
              <a:t>– známe onkologické onemocnění s mnohočetnou </a:t>
            </a:r>
            <a:r>
              <a:rPr lang="cs-CZ" sz="2800" dirty="0" err="1"/>
              <a:t>disseminací</a:t>
            </a:r>
            <a:endParaRPr lang="cs-CZ" sz="2800" dirty="0"/>
          </a:p>
          <a:p>
            <a:pPr>
              <a:buNone/>
            </a:pPr>
            <a:endParaRPr lang="cs-CZ" sz="800" dirty="0"/>
          </a:p>
          <a:p>
            <a:r>
              <a:rPr lang="cs-CZ" sz="2800" dirty="0">
                <a:solidFill>
                  <a:srgbClr val="C00000"/>
                </a:solidFill>
              </a:rPr>
              <a:t>Punkční biopsie </a:t>
            </a:r>
            <a:r>
              <a:rPr lang="cs-CZ" sz="2800" dirty="0"/>
              <a:t>– páteř, obtížně dosažitelné lokality (pánev, </a:t>
            </a:r>
            <a:r>
              <a:rPr lang="cs-CZ" sz="2800" dirty="0" err="1"/>
              <a:t>sakrum</a:t>
            </a:r>
            <a:r>
              <a:rPr lang="cs-CZ" sz="2800" dirty="0"/>
              <a:t>), kde jde často jen o potvrzení /vyloučení meta etiologie (operace se nepředpokládá)</a:t>
            </a:r>
          </a:p>
          <a:p>
            <a:pPr>
              <a:buNone/>
            </a:pPr>
            <a:endParaRPr lang="cs-CZ" sz="900" dirty="0"/>
          </a:p>
          <a:p>
            <a:r>
              <a:rPr lang="cs-CZ" sz="2800" dirty="0">
                <a:solidFill>
                  <a:srgbClr val="C00000"/>
                </a:solidFill>
              </a:rPr>
              <a:t>Otevřená biopsie </a:t>
            </a:r>
            <a:r>
              <a:rPr lang="cs-CZ" sz="2800" dirty="0"/>
              <a:t>– zlatý standard – léze nejasné etiologie, solitární léze,..</a:t>
            </a:r>
          </a:p>
          <a:p>
            <a:pPr>
              <a:buNone/>
            </a:pPr>
            <a:endParaRPr lang="cs-CZ" sz="900" dirty="0"/>
          </a:p>
          <a:p>
            <a:r>
              <a:rPr lang="cs-CZ" sz="2800" dirty="0" err="1">
                <a:solidFill>
                  <a:srgbClr val="C00000"/>
                </a:solidFill>
              </a:rPr>
              <a:t>Frosen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section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biopsy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/>
              <a:t>– u patologických zlomenin s velmi pravděpodobnou meta etiologií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- známe </a:t>
            </a:r>
            <a:r>
              <a:rPr lang="cs-CZ" dirty="0" err="1"/>
              <a:t>origo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/>
              <a:t>domluva s ošetřujícím onkologem</a:t>
            </a:r>
          </a:p>
          <a:p>
            <a:pPr lvl="1"/>
            <a:r>
              <a:rPr lang="cs-CZ" sz="2400" dirty="0"/>
              <a:t>rozsah a prognóza onemocnění</a:t>
            </a:r>
          </a:p>
          <a:p>
            <a:pPr lvl="1"/>
            <a:r>
              <a:rPr lang="cs-CZ" sz="2400" dirty="0"/>
              <a:t>možnosti další </a:t>
            </a:r>
            <a:r>
              <a:rPr lang="cs-CZ" sz="2400" dirty="0" err="1"/>
              <a:t>onkol</a:t>
            </a:r>
            <a:r>
              <a:rPr lang="cs-CZ" sz="2400" dirty="0"/>
              <a:t>. léčby</a:t>
            </a:r>
          </a:p>
          <a:p>
            <a:pPr lvl="1"/>
            <a:r>
              <a:rPr lang="cs-CZ" sz="2400" dirty="0"/>
              <a:t>jsou k dispozici recentní vyšetření?</a:t>
            </a:r>
          </a:p>
          <a:p>
            <a:pPr lvl="1"/>
            <a:r>
              <a:rPr lang="cs-CZ" sz="2400" dirty="0"/>
              <a:t>vědělo se o kostním postižení?</a:t>
            </a:r>
          </a:p>
          <a:p>
            <a:endParaRPr lang="cs-CZ" sz="2800" dirty="0"/>
          </a:p>
          <a:p>
            <a:r>
              <a:rPr lang="cs-CZ" sz="2800" dirty="0"/>
              <a:t>aktualizace vyšetření - nejčastěji:</a:t>
            </a:r>
          </a:p>
          <a:p>
            <a:pPr lvl="1"/>
            <a:r>
              <a:rPr lang="cs-CZ" sz="2400" dirty="0"/>
              <a:t>RTG S+P </a:t>
            </a:r>
          </a:p>
          <a:p>
            <a:pPr lvl="1"/>
            <a:r>
              <a:rPr lang="cs-CZ" sz="2400" dirty="0"/>
              <a:t>Skelet:</a:t>
            </a:r>
          </a:p>
          <a:p>
            <a:pPr lvl="2"/>
            <a:r>
              <a:rPr lang="cs-CZ" sz="2000" dirty="0" err="1"/>
              <a:t>scinti</a:t>
            </a:r>
            <a:r>
              <a:rPr lang="cs-CZ" sz="2000" dirty="0"/>
              <a:t> skeletu s doplněním RTG pozitivních oblastí </a:t>
            </a:r>
          </a:p>
          <a:p>
            <a:pPr lvl="2">
              <a:buNone/>
            </a:pPr>
            <a:r>
              <a:rPr lang="cs-CZ" sz="1500" dirty="0">
                <a:solidFill>
                  <a:srgbClr val="C00000"/>
                </a:solidFill>
              </a:rPr>
              <a:t>nebo</a:t>
            </a:r>
            <a:r>
              <a:rPr lang="cs-CZ" sz="2000" dirty="0"/>
              <a:t> </a:t>
            </a:r>
          </a:p>
          <a:p>
            <a:pPr lvl="2"/>
            <a:r>
              <a:rPr lang="cs-CZ" sz="2000" dirty="0"/>
              <a:t>RTG páteře, pánve a dlouhých kostí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98080" cy="1143000"/>
          </a:xfrm>
        </p:spPr>
        <p:txBody>
          <a:bodyPr/>
          <a:lstStyle/>
          <a:p>
            <a:r>
              <a:rPr lang="cs-CZ" dirty="0"/>
              <a:t>Prognóza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331640" y="1268760"/>
            <a:ext cx="749808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konzultace s onkology</a:t>
            </a:r>
          </a:p>
          <a:p>
            <a:r>
              <a:rPr lang="cs-CZ" sz="2800" dirty="0"/>
              <a:t>typ a biologické chování primárního nádoru</a:t>
            </a:r>
          </a:p>
          <a:p>
            <a:r>
              <a:rPr lang="cs-CZ" sz="2800" dirty="0"/>
              <a:t>celkový rozsah onemocnění</a:t>
            </a:r>
          </a:p>
          <a:p>
            <a:pPr lvl="1"/>
            <a:r>
              <a:rPr lang="cs-CZ" sz="2400" dirty="0">
                <a:solidFill>
                  <a:srgbClr val="C00000"/>
                </a:solidFill>
              </a:rPr>
              <a:t>primární nádor</a:t>
            </a:r>
          </a:p>
          <a:p>
            <a:pPr lvl="1"/>
            <a:r>
              <a:rPr lang="cs-CZ" sz="2400" dirty="0">
                <a:solidFill>
                  <a:srgbClr val="C00000"/>
                </a:solidFill>
              </a:rPr>
              <a:t>solitární kostní metastáza / </a:t>
            </a:r>
            <a:r>
              <a:rPr lang="cs-CZ" sz="2400" dirty="0" err="1">
                <a:solidFill>
                  <a:srgbClr val="C00000"/>
                </a:solidFill>
              </a:rPr>
              <a:t>oligometastatické</a:t>
            </a:r>
            <a:r>
              <a:rPr lang="cs-CZ" sz="2400" dirty="0">
                <a:solidFill>
                  <a:srgbClr val="C00000"/>
                </a:solidFill>
              </a:rPr>
              <a:t> postižení / mnohočetné metastázy ve skeletu</a:t>
            </a:r>
          </a:p>
          <a:p>
            <a:pPr lvl="1"/>
            <a:r>
              <a:rPr lang="cs-CZ" sz="2400" dirty="0">
                <a:solidFill>
                  <a:srgbClr val="C00000"/>
                </a:solidFill>
              </a:rPr>
              <a:t>viscerální metastázy</a:t>
            </a:r>
          </a:p>
          <a:p>
            <a:r>
              <a:rPr lang="cs-CZ" sz="2800" dirty="0"/>
              <a:t>časový odstup primární nádor - metastáza </a:t>
            </a:r>
          </a:p>
          <a:p>
            <a:r>
              <a:rPr lang="cs-CZ" sz="2800" dirty="0"/>
              <a:t>možnosti onkologické terapie</a:t>
            </a:r>
          </a:p>
          <a:p>
            <a:r>
              <a:rPr lang="cs-CZ" sz="2800" dirty="0"/>
              <a:t>celkový stav pacienta (</a:t>
            </a:r>
            <a:r>
              <a:rPr lang="cs-CZ" sz="2800" dirty="0" err="1"/>
              <a:t>Karnofského</a:t>
            </a:r>
            <a:r>
              <a:rPr lang="cs-CZ" sz="2800" dirty="0"/>
              <a:t> index)</a:t>
            </a:r>
          </a:p>
          <a:p>
            <a:r>
              <a:rPr lang="cs-CZ" sz="2800" dirty="0"/>
              <a:t>patologická zlomenina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Riziko patologické zlomeniny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Mirelsovo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skóre -</a:t>
            </a:r>
          </a:p>
        </p:txBody>
      </p:sp>
      <p:graphicFrame>
        <p:nvGraphicFramePr>
          <p:cNvPr id="4" name="Group 211"/>
          <p:cNvGraphicFramePr>
            <a:graphicFrameLocks noGrp="1"/>
          </p:cNvGraphicFramePr>
          <p:nvPr>
            <p:ph sz="half" idx="1"/>
          </p:nvPr>
        </p:nvGraphicFramePr>
        <p:xfrm>
          <a:off x="1259632" y="1422534"/>
          <a:ext cx="7776865" cy="3014578"/>
        </p:xfrm>
        <a:graphic>
          <a:graphicData uri="http://schemas.openxmlformats.org/drawingml/2006/table">
            <a:tbl>
              <a:tblPr/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042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809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Body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23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Lokalizace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HK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DK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Pertrochanterická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 oblast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Bolest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Mírná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Střední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Velká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Typ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Osteoplastická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Smíšená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Osteolytická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48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Velikost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&lt;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šířky kosti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1/3 – 2/3 šířky kosti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&gt;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2/3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šířky kosti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5" name="Group 206"/>
          <p:cNvGraphicFramePr>
            <a:graphicFrameLocks/>
          </p:cNvGraphicFramePr>
          <p:nvPr/>
        </p:nvGraphicFramePr>
        <p:xfrm>
          <a:off x="1259632" y="4797152"/>
          <a:ext cx="7776864" cy="1798320"/>
        </p:xfrm>
        <a:graphic>
          <a:graphicData uri="http://schemas.openxmlformats.org/drawingml/2006/table">
            <a:tbl>
              <a:tblPr/>
              <a:tblGrid>
                <a:gridCol w="19114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10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843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5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≤ 7 bodů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Riziko 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Preventivní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op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. není indikována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</a:rPr>
                        <a:t>8 bodů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Riziko 15%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Hraniční indikace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5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≥ 9 bodů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Riziko 33% a více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Indikace preventivní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op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>
                <a:effectLst/>
              </a:rPr>
              <a:t>Pozn. </a:t>
            </a:r>
            <a:r>
              <a:rPr lang="cs-CZ" dirty="0"/>
              <a:t>Diagnostika </a:t>
            </a:r>
            <a:r>
              <a:rPr lang="cs-CZ" dirty="0" err="1"/>
              <a:t>patol</a:t>
            </a:r>
            <a:r>
              <a:rPr lang="cs-CZ" dirty="0"/>
              <a:t>. zlomeniny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 myslet na patologickou zlomeninu ?</a:t>
            </a:r>
            <a:r>
              <a:rPr lang="cs-CZ" dirty="0"/>
              <a:t> :</a:t>
            </a:r>
          </a:p>
          <a:p>
            <a:pPr lvl="1"/>
            <a:r>
              <a:rPr lang="cs-CZ" dirty="0"/>
              <a:t>neadekvátní úrazový děj</a:t>
            </a:r>
          </a:p>
          <a:p>
            <a:pPr lvl="1"/>
            <a:r>
              <a:rPr lang="cs-CZ" dirty="0"/>
              <a:t>onkologická anamnéza</a:t>
            </a:r>
          </a:p>
          <a:p>
            <a:pPr lvl="1"/>
            <a:r>
              <a:rPr lang="cs-CZ" dirty="0"/>
              <a:t>obtíže v místě již před zlomeninou</a:t>
            </a:r>
          </a:p>
          <a:p>
            <a:pPr lvl="1"/>
            <a:r>
              <a:rPr lang="cs-CZ" dirty="0"/>
              <a:t>RTG nález (</a:t>
            </a:r>
            <a:r>
              <a:rPr lang="cs-CZ" dirty="0" err="1"/>
              <a:t>osteolýza</a:t>
            </a:r>
            <a:r>
              <a:rPr lang="cs-CZ" dirty="0"/>
              <a:t>,apod.)</a:t>
            </a: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dál na rozdíl od traumatické zlomeniny?</a:t>
            </a:r>
          </a:p>
          <a:p>
            <a:pPr lvl="1"/>
            <a:r>
              <a:rPr lang="cs-CZ" dirty="0"/>
              <a:t>zevní fixace (ortéza, sádrová dlaha, náplasťová trakce) + </a:t>
            </a:r>
            <a:r>
              <a:rPr lang="cs-CZ" dirty="0" err="1"/>
              <a:t>analgetizace</a:t>
            </a:r>
            <a:r>
              <a:rPr lang="cs-CZ" dirty="0"/>
              <a:t> + </a:t>
            </a:r>
            <a:r>
              <a:rPr lang="cs-CZ" u="sng" dirty="0"/>
              <a:t>rychlé došetření </a:t>
            </a:r>
            <a:r>
              <a:rPr lang="cs-CZ" dirty="0"/>
              <a:t>!!</a:t>
            </a:r>
          </a:p>
          <a:p>
            <a:pPr lvl="1"/>
            <a:r>
              <a:rPr lang="cs-CZ" dirty="0"/>
              <a:t>až dle etiologie a prognózy volba vhodného řešení 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Onkologická léčba skeletálních metastáz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700808"/>
            <a:ext cx="7498080" cy="48006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systémová terapie – celková léčba nádorového onemocnění: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chemoterapie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hormonální terapie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biologická léčba</a:t>
            </a:r>
          </a:p>
          <a:p>
            <a:r>
              <a:rPr lang="cs-CZ" dirty="0"/>
              <a:t>terapie cílená na kostní metastázy: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radioterapie</a:t>
            </a:r>
          </a:p>
          <a:p>
            <a:pPr lvl="1"/>
            <a:r>
              <a:rPr lang="cs-CZ" dirty="0" err="1">
                <a:solidFill>
                  <a:srgbClr val="C00000"/>
                </a:solidFill>
              </a:rPr>
              <a:t>bisfosfonáty</a:t>
            </a:r>
            <a:endParaRPr lang="cs-CZ" dirty="0">
              <a:solidFill>
                <a:srgbClr val="C00000"/>
              </a:solidFill>
            </a:endParaRPr>
          </a:p>
          <a:p>
            <a:pPr lvl="1"/>
            <a:r>
              <a:rPr lang="cs-CZ" dirty="0" err="1">
                <a:solidFill>
                  <a:srgbClr val="C00000"/>
                </a:solidFill>
              </a:rPr>
              <a:t>denosumab</a:t>
            </a:r>
            <a:endParaRPr lang="cs-CZ" dirty="0">
              <a:solidFill>
                <a:srgbClr val="C00000"/>
              </a:solidFill>
            </a:endParaRPr>
          </a:p>
          <a:p>
            <a:pPr lvl="1"/>
            <a:r>
              <a:rPr lang="cs-CZ" dirty="0">
                <a:solidFill>
                  <a:srgbClr val="C00000"/>
                </a:solidFill>
              </a:rPr>
              <a:t>využití </a:t>
            </a:r>
            <a:r>
              <a:rPr lang="cs-CZ" dirty="0" err="1">
                <a:solidFill>
                  <a:srgbClr val="C00000"/>
                </a:solidFill>
              </a:rPr>
              <a:t>osteotropních</a:t>
            </a:r>
            <a:r>
              <a:rPr lang="cs-CZ" dirty="0">
                <a:solidFill>
                  <a:srgbClr val="C00000"/>
                </a:solidFill>
              </a:rPr>
              <a:t> radiofarmak</a:t>
            </a:r>
          </a:p>
          <a:p>
            <a:r>
              <a:rPr lang="cs-CZ" dirty="0"/>
              <a:t>symptomatická a podpůrná léčba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70839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Operační léčba skeletálních metastáz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87624" y="1214422"/>
            <a:ext cx="7498080" cy="5500726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závisí na prognóze, lokalitě a celkovém stavu pacienta</a:t>
            </a:r>
          </a:p>
          <a:p>
            <a:pPr>
              <a:buNone/>
            </a:pPr>
            <a:endParaRPr lang="cs-CZ" sz="1100" dirty="0"/>
          </a:p>
          <a:p>
            <a:r>
              <a:rPr lang="cs-CZ" sz="2800" dirty="0"/>
              <a:t>indikace :</a:t>
            </a:r>
          </a:p>
          <a:p>
            <a:pPr lvl="1"/>
            <a:r>
              <a:rPr lang="cs-CZ" sz="2400" dirty="0"/>
              <a:t>hrozící či již vzniklá patologická zlomenina</a:t>
            </a:r>
          </a:p>
          <a:p>
            <a:pPr lvl="1"/>
            <a:r>
              <a:rPr lang="cs-CZ" sz="2400" dirty="0"/>
              <a:t>obtíže (bolest) nereagující na konzervativní </a:t>
            </a:r>
            <a:r>
              <a:rPr lang="cs-CZ" sz="2400" dirty="0" err="1"/>
              <a:t>onokologickou</a:t>
            </a:r>
            <a:r>
              <a:rPr lang="cs-CZ" sz="2400" dirty="0"/>
              <a:t> terapii (systémová léčba, radioterapie, </a:t>
            </a:r>
            <a:r>
              <a:rPr lang="cs-CZ" sz="2400" dirty="0" err="1"/>
              <a:t>analgoterapie</a:t>
            </a:r>
            <a:r>
              <a:rPr lang="cs-CZ" sz="2400" dirty="0"/>
              <a:t>)</a:t>
            </a:r>
          </a:p>
          <a:p>
            <a:pPr lvl="1"/>
            <a:r>
              <a:rPr lang="cs-CZ" sz="2400" dirty="0"/>
              <a:t> solitární metastáza (</a:t>
            </a:r>
            <a:r>
              <a:rPr lang="cs-CZ" sz="2400" dirty="0" err="1"/>
              <a:t>oligometastatické</a:t>
            </a:r>
            <a:r>
              <a:rPr lang="cs-CZ" sz="2400" dirty="0"/>
              <a:t> postižení) u některých nádorů</a:t>
            </a:r>
          </a:p>
          <a:p>
            <a:pPr lvl="1">
              <a:buNone/>
            </a:pPr>
            <a:endParaRPr lang="cs-CZ" sz="1100" dirty="0"/>
          </a:p>
          <a:p>
            <a:r>
              <a:rPr lang="cs-CZ" sz="2800" dirty="0"/>
              <a:t>záměr:</a:t>
            </a:r>
          </a:p>
          <a:p>
            <a:pPr lvl="1"/>
            <a:r>
              <a:rPr lang="cs-CZ" sz="2400" dirty="0"/>
              <a:t>paliativní (většinou)</a:t>
            </a:r>
          </a:p>
          <a:p>
            <a:pPr lvl="1"/>
            <a:r>
              <a:rPr lang="cs-CZ" sz="2400" dirty="0"/>
              <a:t>kurativní (vzácně u solitárních metastáz některých nádorů)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kostní metastázy karcinomů: </a:t>
            </a:r>
          </a:p>
          <a:p>
            <a:endParaRPr lang="cs-CZ" dirty="0"/>
          </a:p>
          <a:p>
            <a:pPr lvl="1"/>
            <a:r>
              <a:rPr lang="cs-CZ" dirty="0"/>
              <a:t>představují </a:t>
            </a:r>
            <a:r>
              <a:rPr lang="cs-CZ" b="1" dirty="0"/>
              <a:t>nejčastější malignitu ve skeletu</a:t>
            </a:r>
          </a:p>
          <a:p>
            <a:pPr lvl="1"/>
            <a:endParaRPr lang="cs-CZ" dirty="0"/>
          </a:p>
          <a:p>
            <a:pPr lvl="1"/>
            <a:r>
              <a:rPr lang="cs-CZ" b="1" dirty="0"/>
              <a:t>nejčastější příčinu patologické zlomeniny v dospělém věku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v případě jejich operačního řešení je zásadní, aby </a:t>
            </a:r>
            <a:r>
              <a:rPr lang="cs-CZ" b="1" dirty="0"/>
              <a:t>zvolený typ řešení přežil pacienta a ne naopak </a:t>
            </a:r>
            <a:r>
              <a:rPr lang="cs-CZ" dirty="0"/>
              <a:t>!!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Operační léčba skeletálních metastáz - principy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87624" y="1700808"/>
            <a:ext cx="7498080" cy="4800600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/>
              <a:t>prognóza nad 3 měsíce (6 týdnů)</a:t>
            </a:r>
          </a:p>
          <a:p>
            <a:pPr>
              <a:buNone/>
            </a:pPr>
            <a:endParaRPr lang="cs-CZ" sz="900" dirty="0"/>
          </a:p>
          <a:p>
            <a:r>
              <a:rPr lang="cs-CZ" sz="2800" dirty="0"/>
              <a:t>délka přežití delší než délka rekonvalescence</a:t>
            </a:r>
          </a:p>
          <a:p>
            <a:pPr>
              <a:buNone/>
            </a:pPr>
            <a:endParaRPr lang="cs-CZ" sz="900" dirty="0"/>
          </a:p>
          <a:p>
            <a:r>
              <a:rPr lang="cs-CZ" sz="2800" u="sng" dirty="0"/>
              <a:t>rekonstrukce by měla přežít pacienta, ne naopak</a:t>
            </a:r>
          </a:p>
          <a:p>
            <a:pPr>
              <a:buNone/>
            </a:pPr>
            <a:endParaRPr lang="cs-CZ" sz="900" dirty="0"/>
          </a:p>
          <a:p>
            <a:r>
              <a:rPr lang="cs-CZ" sz="2800" dirty="0"/>
              <a:t>v případě prostých stabilizačních výkonů či </a:t>
            </a:r>
            <a:r>
              <a:rPr lang="cs-CZ" sz="2800" dirty="0" err="1"/>
              <a:t>intralezionálních</a:t>
            </a:r>
            <a:r>
              <a:rPr lang="cs-CZ" sz="2800" dirty="0"/>
              <a:t> výkonů doplnění radioterapie</a:t>
            </a:r>
          </a:p>
          <a:p>
            <a:pPr>
              <a:buNone/>
            </a:pPr>
            <a:endParaRPr lang="cs-CZ" sz="900" dirty="0"/>
          </a:p>
          <a:p>
            <a:r>
              <a:rPr lang="cs-CZ" sz="2800" dirty="0"/>
              <a:t>k výplni kostních defektů využití kostního cementu</a:t>
            </a:r>
          </a:p>
          <a:p>
            <a:pPr>
              <a:buNone/>
            </a:pPr>
            <a:endParaRPr lang="cs-CZ" sz="900" dirty="0"/>
          </a:p>
          <a:p>
            <a:r>
              <a:rPr lang="cs-CZ" sz="2800" dirty="0"/>
              <a:t>při použití endoprotéz cementované implantáty</a:t>
            </a:r>
          </a:p>
          <a:p>
            <a:pPr>
              <a:buNone/>
            </a:pPr>
            <a:endParaRPr lang="cs-CZ" sz="900" dirty="0"/>
          </a:p>
          <a:p>
            <a:r>
              <a:rPr lang="cs-CZ" sz="2800" dirty="0"/>
              <a:t>možnost rychlé a pokud možno plné zátěže</a:t>
            </a:r>
          </a:p>
          <a:p>
            <a:endParaRPr lang="cs-CZ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Operační léčba skeletálních metastáz - řešení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625574"/>
              </p:ext>
            </p:extLst>
          </p:nvPr>
        </p:nvGraphicFramePr>
        <p:xfrm>
          <a:off x="1214414" y="1844824"/>
          <a:ext cx="7534051" cy="364843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506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2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45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cs-CZ" dirty="0"/>
                        <a:t>prognóza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lokalita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řešení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cs-CZ" dirty="0"/>
                        <a:t>3-6 </a:t>
                      </a:r>
                      <a:r>
                        <a:rPr lang="cs-CZ" dirty="0" err="1"/>
                        <a:t>měs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Konzervativní postup / IM hřeb / cement + 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cs-CZ" dirty="0"/>
                        <a:t>3-6 </a:t>
                      </a:r>
                      <a:r>
                        <a:rPr lang="cs-CZ" dirty="0" err="1"/>
                        <a:t>měs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IM hřeb / Cement + OS / TU-TEP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cs-CZ" dirty="0"/>
                        <a:t>6-12 </a:t>
                      </a:r>
                      <a:r>
                        <a:rPr lang="cs-CZ" dirty="0" err="1"/>
                        <a:t>měs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Cement</a:t>
                      </a:r>
                      <a:r>
                        <a:rPr lang="cs-CZ" baseline="0" dirty="0"/>
                        <a:t> + OS / interkalární </a:t>
                      </a:r>
                      <a:r>
                        <a:rPr lang="cs-CZ" baseline="0" dirty="0" err="1"/>
                        <a:t>spacer</a:t>
                      </a:r>
                      <a:r>
                        <a:rPr lang="cs-CZ" baseline="0" dirty="0"/>
                        <a:t> / TU-TEP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cs-CZ" dirty="0"/>
                        <a:t>6-12 </a:t>
                      </a:r>
                      <a:r>
                        <a:rPr lang="cs-CZ" dirty="0" err="1"/>
                        <a:t>měs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DKK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Cement + OS / interkalární </a:t>
                      </a:r>
                      <a:r>
                        <a:rPr lang="cs-CZ" dirty="0" err="1"/>
                        <a:t>spacer</a:t>
                      </a:r>
                      <a:r>
                        <a:rPr lang="cs-CZ" dirty="0"/>
                        <a:t> / TU-TEP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cs-CZ" dirty="0"/>
                        <a:t>Nad 12 </a:t>
                      </a:r>
                      <a:r>
                        <a:rPr lang="cs-CZ" dirty="0" err="1"/>
                        <a:t>měs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HKK + DKK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Resekce + TU-</a:t>
                      </a:r>
                      <a:r>
                        <a:rPr lang="cs-CZ" baseline="0" dirty="0"/>
                        <a:t> TEP / interkalární </a:t>
                      </a:r>
                      <a:r>
                        <a:rPr lang="cs-CZ" baseline="0" dirty="0" err="1"/>
                        <a:t>spacer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5852" y="2928934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Nejčastější operační výkony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142976" y="332656"/>
            <a:ext cx="7858180" cy="1143000"/>
          </a:xfrm>
          <a:noFill/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Prostá stabilizace (IM hřeb)</a:t>
            </a:r>
          </a:p>
        </p:txBody>
      </p:sp>
      <p:pic>
        <p:nvPicPr>
          <p:cNvPr id="19459" name="Picture 9" descr="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19940" t="8965" r="21428" b="-1006"/>
          <a:stretch>
            <a:fillRect/>
          </a:stretch>
        </p:blipFill>
        <p:spPr>
          <a:xfrm>
            <a:off x="35496" y="2063353"/>
            <a:ext cx="1604963" cy="2517775"/>
          </a:xfrm>
        </p:spPr>
      </p:pic>
      <p:pic>
        <p:nvPicPr>
          <p:cNvPr id="19460" name="Picture 10" descr="b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20595" t="-481" r="22083" b="575"/>
          <a:stretch>
            <a:fillRect/>
          </a:stretch>
        </p:blipFill>
        <p:spPr>
          <a:xfrm>
            <a:off x="35496" y="3935685"/>
            <a:ext cx="1568450" cy="2733675"/>
          </a:xfrm>
        </p:spPr>
      </p:pic>
      <p:pic>
        <p:nvPicPr>
          <p:cNvPr id="19461" name="Picture 11" descr="c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33975" t="13469" r="20744" b="13528"/>
          <a:stretch>
            <a:fillRect/>
          </a:stretch>
        </p:blipFill>
        <p:spPr>
          <a:xfrm>
            <a:off x="1643042" y="2428868"/>
            <a:ext cx="1785950" cy="2879725"/>
          </a:xfrm>
        </p:spPr>
      </p:pic>
      <p:pic>
        <p:nvPicPr>
          <p:cNvPr id="19462" name="Picture 12" descr="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19089" r="28175"/>
          <a:stretch>
            <a:fillRect/>
          </a:stretch>
        </p:blipFill>
        <p:spPr>
          <a:xfrm>
            <a:off x="3428992" y="2071678"/>
            <a:ext cx="1443037" cy="2736850"/>
          </a:xfrm>
        </p:spPr>
      </p:pic>
      <p:pic>
        <p:nvPicPr>
          <p:cNvPr id="19463" name="Picture 13" descr="e"/>
          <p:cNvPicPr>
            <a:picLocks noChangeAspect="1" noChangeArrowheads="1"/>
          </p:cNvPicPr>
          <p:nvPr/>
        </p:nvPicPr>
        <p:blipFill>
          <a:blip r:embed="rId6" cstate="print"/>
          <a:srcRect l="19087" r="28175"/>
          <a:stretch>
            <a:fillRect/>
          </a:stretch>
        </p:blipFill>
        <p:spPr bwMode="auto">
          <a:xfrm>
            <a:off x="3428992" y="3643314"/>
            <a:ext cx="14430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15"/>
          <p:cNvSpPr txBox="1">
            <a:spLocks noChangeArrowheads="1"/>
          </p:cNvSpPr>
          <p:nvPr/>
        </p:nvSpPr>
        <p:spPr bwMode="auto">
          <a:xfrm>
            <a:off x="4929190" y="2132856"/>
            <a:ext cx="421481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 dirty="0"/>
              <a:t> hl. v </a:t>
            </a:r>
            <a:r>
              <a:rPr lang="cs-CZ" altLang="cs-CZ" sz="2400" dirty="0" err="1"/>
              <a:t>diafyzární</a:t>
            </a:r>
            <a:r>
              <a:rPr lang="cs-CZ" altLang="cs-CZ" sz="2400" dirty="0"/>
              <a:t> oblasti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 dirty="0"/>
              <a:t> TU ponechán in </a:t>
            </a:r>
            <a:r>
              <a:rPr lang="cs-CZ" altLang="cs-CZ" sz="2400" dirty="0" err="1"/>
              <a:t>situ</a:t>
            </a:r>
            <a:endParaRPr lang="cs-CZ" altLang="cs-CZ" sz="24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 dirty="0"/>
              <a:t> paliativní výkon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altLang="cs-CZ" sz="2400" dirty="0"/>
              <a:t> špatná prognóza (3-6 </a:t>
            </a:r>
            <a:r>
              <a:rPr lang="cs-CZ" altLang="cs-CZ" sz="2400" dirty="0" err="1"/>
              <a:t>měs</a:t>
            </a:r>
            <a:r>
              <a:rPr lang="cs-CZ" altLang="cs-CZ" sz="2400" dirty="0"/>
              <a:t>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altLang="cs-CZ" sz="2400" dirty="0"/>
              <a:t> </a:t>
            </a:r>
            <a:r>
              <a:rPr lang="cs-CZ" altLang="cs-CZ" sz="2400" dirty="0" err="1"/>
              <a:t>neresekabilní</a:t>
            </a:r>
            <a:r>
              <a:rPr lang="cs-CZ" altLang="cs-CZ" sz="2400" dirty="0"/>
              <a:t> TU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 dirty="0"/>
              <a:t> adjuvantně radioterapie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2976" y="0"/>
            <a:ext cx="7790712" cy="1143000"/>
          </a:xfrm>
        </p:spPr>
        <p:txBody>
          <a:bodyPr/>
          <a:lstStyle/>
          <a:p>
            <a:r>
              <a:rPr lang="cs-CZ" dirty="0" err="1"/>
              <a:t>Cave</a:t>
            </a:r>
            <a:r>
              <a:rPr lang="cs-CZ" dirty="0"/>
              <a:t> podcenění prognózy !!!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14414" y="1071546"/>
            <a:ext cx="7498080" cy="1338258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prostá stabilizace IM hřebem </a:t>
            </a:r>
          </a:p>
          <a:p>
            <a:r>
              <a:rPr lang="cs-CZ" sz="2400" dirty="0"/>
              <a:t>delší přežití než 3-6 </a:t>
            </a:r>
            <a:r>
              <a:rPr lang="cs-CZ" sz="2400" dirty="0" err="1"/>
              <a:t>měs</a:t>
            </a:r>
            <a:r>
              <a:rPr lang="cs-CZ" sz="2400" dirty="0"/>
              <a:t>.</a:t>
            </a:r>
          </a:p>
          <a:p>
            <a:r>
              <a:rPr lang="cs-CZ" sz="2400" dirty="0"/>
              <a:t>neprovedení radioterapie </a:t>
            </a:r>
          </a:p>
        </p:txBody>
      </p:sp>
      <p:pic>
        <p:nvPicPr>
          <p:cNvPr id="4" name="Picture 4" descr="spurný"/>
          <p:cNvPicPr>
            <a:picLocks noChangeAspect="1" noChangeArrowheads="1"/>
          </p:cNvPicPr>
          <p:nvPr/>
        </p:nvPicPr>
        <p:blipFill>
          <a:blip r:embed="rId2" cstate="print"/>
          <a:srcRect l="29376" r="20271"/>
          <a:stretch>
            <a:fillRect/>
          </a:stretch>
        </p:blipFill>
        <p:spPr>
          <a:xfrm>
            <a:off x="5072066" y="1571612"/>
            <a:ext cx="2014373" cy="4000528"/>
          </a:xfrm>
          <a:prstGeom prst="rect">
            <a:avLst/>
          </a:prstGeom>
        </p:spPr>
      </p:pic>
      <p:pic>
        <p:nvPicPr>
          <p:cNvPr id="5" name="Picture 2" descr="D:\META\RTG\Trnčáková47RTG1.jpg"/>
          <p:cNvPicPr>
            <a:picLocks noChangeAspect="1" noChangeArrowheads="1"/>
          </p:cNvPicPr>
          <p:nvPr/>
        </p:nvPicPr>
        <p:blipFill>
          <a:blip r:embed="rId3" cstate="print"/>
          <a:srcRect l="33325" t="21192" r="27935"/>
          <a:stretch>
            <a:fillRect/>
          </a:stretch>
        </p:blipFill>
        <p:spPr>
          <a:xfrm>
            <a:off x="1428728" y="2379238"/>
            <a:ext cx="1643074" cy="3478654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META\RTG\Trnčáková47AG11před.jpg"/>
          <p:cNvPicPr>
            <a:picLocks noChangeAspect="1" noChangeArrowheads="1"/>
          </p:cNvPicPr>
          <p:nvPr/>
        </p:nvPicPr>
        <p:blipFill>
          <a:blip r:embed="rId4" cstate="print"/>
          <a:srcRect l="32988" r="14286"/>
          <a:stretch>
            <a:fillRect/>
          </a:stretch>
        </p:blipFill>
        <p:spPr bwMode="auto">
          <a:xfrm>
            <a:off x="3143240" y="2357430"/>
            <a:ext cx="1796541" cy="3500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1000100" y="6215082"/>
            <a:ext cx="8286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Zvolený typ řešení by měl přežít pacienta a ne naopak </a:t>
            </a:r>
            <a:r>
              <a:rPr lang="cs-CZ" sz="2400" dirty="0"/>
              <a:t>!!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3" t="3365" r="27136" b="5919"/>
          <a:stretch/>
        </p:blipFill>
        <p:spPr>
          <a:xfrm>
            <a:off x="7215206" y="928670"/>
            <a:ext cx="1785950" cy="323181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12018" r="10086" b="10476"/>
          <a:stretch/>
        </p:blipFill>
        <p:spPr>
          <a:xfrm>
            <a:off x="7255839" y="4143380"/>
            <a:ext cx="1888161" cy="1905691"/>
          </a:xfrm>
          <a:prstGeom prst="octagon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071538" y="142852"/>
            <a:ext cx="6286544" cy="857256"/>
          </a:xfrm>
          <a:noFill/>
        </p:spPr>
        <p:txBody>
          <a:bodyPr>
            <a:noAutofit/>
          </a:bodyPr>
          <a:lstStyle/>
          <a:p>
            <a:r>
              <a:rPr lang="cs-CZ" alt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Osteosyntéza</a:t>
            </a:r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cement </a:t>
            </a:r>
          </a:p>
        </p:txBody>
      </p:sp>
      <p:pic>
        <p:nvPicPr>
          <p:cNvPr id="20483" name="Picture 9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24695" r="35649"/>
          <a:stretch>
            <a:fillRect/>
          </a:stretch>
        </p:blipFill>
        <p:spPr>
          <a:xfrm>
            <a:off x="6000760" y="1000108"/>
            <a:ext cx="1529520" cy="3857652"/>
          </a:xfrm>
        </p:spPr>
      </p:pic>
      <p:pic>
        <p:nvPicPr>
          <p:cNvPr id="20484" name="Picture 10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26724" r="30803"/>
          <a:stretch>
            <a:fillRect/>
          </a:stretch>
        </p:blipFill>
        <p:spPr>
          <a:xfrm>
            <a:off x="4357686" y="1000108"/>
            <a:ext cx="1643074" cy="3867780"/>
          </a:xfrm>
        </p:spPr>
      </p:pic>
      <p:pic>
        <p:nvPicPr>
          <p:cNvPr id="20485" name="Picture 14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35010" t="2811" r="36327"/>
          <a:stretch>
            <a:fillRect/>
          </a:stretch>
        </p:blipFill>
        <p:spPr>
          <a:xfrm>
            <a:off x="1000100" y="1000108"/>
            <a:ext cx="1500198" cy="5085184"/>
          </a:xfrm>
        </p:spPr>
      </p:pic>
      <p:pic>
        <p:nvPicPr>
          <p:cNvPr id="20486" name="Picture 8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30819" r="22386"/>
          <a:stretch>
            <a:fillRect/>
          </a:stretch>
        </p:blipFill>
        <p:spPr>
          <a:xfrm>
            <a:off x="2500298" y="1000108"/>
            <a:ext cx="1785950" cy="3816424"/>
          </a:xfrm>
        </p:spPr>
      </p:pic>
      <p:sp>
        <p:nvSpPr>
          <p:cNvPr id="7" name="TextovéPole 6"/>
          <p:cNvSpPr txBox="1"/>
          <p:nvPr/>
        </p:nvSpPr>
        <p:spPr>
          <a:xfrm>
            <a:off x="2571736" y="4929198"/>
            <a:ext cx="6357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/>
              <a:t> TU odstraněn </a:t>
            </a:r>
            <a:r>
              <a:rPr lang="cs-CZ" sz="2400" dirty="0" err="1"/>
              <a:t>intralezionálním</a:t>
            </a:r>
            <a:r>
              <a:rPr lang="cs-CZ" sz="2400" dirty="0"/>
              <a:t> výkonem či blokovou resekcí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výplň defektu cementovou plombou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OS co nejpevnější a nejrigidnější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11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5693" t="10023" r="55789" b="1352"/>
          <a:stretch>
            <a:fillRect/>
          </a:stretch>
        </p:blipFill>
        <p:spPr>
          <a:xfrm>
            <a:off x="1071539" y="1285860"/>
            <a:ext cx="1285884" cy="2957513"/>
          </a:xfrm>
        </p:spPr>
      </p:pic>
      <p:pic>
        <p:nvPicPr>
          <p:cNvPr id="21508" name="Picture 12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14655" t="2205" r="35362"/>
          <a:stretch>
            <a:fillRect/>
          </a:stretch>
        </p:blipFill>
        <p:spPr>
          <a:xfrm>
            <a:off x="1071538" y="4286256"/>
            <a:ext cx="1285884" cy="2515926"/>
          </a:xfrm>
        </p:spPr>
      </p:pic>
      <p:pic>
        <p:nvPicPr>
          <p:cNvPr id="21509" name="Picture 13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34957" t="16270" r="26331"/>
          <a:stretch>
            <a:fillRect/>
          </a:stretch>
        </p:blipFill>
        <p:spPr>
          <a:xfrm>
            <a:off x="2357422" y="1785926"/>
            <a:ext cx="1143008" cy="2471738"/>
          </a:xfrm>
        </p:spPr>
      </p:pic>
      <p:pic>
        <p:nvPicPr>
          <p:cNvPr id="21510" name="Picture 1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35859" r="25449" b="5696"/>
          <a:stretch>
            <a:fillRect/>
          </a:stretch>
        </p:blipFill>
        <p:spPr>
          <a:xfrm>
            <a:off x="2357422" y="3643314"/>
            <a:ext cx="1143008" cy="2784475"/>
          </a:xfrm>
        </p:spPr>
      </p:pic>
      <p:sp>
        <p:nvSpPr>
          <p:cNvPr id="7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071538" y="214290"/>
            <a:ext cx="6429420" cy="1143000"/>
          </a:xfrm>
          <a:noFill/>
        </p:spPr>
        <p:txBody>
          <a:bodyPr>
            <a:noAutofit/>
          </a:bodyPr>
          <a:lstStyle/>
          <a:p>
            <a:r>
              <a:rPr lang="cs-CZ" alt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Osteosyntéza</a:t>
            </a:r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cement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71868" y="2071678"/>
            <a:ext cx="4000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/>
              <a:t> prognóza 3 – 12 </a:t>
            </a:r>
            <a:r>
              <a:rPr lang="cs-CZ" sz="2400" dirty="0" err="1"/>
              <a:t>měs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zejména na DKK omezená životnost (kolem 12 </a:t>
            </a:r>
            <a:r>
              <a:rPr lang="cs-CZ" sz="2400" dirty="0" err="1"/>
              <a:t>měs</a:t>
            </a:r>
            <a:r>
              <a:rPr lang="cs-CZ" sz="2400" dirty="0"/>
              <a:t>. )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při neradikálním či </a:t>
            </a:r>
            <a:r>
              <a:rPr lang="cs-CZ" sz="2400" dirty="0" err="1"/>
              <a:t>intralezionálním</a:t>
            </a:r>
            <a:r>
              <a:rPr lang="cs-CZ" sz="2400" dirty="0"/>
              <a:t>  odstranění TU indikována radioterapie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26B4C424-AEB3-458C-BF71-C97693D020A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5448" t="6960"/>
          <a:stretch>
            <a:fillRect/>
          </a:stretch>
        </p:blipFill>
        <p:spPr>
          <a:xfrm>
            <a:off x="7572396" y="71414"/>
            <a:ext cx="1428760" cy="286508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49647D2A-AA63-49C8-83C0-8D650D6B0EA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9091" t="-3704"/>
          <a:stretch>
            <a:fillRect/>
          </a:stretch>
        </p:blipFill>
        <p:spPr>
          <a:xfrm>
            <a:off x="7572396" y="2285992"/>
            <a:ext cx="1431190" cy="2214578"/>
          </a:xfrm>
          <a:prstGeom prst="rect">
            <a:avLst/>
          </a:prstGeom>
        </p:spPr>
      </p:pic>
      <p:pic>
        <p:nvPicPr>
          <p:cNvPr id="11" name="Zástupný symbol pro obsah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-56" r="35219" b="19097"/>
          <a:stretch/>
        </p:blipFill>
        <p:spPr>
          <a:xfrm>
            <a:off x="7571830" y="3786190"/>
            <a:ext cx="1429326" cy="288146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071538" y="214290"/>
            <a:ext cx="7643866" cy="1143000"/>
          </a:xfrm>
          <a:noFill/>
        </p:spPr>
        <p:txBody>
          <a:bodyPr>
            <a:noAutofit/>
          </a:bodyPr>
          <a:lstStyle/>
          <a:p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Resekce + TU-TEP (či CKP)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142976" y="1142984"/>
            <a:ext cx="56436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/>
              <a:t> prognóza: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 na DKK od prognózy 3-6 </a:t>
            </a:r>
            <a:r>
              <a:rPr lang="cs-CZ" sz="2400" dirty="0" err="1"/>
              <a:t>měs</a:t>
            </a:r>
            <a:endParaRPr lang="cs-CZ" sz="2400" dirty="0"/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 na HKK od prognózy 6-12 </a:t>
            </a:r>
            <a:r>
              <a:rPr lang="cs-CZ" sz="2400" dirty="0" err="1"/>
              <a:t>měs</a:t>
            </a:r>
            <a:endParaRPr lang="cs-CZ" sz="2400" dirty="0"/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 u </a:t>
            </a:r>
            <a:r>
              <a:rPr lang="cs-CZ" sz="2400" dirty="0" err="1"/>
              <a:t>proxim</a:t>
            </a:r>
            <a:r>
              <a:rPr lang="cs-CZ" sz="2400" dirty="0"/>
              <a:t>. </a:t>
            </a:r>
            <a:r>
              <a:rPr lang="cs-CZ" sz="2400" dirty="0" err="1"/>
              <a:t>fem</a:t>
            </a:r>
            <a:r>
              <a:rPr lang="cs-CZ" sz="2400" dirty="0"/>
              <a:t>. metoda volby</a:t>
            </a:r>
          </a:p>
          <a:p>
            <a:pPr lvl="1">
              <a:buFont typeface="Arial" pitchFamily="34" charset="0"/>
              <a:buChar char="•"/>
            </a:pPr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není limitována životnost rekonstrukce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cementované implantáty</a:t>
            </a:r>
          </a:p>
          <a:p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při neradikálním odstranění TU indikována radioterapie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nejčastěji </a:t>
            </a:r>
            <a:r>
              <a:rPr lang="cs-CZ" sz="2400" dirty="0" err="1"/>
              <a:t>proxim</a:t>
            </a:r>
            <a:r>
              <a:rPr lang="cs-CZ" sz="2400" dirty="0"/>
              <a:t>. </a:t>
            </a:r>
            <a:r>
              <a:rPr lang="cs-CZ" sz="2400" dirty="0" err="1"/>
              <a:t>fem</a:t>
            </a:r>
            <a:r>
              <a:rPr lang="cs-CZ" sz="2400" dirty="0"/>
              <a:t>. a </a:t>
            </a:r>
            <a:r>
              <a:rPr lang="cs-CZ" sz="2400" dirty="0" err="1"/>
              <a:t>proxim</a:t>
            </a:r>
            <a:r>
              <a:rPr lang="cs-CZ" sz="2400" dirty="0"/>
              <a:t>. hum., </a:t>
            </a:r>
          </a:p>
          <a:p>
            <a:r>
              <a:rPr lang="cs-CZ" sz="2400" dirty="0"/>
              <a:t>méně </a:t>
            </a:r>
            <a:r>
              <a:rPr lang="cs-CZ" sz="2400" dirty="0" err="1"/>
              <a:t>dist</a:t>
            </a:r>
            <a:r>
              <a:rPr lang="cs-CZ" sz="2400" dirty="0"/>
              <a:t> </a:t>
            </a:r>
            <a:r>
              <a:rPr lang="cs-CZ" sz="2400" dirty="0" err="1"/>
              <a:t>fem</a:t>
            </a:r>
            <a:r>
              <a:rPr lang="cs-CZ" sz="2400" dirty="0"/>
              <a:t>., ostatní lokality vzácně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/>
          <a:stretch>
            <a:fillRect/>
          </a:stretch>
        </p:blipFill>
        <p:spPr bwMode="auto">
          <a:xfrm>
            <a:off x="6429388" y="1857364"/>
            <a:ext cx="2465381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ETA\RTG\Kouřilová47RTG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80" t="3840" r="22953" b="27422"/>
          <a:stretch>
            <a:fillRect/>
          </a:stretch>
        </p:blipFill>
        <p:spPr>
          <a:xfrm>
            <a:off x="0" y="3789040"/>
            <a:ext cx="2628391" cy="306896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D:\META\RTG\Kouřilová47AG1.jpg"/>
          <p:cNvPicPr>
            <a:picLocks noChangeAspect="1" noChangeArrowheads="1"/>
          </p:cNvPicPr>
          <p:nvPr/>
        </p:nvPicPr>
        <p:blipFill>
          <a:blip r:embed="rId3" cstate="print"/>
          <a:srcRect l="26900" t="19551" r="25850" b="20600"/>
          <a:stretch>
            <a:fillRect/>
          </a:stretch>
        </p:blipFill>
        <p:spPr bwMode="auto">
          <a:xfrm>
            <a:off x="2699792" y="3789362"/>
            <a:ext cx="2422525" cy="3068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D:\META\RTG\Kouřilová47AG2.jpg"/>
          <p:cNvPicPr>
            <a:picLocks noChangeAspect="1" noChangeArrowheads="1"/>
          </p:cNvPicPr>
          <p:nvPr/>
        </p:nvPicPr>
        <p:blipFill>
          <a:blip r:embed="rId4" cstate="print"/>
          <a:srcRect l="29000" t="22700" r="21650" b="18501"/>
          <a:stretch>
            <a:fillRect/>
          </a:stretch>
        </p:blipFill>
        <p:spPr bwMode="auto">
          <a:xfrm>
            <a:off x="4788024" y="3789362"/>
            <a:ext cx="2576512" cy="3068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D:\META\RTG\Kouřilová47RTG2.jpg"/>
          <p:cNvPicPr>
            <a:picLocks noChangeAspect="1" noChangeArrowheads="1"/>
          </p:cNvPicPr>
          <p:nvPr/>
        </p:nvPicPr>
        <p:blipFill>
          <a:blip r:embed="rId5" cstate="print"/>
          <a:srcRect l="39164" t="6977" r="1980"/>
          <a:stretch>
            <a:fillRect/>
          </a:stretch>
        </p:blipFill>
        <p:spPr bwMode="auto">
          <a:xfrm>
            <a:off x="7020272" y="-1"/>
            <a:ext cx="2123728" cy="3327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D:\META\RTG\Kouřilová47RTG3.jpg"/>
          <p:cNvPicPr>
            <a:picLocks noChangeAspect="1" noChangeArrowheads="1"/>
          </p:cNvPicPr>
          <p:nvPr/>
        </p:nvPicPr>
        <p:blipFill>
          <a:blip r:embed="rId6" cstate="print"/>
          <a:srcRect l="22134" r="16638"/>
          <a:stretch>
            <a:fillRect/>
          </a:stretch>
        </p:blipFill>
        <p:spPr bwMode="auto">
          <a:xfrm>
            <a:off x="6999577" y="3356992"/>
            <a:ext cx="2144423" cy="3501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5662412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TU-THA </a:t>
            </a:r>
            <a:r>
              <a:rPr lang="cs-CZ" dirty="0"/>
              <a:t>= optimální řešení v oblasti proximálního femuru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71538" y="1785926"/>
            <a:ext cx="5572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</a:rPr>
              <a:t> komplikace a možnosti jejich prevence 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vyšší riziko luxace – bipolární jamky TEP či bipolární CKP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svalová insuficience – </a:t>
            </a:r>
            <a:r>
              <a:rPr lang="cs-CZ" sz="2400" dirty="0" err="1"/>
              <a:t>reinzerce</a:t>
            </a:r>
            <a:r>
              <a:rPr lang="cs-CZ" sz="2400" dirty="0"/>
              <a:t> svalů pomoci </a:t>
            </a:r>
            <a:r>
              <a:rPr lang="cs-CZ" sz="2400" dirty="0" err="1"/>
              <a:t>Trevira</a:t>
            </a:r>
            <a:r>
              <a:rPr lang="cs-CZ" sz="2400" dirty="0"/>
              <a:t> </a:t>
            </a:r>
            <a:r>
              <a:rPr lang="cs-CZ" sz="2400" dirty="0" err="1"/>
              <a:t>attachement</a:t>
            </a:r>
            <a:r>
              <a:rPr lang="cs-CZ" sz="2400" dirty="0"/>
              <a:t> tube </a:t>
            </a:r>
            <a:endParaRPr lang="cs-CZ" sz="2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:\TU - medici\mt\TU TEP rev\1.jpg"/>
          <p:cNvPicPr>
            <a:picLocks noChangeAspect="1" noChangeArrowheads="1"/>
          </p:cNvPicPr>
          <p:nvPr/>
        </p:nvPicPr>
        <p:blipFill>
          <a:blip r:embed="rId2" cstate="print"/>
          <a:srcRect l="42456" t="8001" r="14300" b="19550"/>
          <a:stretch>
            <a:fillRect/>
          </a:stretch>
        </p:blipFill>
        <p:spPr bwMode="auto">
          <a:xfrm>
            <a:off x="6180914" y="1"/>
            <a:ext cx="1790851" cy="3000372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00100" y="1071546"/>
            <a:ext cx="521497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Proximální humerus:</a:t>
            </a:r>
            <a:br>
              <a:rPr lang="cs-CZ" dirty="0"/>
            </a:br>
            <a:r>
              <a:rPr lang="cs-CZ" sz="4400" b="1" dirty="0"/>
              <a:t> 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TU-CKP</a:t>
            </a:r>
            <a:r>
              <a:rPr lang="cs-CZ" sz="4400" b="1" dirty="0"/>
              <a:t> </a:t>
            </a:r>
            <a:r>
              <a:rPr lang="cs-CZ" sz="4400" dirty="0"/>
              <a:t/>
            </a:r>
            <a:br>
              <a:rPr lang="cs-CZ" sz="4400" dirty="0"/>
            </a:br>
            <a:r>
              <a:rPr lang="cs-CZ" sz="2400" dirty="0">
                <a:solidFill>
                  <a:schemeClr val="tx1"/>
                </a:solidFill>
              </a:rPr>
              <a:t>- většinou, </a:t>
            </a:r>
            <a:r>
              <a:rPr lang="cs-CZ" sz="2400" dirty="0" err="1">
                <a:solidFill>
                  <a:schemeClr val="tx1"/>
                </a:solidFill>
              </a:rPr>
              <a:t>max</a:t>
            </a:r>
            <a:r>
              <a:rPr lang="cs-CZ" sz="2400" dirty="0">
                <a:solidFill>
                  <a:schemeClr val="tx1"/>
                </a:solidFill>
              </a:rPr>
              <a:t> snaha o rekonstrukce RM (</a:t>
            </a:r>
            <a:r>
              <a:rPr lang="cs-CZ" sz="2400" dirty="0" err="1">
                <a:solidFill>
                  <a:schemeClr val="tx1"/>
                </a:solidFill>
              </a:rPr>
              <a:t>Trevira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attachement</a:t>
            </a:r>
            <a:r>
              <a:rPr lang="cs-CZ" sz="2400" dirty="0">
                <a:solidFill>
                  <a:schemeClr val="tx1"/>
                </a:solidFill>
              </a:rPr>
              <a:t> tube)</a:t>
            </a:r>
            <a:r>
              <a:rPr lang="cs-CZ" sz="4400" dirty="0"/>
              <a:t>                            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TU-TEP 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reverza</a:t>
            </a:r>
            <a:r>
              <a:rPr lang="cs-CZ" sz="4400" dirty="0"/>
              <a:t/>
            </a:r>
            <a:br>
              <a:rPr lang="cs-CZ" sz="4400" dirty="0"/>
            </a:br>
            <a:r>
              <a:rPr lang="cs-CZ" sz="2400" dirty="0"/>
              <a:t>- vzácněji, dlouhodobá prognóza, solitární meta, nerekonstruovatelná RM</a:t>
            </a:r>
            <a:endParaRPr lang="cs-CZ" sz="4400" dirty="0"/>
          </a:p>
        </p:txBody>
      </p:sp>
      <p:pic>
        <p:nvPicPr>
          <p:cNvPr id="1026" name="Picture 2" descr="I:\TU - medici\mt\TU CKP\1.jpg"/>
          <p:cNvPicPr>
            <a:picLocks noChangeAspect="1" noChangeArrowheads="1"/>
          </p:cNvPicPr>
          <p:nvPr/>
        </p:nvPicPr>
        <p:blipFill>
          <a:blip r:embed="rId3" cstate="print"/>
          <a:srcRect l="17947" t="14300" r="34250" b="15351"/>
          <a:stretch>
            <a:fillRect/>
          </a:stretch>
        </p:blipFill>
        <p:spPr bwMode="auto">
          <a:xfrm>
            <a:off x="1124598" y="3500439"/>
            <a:ext cx="2232956" cy="3214710"/>
          </a:xfrm>
          <a:prstGeom prst="rect">
            <a:avLst/>
          </a:prstGeom>
          <a:noFill/>
        </p:spPr>
      </p:pic>
      <p:pic>
        <p:nvPicPr>
          <p:cNvPr id="1027" name="Picture 3" descr="I:\TU - medici\mt\TU CKP\2.jpg"/>
          <p:cNvPicPr>
            <a:picLocks noChangeAspect="1" noChangeArrowheads="1"/>
          </p:cNvPicPr>
          <p:nvPr/>
        </p:nvPicPr>
        <p:blipFill>
          <a:blip r:embed="rId4" cstate="print"/>
          <a:srcRect l="38450" t="6951" r="18500" b="10101"/>
          <a:stretch>
            <a:fillRect/>
          </a:stretch>
        </p:blipFill>
        <p:spPr bwMode="auto">
          <a:xfrm>
            <a:off x="3357555" y="3500439"/>
            <a:ext cx="1643074" cy="3214709"/>
          </a:xfrm>
          <a:prstGeom prst="rect">
            <a:avLst/>
          </a:prstGeom>
          <a:noFill/>
        </p:spPr>
      </p:pic>
      <p:pic>
        <p:nvPicPr>
          <p:cNvPr id="1029" name="Picture 5" descr="I:\TU - medici\mt\TU TEP rev\2.jpg"/>
          <p:cNvPicPr>
            <a:picLocks noChangeAspect="1" noChangeArrowheads="1"/>
          </p:cNvPicPr>
          <p:nvPr/>
        </p:nvPicPr>
        <p:blipFill>
          <a:blip r:embed="rId5" cstate="print"/>
          <a:srcRect l="36749" t="9051" r="12201" b="19550"/>
          <a:stretch>
            <a:fillRect/>
          </a:stretch>
        </p:blipFill>
        <p:spPr bwMode="auto">
          <a:xfrm>
            <a:off x="7936271" y="0"/>
            <a:ext cx="1207729" cy="1689142"/>
          </a:xfrm>
          <a:prstGeom prst="rect">
            <a:avLst/>
          </a:prstGeom>
          <a:noFill/>
        </p:spPr>
      </p:pic>
      <p:pic>
        <p:nvPicPr>
          <p:cNvPr id="1030" name="Picture 6" descr="I:\TU - medici\mt\TU TEP rev\3.jpg"/>
          <p:cNvPicPr>
            <a:picLocks noChangeAspect="1" noChangeArrowheads="1"/>
          </p:cNvPicPr>
          <p:nvPr/>
        </p:nvPicPr>
        <p:blipFill>
          <a:blip r:embed="rId6" cstate="print"/>
          <a:srcRect l="19551" r="24800" b="22700"/>
          <a:stretch>
            <a:fillRect/>
          </a:stretch>
        </p:blipFill>
        <p:spPr bwMode="auto">
          <a:xfrm>
            <a:off x="7929587" y="1571612"/>
            <a:ext cx="1214414" cy="1686884"/>
          </a:xfrm>
          <a:prstGeom prst="rect">
            <a:avLst/>
          </a:prstGeom>
          <a:noFill/>
        </p:spPr>
      </p:pic>
      <p:pic>
        <p:nvPicPr>
          <p:cNvPr id="1031" name="Picture 7" descr="I:\TU - medici\mt\TU TEP rev\4.jpg"/>
          <p:cNvPicPr>
            <a:picLocks noChangeAspect="1" noChangeArrowheads="1"/>
          </p:cNvPicPr>
          <p:nvPr/>
        </p:nvPicPr>
        <p:blipFill>
          <a:blip r:embed="rId7" cstate="print"/>
          <a:srcRect l="31100" t="14300" r="25850" b="2751"/>
          <a:stretch>
            <a:fillRect/>
          </a:stretch>
        </p:blipFill>
        <p:spPr bwMode="auto">
          <a:xfrm>
            <a:off x="6643702" y="3000372"/>
            <a:ext cx="1944216" cy="3746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498080" cy="1143000"/>
          </a:xfrm>
        </p:spPr>
        <p:txBody>
          <a:bodyPr/>
          <a:lstStyle/>
          <a:p>
            <a:r>
              <a:rPr lang="cs-CZ" dirty="0"/>
              <a:t>Úvod – statistika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340768"/>
            <a:ext cx="8100392" cy="1296144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Arial"/>
                <a:cs typeface="Arial"/>
              </a:rPr>
              <a:t>↑</a:t>
            </a:r>
            <a:r>
              <a:rPr lang="cs-CZ" sz="2800" dirty="0">
                <a:latin typeface="Arial"/>
                <a:cs typeface="Arial"/>
              </a:rPr>
              <a:t>incidence většiny zhoubných nádorů </a:t>
            </a:r>
          </a:p>
          <a:p>
            <a:r>
              <a:rPr lang="cs-CZ" sz="2800" dirty="0"/>
              <a:t>setrvalá mortalita </a:t>
            </a:r>
          </a:p>
          <a:p>
            <a:r>
              <a:rPr lang="cs-CZ" sz="2800" dirty="0">
                <a:latin typeface="Arial"/>
                <a:cs typeface="Arial"/>
              </a:rPr>
              <a:t>↑prevalence zhoubných nádorů </a:t>
            </a:r>
            <a:endParaRPr lang="cs-CZ" sz="2800" dirty="0"/>
          </a:p>
          <a:p>
            <a:endParaRPr lang="cs-CZ" sz="2800" dirty="0"/>
          </a:p>
          <a:p>
            <a:endParaRPr lang="cs-CZ" dirty="0">
              <a:latin typeface="Arial"/>
              <a:cs typeface="Arial"/>
            </a:endParaRPr>
          </a:p>
        </p:txBody>
      </p:sp>
      <p:pic>
        <p:nvPicPr>
          <p:cNvPr id="1028" name="Picture 4" descr="Image result for vývoj incidence zhoubných nádorů v Č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52936"/>
            <a:ext cx="8748464" cy="36918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Koleno </a:t>
            </a:r>
            <a:r>
              <a:rPr lang="cs-CZ" sz="4000" dirty="0"/>
              <a:t>(</a:t>
            </a:r>
            <a:r>
              <a:rPr lang="cs-CZ" sz="4000" dirty="0" err="1"/>
              <a:t>dist.fem</a:t>
            </a:r>
            <a:r>
              <a:rPr lang="cs-CZ" sz="4000" dirty="0"/>
              <a:t>./</a:t>
            </a:r>
            <a:r>
              <a:rPr lang="cs-CZ" sz="4000" dirty="0" err="1"/>
              <a:t>proxim.tib</a:t>
            </a:r>
            <a:r>
              <a:rPr lang="cs-CZ" sz="4000" dirty="0"/>
              <a:t>.) </a:t>
            </a:r>
            <a:r>
              <a:rPr lang="cs-CZ" dirty="0"/>
              <a:t>–</a:t>
            </a:r>
            <a:r>
              <a:rPr lang="cs-CZ" b="1" dirty="0"/>
              <a:t> TU-TKA</a:t>
            </a:r>
          </a:p>
        </p:txBody>
      </p:sp>
      <p:pic>
        <p:nvPicPr>
          <p:cNvPr id="5" name="Picture 7" descr="8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1729" t="6194" r="26158" b="8516"/>
          <a:stretch>
            <a:fillRect/>
          </a:stretch>
        </p:blipFill>
        <p:spPr>
          <a:xfrm>
            <a:off x="0" y="2071678"/>
            <a:ext cx="1872208" cy="3791723"/>
          </a:xfrm>
          <a:noFill/>
        </p:spPr>
      </p:pic>
      <p:pic>
        <p:nvPicPr>
          <p:cNvPr id="6" name="Picture 8" descr="84"/>
          <p:cNvPicPr>
            <a:picLocks noChangeAspect="1" noChangeArrowheads="1"/>
          </p:cNvPicPr>
          <p:nvPr/>
        </p:nvPicPr>
        <p:blipFill>
          <a:blip r:embed="rId3" cstate="print"/>
          <a:srcRect l="51169" t="21701" r="12343" b="10068"/>
          <a:stretch>
            <a:fillRect/>
          </a:stretch>
        </p:blipFill>
        <p:spPr>
          <a:xfrm>
            <a:off x="1835696" y="3356992"/>
            <a:ext cx="1872131" cy="3501008"/>
          </a:xfrm>
          <a:prstGeom prst="rect">
            <a:avLst/>
          </a:prstGeom>
          <a:noFill/>
        </p:spPr>
      </p:pic>
      <p:pic>
        <p:nvPicPr>
          <p:cNvPr id="7" name="Picture 14" descr="88"/>
          <p:cNvPicPr>
            <a:picLocks noChangeAspect="1" noChangeArrowheads="1"/>
          </p:cNvPicPr>
          <p:nvPr/>
        </p:nvPicPr>
        <p:blipFill>
          <a:blip r:embed="rId4" cstate="print"/>
          <a:srcRect l="36879" t="9525" r="18790" b="9534"/>
          <a:stretch>
            <a:fillRect/>
          </a:stretch>
        </p:blipFill>
        <p:spPr>
          <a:xfrm>
            <a:off x="3698214" y="1962526"/>
            <a:ext cx="2088232" cy="3752490"/>
          </a:xfrm>
          <a:prstGeom prst="rect">
            <a:avLst/>
          </a:prstGeom>
          <a:noFill/>
        </p:spPr>
      </p:pic>
      <p:pic>
        <p:nvPicPr>
          <p:cNvPr id="9" name="Picture 8" descr="94"/>
          <p:cNvPicPr>
            <a:picLocks noChangeAspect="1" noChangeArrowheads="1"/>
          </p:cNvPicPr>
          <p:nvPr/>
        </p:nvPicPr>
        <p:blipFill>
          <a:blip r:embed="rId5" cstate="print"/>
          <a:srcRect l="30144" r="23939" b="6960"/>
          <a:stretch>
            <a:fillRect/>
          </a:stretch>
        </p:blipFill>
        <p:spPr>
          <a:xfrm>
            <a:off x="6732240" y="1970880"/>
            <a:ext cx="2411760" cy="4887120"/>
          </a:xfrm>
          <a:prstGeom prst="rect">
            <a:avLst/>
          </a:prstGeom>
          <a:noFill/>
        </p:spPr>
      </p:pic>
      <p:pic>
        <p:nvPicPr>
          <p:cNvPr id="8" name="Picture 7" descr="93"/>
          <p:cNvPicPr>
            <a:picLocks noChangeAspect="1" noChangeArrowheads="1"/>
          </p:cNvPicPr>
          <p:nvPr/>
        </p:nvPicPr>
        <p:blipFill>
          <a:blip r:embed="rId6" cstate="print"/>
          <a:srcRect l="41157" r="28189" b="5409"/>
          <a:stretch>
            <a:fillRect/>
          </a:stretch>
        </p:blipFill>
        <p:spPr>
          <a:xfrm>
            <a:off x="5796136" y="1968499"/>
            <a:ext cx="1584176" cy="4889501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1214414" y="928670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400" dirty="0"/>
              <a:t> méně často</a:t>
            </a:r>
          </a:p>
          <a:p>
            <a:pPr>
              <a:buFontTx/>
              <a:buChar char="-"/>
            </a:pPr>
            <a:r>
              <a:rPr lang="cs-CZ" sz="2400" dirty="0"/>
              <a:t> stištěné implantáty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00066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Resekce + interkalární </a:t>
            </a:r>
            <a:r>
              <a:rPr lang="cs-CZ" b="1" dirty="0" err="1">
                <a:solidFill>
                  <a:srgbClr val="C00000"/>
                </a:solidFill>
              </a:rPr>
              <a:t>spacer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0100" y="1571612"/>
            <a:ext cx="5028590" cy="51429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800" b="1" dirty="0">
                <a:solidFill>
                  <a:schemeClr val="tx2"/>
                </a:solidFill>
              </a:rPr>
              <a:t>indikace:</a:t>
            </a:r>
          </a:p>
          <a:p>
            <a:r>
              <a:rPr lang="cs-CZ" sz="2400" dirty="0"/>
              <a:t>u pacientů s dobrou prognózou</a:t>
            </a:r>
          </a:p>
          <a:p>
            <a:r>
              <a:rPr lang="cs-CZ" sz="2400" dirty="0"/>
              <a:t>HKK nad 12 </a:t>
            </a:r>
            <a:r>
              <a:rPr lang="cs-CZ" sz="2400" dirty="0" err="1"/>
              <a:t>měs</a:t>
            </a:r>
            <a:endParaRPr lang="cs-CZ" sz="2400" dirty="0"/>
          </a:p>
          <a:p>
            <a:r>
              <a:rPr lang="cs-CZ" sz="2400" dirty="0"/>
              <a:t>DKK nad 6 </a:t>
            </a:r>
            <a:r>
              <a:rPr lang="cs-CZ" sz="2400" dirty="0" err="1"/>
              <a:t>měs</a:t>
            </a:r>
            <a:r>
              <a:rPr lang="cs-CZ" sz="2400" dirty="0"/>
              <a:t>.</a:t>
            </a:r>
          </a:p>
          <a:p>
            <a:r>
              <a:rPr lang="cs-CZ" sz="2400" dirty="0"/>
              <a:t>solitární meta v diafýze</a:t>
            </a:r>
          </a:p>
          <a:p>
            <a:pPr>
              <a:buNone/>
            </a:pPr>
            <a:endParaRPr lang="cs-CZ" sz="2800" dirty="0"/>
          </a:p>
          <a:p>
            <a:pPr>
              <a:buNone/>
            </a:pPr>
            <a:r>
              <a:rPr lang="cs-CZ" sz="2800" b="1" dirty="0">
                <a:solidFill>
                  <a:schemeClr val="tx2"/>
                </a:solidFill>
              </a:rPr>
              <a:t>ošetření metastatického ložiska:</a:t>
            </a:r>
            <a:endParaRPr lang="cs-CZ" sz="2400" b="1" dirty="0">
              <a:solidFill>
                <a:schemeClr val="tx2"/>
              </a:solidFill>
            </a:endParaRPr>
          </a:p>
          <a:p>
            <a:r>
              <a:rPr lang="cs-CZ" sz="2400" dirty="0"/>
              <a:t>většinou široká resekce</a:t>
            </a:r>
          </a:p>
          <a:p>
            <a:r>
              <a:rPr lang="cs-CZ" sz="2400" dirty="0"/>
              <a:t>v případě rezidua i zde nutná adjuvantní radioterapie</a:t>
            </a:r>
          </a:p>
          <a:p>
            <a:endParaRPr lang="cs-CZ" sz="2400" dirty="0"/>
          </a:p>
        </p:txBody>
      </p:sp>
      <p:pic>
        <p:nvPicPr>
          <p:cNvPr id="3074" name="Picture 2" descr="H:\Interkalární spacer\X\3\4.jpg"/>
          <p:cNvPicPr>
            <a:picLocks noChangeAspect="1" noChangeArrowheads="1"/>
          </p:cNvPicPr>
          <p:nvPr/>
        </p:nvPicPr>
        <p:blipFill>
          <a:blip r:embed="rId2" cstate="print"/>
          <a:srcRect l="22522" r="13666"/>
          <a:stretch>
            <a:fillRect/>
          </a:stretch>
        </p:blipFill>
        <p:spPr bwMode="auto">
          <a:xfrm>
            <a:off x="6072198" y="0"/>
            <a:ext cx="1792052" cy="2808312"/>
          </a:xfrm>
          <a:prstGeom prst="rect">
            <a:avLst/>
          </a:prstGeom>
          <a:noFill/>
        </p:spPr>
      </p:pic>
      <p:pic>
        <p:nvPicPr>
          <p:cNvPr id="3075" name="Picture 3" descr="H:\Interkalární spacer\X\3\6.jpg"/>
          <p:cNvPicPr>
            <a:picLocks noChangeAspect="1" noChangeArrowheads="1"/>
          </p:cNvPicPr>
          <p:nvPr/>
        </p:nvPicPr>
        <p:blipFill>
          <a:blip r:embed="rId3" cstate="print"/>
          <a:srcRect l="42139" r="24158"/>
          <a:stretch>
            <a:fillRect/>
          </a:stretch>
        </p:blipFill>
        <p:spPr bwMode="auto">
          <a:xfrm>
            <a:off x="7858718" y="0"/>
            <a:ext cx="1285282" cy="3813566"/>
          </a:xfrm>
          <a:prstGeom prst="rect">
            <a:avLst/>
          </a:prstGeom>
          <a:noFill/>
        </p:spPr>
      </p:pic>
      <p:pic>
        <p:nvPicPr>
          <p:cNvPr id="6" name="Picture 3" descr="H:\Interkalární spacer\X\KotěšovcováMonika70\4.jpg"/>
          <p:cNvPicPr>
            <a:picLocks noChangeAspect="1" noChangeArrowheads="1"/>
          </p:cNvPicPr>
          <p:nvPr/>
        </p:nvPicPr>
        <p:blipFill>
          <a:blip r:embed="rId4" cstate="print"/>
          <a:srcRect l="22489" r="21290"/>
          <a:stretch>
            <a:fillRect/>
          </a:stretch>
        </p:blipFill>
        <p:spPr bwMode="auto">
          <a:xfrm>
            <a:off x="7500958" y="3919760"/>
            <a:ext cx="1571604" cy="2795388"/>
          </a:xfrm>
          <a:prstGeom prst="rect">
            <a:avLst/>
          </a:prstGeom>
          <a:noFill/>
        </p:spPr>
      </p:pic>
      <p:pic>
        <p:nvPicPr>
          <p:cNvPr id="7" name="Picture 9" descr="H:\Interkalární spacer\X\ČervenýJiří66\8.jpg"/>
          <p:cNvPicPr>
            <a:picLocks noChangeAspect="1" noChangeArrowheads="1"/>
          </p:cNvPicPr>
          <p:nvPr/>
        </p:nvPicPr>
        <p:blipFill>
          <a:blip r:embed="rId5" cstate="print"/>
          <a:srcRect l="24800" t="2100" r="27482"/>
          <a:stretch>
            <a:fillRect/>
          </a:stretch>
        </p:blipFill>
        <p:spPr bwMode="auto">
          <a:xfrm>
            <a:off x="5857884" y="2928934"/>
            <a:ext cx="1240713" cy="2545500"/>
          </a:xfrm>
          <a:prstGeom prst="rect">
            <a:avLst/>
          </a:prstGeom>
          <a:noFill/>
        </p:spPr>
      </p:pic>
      <p:pic>
        <p:nvPicPr>
          <p:cNvPr id="8" name="Picture 10" descr="H:\Interkalární spacer\X\ČervenýJiří66\9.jpg"/>
          <p:cNvPicPr>
            <a:picLocks noChangeAspect="1" noChangeArrowheads="1"/>
          </p:cNvPicPr>
          <p:nvPr/>
        </p:nvPicPr>
        <p:blipFill>
          <a:blip r:embed="rId6" cstate="print"/>
          <a:srcRect l="28192" t="40279" r="27867"/>
          <a:stretch>
            <a:fillRect/>
          </a:stretch>
        </p:blipFill>
        <p:spPr bwMode="auto">
          <a:xfrm>
            <a:off x="5883424" y="5000636"/>
            <a:ext cx="1202586" cy="163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5852" y="2928934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Specifika nejčastějších karcinomů metastazujících do skeletu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44180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karcinomu prsu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5920" y="1628800"/>
            <a:ext cx="7498080" cy="5229200"/>
          </a:xfrm>
        </p:spPr>
        <p:txBody>
          <a:bodyPr>
            <a:normAutofit fontScale="85000" lnSpcReduction="20000"/>
          </a:bodyPr>
          <a:lstStyle/>
          <a:p>
            <a:r>
              <a:rPr lang="cs-CZ" sz="2800" dirty="0"/>
              <a:t>epidemiologie:</a:t>
            </a:r>
          </a:p>
          <a:p>
            <a:pPr lvl="1"/>
            <a:r>
              <a:rPr lang="cs-CZ" sz="2400" dirty="0"/>
              <a:t>incidence: 130/100tis žen</a:t>
            </a:r>
          </a:p>
          <a:p>
            <a:pPr lvl="1"/>
            <a:r>
              <a:rPr lang="cs-CZ" sz="2400" dirty="0"/>
              <a:t>mortalita:    34/100tis žen</a:t>
            </a:r>
          </a:p>
          <a:p>
            <a:pPr lvl="1"/>
            <a:r>
              <a:rPr lang="cs-CZ" sz="2400" dirty="0"/>
              <a:t>prevalence: mezi roky 2005 a 2015 nárůst o 59%!!</a:t>
            </a:r>
          </a:p>
          <a:p>
            <a:pPr lvl="1">
              <a:buNone/>
            </a:pPr>
            <a:r>
              <a:rPr lang="cs-CZ" sz="2400" dirty="0"/>
              <a:t>  </a:t>
            </a:r>
          </a:p>
          <a:p>
            <a:r>
              <a:rPr lang="cs-CZ" sz="2800" dirty="0"/>
              <a:t>prognóza: </a:t>
            </a:r>
          </a:p>
          <a:p>
            <a:pPr lvl="1"/>
            <a:r>
              <a:rPr lang="cs-CZ" sz="2400" dirty="0"/>
              <a:t>agresivita nádoru (</a:t>
            </a:r>
            <a:r>
              <a:rPr lang="cs-CZ" sz="2400" dirty="0" err="1"/>
              <a:t>histol</a:t>
            </a:r>
            <a:r>
              <a:rPr lang="cs-CZ" sz="2400" dirty="0"/>
              <a:t>. charakteristika)</a:t>
            </a:r>
          </a:p>
          <a:p>
            <a:pPr lvl="1"/>
            <a:r>
              <a:rPr lang="cs-CZ" sz="2400" dirty="0"/>
              <a:t>pozitivita hormonálních receptorů</a:t>
            </a:r>
          </a:p>
          <a:p>
            <a:pPr lvl="1"/>
            <a:r>
              <a:rPr lang="cs-CZ" sz="2400" dirty="0"/>
              <a:t>genetika (Her2/</a:t>
            </a:r>
            <a:r>
              <a:rPr lang="cs-CZ" sz="2400" dirty="0" err="1"/>
              <a:t>neu</a:t>
            </a:r>
            <a:r>
              <a:rPr lang="cs-CZ" sz="2400" dirty="0"/>
              <a:t>)</a:t>
            </a:r>
          </a:p>
          <a:p>
            <a:pPr lvl="1">
              <a:buNone/>
            </a:pPr>
            <a:endParaRPr lang="cs-CZ" sz="1000" dirty="0"/>
          </a:p>
          <a:p>
            <a:r>
              <a:rPr lang="cs-CZ" sz="2800" dirty="0"/>
              <a:t>starší pacientky s hormonálně dependentními nádory a mnohočetným skeletálním postižením – lepší prognóza</a:t>
            </a:r>
          </a:p>
          <a:p>
            <a:pPr>
              <a:buNone/>
            </a:pPr>
            <a:endParaRPr lang="cs-CZ" sz="1000" dirty="0"/>
          </a:p>
          <a:p>
            <a:r>
              <a:rPr lang="cs-CZ" sz="2800" dirty="0"/>
              <a:t>mladší pacientky s agresivními nádory a viscerálními metastázami – horší prognóza   </a:t>
            </a:r>
          </a:p>
        </p:txBody>
      </p:sp>
      <p:pic>
        <p:nvPicPr>
          <p:cNvPr id="2050" name="Picture 2" descr="Image result for karcinom prs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203847" cy="1495129"/>
          </a:xfrm>
          <a:prstGeom prst="rect">
            <a:avLst/>
          </a:prstGeom>
          <a:noFill/>
        </p:spPr>
      </p:pic>
      <p:pic>
        <p:nvPicPr>
          <p:cNvPr id="5" name="Picture 4" descr="Žabská1x"/>
          <p:cNvPicPr>
            <a:picLocks noChangeAspect="1" noChangeArrowheads="1"/>
          </p:cNvPicPr>
          <p:nvPr/>
        </p:nvPicPr>
        <p:blipFill>
          <a:blip r:embed="rId4" cstate="print"/>
          <a:srcRect r="18779"/>
          <a:stretch>
            <a:fillRect/>
          </a:stretch>
        </p:blipFill>
        <p:spPr bwMode="auto">
          <a:xfrm>
            <a:off x="0" y="3933056"/>
            <a:ext cx="1432638" cy="2952327"/>
          </a:xfrm>
          <a:prstGeom prst="rect">
            <a:avLst/>
          </a:prstGeom>
          <a:noFill/>
        </p:spPr>
      </p:pic>
      <p:pic>
        <p:nvPicPr>
          <p:cNvPr id="6" name="Picture 3" descr="Illová1x"/>
          <p:cNvPicPr>
            <a:picLocks noChangeAspect="1" noChangeArrowheads="1"/>
          </p:cNvPicPr>
          <p:nvPr/>
        </p:nvPicPr>
        <p:blipFill>
          <a:blip r:embed="rId5" cstate="print"/>
          <a:srcRect l="20835" r="25195" b="33794"/>
          <a:stretch>
            <a:fillRect/>
          </a:stretch>
        </p:blipFill>
        <p:spPr bwMode="auto">
          <a:xfrm>
            <a:off x="0" y="1484784"/>
            <a:ext cx="1421697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58582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karcinomu prsu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628800"/>
            <a:ext cx="7956376" cy="4800600"/>
          </a:xfrm>
        </p:spPr>
        <p:txBody>
          <a:bodyPr>
            <a:normAutofit/>
          </a:bodyPr>
          <a:lstStyle/>
          <a:p>
            <a:r>
              <a:rPr lang="cs-CZ" sz="2400" dirty="0"/>
              <a:t>80-85% </a:t>
            </a:r>
            <a:r>
              <a:rPr lang="cs-CZ" sz="2400" dirty="0" err="1"/>
              <a:t>osteolytické</a:t>
            </a:r>
            <a:r>
              <a:rPr lang="cs-CZ" sz="2400" dirty="0"/>
              <a:t> metastázy</a:t>
            </a:r>
          </a:p>
          <a:p>
            <a:r>
              <a:rPr lang="cs-CZ" sz="2400" dirty="0"/>
              <a:t>15-20% smíšené až osteoplastické metastázy</a:t>
            </a:r>
          </a:p>
          <a:p>
            <a:r>
              <a:rPr lang="cs-CZ" sz="2400" dirty="0"/>
              <a:t>někdy difuzní postižení</a:t>
            </a:r>
          </a:p>
          <a:p>
            <a:r>
              <a:rPr lang="cs-CZ" sz="2400" dirty="0"/>
              <a:t>tendence k </a:t>
            </a:r>
            <a:r>
              <a:rPr lang="cs-CZ" sz="2400" dirty="0" err="1"/>
              <a:t>patol</a:t>
            </a:r>
            <a:r>
              <a:rPr lang="cs-CZ" sz="2400" dirty="0"/>
              <a:t>. fr. (příčina až 60% </a:t>
            </a:r>
            <a:r>
              <a:rPr lang="cs-CZ" sz="2400" dirty="0" err="1"/>
              <a:t>patol.fr</a:t>
            </a:r>
            <a:r>
              <a:rPr lang="cs-CZ" sz="2400" dirty="0"/>
              <a:t>.) </a:t>
            </a:r>
          </a:p>
          <a:p>
            <a:r>
              <a:rPr lang="cs-CZ" sz="2400" dirty="0"/>
              <a:t>systémová léčba často modifikuje vzhled meta a snižuje riziko </a:t>
            </a:r>
            <a:r>
              <a:rPr lang="cs-CZ" sz="2400" dirty="0" err="1"/>
              <a:t>patol</a:t>
            </a:r>
            <a:r>
              <a:rPr lang="cs-CZ" sz="2400" dirty="0"/>
              <a:t>. fr.</a:t>
            </a:r>
          </a:p>
          <a:p>
            <a:pPr>
              <a:buNone/>
            </a:pPr>
            <a:endParaRPr lang="cs-CZ" sz="2800" dirty="0"/>
          </a:p>
        </p:txBody>
      </p:sp>
      <p:pic>
        <p:nvPicPr>
          <p:cNvPr id="1026" name="Picture 2" descr="Image result for karcinom prs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81678" cy="1484784"/>
          </a:xfrm>
          <a:prstGeom prst="rect">
            <a:avLst/>
          </a:prstGeom>
          <a:noFill/>
        </p:spPr>
      </p:pic>
      <p:pic>
        <p:nvPicPr>
          <p:cNvPr id="1027" name="Picture 3" descr="C:\Users\Lukas\Desktop\LUKAS\MetaCaMammae\meta ca mammae - RTG2\TU-THA\bez luxace\Mahdalová1x.jpg"/>
          <p:cNvPicPr>
            <a:picLocks noChangeAspect="1" noChangeArrowheads="1"/>
          </p:cNvPicPr>
          <p:nvPr/>
        </p:nvPicPr>
        <p:blipFill>
          <a:blip r:embed="rId4" cstate="print"/>
          <a:srcRect t="11221" b="8613"/>
          <a:stretch>
            <a:fillRect/>
          </a:stretch>
        </p:blipFill>
        <p:spPr bwMode="auto">
          <a:xfrm>
            <a:off x="4932040" y="3932217"/>
            <a:ext cx="2847992" cy="2881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9" descr="TeturováRTGapPřed"/>
          <p:cNvPicPr>
            <a:picLocks noChangeAspect="1" noChangeArrowheads="1"/>
          </p:cNvPicPr>
          <p:nvPr/>
        </p:nvPicPr>
        <p:blipFill>
          <a:blip r:embed="rId5" cstate="print"/>
          <a:srcRect t="11850" b="15053"/>
          <a:stretch>
            <a:fillRect/>
          </a:stretch>
        </p:blipFill>
        <p:spPr>
          <a:xfrm>
            <a:off x="1835696" y="4225039"/>
            <a:ext cx="3024336" cy="2588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D:\META\RTG\Zimková47RTG1.jpg"/>
          <p:cNvPicPr>
            <a:picLocks noChangeAspect="1" noChangeArrowheads="1"/>
          </p:cNvPicPr>
          <p:nvPr/>
        </p:nvPicPr>
        <p:blipFill>
          <a:blip r:embed="rId6" cstate="print"/>
          <a:srcRect l="32499" t="12566" r="29474"/>
          <a:stretch>
            <a:fillRect/>
          </a:stretch>
        </p:blipFill>
        <p:spPr>
          <a:xfrm>
            <a:off x="7812360" y="3933056"/>
            <a:ext cx="1331640" cy="292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6408" y="18864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</a:t>
            </a:r>
            <a:r>
              <a:rPr lang="cs-CZ" dirty="0" smtClean="0"/>
              <a:t>karcinomu </a:t>
            </a:r>
            <a:r>
              <a:rPr lang="cs-CZ" dirty="0"/>
              <a:t>ledviny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11152" y="1556792"/>
            <a:ext cx="7632848" cy="480060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2-3% všech malignit u dospělých</a:t>
            </a:r>
          </a:p>
          <a:p>
            <a:pPr marL="82296" indent="0">
              <a:buNone/>
            </a:pPr>
            <a:endParaRPr lang="cs-CZ" sz="2800" dirty="0"/>
          </a:p>
          <a:p>
            <a:r>
              <a:rPr lang="cs-CZ" sz="2800" dirty="0"/>
              <a:t>za posledních 25 let nárůst o 23-70% !!</a:t>
            </a:r>
          </a:p>
          <a:p>
            <a:pPr marL="82296" indent="0">
              <a:buNone/>
            </a:pPr>
            <a:endParaRPr lang="cs-CZ" sz="2800" dirty="0"/>
          </a:p>
          <a:p>
            <a:r>
              <a:rPr lang="cs-CZ" sz="2800" dirty="0"/>
              <a:t>incidence v ČR  22,3/100tis obyvatel !! </a:t>
            </a:r>
          </a:p>
          <a:p>
            <a:pPr marL="82296" indent="0">
              <a:buNone/>
            </a:pPr>
            <a:endParaRPr lang="cs-CZ" sz="2800" dirty="0"/>
          </a:p>
          <a:p>
            <a:r>
              <a:rPr lang="cs-CZ" sz="2800" dirty="0"/>
              <a:t>I. místo na světě, kde </a:t>
            </a:r>
            <a:r>
              <a:rPr lang="cs-CZ" sz="2800" dirty="0" err="1"/>
              <a:t>prům</a:t>
            </a:r>
            <a:r>
              <a:rPr lang="cs-CZ" sz="2800" dirty="0"/>
              <a:t>. 2-10/100tis. !!</a:t>
            </a:r>
          </a:p>
          <a:p>
            <a:pPr marL="82296" indent="0">
              <a:buNone/>
            </a:pPr>
            <a:endParaRPr lang="cs-CZ" sz="2800" dirty="0"/>
          </a:p>
          <a:p>
            <a:r>
              <a:rPr lang="cs-CZ" sz="2800" dirty="0"/>
              <a:t>letalita přes 40% !! </a:t>
            </a:r>
          </a:p>
          <a:p>
            <a:pPr marL="82296" indent="0">
              <a:buNone/>
            </a:pPr>
            <a:endParaRPr lang="cs-CZ" sz="2800" dirty="0"/>
          </a:p>
          <a:p>
            <a:r>
              <a:rPr lang="cs-CZ" sz="2800" dirty="0"/>
              <a:t>70-75% tvoří </a:t>
            </a:r>
            <a:r>
              <a:rPr lang="cs-CZ" sz="2800" dirty="0" err="1"/>
              <a:t>světlobuněčný</a:t>
            </a:r>
            <a:r>
              <a:rPr lang="cs-CZ" sz="2800" dirty="0"/>
              <a:t> karcinom</a:t>
            </a:r>
          </a:p>
          <a:p>
            <a:pPr marL="82296" indent="0">
              <a:buNone/>
            </a:pPr>
            <a:endParaRPr lang="cs-CZ" sz="900" dirty="0"/>
          </a:p>
          <a:p>
            <a:endParaRPr lang="cs-CZ" dirty="0"/>
          </a:p>
        </p:txBody>
      </p:sp>
      <p:pic>
        <p:nvPicPr>
          <p:cNvPr id="4" name="Picture 2" descr="Související obrázek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7218" r="22844" b="5251"/>
          <a:stretch/>
        </p:blipFill>
        <p:spPr bwMode="auto">
          <a:xfrm>
            <a:off x="0" y="-27384"/>
            <a:ext cx="1296144" cy="25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8" t="7353" r="28726" b="8411"/>
          <a:stretch/>
        </p:blipFill>
        <p:spPr>
          <a:xfrm>
            <a:off x="0" y="3082992"/>
            <a:ext cx="1440160" cy="377500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4400" y="18864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</a:t>
            </a:r>
            <a:r>
              <a:rPr lang="cs-CZ" dirty="0" smtClean="0"/>
              <a:t>karcinomu </a:t>
            </a:r>
            <a:r>
              <a:rPr lang="cs-CZ" dirty="0"/>
              <a:t>ledviny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556792"/>
            <a:ext cx="7498080" cy="4800600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1/3 pac. má v době dg. metastázy (plíce, LU </a:t>
            </a:r>
            <a:r>
              <a:rPr lang="cs-CZ" sz="2800" dirty="0" err="1"/>
              <a:t>retroperitonea</a:t>
            </a:r>
            <a:r>
              <a:rPr lang="cs-CZ" sz="2800" dirty="0"/>
              <a:t>, </a:t>
            </a:r>
            <a:r>
              <a:rPr lang="cs-CZ" sz="2800" dirty="0" err="1"/>
              <a:t>jatra</a:t>
            </a:r>
            <a:r>
              <a:rPr lang="cs-CZ" sz="2800" dirty="0"/>
              <a:t>, kosti, mozek)</a:t>
            </a:r>
          </a:p>
          <a:p>
            <a:pPr marL="82296" indent="0">
              <a:buNone/>
            </a:pPr>
            <a:endParaRPr lang="cs-CZ" sz="2800" dirty="0"/>
          </a:p>
          <a:p>
            <a:r>
              <a:rPr lang="cs-CZ" sz="2800" dirty="0"/>
              <a:t>u 1/2 pac. s lokalizovaným TU </a:t>
            </a:r>
            <a:r>
              <a:rPr lang="cs-CZ" sz="2800" dirty="0">
                <a:latin typeface="Arial"/>
                <a:cs typeface="Arial"/>
              </a:rPr>
              <a:t>→ </a:t>
            </a:r>
            <a:r>
              <a:rPr lang="cs-CZ" sz="2800" dirty="0"/>
              <a:t>progrese</a:t>
            </a:r>
          </a:p>
          <a:p>
            <a:pPr marL="82296" indent="0">
              <a:buNone/>
            </a:pPr>
            <a:endParaRPr lang="cs-CZ" sz="2800" dirty="0"/>
          </a:p>
          <a:p>
            <a:r>
              <a:rPr lang="cs-CZ" sz="2800" dirty="0"/>
              <a:t>zvláštnosti biologického chování metastatické choroby:</a:t>
            </a:r>
          </a:p>
          <a:p>
            <a:pPr lvl="1"/>
            <a:r>
              <a:rPr lang="cs-CZ" dirty="0"/>
              <a:t>možnost značné latence metastázy od odstranění primárního nádoru (5 i více let) </a:t>
            </a:r>
          </a:p>
          <a:p>
            <a:pPr lvl="1"/>
            <a:r>
              <a:rPr lang="cs-CZ" dirty="0"/>
              <a:t>v 1% příp. popisována spontánní regrese metastáz po </a:t>
            </a:r>
            <a:r>
              <a:rPr lang="cs-CZ" dirty="0" err="1"/>
              <a:t>nefrectomii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 descr="Související obrázek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7218" r="22844" b="5251"/>
          <a:stretch/>
        </p:blipFill>
        <p:spPr bwMode="auto">
          <a:xfrm>
            <a:off x="0" y="-27384"/>
            <a:ext cx="1296144" cy="25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6" t="1371" r="26573"/>
          <a:stretch/>
        </p:blipFill>
        <p:spPr>
          <a:xfrm>
            <a:off x="0" y="3933056"/>
            <a:ext cx="1411660" cy="292494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6408" y="18864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</a:t>
            </a:r>
            <a:r>
              <a:rPr lang="cs-CZ" dirty="0" smtClean="0"/>
              <a:t>karcinomu </a:t>
            </a:r>
            <a:r>
              <a:rPr lang="cs-CZ" dirty="0"/>
              <a:t>ledviny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4136" y="1724744"/>
            <a:ext cx="7884368" cy="4800600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léčba:</a:t>
            </a:r>
          </a:p>
          <a:p>
            <a:pPr lvl="1"/>
            <a:r>
              <a:rPr lang="cs-CZ" sz="2400" dirty="0"/>
              <a:t>lokalizované onemocnění (pouze chirurgická)</a:t>
            </a:r>
          </a:p>
          <a:p>
            <a:pPr lvl="1">
              <a:buNone/>
            </a:pPr>
            <a:endParaRPr lang="cs-CZ" sz="800" dirty="0"/>
          </a:p>
          <a:p>
            <a:pPr lvl="1"/>
            <a:r>
              <a:rPr lang="cs-CZ" sz="2400" dirty="0"/>
              <a:t>metastatická choroba (3 linie biologické léčby / imunoterapie)</a:t>
            </a:r>
          </a:p>
          <a:p>
            <a:pPr lvl="1">
              <a:buNone/>
            </a:pPr>
            <a:endParaRPr lang="cs-CZ" sz="800" dirty="0"/>
          </a:p>
          <a:p>
            <a:pPr lvl="1"/>
            <a:r>
              <a:rPr lang="cs-CZ" sz="2400" dirty="0" err="1"/>
              <a:t>oligometastatické</a:t>
            </a:r>
            <a:r>
              <a:rPr lang="cs-CZ" sz="2400" dirty="0"/>
              <a:t> onemocnění max. 2 systémů (zvážení chirurgické léčby)</a:t>
            </a:r>
          </a:p>
          <a:p>
            <a:pPr lvl="1">
              <a:buNone/>
            </a:pPr>
            <a:endParaRPr lang="cs-CZ" sz="800" dirty="0"/>
          </a:p>
          <a:p>
            <a:pPr lvl="1"/>
            <a:r>
              <a:rPr lang="cs-CZ" sz="2400" dirty="0"/>
              <a:t>možnosti </a:t>
            </a:r>
            <a:r>
              <a:rPr lang="cs-CZ" sz="2400" dirty="0" err="1"/>
              <a:t>nechirurgické</a:t>
            </a:r>
            <a:r>
              <a:rPr lang="cs-CZ" sz="2400" dirty="0"/>
              <a:t> léčby kostních metastáz (</a:t>
            </a:r>
            <a:r>
              <a:rPr lang="cs-CZ" sz="2400" dirty="0" err="1"/>
              <a:t>Ag</a:t>
            </a:r>
            <a:r>
              <a:rPr lang="cs-CZ" sz="2400" dirty="0"/>
              <a:t>+</a:t>
            </a:r>
            <a:r>
              <a:rPr lang="cs-CZ" sz="2400" dirty="0" err="1"/>
              <a:t>embol</a:t>
            </a:r>
            <a:r>
              <a:rPr lang="cs-CZ" sz="2400" dirty="0"/>
              <a:t>., RT, </a:t>
            </a:r>
            <a:r>
              <a:rPr lang="cs-CZ" sz="2400" dirty="0" err="1"/>
              <a:t>bisfosfonáty</a:t>
            </a:r>
            <a:r>
              <a:rPr lang="cs-CZ" sz="2400" dirty="0"/>
              <a:t>, </a:t>
            </a:r>
            <a:r>
              <a:rPr lang="cs-CZ" sz="2400" dirty="0" err="1"/>
              <a:t>denosumab</a:t>
            </a:r>
            <a:r>
              <a:rPr lang="cs-CZ" sz="2400" dirty="0"/>
              <a:t>)</a:t>
            </a:r>
          </a:p>
          <a:p>
            <a:pPr lvl="1">
              <a:buNone/>
            </a:pPr>
            <a:endParaRPr lang="cs-CZ" sz="800" dirty="0"/>
          </a:p>
          <a:p>
            <a:pPr lvl="1"/>
            <a:r>
              <a:rPr lang="cs-CZ" sz="2400" dirty="0"/>
              <a:t>solitární kostní metastázy (</a:t>
            </a:r>
            <a:r>
              <a:rPr lang="cs-CZ" sz="2400" dirty="0" err="1"/>
              <a:t>kurabilní</a:t>
            </a:r>
            <a:r>
              <a:rPr lang="cs-CZ" sz="2400" dirty="0"/>
              <a:t> potenciál – resekce jako u primárního nádoru) </a:t>
            </a:r>
          </a:p>
        </p:txBody>
      </p:sp>
      <p:pic>
        <p:nvPicPr>
          <p:cNvPr id="4" name="Picture 2" descr="Související obrázek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7218" r="22844" b="5251"/>
          <a:stretch/>
        </p:blipFill>
        <p:spPr bwMode="auto">
          <a:xfrm>
            <a:off x="0" y="-27384"/>
            <a:ext cx="1296144" cy="25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t="9698" r="42579" b="14266"/>
          <a:stretch/>
        </p:blipFill>
        <p:spPr>
          <a:xfrm>
            <a:off x="0" y="3717032"/>
            <a:ext cx="1578090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6408" y="18864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</a:t>
            </a:r>
            <a:r>
              <a:rPr lang="cs-CZ" dirty="0" smtClean="0"/>
              <a:t>karcinomu </a:t>
            </a:r>
            <a:r>
              <a:rPr lang="cs-CZ" dirty="0"/>
              <a:t>ledviny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412776"/>
            <a:ext cx="7956376" cy="2448272"/>
          </a:xfrm>
        </p:spPr>
        <p:txBody>
          <a:bodyPr>
            <a:normAutofit/>
          </a:bodyPr>
          <a:lstStyle/>
          <a:p>
            <a:r>
              <a:rPr lang="cs-CZ" sz="2800" dirty="0"/>
              <a:t>Zvláštnosti:</a:t>
            </a:r>
          </a:p>
          <a:p>
            <a:pPr lvl="1"/>
            <a:r>
              <a:rPr lang="cs-CZ" sz="2400" dirty="0"/>
              <a:t>čistě </a:t>
            </a:r>
            <a:r>
              <a:rPr lang="cs-CZ" sz="2400" dirty="0" err="1"/>
              <a:t>osteolytický</a:t>
            </a:r>
            <a:r>
              <a:rPr lang="cs-CZ" sz="2400" dirty="0"/>
              <a:t> charakter / někdy bublinovitá </a:t>
            </a:r>
            <a:r>
              <a:rPr lang="cs-CZ" sz="2400" dirty="0" err="1"/>
              <a:t>osteolýza</a:t>
            </a:r>
            <a:r>
              <a:rPr lang="cs-CZ" sz="2400" dirty="0"/>
              <a:t> s náznakem </a:t>
            </a:r>
            <a:r>
              <a:rPr lang="cs-CZ" sz="2400" dirty="0" err="1"/>
              <a:t>septování</a:t>
            </a:r>
            <a:r>
              <a:rPr lang="cs-CZ" sz="2400" dirty="0"/>
              <a:t> a expanzí kosti</a:t>
            </a:r>
          </a:p>
          <a:p>
            <a:pPr lvl="1"/>
            <a:r>
              <a:rPr lang="cs-CZ" sz="2400" dirty="0"/>
              <a:t>velká tendence k patologické zlomenině</a:t>
            </a:r>
          </a:p>
          <a:p>
            <a:pPr lvl="1"/>
            <a:r>
              <a:rPr lang="cs-CZ" sz="2400" dirty="0"/>
              <a:t>velká patologická vaskularizace (AG+</a:t>
            </a:r>
            <a:r>
              <a:rPr lang="cs-CZ" sz="2400" dirty="0" err="1"/>
              <a:t>embol</a:t>
            </a:r>
            <a:r>
              <a:rPr lang="cs-CZ" sz="2400" dirty="0"/>
              <a:t>.!!)</a:t>
            </a:r>
          </a:p>
        </p:txBody>
      </p:sp>
      <p:pic>
        <p:nvPicPr>
          <p:cNvPr id="4" name="Picture 2" descr="Související obrázek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7218" r="22844" b="5251"/>
          <a:stretch/>
        </p:blipFill>
        <p:spPr bwMode="auto">
          <a:xfrm>
            <a:off x="0" y="-27384"/>
            <a:ext cx="1296144" cy="25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32399" b="11589"/>
          <a:stretch/>
        </p:blipFill>
        <p:spPr>
          <a:xfrm>
            <a:off x="35496" y="3809304"/>
            <a:ext cx="1656184" cy="3076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4" t="16248" r="17419" b="10817"/>
          <a:stretch/>
        </p:blipFill>
        <p:spPr>
          <a:xfrm>
            <a:off x="1763688" y="3789040"/>
            <a:ext cx="1728192" cy="30963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7" t="38735" r="21588"/>
          <a:stretch/>
        </p:blipFill>
        <p:spPr>
          <a:xfrm>
            <a:off x="3563888" y="3789040"/>
            <a:ext cx="1584176" cy="30963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12960" r="4267" b="6667"/>
          <a:stretch/>
        </p:blipFill>
        <p:spPr>
          <a:xfrm>
            <a:off x="5220072" y="3797274"/>
            <a:ext cx="1800200" cy="308811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14081" r="15108" b="14019"/>
          <a:stretch/>
        </p:blipFill>
        <p:spPr>
          <a:xfrm>
            <a:off x="7020272" y="3806636"/>
            <a:ext cx="2123728" cy="305136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</a:t>
            </a:r>
            <a:r>
              <a:rPr lang="cs-CZ" dirty="0" smtClean="0"/>
              <a:t>karcinomu </a:t>
            </a:r>
            <a:r>
              <a:rPr lang="cs-CZ" dirty="0"/>
              <a:t>ledviny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484784"/>
            <a:ext cx="7884368" cy="2592288"/>
          </a:xfrm>
        </p:spPr>
        <p:txBody>
          <a:bodyPr>
            <a:normAutofit/>
          </a:bodyPr>
          <a:lstStyle/>
          <a:p>
            <a:r>
              <a:rPr lang="cs-CZ" sz="2800" dirty="0"/>
              <a:t>zvláštnosti:</a:t>
            </a:r>
          </a:p>
          <a:p>
            <a:pPr lvl="1"/>
            <a:r>
              <a:rPr lang="cs-CZ" sz="2400" dirty="0" err="1"/>
              <a:t>metachronní</a:t>
            </a:r>
            <a:r>
              <a:rPr lang="cs-CZ" sz="2400" dirty="0"/>
              <a:t> solitární metastázy – dobrá prognóza – resekce s </a:t>
            </a:r>
            <a:r>
              <a:rPr lang="cs-CZ" sz="2400" dirty="0" err="1"/>
              <a:t>kurabilním</a:t>
            </a:r>
            <a:r>
              <a:rPr lang="cs-CZ" sz="2400" dirty="0"/>
              <a:t> potenciálem </a:t>
            </a:r>
          </a:p>
          <a:p>
            <a:pPr lvl="1"/>
            <a:r>
              <a:rPr lang="cs-CZ" sz="2400" dirty="0"/>
              <a:t>jinak prognóza obtížně odhadnutelná (rozsah onemocnění, klin. stav pacienta, možnost systémové </a:t>
            </a:r>
            <a:r>
              <a:rPr lang="cs-CZ" sz="2400" dirty="0" err="1"/>
              <a:t>th</a:t>
            </a:r>
            <a:r>
              <a:rPr lang="cs-CZ" sz="2400" dirty="0"/>
              <a:t>.)</a:t>
            </a:r>
          </a:p>
        </p:txBody>
      </p:sp>
      <p:pic>
        <p:nvPicPr>
          <p:cNvPr id="4" name="Picture 2" descr="E:\MetaProximFem\TEP\VašekSvatoslav52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0" r="39095" b="18710"/>
          <a:stretch/>
        </p:blipFill>
        <p:spPr bwMode="auto">
          <a:xfrm>
            <a:off x="1027570" y="4077072"/>
            <a:ext cx="999449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MetaProximFem\TEP\VašekSvatoslav52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r="33983" b="26806"/>
          <a:stretch/>
        </p:blipFill>
        <p:spPr bwMode="auto">
          <a:xfrm>
            <a:off x="1979712" y="4078948"/>
            <a:ext cx="2016224" cy="27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MetaProximFem\TEP\VašekSvatoslav52 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7" r="30958"/>
          <a:stretch/>
        </p:blipFill>
        <p:spPr bwMode="auto">
          <a:xfrm>
            <a:off x="3995936" y="3717032"/>
            <a:ext cx="138407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E:\MetaProximFem\TEP\VašekSvatoslav52 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 r="28795"/>
          <a:stretch/>
        </p:blipFill>
        <p:spPr bwMode="auto">
          <a:xfrm>
            <a:off x="5364088" y="3717032"/>
            <a:ext cx="137754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:\MetaProximFem\TEP\VašekSvatoslav52 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8" r="27032" b="9060"/>
          <a:stretch/>
        </p:blipFill>
        <p:spPr bwMode="auto">
          <a:xfrm>
            <a:off x="6732240" y="3717032"/>
            <a:ext cx="146152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ouvisející obrázek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7218" r="22844" b="5251"/>
          <a:stretch/>
        </p:blipFill>
        <p:spPr bwMode="auto">
          <a:xfrm>
            <a:off x="0" y="-27384"/>
            <a:ext cx="1296144" cy="25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metastázy - význam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5920" y="1412776"/>
            <a:ext cx="7498080" cy="4800600"/>
          </a:xfrm>
        </p:spPr>
        <p:txBody>
          <a:bodyPr>
            <a:normAutofit/>
          </a:bodyPr>
          <a:lstStyle/>
          <a:p>
            <a:r>
              <a:rPr lang="cs-CZ" sz="2800" dirty="0"/>
              <a:t>3. nejčastější lokalita (po plicích a játrech)</a:t>
            </a:r>
          </a:p>
          <a:p>
            <a:pPr>
              <a:buNone/>
            </a:pPr>
            <a:endParaRPr lang="cs-CZ" sz="800" dirty="0"/>
          </a:p>
          <a:p>
            <a:r>
              <a:rPr lang="cs-CZ" sz="2800" dirty="0"/>
              <a:t>největší morbidita pacientů</a:t>
            </a:r>
          </a:p>
          <a:p>
            <a:pPr>
              <a:buNone/>
            </a:pPr>
            <a:endParaRPr lang="cs-CZ" sz="800" dirty="0"/>
          </a:p>
          <a:p>
            <a:r>
              <a:rPr lang="cs-CZ" sz="2800" dirty="0"/>
              <a:t>SRE – </a:t>
            </a:r>
            <a:r>
              <a:rPr lang="cs-CZ" sz="2800" dirty="0" err="1"/>
              <a:t>skeletal</a:t>
            </a:r>
            <a:r>
              <a:rPr lang="cs-CZ" sz="2800" dirty="0"/>
              <a:t> </a:t>
            </a:r>
            <a:r>
              <a:rPr lang="cs-CZ" sz="2800" dirty="0" err="1"/>
              <a:t>related</a:t>
            </a:r>
            <a:r>
              <a:rPr lang="cs-CZ" sz="2800" dirty="0"/>
              <a:t> </a:t>
            </a:r>
            <a:r>
              <a:rPr lang="cs-CZ" sz="2800" dirty="0" err="1"/>
              <a:t>events</a:t>
            </a:r>
            <a:r>
              <a:rPr lang="cs-CZ" sz="2800" dirty="0"/>
              <a:t>:</a:t>
            </a:r>
          </a:p>
          <a:p>
            <a:pPr lvl="1"/>
            <a:r>
              <a:rPr lang="cs-CZ" sz="2400" dirty="0"/>
              <a:t>patologická zlomenina</a:t>
            </a:r>
          </a:p>
          <a:p>
            <a:pPr lvl="1"/>
            <a:r>
              <a:rPr lang="cs-CZ" sz="2400" dirty="0"/>
              <a:t>míšní komprese</a:t>
            </a:r>
          </a:p>
          <a:p>
            <a:pPr lvl="1"/>
            <a:r>
              <a:rPr lang="cs-CZ" sz="2400" dirty="0"/>
              <a:t>progrese metastatického ložiska a bolestivosti nezvládnutelná konzervativní léčbou (systémová léčba, radioterapie, </a:t>
            </a:r>
            <a:r>
              <a:rPr lang="cs-CZ" sz="2400" dirty="0" err="1"/>
              <a:t>analgoterapie</a:t>
            </a:r>
            <a:r>
              <a:rPr lang="cs-CZ" sz="2400" dirty="0"/>
              <a:t>)</a:t>
            </a:r>
          </a:p>
          <a:p>
            <a:pPr lvl="1"/>
            <a:r>
              <a:rPr lang="cs-CZ" sz="2400" dirty="0" err="1"/>
              <a:t>hyperkalcemie</a:t>
            </a:r>
            <a:r>
              <a:rPr lang="cs-CZ" sz="2400" dirty="0"/>
              <a:t> </a:t>
            </a:r>
          </a:p>
          <a:p>
            <a:endParaRPr lang="cs-CZ" sz="2800" dirty="0"/>
          </a:p>
        </p:txBody>
      </p:sp>
      <p:pic>
        <p:nvPicPr>
          <p:cNvPr id="5" name="Picture 8" descr="Rosinová4x"/>
          <p:cNvPicPr>
            <a:picLocks noChangeAspect="1" noChangeArrowheads="1"/>
          </p:cNvPicPr>
          <p:nvPr/>
        </p:nvPicPr>
        <p:blipFill>
          <a:blip r:embed="rId2" cstate="print"/>
          <a:srcRect l="3584" t="14300" r="17732" b="14301"/>
          <a:stretch>
            <a:fillRect/>
          </a:stretch>
        </p:blipFill>
        <p:spPr>
          <a:xfrm>
            <a:off x="7128284" y="2060849"/>
            <a:ext cx="1620179" cy="21602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2" descr="D:\MetaProximFem\TEP\KouřilováLibuše47 1.jpg"/>
          <p:cNvPicPr>
            <a:picLocks noChangeAspect="1" noChangeArrowheads="1"/>
          </p:cNvPicPr>
          <p:nvPr/>
        </p:nvPicPr>
        <p:blipFill>
          <a:blip r:embed="rId3" cstate="print"/>
          <a:srcRect l="21056" t="6317" r="19988"/>
          <a:stretch>
            <a:fillRect/>
          </a:stretch>
        </p:blipFill>
        <p:spPr bwMode="auto">
          <a:xfrm>
            <a:off x="251520" y="3717032"/>
            <a:ext cx="1653699" cy="26277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65783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karcinomu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2060848"/>
            <a:ext cx="7498080" cy="4475584"/>
          </a:xfrm>
        </p:spPr>
        <p:txBody>
          <a:bodyPr>
            <a:normAutofit/>
          </a:bodyPr>
          <a:lstStyle/>
          <a:p>
            <a:r>
              <a:rPr lang="cs-CZ" sz="2400" dirty="0"/>
              <a:t>příznak pokročilého onemocnění se špatnou prognózou (většinou 6 </a:t>
            </a:r>
            <a:r>
              <a:rPr lang="cs-CZ" sz="2400" dirty="0" err="1"/>
              <a:t>měs</a:t>
            </a:r>
            <a:r>
              <a:rPr lang="cs-CZ" sz="2400" dirty="0"/>
              <a:t>.) </a:t>
            </a:r>
          </a:p>
          <a:p>
            <a:r>
              <a:rPr lang="cs-CZ" sz="2400" dirty="0"/>
              <a:t>nyní lepší prognóza jen u adenokarcinomu s ohledem na možnost biologické léčby (až 18 </a:t>
            </a:r>
            <a:r>
              <a:rPr lang="cs-CZ" sz="2400" dirty="0" err="1"/>
              <a:t>měs</a:t>
            </a:r>
            <a:r>
              <a:rPr lang="cs-CZ" sz="2400" dirty="0"/>
              <a:t>.)</a:t>
            </a:r>
          </a:p>
          <a:p>
            <a:r>
              <a:rPr lang="cs-CZ" sz="2400" dirty="0"/>
              <a:t>kostní metastázy – různé typy</a:t>
            </a:r>
          </a:p>
          <a:p>
            <a:r>
              <a:rPr lang="cs-CZ" sz="2400" dirty="0"/>
              <a:t>patologické zlomeniny:</a:t>
            </a:r>
          </a:p>
          <a:p>
            <a:pPr lvl="1"/>
            <a:r>
              <a:rPr lang="cs-CZ" sz="2000" dirty="0"/>
              <a:t>méně často</a:t>
            </a:r>
          </a:p>
          <a:p>
            <a:pPr lvl="1"/>
            <a:r>
              <a:rPr lang="cs-CZ" sz="2000" dirty="0"/>
              <a:t>minimální potenciál ke zhojení   </a:t>
            </a:r>
          </a:p>
        </p:txBody>
      </p:sp>
      <p:pic>
        <p:nvPicPr>
          <p:cNvPr id="40962" name="Picture 2" descr="Image result for karcinom prs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1721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31840" y="260648"/>
            <a:ext cx="565783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karcinomu prostaty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2204864"/>
            <a:ext cx="4968552" cy="4653136"/>
          </a:xfrm>
        </p:spPr>
        <p:txBody>
          <a:bodyPr>
            <a:normAutofit/>
          </a:bodyPr>
          <a:lstStyle/>
          <a:p>
            <a:r>
              <a:rPr lang="cs-CZ" sz="2400" dirty="0"/>
              <a:t>osteoplastické metastázy</a:t>
            </a:r>
          </a:p>
          <a:p>
            <a:pPr>
              <a:buNone/>
            </a:pPr>
            <a:endParaRPr lang="cs-CZ" sz="800" dirty="0"/>
          </a:p>
          <a:p>
            <a:r>
              <a:rPr lang="cs-CZ" sz="2400" dirty="0"/>
              <a:t>nízké riziko patologické zlomeniny</a:t>
            </a:r>
          </a:p>
          <a:p>
            <a:pPr>
              <a:buNone/>
            </a:pPr>
            <a:endParaRPr lang="cs-CZ" sz="900" dirty="0"/>
          </a:p>
          <a:p>
            <a:r>
              <a:rPr lang="cs-CZ" sz="2400" dirty="0"/>
              <a:t>většinou systémová onkologická léčba </a:t>
            </a:r>
            <a:r>
              <a:rPr lang="cs-CZ" sz="2400" dirty="0" err="1"/>
              <a:t>ev</a:t>
            </a:r>
            <a:r>
              <a:rPr lang="cs-CZ" sz="2400" dirty="0"/>
              <a:t>. radioterapie</a:t>
            </a:r>
          </a:p>
          <a:p>
            <a:pPr>
              <a:buNone/>
            </a:pPr>
            <a:endParaRPr lang="cs-CZ" sz="900" dirty="0"/>
          </a:p>
          <a:p>
            <a:r>
              <a:rPr lang="cs-CZ" sz="2400" dirty="0"/>
              <a:t>při patologické zlomenině bývá problematická obturace dřeňové dutiny osteoplastickými metastázami</a:t>
            </a:r>
          </a:p>
        </p:txBody>
      </p:sp>
      <p:sp>
        <p:nvSpPr>
          <p:cNvPr id="41986" name="AutoShape 2" descr="Image result for karcinom prostat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987" name="Picture 3" descr="C:\Users\Lukas\Desktop\kurz\prosta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87824" cy="1988261"/>
          </a:xfrm>
          <a:prstGeom prst="rect">
            <a:avLst/>
          </a:prstGeom>
          <a:noFill/>
        </p:spPr>
      </p:pic>
      <p:pic>
        <p:nvPicPr>
          <p:cNvPr id="7" name="Picture 10" descr="PlšekOldřich41RTGfemur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81442" y="2016224"/>
            <a:ext cx="3283046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Skeletální metastázy karcinomu štítné žlázy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1720" y="1916832"/>
            <a:ext cx="4824536" cy="5229200"/>
          </a:xfrm>
        </p:spPr>
        <p:txBody>
          <a:bodyPr>
            <a:normAutofit/>
          </a:bodyPr>
          <a:lstStyle/>
          <a:p>
            <a:r>
              <a:rPr lang="cs-CZ" sz="2400" dirty="0"/>
              <a:t>relativně časté metastazování do skeletu u relativně vzácného nádoru</a:t>
            </a:r>
          </a:p>
          <a:p>
            <a:r>
              <a:rPr lang="cs-CZ" sz="2400" dirty="0"/>
              <a:t>příznivější prognóza, často dlouhodobé přežívání</a:t>
            </a:r>
          </a:p>
          <a:p>
            <a:r>
              <a:rPr lang="cs-CZ" sz="2400" dirty="0"/>
              <a:t>jistá podobnost s metastázami karcinomu ledviny:</a:t>
            </a:r>
          </a:p>
          <a:p>
            <a:pPr lvl="1"/>
            <a:r>
              <a:rPr lang="cs-CZ" sz="2200" dirty="0"/>
              <a:t>vysoká vaskularizace (</a:t>
            </a:r>
            <a:r>
              <a:rPr lang="cs-CZ" sz="2200" dirty="0" err="1"/>
              <a:t>Ag</a:t>
            </a:r>
            <a:r>
              <a:rPr lang="cs-CZ" sz="2200" dirty="0"/>
              <a:t>+</a:t>
            </a:r>
            <a:r>
              <a:rPr lang="cs-CZ" sz="2200" dirty="0" err="1"/>
              <a:t>embol</a:t>
            </a:r>
            <a:r>
              <a:rPr lang="cs-CZ" sz="2200" dirty="0"/>
              <a:t> </a:t>
            </a:r>
            <a:r>
              <a:rPr lang="cs-CZ" sz="2200" dirty="0" err="1"/>
              <a:t>předop</a:t>
            </a:r>
            <a:r>
              <a:rPr lang="cs-CZ" sz="2200" dirty="0"/>
              <a:t>. !!)</a:t>
            </a:r>
          </a:p>
          <a:p>
            <a:pPr lvl="1"/>
            <a:r>
              <a:rPr lang="cs-CZ" sz="2200" dirty="0"/>
              <a:t>solitární metastázy s </a:t>
            </a:r>
            <a:r>
              <a:rPr lang="cs-CZ" sz="2200" dirty="0" err="1"/>
              <a:t>kurabilním</a:t>
            </a:r>
            <a:r>
              <a:rPr lang="cs-CZ" sz="2200" dirty="0"/>
              <a:t> potenciálem  </a:t>
            </a:r>
          </a:p>
        </p:txBody>
      </p:sp>
      <p:sp>
        <p:nvSpPr>
          <p:cNvPr id="41986" name="AutoShape 2" descr="Image result for karcinom prostat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4034" name="Picture 2" descr="C:\Users\Lukas\Desktop\kurz\štít.jpg"/>
          <p:cNvPicPr>
            <a:picLocks noChangeAspect="1" noChangeArrowheads="1"/>
          </p:cNvPicPr>
          <p:nvPr/>
        </p:nvPicPr>
        <p:blipFill>
          <a:blip r:embed="rId2" cstate="print"/>
          <a:srcRect b="19232"/>
          <a:stretch>
            <a:fillRect/>
          </a:stretch>
        </p:blipFill>
        <p:spPr bwMode="auto">
          <a:xfrm>
            <a:off x="0" y="0"/>
            <a:ext cx="2486025" cy="1484784"/>
          </a:xfrm>
          <a:prstGeom prst="rect">
            <a:avLst/>
          </a:prstGeom>
          <a:noFill/>
        </p:spPr>
      </p:pic>
      <p:pic>
        <p:nvPicPr>
          <p:cNvPr id="7" name="Picture 4" descr="D:\META\RTG\Ochozková52RTG2.jpg"/>
          <p:cNvPicPr>
            <a:picLocks noChangeAspect="1" noChangeArrowheads="1"/>
          </p:cNvPicPr>
          <p:nvPr/>
        </p:nvPicPr>
        <p:blipFill>
          <a:blip r:embed="rId3" cstate="print"/>
          <a:srcRect l="19264" t="19034" r="38742" b="16522"/>
          <a:stretch>
            <a:fillRect/>
          </a:stretch>
        </p:blipFill>
        <p:spPr bwMode="auto">
          <a:xfrm>
            <a:off x="0" y="1484784"/>
            <a:ext cx="2064604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D:\META\RTG\Ochozková52AG2.jpg"/>
          <p:cNvPicPr>
            <a:picLocks noChangeAspect="1" noChangeArrowheads="1"/>
          </p:cNvPicPr>
          <p:nvPr/>
        </p:nvPicPr>
        <p:blipFill>
          <a:blip r:embed="rId4" cstate="print"/>
          <a:srcRect l="10225" t="8587" r="11816" b="8681"/>
          <a:stretch>
            <a:fillRect/>
          </a:stretch>
        </p:blipFill>
        <p:spPr bwMode="auto">
          <a:xfrm>
            <a:off x="1" y="4653136"/>
            <a:ext cx="2077661" cy="220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spurný"/>
          <p:cNvPicPr>
            <a:picLocks noChangeAspect="1" noChangeArrowheads="1"/>
          </p:cNvPicPr>
          <p:nvPr/>
        </p:nvPicPr>
        <p:blipFill>
          <a:blip r:embed="rId5" cstate="print"/>
          <a:srcRect l="29376" r="20271"/>
          <a:stretch>
            <a:fillRect/>
          </a:stretch>
        </p:blipFill>
        <p:spPr>
          <a:xfrm>
            <a:off x="6968523" y="1916832"/>
            <a:ext cx="2175477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metastázy - lokalizace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/>
              <a:t>dominuje axiální skelet s výrazným prokrvením kostní dřeně:</a:t>
            </a:r>
          </a:p>
          <a:p>
            <a:pPr lvl="1"/>
            <a:r>
              <a:rPr lang="cs-CZ" sz="2400" dirty="0" err="1"/>
              <a:t>Th</a:t>
            </a:r>
            <a:r>
              <a:rPr lang="cs-CZ" sz="2400" dirty="0"/>
              <a:t> </a:t>
            </a:r>
            <a:r>
              <a:rPr lang="cs-CZ" sz="2400" dirty="0" err="1"/>
              <a:t>pateř</a:t>
            </a:r>
            <a:r>
              <a:rPr lang="cs-CZ" sz="2400" dirty="0"/>
              <a:t> – 70%</a:t>
            </a:r>
          </a:p>
          <a:p>
            <a:pPr lvl="1"/>
            <a:r>
              <a:rPr lang="cs-CZ" sz="2400" dirty="0"/>
              <a:t>L </a:t>
            </a:r>
            <a:r>
              <a:rPr lang="cs-CZ" sz="2400" dirty="0" err="1"/>
              <a:t>pateř</a:t>
            </a:r>
            <a:r>
              <a:rPr lang="cs-CZ" sz="2400" dirty="0"/>
              <a:t> - 20%</a:t>
            </a:r>
          </a:p>
          <a:p>
            <a:pPr lvl="1"/>
            <a:r>
              <a:rPr lang="cs-CZ" sz="2400" dirty="0"/>
              <a:t>C </a:t>
            </a:r>
            <a:r>
              <a:rPr lang="cs-CZ" sz="2400" dirty="0" err="1"/>
              <a:t>pateř</a:t>
            </a:r>
            <a:r>
              <a:rPr lang="cs-CZ" sz="2400" dirty="0"/>
              <a:t> – 10%</a:t>
            </a:r>
          </a:p>
          <a:p>
            <a:pPr lvl="1"/>
            <a:r>
              <a:rPr lang="cs-CZ" sz="2400" dirty="0"/>
              <a:t>žebra – 25-30%</a:t>
            </a:r>
          </a:p>
          <a:p>
            <a:pPr lvl="1"/>
            <a:r>
              <a:rPr lang="cs-CZ" sz="2400" dirty="0"/>
              <a:t>pánev – 20%</a:t>
            </a:r>
          </a:p>
          <a:p>
            <a:pPr lvl="1"/>
            <a:r>
              <a:rPr lang="cs-CZ" sz="2400" dirty="0"/>
              <a:t>lebka 3-5 %</a:t>
            </a:r>
          </a:p>
          <a:p>
            <a:r>
              <a:rPr lang="cs-CZ" sz="2800" dirty="0"/>
              <a:t>končetinový skelet</a:t>
            </a:r>
          </a:p>
          <a:p>
            <a:pPr lvl="1"/>
            <a:r>
              <a:rPr lang="cs-CZ" sz="2400" dirty="0"/>
              <a:t>femur, humerus – 5-10%</a:t>
            </a:r>
          </a:p>
          <a:p>
            <a:pPr lvl="1"/>
            <a:r>
              <a:rPr lang="cs-CZ" sz="2400" dirty="0"/>
              <a:t>skelet distálně od kolena či lokte velmi vzácně </a:t>
            </a:r>
          </a:p>
        </p:txBody>
      </p:sp>
      <p:pic>
        <p:nvPicPr>
          <p:cNvPr id="4" name="Picture 9" descr="DosedlováJ-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00192" y="2132856"/>
            <a:ext cx="2217142" cy="3135206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Incidence kostních metastáz u jednotlivých nádorů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403648" y="1916834"/>
          <a:ext cx="7344816" cy="410445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6351">
                <a:tc>
                  <a:txBody>
                    <a:bodyPr/>
                    <a:lstStyle/>
                    <a:p>
                      <a:r>
                        <a:rPr lang="cs-CZ" sz="2800" b="0" dirty="0"/>
                        <a:t>ca prsu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0" dirty="0"/>
                        <a:t>65 – 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ca prostaty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65 – 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ca štítné žlázy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ca plic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30 – 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ca ledviny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20 – 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ca GIT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pod</a:t>
                      </a:r>
                      <a:r>
                        <a:rPr lang="cs-CZ" sz="2800" baseline="0" dirty="0"/>
                        <a:t> 10%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Kostní metastázy </a:t>
            </a:r>
            <a:r>
              <a:rPr lang="cs-CZ" sz="3200" dirty="0" err="1"/>
              <a:t>proxim</a:t>
            </a:r>
            <a:r>
              <a:rPr lang="cs-CZ" sz="3200" dirty="0"/>
              <a:t>. femuru řešené na I.ORTK FN USA v letech 2006 - 2016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83568" y="1700808"/>
          <a:ext cx="8208912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Střední doba přežití od diagnózy  kostní metastázy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331640" y="2492896"/>
          <a:ext cx="7344816" cy="293175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6351">
                <a:tc>
                  <a:txBody>
                    <a:bodyPr/>
                    <a:lstStyle/>
                    <a:p>
                      <a:r>
                        <a:rPr lang="cs-CZ" sz="2800" b="0" dirty="0"/>
                        <a:t>ca prsu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0" dirty="0"/>
                        <a:t>20 </a:t>
                      </a:r>
                      <a:r>
                        <a:rPr lang="cs-CZ" sz="2800" b="0" dirty="0" err="1"/>
                        <a:t>měs</a:t>
                      </a:r>
                      <a:r>
                        <a:rPr lang="cs-CZ" sz="2800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ca prostaty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12 – 53 </a:t>
                      </a:r>
                      <a:r>
                        <a:rPr lang="cs-CZ" sz="2800" dirty="0" err="1"/>
                        <a:t>měs</a:t>
                      </a:r>
                      <a:r>
                        <a:rPr lang="cs-CZ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ca štítné žlázy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48</a:t>
                      </a:r>
                      <a:r>
                        <a:rPr lang="cs-CZ" sz="2800" baseline="0" dirty="0"/>
                        <a:t> </a:t>
                      </a:r>
                      <a:r>
                        <a:rPr lang="cs-CZ" sz="2800" baseline="0" dirty="0" err="1"/>
                        <a:t>měs</a:t>
                      </a:r>
                      <a:r>
                        <a:rPr lang="cs-CZ" sz="2800" baseline="0" dirty="0"/>
                        <a:t>.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ca plic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6-7</a:t>
                      </a:r>
                      <a:r>
                        <a:rPr lang="cs-CZ" sz="2800" baseline="0" dirty="0"/>
                        <a:t> </a:t>
                      </a:r>
                      <a:r>
                        <a:rPr lang="cs-CZ" sz="2800" baseline="0" dirty="0" err="1"/>
                        <a:t>měs</a:t>
                      </a:r>
                      <a:r>
                        <a:rPr lang="cs-CZ" sz="2800" baseline="0" dirty="0"/>
                        <a:t>.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6351">
                <a:tc>
                  <a:txBody>
                    <a:bodyPr/>
                    <a:lstStyle/>
                    <a:p>
                      <a:r>
                        <a:rPr lang="cs-CZ" sz="2800" dirty="0"/>
                        <a:t>ca ledviny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12</a:t>
                      </a:r>
                      <a:r>
                        <a:rPr lang="cs-CZ" sz="2800" baseline="0" dirty="0"/>
                        <a:t> </a:t>
                      </a:r>
                      <a:r>
                        <a:rPr lang="cs-CZ" sz="2800" baseline="0" dirty="0" err="1"/>
                        <a:t>měs</a:t>
                      </a:r>
                      <a:r>
                        <a:rPr lang="cs-CZ" sz="2800" baseline="0" dirty="0"/>
                        <a:t>.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498080" cy="1143000"/>
          </a:xfrm>
        </p:spPr>
        <p:txBody>
          <a:bodyPr/>
          <a:lstStyle/>
          <a:p>
            <a:r>
              <a:rPr lang="cs-CZ" dirty="0"/>
              <a:t>Typy kostních metastáz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1760" y="1412776"/>
            <a:ext cx="4968552" cy="4800600"/>
          </a:xfrm>
        </p:spPr>
        <p:txBody>
          <a:bodyPr>
            <a:normAutofit lnSpcReduction="10000"/>
          </a:bodyPr>
          <a:lstStyle/>
          <a:p>
            <a:r>
              <a:rPr lang="cs-CZ" sz="2800" dirty="0" err="1">
                <a:solidFill>
                  <a:srgbClr val="C00000"/>
                </a:solidFill>
              </a:rPr>
              <a:t>osteolytické</a:t>
            </a:r>
            <a:r>
              <a:rPr lang="cs-CZ" sz="2800" dirty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cs-CZ" sz="2400" dirty="0"/>
              <a:t> </a:t>
            </a:r>
            <a:r>
              <a:rPr lang="cs-CZ" sz="2400" dirty="0" err="1"/>
              <a:t>ledviná</a:t>
            </a:r>
            <a:endParaRPr lang="cs-CZ" sz="2400" dirty="0"/>
          </a:p>
          <a:p>
            <a:pPr lvl="1"/>
            <a:r>
              <a:rPr lang="cs-CZ" sz="2400" dirty="0" err="1"/>
              <a:t>šítná</a:t>
            </a:r>
            <a:r>
              <a:rPr lang="cs-CZ" sz="2400" dirty="0"/>
              <a:t> žláza</a:t>
            </a:r>
          </a:p>
          <a:p>
            <a:pPr lvl="1"/>
            <a:r>
              <a:rPr lang="cs-CZ" sz="2400" dirty="0"/>
              <a:t>většina metastáz ca prsu</a:t>
            </a:r>
          </a:p>
          <a:p>
            <a:pPr lvl="1"/>
            <a:r>
              <a:rPr lang="cs-CZ" sz="2400" dirty="0" err="1"/>
              <a:t>nemalobuněčné</a:t>
            </a:r>
            <a:r>
              <a:rPr lang="cs-CZ" sz="2400" dirty="0"/>
              <a:t> karcinomy plic</a:t>
            </a:r>
          </a:p>
          <a:p>
            <a:r>
              <a:rPr lang="cs-CZ" sz="2800" dirty="0" err="1">
                <a:solidFill>
                  <a:srgbClr val="C00000"/>
                </a:solidFill>
              </a:rPr>
              <a:t>osteosklerotické</a:t>
            </a:r>
            <a:r>
              <a:rPr lang="cs-CZ" sz="2800" dirty="0">
                <a:solidFill>
                  <a:srgbClr val="C00000"/>
                </a:solidFill>
              </a:rPr>
              <a:t> (osteoplastické)</a:t>
            </a:r>
          </a:p>
          <a:p>
            <a:pPr lvl="1"/>
            <a:r>
              <a:rPr lang="cs-CZ" sz="2400" dirty="0"/>
              <a:t>prostata</a:t>
            </a:r>
          </a:p>
          <a:p>
            <a:r>
              <a:rPr lang="cs-CZ" sz="2800" dirty="0">
                <a:solidFill>
                  <a:srgbClr val="C00000"/>
                </a:solidFill>
              </a:rPr>
              <a:t>smíšené</a:t>
            </a:r>
          </a:p>
          <a:p>
            <a:pPr lvl="1"/>
            <a:r>
              <a:rPr lang="cs-CZ" sz="2400" dirty="0"/>
              <a:t>některé metastázy ca prsu</a:t>
            </a:r>
          </a:p>
        </p:txBody>
      </p:sp>
      <p:pic>
        <p:nvPicPr>
          <p:cNvPr id="4" name="Picture 7" descr="Gostijová2x"/>
          <p:cNvPicPr>
            <a:picLocks noChangeAspect="1" noChangeArrowheads="1"/>
          </p:cNvPicPr>
          <p:nvPr/>
        </p:nvPicPr>
        <p:blipFill>
          <a:blip r:embed="rId2" cstate="print"/>
          <a:srcRect l="19946" t="34250" r="6857"/>
          <a:stretch>
            <a:fillRect/>
          </a:stretch>
        </p:blipFill>
        <p:spPr>
          <a:xfrm>
            <a:off x="7491191" y="72007"/>
            <a:ext cx="1617314" cy="3068961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  <p:pic>
        <p:nvPicPr>
          <p:cNvPr id="5" name="Picture 5" descr="MadronJosef49RTGpánev"/>
          <p:cNvPicPr>
            <a:picLocks noChangeAspect="1" noChangeArrowheads="1"/>
          </p:cNvPicPr>
          <p:nvPr/>
        </p:nvPicPr>
        <p:blipFill>
          <a:blip r:embed="rId3" cstate="print"/>
          <a:srcRect r="38753"/>
          <a:stretch>
            <a:fillRect/>
          </a:stretch>
        </p:blipFill>
        <p:spPr>
          <a:xfrm>
            <a:off x="0" y="2348880"/>
            <a:ext cx="2381534" cy="3888432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  <p:pic>
        <p:nvPicPr>
          <p:cNvPr id="6" name="Picture 7" descr="RosínováJitka65RTGpánev"/>
          <p:cNvPicPr>
            <a:picLocks noChangeAspect="1" noChangeArrowheads="1"/>
          </p:cNvPicPr>
          <p:nvPr/>
        </p:nvPicPr>
        <p:blipFill>
          <a:blip r:embed="rId4" cstate="print"/>
          <a:srcRect t="15699" r="32139"/>
          <a:stretch>
            <a:fillRect/>
          </a:stretch>
        </p:blipFill>
        <p:spPr>
          <a:xfrm>
            <a:off x="7474681" y="3284984"/>
            <a:ext cx="1633823" cy="3528393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1040</TotalTime>
  <Words>1724</Words>
  <Application>Microsoft Office PowerPoint</Application>
  <PresentationFormat>Předvádění na obrazovce (4:3)</PresentationFormat>
  <Paragraphs>374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Slunovrat</vt:lpstr>
      <vt:lpstr>Metastatické postižení skeletu</vt:lpstr>
      <vt:lpstr>Úvod</vt:lpstr>
      <vt:lpstr>Úvod – statistika v ČR</vt:lpstr>
      <vt:lpstr>Kostní metastázy - význam</vt:lpstr>
      <vt:lpstr>Kostní metastázy - lokalizace</vt:lpstr>
      <vt:lpstr>Incidence kostních metastáz u jednotlivých nádorů</vt:lpstr>
      <vt:lpstr>Kostní metastázy proxim. femuru řešené na I.ORTK FN USA v letech 2006 - 2016</vt:lpstr>
      <vt:lpstr>Střední doba přežití od diagnózy  kostní metastázy</vt:lpstr>
      <vt:lpstr>Typy kostních metastáz </vt:lpstr>
      <vt:lpstr>Diagnostika</vt:lpstr>
      <vt:lpstr>Diagnostika - neznámé origo</vt:lpstr>
      <vt:lpstr>Možnosti stagingových vyšetření</vt:lpstr>
      <vt:lpstr>Biopsie</vt:lpstr>
      <vt:lpstr>Diagnostika - známe origo</vt:lpstr>
      <vt:lpstr>Prognóza</vt:lpstr>
      <vt:lpstr>Riziko patologické zlomeniny - Mirelsovo skóre -</vt:lpstr>
      <vt:lpstr>Pozn. Diagnostika patol. zlomeniny</vt:lpstr>
      <vt:lpstr>Onkologická léčba skeletálních metastáz</vt:lpstr>
      <vt:lpstr>Operační léčba skeletálních metastáz </vt:lpstr>
      <vt:lpstr>Operační léčba skeletálních metastáz - principy</vt:lpstr>
      <vt:lpstr>Operační léčba skeletálních metastáz - řešení </vt:lpstr>
      <vt:lpstr>Nejčastější operační výkony</vt:lpstr>
      <vt:lpstr>Prostá stabilizace (IM hřeb)</vt:lpstr>
      <vt:lpstr>Cave podcenění prognózy !!! </vt:lpstr>
      <vt:lpstr>Osteosyntéza + cement </vt:lpstr>
      <vt:lpstr>Osteosyntéza + cement </vt:lpstr>
      <vt:lpstr>Resekce + TU-TEP (či CKP) </vt:lpstr>
      <vt:lpstr>TU-THA = optimální řešení v oblasti proximálního femuru</vt:lpstr>
      <vt:lpstr>Proximální humerus:  TU-CKP  - většinou, max snaha o rekonstrukce RM (Trevira attachement tube)                            TU-TEP reverza - vzácněji, dlouhodobá prognóza, solitární meta, nerekonstruovatelná RM</vt:lpstr>
      <vt:lpstr>Koleno (dist.fem./proxim.tib.) – TU-TKA</vt:lpstr>
      <vt:lpstr>Resekce + interkalární spacer</vt:lpstr>
      <vt:lpstr>Specifika nejčastějších karcinomů metastazujících do skeletu</vt:lpstr>
      <vt:lpstr>Skeletální metastázy karcinomu prsu</vt:lpstr>
      <vt:lpstr>Skeletální metastázy karcinomu prsu</vt:lpstr>
      <vt:lpstr>Skeletální metastázy karcinomu ledviny</vt:lpstr>
      <vt:lpstr>Skeletální metastázy karcinomu ledviny</vt:lpstr>
      <vt:lpstr>Skeletální metastázy karcinomu ledviny</vt:lpstr>
      <vt:lpstr>Skeletální metastázy karcinomu ledviny</vt:lpstr>
      <vt:lpstr>Skeletální metastázy karcinomu ledviny</vt:lpstr>
      <vt:lpstr>Skeletální metastázy karcinomu plic</vt:lpstr>
      <vt:lpstr>Skeletální metastázy karcinomu prostaty</vt:lpstr>
      <vt:lpstr>Skeletální metastázy karcinomu štítné žlázy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Metastatické postižení skeletu</dc:title>
  <dc:creator>Lukas</dc:creator>
  <cp:lastModifiedBy>PC</cp:lastModifiedBy>
  <cp:revision>110</cp:revision>
  <dcterms:created xsi:type="dcterms:W3CDTF">2020-02-08T21:56:42Z</dcterms:created>
  <dcterms:modified xsi:type="dcterms:W3CDTF">2022-02-10T08:58:37Z</dcterms:modified>
</cp:coreProperties>
</file>