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7" r:id="rId3"/>
    <p:sldId id="319" r:id="rId4"/>
    <p:sldId id="320" r:id="rId5"/>
    <p:sldId id="321" r:id="rId6"/>
    <p:sldId id="348" r:id="rId7"/>
    <p:sldId id="359" r:id="rId8"/>
    <p:sldId id="298" r:id="rId9"/>
    <p:sldId id="323" r:id="rId10"/>
    <p:sldId id="377" r:id="rId11"/>
    <p:sldId id="259" r:id="rId12"/>
    <p:sldId id="260" r:id="rId13"/>
    <p:sldId id="261" r:id="rId14"/>
    <p:sldId id="354" r:id="rId15"/>
    <p:sldId id="299" r:id="rId16"/>
    <p:sldId id="263" r:id="rId17"/>
    <p:sldId id="264" r:id="rId18"/>
    <p:sldId id="300" r:id="rId19"/>
    <p:sldId id="301" r:id="rId20"/>
    <p:sldId id="302" r:id="rId21"/>
    <p:sldId id="303" r:id="rId22"/>
    <p:sldId id="314" r:id="rId23"/>
    <p:sldId id="315" r:id="rId24"/>
    <p:sldId id="316" r:id="rId25"/>
    <p:sldId id="318" r:id="rId26"/>
    <p:sldId id="317" r:id="rId27"/>
    <p:sldId id="269" r:id="rId28"/>
    <p:sldId id="304" r:id="rId29"/>
    <p:sldId id="345" r:id="rId30"/>
    <p:sldId id="358" r:id="rId31"/>
    <p:sldId id="305" r:id="rId32"/>
    <p:sldId id="378" r:id="rId33"/>
    <p:sldId id="306" r:id="rId34"/>
    <p:sldId id="379" r:id="rId35"/>
    <p:sldId id="326" r:id="rId36"/>
    <p:sldId id="394" r:id="rId37"/>
    <p:sldId id="395" r:id="rId38"/>
    <p:sldId id="383" r:id="rId39"/>
    <p:sldId id="327" r:id="rId40"/>
    <p:sldId id="307" r:id="rId41"/>
    <p:sldId id="308" r:id="rId42"/>
    <p:sldId id="380" r:id="rId43"/>
    <p:sldId id="328" r:id="rId44"/>
    <p:sldId id="403" r:id="rId45"/>
    <p:sldId id="360" r:id="rId46"/>
    <p:sldId id="309" r:id="rId47"/>
    <p:sldId id="396" r:id="rId48"/>
    <p:sldId id="356" r:id="rId49"/>
    <p:sldId id="381" r:id="rId50"/>
    <p:sldId id="355" r:id="rId51"/>
    <p:sldId id="357" r:id="rId52"/>
    <p:sldId id="382" r:id="rId53"/>
    <p:sldId id="311" r:id="rId54"/>
    <p:sldId id="312" r:id="rId55"/>
    <p:sldId id="310" r:id="rId56"/>
    <p:sldId id="361" r:id="rId57"/>
    <p:sldId id="390" r:id="rId58"/>
    <p:sldId id="412" r:id="rId59"/>
    <p:sldId id="413" r:id="rId60"/>
    <p:sldId id="414" r:id="rId61"/>
    <p:sldId id="415" r:id="rId62"/>
    <p:sldId id="416" r:id="rId63"/>
    <p:sldId id="417" r:id="rId64"/>
    <p:sldId id="418" r:id="rId65"/>
    <p:sldId id="401" r:id="rId66"/>
    <p:sldId id="419" r:id="rId67"/>
    <p:sldId id="420" r:id="rId68"/>
    <p:sldId id="421" r:id="rId69"/>
    <p:sldId id="422" r:id="rId70"/>
    <p:sldId id="423" r:id="rId71"/>
    <p:sldId id="424" r:id="rId72"/>
    <p:sldId id="296" r:id="rId73"/>
    <p:sldId id="277" r:id="rId74"/>
    <p:sldId id="276" r:id="rId75"/>
    <p:sldId id="313" r:id="rId76"/>
    <p:sldId id="324" r:id="rId77"/>
    <p:sldId id="325" r:id="rId78"/>
    <p:sldId id="278" r:id="rId79"/>
    <p:sldId id="365" r:id="rId80"/>
    <p:sldId id="366" r:id="rId81"/>
    <p:sldId id="279" r:id="rId82"/>
    <p:sldId id="384" r:id="rId83"/>
    <p:sldId id="270" r:id="rId84"/>
    <p:sldId id="405" r:id="rId85"/>
    <p:sldId id="273" r:id="rId86"/>
    <p:sldId id="399" r:id="rId87"/>
    <p:sldId id="274" r:id="rId88"/>
    <p:sldId id="281" r:id="rId89"/>
    <p:sldId id="385" r:id="rId90"/>
    <p:sldId id="367" r:id="rId91"/>
    <p:sldId id="368" r:id="rId92"/>
    <p:sldId id="369" r:id="rId93"/>
    <p:sldId id="370" r:id="rId94"/>
    <p:sldId id="371" r:id="rId95"/>
    <p:sldId id="282" r:id="rId96"/>
    <p:sldId id="372" r:id="rId97"/>
    <p:sldId id="406" r:id="rId98"/>
    <p:sldId id="375" r:id="rId99"/>
    <p:sldId id="373" r:id="rId100"/>
    <p:sldId id="374" r:id="rId101"/>
    <p:sldId id="409" r:id="rId102"/>
    <p:sldId id="408" r:id="rId103"/>
    <p:sldId id="391" r:id="rId104"/>
    <p:sldId id="388" r:id="rId105"/>
    <p:sldId id="376" r:id="rId106"/>
    <p:sldId id="386" r:id="rId107"/>
    <p:sldId id="387" r:id="rId108"/>
    <p:sldId id="389" r:id="rId109"/>
    <p:sldId id="283" r:id="rId110"/>
    <p:sldId id="284" r:id="rId111"/>
    <p:sldId id="352" r:id="rId112"/>
    <p:sldId id="293" r:id="rId113"/>
    <p:sldId id="330" r:id="rId114"/>
    <p:sldId id="331" r:id="rId115"/>
    <p:sldId id="332" r:id="rId116"/>
    <p:sldId id="333" r:id="rId117"/>
    <p:sldId id="285" r:id="rId118"/>
    <p:sldId id="286" r:id="rId119"/>
    <p:sldId id="287" r:id="rId120"/>
    <p:sldId id="288" r:id="rId121"/>
    <p:sldId id="336" r:id="rId122"/>
    <p:sldId id="335" r:id="rId123"/>
    <p:sldId id="292" r:id="rId124"/>
    <p:sldId id="291" r:id="rId125"/>
    <p:sldId id="337" r:id="rId126"/>
    <p:sldId id="339" r:id="rId127"/>
    <p:sldId id="294" r:id="rId128"/>
    <p:sldId id="338" r:id="rId129"/>
    <p:sldId id="346" r:id="rId130"/>
  </p:sldIdLst>
  <p:sldSz cx="9144000" cy="6858000" type="screen4x3"/>
  <p:notesSz cx="6858000" cy="9144000"/>
  <p:custDataLst>
    <p:tags r:id="rId131"/>
  </p:custData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979" autoAdjust="0"/>
    <p:restoredTop sz="94660"/>
  </p:normalViewPr>
  <p:slideViewPr>
    <p:cSldViewPr>
      <p:cViewPr varScale="1">
        <p:scale>
          <a:sx n="70" d="100"/>
          <a:sy n="70" d="100"/>
        </p:scale>
        <p:origin x="60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gs" Target="tags/tag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BF69B-8D21-4BF1-BF7D-F0E808F44A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473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69FF92-97AA-43B7-8B3E-4F763FB94B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76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CE285-22CF-4FAD-A6ED-A0655A7377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227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48F8B-F316-4C94-9610-55E763A734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8482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4F905-5046-428C-B46A-5CE75DC8B8B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3963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8DB25-FCAD-4447-BB8C-3550C2BAE79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124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73D42-3934-4A03-8BB5-C798C096358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67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790E2-2AF0-449B-A7AF-724FE900B6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91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C099A-55CD-4BD3-AC36-7CCCB75173D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46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34362-4B56-4DEF-9E90-87F43DFDD8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900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A3A82-54CE-4639-BDC0-E0764663B3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35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E6BEE-2E94-4A6A-A2E6-6202C9B4DC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828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76"/>
            </a:gs>
            <a:gs pos="100000">
              <a:srgbClr val="00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B5DCF7EB-5751-470A-990A-0C960BF50F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cs-CZ" altLang="cs-CZ" smtClean="0"/>
              <a:t>Zlomeniny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smtClean="0"/>
              <a:t>Z. Rozkydal</a:t>
            </a:r>
          </a:p>
          <a:p>
            <a:r>
              <a:rPr lang="cs-CZ" altLang="cs-CZ" smtClean="0"/>
              <a:t>I. ortopedická klinika MU</a:t>
            </a:r>
          </a:p>
          <a:p>
            <a:r>
              <a:rPr lang="cs-CZ" altLang="cs-CZ" smtClean="0"/>
              <a:t>Brno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2195513" y="333375"/>
            <a:ext cx="4264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Mechanismus úrazu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0" y="1916113"/>
            <a:ext cx="9058275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High energy trauma - velké poškození měkkých tkání</a:t>
            </a:r>
          </a:p>
          <a:p>
            <a:endParaRPr lang="cs-CZ" altLang="cs-CZ" sz="3200"/>
          </a:p>
          <a:p>
            <a:endParaRPr lang="cs-CZ" altLang="cs-CZ" sz="3200"/>
          </a:p>
          <a:p>
            <a:endParaRPr lang="cs-CZ" altLang="cs-CZ" sz="3200"/>
          </a:p>
          <a:p>
            <a:r>
              <a:rPr lang="cs-CZ" altLang="cs-CZ" sz="3200"/>
              <a:t>Low energy trauma -   malé poškození  měkkých tkání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1676400" y="349250"/>
            <a:ext cx="535305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 dirty="0" err="1"/>
              <a:t>Compartment</a:t>
            </a:r>
            <a:r>
              <a:rPr lang="cs-CZ" altLang="cs-CZ" sz="4400" dirty="0"/>
              <a:t> syndrom</a:t>
            </a:r>
          </a:p>
          <a:p>
            <a:r>
              <a:rPr lang="cs-CZ" altLang="cs-CZ" sz="4400" dirty="0"/>
              <a:t>            - léčba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1600200" y="1945985"/>
            <a:ext cx="5429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 dirty="0"/>
              <a:t>Léčba : urgentní </a:t>
            </a:r>
            <a:r>
              <a:rPr lang="cs-CZ" altLang="cs-CZ" sz="3600" dirty="0" err="1"/>
              <a:t>fasciotomie</a:t>
            </a:r>
            <a:endParaRPr lang="cs-CZ" altLang="cs-CZ" sz="3600" dirty="0"/>
          </a:p>
        </p:txBody>
      </p:sp>
      <p:pic>
        <p:nvPicPr>
          <p:cNvPr id="4" name="Picture 4" descr="D C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" b="57195"/>
          <a:stretch>
            <a:fillRect/>
          </a:stretch>
        </p:blipFill>
        <p:spPr bwMode="auto">
          <a:xfrm>
            <a:off x="251520" y="3554048"/>
            <a:ext cx="3887787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 C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38" r="3848"/>
          <a:stretch>
            <a:fillRect/>
          </a:stretch>
        </p:blipFill>
        <p:spPr bwMode="auto">
          <a:xfrm>
            <a:off x="4283968" y="3554048"/>
            <a:ext cx="4729200" cy="282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D C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55" b="43880"/>
          <a:stretch>
            <a:fillRect/>
          </a:stretch>
        </p:blipFill>
        <p:spPr bwMode="auto">
          <a:xfrm>
            <a:off x="323850" y="404813"/>
            <a:ext cx="2995613" cy="36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 CS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292600"/>
            <a:ext cx="4824413" cy="239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D C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72" r="1018"/>
          <a:stretch>
            <a:fillRect/>
          </a:stretch>
        </p:blipFill>
        <p:spPr bwMode="auto">
          <a:xfrm>
            <a:off x="3924300" y="333375"/>
            <a:ext cx="3673475" cy="277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7818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D CS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49275"/>
            <a:ext cx="4565650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9954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404813"/>
            <a:ext cx="71485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/>
              <a:t>Compartment syndrom - následky          </a:t>
            </a:r>
          </a:p>
          <a:p>
            <a:endParaRPr lang="cs-CZ" altLang="cs-CZ" sz="3600"/>
          </a:p>
        </p:txBody>
      </p:sp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0" y="1844675"/>
            <a:ext cx="5521063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 dirty="0"/>
              <a:t>Po 6 hodinách od začátku ischemie </a:t>
            </a:r>
          </a:p>
          <a:p>
            <a:r>
              <a:rPr lang="cs-CZ" altLang="cs-CZ" sz="2800" dirty="0"/>
              <a:t>nevratné poškození svalů</a:t>
            </a:r>
          </a:p>
          <a:p>
            <a:pPr>
              <a:buFontTx/>
              <a:buChar char="-"/>
            </a:pPr>
            <a:r>
              <a:rPr lang="cs-CZ" altLang="cs-CZ" sz="2800" dirty="0"/>
              <a:t> vede k přeměně ve vazivová vlákna</a:t>
            </a:r>
          </a:p>
          <a:p>
            <a:pPr>
              <a:buFontTx/>
              <a:buChar char="-"/>
            </a:pPr>
            <a:r>
              <a:rPr lang="cs-CZ" altLang="cs-CZ" sz="2800" dirty="0"/>
              <a:t> kontraktura  svalů</a:t>
            </a:r>
          </a:p>
          <a:p>
            <a:pPr>
              <a:buFontTx/>
              <a:buChar char="-"/>
            </a:pPr>
            <a:endParaRPr lang="cs-CZ" altLang="cs-CZ" sz="2800" dirty="0"/>
          </a:p>
          <a:p>
            <a:r>
              <a:rPr lang="cs-CZ" altLang="cs-CZ" sz="2800" dirty="0"/>
              <a:t>Po 12 hodinách  </a:t>
            </a:r>
          </a:p>
          <a:p>
            <a:r>
              <a:rPr lang="cs-CZ" altLang="cs-CZ" sz="2800" dirty="0"/>
              <a:t>- nevratné poškození nervů</a:t>
            </a:r>
          </a:p>
        </p:txBody>
      </p:sp>
      <p:pic>
        <p:nvPicPr>
          <p:cNvPr id="90116" name="Picture 6" descr="No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4" t="4010" r="53542" b="6219"/>
          <a:stretch>
            <a:fillRect/>
          </a:stretch>
        </p:blipFill>
        <p:spPr bwMode="auto">
          <a:xfrm>
            <a:off x="7408466" y="1025453"/>
            <a:ext cx="14605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SK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452" y="4005065"/>
            <a:ext cx="3760514" cy="263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313" y="6161123"/>
            <a:ext cx="4840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Volkmannova</a:t>
            </a:r>
            <a:r>
              <a:rPr lang="cs-CZ" dirty="0" smtClean="0"/>
              <a:t> ischemická kontraktura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771504" y="3418781"/>
            <a:ext cx="2635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Kontraktura flexorů</a:t>
            </a:r>
            <a:endParaRPr lang="cs-CZ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4"/>
          <p:cNvSpPr txBox="1">
            <a:spLocks noChangeArrowheads="1"/>
          </p:cNvSpPr>
          <p:nvPr/>
        </p:nvSpPr>
        <p:spPr bwMode="auto">
          <a:xfrm>
            <a:off x="611188" y="188913"/>
            <a:ext cx="755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/>
              <a:t>Algoneurodystrofie- Sudeckův syndrom</a:t>
            </a:r>
          </a:p>
        </p:txBody>
      </p:sp>
      <p:sp>
        <p:nvSpPr>
          <p:cNvPr id="91139" name="Text Box 5"/>
          <p:cNvSpPr txBox="1">
            <a:spLocks noChangeArrowheads="1"/>
          </p:cNvSpPr>
          <p:nvPr/>
        </p:nvSpPr>
        <p:spPr bwMode="auto">
          <a:xfrm>
            <a:off x="468313" y="981075"/>
            <a:ext cx="75088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Reakce vegetativního nervstva  na úraz</a:t>
            </a:r>
          </a:p>
        </p:txBody>
      </p:sp>
      <p:pic>
        <p:nvPicPr>
          <p:cNvPr id="91140" name="Picture 6" descr="Zlo- Sudeck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" t="2205" r="3894" b="4410"/>
          <a:stretch>
            <a:fillRect/>
          </a:stretch>
        </p:blipFill>
        <p:spPr bwMode="auto">
          <a:xfrm>
            <a:off x="684213" y="1989138"/>
            <a:ext cx="76327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772400" cy="1143000"/>
          </a:xfrm>
        </p:spPr>
        <p:txBody>
          <a:bodyPr/>
          <a:lstStyle/>
          <a:p>
            <a:r>
              <a:rPr lang="cs-CZ" altLang="cs-CZ" sz="4000" smtClean="0"/>
              <a:t>Algoneurodystrofie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54356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smtClean="0"/>
              <a:t>1. stadium hyperémie, 0- 3 měsíce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smtClean="0"/>
              <a:t>    bolest, hyperestezie, zvýšená citlivost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80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smtClean="0"/>
              <a:t>2. stadium  dystrofie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smtClean="0"/>
              <a:t>    plastický edém, chladná, tenká kůže, omezený pohyb,                     rtg – osteoporóza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80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smtClean="0"/>
              <a:t>3. stadium  atrofické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smtClean="0"/>
              <a:t>    atrofie kůže, svalů, omezení hybnosti, rtg - osteoporóza                         </a:t>
            </a:r>
          </a:p>
        </p:txBody>
      </p:sp>
      <p:pic>
        <p:nvPicPr>
          <p:cNvPr id="92164" name="Picture 4" descr="Zlo- Sudec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" r="3685" b="3531"/>
          <a:stretch>
            <a:fillRect/>
          </a:stretch>
        </p:blipFill>
        <p:spPr bwMode="auto">
          <a:xfrm>
            <a:off x="5867400" y="1268413"/>
            <a:ext cx="286385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772400" cy="1143000"/>
          </a:xfrm>
        </p:spPr>
        <p:txBody>
          <a:bodyPr/>
          <a:lstStyle/>
          <a:p>
            <a:r>
              <a:rPr lang="cs-CZ" altLang="cs-CZ" sz="4000" smtClean="0"/>
              <a:t>Algoneurodystrofie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54356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smtClean="0"/>
              <a:t>1. stadium hyperémie, 0- 3 měsíce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smtClean="0"/>
              <a:t>    bolest, hyperestezie, zvýšená citlivost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80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smtClean="0"/>
              <a:t>2. stadium  dystrofie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smtClean="0"/>
              <a:t>    plastický edém, chladná, tenká kůže, omezený pohyb,                     rtg – osteoporóza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80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smtClean="0"/>
              <a:t>3. stadium  atrofické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smtClean="0"/>
              <a:t>    atrofie kůže, svalů, omezení hybnosti, rtg - osteoporóza                         </a:t>
            </a:r>
          </a:p>
        </p:txBody>
      </p:sp>
      <p:pic>
        <p:nvPicPr>
          <p:cNvPr id="93188" name="Picture 5" descr="Zlo- Sudec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r="2446" b="5846"/>
          <a:stretch>
            <a:fillRect/>
          </a:stretch>
        </p:blipFill>
        <p:spPr bwMode="auto">
          <a:xfrm>
            <a:off x="5614988" y="1916113"/>
            <a:ext cx="352901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4"/>
          <p:cNvSpPr txBox="1">
            <a:spLocks noChangeArrowheads="1"/>
          </p:cNvSpPr>
          <p:nvPr/>
        </p:nvSpPr>
        <p:spPr bwMode="auto">
          <a:xfrm>
            <a:off x="0" y="333375"/>
            <a:ext cx="8372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Algoneurodystrofie- Sudeckův syndrom</a:t>
            </a:r>
          </a:p>
        </p:txBody>
      </p:sp>
      <p:sp>
        <p:nvSpPr>
          <p:cNvPr id="94211" name="Text Box 5"/>
          <p:cNvSpPr txBox="1">
            <a:spLocks noChangeArrowheads="1"/>
          </p:cNvSpPr>
          <p:nvPr/>
        </p:nvSpPr>
        <p:spPr bwMode="auto">
          <a:xfrm>
            <a:off x="0" y="1557338"/>
            <a:ext cx="530225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Doba imobilizace co nejkratší</a:t>
            </a:r>
          </a:p>
          <a:p>
            <a:r>
              <a:rPr lang="cs-CZ" altLang="cs-CZ" sz="2800"/>
              <a:t>Léky proti otoku, elevace končetiny</a:t>
            </a:r>
          </a:p>
          <a:p>
            <a:r>
              <a:rPr lang="cs-CZ" altLang="cs-CZ" sz="2800"/>
              <a:t>Analgetika, sedativa</a:t>
            </a:r>
          </a:p>
          <a:p>
            <a:r>
              <a:rPr lang="cs-CZ" altLang="cs-CZ" sz="2800"/>
              <a:t>Cvičení prstů</a:t>
            </a:r>
          </a:p>
          <a:p>
            <a:r>
              <a:rPr lang="cs-CZ" altLang="cs-CZ" sz="2800"/>
              <a:t>Sympatikolytika</a:t>
            </a:r>
          </a:p>
          <a:p>
            <a:r>
              <a:rPr lang="cs-CZ" altLang="cs-CZ" sz="2800"/>
              <a:t>Regionální bloky nervů</a:t>
            </a:r>
          </a:p>
          <a:p>
            <a:r>
              <a:rPr lang="cs-CZ" altLang="cs-CZ" sz="2800"/>
              <a:t>Infuse s mesokainem</a:t>
            </a:r>
          </a:p>
          <a:p>
            <a:r>
              <a:rPr lang="cs-CZ" altLang="cs-CZ" sz="2800"/>
              <a:t>Kortikoidy</a:t>
            </a:r>
          </a:p>
          <a:p>
            <a:r>
              <a:rPr lang="cs-CZ" altLang="cs-CZ" sz="2800"/>
              <a:t>Calcitonin, alendronát</a:t>
            </a:r>
          </a:p>
          <a:p>
            <a:r>
              <a:rPr lang="cs-CZ" altLang="cs-CZ" sz="2800"/>
              <a:t>Komplexní fyzioterapie</a:t>
            </a:r>
          </a:p>
        </p:txBody>
      </p:sp>
      <p:pic>
        <p:nvPicPr>
          <p:cNvPr id="94212" name="Picture 6" descr="Zlo- Sudeck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r="2446" b="5846"/>
          <a:stretch>
            <a:fillRect/>
          </a:stretch>
        </p:blipFill>
        <p:spPr bwMode="auto">
          <a:xfrm>
            <a:off x="5435600" y="2349500"/>
            <a:ext cx="3529013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4"/>
          <p:cNvSpPr txBox="1">
            <a:spLocks noChangeArrowheads="1"/>
          </p:cNvSpPr>
          <p:nvPr/>
        </p:nvSpPr>
        <p:spPr bwMode="auto">
          <a:xfrm>
            <a:off x="663575" y="641350"/>
            <a:ext cx="7221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>
                <a:solidFill>
                  <a:schemeClr val="tx2"/>
                </a:solidFill>
              </a:rPr>
              <a:t>Komplikace zlomenin - celkové</a:t>
            </a:r>
          </a:p>
        </p:txBody>
      </p:sp>
      <p:sp>
        <p:nvSpPr>
          <p:cNvPr id="95235" name="Text Box 6"/>
          <p:cNvSpPr txBox="1">
            <a:spLocks noChangeArrowheads="1"/>
          </p:cNvSpPr>
          <p:nvPr/>
        </p:nvSpPr>
        <p:spPr bwMode="auto">
          <a:xfrm>
            <a:off x="592138" y="1931988"/>
            <a:ext cx="815975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/>
              <a:t>Hypovolemický šok</a:t>
            </a:r>
          </a:p>
          <a:p>
            <a:r>
              <a:rPr lang="cs-CZ" altLang="cs-CZ" sz="3600"/>
              <a:t>Kardiopulmonální zástava</a:t>
            </a:r>
          </a:p>
          <a:p>
            <a:r>
              <a:rPr lang="cs-CZ" altLang="cs-CZ" sz="3600"/>
              <a:t>Tuková embolie</a:t>
            </a:r>
          </a:p>
          <a:p>
            <a:r>
              <a:rPr lang="cs-CZ" altLang="cs-CZ" sz="3600"/>
              <a:t>Haemoragické komplikace</a:t>
            </a:r>
          </a:p>
          <a:p>
            <a:r>
              <a:rPr lang="cs-CZ" altLang="cs-CZ" sz="3600"/>
              <a:t>Diseminovaná intravaskulární koagulopatie</a:t>
            </a:r>
          </a:p>
          <a:p>
            <a:r>
              <a:rPr lang="cs-CZ" altLang="cs-CZ" sz="3600"/>
              <a:t>Trombembolie</a:t>
            </a:r>
          </a:p>
          <a:p>
            <a:endParaRPr lang="cs-CZ" altLang="cs-CZ" sz="360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Komplikace zlomenin</a:t>
            </a:r>
            <a:br>
              <a:rPr lang="cs-CZ" altLang="cs-CZ" smtClean="0"/>
            </a:br>
            <a:r>
              <a:rPr lang="cs-CZ" altLang="cs-CZ" smtClean="0"/>
              <a:t>- celkové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Zlomeninová nemoc:</a:t>
            </a:r>
          </a:p>
          <a:p>
            <a:pPr>
              <a:buFontTx/>
              <a:buNone/>
            </a:pPr>
            <a:r>
              <a:rPr lang="cs-CZ" altLang="cs-CZ" smtClean="0"/>
              <a:t>- bronchopneumonie</a:t>
            </a:r>
          </a:p>
          <a:p>
            <a:pPr>
              <a:buFontTx/>
              <a:buNone/>
            </a:pPr>
            <a:r>
              <a:rPr lang="cs-CZ" altLang="cs-CZ" smtClean="0"/>
              <a:t>- flebotrombóza, plícní embolie</a:t>
            </a:r>
          </a:p>
          <a:p>
            <a:pPr>
              <a:buFontTx/>
              <a:buNone/>
            </a:pPr>
            <a:r>
              <a:rPr lang="cs-CZ" altLang="cs-CZ" smtClean="0"/>
              <a:t>- dekubity</a:t>
            </a:r>
          </a:p>
          <a:p>
            <a:pPr>
              <a:buFontTx/>
              <a:buNone/>
            </a:pPr>
            <a:r>
              <a:rPr lang="cs-CZ" altLang="cs-CZ" smtClean="0"/>
              <a:t>- uroinfekt</a:t>
            </a:r>
          </a:p>
          <a:p>
            <a:pPr>
              <a:buFontTx/>
              <a:buNone/>
            </a:pPr>
            <a:r>
              <a:rPr lang="cs-CZ" altLang="cs-CZ" smtClean="0"/>
              <a:t>- celková deteriorace tělesná a psychická</a:t>
            </a:r>
          </a:p>
          <a:p>
            <a:pPr>
              <a:buFontTx/>
              <a:buNone/>
            </a:pPr>
            <a:r>
              <a:rPr lang="cs-CZ" altLang="cs-CZ" smtClean="0"/>
              <a:t>- svalové atrofie a kontraktury</a:t>
            </a:r>
          </a:p>
          <a:p>
            <a:endParaRPr lang="cs-CZ" altLang="cs-CZ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1143000"/>
          </a:xfrm>
        </p:spPr>
        <p:txBody>
          <a:bodyPr/>
          <a:lstStyle/>
          <a:p>
            <a:r>
              <a:rPr lang="cs-CZ" altLang="cs-CZ" smtClean="0"/>
              <a:t>Úraz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557338"/>
            <a:ext cx="7772400" cy="4114800"/>
          </a:xfrm>
        </p:spPr>
        <p:txBody>
          <a:bodyPr/>
          <a:lstStyle/>
          <a:p>
            <a:r>
              <a:rPr lang="cs-CZ" altLang="cs-CZ" b="1" smtClean="0"/>
              <a:t>Monotrauma</a:t>
            </a:r>
            <a:r>
              <a:rPr lang="cs-CZ" altLang="cs-CZ" smtClean="0"/>
              <a:t> (jeden orgán)</a:t>
            </a:r>
          </a:p>
          <a:p>
            <a:endParaRPr lang="cs-CZ" altLang="cs-CZ" smtClean="0"/>
          </a:p>
          <a:p>
            <a:r>
              <a:rPr lang="cs-CZ" altLang="cs-CZ" b="1" smtClean="0"/>
              <a:t>Polytrauma</a:t>
            </a:r>
            <a:r>
              <a:rPr lang="cs-CZ" altLang="cs-CZ" smtClean="0"/>
              <a:t> (více orgánových systémů,        z nichž alespoň jeden bezprostředně ohrožuje život</a:t>
            </a:r>
          </a:p>
          <a:p>
            <a:endParaRPr lang="cs-CZ" altLang="cs-CZ" smtClean="0"/>
          </a:p>
          <a:p>
            <a:r>
              <a:rPr lang="cs-CZ" altLang="cs-CZ" b="1" smtClean="0"/>
              <a:t>Sdružené poranění</a:t>
            </a:r>
            <a:r>
              <a:rPr lang="cs-CZ" altLang="cs-CZ" smtClean="0"/>
              <a:t> (více orgánových systémů neohrožující bezprostředně život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Zlomeniny proximálního konce femuru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44675"/>
            <a:ext cx="5435600" cy="4114800"/>
          </a:xfrm>
        </p:spPr>
        <p:txBody>
          <a:bodyPr/>
          <a:lstStyle/>
          <a:p>
            <a:endParaRPr lang="cs-CZ" altLang="cs-CZ" smtClean="0"/>
          </a:p>
          <a:p>
            <a:r>
              <a:rPr lang="cs-CZ" altLang="cs-CZ" smtClean="0"/>
              <a:t>Zlomeniny krčku</a:t>
            </a:r>
          </a:p>
          <a:p>
            <a:r>
              <a:rPr lang="cs-CZ" altLang="cs-CZ" smtClean="0"/>
              <a:t>Zlomeniny pertrochanterické</a:t>
            </a:r>
          </a:p>
          <a:p>
            <a:r>
              <a:rPr lang="cs-CZ" altLang="cs-CZ" smtClean="0"/>
              <a:t>Zlomeniny subtrochanterické</a:t>
            </a:r>
          </a:p>
        </p:txBody>
      </p:sp>
      <p:pic>
        <p:nvPicPr>
          <p:cNvPr id="97284" name="Picture 4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916113"/>
            <a:ext cx="3068637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Zlomeniny proximálního konce femuru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/>
          </a:p>
          <a:p>
            <a:r>
              <a:rPr lang="cs-CZ" altLang="cs-CZ" smtClean="0"/>
              <a:t>90 % zlomenin v důsledku osteoporózy</a:t>
            </a:r>
          </a:p>
          <a:p>
            <a:r>
              <a:rPr lang="cs-CZ" altLang="cs-CZ" smtClean="0"/>
              <a:t>1/5 nemocných umírá do 1 roku</a:t>
            </a:r>
          </a:p>
          <a:p>
            <a:r>
              <a:rPr lang="cs-CZ" altLang="cs-CZ" smtClean="0"/>
              <a:t>u 2/3 se neobnoví pohybová aktivita jako před úrazem</a:t>
            </a:r>
          </a:p>
          <a:p>
            <a:endParaRPr lang="cs-CZ" altLang="cs-CZ" smtClean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cs-CZ" altLang="cs-CZ" smtClean="0"/>
              <a:t>Zlomeniny krčku femuru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73238"/>
            <a:ext cx="5724525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 smtClean="0"/>
              <a:t>Intrakapsulární (subkapitální,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smtClean="0"/>
              <a:t>                              mediocervikální)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800" smtClean="0"/>
          </a:p>
          <a:p>
            <a:pPr>
              <a:lnSpc>
                <a:spcPct val="90000"/>
              </a:lnSpc>
            </a:pPr>
            <a:r>
              <a:rPr lang="cs-CZ" altLang="cs-CZ" sz="2800" smtClean="0"/>
              <a:t>Extrakapsulární (bazicervikální)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800" smtClean="0"/>
              <a:t>                               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Addukční zlomeniny ( 90% )</a:t>
            </a:r>
          </a:p>
          <a:p>
            <a:pPr>
              <a:lnSpc>
                <a:spcPct val="90000"/>
              </a:lnSpc>
            </a:pPr>
            <a:r>
              <a:rPr lang="cs-CZ" altLang="cs-CZ" sz="2800" smtClean="0"/>
              <a:t>Abdukční zlomeniny ( 10 % )</a:t>
            </a:r>
          </a:p>
        </p:txBody>
      </p:sp>
      <p:pic>
        <p:nvPicPr>
          <p:cNvPr id="100356" name="Picture 4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5" t="2560" r="22977"/>
          <a:stretch>
            <a:fillRect/>
          </a:stretch>
        </p:blipFill>
        <p:spPr bwMode="auto">
          <a:xfrm>
            <a:off x="5580063" y="1700213"/>
            <a:ext cx="3182937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6011863" y="6092825"/>
            <a:ext cx="26225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Adamsův oblouk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1965325" y="23813"/>
            <a:ext cx="60801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Rozdělení zlomenin krčku</a:t>
            </a:r>
          </a:p>
          <a:p>
            <a:r>
              <a:rPr lang="cs-CZ" altLang="cs-CZ" sz="4400"/>
              <a:t>dle Pauwelse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-92075" y="1870075"/>
            <a:ext cx="544513" cy="457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30'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1524000" y="228600"/>
            <a:ext cx="60801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Rozdělení zlomenin krčku</a:t>
            </a:r>
          </a:p>
          <a:p>
            <a:r>
              <a:rPr lang="cs-CZ" altLang="cs-CZ" sz="4400"/>
              <a:t>dle Gardena</a:t>
            </a:r>
          </a:p>
        </p:txBody>
      </p:sp>
      <p:pic>
        <p:nvPicPr>
          <p:cNvPr id="102403" name="Picture 3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" b="2490"/>
          <a:stretch>
            <a:fillRect/>
          </a:stretch>
        </p:blipFill>
        <p:spPr bwMode="auto">
          <a:xfrm>
            <a:off x="0" y="1655763"/>
            <a:ext cx="91440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3570288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1279525" y="100013"/>
            <a:ext cx="6777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Fr. colli femoris - Garden IV.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0" y="228600"/>
            <a:ext cx="829945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Architektonika proximálního konce </a:t>
            </a:r>
          </a:p>
          <a:p>
            <a:r>
              <a:rPr lang="cs-CZ" altLang="cs-CZ" sz="4400"/>
              <a:t>femuru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Indikace k operaci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 smtClean="0"/>
              <a:t>Typ zlomeniny, </a:t>
            </a:r>
            <a:r>
              <a:rPr lang="cs-CZ" altLang="cs-CZ" dirty="0" err="1" smtClean="0"/>
              <a:t>kominuce</a:t>
            </a:r>
            <a:endParaRPr lang="cs-CZ" altLang="cs-CZ" dirty="0" smtClean="0"/>
          </a:p>
          <a:p>
            <a:r>
              <a:rPr lang="cs-CZ" altLang="cs-CZ" dirty="0" smtClean="0"/>
              <a:t>Věk a aktivita nemocného</a:t>
            </a:r>
          </a:p>
          <a:p>
            <a:r>
              <a:rPr lang="cs-CZ" altLang="cs-CZ" dirty="0" smtClean="0"/>
              <a:t>Celkový stav</a:t>
            </a:r>
          </a:p>
          <a:p>
            <a:r>
              <a:rPr lang="cs-CZ" altLang="cs-CZ" dirty="0" smtClean="0"/>
              <a:t>Stav kosti (</a:t>
            </a:r>
            <a:r>
              <a:rPr lang="cs-CZ" altLang="cs-CZ" dirty="0" err="1" smtClean="0"/>
              <a:t>rtg</a:t>
            </a:r>
            <a:r>
              <a:rPr lang="cs-CZ" altLang="cs-CZ" dirty="0" smtClean="0"/>
              <a:t> pánve, páteře, DEXA)</a:t>
            </a:r>
          </a:p>
          <a:p>
            <a:r>
              <a:rPr lang="cs-CZ" altLang="cs-CZ" dirty="0" smtClean="0"/>
              <a:t>Vyloučit patologickou zlomeninu</a:t>
            </a:r>
          </a:p>
          <a:p>
            <a:r>
              <a:rPr lang="cs-CZ" altLang="cs-CZ" dirty="0" smtClean="0"/>
              <a:t>Stav kontralaterální kyčle a kolena téže strany</a:t>
            </a:r>
          </a:p>
          <a:p>
            <a:endParaRPr lang="cs-CZ" altLang="cs-CZ" dirty="0" smtClean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Operativní léčba</a:t>
            </a:r>
            <a:br>
              <a:rPr lang="cs-CZ" altLang="cs-CZ" smtClean="0"/>
            </a:br>
            <a:r>
              <a:rPr lang="cs-CZ" altLang="cs-CZ" smtClean="0"/>
              <a:t>zlomenin krčku femuru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/>
          </a:p>
          <a:p>
            <a:r>
              <a:rPr lang="cs-CZ" altLang="cs-CZ" smtClean="0"/>
              <a:t>Osteosyntéza </a:t>
            </a:r>
          </a:p>
          <a:p>
            <a:r>
              <a:rPr lang="cs-CZ" altLang="cs-CZ" smtClean="0"/>
              <a:t>Cervikokapitální náhrada ( nad 80 let )</a:t>
            </a:r>
          </a:p>
          <a:p>
            <a:r>
              <a:rPr lang="cs-CZ" altLang="cs-CZ" smtClean="0"/>
              <a:t>Totální náhrada kyčle ( nad 65 roků )</a:t>
            </a:r>
          </a:p>
          <a:p>
            <a:endParaRPr lang="cs-CZ" altLang="cs-CZ" smtClean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cs-CZ" altLang="cs-CZ" smtClean="0"/>
              <a:t>Osteosyntéza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9138"/>
            <a:ext cx="5508625" cy="4114800"/>
          </a:xfrm>
        </p:spPr>
        <p:txBody>
          <a:bodyPr/>
          <a:lstStyle/>
          <a:p>
            <a:r>
              <a:rPr lang="cs-CZ" altLang="cs-CZ" smtClean="0"/>
              <a:t>Spongiózní šrouby</a:t>
            </a:r>
          </a:p>
          <a:p>
            <a:r>
              <a:rPr lang="cs-CZ" altLang="cs-CZ" smtClean="0"/>
              <a:t>DHS (dynamic hip screw)</a:t>
            </a:r>
          </a:p>
          <a:p>
            <a:r>
              <a:rPr lang="cs-CZ" altLang="cs-CZ" smtClean="0"/>
              <a:t>Gama hřeby</a:t>
            </a:r>
          </a:p>
          <a:p>
            <a:r>
              <a:rPr lang="cs-CZ" altLang="cs-CZ" smtClean="0"/>
              <a:t>PFN (proximal femoral nail)</a:t>
            </a:r>
          </a:p>
          <a:p>
            <a:r>
              <a:rPr lang="cs-CZ" altLang="cs-CZ" smtClean="0"/>
              <a:t>130 st. AO dlaha</a:t>
            </a:r>
          </a:p>
          <a:p>
            <a:r>
              <a:rPr lang="cs-CZ" altLang="cs-CZ" smtClean="0"/>
              <a:t>Kondylární  AO dlaha</a:t>
            </a:r>
          </a:p>
          <a:p>
            <a:endParaRPr lang="cs-CZ" altLang="cs-CZ" smtClean="0"/>
          </a:p>
        </p:txBody>
      </p:sp>
      <p:pic>
        <p:nvPicPr>
          <p:cNvPr id="107524" name="Picture 4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359" b="2158"/>
          <a:stretch>
            <a:fillRect/>
          </a:stretch>
        </p:blipFill>
        <p:spPr bwMode="auto">
          <a:xfrm>
            <a:off x="5795963" y="1196975"/>
            <a:ext cx="31686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772400" cy="1143000"/>
          </a:xfrm>
        </p:spPr>
        <p:txBody>
          <a:bodyPr/>
          <a:lstStyle/>
          <a:p>
            <a:r>
              <a:rPr lang="cs-CZ" altLang="cs-CZ" sz="4000" smtClean="0"/>
              <a:t>Dělení zlomenin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941888"/>
            <a:ext cx="2124075" cy="116205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cs-CZ" altLang="cs-CZ" sz="800" smtClean="0"/>
          </a:p>
          <a:p>
            <a:pPr>
              <a:lnSpc>
                <a:spcPct val="80000"/>
              </a:lnSpc>
            </a:pPr>
            <a:endParaRPr lang="cs-CZ" altLang="cs-CZ" sz="800" smtClean="0"/>
          </a:p>
          <a:p>
            <a:pPr>
              <a:lnSpc>
                <a:spcPct val="80000"/>
              </a:lnSpc>
            </a:pPr>
            <a:endParaRPr lang="cs-CZ" altLang="cs-CZ" sz="800" smtClean="0"/>
          </a:p>
          <a:p>
            <a:pPr>
              <a:lnSpc>
                <a:spcPct val="80000"/>
              </a:lnSpc>
            </a:pPr>
            <a:endParaRPr lang="cs-CZ" altLang="cs-CZ" sz="800" smtClean="0"/>
          </a:p>
          <a:p>
            <a:pPr>
              <a:lnSpc>
                <a:spcPct val="80000"/>
              </a:lnSpc>
            </a:pPr>
            <a:endParaRPr lang="cs-CZ" altLang="cs-CZ" sz="800" smtClean="0"/>
          </a:p>
          <a:p>
            <a:pPr>
              <a:lnSpc>
                <a:spcPct val="80000"/>
              </a:lnSpc>
            </a:pPr>
            <a:endParaRPr lang="cs-CZ" altLang="cs-CZ" sz="800" smtClean="0"/>
          </a:p>
          <a:p>
            <a:pPr>
              <a:lnSpc>
                <a:spcPct val="80000"/>
              </a:lnSpc>
            </a:pPr>
            <a:endParaRPr lang="cs-CZ" altLang="cs-CZ" sz="800" smtClean="0"/>
          </a:p>
          <a:p>
            <a:pPr>
              <a:lnSpc>
                <a:spcPct val="80000"/>
              </a:lnSpc>
              <a:buFontTx/>
              <a:buNone/>
            </a:pPr>
            <a:endParaRPr lang="cs-CZ" altLang="cs-CZ" sz="2000" smtClean="0"/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800" smtClean="0"/>
              <a:t>   </a:t>
            </a:r>
          </a:p>
          <a:p>
            <a:pPr>
              <a:lnSpc>
                <a:spcPct val="80000"/>
              </a:lnSpc>
            </a:pPr>
            <a:endParaRPr lang="cs-CZ" altLang="cs-CZ" sz="800" smtClean="0"/>
          </a:p>
        </p:txBody>
      </p:sp>
      <p:pic>
        <p:nvPicPr>
          <p:cNvPr id="13316" name="Picture 4" descr="Zl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3" t="10043" b="10330"/>
          <a:stretch>
            <a:fillRect/>
          </a:stretch>
        </p:blipFill>
        <p:spPr bwMode="auto">
          <a:xfrm>
            <a:off x="684213" y="1052513"/>
            <a:ext cx="17811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95288" y="4724400"/>
            <a:ext cx="2289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Úplné zlomeniny</a:t>
            </a:r>
          </a:p>
        </p:txBody>
      </p:sp>
      <p:pic>
        <p:nvPicPr>
          <p:cNvPr id="13318" name="Picture 6" descr="Zl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t="2057"/>
          <a:stretch>
            <a:fillRect/>
          </a:stretch>
        </p:blipFill>
        <p:spPr bwMode="auto">
          <a:xfrm>
            <a:off x="3635375" y="1052513"/>
            <a:ext cx="5219700" cy="337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3924300" y="4652963"/>
            <a:ext cx="350678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Neúplné zlomeniny:</a:t>
            </a:r>
          </a:p>
          <a:p>
            <a:r>
              <a:rPr lang="cs-CZ" altLang="cs-CZ"/>
              <a:t>- fisury</a:t>
            </a:r>
          </a:p>
          <a:p>
            <a:r>
              <a:rPr lang="cs-CZ" altLang="cs-CZ"/>
              <a:t>- infrakce</a:t>
            </a:r>
          </a:p>
          <a:p>
            <a:r>
              <a:rPr lang="cs-CZ" altLang="cs-CZ"/>
              <a:t>- imprese </a:t>
            </a:r>
          </a:p>
          <a:p>
            <a:r>
              <a:rPr lang="cs-CZ" altLang="cs-CZ"/>
              <a:t>- subperiostální zlomeniny 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cs-CZ" altLang="cs-CZ" smtClean="0"/>
              <a:t>Osteosyntéza krčku femuru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9138"/>
            <a:ext cx="6011863" cy="4114800"/>
          </a:xfrm>
        </p:spPr>
        <p:txBody>
          <a:bodyPr/>
          <a:lstStyle/>
          <a:p>
            <a:r>
              <a:rPr lang="cs-CZ" altLang="cs-CZ" sz="2800" smtClean="0"/>
              <a:t>Zachovává vlastní kloub</a:t>
            </a:r>
          </a:p>
          <a:p>
            <a:r>
              <a:rPr lang="cs-CZ" altLang="cs-CZ" sz="2800" smtClean="0"/>
              <a:t>Vyhne se komplikacím u TP a CKP</a:t>
            </a:r>
          </a:p>
          <a:p>
            <a:r>
              <a:rPr lang="cs-CZ" altLang="cs-CZ" sz="2800" smtClean="0"/>
              <a:t>Riziko nekrózy hlavice femuru</a:t>
            </a:r>
          </a:p>
          <a:p>
            <a:pPr>
              <a:buFontTx/>
              <a:buNone/>
            </a:pPr>
            <a:r>
              <a:rPr lang="cs-CZ" altLang="cs-CZ" sz="2800" smtClean="0"/>
              <a:t>    a pakloubu krčku</a:t>
            </a:r>
          </a:p>
          <a:p>
            <a:r>
              <a:rPr lang="cs-CZ" altLang="cs-CZ" sz="2800" smtClean="0"/>
              <a:t>Nemožnost zátěže ihned po operaci</a:t>
            </a:r>
          </a:p>
          <a:p>
            <a:r>
              <a:rPr lang="cs-CZ" altLang="cs-CZ" sz="2800" smtClean="0"/>
              <a:t>Selhání cca ve 20 %.</a:t>
            </a:r>
          </a:p>
          <a:p>
            <a:endParaRPr lang="cs-CZ" altLang="cs-CZ" sz="2800" smtClean="0"/>
          </a:p>
        </p:txBody>
      </p:sp>
      <p:pic>
        <p:nvPicPr>
          <p:cNvPr id="108548" name="Picture 4" descr="Zlo - PFN Synt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1341438"/>
            <a:ext cx="2940050" cy="52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66800"/>
            <a:ext cx="40767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0" y="0"/>
            <a:ext cx="812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TP kyčle u zlomenin krčku femuru </a:t>
            </a: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0" y="1701800"/>
            <a:ext cx="4649788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Čerstvé fr. dislokované</a:t>
            </a:r>
          </a:p>
          <a:p>
            <a:r>
              <a:rPr lang="cs-CZ" altLang="cs-CZ" sz="2800"/>
              <a:t>   - Garden III., IV.</a:t>
            </a:r>
          </a:p>
          <a:p>
            <a:r>
              <a:rPr lang="cs-CZ" altLang="cs-CZ" sz="2800"/>
              <a:t>Inveterované zlomeniny</a:t>
            </a:r>
          </a:p>
          <a:p>
            <a:r>
              <a:rPr lang="cs-CZ" altLang="cs-CZ" sz="2800"/>
              <a:t>Nemocní nad 65 roků, aktivní</a:t>
            </a:r>
          </a:p>
          <a:p>
            <a:r>
              <a:rPr lang="cs-CZ" altLang="cs-CZ" sz="2800"/>
              <a:t>Osteoporóza</a:t>
            </a:r>
          </a:p>
          <a:p>
            <a:r>
              <a:rPr lang="cs-CZ" altLang="cs-CZ" sz="2800"/>
              <a:t>Zlomenina a osteoartróza kyčle</a:t>
            </a:r>
          </a:p>
          <a:p>
            <a:r>
              <a:rPr lang="cs-CZ" altLang="cs-CZ" sz="2800"/>
              <a:t>Patologická zlomenina</a:t>
            </a:r>
          </a:p>
          <a:p>
            <a:r>
              <a:rPr lang="cs-CZ" altLang="cs-CZ" sz="2800"/>
              <a:t>Postižení druhé kyčle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3"/>
          <p:cNvSpPr txBox="1">
            <a:spLocks noChangeArrowheads="1"/>
          </p:cNvSpPr>
          <p:nvPr/>
        </p:nvSpPr>
        <p:spPr bwMode="auto">
          <a:xfrm>
            <a:off x="684213" y="0"/>
            <a:ext cx="7073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CKP u zlomenin krčku femuru</a:t>
            </a: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0" y="1052513"/>
            <a:ext cx="5202238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U lidí nad 80 let s</a:t>
            </a:r>
          </a:p>
          <a:p>
            <a:r>
              <a:rPr lang="cs-CZ" altLang="cs-CZ" sz="2800"/>
              <a:t>krátkou životní prognózou</a:t>
            </a:r>
          </a:p>
          <a:p>
            <a:endParaRPr lang="cs-CZ" altLang="cs-CZ" sz="2800"/>
          </a:p>
          <a:p>
            <a:r>
              <a:rPr lang="cs-CZ" altLang="cs-CZ" sz="2800"/>
              <a:t>Rychlý výkon, malá zátěž</a:t>
            </a:r>
          </a:p>
          <a:p>
            <a:endParaRPr lang="cs-CZ" altLang="cs-CZ" sz="2800"/>
          </a:p>
          <a:p>
            <a:r>
              <a:rPr lang="cs-CZ" altLang="cs-CZ" sz="2800"/>
              <a:t>Minimální krevní ztráta</a:t>
            </a:r>
          </a:p>
          <a:p>
            <a:endParaRPr lang="cs-CZ" altLang="cs-CZ" sz="2800"/>
          </a:p>
          <a:p>
            <a:r>
              <a:rPr lang="cs-CZ" altLang="cs-CZ" sz="2800"/>
              <a:t>2. den- cvičení, posazovat</a:t>
            </a:r>
          </a:p>
          <a:p>
            <a:r>
              <a:rPr lang="cs-CZ" altLang="cs-CZ" sz="2800"/>
              <a:t>3. den, vertikalizace</a:t>
            </a:r>
          </a:p>
          <a:p>
            <a:r>
              <a:rPr lang="cs-CZ" altLang="cs-CZ" sz="2800"/>
              <a:t>Nemocný může ihned </a:t>
            </a:r>
          </a:p>
          <a:p>
            <a:r>
              <a:rPr lang="cs-CZ" altLang="cs-CZ" sz="2800"/>
              <a:t>zatěžovat na operovanou končetinu</a:t>
            </a:r>
          </a:p>
          <a:p>
            <a:r>
              <a:rPr lang="cs-CZ" altLang="cs-CZ" sz="2800"/>
              <a:t>Nevýhoda: eroze chrupavky</a:t>
            </a:r>
          </a:p>
          <a:p>
            <a:r>
              <a:rPr lang="cs-CZ" altLang="cs-CZ" sz="2800"/>
              <a:t>acetabula, protruze acetabula</a:t>
            </a:r>
          </a:p>
        </p:txBody>
      </p:sp>
      <p:pic>
        <p:nvPicPr>
          <p:cNvPr id="110596" name="Picture 5" descr="THA výuka- CKP"/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3" t="5000" r="33000" b="5000"/>
          <a:stretch>
            <a:fillRect/>
          </a:stretch>
        </p:blipFill>
        <p:spPr bwMode="auto">
          <a:xfrm>
            <a:off x="5867400" y="1196975"/>
            <a:ext cx="2814638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Pertrochanterické zlomeniny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1. Stabilní</a:t>
            </a:r>
          </a:p>
          <a:p>
            <a:r>
              <a:rPr lang="cs-CZ" altLang="cs-CZ" smtClean="0"/>
              <a:t>2. Nestabilní</a:t>
            </a:r>
          </a:p>
          <a:p>
            <a:endParaRPr lang="cs-CZ" altLang="cs-CZ" smtClean="0"/>
          </a:p>
          <a:p>
            <a:r>
              <a:rPr lang="cs-CZ" altLang="cs-CZ" smtClean="0"/>
              <a:t>Větší krvácení (700-1000 ml)</a:t>
            </a:r>
          </a:p>
          <a:p>
            <a:r>
              <a:rPr lang="cs-CZ" altLang="cs-CZ" smtClean="0"/>
              <a:t>Rychlejší hojení (spongióza)</a:t>
            </a:r>
          </a:p>
          <a:p>
            <a:r>
              <a:rPr lang="cs-CZ" altLang="cs-CZ" smtClean="0"/>
              <a:t>Závisí od pevnosti Adamsova oblouku, mediální kortikalis krčku a jeho kominuce.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Osteosyntéza pertrochanterických zlomenin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DHS (dynamic hip screw)</a:t>
            </a:r>
          </a:p>
          <a:p>
            <a:r>
              <a:rPr lang="cs-CZ" altLang="cs-CZ" smtClean="0"/>
              <a:t>Gama hřeby</a:t>
            </a:r>
          </a:p>
          <a:p>
            <a:r>
              <a:rPr lang="cs-CZ" altLang="cs-CZ" smtClean="0"/>
              <a:t>PFN (proximal femoral nail)</a:t>
            </a:r>
          </a:p>
          <a:p>
            <a:r>
              <a:rPr lang="cs-CZ" altLang="cs-CZ" smtClean="0"/>
              <a:t>130 st. AO dlaha</a:t>
            </a:r>
          </a:p>
          <a:p>
            <a:r>
              <a:rPr lang="cs-CZ" altLang="cs-CZ" smtClean="0"/>
              <a:t>Kondylární  AO dlaha</a:t>
            </a:r>
          </a:p>
          <a:p>
            <a:r>
              <a:rPr lang="cs-CZ" altLang="cs-CZ" smtClean="0"/>
              <a:t>Enderovy hřeby</a:t>
            </a:r>
          </a:p>
          <a:p>
            <a:endParaRPr lang="cs-CZ" altLang="cs-CZ" smtClean="0"/>
          </a:p>
        </p:txBody>
      </p:sp>
      <p:pic>
        <p:nvPicPr>
          <p:cNvPr id="112644" name="Picture 4" descr="Zl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5000"/>
          <a:stretch>
            <a:fillRect/>
          </a:stretch>
        </p:blipFill>
        <p:spPr bwMode="auto">
          <a:xfrm>
            <a:off x="6443663" y="1557338"/>
            <a:ext cx="21526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23950"/>
            <a:ext cx="3395663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898525" y="-52388"/>
            <a:ext cx="6683375" cy="143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Zlomeniny pertrochanterické</a:t>
            </a:r>
          </a:p>
          <a:p>
            <a:r>
              <a:rPr lang="cs-CZ" altLang="cs-CZ" sz="4400"/>
              <a:t>stabilní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1657350"/>
            <a:ext cx="3343275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Picture 3" descr="Z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5791200" cy="333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0" y="0"/>
            <a:ext cx="66833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Zlomeniny pertrochanterické</a:t>
            </a:r>
          </a:p>
          <a:p>
            <a:r>
              <a:rPr lang="cs-CZ" altLang="cs-CZ" sz="4400"/>
              <a:t>nestabilní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Subtrochanterické zlomeniny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7 cm distálně od malého trochanteru</a:t>
            </a:r>
          </a:p>
          <a:p>
            <a:r>
              <a:rPr lang="cs-CZ" altLang="cs-CZ" smtClean="0"/>
              <a:t>Větší krevní ztráta ( 700-1000 ml)</a:t>
            </a:r>
          </a:p>
          <a:p>
            <a:r>
              <a:rPr lang="cs-CZ" altLang="cs-CZ" smtClean="0"/>
              <a:t>Dlouhý gama hřeb</a:t>
            </a:r>
          </a:p>
          <a:p>
            <a:r>
              <a:rPr lang="cs-CZ" altLang="cs-CZ" smtClean="0"/>
              <a:t>PFN, proximální femorální hřeb</a:t>
            </a:r>
          </a:p>
          <a:p>
            <a:r>
              <a:rPr lang="cs-CZ" altLang="cs-CZ" smtClean="0"/>
              <a:t>Kondylární AO dlaha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" r="45277"/>
          <a:stretch>
            <a:fillRect/>
          </a:stretch>
        </p:blipFill>
        <p:spPr bwMode="auto">
          <a:xfrm>
            <a:off x="179388" y="981075"/>
            <a:ext cx="5003800" cy="522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1355725" y="-52388"/>
            <a:ext cx="6746875" cy="76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Zlomeniny subtrochanterické</a:t>
            </a:r>
          </a:p>
        </p:txBody>
      </p:sp>
      <p:pic>
        <p:nvPicPr>
          <p:cNvPr id="116740" name="Picture 4" descr="Z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052513"/>
            <a:ext cx="34448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5138"/>
            <a:ext cx="9144000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1660525" y="252413"/>
            <a:ext cx="67151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Subtrochanterická zlomenina</a:t>
            </a:r>
          </a:p>
          <a:p>
            <a:r>
              <a:rPr lang="cs-CZ" altLang="cs-CZ" sz="4400"/>
              <a:t>- krátký hřeb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cs-CZ" altLang="cs-CZ" smtClean="0"/>
              <a:t>Dělení zlomeniny dle lokalizace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60575"/>
            <a:ext cx="4140200" cy="4114800"/>
          </a:xfrm>
        </p:spPr>
        <p:txBody>
          <a:bodyPr/>
          <a:lstStyle/>
          <a:p>
            <a:endParaRPr lang="cs-CZ" altLang="cs-CZ" smtClean="0"/>
          </a:p>
          <a:p>
            <a:r>
              <a:rPr lang="cs-CZ" altLang="cs-CZ" smtClean="0"/>
              <a:t>Epifyzární</a:t>
            </a:r>
          </a:p>
          <a:p>
            <a:r>
              <a:rPr lang="cs-CZ" altLang="cs-CZ" smtClean="0"/>
              <a:t>Metafyzární</a:t>
            </a:r>
          </a:p>
          <a:p>
            <a:r>
              <a:rPr lang="cs-CZ" altLang="cs-CZ" smtClean="0"/>
              <a:t>Diafyzární</a:t>
            </a:r>
          </a:p>
        </p:txBody>
      </p:sp>
      <p:pic>
        <p:nvPicPr>
          <p:cNvPr id="14340" name="Picture 4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9" r="5502"/>
          <a:stretch>
            <a:fillRect/>
          </a:stretch>
        </p:blipFill>
        <p:spPr bwMode="auto">
          <a:xfrm>
            <a:off x="4787900" y="1341438"/>
            <a:ext cx="1854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7164388" y="1557338"/>
            <a:ext cx="13811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epifýza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7092950" y="2205038"/>
            <a:ext cx="16748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metafýza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7380288" y="3644900"/>
            <a:ext cx="13811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diafýza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7164388" y="5229225"/>
            <a:ext cx="16748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metafýza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7308850" y="6021388"/>
            <a:ext cx="13811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epifýza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t="5736" r="1089" b="2585"/>
          <a:stretch>
            <a:fillRect/>
          </a:stretch>
        </p:blipFill>
        <p:spPr bwMode="auto">
          <a:xfrm>
            <a:off x="684213" y="1412875"/>
            <a:ext cx="80645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746125" y="4562475"/>
            <a:ext cx="3805238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Motýlovitý interfragment</a:t>
            </a:r>
          </a:p>
          <a:p>
            <a:r>
              <a:rPr lang="cs-CZ" altLang="cs-CZ" sz="2800"/>
              <a:t>Příčná</a:t>
            </a:r>
          </a:p>
          <a:p>
            <a:r>
              <a:rPr lang="cs-CZ" altLang="cs-CZ" sz="2800"/>
              <a:t>Šikmá</a:t>
            </a:r>
          </a:p>
          <a:p>
            <a:r>
              <a:rPr lang="cs-CZ" altLang="cs-CZ" sz="2800"/>
              <a:t>Spirální</a:t>
            </a:r>
          </a:p>
          <a:p>
            <a:r>
              <a:rPr lang="cs-CZ" altLang="cs-CZ" sz="2800"/>
              <a:t>Kominutivní</a:t>
            </a:r>
            <a:endParaRPr lang="cs-CZ" altLang="cs-CZ"/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352800" y="381000"/>
            <a:ext cx="29003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Lomné linie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l - dislok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789363"/>
            <a:ext cx="5181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765175"/>
            <a:ext cx="79248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Dislocatio ad axim</a:t>
            </a:r>
          </a:p>
          <a:p>
            <a:r>
              <a:rPr lang="cs-CZ" altLang="cs-CZ" sz="3200"/>
              <a:t>Dislocatio ad latus</a:t>
            </a:r>
          </a:p>
          <a:p>
            <a:r>
              <a:rPr lang="cs-CZ" altLang="cs-CZ" sz="3200"/>
              <a:t>Dislocatio ad longitudinem cum contractione</a:t>
            </a:r>
          </a:p>
          <a:p>
            <a:r>
              <a:rPr lang="cs-CZ" altLang="cs-CZ" sz="3200"/>
              <a:t>Impactio</a:t>
            </a:r>
          </a:p>
          <a:p>
            <a:r>
              <a:rPr lang="cs-CZ" altLang="cs-CZ" sz="3200"/>
              <a:t>Dislocatio ad longitudinem cum distractione</a:t>
            </a:r>
          </a:p>
          <a:p>
            <a:r>
              <a:rPr lang="cs-CZ" altLang="cs-CZ" sz="3200"/>
              <a:t>Dislocatio ad peripheriam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771775" y="0"/>
            <a:ext cx="39862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Posun fragmentů</a:t>
            </a:r>
            <a:endParaRPr lang="cs-CZ" alt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Klinické příznaky zlomeniny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89138"/>
            <a:ext cx="5470525" cy="4114800"/>
          </a:xfrm>
        </p:spPr>
        <p:txBody>
          <a:bodyPr/>
          <a:lstStyle/>
          <a:p>
            <a:r>
              <a:rPr lang="cs-CZ" altLang="cs-CZ" smtClean="0"/>
              <a:t>Bolest spontánní a palpační</a:t>
            </a:r>
          </a:p>
          <a:p>
            <a:r>
              <a:rPr lang="cs-CZ" altLang="cs-CZ" smtClean="0"/>
              <a:t>Otok, hematom</a:t>
            </a:r>
          </a:p>
          <a:p>
            <a:r>
              <a:rPr lang="cs-CZ" altLang="cs-CZ" smtClean="0"/>
              <a:t>Functio laesa</a:t>
            </a:r>
          </a:p>
          <a:p>
            <a:r>
              <a:rPr lang="cs-CZ" altLang="cs-CZ" smtClean="0"/>
              <a:t>Deformace</a:t>
            </a:r>
          </a:p>
          <a:p>
            <a:r>
              <a:rPr lang="cs-CZ" altLang="cs-CZ" smtClean="0"/>
              <a:t>Krepitace</a:t>
            </a:r>
          </a:p>
          <a:p>
            <a:r>
              <a:rPr lang="cs-CZ" altLang="cs-CZ" smtClean="0"/>
              <a:t>Patologická pohyblivost</a:t>
            </a:r>
          </a:p>
        </p:txBody>
      </p:sp>
      <p:pic>
        <p:nvPicPr>
          <p:cNvPr id="17412" name="Picture 4" descr="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" t="50845" r="6923" b="1918"/>
          <a:stretch>
            <a:fillRect/>
          </a:stretch>
        </p:blipFill>
        <p:spPr bwMode="auto">
          <a:xfrm>
            <a:off x="6011863" y="1989138"/>
            <a:ext cx="295275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7772400" cy="1143000"/>
          </a:xfrm>
        </p:spPr>
        <p:txBody>
          <a:bodyPr/>
          <a:lstStyle/>
          <a:p>
            <a:r>
              <a:rPr lang="cs-CZ" altLang="cs-CZ" smtClean="0"/>
              <a:t>Hojení zlomenin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5580063" cy="41148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mtClean="0"/>
              <a:t>Osteoblasty:</a:t>
            </a:r>
          </a:p>
          <a:p>
            <a:pPr>
              <a:buFontTx/>
              <a:buNone/>
            </a:pPr>
            <a:r>
              <a:rPr lang="cs-CZ" altLang="cs-CZ" sz="2400" smtClean="0"/>
              <a:t>kambiová vrstva periostu a endostu,</a:t>
            </a:r>
          </a:p>
          <a:p>
            <a:pPr>
              <a:buFontTx/>
              <a:buNone/>
            </a:pPr>
            <a:r>
              <a:rPr lang="cs-CZ" altLang="cs-CZ" sz="2400" smtClean="0"/>
              <a:t>trámce spongiózní kosti epifýz a metafýz</a:t>
            </a:r>
          </a:p>
          <a:p>
            <a:pPr>
              <a:buFontTx/>
              <a:buNone/>
            </a:pPr>
            <a:endParaRPr lang="cs-CZ" altLang="cs-CZ" sz="2400" smtClean="0"/>
          </a:p>
          <a:p>
            <a:pPr>
              <a:buFontTx/>
              <a:buNone/>
            </a:pPr>
            <a:r>
              <a:rPr lang="cs-CZ" altLang="cs-CZ" smtClean="0"/>
              <a:t>Osteoprogenitorní buňky:</a:t>
            </a:r>
          </a:p>
          <a:p>
            <a:pPr>
              <a:buFontTx/>
              <a:buNone/>
            </a:pPr>
            <a:r>
              <a:rPr lang="cs-CZ" altLang="cs-CZ" sz="2400" smtClean="0"/>
              <a:t>retikulární, perivaskulární buňky,</a:t>
            </a:r>
          </a:p>
          <a:p>
            <a:pPr>
              <a:buFontTx/>
              <a:buNone/>
            </a:pPr>
            <a:r>
              <a:rPr lang="cs-CZ" altLang="cs-CZ" sz="2400" smtClean="0"/>
              <a:t>monocyty</a:t>
            </a:r>
          </a:p>
          <a:p>
            <a:pPr>
              <a:buFontTx/>
              <a:buNone/>
            </a:pPr>
            <a:endParaRPr lang="cs-CZ" altLang="cs-CZ" sz="2400" smtClean="0"/>
          </a:p>
          <a:p>
            <a:pPr>
              <a:buFontTx/>
              <a:buNone/>
            </a:pPr>
            <a:r>
              <a:rPr lang="cs-CZ" altLang="cs-CZ" smtClean="0"/>
              <a:t>Diafýza</a:t>
            </a:r>
            <a:r>
              <a:rPr lang="cs-CZ" altLang="cs-CZ" sz="2400" smtClean="0"/>
              <a:t> - málo buněk, delší doba hojení</a:t>
            </a:r>
          </a:p>
          <a:p>
            <a:pPr>
              <a:buFontTx/>
              <a:buNone/>
            </a:pPr>
            <a:r>
              <a:rPr lang="cs-CZ" altLang="cs-CZ" smtClean="0"/>
              <a:t>Epi a metafýza</a:t>
            </a:r>
            <a:r>
              <a:rPr lang="cs-CZ" altLang="cs-CZ" sz="2400" smtClean="0"/>
              <a:t> - hodně buněk</a:t>
            </a:r>
          </a:p>
          <a:p>
            <a:pPr>
              <a:buFontTx/>
              <a:buNone/>
            </a:pPr>
            <a:r>
              <a:rPr lang="cs-CZ" altLang="cs-CZ" sz="2400" smtClean="0"/>
              <a:t>                                   kratší hojení    </a:t>
            </a:r>
          </a:p>
        </p:txBody>
      </p:sp>
      <p:pic>
        <p:nvPicPr>
          <p:cNvPr id="18436" name="Picture 4" descr="Osteo- haverský systé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7" t="2477" r="8955" b="-162"/>
          <a:stretch>
            <a:fillRect/>
          </a:stretch>
        </p:blipFill>
        <p:spPr bwMode="auto">
          <a:xfrm>
            <a:off x="6084888" y="1052513"/>
            <a:ext cx="2268537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Osteo- spongioz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437063"/>
            <a:ext cx="237648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Zl hojení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" t="2057"/>
          <a:stretch>
            <a:fillRect/>
          </a:stretch>
        </p:blipFill>
        <p:spPr bwMode="auto">
          <a:xfrm>
            <a:off x="4427538" y="1844675"/>
            <a:ext cx="4716462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429000" y="2667000"/>
            <a:ext cx="2425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cs-CZ" altLang="cs-CZ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819400" y="0"/>
            <a:ext cx="4295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Hojení sekundární</a:t>
            </a:r>
            <a:endParaRPr lang="cs-CZ" altLang="cs-CZ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0" y="1557338"/>
            <a:ext cx="406717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1. Hematom</a:t>
            </a:r>
          </a:p>
          <a:p>
            <a:r>
              <a:rPr lang="cs-CZ" altLang="cs-CZ" sz="2800"/>
              <a:t>2. Granulační tkáň</a:t>
            </a:r>
          </a:p>
          <a:p>
            <a:r>
              <a:rPr lang="cs-CZ" altLang="cs-CZ" sz="2800"/>
              <a:t>3. Osteoid ( od 5. dne )</a:t>
            </a:r>
          </a:p>
          <a:p>
            <a:r>
              <a:rPr lang="cs-CZ" altLang="cs-CZ" sz="2800"/>
              <a:t>4. Primární kostní svalek </a:t>
            </a:r>
          </a:p>
          <a:p>
            <a:r>
              <a:rPr lang="cs-CZ" altLang="cs-CZ" sz="2800"/>
              <a:t>    (pletivová kost, částečně </a:t>
            </a:r>
          </a:p>
          <a:p>
            <a:r>
              <a:rPr lang="cs-CZ" altLang="cs-CZ" sz="2800"/>
              <a:t>     vazivo a chrupavka, </a:t>
            </a:r>
          </a:p>
          <a:p>
            <a:r>
              <a:rPr lang="cs-CZ" altLang="cs-CZ" sz="2800"/>
              <a:t>     od 6. dne se ukládají </a:t>
            </a:r>
          </a:p>
          <a:p>
            <a:r>
              <a:rPr lang="cs-CZ" altLang="cs-CZ" sz="2800"/>
              <a:t>     vápenaté soli)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Zl hojení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213100"/>
            <a:ext cx="5334000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362200" y="304800"/>
            <a:ext cx="42957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Hojení sekundární</a:t>
            </a:r>
            <a:endParaRPr lang="cs-CZ" altLang="cs-CZ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1244600"/>
            <a:ext cx="5243513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5. Sekundární kostní svalek</a:t>
            </a:r>
          </a:p>
          <a:p>
            <a:r>
              <a:rPr lang="cs-CZ" altLang="cs-CZ" sz="2800"/>
              <a:t>    (nahrazování pletivové kosti</a:t>
            </a:r>
          </a:p>
          <a:p>
            <a:r>
              <a:rPr lang="cs-CZ" altLang="cs-CZ" sz="2800"/>
              <a:t>    kostí lamelární nebo trabekulární</a:t>
            </a:r>
          </a:p>
          <a:p>
            <a:r>
              <a:rPr lang="cs-CZ" altLang="cs-CZ" sz="2800"/>
              <a:t>6. Remodelace kostního svalku</a:t>
            </a:r>
          </a:p>
          <a:p>
            <a:endParaRPr lang="cs-CZ" altLang="cs-CZ" sz="2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Zlomeniny - etiologie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9138"/>
            <a:ext cx="8604250" cy="4114800"/>
          </a:xfrm>
        </p:spPr>
        <p:txBody>
          <a:bodyPr/>
          <a:lstStyle/>
          <a:p>
            <a:endParaRPr lang="cs-CZ" altLang="cs-CZ" dirty="0" smtClean="0"/>
          </a:p>
          <a:p>
            <a:r>
              <a:rPr lang="cs-CZ" altLang="cs-CZ" dirty="0" smtClean="0"/>
              <a:t>Traumatické  </a:t>
            </a:r>
          </a:p>
          <a:p>
            <a:r>
              <a:rPr lang="cs-CZ" altLang="cs-CZ" dirty="0" smtClean="0"/>
              <a:t>Patologické   </a:t>
            </a:r>
          </a:p>
          <a:p>
            <a:r>
              <a:rPr lang="cs-CZ" altLang="cs-CZ" dirty="0" smtClean="0"/>
              <a:t>Zlomeniny z únavy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Zl hojení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" t="3345" r="4529" b="2142"/>
          <a:stretch>
            <a:fillRect/>
          </a:stretch>
        </p:blipFill>
        <p:spPr bwMode="auto">
          <a:xfrm>
            <a:off x="5364163" y="1196975"/>
            <a:ext cx="3600450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574925" y="23813"/>
            <a:ext cx="3676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Primární hojení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0" y="1371600"/>
            <a:ext cx="514667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Předpokladem je stabilní fixace,</a:t>
            </a:r>
          </a:p>
          <a:p>
            <a:r>
              <a:rPr lang="cs-CZ" altLang="cs-CZ"/>
              <a:t>mechanický klid.</a:t>
            </a:r>
          </a:p>
          <a:p>
            <a:r>
              <a:rPr lang="cs-CZ" altLang="cs-CZ"/>
              <a:t>Je to hojení interkortikální </a:t>
            </a:r>
          </a:p>
          <a:p>
            <a:r>
              <a:rPr lang="cs-CZ" altLang="cs-CZ"/>
              <a:t>bez periostálního či endostálního svalku.</a:t>
            </a:r>
          </a:p>
          <a:p>
            <a:endParaRPr lang="cs-CZ" altLang="cs-CZ"/>
          </a:p>
          <a:p>
            <a:r>
              <a:rPr lang="cs-CZ" altLang="cs-CZ" sz="3600"/>
              <a:t>1. Kontaktní</a:t>
            </a:r>
          </a:p>
          <a:p>
            <a:endParaRPr lang="cs-CZ" altLang="cs-CZ" sz="3600"/>
          </a:p>
          <a:p>
            <a:r>
              <a:rPr lang="cs-CZ" altLang="cs-CZ" sz="3600"/>
              <a:t>2. Štěrbinové</a:t>
            </a:r>
          </a:p>
          <a:p>
            <a:endParaRPr lang="cs-CZ" altLang="cs-CZ" sz="3600"/>
          </a:p>
          <a:p>
            <a:endParaRPr lang="cs-CZ" altLang="cs-CZ"/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0" y="5338763"/>
            <a:ext cx="4786313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Osteon:</a:t>
            </a:r>
            <a:r>
              <a:rPr lang="cs-CZ" altLang="cs-CZ" sz="2800"/>
              <a:t> osteoklasty tvoří</a:t>
            </a:r>
          </a:p>
          <a:p>
            <a:r>
              <a:rPr lang="cs-CZ" altLang="cs-CZ" sz="2800"/>
              <a:t>rezorpční kanál,  za nimi je céva</a:t>
            </a:r>
          </a:p>
          <a:p>
            <a:r>
              <a:rPr lang="cs-CZ" altLang="cs-CZ" sz="2800"/>
              <a:t>a podél ní osteoblasty.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l hojení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14400"/>
            <a:ext cx="30194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1577975"/>
            <a:ext cx="582295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Funkční jednotka: </a:t>
            </a:r>
            <a:r>
              <a:rPr lang="cs-CZ" altLang="cs-CZ" sz="4000"/>
              <a:t>osteon </a:t>
            </a:r>
          </a:p>
          <a:p>
            <a:r>
              <a:rPr lang="cs-CZ" altLang="cs-CZ" sz="2800"/>
              <a:t>= Haverský systém</a:t>
            </a:r>
          </a:p>
          <a:p>
            <a:endParaRPr lang="cs-CZ" altLang="cs-CZ" sz="2800"/>
          </a:p>
          <a:p>
            <a:r>
              <a:rPr lang="cs-CZ" altLang="cs-CZ" sz="2800"/>
              <a:t>- osteoklasty tvoří rezorpční kanál,</a:t>
            </a:r>
          </a:p>
          <a:p>
            <a:r>
              <a:rPr lang="cs-CZ" altLang="cs-CZ" sz="2800"/>
              <a:t> za nimi je céva a podél ní osteoblasty.</a:t>
            </a:r>
          </a:p>
          <a:p>
            <a:endParaRPr lang="cs-CZ" altLang="cs-CZ" sz="2800"/>
          </a:p>
          <a:p>
            <a:r>
              <a:rPr lang="cs-CZ" altLang="cs-CZ" sz="2800"/>
              <a:t>Rychlost osteonů: 0,1 mm/den</a:t>
            </a:r>
          </a:p>
          <a:p>
            <a:endParaRPr lang="cs-CZ" altLang="cs-CZ" sz="2800"/>
          </a:p>
          <a:p>
            <a:r>
              <a:rPr lang="cs-CZ" altLang="cs-CZ" sz="2800"/>
              <a:t>Odbourávání a novotvorba</a:t>
            </a:r>
          </a:p>
          <a:p>
            <a:endParaRPr lang="cs-CZ" altLang="cs-CZ" sz="2800"/>
          </a:p>
          <a:p>
            <a:r>
              <a:rPr lang="cs-CZ" altLang="cs-CZ" sz="2800"/>
              <a:t>Bez vazivového a chrupavčitého svalku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736725" y="176213"/>
            <a:ext cx="367665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Primární hojení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773238"/>
            <a:ext cx="371475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88925" y="149225"/>
            <a:ext cx="82692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AO klasifikace</a:t>
            </a:r>
          </a:p>
          <a:p>
            <a:r>
              <a:rPr lang="cs-CZ" altLang="cs-CZ" sz="4000"/>
              <a:t>ASIF – </a:t>
            </a:r>
            <a:r>
              <a:rPr lang="cs-CZ" altLang="cs-CZ" sz="2800"/>
              <a:t>Association for the Study of Internal Fixation</a:t>
            </a:r>
            <a:endParaRPr lang="cs-CZ" altLang="cs-CZ" sz="4000"/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381000" y="1600200"/>
            <a:ext cx="3316288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Davos, 1958.</a:t>
            </a:r>
          </a:p>
          <a:p>
            <a:endParaRPr lang="cs-CZ" altLang="cs-CZ" sz="4000"/>
          </a:p>
          <a:p>
            <a:r>
              <a:rPr lang="cs-CZ" altLang="cs-CZ" sz="4000"/>
              <a:t>E. Műller</a:t>
            </a:r>
          </a:p>
          <a:p>
            <a:r>
              <a:rPr lang="cs-CZ" altLang="cs-CZ" sz="4000"/>
              <a:t>M. Allgőver</a:t>
            </a:r>
          </a:p>
          <a:p>
            <a:r>
              <a:rPr lang="cs-CZ" altLang="cs-CZ" sz="4000"/>
              <a:t>H. Willenegger</a:t>
            </a:r>
            <a:endParaRPr lang="cs-CZ" altLang="cs-CZ" sz="4400"/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231775" y="5681663"/>
            <a:ext cx="18415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1 -   humerus</a:t>
            </a:r>
          </a:p>
          <a:p>
            <a:r>
              <a:rPr lang="cs-CZ" altLang="cs-CZ"/>
              <a:t>2 -   předloktí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" r="1785"/>
          <a:stretch>
            <a:fillRect/>
          </a:stretch>
        </p:blipFill>
        <p:spPr bwMode="auto">
          <a:xfrm>
            <a:off x="0" y="1960563"/>
            <a:ext cx="74676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895600" y="0"/>
            <a:ext cx="32464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AO klasifikace</a:t>
            </a:r>
          </a:p>
          <a:p>
            <a:r>
              <a:rPr lang="cs-CZ" altLang="cs-CZ" sz="4000"/>
              <a:t>- diafýza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7985125" y="3397250"/>
            <a:ext cx="112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/>
              <a:t>Type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5035" r="2499"/>
          <a:stretch>
            <a:fillRect/>
          </a:stretch>
        </p:blipFill>
        <p:spPr bwMode="auto">
          <a:xfrm>
            <a:off x="0" y="2303463"/>
            <a:ext cx="76200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895600" y="0"/>
            <a:ext cx="40925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AO klasifikace</a:t>
            </a:r>
          </a:p>
          <a:p>
            <a:r>
              <a:rPr lang="cs-CZ" altLang="cs-CZ" sz="4000"/>
              <a:t>- metafýza, epifýza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756525" y="3473450"/>
            <a:ext cx="112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/>
              <a:t>Type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7620000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667000" y="0"/>
            <a:ext cx="32464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AO klasifikace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7908925" y="2254250"/>
            <a:ext cx="112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/>
              <a:t>Type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7756525" y="4845050"/>
            <a:ext cx="135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/>
              <a:t>Group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1865"/>
          <a:stretch>
            <a:fillRect/>
          </a:stretch>
        </p:blipFill>
        <p:spPr bwMode="auto">
          <a:xfrm>
            <a:off x="228600" y="1143000"/>
            <a:ext cx="85344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0"/>
            <a:ext cx="8497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AO klasifikace - proximální část humeru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Léčení zlomenin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altLang="cs-CZ" sz="3600" smtClean="0"/>
              <a:t>Konzervativní:</a:t>
            </a:r>
          </a:p>
          <a:p>
            <a:pPr>
              <a:buFontTx/>
              <a:buNone/>
            </a:pPr>
            <a:endParaRPr lang="cs-CZ" altLang="cs-CZ" sz="3600" smtClean="0"/>
          </a:p>
          <a:p>
            <a:r>
              <a:rPr lang="cs-CZ" altLang="cs-CZ" smtClean="0"/>
              <a:t> 1. Repozice</a:t>
            </a:r>
          </a:p>
          <a:p>
            <a:r>
              <a:rPr lang="cs-CZ" altLang="cs-CZ" smtClean="0"/>
              <a:t> 2. Retence (imobilizace)</a:t>
            </a:r>
          </a:p>
          <a:p>
            <a:r>
              <a:rPr lang="cs-CZ" altLang="cs-CZ" smtClean="0"/>
              <a:t> 3. Rehabilitace</a:t>
            </a:r>
          </a:p>
          <a:p>
            <a:endParaRPr lang="cs-CZ" altLang="cs-CZ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31321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Z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"/>
            <a:ext cx="238601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Z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02000"/>
            <a:ext cx="5715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69925" y="23813"/>
            <a:ext cx="48529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Konzervativní léčení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1143000"/>
          </a:xfrm>
        </p:spPr>
        <p:txBody>
          <a:bodyPr/>
          <a:lstStyle/>
          <a:p>
            <a:r>
              <a:rPr lang="cs-CZ" altLang="cs-CZ" smtClean="0"/>
              <a:t>Léčení zlomenin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12875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3600" smtClean="0"/>
              <a:t>Operativní:</a:t>
            </a:r>
            <a:r>
              <a:rPr lang="cs-CZ" altLang="cs-CZ" smtClean="0"/>
              <a:t> tam, kde získáme výhodu před </a:t>
            </a:r>
          </a:p>
          <a:p>
            <a:pPr>
              <a:buFontTx/>
              <a:buNone/>
            </a:pPr>
            <a:r>
              <a:rPr lang="cs-CZ" altLang="cs-CZ" smtClean="0"/>
              <a:t>                      konzervativní metodou.</a:t>
            </a:r>
          </a:p>
          <a:p>
            <a:r>
              <a:rPr lang="cs-CZ" altLang="cs-CZ" smtClean="0"/>
              <a:t>Nitrokloubní zlomeniny</a:t>
            </a:r>
          </a:p>
          <a:p>
            <a:r>
              <a:rPr lang="cs-CZ" altLang="cs-CZ" smtClean="0"/>
              <a:t>Dislokované zlomeniny nereponovatelné zavřeným způsobem</a:t>
            </a:r>
          </a:p>
          <a:p>
            <a:r>
              <a:rPr lang="cs-CZ" altLang="cs-CZ" smtClean="0"/>
              <a:t>Zlomeniny krčku femuru</a:t>
            </a:r>
          </a:p>
          <a:p>
            <a:r>
              <a:rPr lang="cs-CZ" altLang="cs-CZ" smtClean="0"/>
              <a:t>Diafyzární zlomeniny</a:t>
            </a:r>
          </a:p>
          <a:p>
            <a:r>
              <a:rPr lang="cs-CZ" altLang="cs-CZ" smtClean="0"/>
              <a:t>Otevřené zlomeniny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736725" y="328613"/>
            <a:ext cx="5473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Traumatická zlomenina</a:t>
            </a:r>
          </a:p>
        </p:txBody>
      </p:sp>
      <p:pic>
        <p:nvPicPr>
          <p:cNvPr id="4099" name="Picture 3" descr="Zl spi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" t="2283"/>
          <a:stretch>
            <a:fillRect/>
          </a:stretch>
        </p:blipFill>
        <p:spPr bwMode="auto">
          <a:xfrm>
            <a:off x="827088" y="1557338"/>
            <a:ext cx="7707312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Osteosyntéza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78813" cy="4114800"/>
          </a:xfrm>
        </p:spPr>
        <p:txBody>
          <a:bodyPr/>
          <a:lstStyle/>
          <a:p>
            <a:r>
              <a:rPr lang="cs-CZ" altLang="cs-CZ" smtClean="0"/>
              <a:t>Cíl - anatomická repozice</a:t>
            </a:r>
          </a:p>
          <a:p>
            <a:endParaRPr lang="cs-CZ" altLang="cs-CZ" smtClean="0"/>
          </a:p>
          <a:p>
            <a:r>
              <a:rPr lang="cs-CZ" altLang="cs-CZ" smtClean="0"/>
              <a:t>Absolutní stabilita (dlaha)</a:t>
            </a:r>
          </a:p>
          <a:p>
            <a:pPr>
              <a:buFontTx/>
              <a:buNone/>
            </a:pPr>
            <a:r>
              <a:rPr lang="cs-CZ" altLang="cs-CZ" smtClean="0"/>
              <a:t>                   </a:t>
            </a:r>
          </a:p>
          <a:p>
            <a:r>
              <a:rPr lang="cs-CZ" altLang="cs-CZ" smtClean="0"/>
              <a:t>Relativní stabilita (elastická stabilita), + sekundární hojení s periost a endost. svalkem</a:t>
            </a:r>
          </a:p>
          <a:p>
            <a:endParaRPr lang="cs-CZ" altLang="cs-CZ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Zl OS K drá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" t="1724"/>
          <a:stretch>
            <a:fillRect/>
          </a:stretch>
        </p:blipFill>
        <p:spPr bwMode="auto">
          <a:xfrm>
            <a:off x="304800" y="1447800"/>
            <a:ext cx="43434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Z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" t="3572"/>
          <a:stretch>
            <a:fillRect/>
          </a:stretch>
        </p:blipFill>
        <p:spPr bwMode="auto">
          <a:xfrm>
            <a:off x="5562600" y="1676400"/>
            <a:ext cx="31480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Z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54538"/>
            <a:ext cx="38100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57200" y="838200"/>
            <a:ext cx="3333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Kirschnerovy dráty</a:t>
            </a:r>
            <a:endParaRPr lang="cs-CZ" altLang="cs-CZ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032125" y="23813"/>
            <a:ext cx="3162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Osteosyntéza</a:t>
            </a:r>
            <a:endParaRPr lang="cs-CZ" altLang="cs-CZ" sz="4000"/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5715000" y="990600"/>
            <a:ext cx="2860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Tahová cerclage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762000" y="3352800"/>
            <a:ext cx="3898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AO šrouby kortikální</a:t>
            </a:r>
          </a:p>
          <a:p>
            <a:r>
              <a:rPr lang="cs-CZ" altLang="cs-CZ" sz="3200"/>
              <a:t>                   spongiózní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Zlo- patel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" t="3513" b="2654"/>
          <a:stretch>
            <a:fillRect/>
          </a:stretch>
        </p:blipFill>
        <p:spPr bwMode="auto">
          <a:xfrm>
            <a:off x="179388" y="1700213"/>
            <a:ext cx="4249737" cy="39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5" descr="Zlo-patela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" r="2196" b="4555"/>
          <a:stretch>
            <a:fillRect/>
          </a:stretch>
        </p:blipFill>
        <p:spPr bwMode="auto">
          <a:xfrm>
            <a:off x="4932363" y="1700213"/>
            <a:ext cx="403225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6"/>
          <p:cNvSpPr txBox="1">
            <a:spLocks noChangeArrowheads="1"/>
          </p:cNvSpPr>
          <p:nvPr/>
        </p:nvSpPr>
        <p:spPr bwMode="auto">
          <a:xfrm>
            <a:off x="2176463" y="347663"/>
            <a:ext cx="4425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/>
              <a:t>Tahová cerclage pately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87613"/>
            <a:ext cx="5029200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Z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492375"/>
            <a:ext cx="19573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684213" y="0"/>
            <a:ext cx="37830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AO dlahy rovné</a:t>
            </a:r>
          </a:p>
        </p:txBody>
      </p:sp>
      <p:sp>
        <p:nvSpPr>
          <p:cNvPr id="34821" name="Text Box 6"/>
          <p:cNvSpPr txBox="1">
            <a:spLocks noChangeArrowheads="1"/>
          </p:cNvSpPr>
          <p:nvPr/>
        </p:nvSpPr>
        <p:spPr bwMode="auto">
          <a:xfrm>
            <a:off x="365125" y="1314450"/>
            <a:ext cx="36623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Kompresní AO dlaha</a:t>
            </a:r>
          </a:p>
          <a:p>
            <a:r>
              <a:rPr lang="cs-CZ" altLang="cs-CZ" sz="3200"/>
              <a:t>- kompresarium</a:t>
            </a:r>
          </a:p>
        </p:txBody>
      </p:sp>
      <p:sp>
        <p:nvSpPr>
          <p:cNvPr id="34822" name="Text Box 7"/>
          <p:cNvSpPr txBox="1">
            <a:spLocks noChangeArrowheads="1"/>
          </p:cNvSpPr>
          <p:nvPr/>
        </p:nvSpPr>
        <p:spPr bwMode="auto">
          <a:xfrm>
            <a:off x="4953000" y="620713"/>
            <a:ext cx="4191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Samokompresní</a:t>
            </a:r>
          </a:p>
          <a:p>
            <a:r>
              <a:rPr lang="cs-CZ" altLang="cs-CZ" sz="2800"/>
              <a:t>AO dlaha</a:t>
            </a:r>
          </a:p>
          <a:p>
            <a:r>
              <a:rPr lang="cs-CZ" altLang="cs-CZ" sz="2800"/>
              <a:t>DCP- dynamic compression</a:t>
            </a:r>
          </a:p>
          <a:p>
            <a:r>
              <a:rPr lang="cs-CZ" altLang="cs-CZ" sz="2800"/>
              <a:t>plate</a:t>
            </a:r>
          </a:p>
        </p:txBody>
      </p:sp>
      <p:sp>
        <p:nvSpPr>
          <p:cNvPr id="34823" name="Text Box 8"/>
          <p:cNvSpPr txBox="1">
            <a:spLocks noChangeArrowheads="1"/>
          </p:cNvSpPr>
          <p:nvPr/>
        </p:nvSpPr>
        <p:spPr bwMode="auto">
          <a:xfrm>
            <a:off x="5703888" y="6184900"/>
            <a:ext cx="311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LC- DCP ( low contact)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Zlo- AO dlaha na předlokt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15854" r="3496" b="3250"/>
          <a:stretch>
            <a:fillRect/>
          </a:stretch>
        </p:blipFill>
        <p:spPr bwMode="auto">
          <a:xfrm>
            <a:off x="5364163" y="1125538"/>
            <a:ext cx="315277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4311650" y="5589588"/>
            <a:ext cx="48323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Osteosyntéza AO dlahou rovnou</a:t>
            </a:r>
          </a:p>
          <a:p>
            <a:r>
              <a:rPr lang="cs-CZ" altLang="cs-CZ" sz="2800"/>
              <a:t>                 ORIF</a:t>
            </a:r>
          </a:p>
        </p:txBody>
      </p:sp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395288" y="1290638"/>
            <a:ext cx="29051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ORIF technika</a:t>
            </a:r>
          </a:p>
          <a:p>
            <a:r>
              <a:rPr lang="cs-CZ" altLang="cs-CZ" sz="2800"/>
              <a:t>- otevřená repozice</a:t>
            </a:r>
          </a:p>
        </p:txBody>
      </p:sp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447675" y="3902075"/>
            <a:ext cx="26384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MIPPO –</a:t>
            </a:r>
          </a:p>
          <a:p>
            <a:r>
              <a:rPr lang="cs-CZ" altLang="cs-CZ" sz="2800"/>
              <a:t>nepřímá repozice</a:t>
            </a:r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2103438" y="131763"/>
            <a:ext cx="3422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/>
              <a:t>Repozice  a dlaha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590800" y="0"/>
            <a:ext cx="3654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AO dlaha úhlová</a:t>
            </a:r>
          </a:p>
        </p:txBody>
      </p:sp>
      <p:pic>
        <p:nvPicPr>
          <p:cNvPr id="36867" name="Picture 3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38200"/>
            <a:ext cx="384968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4"/>
          <p:cNvSpPr txBox="1">
            <a:spLocks noChangeArrowheads="1"/>
          </p:cNvSpPr>
          <p:nvPr/>
        </p:nvSpPr>
        <p:spPr bwMode="auto">
          <a:xfrm>
            <a:off x="1476375" y="188913"/>
            <a:ext cx="635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/>
              <a:t>Locking compression plate - LCP</a:t>
            </a:r>
          </a:p>
        </p:txBody>
      </p:sp>
      <p:pic>
        <p:nvPicPr>
          <p:cNvPr id="39939" name="Picture 5" descr="Zlo - schéma LCP otvo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" b="6906"/>
          <a:stretch>
            <a:fillRect/>
          </a:stretch>
        </p:blipFill>
        <p:spPr bwMode="auto">
          <a:xfrm>
            <a:off x="6804025" y="1052513"/>
            <a:ext cx="20716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7" descr="Zlo- LCP ra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" r="2644"/>
          <a:stretch>
            <a:fillRect/>
          </a:stretch>
        </p:blipFill>
        <p:spPr bwMode="auto">
          <a:xfrm>
            <a:off x="4859338" y="4391025"/>
            <a:ext cx="40322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8"/>
          <p:cNvSpPr txBox="1">
            <a:spLocks noChangeArrowheads="1"/>
          </p:cNvSpPr>
          <p:nvPr/>
        </p:nvSpPr>
        <p:spPr bwMode="auto">
          <a:xfrm>
            <a:off x="0" y="981075"/>
            <a:ext cx="5106988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Kónický závit s malým stoupáním</a:t>
            </a:r>
          </a:p>
          <a:p>
            <a:r>
              <a:rPr lang="cs-CZ" altLang="cs-CZ"/>
              <a:t>Úhlově stabilní šrouby s monokortikální</a:t>
            </a:r>
          </a:p>
          <a:p>
            <a:r>
              <a:rPr lang="cs-CZ" altLang="cs-CZ"/>
              <a:t>            fixací se závitem v hlavě šroubu</a:t>
            </a:r>
          </a:p>
          <a:p>
            <a:r>
              <a:rPr lang="cs-CZ" altLang="cs-CZ"/>
              <a:t>Samořezné</a:t>
            </a:r>
          </a:p>
          <a:p>
            <a:endParaRPr lang="cs-CZ" altLang="cs-CZ"/>
          </a:p>
          <a:p>
            <a:r>
              <a:rPr lang="cs-CZ" altLang="cs-CZ"/>
              <a:t>V epifýze bikortikálně</a:t>
            </a:r>
          </a:p>
          <a:p>
            <a:r>
              <a:rPr lang="cs-CZ" altLang="cs-CZ"/>
              <a:t>V diafýze monokortikálně</a:t>
            </a:r>
          </a:p>
          <a:p>
            <a:endParaRPr lang="cs-CZ" altLang="cs-CZ"/>
          </a:p>
          <a:p>
            <a:r>
              <a:rPr lang="cs-CZ" altLang="cs-CZ"/>
              <a:t>Kompresivní šrouby šikmo vedené</a:t>
            </a:r>
          </a:p>
          <a:p>
            <a:r>
              <a:rPr lang="cs-CZ" altLang="cs-CZ"/>
              <a:t>Limitovaný kontakt</a:t>
            </a:r>
          </a:p>
          <a:p>
            <a:r>
              <a:rPr lang="cs-CZ" altLang="cs-CZ"/>
              <a:t>Preformovány pro určitou</a:t>
            </a:r>
          </a:p>
          <a:p>
            <a:r>
              <a:rPr lang="cs-CZ" altLang="cs-CZ"/>
              <a:t>anatomickou krajinu </a:t>
            </a:r>
          </a:p>
          <a:p>
            <a:r>
              <a:rPr lang="cs-CZ" altLang="cs-CZ"/>
              <a:t>Titanové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Zlo- LCP lok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97200"/>
            <a:ext cx="5976937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6" descr="Zlo- LCP hume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484313"/>
            <a:ext cx="25273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1619250" y="188913"/>
            <a:ext cx="56705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Locking compression plate - LCP</a:t>
            </a:r>
          </a:p>
        </p:txBody>
      </p:sp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250825" y="1484313"/>
            <a:ext cx="44513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V epifýze bikortikálně</a:t>
            </a:r>
          </a:p>
          <a:p>
            <a:r>
              <a:rPr lang="cs-CZ" altLang="cs-CZ" sz="3200"/>
              <a:t>V diafýze monokortikálně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Zlo- Phil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" t="3529" r="2539"/>
          <a:stretch>
            <a:fillRect/>
          </a:stretch>
        </p:blipFill>
        <p:spPr bwMode="auto">
          <a:xfrm>
            <a:off x="1979613" y="333375"/>
            <a:ext cx="5545137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1042988" y="5229225"/>
            <a:ext cx="41989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Úhlově stabilní dlaha Philos</a:t>
            </a:r>
          </a:p>
          <a:p>
            <a:r>
              <a:rPr lang="cs-CZ" altLang="cs-CZ" sz="2800"/>
              <a:t>Anatomicky tvarovaná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0" y="96838"/>
            <a:ext cx="3740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/>
              <a:t>DHS</a:t>
            </a:r>
          </a:p>
          <a:p>
            <a:r>
              <a:rPr lang="cs-CZ" altLang="cs-CZ" sz="3600"/>
              <a:t>Dynamic hip screw</a:t>
            </a:r>
          </a:p>
        </p:txBody>
      </p:sp>
      <p:pic>
        <p:nvPicPr>
          <p:cNvPr id="43011" name="Picture 3" descr="Zl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3" b="2754"/>
          <a:stretch>
            <a:fillRect/>
          </a:stretch>
        </p:blipFill>
        <p:spPr bwMode="auto">
          <a:xfrm>
            <a:off x="5867400" y="549275"/>
            <a:ext cx="26130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0" y="3933825"/>
            <a:ext cx="47561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/>
              <a:t>DCS</a:t>
            </a:r>
          </a:p>
          <a:p>
            <a:r>
              <a:rPr lang="cs-CZ" altLang="cs-CZ" sz="3600"/>
              <a:t>Dynamic condylar screw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193925" y="176213"/>
            <a:ext cx="52895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Patologická zlomenina</a:t>
            </a:r>
          </a:p>
        </p:txBody>
      </p:sp>
      <p:pic>
        <p:nvPicPr>
          <p:cNvPr id="5123" name="Picture 3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66800"/>
            <a:ext cx="34321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85800" y="1981200"/>
            <a:ext cx="30194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Tumory</a:t>
            </a:r>
          </a:p>
          <a:p>
            <a:r>
              <a:rPr lang="cs-CZ" altLang="cs-CZ" sz="4000"/>
              <a:t>Záněty</a:t>
            </a:r>
          </a:p>
          <a:p>
            <a:r>
              <a:rPr lang="cs-CZ" altLang="cs-CZ" sz="4000"/>
              <a:t>Osteopatie</a:t>
            </a:r>
          </a:p>
          <a:p>
            <a:r>
              <a:rPr lang="cs-CZ" altLang="cs-CZ" sz="4000"/>
              <a:t>Vrozené vady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t="5000"/>
          <a:stretch>
            <a:fillRect/>
          </a:stretch>
        </p:blipFill>
        <p:spPr bwMode="auto">
          <a:xfrm>
            <a:off x="1524000" y="1828800"/>
            <a:ext cx="21526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Z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9413"/>
            <a:ext cx="3011488" cy="647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838200" y="228600"/>
            <a:ext cx="43322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Gama hřeb</a:t>
            </a:r>
          </a:p>
          <a:p>
            <a:r>
              <a:rPr lang="cs-CZ" altLang="cs-CZ" sz="4000"/>
              <a:t>Gamma locking nail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" t="3447" r="2563"/>
          <a:stretch>
            <a:fillRect/>
          </a:stretch>
        </p:blipFill>
        <p:spPr bwMode="auto">
          <a:xfrm>
            <a:off x="0" y="2249488"/>
            <a:ext cx="8915400" cy="345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1889125" y="225425"/>
            <a:ext cx="43322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Gamma locking nail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Zlo - PFN Synt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20713"/>
            <a:ext cx="2940050" cy="52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0" y="333375"/>
            <a:ext cx="4329113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Hřeb PFNA</a:t>
            </a:r>
          </a:p>
          <a:p>
            <a:endParaRPr lang="cs-CZ" altLang="cs-CZ" sz="4000"/>
          </a:p>
          <a:p>
            <a:r>
              <a:rPr lang="cs-CZ" altLang="cs-CZ" sz="3200"/>
              <a:t>Šroubový hřeb do krčku</a:t>
            </a:r>
          </a:p>
          <a:p>
            <a:endParaRPr lang="cs-CZ" altLang="cs-CZ" sz="3200"/>
          </a:p>
          <a:p>
            <a:r>
              <a:rPr lang="cs-CZ" altLang="cs-CZ" sz="3200"/>
              <a:t>Rotační a úhlová stabilita</a:t>
            </a:r>
          </a:p>
          <a:p>
            <a:endParaRPr lang="cs-CZ" altLang="cs-CZ" sz="3200"/>
          </a:p>
          <a:p>
            <a:r>
              <a:rPr lang="cs-CZ" altLang="cs-CZ" sz="3200"/>
              <a:t>Statické i dynamické</a:t>
            </a:r>
          </a:p>
          <a:p>
            <a:r>
              <a:rPr lang="cs-CZ" altLang="cs-CZ" sz="3200"/>
              <a:t>distální jištění</a:t>
            </a:r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5200650" y="6184900"/>
            <a:ext cx="208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PFNA  Synthes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0" y="228600"/>
            <a:ext cx="65532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PFN - proximal femoral nail</a:t>
            </a:r>
          </a:p>
          <a:p>
            <a:r>
              <a:rPr lang="cs-CZ" altLang="cs-CZ" sz="4400"/>
              <a:t>Rekonstrukční hřeby</a:t>
            </a:r>
          </a:p>
        </p:txBody>
      </p:sp>
      <p:pic>
        <p:nvPicPr>
          <p:cNvPr id="47107" name="Picture 3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" r="1807" b="1859"/>
          <a:stretch>
            <a:fillRect/>
          </a:stretch>
        </p:blipFill>
        <p:spPr bwMode="auto">
          <a:xfrm>
            <a:off x="5715000" y="1125538"/>
            <a:ext cx="310515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407" r="8278"/>
          <a:stretch>
            <a:fillRect/>
          </a:stretch>
        </p:blipFill>
        <p:spPr bwMode="auto">
          <a:xfrm>
            <a:off x="2268538" y="404813"/>
            <a:ext cx="4319587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Z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19200"/>
            <a:ext cx="5676900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295400" y="228600"/>
            <a:ext cx="71961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Kűntscherův nitrodřeňový hřeb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" r="2438"/>
          <a:stretch>
            <a:fillRect/>
          </a:stretch>
        </p:blipFill>
        <p:spPr bwMode="auto">
          <a:xfrm>
            <a:off x="4140200" y="1773238"/>
            <a:ext cx="475932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914400" y="0"/>
            <a:ext cx="75993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Zajištěné nitrodřeňové hřebování</a:t>
            </a:r>
            <a:endParaRPr lang="cs-CZ" altLang="cs-CZ" sz="4000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03213" y="1454150"/>
            <a:ext cx="3417887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Předvrtané:</a:t>
            </a:r>
          </a:p>
          <a:p>
            <a:endParaRPr lang="cs-CZ" altLang="cs-CZ" sz="2800"/>
          </a:p>
          <a:p>
            <a:r>
              <a:rPr lang="cs-CZ" altLang="cs-CZ" sz="2800"/>
              <a:t>Silnější</a:t>
            </a:r>
          </a:p>
          <a:p>
            <a:r>
              <a:rPr lang="cs-CZ" altLang="cs-CZ" sz="2800"/>
              <a:t>flexibilní frézy</a:t>
            </a:r>
          </a:p>
          <a:p>
            <a:r>
              <a:rPr lang="cs-CZ" altLang="cs-CZ" sz="2800"/>
              <a:t>Duté</a:t>
            </a:r>
          </a:p>
          <a:p>
            <a:r>
              <a:rPr lang="cs-CZ" altLang="cs-CZ" sz="2800"/>
              <a:t>Zavádějí se po drátu</a:t>
            </a:r>
          </a:p>
          <a:p>
            <a:r>
              <a:rPr lang="cs-CZ" altLang="cs-CZ" sz="2800"/>
              <a:t>Velmi dobrá stabilita</a:t>
            </a:r>
          </a:p>
          <a:p>
            <a:r>
              <a:rPr lang="cs-CZ" altLang="cs-CZ" sz="2800"/>
              <a:t>Riziko tukové embolie</a:t>
            </a:r>
          </a:p>
          <a:p>
            <a:r>
              <a:rPr lang="cs-CZ" altLang="cs-CZ" sz="2800"/>
              <a:t>U typu A,B</a:t>
            </a:r>
          </a:p>
          <a:p>
            <a:endParaRPr lang="cs-CZ" altLang="cs-CZ" sz="2800"/>
          </a:p>
          <a:p>
            <a:endParaRPr lang="cs-CZ" altLang="cs-CZ" sz="2800"/>
          </a:p>
          <a:p>
            <a:endParaRPr lang="cs-CZ" altLang="cs-CZ" sz="2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" r="2438"/>
          <a:stretch>
            <a:fillRect/>
          </a:stretch>
        </p:blipFill>
        <p:spPr bwMode="auto">
          <a:xfrm>
            <a:off x="4140200" y="1773238"/>
            <a:ext cx="475932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914400" y="0"/>
            <a:ext cx="75993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Zajištěné nitrodřeňové hřebování</a:t>
            </a:r>
            <a:endParaRPr lang="cs-CZ" altLang="cs-CZ" sz="4000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03213" y="1454150"/>
            <a:ext cx="3063875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Nepředvrtané:</a:t>
            </a:r>
          </a:p>
          <a:p>
            <a:endParaRPr lang="cs-CZ" altLang="cs-CZ" sz="3600"/>
          </a:p>
          <a:p>
            <a:r>
              <a:rPr lang="cs-CZ" altLang="cs-CZ" sz="2800"/>
              <a:t>Solidní</a:t>
            </a:r>
          </a:p>
          <a:p>
            <a:r>
              <a:rPr lang="cs-CZ" altLang="cs-CZ" sz="2800"/>
              <a:t>proximální i distální</a:t>
            </a:r>
          </a:p>
          <a:p>
            <a:r>
              <a:rPr lang="cs-CZ" altLang="cs-CZ" sz="2800"/>
              <a:t>Jištění</a:t>
            </a:r>
          </a:p>
          <a:p>
            <a:endParaRPr lang="cs-CZ" altLang="cs-CZ" sz="2800"/>
          </a:p>
          <a:p>
            <a:r>
              <a:rPr lang="cs-CZ" altLang="cs-CZ" sz="2800"/>
              <a:t>Menší stabilita</a:t>
            </a:r>
          </a:p>
          <a:p>
            <a:endParaRPr lang="cs-CZ" altLang="cs-CZ" sz="2800"/>
          </a:p>
          <a:p>
            <a:r>
              <a:rPr lang="cs-CZ" altLang="cs-CZ" sz="2800"/>
              <a:t>U typu C</a:t>
            </a:r>
          </a:p>
          <a:p>
            <a:endParaRPr lang="cs-CZ" altLang="cs-CZ" sz="2800"/>
          </a:p>
          <a:p>
            <a:endParaRPr lang="cs-CZ" altLang="cs-CZ" sz="2800"/>
          </a:p>
          <a:p>
            <a:endParaRPr lang="cs-CZ" altLang="cs-CZ" sz="28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33375"/>
            <a:ext cx="2401887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517525" y="377825"/>
            <a:ext cx="482758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Zajištěný nitrodřeňový</a:t>
            </a:r>
          </a:p>
          <a:p>
            <a:r>
              <a:rPr lang="cs-CZ" altLang="cs-CZ" sz="4000"/>
              <a:t>hřeb femuru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0" y="2301875"/>
            <a:ext cx="6243638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Zajištění rotační stability</a:t>
            </a:r>
          </a:p>
          <a:p>
            <a:endParaRPr lang="cs-CZ" altLang="cs-CZ" sz="3200"/>
          </a:p>
          <a:p>
            <a:r>
              <a:rPr lang="cs-CZ" altLang="cs-CZ" sz="2800"/>
              <a:t>statické-  kruhové otvory</a:t>
            </a:r>
          </a:p>
          <a:p>
            <a:r>
              <a:rPr lang="cs-CZ" altLang="cs-CZ" sz="2800"/>
              <a:t>dynamické- oválný otvor</a:t>
            </a:r>
          </a:p>
          <a:p>
            <a:r>
              <a:rPr lang="cs-CZ" altLang="cs-CZ" sz="2800"/>
              <a:t>                s možností  komprese fragmentů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859338" y="6092825"/>
            <a:ext cx="407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Střední 3 pětiny diafýzy femuru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Zlo- hřeb v diafýze femu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t="1491" r="914" b="5930"/>
          <a:stretch>
            <a:fillRect/>
          </a:stretch>
        </p:blipFill>
        <p:spPr bwMode="auto">
          <a:xfrm>
            <a:off x="539750" y="692150"/>
            <a:ext cx="7920038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879475" y="5727700"/>
            <a:ext cx="46751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Nitrodřeňový hřeb   femuru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7200" y="457200"/>
            <a:ext cx="81248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Zlomenina z únavy (stress fracture)</a:t>
            </a:r>
          </a:p>
        </p:txBody>
      </p:sp>
      <p:pic>
        <p:nvPicPr>
          <p:cNvPr id="6147" name="Picture 3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2" t="2985"/>
          <a:stretch>
            <a:fillRect/>
          </a:stretch>
        </p:blipFill>
        <p:spPr bwMode="auto">
          <a:xfrm>
            <a:off x="2708275" y="1524000"/>
            <a:ext cx="38338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Zl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" t="455"/>
          <a:stretch>
            <a:fillRect/>
          </a:stretch>
        </p:blipFill>
        <p:spPr bwMode="auto">
          <a:xfrm>
            <a:off x="6084888" y="333375"/>
            <a:ext cx="2657475" cy="626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0" y="304800"/>
            <a:ext cx="4827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Zajištěný nitrodřeňový</a:t>
            </a:r>
          </a:p>
          <a:p>
            <a:r>
              <a:rPr lang="cs-CZ" altLang="cs-CZ" sz="4000"/>
              <a:t>hřeb humeru</a:t>
            </a:r>
          </a:p>
          <a:p>
            <a:endParaRPr lang="cs-CZ" altLang="cs-CZ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3687763" y="5826125"/>
            <a:ext cx="846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UHN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38200"/>
            <a:ext cx="383063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228600" y="381000"/>
            <a:ext cx="4827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Zajištěný nitrodřeňový</a:t>
            </a:r>
          </a:p>
          <a:p>
            <a:r>
              <a:rPr lang="cs-CZ" altLang="cs-CZ" sz="4000"/>
              <a:t>hřeb tibie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Zlo - tibiální hř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49275"/>
            <a:ext cx="24384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592138" y="687388"/>
            <a:ext cx="3786187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Tibiální hřeb Synthes</a:t>
            </a:r>
          </a:p>
          <a:p>
            <a:endParaRPr lang="cs-CZ" altLang="cs-CZ" sz="3200"/>
          </a:p>
          <a:p>
            <a:r>
              <a:rPr lang="cs-CZ" altLang="cs-CZ" sz="3200"/>
              <a:t>Ocel</a:t>
            </a:r>
          </a:p>
          <a:p>
            <a:r>
              <a:rPr lang="cs-CZ" altLang="cs-CZ" sz="3200"/>
              <a:t>Titan</a:t>
            </a:r>
          </a:p>
          <a:p>
            <a:endParaRPr lang="cs-CZ" altLang="cs-CZ" sz="3200"/>
          </a:p>
          <a:p>
            <a:endParaRPr lang="cs-CZ" altLang="cs-CZ" sz="3200"/>
          </a:p>
          <a:p>
            <a:r>
              <a:rPr lang="cs-CZ" altLang="cs-CZ" sz="3200"/>
              <a:t>Anatomické zakřivení</a:t>
            </a:r>
          </a:p>
          <a:p>
            <a:endParaRPr lang="cs-CZ" altLang="cs-CZ" sz="32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4" t="757" r="5693"/>
          <a:stretch>
            <a:fillRect/>
          </a:stretch>
        </p:blipFill>
        <p:spPr bwMode="auto">
          <a:xfrm>
            <a:off x="1403350" y="1484313"/>
            <a:ext cx="676910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2133600" y="228600"/>
            <a:ext cx="50561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Rámový zevní fixátor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4211637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971550" y="0"/>
            <a:ext cx="5335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Svorkový zevní fixátor</a:t>
            </a:r>
          </a:p>
        </p:txBody>
      </p:sp>
      <p:pic>
        <p:nvPicPr>
          <p:cNvPr id="58372" name="Picture 4" descr="Zlo- F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0" t="2826" r="5357" b="2795"/>
          <a:stretch>
            <a:fillRect/>
          </a:stretch>
        </p:blipFill>
        <p:spPr bwMode="auto">
          <a:xfrm>
            <a:off x="5508625" y="1052513"/>
            <a:ext cx="3008313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052513"/>
            <a:ext cx="4918075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365125" y="225425"/>
            <a:ext cx="57864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Stavebnicový zevní  fixátor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" t="2452" b="395"/>
          <a:stretch>
            <a:fillRect/>
          </a:stretch>
        </p:blipFill>
        <p:spPr bwMode="auto">
          <a:xfrm>
            <a:off x="468313" y="1052513"/>
            <a:ext cx="80835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1431925" y="176213"/>
            <a:ext cx="52863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Zevní fixátor - Ilizarev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Svorkový fixátor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 flipH="1">
            <a:off x="250825" y="7173913"/>
            <a:ext cx="71438" cy="4114800"/>
          </a:xfrm>
        </p:spPr>
        <p:txBody>
          <a:bodyPr/>
          <a:lstStyle/>
          <a:p>
            <a:pPr lvl="2">
              <a:buFontTx/>
              <a:buNone/>
            </a:pPr>
            <a:endParaRPr lang="cs-CZ" altLang="cs-CZ" sz="2000" smtClean="0"/>
          </a:p>
        </p:txBody>
      </p:sp>
      <p:pic>
        <p:nvPicPr>
          <p:cNvPr id="61444" name="Picture 4" descr="CIMG108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989138"/>
            <a:ext cx="5148263" cy="39592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Výsledek obrázku pro osteosynthesis  of distal radius"/>
          <p:cNvSpPr>
            <a:spLocks noChangeAspect="1" noChangeArrowheads="1"/>
          </p:cNvSpPr>
          <p:nvPr/>
        </p:nvSpPr>
        <p:spPr bwMode="auto">
          <a:xfrm>
            <a:off x="-23813" y="7548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800"/>
          </a:p>
        </p:txBody>
      </p:sp>
      <p:sp>
        <p:nvSpPr>
          <p:cNvPr id="3" name="AutoShape 4" descr="Výsledek obrázku pro osteosynthesis  of distal radius"/>
          <p:cNvSpPr>
            <a:spLocks noChangeAspect="1" noChangeArrowheads="1"/>
          </p:cNvSpPr>
          <p:nvPr/>
        </p:nvSpPr>
        <p:spPr bwMode="auto">
          <a:xfrm>
            <a:off x="90488" y="869156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80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3936437" cy="29523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" y="1844824"/>
            <a:ext cx="4374319" cy="297062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277646" y="580550"/>
            <a:ext cx="4019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 smtClean="0"/>
              <a:t>Příklady osteosyntéz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1496440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" b="14330"/>
          <a:stretch/>
        </p:blipFill>
        <p:spPr>
          <a:xfrm>
            <a:off x="52240" y="1472106"/>
            <a:ext cx="8673974" cy="325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66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osa-ske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50"/>
            <a:ext cx="9144000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8" y="1365688"/>
            <a:ext cx="6648728" cy="357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11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5" r="26611"/>
          <a:stretch/>
        </p:blipFill>
        <p:spPr>
          <a:xfrm>
            <a:off x="1646310" y="105539"/>
            <a:ext cx="5702694" cy="656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022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4" b="19050"/>
          <a:stretch/>
        </p:blipFill>
        <p:spPr>
          <a:xfrm>
            <a:off x="251520" y="980728"/>
            <a:ext cx="8517466" cy="412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323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728"/>
            <a:ext cx="9144000" cy="287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024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5" y="1355047"/>
            <a:ext cx="5358155" cy="315586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60" y="1355047"/>
            <a:ext cx="3103264" cy="315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470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4265612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3" descr="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150"/>
            <a:ext cx="4362450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348385" y="6021288"/>
            <a:ext cx="2193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Herbertův šroub</a:t>
            </a:r>
            <a:endParaRPr lang="cs-CZ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11236"/>
            <a:ext cx="5955410" cy="673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138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35897"/>
            <a:ext cx="3672408" cy="651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729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09" y="836712"/>
            <a:ext cx="864947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293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16086"/>
            <a:ext cx="8849325" cy="533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98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l"/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376396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1355725" y="23813"/>
            <a:ext cx="45100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Osteoporóza páteře</a:t>
            </a:r>
          </a:p>
        </p:txBody>
      </p:sp>
      <p:pic>
        <p:nvPicPr>
          <p:cNvPr id="8196" name="Picture 5" descr="Fosa-páteř"/>
          <p:cNvPicPr>
            <a:picLocks noChangeAspect="1" noChangeArrowheads="1"/>
          </p:cNvPicPr>
          <p:nvPr/>
        </p:nvPicPr>
        <p:blipFill>
          <a:blip r:embed="rId3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-772" r="6683"/>
          <a:stretch>
            <a:fillRect/>
          </a:stretch>
        </p:blipFill>
        <p:spPr bwMode="auto">
          <a:xfrm>
            <a:off x="4067175" y="908050"/>
            <a:ext cx="4752975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9" b="12596"/>
          <a:stretch/>
        </p:blipFill>
        <p:spPr>
          <a:xfrm>
            <a:off x="127066" y="764704"/>
            <a:ext cx="8873281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604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0" y="1815005"/>
            <a:ext cx="8890448" cy="323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130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cs-CZ" altLang="cs-CZ" smtClean="0"/>
              <a:t>Miniinvazivní osteosyntéza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989138"/>
            <a:ext cx="3600450" cy="4114800"/>
          </a:xfrm>
        </p:spPr>
        <p:txBody>
          <a:bodyPr/>
          <a:lstStyle/>
          <a:p>
            <a:r>
              <a:rPr lang="cs-CZ" altLang="cs-CZ" sz="2800" smtClean="0"/>
              <a:t>K dráty</a:t>
            </a:r>
          </a:p>
          <a:p>
            <a:r>
              <a:rPr lang="cs-CZ" altLang="cs-CZ" sz="2800" smtClean="0"/>
              <a:t>Kanylované šrouby</a:t>
            </a:r>
          </a:p>
          <a:p>
            <a:r>
              <a:rPr lang="cs-CZ" altLang="cs-CZ" sz="2800" smtClean="0"/>
              <a:t>Prevotovy pruty</a:t>
            </a:r>
          </a:p>
          <a:p>
            <a:r>
              <a:rPr lang="cs-CZ" altLang="cs-CZ" sz="2800" smtClean="0"/>
              <a:t>Unikortikální dlahy </a:t>
            </a:r>
          </a:p>
          <a:p>
            <a:pPr>
              <a:buFontTx/>
              <a:buNone/>
            </a:pPr>
            <a:r>
              <a:rPr lang="cs-CZ" altLang="cs-CZ" sz="2800" smtClean="0"/>
              <a:t>    podsuvné</a:t>
            </a:r>
          </a:p>
        </p:txBody>
      </p:sp>
      <p:pic>
        <p:nvPicPr>
          <p:cNvPr id="62468" name="Picture 4" descr="Z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2383" r="6168" b="731"/>
          <a:stretch>
            <a:fillRect/>
          </a:stretch>
        </p:blipFill>
        <p:spPr bwMode="auto">
          <a:xfrm>
            <a:off x="5076056" y="1556792"/>
            <a:ext cx="295533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Z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6" r="34421"/>
          <a:stretch/>
        </p:blipFill>
        <p:spPr bwMode="auto">
          <a:xfrm>
            <a:off x="5436096" y="3573016"/>
            <a:ext cx="2033369" cy="294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Dětské zlomeniny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Výborná hojivost (rychlá tvorba kostního svalku, u novorozence se svalek vytvoří za týden)</a:t>
            </a:r>
          </a:p>
          <a:p>
            <a:endParaRPr lang="cs-CZ" altLang="cs-CZ" smtClean="0"/>
          </a:p>
          <a:p>
            <a:r>
              <a:rPr lang="cs-CZ" altLang="cs-CZ" smtClean="0"/>
              <a:t>Většina zlomenin se léčí konzervativně</a:t>
            </a:r>
          </a:p>
          <a:p>
            <a:endParaRPr lang="cs-CZ" altLang="cs-CZ" smtClean="0"/>
          </a:p>
          <a:p>
            <a:r>
              <a:rPr lang="cs-CZ" altLang="cs-CZ" smtClean="0"/>
              <a:t>Nejsou paklouby, opožděné hojení, Sudeckova dystrofie, flebotrombózy.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Dětské zlomeniny</a:t>
            </a:r>
            <a:br>
              <a:rPr lang="cs-CZ" altLang="cs-CZ" smtClean="0"/>
            </a:br>
            <a:r>
              <a:rPr lang="cs-CZ" altLang="cs-CZ" smtClean="0"/>
              <a:t>- periost, růstová ploténka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 smtClean="0"/>
              <a:t>Pružnější kost a silný periost                    (zlomeniny vrbového proutku)</a:t>
            </a:r>
          </a:p>
          <a:p>
            <a:r>
              <a:rPr lang="cs-CZ" altLang="cs-CZ" dirty="0" err="1" smtClean="0"/>
              <a:t>Subperiostální</a:t>
            </a:r>
            <a:r>
              <a:rPr lang="cs-CZ" altLang="cs-CZ" dirty="0" smtClean="0"/>
              <a:t> hematom (periost se snadno odloučí od </a:t>
            </a:r>
            <a:r>
              <a:rPr lang="cs-CZ" altLang="cs-CZ" dirty="0" err="1" smtClean="0"/>
              <a:t>kortikalis</a:t>
            </a:r>
            <a:r>
              <a:rPr lang="cs-CZ" altLang="cs-CZ" dirty="0" smtClean="0"/>
              <a:t>). Hematomy osifikují - tvorba nadměrných svalků !)</a:t>
            </a:r>
          </a:p>
          <a:p>
            <a:r>
              <a:rPr lang="cs-CZ" altLang="cs-CZ" dirty="0" smtClean="0"/>
              <a:t>Vazy jsou pevnější ( spíše dojde k </a:t>
            </a:r>
            <a:r>
              <a:rPr lang="cs-CZ" altLang="cs-CZ" dirty="0" err="1" smtClean="0"/>
              <a:t>epifyzeolýze</a:t>
            </a:r>
            <a:r>
              <a:rPr lang="cs-CZ" altLang="cs-CZ" dirty="0" smtClean="0"/>
              <a:t> než k ruptuře vazů)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t="7172" r="1013"/>
          <a:stretch>
            <a:fillRect/>
          </a:stretch>
        </p:blipFill>
        <p:spPr bwMode="auto">
          <a:xfrm>
            <a:off x="6732588" y="908050"/>
            <a:ext cx="2005012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0"/>
            <a:ext cx="8305800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Epifyzární poranění - Salter- Harris</a:t>
            </a:r>
          </a:p>
          <a:p>
            <a:r>
              <a:rPr lang="cs-CZ" altLang="cs-CZ" sz="3200"/>
              <a:t>- v 15 % případů</a:t>
            </a:r>
            <a:endParaRPr lang="cs-CZ" altLang="cs-CZ" sz="4400"/>
          </a:p>
        </p:txBody>
      </p:sp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0" y="1447800"/>
            <a:ext cx="27352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1. Epifyzeolýza</a:t>
            </a:r>
          </a:p>
        </p:txBody>
      </p:sp>
      <p:sp>
        <p:nvSpPr>
          <p:cNvPr id="67589" name="Text Box 6"/>
          <p:cNvSpPr txBox="1">
            <a:spLocks noChangeArrowheads="1"/>
          </p:cNvSpPr>
          <p:nvPr/>
        </p:nvSpPr>
        <p:spPr bwMode="auto">
          <a:xfrm>
            <a:off x="0" y="2590800"/>
            <a:ext cx="6311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2. Zl. epifýzy - Hollandův trojúhelník</a:t>
            </a:r>
          </a:p>
        </p:txBody>
      </p:sp>
      <p:sp>
        <p:nvSpPr>
          <p:cNvPr id="67590" name="Text Box 7"/>
          <p:cNvSpPr txBox="1">
            <a:spLocks noChangeArrowheads="1"/>
          </p:cNvSpPr>
          <p:nvPr/>
        </p:nvSpPr>
        <p:spPr bwMode="auto">
          <a:xfrm>
            <a:off x="0" y="3810000"/>
            <a:ext cx="23733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3. Zl. epifýzy</a:t>
            </a:r>
          </a:p>
        </p:txBody>
      </p:sp>
      <p:sp>
        <p:nvSpPr>
          <p:cNvPr id="67591" name="Text Box 8"/>
          <p:cNvSpPr txBox="1">
            <a:spLocks noChangeArrowheads="1"/>
          </p:cNvSpPr>
          <p:nvPr/>
        </p:nvSpPr>
        <p:spPr bwMode="auto">
          <a:xfrm>
            <a:off x="0" y="4800600"/>
            <a:ext cx="44164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4. Zl. epifýzometafyzární </a:t>
            </a:r>
          </a:p>
        </p:txBody>
      </p:sp>
      <p:sp>
        <p:nvSpPr>
          <p:cNvPr id="67592" name="Text Box 9"/>
          <p:cNvSpPr txBox="1">
            <a:spLocks noChangeArrowheads="1"/>
          </p:cNvSpPr>
          <p:nvPr/>
        </p:nvSpPr>
        <p:spPr bwMode="auto">
          <a:xfrm>
            <a:off x="0" y="5867400"/>
            <a:ext cx="37623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5. Zhmoždění epifýzy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200400"/>
            <a:ext cx="18446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 descr="Z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200400"/>
            <a:ext cx="2971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212725" y="828675"/>
            <a:ext cx="694055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Remodelace (dislokace ad latus, ad axim, </a:t>
            </a:r>
          </a:p>
          <a:p>
            <a:r>
              <a:rPr lang="cs-CZ" altLang="cs-CZ" sz="2800"/>
              <a:t>do antekurvace či rekurvace) se mohou upravit.</a:t>
            </a:r>
          </a:p>
          <a:p>
            <a:r>
              <a:rPr lang="cs-CZ" altLang="cs-CZ" sz="2800"/>
              <a:t>Závisí na věku a na vztahu k růstové ploténce. </a:t>
            </a:r>
          </a:p>
          <a:p>
            <a:r>
              <a:rPr lang="cs-CZ" altLang="cs-CZ" sz="2800"/>
              <a:t>Malé posuny ad latus nebo ad axim nevadí.</a:t>
            </a:r>
          </a:p>
          <a:p>
            <a:r>
              <a:rPr lang="cs-CZ" altLang="cs-CZ" sz="2800"/>
              <a:t>Posun ad peripheriam je nutno reponovat.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838200" y="0"/>
            <a:ext cx="72723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Dětské zlomeniny - remodelace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105025"/>
            <a:ext cx="6337300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28600" y="188913"/>
            <a:ext cx="75120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 dirty="0"/>
              <a:t>Dětské zlomeniny</a:t>
            </a:r>
          </a:p>
          <a:p>
            <a:r>
              <a:rPr lang="cs-CZ" altLang="cs-CZ" sz="2800" dirty="0"/>
              <a:t>-  podíl </a:t>
            </a:r>
            <a:r>
              <a:rPr lang="cs-CZ" altLang="cs-CZ" sz="2800" dirty="0" smtClean="0"/>
              <a:t>růstové ploténky </a:t>
            </a:r>
            <a:r>
              <a:rPr lang="cs-CZ" altLang="cs-CZ" sz="2800" dirty="0"/>
              <a:t>na růstu do délky</a:t>
            </a:r>
          </a:p>
          <a:p>
            <a:pPr>
              <a:buFontTx/>
              <a:buChar char="-"/>
            </a:pPr>
            <a:r>
              <a:rPr lang="cs-CZ" altLang="cs-CZ" sz="2800" dirty="0"/>
              <a:t>  poškození RP – porucha nebo zástava růstu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Dětské zlomeniny - přerůsty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Urychlení růstu do délky - přerůsty              (dáno hyperemií růstové ploténky).</a:t>
            </a:r>
          </a:p>
          <a:p>
            <a:endParaRPr lang="cs-CZ" altLang="cs-CZ" smtClean="0"/>
          </a:p>
          <a:p>
            <a:r>
              <a:rPr lang="cs-CZ" altLang="cs-CZ" smtClean="0"/>
              <a:t>Při perfektní repozici femuru může dojít     k přerůstu:  2-5 let           2,5 cm</a:t>
            </a:r>
          </a:p>
          <a:p>
            <a:pPr>
              <a:buFontTx/>
              <a:buNone/>
            </a:pPr>
            <a:r>
              <a:rPr lang="cs-CZ" altLang="cs-CZ" smtClean="0"/>
              <a:t>                       6-10  let        1,5 cm</a:t>
            </a:r>
          </a:p>
          <a:p>
            <a:pPr>
              <a:buFontTx/>
              <a:buNone/>
            </a:pPr>
            <a:r>
              <a:rPr lang="cs-CZ" altLang="cs-CZ" smtClean="0"/>
              <a:t>                      11-15 let        0,5 cm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658" r="7483"/>
          <a:stretch>
            <a:fillRect/>
          </a:stretch>
        </p:blipFill>
        <p:spPr bwMode="auto">
          <a:xfrm>
            <a:off x="1331913" y="2781300"/>
            <a:ext cx="6265862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5"/>
          <p:cNvSpPr txBox="1">
            <a:spLocks noChangeArrowheads="1"/>
          </p:cNvSpPr>
          <p:nvPr/>
        </p:nvSpPr>
        <p:spPr bwMode="auto">
          <a:xfrm>
            <a:off x="1116013" y="0"/>
            <a:ext cx="55689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/>
              <a:t>Zlomeniny vrbového proutku</a:t>
            </a:r>
          </a:p>
          <a:p>
            <a:r>
              <a:rPr lang="cs-CZ" altLang="cs-CZ" sz="3600"/>
              <a:t>green stick fractures</a:t>
            </a:r>
          </a:p>
        </p:txBody>
      </p:sp>
      <p:sp>
        <p:nvSpPr>
          <p:cNvPr id="69636" name="Text Box 6"/>
          <p:cNvSpPr txBox="1">
            <a:spLocks noChangeArrowheads="1"/>
          </p:cNvSpPr>
          <p:nvPr/>
        </p:nvSpPr>
        <p:spPr bwMode="auto">
          <a:xfrm>
            <a:off x="250825" y="1557338"/>
            <a:ext cx="58737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Kost je zlomenina v periostálním tunelu</a:t>
            </a:r>
          </a:p>
          <a:p>
            <a:r>
              <a:rPr lang="cs-CZ" altLang="cs-CZ" sz="2800"/>
              <a:t>Periost není poraněn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l násil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838200"/>
            <a:ext cx="5286375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1600200"/>
            <a:ext cx="4687888" cy="579438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Zlomeniny z přímého násilí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3962400"/>
            <a:ext cx="4454525" cy="5191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2800"/>
              <a:t>Zlomeniny z nepřímého násilí</a:t>
            </a:r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228600" y="31750"/>
            <a:ext cx="4264025" cy="70167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/>
              <a:t>Mechanismus úrazu</a:t>
            </a:r>
            <a:endParaRPr lang="cs-CZ" altLang="cs-CZ"/>
          </a:p>
        </p:txBody>
      </p:sp>
      <p:sp>
        <p:nvSpPr>
          <p:cNvPr id="9222" name="Text Box 7"/>
          <p:cNvSpPr txBox="1">
            <a:spLocks noChangeArrowheads="1"/>
          </p:cNvSpPr>
          <p:nvPr/>
        </p:nvSpPr>
        <p:spPr bwMode="auto">
          <a:xfrm>
            <a:off x="136525" y="4613275"/>
            <a:ext cx="26098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/>
              <a:t>trakce</a:t>
            </a:r>
          </a:p>
          <a:p>
            <a:r>
              <a:rPr lang="cs-CZ" altLang="cs-CZ"/>
              <a:t>angulace</a:t>
            </a:r>
          </a:p>
          <a:p>
            <a:r>
              <a:rPr lang="cs-CZ" altLang="cs-CZ"/>
              <a:t>rotace</a:t>
            </a:r>
          </a:p>
          <a:p>
            <a:r>
              <a:rPr lang="cs-CZ" altLang="cs-CZ"/>
              <a:t>vertikální komprese</a:t>
            </a:r>
          </a:p>
          <a:p>
            <a:r>
              <a:rPr lang="cs-CZ" altLang="cs-CZ"/>
              <a:t>tlak v ose</a:t>
            </a:r>
          </a:p>
          <a:p>
            <a:r>
              <a:rPr lang="cs-CZ" altLang="cs-CZ"/>
              <a:t>torze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Z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t="2277" r="4140" b="49920"/>
          <a:stretch/>
        </p:blipFill>
        <p:spPr bwMode="auto">
          <a:xfrm>
            <a:off x="1259632" y="1484784"/>
            <a:ext cx="7208741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447800" y="0"/>
            <a:ext cx="67643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Zlomeniny vrbového proutku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Dětské zlomeniny </a:t>
            </a:r>
            <a:br>
              <a:rPr lang="cs-CZ" altLang="cs-CZ" smtClean="0"/>
            </a:br>
            <a:r>
              <a:rPr lang="cs-CZ" altLang="cs-CZ" smtClean="0"/>
              <a:t>- rehabilitace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/>
          </a:p>
          <a:p>
            <a:r>
              <a:rPr lang="cs-CZ" altLang="cs-CZ" smtClean="0"/>
              <a:t>Rehabilitace - snadná, mnohdy zbytečná, dítě si svou hravostí rozcvičí klouby samo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4"/>
          <p:cNvSpPr txBox="1">
            <a:spLocks noChangeArrowheads="1"/>
          </p:cNvSpPr>
          <p:nvPr/>
        </p:nvSpPr>
        <p:spPr bwMode="auto">
          <a:xfrm>
            <a:off x="1908175" y="404813"/>
            <a:ext cx="47291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>
                <a:solidFill>
                  <a:schemeClr val="tx2"/>
                </a:solidFill>
              </a:rPr>
              <a:t>Otevřené zlomeniny</a:t>
            </a:r>
          </a:p>
        </p:txBody>
      </p:sp>
      <p:sp>
        <p:nvSpPr>
          <p:cNvPr id="72707" name="Text Box 5"/>
          <p:cNvSpPr txBox="1">
            <a:spLocks noChangeArrowheads="1"/>
          </p:cNvSpPr>
          <p:nvPr/>
        </p:nvSpPr>
        <p:spPr bwMode="auto">
          <a:xfrm>
            <a:off x="808038" y="1931988"/>
            <a:ext cx="63182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/>
              <a:t>Rozsah poranění kůže</a:t>
            </a:r>
          </a:p>
          <a:p>
            <a:r>
              <a:rPr lang="cs-CZ" altLang="cs-CZ" sz="3600"/>
              <a:t>Rozsah poškození měkkých tkání</a:t>
            </a:r>
          </a:p>
          <a:p>
            <a:r>
              <a:rPr lang="cs-CZ" altLang="cs-CZ" sz="3600"/>
              <a:t>Rozsah bakteriální kontaminace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7772400" cy="1143000"/>
          </a:xfrm>
        </p:spPr>
        <p:txBody>
          <a:bodyPr/>
          <a:lstStyle/>
          <a:p>
            <a:r>
              <a:rPr lang="cs-CZ" altLang="cs-CZ" smtClean="0"/>
              <a:t>Otevřené zlomeniny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5292725" cy="525621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Klasifikace  </a:t>
            </a:r>
            <a:r>
              <a:rPr lang="cs-CZ" altLang="cs-CZ" sz="2400" dirty="0" err="1" smtClean="0"/>
              <a:t>Gustilo</a:t>
            </a:r>
            <a:r>
              <a:rPr lang="cs-CZ" altLang="cs-CZ" sz="2400" dirty="0" smtClean="0"/>
              <a:t> a  Anderson</a:t>
            </a:r>
          </a:p>
          <a:p>
            <a:pPr>
              <a:lnSpc>
                <a:spcPct val="90000"/>
              </a:lnSpc>
            </a:pP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1 st. fragment propíchl kůži zevnitř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     </a:t>
            </a:r>
            <a:r>
              <a:rPr lang="cs-CZ" altLang="cs-CZ" sz="2400" dirty="0" err="1" smtClean="0"/>
              <a:t>low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energy</a:t>
            </a:r>
            <a:r>
              <a:rPr lang="cs-CZ" altLang="cs-CZ" sz="2400" dirty="0" smtClean="0"/>
              <a:t> trauma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2 st. rána bez defektu kůže a podkoží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    větší poškození měkkých tkání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altLang="cs-CZ" sz="2400" dirty="0" smtClean="0"/>
          </a:p>
          <a:p>
            <a:pPr>
              <a:lnSpc>
                <a:spcPct val="90000"/>
              </a:lnSpc>
            </a:pPr>
            <a:r>
              <a:rPr lang="cs-CZ" altLang="cs-CZ" sz="2400" dirty="0" smtClean="0"/>
              <a:t>3 st. rána s defektem  kůže a podkoží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 smtClean="0"/>
              <a:t>     </a:t>
            </a:r>
            <a:r>
              <a:rPr lang="cs-CZ" altLang="cs-CZ" sz="2400" dirty="0" err="1" smtClean="0"/>
              <a:t>high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energy</a:t>
            </a:r>
            <a:r>
              <a:rPr lang="cs-CZ" altLang="cs-CZ" sz="2400" dirty="0" smtClean="0"/>
              <a:t> trauma</a:t>
            </a:r>
          </a:p>
        </p:txBody>
      </p:sp>
      <p:pic>
        <p:nvPicPr>
          <p:cNvPr id="73732" name="Picture 4" descr="B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 t="47849" r="34525" b="18457"/>
          <a:stretch>
            <a:fillRect/>
          </a:stretch>
        </p:blipFill>
        <p:spPr bwMode="auto">
          <a:xfrm>
            <a:off x="5435600" y="1196975"/>
            <a:ext cx="31686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" descr="B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5" t="18573" r="14565" b="15973"/>
          <a:stretch>
            <a:fillRect/>
          </a:stretch>
        </p:blipFill>
        <p:spPr bwMode="auto">
          <a:xfrm>
            <a:off x="6588125" y="2924175"/>
            <a:ext cx="116681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835696" y="188640"/>
            <a:ext cx="47834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4000" dirty="0"/>
              <a:t>Dělení dle </a:t>
            </a:r>
            <a:r>
              <a:rPr lang="cs-CZ" altLang="cs-CZ" sz="4000" dirty="0" err="1"/>
              <a:t>Tscherneho</a:t>
            </a:r>
            <a:endParaRPr lang="cs-CZ" altLang="cs-CZ" sz="4000" dirty="0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07504" y="1267515"/>
            <a:ext cx="709521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dirty="0"/>
              <a:t>Zavřené </a:t>
            </a:r>
            <a:r>
              <a:rPr lang="cs-CZ" altLang="cs-CZ" sz="2800" dirty="0" err="1"/>
              <a:t>zl</a:t>
            </a:r>
            <a:r>
              <a:rPr lang="cs-CZ" altLang="cs-CZ" sz="2800" dirty="0"/>
              <a:t>. </a:t>
            </a:r>
          </a:p>
          <a:p>
            <a:r>
              <a:rPr lang="cs-CZ" altLang="cs-CZ" sz="2800" dirty="0"/>
              <a:t>G0   žádné poranění měkkých tkání</a:t>
            </a:r>
          </a:p>
          <a:p>
            <a:r>
              <a:rPr lang="cs-CZ" altLang="cs-CZ" sz="2800" dirty="0"/>
              <a:t>GI    povrchní oděrka</a:t>
            </a:r>
          </a:p>
          <a:p>
            <a:r>
              <a:rPr lang="cs-CZ" altLang="cs-CZ" sz="2800" dirty="0"/>
              <a:t>GII   hluboké a kontaminované oděrky</a:t>
            </a:r>
          </a:p>
          <a:p>
            <a:r>
              <a:rPr lang="cs-CZ" altLang="cs-CZ" sz="2800" dirty="0"/>
              <a:t>GIII  rozdrcení kůže, </a:t>
            </a:r>
            <a:r>
              <a:rPr lang="cs-CZ" altLang="cs-CZ" sz="2800" dirty="0" err="1"/>
              <a:t>decollement</a:t>
            </a:r>
            <a:r>
              <a:rPr lang="cs-CZ" altLang="cs-CZ" sz="2800" dirty="0"/>
              <a:t>, zničení svalů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07504" y="3861048"/>
            <a:ext cx="907973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dirty="0"/>
              <a:t>Otevřené </a:t>
            </a:r>
            <a:r>
              <a:rPr lang="cs-CZ" altLang="cs-CZ" sz="2800" dirty="0" err="1"/>
              <a:t>zl</a:t>
            </a:r>
            <a:r>
              <a:rPr lang="cs-CZ" altLang="cs-CZ" sz="2800" dirty="0"/>
              <a:t>.</a:t>
            </a:r>
          </a:p>
          <a:p>
            <a:r>
              <a:rPr lang="cs-CZ" altLang="cs-CZ" sz="2800" dirty="0"/>
              <a:t>OI    propíchnutí kůže zevnitř kostním fragmentem, malá rána</a:t>
            </a:r>
          </a:p>
          <a:p>
            <a:r>
              <a:rPr lang="cs-CZ" altLang="cs-CZ" sz="2800" dirty="0"/>
              <a:t>OII   roztržení kůže  bez defektu</a:t>
            </a:r>
          </a:p>
          <a:p>
            <a:r>
              <a:rPr lang="cs-CZ" altLang="cs-CZ" sz="2800" dirty="0"/>
              <a:t>OIII  roztržení kůže s defektem kůže i měkkých tkání, </a:t>
            </a:r>
            <a:endParaRPr lang="cs-CZ" altLang="cs-CZ" sz="2800" dirty="0" smtClean="0"/>
          </a:p>
          <a:p>
            <a:r>
              <a:rPr lang="cs-CZ" altLang="cs-CZ" sz="2800" dirty="0"/>
              <a:t> </a:t>
            </a:r>
            <a:r>
              <a:rPr lang="cs-CZ" altLang="cs-CZ" sz="2800" dirty="0" smtClean="0"/>
              <a:t>        silná </a:t>
            </a:r>
            <a:r>
              <a:rPr lang="cs-CZ" altLang="cs-CZ" sz="2800" dirty="0"/>
              <a:t>kontaminace</a:t>
            </a:r>
          </a:p>
          <a:p>
            <a:r>
              <a:rPr lang="cs-CZ" altLang="cs-CZ" sz="2800" dirty="0"/>
              <a:t>OIV  </a:t>
            </a:r>
            <a:r>
              <a:rPr lang="cs-CZ" altLang="cs-CZ" sz="2800" dirty="0" err="1"/>
              <a:t>subtotální</a:t>
            </a:r>
            <a:r>
              <a:rPr lang="cs-CZ" altLang="cs-CZ" sz="2800" dirty="0"/>
              <a:t> amputace</a:t>
            </a:r>
          </a:p>
        </p:txBody>
      </p:sp>
    </p:spTree>
    <p:extLst>
      <p:ext uri="{BB962C8B-B14F-4D97-AF65-F5344CB8AC3E}">
        <p14:creationId xmlns:p14="http://schemas.microsoft.com/office/powerpoint/2010/main" val="21739103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1143000"/>
          </a:xfrm>
        </p:spPr>
        <p:txBody>
          <a:bodyPr/>
          <a:lstStyle/>
          <a:p>
            <a:r>
              <a:rPr lang="cs-CZ" altLang="cs-CZ" smtClean="0"/>
              <a:t>Zásady léčení </a:t>
            </a:r>
            <a:br>
              <a:rPr lang="cs-CZ" altLang="cs-CZ" smtClean="0"/>
            </a:br>
            <a:r>
              <a:rPr lang="cs-CZ" altLang="cs-CZ" smtClean="0"/>
              <a:t>otevřených zlomenin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5435600" cy="4114800"/>
          </a:xfrm>
        </p:spPr>
        <p:txBody>
          <a:bodyPr/>
          <a:lstStyle/>
          <a:p>
            <a:r>
              <a:rPr lang="cs-CZ" altLang="cs-CZ" sz="2400" smtClean="0"/>
              <a:t>Výkon co nejdříve</a:t>
            </a:r>
          </a:p>
          <a:p>
            <a:r>
              <a:rPr lang="cs-CZ" altLang="cs-CZ" sz="2400" smtClean="0"/>
              <a:t>1. Dezinfekce kůže a okolí</a:t>
            </a:r>
          </a:p>
          <a:p>
            <a:r>
              <a:rPr lang="cs-CZ" altLang="cs-CZ" sz="2400" smtClean="0"/>
              <a:t>2. Debridement rány (odstranění cizích</a:t>
            </a:r>
          </a:p>
          <a:p>
            <a:pPr>
              <a:buFontTx/>
              <a:buNone/>
            </a:pPr>
            <a:r>
              <a:rPr lang="cs-CZ" altLang="cs-CZ" sz="2400" smtClean="0"/>
              <a:t>         těles, excise mrtvých částí, proplach)</a:t>
            </a:r>
          </a:p>
          <a:p>
            <a:r>
              <a:rPr lang="cs-CZ" altLang="cs-CZ" sz="2400" smtClean="0"/>
              <a:t>3. Vlastní ošetření (otevřená repozice, </a:t>
            </a:r>
          </a:p>
          <a:p>
            <a:pPr>
              <a:buFontTx/>
              <a:buNone/>
            </a:pPr>
            <a:r>
              <a:rPr lang="cs-CZ" altLang="cs-CZ" sz="2400" smtClean="0"/>
              <a:t>        stabilizace zevním fixátorem, </a:t>
            </a:r>
          </a:p>
          <a:p>
            <a:pPr>
              <a:buFontTx/>
              <a:buNone/>
            </a:pPr>
            <a:r>
              <a:rPr lang="cs-CZ" altLang="cs-CZ" sz="2400" smtClean="0"/>
              <a:t>        Redonova odsavná dřenáž, </a:t>
            </a:r>
          </a:p>
          <a:p>
            <a:pPr>
              <a:buFontTx/>
              <a:buNone/>
            </a:pPr>
            <a:r>
              <a:rPr lang="cs-CZ" altLang="cs-CZ" sz="2400" smtClean="0"/>
              <a:t>        sutura kůže bez napětí</a:t>
            </a:r>
          </a:p>
        </p:txBody>
      </p:sp>
      <p:pic>
        <p:nvPicPr>
          <p:cNvPr id="74756" name="Picture 4" descr="B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62" t="52742" r="13049" b="28058"/>
          <a:stretch>
            <a:fillRect/>
          </a:stretch>
        </p:blipFill>
        <p:spPr bwMode="auto">
          <a:xfrm>
            <a:off x="5688013" y="1557338"/>
            <a:ext cx="3455987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5" descr="B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t="22365" r="52048" b="26454"/>
          <a:stretch>
            <a:fillRect/>
          </a:stretch>
        </p:blipFill>
        <p:spPr bwMode="auto">
          <a:xfrm>
            <a:off x="6300788" y="3213100"/>
            <a:ext cx="242411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B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9" t="945" r="4562" b="3305"/>
          <a:stretch>
            <a:fillRect/>
          </a:stretch>
        </p:blipFill>
        <p:spPr bwMode="auto">
          <a:xfrm>
            <a:off x="1042988" y="1196975"/>
            <a:ext cx="6913562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535238" y="254000"/>
            <a:ext cx="52752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Konverze na nitrodřeňový hřeb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Zásady léčení </a:t>
            </a:r>
            <a:br>
              <a:rPr lang="cs-CZ" altLang="cs-CZ" smtClean="0"/>
            </a:br>
            <a:r>
              <a:rPr lang="cs-CZ" altLang="cs-CZ" smtClean="0"/>
              <a:t>otevřených zlomenin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844675"/>
            <a:ext cx="6300788" cy="4114800"/>
          </a:xfrm>
        </p:spPr>
        <p:txBody>
          <a:bodyPr/>
          <a:lstStyle/>
          <a:p>
            <a:r>
              <a:rPr lang="cs-CZ" altLang="cs-CZ" sz="2800" smtClean="0"/>
              <a:t>krytí defektů muskulokutánním lalokem, dočasné krytí.</a:t>
            </a:r>
          </a:p>
          <a:p>
            <a:r>
              <a:rPr lang="cs-CZ" altLang="cs-CZ" sz="2800" smtClean="0"/>
              <a:t>Antibiotika</a:t>
            </a:r>
          </a:p>
          <a:p>
            <a:r>
              <a:rPr lang="cs-CZ" altLang="cs-CZ" sz="2800" smtClean="0"/>
              <a:t>Protitetanová prevence</a:t>
            </a:r>
          </a:p>
          <a:p>
            <a:r>
              <a:rPr lang="cs-CZ" altLang="cs-CZ" sz="2800" smtClean="0"/>
              <a:t>Antigangrenózní serum</a:t>
            </a:r>
          </a:p>
          <a:p>
            <a:r>
              <a:rPr lang="cs-CZ" altLang="cs-CZ" sz="2800" smtClean="0"/>
              <a:t>Prevence flebotrombózy</a:t>
            </a:r>
          </a:p>
          <a:p>
            <a:endParaRPr lang="cs-CZ" altLang="cs-CZ" sz="2800" smtClean="0"/>
          </a:p>
        </p:txBody>
      </p:sp>
      <p:pic>
        <p:nvPicPr>
          <p:cNvPr id="76804" name="Picture 4" descr="B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23528" r="55667" b="19751"/>
          <a:stretch>
            <a:fillRect/>
          </a:stretch>
        </p:blipFill>
        <p:spPr bwMode="auto">
          <a:xfrm>
            <a:off x="6804025" y="1844675"/>
            <a:ext cx="1903413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15888"/>
            <a:ext cx="7772400" cy="1143000"/>
          </a:xfrm>
        </p:spPr>
        <p:txBody>
          <a:bodyPr/>
          <a:lstStyle/>
          <a:p>
            <a:r>
              <a:rPr lang="cs-CZ" altLang="cs-CZ" smtClean="0"/>
              <a:t>Poruchy hojení zlomenin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6227763" cy="4114800"/>
          </a:xfrm>
        </p:spPr>
        <p:txBody>
          <a:bodyPr/>
          <a:lstStyle/>
          <a:p>
            <a:r>
              <a:rPr lang="cs-CZ" altLang="cs-CZ" smtClean="0"/>
              <a:t>Fractura male sanata</a:t>
            </a:r>
          </a:p>
          <a:p>
            <a:r>
              <a:rPr lang="cs-CZ" altLang="cs-CZ" smtClean="0"/>
              <a:t>Hypertrofický svalek                (svalek z neklidu)</a:t>
            </a:r>
          </a:p>
          <a:p>
            <a:r>
              <a:rPr lang="cs-CZ" altLang="cs-CZ" smtClean="0"/>
              <a:t>Opožděné hojení (delayed union)</a:t>
            </a:r>
          </a:p>
          <a:p>
            <a:r>
              <a:rPr lang="cs-CZ" altLang="cs-CZ" smtClean="0"/>
              <a:t>Avaskulární nekróza epifýzy</a:t>
            </a:r>
          </a:p>
          <a:p>
            <a:r>
              <a:rPr lang="cs-CZ" altLang="cs-CZ" smtClean="0"/>
              <a:t>Pakloub: aseptický, septický</a:t>
            </a:r>
          </a:p>
          <a:p>
            <a:pPr>
              <a:buFontTx/>
              <a:buNone/>
            </a:pPr>
            <a:r>
              <a:rPr lang="cs-CZ" altLang="cs-CZ" smtClean="0"/>
              <a:t>                   vitální, avitální</a:t>
            </a:r>
          </a:p>
          <a:p>
            <a:r>
              <a:rPr lang="cs-CZ" altLang="cs-CZ" smtClean="0"/>
              <a:t>Refraktura</a:t>
            </a:r>
          </a:p>
        </p:txBody>
      </p:sp>
      <p:pic>
        <p:nvPicPr>
          <p:cNvPr id="77828" name="Picture 4" descr="Olšová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557338"/>
            <a:ext cx="3065462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4"/>
          <p:cNvSpPr txBox="1">
            <a:spLocks noChangeArrowheads="1"/>
          </p:cNvSpPr>
          <p:nvPr/>
        </p:nvSpPr>
        <p:spPr bwMode="auto">
          <a:xfrm>
            <a:off x="1763713" y="333375"/>
            <a:ext cx="5292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000">
                <a:solidFill>
                  <a:schemeClr val="tx2"/>
                </a:solidFill>
              </a:rPr>
              <a:t>Poruchy hojení zlomenin</a:t>
            </a:r>
          </a:p>
        </p:txBody>
      </p:sp>
      <p:sp>
        <p:nvSpPr>
          <p:cNvPr id="78851" name="Text Box 5"/>
          <p:cNvSpPr txBox="1">
            <a:spLocks noChangeArrowheads="1"/>
          </p:cNvSpPr>
          <p:nvPr/>
        </p:nvSpPr>
        <p:spPr bwMode="auto">
          <a:xfrm>
            <a:off x="0" y="1966913"/>
            <a:ext cx="45085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200"/>
              <a:t>Zástava růstu</a:t>
            </a:r>
          </a:p>
          <a:p>
            <a:r>
              <a:rPr lang="cs-CZ" altLang="cs-CZ" sz="3200"/>
              <a:t>Zkrácení kosti</a:t>
            </a:r>
          </a:p>
          <a:p>
            <a:r>
              <a:rPr lang="cs-CZ" altLang="cs-CZ" sz="3200"/>
              <a:t>Přerůst kosti</a:t>
            </a:r>
          </a:p>
          <a:p>
            <a:r>
              <a:rPr lang="cs-CZ" altLang="cs-CZ" sz="3200"/>
              <a:t>Paraartikulární osifikace</a:t>
            </a:r>
          </a:p>
          <a:p>
            <a:r>
              <a:rPr lang="cs-CZ" altLang="cs-CZ" sz="3200"/>
              <a:t>Osteoartróza</a:t>
            </a:r>
          </a:p>
          <a:p>
            <a:r>
              <a:rPr lang="cs-CZ" altLang="cs-CZ" sz="3200"/>
              <a:t>Omezení pohybu v kloubu</a:t>
            </a:r>
          </a:p>
        </p:txBody>
      </p:sp>
      <p:pic>
        <p:nvPicPr>
          <p:cNvPr id="78852" name="Picture 6" descr="Noha- zrůstková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6" t="6686" r="22949" b="6433"/>
          <a:stretch>
            <a:fillRect/>
          </a:stretch>
        </p:blipFill>
        <p:spPr bwMode="auto">
          <a:xfrm>
            <a:off x="4716463" y="1989138"/>
            <a:ext cx="186848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7" descr="Noha- zrůstková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t="6259" r="22780" b="8145"/>
          <a:stretch>
            <a:fillRect/>
          </a:stretch>
        </p:blipFill>
        <p:spPr bwMode="auto">
          <a:xfrm>
            <a:off x="6692900" y="1989138"/>
            <a:ext cx="234156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514600" y="228600"/>
            <a:ext cx="42338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Zlomenina střelná</a:t>
            </a:r>
          </a:p>
        </p:txBody>
      </p:sp>
      <p:pic>
        <p:nvPicPr>
          <p:cNvPr id="10243" name="Picture 3" descr="Z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1700213"/>
            <a:ext cx="5478462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Zl násil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6" t="14963" r="9743" b="41315"/>
          <a:stretch>
            <a:fillRect/>
          </a:stretch>
        </p:blipFill>
        <p:spPr bwMode="auto">
          <a:xfrm>
            <a:off x="395288" y="1700213"/>
            <a:ext cx="31781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2"/>
          <p:cNvSpPr txBox="1">
            <a:spLocks noChangeArrowheads="1"/>
          </p:cNvSpPr>
          <p:nvPr/>
        </p:nvSpPr>
        <p:spPr bwMode="auto">
          <a:xfrm>
            <a:off x="2057400" y="0"/>
            <a:ext cx="48510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 dirty="0" err="1"/>
              <a:t>Fractura</a:t>
            </a:r>
            <a:r>
              <a:rPr lang="cs-CZ" altLang="cs-CZ" sz="4400" dirty="0"/>
              <a:t> male </a:t>
            </a:r>
            <a:r>
              <a:rPr lang="cs-CZ" altLang="cs-CZ" sz="4400" dirty="0" err="1" smtClean="0"/>
              <a:t>sanata</a:t>
            </a:r>
            <a:endParaRPr lang="cs-CZ" altLang="cs-CZ" sz="4400" dirty="0" smtClean="0"/>
          </a:p>
          <a:p>
            <a:r>
              <a:rPr lang="cs-CZ" altLang="cs-CZ" sz="2800" dirty="0" smtClean="0"/>
              <a:t>- zhojena ve špatném postavení</a:t>
            </a:r>
            <a:endParaRPr lang="cs-CZ" altLang="cs-CZ" sz="2800" dirty="0"/>
          </a:p>
        </p:txBody>
      </p:sp>
      <p:pic>
        <p:nvPicPr>
          <p:cNvPr id="79875" name="Picture 3" descr="Z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45" b="50559"/>
          <a:stretch/>
        </p:blipFill>
        <p:spPr bwMode="auto">
          <a:xfrm>
            <a:off x="179512" y="2132856"/>
            <a:ext cx="8745604" cy="423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24840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590800" y="304800"/>
            <a:ext cx="38639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Paklouby vitální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391400" cy="487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514600" y="228600"/>
            <a:ext cx="4111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Paklouby avitální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8001000" cy="5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1676400" y="0"/>
            <a:ext cx="5568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Pseudoarthrosis femoris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153400" cy="518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660525" y="23813"/>
            <a:ext cx="52435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Pseudoarthrosis tibiae 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Komplikace zlomenin</a:t>
            </a:r>
            <a:br>
              <a:rPr lang="cs-CZ" altLang="cs-CZ" smtClean="0"/>
            </a:br>
            <a:r>
              <a:rPr lang="cs-CZ" altLang="cs-CZ" smtClean="0"/>
              <a:t>- místní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Poškození měkkých tkání:  </a:t>
            </a:r>
          </a:p>
          <a:p>
            <a:pPr>
              <a:buFontTx/>
              <a:buNone/>
            </a:pPr>
            <a:r>
              <a:rPr lang="cs-CZ" altLang="cs-CZ" smtClean="0"/>
              <a:t>   cévy, nervové struktury, svaly,             okolní měkké orgány.</a:t>
            </a:r>
          </a:p>
          <a:p>
            <a:r>
              <a:rPr lang="cs-CZ" altLang="cs-CZ" smtClean="0"/>
              <a:t>Infekce</a:t>
            </a:r>
          </a:p>
          <a:p>
            <a:r>
              <a:rPr lang="cs-CZ" altLang="cs-CZ" smtClean="0"/>
              <a:t>Compartment syndrom</a:t>
            </a:r>
          </a:p>
          <a:p>
            <a:r>
              <a:rPr lang="cs-CZ" altLang="cs-CZ" smtClean="0"/>
              <a:t>Sudeckův syndrom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Z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38400"/>
            <a:ext cx="6629400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2117725" y="23813"/>
            <a:ext cx="53530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Compartment syndrom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441325" y="1187450"/>
            <a:ext cx="86550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/>
              <a:t>Nitrotkáňový tlak fyziologický: 0 - 6   mm Hg</a:t>
            </a:r>
          </a:p>
          <a:p>
            <a:r>
              <a:rPr lang="cs-CZ" altLang="cs-CZ" sz="3600"/>
              <a:t>Nitrotkáňový tlak - CS :            30- 40 mm Hg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195513" y="404813"/>
            <a:ext cx="4287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/>
              <a:t>Kompartment syndrom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19113" y="2081213"/>
            <a:ext cx="184377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 err="1"/>
              <a:t>Pain</a:t>
            </a:r>
            <a:endParaRPr lang="cs-CZ" altLang="cs-CZ" dirty="0"/>
          </a:p>
          <a:p>
            <a:r>
              <a:rPr lang="cs-CZ" altLang="cs-CZ" dirty="0" err="1"/>
              <a:t>Pallor</a:t>
            </a:r>
            <a:endParaRPr lang="cs-CZ" altLang="cs-CZ" dirty="0"/>
          </a:p>
          <a:p>
            <a:r>
              <a:rPr lang="cs-CZ" altLang="cs-CZ" dirty="0" err="1"/>
              <a:t>Paresthesia</a:t>
            </a:r>
            <a:endParaRPr lang="cs-CZ" altLang="cs-CZ" dirty="0"/>
          </a:p>
          <a:p>
            <a:r>
              <a:rPr lang="cs-CZ" altLang="cs-CZ" dirty="0" err="1"/>
              <a:t>Paralysis</a:t>
            </a:r>
            <a:endParaRPr lang="cs-CZ" altLang="cs-CZ" dirty="0"/>
          </a:p>
          <a:p>
            <a:r>
              <a:rPr lang="cs-CZ" altLang="cs-CZ" dirty="0" err="1" smtClean="0"/>
              <a:t>Pulselessness</a:t>
            </a:r>
            <a:endParaRPr lang="cs-CZ" altLang="cs-CZ" dirty="0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23528" y="4378918"/>
            <a:ext cx="424815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dirty="0"/>
              <a:t>Normální </a:t>
            </a:r>
            <a:r>
              <a:rPr lang="cs-CZ" altLang="cs-CZ" dirty="0" err="1"/>
              <a:t>nitrotkáňový</a:t>
            </a:r>
            <a:r>
              <a:rPr lang="cs-CZ" altLang="cs-CZ" dirty="0"/>
              <a:t> tlak 3-10 mm </a:t>
            </a:r>
            <a:r>
              <a:rPr lang="cs-CZ" altLang="cs-CZ" dirty="0" err="1"/>
              <a:t>Hg</a:t>
            </a:r>
            <a:endParaRPr lang="cs-CZ" altLang="cs-CZ" dirty="0"/>
          </a:p>
          <a:p>
            <a:r>
              <a:rPr lang="cs-CZ" altLang="cs-CZ" dirty="0"/>
              <a:t>Nad 30 mm ustává krevní cirkulace</a:t>
            </a:r>
          </a:p>
          <a:p>
            <a:r>
              <a:rPr lang="cs-CZ" altLang="cs-CZ" dirty="0"/>
              <a:t>Piezoelektrické čidlo</a:t>
            </a:r>
          </a:p>
          <a:p>
            <a:r>
              <a:rPr lang="cs-CZ" altLang="cs-CZ" dirty="0"/>
              <a:t>Indikace k </a:t>
            </a:r>
            <a:r>
              <a:rPr lang="cs-CZ" altLang="cs-CZ" dirty="0" err="1"/>
              <a:t>fasciotomii</a:t>
            </a:r>
            <a:r>
              <a:rPr lang="cs-CZ" altLang="cs-CZ" dirty="0"/>
              <a:t> nad 30-45 mm </a:t>
            </a:r>
            <a:r>
              <a:rPr lang="cs-CZ" altLang="cs-CZ" dirty="0" err="1"/>
              <a:t>Hg</a:t>
            </a:r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 </a:t>
            </a:r>
          </a:p>
        </p:txBody>
      </p:sp>
      <p:pic>
        <p:nvPicPr>
          <p:cNvPr id="10247" name="Picture 7" descr="D CS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484313"/>
            <a:ext cx="3144838" cy="400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7408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Kompartment  syndromu </a:t>
            </a:r>
            <a:br>
              <a:rPr lang="cs-CZ" altLang="cs-CZ" smtClean="0"/>
            </a:br>
            <a:r>
              <a:rPr lang="cs-CZ" altLang="cs-CZ" smtClean="0"/>
              <a:t>- příznaky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/>
          </a:p>
          <a:p>
            <a:r>
              <a:rPr lang="cs-CZ" altLang="cs-CZ" smtClean="0"/>
              <a:t>Bolest - intenzivní, progredující</a:t>
            </a:r>
          </a:p>
          <a:p>
            <a:r>
              <a:rPr lang="cs-CZ" altLang="cs-CZ" smtClean="0"/>
              <a:t>Otok   - narůstající</a:t>
            </a:r>
          </a:p>
          <a:p>
            <a:r>
              <a:rPr lang="cs-CZ" altLang="cs-CZ" smtClean="0"/>
              <a:t>Chlad  na periferii (event. cyanóza)</a:t>
            </a:r>
          </a:p>
          <a:p>
            <a:r>
              <a:rPr lang="cs-CZ" altLang="cs-CZ" smtClean="0"/>
              <a:t>Parestézie, hyperestézie, anestézie prstů</a:t>
            </a:r>
          </a:p>
          <a:p>
            <a:r>
              <a:rPr lang="cs-CZ" altLang="cs-CZ" smtClean="0"/>
              <a:t>Zhoršení motoriky (ischemií)</a:t>
            </a:r>
          </a:p>
          <a:p>
            <a:r>
              <a:rPr lang="cs-CZ" altLang="cs-CZ" smtClean="0"/>
              <a:t>Oslabení pulsace na periferii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2057400" y="533400"/>
            <a:ext cx="53530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4400"/>
              <a:t>Compartment syndrom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669925" y="1873250"/>
            <a:ext cx="60769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/>
              <a:t>Zvětšení obsahu kompartmentu:</a:t>
            </a:r>
          </a:p>
          <a:p>
            <a:r>
              <a:rPr lang="cs-CZ" altLang="cs-CZ" sz="3600"/>
              <a:t>- krevním výronem</a:t>
            </a:r>
          </a:p>
          <a:p>
            <a:r>
              <a:rPr lang="cs-CZ" altLang="cs-CZ" sz="3600"/>
              <a:t>- otokem</a:t>
            </a:r>
          </a:p>
        </p:txBody>
      </p:sp>
      <p:sp>
        <p:nvSpPr>
          <p:cNvPr id="87044" name="Text Box 4"/>
          <p:cNvSpPr txBox="1">
            <a:spLocks noChangeArrowheads="1"/>
          </p:cNvSpPr>
          <p:nvPr/>
        </p:nvSpPr>
        <p:spPr bwMode="auto">
          <a:xfrm>
            <a:off x="669925" y="4311650"/>
            <a:ext cx="67373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altLang="cs-CZ" sz="3600"/>
              <a:t>Zmenšením objemu kompartmentu:</a:t>
            </a:r>
          </a:p>
          <a:p>
            <a:r>
              <a:rPr lang="cs-CZ" altLang="cs-CZ" sz="3600"/>
              <a:t>- tísnícím obvazem</a:t>
            </a:r>
          </a:p>
          <a:p>
            <a:r>
              <a:rPr lang="cs-CZ" altLang="cs-CZ" sz="3600"/>
              <a:t>- tlak a stlačení při zasypání</a:t>
            </a:r>
          </a:p>
          <a:p>
            <a:r>
              <a:rPr lang="cs-CZ" altLang="cs-CZ" sz="3600"/>
              <a:t>- těsný uzávěr fascie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dc3b045f-4524-47dd-8be1-75379804f6c7.mdb"/>
</p:tagLst>
</file>

<file path=ppt/theme/theme1.xml><?xml version="1.0" encoding="utf-8"?>
<a:theme xmlns:a="http://schemas.openxmlformats.org/drawingml/2006/main" name="Výchozí návrh">
  <a:themeElements>
    <a:clrScheme name="">
      <a:dk1>
        <a:srgbClr val="FFFF00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1291</TotalTime>
  <Words>1998</Words>
  <Application>Microsoft Office PowerPoint</Application>
  <PresentationFormat>Předvádění na obrazovce (4:3)</PresentationFormat>
  <Paragraphs>594</Paragraphs>
  <Slides>129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129</vt:i4>
      </vt:variant>
    </vt:vector>
  </HeadingPairs>
  <TitlesOfParts>
    <vt:vector size="130" baseType="lpstr">
      <vt:lpstr>Výchozí návrh</vt:lpstr>
      <vt:lpstr>Zlomeniny</vt:lpstr>
      <vt:lpstr>Zlomeniny - etiologie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Úraz</vt:lpstr>
      <vt:lpstr>Dělení zlomenin</vt:lpstr>
      <vt:lpstr>Dělení zlomeniny dle lokalizace</vt:lpstr>
      <vt:lpstr>Prezentace aplikace PowerPoint</vt:lpstr>
      <vt:lpstr>Prezentace aplikace PowerPoint</vt:lpstr>
      <vt:lpstr>Klinické příznaky zlomeniny</vt:lpstr>
      <vt:lpstr>Hojení zlomenin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Léčení zlomenin</vt:lpstr>
      <vt:lpstr>Prezentace aplikace PowerPoint</vt:lpstr>
      <vt:lpstr>Léčení zlomenin</vt:lpstr>
      <vt:lpstr>Osteosyntéza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Svorkový fixátor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Miniinvazivní osteosyntéza</vt:lpstr>
      <vt:lpstr>Dětské zlomeniny</vt:lpstr>
      <vt:lpstr>Dětské zlomeniny - periost, růstová ploténka</vt:lpstr>
      <vt:lpstr>Prezentace aplikace PowerPoint</vt:lpstr>
      <vt:lpstr>Prezentace aplikace PowerPoint</vt:lpstr>
      <vt:lpstr>Prezentace aplikace PowerPoint</vt:lpstr>
      <vt:lpstr>Dětské zlomeniny - přerůsty</vt:lpstr>
      <vt:lpstr>Prezentace aplikace PowerPoint</vt:lpstr>
      <vt:lpstr>Prezentace aplikace PowerPoint</vt:lpstr>
      <vt:lpstr>Dětské zlomeniny  - rehabilitace</vt:lpstr>
      <vt:lpstr>Prezentace aplikace PowerPoint</vt:lpstr>
      <vt:lpstr>Otevřené zlomeniny</vt:lpstr>
      <vt:lpstr>Prezentace aplikace PowerPoint</vt:lpstr>
      <vt:lpstr>Zásady léčení  otevřených zlomenin</vt:lpstr>
      <vt:lpstr>Prezentace aplikace PowerPoint</vt:lpstr>
      <vt:lpstr>Zásady léčení  otevřených zlomenin</vt:lpstr>
      <vt:lpstr>Poruchy hojení zlomenin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Komplikace zlomenin - místní</vt:lpstr>
      <vt:lpstr>Prezentace aplikace PowerPoint</vt:lpstr>
      <vt:lpstr>Prezentace aplikace PowerPoint</vt:lpstr>
      <vt:lpstr>Kompartment  syndromu  - příznaky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Algoneurodystrofie</vt:lpstr>
      <vt:lpstr>Algoneurodystrofie</vt:lpstr>
      <vt:lpstr>Prezentace aplikace PowerPoint</vt:lpstr>
      <vt:lpstr>Prezentace aplikace PowerPoint</vt:lpstr>
      <vt:lpstr>Komplikace zlomenin - celkové</vt:lpstr>
      <vt:lpstr>Zlomeniny proximálního konce femuru</vt:lpstr>
      <vt:lpstr>Zlomeniny proximálního konce femuru</vt:lpstr>
      <vt:lpstr>Zlomeniny krčku femuru</vt:lpstr>
      <vt:lpstr>Prezentace aplikace PowerPoint</vt:lpstr>
      <vt:lpstr>Prezentace aplikace PowerPoint</vt:lpstr>
      <vt:lpstr>Prezentace aplikace PowerPoint</vt:lpstr>
      <vt:lpstr>Prezentace aplikace PowerPoint</vt:lpstr>
      <vt:lpstr>Indikace k operaci</vt:lpstr>
      <vt:lpstr>Operativní léčba zlomenin krčku femuru</vt:lpstr>
      <vt:lpstr>Osteosyntéza</vt:lpstr>
      <vt:lpstr>Osteosyntéza krčku femuru</vt:lpstr>
      <vt:lpstr>Prezentace aplikace PowerPoint</vt:lpstr>
      <vt:lpstr>Prezentace aplikace PowerPoint</vt:lpstr>
      <vt:lpstr>Pertrochanterické zlomeniny</vt:lpstr>
      <vt:lpstr>Osteosyntéza pertrochanterických zlomenin</vt:lpstr>
      <vt:lpstr>Prezentace aplikace PowerPoint</vt:lpstr>
      <vt:lpstr>Prezentace aplikace PowerPoint</vt:lpstr>
      <vt:lpstr>Subtrochanterické zlomeniny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Zlomeniny</dc:title>
  <dc:creator>PC</dc:creator>
  <cp:lastModifiedBy>LF Lektor</cp:lastModifiedBy>
  <cp:revision>39</cp:revision>
  <dcterms:created xsi:type="dcterms:W3CDTF">2003-05-08T07:16:55Z</dcterms:created>
  <dcterms:modified xsi:type="dcterms:W3CDTF">2017-04-26T13:08:50Z</dcterms:modified>
</cp:coreProperties>
</file>