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78"/>
  </p:notesMasterIdLst>
  <p:handoutMasterIdLst>
    <p:handoutMasterId r:id="rId79"/>
  </p:handoutMasterIdLst>
  <p:sldIdLst>
    <p:sldId id="256" r:id="rId2"/>
    <p:sldId id="292" r:id="rId3"/>
    <p:sldId id="257" r:id="rId4"/>
    <p:sldId id="274" r:id="rId5"/>
    <p:sldId id="283" r:id="rId6"/>
    <p:sldId id="287" r:id="rId7"/>
    <p:sldId id="280" r:id="rId8"/>
    <p:sldId id="291" r:id="rId9"/>
    <p:sldId id="314" r:id="rId10"/>
    <p:sldId id="315" r:id="rId11"/>
    <p:sldId id="317" r:id="rId12"/>
    <p:sldId id="316" r:id="rId13"/>
    <p:sldId id="318" r:id="rId14"/>
    <p:sldId id="319" r:id="rId15"/>
    <p:sldId id="320" r:id="rId16"/>
    <p:sldId id="321" r:id="rId17"/>
    <p:sldId id="313" r:id="rId18"/>
    <p:sldId id="322" r:id="rId19"/>
    <p:sldId id="277" r:id="rId20"/>
    <p:sldId id="323" r:id="rId21"/>
    <p:sldId id="324" r:id="rId22"/>
    <p:sldId id="325" r:id="rId23"/>
    <p:sldId id="326" r:id="rId24"/>
    <p:sldId id="278" r:id="rId25"/>
    <p:sldId id="282" r:id="rId26"/>
    <p:sldId id="284" r:id="rId27"/>
    <p:sldId id="312" r:id="rId28"/>
    <p:sldId id="345" r:id="rId29"/>
    <p:sldId id="344" r:id="rId30"/>
    <p:sldId id="294" r:id="rId31"/>
    <p:sldId id="295" r:id="rId32"/>
    <p:sldId id="327" r:id="rId33"/>
    <p:sldId id="290" r:id="rId34"/>
    <p:sldId id="293" r:id="rId35"/>
    <p:sldId id="286" r:id="rId36"/>
    <p:sldId id="296" r:id="rId37"/>
    <p:sldId id="297" r:id="rId38"/>
    <p:sldId id="285" r:id="rId39"/>
    <p:sldId id="298" r:id="rId40"/>
    <p:sldId id="299" r:id="rId41"/>
    <p:sldId id="301" r:id="rId42"/>
    <p:sldId id="300" r:id="rId43"/>
    <p:sldId id="311" r:id="rId44"/>
    <p:sldId id="302" r:id="rId45"/>
    <p:sldId id="289" r:id="rId46"/>
    <p:sldId id="303" r:id="rId47"/>
    <p:sldId id="305" r:id="rId48"/>
    <p:sldId id="306" r:id="rId49"/>
    <p:sldId id="307" r:id="rId50"/>
    <p:sldId id="308" r:id="rId51"/>
    <p:sldId id="304" r:id="rId52"/>
    <p:sldId id="346" r:id="rId53"/>
    <p:sldId id="328" r:id="rId54"/>
    <p:sldId id="329" r:id="rId55"/>
    <p:sldId id="330" r:id="rId56"/>
    <p:sldId id="331" r:id="rId57"/>
    <p:sldId id="332" r:id="rId58"/>
    <p:sldId id="281" r:id="rId59"/>
    <p:sldId id="347" r:id="rId60"/>
    <p:sldId id="348" r:id="rId61"/>
    <p:sldId id="349" r:id="rId62"/>
    <p:sldId id="288" r:id="rId63"/>
    <p:sldId id="310" r:id="rId64"/>
    <p:sldId id="333" r:id="rId65"/>
    <p:sldId id="334" r:id="rId66"/>
    <p:sldId id="335" r:id="rId67"/>
    <p:sldId id="336" r:id="rId68"/>
    <p:sldId id="338" r:id="rId69"/>
    <p:sldId id="337" r:id="rId70"/>
    <p:sldId id="339" r:id="rId71"/>
    <p:sldId id="340" r:id="rId72"/>
    <p:sldId id="341" r:id="rId73"/>
    <p:sldId id="343" r:id="rId74"/>
    <p:sldId id="342" r:id="rId75"/>
    <p:sldId id="309" r:id="rId76"/>
    <p:sldId id="273" r:id="rId7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5" autoAdjust="0"/>
    <p:restoredTop sz="95565" autoAdjust="0"/>
  </p:normalViewPr>
  <p:slideViewPr>
    <p:cSldViewPr snapToGrid="0">
      <p:cViewPr varScale="1">
        <p:scale>
          <a:sx n="89" d="100"/>
          <a:sy n="89" d="100"/>
        </p:scale>
        <p:origin x="660" y="9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3756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32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r>
              <a:rPr lang="cs-CZ" altLang="cs-CZ"/>
              <a:t>20. 02. 2018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r>
              <a:rPr lang="cs-CZ" altLang="cs-CZ"/>
              <a:t>20. 02. 2018</a:t>
            </a:r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cs-CZ" altLang="cs-CZ"/>
              <a:t>20. 02. 2018</a:t>
            </a:r>
          </a:p>
        </p:txBody>
      </p:sp>
    </p:spTree>
    <p:extLst>
      <p:ext uri="{BB962C8B-B14F-4D97-AF65-F5344CB8AC3E}">
        <p14:creationId xmlns:p14="http://schemas.microsoft.com/office/powerpoint/2010/main" val="2824082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7897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2316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0688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2646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79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9608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1534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Scientific Exercise Approach to Scoliosis (SEAS)</a:t>
            </a:r>
          </a:p>
          <a:p>
            <a:r>
              <a:rPr lang="cs-CZ" sz="1100" dirty="0"/>
              <a:t>SEAS je metodika rozvíjená především ve Spojených státech amerických.</a:t>
            </a:r>
          </a:p>
          <a:p>
            <a:r>
              <a:rPr lang="cs-CZ" sz="1100" dirty="0"/>
              <a:t>Vychází z Lyonské metody (Francie). Její vývoj a průběžné změny jsou založeny </a:t>
            </a:r>
            <a:r>
              <a:rPr lang="cs-CZ" sz="1100" dirty="0" smtClean="0"/>
              <a:t>na nejnovějších </a:t>
            </a:r>
            <a:r>
              <a:rPr lang="cs-CZ" sz="1100" dirty="0"/>
              <a:t>vědeckých poznatcích a medicíně založené na </a:t>
            </a:r>
            <a:r>
              <a:rPr lang="cs-CZ" sz="1100" dirty="0" smtClean="0"/>
              <a:t>důkazech. Základním </a:t>
            </a:r>
            <a:r>
              <a:rPr lang="cs-CZ" sz="1100" dirty="0"/>
              <a:t>principem je </a:t>
            </a:r>
            <a:r>
              <a:rPr lang="cs-CZ" sz="1100" b="1" dirty="0"/>
              <a:t>aktivní auto-korekce </a:t>
            </a:r>
            <a:r>
              <a:rPr lang="cs-CZ" sz="1100" dirty="0"/>
              <a:t>ve třech rovinách. </a:t>
            </a:r>
            <a:r>
              <a:rPr lang="cs-CZ" sz="1100" dirty="0" smtClean="0"/>
              <a:t>Přístup terapeutů </a:t>
            </a:r>
            <a:r>
              <a:rPr lang="cs-CZ" sz="1100" dirty="0"/>
              <a:t>k pacientům je tzv. kognitivně-behaviorální, což zahrnuje především </a:t>
            </a:r>
            <a:r>
              <a:rPr lang="cs-CZ" sz="1100" dirty="0" smtClean="0"/>
              <a:t>práci s </a:t>
            </a:r>
            <a:r>
              <a:rPr lang="cs-CZ" sz="1100" dirty="0"/>
              <a:t>rodinou pacienta. Cílem je vstoupit do řetězce posturálně patologických </a:t>
            </a:r>
            <a:r>
              <a:rPr lang="cs-CZ" sz="1100" dirty="0" smtClean="0"/>
              <a:t>funkcí, vytvořit </a:t>
            </a:r>
            <a:r>
              <a:rPr lang="cs-CZ" sz="1100" dirty="0"/>
              <a:t>„novou </a:t>
            </a:r>
            <a:r>
              <a:rPr lang="cs-CZ" sz="1100" dirty="0" err="1"/>
              <a:t>posturu</a:t>
            </a:r>
            <a:r>
              <a:rPr lang="cs-CZ" sz="1100" dirty="0"/>
              <a:t>“. Autoři zdůrazňují rozdíl mezi nastavením </a:t>
            </a:r>
            <a:r>
              <a:rPr lang="cs-CZ" sz="1100" dirty="0" err="1" smtClean="0"/>
              <a:t>postury</a:t>
            </a:r>
            <a:r>
              <a:rPr lang="cs-CZ" sz="1100" dirty="0" smtClean="0"/>
              <a:t> (s </a:t>
            </a:r>
            <a:r>
              <a:rPr lang="cs-CZ" sz="1100" dirty="0"/>
              <a:t>aktivací autochtonní muskulatury) a aktivní redukcí křivky (pomocí svalů </a:t>
            </a:r>
            <a:r>
              <a:rPr lang="cs-CZ" sz="1100" dirty="0" smtClean="0"/>
              <a:t>na konvexní </a:t>
            </a:r>
            <a:r>
              <a:rPr lang="cs-CZ" sz="1100" dirty="0"/>
              <a:t>či konkávní straně). První způsob, který využívá SEAS, vyžaduje </a:t>
            </a:r>
            <a:r>
              <a:rPr lang="cs-CZ" sz="1100" dirty="0" smtClean="0"/>
              <a:t>přestavbu 40</a:t>
            </a:r>
            <a:r>
              <a:rPr lang="cs-CZ" sz="1100" dirty="0"/>
              <a:t> </a:t>
            </a:r>
            <a:r>
              <a:rPr lang="cs-CZ" sz="1100" dirty="0" smtClean="0"/>
              <a:t>motorických </a:t>
            </a:r>
            <a:r>
              <a:rPr lang="cs-CZ" sz="1100" dirty="0"/>
              <a:t>programů v CNS. Druhý způsob pracuje na periferii, využívá </a:t>
            </a:r>
            <a:r>
              <a:rPr lang="cs-CZ" sz="1100" dirty="0" smtClean="0"/>
              <a:t>jej například </a:t>
            </a:r>
            <a:r>
              <a:rPr lang="cs-CZ" sz="1100" dirty="0"/>
              <a:t>metoda </a:t>
            </a:r>
            <a:r>
              <a:rPr lang="cs-CZ" sz="1100" dirty="0" err="1"/>
              <a:t>Schrothové</a:t>
            </a:r>
            <a:r>
              <a:rPr lang="cs-CZ" sz="1100" dirty="0"/>
              <a:t> (</a:t>
            </a:r>
            <a:r>
              <a:rPr lang="cs-CZ" sz="1100" dirty="0" err="1"/>
              <a:t>Negrini</a:t>
            </a:r>
            <a:r>
              <a:rPr lang="cs-CZ" sz="1100" dirty="0"/>
              <a:t> et al., 2007).</a:t>
            </a:r>
          </a:p>
          <a:p>
            <a:r>
              <a:rPr lang="cs-CZ" sz="1100" dirty="0"/>
              <a:t>Cílem využití SEAS v dospělosti je redukce posturálního kolapsu, zlepšení</a:t>
            </a:r>
          </a:p>
          <a:p>
            <a:r>
              <a:rPr lang="cs-CZ" sz="1100" dirty="0"/>
              <a:t>posturální kontroly a stability páteře. V polohách aktivní auto-korekce pacient </a:t>
            </a:r>
            <a:r>
              <a:rPr lang="cs-CZ" sz="1100" dirty="0" smtClean="0"/>
              <a:t>posiluje svaly </a:t>
            </a:r>
            <a:r>
              <a:rPr lang="cs-CZ" sz="1100" dirty="0"/>
              <a:t>trupu, trénuje rovnováhu, provádí dechová cvičení (</a:t>
            </a:r>
            <a:r>
              <a:rPr lang="cs-CZ" sz="1100" dirty="0" err="1"/>
              <a:t>Negrini</a:t>
            </a:r>
            <a:r>
              <a:rPr lang="cs-CZ" sz="1100" dirty="0"/>
              <a:t> et al., 2007). </a:t>
            </a:r>
            <a:r>
              <a:rPr lang="cs-CZ" sz="1100" dirty="0" smtClean="0"/>
              <a:t>Autoři této </a:t>
            </a:r>
            <a:r>
              <a:rPr lang="cs-CZ" sz="1100" dirty="0"/>
              <a:t>metody uvádí vysokou úspěšnost: SEAS podle nich redukuje potřebu </a:t>
            </a:r>
            <a:r>
              <a:rPr lang="cs-CZ" sz="1100" dirty="0" smtClean="0"/>
              <a:t>léčby korzetem</a:t>
            </a:r>
            <a:r>
              <a:rPr lang="cs-CZ" sz="1100" dirty="0"/>
              <a:t>, snižuje </a:t>
            </a:r>
            <a:r>
              <a:rPr lang="cs-CZ" sz="1100" dirty="0" err="1"/>
              <a:t>Cobbův</a:t>
            </a:r>
            <a:r>
              <a:rPr lang="cs-CZ" sz="1100" dirty="0"/>
              <a:t> úhel, zlepšuje rovnovážné reakce a koordinaci a </a:t>
            </a:r>
            <a:r>
              <a:rPr lang="cs-CZ" sz="1100" dirty="0" smtClean="0"/>
              <a:t>napomáhá </a:t>
            </a:r>
            <a:r>
              <a:rPr lang="pl-PL" sz="1100" dirty="0" smtClean="0"/>
              <a:t>lepší </a:t>
            </a:r>
            <a:r>
              <a:rPr lang="pl-PL" sz="1100" dirty="0"/>
              <a:t>funkci korzetu, pokud je nošen.</a:t>
            </a:r>
          </a:p>
          <a:p>
            <a:r>
              <a:rPr lang="cs-CZ" sz="1100" dirty="0"/>
              <a:t>Účinnost metody vyplývá z výzkumu, který provedla společnost ISICO</a:t>
            </a:r>
          </a:p>
          <a:p>
            <a:r>
              <a:rPr lang="it-IT" sz="1100" dirty="0"/>
              <a:t>(l'Istituto Scientifico Italiano Colonna Vertebrale) u dospělých pacientů s </a:t>
            </a:r>
            <a:r>
              <a:rPr lang="it-IT" sz="1100" dirty="0" smtClean="0"/>
              <a:t>křivkami</a:t>
            </a:r>
            <a:r>
              <a:rPr lang="cs-CZ" sz="1100" dirty="0" smtClean="0"/>
              <a:t> nad </a:t>
            </a:r>
            <a:r>
              <a:rPr lang="cs-CZ" sz="1100" dirty="0"/>
              <a:t>30° podle </a:t>
            </a:r>
            <a:r>
              <a:rPr lang="cs-CZ" sz="1100" dirty="0" err="1"/>
              <a:t>Cobba</a:t>
            </a:r>
            <a:r>
              <a:rPr lang="cs-CZ" sz="1100" dirty="0"/>
              <a:t>. Počáteční průměrná progrese křivky 0,84° za rok se po </a:t>
            </a:r>
            <a:r>
              <a:rPr lang="cs-CZ" sz="1100" dirty="0" smtClean="0"/>
              <a:t>pěti letech </a:t>
            </a:r>
            <a:r>
              <a:rPr lang="cs-CZ" sz="1100" dirty="0"/>
              <a:t>terapie snížila na 0,47° za rok. Během prvního roku se navíc objevilo </a:t>
            </a:r>
            <a:r>
              <a:rPr lang="cs-CZ" sz="1100" dirty="0" smtClean="0"/>
              <a:t>výrazné snížení </a:t>
            </a:r>
            <a:r>
              <a:rPr lang="cs-CZ" sz="1100" dirty="0" err="1"/>
              <a:t>Cobbova</a:t>
            </a:r>
            <a:r>
              <a:rPr lang="cs-CZ" sz="1100" dirty="0"/>
              <a:t> úhlu, u pacientů se zlepšila stabilita. Tyto výsledky autoři </a:t>
            </a:r>
            <a:r>
              <a:rPr lang="cs-CZ" sz="1100" dirty="0" smtClean="0"/>
              <a:t>připisují odstranění </a:t>
            </a:r>
            <a:r>
              <a:rPr lang="cs-CZ" sz="1100" dirty="0"/>
              <a:t>posturálního kolapsu (</a:t>
            </a:r>
            <a:r>
              <a:rPr lang="cs-CZ" sz="1100" dirty="0" err="1"/>
              <a:t>Negrini</a:t>
            </a:r>
            <a:r>
              <a:rPr lang="cs-CZ" sz="1100" dirty="0"/>
              <a:t> et al., 2007).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3608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48988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3132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416373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0858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69873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34001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5235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5896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02302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518212"/>
          </a:xfrm>
        </p:spPr>
        <p:txBody>
          <a:bodyPr/>
          <a:lstStyle/>
          <a:p>
            <a:r>
              <a:rPr lang="cs-CZ" sz="1100" b="1" dirty="0" err="1"/>
              <a:t>Klappovo</a:t>
            </a:r>
            <a:r>
              <a:rPr lang="cs-CZ" sz="1100" b="1" dirty="0"/>
              <a:t> lezení</a:t>
            </a:r>
          </a:p>
          <a:p>
            <a:r>
              <a:rPr lang="cs-CZ" sz="1100" dirty="0"/>
              <a:t>Metoda podle německého ortopeda Rudolfa </a:t>
            </a:r>
            <a:r>
              <a:rPr lang="cs-CZ" sz="1100" dirty="0" err="1"/>
              <a:t>Klappa</a:t>
            </a:r>
            <a:r>
              <a:rPr lang="cs-CZ" sz="1100" dirty="0"/>
              <a:t> je založená na </a:t>
            </a:r>
            <a:r>
              <a:rPr lang="cs-CZ" sz="1100" dirty="0" err="1"/>
              <a:t>kvadrupední</a:t>
            </a:r>
            <a:endParaRPr lang="cs-CZ" sz="1100" dirty="0"/>
          </a:p>
          <a:p>
            <a:r>
              <a:rPr lang="cs-CZ" sz="1100" dirty="0"/>
              <a:t>lokomoci. Dnes se v terapii skolióz využívají spíše jednotlivé prvky. Její základy patří</a:t>
            </a:r>
          </a:p>
          <a:p>
            <a:r>
              <a:rPr lang="cs-CZ" sz="1100" dirty="0"/>
              <a:t>do základního vzdělávání fyzioterapeutů (Pavlů, 2003). Podle Koláře se dnes do </a:t>
            </a:r>
            <a:r>
              <a:rPr lang="cs-CZ" sz="1100" dirty="0" smtClean="0"/>
              <a:t>konceptu integrují </a:t>
            </a:r>
            <a:r>
              <a:rPr lang="cs-CZ" sz="1100" dirty="0"/>
              <a:t>také poznatky z vývojové kineziologie (Kolář, 2003).</a:t>
            </a:r>
            <a:endParaRPr lang="cs-CZ" sz="1100" dirty="0" smtClean="0"/>
          </a:p>
          <a:p>
            <a:r>
              <a:rPr lang="cs-CZ" sz="1100" dirty="0" smtClean="0"/>
              <a:t>Základní </a:t>
            </a:r>
            <a:r>
              <a:rPr lang="cs-CZ" sz="1100" dirty="0"/>
              <a:t>myšlenka říká, že při chůzi čtvernožců dochází k příznivým pohybům</a:t>
            </a:r>
          </a:p>
          <a:p>
            <a:r>
              <a:rPr lang="cs-CZ" sz="1100" dirty="0"/>
              <a:t>páteře, a že u těchto zvířat se skolióza téměř nevyskytuje. Cvičí se lokomoce po</a:t>
            </a:r>
          </a:p>
          <a:p>
            <a:r>
              <a:rPr lang="cs-CZ" sz="1100" dirty="0"/>
              <a:t>čtyřech končetinách, což vede k mobilizaci páteře v prostoru. Dále trénujeme </a:t>
            </a:r>
            <a:r>
              <a:rPr lang="cs-CZ" sz="1100" dirty="0" smtClean="0"/>
              <a:t>svalovou sílu</a:t>
            </a:r>
            <a:r>
              <a:rPr lang="cs-CZ" sz="1100" dirty="0"/>
              <a:t>, koordinaci a vytrvalost. Původní indikací jsou idiopatické skoliózy, </a:t>
            </a:r>
            <a:r>
              <a:rPr lang="cs-CZ" sz="1100" dirty="0" smtClean="0"/>
              <a:t>metodu s </a:t>
            </a:r>
            <a:r>
              <a:rPr lang="cs-CZ" sz="1100" dirty="0"/>
              <a:t>úspěchem použijeme i v terapii poruch držení těla. Kontraindikací je </a:t>
            </a:r>
            <a:r>
              <a:rPr lang="cs-CZ" sz="1100" dirty="0" smtClean="0"/>
              <a:t>postižení končetin</a:t>
            </a:r>
            <a:r>
              <a:rPr lang="cs-CZ" sz="1100" dirty="0"/>
              <a:t>, které nedovoluje jejich zátěž (Pavlů, 2003</a:t>
            </a:r>
            <a:r>
              <a:rPr lang="cs-CZ" sz="1100" dirty="0" smtClean="0"/>
              <a:t>).</a:t>
            </a:r>
          </a:p>
          <a:p>
            <a:r>
              <a:rPr lang="cs-CZ" sz="1100" dirty="0" smtClean="0"/>
              <a:t>Využívají </a:t>
            </a:r>
            <a:r>
              <a:rPr lang="cs-CZ" sz="1100" dirty="0"/>
              <a:t>se prvky zkřížené i mimochodní </a:t>
            </a:r>
            <a:r>
              <a:rPr lang="cs-CZ" sz="1100" dirty="0" err="1"/>
              <a:t>kvadrupední</a:t>
            </a:r>
            <a:r>
              <a:rPr lang="cs-CZ" sz="1100" dirty="0"/>
              <a:t> lokomoce. Pohyb musí</a:t>
            </a:r>
          </a:p>
          <a:p>
            <a:r>
              <a:rPr lang="cs-CZ" sz="1100" dirty="0"/>
              <a:t>začínat v přesně individuálně nastavené atitudě, měl by být pomalý a plynulý. Dále se</a:t>
            </a:r>
          </a:p>
          <a:p>
            <a:r>
              <a:rPr lang="cs-CZ" sz="1100" dirty="0"/>
              <a:t>využívá tlaku do končetin s jejich současnou mírnou zevní rotací a abdukcí</a:t>
            </a:r>
          </a:p>
          <a:p>
            <a:r>
              <a:rPr lang="cs-CZ" sz="1100" dirty="0"/>
              <a:t>(centrované postavení kořenových kloubů). Důležitý je dechový stereotyp,</a:t>
            </a:r>
          </a:p>
          <a:p>
            <a:r>
              <a:rPr lang="cs-CZ" sz="1100" dirty="0"/>
              <a:t>protahování a automobilizace páteře (Kolář, 2003</a:t>
            </a:r>
            <a:r>
              <a:rPr lang="cs-CZ" sz="1100" dirty="0" smtClean="0"/>
              <a:t>).</a:t>
            </a:r>
          </a:p>
          <a:p>
            <a:r>
              <a:rPr lang="cs-CZ" sz="1100" dirty="0" err="1" smtClean="0"/>
              <a:t>Klappovo</a:t>
            </a:r>
            <a:r>
              <a:rPr lang="cs-CZ" sz="1100" dirty="0" smtClean="0"/>
              <a:t> </a:t>
            </a:r>
            <a:r>
              <a:rPr lang="cs-CZ" sz="1100" dirty="0"/>
              <a:t>lezení bylo přizpůsobeno zejména dětským pacientům, napovídají</a:t>
            </a:r>
          </a:p>
          <a:p>
            <a:r>
              <a:rPr lang="cs-CZ" sz="1100" dirty="0"/>
              <a:t>tomu i názvy jednotlivých cviků – zaječí skok, pavouček, plížení atd. Přesto se</a:t>
            </a:r>
          </a:p>
          <a:p>
            <a:r>
              <a:rPr lang="cs-CZ" sz="1100" dirty="0"/>
              <a:t>domníváme, že jednotlivé prvky můžeme s výhodou zařadit i do terapie dospělých,</a:t>
            </a:r>
          </a:p>
          <a:p>
            <a:r>
              <a:rPr lang="cs-CZ" sz="1100" dirty="0"/>
              <a:t>zejména v mladším středním věku, kdy je možné zvládnout posturálně náročné pozice.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61652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70776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21362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6508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65313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1675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31848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26124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87365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9471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00956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70516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7448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143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1854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5341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2713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99596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altLang="cs-CZ" smtClean="0"/>
              <a:t>20. 02. 2018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4572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Ortopedická klinika LF MU a FN Brno - MUDr. Michael Lujc, MUDr. Jan Kocanda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xmlns="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xmlns="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xmlns="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xmlns="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Ortopedická klinika LF MU a FN Brno - MUDr. Michael Lujc, MUDr. Jan Kocanda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xmlns="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xmlns="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Ortopedická klinika LF MU a FN Brno - MUDr. Michael Lujc, MUDr. Jan Kocanda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Ortopedická klinika LF MU a FN Brno - MUDr. Michael Lujc, MUDr. Jan Kocanda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Ortopedická klinika LF MU a FN Brno - MUDr. Michael Lujc, MUDr. Jan Kocanda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xmlns="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xmlns="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xmlns="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xmlns="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xmlns="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xmlns="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xmlns="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Ortopedická klinika LF MU a FN Brno - MUDr. Michael Lujc, MUDr. Jan Kocanda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11" Type="http://schemas.openxmlformats.org/officeDocument/2006/relationships/image" Target="../media/image20.png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27.jpe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gif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dVk-Y-87TLE" TargetMode="Externa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n9x132elZa4" TargetMode="Externa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szu.cz/uploads/documents/chzp/odborne_zpravy/OZ_16/OZ_BMI_VDT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szu.cz/uploads/documents/chzp/odborne_zpravy/OZ_16/OZ_BMI_VDT.pdf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szu.cz/uploads/documents/chzp/odborne_zpravy/OZ_16/OZ_BMI_VDT.pdf" TargetMode="External"/><Relationship Id="rId4" Type="http://schemas.openxmlformats.org/officeDocument/2006/relationships/image" Target="../media/image11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7" Type="http://schemas.openxmlformats.org/officeDocument/2006/relationships/image" Target="../media/image130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tmp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tmp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tmp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mailto:kocanda.jan@fnbrno.cz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Patologické kyfózy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Definice, léčba konzervativní a chirurgická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</a:t>
            </a:r>
            <a:r>
              <a:rPr lang="cs-CZ" dirty="0" smtClean="0"/>
              <a:t>Kocanda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376" y="5191432"/>
            <a:ext cx="2792726" cy="12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 </a:t>
            </a:r>
            <a:r>
              <a:rPr lang="cs-CZ" dirty="0"/>
              <a:t>Kostní poruchy: (obratlové, žeberní</a:t>
            </a:r>
            <a:r>
              <a:rPr lang="cs-CZ" dirty="0" smtClean="0"/>
              <a:t>): </a:t>
            </a:r>
          </a:p>
          <a:p>
            <a:pPr lvl="1"/>
            <a:r>
              <a:rPr lang="cs-CZ" dirty="0" smtClean="0"/>
              <a:t>A) poruchy </a:t>
            </a:r>
            <a:r>
              <a:rPr lang="cs-CZ" dirty="0" smtClean="0">
                <a:solidFill>
                  <a:schemeClr val="tx2"/>
                </a:solidFill>
              </a:rPr>
              <a:t>formace</a:t>
            </a:r>
            <a:r>
              <a:rPr lang="cs-CZ" dirty="0" smtClean="0"/>
              <a:t> (klínové obratle, </a:t>
            </a:r>
            <a:r>
              <a:rPr lang="cs-CZ" dirty="0" err="1" smtClean="0"/>
              <a:t>hemivertebra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B) poruchy </a:t>
            </a:r>
            <a:r>
              <a:rPr lang="cs-CZ" dirty="0" smtClean="0">
                <a:solidFill>
                  <a:schemeClr val="tx2"/>
                </a:solidFill>
              </a:rPr>
              <a:t>segmentace</a:t>
            </a:r>
            <a:r>
              <a:rPr lang="cs-CZ" dirty="0" smtClean="0"/>
              <a:t> (jednostranná porucha, nesegmentovaná lišta)</a:t>
            </a:r>
          </a:p>
          <a:p>
            <a:pPr lvl="2"/>
            <a:r>
              <a:rPr lang="cs-CZ" dirty="0" smtClean="0"/>
              <a:t>B.1) přední = kyfóza</a:t>
            </a:r>
          </a:p>
          <a:p>
            <a:pPr lvl="2"/>
            <a:r>
              <a:rPr lang="cs-CZ" dirty="0" smtClean="0"/>
              <a:t>B.2) zadní = lordóza</a:t>
            </a:r>
          </a:p>
          <a:p>
            <a:pPr lvl="2"/>
            <a:r>
              <a:rPr lang="cs-CZ" dirty="0" smtClean="0"/>
              <a:t>B.3) laterální = skolióza</a:t>
            </a:r>
          </a:p>
          <a:p>
            <a:pPr lvl="2"/>
            <a:r>
              <a:rPr lang="cs-CZ" dirty="0" smtClean="0"/>
              <a:t>B.4) </a:t>
            </a:r>
            <a:r>
              <a:rPr lang="cs-CZ" dirty="0" err="1" smtClean="0"/>
              <a:t>posterolaterální</a:t>
            </a:r>
            <a:r>
              <a:rPr lang="cs-CZ" dirty="0" smtClean="0"/>
              <a:t> = </a:t>
            </a:r>
            <a:r>
              <a:rPr lang="cs-CZ" dirty="0" err="1" smtClean="0"/>
              <a:t>lordosskolióza</a:t>
            </a:r>
            <a:endParaRPr lang="cs-CZ" dirty="0" smtClean="0"/>
          </a:p>
          <a:p>
            <a:pPr lvl="2"/>
            <a:r>
              <a:rPr lang="cs-CZ" dirty="0" smtClean="0"/>
              <a:t>B.5) </a:t>
            </a:r>
            <a:r>
              <a:rPr lang="cs-CZ" dirty="0" err="1" smtClean="0"/>
              <a:t>anterolaterální</a:t>
            </a:r>
            <a:r>
              <a:rPr lang="cs-CZ" dirty="0" smtClean="0"/>
              <a:t> = kyfoskolióza</a:t>
            </a:r>
          </a:p>
          <a:p>
            <a:pPr lvl="1"/>
            <a:r>
              <a:rPr lang="cs-CZ" dirty="0" smtClean="0"/>
              <a:t>C) </a:t>
            </a:r>
            <a:r>
              <a:rPr lang="cs-CZ" dirty="0" smtClean="0">
                <a:solidFill>
                  <a:schemeClr val="tx2"/>
                </a:solidFill>
              </a:rPr>
              <a:t>kombinované</a:t>
            </a:r>
            <a:r>
              <a:rPr lang="cs-CZ" dirty="0" smtClean="0"/>
              <a:t> poruchy</a:t>
            </a:r>
            <a:endParaRPr lang="cs-CZ" dirty="0"/>
          </a:p>
          <a:p>
            <a:r>
              <a:rPr lang="cs-CZ" dirty="0"/>
              <a:t>2. </a:t>
            </a:r>
            <a:r>
              <a:rPr lang="cs-CZ" dirty="0" smtClean="0"/>
              <a:t>Smíšené poruchy: (kostní + deformity páteřního kanálu)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800" dirty="0" smtClean="0"/>
              <a:t>Základní typy deformit</a:t>
            </a:r>
            <a:endParaRPr lang="cs-CZ" sz="18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Kongenitální skolióza/kyfóza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887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 </a:t>
            </a:r>
            <a:r>
              <a:rPr lang="cs-CZ" dirty="0"/>
              <a:t>Kostní poruchy: (obratlové, žeberní</a:t>
            </a:r>
            <a:r>
              <a:rPr lang="cs-CZ" dirty="0" smtClean="0"/>
              <a:t>): </a:t>
            </a:r>
          </a:p>
          <a:p>
            <a:pPr lvl="1"/>
            <a:r>
              <a:rPr lang="cs-CZ" dirty="0" smtClean="0"/>
              <a:t>A) poruchy </a:t>
            </a:r>
            <a:r>
              <a:rPr lang="cs-CZ" dirty="0" smtClean="0">
                <a:solidFill>
                  <a:schemeClr val="tx2"/>
                </a:solidFill>
              </a:rPr>
              <a:t>formace</a:t>
            </a:r>
            <a:r>
              <a:rPr lang="cs-CZ" dirty="0" smtClean="0"/>
              <a:t> (klínové obratle, </a:t>
            </a:r>
            <a:r>
              <a:rPr lang="cs-CZ" dirty="0" err="1" smtClean="0"/>
              <a:t>hemivertebra</a:t>
            </a:r>
            <a:r>
              <a:rPr lang="cs-CZ" dirty="0" smtClean="0"/>
              <a:t>)</a:t>
            </a:r>
          </a:p>
          <a:p>
            <a:pPr lvl="2"/>
            <a:r>
              <a:rPr lang="cs-CZ" dirty="0" smtClean="0"/>
              <a:t>A.1) přední = kyfóza</a:t>
            </a:r>
          </a:p>
          <a:p>
            <a:pPr lvl="2"/>
            <a:r>
              <a:rPr lang="cs-CZ" dirty="0" smtClean="0"/>
              <a:t>A.2) zadní = lordóza</a:t>
            </a:r>
          </a:p>
          <a:p>
            <a:pPr lvl="2"/>
            <a:r>
              <a:rPr lang="cs-CZ" dirty="0" smtClean="0"/>
              <a:t>A.3) laterální = skolióza</a:t>
            </a:r>
          </a:p>
          <a:p>
            <a:pPr lvl="2"/>
            <a:r>
              <a:rPr lang="cs-CZ" dirty="0" smtClean="0"/>
              <a:t>A.4) </a:t>
            </a:r>
            <a:r>
              <a:rPr lang="cs-CZ" dirty="0" err="1" smtClean="0"/>
              <a:t>anterolaterální</a:t>
            </a:r>
            <a:r>
              <a:rPr lang="cs-CZ" dirty="0" smtClean="0"/>
              <a:t> = kyfoskolióza</a:t>
            </a:r>
          </a:p>
          <a:p>
            <a:pPr lvl="2"/>
            <a:r>
              <a:rPr lang="cs-CZ" dirty="0" smtClean="0"/>
              <a:t>A.5) přední centrální defekt</a:t>
            </a:r>
          </a:p>
          <a:p>
            <a:pPr lvl="2"/>
            <a:endParaRPr lang="cs-CZ" dirty="0" smtClean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800" dirty="0" smtClean="0"/>
              <a:t>Základní typy deformit</a:t>
            </a:r>
            <a:endParaRPr lang="cs-CZ" sz="18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Kongenitální skolióza/kyfóza</a:t>
            </a:r>
            <a:endParaRPr lang="cs-CZ" dirty="0"/>
          </a:p>
        </p:txBody>
      </p:sp>
      <p:pic>
        <p:nvPicPr>
          <p:cNvPr id="6" name="Picture 11" descr="E:\neuromus_skol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154" y="3565350"/>
            <a:ext cx="1317407" cy="291465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E:\neuromus_skol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912" y="3565350"/>
            <a:ext cx="1841500" cy="291465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E:\neuromus_skol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712" y="3565350"/>
            <a:ext cx="1449388" cy="291465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44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 </a:t>
            </a:r>
            <a:r>
              <a:rPr lang="cs-CZ" dirty="0"/>
              <a:t>Kostní poruchy: (obratlové, žeberní</a:t>
            </a:r>
            <a:r>
              <a:rPr lang="cs-CZ" dirty="0" smtClean="0"/>
              <a:t>): </a:t>
            </a:r>
          </a:p>
          <a:p>
            <a:pPr lvl="1"/>
            <a:r>
              <a:rPr lang="cs-CZ" dirty="0" smtClean="0"/>
              <a:t>B) poruchy </a:t>
            </a:r>
            <a:r>
              <a:rPr lang="cs-CZ" dirty="0" smtClean="0">
                <a:solidFill>
                  <a:schemeClr val="tx2"/>
                </a:solidFill>
              </a:rPr>
              <a:t>segmentace</a:t>
            </a:r>
            <a:r>
              <a:rPr lang="cs-CZ" dirty="0" smtClean="0"/>
              <a:t> (jednostranná porucha, nesegmentovaná lišta)</a:t>
            </a:r>
          </a:p>
          <a:p>
            <a:pPr lvl="2"/>
            <a:r>
              <a:rPr lang="cs-CZ" dirty="0" smtClean="0"/>
              <a:t>B.1) přední = kyfóza</a:t>
            </a:r>
          </a:p>
          <a:p>
            <a:pPr lvl="2"/>
            <a:r>
              <a:rPr lang="cs-CZ" dirty="0" smtClean="0"/>
              <a:t>B.2) zadní = lordóza</a:t>
            </a:r>
          </a:p>
          <a:p>
            <a:pPr lvl="2"/>
            <a:r>
              <a:rPr lang="cs-CZ" dirty="0" smtClean="0"/>
              <a:t>B.3) laterální = skolióza</a:t>
            </a:r>
          </a:p>
          <a:p>
            <a:pPr lvl="2"/>
            <a:r>
              <a:rPr lang="cs-CZ" dirty="0" smtClean="0"/>
              <a:t>B.4) </a:t>
            </a:r>
            <a:r>
              <a:rPr lang="cs-CZ" dirty="0" err="1" smtClean="0"/>
              <a:t>posterolaterální</a:t>
            </a:r>
            <a:r>
              <a:rPr lang="cs-CZ" dirty="0" smtClean="0"/>
              <a:t> = </a:t>
            </a:r>
            <a:r>
              <a:rPr lang="cs-CZ" dirty="0" err="1" smtClean="0"/>
              <a:t>lordosskolióza</a:t>
            </a:r>
            <a:endParaRPr lang="cs-CZ" dirty="0" smtClean="0"/>
          </a:p>
          <a:p>
            <a:pPr lvl="2"/>
            <a:r>
              <a:rPr lang="cs-CZ" dirty="0" smtClean="0"/>
              <a:t>B.5) </a:t>
            </a:r>
            <a:r>
              <a:rPr lang="cs-CZ" dirty="0" err="1" smtClean="0"/>
              <a:t>anterolaterální</a:t>
            </a:r>
            <a:r>
              <a:rPr lang="cs-CZ" dirty="0" smtClean="0"/>
              <a:t> = kyfoskolióza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800" dirty="0" smtClean="0"/>
              <a:t>Základní typy deformit</a:t>
            </a:r>
            <a:endParaRPr lang="cs-CZ" sz="18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Kongenitální skolióza/kyfóza</a:t>
            </a:r>
            <a:endParaRPr lang="cs-CZ" dirty="0"/>
          </a:p>
        </p:txBody>
      </p:sp>
      <p:pic>
        <p:nvPicPr>
          <p:cNvPr id="6" name="Picture 14" descr="E:\neuromus_skol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698" y="3409411"/>
            <a:ext cx="1301390" cy="3070589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E:\neuromus_skol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036" y="3393776"/>
            <a:ext cx="1202191" cy="3086224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E:\neuromus_skol\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213" y="3409411"/>
            <a:ext cx="1940537" cy="307059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56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 </a:t>
            </a:r>
            <a:r>
              <a:rPr lang="cs-CZ" dirty="0"/>
              <a:t>Kostní poruchy: (obratlové, žeberní</a:t>
            </a:r>
            <a:r>
              <a:rPr lang="cs-CZ" dirty="0" smtClean="0"/>
              <a:t>): </a:t>
            </a:r>
          </a:p>
          <a:p>
            <a:pPr lvl="1"/>
            <a:r>
              <a:rPr lang="cs-CZ" dirty="0" smtClean="0"/>
              <a:t>C) </a:t>
            </a:r>
            <a:r>
              <a:rPr lang="cs-CZ" dirty="0" smtClean="0">
                <a:solidFill>
                  <a:schemeClr val="tx2"/>
                </a:solidFill>
              </a:rPr>
              <a:t>kombinované</a:t>
            </a:r>
            <a:r>
              <a:rPr lang="cs-CZ" dirty="0" smtClean="0"/>
              <a:t> poruchy</a:t>
            </a:r>
          </a:p>
          <a:p>
            <a:pPr lvl="2"/>
            <a:r>
              <a:rPr lang="cs-CZ" dirty="0" smtClean="0"/>
              <a:t>C.1) </a:t>
            </a:r>
            <a:r>
              <a:rPr lang="cs-CZ" dirty="0" err="1" smtClean="0"/>
              <a:t>hemivertebra</a:t>
            </a:r>
            <a:r>
              <a:rPr lang="cs-CZ" dirty="0" smtClean="0"/>
              <a:t> + nesegmentovaná lišta</a:t>
            </a:r>
          </a:p>
          <a:p>
            <a:pPr lvl="2"/>
            <a:r>
              <a:rPr lang="cs-CZ" dirty="0" smtClean="0"/>
              <a:t>C.2) nesegmentovaná </a:t>
            </a:r>
            <a:r>
              <a:rPr lang="cs-CZ" dirty="0" err="1" smtClean="0"/>
              <a:t>hemivertebra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800" dirty="0" smtClean="0"/>
              <a:t>Základní typy deformit</a:t>
            </a:r>
            <a:endParaRPr lang="cs-CZ" sz="18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Kongenitální skolióza/kyfóza</a:t>
            </a:r>
            <a:endParaRPr lang="cs-CZ" dirty="0"/>
          </a:p>
        </p:txBody>
      </p:sp>
      <p:pic>
        <p:nvPicPr>
          <p:cNvPr id="6" name="Picture 12" descr="E:\neuromus_skol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530" y="3267432"/>
            <a:ext cx="1107034" cy="3201715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E:\neuromus_skol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478" y="3267432"/>
            <a:ext cx="1435044" cy="3212568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03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2</a:t>
            </a:r>
            <a:r>
              <a:rPr lang="cs-CZ" dirty="0"/>
              <a:t>. </a:t>
            </a:r>
            <a:r>
              <a:rPr lang="cs-CZ" dirty="0" smtClean="0"/>
              <a:t>Smíšené poruchy: (kostní + deformity páteřního kanálu)</a:t>
            </a:r>
            <a:endParaRPr lang="cs-CZ" dirty="0"/>
          </a:p>
          <a:p>
            <a:pPr lvl="1"/>
            <a:r>
              <a:rPr lang="cs-CZ" dirty="0" smtClean="0"/>
              <a:t>A) split </a:t>
            </a:r>
            <a:r>
              <a:rPr lang="cs-CZ" dirty="0" err="1" smtClean="0"/>
              <a:t>cord</a:t>
            </a:r>
            <a:r>
              <a:rPr lang="cs-CZ" dirty="0" smtClean="0"/>
              <a:t> </a:t>
            </a:r>
            <a:r>
              <a:rPr lang="cs-CZ" dirty="0" err="1"/>
              <a:t>malformation</a:t>
            </a:r>
            <a:r>
              <a:rPr lang="cs-CZ" dirty="0"/>
              <a:t> = </a:t>
            </a:r>
            <a:r>
              <a:rPr lang="cs-CZ" dirty="0" err="1" smtClean="0"/>
              <a:t>diastematomyelie</a:t>
            </a:r>
            <a:endParaRPr lang="cs-CZ" dirty="0" smtClean="0"/>
          </a:p>
          <a:p>
            <a:pPr marL="1200150" lvl="2" indent="-285750">
              <a:buFontTx/>
              <a:buChar char="-"/>
            </a:pPr>
            <a:r>
              <a:rPr lang="cs-CZ" sz="1500" dirty="0" smtClean="0"/>
              <a:t>DEF: Rozdělený </a:t>
            </a:r>
            <a:r>
              <a:rPr lang="cs-CZ" sz="1500" dirty="0"/>
              <a:t>páteřní kanál s jeho fixací fibrózním nebo </a:t>
            </a:r>
            <a:r>
              <a:rPr lang="cs-CZ" sz="1500" dirty="0" err="1"/>
              <a:t>kostěnným</a:t>
            </a:r>
            <a:r>
              <a:rPr lang="cs-CZ" sz="1500" dirty="0"/>
              <a:t> septem, které vychází ze zadní části obratlového </a:t>
            </a:r>
            <a:r>
              <a:rPr lang="cs-CZ" sz="1500" dirty="0" smtClean="0"/>
              <a:t>těla</a:t>
            </a:r>
          </a:p>
          <a:p>
            <a:pPr marL="1200150" lvl="2" indent="-285750">
              <a:buFontTx/>
              <a:buChar char="-"/>
            </a:pPr>
            <a:r>
              <a:rPr lang="cs-CZ" sz="1500" dirty="0" smtClean="0"/>
              <a:t>Incidence:: 5-21</a:t>
            </a:r>
            <a:r>
              <a:rPr lang="cs-CZ" sz="1500" dirty="0"/>
              <a:t>% všech kongenitálních skolióz</a:t>
            </a:r>
          </a:p>
          <a:p>
            <a:pPr marL="1200150" lvl="2" indent="-285750">
              <a:buFontTx/>
              <a:buChar char="-"/>
            </a:pPr>
            <a:endParaRPr lang="cs-CZ" sz="15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800" dirty="0" smtClean="0"/>
              <a:t>Základní typy deformit</a:t>
            </a:r>
            <a:endParaRPr lang="cs-CZ" sz="18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Kongenitální skolióza/kyfóza</a:t>
            </a:r>
            <a:endParaRPr lang="cs-CZ" dirty="0"/>
          </a:p>
        </p:txBody>
      </p:sp>
      <p:graphicFrame>
        <p:nvGraphicFramePr>
          <p:cNvPr id="6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641132"/>
              </p:ext>
            </p:extLst>
          </p:nvPr>
        </p:nvGraphicFramePr>
        <p:xfrm>
          <a:off x="6005513" y="4685694"/>
          <a:ext cx="1918467" cy="1781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12" name="Fotografie" r:id="rId3" imgW="4247619" imgH="3943901" progId="MSPhotoEd.3">
                  <p:embed/>
                </p:oleObj>
              </mc:Choice>
              <mc:Fallback>
                <p:oleObj name="Fotografie" r:id="rId3" imgW="4247619" imgH="394390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5513" y="4685694"/>
                        <a:ext cx="1918467" cy="1781606"/>
                      </a:xfrm>
                      <a:prstGeom prst="rect">
                        <a:avLst/>
                      </a:prstGeom>
                      <a:noFill/>
                      <a:ln w="19050" cap="sq">
                        <a:solidFill>
                          <a:srgbClr val="FFFF00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033964"/>
              </p:ext>
            </p:extLst>
          </p:nvPr>
        </p:nvGraphicFramePr>
        <p:xfrm>
          <a:off x="8291514" y="3108150"/>
          <a:ext cx="1861542" cy="337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13" name="Fotografie" r:id="rId5" imgW="3704762" imgH="6714286" progId="MSPhotoEd.3">
                  <p:embed/>
                </p:oleObj>
              </mc:Choice>
              <mc:Fallback>
                <p:oleObj name="Fotografie" r:id="rId5" imgW="3704762" imgH="67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1514" y="3108150"/>
                        <a:ext cx="1861542" cy="3371850"/>
                      </a:xfrm>
                      <a:prstGeom prst="rect">
                        <a:avLst/>
                      </a:prstGeom>
                      <a:noFill/>
                      <a:ln w="19050" cap="sq">
                        <a:solidFill>
                          <a:srgbClr val="FFFF00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618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 prenatální:</a:t>
            </a:r>
          </a:p>
          <a:p>
            <a:pPr lvl="1"/>
            <a:r>
              <a:rPr lang="cs-CZ" dirty="0" smtClean="0"/>
              <a:t>Genetické: </a:t>
            </a:r>
            <a:r>
              <a:rPr lang="cs-CZ" dirty="0" err="1" smtClean="0"/>
              <a:t>amniocentéza</a:t>
            </a:r>
            <a:endParaRPr lang="cs-CZ" dirty="0" smtClean="0"/>
          </a:p>
          <a:p>
            <a:pPr lvl="1"/>
            <a:r>
              <a:rPr lang="cs-CZ" dirty="0" smtClean="0"/>
              <a:t>Zobrazovací metody: MRI, UZ</a:t>
            </a:r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r>
              <a:rPr lang="cs-CZ" dirty="0" smtClean="0"/>
              <a:t>2. postnatální</a:t>
            </a:r>
          </a:p>
          <a:p>
            <a:pPr lvl="1"/>
            <a:r>
              <a:rPr lang="cs-CZ" dirty="0" smtClean="0"/>
              <a:t>Klinické</a:t>
            </a:r>
          </a:p>
          <a:p>
            <a:pPr lvl="1"/>
            <a:r>
              <a:rPr lang="cs-CZ" dirty="0" smtClean="0"/>
              <a:t>Zobrazovací metody: RTG, UZ, CT, MRI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800" dirty="0" smtClean="0"/>
              <a:t>Vyšetření: prenatální, postnatální</a:t>
            </a:r>
            <a:endParaRPr lang="cs-CZ" sz="18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Kongenitální skolióza/kyfóza</a:t>
            </a:r>
            <a:endParaRPr lang="cs-CZ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6" t="4904" r="32114"/>
          <a:stretch>
            <a:fillRect/>
          </a:stretch>
        </p:blipFill>
        <p:spPr bwMode="auto">
          <a:xfrm>
            <a:off x="5034654" y="1322571"/>
            <a:ext cx="1895625" cy="216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7" t="6447" r="23978"/>
          <a:stretch>
            <a:fillRect/>
          </a:stretch>
        </p:blipFill>
        <p:spPr bwMode="auto">
          <a:xfrm>
            <a:off x="8857171" y="1322571"/>
            <a:ext cx="1620329" cy="216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7" t="3326" r="24803"/>
          <a:stretch>
            <a:fillRect/>
          </a:stretch>
        </p:blipFill>
        <p:spPr bwMode="auto">
          <a:xfrm>
            <a:off x="7118614" y="1296002"/>
            <a:ext cx="1550222" cy="219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45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800" dirty="0" smtClean="0"/>
              <a:t>Vyšetření: postnatální</a:t>
            </a:r>
            <a:endParaRPr lang="cs-CZ" sz="18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Kongenitální skolióza/kyfóza</a:t>
            </a:r>
            <a:endParaRPr lang="cs-CZ" dirty="0"/>
          </a:p>
        </p:txBody>
      </p:sp>
      <p:pic>
        <p:nvPicPr>
          <p:cNvPr id="11" name="Picture 13" descr="C:\Documents and Settings\rdcuser\My Documents\obrazky\MR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1" y="3976936"/>
            <a:ext cx="2883344" cy="1997621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 descr="C:\Documents and Settings\rdcuser\My Documents\obrazky\rt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1" y="1692002"/>
            <a:ext cx="1984032" cy="2160509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495102"/>
              </p:ext>
            </p:extLst>
          </p:nvPr>
        </p:nvGraphicFramePr>
        <p:xfrm>
          <a:off x="5761950" y="1686288"/>
          <a:ext cx="1916788" cy="3471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6" name="Fotografie" r:id="rId5" imgW="3704762" imgH="6714286" progId="MSPhotoEd.3">
                  <p:embed/>
                </p:oleObj>
              </mc:Choice>
              <mc:Fallback>
                <p:oleObj name="Fotografie" r:id="rId5" imgW="3704762" imgH="67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950" y="1686288"/>
                        <a:ext cx="1916788" cy="3471917"/>
                      </a:xfrm>
                      <a:prstGeom prst="rect">
                        <a:avLst/>
                      </a:prstGeom>
                      <a:noFill/>
                      <a:ln w="19050" cap="sq">
                        <a:solidFill>
                          <a:srgbClr val="FFFF00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8" descr="skoliozaDDM 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18" y="1692002"/>
            <a:ext cx="1884363" cy="3471916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494333"/>
              </p:ext>
            </p:extLst>
          </p:nvPr>
        </p:nvGraphicFramePr>
        <p:xfrm>
          <a:off x="7818507" y="1686288"/>
          <a:ext cx="2125482" cy="3463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7" name="Fotografie" r:id="rId8" imgW="3933333" imgH="6409524" progId="MSPhotoEd.3">
                  <p:embed/>
                </p:oleObj>
              </mc:Choice>
              <mc:Fallback>
                <p:oleObj name="Fotografie" r:id="rId8" imgW="3933333" imgH="64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8507" y="1686288"/>
                        <a:ext cx="2125482" cy="3463822"/>
                      </a:xfrm>
                      <a:prstGeom prst="rect">
                        <a:avLst/>
                      </a:prstGeom>
                      <a:noFill/>
                      <a:ln w="19050" cap="sq">
                        <a:solidFill>
                          <a:srgbClr val="FFFF00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285090"/>
              </p:ext>
            </p:extLst>
          </p:nvPr>
        </p:nvGraphicFramePr>
        <p:xfrm>
          <a:off x="10083758" y="1686288"/>
          <a:ext cx="1975401" cy="1834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8" name="Fotografie" r:id="rId10" imgW="4247619" imgH="3943901" progId="MSPhotoEd.3">
                  <p:embed/>
                </p:oleObj>
              </mc:Choice>
              <mc:Fallback>
                <p:oleObj name="Fotografie" r:id="rId10" imgW="4247619" imgH="394390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3758" y="1686288"/>
                        <a:ext cx="1975401" cy="1834479"/>
                      </a:xfrm>
                      <a:prstGeom prst="rect">
                        <a:avLst/>
                      </a:prstGeom>
                      <a:noFill/>
                      <a:ln w="19050" cap="sq">
                        <a:solidFill>
                          <a:srgbClr val="FFFF00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163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nepřipustit progresi</a:t>
            </a:r>
          </a:p>
          <a:p>
            <a:r>
              <a:rPr lang="cs-CZ" dirty="0" err="1"/>
              <a:t>progredující</a:t>
            </a:r>
            <a:r>
              <a:rPr lang="cs-CZ" dirty="0"/>
              <a:t> </a:t>
            </a:r>
            <a:r>
              <a:rPr lang="cs-CZ" dirty="0" smtClean="0"/>
              <a:t>křivky časně operovat</a:t>
            </a:r>
          </a:p>
          <a:p>
            <a:r>
              <a:rPr lang="cs-CZ" dirty="0" smtClean="0"/>
              <a:t>korzet </a:t>
            </a:r>
            <a:r>
              <a:rPr lang="cs-CZ" dirty="0"/>
              <a:t>do konce růstu</a:t>
            </a:r>
          </a:p>
          <a:p>
            <a:r>
              <a:rPr lang="cs-CZ" dirty="0" smtClean="0"/>
              <a:t>Přední/zadní </a:t>
            </a:r>
            <a:r>
              <a:rPr lang="cs-CZ" dirty="0" err="1" smtClean="0"/>
              <a:t>hemi</a:t>
            </a:r>
            <a:r>
              <a:rPr lang="cs-CZ" dirty="0" smtClean="0"/>
              <a:t>/</a:t>
            </a:r>
            <a:r>
              <a:rPr lang="cs-CZ" dirty="0" err="1" smtClean="0"/>
              <a:t>vertebrectomie</a:t>
            </a:r>
            <a:endParaRPr lang="cs-CZ" dirty="0" smtClean="0"/>
          </a:p>
          <a:p>
            <a:r>
              <a:rPr lang="cs-CZ" dirty="0" smtClean="0"/>
              <a:t>zadní </a:t>
            </a:r>
            <a:r>
              <a:rPr lang="cs-CZ" dirty="0"/>
              <a:t>fúze s instrumentací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800" dirty="0" smtClean="0"/>
              <a:t>Porucha formace – porucha segmentace – smíšená porucha</a:t>
            </a:r>
            <a:endParaRPr lang="cs-CZ" sz="18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Kongenitální kyfóza</a:t>
            </a:r>
            <a:endParaRPr lang="cs-CZ" dirty="0"/>
          </a:p>
        </p:txBody>
      </p:sp>
      <p:pic>
        <p:nvPicPr>
          <p:cNvPr id="4098" name="Picture 2" descr="Failure of Formation deformity Right: Failure of Separation deform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50" y="4059375"/>
            <a:ext cx="4051300" cy="257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reoperative x-ray of a failure of formation kyphotic spinal deformity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300" y="230113"/>
            <a:ext cx="1644861" cy="335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ostoperative x-ray of the instrumentation and fusion of the spine anteriorly and posteriorly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618" y="242239"/>
            <a:ext cx="1677382" cy="333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47700" y="6576308"/>
            <a:ext cx="8643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Web SRS: https</a:t>
            </a:r>
            <a:r>
              <a:rPr lang="cs-CZ" sz="12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://www.srs.org/professionals/online-education-and-resources/conditions-and-treatments/congenital-kyphosis</a:t>
            </a:r>
          </a:p>
        </p:txBody>
      </p:sp>
      <p:pic>
        <p:nvPicPr>
          <p:cNvPr id="4104" name="Picture 8" descr="Congenital kyphosis at the junction of the thoracic and lumbar spine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903"/>
          <a:stretch/>
        </p:blipFill>
        <p:spPr bwMode="auto">
          <a:xfrm>
            <a:off x="6953164" y="242238"/>
            <a:ext cx="1642037" cy="333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48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2000" lvl="2" indent="-180000"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/>
            </a:pPr>
            <a:r>
              <a:rPr lang="cs-CZ" sz="2800" u="sng" dirty="0">
                <a:ea typeface="+mn-ea"/>
                <a:cs typeface="+mn-cs"/>
              </a:rPr>
              <a:t>konzervativní </a:t>
            </a:r>
            <a:r>
              <a:rPr lang="cs-CZ" sz="2800" u="sng" dirty="0" smtClean="0">
                <a:ea typeface="+mn-ea"/>
                <a:cs typeface="+mn-cs"/>
              </a:rPr>
              <a:t>léčba: </a:t>
            </a:r>
          </a:p>
          <a:p>
            <a:pPr marL="709200" lvl="3" indent="-180000"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/>
            </a:pPr>
            <a:r>
              <a:rPr lang="cs-CZ" sz="2000" dirty="0" smtClean="0">
                <a:solidFill>
                  <a:schemeClr val="tx2"/>
                </a:solidFill>
                <a:ea typeface="+mn-ea"/>
                <a:cs typeface="+mn-cs"/>
              </a:rPr>
              <a:t>observace</a:t>
            </a:r>
            <a:endParaRPr lang="cs-CZ" sz="2000" dirty="0">
              <a:solidFill>
                <a:schemeClr val="tx2"/>
              </a:solidFill>
              <a:ea typeface="+mn-ea"/>
              <a:cs typeface="+mn-cs"/>
            </a:endParaRPr>
          </a:p>
          <a:p>
            <a:pPr marL="709200" lvl="3" indent="-180000"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/>
            </a:pPr>
            <a:r>
              <a:rPr lang="en-US" sz="2000" dirty="0" err="1" smtClean="0">
                <a:solidFill>
                  <a:schemeClr val="tx2"/>
                </a:solidFill>
                <a:ea typeface="+mn-ea"/>
                <a:cs typeface="+mn-cs"/>
              </a:rPr>
              <a:t>léčba</a:t>
            </a:r>
            <a:r>
              <a:rPr lang="en-US" sz="2000" dirty="0" smtClean="0">
                <a:solidFill>
                  <a:schemeClr val="tx2"/>
                </a:solidFill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2"/>
                </a:solidFill>
                <a:ea typeface="+mn-ea"/>
                <a:cs typeface="+mn-cs"/>
              </a:rPr>
              <a:t>korzetem</a:t>
            </a:r>
            <a:r>
              <a:rPr lang="en-US" sz="2800" dirty="0">
                <a:ea typeface="+mn-ea"/>
                <a:cs typeface="+mn-cs"/>
              </a:rPr>
              <a:t> </a:t>
            </a:r>
            <a:endParaRPr lang="cs-CZ" sz="2800" dirty="0">
              <a:ea typeface="+mn-ea"/>
              <a:cs typeface="+mn-cs"/>
            </a:endParaRPr>
          </a:p>
          <a:p>
            <a:pPr marL="252000" lvl="2" indent="-180000"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/>
            </a:pPr>
            <a:r>
              <a:rPr lang="cs-CZ" sz="2800" u="sng" dirty="0">
                <a:ea typeface="+mn-ea"/>
                <a:cs typeface="+mn-cs"/>
              </a:rPr>
              <a:t>operační </a:t>
            </a:r>
            <a:r>
              <a:rPr lang="cs-CZ" sz="2800" u="sng" dirty="0" smtClean="0">
                <a:ea typeface="+mn-ea"/>
                <a:cs typeface="+mn-cs"/>
              </a:rPr>
              <a:t>léčba: </a:t>
            </a:r>
          </a:p>
          <a:p>
            <a:pPr marL="709200" lvl="3" indent="-180000"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/>
            </a:pPr>
            <a:r>
              <a:rPr lang="en-US" sz="2000" dirty="0" smtClean="0">
                <a:solidFill>
                  <a:schemeClr val="tx2"/>
                </a:solidFill>
                <a:ea typeface="+mn-ea"/>
                <a:cs typeface="+mn-cs"/>
              </a:rPr>
              <a:t>p</a:t>
            </a:r>
            <a:r>
              <a:rPr lang="cs-CZ" sz="2000" dirty="0" err="1">
                <a:solidFill>
                  <a:schemeClr val="tx2"/>
                </a:solidFill>
                <a:ea typeface="+mn-ea"/>
                <a:cs typeface="+mn-cs"/>
              </a:rPr>
              <a:t>rostá</a:t>
            </a:r>
            <a:r>
              <a:rPr lang="cs-CZ" sz="2000" dirty="0">
                <a:solidFill>
                  <a:schemeClr val="tx2"/>
                </a:solidFill>
                <a:ea typeface="+mn-ea"/>
                <a:cs typeface="+mn-cs"/>
              </a:rPr>
              <a:t> </a:t>
            </a:r>
            <a:r>
              <a:rPr lang="cs-CZ" sz="2000" dirty="0" err="1">
                <a:solidFill>
                  <a:schemeClr val="tx2"/>
                </a:solidFill>
                <a:ea typeface="+mn-ea"/>
                <a:cs typeface="+mn-cs"/>
              </a:rPr>
              <a:t>kostěnná</a:t>
            </a:r>
            <a:r>
              <a:rPr lang="cs-CZ" sz="2000" dirty="0">
                <a:solidFill>
                  <a:schemeClr val="tx2"/>
                </a:solidFill>
                <a:ea typeface="+mn-ea"/>
                <a:cs typeface="+mn-cs"/>
              </a:rPr>
              <a:t> </a:t>
            </a:r>
            <a:r>
              <a:rPr lang="cs-CZ" sz="2000" dirty="0" smtClean="0">
                <a:solidFill>
                  <a:schemeClr val="tx2"/>
                </a:solidFill>
                <a:ea typeface="+mn-ea"/>
                <a:cs typeface="+mn-cs"/>
              </a:rPr>
              <a:t>fúze</a:t>
            </a:r>
          </a:p>
          <a:p>
            <a:pPr marL="1166400" lvl="4" indent="-180000"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/>
            </a:pPr>
            <a:r>
              <a:rPr lang="en-US" sz="1800" dirty="0" smtClean="0">
                <a:ea typeface="+mn-ea"/>
                <a:cs typeface="+mn-cs"/>
              </a:rPr>
              <a:t>H</a:t>
            </a:r>
            <a:r>
              <a:rPr lang="cs-CZ" sz="1800" dirty="0" err="1" smtClean="0">
                <a:ea typeface="+mn-ea"/>
                <a:cs typeface="+mn-cs"/>
              </a:rPr>
              <a:t>emiepiphyseodéza</a:t>
            </a:r>
            <a:endParaRPr lang="cs-CZ" sz="1800" dirty="0">
              <a:ea typeface="+mn-ea"/>
              <a:cs typeface="+mn-cs"/>
            </a:endParaRPr>
          </a:p>
          <a:p>
            <a:pPr marL="1166400" lvl="4" indent="-180000"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/>
            </a:pPr>
            <a:r>
              <a:rPr lang="en-US" sz="1800" dirty="0" err="1" smtClean="0">
                <a:ea typeface="+mn-ea"/>
                <a:cs typeface="+mn-cs"/>
              </a:rPr>
              <a:t>zadní</a:t>
            </a:r>
            <a:r>
              <a:rPr lang="en-US" sz="1800" dirty="0" smtClean="0">
                <a:ea typeface="+mn-ea"/>
                <a:cs typeface="+mn-cs"/>
              </a:rPr>
              <a:t> </a:t>
            </a:r>
            <a:r>
              <a:rPr lang="en-US" sz="1800" dirty="0" err="1">
                <a:ea typeface="+mn-ea"/>
                <a:cs typeface="+mn-cs"/>
              </a:rPr>
              <a:t>spondylodéza</a:t>
            </a:r>
            <a:endParaRPr lang="cs-CZ" sz="1800" dirty="0">
              <a:ea typeface="+mn-ea"/>
              <a:cs typeface="+mn-cs"/>
            </a:endParaRPr>
          </a:p>
          <a:p>
            <a:pPr marL="1166400" lvl="4" indent="-180000"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/>
            </a:pPr>
            <a:r>
              <a:rPr lang="en-US" sz="1800" dirty="0" err="1">
                <a:ea typeface="+mn-ea"/>
                <a:cs typeface="+mn-cs"/>
              </a:rPr>
              <a:t>kombinovaná</a:t>
            </a:r>
            <a:r>
              <a:rPr lang="en-US" sz="1800" dirty="0">
                <a:ea typeface="+mn-ea"/>
                <a:cs typeface="+mn-cs"/>
              </a:rPr>
              <a:t> </a:t>
            </a:r>
            <a:r>
              <a:rPr lang="en-US" sz="1800" dirty="0" err="1">
                <a:ea typeface="+mn-ea"/>
                <a:cs typeface="+mn-cs"/>
              </a:rPr>
              <a:t>předo</a:t>
            </a:r>
            <a:r>
              <a:rPr lang="en-US" sz="1800" dirty="0">
                <a:ea typeface="+mn-ea"/>
                <a:cs typeface="+mn-cs"/>
              </a:rPr>
              <a:t>/</a:t>
            </a:r>
            <a:r>
              <a:rPr lang="en-US" sz="1800" dirty="0" err="1">
                <a:ea typeface="+mn-ea"/>
                <a:cs typeface="+mn-cs"/>
              </a:rPr>
              <a:t>zadní</a:t>
            </a:r>
            <a:r>
              <a:rPr lang="en-US" sz="1800" dirty="0">
                <a:ea typeface="+mn-ea"/>
                <a:cs typeface="+mn-cs"/>
              </a:rPr>
              <a:t> </a:t>
            </a:r>
            <a:r>
              <a:rPr lang="en-US" sz="1800" dirty="0" err="1">
                <a:ea typeface="+mn-ea"/>
                <a:cs typeface="+mn-cs"/>
              </a:rPr>
              <a:t>spondylodéza</a:t>
            </a:r>
            <a:endParaRPr lang="cs-CZ" sz="1800" dirty="0">
              <a:ea typeface="+mn-ea"/>
              <a:cs typeface="+mn-cs"/>
            </a:endParaRPr>
          </a:p>
          <a:p>
            <a:pPr marL="709200" lvl="3" indent="-180000"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/>
            </a:pPr>
            <a:r>
              <a:rPr lang="en-US" sz="2000" dirty="0" err="1" smtClean="0">
                <a:solidFill>
                  <a:schemeClr val="tx2"/>
                </a:solidFill>
                <a:ea typeface="+mn-ea"/>
                <a:cs typeface="+mn-cs"/>
              </a:rPr>
              <a:t>zadní</a:t>
            </a:r>
            <a:r>
              <a:rPr lang="en-US" sz="2000" dirty="0" smtClean="0">
                <a:solidFill>
                  <a:schemeClr val="tx2"/>
                </a:solidFill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2"/>
                </a:solidFill>
                <a:ea typeface="+mn-ea"/>
                <a:cs typeface="+mn-cs"/>
              </a:rPr>
              <a:t>instrumentovaná</a:t>
            </a:r>
            <a:r>
              <a:rPr lang="en-US" sz="2000" dirty="0">
                <a:solidFill>
                  <a:schemeClr val="tx2"/>
                </a:solidFill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2"/>
                </a:solidFill>
                <a:ea typeface="+mn-ea"/>
                <a:cs typeface="+mn-cs"/>
              </a:rPr>
              <a:t>korekce</a:t>
            </a:r>
            <a:r>
              <a:rPr lang="en-US" sz="2000" dirty="0">
                <a:solidFill>
                  <a:schemeClr val="tx2"/>
                </a:solidFill>
                <a:ea typeface="+mn-ea"/>
                <a:cs typeface="+mn-cs"/>
              </a:rPr>
              <a:t> a </a:t>
            </a:r>
            <a:r>
              <a:rPr lang="en-US" sz="2000" dirty="0" err="1" smtClean="0">
                <a:solidFill>
                  <a:schemeClr val="tx2"/>
                </a:solidFill>
                <a:ea typeface="+mn-ea"/>
                <a:cs typeface="+mn-cs"/>
              </a:rPr>
              <a:t>stabilizace</a:t>
            </a:r>
            <a:endParaRPr lang="cs-CZ" sz="2000" dirty="0">
              <a:solidFill>
                <a:schemeClr val="tx2"/>
              </a:solidFill>
              <a:ea typeface="+mn-ea"/>
              <a:cs typeface="+mn-cs"/>
            </a:endParaRPr>
          </a:p>
          <a:p>
            <a:pPr marL="709200" lvl="3" indent="-180000"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/>
            </a:pPr>
            <a:r>
              <a:rPr lang="cs-CZ" sz="2000" dirty="0" err="1">
                <a:solidFill>
                  <a:schemeClr val="tx2"/>
                </a:solidFill>
                <a:ea typeface="+mn-ea"/>
                <a:cs typeface="+mn-cs"/>
              </a:rPr>
              <a:t>h</a:t>
            </a:r>
            <a:r>
              <a:rPr lang="cs-CZ" sz="2000" dirty="0" err="1" smtClean="0">
                <a:solidFill>
                  <a:schemeClr val="tx2"/>
                </a:solidFill>
                <a:ea typeface="+mn-ea"/>
                <a:cs typeface="+mn-cs"/>
              </a:rPr>
              <a:t>emivertebrektomie</a:t>
            </a:r>
            <a:endParaRPr lang="cs-CZ" sz="2000" dirty="0">
              <a:solidFill>
                <a:schemeClr val="tx2"/>
              </a:solidFill>
              <a:ea typeface="+mn-ea"/>
              <a:cs typeface="+mn-cs"/>
            </a:endParaRPr>
          </a:p>
          <a:p>
            <a:pPr marL="1166400" lvl="4" indent="-180000"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/>
            </a:pPr>
            <a:r>
              <a:rPr lang="en-US" sz="1800" dirty="0" smtClean="0">
                <a:ea typeface="+mn-ea"/>
                <a:cs typeface="+mn-cs"/>
              </a:rPr>
              <a:t>k</a:t>
            </a:r>
            <a:r>
              <a:rPr lang="cs-CZ" sz="1800" dirty="0" err="1">
                <a:ea typeface="+mn-ea"/>
                <a:cs typeface="+mn-cs"/>
              </a:rPr>
              <a:t>ombinovaná</a:t>
            </a:r>
            <a:r>
              <a:rPr lang="cs-CZ" sz="1800" dirty="0">
                <a:ea typeface="+mn-ea"/>
                <a:cs typeface="+mn-cs"/>
              </a:rPr>
              <a:t> </a:t>
            </a:r>
            <a:r>
              <a:rPr lang="cs-CZ" sz="1800" dirty="0" err="1" smtClean="0">
                <a:ea typeface="+mn-ea"/>
                <a:cs typeface="+mn-cs"/>
              </a:rPr>
              <a:t>předo</a:t>
            </a:r>
            <a:r>
              <a:rPr lang="cs-CZ" sz="1800" dirty="0" smtClean="0">
                <a:ea typeface="+mn-ea"/>
                <a:cs typeface="+mn-cs"/>
              </a:rPr>
              <a:t>/zadní</a:t>
            </a:r>
          </a:p>
          <a:p>
            <a:pPr marL="1166400" lvl="4" indent="-180000"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/>
            </a:pPr>
            <a:r>
              <a:rPr lang="en-US" sz="1800" dirty="0" err="1" smtClean="0">
                <a:ea typeface="+mn-ea"/>
                <a:cs typeface="+mn-cs"/>
              </a:rPr>
              <a:t>solitární</a:t>
            </a:r>
            <a:r>
              <a:rPr lang="en-US" sz="1800" dirty="0" smtClean="0">
                <a:ea typeface="+mn-ea"/>
                <a:cs typeface="+mn-cs"/>
              </a:rPr>
              <a:t> </a:t>
            </a:r>
            <a:r>
              <a:rPr lang="en-US" sz="1800" dirty="0" err="1">
                <a:ea typeface="+mn-ea"/>
                <a:cs typeface="+mn-cs"/>
              </a:rPr>
              <a:t>zadní</a:t>
            </a:r>
            <a:endParaRPr lang="en-US" sz="1800" dirty="0"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800" dirty="0" smtClean="0"/>
              <a:t>Porucha formace – porucha segmentace – smíšená porucha - léčba</a:t>
            </a:r>
            <a:endParaRPr lang="cs-CZ" sz="18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Kongenitální kyfóza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836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Prostá kostěná </a:t>
            </a:r>
            <a:r>
              <a:rPr lang="cs-CZ" dirty="0" err="1" smtClean="0"/>
              <a:t>fůze</a:t>
            </a:r>
            <a:endParaRPr lang="cs-CZ" dirty="0"/>
          </a:p>
        </p:txBody>
      </p:sp>
      <p:pic>
        <p:nvPicPr>
          <p:cNvPr id="6" name="Picture 6" descr="C:\Documents and Settings\rdcuser\My Documents\obrazky\nastro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427400"/>
            <a:ext cx="4724400" cy="363855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Documents and Settings\rdcuser\My Documents\obrazky\step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98" y="1367700"/>
            <a:ext cx="1942515" cy="369825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Documents and Settings\rdcuser\My Documents\obrazky\pater_step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593" y="1367700"/>
            <a:ext cx="2957513" cy="37338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Documents and Settings\rdcuser\My Documents\obrazky\pa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50" y="1427400"/>
            <a:ext cx="2897188" cy="36576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0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Ortopedická klinika LF MU a FN Brno, </a:t>
            </a:r>
            <a:r>
              <a:rPr lang="cs-CZ" dirty="0" err="1" smtClean="0"/>
              <a:t>odb</a:t>
            </a:r>
            <a:r>
              <a:rPr lang="cs-CZ" dirty="0" smtClean="0"/>
              <a:t>. as. MUDr. Jan Kocanda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282" y="422606"/>
            <a:ext cx="9519566" cy="534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3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Hemivertebrectomie</a:t>
            </a:r>
            <a:r>
              <a:rPr lang="cs-CZ" dirty="0" smtClean="0"/>
              <a:t> – kombinovaný přístup</a:t>
            </a:r>
            <a:endParaRPr lang="cs-CZ" dirty="0"/>
          </a:p>
        </p:txBody>
      </p:sp>
      <p:pic>
        <p:nvPicPr>
          <p:cNvPr id="10" name="Picture 3" descr="P52417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6" t="23622" r="25310" b="23622"/>
          <a:stretch>
            <a:fillRect/>
          </a:stretch>
        </p:blipFill>
        <p:spPr bwMode="auto">
          <a:xfrm>
            <a:off x="4239935" y="1400644"/>
            <a:ext cx="3886122" cy="2296651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52417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1"/>
          <a:stretch>
            <a:fillRect/>
          </a:stretch>
        </p:blipFill>
        <p:spPr bwMode="auto">
          <a:xfrm>
            <a:off x="396150" y="1441627"/>
            <a:ext cx="3561657" cy="2255668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P52417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7" t="11810" b="10124"/>
          <a:stretch>
            <a:fillRect/>
          </a:stretch>
        </p:blipFill>
        <p:spPr bwMode="auto">
          <a:xfrm>
            <a:off x="396150" y="3905184"/>
            <a:ext cx="3298825" cy="2153867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52417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7" r="27840" b="6749"/>
          <a:stretch>
            <a:fillRect/>
          </a:stretch>
        </p:blipFill>
        <p:spPr bwMode="auto">
          <a:xfrm>
            <a:off x="8377012" y="1411722"/>
            <a:ext cx="1909987" cy="2285573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P52417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451" y="3882633"/>
            <a:ext cx="1837895" cy="2176417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11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Hemivertebrectomie</a:t>
            </a:r>
            <a:r>
              <a:rPr lang="cs-CZ" dirty="0" smtClean="0"/>
              <a:t> – kombinovaný přístup</a:t>
            </a:r>
            <a:endParaRPr lang="cs-CZ" dirty="0"/>
          </a:p>
        </p:txBody>
      </p:sp>
      <p:pic>
        <p:nvPicPr>
          <p:cNvPr id="9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48"/>
          <a:stretch>
            <a:fillRect/>
          </a:stretch>
        </p:blipFill>
        <p:spPr bwMode="auto">
          <a:xfrm>
            <a:off x="720000" y="1335807"/>
            <a:ext cx="3440112" cy="4892193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36"/>
          <a:stretch>
            <a:fillRect/>
          </a:stretch>
        </p:blipFill>
        <p:spPr bwMode="auto">
          <a:xfrm>
            <a:off x="7470084" y="1293906"/>
            <a:ext cx="3140766" cy="4860834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t="37886" r="18288" b="8118"/>
          <a:stretch>
            <a:fillRect/>
          </a:stretch>
        </p:blipFill>
        <p:spPr bwMode="auto">
          <a:xfrm>
            <a:off x="4394250" y="2763871"/>
            <a:ext cx="2841696" cy="3390869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11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Hemivertebrectomie</a:t>
            </a:r>
            <a:r>
              <a:rPr lang="cs-CZ" dirty="0" smtClean="0"/>
              <a:t> – solitární zadní přístup</a:t>
            </a:r>
            <a:endParaRPr lang="cs-CZ" dirty="0"/>
          </a:p>
        </p:txBody>
      </p:sp>
      <p:pic>
        <p:nvPicPr>
          <p:cNvPr id="7" name="Obrázek 5" descr="DSC_00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7"/>
          <a:stretch>
            <a:fillRect/>
          </a:stretch>
        </p:blipFill>
        <p:spPr bwMode="auto">
          <a:xfrm>
            <a:off x="720000" y="1331832"/>
            <a:ext cx="3619088" cy="2409507"/>
          </a:xfrm>
          <a:prstGeom prst="rect">
            <a:avLst/>
          </a:prstGeom>
          <a:noFill/>
          <a:ln w="158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6" descr="DSC_002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346" y="1320965"/>
            <a:ext cx="3625086" cy="2410099"/>
          </a:xfrm>
          <a:prstGeom prst="rect">
            <a:avLst/>
          </a:prstGeom>
          <a:noFill/>
          <a:ln w="158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 descr="DSC_004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3813012"/>
            <a:ext cx="3619088" cy="2406470"/>
          </a:xfrm>
          <a:prstGeom prst="rect">
            <a:avLst/>
          </a:prstGeom>
          <a:noFill/>
          <a:ln w="158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3" descr="DSC_006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346" y="3813012"/>
            <a:ext cx="3625086" cy="2416427"/>
          </a:xfrm>
          <a:prstGeom prst="rect">
            <a:avLst/>
          </a:prstGeom>
          <a:noFill/>
          <a:ln w="158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2" descr="animace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690" y="1311282"/>
            <a:ext cx="3157980" cy="24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59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Hemivertebrectomie</a:t>
            </a:r>
            <a:r>
              <a:rPr lang="cs-CZ" dirty="0" smtClean="0"/>
              <a:t> – solitární zadní přístup</a:t>
            </a:r>
            <a:endParaRPr lang="cs-CZ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4" b="3906"/>
          <a:stretch>
            <a:fillRect/>
          </a:stretch>
        </p:blipFill>
        <p:spPr bwMode="auto">
          <a:xfrm>
            <a:off x="4805791" y="1217292"/>
            <a:ext cx="2366080" cy="4953322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12"/>
          <a:stretch>
            <a:fillRect/>
          </a:stretch>
        </p:blipFill>
        <p:spPr bwMode="auto">
          <a:xfrm>
            <a:off x="720000" y="1228962"/>
            <a:ext cx="2001592" cy="4999038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" t="54349" r="83376" b="8949"/>
          <a:stretch>
            <a:fillRect/>
          </a:stretch>
        </p:blipFill>
        <p:spPr bwMode="auto">
          <a:xfrm>
            <a:off x="2862383" y="1236664"/>
            <a:ext cx="1811317" cy="233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" t="49716" r="81720" b="9703"/>
          <a:stretch>
            <a:fillRect/>
          </a:stretch>
        </p:blipFill>
        <p:spPr bwMode="auto">
          <a:xfrm>
            <a:off x="2862383" y="3827721"/>
            <a:ext cx="1834793" cy="239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13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Zobrazovací metody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 smtClean="0"/>
              <a:t>RTG</a:t>
            </a:r>
          </a:p>
          <a:p>
            <a:pPr marL="72000" indent="0">
              <a:buNone/>
            </a:pPr>
            <a:r>
              <a:rPr lang="cs-CZ" dirty="0" smtClean="0"/>
              <a:t>Funkční RTG</a:t>
            </a:r>
          </a:p>
          <a:p>
            <a:pPr marL="72000" indent="0">
              <a:buNone/>
            </a:pPr>
            <a:r>
              <a:rPr lang="cs-CZ" dirty="0" smtClean="0"/>
              <a:t>CT a CT s 3D rekonstrukcí</a:t>
            </a:r>
          </a:p>
          <a:p>
            <a:pPr marL="72000" indent="0">
              <a:buNone/>
            </a:pPr>
            <a:r>
              <a:rPr lang="cs-CZ" dirty="0" smtClean="0"/>
              <a:t>MRI </a:t>
            </a:r>
          </a:p>
          <a:p>
            <a:pPr marL="72000" indent="0">
              <a:buNone/>
            </a:pPr>
            <a:r>
              <a:rPr lang="cs-CZ" dirty="0" smtClean="0">
                <a:solidFill>
                  <a:schemeClr val="bg1">
                    <a:lumMod val="75000"/>
                  </a:schemeClr>
                </a:solidFill>
              </a:rPr>
              <a:t>(PET MRI, SCINTI)</a:t>
            </a:r>
          </a:p>
        </p:txBody>
      </p:sp>
    </p:spTree>
    <p:extLst>
      <p:ext uri="{BB962C8B-B14F-4D97-AF65-F5344CB8AC3E}">
        <p14:creationId xmlns:p14="http://schemas.microsoft.com/office/powerpoint/2010/main" val="322805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Abnormální zvýšení </a:t>
            </a:r>
            <a:r>
              <a:rPr lang="cs-CZ" dirty="0"/>
              <a:t>dolní hrudní kyfózy v pubertě s rigiditou a typickými </a:t>
            </a:r>
            <a:r>
              <a:rPr lang="cs-CZ" dirty="0" smtClean="0"/>
              <a:t>RTG změnami </a:t>
            </a:r>
            <a:r>
              <a:rPr lang="cs-CZ" dirty="0"/>
              <a:t>(ASCANI a spol. 1985)</a:t>
            </a:r>
          </a:p>
          <a:p>
            <a:r>
              <a:rPr lang="cs-CZ" altLang="cs-CZ" dirty="0"/>
              <a:t>Nepoměr mezi produkcí růstových a pohlavních </a:t>
            </a:r>
            <a:r>
              <a:rPr lang="cs-CZ" altLang="cs-CZ" dirty="0" smtClean="0"/>
              <a:t>hormonů </a:t>
            </a:r>
            <a:r>
              <a:rPr lang="cs-CZ" altLang="cs-CZ" dirty="0"/>
              <a:t>s fragilitou obratlů </a:t>
            </a:r>
            <a:r>
              <a:rPr lang="cs-CZ" altLang="cs-CZ" dirty="0" smtClean="0"/>
              <a:t>(</a:t>
            </a:r>
            <a:r>
              <a:rPr lang="cs-CZ" altLang="cs-CZ" dirty="0" err="1" smtClean="0"/>
              <a:t>Bradford</a:t>
            </a:r>
            <a:r>
              <a:rPr lang="cs-CZ" altLang="cs-CZ" dirty="0" smtClean="0"/>
              <a:t> 1985)</a:t>
            </a:r>
            <a:endParaRPr lang="cs-CZ" dirty="0"/>
          </a:p>
          <a:p>
            <a:r>
              <a:rPr lang="cs-CZ" dirty="0"/>
              <a:t>Příčina není dosud plně </a:t>
            </a:r>
            <a:r>
              <a:rPr lang="cs-CZ" dirty="0" smtClean="0"/>
              <a:t>známa</a:t>
            </a:r>
          </a:p>
          <a:p>
            <a:r>
              <a:rPr lang="cs-CZ" dirty="0" smtClean="0"/>
              <a:t>Genetika/Multifaktoriální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800" dirty="0"/>
              <a:t>Holger Werfel </a:t>
            </a:r>
            <a:r>
              <a:rPr lang="cs-CZ" sz="1800" dirty="0" err="1"/>
              <a:t>Scheuermann</a:t>
            </a:r>
            <a:r>
              <a:rPr lang="cs-CZ" sz="1800" dirty="0"/>
              <a:t> (1877-1960) </a:t>
            </a:r>
            <a:r>
              <a:rPr lang="cs-CZ" sz="1800" dirty="0" smtClean="0"/>
              <a:t>- Dánsko - 1920 </a:t>
            </a:r>
            <a:r>
              <a:rPr lang="cs-CZ" sz="1800" dirty="0" err="1" smtClean="0"/>
              <a:t>osteochondritis</a:t>
            </a:r>
            <a:r>
              <a:rPr lang="cs-CZ" sz="1800" dirty="0" smtClean="0"/>
              <a:t> </a:t>
            </a:r>
            <a:r>
              <a:rPr lang="cs-CZ" sz="1800" dirty="0" err="1"/>
              <a:t>deformans</a:t>
            </a:r>
            <a:r>
              <a:rPr lang="cs-CZ" sz="1800" dirty="0"/>
              <a:t> </a:t>
            </a:r>
            <a:r>
              <a:rPr lang="cs-CZ" sz="1800" dirty="0" err="1"/>
              <a:t>juvenilis</a:t>
            </a:r>
            <a:r>
              <a:rPr lang="cs-CZ" sz="1800" dirty="0"/>
              <a:t> </a:t>
            </a:r>
            <a:r>
              <a:rPr lang="cs-CZ" sz="1800" dirty="0" err="1"/>
              <a:t>dorsi</a:t>
            </a:r>
            <a:endParaRPr lang="cs-CZ" sz="18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Morbus</a:t>
            </a:r>
            <a:r>
              <a:rPr lang="cs-CZ" dirty="0"/>
              <a:t> </a:t>
            </a:r>
            <a:r>
              <a:rPr lang="cs-CZ" dirty="0" err="1"/>
              <a:t>Scheuermann</a:t>
            </a:r>
            <a:endParaRPr lang="cs-CZ" dirty="0"/>
          </a:p>
        </p:txBody>
      </p:sp>
      <p:sp>
        <p:nvSpPr>
          <p:cNvPr id="6" name="Ovál 5"/>
          <p:cNvSpPr/>
          <p:nvPr/>
        </p:nvSpPr>
        <p:spPr bwMode="auto">
          <a:xfrm>
            <a:off x="246579" y="482860"/>
            <a:ext cx="9863191" cy="863028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689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800" dirty="0" smtClean="0"/>
              <a:t>Aseptická </a:t>
            </a:r>
            <a:r>
              <a:rPr lang="cs-CZ" altLang="cs-CZ" sz="1800" dirty="0"/>
              <a:t>nekróza obratlů (</a:t>
            </a:r>
            <a:r>
              <a:rPr lang="cs-CZ" altLang="cs-CZ" sz="1800" dirty="0" err="1"/>
              <a:t>Scheuermann</a:t>
            </a:r>
            <a:r>
              <a:rPr lang="cs-CZ" altLang="cs-CZ" sz="1800" dirty="0"/>
              <a:t> </a:t>
            </a:r>
            <a:r>
              <a:rPr lang="cs-CZ" altLang="cs-CZ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1920</a:t>
            </a:r>
            <a:r>
              <a:rPr lang="cs-CZ" altLang="cs-CZ" sz="1800" dirty="0"/>
              <a:t>)</a:t>
            </a:r>
          </a:p>
          <a:p>
            <a:r>
              <a:rPr lang="cs-CZ" altLang="cs-CZ" sz="1800" dirty="0" err="1" smtClean="0"/>
              <a:t>Herniace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disků do obratlů </a:t>
            </a:r>
            <a:r>
              <a:rPr lang="cs-CZ" altLang="cs-CZ" sz="1800" dirty="0" smtClean="0"/>
              <a:t>(C.G. </a:t>
            </a:r>
            <a:r>
              <a:rPr lang="en-US" altLang="cs-CZ" sz="1800" dirty="0" err="1" smtClean="0"/>
              <a:t>Schmorl</a:t>
            </a:r>
            <a:r>
              <a:rPr lang="en-US" altLang="cs-CZ" sz="1800" dirty="0" smtClean="0"/>
              <a:t> 2 </a:t>
            </a:r>
            <a:r>
              <a:rPr lang="en-US" altLang="cs-CZ" sz="1800" dirty="0"/>
              <a:t>May 1861 – 14 August </a:t>
            </a:r>
            <a:r>
              <a:rPr lang="en-US" altLang="cs-CZ" sz="1800" dirty="0" smtClean="0"/>
              <a:t>1932</a:t>
            </a:r>
            <a:r>
              <a:rPr lang="cs-CZ" altLang="cs-CZ" sz="1800" dirty="0"/>
              <a:t> </a:t>
            </a:r>
            <a:r>
              <a:rPr lang="cs-CZ" altLang="cs-CZ" sz="1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1930</a:t>
            </a:r>
            <a:r>
              <a:rPr lang="cs-CZ" altLang="cs-CZ" sz="1800" dirty="0" smtClean="0"/>
              <a:t>)</a:t>
            </a:r>
            <a:endParaRPr lang="cs-CZ" altLang="cs-CZ" sz="1800" dirty="0"/>
          </a:p>
          <a:p>
            <a:r>
              <a:rPr lang="cs-CZ" altLang="cs-CZ" sz="1800" dirty="0" smtClean="0"/>
              <a:t>Mechanické </a:t>
            </a:r>
            <a:r>
              <a:rPr lang="cs-CZ" altLang="cs-CZ" sz="1800" dirty="0"/>
              <a:t>přetížení („učňovská záda“, </a:t>
            </a:r>
            <a:r>
              <a:rPr lang="cs-CZ" altLang="cs-CZ" sz="1800" dirty="0" err="1"/>
              <a:t>Mau</a:t>
            </a:r>
            <a:r>
              <a:rPr lang="cs-CZ" altLang="cs-CZ" sz="1800" dirty="0"/>
              <a:t> 1927, </a:t>
            </a:r>
            <a:r>
              <a:rPr lang="cs-CZ" altLang="cs-CZ" sz="1800" dirty="0" err="1"/>
              <a:t>Keim</a:t>
            </a:r>
            <a:r>
              <a:rPr lang="cs-CZ" altLang="cs-CZ" sz="1800" dirty="0"/>
              <a:t> </a:t>
            </a:r>
            <a:r>
              <a:rPr lang="cs-CZ" altLang="cs-CZ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1975</a:t>
            </a:r>
            <a:r>
              <a:rPr lang="cs-CZ" altLang="cs-CZ" sz="1800" dirty="0"/>
              <a:t>)</a:t>
            </a:r>
          </a:p>
          <a:p>
            <a:r>
              <a:rPr lang="cs-CZ" altLang="cs-CZ" sz="1800" dirty="0" smtClean="0"/>
              <a:t>Dědičné </a:t>
            </a:r>
            <a:r>
              <a:rPr lang="cs-CZ" altLang="cs-CZ" sz="1800" dirty="0"/>
              <a:t>vlohy (</a:t>
            </a:r>
            <a:r>
              <a:rPr lang="cs-CZ" altLang="cs-CZ" sz="1800" dirty="0" err="1" smtClean="0"/>
              <a:t>Sörensen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1964, </a:t>
            </a:r>
            <a:r>
              <a:rPr lang="cs-CZ" altLang="cs-CZ" sz="1800" dirty="0" smtClean="0"/>
              <a:t>prof. Vlach </a:t>
            </a:r>
            <a:r>
              <a:rPr lang="cs-CZ" altLang="cs-CZ" sz="1800" dirty="0"/>
              <a:t>a spol. </a:t>
            </a:r>
            <a:r>
              <a:rPr lang="cs-CZ" altLang="cs-CZ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1990</a:t>
            </a:r>
            <a:r>
              <a:rPr lang="cs-CZ" altLang="cs-CZ" sz="1800" dirty="0"/>
              <a:t> – 36%)</a:t>
            </a:r>
          </a:p>
          <a:p>
            <a:r>
              <a:rPr lang="cs-CZ" altLang="cs-CZ" sz="1800" dirty="0" smtClean="0"/>
              <a:t>Hormonální </a:t>
            </a:r>
            <a:r>
              <a:rPr lang="cs-CZ" altLang="cs-CZ" sz="1800" dirty="0"/>
              <a:t>vlivy (</a:t>
            </a:r>
            <a:r>
              <a:rPr lang="cs-CZ" altLang="cs-CZ" sz="1800" dirty="0" err="1"/>
              <a:t>Ipolito</a:t>
            </a:r>
            <a:r>
              <a:rPr lang="cs-CZ" altLang="cs-CZ" sz="1800" dirty="0"/>
              <a:t> </a:t>
            </a:r>
            <a:r>
              <a:rPr lang="cs-CZ" altLang="cs-CZ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1981</a:t>
            </a:r>
            <a:r>
              <a:rPr lang="cs-CZ" altLang="cs-CZ" sz="1800" dirty="0"/>
              <a:t>) </a:t>
            </a:r>
            <a:endParaRPr lang="cs-CZ" sz="1800" dirty="0"/>
          </a:p>
          <a:p>
            <a:r>
              <a:rPr lang="cs-CZ" sz="1800" dirty="0" smtClean="0"/>
              <a:t>0,5 </a:t>
            </a:r>
            <a:r>
              <a:rPr lang="cs-CZ" sz="1800" dirty="0"/>
              <a:t>- 8 % populace</a:t>
            </a:r>
          </a:p>
          <a:p>
            <a:r>
              <a:rPr lang="cs-CZ" sz="1800" dirty="0"/>
              <a:t>Častěji </a:t>
            </a:r>
            <a:r>
              <a:rPr lang="cs-CZ" sz="1800" dirty="0" smtClean="0"/>
              <a:t>chlapci (x 612, Ž:M 1,2:1; ORTK FN, </a:t>
            </a:r>
            <a:r>
              <a:rPr lang="cs-CZ" sz="1800" dirty="0" err="1" smtClean="0"/>
              <a:t>odb.as.Filipovič</a:t>
            </a:r>
            <a:r>
              <a:rPr lang="cs-CZ" sz="1800" dirty="0" smtClean="0"/>
              <a:t> 2001)</a:t>
            </a:r>
            <a:endParaRPr lang="cs-CZ" sz="1800" dirty="0"/>
          </a:p>
          <a:p>
            <a:r>
              <a:rPr lang="cs-CZ" sz="1800" dirty="0"/>
              <a:t>Věk 12-18 let</a:t>
            </a:r>
          </a:p>
          <a:p>
            <a:r>
              <a:rPr lang="cs-CZ" sz="1800" dirty="0"/>
              <a:t>Porucha </a:t>
            </a:r>
            <a:r>
              <a:rPr lang="cs-CZ" sz="1800" dirty="0" err="1"/>
              <a:t>enchondrální</a:t>
            </a:r>
            <a:r>
              <a:rPr lang="cs-CZ" sz="1800" dirty="0"/>
              <a:t> </a:t>
            </a:r>
            <a:r>
              <a:rPr lang="cs-CZ" sz="1800" dirty="0" err="1"/>
              <a:t>ossifikace</a:t>
            </a:r>
            <a:endParaRPr lang="cs-CZ" sz="1800" dirty="0"/>
          </a:p>
          <a:p>
            <a:r>
              <a:rPr lang="cs-CZ" sz="1800" dirty="0" err="1"/>
              <a:t>Nějčastěji</a:t>
            </a:r>
            <a:r>
              <a:rPr lang="cs-CZ" sz="1800" dirty="0"/>
              <a:t> dolní hrudní páteř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 smtClean="0"/>
              <a:t>Morbus</a:t>
            </a:r>
            <a:r>
              <a:rPr lang="cs-CZ" dirty="0" smtClean="0"/>
              <a:t> </a:t>
            </a:r>
            <a:r>
              <a:rPr lang="cs-CZ" dirty="0" err="1" smtClean="0"/>
              <a:t>Scheuermann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Epidemiologie a etiologie</a:t>
            </a:r>
            <a:endParaRPr lang="cs-CZ" dirty="0"/>
          </a:p>
        </p:txBody>
      </p:sp>
      <p:pic>
        <p:nvPicPr>
          <p:cNvPr id="1026" name="Picture 2" descr="https://upload.wikimedia.org/wikipedia/he/7/7d/Holger_Verfel_Scheuer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057" y="366976"/>
            <a:ext cx="1402540" cy="208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1/1e/Schmorl.png/220px-Schmor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597" y="1296001"/>
            <a:ext cx="1480488" cy="193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ek obrÃ¡zku pro prof vla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134" y="2800369"/>
            <a:ext cx="1396834" cy="173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42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Vk-Y-87TL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52333" y="1679138"/>
            <a:ext cx="7888533" cy="4437300"/>
          </a:xfrm>
          <a:prstGeom prst="rect">
            <a:avLst/>
          </a:prstGeom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 smtClean="0"/>
              <a:t>Morbus</a:t>
            </a:r>
            <a:r>
              <a:rPr lang="cs-CZ" dirty="0" smtClean="0"/>
              <a:t> </a:t>
            </a:r>
            <a:r>
              <a:rPr lang="cs-CZ" dirty="0" err="1" smtClean="0"/>
              <a:t>Scheuermann</a:t>
            </a:r>
            <a:r>
              <a:rPr lang="cs-CZ" dirty="0" smtClean="0"/>
              <a:t> </a:t>
            </a:r>
            <a:r>
              <a:rPr lang="cs-CZ" dirty="0" err="1" smtClean="0"/>
              <a:t>youtube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Epidemiologie a etiologie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19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 smtClean="0"/>
              <a:t>Morbus</a:t>
            </a:r>
            <a:r>
              <a:rPr lang="cs-CZ" dirty="0" smtClean="0"/>
              <a:t> </a:t>
            </a:r>
            <a:r>
              <a:rPr lang="cs-CZ" dirty="0" err="1" smtClean="0"/>
              <a:t>Scheuermann</a:t>
            </a:r>
            <a:r>
              <a:rPr lang="cs-CZ" dirty="0" smtClean="0"/>
              <a:t> </a:t>
            </a:r>
            <a:r>
              <a:rPr lang="cs-CZ" dirty="0" err="1" smtClean="0"/>
              <a:t>youtube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Epidemiologie a etiologie</a:t>
            </a:r>
            <a:endParaRPr lang="cs-CZ" dirty="0"/>
          </a:p>
        </p:txBody>
      </p:sp>
      <p:pic>
        <p:nvPicPr>
          <p:cNvPr id="7" name="n9x132elZa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50185" y="1677930"/>
            <a:ext cx="7892830" cy="443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1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692002"/>
            <a:ext cx="11472000" cy="4139998"/>
          </a:xfrm>
        </p:spPr>
        <p:txBody>
          <a:bodyPr/>
          <a:lstStyle/>
          <a:p>
            <a:pPr marL="72000" indent="0">
              <a:buNone/>
            </a:pPr>
            <a:r>
              <a:rPr lang="cs-CZ" sz="1400" dirty="0" smtClean="0"/>
              <a:t>„…</a:t>
            </a:r>
            <a:r>
              <a:rPr lang="en-US" sz="1400" dirty="0" smtClean="0"/>
              <a:t>autosomal </a:t>
            </a:r>
            <a:r>
              <a:rPr lang="en-US" sz="1400" dirty="0"/>
              <a:t>genetic component of high penetrance and variable expressivity, with 74% </a:t>
            </a:r>
            <a:r>
              <a:rPr lang="en-US" sz="1400" dirty="0" smtClean="0"/>
              <a:t>heredity</a:t>
            </a:r>
            <a:r>
              <a:rPr lang="cs-CZ" sz="1400" dirty="0" smtClean="0"/>
              <a:t>…“</a:t>
            </a:r>
          </a:p>
          <a:p>
            <a:pPr marL="72000" indent="0">
              <a:buNone/>
            </a:pP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Damborg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F,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Engell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V, Andersen M,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Kyvik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KO,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Thomsen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K. Prevalence,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concordance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and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heritability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based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on a study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twins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J Bone Joint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2006;88(10):</a:t>
            </a:r>
            <a:r>
              <a:rPr lang="cs-CZ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2133–2136  </a:t>
            </a:r>
          </a:p>
          <a:p>
            <a:pPr marL="72000" indent="0">
              <a:buNone/>
            </a:pPr>
            <a:r>
              <a:rPr lang="cs-CZ" sz="1400" dirty="0" smtClean="0"/>
              <a:t>„….</a:t>
            </a:r>
            <a:r>
              <a:rPr lang="en-US" sz="1400" dirty="0" smtClean="0"/>
              <a:t>Its </a:t>
            </a:r>
            <a:r>
              <a:rPr lang="en-US" sz="1400" dirty="0"/>
              <a:t>origin has been associated with avascular necrosis of the epiphyseal </a:t>
            </a:r>
            <a:r>
              <a:rPr lang="en-US" sz="1400" dirty="0" smtClean="0"/>
              <a:t>rings</a:t>
            </a:r>
            <a:r>
              <a:rPr lang="cs-CZ" sz="1400" dirty="0" smtClean="0"/>
              <a:t>….“</a:t>
            </a:r>
          </a:p>
          <a:p>
            <a:pPr marL="72000" indent="0">
              <a:buNone/>
            </a:pP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HW.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dorsalis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juvenilis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Orthop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Chir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1921;41:305–317</a:t>
            </a:r>
          </a:p>
          <a:p>
            <a:pPr marL="72000" indent="0">
              <a:buNone/>
            </a:pPr>
            <a:r>
              <a:rPr lang="cs-CZ" sz="1400" dirty="0" smtClean="0"/>
              <a:t>„…</a:t>
            </a:r>
            <a:r>
              <a:rPr lang="cs-CZ" sz="1400" dirty="0" err="1" smtClean="0"/>
              <a:t>juvenile</a:t>
            </a:r>
            <a:r>
              <a:rPr lang="cs-CZ" sz="1400" dirty="0" smtClean="0"/>
              <a:t> </a:t>
            </a:r>
            <a:r>
              <a:rPr lang="cs-CZ" sz="1400" dirty="0" err="1" smtClean="0"/>
              <a:t>osteoporosis</a:t>
            </a:r>
            <a:r>
              <a:rPr lang="cs-CZ" sz="1400" dirty="0" smtClean="0"/>
              <a:t>…“</a:t>
            </a:r>
          </a:p>
          <a:p>
            <a:pPr marL="72000" indent="0">
              <a:buNone/>
            </a:pP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Gilsanz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V,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Gibbens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DT,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Carlson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M, King J.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Vertebral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bone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density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disease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J Bone Joint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1989;71(6):894–897</a:t>
            </a:r>
          </a:p>
          <a:p>
            <a:pPr marL="72000" indent="0">
              <a:buNone/>
            </a:pPr>
            <a:r>
              <a:rPr lang="cs-CZ" sz="1400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Lopez</a:t>
            </a:r>
            <a:r>
              <a:rPr lang="cs-CZ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RA,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Burke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SW,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Levine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DB, Schneider R.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Osteoporosis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disease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Spine. 1988;13(10):</a:t>
            </a:r>
            <a:r>
              <a:rPr lang="cs-CZ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1099–1103</a:t>
            </a:r>
          </a:p>
          <a:p>
            <a:pPr marL="72000" indent="0">
              <a:buNone/>
            </a:pPr>
            <a:r>
              <a:rPr lang="cs-CZ" sz="1400" dirty="0" smtClean="0"/>
              <a:t>„…</a:t>
            </a:r>
            <a:r>
              <a:rPr lang="en-US" sz="1400" dirty="0" smtClean="0"/>
              <a:t>shortening </a:t>
            </a:r>
            <a:r>
              <a:rPr lang="en-US" sz="1400" dirty="0"/>
              <a:t>of the </a:t>
            </a:r>
            <a:r>
              <a:rPr lang="en-US" sz="1400" dirty="0" err="1"/>
              <a:t>ischiotibial</a:t>
            </a:r>
            <a:r>
              <a:rPr lang="en-US" sz="1400" dirty="0"/>
              <a:t> </a:t>
            </a:r>
            <a:r>
              <a:rPr lang="en-US" sz="1400" dirty="0" smtClean="0"/>
              <a:t>musculature</a:t>
            </a:r>
            <a:r>
              <a:rPr lang="cs-CZ" sz="1400" dirty="0" smtClean="0"/>
              <a:t>…“</a:t>
            </a:r>
          </a:p>
          <a:p>
            <a:pPr marL="72000" indent="0">
              <a:buNone/>
            </a:pP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Lopez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RA,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Burke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SW,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Levine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DB, Schneider R.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Osteoporosis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disease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Spine. 1988;13(10):1099–1103</a:t>
            </a:r>
          </a:p>
          <a:p>
            <a:pPr marL="72000" indent="0">
              <a:buNone/>
            </a:pPr>
            <a:r>
              <a:rPr lang="cs-CZ" sz="1400" dirty="0" smtClean="0"/>
              <a:t>„….</a:t>
            </a:r>
            <a:r>
              <a:rPr lang="en-US" sz="1400" dirty="0" smtClean="0"/>
              <a:t>mechanical </a:t>
            </a:r>
            <a:r>
              <a:rPr lang="en-US" sz="1400" dirty="0"/>
              <a:t>factors that would trigger secondary </a:t>
            </a:r>
            <a:r>
              <a:rPr lang="en-US" sz="1400" dirty="0" err="1"/>
              <a:t>remodelling</a:t>
            </a:r>
            <a:r>
              <a:rPr lang="en-US" sz="1400" dirty="0"/>
              <a:t> responses, such as reduction of sternal </a:t>
            </a:r>
            <a:r>
              <a:rPr lang="en-US" sz="1400" dirty="0" smtClean="0"/>
              <a:t>size</a:t>
            </a:r>
            <a:r>
              <a:rPr lang="cs-CZ" sz="1400" dirty="0" smtClean="0"/>
              <a:t>…“</a:t>
            </a:r>
          </a:p>
          <a:p>
            <a:pPr marL="72000" indent="0">
              <a:buNone/>
            </a:pP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Sorensen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KH. 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Juvenile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clinical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appearances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radiography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aetiology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prognosis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Munksgaard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; </a:t>
            </a:r>
            <a:r>
              <a:rPr lang="cs-CZ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Copenhagen</a:t>
            </a:r>
            <a:r>
              <a:rPr lang="cs-CZ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1964.</a:t>
            </a:r>
          </a:p>
          <a:p>
            <a:pPr marL="72000" indent="0">
              <a:buNone/>
            </a:pPr>
            <a:r>
              <a:rPr lang="en-US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Ferguson AB., Jr The etiology of preadolescent kyphosis. J Bone Joint </a:t>
            </a:r>
            <a:r>
              <a:rPr lang="en-US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en-US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Am. 1956;38(1):149–157</a:t>
            </a:r>
            <a:endParaRPr lang="cs-CZ" sz="1400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 smtClean="0"/>
              <a:t>Morbus</a:t>
            </a:r>
            <a:r>
              <a:rPr lang="cs-CZ" dirty="0" smtClean="0"/>
              <a:t> </a:t>
            </a:r>
            <a:r>
              <a:rPr lang="cs-CZ" dirty="0" err="1" smtClean="0"/>
              <a:t>Scheuermann</a:t>
            </a:r>
            <a:r>
              <a:rPr lang="cs-CZ" dirty="0" smtClean="0"/>
              <a:t> v literatuře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Epidemiologie a etiologie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677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Kyphosis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Definice</a:t>
            </a:r>
          </a:p>
          <a:p>
            <a:r>
              <a:rPr lang="cs-CZ" dirty="0"/>
              <a:t>Etiologie &amp; Epidemiologie</a:t>
            </a:r>
          </a:p>
          <a:p>
            <a:r>
              <a:rPr lang="cs-CZ" dirty="0" smtClean="0"/>
              <a:t>Morfologie</a:t>
            </a:r>
            <a:endParaRPr lang="cs-CZ" dirty="0"/>
          </a:p>
          <a:p>
            <a:r>
              <a:rPr lang="cs-CZ" dirty="0" smtClean="0"/>
              <a:t>Diferenciální diagnostika</a:t>
            </a:r>
            <a:endParaRPr lang="cs-CZ" dirty="0"/>
          </a:p>
          <a:p>
            <a:r>
              <a:rPr lang="cs-CZ" dirty="0"/>
              <a:t>Zobrazovací metody</a:t>
            </a:r>
          </a:p>
          <a:p>
            <a:r>
              <a:rPr lang="cs-CZ" dirty="0"/>
              <a:t>Terapie</a:t>
            </a:r>
          </a:p>
          <a:p>
            <a:r>
              <a:rPr lang="cs-CZ" dirty="0" smtClean="0"/>
              <a:t>Rehabilitace a protetika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0451767" y="720000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90min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5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Klinické vyšetření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cs-CZ" altLang="cs-CZ" dirty="0"/>
              <a:t> </a:t>
            </a:r>
            <a:r>
              <a:rPr lang="cs-CZ" altLang="cs-CZ" dirty="0" smtClean="0"/>
              <a:t> Kulatá </a:t>
            </a:r>
            <a:r>
              <a:rPr lang="cs-CZ" altLang="cs-CZ" dirty="0"/>
              <a:t>záda v dolní části T8-9 (48%)</a:t>
            </a:r>
          </a:p>
          <a:p>
            <a:pPr marL="0" indent="0"/>
            <a:r>
              <a:rPr lang="cs-CZ" altLang="cs-CZ" dirty="0"/>
              <a:t> </a:t>
            </a:r>
            <a:r>
              <a:rPr lang="cs-CZ" altLang="cs-CZ" dirty="0" smtClean="0"/>
              <a:t> Bolesti </a:t>
            </a:r>
            <a:r>
              <a:rPr lang="cs-CZ" altLang="cs-CZ" dirty="0"/>
              <a:t>hrudní či bederní páteře (28%)</a:t>
            </a:r>
          </a:p>
          <a:p>
            <a:pPr marL="0" indent="0"/>
            <a:r>
              <a:rPr lang="cs-CZ" altLang="cs-CZ" dirty="0"/>
              <a:t> </a:t>
            </a:r>
            <a:r>
              <a:rPr lang="cs-CZ" altLang="cs-CZ" dirty="0" smtClean="0"/>
              <a:t> Rigidita </a:t>
            </a:r>
            <a:r>
              <a:rPr lang="cs-CZ" altLang="cs-CZ" dirty="0"/>
              <a:t>deformity </a:t>
            </a:r>
          </a:p>
          <a:p>
            <a:pPr marL="0" indent="0"/>
            <a:r>
              <a:rPr lang="cs-CZ" altLang="cs-CZ" dirty="0"/>
              <a:t> </a:t>
            </a:r>
            <a:r>
              <a:rPr lang="cs-CZ" altLang="cs-CZ" dirty="0" smtClean="0"/>
              <a:t> Skolióza </a:t>
            </a:r>
            <a:r>
              <a:rPr lang="cs-CZ" altLang="cs-CZ" dirty="0"/>
              <a:t>ve 49%</a:t>
            </a:r>
          </a:p>
          <a:p>
            <a:pPr marL="0" indent="0"/>
            <a:r>
              <a:rPr lang="cs-CZ" altLang="cs-CZ" dirty="0"/>
              <a:t> </a:t>
            </a:r>
            <a:r>
              <a:rPr lang="cs-CZ" altLang="cs-CZ" dirty="0" smtClean="0"/>
              <a:t> Svalové </a:t>
            </a:r>
            <a:r>
              <a:rPr lang="cs-CZ" altLang="cs-CZ" dirty="0" err="1"/>
              <a:t>dysbalance</a:t>
            </a:r>
            <a:r>
              <a:rPr lang="cs-CZ" altLang="cs-CZ" dirty="0"/>
              <a:t> „</a:t>
            </a:r>
            <a:r>
              <a:rPr lang="cs-CZ" altLang="cs-CZ" dirty="0" err="1"/>
              <a:t>texaskový</a:t>
            </a:r>
            <a:r>
              <a:rPr lang="cs-CZ" altLang="cs-CZ" dirty="0"/>
              <a:t> postoj“</a:t>
            </a:r>
          </a:p>
          <a:p>
            <a:pPr marL="0" indent="0"/>
            <a:r>
              <a:rPr lang="cs-CZ" altLang="cs-CZ" dirty="0"/>
              <a:t> </a:t>
            </a:r>
            <a:r>
              <a:rPr lang="cs-CZ" altLang="cs-CZ" dirty="0" smtClean="0"/>
              <a:t> Reflexní </a:t>
            </a:r>
            <a:r>
              <a:rPr lang="cs-CZ" altLang="cs-CZ" dirty="0"/>
              <a:t>změny měkkých tkání</a:t>
            </a:r>
          </a:p>
          <a:p>
            <a:pPr marL="0" indent="0"/>
            <a:r>
              <a:rPr lang="cs-CZ" altLang="cs-CZ" dirty="0"/>
              <a:t> </a:t>
            </a:r>
            <a:r>
              <a:rPr lang="cs-CZ" altLang="cs-CZ" dirty="0" smtClean="0"/>
              <a:t> Pozitivní </a:t>
            </a:r>
            <a:r>
              <a:rPr lang="cs-CZ" altLang="cs-CZ" dirty="0"/>
              <a:t>testy (Matthias, </a:t>
            </a:r>
            <a:r>
              <a:rPr lang="cs-CZ" altLang="cs-CZ" dirty="0" err="1"/>
              <a:t>Franke</a:t>
            </a:r>
            <a:r>
              <a:rPr lang="cs-CZ" altLang="cs-CZ" dirty="0"/>
              <a:t>, </a:t>
            </a:r>
            <a:r>
              <a:rPr lang="cs-CZ" altLang="cs-CZ" dirty="0" err="1"/>
              <a:t>hyperextenční</a:t>
            </a:r>
            <a:r>
              <a:rPr lang="cs-CZ" altLang="cs-CZ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98333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Klinické vyšetření</a:t>
            </a:r>
            <a:endParaRPr lang="cs-CZ" dirty="0"/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720000" y="1371600"/>
            <a:ext cx="1924050" cy="3837900"/>
            <a:chOff x="1584" y="96"/>
            <a:chExt cx="2688" cy="4032"/>
          </a:xfrm>
        </p:grpSpPr>
        <p:pic>
          <p:nvPicPr>
            <p:cNvPr id="7" name="Picture 6" descr="D:\6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96"/>
              <a:ext cx="2688" cy="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496" y="912"/>
              <a:ext cx="288" cy="38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9" name="Picture 9" descr="D:\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14" y="2190076"/>
            <a:ext cx="1438570" cy="301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archiv\obrazky_\doktori\muller\rehab_Scheuermann\8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548" y="1371600"/>
            <a:ext cx="1799818" cy="195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D:\archiv\obrazky_\doktori\muller\rehab_Scheuermann\8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549" y="3439557"/>
            <a:ext cx="1802806" cy="176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6409880" y="1371600"/>
            <a:ext cx="1328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Matthias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409880" y="3366035"/>
            <a:ext cx="1096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Franke</a:t>
            </a:r>
            <a:endParaRPr lang="cs-CZ" dirty="0"/>
          </a:p>
        </p:txBody>
      </p:sp>
      <p:pic>
        <p:nvPicPr>
          <p:cNvPr id="14" name="Picture 2055" descr="D:\archiv\obrazky_\doktori\muller\rehab_Scheuermann\8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264" y="1371600"/>
            <a:ext cx="2263050" cy="136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10203471" y="1371600"/>
            <a:ext cx="1995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hyperextenze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179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Klinické vyšetření</a:t>
            </a:r>
            <a:endParaRPr lang="cs-CZ" dirty="0"/>
          </a:p>
        </p:txBody>
      </p:sp>
      <p:pic>
        <p:nvPicPr>
          <p:cNvPr id="17" name="Picture 2" descr="DSC_0012 (2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1589207"/>
            <a:ext cx="6332538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SC_0011 (2)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9363" y="1589207"/>
            <a:ext cx="2814637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9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Histologie, </a:t>
            </a:r>
            <a:r>
              <a:rPr lang="cs-CZ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RTG, CT, MRI</a:t>
            </a:r>
          </a:p>
          <a:p>
            <a:r>
              <a:rPr lang="cs-CZ" dirty="0" smtClean="0"/>
              <a:t>C lordóza, </a:t>
            </a:r>
            <a:r>
              <a:rPr lang="cs-CZ" dirty="0" err="1" smtClean="0"/>
              <a:t>Th</a:t>
            </a:r>
            <a:r>
              <a:rPr lang="cs-CZ" dirty="0"/>
              <a:t> k</a:t>
            </a:r>
            <a:r>
              <a:rPr lang="cs-CZ" dirty="0" smtClean="0"/>
              <a:t>yfóza, L lordóza</a:t>
            </a:r>
          </a:p>
          <a:p>
            <a:r>
              <a:rPr lang="cs-CZ" dirty="0" err="1" smtClean="0"/>
              <a:t>Th</a:t>
            </a:r>
            <a:r>
              <a:rPr lang="cs-CZ" dirty="0" smtClean="0"/>
              <a:t> kyfóza: 20° - 40°</a:t>
            </a:r>
            <a:r>
              <a:rPr lang="cs-CZ" dirty="0"/>
              <a:t> (&lt; 20° </a:t>
            </a:r>
            <a:r>
              <a:rPr lang="cs-CZ" dirty="0" err="1"/>
              <a:t>hypo</a:t>
            </a:r>
            <a:r>
              <a:rPr lang="cs-CZ" dirty="0"/>
              <a:t>; &gt; 45° hyper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altLang="cs-CZ" u="sng" dirty="0" smtClean="0"/>
              <a:t>Radiologická kritéria </a:t>
            </a:r>
            <a:r>
              <a:rPr lang="cs-CZ" altLang="cs-CZ" u="sng" dirty="0"/>
              <a:t>dle </a:t>
            </a:r>
            <a:r>
              <a:rPr lang="cs-CZ" altLang="cs-CZ" u="sng" dirty="0" err="1"/>
              <a:t>Bradforda</a:t>
            </a:r>
            <a:r>
              <a:rPr lang="cs-CZ" altLang="cs-CZ" u="sng" dirty="0"/>
              <a:t> </a:t>
            </a:r>
            <a:r>
              <a:rPr lang="cs-CZ" altLang="cs-CZ" u="sng" dirty="0" smtClean="0"/>
              <a:t>1985: </a:t>
            </a:r>
            <a:endParaRPr lang="cs-CZ" u="sng" dirty="0"/>
          </a:p>
          <a:p>
            <a:pPr lvl="1"/>
            <a:r>
              <a:rPr lang="cs-CZ" dirty="0"/>
              <a:t>Hrudní kyfóza nad 40° dle </a:t>
            </a:r>
            <a:r>
              <a:rPr lang="cs-CZ" dirty="0" err="1"/>
              <a:t>Cobba</a:t>
            </a:r>
            <a:endParaRPr lang="cs-CZ" dirty="0"/>
          </a:p>
          <a:p>
            <a:pPr lvl="1"/>
            <a:r>
              <a:rPr lang="cs-CZ" dirty="0"/>
              <a:t>Obratlové klíny nad 5° (43% ve 3 obratlích)</a:t>
            </a:r>
          </a:p>
          <a:p>
            <a:pPr lvl="1"/>
            <a:r>
              <a:rPr lang="cs-CZ" dirty="0"/>
              <a:t>Nerovnosti krycích ploch a zúžení </a:t>
            </a:r>
            <a:r>
              <a:rPr lang="cs-CZ" dirty="0" smtClean="0"/>
              <a:t>disků</a:t>
            </a:r>
          </a:p>
          <a:p>
            <a:pPr lvl="1"/>
            <a:r>
              <a:rPr lang="cs-CZ" dirty="0" smtClean="0"/>
              <a:t>Protažení obratlových těl</a:t>
            </a:r>
            <a:endParaRPr lang="cs-CZ" dirty="0"/>
          </a:p>
          <a:p>
            <a:pPr lvl="1"/>
            <a:r>
              <a:rPr lang="cs-CZ" dirty="0" err="1"/>
              <a:t>Schmorlovy</a:t>
            </a:r>
            <a:r>
              <a:rPr lang="cs-CZ" dirty="0"/>
              <a:t> uzly (až 42%)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3794" b="2634"/>
          <a:stretch/>
        </p:blipFill>
        <p:spPr>
          <a:xfrm>
            <a:off x="7631828" y="3847652"/>
            <a:ext cx="2445622" cy="2632348"/>
          </a:xfrm>
          <a:prstGeom prst="rect">
            <a:avLst/>
          </a:prstGeom>
        </p:spPr>
      </p:pic>
      <p:pic>
        <p:nvPicPr>
          <p:cNvPr id="6" name="Picture 2" descr="The alternative method of measuring Cobb's ang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639" y="253689"/>
            <a:ext cx="2857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08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Ortopedická klinika LF MU a FN Brno – </a:t>
            </a:r>
            <a:r>
              <a:rPr lang="cs-CZ" altLang="cs-CZ" dirty="0" err="1" smtClean="0"/>
              <a:t>odb</a:t>
            </a:r>
            <a:r>
              <a:rPr lang="cs-CZ" altLang="cs-CZ" dirty="0" smtClean="0"/>
              <a:t>. as. MUDr. Jan Kocanda</a:t>
            </a:r>
            <a:endParaRPr lang="cs-CZ" altLang="cs-CZ" dirty="0"/>
          </a:p>
        </p:txBody>
      </p:sp>
      <p:pic>
        <p:nvPicPr>
          <p:cNvPr id="3" name="Picture 6" descr="F:\obrazky\muller\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4" y="1600200"/>
            <a:ext cx="5235907" cy="348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694" y="1600200"/>
            <a:ext cx="5327621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adpis 2"/>
          <p:cNvSpPr txBox="1">
            <a:spLocks/>
          </p:cNvSpPr>
          <p:nvPr/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/>
              <a:t>Histologie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73343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RTG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AP + boční dlouhé formáty</a:t>
            </a:r>
          </a:p>
          <a:p>
            <a:r>
              <a:rPr lang="cs-CZ" dirty="0" err="1" smtClean="0"/>
              <a:t>reklinace</a:t>
            </a:r>
            <a:endParaRPr lang="cs-CZ" dirty="0" smtClean="0"/>
          </a:p>
          <a:p>
            <a:r>
              <a:rPr lang="cs-CZ" dirty="0" smtClean="0"/>
              <a:t>Měříme: </a:t>
            </a:r>
          </a:p>
          <a:p>
            <a:pPr lvl="1"/>
            <a:r>
              <a:rPr lang="cs-CZ" dirty="0" err="1" smtClean="0"/>
              <a:t>Cobbův</a:t>
            </a:r>
            <a:r>
              <a:rPr lang="cs-CZ" dirty="0" smtClean="0"/>
              <a:t> úhel T3/4 – T12</a:t>
            </a:r>
          </a:p>
          <a:p>
            <a:pPr lvl="1"/>
            <a:r>
              <a:rPr lang="cs-CZ" dirty="0" err="1" smtClean="0"/>
              <a:t>Reklinační</a:t>
            </a:r>
            <a:r>
              <a:rPr lang="cs-CZ" dirty="0" smtClean="0"/>
              <a:t> snímek</a:t>
            </a:r>
          </a:p>
          <a:p>
            <a:pPr lvl="1"/>
            <a:r>
              <a:rPr lang="cs-CZ" dirty="0" smtClean="0"/>
              <a:t>SVA</a:t>
            </a:r>
          </a:p>
          <a:p>
            <a:pPr lvl="1"/>
            <a:r>
              <a:rPr lang="cs-CZ" dirty="0" smtClean="0"/>
              <a:t>PT, PI, SS</a:t>
            </a:r>
            <a:endParaRPr lang="cs-CZ" dirty="0"/>
          </a:p>
        </p:txBody>
      </p:sp>
      <p:pic>
        <p:nvPicPr>
          <p:cNvPr id="8" name="Picture 7" descr="D:\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041" y="720000"/>
            <a:ext cx="279857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04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dirty="0">
                <a:solidFill>
                  <a:srgbClr val="0000DC"/>
                </a:solidFill>
              </a:rPr>
              <a:t>Ortopedická klinika LF MU a FN Brno – </a:t>
            </a:r>
            <a:r>
              <a:rPr dirty="0" err="1">
                <a:solidFill>
                  <a:srgbClr val="0000DC"/>
                </a:solidFill>
              </a:rPr>
              <a:t>odb</a:t>
            </a:r>
            <a:r>
              <a:rPr dirty="0">
                <a:solidFill>
                  <a:srgbClr val="0000DC"/>
                </a:solidFill>
              </a:rPr>
              <a:t>. as. MUDr. Jan Kocanda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CT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CT - kostní okno</a:t>
            </a:r>
          </a:p>
          <a:p>
            <a:r>
              <a:rPr lang="cs-CZ" altLang="cs-CZ" dirty="0" smtClean="0"/>
              <a:t>čerstvý </a:t>
            </a:r>
            <a:r>
              <a:rPr lang="cs-CZ" altLang="cs-CZ" dirty="0" err="1" smtClean="0"/>
              <a:t>Schmorlův</a:t>
            </a:r>
            <a:r>
              <a:rPr lang="cs-CZ" altLang="cs-CZ" dirty="0" smtClean="0"/>
              <a:t> uzel: </a:t>
            </a:r>
          </a:p>
          <a:p>
            <a:pPr lvl="1"/>
            <a:r>
              <a:rPr lang="cs-CZ" altLang="cs-CZ" dirty="0"/>
              <a:t>c</a:t>
            </a:r>
            <a:r>
              <a:rPr lang="cs-CZ" altLang="cs-CZ" dirty="0" smtClean="0"/>
              <a:t>harakter </a:t>
            </a:r>
            <a:r>
              <a:rPr lang="cs-CZ" altLang="cs-CZ" dirty="0" err="1" smtClean="0"/>
              <a:t>osteolýzy</a:t>
            </a:r>
            <a:endParaRPr lang="cs-CZ" altLang="cs-CZ" dirty="0" smtClean="0"/>
          </a:p>
          <a:p>
            <a:pPr lvl="1"/>
            <a:r>
              <a:rPr lang="cs-CZ" altLang="cs-CZ" dirty="0" smtClean="0"/>
              <a:t>okolí </a:t>
            </a:r>
            <a:r>
              <a:rPr lang="cs-CZ" altLang="cs-CZ" dirty="0"/>
              <a:t>prolomení </a:t>
            </a:r>
            <a:r>
              <a:rPr lang="cs-CZ" altLang="cs-CZ" dirty="0" smtClean="0"/>
              <a:t>hrany</a:t>
            </a:r>
          </a:p>
          <a:p>
            <a:pPr lvl="1"/>
            <a:r>
              <a:rPr lang="cs-CZ" altLang="cs-CZ" dirty="0" smtClean="0"/>
              <a:t>Dále STIR MRI</a:t>
            </a:r>
          </a:p>
          <a:p>
            <a:r>
              <a:rPr lang="cs-CZ" altLang="cs-CZ" dirty="0" smtClean="0">
                <a:solidFill>
                  <a:srgbClr val="FF0000"/>
                </a:solidFill>
              </a:rPr>
              <a:t>Diferenciální diagnóza!</a:t>
            </a:r>
            <a:endParaRPr lang="cs-CZ" altLang="cs-CZ" dirty="0">
              <a:solidFill>
                <a:srgbClr val="FF0000"/>
              </a:solidFill>
            </a:endParaRPr>
          </a:p>
        </p:txBody>
      </p:sp>
      <p:grpSp>
        <p:nvGrpSpPr>
          <p:cNvPr id="6" name="Group 1026"/>
          <p:cNvGrpSpPr>
            <a:grpSpLocks/>
          </p:cNvGrpSpPr>
          <p:nvPr/>
        </p:nvGrpSpPr>
        <p:grpSpPr bwMode="auto">
          <a:xfrm>
            <a:off x="5524725" y="1692002"/>
            <a:ext cx="6230550" cy="2077052"/>
            <a:chOff x="336" y="432"/>
            <a:chExt cx="4992" cy="1680"/>
          </a:xfrm>
        </p:grpSpPr>
        <p:pic>
          <p:nvPicPr>
            <p:cNvPr id="7" name="Picture 10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54" t="17165" r="15674" b="30597"/>
            <a:stretch>
              <a:fillRect/>
            </a:stretch>
          </p:blipFill>
          <p:spPr bwMode="auto">
            <a:xfrm>
              <a:off x="336" y="432"/>
              <a:ext cx="1785" cy="1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102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1" t="18657" r="18654" b="29105"/>
            <a:stretch>
              <a:fillRect/>
            </a:stretch>
          </p:blipFill>
          <p:spPr bwMode="auto">
            <a:xfrm>
              <a:off x="2112" y="432"/>
              <a:ext cx="1744" cy="1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02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43" t="18657" r="22112" b="29103"/>
            <a:stretch>
              <a:fillRect/>
            </a:stretch>
          </p:blipFill>
          <p:spPr bwMode="auto">
            <a:xfrm>
              <a:off x="3840" y="432"/>
              <a:ext cx="1488" cy="1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636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dirty="0">
                <a:solidFill>
                  <a:srgbClr val="0000DC"/>
                </a:solidFill>
              </a:rPr>
              <a:t>Ortopedická klinika LF MU a FN Brno – </a:t>
            </a:r>
            <a:r>
              <a:rPr dirty="0" err="1">
                <a:solidFill>
                  <a:srgbClr val="0000DC"/>
                </a:solidFill>
              </a:rPr>
              <a:t>odb</a:t>
            </a:r>
            <a:r>
              <a:rPr dirty="0">
                <a:solidFill>
                  <a:srgbClr val="0000DC"/>
                </a:solidFill>
              </a:rPr>
              <a:t>. as. MUDr. Jan Kocanda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MRI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starý </a:t>
            </a:r>
            <a:r>
              <a:rPr lang="cs-CZ" altLang="cs-CZ" dirty="0" err="1" smtClean="0"/>
              <a:t>Schmorlův</a:t>
            </a:r>
            <a:r>
              <a:rPr lang="cs-CZ" altLang="cs-CZ" dirty="0" smtClean="0"/>
              <a:t> uzel: </a:t>
            </a:r>
          </a:p>
          <a:p>
            <a:pPr lvl="1"/>
            <a:r>
              <a:rPr lang="cs-CZ" altLang="cs-CZ" dirty="0"/>
              <a:t>k</a:t>
            </a:r>
            <a:r>
              <a:rPr lang="cs-CZ" altLang="cs-CZ" dirty="0" smtClean="0"/>
              <a:t>onsolidovaný</a:t>
            </a:r>
          </a:p>
          <a:p>
            <a:pPr lvl="1"/>
            <a:r>
              <a:rPr lang="cs-CZ" altLang="cs-CZ" dirty="0" smtClean="0"/>
              <a:t>neaktivní</a:t>
            </a:r>
          </a:p>
          <a:p>
            <a:r>
              <a:rPr lang="cs-CZ" altLang="cs-CZ" dirty="0" smtClean="0"/>
              <a:t>čerstvý </a:t>
            </a:r>
            <a:r>
              <a:rPr lang="cs-CZ" altLang="cs-CZ" dirty="0" err="1" smtClean="0"/>
              <a:t>Schmorlův</a:t>
            </a:r>
            <a:r>
              <a:rPr lang="cs-CZ" altLang="cs-CZ" dirty="0" smtClean="0"/>
              <a:t> uzel: </a:t>
            </a:r>
          </a:p>
          <a:p>
            <a:pPr lvl="1"/>
            <a:r>
              <a:rPr lang="cs-CZ" altLang="cs-CZ" dirty="0"/>
              <a:t>c</a:t>
            </a:r>
            <a:r>
              <a:rPr lang="cs-CZ" altLang="cs-CZ" dirty="0" smtClean="0"/>
              <a:t>harakter </a:t>
            </a:r>
            <a:r>
              <a:rPr lang="cs-CZ" altLang="cs-CZ" dirty="0" err="1" smtClean="0"/>
              <a:t>osteolýzy</a:t>
            </a:r>
            <a:endParaRPr lang="cs-CZ" altLang="cs-CZ" dirty="0" smtClean="0"/>
          </a:p>
          <a:p>
            <a:pPr lvl="1"/>
            <a:r>
              <a:rPr lang="cs-CZ" altLang="cs-CZ" dirty="0" smtClean="0"/>
              <a:t>okolí </a:t>
            </a:r>
            <a:r>
              <a:rPr lang="cs-CZ" altLang="cs-CZ" dirty="0"/>
              <a:t>prolomení </a:t>
            </a:r>
            <a:r>
              <a:rPr lang="cs-CZ" altLang="cs-CZ" dirty="0" smtClean="0"/>
              <a:t>hrany</a:t>
            </a:r>
          </a:p>
          <a:p>
            <a:pPr lvl="1"/>
            <a:r>
              <a:rPr lang="cs-CZ" altLang="cs-CZ" dirty="0"/>
              <a:t>d</a:t>
            </a:r>
            <a:r>
              <a:rPr lang="cs-CZ" altLang="cs-CZ" dirty="0" smtClean="0"/>
              <a:t>ále T2, lépe STIR MRI</a:t>
            </a:r>
          </a:p>
          <a:p>
            <a:r>
              <a:rPr lang="cs-CZ" altLang="cs-CZ" dirty="0" smtClean="0">
                <a:solidFill>
                  <a:srgbClr val="FF0000"/>
                </a:solidFill>
              </a:rPr>
              <a:t>Diferenciální diagnóza!</a:t>
            </a:r>
            <a:endParaRPr lang="cs-CZ" altLang="cs-CZ" dirty="0">
              <a:solidFill>
                <a:srgbClr val="FF0000"/>
              </a:solidFill>
            </a:endParaRPr>
          </a:p>
        </p:txBody>
      </p:sp>
      <p:pic>
        <p:nvPicPr>
          <p:cNvPr id="11" name="Picture 1026"/>
          <p:cNvPicPr>
            <a:picLocks noChangeAspect="1" noChangeArrowheads="1"/>
          </p:cNvPicPr>
          <p:nvPr/>
        </p:nvPicPr>
        <p:blipFill rotWithShape="1"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6" t="1195" r="33010" b="1416"/>
          <a:stretch/>
        </p:blipFill>
        <p:spPr bwMode="auto">
          <a:xfrm>
            <a:off x="5353050" y="724575"/>
            <a:ext cx="295275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27"/>
          <p:cNvPicPr>
            <a:picLocks noChangeAspect="1" noChangeArrowheads="1"/>
          </p:cNvPicPr>
          <p:nvPr/>
        </p:nvPicPr>
        <p:blipFill rotWithShape="1"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0" t="1196" r="38388" b="3655"/>
          <a:stretch/>
        </p:blipFill>
        <p:spPr bwMode="auto">
          <a:xfrm>
            <a:off x="9067800" y="762000"/>
            <a:ext cx="222885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Přímá spojnice se šipkou 7"/>
          <p:cNvCxnSpPr/>
          <p:nvPr/>
        </p:nvCxnSpPr>
        <p:spPr bwMode="auto">
          <a:xfrm>
            <a:off x="4191000" y="762000"/>
            <a:ext cx="1905600" cy="4095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nice se šipkou 13"/>
          <p:cNvCxnSpPr/>
          <p:nvPr/>
        </p:nvCxnSpPr>
        <p:spPr bwMode="auto">
          <a:xfrm flipV="1">
            <a:off x="4362450" y="3190875"/>
            <a:ext cx="1600200" cy="1428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nice se šipkou 15"/>
          <p:cNvCxnSpPr/>
          <p:nvPr/>
        </p:nvCxnSpPr>
        <p:spPr bwMode="auto">
          <a:xfrm>
            <a:off x="8640000" y="1171576"/>
            <a:ext cx="1018350" cy="2190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Přímá spojnice se šipkou 17"/>
          <p:cNvCxnSpPr/>
          <p:nvPr/>
        </p:nvCxnSpPr>
        <p:spPr bwMode="auto">
          <a:xfrm flipV="1">
            <a:off x="8640000" y="3262312"/>
            <a:ext cx="789750" cy="3571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ovéPole 18"/>
          <p:cNvSpPr txBox="1"/>
          <p:nvPr/>
        </p:nvSpPr>
        <p:spPr>
          <a:xfrm>
            <a:off x="6563166" y="5696625"/>
            <a:ext cx="53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T2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9915966" y="5727487"/>
            <a:ext cx="53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915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Typické: </a:t>
            </a:r>
          </a:p>
          <a:p>
            <a:pPr lvl="1"/>
            <a:r>
              <a:rPr lang="en-US" dirty="0" err="1" smtClean="0"/>
              <a:t>typ</a:t>
            </a:r>
            <a:r>
              <a:rPr lang="en-US" dirty="0" smtClean="0"/>
              <a:t> </a:t>
            </a:r>
            <a:r>
              <a:rPr lang="en-US" dirty="0"/>
              <a:t>I: </a:t>
            </a:r>
            <a:r>
              <a:rPr lang="cs-CZ" dirty="0" smtClean="0"/>
              <a:t>pouze </a:t>
            </a:r>
            <a:r>
              <a:rPr lang="cs-CZ" dirty="0" err="1" smtClean="0"/>
              <a:t>Th</a:t>
            </a:r>
            <a:r>
              <a:rPr lang="cs-CZ" dirty="0" smtClean="0"/>
              <a:t> páteř: horní typ</a:t>
            </a:r>
          </a:p>
          <a:p>
            <a:pPr lvl="1"/>
            <a:r>
              <a:rPr lang="en-US" dirty="0" err="1" smtClean="0"/>
              <a:t>typ</a:t>
            </a:r>
            <a:r>
              <a:rPr lang="en-US" dirty="0" smtClean="0"/>
              <a:t> II</a:t>
            </a:r>
            <a:r>
              <a:rPr lang="cs-CZ" dirty="0" smtClean="0"/>
              <a:t>: </a:t>
            </a:r>
            <a:r>
              <a:rPr lang="cs-CZ" dirty="0" err="1" smtClean="0"/>
              <a:t>Th</a:t>
            </a:r>
            <a:r>
              <a:rPr lang="cs-CZ" dirty="0" smtClean="0"/>
              <a:t> – L přechod: dolní typ</a:t>
            </a:r>
            <a:endParaRPr lang="en-US" dirty="0"/>
          </a:p>
          <a:p>
            <a:pPr lvl="2"/>
            <a:r>
              <a:rPr lang="cs-CZ" dirty="0" smtClean="0"/>
              <a:t>Postihuje přechod </a:t>
            </a:r>
            <a:r>
              <a:rPr lang="cs-CZ" dirty="0" err="1" smtClean="0"/>
              <a:t>Th</a:t>
            </a:r>
            <a:r>
              <a:rPr lang="cs-CZ" dirty="0" smtClean="0"/>
              <a:t> a L páteře</a:t>
            </a:r>
          </a:p>
          <a:p>
            <a:pPr lvl="2"/>
            <a:r>
              <a:rPr lang="cs-CZ" dirty="0" smtClean="0"/>
              <a:t>„lumbální typ“ </a:t>
            </a:r>
            <a:r>
              <a:rPr lang="cs-CZ" dirty="0" err="1" smtClean="0"/>
              <a:t>Morbus</a:t>
            </a:r>
            <a:r>
              <a:rPr lang="cs-CZ" dirty="0" smtClean="0"/>
              <a:t> </a:t>
            </a:r>
            <a:r>
              <a:rPr lang="cs-CZ" dirty="0" err="1" smtClean="0"/>
              <a:t>Scheuermann</a:t>
            </a:r>
            <a:endParaRPr lang="cs-CZ" dirty="0" smtClean="0"/>
          </a:p>
          <a:p>
            <a:pPr lvl="2"/>
            <a:r>
              <a:rPr lang="cs-CZ" altLang="cs-CZ" dirty="0"/>
              <a:t>čerstvý </a:t>
            </a:r>
            <a:r>
              <a:rPr lang="cs-CZ" altLang="cs-CZ" dirty="0" err="1"/>
              <a:t>Schmorlův</a:t>
            </a:r>
            <a:r>
              <a:rPr lang="cs-CZ" altLang="cs-CZ" dirty="0"/>
              <a:t> </a:t>
            </a:r>
            <a:r>
              <a:rPr lang="cs-CZ" altLang="cs-CZ" dirty="0" smtClean="0"/>
              <a:t>uzel</a:t>
            </a:r>
          </a:p>
          <a:p>
            <a:r>
              <a:rPr lang="cs-CZ" dirty="0" smtClean="0"/>
              <a:t>Atypické:</a:t>
            </a:r>
            <a:r>
              <a:rPr lang="cs-CZ" sz="2000" dirty="0" smtClean="0"/>
              <a:t> </a:t>
            </a:r>
          </a:p>
          <a:p>
            <a:pPr lvl="1"/>
            <a:r>
              <a:rPr lang="cs-CZ" altLang="cs-CZ" dirty="0" smtClean="0"/>
              <a:t>I. forma (změny obratlů bez </a:t>
            </a:r>
            <a:r>
              <a:rPr lang="cs-CZ" altLang="cs-CZ" dirty="0" err="1" smtClean="0"/>
              <a:t>hyperkyfózy</a:t>
            </a:r>
            <a:r>
              <a:rPr lang="cs-CZ" altLang="cs-CZ" dirty="0" smtClean="0"/>
              <a:t>)</a:t>
            </a:r>
          </a:p>
          <a:p>
            <a:pPr lvl="1"/>
            <a:r>
              <a:rPr lang="cs-CZ" altLang="cs-CZ" dirty="0" smtClean="0"/>
              <a:t>II. forma (typická klinika, žádné signifikantní vážné RTG změny)</a:t>
            </a:r>
          </a:p>
          <a:p>
            <a:pPr lvl="1"/>
            <a:r>
              <a:rPr lang="cs-CZ" altLang="cs-CZ" dirty="0" smtClean="0"/>
              <a:t>III. forma (bederní lokalizace)</a:t>
            </a:r>
          </a:p>
          <a:p>
            <a:pPr lvl="2"/>
            <a:endParaRPr lang="cs-CZ" sz="20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Typické a atypické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Formy </a:t>
            </a:r>
            <a:r>
              <a:rPr lang="cs-CZ" dirty="0" err="1" smtClean="0"/>
              <a:t>Morbus</a:t>
            </a:r>
            <a:r>
              <a:rPr lang="cs-CZ" dirty="0" smtClean="0"/>
              <a:t> </a:t>
            </a:r>
            <a:r>
              <a:rPr lang="cs-CZ" dirty="0" err="1" smtClean="0"/>
              <a:t>Scheuermann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041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I. stádium </a:t>
            </a:r>
            <a:r>
              <a:rPr lang="cs-CZ" altLang="cs-CZ" dirty="0" smtClean="0"/>
              <a:t>floridní</a:t>
            </a:r>
          </a:p>
          <a:p>
            <a:pPr lvl="1"/>
            <a:r>
              <a:rPr lang="cs-CZ" altLang="cs-CZ" dirty="0" smtClean="0"/>
              <a:t>9-12 </a:t>
            </a:r>
            <a:r>
              <a:rPr lang="cs-CZ" altLang="cs-CZ" dirty="0"/>
              <a:t>let, kulatá volná záda s bolestí, svalové </a:t>
            </a:r>
            <a:r>
              <a:rPr lang="cs-CZ" altLang="cs-CZ" dirty="0" smtClean="0"/>
              <a:t>změny</a:t>
            </a:r>
          </a:p>
          <a:p>
            <a:pPr lvl="1"/>
            <a:endParaRPr lang="cs-CZ" altLang="cs-CZ" dirty="0"/>
          </a:p>
          <a:p>
            <a:r>
              <a:rPr lang="cs-CZ" altLang="cs-CZ" dirty="0"/>
              <a:t>II. stádium </a:t>
            </a:r>
            <a:r>
              <a:rPr lang="cs-CZ" altLang="cs-CZ" dirty="0" smtClean="0"/>
              <a:t>deformit</a:t>
            </a:r>
          </a:p>
          <a:p>
            <a:pPr lvl="1"/>
            <a:r>
              <a:rPr lang="cs-CZ" altLang="cs-CZ" dirty="0" smtClean="0"/>
              <a:t>13-16 </a:t>
            </a:r>
            <a:r>
              <a:rPr lang="cs-CZ" altLang="cs-CZ" dirty="0"/>
              <a:t>let, tuhost, </a:t>
            </a:r>
            <a:r>
              <a:rPr lang="cs-CZ" altLang="cs-CZ" dirty="0" err="1"/>
              <a:t>rtg</a:t>
            </a:r>
            <a:r>
              <a:rPr lang="cs-CZ" altLang="cs-CZ" dirty="0"/>
              <a:t> </a:t>
            </a:r>
            <a:r>
              <a:rPr lang="cs-CZ" altLang="cs-CZ" dirty="0" smtClean="0"/>
              <a:t>změny</a:t>
            </a:r>
            <a:endParaRPr lang="cs-CZ" altLang="cs-CZ" dirty="0"/>
          </a:p>
          <a:p>
            <a:pPr lvl="1"/>
            <a:endParaRPr lang="cs-CZ" altLang="cs-CZ" dirty="0"/>
          </a:p>
          <a:p>
            <a:r>
              <a:rPr lang="cs-CZ" altLang="cs-CZ" dirty="0"/>
              <a:t>III. stádium </a:t>
            </a:r>
            <a:r>
              <a:rPr lang="cs-CZ" altLang="cs-CZ" dirty="0" smtClean="0"/>
              <a:t>následků</a:t>
            </a:r>
          </a:p>
          <a:p>
            <a:pPr lvl="1"/>
            <a:r>
              <a:rPr lang="cs-CZ" altLang="cs-CZ" dirty="0" smtClean="0"/>
              <a:t>chronické </a:t>
            </a:r>
            <a:r>
              <a:rPr lang="cs-CZ" altLang="cs-CZ" dirty="0"/>
              <a:t>bolesti </a:t>
            </a:r>
            <a:r>
              <a:rPr lang="cs-CZ" altLang="cs-CZ" dirty="0" smtClean="0"/>
              <a:t>zad</a:t>
            </a:r>
            <a:endParaRPr lang="cs-CZ" altLang="cs-CZ" dirty="0"/>
          </a:p>
          <a:p>
            <a:pPr lvl="2"/>
            <a:endParaRPr lang="cs-CZ" sz="20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Floridní – deformity - následky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Stádia </a:t>
            </a:r>
            <a:r>
              <a:rPr lang="cs-CZ" dirty="0" err="1" smtClean="0"/>
              <a:t>Morbus</a:t>
            </a:r>
            <a:r>
              <a:rPr lang="cs-CZ" dirty="0" smtClean="0"/>
              <a:t> </a:t>
            </a:r>
            <a:r>
              <a:rPr lang="cs-CZ" dirty="0" err="1" smtClean="0"/>
              <a:t>Scheuermann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214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Definice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Abnormální sagitální profil kyfózy nad normu pro daný věk</a:t>
            </a:r>
          </a:p>
          <a:p>
            <a:r>
              <a:rPr lang="cs-CZ" dirty="0" smtClean="0"/>
              <a:t>1D deformita vs. 3D deformita</a:t>
            </a:r>
          </a:p>
          <a:p>
            <a:r>
              <a:rPr lang="cs-CZ" dirty="0" smtClean="0"/>
              <a:t>Genderové rozdíly</a:t>
            </a:r>
          </a:p>
          <a:p>
            <a:r>
              <a:rPr lang="cs-CZ" dirty="0" smtClean="0"/>
              <a:t>Věkové aspekty</a:t>
            </a:r>
          </a:p>
          <a:p>
            <a:r>
              <a:rPr lang="cs-CZ" dirty="0" smtClean="0"/>
              <a:t>Diferenciální diagnostika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649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I. stupeň </a:t>
            </a:r>
            <a:r>
              <a:rPr lang="cs-CZ" altLang="cs-CZ" dirty="0" smtClean="0"/>
              <a:t>– </a:t>
            </a:r>
            <a:r>
              <a:rPr lang="cs-CZ" altLang="cs-CZ" dirty="0"/>
              <a:t>do 45° kyfózy</a:t>
            </a:r>
          </a:p>
          <a:p>
            <a:r>
              <a:rPr lang="cs-CZ" altLang="cs-CZ" dirty="0" smtClean="0"/>
              <a:t>II. stupeň - </a:t>
            </a:r>
            <a:r>
              <a:rPr lang="cs-CZ" altLang="cs-CZ" dirty="0"/>
              <a:t>do 55° kyfózy</a:t>
            </a:r>
          </a:p>
          <a:p>
            <a:r>
              <a:rPr lang="cs-CZ" altLang="cs-CZ" dirty="0"/>
              <a:t>III. </a:t>
            </a:r>
            <a:r>
              <a:rPr lang="cs-CZ" altLang="cs-CZ" dirty="0" smtClean="0"/>
              <a:t>stupeň </a:t>
            </a:r>
            <a:r>
              <a:rPr lang="cs-CZ" altLang="cs-CZ" dirty="0"/>
              <a:t>- do 65° kyfózy</a:t>
            </a:r>
          </a:p>
          <a:p>
            <a:r>
              <a:rPr lang="cs-CZ" altLang="cs-CZ" dirty="0"/>
              <a:t>IV. s</a:t>
            </a:r>
            <a:r>
              <a:rPr lang="cs-CZ" altLang="cs-CZ" dirty="0" smtClean="0"/>
              <a:t>tupeň -  </a:t>
            </a:r>
            <a:r>
              <a:rPr lang="cs-CZ" altLang="cs-CZ" dirty="0"/>
              <a:t>75° a více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Montgomery 1981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Stupně </a:t>
            </a:r>
            <a:r>
              <a:rPr lang="cs-CZ" dirty="0" err="1" smtClean="0"/>
              <a:t>Morbus</a:t>
            </a:r>
            <a:r>
              <a:rPr lang="cs-CZ" dirty="0" smtClean="0"/>
              <a:t> </a:t>
            </a:r>
            <a:r>
              <a:rPr lang="cs-CZ" dirty="0" err="1" smtClean="0"/>
              <a:t>Scheuermann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857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dirty="0" smtClean="0"/>
              <a:t>Konzervativní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s-CZ" dirty="0" smtClean="0"/>
              <a:t>Chirurgická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cvičení</a:t>
            </a:r>
            <a:endParaRPr lang="cs-CZ" altLang="cs-CZ" dirty="0"/>
          </a:p>
          <a:p>
            <a:r>
              <a:rPr lang="cs-CZ" altLang="cs-CZ" dirty="0" smtClean="0"/>
              <a:t>ortézy </a:t>
            </a:r>
            <a:r>
              <a:rPr lang="cs-CZ" altLang="cs-CZ" dirty="0"/>
              <a:t>a cvičení</a:t>
            </a:r>
          </a:p>
          <a:p>
            <a:r>
              <a:rPr lang="cs-CZ" altLang="cs-CZ" dirty="0" smtClean="0"/>
              <a:t>antigravitační </a:t>
            </a:r>
            <a:r>
              <a:rPr lang="cs-CZ" altLang="cs-CZ" dirty="0"/>
              <a:t>sádrový korzet s </a:t>
            </a:r>
            <a:r>
              <a:rPr lang="cs-CZ" altLang="cs-CZ" dirty="0" smtClean="0"/>
              <a:t>následnou ortézou </a:t>
            </a:r>
            <a:r>
              <a:rPr lang="cs-CZ" altLang="cs-CZ" dirty="0"/>
              <a:t>a </a:t>
            </a:r>
            <a:r>
              <a:rPr lang="cs-CZ" altLang="cs-CZ" dirty="0" smtClean="0"/>
              <a:t>LTV</a:t>
            </a:r>
          </a:p>
          <a:p>
            <a:r>
              <a:rPr lang="cs-CZ" altLang="cs-CZ" dirty="0" smtClean="0"/>
              <a:t>„Lyonská </a:t>
            </a:r>
            <a:r>
              <a:rPr lang="cs-CZ" altLang="cs-CZ" dirty="0"/>
              <a:t>metoda“ </a:t>
            </a:r>
            <a:r>
              <a:rPr lang="cs-CZ" altLang="cs-CZ" dirty="0" smtClean="0"/>
              <a:t>De </a:t>
            </a:r>
            <a:r>
              <a:rPr lang="cs-CZ" altLang="cs-CZ" dirty="0" err="1" smtClean="0"/>
              <a:t>Mauroy</a:t>
            </a:r>
            <a:r>
              <a:rPr lang="cs-CZ" altLang="cs-CZ" dirty="0" smtClean="0"/>
              <a:t> </a:t>
            </a:r>
            <a:r>
              <a:rPr lang="cs-CZ" altLang="cs-CZ" dirty="0"/>
              <a:t>a </a:t>
            </a:r>
            <a:r>
              <a:rPr lang="cs-CZ" altLang="cs-CZ" dirty="0" err="1"/>
              <a:t>Stagnara</a:t>
            </a:r>
            <a:r>
              <a:rPr lang="cs-CZ" altLang="cs-CZ" dirty="0"/>
              <a:t> </a:t>
            </a:r>
            <a:r>
              <a:rPr lang="cs-CZ" altLang="cs-CZ" dirty="0" smtClean="0"/>
              <a:t>1978</a:t>
            </a:r>
            <a:endParaRPr lang="cs-CZ" altLang="cs-CZ" dirty="0"/>
          </a:p>
          <a:p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r>
              <a:rPr lang="cs-CZ" dirty="0" smtClean="0"/>
              <a:t>Indikace: </a:t>
            </a:r>
          </a:p>
          <a:p>
            <a:pPr lvl="1"/>
            <a:r>
              <a:rPr lang="cs-CZ" dirty="0" smtClean="0"/>
              <a:t>Absolutní: </a:t>
            </a:r>
          </a:p>
          <a:p>
            <a:pPr lvl="2"/>
            <a:r>
              <a:rPr lang="cs-CZ" dirty="0" smtClean="0"/>
              <a:t>-    neurologický deficit (extrémně vzácné)</a:t>
            </a:r>
          </a:p>
          <a:p>
            <a:pPr lvl="1"/>
            <a:r>
              <a:rPr lang="cs-CZ" dirty="0" smtClean="0"/>
              <a:t>Relativní: </a:t>
            </a:r>
          </a:p>
          <a:p>
            <a:pPr lvl="2"/>
            <a:r>
              <a:rPr lang="cs-CZ" dirty="0" smtClean="0"/>
              <a:t>-    Rigidní deformita nad 70°</a:t>
            </a:r>
          </a:p>
          <a:p>
            <a:pPr marL="1200150" lvl="2" indent="-285750">
              <a:buFontTx/>
              <a:buChar char="-"/>
            </a:pPr>
            <a:r>
              <a:rPr lang="cs-CZ" dirty="0" smtClean="0"/>
              <a:t>Bolest</a:t>
            </a:r>
          </a:p>
          <a:p>
            <a:pPr marL="1200150" lvl="2" indent="-285750">
              <a:buFontTx/>
              <a:buChar char="-"/>
            </a:pPr>
            <a:r>
              <a:rPr lang="cs-CZ" dirty="0" smtClean="0"/>
              <a:t>Kosmetika</a:t>
            </a:r>
          </a:p>
          <a:p>
            <a:r>
              <a:rPr lang="cs-CZ" dirty="0" smtClean="0"/>
              <a:t>Zadní </a:t>
            </a:r>
            <a:r>
              <a:rPr lang="cs-CZ" dirty="0" err="1" smtClean="0"/>
              <a:t>spondylodéza</a:t>
            </a:r>
            <a:endParaRPr lang="cs-CZ" dirty="0" smtClean="0"/>
          </a:p>
          <a:p>
            <a:r>
              <a:rPr lang="cs-CZ" dirty="0" smtClean="0"/>
              <a:t>SPO/PSO</a:t>
            </a:r>
          </a:p>
        </p:txBody>
      </p:sp>
    </p:spTree>
    <p:extLst>
      <p:ext uri="{BB962C8B-B14F-4D97-AF65-F5344CB8AC3E}">
        <p14:creationId xmlns:p14="http://schemas.microsoft.com/office/powerpoint/2010/main" val="193208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</a:t>
            </a:r>
            <a:r>
              <a:rPr lang="cs-CZ" dirty="0" smtClean="0"/>
              <a:t>Kocanda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Konzervativní postupy</a:t>
            </a:r>
            <a:endParaRPr lang="cs-CZ" dirty="0"/>
          </a:p>
        </p:txBody>
      </p:sp>
      <p:pic>
        <p:nvPicPr>
          <p:cNvPr id="6150" name="Picture 6" descr="An external file that holds a picture, illustration, etc.&#10;Object name is TOORTHJ-11-1521_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1467" b="1"/>
          <a:stretch/>
        </p:blipFill>
        <p:spPr bwMode="auto">
          <a:xfrm>
            <a:off x="742950" y="1333500"/>
            <a:ext cx="9813355" cy="479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3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</a:t>
            </a:r>
            <a:r>
              <a:rPr lang="cs-CZ" dirty="0" smtClean="0"/>
              <a:t>Kocanda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Konzervativní postupy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Cvičení + </a:t>
            </a:r>
            <a:r>
              <a:rPr lang="cs-CZ" dirty="0" err="1" smtClean="0"/>
              <a:t>korzetoterapie</a:t>
            </a:r>
            <a:endParaRPr lang="cs-CZ" dirty="0"/>
          </a:p>
          <a:p>
            <a:r>
              <a:rPr lang="cs-CZ" dirty="0"/>
              <a:t>Fyzikální léčba</a:t>
            </a:r>
          </a:p>
          <a:p>
            <a:r>
              <a:rPr lang="cs-CZ" dirty="0" smtClean="0"/>
              <a:t>Stop: </a:t>
            </a:r>
            <a:r>
              <a:rPr lang="cs-CZ" dirty="0"/>
              <a:t>soutěžního sportu</a:t>
            </a:r>
          </a:p>
          <a:p>
            <a:r>
              <a:rPr lang="cs-CZ" dirty="0" smtClean="0"/>
              <a:t>Stop: těžké </a:t>
            </a:r>
            <a:r>
              <a:rPr lang="cs-CZ" dirty="0"/>
              <a:t>zátěže</a:t>
            </a:r>
          </a:p>
          <a:p>
            <a:r>
              <a:rPr lang="cs-CZ" dirty="0"/>
              <a:t>NSA, </a:t>
            </a:r>
            <a:r>
              <a:rPr lang="cs-CZ" dirty="0" smtClean="0"/>
              <a:t>analgetika?</a:t>
            </a:r>
            <a:endParaRPr lang="cs-CZ" dirty="0"/>
          </a:p>
          <a:p>
            <a:r>
              <a:rPr lang="cs-CZ" dirty="0" err="1" smtClean="0"/>
              <a:t>Myorelaxantia</a:t>
            </a:r>
            <a:r>
              <a:rPr lang="cs-CZ" dirty="0" smtClean="0"/>
              <a:t>?</a:t>
            </a:r>
            <a:endParaRPr lang="cs-CZ" dirty="0"/>
          </a:p>
        </p:txBody>
      </p:sp>
      <p:pic>
        <p:nvPicPr>
          <p:cNvPr id="6" name="Picture 6" descr="D:\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036" y="434702"/>
            <a:ext cx="2011801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MV_korzet\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375" y="3785148"/>
            <a:ext cx="2890462" cy="192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436349" y="3144087"/>
            <a:ext cx="234448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200" dirty="0"/>
              <a:t>Modifikovaná </a:t>
            </a:r>
            <a:r>
              <a:rPr lang="cs-CZ" altLang="cs-CZ" sz="1200" dirty="0" err="1"/>
              <a:t>Milwaukee</a:t>
            </a:r>
            <a:r>
              <a:rPr lang="cs-CZ" altLang="cs-CZ" sz="1200" dirty="0"/>
              <a:t> ortéza </a:t>
            </a:r>
            <a:br>
              <a:rPr lang="cs-CZ" altLang="cs-CZ" sz="1200" dirty="0"/>
            </a:br>
            <a:r>
              <a:rPr lang="cs-CZ" altLang="cs-CZ" sz="1100" dirty="0"/>
              <a:t>(Hudeček- </a:t>
            </a:r>
            <a:r>
              <a:rPr lang="cs-CZ" altLang="cs-CZ" sz="1100" dirty="0" err="1"/>
              <a:t>Wernio</a:t>
            </a:r>
            <a:r>
              <a:rPr lang="cs-CZ" altLang="cs-CZ" sz="1100" dirty="0"/>
              <a:t> – Šlechta 2004)</a:t>
            </a:r>
            <a:endParaRPr lang="cs-CZ" sz="1100" dirty="0"/>
          </a:p>
        </p:txBody>
      </p:sp>
      <p:pic>
        <p:nvPicPr>
          <p:cNvPr id="6146" name="Picture 2" descr="VÃ½sledek obrÃ¡zku pro TLSO orthosis scheuerm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781" y="468745"/>
            <a:ext cx="3254594" cy="202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n external file that holds a picture, illustration, etc.&#10;Object name is 13013_2016_89_Fig1_HTM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947" y="3785148"/>
            <a:ext cx="3753791" cy="192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05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Antigravitační – sádrový - korzet</a:t>
            </a:r>
            <a:endParaRPr lang="cs-CZ" dirty="0"/>
          </a:p>
        </p:txBody>
      </p:sp>
      <p:pic>
        <p:nvPicPr>
          <p:cNvPr id="5" name="Picture 1030" descr="F:\korzety\reklinacmi_korzet\P51606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296003"/>
            <a:ext cx="3174197" cy="238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31" descr="F:\korzety\reklinacmi_korzet\P51607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9" y="3766926"/>
            <a:ext cx="3174197" cy="238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02.jpg"/>
          <p:cNvPicPr>
            <a:picLocks noChangeAspect="1" noChangeArrowheads="1"/>
          </p:cNvPicPr>
          <p:nvPr/>
        </p:nvPicPr>
        <p:blipFill>
          <a:blip r:embed="rId5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528" y="1292440"/>
            <a:ext cx="2625972" cy="481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:\03.jpg"/>
          <p:cNvPicPr>
            <a:picLocks noChangeAspect="1" noChangeArrowheads="1"/>
          </p:cNvPicPr>
          <p:nvPr/>
        </p:nvPicPr>
        <p:blipFill>
          <a:blip r:embed="rId6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830" y="1292440"/>
            <a:ext cx="2222835" cy="481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 bwMode="auto">
          <a:xfrm>
            <a:off x="4963988" y="1962150"/>
            <a:ext cx="781050" cy="2095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7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Cvičení</a:t>
            </a:r>
          </a:p>
          <a:p>
            <a:r>
              <a:rPr lang="cs-CZ" dirty="0"/>
              <a:t>Fyzikální léčba</a:t>
            </a:r>
          </a:p>
          <a:p>
            <a:r>
              <a:rPr lang="cs-CZ" dirty="0"/>
              <a:t>Zákaz soutěžního sportu</a:t>
            </a:r>
          </a:p>
          <a:p>
            <a:r>
              <a:rPr lang="cs-CZ" dirty="0"/>
              <a:t>Zákaz těžké zátěže</a:t>
            </a:r>
          </a:p>
          <a:p>
            <a:r>
              <a:rPr lang="cs-CZ" dirty="0"/>
              <a:t>NSA, analgetika</a:t>
            </a:r>
          </a:p>
          <a:p>
            <a:r>
              <a:rPr lang="cs-CZ" dirty="0" err="1"/>
              <a:t>Myorelaxantia</a:t>
            </a:r>
            <a:endParaRPr lang="cs-CZ" dirty="0"/>
          </a:p>
          <a:p>
            <a:r>
              <a:rPr lang="cs-CZ" dirty="0"/>
              <a:t>Antigravitační ortéza </a:t>
            </a:r>
            <a:r>
              <a:rPr lang="cs-CZ" dirty="0" smtClean="0"/>
              <a:t>(anti-</a:t>
            </a:r>
            <a:r>
              <a:rPr lang="cs-CZ" dirty="0" err="1" smtClean="0"/>
              <a:t>gravity</a:t>
            </a:r>
            <a:r>
              <a:rPr lang="cs-CZ" dirty="0" smtClean="0"/>
              <a:t> </a:t>
            </a:r>
            <a:r>
              <a:rPr lang="cs-CZ" dirty="0" err="1" smtClean="0"/>
              <a:t>brace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23h/16h režim noc, </a:t>
            </a:r>
            <a:r>
              <a:rPr lang="cs-CZ" strike="sngStrike" dirty="0" smtClean="0"/>
              <a:t>noční režim</a:t>
            </a:r>
            <a:r>
              <a:rPr lang="cs-CZ" dirty="0" smtClean="0"/>
              <a:t>, intenzivní, denní cvičení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Rehabilitace a protetika</a:t>
            </a:r>
          </a:p>
        </p:txBody>
      </p:sp>
    </p:spTree>
    <p:extLst>
      <p:ext uri="{BB962C8B-B14F-4D97-AF65-F5344CB8AC3E}">
        <p14:creationId xmlns:p14="http://schemas.microsoft.com/office/powerpoint/2010/main" val="6578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cs-CZ" altLang="cs-CZ" dirty="0"/>
              <a:t>Individuální LTV + instruktáž</a:t>
            </a:r>
          </a:p>
          <a:p>
            <a:pPr>
              <a:lnSpc>
                <a:spcPct val="140000"/>
              </a:lnSpc>
            </a:pPr>
            <a:r>
              <a:rPr lang="cs-CZ" altLang="cs-CZ" dirty="0"/>
              <a:t>Individuální + speciální techniky (</a:t>
            </a:r>
            <a:r>
              <a:rPr lang="cs-CZ" altLang="cs-CZ" dirty="0" err="1"/>
              <a:t>Brunkow</a:t>
            </a:r>
            <a:r>
              <a:rPr lang="cs-CZ" altLang="cs-CZ" dirty="0"/>
              <a:t>, </a:t>
            </a:r>
            <a:r>
              <a:rPr lang="cs-CZ" altLang="cs-CZ" dirty="0" err="1"/>
              <a:t>Brügger</a:t>
            </a:r>
            <a:r>
              <a:rPr lang="cs-CZ" altLang="cs-CZ" dirty="0"/>
              <a:t>, </a:t>
            </a:r>
            <a:r>
              <a:rPr lang="cs-CZ" altLang="cs-CZ" dirty="0" err="1"/>
              <a:t>Klapp</a:t>
            </a:r>
            <a:r>
              <a:rPr lang="cs-CZ" altLang="cs-CZ" dirty="0"/>
              <a:t> a další)</a:t>
            </a:r>
          </a:p>
          <a:p>
            <a:pPr>
              <a:lnSpc>
                <a:spcPct val="140000"/>
              </a:lnSpc>
            </a:pPr>
            <a:r>
              <a:rPr lang="cs-CZ" altLang="cs-CZ" dirty="0"/>
              <a:t>Skupinová </a:t>
            </a:r>
          </a:p>
          <a:p>
            <a:pPr>
              <a:lnSpc>
                <a:spcPct val="140000"/>
              </a:lnSpc>
            </a:pPr>
            <a:r>
              <a:rPr lang="cs-CZ" altLang="cs-CZ" dirty="0"/>
              <a:t>Motivační (plavání, hippoterapie, tanec) 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23h/16h režim noc, </a:t>
            </a:r>
            <a:r>
              <a:rPr lang="cs-CZ" strike="sngStrike" dirty="0"/>
              <a:t>noční režim</a:t>
            </a:r>
            <a:r>
              <a:rPr lang="cs-CZ" dirty="0"/>
              <a:t>, intenzivní, denní cvičení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Rehabilitace a protetika</a:t>
            </a:r>
          </a:p>
        </p:txBody>
      </p:sp>
    </p:spTree>
    <p:extLst>
      <p:ext uri="{BB962C8B-B14F-4D97-AF65-F5344CB8AC3E}">
        <p14:creationId xmlns:p14="http://schemas.microsoft.com/office/powerpoint/2010/main" val="308632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 smtClean="0"/>
              <a:t>Brunkow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Rehabilitace a protetika</a:t>
            </a:r>
          </a:p>
        </p:txBody>
      </p:sp>
      <p:pic>
        <p:nvPicPr>
          <p:cNvPr id="6" name="Picture 6" descr="D:\archiv\obrazky_\doktori\muller\rehab_Scheuermann\8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661052"/>
            <a:ext cx="7791450" cy="456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97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 smtClean="0"/>
              <a:t>Brügger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Rehabilitace a protetika</a:t>
            </a:r>
          </a:p>
        </p:txBody>
      </p:sp>
      <p:pic>
        <p:nvPicPr>
          <p:cNvPr id="7" name="Picture 1030" descr="D:\archiv\obrazky_\doktori\muller\rehab_Scheuermann\9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692002"/>
            <a:ext cx="3256646" cy="445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31" descr="D:\archiv\obrazky_\doktori\muller\rehab_Scheuermann\9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03" y="1693250"/>
            <a:ext cx="2896044" cy="444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 bwMode="auto">
          <a:xfrm>
            <a:off x="1943100" y="2286000"/>
            <a:ext cx="781050" cy="2095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Obdélník 8"/>
          <p:cNvSpPr/>
          <p:nvPr/>
        </p:nvSpPr>
        <p:spPr bwMode="auto">
          <a:xfrm>
            <a:off x="6096600" y="2438400"/>
            <a:ext cx="781050" cy="2095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37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 smtClean="0"/>
              <a:t>Brügger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Rehabilitace a protetika</a:t>
            </a:r>
          </a:p>
        </p:txBody>
      </p:sp>
      <p:pic>
        <p:nvPicPr>
          <p:cNvPr id="9" name="Picture 6" descr="D:\archiv\obrazky_\doktori\muller\rehab_Scheuermann\9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714976"/>
            <a:ext cx="3383530" cy="436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archiv\obrazky_\doktori\muller\rehab_Scheuermann\9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741" y="1714976"/>
            <a:ext cx="2546426" cy="436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 bwMode="auto">
          <a:xfrm>
            <a:off x="2021240" y="2110977"/>
            <a:ext cx="781050" cy="2095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Obdélník 11"/>
          <p:cNvSpPr/>
          <p:nvPr/>
        </p:nvSpPr>
        <p:spPr bwMode="auto">
          <a:xfrm>
            <a:off x="5688169" y="2102403"/>
            <a:ext cx="781050" cy="2095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35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1925061" y="6579058"/>
            <a:ext cx="7920000" cy="252000"/>
          </a:xfrm>
        </p:spPr>
        <p:txBody>
          <a:bodyPr/>
          <a:lstStyle/>
          <a:p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Thoracic Kyphosis: Range in Normal Subjects Gerald T., June 12, 1972, </a:t>
            </a:r>
            <a:r>
              <a:rPr lang="en-US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Dpt</a:t>
            </a:r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of Radiology, University of Arizona, USA</a:t>
            </a:r>
            <a:endParaRPr lang="cs-CZ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4063" t="21945" r="23281" b="47500"/>
          <a:stretch/>
        </p:blipFill>
        <p:spPr>
          <a:xfrm>
            <a:off x="720000" y="-28256"/>
            <a:ext cx="10330122" cy="33718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50469" t="59693" r="24531" b="6743"/>
          <a:stretch/>
        </p:blipFill>
        <p:spPr>
          <a:xfrm>
            <a:off x="6057928" y="3264119"/>
            <a:ext cx="4431396" cy="334647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49844" t="23354" r="24531" b="43084"/>
          <a:stretch/>
        </p:blipFill>
        <p:spPr>
          <a:xfrm>
            <a:off x="1164676" y="3209723"/>
            <a:ext cx="4616013" cy="340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3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 smtClean="0"/>
              <a:t>Klapp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Rehabilitace a protetika</a:t>
            </a:r>
          </a:p>
        </p:txBody>
      </p:sp>
      <p:pic>
        <p:nvPicPr>
          <p:cNvPr id="7" name="Picture 7" descr="D:\archiv\obrazky_\doktori\muller\rehab_Scheuermann\9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150" y="2617174"/>
            <a:ext cx="6339992" cy="292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archiv\obrazky_\doktori\muller\rehab_Scheuermann\9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636976"/>
            <a:ext cx="2670900" cy="45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01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cs-CZ" altLang="cs-CZ" sz="2400" dirty="0" smtClean="0">
                <a:solidFill>
                  <a:srgbClr val="FF0000"/>
                </a:solidFill>
              </a:rPr>
              <a:t>CAST SYNDROM!!!</a:t>
            </a:r>
          </a:p>
          <a:p>
            <a:pPr>
              <a:lnSpc>
                <a:spcPct val="130000"/>
              </a:lnSpc>
            </a:pPr>
            <a:r>
              <a:rPr lang="cs-CZ" altLang="cs-CZ" sz="2400" dirty="0" smtClean="0"/>
              <a:t>Péče o antigravitační korzet (</a:t>
            </a:r>
            <a:r>
              <a:rPr lang="cs-CZ" altLang="cs-CZ" sz="2400" dirty="0" err="1" smtClean="0"/>
              <a:t>exantémy</a:t>
            </a:r>
            <a:r>
              <a:rPr lang="cs-CZ" altLang="cs-CZ" sz="2400" dirty="0" smtClean="0"/>
              <a:t>, dekubity)</a:t>
            </a:r>
          </a:p>
          <a:p>
            <a:pPr>
              <a:lnSpc>
                <a:spcPct val="130000"/>
              </a:lnSpc>
            </a:pPr>
            <a:r>
              <a:rPr lang="cs-CZ" altLang="cs-CZ" sz="2400" dirty="0" smtClean="0"/>
              <a:t>Dlouhodobá </a:t>
            </a:r>
            <a:r>
              <a:rPr lang="cs-CZ" altLang="cs-CZ" sz="2400" dirty="0"/>
              <a:t>léčba</a:t>
            </a:r>
          </a:p>
          <a:p>
            <a:pPr>
              <a:lnSpc>
                <a:spcPct val="130000"/>
              </a:lnSpc>
            </a:pPr>
            <a:r>
              <a:rPr lang="cs-CZ" altLang="cs-CZ" sz="2400" dirty="0"/>
              <a:t>Malá spolupráce v pubertě</a:t>
            </a:r>
          </a:p>
          <a:p>
            <a:pPr>
              <a:lnSpc>
                <a:spcPct val="130000"/>
              </a:lnSpc>
            </a:pPr>
            <a:r>
              <a:rPr lang="cs-CZ" altLang="cs-CZ" sz="2400" dirty="0"/>
              <a:t>Malá motivace </a:t>
            </a:r>
          </a:p>
          <a:p>
            <a:pPr>
              <a:lnSpc>
                <a:spcPct val="130000"/>
              </a:lnSpc>
            </a:pPr>
            <a:r>
              <a:rPr lang="cs-CZ" altLang="cs-CZ" sz="2400" dirty="0" smtClean="0"/>
              <a:t>Životní </a:t>
            </a:r>
            <a:r>
              <a:rPr lang="cs-CZ" altLang="cs-CZ" sz="2400" dirty="0"/>
              <a:t>styl</a:t>
            </a:r>
          </a:p>
          <a:p>
            <a:pPr>
              <a:lnSpc>
                <a:spcPct val="130000"/>
              </a:lnSpc>
            </a:pPr>
            <a:r>
              <a:rPr lang="cs-CZ" altLang="cs-CZ" sz="2400" dirty="0"/>
              <a:t>Posudkové </a:t>
            </a:r>
            <a:r>
              <a:rPr lang="cs-CZ" altLang="cs-CZ" sz="2400" dirty="0" smtClean="0"/>
              <a:t>problémy: </a:t>
            </a:r>
          </a:p>
          <a:p>
            <a:pPr lvl="1">
              <a:lnSpc>
                <a:spcPct val="130000"/>
              </a:lnSpc>
            </a:pPr>
            <a:r>
              <a:rPr lang="cs-CZ" altLang="cs-CZ" sz="1800" dirty="0" smtClean="0"/>
              <a:t>zlepšeny </a:t>
            </a:r>
            <a:r>
              <a:rPr lang="cs-CZ" altLang="cs-CZ" sz="1800" dirty="0"/>
              <a:t>se zrušením povinné vojenské </a:t>
            </a:r>
            <a:r>
              <a:rPr lang="cs-CZ" altLang="cs-CZ" sz="1800" dirty="0" smtClean="0"/>
              <a:t>služby</a:t>
            </a:r>
          </a:p>
          <a:p>
            <a:pPr lvl="1">
              <a:lnSpc>
                <a:spcPct val="130000"/>
              </a:lnSpc>
            </a:pPr>
            <a:r>
              <a:rPr lang="cs-CZ" altLang="cs-CZ" sz="1800" dirty="0" smtClean="0"/>
              <a:t>Nejčastější příčina „modré knížky“ </a:t>
            </a:r>
            <a:endParaRPr lang="cs-CZ" altLang="cs-CZ" sz="1800" dirty="0"/>
          </a:p>
          <a:p>
            <a:pPr>
              <a:lnSpc>
                <a:spcPct val="140000"/>
              </a:lnSpc>
            </a:pPr>
            <a:endParaRPr lang="cs-CZ" altLang="cs-CZ" sz="2400" dirty="0" smtClean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Pacient a rodiče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Komplikace konzervativní terapie</a:t>
            </a:r>
            <a:endParaRPr lang="cs-CZ" dirty="0"/>
          </a:p>
        </p:txBody>
      </p:sp>
      <p:pic>
        <p:nvPicPr>
          <p:cNvPr id="20482" name="Picture 2" descr="VÃ½sledek obrÃ¡zku pro modra kniz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87" y="3172500"/>
            <a:ext cx="16692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46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cs-CZ" altLang="cs-CZ" sz="1400" dirty="0" smtClean="0"/>
              <a:t>SMAS</a:t>
            </a:r>
            <a:r>
              <a:rPr lang="cs-CZ" altLang="cs-CZ" sz="1400" dirty="0"/>
              <a:t>= superior </a:t>
            </a:r>
            <a:r>
              <a:rPr lang="cs-CZ" altLang="cs-CZ" sz="1400" dirty="0" err="1"/>
              <a:t>mesenteric</a:t>
            </a:r>
            <a:r>
              <a:rPr lang="cs-CZ" altLang="cs-CZ" sz="1400" dirty="0"/>
              <a:t> </a:t>
            </a:r>
            <a:r>
              <a:rPr lang="cs-CZ" altLang="cs-CZ" sz="1400" dirty="0" err="1"/>
              <a:t>artery</a:t>
            </a:r>
            <a:r>
              <a:rPr lang="cs-CZ" altLang="cs-CZ" sz="1400" dirty="0"/>
              <a:t> </a:t>
            </a:r>
            <a:r>
              <a:rPr lang="cs-CZ" altLang="cs-CZ" sz="1400" dirty="0" smtClean="0"/>
              <a:t>syndrome (syndrom </a:t>
            </a:r>
            <a:r>
              <a:rPr lang="cs-CZ" altLang="cs-CZ" sz="1400" dirty="0" err="1" smtClean="0"/>
              <a:t>mezenterické</a:t>
            </a:r>
            <a:r>
              <a:rPr lang="cs-CZ" altLang="cs-CZ" sz="1400" dirty="0" smtClean="0"/>
              <a:t> arterie)</a:t>
            </a:r>
          </a:p>
          <a:p>
            <a:pPr>
              <a:lnSpc>
                <a:spcPct val="140000"/>
              </a:lnSpc>
            </a:pPr>
            <a:r>
              <a:rPr lang="cs-CZ" altLang="cs-CZ" sz="1400" dirty="0" smtClean="0"/>
              <a:t>dilatace </a:t>
            </a:r>
            <a:r>
              <a:rPr lang="cs-CZ" altLang="cs-CZ" sz="1400" dirty="0"/>
              <a:t>žaludku s částečnou nebo úplnou obstrukcí </a:t>
            </a:r>
            <a:r>
              <a:rPr lang="cs-CZ" altLang="cs-CZ" sz="1400" dirty="0" smtClean="0"/>
              <a:t>duodena</a:t>
            </a:r>
          </a:p>
          <a:p>
            <a:pPr>
              <a:lnSpc>
                <a:spcPct val="140000"/>
              </a:lnSpc>
            </a:pPr>
            <a:r>
              <a:rPr lang="cs-CZ" altLang="cs-CZ" sz="1400" dirty="0" smtClean="0"/>
              <a:t>Konzervativní terapie: odlitky, sádrové korzety, korzety: </a:t>
            </a:r>
          </a:p>
          <a:p>
            <a:pPr lvl="1">
              <a:lnSpc>
                <a:spcPct val="140000"/>
              </a:lnSpc>
            </a:pPr>
            <a:r>
              <a:rPr lang="cs-CZ" altLang="cs-CZ" sz="1200" dirty="0" smtClean="0"/>
              <a:t>u </a:t>
            </a:r>
            <a:r>
              <a:rPr lang="cs-CZ" altLang="cs-CZ" sz="1200" dirty="0"/>
              <a:t>všech pacientů </a:t>
            </a:r>
            <a:r>
              <a:rPr lang="cs-CZ" altLang="cs-CZ" sz="1200" dirty="0" smtClean="0"/>
              <a:t>se syndromem </a:t>
            </a:r>
            <a:r>
              <a:rPr lang="cs-CZ" altLang="cs-CZ" sz="1200" dirty="0" err="1"/>
              <a:t>mesenterické</a:t>
            </a:r>
            <a:r>
              <a:rPr lang="cs-CZ" altLang="cs-CZ" sz="1200" dirty="0"/>
              <a:t> </a:t>
            </a:r>
            <a:r>
              <a:rPr lang="cs-CZ" altLang="cs-CZ" sz="1200" dirty="0" smtClean="0"/>
              <a:t>arterie</a:t>
            </a:r>
          </a:p>
          <a:p>
            <a:pPr lvl="1">
              <a:lnSpc>
                <a:spcPct val="140000"/>
              </a:lnSpc>
            </a:pPr>
            <a:r>
              <a:rPr lang="cs-CZ" altLang="cs-CZ" sz="1200" dirty="0" smtClean="0"/>
              <a:t>NSG (</a:t>
            </a:r>
            <a:r>
              <a:rPr lang="cs-CZ" altLang="cs-CZ" sz="1200" dirty="0" err="1" smtClean="0"/>
              <a:t>nasogastrickou</a:t>
            </a:r>
            <a:r>
              <a:rPr lang="cs-CZ" altLang="cs-CZ" sz="1200" dirty="0" smtClean="0"/>
              <a:t> dekompresi), farmakologická léčba: </a:t>
            </a:r>
            <a:r>
              <a:rPr lang="cs-CZ" sz="1200" dirty="0" err="1" smtClean="0"/>
              <a:t>Metoclopramid</a:t>
            </a:r>
            <a:r>
              <a:rPr lang="cs-CZ" sz="1200" dirty="0" smtClean="0"/>
              <a:t> </a:t>
            </a:r>
            <a:r>
              <a:rPr lang="cs-CZ" sz="1200" dirty="0" err="1" smtClean="0"/>
              <a:t>i.v</a:t>
            </a:r>
            <a:r>
              <a:rPr lang="cs-CZ" sz="1200" dirty="0" smtClean="0"/>
              <a:t>.</a:t>
            </a:r>
            <a:endParaRPr lang="cs-CZ" altLang="cs-CZ" sz="1200" dirty="0" smtClean="0"/>
          </a:p>
          <a:p>
            <a:pPr lvl="1">
              <a:lnSpc>
                <a:spcPct val="140000"/>
              </a:lnSpc>
            </a:pPr>
            <a:r>
              <a:rPr lang="cs-CZ" altLang="cs-CZ" sz="1200" dirty="0" smtClean="0"/>
              <a:t>Polohování: nalevo, </a:t>
            </a:r>
            <a:r>
              <a:rPr lang="cs-CZ" altLang="cs-CZ" sz="1200" dirty="0"/>
              <a:t>pozice kolena k hrudníku nebo manévr </a:t>
            </a:r>
            <a:r>
              <a:rPr lang="cs-CZ" altLang="cs-CZ" sz="1200" dirty="0" err="1" smtClean="0"/>
              <a:t>Goldthwaite</a:t>
            </a:r>
            <a:endParaRPr lang="cs-CZ" altLang="cs-CZ" sz="1200" dirty="0"/>
          </a:p>
          <a:p>
            <a:pPr lvl="1">
              <a:lnSpc>
                <a:spcPct val="140000"/>
              </a:lnSpc>
            </a:pPr>
            <a:r>
              <a:rPr lang="cs-CZ" altLang="cs-CZ" sz="1200" dirty="0" smtClean="0"/>
              <a:t>Enterální výživa s </a:t>
            </a:r>
            <a:r>
              <a:rPr lang="cs-CZ" altLang="cs-CZ" sz="1200" dirty="0"/>
              <a:t>použitím trubice s dvojitým lumenem </a:t>
            </a:r>
            <a:r>
              <a:rPr lang="cs-CZ" altLang="cs-CZ" sz="1200" dirty="0" err="1" smtClean="0"/>
              <a:t>nasojejunálně</a:t>
            </a:r>
            <a:r>
              <a:rPr lang="cs-CZ" altLang="cs-CZ" sz="1200" dirty="0" smtClean="0"/>
              <a:t> </a:t>
            </a:r>
            <a:r>
              <a:rPr lang="cs-CZ" altLang="cs-CZ" sz="1200" dirty="0"/>
              <a:t>vedené distálně k obstrukci pod </a:t>
            </a:r>
            <a:r>
              <a:rPr lang="cs-CZ" altLang="cs-CZ" sz="1200" dirty="0" err="1"/>
              <a:t>fluoroskopickou</a:t>
            </a:r>
            <a:r>
              <a:rPr lang="cs-CZ" altLang="cs-CZ" sz="1200" dirty="0"/>
              <a:t> </a:t>
            </a:r>
            <a:r>
              <a:rPr lang="cs-CZ" altLang="cs-CZ" sz="1200" dirty="0" smtClean="0"/>
              <a:t>asistence</a:t>
            </a:r>
          </a:p>
          <a:p>
            <a:pPr>
              <a:lnSpc>
                <a:spcPct val="140000"/>
              </a:lnSpc>
            </a:pPr>
            <a:r>
              <a:rPr lang="cs-CZ" altLang="cs-CZ" sz="1400" dirty="0" smtClean="0"/>
              <a:t>Chirurgická terapie: </a:t>
            </a:r>
          </a:p>
          <a:p>
            <a:pPr lvl="1">
              <a:lnSpc>
                <a:spcPct val="140000"/>
              </a:lnSpc>
            </a:pPr>
            <a:r>
              <a:rPr lang="cs-CZ" sz="1200" dirty="0" smtClean="0"/>
              <a:t>Selhání </a:t>
            </a:r>
            <a:r>
              <a:rPr lang="cs-CZ" sz="1200" dirty="0"/>
              <a:t>konzervativní léčby = chirurgická intervence: </a:t>
            </a:r>
          </a:p>
          <a:p>
            <a:pPr lvl="1">
              <a:lnSpc>
                <a:spcPct val="140000"/>
              </a:lnSpc>
            </a:pPr>
            <a:r>
              <a:rPr lang="cs-CZ" sz="1200" dirty="0" err="1"/>
              <a:t>duodenojejunostomy</a:t>
            </a:r>
            <a:r>
              <a:rPr lang="cs-CZ" sz="1200" dirty="0"/>
              <a:t> nebo </a:t>
            </a:r>
            <a:r>
              <a:rPr lang="cs-CZ" sz="1200" dirty="0" err="1"/>
              <a:t>gastrojejunostomy</a:t>
            </a:r>
            <a:r>
              <a:rPr lang="cs-CZ" sz="1200" dirty="0"/>
              <a:t> k obejití obstrukce nebo duodenální </a:t>
            </a:r>
            <a:r>
              <a:rPr lang="cs-CZ" sz="1200" dirty="0" err="1"/>
              <a:t>derotační</a:t>
            </a:r>
            <a:r>
              <a:rPr lang="cs-CZ" sz="1200" dirty="0"/>
              <a:t> procedury </a:t>
            </a:r>
          </a:p>
          <a:p>
            <a:pPr lvl="1">
              <a:lnSpc>
                <a:spcPct val="140000"/>
              </a:lnSpc>
            </a:pPr>
            <a:r>
              <a:rPr lang="cs-CZ" sz="1200" dirty="0"/>
              <a:t>mobilizace dvanáctníku laparotomií či laparoskopií</a:t>
            </a:r>
          </a:p>
          <a:p>
            <a:pPr lvl="1">
              <a:lnSpc>
                <a:spcPct val="140000"/>
              </a:lnSpc>
            </a:pPr>
            <a:r>
              <a:rPr lang="cs-CZ" sz="1200" dirty="0" err="1"/>
              <a:t>duodenojejunostomiestomie</a:t>
            </a:r>
            <a:r>
              <a:rPr lang="cs-CZ" sz="1200" dirty="0"/>
              <a:t> </a:t>
            </a:r>
            <a:r>
              <a:rPr lang="cs-CZ" sz="1200" dirty="0" smtClean="0"/>
              <a:t>vzácně</a:t>
            </a:r>
            <a:endParaRPr lang="cs-CZ" altLang="cs-CZ" sz="1400" dirty="0" smtClean="0"/>
          </a:p>
          <a:p>
            <a:pPr>
              <a:lnSpc>
                <a:spcPct val="140000"/>
              </a:lnSpc>
            </a:pPr>
            <a:r>
              <a:rPr lang="cs-CZ" altLang="cs-CZ" sz="1400" dirty="0" smtClean="0"/>
              <a:t>Patofyziologie: </a:t>
            </a:r>
          </a:p>
          <a:p>
            <a:pPr lvl="1">
              <a:lnSpc>
                <a:spcPct val="140000"/>
              </a:lnSpc>
            </a:pPr>
            <a:r>
              <a:rPr lang="cs-CZ" altLang="cs-CZ" sz="1400" dirty="0" smtClean="0"/>
              <a:t>stlačení </a:t>
            </a:r>
            <a:r>
              <a:rPr lang="cs-CZ" altLang="cs-CZ" sz="1400" dirty="0"/>
              <a:t>dvanáctníku mezi horní </a:t>
            </a:r>
            <a:r>
              <a:rPr lang="cs-CZ" altLang="cs-CZ" sz="1400" dirty="0" err="1"/>
              <a:t>mezenterickou</a:t>
            </a:r>
            <a:r>
              <a:rPr lang="cs-CZ" altLang="cs-CZ" sz="1400" dirty="0"/>
              <a:t> tepnou dopředu a aortou a páteří v zadní </a:t>
            </a:r>
            <a:r>
              <a:rPr lang="cs-CZ" altLang="cs-CZ" sz="1400" dirty="0" smtClean="0"/>
              <a:t>části.</a:t>
            </a:r>
          </a:p>
          <a:p>
            <a:pPr lvl="1">
              <a:lnSpc>
                <a:spcPct val="140000"/>
              </a:lnSpc>
            </a:pPr>
            <a:r>
              <a:rPr lang="cs-CZ" altLang="cs-CZ" sz="1400" dirty="0"/>
              <a:t>o</a:t>
            </a:r>
            <a:r>
              <a:rPr lang="cs-CZ" altLang="cs-CZ" sz="1400" dirty="0" smtClean="0"/>
              <a:t>bstrukce </a:t>
            </a:r>
            <a:r>
              <a:rPr lang="cs-CZ" altLang="cs-CZ" sz="1400" dirty="0"/>
              <a:t>může nastat během několika </a:t>
            </a:r>
            <a:r>
              <a:rPr lang="cs-CZ" altLang="cs-CZ" sz="1400" dirty="0" smtClean="0"/>
              <a:t>hodin až dnů po </a:t>
            </a:r>
            <a:r>
              <a:rPr lang="cs-CZ" altLang="cs-CZ" sz="1400" dirty="0"/>
              <a:t>operaci nebo </a:t>
            </a:r>
            <a:r>
              <a:rPr lang="cs-CZ" altLang="cs-CZ" sz="1400" dirty="0" smtClean="0"/>
              <a:t>odlitku nebo sádrovém korzetu</a:t>
            </a:r>
          </a:p>
          <a:p>
            <a:pPr lvl="1">
              <a:lnSpc>
                <a:spcPct val="140000"/>
              </a:lnSpc>
            </a:pPr>
            <a:r>
              <a:rPr lang="cs-CZ" altLang="cs-CZ" sz="1400" dirty="0" smtClean="0"/>
              <a:t>nebo </a:t>
            </a:r>
            <a:r>
              <a:rPr lang="cs-CZ" altLang="cs-CZ" sz="1400" dirty="0"/>
              <a:t>se nemusí vyvíjet po dobu několika týdnů</a:t>
            </a:r>
            <a:r>
              <a:rPr lang="cs-CZ" altLang="cs-CZ" sz="1400" dirty="0" smtClean="0"/>
              <a:t>.</a:t>
            </a:r>
            <a:endParaRPr lang="cs-CZ" altLang="cs-CZ" sz="14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cs-CZ" altLang="cs-CZ" dirty="0">
                <a:solidFill>
                  <a:srgbClr val="FF0000"/>
                </a:solidFill>
              </a:rPr>
              <a:t>CAST SYNDROM = AKUTNÍ STAV = TERAPIE IHNED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Komplikace</a:t>
            </a:r>
            <a:endParaRPr lang="cs-CZ" dirty="0"/>
          </a:p>
        </p:txBody>
      </p:sp>
      <p:pic>
        <p:nvPicPr>
          <p:cNvPr id="20486" name="Picture 6" descr="VÃ½sledek obrÃ¡zku pro cast syndrome scolio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499" y="720000"/>
            <a:ext cx="4562535" cy="230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93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dirty="0" smtClean="0"/>
              <a:t>Pozdní, vážné diagnózy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Chirurgická terapie</a:t>
            </a:r>
            <a:endParaRPr lang="cs-CZ" dirty="0"/>
          </a:p>
        </p:txBody>
      </p:sp>
      <p:sp>
        <p:nvSpPr>
          <p:cNvPr id="11" name="Zástupný symbol pro obsah 6"/>
          <p:cNvSpPr>
            <a:spLocks noGrp="1"/>
          </p:cNvSpPr>
          <p:nvPr>
            <p:ph idx="28"/>
          </p:nvPr>
        </p:nvSpPr>
        <p:spPr>
          <a:xfrm>
            <a:off x="720000" y="1738015"/>
            <a:ext cx="5219998" cy="4140000"/>
          </a:xfrm>
        </p:spPr>
        <p:txBody>
          <a:bodyPr/>
          <a:lstStyle/>
          <a:p>
            <a:r>
              <a:rPr lang="cs-CZ" dirty="0" smtClean="0"/>
              <a:t>Zadní </a:t>
            </a:r>
            <a:r>
              <a:rPr lang="cs-CZ" dirty="0" err="1" smtClean="0"/>
              <a:t>spondylodéza</a:t>
            </a:r>
            <a:endParaRPr lang="cs-CZ" dirty="0" smtClean="0"/>
          </a:p>
          <a:p>
            <a:r>
              <a:rPr lang="cs-CZ" dirty="0" smtClean="0"/>
              <a:t>Osteotomie: SPO/PSO</a:t>
            </a:r>
          </a:p>
          <a:p>
            <a:r>
              <a:rPr lang="cs-CZ" dirty="0" smtClean="0"/>
              <a:t>Event. doléčení v TLSO</a:t>
            </a:r>
            <a:endParaRPr lang="cs-CZ" dirty="0"/>
          </a:p>
        </p:txBody>
      </p:sp>
      <p:pic>
        <p:nvPicPr>
          <p:cNvPr id="14" name="Picture 1" descr="DSC0103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3351" y="720000"/>
            <a:ext cx="2019300" cy="151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SC0103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1651" y="720000"/>
            <a:ext cx="2017875" cy="151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SC0104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1651" y="2399738"/>
            <a:ext cx="2045005" cy="153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DSC01050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3351" y="2399738"/>
            <a:ext cx="2045005" cy="153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 descr="DSC01054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1651" y="4079712"/>
            <a:ext cx="1993904" cy="149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DSC01063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4302" y="4060662"/>
            <a:ext cx="2019300" cy="151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Snímek obrazovky 2014-11-30 v 11.18.44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2051" y="4045561"/>
            <a:ext cx="1976099" cy="152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97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Smith-</a:t>
            </a:r>
            <a:r>
              <a:rPr lang="cs-CZ" dirty="0" err="1"/>
              <a:t>Petersen</a:t>
            </a:r>
            <a:r>
              <a:rPr lang="cs-CZ" dirty="0"/>
              <a:t> </a:t>
            </a:r>
            <a:r>
              <a:rPr lang="cs-CZ" dirty="0" err="1"/>
              <a:t>osteotomies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Chirurgická terapie</a:t>
            </a:r>
            <a:endParaRPr lang="cs-CZ" dirty="0"/>
          </a:p>
        </p:txBody>
      </p:sp>
      <p:pic>
        <p:nvPicPr>
          <p:cNvPr id="13" name="Picture 1" descr="DSC0105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1692002"/>
            <a:ext cx="3043238" cy="22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DSC0106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125" y="3943154"/>
            <a:ext cx="3046113" cy="228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Snímek obrazovky 2014-11-30 v 11.18.44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3238" y="3818729"/>
            <a:ext cx="2975610" cy="230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DSC_120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0700" y="1171576"/>
            <a:ext cx="3528834" cy="234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DSC_1206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0700" y="3728785"/>
            <a:ext cx="3520150" cy="239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41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Cantilever</a:t>
            </a:r>
            <a:r>
              <a:rPr lang="cs-CZ" dirty="0" smtClean="0"/>
              <a:t> </a:t>
            </a:r>
            <a:r>
              <a:rPr lang="cs-CZ" dirty="0" err="1" smtClean="0"/>
              <a:t>maneuver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Chirurgická terapie</a:t>
            </a:r>
            <a:endParaRPr lang="cs-CZ" dirty="0"/>
          </a:p>
        </p:txBody>
      </p:sp>
      <p:pic>
        <p:nvPicPr>
          <p:cNvPr id="10" name="Picture 1" descr="DSC01005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1662827"/>
            <a:ext cx="3099630" cy="232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DSC_121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4106976"/>
            <a:ext cx="3105957" cy="206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DSC_123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599" y="803306"/>
            <a:ext cx="4094163" cy="272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DSC_1248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600" y="3633794"/>
            <a:ext cx="4094163" cy="272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09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RTG evaluace (16y + 2m)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Chirurgická terapie</a:t>
            </a:r>
            <a:endParaRPr lang="cs-CZ" dirty="0"/>
          </a:p>
        </p:txBody>
      </p:sp>
      <p:pic>
        <p:nvPicPr>
          <p:cNvPr id="9" name="Picture 1" descr="Snímek obrazovky 2014-11-30 v 20.05.3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52" y="1680439"/>
            <a:ext cx="1683573" cy="147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Snímek obrazovky 2014-11-30 v 20.05.0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894" y="1680439"/>
            <a:ext cx="1867112" cy="44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Snímek obrazovky 2014-11-30 v 20.04.53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6575" y="1683907"/>
            <a:ext cx="1554532" cy="440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Snímek obrazovky 2014-11-30 v 20.04.33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1826" y="1692282"/>
            <a:ext cx="1858739" cy="439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Snímek obrazovky 2014-11-30 v 20.04.26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0764" y="1683907"/>
            <a:ext cx="1921535" cy="440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ight Arrow 8"/>
          <p:cNvSpPr>
            <a:spLocks noChangeArrowheads="1"/>
          </p:cNvSpPr>
          <p:nvPr/>
        </p:nvSpPr>
        <p:spPr bwMode="auto">
          <a:xfrm>
            <a:off x="5776976" y="3261818"/>
            <a:ext cx="859597" cy="331806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8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RTG evaluace (17y + 3m)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Chirurgická terapie</a:t>
            </a:r>
            <a:endParaRPr lang="cs-CZ" dirty="0"/>
          </a:p>
        </p:txBody>
      </p:sp>
      <p:pic>
        <p:nvPicPr>
          <p:cNvPr id="5" name="Picture 1" descr="Snímek obrazovky 2014-11-30 v 20.06.5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68" y="1647400"/>
            <a:ext cx="1790701" cy="109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nímek obrazovky 2014-11-30 v 20.06.4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501" y="1643777"/>
            <a:ext cx="2212225" cy="437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Snímek obrazovky 2014-11-30 v 20.06.38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8351" y="1643941"/>
            <a:ext cx="1154037" cy="438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Snímek obrazovky 2014-11-30 v 20.06.25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8239" y="1636589"/>
            <a:ext cx="1791280" cy="438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Snímek obrazovky 2014-11-30 v 20.06.18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0414" y="1636005"/>
            <a:ext cx="1468773" cy="438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10"/>
          <p:cNvSpPr>
            <a:spLocks noChangeArrowheads="1"/>
          </p:cNvSpPr>
          <p:nvPr/>
        </p:nvSpPr>
        <p:spPr bwMode="auto">
          <a:xfrm>
            <a:off x="5909179" y="3103403"/>
            <a:ext cx="857922" cy="401797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4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Vzniká při svalové nerovnováze, nedostatku</a:t>
            </a:r>
          </a:p>
          <a:p>
            <a:r>
              <a:rPr lang="cs-CZ" sz="2400" dirty="0"/>
              <a:t>cvičení, sedavém způsobu života.</a:t>
            </a:r>
          </a:p>
          <a:p>
            <a:r>
              <a:rPr lang="cs-CZ" sz="2400" dirty="0"/>
              <a:t>Chabé svalstvo zádové a břišní.</a:t>
            </a:r>
          </a:p>
          <a:p>
            <a:r>
              <a:rPr lang="cs-CZ" sz="2400" dirty="0"/>
              <a:t>Zvýšená bederní lordóza a hrudní kyfóza</a:t>
            </a:r>
          </a:p>
          <a:p>
            <a:r>
              <a:rPr lang="cs-CZ" sz="2400" dirty="0"/>
              <a:t>Léčba:</a:t>
            </a:r>
          </a:p>
          <a:p>
            <a:pPr lvl="1"/>
            <a:r>
              <a:rPr lang="cs-CZ" dirty="0" smtClean="0"/>
              <a:t>„Životní styl“</a:t>
            </a:r>
          </a:p>
          <a:p>
            <a:pPr lvl="1"/>
            <a:r>
              <a:rPr lang="cs-CZ" dirty="0" smtClean="0"/>
              <a:t>Pravidelné </a:t>
            </a:r>
            <a:r>
              <a:rPr lang="cs-CZ" dirty="0"/>
              <a:t>cvičení zádového a břišního </a:t>
            </a:r>
            <a:r>
              <a:rPr lang="cs-CZ" dirty="0" smtClean="0"/>
              <a:t>svalstva</a:t>
            </a:r>
          </a:p>
          <a:p>
            <a:pPr lvl="1"/>
            <a:r>
              <a:rPr lang="cs-CZ" dirty="0" smtClean="0"/>
              <a:t>Vytrvalost</a:t>
            </a:r>
            <a:endParaRPr lang="cs-CZ" dirty="0"/>
          </a:p>
          <a:p>
            <a:pPr lvl="1"/>
            <a:r>
              <a:rPr lang="cs-CZ" dirty="0" smtClean="0"/>
              <a:t>Vedení </a:t>
            </a:r>
            <a:r>
              <a:rPr lang="cs-CZ" dirty="0"/>
              <a:t>LTV fyzioterapeutem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nejčastější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Vadné držení těla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367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BMI a VDT?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Vadné držení těla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9271" t="20555" r="8750" b="22963"/>
          <a:stretch/>
        </p:blipFill>
        <p:spPr>
          <a:xfrm>
            <a:off x="720000" y="1692002"/>
            <a:ext cx="9994900" cy="387350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103543" y="6480000"/>
            <a:ext cx="4940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9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Zdroj: </a:t>
            </a:r>
            <a:r>
              <a:rPr lang="cs-CZ" sz="900" i="1" dirty="0">
                <a:solidFill>
                  <a:schemeClr val="accent6">
                    <a:lumMod val="40000"/>
                    <a:lumOff val="60000"/>
                  </a:schemeClr>
                </a:solidFill>
                <a:hlinkClick r:id="rId4"/>
              </a:rPr>
              <a:t>http://</a:t>
            </a:r>
            <a:r>
              <a:rPr lang="cs-CZ" sz="9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hlinkClick r:id="rId4"/>
              </a:rPr>
              <a:t>www.szu.cz/uploads/documents/chzp/odborne_zpravy/OZ_16/OZ_BMI_VDT.pdf</a:t>
            </a:r>
            <a:endParaRPr lang="cs-CZ" sz="900" i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cs-CZ" sz="9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Výsledky studie „Zdraví dětí 2016“ Tělesná hmotnost a vadné držení těla </a:t>
            </a:r>
          </a:p>
        </p:txBody>
      </p:sp>
    </p:spTree>
    <p:extLst>
      <p:ext uri="{BB962C8B-B14F-4D97-AF65-F5344CB8AC3E}">
        <p14:creationId xmlns:p14="http://schemas.microsoft.com/office/powerpoint/2010/main" val="80984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pic>
        <p:nvPicPr>
          <p:cNvPr id="3074" name="Picture 2" descr="VÃ½sledek obrÃ¡zku pro thoracic kyphosis by 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r="1412" b="2762"/>
          <a:stretch/>
        </p:blipFill>
        <p:spPr bwMode="auto">
          <a:xfrm>
            <a:off x="2209800" y="1301837"/>
            <a:ext cx="8039100" cy="403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92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BMI a VDT?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Vadné držení těla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14479" t="17408" r="15313" b="12037"/>
          <a:stretch/>
        </p:blipFill>
        <p:spPr>
          <a:xfrm>
            <a:off x="720000" y="1567577"/>
            <a:ext cx="7823200" cy="442231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103543" y="6480000"/>
            <a:ext cx="4940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9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Zdroj: </a:t>
            </a:r>
            <a:r>
              <a:rPr lang="cs-CZ" sz="900" i="1" dirty="0">
                <a:solidFill>
                  <a:schemeClr val="accent6">
                    <a:lumMod val="40000"/>
                    <a:lumOff val="60000"/>
                  </a:schemeClr>
                </a:solidFill>
                <a:hlinkClick r:id="rId4"/>
              </a:rPr>
              <a:t>http://</a:t>
            </a:r>
            <a:r>
              <a:rPr lang="cs-CZ" sz="9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hlinkClick r:id="rId4"/>
              </a:rPr>
              <a:t>www.szu.cz/uploads/documents/chzp/odborne_zpravy/OZ_16/OZ_BMI_VDT.pdf</a:t>
            </a:r>
            <a:endParaRPr lang="cs-CZ" sz="900" i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cs-CZ" sz="9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Výsledky studie „Zdraví dětí 2016“ Tělesná hmotnost a vadné držení těla </a:t>
            </a:r>
          </a:p>
        </p:txBody>
      </p:sp>
    </p:spTree>
    <p:extLst>
      <p:ext uri="{BB962C8B-B14F-4D97-AF65-F5344CB8AC3E}">
        <p14:creationId xmlns:p14="http://schemas.microsoft.com/office/powerpoint/2010/main" val="343007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BMI a VDT?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Vadné držení těla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23020" t="13148" r="21459" b="44445"/>
          <a:stretch/>
        </p:blipFill>
        <p:spPr>
          <a:xfrm>
            <a:off x="720000" y="1717402"/>
            <a:ext cx="9668600" cy="415405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23125" t="36296" r="23646" b="9074"/>
          <a:stretch/>
        </p:blipFill>
        <p:spPr>
          <a:xfrm>
            <a:off x="9067800" y="0"/>
            <a:ext cx="2844800" cy="164230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103543" y="6480000"/>
            <a:ext cx="4940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9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Zdroj: </a:t>
            </a:r>
            <a:r>
              <a:rPr lang="cs-CZ" sz="900" i="1" dirty="0">
                <a:solidFill>
                  <a:schemeClr val="accent6">
                    <a:lumMod val="40000"/>
                    <a:lumOff val="60000"/>
                  </a:schemeClr>
                </a:solidFill>
                <a:hlinkClick r:id="rId5"/>
              </a:rPr>
              <a:t>http://</a:t>
            </a:r>
            <a:r>
              <a:rPr lang="cs-CZ" sz="9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hlinkClick r:id="rId5"/>
              </a:rPr>
              <a:t>www.szu.cz/uploads/documents/chzp/odborne_zpravy/OZ_16/OZ_BMI_VDT.pdf</a:t>
            </a:r>
            <a:endParaRPr lang="cs-CZ" sz="900" i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cs-CZ" sz="9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Výsledky studie „Zdraví dětí 2016“ Tělesná hmotnost a vadné držení těla </a:t>
            </a:r>
          </a:p>
        </p:txBody>
      </p:sp>
    </p:spTree>
    <p:extLst>
      <p:ext uri="{BB962C8B-B14F-4D97-AF65-F5344CB8AC3E}">
        <p14:creationId xmlns:p14="http://schemas.microsoft.com/office/powerpoint/2010/main" val="199125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11327089" cy="3896711"/>
          </a:xfrm>
        </p:spPr>
        <p:txBody>
          <a:bodyPr/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altLang="cs-CZ" sz="2400" dirty="0" smtClean="0"/>
              <a:t>pubertální </a:t>
            </a:r>
            <a:r>
              <a:rPr lang="cs-CZ" altLang="cs-CZ" sz="2400" dirty="0"/>
              <a:t>poškození páteře s celoživotními následky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altLang="cs-CZ" sz="2400" dirty="0" smtClean="0"/>
              <a:t>vyžaduje </a:t>
            </a:r>
            <a:r>
              <a:rPr lang="cs-CZ" altLang="cs-CZ" sz="2400" dirty="0"/>
              <a:t>100% spolupráci nemocných  a rodiny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altLang="cs-CZ" sz="2400" dirty="0" err="1" smtClean="0"/>
              <a:t>Konzerativní</a:t>
            </a:r>
            <a:r>
              <a:rPr lang="cs-CZ" altLang="cs-CZ" sz="2400" dirty="0" smtClean="0"/>
              <a:t> terapie: při </a:t>
            </a:r>
            <a:r>
              <a:rPr lang="cs-CZ" altLang="cs-CZ" sz="2400" dirty="0"/>
              <a:t>kombinované léčbě ortézou a </a:t>
            </a:r>
            <a:r>
              <a:rPr lang="cs-CZ" altLang="cs-CZ" sz="2400" dirty="0" smtClean="0"/>
              <a:t>rehabilitací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altLang="cs-CZ" sz="2400" dirty="0" smtClean="0"/>
              <a:t>Operační terapie: Ortopedická klinika FN Brno</a:t>
            </a:r>
            <a:endParaRPr lang="cs-CZ" altLang="cs-CZ" sz="24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Evaluace </a:t>
            </a:r>
            <a:r>
              <a:rPr lang="cs-CZ" dirty="0" err="1" smtClean="0"/>
              <a:t>Morbus</a:t>
            </a:r>
            <a:r>
              <a:rPr lang="cs-CZ" dirty="0" smtClean="0"/>
              <a:t> </a:t>
            </a:r>
            <a:r>
              <a:rPr lang="cs-CZ" dirty="0" err="1" smtClean="0"/>
              <a:t>Scheuermann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45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11327089" cy="3896711"/>
          </a:xfrm>
        </p:spPr>
        <p:txBody>
          <a:bodyPr/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altLang="cs-CZ" sz="2400" dirty="0" smtClean="0"/>
              <a:t>Cvičení: ovlivnění do 5%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altLang="cs-CZ" sz="2400" dirty="0" smtClean="0"/>
              <a:t>TLSO ortézy: ovlivnění do 30%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altLang="cs-CZ" sz="2400" dirty="0" smtClean="0"/>
              <a:t>Operace: dnes nad 70%</a:t>
            </a:r>
            <a:endParaRPr lang="cs-CZ" altLang="cs-CZ" sz="24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Evaluace </a:t>
            </a:r>
            <a:r>
              <a:rPr lang="cs-CZ" dirty="0" err="1" smtClean="0"/>
              <a:t>Morbus</a:t>
            </a:r>
            <a:r>
              <a:rPr lang="cs-CZ" dirty="0" smtClean="0"/>
              <a:t> </a:t>
            </a:r>
            <a:r>
              <a:rPr lang="cs-CZ" dirty="0" err="1" smtClean="0"/>
              <a:t>Scheuermann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166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 – JH 1997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01934" y="1831679"/>
            <a:ext cx="3590928" cy="23850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4" t="1391" r="32024" b="1"/>
          <a:stretch/>
        </p:blipFill>
        <p:spPr>
          <a:xfrm>
            <a:off x="4942389" y="1228724"/>
            <a:ext cx="1619251" cy="480786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r="4146"/>
          <a:stretch/>
        </p:blipFill>
        <p:spPr>
          <a:xfrm>
            <a:off x="6656889" y="1228724"/>
            <a:ext cx="2952750" cy="482234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8724"/>
            <a:ext cx="3193284" cy="480786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16" y="1228724"/>
            <a:ext cx="1571524" cy="235762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270" y="3668285"/>
            <a:ext cx="1578870" cy="236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9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 – </a:t>
            </a:r>
            <a:r>
              <a:rPr lang="cs-CZ" dirty="0"/>
              <a:t>JH 1997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1" t="18610" r="33895" b="6945"/>
          <a:stretch/>
        </p:blipFill>
        <p:spPr>
          <a:xfrm>
            <a:off x="-18429" y="1676526"/>
            <a:ext cx="2479534" cy="455147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1" t="15517" r="40711" b="6925"/>
          <a:stretch/>
        </p:blipFill>
        <p:spPr>
          <a:xfrm>
            <a:off x="2419350" y="1195634"/>
            <a:ext cx="1661969" cy="505825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0" t="16271" r="36869" b="8054"/>
          <a:stretch/>
        </p:blipFill>
        <p:spPr>
          <a:xfrm>
            <a:off x="4053296" y="1219200"/>
            <a:ext cx="2065878" cy="504200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2" t="14723" r="38415" b="6389"/>
          <a:stretch/>
        </p:blipFill>
        <p:spPr>
          <a:xfrm>
            <a:off x="6123297" y="1225665"/>
            <a:ext cx="1748917" cy="502822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6" t="14445" r="35334" b="7778"/>
          <a:stretch/>
        </p:blipFill>
        <p:spPr>
          <a:xfrm>
            <a:off x="7864184" y="1656429"/>
            <a:ext cx="1900211" cy="4547513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15278" r="36889" b="7963"/>
          <a:stretch/>
        </p:blipFill>
        <p:spPr>
          <a:xfrm>
            <a:off x="9764395" y="1080413"/>
            <a:ext cx="2208974" cy="5129424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533400" y="5740400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06/2011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749776" y="5754306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06/2011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641957" y="5740400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04/2012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432223" y="5740400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10/2012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8144181" y="5755794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03/2013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0325033" y="5757000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05/2013</a:t>
            </a:r>
            <a:endParaRPr lang="cs-CZ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2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 – </a:t>
            </a:r>
            <a:r>
              <a:rPr lang="cs-CZ" dirty="0"/>
              <a:t>JH 1997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2" t="14699" r="36060" b="6389"/>
          <a:stretch/>
        </p:blipFill>
        <p:spPr>
          <a:xfrm>
            <a:off x="7792274" y="471667"/>
            <a:ext cx="2532825" cy="5756333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6" t="14165" r="39333" b="7224"/>
          <a:stretch/>
        </p:blipFill>
        <p:spPr>
          <a:xfrm>
            <a:off x="5866161" y="453323"/>
            <a:ext cx="1924327" cy="573246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459117" y="5250770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C00000"/>
                </a:solidFill>
              </a:rPr>
              <a:t>05/2013</a:t>
            </a:r>
            <a:endParaRPr lang="cs-CZ" sz="1400" b="1" dirty="0">
              <a:solidFill>
                <a:srgbClr val="C0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392108" y="5250771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C00000"/>
                </a:solidFill>
              </a:rPr>
              <a:t>10/2013</a:t>
            </a:r>
            <a:endParaRPr lang="cs-CZ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9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 – AF 1999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171576"/>
            <a:ext cx="3327909" cy="49911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66" y="1752600"/>
            <a:ext cx="6616250" cy="44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6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Kazuistika– AF 1999</a:t>
            </a: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6578" r="776" b="12884"/>
          <a:stretch/>
        </p:blipFill>
        <p:spPr bwMode="auto">
          <a:xfrm>
            <a:off x="720000" y="1356973"/>
            <a:ext cx="9542684" cy="468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473200" y="5652777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11/2012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689576" y="5666683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11/2012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400282" y="5666682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01/2013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616658" y="5652777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C00000"/>
                </a:solidFill>
              </a:rPr>
              <a:t>01/2013</a:t>
            </a:r>
            <a:endParaRPr lang="cs-CZ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81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Kazuistika– AF 1999</a:t>
            </a:r>
            <a:endParaRPr lang="cs-CZ" dirty="0"/>
          </a:p>
        </p:txBody>
      </p:sp>
      <p:pic>
        <p:nvPicPr>
          <p:cNvPr id="6" name="Zástupný symbol pro obsah 3" descr="Výřez obrazovky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00" y="1496835"/>
            <a:ext cx="10706100" cy="440590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612900" y="5581058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11/2012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829276" y="5594964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11/2012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891452" y="5575322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01/2013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9746958" y="5594963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C00000"/>
                </a:solidFill>
              </a:rPr>
              <a:t>01/2013</a:t>
            </a:r>
            <a:endParaRPr lang="cs-CZ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0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cs-CZ" sz="2400" dirty="0" err="1" smtClean="0"/>
              <a:t>Osteoporosis</a:t>
            </a:r>
            <a:endParaRPr lang="cs-CZ" sz="2400" dirty="0" smtClean="0"/>
          </a:p>
          <a:p>
            <a:r>
              <a:rPr lang="cs-CZ" sz="2400" dirty="0" smtClean="0"/>
              <a:t>Osteomalacie</a:t>
            </a:r>
            <a:endParaRPr lang="cs-CZ" sz="24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Úrazy</a:t>
            </a:r>
          </a:p>
          <a:p>
            <a:r>
              <a:rPr lang="cs-CZ" dirty="0" err="1" smtClean="0"/>
              <a:t>Iatrogenní</a:t>
            </a:r>
            <a:r>
              <a:rPr lang="cs-CZ" dirty="0" smtClean="0"/>
              <a:t> příčiny</a:t>
            </a:r>
          </a:p>
          <a:p>
            <a:r>
              <a:rPr lang="cs-CZ" dirty="0" smtClean="0"/>
              <a:t>Vadné držení těla</a:t>
            </a:r>
          </a:p>
          <a:p>
            <a:r>
              <a:rPr lang="cs-CZ" dirty="0" smtClean="0"/>
              <a:t>Svalová </a:t>
            </a:r>
            <a:r>
              <a:rPr lang="cs-CZ" dirty="0" err="1" smtClean="0"/>
              <a:t>dysbalance</a:t>
            </a:r>
            <a:endParaRPr lang="cs-CZ" dirty="0" smtClean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Hormonální/Kortikoidní terapie</a:t>
            </a:r>
          </a:p>
          <a:p>
            <a:r>
              <a:rPr lang="cs-CZ" dirty="0" err="1" smtClean="0"/>
              <a:t>Menopausa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 smtClean="0"/>
              <a:t>Genetika</a:t>
            </a:r>
          </a:p>
          <a:p>
            <a:r>
              <a:rPr lang="cs-CZ" dirty="0" smtClean="0"/>
              <a:t>Kombinace vlivů</a:t>
            </a:r>
          </a:p>
          <a:p>
            <a:r>
              <a:rPr lang="cs-CZ" dirty="0" smtClean="0"/>
              <a:t>Kongenitální kyfózy</a:t>
            </a:r>
            <a:r>
              <a:rPr lang="cs-CZ" dirty="0"/>
              <a:t> </a:t>
            </a:r>
            <a:r>
              <a:rPr lang="cs-CZ" dirty="0" smtClean="0"/>
              <a:t>– poruchy segmentace a formace</a:t>
            </a:r>
          </a:p>
          <a:p>
            <a:r>
              <a:rPr lang="cs-CZ" dirty="0" smtClean="0"/>
              <a:t>Neuromuskulární kyfózy</a:t>
            </a:r>
          </a:p>
          <a:p>
            <a:r>
              <a:rPr lang="cs-CZ" dirty="0" smtClean="0"/>
              <a:t>Degenerativní kyfoskoliózy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cs-CZ" sz="1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FYZIKÁLNÍ VLIVY</a:t>
            </a:r>
            <a:endParaRPr lang="cs-CZ" sz="15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cs-CZ" sz="1500" dirty="0" smtClean="0">
                <a:solidFill>
                  <a:srgbClr val="00B050"/>
                </a:solidFill>
              </a:rPr>
              <a:t>CHEMICKÉ VLIVY </a:t>
            </a:r>
            <a:endParaRPr lang="cs-CZ" sz="1500" dirty="0">
              <a:solidFill>
                <a:srgbClr val="00B050"/>
              </a:solidFill>
            </a:endParaRP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cs-CZ" sz="1500" dirty="0" smtClean="0">
                <a:solidFill>
                  <a:schemeClr val="accent2"/>
                </a:solidFill>
              </a:rPr>
              <a:t>BIOLOGICKĚ VLIVY</a:t>
            </a:r>
            <a:endParaRPr lang="cs-CZ" sz="1500" dirty="0">
              <a:solidFill>
                <a:schemeClr val="accent2"/>
              </a:solidFill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r>
              <a:rPr lang="cs-CZ" sz="2400" dirty="0"/>
              <a:t>T</a:t>
            </a:r>
            <a:r>
              <a:rPr lang="cs-CZ" sz="2400" dirty="0" smtClean="0"/>
              <a:t>rauma</a:t>
            </a:r>
          </a:p>
          <a:p>
            <a:r>
              <a:rPr lang="cs-CZ" sz="2400" dirty="0" smtClean="0"/>
              <a:t>Radioterapie</a:t>
            </a:r>
          </a:p>
          <a:p>
            <a:r>
              <a:rPr lang="cs-CZ" sz="2400" dirty="0" smtClean="0"/>
              <a:t>Posturální</a:t>
            </a:r>
          </a:p>
          <a:p>
            <a:r>
              <a:rPr lang="cs-CZ" sz="2400" dirty="0" err="1"/>
              <a:t>Laminektomie</a:t>
            </a:r>
            <a:endParaRPr lang="cs-CZ" sz="2400" dirty="0"/>
          </a:p>
          <a:p>
            <a:endParaRPr lang="cs-CZ" sz="2400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cs-CZ" sz="2400" dirty="0" smtClean="0"/>
              <a:t>Achondroplasie</a:t>
            </a:r>
            <a:r>
              <a:rPr lang="cs-CZ" sz="2400" dirty="0"/>
              <a:t>, </a:t>
            </a:r>
            <a:r>
              <a:rPr lang="cs-CZ" sz="2400" dirty="0" err="1" smtClean="0"/>
              <a:t>Mukopolysacharidózy</a:t>
            </a:r>
            <a:endParaRPr lang="cs-CZ" sz="2400" dirty="0"/>
          </a:p>
          <a:p>
            <a:r>
              <a:rPr lang="cs-CZ" sz="2400" dirty="0" smtClean="0"/>
              <a:t>Onkologie</a:t>
            </a:r>
          </a:p>
          <a:p>
            <a:r>
              <a:rPr lang="cs-CZ" sz="2400" dirty="0" smtClean="0"/>
              <a:t>Infekční příčiny</a:t>
            </a:r>
          </a:p>
          <a:p>
            <a:r>
              <a:rPr lang="cs-CZ" sz="2400" dirty="0" smtClean="0"/>
              <a:t>M </a:t>
            </a:r>
            <a:r>
              <a:rPr lang="cs-CZ" sz="2400" dirty="0" err="1" smtClean="0"/>
              <a:t>Bechtěrev</a:t>
            </a:r>
            <a:endParaRPr lang="cs-CZ" sz="2400" dirty="0" smtClean="0"/>
          </a:p>
          <a:p>
            <a:r>
              <a:rPr lang="cs-CZ" sz="2400" dirty="0" smtClean="0"/>
              <a:t>M </a:t>
            </a:r>
            <a:r>
              <a:rPr lang="cs-CZ" sz="2400" dirty="0" err="1" smtClean="0"/>
              <a:t>Scheuermann</a:t>
            </a:r>
            <a:endParaRPr lang="cs-CZ" sz="2400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etiologie: fyzikální, chemické, biologické</a:t>
            </a:r>
            <a:r>
              <a:rPr lang="cs-CZ" dirty="0"/>
              <a:t> </a:t>
            </a:r>
            <a:r>
              <a:rPr lang="cs-CZ" dirty="0" smtClean="0"/>
              <a:t>a zejména genetické a multifaktoriální</a:t>
            </a:r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Diferenciální diagnostika patologických </a:t>
            </a:r>
            <a:r>
              <a:rPr lang="cs-CZ" sz="3600" dirty="0"/>
              <a:t>kyfóz</a:t>
            </a:r>
          </a:p>
        </p:txBody>
      </p:sp>
      <p:sp>
        <p:nvSpPr>
          <p:cNvPr id="14" name="Zástupný symbol pro obsah 3"/>
          <p:cNvSpPr txBox="1">
            <a:spLocks/>
          </p:cNvSpPr>
          <p:nvPr/>
        </p:nvSpPr>
        <p:spPr>
          <a:xfrm>
            <a:off x="4584750" y="6368209"/>
            <a:ext cx="10753200" cy="413999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endParaRPr lang="cs-CZ" sz="1800" kern="0" dirty="0"/>
          </a:p>
        </p:txBody>
      </p:sp>
      <p:sp>
        <p:nvSpPr>
          <p:cNvPr id="16" name="Ovál 15"/>
          <p:cNvSpPr/>
          <p:nvPr/>
        </p:nvSpPr>
        <p:spPr bwMode="auto">
          <a:xfrm>
            <a:off x="7798820" y="3422736"/>
            <a:ext cx="3720001" cy="585349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ál 16"/>
          <p:cNvSpPr/>
          <p:nvPr/>
        </p:nvSpPr>
        <p:spPr bwMode="auto">
          <a:xfrm>
            <a:off x="7798820" y="4794335"/>
            <a:ext cx="3720001" cy="585349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57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Kazuistika– AF 1999</a:t>
            </a:r>
            <a:endParaRPr lang="cs-CZ" dirty="0"/>
          </a:p>
        </p:txBody>
      </p:sp>
      <p:pic>
        <p:nvPicPr>
          <p:cNvPr id="5" name="Zástupný symbol pro obsah 3" descr="Výřez obrazovky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36806"/>
            <a:ext cx="4264849" cy="4525963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256782" y="5626767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C00000"/>
                </a:solidFill>
              </a:rPr>
              <a:t>06/2013</a:t>
            </a:r>
            <a:endParaRPr lang="cs-CZ" sz="1400" b="1" dirty="0">
              <a:solidFill>
                <a:srgbClr val="C0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473158" y="5612862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C00000"/>
                </a:solidFill>
              </a:rPr>
              <a:t>01/2014</a:t>
            </a:r>
            <a:endParaRPr lang="cs-CZ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31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Kazuistika– RS 1999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439"/>
            <a:ext cx="3098531" cy="464669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775" y="1372513"/>
            <a:ext cx="3125814" cy="468872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512" y="1376438"/>
            <a:ext cx="3097254" cy="464669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42" y="2726442"/>
            <a:ext cx="2332769" cy="23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3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Kazuistika– RS 1999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00" y="1342350"/>
            <a:ext cx="4136033" cy="47148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633" y="400286"/>
            <a:ext cx="2543400" cy="60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7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Kazuistika– RS 1999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896"/>
            <a:ext cx="2946946" cy="44196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99" y="1253896"/>
            <a:ext cx="2946400" cy="44196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00" y="1253896"/>
            <a:ext cx="2946400" cy="44196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 r="14073"/>
          <a:stretch/>
        </p:blipFill>
        <p:spPr>
          <a:xfrm>
            <a:off x="8966499" y="1253896"/>
            <a:ext cx="32385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3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Kazuistika– RS 1999</a:t>
            </a:r>
            <a:endParaRPr lang="cs-CZ" dirty="0"/>
          </a:p>
        </p:txBody>
      </p:sp>
      <p:pic>
        <p:nvPicPr>
          <p:cNvPr id="10" name="Obrázek 9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9" y="1285876"/>
            <a:ext cx="10039463" cy="473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7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24"/>
          </p:nvPr>
        </p:nvSpPr>
        <p:spPr>
          <a:xfrm>
            <a:off x="95250" y="1347779"/>
            <a:ext cx="12096750" cy="3896711"/>
          </a:xfrm>
        </p:spPr>
        <p:txBody>
          <a:bodyPr/>
          <a:lstStyle/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HW.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dorsalis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juvenilis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Orthop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Chir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1921;41:305–317.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Sorensen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KH.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Juvenile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clinical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appearances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radiography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aetiology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prognosis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Munksgaard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;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Copenhagen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1964.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Stoddasd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Osborn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JF.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disease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spinal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osteochondrosis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its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frequency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relationship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with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spondylosis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J Bone Joint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Br. 1979;61(1):56–58.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Taylor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TC,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Wenger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DR,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Stephen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J,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Gillespie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R,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Bobechko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WP.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Surgical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management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thoracic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adolescents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J Bone Joint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1979;61(4):496–503.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5. Ali RM, Green DW, Patel TC.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Curr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Opin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Pediatr. 1999;11(1):70–75.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6. 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Bradford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DS.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Juvenile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In: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Lonstein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JE,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Bradford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DS, Winter RB,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Ogilvie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J,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editors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Moe's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textbook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scoliosis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other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spinal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deformities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3rd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ed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Saunders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; Philadelphia: 1995. pp. 349–367.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7. 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Damborg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F,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Engell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V, Andersen M,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Kyvik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KO,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Thomsen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K. Prevalence,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concordance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and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heritability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based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on a study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twins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J Bone Joint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2006;88(10):2133–2136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8. 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Gilsanz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V,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Gibbens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DT,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Carlson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M, King J.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Vertebral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bone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density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disease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J Bone Joint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1989;71(6):894–897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9. 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Lopez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RA,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Burke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SW,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Levine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DB, Schneider R.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Osteoporosis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disease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Spine. 1988;13(10):1099–1103.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10. 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Lowe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TG.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disease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J Bone Joint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1990;72(6):940–945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11. 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Aufdermaur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M.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Juvenile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disease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):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radiography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histology, and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pathogenesis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Clin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Orthop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Relat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Res. 1981;(154):166–174. 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12. 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Ferguson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AB.,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Jr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etiology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preadolescent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J Bone Joint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1956;38(1):149–157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13. 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Scoles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PV,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Latimer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BM,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Diglovanni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BF, Vargo E,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Bauza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Jellema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LM.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Vertebral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alterations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Spine. 1991;16(5):509–515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14. 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Bradford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DS, Moe JH,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Montalvo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FJ, Winter RB.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Results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surgical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treatment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by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posterior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spine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arthrodesis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twenty-two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patients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J Bone Joint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1975;57(4):439–448.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15. Murray PM,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Weinstein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SL,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Spratt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KF.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natural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history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long-term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follow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-up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J Bone Joint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1993;75(2):236–248.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16. 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Tribus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CB.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adolescents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adults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diagnosis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management. J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Acad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Orthop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1998;6(1):36–43.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17. Gill JB,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Levin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Burd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T,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Longley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M.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Corrective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osteotomies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spine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surgery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J Bone Joint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2008;90(11):2509–2520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18. 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Berven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SH,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Deviren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V, Smith JA,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Hu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SA,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Bradford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DS. Management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fixed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sagittal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plane deformity: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outcome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combined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anterior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posterior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surgery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Spine (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Phila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Pa 1976) 2003;28:1710–1716. 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19. 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Bridwell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KH.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Decision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making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regarding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Smith-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Petersen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vs.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pedicle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subtraction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osteotomy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vs.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vertebral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column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resection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for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spinal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deformity. Spine (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Phila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Pa 1976) 2006;31(19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Suppl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):S171–S178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20. 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Lee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SS,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Lenke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LG, Kuklo TR,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Valenté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L,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Bridwell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KH,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Sides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B,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Blanke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KM.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Comparison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kyphosis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correction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by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posterior-only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thoracic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pedicle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screw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fixation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versus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combined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anterior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/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posterior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fusion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Spine (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Phila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Pa 1976) 2006;31(20):2316–2321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21. 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Macedo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RD,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Fontes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BPC,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Cunha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FM,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Werlang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PM.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Sistema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de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parafusos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pediculares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no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tratamento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de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deformidades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vertebrais</a:t>
            </a:r>
            <a:r>
              <a:rPr lang="cs-CZ" sz="105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: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Rev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Bras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Ortop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2006;41(10):417–424.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22. Suk SI, Kim WJ,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Lee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SM, Kim JH,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Chung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ER.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Thoracic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pedicle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screw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fixation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spinal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deformities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are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they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really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safe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? Spine (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Phila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Pa 1976) 2001;26(18):2049–2057. 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23. Kim YJ,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Lenke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LG,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Bridwell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KH,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Cho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YS,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Riew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KD. Free hand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pedicle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screw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placement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thoracic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spine: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it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safe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? Spine (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Phila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Pa 1976) 2004;29(3):333–342.</a:t>
            </a:r>
          </a:p>
          <a:p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24. 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Bradford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DS, Ahmed KB, Moe JH, Winter RB,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Lonstein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JE.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surgical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management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patients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with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Scheuermann's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disease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a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review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twenty-four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cases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managed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by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combined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anterior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posterior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spine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fusion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J Bone Joint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Surg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Am</a:t>
            </a:r>
            <a:r>
              <a:rPr lang="cs-CZ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1980;62(5):</a:t>
            </a:r>
            <a:r>
              <a:rPr lang="cs-CZ" sz="105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705–712</a:t>
            </a:r>
            <a:endParaRPr lang="cs-CZ" sz="105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</a:t>
            </a:r>
          </a:p>
        </p:txBody>
      </p:sp>
    </p:spTree>
    <p:extLst>
      <p:ext uri="{BB962C8B-B14F-4D97-AF65-F5344CB8AC3E}">
        <p14:creationId xmlns:p14="http://schemas.microsoft.com/office/powerpoint/2010/main" val="396625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xmlns="" id="{2ADAB322-9013-4B15-B04F-CFC8418BD8E1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26138"/>
          <a:stretch/>
        </p:blipFill>
        <p:spPr>
          <a:xfrm>
            <a:off x="7684783" y="5815670"/>
            <a:ext cx="2667883" cy="987431"/>
          </a:xfrm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2543000" y="3343223"/>
            <a:ext cx="7920000" cy="252000"/>
          </a:xfrm>
        </p:spPr>
        <p:txBody>
          <a:bodyPr/>
          <a:lstStyle/>
          <a:p>
            <a:pPr algn="ctr"/>
            <a:r>
              <a:rPr lang="cs-CZ" dirty="0" smtClean="0"/>
              <a:t>Jan Kocanda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126400" y="25742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Děkuji za </a:t>
            </a:r>
            <a:r>
              <a:rPr lang="cs-CZ" dirty="0" smtClean="0"/>
              <a:t>pozornost.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9"/>
          </p:nvPr>
        </p:nvSpPr>
        <p:spPr>
          <a:xfrm>
            <a:off x="466000" y="5815670"/>
            <a:ext cx="5218412" cy="6569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200" dirty="0" smtClean="0">
                <a:solidFill>
                  <a:schemeClr val="accent1"/>
                </a:solidFill>
              </a:rPr>
              <a:t>E: </a:t>
            </a:r>
            <a:r>
              <a:rPr lang="cs-CZ" sz="1200" dirty="0" smtClean="0">
                <a:solidFill>
                  <a:schemeClr val="accent1"/>
                </a:solidFill>
                <a:hlinkClick r:id="rId3"/>
              </a:rPr>
              <a:t>kocanda.jan@fnbrno.cz</a:t>
            </a:r>
            <a:endParaRPr lang="cs-CZ" sz="1200" dirty="0" smtClean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1200" dirty="0" smtClean="0">
                <a:solidFill>
                  <a:schemeClr val="accent1"/>
                </a:solidFill>
              </a:rPr>
              <a:t>T: 5 3223 3118</a:t>
            </a:r>
          </a:p>
          <a:p>
            <a:pPr>
              <a:lnSpc>
                <a:spcPct val="150000"/>
              </a:lnSpc>
            </a:pPr>
            <a:r>
              <a:rPr lang="cs-CZ" sz="1200" dirty="0" smtClean="0">
                <a:solidFill>
                  <a:schemeClr val="accent1"/>
                </a:solidFill>
              </a:rPr>
              <a:t>UČO: 31182</a:t>
            </a:r>
            <a:endParaRPr lang="cs-CZ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1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zakřivení </a:t>
            </a:r>
            <a:r>
              <a:rPr lang="cs-CZ" dirty="0"/>
              <a:t>páteře, které je důsledkem malformace obratlů, která vzniká postižením jejich normálního </a:t>
            </a:r>
            <a:r>
              <a:rPr lang="cs-CZ" dirty="0" smtClean="0"/>
              <a:t>vývoje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cs-CZ" dirty="0"/>
              <a:t>Vznikají 2 zásadní </a:t>
            </a:r>
            <a:r>
              <a:rPr lang="cs-CZ" dirty="0" smtClean="0"/>
              <a:t>deformity:</a:t>
            </a:r>
          </a:p>
          <a:p>
            <a:pPr lvl="1">
              <a:defRPr/>
            </a:pPr>
            <a:r>
              <a:rPr lang="cs-CZ" dirty="0" smtClean="0"/>
              <a:t>Obratlové</a:t>
            </a:r>
            <a:endParaRPr lang="cs-CZ" dirty="0"/>
          </a:p>
          <a:p>
            <a:pPr lvl="1">
              <a:defRPr/>
            </a:pPr>
            <a:r>
              <a:rPr lang="cs-CZ" dirty="0" smtClean="0"/>
              <a:t>kombinované (</a:t>
            </a:r>
            <a:r>
              <a:rPr lang="cs-CZ" dirty="0"/>
              <a:t>obratlové + neurální)</a:t>
            </a:r>
            <a:endParaRPr lang="en-US" dirty="0"/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800" dirty="0" smtClean="0"/>
              <a:t>Porucha formace – porucha segmentace – smíšená porucha</a:t>
            </a:r>
            <a:endParaRPr lang="cs-CZ" sz="18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Kongenitální kyfóza</a:t>
            </a:r>
            <a:endParaRPr lang="cs-CZ" dirty="0"/>
          </a:p>
        </p:txBody>
      </p:sp>
      <p:pic>
        <p:nvPicPr>
          <p:cNvPr id="11" name="Obrázek 2" descr="untitled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612" y="2384230"/>
            <a:ext cx="2709038" cy="409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ál 6"/>
          <p:cNvSpPr/>
          <p:nvPr/>
        </p:nvSpPr>
        <p:spPr bwMode="auto">
          <a:xfrm>
            <a:off x="246579" y="482860"/>
            <a:ext cx="9863191" cy="863028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32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absence </a:t>
            </a:r>
            <a:r>
              <a:rPr lang="cs-CZ" dirty="0"/>
              <a:t>nebo fúze žeber (15-20</a:t>
            </a:r>
            <a:r>
              <a:rPr lang="cs-CZ" dirty="0" smtClean="0"/>
              <a:t>%)</a:t>
            </a:r>
          </a:p>
          <a:p>
            <a:r>
              <a:rPr lang="cs-CZ" dirty="0" err="1" smtClean="0"/>
              <a:t>genitourinární</a:t>
            </a:r>
            <a:r>
              <a:rPr lang="cs-CZ" dirty="0" smtClean="0"/>
              <a:t> </a:t>
            </a:r>
            <a:r>
              <a:rPr lang="cs-CZ" dirty="0"/>
              <a:t>anomálie (20-40</a:t>
            </a:r>
            <a:r>
              <a:rPr lang="cs-CZ" dirty="0" smtClean="0"/>
              <a:t>%)</a:t>
            </a:r>
          </a:p>
          <a:p>
            <a:r>
              <a:rPr lang="cs-CZ" dirty="0" smtClean="0"/>
              <a:t>vrozené </a:t>
            </a:r>
            <a:r>
              <a:rPr lang="cs-CZ" dirty="0"/>
              <a:t>defekty srdce (10-15</a:t>
            </a:r>
            <a:r>
              <a:rPr lang="cs-CZ" dirty="0" smtClean="0"/>
              <a:t>%)</a:t>
            </a:r>
          </a:p>
          <a:p>
            <a:r>
              <a:rPr lang="cs-CZ" dirty="0" smtClean="0"/>
              <a:t>defekty </a:t>
            </a:r>
            <a:r>
              <a:rPr lang="cs-CZ" dirty="0"/>
              <a:t>míchy a páteřního kanálu (20-40</a:t>
            </a:r>
            <a:r>
              <a:rPr lang="cs-CZ" dirty="0" smtClean="0"/>
              <a:t>%)</a:t>
            </a:r>
          </a:p>
          <a:p>
            <a:r>
              <a:rPr lang="cs-CZ" dirty="0" smtClean="0"/>
              <a:t>deformity </a:t>
            </a:r>
            <a:r>
              <a:rPr lang="cs-CZ" dirty="0"/>
              <a:t>dolních končetin (15-20%)</a:t>
            </a:r>
            <a:endParaRPr lang="en-US" dirty="0"/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Kocanda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800" dirty="0" smtClean="0"/>
              <a:t>Přidružené anomálie</a:t>
            </a:r>
            <a:endParaRPr lang="cs-CZ" sz="18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Kongenitální skolióza/kyfóza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682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 (1)</Template>
  <TotalTime>1808</TotalTime>
  <Words>3726</Words>
  <Application>Microsoft Office PowerPoint</Application>
  <PresentationFormat>Širokoúhlá obrazovka</PresentationFormat>
  <Paragraphs>612</Paragraphs>
  <Slides>76</Slides>
  <Notes>37</Notes>
  <HiddenSlides>0</HiddenSlides>
  <MMClips>2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81" baseType="lpstr">
      <vt:lpstr>Arial</vt:lpstr>
      <vt:lpstr>Tahoma</vt:lpstr>
      <vt:lpstr>Wingdings</vt:lpstr>
      <vt:lpstr>Prezentace_MU_CZ</vt:lpstr>
      <vt:lpstr>Fotografie</vt:lpstr>
      <vt:lpstr>Patologické kyfózy</vt:lpstr>
      <vt:lpstr>Prezentace aplikace PowerPoint</vt:lpstr>
      <vt:lpstr>Kyphosis</vt:lpstr>
      <vt:lpstr>Definice</vt:lpstr>
      <vt:lpstr>Prezentace aplikace PowerPoint</vt:lpstr>
      <vt:lpstr>Prezentace aplikace PowerPoint</vt:lpstr>
      <vt:lpstr>Diferenciální diagnostika patologických kyfóz</vt:lpstr>
      <vt:lpstr>Kongenitální kyfóza</vt:lpstr>
      <vt:lpstr>Kongenitální skolióza/kyfóza</vt:lpstr>
      <vt:lpstr>Kongenitální skolióza/kyfóza</vt:lpstr>
      <vt:lpstr>Kongenitální skolióza/kyfóza</vt:lpstr>
      <vt:lpstr>Kongenitální skolióza/kyfóza</vt:lpstr>
      <vt:lpstr>Kongenitální skolióza/kyfóza</vt:lpstr>
      <vt:lpstr>Kongenitální skolióza/kyfóza</vt:lpstr>
      <vt:lpstr>Kongenitální skolióza/kyfóza</vt:lpstr>
      <vt:lpstr>Kongenitální skolióza/kyfóza</vt:lpstr>
      <vt:lpstr>Kongenitální kyfóza</vt:lpstr>
      <vt:lpstr>Kongenitální kyfóza</vt:lpstr>
      <vt:lpstr>Prostá kostěná fůze</vt:lpstr>
      <vt:lpstr>Hemivertebrectomie – kombinovaný přístup</vt:lpstr>
      <vt:lpstr>Hemivertebrectomie – kombinovaný přístup</vt:lpstr>
      <vt:lpstr>Hemivertebrectomie – solitární zadní přístup</vt:lpstr>
      <vt:lpstr>Hemivertebrectomie – solitární zadní přístup</vt:lpstr>
      <vt:lpstr>Zobrazovací metody</vt:lpstr>
      <vt:lpstr>Morbus Scheuermann</vt:lpstr>
      <vt:lpstr>Epidemiologie a etiologie</vt:lpstr>
      <vt:lpstr>Epidemiologie a etiologie</vt:lpstr>
      <vt:lpstr>Epidemiologie a etiologie</vt:lpstr>
      <vt:lpstr>Epidemiologie a etiologie</vt:lpstr>
      <vt:lpstr>Klinické vyšetření</vt:lpstr>
      <vt:lpstr>Klinické vyšetření</vt:lpstr>
      <vt:lpstr>Klinické vyšetření</vt:lpstr>
      <vt:lpstr>Morfologie</vt:lpstr>
      <vt:lpstr>Prezentace aplikace PowerPoint</vt:lpstr>
      <vt:lpstr>RTG</vt:lpstr>
      <vt:lpstr>CT</vt:lpstr>
      <vt:lpstr>MRI</vt:lpstr>
      <vt:lpstr>Formy Morbus Scheuermann</vt:lpstr>
      <vt:lpstr>Stádia Morbus Scheuermann</vt:lpstr>
      <vt:lpstr>Stupně Morbus Scheuermann</vt:lpstr>
      <vt:lpstr>Terapie</vt:lpstr>
      <vt:lpstr>Konzervativní postupy</vt:lpstr>
      <vt:lpstr>Konzervativní postupy</vt:lpstr>
      <vt:lpstr>Antigravitační – sádrový - korzet</vt:lpstr>
      <vt:lpstr>Rehabilitace a protetika</vt:lpstr>
      <vt:lpstr>Rehabilitace a protetika</vt:lpstr>
      <vt:lpstr>Rehabilitace a protetika</vt:lpstr>
      <vt:lpstr>Rehabilitace a protetika</vt:lpstr>
      <vt:lpstr>Rehabilitace a protetika</vt:lpstr>
      <vt:lpstr>Rehabilitace a protetika</vt:lpstr>
      <vt:lpstr>Komplikace konzervativní terapie</vt:lpstr>
      <vt:lpstr>Komplikace</vt:lpstr>
      <vt:lpstr>Chirurgická terapie</vt:lpstr>
      <vt:lpstr>Chirurgická terapie</vt:lpstr>
      <vt:lpstr>Chirurgická terapie</vt:lpstr>
      <vt:lpstr>Chirurgická terapie</vt:lpstr>
      <vt:lpstr>Chirurgická terapie</vt:lpstr>
      <vt:lpstr>Vadné držení těla</vt:lpstr>
      <vt:lpstr>Vadné držení těla</vt:lpstr>
      <vt:lpstr>Vadné držení těla</vt:lpstr>
      <vt:lpstr>Vadné držení těla</vt:lpstr>
      <vt:lpstr>Evaluace Morbus Scheuermann</vt:lpstr>
      <vt:lpstr>Evaluace Morbus Scheuermann</vt:lpstr>
      <vt:lpstr>Kazuistika – JH 1997</vt:lpstr>
      <vt:lpstr>Kazuistika – JH 1997</vt:lpstr>
      <vt:lpstr>Kazuistika – JH 1997</vt:lpstr>
      <vt:lpstr>Kazuistika – AF 1999</vt:lpstr>
      <vt:lpstr>Kazuistika– AF 1999</vt:lpstr>
      <vt:lpstr>Kazuistika– AF 1999</vt:lpstr>
      <vt:lpstr>Kazuistika– AF 1999</vt:lpstr>
      <vt:lpstr>Kazuistika– RS 1999</vt:lpstr>
      <vt:lpstr>Kazuistika– RS 1999</vt:lpstr>
      <vt:lpstr>Kazuistika– RS 1999</vt:lpstr>
      <vt:lpstr>Kazuistika– RS 1999</vt:lpstr>
      <vt:lpstr>Zdroje </vt:lpstr>
      <vt:lpstr>Děkuji za pozornost.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Osteoporosis</dc:title>
  <dc:creator>Jan Kocanda</dc:creator>
  <cp:lastModifiedBy>Jan Kocanda</cp:lastModifiedBy>
  <cp:revision>400</cp:revision>
  <cp:lastPrinted>1601-01-01T00:00:00Z</cp:lastPrinted>
  <dcterms:created xsi:type="dcterms:W3CDTF">2019-02-12T11:48:49Z</dcterms:created>
  <dcterms:modified xsi:type="dcterms:W3CDTF">2019-02-26T11:16:57Z</dcterms:modified>
</cp:coreProperties>
</file>