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93" r:id="rId3"/>
    <p:sldId id="294" r:id="rId4"/>
    <p:sldId id="296" r:id="rId5"/>
    <p:sldId id="295" r:id="rId6"/>
    <p:sldId id="297" r:id="rId7"/>
    <p:sldId id="270" r:id="rId8"/>
    <p:sldId id="257" r:id="rId9"/>
    <p:sldId id="258" r:id="rId10"/>
    <p:sldId id="259" r:id="rId11"/>
    <p:sldId id="26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0" r:id="rId23"/>
    <p:sldId id="282" r:id="rId24"/>
    <p:sldId id="283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5963"/>
  </p:normalViewPr>
  <p:slideViewPr>
    <p:cSldViewPr>
      <p:cViewPr varScale="1">
        <p:scale>
          <a:sx n="83" d="100"/>
          <a:sy n="83" d="100"/>
        </p:scale>
        <p:origin x="24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76CC5-35DF-5948-9FC2-07A3D4CCE43E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7BEE0-2AEF-0D4D-89A5-C85654883C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77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7BEE0-2AEF-0D4D-89A5-C85654883C2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10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Cukr – Nález cukru v moči je varovné znamení a měl by být následován vyšetřením hladiny cukru v krvi. Při normálních hladinách cukru v krvi se tento do moče dostat vůbec nemá. Jeho nález při vyšetření moči proto napovídá, že jsou hladiny cukru v krvi neobvykle vysoké, což je typické pro cukrovku. Vyšetření hladiny cukru v krvi umožní cukrovku diagnostikovat, nebo vyloučit.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Bílkoviny – Bílkovina v moči může znamenat celou řadu problémů. Může se jednat o nejrůznější onemocnění ledvin, infekce močových cest, nadměrný výskyt některých bílkovin v krvi, apod.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Bilirubin – Bilirubin je barvivo, které vzniká z hemoglobinu po rozpadu červených krvinek. Jeho nález v moči vypovídá o narušené schopnosti bilirubin vylučovat z těla žlučí, k čemuž obvykle dochází při ucpání žlučových cest.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Ketolátky – Ketolátky v organismu vznikají pokud organismus hladoví nebo při nedostatku inzulinu. Jejich nález v moči se označuje jako ketonurie. Najdeme je například v moči podvyživených lidí (ve vyspělých zemích jde typicky o alkoholiky) a u diabetiků 1. typu, kterým chybí inzulin.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Hemoglobin – Testovací proužky umí v moči najít i hemoglobin, který se vyskytuje v červených krvinkách. Lze tak získat podezření na výskyt krve v moči.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f) pH moči – Papírky umí určit zda je moč kyselá či zásaditá. Normální pH moči je 5,0-6,0. Odchylky od této hodnoty mohou být spojeny s infekcí močových cest a jsou rizikovým faktorem vzniku močových kamenů (vysoké i nízké pH).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 Hustota moči – Hustota moči se pomocí testovacích papírků zjistí jen nepřímo a orientačně. Vypovídá o koncentraci moči, tj. o množství látek v tekutině.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7BEE0-2AEF-0D4D-89A5-C85654883C2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8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7BEE0-2AEF-0D4D-89A5-C85654883C2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22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5187473-AFB0-4B57-A6F9-DB8DA3A8CE57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473-AFB0-4B57-A6F9-DB8DA3A8CE57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187473-AFB0-4B57-A6F9-DB8DA3A8CE57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C56AD8-DFEF-4629-A669-A115207E306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novakova.nikolaa@gmail.com" TargetMode="External"/><Relationship Id="rId2" Type="http://schemas.openxmlformats.org/officeDocument/2006/relationships/hyperlink" Target="mailto:393832@mail.muni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5038" y="1916832"/>
            <a:ext cx="8136904" cy="2336272"/>
          </a:xfrm>
        </p:spPr>
        <p:txBody>
          <a:bodyPr>
            <a:normAutofit fontScale="90000"/>
          </a:bodyPr>
          <a:lstStyle/>
          <a:p>
            <a:r>
              <a:rPr lang="cs-CZ" sz="6600" dirty="0"/>
              <a:t>KLINICKÁ MEDICÍNA PŘEDNÁŠKA -</a:t>
            </a:r>
            <a:br>
              <a:rPr lang="cs-CZ" sz="6600" dirty="0"/>
            </a:br>
            <a:r>
              <a:rPr lang="cs-CZ" sz="7200" b="1" dirty="0"/>
              <a:t>ÚVOD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Nikola </a:t>
            </a:r>
            <a:r>
              <a:rPr lang="cs-CZ" dirty="0" err="1"/>
              <a:t>nováková</a:t>
            </a:r>
            <a:endParaRPr lang="cs-CZ" dirty="0"/>
          </a:p>
          <a:p>
            <a:r>
              <a:rPr lang="cs-CZ" dirty="0"/>
              <a:t>Klinická medicína přednáška, jaro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31"/>
    </mc:Choice>
    <mc:Fallback xmlns="">
      <p:transition spd="slow" advTm="1260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RA - Rodinná 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709481" cy="41755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- základní informace o onemocnění v rodině a úmrtích blízkých pokrevních příbuzných (rodiče, děti, sourozenci)</a:t>
            </a:r>
          </a:p>
          <a:p>
            <a:pPr marL="0" indent="0">
              <a:buNone/>
            </a:pPr>
            <a:r>
              <a:rPr lang="cs-CZ" dirty="0"/>
              <a:t>- hlavně onemocnění s familiárním výskytem</a:t>
            </a:r>
          </a:p>
          <a:p>
            <a:pPr marL="0" indent="0">
              <a:buNone/>
            </a:pPr>
            <a:r>
              <a:rPr lang="cs-CZ" dirty="0"/>
              <a:t>- přibližný věk vzniku onemocnění či úmrtí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/>
              <a:t>50 let </a:t>
            </a:r>
            <a:r>
              <a:rPr lang="cs-CZ" dirty="0"/>
              <a:t>= hranice onemocnění z genetické predispozice vs. získané</a:t>
            </a:r>
          </a:p>
          <a:p>
            <a:pPr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r>
              <a:rPr lang="cs-CZ" u="sng" dirty="0"/>
              <a:t>kardiovaskulární onemocnění </a:t>
            </a:r>
            <a:r>
              <a:rPr lang="cs-CZ" dirty="0"/>
              <a:t>– hypertenze, infarkt myokardu, ISCH, cévní mozková příhoda</a:t>
            </a:r>
          </a:p>
          <a:p>
            <a:pPr lvl="1">
              <a:buFontTx/>
              <a:buChar char="-"/>
            </a:pPr>
            <a:r>
              <a:rPr lang="cs-CZ" u="sng" dirty="0"/>
              <a:t>diabetes</a:t>
            </a:r>
            <a:r>
              <a:rPr lang="cs-CZ" dirty="0"/>
              <a:t> 1. či 2.typu, </a:t>
            </a:r>
            <a:r>
              <a:rPr lang="cs-CZ" u="sng" dirty="0"/>
              <a:t>štítná žláza </a:t>
            </a:r>
            <a:r>
              <a:rPr lang="cs-CZ" dirty="0"/>
              <a:t>(zejména hypofunkce u žen)</a:t>
            </a:r>
          </a:p>
          <a:p>
            <a:pPr lvl="1">
              <a:buFontTx/>
              <a:buChar char="-"/>
            </a:pPr>
            <a:r>
              <a:rPr lang="cs-CZ" u="sng" dirty="0"/>
              <a:t>nádorová onemocnění</a:t>
            </a:r>
          </a:p>
          <a:p>
            <a:pPr lvl="1">
              <a:buFontTx/>
              <a:buChar char="-"/>
            </a:pPr>
            <a:r>
              <a:rPr lang="cs-CZ" u="sng" dirty="0"/>
              <a:t>psychická onemocnění</a:t>
            </a:r>
          </a:p>
          <a:p>
            <a:pPr lvl="1">
              <a:buFontTx/>
              <a:buChar char="-"/>
            </a:pPr>
            <a:r>
              <a:rPr lang="cs-CZ" u="sng" dirty="0"/>
              <a:t>sociální souvislosti </a:t>
            </a:r>
            <a:r>
              <a:rPr lang="cs-CZ" dirty="0"/>
              <a:t>(plísně, prašné prostředí..)</a:t>
            </a:r>
            <a:endParaRPr lang="cs-CZ" u="sng" dirty="0"/>
          </a:p>
          <a:p>
            <a:pPr lvl="1">
              <a:buFont typeface="Arial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37"/>
    </mc:Choice>
    <mc:Fallback xmlns="">
      <p:transition spd="slow" advTm="24403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OA – osobní 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17555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 chronologicky uspořádaný přehled onemocnění, která pac. prodělal od narození po současnost</a:t>
            </a:r>
          </a:p>
          <a:p>
            <a:pPr>
              <a:buFontTx/>
              <a:buChar char="-"/>
            </a:pPr>
            <a:r>
              <a:rPr lang="cs-CZ" dirty="0"/>
              <a:t> CÍLENÉ dotazy na nejsledovanější onemocnění, délka onemocnění, způsob léčby, sledování, terapie</a:t>
            </a:r>
            <a:r>
              <a:rPr lang="mr-IN" dirty="0"/>
              <a:t>…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dirty="0"/>
              <a:t>kardiovaskulární onemocnění – IM, ICHS, CMP, hypertenze, otoky, palpitace...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dýchací potíže – kašel, dušnost..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endokrinní systém – štítná žláza, diabetes </a:t>
            </a:r>
            <a:r>
              <a:rPr lang="cs-CZ" dirty="0" err="1"/>
              <a:t>mellitus</a:t>
            </a: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dirty="0"/>
              <a:t>GIT – vřed, potíže se žlučníkem, průjem, zácpa, žloutenka..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urogenitální systém - potíže s močením, dysurie, infekce, močové kameny..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CNS – bolesti hlavy, závratě, poruchy vědomí, epilepsie, vzácná onemocnění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pohybový a opěrný systém – bolesti kloubů, svalů..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75"/>
    </mc:Choice>
    <mc:Fallback xmlns="">
      <p:transition spd="slow" advTm="18647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OA – osobní 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8213537" cy="431957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cs-CZ" b="1" dirty="0"/>
              <a:t>úrazy, operace, hospitalizace</a:t>
            </a:r>
          </a:p>
          <a:p>
            <a:pPr>
              <a:buFontTx/>
              <a:buChar char="-"/>
            </a:pPr>
            <a:r>
              <a:rPr lang="cs-CZ" b="1" dirty="0"/>
              <a:t>transfuze</a:t>
            </a:r>
            <a:r>
              <a:rPr lang="cs-CZ" dirty="0"/>
              <a:t> a jejich komplikace (posttransfuzní reakce)</a:t>
            </a:r>
          </a:p>
          <a:p>
            <a:pPr>
              <a:buFontTx/>
              <a:buChar char="-"/>
            </a:pPr>
            <a:r>
              <a:rPr lang="cs-CZ" dirty="0"/>
              <a:t>podaná </a:t>
            </a:r>
            <a:r>
              <a:rPr lang="cs-CZ" b="1" dirty="0"/>
              <a:t>očkování</a:t>
            </a:r>
            <a:r>
              <a:rPr lang="cs-CZ" dirty="0"/>
              <a:t> a jejich komplikace</a:t>
            </a:r>
          </a:p>
          <a:p>
            <a:pPr>
              <a:buFontTx/>
              <a:buChar char="-"/>
            </a:pPr>
            <a:r>
              <a:rPr lang="cs-CZ" b="1" dirty="0"/>
              <a:t>dětské nemoci </a:t>
            </a:r>
          </a:p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EA - epidemiologická anamnéza </a:t>
            </a:r>
            <a:r>
              <a:rPr lang="cs-CZ" dirty="0"/>
              <a:t>– klíšťová encefalitis, borelióza, hepatitidy, HIV, HPV, </a:t>
            </a:r>
            <a:r>
              <a:rPr lang="cs-CZ" dirty="0" err="1"/>
              <a:t>koronavirus</a:t>
            </a:r>
            <a:r>
              <a:rPr lang="mr-IN" dirty="0"/>
              <a:t>…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 err="1"/>
              <a:t>Onk.A</a:t>
            </a:r>
            <a:r>
              <a:rPr lang="cs-CZ" b="1" dirty="0"/>
              <a:t> - onkologická anamnéza</a:t>
            </a:r>
          </a:p>
          <a:p>
            <a:pPr>
              <a:buFontTx/>
              <a:buChar char="-"/>
            </a:pPr>
            <a:r>
              <a:rPr lang="cs-CZ" b="1" dirty="0"/>
              <a:t>GA - gynekologická anamnéza u žen </a:t>
            </a:r>
            <a:r>
              <a:rPr lang="cs-CZ" dirty="0"/>
              <a:t>(</a:t>
            </a:r>
            <a:r>
              <a:rPr lang="cs-CZ" dirty="0" err="1"/>
              <a:t>menarché</a:t>
            </a:r>
            <a:r>
              <a:rPr lang="cs-CZ" dirty="0"/>
              <a:t>, menopauza, těhotenství, potraty, metoda antikoncepce, pravidelné prohlídky)</a:t>
            </a:r>
            <a:endParaRPr lang="cs-CZ" b="1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vše zaznamenat </a:t>
            </a:r>
            <a:r>
              <a:rPr lang="cs-CZ" u="sng" dirty="0"/>
              <a:t>chronologicky</a:t>
            </a:r>
            <a:r>
              <a:rPr lang="cs-CZ" dirty="0"/>
              <a:t> (datum nebo věk nemocného NE např. </a:t>
            </a:r>
            <a:r>
              <a:rPr lang="mr-IN" dirty="0"/>
              <a:t>…</a:t>
            </a:r>
            <a:r>
              <a:rPr lang="cs-CZ" dirty="0"/>
              <a:t>před 3 lety, apod.)</a:t>
            </a:r>
          </a:p>
        </p:txBody>
      </p:sp>
    </p:spTree>
    <p:extLst>
      <p:ext uri="{BB962C8B-B14F-4D97-AF65-F5344CB8AC3E}">
        <p14:creationId xmlns:p14="http://schemas.microsoft.com/office/powerpoint/2010/main" val="9243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172"/>
    </mc:Choice>
    <mc:Fallback xmlns="">
      <p:transition spd="slow" advTm="3211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/>
              <a:t> nutná otázka </a:t>
            </a:r>
            <a:r>
              <a:rPr lang="cs-CZ" b="1" u="sng" dirty="0"/>
              <a:t>VŽDY</a:t>
            </a:r>
            <a:r>
              <a:rPr lang="cs-CZ" dirty="0"/>
              <a:t>!!! </a:t>
            </a:r>
          </a:p>
          <a:p>
            <a:pPr>
              <a:buFontTx/>
              <a:buChar char="-"/>
            </a:pPr>
            <a:r>
              <a:rPr lang="cs-CZ" dirty="0">
                <a:sym typeface="Wingdings"/>
              </a:rPr>
              <a:t> </a:t>
            </a:r>
            <a:r>
              <a:rPr lang="cs-CZ" dirty="0"/>
              <a:t>malé zákroky (</a:t>
            </a:r>
            <a:r>
              <a:rPr lang="cs-CZ" sz="1600" dirty="0"/>
              <a:t>lokální anestetika</a:t>
            </a:r>
            <a:r>
              <a:rPr lang="cs-CZ" dirty="0"/>
              <a:t>), velké výkony, jakékoliv ošetření s použitím desinfekce (</a:t>
            </a:r>
            <a:r>
              <a:rPr lang="cs-CZ" sz="1600" dirty="0"/>
              <a:t>jódová desinfekce, alkohol..) </a:t>
            </a:r>
            <a:r>
              <a:rPr lang="cs-CZ" dirty="0"/>
              <a:t>či léčiva, </a:t>
            </a:r>
            <a:r>
              <a:rPr lang="cs-CZ" dirty="0" err="1"/>
              <a:t>i.v</a:t>
            </a:r>
            <a:r>
              <a:rPr lang="cs-CZ" dirty="0"/>
              <a:t>. podání kontrastní látky (</a:t>
            </a:r>
            <a:r>
              <a:rPr lang="cs-CZ" sz="1600" dirty="0"/>
              <a:t>jodová kl.)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u="sng" dirty="0"/>
              <a:t>každý lék je potenciální vyvolávač alergie, ať už podaný nitrožilně, slizničně či na povrch kůže!!!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alergie na </a:t>
            </a:r>
            <a:r>
              <a:rPr lang="cs-CZ" b="1" dirty="0"/>
              <a:t>léky</a:t>
            </a:r>
            <a:r>
              <a:rPr lang="cs-CZ" dirty="0"/>
              <a:t> – jaké, kdy, jaká byla reakce? cíleně se ptát na léky, které budu při ošetření používat – lok. anestetika, jódová desinfekce, ATB</a:t>
            </a:r>
            <a:r>
              <a:rPr lang="mr-IN" dirty="0"/>
              <a:t>…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reakce po transfuzi</a:t>
            </a:r>
          </a:p>
          <a:p>
            <a:pPr>
              <a:buFontTx/>
              <a:buChar char="-"/>
            </a:pPr>
            <a:r>
              <a:rPr lang="cs-CZ" dirty="0"/>
              <a:t>dále potraviny, pyly, zvířata apod.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2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537"/>
    </mc:Choice>
    <mc:Fallback xmlns="">
      <p:transition spd="slow" advTm="19253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FA – farmakologická 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 jaké léky pacient užívá?</a:t>
            </a:r>
          </a:p>
          <a:p>
            <a:pPr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přesný název léku</a:t>
            </a:r>
          </a:p>
          <a:p>
            <a:pPr lvl="1">
              <a:buFontTx/>
              <a:buChar char="-"/>
            </a:pPr>
            <a:r>
              <a:rPr lang="cs-CZ" dirty="0"/>
              <a:t>velikost dávky (např. v mg)</a:t>
            </a:r>
          </a:p>
          <a:p>
            <a:pPr lvl="1">
              <a:buFontTx/>
              <a:buChar char="-"/>
            </a:pPr>
            <a:r>
              <a:rPr lang="cs-CZ" dirty="0"/>
              <a:t>dávkovací schéma</a:t>
            </a:r>
          </a:p>
          <a:p>
            <a:pPr lvl="1">
              <a:buFontTx/>
              <a:buChar char="-"/>
            </a:pPr>
            <a:r>
              <a:rPr lang="cs-CZ" dirty="0"/>
              <a:t>potravinové doplňky, vitamíny, </a:t>
            </a:r>
            <a:r>
              <a:rPr lang="cs-CZ" dirty="0" err="1"/>
              <a:t>fytofarmaka</a:t>
            </a:r>
            <a:endParaRPr lang="cs-CZ" dirty="0"/>
          </a:p>
          <a:p>
            <a:pPr lvl="2">
              <a:buFontTx/>
              <a:buChar char="-"/>
            </a:pPr>
            <a:r>
              <a:rPr lang="cs-CZ" dirty="0"/>
              <a:t>(třezalka vs. hormonální antikoncepce, dieta při </a:t>
            </a:r>
            <a:r>
              <a:rPr lang="cs-CZ" dirty="0" err="1"/>
              <a:t>warfarinizaci</a:t>
            </a:r>
            <a:r>
              <a:rPr lang="cs-CZ" dirty="0"/>
              <a:t> apod.)</a:t>
            </a:r>
          </a:p>
        </p:txBody>
      </p:sp>
    </p:spTree>
    <p:extLst>
      <p:ext uri="{BB962C8B-B14F-4D97-AF65-F5344CB8AC3E}">
        <p14:creationId xmlns:p14="http://schemas.microsoft.com/office/powerpoint/2010/main" val="15567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92"/>
    </mc:Choice>
    <mc:Fallback xmlns="">
      <p:transition spd="slow" advTm="12479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Abúzus = toxikologická </a:t>
            </a:r>
            <a:r>
              <a:rPr lang="cs-CZ" dirty="0" err="1"/>
              <a:t>anam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5734"/>
            <a:ext cx="3244985" cy="40233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dirty="0"/>
              <a:t>alkohol</a:t>
            </a:r>
            <a:r>
              <a:rPr lang="cs-CZ" dirty="0"/>
              <a:t> </a:t>
            </a:r>
            <a:r>
              <a:rPr lang="cs-CZ" dirty="0">
                <a:sym typeface="Wingdings"/>
              </a:rPr>
              <a:t> kolik dávek/den?                                           (1 dávka = viz obrázek ) 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dirty="0"/>
              <a:t>kouření</a:t>
            </a:r>
            <a:r>
              <a:rPr lang="cs-CZ" dirty="0"/>
              <a:t> – univerzální rizikový faktor onemocnění!!!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dirty="0"/>
              <a:t>drogy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dirty="0"/>
              <a:t>káva, černý čaj </a:t>
            </a:r>
            <a:r>
              <a:rPr lang="cs-CZ" dirty="0"/>
              <a:t>(pigmentace zubů..)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aktuální používání i historie</a:t>
            </a:r>
          </a:p>
          <a:p>
            <a:pPr>
              <a:buFontTx/>
              <a:buChar char="-"/>
            </a:pPr>
            <a:r>
              <a:rPr lang="cs-CZ" dirty="0"/>
              <a:t> tendence udávat nižší dávky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79" y="2003482"/>
            <a:ext cx="5556521" cy="38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21"/>
    </mc:Choice>
    <mc:Fallback xmlns="">
      <p:transition spd="slow" advTm="15842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PSA – pracovní a sociální </a:t>
            </a:r>
            <a:r>
              <a:rPr lang="cs-CZ" dirty="0" err="1"/>
              <a:t>anam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u="sng" dirty="0"/>
              <a:t>povolání pacienta během života</a:t>
            </a:r>
          </a:p>
          <a:p>
            <a:pPr lvl="1">
              <a:buFontTx/>
              <a:buChar char="-"/>
            </a:pPr>
            <a:r>
              <a:rPr lang="cs-CZ" dirty="0"/>
              <a:t>vodítko k hodnocení rizikových faktorů některých onemocnění</a:t>
            </a:r>
          </a:p>
          <a:p>
            <a:pPr lvl="1">
              <a:buFontTx/>
              <a:buChar char="-"/>
            </a:pPr>
            <a:r>
              <a:rPr lang="cs-CZ" dirty="0"/>
              <a:t>fyzická a psychická náročnost zaměstnání</a:t>
            </a:r>
          </a:p>
          <a:p>
            <a:pPr lvl="2">
              <a:buFontTx/>
              <a:buChar char="-"/>
            </a:pPr>
            <a:r>
              <a:rPr lang="cs-CZ" dirty="0"/>
              <a:t>např. hospodský = pasivní kuřák, obvykle vyšší abusus alkoholu, obezita</a:t>
            </a:r>
          </a:p>
          <a:p>
            <a:pPr lvl="2">
              <a:buFontTx/>
              <a:buChar char="-"/>
            </a:pPr>
            <a:r>
              <a:rPr lang="cs-CZ" dirty="0"/>
              <a:t>např. veterináři – vyšší riziko antropozoonóz</a:t>
            </a:r>
          </a:p>
          <a:p>
            <a:pPr lvl="2">
              <a:buFontTx/>
              <a:buChar char="-"/>
            </a:pPr>
            <a:r>
              <a:rPr lang="cs-CZ" dirty="0"/>
              <a:t>např. silikóza u horníků, brusičů skla..</a:t>
            </a:r>
          </a:p>
          <a:p>
            <a:pPr lvl="2">
              <a:buFontTx/>
              <a:buChar char="-"/>
            </a:pPr>
            <a:r>
              <a:rPr lang="cs-CZ" dirty="0"/>
              <a:t>JNDZ – jednostranné nadměrné dlouhodobé zatěžování</a:t>
            </a:r>
            <a:r>
              <a:rPr lang="mr-IN" dirty="0"/>
              <a:t>…</a:t>
            </a:r>
            <a:r>
              <a:rPr lang="cs-CZ" dirty="0"/>
              <a:t> pracovní lékařství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u="sng" dirty="0"/>
              <a:t>sociální zázemí pacienta</a:t>
            </a:r>
            <a:r>
              <a:rPr lang="cs-CZ" dirty="0"/>
              <a:t>: </a:t>
            </a:r>
          </a:p>
          <a:p>
            <a:pPr lvl="1">
              <a:buFontTx/>
              <a:buChar char="-"/>
            </a:pPr>
            <a:r>
              <a:rPr lang="cs-CZ" dirty="0"/>
              <a:t>kde, s kým, kdo pečuje, jak to pacient zvládá </a:t>
            </a:r>
          </a:p>
          <a:p>
            <a:pPr lvl="1">
              <a:buFontTx/>
              <a:buChar char="-"/>
            </a:pPr>
            <a:r>
              <a:rPr lang="cs-CZ" dirty="0"/>
              <a:t>letití pacienti – rozhodující při </a:t>
            </a:r>
            <a:r>
              <a:rPr lang="cs-CZ" dirty="0" err="1"/>
              <a:t>dimisi</a:t>
            </a:r>
            <a:r>
              <a:rPr lang="cs-CZ" dirty="0"/>
              <a:t> z hospitalizace</a:t>
            </a:r>
          </a:p>
          <a:p>
            <a:pPr lvl="1">
              <a:buFontTx/>
              <a:buChar char="-"/>
            </a:pPr>
            <a:r>
              <a:rPr lang="cs-CZ" dirty="0"/>
              <a:t>nižší sociální status – korelace s nižší péčí o sebe sama..</a:t>
            </a:r>
          </a:p>
          <a:p>
            <a:pPr lvl="1">
              <a:buFontTx/>
              <a:buChar char="-"/>
            </a:pPr>
            <a:endParaRPr lang="cs-CZ" dirty="0"/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9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84"/>
    </mc:Choice>
    <mc:Fallback xmlns="">
      <p:transition spd="slow" advTm="8958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NO – nynější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dirty="0"/>
              <a:t>aktuální příčina návštěvy lékaře </a:t>
            </a:r>
          </a:p>
          <a:p>
            <a:pPr>
              <a:buFontTx/>
              <a:buChar char="-"/>
            </a:pPr>
            <a:r>
              <a:rPr lang="cs-CZ" dirty="0"/>
              <a:t> podrobnosti od začátku potíží až k cestě k lékaři</a:t>
            </a:r>
          </a:p>
          <a:p>
            <a:pPr lvl="1">
              <a:buFontTx/>
              <a:buChar char="-"/>
            </a:pPr>
            <a:r>
              <a:rPr lang="cs-CZ" dirty="0"/>
              <a:t>doba vzniku bolesti, další příznaky – horečka, únava, zmatenost, pád, úraz, zvracení, průjem, jídlo a pití, aktivita, jiná příčina vzniku..</a:t>
            </a:r>
          </a:p>
          <a:p>
            <a:pPr lvl="1">
              <a:buFontTx/>
              <a:buChar char="-"/>
            </a:pPr>
            <a:r>
              <a:rPr lang="cs-CZ" dirty="0"/>
              <a:t>samoléčba – prostředky k tišení bolesti a potíží</a:t>
            </a:r>
          </a:p>
          <a:p>
            <a:pPr lvl="1">
              <a:buFontTx/>
              <a:buChar char="-"/>
            </a:pPr>
            <a:r>
              <a:rPr lang="cs-CZ" dirty="0"/>
              <a:t>cesta k lékaři (RZP, vlastní), doprovod</a:t>
            </a:r>
          </a:p>
          <a:p>
            <a:pPr lvl="1"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u="sng" dirty="0"/>
              <a:t>ptát se na začátku vyšetření – ne až po celé anamnéze </a:t>
            </a:r>
            <a:r>
              <a:rPr lang="cs-CZ" b="1" u="sng" dirty="0">
                <a:sym typeface="Wingdings"/>
              </a:rPr>
              <a:t></a:t>
            </a:r>
            <a:endParaRPr lang="cs-CZ" dirty="0"/>
          </a:p>
          <a:p>
            <a:pPr lvl="1">
              <a:buFontTx/>
              <a:buChar char="-"/>
            </a:pPr>
            <a:endParaRPr lang="cs-CZ" dirty="0"/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8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90"/>
    </mc:Choice>
    <mc:Fallback xmlns="">
      <p:transition spd="slow" advTm="8079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Laboratorní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1800" dirty="0"/>
              <a:t> </a:t>
            </a:r>
            <a:r>
              <a:rPr lang="cs-CZ" sz="1800" b="1" dirty="0"/>
              <a:t>moč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1800" dirty="0"/>
              <a:t> </a:t>
            </a:r>
            <a:r>
              <a:rPr lang="cs-CZ" sz="1800" b="1" dirty="0"/>
              <a:t>krev</a:t>
            </a:r>
            <a:r>
              <a:rPr lang="cs-CZ" sz="1800" dirty="0"/>
              <a:t> (biochemické zhodnocení, hematologie - krevní obraz, koagulace)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1800" dirty="0"/>
              <a:t> kostní dřeň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1800" dirty="0"/>
              <a:t> imunologické vyšetření, protilátky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1800" dirty="0"/>
              <a:t> před transfuzní vyšetření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1800" dirty="0"/>
              <a:t> sputum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1800" dirty="0"/>
              <a:t> punktáty – hrudní, ascites, z ostatních dutin..</a:t>
            </a:r>
          </a:p>
          <a:p>
            <a:pPr marL="201168" lvl="1" indent="0">
              <a:buNone/>
            </a:pPr>
            <a:endParaRPr lang="cs-CZ" dirty="0"/>
          </a:p>
        </p:txBody>
      </p:sp>
      <p:pic>
        <p:nvPicPr>
          <p:cNvPr id="6146" name="Picture 2" descr="arování, odběr a transplantace krvetvorných buněk – WikiSkrip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37192" r="14952" b="3461"/>
          <a:stretch/>
        </p:blipFill>
        <p:spPr bwMode="auto">
          <a:xfrm>
            <a:off x="318929" y="4529873"/>
            <a:ext cx="2524879" cy="20986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áklady ošetřovatelských postupů a intervencí | Lékařská fakulta Masarykovy  univerz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23389" r="12827" b="5149"/>
          <a:stretch/>
        </p:blipFill>
        <p:spPr bwMode="auto">
          <a:xfrm>
            <a:off x="2987182" y="4529873"/>
            <a:ext cx="3048024" cy="20986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unkce – WikiSkrip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79" y="4529873"/>
            <a:ext cx="2590977" cy="20986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82"/>
    </mc:Choice>
    <mc:Fallback xmlns="">
      <p:transition spd="slow" advTm="8708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MOČ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97513" cy="453559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/>
              <a:t> jednoduché ale důležité vyšetření, relativně snadno a rychle lze odhalit velké množství poruch a chorobných stavů</a:t>
            </a:r>
          </a:p>
          <a:p>
            <a:pPr>
              <a:buFontTx/>
              <a:buChar char="-"/>
            </a:pPr>
            <a:r>
              <a:rPr lang="cs-CZ" dirty="0"/>
              <a:t> moč jako taková nás informuje nejen o stavu a funkci močových cest, ale je i důležitou součástí vyšetření ledvin a celkového metabolismu těla</a:t>
            </a:r>
          </a:p>
          <a:p>
            <a:pPr>
              <a:buFontTx/>
              <a:buChar char="-"/>
            </a:pPr>
            <a:r>
              <a:rPr lang="cs-CZ" dirty="0"/>
              <a:t> vzorek: vyšetření v laboratoři anebo v ordinaci – </a:t>
            </a:r>
            <a:r>
              <a:rPr lang="cs-CZ" dirty="0" err="1"/>
              <a:t>bed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(„proužky“), potřeba správného odběru a skladování moče </a:t>
            </a:r>
            <a:r>
              <a:rPr lang="cs-CZ" dirty="0">
                <a:sym typeface="Wingdings"/>
              </a:rPr>
              <a:t> </a:t>
            </a:r>
            <a:r>
              <a:rPr lang="cs-CZ" dirty="0"/>
              <a:t>před odběrem vzorku moči šetrně ale důkladně omýt a osušit zevní ústí </a:t>
            </a:r>
            <a:r>
              <a:rPr lang="cs-CZ" dirty="0" err="1"/>
              <a:t>uretry</a:t>
            </a:r>
            <a:r>
              <a:rPr lang="cs-CZ" dirty="0"/>
              <a:t>, do jednorázové sterilní nádoby tzv. „střední proud“</a:t>
            </a:r>
          </a:p>
          <a:p>
            <a:pPr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r>
              <a:rPr lang="cs-CZ" b="1" dirty="0"/>
              <a:t>jednorázový vzorek</a:t>
            </a:r>
          </a:p>
          <a:p>
            <a:pPr lvl="2">
              <a:buFontTx/>
              <a:buChar char="-"/>
            </a:pPr>
            <a:r>
              <a:rPr lang="cs-CZ" dirty="0"/>
              <a:t>první ranní moč – nejčastěji, pozor na skladování při pozdější návštěvě lékaře – pomnožení bakterií</a:t>
            </a:r>
          </a:p>
          <a:p>
            <a:pPr lvl="2">
              <a:buFontTx/>
              <a:buChar char="-"/>
            </a:pPr>
            <a:r>
              <a:rPr lang="cs-CZ" dirty="0"/>
              <a:t>náhodný vzorek – akutní stavy </a:t>
            </a:r>
          </a:p>
          <a:p>
            <a:pPr lvl="2">
              <a:buFontTx/>
              <a:buChar char="-"/>
            </a:pPr>
            <a:r>
              <a:rPr lang="cs-CZ" dirty="0"/>
              <a:t>cévkovaná moč – nejlépe na vyloučení infekce </a:t>
            </a:r>
            <a:r>
              <a:rPr lang="cs-CZ" dirty="0">
                <a:sym typeface="Wingdings"/>
              </a:rPr>
              <a:t> mikrobiologické vyšetření</a:t>
            </a:r>
            <a:endParaRPr lang="cs-CZ" dirty="0"/>
          </a:p>
          <a:p>
            <a:pPr lvl="1">
              <a:buFontTx/>
              <a:buChar char="-"/>
            </a:pPr>
            <a:r>
              <a:rPr lang="cs-CZ" b="1" dirty="0"/>
              <a:t>sběr moči </a:t>
            </a:r>
          </a:p>
          <a:p>
            <a:pPr lvl="2">
              <a:buFontTx/>
              <a:buChar char="-"/>
            </a:pPr>
            <a:r>
              <a:rPr lang="cs-CZ" dirty="0"/>
              <a:t>24h sběr – správný sběr, uchování, změření objemu, odlití vzorku pro zpracování</a:t>
            </a:r>
          </a:p>
          <a:p>
            <a:pPr lvl="2">
              <a:buFontTx/>
              <a:buChar char="-"/>
            </a:pPr>
            <a:r>
              <a:rPr lang="cs-CZ" dirty="0"/>
              <a:t>krátkodobý sběr (1 – 8 hodin)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5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570"/>
    </mc:Choice>
    <mc:Fallback xmlns="">
      <p:transition spd="slow" advTm="2785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E65F5-3131-034A-9165-A0ACF8AC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CÍLE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69CF85-6641-5145-992F-18533EC22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5734"/>
            <a:ext cx="7827209" cy="431957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Klinická medicína zahrnuje </a:t>
            </a:r>
            <a:r>
              <a:rPr lang="cs-CZ" b="1" dirty="0"/>
              <a:t>základní klinickou problematiku</a:t>
            </a:r>
            <a:r>
              <a:rPr lang="cs-CZ" dirty="0"/>
              <a:t>. Zabývá se etiologií a patogenezí chorob, jejich diagnostikou, zásadami léčby, je kladen velký důraz na prevenci a životosprávu. </a:t>
            </a:r>
          </a:p>
          <a:p>
            <a:r>
              <a:rPr lang="cs-CZ" dirty="0"/>
              <a:t>Po absolvování předmětu bude student/</a:t>
            </a:r>
            <a:r>
              <a:rPr lang="cs-CZ" dirty="0" err="1"/>
              <a:t>ka</a:t>
            </a:r>
            <a:r>
              <a:rPr lang="cs-CZ" dirty="0"/>
              <a:t> schopen </a:t>
            </a:r>
            <a:r>
              <a:rPr lang="cs-CZ" b="1" dirty="0"/>
              <a:t>rozpoznat příznaky závažnějších celkových onemocnění a také jednotlivých chorob v rámci své specializace</a:t>
            </a:r>
            <a:r>
              <a:rPr lang="cs-CZ" dirty="0"/>
              <a:t>. Bude schopen/na také </a:t>
            </a:r>
            <a:r>
              <a:rPr lang="cs-CZ" b="1" dirty="0"/>
              <a:t>terapeuticky zasáhnout a u akutních stavů poskytnout kvalifikovanou první pomoc</a:t>
            </a:r>
            <a:r>
              <a:rPr lang="cs-CZ" dirty="0"/>
              <a:t>. Základem jsou správně získaná </a:t>
            </a:r>
            <a:r>
              <a:rPr lang="cs-CZ" b="1" dirty="0"/>
              <a:t>anamnestická data. </a:t>
            </a:r>
            <a:r>
              <a:rPr lang="cs-CZ" dirty="0"/>
              <a:t>Absolvent/</a:t>
            </a:r>
            <a:r>
              <a:rPr lang="cs-CZ" dirty="0" err="1"/>
              <a:t>ka</a:t>
            </a:r>
            <a:r>
              <a:rPr lang="cs-CZ" dirty="0"/>
              <a:t> bude znát a bude schopen/na prakticky aplikovat </a:t>
            </a:r>
            <a:r>
              <a:rPr lang="cs-CZ" b="1" dirty="0"/>
              <a:t>základy interní propedeutiky</a:t>
            </a:r>
            <a:r>
              <a:rPr lang="cs-CZ" dirty="0"/>
              <a:t>. Musí znát běžné základní biochemické a hematologické laboratorní parametry. Také musí mít schopnost </a:t>
            </a:r>
            <a:r>
              <a:rPr lang="cs-CZ" b="1" dirty="0"/>
              <a:t>včas rozpoznat náhlé stavy</a:t>
            </a:r>
            <a:r>
              <a:rPr lang="cs-CZ" dirty="0"/>
              <a:t> a v rámci možností provádět adekvátní opatření. </a:t>
            </a:r>
          </a:p>
          <a:p>
            <a:r>
              <a:rPr lang="cs-CZ" dirty="0"/>
              <a:t>Dentální hygienista/</a:t>
            </a:r>
            <a:r>
              <a:rPr lang="cs-CZ" dirty="0" err="1"/>
              <a:t>ka</a:t>
            </a:r>
            <a:r>
              <a:rPr lang="cs-CZ" dirty="0"/>
              <a:t> </a:t>
            </a:r>
            <a:r>
              <a:rPr lang="cs-CZ" b="1" dirty="0"/>
              <a:t>musí vyhodnotit, zda je pacient v dané chvíli schopen ze zdravotního hlediska konkrétního výkonu. Současně musí identifikovat potenciálně rizikového pacienta i z pohledu ochrany vlastního zdraví a zdraví dalších osob. </a:t>
            </a:r>
          </a:p>
          <a:p>
            <a:r>
              <a:rPr lang="cs-CZ" dirty="0"/>
              <a:t>Absolvent/</a:t>
            </a:r>
            <a:r>
              <a:rPr lang="cs-CZ" dirty="0" err="1"/>
              <a:t>ka</a:t>
            </a:r>
            <a:r>
              <a:rPr lang="cs-CZ" dirty="0"/>
              <a:t> studijního oboru dentální hygiena ovládá principy dentální hygieny a je schopný/á je ve svém povolání prakticky aplikovat. Je všeobecně a odborně medicínsky natolik erudovaný/á tak, aby chápal/a souvislosti mezi péčí o dentální hygienu, celkovým zdravotním stavem klienta, biomedicínskými a sociálními vědami a tyto znalosti dokázal/a využít při výkonu práce v oboru dentální hygieny. Dentální hygienista/hygienistka je </a:t>
            </a:r>
            <a:r>
              <a:rPr lang="cs-CZ" b="1" dirty="0"/>
              <a:t>kvalifikovaný zdravotnický pracovník</a:t>
            </a:r>
            <a:r>
              <a:rPr lang="cs-CZ" dirty="0"/>
              <a:t>, který samostatně ve spolupráci se zubním lékařem a na jeho doporučení vykonává činnost preventivní, léčebnou a edukační v péči o pacienty v oblasti dentální hygieny.</a:t>
            </a:r>
          </a:p>
        </p:txBody>
      </p:sp>
    </p:spTree>
    <p:extLst>
      <p:ext uri="{BB962C8B-B14F-4D97-AF65-F5344CB8AC3E}">
        <p14:creationId xmlns:p14="http://schemas.microsoft.com/office/powerpoint/2010/main" val="3653528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MOČ – vyšetření proužky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2049" y="1844824"/>
            <a:ext cx="7892400" cy="1944216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dirty="0"/>
              <a:t>- základní a orientační vyšetření </a:t>
            </a:r>
            <a:r>
              <a:rPr lang="cs-CZ" sz="1800" dirty="0">
                <a:sym typeface="Wingdings"/>
              </a:rPr>
              <a:t></a:t>
            </a:r>
            <a:r>
              <a:rPr lang="cs-CZ" sz="1800" dirty="0"/>
              <a:t> dobrá dostupnost, jednoduché použití, levné..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dirty="0"/>
              <a:t>- praktický lékař, sledování moči těhotných</a:t>
            </a:r>
            <a:r>
              <a:rPr lang="mr-IN" sz="1800" dirty="0"/>
              <a:t>…</a:t>
            </a:r>
            <a:endParaRPr lang="cs-CZ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dirty="0"/>
              <a:t>- do vzorku moči se ponoří papírky, jejichž koncové části se po styku s močí vlivem chemických reakcí různě zabarví, dle zabarvení se pak může odhadnout kyselost moči a přítomnost určitých látek: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2049" y="3789040"/>
            <a:ext cx="6917392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cs-CZ" dirty="0">
                <a:solidFill>
                  <a:schemeClr val="accent2"/>
                </a:solidFill>
              </a:rPr>
              <a:t> CUKR 			</a:t>
            </a:r>
          </a:p>
          <a:p>
            <a:pPr marL="285750" indent="-285750">
              <a:buFont typeface="Courier New" charset="0"/>
              <a:buChar char="o"/>
            </a:pPr>
            <a:r>
              <a:rPr lang="cs-CZ" dirty="0">
                <a:solidFill>
                  <a:schemeClr val="accent2"/>
                </a:solidFill>
              </a:rPr>
              <a:t> BÍLKOVINA</a:t>
            </a:r>
          </a:p>
          <a:p>
            <a:pPr marL="285750" indent="-285750">
              <a:buFont typeface="Courier New" charset="0"/>
              <a:buChar char="o"/>
            </a:pPr>
            <a:r>
              <a:rPr lang="cs-CZ" dirty="0">
                <a:solidFill>
                  <a:schemeClr val="accent2"/>
                </a:solidFill>
              </a:rPr>
              <a:t> BILIRUBIN</a:t>
            </a:r>
          </a:p>
          <a:p>
            <a:pPr marL="285750" indent="-285750">
              <a:buFont typeface="Courier New" charset="0"/>
              <a:buChar char="o"/>
            </a:pPr>
            <a:r>
              <a:rPr lang="cs-CZ" dirty="0">
                <a:solidFill>
                  <a:schemeClr val="accent2"/>
                </a:solidFill>
              </a:rPr>
              <a:t> KETOLÁTKY</a:t>
            </a:r>
          </a:p>
          <a:p>
            <a:pPr marL="285750" indent="-285750">
              <a:buFont typeface="Courier New" charset="0"/>
              <a:buChar char="o"/>
            </a:pPr>
            <a:r>
              <a:rPr lang="cs-CZ" dirty="0">
                <a:solidFill>
                  <a:schemeClr val="accent2"/>
                </a:solidFill>
              </a:rPr>
              <a:t> HEMOGLOBIN</a:t>
            </a:r>
          </a:p>
          <a:p>
            <a:pPr marL="285750" indent="-285750">
              <a:buFont typeface="Courier New" charset="0"/>
              <a:buChar char="o"/>
            </a:pPr>
            <a:r>
              <a:rPr lang="cs-CZ" dirty="0">
                <a:solidFill>
                  <a:schemeClr val="accent2"/>
                </a:solidFill>
              </a:rPr>
              <a:t> PH</a:t>
            </a:r>
          </a:p>
          <a:p>
            <a:pPr marL="285750" indent="-285750">
              <a:buFont typeface="Courier New" charset="0"/>
              <a:buChar char="o"/>
            </a:pPr>
            <a:r>
              <a:rPr lang="cs-CZ" dirty="0">
                <a:solidFill>
                  <a:schemeClr val="accent2"/>
                </a:solidFill>
              </a:rPr>
              <a:t> HUSTOTA MOČI </a:t>
            </a:r>
          </a:p>
        </p:txBody>
      </p:sp>
      <p:pic>
        <p:nvPicPr>
          <p:cNvPr id="2050" name="Picture 2" descr="o prozradí domácí test moči o vaší kondici? | Prima Že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56" y="3501008"/>
            <a:ext cx="4033292" cy="30249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18"/>
    </mc:Choice>
    <mc:Fallback xmlns="">
      <p:transition spd="slow" advTm="15581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KREV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u="sng" dirty="0"/>
              <a:t>základní vyšetření v medicíně: </a:t>
            </a:r>
            <a:r>
              <a:rPr lang="cs-CZ" dirty="0"/>
              <a:t>diagnostika, rozhodnutí o způsobu léčby, monitorace úspěšnosti terapie a rekonvalescence</a:t>
            </a:r>
          </a:p>
          <a:p>
            <a:pPr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r>
              <a:rPr lang="cs-CZ" b="1" dirty="0"/>
              <a:t>biochemické vyšetření: </a:t>
            </a:r>
            <a:r>
              <a:rPr lang="cs-CZ" dirty="0"/>
              <a:t>ionty (Na, K, Cl), jaterní testy, ledvinné parametry - urea, kreatinin, CRP, glykémie, krevní lipidy, ukazatelé infarktu</a:t>
            </a:r>
            <a:r>
              <a:rPr lang="mr-IN" dirty="0"/>
              <a:t>…</a:t>
            </a:r>
            <a:endParaRPr lang="cs-CZ" dirty="0"/>
          </a:p>
          <a:p>
            <a:pPr lvl="1">
              <a:buFontTx/>
              <a:buChar char="-"/>
            </a:pPr>
            <a:r>
              <a:rPr lang="cs-CZ" b="1" dirty="0"/>
              <a:t>hematologické vyšetření: </a:t>
            </a:r>
            <a:r>
              <a:rPr lang="cs-CZ" dirty="0"/>
              <a:t>krevní obraz, koagulace, krevní skupina</a:t>
            </a:r>
          </a:p>
          <a:p>
            <a:pPr lvl="1">
              <a:buFontTx/>
              <a:buChar char="-"/>
            </a:pPr>
            <a:r>
              <a:rPr lang="cs-CZ" b="1" dirty="0"/>
              <a:t>stanovení hormonů: </a:t>
            </a:r>
            <a:r>
              <a:rPr lang="cs-CZ" dirty="0"/>
              <a:t>štítná žláza, nadledviny</a:t>
            </a:r>
            <a:r>
              <a:rPr lang="mr-IN" dirty="0"/>
              <a:t>…</a:t>
            </a:r>
            <a:endParaRPr lang="cs-CZ" dirty="0"/>
          </a:p>
          <a:p>
            <a:pPr lvl="1">
              <a:buFontTx/>
              <a:buChar char="-"/>
            </a:pPr>
            <a:r>
              <a:rPr lang="cs-CZ" b="1" dirty="0" err="1"/>
              <a:t>onkomarkery</a:t>
            </a:r>
            <a:r>
              <a:rPr lang="cs-CZ" b="1" dirty="0"/>
              <a:t>: </a:t>
            </a:r>
            <a:r>
              <a:rPr lang="cs-CZ" dirty="0"/>
              <a:t>přítomnost a sledování rakovinného bujení</a:t>
            </a:r>
          </a:p>
          <a:p>
            <a:pPr lvl="1">
              <a:buFontTx/>
              <a:buChar char="-"/>
            </a:pPr>
            <a:r>
              <a:rPr lang="cs-CZ" b="1" dirty="0"/>
              <a:t>genetické vyšetření: </a:t>
            </a:r>
            <a:r>
              <a:rPr lang="cs-CZ" dirty="0"/>
              <a:t>vzácné choroby, určení otcovství, Leidenská mutace..</a:t>
            </a:r>
            <a:endParaRPr lang="cs-CZ" b="1" dirty="0"/>
          </a:p>
          <a:p>
            <a:pPr lvl="1">
              <a:buFontTx/>
              <a:buChar char="-"/>
            </a:pPr>
            <a:r>
              <a:rPr lang="cs-CZ" b="1" dirty="0"/>
              <a:t>stanovení hladiny léků</a:t>
            </a:r>
          </a:p>
          <a:p>
            <a:pPr lvl="1">
              <a:buFontTx/>
              <a:buChar char="-"/>
            </a:pPr>
            <a:r>
              <a:rPr lang="cs-CZ" b="1" dirty="0"/>
              <a:t>toxikologie: </a:t>
            </a:r>
            <a:r>
              <a:rPr lang="cs-CZ" dirty="0"/>
              <a:t>alkohol, drogy, u otrav</a:t>
            </a:r>
            <a:r>
              <a:rPr lang="mr-IN" dirty="0"/>
              <a:t>…</a:t>
            </a:r>
            <a:endParaRPr lang="cs-CZ" b="1" dirty="0"/>
          </a:p>
          <a:p>
            <a:pPr lvl="1">
              <a:buFontTx/>
              <a:buChar char="-"/>
            </a:pPr>
            <a:r>
              <a:rPr lang="cs-CZ" b="1" dirty="0"/>
              <a:t>imunologie</a:t>
            </a:r>
            <a:r>
              <a:rPr lang="cs-CZ" dirty="0"/>
              <a:t>: protilátky, stav imunity</a:t>
            </a:r>
            <a:r>
              <a:rPr lang="mr-IN" dirty="0"/>
              <a:t>…</a:t>
            </a:r>
            <a:endParaRPr lang="cs-CZ" dirty="0"/>
          </a:p>
          <a:p>
            <a:pPr lvl="1">
              <a:buFontTx/>
              <a:buChar char="-"/>
            </a:pPr>
            <a:r>
              <a:rPr lang="cs-CZ" b="1" dirty="0"/>
              <a:t>mikrobiologie</a:t>
            </a:r>
            <a:r>
              <a:rPr lang="cs-CZ" dirty="0"/>
              <a:t>: zánět „v krvi“ - sepse</a:t>
            </a:r>
          </a:p>
        </p:txBody>
      </p:sp>
    </p:spTree>
    <p:extLst>
      <p:ext uri="{BB962C8B-B14F-4D97-AF65-F5344CB8AC3E}">
        <p14:creationId xmlns:p14="http://schemas.microsoft.com/office/powerpoint/2010/main" val="2876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67"/>
    </mc:Choice>
    <mc:Fallback xmlns="">
      <p:transition spd="slow" advTm="10166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25504" cy="1450757"/>
          </a:xfrm>
        </p:spPr>
        <p:txBody>
          <a:bodyPr>
            <a:normAutofit/>
          </a:bodyPr>
          <a:lstStyle/>
          <a:p>
            <a:r>
              <a:rPr lang="cs-CZ"/>
              <a:t>KREV – hematologické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cs-CZ" dirty="0"/>
          </a:p>
        </p:txBody>
      </p:sp>
      <p:pic>
        <p:nvPicPr>
          <p:cNvPr id="3074" name="Picture 2" descr="revní obraz | Medicína, nemoci, studium na 1. LF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7" y="1737361"/>
            <a:ext cx="8680723" cy="446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9070" y="6485000"/>
            <a:ext cx="2818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www.stefajir.cz</a:t>
            </a:r>
            <a:r>
              <a:rPr lang="cs-CZ" sz="1400" dirty="0"/>
              <a:t>/</a:t>
            </a:r>
            <a:r>
              <a:rPr lang="cs-CZ" sz="1400" dirty="0" err="1"/>
              <a:t>krevni</a:t>
            </a:r>
            <a:r>
              <a:rPr lang="cs-CZ" sz="1400" dirty="0"/>
              <a:t>-obraz</a:t>
            </a:r>
          </a:p>
        </p:txBody>
      </p:sp>
    </p:spTree>
    <p:extLst>
      <p:ext uri="{BB962C8B-B14F-4D97-AF65-F5344CB8AC3E}">
        <p14:creationId xmlns:p14="http://schemas.microsoft.com/office/powerpoint/2010/main" val="1642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24"/>
    </mc:Choice>
    <mc:Fallback xmlns="">
      <p:transition spd="slow" advTm="5542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KREV - koagulace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 vyšetření srážlivosti krve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dirty="0"/>
              <a:t>stanovení času </a:t>
            </a:r>
            <a:r>
              <a:rPr lang="cs-CZ" dirty="0"/>
              <a:t>potřebného k vytvoření fibrinového vlákna, měřeného od okamžiku přidání startovací reagencie k testovanému vzorku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dirty="0"/>
              <a:t>vzorek: správný odběr </a:t>
            </a:r>
            <a:r>
              <a:rPr lang="cs-CZ" dirty="0"/>
              <a:t>– vyšetřujeme labilní složky, proto šetrně, odběr nalačno, zkumavka s EDTA nebo s citrátem (nesrážlivá krev – tyto látky vyvazují vápenaté ionty a brání srážení), rychlý transport do laboratoře</a:t>
            </a:r>
          </a:p>
          <a:p>
            <a:pPr lvl="1">
              <a:buFontTx/>
              <a:buChar char="-"/>
            </a:pPr>
            <a:endParaRPr lang="cs-CZ" dirty="0"/>
          </a:p>
          <a:p>
            <a:pPr lvl="1">
              <a:buFont typeface="Wingdings" charset="2"/>
              <a:buChar char="Ø"/>
            </a:pPr>
            <a:r>
              <a:rPr lang="cs-CZ" sz="1600" dirty="0"/>
              <a:t> PT - protrombinový čas = </a:t>
            </a:r>
            <a:r>
              <a:rPr lang="cs-CZ" sz="1600" b="1" dirty="0"/>
              <a:t>INR</a:t>
            </a:r>
          </a:p>
          <a:p>
            <a:pPr lvl="1">
              <a:buFont typeface="Wingdings" charset="2"/>
              <a:buChar char="Ø"/>
            </a:pPr>
            <a:r>
              <a:rPr lang="cs-CZ" sz="1600" dirty="0"/>
              <a:t> </a:t>
            </a:r>
            <a:r>
              <a:rPr lang="cs-CZ" sz="1600" dirty="0" err="1"/>
              <a:t>aPTT</a:t>
            </a:r>
            <a:r>
              <a:rPr lang="cs-CZ" sz="1600" dirty="0"/>
              <a:t> - aktivovaný parciální tromboplastinový čas </a:t>
            </a:r>
          </a:p>
          <a:p>
            <a:pPr lvl="1">
              <a:buFont typeface="Wingdings" charset="2"/>
              <a:buChar char="Ø"/>
            </a:pPr>
            <a:r>
              <a:rPr lang="cs-CZ" sz="1600" dirty="0"/>
              <a:t> Anti-</a:t>
            </a:r>
            <a:r>
              <a:rPr lang="cs-CZ" sz="1600" dirty="0" err="1"/>
              <a:t>Xa</a:t>
            </a:r>
            <a:r>
              <a:rPr lang="cs-CZ" sz="1600" dirty="0"/>
              <a:t> aktivita</a:t>
            </a:r>
          </a:p>
          <a:p>
            <a:pPr lvl="1">
              <a:buFont typeface="Wingdings" charset="2"/>
              <a:buChar char="Ø"/>
            </a:pPr>
            <a:r>
              <a:rPr lang="cs-CZ" sz="1600" dirty="0"/>
              <a:t>TT - trombinový čas </a:t>
            </a:r>
          </a:p>
          <a:p>
            <a:pPr lvl="1">
              <a:buFont typeface="Wingdings" charset="2"/>
              <a:buChar char="Ø"/>
            </a:pPr>
            <a:r>
              <a:rPr lang="cs-CZ" sz="1600" dirty="0"/>
              <a:t> FBG – fibrinogen</a:t>
            </a:r>
          </a:p>
          <a:p>
            <a:pPr lvl="1">
              <a:buFont typeface="Wingdings" charset="2"/>
              <a:buChar char="Ø"/>
            </a:pPr>
            <a:r>
              <a:rPr lang="cs-CZ" sz="1600" dirty="0"/>
              <a:t> DD – D-dimery</a:t>
            </a:r>
          </a:p>
          <a:p>
            <a:pPr lvl="1">
              <a:buFont typeface="Wingdings" charset="2"/>
              <a:buChar char="Ø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913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03"/>
    </mc:Choice>
    <mc:Fallback xmlns="">
      <p:transition spd="slow" advTm="7440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KREV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20880" cy="542365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6453336"/>
            <a:ext cx="7194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www.wikiskripta.eu</a:t>
            </a:r>
            <a:r>
              <a:rPr lang="cs-CZ" sz="1400" dirty="0"/>
              <a:t>/</a:t>
            </a:r>
            <a:r>
              <a:rPr lang="cs-CZ" sz="1400" dirty="0" err="1"/>
              <a:t>w</a:t>
            </a:r>
            <a:r>
              <a:rPr lang="cs-CZ" sz="1400" dirty="0"/>
              <a:t>/Soubor:Vy%C5%A1et%C5%99en%C3%AD_hemost%C3%A1zy.png</a:t>
            </a:r>
          </a:p>
        </p:txBody>
      </p:sp>
    </p:spTree>
    <p:extLst>
      <p:ext uri="{BB962C8B-B14F-4D97-AF65-F5344CB8AC3E}">
        <p14:creationId xmlns:p14="http://schemas.microsoft.com/office/powerpoint/2010/main" val="7062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51"/>
    </mc:Choice>
    <mc:Fallback xmlns="">
      <p:transition spd="slow" advTm="8585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KREV – koagulace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7543801" cy="4464496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cs-CZ" dirty="0"/>
              <a:t> </a:t>
            </a:r>
            <a:r>
              <a:rPr lang="cs-CZ" b="1" dirty="0" err="1">
                <a:solidFill>
                  <a:schemeClr val="accent1"/>
                </a:solidFill>
              </a:rPr>
              <a:t>aPTT</a:t>
            </a:r>
            <a:r>
              <a:rPr lang="cs-CZ" b="1" dirty="0">
                <a:solidFill>
                  <a:schemeClr val="accent1"/>
                </a:solidFill>
              </a:rPr>
              <a:t> = </a:t>
            </a:r>
            <a:r>
              <a:rPr lang="cs-CZ" b="1" i="1" dirty="0" err="1">
                <a:solidFill>
                  <a:schemeClr val="accent1"/>
                </a:solidFill>
              </a:rPr>
              <a:t>activated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b="1" i="1" dirty="0" err="1">
                <a:solidFill>
                  <a:schemeClr val="accent1"/>
                </a:solidFill>
              </a:rPr>
              <a:t>partial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b="1" i="1" dirty="0" err="1">
                <a:solidFill>
                  <a:schemeClr val="accent1"/>
                </a:solidFill>
              </a:rPr>
              <a:t>thromboplastin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b="1" i="1" dirty="0" err="1">
                <a:solidFill>
                  <a:schemeClr val="accent1"/>
                </a:solidFill>
              </a:rPr>
              <a:t>time</a:t>
            </a:r>
            <a:endParaRPr lang="cs-CZ" b="1" i="1" dirty="0">
              <a:solidFill>
                <a:schemeClr val="accent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cs-CZ" dirty="0"/>
              <a:t>test vnitřní a společné cesty </a:t>
            </a:r>
            <a:r>
              <a:rPr lang="cs-CZ" dirty="0" err="1"/>
              <a:t>hemokoagulace</a:t>
            </a: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b="1" dirty="0"/>
              <a:t>norma 0,8 – 1,2</a:t>
            </a: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dirty="0"/>
              <a:t>při nastavování plné </a:t>
            </a:r>
            <a:r>
              <a:rPr lang="cs-CZ" dirty="0" err="1"/>
              <a:t>i.v</a:t>
            </a:r>
            <a:r>
              <a:rPr lang="cs-CZ" dirty="0"/>
              <a:t>. </a:t>
            </a:r>
            <a:r>
              <a:rPr lang="cs-CZ" b="1" u="sng" dirty="0" err="1"/>
              <a:t>heparinizace</a:t>
            </a:r>
            <a:r>
              <a:rPr lang="cs-CZ" b="1" u="sng" dirty="0"/>
              <a:t> </a:t>
            </a:r>
            <a:r>
              <a:rPr lang="cs-CZ" dirty="0"/>
              <a:t>(nikoliv </a:t>
            </a:r>
            <a:r>
              <a:rPr lang="cs-CZ" dirty="0" err="1"/>
              <a:t>s.c</a:t>
            </a:r>
            <a:r>
              <a:rPr lang="cs-CZ" dirty="0"/>
              <a:t>. LMWH!!!)</a:t>
            </a:r>
            <a:endParaRPr lang="cs-CZ" b="1" u="sng" dirty="0"/>
          </a:p>
          <a:p>
            <a:pPr lvl="1">
              <a:buFont typeface="Arial" charset="0"/>
              <a:buChar char="•"/>
            </a:pPr>
            <a:r>
              <a:rPr lang="cs-CZ" dirty="0"/>
              <a:t>prodloužení: hemofilie, von </a:t>
            </a:r>
            <a:r>
              <a:rPr lang="cs-CZ" dirty="0" err="1"/>
              <a:t>Wilebrandtova</a:t>
            </a:r>
            <a:r>
              <a:rPr lang="cs-CZ" dirty="0"/>
              <a:t> choroba, </a:t>
            </a:r>
            <a:r>
              <a:rPr lang="cs-CZ" dirty="0" err="1"/>
              <a:t>antifosfolipidový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, DIC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charset="2"/>
              <a:buChar char="Ø"/>
            </a:pPr>
            <a:r>
              <a:rPr lang="cs-CZ" b="1" dirty="0">
                <a:solidFill>
                  <a:schemeClr val="accent1"/>
                </a:solidFill>
              </a:rPr>
              <a:t>  </a:t>
            </a:r>
            <a:r>
              <a:rPr lang="cs-CZ" sz="2000" b="1" dirty="0">
                <a:solidFill>
                  <a:schemeClr val="accent1"/>
                </a:solidFill>
              </a:rPr>
              <a:t>Anti – </a:t>
            </a:r>
            <a:r>
              <a:rPr lang="cs-CZ" sz="2000" b="1" dirty="0" err="1">
                <a:solidFill>
                  <a:schemeClr val="accent1"/>
                </a:solidFill>
              </a:rPr>
              <a:t>Xa</a:t>
            </a:r>
            <a:r>
              <a:rPr lang="cs-CZ" sz="2000" b="1" dirty="0">
                <a:solidFill>
                  <a:schemeClr val="accent1"/>
                </a:solidFill>
              </a:rPr>
              <a:t> aktivita: </a:t>
            </a:r>
            <a:r>
              <a:rPr lang="cs-CZ" dirty="0"/>
              <a:t>sledování terapie </a:t>
            </a:r>
            <a:r>
              <a:rPr lang="cs-CZ" b="1" u="sng" dirty="0"/>
              <a:t>nízkomolekulárními hepariny </a:t>
            </a:r>
            <a:r>
              <a:rPr lang="cs-CZ" b="1" dirty="0"/>
              <a:t>(LMWH)</a:t>
            </a:r>
          </a:p>
          <a:p>
            <a:pPr>
              <a:buFont typeface="Wingdings" charset="2"/>
              <a:buChar char="Ø"/>
            </a:pPr>
            <a:r>
              <a:rPr lang="cs-CZ" b="1" dirty="0">
                <a:solidFill>
                  <a:schemeClr val="accent1"/>
                </a:solidFill>
              </a:rPr>
              <a:t> Protrombinový čas = </a:t>
            </a:r>
            <a:r>
              <a:rPr lang="cs-CZ" dirty="0" err="1">
                <a:solidFill>
                  <a:schemeClr val="accent1"/>
                </a:solidFill>
              </a:rPr>
              <a:t>Quickův</a:t>
            </a:r>
            <a:r>
              <a:rPr lang="cs-CZ" dirty="0">
                <a:solidFill>
                  <a:schemeClr val="accent1"/>
                </a:solidFill>
              </a:rPr>
              <a:t> test = </a:t>
            </a:r>
            <a:r>
              <a:rPr lang="cs-CZ" b="1" dirty="0">
                <a:solidFill>
                  <a:schemeClr val="accent1"/>
                </a:solidFill>
              </a:rPr>
              <a:t>INR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test vnější a vnitřní cesty koagulace, rychlost přeměny protrombinu na trombin působením tkáňového faktoru</a:t>
            </a:r>
          </a:p>
          <a:p>
            <a:pPr lvl="1">
              <a:buFont typeface="Arial" charset="0"/>
              <a:buChar char="•"/>
            </a:pPr>
            <a:r>
              <a:rPr lang="cs-CZ" b="1" dirty="0"/>
              <a:t>norma 0,8 – 1,2 </a:t>
            </a:r>
          </a:p>
          <a:p>
            <a:pPr lvl="1">
              <a:buFont typeface="Arial" charset="0"/>
              <a:buChar char="•"/>
            </a:pPr>
            <a:r>
              <a:rPr lang="cs-CZ" b="1" dirty="0"/>
              <a:t>pacienti léčení </a:t>
            </a:r>
            <a:r>
              <a:rPr lang="cs-CZ" b="1" u="sng" dirty="0" err="1"/>
              <a:t>warfarinem</a:t>
            </a:r>
            <a:r>
              <a:rPr lang="cs-CZ" b="1" dirty="0"/>
              <a:t> (kumariny): INR mezi 2,0 – 3,0</a:t>
            </a:r>
            <a:endParaRPr lang="cs-CZ" b="1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</a:pPr>
            <a:r>
              <a:rPr lang="cs-CZ" b="1" dirty="0">
                <a:solidFill>
                  <a:schemeClr val="accent1"/>
                </a:solidFill>
              </a:rPr>
              <a:t> DD – D-dimery: </a:t>
            </a:r>
            <a:r>
              <a:rPr lang="cs-CZ" dirty="0"/>
              <a:t>vyšetření štěpných produktů fibrinu </a:t>
            </a:r>
          </a:p>
          <a:p>
            <a:pPr lvl="1">
              <a:buFont typeface="Arial" charset="0"/>
              <a:buChar char="•"/>
            </a:pPr>
            <a:r>
              <a:rPr lang="cs-CZ" dirty="0"/>
              <a:t>průkaz </a:t>
            </a:r>
            <a:r>
              <a:rPr lang="cs-CZ" dirty="0" err="1"/>
              <a:t>trombembolismu</a:t>
            </a:r>
            <a:r>
              <a:rPr lang="cs-CZ" dirty="0"/>
              <a:t>, normálně negativní</a:t>
            </a:r>
            <a:endParaRPr lang="cs-CZ" sz="2800" b="1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ttps://www.wikiskripta.eu/images/0/05/Sch%C3%A9ma_koagul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07" y="0"/>
            <a:ext cx="3707593" cy="29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839"/>
    </mc:Choice>
    <mc:Fallback xmlns="">
      <p:transition spd="slow" advTm="23383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Zdravotnická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7" y="1845734"/>
            <a:ext cx="7611184" cy="4023360"/>
          </a:xfrm>
        </p:spPr>
        <p:txBody>
          <a:bodyPr>
            <a:normAutofit/>
          </a:bodyPr>
          <a:lstStyle/>
          <a:p>
            <a:pPr lvl="2"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dirty="0"/>
              <a:t>záznam informací o pacientovi: </a:t>
            </a:r>
            <a:r>
              <a:rPr lang="cs-CZ" dirty="0"/>
              <a:t>anamnéza, výsledky, </a:t>
            </a:r>
            <a:r>
              <a:rPr lang="cs-CZ" dirty="0" err="1"/>
              <a:t>dekurzy</a:t>
            </a:r>
            <a:r>
              <a:rPr lang="cs-CZ" dirty="0"/>
              <a:t>, ambulantní záznamy, přehled provedených vyšetření</a:t>
            </a:r>
            <a:r>
              <a:rPr lang="mr-IN" dirty="0"/>
              <a:t>…</a:t>
            </a:r>
            <a:r>
              <a:rPr lang="cs-CZ" dirty="0"/>
              <a:t> různé v lůžkové péči a v ambulanci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 předání informací: </a:t>
            </a:r>
            <a:r>
              <a:rPr lang="cs-CZ" dirty="0"/>
              <a:t>propouštěcí zpráva, žádanky k ošetření/vyšetření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 forenzní účely: </a:t>
            </a:r>
            <a:r>
              <a:rPr lang="cs-CZ" dirty="0"/>
              <a:t>souhlas s hospitalizací/výkonem/poskytování informací, registrační lístek, negativní i positivní reverz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 ekonomické účely a statistika: </a:t>
            </a:r>
            <a:r>
              <a:rPr lang="cs-CZ" dirty="0"/>
              <a:t>záznamy pro pojišťovnu, SUKL, list o prohlídce zemřelého</a:t>
            </a:r>
            <a:r>
              <a:rPr lang="mr-IN" dirty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00"/>
    </mc:Choice>
    <mc:Fallback xmlns="">
      <p:transition spd="slow" advTm="1924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Zdravotnická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  ZD musí být vedena: pravdivě, čitelně (psaná rukou), identifikace autora s podpisem, datem vytvoření</a:t>
            </a:r>
          </a:p>
          <a:p>
            <a:pPr>
              <a:buFontTx/>
              <a:buChar char="-"/>
            </a:pPr>
            <a:r>
              <a:rPr lang="cs-CZ" dirty="0"/>
              <a:t> je </a:t>
            </a:r>
            <a:r>
              <a:rPr lang="cs-CZ" b="1" u="sng" dirty="0"/>
              <a:t>zakázáno</a:t>
            </a:r>
            <a:r>
              <a:rPr lang="cs-CZ" dirty="0"/>
              <a:t> </a:t>
            </a:r>
            <a:r>
              <a:rPr lang="cs-CZ" b="1" dirty="0"/>
              <a:t>nečitelně škrtat, přelepovat, zamazávat již napsané údaje</a:t>
            </a:r>
            <a:r>
              <a:rPr lang="cs-CZ" dirty="0"/>
              <a:t>!!!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dirty="0"/>
              <a:t>každá oprava opatřena datem, podpisem, jmenovkou (razítkem) osoby opravu provádějící</a:t>
            </a:r>
          </a:p>
          <a:p>
            <a:pPr>
              <a:buFontTx/>
              <a:buChar char="-"/>
            </a:pPr>
            <a:r>
              <a:rPr lang="cs-CZ" dirty="0"/>
              <a:t> pokud škrtat, tak aby bylo čitelné i to, co tam bylo napsáno předtím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3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65"/>
    </mc:Choice>
    <mc:Fallback xmlns="">
      <p:transition spd="slow" advTm="7036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Zdravotnická dokumentace - </a:t>
            </a:r>
            <a:r>
              <a:rPr lang="cs-CZ" b="1" dirty="0"/>
              <a:t>hospitalizace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/>
              <a:t>  CHOROBOPIS</a:t>
            </a:r>
          </a:p>
          <a:p>
            <a:pPr>
              <a:buFontTx/>
              <a:buChar char="-"/>
            </a:pPr>
            <a:r>
              <a:rPr lang="cs-CZ" dirty="0"/>
              <a:t> dokumentace lékařská, sesterská a společná</a:t>
            </a:r>
          </a:p>
          <a:p>
            <a:pPr lvl="1">
              <a:buFontTx/>
              <a:buChar char="-"/>
            </a:pPr>
            <a:r>
              <a:rPr lang="cs-CZ" b="1" dirty="0"/>
              <a:t>přijímací zpráva: </a:t>
            </a:r>
            <a:r>
              <a:rPr lang="cs-CZ" dirty="0"/>
              <a:t>anamnéza, objektivní nález, </a:t>
            </a:r>
            <a:r>
              <a:rPr lang="cs-CZ" dirty="0" err="1"/>
              <a:t>diagnozy</a:t>
            </a:r>
            <a:r>
              <a:rPr lang="cs-CZ" dirty="0"/>
              <a:t>, diagnosticko-terapeutický plán (DTP)</a:t>
            </a:r>
          </a:p>
          <a:p>
            <a:pPr lvl="1">
              <a:buFontTx/>
              <a:buChar char="-"/>
            </a:pPr>
            <a:r>
              <a:rPr lang="cs-CZ" b="1" dirty="0" err="1"/>
              <a:t>teplotka</a:t>
            </a:r>
            <a:r>
              <a:rPr lang="cs-CZ" dirty="0"/>
              <a:t> = denní záznam medikace pacienta </a:t>
            </a:r>
          </a:p>
          <a:p>
            <a:pPr lvl="1">
              <a:buFontTx/>
              <a:buChar char="-"/>
            </a:pPr>
            <a:r>
              <a:rPr lang="cs-CZ" b="1" dirty="0" err="1"/>
              <a:t>dekurz</a:t>
            </a:r>
            <a:r>
              <a:rPr lang="cs-CZ" dirty="0"/>
              <a:t> = denní hlášení stavu pacienta</a:t>
            </a:r>
          </a:p>
          <a:p>
            <a:pPr lvl="1">
              <a:buFontTx/>
              <a:buChar char="-"/>
            </a:pPr>
            <a:r>
              <a:rPr lang="cs-CZ" b="1" dirty="0" err="1"/>
              <a:t>epikríza</a:t>
            </a:r>
            <a:r>
              <a:rPr lang="cs-CZ" dirty="0"/>
              <a:t> = shrnutí: aktuální souhrn diagnóz, stručný průběh dosavadní hospitalizace, aktualizace DTP</a:t>
            </a:r>
          </a:p>
          <a:p>
            <a:pPr lvl="1">
              <a:buFontTx/>
              <a:buChar char="-"/>
            </a:pPr>
            <a:r>
              <a:rPr lang="cs-CZ" b="1" dirty="0"/>
              <a:t>závěrečná propouštěcí zpráva: </a:t>
            </a:r>
            <a:r>
              <a:rPr lang="cs-CZ" dirty="0"/>
              <a:t>iniciály, přijetí, výsledky laboratoří a provedených vyšetření, shrnutí průběhu hospitalizace, diagnostický závěrečný souhrn, doporučení dalšího postupu, nastavená medikace.</a:t>
            </a:r>
          </a:p>
          <a:p>
            <a:pPr lvl="1">
              <a:buFontTx/>
              <a:buChar char="-"/>
            </a:pPr>
            <a:r>
              <a:rPr lang="cs-CZ" b="1" dirty="0"/>
              <a:t>nutriční </a:t>
            </a:r>
            <a:r>
              <a:rPr lang="cs-CZ" b="1" dirty="0" err="1"/>
              <a:t>screening</a:t>
            </a:r>
            <a:r>
              <a:rPr lang="cs-CZ" b="1" dirty="0"/>
              <a:t> a režim, sociální karta, záznamy z rehabilitace</a:t>
            </a:r>
            <a:r>
              <a:rPr lang="mr-IN" dirty="0"/>
              <a:t>…</a:t>
            </a:r>
            <a:endParaRPr lang="cs-CZ" dirty="0"/>
          </a:p>
          <a:p>
            <a:pPr lvl="1">
              <a:buFontTx/>
              <a:buChar char="-"/>
            </a:pPr>
            <a:r>
              <a:rPr lang="cs-CZ" b="1" dirty="0"/>
              <a:t>list o prohlídce zemřelého, </a:t>
            </a:r>
            <a:r>
              <a:rPr lang="cs-CZ" dirty="0"/>
              <a:t>protokol o převzetí věcí zemřelého, zpráva příbuzným</a:t>
            </a:r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7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29"/>
    </mc:Choice>
    <mc:Fallback xmlns="">
      <p:transition spd="slow" advTm="16572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Zdravotnická dokumentace – </a:t>
            </a:r>
            <a:r>
              <a:rPr lang="cs-CZ" b="1" dirty="0"/>
              <a:t>ambulantní karta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25505" cy="431957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  individuální, záleží na zvyklostech pracoviště</a:t>
            </a:r>
          </a:p>
          <a:p>
            <a:pPr>
              <a:buFontTx/>
              <a:buChar char="-"/>
            </a:pPr>
            <a:r>
              <a:rPr lang="cs-CZ" dirty="0"/>
              <a:t> elektronické vedení dokumentace </a:t>
            </a:r>
          </a:p>
          <a:p>
            <a:pPr lvl="1">
              <a:buFontTx/>
              <a:buChar char="-"/>
            </a:pPr>
            <a:r>
              <a:rPr lang="cs-CZ" dirty="0"/>
              <a:t>výhody/nevýhody </a:t>
            </a:r>
          </a:p>
          <a:p>
            <a:pPr lvl="1">
              <a:buFontTx/>
              <a:buChar char="-"/>
            </a:pPr>
            <a:r>
              <a:rPr lang="cs-CZ" dirty="0"/>
              <a:t>el. podpis ošetřujícího personálu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 typeface="Wingdings" charset="2"/>
              <a:buChar char="Ø"/>
            </a:pPr>
            <a:r>
              <a:rPr lang="cs-CZ" dirty="0"/>
              <a:t> </a:t>
            </a:r>
            <a:r>
              <a:rPr lang="cs-CZ" b="1" dirty="0"/>
              <a:t>záznam ze vstupního vyšetření při prvním kontaktu pacienta s ambulancí – </a:t>
            </a:r>
            <a:r>
              <a:rPr lang="cs-CZ" dirty="0"/>
              <a:t>záznam anamnézy, vstupní objektivní vyšetření, důvod zařazení do péče (dispenzarizace), DTP</a:t>
            </a:r>
            <a:endParaRPr lang="cs-CZ" b="1" dirty="0"/>
          </a:p>
          <a:p>
            <a:pPr>
              <a:buFont typeface="Wingdings" charset="2"/>
              <a:buChar char="Ø"/>
            </a:pPr>
            <a:r>
              <a:rPr lang="cs-CZ" b="1" dirty="0"/>
              <a:t> zpráva z každé návštěvy pacienta </a:t>
            </a:r>
            <a:r>
              <a:rPr lang="cs-CZ" dirty="0"/>
              <a:t>– kratší, objektivní stav pacienta, DTP, zaznamenat změny, hlavně medikace/způsob ošetřování</a:t>
            </a:r>
            <a:endParaRPr lang="cs-CZ" b="1" dirty="0"/>
          </a:p>
          <a:p>
            <a:pPr>
              <a:buFont typeface="Wingdings" charset="2"/>
              <a:buChar char="Ø"/>
            </a:pPr>
            <a:r>
              <a:rPr lang="cs-CZ" b="1" dirty="0"/>
              <a:t> výsledky provedených laboratorních a pomocných vyšetření</a:t>
            </a:r>
          </a:p>
        </p:txBody>
      </p:sp>
    </p:spTree>
    <p:extLst>
      <p:ext uri="{BB962C8B-B14F-4D97-AF65-F5344CB8AC3E}">
        <p14:creationId xmlns:p14="http://schemas.microsoft.com/office/powerpoint/2010/main" val="2589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779"/>
    </mc:Choice>
    <mc:Fallback xmlns="">
      <p:transition spd="slow" advTm="2077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32EBB-6ABB-CD43-93BD-DF438FCB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 Z 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638B2E-231E-394A-B159-F453ECA52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845734"/>
            <a:ext cx="8280920" cy="44635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1600" dirty="0"/>
              <a:t>Po absolvování předmětu bude student schopen: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- odebrat relevantní anamnestické údaje, podstatné pro výkon v oblasti dentální hygieny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- zná správné hygienické postupy při ochraně zdraví ošetřovaného, i své vlastní event. a dalšího personálu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- rozpozná stav pacienta, kdy výkon dentální hygieny může být zdravotně rizikový jak pro pacienta, tak pro okolí - tento stav odborně vyhodnotí a informuje jeho ošetřujícího lékaře o zjištěních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- při odmítnutí či omezení provedení některého z výkonů je schopna písemného zdůvodnění postupu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- dokáže zhodnotit celkový aktuální zdravotní stav (tepovou </a:t>
            </a:r>
            <a:r>
              <a:rPr lang="cs-CZ" sz="1600" dirty="0" err="1"/>
              <a:t>frekvenci,krevní</a:t>
            </a:r>
            <a:r>
              <a:rPr lang="cs-CZ" sz="1600" dirty="0"/>
              <a:t> tlak, </a:t>
            </a:r>
            <a:r>
              <a:rPr lang="cs-CZ" sz="1600" dirty="0" err="1"/>
              <a:t>hypo</a:t>
            </a:r>
            <a:r>
              <a:rPr lang="cs-CZ" sz="1600" dirty="0"/>
              <a:t>- či hypertenzi, poznat kvalitativní poruchy vědomí, horečnatý stav)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- umí provést </a:t>
            </a:r>
            <a:r>
              <a:rPr lang="cs-CZ" sz="1600" dirty="0" err="1"/>
              <a:t>aspekční</a:t>
            </a:r>
            <a:r>
              <a:rPr lang="cs-CZ" sz="1600" dirty="0"/>
              <a:t>, palpační a auskultační vyšetření hlavy - se zaměřením na obličej a krk 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- rozpoznat příznaky jednotlivých chorob a v rámci své specializace také terapeuticky zasáhnout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 - u akutních stavů poskytnout kvalifikovanou první pomoc</a:t>
            </a:r>
          </a:p>
        </p:txBody>
      </p:sp>
    </p:spTree>
    <p:extLst>
      <p:ext uri="{BB962C8B-B14F-4D97-AF65-F5344CB8AC3E}">
        <p14:creationId xmlns:p14="http://schemas.microsoft.com/office/powerpoint/2010/main" val="2115365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Zdravotnická dokumentace - </a:t>
            </a:r>
            <a:r>
              <a:rPr lang="cs-CZ" b="1" dirty="0"/>
              <a:t>REVERZ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cs-CZ" sz="2400" b="1" dirty="0"/>
              <a:t>negativní reverz</a:t>
            </a:r>
          </a:p>
          <a:p>
            <a:pPr lvl="2">
              <a:buFont typeface="Arial" charset="0"/>
              <a:buChar char="•"/>
            </a:pPr>
            <a:r>
              <a:rPr lang="cs-CZ" sz="1800" dirty="0"/>
              <a:t>odmítnutí hospitalizace, vyšetření či ošetření pacientem</a:t>
            </a:r>
          </a:p>
          <a:p>
            <a:pPr lvl="2">
              <a:buFont typeface="Arial" charset="0"/>
              <a:buChar char="•"/>
            </a:pPr>
            <a:r>
              <a:rPr lang="cs-CZ" sz="1800" dirty="0"/>
              <a:t>pokud odmítnutí může mít za následek zhoršení onemocnění či úmrtí</a:t>
            </a:r>
          </a:p>
          <a:p>
            <a:pPr lvl="2">
              <a:buFont typeface="Arial" charset="0"/>
              <a:buChar char="•"/>
            </a:pPr>
            <a:r>
              <a:rPr lang="cs-CZ" sz="1800" dirty="0"/>
              <a:t>konkrétní ohrožení řádně vypsat a vysvětlit</a:t>
            </a:r>
          </a:p>
          <a:p>
            <a:pPr lvl="2">
              <a:buFont typeface="Arial" charset="0"/>
              <a:buChar char="•"/>
            </a:pPr>
            <a:r>
              <a:rPr lang="cs-CZ" sz="1800" dirty="0"/>
              <a:t>podpis pacienta, lékaře a svědka </a:t>
            </a:r>
          </a:p>
          <a:p>
            <a:pPr lvl="2">
              <a:buFont typeface="Arial" charset="0"/>
              <a:buChar char="•"/>
            </a:pPr>
            <a:endParaRPr lang="cs-CZ" sz="1600" dirty="0"/>
          </a:p>
          <a:p>
            <a:pPr lvl="1">
              <a:buFontTx/>
              <a:buChar char="-"/>
            </a:pPr>
            <a:r>
              <a:rPr lang="cs-CZ" sz="2400" b="1" dirty="0"/>
              <a:t>positivní reverz</a:t>
            </a:r>
          </a:p>
          <a:p>
            <a:pPr lvl="2">
              <a:buFont typeface="Arial" charset="0"/>
              <a:buChar char="•"/>
            </a:pPr>
            <a:r>
              <a:rPr lang="cs-CZ" sz="2000" b="1" dirty="0"/>
              <a:t> </a:t>
            </a:r>
            <a:r>
              <a:rPr lang="cs-CZ" sz="1800" dirty="0"/>
              <a:t>souhlas s výkonem – pokud je výkon rizikový (operace, invazivní zákrok..) </a:t>
            </a:r>
          </a:p>
          <a:p>
            <a:pPr lvl="2">
              <a:buFont typeface="Arial" charset="0"/>
              <a:buChar char="•"/>
            </a:pPr>
            <a:r>
              <a:rPr lang="cs-CZ" sz="1800" b="1" dirty="0"/>
              <a:t>dostatečně vypsat, poučit a upozornit pacienta na možné komplikace a rizika vč. možného úmrtí</a:t>
            </a:r>
          </a:p>
          <a:p>
            <a:pPr lvl="2">
              <a:buFont typeface="Arial" charset="0"/>
              <a:buChar char="•"/>
            </a:pPr>
            <a:r>
              <a:rPr lang="cs-CZ" sz="1800" dirty="0"/>
              <a:t>za nedostatečné informace je zodpovědný ten, který souhlas s pacientem podepisuje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851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365"/>
    </mc:Choice>
    <mc:Fallback xmlns="">
      <p:transition spd="slow" advTm="22236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r>
              <a:rPr lang="cs-CZ" dirty="0"/>
              <a:t>Zdravotnická dokumentace – </a:t>
            </a:r>
            <a:r>
              <a:rPr lang="cs-CZ" b="1" dirty="0"/>
              <a:t>poskytování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pacient </a:t>
            </a:r>
            <a:r>
              <a:rPr lang="cs-CZ" sz="2000" dirty="0"/>
              <a:t>– lékař nemá žádnou povinnost poskytovat pacientovi zdravotnickou dokumentaci, ale má vůči němu informační povinnost</a:t>
            </a:r>
            <a:endParaRPr lang="cs-CZ" sz="2000" b="1" dirty="0"/>
          </a:p>
          <a:p>
            <a:pPr lvl="1">
              <a:buFont typeface="Wingdings" charset="2"/>
              <a:buChar char="Ø"/>
            </a:pPr>
            <a:r>
              <a:rPr lang="cs-CZ" sz="2000" b="1" dirty="0"/>
              <a:t> zdravotničtí pracovníci – </a:t>
            </a:r>
            <a:r>
              <a:rPr lang="cs-CZ" sz="2000" dirty="0"/>
              <a:t>nahlíží v rozsahu nutném k výkonu svého povolání (</a:t>
            </a:r>
            <a:r>
              <a:rPr lang="cs-CZ" sz="2000" dirty="0" err="1"/>
              <a:t>rhb</a:t>
            </a:r>
            <a:r>
              <a:rPr lang="cs-CZ" sz="2000" dirty="0"/>
              <a:t>, psycholog, lékárník, logoped</a:t>
            </a:r>
            <a:r>
              <a:rPr lang="mr-IN" sz="2000" dirty="0"/>
              <a:t>…</a:t>
            </a:r>
            <a:r>
              <a:rPr lang="cs-CZ" sz="2000" dirty="0"/>
              <a:t>)</a:t>
            </a:r>
            <a:endParaRPr lang="cs-CZ" sz="2000" b="1" dirty="0"/>
          </a:p>
          <a:p>
            <a:pPr lvl="1">
              <a:buFont typeface="Wingdings" charset="2"/>
              <a:buChar char="Ø"/>
            </a:pPr>
            <a:r>
              <a:rPr lang="cs-CZ" sz="2000" b="1" dirty="0"/>
              <a:t> změna ošetřujícího lékaře </a:t>
            </a:r>
            <a:r>
              <a:rPr lang="cs-CZ" sz="2000" dirty="0"/>
              <a:t>– povinnost předat veškerou nutnou dokumentaci k dalšímu poskytování zdravotnické péče</a:t>
            </a:r>
            <a:endParaRPr lang="cs-CZ" sz="2000" b="1" dirty="0"/>
          </a:p>
          <a:p>
            <a:pPr lvl="1">
              <a:buFont typeface="Wingdings" charset="2"/>
              <a:buChar char="Ø"/>
            </a:pPr>
            <a:r>
              <a:rPr lang="cs-CZ" sz="2000" b="1" dirty="0"/>
              <a:t> osoby získávající způsobilost k výkonu zdravotnického povolání </a:t>
            </a:r>
            <a:r>
              <a:rPr lang="cs-CZ" sz="2000" dirty="0"/>
              <a:t>– nahlíží v rozsahu nutném k výkonu své praxe, musí být </a:t>
            </a:r>
            <a:r>
              <a:rPr lang="cs-CZ" sz="2000" u="sng" dirty="0"/>
              <a:t>písemný souhlas pacienta </a:t>
            </a:r>
            <a:r>
              <a:rPr lang="cs-CZ" sz="2000" dirty="0"/>
              <a:t>s tímto</a:t>
            </a:r>
            <a:endParaRPr lang="cs-CZ" sz="2000" b="1" dirty="0"/>
          </a:p>
          <a:p>
            <a:pPr lvl="1">
              <a:buFont typeface="Wingdings" charset="2"/>
              <a:buChar char="Ø"/>
            </a:pPr>
            <a:r>
              <a:rPr lang="cs-CZ" sz="2000" b="1" dirty="0"/>
              <a:t> další osoby: </a:t>
            </a:r>
            <a:r>
              <a:rPr lang="cs-CZ" sz="2000" dirty="0"/>
              <a:t>členové České lékařské komory, revizní lékař, soudce a soudní znalec v oboru zdravotnictví, lékaři Správy soc. zabezpečení, lékaři Státního úřadu pro jadernou bezpečnost, pracovníci orgánu veřejné ochrany zdraví</a:t>
            </a:r>
            <a:r>
              <a:rPr lang="mr-IN" sz="2000" dirty="0"/>
              <a:t>…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9450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87"/>
    </mc:Choice>
    <mc:Fallback xmlns="">
      <p:transition spd="slow" advTm="23508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F59334-06EC-EE40-A51D-C5F046377CC3}"/>
              </a:ext>
            </a:extLst>
          </p:cNvPr>
          <p:cNvSpPr txBox="1"/>
          <p:nvPr/>
        </p:nvSpPr>
        <p:spPr>
          <a:xfrm>
            <a:off x="822960" y="5286692"/>
            <a:ext cx="2968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393832@mail.muni.cz</a:t>
            </a:r>
            <a:endParaRPr lang="cs-CZ" dirty="0"/>
          </a:p>
          <a:p>
            <a:r>
              <a:rPr lang="cs-CZ" dirty="0">
                <a:hlinkClick r:id="rId3"/>
              </a:rPr>
              <a:t>novakova.nikolaa@gmail.com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24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02"/>
    </mc:Choice>
    <mc:Fallback xmlns="">
      <p:transition spd="slow" advTm="403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3D6B3-DFD1-1B4F-86B6-CC205173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LITERATURA</a:t>
            </a:r>
          </a:p>
        </p:txBody>
      </p:sp>
      <p:pic>
        <p:nvPicPr>
          <p:cNvPr id="1026" name="Picture 2" descr="Vnitřní lékařství pro nelékařské zdravotnické obory">
            <a:extLst>
              <a:ext uri="{FF2B5EF4-FFF2-40B4-BE49-F238E27FC236}">
                <a16:creationId xmlns:a16="http://schemas.microsoft.com/office/drawing/2014/main" id="{9056048E-9225-3B47-8C37-58B6813F7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74" y="1939181"/>
            <a:ext cx="2201762" cy="300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pedeutika a vyšetřovací metody vnitřních nemocí">
            <a:extLst>
              <a:ext uri="{FF2B5EF4-FFF2-40B4-BE49-F238E27FC236}">
                <a16:creationId xmlns:a16="http://schemas.microsoft.com/office/drawing/2014/main" id="{31E1A9C7-DAA8-4A47-904E-25F93F1E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9956" y="1932680"/>
            <a:ext cx="2081529" cy="300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F7E3C-3C61-2642-8775-D360F7D25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111" y="1932680"/>
            <a:ext cx="3603031" cy="402336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Navrátil L. a kol: Vnitřní lékařství pro nelékařské zdravotnické obory,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</a:t>
            </a:r>
            <a:r>
              <a:rPr lang="cs-CZ" dirty="0"/>
              <a:t>. 2008</a:t>
            </a:r>
          </a:p>
          <a:p>
            <a:endParaRPr lang="cs-CZ" dirty="0"/>
          </a:p>
          <a:p>
            <a:r>
              <a:rPr lang="cs-CZ" dirty="0"/>
              <a:t>Špinar J. a kol: Propedeutika a vyšetřovací metody vnitřních nemocí,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</a:t>
            </a:r>
            <a:r>
              <a:rPr lang="cs-CZ" dirty="0"/>
              <a:t>. 2013</a:t>
            </a:r>
          </a:p>
          <a:p>
            <a:endParaRPr lang="cs-CZ" dirty="0"/>
          </a:p>
          <a:p>
            <a:r>
              <a:rPr lang="cs-CZ" dirty="0"/>
              <a:t>a další viz IS</a:t>
            </a:r>
          </a:p>
          <a:p>
            <a:endParaRPr lang="cs-CZ" dirty="0"/>
          </a:p>
          <a:p>
            <a:r>
              <a:rPr lang="cs-CZ" dirty="0"/>
              <a:t>PREZENTACE :-)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21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72F0C-A2CC-B24C-B03E-49B0C4BA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ROZVRH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B1F97F-9E92-274A-A008-498889B9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47562"/>
          </a:xfrm>
        </p:spPr>
        <p:txBody>
          <a:bodyPr>
            <a:normAutofit fontScale="85000" lnSpcReduction="20000"/>
          </a:bodyPr>
          <a:lstStyle/>
          <a:p>
            <a:r>
              <a:rPr lang="cs-CZ" strike="sngStrike" dirty="0"/>
              <a:t>Po 21. 2. 16:00--17:40 N04001,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NEBUDE</a:t>
            </a:r>
            <a:r>
              <a:rPr lang="cs-CZ" strike="sngStrike" dirty="0"/>
              <a:t> </a:t>
            </a:r>
          </a:p>
          <a:p>
            <a:r>
              <a:rPr lang="cs-CZ" dirty="0"/>
              <a:t>Po 28. 2. 16:00--17:40 N04001 - prezenčně</a:t>
            </a:r>
          </a:p>
          <a:p>
            <a:r>
              <a:rPr lang="cs-CZ" dirty="0"/>
              <a:t>Po 7. 3. 16:00--17:40 N04001, </a:t>
            </a:r>
          </a:p>
          <a:p>
            <a:r>
              <a:rPr lang="cs-CZ" dirty="0"/>
              <a:t>Po 14. 3. 16:00--17:40 N04001, </a:t>
            </a:r>
          </a:p>
          <a:p>
            <a:r>
              <a:rPr lang="cs-CZ" dirty="0"/>
              <a:t>Po 21. 3. 16:00--17:40 N04001, </a:t>
            </a:r>
          </a:p>
          <a:p>
            <a:r>
              <a:rPr lang="cs-CZ" dirty="0"/>
              <a:t>Po 28. 3. 16:00--17:40 N04001, </a:t>
            </a:r>
          </a:p>
          <a:p>
            <a:r>
              <a:rPr lang="cs-CZ" dirty="0"/>
              <a:t>Po 4. 4. 16:00--17:40 N04001, </a:t>
            </a:r>
          </a:p>
          <a:p>
            <a:r>
              <a:rPr lang="cs-CZ" dirty="0"/>
              <a:t>Po 11. 4. 16:00--17:40 N04001, </a:t>
            </a:r>
          </a:p>
          <a:p>
            <a:r>
              <a:rPr lang="cs-CZ" strike="sngStrike" dirty="0"/>
              <a:t>Po 25. 4. 16:00--17:40 N04001, 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NEBUDE</a:t>
            </a:r>
            <a:r>
              <a:rPr lang="cs-CZ" strike="sngStrike" dirty="0"/>
              <a:t> </a:t>
            </a:r>
          </a:p>
          <a:p>
            <a:r>
              <a:rPr lang="cs-CZ" b="1" dirty="0"/>
              <a:t>Po 2. 5. 16:00--17:40 N04001, </a:t>
            </a:r>
          </a:p>
          <a:p>
            <a:r>
              <a:rPr lang="cs-CZ" b="1" dirty="0"/>
              <a:t>Po 9. 5. 16:00--17:40 N04001, </a:t>
            </a:r>
          </a:p>
          <a:p>
            <a:r>
              <a:rPr lang="cs-CZ" b="1" dirty="0"/>
              <a:t>Po 16. 5. 16:00--17:40 N04001</a:t>
            </a:r>
          </a:p>
        </p:txBody>
      </p:sp>
    </p:spTree>
    <p:extLst>
      <p:ext uri="{BB962C8B-B14F-4D97-AF65-F5344CB8AC3E}">
        <p14:creationId xmlns:p14="http://schemas.microsoft.com/office/powerpoint/2010/main" val="347020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5038" y="1916832"/>
            <a:ext cx="8136904" cy="2336272"/>
          </a:xfrm>
        </p:spPr>
        <p:txBody>
          <a:bodyPr>
            <a:normAutofit fontScale="90000"/>
          </a:bodyPr>
          <a:lstStyle/>
          <a:p>
            <a:r>
              <a:rPr lang="cs-CZ" sz="6600" dirty="0"/>
              <a:t>Anamnéza</a:t>
            </a:r>
            <a:br>
              <a:rPr lang="cs-CZ" sz="6600" dirty="0"/>
            </a:br>
            <a:r>
              <a:rPr lang="cs-CZ" sz="6600" dirty="0"/>
              <a:t>Laboratorní vyšetření</a:t>
            </a:r>
            <a:br>
              <a:rPr lang="cs-CZ" sz="6600" dirty="0"/>
            </a:br>
            <a:r>
              <a:rPr lang="cs-CZ" sz="6600" dirty="0"/>
              <a:t>Zdravotnická dokumentace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Nikola </a:t>
            </a:r>
            <a:r>
              <a:rPr lang="cs-CZ" dirty="0" err="1"/>
              <a:t>nováková</a:t>
            </a:r>
            <a:endParaRPr lang="cs-CZ" dirty="0"/>
          </a:p>
          <a:p>
            <a:r>
              <a:rPr lang="cs-CZ" dirty="0"/>
              <a:t>Klinická medicína přednáška, jaro 2022</a:t>
            </a:r>
          </a:p>
        </p:txBody>
      </p:sp>
    </p:spTree>
    <p:extLst>
      <p:ext uri="{BB962C8B-B14F-4D97-AF65-F5344CB8AC3E}">
        <p14:creationId xmlns:p14="http://schemas.microsoft.com/office/powerpoint/2010/main" val="274556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031"/>
    </mc:Choice>
    <mc:Fallback>
      <p:transition spd="slow" advTm="12603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vyšetřovací metody, postup při vyšetření nemocného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709481" cy="417555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- podmínkou správné terapie je </a:t>
            </a:r>
            <a:r>
              <a:rPr lang="cs-CZ" b="1" dirty="0"/>
              <a:t>stanovení správné diagnózy</a:t>
            </a:r>
          </a:p>
          <a:p>
            <a:r>
              <a:rPr lang="cs-CZ" dirty="0"/>
              <a:t>- co nás ke správné dg povede?</a:t>
            </a:r>
          </a:p>
          <a:p>
            <a:pPr lvl="1"/>
            <a:r>
              <a:rPr lang="cs-CZ" dirty="0"/>
              <a:t>Anamnéza</a:t>
            </a:r>
          </a:p>
          <a:p>
            <a:pPr lvl="1"/>
            <a:r>
              <a:rPr lang="cs-CZ" dirty="0"/>
              <a:t>Fyzikální vyšetření (</a:t>
            </a:r>
            <a:r>
              <a:rPr lang="cs-CZ" dirty="0" err="1"/>
              <a:t>tzv</a:t>
            </a:r>
            <a:r>
              <a:rPr lang="cs-CZ" dirty="0"/>
              <a:t> 5P: pohled, pohmat, poslech, poklep, per </a:t>
            </a:r>
            <a:r>
              <a:rPr lang="cs-CZ" dirty="0" err="1"/>
              <a:t>rectum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Základní měření (</a:t>
            </a:r>
            <a:r>
              <a:rPr lang="cs-CZ" dirty="0" err="1"/>
              <a:t>tt</a:t>
            </a:r>
            <a:r>
              <a:rPr lang="cs-CZ" dirty="0"/>
              <a:t>, TK, TF, dechová frekvence, hmotnost, výška)</a:t>
            </a:r>
          </a:p>
          <a:p>
            <a:pPr lvl="1"/>
            <a:r>
              <a:rPr lang="cs-CZ" dirty="0"/>
              <a:t>Pracovní dg</a:t>
            </a:r>
          </a:p>
          <a:p>
            <a:pPr lvl="1"/>
            <a:r>
              <a:rPr lang="cs-CZ" dirty="0"/>
              <a:t>Laboratorní vyšetření</a:t>
            </a:r>
          </a:p>
          <a:p>
            <a:pPr lvl="1"/>
            <a:r>
              <a:rPr lang="cs-CZ" dirty="0"/>
              <a:t>Další vyšetření (zobrazovací metody, specializovaná vyšetření apod.)</a:t>
            </a:r>
          </a:p>
          <a:p>
            <a:pPr lvl="1"/>
            <a:r>
              <a:rPr lang="cs-CZ" dirty="0"/>
              <a:t>Konečná diagnóza</a:t>
            </a:r>
          </a:p>
          <a:p>
            <a:pPr lvl="1"/>
            <a:r>
              <a:rPr lang="cs-CZ" dirty="0"/>
              <a:t>Léčebný plán, terapie</a:t>
            </a:r>
          </a:p>
          <a:p>
            <a:pPr lvl="1"/>
            <a:endParaRPr lang="cs-CZ" dirty="0"/>
          </a:p>
          <a:p>
            <a:r>
              <a:rPr lang="cs-CZ" dirty="0"/>
              <a:t>- na podkladě anamnézy a fyzikálního vyšetření se stanoví pracovní diagnóza/diferenciálně diagnostická rozvaha </a:t>
            </a:r>
            <a:r>
              <a:rPr lang="cs-CZ" dirty="0">
                <a:sym typeface="Wingdings"/>
              </a:rPr>
              <a:t> doplnění laboratorních vyšetření a pomocných vyšetření  konečná dg  plán léčby a adekvátní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9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26"/>
    </mc:Choice>
    <mc:Fallback xmlns="">
      <p:transition spd="slow" advTm="15112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7" y="1845734"/>
            <a:ext cx="7611184" cy="40233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z řečtiny „</a:t>
            </a:r>
            <a:r>
              <a:rPr lang="cs-CZ" dirty="0" err="1"/>
              <a:t>anamnésis</a:t>
            </a:r>
            <a:r>
              <a:rPr lang="cs-CZ" dirty="0"/>
              <a:t>“ tj. rozpomínání, vzpomenutí</a:t>
            </a:r>
          </a:p>
          <a:p>
            <a:pPr>
              <a:buFontTx/>
              <a:buChar char="-"/>
            </a:pPr>
            <a:r>
              <a:rPr lang="cs-CZ" b="1" dirty="0"/>
              <a:t>souhrn informací o předešlém životě nemocného, které jsou podstatné pro hodnocení jeho aktuálního zdravotního stavu</a:t>
            </a:r>
          </a:p>
          <a:p>
            <a:pPr>
              <a:buFontTx/>
              <a:buChar char="-"/>
            </a:pPr>
            <a:r>
              <a:rPr lang="cs-CZ" dirty="0"/>
              <a:t>„</a:t>
            </a:r>
            <a:r>
              <a:rPr lang="cs-CZ" i="1" dirty="0" err="1"/>
              <a:t>Anamnesis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half</a:t>
            </a:r>
            <a:r>
              <a:rPr lang="cs-CZ" i="1" dirty="0"/>
              <a:t> </a:t>
            </a:r>
            <a:r>
              <a:rPr lang="cs-CZ" i="1" dirty="0" err="1"/>
              <a:t>diagnosis</a:t>
            </a:r>
            <a:r>
              <a:rPr lang="cs-CZ" i="1" dirty="0"/>
              <a:t>"</a:t>
            </a:r>
          </a:p>
          <a:p>
            <a:pPr>
              <a:buFontTx/>
              <a:buChar char="-"/>
            </a:pPr>
            <a:r>
              <a:rPr lang="cs-CZ" dirty="0"/>
              <a:t>český ekvivalent </a:t>
            </a:r>
            <a:r>
              <a:rPr lang="cs-CZ" i="1" dirty="0"/>
              <a:t>předchorobí</a:t>
            </a:r>
          </a:p>
          <a:p>
            <a:pPr>
              <a:buFontTx/>
              <a:buChar char="-"/>
            </a:pPr>
            <a:r>
              <a:rPr lang="cs-CZ" dirty="0"/>
              <a:t>vždy zaznamenat všechny údaje, které pacient či doprovod sděluje!!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dělení dle získávání informací o nemocném: </a:t>
            </a:r>
          </a:p>
          <a:p>
            <a:pPr lvl="1"/>
            <a:r>
              <a:rPr lang="cs-CZ" i="1" dirty="0"/>
              <a:t>Anamnéza přímá – </a:t>
            </a:r>
            <a:r>
              <a:rPr lang="cs-CZ" dirty="0"/>
              <a:t>přímo od nemocného</a:t>
            </a:r>
            <a:endParaRPr lang="cs-CZ" i="1" dirty="0"/>
          </a:p>
          <a:p>
            <a:pPr lvl="1"/>
            <a:r>
              <a:rPr lang="cs-CZ" i="1" dirty="0"/>
              <a:t>Anamnéza nepřímá – </a:t>
            </a:r>
            <a:r>
              <a:rPr lang="cs-CZ" dirty="0"/>
              <a:t>od doprovodu, rodiny pacienta, praktického lékaře</a:t>
            </a:r>
            <a:r>
              <a:rPr lang="mr-IN" dirty="0"/>
              <a:t>…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52"/>
    </mc:Choice>
    <mc:Fallback xmlns="">
      <p:transition spd="slow" advTm="1351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zajištění soukromí, vhodné klidné prostředí, nerušit mobilem</a:t>
            </a:r>
          </a:p>
          <a:p>
            <a:r>
              <a:rPr lang="cs-CZ" dirty="0"/>
              <a:t>- důvěra mezi lékařem (ošetřujícím personálem) a pacientem</a:t>
            </a:r>
          </a:p>
          <a:p>
            <a:r>
              <a:rPr lang="cs-CZ" dirty="0"/>
              <a:t>- otázky přizpůsobit nemocnému – věk, intelekt, vzdělání apod.</a:t>
            </a:r>
          </a:p>
          <a:p>
            <a:r>
              <a:rPr lang="cs-CZ" dirty="0"/>
              <a:t>- řídit rozhovor, sledovat nemocného – nejen to, </a:t>
            </a:r>
            <a:r>
              <a:rPr lang="cs-CZ" u="sng" dirty="0"/>
              <a:t>co</a:t>
            </a:r>
            <a:r>
              <a:rPr lang="cs-CZ" dirty="0"/>
              <a:t> nám říká, ale i </a:t>
            </a:r>
            <a:r>
              <a:rPr lang="cs-CZ" u="sng" dirty="0"/>
              <a:t>jak</a:t>
            </a:r>
            <a:r>
              <a:rPr lang="cs-CZ" dirty="0"/>
              <a:t> nám to říká (mimika, gesta, vzhled nemocného apod.)</a:t>
            </a:r>
          </a:p>
          <a:p>
            <a:endParaRPr lang="cs-CZ" dirty="0"/>
          </a:p>
          <a:p>
            <a:pPr lvl="1"/>
            <a:r>
              <a:rPr lang="cs-CZ" b="1" dirty="0"/>
              <a:t>Neurotici</a:t>
            </a:r>
            <a:r>
              <a:rPr lang="cs-CZ" dirty="0"/>
              <a:t> – bohatá anamnéza, gestikulace, polymorfní potíže, měnlivé, četné</a:t>
            </a:r>
          </a:p>
          <a:p>
            <a:pPr lvl="1"/>
            <a:r>
              <a:rPr lang="cs-CZ" b="1" dirty="0"/>
              <a:t>Simulace</a:t>
            </a:r>
            <a:r>
              <a:rPr lang="cs-CZ" dirty="0"/>
              <a:t> – předstírání nemoci, nastudování potíží z internetu – hledat chyby</a:t>
            </a:r>
          </a:p>
          <a:p>
            <a:pPr lvl="1"/>
            <a:r>
              <a:rPr lang="cs-CZ" b="1" dirty="0"/>
              <a:t>Disimulace</a:t>
            </a:r>
            <a:r>
              <a:rPr lang="cs-CZ" dirty="0"/>
              <a:t> – zastírání obtíží vědomé či nevědomé..</a:t>
            </a:r>
          </a:p>
          <a:p>
            <a:pPr lvl="1"/>
            <a:r>
              <a:rPr lang="cs-CZ" b="1" dirty="0"/>
              <a:t>Agravace</a:t>
            </a:r>
            <a:r>
              <a:rPr lang="cs-CZ" dirty="0"/>
              <a:t> – vědomé zhoršování potíží (pro prodloužení doby léčby, PN apod.)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27"/>
    </mc:Choice>
    <mc:Fallback xmlns="">
      <p:transition spd="slow" advTm="180027"/>
    </mc:Fallback>
  </mc:AlternateContent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16097</TotalTime>
  <Words>3069</Words>
  <Application>Microsoft Macintosh PowerPoint</Application>
  <PresentationFormat>Předvádění na obrazovce (4:3)</PresentationFormat>
  <Paragraphs>292</Paragraphs>
  <Slides>32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Wingdings</vt:lpstr>
      <vt:lpstr>Retrospektiva</vt:lpstr>
      <vt:lpstr>KLINICKÁ MEDICÍNA PŘEDNÁŠKA - ÚVOD</vt:lpstr>
      <vt:lpstr>CÍLE PŘEDMĚTU</vt:lpstr>
      <vt:lpstr>VÝSTUP Z UČENÍ</vt:lpstr>
      <vt:lpstr>LITERATURA</vt:lpstr>
      <vt:lpstr>ROZVRH </vt:lpstr>
      <vt:lpstr>Anamnéza Laboratorní vyšetření Zdravotnická dokumentace</vt:lpstr>
      <vt:lpstr>Základní vyšetřovací metody, postup při vyšetření nemocného</vt:lpstr>
      <vt:lpstr>Anamnéza</vt:lpstr>
      <vt:lpstr>Anamnéza</vt:lpstr>
      <vt:lpstr>RA - Rodinná anamnéza</vt:lpstr>
      <vt:lpstr>OA – osobní anamnéza</vt:lpstr>
      <vt:lpstr>OA – osobní anamnéza</vt:lpstr>
      <vt:lpstr>ALERGIE</vt:lpstr>
      <vt:lpstr>FA – farmakologická anamnéza</vt:lpstr>
      <vt:lpstr>Abúzus = toxikologická anam.</vt:lpstr>
      <vt:lpstr>PSA – pracovní a sociální anam.</vt:lpstr>
      <vt:lpstr>NO – nynější onemocnění</vt:lpstr>
      <vt:lpstr>Laboratorní vyšetření</vt:lpstr>
      <vt:lpstr>MOČ</vt:lpstr>
      <vt:lpstr>MOČ – vyšetření proužky</vt:lpstr>
      <vt:lpstr>KREV</vt:lpstr>
      <vt:lpstr>KREV – hematologické vyšetření</vt:lpstr>
      <vt:lpstr>KREV - koagulace</vt:lpstr>
      <vt:lpstr>KREV</vt:lpstr>
      <vt:lpstr>KREV – koagulace</vt:lpstr>
      <vt:lpstr>Zdravotnická dokumentace</vt:lpstr>
      <vt:lpstr>Zdravotnická dokumentace</vt:lpstr>
      <vt:lpstr>Zdravotnická dokumentace - hospitalizace</vt:lpstr>
      <vt:lpstr>Zdravotnická dokumentace – ambulantní karta</vt:lpstr>
      <vt:lpstr>Zdravotnická dokumentace - REVERZ</vt:lpstr>
      <vt:lpstr>Zdravotnická dokumentace – poskytování dokumentace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Robert</dc:creator>
  <cp:lastModifiedBy>Nikola Nováková</cp:lastModifiedBy>
  <cp:revision>65</cp:revision>
  <dcterms:created xsi:type="dcterms:W3CDTF">2010-03-14T19:04:06Z</dcterms:created>
  <dcterms:modified xsi:type="dcterms:W3CDTF">2022-02-28T13:33:35Z</dcterms:modified>
</cp:coreProperties>
</file>