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9" r:id="rId1"/>
  </p:sldMasterIdLst>
  <p:notesMasterIdLst>
    <p:notesMasterId r:id="rId51"/>
  </p:notesMasterIdLst>
  <p:handoutMasterIdLst>
    <p:handoutMasterId r:id="rId52"/>
  </p:handoutMasterIdLst>
  <p:sldIdLst>
    <p:sldId id="256" r:id="rId2"/>
    <p:sldId id="294" r:id="rId3"/>
    <p:sldId id="295" r:id="rId4"/>
    <p:sldId id="296" r:id="rId5"/>
    <p:sldId id="297" r:id="rId6"/>
    <p:sldId id="298" r:id="rId7"/>
    <p:sldId id="299" r:id="rId8"/>
    <p:sldId id="300" r:id="rId9"/>
    <p:sldId id="306" r:id="rId10"/>
    <p:sldId id="307" r:id="rId11"/>
    <p:sldId id="310" r:id="rId12"/>
    <p:sldId id="317" r:id="rId13"/>
    <p:sldId id="308" r:id="rId14"/>
    <p:sldId id="309" r:id="rId15"/>
    <p:sldId id="311" r:id="rId16"/>
    <p:sldId id="313" r:id="rId17"/>
    <p:sldId id="315" r:id="rId18"/>
    <p:sldId id="314" r:id="rId19"/>
    <p:sldId id="316" r:id="rId20"/>
    <p:sldId id="301" r:id="rId21"/>
    <p:sldId id="302" r:id="rId22"/>
    <p:sldId id="303" r:id="rId23"/>
    <p:sldId id="304" r:id="rId24"/>
    <p:sldId id="305" r:id="rId25"/>
    <p:sldId id="318" r:id="rId26"/>
    <p:sldId id="272" r:id="rId27"/>
    <p:sldId id="273" r:id="rId28"/>
    <p:sldId id="275" r:id="rId29"/>
    <p:sldId id="276" r:id="rId30"/>
    <p:sldId id="277" r:id="rId31"/>
    <p:sldId id="286" r:id="rId32"/>
    <p:sldId id="281" r:id="rId33"/>
    <p:sldId id="283" r:id="rId34"/>
    <p:sldId id="285" r:id="rId35"/>
    <p:sldId id="319" r:id="rId36"/>
    <p:sldId id="259" r:id="rId37"/>
    <p:sldId id="320" r:id="rId38"/>
    <p:sldId id="321" r:id="rId39"/>
    <p:sldId id="264" r:id="rId40"/>
    <p:sldId id="322" r:id="rId41"/>
    <p:sldId id="323" r:id="rId42"/>
    <p:sldId id="324" r:id="rId43"/>
    <p:sldId id="268" r:id="rId44"/>
    <p:sldId id="325" r:id="rId45"/>
    <p:sldId id="269" r:id="rId46"/>
    <p:sldId id="326" r:id="rId47"/>
    <p:sldId id="279" r:id="rId48"/>
    <p:sldId id="327" r:id="rId49"/>
    <p:sldId id="270" r:id="rId50"/>
  </p:sldIdLst>
  <p:sldSz cx="9144000" cy="6858000" type="screen4x3"/>
  <p:notesSz cx="6858000" cy="9144000"/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omic Sans MS" panose="030F0902030302020204" pitchFamily="66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omic Sans MS" panose="030F0902030302020204" pitchFamily="66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omic Sans MS" panose="030F0902030302020204" pitchFamily="66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omic Sans MS" panose="030F0902030302020204" pitchFamily="66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omic Sans MS" panose="030F0902030302020204" pitchFamily="66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omic Sans MS" panose="030F0902030302020204" pitchFamily="66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omic Sans MS" panose="030F0902030302020204" pitchFamily="66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omic Sans MS" panose="030F0902030302020204" pitchFamily="66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omic Sans MS" panose="030F0902030302020204" pitchFamily="66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230"/>
    <p:restoredTop sz="81356"/>
  </p:normalViewPr>
  <p:slideViewPr>
    <p:cSldViewPr>
      <p:cViewPr varScale="1">
        <p:scale>
          <a:sx n="90" d="100"/>
          <a:sy n="90" d="100"/>
        </p:scale>
        <p:origin x="1904" y="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>
            <a:extLst>
              <a:ext uri="{FF2B5EF4-FFF2-40B4-BE49-F238E27FC236}">
                <a16:creationId xmlns:a16="http://schemas.microsoft.com/office/drawing/2014/main" id="{E4B8A765-22C5-0647-9EB2-4477F7206A1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 smtClean="0">
                <a:latin typeface="Comic Sans MS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47C5F55A-46D2-DB49-8BDA-0615A1D5346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 smtClean="0">
                <a:latin typeface="Comic Sans MS" charset="0"/>
              </a:defRPr>
            </a:lvl1pPr>
          </a:lstStyle>
          <a:p>
            <a:pPr>
              <a:defRPr/>
            </a:pPr>
            <a:fld id="{BE6566D4-F2A9-D747-A420-DAE69AE045AE}" type="datetimeFigureOut">
              <a:rPr lang="cs-CZ"/>
              <a:pPr>
                <a:defRPr/>
              </a:pPr>
              <a:t>04.05.2022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701EAE0E-B0C3-DB4D-B07E-819700EF2CF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 smtClean="0">
                <a:latin typeface="Comic Sans MS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1F4BA822-8617-6C4B-9AA9-84DB4F00141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59695106-052B-A349-A403-9B0909D8C1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>
            <a:extLst>
              <a:ext uri="{FF2B5EF4-FFF2-40B4-BE49-F238E27FC236}">
                <a16:creationId xmlns:a16="http://schemas.microsoft.com/office/drawing/2014/main" id="{8863DF64-2B01-A94F-8CBF-9E78FE8B0CFC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cs-CZ" altLang="x-none"/>
          </a:p>
        </p:txBody>
      </p:sp>
      <p:sp>
        <p:nvSpPr>
          <p:cNvPr id="11267" name="Rectangle 3">
            <a:extLst>
              <a:ext uri="{FF2B5EF4-FFF2-40B4-BE49-F238E27FC236}">
                <a16:creationId xmlns:a16="http://schemas.microsoft.com/office/drawing/2014/main" id="{17B6A573-6D56-FC4F-B8A1-B8EE532FA1C4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cs-CZ" altLang="x-none"/>
          </a:p>
        </p:txBody>
      </p:sp>
      <p:sp>
        <p:nvSpPr>
          <p:cNvPr id="11268" name="Rectangle 4">
            <a:extLst>
              <a:ext uri="{FF2B5EF4-FFF2-40B4-BE49-F238E27FC236}">
                <a16:creationId xmlns:a16="http://schemas.microsoft.com/office/drawing/2014/main" id="{1A572E47-1560-6B4F-8363-17536F59977F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1269" name="Rectangle 5">
            <a:extLst>
              <a:ext uri="{FF2B5EF4-FFF2-40B4-BE49-F238E27FC236}">
                <a16:creationId xmlns:a16="http://schemas.microsoft.com/office/drawing/2014/main" id="{BF637DE7-C089-AB4A-8616-72EA7F2FE052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1270" name="Rectangle 6">
            <a:extLst>
              <a:ext uri="{FF2B5EF4-FFF2-40B4-BE49-F238E27FC236}">
                <a16:creationId xmlns:a16="http://schemas.microsoft.com/office/drawing/2014/main" id="{1C8D8F29-1CD9-3D41-AD42-837333EEA424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cs-CZ" altLang="x-none"/>
          </a:p>
        </p:txBody>
      </p:sp>
      <p:sp>
        <p:nvSpPr>
          <p:cNvPr id="11271" name="Rectangle 7">
            <a:extLst>
              <a:ext uri="{FF2B5EF4-FFF2-40B4-BE49-F238E27FC236}">
                <a16:creationId xmlns:a16="http://schemas.microsoft.com/office/drawing/2014/main" id="{921C01AF-707D-7440-A6E1-993ED68BC5A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fld id="{9F664F76-F0EB-9249-9192-6D99A21F0493}" type="slidenum">
              <a:rPr lang="cs-CZ" altLang="cs-CZ"/>
              <a:pPr/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664F76-F0EB-9249-9192-6D99A21F0493}" type="slidenum">
              <a:rPr lang="cs-CZ" altLang="cs-CZ" smtClean="0"/>
              <a:pPr/>
              <a:t>4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2348674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u="sng" dirty="0"/>
              <a:t>POZNÁMKA POD ČAROU</a:t>
            </a:r>
          </a:p>
          <a:p>
            <a:endParaRPr lang="cs-CZ" dirty="0"/>
          </a:p>
          <a:p>
            <a:r>
              <a:rPr lang="cs-CZ" dirty="0"/>
              <a:t>Zdrojem HIV může být pouze infikovaný člověk. Virus je obsažen prakticky ve všech tělních tekutinách, zejména však v krvi, spermatu, poševním sekretu a mateřském mléku. V ostatních tekutinách (lymfa, cerebrospinální mok, sliny, moč, kloubní tekutina apod.) je přítomen ve velmi nízké koncentraci a proto se při přenosu HIV prakticky neuplatňují. Většina pacientů se známou HIV infekcí je léčena </a:t>
            </a:r>
            <a:r>
              <a:rPr lang="cs-CZ" dirty="0" err="1"/>
              <a:t>antivirotiky</a:t>
            </a:r>
            <a:r>
              <a:rPr lang="cs-CZ" dirty="0"/>
              <a:t> a jejich virémie (počet kopií RNA HIV-1/ml plazmy, virová nálož) je velmi nízká nebo pod hladinou </a:t>
            </a:r>
            <a:r>
              <a:rPr lang="cs-CZ" dirty="0" err="1"/>
              <a:t>detekovatelnosti</a:t>
            </a:r>
            <a:r>
              <a:rPr lang="cs-CZ" dirty="0"/>
              <a:t>. Teoretický je přenos na zdravotnického pracovníka sice možný, ale extrémně vzácný. K prevenci nákazy HIV ve zdravotnickém zařízení je třeba dodržovat obecná pravidla platná také pro ostatní infekce přenosné krví: </a:t>
            </a:r>
          </a:p>
          <a:p>
            <a:endParaRPr lang="cs-CZ" dirty="0"/>
          </a:p>
          <a:p>
            <a:r>
              <a:rPr lang="cs-CZ" dirty="0"/>
              <a:t>- Dbát na prevenci poranění použitými ostrými předměty. </a:t>
            </a:r>
          </a:p>
          <a:p>
            <a:r>
              <a:rPr lang="cs-CZ" dirty="0"/>
              <a:t>- Používat přednostně nepudrované rukavice (vyšetřovací, chirurgické). Při alergii na latex mohou být použity např. nitrilové (nesterilní) nebo neoprenové rukavice. Nepudrované rukavice umožňují po sejmutí okamžitou dezinfekci rukou. </a:t>
            </a:r>
          </a:p>
          <a:p>
            <a:r>
              <a:rPr lang="cs-CZ" dirty="0"/>
              <a:t>- Nedotýkat se očí, nosu, sliznic či kůže rukama v ochranných rukavicích. </a:t>
            </a:r>
          </a:p>
          <a:p>
            <a:r>
              <a:rPr lang="cs-CZ" dirty="0"/>
              <a:t>- Rukavice a ostatní osobní ochranné pomůcky ihned po výkonu sejmout a odložit do nádoby na infekční odpad a provést hygienickou dezinfekci rukou </a:t>
            </a:r>
          </a:p>
          <a:p>
            <a:r>
              <a:rPr lang="cs-CZ" dirty="0"/>
              <a:t>- Nenasazovat krytky na použité jehly. Použité ostré jednorázové předměty odhazovat do </a:t>
            </a:r>
            <a:r>
              <a:rPr lang="cs-CZ" dirty="0" err="1"/>
              <a:t>pevnostěnných</a:t>
            </a:r>
            <a:r>
              <a:rPr lang="cs-CZ" dirty="0"/>
              <a:t>, </a:t>
            </a:r>
            <a:r>
              <a:rPr lang="cs-CZ" dirty="0" err="1"/>
              <a:t>nepropíchnutelných</a:t>
            </a:r>
            <a:r>
              <a:rPr lang="cs-CZ" dirty="0"/>
              <a:t>, uzavíratelných a spalitelných obalů. S infekčním odpadem se nakládá v souladu s provozním řádem pracoviště. </a:t>
            </a:r>
          </a:p>
          <a:p>
            <a:r>
              <a:rPr lang="cs-CZ" dirty="0"/>
              <a:t>- Provádět všechny postupy tak, aby se minimalizoval vznik aerosolu, kapiček, rozlití krve. </a:t>
            </a:r>
          </a:p>
          <a:p>
            <a:r>
              <a:rPr lang="cs-CZ" dirty="0"/>
              <a:t>- Při výkonech spojených s rizikem vstříknutí biologického materiálu do oka, či na další citlivé slizniční povrchy si nasadit ochranné brýle nebo štít. </a:t>
            </a:r>
          </a:p>
          <a:p>
            <a:r>
              <a:rPr lang="cs-CZ" dirty="0"/>
              <a:t>- Při dekontaminaci a čištění použitých nástrojů a pomůcek použít rukavice a ústní roušku se štítkem. </a:t>
            </a:r>
          </a:p>
          <a:p>
            <a:r>
              <a:rPr lang="cs-CZ" dirty="0"/>
              <a:t>- Dezinfekci pomůcek, ploch, nástrojů a rukou provádět </a:t>
            </a:r>
            <a:r>
              <a:rPr lang="cs-CZ" dirty="0" err="1"/>
              <a:t>virucidními</a:t>
            </a:r>
            <a:r>
              <a:rPr lang="cs-CZ" dirty="0"/>
              <a:t> dezinfekčními přípravky v souladu s dezinfekčním programem resp. provozním řádem pracoviště. Koncentrace není třeba navyšovat, pouze dodržet doporučené dávkování a správný postup ředění. </a:t>
            </a:r>
          </a:p>
          <a:p>
            <a:r>
              <a:rPr lang="cs-CZ" dirty="0"/>
              <a:t>- Při operačním výkonu lze využít „překladový instrumentační stolek“ – nedochází k přímému podávání nástrojů do ruky operatéra, popř. asistenta. Nástroje si lékaři odebírají nebo odkládají na tento stolek. Dle posloupnosti výkonu instrumentářka chystá požadované nástroje a udržuje je připravené k dalšímu použití. S ostrými předměty na instrumentačním stolku pracovat s co největší opatrností (použít jednorázový skalpel a chirurgické jehly ukládat do sterilního boxu, se kterým budou následně likvidovány) 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664F76-F0EB-9249-9192-6D99A21F0493}" type="slidenum">
              <a:rPr lang="cs-CZ" altLang="cs-CZ" smtClean="0"/>
              <a:pPr/>
              <a:t>19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3609395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cs-CZ" dirty="0"/>
              <a:t>Přechodná bakteriémie nízkou náloží mikrobů je častým jevem během rutinních denních aktivit, jako je žvýkání jídla či čistění zubů, ať už zubním kartáčkem, nebo nití. Častěji se vyskytuje u pacientů s horší zubní hygienou</a:t>
            </a:r>
          </a:p>
          <a:p>
            <a:pPr marL="171450" indent="-171450">
              <a:buFontTx/>
              <a:buChar char="-"/>
            </a:pPr>
            <a:r>
              <a:rPr lang="cs-CZ" dirty="0"/>
              <a:t>Antibiotickou profylaxi u vysoce rizikových nemocných odůvodňuje jejich horší prognóza spojená s případnou novou atakou IE, a to převážně u pacientů s protetickou formou IE (u pacientů s implantovanou chlopenní náhradou). Navíc takto rizikových pacientů je relativně malé množství, a tak i riziko alergických reakcí a negativní vliv podaných antibiotik na mikrobiální ekologii je minimální.</a:t>
            </a:r>
          </a:p>
          <a:p>
            <a:pPr marL="171450" indent="-171450">
              <a:buFontTx/>
              <a:buChar char="-"/>
            </a:pPr>
            <a:r>
              <a:rPr lang="cs-CZ" dirty="0"/>
              <a:t>Antibiotická profylaxe IE při zubních výkonech není doporučena u pacientů se středním rizikem IE, zahrnující nemocné s vadami na nativních chlopních (</a:t>
            </a:r>
            <a:r>
              <a:rPr lang="cs-CZ" dirty="0" err="1"/>
              <a:t>bikuspidální</a:t>
            </a:r>
            <a:r>
              <a:rPr lang="cs-CZ" dirty="0"/>
              <a:t> aortální chlopeň, prolaps mitrální chlopně, kalcifikovaná aortální stenóza atd.). Nicméně těmto pacientům, ostatně jako skupině s nejvyšším rizikem, by měla být doporučena zvýšená hygiena ústní dutiny i kůže obecně</a:t>
            </a:r>
          </a:p>
          <a:p>
            <a:pPr marL="171450" indent="-171450">
              <a:buFontTx/>
              <a:buChar char="-"/>
            </a:pPr>
            <a:endParaRPr lang="cs-CZ" dirty="0"/>
          </a:p>
          <a:p>
            <a:pPr marL="171450" indent="-171450">
              <a:buFontTx/>
              <a:buChar char="-"/>
            </a:pPr>
            <a:r>
              <a:rPr lang="cs-CZ" b="1" dirty="0"/>
              <a:t>Zubní výkony s malým rizikem IE nevyžadující antibiotickou profylaxi</a:t>
            </a:r>
            <a:endParaRPr lang="cs-CZ" dirty="0"/>
          </a:p>
          <a:p>
            <a:r>
              <a:rPr lang="cs-CZ" dirty="0"/>
              <a:t>Injekce lokálního anestetika do neinfikovaných tkání, léčba povrchového kazu, odstraňování stehů, zubní rentgen, umístění nebo úprava odnímatelných protetických a ortodontických prostředků nebo rovnátek, extrakce mléčných zubů nebo povrchové poranění rtů a sliznice dutiny ústní</a:t>
            </a:r>
          </a:p>
          <a:p>
            <a:r>
              <a:rPr lang="cs-CZ" dirty="0"/>
              <a:t> 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664F76-F0EB-9249-9192-6D99A21F0493}" type="slidenum">
              <a:rPr lang="cs-CZ" altLang="cs-CZ" smtClean="0"/>
              <a:pPr/>
              <a:t>24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5444523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F8E68624-C0A7-A04B-8AFB-09457E74FA3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fld id="{70853B50-E2BA-F341-9522-124745454016}" type="slidenum">
              <a:rPr lang="cs-CZ" altLang="cs-CZ">
                <a:latin typeface="Arial" panose="020B0604020202020204" pitchFamily="34" charset="0"/>
              </a:rPr>
              <a:pPr/>
              <a:t>26</a:t>
            </a:fld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34818" name="Rectangle 2">
            <a:extLst>
              <a:ext uri="{FF2B5EF4-FFF2-40B4-BE49-F238E27FC236}">
                <a16:creationId xmlns:a16="http://schemas.microsoft.com/office/drawing/2014/main" id="{5AA3B14D-D8A6-E245-B697-CFC80BFC98E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0" y="303213"/>
            <a:ext cx="1588" cy="1587"/>
          </a:xfrm>
          <a:solidFill>
            <a:srgbClr val="FFFFFF"/>
          </a:solidFill>
          <a:ln/>
        </p:spPr>
      </p:sp>
      <p:sp>
        <p:nvSpPr>
          <p:cNvPr id="34819" name="Text Box 3">
            <a:extLst>
              <a:ext uri="{FF2B5EF4-FFF2-40B4-BE49-F238E27FC236}">
                <a16:creationId xmlns:a16="http://schemas.microsoft.com/office/drawing/2014/main" id="{7DE0BC31-E905-1A47-97E8-87BAEA8060B1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503238" y="4316413"/>
            <a:ext cx="5856287" cy="4060825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449263" eaLnBrk="1" hangingPunct="1">
              <a:defRPr/>
            </a:pPr>
            <a:endParaRPr lang="x-none" altLang="x-none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12AE5EE3-B77F-2D44-B0EE-E3CDBA41A5A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fld id="{3B494920-E8CC-D946-8472-375DB92E017B}" type="slidenum">
              <a:rPr lang="cs-CZ" altLang="cs-CZ">
                <a:latin typeface="Arial" panose="020B0604020202020204" pitchFamily="34" charset="0"/>
              </a:rPr>
              <a:pPr/>
              <a:t>27</a:t>
            </a:fld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36866" name="Rectangle 2">
            <a:extLst>
              <a:ext uri="{FF2B5EF4-FFF2-40B4-BE49-F238E27FC236}">
                <a16:creationId xmlns:a16="http://schemas.microsoft.com/office/drawing/2014/main" id="{763C951A-3A4E-9C4F-9CDD-A3B2C71AA11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0" y="303213"/>
            <a:ext cx="1588" cy="1587"/>
          </a:xfrm>
          <a:solidFill>
            <a:srgbClr val="FFFFFF"/>
          </a:solidFill>
          <a:ln/>
        </p:spPr>
      </p:sp>
      <p:sp>
        <p:nvSpPr>
          <p:cNvPr id="36867" name="Text Box 3">
            <a:extLst>
              <a:ext uri="{FF2B5EF4-FFF2-40B4-BE49-F238E27FC236}">
                <a16:creationId xmlns:a16="http://schemas.microsoft.com/office/drawing/2014/main" id="{09728A16-F33A-DE4F-B105-994ED4DAFAC9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503238" y="4316413"/>
            <a:ext cx="5856287" cy="4060825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449263" eaLnBrk="1" hangingPunct="1">
              <a:defRPr/>
            </a:pPr>
            <a:endParaRPr lang="x-none" altLang="x-none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7E6FC147-C6F2-F644-8600-4A46CFEFB87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fld id="{56E5DBF0-5295-B443-BE11-15236AF72E29}" type="slidenum">
              <a:rPr lang="cs-CZ" altLang="cs-CZ">
                <a:latin typeface="Arial" panose="020B0604020202020204" pitchFamily="34" charset="0"/>
              </a:rPr>
              <a:pPr/>
              <a:t>28</a:t>
            </a:fld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40962" name="Rectangle 2">
            <a:extLst>
              <a:ext uri="{FF2B5EF4-FFF2-40B4-BE49-F238E27FC236}">
                <a16:creationId xmlns:a16="http://schemas.microsoft.com/office/drawing/2014/main" id="{771BC18F-12AB-3C47-87CB-E8E6ABD3282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0" y="303213"/>
            <a:ext cx="1588" cy="1587"/>
          </a:xfrm>
          <a:solidFill>
            <a:srgbClr val="FFFFFF"/>
          </a:solidFill>
          <a:ln/>
        </p:spPr>
      </p:sp>
      <p:sp>
        <p:nvSpPr>
          <p:cNvPr id="40963" name="Text Box 3">
            <a:extLst>
              <a:ext uri="{FF2B5EF4-FFF2-40B4-BE49-F238E27FC236}">
                <a16:creationId xmlns:a16="http://schemas.microsoft.com/office/drawing/2014/main" id="{B6AFCD25-EBCC-3040-B328-0D2FF1212B2B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503238" y="4316413"/>
            <a:ext cx="5856287" cy="4060825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449263" eaLnBrk="1" hangingPunct="1">
              <a:defRPr/>
            </a:pPr>
            <a:endParaRPr lang="x-none" altLang="x-none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EFA119D9-98B5-4147-AE8E-0B5F1DF5D45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fld id="{61F926E9-03F8-8B46-A99B-A3F6447051C3}" type="slidenum">
              <a:rPr lang="cs-CZ" altLang="cs-CZ">
                <a:latin typeface="Arial" panose="020B0604020202020204" pitchFamily="34" charset="0"/>
              </a:rPr>
              <a:pPr/>
              <a:t>29</a:t>
            </a:fld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43010" name="Rectangle 2">
            <a:extLst>
              <a:ext uri="{FF2B5EF4-FFF2-40B4-BE49-F238E27FC236}">
                <a16:creationId xmlns:a16="http://schemas.microsoft.com/office/drawing/2014/main" id="{456DB763-D196-6A43-9134-2DD2434B68A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0" y="303213"/>
            <a:ext cx="1588" cy="1587"/>
          </a:xfrm>
          <a:solidFill>
            <a:srgbClr val="FFFFFF"/>
          </a:solidFill>
          <a:ln/>
        </p:spPr>
      </p:sp>
      <p:sp>
        <p:nvSpPr>
          <p:cNvPr id="43011" name="Text Box 3">
            <a:extLst>
              <a:ext uri="{FF2B5EF4-FFF2-40B4-BE49-F238E27FC236}">
                <a16:creationId xmlns:a16="http://schemas.microsoft.com/office/drawing/2014/main" id="{50421EF8-3E3A-7145-A7B1-BD216AEA22A5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503238" y="4316413"/>
            <a:ext cx="5856287" cy="4060825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449263" eaLnBrk="1" hangingPunct="1">
              <a:defRPr/>
            </a:pPr>
            <a:endParaRPr lang="x-none" altLang="x-none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F801420C-CA17-294D-AC89-14D36C8A9FD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fld id="{85B1893B-AF71-7E4B-B187-C2B4B7141C7E}" type="slidenum">
              <a:rPr lang="cs-CZ" altLang="cs-CZ">
                <a:latin typeface="Arial" panose="020B0604020202020204" pitchFamily="34" charset="0"/>
              </a:rPr>
              <a:pPr/>
              <a:t>30</a:t>
            </a:fld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45058" name="Rectangle 2">
            <a:extLst>
              <a:ext uri="{FF2B5EF4-FFF2-40B4-BE49-F238E27FC236}">
                <a16:creationId xmlns:a16="http://schemas.microsoft.com/office/drawing/2014/main" id="{FCD67F8F-D55F-5543-B1B3-66C7D5A2FE0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0" y="303213"/>
            <a:ext cx="1588" cy="1587"/>
          </a:xfrm>
          <a:solidFill>
            <a:srgbClr val="FFFFFF"/>
          </a:solidFill>
          <a:ln/>
        </p:spPr>
      </p:sp>
      <p:sp>
        <p:nvSpPr>
          <p:cNvPr id="45059" name="Text Box 3">
            <a:extLst>
              <a:ext uri="{FF2B5EF4-FFF2-40B4-BE49-F238E27FC236}">
                <a16:creationId xmlns:a16="http://schemas.microsoft.com/office/drawing/2014/main" id="{B5C25CAE-8954-2245-947A-0517C53009D5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503238" y="4316413"/>
            <a:ext cx="5856287" cy="4060825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449263" eaLnBrk="1" hangingPunct="1">
              <a:defRPr/>
            </a:pPr>
            <a:endParaRPr lang="x-none" altLang="x-none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39725" indent="-339725" defTabSz="449263">
              <a:lnSpc>
                <a:spcPct val="70000"/>
              </a:lnSpc>
              <a:spcBef>
                <a:spcPts val="700"/>
              </a:spcBef>
              <a:buClr>
                <a:srgbClr val="FFFF00"/>
              </a:buClr>
              <a:buFont typeface="Times New Roman CE" charset="0"/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664F76-F0EB-9249-9192-6D99A21F0493}" type="slidenum">
              <a:rPr lang="cs-CZ" altLang="cs-CZ" smtClean="0"/>
              <a:pPr/>
              <a:t>31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47374331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221F652-245C-CE47-8A41-4B33F730C98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fld id="{483560DB-1A62-2D49-8F85-9D93D554464B}" type="slidenum">
              <a:rPr lang="cs-CZ" altLang="cs-CZ">
                <a:latin typeface="Arial" panose="020B0604020202020204" pitchFamily="34" charset="0"/>
              </a:rPr>
              <a:pPr/>
              <a:t>36</a:t>
            </a:fld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12290" name="Zástupný symbol pro obrázek snímku 1">
            <a:extLst>
              <a:ext uri="{FF2B5EF4-FFF2-40B4-BE49-F238E27FC236}">
                <a16:creationId xmlns:a16="http://schemas.microsoft.com/office/drawing/2014/main" id="{F5900417-F1BB-2D44-9B0F-DA3D13AE983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2291" name="Zástupný symbol pro poznámky 2">
            <a:extLst>
              <a:ext uri="{FF2B5EF4-FFF2-40B4-BE49-F238E27FC236}">
                <a16:creationId xmlns:a16="http://schemas.microsoft.com/office/drawing/2014/main" id="{05354E3A-FBE9-314F-831E-69EC9FB88FB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  <a:defRPr/>
            </a:pPr>
            <a:endParaRPr lang="x-none" altLang="x-none"/>
          </a:p>
        </p:txBody>
      </p:sp>
      <p:sp>
        <p:nvSpPr>
          <p:cNvPr id="20484" name="Zástupný symbol pro číslo snímku 3">
            <a:extLst>
              <a:ext uri="{FF2B5EF4-FFF2-40B4-BE49-F238E27FC236}">
                <a16:creationId xmlns:a16="http://schemas.microsoft.com/office/drawing/2014/main" id="{326F9BDA-5780-B843-9860-F702D5D03DFE}"/>
              </a:ext>
            </a:extLst>
          </p:cNvPr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r" eaLnBrk="1" hangingPunct="1"/>
            <a:fld id="{DB1A2B3B-AA35-7346-96B6-0D45F16089E3}" type="slidenum">
              <a:rPr lang="cs-CZ" altLang="cs-CZ" sz="1200">
                <a:latin typeface="Arial" panose="020B0604020202020204" pitchFamily="34" charset="0"/>
                <a:cs typeface="Arial" panose="020B0604020202020204" pitchFamily="34" charset="0"/>
              </a:rPr>
              <a:pPr algn="r" eaLnBrk="1" hangingPunct="1"/>
              <a:t>36</a:t>
            </a:fld>
            <a:endParaRPr lang="cs-CZ" altLang="cs-CZ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664F76-F0EB-9249-9192-6D99A21F0493}" type="slidenum">
              <a:rPr lang="cs-CZ" altLang="cs-CZ" smtClean="0"/>
              <a:pPr/>
              <a:t>46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8112564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664F76-F0EB-9249-9192-6D99A21F0493}" type="slidenum">
              <a:rPr lang="cs-CZ" altLang="cs-CZ" smtClean="0"/>
              <a:pPr/>
              <a:t>9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6901086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u="sng" dirty="0">
                <a:effectLst/>
              </a:rPr>
              <a:t>poznámky pod čarou</a:t>
            </a:r>
          </a:p>
          <a:p>
            <a:endParaRPr lang="cs-CZ" u="sng" dirty="0">
              <a:effectLst/>
            </a:endParaRPr>
          </a:p>
          <a:p>
            <a:r>
              <a:rPr lang="cs-CZ" dirty="0">
                <a:effectLst/>
              </a:rPr>
              <a:t>- Virus není primárně </a:t>
            </a:r>
            <a:r>
              <a:rPr lang="cs-CZ" dirty="0" err="1">
                <a:effectLst/>
              </a:rPr>
              <a:t>cytopatogenní</a:t>
            </a:r>
            <a:r>
              <a:rPr lang="cs-CZ" dirty="0">
                <a:effectLst/>
              </a:rPr>
              <a:t>, k poškození jater dochází v důsledku </a:t>
            </a:r>
            <a:r>
              <a:rPr lang="cs-CZ" dirty="0" err="1">
                <a:effectLst/>
              </a:rPr>
              <a:t>imunoalterace</a:t>
            </a:r>
            <a:r>
              <a:rPr lang="cs-CZ" dirty="0">
                <a:effectLst/>
              </a:rPr>
              <a:t>.</a:t>
            </a:r>
          </a:p>
          <a:p>
            <a:pPr marL="171450" indent="-171450">
              <a:buFontTx/>
              <a:buChar char="-"/>
            </a:pPr>
            <a:r>
              <a:rPr lang="cs-CZ" dirty="0">
                <a:effectLst/>
              </a:rPr>
              <a:t>Stabilita viru je poměrně vysoká v biologickém materiálu i v zevním prostředí</a:t>
            </a:r>
          </a:p>
          <a:p>
            <a:pPr marL="171450" indent="-171450">
              <a:buFontTx/>
              <a:buChar char="-"/>
            </a:pPr>
            <a:r>
              <a:rPr lang="cs-CZ" dirty="0">
                <a:effectLst/>
              </a:rPr>
              <a:t>prevence: </a:t>
            </a:r>
          </a:p>
          <a:p>
            <a:pPr marL="628650" lvl="1" indent="-171450">
              <a:buFontTx/>
              <a:buChar char="-"/>
            </a:pPr>
            <a:r>
              <a:rPr lang="cs-CZ" dirty="0">
                <a:effectLst/>
              </a:rPr>
              <a:t>očkování, </a:t>
            </a:r>
          </a:p>
          <a:p>
            <a:pPr marL="628650" lvl="1" indent="-171450">
              <a:buFontTx/>
              <a:buChar char="-"/>
            </a:pPr>
            <a:r>
              <a:rPr lang="cs-CZ" dirty="0">
                <a:effectLst/>
              </a:rPr>
              <a:t>d</a:t>
            </a:r>
            <a:r>
              <a:rPr lang="cs-CZ" dirty="0"/>
              <a:t>održování protiepidemického režimu ve zdravotnických zařízeních (aseptický způsob ošetřování s využitím všech dostupných vyšetřovacích a ošetřovacích bariérových technik: bezpečné postupy při manipulaci s lidským bio logickým materiálem, předměty a nástroji kontaminovanými biologickým materiálem, používání osobních ochranných pomůcek, řádná dezinfekce a sterilizace, zákaz jídla, pití a kouření na pracovišti, kde pracovníci přicházejí do styku s biologickým materiálem, bezpečné balení biologického materiálu, používání jehel a stříkaček na jedno použití, užívání uzavřených hemodialyzačních systémů, doškolování zdravotníků atd.) </a:t>
            </a:r>
          </a:p>
          <a:p>
            <a:pPr marL="628650" lvl="1" indent="-171450">
              <a:buFontTx/>
              <a:buChar char="-"/>
            </a:pPr>
            <a:r>
              <a:rPr lang="cs-CZ" dirty="0"/>
              <a:t>výběr a vyšetřování dárců krve a jiných tkání 	</a:t>
            </a:r>
          </a:p>
          <a:p>
            <a:pPr marL="628650" lvl="1" indent="-171450">
              <a:buFontTx/>
              <a:buChar char="-"/>
            </a:pPr>
            <a:r>
              <a:rPr lang="cs-CZ" dirty="0"/>
              <a:t>zdravotní výchova</a:t>
            </a:r>
          </a:p>
          <a:p>
            <a:pPr marL="171450" indent="-171450">
              <a:buFontTx/>
              <a:buChar char="-"/>
            </a:pPr>
            <a:endParaRPr lang="cs-CZ" dirty="0">
              <a:effectLst/>
            </a:endParaRPr>
          </a:p>
          <a:p>
            <a:pPr marL="171450" indent="-171450">
              <a:buFontTx/>
              <a:buChar char="-"/>
            </a:pPr>
            <a:r>
              <a:rPr lang="cs-CZ" dirty="0">
                <a:effectLst/>
              </a:rPr>
              <a:t>represivní opatření: </a:t>
            </a:r>
          </a:p>
          <a:p>
            <a:r>
              <a:rPr lang="cs-CZ" dirty="0">
                <a:effectLst/>
              </a:rPr>
              <a:t>Včasná diagnóza a izolace nemocného.</a:t>
            </a:r>
          </a:p>
          <a:p>
            <a:r>
              <a:rPr lang="cs-CZ" dirty="0">
                <a:effectLst/>
              </a:rPr>
              <a:t>Hlášení onemocnění.</a:t>
            </a:r>
          </a:p>
          <a:p>
            <a:r>
              <a:rPr lang="cs-CZ" dirty="0">
                <a:effectLst/>
              </a:rPr>
              <a:t>Protiepidemická opatření v ohnisku: ohnisková dezinfekce, karanténní opatření po dobu 180 dnů od izolace posledního nemocného, lékařské vyšetření osob vnímavých k nákaze VHB do třech dnů a dále za 90 a 150 dnů od posledního kontaktu s nemocným.</a:t>
            </a:r>
          </a:p>
          <a:p>
            <a:r>
              <a:rPr lang="cs-CZ" dirty="0">
                <a:effectLst/>
              </a:rPr>
              <a:t>Transfuzní stanice zajistí vyšetření dárců, jejichž krev byla užita k výrobě krevních přípravků podaných nemocnému virovým zánětem jater v průběhu šesti měsíců před onemocněním. </a:t>
            </a:r>
          </a:p>
          <a:p>
            <a:endParaRPr lang="cs-CZ" dirty="0">
              <a:effectLst/>
            </a:endParaRPr>
          </a:p>
          <a:p>
            <a:r>
              <a:rPr lang="cs-CZ" dirty="0"/>
              <a:t>Vyhlášky č. 473/ 2008 Sb. O systému epidemiologické bdělosti pro vybrané infekce.</a:t>
            </a:r>
            <a:endParaRPr lang="cs-CZ" dirty="0">
              <a:effectLst/>
            </a:endParaRPr>
          </a:p>
          <a:p>
            <a:endParaRPr lang="cs-CZ" dirty="0">
              <a:effectLst/>
            </a:endParaRPr>
          </a:p>
          <a:p>
            <a:endParaRPr lang="cs-CZ" dirty="0">
              <a:effectLst/>
            </a:endParaRPr>
          </a:p>
          <a:p>
            <a:pPr marL="171450" indent="-171450">
              <a:buFontTx/>
              <a:buChar char="-"/>
            </a:pPr>
            <a:endParaRPr lang="cs-CZ" dirty="0">
              <a:effectLst/>
            </a:endParaRPr>
          </a:p>
          <a:p>
            <a:pPr marL="628650" lvl="1" indent="-171450">
              <a:buFontTx/>
              <a:buChar char="-"/>
            </a:pPr>
            <a:endParaRPr lang="cs-CZ" dirty="0"/>
          </a:p>
          <a:p>
            <a:pPr marL="628650" lvl="1" indent="-171450">
              <a:buFontTx/>
              <a:buChar char="-"/>
            </a:pPr>
            <a:endParaRPr lang="cs-CZ" dirty="0">
              <a:effectLst/>
            </a:endParaRPr>
          </a:p>
          <a:p>
            <a:pPr marL="628650" lvl="1" indent="-171450">
              <a:buFontTx/>
              <a:buChar char="-"/>
            </a:pPr>
            <a:endParaRPr lang="cs-CZ" dirty="0">
              <a:effectLst/>
            </a:endParaRPr>
          </a:p>
          <a:p>
            <a:pPr marL="628650" lvl="1" indent="-171450">
              <a:buFontTx/>
              <a:buChar char="-"/>
            </a:pPr>
            <a:endParaRPr lang="cs-CZ" dirty="0">
              <a:effectLst/>
            </a:endParaRP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664F76-F0EB-9249-9192-6D99A21F0493}" type="slidenum">
              <a:rPr lang="cs-CZ" altLang="cs-CZ" smtClean="0"/>
              <a:pPr/>
              <a:t>10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2619217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664F76-F0EB-9249-9192-6D99A21F0493}" type="slidenum">
              <a:rPr lang="cs-CZ" altLang="cs-CZ" smtClean="0"/>
              <a:pPr/>
              <a:t>11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043913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664F76-F0EB-9249-9192-6D99A21F0493}" type="slidenum">
              <a:rPr lang="cs-CZ" altLang="cs-CZ" smtClean="0"/>
              <a:pPr/>
              <a:t>13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8494984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cs-CZ" dirty="0"/>
              <a:t>POZNÁMKY POD ČAROU</a:t>
            </a: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lang="cs-CZ" dirty="0"/>
              <a:t>retrovirus = vybaven reverzní transkriptázou, což je enzym, který dokáže přepisovat informace z virové RNA do DNA + enzym </a:t>
            </a:r>
            <a:r>
              <a:rPr lang="cs-CZ" dirty="0" err="1"/>
              <a:t>integráza</a:t>
            </a:r>
            <a:r>
              <a:rPr lang="cs-CZ" dirty="0"/>
              <a:t> – umožňuje přepsané virové DNA přestup do cílových lidských buněk </a:t>
            </a: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lang="cs-CZ" dirty="0">
                <a:sym typeface="Wingdings" pitchFamily="2" charset="2"/>
              </a:rPr>
              <a:t>nakažlivost vzniká krátce po nákaze - ještě před rozvojem prvních příznaků</a:t>
            </a: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endParaRPr lang="cs-CZ" dirty="0"/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664F76-F0EB-9249-9192-6D99A21F0493}" type="slidenum">
              <a:rPr lang="cs-CZ" altLang="cs-CZ" smtClean="0"/>
              <a:pPr/>
              <a:t>15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6878589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b="1" dirty="0"/>
              <a:t>akutní HIV – </a:t>
            </a:r>
            <a:r>
              <a:rPr lang="cs-CZ" b="1" dirty="0" err="1"/>
              <a:t>primoinfekce</a:t>
            </a:r>
            <a:r>
              <a:rPr lang="cs-CZ" b="1" dirty="0"/>
              <a:t>, první projevy </a:t>
            </a:r>
          </a:p>
          <a:p>
            <a:r>
              <a:rPr lang="cs-CZ" dirty="0"/>
              <a:t>-  za 3-8 týdnů po </a:t>
            </a:r>
            <a:r>
              <a:rPr lang="cs-CZ" dirty="0" err="1"/>
              <a:t>primoinfekci</a:t>
            </a:r>
            <a:r>
              <a:rPr lang="cs-CZ" dirty="0"/>
              <a:t> = chřipkové příznaky, prchavý a zarudlý </a:t>
            </a:r>
            <a:r>
              <a:rPr lang="cs-CZ" dirty="0" err="1"/>
              <a:t>exantém</a:t>
            </a:r>
            <a:r>
              <a:rPr lang="cs-CZ" dirty="0"/>
              <a:t>, lymfadenopatie, </a:t>
            </a:r>
            <a:r>
              <a:rPr lang="cs-CZ" dirty="0" err="1"/>
              <a:t>lymfadenomegalie</a:t>
            </a:r>
            <a:endParaRPr lang="cs-CZ" dirty="0"/>
          </a:p>
          <a:p>
            <a:r>
              <a:rPr lang="cs-CZ" dirty="0"/>
              <a:t>-  trvá asi 2 týdny</a:t>
            </a:r>
          </a:p>
          <a:p>
            <a:pPr marL="171450" indent="-171450">
              <a:buFontTx/>
              <a:buChar char="-"/>
            </a:pPr>
            <a:r>
              <a:rPr lang="cs-CZ" dirty="0"/>
              <a:t>první pokles CD4+ T-lymfocytů</a:t>
            </a:r>
          </a:p>
          <a:p>
            <a:pPr marL="171450" indent="-171450">
              <a:buFontTx/>
              <a:buChar char="-"/>
            </a:pPr>
            <a:r>
              <a:rPr lang="cs-CZ" dirty="0"/>
              <a:t>3 týdny po </a:t>
            </a:r>
            <a:r>
              <a:rPr lang="cs-CZ" dirty="0" err="1"/>
              <a:t>primoinfekci</a:t>
            </a:r>
            <a:r>
              <a:rPr lang="cs-CZ" dirty="0"/>
              <a:t> se objevují anti-HIV protilátky</a:t>
            </a:r>
          </a:p>
          <a:p>
            <a:pPr marL="171450" indent="-171450">
              <a:buFontTx/>
              <a:buChar char="-"/>
            </a:pPr>
            <a:endParaRPr lang="cs-CZ" dirty="0"/>
          </a:p>
          <a:p>
            <a:r>
              <a:rPr lang="cs-CZ" b="1" dirty="0"/>
              <a:t>bezpříznakové období 2-15 let</a:t>
            </a:r>
          </a:p>
          <a:p>
            <a:pPr marL="171450" indent="-171450">
              <a:buFontTx/>
              <a:buChar char="-"/>
            </a:pPr>
            <a:r>
              <a:rPr lang="cs-CZ" dirty="0"/>
              <a:t>zcela bez příznaků anebo postupně rozvoj lymfadenopatie</a:t>
            </a:r>
          </a:p>
          <a:p>
            <a:pPr marL="171450" indent="-171450">
              <a:buFontTx/>
              <a:buChar char="-"/>
            </a:pPr>
            <a:r>
              <a:rPr lang="cs-CZ" dirty="0"/>
              <a:t>postupný pokles CD4+ T-lymfocytů…</a:t>
            </a:r>
          </a:p>
          <a:p>
            <a:pPr marL="171450" indent="-171450">
              <a:buFontTx/>
              <a:buChar char="-"/>
            </a:pPr>
            <a:endParaRPr lang="cs-CZ" dirty="0"/>
          </a:p>
          <a:p>
            <a:r>
              <a:rPr lang="cs-CZ" b="1" dirty="0"/>
              <a:t>časné symptomatické stádium</a:t>
            </a:r>
          </a:p>
          <a:p>
            <a:pPr marL="171450" indent="-171450">
              <a:buFontTx/>
              <a:buChar char="-"/>
            </a:pPr>
            <a:r>
              <a:rPr lang="cs-CZ" dirty="0"/>
              <a:t>pokles CD4+ pod 500 na </a:t>
            </a:r>
            <a:r>
              <a:rPr lang="cs-CZ" dirty="0" err="1"/>
              <a:t>mikrolitr</a:t>
            </a:r>
            <a:r>
              <a:rPr lang="cs-CZ" dirty="0"/>
              <a:t> </a:t>
            </a:r>
            <a:r>
              <a:rPr lang="cs-CZ" dirty="0">
                <a:sym typeface="Wingdings" pitchFamily="2" charset="2"/>
              </a:rPr>
              <a:t> lehké oportunní infekce: kvasinkové infekce </a:t>
            </a:r>
            <a:r>
              <a:rPr lang="cs-CZ" dirty="0" err="1">
                <a:sym typeface="Wingdings" pitchFamily="2" charset="2"/>
              </a:rPr>
              <a:t>orofaciální</a:t>
            </a:r>
            <a:r>
              <a:rPr lang="cs-CZ" dirty="0">
                <a:sym typeface="Wingdings" pitchFamily="2" charset="2"/>
              </a:rPr>
              <a:t> a vaginální, herpes </a:t>
            </a:r>
            <a:r>
              <a:rPr lang="cs-CZ" dirty="0" err="1">
                <a:sym typeface="Wingdings" pitchFamily="2" charset="2"/>
              </a:rPr>
              <a:t>zoster</a:t>
            </a:r>
            <a:r>
              <a:rPr lang="cs-CZ" dirty="0">
                <a:sym typeface="Wingdings" pitchFamily="2" charset="2"/>
              </a:rPr>
              <a:t>…</a:t>
            </a:r>
          </a:p>
          <a:p>
            <a:pPr marL="171450" indent="-171450">
              <a:buFontTx/>
              <a:buChar char="-"/>
            </a:pPr>
            <a:endParaRPr lang="cs-CZ" dirty="0"/>
          </a:p>
          <a:p>
            <a:r>
              <a:rPr lang="cs-CZ" b="1" dirty="0"/>
              <a:t>pozdní symptomatické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cs-CZ" dirty="0"/>
              <a:t>- pokles CD4+ pod 200 na </a:t>
            </a:r>
            <a:r>
              <a:rPr lang="cs-CZ" dirty="0" err="1"/>
              <a:t>mikrolitr</a:t>
            </a:r>
            <a:r>
              <a:rPr lang="cs-CZ" dirty="0"/>
              <a:t> </a:t>
            </a:r>
            <a:r>
              <a:rPr lang="cs-CZ" dirty="0">
                <a:sym typeface="Wingdings" pitchFamily="2" charset="2"/>
              </a:rPr>
              <a:t> těžké oportunní infekce: CMV, hluboké kandidózy, </a:t>
            </a:r>
            <a:r>
              <a:rPr lang="cs-CZ" dirty="0" err="1">
                <a:sym typeface="Wingdings" pitchFamily="2" charset="2"/>
              </a:rPr>
              <a:t>pneumocystové</a:t>
            </a:r>
            <a:r>
              <a:rPr lang="cs-CZ" dirty="0">
                <a:sym typeface="Wingdings" pitchFamily="2" charset="2"/>
              </a:rPr>
              <a:t> </a:t>
            </a:r>
            <a:r>
              <a:rPr lang="cs-CZ" dirty="0" err="1">
                <a:sym typeface="Wingdings" pitchFamily="2" charset="2"/>
              </a:rPr>
              <a:t>infekce,toxoplasmová</a:t>
            </a:r>
            <a:r>
              <a:rPr lang="cs-CZ" dirty="0">
                <a:sym typeface="Wingdings" pitchFamily="2" charset="2"/>
              </a:rPr>
              <a:t> encefalitida, TBC, maligní lymfomy (</a:t>
            </a:r>
            <a:r>
              <a:rPr lang="cs-CZ" dirty="0" err="1">
                <a:sym typeface="Wingdings" pitchFamily="2" charset="2"/>
              </a:rPr>
              <a:t>Burkittův</a:t>
            </a:r>
            <a:r>
              <a:rPr lang="cs-CZ" dirty="0">
                <a:sym typeface="Wingdings" pitchFamily="2" charset="2"/>
              </a:rPr>
              <a:t>, </a:t>
            </a:r>
            <a:r>
              <a:rPr lang="cs-CZ" dirty="0" err="1">
                <a:sym typeface="Wingdings" pitchFamily="2" charset="2"/>
              </a:rPr>
              <a:t>Hodgkinův</a:t>
            </a:r>
            <a:r>
              <a:rPr lang="cs-CZ" dirty="0">
                <a:sym typeface="Wingdings" pitchFamily="2" charset="2"/>
              </a:rPr>
              <a:t> lymfom, sarkomy, agresivní formy gynekologických tumorů…)</a:t>
            </a:r>
          </a:p>
          <a:p>
            <a:endParaRPr lang="cs-CZ" dirty="0"/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664F76-F0EB-9249-9192-6D99A21F0493}" type="slidenum">
              <a:rPr lang="cs-CZ" altLang="cs-CZ" smtClean="0"/>
              <a:pPr/>
              <a:t>16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6148568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664F76-F0EB-9249-9192-6D99A21F0493}" type="slidenum">
              <a:rPr lang="cs-CZ" altLang="cs-CZ" smtClean="0"/>
              <a:pPr/>
              <a:t>17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7890603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664F76-F0EB-9249-9192-6D99A21F0493}" type="slidenum">
              <a:rPr lang="cs-CZ" altLang="cs-CZ" smtClean="0"/>
              <a:pPr/>
              <a:t>18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1839576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>
            <a:extLst>
              <a:ext uri="{FF2B5EF4-FFF2-40B4-BE49-F238E27FC236}">
                <a16:creationId xmlns:a16="http://schemas.microsoft.com/office/drawing/2014/main" id="{327C193E-CC04-C54C-B19A-04A1233B426C}"/>
              </a:ext>
            </a:extLst>
          </p:cNvPr>
          <p:cNvSpPr/>
          <p:nvPr/>
        </p:nvSpPr>
        <p:spPr>
          <a:xfrm>
            <a:off x="3175" y="6400800"/>
            <a:ext cx="9140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CF8BC03F-F6AD-5B43-98CC-3E87028ABCFD}"/>
              </a:ext>
            </a:extLst>
          </p:cNvPr>
          <p:cNvSpPr/>
          <p:nvPr/>
        </p:nvSpPr>
        <p:spPr>
          <a:xfrm>
            <a:off x="0" y="6334125"/>
            <a:ext cx="9142413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6" name="Straight Connector 8">
            <a:extLst>
              <a:ext uri="{FF2B5EF4-FFF2-40B4-BE49-F238E27FC236}">
                <a16:creationId xmlns:a16="http://schemas.microsoft.com/office/drawing/2014/main" id="{470D600E-E796-0E44-9FF9-FD6A3542FF01}"/>
              </a:ext>
            </a:extLst>
          </p:cNvPr>
          <p:cNvCxnSpPr/>
          <p:nvPr/>
        </p:nvCxnSpPr>
        <p:spPr>
          <a:xfrm>
            <a:off x="906463" y="4343400"/>
            <a:ext cx="7405687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/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cs-CZ"/>
              <a:t>Kliknutím lze upravit styl předlohy.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099E0B6A-56C8-E447-AF5F-E5DAB267E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x-none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5B09B3D6-FC97-C942-82EB-0B23C79C55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x-none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3F59C0C-91AD-9140-9795-D7F8D6CD3A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0A68019-13A7-A74A-81DF-A4EE087E5082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5609205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AC1547-E41A-D64E-A611-90C49C941F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FCD5B4-96CB-474F-A103-D015CDA034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57CB6E-FD5A-E04A-BE8F-735AA3F0FF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E25841-0D63-1741-8E37-EB6BEF6E6879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6180887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>
            <a:extLst>
              <a:ext uri="{FF2B5EF4-FFF2-40B4-BE49-F238E27FC236}">
                <a16:creationId xmlns:a16="http://schemas.microsoft.com/office/drawing/2014/main" id="{AEDA27FA-B6C4-6941-A761-442C37F35392}"/>
              </a:ext>
            </a:extLst>
          </p:cNvPr>
          <p:cNvSpPr/>
          <p:nvPr/>
        </p:nvSpPr>
        <p:spPr>
          <a:xfrm>
            <a:off x="3175" y="6400800"/>
            <a:ext cx="9140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15879C7E-231F-F74E-915B-10046EB90952}"/>
              </a:ext>
            </a:extLst>
          </p:cNvPr>
          <p:cNvSpPr/>
          <p:nvPr/>
        </p:nvSpPr>
        <p:spPr>
          <a:xfrm>
            <a:off x="0" y="6334125"/>
            <a:ext cx="9142413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4779"/>
            <a:ext cx="1971675" cy="5757421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4779"/>
            <a:ext cx="5800725" cy="5757420"/>
          </a:xfrm>
        </p:spPr>
        <p:txBody>
          <a:bodyPr vert="eaVert" lIns="45720" tIns="0" rIns="45720" bIns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17806017-42A7-CD47-9D44-0506BD563C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x-none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680E0A08-DBED-BF4C-A89F-C807021130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x-none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D0074D1-440A-9F45-A9F0-8D2A3F2573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1F6697-07CA-D04D-8FC2-E7BA681AFC8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6104705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6870700" cy="16002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685800" y="1828800"/>
            <a:ext cx="3771900" cy="365760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10100" y="1828800"/>
            <a:ext cx="3771900" cy="365760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CC6BA3FE-4E9C-0E45-8C04-F6828F9522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716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x-none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5C4A4679-48A3-A749-921B-588C2D8A48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560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x-none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EA6AFB84-6C5E-CA49-B69A-E8B943B1C3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183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EF2686CC-4B1D-C74A-B225-2054FA450C3A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258444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Nadpis, text a 2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6870700" cy="16002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685800" y="1828800"/>
            <a:ext cx="3771900" cy="365760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610100" y="1828800"/>
            <a:ext cx="3771900" cy="175260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4610100" y="3733800"/>
            <a:ext cx="3771900" cy="175260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datum 5">
            <a:extLst>
              <a:ext uri="{FF2B5EF4-FFF2-40B4-BE49-F238E27FC236}">
                <a16:creationId xmlns:a16="http://schemas.microsoft.com/office/drawing/2014/main" id="{95C1837A-244A-564D-80F7-9064E1662B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716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x-none"/>
          </a:p>
        </p:txBody>
      </p:sp>
      <p:sp>
        <p:nvSpPr>
          <p:cNvPr id="7" name="Zástupný symbol pro zápatí 6">
            <a:extLst>
              <a:ext uri="{FF2B5EF4-FFF2-40B4-BE49-F238E27FC236}">
                <a16:creationId xmlns:a16="http://schemas.microsoft.com/office/drawing/2014/main" id="{3D7C3DBE-91D0-6544-8CD9-4845962C33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560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x-none"/>
          </a:p>
        </p:txBody>
      </p:sp>
      <p:sp>
        <p:nvSpPr>
          <p:cNvPr id="8" name="Zástupný symbol pro číslo snímku 7">
            <a:extLst>
              <a:ext uri="{FF2B5EF4-FFF2-40B4-BE49-F238E27FC236}">
                <a16:creationId xmlns:a16="http://schemas.microsoft.com/office/drawing/2014/main" id="{5C021C21-2B35-AF42-A960-6896461036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183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5BB7B89F-287C-5C44-8159-4AE71739E9D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5495661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D56C3A-8ACD-4440-BE4F-C631CBF83C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E7EBEF-5F65-A54D-9C93-DA4ECF66E6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EB016B-0006-C640-908F-2FC0138F36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BCDBD2-A291-0B40-9B7B-BF0AF0571070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7204425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>
            <a:extLst>
              <a:ext uri="{FF2B5EF4-FFF2-40B4-BE49-F238E27FC236}">
                <a16:creationId xmlns:a16="http://schemas.microsoft.com/office/drawing/2014/main" id="{3224008C-AC38-D945-BE1B-192CD812747C}"/>
              </a:ext>
            </a:extLst>
          </p:cNvPr>
          <p:cNvSpPr/>
          <p:nvPr/>
        </p:nvSpPr>
        <p:spPr>
          <a:xfrm>
            <a:off x="3175" y="6400800"/>
            <a:ext cx="9140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57EA9C67-DF09-0D4B-A82F-4B0377408572}"/>
              </a:ext>
            </a:extLst>
          </p:cNvPr>
          <p:cNvSpPr/>
          <p:nvPr/>
        </p:nvSpPr>
        <p:spPr>
          <a:xfrm>
            <a:off x="0" y="6334125"/>
            <a:ext cx="9142413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6" name="Straight Connector 8">
            <a:extLst>
              <a:ext uri="{FF2B5EF4-FFF2-40B4-BE49-F238E27FC236}">
                <a16:creationId xmlns:a16="http://schemas.microsoft.com/office/drawing/2014/main" id="{82BB2F19-0A3B-C246-A6F3-0C1021D00135}"/>
              </a:ext>
            </a:extLst>
          </p:cNvPr>
          <p:cNvCxnSpPr/>
          <p:nvPr/>
        </p:nvCxnSpPr>
        <p:spPr>
          <a:xfrm>
            <a:off x="906463" y="4343400"/>
            <a:ext cx="7405687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Ctr="0"/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A1B90619-125F-2849-AE73-CE2F7600AE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x-none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0A695AE0-31DA-944F-BEC2-F7E2AB99DD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x-none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7778F0A6-58FA-4E4C-BA5A-DA19882BAC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2E17FC-B9F1-9448-88DA-257F6AC276EA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6302291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4"/>
            <a:ext cx="3703320" cy="402336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6"/>
            <a:ext cx="3703320" cy="4023359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4E83E10D-8414-CF48-A84F-2C72D97F76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x-none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1510F3A4-3689-D544-9C1F-43C4DE07B3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x-none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E02F3C2-2E69-F34F-8AF7-A912E2D9AE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513BB0-00B7-9F48-B78F-9ECE43A61B3B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8237734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4"/>
            <a:ext cx="3703320" cy="328676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28676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75D4FE3E-1321-7E46-A720-8A7FD84B36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x-none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588A06F2-3D72-1B4C-976F-28F0E1B89F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x-none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35832EC-E207-114D-B145-C3E1656D71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022316-0FBF-AB40-8F0E-B1142F2F99A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704560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DBEBDBE8-F9F1-8045-BAA8-0C15FC6668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x-none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591F0715-9C39-954F-8B53-0420744133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x-none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EFCAAB81-7B76-5B4E-B2B9-CB46122EC7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735ABA-144A-9C4C-AA38-4B9E81C688B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2099510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391D8677-F8BA-A14A-99A8-262C5E8E7A6E}"/>
              </a:ext>
            </a:extLst>
          </p:cNvPr>
          <p:cNvSpPr/>
          <p:nvPr/>
        </p:nvSpPr>
        <p:spPr>
          <a:xfrm>
            <a:off x="3175" y="6400800"/>
            <a:ext cx="9140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BD04AC40-B0E3-0D40-95E3-5BE0A7B2E030}"/>
              </a:ext>
            </a:extLst>
          </p:cNvPr>
          <p:cNvSpPr/>
          <p:nvPr/>
        </p:nvSpPr>
        <p:spPr>
          <a:xfrm>
            <a:off x="0" y="6334125"/>
            <a:ext cx="9142413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Date Placeholder 6">
            <a:extLst>
              <a:ext uri="{FF2B5EF4-FFF2-40B4-BE49-F238E27FC236}">
                <a16:creationId xmlns:a16="http://schemas.microsoft.com/office/drawing/2014/main" id="{A17284FA-4DFD-5847-92D5-E09A8600D2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x-none"/>
          </a:p>
        </p:txBody>
      </p:sp>
      <p:sp>
        <p:nvSpPr>
          <p:cNvPr id="5" name="Footer Placeholder 7">
            <a:extLst>
              <a:ext uri="{FF2B5EF4-FFF2-40B4-BE49-F238E27FC236}">
                <a16:creationId xmlns:a16="http://schemas.microsoft.com/office/drawing/2014/main" id="{5A8D7E78-0115-B248-BCF0-59C50F5832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cs-CZ" altLang="x-none"/>
          </a:p>
        </p:txBody>
      </p:sp>
      <p:sp>
        <p:nvSpPr>
          <p:cNvPr id="6" name="Slide Number Placeholder 8">
            <a:extLst>
              <a:ext uri="{FF2B5EF4-FFF2-40B4-BE49-F238E27FC236}">
                <a16:creationId xmlns:a16="http://schemas.microsoft.com/office/drawing/2014/main" id="{B05688CE-EAA5-644D-83AE-010365C403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A4FEBB-5FE7-9A49-A8DB-DCEEDCE38B76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5589427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CB5EB174-84D7-BD4E-9540-C1CD1B2F72CB}"/>
              </a:ext>
            </a:extLst>
          </p:cNvPr>
          <p:cNvSpPr/>
          <p:nvPr/>
        </p:nvSpPr>
        <p:spPr>
          <a:xfrm>
            <a:off x="0" y="0"/>
            <a:ext cx="3038475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4C8878AD-FF4E-EC41-9B20-C52B0D566985}"/>
              </a:ext>
            </a:extLst>
          </p:cNvPr>
          <p:cNvSpPr/>
          <p:nvPr/>
        </p:nvSpPr>
        <p:spPr>
          <a:xfrm>
            <a:off x="3030538" y="0"/>
            <a:ext cx="47625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/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60237" y="731520"/>
            <a:ext cx="5009393" cy="525780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7" name="Date Placeholder 4">
            <a:extLst>
              <a:ext uri="{FF2B5EF4-FFF2-40B4-BE49-F238E27FC236}">
                <a16:creationId xmlns:a16="http://schemas.microsoft.com/office/drawing/2014/main" id="{96FF7F93-9346-ED4A-A187-24586BCCE8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9250" y="6459538"/>
            <a:ext cx="1963738" cy="365125"/>
          </a:xfrm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cs-CZ" altLang="x-none"/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BDABFF1D-F0CE-0643-BD0E-8CE62A9AA1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00450" y="6459538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cs-CZ" altLang="x-none"/>
          </a:p>
        </p:txBody>
      </p:sp>
      <p:sp>
        <p:nvSpPr>
          <p:cNvPr id="9" name="Slide Number Placeholder 6">
            <a:extLst>
              <a:ext uri="{FF2B5EF4-FFF2-40B4-BE49-F238E27FC236}">
                <a16:creationId xmlns:a16="http://schemas.microsoft.com/office/drawing/2014/main" id="{BCE6F688-E27E-CB4B-BB5C-922B94F67E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4FB2EA6-2EEB-A443-BC2F-3D867F2FEFEC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8060448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096E72CB-C1C9-9A41-8230-A3E8F8CBC9A9}"/>
              </a:ext>
            </a:extLst>
          </p:cNvPr>
          <p:cNvSpPr/>
          <p:nvPr/>
        </p:nvSpPr>
        <p:spPr>
          <a:xfrm>
            <a:off x="0" y="4953000"/>
            <a:ext cx="9142413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EE50FF43-FCE8-1245-B2A6-26E2D24C6782}"/>
              </a:ext>
            </a:extLst>
          </p:cNvPr>
          <p:cNvSpPr/>
          <p:nvPr/>
        </p:nvSpPr>
        <p:spPr>
          <a:xfrm>
            <a:off x="0" y="4914900"/>
            <a:ext cx="9142413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9520" cy="822960"/>
          </a:xfrm>
        </p:spPr>
        <p:txBody>
          <a:bodyPr tIns="0" bIns="0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solidFill>
            <a:schemeClr val="accent2"/>
          </a:solidFill>
        </p:spPr>
        <p:txBody>
          <a:bodyPr lIns="457200" tIns="457200" rtlCol="0"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cs-CZ" noProof="0"/>
              <a:t>Přetáhněte obrázek na zástupný symbol nebo klikněte na ikonu pro přidání.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59" y="5907024"/>
            <a:ext cx="758952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7" name="Date Placeholder 4">
            <a:extLst>
              <a:ext uri="{FF2B5EF4-FFF2-40B4-BE49-F238E27FC236}">
                <a16:creationId xmlns:a16="http://schemas.microsoft.com/office/drawing/2014/main" id="{F00A149A-7C61-6945-9EAB-4BECA32498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x-none"/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5A0124DF-5785-7C47-8E32-D595F6C40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x-none"/>
          </a:p>
        </p:txBody>
      </p:sp>
      <p:sp>
        <p:nvSpPr>
          <p:cNvPr id="9" name="Slide Number Placeholder 6">
            <a:extLst>
              <a:ext uri="{FF2B5EF4-FFF2-40B4-BE49-F238E27FC236}">
                <a16:creationId xmlns:a16="http://schemas.microsoft.com/office/drawing/2014/main" id="{CA4AE2D8-076B-AC40-82FC-E22CE39FBD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C443BA7-A4B1-9D4A-A978-A861E38EAC40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0740126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30FFF5A-5550-2C49-BE79-CAF61DB1045A}"/>
              </a:ext>
            </a:extLst>
          </p:cNvPr>
          <p:cNvSpPr/>
          <p:nvPr/>
        </p:nvSpPr>
        <p:spPr>
          <a:xfrm>
            <a:off x="0" y="6400800"/>
            <a:ext cx="9144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B37E619-A45F-6C43-A1A0-D2CEF6E280C7}"/>
              </a:ext>
            </a:extLst>
          </p:cNvPr>
          <p:cNvSpPr/>
          <p:nvPr/>
        </p:nvSpPr>
        <p:spPr>
          <a:xfrm>
            <a:off x="0" y="6334125"/>
            <a:ext cx="9144000" cy="666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7341AA8-4007-6A4A-A348-E60AD32105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325" y="287338"/>
            <a:ext cx="7543800" cy="144938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5845" name="Text Placeholder 2">
            <a:extLst>
              <a:ext uri="{FF2B5EF4-FFF2-40B4-BE49-F238E27FC236}">
                <a16:creationId xmlns:a16="http://schemas.microsoft.com/office/drawing/2014/main" id="{AA55C9D1-0893-0742-8181-FCFAF502B28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822325" y="1846263"/>
            <a:ext cx="7543800" cy="402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Po kliknutí můžete upravovat styly textu v předloze.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  <a:endParaRPr lang="en-US" altLang="cs-C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2B48E2-0E05-3943-9D3D-A82347DA137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22325" y="6459538"/>
            <a:ext cx="1854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900">
                <a:solidFill>
                  <a:srgbClr val="FFFFFF"/>
                </a:solidFill>
                <a:latin typeface="Comic Sans MS" charset="0"/>
              </a:defRPr>
            </a:lvl1pPr>
          </a:lstStyle>
          <a:p>
            <a:pPr>
              <a:defRPr/>
            </a:pPr>
            <a:endParaRPr lang="cs-CZ" alt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BE83C9-662A-464B-A6F8-FF4BADEC0D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65425" y="6459538"/>
            <a:ext cx="36163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900" cap="all" baseline="0">
                <a:solidFill>
                  <a:srgbClr val="FFFFFF"/>
                </a:solidFill>
                <a:latin typeface="Comic Sans MS" charset="0"/>
              </a:defRPr>
            </a:lvl1pPr>
          </a:lstStyle>
          <a:p>
            <a:pPr>
              <a:defRPr/>
            </a:pPr>
            <a:endParaRPr lang="cs-CZ" alt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BFA024-0AC2-4347-8364-C6B2375B32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424738" y="6459538"/>
            <a:ext cx="98425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rgbClr val="FFFFFF"/>
                </a:solidFill>
              </a:defRPr>
            </a:lvl1pPr>
          </a:lstStyle>
          <a:p>
            <a:fld id="{AEB6968A-C8C2-9949-A263-3D22A5E1E581}" type="slidenum">
              <a:rPr lang="cs-CZ" altLang="cs-CZ"/>
              <a:pPr/>
              <a:t>‹#›</a:t>
            </a:fld>
            <a:endParaRPr lang="cs-CZ" altLang="cs-CZ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A71FC69-8C6A-8143-9E65-2126AF15B6FB}"/>
              </a:ext>
            </a:extLst>
          </p:cNvPr>
          <p:cNvCxnSpPr/>
          <p:nvPr/>
        </p:nvCxnSpPr>
        <p:spPr>
          <a:xfrm>
            <a:off x="895350" y="1738313"/>
            <a:ext cx="7475538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3" r:id="rId2"/>
    <p:sldLayoutId id="2147483709" r:id="rId3"/>
    <p:sldLayoutId id="2147483704" r:id="rId4"/>
    <p:sldLayoutId id="2147483705" r:id="rId5"/>
    <p:sldLayoutId id="2147483706" r:id="rId6"/>
    <p:sldLayoutId id="2147483710" r:id="rId7"/>
    <p:sldLayoutId id="2147483711" r:id="rId8"/>
    <p:sldLayoutId id="2147483712" r:id="rId9"/>
    <p:sldLayoutId id="2147483707" r:id="rId10"/>
    <p:sldLayoutId id="2147483713" r:id="rId11"/>
    <p:sldLayoutId id="2147483715" r:id="rId12"/>
    <p:sldLayoutId id="2147483716" r:id="rId13"/>
  </p:sldLayoutIdLst>
  <p:txStyles>
    <p:titleStyle>
      <a:lvl1pPr algn="l" rtl="0" fontAlgn="base">
        <a:lnSpc>
          <a:spcPct val="85000"/>
        </a:lnSpc>
        <a:spcBef>
          <a:spcPct val="0"/>
        </a:spcBef>
        <a:spcAft>
          <a:spcPct val="0"/>
        </a:spcAft>
        <a:defRPr sz="4800" kern="1200" spc="-50">
          <a:solidFill>
            <a:srgbClr val="404040"/>
          </a:solidFill>
          <a:latin typeface="+mj-lt"/>
          <a:ea typeface="+mj-ea"/>
          <a:cs typeface="+mj-cs"/>
        </a:defRPr>
      </a:lvl1pPr>
      <a:lvl2pPr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2pPr>
      <a:lvl3pPr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3pPr>
      <a:lvl4pPr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4pPr>
      <a:lvl5pPr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9pPr>
    </p:titleStyle>
    <p:bodyStyle>
      <a:lvl1pPr marL="90488" indent="-90488" algn="l" rtl="0" fontAlgn="base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rgbClr val="404040"/>
          </a:solidFill>
          <a:latin typeface="+mn-lt"/>
          <a:ea typeface="+mn-ea"/>
          <a:cs typeface="+mn-cs"/>
        </a:defRPr>
      </a:lvl1pPr>
      <a:lvl2pPr marL="382588" indent="-182563" algn="l" rtl="0" fontAlgn="base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◦"/>
        <a:defRPr kern="1200">
          <a:solidFill>
            <a:srgbClr val="404040"/>
          </a:solidFill>
          <a:latin typeface="+mn-lt"/>
          <a:ea typeface="+mn-ea"/>
          <a:cs typeface="+mn-cs"/>
        </a:defRPr>
      </a:lvl2pPr>
      <a:lvl3pPr marL="566738" indent="-182563" algn="l" rtl="0" fontAlgn="base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◦"/>
        <a:defRPr sz="1400" kern="1200">
          <a:solidFill>
            <a:srgbClr val="404040"/>
          </a:solidFill>
          <a:latin typeface="+mn-lt"/>
          <a:ea typeface="+mn-ea"/>
          <a:cs typeface="+mn-cs"/>
        </a:defRPr>
      </a:lvl3pPr>
      <a:lvl4pPr marL="749300" indent="-182563" algn="l" rtl="0" fontAlgn="base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◦"/>
        <a:defRPr sz="1400" kern="1200">
          <a:solidFill>
            <a:srgbClr val="404040"/>
          </a:solidFill>
          <a:latin typeface="+mn-lt"/>
          <a:ea typeface="+mn-ea"/>
          <a:cs typeface="+mn-cs"/>
        </a:defRPr>
      </a:lvl4pPr>
      <a:lvl5pPr marL="931863" indent="-182563" algn="l" rtl="0" fontAlgn="base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◦"/>
        <a:defRPr sz="1400" kern="1200">
          <a:solidFill>
            <a:srgbClr val="404040"/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odbornost.avenier.cz/cz/epidemiologie-virove-hepatitidy-b-se-zretelem-na-zvlastni-ockovani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hyperlink" Target="https://www.wikiskripta.eu/w/Virov%C3%A9_hepatitidy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7" Type="http://schemas.openxmlformats.org/officeDocument/2006/relationships/hyperlink" Target="https://www.wikiskripta.eu/w/Virov%C3%A9_hepatitidy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odbornost.avenier.cz/cz/epidemiologie-virove-hepatitidy-b-se-zretelem-na-zvlastni-ockovani" TargetMode="External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ikiskripta.eu/w/Virov%C3%A9_hepatitidy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wikihow.cz/Jak-rozpoznat-p%C5%99%C3%ADznaky-HIV" TargetMode="Externa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rolekare.cz/tema/hiv-infekce/detail/hiv-pozitivni-pacient-nejen-v-ordinaci-praktickeho-lekare-7910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infekce.cz/DPHIV19.htm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1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wikiskripta.eu/w/Virus_herpes_simplex" TargetMode="External"/><Relationship Id="rId4" Type="http://schemas.openxmlformats.org/officeDocument/2006/relationships/image" Target="../media/image3.gif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ikiskripta.eu/w/Herpes_zoster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ikiskripta.eu/w/EBV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5FB95B75-5B85-FA46-865A-B43E97C407D2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822325" y="758825"/>
            <a:ext cx="7543800" cy="3565525"/>
          </a:xfr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altLang="x-none" sz="7200" dirty="0"/>
              <a:t>Důležité infekce ve vnitřním lékařství</a:t>
            </a:r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ED8BE06A-6413-9D48-A774-C396FCB504C2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825500" y="4456113"/>
            <a:ext cx="7543800" cy="1143000"/>
          </a:xfrm>
        </p:spPr>
        <p:txBody>
          <a:bodyPr rtlCol="0">
            <a:normAutofit fontScale="92500" lnSpcReduction="20000"/>
          </a:bodyPr>
          <a:lstStyle/>
          <a:p>
            <a:pPr eaLnBrk="1" hangingPunct="1">
              <a:defRPr/>
            </a:pPr>
            <a:r>
              <a:rPr lang="cs-CZ" dirty="0"/>
              <a:t>KLINICKÁ MEDICÍNA – PŘEDNÁŠKA, JARO 2022</a:t>
            </a:r>
          </a:p>
          <a:p>
            <a:pPr eaLnBrk="1" hangingPunct="1">
              <a:defRPr/>
            </a:pPr>
            <a:r>
              <a:rPr lang="cs-CZ" dirty="0" err="1"/>
              <a:t>Mudr.</a:t>
            </a:r>
            <a:r>
              <a:rPr lang="cs-CZ" dirty="0"/>
              <a:t> Nikola </a:t>
            </a:r>
            <a:r>
              <a:rPr lang="cs-CZ" dirty="0" err="1"/>
              <a:t>nováková</a:t>
            </a:r>
            <a:r>
              <a:rPr lang="cs-CZ" dirty="0"/>
              <a:t>, </a:t>
            </a:r>
            <a:r>
              <a:rPr lang="cs-CZ" altLang="x-none" dirty="0"/>
              <a:t>MUDr. Robert Prosecký</a:t>
            </a:r>
            <a:endParaRPr lang="cs-CZ" dirty="0"/>
          </a:p>
          <a:p>
            <a:pPr eaLnBrk="1" hangingPunct="1">
              <a:defRPr/>
            </a:pPr>
            <a:r>
              <a:rPr lang="cs-CZ" sz="1700" dirty="0"/>
              <a:t>393832@mail.muni.cz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03F0905-E6AF-D440-96F9-8B9F00D604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HEPATITIDA B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5BC8BA4-BAF0-1641-9C58-A44D89788E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2325" y="1773237"/>
            <a:ext cx="7638108" cy="4391049"/>
          </a:xfrm>
        </p:spPr>
        <p:txBody>
          <a:bodyPr/>
          <a:lstStyle/>
          <a:p>
            <a:r>
              <a:rPr lang="cs-CZ" sz="1800" dirty="0"/>
              <a:t>- DNA virus (HBV)</a:t>
            </a:r>
          </a:p>
          <a:p>
            <a:r>
              <a:rPr lang="cs-CZ" sz="1800" dirty="0"/>
              <a:t>- zdroj nákazy je nemocný s klinickými příznaky nebo nosič </a:t>
            </a:r>
            <a:r>
              <a:rPr lang="cs-CZ" sz="1800" dirty="0" err="1"/>
              <a:t>HBsAg</a:t>
            </a:r>
            <a:r>
              <a:rPr lang="cs-CZ" sz="1800" dirty="0"/>
              <a:t>+ </a:t>
            </a:r>
            <a:r>
              <a:rPr lang="cs-CZ" sz="1800" dirty="0">
                <a:sym typeface="Wingdings" pitchFamily="2" charset="2"/>
              </a:rPr>
              <a:t> </a:t>
            </a:r>
            <a:r>
              <a:rPr lang="cs-CZ" sz="1800" b="1" dirty="0"/>
              <a:t>parenterální přenos </a:t>
            </a:r>
            <a:r>
              <a:rPr lang="cs-CZ" sz="1800" dirty="0"/>
              <a:t>– tělními tekutinami = krví, pohlavní styk (sperma, vaginální sekret), vertikální přenos z matky na novorozence, narkomanie, infikované krevní deriváty v minulosti, sliny</a:t>
            </a:r>
          </a:p>
          <a:p>
            <a:r>
              <a:rPr lang="cs-CZ" sz="1400" dirty="0">
                <a:sym typeface="Wingdings" pitchFamily="2" charset="2"/>
              </a:rPr>
              <a:t> </a:t>
            </a:r>
            <a:r>
              <a:rPr lang="cs-CZ" sz="1400" dirty="0"/>
              <a:t>nejčastěji k přenosu dochází při parenterální inokulaci kontaminovaného materiálu (profesionální onemocnění zdravotníků po poraněních, </a:t>
            </a:r>
            <a:r>
              <a:rPr lang="cs-CZ" sz="1400" dirty="0" err="1"/>
              <a:t>nozokomiální</a:t>
            </a:r>
            <a:r>
              <a:rPr lang="cs-CZ" sz="1400" dirty="0"/>
              <a:t> infekce např. u </a:t>
            </a:r>
            <a:r>
              <a:rPr lang="cs-CZ" sz="1400" dirty="0" err="1"/>
              <a:t>hemodialyzovaných</a:t>
            </a:r>
            <a:r>
              <a:rPr lang="cs-CZ" sz="1400" dirty="0"/>
              <a:t>, onemocnění v komunitách, kde se používají společné předměty – nejen např. jehly u </a:t>
            </a:r>
            <a:r>
              <a:rPr lang="cs-CZ" sz="1400" dirty="0" err="1"/>
              <a:t>i.v</a:t>
            </a:r>
            <a:r>
              <a:rPr lang="cs-CZ" sz="1400" dirty="0"/>
              <a:t>. narkomanů, ale i holicí strojky, zubní kartáčky, břitvy, žiletky aj.)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cs-CZ" sz="1800" dirty="0"/>
              <a:t>  - inkubační doba je 40-180 dní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</a:pPr>
            <a:r>
              <a:rPr lang="cs-CZ" sz="1800" dirty="0"/>
              <a:t>- v 90% u dospělých akutní průběh s plným uzdravením 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</a:pPr>
            <a:r>
              <a:rPr lang="cs-CZ" sz="1800" dirty="0"/>
              <a:t>- v 10% přestup do chronicity (u dětí či snížené imunity) </a:t>
            </a:r>
            <a:r>
              <a:rPr lang="cs-CZ" sz="1800" dirty="0">
                <a:sym typeface="Wingdings" pitchFamily="2" charset="2"/>
              </a:rPr>
              <a:t> fibróza, cirhóza</a:t>
            </a:r>
            <a:endParaRPr lang="cs-CZ" sz="1800" dirty="0"/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</a:pPr>
            <a:r>
              <a:rPr lang="cs-CZ" sz="1800" dirty="0"/>
              <a:t>- </a:t>
            </a:r>
            <a:r>
              <a:rPr lang="cs-CZ" sz="1800" b="1" dirty="0"/>
              <a:t>očkování</a:t>
            </a:r>
            <a:r>
              <a:rPr lang="cs-CZ" sz="1800" dirty="0"/>
              <a:t> – od r.2001 v rámci povinného očkovacího kalendáře u všech dětí, zdravotníci, rizikové profese, dialyzovaní pacienti, domovy důchodců, cestovatelé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2C681FB2-D555-6443-B231-9DB01984904A}"/>
              </a:ext>
            </a:extLst>
          </p:cNvPr>
          <p:cNvSpPr txBox="1"/>
          <p:nvPr/>
        </p:nvSpPr>
        <p:spPr>
          <a:xfrm>
            <a:off x="0" y="6520229"/>
            <a:ext cx="872226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900" dirty="0">
                <a:hlinkClick r:id="rId3"/>
              </a:rPr>
              <a:t>https://odbornost.avenier.cz/cz/epidemiologie-virove-hepatitidy-b-se-zretelem-na-zvlastni-ockovani</a:t>
            </a:r>
            <a:r>
              <a:rPr lang="cs-CZ" sz="900" dirty="0"/>
              <a:t> </a:t>
            </a:r>
            <a:r>
              <a:rPr lang="cs-CZ" sz="900" dirty="0">
                <a:hlinkClick r:id="rId4"/>
              </a:rPr>
              <a:t>https://www.wikiskripta.eu/w/Virov%C3%A9_hepatitidy</a:t>
            </a:r>
            <a:r>
              <a:rPr lang="cs-CZ" sz="900" dirty="0"/>
              <a:t> </a:t>
            </a:r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id="{165AC70C-877A-F147-9931-4722D4AE62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6019" y="91550"/>
            <a:ext cx="4687981" cy="2053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863489D0-5E35-9E4D-AF2B-F30FEDF301DC}"/>
              </a:ext>
            </a:extLst>
          </p:cNvPr>
          <p:cNvSpPr txBox="1"/>
          <p:nvPr/>
        </p:nvSpPr>
        <p:spPr>
          <a:xfrm>
            <a:off x="161342" y="177800"/>
            <a:ext cx="2167453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cs-CZ" dirty="0">
                <a:latin typeface="+mn-lt"/>
              </a:rPr>
              <a:t>INFEKČNÍ HEPATITIDY</a:t>
            </a:r>
          </a:p>
        </p:txBody>
      </p:sp>
    </p:spTree>
    <p:extLst>
      <p:ext uri="{BB962C8B-B14F-4D97-AF65-F5344CB8AC3E}">
        <p14:creationId xmlns:p14="http://schemas.microsoft.com/office/powerpoint/2010/main" val="31077277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284A4136-1CCD-7148-8FAE-FA2123E5C8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4625" y="786053"/>
            <a:ext cx="5024314" cy="3442340"/>
          </a:xfrm>
          <a:prstGeom prst="rect">
            <a:avLst/>
          </a:prstGeom>
        </p:spPr>
      </p:pic>
      <p:pic>
        <p:nvPicPr>
          <p:cNvPr id="5122" name="Picture 2">
            <a:extLst>
              <a:ext uri="{FF2B5EF4-FFF2-40B4-BE49-F238E27FC236}">
                <a16:creationId xmlns:a16="http://schemas.microsoft.com/office/drawing/2014/main" id="{82CD88B3-0B20-6B4B-A106-A6CA454E35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74" y="4223588"/>
            <a:ext cx="8921651" cy="2000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>
            <a:extLst>
              <a:ext uri="{FF2B5EF4-FFF2-40B4-BE49-F238E27FC236}">
                <a16:creationId xmlns:a16="http://schemas.microsoft.com/office/drawing/2014/main" id="{43E103E9-F04D-A046-9F7D-F1F33B30B2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937" y="786053"/>
            <a:ext cx="3697983" cy="2430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ovéPole 16">
            <a:extLst>
              <a:ext uri="{FF2B5EF4-FFF2-40B4-BE49-F238E27FC236}">
                <a16:creationId xmlns:a16="http://schemas.microsoft.com/office/drawing/2014/main" id="{9CE9650C-721B-F34C-8D20-42ADCB0655BC}"/>
              </a:ext>
            </a:extLst>
          </p:cNvPr>
          <p:cNvSpPr txBox="1"/>
          <p:nvPr/>
        </p:nvSpPr>
        <p:spPr>
          <a:xfrm>
            <a:off x="0" y="6520229"/>
            <a:ext cx="872226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900" dirty="0">
                <a:hlinkClick r:id="rId6"/>
              </a:rPr>
              <a:t>https://odbornost.avenier.cz/cz/epidemiologie-virove-hepatitidy-b-se-zretelem-na-zvlastni-ockovani</a:t>
            </a:r>
            <a:r>
              <a:rPr lang="cs-CZ" sz="900" dirty="0"/>
              <a:t> </a:t>
            </a:r>
            <a:r>
              <a:rPr lang="cs-CZ" sz="900" dirty="0">
                <a:hlinkClick r:id="rId7"/>
              </a:rPr>
              <a:t>https://www.wikiskripta.eu/w/Virov%C3%A9_hepatitidy</a:t>
            </a:r>
            <a:r>
              <a:rPr lang="cs-CZ" sz="900" dirty="0"/>
              <a:t> 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06B08E26-E8DF-4944-9563-122CDCC2B707}"/>
              </a:ext>
            </a:extLst>
          </p:cNvPr>
          <p:cNvSpPr txBox="1"/>
          <p:nvPr/>
        </p:nvSpPr>
        <p:spPr>
          <a:xfrm>
            <a:off x="161342" y="177800"/>
            <a:ext cx="2167453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cs-CZ" dirty="0">
                <a:latin typeface="+mn-lt"/>
              </a:rPr>
              <a:t>INFEKČNÍ HEPATITIDY</a:t>
            </a:r>
          </a:p>
        </p:txBody>
      </p:sp>
    </p:spTree>
    <p:extLst>
      <p:ext uri="{BB962C8B-B14F-4D97-AF65-F5344CB8AC3E}">
        <p14:creationId xmlns:p14="http://schemas.microsoft.com/office/powerpoint/2010/main" val="33120428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BA3648C-E6F2-5E40-8E45-DD29D29EB0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324" y="287338"/>
            <a:ext cx="7710115" cy="1449387"/>
          </a:xfrm>
        </p:spPr>
        <p:txBody>
          <a:bodyPr>
            <a:normAutofit/>
          </a:bodyPr>
          <a:lstStyle/>
          <a:p>
            <a:r>
              <a:rPr lang="cs-CZ" sz="4000" b="1" dirty="0" err="1"/>
              <a:t>HBsAg</a:t>
            </a:r>
            <a:r>
              <a:rPr lang="cs-CZ" sz="4000" b="1" dirty="0"/>
              <a:t> + pacient na křesle</a:t>
            </a:r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1AD91D63-0D87-384B-A390-393F29250301}"/>
              </a:ext>
            </a:extLst>
          </p:cNvPr>
          <p:cNvSpPr/>
          <p:nvPr/>
        </p:nvSpPr>
        <p:spPr>
          <a:xfrm>
            <a:off x="683568" y="1844824"/>
            <a:ext cx="8064896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>
                <a:latin typeface="Arial" panose="020B0604020202020204" pitchFamily="34" charset="0"/>
              </a:rPr>
              <a:t>„…</a:t>
            </a:r>
            <a:r>
              <a:rPr lang="cs-CZ" b="1" dirty="0">
                <a:latin typeface="Arial" panose="020B0604020202020204" pitchFamily="34" charset="0"/>
              </a:rPr>
              <a:t>K přenosu původce virové hepatitidy B může dojít při porušení celistvosti kůže nebo sliznice, pokud jsou tato traumatizovaná místa v kontaktu s krví nebo tělními tekutinami osoby s akutní nebo chronickou formou virové hepatitidy B. </a:t>
            </a:r>
          </a:p>
          <a:p>
            <a:r>
              <a:rPr lang="cs-CZ" b="1" dirty="0">
                <a:latin typeface="Arial" panose="020B0604020202020204" pitchFamily="34" charset="0"/>
              </a:rPr>
              <a:t>Osoby infikované virem hepatitidy B mohou přenášet virus, pokud jsou </a:t>
            </a:r>
            <a:r>
              <a:rPr lang="cs-CZ" b="1" dirty="0" err="1">
                <a:latin typeface="Arial" panose="020B0604020202020204" pitchFamily="34" charset="0"/>
              </a:rPr>
              <a:t>HBsAg</a:t>
            </a:r>
            <a:r>
              <a:rPr lang="cs-CZ" b="1" dirty="0">
                <a:latin typeface="Arial" panose="020B0604020202020204" pitchFamily="34" charset="0"/>
              </a:rPr>
              <a:t> pozitivní. </a:t>
            </a:r>
            <a:r>
              <a:rPr lang="cs-CZ" dirty="0">
                <a:latin typeface="Arial" panose="020B0604020202020204" pitchFamily="34" charset="0"/>
              </a:rPr>
              <a:t>Riziko přenosu VHB souvisí s aktuálním stavem „hepatitis B e antigen“ (</a:t>
            </a:r>
            <a:r>
              <a:rPr lang="cs-CZ" dirty="0" err="1">
                <a:latin typeface="Arial" panose="020B0604020202020204" pitchFamily="34" charset="0"/>
              </a:rPr>
              <a:t>HBeAg</a:t>
            </a:r>
            <a:r>
              <a:rPr lang="cs-CZ" dirty="0">
                <a:latin typeface="Arial" panose="020B0604020202020204" pitchFamily="34" charset="0"/>
              </a:rPr>
              <a:t>)zdroje -- jestliže krev obsahovala současně oba antigeny (</a:t>
            </a:r>
            <a:r>
              <a:rPr lang="cs-CZ" dirty="0" err="1">
                <a:latin typeface="Arial" panose="020B0604020202020204" pitchFamily="34" charset="0"/>
              </a:rPr>
              <a:t>HBsAg</a:t>
            </a:r>
            <a:r>
              <a:rPr lang="cs-CZ" dirty="0">
                <a:latin typeface="Arial" panose="020B0604020202020204" pitchFamily="34" charset="0"/>
              </a:rPr>
              <a:t> a </a:t>
            </a:r>
            <a:r>
              <a:rPr lang="cs-CZ" dirty="0" err="1">
                <a:latin typeface="Arial" panose="020B0604020202020204" pitchFamily="34" charset="0"/>
              </a:rPr>
              <a:t>HBeAg</a:t>
            </a:r>
            <a:r>
              <a:rPr lang="cs-CZ" dirty="0">
                <a:latin typeface="Arial" panose="020B0604020202020204" pitchFamily="34" charset="0"/>
              </a:rPr>
              <a:t>), riziko vývoje sérologické evidence infekce virové hepatitidy B je větší. Pro srovnání riziko vývoje klinické hepatitidy z jehly obsahující krev </a:t>
            </a:r>
            <a:r>
              <a:rPr lang="cs-CZ" dirty="0" err="1">
                <a:latin typeface="Arial" panose="020B0604020202020204" pitchFamily="34" charset="0"/>
              </a:rPr>
              <a:t>HBsAg</a:t>
            </a:r>
            <a:r>
              <a:rPr lang="cs-CZ" dirty="0">
                <a:latin typeface="Arial" panose="020B0604020202020204" pitchFamily="34" charset="0"/>
              </a:rPr>
              <a:t> pozitivní a </a:t>
            </a:r>
            <a:r>
              <a:rPr lang="cs-CZ" dirty="0" err="1">
                <a:latin typeface="Arial" panose="020B0604020202020204" pitchFamily="34" charset="0"/>
              </a:rPr>
              <a:t>HBeAg</a:t>
            </a:r>
            <a:r>
              <a:rPr lang="cs-CZ" dirty="0">
                <a:latin typeface="Arial" panose="020B0604020202020204" pitchFamily="34" charset="0"/>
              </a:rPr>
              <a:t> negativní je do 5% případů.</a:t>
            </a:r>
          </a:p>
          <a:p>
            <a:r>
              <a:rPr lang="cs-CZ" dirty="0">
                <a:latin typeface="Arial" panose="020B0604020202020204" pitchFamily="34" charset="0"/>
              </a:rPr>
              <a:t>Krev obsahuje největší množství infekčních virových partikulí VHB ze všech tělních tekutin a je nejrizikovějším vehikulem pro přenos VHB ve zdravotnických zařízeních. </a:t>
            </a:r>
          </a:p>
          <a:p>
            <a:r>
              <a:rPr lang="cs-CZ" dirty="0">
                <a:latin typeface="Arial" panose="020B0604020202020204" pitchFamily="34" charset="0"/>
              </a:rPr>
              <a:t>Bylo prokázáno, že </a:t>
            </a:r>
            <a:r>
              <a:rPr lang="cs-CZ" b="1" dirty="0">
                <a:latin typeface="Arial" panose="020B0604020202020204" pitchFamily="34" charset="0"/>
              </a:rPr>
              <a:t>virus VHB přežívá v zaschlé krvi na površích při pokojové teplotě 7 dní až 2 týdny.“</a:t>
            </a:r>
            <a:endParaRPr lang="cs-CZ" b="1" dirty="0"/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96E4E7E3-E028-7047-8DB1-BCDC5D036CA5}"/>
              </a:ext>
            </a:extLst>
          </p:cNvPr>
          <p:cNvSpPr/>
          <p:nvPr/>
        </p:nvSpPr>
        <p:spPr>
          <a:xfrm>
            <a:off x="179512" y="6432162"/>
            <a:ext cx="567722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200" dirty="0">
                <a:latin typeface="Arial" panose="020B0604020202020204" pitchFamily="34" charset="0"/>
              </a:rPr>
              <a:t>https://</a:t>
            </a:r>
            <a:r>
              <a:rPr lang="cs-CZ" sz="1200" dirty="0" err="1">
                <a:latin typeface="Arial" panose="020B0604020202020204" pitchFamily="34" charset="0"/>
              </a:rPr>
              <a:t>theses.cz</a:t>
            </a:r>
            <a:r>
              <a:rPr lang="cs-CZ" sz="1200" dirty="0">
                <a:latin typeface="Arial" panose="020B0604020202020204" pitchFamily="34" charset="0"/>
              </a:rPr>
              <a:t>/id/irv78g/</a:t>
            </a:r>
            <a:r>
              <a:rPr lang="cs-CZ" sz="1200" dirty="0" err="1">
                <a:latin typeface="Arial" panose="020B0604020202020204" pitchFamily="34" charset="0"/>
              </a:rPr>
              <a:t>disertan_prce.pdf</a:t>
            </a:r>
            <a:endParaRPr lang="cs-CZ" sz="1200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0E1325A6-3255-A24E-BC34-F7516081503B}"/>
              </a:ext>
            </a:extLst>
          </p:cNvPr>
          <p:cNvSpPr txBox="1"/>
          <p:nvPr/>
        </p:nvSpPr>
        <p:spPr>
          <a:xfrm>
            <a:off x="161342" y="177800"/>
            <a:ext cx="2167453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cs-CZ" dirty="0">
                <a:latin typeface="+mn-lt"/>
              </a:rPr>
              <a:t>INFEKČNÍ HEPATITIDY</a:t>
            </a:r>
          </a:p>
        </p:txBody>
      </p:sp>
    </p:spTree>
    <p:extLst>
      <p:ext uri="{BB962C8B-B14F-4D97-AF65-F5344CB8AC3E}">
        <p14:creationId xmlns:p14="http://schemas.microsoft.com/office/powerpoint/2010/main" val="27891494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B5B4D37-4078-2042-9ABC-D56584C6EF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HEPATITIDA C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5A50259-B28B-B74D-8309-1587A86D6F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- </a:t>
            </a:r>
            <a:r>
              <a:rPr lang="cs-CZ" b="1" u="sng" dirty="0"/>
              <a:t>nejzákeřnější hepatitida</a:t>
            </a:r>
          </a:p>
          <a:p>
            <a:r>
              <a:rPr lang="cs-CZ" dirty="0"/>
              <a:t>-  akutní </a:t>
            </a:r>
            <a:r>
              <a:rPr lang="cs-CZ" dirty="0">
                <a:sym typeface="Wingdings" pitchFamily="2" charset="2"/>
              </a:rPr>
              <a:t> chronická forma  jaterní fibróza, cirhóza a karcinom!</a:t>
            </a:r>
          </a:p>
          <a:p>
            <a:r>
              <a:rPr lang="cs-CZ" dirty="0"/>
              <a:t>- v ČR nízká prevalence, ale celosvětově častá</a:t>
            </a:r>
          </a:p>
          <a:p>
            <a:r>
              <a:rPr lang="cs-CZ" dirty="0">
                <a:sym typeface="Wingdings" pitchFamily="2" charset="2"/>
              </a:rPr>
              <a:t>- očkování neexistuje, důsledná preventivní opaření přenosu infekce!!!</a:t>
            </a:r>
            <a:endParaRPr lang="cs-CZ" dirty="0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7F0AACF5-D9C3-2C40-92C6-94D258A475FC}"/>
              </a:ext>
            </a:extLst>
          </p:cNvPr>
          <p:cNvSpPr txBox="1"/>
          <p:nvPr/>
        </p:nvSpPr>
        <p:spPr>
          <a:xfrm>
            <a:off x="27434" y="6570662"/>
            <a:ext cx="325281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900" dirty="0">
                <a:hlinkClick r:id="rId3"/>
              </a:rPr>
              <a:t>https://www.wikiskripta.eu/w/Virov%C3%A9_hepatitidy</a:t>
            </a:r>
            <a:r>
              <a:rPr lang="cs-CZ" sz="900" dirty="0"/>
              <a:t> </a:t>
            </a:r>
          </a:p>
        </p:txBody>
      </p:sp>
      <p:pic>
        <p:nvPicPr>
          <p:cNvPr id="6156" name="Picture 12" descr="Hepatitida C – WikiSkripta">
            <a:extLst>
              <a:ext uri="{FF2B5EF4-FFF2-40B4-BE49-F238E27FC236}">
                <a16:creationId xmlns:a16="http://schemas.microsoft.com/office/drawing/2014/main" id="{87CB3FD8-D92C-B249-8D62-C5033B328B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75" y="3616204"/>
            <a:ext cx="5252080" cy="2612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>
            <a:extLst>
              <a:ext uri="{FF2B5EF4-FFF2-40B4-BE49-F238E27FC236}">
                <a16:creationId xmlns:a16="http://schemas.microsoft.com/office/drawing/2014/main" id="{00C7D37E-055A-9846-8958-1002D39778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9716" y="3748612"/>
            <a:ext cx="4298525" cy="2987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5413D6C9-7CB4-7B46-AFBF-94FFA6AB6E8E}"/>
              </a:ext>
            </a:extLst>
          </p:cNvPr>
          <p:cNvSpPr txBox="1"/>
          <p:nvPr/>
        </p:nvSpPr>
        <p:spPr>
          <a:xfrm>
            <a:off x="161342" y="177800"/>
            <a:ext cx="2167453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cs-CZ" dirty="0">
                <a:latin typeface="+mn-lt"/>
              </a:rPr>
              <a:t>INFEKČNÍ HEPATITIDY</a:t>
            </a:r>
          </a:p>
        </p:txBody>
      </p:sp>
    </p:spTree>
    <p:extLst>
      <p:ext uri="{BB962C8B-B14F-4D97-AF65-F5344CB8AC3E}">
        <p14:creationId xmlns:p14="http://schemas.microsoft.com/office/powerpoint/2010/main" val="13017821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B5B4D37-4078-2042-9ABC-D56584C6EF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HEPATITIDA D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5A50259-B28B-B74D-8309-1587A86D6F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- RNA virus (HDV)</a:t>
            </a:r>
          </a:p>
          <a:p>
            <a:r>
              <a:rPr lang="cs-CZ" dirty="0"/>
              <a:t>- pomnožení viru pouze v případě přítomnosti viru HBV!</a:t>
            </a:r>
          </a:p>
          <a:p>
            <a:r>
              <a:rPr lang="cs-CZ" dirty="0"/>
              <a:t>- těžší průběh infekce pokud superinfekce na akutní, právě probíhající infekci HBV</a:t>
            </a:r>
          </a:p>
          <a:p>
            <a:r>
              <a:rPr lang="cs-CZ" dirty="0"/>
              <a:t>- prevence infekce = očkování proti hepatitidě B </a:t>
            </a:r>
            <a:r>
              <a:rPr lang="cs-CZ" dirty="0">
                <a:sym typeface="Wingdings" pitchFamily="2" charset="2"/>
              </a:rPr>
              <a:t> </a:t>
            </a:r>
            <a:endParaRPr lang="cs-CZ" dirty="0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DD6EA732-6AFD-1D4A-860A-F1DE8F71D943}"/>
              </a:ext>
            </a:extLst>
          </p:cNvPr>
          <p:cNvSpPr txBox="1"/>
          <p:nvPr/>
        </p:nvSpPr>
        <p:spPr>
          <a:xfrm>
            <a:off x="161342" y="177800"/>
            <a:ext cx="2167453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cs-CZ" dirty="0">
                <a:latin typeface="+mn-lt"/>
              </a:rPr>
              <a:t>INFEKČNÍ HEPATITIDY</a:t>
            </a:r>
          </a:p>
        </p:txBody>
      </p:sp>
    </p:spTree>
    <p:extLst>
      <p:ext uri="{BB962C8B-B14F-4D97-AF65-F5344CB8AC3E}">
        <p14:creationId xmlns:p14="http://schemas.microsoft.com/office/powerpoint/2010/main" val="5995032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82BA1C2-42F0-7741-86A2-A1B83C5D7C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HIV/AIDS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D71C1CF-E176-1046-B58E-A4499AB1DE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552" y="1765275"/>
            <a:ext cx="8280920" cy="3454945"/>
          </a:xfrm>
        </p:spPr>
        <p:txBody>
          <a:bodyPr/>
          <a:lstStyle/>
          <a:p>
            <a:r>
              <a:rPr lang="cs-CZ" sz="1800" dirty="0"/>
              <a:t>- HIV je celosvětově rozšířený virus (RNA, retrovirus), nejvíce v Africe</a:t>
            </a:r>
          </a:p>
          <a:p>
            <a:r>
              <a:rPr lang="cs-CZ" sz="1800" dirty="0"/>
              <a:t>- virus napadá a poškozuje </a:t>
            </a:r>
            <a:r>
              <a:rPr lang="cs-CZ" sz="1800" b="1" dirty="0"/>
              <a:t>CD4+ T-lymfocyty </a:t>
            </a:r>
            <a:r>
              <a:rPr lang="cs-CZ" sz="1800" dirty="0">
                <a:sym typeface="Wingdings" pitchFamily="2" charset="2"/>
              </a:rPr>
              <a:t> pokles způsobí syndrom získané imunodeficience = AIDS</a:t>
            </a:r>
          </a:p>
          <a:p>
            <a:r>
              <a:rPr lang="cs-CZ" sz="1800" dirty="0">
                <a:sym typeface="Wingdings" pitchFamily="2" charset="2"/>
              </a:rPr>
              <a:t>- </a:t>
            </a:r>
            <a:r>
              <a:rPr lang="cs-CZ" sz="1800" u="sng" dirty="0">
                <a:sym typeface="Wingdings" pitchFamily="2" charset="2"/>
              </a:rPr>
              <a:t>přenos</a:t>
            </a:r>
            <a:r>
              <a:rPr lang="cs-CZ" sz="1800" dirty="0">
                <a:sym typeface="Wingdings" pitchFamily="2" charset="2"/>
              </a:rPr>
              <a:t>: parenterálně HIV kontaminovanou krví, tělesnými tekutinami při nechráněném pohlavním styku, vertikálně z matky na dítě (</a:t>
            </a:r>
            <a:r>
              <a:rPr lang="cs-CZ" sz="1800" dirty="0" err="1">
                <a:sym typeface="Wingdings" pitchFamily="2" charset="2"/>
              </a:rPr>
              <a:t>transplacentárně</a:t>
            </a:r>
            <a:r>
              <a:rPr lang="cs-CZ" sz="1800" dirty="0">
                <a:sym typeface="Wingdings" pitchFamily="2" charset="2"/>
              </a:rPr>
              <a:t> a při kojení), kontaminované krevní deriváty  v ostatních tekutinách (lymfa, cerebrospinální mok, </a:t>
            </a:r>
            <a:r>
              <a:rPr lang="cs-CZ" sz="1800" b="1" dirty="0">
                <a:sym typeface="Wingdings" pitchFamily="2" charset="2"/>
              </a:rPr>
              <a:t>sliny</a:t>
            </a:r>
            <a:r>
              <a:rPr lang="cs-CZ" sz="1800" dirty="0">
                <a:sym typeface="Wingdings" pitchFamily="2" charset="2"/>
              </a:rPr>
              <a:t>, moč, apod.) je přítomen ve velmi nízké koncentraci a proto se při přenosu HIV prakticky neuplatňují</a:t>
            </a:r>
          </a:p>
          <a:p>
            <a:endParaRPr lang="cs-CZ" sz="1800" dirty="0">
              <a:sym typeface="Wingdings" pitchFamily="2" charset="2"/>
            </a:endParaRPr>
          </a:p>
          <a:p>
            <a:endParaRPr lang="cs-CZ" dirty="0"/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39BCEF63-F4A9-CA40-A7F4-037172B9CE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7301" y="4203523"/>
            <a:ext cx="6356699" cy="2816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Retrovirus Posters | Redbubble">
            <a:extLst>
              <a:ext uri="{FF2B5EF4-FFF2-40B4-BE49-F238E27FC236}">
                <a16:creationId xmlns:a16="http://schemas.microsoft.com/office/drawing/2014/main" id="{32AA177D-5718-E94F-9944-B27F849C5A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3019" y="4203523"/>
            <a:ext cx="2880320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586BC69D-C32F-574E-A45C-ECB17DEB6B3C}"/>
              </a:ext>
            </a:extLst>
          </p:cNvPr>
          <p:cNvSpPr txBox="1"/>
          <p:nvPr/>
        </p:nvSpPr>
        <p:spPr>
          <a:xfrm>
            <a:off x="161342" y="177800"/>
            <a:ext cx="1027141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cs-CZ" dirty="0">
                <a:latin typeface="+mn-lt"/>
              </a:rPr>
              <a:t>HIV/AIDS</a:t>
            </a:r>
          </a:p>
        </p:txBody>
      </p:sp>
    </p:spTree>
    <p:extLst>
      <p:ext uri="{BB962C8B-B14F-4D97-AF65-F5344CB8AC3E}">
        <p14:creationId xmlns:p14="http://schemas.microsoft.com/office/powerpoint/2010/main" val="16849493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64A805C-790F-D548-BA2E-22B9089015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HIV/AIDS – stádia onemocnění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D01BA5C-A50D-084D-9A4D-A65437E3C8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2" y="1823549"/>
            <a:ext cx="2592288" cy="4022725"/>
          </a:xfrm>
        </p:spPr>
        <p:txBody>
          <a:bodyPr/>
          <a:lstStyle/>
          <a:p>
            <a:r>
              <a:rPr lang="cs-CZ" b="1" dirty="0"/>
              <a:t>stádia rozvoje AIDS:</a:t>
            </a:r>
          </a:p>
          <a:p>
            <a:pPr lvl="1"/>
            <a:r>
              <a:rPr lang="cs-CZ" dirty="0" err="1"/>
              <a:t>primoinfekce</a:t>
            </a:r>
            <a:endParaRPr lang="cs-CZ" dirty="0"/>
          </a:p>
          <a:p>
            <a:pPr lvl="1"/>
            <a:r>
              <a:rPr lang="cs-CZ" dirty="0"/>
              <a:t>bezpříznakové období 2-15 let</a:t>
            </a:r>
          </a:p>
          <a:p>
            <a:pPr lvl="1"/>
            <a:r>
              <a:rPr lang="cs-CZ" dirty="0"/>
              <a:t>časné symptomatické</a:t>
            </a:r>
          </a:p>
          <a:p>
            <a:pPr lvl="1"/>
            <a:r>
              <a:rPr lang="cs-CZ" dirty="0"/>
              <a:t>pozdní symptomatické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19C08DBA-42F7-0548-B7A8-48FE983022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1503" y="1916832"/>
            <a:ext cx="6096953" cy="4277138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D9FB5AB9-252C-D145-AC79-2E9891B05430}"/>
              </a:ext>
            </a:extLst>
          </p:cNvPr>
          <p:cNvSpPr txBox="1"/>
          <p:nvPr/>
        </p:nvSpPr>
        <p:spPr>
          <a:xfrm>
            <a:off x="161342" y="177800"/>
            <a:ext cx="1027141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cs-CZ" dirty="0">
                <a:latin typeface="+mn-lt"/>
              </a:rPr>
              <a:t>HIV/AIDS</a:t>
            </a:r>
          </a:p>
        </p:txBody>
      </p:sp>
    </p:spTree>
    <p:extLst>
      <p:ext uri="{BB962C8B-B14F-4D97-AF65-F5344CB8AC3E}">
        <p14:creationId xmlns:p14="http://schemas.microsoft.com/office/powerpoint/2010/main" val="29769871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IV - 19 příznaků bezcitného zabijáka, kterého se nezbavíte">
            <a:extLst>
              <a:ext uri="{FF2B5EF4-FFF2-40B4-BE49-F238E27FC236}">
                <a16:creationId xmlns:a16="http://schemas.microsoft.com/office/drawing/2014/main" id="{A799CE94-86D4-9241-81D9-5D8B53E51F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5" y="344360"/>
            <a:ext cx="4234796" cy="283126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AIDS, HIV – přenos viru a příznaky nemoci - Zdraví.Euro.cz">
            <a:extLst>
              <a:ext uri="{FF2B5EF4-FFF2-40B4-BE49-F238E27FC236}">
                <a16:creationId xmlns:a16="http://schemas.microsoft.com/office/drawing/2014/main" id="{0743E4C0-7194-5742-85C0-7EBA97C595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5" y="3356992"/>
            <a:ext cx="4234797" cy="283346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Hiv Aids Png 2-2 Png Image - Symptoms Of Aids Clipart (#4274966) - PikPng">
            <a:extLst>
              <a:ext uri="{FF2B5EF4-FFF2-40B4-BE49-F238E27FC236}">
                <a16:creationId xmlns:a16="http://schemas.microsoft.com/office/drawing/2014/main" id="{22CEF170-E989-0A4D-AD8B-D37BC3C6EF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614" y="404662"/>
            <a:ext cx="4437386" cy="568863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63C4ED72-3D9C-014A-8787-FDC0BF5B57DB}"/>
              </a:ext>
            </a:extLst>
          </p:cNvPr>
          <p:cNvSpPr/>
          <p:nvPr/>
        </p:nvSpPr>
        <p:spPr>
          <a:xfrm>
            <a:off x="-1" y="6453337"/>
            <a:ext cx="8950811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100" dirty="0">
                <a:hlinkClick r:id="rId6"/>
              </a:rPr>
              <a:t>https://www.wikihow.cz/Jak-rozpoznat-p%C5%99%C3%ADznaky-HIV</a:t>
            </a:r>
            <a:r>
              <a:rPr lang="cs-CZ" sz="1100" dirty="0"/>
              <a:t> 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F82A0AA5-5001-F54A-AA90-6AAD70B8C110}"/>
              </a:ext>
            </a:extLst>
          </p:cNvPr>
          <p:cNvSpPr txBox="1"/>
          <p:nvPr/>
        </p:nvSpPr>
        <p:spPr>
          <a:xfrm>
            <a:off x="161342" y="177800"/>
            <a:ext cx="1027141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cs-CZ" dirty="0">
                <a:latin typeface="+mn-lt"/>
              </a:rPr>
              <a:t>HIV/AIDS</a:t>
            </a:r>
          </a:p>
        </p:txBody>
      </p:sp>
    </p:spTree>
    <p:extLst>
      <p:ext uri="{BB962C8B-B14F-4D97-AF65-F5344CB8AC3E}">
        <p14:creationId xmlns:p14="http://schemas.microsoft.com/office/powerpoint/2010/main" val="10143605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81426A1-C5AE-834C-AF30-5D46B006A3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HIV/AIDS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723A21D-2BBF-5346-B1D5-FBCEFD8B2C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2325" y="1846263"/>
            <a:ext cx="7638108" cy="4463057"/>
          </a:xfrm>
        </p:spPr>
        <p:txBody>
          <a:bodyPr/>
          <a:lstStyle/>
          <a:p>
            <a:r>
              <a:rPr lang="cs-CZ" sz="1800" dirty="0"/>
              <a:t>- </a:t>
            </a:r>
            <a:r>
              <a:rPr lang="cs-CZ" sz="1800" u="sng" dirty="0"/>
              <a:t>dg</a:t>
            </a:r>
            <a:r>
              <a:rPr lang="cs-CZ" sz="1800" dirty="0"/>
              <a:t>: příznaky, anamnéza přenosu – styk, </a:t>
            </a:r>
            <a:r>
              <a:rPr lang="cs-CZ" sz="1800" dirty="0" err="1"/>
              <a:t>i.v</a:t>
            </a:r>
            <a:r>
              <a:rPr lang="cs-CZ" sz="1800" dirty="0"/>
              <a:t>. aplikace…, HIV protilátky </a:t>
            </a:r>
            <a:r>
              <a:rPr lang="cs-CZ" sz="1800" dirty="0">
                <a:sym typeface="Wingdings" pitchFamily="2" charset="2"/>
              </a:rPr>
              <a:t> odběr</a:t>
            </a:r>
            <a:endParaRPr lang="cs-CZ" sz="1800" dirty="0"/>
          </a:p>
          <a:p>
            <a:pPr lvl="2"/>
            <a:r>
              <a:rPr lang="cs-CZ" dirty="0"/>
              <a:t>dárce krve, tkání, orgánů, spermatu a mateřského mléka;</a:t>
            </a:r>
          </a:p>
          <a:p>
            <a:pPr lvl="2"/>
            <a:r>
              <a:rPr lang="cs-CZ" dirty="0"/>
              <a:t>těhotnou ženu (vyšetření provede lékař těhotenské poradny);</a:t>
            </a:r>
          </a:p>
          <a:p>
            <a:pPr lvl="2"/>
            <a:r>
              <a:rPr lang="cs-CZ" dirty="0"/>
              <a:t>osobu, která má poruchu vědomí a u níž je vyšetření na HIV medicínsky významné;</a:t>
            </a:r>
          </a:p>
          <a:p>
            <a:pPr lvl="2"/>
            <a:r>
              <a:rPr lang="cs-CZ" dirty="0"/>
              <a:t>osobu, které bylo sděleno obvinění z trestného činu ohrožování pohlavní nemocí;</a:t>
            </a:r>
          </a:p>
          <a:p>
            <a:pPr lvl="2"/>
            <a:r>
              <a:rPr lang="cs-CZ" dirty="0"/>
              <a:t>osobu, která je nuceně léčena pro pohlavní nemoc.</a:t>
            </a:r>
          </a:p>
          <a:p>
            <a:r>
              <a:rPr lang="cs-CZ" sz="1800" dirty="0"/>
              <a:t>- </a:t>
            </a:r>
            <a:r>
              <a:rPr lang="cs-CZ" sz="1800" u="sng" dirty="0"/>
              <a:t>sledování</a:t>
            </a:r>
            <a:r>
              <a:rPr lang="cs-CZ" sz="1800" dirty="0"/>
              <a:t>: v AIDS centrech, monitorace hladiny CD4+-T-lymfocytů, nutnost dodržovat protiepidemická opatření a nepřenášet virus, písemné poučení</a:t>
            </a:r>
          </a:p>
          <a:p>
            <a:r>
              <a:rPr lang="cs-CZ" sz="1800" dirty="0"/>
              <a:t>- </a:t>
            </a:r>
            <a:r>
              <a:rPr lang="cs-CZ" sz="1800" u="sng" dirty="0"/>
              <a:t>léčba</a:t>
            </a:r>
            <a:r>
              <a:rPr lang="cs-CZ" sz="1800" dirty="0"/>
              <a:t>: kombinace </a:t>
            </a:r>
            <a:r>
              <a:rPr lang="cs-CZ" sz="1800" dirty="0" err="1"/>
              <a:t>antiretrovirových</a:t>
            </a:r>
            <a:r>
              <a:rPr lang="cs-CZ" sz="1800" dirty="0"/>
              <a:t> preparátů proti reverzní transkriptáze, terapie oportunních infekcí dle potřeby</a:t>
            </a:r>
          </a:p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cs-CZ" sz="1800" dirty="0"/>
              <a:t>- HIV/AIDS podléhá hlášení infekční nemoci</a:t>
            </a:r>
          </a:p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cs-CZ" sz="1800" dirty="0"/>
              <a:t>- protilátky se odebírají pouze s písemným souhlasem pacienta </a:t>
            </a:r>
          </a:p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cs-CZ" sz="1800" dirty="0"/>
              <a:t>- HIV+ nemají žádné pracovní omezení pouhou HIV pozitivitou, ale omezení aktuálním zdravotním stavem a oportunními infekcemi</a:t>
            </a:r>
          </a:p>
          <a:p>
            <a:endParaRPr lang="cs-CZ" dirty="0"/>
          </a:p>
          <a:p>
            <a:endParaRPr lang="cs-CZ" dirty="0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A8322F97-5946-3340-9802-00A60D5758C8}"/>
              </a:ext>
            </a:extLst>
          </p:cNvPr>
          <p:cNvSpPr txBox="1"/>
          <p:nvPr/>
        </p:nvSpPr>
        <p:spPr>
          <a:xfrm>
            <a:off x="161342" y="177800"/>
            <a:ext cx="1027141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cs-CZ" dirty="0">
                <a:latin typeface="+mn-lt"/>
              </a:rPr>
              <a:t>HIV/AIDS</a:t>
            </a:r>
          </a:p>
        </p:txBody>
      </p:sp>
    </p:spTree>
    <p:extLst>
      <p:ext uri="{BB962C8B-B14F-4D97-AF65-F5344CB8AC3E}">
        <p14:creationId xmlns:p14="http://schemas.microsoft.com/office/powerpoint/2010/main" val="15527410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115C8E7-2A46-DD4B-8516-397969A0E9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HIV přenos a nakažlivost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AA830F1-C0CD-BA43-A45B-37801CAAFC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2326" y="1835146"/>
            <a:ext cx="7543800" cy="4463057"/>
          </a:xfrm>
        </p:spPr>
        <p:txBody>
          <a:bodyPr/>
          <a:lstStyle/>
          <a:p>
            <a:r>
              <a:rPr lang="cs-CZ" sz="1800" dirty="0"/>
              <a:t>- k HIV+ pacientům přistupujeme jako k ostatním pacientům – plná zdravotní péče ambulantní i lůžková za </a:t>
            </a:r>
            <a:r>
              <a:rPr lang="cs-CZ" sz="1800" u="sng" dirty="0"/>
              <a:t>užití běžných postupů prevence infekcí přenosných krví a bio. materiálem</a:t>
            </a:r>
            <a:r>
              <a:rPr lang="cs-CZ" sz="1800" dirty="0"/>
              <a:t> (viz poznámka pod čarou), HIV je značně citlivý na teplo a většinu běžných dezinfekčních prostředků</a:t>
            </a:r>
            <a:endParaRPr lang="cs-CZ" sz="1800" u="sng" dirty="0"/>
          </a:p>
          <a:p>
            <a:r>
              <a:rPr lang="cs-CZ" sz="1800" dirty="0"/>
              <a:t>- přenos HIV je podobný přenosu virové hepatitidy B s tím rozdílem, že </a:t>
            </a:r>
            <a:r>
              <a:rPr lang="cs-CZ" sz="1800" u="sng" dirty="0"/>
              <a:t>nakažlivost virové hepatitidy B je asi 20× vyšší</a:t>
            </a:r>
          </a:p>
          <a:p>
            <a:r>
              <a:rPr lang="cs-CZ" sz="1800" dirty="0"/>
              <a:t>- po poranění nebo zpracovávání biologického materiálu a kontaminaci rány infekčním materiálem je potřeba ránu nechat několik minut volně krvácet, poté asi 10 minut vymýt řádně mýdlem, desinfikovat, kontaktovat zaměstnavatele a řádně zapsat událost, kontaktovat AIDS centrum!</a:t>
            </a:r>
          </a:p>
          <a:p>
            <a:r>
              <a:rPr lang="cs-CZ" sz="1800" dirty="0"/>
              <a:t>- </a:t>
            </a:r>
            <a:r>
              <a:rPr lang="cs-CZ" sz="1800" b="1" dirty="0" err="1"/>
              <a:t>postexpoziční</a:t>
            </a:r>
            <a:r>
              <a:rPr lang="cs-CZ" sz="1800" b="1" dirty="0"/>
              <a:t> profylaxe </a:t>
            </a:r>
            <a:r>
              <a:rPr lang="cs-CZ" sz="1800" dirty="0"/>
              <a:t>– potřeba začít s podáváním do 24 hodin, </a:t>
            </a:r>
            <a:r>
              <a:rPr lang="cs-CZ" sz="1800" dirty="0" err="1"/>
              <a:t>tp</a:t>
            </a:r>
            <a:r>
              <a:rPr lang="cs-CZ" sz="1800" dirty="0"/>
              <a:t> trvá 4 týdny (dvojice inhibitorů reverzní transkriptázy), konzultace s AIDS centrem </a:t>
            </a:r>
          </a:p>
          <a:p>
            <a:endParaRPr lang="cs-CZ" dirty="0"/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F453F607-83BF-5C42-A19F-6FC3EA598F5D}"/>
              </a:ext>
            </a:extLst>
          </p:cNvPr>
          <p:cNvSpPr/>
          <p:nvPr/>
        </p:nvSpPr>
        <p:spPr>
          <a:xfrm>
            <a:off x="57814" y="6396625"/>
            <a:ext cx="890667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200" dirty="0">
                <a:hlinkClick r:id="rId3"/>
              </a:rPr>
              <a:t>https://www.prolekare.cz/tema/hiv-infekce/detail/hiv-pozitivni-pacient-nejen-v-ordinaci-praktickeho-lekare-7910</a:t>
            </a:r>
            <a:r>
              <a:rPr lang="cs-CZ" sz="1200" dirty="0"/>
              <a:t> </a:t>
            </a:r>
          </a:p>
          <a:p>
            <a:r>
              <a:rPr lang="cs-CZ" sz="1200" dirty="0">
                <a:hlinkClick r:id="rId4"/>
              </a:rPr>
              <a:t>https://www.infekce.cz/DPHIV19.htm</a:t>
            </a:r>
            <a:r>
              <a:rPr lang="cs-CZ" sz="1200" dirty="0"/>
              <a:t> 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03F43BE8-49C7-8948-88CC-2C7595CD5FB0}"/>
              </a:ext>
            </a:extLst>
          </p:cNvPr>
          <p:cNvSpPr txBox="1"/>
          <p:nvPr/>
        </p:nvSpPr>
        <p:spPr>
          <a:xfrm>
            <a:off x="161342" y="177800"/>
            <a:ext cx="1027141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cs-CZ" dirty="0">
                <a:latin typeface="+mn-lt"/>
              </a:rPr>
              <a:t>HIV/AIDS</a:t>
            </a:r>
          </a:p>
        </p:txBody>
      </p:sp>
    </p:spTree>
    <p:extLst>
      <p:ext uri="{BB962C8B-B14F-4D97-AF65-F5344CB8AC3E}">
        <p14:creationId xmlns:p14="http://schemas.microsoft.com/office/powerpoint/2010/main" val="40019439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171703AC-C82F-F74B-804D-CC8B8C755D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B87A6554-A0ED-6242-B14A-A1DA0D353E68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8" name="Obrázek 7" descr="Prostorové vykreslování virových buněk">
            <a:extLst>
              <a:ext uri="{FF2B5EF4-FFF2-40B4-BE49-F238E27FC236}">
                <a16:creationId xmlns:a16="http://schemas.microsoft.com/office/drawing/2014/main" id="{4F188D62-FB60-C542-9B23-8F9BDFD38C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68560" y="0"/>
            <a:ext cx="11552154" cy="6858000"/>
          </a:xfrm>
          <a:prstGeom prst="rect">
            <a:avLst/>
          </a:prstGeom>
        </p:spPr>
      </p:pic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D6F05F57-F2BD-7046-A43D-094CD6D711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9938" y="332656"/>
            <a:ext cx="6668326" cy="3744416"/>
          </a:xfrm>
          <a:solidFill>
            <a:schemeClr val="accent1">
              <a:lumMod val="20000"/>
              <a:lumOff val="80000"/>
              <a:alpha val="71000"/>
            </a:schemeClr>
          </a:solidFill>
        </p:spPr>
        <p:txBody>
          <a:bodyPr/>
          <a:lstStyle/>
          <a:p>
            <a:pPr marL="200025" lvl="1" indent="0">
              <a:buNone/>
            </a:pPr>
            <a:r>
              <a:rPr lang="cs-CZ" sz="2000" b="1" dirty="0"/>
              <a:t>DŮLEŽITÉ INFEKCE VE VNITŘÍM LÉKAŘSTVÍ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2000" dirty="0"/>
              <a:t>pár nejdůležitějších infekčních onemocnění v interně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cs-CZ" sz="1600" b="1" dirty="0"/>
              <a:t>herpetické infekce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cs-CZ" sz="1600" b="1" dirty="0"/>
              <a:t>hepatitidy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cs-CZ" sz="1600" b="1" dirty="0"/>
              <a:t>HIV/AIDS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cs-CZ" sz="1600" dirty="0"/>
              <a:t>další infekce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2000" dirty="0"/>
              <a:t>zásady při ošetřování pozitivních klientů HIV/AIDS, </a:t>
            </a:r>
            <a:r>
              <a:rPr lang="cs-CZ" sz="2000" dirty="0" err="1"/>
              <a:t>HbsAg</a:t>
            </a:r>
            <a:endParaRPr lang="cs-CZ" sz="20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cs-CZ" sz="2000" dirty="0"/>
              <a:t>přenos infekčního agens “na křesle“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2000" dirty="0"/>
              <a:t>prevence přenosu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2000" dirty="0"/>
              <a:t>další infekce: virové průjmy, syfilis, parazitózy, klíště</a:t>
            </a:r>
          </a:p>
          <a:p>
            <a:pPr marL="200025" lvl="1" indent="0">
              <a:buNone/>
            </a:pPr>
            <a:r>
              <a:rPr lang="cs-CZ" sz="1400" dirty="0"/>
              <a:t>(bez zvukové nahrávky)</a:t>
            </a:r>
          </a:p>
          <a:p>
            <a:pPr marL="200025" lvl="1" indent="0">
              <a:buNone/>
            </a:pPr>
            <a:endParaRPr lang="cs-CZ" sz="2000" dirty="0"/>
          </a:p>
          <a:p>
            <a:pPr marL="200025" lvl="1" indent="0">
              <a:buNone/>
            </a:pP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6809170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F19D9FE-8AF6-4943-AEB0-BAEEAAAEAA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b="1" dirty="0"/>
              <a:t>OŠETŘENÍ PACIENTA…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A985A5D-569C-E04D-BD99-A668413D3C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/>
              <a:t>- s aktivním oparem (kdekoliv na tváři) </a:t>
            </a:r>
            <a:r>
              <a:rPr lang="cs-CZ" b="1" u="sng" dirty="0"/>
              <a:t>NEOŠETŘUJEME!</a:t>
            </a:r>
            <a:r>
              <a:rPr lang="cs-CZ" b="1" dirty="0"/>
              <a:t> </a:t>
            </a:r>
          </a:p>
          <a:p>
            <a:r>
              <a:rPr lang="cs-CZ" dirty="0"/>
              <a:t>jde nejenom o bezpečí zubaře a dentální hygienistky, ale i o pacienta - opar tak může lehce prasknout a tekutina z něj je vysoce infekční a může se šířit dále…</a:t>
            </a:r>
          </a:p>
          <a:p>
            <a:r>
              <a:rPr lang="cs-CZ" dirty="0"/>
              <a:t>XXX</a:t>
            </a:r>
          </a:p>
          <a:p>
            <a:r>
              <a:rPr lang="cs-CZ" b="1" dirty="0"/>
              <a:t>- </a:t>
            </a:r>
            <a:r>
              <a:rPr lang="cs-CZ" b="1" dirty="0" err="1"/>
              <a:t>HBsAg</a:t>
            </a:r>
            <a:r>
              <a:rPr lang="cs-CZ" b="1" dirty="0"/>
              <a:t> + a HIV + </a:t>
            </a:r>
            <a:r>
              <a:rPr lang="cs-CZ" dirty="0"/>
              <a:t>ošetřujeme za přísného dodržení preventivních opatření při práci s infekcí přenosnou krví (viz výše)</a:t>
            </a:r>
          </a:p>
          <a:p>
            <a:r>
              <a:rPr lang="cs-CZ" dirty="0"/>
              <a:t>- pacienti HIV+ a HBV+ mají povinnost informovat o této skutečnosti ošetřující personál !!! (Zákon o ochraně veřejného zdraví)</a:t>
            </a:r>
          </a:p>
        </p:txBody>
      </p:sp>
    </p:spTree>
    <p:extLst>
      <p:ext uri="{BB962C8B-B14F-4D97-AF65-F5344CB8AC3E}">
        <p14:creationId xmlns:p14="http://schemas.microsoft.com/office/powerpoint/2010/main" val="36603674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ADE15A6-9794-F542-8E2C-DE5D52578D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PŘENOS INFEKČNÍHO AGENS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DE8A0E0-3F5F-B24F-B357-D76ABD13FA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2325" y="1846263"/>
            <a:ext cx="7710116" cy="4463057"/>
          </a:xfrm>
        </p:spPr>
        <p:txBody>
          <a:bodyPr/>
          <a:lstStyle/>
          <a:p>
            <a:r>
              <a:rPr lang="cs-CZ" sz="1800" dirty="0"/>
              <a:t>- </a:t>
            </a:r>
            <a:r>
              <a:rPr lang="cs-CZ" sz="1800" b="1" dirty="0"/>
              <a:t>přímým kontaktem </a:t>
            </a:r>
            <a:r>
              <a:rPr lang="cs-CZ" sz="1800" dirty="0"/>
              <a:t>přímým </a:t>
            </a:r>
            <a:r>
              <a:rPr lang="cs-CZ" sz="1800" u="sng" dirty="0"/>
              <a:t>kontaktem od zdroje nákazy - nakaženou tkání nemocného </a:t>
            </a:r>
            <a:r>
              <a:rPr lang="cs-CZ" sz="1800" dirty="0"/>
              <a:t>či přímým </a:t>
            </a:r>
            <a:r>
              <a:rPr lang="cs-CZ" sz="1800" u="sng" dirty="0"/>
              <a:t>vmetením infekční nálože </a:t>
            </a:r>
            <a:r>
              <a:rPr lang="cs-CZ" sz="1800" dirty="0"/>
              <a:t>na ústní či nosní sliznici nebo spojivku (</a:t>
            </a:r>
            <a:r>
              <a:rPr lang="cs-CZ" sz="1800" u="sng" dirty="0"/>
              <a:t>kapénky</a:t>
            </a:r>
            <a:r>
              <a:rPr lang="cs-CZ" sz="1800" dirty="0"/>
              <a:t>) vnímavého jedince</a:t>
            </a:r>
          </a:p>
          <a:p>
            <a:r>
              <a:rPr lang="cs-CZ" sz="1800" dirty="0"/>
              <a:t>- </a:t>
            </a:r>
            <a:r>
              <a:rPr lang="cs-CZ" sz="1800" b="1" dirty="0"/>
              <a:t>nepřímým kontaktem</a:t>
            </a:r>
            <a:r>
              <a:rPr lang="cs-CZ" sz="1800" dirty="0"/>
              <a:t>: </a:t>
            </a:r>
          </a:p>
          <a:p>
            <a:r>
              <a:rPr lang="cs-CZ" sz="1800" dirty="0">
                <a:sym typeface="Wingdings" pitchFamily="2" charset="2"/>
              </a:rPr>
              <a:t> </a:t>
            </a:r>
            <a:r>
              <a:rPr lang="cs-CZ" sz="1800" u="sng" dirty="0"/>
              <a:t>vehikulum</a:t>
            </a:r>
            <a:r>
              <a:rPr lang="cs-CZ" sz="1800" dirty="0"/>
              <a:t>, na kterém je infekční agens schopno přežívat</a:t>
            </a:r>
          </a:p>
          <a:p>
            <a:r>
              <a:rPr lang="cs-CZ" sz="1800" dirty="0">
                <a:sym typeface="Wingdings" pitchFamily="2" charset="2"/>
              </a:rPr>
              <a:t> </a:t>
            </a:r>
            <a:r>
              <a:rPr lang="cs-CZ" sz="1800" u="sng" dirty="0"/>
              <a:t>vzdušná cesta </a:t>
            </a:r>
            <a:r>
              <a:rPr lang="cs-CZ" sz="1800" dirty="0"/>
              <a:t>– kapénky o velikosti 1-10 um zůstávají suspendovány ve vzduchu dlouhou dobu (TBC, </a:t>
            </a:r>
            <a:r>
              <a:rPr lang="cs-CZ" sz="1800" dirty="0" err="1"/>
              <a:t>varicella</a:t>
            </a:r>
            <a:r>
              <a:rPr lang="cs-CZ" sz="1800" dirty="0"/>
              <a:t>, spalničky, </a:t>
            </a:r>
            <a:r>
              <a:rPr lang="cs-CZ" sz="1800" dirty="0" err="1"/>
              <a:t>legionella</a:t>
            </a:r>
            <a:r>
              <a:rPr lang="cs-CZ" sz="1800" dirty="0"/>
              <a:t> z klimatizace..)</a:t>
            </a:r>
            <a:endParaRPr lang="cs-CZ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cs-CZ" sz="1600" dirty="0"/>
              <a:t>kontaminované zdravotnické prostředky, zařízení, pomůcky a povrchy v prostředí ordinace/nemocnice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1600" dirty="0"/>
              <a:t>nejčastější mechanismus přenosu mikroorganismů, které jsou původci </a:t>
            </a:r>
            <a:r>
              <a:rPr lang="cs-CZ" sz="1600" dirty="0" err="1"/>
              <a:t>nozokomiálních</a:t>
            </a:r>
            <a:r>
              <a:rPr lang="cs-CZ" sz="1600" dirty="0"/>
              <a:t> nákaz ve zdravotnických zařízeních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1600" dirty="0"/>
              <a:t>nejčastěji se tento způsob přenosu uskutečňuje kontaminovanýma rukama zdravotnických pracovníků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53E91881-D047-254D-AD46-F3CE1E47D562}"/>
              </a:ext>
            </a:extLst>
          </p:cNvPr>
          <p:cNvSpPr txBox="1"/>
          <p:nvPr/>
        </p:nvSpPr>
        <p:spPr>
          <a:xfrm>
            <a:off x="107504" y="6557662"/>
            <a:ext cx="274145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900" dirty="0"/>
              <a:t>https://</a:t>
            </a:r>
            <a:r>
              <a:rPr lang="cs-CZ" sz="900" dirty="0" err="1"/>
              <a:t>theses.cz</a:t>
            </a:r>
            <a:r>
              <a:rPr lang="cs-CZ" sz="900" dirty="0"/>
              <a:t>/id/irv78g/</a:t>
            </a:r>
            <a:r>
              <a:rPr lang="cs-CZ" sz="900" dirty="0" err="1"/>
              <a:t>disertan_prce.pdf</a:t>
            </a:r>
            <a:endParaRPr lang="cs-CZ" sz="900" dirty="0"/>
          </a:p>
        </p:txBody>
      </p:sp>
    </p:spTree>
    <p:extLst>
      <p:ext uri="{BB962C8B-B14F-4D97-AF65-F5344CB8AC3E}">
        <p14:creationId xmlns:p14="http://schemas.microsoft.com/office/powerpoint/2010/main" val="22098237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5B8B01D-0EF5-8145-BE10-27C1FA8B19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NEJČASTĚJŠÍ INFEKČNÍ AGENS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3065A50-3609-954C-9E36-A0968B48B3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/>
              <a:t>BAKTERIÁLNÍ</a:t>
            </a:r>
            <a:r>
              <a:rPr lang="cs-CZ" dirty="0"/>
              <a:t>: Stafylokok, Streptokok, </a:t>
            </a:r>
            <a:r>
              <a:rPr lang="cs-CZ" dirty="0" err="1"/>
              <a:t>Mycobacterium</a:t>
            </a:r>
            <a:r>
              <a:rPr lang="cs-CZ" dirty="0"/>
              <a:t> </a:t>
            </a:r>
            <a:r>
              <a:rPr lang="cs-CZ" dirty="0" err="1"/>
              <a:t>tuberkulosis</a:t>
            </a:r>
            <a:endParaRPr lang="cs-CZ" dirty="0"/>
          </a:p>
          <a:p>
            <a:r>
              <a:rPr lang="cs-CZ" b="1" dirty="0"/>
              <a:t>VIROVÉ</a:t>
            </a:r>
            <a:r>
              <a:rPr lang="cs-CZ" dirty="0"/>
              <a:t>: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 err="1"/>
              <a:t>herpesviry</a:t>
            </a:r>
            <a:r>
              <a:rPr lang="cs-CZ" dirty="0"/>
              <a:t> - opakující se herpetické léze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/>
              <a:t>EBV (infekční mononukleóza, </a:t>
            </a:r>
            <a:r>
              <a:rPr lang="cs-CZ" dirty="0" err="1"/>
              <a:t>herpangína</a:t>
            </a:r>
            <a:r>
              <a:rPr lang="cs-CZ" dirty="0"/>
              <a:t>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/>
              <a:t>virové hepatitidy VHA, VHB, VHC, VHD, VHE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 err="1"/>
              <a:t>rubella</a:t>
            </a:r>
            <a:r>
              <a:rPr lang="cs-CZ" dirty="0"/>
              <a:t> (zarděnky)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/>
              <a:t>AIDS</a:t>
            </a:r>
          </a:p>
          <a:p>
            <a:r>
              <a:rPr lang="cs-CZ" b="1" dirty="0"/>
              <a:t>MYKÓZY: </a:t>
            </a:r>
            <a:r>
              <a:rPr lang="cs-CZ" dirty="0" err="1"/>
              <a:t>Candida</a:t>
            </a:r>
            <a:r>
              <a:rPr lang="cs-CZ" dirty="0"/>
              <a:t> </a:t>
            </a:r>
            <a:r>
              <a:rPr lang="cs-CZ" dirty="0" err="1"/>
              <a:t>spp</a:t>
            </a:r>
            <a:r>
              <a:rPr lang="cs-CZ" dirty="0"/>
              <a:t>., </a:t>
            </a:r>
            <a:r>
              <a:rPr lang="cs-CZ" dirty="0" err="1"/>
              <a:t>Candida</a:t>
            </a:r>
            <a:r>
              <a:rPr lang="cs-CZ" dirty="0"/>
              <a:t> </a:t>
            </a:r>
            <a:r>
              <a:rPr lang="cs-CZ" dirty="0" err="1"/>
              <a:t>albicans</a:t>
            </a:r>
            <a:r>
              <a:rPr lang="cs-CZ" dirty="0"/>
              <a:t>, </a:t>
            </a:r>
            <a:r>
              <a:rPr lang="cs-CZ" dirty="0" err="1"/>
              <a:t>Trichophyton</a:t>
            </a:r>
            <a:r>
              <a:rPr lang="cs-CZ" dirty="0"/>
              <a:t>, </a:t>
            </a:r>
            <a:r>
              <a:rPr lang="cs-CZ" dirty="0" err="1"/>
              <a:t>Microsporum</a:t>
            </a:r>
            <a:r>
              <a:rPr lang="cs-CZ" dirty="0"/>
              <a:t>, </a:t>
            </a:r>
            <a:r>
              <a:rPr lang="cs-CZ" dirty="0" err="1"/>
              <a:t>Epidermophyton</a:t>
            </a:r>
            <a:endParaRPr lang="cs-CZ" dirty="0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A236181F-224C-E845-9FF2-480620728897}"/>
              </a:ext>
            </a:extLst>
          </p:cNvPr>
          <p:cNvSpPr txBox="1"/>
          <p:nvPr/>
        </p:nvSpPr>
        <p:spPr>
          <a:xfrm>
            <a:off x="107504" y="6557662"/>
            <a:ext cx="274145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900" dirty="0"/>
              <a:t>https://</a:t>
            </a:r>
            <a:r>
              <a:rPr lang="cs-CZ" sz="900" dirty="0" err="1"/>
              <a:t>theses.cz</a:t>
            </a:r>
            <a:r>
              <a:rPr lang="cs-CZ" sz="900" dirty="0"/>
              <a:t>/id/irv78g/</a:t>
            </a:r>
            <a:r>
              <a:rPr lang="cs-CZ" sz="900" dirty="0" err="1"/>
              <a:t>disertan_prce.pdf</a:t>
            </a:r>
            <a:endParaRPr lang="cs-CZ" sz="900" dirty="0"/>
          </a:p>
        </p:txBody>
      </p:sp>
    </p:spTree>
    <p:extLst>
      <p:ext uri="{BB962C8B-B14F-4D97-AF65-F5344CB8AC3E}">
        <p14:creationId xmlns:p14="http://schemas.microsoft.com/office/powerpoint/2010/main" val="21423364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1E04FA2-999E-F44F-AE23-663CBCC811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b="1" dirty="0"/>
              <a:t>DOPORUČENÍ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986303A-D174-B244-8FD9-92CE4FD277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00025" lvl="1" indent="0">
              <a:buNone/>
            </a:pPr>
            <a:r>
              <a:rPr lang="cs-CZ" sz="2000" b="1" dirty="0"/>
              <a:t>pro minimalizaci rizika přenosu infekčního agens z pacienta na zdravotnické pracovníky v ordinaci zubního lékaře:</a:t>
            </a:r>
            <a:endParaRPr lang="cs-CZ" sz="2000" dirty="0"/>
          </a:p>
          <a:p>
            <a:pPr lvl="1"/>
            <a:endParaRPr lang="cs-CZ" dirty="0"/>
          </a:p>
          <a:p>
            <a:pPr lvl="1"/>
            <a:r>
              <a:rPr lang="cs-CZ" b="1" dirty="0"/>
              <a:t>hygiena rukou </a:t>
            </a:r>
            <a:r>
              <a:rPr lang="cs-CZ" dirty="0"/>
              <a:t>- používání rukavic, správná technika mytí rukou</a:t>
            </a:r>
          </a:p>
          <a:p>
            <a:pPr lvl="1"/>
            <a:r>
              <a:rPr lang="cs-CZ" b="1" dirty="0"/>
              <a:t>bariérové pomůcky </a:t>
            </a:r>
            <a:r>
              <a:rPr lang="cs-CZ" dirty="0"/>
              <a:t>– roušky, rukavice, štít, jednorázové pomůcky </a:t>
            </a:r>
          </a:p>
          <a:p>
            <a:pPr lvl="1"/>
            <a:r>
              <a:rPr lang="cs-CZ" b="1" dirty="0"/>
              <a:t>desinfekce</a:t>
            </a:r>
            <a:r>
              <a:rPr lang="cs-CZ" dirty="0"/>
              <a:t>, mechanická očista a sterilizace zdravotnických prostředků + správně vedená dokumentace o provedeném</a:t>
            </a:r>
          </a:p>
          <a:p>
            <a:pPr lvl="1"/>
            <a:r>
              <a:rPr lang="cs-CZ" b="1" dirty="0"/>
              <a:t>pacient</a:t>
            </a:r>
            <a:r>
              <a:rPr lang="cs-CZ" dirty="0"/>
              <a:t> – výplach dutiny ústní ke snížení mikrobiální zátěže orální mikroflóry</a:t>
            </a:r>
          </a:p>
          <a:p>
            <a:pPr lvl="1"/>
            <a:r>
              <a:rPr lang="cs-CZ" dirty="0"/>
              <a:t>plánované pravidelné hygienicko-epidemiologické </a:t>
            </a:r>
            <a:r>
              <a:rPr lang="cs-CZ" b="1" dirty="0"/>
              <a:t>kontroly</a:t>
            </a:r>
            <a:r>
              <a:rPr lang="cs-CZ" dirty="0"/>
              <a:t> na pracovišti</a:t>
            </a:r>
          </a:p>
          <a:p>
            <a:pPr lvl="1"/>
            <a:r>
              <a:rPr lang="cs-CZ" dirty="0"/>
              <a:t>pravidelné </a:t>
            </a:r>
            <a:r>
              <a:rPr lang="cs-CZ" b="1" dirty="0"/>
              <a:t>vzdělávání a školení pracovníků </a:t>
            </a:r>
            <a:r>
              <a:rPr lang="cs-CZ" dirty="0"/>
              <a:t>ordinace, nová doporučení</a:t>
            </a:r>
          </a:p>
          <a:p>
            <a:pPr lvl="1"/>
            <a:r>
              <a:rPr lang="cs-CZ" b="1" dirty="0"/>
              <a:t>vakcinace</a:t>
            </a:r>
            <a:r>
              <a:rPr lang="cs-CZ" dirty="0"/>
              <a:t> zdravotnického personálu (hepatitida B) – Vyhláška č. 537/2006 Sb. o očkování proti infekčním nemocem </a:t>
            </a:r>
          </a:p>
          <a:p>
            <a:pPr lvl="1"/>
            <a:endParaRPr lang="cs-CZ" dirty="0"/>
          </a:p>
          <a:p>
            <a:pPr lvl="1"/>
            <a:endParaRPr lang="cs-CZ" dirty="0"/>
          </a:p>
          <a:p>
            <a:pPr lvl="1"/>
            <a:endParaRPr lang="cs-CZ" dirty="0"/>
          </a:p>
          <a:p>
            <a:pPr lvl="1"/>
            <a:endParaRPr lang="cs-CZ" dirty="0"/>
          </a:p>
          <a:p>
            <a:endParaRPr lang="cs-CZ" dirty="0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10087D66-06B0-8441-9BC5-A86F468B84EA}"/>
              </a:ext>
            </a:extLst>
          </p:cNvPr>
          <p:cNvSpPr txBox="1"/>
          <p:nvPr/>
        </p:nvSpPr>
        <p:spPr>
          <a:xfrm>
            <a:off x="107504" y="6557662"/>
            <a:ext cx="274145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900" dirty="0"/>
              <a:t>https://</a:t>
            </a:r>
            <a:r>
              <a:rPr lang="cs-CZ" sz="900" dirty="0" err="1"/>
              <a:t>theses.cz</a:t>
            </a:r>
            <a:r>
              <a:rPr lang="cs-CZ" sz="900" dirty="0"/>
              <a:t>/id/irv78g/</a:t>
            </a:r>
            <a:r>
              <a:rPr lang="cs-CZ" sz="900" dirty="0" err="1"/>
              <a:t>disertan_prce.pdf</a:t>
            </a:r>
            <a:endParaRPr lang="cs-CZ" sz="900" dirty="0"/>
          </a:p>
        </p:txBody>
      </p:sp>
    </p:spTree>
    <p:extLst>
      <p:ext uri="{BB962C8B-B14F-4D97-AF65-F5344CB8AC3E}">
        <p14:creationId xmlns:p14="http://schemas.microsoft.com/office/powerpoint/2010/main" val="19002152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06EEE2B-CBE6-4441-ABF5-8EDF387FA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PREVENCE ENDOGENNÍ NOZOKOMIÁLNÍ NÁKAZY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C607029-E190-BF4D-83E4-0544627849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2325" y="1846263"/>
            <a:ext cx="7543800" cy="4391049"/>
          </a:xfrm>
        </p:spPr>
        <p:txBody>
          <a:bodyPr/>
          <a:lstStyle/>
          <a:p>
            <a:r>
              <a:rPr lang="cs-CZ" sz="1800" dirty="0"/>
              <a:t>- </a:t>
            </a:r>
            <a:r>
              <a:rPr lang="cs-CZ" sz="1800" u="sng" dirty="0"/>
              <a:t>během invazivního ošetření </a:t>
            </a:r>
          </a:p>
          <a:p>
            <a:pPr lvl="1"/>
            <a:r>
              <a:rPr lang="cs-CZ" sz="1600" dirty="0"/>
              <a:t>instrumentální intervence na dásních či v </a:t>
            </a:r>
            <a:r>
              <a:rPr lang="cs-CZ" sz="1600" dirty="0" err="1"/>
              <a:t>preapikální</a:t>
            </a:r>
            <a:r>
              <a:rPr lang="cs-CZ" sz="1600" dirty="0"/>
              <a:t> oblasti zubu</a:t>
            </a:r>
          </a:p>
          <a:p>
            <a:pPr lvl="1"/>
            <a:r>
              <a:rPr lang="cs-CZ" sz="1600" dirty="0"/>
              <a:t>perforace sliznice dutiny ústní – včetně odstranění zubního kamene!!!</a:t>
            </a:r>
          </a:p>
          <a:p>
            <a:r>
              <a:rPr lang="cs-CZ" sz="1800" dirty="0"/>
              <a:t>- </a:t>
            </a:r>
            <a:r>
              <a:rPr lang="cs-CZ" sz="1800" u="sng" dirty="0"/>
              <a:t>rizikoví pacienti: </a:t>
            </a:r>
          </a:p>
          <a:p>
            <a:pPr lvl="1"/>
            <a:r>
              <a:rPr lang="cs-CZ" sz="1600" dirty="0"/>
              <a:t>po zákroku na srdeční chlopni - chlopenní umělá či bio protéza, TAVI</a:t>
            </a:r>
          </a:p>
          <a:p>
            <a:pPr lvl="1"/>
            <a:r>
              <a:rPr lang="cs-CZ" sz="1600" dirty="0"/>
              <a:t>anamnéza infekční endokarditidy v minulosti</a:t>
            </a:r>
          </a:p>
          <a:p>
            <a:pPr lvl="1"/>
            <a:r>
              <a:rPr lang="cs-CZ" sz="1600" dirty="0"/>
              <a:t>vrozená srdeční vada neléčená či s trvalým defektem po zákroku</a:t>
            </a:r>
          </a:p>
          <a:p>
            <a:r>
              <a:rPr lang="cs-CZ" sz="1800" dirty="0"/>
              <a:t>- doporučená opatření jsou přímo zaměřena na prevenci vstupu vlastní </a:t>
            </a:r>
            <a:r>
              <a:rPr lang="cs-CZ" sz="1800" dirty="0" err="1"/>
              <a:t>residentní</a:t>
            </a:r>
            <a:r>
              <a:rPr lang="cs-CZ" sz="1800" dirty="0"/>
              <a:t> orální nebo gingivální mikroflóry pacienta do místa zákroku a zabránění vzniku infekce </a:t>
            </a:r>
            <a:r>
              <a:rPr lang="cs-CZ" sz="1800" dirty="0">
                <a:sym typeface="Wingdings" pitchFamily="2" charset="2"/>
              </a:rPr>
              <a:t> </a:t>
            </a:r>
            <a:r>
              <a:rPr lang="cs-CZ" sz="1800" b="1" dirty="0"/>
              <a:t>profylaxe infekční endokarditidy</a:t>
            </a:r>
          </a:p>
          <a:p>
            <a:pPr lvl="1"/>
            <a:r>
              <a:rPr lang="cs-CZ" sz="1600" dirty="0"/>
              <a:t>přísná asepse během </a:t>
            </a:r>
            <a:r>
              <a:rPr lang="cs-CZ" sz="1600" dirty="0" err="1"/>
              <a:t>intraorálních</a:t>
            </a:r>
            <a:r>
              <a:rPr lang="cs-CZ" sz="1600" dirty="0"/>
              <a:t> zákroků – hlavně při zákrocích na kořenových kanálcích a endodontických postupech</a:t>
            </a:r>
          </a:p>
          <a:p>
            <a:pPr lvl="1"/>
            <a:r>
              <a:rPr lang="cs-CZ" sz="1600" dirty="0"/>
              <a:t>výplachy ke snížení mikrobiální </a:t>
            </a:r>
            <a:r>
              <a:rPr lang="cs-CZ" sz="1600" dirty="0" err="1"/>
              <a:t>intraorální</a:t>
            </a:r>
            <a:r>
              <a:rPr lang="cs-CZ" sz="1600" dirty="0"/>
              <a:t> zátěže</a:t>
            </a:r>
          </a:p>
          <a:p>
            <a:pPr lvl="1"/>
            <a:r>
              <a:rPr lang="cs-CZ" sz="1600" dirty="0"/>
              <a:t>antibiotická profylaxe</a:t>
            </a:r>
          </a:p>
          <a:p>
            <a:endParaRPr lang="cs-CZ" dirty="0"/>
          </a:p>
          <a:p>
            <a:r>
              <a:rPr lang="cs-CZ" sz="1400" dirty="0"/>
              <a:t>https://</a:t>
            </a:r>
            <a:r>
              <a:rPr lang="cs-CZ" sz="1400" dirty="0" err="1"/>
              <a:t>www.prolekare.cz</a:t>
            </a:r>
            <a:r>
              <a:rPr lang="cs-CZ" sz="1400" dirty="0"/>
              <a:t>/novinky/profylaxe-infekcni-endokarditidy-ve-stomatologii-7969</a:t>
            </a:r>
          </a:p>
        </p:txBody>
      </p:sp>
    </p:spTree>
    <p:extLst>
      <p:ext uri="{BB962C8B-B14F-4D97-AF65-F5344CB8AC3E}">
        <p14:creationId xmlns:p14="http://schemas.microsoft.com/office/powerpoint/2010/main" val="36441136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Prostorové vykreslování virových buněk">
            <a:extLst>
              <a:ext uri="{FF2B5EF4-FFF2-40B4-BE49-F238E27FC236}">
                <a16:creationId xmlns:a16="http://schemas.microsoft.com/office/drawing/2014/main" id="{3CAE81D4-49D8-4843-8342-B7CB8EC3BA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14" r="24286"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9C4FDA69-A1D8-AE4C-8099-3B1E3B38EB71}"/>
              </a:ext>
            </a:extLst>
          </p:cNvPr>
          <p:cNvSpPr txBox="1"/>
          <p:nvPr/>
        </p:nvSpPr>
        <p:spPr>
          <a:xfrm>
            <a:off x="539552" y="4797152"/>
            <a:ext cx="748788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DĚKUJI VÁM ZA POZORNOST!</a:t>
            </a:r>
          </a:p>
          <a:p>
            <a:endParaRPr lang="cs-CZ" sz="2800" b="1" dirty="0">
              <a:solidFill>
                <a:schemeClr val="bg1">
                  <a:lumMod val="85000"/>
                </a:schemeClr>
              </a:solidFill>
              <a:latin typeface="+mn-lt"/>
            </a:endParaRPr>
          </a:p>
          <a:p>
            <a:r>
              <a:rPr lang="cs-CZ" sz="2000" b="1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…v pokračování prezentace jsou uvedeny další infekční onemocnění, </a:t>
            </a:r>
          </a:p>
          <a:p>
            <a:r>
              <a:rPr lang="cs-CZ" sz="2000" b="1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nastudování dle Vašeho zájmu </a:t>
            </a:r>
            <a:r>
              <a:rPr lang="cs-CZ" sz="2000" b="1" dirty="0">
                <a:solidFill>
                  <a:schemeClr val="bg1">
                    <a:lumMod val="85000"/>
                  </a:schemeClr>
                </a:solidFill>
                <a:latin typeface="+mn-lt"/>
                <a:sym typeface="Wingdings" pitchFamily="2" charset="2"/>
              </a:rPr>
              <a:t></a:t>
            </a:r>
            <a:endParaRPr lang="cs-CZ" sz="2000" b="1" dirty="0">
              <a:solidFill>
                <a:schemeClr val="bg1">
                  <a:lumMod val="8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9614759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3">
            <a:extLst>
              <a:ext uri="{FF2B5EF4-FFF2-40B4-BE49-F238E27FC236}">
                <a16:creationId xmlns:a16="http://schemas.microsoft.com/office/drawing/2014/main" id="{34CFEA4A-35E1-DE44-B704-1F9F9B318B3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822325" y="1844824"/>
            <a:ext cx="7543800" cy="4589463"/>
          </a:xfrm>
        </p:spPr>
        <p:txBody>
          <a:bodyPr lIns="90000" tIns="46800" rIns="90000" bIns="46800"/>
          <a:lstStyle/>
          <a:p>
            <a:pPr marL="339725" indent="-339725" defTabSz="449263">
              <a:spcBef>
                <a:spcPts val="700"/>
              </a:spcBef>
              <a:buClr>
                <a:srgbClr val="FFFF00"/>
              </a:buClr>
              <a:buFont typeface="Times New Roman CE" charset="0"/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cs-CZ" altLang="cs-CZ" b="1" u="sng" dirty="0">
                <a:latin typeface="Calibri Light" panose="020F0302020204030204" pitchFamily="34" charset="0"/>
                <a:cs typeface="Calibri Light" panose="020F0302020204030204" pitchFamily="34" charset="0"/>
              </a:rPr>
              <a:t>rozdělení podle původce: </a:t>
            </a:r>
          </a:p>
          <a:p>
            <a:pPr marL="631825" lvl="1" indent="-339725" defTabSz="449263">
              <a:spcBef>
                <a:spcPts val="700"/>
              </a:spcBef>
              <a:buClr>
                <a:srgbClr val="FFFF00"/>
              </a:buClr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cs-CZ" altLang="cs-CZ" sz="2000" b="1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Viry</a:t>
            </a:r>
            <a:r>
              <a:rPr lang="cs-CZ" altLang="cs-CZ" sz="2000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: </a:t>
            </a:r>
            <a:r>
              <a:rPr lang="cs-CZ" altLang="cs-CZ" sz="2000" i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rotaviry</a:t>
            </a:r>
            <a:r>
              <a:rPr lang="cs-CZ" altLang="cs-CZ" sz="2000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, adenoviry, </a:t>
            </a:r>
            <a:r>
              <a:rPr lang="cs-CZ" altLang="cs-CZ" sz="2000" i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astroviry</a:t>
            </a:r>
            <a:endParaRPr lang="cs-CZ" altLang="cs-CZ" sz="2000" i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631825" lvl="1" indent="-339725" defTabSz="449263">
              <a:spcBef>
                <a:spcPts val="700"/>
              </a:spcBef>
              <a:buClr>
                <a:srgbClr val="FFFF00"/>
              </a:buClr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cs-CZ" altLang="cs-CZ" sz="2000" b="1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Bakterie</a:t>
            </a:r>
            <a:r>
              <a:rPr lang="cs-CZ" altLang="cs-CZ" sz="2000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: </a:t>
            </a:r>
            <a:r>
              <a:rPr lang="cs-CZ" altLang="cs-CZ" sz="2000" i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Salmonella</a:t>
            </a:r>
            <a:r>
              <a:rPr lang="cs-CZ" altLang="cs-CZ" sz="2000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, </a:t>
            </a:r>
            <a:r>
              <a:rPr lang="cs-CZ" altLang="cs-CZ" sz="2000" i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Shigella</a:t>
            </a:r>
            <a:r>
              <a:rPr lang="cs-CZ" altLang="cs-CZ" sz="2000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, </a:t>
            </a:r>
            <a:r>
              <a:rPr lang="cs-CZ" altLang="cs-CZ" sz="2000" i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Campylobacter</a:t>
            </a:r>
            <a:r>
              <a:rPr lang="cs-CZ" altLang="cs-CZ" sz="2000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cs-CZ" altLang="cs-CZ" sz="2000" i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jejuni</a:t>
            </a:r>
            <a:r>
              <a:rPr lang="cs-CZ" altLang="cs-CZ" sz="2000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, Vibrio </a:t>
            </a:r>
            <a:r>
              <a:rPr lang="cs-CZ" altLang="cs-CZ" sz="2000" i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cholerae</a:t>
            </a:r>
            <a:r>
              <a:rPr lang="cs-CZ" altLang="cs-CZ" sz="2000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, </a:t>
            </a:r>
            <a:r>
              <a:rPr lang="cs-CZ" altLang="cs-CZ" sz="2000" i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Escherichia</a:t>
            </a:r>
            <a:r>
              <a:rPr lang="cs-CZ" altLang="cs-CZ" sz="2000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 coli</a:t>
            </a:r>
          </a:p>
          <a:p>
            <a:pPr marL="631825" lvl="1" indent="-339725" defTabSz="449263">
              <a:spcBef>
                <a:spcPts val="700"/>
              </a:spcBef>
              <a:buClr>
                <a:srgbClr val="FFFF00"/>
              </a:buClr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cs-CZ" altLang="cs-CZ" sz="2000" b="1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Bakteriální toxiny</a:t>
            </a:r>
            <a:r>
              <a:rPr lang="cs-CZ" altLang="cs-CZ" sz="2000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: </a:t>
            </a:r>
            <a:r>
              <a:rPr lang="cs-CZ" altLang="cs-CZ" sz="2000" i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Staphylococcus</a:t>
            </a:r>
            <a:r>
              <a:rPr lang="cs-CZ" altLang="cs-CZ" sz="2000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 aureus, </a:t>
            </a:r>
            <a:r>
              <a:rPr lang="cs-CZ" altLang="cs-CZ" sz="2000" i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Bacillus</a:t>
            </a:r>
            <a:r>
              <a:rPr lang="cs-CZ" altLang="cs-CZ" sz="2000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cs-CZ" altLang="cs-CZ" sz="2000" i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cereus</a:t>
            </a:r>
            <a:r>
              <a:rPr lang="cs-CZ" altLang="cs-CZ" sz="2000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, Clostridium </a:t>
            </a:r>
            <a:r>
              <a:rPr lang="cs-CZ" altLang="cs-CZ" sz="2000" i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perfringens</a:t>
            </a:r>
            <a:r>
              <a:rPr lang="cs-CZ" altLang="cs-CZ" sz="2000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 A</a:t>
            </a:r>
          </a:p>
          <a:p>
            <a:pPr marL="631825" lvl="1" indent="-339725" defTabSz="449263">
              <a:spcBef>
                <a:spcPts val="700"/>
              </a:spcBef>
              <a:buClr>
                <a:srgbClr val="FFFF00"/>
              </a:buClr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cs-CZ" altLang="cs-CZ" sz="2000" b="1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Prvoci:</a:t>
            </a:r>
            <a:r>
              <a:rPr lang="cs-CZ" altLang="cs-CZ" sz="2000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cs-CZ" altLang="cs-CZ" sz="2000" i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Entamoeba</a:t>
            </a:r>
            <a:r>
              <a:rPr lang="cs-CZ" altLang="cs-CZ" sz="2000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cs-CZ" altLang="cs-CZ" sz="2000" i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histolytica</a:t>
            </a:r>
            <a:r>
              <a:rPr lang="cs-CZ" altLang="cs-CZ" sz="2000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, </a:t>
            </a:r>
            <a:r>
              <a:rPr lang="cs-CZ" altLang="cs-CZ" sz="2000" i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Cryptosporidium</a:t>
            </a:r>
            <a:r>
              <a:rPr lang="cs-CZ" altLang="cs-CZ" sz="2000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cs-CZ" altLang="cs-CZ" sz="2000" i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parvum</a:t>
            </a:r>
            <a:endParaRPr lang="cs-CZ" altLang="cs-CZ" sz="2000" i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631825" lvl="1" indent="-339725" defTabSz="449263">
              <a:spcBef>
                <a:spcPts val="700"/>
              </a:spcBef>
              <a:buClr>
                <a:srgbClr val="FFFF00"/>
              </a:buClr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cs-CZ" altLang="cs-CZ" sz="2000" b="1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Červi a  kvasinky </a:t>
            </a:r>
            <a:r>
              <a:rPr lang="cs-CZ" altLang="cs-CZ" sz="2000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- vzácněji</a:t>
            </a:r>
          </a:p>
          <a:p>
            <a:pPr marL="339725" indent="-339725" defTabSz="449263">
              <a:spcBef>
                <a:spcPts val="700"/>
              </a:spcBef>
              <a:buClr>
                <a:srgbClr val="FFFF00"/>
              </a:buClr>
              <a:buFont typeface="Times New Roman CE" charset="0"/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endParaRPr lang="cs-CZ" altLang="cs-CZ" dirty="0">
              <a:latin typeface="Times New Roman CE" charset="0"/>
            </a:endParaRPr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1625F158-D4D7-5640-BA60-09E8589D16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INFEKČNÍ PRŮJMY</a:t>
            </a:r>
          </a:p>
        </p:txBody>
      </p:sp>
    </p:spTree>
  </p:cSld>
  <p:clrMapOvr>
    <a:masterClrMapping/>
  </p:clrMapOvr>
  <p:transition>
    <p:wipe dir="d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Rectangle 3">
            <a:extLst>
              <a:ext uri="{FF2B5EF4-FFF2-40B4-BE49-F238E27FC236}">
                <a16:creationId xmlns:a16="http://schemas.microsoft.com/office/drawing/2014/main" id="{D7A5A241-AEE3-4D49-A736-CED0617ED659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822324" y="1844675"/>
            <a:ext cx="8009484" cy="4392613"/>
          </a:xfrm>
        </p:spPr>
        <p:txBody>
          <a:bodyPr lIns="90000" tIns="46800" rIns="90000" bIns="46800">
            <a:normAutofit/>
          </a:bodyPr>
          <a:lstStyle/>
          <a:p>
            <a:pPr marL="339725" indent="-339725" defTabSz="449263">
              <a:lnSpc>
                <a:spcPct val="70000"/>
              </a:lnSpc>
              <a:spcBef>
                <a:spcPts val="700"/>
              </a:spcBef>
              <a:buClr>
                <a:srgbClr val="FFFF00"/>
              </a:buClr>
              <a:buFont typeface="Times New Roman CE" charset="0"/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cs-CZ" altLang="cs-CZ" sz="1800" b="1" u="sng" dirty="0">
                <a:cs typeface="Times New Roman" panose="02020603050405020304" pitchFamily="18" charset="0"/>
              </a:rPr>
              <a:t>Etiologie</a:t>
            </a:r>
            <a:r>
              <a:rPr lang="cs-CZ" altLang="cs-CZ" sz="1800" b="1" dirty="0">
                <a:cs typeface="Times New Roman" panose="02020603050405020304" pitchFamily="18" charset="0"/>
              </a:rPr>
              <a:t>: </a:t>
            </a:r>
            <a:r>
              <a:rPr lang="cs-CZ" altLang="cs-CZ" sz="1800" b="1" dirty="0"/>
              <a:t> </a:t>
            </a:r>
            <a:r>
              <a:rPr lang="cs-CZ" altLang="cs-CZ" sz="1800" dirty="0" err="1">
                <a:cs typeface="Times New Roman" panose="02020603050405020304" pitchFamily="18" charset="0"/>
              </a:rPr>
              <a:t>Salmonella</a:t>
            </a:r>
            <a:r>
              <a:rPr lang="cs-CZ" altLang="cs-CZ" sz="1800" dirty="0">
                <a:cs typeface="Times New Roman" panose="02020603050405020304" pitchFamily="18" charset="0"/>
              </a:rPr>
              <a:t>: </a:t>
            </a:r>
            <a:r>
              <a:rPr lang="cs-CZ" altLang="cs-CZ" sz="1800" dirty="0"/>
              <a:t> </a:t>
            </a:r>
            <a:r>
              <a:rPr lang="cs-CZ" altLang="cs-CZ" sz="1800" dirty="0">
                <a:cs typeface="Times New Roman" panose="02020603050405020304" pitchFamily="18" charset="0"/>
              </a:rPr>
              <a:t>G - střevní tyčka,  2000 </a:t>
            </a:r>
            <a:r>
              <a:rPr lang="cs-CZ" altLang="cs-CZ" sz="1800" dirty="0" err="1">
                <a:cs typeface="Times New Roman" panose="02020603050405020304" pitchFamily="18" charset="0"/>
              </a:rPr>
              <a:t>serotypů</a:t>
            </a:r>
            <a:r>
              <a:rPr lang="cs-CZ" altLang="cs-CZ" sz="1800" dirty="0">
                <a:cs typeface="Times New Roman" panose="02020603050405020304" pitchFamily="18" charset="0"/>
              </a:rPr>
              <a:t>. </a:t>
            </a:r>
          </a:p>
          <a:p>
            <a:pPr marL="339725" indent="-339725" defTabSz="449263">
              <a:lnSpc>
                <a:spcPct val="70000"/>
              </a:lnSpc>
              <a:spcBef>
                <a:spcPts val="700"/>
              </a:spcBef>
              <a:buClr>
                <a:srgbClr val="FFFF00"/>
              </a:buClr>
              <a:buFont typeface="Times New Roman CE" charset="0"/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cs-CZ" altLang="cs-CZ" sz="1800" dirty="0">
                <a:cs typeface="Times New Roman" panose="02020603050405020304" pitchFamily="18" charset="0"/>
              </a:rPr>
              <a:t>nejčastější je  </a:t>
            </a:r>
            <a:r>
              <a:rPr lang="cs-CZ" altLang="cs-CZ" sz="1800" i="1" u="sng" dirty="0" err="1">
                <a:cs typeface="Times New Roman" panose="02020603050405020304" pitchFamily="18" charset="0"/>
              </a:rPr>
              <a:t>S.enteritidi</a:t>
            </a:r>
            <a:r>
              <a:rPr lang="cs-CZ" altLang="cs-CZ" sz="1800" i="1" u="sng" dirty="0" err="1"/>
              <a:t>s</a:t>
            </a:r>
            <a:endParaRPr lang="cs-CZ" altLang="cs-CZ" sz="1800" i="1" u="sng" dirty="0"/>
          </a:p>
          <a:p>
            <a:pPr marL="339725" indent="-339725" defTabSz="449263">
              <a:lnSpc>
                <a:spcPct val="70000"/>
              </a:lnSpc>
              <a:spcBef>
                <a:spcPts val="225"/>
              </a:spcBef>
              <a:buClr>
                <a:srgbClr val="FFFF00"/>
              </a:buClr>
              <a:buFont typeface="Times New Roman CE" charset="0"/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endParaRPr lang="cs-CZ" altLang="cs-CZ" sz="1800" dirty="0"/>
          </a:p>
          <a:p>
            <a:pPr marL="339725" indent="-339725" defTabSz="449263">
              <a:lnSpc>
                <a:spcPct val="70000"/>
              </a:lnSpc>
              <a:spcBef>
                <a:spcPts val="700"/>
              </a:spcBef>
              <a:buClr>
                <a:srgbClr val="FFFFFF"/>
              </a:buClr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cs-CZ" altLang="cs-CZ" sz="1800" b="1" u="sng" dirty="0">
                <a:cs typeface="Times New Roman" panose="02020603050405020304" pitchFamily="18" charset="0"/>
              </a:rPr>
              <a:t>Epidemiologie</a:t>
            </a:r>
            <a:r>
              <a:rPr lang="cs-CZ" altLang="cs-CZ" sz="1800" b="1" dirty="0">
                <a:cs typeface="Times New Roman" panose="02020603050405020304" pitchFamily="18" charset="0"/>
              </a:rPr>
              <a:t>: </a:t>
            </a:r>
            <a:r>
              <a:rPr lang="cs-CZ" altLang="cs-CZ" sz="1800" dirty="0">
                <a:cs typeface="Times New Roman" panose="02020603050405020304" pitchFamily="18" charset="0"/>
              </a:rPr>
              <a:t>ID: 6- 48 hodin  (často 8 - 10 hod)</a:t>
            </a:r>
            <a:r>
              <a:rPr lang="cs-CZ" altLang="cs-CZ" sz="1800" dirty="0">
                <a:solidFill>
                  <a:srgbClr val="FFFFFF"/>
                </a:solidFill>
                <a:cs typeface="Times New Roman" panose="02020603050405020304" pitchFamily="18" charset="0"/>
              </a:rPr>
              <a:t> </a:t>
            </a:r>
            <a:endParaRPr lang="cs-CZ" altLang="cs-CZ" sz="1800" b="1" dirty="0">
              <a:solidFill>
                <a:srgbClr val="FFFFFF"/>
              </a:solidFill>
              <a:cs typeface="Times New Roman" panose="02020603050405020304" pitchFamily="18" charset="0"/>
            </a:endParaRPr>
          </a:p>
          <a:p>
            <a:pPr marL="339725" indent="-339725" defTabSz="449263">
              <a:lnSpc>
                <a:spcPct val="70000"/>
              </a:lnSpc>
              <a:spcBef>
                <a:spcPts val="700"/>
              </a:spcBef>
              <a:buClr>
                <a:srgbClr val="FFFFFF"/>
              </a:buClr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cs-CZ" altLang="cs-CZ" sz="1800" dirty="0">
                <a:cs typeface="Times New Roman" panose="02020603050405020304" pitchFamily="18" charset="0"/>
              </a:rPr>
              <a:t>zdroj: chovy drůbeže, dobytka </a:t>
            </a:r>
            <a:r>
              <a:rPr lang="cs-CZ" altLang="cs-CZ" sz="1800" dirty="0">
                <a:cs typeface="Times New Roman" panose="02020603050405020304" pitchFamily="18" charset="0"/>
                <a:sym typeface="Wingdings" pitchFamily="2" charset="2"/>
              </a:rPr>
              <a:t> </a:t>
            </a:r>
            <a:r>
              <a:rPr lang="cs-CZ" altLang="cs-CZ" sz="1800" dirty="0">
                <a:cs typeface="Times New Roman" panose="02020603050405020304" pitchFamily="18" charset="0"/>
              </a:rPr>
              <a:t>pomnožení ve finální potravině</a:t>
            </a:r>
          </a:p>
          <a:p>
            <a:pPr marL="339725" indent="-339725" defTabSz="449263">
              <a:lnSpc>
                <a:spcPct val="70000"/>
              </a:lnSpc>
              <a:spcBef>
                <a:spcPts val="700"/>
              </a:spcBef>
              <a:buClr>
                <a:srgbClr val="FFFFFF"/>
              </a:buClr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cs-CZ" altLang="cs-CZ" sz="1800" dirty="0">
                <a:cs typeface="Times New Roman" panose="02020603050405020304" pitchFamily="18" charset="0"/>
              </a:rPr>
              <a:t>explozivní epidemie – nemoc podléhá hlášení na hygieně</a:t>
            </a:r>
          </a:p>
          <a:p>
            <a:pPr marL="339725" indent="-339725" defTabSz="449263">
              <a:lnSpc>
                <a:spcPct val="75000"/>
              </a:lnSpc>
              <a:spcBef>
                <a:spcPts val="700"/>
              </a:spcBef>
              <a:buClr>
                <a:srgbClr val="FFFF00"/>
              </a:buClr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cs-CZ" altLang="cs-CZ" sz="1800" b="1" u="sng" dirty="0">
                <a:cs typeface="Times New Roman" panose="02020603050405020304" pitchFamily="18" charset="0"/>
              </a:rPr>
              <a:t>Klinický obraz:</a:t>
            </a:r>
            <a:r>
              <a:rPr lang="cs-CZ" altLang="cs-CZ" sz="1800" b="1" u="sng" dirty="0"/>
              <a:t>  </a:t>
            </a:r>
            <a:r>
              <a:rPr lang="cs-CZ" altLang="cs-CZ" sz="1800" dirty="0">
                <a:cs typeface="Times New Roman" panose="02020603050405020304" pitchFamily="18" charset="0"/>
              </a:rPr>
              <a:t>akutní průjmové onemocnění </a:t>
            </a:r>
            <a:r>
              <a:rPr lang="cs-CZ" altLang="cs-CZ" sz="1800" dirty="0"/>
              <a:t>- </a:t>
            </a:r>
            <a:r>
              <a:rPr lang="cs-CZ" altLang="cs-CZ" sz="1800" u="sng" dirty="0">
                <a:cs typeface="Times New Roman" panose="02020603050405020304" pitchFamily="18" charset="0"/>
              </a:rPr>
              <a:t>gastroenteritidy</a:t>
            </a:r>
            <a:r>
              <a:rPr lang="cs-CZ" altLang="cs-CZ" sz="1800" dirty="0">
                <a:cs typeface="Times New Roman" panose="02020603050405020304" pitchFamily="18" charset="0"/>
              </a:rPr>
              <a:t>, tyf a paratyfy</a:t>
            </a:r>
          </a:p>
          <a:p>
            <a:pPr marL="339725" indent="-339725" defTabSz="449263">
              <a:lnSpc>
                <a:spcPct val="70000"/>
              </a:lnSpc>
              <a:spcBef>
                <a:spcPts val="700"/>
              </a:spcBef>
              <a:buClr>
                <a:srgbClr val="FFFF00"/>
              </a:buClr>
              <a:buFont typeface="Times New Roman CE" charset="0"/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cs-CZ" altLang="cs-CZ" sz="1800" dirty="0">
                <a:cs typeface="Times New Roman" panose="02020603050405020304" pitchFamily="18" charset="0"/>
              </a:rPr>
              <a:t>- Asymptomatická forma = bez příznaků</a:t>
            </a:r>
          </a:p>
          <a:p>
            <a:pPr marL="339725" indent="-339725" defTabSz="449263">
              <a:lnSpc>
                <a:spcPct val="70000"/>
              </a:lnSpc>
              <a:spcBef>
                <a:spcPts val="700"/>
              </a:spcBef>
              <a:buClr>
                <a:srgbClr val="FFFF00"/>
              </a:buClr>
              <a:buFont typeface="Times New Roman CE" charset="0"/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cs-CZ" altLang="cs-CZ" sz="1800" dirty="0">
                <a:cs typeface="Times New Roman" panose="02020603050405020304" pitchFamily="18" charset="0"/>
              </a:rPr>
              <a:t>- </a:t>
            </a:r>
            <a:r>
              <a:rPr lang="cs-CZ" altLang="cs-CZ" sz="1800" dirty="0" err="1">
                <a:cs typeface="Times New Roman" panose="02020603050405020304" pitchFamily="18" charset="0"/>
              </a:rPr>
              <a:t>Gastroenteritická</a:t>
            </a:r>
            <a:r>
              <a:rPr lang="cs-CZ" altLang="cs-CZ" sz="1800" dirty="0">
                <a:cs typeface="Times New Roman" panose="02020603050405020304" pitchFamily="18" charset="0"/>
              </a:rPr>
              <a:t> forma :</a:t>
            </a:r>
            <a:r>
              <a:rPr lang="cs-CZ" altLang="cs-CZ" sz="1800" dirty="0"/>
              <a:t> </a:t>
            </a:r>
            <a:r>
              <a:rPr lang="cs-CZ" altLang="cs-CZ" sz="1800" dirty="0">
                <a:cs typeface="Times New Roman" panose="02020603050405020304" pitchFamily="18" charset="0"/>
              </a:rPr>
              <a:t>nevůle, zvracení</a:t>
            </a:r>
            <a:r>
              <a:rPr lang="cs-CZ" altLang="cs-CZ" sz="1800" dirty="0"/>
              <a:t>, </a:t>
            </a:r>
            <a:r>
              <a:rPr lang="cs-CZ" altLang="cs-CZ" sz="1800" dirty="0">
                <a:cs typeface="Times New Roman" panose="02020603050405020304" pitchFamily="18" charset="0"/>
              </a:rPr>
              <a:t>bolest v břiše</a:t>
            </a:r>
            <a:r>
              <a:rPr lang="cs-CZ" altLang="cs-CZ" sz="1800" dirty="0"/>
              <a:t>, </a:t>
            </a:r>
            <a:r>
              <a:rPr lang="cs-CZ" altLang="cs-CZ" sz="1800" dirty="0">
                <a:cs typeface="Times New Roman" panose="02020603050405020304" pitchFamily="18" charset="0"/>
              </a:rPr>
              <a:t>horečka až 39°C</a:t>
            </a:r>
            <a:r>
              <a:rPr lang="cs-CZ" altLang="cs-CZ" sz="1800" dirty="0"/>
              <a:t>, </a:t>
            </a:r>
            <a:r>
              <a:rPr lang="cs-CZ" altLang="cs-CZ" sz="1800" dirty="0">
                <a:cs typeface="Times New Roman" panose="02020603050405020304" pitchFamily="18" charset="0"/>
              </a:rPr>
              <a:t>průjem </a:t>
            </a:r>
          </a:p>
          <a:p>
            <a:pPr marL="339725" indent="-339725" defTabSz="449263">
              <a:lnSpc>
                <a:spcPct val="70000"/>
              </a:lnSpc>
              <a:spcBef>
                <a:spcPts val="700"/>
              </a:spcBef>
              <a:buClr>
                <a:srgbClr val="FFFF00"/>
              </a:buClr>
              <a:buFont typeface="Calibri" panose="020F0502020204030204" pitchFamily="34" charset="0"/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cs-CZ" altLang="cs-CZ" sz="1800" b="1" u="sng" dirty="0">
                <a:cs typeface="Times New Roman" panose="02020603050405020304" pitchFamily="18" charset="0"/>
              </a:rPr>
              <a:t>Léčba</a:t>
            </a:r>
            <a:r>
              <a:rPr lang="cs-CZ" altLang="cs-CZ" sz="1800" b="1" dirty="0">
                <a:cs typeface="Times New Roman" panose="02020603050405020304" pitchFamily="18" charset="0"/>
              </a:rPr>
              <a:t>:</a:t>
            </a:r>
            <a:r>
              <a:rPr lang="cs-CZ" altLang="cs-CZ" sz="1800" dirty="0">
                <a:cs typeface="Times New Roman" panose="02020603050405020304" pitchFamily="18" charset="0"/>
              </a:rPr>
              <a:t> </a:t>
            </a:r>
            <a:r>
              <a:rPr lang="cs-CZ" altLang="cs-CZ" sz="1800" dirty="0"/>
              <a:t> </a:t>
            </a:r>
            <a:r>
              <a:rPr lang="cs-CZ" altLang="cs-CZ" sz="1800" dirty="0">
                <a:cs typeface="Times New Roman" panose="02020603050405020304" pitchFamily="18" charset="0"/>
              </a:rPr>
              <a:t>symptomatická, dostatek tekutin, izolace, ATB jen v těžkých případech</a:t>
            </a:r>
            <a:endParaRPr lang="cs-CZ" altLang="cs-CZ" sz="1800" dirty="0"/>
          </a:p>
          <a:p>
            <a:pPr marL="339725" indent="-339725" defTabSz="449263">
              <a:lnSpc>
                <a:spcPct val="70000"/>
              </a:lnSpc>
              <a:spcBef>
                <a:spcPts val="700"/>
              </a:spcBef>
              <a:buClr>
                <a:srgbClr val="FFFFFF"/>
              </a:buClr>
              <a:buFont typeface="Calibri" panose="020F0502020204030204" pitchFamily="34" charset="0"/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cs-CZ" altLang="cs-CZ" sz="1800" b="1" u="sng" dirty="0" err="1">
                <a:cs typeface="Times New Roman" panose="02020603050405020304" pitchFamily="18" charset="0"/>
              </a:rPr>
              <a:t>Úzdrava</a:t>
            </a:r>
            <a:r>
              <a:rPr lang="cs-CZ" altLang="cs-CZ" sz="1800" b="1" dirty="0">
                <a:cs typeface="Times New Roman" panose="02020603050405020304" pitchFamily="18" charset="0"/>
              </a:rPr>
              <a:t>: </a:t>
            </a:r>
            <a:r>
              <a:rPr lang="cs-CZ" altLang="cs-CZ" sz="1800" b="1" dirty="0"/>
              <a:t> </a:t>
            </a:r>
            <a:r>
              <a:rPr lang="cs-CZ" altLang="cs-CZ" sz="1800" dirty="0">
                <a:cs typeface="Times New Roman" panose="02020603050405020304" pitchFamily="18" charset="0"/>
              </a:rPr>
              <a:t>běžně za 1-3 dny spontánní vs. nosičství</a:t>
            </a:r>
            <a:r>
              <a:rPr lang="cs-CZ" altLang="cs-CZ" sz="1800" dirty="0"/>
              <a:t> </a:t>
            </a:r>
          </a:p>
          <a:p>
            <a:pPr marL="339725" indent="-339725" defTabSz="449263">
              <a:lnSpc>
                <a:spcPct val="70000"/>
              </a:lnSpc>
              <a:spcBef>
                <a:spcPts val="700"/>
              </a:spcBef>
              <a:buClr>
                <a:srgbClr val="66FF33"/>
              </a:buClr>
              <a:buFont typeface="Calibri" panose="020F0502020204030204" pitchFamily="34" charset="0"/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cs-CZ" altLang="cs-CZ" sz="1800" b="1" u="sng" dirty="0">
                <a:cs typeface="Times New Roman" panose="02020603050405020304" pitchFamily="18" charset="0"/>
              </a:rPr>
              <a:t>Prevence</a:t>
            </a:r>
            <a:r>
              <a:rPr lang="cs-CZ" altLang="cs-CZ" sz="1800" b="1" dirty="0">
                <a:cs typeface="Times New Roman" panose="02020603050405020304" pitchFamily="18" charset="0"/>
              </a:rPr>
              <a:t>:</a:t>
            </a:r>
            <a:r>
              <a:rPr lang="cs-CZ" altLang="cs-CZ" sz="1800" b="1" dirty="0"/>
              <a:t> </a:t>
            </a:r>
            <a:r>
              <a:rPr lang="cs-CZ" altLang="cs-CZ" sz="1800" dirty="0"/>
              <a:t>pečlivá </a:t>
            </a:r>
            <a:r>
              <a:rPr lang="cs-CZ" altLang="cs-CZ" sz="1800" dirty="0">
                <a:cs typeface="Times New Roman" panose="02020603050405020304" pitchFamily="18" charset="0"/>
              </a:rPr>
              <a:t>příprava potravin za dodržování hygienických opatření např. řádně umývat zeleninu, dobře tepelně opracovat drůbeží maso, různé nástroje pro syrové a tepelně upravené pokrmy…</a:t>
            </a:r>
          </a:p>
          <a:p>
            <a:pPr marL="339725" indent="-339725" defTabSz="449263">
              <a:lnSpc>
                <a:spcPct val="70000"/>
              </a:lnSpc>
              <a:spcBef>
                <a:spcPts val="700"/>
              </a:spcBef>
              <a:buClr>
                <a:srgbClr val="FFFFFF"/>
              </a:buClr>
              <a:buFont typeface="Times New Roman CE" charset="0"/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endParaRPr lang="cs-CZ" altLang="cs-CZ" sz="1000" dirty="0">
              <a:solidFill>
                <a:srgbClr val="FFFFFF"/>
              </a:solidFill>
              <a:latin typeface="Times New Roman CE" charset="0"/>
              <a:cs typeface="Times New Roman" panose="02020603050405020304" pitchFamily="18" charset="0"/>
            </a:endParaRPr>
          </a:p>
          <a:p>
            <a:pPr marL="339725" indent="-339725" defTabSz="449263">
              <a:lnSpc>
                <a:spcPct val="70000"/>
              </a:lnSpc>
              <a:spcBef>
                <a:spcPts val="700"/>
              </a:spcBef>
              <a:buClr>
                <a:srgbClr val="FFFFFF"/>
              </a:buClr>
              <a:buFont typeface="Times New Roman CE" charset="0"/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endParaRPr lang="cs-CZ" altLang="cs-CZ" sz="1300" dirty="0">
              <a:solidFill>
                <a:srgbClr val="FFFFFF"/>
              </a:solidFill>
              <a:latin typeface="Times New Roman CE" charset="0"/>
              <a:cs typeface="Times New Roman" panose="02020603050405020304" pitchFamily="18" charset="0"/>
            </a:endParaRPr>
          </a:p>
        </p:txBody>
      </p:sp>
      <p:pic>
        <p:nvPicPr>
          <p:cNvPr id="7171" name="Picture 4">
            <a:extLst>
              <a:ext uri="{FF2B5EF4-FFF2-40B4-BE49-F238E27FC236}">
                <a16:creationId xmlns:a16="http://schemas.microsoft.com/office/drawing/2014/main" id="{048DE828-091D-2F48-80DC-9FEC0732DB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695827" y="35719"/>
            <a:ext cx="1884362" cy="23876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</a:extLst>
        </p:spPr>
      </p:pic>
      <p:sp>
        <p:nvSpPr>
          <p:cNvPr id="3" name="Nadpis 2">
            <a:extLst>
              <a:ext uri="{FF2B5EF4-FFF2-40B4-BE49-F238E27FC236}">
                <a16:creationId xmlns:a16="http://schemas.microsoft.com/office/drawing/2014/main" id="{DD357C61-87F8-4843-899C-D7452C9842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SALMONELÓZA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2B79B873-E464-4847-ABDD-26445857A9B4}"/>
              </a:ext>
            </a:extLst>
          </p:cNvPr>
          <p:cNvSpPr txBox="1"/>
          <p:nvPr/>
        </p:nvSpPr>
        <p:spPr>
          <a:xfrm>
            <a:off x="312192" y="274638"/>
            <a:ext cx="2632900" cy="369332"/>
          </a:xfrm>
          <a:prstGeom prst="rect">
            <a:avLst/>
          </a:prstGeom>
          <a:solidFill>
            <a:schemeClr val="accent1">
              <a:lumMod val="40000"/>
              <a:lumOff val="60000"/>
              <a:alpha val="56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cs-CZ" dirty="0">
                <a:latin typeface="+mj-lt"/>
              </a:rPr>
              <a:t>PRŮJMOVÁ ONEMOCNĚNÍ</a:t>
            </a:r>
          </a:p>
        </p:txBody>
      </p:sp>
    </p:spTree>
  </p:cSld>
  <p:clrMapOvr>
    <a:masterClrMapping/>
  </p:clrMapOvr>
  <p:transition>
    <p:wipe dir="d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Rectangle 3">
            <a:extLst>
              <a:ext uri="{FF2B5EF4-FFF2-40B4-BE49-F238E27FC236}">
                <a16:creationId xmlns:a16="http://schemas.microsoft.com/office/drawing/2014/main" id="{A0809961-6311-414D-93A9-C044B0148638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822324" y="1916113"/>
            <a:ext cx="7854131" cy="4518025"/>
          </a:xfrm>
        </p:spPr>
        <p:txBody>
          <a:bodyPr lIns="90000" tIns="46800" rIns="90000" bIns="46800">
            <a:normAutofit fontScale="92500" lnSpcReduction="10000"/>
          </a:bodyPr>
          <a:lstStyle/>
          <a:p>
            <a:pPr marL="339725" indent="-339725" defTabSz="449263">
              <a:spcBef>
                <a:spcPts val="700"/>
              </a:spcBef>
              <a:buClr>
                <a:srgbClr val="FFFF00"/>
              </a:buClr>
              <a:buFont typeface="Times New Roman CE" charset="0"/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cs-CZ" altLang="cs-CZ" b="1" u="sng" dirty="0">
                <a:cs typeface="Times New Roman" panose="02020603050405020304" pitchFamily="18" charset="0"/>
              </a:rPr>
              <a:t>Etiologie</a:t>
            </a:r>
            <a:r>
              <a:rPr lang="cs-CZ" altLang="cs-CZ" b="1" dirty="0">
                <a:cs typeface="Times New Roman" panose="02020603050405020304" pitchFamily="18" charset="0"/>
              </a:rPr>
              <a:t>: </a:t>
            </a:r>
            <a:r>
              <a:rPr lang="cs-CZ" altLang="cs-CZ" i="1" dirty="0" err="1">
                <a:cs typeface="Times New Roman" panose="02020603050405020304" pitchFamily="18" charset="0"/>
              </a:rPr>
              <a:t>Campylobacter</a:t>
            </a:r>
            <a:r>
              <a:rPr lang="cs-CZ" altLang="cs-CZ" i="1" dirty="0">
                <a:cs typeface="Times New Roman" panose="02020603050405020304" pitchFamily="18" charset="0"/>
              </a:rPr>
              <a:t> </a:t>
            </a:r>
            <a:r>
              <a:rPr lang="cs-CZ" altLang="cs-CZ" i="1" dirty="0" err="1">
                <a:cs typeface="Times New Roman" panose="02020603050405020304" pitchFamily="18" charset="0"/>
              </a:rPr>
              <a:t>jejuni</a:t>
            </a:r>
            <a:r>
              <a:rPr lang="cs-CZ" altLang="cs-CZ" i="1" dirty="0">
                <a:cs typeface="Times New Roman" panose="02020603050405020304" pitchFamily="18" charset="0"/>
              </a:rPr>
              <a:t>, coli, fetus </a:t>
            </a:r>
            <a:r>
              <a:rPr lang="cs-CZ" altLang="cs-CZ" dirty="0">
                <a:cs typeface="Times New Roman" panose="02020603050405020304" pitchFamily="18" charset="0"/>
              </a:rPr>
              <a:t>– požití kontaminované potravy a vody, kontakt s nakaženým zvířetem, sexuální styk s nakaženým</a:t>
            </a:r>
            <a:endParaRPr lang="cs-CZ" altLang="cs-CZ" b="1" dirty="0">
              <a:cs typeface="Times New Roman" panose="02020603050405020304" pitchFamily="18" charset="0"/>
            </a:endParaRPr>
          </a:p>
          <a:p>
            <a:pPr marL="339725" indent="-339725" defTabSz="449263">
              <a:spcBef>
                <a:spcPts val="700"/>
              </a:spcBef>
              <a:buClr>
                <a:srgbClr val="FFFF00"/>
              </a:buClr>
              <a:buFont typeface="Times New Roman CE" charset="0"/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cs-CZ" altLang="cs-CZ" b="1" u="sng" dirty="0">
                <a:cs typeface="Times New Roman" panose="02020603050405020304" pitchFamily="18" charset="0"/>
              </a:rPr>
              <a:t>Klinický obraz:</a:t>
            </a:r>
            <a:r>
              <a:rPr lang="cs-CZ" altLang="cs-CZ" u="sng" dirty="0">
                <a:cs typeface="Times New Roman" panose="02020603050405020304" pitchFamily="18" charset="0"/>
              </a:rPr>
              <a:t> </a:t>
            </a:r>
            <a:r>
              <a:rPr lang="cs-CZ" altLang="cs-CZ" u="sng" dirty="0"/>
              <a:t> </a:t>
            </a:r>
            <a:r>
              <a:rPr lang="cs-CZ" altLang="cs-CZ" b="1" dirty="0" err="1"/>
              <a:t>kampylobakterová</a:t>
            </a:r>
            <a:r>
              <a:rPr lang="cs-CZ" altLang="cs-CZ" b="1" dirty="0"/>
              <a:t> enteritida, ID 1-7 dní</a:t>
            </a:r>
          </a:p>
          <a:p>
            <a:pPr marL="339725" indent="-339725" defTabSz="449263">
              <a:spcBef>
                <a:spcPts val="700"/>
              </a:spcBef>
              <a:buClr>
                <a:srgbClr val="FFFF00"/>
              </a:buClr>
              <a:buFont typeface="Courier New" panose="02070309020205020404" pitchFamily="49" charset="0"/>
              <a:buChar char="o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cs-CZ" altLang="cs-CZ" sz="1700" dirty="0">
                <a:cs typeface="Times New Roman" panose="02020603050405020304" pitchFamily="18" charset="0"/>
              </a:rPr>
              <a:t> teplota, únava, nevolnost </a:t>
            </a:r>
          </a:p>
          <a:p>
            <a:pPr marL="339725" indent="-339725" defTabSz="449263">
              <a:spcBef>
                <a:spcPts val="700"/>
              </a:spcBef>
              <a:buClr>
                <a:srgbClr val="FFFF00"/>
              </a:buClr>
              <a:buFont typeface="Courier New" panose="02070309020205020404" pitchFamily="49" charset="0"/>
              <a:buChar char="o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cs-CZ" altLang="cs-CZ" sz="1700" dirty="0"/>
              <a:t> </a:t>
            </a:r>
            <a:r>
              <a:rPr lang="cs-CZ" altLang="cs-CZ" sz="1700" dirty="0">
                <a:cs typeface="Times New Roman" panose="02020603050405020304" pitchFamily="18" charset="0"/>
              </a:rPr>
              <a:t>řídké stolice později: vodnaté, někdy hlen, krev</a:t>
            </a:r>
          </a:p>
          <a:p>
            <a:pPr marL="339725" indent="-339725" defTabSz="449263">
              <a:spcBef>
                <a:spcPts val="700"/>
              </a:spcBef>
              <a:buClr>
                <a:srgbClr val="FFFF00"/>
              </a:buClr>
              <a:buFont typeface="Courier New" panose="02070309020205020404" pitchFamily="49" charset="0"/>
              <a:buChar char="o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cs-CZ" altLang="cs-CZ" sz="1700" dirty="0"/>
              <a:t> </a:t>
            </a:r>
            <a:r>
              <a:rPr lang="cs-CZ" altLang="cs-CZ" sz="1700" dirty="0">
                <a:cs typeface="Times New Roman" panose="02020603050405020304" pitchFamily="18" charset="0"/>
              </a:rPr>
              <a:t>křečovité bolesti v břiše</a:t>
            </a:r>
          </a:p>
          <a:p>
            <a:pPr marL="339725" indent="-339725" defTabSz="449263">
              <a:spcBef>
                <a:spcPts val="700"/>
              </a:spcBef>
              <a:buClr>
                <a:srgbClr val="FFFF00"/>
              </a:buClr>
              <a:buFont typeface="Courier New" panose="02070309020205020404" pitchFamily="49" charset="0"/>
              <a:buChar char="o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cs-CZ" altLang="cs-CZ" sz="1700" dirty="0"/>
              <a:t> </a:t>
            </a:r>
            <a:r>
              <a:rPr lang="cs-CZ" altLang="cs-CZ" sz="1700" dirty="0">
                <a:cs typeface="Times New Roman" panose="02020603050405020304" pitchFamily="18" charset="0"/>
              </a:rPr>
              <a:t>trvání několik dní</a:t>
            </a:r>
          </a:p>
          <a:p>
            <a:pPr marL="339725" indent="-339725" defTabSz="449263">
              <a:spcBef>
                <a:spcPts val="700"/>
              </a:spcBef>
              <a:buClr>
                <a:srgbClr val="FFFF00"/>
              </a:buClr>
              <a:buFont typeface="Courier New" panose="02070309020205020404" pitchFamily="49" charset="0"/>
              <a:buChar char="o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cs-CZ" altLang="cs-CZ" sz="1700" dirty="0"/>
              <a:t> </a:t>
            </a:r>
            <a:r>
              <a:rPr lang="cs-CZ" altLang="cs-CZ" sz="1700" dirty="0">
                <a:cs typeface="Times New Roman" panose="02020603050405020304" pitchFamily="18" charset="0"/>
              </a:rPr>
              <a:t>u oslabených jedinců - septické komplikace</a:t>
            </a:r>
            <a:r>
              <a:rPr lang="cs-CZ" altLang="cs-CZ" sz="1700" dirty="0"/>
              <a:t> (pneumonie apod.)</a:t>
            </a:r>
          </a:p>
          <a:p>
            <a:pPr marL="339725" indent="-339725" defTabSz="449263">
              <a:spcBef>
                <a:spcPts val="700"/>
              </a:spcBef>
              <a:buClr>
                <a:srgbClr val="FFFF00"/>
              </a:buClr>
              <a:buFont typeface="Times New Roman CE" charset="0"/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cs-CZ" altLang="cs-CZ" b="1" u="sng" dirty="0">
                <a:cs typeface="Times New Roman" panose="02020603050405020304" pitchFamily="18" charset="0"/>
              </a:rPr>
              <a:t>Léčba</a:t>
            </a:r>
            <a:r>
              <a:rPr lang="cs-CZ" altLang="cs-CZ" b="1" dirty="0">
                <a:cs typeface="Times New Roman" panose="02020603050405020304" pitchFamily="18" charset="0"/>
              </a:rPr>
              <a:t>:</a:t>
            </a:r>
            <a:r>
              <a:rPr lang="cs-CZ" altLang="cs-CZ" b="1" dirty="0"/>
              <a:t>  </a:t>
            </a:r>
            <a:r>
              <a:rPr lang="cs-CZ" altLang="cs-CZ" dirty="0">
                <a:cs typeface="Times New Roman" panose="02020603050405020304" pitchFamily="18" charset="0"/>
              </a:rPr>
              <a:t>rehydratace (pozor na malé děti!)</a:t>
            </a:r>
            <a:r>
              <a:rPr lang="cs-CZ" altLang="cs-CZ" dirty="0"/>
              <a:t>, </a:t>
            </a:r>
            <a:r>
              <a:rPr lang="cs-CZ" altLang="cs-CZ" dirty="0">
                <a:cs typeface="Times New Roman" panose="02020603050405020304" pitchFamily="18" charset="0"/>
              </a:rPr>
              <a:t>dieta, ATB jen u těžkých stavů</a:t>
            </a:r>
            <a:endParaRPr lang="cs-CZ" altLang="cs-CZ" dirty="0"/>
          </a:p>
          <a:p>
            <a:pPr marL="339725" indent="-339725" defTabSz="449263">
              <a:spcBef>
                <a:spcPts val="700"/>
              </a:spcBef>
              <a:buClr>
                <a:srgbClr val="FFFF00"/>
              </a:buClr>
              <a:buFont typeface="Times New Roman CE" charset="0"/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cs-CZ" altLang="cs-CZ" b="1" u="sng" dirty="0">
                <a:cs typeface="Times New Roman" panose="02020603050405020304" pitchFamily="18" charset="0"/>
              </a:rPr>
              <a:t>Prognóza</a:t>
            </a:r>
            <a:r>
              <a:rPr lang="cs-CZ" altLang="cs-CZ" b="1" dirty="0">
                <a:cs typeface="Times New Roman" panose="02020603050405020304" pitchFamily="18" charset="0"/>
              </a:rPr>
              <a:t>: </a:t>
            </a:r>
            <a:r>
              <a:rPr lang="cs-CZ" altLang="cs-CZ" dirty="0"/>
              <a:t> </a:t>
            </a:r>
            <a:r>
              <a:rPr lang="cs-CZ" altLang="cs-CZ" dirty="0">
                <a:cs typeface="Times New Roman" panose="02020603050405020304" pitchFamily="18" charset="0"/>
              </a:rPr>
              <a:t>dobrá</a:t>
            </a:r>
          </a:p>
          <a:p>
            <a:pPr marL="339725" indent="-339725" defTabSz="449263">
              <a:spcBef>
                <a:spcPts val="700"/>
              </a:spcBef>
              <a:buClr>
                <a:srgbClr val="FFFF00"/>
              </a:buClr>
              <a:buFont typeface="Times New Roman CE" charset="0"/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cs-CZ" altLang="cs-CZ" b="1" u="sng" dirty="0">
                <a:cs typeface="Times New Roman" panose="02020603050405020304" pitchFamily="18" charset="0"/>
              </a:rPr>
              <a:t>Prevence</a:t>
            </a:r>
            <a:r>
              <a:rPr lang="cs-CZ" altLang="cs-CZ" b="1" dirty="0">
                <a:cs typeface="Times New Roman" panose="02020603050405020304" pitchFamily="18" charset="0"/>
              </a:rPr>
              <a:t>:</a:t>
            </a:r>
            <a:r>
              <a:rPr lang="cs-CZ" altLang="cs-CZ" dirty="0"/>
              <a:t>  </a:t>
            </a:r>
            <a:r>
              <a:rPr lang="cs-CZ" altLang="cs-CZ" dirty="0">
                <a:cs typeface="Times New Roman" panose="02020603050405020304" pitchFamily="18" charset="0"/>
              </a:rPr>
              <a:t>hygienické zásady při přípravě živočišných produktů - zvláště </a:t>
            </a:r>
            <a:r>
              <a:rPr lang="cs-CZ" altLang="cs-CZ" u="sng" dirty="0">
                <a:cs typeface="Times New Roman" panose="02020603050405020304" pitchFamily="18" charset="0"/>
              </a:rPr>
              <a:t>tepelná příprava drůbežího a vepřového masa, </a:t>
            </a:r>
            <a:r>
              <a:rPr lang="cs-CZ" altLang="cs-CZ" dirty="0" err="1">
                <a:cs typeface="Times New Roman" panose="02020603050405020304" pitchFamily="18" charset="0"/>
              </a:rPr>
              <a:t>Campylobacter</a:t>
            </a:r>
            <a:r>
              <a:rPr lang="cs-CZ" altLang="cs-CZ" dirty="0">
                <a:cs typeface="Times New Roman" panose="02020603050405020304" pitchFamily="18" charset="0"/>
              </a:rPr>
              <a:t> je schopný přežívat delší dobu i při chladničkových teplotách ve vodě, v mléce, trusu, lze dobře zničit </a:t>
            </a:r>
            <a:r>
              <a:rPr lang="cs-CZ" altLang="cs-CZ" u="sng" dirty="0">
                <a:cs typeface="Times New Roman" panose="02020603050405020304" pitchFamily="18" charset="0"/>
              </a:rPr>
              <a:t>pasterizací</a:t>
            </a:r>
          </a:p>
        </p:txBody>
      </p:sp>
      <p:sp>
        <p:nvSpPr>
          <p:cNvPr id="4" name="Nadpis 2">
            <a:extLst>
              <a:ext uri="{FF2B5EF4-FFF2-40B4-BE49-F238E27FC236}">
                <a16:creationId xmlns:a16="http://schemas.microsoft.com/office/drawing/2014/main" id="{DA7891B3-4DE6-C647-9397-C79AAA0AB5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325" y="287338"/>
            <a:ext cx="7543800" cy="1449387"/>
          </a:xfrm>
        </p:spPr>
        <p:txBody>
          <a:bodyPr/>
          <a:lstStyle/>
          <a:p>
            <a:r>
              <a:rPr lang="cs-CZ" dirty="0"/>
              <a:t>KAMPYLOBAKTER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D19A3BE2-E66A-EB48-8587-8FA4E461C34F}"/>
              </a:ext>
            </a:extLst>
          </p:cNvPr>
          <p:cNvSpPr txBox="1"/>
          <p:nvPr/>
        </p:nvSpPr>
        <p:spPr>
          <a:xfrm>
            <a:off x="312192" y="274638"/>
            <a:ext cx="2632900" cy="369332"/>
          </a:xfrm>
          <a:prstGeom prst="rect">
            <a:avLst/>
          </a:prstGeom>
          <a:solidFill>
            <a:schemeClr val="accent1">
              <a:lumMod val="40000"/>
              <a:lumOff val="60000"/>
              <a:alpha val="56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cs-CZ" dirty="0">
                <a:latin typeface="+mj-lt"/>
              </a:rPr>
              <a:t>PRŮJMOVÁ ONEMOCNĚNÍ</a:t>
            </a:r>
          </a:p>
        </p:txBody>
      </p:sp>
    </p:spTree>
  </p:cSld>
  <p:clrMapOvr>
    <a:masterClrMapping/>
  </p:clrMapOvr>
  <p:transition>
    <p:wipe dir="d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Rectangle 3">
            <a:extLst>
              <a:ext uri="{FF2B5EF4-FFF2-40B4-BE49-F238E27FC236}">
                <a16:creationId xmlns:a16="http://schemas.microsoft.com/office/drawing/2014/main" id="{6F57468E-3585-0445-8560-9BBD09C52E5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822324" y="1949451"/>
            <a:ext cx="7543799" cy="4165600"/>
          </a:xfrm>
        </p:spPr>
        <p:txBody>
          <a:bodyPr lIns="90000" tIns="46800" rIns="90000" bIns="46800">
            <a:normAutofit/>
          </a:bodyPr>
          <a:lstStyle/>
          <a:p>
            <a:pPr marL="339725" indent="-339725" defTabSz="449263">
              <a:spcBef>
                <a:spcPts val="700"/>
              </a:spcBef>
              <a:buClr>
                <a:srgbClr val="FFFF00"/>
              </a:buClr>
              <a:buFont typeface="Times New Roman CE" charset="0"/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cs-CZ" altLang="cs-CZ" sz="1800" b="1" u="sng" dirty="0"/>
              <a:t>Etiologie</a:t>
            </a:r>
            <a:r>
              <a:rPr lang="cs-CZ" altLang="cs-CZ" sz="1800" b="1" dirty="0"/>
              <a:t>: </a:t>
            </a:r>
            <a:r>
              <a:rPr lang="cs-CZ" altLang="cs-CZ" sz="1800" i="1" dirty="0" err="1"/>
              <a:t>Rotavirus</a:t>
            </a:r>
            <a:r>
              <a:rPr lang="cs-CZ" altLang="cs-CZ" sz="1800" dirty="0"/>
              <a:t> </a:t>
            </a:r>
            <a:endParaRPr lang="cs-CZ" altLang="cs-CZ" sz="1800" b="1" dirty="0"/>
          </a:p>
          <a:p>
            <a:pPr marL="339725" indent="-339725" defTabSz="449263">
              <a:spcBef>
                <a:spcPts val="700"/>
              </a:spcBef>
              <a:buClr>
                <a:srgbClr val="FFFF00"/>
              </a:buClr>
              <a:buFont typeface="Times New Roman CE" charset="0"/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cs-CZ" altLang="cs-CZ" sz="1800" b="1" u="sng" dirty="0"/>
              <a:t>Epidemiologie</a:t>
            </a:r>
            <a:r>
              <a:rPr lang="cs-CZ" altLang="cs-CZ" sz="1800" b="1" dirty="0"/>
              <a:t>: </a:t>
            </a:r>
          </a:p>
          <a:p>
            <a:pPr marL="339725" indent="-339725" defTabSz="449263">
              <a:spcBef>
                <a:spcPts val="700"/>
              </a:spcBef>
              <a:buClr>
                <a:srgbClr val="FFFF00"/>
              </a:buClr>
              <a:buFont typeface="Arial" panose="020B0604020202020204" pitchFamily="34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cs-CZ" altLang="cs-CZ" sz="1800" dirty="0"/>
              <a:t>zimní epidemie, celosvětově asi 130 mil episod ročně, 1 mil úmrtí ročně (zejména rozvojové země), nejtěžší průběhy u dětí pod 5 let věku </a:t>
            </a:r>
          </a:p>
          <a:p>
            <a:pPr marL="339725" indent="-339725" defTabSz="449263">
              <a:spcBef>
                <a:spcPts val="700"/>
              </a:spcBef>
              <a:buClr>
                <a:srgbClr val="FFFF00"/>
              </a:buClr>
              <a:buFont typeface="Arial" panose="020B0604020202020204" pitchFamily="34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cs-CZ" altLang="cs-CZ" sz="1800" dirty="0"/>
              <a:t>fekálně orální přenos, ID 1-3 dny</a:t>
            </a:r>
          </a:p>
          <a:p>
            <a:pPr marL="339725" indent="-339725" defTabSz="449263">
              <a:spcBef>
                <a:spcPts val="700"/>
              </a:spcBef>
              <a:buClr>
                <a:srgbClr val="FFFF00"/>
              </a:buClr>
              <a:buFont typeface="Times New Roman CE" charset="0"/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cs-CZ" altLang="cs-CZ" sz="1800" b="1" u="sng" dirty="0"/>
              <a:t>Klinika</a:t>
            </a:r>
            <a:r>
              <a:rPr lang="cs-CZ" altLang="cs-CZ" sz="1800" b="1" dirty="0"/>
              <a:t>: ROTAVIROVÁ ENTERITIDA </a:t>
            </a:r>
          </a:p>
          <a:p>
            <a:pPr marL="339725" indent="-339725" defTabSz="449263">
              <a:spcBef>
                <a:spcPts val="700"/>
              </a:spcBef>
              <a:buClr>
                <a:srgbClr val="FFFF00"/>
              </a:buClr>
              <a:buFont typeface="Times New Roman CE" charset="0"/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cs-CZ" altLang="cs-CZ" sz="1800" u="sng" dirty="0"/>
              <a:t>triáda</a:t>
            </a:r>
            <a:r>
              <a:rPr lang="cs-CZ" altLang="cs-CZ" sz="1800" dirty="0"/>
              <a:t>: horečky, zvracení, vodnatý průjem - prolongovaný v trvání</a:t>
            </a:r>
          </a:p>
          <a:p>
            <a:pPr marL="339725" indent="-339725" defTabSz="449263">
              <a:spcBef>
                <a:spcPts val="700"/>
              </a:spcBef>
              <a:buClr>
                <a:srgbClr val="FFFF00"/>
              </a:buClr>
              <a:buFont typeface="Times New Roman CE" charset="0"/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cs-CZ" altLang="cs-CZ" sz="1800" b="1" u="sng" dirty="0"/>
              <a:t>Terapie</a:t>
            </a:r>
            <a:r>
              <a:rPr lang="cs-CZ" altLang="cs-CZ" sz="1800" b="1" dirty="0"/>
              <a:t>: </a:t>
            </a:r>
            <a:r>
              <a:rPr lang="cs-CZ" altLang="cs-CZ" sz="1800" dirty="0"/>
              <a:t>rehydratace</a:t>
            </a:r>
            <a:r>
              <a:rPr lang="cs-CZ" altLang="cs-CZ" sz="1800" b="1" dirty="0"/>
              <a:t> </a:t>
            </a:r>
            <a:r>
              <a:rPr lang="mr-IN" altLang="cs-CZ" sz="1800" b="1" dirty="0">
                <a:ea typeface="Mangal" panose="02040503050203030202" pitchFamily="18" charset="0"/>
              </a:rPr>
              <a:t>–</a:t>
            </a:r>
            <a:r>
              <a:rPr lang="cs-CZ" altLang="cs-CZ" sz="1800" b="1" dirty="0"/>
              <a:t> perorálně, intravenózně dle stavu</a:t>
            </a:r>
          </a:p>
          <a:p>
            <a:pPr marL="339725" indent="-339725" defTabSz="449263">
              <a:spcBef>
                <a:spcPts val="700"/>
              </a:spcBef>
              <a:buClr>
                <a:srgbClr val="FFFF00"/>
              </a:buClr>
              <a:buFont typeface="Times New Roman CE" charset="0"/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cs-CZ" altLang="cs-CZ" sz="1800" b="1" u="sng" dirty="0"/>
              <a:t>Prevence</a:t>
            </a:r>
            <a:r>
              <a:rPr lang="cs-CZ" altLang="cs-CZ" sz="1800" b="1" dirty="0"/>
              <a:t>: o</a:t>
            </a:r>
            <a:r>
              <a:rPr lang="cs-CZ" altLang="cs-CZ" sz="1800" dirty="0"/>
              <a:t>čkování (živá perorální vakcína, v ČR nepovinné)</a:t>
            </a:r>
          </a:p>
        </p:txBody>
      </p:sp>
      <p:pic>
        <p:nvPicPr>
          <p:cNvPr id="11267" name="Picture 4">
            <a:extLst>
              <a:ext uri="{FF2B5EF4-FFF2-40B4-BE49-F238E27FC236}">
                <a16:creationId xmlns:a16="http://schemas.microsoft.com/office/drawing/2014/main" id="{B858107F-9829-B44A-9FDB-63EE0D8E73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4473" y="287338"/>
            <a:ext cx="2412083" cy="223223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</a:extLst>
        </p:spPr>
      </p:pic>
      <p:pic>
        <p:nvPicPr>
          <p:cNvPr id="11268" name="Picture 5">
            <a:extLst>
              <a:ext uri="{FF2B5EF4-FFF2-40B4-BE49-F238E27FC236}">
                <a16:creationId xmlns:a16="http://schemas.microsoft.com/office/drawing/2014/main" id="{82CD0EDB-004D-7A47-A8AA-C8B99EE21B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287338"/>
            <a:ext cx="2708372" cy="2013461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</a:extLst>
        </p:spPr>
      </p:pic>
      <p:sp>
        <p:nvSpPr>
          <p:cNvPr id="3" name="Nadpis 2">
            <a:extLst>
              <a:ext uri="{FF2B5EF4-FFF2-40B4-BE49-F238E27FC236}">
                <a16:creationId xmlns:a16="http://schemas.microsoft.com/office/drawing/2014/main" id="{6AC650C1-CF84-6A49-9B95-DB091AC710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ROTAVIRY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0EDC6890-D7CB-2F40-9DF0-F8DDDAA0ADF0}"/>
              </a:ext>
            </a:extLst>
          </p:cNvPr>
          <p:cNvSpPr txBox="1"/>
          <p:nvPr/>
        </p:nvSpPr>
        <p:spPr>
          <a:xfrm>
            <a:off x="107504" y="6439857"/>
            <a:ext cx="413606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100" dirty="0"/>
              <a:t>https://</a:t>
            </a:r>
            <a:r>
              <a:rPr lang="cs-CZ" sz="1100" dirty="0" err="1"/>
              <a:t>www.wikiskripta.eu</a:t>
            </a:r>
            <a:r>
              <a:rPr lang="cs-CZ" sz="1100" dirty="0"/>
              <a:t>/</a:t>
            </a:r>
            <a:r>
              <a:rPr lang="cs-CZ" sz="1100" dirty="0" err="1"/>
              <a:t>w</a:t>
            </a:r>
            <a:r>
              <a:rPr lang="cs-CZ" sz="1100" dirty="0"/>
              <a:t>/Rotavirov%C3%A1_enteritida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97993F03-C7AF-104E-85C6-C761D288C6A4}"/>
              </a:ext>
            </a:extLst>
          </p:cNvPr>
          <p:cNvSpPr txBox="1"/>
          <p:nvPr/>
        </p:nvSpPr>
        <p:spPr>
          <a:xfrm>
            <a:off x="312192" y="274638"/>
            <a:ext cx="2632900" cy="369332"/>
          </a:xfrm>
          <a:prstGeom prst="rect">
            <a:avLst/>
          </a:prstGeom>
          <a:solidFill>
            <a:schemeClr val="accent1">
              <a:lumMod val="40000"/>
              <a:lumOff val="60000"/>
              <a:alpha val="56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cs-CZ" dirty="0">
                <a:latin typeface="+mj-lt"/>
              </a:rPr>
              <a:t>PRŮJMOVÁ ONEMOCNĚNÍ</a:t>
            </a:r>
          </a:p>
        </p:txBody>
      </p:sp>
    </p:spTree>
  </p:cSld>
  <p:clrMapOvr>
    <a:masterClrMapping/>
  </p:clrMapOvr>
  <p:transition>
    <p:wipe dir="d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9658813-AB29-CA45-9E67-865CEB1486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HERPETICKÉ INFEKCE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0843613-DAA0-D546-A6CA-C578B663E4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- </a:t>
            </a:r>
            <a:r>
              <a:rPr lang="cs-CZ" b="1" dirty="0"/>
              <a:t>herpes viry </a:t>
            </a:r>
            <a:r>
              <a:rPr lang="cs-CZ" dirty="0"/>
              <a:t>= široká skupina DNA – virů, která způsobuje převážně latentní infekce u zvířat i lidí</a:t>
            </a:r>
          </a:p>
          <a:p>
            <a:r>
              <a:rPr lang="cs-CZ" dirty="0"/>
              <a:t>- pro člověka jsou nejvýznamnější: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b="1" dirty="0"/>
              <a:t>herpes simplex virus typu 1 </a:t>
            </a:r>
            <a:r>
              <a:rPr lang="cs-CZ" dirty="0"/>
              <a:t>(HSV 1) – herpes </a:t>
            </a:r>
            <a:r>
              <a:rPr lang="cs-CZ" dirty="0" err="1"/>
              <a:t>labialis</a:t>
            </a:r>
            <a:r>
              <a:rPr lang="cs-CZ" dirty="0"/>
              <a:t> “opar“</a:t>
            </a:r>
            <a:endParaRPr lang="cs-CZ" b="1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cs-CZ" b="1" dirty="0"/>
              <a:t>herpes simplex virus typu 2 </a:t>
            </a:r>
            <a:r>
              <a:rPr lang="cs-CZ" dirty="0"/>
              <a:t>(HSV 2) – herpes </a:t>
            </a:r>
            <a:r>
              <a:rPr lang="cs-CZ" dirty="0" err="1"/>
              <a:t>genitalis</a:t>
            </a:r>
            <a:endParaRPr lang="cs-CZ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cs-CZ" b="1" dirty="0" err="1"/>
              <a:t>varicella</a:t>
            </a:r>
            <a:r>
              <a:rPr lang="cs-CZ" b="1" dirty="0"/>
              <a:t> </a:t>
            </a:r>
            <a:r>
              <a:rPr lang="cs-CZ" b="1" dirty="0" err="1"/>
              <a:t>zoster</a:t>
            </a:r>
            <a:r>
              <a:rPr lang="cs-CZ" b="1" dirty="0"/>
              <a:t> virus </a:t>
            </a:r>
            <a:r>
              <a:rPr lang="cs-CZ" dirty="0"/>
              <a:t>(VZV) – plané neštovice, herpes </a:t>
            </a:r>
            <a:r>
              <a:rPr lang="cs-CZ" dirty="0" err="1"/>
              <a:t>zoster</a:t>
            </a:r>
            <a:r>
              <a:rPr lang="cs-CZ" dirty="0"/>
              <a:t> (pásový opar)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b="1" dirty="0" err="1"/>
              <a:t>Epstein-Barrové</a:t>
            </a:r>
            <a:r>
              <a:rPr lang="cs-CZ" b="1" dirty="0"/>
              <a:t> virus </a:t>
            </a:r>
            <a:r>
              <a:rPr lang="cs-CZ" dirty="0"/>
              <a:t>(EBV, HHV 4) – infekční mononukleóza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b="1" dirty="0" err="1"/>
              <a:t>cytomegalovirus</a:t>
            </a:r>
            <a:r>
              <a:rPr lang="cs-CZ" dirty="0"/>
              <a:t> (CMV) – pneumonie, retinitida, encefalitida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b="1" dirty="0"/>
              <a:t>lidské herpes viry 6, 7, 8 </a:t>
            </a:r>
            <a:r>
              <a:rPr lang="cs-CZ" dirty="0"/>
              <a:t>(HHV 6, 7, 8)</a:t>
            </a:r>
          </a:p>
          <a:p>
            <a:endParaRPr lang="cs-CZ" dirty="0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E30A5BD5-2E08-4344-9FE3-D08672DCFF39}"/>
              </a:ext>
            </a:extLst>
          </p:cNvPr>
          <p:cNvSpPr txBox="1"/>
          <p:nvPr/>
        </p:nvSpPr>
        <p:spPr>
          <a:xfrm>
            <a:off x="161342" y="177800"/>
            <a:ext cx="1321965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cs-CZ" dirty="0">
                <a:latin typeface="+mn-lt"/>
              </a:rPr>
              <a:t>HERPESVIRY</a:t>
            </a:r>
          </a:p>
        </p:txBody>
      </p:sp>
    </p:spTree>
    <p:extLst>
      <p:ext uri="{BB962C8B-B14F-4D97-AF65-F5344CB8AC3E}">
        <p14:creationId xmlns:p14="http://schemas.microsoft.com/office/powerpoint/2010/main" val="242461437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3">
            <a:extLst>
              <a:ext uri="{FF2B5EF4-FFF2-40B4-BE49-F238E27FC236}">
                <a16:creationId xmlns:a16="http://schemas.microsoft.com/office/drawing/2014/main" id="{485AD611-A5F7-BF4B-A530-27802E3C0E87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822960" y="1828800"/>
            <a:ext cx="7543800" cy="2463800"/>
          </a:xfrm>
        </p:spPr>
        <p:txBody>
          <a:bodyPr lIns="90000" tIns="46800" rIns="90000" bIns="46800"/>
          <a:lstStyle/>
          <a:p>
            <a:pPr marL="339725" indent="-339725" defTabSz="449263">
              <a:lnSpc>
                <a:spcPct val="100000"/>
              </a:lnSpc>
              <a:spcBef>
                <a:spcPts val="700"/>
              </a:spcBef>
              <a:buClr>
                <a:srgbClr val="FFFF00"/>
              </a:buClr>
              <a:buFont typeface="Times New Roman CE" charset="0"/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cs-CZ" altLang="cs-CZ" sz="1800" b="1" u="sng" dirty="0">
                <a:cs typeface="Times New Roman" panose="02020603050405020304" pitchFamily="18" charset="0"/>
              </a:rPr>
              <a:t>Definice</a:t>
            </a:r>
            <a:r>
              <a:rPr lang="cs-CZ" altLang="cs-CZ" sz="1800" b="1" dirty="0">
                <a:cs typeface="Times New Roman" panose="02020603050405020304" pitchFamily="18" charset="0"/>
              </a:rPr>
              <a:t>:</a:t>
            </a:r>
            <a:r>
              <a:rPr lang="cs-CZ" altLang="cs-CZ" sz="1800" dirty="0"/>
              <a:t>  ex</a:t>
            </a:r>
            <a:r>
              <a:rPr lang="cs-CZ" altLang="cs-CZ" sz="1800" dirty="0">
                <a:cs typeface="Times New Roman" panose="02020603050405020304" pitchFamily="18" charset="0"/>
              </a:rPr>
              <a:t>plozivní zvracení a  průjmy vyvolané toxinem, který vyprodukovala bakterie pomnožená v potravě.  </a:t>
            </a:r>
          </a:p>
          <a:p>
            <a:pPr marL="339725" indent="-339725" defTabSz="449263">
              <a:lnSpc>
                <a:spcPts val="4175"/>
              </a:lnSpc>
              <a:spcBef>
                <a:spcPts val="700"/>
              </a:spcBef>
              <a:buClr>
                <a:srgbClr val="FFFF00"/>
              </a:buClr>
              <a:buFont typeface="Times New Roman CE" charset="0"/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cs-CZ" altLang="cs-CZ" sz="1800" b="1" u="sng" dirty="0"/>
              <a:t>Průběh</a:t>
            </a:r>
            <a:r>
              <a:rPr lang="cs-CZ" altLang="cs-CZ" sz="1800" dirty="0"/>
              <a:t>: krátká inkubační doba, zpravidla bez teplot a rychlá </a:t>
            </a:r>
            <a:r>
              <a:rPr lang="cs-CZ" altLang="cs-CZ" sz="1800" dirty="0" err="1"/>
              <a:t>úzdrava</a:t>
            </a:r>
            <a:endParaRPr lang="cs-CZ" altLang="cs-CZ" sz="1800" dirty="0"/>
          </a:p>
        </p:txBody>
      </p:sp>
      <p:sp>
        <p:nvSpPr>
          <p:cNvPr id="13315" name="Rectangle 4">
            <a:extLst>
              <a:ext uri="{FF2B5EF4-FFF2-40B4-BE49-F238E27FC236}">
                <a16:creationId xmlns:a16="http://schemas.microsoft.com/office/drawing/2014/main" id="{C1B02CB2-36E2-EE47-9CFE-E50CCBE8264B}"/>
              </a:ext>
            </a:extLst>
          </p:cNvPr>
          <p:cNvSpPr>
            <a:spLocks noGrp="1" noChangeArrowheads="1"/>
          </p:cNvSpPr>
          <p:nvPr>
            <p:ph sz="half" idx="2"/>
          </p:nvPr>
        </p:nvSpPr>
        <p:spPr>
          <a:xfrm>
            <a:off x="822960" y="3398143"/>
            <a:ext cx="7543800" cy="2641600"/>
          </a:xfrm>
        </p:spPr>
        <p:txBody>
          <a:bodyPr/>
          <a:lstStyle/>
          <a:p>
            <a:pPr>
              <a:lnSpc>
                <a:spcPct val="80000"/>
              </a:lnSpc>
              <a:spcBef>
                <a:spcPts val="700"/>
              </a:spcBef>
              <a:buClr>
                <a:srgbClr val="FFFFFF"/>
              </a:buClr>
              <a:buFont typeface="Times New Roman CE" charset="0"/>
              <a:buNone/>
            </a:pPr>
            <a:endParaRPr lang="cs-CZ" altLang="cs-CZ" sz="1800" dirty="0">
              <a:latin typeface="Times New Roman CE" charset="0"/>
            </a:endParaRPr>
          </a:p>
          <a:p>
            <a:pPr>
              <a:lnSpc>
                <a:spcPct val="80000"/>
              </a:lnSpc>
              <a:spcBef>
                <a:spcPts val="700"/>
              </a:spcBef>
              <a:buClr>
                <a:srgbClr val="FFFFFF"/>
              </a:buClr>
              <a:buFont typeface="Times New Roman CE" charset="0"/>
              <a:buNone/>
            </a:pPr>
            <a:r>
              <a:rPr lang="cs-CZ" altLang="cs-CZ" b="1" i="1" dirty="0" err="1">
                <a:cs typeface="Times New Roman" panose="02020603050405020304" pitchFamily="18" charset="0"/>
              </a:rPr>
              <a:t>Staphylococcus</a:t>
            </a:r>
            <a:r>
              <a:rPr lang="cs-CZ" altLang="cs-CZ" b="1" i="1" dirty="0">
                <a:cs typeface="Times New Roman" panose="02020603050405020304" pitchFamily="18" charset="0"/>
              </a:rPr>
              <a:t> aureus</a:t>
            </a:r>
            <a:r>
              <a:rPr lang="cs-CZ" altLang="cs-CZ" b="1" dirty="0"/>
              <a:t> a </a:t>
            </a:r>
            <a:r>
              <a:rPr lang="cs-CZ" altLang="cs-CZ" b="1" dirty="0" err="1"/>
              <a:t>enterotoxikóza</a:t>
            </a:r>
            <a:endParaRPr lang="cs-CZ" altLang="cs-CZ" dirty="0"/>
          </a:p>
          <a:p>
            <a:pPr>
              <a:lnSpc>
                <a:spcPct val="80000"/>
              </a:lnSpc>
              <a:spcBef>
                <a:spcPts val="700"/>
              </a:spcBef>
              <a:buClr>
                <a:srgbClr val="FFFFFF"/>
              </a:buClr>
              <a:buFont typeface="Times New Roman CE" charset="0"/>
              <a:buNone/>
            </a:pPr>
            <a:r>
              <a:rPr lang="cs-CZ" altLang="cs-CZ" sz="1800" b="1" dirty="0"/>
              <a:t>Etiologie</a:t>
            </a:r>
            <a:r>
              <a:rPr lang="cs-CZ" altLang="cs-CZ" sz="1800" dirty="0"/>
              <a:t>:  </a:t>
            </a:r>
            <a:r>
              <a:rPr lang="cs-CZ" altLang="cs-CZ" sz="1800" dirty="0">
                <a:cs typeface="Times New Roman" panose="02020603050405020304" pitchFamily="18" charset="0"/>
              </a:rPr>
              <a:t>enterotoxin </a:t>
            </a:r>
            <a:r>
              <a:rPr lang="cs-CZ" altLang="cs-CZ" sz="1800" dirty="0" err="1">
                <a:cs typeface="Times New Roman" panose="02020603050405020304" pitchFamily="18" charset="0"/>
              </a:rPr>
              <a:t>termorezistentní</a:t>
            </a:r>
            <a:r>
              <a:rPr lang="cs-CZ" altLang="cs-CZ" sz="1800" dirty="0">
                <a:cs typeface="Times New Roman" panose="02020603050405020304" pitchFamily="18" charset="0"/>
              </a:rPr>
              <a:t> produkovaná </a:t>
            </a:r>
            <a:r>
              <a:rPr lang="cs-CZ" altLang="cs-CZ" sz="1800" dirty="0" err="1">
                <a:cs typeface="Times New Roman" panose="02020603050405020304" pitchFamily="18" charset="0"/>
              </a:rPr>
              <a:t>StAu</a:t>
            </a:r>
            <a:r>
              <a:rPr lang="cs-CZ" altLang="cs-CZ" sz="1800" dirty="0"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80000"/>
              </a:lnSpc>
              <a:spcBef>
                <a:spcPts val="700"/>
              </a:spcBef>
              <a:buClr>
                <a:srgbClr val="FFFFFF"/>
              </a:buClr>
              <a:buFont typeface="Times New Roman CE" charset="0"/>
              <a:buNone/>
            </a:pPr>
            <a:r>
              <a:rPr lang="cs-CZ" altLang="cs-CZ" sz="1800" b="1" dirty="0"/>
              <a:t>Epidemiologie</a:t>
            </a:r>
            <a:r>
              <a:rPr lang="cs-CZ" altLang="cs-CZ" sz="1800" dirty="0"/>
              <a:t>:  </a:t>
            </a:r>
            <a:r>
              <a:rPr lang="cs-CZ" altLang="cs-CZ" sz="1800" dirty="0">
                <a:cs typeface="Times New Roman" panose="02020603050405020304" pitchFamily="18" charset="0"/>
              </a:rPr>
              <a:t>studený bufet:  saláty, paštiky (i omáčky)  </a:t>
            </a:r>
          </a:p>
          <a:p>
            <a:pPr algn="just">
              <a:lnSpc>
                <a:spcPct val="80000"/>
              </a:lnSpc>
              <a:spcBef>
                <a:spcPts val="700"/>
              </a:spcBef>
              <a:buClr>
                <a:srgbClr val="FFFF00"/>
              </a:buClr>
              <a:buFont typeface="Times New Roman CE" charset="0"/>
              <a:buNone/>
            </a:pPr>
            <a:r>
              <a:rPr lang="cs-CZ" altLang="cs-CZ" sz="1800" b="1" dirty="0"/>
              <a:t>Příčina</a:t>
            </a:r>
            <a:r>
              <a:rPr lang="cs-CZ" altLang="cs-CZ" sz="1800" dirty="0"/>
              <a:t>: h</a:t>
            </a:r>
            <a:r>
              <a:rPr lang="cs-CZ" altLang="cs-CZ" sz="1800" dirty="0">
                <a:cs typeface="Times New Roman" panose="02020603050405020304" pitchFamily="18" charset="0"/>
              </a:rPr>
              <a:t>nisavá afekce (na prstu kuchaře),</a:t>
            </a:r>
            <a:r>
              <a:rPr lang="cs-CZ" altLang="cs-CZ" sz="1800" dirty="0"/>
              <a:t> </a:t>
            </a:r>
            <a:r>
              <a:rPr lang="cs-CZ" altLang="cs-CZ" sz="1800" dirty="0">
                <a:cs typeface="Times New Roman" panose="02020603050405020304" pitchFamily="18" charset="0"/>
              </a:rPr>
              <a:t>ID:  1-6 hodin </a:t>
            </a:r>
          </a:p>
          <a:p>
            <a:pPr algn="just">
              <a:lnSpc>
                <a:spcPct val="80000"/>
              </a:lnSpc>
              <a:spcBef>
                <a:spcPts val="700"/>
              </a:spcBef>
              <a:buClr>
                <a:srgbClr val="FFFF00"/>
              </a:buClr>
              <a:buFont typeface="Times New Roman CE" charset="0"/>
              <a:buNone/>
            </a:pPr>
            <a:r>
              <a:rPr lang="cs-CZ" altLang="cs-CZ" sz="1800" b="1" dirty="0"/>
              <a:t>Klinika</a:t>
            </a:r>
            <a:r>
              <a:rPr lang="cs-CZ" altLang="cs-CZ" sz="1800" dirty="0"/>
              <a:t>: různá stádia -- </a:t>
            </a:r>
            <a:r>
              <a:rPr lang="cs-CZ" altLang="cs-CZ" sz="1800" dirty="0">
                <a:cs typeface="Times New Roman" panose="02020603050405020304" pitchFamily="18" charset="0"/>
              </a:rPr>
              <a:t>bez teplot</a:t>
            </a:r>
            <a:r>
              <a:rPr lang="cs-CZ" altLang="cs-CZ" sz="1800" dirty="0"/>
              <a:t>y až </a:t>
            </a:r>
            <a:r>
              <a:rPr lang="cs-CZ" altLang="cs-CZ" sz="1800" dirty="0">
                <a:cs typeface="Times New Roman" panose="02020603050405020304" pitchFamily="18" charset="0"/>
              </a:rPr>
              <a:t>úporné zvracení a průjem… dramatický stav většinou odezní během 24 hod </a:t>
            </a:r>
          </a:p>
          <a:p>
            <a:pPr algn="just">
              <a:lnSpc>
                <a:spcPct val="80000"/>
              </a:lnSpc>
              <a:spcBef>
                <a:spcPts val="700"/>
              </a:spcBef>
              <a:buClr>
                <a:srgbClr val="FFFF00"/>
              </a:buClr>
              <a:buFont typeface="Times New Roman CE" charset="0"/>
              <a:buNone/>
            </a:pPr>
            <a:r>
              <a:rPr lang="cs-CZ" altLang="cs-CZ" sz="1800" b="1" dirty="0">
                <a:cs typeface="Times New Roman" panose="02020603050405020304" pitchFamily="18" charset="0"/>
              </a:rPr>
              <a:t>Terapie</a:t>
            </a:r>
            <a:r>
              <a:rPr lang="cs-CZ" altLang="cs-CZ" sz="1800" dirty="0">
                <a:cs typeface="Times New Roman" panose="02020603050405020304" pitchFamily="18" charset="0"/>
              </a:rPr>
              <a:t>: rehydratace</a:t>
            </a:r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C789473B-E0E4-394E-8D5A-9415DF7D25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OTRAVY Z POTRAVIN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060CF285-E0CA-3844-A197-2FC56ABBA2D8}"/>
              </a:ext>
            </a:extLst>
          </p:cNvPr>
          <p:cNvSpPr txBox="1"/>
          <p:nvPr/>
        </p:nvSpPr>
        <p:spPr>
          <a:xfrm>
            <a:off x="312192" y="274638"/>
            <a:ext cx="2632900" cy="369332"/>
          </a:xfrm>
          <a:prstGeom prst="rect">
            <a:avLst/>
          </a:prstGeom>
          <a:solidFill>
            <a:schemeClr val="accent1">
              <a:lumMod val="40000"/>
              <a:lumOff val="60000"/>
              <a:alpha val="56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cs-CZ" dirty="0">
                <a:latin typeface="+mj-lt"/>
              </a:rPr>
              <a:t>PRŮJMOVÁ ONEMOCNĚNÍ</a:t>
            </a:r>
          </a:p>
        </p:txBody>
      </p:sp>
    </p:spTree>
  </p:cSld>
  <p:clrMapOvr>
    <a:masterClrMapping/>
  </p:clrMapOvr>
  <p:transition>
    <p:wipe dir="d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23" name="Rectangle 7">
            <a:extLst>
              <a:ext uri="{FF2B5EF4-FFF2-40B4-BE49-F238E27FC236}">
                <a16:creationId xmlns:a16="http://schemas.microsoft.com/office/drawing/2014/main" id="{103B2B0B-D21E-6840-9A4B-5205BAEFC71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cs-CZ" altLang="x-none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SYFILIS</a:t>
            </a:r>
            <a:r>
              <a:rPr lang="cs-CZ" altLang="x-non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– LUES - PŘIJÍCE</a:t>
            </a:r>
          </a:p>
        </p:txBody>
      </p:sp>
      <p:sp>
        <p:nvSpPr>
          <p:cNvPr id="15362" name="Rectangle 8">
            <a:extLst>
              <a:ext uri="{FF2B5EF4-FFF2-40B4-BE49-F238E27FC236}">
                <a16:creationId xmlns:a16="http://schemas.microsoft.com/office/drawing/2014/main" id="{302E5657-8F0D-DE47-A835-1B2C843EC224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684212" y="1916113"/>
            <a:ext cx="7704212" cy="4177183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cs-CZ" altLang="cs-CZ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= celosvětově se vyskytující infekční chronické systémové onemocnění charakteristické střídáním příznakového a bezpříznakového období, je přenášené pohlavním stykem</a:t>
            </a:r>
          </a:p>
          <a:p>
            <a:pPr>
              <a:lnSpc>
                <a:spcPct val="80000"/>
              </a:lnSpc>
            </a:pPr>
            <a:r>
              <a:rPr lang="cs-CZ" altLang="cs-CZ" sz="1800" b="1" u="sng" dirty="0">
                <a:solidFill>
                  <a:schemeClr val="tx1">
                    <a:lumMod val="85000"/>
                    <a:lumOff val="15000"/>
                  </a:schemeClr>
                </a:solidFill>
              </a:rPr>
              <a:t>Etiologie</a:t>
            </a:r>
            <a:r>
              <a:rPr lang="cs-CZ" altLang="cs-CZ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: </a:t>
            </a:r>
            <a:r>
              <a:rPr lang="cs-CZ" altLang="cs-CZ" sz="180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Treponema </a:t>
            </a:r>
            <a:r>
              <a:rPr lang="cs-CZ" altLang="cs-CZ" sz="1800" i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pallidum</a:t>
            </a:r>
            <a:r>
              <a:rPr lang="cs-CZ" altLang="cs-CZ" sz="180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cs-CZ" altLang="cs-CZ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– anaerobní spirální bakterie (spirochéta)</a:t>
            </a:r>
          </a:p>
          <a:p>
            <a:pPr>
              <a:lnSpc>
                <a:spcPct val="80000"/>
              </a:lnSpc>
            </a:pPr>
            <a:r>
              <a:rPr lang="cs-CZ" altLang="cs-CZ" sz="1800" b="1" u="sng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Epi</a:t>
            </a:r>
            <a:r>
              <a:rPr lang="cs-CZ" altLang="cs-CZ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: přenos pohlavním stykem všech forem s nakaženým, z matky na plod přes placentu - </a:t>
            </a:r>
            <a:r>
              <a:rPr lang="cs-CZ" altLang="cs-CZ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novorozenec bude ve svém nejčasnějším věku postižen příznaky vrozené syfilis, které jsou obvykle nevratné, úmrtnost dětí je poté mnohem vyšší, nežli u syfilis získané, </a:t>
            </a:r>
            <a:r>
              <a:rPr lang="cs-CZ" altLang="cs-CZ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kontaminované předměty – méně, protože Treponema na kyslíku rychle hyne</a:t>
            </a:r>
            <a:endParaRPr lang="cs-CZ" altLang="cs-CZ" sz="1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>
              <a:lnSpc>
                <a:spcPct val="80000"/>
              </a:lnSpc>
            </a:pPr>
            <a:r>
              <a:rPr lang="cs-CZ" altLang="cs-CZ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- první a druhé stádium je infekční, třetí stádium nemoci je neinfekční</a:t>
            </a:r>
          </a:p>
          <a:p>
            <a:pPr>
              <a:lnSpc>
                <a:spcPct val="80000"/>
              </a:lnSpc>
            </a:pPr>
            <a:r>
              <a:rPr lang="cs-CZ" altLang="cs-CZ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- ID: cca 3 týdny</a:t>
            </a:r>
          </a:p>
          <a:p>
            <a:pPr>
              <a:lnSpc>
                <a:spcPct val="80000"/>
              </a:lnSpc>
            </a:pPr>
            <a:r>
              <a:rPr lang="cs-CZ" altLang="cs-CZ" sz="1800" b="1" u="sng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Dg</a:t>
            </a:r>
            <a:r>
              <a:rPr lang="cs-CZ" altLang="cs-CZ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: klinický obraz, sérologické vyšetření protilátek, vyšetření materiálu mikroskopicky „v zástinu“ – typický obraz </a:t>
            </a:r>
            <a:r>
              <a:rPr lang="cs-CZ" altLang="cs-CZ" sz="1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spirochet</a:t>
            </a:r>
            <a:endParaRPr lang="cs-CZ" altLang="cs-CZ" sz="1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>
              <a:lnSpc>
                <a:spcPct val="80000"/>
              </a:lnSpc>
            </a:pPr>
            <a:r>
              <a:rPr lang="cs-CZ" altLang="cs-CZ" sz="1800" b="1" u="sng" dirty="0">
                <a:solidFill>
                  <a:schemeClr val="tx1">
                    <a:lumMod val="85000"/>
                    <a:lumOff val="15000"/>
                  </a:schemeClr>
                </a:solidFill>
              </a:rPr>
              <a:t>Klinicky</a:t>
            </a:r>
            <a:r>
              <a:rPr lang="cs-CZ" altLang="cs-CZ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: 3 stádia onemocnění – viz dále</a:t>
            </a:r>
          </a:p>
          <a:p>
            <a:pPr>
              <a:lnSpc>
                <a:spcPct val="80000"/>
              </a:lnSpc>
            </a:pPr>
            <a:r>
              <a:rPr lang="cs-CZ" altLang="cs-CZ" sz="1800" b="1" u="sng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Terapie</a:t>
            </a:r>
            <a:r>
              <a:rPr lang="cs-CZ" altLang="cs-CZ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: ATB dlouhodobě - penicilin, erytromycin, očkování neexistuje</a:t>
            </a:r>
            <a:endParaRPr lang="cs-CZ" altLang="cs-CZ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60438" name="Picture 22" descr="392924423_860dafa0a4">
            <a:extLst>
              <a:ext uri="{FF2B5EF4-FFF2-40B4-BE49-F238E27FC236}">
                <a16:creationId xmlns:a16="http://schemas.microsoft.com/office/drawing/2014/main" id="{9888487C-B839-1D48-8EE5-BF6D387B2E9C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79734" y="93192"/>
            <a:ext cx="2108691" cy="1822921"/>
          </a:xfrm>
          <a:noFill/>
          <a:ln>
            <a:solidFill>
              <a:schemeClr val="tx1"/>
            </a:solidFill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7"/>
                    </a:srgbClr>
                  </a:outerShdw>
                </a:effectLst>
              </a14:hiddenEffects>
            </a:ext>
          </a:extLst>
        </p:spPr>
      </p:pic>
      <p:sp>
        <p:nvSpPr>
          <p:cNvPr id="15364" name="AutoShape 11" descr="ANd9GcRPeYFKg9DjdqODDhDhbLVVSMTs0MbjxteAzbQfSdjGUHupLG1gzw">
            <a:extLst>
              <a:ext uri="{FF2B5EF4-FFF2-40B4-BE49-F238E27FC236}">
                <a16:creationId xmlns:a16="http://schemas.microsoft.com/office/drawing/2014/main" id="{9C638108-72F8-D44C-B894-ED903723DA1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460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15365" name="AutoShape 13" descr="ANd9GcRPeYFKg9DjdqODDhDhbLVVSMTs0MbjxteAzbQfSdjGUHupLG1gzw">
            <a:extLst>
              <a:ext uri="{FF2B5EF4-FFF2-40B4-BE49-F238E27FC236}">
                <a16:creationId xmlns:a16="http://schemas.microsoft.com/office/drawing/2014/main" id="{A356DE80-9DDF-804E-9946-CCBEC3EBDF5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460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15366" name="AutoShape 15" descr="ANd9GcRPeYFKg9DjdqODDhDhbLVVSMTs0MbjxteAzbQfSdjGUHupLG1gzw">
            <a:extLst>
              <a:ext uri="{FF2B5EF4-FFF2-40B4-BE49-F238E27FC236}">
                <a16:creationId xmlns:a16="http://schemas.microsoft.com/office/drawing/2014/main" id="{4F244DC6-C1CB-FB4A-A3DC-939A803977F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460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15367" name="AutoShape 17" descr="2Q==">
            <a:extLst>
              <a:ext uri="{FF2B5EF4-FFF2-40B4-BE49-F238E27FC236}">
                <a16:creationId xmlns:a16="http://schemas.microsoft.com/office/drawing/2014/main" id="{13893FC3-1825-354F-87DF-05583CAC45D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460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15368" name="AutoShape 19" descr="2Q==">
            <a:extLst>
              <a:ext uri="{FF2B5EF4-FFF2-40B4-BE49-F238E27FC236}">
                <a16:creationId xmlns:a16="http://schemas.microsoft.com/office/drawing/2014/main" id="{7A253F2E-C25A-DA43-84BF-6A10F77DBB6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460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ADC7C4FA-2496-6941-9C8D-5D6D0A1A9E27}"/>
              </a:ext>
            </a:extLst>
          </p:cNvPr>
          <p:cNvSpPr txBox="1"/>
          <p:nvPr/>
        </p:nvSpPr>
        <p:spPr>
          <a:xfrm>
            <a:off x="312192" y="274638"/>
            <a:ext cx="815095" cy="369332"/>
          </a:xfrm>
          <a:prstGeom prst="rect">
            <a:avLst/>
          </a:prstGeom>
          <a:solidFill>
            <a:schemeClr val="accent1">
              <a:lumMod val="40000"/>
              <a:lumOff val="60000"/>
              <a:alpha val="56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cs-CZ" dirty="0">
                <a:latin typeface="+mj-lt"/>
              </a:rPr>
              <a:t>SYFILIS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F4053231-76A4-9647-8616-D7F0341C0BE7}"/>
              </a:ext>
            </a:extLst>
          </p:cNvPr>
          <p:cNvSpPr txBox="1"/>
          <p:nvPr/>
        </p:nvSpPr>
        <p:spPr>
          <a:xfrm>
            <a:off x="3473" y="6574795"/>
            <a:ext cx="262924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100" dirty="0"/>
              <a:t>https://</a:t>
            </a:r>
            <a:r>
              <a:rPr lang="cs-CZ" sz="1100" dirty="0" err="1"/>
              <a:t>www.wikiskripta.eu</a:t>
            </a:r>
            <a:r>
              <a:rPr lang="cs-CZ" sz="1100" dirty="0"/>
              <a:t>/</a:t>
            </a:r>
            <a:r>
              <a:rPr lang="cs-CZ" sz="1100" dirty="0" err="1"/>
              <a:t>w</a:t>
            </a:r>
            <a:r>
              <a:rPr lang="cs-CZ" sz="1100" dirty="0"/>
              <a:t>/Syfilis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>
            <a:extLst>
              <a:ext uri="{FF2B5EF4-FFF2-40B4-BE49-F238E27FC236}">
                <a16:creationId xmlns:a16="http://schemas.microsoft.com/office/drawing/2014/main" id="{12E36D2B-9EA9-5E4F-8EDA-59340A39774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sk-SK" altLang="x-non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SYFILIS</a:t>
            </a:r>
            <a:r>
              <a:rPr lang="sk-SK" altLang="x-none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- </a:t>
            </a:r>
            <a:r>
              <a:rPr lang="sk-SK" altLang="x-none" dirty="0" err="1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primární</a:t>
            </a:r>
            <a:r>
              <a:rPr lang="sk-SK" altLang="x-none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sk-SK" altLang="x-none" dirty="0" err="1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stádium</a:t>
            </a:r>
            <a:endParaRPr lang="cs-CZ" altLang="x-none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52227" name="Rectangle 3">
            <a:extLst>
              <a:ext uri="{FF2B5EF4-FFF2-40B4-BE49-F238E27FC236}">
                <a16:creationId xmlns:a16="http://schemas.microsoft.com/office/drawing/2014/main" id="{32AC7115-18D3-004A-923C-F2AE2A982FEC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700213"/>
            <a:ext cx="7772399" cy="3657600"/>
          </a:xfrm>
        </p:spPr>
        <p:txBody>
          <a:bodyPr rtlCol="0">
            <a:normAutofit/>
          </a:bodyPr>
          <a:lstStyle/>
          <a:p>
            <a:pPr fontAlgn="auto">
              <a:buFontTx/>
              <a:buChar char="-"/>
              <a:defRPr/>
            </a:pPr>
            <a:r>
              <a:rPr lang="sk-SK" altLang="x-none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sk-SK" altLang="x-none" dirty="0" err="1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změny</a:t>
            </a:r>
            <a:r>
              <a:rPr lang="sk-SK" altLang="x-none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v </a:t>
            </a:r>
            <a:r>
              <a:rPr lang="sk-SK" altLang="x-none" dirty="0" err="1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místě</a:t>
            </a:r>
            <a:r>
              <a:rPr lang="sk-SK" altLang="x-none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vstupu </a:t>
            </a:r>
            <a:r>
              <a:rPr lang="sk-SK" altLang="x-none" dirty="0" err="1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infekce</a:t>
            </a:r>
            <a:r>
              <a:rPr lang="sk-SK" altLang="x-none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, inkubační doba je 9-90 dní (</a:t>
            </a:r>
            <a:r>
              <a:rPr lang="sk-SK" altLang="x-none" dirty="0" err="1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průměrně</a:t>
            </a:r>
            <a:r>
              <a:rPr lang="sk-SK" altLang="x-none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21D)</a:t>
            </a:r>
          </a:p>
          <a:p>
            <a:pPr fontAlgn="auto">
              <a:buFontTx/>
              <a:buChar char="-"/>
              <a:defRPr/>
            </a:pPr>
            <a:endParaRPr lang="sk-SK" altLang="x-none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91440" indent="-91440" fontAlgn="auto">
              <a:buFont typeface="Arial" charset="0"/>
              <a:buChar char="•"/>
              <a:defRPr/>
            </a:pPr>
            <a:r>
              <a:rPr lang="sk-SK" altLang="x-none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sk-SK" altLang="x-none" b="1" dirty="0" err="1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ulcus</a:t>
            </a:r>
            <a:r>
              <a:rPr lang="sk-SK" altLang="x-none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sk-SK" altLang="x-none" b="1" dirty="0" err="1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durum</a:t>
            </a:r>
            <a:r>
              <a:rPr lang="sk-SK" altLang="x-none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</a:p>
          <a:p>
            <a:pPr marL="383540" lvl="1" indent="-91440" fontAlgn="auto">
              <a:buFont typeface="Arial" charset="0"/>
              <a:buChar char="•"/>
              <a:defRPr/>
            </a:pPr>
            <a:r>
              <a:rPr lang="sk-SK" altLang="x-none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= </a:t>
            </a:r>
            <a:r>
              <a:rPr lang="sk-SK" altLang="x-none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tvrdý </a:t>
            </a:r>
            <a:r>
              <a:rPr lang="sk-SK" altLang="x-none" dirty="0" err="1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vřed</a:t>
            </a:r>
            <a:r>
              <a:rPr lang="sk-SK" altLang="x-none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v </a:t>
            </a:r>
            <a:r>
              <a:rPr lang="sk-SK" altLang="x-none" dirty="0" err="1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místě</a:t>
            </a:r>
            <a:r>
              <a:rPr lang="sk-SK" altLang="x-none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vstupu </a:t>
            </a:r>
            <a:r>
              <a:rPr lang="sk-SK" altLang="x-none" dirty="0" err="1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infekce</a:t>
            </a:r>
            <a:r>
              <a:rPr lang="sk-SK" altLang="x-none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– </a:t>
            </a:r>
            <a:r>
              <a:rPr lang="sk-SK" altLang="x-none" dirty="0" err="1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nejčastěji</a:t>
            </a:r>
            <a:r>
              <a:rPr lang="sk-SK" altLang="x-none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na </a:t>
            </a:r>
            <a:r>
              <a:rPr lang="sk-SK" altLang="x-none" dirty="0" err="1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genitálu</a:t>
            </a:r>
            <a:r>
              <a:rPr lang="sk-SK" altLang="x-none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či </a:t>
            </a:r>
            <a:r>
              <a:rPr lang="sk-SK" altLang="x-none" dirty="0" err="1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ústech</a:t>
            </a:r>
            <a:endParaRPr lang="sk-SK" altLang="x-none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383540" lvl="1" indent="-91440" fontAlgn="auto">
              <a:buFont typeface="Arial" charset="0"/>
              <a:buChar char="•"/>
              <a:defRPr/>
            </a:pPr>
            <a:r>
              <a:rPr lang="sk-SK" altLang="x-none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s </a:t>
            </a:r>
            <a:r>
              <a:rPr lang="sk-SK" altLang="x-none" dirty="0" err="1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množstvím</a:t>
            </a:r>
            <a:r>
              <a:rPr lang="sk-SK" altLang="x-none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sk-SK" altLang="x-none" dirty="0" err="1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Treponem</a:t>
            </a:r>
            <a:r>
              <a:rPr lang="sk-SK" altLang="x-none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, </a:t>
            </a:r>
            <a:r>
              <a:rPr lang="sk-SK" altLang="x-none" dirty="0" err="1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vysoce</a:t>
            </a:r>
            <a:r>
              <a:rPr lang="sk-SK" altLang="x-none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infekční</a:t>
            </a:r>
          </a:p>
          <a:p>
            <a:pPr marL="91440" indent="-91440" fontAlgn="auto">
              <a:buFont typeface="Arial" charset="0"/>
              <a:buChar char="•"/>
              <a:defRPr/>
            </a:pPr>
            <a:r>
              <a:rPr lang="sk-SK" altLang="x-none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sk-SK" altLang="x-none" b="1" dirty="0" err="1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regionální</a:t>
            </a:r>
            <a:r>
              <a:rPr lang="sk-SK" altLang="x-none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sk-SK" altLang="x-none" b="1" dirty="0" err="1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lymfadenitida</a:t>
            </a:r>
            <a:r>
              <a:rPr lang="sk-SK" altLang="x-none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sk-SK" altLang="x-none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(</a:t>
            </a:r>
            <a:r>
              <a:rPr lang="sk-SK" altLang="x-none" dirty="0" err="1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zduření</a:t>
            </a:r>
            <a:r>
              <a:rPr lang="sk-SK" altLang="x-none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spádových </a:t>
            </a:r>
            <a:r>
              <a:rPr lang="sk-SK" altLang="x-none" dirty="0" err="1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mízních</a:t>
            </a:r>
            <a:r>
              <a:rPr lang="sk-SK" altLang="x-none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sk-SK" altLang="x-none" dirty="0" err="1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uzlin</a:t>
            </a:r>
            <a:r>
              <a:rPr lang="sk-SK" altLang="x-none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)</a:t>
            </a:r>
          </a:p>
          <a:p>
            <a:pPr marL="91440" indent="-91440" fontAlgn="auto">
              <a:defRPr/>
            </a:pPr>
            <a:endParaRPr lang="cs-CZ" altLang="x-none" sz="2800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52229" name="Picture 5" descr="primarysyphilis">
            <a:extLst>
              <a:ext uri="{FF2B5EF4-FFF2-40B4-BE49-F238E27FC236}">
                <a16:creationId xmlns:a16="http://schemas.microsoft.com/office/drawing/2014/main" id="{7EDD4BFE-B9F3-1740-8576-66787E0613CB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26"/>
          <a:stretch>
            <a:fillRect/>
          </a:stretch>
        </p:blipFill>
        <p:spPr>
          <a:xfrm>
            <a:off x="4199532" y="4549894"/>
            <a:ext cx="3776662" cy="2116138"/>
          </a:xfr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7"/>
                    </a:srgbClr>
                  </a:outerShdw>
                </a:effectLst>
              </a14:hiddenEffects>
            </a:ext>
          </a:extLst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4B5948E6-FB85-554D-B589-9DB2C31B1CC4}"/>
              </a:ext>
            </a:extLst>
          </p:cNvPr>
          <p:cNvSpPr txBox="1"/>
          <p:nvPr/>
        </p:nvSpPr>
        <p:spPr>
          <a:xfrm>
            <a:off x="312192" y="274638"/>
            <a:ext cx="815095" cy="369332"/>
          </a:xfrm>
          <a:prstGeom prst="rect">
            <a:avLst/>
          </a:prstGeom>
          <a:solidFill>
            <a:schemeClr val="accent1">
              <a:lumMod val="40000"/>
              <a:lumOff val="60000"/>
              <a:alpha val="56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cs-CZ" dirty="0">
                <a:latin typeface="+mj-lt"/>
              </a:rPr>
              <a:t>SYFILIS</a:t>
            </a:r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937E4070-99C5-5344-859F-FDF1E24843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3245" y="4510327"/>
            <a:ext cx="2779563" cy="215570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>
            <a:extLst>
              <a:ext uri="{FF2B5EF4-FFF2-40B4-BE49-F238E27FC236}">
                <a16:creationId xmlns:a16="http://schemas.microsoft.com/office/drawing/2014/main" id="{96CDA07B-FECE-3F48-AE00-11B25F87A39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02624" cy="16002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sk-SK" altLang="x-non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SYFILIS</a:t>
            </a:r>
            <a:r>
              <a:rPr lang="sk-SK" altLang="x-none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- </a:t>
            </a:r>
            <a:r>
              <a:rPr lang="sk-SK" altLang="x-none" dirty="0" err="1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sekundární</a:t>
            </a:r>
            <a:r>
              <a:rPr lang="sk-SK" altLang="x-none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sk-SK" altLang="x-none" dirty="0" err="1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stádium</a:t>
            </a:r>
            <a:endParaRPr lang="cs-CZ" altLang="x-none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7410" name="Rectangle 4">
            <a:extLst>
              <a:ext uri="{FF2B5EF4-FFF2-40B4-BE49-F238E27FC236}">
                <a16:creationId xmlns:a16="http://schemas.microsoft.com/office/drawing/2014/main" id="{A5202DB7-D2E6-ED47-A63C-9B007B67F36A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737474" y="1874838"/>
            <a:ext cx="5274686" cy="4362474"/>
          </a:xfrm>
        </p:spPr>
        <p:txBody>
          <a:bodyPr/>
          <a:lstStyle/>
          <a:p>
            <a:pPr>
              <a:buFontTx/>
              <a:buChar char="-"/>
            </a:pPr>
            <a:r>
              <a:rPr lang="cs-CZ" altLang="cs-CZ" sz="1800" dirty="0"/>
              <a:t> projev generalizace infekce, do 2 let od </a:t>
            </a:r>
            <a:r>
              <a:rPr lang="cs-CZ" altLang="cs-CZ" sz="1800" dirty="0" err="1"/>
              <a:t>primoinfekce</a:t>
            </a:r>
            <a:r>
              <a:rPr lang="cs-CZ" altLang="cs-CZ" sz="1800" dirty="0"/>
              <a:t> </a:t>
            </a:r>
          </a:p>
          <a:p>
            <a:pPr>
              <a:buFontTx/>
              <a:buChar char="-"/>
            </a:pPr>
            <a:r>
              <a:rPr lang="cs-CZ" altLang="cs-CZ" sz="1800" dirty="0"/>
              <a:t> pomnožení Treponem v krevním oběhu, tvorba protilátek a </a:t>
            </a:r>
            <a:r>
              <a:rPr lang="cs-CZ" altLang="cs-CZ" sz="1800" dirty="0" err="1"/>
              <a:t>imunokomplexů</a:t>
            </a:r>
            <a:r>
              <a:rPr lang="cs-CZ" altLang="cs-CZ" sz="1800" dirty="0"/>
              <a:t> – tělo začíná proti T. bojovat…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altLang="cs-CZ" sz="1800" dirty="0"/>
              <a:t> </a:t>
            </a:r>
            <a:r>
              <a:rPr lang="cs-CZ" altLang="cs-CZ" sz="1800" b="1" dirty="0"/>
              <a:t>mnohočetné kožní </a:t>
            </a:r>
            <a:r>
              <a:rPr lang="cs-CZ" altLang="cs-CZ" sz="1800" b="1" dirty="0" err="1"/>
              <a:t>exantémy</a:t>
            </a:r>
            <a:r>
              <a:rPr lang="cs-CZ" altLang="cs-CZ" sz="1800" b="1" dirty="0"/>
              <a:t> a </a:t>
            </a:r>
            <a:r>
              <a:rPr lang="cs-CZ" altLang="cs-CZ" sz="1800" b="1" dirty="0" err="1"/>
              <a:t>slzniční</a:t>
            </a:r>
            <a:r>
              <a:rPr lang="cs-CZ" altLang="cs-CZ" sz="1800" b="1" dirty="0"/>
              <a:t> enantémy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altLang="cs-CZ" sz="1600" dirty="0" err="1"/>
              <a:t>condylomata</a:t>
            </a:r>
            <a:r>
              <a:rPr lang="cs-CZ" altLang="cs-CZ" sz="1600" dirty="0"/>
              <a:t> lata – </a:t>
            </a:r>
            <a:r>
              <a:rPr lang="cs-CZ" altLang="cs-CZ" sz="1600" dirty="0" err="1"/>
              <a:t>papulky</a:t>
            </a:r>
            <a:r>
              <a:rPr lang="cs-CZ" altLang="cs-CZ" sz="1600" dirty="0"/>
              <a:t> a hrbolky na kůži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altLang="cs-CZ" sz="1600" dirty="0"/>
              <a:t>depigmentace na krku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altLang="cs-CZ" sz="1800" dirty="0"/>
              <a:t> </a:t>
            </a:r>
            <a:r>
              <a:rPr lang="cs-CZ" altLang="cs-CZ" sz="1800" b="1" dirty="0" err="1"/>
              <a:t>alopecia</a:t>
            </a:r>
            <a:r>
              <a:rPr lang="cs-CZ" altLang="cs-CZ" sz="1800" b="1" dirty="0"/>
              <a:t> </a:t>
            </a:r>
            <a:r>
              <a:rPr lang="cs-CZ" altLang="cs-CZ" sz="1800" b="1" dirty="0" err="1"/>
              <a:t>areolaris</a:t>
            </a:r>
            <a:r>
              <a:rPr lang="cs-CZ" altLang="cs-CZ" sz="1800" b="1" dirty="0"/>
              <a:t> </a:t>
            </a:r>
            <a:r>
              <a:rPr lang="cs-CZ" altLang="cs-CZ" sz="1800" dirty="0"/>
              <a:t>(vypadávání vlasů na kštici, vousech, genitálu…)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altLang="cs-CZ" sz="1800" b="1" dirty="0"/>
              <a:t> generalizovaná syfilitická lymfadenopatie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altLang="cs-CZ" sz="1800" dirty="0"/>
              <a:t> 25% neurologické příznaky – akutní syfilitická meningitida</a:t>
            </a:r>
          </a:p>
          <a:p>
            <a:pPr marL="0" indent="0">
              <a:buNone/>
            </a:pPr>
            <a:endParaRPr lang="cs-CZ" altLang="cs-CZ" sz="2800" dirty="0"/>
          </a:p>
        </p:txBody>
      </p:sp>
      <p:pic>
        <p:nvPicPr>
          <p:cNvPr id="55302" name="Picture 6" descr="syfiliticky rash">
            <a:extLst>
              <a:ext uri="{FF2B5EF4-FFF2-40B4-BE49-F238E27FC236}">
                <a16:creationId xmlns:a16="http://schemas.microsoft.com/office/drawing/2014/main" id="{D67AAD26-9E74-AB47-B3CE-E66D72434FC2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56176" y="1943100"/>
            <a:ext cx="2671762" cy="1485900"/>
          </a:xfr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7"/>
                    </a:srgbClr>
                  </a:outerShdw>
                </a:effectLst>
              </a14:hiddenEffects>
            </a:ext>
          </a:extLst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22569392-E050-9A40-8654-C5A7548402A5}"/>
              </a:ext>
            </a:extLst>
          </p:cNvPr>
          <p:cNvSpPr txBox="1"/>
          <p:nvPr/>
        </p:nvSpPr>
        <p:spPr>
          <a:xfrm>
            <a:off x="312192" y="274638"/>
            <a:ext cx="815095" cy="369332"/>
          </a:xfrm>
          <a:prstGeom prst="rect">
            <a:avLst/>
          </a:prstGeom>
          <a:solidFill>
            <a:schemeClr val="accent1">
              <a:lumMod val="40000"/>
              <a:lumOff val="60000"/>
              <a:alpha val="56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cs-CZ" dirty="0">
                <a:latin typeface="+mj-lt"/>
              </a:rPr>
              <a:t>SYFILIS</a:t>
            </a:r>
          </a:p>
        </p:txBody>
      </p:sp>
      <p:pic>
        <p:nvPicPr>
          <p:cNvPr id="11266" name="Picture 2">
            <a:extLst>
              <a:ext uri="{FF2B5EF4-FFF2-40B4-BE49-F238E27FC236}">
                <a16:creationId xmlns:a16="http://schemas.microsoft.com/office/drawing/2014/main" id="{0E78A0A1-ADA0-2741-BF6A-17E6128725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3619500"/>
            <a:ext cx="1663650" cy="252884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2" name="Rectangle 4">
            <a:extLst>
              <a:ext uri="{FF2B5EF4-FFF2-40B4-BE49-F238E27FC236}">
                <a16:creationId xmlns:a16="http://schemas.microsoft.com/office/drawing/2014/main" id="{62985A56-F732-7B41-9580-471DACC4B4E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02624" cy="16002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sk-SK" altLang="x-non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SYFILIS</a:t>
            </a:r>
            <a:r>
              <a:rPr lang="sk-SK" altLang="x-none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- </a:t>
            </a:r>
            <a:r>
              <a:rPr lang="sk-SK" altLang="x-none" dirty="0" err="1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terciární</a:t>
            </a:r>
            <a:r>
              <a:rPr lang="sk-SK" altLang="x-none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sk-SK" altLang="x-none" dirty="0" err="1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stádium</a:t>
            </a:r>
            <a:endParaRPr lang="cs-CZ" altLang="x-none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8434" name="Rectangle 5">
            <a:extLst>
              <a:ext uri="{FF2B5EF4-FFF2-40B4-BE49-F238E27FC236}">
                <a16:creationId xmlns:a16="http://schemas.microsoft.com/office/drawing/2014/main" id="{A337FF40-17B9-B344-B176-5066ADDB1BCA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828800"/>
            <a:ext cx="5035893" cy="3657600"/>
          </a:xfrm>
        </p:spPr>
        <p:txBody>
          <a:bodyPr/>
          <a:lstStyle/>
          <a:p>
            <a:r>
              <a:rPr lang="cs-CZ" altLang="cs-CZ" dirty="0"/>
              <a:t>- rozvoj u třetiny nemocných (ostatní zaléčení včas) </a:t>
            </a:r>
          </a:p>
          <a:p>
            <a:pPr lvl="1"/>
            <a:r>
              <a:rPr lang="cs-CZ" altLang="cs-CZ" b="1" dirty="0" err="1"/>
              <a:t>neurosyfilis</a:t>
            </a:r>
            <a:r>
              <a:rPr lang="cs-CZ" altLang="cs-CZ" dirty="0"/>
              <a:t> (nejdříve za 5 let od </a:t>
            </a:r>
            <a:r>
              <a:rPr lang="cs-CZ" altLang="cs-CZ" dirty="0" err="1"/>
              <a:t>primonákazy</a:t>
            </a:r>
            <a:r>
              <a:rPr lang="cs-CZ" altLang="cs-CZ" dirty="0"/>
              <a:t>)</a:t>
            </a:r>
          </a:p>
          <a:p>
            <a:pPr lvl="2"/>
            <a:r>
              <a:rPr lang="cs-CZ" altLang="cs-CZ" sz="1600" dirty="0" err="1"/>
              <a:t>meningovaskulární</a:t>
            </a:r>
            <a:r>
              <a:rPr lang="cs-CZ" altLang="cs-CZ" sz="1600" dirty="0"/>
              <a:t> syfilis </a:t>
            </a:r>
            <a:r>
              <a:rPr lang="cs-CZ" altLang="cs-CZ" sz="1600" dirty="0">
                <a:sym typeface="Wingdings" pitchFamily="2" charset="2"/>
              </a:rPr>
              <a:t> CMP</a:t>
            </a:r>
            <a:endParaRPr lang="cs-CZ" altLang="cs-CZ" sz="1600" dirty="0"/>
          </a:p>
          <a:p>
            <a:pPr lvl="2"/>
            <a:r>
              <a:rPr lang="cs-CZ" altLang="cs-CZ" sz="1600" dirty="0"/>
              <a:t>atrofie optického nervu</a:t>
            </a:r>
          </a:p>
          <a:p>
            <a:pPr lvl="2"/>
            <a:r>
              <a:rPr lang="cs-CZ" altLang="cs-CZ" sz="1600" dirty="0"/>
              <a:t>postižení míchy – meningitida, bolesti</a:t>
            </a:r>
          </a:p>
          <a:p>
            <a:pPr lvl="2"/>
            <a:r>
              <a:rPr lang="cs-CZ" altLang="cs-CZ" sz="1600" dirty="0"/>
              <a:t>progresivní paralýza – epilepsie, bludy, demence</a:t>
            </a:r>
          </a:p>
          <a:p>
            <a:pPr lvl="2"/>
            <a:r>
              <a:rPr lang="cs-CZ" altLang="cs-CZ" sz="1600" dirty="0"/>
              <a:t>tabes dorsalis – atrofie zadních míšních provazců</a:t>
            </a:r>
          </a:p>
          <a:p>
            <a:pPr lvl="1"/>
            <a:r>
              <a:rPr lang="cs-CZ" altLang="cs-CZ" b="1" dirty="0" err="1"/>
              <a:t>gummata</a:t>
            </a:r>
            <a:r>
              <a:rPr lang="cs-CZ" altLang="cs-CZ" dirty="0"/>
              <a:t> = ostře ohraničené hrboly na kůži i vnitřních orgánech, hojí se jizvou</a:t>
            </a:r>
          </a:p>
          <a:p>
            <a:pPr lvl="1"/>
            <a:r>
              <a:rPr lang="cs-CZ" altLang="cs-CZ" b="1" dirty="0"/>
              <a:t>syfilitická </a:t>
            </a:r>
            <a:r>
              <a:rPr lang="cs-CZ" altLang="cs-CZ" b="1" dirty="0" err="1"/>
              <a:t>aortitída</a:t>
            </a:r>
            <a:endParaRPr lang="cs-CZ" altLang="cs-CZ" b="1" dirty="0"/>
          </a:p>
          <a:p>
            <a:endParaRPr lang="cs-CZ" altLang="cs-CZ" sz="2800" dirty="0"/>
          </a:p>
        </p:txBody>
      </p:sp>
      <p:pic>
        <p:nvPicPr>
          <p:cNvPr id="58375" name="Picture 7" descr="guma pekna">
            <a:extLst>
              <a:ext uri="{FF2B5EF4-FFF2-40B4-BE49-F238E27FC236}">
                <a16:creationId xmlns:a16="http://schemas.microsoft.com/office/drawing/2014/main" id="{A961220A-6DCB-194B-BE1C-41AD4A2398C5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21"/>
          <a:stretch>
            <a:fillRect/>
          </a:stretch>
        </p:blipFill>
        <p:spPr>
          <a:xfrm>
            <a:off x="3707904" y="4856190"/>
            <a:ext cx="2159022" cy="1870518"/>
          </a:xfr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7"/>
                    </a:srgbClr>
                  </a:outerShdw>
                </a:effectLst>
              </a14:hiddenEffects>
            </a:ext>
          </a:extLst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7A9E11BB-D2A0-4648-B1E1-4223588E2FBA}"/>
              </a:ext>
            </a:extLst>
          </p:cNvPr>
          <p:cNvSpPr txBox="1"/>
          <p:nvPr/>
        </p:nvSpPr>
        <p:spPr>
          <a:xfrm>
            <a:off x="312192" y="274638"/>
            <a:ext cx="815095" cy="369332"/>
          </a:xfrm>
          <a:prstGeom prst="rect">
            <a:avLst/>
          </a:prstGeom>
          <a:solidFill>
            <a:schemeClr val="accent1">
              <a:lumMod val="40000"/>
              <a:lumOff val="60000"/>
              <a:alpha val="56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cs-CZ" dirty="0">
                <a:latin typeface="+mj-lt"/>
              </a:rPr>
              <a:t>SYFILIS</a:t>
            </a:r>
          </a:p>
        </p:txBody>
      </p:sp>
      <p:pic>
        <p:nvPicPr>
          <p:cNvPr id="12290" name="Picture 2">
            <a:extLst>
              <a:ext uri="{FF2B5EF4-FFF2-40B4-BE49-F238E27FC236}">
                <a16:creationId xmlns:a16="http://schemas.microsoft.com/office/drawing/2014/main" id="{F3C948DD-27C2-434E-A56B-45B03A783C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864221"/>
            <a:ext cx="2916651" cy="437497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2" name="Rectangle 4">
            <a:extLst>
              <a:ext uri="{FF2B5EF4-FFF2-40B4-BE49-F238E27FC236}">
                <a16:creationId xmlns:a16="http://schemas.microsoft.com/office/drawing/2014/main" id="{62985A56-F732-7B41-9580-471DACC4B4E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02624" cy="16002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sk-SK" altLang="x-non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SYFILIS</a:t>
            </a:r>
            <a:r>
              <a:rPr lang="sk-SK" altLang="x-none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– </a:t>
            </a:r>
            <a:r>
              <a:rPr lang="sk-SK" altLang="x-none" dirty="0" err="1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vrozená</a:t>
            </a:r>
            <a:r>
              <a:rPr lang="sk-SK" altLang="x-none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forma</a:t>
            </a:r>
            <a:endParaRPr lang="cs-CZ" altLang="x-none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7A9E11BB-D2A0-4648-B1E1-4223588E2FBA}"/>
              </a:ext>
            </a:extLst>
          </p:cNvPr>
          <p:cNvSpPr txBox="1"/>
          <p:nvPr/>
        </p:nvSpPr>
        <p:spPr>
          <a:xfrm>
            <a:off x="312192" y="274638"/>
            <a:ext cx="815095" cy="369332"/>
          </a:xfrm>
          <a:prstGeom prst="rect">
            <a:avLst/>
          </a:prstGeom>
          <a:solidFill>
            <a:schemeClr val="accent1">
              <a:lumMod val="40000"/>
              <a:lumOff val="60000"/>
              <a:alpha val="56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cs-CZ" dirty="0">
                <a:latin typeface="+mj-lt"/>
              </a:rPr>
              <a:t>SYFILIS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3027BAE0-B29D-6643-866E-8E3E921ACAF7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685800" y="1828800"/>
            <a:ext cx="7702624" cy="3657600"/>
          </a:xfrm>
        </p:spPr>
        <p:txBody>
          <a:bodyPr/>
          <a:lstStyle/>
          <a:p>
            <a:r>
              <a:rPr lang="cs-CZ" sz="1800" dirty="0"/>
              <a:t>- přenos nakažené matky </a:t>
            </a:r>
            <a:r>
              <a:rPr lang="cs-CZ" sz="1800" dirty="0" err="1"/>
              <a:t>transplacentárně</a:t>
            </a:r>
            <a:r>
              <a:rPr lang="cs-CZ" sz="1800" dirty="0"/>
              <a:t> na plod</a:t>
            </a:r>
          </a:p>
          <a:p>
            <a:r>
              <a:rPr lang="cs-CZ" sz="1800" dirty="0"/>
              <a:t>- tč. povinné testování všech žen v 16.týdnu těhotenství na syfilis!</a:t>
            </a:r>
          </a:p>
          <a:p>
            <a:endParaRPr lang="cs-CZ" dirty="0"/>
          </a:p>
          <a:p>
            <a:pPr lvl="1"/>
            <a:r>
              <a:rPr lang="cs-CZ" b="1" dirty="0"/>
              <a:t>syfilis </a:t>
            </a:r>
            <a:r>
              <a:rPr lang="cs-CZ" b="1" dirty="0" err="1"/>
              <a:t>congenita</a:t>
            </a:r>
            <a:r>
              <a:rPr lang="cs-CZ" b="1" dirty="0"/>
              <a:t> </a:t>
            </a:r>
            <a:r>
              <a:rPr lang="cs-CZ" b="1" dirty="0" err="1"/>
              <a:t>tarda</a:t>
            </a:r>
            <a:r>
              <a:rPr lang="cs-CZ" b="1" dirty="0"/>
              <a:t> </a:t>
            </a:r>
            <a:r>
              <a:rPr lang="cs-CZ" dirty="0"/>
              <a:t>– při infekci matky ve </a:t>
            </a:r>
            <a:r>
              <a:rPr lang="cs-CZ" dirty="0" err="1"/>
              <a:t>II.trimestru</a:t>
            </a:r>
            <a:r>
              <a:rPr lang="cs-CZ" dirty="0"/>
              <a:t> těhotenství, manifestace ve školním věku, postižení kostí (perforace tvrdého patra) a </a:t>
            </a:r>
            <a:r>
              <a:rPr lang="cs-CZ" u="sng" dirty="0" err="1"/>
              <a:t>Hutchinsonova</a:t>
            </a:r>
            <a:r>
              <a:rPr lang="cs-CZ" u="sng" dirty="0"/>
              <a:t> triáda </a:t>
            </a:r>
            <a:r>
              <a:rPr lang="cs-CZ" dirty="0"/>
              <a:t>= slepota, hluchota, soudkovité zuby</a:t>
            </a:r>
          </a:p>
          <a:p>
            <a:pPr lvl="1"/>
            <a:r>
              <a:rPr lang="cs-CZ" b="1" dirty="0"/>
              <a:t>syfilis </a:t>
            </a:r>
            <a:r>
              <a:rPr lang="cs-CZ" b="1" dirty="0" err="1"/>
              <a:t>congenita</a:t>
            </a:r>
            <a:r>
              <a:rPr lang="cs-CZ" b="1" dirty="0"/>
              <a:t> </a:t>
            </a:r>
            <a:r>
              <a:rPr lang="cs-CZ" b="1" dirty="0" err="1"/>
              <a:t>praecox</a:t>
            </a:r>
            <a:r>
              <a:rPr lang="cs-CZ" b="1" dirty="0"/>
              <a:t> </a:t>
            </a:r>
            <a:r>
              <a:rPr lang="cs-CZ" dirty="0"/>
              <a:t>– při infekci matky ve </a:t>
            </a:r>
            <a:r>
              <a:rPr lang="cs-CZ" dirty="0" err="1"/>
              <a:t>III.trimestru</a:t>
            </a:r>
            <a:r>
              <a:rPr lang="cs-CZ" dirty="0"/>
              <a:t>, manifestace v novorozeneckém věku, příznaky 2.stádia syfilis (kožní vyrážky…)</a:t>
            </a:r>
          </a:p>
        </p:txBody>
      </p:sp>
      <p:pic>
        <p:nvPicPr>
          <p:cNvPr id="14338" name="Picture 2">
            <a:extLst>
              <a:ext uri="{FF2B5EF4-FFF2-40B4-BE49-F238E27FC236}">
                <a16:creationId xmlns:a16="http://schemas.microsoft.com/office/drawing/2014/main" id="{2EEC9D2B-5D1D-3440-9397-4FA6147325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022" y="4582556"/>
            <a:ext cx="2810475" cy="211097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>
            <a:extLst>
              <a:ext uri="{FF2B5EF4-FFF2-40B4-BE49-F238E27FC236}">
                <a16:creationId xmlns:a16="http://schemas.microsoft.com/office/drawing/2014/main" id="{7C7DE5AF-A25B-D143-96CF-4380FD47DF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4051" y="4594621"/>
            <a:ext cx="2795898" cy="214352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>
            <a:extLst>
              <a:ext uri="{FF2B5EF4-FFF2-40B4-BE49-F238E27FC236}">
                <a16:creationId xmlns:a16="http://schemas.microsoft.com/office/drawing/2014/main" id="{EB87B366-F8DA-7042-AA85-EED26BE7C4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1503" y="4594621"/>
            <a:ext cx="2922985" cy="214352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296373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Zástupný symbol pro obsah 2">
            <a:extLst>
              <a:ext uri="{FF2B5EF4-FFF2-40B4-BE49-F238E27FC236}">
                <a16:creationId xmlns:a16="http://schemas.microsoft.com/office/drawing/2014/main" id="{2359E5E1-299D-6640-A4F2-2AF8B8D141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2324" y="1846263"/>
            <a:ext cx="7710115" cy="4022725"/>
          </a:xfrm>
        </p:spPr>
        <p:txBody>
          <a:bodyPr/>
          <a:lstStyle/>
          <a:p>
            <a:r>
              <a:rPr lang="cs-CZ" altLang="cs-CZ" dirty="0"/>
              <a:t>= plísňová onemocnění vyvolaná houbami</a:t>
            </a:r>
          </a:p>
          <a:p>
            <a:r>
              <a:rPr lang="cs-CZ" altLang="cs-CZ" dirty="0"/>
              <a:t>- napadají jedince se sníženou imunitou </a:t>
            </a:r>
            <a:r>
              <a:rPr lang="mr-IN" altLang="cs-CZ" dirty="0">
                <a:ea typeface="Mangal" panose="02040503050203030202" pitchFamily="18" charset="0"/>
              </a:rPr>
              <a:t>–</a:t>
            </a:r>
            <a:r>
              <a:rPr lang="cs-CZ" altLang="cs-CZ" dirty="0"/>
              <a:t> </a:t>
            </a:r>
            <a:r>
              <a:rPr lang="cs-CZ" altLang="cs-CZ" dirty="0" err="1"/>
              <a:t>imunokompromitovaní</a:t>
            </a:r>
            <a:r>
              <a:rPr lang="cs-CZ" altLang="cs-CZ" dirty="0"/>
              <a:t> (vrozené vady, AIDS), staří, uživatelé kortikoidů, časté ATB, </a:t>
            </a:r>
            <a:r>
              <a:rPr lang="cs-CZ" altLang="cs-CZ" dirty="0" err="1"/>
              <a:t>imunosuprimujících</a:t>
            </a:r>
            <a:r>
              <a:rPr lang="cs-CZ" altLang="cs-CZ" dirty="0"/>
              <a:t> léků </a:t>
            </a:r>
            <a:r>
              <a:rPr lang="mr-IN" altLang="cs-CZ" dirty="0">
                <a:ea typeface="Mangal" panose="02040503050203030202" pitchFamily="18" charset="0"/>
              </a:rPr>
              <a:t>–</a:t>
            </a:r>
            <a:r>
              <a:rPr lang="cs-CZ" altLang="cs-CZ" dirty="0">
                <a:ea typeface="Mangal" panose="02040503050203030202" pitchFamily="18" charset="0"/>
              </a:rPr>
              <a:t> </a:t>
            </a:r>
            <a:r>
              <a:rPr lang="cs-CZ" altLang="cs-CZ" dirty="0"/>
              <a:t>po transplantacích a pod. </a:t>
            </a:r>
          </a:p>
          <a:p>
            <a:r>
              <a:rPr lang="cs-CZ" altLang="cs-CZ" dirty="0"/>
              <a:t>- </a:t>
            </a:r>
            <a:r>
              <a:rPr lang="cs-CZ" altLang="cs-CZ" b="1" dirty="0"/>
              <a:t>povrchové mykózy</a:t>
            </a:r>
            <a:r>
              <a:rPr lang="cs-CZ" altLang="cs-CZ" dirty="0"/>
              <a:t>: kůže a sliznice </a:t>
            </a:r>
            <a:r>
              <a:rPr lang="cs-CZ" altLang="cs-CZ" dirty="0">
                <a:sym typeface="Wingdings" pitchFamily="2" charset="2"/>
              </a:rPr>
              <a:t> bělavé povlaky</a:t>
            </a:r>
            <a:endParaRPr lang="cs-CZ" altLang="cs-CZ" dirty="0"/>
          </a:p>
          <a:p>
            <a:r>
              <a:rPr lang="cs-CZ" altLang="cs-CZ" dirty="0"/>
              <a:t>- </a:t>
            </a:r>
            <a:r>
              <a:rPr lang="cs-CZ" altLang="cs-CZ" b="1" dirty="0"/>
              <a:t>hluboké mykózy</a:t>
            </a:r>
            <a:r>
              <a:rPr lang="cs-CZ" altLang="cs-CZ" dirty="0"/>
              <a:t>: orgány</a:t>
            </a:r>
          </a:p>
          <a:p>
            <a:endParaRPr lang="cs-CZ" altLang="cs-CZ" dirty="0"/>
          </a:p>
          <a:p>
            <a:pPr lvl="1"/>
            <a:r>
              <a:rPr lang="cs-CZ" altLang="cs-CZ" dirty="0"/>
              <a:t>Kandidové infekce</a:t>
            </a:r>
          </a:p>
          <a:p>
            <a:pPr lvl="2"/>
            <a:r>
              <a:rPr lang="cs-CZ" altLang="cs-CZ" sz="1200" dirty="0"/>
              <a:t>Lokálně v ústech, na jícnu, žaludku, pneumonie</a:t>
            </a:r>
          </a:p>
          <a:p>
            <a:pPr lvl="2"/>
            <a:r>
              <a:rPr lang="cs-CZ" altLang="cs-CZ" sz="1200" dirty="0"/>
              <a:t>Diseminovaná kandidóza, </a:t>
            </a:r>
            <a:r>
              <a:rPr lang="cs-CZ" altLang="cs-CZ" sz="1200" dirty="0" err="1"/>
              <a:t>urocystitida</a:t>
            </a:r>
            <a:endParaRPr lang="cs-CZ" altLang="cs-CZ" sz="1200" dirty="0"/>
          </a:p>
          <a:p>
            <a:pPr lvl="1"/>
            <a:r>
              <a:rPr lang="cs-CZ" altLang="cs-CZ" dirty="0" err="1"/>
              <a:t>Aspergiliózy</a:t>
            </a:r>
            <a:r>
              <a:rPr lang="cs-CZ" altLang="cs-CZ" dirty="0"/>
              <a:t> – pneumonie při AIDS</a:t>
            </a:r>
          </a:p>
          <a:p>
            <a:pPr lvl="1"/>
            <a:r>
              <a:rPr lang="cs-CZ" altLang="cs-CZ" dirty="0"/>
              <a:t>Kryptokokové infekce</a:t>
            </a:r>
          </a:p>
          <a:p>
            <a:pPr lvl="1"/>
            <a:r>
              <a:rPr lang="cs-CZ" altLang="cs-CZ" dirty="0" err="1"/>
              <a:t>Mukormykózy</a:t>
            </a:r>
            <a:endParaRPr lang="cs-CZ" altLang="cs-CZ" dirty="0"/>
          </a:p>
          <a:p>
            <a:pPr>
              <a:buFontTx/>
              <a:buNone/>
            </a:pPr>
            <a:endParaRPr lang="cs-CZ" altLang="cs-CZ" b="1" dirty="0">
              <a:latin typeface="Verdana" panose="020B0604030504040204" pitchFamily="34" charset="0"/>
            </a:endParaRPr>
          </a:p>
        </p:txBody>
      </p:sp>
      <p:pic>
        <p:nvPicPr>
          <p:cNvPr id="19459" name="Picture 3">
            <a:extLst>
              <a:ext uri="{FF2B5EF4-FFF2-40B4-BE49-F238E27FC236}">
                <a16:creationId xmlns:a16="http://schemas.microsoft.com/office/drawing/2014/main" id="{D3942430-7368-1A4B-B546-23526515A2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9496" y="3770337"/>
            <a:ext cx="2667000" cy="24669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Nadpis 2">
            <a:extLst>
              <a:ext uri="{FF2B5EF4-FFF2-40B4-BE49-F238E27FC236}">
                <a16:creationId xmlns:a16="http://schemas.microsoft.com/office/drawing/2014/main" id="{31BAED76-D5D6-3D4A-A883-ADB726DAF2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MYKÓZY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ED160F-8E5B-2848-B4AD-57281796F6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PARAZITÓZY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A415BE0-DA11-4049-B35B-18028DAD37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2325" y="1846263"/>
            <a:ext cx="7543800" cy="4463057"/>
          </a:xfrm>
        </p:spPr>
        <p:txBody>
          <a:bodyPr/>
          <a:lstStyle/>
          <a:p>
            <a:r>
              <a:rPr lang="cs-CZ" b="1" dirty="0"/>
              <a:t>PRVOCI</a:t>
            </a:r>
          </a:p>
          <a:p>
            <a:pPr lvl="1"/>
            <a:r>
              <a:rPr lang="cs-CZ" dirty="0"/>
              <a:t>Giardióza – </a:t>
            </a:r>
            <a:r>
              <a:rPr lang="cs-CZ" dirty="0" err="1"/>
              <a:t>lamblie</a:t>
            </a:r>
            <a:r>
              <a:rPr lang="cs-CZ" dirty="0"/>
              <a:t> střevní (viz dále) </a:t>
            </a:r>
          </a:p>
          <a:p>
            <a:pPr lvl="1"/>
            <a:r>
              <a:rPr lang="cs-CZ" dirty="0" err="1"/>
              <a:t>Toxoplasmóza</a:t>
            </a:r>
            <a:r>
              <a:rPr lang="cs-CZ" dirty="0"/>
              <a:t> – </a:t>
            </a:r>
            <a:r>
              <a:rPr lang="cs-CZ" dirty="0" err="1"/>
              <a:t>Toxoplasma</a:t>
            </a:r>
            <a:r>
              <a:rPr lang="cs-CZ" dirty="0"/>
              <a:t> (viz dále) </a:t>
            </a:r>
          </a:p>
          <a:p>
            <a:pPr lvl="1"/>
            <a:r>
              <a:rPr lang="cs-CZ" dirty="0"/>
              <a:t>Amébóza – měňavka úplavičná </a:t>
            </a:r>
          </a:p>
          <a:p>
            <a:r>
              <a:rPr lang="cs-CZ" b="1" dirty="0"/>
              <a:t>HLÍSTICE</a:t>
            </a:r>
          </a:p>
          <a:p>
            <a:pPr lvl="1"/>
            <a:r>
              <a:rPr lang="cs-CZ" dirty="0" err="1"/>
              <a:t>Enterobióza</a:t>
            </a:r>
            <a:r>
              <a:rPr lang="cs-CZ" dirty="0"/>
              <a:t> – roup dětský (viz dále) </a:t>
            </a:r>
          </a:p>
          <a:p>
            <a:pPr lvl="1"/>
            <a:r>
              <a:rPr lang="cs-CZ" dirty="0"/>
              <a:t>Askarióza – škrkavka dětská (viz dále) </a:t>
            </a:r>
          </a:p>
          <a:p>
            <a:pPr lvl="1"/>
            <a:r>
              <a:rPr lang="cs-CZ" dirty="0" err="1"/>
              <a:t>Toxokaróza</a:t>
            </a:r>
            <a:r>
              <a:rPr lang="cs-CZ" dirty="0"/>
              <a:t> – škrkavka psí/kočičí (viz dále) </a:t>
            </a:r>
          </a:p>
          <a:p>
            <a:pPr lvl="1"/>
            <a:r>
              <a:rPr lang="cs-CZ" dirty="0"/>
              <a:t>Trichinelóza – svalovec stočený (viz dále) </a:t>
            </a:r>
          </a:p>
          <a:p>
            <a:r>
              <a:rPr lang="cs-CZ" b="1" dirty="0"/>
              <a:t>TASEMNICE A MOTOLICE</a:t>
            </a:r>
          </a:p>
          <a:p>
            <a:pPr lvl="1"/>
            <a:r>
              <a:rPr lang="cs-CZ" dirty="0" err="1"/>
              <a:t>Tenióza</a:t>
            </a:r>
            <a:r>
              <a:rPr lang="cs-CZ" dirty="0"/>
              <a:t> – tasemnice (viz dále) </a:t>
            </a:r>
          </a:p>
          <a:p>
            <a:pPr lvl="1"/>
            <a:r>
              <a:rPr lang="cs-CZ" dirty="0" err="1"/>
              <a:t>Schistozomóza</a:t>
            </a:r>
            <a:r>
              <a:rPr lang="cs-CZ" dirty="0"/>
              <a:t> - </a:t>
            </a:r>
            <a:r>
              <a:rPr lang="cs-CZ" dirty="0" err="1"/>
              <a:t>Schistozoma</a:t>
            </a:r>
            <a:endParaRPr lang="cs-CZ" dirty="0"/>
          </a:p>
          <a:p>
            <a:pPr lvl="1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1505151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52ABB703-2B0E-4C3B-B4A2-F3973548E5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F7EA19A-8CEB-6A4D-B99B-A66222CEE0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0517" y="602189"/>
            <a:ext cx="3845379" cy="1450757"/>
          </a:xfrm>
        </p:spPr>
        <p:txBody>
          <a:bodyPr>
            <a:normAutofit/>
          </a:bodyPr>
          <a:lstStyle/>
          <a:p>
            <a:r>
              <a:rPr lang="cs-CZ" dirty="0"/>
              <a:t>GIARDIÓZA</a:t>
            </a:r>
          </a:p>
        </p:txBody>
      </p:sp>
      <p:pic>
        <p:nvPicPr>
          <p:cNvPr id="23554" name="Picture 2">
            <a:extLst>
              <a:ext uri="{FF2B5EF4-FFF2-40B4-BE49-F238E27FC236}">
                <a16:creationId xmlns:a16="http://schemas.microsoft.com/office/drawing/2014/main" id="{93959ADD-AB7A-1149-A8E6-6B3A1EDA5E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43265" y="414682"/>
            <a:ext cx="5083782" cy="5808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9C21570E-E159-49A6-9891-FA397B7A92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08763" y="2086188"/>
            <a:ext cx="3561606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09435C4-20BA-6241-9030-E13D4EB40C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69569" y="2226248"/>
            <a:ext cx="3845379" cy="3670180"/>
          </a:xfrm>
        </p:spPr>
        <p:txBody>
          <a:bodyPr>
            <a:normAutofit fontScale="85000" lnSpcReduction="20000"/>
          </a:bodyPr>
          <a:lstStyle/>
          <a:p>
            <a:pPr>
              <a:buFontTx/>
              <a:buNone/>
            </a:pPr>
            <a:r>
              <a:rPr lang="cs-CZ" altLang="cs-CZ" b="1" u="sng" dirty="0"/>
              <a:t>Původce: </a:t>
            </a:r>
            <a:r>
              <a:rPr lang="cs-CZ" altLang="cs-CZ" i="1" dirty="0" err="1"/>
              <a:t>Giardia</a:t>
            </a:r>
            <a:r>
              <a:rPr lang="cs-CZ" altLang="cs-CZ" i="1" dirty="0"/>
              <a:t> </a:t>
            </a:r>
            <a:r>
              <a:rPr lang="cs-CZ" altLang="cs-CZ" i="1" dirty="0" err="1"/>
              <a:t>lamblia</a:t>
            </a:r>
            <a:r>
              <a:rPr lang="cs-CZ" altLang="cs-CZ" i="1" dirty="0"/>
              <a:t> </a:t>
            </a:r>
            <a:r>
              <a:rPr lang="cs-CZ" altLang="cs-CZ" dirty="0"/>
              <a:t>(prvok, Protozoa)</a:t>
            </a:r>
            <a:endParaRPr lang="cs-CZ" altLang="cs-CZ" b="1" u="sng" dirty="0"/>
          </a:p>
          <a:p>
            <a:pPr>
              <a:buFontTx/>
              <a:buNone/>
            </a:pPr>
            <a:r>
              <a:rPr lang="cs-CZ" altLang="cs-CZ" b="1" u="sng" dirty="0"/>
              <a:t>Přenos: :</a:t>
            </a:r>
            <a:r>
              <a:rPr lang="cs-CZ" altLang="cs-CZ" dirty="0"/>
              <a:t> fekálně-orálně, pozření fekálně znečištěné vody s cystami, větší kolektivy, země s nízkým hygienickým standardem (Rusko, Indie, Afrika..)</a:t>
            </a:r>
          </a:p>
          <a:p>
            <a:pPr>
              <a:buFontTx/>
              <a:buNone/>
            </a:pPr>
            <a:r>
              <a:rPr lang="cs-CZ" altLang="cs-CZ" dirty="0"/>
              <a:t>- v ČR nejčastější </a:t>
            </a:r>
            <a:r>
              <a:rPr lang="cs-CZ" altLang="cs-CZ" dirty="0" err="1"/>
              <a:t>protozoální</a:t>
            </a:r>
            <a:r>
              <a:rPr lang="cs-CZ" altLang="cs-CZ" dirty="0"/>
              <a:t> nákaza (300-400/rok)</a:t>
            </a:r>
          </a:p>
          <a:p>
            <a:pPr>
              <a:buFontTx/>
              <a:buNone/>
            </a:pPr>
            <a:r>
              <a:rPr lang="cs-CZ" altLang="cs-CZ" b="1" u="sng" dirty="0"/>
              <a:t>Klinika: </a:t>
            </a:r>
          </a:p>
          <a:p>
            <a:pPr>
              <a:buFontTx/>
              <a:buNone/>
            </a:pPr>
            <a:r>
              <a:rPr lang="cs-CZ" altLang="cs-CZ" b="1" dirty="0"/>
              <a:t>akutní průjmovité onemocnění </a:t>
            </a:r>
            <a:r>
              <a:rPr lang="cs-CZ" altLang="cs-CZ" dirty="0"/>
              <a:t>– vodnaté, páchnoucí průjmy s tukem, bolesti v břiše, bez horečky</a:t>
            </a:r>
          </a:p>
          <a:p>
            <a:pPr>
              <a:buFontTx/>
              <a:buNone/>
            </a:pPr>
            <a:r>
              <a:rPr lang="cs-CZ" altLang="cs-CZ" b="1" dirty="0"/>
              <a:t>přechod do chronicity! </a:t>
            </a:r>
            <a:r>
              <a:rPr lang="cs-CZ" altLang="cs-CZ" dirty="0"/>
              <a:t>rozvoj malabsorpce, laktózová intolerance, </a:t>
            </a:r>
            <a:r>
              <a:rPr lang="cs-CZ" altLang="cs-CZ" dirty="0" err="1"/>
              <a:t>celiakie</a:t>
            </a:r>
            <a:r>
              <a:rPr lang="cs-CZ" altLang="cs-CZ" dirty="0"/>
              <a:t>…</a:t>
            </a:r>
          </a:p>
          <a:p>
            <a:pPr>
              <a:buFontTx/>
              <a:buNone/>
            </a:pPr>
            <a:endParaRPr lang="cs-CZ" altLang="cs-CZ" dirty="0"/>
          </a:p>
          <a:p>
            <a:endParaRPr lang="cs-CZ" dirty="0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E95DA498-D9A2-4DA9-B9DA-B3776E08CF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" y="6334316"/>
            <a:ext cx="9143989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82A73093-4B9D-420D-B17E-52293703A1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400800"/>
            <a:ext cx="9144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C6ACE92D-4E2E-BD4C-8295-4FC1503221C1}"/>
              </a:ext>
            </a:extLst>
          </p:cNvPr>
          <p:cNvSpPr txBox="1"/>
          <p:nvPr/>
        </p:nvSpPr>
        <p:spPr>
          <a:xfrm>
            <a:off x="6131638" y="217375"/>
            <a:ext cx="2777555" cy="369332"/>
          </a:xfrm>
          <a:prstGeom prst="rect">
            <a:avLst/>
          </a:prstGeom>
          <a:solidFill>
            <a:schemeClr val="accent1">
              <a:lumMod val="40000"/>
              <a:lumOff val="60000"/>
              <a:alpha val="56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cs-CZ" dirty="0">
                <a:latin typeface="+mj-lt"/>
              </a:rPr>
              <a:t>PARAZITÁRNÍ ONEMOCNĚNÍ</a:t>
            </a:r>
            <a:endParaRPr lang="cs-CZ">
              <a:latin typeface="+mj-lt"/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2009622C-E671-9945-91A2-84AD4298C3E1}"/>
              </a:ext>
            </a:extLst>
          </p:cNvPr>
          <p:cNvSpPr txBox="1"/>
          <p:nvPr/>
        </p:nvSpPr>
        <p:spPr>
          <a:xfrm>
            <a:off x="107504" y="6533979"/>
            <a:ext cx="307648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50" dirty="0"/>
              <a:t>https://</a:t>
            </a:r>
            <a:r>
              <a:rPr lang="cs-CZ" sz="1050" dirty="0" err="1"/>
              <a:t>www.wikiskripta.eu</a:t>
            </a:r>
            <a:r>
              <a:rPr lang="cs-CZ" sz="1050" dirty="0"/>
              <a:t>/</a:t>
            </a:r>
            <a:r>
              <a:rPr lang="cs-CZ" sz="1050" dirty="0" err="1"/>
              <a:t>w</a:t>
            </a:r>
            <a:r>
              <a:rPr lang="cs-CZ" sz="1050" dirty="0"/>
              <a:t>/</a:t>
            </a:r>
            <a:r>
              <a:rPr lang="cs-CZ" sz="1050" dirty="0" err="1"/>
              <a:t>Giardia_lamblia</a:t>
            </a:r>
            <a:endParaRPr lang="cs-CZ" sz="1050" dirty="0"/>
          </a:p>
        </p:txBody>
      </p:sp>
    </p:spTree>
    <p:extLst>
      <p:ext uri="{BB962C8B-B14F-4D97-AF65-F5344CB8AC3E}">
        <p14:creationId xmlns:p14="http://schemas.microsoft.com/office/powerpoint/2010/main" val="174636593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52ABB703-2B0E-4C3B-B4A2-F3973548E5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067F452B-A6A0-914B-B34D-7E80843D0C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810" y="632068"/>
            <a:ext cx="3845379" cy="1450757"/>
          </a:xfrm>
        </p:spPr>
        <p:txBody>
          <a:bodyPr>
            <a:normAutofit/>
          </a:bodyPr>
          <a:lstStyle/>
          <a:p>
            <a:r>
              <a:rPr lang="cs-CZ" sz="4400" dirty="0"/>
              <a:t>    TOXOPLASMÓZA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3E5B466D-F043-744C-B74F-370C1CA4B2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-45809"/>
            <a:ext cx="5004048" cy="6562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9C21570E-E159-49A6-9891-FA397B7A92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08763" y="2086188"/>
            <a:ext cx="3561606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506" name="Rectangle 3">
            <a:extLst>
              <a:ext uri="{FF2B5EF4-FFF2-40B4-BE49-F238E27FC236}">
                <a16:creationId xmlns:a16="http://schemas.microsoft.com/office/drawing/2014/main" id="{B040B39F-E10C-EE4B-A0CF-D97CBD4CF8A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808763" y="2198913"/>
            <a:ext cx="3845379" cy="4019315"/>
          </a:xfrm>
        </p:spPr>
        <p:txBody>
          <a:bodyPr>
            <a:normAutofit/>
          </a:bodyPr>
          <a:lstStyle/>
          <a:p>
            <a:pPr>
              <a:buFontTx/>
              <a:buNone/>
            </a:pPr>
            <a:r>
              <a:rPr lang="cs-CZ" altLang="cs-CZ" sz="1600" b="1" u="sng" dirty="0"/>
              <a:t>Původce: </a:t>
            </a:r>
            <a:r>
              <a:rPr lang="cs-CZ" altLang="cs-CZ" sz="1600" i="1" dirty="0" err="1"/>
              <a:t>Toxoplasma</a:t>
            </a:r>
            <a:r>
              <a:rPr lang="cs-CZ" altLang="cs-CZ" sz="1600" i="1" dirty="0"/>
              <a:t> </a:t>
            </a:r>
            <a:r>
              <a:rPr lang="cs-CZ" altLang="cs-CZ" sz="1600" i="1" dirty="0" err="1"/>
              <a:t>gondii</a:t>
            </a:r>
            <a:r>
              <a:rPr lang="cs-CZ" altLang="cs-CZ" sz="1600" i="1" dirty="0"/>
              <a:t> </a:t>
            </a:r>
            <a:r>
              <a:rPr lang="cs-CZ" altLang="cs-CZ" sz="1600" dirty="0"/>
              <a:t>(prvok, Protozoa)</a:t>
            </a:r>
            <a:endParaRPr lang="cs-CZ" altLang="cs-CZ" sz="1600" b="1" u="sng" dirty="0"/>
          </a:p>
          <a:p>
            <a:pPr>
              <a:buFontTx/>
              <a:buNone/>
            </a:pPr>
            <a:r>
              <a:rPr lang="cs-CZ" altLang="cs-CZ" sz="1600" b="1" u="sng" dirty="0"/>
              <a:t>Epidemiologie a vývojový cyklus:</a:t>
            </a:r>
            <a:r>
              <a:rPr lang="cs-CZ" altLang="cs-CZ" sz="1600" dirty="0"/>
              <a:t> fekálně-orální přenos, nakažení probíhá oocystou z trusu koček nebo tkáňovou cystou z masa náhodného hostitele (prase) </a:t>
            </a:r>
            <a:r>
              <a:rPr lang="cs-CZ" altLang="cs-CZ" sz="1600" dirty="0">
                <a:sym typeface="Wingdings" pitchFamily="2" charset="2"/>
              </a:rPr>
              <a:t></a:t>
            </a:r>
            <a:r>
              <a:rPr lang="cs-CZ" altLang="cs-CZ" sz="1600" dirty="0"/>
              <a:t> člověk pozře cystu a parazit se ze střeva dostává do tkání, kde tvoří cysty</a:t>
            </a:r>
          </a:p>
          <a:p>
            <a:pPr>
              <a:buFontTx/>
              <a:buNone/>
            </a:pPr>
            <a:r>
              <a:rPr lang="cs-CZ" altLang="cs-CZ" sz="1600" b="1" u="sng" dirty="0"/>
              <a:t>Klinika:</a:t>
            </a:r>
            <a:r>
              <a:rPr lang="cs-CZ" altLang="cs-CZ" sz="1600" dirty="0"/>
              <a:t> často bezpříznakově, u malé části nakažených jsou </a:t>
            </a:r>
            <a:r>
              <a:rPr lang="cs-CZ" altLang="cs-CZ" sz="1600" dirty="0" err="1"/>
              <a:t>subfebrilie</a:t>
            </a:r>
            <a:r>
              <a:rPr lang="cs-CZ" altLang="cs-CZ" sz="1600" dirty="0"/>
              <a:t>, malátnost, chřipkové příznaky,  zvětšení lymfatických uzlin - lymfadenopatie, bolesti svalů</a:t>
            </a:r>
          </a:p>
          <a:p>
            <a:pPr>
              <a:buFontTx/>
              <a:buNone/>
            </a:pPr>
            <a:r>
              <a:rPr lang="cs-CZ" altLang="cs-CZ" sz="1600" dirty="0"/>
              <a:t>- u těhotných vede k malformacím a poškození plodu (povinné testování všech těhotných)</a:t>
            </a:r>
          </a:p>
          <a:p>
            <a:pPr>
              <a:buFontTx/>
              <a:buNone/>
            </a:pPr>
            <a:r>
              <a:rPr lang="cs-CZ" altLang="cs-CZ" sz="1600" b="1" u="sng" dirty="0"/>
              <a:t>Dg.:</a:t>
            </a:r>
            <a:r>
              <a:rPr lang="cs-CZ" altLang="cs-CZ" sz="1600" dirty="0"/>
              <a:t> nepřímá – KFR, ELISA (</a:t>
            </a:r>
            <a:r>
              <a:rPr lang="cs-CZ" altLang="cs-CZ" sz="1600" dirty="0" err="1"/>
              <a:t>IgA</a:t>
            </a:r>
            <a:r>
              <a:rPr lang="cs-CZ" altLang="cs-CZ" sz="1600" dirty="0"/>
              <a:t>, </a:t>
            </a:r>
            <a:r>
              <a:rPr lang="cs-CZ" altLang="cs-CZ" sz="1600" dirty="0" err="1"/>
              <a:t>IgG</a:t>
            </a:r>
            <a:r>
              <a:rPr lang="cs-CZ" altLang="cs-CZ" sz="1600" dirty="0"/>
              <a:t>)</a:t>
            </a: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E95DA498-D9A2-4DA9-B9DA-B3776E08CF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" y="6334316"/>
            <a:ext cx="9143989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82A73093-4B9D-420D-B17E-52293703A1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400800"/>
            <a:ext cx="9144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7C7E961B-CB5A-194F-8F04-353715FB844B}"/>
              </a:ext>
            </a:extLst>
          </p:cNvPr>
          <p:cNvSpPr txBox="1"/>
          <p:nvPr/>
        </p:nvSpPr>
        <p:spPr>
          <a:xfrm>
            <a:off x="6156176" y="229494"/>
            <a:ext cx="2777555" cy="369332"/>
          </a:xfrm>
          <a:prstGeom prst="rect">
            <a:avLst/>
          </a:prstGeom>
          <a:solidFill>
            <a:schemeClr val="accent1">
              <a:lumMod val="40000"/>
              <a:lumOff val="60000"/>
              <a:alpha val="56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cs-CZ" dirty="0">
                <a:latin typeface="+mj-lt"/>
              </a:rPr>
              <a:t>PARAZITÁRNÍ ONEMOCNĚNÍ</a:t>
            </a:r>
            <a:endParaRPr lang="cs-CZ">
              <a:latin typeface="+mj-lt"/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3917B69C-87D4-A948-A559-6C30C81E4FA5}"/>
              </a:ext>
            </a:extLst>
          </p:cNvPr>
          <p:cNvSpPr txBox="1"/>
          <p:nvPr/>
        </p:nvSpPr>
        <p:spPr>
          <a:xfrm>
            <a:off x="107504" y="6529905"/>
            <a:ext cx="627287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100" dirty="0"/>
              <a:t>https://</a:t>
            </a:r>
            <a:r>
              <a:rPr lang="cs-CZ" sz="1100" dirty="0" err="1"/>
              <a:t>www.wikiskripta.eu</a:t>
            </a:r>
            <a:r>
              <a:rPr lang="cs-CZ" sz="1100" dirty="0"/>
              <a:t>/</a:t>
            </a:r>
            <a:r>
              <a:rPr lang="cs-CZ" sz="1100" dirty="0" err="1"/>
              <a:t>w</a:t>
            </a:r>
            <a:r>
              <a:rPr lang="cs-CZ" sz="1100" dirty="0"/>
              <a:t>/Toxoplazm%C3%B3za#/media/</a:t>
            </a:r>
            <a:r>
              <a:rPr lang="cs-CZ" sz="1100" dirty="0" err="1"/>
              <a:t>File:Toxoplasma_gondii_cs.png</a:t>
            </a:r>
            <a:endParaRPr lang="cs-CZ" sz="11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497E447-DB4B-2F43-BC25-6FD17672E8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b="1" dirty="0"/>
              <a:t>HERPES SIMPLEX VIRUS TYPU 1 a 2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595F72E-BBAB-294F-960E-FC66A98BED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1155" y="1844824"/>
            <a:ext cx="7926140" cy="4391049"/>
          </a:xfrm>
        </p:spPr>
        <p:txBody>
          <a:bodyPr/>
          <a:lstStyle/>
          <a:p>
            <a:r>
              <a:rPr lang="cs-CZ" sz="1800" dirty="0"/>
              <a:t>- zdrojem je nakažený člověk</a:t>
            </a:r>
            <a:r>
              <a:rPr lang="cs-CZ" sz="1800" dirty="0">
                <a:sym typeface="Wingdings" pitchFamily="2" charset="2"/>
              </a:rPr>
              <a:t> </a:t>
            </a:r>
            <a:r>
              <a:rPr lang="cs-CZ" sz="1400" dirty="0">
                <a:sym typeface="Wingdings" pitchFamily="2" charset="2"/>
              </a:rPr>
              <a:t>(obsah </a:t>
            </a:r>
            <a:r>
              <a:rPr lang="cs-CZ" sz="1400" dirty="0" err="1">
                <a:sym typeface="Wingdings" pitchFamily="2" charset="2"/>
              </a:rPr>
              <a:t>aftových</a:t>
            </a:r>
            <a:r>
              <a:rPr lang="cs-CZ" sz="1400" dirty="0">
                <a:sym typeface="Wingdings" pitchFamily="2" charset="2"/>
              </a:rPr>
              <a:t> puchýřků s pomnoženým virem)</a:t>
            </a:r>
            <a:endParaRPr lang="cs-CZ" sz="14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cs-CZ" sz="1600" u="sng" dirty="0" err="1"/>
              <a:t>primoinfekce</a:t>
            </a:r>
            <a:r>
              <a:rPr lang="cs-CZ" sz="1600" u="sng" dirty="0"/>
              <a:t> HSV1 </a:t>
            </a:r>
            <a:r>
              <a:rPr lang="cs-CZ" sz="1600" dirty="0"/>
              <a:t>nejčastěji v dětském věku slinami nakaženého člověka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cs-CZ" sz="1200" dirty="0">
                <a:sym typeface="Wingdings" pitchFamily="2" charset="2"/>
              </a:rPr>
              <a:t> </a:t>
            </a:r>
            <a:r>
              <a:rPr lang="cs-CZ" b="1" dirty="0">
                <a:sym typeface="Wingdings" pitchFamily="2" charset="2"/>
              </a:rPr>
              <a:t>herpetická </a:t>
            </a:r>
            <a:r>
              <a:rPr lang="cs-CZ" b="1" dirty="0" err="1">
                <a:sym typeface="Wingdings" pitchFamily="2" charset="2"/>
              </a:rPr>
              <a:t>gingivostomatitida</a:t>
            </a:r>
            <a:r>
              <a:rPr lang="cs-CZ" b="1" dirty="0">
                <a:sym typeface="Wingdings" pitchFamily="2" charset="2"/>
              </a:rPr>
              <a:t> s afty </a:t>
            </a:r>
            <a:r>
              <a:rPr lang="cs-CZ" dirty="0">
                <a:sym typeface="Wingdings" pitchFamily="2" charset="2"/>
              </a:rPr>
              <a:t>(bolestivost, </a:t>
            </a:r>
            <a:r>
              <a:rPr lang="cs-CZ" sz="1200" dirty="0">
                <a:sym typeface="Wingdings" pitchFamily="2" charset="2"/>
              </a:rPr>
              <a:t>zvýšená teplota, lokální lymfadenopatie..)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cs-CZ" b="1" dirty="0">
                <a:sym typeface="Wingdings" pitchFamily="2" charset="2"/>
              </a:rPr>
              <a:t>herpetická </a:t>
            </a:r>
            <a:r>
              <a:rPr lang="cs-CZ" b="1" dirty="0" err="1">
                <a:sym typeface="Wingdings" pitchFamily="2" charset="2"/>
              </a:rPr>
              <a:t>tonsilofaryngitida</a:t>
            </a:r>
            <a:endParaRPr lang="cs-CZ" sz="1800" b="1" dirty="0">
              <a:sym typeface="Wingdings" pitchFamily="2" charset="2"/>
            </a:endParaRPr>
          </a:p>
          <a:p>
            <a:pPr lvl="2">
              <a:buFont typeface="Courier New" panose="02070309020205020404" pitchFamily="49" charset="0"/>
              <a:buChar char="o"/>
            </a:pPr>
            <a:r>
              <a:rPr lang="cs-CZ" sz="1400" b="1" dirty="0">
                <a:sym typeface="Wingdings" pitchFamily="2" charset="2"/>
              </a:rPr>
              <a:t>komplikovaný průběh u oslabených (</a:t>
            </a:r>
            <a:r>
              <a:rPr lang="cs-CZ" sz="1400" b="1" dirty="0" err="1">
                <a:sym typeface="Wingdings" pitchFamily="2" charset="2"/>
              </a:rPr>
              <a:t>imunokompromitovaní</a:t>
            </a:r>
            <a:r>
              <a:rPr lang="cs-CZ" sz="1400" b="1" dirty="0">
                <a:sym typeface="Wingdings" pitchFamily="2" charset="2"/>
              </a:rPr>
              <a:t> a malé děti): </a:t>
            </a:r>
            <a:r>
              <a:rPr lang="cs-CZ" sz="1400" dirty="0">
                <a:sym typeface="Wingdings" pitchFamily="2" charset="2"/>
              </a:rPr>
              <a:t>meningitida, herpetická encefalitida, keratokonjunktivitida, hepatitida, pneumonie…</a:t>
            </a:r>
            <a:endParaRPr lang="cs-CZ" b="1" dirty="0">
              <a:sym typeface="Wingdings" pitchFamily="2" charset="2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1600" u="sng" dirty="0" err="1"/>
              <a:t>primoinfekce</a:t>
            </a:r>
            <a:r>
              <a:rPr lang="cs-CZ" sz="1600" u="sng" dirty="0"/>
              <a:t> HSV2 </a:t>
            </a:r>
            <a:r>
              <a:rPr lang="cs-CZ" sz="1600" dirty="0"/>
              <a:t>infikovanými porodními cestami matky při </a:t>
            </a:r>
            <a:r>
              <a:rPr lang="cs-CZ" sz="1600" dirty="0" err="1"/>
              <a:t>porpodu</a:t>
            </a:r>
            <a:r>
              <a:rPr lang="cs-CZ" sz="1600" dirty="0"/>
              <a:t>, po zahájení pohlavního života </a:t>
            </a:r>
            <a:r>
              <a:rPr lang="cs-CZ" sz="1600" dirty="0">
                <a:sym typeface="Wingdings" pitchFamily="2" charset="2"/>
              </a:rPr>
              <a:t> </a:t>
            </a:r>
            <a:r>
              <a:rPr lang="cs-CZ" sz="1400" b="1" dirty="0">
                <a:sym typeface="Wingdings" pitchFamily="2" charset="2"/>
              </a:rPr>
              <a:t>genitální opar </a:t>
            </a:r>
            <a:endParaRPr lang="cs-CZ" sz="1400" b="1" dirty="0"/>
          </a:p>
          <a:p>
            <a:r>
              <a:rPr lang="cs-CZ" sz="1800" dirty="0"/>
              <a:t>- virus </a:t>
            </a:r>
            <a:r>
              <a:rPr lang="cs-CZ" sz="1800" dirty="0" err="1"/>
              <a:t>perzistuje</a:t>
            </a:r>
            <a:r>
              <a:rPr lang="cs-CZ" sz="1800" dirty="0"/>
              <a:t> v organismu (latentní fáze) </a:t>
            </a:r>
            <a:r>
              <a:rPr lang="cs-CZ" sz="1600" dirty="0"/>
              <a:t>v </a:t>
            </a:r>
            <a:r>
              <a:rPr lang="cs-CZ" sz="1600" dirty="0" err="1"/>
              <a:t>gazálních</a:t>
            </a:r>
            <a:r>
              <a:rPr lang="cs-CZ" sz="1600" dirty="0"/>
              <a:t> gangliích a při oslabení imunitního systému putuje z BG zpět do místa primární infekce a způsobuje recidivující symptomatické onemocnění:</a:t>
            </a:r>
          </a:p>
          <a:p>
            <a:pPr lvl="1"/>
            <a:r>
              <a:rPr lang="cs-CZ" sz="1400" b="1" dirty="0">
                <a:sym typeface="Wingdings" pitchFamily="2" charset="2"/>
              </a:rPr>
              <a:t>HSV1 - herpes </a:t>
            </a:r>
            <a:r>
              <a:rPr lang="cs-CZ" sz="1400" b="1" dirty="0" err="1">
                <a:sym typeface="Wingdings" pitchFamily="2" charset="2"/>
              </a:rPr>
              <a:t>labialis</a:t>
            </a:r>
            <a:r>
              <a:rPr lang="cs-CZ" sz="1400" b="1" dirty="0">
                <a:sym typeface="Wingdings" pitchFamily="2" charset="2"/>
              </a:rPr>
              <a:t> </a:t>
            </a:r>
            <a:r>
              <a:rPr lang="cs-CZ" sz="1400" dirty="0">
                <a:sym typeface="Wingdings" pitchFamily="2" charset="2"/>
              </a:rPr>
              <a:t>(bolestivá puchýřnatá léze v okolí rtu)</a:t>
            </a:r>
          </a:p>
          <a:p>
            <a:pPr lvl="1"/>
            <a:r>
              <a:rPr lang="cs-CZ" sz="1400" b="1" dirty="0">
                <a:sym typeface="Wingdings" pitchFamily="2" charset="2"/>
              </a:rPr>
              <a:t>HSV2 - herpes </a:t>
            </a:r>
            <a:r>
              <a:rPr lang="cs-CZ" sz="1400" b="1" dirty="0" err="1">
                <a:sym typeface="Wingdings" pitchFamily="2" charset="2"/>
              </a:rPr>
              <a:t>genitalis</a:t>
            </a:r>
            <a:r>
              <a:rPr lang="cs-CZ" sz="1400" b="1" dirty="0">
                <a:sym typeface="Wingdings" pitchFamily="2" charset="2"/>
              </a:rPr>
              <a:t> </a:t>
            </a:r>
            <a:r>
              <a:rPr lang="cs-CZ" sz="1400" dirty="0">
                <a:sym typeface="Wingdings" pitchFamily="2" charset="2"/>
              </a:rPr>
              <a:t>(bolestivá puchýřnatá léze na genitálu)</a:t>
            </a:r>
          </a:p>
          <a:p>
            <a:r>
              <a:rPr lang="cs-CZ" sz="1800" dirty="0">
                <a:sym typeface="Wingdings" pitchFamily="2" charset="2"/>
              </a:rPr>
              <a:t>- </a:t>
            </a:r>
            <a:r>
              <a:rPr lang="cs-CZ" sz="1800" u="sng" dirty="0">
                <a:sym typeface="Wingdings" pitchFamily="2" charset="2"/>
              </a:rPr>
              <a:t>diagnostika</a:t>
            </a:r>
            <a:r>
              <a:rPr lang="cs-CZ" sz="1800" dirty="0">
                <a:sym typeface="Wingdings" pitchFamily="2" charset="2"/>
              </a:rPr>
              <a:t>: fyzikální vyšetření, typický obraz, sérologie</a:t>
            </a:r>
          </a:p>
          <a:p>
            <a:r>
              <a:rPr lang="cs-CZ" sz="1800" dirty="0">
                <a:sym typeface="Wingdings" pitchFamily="2" charset="2"/>
              </a:rPr>
              <a:t>- </a:t>
            </a:r>
            <a:r>
              <a:rPr lang="cs-CZ" sz="1800" u="sng" dirty="0">
                <a:sym typeface="Wingdings" pitchFamily="2" charset="2"/>
              </a:rPr>
              <a:t>terapie</a:t>
            </a:r>
            <a:r>
              <a:rPr lang="cs-CZ" sz="1800" dirty="0">
                <a:sym typeface="Wingdings" pitchFamily="2" charset="2"/>
              </a:rPr>
              <a:t>: lokálně vysušení lihem, </a:t>
            </a:r>
            <a:r>
              <a:rPr lang="cs-CZ" sz="1800" dirty="0" err="1">
                <a:sym typeface="Wingdings" pitchFamily="2" charset="2"/>
              </a:rPr>
              <a:t>acyclovir</a:t>
            </a:r>
            <a:r>
              <a:rPr lang="cs-CZ" sz="1800" dirty="0">
                <a:sym typeface="Wingdings" pitchFamily="2" charset="2"/>
              </a:rPr>
              <a:t> lokálně, perorálně či parenterálně dle tíže </a:t>
            </a:r>
            <a:endParaRPr lang="cs-CZ" sz="1800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170536E-61E5-7345-ACA0-EC144BC49B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4732906"/>
            <a:ext cx="1587500" cy="11049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D38606A0-EC13-AB4F-B093-4C322CB147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758541" y="4519790"/>
            <a:ext cx="1508608" cy="11119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120EEDA4-485C-714D-94BD-A37D46401D19}"/>
              </a:ext>
            </a:extLst>
          </p:cNvPr>
          <p:cNvSpPr/>
          <p:nvPr/>
        </p:nvSpPr>
        <p:spPr>
          <a:xfrm>
            <a:off x="5796136" y="6560050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sz="1000" dirty="0">
                <a:hlinkClick r:id="rId5"/>
              </a:rPr>
              <a:t>https://www.wikiskripta.eu/w/Virus_herpes_simplex</a:t>
            </a:r>
            <a:r>
              <a:rPr lang="cs-CZ" sz="1000" dirty="0"/>
              <a:t> 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98730924-6DC3-5440-A196-EFFC559331BE}"/>
              </a:ext>
            </a:extLst>
          </p:cNvPr>
          <p:cNvSpPr txBox="1"/>
          <p:nvPr/>
        </p:nvSpPr>
        <p:spPr>
          <a:xfrm>
            <a:off x="161342" y="177800"/>
            <a:ext cx="1321965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cs-CZ" dirty="0">
                <a:latin typeface="+mn-lt"/>
              </a:rPr>
              <a:t>HERPESVIRY</a:t>
            </a:r>
          </a:p>
        </p:txBody>
      </p:sp>
    </p:spTree>
    <p:extLst>
      <p:ext uri="{BB962C8B-B14F-4D97-AF65-F5344CB8AC3E}">
        <p14:creationId xmlns:p14="http://schemas.microsoft.com/office/powerpoint/2010/main" val="162533793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ED160F-8E5B-2848-B4AD-57281796F6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x-non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ENTEROBIÓZA (OXYURIÁSIS)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A415BE0-DA11-4049-B35B-18028DAD37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2324" y="1846263"/>
            <a:ext cx="7782123" cy="4463057"/>
          </a:xfrm>
        </p:spPr>
        <p:txBody>
          <a:bodyPr/>
          <a:lstStyle/>
          <a:p>
            <a:pPr marL="0" indent="0" fontAlgn="auto">
              <a:buNone/>
              <a:defRPr/>
            </a:pPr>
            <a:r>
              <a:rPr lang="cs-CZ" altLang="x-none" sz="1800" b="1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Původce</a:t>
            </a:r>
            <a:r>
              <a:rPr lang="cs-CZ" altLang="x-none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 roup dětský </a:t>
            </a:r>
            <a:r>
              <a:rPr lang="cs-CZ" altLang="x-none" sz="1800" i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Enterobius</a:t>
            </a:r>
            <a:r>
              <a:rPr lang="cs-CZ" altLang="x-none" sz="18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cs-CZ" altLang="x-none" sz="1800" i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vermicularis</a:t>
            </a:r>
            <a:r>
              <a:rPr lang="cs-CZ" altLang="x-none" sz="18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cs-CZ" altLang="x-none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(Hlístice)</a:t>
            </a:r>
            <a:endParaRPr lang="cs-CZ" altLang="x-none" sz="1800" i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fontAlgn="auto">
              <a:buNone/>
              <a:defRPr/>
            </a:pPr>
            <a:r>
              <a:rPr lang="cs-CZ" altLang="x-none" sz="1800" b="1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Přenos</a:t>
            </a:r>
            <a:r>
              <a:rPr lang="cs-CZ" altLang="x-none" sz="1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</a:t>
            </a:r>
            <a:r>
              <a:rPr lang="cs-CZ" altLang="x-none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fekálně-orálně - kontaminovanou potravou a předměty, špinavé ruce, vajíčka bývají i v prachu místnosti a mohou být vdechnuta a následně polknuta, šíření v dětských kolektivech (školky)</a:t>
            </a:r>
          </a:p>
          <a:p>
            <a:pPr marL="0" indent="0" fontAlgn="auto">
              <a:buNone/>
              <a:defRPr/>
            </a:pPr>
            <a:r>
              <a:rPr lang="cs-CZ" altLang="x-none" sz="1800" b="1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Klinicky</a:t>
            </a:r>
            <a:r>
              <a:rPr lang="cs-CZ" altLang="x-none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 často asymptomatické, </a:t>
            </a:r>
            <a:r>
              <a:rPr lang="cs-CZ" altLang="x-none" sz="1800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noční</a:t>
            </a:r>
            <a:r>
              <a:rPr lang="cs-CZ" altLang="x-none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svědění v </a:t>
            </a:r>
            <a:r>
              <a:rPr lang="cs-CZ" altLang="x-none" sz="1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perianální</a:t>
            </a:r>
            <a:r>
              <a:rPr lang="cs-CZ" altLang="x-none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krajině či na zevních rodidlech, těžší případy nechutenství, bolest břicha, průjem </a:t>
            </a:r>
          </a:p>
          <a:p>
            <a:pPr marL="0" indent="0" fontAlgn="auto">
              <a:buNone/>
              <a:defRPr/>
            </a:pPr>
            <a:r>
              <a:rPr lang="cs-CZ" altLang="x-none" sz="1800" b="1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Komplikace</a:t>
            </a:r>
            <a:r>
              <a:rPr lang="cs-CZ" altLang="x-none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– apendicitida, u žen vulvovaginitida, výtok, neplodnost</a:t>
            </a:r>
          </a:p>
          <a:p>
            <a:pPr marL="0" indent="0" fontAlgn="auto">
              <a:buNone/>
              <a:defRPr/>
            </a:pPr>
            <a:r>
              <a:rPr lang="cs-CZ" altLang="x-none" sz="1800" b="1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Dg</a:t>
            </a:r>
            <a:r>
              <a:rPr lang="cs-CZ" altLang="x-none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 makroskopicky nález parazitů v anální krajině, </a:t>
            </a:r>
          </a:p>
          <a:p>
            <a:pPr marL="0" indent="0" fontAlgn="auto">
              <a:buNone/>
              <a:defRPr/>
            </a:pPr>
            <a:r>
              <a:rPr lang="cs-CZ" altLang="x-none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potvrzení mikroskopicky – odběr otisku lepící páskou</a:t>
            </a:r>
          </a:p>
          <a:p>
            <a:pPr lvl="1"/>
            <a:endParaRPr lang="cs-CZ" dirty="0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8107622C-014B-D443-A40E-88275C06CC77}"/>
              </a:ext>
            </a:extLst>
          </p:cNvPr>
          <p:cNvSpPr txBox="1"/>
          <p:nvPr/>
        </p:nvSpPr>
        <p:spPr>
          <a:xfrm>
            <a:off x="312192" y="274638"/>
            <a:ext cx="2777555" cy="369332"/>
          </a:xfrm>
          <a:prstGeom prst="rect">
            <a:avLst/>
          </a:prstGeom>
          <a:solidFill>
            <a:schemeClr val="accent1">
              <a:lumMod val="40000"/>
              <a:lumOff val="60000"/>
              <a:alpha val="56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cs-CZ">
                <a:latin typeface="+mj-lt"/>
              </a:rPr>
              <a:t>PARAZITÁRNÍ ONEMOCNĚNÍ</a:t>
            </a:r>
            <a:endParaRPr lang="cs-CZ" dirty="0">
              <a:latin typeface="+mj-lt"/>
            </a:endParaRP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882E0FD4-7D28-3448-A052-82BF2854F0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4458861"/>
            <a:ext cx="2251199" cy="217920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C384D2FE-266B-3F46-8AB0-83AE3FEEF46C}"/>
              </a:ext>
            </a:extLst>
          </p:cNvPr>
          <p:cNvSpPr txBox="1"/>
          <p:nvPr/>
        </p:nvSpPr>
        <p:spPr>
          <a:xfrm>
            <a:off x="69175" y="6584172"/>
            <a:ext cx="334578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50" dirty="0"/>
              <a:t>https://</a:t>
            </a:r>
            <a:r>
              <a:rPr lang="cs-CZ" sz="1050" dirty="0" err="1"/>
              <a:t>www.wikiskripta.eu</a:t>
            </a:r>
            <a:r>
              <a:rPr lang="cs-CZ" sz="1050" dirty="0"/>
              <a:t>/</a:t>
            </a:r>
            <a:r>
              <a:rPr lang="cs-CZ" sz="1050" dirty="0" err="1"/>
              <a:t>w</a:t>
            </a:r>
            <a:r>
              <a:rPr lang="cs-CZ" sz="1050" dirty="0"/>
              <a:t>/Enterobi%C3%B3za</a:t>
            </a:r>
          </a:p>
        </p:txBody>
      </p:sp>
    </p:spTree>
    <p:extLst>
      <p:ext uri="{BB962C8B-B14F-4D97-AF65-F5344CB8AC3E}">
        <p14:creationId xmlns:p14="http://schemas.microsoft.com/office/powerpoint/2010/main" val="160842178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ED160F-8E5B-2848-B4AD-57281796F6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ASKARIÓZA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A415BE0-DA11-4049-B35B-18028DAD37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2324" y="1846263"/>
            <a:ext cx="7782123" cy="4463057"/>
          </a:xfrm>
        </p:spPr>
        <p:txBody>
          <a:bodyPr/>
          <a:lstStyle/>
          <a:p>
            <a:pPr marL="0" indent="0">
              <a:buNone/>
            </a:pPr>
            <a:r>
              <a:rPr lang="cs-CZ" altLang="cs-CZ" sz="1800" b="1" u="sng" dirty="0"/>
              <a:t>Původce</a:t>
            </a:r>
            <a:r>
              <a:rPr lang="cs-CZ" altLang="cs-CZ" sz="1800" dirty="0"/>
              <a:t>: škrkavka dětská </a:t>
            </a:r>
            <a:r>
              <a:rPr lang="cs-CZ" altLang="cs-CZ" sz="1800" i="1" dirty="0" err="1"/>
              <a:t>Ascaris</a:t>
            </a:r>
            <a:r>
              <a:rPr lang="cs-CZ" altLang="cs-CZ" sz="1800" i="1" dirty="0"/>
              <a:t> </a:t>
            </a:r>
            <a:r>
              <a:rPr lang="cs-CZ" altLang="cs-CZ" sz="1800" i="1" dirty="0" err="1"/>
              <a:t>lumbrikoides</a:t>
            </a:r>
            <a:endParaRPr lang="cs-CZ" altLang="cs-CZ" sz="1800" i="1" dirty="0"/>
          </a:p>
          <a:p>
            <a:pPr marL="0" indent="0">
              <a:buNone/>
            </a:pPr>
            <a:r>
              <a:rPr lang="cs-CZ" altLang="cs-CZ" sz="1800" b="1" u="sng" dirty="0"/>
              <a:t>Přenos</a:t>
            </a:r>
            <a:r>
              <a:rPr lang="cs-CZ" altLang="cs-CZ" sz="1800" dirty="0"/>
              <a:t>: fekálně-orálně – kontaminovaná špatně umytá zelenina a ovoce, zdroj je člověk vylučující stolicí vajíčka </a:t>
            </a:r>
            <a:r>
              <a:rPr lang="cs-CZ" altLang="cs-CZ" sz="1800" dirty="0">
                <a:sym typeface="Wingdings" pitchFamily="2" charset="2"/>
              </a:rPr>
              <a:t> v</a:t>
            </a:r>
            <a:r>
              <a:rPr lang="cs-CZ" altLang="cs-CZ" sz="1800" dirty="0"/>
              <a:t>e střevě se z vajíček uvolňují larvy pronikají do střevních kapilár a jsou zanášeny do plic </a:t>
            </a:r>
          </a:p>
          <a:p>
            <a:pPr marL="0" indent="0">
              <a:buNone/>
            </a:pPr>
            <a:r>
              <a:rPr lang="cs-CZ" altLang="cs-CZ" sz="1800" dirty="0"/>
              <a:t>- v ČR do 200 případů ročně, ID 1-3 týdny</a:t>
            </a:r>
          </a:p>
          <a:p>
            <a:pPr marL="0" indent="0">
              <a:spcBef>
                <a:spcPts val="600"/>
              </a:spcBef>
              <a:spcAft>
                <a:spcPts val="0"/>
              </a:spcAft>
              <a:buNone/>
            </a:pPr>
            <a:r>
              <a:rPr lang="cs-CZ" altLang="cs-CZ" sz="1800" b="1" u="sng" dirty="0"/>
              <a:t>Klinicky</a:t>
            </a:r>
            <a:r>
              <a:rPr lang="cs-CZ" altLang="cs-CZ" sz="1800" dirty="0"/>
              <a:t>: </a:t>
            </a:r>
          </a:p>
          <a:p>
            <a:pPr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cs-CZ" altLang="cs-CZ" sz="1800" dirty="0"/>
              <a:t> plicní fáze s dušností, teplotou, kašlem, plicními infiltráty a bronchitickým nálezem</a:t>
            </a:r>
          </a:p>
          <a:p>
            <a:pPr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cs-CZ" altLang="cs-CZ" sz="1800" dirty="0"/>
              <a:t> střevní fáze - z plic se po opakovaném spolknutí opět dostávají do střeva –jejuna </a:t>
            </a:r>
            <a:r>
              <a:rPr lang="cs-CZ" altLang="cs-CZ" sz="1800" dirty="0">
                <a:sym typeface="Wingdings" pitchFamily="2" charset="2"/>
              </a:rPr>
              <a:t></a:t>
            </a:r>
            <a:r>
              <a:rPr lang="cs-CZ" altLang="cs-CZ" sz="1800" dirty="0"/>
              <a:t> bolesti břicha a průjem, nechutenství, zvracení, meteorismus</a:t>
            </a:r>
          </a:p>
          <a:p>
            <a:pPr marL="0" indent="0">
              <a:buNone/>
            </a:pPr>
            <a:r>
              <a:rPr lang="cs-CZ" altLang="cs-CZ" sz="1800" b="1" u="sng" dirty="0"/>
              <a:t>Komplikace</a:t>
            </a:r>
            <a:r>
              <a:rPr lang="cs-CZ" altLang="cs-CZ" sz="1800" dirty="0"/>
              <a:t>: zánět žlučníku či pankreatitida (obstrukce vývodu žlučovodu či pankreatu), obstrukční ikterus – vše ze shlukování škrkavek, mechanická obstrukce</a:t>
            </a:r>
          </a:p>
          <a:p>
            <a:pPr marL="0" indent="0">
              <a:buNone/>
            </a:pPr>
            <a:r>
              <a:rPr lang="cs-CZ" altLang="cs-CZ" sz="1800" dirty="0"/>
              <a:t>- dospělec má asi 10 cm, bydlí v tenkém střevě, produkuje toxiny a látky způsobující alergické reakce, horečku, mohou vyvolat i epilepsii</a:t>
            </a:r>
          </a:p>
          <a:p>
            <a:pPr lvl="1"/>
            <a:endParaRPr lang="cs-CZ" dirty="0"/>
          </a:p>
        </p:txBody>
      </p:sp>
      <p:pic>
        <p:nvPicPr>
          <p:cNvPr id="4" name="Picture 7">
            <a:extLst>
              <a:ext uri="{FF2B5EF4-FFF2-40B4-BE49-F238E27FC236}">
                <a16:creationId xmlns:a16="http://schemas.microsoft.com/office/drawing/2014/main" id="{B6AB602F-68B3-5942-B206-CE9A1D7CE0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28184" y="188640"/>
            <a:ext cx="2768848" cy="207663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8107622C-014B-D443-A40E-88275C06CC77}"/>
              </a:ext>
            </a:extLst>
          </p:cNvPr>
          <p:cNvSpPr txBox="1"/>
          <p:nvPr/>
        </p:nvSpPr>
        <p:spPr>
          <a:xfrm>
            <a:off x="312192" y="274638"/>
            <a:ext cx="2777555" cy="369332"/>
          </a:xfrm>
          <a:prstGeom prst="rect">
            <a:avLst/>
          </a:prstGeom>
          <a:solidFill>
            <a:schemeClr val="accent1">
              <a:lumMod val="40000"/>
              <a:lumOff val="60000"/>
              <a:alpha val="56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cs-CZ">
                <a:latin typeface="+mj-lt"/>
              </a:rPr>
              <a:t>PARAZITÁRNÍ ONEMOCNĚNÍ</a:t>
            </a:r>
            <a:endParaRPr lang="cs-CZ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5296474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3">
            <a:extLst>
              <a:ext uri="{FF2B5EF4-FFF2-40B4-BE49-F238E27FC236}">
                <a16:creationId xmlns:a16="http://schemas.microsoft.com/office/drawing/2014/main" id="{2086ABC9-100F-5C48-A0E7-8397FAF63978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822325" y="1916832"/>
            <a:ext cx="7543800" cy="4350618"/>
          </a:xfrm>
        </p:spPr>
        <p:txBody>
          <a:bodyPr/>
          <a:lstStyle/>
          <a:p>
            <a:pPr>
              <a:buNone/>
            </a:pPr>
            <a:r>
              <a:rPr lang="cs-CZ" altLang="cs-CZ" sz="1800" b="1" u="sng" dirty="0"/>
              <a:t>Původce</a:t>
            </a:r>
            <a:r>
              <a:rPr lang="cs-CZ" altLang="cs-CZ" sz="1800" dirty="0"/>
              <a:t>: škrkavka psí a kočičí, </a:t>
            </a:r>
            <a:r>
              <a:rPr lang="cs-CZ" altLang="cs-CZ" sz="1800" i="1" dirty="0" err="1"/>
              <a:t>Toxacara</a:t>
            </a:r>
            <a:r>
              <a:rPr lang="cs-CZ" altLang="cs-CZ" sz="1800" i="1" dirty="0"/>
              <a:t> </a:t>
            </a:r>
            <a:r>
              <a:rPr lang="cs-CZ" altLang="cs-CZ" sz="1800" i="1" dirty="0" err="1"/>
              <a:t>canis</a:t>
            </a:r>
            <a:r>
              <a:rPr lang="cs-CZ" altLang="cs-CZ" sz="1800" i="1" dirty="0"/>
              <a:t>, </a:t>
            </a:r>
            <a:r>
              <a:rPr lang="cs-CZ" altLang="cs-CZ" sz="1800" i="1" dirty="0" err="1"/>
              <a:t>cati</a:t>
            </a:r>
            <a:endParaRPr lang="cs-CZ" altLang="cs-CZ" sz="1800" i="1" dirty="0"/>
          </a:p>
          <a:p>
            <a:pPr>
              <a:buNone/>
            </a:pPr>
            <a:r>
              <a:rPr lang="cs-CZ" altLang="cs-CZ" sz="1800" b="1" u="sng" dirty="0"/>
              <a:t>Přenos</a:t>
            </a:r>
            <a:r>
              <a:rPr lang="cs-CZ" altLang="cs-CZ" sz="1800" dirty="0"/>
              <a:t>: alimentárně - pozřením vajíček nebo larev škrkavky, která jsou vylučovaná ve výkalech nakažených psů a koček – do půdy </a:t>
            </a:r>
            <a:r>
              <a:rPr lang="cs-CZ" altLang="cs-CZ" sz="1800" dirty="0">
                <a:sym typeface="Wingdings" pitchFamily="2" charset="2"/>
              </a:rPr>
              <a:t> nedostatečně omytá zelenina a ovoce, zanedbaná hygiena (mytí rukou)</a:t>
            </a:r>
            <a:endParaRPr lang="cs-CZ" altLang="cs-CZ" sz="1800" dirty="0"/>
          </a:p>
          <a:p>
            <a:pPr>
              <a:buFontTx/>
              <a:buNone/>
            </a:pPr>
            <a:r>
              <a:rPr lang="cs-CZ" altLang="cs-CZ" sz="1800" b="1" u="sng" dirty="0"/>
              <a:t>Klinicky: </a:t>
            </a:r>
            <a:r>
              <a:rPr lang="cs-CZ" altLang="cs-CZ" sz="1800" dirty="0"/>
              <a:t>z vajíček se vyvíjejí larvy, které pronikají krevním oběhem do různých orgánů člověka, ale u člověka nejsou schopné dokončit vývoj, proto vzniká kolem larvy v daném orgánu </a:t>
            </a:r>
            <a:r>
              <a:rPr lang="cs-CZ" altLang="cs-CZ" sz="1800" u="sng" dirty="0"/>
              <a:t>granulom</a:t>
            </a:r>
          </a:p>
          <a:p>
            <a:pPr marL="749808" lvl="3" indent="-182880" fontAlgn="auto">
              <a:buFont typeface="Arial" charset="0"/>
              <a:buChar char="•"/>
              <a:defRPr/>
            </a:pPr>
            <a:r>
              <a:rPr lang="cs-CZ" altLang="x-none" sz="1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viscerální forma </a:t>
            </a:r>
            <a:r>
              <a:rPr lang="cs-CZ" altLang="x-none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– příznaky dle napadeného orgánu (plíce – dušnost, játra a slezina – </a:t>
            </a:r>
            <a:r>
              <a:rPr lang="cs-CZ" altLang="x-none" sz="1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hepatosplenomegalie</a:t>
            </a:r>
            <a:r>
              <a:rPr lang="cs-CZ" altLang="x-none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..)</a:t>
            </a:r>
          </a:p>
          <a:p>
            <a:pPr marL="749808" lvl="3" indent="-182880" fontAlgn="auto">
              <a:buFont typeface="Arial" charset="0"/>
              <a:buChar char="•"/>
              <a:defRPr/>
            </a:pPr>
            <a:r>
              <a:rPr lang="cs-CZ" altLang="x-none" sz="1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oční forma</a:t>
            </a:r>
          </a:p>
          <a:p>
            <a:pPr marL="749808" lvl="3" indent="-182880" fontAlgn="auto">
              <a:buFont typeface="Arial" charset="0"/>
              <a:buChar char="•"/>
              <a:defRPr/>
            </a:pPr>
            <a:r>
              <a:rPr lang="cs-CZ" altLang="x-none" sz="1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asymptomatická forma</a:t>
            </a:r>
            <a:endParaRPr lang="cs-CZ" altLang="cs-CZ" sz="2000" b="1" dirty="0"/>
          </a:p>
          <a:p>
            <a:pPr>
              <a:buFontTx/>
              <a:buNone/>
            </a:pPr>
            <a:r>
              <a:rPr lang="cs-CZ" altLang="cs-CZ" sz="1800" b="1" u="sng" dirty="0"/>
              <a:t>Prevence: </a:t>
            </a:r>
            <a:r>
              <a:rPr lang="cs-CZ" altLang="cs-CZ" sz="1800" dirty="0"/>
              <a:t>dodržování hygieny</a:t>
            </a:r>
          </a:p>
          <a:p>
            <a:pPr marL="91440" indent="-91440" fontAlgn="auto">
              <a:buFontTx/>
              <a:buNone/>
              <a:defRPr/>
            </a:pPr>
            <a:endParaRPr lang="cs-CZ" altLang="x-none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buFontTx/>
              <a:buNone/>
            </a:pPr>
            <a:endParaRPr lang="cs-CZ" altLang="cs-CZ" sz="1800" dirty="0"/>
          </a:p>
          <a:p>
            <a:pPr>
              <a:buFontTx/>
              <a:buNone/>
            </a:pPr>
            <a:endParaRPr lang="cs-CZ" altLang="cs-CZ" dirty="0">
              <a:solidFill>
                <a:srgbClr val="FF3399"/>
              </a:solidFill>
            </a:endParaRPr>
          </a:p>
          <a:p>
            <a:pPr>
              <a:buFontTx/>
              <a:buNone/>
            </a:pPr>
            <a:endParaRPr lang="en-US" altLang="cs-CZ" dirty="0">
              <a:solidFill>
                <a:srgbClr val="FF3399"/>
              </a:solidFill>
            </a:endParaRPr>
          </a:p>
        </p:txBody>
      </p:sp>
      <p:sp>
        <p:nvSpPr>
          <p:cNvPr id="26631" name="Text Box 7">
            <a:extLst>
              <a:ext uri="{FF2B5EF4-FFF2-40B4-BE49-F238E27FC236}">
                <a16:creationId xmlns:a16="http://schemas.microsoft.com/office/drawing/2014/main" id="{7AA1ECEC-4643-6F40-AE5A-94083B5A82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5300663"/>
            <a:ext cx="1524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cs-CZ" altLang="x-none" sz="1400">
                <a:latin typeface="Times New Roman" charset="0"/>
              </a:rPr>
              <a:t>        </a:t>
            </a:r>
            <a:r>
              <a:rPr lang="cs-CZ" altLang="x-none" sz="1400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charset="0"/>
              </a:rPr>
              <a:t> 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4A93D0B3-82B7-3741-8372-6807BD3415B5}"/>
              </a:ext>
            </a:extLst>
          </p:cNvPr>
          <p:cNvSpPr txBox="1"/>
          <p:nvPr/>
        </p:nvSpPr>
        <p:spPr>
          <a:xfrm>
            <a:off x="312192" y="274638"/>
            <a:ext cx="2777555" cy="369332"/>
          </a:xfrm>
          <a:prstGeom prst="rect">
            <a:avLst/>
          </a:prstGeom>
          <a:solidFill>
            <a:schemeClr val="accent1">
              <a:lumMod val="40000"/>
              <a:lumOff val="60000"/>
              <a:alpha val="56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cs-CZ" dirty="0">
                <a:latin typeface="+mj-lt"/>
              </a:rPr>
              <a:t>PARAZITÁRNÍ ONEMOCNĚNÍ</a:t>
            </a:r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9AD3AA14-5774-684C-84A5-05307754D8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TOXOKARÓZA</a:t>
            </a:r>
          </a:p>
        </p:txBody>
      </p:sp>
      <p:pic>
        <p:nvPicPr>
          <p:cNvPr id="27650" name="Picture 2" descr="Toxocara canis dospělí jedinci">
            <a:extLst>
              <a:ext uri="{FF2B5EF4-FFF2-40B4-BE49-F238E27FC236}">
                <a16:creationId xmlns:a16="http://schemas.microsoft.com/office/drawing/2014/main" id="{B4FE15BD-C0B3-1041-AC7C-1583508491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4493741"/>
            <a:ext cx="2284360" cy="222344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856298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3">
            <a:extLst>
              <a:ext uri="{FF2B5EF4-FFF2-40B4-BE49-F238E27FC236}">
                <a16:creationId xmlns:a16="http://schemas.microsoft.com/office/drawing/2014/main" id="{2086ABC9-100F-5C48-A0E7-8397FAF63978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822325" y="1916832"/>
            <a:ext cx="7543800" cy="4350618"/>
          </a:xfrm>
        </p:spPr>
        <p:txBody>
          <a:bodyPr/>
          <a:lstStyle/>
          <a:p>
            <a:pPr>
              <a:buNone/>
            </a:pPr>
            <a:r>
              <a:rPr lang="cs-CZ" altLang="cs-CZ" sz="1800" b="1" u="sng" dirty="0"/>
              <a:t>Původce</a:t>
            </a:r>
            <a:r>
              <a:rPr lang="cs-CZ" altLang="cs-CZ" sz="1800" dirty="0"/>
              <a:t>: svalovec stočený, </a:t>
            </a:r>
            <a:r>
              <a:rPr lang="cs-CZ" altLang="cs-CZ" sz="1800" i="1" dirty="0" err="1"/>
              <a:t>Trichinella</a:t>
            </a:r>
            <a:r>
              <a:rPr lang="cs-CZ" altLang="cs-CZ" sz="1800" i="1" dirty="0"/>
              <a:t> </a:t>
            </a:r>
            <a:r>
              <a:rPr lang="cs-CZ" altLang="cs-CZ" sz="1800" i="1" dirty="0" err="1"/>
              <a:t>spiralis</a:t>
            </a:r>
            <a:endParaRPr lang="cs-CZ" altLang="cs-CZ" sz="1800" i="1" dirty="0"/>
          </a:p>
          <a:p>
            <a:pPr>
              <a:buNone/>
            </a:pPr>
            <a:r>
              <a:rPr lang="cs-CZ" altLang="cs-CZ" sz="1800" b="1" u="sng" dirty="0"/>
              <a:t>Přenos</a:t>
            </a:r>
            <a:r>
              <a:rPr lang="cs-CZ" altLang="cs-CZ" sz="1800" dirty="0"/>
              <a:t>: alimentárně - pozřením nedostatečně upraveného masa mezihostitele (prasata, medvědi) s </a:t>
            </a:r>
            <a:r>
              <a:rPr lang="cs-CZ" altLang="cs-CZ" sz="1800" dirty="0" err="1"/>
              <a:t>encystovanými</a:t>
            </a:r>
            <a:r>
              <a:rPr lang="cs-CZ" altLang="cs-CZ" sz="1800" dirty="0"/>
              <a:t> larvami, larvy se uvolňují v zažívacím traktu, kde dospívají </a:t>
            </a:r>
            <a:r>
              <a:rPr lang="cs-CZ" altLang="cs-CZ" sz="1800" dirty="0">
                <a:sym typeface="Wingdings" pitchFamily="2" charset="2"/>
              </a:rPr>
              <a:t></a:t>
            </a:r>
            <a:r>
              <a:rPr lang="cs-CZ" altLang="cs-CZ" sz="1800" dirty="0"/>
              <a:t> dospělá samička rodí larvy a ty putují do svalů, kde tvoří cysty (intracelulární parazitismus) – přežívají až 30 let</a:t>
            </a:r>
          </a:p>
          <a:p>
            <a:pPr>
              <a:buFontTx/>
              <a:buNone/>
            </a:pPr>
            <a:r>
              <a:rPr lang="cs-CZ" altLang="cs-CZ" sz="1800" b="1" u="sng" dirty="0"/>
              <a:t>Klinicky: </a:t>
            </a:r>
            <a:r>
              <a:rPr lang="cs-CZ" altLang="cs-CZ" sz="1800" dirty="0"/>
              <a:t>závisí na počtu pozřených larev a na fázi, ve které se parazit nachází </a:t>
            </a:r>
          </a:p>
          <a:p>
            <a:pPr>
              <a:buFontTx/>
              <a:buChar char="-"/>
            </a:pPr>
            <a:r>
              <a:rPr lang="cs-CZ" altLang="cs-CZ" sz="1800" dirty="0"/>
              <a:t> ve střevní fázi zvracení, průjem, nevolnost, krvácivé vředy </a:t>
            </a:r>
          </a:p>
          <a:p>
            <a:pPr>
              <a:buFontTx/>
              <a:buChar char="-"/>
            </a:pPr>
            <a:r>
              <a:rPr lang="cs-CZ" altLang="cs-CZ" sz="1800" dirty="0"/>
              <a:t> migrační a svalová fáze: horečka, svalové bolesti, dysfunkce, poruchy vidění</a:t>
            </a:r>
          </a:p>
          <a:p>
            <a:pPr>
              <a:buFontTx/>
              <a:buNone/>
            </a:pPr>
            <a:r>
              <a:rPr lang="cs-CZ" altLang="cs-CZ" sz="1800" b="1" u="sng" dirty="0"/>
              <a:t>Prevence: </a:t>
            </a:r>
            <a:r>
              <a:rPr lang="cs-CZ" altLang="cs-CZ" sz="1800" dirty="0"/>
              <a:t>v ČR veterinární kontroly masa, v USA hluboké mražení masa na -15 st min. 20 dní, které larvy ničí, dostatečná tepelná úprava masa – nad 60st (pozor na grilování, často nedostatečné teplo)</a:t>
            </a:r>
          </a:p>
          <a:p>
            <a:pPr>
              <a:buFontTx/>
              <a:buNone/>
            </a:pPr>
            <a:endParaRPr lang="cs-CZ" altLang="cs-CZ" dirty="0">
              <a:solidFill>
                <a:srgbClr val="FF3399"/>
              </a:solidFill>
            </a:endParaRPr>
          </a:p>
          <a:p>
            <a:pPr>
              <a:buFontTx/>
              <a:buNone/>
            </a:pPr>
            <a:endParaRPr lang="en-US" altLang="cs-CZ" dirty="0">
              <a:solidFill>
                <a:srgbClr val="FF3399"/>
              </a:solidFill>
            </a:endParaRPr>
          </a:p>
        </p:txBody>
      </p:sp>
      <p:pic>
        <p:nvPicPr>
          <p:cNvPr id="28675" name="Picture 5" descr="Trichinella%20cyst">
            <a:extLst>
              <a:ext uri="{FF2B5EF4-FFF2-40B4-BE49-F238E27FC236}">
                <a16:creationId xmlns:a16="http://schemas.microsoft.com/office/drawing/2014/main" id="{7050CCDA-31BA-024C-84B3-C0D998C1FA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3876" y="188640"/>
            <a:ext cx="2777555" cy="21063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630" name="Text Box 6">
            <a:extLst>
              <a:ext uri="{FF2B5EF4-FFF2-40B4-BE49-F238E27FC236}">
                <a16:creationId xmlns:a16="http://schemas.microsoft.com/office/drawing/2014/main" id="{CB2D02BC-35C1-FC4E-BF41-76E19E8B3D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44840" y="-60598"/>
            <a:ext cx="2590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cs-CZ" altLang="x-none" sz="1400" dirty="0">
                <a:latin typeface="Times New Roman" charset="0"/>
              </a:rPr>
              <a:t>   </a:t>
            </a:r>
            <a:r>
              <a:rPr lang="cs-CZ" altLang="x-none" sz="1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charset="0"/>
              </a:rPr>
              <a:t>larva </a:t>
            </a:r>
            <a:r>
              <a:rPr lang="cs-CZ" altLang="x-none" sz="14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charset="0"/>
              </a:rPr>
              <a:t>encystovaná</a:t>
            </a:r>
            <a:r>
              <a:rPr lang="cs-CZ" altLang="x-none" sz="1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charset="0"/>
              </a:rPr>
              <a:t> ve svalu</a:t>
            </a:r>
          </a:p>
        </p:txBody>
      </p:sp>
      <p:sp>
        <p:nvSpPr>
          <p:cNvPr id="26631" name="Text Box 7">
            <a:extLst>
              <a:ext uri="{FF2B5EF4-FFF2-40B4-BE49-F238E27FC236}">
                <a16:creationId xmlns:a16="http://schemas.microsoft.com/office/drawing/2014/main" id="{7AA1ECEC-4643-6F40-AE5A-94083B5A82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5300663"/>
            <a:ext cx="1524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cs-CZ" altLang="x-none" sz="1400">
                <a:latin typeface="Times New Roman" charset="0"/>
              </a:rPr>
              <a:t>        </a:t>
            </a:r>
            <a:r>
              <a:rPr lang="cs-CZ" altLang="x-none" sz="1400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charset="0"/>
              </a:rPr>
              <a:t> 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4A93D0B3-82B7-3741-8372-6807BD3415B5}"/>
              </a:ext>
            </a:extLst>
          </p:cNvPr>
          <p:cNvSpPr txBox="1"/>
          <p:nvPr/>
        </p:nvSpPr>
        <p:spPr>
          <a:xfrm>
            <a:off x="312192" y="274638"/>
            <a:ext cx="2777555" cy="369332"/>
          </a:xfrm>
          <a:prstGeom prst="rect">
            <a:avLst/>
          </a:prstGeom>
          <a:solidFill>
            <a:schemeClr val="accent1">
              <a:lumMod val="40000"/>
              <a:lumOff val="60000"/>
              <a:alpha val="56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cs-CZ" dirty="0">
                <a:latin typeface="+mj-lt"/>
              </a:rPr>
              <a:t>PARAZITÁRNÍ ONEMOCNĚNÍ</a:t>
            </a:r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9AD3AA14-5774-684C-84A5-05307754D8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TRICHINELÓZA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3">
            <a:extLst>
              <a:ext uri="{FF2B5EF4-FFF2-40B4-BE49-F238E27FC236}">
                <a16:creationId xmlns:a16="http://schemas.microsoft.com/office/drawing/2014/main" id="{2086ABC9-100F-5C48-A0E7-8397FAF63978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822324" y="1916832"/>
            <a:ext cx="7782123" cy="4350618"/>
          </a:xfrm>
        </p:spPr>
        <p:txBody>
          <a:bodyPr/>
          <a:lstStyle/>
          <a:p>
            <a:pPr>
              <a:buNone/>
            </a:pPr>
            <a:r>
              <a:rPr lang="cs-CZ" altLang="cs-CZ" sz="1800" b="1" u="sng" dirty="0"/>
              <a:t>Původce</a:t>
            </a:r>
            <a:r>
              <a:rPr lang="cs-CZ" altLang="cs-CZ" sz="1800" dirty="0"/>
              <a:t>: tasemnice, </a:t>
            </a:r>
            <a:r>
              <a:rPr lang="cs-CZ" altLang="cs-CZ" sz="1800" i="1" dirty="0" err="1"/>
              <a:t>Taenia</a:t>
            </a:r>
            <a:r>
              <a:rPr lang="cs-CZ" altLang="cs-CZ" sz="1800" i="1" dirty="0"/>
              <a:t> </a:t>
            </a:r>
            <a:r>
              <a:rPr lang="cs-CZ" altLang="cs-CZ" sz="1800" i="1" dirty="0" err="1"/>
              <a:t>saginata</a:t>
            </a:r>
            <a:r>
              <a:rPr lang="cs-CZ" altLang="cs-CZ" sz="1800" i="1" dirty="0"/>
              <a:t> (</a:t>
            </a:r>
            <a:r>
              <a:rPr lang="cs-CZ" altLang="cs-CZ" sz="1800" dirty="0"/>
              <a:t>bezbranná</a:t>
            </a:r>
            <a:r>
              <a:rPr lang="cs-CZ" altLang="cs-CZ" sz="1800" i="1" dirty="0"/>
              <a:t>), </a:t>
            </a:r>
            <a:r>
              <a:rPr lang="cs-CZ" altLang="cs-CZ" sz="1800" i="1" dirty="0" err="1"/>
              <a:t>solium</a:t>
            </a:r>
            <a:r>
              <a:rPr lang="cs-CZ" altLang="cs-CZ" sz="1800" i="1" dirty="0"/>
              <a:t> (</a:t>
            </a:r>
            <a:r>
              <a:rPr lang="cs-CZ" altLang="cs-CZ" sz="1800" dirty="0" err="1"/>
              <a:t>dlouhočlenná</a:t>
            </a:r>
            <a:r>
              <a:rPr lang="cs-CZ" altLang="cs-CZ" sz="1800" i="1" dirty="0"/>
              <a:t>)</a:t>
            </a:r>
          </a:p>
          <a:p>
            <a:pPr>
              <a:buNone/>
            </a:pPr>
            <a:r>
              <a:rPr lang="cs-CZ" altLang="cs-CZ" sz="1800" b="1" u="sng" dirty="0"/>
              <a:t>Přenos</a:t>
            </a:r>
            <a:r>
              <a:rPr lang="cs-CZ" altLang="cs-CZ" sz="1800" dirty="0"/>
              <a:t>: alimentárně – parazitují ve střevě, přichycení hlavičkou s přísavkami nebo háčky, dlouhé článkovité tělo (3-12m), články obsahují vajíčka </a:t>
            </a:r>
            <a:r>
              <a:rPr lang="cs-CZ" altLang="cs-CZ" sz="1800" dirty="0">
                <a:sym typeface="Wingdings" pitchFamily="2" charset="2"/>
              </a:rPr>
              <a:t> postupně se uvolňují a přenášejí na mezihostitele  larva – boubel ve svalu  pozření tepelně neupraveného masa člověkem (hostitelem) </a:t>
            </a:r>
            <a:endParaRPr lang="cs-CZ" altLang="cs-CZ" sz="1800" dirty="0"/>
          </a:p>
          <a:p>
            <a:pPr>
              <a:buFontTx/>
              <a:buNone/>
            </a:pPr>
            <a:r>
              <a:rPr lang="cs-CZ" altLang="cs-CZ" sz="1800" b="1" u="sng" dirty="0"/>
              <a:t>Klinicky: </a:t>
            </a:r>
            <a:r>
              <a:rPr lang="cs-CZ" altLang="cs-CZ" sz="1800" dirty="0"/>
              <a:t>gastrointestinální obtíže (bolesti břicha, průjmy, zácpa, nevolnost, hubnutí)</a:t>
            </a:r>
            <a:endParaRPr lang="cs-CZ" altLang="cs-CZ" sz="1800" b="1" u="sng" dirty="0"/>
          </a:p>
          <a:p>
            <a:pPr>
              <a:buFontTx/>
              <a:buNone/>
            </a:pPr>
            <a:r>
              <a:rPr lang="cs-CZ" altLang="cs-CZ" sz="1800" b="1" u="sng" dirty="0"/>
              <a:t>Prevence: </a:t>
            </a:r>
            <a:r>
              <a:rPr lang="cs-CZ" altLang="cs-CZ" sz="1800" dirty="0"/>
              <a:t>dostatečná tepelná úprava masa</a:t>
            </a:r>
          </a:p>
          <a:p>
            <a:pPr>
              <a:buFontTx/>
              <a:buNone/>
            </a:pPr>
            <a:endParaRPr lang="cs-CZ" altLang="cs-CZ" sz="18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cs-CZ" altLang="cs-CZ" sz="1600" u="sng" dirty="0" err="1"/>
              <a:t>Taenia</a:t>
            </a:r>
            <a:r>
              <a:rPr lang="cs-CZ" altLang="cs-CZ" sz="1600" u="sng" dirty="0"/>
              <a:t> </a:t>
            </a:r>
            <a:r>
              <a:rPr lang="cs-CZ" altLang="cs-CZ" sz="1600" u="sng" dirty="0" err="1"/>
              <a:t>saginata</a:t>
            </a:r>
            <a:r>
              <a:rPr lang="cs-CZ" altLang="cs-CZ" sz="1600" u="sng" dirty="0"/>
              <a:t> </a:t>
            </a:r>
            <a:r>
              <a:rPr lang="cs-CZ" altLang="cs-CZ" sz="1600" dirty="0" err="1"/>
              <a:t>taseminice</a:t>
            </a:r>
            <a:r>
              <a:rPr lang="cs-CZ" altLang="cs-CZ" sz="1600" dirty="0"/>
              <a:t> bezbranná – mezihostitelem je skot, člověk se nakazí nedostatečně zpracovaným infikovaným hovězím a skopovým masem – boubele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altLang="cs-CZ" sz="1600" u="sng" dirty="0" err="1"/>
              <a:t>Taenia</a:t>
            </a:r>
            <a:r>
              <a:rPr lang="cs-CZ" altLang="cs-CZ" sz="1600" u="sng" dirty="0"/>
              <a:t> </a:t>
            </a:r>
            <a:r>
              <a:rPr lang="cs-CZ" altLang="cs-CZ" sz="1600" u="sng" dirty="0" err="1"/>
              <a:t>solium</a:t>
            </a:r>
            <a:r>
              <a:rPr lang="cs-CZ" altLang="cs-CZ" sz="1600" u="sng" dirty="0"/>
              <a:t> </a:t>
            </a:r>
            <a:r>
              <a:rPr lang="cs-CZ" altLang="cs-CZ" sz="1600" dirty="0" err="1"/>
              <a:t>taseminice</a:t>
            </a:r>
            <a:r>
              <a:rPr lang="cs-CZ" altLang="cs-CZ" sz="1600" dirty="0"/>
              <a:t> </a:t>
            </a:r>
            <a:r>
              <a:rPr lang="cs-CZ" altLang="cs-CZ" sz="1600" dirty="0" err="1"/>
              <a:t>dlouhočlená</a:t>
            </a:r>
            <a:r>
              <a:rPr lang="cs-CZ" altLang="cs-CZ" sz="1600" dirty="0"/>
              <a:t> – mezihostitelem je prase t.č. se u nás </a:t>
            </a:r>
            <a:r>
              <a:rPr lang="cs-CZ" altLang="cs-CZ" sz="1600" dirty="0" err="1"/>
              <a:t>nevyskuje</a:t>
            </a:r>
            <a:endParaRPr lang="cs-CZ" altLang="cs-CZ" sz="16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cs-CZ" altLang="cs-CZ" sz="1600" u="sng" dirty="0" err="1"/>
              <a:t>Hymenolepsis</a:t>
            </a:r>
            <a:r>
              <a:rPr lang="cs-CZ" altLang="cs-CZ" sz="1600" u="sng" dirty="0"/>
              <a:t> </a:t>
            </a:r>
            <a:r>
              <a:rPr lang="cs-CZ" altLang="cs-CZ" sz="1600" u="sng" dirty="0" err="1"/>
              <a:t>nana</a:t>
            </a:r>
            <a:r>
              <a:rPr lang="cs-CZ" altLang="cs-CZ" sz="1600" u="sng" dirty="0"/>
              <a:t> </a:t>
            </a:r>
            <a:r>
              <a:rPr lang="cs-CZ" altLang="cs-CZ" sz="1600" dirty="0"/>
              <a:t>tasemnice dětská – člověk se nakazí v </a:t>
            </a:r>
            <a:r>
              <a:rPr lang="cs-CZ" altLang="cs-CZ" sz="1600" dirty="0" err="1"/>
              <a:t>dětstkém</a:t>
            </a:r>
            <a:r>
              <a:rPr lang="cs-CZ" altLang="cs-CZ" sz="1600" dirty="0"/>
              <a:t> kolektivu,                                    průběh bývá asymptomatický  </a:t>
            </a:r>
          </a:p>
          <a:p>
            <a:pPr>
              <a:buFontTx/>
              <a:buNone/>
            </a:pPr>
            <a:endParaRPr lang="cs-CZ" altLang="cs-CZ" sz="1800" dirty="0"/>
          </a:p>
          <a:p>
            <a:pPr marL="91440" indent="-91440" fontAlgn="auto">
              <a:buFontTx/>
              <a:buNone/>
              <a:defRPr/>
            </a:pPr>
            <a:endParaRPr lang="cs-CZ" altLang="x-none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buFontTx/>
              <a:buNone/>
            </a:pPr>
            <a:endParaRPr lang="cs-CZ" altLang="cs-CZ" sz="1800" dirty="0"/>
          </a:p>
          <a:p>
            <a:pPr>
              <a:buFontTx/>
              <a:buNone/>
            </a:pPr>
            <a:endParaRPr lang="cs-CZ" altLang="cs-CZ" dirty="0">
              <a:solidFill>
                <a:srgbClr val="FF3399"/>
              </a:solidFill>
            </a:endParaRPr>
          </a:p>
          <a:p>
            <a:pPr>
              <a:buFontTx/>
              <a:buNone/>
            </a:pPr>
            <a:endParaRPr lang="en-US" altLang="cs-CZ" dirty="0">
              <a:solidFill>
                <a:srgbClr val="FF3399"/>
              </a:solidFill>
            </a:endParaRPr>
          </a:p>
        </p:txBody>
      </p:sp>
      <p:sp>
        <p:nvSpPr>
          <p:cNvPr id="26631" name="Text Box 7">
            <a:extLst>
              <a:ext uri="{FF2B5EF4-FFF2-40B4-BE49-F238E27FC236}">
                <a16:creationId xmlns:a16="http://schemas.microsoft.com/office/drawing/2014/main" id="{7AA1ECEC-4643-6F40-AE5A-94083B5A82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5300663"/>
            <a:ext cx="1524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cs-CZ" altLang="x-none" sz="1400">
                <a:latin typeface="Times New Roman" charset="0"/>
              </a:rPr>
              <a:t>        </a:t>
            </a:r>
            <a:r>
              <a:rPr lang="cs-CZ" altLang="x-none" sz="1400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charset="0"/>
              </a:rPr>
              <a:t> 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4A93D0B3-82B7-3741-8372-6807BD3415B5}"/>
              </a:ext>
            </a:extLst>
          </p:cNvPr>
          <p:cNvSpPr txBox="1"/>
          <p:nvPr/>
        </p:nvSpPr>
        <p:spPr>
          <a:xfrm>
            <a:off x="312192" y="274638"/>
            <a:ext cx="2777555" cy="369332"/>
          </a:xfrm>
          <a:prstGeom prst="rect">
            <a:avLst/>
          </a:prstGeom>
          <a:solidFill>
            <a:schemeClr val="accent1">
              <a:lumMod val="40000"/>
              <a:lumOff val="60000"/>
              <a:alpha val="56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cs-CZ" dirty="0">
                <a:latin typeface="+mj-lt"/>
              </a:rPr>
              <a:t>PARAZITÁRNÍ ONEMOCNĚNÍ</a:t>
            </a:r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9AD3AA14-5774-684C-84A5-05307754D8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TENIÓZA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F24B6840-333D-9D48-A919-021AB85CDE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43" t="13737" b="17579"/>
          <a:stretch/>
        </p:blipFill>
        <p:spPr bwMode="auto">
          <a:xfrm>
            <a:off x="5580112" y="111931"/>
            <a:ext cx="3404120" cy="18002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120746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3">
            <a:extLst>
              <a:ext uri="{FF2B5EF4-FFF2-40B4-BE49-F238E27FC236}">
                <a16:creationId xmlns:a16="http://schemas.microsoft.com/office/drawing/2014/main" id="{FD4FE766-B404-6748-8314-2A7098AEA57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822325" y="1905000"/>
            <a:ext cx="7543800" cy="4260850"/>
          </a:xfrm>
        </p:spPr>
        <p:txBody>
          <a:bodyPr/>
          <a:lstStyle/>
          <a:p>
            <a:pPr>
              <a:buFontTx/>
              <a:buNone/>
            </a:pPr>
            <a:r>
              <a:rPr lang="cs-CZ" altLang="cs-CZ" dirty="0"/>
              <a:t>- hlavně </a:t>
            </a:r>
            <a:r>
              <a:rPr lang="cs-CZ" altLang="cs-CZ" u="sng" dirty="0"/>
              <a:t>přenašeči onemocnění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altLang="cs-CZ" i="1" dirty="0"/>
              <a:t> </a:t>
            </a:r>
            <a:r>
              <a:rPr lang="cs-CZ" altLang="cs-CZ" sz="1800" i="1" dirty="0" err="1"/>
              <a:t>Ixodes</a:t>
            </a:r>
            <a:r>
              <a:rPr lang="cs-CZ" altLang="cs-CZ" sz="1800" i="1" dirty="0"/>
              <a:t> </a:t>
            </a:r>
            <a:r>
              <a:rPr lang="cs-CZ" altLang="cs-CZ" sz="1800" i="1" dirty="0" err="1"/>
              <a:t>ricinus</a:t>
            </a:r>
            <a:r>
              <a:rPr lang="cs-CZ" altLang="cs-CZ" sz="1800" dirty="0"/>
              <a:t> (klíště obecné) - borelióza, klíšťové encefalitidy aj.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altLang="cs-CZ" sz="1800" i="1" dirty="0"/>
              <a:t> </a:t>
            </a:r>
            <a:r>
              <a:rPr lang="cs-CZ" altLang="cs-CZ" sz="1800" i="1" dirty="0" err="1"/>
              <a:t>Sarcoptes</a:t>
            </a:r>
            <a:r>
              <a:rPr lang="cs-CZ" altLang="cs-CZ" sz="1800" i="1" dirty="0"/>
              <a:t> </a:t>
            </a:r>
            <a:r>
              <a:rPr lang="cs-CZ" altLang="cs-CZ" sz="1800" i="1" dirty="0" err="1"/>
              <a:t>scabiei</a:t>
            </a:r>
            <a:r>
              <a:rPr lang="cs-CZ" altLang="cs-CZ" sz="1800" dirty="0"/>
              <a:t> (zákožka svrabová) - svrab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altLang="cs-CZ" sz="1800" i="1" dirty="0"/>
              <a:t> </a:t>
            </a:r>
            <a:r>
              <a:rPr lang="cs-CZ" altLang="cs-CZ" sz="1800" i="1" dirty="0" err="1"/>
              <a:t>Pediculus</a:t>
            </a:r>
            <a:r>
              <a:rPr lang="cs-CZ" altLang="cs-CZ" sz="1800" i="1" dirty="0"/>
              <a:t> </a:t>
            </a:r>
            <a:r>
              <a:rPr lang="cs-CZ" altLang="cs-CZ" sz="1800" i="1" dirty="0" err="1"/>
              <a:t>capitis</a:t>
            </a:r>
            <a:r>
              <a:rPr lang="cs-CZ" altLang="cs-CZ" sz="1800" dirty="0"/>
              <a:t> (vlasové vši), </a:t>
            </a:r>
            <a:r>
              <a:rPr lang="cs-CZ" altLang="cs-CZ" sz="1800" i="1" dirty="0"/>
              <a:t>P. </a:t>
            </a:r>
            <a:r>
              <a:rPr lang="cs-CZ" altLang="cs-CZ" sz="1800" i="1" dirty="0" err="1"/>
              <a:t>humanus</a:t>
            </a:r>
            <a:r>
              <a:rPr lang="cs-CZ" altLang="cs-CZ" sz="1800" dirty="0"/>
              <a:t> – skvrnitý tyfus, </a:t>
            </a:r>
            <a:r>
              <a:rPr lang="cs-CZ" altLang="cs-CZ" sz="1800" i="1" dirty="0" err="1"/>
              <a:t>Phtirus</a:t>
            </a:r>
            <a:r>
              <a:rPr lang="cs-CZ" altLang="cs-CZ" sz="1800" i="1" dirty="0"/>
              <a:t> </a:t>
            </a:r>
            <a:r>
              <a:rPr lang="cs-CZ" altLang="cs-CZ" sz="1800" i="1" dirty="0" err="1"/>
              <a:t>pubis</a:t>
            </a:r>
            <a:r>
              <a:rPr lang="cs-CZ" altLang="cs-CZ" sz="1800" dirty="0"/>
              <a:t> (muňka)</a:t>
            </a:r>
            <a:r>
              <a:rPr lang="cs-CZ" altLang="cs-CZ" sz="1800" i="1" dirty="0"/>
              <a:t>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altLang="cs-CZ" sz="1800" i="1" dirty="0"/>
              <a:t> </a:t>
            </a:r>
            <a:r>
              <a:rPr lang="cs-CZ" altLang="cs-CZ" sz="1800" i="1" dirty="0" err="1"/>
              <a:t>Neotrombicula</a:t>
            </a:r>
            <a:r>
              <a:rPr lang="cs-CZ" altLang="cs-CZ" sz="1800" i="1" dirty="0"/>
              <a:t> </a:t>
            </a:r>
            <a:r>
              <a:rPr lang="cs-CZ" altLang="cs-CZ" sz="1800" i="1" dirty="0" err="1"/>
              <a:t>autumnalis</a:t>
            </a:r>
            <a:r>
              <a:rPr lang="cs-CZ" altLang="cs-CZ" sz="1800" dirty="0"/>
              <a:t> (sametka podzimní) -  podzimní vyrážka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altLang="cs-CZ" sz="1800" dirty="0"/>
              <a:t> komáři (</a:t>
            </a:r>
            <a:r>
              <a:rPr lang="cs-CZ" altLang="cs-CZ" sz="1800" i="1" dirty="0" err="1"/>
              <a:t>Anopheles</a:t>
            </a:r>
            <a:r>
              <a:rPr lang="cs-CZ" altLang="cs-CZ" sz="1800" dirty="0"/>
              <a:t> – malárie, </a:t>
            </a:r>
            <a:r>
              <a:rPr lang="cs-CZ" altLang="cs-CZ" sz="1800" i="1" dirty="0" err="1"/>
              <a:t>Aedes</a:t>
            </a:r>
            <a:r>
              <a:rPr lang="cs-CZ" altLang="cs-CZ" sz="1800" i="1" dirty="0"/>
              <a:t> </a:t>
            </a:r>
            <a:r>
              <a:rPr lang="cs-CZ" altLang="cs-CZ" sz="1800" i="1" dirty="0" err="1"/>
              <a:t>aegypti</a:t>
            </a:r>
            <a:r>
              <a:rPr lang="cs-CZ" altLang="cs-CZ" sz="1800" dirty="0"/>
              <a:t> – žlutá zimnice) 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altLang="cs-CZ" sz="1800" dirty="0"/>
              <a:t> blechy, ploštice aj. </a:t>
            </a:r>
            <a:endParaRPr lang="en-US" altLang="cs-CZ" sz="1800" dirty="0"/>
          </a:p>
        </p:txBody>
      </p:sp>
      <p:pic>
        <p:nvPicPr>
          <p:cNvPr id="29699" name="Picture 4" descr="Anopheles">
            <a:extLst>
              <a:ext uri="{FF2B5EF4-FFF2-40B4-BE49-F238E27FC236}">
                <a16:creationId xmlns:a16="http://schemas.microsoft.com/office/drawing/2014/main" id="{E86B160B-EF76-7A44-9C76-77614F7038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5012685"/>
            <a:ext cx="2086744" cy="173895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1" name="Picture 6" descr="munka">
            <a:extLst>
              <a:ext uri="{FF2B5EF4-FFF2-40B4-BE49-F238E27FC236}">
                <a16:creationId xmlns:a16="http://schemas.microsoft.com/office/drawing/2014/main" id="{DBA93869-8B14-4A4D-9734-ECD511040D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4975" y="5012685"/>
            <a:ext cx="1740945" cy="173895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655" name="Text Box 7">
            <a:extLst>
              <a:ext uri="{FF2B5EF4-FFF2-40B4-BE49-F238E27FC236}">
                <a16:creationId xmlns:a16="http://schemas.microsoft.com/office/drawing/2014/main" id="{3CDDB006-186A-4B46-96D3-4173A22857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5200" y="4953000"/>
            <a:ext cx="13716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cs-CZ" altLang="x-none" sz="1200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charset="0"/>
              </a:rPr>
              <a:t>muňka</a:t>
            </a:r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78CFF6CC-EBF2-1F43-A396-135F03000E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EKTOPARAZITÉ - ČLENOVCI</a:t>
            </a:r>
            <a:endParaRPr lang="cs-CZ" dirty="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699373FF-C78A-430B-A246-6048999CE9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78CFF6CC-EBF2-1F43-A396-135F03000E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0973" y="635431"/>
            <a:ext cx="4529251" cy="1450757"/>
          </a:xfrm>
        </p:spPr>
        <p:txBody>
          <a:bodyPr>
            <a:normAutofit/>
          </a:bodyPr>
          <a:lstStyle/>
          <a:p>
            <a:r>
              <a:rPr lang="cs-CZ" dirty="0"/>
              <a:t>KLÍŠTĚ OBECNÉ</a:t>
            </a:r>
          </a:p>
        </p:txBody>
      </p:sp>
      <p:pic>
        <p:nvPicPr>
          <p:cNvPr id="7" name="Picture 5" descr="314104_kliste">
            <a:extLst>
              <a:ext uri="{FF2B5EF4-FFF2-40B4-BE49-F238E27FC236}">
                <a16:creationId xmlns:a16="http://schemas.microsoft.com/office/drawing/2014/main" id="{42EC25FE-835A-6447-9E52-636E7A7922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9512" y="278406"/>
            <a:ext cx="2011355" cy="142649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>
                      <a:alpha val="74997"/>
                    </a:srgbClr>
                  </a:outerShdw>
                </a:effectLst>
              </a14:hiddenEffects>
            </a:ext>
          </a:extLst>
        </p:spPr>
      </p:pic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03EBB925-FEC3-4CD5-9271-3D75EBB532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607329" y="2086188"/>
            <a:ext cx="43891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8" descr="314103-img-kliste">
            <a:extLst>
              <a:ext uri="{FF2B5EF4-FFF2-40B4-BE49-F238E27FC236}">
                <a16:creationId xmlns:a16="http://schemas.microsoft.com/office/drawing/2014/main" id="{ACA45C89-9A53-9D47-81B4-D720DBE5A5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49271" y="253655"/>
            <a:ext cx="1430642" cy="143064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>
                      <a:alpha val="74997"/>
                    </a:srgbClr>
                  </a:outerShdw>
                </a:effectLst>
              </a14:hiddenEffects>
            </a:ext>
          </a:extLst>
        </p:spPr>
      </p:pic>
      <p:pic>
        <p:nvPicPr>
          <p:cNvPr id="9" name="Picture 5" descr="borrel_okresy_cr">
            <a:extLst>
              <a:ext uri="{FF2B5EF4-FFF2-40B4-BE49-F238E27FC236}">
                <a16:creationId xmlns:a16="http://schemas.microsoft.com/office/drawing/2014/main" id="{4AC9118E-D467-B841-84AB-4E9AA13C03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5828" y="1875711"/>
            <a:ext cx="3543095" cy="2253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7"/>
                    </a:srgbClr>
                  </a:outerShdw>
                </a:effectLst>
              </a14:hiddenEffects>
            </a:ext>
          </a:extLst>
        </p:spPr>
      </p:pic>
      <p:sp>
        <p:nvSpPr>
          <p:cNvPr id="29698" name="Rectangle 3">
            <a:extLst>
              <a:ext uri="{FF2B5EF4-FFF2-40B4-BE49-F238E27FC236}">
                <a16:creationId xmlns:a16="http://schemas.microsoft.com/office/drawing/2014/main" id="{FD4FE766-B404-6748-8314-2A7098AEA57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845745" y="2206935"/>
            <a:ext cx="5135997" cy="401563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altLang="cs-CZ" dirty="0"/>
              <a:t>-  ČR a v okolních státech se setkáváme s klíštětem obecným (latinsky </a:t>
            </a:r>
            <a:r>
              <a:rPr lang="cs-CZ" altLang="cs-CZ" i="1" dirty="0" err="1"/>
              <a:t>Ixodes</a:t>
            </a:r>
            <a:r>
              <a:rPr lang="cs-CZ" altLang="cs-CZ" i="1" dirty="0"/>
              <a:t> </a:t>
            </a:r>
            <a:r>
              <a:rPr lang="cs-CZ" altLang="cs-CZ" i="1" dirty="0" err="1"/>
              <a:t>ricinus</a:t>
            </a:r>
            <a:r>
              <a:rPr lang="cs-CZ" altLang="cs-CZ" dirty="0"/>
              <a:t>)</a:t>
            </a:r>
          </a:p>
          <a:p>
            <a:pPr marL="0" indent="0">
              <a:buNone/>
            </a:pPr>
            <a:r>
              <a:rPr lang="cs-CZ" altLang="cs-CZ" dirty="0"/>
              <a:t>- na své hostitele pak </a:t>
            </a:r>
            <a:r>
              <a:rPr lang="cs-CZ" altLang="cs-CZ" b="1" dirty="0"/>
              <a:t>čekají přichycená v trávě</a:t>
            </a:r>
            <a:r>
              <a:rPr lang="cs-CZ" altLang="cs-CZ" dirty="0"/>
              <a:t> nebo na keřích, nejvýše do </a:t>
            </a:r>
            <a:r>
              <a:rPr lang="cs-CZ" altLang="cs-CZ" b="1" dirty="0"/>
              <a:t>jednoho metru nad zemí, do cca 1000 m n.m.</a:t>
            </a:r>
            <a:endParaRPr lang="cs-CZ" altLang="cs-CZ" dirty="0"/>
          </a:p>
          <a:p>
            <a:pPr>
              <a:buFontTx/>
              <a:buChar char="-"/>
            </a:pPr>
            <a:r>
              <a:rPr lang="cs-CZ" altLang="cs-CZ" dirty="0"/>
              <a:t> rizikovými místy však bývají hlavně </a:t>
            </a:r>
            <a:r>
              <a:rPr lang="cs-CZ" altLang="cs-CZ" b="1" dirty="0"/>
              <a:t>listnaté a smíšené</a:t>
            </a:r>
            <a:r>
              <a:rPr lang="cs-CZ" altLang="cs-CZ" dirty="0"/>
              <a:t> </a:t>
            </a:r>
            <a:r>
              <a:rPr lang="cs-CZ" altLang="cs-CZ" b="1" dirty="0"/>
              <a:t>porosty</a:t>
            </a:r>
            <a:r>
              <a:rPr lang="cs-CZ" altLang="cs-CZ" dirty="0"/>
              <a:t>, zejména jejich okraje zarostlé křovinami a bujnou bylinnou vegetací, ale také zahrada, parky, nekosená tráva… </a:t>
            </a:r>
          </a:p>
          <a:p>
            <a:pPr>
              <a:buFontTx/>
              <a:buChar char="-"/>
            </a:pPr>
            <a:endParaRPr lang="cs-CZ" altLang="cs-CZ" dirty="0"/>
          </a:p>
          <a:p>
            <a:pPr>
              <a:buFontTx/>
              <a:buNone/>
            </a:pPr>
            <a:r>
              <a:rPr lang="en-US" altLang="cs-CZ" sz="1600" dirty="0"/>
              <a:t>-- </a:t>
            </a:r>
            <a:r>
              <a:rPr lang="en-US" altLang="cs-CZ" sz="1600" dirty="0" err="1"/>
              <a:t>zelená</a:t>
            </a:r>
            <a:r>
              <a:rPr lang="en-US" altLang="cs-CZ" sz="1600" dirty="0"/>
              <a:t> = </a:t>
            </a:r>
            <a:r>
              <a:rPr lang="en-US" altLang="cs-CZ" sz="1600" dirty="0" err="1"/>
              <a:t>mapa</a:t>
            </a:r>
            <a:r>
              <a:rPr lang="en-US" altLang="cs-CZ" sz="1600" dirty="0"/>
              <a:t> </a:t>
            </a:r>
            <a:r>
              <a:rPr lang="en-US" altLang="cs-CZ" sz="1600" dirty="0" err="1"/>
              <a:t>výskytu</a:t>
            </a:r>
            <a:r>
              <a:rPr lang="en-US" altLang="cs-CZ" sz="1600" dirty="0"/>
              <a:t> </a:t>
            </a:r>
            <a:r>
              <a:rPr lang="en-US" altLang="cs-CZ" sz="1600" dirty="0" err="1"/>
              <a:t>boreliemi</a:t>
            </a:r>
            <a:r>
              <a:rPr lang="en-US" altLang="cs-CZ" sz="1600" dirty="0"/>
              <a:t> </a:t>
            </a:r>
            <a:r>
              <a:rPr lang="en-US" altLang="cs-CZ" sz="1600" dirty="0" err="1"/>
              <a:t>nakažených</a:t>
            </a:r>
            <a:r>
              <a:rPr lang="en-US" altLang="cs-CZ" sz="1600" dirty="0"/>
              <a:t> </a:t>
            </a:r>
            <a:r>
              <a:rPr lang="en-US" altLang="cs-CZ" sz="1600" dirty="0" err="1"/>
              <a:t>klíšťat</a:t>
            </a:r>
            <a:endParaRPr lang="en-US" altLang="cs-CZ" sz="1600" dirty="0"/>
          </a:p>
          <a:p>
            <a:pPr>
              <a:buFontTx/>
              <a:buNone/>
            </a:pPr>
            <a:r>
              <a:rPr lang="en-US" altLang="cs-CZ" sz="1600" dirty="0"/>
              <a:t>-- </a:t>
            </a:r>
            <a:r>
              <a:rPr lang="en-US" altLang="cs-CZ" sz="1600" dirty="0" err="1"/>
              <a:t>červená</a:t>
            </a:r>
            <a:r>
              <a:rPr lang="en-US" altLang="cs-CZ" sz="1600" dirty="0"/>
              <a:t> = </a:t>
            </a:r>
            <a:r>
              <a:rPr lang="en-US" altLang="cs-CZ" sz="1600" dirty="0" err="1"/>
              <a:t>mapa</a:t>
            </a:r>
            <a:r>
              <a:rPr lang="en-US" altLang="cs-CZ" sz="1600" dirty="0"/>
              <a:t> </a:t>
            </a:r>
            <a:r>
              <a:rPr lang="en-US" altLang="cs-CZ" sz="1600" dirty="0" err="1"/>
              <a:t>výskytu</a:t>
            </a:r>
            <a:r>
              <a:rPr lang="en-US" altLang="cs-CZ" sz="1600" dirty="0"/>
              <a:t> </a:t>
            </a:r>
            <a:r>
              <a:rPr lang="en-US" altLang="cs-CZ" sz="1600" dirty="0" err="1"/>
              <a:t>klíšťové</a:t>
            </a:r>
            <a:r>
              <a:rPr lang="en-US" altLang="cs-CZ" sz="1600" dirty="0"/>
              <a:t> </a:t>
            </a:r>
            <a:r>
              <a:rPr lang="en-US" altLang="cs-CZ" sz="1600" dirty="0" err="1"/>
              <a:t>encefalitidy</a:t>
            </a:r>
            <a:endParaRPr lang="en-US" altLang="cs-CZ" sz="1600" dirty="0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109B2863-A1A5-4050-8DE8-9BC0AD47F4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" y="6334316"/>
            <a:ext cx="9143989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F1F76955-21E0-4116-A6AA-19DB89B503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400800"/>
            <a:ext cx="9144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4" name="Picture 5" descr="tbev_okresy_cr">
            <a:extLst>
              <a:ext uri="{FF2B5EF4-FFF2-40B4-BE49-F238E27FC236}">
                <a16:creationId xmlns:a16="http://schemas.microsoft.com/office/drawing/2014/main" id="{F6323632-4118-FB45-A5AB-E4BA2D5BDD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162" y="4199215"/>
            <a:ext cx="3703172" cy="2034384"/>
          </a:xfrm>
          <a:prstGeom prst="rect">
            <a:avLst/>
          </a:prstGeom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7"/>
                    </a:srgbClr>
                  </a:outerShdw>
                </a:effectLst>
              </a14:hiddenEffects>
            </a:ext>
          </a:extLst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0424AB56-BB1D-BC45-8267-62BF6F58FBAE}"/>
              </a:ext>
            </a:extLst>
          </p:cNvPr>
          <p:cNvSpPr txBox="1"/>
          <p:nvPr/>
        </p:nvSpPr>
        <p:spPr>
          <a:xfrm>
            <a:off x="179512" y="6510178"/>
            <a:ext cx="518924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00" dirty="0"/>
              <a:t>https://</a:t>
            </a:r>
            <a:r>
              <a:rPr lang="cs-CZ" sz="1000" dirty="0" err="1"/>
              <a:t>www.wikiskripta.eu</a:t>
            </a:r>
            <a:r>
              <a:rPr lang="cs-CZ" sz="1000" dirty="0"/>
              <a:t>/</a:t>
            </a:r>
            <a:r>
              <a:rPr lang="cs-CZ" sz="1000" dirty="0" err="1"/>
              <a:t>w</a:t>
            </a:r>
            <a:r>
              <a:rPr lang="cs-CZ" sz="1000" dirty="0"/>
              <a:t>/Kl%C3%AD%C5%A1%C5%A5ov%C3%A1_encefalitida</a:t>
            </a:r>
          </a:p>
        </p:txBody>
      </p:sp>
    </p:spTree>
    <p:extLst>
      <p:ext uri="{BB962C8B-B14F-4D97-AF65-F5344CB8AC3E}">
        <p14:creationId xmlns:p14="http://schemas.microsoft.com/office/powerpoint/2010/main" val="80894447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81" name="Rectangle 5">
            <a:extLst>
              <a:ext uri="{FF2B5EF4-FFF2-40B4-BE49-F238E27FC236}">
                <a16:creationId xmlns:a16="http://schemas.microsoft.com/office/drawing/2014/main" id="{0782BDCE-F03A-6F44-8DB8-6B34C7157A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42875"/>
            <a:ext cx="9144000" cy="71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348950" bIns="0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eaLnBrk="1" hangingPunct="1"/>
            <a:endParaRPr lang="cs-CZ" altLang="cs-CZ" sz="2000" b="1">
              <a:latin typeface="Times New Roman" panose="02020603050405020304" pitchFamily="18" charset="0"/>
            </a:endParaRPr>
          </a:p>
          <a:p>
            <a:r>
              <a:rPr lang="cs-CZ" altLang="cs-CZ" sz="120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r>
              <a:rPr lang="cs-CZ" altLang="cs-CZ" sz="1200" b="1"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endParaRPr lang="cs-CZ" altLang="cs-CZ" sz="2400">
              <a:latin typeface="Times New Roman" panose="02020603050405020304" pitchFamily="18" charset="0"/>
            </a:endParaRPr>
          </a:p>
        </p:txBody>
      </p:sp>
      <p:sp>
        <p:nvSpPr>
          <p:cNvPr id="50182" name="Rectangle 6">
            <a:extLst>
              <a:ext uri="{FF2B5EF4-FFF2-40B4-BE49-F238E27FC236}">
                <a16:creationId xmlns:a16="http://schemas.microsoft.com/office/drawing/2014/main" id="{297D7316-B278-8C4C-BAC2-FE6F3C0C8A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984375"/>
            <a:ext cx="9144000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eaLnBrk="1" hangingPunct="1"/>
            <a:r>
              <a:rPr lang="cs-CZ" altLang="cs-CZ" sz="1200" b="1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cs-CZ" altLang="cs-CZ"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altLang="cs-CZ" sz="2400">
              <a:latin typeface="Times New Roman" panose="02020603050405020304" pitchFamily="18" charset="0"/>
            </a:endParaRPr>
          </a:p>
        </p:txBody>
      </p:sp>
      <p:sp>
        <p:nvSpPr>
          <p:cNvPr id="50184" name="Rectangle 8">
            <a:extLst>
              <a:ext uri="{FF2B5EF4-FFF2-40B4-BE49-F238E27FC236}">
                <a16:creationId xmlns:a16="http://schemas.microsoft.com/office/drawing/2014/main" id="{7C9391B8-71C2-EC47-A262-56013452EB7A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827584" y="1881188"/>
            <a:ext cx="7538541" cy="4212108"/>
          </a:xfrm>
        </p:spPr>
        <p:txBody>
          <a:bodyPr>
            <a:normAutofit fontScale="92500" lnSpcReduction="20000"/>
          </a:bodyPr>
          <a:lstStyle/>
          <a:p>
            <a:pPr eaLnBrk="0" hangingPunct="0">
              <a:spcBef>
                <a:spcPct val="0"/>
              </a:spcBef>
              <a:buNone/>
            </a:pPr>
            <a:r>
              <a:rPr lang="cs-CZ" altLang="cs-CZ" sz="1800" b="1" u="sng" dirty="0"/>
              <a:t>Původce</a:t>
            </a:r>
            <a:r>
              <a:rPr lang="cs-CZ" altLang="cs-CZ" sz="1800" b="1" dirty="0"/>
              <a:t>: </a:t>
            </a:r>
            <a:r>
              <a:rPr lang="cs-CZ" altLang="cs-CZ" sz="1800" i="1" dirty="0"/>
              <a:t>virus klíšťové encefalitidy </a:t>
            </a:r>
            <a:r>
              <a:rPr lang="cs-CZ" altLang="cs-CZ" sz="1800" dirty="0"/>
              <a:t>(arboviry, RNA virus)</a:t>
            </a:r>
            <a:endParaRPr lang="cs-CZ" altLang="cs-CZ" sz="1800" b="1" dirty="0"/>
          </a:p>
          <a:p>
            <a:pPr eaLnBrk="0" hangingPunct="0">
              <a:spcBef>
                <a:spcPct val="0"/>
              </a:spcBef>
              <a:buNone/>
            </a:pPr>
            <a:endParaRPr lang="cs-CZ" altLang="cs-CZ" sz="1800" b="1" dirty="0"/>
          </a:p>
          <a:p>
            <a:pPr eaLnBrk="0" hangingPunct="0">
              <a:spcBef>
                <a:spcPct val="0"/>
              </a:spcBef>
              <a:buNone/>
            </a:pPr>
            <a:r>
              <a:rPr lang="cs-CZ" altLang="cs-CZ" sz="1800" b="1" u="sng" dirty="0"/>
              <a:t>Přenos</a:t>
            </a:r>
            <a:r>
              <a:rPr lang="cs-CZ" altLang="cs-CZ" sz="1800" b="1" dirty="0"/>
              <a:t>: </a:t>
            </a:r>
            <a:r>
              <a:rPr lang="cs-CZ" altLang="cs-CZ" sz="1800" dirty="0"/>
              <a:t>nejčastěji </a:t>
            </a:r>
            <a:r>
              <a:rPr lang="cs-CZ" altLang="cs-CZ" sz="1800" dirty="0">
                <a:cs typeface="Times New Roman" panose="02020603050405020304" pitchFamily="18" charset="0"/>
              </a:rPr>
              <a:t>klíšťaty (</a:t>
            </a:r>
            <a:r>
              <a:rPr lang="cs-CZ" altLang="cs-CZ" sz="1800" i="1" dirty="0" err="1">
                <a:cs typeface="Times New Roman" panose="02020603050405020304" pitchFamily="18" charset="0"/>
              </a:rPr>
              <a:t>Ixodes</a:t>
            </a:r>
            <a:r>
              <a:rPr lang="cs-CZ" altLang="cs-CZ" sz="1800" i="1" dirty="0">
                <a:cs typeface="Times New Roman" panose="02020603050405020304" pitchFamily="18" charset="0"/>
              </a:rPr>
              <a:t> </a:t>
            </a:r>
            <a:r>
              <a:rPr lang="cs-CZ" altLang="cs-CZ" sz="1800" i="1" dirty="0" err="1">
                <a:cs typeface="Times New Roman" panose="02020603050405020304" pitchFamily="18" charset="0"/>
              </a:rPr>
              <a:t>ricinus</a:t>
            </a:r>
            <a:r>
              <a:rPr lang="cs-CZ" altLang="cs-CZ" sz="1800" dirty="0">
                <a:cs typeface="Times New Roman" panose="02020603050405020304" pitchFamily="18" charset="0"/>
              </a:rPr>
              <a:t>) – virus je ve slinách klíštěte, komáři..? alimentárně z mléka nakažených zvířat (kozy, ovce) přenos vzácně</a:t>
            </a:r>
          </a:p>
          <a:p>
            <a:pPr eaLnBrk="0" hangingPunct="0">
              <a:spcBef>
                <a:spcPct val="0"/>
              </a:spcBef>
              <a:buNone/>
            </a:pPr>
            <a:r>
              <a:rPr lang="cs-CZ" altLang="cs-CZ" sz="1800" dirty="0">
                <a:cs typeface="Times New Roman" panose="02020603050405020304" pitchFamily="18" charset="0"/>
              </a:rPr>
              <a:t>ID 3-28 dní, v ČR 500/rok</a:t>
            </a:r>
          </a:p>
          <a:p>
            <a:pPr eaLnBrk="0" hangingPunct="0">
              <a:spcBef>
                <a:spcPct val="0"/>
              </a:spcBef>
              <a:buNone/>
            </a:pPr>
            <a:endParaRPr lang="cs-CZ" altLang="cs-CZ" sz="1800" dirty="0">
              <a:cs typeface="Times New Roman" panose="02020603050405020304" pitchFamily="18" charset="0"/>
            </a:endParaRPr>
          </a:p>
          <a:p>
            <a:pPr eaLnBrk="0" hangingPunct="0">
              <a:spcBef>
                <a:spcPct val="0"/>
              </a:spcBef>
              <a:buNone/>
            </a:pPr>
            <a:r>
              <a:rPr lang="cs-CZ" altLang="cs-CZ" sz="1800" b="1" u="sng" dirty="0">
                <a:cs typeface="Times New Roman" panose="02020603050405020304" pitchFamily="18" charset="0"/>
              </a:rPr>
              <a:t>Klinicky:</a:t>
            </a:r>
            <a:r>
              <a:rPr lang="cs-CZ" altLang="cs-CZ" sz="1800" dirty="0">
                <a:cs typeface="Times New Roman" panose="02020603050405020304" pitchFamily="18" charset="0"/>
              </a:rPr>
              <a:t> „</a:t>
            </a:r>
            <a:r>
              <a:rPr lang="cs-CZ" altLang="cs-CZ" sz="1800" b="1" dirty="0">
                <a:cs typeface="Times New Roman" panose="02020603050405020304" pitchFamily="18" charset="0"/>
              </a:rPr>
              <a:t>chřipková fáze</a:t>
            </a:r>
            <a:r>
              <a:rPr lang="cs-CZ" altLang="cs-CZ" sz="1800" dirty="0">
                <a:cs typeface="Times New Roman" panose="02020603050405020304" pitchFamily="18" charset="0"/>
              </a:rPr>
              <a:t>“ (bolesti hlavy, teploty, únava) a po krátkém bezpříznakovém období 2.fáze: postižení centrální nervové soustavy – </a:t>
            </a:r>
            <a:r>
              <a:rPr lang="cs-CZ" altLang="cs-CZ" sz="1800" b="1" dirty="0">
                <a:cs typeface="Times New Roman" panose="02020603050405020304" pitchFamily="18" charset="0"/>
              </a:rPr>
              <a:t>aseptické neuroinfekce </a:t>
            </a:r>
            <a:r>
              <a:rPr lang="cs-CZ" altLang="cs-CZ" sz="1800" dirty="0">
                <a:cs typeface="Times New Roman" panose="02020603050405020304" pitchFamily="18" charset="0"/>
                <a:sym typeface="Wingdings" pitchFamily="2" charset="2"/>
              </a:rPr>
              <a:t> </a:t>
            </a:r>
            <a:r>
              <a:rPr lang="cs-CZ" altLang="cs-CZ" sz="1800" dirty="0">
                <a:cs typeface="Times New Roman" panose="02020603050405020304" pitchFamily="18" charset="0"/>
              </a:rPr>
              <a:t>meningitida – meningoencefalitida - encefalomyelitida</a:t>
            </a:r>
          </a:p>
          <a:p>
            <a:pPr eaLnBrk="0" hangingPunct="0">
              <a:spcBef>
                <a:spcPct val="0"/>
              </a:spcBef>
              <a:buNone/>
            </a:pPr>
            <a:endParaRPr lang="cs-CZ" altLang="cs-CZ" sz="1800" dirty="0">
              <a:cs typeface="Times New Roman" panose="02020603050405020304" pitchFamily="18" charset="0"/>
            </a:endParaRPr>
          </a:p>
          <a:p>
            <a:pPr eaLnBrk="0" hangingPunct="0">
              <a:spcBef>
                <a:spcPct val="0"/>
              </a:spcBef>
              <a:buNone/>
            </a:pPr>
            <a:r>
              <a:rPr lang="cs-CZ" altLang="cs-CZ" sz="1800" b="1" u="sng" dirty="0">
                <a:cs typeface="Times New Roman" panose="02020603050405020304" pitchFamily="18" charset="0"/>
              </a:rPr>
              <a:t>Komplikace</a:t>
            </a:r>
            <a:r>
              <a:rPr lang="cs-CZ" altLang="cs-CZ" sz="1800" dirty="0">
                <a:cs typeface="Times New Roman" panose="02020603050405020304" pitchFamily="18" charset="0"/>
              </a:rPr>
              <a:t>: trvalé neurologické následky až v 10%, parézy,  poruchy soustředění, paměti, spánku..</a:t>
            </a:r>
          </a:p>
          <a:p>
            <a:pPr eaLnBrk="0" hangingPunct="0">
              <a:spcBef>
                <a:spcPct val="0"/>
              </a:spcBef>
              <a:buNone/>
            </a:pPr>
            <a:endParaRPr lang="cs-CZ" altLang="cs-CZ" sz="1800" b="1" u="sng" dirty="0">
              <a:cs typeface="Times New Roman" panose="02020603050405020304" pitchFamily="18" charset="0"/>
            </a:endParaRPr>
          </a:p>
          <a:p>
            <a:pPr eaLnBrk="0" hangingPunct="0">
              <a:spcBef>
                <a:spcPct val="0"/>
              </a:spcBef>
              <a:buNone/>
            </a:pPr>
            <a:r>
              <a:rPr lang="cs-CZ" altLang="cs-CZ" sz="1800" b="1" u="sng" dirty="0">
                <a:cs typeface="Times New Roman" panose="02020603050405020304" pitchFamily="18" charset="0"/>
              </a:rPr>
              <a:t>Léčba: </a:t>
            </a:r>
            <a:r>
              <a:rPr lang="cs-CZ" altLang="cs-CZ" sz="1800" dirty="0">
                <a:cs typeface="Times New Roman" panose="02020603050405020304" pitchFamily="18" charset="0"/>
              </a:rPr>
              <a:t>symptomatická, cílová terapie neexistuje!</a:t>
            </a:r>
            <a:endParaRPr lang="cs-CZ" altLang="cs-CZ" sz="1800" b="1" u="sng" dirty="0">
              <a:cs typeface="Times New Roman" panose="02020603050405020304" pitchFamily="18" charset="0"/>
            </a:endParaRPr>
          </a:p>
          <a:p>
            <a:pPr eaLnBrk="0" hangingPunct="0">
              <a:spcBef>
                <a:spcPct val="0"/>
              </a:spcBef>
              <a:buNone/>
            </a:pPr>
            <a:endParaRPr lang="cs-CZ" altLang="cs-CZ" sz="1800" b="1" u="sng" dirty="0">
              <a:cs typeface="Times New Roman" panose="02020603050405020304" pitchFamily="18" charset="0"/>
            </a:endParaRPr>
          </a:p>
          <a:p>
            <a:pPr eaLnBrk="0" hangingPunct="0">
              <a:spcBef>
                <a:spcPct val="0"/>
              </a:spcBef>
              <a:buNone/>
            </a:pPr>
            <a:r>
              <a:rPr lang="cs-CZ" altLang="cs-CZ" sz="1800" b="1" u="sng" dirty="0">
                <a:cs typeface="Times New Roman" panose="02020603050405020304" pitchFamily="18" charset="0"/>
              </a:rPr>
              <a:t>Prevence: </a:t>
            </a:r>
            <a:r>
              <a:rPr lang="cs-CZ" altLang="cs-CZ" sz="1800" dirty="0">
                <a:cs typeface="Times New Roman" panose="02020603050405020304" pitchFamily="18" charset="0"/>
              </a:rPr>
              <a:t>očkování (FSME-IMUN, </a:t>
            </a:r>
            <a:r>
              <a:rPr lang="cs-CZ" altLang="cs-CZ" sz="1800" dirty="0" err="1">
                <a:cs typeface="Times New Roman" panose="02020603050405020304" pitchFamily="18" charset="0"/>
              </a:rPr>
              <a:t>Encepur</a:t>
            </a:r>
            <a:r>
              <a:rPr lang="cs-CZ" altLang="cs-CZ" sz="1800" dirty="0">
                <a:cs typeface="Times New Roman" panose="02020603050405020304" pitchFamily="18" charset="0"/>
              </a:rPr>
              <a:t>) 2 dávky, přeočkování co 5 let, </a:t>
            </a:r>
          </a:p>
          <a:p>
            <a:pPr eaLnBrk="0" hangingPunct="0">
              <a:spcBef>
                <a:spcPct val="0"/>
              </a:spcBef>
              <a:buNone/>
            </a:pPr>
            <a:r>
              <a:rPr lang="cs-CZ" altLang="cs-CZ" sz="1800" dirty="0">
                <a:cs typeface="Times New Roman" panose="02020603050405020304" pitchFamily="18" charset="0"/>
              </a:rPr>
              <a:t>dále prevence přichycení klíštěte (repelenty), </a:t>
            </a:r>
          </a:p>
          <a:p>
            <a:pPr eaLnBrk="0" hangingPunct="0">
              <a:spcBef>
                <a:spcPct val="0"/>
              </a:spcBef>
              <a:buNone/>
            </a:pPr>
            <a:r>
              <a:rPr lang="cs-CZ" altLang="cs-CZ" sz="1800" dirty="0">
                <a:cs typeface="Times New Roman" panose="02020603050405020304" pitchFamily="18" charset="0"/>
              </a:rPr>
              <a:t>včasné odstranění klíštěte, </a:t>
            </a:r>
          </a:p>
          <a:p>
            <a:pPr eaLnBrk="0" hangingPunct="0">
              <a:spcBef>
                <a:spcPct val="0"/>
              </a:spcBef>
              <a:buNone/>
            </a:pPr>
            <a:r>
              <a:rPr lang="cs-CZ" altLang="cs-CZ" sz="1800" dirty="0">
                <a:cs typeface="Times New Roman" panose="02020603050405020304" pitchFamily="18" charset="0"/>
              </a:rPr>
              <a:t>pití pasterizovaného mléka</a:t>
            </a:r>
          </a:p>
          <a:p>
            <a:pPr eaLnBrk="0" hangingPunct="0">
              <a:spcBef>
                <a:spcPct val="0"/>
              </a:spcBef>
              <a:buFontTx/>
              <a:buNone/>
            </a:pPr>
            <a:endParaRPr lang="cs-CZ" altLang="cs-CZ" dirty="0"/>
          </a:p>
          <a:p>
            <a:endParaRPr lang="cs-CZ" altLang="cs-CZ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1CBD8FD5-1CFB-9F49-84B4-68F1F3421F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68" y="301755"/>
            <a:ext cx="7543800" cy="1449387"/>
          </a:xfrm>
        </p:spPr>
        <p:txBody>
          <a:bodyPr>
            <a:normAutofit/>
          </a:bodyPr>
          <a:lstStyle/>
          <a:p>
            <a:r>
              <a:rPr lang="cs-CZ" sz="4400" dirty="0"/>
              <a:t>KLÍŠŤOVÁ ENCEFALITIDA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1DC3E327-9719-734A-B95F-C1C1A549D0C2}"/>
              </a:ext>
            </a:extLst>
          </p:cNvPr>
          <p:cNvSpPr txBox="1"/>
          <p:nvPr/>
        </p:nvSpPr>
        <p:spPr>
          <a:xfrm>
            <a:off x="179512" y="6510178"/>
            <a:ext cx="518924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00" dirty="0"/>
              <a:t>https://</a:t>
            </a:r>
            <a:r>
              <a:rPr lang="cs-CZ" sz="1000" dirty="0" err="1"/>
              <a:t>www.wikiskripta.eu</a:t>
            </a:r>
            <a:r>
              <a:rPr lang="cs-CZ" sz="1000" dirty="0"/>
              <a:t>/</a:t>
            </a:r>
            <a:r>
              <a:rPr lang="cs-CZ" sz="1000" dirty="0" err="1"/>
              <a:t>w</a:t>
            </a:r>
            <a:r>
              <a:rPr lang="cs-CZ" sz="1000" dirty="0"/>
              <a:t>/Kl%C3%AD%C5%A1%C5%A5ov%C3%A1_encefalitida</a:t>
            </a:r>
          </a:p>
        </p:txBody>
      </p:sp>
      <p:pic>
        <p:nvPicPr>
          <p:cNvPr id="31746" name="Picture 2">
            <a:extLst>
              <a:ext uri="{FF2B5EF4-FFF2-40B4-BE49-F238E27FC236}">
                <a16:creationId xmlns:a16="http://schemas.microsoft.com/office/drawing/2014/main" id="{B1CB153E-FF87-8F46-A249-9D7BB39FBE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6409" y="5071658"/>
            <a:ext cx="3208079" cy="1668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81" name="Rectangle 5">
            <a:extLst>
              <a:ext uri="{FF2B5EF4-FFF2-40B4-BE49-F238E27FC236}">
                <a16:creationId xmlns:a16="http://schemas.microsoft.com/office/drawing/2014/main" id="{0782BDCE-F03A-6F44-8DB8-6B34C7157A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42875"/>
            <a:ext cx="9144000" cy="71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348950" bIns="0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eaLnBrk="1" hangingPunct="1"/>
            <a:endParaRPr lang="cs-CZ" altLang="cs-CZ" sz="2000" b="1">
              <a:latin typeface="Times New Roman" panose="02020603050405020304" pitchFamily="18" charset="0"/>
            </a:endParaRPr>
          </a:p>
          <a:p>
            <a:r>
              <a:rPr lang="cs-CZ" altLang="cs-CZ" sz="120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r>
              <a:rPr lang="cs-CZ" altLang="cs-CZ" sz="1200" b="1"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endParaRPr lang="cs-CZ" altLang="cs-CZ" sz="2400">
              <a:latin typeface="Times New Roman" panose="02020603050405020304" pitchFamily="18" charset="0"/>
            </a:endParaRPr>
          </a:p>
        </p:txBody>
      </p:sp>
      <p:sp>
        <p:nvSpPr>
          <p:cNvPr id="50182" name="Rectangle 6">
            <a:extLst>
              <a:ext uri="{FF2B5EF4-FFF2-40B4-BE49-F238E27FC236}">
                <a16:creationId xmlns:a16="http://schemas.microsoft.com/office/drawing/2014/main" id="{297D7316-B278-8C4C-BAC2-FE6F3C0C8A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984375"/>
            <a:ext cx="9144000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eaLnBrk="1" hangingPunct="1"/>
            <a:r>
              <a:rPr lang="cs-CZ" altLang="cs-CZ" sz="1200" b="1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cs-CZ" altLang="cs-CZ"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altLang="cs-CZ" sz="2400">
              <a:latin typeface="Times New Roman" panose="02020603050405020304" pitchFamily="18" charset="0"/>
            </a:endParaRPr>
          </a:p>
        </p:txBody>
      </p:sp>
      <p:sp>
        <p:nvSpPr>
          <p:cNvPr id="50184" name="Rectangle 8">
            <a:extLst>
              <a:ext uri="{FF2B5EF4-FFF2-40B4-BE49-F238E27FC236}">
                <a16:creationId xmlns:a16="http://schemas.microsoft.com/office/drawing/2014/main" id="{7C9391B8-71C2-EC47-A262-56013452EB7A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827584" y="1881188"/>
            <a:ext cx="7632848" cy="4212108"/>
          </a:xfrm>
        </p:spPr>
        <p:txBody>
          <a:bodyPr>
            <a:normAutofit/>
          </a:bodyPr>
          <a:lstStyle/>
          <a:p>
            <a:pPr eaLnBrk="0" hangingPunct="0">
              <a:spcBef>
                <a:spcPct val="0"/>
              </a:spcBef>
              <a:buNone/>
            </a:pPr>
            <a:r>
              <a:rPr lang="cs-CZ" altLang="cs-CZ" sz="1800" b="1" u="sng" dirty="0"/>
              <a:t>Původce</a:t>
            </a:r>
            <a:r>
              <a:rPr lang="cs-CZ" altLang="cs-CZ" sz="1800" b="1" dirty="0"/>
              <a:t>: </a:t>
            </a:r>
            <a:r>
              <a:rPr lang="cs-CZ" altLang="cs-CZ" sz="1800" dirty="0"/>
              <a:t>bakterie </a:t>
            </a:r>
            <a:r>
              <a:rPr lang="cs-CZ" altLang="cs-CZ" sz="1800" i="1" dirty="0" err="1"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Borrelia</a:t>
            </a:r>
            <a:r>
              <a:rPr lang="cs-CZ" altLang="cs-CZ" sz="1800" dirty="0"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cs-CZ" altLang="cs-CZ" sz="1800" i="1" dirty="0" err="1"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burgdorferi</a:t>
            </a:r>
            <a:r>
              <a:rPr lang="cs-CZ" altLang="cs-CZ" sz="1800" i="1" dirty="0"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cs-CZ" altLang="cs-CZ" sz="1800" i="1" dirty="0" err="1"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sensu</a:t>
            </a:r>
            <a:r>
              <a:rPr lang="cs-CZ" altLang="cs-CZ" sz="1800" i="1" dirty="0"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cs-CZ" altLang="cs-CZ" sz="1800" i="1" dirty="0" err="1"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stricto</a:t>
            </a:r>
            <a:r>
              <a:rPr lang="cs-CZ" altLang="cs-CZ" sz="1800" i="1" dirty="0"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…</a:t>
            </a:r>
          </a:p>
          <a:p>
            <a:pPr eaLnBrk="0" hangingPunct="0">
              <a:spcBef>
                <a:spcPct val="0"/>
              </a:spcBef>
              <a:buNone/>
            </a:pPr>
            <a:endParaRPr lang="cs-CZ" altLang="cs-CZ" sz="1800" b="1" dirty="0"/>
          </a:p>
          <a:p>
            <a:pPr eaLnBrk="0" hangingPunct="0">
              <a:spcBef>
                <a:spcPct val="0"/>
              </a:spcBef>
              <a:buNone/>
            </a:pPr>
            <a:r>
              <a:rPr lang="cs-CZ" altLang="cs-CZ" sz="1800" b="1" u="sng" dirty="0"/>
              <a:t>Přenos</a:t>
            </a:r>
            <a:r>
              <a:rPr lang="cs-CZ" altLang="cs-CZ" sz="1800" b="1" dirty="0"/>
              <a:t>: </a:t>
            </a:r>
            <a:r>
              <a:rPr lang="cs-CZ" altLang="cs-CZ" sz="1800" dirty="0"/>
              <a:t>infikovanými </a:t>
            </a:r>
            <a:r>
              <a:rPr lang="cs-CZ" altLang="cs-CZ" sz="1800" dirty="0">
                <a:cs typeface="Times New Roman" panose="02020603050405020304" pitchFamily="18" charset="0"/>
              </a:rPr>
              <a:t>klíšťaty (</a:t>
            </a:r>
            <a:r>
              <a:rPr lang="cs-CZ" altLang="cs-CZ" sz="1800" i="1" dirty="0" err="1">
                <a:cs typeface="Times New Roman" panose="02020603050405020304" pitchFamily="18" charset="0"/>
              </a:rPr>
              <a:t>Ixodes</a:t>
            </a:r>
            <a:r>
              <a:rPr lang="cs-CZ" altLang="cs-CZ" sz="1800" i="1" dirty="0">
                <a:cs typeface="Times New Roman" panose="02020603050405020304" pitchFamily="18" charset="0"/>
              </a:rPr>
              <a:t> </a:t>
            </a:r>
            <a:r>
              <a:rPr lang="cs-CZ" altLang="cs-CZ" sz="1800" i="1" dirty="0" err="1">
                <a:cs typeface="Times New Roman" panose="02020603050405020304" pitchFamily="18" charset="0"/>
              </a:rPr>
              <a:t>ricinus</a:t>
            </a:r>
            <a:r>
              <a:rPr lang="cs-CZ" altLang="cs-CZ" sz="1800" dirty="0">
                <a:cs typeface="Times New Roman" panose="02020603050405020304" pitchFamily="18" charset="0"/>
              </a:rPr>
              <a:t>) a jejich vývojovými stádii, komáři..?</a:t>
            </a:r>
          </a:p>
          <a:p>
            <a:pPr eaLnBrk="0" hangingPunct="0">
              <a:spcBef>
                <a:spcPct val="0"/>
              </a:spcBef>
              <a:buFontTx/>
              <a:buNone/>
            </a:pPr>
            <a:r>
              <a:rPr lang="cs-CZ" altLang="cs-CZ" sz="1800" b="1" dirty="0"/>
              <a:t>	</a:t>
            </a:r>
            <a:r>
              <a:rPr lang="cs-CZ" altLang="cs-CZ" sz="1800" dirty="0"/>
              <a:t>= borelióza je nejčastější infekcí přenášenou klíšťaty v ČR, asi 4000/rok </a:t>
            </a:r>
          </a:p>
          <a:p>
            <a:pPr eaLnBrk="0" hangingPunct="0">
              <a:spcBef>
                <a:spcPct val="0"/>
              </a:spcBef>
              <a:buFontTx/>
              <a:buNone/>
            </a:pPr>
            <a:endParaRPr lang="cs-CZ" altLang="cs-CZ" sz="1800" dirty="0">
              <a:cs typeface="Times New Roman" panose="02020603050405020304" pitchFamily="18" charset="0"/>
            </a:endParaRPr>
          </a:p>
          <a:p>
            <a:pPr eaLnBrk="0" hangingPunct="0">
              <a:spcBef>
                <a:spcPct val="0"/>
              </a:spcBef>
              <a:buFontTx/>
              <a:buNone/>
            </a:pPr>
            <a:r>
              <a:rPr lang="cs-CZ" altLang="cs-CZ" sz="1800" b="1" u="sng" dirty="0"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Klinicky: </a:t>
            </a:r>
            <a:r>
              <a:rPr lang="cs-CZ" altLang="cs-CZ" sz="1800" dirty="0" err="1"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polysystémové</a:t>
            </a:r>
            <a:r>
              <a:rPr lang="cs-CZ" altLang="cs-CZ" sz="1800" dirty="0"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 onemocnění, 3</a:t>
            </a:r>
            <a:r>
              <a:rPr lang="cs-CZ" altLang="cs-CZ" sz="1800" dirty="0">
                <a:cs typeface="Times New Roman" panose="02020603050405020304" pitchFamily="18" charset="0"/>
              </a:rPr>
              <a:t> fáze onemocnění: </a:t>
            </a:r>
          </a:p>
          <a:p>
            <a:pPr eaLnBrk="0" hangingPunct="0">
              <a:spcBef>
                <a:spcPct val="0"/>
              </a:spcBef>
              <a:buFontTx/>
              <a:buNone/>
            </a:pPr>
            <a:r>
              <a:rPr lang="cs-CZ" altLang="cs-CZ" sz="1800" b="1" dirty="0">
                <a:cs typeface="Times New Roman" panose="02020603050405020304" pitchFamily="18" charset="0"/>
              </a:rPr>
              <a:t>1. časné lokalizované</a:t>
            </a:r>
            <a:r>
              <a:rPr lang="cs-CZ" altLang="cs-CZ" sz="1800" dirty="0">
                <a:cs typeface="Times New Roman" panose="02020603050405020304" pitchFamily="18" charset="0"/>
              </a:rPr>
              <a:t> - 3-30 dní po sání klíštěte se objeví erytém (alespoň 5 cm velký), objeví-li se další </a:t>
            </a:r>
            <a:r>
              <a:rPr lang="cs-CZ" altLang="cs-CZ" sz="1800" dirty="0"/>
              <a:t> </a:t>
            </a:r>
            <a:r>
              <a:rPr lang="cs-CZ" altLang="cs-CZ" sz="1800" dirty="0">
                <a:cs typeface="Times New Roman" panose="02020603050405020304" pitchFamily="18" charset="0"/>
              </a:rPr>
              <a:t>ložiska jinde po těle, hovoříme o </a:t>
            </a:r>
            <a:r>
              <a:rPr lang="cs-CZ" altLang="cs-CZ" sz="1800" b="1" dirty="0" err="1">
                <a:cs typeface="Times New Roman" panose="02020603050405020304" pitchFamily="18" charset="0"/>
              </a:rPr>
              <a:t>erytema</a:t>
            </a:r>
            <a:r>
              <a:rPr lang="cs-CZ" altLang="cs-CZ" sz="1800" b="1" dirty="0">
                <a:cs typeface="Times New Roman" panose="02020603050405020304" pitchFamily="18" charset="0"/>
              </a:rPr>
              <a:t> </a:t>
            </a:r>
            <a:r>
              <a:rPr lang="cs-CZ" altLang="cs-CZ" sz="1800" b="1" dirty="0" err="1">
                <a:cs typeface="Times New Roman" panose="02020603050405020304" pitchFamily="18" charset="0"/>
              </a:rPr>
              <a:t>migrans</a:t>
            </a:r>
            <a:r>
              <a:rPr lang="cs-CZ" altLang="cs-CZ" sz="1800" dirty="0">
                <a:cs typeface="Times New Roman" panose="02020603050405020304" pitchFamily="18" charset="0"/>
              </a:rPr>
              <a:t>, bolest hlavy, kloubů, zvětšení lymfatických uzlin</a:t>
            </a:r>
          </a:p>
          <a:p>
            <a:pPr eaLnBrk="0" hangingPunct="0">
              <a:spcBef>
                <a:spcPct val="0"/>
              </a:spcBef>
              <a:buFontTx/>
              <a:buNone/>
            </a:pPr>
            <a:r>
              <a:rPr lang="cs-CZ" altLang="cs-CZ" sz="1800" b="1" dirty="0">
                <a:cs typeface="Times New Roman" panose="02020603050405020304" pitchFamily="18" charset="0"/>
              </a:rPr>
              <a:t>2. časné diseminované</a:t>
            </a:r>
            <a:r>
              <a:rPr lang="cs-CZ" altLang="cs-CZ" sz="1800" dirty="0">
                <a:cs typeface="Times New Roman" panose="02020603050405020304" pitchFamily="18" charset="0"/>
              </a:rPr>
              <a:t> – </a:t>
            </a:r>
            <a:r>
              <a:rPr lang="cs-CZ" altLang="cs-CZ" sz="1800" dirty="0" err="1">
                <a:cs typeface="Times New Roman" panose="02020603050405020304" pitchFamily="18" charset="0"/>
              </a:rPr>
              <a:t>boreliový</a:t>
            </a:r>
            <a:r>
              <a:rPr lang="cs-CZ" altLang="cs-CZ" sz="1800" dirty="0">
                <a:cs typeface="Times New Roman" panose="02020603050405020304" pitchFamily="18" charset="0"/>
              </a:rPr>
              <a:t> </a:t>
            </a:r>
            <a:r>
              <a:rPr lang="cs-CZ" altLang="cs-CZ" sz="1800" dirty="0" err="1">
                <a:cs typeface="Times New Roman" panose="02020603050405020304" pitchFamily="18" charset="0"/>
              </a:rPr>
              <a:t>lymfocytom</a:t>
            </a:r>
            <a:r>
              <a:rPr lang="cs-CZ" altLang="cs-CZ" sz="1800" dirty="0">
                <a:cs typeface="Times New Roman" panose="02020603050405020304" pitchFamily="18" charset="0"/>
              </a:rPr>
              <a:t> (kožní projev), postižení srdce a nervového systému (tiky, parestézie, závratě), svalů a kloubů, očí</a:t>
            </a:r>
          </a:p>
          <a:p>
            <a:pPr eaLnBrk="0" hangingPunct="0">
              <a:spcBef>
                <a:spcPct val="0"/>
              </a:spcBef>
              <a:buFontTx/>
              <a:buNone/>
            </a:pPr>
            <a:r>
              <a:rPr lang="cs-CZ" altLang="cs-CZ" sz="1800" b="1" dirty="0">
                <a:cs typeface="Times New Roman" panose="02020603050405020304" pitchFamily="18" charset="0"/>
              </a:rPr>
              <a:t>3. pozdní</a:t>
            </a:r>
            <a:r>
              <a:rPr lang="cs-CZ" altLang="cs-CZ" sz="1800" dirty="0">
                <a:cs typeface="Times New Roman" panose="02020603050405020304" pitchFamily="18" charset="0"/>
              </a:rPr>
              <a:t> – </a:t>
            </a:r>
            <a:r>
              <a:rPr lang="cs-CZ" altLang="cs-CZ" sz="1800" dirty="0" err="1">
                <a:cs typeface="Times New Roman" panose="02020603050405020304" pitchFamily="18" charset="0"/>
              </a:rPr>
              <a:t>acrodermatitis</a:t>
            </a:r>
            <a:r>
              <a:rPr lang="cs-CZ" altLang="cs-CZ" sz="1800" dirty="0">
                <a:cs typeface="Times New Roman" panose="02020603050405020304" pitchFamily="18" charset="0"/>
              </a:rPr>
              <a:t> </a:t>
            </a:r>
            <a:r>
              <a:rPr lang="cs-CZ" altLang="cs-CZ" sz="1800" dirty="0" err="1">
                <a:cs typeface="Times New Roman" panose="02020603050405020304" pitchFamily="18" charset="0"/>
              </a:rPr>
              <a:t>chronica</a:t>
            </a:r>
            <a:r>
              <a:rPr lang="cs-CZ" altLang="cs-CZ" sz="1800" dirty="0">
                <a:cs typeface="Times New Roman" panose="02020603050405020304" pitchFamily="18" charset="0"/>
              </a:rPr>
              <a:t> </a:t>
            </a:r>
            <a:r>
              <a:rPr lang="cs-CZ" altLang="cs-CZ" sz="1800" dirty="0" err="1">
                <a:cs typeface="Times New Roman" panose="02020603050405020304" pitchFamily="18" charset="0"/>
              </a:rPr>
              <a:t>atrophicans</a:t>
            </a:r>
            <a:r>
              <a:rPr lang="cs-CZ" altLang="cs-CZ" sz="1800" dirty="0">
                <a:cs typeface="Times New Roman" panose="02020603050405020304" pitchFamily="18" charset="0"/>
              </a:rPr>
              <a:t> (kožní projev), postižení kloubů, nervů a kůže, chronická únava</a:t>
            </a:r>
          </a:p>
          <a:p>
            <a:pPr eaLnBrk="0" hangingPunct="0">
              <a:spcBef>
                <a:spcPct val="0"/>
              </a:spcBef>
              <a:buFontTx/>
              <a:buNone/>
            </a:pPr>
            <a:endParaRPr lang="cs-CZ" altLang="cs-CZ" dirty="0"/>
          </a:p>
          <a:p>
            <a:pPr eaLnBrk="0" hangingPunct="0">
              <a:spcBef>
                <a:spcPct val="0"/>
              </a:spcBef>
              <a:buFontTx/>
              <a:buNone/>
            </a:pPr>
            <a:r>
              <a:rPr lang="cs-CZ" altLang="cs-CZ" sz="1800" b="1" u="sng" dirty="0"/>
              <a:t>Terapie: </a:t>
            </a:r>
            <a:r>
              <a:rPr lang="cs-CZ" altLang="cs-CZ" sz="1800" dirty="0"/>
              <a:t>ATB urychlí vymizení příznaků a sníží riziko perzistence </a:t>
            </a:r>
            <a:r>
              <a:rPr lang="cs-CZ" altLang="cs-CZ" sz="1800" dirty="0" err="1"/>
              <a:t>borelií</a:t>
            </a:r>
            <a:r>
              <a:rPr lang="cs-CZ" altLang="cs-CZ" sz="1800" dirty="0"/>
              <a:t> v těle</a:t>
            </a:r>
            <a:endParaRPr lang="cs-CZ" altLang="cs-CZ" sz="1800" b="1" u="sng" dirty="0"/>
          </a:p>
          <a:p>
            <a:endParaRPr lang="cs-CZ" altLang="cs-CZ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1CBD8FD5-1CFB-9F49-84B4-68F1F3421F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68" y="304648"/>
            <a:ext cx="7543800" cy="1449387"/>
          </a:xfrm>
        </p:spPr>
        <p:txBody>
          <a:bodyPr>
            <a:normAutofit/>
          </a:bodyPr>
          <a:lstStyle/>
          <a:p>
            <a:r>
              <a:rPr lang="cs-CZ" sz="4400" dirty="0"/>
              <a:t>BORELIÓZA</a:t>
            </a:r>
          </a:p>
        </p:txBody>
      </p:sp>
      <p:pic>
        <p:nvPicPr>
          <p:cNvPr id="30722" name="Picture 2" descr="Erytema migrans, 1. stadium lymské boreliózy">
            <a:extLst>
              <a:ext uri="{FF2B5EF4-FFF2-40B4-BE49-F238E27FC236}">
                <a16:creationId xmlns:a16="http://schemas.microsoft.com/office/drawing/2014/main" id="{3CC1E9E7-186B-F24E-92D2-365CEFC153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635936" y="-34095"/>
            <a:ext cx="2156942" cy="254039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4" name="Picture 4">
            <a:extLst>
              <a:ext uri="{FF2B5EF4-FFF2-40B4-BE49-F238E27FC236}">
                <a16:creationId xmlns:a16="http://schemas.microsoft.com/office/drawing/2014/main" id="{79BCFA25-F118-1844-A097-3EDDF964D9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7025" y="221457"/>
            <a:ext cx="3055748" cy="1419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CC33C2A4-A162-284D-981F-9C3A257CD885}"/>
              </a:ext>
            </a:extLst>
          </p:cNvPr>
          <p:cNvSpPr txBox="1"/>
          <p:nvPr/>
        </p:nvSpPr>
        <p:spPr>
          <a:xfrm>
            <a:off x="134440" y="6505738"/>
            <a:ext cx="412324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00" dirty="0"/>
              <a:t>https://</a:t>
            </a:r>
            <a:r>
              <a:rPr lang="cs-CZ" sz="1000" dirty="0" err="1"/>
              <a:t>www.wikiskripta.eu</a:t>
            </a:r>
            <a:r>
              <a:rPr lang="cs-CZ" sz="1000" dirty="0"/>
              <a:t>/</a:t>
            </a:r>
            <a:r>
              <a:rPr lang="cs-CZ" sz="1000" dirty="0" err="1"/>
              <a:t>w</a:t>
            </a:r>
            <a:r>
              <a:rPr lang="cs-CZ" sz="1000" dirty="0"/>
              <a:t>/Lymesk%C3%A1_borreli%C3%B3za</a:t>
            </a:r>
          </a:p>
        </p:txBody>
      </p:sp>
    </p:spTree>
    <p:extLst>
      <p:ext uri="{BB962C8B-B14F-4D97-AF65-F5344CB8AC3E}">
        <p14:creationId xmlns:p14="http://schemas.microsoft.com/office/powerpoint/2010/main" val="229148796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Rectangle 3">
            <a:extLst>
              <a:ext uri="{FF2B5EF4-FFF2-40B4-BE49-F238E27FC236}">
                <a16:creationId xmlns:a16="http://schemas.microsoft.com/office/drawing/2014/main" id="{ECAF545C-9BC9-1149-9271-3C63FEC3B578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828800"/>
            <a:ext cx="7847013" cy="2176463"/>
          </a:xfrm>
        </p:spPr>
        <p:txBody>
          <a:bodyPr>
            <a:normAutofit/>
          </a:bodyPr>
          <a:lstStyle/>
          <a:p>
            <a:pPr>
              <a:lnSpc>
                <a:spcPct val="70000"/>
              </a:lnSpc>
              <a:buFont typeface="Wingdings" pitchFamily="2" charset="2"/>
              <a:buNone/>
            </a:pPr>
            <a:r>
              <a:rPr lang="cs-CZ" altLang="cs-CZ" sz="1800" b="1" u="sng" dirty="0"/>
              <a:t>Původce</a:t>
            </a:r>
            <a:r>
              <a:rPr lang="cs-CZ" altLang="cs-CZ" sz="1800" dirty="0"/>
              <a:t>: samička zákožky svrabové </a:t>
            </a:r>
            <a:r>
              <a:rPr lang="cs-CZ" altLang="cs-CZ" sz="1800" i="1" dirty="0" err="1"/>
              <a:t>Sarcoptes</a:t>
            </a:r>
            <a:r>
              <a:rPr lang="cs-CZ" altLang="cs-CZ" sz="1800" i="1" dirty="0"/>
              <a:t> </a:t>
            </a:r>
            <a:r>
              <a:rPr lang="cs-CZ" altLang="cs-CZ" sz="1800" i="1" dirty="0" err="1"/>
              <a:t>hominis</a:t>
            </a:r>
            <a:r>
              <a:rPr lang="cs-CZ" altLang="cs-CZ" sz="1800" i="1" dirty="0"/>
              <a:t>, </a:t>
            </a:r>
            <a:r>
              <a:rPr lang="cs-CZ" altLang="cs-CZ" sz="1800" dirty="0"/>
              <a:t>velikost asi 300–500 um </a:t>
            </a:r>
          </a:p>
          <a:p>
            <a:pPr>
              <a:lnSpc>
                <a:spcPct val="70000"/>
              </a:lnSpc>
              <a:buFont typeface="Wingdings" pitchFamily="2" charset="2"/>
              <a:buNone/>
            </a:pPr>
            <a:r>
              <a:rPr lang="cs-CZ" altLang="cs-CZ" sz="1800" b="1" u="sng" dirty="0"/>
              <a:t>Přenos: </a:t>
            </a:r>
            <a:r>
              <a:rPr lang="cs-CZ" altLang="cs-CZ" sz="1800" dirty="0"/>
              <a:t>kontakt s infikovanou osobou (kůže, pohlavní styk) či předmětem, ID 4-6T </a:t>
            </a:r>
            <a:endParaRPr lang="cs-CZ" altLang="cs-CZ" sz="1800" b="1" u="sng" dirty="0"/>
          </a:p>
          <a:p>
            <a:pPr>
              <a:lnSpc>
                <a:spcPct val="70000"/>
              </a:lnSpc>
              <a:buFont typeface="Wingdings" pitchFamily="2" charset="2"/>
              <a:buNone/>
            </a:pPr>
            <a:r>
              <a:rPr lang="cs-CZ" altLang="cs-CZ" sz="1800" b="1" u="sng" dirty="0" err="1"/>
              <a:t>Kinické</a:t>
            </a:r>
            <a:r>
              <a:rPr lang="cs-CZ" altLang="cs-CZ" sz="1800" b="1" u="sng" dirty="0"/>
              <a:t> projevy: </a:t>
            </a:r>
            <a:endParaRPr lang="cs-CZ" altLang="cs-CZ" sz="1800" dirty="0"/>
          </a:p>
          <a:p>
            <a:pPr lvl="1">
              <a:lnSpc>
                <a:spcPct val="70000"/>
              </a:lnSpc>
              <a:buNone/>
            </a:pPr>
            <a:r>
              <a:rPr lang="cs-CZ" altLang="cs-CZ" dirty="0"/>
              <a:t>- vyrážka na místech, kde je malá tloušťka kůže – genitál, třísla, podbřišek, kolem pupku, podpaží, prsní bradavky, mezi prsty ruky, u malých dětí na dlaních</a:t>
            </a:r>
          </a:p>
          <a:p>
            <a:pPr lvl="1">
              <a:lnSpc>
                <a:spcPct val="70000"/>
              </a:lnSpc>
              <a:buNone/>
            </a:pPr>
            <a:r>
              <a:rPr lang="cs-CZ" altLang="cs-CZ" dirty="0"/>
              <a:t>- intenzivní noční svědění po zahřátí pod pokrývkou</a:t>
            </a:r>
          </a:p>
          <a:p>
            <a:pPr lvl="1">
              <a:lnSpc>
                <a:spcPct val="70000"/>
              </a:lnSpc>
              <a:buNone/>
            </a:pPr>
            <a:r>
              <a:rPr lang="cs-CZ" altLang="cs-CZ" dirty="0"/>
              <a:t>- charakteristické dvojice drobných pupínků spojených náznakem malé chodbičky</a:t>
            </a:r>
          </a:p>
          <a:p>
            <a:pPr>
              <a:lnSpc>
                <a:spcPct val="70000"/>
              </a:lnSpc>
              <a:buFont typeface="Wingdings" pitchFamily="2" charset="2"/>
              <a:buNone/>
            </a:pPr>
            <a:endParaRPr lang="cs-CZ" altLang="cs-CZ" sz="2400" dirty="0"/>
          </a:p>
        </p:txBody>
      </p:sp>
      <p:pic>
        <p:nvPicPr>
          <p:cNvPr id="34819" name="Picture 7" descr="Scabies2">
            <a:extLst>
              <a:ext uri="{FF2B5EF4-FFF2-40B4-BE49-F238E27FC236}">
                <a16:creationId xmlns:a16="http://schemas.microsoft.com/office/drawing/2014/main" id="{2C154B81-29A4-1149-9EA9-B10E634DDD57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0513" y="4248150"/>
            <a:ext cx="2336800" cy="1838325"/>
          </a:xfrm>
          <a:ln>
            <a:solidFill>
              <a:schemeClr val="tx1"/>
            </a:solidFill>
          </a:ln>
        </p:spPr>
      </p:pic>
      <p:pic>
        <p:nvPicPr>
          <p:cNvPr id="34820" name="Picture 10" descr="Scabies1">
            <a:extLst>
              <a:ext uri="{FF2B5EF4-FFF2-40B4-BE49-F238E27FC236}">
                <a16:creationId xmlns:a16="http://schemas.microsoft.com/office/drawing/2014/main" id="{912AB2AB-3F95-EE45-AB46-39290925A2E5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92725" y="4248150"/>
            <a:ext cx="1898650" cy="1898650"/>
          </a:xfrm>
          <a:ln>
            <a:solidFill>
              <a:schemeClr val="tx1"/>
            </a:solidFill>
          </a:ln>
        </p:spPr>
      </p:pic>
      <p:pic>
        <p:nvPicPr>
          <p:cNvPr id="34821" name="Picture 5" descr="zakozkasm">
            <a:extLst>
              <a:ext uri="{FF2B5EF4-FFF2-40B4-BE49-F238E27FC236}">
                <a16:creationId xmlns:a16="http://schemas.microsoft.com/office/drawing/2014/main" id="{17722A8E-68A5-7944-9A75-0F4365A0DA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238" y="4222750"/>
            <a:ext cx="2087562" cy="19240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22" name="Picture 3" descr="Svrab">
            <a:extLst>
              <a:ext uri="{FF2B5EF4-FFF2-40B4-BE49-F238E27FC236}">
                <a16:creationId xmlns:a16="http://schemas.microsoft.com/office/drawing/2014/main" id="{D226F07E-E0FC-F24B-B83F-9EC0736172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271544" y="4353719"/>
            <a:ext cx="1924050" cy="16621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Nadpis 2">
            <a:extLst>
              <a:ext uri="{FF2B5EF4-FFF2-40B4-BE49-F238E27FC236}">
                <a16:creationId xmlns:a16="http://schemas.microsoft.com/office/drawing/2014/main" id="{98D92C93-5D15-BB4A-A33C-7A97F24066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SVRAB</a:t>
            </a:r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6A97B7C2-C851-DC40-9710-1F51FDAF4295}"/>
              </a:ext>
            </a:extLst>
          </p:cNvPr>
          <p:cNvSpPr/>
          <p:nvPr/>
        </p:nvSpPr>
        <p:spPr>
          <a:xfrm>
            <a:off x="0" y="6582489"/>
            <a:ext cx="237116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000" dirty="0"/>
              <a:t>https://</a:t>
            </a:r>
            <a:r>
              <a:rPr lang="cs-CZ" sz="1000" dirty="0" err="1"/>
              <a:t>www.wikiskripta.eu</a:t>
            </a:r>
            <a:r>
              <a:rPr lang="cs-CZ" sz="1000" dirty="0"/>
              <a:t>/</a:t>
            </a:r>
            <a:r>
              <a:rPr lang="cs-CZ" sz="1000" dirty="0" err="1"/>
              <a:t>w</a:t>
            </a:r>
            <a:r>
              <a:rPr lang="cs-CZ" sz="1000" dirty="0"/>
              <a:t>/Svrab</a:t>
            </a:r>
          </a:p>
        </p:txBody>
      </p:sp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1993D4C-9C0E-FC40-A51C-B50753D985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960" y="286603"/>
            <a:ext cx="7543800" cy="1450757"/>
          </a:xfrm>
        </p:spPr>
        <p:txBody>
          <a:bodyPr>
            <a:normAutofit/>
          </a:bodyPr>
          <a:lstStyle/>
          <a:p>
            <a:r>
              <a:rPr lang="cs-CZ" sz="4400" b="1" dirty="0"/>
              <a:t>VARICELLA ZOSTER VIRUS (HHV3)</a:t>
            </a:r>
            <a:endParaRPr lang="cs-CZ" sz="44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1C46474-6C07-9C43-A5C9-D50CC48BE7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2958" y="1845734"/>
            <a:ext cx="7968564" cy="4391578"/>
          </a:xfrm>
        </p:spPr>
        <p:txBody>
          <a:bodyPr>
            <a:normAutofit lnSpcReduction="10000"/>
          </a:bodyPr>
          <a:lstStyle/>
          <a:p>
            <a:r>
              <a:rPr lang="cs-CZ" sz="1800" dirty="0"/>
              <a:t>- </a:t>
            </a:r>
            <a:r>
              <a:rPr lang="cs-CZ" sz="1800" dirty="0" err="1"/>
              <a:t>primoinfekce</a:t>
            </a:r>
            <a:r>
              <a:rPr lang="cs-CZ" sz="1800" dirty="0"/>
              <a:t> = </a:t>
            </a:r>
            <a:r>
              <a:rPr lang="cs-CZ" sz="1800" b="1" dirty="0"/>
              <a:t>plané neštovice </a:t>
            </a:r>
            <a:r>
              <a:rPr lang="cs-CZ" sz="1800" dirty="0"/>
              <a:t>(</a:t>
            </a:r>
            <a:r>
              <a:rPr lang="cs-CZ" sz="1800" dirty="0" err="1"/>
              <a:t>varicella</a:t>
            </a:r>
            <a:r>
              <a:rPr lang="cs-CZ" sz="1800" dirty="0"/>
              <a:t>)</a:t>
            </a:r>
          </a:p>
          <a:p>
            <a:pPr marL="0" indent="0">
              <a:buNone/>
            </a:pPr>
            <a:r>
              <a:rPr lang="cs-CZ" sz="1800" dirty="0">
                <a:sym typeface="Wingdings" pitchFamily="2" charset="2"/>
              </a:rPr>
              <a:t> není ale zcela eradikován - perzistence viru v senzitivních gangliích zadních míšních kořenů  v případě oslabení imunitního systému reaktivace – virus napadá dermatom inervovaný danými napadenými nervy = </a:t>
            </a:r>
            <a:r>
              <a:rPr lang="cs-CZ" sz="1800" b="1" dirty="0">
                <a:sym typeface="Wingdings" pitchFamily="2" charset="2"/>
              </a:rPr>
              <a:t>pásový opar</a:t>
            </a:r>
          </a:p>
          <a:p>
            <a:pPr>
              <a:buFontTx/>
              <a:buChar char="-"/>
            </a:pPr>
            <a:r>
              <a:rPr lang="cs-CZ" sz="1600" b="1" dirty="0"/>
              <a:t> bolestivá puchýřnatá vyrážka </a:t>
            </a:r>
            <a:r>
              <a:rPr lang="cs-CZ" sz="1600" dirty="0"/>
              <a:t>– silně infekční</a:t>
            </a:r>
            <a:endParaRPr lang="cs-CZ" sz="1600" b="1" dirty="0"/>
          </a:p>
          <a:p>
            <a:pPr>
              <a:buFontTx/>
              <a:buChar char="-"/>
            </a:pPr>
            <a:r>
              <a:rPr lang="cs-CZ" sz="1600" b="1" dirty="0"/>
              <a:t> neuropatická bolest - </a:t>
            </a:r>
            <a:r>
              <a:rPr lang="cs-CZ" sz="1600" b="1" dirty="0" err="1"/>
              <a:t>postherpetické</a:t>
            </a:r>
            <a:r>
              <a:rPr lang="cs-CZ" sz="1600" b="1" dirty="0"/>
              <a:t> neuralgie</a:t>
            </a:r>
          </a:p>
          <a:p>
            <a:pPr>
              <a:buFontTx/>
              <a:buChar char="-"/>
            </a:pPr>
            <a:endParaRPr lang="cs-CZ" sz="1600" b="1" dirty="0"/>
          </a:p>
          <a:p>
            <a:r>
              <a:rPr lang="cs-CZ" sz="1800" dirty="0">
                <a:sym typeface="Wingdings" pitchFamily="2" charset="2"/>
              </a:rPr>
              <a:t>- </a:t>
            </a:r>
            <a:r>
              <a:rPr lang="cs-CZ" sz="1800" u="sng" dirty="0">
                <a:sym typeface="Wingdings" pitchFamily="2" charset="2"/>
              </a:rPr>
              <a:t>diagnostika</a:t>
            </a:r>
            <a:r>
              <a:rPr lang="cs-CZ" sz="1800" dirty="0">
                <a:sym typeface="Wingdings" pitchFamily="2" charset="2"/>
              </a:rPr>
              <a:t>: anamnéza, fyzikální vyšetření, typický </a:t>
            </a:r>
          </a:p>
          <a:p>
            <a:r>
              <a:rPr lang="cs-CZ" sz="1800" dirty="0">
                <a:sym typeface="Wingdings" pitchFamily="2" charset="2"/>
              </a:rPr>
              <a:t>obraz ložisek, sérologie</a:t>
            </a:r>
          </a:p>
          <a:p>
            <a:r>
              <a:rPr lang="cs-CZ" sz="1800" dirty="0">
                <a:sym typeface="Wingdings" pitchFamily="2" charset="2"/>
              </a:rPr>
              <a:t>- </a:t>
            </a:r>
            <a:r>
              <a:rPr lang="cs-CZ" sz="1800" u="sng" dirty="0">
                <a:sym typeface="Wingdings" pitchFamily="2" charset="2"/>
              </a:rPr>
              <a:t>terapie</a:t>
            </a:r>
            <a:r>
              <a:rPr lang="cs-CZ" sz="1800" dirty="0">
                <a:sym typeface="Wingdings" pitchFamily="2" charset="2"/>
              </a:rPr>
              <a:t>: lokálně tekutý pudr, </a:t>
            </a:r>
            <a:r>
              <a:rPr lang="cs-CZ" sz="1800" dirty="0" err="1">
                <a:sym typeface="Wingdings" pitchFamily="2" charset="2"/>
              </a:rPr>
              <a:t>acyclovir</a:t>
            </a:r>
            <a:r>
              <a:rPr lang="cs-CZ" sz="1800" dirty="0">
                <a:sym typeface="Wingdings" pitchFamily="2" charset="2"/>
              </a:rPr>
              <a:t> systémově, analgetika, dostupná vakcína</a:t>
            </a:r>
          </a:p>
          <a:p>
            <a:r>
              <a:rPr lang="cs-CZ" sz="1800" dirty="0"/>
              <a:t>- během probíhající infekce je vhodné nemocného izolovat od těhotných žen a </a:t>
            </a:r>
            <a:r>
              <a:rPr lang="cs-CZ" sz="1800" dirty="0" err="1"/>
              <a:t>imunokompromitovaných</a:t>
            </a:r>
            <a:r>
              <a:rPr lang="cs-CZ" sz="1800" dirty="0"/>
              <a:t> pacientů </a:t>
            </a:r>
          </a:p>
          <a:p>
            <a:endParaRPr lang="cs-CZ" sz="1800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406E6E83-61C8-9B44-AFFD-A07313A1BA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56412" y="3068960"/>
            <a:ext cx="2665035" cy="184137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40E3E7AE-54EB-B149-9D0D-3E428CCBB243}"/>
              </a:ext>
            </a:extLst>
          </p:cNvPr>
          <p:cNvSpPr/>
          <p:nvPr/>
        </p:nvSpPr>
        <p:spPr>
          <a:xfrm>
            <a:off x="6126487" y="6532036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sz="1000" dirty="0">
                <a:hlinkClick r:id="rId3"/>
              </a:rPr>
              <a:t>https://www.wikiskripta.eu/w/Herpes_zoster</a:t>
            </a:r>
            <a:r>
              <a:rPr lang="cs-CZ" sz="1000" dirty="0"/>
              <a:t> 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243C91AE-98F4-824F-A759-EB46DB3CB13F}"/>
              </a:ext>
            </a:extLst>
          </p:cNvPr>
          <p:cNvSpPr txBox="1"/>
          <p:nvPr/>
        </p:nvSpPr>
        <p:spPr>
          <a:xfrm>
            <a:off x="161342" y="177800"/>
            <a:ext cx="1321965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cs-CZ" dirty="0">
                <a:latin typeface="+mn-lt"/>
              </a:rPr>
              <a:t>HERPESVIRY</a:t>
            </a:r>
          </a:p>
        </p:txBody>
      </p:sp>
    </p:spTree>
    <p:extLst>
      <p:ext uri="{BB962C8B-B14F-4D97-AF65-F5344CB8AC3E}">
        <p14:creationId xmlns:p14="http://schemas.microsoft.com/office/powerpoint/2010/main" val="7863702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1993D4C-9C0E-FC40-A51C-B50753D985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324" y="287338"/>
            <a:ext cx="7710115" cy="1449387"/>
          </a:xfrm>
        </p:spPr>
        <p:txBody>
          <a:bodyPr>
            <a:normAutofit/>
          </a:bodyPr>
          <a:lstStyle/>
          <a:p>
            <a:r>
              <a:rPr lang="cs-CZ" sz="4000" b="1" dirty="0"/>
              <a:t>VIRUS EPSTEIN-BAAROVÉ (EBV, HHV4)</a:t>
            </a:r>
            <a:endParaRPr lang="cs-CZ" sz="40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1C46474-6C07-9C43-A5C9-D50CC48BE7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2325" y="1846263"/>
            <a:ext cx="7543800" cy="4724399"/>
          </a:xfrm>
        </p:spPr>
        <p:txBody>
          <a:bodyPr/>
          <a:lstStyle/>
          <a:p>
            <a:pPr lvl="1">
              <a:buFont typeface="Arial" panose="020B0604020202020204" pitchFamily="34" charset="0"/>
              <a:buChar char="•"/>
            </a:pPr>
            <a:r>
              <a:rPr lang="cs-CZ" dirty="0"/>
              <a:t>původce </a:t>
            </a:r>
            <a:r>
              <a:rPr lang="cs-CZ" b="1" dirty="0"/>
              <a:t>infekční mononukleózy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/>
              <a:t>vlasaté leukoplakie jazyka </a:t>
            </a:r>
            <a:r>
              <a:rPr lang="cs-CZ" sz="1400" dirty="0"/>
              <a:t>(</a:t>
            </a:r>
            <a:r>
              <a:rPr lang="cs-CZ" sz="1400" dirty="0" err="1"/>
              <a:t>imunokompromitovaní</a:t>
            </a:r>
            <a:r>
              <a:rPr lang="cs-CZ" sz="1400" dirty="0"/>
              <a:t>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/>
              <a:t>podílí se na malignitách </a:t>
            </a:r>
            <a:r>
              <a:rPr lang="cs-CZ" sz="1400" dirty="0"/>
              <a:t>(lymfomy – </a:t>
            </a:r>
            <a:r>
              <a:rPr lang="cs-CZ" sz="1400" dirty="0" err="1"/>
              <a:t>Burkittův</a:t>
            </a:r>
            <a:r>
              <a:rPr lang="cs-CZ" sz="1400" dirty="0"/>
              <a:t>, </a:t>
            </a:r>
            <a:r>
              <a:rPr lang="cs-CZ" sz="1400" dirty="0" err="1"/>
              <a:t>Hodgkinův</a:t>
            </a:r>
            <a:r>
              <a:rPr lang="cs-CZ" sz="1400" dirty="0"/>
              <a:t>, </a:t>
            </a:r>
          </a:p>
          <a:p>
            <a:pPr marL="200025" lvl="1" indent="0">
              <a:buNone/>
            </a:pPr>
            <a:r>
              <a:rPr lang="cs-CZ" sz="1400" dirty="0"/>
              <a:t>mozku, </a:t>
            </a:r>
            <a:r>
              <a:rPr lang="cs-CZ" sz="1400" dirty="0" err="1"/>
              <a:t>nazofaryngeální</a:t>
            </a:r>
            <a:r>
              <a:rPr lang="cs-CZ" sz="1400" dirty="0"/>
              <a:t> karcinom)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1400" dirty="0"/>
              <a:t>chronický únavový syndromu??</a:t>
            </a:r>
          </a:p>
          <a:p>
            <a:r>
              <a:rPr lang="cs-CZ" sz="1800" b="1" u="sng" dirty="0">
                <a:solidFill>
                  <a:srgbClr val="FF0000"/>
                </a:solidFill>
              </a:rPr>
              <a:t>INFEKČNÍ MONONUKLEÓZA</a:t>
            </a:r>
          </a:p>
          <a:p>
            <a:r>
              <a:rPr lang="cs-CZ" sz="1600" u="sng" dirty="0"/>
              <a:t>- epidemiologie: p</a:t>
            </a:r>
            <a:r>
              <a:rPr lang="cs-CZ" sz="1600" dirty="0"/>
              <a:t>řenos nemocnými i zdravými osobami s </a:t>
            </a:r>
            <a:r>
              <a:rPr lang="cs-CZ" sz="1600" dirty="0" err="1"/>
              <a:t>inaparentní</a:t>
            </a:r>
            <a:r>
              <a:rPr lang="cs-CZ" sz="1600" dirty="0"/>
              <a:t> infekcí </a:t>
            </a:r>
            <a:r>
              <a:rPr lang="cs-CZ" sz="1600" b="1" dirty="0"/>
              <a:t>přímým kontaktem </a:t>
            </a:r>
            <a:r>
              <a:rPr lang="cs-CZ" sz="1600" dirty="0"/>
              <a:t>(sliny) nebo </a:t>
            </a:r>
            <a:r>
              <a:rPr lang="cs-CZ" sz="1600" b="1" dirty="0"/>
              <a:t>kapénkami</a:t>
            </a:r>
            <a:r>
              <a:rPr lang="cs-CZ" sz="1600" dirty="0"/>
              <a:t>, inkubační doba 2–7 týdnů, nejčastěji onemocní mladí lidé (15−20 let) "nemoc z líbání“, onemocnění zanechává dlouhodobou imunitu</a:t>
            </a:r>
          </a:p>
          <a:p>
            <a:r>
              <a:rPr lang="cs-CZ" sz="1600" dirty="0"/>
              <a:t>- </a:t>
            </a:r>
            <a:r>
              <a:rPr lang="cs-CZ" sz="1600" u="sng" dirty="0"/>
              <a:t>klinicky</a:t>
            </a:r>
            <a:r>
              <a:rPr lang="cs-CZ" sz="1600" dirty="0"/>
              <a:t>: bolest v krku – zvětšené tonzily pokryté bělavými pablánami, bolest při polykání, horečka, lymfadenopatie – splenomegalie, hepatomegalie, </a:t>
            </a:r>
            <a:r>
              <a:rPr lang="cs-CZ" sz="1600" dirty="0" err="1"/>
              <a:t>Holzelovo</a:t>
            </a:r>
            <a:r>
              <a:rPr lang="cs-CZ" sz="1600" dirty="0"/>
              <a:t> znamení – drobné petechie na patře</a:t>
            </a:r>
          </a:p>
          <a:p>
            <a:r>
              <a:rPr lang="cs-CZ" sz="1600" dirty="0"/>
              <a:t>- </a:t>
            </a:r>
            <a:r>
              <a:rPr lang="cs-CZ" sz="1600" u="sng" dirty="0" err="1"/>
              <a:t>lab</a:t>
            </a:r>
            <a:r>
              <a:rPr lang="cs-CZ" sz="1600" dirty="0"/>
              <a:t>: leukocytóza (</a:t>
            </a:r>
            <a:r>
              <a:rPr lang="cs-CZ" sz="1600" dirty="0" err="1"/>
              <a:t>monocytóza</a:t>
            </a:r>
            <a:r>
              <a:rPr lang="cs-CZ" sz="1600" dirty="0"/>
              <a:t>), elevace jaterních testů AST, ALT</a:t>
            </a:r>
          </a:p>
          <a:p>
            <a:r>
              <a:rPr lang="cs-CZ" sz="1600" dirty="0"/>
              <a:t>- </a:t>
            </a:r>
            <a:r>
              <a:rPr lang="cs-CZ" sz="1600" u="sng" dirty="0"/>
              <a:t>terapie</a:t>
            </a:r>
            <a:r>
              <a:rPr lang="cs-CZ" sz="1600" dirty="0"/>
              <a:t>: symptomatická, klidový režim, do negativní kontroly jaterních testů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CD7BEC6-5271-214A-8BA0-E295D519E3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84168" y="1811983"/>
            <a:ext cx="2906724" cy="169136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7"/>
                    </a:srgbClr>
                  </a:outerShdw>
                </a:effectLst>
              </a14:hiddenEffects>
            </a:ext>
          </a:extLst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D8A8EB36-0713-C040-BA9B-E90E5E6F21E2}"/>
              </a:ext>
            </a:extLst>
          </p:cNvPr>
          <p:cNvSpPr txBox="1"/>
          <p:nvPr/>
        </p:nvSpPr>
        <p:spPr>
          <a:xfrm>
            <a:off x="6728734" y="6557089"/>
            <a:ext cx="230063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00" dirty="0">
                <a:hlinkClick r:id="rId3"/>
              </a:rPr>
              <a:t>https://www.wikiskripta.eu/w/EBV</a:t>
            </a:r>
            <a:r>
              <a:rPr lang="cs-CZ" sz="1000" dirty="0"/>
              <a:t> 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FFD74B7A-8228-A140-B8AF-D5E7FCEEB205}"/>
              </a:ext>
            </a:extLst>
          </p:cNvPr>
          <p:cNvSpPr txBox="1"/>
          <p:nvPr/>
        </p:nvSpPr>
        <p:spPr>
          <a:xfrm>
            <a:off x="161342" y="177800"/>
            <a:ext cx="1321965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cs-CZ" dirty="0">
                <a:latin typeface="+mn-lt"/>
              </a:rPr>
              <a:t>HERPESVIRY</a:t>
            </a:r>
          </a:p>
        </p:txBody>
      </p:sp>
    </p:spTree>
    <p:extLst>
      <p:ext uri="{BB962C8B-B14F-4D97-AF65-F5344CB8AC3E}">
        <p14:creationId xmlns:p14="http://schemas.microsoft.com/office/powerpoint/2010/main" val="16297793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1993D4C-9C0E-FC40-A51C-B50753D985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b="1" dirty="0"/>
              <a:t>CYTOMEGALOVIRUS (CMV, HHV5)</a:t>
            </a:r>
            <a:endParaRPr lang="cs-CZ" sz="40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1C46474-6C07-9C43-A5C9-D50CC48BE7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- promořeno 90% obyvatel</a:t>
            </a:r>
          </a:p>
          <a:p>
            <a:r>
              <a:rPr lang="cs-CZ" dirty="0"/>
              <a:t>- </a:t>
            </a:r>
            <a:r>
              <a:rPr lang="cs-CZ" dirty="0" err="1"/>
              <a:t>primoinfekce</a:t>
            </a:r>
            <a:r>
              <a:rPr lang="cs-CZ" dirty="0"/>
              <a:t>: </a:t>
            </a:r>
            <a:r>
              <a:rPr lang="cs-CZ" sz="1600" dirty="0"/>
              <a:t>většinou lehká nebo bezpříznaková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1600" dirty="0"/>
              <a:t>syndrom infekční mononukleózy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1600" dirty="0"/>
              <a:t>horečnaté onemocnění s lymfadenitidou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1600" dirty="0"/>
              <a:t>závažné vrozené nebo postnatální infekce novorozenců a kojenců (mikrocefalie, slepota, hepatomegalie, purpura, pneumonie, kolitida, meningitida)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1600" dirty="0"/>
              <a:t>horší průběh u </a:t>
            </a:r>
            <a:r>
              <a:rPr lang="cs-CZ" sz="1600" dirty="0" err="1"/>
              <a:t>imunokompromitovaných</a:t>
            </a:r>
            <a:endParaRPr lang="cs-CZ" sz="1600" dirty="0"/>
          </a:p>
          <a:p>
            <a:pPr marL="0" indent="0">
              <a:buNone/>
            </a:pPr>
            <a:endParaRPr lang="cs-CZ" sz="1600" dirty="0"/>
          </a:p>
          <a:p>
            <a:pPr>
              <a:buFontTx/>
              <a:buChar char="-"/>
            </a:pPr>
            <a:r>
              <a:rPr lang="cs-CZ" sz="1800" dirty="0"/>
              <a:t> před transplantací orgánu vyšetření na přítomnost CMV – snaha o dodržení negativity</a:t>
            </a:r>
          </a:p>
          <a:p>
            <a:pPr>
              <a:buFontTx/>
              <a:buChar char="-"/>
            </a:pPr>
            <a:r>
              <a:rPr lang="cs-CZ" sz="1600" dirty="0"/>
              <a:t> </a:t>
            </a:r>
            <a:r>
              <a:rPr lang="cs-CZ" sz="1800" dirty="0"/>
              <a:t>po transplantaci může být infekce virem důvodem </a:t>
            </a:r>
            <a:r>
              <a:rPr lang="cs-CZ" sz="1800" dirty="0" err="1"/>
              <a:t>rejekce</a:t>
            </a:r>
            <a:r>
              <a:rPr lang="cs-CZ" sz="1800" dirty="0"/>
              <a:t> transplantátu</a:t>
            </a:r>
          </a:p>
          <a:p>
            <a:endParaRPr lang="cs-CZ" dirty="0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B7E94F35-1F50-5943-A40E-2E56C8D96174}"/>
              </a:ext>
            </a:extLst>
          </p:cNvPr>
          <p:cNvSpPr txBox="1"/>
          <p:nvPr/>
        </p:nvSpPr>
        <p:spPr>
          <a:xfrm>
            <a:off x="161342" y="177800"/>
            <a:ext cx="1321965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cs-CZ" dirty="0">
                <a:latin typeface="+mn-lt"/>
              </a:rPr>
              <a:t>HERPESVIRY</a:t>
            </a:r>
          </a:p>
        </p:txBody>
      </p:sp>
    </p:spTree>
    <p:extLst>
      <p:ext uri="{BB962C8B-B14F-4D97-AF65-F5344CB8AC3E}">
        <p14:creationId xmlns:p14="http://schemas.microsoft.com/office/powerpoint/2010/main" val="15218177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03F0905-E6AF-D440-96F9-8B9F00D604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INFEKČNÍ HEPATITIDY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5BC8BA4-BAF0-1641-9C58-A44D89788E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2324" y="1846263"/>
            <a:ext cx="7782123" cy="4319041"/>
          </a:xfrm>
        </p:spPr>
        <p:txBody>
          <a:bodyPr/>
          <a:lstStyle/>
          <a:p>
            <a:r>
              <a:rPr lang="cs-CZ" dirty="0"/>
              <a:t>- skupina virových onemocnění A-E, které způsobují </a:t>
            </a:r>
            <a:r>
              <a:rPr lang="cs-CZ" b="1" dirty="0"/>
              <a:t>infekční zánět jater</a:t>
            </a:r>
          </a:p>
          <a:p>
            <a:r>
              <a:rPr lang="cs-CZ" dirty="0"/>
              <a:t>- průběh:  </a:t>
            </a:r>
          </a:p>
          <a:p>
            <a:pPr lvl="1"/>
            <a:r>
              <a:rPr lang="cs-CZ" b="1" dirty="0"/>
              <a:t>akutní</a:t>
            </a:r>
            <a:r>
              <a:rPr lang="cs-CZ" dirty="0"/>
              <a:t> – rychlejší průběh (někdy až fulminantní), výraznější příznaky: ikterus, bolest v pravé </a:t>
            </a:r>
            <a:r>
              <a:rPr lang="cs-CZ" dirty="0" err="1"/>
              <a:t>podbrániční</a:t>
            </a:r>
            <a:r>
              <a:rPr lang="cs-CZ" dirty="0"/>
              <a:t> oblasti, hepatomegalie, trávící obtíže</a:t>
            </a:r>
          </a:p>
          <a:p>
            <a:pPr lvl="1"/>
            <a:r>
              <a:rPr lang="cs-CZ" b="1" dirty="0"/>
              <a:t>chronické</a:t>
            </a:r>
            <a:r>
              <a:rPr lang="cs-CZ" dirty="0"/>
              <a:t> – průběh závisí na stádiu a aktivitě choroby </a:t>
            </a:r>
            <a:r>
              <a:rPr lang="cs-CZ" dirty="0">
                <a:sym typeface="Wingdings" pitchFamily="2" charset="2"/>
              </a:rPr>
              <a:t> pozvolná vazivová přeměna jaterní tkáně - </a:t>
            </a:r>
            <a:r>
              <a:rPr lang="cs-CZ" dirty="0" err="1">
                <a:sym typeface="Wingdings" pitchFamily="2" charset="2"/>
              </a:rPr>
              <a:t>fibrotizace</a:t>
            </a:r>
            <a:r>
              <a:rPr lang="cs-CZ" dirty="0">
                <a:sym typeface="Wingdings" pitchFamily="2" charset="2"/>
              </a:rPr>
              <a:t>, až cirhóza s komplikacemi (chronické selhávání jater, portální hypertenze, hepatocelulární karcinom)</a:t>
            </a:r>
          </a:p>
          <a:p>
            <a:r>
              <a:rPr lang="cs-CZ" dirty="0">
                <a:sym typeface="Wingdings" pitchFamily="2" charset="2"/>
              </a:rPr>
              <a:t>- </a:t>
            </a:r>
            <a:r>
              <a:rPr lang="cs-CZ" u="sng" dirty="0">
                <a:sym typeface="Wingdings" pitchFamily="2" charset="2"/>
              </a:rPr>
              <a:t>akutní virová hepatitida </a:t>
            </a:r>
            <a:r>
              <a:rPr lang="cs-CZ" dirty="0">
                <a:sym typeface="Wingdings" pitchFamily="2" charset="2"/>
              </a:rPr>
              <a:t>vyžaduje i při nekomplikovaném průběhu </a:t>
            </a:r>
            <a:r>
              <a:rPr lang="cs-CZ" b="1" dirty="0">
                <a:sym typeface="Wingdings" pitchFamily="2" charset="2"/>
              </a:rPr>
              <a:t>1-3 měsíční pracovní neschopnost</a:t>
            </a:r>
            <a:r>
              <a:rPr lang="cs-CZ" dirty="0">
                <a:sym typeface="Wingdings" pitchFamily="2" charset="2"/>
              </a:rPr>
              <a:t> po ukončení hospitalizace, poté ještě 6 měsíců bez zvýšené fyzické námahy, provoz beze směn, vhodné lázně</a:t>
            </a:r>
          </a:p>
          <a:p>
            <a:r>
              <a:rPr lang="cs-CZ" dirty="0">
                <a:sym typeface="Wingdings" pitchFamily="2" charset="2"/>
              </a:rPr>
              <a:t>- </a:t>
            </a:r>
            <a:r>
              <a:rPr lang="cs-CZ" u="sng" dirty="0">
                <a:sym typeface="Wingdings" pitchFamily="2" charset="2"/>
              </a:rPr>
              <a:t>nekomplikovaná chronická hepatitida </a:t>
            </a:r>
            <a:r>
              <a:rPr lang="cs-CZ" dirty="0">
                <a:sym typeface="Wingdings" pitchFamily="2" charset="2"/>
              </a:rPr>
              <a:t>nevyžaduje pracovní neschopnost </a:t>
            </a:r>
          </a:p>
          <a:p>
            <a:r>
              <a:rPr lang="cs-CZ" dirty="0">
                <a:sym typeface="Wingdings" pitchFamily="2" charset="2"/>
              </a:rPr>
              <a:t>- </a:t>
            </a:r>
            <a:r>
              <a:rPr lang="cs-CZ" u="sng" dirty="0">
                <a:sym typeface="Wingdings" pitchFamily="2" charset="2"/>
              </a:rPr>
              <a:t>komplikovaná forma </a:t>
            </a:r>
            <a:r>
              <a:rPr lang="cs-CZ" dirty="0">
                <a:sym typeface="Wingdings" pitchFamily="2" charset="2"/>
              </a:rPr>
              <a:t>– mimo směnný provoz, méně fyzické zátěže</a:t>
            </a:r>
            <a:endParaRPr lang="cs-CZ" dirty="0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7E738303-9DD8-9543-82E4-2AEF8B65B184}"/>
              </a:ext>
            </a:extLst>
          </p:cNvPr>
          <p:cNvSpPr txBox="1"/>
          <p:nvPr/>
        </p:nvSpPr>
        <p:spPr>
          <a:xfrm>
            <a:off x="161342" y="177800"/>
            <a:ext cx="2167453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cs-CZ" dirty="0">
                <a:latin typeface="+mn-lt"/>
              </a:rPr>
              <a:t>INFEKČNÍ HEPATITIDY</a:t>
            </a:r>
          </a:p>
        </p:txBody>
      </p:sp>
    </p:spTree>
    <p:extLst>
      <p:ext uri="{BB962C8B-B14F-4D97-AF65-F5344CB8AC3E}">
        <p14:creationId xmlns:p14="http://schemas.microsoft.com/office/powerpoint/2010/main" val="3057640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03F0905-E6AF-D440-96F9-8B9F00D604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HEPATITIDA A + 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5BC8BA4-BAF0-1641-9C58-A44D89788E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2325" y="1846263"/>
            <a:ext cx="3749676" cy="4022725"/>
          </a:xfrm>
        </p:spPr>
        <p:txBody>
          <a:bodyPr/>
          <a:lstStyle/>
          <a:p>
            <a:r>
              <a:rPr lang="cs-CZ" sz="1800" dirty="0"/>
              <a:t>- RNA virus (</a:t>
            </a:r>
            <a:r>
              <a:rPr lang="cs-CZ" sz="1800" b="1" dirty="0"/>
              <a:t>HAV</a:t>
            </a:r>
            <a:r>
              <a:rPr lang="cs-CZ" sz="1800" dirty="0"/>
              <a:t>)</a:t>
            </a:r>
          </a:p>
          <a:p>
            <a:r>
              <a:rPr lang="cs-CZ" sz="1800" dirty="0"/>
              <a:t>- fekálně-orální přenos infekce</a:t>
            </a:r>
          </a:p>
          <a:p>
            <a:r>
              <a:rPr lang="cs-CZ" sz="1800" dirty="0"/>
              <a:t>- lokální epidemie (častější)</a:t>
            </a:r>
          </a:p>
          <a:p>
            <a:r>
              <a:rPr lang="cs-CZ" sz="1800" dirty="0"/>
              <a:t>- inkubační doba 2-4 týdny</a:t>
            </a:r>
          </a:p>
          <a:p>
            <a:r>
              <a:rPr lang="cs-CZ" sz="1800" dirty="0"/>
              <a:t>- akutní průběh onemocnění</a:t>
            </a:r>
          </a:p>
          <a:p>
            <a:r>
              <a:rPr lang="cs-CZ" sz="1800" dirty="0"/>
              <a:t>- symptomatická terapie, izolace</a:t>
            </a:r>
          </a:p>
          <a:p>
            <a:r>
              <a:rPr lang="cs-CZ" sz="1800" dirty="0"/>
              <a:t>- dg: protilátky anti-HAV</a:t>
            </a:r>
          </a:p>
          <a:p>
            <a:r>
              <a:rPr lang="cs-CZ" sz="1800" dirty="0"/>
              <a:t>- možnost očkování</a:t>
            </a:r>
            <a:endParaRPr lang="cs-CZ" dirty="0"/>
          </a:p>
        </p:txBody>
      </p:sp>
      <p:sp>
        <p:nvSpPr>
          <p:cNvPr id="4" name="Zástupný obsah 2">
            <a:extLst>
              <a:ext uri="{FF2B5EF4-FFF2-40B4-BE49-F238E27FC236}">
                <a16:creationId xmlns:a16="http://schemas.microsoft.com/office/drawing/2014/main" id="{F1AC1DDE-1A14-114A-A55E-EEA79AFBFF9A}"/>
              </a:ext>
            </a:extLst>
          </p:cNvPr>
          <p:cNvSpPr txBox="1">
            <a:spLocks/>
          </p:cNvSpPr>
          <p:nvPr/>
        </p:nvSpPr>
        <p:spPr bwMode="auto">
          <a:xfrm>
            <a:off x="4616448" y="1846263"/>
            <a:ext cx="3987999" cy="402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>
            <a:lvl1pPr marL="90488" indent="-90488" algn="l" rtl="0" fontAlgn="base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382588" indent="-182563" algn="l" rtl="0" fontAlgn="base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566738" indent="-182563" algn="l" rtl="0" fontAlgn="base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749300" indent="-182563" algn="l" rtl="0" fontAlgn="base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931863" indent="-182563" algn="l" rtl="0" fontAlgn="base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/>
            <a:r>
              <a:rPr lang="cs-CZ" sz="1800" dirty="0"/>
              <a:t>- RNA virus (</a:t>
            </a:r>
            <a:r>
              <a:rPr lang="cs-CZ" sz="1800" b="1" dirty="0"/>
              <a:t>HEV</a:t>
            </a:r>
            <a:r>
              <a:rPr lang="cs-CZ" sz="1800" dirty="0"/>
              <a:t>)</a:t>
            </a:r>
          </a:p>
          <a:p>
            <a:pPr eaLnBrk="1" hangingPunct="1"/>
            <a:r>
              <a:rPr lang="cs-CZ" sz="1800" dirty="0"/>
              <a:t>- fekálně-orální přenos infekce</a:t>
            </a:r>
          </a:p>
          <a:p>
            <a:pPr eaLnBrk="1" hangingPunct="1"/>
            <a:r>
              <a:rPr lang="cs-CZ" sz="1800" dirty="0"/>
              <a:t>- lokální epidemie (méně časté)</a:t>
            </a:r>
          </a:p>
          <a:p>
            <a:pPr eaLnBrk="1" hangingPunct="1"/>
            <a:r>
              <a:rPr lang="cs-CZ" sz="1800" dirty="0"/>
              <a:t>- inkubační doba 2-8 týdnů</a:t>
            </a:r>
          </a:p>
          <a:p>
            <a:pPr eaLnBrk="1" hangingPunct="1"/>
            <a:r>
              <a:rPr lang="cs-CZ" sz="1800" dirty="0"/>
              <a:t>- akutní průběh – trochu horší, než A</a:t>
            </a:r>
          </a:p>
          <a:p>
            <a:pPr eaLnBrk="1" hangingPunct="1"/>
            <a:r>
              <a:rPr lang="cs-CZ" sz="1800" dirty="0"/>
              <a:t>- symptomatická terapie, izolace</a:t>
            </a:r>
          </a:p>
          <a:p>
            <a:pPr eaLnBrk="1" hangingPunct="1"/>
            <a:r>
              <a:rPr lang="cs-CZ" sz="1800" dirty="0"/>
              <a:t>- dg: protilátky anti-HEV</a:t>
            </a:r>
          </a:p>
          <a:p>
            <a:pPr eaLnBrk="1" hangingPunct="1"/>
            <a:r>
              <a:rPr lang="cs-CZ" sz="1800" dirty="0"/>
              <a:t>- NENÍ možnost očkování</a:t>
            </a:r>
          </a:p>
          <a:p>
            <a:pPr eaLnBrk="1" hangingPunct="1"/>
            <a:r>
              <a:rPr lang="cs-CZ" sz="1800" dirty="0"/>
              <a:t>- prevence = čisté ruce</a:t>
            </a:r>
          </a:p>
          <a:p>
            <a:pPr eaLnBrk="1" hangingPunct="1"/>
            <a:endParaRPr lang="cs-CZ" dirty="0"/>
          </a:p>
        </p:txBody>
      </p:sp>
      <p:pic>
        <p:nvPicPr>
          <p:cNvPr id="7172" name="Picture 4">
            <a:extLst>
              <a:ext uri="{FF2B5EF4-FFF2-40B4-BE49-F238E27FC236}">
                <a16:creationId xmlns:a16="http://schemas.microsoft.com/office/drawing/2014/main" id="{2AC001F8-106D-084F-A827-85AA87F60C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181600"/>
            <a:ext cx="3810000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F64967DE-0EAF-0946-A5D1-7AEEAA6405B9}"/>
              </a:ext>
            </a:extLst>
          </p:cNvPr>
          <p:cNvSpPr txBox="1"/>
          <p:nvPr/>
        </p:nvSpPr>
        <p:spPr>
          <a:xfrm>
            <a:off x="161342" y="177800"/>
            <a:ext cx="2167453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cs-CZ" dirty="0">
                <a:latin typeface="+mn-lt"/>
              </a:rPr>
              <a:t>INFEKČNÍ HEPATITIDY</a:t>
            </a:r>
          </a:p>
        </p:txBody>
      </p:sp>
    </p:spTree>
    <p:extLst>
      <p:ext uri="{BB962C8B-B14F-4D97-AF65-F5344CB8AC3E}">
        <p14:creationId xmlns:p14="http://schemas.microsoft.com/office/powerpoint/2010/main" val="1198797405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ktiva">
  <a:themeElements>
    <a:clrScheme name="Retrospektiva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ktiv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ktiv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Motiv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5890</TotalTime>
  <Words>6125</Words>
  <Application>Microsoft Macintosh PowerPoint</Application>
  <PresentationFormat>Předvádění na obrazovce (4:3)</PresentationFormat>
  <Paragraphs>572</Paragraphs>
  <Slides>49</Slides>
  <Notes>19</Notes>
  <HiddenSlides>0</HiddenSlides>
  <MMClips>0</MMClips>
  <ScaleCrop>false</ScaleCrop>
  <HeadingPairs>
    <vt:vector size="6" baseType="variant">
      <vt:variant>
        <vt:lpstr>Použitá písma</vt:lpstr>
      </vt:variant>
      <vt:variant>
        <vt:i4>9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49</vt:i4>
      </vt:variant>
    </vt:vector>
  </HeadingPairs>
  <TitlesOfParts>
    <vt:vector size="59" baseType="lpstr">
      <vt:lpstr>Arial</vt:lpstr>
      <vt:lpstr>Calibri</vt:lpstr>
      <vt:lpstr>Calibri Light</vt:lpstr>
      <vt:lpstr>Comic Sans MS</vt:lpstr>
      <vt:lpstr>Courier New</vt:lpstr>
      <vt:lpstr>Times New Roman</vt:lpstr>
      <vt:lpstr>Times New Roman CE</vt:lpstr>
      <vt:lpstr>Verdana</vt:lpstr>
      <vt:lpstr>Wingdings</vt:lpstr>
      <vt:lpstr>Retrospektiva</vt:lpstr>
      <vt:lpstr>Důležité infekce ve vnitřním lékařství</vt:lpstr>
      <vt:lpstr>Prezentace aplikace PowerPoint</vt:lpstr>
      <vt:lpstr>HERPETICKÉ INFEKCE</vt:lpstr>
      <vt:lpstr>HERPES SIMPLEX VIRUS TYPU 1 a 2</vt:lpstr>
      <vt:lpstr>VARICELLA ZOSTER VIRUS (HHV3)</vt:lpstr>
      <vt:lpstr>VIRUS EPSTEIN-BAAROVÉ (EBV, HHV4)</vt:lpstr>
      <vt:lpstr>CYTOMEGALOVIRUS (CMV, HHV5)</vt:lpstr>
      <vt:lpstr>INFEKČNÍ HEPATITIDY</vt:lpstr>
      <vt:lpstr>HEPATITIDA A + E</vt:lpstr>
      <vt:lpstr>HEPATITIDA B</vt:lpstr>
      <vt:lpstr>Prezentace aplikace PowerPoint</vt:lpstr>
      <vt:lpstr>HBsAg + pacient na křesle</vt:lpstr>
      <vt:lpstr>HEPATITIDA C</vt:lpstr>
      <vt:lpstr>HEPATITIDA D</vt:lpstr>
      <vt:lpstr>HIV/AIDS</vt:lpstr>
      <vt:lpstr>HIV/AIDS – stádia onemocnění</vt:lpstr>
      <vt:lpstr>Prezentace aplikace PowerPoint</vt:lpstr>
      <vt:lpstr>HIV/AIDS</vt:lpstr>
      <vt:lpstr>HIV přenos a nakažlivost</vt:lpstr>
      <vt:lpstr>OŠETŘENÍ PACIENTA…</vt:lpstr>
      <vt:lpstr>PŘENOS INFEKČNÍHO AGENS </vt:lpstr>
      <vt:lpstr>NEJČASTĚJŠÍ INFEKČNÍ AGENS</vt:lpstr>
      <vt:lpstr>DOPORUČENÍ</vt:lpstr>
      <vt:lpstr>PREVENCE ENDOGENNÍ NOZOKOMIÁLNÍ NÁKAZY</vt:lpstr>
      <vt:lpstr>Prezentace aplikace PowerPoint</vt:lpstr>
      <vt:lpstr>INFEKČNÍ PRŮJMY</vt:lpstr>
      <vt:lpstr>SALMONELÓZA</vt:lpstr>
      <vt:lpstr>KAMPYLOBAKTER</vt:lpstr>
      <vt:lpstr>ROTAVIRY</vt:lpstr>
      <vt:lpstr>OTRAVY Z POTRAVIN</vt:lpstr>
      <vt:lpstr>SYFILIS – LUES - PŘIJÍCE</vt:lpstr>
      <vt:lpstr>SYFILIS - primární stádium</vt:lpstr>
      <vt:lpstr>SYFILIS - sekundární stádium</vt:lpstr>
      <vt:lpstr>SYFILIS - terciární stádium</vt:lpstr>
      <vt:lpstr>SYFILIS – vrozená forma</vt:lpstr>
      <vt:lpstr>MYKÓZY</vt:lpstr>
      <vt:lpstr>PARAZITÓZY</vt:lpstr>
      <vt:lpstr>GIARDIÓZA</vt:lpstr>
      <vt:lpstr>    TOXOPLASMÓZA</vt:lpstr>
      <vt:lpstr>ENTEROBIÓZA (OXYURIÁSIS)</vt:lpstr>
      <vt:lpstr>ASKARIÓZA</vt:lpstr>
      <vt:lpstr>TOXOKARÓZA</vt:lpstr>
      <vt:lpstr>TRICHINELÓZA</vt:lpstr>
      <vt:lpstr>TENIÓZA</vt:lpstr>
      <vt:lpstr>EKTOPARAZITÉ - ČLENOVCI</vt:lpstr>
      <vt:lpstr>KLÍŠTĚ OBECNÉ</vt:lpstr>
      <vt:lpstr>KLÍŠŤOVÁ ENCEFALITIDA</vt:lpstr>
      <vt:lpstr>BORELIÓZA</vt:lpstr>
      <vt:lpstr>SVRAB</vt:lpstr>
    </vt:vector>
  </TitlesOfParts>
  <Company>Fnusa Universita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Infekce ve vnitřním lékařství</dc:title>
  <dc:creator>Fnusa Universita</dc:creator>
  <cp:lastModifiedBy>Nikola Nováková</cp:lastModifiedBy>
  <cp:revision>111</cp:revision>
  <dcterms:created xsi:type="dcterms:W3CDTF">2012-03-24T17:31:00Z</dcterms:created>
  <dcterms:modified xsi:type="dcterms:W3CDTF">2022-05-04T19:21:30Z</dcterms:modified>
</cp:coreProperties>
</file>