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32"/>
  </p:notesMasterIdLst>
  <p:sldIdLst>
    <p:sldId id="282" r:id="rId2"/>
    <p:sldId id="307" r:id="rId3"/>
    <p:sldId id="312" r:id="rId4"/>
    <p:sldId id="315" r:id="rId5"/>
    <p:sldId id="314" r:id="rId6"/>
    <p:sldId id="334" r:id="rId7"/>
    <p:sldId id="313" r:id="rId8"/>
    <p:sldId id="316" r:id="rId9"/>
    <p:sldId id="317" r:id="rId10"/>
    <p:sldId id="333" r:id="rId11"/>
    <p:sldId id="308" r:id="rId12"/>
    <p:sldId id="309" r:id="rId13"/>
    <p:sldId id="319" r:id="rId14"/>
    <p:sldId id="318" r:id="rId15"/>
    <p:sldId id="320" r:id="rId16"/>
    <p:sldId id="321" r:id="rId17"/>
    <p:sldId id="331" r:id="rId18"/>
    <p:sldId id="310" r:id="rId19"/>
    <p:sldId id="332" r:id="rId20"/>
    <p:sldId id="311" r:id="rId21"/>
    <p:sldId id="323" r:id="rId22"/>
    <p:sldId id="324" r:id="rId23"/>
    <p:sldId id="327" r:id="rId24"/>
    <p:sldId id="329" r:id="rId25"/>
    <p:sldId id="328" r:id="rId26"/>
    <p:sldId id="322" r:id="rId27"/>
    <p:sldId id="330" r:id="rId28"/>
    <p:sldId id="325" r:id="rId29"/>
    <p:sldId id="326" r:id="rId30"/>
    <p:sldId id="306" r:id="rId3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/>
    <p:restoredTop sz="81762"/>
  </p:normalViewPr>
  <p:slideViewPr>
    <p:cSldViewPr>
      <p:cViewPr varScale="1">
        <p:scale>
          <a:sx n="90" d="100"/>
          <a:sy n="90" d="100"/>
        </p:scale>
        <p:origin x="100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906746-822F-B44B-91EA-22959FA57089}" type="datetimeFigureOut">
              <a:rPr lang="cs-CZ" smtClean="0"/>
              <a:pPr/>
              <a:t>16.05.2021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B1DB0-AA96-AF4A-AAC0-F03B707AE91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8834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B1DB0-AA96-AF4A-AAC0-F03B707AE910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9966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B1DB0-AA96-AF4A-AAC0-F03B707AE910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501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51E64-95F0-47B5-8FE7-C5E00DE2BB44}" type="datetimeFigureOut">
              <a:rPr lang="cs-CZ" smtClean="0"/>
              <a:pPr/>
              <a:t>16.05.2021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A4161-5D56-4D25-9545-96C67DC64551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75C10-2A23-4929-9824-9CCFF1B9FD29}" type="datetimeFigureOut">
              <a:rPr lang="cs-CZ" smtClean="0"/>
              <a:pPr/>
              <a:t>16.05.2021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642A-96C3-4C1C-B08F-53E8335583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75C10-2A23-4929-9824-9CCFF1B9FD29}" type="datetimeFigureOut">
              <a:rPr lang="cs-CZ" smtClean="0"/>
              <a:pPr/>
              <a:t>16.05.2021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642A-96C3-4C1C-B08F-53E8335583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51E64-95F0-47B5-8FE7-C5E00DE2BB44}" type="datetimeFigureOut">
              <a:rPr lang="cs-CZ" smtClean="0"/>
              <a:pPr/>
              <a:t>16.05.2021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A4161-5D56-4D25-9545-96C67DC645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75C10-2A23-4929-9824-9CCFF1B9FD29}" type="datetimeFigureOut">
              <a:rPr lang="cs-CZ" smtClean="0"/>
              <a:pPr/>
              <a:t>16.05.2021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642A-96C3-4C1C-B08F-53E8335583A5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75C10-2A23-4929-9824-9CCFF1B9FD29}" type="datetimeFigureOut">
              <a:rPr lang="cs-CZ" smtClean="0"/>
              <a:pPr/>
              <a:t>16.05.2021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642A-96C3-4C1C-B08F-53E8335583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75C10-2A23-4929-9824-9CCFF1B9FD29}" type="datetimeFigureOut">
              <a:rPr lang="cs-CZ" smtClean="0"/>
              <a:pPr/>
              <a:t>16.05.2021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642A-96C3-4C1C-B08F-53E8335583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75C10-2A23-4929-9824-9CCFF1B9FD29}" type="datetimeFigureOut">
              <a:rPr lang="cs-CZ" smtClean="0"/>
              <a:pPr/>
              <a:t>16.05.2021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642A-96C3-4C1C-B08F-53E8335583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75C10-2A23-4929-9824-9CCFF1B9FD29}" type="datetimeFigureOut">
              <a:rPr lang="cs-CZ" smtClean="0"/>
              <a:pPr/>
              <a:t>16.05.2021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642A-96C3-4C1C-B08F-53E8335583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8AD75C10-2A23-4929-9824-9CCFF1B9FD29}" type="datetimeFigureOut">
              <a:rPr lang="cs-CZ" smtClean="0"/>
              <a:pPr/>
              <a:t>16.05.2021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637642A-96C3-4C1C-B08F-53E8335583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accent2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75C10-2A23-4929-9824-9CCFF1B9FD29}" type="datetimeFigureOut">
              <a:rPr lang="cs-CZ" smtClean="0"/>
              <a:pPr/>
              <a:t>16.05.2021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642A-96C3-4C1C-B08F-53E8335583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AD75C10-2A23-4929-9824-9CCFF1B9FD29}" type="datetimeFigureOut">
              <a:rPr lang="cs-CZ" smtClean="0"/>
              <a:pPr/>
              <a:t>16.05.2021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637642A-96C3-4C1C-B08F-53E8335583A5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00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hyperlink" Target="http://www.svod.cz/" TargetMode="Externa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jpe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focus-arztsuche.de/magazin/krankheiten/magen-darm-erkrankungen/morbus-crohn-typische-symptome-und-die-behandlung" TargetMode="Externa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innovall.de/ratgeber/ced/morbus-crohn/" TargetMode="Externa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Onemocnění střev, jater a pankreatu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205628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KLINICKÁ MEDICÍNA – PŘEDNÁŠKA, JARO 2021</a:t>
            </a:r>
          </a:p>
          <a:p>
            <a:r>
              <a:rPr lang="cs-CZ" dirty="0" err="1"/>
              <a:t>Mudr.</a:t>
            </a:r>
            <a:r>
              <a:rPr lang="en-US" dirty="0"/>
              <a:t> Monika </a:t>
            </a:r>
            <a:r>
              <a:rPr lang="en-US" dirty="0" err="1"/>
              <a:t>horv</a:t>
            </a:r>
            <a:r>
              <a:rPr lang="cs-CZ" dirty="0" err="1"/>
              <a:t>áthová</a:t>
            </a:r>
            <a:r>
              <a:rPr lang="cs-CZ" dirty="0"/>
              <a:t> a </a:t>
            </a:r>
            <a:r>
              <a:rPr lang="cs-CZ" dirty="0" err="1"/>
              <a:t>mudr.</a:t>
            </a:r>
            <a:r>
              <a:rPr lang="cs-CZ" dirty="0"/>
              <a:t> Nikola </a:t>
            </a:r>
            <a:r>
              <a:rPr lang="cs-CZ" dirty="0" err="1"/>
              <a:t>nováková</a:t>
            </a:r>
            <a:r>
              <a:rPr lang="cs-CZ" dirty="0"/>
              <a:t> </a:t>
            </a:r>
          </a:p>
          <a:p>
            <a:r>
              <a:rPr lang="cs-CZ" sz="1700" dirty="0"/>
              <a:t>393832@mail.muni.cz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E4AE1B-1E31-49BF-9F2D-EF871BFF00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0112" y="3476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 err="1"/>
              <a:t>Celiakie</a:t>
            </a:r>
            <a:r>
              <a:rPr lang="cs-CZ" sz="4400" dirty="0"/>
              <a:t> </a:t>
            </a:r>
            <a:endParaRPr lang="sk-SK" sz="4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- </a:t>
            </a:r>
            <a:r>
              <a:rPr lang="cs-CZ" u="sng" dirty="0"/>
              <a:t>definice</a:t>
            </a:r>
            <a:r>
              <a:rPr lang="cs-CZ" b="1" dirty="0"/>
              <a:t>: </a:t>
            </a:r>
            <a:r>
              <a:rPr lang="cs-CZ" dirty="0"/>
              <a:t>chronický zánět střeva způsobený autoimunitní odpovědí u geneticky predisponovaných osob při konzumaci obilovin obsahujících gluten </a:t>
            </a:r>
          </a:p>
          <a:p>
            <a:r>
              <a:rPr lang="cs-CZ" dirty="0"/>
              <a:t>- </a:t>
            </a:r>
            <a:r>
              <a:rPr lang="cs-CZ" b="1" dirty="0"/>
              <a:t>rozmanité klinické projevy, </a:t>
            </a:r>
          </a:p>
          <a:p>
            <a:pPr lvl="1"/>
            <a:r>
              <a:rPr lang="cs-CZ" dirty="0"/>
              <a:t>v dětství – neprospívání, zpomalený růst, snížení množství svalové hmoty, až hubnutí, nevolnosti, bolesti břicha, nadýmání, průjem, </a:t>
            </a:r>
            <a:r>
              <a:rPr lang="cs-CZ" dirty="0" err="1"/>
              <a:t>steatorhoea</a:t>
            </a:r>
            <a:r>
              <a:rPr lang="cs-CZ" dirty="0"/>
              <a:t> (mastná stolice)</a:t>
            </a:r>
          </a:p>
          <a:p>
            <a:pPr lvl="1"/>
            <a:r>
              <a:rPr lang="cs-CZ" dirty="0"/>
              <a:t>v dospělosti nemusí být GIT projevy plně vyjádřené nebo vůbec!!! spíše projevy </a:t>
            </a:r>
            <a:r>
              <a:rPr lang="cs-CZ" dirty="0" err="1"/>
              <a:t>mimostřevní</a:t>
            </a:r>
            <a:r>
              <a:rPr lang="cs-CZ" dirty="0"/>
              <a:t> – únava, bolesti kloubů, anémie..</a:t>
            </a:r>
          </a:p>
          <a:p>
            <a:r>
              <a:rPr lang="cs-CZ" dirty="0"/>
              <a:t>- </a:t>
            </a:r>
            <a:r>
              <a:rPr lang="cs-CZ" u="sng" dirty="0"/>
              <a:t>etiologie</a:t>
            </a:r>
            <a:r>
              <a:rPr lang="cs-CZ" b="1" dirty="0"/>
              <a:t>: </a:t>
            </a:r>
            <a:r>
              <a:rPr lang="cs-CZ" dirty="0"/>
              <a:t>protilátky proti </a:t>
            </a:r>
            <a:r>
              <a:rPr lang="cs-CZ" b="1" dirty="0"/>
              <a:t>gliadinu </a:t>
            </a:r>
          </a:p>
          <a:p>
            <a:r>
              <a:rPr lang="cs-CZ" dirty="0"/>
              <a:t>- </a:t>
            </a:r>
            <a:r>
              <a:rPr lang="cs-CZ" u="sng" dirty="0"/>
              <a:t>léčba</a:t>
            </a:r>
            <a:r>
              <a:rPr lang="cs-CZ" dirty="0"/>
              <a:t>: </a:t>
            </a:r>
            <a:r>
              <a:rPr lang="cs-CZ" b="1" dirty="0"/>
              <a:t>doživotní strava BEZ lepku </a:t>
            </a:r>
            <a:r>
              <a:rPr lang="cs-CZ" dirty="0"/>
              <a:t>(gliadinu)</a:t>
            </a:r>
            <a:endParaRPr lang="sk-SK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3B9A2F4-25B3-45C5-A27F-6BC8118D37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8264" y="101198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4400" dirty="0">
                <a:solidFill>
                  <a:schemeClr val="tx1"/>
                </a:solidFill>
              </a:rPr>
              <a:t>Polypy</a:t>
            </a:r>
            <a:r>
              <a:rPr lang="sk-SK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60" y="1845734"/>
            <a:ext cx="7543800" cy="4023360"/>
          </a:xfrm>
        </p:spPr>
        <p:txBody>
          <a:bodyPr>
            <a:normAutofit lnSpcReduction="10000"/>
          </a:bodyPr>
          <a:lstStyle/>
          <a:p>
            <a:r>
              <a:rPr lang="cs-CZ" u="sng" dirty="0">
                <a:solidFill>
                  <a:schemeClr val="tx1"/>
                </a:solidFill>
              </a:rPr>
              <a:t>- definice</a:t>
            </a:r>
            <a:r>
              <a:rPr lang="cs-CZ" b="1" i="1" dirty="0">
                <a:solidFill>
                  <a:schemeClr val="tx1"/>
                </a:solidFill>
              </a:rPr>
              <a:t>: </a:t>
            </a:r>
            <a:r>
              <a:rPr lang="cs-CZ" dirty="0">
                <a:solidFill>
                  <a:schemeClr val="tx1"/>
                </a:solidFill>
              </a:rPr>
              <a:t>makroskopicky patrná lokalizovaná a ostře ohraničená prominence sliznice – je to makroskopický popis ne histologický popis léze. Tento pojem nic neříká o biologické povaze a histologické podstatě.. </a:t>
            </a:r>
          </a:p>
          <a:p>
            <a:r>
              <a:rPr lang="cs-CZ" dirty="0">
                <a:solidFill>
                  <a:schemeClr val="tx1"/>
                </a:solidFill>
              </a:rPr>
              <a:t>- </a:t>
            </a:r>
            <a:r>
              <a:rPr lang="cs-CZ" b="1" dirty="0">
                <a:solidFill>
                  <a:schemeClr val="tx1"/>
                </a:solidFill>
              </a:rPr>
              <a:t>nejčastěji ve tlustém střevě </a:t>
            </a:r>
            <a:r>
              <a:rPr lang="cs-CZ" dirty="0">
                <a:solidFill>
                  <a:schemeClr val="tx1"/>
                </a:solidFill>
              </a:rPr>
              <a:t>(ale v rámci hereditárních onemocnění i sporadicky i v žaludku, duodenu) – jsou jak benigní tak maligní povahy </a:t>
            </a:r>
            <a:r>
              <a:rPr lang="cs-CZ" dirty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cs-CZ" dirty="0">
                <a:solidFill>
                  <a:schemeClr val="tx1"/>
                </a:solidFill>
              </a:rPr>
              <a:t> z těch s maligní povahy může časem vznikat </a:t>
            </a:r>
            <a:r>
              <a:rPr lang="cs-CZ" b="1" i="1" dirty="0">
                <a:solidFill>
                  <a:schemeClr val="tx1"/>
                </a:solidFill>
              </a:rPr>
              <a:t>kolorektální karcinom</a:t>
            </a:r>
          </a:p>
          <a:p>
            <a:r>
              <a:rPr lang="cs-CZ" u="sng" dirty="0">
                <a:solidFill>
                  <a:schemeClr val="tx1"/>
                </a:solidFill>
              </a:rPr>
              <a:t>- klinický obraz: </a:t>
            </a:r>
            <a:r>
              <a:rPr lang="cs-CZ" dirty="0">
                <a:solidFill>
                  <a:schemeClr val="tx1"/>
                </a:solidFill>
              </a:rPr>
              <a:t>náhodný endoskopický nález, při koloskopii z indikace při pozitivním TOKS, koloskopie indikace - došetření anemie </a:t>
            </a:r>
          </a:p>
          <a:p>
            <a:r>
              <a:rPr lang="cs-CZ" u="sng" dirty="0">
                <a:solidFill>
                  <a:schemeClr val="tx1"/>
                </a:solidFill>
              </a:rPr>
              <a:t>- léčba: </a:t>
            </a:r>
            <a:r>
              <a:rPr lang="cs-CZ" dirty="0">
                <a:solidFill>
                  <a:schemeClr val="tx1"/>
                </a:solidFill>
              </a:rPr>
              <a:t>odstranění endoskopicky nebo při velkých přisedlých chirurgicky</a:t>
            </a:r>
          </a:p>
          <a:p>
            <a:r>
              <a:rPr lang="cs-CZ" i="1" dirty="0">
                <a:solidFill>
                  <a:schemeClr val="tx1"/>
                </a:solidFill>
              </a:rPr>
              <a:t>Hereditární = dědičné onemocnění: Familiární </a:t>
            </a:r>
            <a:r>
              <a:rPr lang="cs-CZ" i="1" dirty="0" err="1">
                <a:solidFill>
                  <a:schemeClr val="tx1"/>
                </a:solidFill>
              </a:rPr>
              <a:t>adenomatóza</a:t>
            </a:r>
            <a:r>
              <a:rPr lang="cs-CZ" i="1" dirty="0">
                <a:solidFill>
                  <a:schemeClr val="tx1"/>
                </a:solidFill>
              </a:rPr>
              <a:t> tlustého střeva, </a:t>
            </a:r>
            <a:r>
              <a:rPr lang="cs-CZ" i="1" dirty="0" err="1">
                <a:solidFill>
                  <a:schemeClr val="tx1"/>
                </a:solidFill>
              </a:rPr>
              <a:t>Petseův</a:t>
            </a:r>
            <a:r>
              <a:rPr lang="cs-CZ" i="1" dirty="0">
                <a:solidFill>
                  <a:schemeClr val="tx1"/>
                </a:solidFill>
              </a:rPr>
              <a:t>-</a:t>
            </a:r>
            <a:r>
              <a:rPr lang="cs-CZ" i="1" dirty="0" err="1">
                <a:solidFill>
                  <a:schemeClr val="tx1"/>
                </a:solidFill>
              </a:rPr>
              <a:t>Jeghersův</a:t>
            </a:r>
            <a:r>
              <a:rPr lang="cs-CZ" i="1" dirty="0">
                <a:solidFill>
                  <a:schemeClr val="tx1"/>
                </a:solidFill>
              </a:rPr>
              <a:t> syndrom </a:t>
            </a:r>
            <a:endParaRPr lang="sk-SK" i="1" dirty="0">
              <a:solidFill>
                <a:schemeClr val="tx1"/>
              </a:solidFill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76D782-E0A1-4E37-81AE-400EB5E461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3808" y="104343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1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>
                <a:solidFill>
                  <a:schemeClr val="tx1"/>
                </a:solidFill>
              </a:rPr>
              <a:t>Kolorektální karcinom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319570"/>
          </a:xfrm>
        </p:spPr>
        <p:txBody>
          <a:bodyPr>
            <a:normAutofit fontScale="925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sz="1900" u="sng" dirty="0">
                <a:solidFill>
                  <a:schemeClr val="tx1"/>
                </a:solidFill>
              </a:rPr>
              <a:t>epidemiologie</a:t>
            </a:r>
            <a:r>
              <a:rPr lang="cs-CZ" sz="1900" b="1" i="1" dirty="0">
                <a:solidFill>
                  <a:schemeClr val="tx1"/>
                </a:solidFill>
              </a:rPr>
              <a:t>: </a:t>
            </a:r>
            <a:r>
              <a:rPr lang="cs-CZ" sz="1900" i="1" dirty="0">
                <a:solidFill>
                  <a:schemeClr val="tx1"/>
                </a:solidFill>
              </a:rPr>
              <a:t>jedna z nejčastějších </a:t>
            </a:r>
            <a:r>
              <a:rPr lang="cs-CZ" sz="1900" dirty="0">
                <a:solidFill>
                  <a:schemeClr val="tx1"/>
                </a:solidFill>
              </a:rPr>
              <a:t>malignit v ČR </a:t>
            </a:r>
          </a:p>
          <a:p>
            <a:pPr>
              <a:buFont typeface="Arial" pitchFamily="34" charset="0"/>
              <a:buChar char="•"/>
            </a:pPr>
            <a:r>
              <a:rPr lang="cs-CZ" sz="1900" dirty="0">
                <a:solidFill>
                  <a:schemeClr val="tx1"/>
                </a:solidFill>
              </a:rPr>
              <a:t> </a:t>
            </a:r>
            <a:r>
              <a:rPr lang="cs-CZ" sz="1900" u="sng" dirty="0">
                <a:solidFill>
                  <a:schemeClr val="tx1"/>
                </a:solidFill>
              </a:rPr>
              <a:t>histologicky</a:t>
            </a:r>
            <a:r>
              <a:rPr lang="cs-CZ" sz="1900" dirty="0">
                <a:solidFill>
                  <a:schemeClr val="tx1"/>
                </a:solidFill>
              </a:rPr>
              <a:t>: nejčastěji adenokarcinom</a:t>
            </a:r>
          </a:p>
          <a:p>
            <a:pPr>
              <a:buFont typeface="Arial" pitchFamily="34" charset="0"/>
              <a:buChar char="•"/>
            </a:pPr>
            <a:r>
              <a:rPr lang="sk-SK" sz="1900" b="1" i="1" dirty="0">
                <a:solidFill>
                  <a:schemeClr val="tx1"/>
                </a:solidFill>
              </a:rPr>
              <a:t> </a:t>
            </a:r>
            <a:r>
              <a:rPr lang="sk-SK" sz="1900" u="sng" dirty="0">
                <a:solidFill>
                  <a:schemeClr val="tx1"/>
                </a:solidFill>
              </a:rPr>
              <a:t>výskyt</a:t>
            </a:r>
            <a:r>
              <a:rPr lang="sk-SK" sz="1900" b="1" i="1" dirty="0">
                <a:solidFill>
                  <a:schemeClr val="tx1"/>
                </a:solidFill>
              </a:rPr>
              <a:t>: </a:t>
            </a:r>
          </a:p>
          <a:p>
            <a:pPr lvl="1">
              <a:buFont typeface="Arial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sporadický </a:t>
            </a:r>
            <a:r>
              <a:rPr lang="cs-CZ" sz="1900" dirty="0">
                <a:solidFill>
                  <a:schemeClr val="tx1"/>
                </a:solidFill>
              </a:rPr>
              <a:t>– zevní faktory (např. vysoký příjem červeného masa, obezita)</a:t>
            </a:r>
          </a:p>
          <a:p>
            <a:pPr lvl="1">
              <a:buFont typeface="Arial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hereditární </a:t>
            </a:r>
            <a:r>
              <a:rPr lang="cs-CZ" sz="1900" dirty="0">
                <a:solidFill>
                  <a:schemeClr val="tx1"/>
                </a:solidFill>
              </a:rPr>
              <a:t>(rodinné zatížení, při FAP atd.)</a:t>
            </a:r>
          </a:p>
          <a:p>
            <a:pPr>
              <a:buFont typeface="Arial" pitchFamily="34" charset="0"/>
              <a:buChar char="•"/>
            </a:pPr>
            <a:r>
              <a:rPr lang="cs-CZ" sz="1900" dirty="0">
                <a:solidFill>
                  <a:schemeClr val="tx1"/>
                </a:solidFill>
              </a:rPr>
              <a:t> </a:t>
            </a:r>
            <a:r>
              <a:rPr lang="cs-CZ" sz="1900" b="1" i="1" dirty="0">
                <a:solidFill>
                  <a:schemeClr val="tx1"/>
                </a:solidFill>
              </a:rPr>
              <a:t>Symptomatologie</a:t>
            </a:r>
          </a:p>
          <a:p>
            <a:pPr>
              <a:buFont typeface="Arial" pitchFamily="34" charset="0"/>
              <a:buChar char="•"/>
            </a:pPr>
            <a:r>
              <a:rPr lang="cs-CZ" sz="1900" dirty="0">
                <a:solidFill>
                  <a:schemeClr val="tx1"/>
                </a:solidFill>
              </a:rPr>
              <a:t> </a:t>
            </a:r>
            <a:r>
              <a:rPr lang="cs-CZ" sz="1900" i="1" dirty="0">
                <a:solidFill>
                  <a:schemeClr val="tx1"/>
                </a:solidFill>
              </a:rPr>
              <a:t>- </a:t>
            </a:r>
            <a:r>
              <a:rPr lang="cs-CZ" sz="1900" i="1" u="sng" dirty="0">
                <a:solidFill>
                  <a:schemeClr val="tx1"/>
                </a:solidFill>
              </a:rPr>
              <a:t>dle lokalizace: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i="1" dirty="0">
                <a:solidFill>
                  <a:schemeClr val="tx1"/>
                </a:solidFill>
              </a:rPr>
              <a:t>v pravé polovině kolon: </a:t>
            </a:r>
            <a:r>
              <a:rPr lang="cs-CZ" dirty="0">
                <a:solidFill>
                  <a:schemeClr val="tx1"/>
                </a:solidFill>
              </a:rPr>
              <a:t>hlavně anemie – jak manifestní krvácení (</a:t>
            </a:r>
            <a:r>
              <a:rPr lang="cs-CZ" dirty="0" err="1">
                <a:solidFill>
                  <a:schemeClr val="tx1"/>
                </a:solidFill>
              </a:rPr>
              <a:t>enterorhagie</a:t>
            </a:r>
            <a:r>
              <a:rPr lang="cs-CZ" dirty="0">
                <a:solidFill>
                  <a:schemeClr val="tx1"/>
                </a:solidFill>
              </a:rPr>
              <a:t>) a nebo náhodně zjištěná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i="1" dirty="0">
                <a:solidFill>
                  <a:schemeClr val="tx1"/>
                </a:solidFill>
              </a:rPr>
              <a:t>v levé polově kolon: </a:t>
            </a:r>
            <a:r>
              <a:rPr lang="cs-CZ" dirty="0">
                <a:solidFill>
                  <a:schemeClr val="tx1"/>
                </a:solidFill>
              </a:rPr>
              <a:t>poruchy pasáže (střídání zácpy a průjmů, </a:t>
            </a:r>
            <a:r>
              <a:rPr lang="cs-CZ" dirty="0" err="1">
                <a:solidFill>
                  <a:schemeClr val="tx1"/>
                </a:solidFill>
              </a:rPr>
              <a:t>subileózní</a:t>
            </a:r>
            <a:r>
              <a:rPr lang="cs-CZ" dirty="0">
                <a:solidFill>
                  <a:schemeClr val="tx1"/>
                </a:solidFill>
              </a:rPr>
              <a:t> až ileózní stav), krvácení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i="1" dirty="0">
                <a:solidFill>
                  <a:schemeClr val="tx1"/>
                </a:solidFill>
              </a:rPr>
              <a:t>v rektu: </a:t>
            </a:r>
            <a:r>
              <a:rPr lang="cs-CZ" dirty="0">
                <a:solidFill>
                  <a:schemeClr val="tx1"/>
                </a:solidFill>
              </a:rPr>
              <a:t>tenesmy, stužkovitá stolice </a:t>
            </a:r>
          </a:p>
          <a:p>
            <a:pPr>
              <a:buNone/>
            </a:pPr>
            <a:r>
              <a:rPr lang="cs-CZ" dirty="0">
                <a:solidFill>
                  <a:schemeClr val="tx1"/>
                </a:solidFill>
              </a:rPr>
              <a:t>	</a:t>
            </a:r>
            <a:r>
              <a:rPr lang="cs-CZ" sz="1900" dirty="0">
                <a:solidFill>
                  <a:schemeClr val="tx1"/>
                </a:solidFill>
              </a:rPr>
              <a:t>- </a:t>
            </a:r>
            <a:r>
              <a:rPr lang="cs-CZ" sz="1900" i="1" u="sng" dirty="0">
                <a:solidFill>
                  <a:schemeClr val="tx1"/>
                </a:solidFill>
              </a:rPr>
              <a:t>celkové příznaky nádorových onemocnění: </a:t>
            </a:r>
            <a:r>
              <a:rPr lang="cs-CZ" sz="1900" dirty="0">
                <a:solidFill>
                  <a:schemeClr val="tx1"/>
                </a:solidFill>
              </a:rPr>
              <a:t>hubnutí, nechutenství, slabost a anemie + invaze do okolních orgánů + příznaky při metastazování (hl. játra, plíce)</a:t>
            </a:r>
          </a:p>
          <a:p>
            <a:pPr>
              <a:buNone/>
            </a:pPr>
            <a:endParaRPr lang="sk-SK" dirty="0">
              <a:solidFill>
                <a:schemeClr val="tx1"/>
              </a:solidFill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8724333-FC9C-49E0-9301-28B2E11516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93582" y="566407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>
                <a:solidFill>
                  <a:schemeClr val="tx1"/>
                </a:solidFill>
              </a:rPr>
              <a:t>Kolorektální karcinom </a:t>
            </a:r>
            <a:endParaRPr lang="sk-SK" sz="4400" dirty="0"/>
          </a:p>
        </p:txBody>
      </p:sp>
      <p:pic>
        <p:nvPicPr>
          <p:cNvPr id="5" name="Zástupný symbol pro obsah 4" descr="incidence kolorektál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19832" y="1735191"/>
            <a:ext cx="9024168" cy="4395730"/>
          </a:xfrm>
        </p:spPr>
      </p:pic>
      <p:cxnSp>
        <p:nvCxnSpPr>
          <p:cNvPr id="8" name="Přímá spojovací čára 7"/>
          <p:cNvCxnSpPr/>
          <p:nvPr/>
        </p:nvCxnSpPr>
        <p:spPr>
          <a:xfrm>
            <a:off x="2195736" y="2636912"/>
            <a:ext cx="5760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Přímá spojovací čára 8"/>
          <p:cNvCxnSpPr/>
          <p:nvPr/>
        </p:nvCxnSpPr>
        <p:spPr>
          <a:xfrm>
            <a:off x="6228184" y="2564904"/>
            <a:ext cx="5760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" name="Elipsa 10"/>
          <p:cNvSpPr/>
          <p:nvPr/>
        </p:nvSpPr>
        <p:spPr>
          <a:xfrm>
            <a:off x="4283968" y="5445224"/>
            <a:ext cx="1224136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Elipsa 11"/>
          <p:cNvSpPr/>
          <p:nvPr/>
        </p:nvSpPr>
        <p:spPr>
          <a:xfrm flipV="1">
            <a:off x="251520" y="4807979"/>
            <a:ext cx="1224136" cy="2735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Elipsa 12"/>
          <p:cNvSpPr/>
          <p:nvPr/>
        </p:nvSpPr>
        <p:spPr>
          <a:xfrm>
            <a:off x="251520" y="3573016"/>
            <a:ext cx="1224136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Elipsa 13"/>
          <p:cNvSpPr/>
          <p:nvPr/>
        </p:nvSpPr>
        <p:spPr>
          <a:xfrm>
            <a:off x="4283968" y="3717032"/>
            <a:ext cx="1224136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Obdélník 15"/>
          <p:cNvSpPr/>
          <p:nvPr/>
        </p:nvSpPr>
        <p:spPr>
          <a:xfrm>
            <a:off x="395536" y="5877272"/>
            <a:ext cx="1456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5"/>
              </a:rPr>
              <a:t>www.svod.</a:t>
            </a:r>
            <a:r>
              <a:rPr lang="cs-CZ" dirty="0" err="1">
                <a:hlinkClick r:id="rId5"/>
              </a:rPr>
              <a:t>cz</a:t>
            </a:r>
            <a:r>
              <a:rPr lang="cs-CZ" dirty="0"/>
              <a:t> </a:t>
            </a:r>
            <a:endParaRPr lang="sk-SK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6CF8233-3EDE-4DDC-B5B4-4D2A4CBBF0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8264" y="70718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>
                <a:solidFill>
                  <a:schemeClr val="tx1"/>
                </a:solidFill>
              </a:rPr>
              <a:t>Kolorektální karcinom</a:t>
            </a:r>
            <a:endParaRPr lang="sk-SK" sz="4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b="1" dirty="0">
                <a:solidFill>
                  <a:srgbClr val="FF0000"/>
                </a:solidFill>
              </a:rPr>
              <a:t>Preventivní program v ČR = </a:t>
            </a:r>
            <a:r>
              <a:rPr lang="cs-CZ" b="1" dirty="0" err="1">
                <a:solidFill>
                  <a:srgbClr val="FF0000"/>
                </a:solidFill>
              </a:rPr>
              <a:t>screening</a:t>
            </a:r>
            <a:endParaRPr lang="cs-CZ" b="1" dirty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u="sng" dirty="0">
                <a:solidFill>
                  <a:srgbClr val="FF0000"/>
                </a:solidFill>
              </a:rPr>
              <a:t>mezi 50-54 let </a:t>
            </a:r>
            <a:r>
              <a:rPr lang="cs-CZ" dirty="0">
                <a:solidFill>
                  <a:schemeClr val="tx1"/>
                </a:solidFill>
              </a:rPr>
              <a:t>– ročně TOKS, při pozitivitě koloskopie</a:t>
            </a:r>
          </a:p>
          <a:p>
            <a:pPr>
              <a:buFont typeface="Arial" pitchFamily="34" charset="0"/>
              <a:buChar char="•"/>
            </a:pPr>
            <a:r>
              <a:rPr lang="cs-CZ" u="sng" dirty="0">
                <a:solidFill>
                  <a:schemeClr val="tx1"/>
                </a:solidFill>
              </a:rPr>
              <a:t> </a:t>
            </a:r>
            <a:r>
              <a:rPr lang="cs-CZ" u="sng" dirty="0">
                <a:solidFill>
                  <a:srgbClr val="FF0000"/>
                </a:solidFill>
              </a:rPr>
              <a:t>nad 55 let </a:t>
            </a:r>
            <a:r>
              <a:rPr lang="cs-CZ" dirty="0">
                <a:solidFill>
                  <a:schemeClr val="tx1"/>
                </a:solidFill>
              </a:rPr>
              <a:t>– možnost výběru – buď koloskopie a nebo ročně TOKS a při pozitivitě koloskopie </a:t>
            </a:r>
          </a:p>
          <a:p>
            <a:pPr>
              <a:buNone/>
            </a:pPr>
            <a:r>
              <a:rPr lang="cs-CZ" dirty="0">
                <a:solidFill>
                  <a:schemeClr val="tx1"/>
                </a:solidFill>
              </a:rPr>
              <a:t>Cílem </a:t>
            </a:r>
            <a:r>
              <a:rPr lang="cs-CZ" dirty="0" err="1">
                <a:solidFill>
                  <a:schemeClr val="tx1"/>
                </a:solidFill>
              </a:rPr>
              <a:t>screeningu</a:t>
            </a:r>
            <a:r>
              <a:rPr lang="cs-CZ" dirty="0">
                <a:solidFill>
                  <a:schemeClr val="tx1"/>
                </a:solidFill>
              </a:rPr>
              <a:t> je zachytit karcinom v nepokročilém stadiu – kdy je dobře léčitelný a řešitelný</a:t>
            </a:r>
          </a:p>
          <a:p>
            <a:pPr>
              <a:buNone/>
            </a:pPr>
            <a:endParaRPr lang="cs-CZ" i="1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cs-CZ" sz="1600" i="1" dirty="0">
                <a:solidFill>
                  <a:schemeClr val="tx1"/>
                </a:solidFill>
              </a:rPr>
              <a:t>Pozn. – po negativní koloskopii následující rok neděláme TOKS – další koloskopie/TOKS nejčastěji dle doporučení </a:t>
            </a:r>
            <a:r>
              <a:rPr lang="cs-CZ" sz="1600" i="1" dirty="0" err="1">
                <a:solidFill>
                  <a:schemeClr val="tx1"/>
                </a:solidFill>
              </a:rPr>
              <a:t>gastroenterologa</a:t>
            </a:r>
            <a:r>
              <a:rPr lang="cs-CZ" sz="1600" i="1" dirty="0">
                <a:solidFill>
                  <a:schemeClr val="tx1"/>
                </a:solidFill>
              </a:rPr>
              <a:t>  </a:t>
            </a:r>
          </a:p>
          <a:p>
            <a:pPr>
              <a:buNone/>
            </a:pPr>
            <a:r>
              <a:rPr lang="cs-CZ" sz="1600" i="1" dirty="0">
                <a:solidFill>
                  <a:schemeClr val="tx1"/>
                </a:solidFill>
              </a:rPr>
              <a:t>TOKS = test na okultní krvácení ve stolici</a:t>
            </a:r>
          </a:p>
          <a:p>
            <a:pPr>
              <a:buNone/>
            </a:pPr>
            <a:r>
              <a:rPr lang="cs-CZ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115E2F-68B0-413A-AF36-13964131CA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567266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TOKS</a:t>
            </a:r>
            <a:endParaRPr lang="sk-SK" b="1" dirty="0">
              <a:solidFill>
                <a:schemeClr val="tx1"/>
              </a:solidFill>
            </a:endParaRPr>
          </a:p>
        </p:txBody>
      </p:sp>
      <p:pic>
        <p:nvPicPr>
          <p:cNvPr id="4" name="Zástupný symbol pro obsah 3" descr="záchod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512168" cy="2023979"/>
          </a:xfrm>
        </p:spPr>
      </p:pic>
      <p:pic>
        <p:nvPicPr>
          <p:cNvPr id="5" name="Zástupný symbol pro obsah 3" descr="zácho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31832" y="0"/>
            <a:ext cx="1512168" cy="2023979"/>
          </a:xfrm>
          <a:prstGeom prst="rect">
            <a:avLst/>
          </a:prstGeom>
        </p:spPr>
      </p:pic>
      <p:pic>
        <p:nvPicPr>
          <p:cNvPr id="8" name="Zástupný symbol pro obsah 5" descr="tok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2145548"/>
            <a:ext cx="7612002" cy="380373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2C552E1-F238-4A41-8F0C-5A9D4082B0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2120" y="984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Kolorektální karcinom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/>
              <a:t>léčba: </a:t>
            </a:r>
          </a:p>
          <a:p>
            <a:r>
              <a:rPr lang="cs-CZ" dirty="0"/>
              <a:t>1. jediná kurativní léčba je </a:t>
            </a:r>
            <a:r>
              <a:rPr lang="cs-CZ" b="1" dirty="0"/>
              <a:t>chirurgická</a:t>
            </a:r>
            <a:r>
              <a:rPr lang="cs-CZ" dirty="0"/>
              <a:t> – a to hlavně u lokalizovaných nádorů a násl. </a:t>
            </a:r>
            <a:r>
              <a:rPr lang="cs-CZ" dirty="0" err="1"/>
              <a:t>dlouhodbá</a:t>
            </a:r>
            <a:r>
              <a:rPr lang="cs-CZ" dirty="0"/>
              <a:t> dispenzarizace </a:t>
            </a:r>
          </a:p>
          <a:p>
            <a:r>
              <a:rPr lang="cs-CZ" dirty="0"/>
              <a:t>2. </a:t>
            </a:r>
            <a:r>
              <a:rPr lang="cs-CZ" b="1" dirty="0"/>
              <a:t>chemoterapie</a:t>
            </a:r>
          </a:p>
          <a:p>
            <a:r>
              <a:rPr lang="cs-CZ" dirty="0"/>
              <a:t>3. </a:t>
            </a:r>
            <a:r>
              <a:rPr lang="cs-CZ" b="1" dirty="0"/>
              <a:t>radioterapie</a:t>
            </a:r>
            <a:r>
              <a:rPr lang="cs-CZ" dirty="0"/>
              <a:t> – jen lokálně na karcinom rekta </a:t>
            </a:r>
          </a:p>
          <a:p>
            <a:endParaRPr lang="cs-CZ" dirty="0"/>
          </a:p>
          <a:p>
            <a:r>
              <a:rPr lang="cs-CZ" u="sng" dirty="0"/>
              <a:t>prognóza: </a:t>
            </a:r>
          </a:p>
          <a:p>
            <a:r>
              <a:rPr lang="cs-CZ" dirty="0"/>
              <a:t>- u lokalizovaných nádorů je dobrá</a:t>
            </a:r>
          </a:p>
          <a:p>
            <a:r>
              <a:rPr lang="cs-CZ" dirty="0"/>
              <a:t>- u generalizovaných – naděje na 5 leté přežití jen </a:t>
            </a:r>
            <a:r>
              <a:rPr lang="cs-CZ" b="1" dirty="0"/>
              <a:t>4-12%</a:t>
            </a:r>
            <a:endParaRPr lang="sk-SK" b="1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08B7E3-173A-4749-8D1F-7F1C374B94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6240" y="40238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Nemoci jater</a:t>
            </a:r>
            <a:endParaRPr lang="sk-SK" sz="4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/>
              <a:t>infekční: </a:t>
            </a:r>
            <a:r>
              <a:rPr lang="cs-CZ" dirty="0"/>
              <a:t>Hepatitidy A,B, C (exotické krajiny i E, D), parazitární onemocnění (echinokokóza apod.)</a:t>
            </a:r>
          </a:p>
          <a:p>
            <a:r>
              <a:rPr lang="cs-CZ" i="1" dirty="0"/>
              <a:t>-</a:t>
            </a:r>
            <a:r>
              <a:rPr lang="cs-CZ" dirty="0"/>
              <a:t> přenos: HVA – fekálně orální přenos, HVB a HVC – přenos parenterální cestou, sexuálním stykem</a:t>
            </a:r>
            <a:endParaRPr lang="cs-CZ" b="1" i="1" u="sng" dirty="0"/>
          </a:p>
          <a:p>
            <a:endParaRPr lang="cs-CZ" b="1" i="1" u="sng" dirty="0"/>
          </a:p>
          <a:p>
            <a:r>
              <a:rPr lang="cs-CZ" b="1" u="sng" dirty="0"/>
              <a:t>neinfekční:</a:t>
            </a:r>
          </a:p>
          <a:p>
            <a:r>
              <a:rPr lang="cs-CZ" dirty="0"/>
              <a:t>- akutní selhání jater</a:t>
            </a:r>
          </a:p>
          <a:p>
            <a:r>
              <a:rPr lang="cs-CZ" dirty="0"/>
              <a:t>- cirhóza jaterní </a:t>
            </a:r>
          </a:p>
          <a:p>
            <a:r>
              <a:rPr lang="cs-CZ" dirty="0"/>
              <a:t>- hepatocelulární karcinom </a:t>
            </a:r>
            <a:endParaRPr lang="sk-SK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769268-D5F8-461E-BA66-20E336D073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7984" y="10094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dirty="0"/>
              <a:t>Nemoci </a:t>
            </a:r>
            <a:r>
              <a:rPr lang="sk-SK" sz="4000" dirty="0" err="1"/>
              <a:t>jater</a:t>
            </a:r>
            <a:r>
              <a:rPr lang="sk-SK" sz="4000" dirty="0"/>
              <a:t> – </a:t>
            </a:r>
            <a:r>
              <a:rPr lang="sk-SK" sz="4000" dirty="0" err="1"/>
              <a:t>akutní</a:t>
            </a:r>
            <a:r>
              <a:rPr lang="sk-SK" sz="4000" dirty="0"/>
              <a:t> </a:t>
            </a:r>
            <a:r>
              <a:rPr lang="sk-SK" sz="4000" dirty="0" err="1"/>
              <a:t>selhání</a:t>
            </a:r>
            <a:r>
              <a:rPr lang="sk-SK" sz="4000" dirty="0"/>
              <a:t> </a:t>
            </a:r>
            <a:r>
              <a:rPr lang="sk-SK" sz="4000" dirty="0" err="1"/>
              <a:t>jater</a:t>
            </a:r>
            <a:r>
              <a:rPr lang="sk-SK" sz="4000" dirty="0"/>
              <a:t> </a:t>
            </a:r>
          </a:p>
        </p:txBody>
      </p:sp>
      <p:sp>
        <p:nvSpPr>
          <p:cNvPr id="18" name="Zástupný symbol pro obsah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i="1" dirty="0"/>
              <a:t>-</a:t>
            </a:r>
            <a:r>
              <a:rPr lang="cs-CZ" u="sng" dirty="0"/>
              <a:t> etiologie </a:t>
            </a:r>
          </a:p>
          <a:p>
            <a:r>
              <a:rPr lang="cs-CZ" dirty="0"/>
              <a:t>1. otravy – Muchomůrka zelená, Paracetamol; </a:t>
            </a:r>
          </a:p>
          <a:p>
            <a:r>
              <a:rPr lang="cs-CZ" dirty="0"/>
              <a:t>2. akutní virové hepatitidy, polékové apod. </a:t>
            </a:r>
          </a:p>
          <a:p>
            <a:endParaRPr lang="cs-CZ" dirty="0"/>
          </a:p>
          <a:p>
            <a:r>
              <a:rPr lang="cs-CZ" u="sng" dirty="0"/>
              <a:t>- klinika: </a:t>
            </a:r>
            <a:r>
              <a:rPr lang="cs-CZ" dirty="0"/>
              <a:t>akutně vzniklá encefalopatie, krvácivé projevy, bez předešlého poškození jater cirhózou jaterní… </a:t>
            </a:r>
          </a:p>
          <a:p>
            <a:endParaRPr lang="sk-SK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F9F0B6-7F5D-485D-A21A-87BC16828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6240" y="110473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acc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3789040"/>
            <a:ext cx="1043608" cy="1320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4380" y="214047"/>
            <a:ext cx="7543800" cy="1450757"/>
          </a:xfrm>
        </p:spPr>
        <p:txBody>
          <a:bodyPr>
            <a:normAutofit/>
          </a:bodyPr>
          <a:lstStyle/>
          <a:p>
            <a:r>
              <a:rPr lang="sk-SK" sz="4000" dirty="0"/>
              <a:t>Nemoci </a:t>
            </a:r>
            <a:r>
              <a:rPr lang="sk-SK" sz="4000" dirty="0" err="1"/>
              <a:t>jater</a:t>
            </a:r>
            <a:r>
              <a:rPr lang="sk-SK" sz="4000" dirty="0"/>
              <a:t> – </a:t>
            </a:r>
            <a:r>
              <a:rPr lang="sk-SK" sz="4000" dirty="0" err="1"/>
              <a:t>akutní</a:t>
            </a:r>
            <a:r>
              <a:rPr lang="sk-SK" sz="4000" dirty="0"/>
              <a:t> </a:t>
            </a:r>
            <a:r>
              <a:rPr lang="sk-SK" sz="4000" dirty="0" err="1"/>
              <a:t>selhání</a:t>
            </a:r>
            <a:r>
              <a:rPr lang="sk-SK" sz="4000" dirty="0"/>
              <a:t> </a:t>
            </a:r>
            <a:r>
              <a:rPr lang="sk-SK" sz="4000" dirty="0" err="1"/>
              <a:t>jater</a:t>
            </a:r>
            <a:r>
              <a:rPr lang="sk-SK" sz="4000" dirty="0"/>
              <a:t> 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27584" y="2204864"/>
            <a:ext cx="3703320" cy="736282"/>
          </a:xfrm>
        </p:spPr>
        <p:txBody>
          <a:bodyPr>
            <a:normAutofit fontScale="92500"/>
          </a:bodyPr>
          <a:lstStyle/>
          <a:p>
            <a:pPr algn="ctr"/>
            <a:r>
              <a:rPr lang="cs-CZ" b="1" i="1" u="sng" dirty="0"/>
              <a:t>Otrava Muchomůrkou zelenou (</a:t>
            </a:r>
            <a:r>
              <a:rPr lang="cs-CZ" b="1" i="1" u="sng" dirty="0" err="1"/>
              <a:t>Amanita</a:t>
            </a:r>
            <a:r>
              <a:rPr lang="cs-CZ" b="1" i="1" u="sng" dirty="0"/>
              <a:t> </a:t>
            </a:r>
            <a:r>
              <a:rPr lang="cs-CZ" b="1" i="1" u="sng" dirty="0" err="1"/>
              <a:t>Phalloides</a:t>
            </a:r>
            <a:r>
              <a:rPr lang="cs-CZ" b="1" i="1" u="sng" dirty="0"/>
              <a:t>) </a:t>
            </a:r>
          </a:p>
          <a:p>
            <a:pPr algn="ctr"/>
            <a:endParaRPr lang="sk-SK" dirty="0"/>
          </a:p>
          <a:p>
            <a:endParaRPr lang="sk-SK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- letní měsíce (červenec až září), záměna za jiné huby – např. holubinky, CAVE – jedovaté jsou i výtrusy!</a:t>
            </a:r>
          </a:p>
          <a:p>
            <a:r>
              <a:rPr lang="cs-CZ" b="1" i="1" dirty="0"/>
              <a:t>- průběh: </a:t>
            </a:r>
            <a:r>
              <a:rPr lang="cs-CZ" dirty="0"/>
              <a:t>za 6-12h (nejčastěji za 10-12h od požití) – </a:t>
            </a:r>
            <a:r>
              <a:rPr lang="cs-CZ" dirty="0" err="1"/>
              <a:t>boelsti</a:t>
            </a:r>
            <a:r>
              <a:rPr lang="cs-CZ" dirty="0"/>
              <a:t> břicha, zvracení, krvavý průjem. Pak může být stádium latence až do 48-72h pak vzniká akutní nekróza jater, </a:t>
            </a:r>
            <a:r>
              <a:rPr lang="cs-CZ" dirty="0" err="1"/>
              <a:t>char</a:t>
            </a:r>
            <a:r>
              <a:rPr lang="cs-CZ" dirty="0"/>
              <a:t>. akutním selháním jater. </a:t>
            </a:r>
          </a:p>
          <a:p>
            <a:r>
              <a:rPr lang="cs-CZ" b="1" i="1" dirty="0"/>
              <a:t>- léčba: </a:t>
            </a:r>
            <a:r>
              <a:rPr lang="cs-CZ" dirty="0"/>
              <a:t>NENÍ </a:t>
            </a:r>
            <a:r>
              <a:rPr lang="cs-CZ" dirty="0" err="1"/>
              <a:t>antidotum</a:t>
            </a:r>
            <a:r>
              <a:rPr lang="cs-CZ" dirty="0"/>
              <a:t>, do 4-6h výplach žaludku, poté parenterální přísun tekutin a živin, v nejtěžších případech akutní transplantace jater.</a:t>
            </a:r>
          </a:p>
          <a:p>
            <a:endParaRPr lang="sk-SK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355976" y="2132856"/>
            <a:ext cx="3703320" cy="736282"/>
          </a:xfrm>
        </p:spPr>
        <p:txBody>
          <a:bodyPr/>
          <a:lstStyle/>
          <a:p>
            <a:pPr algn="ctr"/>
            <a:r>
              <a:rPr lang="cs-CZ" b="1" i="1" u="sng" dirty="0"/>
              <a:t>Otrava Paracetamolem </a:t>
            </a:r>
          </a:p>
          <a:p>
            <a:pPr algn="ctr"/>
            <a:endParaRPr lang="sk-SK" dirty="0"/>
          </a:p>
          <a:p>
            <a:pPr algn="ctr"/>
            <a:endParaRPr lang="sk-SK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i="1" dirty="0"/>
              <a:t>- letální dávka je 13-25g ; </a:t>
            </a:r>
            <a:r>
              <a:rPr lang="cs-CZ" b="1" i="1" dirty="0" err="1"/>
              <a:t>suicidální</a:t>
            </a:r>
            <a:r>
              <a:rPr lang="cs-CZ" b="1" i="1" dirty="0"/>
              <a:t> stavy </a:t>
            </a:r>
          </a:p>
          <a:p>
            <a:r>
              <a:rPr lang="cs-CZ" b="1" i="1" dirty="0"/>
              <a:t>- průběh: </a:t>
            </a:r>
            <a:r>
              <a:rPr lang="cs-CZ" dirty="0"/>
              <a:t>v prvních až 48h někdy jen mírné příznaky – nauzea a zvracení, poté rychle se rozvíjející příznaky </a:t>
            </a:r>
            <a:r>
              <a:rPr lang="cs-CZ" dirty="0" err="1"/>
              <a:t>akutného</a:t>
            </a:r>
            <a:r>
              <a:rPr lang="cs-CZ" dirty="0"/>
              <a:t> selhání jater.</a:t>
            </a:r>
          </a:p>
          <a:p>
            <a:r>
              <a:rPr lang="cs-CZ" b="1" i="1" dirty="0"/>
              <a:t>- léčba: </a:t>
            </a:r>
          </a:p>
          <a:p>
            <a:r>
              <a:rPr lang="cs-CZ" b="1" i="1" dirty="0"/>
              <a:t>ANTIDOTUM – N-</a:t>
            </a:r>
            <a:r>
              <a:rPr lang="cs-CZ" b="1" i="1" dirty="0" err="1"/>
              <a:t>acetylcistein</a:t>
            </a:r>
            <a:r>
              <a:rPr lang="cs-CZ" b="1" i="1" dirty="0"/>
              <a:t> (ACC)</a:t>
            </a:r>
          </a:p>
          <a:p>
            <a:r>
              <a:rPr lang="cs-CZ" dirty="0"/>
              <a:t>+ do 4-6h od požití výplach žaludku, parenterální tekutiny, v nejtěžších případech  akutní transplantace jater </a:t>
            </a:r>
            <a:endParaRPr lang="sk-SK" dirty="0"/>
          </a:p>
          <a:p>
            <a:endParaRPr lang="sk-SK" dirty="0"/>
          </a:p>
        </p:txBody>
      </p:sp>
      <p:pic>
        <p:nvPicPr>
          <p:cNvPr id="8" name="Obrázek 7" descr="much zelen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5699732"/>
            <a:ext cx="2195735" cy="1158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 descr="much ze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27784" y="5517233"/>
            <a:ext cx="1789994" cy="1340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 descr="parale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24328" y="1700808"/>
            <a:ext cx="1619672" cy="910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371FB9-3A80-43A5-AEA5-32016F5CB8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00392" y="78388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9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Idiopatické střevní záněty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>
                <a:solidFill>
                  <a:schemeClr val="tx1"/>
                </a:solidFill>
              </a:rPr>
              <a:t>etiologie: </a:t>
            </a:r>
            <a:r>
              <a:rPr lang="cs-CZ" dirty="0">
                <a:solidFill>
                  <a:schemeClr val="tx1"/>
                </a:solidFill>
              </a:rPr>
              <a:t>nejasná </a:t>
            </a:r>
          </a:p>
          <a:p>
            <a:r>
              <a:rPr lang="cs-CZ" b="1" u="sng" dirty="0">
                <a:solidFill>
                  <a:schemeClr val="tx1"/>
                </a:solidFill>
              </a:rPr>
              <a:t>dělení: </a:t>
            </a:r>
          </a:p>
          <a:p>
            <a:pPr>
              <a:buFont typeface="Wingdings" pitchFamily="2" charset="2"/>
              <a:buChar char="Ø"/>
            </a:pPr>
            <a:r>
              <a:rPr lang="cs-CZ" b="1" dirty="0">
                <a:solidFill>
                  <a:schemeClr val="tx1"/>
                </a:solidFill>
              </a:rPr>
              <a:t> Crohnova choroba </a:t>
            </a:r>
          </a:p>
          <a:p>
            <a:pPr>
              <a:buFont typeface="Wingdings" pitchFamily="2" charset="2"/>
              <a:buChar char="Ø"/>
            </a:pPr>
            <a:r>
              <a:rPr lang="cs-CZ" b="1" dirty="0">
                <a:solidFill>
                  <a:schemeClr val="tx1"/>
                </a:solidFill>
              </a:rPr>
              <a:t> Ulcerózní kolitida </a:t>
            </a:r>
            <a:endParaRPr lang="sk-SK" b="1" dirty="0">
              <a:solidFill>
                <a:schemeClr val="tx1"/>
              </a:solidFill>
            </a:endParaRPr>
          </a:p>
          <a:p>
            <a:endParaRPr lang="sk-SK" dirty="0">
              <a:solidFill>
                <a:schemeClr val="accent1"/>
              </a:solidFill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B163C7F-7068-44CC-9064-F38434B003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4288" y="101198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Nemoci jater  - jaterní cirhóza </a:t>
            </a:r>
            <a:endParaRPr lang="sk-SK" dirty="0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cs-CZ" u="sng" dirty="0"/>
              <a:t>etiologie</a:t>
            </a:r>
            <a:r>
              <a:rPr lang="cs-CZ" b="1" i="1" dirty="0"/>
              <a:t> </a:t>
            </a:r>
            <a:r>
              <a:rPr lang="cs-CZ" dirty="0"/>
              <a:t>– </a:t>
            </a:r>
            <a:r>
              <a:rPr lang="cs-CZ" b="1" dirty="0"/>
              <a:t>ALKOHOL</a:t>
            </a:r>
            <a:r>
              <a:rPr lang="cs-CZ" dirty="0"/>
              <a:t> ; autoimunitní - primární biliární cirhóza a primární </a:t>
            </a:r>
            <a:r>
              <a:rPr lang="cs-CZ" dirty="0" err="1"/>
              <a:t>sklerotizující</a:t>
            </a:r>
            <a:r>
              <a:rPr lang="cs-CZ" dirty="0"/>
              <a:t> cholangitida ; </a:t>
            </a:r>
            <a:r>
              <a:rPr lang="cs-CZ" dirty="0" err="1"/>
              <a:t>pozánětlivé</a:t>
            </a:r>
            <a:r>
              <a:rPr lang="cs-CZ" dirty="0"/>
              <a:t>, po vyléčených otravách</a:t>
            </a:r>
          </a:p>
          <a:p>
            <a:pPr>
              <a:buFontTx/>
              <a:buChar char="-"/>
            </a:pPr>
            <a:r>
              <a:rPr lang="cs-CZ" dirty="0"/>
              <a:t> </a:t>
            </a:r>
            <a:r>
              <a:rPr lang="cs-CZ" u="sng" dirty="0"/>
              <a:t>histologicky: </a:t>
            </a:r>
            <a:r>
              <a:rPr lang="cs-CZ" dirty="0"/>
              <a:t>Fibrózní přestavba jater </a:t>
            </a:r>
            <a:r>
              <a:rPr lang="cs-CZ" dirty="0">
                <a:sym typeface="Wingdings" pitchFamily="2" charset="2"/>
              </a:rPr>
              <a:t> </a:t>
            </a:r>
            <a:r>
              <a:rPr lang="cs-CZ" dirty="0"/>
              <a:t>postupná ztráta funkce jater – syntéza bílkovin (včetně koagulačních faktorů!), </a:t>
            </a:r>
            <a:r>
              <a:rPr lang="cs-CZ" dirty="0" err="1"/>
              <a:t>koagulopatie</a:t>
            </a:r>
            <a:r>
              <a:rPr lang="cs-CZ" dirty="0"/>
              <a:t>, portální hypertenze (ascites, varixy jícnu, kaput </a:t>
            </a:r>
            <a:r>
              <a:rPr lang="cs-CZ" dirty="0" err="1"/>
              <a:t>meduzae</a:t>
            </a:r>
            <a:r>
              <a:rPr lang="cs-CZ" dirty="0"/>
              <a:t>), encefalopatie, terminální jaterní selhání </a:t>
            </a:r>
          </a:p>
          <a:p>
            <a:pPr>
              <a:buFontTx/>
              <a:buChar char="-"/>
            </a:pPr>
            <a:r>
              <a:rPr lang="cs-CZ" dirty="0"/>
              <a:t> </a:t>
            </a:r>
            <a:r>
              <a:rPr lang="cs-CZ" b="1" dirty="0"/>
              <a:t>Primární </a:t>
            </a:r>
            <a:r>
              <a:rPr lang="cs-CZ" b="1" dirty="0" err="1"/>
              <a:t>hepatocelulární</a:t>
            </a:r>
            <a:r>
              <a:rPr lang="cs-CZ" b="1" dirty="0"/>
              <a:t> karcinom </a:t>
            </a:r>
            <a:r>
              <a:rPr lang="cs-CZ" dirty="0"/>
              <a:t>– nejčastěji v terénu cirhózy, každý uzel je třeba došetřit </a:t>
            </a:r>
            <a:endParaRPr lang="sk-SK" dirty="0"/>
          </a:p>
        </p:txBody>
      </p:sp>
      <p:pic>
        <p:nvPicPr>
          <p:cNvPr id="10" name="Obrázek 9" descr="chlas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4437112"/>
            <a:ext cx="285750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ek 10" descr="chlast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714875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ek 11" descr="cirhóz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60032" y="4337232"/>
            <a:ext cx="4283968" cy="252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D22554-CCA7-48A3-8CA3-B73E2C5850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96336" y="40238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Nemoci </a:t>
            </a:r>
            <a:r>
              <a:rPr lang="sk-SK" dirty="0" err="1"/>
              <a:t>slinivky</a:t>
            </a:r>
            <a:r>
              <a:rPr lang="sk-SK" dirty="0"/>
              <a:t> </a:t>
            </a:r>
            <a:r>
              <a:rPr lang="sk-SK" dirty="0" err="1"/>
              <a:t>břišní</a:t>
            </a:r>
            <a:r>
              <a:rPr lang="sk-SK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3100969" cy="4023360"/>
          </a:xfrm>
        </p:spPr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cs-CZ" b="1" u="sng" dirty="0"/>
              <a:t>Endokrinní</a:t>
            </a:r>
            <a:r>
              <a:rPr lang="cs-CZ" u="sng" dirty="0"/>
              <a:t> poškození: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cs-CZ" dirty="0"/>
              <a:t> Diabetes </a:t>
            </a:r>
            <a:r>
              <a:rPr lang="cs-CZ" dirty="0" err="1"/>
              <a:t>mellitus</a:t>
            </a:r>
            <a:r>
              <a:rPr lang="cs-CZ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i="1" dirty="0"/>
              <a:t>(viz přednáška o DM)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427984" y="1844824"/>
            <a:ext cx="41548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cs-CZ" sz="2000" b="1" i="0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Exokrinní</a:t>
            </a:r>
            <a:r>
              <a:rPr kumimoji="0" lang="cs-CZ" sz="2000" b="0" i="0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poškození: </a:t>
            </a:r>
          </a:p>
          <a:p>
            <a:pPr marL="91440" marR="0" lvl="0" indent="-9144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itchFamily="2" charset="2"/>
              <a:buChar char="Ø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akutní pankreatitida </a:t>
            </a:r>
          </a:p>
          <a:p>
            <a:pPr marL="91440" marR="0" lvl="0" indent="-9144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itchFamily="2" charset="2"/>
              <a:buChar char="Ø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chronická pankreatitida </a:t>
            </a:r>
          </a:p>
          <a:p>
            <a:pPr marL="91440" marR="0" lvl="0" indent="-9144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itchFamily="2" charset="2"/>
              <a:buChar char="Ø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duktální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karcinom </a:t>
            </a:r>
          </a:p>
          <a:p>
            <a:pPr marL="91440" marR="0" lvl="0" indent="-9144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itchFamily="2" charset="2"/>
              <a:buChar char="Ø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itchFamily="2" charset="2"/>
              <a:buChar char="Ø"/>
              <a:tabLst/>
              <a:defRPr/>
            </a:pPr>
            <a:r>
              <a:rPr lang="cs-CZ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</a:t>
            </a:r>
            <a:r>
              <a:rPr kumimoji="0" lang="cs-CZ" sz="16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nzulinom</a:t>
            </a:r>
            <a:r>
              <a:rPr kumimoji="0" lang="cs-CZ" sz="16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16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gastrinom</a:t>
            </a:r>
            <a:r>
              <a:rPr kumimoji="0" lang="cs-CZ" sz="16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endParaRPr kumimoji="0" lang="sk-SK" sz="16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sk-SK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BCB1F5-6CA9-4F5B-AB63-30F55DF843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8264" y="87669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Diabetes </a:t>
            </a:r>
            <a:r>
              <a:rPr lang="cs-CZ" dirty="0" err="1"/>
              <a:t>mellitus</a:t>
            </a:r>
            <a:r>
              <a:rPr lang="cs-CZ" dirty="0"/>
              <a:t> </a:t>
            </a:r>
            <a:endParaRPr lang="sk-SK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- </a:t>
            </a:r>
            <a:r>
              <a:rPr lang="cs-CZ" u="sng" dirty="0"/>
              <a:t>definice</a:t>
            </a:r>
            <a:r>
              <a:rPr lang="cs-CZ" dirty="0"/>
              <a:t>: </a:t>
            </a:r>
            <a:r>
              <a:rPr lang="cs-CZ" dirty="0" err="1"/>
              <a:t>metebolické</a:t>
            </a:r>
            <a:r>
              <a:rPr lang="cs-CZ" dirty="0"/>
              <a:t> onemocnění charakterizováno hyperglykémií.  </a:t>
            </a:r>
          </a:p>
          <a:p>
            <a:r>
              <a:rPr lang="cs-CZ" dirty="0"/>
              <a:t>- </a:t>
            </a:r>
            <a:r>
              <a:rPr lang="cs-CZ" u="sng" dirty="0"/>
              <a:t>etiologie: </a:t>
            </a:r>
            <a:r>
              <a:rPr lang="cs-CZ" dirty="0"/>
              <a:t>absolutní a nebo relativní nedostatek </a:t>
            </a:r>
            <a:r>
              <a:rPr lang="cs-CZ" b="1" dirty="0"/>
              <a:t>inzulinu</a:t>
            </a:r>
            <a:r>
              <a:rPr lang="cs-CZ" u="sng" dirty="0"/>
              <a:t> </a:t>
            </a:r>
          </a:p>
          <a:p>
            <a:r>
              <a:rPr lang="cs-CZ" dirty="0"/>
              <a:t>- </a:t>
            </a:r>
            <a:r>
              <a:rPr lang="cs-CZ" u="sng" dirty="0"/>
              <a:t>diagnostika: </a:t>
            </a:r>
            <a:r>
              <a:rPr lang="cs-CZ" dirty="0"/>
              <a:t>glykemie nalačno nad 7,0 </a:t>
            </a:r>
            <a:r>
              <a:rPr lang="cs-CZ" dirty="0" err="1"/>
              <a:t>mmol</a:t>
            </a:r>
            <a:r>
              <a:rPr lang="cs-CZ" dirty="0"/>
              <a:t>/l, glykemie měřená během dne nad 11,0 </a:t>
            </a:r>
            <a:r>
              <a:rPr lang="cs-CZ" dirty="0" err="1"/>
              <a:t>mmol</a:t>
            </a:r>
            <a:r>
              <a:rPr lang="cs-CZ" dirty="0"/>
              <a:t>/l. </a:t>
            </a:r>
          </a:p>
          <a:p>
            <a:r>
              <a:rPr lang="cs-CZ" dirty="0"/>
              <a:t>- </a:t>
            </a:r>
            <a:r>
              <a:rPr lang="cs-CZ" u="sng" dirty="0"/>
              <a:t>normální glykemie: </a:t>
            </a:r>
            <a:r>
              <a:rPr lang="cs-CZ" dirty="0"/>
              <a:t>3,8-5,5 </a:t>
            </a:r>
            <a:r>
              <a:rPr lang="cs-CZ" dirty="0" err="1"/>
              <a:t>mmol</a:t>
            </a:r>
            <a:r>
              <a:rPr lang="cs-CZ" dirty="0"/>
              <a:t>/l (lehce rozdíly dle literatury)</a:t>
            </a:r>
          </a:p>
          <a:p>
            <a:r>
              <a:rPr lang="cs-CZ" dirty="0"/>
              <a:t>- </a:t>
            </a:r>
            <a:r>
              <a:rPr lang="cs-CZ" u="sng" dirty="0"/>
              <a:t>rozdělení: </a:t>
            </a:r>
          </a:p>
          <a:p>
            <a:r>
              <a:rPr lang="cs-CZ" dirty="0"/>
              <a:t>- DM 1. typu</a:t>
            </a:r>
          </a:p>
          <a:p>
            <a:r>
              <a:rPr lang="cs-CZ" dirty="0"/>
              <a:t>- DM 2. typu </a:t>
            </a:r>
          </a:p>
          <a:p>
            <a:r>
              <a:rPr lang="cs-CZ" sz="1500" i="1" dirty="0"/>
              <a:t>- LADA</a:t>
            </a:r>
          </a:p>
          <a:p>
            <a:r>
              <a:rPr lang="cs-CZ" sz="1500" i="1" dirty="0"/>
              <a:t>- MODY</a:t>
            </a:r>
          </a:p>
          <a:p>
            <a:r>
              <a:rPr lang="cs-CZ" sz="1500" i="1" dirty="0"/>
              <a:t>- gestační DM </a:t>
            </a:r>
            <a:endParaRPr lang="sk-SK" sz="1500" i="1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B6B356-4108-4B7D-969C-3DD3BF10CB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08104" y="9889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DM 1. typu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- tzv. inzulin dependentní – starší označení</a:t>
            </a:r>
          </a:p>
          <a:p>
            <a:r>
              <a:rPr lang="cs-CZ" dirty="0"/>
              <a:t>- charakterizovaný je absolutním nedostatkem inzulinu</a:t>
            </a:r>
          </a:p>
          <a:p>
            <a:r>
              <a:rPr lang="cs-CZ" dirty="0"/>
              <a:t>- první projevy v dětství a nebo v mladé dospělosti </a:t>
            </a:r>
          </a:p>
          <a:p>
            <a:r>
              <a:rPr lang="cs-CZ" dirty="0"/>
              <a:t>- </a:t>
            </a:r>
            <a:r>
              <a:rPr lang="cs-CZ" u="sng" dirty="0"/>
              <a:t>symptomy: </a:t>
            </a:r>
            <a:r>
              <a:rPr lang="cs-CZ" dirty="0"/>
              <a:t>polyurie, polydipsie, hubnutí</a:t>
            </a:r>
          </a:p>
          <a:p>
            <a:r>
              <a:rPr lang="cs-CZ" dirty="0"/>
              <a:t>-</a:t>
            </a:r>
            <a:r>
              <a:rPr lang="cs-CZ" b="1" dirty="0"/>
              <a:t> </a:t>
            </a:r>
            <a:r>
              <a:rPr lang="cs-CZ" u="sng" dirty="0"/>
              <a:t>léčba</a:t>
            </a:r>
            <a:r>
              <a:rPr lang="cs-CZ" b="1" u="sng" dirty="0"/>
              <a:t>: </a:t>
            </a:r>
            <a:r>
              <a:rPr lang="cs-CZ" b="1" dirty="0" err="1"/>
              <a:t>inzulinoterapie</a:t>
            </a:r>
            <a:r>
              <a:rPr lang="cs-CZ" b="1" dirty="0"/>
              <a:t>  </a:t>
            </a:r>
            <a:r>
              <a:rPr lang="cs-CZ" dirty="0"/>
              <a:t>- krátký a bazální inzulin; aplikace: inzulinové pero, inzulinová pumpa a </a:t>
            </a:r>
            <a:r>
              <a:rPr lang="cs-CZ" b="1" dirty="0"/>
              <a:t>dieta. Transplantace pankreatu. </a:t>
            </a:r>
          </a:p>
          <a:p>
            <a:endParaRPr lang="sk-SK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DM 2. typu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- tzv. </a:t>
            </a:r>
            <a:r>
              <a:rPr lang="cs-CZ" b="1" dirty="0"/>
              <a:t>inzulin </a:t>
            </a:r>
            <a:r>
              <a:rPr lang="cs-CZ" b="1" dirty="0" err="1"/>
              <a:t>independentní</a:t>
            </a:r>
            <a:r>
              <a:rPr lang="cs-CZ" b="1" dirty="0"/>
              <a:t> </a:t>
            </a:r>
            <a:r>
              <a:rPr lang="cs-CZ" dirty="0"/>
              <a:t>– starší název </a:t>
            </a:r>
          </a:p>
          <a:p>
            <a:r>
              <a:rPr lang="cs-CZ" dirty="0"/>
              <a:t>-  relativní nedostatek inzulinu </a:t>
            </a:r>
          </a:p>
          <a:p>
            <a:r>
              <a:rPr lang="cs-CZ" dirty="0">
                <a:sym typeface="Wingdings" pitchFamily="2" charset="2"/>
              </a:rPr>
              <a:t></a:t>
            </a:r>
            <a:r>
              <a:rPr lang="cs-CZ" dirty="0"/>
              <a:t> spíše etiologicky snížená citlivost k inzulinu, </a:t>
            </a:r>
            <a:r>
              <a:rPr lang="cs-CZ" b="1" dirty="0" err="1"/>
              <a:t>inzulinoresistence</a:t>
            </a:r>
            <a:r>
              <a:rPr lang="cs-CZ" b="1" dirty="0"/>
              <a:t> </a:t>
            </a:r>
          </a:p>
          <a:p>
            <a:r>
              <a:rPr lang="cs-CZ" b="1" u="sng" dirty="0"/>
              <a:t>- </a:t>
            </a:r>
            <a:r>
              <a:rPr lang="cs-CZ" u="sng" dirty="0"/>
              <a:t>symptomy</a:t>
            </a:r>
            <a:r>
              <a:rPr lang="cs-CZ" b="1" u="sng" dirty="0"/>
              <a:t>: </a:t>
            </a:r>
            <a:r>
              <a:rPr lang="cs-CZ" dirty="0"/>
              <a:t>žádné; obvykle obezita centrálního typu, můžou být i polydipsie a polyurie, někdy náhodný nález při preventivní prohlídce</a:t>
            </a:r>
          </a:p>
          <a:p>
            <a:r>
              <a:rPr lang="cs-CZ" b="1" u="sng" dirty="0"/>
              <a:t>- </a:t>
            </a:r>
            <a:r>
              <a:rPr lang="cs-CZ" u="sng" dirty="0"/>
              <a:t>léčba</a:t>
            </a:r>
            <a:r>
              <a:rPr lang="cs-CZ" b="1" u="sng" dirty="0"/>
              <a:t>: </a:t>
            </a:r>
            <a:r>
              <a:rPr lang="cs-CZ" dirty="0"/>
              <a:t>Dieta, </a:t>
            </a:r>
            <a:r>
              <a:rPr lang="cs-CZ" dirty="0" err="1"/>
              <a:t>Dieta</a:t>
            </a:r>
            <a:r>
              <a:rPr lang="cs-CZ" dirty="0"/>
              <a:t>, </a:t>
            </a:r>
            <a:r>
              <a:rPr lang="cs-CZ" dirty="0" err="1"/>
              <a:t>Dieta</a:t>
            </a:r>
            <a:r>
              <a:rPr lang="cs-CZ" dirty="0"/>
              <a:t>. PAD (perorální </a:t>
            </a:r>
            <a:r>
              <a:rPr lang="cs-CZ" dirty="0" err="1"/>
              <a:t>antidiabetika</a:t>
            </a:r>
            <a:r>
              <a:rPr lang="cs-CZ" dirty="0"/>
              <a:t>), </a:t>
            </a:r>
            <a:r>
              <a:rPr lang="cs-CZ" dirty="0" err="1"/>
              <a:t>inzulinoterapie</a:t>
            </a:r>
            <a:r>
              <a:rPr lang="cs-CZ" dirty="0"/>
              <a:t> </a:t>
            </a:r>
          </a:p>
          <a:p>
            <a:endParaRPr lang="cs-CZ" b="1" u="sng" dirty="0"/>
          </a:p>
          <a:p>
            <a:endParaRPr lang="sk-SK" b="1" u="sng" dirty="0"/>
          </a:p>
        </p:txBody>
      </p:sp>
      <p:pic>
        <p:nvPicPr>
          <p:cNvPr id="4" name="Obrázek 3" descr="cica než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0113" y="-1"/>
            <a:ext cx="3563888" cy="264276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Komplikace diabetu </a:t>
            </a:r>
            <a:r>
              <a:rPr lang="cs-CZ" sz="4400" dirty="0" err="1"/>
              <a:t>mellitu</a:t>
            </a:r>
            <a:r>
              <a:rPr lang="cs-CZ" sz="4400" dirty="0"/>
              <a:t> </a:t>
            </a:r>
            <a:endParaRPr lang="sk-SK" sz="440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i="1" dirty="0"/>
              <a:t>Akutní komplikace: </a:t>
            </a:r>
          </a:p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cs-CZ" dirty="0"/>
              <a:t> hypoglykemie</a:t>
            </a:r>
          </a:p>
          <a:p>
            <a:pPr>
              <a:buFont typeface="Wingdings" pitchFamily="2" charset="2"/>
              <a:buChar char="Ø"/>
            </a:pPr>
            <a:r>
              <a:rPr lang="cs-CZ" dirty="0"/>
              <a:t> hyperglykemie</a:t>
            </a:r>
          </a:p>
          <a:p>
            <a:pPr>
              <a:buFont typeface="Wingdings" pitchFamily="2" charset="2"/>
              <a:buChar char="Ø"/>
            </a:pPr>
            <a:r>
              <a:rPr lang="cs-CZ" dirty="0"/>
              <a:t> </a:t>
            </a:r>
            <a:r>
              <a:rPr lang="cs-CZ" dirty="0" err="1"/>
              <a:t>ketoacidóza</a:t>
            </a:r>
            <a:r>
              <a:rPr lang="cs-CZ" dirty="0"/>
              <a:t> – u DM 1. </a:t>
            </a:r>
            <a:r>
              <a:rPr lang="cs-CZ" dirty="0" err="1"/>
              <a:t>t</a:t>
            </a:r>
            <a:r>
              <a:rPr lang="cs-CZ" dirty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cs-CZ" dirty="0"/>
              <a:t> laktátová acidóza – u DM 2. typu – </a:t>
            </a:r>
            <a:r>
              <a:rPr lang="cs-CZ" dirty="0" err="1"/>
              <a:t>Metformin</a:t>
            </a:r>
            <a:r>
              <a:rPr lang="cs-CZ" dirty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cs-CZ" dirty="0"/>
              <a:t> </a:t>
            </a:r>
            <a:r>
              <a:rPr lang="cs-CZ" dirty="0" err="1"/>
              <a:t>koma</a:t>
            </a:r>
            <a:r>
              <a:rPr lang="cs-CZ" dirty="0"/>
              <a:t> – </a:t>
            </a:r>
            <a:r>
              <a:rPr lang="cs-CZ" dirty="0" err="1"/>
              <a:t>hyperosmolární</a:t>
            </a:r>
            <a:r>
              <a:rPr lang="cs-CZ" dirty="0"/>
              <a:t> hyperglykemické  - DM 2. </a:t>
            </a:r>
            <a:r>
              <a:rPr lang="cs-CZ" dirty="0" err="1"/>
              <a:t>t</a:t>
            </a:r>
            <a:r>
              <a:rPr lang="cs-CZ" dirty="0"/>
              <a:t>. </a:t>
            </a:r>
          </a:p>
          <a:p>
            <a:pPr>
              <a:buFont typeface="Wingdings" pitchFamily="2" charset="2"/>
              <a:buChar char="Ø"/>
            </a:pPr>
            <a:r>
              <a:rPr lang="cs-CZ" dirty="0"/>
              <a:t> </a:t>
            </a:r>
            <a:r>
              <a:rPr lang="cs-CZ" dirty="0" err="1"/>
              <a:t>koma</a:t>
            </a:r>
            <a:r>
              <a:rPr lang="cs-CZ" dirty="0"/>
              <a:t> hypoglykemické – </a:t>
            </a:r>
            <a:r>
              <a:rPr lang="cs-CZ" dirty="0" err="1"/>
              <a:t>inzulinoterapie</a:t>
            </a:r>
            <a:r>
              <a:rPr lang="cs-CZ" dirty="0"/>
              <a:t> 	</a:t>
            </a:r>
          </a:p>
          <a:p>
            <a:endParaRPr lang="sk-SK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lvl="0"/>
            <a:r>
              <a:rPr lang="cs-CZ" b="1" i="1" dirty="0"/>
              <a:t>Pozdní</a:t>
            </a:r>
            <a:r>
              <a:rPr lang="cs-CZ" b="1" i="1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b="1" i="1" dirty="0"/>
              <a:t>komplikace</a:t>
            </a:r>
            <a:r>
              <a:rPr lang="cs-CZ" i="1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</a:p>
          <a:p>
            <a:endParaRPr lang="sk-SK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0">
              <a:buFont typeface="Wingdings" pitchFamily="2" charset="2"/>
              <a:buChar char="Ø"/>
              <a:defRPr/>
            </a:pPr>
            <a:r>
              <a:rPr lang="cs-CZ" dirty="0"/>
              <a:t> </a:t>
            </a:r>
            <a:r>
              <a:rPr lang="cs-CZ" dirty="0" err="1"/>
              <a:t>mikrocirkulární</a:t>
            </a:r>
            <a:r>
              <a:rPr lang="cs-CZ" dirty="0"/>
              <a:t> – </a:t>
            </a:r>
            <a:r>
              <a:rPr lang="cs-CZ" dirty="0" err="1"/>
              <a:t>polyneuropatie</a:t>
            </a:r>
            <a:r>
              <a:rPr lang="cs-CZ" dirty="0"/>
              <a:t>, diabetická noha, retinopatie,  </a:t>
            </a:r>
          </a:p>
          <a:p>
            <a:pPr lvl="0">
              <a:buFont typeface="Wingdings" pitchFamily="2" charset="2"/>
              <a:buChar char="Ø"/>
              <a:defRPr/>
            </a:pPr>
            <a:r>
              <a:rPr lang="cs-CZ" dirty="0"/>
              <a:t> </a:t>
            </a:r>
            <a:r>
              <a:rPr lang="cs-CZ" dirty="0" err="1"/>
              <a:t>makrocirkulární</a:t>
            </a:r>
            <a:r>
              <a:rPr lang="cs-CZ" dirty="0"/>
              <a:t> – diabetická noha, </a:t>
            </a:r>
            <a:endParaRPr lang="sk-SK" dirty="0"/>
          </a:p>
          <a:p>
            <a:endParaRPr lang="sk-SK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Akutní pankreatitida </a:t>
            </a:r>
            <a:endParaRPr lang="sk-SK" sz="4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- akutní zánět slinivky břišní, autolýza pankreatu </a:t>
            </a:r>
          </a:p>
          <a:p>
            <a:r>
              <a:rPr lang="cs-CZ" dirty="0"/>
              <a:t>- </a:t>
            </a:r>
            <a:r>
              <a:rPr lang="cs-CZ" u="sng" dirty="0"/>
              <a:t>etiologie</a:t>
            </a:r>
            <a:r>
              <a:rPr lang="cs-CZ" dirty="0"/>
              <a:t>: </a:t>
            </a:r>
          </a:p>
          <a:p>
            <a:r>
              <a:rPr lang="cs-CZ" dirty="0"/>
              <a:t>1. </a:t>
            </a:r>
            <a:r>
              <a:rPr lang="cs-CZ" b="1" dirty="0" err="1"/>
              <a:t>toxonutritivní</a:t>
            </a:r>
            <a:endParaRPr lang="cs-CZ" b="1" dirty="0"/>
          </a:p>
          <a:p>
            <a:r>
              <a:rPr lang="cs-CZ" dirty="0"/>
              <a:t>2. </a:t>
            </a:r>
            <a:r>
              <a:rPr lang="cs-CZ" b="1" dirty="0"/>
              <a:t>biliární </a:t>
            </a:r>
            <a:r>
              <a:rPr lang="cs-CZ" dirty="0"/>
              <a:t>(</a:t>
            </a:r>
            <a:r>
              <a:rPr lang="cs-CZ" dirty="0" err="1"/>
              <a:t>Vaterská</a:t>
            </a:r>
            <a:r>
              <a:rPr lang="cs-CZ" dirty="0"/>
              <a:t> papila – společný vývod žlučových cest a pankreatu!) </a:t>
            </a:r>
          </a:p>
          <a:p>
            <a:r>
              <a:rPr lang="cs-CZ" dirty="0"/>
              <a:t>3. </a:t>
            </a:r>
            <a:r>
              <a:rPr lang="cs-CZ" b="1" dirty="0"/>
              <a:t>ostatní</a:t>
            </a:r>
            <a:r>
              <a:rPr lang="cs-CZ" dirty="0"/>
              <a:t>: poúrazové (nejčastější etiologie u dětí), léky (Tetracykliny), </a:t>
            </a:r>
            <a:r>
              <a:rPr lang="cs-CZ" dirty="0" err="1"/>
              <a:t>adt</a:t>
            </a:r>
            <a:r>
              <a:rPr lang="cs-CZ" dirty="0"/>
              <a:t>.</a:t>
            </a:r>
          </a:p>
          <a:p>
            <a:r>
              <a:rPr lang="cs-CZ" dirty="0"/>
              <a:t>- </a:t>
            </a:r>
            <a:r>
              <a:rPr lang="cs-CZ" u="sng" dirty="0"/>
              <a:t>klinika</a:t>
            </a:r>
            <a:r>
              <a:rPr lang="cs-CZ" dirty="0"/>
              <a:t>: BOLEST BŘICHA, velice silná a šokující, lokalizovaná v epigastriu, kolem pupku, při biliární etiologii i v pravém hypochondriu,  pacient neumí najít úlevovou polohu. Z pravidla pacient s akutní Pankreatitidou vyhledá lékařskou pomoc via RZP. </a:t>
            </a:r>
          </a:p>
          <a:p>
            <a:endParaRPr lang="cs-CZ" dirty="0"/>
          </a:p>
          <a:p>
            <a:r>
              <a:rPr lang="cs-CZ" dirty="0"/>
              <a:t>- </a:t>
            </a:r>
            <a:r>
              <a:rPr lang="cs-CZ" b="1" dirty="0"/>
              <a:t>CAVE</a:t>
            </a:r>
            <a:r>
              <a:rPr lang="cs-CZ" dirty="0"/>
              <a:t> – může se rychle zhoršovat klinicky </a:t>
            </a:r>
            <a:br>
              <a:rPr lang="cs-CZ" dirty="0"/>
            </a:br>
            <a:r>
              <a:rPr lang="cs-CZ" dirty="0"/>
              <a:t>a upadnout i do šoku!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</p:txBody>
      </p:sp>
      <p:pic>
        <p:nvPicPr>
          <p:cNvPr id="5" name="Obrázek 4" descr="kobasa a pivk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97148" y="0"/>
            <a:ext cx="2146852" cy="1988840"/>
          </a:xfrm>
          <a:prstGeom prst="rect">
            <a:avLst/>
          </a:prstGeom>
        </p:spPr>
      </p:pic>
      <p:pic>
        <p:nvPicPr>
          <p:cNvPr id="6" name="Obrázek 5" descr="pankreatitid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4509120"/>
            <a:ext cx="2880320" cy="2348880"/>
          </a:xfrm>
          <a:prstGeom prst="rect">
            <a:avLst/>
          </a:prstGeom>
        </p:spPr>
      </p:pic>
      <p:sp>
        <p:nvSpPr>
          <p:cNvPr id="13" name="Šipka doprava 12"/>
          <p:cNvSpPr/>
          <p:nvPr/>
        </p:nvSpPr>
        <p:spPr>
          <a:xfrm>
            <a:off x="3419872" y="6497960"/>
            <a:ext cx="3600400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TextovéPole 13"/>
          <p:cNvSpPr txBox="1"/>
          <p:nvPr/>
        </p:nvSpPr>
        <p:spPr>
          <a:xfrm>
            <a:off x="3491880" y="623731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Vaterská</a:t>
            </a:r>
            <a:r>
              <a:rPr lang="cs-CZ" b="1" dirty="0"/>
              <a:t> papila </a:t>
            </a:r>
            <a:endParaRPr lang="sk-SK" b="1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5B9E62C-3811-4FCE-9CFC-FACE42DF36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22640" y="8844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7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Akutní pankreatitida</a:t>
            </a:r>
            <a:endParaRPr lang="sk-SK" sz="44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- </a:t>
            </a:r>
            <a:r>
              <a:rPr lang="cs-CZ" b="1" dirty="0"/>
              <a:t>akutní pankreatitida je velice závažné onemocnění !!!</a:t>
            </a:r>
          </a:p>
          <a:p>
            <a:r>
              <a:rPr lang="cs-CZ" dirty="0"/>
              <a:t>- </a:t>
            </a:r>
            <a:r>
              <a:rPr lang="cs-CZ" u="sng" dirty="0"/>
              <a:t>diagnostika:</a:t>
            </a:r>
            <a:r>
              <a:rPr lang="cs-CZ" dirty="0"/>
              <a:t> klinika, UZ  – hlavně k objasnění etiologie -  biliární etiologie – na UZ </a:t>
            </a:r>
            <a:r>
              <a:rPr lang="cs-CZ" dirty="0" err="1"/>
              <a:t>cholecystolitiáza</a:t>
            </a:r>
            <a:r>
              <a:rPr lang="cs-CZ" dirty="0"/>
              <a:t> a může nebo nemusí být dilatace žlučových cest, laboratoř – amyláza na 3 násobek normy</a:t>
            </a:r>
          </a:p>
          <a:p>
            <a:r>
              <a:rPr lang="cs-CZ" dirty="0"/>
              <a:t>- </a:t>
            </a:r>
            <a:r>
              <a:rPr lang="cs-CZ" u="sng" dirty="0"/>
              <a:t>léčba: </a:t>
            </a:r>
            <a:r>
              <a:rPr lang="cs-CZ" dirty="0"/>
              <a:t>lehčí forma na </a:t>
            </a:r>
            <a:r>
              <a:rPr lang="cs-CZ" dirty="0" err="1"/>
              <a:t>standním</a:t>
            </a:r>
            <a:r>
              <a:rPr lang="cs-CZ" dirty="0"/>
              <a:t> oddělení, těžší forma na JIP interny </a:t>
            </a:r>
          </a:p>
          <a:p>
            <a:pPr lvl="1"/>
            <a:r>
              <a:rPr lang="cs-CZ" dirty="0"/>
              <a:t>hlavně konzervativní terapie – </a:t>
            </a:r>
            <a:r>
              <a:rPr lang="cs-CZ" b="1" dirty="0"/>
              <a:t>infuzní terapie </a:t>
            </a:r>
            <a:r>
              <a:rPr lang="cs-CZ" dirty="0"/>
              <a:t>(od </a:t>
            </a:r>
            <a:r>
              <a:rPr lang="cs-CZ" dirty="0" err="1"/>
              <a:t>hypervolumové</a:t>
            </a:r>
            <a:r>
              <a:rPr lang="cs-CZ" dirty="0"/>
              <a:t> terapie přes 10L tekutin za den se výrazně upouští!), ATB vždy u biliární etiologie, PPI – vždy prevence stresového vředu, parenterální výživa – pak realimentace přes pankreatickou dietu a dlouhodobě se doporučuje dieta v dimenzích 4</a:t>
            </a:r>
          </a:p>
          <a:p>
            <a:pPr lvl="1"/>
            <a:r>
              <a:rPr lang="cs-CZ" dirty="0"/>
              <a:t>chirurgická terapie – nekrózy – drenáže, velice výjimečně </a:t>
            </a:r>
            <a:endParaRPr lang="sk-SK" dirty="0"/>
          </a:p>
          <a:p>
            <a:pPr lvl="1"/>
            <a:r>
              <a:rPr lang="cs-CZ" dirty="0"/>
              <a:t>ERCP – enterální retrográdní </a:t>
            </a:r>
            <a:r>
              <a:rPr lang="cs-CZ" dirty="0" err="1"/>
              <a:t>cholangio</a:t>
            </a:r>
            <a:r>
              <a:rPr lang="cs-CZ" dirty="0"/>
              <a:t> </a:t>
            </a:r>
            <a:r>
              <a:rPr lang="cs-CZ" dirty="0" err="1"/>
              <a:t>pankreatikografie</a:t>
            </a:r>
            <a:r>
              <a:rPr lang="cs-CZ" dirty="0"/>
              <a:t> – v dnešní době ne k diagnóze, ale terapii – biliární etiologie pankreatu 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3A84DBD-8815-4C90-B337-07416B068C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0232" y="40238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Chronická pankreatitida</a:t>
            </a:r>
            <a:endParaRPr lang="sk-SK" sz="4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 - </a:t>
            </a:r>
            <a:r>
              <a:rPr lang="cs-CZ" u="sng" dirty="0"/>
              <a:t>etiologie</a:t>
            </a:r>
            <a:r>
              <a:rPr lang="cs-CZ" b="1" u="sng" dirty="0"/>
              <a:t>: </a:t>
            </a:r>
            <a:r>
              <a:rPr lang="cs-CZ" b="1" dirty="0">
                <a:solidFill>
                  <a:srgbClr val="C00000"/>
                </a:solidFill>
              </a:rPr>
              <a:t>TIGARO</a:t>
            </a:r>
            <a:r>
              <a:rPr lang="cs-CZ" b="1" dirty="0"/>
              <a:t>  </a:t>
            </a:r>
            <a:r>
              <a:rPr lang="cs-CZ" dirty="0"/>
              <a:t>- T-  toxiny (alkohol </a:t>
            </a:r>
            <a:r>
              <a:rPr lang="cs-CZ" dirty="0">
                <a:sym typeface="Wingdings" pitchFamily="2" charset="2"/>
              </a:rPr>
              <a:t>)</a:t>
            </a:r>
            <a:r>
              <a:rPr lang="cs-CZ" dirty="0"/>
              <a:t>, I - idiopatická, G - genetická, A - autoimunitní, R - rekurentní akutní pankreatitida, O - obstrukční (biliární etiologie dlouhodobě)</a:t>
            </a:r>
          </a:p>
          <a:p>
            <a:r>
              <a:rPr lang="cs-CZ" dirty="0"/>
              <a:t>- </a:t>
            </a:r>
            <a:r>
              <a:rPr lang="cs-CZ" u="sng" dirty="0"/>
              <a:t>histologicky </a:t>
            </a:r>
            <a:r>
              <a:rPr lang="cs-CZ" dirty="0"/>
              <a:t>dochází k vazivové přestavbě pankreatu</a:t>
            </a:r>
          </a:p>
          <a:p>
            <a:r>
              <a:rPr lang="cs-CZ" dirty="0"/>
              <a:t>- postižená je jak exokrinní funkce </a:t>
            </a:r>
            <a:r>
              <a:rPr lang="cs-CZ" dirty="0" err="1"/>
              <a:t>pakreatu</a:t>
            </a:r>
            <a:r>
              <a:rPr lang="cs-CZ" dirty="0"/>
              <a:t> – léčba </a:t>
            </a:r>
            <a:r>
              <a:rPr lang="cs-CZ" dirty="0" err="1"/>
              <a:t>suplematací</a:t>
            </a:r>
            <a:r>
              <a:rPr lang="cs-CZ" dirty="0"/>
              <a:t> trávícími enzymy – </a:t>
            </a:r>
            <a:r>
              <a:rPr lang="cs-CZ" dirty="0" err="1"/>
              <a:t>Kreon</a:t>
            </a:r>
            <a:r>
              <a:rPr lang="cs-CZ" dirty="0"/>
              <a:t>, </a:t>
            </a:r>
            <a:r>
              <a:rPr lang="cs-CZ" dirty="0" err="1"/>
              <a:t>Pankreaolan</a:t>
            </a:r>
            <a:r>
              <a:rPr lang="cs-CZ" dirty="0"/>
              <a:t> atd., ale i endokrinní funkce pankreatu – </a:t>
            </a:r>
            <a:r>
              <a:rPr lang="cs-CZ" dirty="0" err="1"/>
              <a:t>pankreatogení</a:t>
            </a:r>
            <a:r>
              <a:rPr lang="cs-CZ" dirty="0"/>
              <a:t> diabetes </a:t>
            </a:r>
            <a:r>
              <a:rPr lang="cs-CZ" dirty="0" err="1"/>
              <a:t>mellitus</a:t>
            </a:r>
            <a:r>
              <a:rPr lang="cs-CZ" dirty="0"/>
              <a:t> (klinika a léčba stejná jako DM 2. typu) </a:t>
            </a:r>
          </a:p>
          <a:p>
            <a:r>
              <a:rPr lang="cs-CZ" dirty="0"/>
              <a:t>- </a:t>
            </a:r>
            <a:r>
              <a:rPr lang="cs-CZ" u="sng" dirty="0"/>
              <a:t>klinika: </a:t>
            </a:r>
            <a:r>
              <a:rPr lang="cs-CZ" dirty="0"/>
              <a:t>1. bolesti břicha, dále příznaky z nedostatku trávících enzymů – hubnutí, </a:t>
            </a:r>
            <a:r>
              <a:rPr lang="cs-CZ" dirty="0" err="1"/>
              <a:t>steatorhoea</a:t>
            </a:r>
            <a:r>
              <a:rPr lang="cs-CZ" dirty="0"/>
              <a:t>, nechutenství…</a:t>
            </a:r>
            <a:endParaRPr lang="sk-SK" dirty="0"/>
          </a:p>
        </p:txBody>
      </p:sp>
      <p:pic>
        <p:nvPicPr>
          <p:cNvPr id="6" name="Obrázek 5" descr="Tigar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5017311"/>
            <a:ext cx="4283968" cy="170356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A91D4C-7DF6-4E5B-AA41-205CD73E7F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8304" y="79261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59" y="286604"/>
            <a:ext cx="8069521" cy="1450757"/>
          </a:xfrm>
        </p:spPr>
        <p:txBody>
          <a:bodyPr>
            <a:normAutofit/>
          </a:bodyPr>
          <a:lstStyle/>
          <a:p>
            <a:r>
              <a:rPr lang="cs-CZ" sz="4400" dirty="0" err="1"/>
              <a:t>Duktální</a:t>
            </a:r>
            <a:r>
              <a:rPr lang="cs-CZ" sz="4400" dirty="0"/>
              <a:t> adenokarcinom pankreatu </a:t>
            </a:r>
            <a:endParaRPr lang="sk-SK" sz="4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- </a:t>
            </a:r>
            <a:r>
              <a:rPr lang="cs-CZ" b="1" u="sng" dirty="0"/>
              <a:t>nejčastější nádor pankreatu </a:t>
            </a:r>
            <a:r>
              <a:rPr lang="cs-CZ" dirty="0"/>
              <a:t>– adenokarcinom duktus </a:t>
            </a:r>
            <a:r>
              <a:rPr lang="cs-CZ" dirty="0" err="1"/>
              <a:t>pancreaticus</a:t>
            </a:r>
            <a:r>
              <a:rPr lang="cs-CZ" dirty="0"/>
              <a:t> major </a:t>
            </a:r>
          </a:p>
          <a:p>
            <a:r>
              <a:rPr lang="cs-CZ" dirty="0"/>
              <a:t>- patří </a:t>
            </a:r>
            <a:r>
              <a:rPr lang="cs-CZ" b="1" dirty="0"/>
              <a:t>incidencí mezi nejčastější nádory v ČR </a:t>
            </a:r>
          </a:p>
          <a:p>
            <a:r>
              <a:rPr lang="cs-CZ" dirty="0"/>
              <a:t>- průběh je plíživý, je to nádor velice agresivní a rychle prorůstá do okolí a rychle zakládá i vzdálené metastázy – játra, plíce. </a:t>
            </a:r>
          </a:p>
          <a:p>
            <a:r>
              <a:rPr lang="cs-CZ" dirty="0"/>
              <a:t>- </a:t>
            </a:r>
            <a:r>
              <a:rPr lang="cs-CZ" b="1" dirty="0"/>
              <a:t>nelze zavést </a:t>
            </a:r>
            <a:r>
              <a:rPr lang="cs-CZ" b="1" dirty="0" err="1"/>
              <a:t>screening</a:t>
            </a:r>
            <a:r>
              <a:rPr lang="cs-CZ" b="1" dirty="0"/>
              <a:t>, </a:t>
            </a:r>
            <a:r>
              <a:rPr lang="cs-CZ" dirty="0"/>
              <a:t>vyšší incidence u pacientů s DM a chronickou pankreatitidou, nejčastěji se odhalí až v pokročilém stádiu – proto bývá jeho prognóza velice nepříznivá </a:t>
            </a:r>
          </a:p>
          <a:p>
            <a:r>
              <a:rPr lang="cs-CZ" dirty="0"/>
              <a:t>- </a:t>
            </a:r>
            <a:r>
              <a:rPr lang="cs-CZ" u="sng" dirty="0"/>
              <a:t>klinika: </a:t>
            </a:r>
            <a:r>
              <a:rPr lang="cs-CZ" dirty="0"/>
              <a:t>celkové příznaky </a:t>
            </a:r>
            <a:r>
              <a:rPr lang="cs-CZ" dirty="0" err="1"/>
              <a:t>onkol</a:t>
            </a:r>
            <a:r>
              <a:rPr lang="cs-CZ" dirty="0"/>
              <a:t>. onemocnění – hlavně hubnutí, nově zachycený DM – vždy UZ břicha, nejčastěji v hlavě pankreatu – </a:t>
            </a:r>
            <a:r>
              <a:rPr lang="cs-CZ" b="1" dirty="0"/>
              <a:t>nebolestivý obstrukční ikterus</a:t>
            </a:r>
          </a:p>
          <a:p>
            <a:r>
              <a:rPr lang="cs-CZ" b="1" dirty="0"/>
              <a:t>- </a:t>
            </a:r>
            <a:r>
              <a:rPr lang="cs-CZ" u="sng" dirty="0"/>
              <a:t>léčba</a:t>
            </a:r>
            <a:r>
              <a:rPr lang="cs-CZ" b="1" dirty="0"/>
              <a:t>: </a:t>
            </a:r>
            <a:r>
              <a:rPr lang="cs-CZ" dirty="0"/>
              <a:t>jediná </a:t>
            </a:r>
            <a:r>
              <a:rPr lang="cs-CZ" dirty="0" err="1"/>
              <a:t>kurabilní</a:t>
            </a:r>
            <a:r>
              <a:rPr lang="cs-CZ" dirty="0"/>
              <a:t> je chirurgická terapie </a:t>
            </a:r>
            <a:r>
              <a:rPr lang="cs-CZ" b="1" dirty="0"/>
              <a:t>ne</a:t>
            </a:r>
            <a:r>
              <a:rPr lang="cs-CZ" dirty="0"/>
              <a:t>pokročilého = lokalizovaného </a:t>
            </a:r>
            <a:r>
              <a:rPr lang="cs-CZ" dirty="0" err="1"/>
              <a:t>onkol</a:t>
            </a:r>
            <a:r>
              <a:rPr lang="cs-CZ" dirty="0"/>
              <a:t>. onemocnění, v pokročilém stádiu je prognóza v řádů týdnů až měsíců i při podávání celkové protinádorové terapie…</a:t>
            </a:r>
            <a:endParaRPr lang="sk-SK" b="1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1764580-AB89-4018-8D74-E803D6590A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6241" y="17823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5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 err="1">
                <a:solidFill>
                  <a:schemeClr val="tx1"/>
                </a:solidFill>
              </a:rPr>
              <a:t>Chrohnova</a:t>
            </a:r>
            <a:r>
              <a:rPr lang="cs-CZ" sz="4400" dirty="0">
                <a:solidFill>
                  <a:schemeClr val="tx1"/>
                </a:solidFill>
              </a:rPr>
              <a:t> nemoc</a:t>
            </a:r>
            <a:endParaRPr lang="sk-SK" sz="4400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/>
              <a:t> </a:t>
            </a:r>
            <a:r>
              <a:rPr lang="cs-CZ" u="sng" dirty="0">
                <a:solidFill>
                  <a:schemeClr val="tx1"/>
                </a:solidFill>
              </a:rPr>
              <a:t>histologicky</a:t>
            </a:r>
            <a:r>
              <a:rPr lang="cs-CZ" dirty="0">
                <a:solidFill>
                  <a:schemeClr val="tx1"/>
                </a:solidFill>
              </a:rPr>
              <a:t> - </a:t>
            </a:r>
            <a:r>
              <a:rPr lang="cs-CZ" dirty="0" err="1">
                <a:solidFill>
                  <a:schemeClr val="tx1"/>
                </a:solidFill>
              </a:rPr>
              <a:t>transmurální</a:t>
            </a:r>
            <a:r>
              <a:rPr lang="cs-CZ" dirty="0">
                <a:solidFill>
                  <a:schemeClr val="tx1"/>
                </a:solidFill>
              </a:rPr>
              <a:t> zánět trávící trubice (střevo)</a:t>
            </a:r>
          </a:p>
          <a:p>
            <a:pPr>
              <a:buFont typeface="Arial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postihuje segmentálně a nebo </a:t>
            </a:r>
            <a:r>
              <a:rPr lang="cs-CZ" dirty="0" err="1">
                <a:solidFill>
                  <a:schemeClr val="tx1"/>
                </a:solidFill>
              </a:rPr>
              <a:t>plurisegmentálně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kteroukoliv</a:t>
            </a:r>
            <a:r>
              <a:rPr lang="cs-CZ" dirty="0">
                <a:solidFill>
                  <a:schemeClr val="tx1"/>
                </a:solidFill>
              </a:rPr>
              <a:t> část trávící trubice – od dutiny ústní po rektum </a:t>
            </a:r>
          </a:p>
          <a:p>
            <a:pPr>
              <a:buFont typeface="Arial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pankolitida</a:t>
            </a:r>
            <a:r>
              <a:rPr lang="cs-CZ" dirty="0">
                <a:solidFill>
                  <a:schemeClr val="tx1"/>
                </a:solidFill>
              </a:rPr>
              <a:t> – postižená je kterákoliv část střeva, predilekční a nejčastější místo je lokalizace </a:t>
            </a:r>
            <a:r>
              <a:rPr lang="cs-CZ" b="1" dirty="0" err="1">
                <a:solidFill>
                  <a:schemeClr val="tx1"/>
                </a:solidFill>
              </a:rPr>
              <a:t>ileocékalní</a:t>
            </a:r>
            <a:r>
              <a:rPr lang="cs-CZ" b="1" dirty="0">
                <a:solidFill>
                  <a:schemeClr val="tx1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probíhá chronicky – relapsy a remise</a:t>
            </a:r>
          </a:p>
          <a:p>
            <a:pPr>
              <a:buFont typeface="Arial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vyskytuje se hlavně u mladých lidí – 25-28 let </a:t>
            </a:r>
          </a:p>
          <a:p>
            <a:pPr>
              <a:buFont typeface="Arial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chronické onemocnění medikamentózně a ani chirurgicky nevyléčitelné</a:t>
            </a:r>
          </a:p>
          <a:p>
            <a:pPr>
              <a:buFont typeface="Arial" pitchFamily="34" charset="0"/>
              <a:buChar char="•"/>
            </a:pP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847FBF-9F10-4388-BA15-62545EBC7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6261" y="402569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C9F576-3429-40AD-A585-F18443D3B568}"/>
              </a:ext>
            </a:extLst>
          </p:cNvPr>
          <p:cNvSpPr txBox="1"/>
          <p:nvPr/>
        </p:nvSpPr>
        <p:spPr>
          <a:xfrm>
            <a:off x="22859" y="6255925"/>
            <a:ext cx="914400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cs-CZ" sz="700" dirty="0"/>
            </a:br>
            <a:r>
              <a:rPr lang="cs-CZ" sz="700" b="0" i="0" dirty="0">
                <a:solidFill>
                  <a:srgbClr val="005A95"/>
                </a:solidFill>
                <a:effectLst/>
                <a:latin typeface="arial" panose="020B0604020202020204" pitchFamily="34" charset="0"/>
              </a:rPr>
              <a:t>https://www.google.com/</a:t>
            </a:r>
            <a:r>
              <a:rPr lang="cs-CZ" sz="700" b="0" i="0" dirty="0" err="1">
                <a:solidFill>
                  <a:srgbClr val="005A95"/>
                </a:solidFill>
                <a:effectLst/>
                <a:latin typeface="arial" panose="020B0604020202020204" pitchFamily="34" charset="0"/>
              </a:rPr>
              <a:t>imgres?imgurl</a:t>
            </a:r>
            <a:r>
              <a:rPr lang="cs-CZ" sz="700" b="0" i="0" dirty="0">
                <a:solidFill>
                  <a:srgbClr val="005A95"/>
                </a:solidFill>
                <a:effectLst/>
                <a:latin typeface="arial" panose="020B0604020202020204" pitchFamily="34" charset="0"/>
              </a:rPr>
              <a:t>=https%3A%2F%2Fwww.quintessence-publishing.com%2Fquintessenz%2Fnews%2Fgallery%2F2019-01-qd_17_02_gurbanov_01.jpg&amp;imgrefurl=https%3A%2F%2Fwww.quintessence-publishing.com%2Fdeu%2Fde%2Fnews%2Fzahnmedizin%2Fpraevention-und-prophylaxe%2Forale-manifestation-von-morbus-crohn&amp;tbnid=wsJveQ6kXgX8GM&amp;vet=12ahUKEwihyYftkcTwAhUU8IUKHbgZDJAQMyhHegQIARBr..i&amp;docid=_vV7ZIid_LXwuM&amp;w=1280&amp;h=720&amp;q=m.%20crohn%20&amp;hl=</a:t>
            </a:r>
            <a:r>
              <a:rPr lang="cs-CZ" sz="700" b="0" i="0" dirty="0" err="1">
                <a:solidFill>
                  <a:srgbClr val="005A95"/>
                </a:solidFill>
                <a:effectLst/>
                <a:latin typeface="arial" panose="020B0604020202020204" pitchFamily="34" charset="0"/>
              </a:rPr>
              <a:t>cs&amp;client</a:t>
            </a:r>
            <a:r>
              <a:rPr lang="cs-CZ" sz="700" b="0" i="0" dirty="0">
                <a:solidFill>
                  <a:srgbClr val="005A95"/>
                </a:solidFill>
                <a:effectLst/>
                <a:latin typeface="arial" panose="020B0604020202020204" pitchFamily="34" charset="0"/>
              </a:rPr>
              <a:t>=</a:t>
            </a:r>
            <a:r>
              <a:rPr lang="cs-CZ" sz="700" b="0" i="0" dirty="0" err="1">
                <a:solidFill>
                  <a:srgbClr val="005A95"/>
                </a:solidFill>
                <a:effectLst/>
                <a:latin typeface="arial" panose="020B0604020202020204" pitchFamily="34" charset="0"/>
              </a:rPr>
              <a:t>firefox-b&amp;ved</a:t>
            </a:r>
            <a:r>
              <a:rPr lang="cs-CZ" sz="700" b="0" i="0" dirty="0">
                <a:solidFill>
                  <a:srgbClr val="005A95"/>
                </a:solidFill>
                <a:effectLst/>
                <a:latin typeface="arial" panose="020B0604020202020204" pitchFamily="34" charset="0"/>
              </a:rPr>
              <a:t>=2ahUKEwihyYftkcTwAhUU8IUKHbgZDJAQMyhHegQIARBr</a:t>
            </a:r>
            <a:endParaRPr lang="cs-CZ" sz="700" dirty="0"/>
          </a:p>
        </p:txBody>
      </p:sp>
      <p:pic>
        <p:nvPicPr>
          <p:cNvPr id="8" name="Picture 7" descr="A close up of a person's mouth and teeth&#10;&#10;Description automatically generated with medium confidence">
            <a:extLst>
              <a:ext uri="{FF2B5EF4-FFF2-40B4-BE49-F238E27FC236}">
                <a16:creationId xmlns:a16="http://schemas.microsoft.com/office/drawing/2014/main" id="{B981B0CC-8B2B-4203-A1BB-CEED057F83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9854"/>
            <a:ext cx="3096344" cy="1741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0F35747-2822-4D06-BE10-CD33AC6B0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284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2C4466-5B1B-4361-B9D9-39ED9A8A3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" y="0"/>
            <a:ext cx="566090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9A8799-8B82-614A-99A9-26B63C409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2236304"/>
            <a:ext cx="4483453" cy="3652667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FFFFFF"/>
                </a:solidFill>
              </a:rPr>
              <a:t>Děkuji za pozornost!</a:t>
            </a:r>
          </a:p>
          <a:p>
            <a:endParaRPr lang="cs-CZ" sz="4000" dirty="0">
              <a:solidFill>
                <a:srgbClr val="FFFFFF"/>
              </a:solidFill>
            </a:endParaRPr>
          </a:p>
          <a:p>
            <a:endParaRPr lang="cs-CZ" sz="4000" dirty="0">
              <a:solidFill>
                <a:srgbClr val="FFFFFF"/>
              </a:solidFill>
            </a:endParaRPr>
          </a:p>
          <a:p>
            <a:endParaRPr lang="cs-CZ" sz="1600" dirty="0">
              <a:solidFill>
                <a:srgbClr val="FFFFFF"/>
              </a:solidFill>
            </a:endParaRPr>
          </a:p>
          <a:p>
            <a:endParaRPr lang="cs-CZ" sz="1600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745DAE-5A8A-44FA-937C-CD65CF7AE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0920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696AA1-B1DD-4C75-9AC1-69EE9F65F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0920" y="3396996"/>
            <a:ext cx="348192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Zástupný symbol pro obsah 7" descr="gi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1268760"/>
            <a:ext cx="3419872" cy="410445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3AC8D8B-9FF3-402A-B6F2-F45E0BF0CD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5665" y="3016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9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 err="1">
                <a:solidFill>
                  <a:schemeClr val="tx1"/>
                </a:solidFill>
              </a:rPr>
              <a:t>Chrohnova</a:t>
            </a:r>
            <a:r>
              <a:rPr lang="cs-CZ" sz="4400" dirty="0">
                <a:solidFill>
                  <a:schemeClr val="tx1"/>
                </a:solidFill>
              </a:rPr>
              <a:t> nemoc</a:t>
            </a:r>
            <a:endParaRPr lang="sk-SK" sz="4400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>
                <a:solidFill>
                  <a:schemeClr val="tx1"/>
                </a:solidFill>
              </a:rPr>
              <a:t>klinický obraz: </a:t>
            </a:r>
            <a:r>
              <a:rPr lang="cs-CZ" dirty="0">
                <a:solidFill>
                  <a:schemeClr val="tx1"/>
                </a:solidFill>
              </a:rPr>
              <a:t>velice rozmanitý </a:t>
            </a:r>
          </a:p>
          <a:p>
            <a:r>
              <a:rPr lang="cs-CZ" dirty="0">
                <a:solidFill>
                  <a:schemeClr val="tx1"/>
                </a:solidFill>
              </a:rPr>
              <a:t>1. </a:t>
            </a:r>
            <a:r>
              <a:rPr lang="cs-CZ" b="1" dirty="0">
                <a:solidFill>
                  <a:schemeClr val="tx1"/>
                </a:solidFill>
              </a:rPr>
              <a:t>intestinální projevy</a:t>
            </a:r>
            <a:r>
              <a:rPr lang="cs-CZ" dirty="0">
                <a:solidFill>
                  <a:schemeClr val="tx1"/>
                </a:solidFill>
              </a:rPr>
              <a:t>: bolesti břicha, průjmy, zvýšená teplota, hubnutí, bolestivost pravého podbřišku – typická lokalizace </a:t>
            </a:r>
            <a:r>
              <a:rPr lang="cs-CZ" dirty="0" err="1">
                <a:solidFill>
                  <a:schemeClr val="tx1"/>
                </a:solidFill>
              </a:rPr>
              <a:t>ileocékální</a:t>
            </a:r>
            <a:r>
              <a:rPr lang="cs-CZ" dirty="0">
                <a:solidFill>
                  <a:schemeClr val="tx1"/>
                </a:solidFill>
              </a:rPr>
              <a:t> přechod, rektální příznaky – píštěle, abscesy, fisury</a:t>
            </a:r>
          </a:p>
          <a:p>
            <a:r>
              <a:rPr lang="cs-CZ" dirty="0">
                <a:solidFill>
                  <a:schemeClr val="tx1"/>
                </a:solidFill>
              </a:rPr>
              <a:t>2. </a:t>
            </a:r>
            <a:r>
              <a:rPr lang="cs-CZ" b="1" dirty="0" err="1">
                <a:solidFill>
                  <a:schemeClr val="tx1"/>
                </a:solidFill>
              </a:rPr>
              <a:t>mimostřevní</a:t>
            </a:r>
            <a:r>
              <a:rPr lang="cs-CZ" b="1" dirty="0">
                <a:solidFill>
                  <a:schemeClr val="tx1"/>
                </a:solidFill>
              </a:rPr>
              <a:t> projevy: </a:t>
            </a:r>
            <a:r>
              <a:rPr lang="cs-CZ" dirty="0">
                <a:solidFill>
                  <a:schemeClr val="tx1"/>
                </a:solidFill>
              </a:rPr>
              <a:t>arteritidy, </a:t>
            </a:r>
            <a:r>
              <a:rPr lang="cs-CZ" dirty="0" err="1">
                <a:solidFill>
                  <a:schemeClr val="tx1"/>
                </a:solidFill>
              </a:rPr>
              <a:t>episkleritida</a:t>
            </a:r>
            <a:r>
              <a:rPr lang="cs-CZ" dirty="0">
                <a:solidFill>
                  <a:schemeClr val="tx1"/>
                </a:solidFill>
              </a:rPr>
              <a:t>, </a:t>
            </a:r>
            <a:r>
              <a:rPr lang="cs-CZ" dirty="0" err="1">
                <a:solidFill>
                  <a:schemeClr val="tx1"/>
                </a:solidFill>
              </a:rPr>
              <a:t>erythema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nodozum</a:t>
            </a:r>
            <a:r>
              <a:rPr lang="cs-CZ" dirty="0">
                <a:solidFill>
                  <a:schemeClr val="tx1"/>
                </a:solidFill>
              </a:rPr>
              <a:t>, anemie, </a:t>
            </a:r>
            <a:r>
              <a:rPr lang="cs-CZ" dirty="0" err="1">
                <a:solidFill>
                  <a:schemeClr val="tx1"/>
                </a:solidFill>
              </a:rPr>
              <a:t>proteinovo</a:t>
            </a:r>
            <a:r>
              <a:rPr lang="cs-CZ" dirty="0">
                <a:solidFill>
                  <a:schemeClr val="tx1"/>
                </a:solidFill>
              </a:rPr>
              <a:t>-energetická malnutrice </a:t>
            </a:r>
            <a:endParaRPr lang="sk-SK" dirty="0">
              <a:solidFill>
                <a:schemeClr val="tx1"/>
              </a:solidFill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972616B-4687-4A9E-9B36-45EF629A70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61960" y="101198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parale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3861048"/>
            <a:ext cx="2415927" cy="1357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 err="1"/>
              <a:t>Chronova</a:t>
            </a:r>
            <a:r>
              <a:rPr lang="cs-CZ" sz="4400" dirty="0"/>
              <a:t> nemoc</a:t>
            </a:r>
            <a:endParaRPr lang="sk-SK" sz="4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cs-CZ" u="sng" dirty="0"/>
              <a:t> diagnostika: </a:t>
            </a:r>
            <a:r>
              <a:rPr lang="cs-CZ" dirty="0"/>
              <a:t>anamnéza, klinický obraz + laboratorní vyšetření, </a:t>
            </a:r>
            <a:r>
              <a:rPr lang="cs-CZ" b="1" dirty="0"/>
              <a:t>endoskopický (vždy včetně gastroskopie) a histologický obraz, zobrazovací metody (UZ, CT)</a:t>
            </a:r>
          </a:p>
          <a:p>
            <a:pPr>
              <a:buFont typeface="Arial" pitchFamily="34" charset="0"/>
              <a:buChar char="•"/>
            </a:pPr>
            <a:r>
              <a:rPr lang="cs-CZ" i="1" dirty="0"/>
              <a:t> </a:t>
            </a:r>
            <a:r>
              <a:rPr lang="cs-CZ" u="sng" dirty="0"/>
              <a:t>komplikace </a:t>
            </a:r>
            <a:r>
              <a:rPr lang="cs-CZ" dirty="0"/>
              <a:t> - striktura střeva, ileus, perforace střeva, peritonitida </a:t>
            </a:r>
          </a:p>
          <a:p>
            <a:pPr>
              <a:buFont typeface="Arial" pitchFamily="34" charset="0"/>
              <a:buChar char="•"/>
            </a:pPr>
            <a:r>
              <a:rPr lang="cs-CZ" u="sng" dirty="0"/>
              <a:t> léčba </a:t>
            </a:r>
            <a:r>
              <a:rPr lang="cs-CZ" dirty="0"/>
              <a:t>– kortikoidy (celkové, lokální), ASA (salicyláty), antibiotika při  relapsu, biologická terapie, chirurgická terapie (při selhání celkové konzervativní terapie a při komplikacích)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</a:t>
            </a:r>
            <a:r>
              <a:rPr lang="cs-CZ" u="sng" dirty="0"/>
              <a:t>dieta! </a:t>
            </a:r>
            <a:r>
              <a:rPr lang="cs-CZ" dirty="0"/>
              <a:t>v dimenzích 5 – bezezbytková  </a:t>
            </a:r>
            <a:endParaRPr lang="sk-SK" dirty="0"/>
          </a:p>
          <a:p>
            <a:endParaRPr lang="sk-SK" dirty="0"/>
          </a:p>
        </p:txBody>
      </p:sp>
      <p:pic>
        <p:nvPicPr>
          <p:cNvPr id="4" name="Obrázek 3" descr="rektální podání kortik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76404" y="4421190"/>
            <a:ext cx="2415927" cy="2259725"/>
          </a:xfrm>
          <a:prstGeom prst="rect">
            <a:avLst/>
          </a:prstGeom>
        </p:spPr>
      </p:pic>
      <p:pic>
        <p:nvPicPr>
          <p:cNvPr id="6" name="Obrázek 5" descr="budenofalk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83769" y="4727333"/>
            <a:ext cx="3240558" cy="2130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5B53E2-D45A-46C9-B7C3-8E860A1D41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84368" y="109685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4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B2B8762-61F0-4F1B-9364-D633EE9D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E97675C8-1328-460C-9EBF-6B446B67E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5" name="Straight Connector 15">
            <a:extLst>
              <a:ext uri="{FF2B5EF4-FFF2-40B4-BE49-F238E27FC236}">
                <a16:creationId xmlns:a16="http://schemas.microsoft.com/office/drawing/2014/main" id="{514EE78B-AF71-4195-A01B-F1165D923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7" name="Rectangle 17">
            <a:extLst>
              <a:ext uri="{FF2B5EF4-FFF2-40B4-BE49-F238E27FC236}">
                <a16:creationId xmlns:a16="http://schemas.microsoft.com/office/drawing/2014/main" id="{C6417104-D4C1-4710-9982-2154A7F48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1CC140-9694-4C21-BA54-A49A9BE86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99" y="4550229"/>
            <a:ext cx="8181805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>
                <a:solidFill>
                  <a:schemeClr val="tx1">
                    <a:lumMod val="85000"/>
                    <a:lumOff val="15000"/>
                  </a:schemeClr>
                </a:solidFill>
              </a:rPr>
              <a:t>Ulcerózní kolitida v.s. M. Crohn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8FB23F9-9ADC-4DE1-BADE-081EFEEE81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25" y="1425775"/>
            <a:ext cx="3848740" cy="2039832"/>
          </a:xfrm>
          <a:prstGeom prst="rect">
            <a:avLst/>
          </a:prstGeom>
        </p:spPr>
      </p:pic>
      <p:sp>
        <p:nvSpPr>
          <p:cNvPr id="28" name="Rectangle 19">
            <a:extLst>
              <a:ext uri="{FF2B5EF4-FFF2-40B4-BE49-F238E27FC236}">
                <a16:creationId xmlns:a16="http://schemas.microsoft.com/office/drawing/2014/main" id="{626F1402-2DEC-4071-84AF-350C7BF0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7997" y="886968"/>
            <a:ext cx="48006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F075DE75-5FF6-4EA0-84EA-B775B375C2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668" y="1361832"/>
            <a:ext cx="3838636" cy="2159232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4733B62-1719-4677-A612-CA0AC0AD7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0814" y="5618770"/>
            <a:ext cx="78867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DA52A394-10F4-4AA5-90E4-634D1E919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7BDDC51-8BB2-42BE-8EA8-39B3E9AC1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6AD8BE-7C8F-45E2-B6FF-09D01B66E828}"/>
              </a:ext>
            </a:extLst>
          </p:cNvPr>
          <p:cNvSpPr txBox="1"/>
          <p:nvPr/>
        </p:nvSpPr>
        <p:spPr>
          <a:xfrm>
            <a:off x="288583" y="6288047"/>
            <a:ext cx="864096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br>
              <a:rPr lang="cs-CZ" sz="900" b="0" i="0" u="none" strike="noStrike" dirty="0">
                <a:solidFill>
                  <a:srgbClr val="005A95"/>
                </a:solidFill>
                <a:effectLst/>
                <a:latin typeface="arial" panose="020B0604020202020204" pitchFamily="34" charset="0"/>
                <a:hlinkClick r:id="rId6"/>
              </a:rPr>
            </a:br>
            <a:r>
              <a:rPr lang="cs-CZ" sz="900" b="0" i="0" u="none" strike="noStrike" dirty="0">
                <a:solidFill>
                  <a:srgbClr val="005A95"/>
                </a:solidFill>
                <a:effectLst/>
                <a:latin typeface="arial" panose="020B0604020202020204" pitchFamily="34" charset="0"/>
                <a:hlinkClick r:id="rId6"/>
              </a:rPr>
              <a:t>https://innovall.de/ratgeber/ced/morbus-crohn/</a:t>
            </a:r>
            <a:endParaRPr lang="cs-CZ" sz="9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cs-CZ" sz="900" b="0" i="0" u="none" strike="noStrike" dirty="0">
                <a:solidFill>
                  <a:srgbClr val="005A95"/>
                </a:solidFill>
                <a:effectLst/>
                <a:latin typeface="arial" panose="020B0604020202020204" pitchFamily="34" charset="0"/>
                <a:hlinkClick r:id="rId7"/>
              </a:rPr>
              <a:t>https://focus arztsuche.de/magazin/krankheiten/magen-darm-erkrankungen/morbus-crohn-typische-symptome-und-die-behandlung</a:t>
            </a:r>
            <a:endParaRPr lang="cs-CZ" sz="9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78C202-5293-49ED-9A68-C3AC77197D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8390" y="4158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02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Ulcerózní kolitida </a:t>
            </a:r>
            <a:endParaRPr lang="sk-SK" sz="4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cs-CZ" dirty="0"/>
              <a:t> </a:t>
            </a:r>
            <a:r>
              <a:rPr lang="cs-CZ" u="sng" dirty="0"/>
              <a:t>definice: </a:t>
            </a:r>
            <a:r>
              <a:rPr lang="cs-CZ" dirty="0" err="1"/>
              <a:t>hemorhagicko</a:t>
            </a:r>
            <a:r>
              <a:rPr lang="cs-CZ" dirty="0"/>
              <a:t>-katarální zánět sliznice střeva postihující </a:t>
            </a:r>
            <a:r>
              <a:rPr lang="cs-CZ" b="1" dirty="0"/>
              <a:t>vždy </a:t>
            </a:r>
            <a:r>
              <a:rPr lang="cs-CZ" dirty="0"/>
              <a:t>rektum a šířící se kontinuálně aborálně na různě rozsáhlou část střeva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průběh je chronický, probíhá v relapsech a remisích 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medikamentózně nevyléčitelné onemocnění, jediná definitivní léčba je chirurgické odstranění kolon – </a:t>
            </a:r>
            <a:r>
              <a:rPr lang="cs-CZ" b="1" dirty="0" err="1"/>
              <a:t>proktokolektomie</a:t>
            </a:r>
            <a:r>
              <a:rPr lang="cs-CZ" b="1" dirty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</a:t>
            </a:r>
            <a:r>
              <a:rPr lang="cs-CZ" u="sng" dirty="0"/>
              <a:t>epidemiologie</a:t>
            </a:r>
            <a:r>
              <a:rPr lang="cs-CZ" dirty="0"/>
              <a:t>: medián věku nemocných je 25 let</a:t>
            </a:r>
            <a:endParaRPr lang="sk-SK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E3F3A2-1A1A-436C-A4DA-5AFE9FF113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64088" y="96854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Ulcerózní kolitida</a:t>
            </a:r>
            <a:endParaRPr lang="sk-SK" sz="4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247562"/>
          </a:xfrm>
        </p:spPr>
        <p:txBody>
          <a:bodyPr>
            <a:normAutofit/>
          </a:bodyPr>
          <a:lstStyle/>
          <a:p>
            <a:r>
              <a:rPr lang="cs-CZ" u="sng" dirty="0"/>
              <a:t>klinický obraz:  </a:t>
            </a:r>
          </a:p>
          <a:p>
            <a:r>
              <a:rPr lang="cs-CZ" dirty="0"/>
              <a:t>1. </a:t>
            </a:r>
            <a:r>
              <a:rPr lang="cs-CZ" b="1" dirty="0"/>
              <a:t>střevní projevy: </a:t>
            </a:r>
            <a:r>
              <a:rPr lang="cs-CZ" dirty="0"/>
              <a:t>charakteristické a stereotypní projevy – tenesmy (bolestivé nucení na stolici,  s vyprázdněním </a:t>
            </a:r>
            <a:r>
              <a:rPr lang="cs-CZ" i="1" dirty="0"/>
              <a:t>se stolicí s hlenem a krví, ev. hnisem</a:t>
            </a:r>
            <a:r>
              <a:rPr lang="cs-CZ" dirty="0"/>
              <a:t>), někdy zácpa, někdy průjem</a:t>
            </a:r>
          </a:p>
          <a:p>
            <a:r>
              <a:rPr lang="cs-CZ" dirty="0"/>
              <a:t>2. </a:t>
            </a:r>
            <a:r>
              <a:rPr lang="cs-CZ" b="1" dirty="0" err="1"/>
              <a:t>mimostřevní</a:t>
            </a:r>
            <a:r>
              <a:rPr lang="cs-CZ" b="1" dirty="0"/>
              <a:t> projevy: </a:t>
            </a:r>
          </a:p>
          <a:p>
            <a:r>
              <a:rPr lang="cs-CZ" dirty="0"/>
              <a:t>-- celkové – hubnutí, teplota, bolesti břicha, anemie… </a:t>
            </a:r>
          </a:p>
          <a:p>
            <a:r>
              <a:rPr lang="cs-CZ" dirty="0"/>
              <a:t>-- a další: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primární </a:t>
            </a:r>
            <a:r>
              <a:rPr lang="cs-CZ" dirty="0" err="1"/>
              <a:t>sklerotizující</a:t>
            </a:r>
            <a:r>
              <a:rPr lang="cs-CZ" dirty="0"/>
              <a:t> </a:t>
            </a:r>
            <a:r>
              <a:rPr lang="cs-CZ" dirty="0" err="1"/>
              <a:t>cholangoitida</a:t>
            </a:r>
            <a:r>
              <a:rPr lang="cs-CZ" dirty="0"/>
              <a:t> (může vyústit do biliární cirhózy),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arteritida,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err="1"/>
              <a:t>episkleritida</a:t>
            </a:r>
            <a:r>
              <a:rPr lang="cs-CZ" dirty="0"/>
              <a:t>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err="1"/>
              <a:t>erytema</a:t>
            </a:r>
            <a:r>
              <a:rPr lang="cs-CZ" dirty="0"/>
              <a:t> </a:t>
            </a:r>
            <a:r>
              <a:rPr lang="cs-CZ" dirty="0" err="1"/>
              <a:t>nodozum</a:t>
            </a:r>
            <a:r>
              <a:rPr lang="cs-CZ" dirty="0"/>
              <a:t> </a:t>
            </a:r>
          </a:p>
          <a:p>
            <a:endParaRPr lang="sk-SK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6E3F763-A40D-4559-9D3E-F2BB4D8926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10970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Ulcerózní kolitida</a:t>
            </a:r>
            <a:endParaRPr lang="sk-SK" sz="4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cs-CZ" dirty="0"/>
              <a:t> </a:t>
            </a:r>
            <a:r>
              <a:rPr lang="cs-CZ" u="sng" dirty="0"/>
              <a:t>diagnostika</a:t>
            </a:r>
            <a:r>
              <a:rPr lang="cs-CZ" dirty="0"/>
              <a:t>: klinický obraz, endoskopie (koloskopie) a histologické vyšetření 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</a:t>
            </a:r>
            <a:r>
              <a:rPr lang="cs-CZ" u="sng" dirty="0"/>
              <a:t>komplikace</a:t>
            </a:r>
            <a:r>
              <a:rPr lang="cs-CZ" dirty="0"/>
              <a:t>: akutní relaps a vznik </a:t>
            </a:r>
            <a:r>
              <a:rPr lang="cs-CZ" b="1" dirty="0"/>
              <a:t>toxického </a:t>
            </a:r>
            <a:r>
              <a:rPr lang="cs-CZ" b="1" dirty="0" err="1"/>
              <a:t>megakolon</a:t>
            </a:r>
            <a:r>
              <a:rPr lang="cs-CZ" b="1" dirty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</a:t>
            </a:r>
            <a:r>
              <a:rPr lang="cs-CZ" u="sng" dirty="0"/>
              <a:t>terapie</a:t>
            </a:r>
            <a:r>
              <a:rPr lang="cs-CZ" dirty="0"/>
              <a:t>: </a:t>
            </a:r>
          </a:p>
          <a:p>
            <a:pPr lvl="1">
              <a:buFont typeface="Arial" pitchFamily="34" charset="0"/>
              <a:buChar char="•"/>
            </a:pPr>
            <a:r>
              <a:rPr lang="cs-CZ" dirty="0"/>
              <a:t>farmakologické – stejně jak u m. Crohn, </a:t>
            </a:r>
          </a:p>
          <a:p>
            <a:pPr lvl="1">
              <a:buFont typeface="Arial" pitchFamily="34" charset="0"/>
              <a:buChar char="•"/>
            </a:pPr>
            <a:r>
              <a:rPr lang="cs-CZ" dirty="0"/>
              <a:t>chirurgická: refrakterní nereagující na terapii, </a:t>
            </a:r>
          </a:p>
          <a:p>
            <a:pPr lvl="1">
              <a:buFont typeface="Arial" pitchFamily="34" charset="0"/>
              <a:buChar char="•"/>
            </a:pPr>
            <a:r>
              <a:rPr lang="cs-CZ" dirty="0"/>
              <a:t>komplikace – výkon </a:t>
            </a:r>
            <a:r>
              <a:rPr lang="cs-CZ" dirty="0" err="1"/>
              <a:t>proktokolektomie</a:t>
            </a:r>
            <a:r>
              <a:rPr lang="cs-CZ" dirty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</a:t>
            </a:r>
            <a:r>
              <a:rPr lang="cs-CZ" u="sng" dirty="0"/>
              <a:t>dieta</a:t>
            </a:r>
            <a:r>
              <a:rPr lang="cs-CZ" dirty="0"/>
              <a:t> – ideálně bezezbytková</a:t>
            </a:r>
            <a:endParaRPr lang="sk-SK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45C7C29-29AB-4594-8C77-D84A9293E8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10119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19247</TotalTime>
  <Words>2174</Words>
  <Application>Microsoft Macintosh PowerPoint</Application>
  <PresentationFormat>Předvádění na obrazovce (4:3)</PresentationFormat>
  <Paragraphs>206</Paragraphs>
  <Slides>30</Slides>
  <Notes>2</Notes>
  <HiddenSlides>0</HiddenSlides>
  <MMClips>27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7" baseType="lpstr">
      <vt:lpstr>Arial</vt:lpstr>
      <vt:lpstr>Arial</vt:lpstr>
      <vt:lpstr>Calibri</vt:lpstr>
      <vt:lpstr>Calibri Light</vt:lpstr>
      <vt:lpstr>Courier New</vt:lpstr>
      <vt:lpstr>Wingdings</vt:lpstr>
      <vt:lpstr>Retrospektiva</vt:lpstr>
      <vt:lpstr>Onemocnění střev, jater a pankreatu </vt:lpstr>
      <vt:lpstr>Idiopatické střevní záněty</vt:lpstr>
      <vt:lpstr>Chrohnova nemoc</vt:lpstr>
      <vt:lpstr>Chrohnova nemoc</vt:lpstr>
      <vt:lpstr>Chronova nemoc</vt:lpstr>
      <vt:lpstr>Ulcerózní kolitida v.s. M. Crohn</vt:lpstr>
      <vt:lpstr>Ulcerózní kolitida </vt:lpstr>
      <vt:lpstr>Ulcerózní kolitida</vt:lpstr>
      <vt:lpstr>Ulcerózní kolitida</vt:lpstr>
      <vt:lpstr>Celiakie </vt:lpstr>
      <vt:lpstr>Polypy </vt:lpstr>
      <vt:lpstr>Kolorektální karcinom</vt:lpstr>
      <vt:lpstr>Kolorektální karcinom </vt:lpstr>
      <vt:lpstr>Kolorektální karcinom</vt:lpstr>
      <vt:lpstr>TOKS</vt:lpstr>
      <vt:lpstr>Kolorektální karcinom</vt:lpstr>
      <vt:lpstr>Nemoci jater</vt:lpstr>
      <vt:lpstr>Nemoci jater – akutní selhání jater </vt:lpstr>
      <vt:lpstr>Nemoci jater – akutní selhání jater </vt:lpstr>
      <vt:lpstr>Nemoci jater  - jaterní cirhóza </vt:lpstr>
      <vt:lpstr>Nemoci slinivky břišní </vt:lpstr>
      <vt:lpstr>Diabetes mellitus </vt:lpstr>
      <vt:lpstr>DM 1. typu </vt:lpstr>
      <vt:lpstr>DM 2. typu </vt:lpstr>
      <vt:lpstr>Komplikace diabetu mellitu </vt:lpstr>
      <vt:lpstr>Akutní pankreatitida </vt:lpstr>
      <vt:lpstr>Akutní pankreatitida</vt:lpstr>
      <vt:lpstr>Chronická pankreatitida</vt:lpstr>
      <vt:lpstr>Duktální adenokarcinom pankreatu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Pneumologie II.</dc:title>
  <dc:creator>Robert</dc:creator>
  <cp:lastModifiedBy>Nikola Nováková</cp:lastModifiedBy>
  <cp:revision>171</cp:revision>
  <dcterms:created xsi:type="dcterms:W3CDTF">2009-09-28T16:27:10Z</dcterms:created>
  <dcterms:modified xsi:type="dcterms:W3CDTF">2021-05-18T19:44:08Z</dcterms:modified>
</cp:coreProperties>
</file>