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1" r:id="rId3"/>
    <p:sldId id="302" r:id="rId4"/>
    <p:sldId id="286" r:id="rId5"/>
    <p:sldId id="257" r:id="rId6"/>
    <p:sldId id="258" r:id="rId7"/>
    <p:sldId id="260" r:id="rId8"/>
    <p:sldId id="261" r:id="rId9"/>
    <p:sldId id="262" r:id="rId10"/>
    <p:sldId id="263" r:id="rId11"/>
    <p:sldId id="266" r:id="rId12"/>
    <p:sldId id="267" r:id="rId13"/>
    <p:sldId id="277" r:id="rId14"/>
    <p:sldId id="303" r:id="rId15"/>
    <p:sldId id="284" r:id="rId16"/>
    <p:sldId id="280" r:id="rId17"/>
    <p:sldId id="281" r:id="rId18"/>
    <p:sldId id="304" r:id="rId19"/>
    <p:sldId id="288" r:id="rId20"/>
    <p:sldId id="305" r:id="rId21"/>
    <p:sldId id="293" r:id="rId22"/>
    <p:sldId id="294" r:id="rId23"/>
    <p:sldId id="307" r:id="rId24"/>
    <p:sldId id="306" r:id="rId25"/>
    <p:sldId id="295" r:id="rId26"/>
    <p:sldId id="299" r:id="rId27"/>
    <p:sldId id="308" r:id="rId28"/>
    <p:sldId id="300" r:id="rId29"/>
    <p:sldId id="297" r:id="rId30"/>
    <p:sldId id="309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205"/>
  </p:normalViewPr>
  <p:slideViewPr>
    <p:cSldViewPr>
      <p:cViewPr varScale="1">
        <p:scale>
          <a:sx n="92" d="100"/>
          <a:sy n="92" d="100"/>
        </p:scale>
        <p:origin x="2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50DE73F-8E8C-2543-83A0-F205D035B6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D20F6B-1FC8-7747-AA32-600E89770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DB0804-8A38-CB4C-B56A-3FF1705C0DAC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1BE508-01C4-7547-93EC-637F35B4A7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CFB7E5-0EE9-3F43-97EE-38E86FB65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A3B5A4-1609-A849-B5C0-EA99FB6DC5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7D4F8F4-0CEC-7F44-9E7C-FC34F5A022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3AB545-C568-6240-BDCE-71F543230D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28D2E8-907D-4944-A562-57A28E951279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B72C9C4B-3D8D-5646-9DC5-D90BE5D977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F333B7E-9E9C-D945-8AAC-62213339F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Po kliknutí můžete upravovat styly textu v předloze.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936A88-5444-F040-80BC-ACC4064A08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AAC69A-C23B-D14C-BE1B-4F16636D8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5F0CFF-8606-0148-94E2-9F7DD90CBD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>
            <a:extLst>
              <a:ext uri="{FF2B5EF4-FFF2-40B4-BE49-F238E27FC236}">
                <a16:creationId xmlns:a16="http://schemas.microsoft.com/office/drawing/2014/main" id="{D03B1161-A2F9-FB45-9B2B-6E47B3008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Zástupný symbol pro poznámky 2">
            <a:extLst>
              <a:ext uri="{FF2B5EF4-FFF2-40B4-BE49-F238E27FC236}">
                <a16:creationId xmlns:a16="http://schemas.microsoft.com/office/drawing/2014/main" id="{C079AB61-774B-B942-920E-90841CEF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5843" name="Zástupný symbol pro číslo snímku 3">
            <a:extLst>
              <a:ext uri="{FF2B5EF4-FFF2-40B4-BE49-F238E27FC236}">
                <a16:creationId xmlns:a16="http://schemas.microsoft.com/office/drawing/2014/main" id="{705C2A90-53D8-6548-BE0B-D7CAA9125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9A00E8-B611-9442-A2F3-877934E18A23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>
            <a:extLst>
              <a:ext uri="{FF2B5EF4-FFF2-40B4-BE49-F238E27FC236}">
                <a16:creationId xmlns:a16="http://schemas.microsoft.com/office/drawing/2014/main" id="{4C2EE1B2-4088-0645-9689-B96544CA6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Zástupný symbol pro poznámky 2">
            <a:extLst>
              <a:ext uri="{FF2B5EF4-FFF2-40B4-BE49-F238E27FC236}">
                <a16:creationId xmlns:a16="http://schemas.microsoft.com/office/drawing/2014/main" id="{5A326DE6-7612-FF48-B97C-F10EC5521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8915" name="Zástupný symbol pro číslo snímku 3">
            <a:extLst>
              <a:ext uri="{FF2B5EF4-FFF2-40B4-BE49-F238E27FC236}">
                <a16:creationId xmlns:a16="http://schemas.microsoft.com/office/drawing/2014/main" id="{53CFD487-086C-C34E-BB22-627387D56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DAE793-9823-4C44-A15E-D7B881DC6E59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>
            <a:extLst>
              <a:ext uri="{FF2B5EF4-FFF2-40B4-BE49-F238E27FC236}">
                <a16:creationId xmlns:a16="http://schemas.microsoft.com/office/drawing/2014/main" id="{1C0C104F-50D8-9A45-B7FB-4025C855B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Zástupný symbol pro poznámky 2">
            <a:extLst>
              <a:ext uri="{FF2B5EF4-FFF2-40B4-BE49-F238E27FC236}">
                <a16:creationId xmlns:a16="http://schemas.microsoft.com/office/drawing/2014/main" id="{BDD5D5EF-E09A-4A41-B57F-E3338F945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0963" name="Zástupný symbol pro číslo snímku 3">
            <a:extLst>
              <a:ext uri="{FF2B5EF4-FFF2-40B4-BE49-F238E27FC236}">
                <a16:creationId xmlns:a16="http://schemas.microsoft.com/office/drawing/2014/main" id="{20D9FA8C-DE8F-4F4E-AB5F-561A6837E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EC1D3E-C3C8-B04F-8DD9-963E417463E6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>
            <a:extLst>
              <a:ext uri="{FF2B5EF4-FFF2-40B4-BE49-F238E27FC236}">
                <a16:creationId xmlns:a16="http://schemas.microsoft.com/office/drawing/2014/main" id="{B6B6577A-1734-1744-910D-EAD6B4445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Zástupný symbol pro poznámky 2">
            <a:extLst>
              <a:ext uri="{FF2B5EF4-FFF2-40B4-BE49-F238E27FC236}">
                <a16:creationId xmlns:a16="http://schemas.microsoft.com/office/drawing/2014/main" id="{E254E29A-3DB1-5948-98FE-42FE4BF5A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5059" name="Zástupný symbol pro číslo snímku 3">
            <a:extLst>
              <a:ext uri="{FF2B5EF4-FFF2-40B4-BE49-F238E27FC236}">
                <a16:creationId xmlns:a16="http://schemas.microsoft.com/office/drawing/2014/main" id="{C51C1839-1DBC-D140-8003-D429FD3E3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547E85-9F8D-1441-A594-E3E4322D8DD9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F55754A-7AAE-D04B-AC16-1F1B46DCA573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A036F43-C143-4D46-8E53-600F195C2B9D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19F7220E-4EBC-844E-A09D-289C5A8C9746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60D691-8459-E246-97F5-BD548A7B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C0ED-CEF4-2042-A818-52D9158A89DD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D3373A-CA89-3045-AF4D-23F2FBC8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73AF8-C5C3-EC43-8970-0091B68D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C5BD-B920-FF45-B484-4EDA3E0DBC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062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746BF-2BC1-1C42-A7E5-C633D1D4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0C4D-13A1-4744-8704-1E98EC461B38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1A827-46CB-0B40-AA92-D773C3E4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AC995-B8A9-3A46-A3C9-7A3446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FAA3-4FE9-6B44-9B54-B0CA5E1836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142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FD51668-0C77-8B44-87F5-1C3E5F5DCF50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976BE1E-A078-9B48-9DB4-2CCC3833BC8B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079238-641E-544F-9BB6-3BB72760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E75D-4B74-4E4A-9BE6-A116AF7E135F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D44A38-2976-8F4E-A9A1-977B2D47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49B4AB-6B4A-6F48-9784-185438FF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085A-795D-C747-86E1-EFD3A6B96B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14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9BD80-CCB2-3F41-96DC-407AEADB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103F-3D08-274A-9A38-3D1A5F548FFD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2A13-20B7-6B4C-98CB-CE1E3614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0E08-3605-304F-99D7-8B681586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A6A4-10D9-8048-A612-EB08F52873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503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910B62B-7DFF-6848-9DFE-FD40B84419A3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16134C-2663-8D4E-B4F0-D07DBDBF0508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469A9938-9F8B-334C-934A-A9E14491FA72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2A522D-C96D-9D47-950A-D87E735A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929D-4BB1-EF4B-BC1B-2B6D5304E3C5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4D9826-B64D-9644-A401-B0178FD5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8CF2A4-1ACB-8B48-8AA5-E98D1E66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8CD5-70EF-AC43-A13B-5E06DDA63B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00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FE20E-00B8-964E-80E6-1DC9AC1D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5EBD-F6CB-AD4C-9F46-87399133D60E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4A6A79-67AD-1244-A92E-13A21CB1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1A7564-A146-7045-8CF7-C192E229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C94F-3C1A-314C-AE78-AE447A8CB3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668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B34024-4F4E-8E41-A321-0E605073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8FDB-8B3C-ED44-BF1D-67954812608C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F4B591-2A7B-3F4A-A6D0-21C1265F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49597A-7316-DF48-A3CE-CC1D0BDA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0E86-2C5A-184E-9A0C-97F09AFA19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690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D9FFDC-444F-044B-8383-D50DECC1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A198-524F-C940-BA14-9A966C2348CD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B5AF24-492D-924F-AF7A-E4329338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84FAA3-670B-9841-BB75-9DB83D57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2F89-FD03-6540-92B4-1E9E335ABF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827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C7EE27-8E02-2D4D-B207-160361DB5258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DE1CB3-3A6D-D540-8B77-DFB7E2433F0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63101EB-5CB3-FD49-8771-6FAB4DA1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0E30-F8E6-E24B-A0B9-112EFB7EF25F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559B97C-30BE-0046-A057-CF73F2AA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B8FFF89-DD45-E241-A966-C6A1BF6A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646E-75C5-3F48-8243-0B0738C8E0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3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C7691B-5A42-6F40-9E01-5310F8537607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748B6F-AACB-4443-9DE7-B5C1E5B95EB4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CA51B26-03D2-F84E-8AC4-350F82EF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C1FCF-3580-EB46-8FED-682C1A30799A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49985F5-CB16-A741-B166-A9D2BABD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96015A2-D753-F942-B88E-840C2B1C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56A89F-3F73-D142-B7D9-1C7C8FB511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43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89AFC1-6291-6E40-94C7-86199FA5F8BB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4873CDF-8B61-704B-ABEC-C74C5B74275D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Přetáhněte obrázek na zástupný symbol nebo klikněte na ikonu pro přidání.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56B6D7E-209B-A347-91D1-460A7727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C0EF-2D96-0949-A9E6-ED51E231EA74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12DAF78-697B-CF4F-972E-55C35F1A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9B676FE-E59C-4A40-BDC6-63F96305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859B-3877-6147-ABE7-BAB5AEB87E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637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381FEC-28BE-2F4C-84ED-DB1D3BE07FBC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93059F-3B12-D243-865B-2D2BF2C5BADC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E6114-960B-6B46-8ECA-EC561D2E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10D21DFC-86A6-3841-B101-C0CE6967E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5D39A-EF21-AE40-8C4C-DB6BCDD79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4F03E5-BB71-4F4B-917E-26FAE57D2DD7}" type="datetimeFigureOut">
              <a:rPr lang="cs-CZ" altLang="cs-CZ"/>
              <a:pPr>
                <a:defRPr/>
              </a:pPr>
              <a:t>10.04.2022</a:t>
            </a:fld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44325-E5E5-1C42-9113-E345E8DBC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941D9-DCD0-144B-8D53-646566283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1A9F3E-6EB9-D845-987E-8D6B47E03D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1FE05-2FCB-334F-88A3-9FCA6D86AA0C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8" r:id="rId2"/>
    <p:sldLayoutId id="2147483764" r:id="rId3"/>
    <p:sldLayoutId id="2147483759" r:id="rId4"/>
    <p:sldLayoutId id="2147483760" r:id="rId5"/>
    <p:sldLayoutId id="2147483761" r:id="rId6"/>
    <p:sldLayoutId id="2147483765" r:id="rId7"/>
    <p:sldLayoutId id="2147483766" r:id="rId8"/>
    <p:sldLayoutId id="2147483767" r:id="rId9"/>
    <p:sldLayoutId id="2147483762" r:id="rId10"/>
    <p:sldLayoutId id="214748376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wikiskripta.eu/w/Nemoci_hypotalamo-hypofyz%C3%A1rn%C3%ADho_syst%C3%A9m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5E648D88-9CC8-884B-89EB-032C2FDD8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Endokrinologie </a:t>
            </a:r>
          </a:p>
        </p:txBody>
      </p:sp>
      <p:sp>
        <p:nvSpPr>
          <p:cNvPr id="8195" name="Podnadpis 2">
            <a:extLst>
              <a:ext uri="{FF2B5EF4-FFF2-40B4-BE49-F238E27FC236}">
                <a16:creationId xmlns:a16="http://schemas.microsoft.com/office/drawing/2014/main" id="{8A425DE3-9037-8E49-9661-1DB139C83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dirty="0"/>
              <a:t>KLINICKÁ MEDICÍNA – PŘEDNÁŠKA, JARO 2022</a:t>
            </a:r>
          </a:p>
          <a:p>
            <a:pPr eaLnBrk="1" hangingPunct="1">
              <a:defRPr/>
            </a:pPr>
            <a:r>
              <a:rPr lang="cs-CZ" dirty="0" err="1"/>
              <a:t>Mudr.</a:t>
            </a:r>
            <a:r>
              <a:rPr lang="cs-CZ" dirty="0"/>
              <a:t> Nikola </a:t>
            </a:r>
            <a:r>
              <a:rPr lang="cs-CZ" dirty="0" err="1"/>
              <a:t>nováková</a:t>
            </a:r>
            <a:r>
              <a:rPr lang="cs-CZ" dirty="0"/>
              <a:t> </a:t>
            </a:r>
          </a:p>
          <a:p>
            <a:pPr eaLnBrk="1" hangingPunct="1">
              <a:defRPr/>
            </a:pPr>
            <a:r>
              <a:rPr lang="cs-CZ" sz="1700" dirty="0"/>
              <a:t>393832@mail.muni.cz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E25509C-A762-E54C-B3FB-6B021ED4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 ohrožující stavy</a:t>
            </a:r>
          </a:p>
        </p:txBody>
      </p:sp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86C8970C-B62D-F54C-80BA-E10E157E1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894138" cy="4022725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cs-CZ" altLang="cs-CZ" b="1" u="sng" dirty="0"/>
              <a:t>Myxedémové </a:t>
            </a:r>
            <a:r>
              <a:rPr lang="cs-CZ" altLang="cs-CZ" b="1" u="sng" dirty="0" err="1"/>
              <a:t>koma</a:t>
            </a:r>
            <a:r>
              <a:rPr lang="cs-CZ" altLang="cs-CZ" b="1" u="sng" dirty="0"/>
              <a:t> </a:t>
            </a:r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cs-CZ" altLang="cs-CZ" b="1" u="sng" dirty="0"/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 u pacientů s </a:t>
            </a:r>
            <a:r>
              <a:rPr lang="cs-CZ" altLang="cs-CZ" b="1" dirty="0" err="1"/>
              <a:t>hypothyreosou</a:t>
            </a:r>
            <a:r>
              <a:rPr lang="cs-CZ" altLang="cs-CZ" dirty="0"/>
              <a:t> vystavených zátěži (operace, infekce)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snižuje se tělesná teplota pod 30 </a:t>
            </a:r>
            <a:r>
              <a:rPr lang="cs-CZ" altLang="cs-CZ" dirty="0" err="1"/>
              <a:t>st.C</a:t>
            </a:r>
            <a:endParaRPr lang="cs-CZ" altLang="cs-CZ" dirty="0"/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bradykardie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ospalost 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terapie: na JIP či ARO -- </a:t>
            </a:r>
            <a:r>
              <a:rPr lang="cs-CZ" altLang="cs-CZ" dirty="0" err="1"/>
              <a:t>kardiostimulace</a:t>
            </a:r>
            <a:r>
              <a:rPr lang="cs-CZ" altLang="cs-CZ" dirty="0"/>
              <a:t>, řízená ventilace, podání – substituce hormonů štítné žlázy (</a:t>
            </a:r>
            <a:r>
              <a:rPr lang="cs-CZ" altLang="cs-CZ" dirty="0" err="1"/>
              <a:t>levothyroninu</a:t>
            </a:r>
            <a:r>
              <a:rPr lang="cs-CZ" altLang="cs-CZ" dirty="0"/>
              <a:t>), kortikoidy</a:t>
            </a:r>
          </a:p>
        </p:txBody>
      </p:sp>
      <p:sp>
        <p:nvSpPr>
          <p:cNvPr id="24579" name="Zástupný symbol pro obsah 3">
            <a:extLst>
              <a:ext uri="{FF2B5EF4-FFF2-40B4-BE49-F238E27FC236}">
                <a16:creationId xmlns:a16="http://schemas.microsoft.com/office/drawing/2014/main" id="{831F0080-DA7E-FD42-8B46-72E95A2BF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3638" y="1846263"/>
            <a:ext cx="3702050" cy="4022725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cs-CZ" altLang="cs-CZ" b="1" u="sng" dirty="0" err="1"/>
              <a:t>Tyreotoxická</a:t>
            </a:r>
            <a:r>
              <a:rPr lang="cs-CZ" altLang="cs-CZ" b="1" u="sng" dirty="0"/>
              <a:t> krize</a:t>
            </a:r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cs-CZ" altLang="cs-CZ" b="1" u="sng" dirty="0"/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u pacientů s </a:t>
            </a:r>
            <a:r>
              <a:rPr lang="cs-CZ" altLang="cs-CZ" b="1" dirty="0" err="1"/>
              <a:t>hyperthyreosou</a:t>
            </a:r>
            <a:r>
              <a:rPr lang="cs-CZ" altLang="cs-CZ" dirty="0"/>
              <a:t> při zátěži či vysadí-li tyreostatikum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 vysoká teplota 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 tachykardie 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 neklid, třes, nevolnost, zvracení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 bolesti břicha 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 srdeční selhávání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 terapie: tyreostatika </a:t>
            </a:r>
            <a:r>
              <a:rPr lang="cs-CZ" altLang="cs-CZ" dirty="0" err="1"/>
              <a:t>i.v</a:t>
            </a:r>
            <a:r>
              <a:rPr lang="cs-CZ" altLang="cs-CZ" dirty="0"/>
              <a:t>., </a:t>
            </a:r>
            <a:r>
              <a:rPr lang="cs-CZ" altLang="cs-CZ" dirty="0" err="1"/>
              <a:t>Lugolův</a:t>
            </a:r>
            <a:r>
              <a:rPr lang="cs-CZ" altLang="cs-CZ" dirty="0"/>
              <a:t> roztok (jód), </a:t>
            </a:r>
            <a:r>
              <a:rPr lang="el-GR" altLang="cs-CZ" dirty="0"/>
              <a:t>β</a:t>
            </a:r>
            <a:r>
              <a:rPr lang="cs-CZ" altLang="cs-CZ" dirty="0"/>
              <a:t>-blokátory, podpora životních funkcí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FC705C-69B0-7442-881C-95263B4219A8}"/>
              </a:ext>
            </a:extLst>
          </p:cNvPr>
          <p:cNvSpPr txBox="1"/>
          <p:nvPr/>
        </p:nvSpPr>
        <p:spPr>
          <a:xfrm>
            <a:off x="107950" y="103188"/>
            <a:ext cx="160655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ŠTÍTNÁ ŽLÁZA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3D8B1-66F1-3241-BFC1-09CE350E2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781925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PŘÍŠTITNÁ TĚLÍSKA</a:t>
            </a:r>
          </a:p>
        </p:txBody>
      </p:sp>
      <p:sp>
        <p:nvSpPr>
          <p:cNvPr id="16387" name="Podnadpis 2">
            <a:extLst>
              <a:ext uri="{FF2B5EF4-FFF2-40B4-BE49-F238E27FC236}">
                <a16:creationId xmlns:a16="http://schemas.microsoft.com/office/drawing/2014/main" id="{57650330-2DB8-F54E-93DA-F14C06BD4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eaLnBrk="1" fontAlgn="auto" hangingPunct="1">
              <a:defRPr/>
            </a:pPr>
            <a:endParaRPr lang="x-none" altLang="x-non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E5C0A-3A62-144C-B588-D97DD33B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PŘÍŠTITNÁ TĚLÍSKA</a:t>
            </a:r>
          </a:p>
        </p:txBody>
      </p:sp>
      <p:sp>
        <p:nvSpPr>
          <p:cNvPr id="26626" name="Zástupný symbol pro obsah 2">
            <a:extLst>
              <a:ext uri="{FF2B5EF4-FFF2-40B4-BE49-F238E27FC236}">
                <a16:creationId xmlns:a16="http://schemas.microsoft.com/office/drawing/2014/main" id="{9195CAE0-E583-E042-B259-44944B2D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3994150" cy="4022725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/>
              <a:t>párový endokrinní orgán, celkem 4 tělíska – horní a dolní pár, uloženy na zadní ploše štítné žlázy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/>
              <a:t>produkují hormon </a:t>
            </a:r>
            <a:r>
              <a:rPr lang="cs-CZ" altLang="cs-CZ" sz="2000" b="1"/>
              <a:t>parathormon PTH </a:t>
            </a:r>
            <a:r>
              <a:rPr lang="cs-CZ" altLang="cs-CZ" sz="2000"/>
              <a:t>- zajišťuje </a:t>
            </a:r>
            <a:r>
              <a:rPr lang="cs-CZ" altLang="cs-CZ" sz="2000" b="1"/>
              <a:t>kalcio – fosfátovou homeostázu </a:t>
            </a:r>
            <a:r>
              <a:rPr lang="cs-CZ" altLang="cs-CZ" sz="2000"/>
              <a:t>(udržování odpovídající hladiny ionizovaného kalcia v extracelulární tekutině)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/>
              <a:t>patologie: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800"/>
              <a:t>hypoparathypreóza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sz="1800"/>
              <a:t>hyperparathyreóza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primární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sekundární</a:t>
            </a:r>
          </a:p>
          <a:p>
            <a:pPr eaLnBrk="1" hangingPunct="1"/>
            <a:endParaRPr lang="cs-CZ" alt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C811F7-CEDD-FC4B-8BD2-A214CF7305B9}"/>
              </a:ext>
            </a:extLst>
          </p:cNvPr>
          <p:cNvSpPr txBox="1"/>
          <p:nvPr/>
        </p:nvSpPr>
        <p:spPr>
          <a:xfrm>
            <a:off x="107950" y="103188"/>
            <a:ext cx="2149475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PŘÍŠTITNÁ TĚLÍSKA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935D80CB-785F-7B44-989D-096329F4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69850"/>
            <a:ext cx="2324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ovéPole 2">
            <a:extLst>
              <a:ext uri="{FF2B5EF4-FFF2-40B4-BE49-F238E27FC236}">
                <a16:creationId xmlns:a16="http://schemas.microsoft.com/office/drawing/2014/main" id="{6026E622-4D42-F14D-B6ED-C8AE77D5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570663"/>
            <a:ext cx="56610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900"/>
              <a:t>https://www.wikiskripta.eu/w/P%C5%99%C3%AD%C5%A1t%C3%ADtn%C3%A1_t%C4%9Bl%C3%ADska</a:t>
            </a: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801CAFC8-589A-A144-B7E6-8678182E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62138"/>
            <a:ext cx="4452938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7FE9D-D77A-1741-A7DB-FB74FFDE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Hypoparathyreóza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2" name="Zástupný symbol pro obsah 2">
            <a:extLst>
              <a:ext uri="{FF2B5EF4-FFF2-40B4-BE49-F238E27FC236}">
                <a16:creationId xmlns:a16="http://schemas.microsoft.com/office/drawing/2014/main" id="{2CFDAEC6-42AD-254F-86ED-C5C038AD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8142288" cy="4724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- nedostatečná sekrece PTH </a:t>
            </a:r>
            <a:r>
              <a:rPr lang="cs-CZ" altLang="cs-CZ" dirty="0">
                <a:sym typeface="Wingdings" pitchFamily="2" charset="2"/>
              </a:rPr>
              <a:t> </a:t>
            </a:r>
            <a:r>
              <a:rPr lang="cs-CZ" altLang="cs-CZ" dirty="0" err="1">
                <a:sym typeface="Wingdings" pitchFamily="2" charset="2"/>
              </a:rPr>
              <a:t>hypokalcémie</a:t>
            </a:r>
            <a:r>
              <a:rPr lang="cs-CZ" altLang="cs-CZ" dirty="0">
                <a:sym typeface="Wingdings" pitchFamily="2" charset="2"/>
              </a:rPr>
              <a:t> </a:t>
            </a:r>
            <a:endParaRPr lang="cs-CZ" altLang="cs-CZ" dirty="0"/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cs-CZ" altLang="cs-CZ" b="1" u="sng" dirty="0"/>
              <a:t>Etiologie: </a:t>
            </a:r>
            <a:endParaRPr lang="cs-CZ" altLang="cs-CZ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sz="1600" dirty="0"/>
              <a:t>porucha vývoje příštítných tělísek, porucha </a:t>
            </a:r>
            <a:r>
              <a:rPr lang="cs-CZ" altLang="cs-CZ" sz="1600" dirty="0" err="1"/>
              <a:t>fce</a:t>
            </a:r>
            <a:r>
              <a:rPr lang="cs-CZ" altLang="cs-CZ" sz="1600" dirty="0"/>
              <a:t> PTH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altLang="cs-CZ" sz="1600" dirty="0"/>
              <a:t> odstranění či poškození tělísek - </a:t>
            </a:r>
            <a:r>
              <a:rPr lang="cs-CZ" altLang="cs-CZ" sz="1600" b="1" dirty="0"/>
              <a:t>nejčastěji pooperační </a:t>
            </a:r>
            <a:r>
              <a:rPr lang="cs-CZ" altLang="cs-CZ" sz="1600" b="1" dirty="0" err="1"/>
              <a:t>hypoparathyreóza</a:t>
            </a:r>
            <a:r>
              <a:rPr lang="cs-CZ" altLang="cs-CZ" sz="1600" b="1" dirty="0"/>
              <a:t> </a:t>
            </a:r>
            <a:r>
              <a:rPr lang="cs-CZ" altLang="cs-CZ" sz="1400" dirty="0"/>
              <a:t>(po </a:t>
            </a:r>
            <a:r>
              <a:rPr lang="cs-CZ" altLang="cs-CZ" sz="1400" dirty="0" err="1"/>
              <a:t>thyroidektomii</a:t>
            </a:r>
            <a:r>
              <a:rPr lang="cs-CZ" altLang="cs-CZ" sz="1400" dirty="0"/>
              <a:t>)</a:t>
            </a:r>
            <a:endParaRPr lang="cs-CZ" altLang="cs-CZ" sz="16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b="1" u="sng" dirty="0"/>
              <a:t>Klinický obraz : 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sz="1600" dirty="0"/>
              <a:t>zvýšená neuromuskulární dráždivost, </a:t>
            </a:r>
            <a:r>
              <a:rPr lang="cs-CZ" altLang="cs-CZ" sz="1600" b="1" dirty="0"/>
              <a:t>tetanie</a:t>
            </a:r>
            <a:r>
              <a:rPr lang="cs-CZ" altLang="cs-CZ" sz="1600" dirty="0"/>
              <a:t>, poruchy srdečního rytmu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altLang="cs-CZ" sz="1600" dirty="0"/>
              <a:t> psychické změny – deprese, úzkost, migrenózní bolesti hlavy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altLang="cs-CZ" sz="1600" dirty="0"/>
              <a:t> trofické změny – suchá tvrdá kůže s ragádami, </a:t>
            </a:r>
            <a:r>
              <a:rPr lang="cs-CZ" altLang="cs-CZ" sz="1600" dirty="0" err="1"/>
              <a:t>alopecia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areata</a:t>
            </a:r>
            <a:r>
              <a:rPr lang="cs-CZ" altLang="cs-CZ" sz="1600" dirty="0"/>
              <a:t>, </a:t>
            </a:r>
            <a:r>
              <a:rPr lang="cs-CZ" altLang="cs-CZ" sz="1600" b="1" dirty="0"/>
              <a:t>poruchy dentice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b="1" u="sng" dirty="0"/>
              <a:t>Terapie: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altLang="cs-CZ" sz="1600" dirty="0"/>
              <a:t>zvýšení sérové koncentrace kalcia + </a:t>
            </a:r>
            <a:r>
              <a:rPr lang="cs-CZ" altLang="cs-CZ" sz="1600" dirty="0" err="1"/>
              <a:t>suplementace</a:t>
            </a:r>
            <a:r>
              <a:rPr lang="cs-CZ" altLang="cs-CZ" sz="1600" dirty="0"/>
              <a:t> vitaminu D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altLang="cs-CZ" sz="1600" dirty="0"/>
              <a:t>přidávají se </a:t>
            </a:r>
            <a:r>
              <a:rPr lang="cs-CZ" altLang="cs-CZ" sz="1600" dirty="0" err="1"/>
              <a:t>thiazidová</a:t>
            </a:r>
            <a:r>
              <a:rPr lang="cs-CZ" altLang="cs-CZ" sz="1600" dirty="0"/>
              <a:t> diuretika (zadržují vápník v těle)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altLang="cs-CZ" sz="1600" dirty="0"/>
              <a:t>řešení tetanie akutním podáním kalcia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cs-CZ" altLang="cs-CZ" sz="1600" b="1" dirty="0"/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endParaRPr lang="cs-CZ" altLang="cs-CZ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669E49-6EF2-674A-AC87-7EC3A742C3C9}"/>
              </a:ext>
            </a:extLst>
          </p:cNvPr>
          <p:cNvSpPr txBox="1"/>
          <p:nvPr/>
        </p:nvSpPr>
        <p:spPr>
          <a:xfrm>
            <a:off x="107950" y="103188"/>
            <a:ext cx="2149475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PŘÍŠTITNÁ TĚLÍSKA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399F0-98AC-804B-A4C1-59DD60F0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Primární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hyperparathyreóza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2" name="Zástupný symbol pro obsah 2">
            <a:extLst>
              <a:ext uri="{FF2B5EF4-FFF2-40B4-BE49-F238E27FC236}">
                <a16:creationId xmlns:a16="http://schemas.microsoft.com/office/drawing/2014/main" id="{7DC884E8-8D8B-BD4A-9DB2-4FD27DFC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8142288" cy="4724400"/>
          </a:xfrm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cs-CZ" altLang="cs-CZ" b="1" u="sng" dirty="0"/>
              <a:t>Etiologie: </a:t>
            </a:r>
            <a:endParaRPr lang="cs-CZ" altLang="cs-CZ" dirty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sz="1600" dirty="0"/>
              <a:t>adenom příštítného tělíska, vzácně karcinom </a:t>
            </a:r>
            <a:r>
              <a:rPr lang="cs-CZ" altLang="cs-CZ" sz="1600" dirty="0">
                <a:sym typeface="Wingdings" pitchFamily="2" charset="2"/>
              </a:rPr>
              <a:t> zvýšená produkce PTH  zvýšená kalcémie</a:t>
            </a:r>
            <a:endParaRPr lang="cs-CZ" altLang="cs-CZ" sz="16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b="1" u="sng" dirty="0"/>
              <a:t>Klinický obraz : 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1600" i="1" dirty="0"/>
              <a:t>Kosti</a:t>
            </a:r>
            <a:r>
              <a:rPr lang="cs-CZ" sz="1600" dirty="0"/>
              <a:t>: se projevuje bolestmi kostí až patologickými frakturami, osteoporóza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1600" i="1" dirty="0"/>
              <a:t>Ledviny</a:t>
            </a:r>
            <a:r>
              <a:rPr lang="cs-CZ" sz="1600" dirty="0"/>
              <a:t>: nefrolitiáza, </a:t>
            </a:r>
            <a:r>
              <a:rPr lang="cs-CZ" sz="1600" dirty="0" err="1"/>
              <a:t>nefrokalcinóza</a:t>
            </a:r>
            <a:r>
              <a:rPr lang="cs-CZ" sz="1600" dirty="0"/>
              <a:t> s kalcifikacemi v </a:t>
            </a:r>
            <a:r>
              <a:rPr lang="cs-CZ" sz="1600" dirty="0" err="1"/>
              <a:t>intersticiu</a:t>
            </a:r>
            <a:r>
              <a:rPr lang="cs-CZ" sz="1600" dirty="0"/>
              <a:t> ledvin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1600" i="1" dirty="0"/>
              <a:t>GIT</a:t>
            </a:r>
            <a:r>
              <a:rPr lang="cs-CZ" sz="1600" dirty="0"/>
              <a:t>: akutní pankreatitida a peptického vřed, sklon k zácpě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1600" i="1" dirty="0"/>
              <a:t>Srdce: </a:t>
            </a:r>
            <a:r>
              <a:rPr lang="cs-CZ" sz="1600" dirty="0"/>
              <a:t>poruchy srdečního rytmu až zástavu srdce, HT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1600" i="1" dirty="0"/>
              <a:t>Psychické a nervosvalové příznaky</a:t>
            </a:r>
            <a:r>
              <a:rPr lang="cs-CZ" sz="1600" dirty="0"/>
              <a:t>: únavnost, deprese, svalová slabost</a:t>
            </a:r>
            <a:endParaRPr lang="cs-CZ" altLang="cs-CZ" sz="1600" b="1" u="sng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b="1" u="sng" dirty="0"/>
              <a:t>Terapie: </a:t>
            </a:r>
            <a:r>
              <a:rPr lang="cs-CZ" altLang="cs-CZ" sz="1600" dirty="0"/>
              <a:t>odstranění příčiny</a:t>
            </a:r>
            <a:endParaRPr lang="cs-CZ" altLang="cs-CZ" b="1" u="sng" dirty="0"/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cs-CZ" altLang="cs-CZ" sz="1600" b="1" dirty="0"/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Sekundární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hyperparathyreóza</a:t>
            </a:r>
            <a:r>
              <a:rPr lang="cs-CZ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cs-CZ" sz="1800" dirty="0"/>
              <a:t>reakce organismu na dlouhodobou </a:t>
            </a:r>
            <a:r>
              <a:rPr lang="cs-CZ" sz="1800" dirty="0" err="1"/>
              <a:t>hypokalcémii</a:t>
            </a:r>
            <a:r>
              <a:rPr lang="cs-CZ" sz="1800" dirty="0"/>
              <a:t> </a:t>
            </a:r>
            <a:r>
              <a:rPr lang="cs-CZ" sz="1800" dirty="0">
                <a:sym typeface="Wingdings" pitchFamily="2" charset="2"/>
              </a:rPr>
              <a:t> zvýšená sekrece PTH (</a:t>
            </a:r>
            <a:r>
              <a:rPr lang="cs-CZ" sz="1800" dirty="0" err="1">
                <a:sym typeface="Wingdings" pitchFamily="2" charset="2"/>
              </a:rPr>
              <a:t>kompenzatorně</a:t>
            </a:r>
            <a:r>
              <a:rPr lang="cs-CZ" sz="1800" dirty="0">
                <a:sym typeface="Wingdings" pitchFamily="2" charset="2"/>
              </a:rPr>
              <a:t>)</a:t>
            </a:r>
            <a:r>
              <a:rPr lang="cs-CZ" sz="1800" dirty="0"/>
              <a:t>. Příčiny: chronické ledvinné selhání, snížená absorpce vit. D vlivem střevních zánětů, dietní deficit vit. D nebo kalcia atd. </a:t>
            </a:r>
            <a:endParaRPr lang="cs-CZ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endParaRPr lang="cs-CZ" altLang="cs-CZ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65FA64-A846-D246-B6E3-08EBDEA5BF22}"/>
              </a:ext>
            </a:extLst>
          </p:cNvPr>
          <p:cNvSpPr txBox="1"/>
          <p:nvPr/>
        </p:nvSpPr>
        <p:spPr>
          <a:xfrm>
            <a:off x="107950" y="103188"/>
            <a:ext cx="2149475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PŘÍŠTITNÁ TĚLÍSKA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A9C80C1-0F52-5D4F-89C8-BAE72928E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NADLEDVINY</a:t>
            </a:r>
          </a:p>
        </p:txBody>
      </p:sp>
      <p:sp>
        <p:nvSpPr>
          <p:cNvPr id="30723" name="Podnadpis 4">
            <a:extLst>
              <a:ext uri="{FF2B5EF4-FFF2-40B4-BE49-F238E27FC236}">
                <a16:creationId xmlns:a16="http://schemas.microsoft.com/office/drawing/2014/main" id="{B1D74CC3-0596-9346-808C-14F8036EC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eaLnBrk="1" fontAlgn="auto" hangingPunct="1">
              <a:defRPr/>
            </a:pPr>
            <a:endParaRPr lang="x-none" altLang="x-non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C44C4012-13FD-C244-9098-BDAB872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Nadledviny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0E2862-8F2B-1743-954D-D12D0CC9C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1900" b="1" u="sng" dirty="0"/>
              <a:t>DŘEŇ</a:t>
            </a: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900" dirty="0"/>
              <a:t>produkuje katecholaminy: </a:t>
            </a:r>
            <a:r>
              <a:rPr lang="cs-CZ" altLang="cs-CZ" sz="1900" b="1" dirty="0"/>
              <a:t>adrenalin, noradrenalin, dopamin</a:t>
            </a: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900" dirty="0"/>
              <a:t>vznikla z </a:t>
            </a:r>
            <a:r>
              <a:rPr lang="cs-CZ" altLang="cs-CZ" sz="1900" dirty="0" err="1"/>
              <a:t>postgangliových</a:t>
            </a:r>
            <a:r>
              <a:rPr lang="cs-CZ" altLang="cs-CZ" sz="1900" dirty="0"/>
              <a:t> sympatických neuronů a je výlučně regulována nervově </a:t>
            </a: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900" b="1" dirty="0"/>
              <a:t>příprava organismu na stresové reakce </a:t>
            </a:r>
            <a:r>
              <a:rPr lang="cs-CZ" altLang="cs-CZ" sz="1900" dirty="0"/>
              <a:t>– bojuj vs. uteč</a:t>
            </a: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900" dirty="0"/>
              <a:t>metabolický účinek: </a:t>
            </a:r>
            <a:r>
              <a:rPr lang="cs-CZ" altLang="cs-CZ" sz="1900" b="1" dirty="0"/>
              <a:t>vznik pohotovostní glukosy </a:t>
            </a:r>
            <a:r>
              <a:rPr lang="cs-CZ" altLang="cs-CZ" sz="1900" dirty="0"/>
              <a:t>– odbourávání glykogenu, glukoneogeneze, lipolýza, </a:t>
            </a: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1900" dirty="0"/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900" b="1" dirty="0"/>
              <a:t>patologie: </a:t>
            </a:r>
            <a:r>
              <a:rPr lang="cs-CZ" altLang="cs-CZ" sz="1900" b="1" dirty="0" err="1"/>
              <a:t>feochromocytom</a:t>
            </a:r>
            <a:endParaRPr lang="cs-CZ" altLang="cs-CZ" sz="1900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B0A425F-F493-4340-AE20-B09796DB8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075" y="1846263"/>
            <a:ext cx="3702050" cy="4319587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KŮRA 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produkuje: </a:t>
            </a:r>
          </a:p>
          <a:p>
            <a:pPr marL="65151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glukokortikoidy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kortisol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 stimuluje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glukoneogenesi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zhoršení transportu glukosy do buněk, zhoršení utilizace glukosy (steroidní DM)</a:t>
            </a:r>
          </a:p>
          <a:p>
            <a:pPr marL="65151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mineralokortikoidy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(aldosteron): regulace hladiny vody v těle ovlivněním hladiny sodíku</a:t>
            </a:r>
          </a:p>
          <a:p>
            <a:pPr marL="65151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androgeny = pohlavní hormony</a:t>
            </a:r>
          </a:p>
          <a:p>
            <a:pPr marL="365760" lvl="1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lvl="1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9410" indent="-28575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patologie: celkový útlum kůry = nedostatek hormonů anebo zvýšené množství hormonů  </a:t>
            </a:r>
          </a:p>
          <a:p>
            <a:pPr marL="65151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785" lvl="4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5151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3D5AAEE-BA93-7D45-AB55-2A338B9EB476}"/>
              </a:ext>
            </a:extLst>
          </p:cNvPr>
          <p:cNvSpPr txBox="1"/>
          <p:nvPr/>
        </p:nvSpPr>
        <p:spPr>
          <a:xfrm>
            <a:off x="107950" y="103188"/>
            <a:ext cx="1490663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NADLEDVINY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8888200E-4591-EC4B-90B0-636AFCD4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30175"/>
            <a:ext cx="21113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ovéPole 1">
            <a:extLst>
              <a:ext uri="{FF2B5EF4-FFF2-40B4-BE49-F238E27FC236}">
                <a16:creationId xmlns:a16="http://schemas.microsoft.com/office/drawing/2014/main" id="{BA11B58C-4247-DB4D-A2D9-A852F877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6494463"/>
            <a:ext cx="4868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/>
              <a:t>https://www.wikiskripta.eu/w/Nadledviny#/media/File:Illu_adrenal_gland.jpg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D5F77530-E68D-A349-9A98-BDB87379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Feochromocytom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6" name="Zástupný symbol pro obsah 4">
            <a:extLst>
              <a:ext uri="{FF2B5EF4-FFF2-40B4-BE49-F238E27FC236}">
                <a16:creationId xmlns:a16="http://schemas.microsoft.com/office/drawing/2014/main" id="{62C94D7F-2362-B346-A684-E97E2979D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 vzácný nádor dřeně nadledvinek, většinou jde o benigní nádor pouze v 10% je nádor maligní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cs-CZ" altLang="cs-CZ" b="1"/>
              <a:t>zvýšená produkce ADERENALINU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cs-CZ" altLang="cs-CZ" b="1"/>
              <a:t>klinické projevy: </a:t>
            </a:r>
            <a:r>
              <a:rPr lang="cs-CZ" altLang="cs-CZ"/>
              <a:t>hypertenze fixovaná 52%, paroxysmální 42%, bolesti hlavy, pocení, palpitace, zblednutí, nervozita, úzkost, třes, dyspeptické potíže, bolesti na hrudi = </a:t>
            </a:r>
            <a:r>
              <a:rPr lang="cs-CZ" altLang="cs-CZ" i="1"/>
              <a:t>vystupňovaná a náhodná stresová reakce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 terapie: chirurgická léčby, adrenalectomie s přípravou </a:t>
            </a:r>
            <a:r>
              <a:rPr lang="el-GR" altLang="cs-CZ"/>
              <a:t>α</a:t>
            </a:r>
            <a:r>
              <a:rPr lang="cs-CZ" altLang="cs-CZ"/>
              <a:t>-blokátorem…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BAC552-91C8-4A47-9474-F78DE380478A}"/>
              </a:ext>
            </a:extLst>
          </p:cNvPr>
          <p:cNvSpPr txBox="1"/>
          <p:nvPr/>
        </p:nvSpPr>
        <p:spPr>
          <a:xfrm>
            <a:off x="107950" y="103188"/>
            <a:ext cx="2249488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NADLEDVINY - DŘEŇ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E123D-003F-2743-A971-BA6F4E07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err="1"/>
              <a:t>Addisonova</a:t>
            </a:r>
            <a:r>
              <a:rPr lang="cs-CZ" b="1" dirty="0"/>
              <a:t> 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1F142E-3F1A-C64B-8B7E-3122B055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853363" cy="4175125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dirty="0"/>
              <a:t>Chronická insuficience </a:t>
            </a:r>
            <a:r>
              <a:rPr lang="cs-CZ" b="1" dirty="0"/>
              <a:t>- </a:t>
            </a:r>
            <a:r>
              <a:rPr lang="cs-CZ" dirty="0"/>
              <a:t>hypofunkce kůry nadledvin: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Primární</a:t>
            </a:r>
            <a:r>
              <a:rPr lang="cs-CZ" sz="1600" dirty="0"/>
              <a:t> </a:t>
            </a:r>
            <a:r>
              <a:rPr lang="cs-CZ" sz="1600" b="1" dirty="0"/>
              <a:t>insuficience: </a:t>
            </a:r>
            <a:r>
              <a:rPr lang="cs-CZ" sz="1600" dirty="0"/>
              <a:t>autoimunitní poškození, zánět či nádor  </a:t>
            </a:r>
            <a:r>
              <a:rPr lang="cs-CZ" sz="1600" dirty="0">
                <a:sym typeface="Wingdings" pitchFamily="2" charset="2"/>
              </a:rPr>
              <a:t></a:t>
            </a:r>
            <a:r>
              <a:rPr lang="cs-CZ" sz="1600" b="1" dirty="0">
                <a:sym typeface="Wingdings" pitchFamily="2" charset="2"/>
              </a:rPr>
              <a:t> </a:t>
            </a:r>
            <a:r>
              <a:rPr lang="cs-CZ" sz="1600" dirty="0">
                <a:sym typeface="Wingdings" pitchFamily="2" charset="2"/>
              </a:rPr>
              <a:t>vystupňovaná sekrece ACTH  n</a:t>
            </a:r>
            <a:r>
              <a:rPr lang="cs-CZ" sz="1600" dirty="0"/>
              <a:t>edostatek aldosteronu – ztráta Na, Cl a vody</a:t>
            </a:r>
            <a:r>
              <a:rPr lang="cs-CZ" sz="1600" b="1" dirty="0">
                <a:sym typeface="Wingdings" pitchFamily="2" charset="2"/>
              </a:rPr>
              <a:t> </a:t>
            </a:r>
          </a:p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r>
              <a:rPr lang="cs-CZ" sz="1600" b="1" dirty="0">
                <a:sym typeface="Wingdings" pitchFamily="2" charset="2"/>
              </a:rPr>
              <a:t>- </a:t>
            </a:r>
            <a:r>
              <a:rPr lang="cs-CZ" sz="1600" dirty="0">
                <a:sym typeface="Wingdings" pitchFamily="2" charset="2"/>
              </a:rPr>
              <a:t>slabost, nevýkonnost, hubnutí, zácpa/průjem, bolesti břicha a svalů, bradykardie, snížená glykémie a TK, pigmentace na dlaních, v rýhách, </a:t>
            </a:r>
            <a:r>
              <a:rPr lang="cs-CZ" sz="1600" b="1" dirty="0">
                <a:sym typeface="Wingdings" pitchFamily="2" charset="2"/>
              </a:rPr>
              <a:t>grafitové skvrny na sliznicích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Sekundární insuficience</a:t>
            </a:r>
            <a:r>
              <a:rPr lang="cs-CZ" sz="1600" dirty="0"/>
              <a:t>: při </a:t>
            </a:r>
            <a:r>
              <a:rPr lang="cs-CZ" sz="1600" dirty="0">
                <a:solidFill>
                  <a:schemeClr val="tx1"/>
                </a:solidFill>
                <a:hlinkClick r:id="rId2" tooltip="Nemoci hypotalamo-hypofyzárního systém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hypotalamo-hypofyzární nedostatečnosti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/>
              <a:t>nedostatek ACTH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600" b="1" dirty="0" err="1"/>
              <a:t>Iatrogenní</a:t>
            </a:r>
            <a:r>
              <a:rPr lang="cs-CZ" sz="1600" dirty="0"/>
              <a:t> </a:t>
            </a:r>
            <a:r>
              <a:rPr lang="cs-CZ" sz="1600" b="1" dirty="0"/>
              <a:t>insuficience:</a:t>
            </a:r>
            <a:r>
              <a:rPr lang="cs-CZ" sz="1600" dirty="0"/>
              <a:t> přechodná, z útlumu nadledvinové kůry při dlouhodobém farmakologickém podávání glukokortikoidů</a:t>
            </a:r>
          </a:p>
          <a:p>
            <a:pPr eaLnBrk="1" hangingPunct="1">
              <a:defRPr/>
            </a:pPr>
            <a:r>
              <a:rPr lang="cs-CZ" b="1" u="sng" dirty="0"/>
              <a:t>Akutní selhání kůry nadledvin</a:t>
            </a:r>
            <a:endParaRPr lang="cs-CZ" u="sng" dirty="0"/>
          </a:p>
          <a:p>
            <a:pPr marL="18488" indent="-1848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- </a:t>
            </a:r>
            <a:r>
              <a:rPr lang="cs-CZ" sz="1800" dirty="0"/>
              <a:t>šokový stav s tachykardií, vysokou teplotou, zrychleným dechem, chladné končetiny, krvácení do kůže</a:t>
            </a:r>
          </a:p>
          <a:p>
            <a:pPr marL="18488" indent="-1848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-- při </a:t>
            </a:r>
            <a:r>
              <a:rPr lang="cs-CZ" sz="1600" b="1" dirty="0"/>
              <a:t>krvácení</a:t>
            </a:r>
            <a:r>
              <a:rPr lang="cs-CZ" sz="1600" dirty="0"/>
              <a:t> </a:t>
            </a:r>
            <a:r>
              <a:rPr lang="cs-CZ" sz="1600" b="1" dirty="0"/>
              <a:t>do nadledvin </a:t>
            </a:r>
            <a:r>
              <a:rPr lang="cs-CZ" sz="1600" dirty="0"/>
              <a:t>u novorozence po porodním traumatu, </a:t>
            </a:r>
          </a:p>
          <a:p>
            <a:pPr marL="18488" indent="-1848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-- při </a:t>
            </a:r>
            <a:r>
              <a:rPr lang="cs-CZ" sz="1600" b="1" dirty="0"/>
              <a:t>nekróze</a:t>
            </a:r>
            <a:r>
              <a:rPr lang="cs-CZ" sz="1600" dirty="0"/>
              <a:t> </a:t>
            </a:r>
            <a:r>
              <a:rPr lang="cs-CZ" sz="1600" b="1" dirty="0"/>
              <a:t>nadledvin a krvácení </a:t>
            </a:r>
            <a:r>
              <a:rPr lang="cs-CZ" sz="1600" dirty="0"/>
              <a:t>do nich při infekci (meningokoková sepse = tzv. </a:t>
            </a:r>
            <a:r>
              <a:rPr lang="cs-CZ" sz="1600" dirty="0" err="1"/>
              <a:t>Waterhouseově-Friderichsenově</a:t>
            </a:r>
            <a:r>
              <a:rPr lang="cs-CZ" sz="1600" dirty="0"/>
              <a:t> syndrom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666AFA-1DBD-5049-8FD4-C55FE2B22086}"/>
              </a:ext>
            </a:extLst>
          </p:cNvPr>
          <p:cNvSpPr txBox="1"/>
          <p:nvPr/>
        </p:nvSpPr>
        <p:spPr>
          <a:xfrm>
            <a:off x="107950" y="103188"/>
            <a:ext cx="2238375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NADLEDVINY - KŮRA</a:t>
            </a:r>
          </a:p>
        </p:txBody>
      </p:sp>
      <p:pic>
        <p:nvPicPr>
          <p:cNvPr id="32772" name="Picture 2" descr="Addisonova choroba » Nechcikazy.cz">
            <a:extLst>
              <a:ext uri="{FF2B5EF4-FFF2-40B4-BE49-F238E27FC236}">
                <a16:creationId xmlns:a16="http://schemas.microsoft.com/office/drawing/2014/main" id="{375BCF00-68E0-0C4B-A130-1D0534846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t="5589" r="13034" b="13847"/>
          <a:stretch>
            <a:fillRect/>
          </a:stretch>
        </p:blipFill>
        <p:spPr bwMode="auto">
          <a:xfrm>
            <a:off x="6167438" y="103188"/>
            <a:ext cx="28797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399CCB7-2F8E-2643-BCC8-9B73EF47370E}"/>
              </a:ext>
            </a:extLst>
          </p:cNvPr>
          <p:cNvSpPr txBox="1"/>
          <p:nvPr/>
        </p:nvSpPr>
        <p:spPr>
          <a:xfrm>
            <a:off x="107950" y="6475413"/>
            <a:ext cx="30194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https://</a:t>
            </a:r>
            <a:r>
              <a:rPr lang="cs-CZ" sz="1050" dirty="0" err="1"/>
              <a:t>www.nechcikazy.cz</a:t>
            </a:r>
            <a:r>
              <a:rPr lang="cs-CZ" sz="1050" dirty="0"/>
              <a:t>/</a:t>
            </a:r>
            <a:r>
              <a:rPr lang="cs-CZ" sz="1050" dirty="0" err="1"/>
              <a:t>addisonova</a:t>
            </a:r>
            <a:r>
              <a:rPr lang="cs-CZ" sz="1050" dirty="0"/>
              <a:t>-choroba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3">
            <a:extLst>
              <a:ext uri="{FF2B5EF4-FFF2-40B4-BE49-F238E27FC236}">
                <a16:creationId xmlns:a16="http://schemas.microsoft.com/office/drawing/2014/main" id="{3E3DCEE9-2747-894C-9543-4AE6D079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853363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KORTIKOIDY</a:t>
            </a:r>
            <a:r>
              <a:rPr lang="cs-CZ" altLang="x-none" sz="4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- </a:t>
            </a:r>
            <a:r>
              <a:rPr lang="cs-CZ" altLang="x-none" sz="4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hormonální </a:t>
            </a:r>
            <a:r>
              <a:rPr lang="cs-CZ" altLang="x-none" sz="4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dysbalance</a:t>
            </a:r>
            <a:endParaRPr lang="cs-CZ" altLang="x-none" sz="44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33794" name="Zástupný symbol pro text 4">
            <a:extLst>
              <a:ext uri="{FF2B5EF4-FFF2-40B4-BE49-F238E27FC236}">
                <a16:creationId xmlns:a16="http://schemas.microsoft.com/office/drawing/2014/main" id="{8914ABED-9094-1246-B183-6D24793ED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3703638" cy="736600"/>
          </a:xfrm>
        </p:spPr>
        <p:txBody>
          <a:bodyPr/>
          <a:lstStyle/>
          <a:p>
            <a:pPr eaLnBrk="1" hangingPunct="1"/>
            <a:r>
              <a:rPr lang="cs-CZ" altLang="cs-CZ" b="1" cap="none">
                <a:ea typeface="ＭＳ Ｐゴシック" panose="020B0600070205080204" pitchFamily="34" charset="-128"/>
              </a:rPr>
              <a:t>Nadbytek  glukokortikoidů</a:t>
            </a:r>
          </a:p>
        </p:txBody>
      </p:sp>
      <p:sp>
        <p:nvSpPr>
          <p:cNvPr id="15364" name="Zástupný symbol pro obsah 5">
            <a:extLst>
              <a:ext uri="{FF2B5EF4-FFF2-40B4-BE49-F238E27FC236}">
                <a16:creationId xmlns:a16="http://schemas.microsoft.com/office/drawing/2014/main" id="{F89288D6-7003-1841-B0E3-BF5CB1AE7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325" y="2582863"/>
            <a:ext cx="3703638" cy="3286125"/>
          </a:xfrm>
        </p:spPr>
        <p:txBody>
          <a:bodyPr rtlCol="0">
            <a:normAutofit/>
          </a:bodyPr>
          <a:lstStyle/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obezita centripetální, </a:t>
            </a:r>
            <a:r>
              <a:rPr lang="cs-CZ" altLang="x-none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striae</a:t>
            </a: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v oblasti břicha</a:t>
            </a: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hirsutismus</a:t>
            </a: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měsíčkovitý obličej</a:t>
            </a: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hypokalémie</a:t>
            </a:r>
            <a:endParaRPr lang="cs-CZ" altLang="x-none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poruchy metabolismu glukosy</a:t>
            </a: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vzestup cholesterolu</a:t>
            </a: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vzestup TK proti vstupním hodnotám často až vznik hypertenze</a:t>
            </a: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horší hojení ran</a:t>
            </a:r>
          </a:p>
          <a:p>
            <a:pPr marL="91440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cs-CZ" altLang="x-none" sz="22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33796" name="Zástupný symbol pro text 6">
            <a:extLst>
              <a:ext uri="{FF2B5EF4-FFF2-40B4-BE49-F238E27FC236}">
                <a16:creationId xmlns:a16="http://schemas.microsoft.com/office/drawing/2014/main" id="{7E915A14-6C7D-5A4C-AE58-ADA153A29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4075" y="1846263"/>
            <a:ext cx="3702050" cy="736600"/>
          </a:xfrm>
        </p:spPr>
        <p:txBody>
          <a:bodyPr/>
          <a:lstStyle/>
          <a:p>
            <a:pPr eaLnBrk="1" hangingPunct="1"/>
            <a:r>
              <a:rPr lang="cs-CZ" altLang="cs-CZ" b="1" cap="none">
                <a:ea typeface="ＭＳ Ｐゴシック" panose="020B0600070205080204" pitchFamily="34" charset="-128"/>
              </a:rPr>
              <a:t>Nedostatek glukokortikoidů</a:t>
            </a:r>
          </a:p>
        </p:txBody>
      </p:sp>
      <p:sp>
        <p:nvSpPr>
          <p:cNvPr id="33797" name="Zástupný symbol pro obsah 7">
            <a:extLst>
              <a:ext uri="{FF2B5EF4-FFF2-40B4-BE49-F238E27FC236}">
                <a16:creationId xmlns:a16="http://schemas.microsoft.com/office/drawing/2014/main" id="{98FCDDCA-8AC6-844D-9B0A-7E791BF97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4075" y="2582863"/>
            <a:ext cx="3702050" cy="3286125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ea typeface="ＭＳ Ｐゴシック" panose="020B0600070205080204" pitchFamily="34" charset="-128"/>
              </a:rPr>
              <a:t>astenie až kachexie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ea typeface="ＭＳ Ｐゴシック" panose="020B0600070205080204" pitchFamily="34" charset="-128"/>
              </a:rPr>
              <a:t>hyperkalémie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ea typeface="ＭＳ Ｐゴシック" panose="020B0600070205080204" pitchFamily="34" charset="-128"/>
              </a:rPr>
              <a:t>hypoglykémie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ea typeface="ＭＳ Ｐゴシック" panose="020B0600070205080204" pitchFamily="34" charset="-128"/>
              </a:rPr>
              <a:t>bolesti břicha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D8BB8C-79C7-574B-B28D-D3CD699CB7C6}"/>
              </a:ext>
            </a:extLst>
          </p:cNvPr>
          <p:cNvSpPr txBox="1"/>
          <p:nvPr/>
        </p:nvSpPr>
        <p:spPr>
          <a:xfrm>
            <a:off x="107950" y="103188"/>
            <a:ext cx="2238375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NADLEDVINY - KŮRA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3D0D433-FC51-E542-94CE-7E480297F92C}"/>
              </a:ext>
            </a:extLst>
          </p:cNvPr>
          <p:cNvSpPr txBox="1"/>
          <p:nvPr/>
        </p:nvSpPr>
        <p:spPr>
          <a:xfrm>
            <a:off x="665163" y="5686425"/>
            <a:ext cx="3217862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CUSHINGŮV SYNDROM </a:t>
            </a:r>
            <a:r>
              <a:rPr lang="cs-CZ" dirty="0"/>
              <a:t>– dlouhodobé nadměrné působení kortizolu </a:t>
            </a:r>
            <a:r>
              <a:rPr lang="cs-CZ" dirty="0">
                <a:sym typeface="Wingdings" pitchFamily="2" charset="2"/>
              </a:rPr>
              <a:t> viz dále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ázek 2" descr="Velká skupina parašutistů ve vzduchu">
            <a:extLst>
              <a:ext uri="{FF2B5EF4-FFF2-40B4-BE49-F238E27FC236}">
                <a16:creationId xmlns:a16="http://schemas.microsoft.com/office/drawing/2014/main" id="{B8516593-0E55-9A44-8AD4-B88F2A89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1588"/>
            <a:ext cx="97218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3" name="Zástupný obsah 2">
            <a:extLst>
              <a:ext uri="{FF2B5EF4-FFF2-40B4-BE49-F238E27FC236}">
                <a16:creationId xmlns:a16="http://schemas.microsoft.com/office/drawing/2014/main" id="{20AF021E-0F0D-7844-B44A-3385B1D6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620713"/>
            <a:ext cx="4794250" cy="30575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 eaLnBrk="1" hangingPunct="1">
              <a:buFont typeface="Calibri" panose="020F0502020204030204" pitchFamily="34" charset="0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Nemoci žláz s vnitřní sekrecí, symptomy   závažných poruch, zásady substituční léčby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štítná žláza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příštítná tělíska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nadledviny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hypofýza a </a:t>
            </a:r>
            <a:r>
              <a:rPr lang="cs-CZ" alt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hypothalamus</a:t>
            </a: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3">
            <a:extLst>
              <a:ext uri="{FF2B5EF4-FFF2-40B4-BE49-F238E27FC236}">
                <a16:creationId xmlns:a16="http://schemas.microsoft.com/office/drawing/2014/main" id="{FCB4A2C5-C6F9-8B48-B25A-5F534AB1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853363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CUSHINGŮV SYNDROM</a:t>
            </a:r>
          </a:p>
        </p:txBody>
      </p:sp>
      <p:sp>
        <p:nvSpPr>
          <p:cNvPr id="15364" name="Zástupný symbol pro obsah 5">
            <a:extLst>
              <a:ext uri="{FF2B5EF4-FFF2-40B4-BE49-F238E27FC236}">
                <a16:creationId xmlns:a16="http://schemas.microsoft.com/office/drawing/2014/main" id="{D3F9DC1D-82D8-C54A-8745-004B5E65A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475" y="1881188"/>
            <a:ext cx="2811463" cy="4427537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nadměrná sekrece kortizolu a působení jeho zvýšených koncentrací na organismus</a:t>
            </a:r>
          </a:p>
          <a:p>
            <a:pPr marL="91440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onemocnění s variabilní etiologií: </a:t>
            </a: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ACTH dependentní</a:t>
            </a:r>
            <a:r>
              <a:rPr lang="cs-CZ" altLang="x-none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Cushingův</a:t>
            </a:r>
            <a:r>
              <a:rPr lang="cs-CZ" altLang="x-none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syndrom, způsobený primárně nadprodukcí ACTH (produkující adenom hypofýzy) v 99%</a:t>
            </a: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ektopická nadprodukce ACTH jinými tumory </a:t>
            </a:r>
            <a:r>
              <a:rPr lang="cs-CZ" altLang="x-none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(</a:t>
            </a:r>
            <a:r>
              <a:rPr lang="cs-CZ" altLang="x-none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paraneoplastický</a:t>
            </a:r>
            <a:r>
              <a:rPr lang="cs-CZ" altLang="x-none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CS, ektopický ACTH syndrom) </a:t>
            </a:r>
          </a:p>
          <a:p>
            <a:pPr marL="383540" lvl="1" indent="-91440" eaLnBrk="1" fontAlgn="auto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x-none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ACTH-</a:t>
            </a:r>
            <a:r>
              <a:rPr lang="cs-CZ" altLang="x-non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independentní</a:t>
            </a:r>
            <a:r>
              <a:rPr lang="cs-CZ" altLang="x-none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Cushingův</a:t>
            </a:r>
            <a:r>
              <a:rPr lang="cs-CZ" altLang="x-none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syndrom -- nadprodukce kortizolu v kůře nadledvin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6617C64-DD18-F04D-AC4E-4941BB7D5374}"/>
              </a:ext>
            </a:extLst>
          </p:cNvPr>
          <p:cNvSpPr txBox="1"/>
          <p:nvPr/>
        </p:nvSpPr>
        <p:spPr>
          <a:xfrm>
            <a:off x="107950" y="103188"/>
            <a:ext cx="2238375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NADLEDVINY - KŮRA</a:t>
            </a:r>
          </a:p>
        </p:txBody>
      </p:sp>
      <p:pic>
        <p:nvPicPr>
          <p:cNvPr id="34820" name="Picture 7" descr="Zvýšené ochlupení a zarudlé strie typické u Cushingova syndromu">
            <a:extLst>
              <a:ext uri="{FF2B5EF4-FFF2-40B4-BE49-F238E27FC236}">
                <a16:creationId xmlns:a16="http://schemas.microsoft.com/office/drawing/2014/main" id="{18766DA2-BCD1-2F47-BEB3-307B88CE6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1887538"/>
            <a:ext cx="1925638" cy="258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ovéPole 2">
            <a:extLst>
              <a:ext uri="{FF2B5EF4-FFF2-40B4-BE49-F238E27FC236}">
                <a16:creationId xmlns:a16="http://schemas.microsoft.com/office/drawing/2014/main" id="{C4F8E0D1-9404-7A45-A4A7-DD60CF23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6700"/>
            <a:ext cx="5746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/>
              <a:t>https://www.wikiskripta.eu/w/Cushing%C5%AFv_syndrom#/media/File:CushingsBody.jpg</a:t>
            </a:r>
          </a:p>
        </p:txBody>
      </p:sp>
      <p:pic>
        <p:nvPicPr>
          <p:cNvPr id="34822" name="Picture 9" descr="Patient education: Cushing's syndrome (Beyond the Basics) - UpToDate">
            <a:extLst>
              <a:ext uri="{FF2B5EF4-FFF2-40B4-BE49-F238E27FC236}">
                <a16:creationId xmlns:a16="http://schemas.microsoft.com/office/drawing/2014/main" id="{5D3DD9F2-6857-AF4A-9C9A-07D8F51B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852613"/>
            <a:ext cx="3933825" cy="484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2" descr="Care for Cushing's disease provided by multidisciplinary Pituitary Program">
            <a:extLst>
              <a:ext uri="{FF2B5EF4-FFF2-40B4-BE49-F238E27FC236}">
                <a16:creationId xmlns:a16="http://schemas.microsoft.com/office/drawing/2014/main" id="{5F13AAFC-58D9-9849-9222-235B6F8A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t="4190" r="32182" b="45799"/>
          <a:stretch>
            <a:fillRect/>
          </a:stretch>
        </p:blipFill>
        <p:spPr bwMode="auto">
          <a:xfrm>
            <a:off x="3059113" y="4564063"/>
            <a:ext cx="1930400" cy="2138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3">
            <a:extLst>
              <a:ext uri="{FF2B5EF4-FFF2-40B4-BE49-F238E27FC236}">
                <a16:creationId xmlns:a16="http://schemas.microsoft.com/office/drawing/2014/main" id="{A15AF5C2-038D-124F-8B64-6484D2B84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dirty="0">
                <a:ea typeface="ＭＳ Ｐゴシック" charset="-128"/>
              </a:rPr>
              <a:t>HYPOFÝZA A HYPOTHALAMUS</a:t>
            </a:r>
          </a:p>
        </p:txBody>
      </p:sp>
      <p:sp>
        <p:nvSpPr>
          <p:cNvPr id="21505" name="Podnadpis 4">
            <a:extLst>
              <a:ext uri="{FF2B5EF4-FFF2-40B4-BE49-F238E27FC236}">
                <a16:creationId xmlns:a16="http://schemas.microsoft.com/office/drawing/2014/main" id="{CA40807C-612E-334D-8865-E33C7C828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eaLnBrk="1" fontAlgn="auto" hangingPunct="1">
              <a:defRPr/>
            </a:pP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>
            <a:extLst>
              <a:ext uri="{FF2B5EF4-FFF2-40B4-BE49-F238E27FC236}">
                <a16:creationId xmlns:a16="http://schemas.microsoft.com/office/drawing/2014/main" id="{17EF80E4-4CD1-8449-AC06-1D14D3A7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HYPOFÝZA</a:t>
            </a:r>
          </a:p>
        </p:txBody>
      </p:sp>
      <p:sp>
        <p:nvSpPr>
          <p:cNvPr id="35845" name="Zástupný symbol pro obsah 6">
            <a:extLst>
              <a:ext uri="{FF2B5EF4-FFF2-40B4-BE49-F238E27FC236}">
                <a16:creationId xmlns:a16="http://schemas.microsoft.com/office/drawing/2014/main" id="{A0A2DB93-813C-8A4B-B5F7-D2B6F4F51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cs-CZ" sz="2000" dirty="0"/>
              <a:t>hypofýza –neboli </a:t>
            </a:r>
            <a:r>
              <a:rPr lang="cs-CZ" sz="2000" dirty="0" err="1"/>
              <a:t>podvěšek</a:t>
            </a:r>
            <a:r>
              <a:rPr lang="cs-CZ" sz="2000" dirty="0"/>
              <a:t> mozkový (</a:t>
            </a:r>
            <a:r>
              <a:rPr lang="cs-CZ" sz="2000" dirty="0" err="1"/>
              <a:t>glandula</a:t>
            </a:r>
            <a:r>
              <a:rPr lang="cs-CZ" sz="2000" dirty="0"/>
              <a:t> </a:t>
            </a:r>
            <a:r>
              <a:rPr lang="cs-CZ" sz="2000" dirty="0" err="1"/>
              <a:t>pituitaria</a:t>
            </a:r>
            <a:r>
              <a:rPr lang="cs-CZ" sz="2000" dirty="0"/>
              <a:t>)  je součástí </a:t>
            </a:r>
            <a:r>
              <a:rPr lang="cs-CZ" sz="2000" dirty="0" err="1"/>
              <a:t>hypothalamo</a:t>
            </a:r>
            <a:r>
              <a:rPr lang="cs-CZ" sz="2000" dirty="0"/>
              <a:t>-hypofyzárního systému, který se podílí na </a:t>
            </a:r>
            <a:r>
              <a:rPr lang="cs-CZ" sz="2000" b="1" dirty="0"/>
              <a:t>řízení žláz s vnitřní sekrecí, růstu a metabolismu i udržování vodní a elektrolytové rovnováhy</a:t>
            </a:r>
            <a:endParaRPr lang="cs-CZ" sz="2000" dirty="0"/>
          </a:p>
          <a:p>
            <a:pPr lvl="1" eaLnBrk="1" hangingPunct="1">
              <a:defRPr/>
            </a:pPr>
            <a:r>
              <a:rPr lang="cs-CZ" sz="2000" dirty="0"/>
              <a:t>onemocnění hypofýzy se tedy projevuje jednak příznaky z poruchy funkce endokrinních žláz, tak lokálními příznaky souvisejícími s lokalizací adenohypofýzy</a:t>
            </a:r>
          </a:p>
          <a:p>
            <a:pPr lvl="1" eaLnBrk="1" hangingPunct="1">
              <a:defRPr/>
            </a:pPr>
            <a:r>
              <a:rPr lang="cs-CZ" sz="2000" dirty="0"/>
              <a:t>jako u ostatních endokrinních orgánů </a:t>
            </a:r>
          </a:p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r>
              <a:rPr lang="cs-CZ" sz="2000" dirty="0"/>
              <a:t>dochází buď k projevům hypofunkce, </a:t>
            </a:r>
          </a:p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r>
              <a:rPr lang="cs-CZ" sz="2000" dirty="0"/>
              <a:t>nebo nadměrné sekreci hormonu </a:t>
            </a:r>
          </a:p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r>
              <a:rPr lang="cs-CZ" sz="2000" dirty="0"/>
              <a:t>– hyperfunkci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ea typeface="ＭＳ Ｐゴシック" panose="020B0600070205080204" pitchFamily="34" charset="-12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D490B2E-289E-DA45-BEA3-07EB681A7A16}"/>
              </a:ext>
            </a:extLst>
          </p:cNvPr>
          <p:cNvSpPr txBox="1"/>
          <p:nvPr/>
        </p:nvSpPr>
        <p:spPr>
          <a:xfrm>
            <a:off x="107950" y="103188"/>
            <a:ext cx="3198813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HYPOFÝZA A HYPOTHALAMUS</a:t>
            </a:r>
          </a:p>
        </p:txBody>
      </p:sp>
      <p:sp>
        <p:nvSpPr>
          <p:cNvPr id="37892" name="TextovéPole 3">
            <a:extLst>
              <a:ext uri="{FF2B5EF4-FFF2-40B4-BE49-F238E27FC236}">
                <a16:creationId xmlns:a16="http://schemas.microsoft.com/office/drawing/2014/main" id="{C6C48584-3880-8C4D-ACFC-7BB6A1FD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523038"/>
            <a:ext cx="4983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000"/>
              <a:t>https://www.wikiskripta.eu/w/Onemocn%C4%9Bn%C3%AD_adenohypof%C3%BDzy</a:t>
            </a:r>
          </a:p>
        </p:txBody>
      </p:sp>
      <p:pic>
        <p:nvPicPr>
          <p:cNvPr id="37893" name="Picture 7" descr="Hypofýza – podvěsek mozkový – funkce a nemoci (poruchy, nádory) - Úvod |  ASKLEPION s.r.o.">
            <a:extLst>
              <a:ext uri="{FF2B5EF4-FFF2-40B4-BE49-F238E27FC236}">
                <a16:creationId xmlns:a16="http://schemas.microsoft.com/office/drawing/2014/main" id="{A6F5C874-670F-E640-8F92-D0745CF1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683221"/>
            <a:ext cx="3704283" cy="310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>
            <a:extLst>
              <a:ext uri="{FF2B5EF4-FFF2-40B4-BE49-F238E27FC236}">
                <a16:creationId xmlns:a16="http://schemas.microsoft.com/office/drawing/2014/main" id="{389FF109-5C62-434D-BEA2-84F2062D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Hormony hypofýzy</a:t>
            </a:r>
          </a:p>
        </p:txBody>
      </p:sp>
      <p:sp>
        <p:nvSpPr>
          <p:cNvPr id="11267" name="Zástupný symbol pro text 3">
            <a:extLst>
              <a:ext uri="{FF2B5EF4-FFF2-40B4-BE49-F238E27FC236}">
                <a16:creationId xmlns:a16="http://schemas.microsoft.com/office/drawing/2014/main" id="{3AE063E1-7B8C-F748-B83B-2101406A8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3703638" cy="736600"/>
          </a:xfrm>
        </p:spPr>
        <p:txBody>
          <a:bodyPr rtlCol="0"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Adenohypofýza = </a:t>
            </a:r>
            <a:r>
              <a:rPr lang="cs-CZ" cap="none" dirty="0"/>
              <a:t>přední lalok</a:t>
            </a:r>
            <a:endParaRPr lang="cs-CZ" dirty="0"/>
          </a:p>
        </p:txBody>
      </p:sp>
      <p:sp>
        <p:nvSpPr>
          <p:cNvPr id="39939" name="Zástupný symbol pro obsah 4">
            <a:extLst>
              <a:ext uri="{FF2B5EF4-FFF2-40B4-BE49-F238E27FC236}">
                <a16:creationId xmlns:a16="http://schemas.microsoft.com/office/drawing/2014/main" id="{9798143A-3138-054F-B887-BD210478A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325" y="2582863"/>
            <a:ext cx="3703638" cy="3286125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ea typeface="ＭＳ Ｐゴシック" panose="020B0600070205080204" pitchFamily="34" charset="-128"/>
              </a:rPr>
              <a:t>Kortikotropní hormon </a:t>
            </a:r>
            <a:r>
              <a:rPr lang="cs-CZ" altLang="cs-CZ" dirty="0">
                <a:ea typeface="ＭＳ Ｐゴシック" panose="020B0600070205080204" pitchFamily="34" charset="-128"/>
              </a:rPr>
              <a:t>ACTH – regulace kortizolu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ea typeface="ＭＳ Ｐゴシック" panose="020B0600070205080204" pitchFamily="34" charset="-128"/>
              </a:rPr>
              <a:t>Somatotropní hormon  </a:t>
            </a:r>
            <a:r>
              <a:rPr lang="cs-CZ" altLang="cs-CZ" dirty="0">
                <a:ea typeface="ＭＳ Ｐゴシック" panose="020B0600070205080204" pitchFamily="34" charset="-128"/>
              </a:rPr>
              <a:t>STH/GH ovlivňuje růst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b="1" dirty="0" err="1">
                <a:ea typeface="ＭＳ Ｐゴシック" panose="020B0600070205080204" pitchFamily="34" charset="-128"/>
              </a:rPr>
              <a:t>Proopiomelanokortin</a:t>
            </a:r>
            <a:r>
              <a:rPr lang="cs-CZ" altLang="cs-CZ" dirty="0">
                <a:ea typeface="ＭＳ Ｐゴシック" panose="020B0600070205080204" pitchFamily="34" charset="-128"/>
              </a:rPr>
              <a:t> prekursory pro endorfiny a melanocyty </a:t>
            </a:r>
            <a:r>
              <a:rPr lang="cs-CZ" altLang="cs-CZ" dirty="0" err="1">
                <a:ea typeface="ＭＳ Ｐゴシック" panose="020B0600070205080204" pitchFamily="34" charset="-128"/>
              </a:rPr>
              <a:t>stimulujicí</a:t>
            </a:r>
            <a:r>
              <a:rPr lang="cs-CZ" altLang="cs-CZ" dirty="0">
                <a:ea typeface="ＭＳ Ｐゴシック" panose="020B0600070205080204" pitchFamily="34" charset="-128"/>
              </a:rPr>
              <a:t> hormon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b="1" dirty="0" err="1">
                <a:ea typeface="ＭＳ Ｐゴシック" panose="020B0600070205080204" pitchFamily="34" charset="-128"/>
              </a:rPr>
              <a:t>Tyreotropní</a:t>
            </a:r>
            <a:r>
              <a:rPr lang="cs-CZ" altLang="cs-CZ" b="1" dirty="0">
                <a:ea typeface="ＭＳ Ｐゴシック" panose="020B0600070205080204" pitchFamily="34" charset="-128"/>
              </a:rPr>
              <a:t> hormon </a:t>
            </a:r>
            <a:r>
              <a:rPr lang="cs-CZ" altLang="cs-CZ" dirty="0">
                <a:ea typeface="ＭＳ Ｐゴシック" panose="020B0600070205080204" pitchFamily="34" charset="-128"/>
              </a:rPr>
              <a:t>TSH stimuluje produkci tyreoidálních hormonů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ea typeface="ＭＳ Ｐゴシック" panose="020B0600070205080204" pitchFamily="34" charset="-128"/>
              </a:rPr>
              <a:t>Folikulostimulační hormon </a:t>
            </a:r>
            <a:r>
              <a:rPr lang="cs-CZ" altLang="cs-CZ" dirty="0">
                <a:ea typeface="ＭＳ Ｐゴシック" panose="020B0600070205080204" pitchFamily="34" charset="-128"/>
              </a:rPr>
              <a:t>řízení  FSH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ea typeface="ＭＳ Ｐゴシック" panose="020B0600070205080204" pitchFamily="34" charset="-128"/>
              </a:rPr>
              <a:t>Luteinizační hormon </a:t>
            </a:r>
            <a:r>
              <a:rPr lang="cs-CZ" altLang="cs-CZ" dirty="0">
                <a:ea typeface="ＭＳ Ｐゴシック" panose="020B0600070205080204" pitchFamily="34" charset="-128"/>
              </a:rPr>
              <a:t>LH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cs-CZ" altLang="cs-CZ" b="1" dirty="0">
                <a:ea typeface="ＭＳ Ｐゴシック" panose="020B0600070205080204" pitchFamily="34" charset="-128"/>
              </a:rPr>
              <a:t>Prolaktin</a:t>
            </a:r>
            <a:r>
              <a:rPr lang="cs-CZ" altLang="cs-CZ" dirty="0">
                <a:ea typeface="ＭＳ Ｐゴシック" panose="020B0600070205080204" pitchFamily="34" charset="-128"/>
              </a:rPr>
              <a:t> řídí laktaci</a:t>
            </a:r>
          </a:p>
          <a:p>
            <a:pPr lvl="1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cs-CZ" altLang="cs-CZ" dirty="0">
              <a:ea typeface="ＭＳ Ｐゴシック" panose="020B0600070205080204" pitchFamily="34" charset="-128"/>
            </a:endParaRPr>
          </a:p>
        </p:txBody>
      </p:sp>
      <p:sp>
        <p:nvSpPr>
          <p:cNvPr id="11269" name="Zástupný symbol pro text 5">
            <a:extLst>
              <a:ext uri="{FF2B5EF4-FFF2-40B4-BE49-F238E27FC236}">
                <a16:creationId xmlns:a16="http://schemas.microsoft.com/office/drawing/2014/main" id="{A478B300-F5B4-8B48-97BF-4A9F50759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4075" y="1846263"/>
            <a:ext cx="3702050" cy="736600"/>
          </a:xfrm>
        </p:spPr>
        <p:txBody>
          <a:bodyPr rtlCol="0"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Neurohypofýza = </a:t>
            </a:r>
            <a:r>
              <a:rPr lang="cs-CZ" cap="none" dirty="0"/>
              <a:t>zadní lalok</a:t>
            </a:r>
            <a:endParaRPr lang="cs-CZ" dirty="0"/>
          </a:p>
        </p:txBody>
      </p:sp>
      <p:sp>
        <p:nvSpPr>
          <p:cNvPr id="39941" name="Zástupný symbol pro obsah 6">
            <a:extLst>
              <a:ext uri="{FF2B5EF4-FFF2-40B4-BE49-F238E27FC236}">
                <a16:creationId xmlns:a16="http://schemas.microsoft.com/office/drawing/2014/main" id="{21406800-19C0-B94F-A65B-FDBCE0A4E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4075" y="2582863"/>
            <a:ext cx="3702050" cy="3286125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b="1">
                <a:ea typeface="ＭＳ Ｐゴシック" panose="020B0600070205080204" pitchFamily="34" charset="-128"/>
              </a:rPr>
              <a:t>Antidiuretický hormon </a:t>
            </a:r>
            <a:r>
              <a:rPr lang="cs-CZ" altLang="cs-CZ">
                <a:ea typeface="ＭＳ Ｐゴシック" panose="020B0600070205080204" pitchFamily="34" charset="-128"/>
              </a:rPr>
              <a:t>ovlivňuje zpětné vstřebávání  vody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b="1">
                <a:ea typeface="ＭＳ Ｐゴシック" panose="020B0600070205080204" pitchFamily="34" charset="-128"/>
              </a:rPr>
              <a:t>Oxytocin</a:t>
            </a:r>
            <a:r>
              <a:rPr lang="cs-CZ" altLang="cs-CZ">
                <a:ea typeface="ＭＳ Ｐゴシック" panose="020B0600070205080204" pitchFamily="34" charset="-128"/>
              </a:rPr>
              <a:t> kontrakce dělohy při porodu, ejekce mléka při kojení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29FD34-7219-EE41-868A-FCE42EF63808}"/>
              </a:ext>
            </a:extLst>
          </p:cNvPr>
          <p:cNvSpPr txBox="1"/>
          <p:nvPr/>
        </p:nvSpPr>
        <p:spPr>
          <a:xfrm>
            <a:off x="107950" y="103188"/>
            <a:ext cx="3198813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HYPOFÝZA A HYPOTHALAMUS</a:t>
            </a:r>
          </a:p>
        </p:txBody>
      </p:sp>
      <p:sp>
        <p:nvSpPr>
          <p:cNvPr id="39943" name="TextovéPole 1">
            <a:extLst>
              <a:ext uri="{FF2B5EF4-FFF2-40B4-BE49-F238E27FC236}">
                <a16:creationId xmlns:a16="http://schemas.microsoft.com/office/drawing/2014/main" id="{D51991E0-DE3E-0442-9586-A73C955AF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605588"/>
            <a:ext cx="36814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600"/>
              <a:t>https://asklepionkamyk.cz/nemoci/hypofyza-podvesek-mozkovy-funkce-a-nemoci-poruchy-nadory.html</a:t>
            </a:r>
          </a:p>
        </p:txBody>
      </p:sp>
      <p:pic>
        <p:nvPicPr>
          <p:cNvPr id="39944" name="Picture 2" descr="Hypofýza - podvěsek mozkový | Zdraví na dlani">
            <a:extLst>
              <a:ext uri="{FF2B5EF4-FFF2-40B4-BE49-F238E27FC236}">
                <a16:creationId xmlns:a16="http://schemas.microsoft.com/office/drawing/2014/main" id="{E245BB09-F3CD-CD43-9CC9-395CF854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36963"/>
            <a:ext cx="26352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tumblr_lnhb8oBaiN1qgrnh8o1_500">
            <a:extLst>
              <a:ext uri="{FF2B5EF4-FFF2-40B4-BE49-F238E27FC236}">
                <a16:creationId xmlns:a16="http://schemas.microsoft.com/office/drawing/2014/main" id="{9AD32CE4-3B69-E348-B5BB-4B4D4E6E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989013"/>
            <a:ext cx="700405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EB8D9-1C1D-3F4B-A0BC-3A15ACE3C1BA}"/>
              </a:ext>
            </a:extLst>
          </p:cNvPr>
          <p:cNvSpPr txBox="1"/>
          <p:nvPr/>
        </p:nvSpPr>
        <p:spPr>
          <a:xfrm>
            <a:off x="107950" y="103188"/>
            <a:ext cx="3198813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HYPOFÝZA A HYPOTHALAMUS</a:t>
            </a:r>
          </a:p>
        </p:txBody>
      </p:sp>
      <p:sp>
        <p:nvSpPr>
          <p:cNvPr id="41987" name="TextovéPole 3">
            <a:extLst>
              <a:ext uri="{FF2B5EF4-FFF2-40B4-BE49-F238E27FC236}">
                <a16:creationId xmlns:a16="http://schemas.microsoft.com/office/drawing/2014/main" id="{68FD42EB-6C71-D14A-A2DA-B91B778AB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6557963"/>
            <a:ext cx="2555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000"/>
              <a:t>https://www.margit.cz/hormony-fungovaly/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6">
            <a:extLst>
              <a:ext uri="{FF2B5EF4-FFF2-40B4-BE49-F238E27FC236}">
                <a16:creationId xmlns:a16="http://schemas.microsoft.com/office/drawing/2014/main" id="{CB641448-27F6-DF4C-9726-DBF6114D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Hypopituitarismus</a:t>
            </a:r>
            <a:endParaRPr lang="cs-CZ" altLang="x-none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36866" name="Zástupný symbol pro obsah 7">
            <a:extLst>
              <a:ext uri="{FF2B5EF4-FFF2-40B4-BE49-F238E27FC236}">
                <a16:creationId xmlns:a16="http://schemas.microsoft.com/office/drawing/2014/main" id="{B82F8613-9DF0-2041-AE22-4DBB9F33A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781925" cy="42465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>
                <a:ea typeface="ＭＳ Ｐゴシック" panose="020B0600070205080204" pitchFamily="34" charset="-128"/>
              </a:rPr>
              <a:t>= snížení funkce hypofýzy až úplná destrukce hypofýzy 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cs-CZ" altLang="cs-CZ" b="1" u="sng" dirty="0">
                <a:ea typeface="ＭＳ Ｐゴシック" panose="020B0600070205080204" pitchFamily="34" charset="-128"/>
              </a:rPr>
              <a:t>pomalu (chronicky): </a:t>
            </a:r>
            <a:r>
              <a:rPr lang="cs-CZ" altLang="cs-CZ" sz="1800" dirty="0">
                <a:ea typeface="ＭＳ Ｐゴシック" panose="020B0600070205080204" pitchFamily="34" charset="-128"/>
              </a:rPr>
              <a:t>tumor, ischémie, autoimunitně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cs-CZ" altLang="cs-CZ" sz="18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cs-CZ" altLang="cs-CZ" sz="1800" dirty="0">
                <a:ea typeface="ＭＳ Ｐゴシック" panose="020B0600070205080204" pitchFamily="34" charset="-128"/>
              </a:rPr>
              <a:t>důsledkem je postupný pokles funkce gonád, štítné žlázy a nakonec nadledvinek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cs-CZ" altLang="cs-CZ" b="1" u="sng" dirty="0">
                <a:ea typeface="ＭＳ Ｐゴシック" panose="020B0600070205080204" pitchFamily="34" charset="-128"/>
              </a:rPr>
              <a:t>akutně</a:t>
            </a:r>
            <a:r>
              <a:rPr lang="cs-CZ" altLang="cs-CZ" u="sng" dirty="0">
                <a:ea typeface="ＭＳ Ｐゴシック" panose="020B0600070205080204" pitchFamily="34" charset="-128"/>
              </a:rPr>
              <a:t> </a:t>
            </a:r>
          </a:p>
          <a:p>
            <a:pPr marL="384048" lvl="1" indent="-182880" eaLnBrk="1" fontAlgn="auto" hangingPunct="1"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krvácení do adenomu</a:t>
            </a:r>
          </a:p>
          <a:p>
            <a:pPr marL="384048" lvl="1" indent="-182880" eaLnBrk="1" fontAlgn="auto" hangingPunct="1"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náhlé traumatické postižení kraniálních cév</a:t>
            </a:r>
          </a:p>
          <a:p>
            <a:pPr marL="384048" lvl="1" indent="-182880" eaLnBrk="1" fontAlgn="auto" hangingPunct="1"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nekróza šišinky u matky po porodu (</a:t>
            </a:r>
            <a:r>
              <a:rPr lang="cs-CZ" altLang="x-none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Sheehanův</a:t>
            </a: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syndrom)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cs-CZ" altLang="x-none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sym typeface="Wingdings" pitchFamily="2" charset="2"/>
              </a:rPr>
              <a:t> p</a:t>
            </a:r>
            <a:r>
              <a:rPr lang="cs-CZ" altLang="x-none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okles TK a teploty, generalizované křeče, hypoventilace, laboratorně hypoglykémie, </a:t>
            </a:r>
            <a:r>
              <a:rPr lang="cs-CZ" altLang="x-none" sz="1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hyponatrémie</a:t>
            </a:r>
            <a:r>
              <a:rPr lang="cs-CZ" altLang="x-none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, dehydratace, hypoventilační </a:t>
            </a:r>
            <a:r>
              <a:rPr lang="cs-CZ" altLang="x-none" sz="1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acidósa</a:t>
            </a:r>
            <a:endParaRPr lang="cs-CZ" altLang="x-none" sz="18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cs-CZ" altLang="x-none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terapie: přívod tekutin, úprava hypoglykémie </a:t>
            </a:r>
            <a:r>
              <a:rPr lang="cs-CZ" altLang="x-none" sz="1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i.v</a:t>
            </a:r>
            <a:r>
              <a:rPr lang="cs-CZ" altLang="x-none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. roztokem glukosy, kortikoidy HYDROKORTISON intravenózně, zajištění životních funkcí</a:t>
            </a:r>
          </a:p>
          <a:p>
            <a:pPr marL="201168" lvl="1" indent="0" eaLnBrk="1" fontAlgn="auto" hangingPunct="1">
              <a:buFont typeface="Calibri" panose="020F0502020204030204" pitchFamily="34" charset="0"/>
              <a:buNone/>
              <a:defRPr/>
            </a:pPr>
            <a:endParaRPr lang="cs-CZ" altLang="x-none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  <a:p>
            <a:pPr eaLnBrk="1" hangingPunct="1"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24677E4-911D-D341-94E2-E755C1D32A2F}"/>
              </a:ext>
            </a:extLst>
          </p:cNvPr>
          <p:cNvSpPr txBox="1"/>
          <p:nvPr/>
        </p:nvSpPr>
        <p:spPr>
          <a:xfrm>
            <a:off x="107950" y="103188"/>
            <a:ext cx="3198813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HYPOFÝZA A HYPOTHALAMUS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3">
            <a:extLst>
              <a:ext uri="{FF2B5EF4-FFF2-40B4-BE49-F238E27FC236}">
                <a16:creationId xmlns:a16="http://schemas.microsoft.com/office/drawing/2014/main" id="{33352CAA-5EC2-5249-8B46-E482D4B8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30188"/>
            <a:ext cx="754380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RŮSTOVÝ HORMON</a:t>
            </a:r>
          </a:p>
        </p:txBody>
      </p:sp>
      <p:sp>
        <p:nvSpPr>
          <p:cNvPr id="17411" name="Zástupný symbol pro text 4">
            <a:extLst>
              <a:ext uri="{FF2B5EF4-FFF2-40B4-BE49-F238E27FC236}">
                <a16:creationId xmlns:a16="http://schemas.microsoft.com/office/drawing/2014/main" id="{B7BC3EA7-76B5-7448-B923-60B25B1DD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5" y="1846263"/>
            <a:ext cx="3703638" cy="7366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cs-CZ" altLang="x-none" sz="2800" b="1" dirty="0" err="1">
                <a:ea typeface="ＭＳ Ｐゴシック" charset="-128"/>
              </a:rPr>
              <a:t>Akromegálie</a:t>
            </a:r>
            <a:endParaRPr lang="cs-CZ" altLang="x-none" sz="2800" b="1" dirty="0">
              <a:ea typeface="ＭＳ Ｐゴシック" charset="-128"/>
            </a:endParaRPr>
          </a:p>
        </p:txBody>
      </p:sp>
      <p:sp>
        <p:nvSpPr>
          <p:cNvPr id="40963" name="Zástupný symbol pro obsah 5">
            <a:extLst>
              <a:ext uri="{FF2B5EF4-FFF2-40B4-BE49-F238E27FC236}">
                <a16:creationId xmlns:a16="http://schemas.microsoft.com/office/drawing/2014/main" id="{4AF4697C-DD07-4C43-A9E9-EAE3172F6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75" y="2582863"/>
            <a:ext cx="3476625" cy="35829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- nadprodukce STH v dospělosti</a:t>
            </a:r>
          </a:p>
          <a:p>
            <a:pPr eaLnBrk="1" hangingPunct="1"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- nejčastější příčinou je adenom adenohypofýzy</a:t>
            </a:r>
          </a:p>
          <a:p>
            <a:pPr eaLnBrk="1" hangingPunct="1"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- klinické příznaky: </a:t>
            </a:r>
          </a:p>
          <a:p>
            <a:pPr lvl="1" eaLnBrk="1" hangingPunct="1">
              <a:defRPr/>
            </a:pPr>
            <a:r>
              <a:rPr lang="cs-CZ" altLang="cs-CZ" b="1" dirty="0">
                <a:ea typeface="ＭＳ Ｐゴシック" panose="020B0600070205080204" pitchFamily="34" charset="-128"/>
              </a:rPr>
              <a:t>růst akrálních částí </a:t>
            </a:r>
          </a:p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(nemůže sundat prstýnek, </a:t>
            </a:r>
          </a:p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kupuje větší boty)</a:t>
            </a:r>
          </a:p>
          <a:p>
            <a:pPr lvl="1" eaLnBrk="1" hangingPunct="1">
              <a:defRPr/>
            </a:pPr>
            <a:r>
              <a:rPr lang="cs-CZ" altLang="cs-CZ" b="1" dirty="0">
                <a:ea typeface="ＭＳ Ｐゴシック" panose="020B0600070205080204" pitchFamily="34" charset="-128"/>
              </a:rPr>
              <a:t>bolesti kloubů</a:t>
            </a:r>
          </a:p>
          <a:p>
            <a:pPr lvl="1" eaLnBrk="1" hangingPunct="1">
              <a:defRPr/>
            </a:pPr>
            <a:r>
              <a:rPr lang="cs-CZ" altLang="cs-CZ" b="1" dirty="0" err="1">
                <a:ea typeface="ＭＳ Ｐゴシック" panose="020B0600070205080204" pitchFamily="34" charset="-128"/>
              </a:rPr>
              <a:t>makroglosie</a:t>
            </a:r>
            <a:endParaRPr lang="cs-CZ" altLang="cs-CZ" b="1" dirty="0"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cs-CZ" altLang="cs-CZ" b="1" dirty="0" err="1">
                <a:ea typeface="ＭＳ Ｐゴシック" panose="020B0600070205080204" pitchFamily="34" charset="-128"/>
              </a:rPr>
              <a:t>kardiomegálie</a:t>
            </a:r>
            <a:endParaRPr lang="cs-CZ" altLang="cs-CZ" b="1" dirty="0">
              <a:ea typeface="ＭＳ Ｐゴシック" panose="020B0600070205080204" pitchFamily="34" charset="-128"/>
            </a:endParaRPr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ADA34FC6-5F46-AE4C-A777-D5F91165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3200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764B82E-6B3D-AE44-AC78-4373275BCF03}"/>
              </a:ext>
            </a:extLst>
          </p:cNvPr>
          <p:cNvSpPr txBox="1"/>
          <p:nvPr/>
        </p:nvSpPr>
        <p:spPr>
          <a:xfrm>
            <a:off x="107950" y="103188"/>
            <a:ext cx="2014538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ADENOHYPOFÝZA</a:t>
            </a:r>
          </a:p>
        </p:txBody>
      </p:sp>
      <p:pic>
        <p:nvPicPr>
          <p:cNvPr id="44038" name="Picture 7" descr="Akromegalie - Wikiwand">
            <a:extLst>
              <a:ext uri="{FF2B5EF4-FFF2-40B4-BE49-F238E27FC236}">
                <a16:creationId xmlns:a16="http://schemas.microsoft.com/office/drawing/2014/main" id="{2A817848-F1B5-D746-9977-CEF93113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198938"/>
            <a:ext cx="542448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ovéPole 3">
            <a:extLst>
              <a:ext uri="{FF2B5EF4-FFF2-40B4-BE49-F238E27FC236}">
                <a16:creationId xmlns:a16="http://schemas.microsoft.com/office/drawing/2014/main" id="{D8737B2C-6A24-524B-88BE-33E7EB25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97625"/>
            <a:ext cx="8186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800"/>
              <a:t>https://www.google.com/search?q=akromegalie&amp;client=firefox-b-d&amp;sxsrf=ALeKk025XvYmgjurzmHDz6F44cIhQH3uUg:1617298903438&amp;source=lnms&amp;tbm=isch&amp;sa=X&amp;ved=2ahUKEwih0on1y93vAhUDzYUKHc0KA9gQ_AUoAXoECAEQAw&amp;biw=1440&amp;bih=737#imgrc=9j8vY3Es06t62M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3">
            <a:extLst>
              <a:ext uri="{FF2B5EF4-FFF2-40B4-BE49-F238E27FC236}">
                <a16:creationId xmlns:a16="http://schemas.microsoft.com/office/drawing/2014/main" id="{C23CB259-F118-0943-9A4E-92E658BA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30188"/>
            <a:ext cx="7543800" cy="1450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RŮSTOVÝ HORMON</a:t>
            </a:r>
          </a:p>
        </p:txBody>
      </p:sp>
      <p:sp>
        <p:nvSpPr>
          <p:cNvPr id="17413" name="Zástupný symbol pro text 6">
            <a:extLst>
              <a:ext uri="{FF2B5EF4-FFF2-40B4-BE49-F238E27FC236}">
                <a16:creationId xmlns:a16="http://schemas.microsoft.com/office/drawing/2014/main" id="{C77D07B7-D6E2-844A-B47D-E90D07606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175" y="1846263"/>
            <a:ext cx="3702050" cy="7366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cs-CZ" altLang="x-none" sz="2800" b="1" dirty="0">
                <a:ea typeface="ＭＳ Ｐゴシック" charset="-128"/>
              </a:rPr>
              <a:t>nanismus</a:t>
            </a:r>
          </a:p>
        </p:txBody>
      </p:sp>
      <p:sp>
        <p:nvSpPr>
          <p:cNvPr id="46083" name="Zástupný symbol pro obsah 7">
            <a:extLst>
              <a:ext uri="{FF2B5EF4-FFF2-40B4-BE49-F238E27FC236}">
                <a16:creationId xmlns:a16="http://schemas.microsoft.com/office/drawing/2014/main" id="{B7AB8E6D-9D38-8548-8103-424EB94CF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888" y="2535238"/>
            <a:ext cx="4252912" cy="3286125"/>
          </a:xfrm>
        </p:spPr>
        <p:txBody>
          <a:bodyPr/>
          <a:lstStyle/>
          <a:p>
            <a:pPr eaLnBrk="1" hangingPunct="1"/>
            <a:r>
              <a:rPr lang="cs-CZ" altLang="cs-CZ" dirty="0">
                <a:ea typeface="ＭＳ Ｐゴシック" panose="020B0600070205080204" pitchFamily="34" charset="-128"/>
              </a:rPr>
              <a:t>- nedostatečná produkce STH v dětství</a:t>
            </a:r>
          </a:p>
          <a:p>
            <a:pPr eaLnBrk="1" hangingPunct="1"/>
            <a:endParaRPr lang="cs-CZ" altLang="cs-CZ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ea typeface="ＭＳ Ｐゴシック" panose="020B0600070205080204" pitchFamily="34" charset="-128"/>
              </a:rPr>
              <a:t>nedostatečný růst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ea typeface="ＭＳ Ｐゴシック" panose="020B0600070205080204" pitchFamily="34" charset="-128"/>
              </a:rPr>
              <a:t>obličej loutky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ea typeface="ＭＳ Ｐゴシック" panose="020B0600070205080204" pitchFamily="34" charset="-128"/>
              </a:rPr>
              <a:t>proporcionální tělesná stavba těla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ea typeface="ＭＳ Ｐゴシック" panose="020B0600070205080204" pitchFamily="34" charset="-128"/>
              </a:rPr>
              <a:t>sklon k hypoglykémii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ea typeface="ＭＳ Ｐゴシック" panose="020B0600070205080204" pitchFamily="34" charset="-128"/>
              </a:rPr>
              <a:t>sklon k hypotenzi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ea typeface="ＭＳ Ｐゴシック" panose="020B0600070205080204" pitchFamily="34" charset="-128"/>
              </a:rPr>
              <a:t>adipozita trupu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E131ED2-7B48-AA42-A5EA-579FBE8E1D3D}"/>
              </a:ext>
            </a:extLst>
          </p:cNvPr>
          <p:cNvSpPr txBox="1"/>
          <p:nvPr/>
        </p:nvSpPr>
        <p:spPr>
          <a:xfrm>
            <a:off x="107950" y="103188"/>
            <a:ext cx="2014538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ADENOHYPOFÝZA</a:t>
            </a:r>
          </a:p>
        </p:txBody>
      </p:sp>
      <p:pic>
        <p:nvPicPr>
          <p:cNvPr id="46085" name="Picture 6" descr="Nejmenší svatba na světě: V Londýne si své ano řekli rekordní liliputáni -  Expres.cz">
            <a:extLst>
              <a:ext uri="{FF2B5EF4-FFF2-40B4-BE49-F238E27FC236}">
                <a16:creationId xmlns:a16="http://schemas.microsoft.com/office/drawing/2014/main" id="{907BF649-6BFF-EF43-B083-B2C44DD8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r="16701"/>
          <a:stretch>
            <a:fillRect/>
          </a:stretch>
        </p:blipFill>
        <p:spPr bwMode="auto">
          <a:xfrm>
            <a:off x="5180013" y="1841500"/>
            <a:ext cx="37020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840066D-3B35-B345-8197-D2F3576BD0B3}"/>
              </a:ext>
            </a:extLst>
          </p:cNvPr>
          <p:cNvSpPr txBox="1"/>
          <p:nvPr/>
        </p:nvSpPr>
        <p:spPr>
          <a:xfrm>
            <a:off x="127000" y="6500813"/>
            <a:ext cx="79565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https://</a:t>
            </a:r>
            <a:r>
              <a:rPr lang="cs-CZ" sz="1050" dirty="0" err="1"/>
              <a:t>www.expres.cz</a:t>
            </a:r>
            <a:r>
              <a:rPr lang="cs-CZ" sz="1050" dirty="0"/>
              <a:t>/</a:t>
            </a:r>
            <a:r>
              <a:rPr lang="cs-CZ" sz="1050" dirty="0" err="1"/>
              <a:t>viral</a:t>
            </a:r>
            <a:r>
              <a:rPr lang="cs-CZ" sz="1050" dirty="0"/>
              <a:t>/svatba-londyn-liliputi-paulo-gabriel-da-silva-barros-katyucia-lie-hoshino.A161120_115616_dx-viral_pali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6">
            <a:extLst>
              <a:ext uri="{FF2B5EF4-FFF2-40B4-BE49-F238E27FC236}">
                <a16:creationId xmlns:a16="http://schemas.microsoft.com/office/drawing/2014/main" id="{AC7171B7-C6B8-C247-A673-F8945F3A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PROLAKTIN</a:t>
            </a:r>
          </a:p>
        </p:txBody>
      </p:sp>
      <p:sp>
        <p:nvSpPr>
          <p:cNvPr id="47106" name="Zástupný symbol pro obsah 7">
            <a:extLst>
              <a:ext uri="{FF2B5EF4-FFF2-40B4-BE49-F238E27FC236}">
                <a16:creationId xmlns:a16="http://schemas.microsoft.com/office/drawing/2014/main" id="{F8691954-09E0-8942-9CCC-89A1D5635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cs-CZ" altLang="cs-CZ" sz="2400" b="1" dirty="0">
                <a:ea typeface="ＭＳ Ｐゴシック" panose="020B0600070205080204" pitchFamily="34" charset="-128"/>
                <a:sym typeface="Wingdings" pitchFamily="2" charset="2"/>
              </a:rPr>
              <a:t>PROLAKTINOM</a:t>
            </a:r>
            <a:endParaRPr lang="cs-CZ" altLang="cs-CZ" b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cs-CZ" altLang="cs-CZ" sz="1800" dirty="0">
                <a:ea typeface="ＭＳ Ｐゴシック" panose="020B0600070205080204" pitchFamily="34" charset="-128"/>
              </a:rPr>
              <a:t>- </a:t>
            </a:r>
            <a:r>
              <a:rPr lang="cs-CZ" altLang="cs-CZ" dirty="0">
                <a:ea typeface="ＭＳ Ｐゴシック" panose="020B0600070205080204" pitchFamily="34" charset="-128"/>
              </a:rPr>
              <a:t>hormonálně aktivní nádor adenohypofýzy </a:t>
            </a:r>
          </a:p>
          <a:p>
            <a:pPr eaLnBrk="1" hangingPunct="1"/>
            <a:r>
              <a:rPr lang="cs-CZ" altLang="cs-CZ" dirty="0">
                <a:ea typeface="ＭＳ Ｐゴシック" panose="020B0600070205080204" pitchFamily="34" charset="-128"/>
              </a:rPr>
              <a:t>- zvýšená produkce prolaktinu</a:t>
            </a:r>
          </a:p>
          <a:p>
            <a:pPr eaLnBrk="1" hangingPunct="1"/>
            <a:r>
              <a:rPr lang="cs-CZ" altLang="cs-CZ" dirty="0">
                <a:ea typeface="ＭＳ Ｐゴシック" panose="020B0600070205080204" pitchFamily="34" charset="-128"/>
              </a:rPr>
              <a:t>- velmi malý nádor</a:t>
            </a:r>
          </a:p>
          <a:p>
            <a:pPr eaLnBrk="1" hangingPunct="1"/>
            <a:r>
              <a:rPr lang="cs-CZ" altLang="cs-CZ" sz="2400" b="1" dirty="0">
                <a:ea typeface="ＭＳ Ｐゴシック" panose="020B0600070205080204" pitchFamily="34" charset="-128"/>
              </a:rPr>
              <a:t>Diagnostika </a:t>
            </a:r>
            <a:r>
              <a:rPr lang="cs-CZ" altLang="cs-CZ" dirty="0">
                <a:ea typeface="ＭＳ Ｐゴシック" panose="020B0600070205080204" pitchFamily="34" charset="-128"/>
              </a:rPr>
              <a:t>=&gt; CT mozku či MR, laboratorně průkaz ↑prolaktinu</a:t>
            </a:r>
          </a:p>
          <a:p>
            <a:pPr eaLnBrk="1" hangingPunct="1"/>
            <a:r>
              <a:rPr lang="cs-CZ" altLang="cs-CZ" sz="2400" b="1" dirty="0">
                <a:ea typeface="ＭＳ Ｐゴシック" panose="020B0600070205080204" pitchFamily="34" charset="-128"/>
              </a:rPr>
              <a:t>Klinické projevy:</a:t>
            </a:r>
          </a:p>
          <a:p>
            <a:pPr lvl="1" eaLnBrk="1" hangingPunct="1"/>
            <a:r>
              <a:rPr lang="cs-CZ" altLang="cs-CZ" sz="2000" dirty="0">
                <a:ea typeface="ＭＳ Ｐゴシック" panose="020B0600070205080204" pitchFamily="34" charset="-128"/>
              </a:rPr>
              <a:t>Ženy : poruchy plodnosti, menses, </a:t>
            </a:r>
            <a:r>
              <a:rPr lang="cs-CZ" altLang="cs-CZ" sz="2000" dirty="0" err="1">
                <a:ea typeface="ＭＳ Ｐゴシック" panose="020B0600070205080204" pitchFamily="34" charset="-128"/>
              </a:rPr>
              <a:t>galaktorhea</a:t>
            </a:r>
            <a:endParaRPr lang="cs-CZ" altLang="cs-CZ" sz="20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cs-CZ" altLang="cs-CZ" sz="2000" dirty="0">
                <a:ea typeface="ＭＳ Ｐゴシック" panose="020B0600070205080204" pitchFamily="34" charset="-128"/>
              </a:rPr>
              <a:t>Muži: </a:t>
            </a:r>
            <a:r>
              <a:rPr lang="cs-CZ" altLang="cs-CZ" sz="2000" dirty="0" err="1">
                <a:ea typeface="ＭＳ Ｐゴシック" panose="020B0600070205080204" pitchFamily="34" charset="-128"/>
              </a:rPr>
              <a:t>demaskulinizace</a:t>
            </a:r>
            <a:r>
              <a:rPr lang="cs-CZ" altLang="cs-CZ" sz="2000" dirty="0">
                <a:ea typeface="ＭＳ Ｐゴシック" panose="020B0600070205080204" pitchFamily="34" charset="-128"/>
              </a:rPr>
              <a:t>, poruchy spermiogeneze, gynekomastie</a:t>
            </a:r>
          </a:p>
          <a:p>
            <a:pPr eaLnBrk="1" hangingPunct="1"/>
            <a:endParaRPr lang="cs-CZ" altLang="cs-CZ" dirty="0">
              <a:ea typeface="ＭＳ Ｐゴシック" panose="020B0600070205080204" pitchFamily="34" charset="-12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5B1E04-F57C-EC43-A303-1FC7EE6C083B}"/>
              </a:ext>
            </a:extLst>
          </p:cNvPr>
          <p:cNvSpPr txBox="1"/>
          <p:nvPr/>
        </p:nvSpPr>
        <p:spPr>
          <a:xfrm>
            <a:off x="107950" y="103188"/>
            <a:ext cx="2014538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ADENOHYPOFÝZA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>
            <a:extLst>
              <a:ext uri="{FF2B5EF4-FFF2-40B4-BE49-F238E27FC236}">
                <a16:creationId xmlns:a16="http://schemas.microsoft.com/office/drawing/2014/main" id="{3DFF6056-0E59-E14A-955A-DA8AA5EC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x-none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Diabetes </a:t>
            </a:r>
            <a:r>
              <a:rPr lang="cs-CZ" altLang="x-none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insipidus</a:t>
            </a:r>
            <a:r>
              <a:rPr lang="cs-CZ" altLang="x-none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= ŽÍZNIVKA </a:t>
            </a:r>
          </a:p>
        </p:txBody>
      </p:sp>
      <p:sp>
        <p:nvSpPr>
          <p:cNvPr id="26626" name="Zástupný symbol pro obsah 2">
            <a:extLst>
              <a:ext uri="{FF2B5EF4-FFF2-40B4-BE49-F238E27FC236}">
                <a16:creationId xmlns:a16="http://schemas.microsoft.com/office/drawing/2014/main" id="{8C74D666-5323-5343-8CFD-9F08902F4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422083" cy="40227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Arial" charset="0"/>
              <a:buChar char="•"/>
              <a:defRPr/>
            </a:pPr>
            <a:r>
              <a:rPr lang="cs-CZ" altLang="x-none" sz="2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důsledek poklesu tvorby antidiuretického hormonu (ADH)</a:t>
            </a:r>
          </a:p>
          <a:p>
            <a:pPr marL="91440" indent="-91440" eaLnBrk="1" fontAlgn="auto" hangingPunct="1"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u="sng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Etiologie: </a:t>
            </a: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nejčastěji </a:t>
            </a:r>
            <a:r>
              <a:rPr lang="cs-CZ" altLang="x-none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nádory neurohypofýzy či hypotalamu</a:t>
            </a: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méně často záněty úrazy, demyelinizační procesy</a:t>
            </a:r>
          </a:p>
          <a:p>
            <a:pPr marL="91440" indent="-91440" eaLnBrk="1" fontAlgn="auto" hangingPunct="1"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u="sng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Klinicky: </a:t>
            </a: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polyurie (8-12 l moči) a polydipsie, dehydratace, projevy dráždění CNS až úmrtí při neléčeném stavu</a:t>
            </a:r>
          </a:p>
          <a:p>
            <a:pPr marL="91440" indent="-91440" eaLnBrk="1" fontAlgn="auto" hangingPunct="1"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u="sng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Diagnostika: </a:t>
            </a: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CT a MR mozku, koncentrační test = restrikce tekutin přes kterou nedochází k vzestupu osmolarity plasmy</a:t>
            </a:r>
          </a:p>
          <a:p>
            <a:pPr marL="91440" indent="-91440" eaLnBrk="1" fontAlgn="auto" hangingPunct="1">
              <a:buFont typeface="Arial" charset="0"/>
              <a:buChar char="•"/>
              <a:defRPr/>
            </a:pP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cs-CZ" altLang="x-none" u="sng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Terapie: </a:t>
            </a:r>
            <a:r>
              <a:rPr lang="cs-CZ" altLang="x-none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substituce antidiuretického hormonu - Adiuretin nosní kapky 1-2/den</a:t>
            </a:r>
          </a:p>
          <a:p>
            <a:pPr marL="91440" indent="-91440" eaLnBrk="1" fontAlgn="auto" hangingPunct="1">
              <a:defRPr/>
            </a:pPr>
            <a:endParaRPr lang="cs-CZ" altLang="x-none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  <a:p>
            <a:pPr marL="91440" indent="-91440" eaLnBrk="1" fontAlgn="auto" hangingPunct="1">
              <a:defRPr/>
            </a:pPr>
            <a:endParaRPr lang="cs-CZ" altLang="x-none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748F362-BBE1-154B-BB56-1BE4489A9B46}"/>
              </a:ext>
            </a:extLst>
          </p:cNvPr>
          <p:cNvSpPr txBox="1"/>
          <p:nvPr/>
        </p:nvSpPr>
        <p:spPr>
          <a:xfrm>
            <a:off x="107950" y="103188"/>
            <a:ext cx="2027238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NEUROHYPOFÝZA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58C1-85B2-7446-B153-67E1F4DA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ENDOKRINNÍ SOUSTAVA</a:t>
            </a:r>
          </a:p>
        </p:txBody>
      </p:sp>
      <p:sp>
        <p:nvSpPr>
          <p:cNvPr id="17410" name="Zástupný obsah 2">
            <a:extLst>
              <a:ext uri="{FF2B5EF4-FFF2-40B4-BE49-F238E27FC236}">
                <a16:creationId xmlns:a16="http://schemas.microsoft.com/office/drawing/2014/main" id="{0BD193B2-61AE-1246-AEBF-76135806B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4686300" cy="4022725"/>
          </a:xfrm>
        </p:spPr>
        <p:txBody>
          <a:bodyPr/>
          <a:lstStyle/>
          <a:p>
            <a:pPr eaLnBrk="1" hangingPunct="1"/>
            <a:r>
              <a:rPr lang="cs-CZ" altLang="cs-CZ"/>
              <a:t>Endokrinní orgány, neboli žlázy s vnitřní sekrecí, produkují hormony, které rozesílají do celého těla pomocí krevního řečiště. Mezi endokrinní orgány řadíme následující:</a:t>
            </a:r>
          </a:p>
          <a:p>
            <a:pPr eaLnBrk="1" hangingPunct="1"/>
            <a:endParaRPr lang="cs-CZ" altLang="cs-CZ"/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glandula thyroidea</a:t>
            </a:r>
            <a:r>
              <a:rPr lang="cs-CZ" altLang="cs-CZ"/>
              <a:t> – štítná žláza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glandulae parathyroideae</a:t>
            </a:r>
            <a:r>
              <a:rPr lang="cs-CZ" altLang="cs-CZ"/>
              <a:t> – příštítná tělíska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thymus</a:t>
            </a:r>
            <a:r>
              <a:rPr lang="cs-CZ" altLang="cs-CZ"/>
              <a:t> - brzlík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pars endocrina pancreatis</a:t>
            </a:r>
            <a:r>
              <a:rPr lang="cs-CZ" altLang="cs-CZ"/>
              <a:t> –  endokrinní část pankreatu (Langerhansovy ostrůvky)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glandulae suprarenales</a:t>
            </a:r>
            <a:r>
              <a:rPr lang="cs-CZ" altLang="cs-CZ"/>
              <a:t> – nadledviny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glandula pinealis</a:t>
            </a:r>
            <a:r>
              <a:rPr lang="cs-CZ" altLang="cs-CZ"/>
              <a:t> – šišinka (epifýza)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glandula pituitaria</a:t>
            </a:r>
            <a:r>
              <a:rPr lang="cs-CZ" altLang="cs-CZ"/>
              <a:t> – hypofýza (podvěsek mozkový)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cs-CZ" altLang="cs-CZ" b="1"/>
              <a:t>hypotalamo-hypofyzární systém</a:t>
            </a: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A5AF3071-79FE-2449-AF1C-5974825E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846263"/>
            <a:ext cx="33829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ovéPole 3">
            <a:extLst>
              <a:ext uri="{FF2B5EF4-FFF2-40B4-BE49-F238E27FC236}">
                <a16:creationId xmlns:a16="http://schemas.microsoft.com/office/drawing/2014/main" id="{8F290FC7-1F31-CD46-A2E2-1CC40078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6446838"/>
            <a:ext cx="58975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000"/>
              <a:t>https://www.wikiskripta.eu/w/Endokrinn%C3%AD_org%C3%A1ny#/media/File:Endokrinniorgany.JPG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7FF4B-C61B-A440-9B1F-2FCA08BD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5075238"/>
            <a:ext cx="7589838" cy="8223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9154" name="Zástupný symbol obrázku 5" descr="Velká skupina parašutistů ve vzduchu">
            <a:extLst>
              <a:ext uri="{FF2B5EF4-FFF2-40B4-BE49-F238E27FC236}">
                <a16:creationId xmlns:a16="http://schemas.microsoft.com/office/drawing/2014/main" id="{962325F3-17D2-F940-8B35-0682D12825B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8" b="9648"/>
          <a:stretch>
            <a:fillRect/>
          </a:stretch>
        </p:blipFill>
        <p:spPr>
          <a:xfrm>
            <a:off x="0" y="0"/>
            <a:ext cx="9144000" cy="4914900"/>
          </a:xfrm>
        </p:spPr>
      </p:pic>
      <p:sp>
        <p:nvSpPr>
          <p:cNvPr id="49155" name="Zástupný text 3">
            <a:extLst>
              <a:ext uri="{FF2B5EF4-FFF2-40B4-BE49-F238E27FC236}">
                <a16:creationId xmlns:a16="http://schemas.microsoft.com/office/drawing/2014/main" id="{C6149211-F376-FD4E-823B-283C8AD8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325" y="6102350"/>
            <a:ext cx="7589838" cy="593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3200"/>
              <a:t>DĚKUJI VÁM ZA POZORNOST!</a:t>
            </a:r>
          </a:p>
        </p:txBody>
      </p:sp>
      <p:pic>
        <p:nvPicPr>
          <p:cNvPr id="49156" name="Obrázek 7" descr="Skupina parašutistů při západu slunce">
            <a:extLst>
              <a:ext uri="{FF2B5EF4-FFF2-40B4-BE49-F238E27FC236}">
                <a16:creationId xmlns:a16="http://schemas.microsoft.com/office/drawing/2014/main" id="{FC344ABB-E315-644B-BE18-B7BD0551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Obrázek 9" descr="Paragliding nad mraky při západu slunce">
            <a:extLst>
              <a:ext uri="{FF2B5EF4-FFF2-40B4-BE49-F238E27FC236}">
                <a16:creationId xmlns:a16="http://schemas.microsoft.com/office/drawing/2014/main" id="{5C01E2EF-EBC0-D14D-A386-A6DF3238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350"/>
            <a:ext cx="9144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3F7AC-B26F-ED46-AE02-0CF4E7DEF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ŠTÍTNÁ ŽLÁZA</a:t>
            </a:r>
          </a:p>
        </p:txBody>
      </p:sp>
      <p:sp>
        <p:nvSpPr>
          <p:cNvPr id="16387" name="Podnadpis 2">
            <a:extLst>
              <a:ext uri="{FF2B5EF4-FFF2-40B4-BE49-F238E27FC236}">
                <a16:creationId xmlns:a16="http://schemas.microsoft.com/office/drawing/2014/main" id="{59091B34-E295-EC47-8A06-9DF8D86A8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eaLnBrk="1" fontAlgn="auto" hangingPunct="1">
              <a:defRPr/>
            </a:pPr>
            <a:endParaRPr lang="x-none" altLang="x-non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1AC26F37-99C4-F649-A0B6-5EC45CF6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Funkce štítné žlázy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1FC5C1C5-BFE6-D040-B980-280015CBBE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46263"/>
            <a:ext cx="3124200" cy="4419600"/>
          </a:xfrm>
          <a:noFill/>
        </p:spPr>
      </p:pic>
      <p:sp>
        <p:nvSpPr>
          <p:cNvPr id="19459" name="Zástupný symbol pro obsah 4">
            <a:extLst>
              <a:ext uri="{FF2B5EF4-FFF2-40B4-BE49-F238E27FC236}">
                <a16:creationId xmlns:a16="http://schemas.microsoft.com/office/drawing/2014/main" id="{D11E29FE-881A-EA44-B28C-3B959B461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4075" y="1846263"/>
            <a:ext cx="3702050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i="1"/>
              <a:t> Hormony štítné žlázy (tyroxin, trijodthyronin, TSH) regulují biochemické procesy důležité pro </a:t>
            </a:r>
            <a:r>
              <a:rPr lang="cs-CZ" altLang="cs-CZ" i="1" u="sng"/>
              <a:t>růst a vývoj organismu </a:t>
            </a:r>
            <a:r>
              <a:rPr lang="cs-CZ" altLang="cs-CZ" i="1"/>
              <a:t>včetně: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i="1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l-PL" altLang="cs-CZ"/>
              <a:t>tvorby energie z cukrů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kardiovaskulární funkce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funkce nervového systému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rychlost trávení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CF0014-10A8-8E43-AE89-ED42F5327C48}"/>
              </a:ext>
            </a:extLst>
          </p:cNvPr>
          <p:cNvSpPr txBox="1"/>
          <p:nvPr/>
        </p:nvSpPr>
        <p:spPr>
          <a:xfrm>
            <a:off x="107950" y="103188"/>
            <a:ext cx="160655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ŠTÍTNÁ ŽLÁZA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6367CD37-C8D3-164D-B342-3A8DFF5A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Poruchy funkce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D74345-7B7B-814F-B6BC-C1A85C649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846263"/>
            <a:ext cx="3702050" cy="4319587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3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HYPOTHYREOSA</a:t>
            </a:r>
            <a:r>
              <a:rPr lang="cs-CZ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snížená produkce hormonů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Klinické projevy: 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myxedém: tuhé otoky končetiny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zpomalené psychomotorické tempo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zimomřivost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bradykardie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vyšší hladiny cholesterolu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nárůst hmotnosti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zácpa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obličej ospalého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eskymáka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otoky víček, výrazné obočí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Charvátovo „bojové“ trias: chůze tanku, plechové předloktí, hlas polní trubky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Zástupný symbol pro obsah 3">
            <a:extLst>
              <a:ext uri="{FF2B5EF4-FFF2-40B4-BE49-F238E27FC236}">
                <a16:creationId xmlns:a16="http://schemas.microsoft.com/office/drawing/2014/main" id="{60A5B55E-0893-5C43-9657-4CF07A8C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0613" y="1846263"/>
            <a:ext cx="3703637" cy="4022725"/>
          </a:xfrm>
        </p:spPr>
        <p:txBody>
          <a:bodyPr/>
          <a:lstStyle/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cs-CZ" altLang="cs-CZ" sz="1800" b="1" u="sng"/>
              <a:t>HYPERTHYREOSA 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cs-CZ" altLang="cs-CZ" sz="1600" b="1"/>
              <a:t>= zvýšené produkce hormonů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cs-CZ" altLang="cs-CZ" sz="1600" b="1" i="1"/>
              <a:t>Klinické projevy: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600"/>
              <a:t>zvýšená potivost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600"/>
              <a:t>tachykardie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600"/>
              <a:t>nevysvětlitelné hubnutí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600"/>
              <a:t>průjem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600"/>
              <a:t>zrychlené psychomotorické tempo až myšlenkový trysk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600"/>
              <a:t>myopathie (nestaví se z podřepu)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600"/>
              <a:t>podezřele nízké hodnoty cholesterolu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7D894F-4AAA-AF41-8837-F03C4645AFDD}"/>
              </a:ext>
            </a:extLst>
          </p:cNvPr>
          <p:cNvSpPr txBox="1"/>
          <p:nvPr/>
        </p:nvSpPr>
        <p:spPr>
          <a:xfrm>
            <a:off x="107950" y="103188"/>
            <a:ext cx="160655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ŠTÍTNÁ ŽLÁZA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94CB7E54-9B78-8C48-82B9-2B940CB9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781925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Morfologické změny -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STRUMA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E4BE8E19-031C-454F-9D06-5E716948E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/>
          <a:lstStyle/>
          <a:p>
            <a:pPr marL="273050" indent="-273050" eaLnBrk="1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b="1" u="sng" dirty="0"/>
              <a:t>Struma </a:t>
            </a:r>
            <a:r>
              <a:rPr lang="cs-CZ" altLang="cs-CZ" b="1" u="sng" dirty="0" err="1"/>
              <a:t>eufunkční</a:t>
            </a:r>
            <a:endParaRPr lang="cs-CZ" altLang="cs-CZ" b="1" u="sng" dirty="0"/>
          </a:p>
          <a:p>
            <a:pPr marL="565150" lvl="1" indent="-273050" eaLnBrk="1" hangingPunct="1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dirty="0"/>
              <a:t>štítnice je zvětšená, nicméně po hormonální stránce je </a:t>
            </a:r>
            <a:r>
              <a:rPr lang="cs-CZ" altLang="cs-CZ" b="1" dirty="0"/>
              <a:t>funkce neporušena </a:t>
            </a:r>
          </a:p>
          <a:p>
            <a:pPr marL="565150" lvl="1" indent="-273050" eaLnBrk="1" hangingPunct="1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dirty="0"/>
              <a:t>potíže vyplývají z </a:t>
            </a:r>
            <a:r>
              <a:rPr lang="cs-CZ" altLang="cs-CZ" b="1" dirty="0"/>
              <a:t>útlaku struktur v okolí: </a:t>
            </a:r>
          </a:p>
          <a:p>
            <a:pPr marL="577850" lvl="1" indent="-28575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polykací potíže</a:t>
            </a:r>
          </a:p>
          <a:p>
            <a:pPr marL="577850" lvl="1" indent="-28575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dechové potíže </a:t>
            </a:r>
          </a:p>
          <a:p>
            <a:pPr marL="577850" lvl="1" indent="-285750" eaLnBrk="1" hangingPunct="1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problémy s hlasem při postižení </a:t>
            </a:r>
            <a:r>
              <a:rPr lang="cs-CZ" altLang="cs-CZ" dirty="0" err="1"/>
              <a:t>n.recurens</a:t>
            </a:r>
            <a:endParaRPr lang="cs-CZ" altLang="cs-CZ" dirty="0"/>
          </a:p>
        </p:txBody>
      </p:sp>
      <p:sp>
        <p:nvSpPr>
          <p:cNvPr id="21507" name="Zástupný symbol pro obsah 3">
            <a:extLst>
              <a:ext uri="{FF2B5EF4-FFF2-40B4-BE49-F238E27FC236}">
                <a16:creationId xmlns:a16="http://schemas.microsoft.com/office/drawing/2014/main" id="{DC7B7D53-0676-D641-A488-FB182E95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0613" y="1846263"/>
            <a:ext cx="3703637" cy="4022725"/>
          </a:xfrm>
        </p:spPr>
        <p:txBody>
          <a:bodyPr/>
          <a:lstStyle/>
          <a:p>
            <a:pPr marL="273050" indent="-273050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cs-CZ" altLang="cs-CZ" b="1" u="sng"/>
              <a:t>Struma dysfunkční</a:t>
            </a:r>
          </a:p>
          <a:p>
            <a:pPr marL="273050" indent="-273050" eaLnBrk="1" hangingPunct="1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800" b="1"/>
              <a:t>hormonálně</a:t>
            </a:r>
            <a:r>
              <a:rPr lang="cs-CZ" altLang="cs-CZ" sz="1800"/>
              <a:t> je možná hyper i hypothyreosa </a:t>
            </a:r>
          </a:p>
          <a:p>
            <a:pPr marL="273050" indent="-273050" eaLnBrk="1" hangingPunct="1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800" b="1"/>
              <a:t>uzly</a:t>
            </a:r>
            <a:r>
              <a:rPr lang="cs-CZ" altLang="cs-CZ" sz="1800"/>
              <a:t> ve štítné žláze = místa s rozdílnou hormonální aktivitou, scintigraficky studené a teplé uzly (neaktivní/aktivní)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23812B-E779-9E46-A880-3064261CDD98}"/>
              </a:ext>
            </a:extLst>
          </p:cNvPr>
          <p:cNvSpPr txBox="1"/>
          <p:nvPr/>
        </p:nvSpPr>
        <p:spPr>
          <a:xfrm>
            <a:off x="107950" y="103188"/>
            <a:ext cx="160655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ŠTÍTNÁ ŽLÁZA</a:t>
            </a:r>
          </a:p>
        </p:txBody>
      </p:sp>
      <p:pic>
        <p:nvPicPr>
          <p:cNvPr id="21509" name="Picture 5" descr="Struma (medicína) – Wikipedie">
            <a:extLst>
              <a:ext uri="{FF2B5EF4-FFF2-40B4-BE49-F238E27FC236}">
                <a16:creationId xmlns:a16="http://schemas.microsoft.com/office/drawing/2014/main" id="{8062C048-2070-DA4F-8042-F0929EF5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13213"/>
            <a:ext cx="2146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Nemoci štítné žlázy s eutyreózou – WikiSkripta">
            <a:extLst>
              <a:ext uri="{FF2B5EF4-FFF2-40B4-BE49-F238E27FC236}">
                <a16:creationId xmlns:a16="http://schemas.microsoft.com/office/drawing/2014/main" id="{5668BAC9-CBD6-9A4C-AD11-F202908D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724400"/>
            <a:ext cx="259556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ovéPole 2">
            <a:extLst>
              <a:ext uri="{FF2B5EF4-FFF2-40B4-BE49-F238E27FC236}">
                <a16:creationId xmlns:a16="http://schemas.microsoft.com/office/drawing/2014/main" id="{6ED2963E-6032-D94C-A1FE-B68AB3EE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6596063"/>
            <a:ext cx="4802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700"/>
              <a:t>https://www.wikiskripta.eu/w/Nemoci_%C5%A1t%C3%ADtn%C3%A9_%C5%BEl%C3%A1zy_s_eutyre%C3%B3zou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75E8756A-1289-B245-BEAE-437E0C1C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Záněty ŠŽ =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THYREOIDITIDY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2530" name="Zástupný symbol pro obsah 2">
            <a:extLst>
              <a:ext uri="{FF2B5EF4-FFF2-40B4-BE49-F238E27FC236}">
                <a16:creationId xmlns:a16="http://schemas.microsoft.com/office/drawing/2014/main" id="{3D19C372-A469-9341-9E4E-A92A2A59F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846263"/>
            <a:ext cx="3601095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b="1" u="sng" dirty="0"/>
              <a:t>Chronické = Autoimunitní </a:t>
            </a:r>
          </a:p>
          <a:p>
            <a:pPr eaLnBrk="1" hangingPunct="1"/>
            <a:r>
              <a:rPr lang="cs-CZ" altLang="cs-CZ" b="1" dirty="0"/>
              <a:t>Graves-</a:t>
            </a:r>
            <a:r>
              <a:rPr lang="cs-CZ" altLang="cs-CZ" b="1" dirty="0" err="1"/>
              <a:t>Basedowova</a:t>
            </a:r>
            <a:r>
              <a:rPr lang="cs-CZ" altLang="cs-CZ" b="1" dirty="0"/>
              <a:t> choroba </a:t>
            </a:r>
            <a:r>
              <a:rPr lang="cs-CZ" altLang="cs-CZ" dirty="0"/>
              <a:t>tvorba protilátek proti receptorům TSH =&gt; stimulace </a:t>
            </a:r>
            <a:r>
              <a:rPr lang="cs-CZ" altLang="cs-CZ" dirty="0" err="1"/>
              <a:t>fce</a:t>
            </a:r>
            <a:r>
              <a:rPr lang="cs-CZ" altLang="cs-CZ" dirty="0"/>
              <a:t> (hypertyreóza), současně stimulace </a:t>
            </a:r>
            <a:r>
              <a:rPr lang="cs-CZ" altLang="cs-CZ" dirty="0" err="1"/>
              <a:t>retrobulbárního</a:t>
            </a:r>
            <a:r>
              <a:rPr lang="cs-CZ" altLang="cs-CZ" dirty="0"/>
              <a:t> vaziva, </a:t>
            </a:r>
            <a:r>
              <a:rPr lang="cs-CZ" altLang="cs-CZ" dirty="0" err="1"/>
              <a:t>exoftamus</a:t>
            </a:r>
            <a:r>
              <a:rPr lang="cs-CZ" altLang="cs-CZ" dirty="0"/>
              <a:t> </a:t>
            </a:r>
          </a:p>
          <a:p>
            <a:pPr eaLnBrk="1" hangingPunct="1"/>
            <a:r>
              <a:rPr lang="cs-CZ" altLang="cs-CZ" dirty="0"/>
              <a:t>- 4x častěji mladé ženy</a:t>
            </a:r>
          </a:p>
          <a:p>
            <a:pPr eaLnBrk="1" hangingPunct="1"/>
            <a:r>
              <a:rPr lang="cs-CZ" altLang="cs-CZ" b="1" dirty="0" err="1"/>
              <a:t>Hashimotova</a:t>
            </a:r>
            <a:r>
              <a:rPr lang="cs-CZ" altLang="cs-CZ" b="1" dirty="0"/>
              <a:t> </a:t>
            </a:r>
            <a:r>
              <a:rPr lang="cs-CZ" altLang="cs-CZ" b="1" dirty="0" err="1"/>
              <a:t>tyreoiditida</a:t>
            </a:r>
            <a:r>
              <a:rPr lang="cs-CZ" altLang="cs-CZ" b="1" dirty="0"/>
              <a:t> </a:t>
            </a:r>
            <a:r>
              <a:rPr lang="cs-CZ" altLang="cs-CZ" dirty="0"/>
              <a:t>hypotyreóza na podkladě infiltrace štítnice lymfocyty s protilátkami proti TPO (tyreoidální </a:t>
            </a:r>
            <a:r>
              <a:rPr lang="cs-CZ" altLang="cs-CZ" dirty="0" err="1"/>
              <a:t>peroxydása</a:t>
            </a:r>
            <a:r>
              <a:rPr lang="cs-CZ" altLang="cs-CZ" dirty="0"/>
              <a:t>)</a:t>
            </a:r>
          </a:p>
        </p:txBody>
      </p:sp>
      <p:sp>
        <p:nvSpPr>
          <p:cNvPr id="22531" name="Zástupný symbol pro obsah 3">
            <a:extLst>
              <a:ext uri="{FF2B5EF4-FFF2-40B4-BE49-F238E27FC236}">
                <a16:creationId xmlns:a16="http://schemas.microsoft.com/office/drawing/2014/main" id="{42E0B703-2847-D144-9231-37BBABA5A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1816100"/>
            <a:ext cx="4511229" cy="31146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b="1" u="sng" dirty="0"/>
              <a:t>Akutní/Subakutní </a:t>
            </a:r>
            <a:r>
              <a:rPr lang="cs-CZ" altLang="cs-CZ" b="1" u="sng" dirty="0" err="1"/>
              <a:t>tyreoiditidy</a:t>
            </a:r>
            <a:endParaRPr lang="cs-CZ" altLang="cs-CZ" b="1" u="sng" dirty="0"/>
          </a:p>
          <a:p>
            <a:pPr eaLnBrk="1" hangingPunct="1"/>
            <a:r>
              <a:rPr lang="cs-CZ" altLang="cs-CZ" b="1" dirty="0"/>
              <a:t>Akutní </a:t>
            </a:r>
            <a:r>
              <a:rPr lang="cs-CZ" altLang="cs-CZ" b="1" dirty="0" err="1"/>
              <a:t>tyreoiditis</a:t>
            </a:r>
            <a:r>
              <a:rPr lang="cs-CZ" altLang="cs-CZ" b="1" dirty="0"/>
              <a:t> </a:t>
            </a:r>
            <a:r>
              <a:rPr lang="cs-CZ" altLang="cs-CZ" dirty="0"/>
              <a:t>– v důsledku bakteriální  zánětlivé afekce v dutině ústní, různé působení na funkci, terapie ATB</a:t>
            </a:r>
          </a:p>
          <a:p>
            <a:pPr eaLnBrk="1" hangingPunct="1"/>
            <a:r>
              <a:rPr lang="cs-CZ" altLang="cs-CZ" b="1" dirty="0"/>
              <a:t>Subakutní </a:t>
            </a:r>
            <a:r>
              <a:rPr lang="cs-CZ" altLang="cs-CZ" b="1" dirty="0" err="1"/>
              <a:t>tyreoiditis</a:t>
            </a:r>
            <a:r>
              <a:rPr lang="cs-CZ" altLang="cs-CZ" b="1" dirty="0"/>
              <a:t> (de </a:t>
            </a:r>
            <a:r>
              <a:rPr lang="cs-CZ" altLang="cs-CZ" b="1" dirty="0" err="1"/>
              <a:t>Quervainova</a:t>
            </a:r>
            <a:r>
              <a:rPr lang="cs-CZ" altLang="cs-CZ" b="1" dirty="0"/>
              <a:t>)  </a:t>
            </a:r>
            <a:r>
              <a:rPr lang="cs-CZ" altLang="cs-CZ" dirty="0"/>
              <a:t>většinou virové etiologie – chřipkové příznaky, bolestivé polykání.                    </a:t>
            </a:r>
            <a:r>
              <a:rPr lang="cs-CZ" altLang="cs-CZ" dirty="0" err="1"/>
              <a:t>Th</a:t>
            </a:r>
            <a:r>
              <a:rPr lang="cs-CZ" altLang="cs-CZ" dirty="0"/>
              <a:t>.: NSA, kortikoidy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4ADCB8-7192-3E4A-BB00-F57883E7174F}"/>
              </a:ext>
            </a:extLst>
          </p:cNvPr>
          <p:cNvSpPr txBox="1"/>
          <p:nvPr/>
        </p:nvSpPr>
        <p:spPr>
          <a:xfrm>
            <a:off x="107950" y="103188"/>
            <a:ext cx="160655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ŠTÍTNÁ ŽLÁZA</a:t>
            </a:r>
          </a:p>
        </p:txBody>
      </p:sp>
      <p:pic>
        <p:nvPicPr>
          <p:cNvPr id="22533" name="Picture 6" descr="Oboustranný exoftalmus">
            <a:extLst>
              <a:ext uri="{FF2B5EF4-FFF2-40B4-BE49-F238E27FC236}">
                <a16:creationId xmlns:a16="http://schemas.microsoft.com/office/drawing/2014/main" id="{2DCC604B-70A6-5447-BC12-702C5C08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97425"/>
            <a:ext cx="21463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B1F6CCA-363B-CB4B-9567-DCAEEFE18583}"/>
              </a:ext>
            </a:extLst>
          </p:cNvPr>
          <p:cNvSpPr txBox="1"/>
          <p:nvPr/>
        </p:nvSpPr>
        <p:spPr>
          <a:xfrm>
            <a:off x="139700" y="6500813"/>
            <a:ext cx="38528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https://</a:t>
            </a:r>
            <a:r>
              <a:rPr lang="cs-CZ" sz="1050" dirty="0" err="1"/>
              <a:t>www.wikiskripta.eu</a:t>
            </a:r>
            <a:r>
              <a:rPr lang="cs-CZ" sz="1050" dirty="0"/>
              <a:t>/</a:t>
            </a:r>
            <a:r>
              <a:rPr lang="cs-CZ" sz="1050" dirty="0" err="1"/>
              <a:t>w</a:t>
            </a:r>
            <a:r>
              <a:rPr lang="cs-CZ" sz="1050" dirty="0"/>
              <a:t>/</a:t>
            </a:r>
            <a:r>
              <a:rPr lang="cs-CZ" sz="1050" dirty="0" err="1"/>
              <a:t>Gravesova-Basedowova_nemoc</a:t>
            </a:r>
            <a:endParaRPr lang="cs-CZ" sz="1050" dirty="0"/>
          </a:p>
        </p:txBody>
      </p:sp>
      <p:pic>
        <p:nvPicPr>
          <p:cNvPr id="22535" name="Picture 8" descr="Štítná žláza a Basedowova nemoc - Žena.cz - magazín pro ženy">
            <a:extLst>
              <a:ext uri="{FF2B5EF4-FFF2-40B4-BE49-F238E27FC236}">
                <a16:creationId xmlns:a16="http://schemas.microsoft.com/office/drawing/2014/main" id="{95D6819F-E1F4-AA4E-8B27-75CD8C15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4797425"/>
            <a:ext cx="247491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1547755A-8625-0647-A8DC-07BAD2AD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Nádory štítnice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1EA8FC-EED8-604A-B7FF-064575BFA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6056" y="1920874"/>
            <a:ext cx="3703637" cy="417195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MALIGNÍ NÁDORY: 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Diferencované: </a:t>
            </a:r>
          </a:p>
          <a:p>
            <a:pPr marL="651510" lvl="1" indent="-28575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etiologie ozáření krku, autoimunitní </a:t>
            </a:r>
            <a:r>
              <a:rPr lang="cs-CZ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thyreoiditis</a:t>
            </a:r>
            <a:endParaRPr lang="cs-CZ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51510" lvl="1" indent="-28575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nevyvolává celkové příznaky</a:t>
            </a:r>
          </a:p>
          <a:p>
            <a:pPr marL="651510" lvl="1" indent="-28575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terapie: </a:t>
            </a:r>
            <a:r>
              <a:rPr lang="cs-CZ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strumectomie</a:t>
            </a: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radiojod</a:t>
            </a:r>
            <a:endParaRPr lang="cs-CZ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Anaplastické:</a:t>
            </a:r>
          </a:p>
          <a:p>
            <a:pPr marL="651510" lvl="1" indent="-28575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etiologie stejná jako u diferencovaných</a:t>
            </a:r>
          </a:p>
          <a:p>
            <a:pPr marL="651510" lvl="1" indent="-28575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rychlý růst = během několika týdnu je několika násobný objem</a:t>
            </a:r>
          </a:p>
          <a:p>
            <a:pPr marL="651510" lvl="1" indent="-28575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terapie: cytostatika, ozáření, operace…</a:t>
            </a:r>
          </a:p>
          <a:p>
            <a:pPr marL="651510" lvl="1" indent="-28575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krátké přežívání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cs-CZ" sz="29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parafolikulárních</a:t>
            </a:r>
            <a:r>
              <a:rPr lang="cs-CZ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buněk, </a:t>
            </a:r>
          </a:p>
          <a:p>
            <a:pPr marL="56642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Medulární karcinom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secernuje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kalcitonin, který lze detekovat</a:t>
            </a:r>
          </a:p>
          <a:p>
            <a:pPr marL="56642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Terapie ozáření, operace</a:t>
            </a:r>
          </a:p>
          <a:p>
            <a:pPr marL="65151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1A1437-FAA8-C94E-A00A-50F227F9B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1920874"/>
            <a:ext cx="4262438" cy="4316438"/>
          </a:xfrm>
        </p:spPr>
        <p:txBody>
          <a:bodyPr rtlCol="0"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sz="2900" dirty="0"/>
              <a:t>- mají stoupající incidenci</a:t>
            </a:r>
          </a:p>
          <a:p>
            <a:pPr eaLnBrk="1" hangingPunct="1">
              <a:defRPr/>
            </a:pPr>
            <a:r>
              <a:rPr lang="cs-CZ" sz="2900" dirty="0"/>
              <a:t>- nejčastější endokrinní nádory</a:t>
            </a:r>
          </a:p>
          <a:p>
            <a:pPr eaLnBrk="1" hangingPunct="1">
              <a:defRPr/>
            </a:pPr>
            <a:r>
              <a:rPr lang="cs-CZ" sz="2900" dirty="0"/>
              <a:t>- vznikají nejčastěji mezi 40. a 50. rokem, ale nejsou vzácné ani u dětí</a:t>
            </a:r>
          </a:p>
          <a:p>
            <a:pPr eaLnBrk="1" hangingPunct="1">
              <a:defRPr/>
            </a:pPr>
            <a:r>
              <a:rPr lang="cs-CZ" sz="2900" dirty="0"/>
              <a:t>- více u žen (2:1)</a:t>
            </a:r>
          </a:p>
          <a:p>
            <a:pPr eaLnBrk="1" hangingPunct="1">
              <a:defRPr/>
            </a:pPr>
            <a:r>
              <a:rPr lang="cs-CZ" sz="2900" dirty="0"/>
              <a:t>- benigní vs. maligní</a:t>
            </a:r>
          </a:p>
          <a:p>
            <a:pPr eaLnBrk="1" hangingPunct="1">
              <a:defRPr/>
            </a:pPr>
            <a:endParaRPr lang="cs-CZ" sz="2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sz="29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rizikové faktory </a:t>
            </a:r>
            <a:r>
              <a:rPr lang="cs-CZ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vzniku maligního nádoru ŠŽ: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ionizující záření (dřívější ozáření krku)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genetické vlivy, dědičné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vysokou hladinu TSH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neléčenou autoimunitní </a:t>
            </a:r>
            <a:r>
              <a:rPr lang="cs-CZ" sz="2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thyreoiditidu</a:t>
            </a:r>
            <a:endParaRPr lang="cs-CZ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syndrom MEN2A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feochromocytom</a:t>
            </a:r>
            <a:endParaRPr lang="cs-CZ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5B4991-DAA3-0942-8926-D7F119BEA339}"/>
              </a:ext>
            </a:extLst>
          </p:cNvPr>
          <p:cNvSpPr txBox="1"/>
          <p:nvPr/>
        </p:nvSpPr>
        <p:spPr>
          <a:xfrm>
            <a:off x="107950" y="103188"/>
            <a:ext cx="160655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ŠTÍTNÁ ŽLÁZA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1080</TotalTime>
  <Words>2079</Words>
  <Application>Microsoft Macintosh PowerPoint</Application>
  <PresentationFormat>Předvádění na obrazovce (4:3)</PresentationFormat>
  <Paragraphs>309</Paragraphs>
  <Slides>30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Wingdings</vt:lpstr>
      <vt:lpstr>Wingdings 2</vt:lpstr>
      <vt:lpstr>Retrospektiva</vt:lpstr>
      <vt:lpstr>Endokrinologie </vt:lpstr>
      <vt:lpstr>Prezentace aplikace PowerPoint</vt:lpstr>
      <vt:lpstr>ENDOKRINNÍ SOUSTAVA</vt:lpstr>
      <vt:lpstr>ŠTÍTNÁ ŽLÁZA</vt:lpstr>
      <vt:lpstr>Funkce štítné žlázy</vt:lpstr>
      <vt:lpstr>Poruchy funkce </vt:lpstr>
      <vt:lpstr>Morfologické změny - STRUMA</vt:lpstr>
      <vt:lpstr>Záněty ŠŽ = THYREOIDITIDY </vt:lpstr>
      <vt:lpstr>Nádory štítnice</vt:lpstr>
      <vt:lpstr>Život ohrožující stavy</vt:lpstr>
      <vt:lpstr>PŘÍŠTITNÁ TĚLÍSKA</vt:lpstr>
      <vt:lpstr>PŘÍŠTITNÁ TĚLÍSKA</vt:lpstr>
      <vt:lpstr>Hypoparathyreóza</vt:lpstr>
      <vt:lpstr>Primární hyperparathyreóza</vt:lpstr>
      <vt:lpstr>NADLEDVINY</vt:lpstr>
      <vt:lpstr>Nadledviny </vt:lpstr>
      <vt:lpstr>Feochromocytom</vt:lpstr>
      <vt:lpstr>Addisonova nemoc</vt:lpstr>
      <vt:lpstr>KORTIKOIDY - hormonální dysbalance</vt:lpstr>
      <vt:lpstr>CUSHINGŮV SYNDROM</vt:lpstr>
      <vt:lpstr>HYPOFÝZA A HYPOTHALAMUS</vt:lpstr>
      <vt:lpstr>HYPOFÝZA</vt:lpstr>
      <vt:lpstr>Hormony hypofýzy</vt:lpstr>
      <vt:lpstr>Prezentace aplikace PowerPoint</vt:lpstr>
      <vt:lpstr>Hypopituitarismus</vt:lpstr>
      <vt:lpstr>RŮSTOVÝ HORMON</vt:lpstr>
      <vt:lpstr>RŮSTOVÝ HORMON</vt:lpstr>
      <vt:lpstr>PROLAKTIN</vt:lpstr>
      <vt:lpstr>Diabetes insipidus = ŽÍZNIVKA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štítné žlázy</dc:title>
  <dc:creator>Robert</dc:creator>
  <cp:lastModifiedBy>Nikola Nováková</cp:lastModifiedBy>
  <cp:revision>99</cp:revision>
  <dcterms:created xsi:type="dcterms:W3CDTF">2010-02-21T11:18:49Z</dcterms:created>
  <dcterms:modified xsi:type="dcterms:W3CDTF">2022-04-10T21:01:57Z</dcterms:modified>
</cp:coreProperties>
</file>