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1" r:id="rId3"/>
    <p:sldId id="324" r:id="rId4"/>
    <p:sldId id="310" r:id="rId5"/>
    <p:sldId id="311" r:id="rId6"/>
    <p:sldId id="312" r:id="rId7"/>
    <p:sldId id="333" r:id="rId8"/>
    <p:sldId id="332" r:id="rId9"/>
    <p:sldId id="323" r:id="rId10"/>
    <p:sldId id="325" r:id="rId11"/>
    <p:sldId id="328" r:id="rId12"/>
    <p:sldId id="329" r:id="rId13"/>
    <p:sldId id="326" r:id="rId14"/>
    <p:sldId id="330" r:id="rId15"/>
    <p:sldId id="320" r:id="rId16"/>
    <p:sldId id="319" r:id="rId17"/>
    <p:sldId id="331" r:id="rId18"/>
    <p:sldId id="322" r:id="rId19"/>
    <p:sldId id="321" r:id="rId20"/>
    <p:sldId id="313" r:id="rId21"/>
    <p:sldId id="314" r:id="rId22"/>
    <p:sldId id="315" r:id="rId23"/>
    <p:sldId id="316" r:id="rId24"/>
    <p:sldId id="317" r:id="rId25"/>
    <p:sldId id="318" r:id="rId26"/>
    <p:sldId id="309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85516"/>
  </p:normalViewPr>
  <p:slideViewPr>
    <p:cSldViewPr>
      <p:cViewPr varScale="1">
        <p:scale>
          <a:sx n="95" d="100"/>
          <a:sy n="95" d="100"/>
        </p:scale>
        <p:origin x="18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1DCB1-3EDA-E44B-9150-077EF43165ED}" type="doc">
      <dgm:prSet loTypeId="urn:microsoft.com/office/officeart/2005/8/layout/hierarchy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FD4A952-3825-0049-9FBD-5155E1206D89}">
      <dgm:prSet phldrT="[Text]"/>
      <dgm:spPr/>
      <dgm:t>
        <a:bodyPr/>
        <a:lstStyle/>
        <a:p>
          <a:r>
            <a:rPr lang="cs-CZ" dirty="0"/>
            <a:t>chronické selhání ledvin</a:t>
          </a:r>
        </a:p>
      </dgm:t>
    </dgm:pt>
    <dgm:pt modelId="{A6D84B34-AA68-8349-8038-84B17A724EEC}" type="parTrans" cxnId="{AAEBD6B8-24FF-D948-B440-125DA41F606C}">
      <dgm:prSet/>
      <dgm:spPr/>
      <dgm:t>
        <a:bodyPr/>
        <a:lstStyle/>
        <a:p>
          <a:endParaRPr lang="cs-CZ"/>
        </a:p>
      </dgm:t>
    </dgm:pt>
    <dgm:pt modelId="{0395831C-9542-BC49-BB9B-1F5E2E717B49}" type="sibTrans" cxnId="{AAEBD6B8-24FF-D948-B440-125DA41F606C}">
      <dgm:prSet/>
      <dgm:spPr/>
      <dgm:t>
        <a:bodyPr/>
        <a:lstStyle/>
        <a:p>
          <a:endParaRPr lang="cs-CZ"/>
        </a:p>
      </dgm:t>
    </dgm:pt>
    <dgm:pt modelId="{1953F2AA-15F2-ED44-9298-7D6D39DA1F00}">
      <dgm:prSet phldrT="[Text]"/>
      <dgm:spPr/>
      <dgm:t>
        <a:bodyPr/>
        <a:lstStyle/>
        <a:p>
          <a:r>
            <a:rPr lang="cs-CZ" dirty="0"/>
            <a:t>zařazení na čekací listinu k transplantaci</a:t>
          </a:r>
        </a:p>
      </dgm:t>
    </dgm:pt>
    <dgm:pt modelId="{4F78D457-A7C9-D549-96D3-45EC9AF3C3EB}" type="parTrans" cxnId="{56118402-E629-FF4F-A9CA-76A3D5FE0069}">
      <dgm:prSet/>
      <dgm:spPr/>
      <dgm:t>
        <a:bodyPr/>
        <a:lstStyle/>
        <a:p>
          <a:endParaRPr lang="cs-CZ"/>
        </a:p>
      </dgm:t>
    </dgm:pt>
    <dgm:pt modelId="{2DA03E96-2054-1848-8E1E-2EF7BE2EFB94}" type="sibTrans" cxnId="{56118402-E629-FF4F-A9CA-76A3D5FE0069}">
      <dgm:prSet/>
      <dgm:spPr/>
      <dgm:t>
        <a:bodyPr/>
        <a:lstStyle/>
        <a:p>
          <a:endParaRPr lang="cs-CZ"/>
        </a:p>
      </dgm:t>
    </dgm:pt>
    <dgm:pt modelId="{D8AD6FF6-E83C-5D4F-9270-7A477B0514DB}">
      <dgm:prSet phldrT="[Text]"/>
      <dgm:spPr/>
      <dgm:t>
        <a:bodyPr/>
        <a:lstStyle/>
        <a:p>
          <a:r>
            <a:rPr lang="cs-CZ" b="1" dirty="0"/>
            <a:t>dialýza</a:t>
          </a:r>
        </a:p>
        <a:p>
          <a:r>
            <a:rPr lang="cs-CZ" dirty="0"/>
            <a:t>- hemodialýza</a:t>
          </a:r>
        </a:p>
        <a:p>
          <a:r>
            <a:rPr lang="cs-CZ" dirty="0"/>
            <a:t>- peritoneální dialýza</a:t>
          </a:r>
        </a:p>
      </dgm:t>
    </dgm:pt>
    <dgm:pt modelId="{CD0EE8F2-7CC5-514C-919C-D5737B22D9E9}" type="parTrans" cxnId="{5AE70862-E969-134B-A692-D47F802F3C7B}">
      <dgm:prSet/>
      <dgm:spPr/>
      <dgm:t>
        <a:bodyPr/>
        <a:lstStyle/>
        <a:p>
          <a:endParaRPr lang="cs-CZ"/>
        </a:p>
      </dgm:t>
    </dgm:pt>
    <dgm:pt modelId="{1F9944B7-9D77-F449-B69C-5D0DEDFFFED4}" type="sibTrans" cxnId="{5AE70862-E969-134B-A692-D47F802F3C7B}">
      <dgm:prSet/>
      <dgm:spPr/>
      <dgm:t>
        <a:bodyPr/>
        <a:lstStyle/>
        <a:p>
          <a:endParaRPr lang="cs-CZ"/>
        </a:p>
      </dgm:t>
    </dgm:pt>
    <dgm:pt modelId="{A2747EDF-7BAA-034A-8D99-29D0F642C829}">
      <dgm:prSet phldrT="[Text]"/>
      <dgm:spPr/>
      <dgm:t>
        <a:bodyPr/>
        <a:lstStyle/>
        <a:p>
          <a:r>
            <a:rPr lang="cs-CZ" b="1" dirty="0"/>
            <a:t>transplantace</a:t>
          </a:r>
          <a:r>
            <a:rPr lang="cs-CZ" dirty="0"/>
            <a:t> ledviny zemřelého dárce</a:t>
          </a:r>
        </a:p>
      </dgm:t>
    </dgm:pt>
    <dgm:pt modelId="{2063427E-E1F5-604A-9719-D7256C9FC734}" type="parTrans" cxnId="{CB542F17-343D-7047-B8AF-E2BD0FDC4A47}">
      <dgm:prSet/>
      <dgm:spPr/>
      <dgm:t>
        <a:bodyPr/>
        <a:lstStyle/>
        <a:p>
          <a:endParaRPr lang="cs-CZ"/>
        </a:p>
      </dgm:t>
    </dgm:pt>
    <dgm:pt modelId="{2C7436C0-3A5A-2547-9175-22C4878450B8}" type="sibTrans" cxnId="{CB542F17-343D-7047-B8AF-E2BD0FDC4A47}">
      <dgm:prSet/>
      <dgm:spPr/>
      <dgm:t>
        <a:bodyPr/>
        <a:lstStyle/>
        <a:p>
          <a:endParaRPr lang="cs-CZ"/>
        </a:p>
      </dgm:t>
    </dgm:pt>
    <dgm:pt modelId="{5997E810-9356-CB4A-B014-F1B4A61DA101}">
      <dgm:prSet phldrT="[Text]"/>
      <dgm:spPr/>
      <dgm:t>
        <a:bodyPr/>
        <a:lstStyle/>
        <a:p>
          <a:r>
            <a:rPr lang="cs-CZ" dirty="0"/>
            <a:t>transplantace ledviny žijícího dárce</a:t>
          </a:r>
        </a:p>
      </dgm:t>
    </dgm:pt>
    <dgm:pt modelId="{61E3E9F6-ECC8-6A4A-8659-EE7FAC3CA825}" type="parTrans" cxnId="{2A2A0BE9-FFFE-CE4A-AC1B-9DF6D5C8368D}">
      <dgm:prSet/>
      <dgm:spPr/>
      <dgm:t>
        <a:bodyPr/>
        <a:lstStyle/>
        <a:p>
          <a:endParaRPr lang="cs-CZ"/>
        </a:p>
      </dgm:t>
    </dgm:pt>
    <dgm:pt modelId="{C4CAB96B-F46A-2E4E-AA0C-AEACFE693DBE}" type="sibTrans" cxnId="{2A2A0BE9-FFFE-CE4A-AC1B-9DF6D5C8368D}">
      <dgm:prSet/>
      <dgm:spPr/>
      <dgm:t>
        <a:bodyPr/>
        <a:lstStyle/>
        <a:p>
          <a:endParaRPr lang="cs-CZ"/>
        </a:p>
      </dgm:t>
    </dgm:pt>
    <dgm:pt modelId="{6E04CDCF-9EA9-8B4F-9B4B-0F6F876E8335}" type="pres">
      <dgm:prSet presAssocID="{E811DCB1-3EDA-E44B-9150-077EF43165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FF6A54-69F9-684E-869E-8EF79AD3FEE9}" type="pres">
      <dgm:prSet presAssocID="{CFD4A952-3825-0049-9FBD-5155E1206D89}" presName="hierRoot1" presStyleCnt="0"/>
      <dgm:spPr/>
    </dgm:pt>
    <dgm:pt modelId="{4E0AD767-5B0E-3642-BC21-1C59AA5FBBE8}" type="pres">
      <dgm:prSet presAssocID="{CFD4A952-3825-0049-9FBD-5155E1206D89}" presName="composite" presStyleCnt="0"/>
      <dgm:spPr/>
    </dgm:pt>
    <dgm:pt modelId="{C69D565B-8D77-584F-9957-4D584EF69B6C}" type="pres">
      <dgm:prSet presAssocID="{CFD4A952-3825-0049-9FBD-5155E1206D89}" presName="background" presStyleLbl="node0" presStyleIdx="0" presStyleCnt="1"/>
      <dgm:spPr/>
    </dgm:pt>
    <dgm:pt modelId="{631AA945-28FC-1D49-9486-CA82B5920FA9}" type="pres">
      <dgm:prSet presAssocID="{CFD4A952-3825-0049-9FBD-5155E1206D89}" presName="text" presStyleLbl="fgAcc0" presStyleIdx="0" presStyleCnt="1" custScaleX="155685">
        <dgm:presLayoutVars>
          <dgm:chPref val="3"/>
        </dgm:presLayoutVars>
      </dgm:prSet>
      <dgm:spPr/>
    </dgm:pt>
    <dgm:pt modelId="{3DE4E001-033E-DC49-B2DF-229763736262}" type="pres">
      <dgm:prSet presAssocID="{CFD4A952-3825-0049-9FBD-5155E1206D89}" presName="hierChild2" presStyleCnt="0"/>
      <dgm:spPr/>
    </dgm:pt>
    <dgm:pt modelId="{F2216E7B-6118-944E-B69E-9DB8D7A81B1A}" type="pres">
      <dgm:prSet presAssocID="{4F78D457-A7C9-D549-96D3-45EC9AF3C3EB}" presName="Name10" presStyleLbl="parChTrans1D2" presStyleIdx="0" presStyleCnt="2"/>
      <dgm:spPr/>
    </dgm:pt>
    <dgm:pt modelId="{A79BA6EC-CB64-A142-9E87-681785BDA2E5}" type="pres">
      <dgm:prSet presAssocID="{1953F2AA-15F2-ED44-9298-7D6D39DA1F00}" presName="hierRoot2" presStyleCnt="0"/>
      <dgm:spPr/>
    </dgm:pt>
    <dgm:pt modelId="{E5EFBD93-546E-5143-94C1-60EDEABB95EA}" type="pres">
      <dgm:prSet presAssocID="{1953F2AA-15F2-ED44-9298-7D6D39DA1F00}" presName="composite2" presStyleCnt="0"/>
      <dgm:spPr/>
    </dgm:pt>
    <dgm:pt modelId="{000F3D66-2EBD-F644-AC73-F557B7E7C762}" type="pres">
      <dgm:prSet presAssocID="{1953F2AA-15F2-ED44-9298-7D6D39DA1F00}" presName="background2" presStyleLbl="node2" presStyleIdx="0" presStyleCnt="2"/>
      <dgm:spPr/>
    </dgm:pt>
    <dgm:pt modelId="{6C9FFCA6-AD69-FB46-8169-D25CEBC4F4A3}" type="pres">
      <dgm:prSet presAssocID="{1953F2AA-15F2-ED44-9298-7D6D39DA1F00}" presName="text2" presStyleLbl="fgAcc2" presStyleIdx="0" presStyleCnt="2" custScaleX="186591">
        <dgm:presLayoutVars>
          <dgm:chPref val="3"/>
        </dgm:presLayoutVars>
      </dgm:prSet>
      <dgm:spPr/>
    </dgm:pt>
    <dgm:pt modelId="{27E4F921-63C7-DD4E-851D-E3847F52C9D5}" type="pres">
      <dgm:prSet presAssocID="{1953F2AA-15F2-ED44-9298-7D6D39DA1F00}" presName="hierChild3" presStyleCnt="0"/>
      <dgm:spPr/>
    </dgm:pt>
    <dgm:pt modelId="{D93F2A89-9831-5546-8A74-77A0A0544218}" type="pres">
      <dgm:prSet presAssocID="{CD0EE8F2-7CC5-514C-919C-D5737B22D9E9}" presName="Name17" presStyleLbl="parChTrans1D3" presStyleIdx="0" presStyleCnt="2"/>
      <dgm:spPr/>
    </dgm:pt>
    <dgm:pt modelId="{08285B8F-9765-6542-88A4-269608045D35}" type="pres">
      <dgm:prSet presAssocID="{D8AD6FF6-E83C-5D4F-9270-7A477B0514DB}" presName="hierRoot3" presStyleCnt="0"/>
      <dgm:spPr/>
    </dgm:pt>
    <dgm:pt modelId="{17E89B6F-E178-E84E-9EBF-3AC9201E2DEA}" type="pres">
      <dgm:prSet presAssocID="{D8AD6FF6-E83C-5D4F-9270-7A477B0514DB}" presName="composite3" presStyleCnt="0"/>
      <dgm:spPr/>
    </dgm:pt>
    <dgm:pt modelId="{B418FE78-43EA-2B4D-88CE-BD44EE1698F6}" type="pres">
      <dgm:prSet presAssocID="{D8AD6FF6-E83C-5D4F-9270-7A477B0514DB}" presName="background3" presStyleLbl="node3" presStyleIdx="0" presStyleCnt="2"/>
      <dgm:spPr/>
    </dgm:pt>
    <dgm:pt modelId="{FA3EFE70-FEA4-BE41-A93D-765CA121DF5E}" type="pres">
      <dgm:prSet presAssocID="{D8AD6FF6-E83C-5D4F-9270-7A477B0514DB}" presName="text3" presStyleLbl="fgAcc3" presStyleIdx="0" presStyleCnt="2" custScaleX="162798">
        <dgm:presLayoutVars>
          <dgm:chPref val="3"/>
        </dgm:presLayoutVars>
      </dgm:prSet>
      <dgm:spPr/>
    </dgm:pt>
    <dgm:pt modelId="{36CE9CBB-FD94-EE44-AF5C-C45317DA00A0}" type="pres">
      <dgm:prSet presAssocID="{D8AD6FF6-E83C-5D4F-9270-7A477B0514DB}" presName="hierChild4" presStyleCnt="0"/>
      <dgm:spPr/>
    </dgm:pt>
    <dgm:pt modelId="{7CA9B617-557D-324C-B29A-E52FF7B7689F}" type="pres">
      <dgm:prSet presAssocID="{2063427E-E1F5-604A-9719-D7256C9FC734}" presName="Name17" presStyleLbl="parChTrans1D3" presStyleIdx="1" presStyleCnt="2"/>
      <dgm:spPr/>
    </dgm:pt>
    <dgm:pt modelId="{41562C30-65F5-B04A-9BDF-F8F26159E8A9}" type="pres">
      <dgm:prSet presAssocID="{A2747EDF-7BAA-034A-8D99-29D0F642C829}" presName="hierRoot3" presStyleCnt="0"/>
      <dgm:spPr/>
    </dgm:pt>
    <dgm:pt modelId="{B54541E6-7EC9-1C40-9AAF-7B621DF42C0A}" type="pres">
      <dgm:prSet presAssocID="{A2747EDF-7BAA-034A-8D99-29D0F642C829}" presName="composite3" presStyleCnt="0"/>
      <dgm:spPr/>
    </dgm:pt>
    <dgm:pt modelId="{4D241681-7914-1342-9834-53FACE320E78}" type="pres">
      <dgm:prSet presAssocID="{A2747EDF-7BAA-034A-8D99-29D0F642C829}" presName="background3" presStyleLbl="node3" presStyleIdx="1" presStyleCnt="2"/>
      <dgm:spPr/>
    </dgm:pt>
    <dgm:pt modelId="{EA4361ED-88D0-1047-893D-4258A548A3DF}" type="pres">
      <dgm:prSet presAssocID="{A2747EDF-7BAA-034A-8D99-29D0F642C829}" presName="text3" presStyleLbl="fgAcc3" presStyleIdx="1" presStyleCnt="2" custScaleX="166273">
        <dgm:presLayoutVars>
          <dgm:chPref val="3"/>
        </dgm:presLayoutVars>
      </dgm:prSet>
      <dgm:spPr/>
    </dgm:pt>
    <dgm:pt modelId="{283A6F2D-C732-8644-B5D9-F1AA3255F335}" type="pres">
      <dgm:prSet presAssocID="{A2747EDF-7BAA-034A-8D99-29D0F642C829}" presName="hierChild4" presStyleCnt="0"/>
      <dgm:spPr/>
    </dgm:pt>
    <dgm:pt modelId="{F52936CB-1304-2F43-8C4B-A5F3B3472FA7}" type="pres">
      <dgm:prSet presAssocID="{61E3E9F6-ECC8-6A4A-8659-EE7FAC3CA825}" presName="Name10" presStyleLbl="parChTrans1D2" presStyleIdx="1" presStyleCnt="2"/>
      <dgm:spPr/>
    </dgm:pt>
    <dgm:pt modelId="{770FB21B-B919-F24C-8D2C-99906E95CA9E}" type="pres">
      <dgm:prSet presAssocID="{5997E810-9356-CB4A-B014-F1B4A61DA101}" presName="hierRoot2" presStyleCnt="0"/>
      <dgm:spPr/>
    </dgm:pt>
    <dgm:pt modelId="{B6BE9ECB-77C1-F448-AE11-357E05D774D9}" type="pres">
      <dgm:prSet presAssocID="{5997E810-9356-CB4A-B014-F1B4A61DA101}" presName="composite2" presStyleCnt="0"/>
      <dgm:spPr/>
    </dgm:pt>
    <dgm:pt modelId="{785623D2-D1A4-614D-8322-00278E6B16E7}" type="pres">
      <dgm:prSet presAssocID="{5997E810-9356-CB4A-B014-F1B4A61DA101}" presName="background2" presStyleLbl="node2" presStyleIdx="1" presStyleCnt="2"/>
      <dgm:spPr/>
    </dgm:pt>
    <dgm:pt modelId="{D2096141-6BC9-774F-8300-91B2CE1D22FC}" type="pres">
      <dgm:prSet presAssocID="{5997E810-9356-CB4A-B014-F1B4A61DA101}" presName="text2" presStyleLbl="fgAcc2" presStyleIdx="1" presStyleCnt="2" custScaleX="203837">
        <dgm:presLayoutVars>
          <dgm:chPref val="3"/>
        </dgm:presLayoutVars>
      </dgm:prSet>
      <dgm:spPr/>
    </dgm:pt>
    <dgm:pt modelId="{FEABF27A-CEF4-E945-B359-E3C94783AC2A}" type="pres">
      <dgm:prSet presAssocID="{5997E810-9356-CB4A-B014-F1B4A61DA101}" presName="hierChild3" presStyleCnt="0"/>
      <dgm:spPr/>
    </dgm:pt>
  </dgm:ptLst>
  <dgm:cxnLst>
    <dgm:cxn modelId="{56118402-E629-FF4F-A9CA-76A3D5FE0069}" srcId="{CFD4A952-3825-0049-9FBD-5155E1206D89}" destId="{1953F2AA-15F2-ED44-9298-7D6D39DA1F00}" srcOrd="0" destOrd="0" parTransId="{4F78D457-A7C9-D549-96D3-45EC9AF3C3EB}" sibTransId="{2DA03E96-2054-1848-8E1E-2EF7BE2EFB94}"/>
    <dgm:cxn modelId="{CB542F17-343D-7047-B8AF-E2BD0FDC4A47}" srcId="{1953F2AA-15F2-ED44-9298-7D6D39DA1F00}" destId="{A2747EDF-7BAA-034A-8D99-29D0F642C829}" srcOrd="1" destOrd="0" parTransId="{2063427E-E1F5-604A-9719-D7256C9FC734}" sibTransId="{2C7436C0-3A5A-2547-9175-22C4878450B8}"/>
    <dgm:cxn modelId="{AD9BB11F-4CAD-E947-959C-1F9826A502A7}" type="presOf" srcId="{2063427E-E1F5-604A-9719-D7256C9FC734}" destId="{7CA9B617-557D-324C-B29A-E52FF7B7689F}" srcOrd="0" destOrd="0" presId="urn:microsoft.com/office/officeart/2005/8/layout/hierarchy1"/>
    <dgm:cxn modelId="{C6EC3920-B8FB-8C40-B87E-2275F52E54D0}" type="presOf" srcId="{CD0EE8F2-7CC5-514C-919C-D5737B22D9E9}" destId="{D93F2A89-9831-5546-8A74-77A0A0544218}" srcOrd="0" destOrd="0" presId="urn:microsoft.com/office/officeart/2005/8/layout/hierarchy1"/>
    <dgm:cxn modelId="{BA0A4B26-CE50-9D4A-8D6C-E824E3CD0C2D}" type="presOf" srcId="{5997E810-9356-CB4A-B014-F1B4A61DA101}" destId="{D2096141-6BC9-774F-8300-91B2CE1D22FC}" srcOrd="0" destOrd="0" presId="urn:microsoft.com/office/officeart/2005/8/layout/hierarchy1"/>
    <dgm:cxn modelId="{E888FC2F-BAB5-7E4E-BFC2-73D86536EFF1}" type="presOf" srcId="{1953F2AA-15F2-ED44-9298-7D6D39DA1F00}" destId="{6C9FFCA6-AD69-FB46-8169-D25CEBC4F4A3}" srcOrd="0" destOrd="0" presId="urn:microsoft.com/office/officeart/2005/8/layout/hierarchy1"/>
    <dgm:cxn modelId="{5AE70862-E969-134B-A692-D47F802F3C7B}" srcId="{1953F2AA-15F2-ED44-9298-7D6D39DA1F00}" destId="{D8AD6FF6-E83C-5D4F-9270-7A477B0514DB}" srcOrd="0" destOrd="0" parTransId="{CD0EE8F2-7CC5-514C-919C-D5737B22D9E9}" sibTransId="{1F9944B7-9D77-F449-B69C-5D0DEDFFFED4}"/>
    <dgm:cxn modelId="{C58CF077-ADE9-1D4D-9724-E8B47F008F87}" type="presOf" srcId="{61E3E9F6-ECC8-6A4A-8659-EE7FAC3CA825}" destId="{F52936CB-1304-2F43-8C4B-A5F3B3472FA7}" srcOrd="0" destOrd="0" presId="urn:microsoft.com/office/officeart/2005/8/layout/hierarchy1"/>
    <dgm:cxn modelId="{07CAD58A-3288-2A40-B9DA-751987333221}" type="presOf" srcId="{4F78D457-A7C9-D549-96D3-45EC9AF3C3EB}" destId="{F2216E7B-6118-944E-B69E-9DB8D7A81B1A}" srcOrd="0" destOrd="0" presId="urn:microsoft.com/office/officeart/2005/8/layout/hierarchy1"/>
    <dgm:cxn modelId="{E53C578D-ED8D-8E46-B1DA-341EBFB5D17C}" type="presOf" srcId="{E811DCB1-3EDA-E44B-9150-077EF43165ED}" destId="{6E04CDCF-9EA9-8B4F-9B4B-0F6F876E8335}" srcOrd="0" destOrd="0" presId="urn:microsoft.com/office/officeart/2005/8/layout/hierarchy1"/>
    <dgm:cxn modelId="{68031BAE-8832-6E4D-8409-05C1E5BBB010}" type="presOf" srcId="{D8AD6FF6-E83C-5D4F-9270-7A477B0514DB}" destId="{FA3EFE70-FEA4-BE41-A93D-765CA121DF5E}" srcOrd="0" destOrd="0" presId="urn:microsoft.com/office/officeart/2005/8/layout/hierarchy1"/>
    <dgm:cxn modelId="{E452C8B2-D007-4544-99ED-0835B3916C04}" type="presOf" srcId="{A2747EDF-7BAA-034A-8D99-29D0F642C829}" destId="{EA4361ED-88D0-1047-893D-4258A548A3DF}" srcOrd="0" destOrd="0" presId="urn:microsoft.com/office/officeart/2005/8/layout/hierarchy1"/>
    <dgm:cxn modelId="{57F97BB3-4393-6E40-8FEC-F617120627F4}" type="presOf" srcId="{CFD4A952-3825-0049-9FBD-5155E1206D89}" destId="{631AA945-28FC-1D49-9486-CA82B5920FA9}" srcOrd="0" destOrd="0" presId="urn:microsoft.com/office/officeart/2005/8/layout/hierarchy1"/>
    <dgm:cxn modelId="{AAEBD6B8-24FF-D948-B440-125DA41F606C}" srcId="{E811DCB1-3EDA-E44B-9150-077EF43165ED}" destId="{CFD4A952-3825-0049-9FBD-5155E1206D89}" srcOrd="0" destOrd="0" parTransId="{A6D84B34-AA68-8349-8038-84B17A724EEC}" sibTransId="{0395831C-9542-BC49-BB9B-1F5E2E717B49}"/>
    <dgm:cxn modelId="{2A2A0BE9-FFFE-CE4A-AC1B-9DF6D5C8368D}" srcId="{CFD4A952-3825-0049-9FBD-5155E1206D89}" destId="{5997E810-9356-CB4A-B014-F1B4A61DA101}" srcOrd="1" destOrd="0" parTransId="{61E3E9F6-ECC8-6A4A-8659-EE7FAC3CA825}" sibTransId="{C4CAB96B-F46A-2E4E-AA0C-AEACFE693DBE}"/>
    <dgm:cxn modelId="{C1FED612-E30E-034B-A447-F3D434C7E771}" type="presParOf" srcId="{6E04CDCF-9EA9-8B4F-9B4B-0F6F876E8335}" destId="{9AFF6A54-69F9-684E-869E-8EF79AD3FEE9}" srcOrd="0" destOrd="0" presId="urn:microsoft.com/office/officeart/2005/8/layout/hierarchy1"/>
    <dgm:cxn modelId="{7E7D4CDC-DBBE-E141-B98F-D38AF22F3925}" type="presParOf" srcId="{9AFF6A54-69F9-684E-869E-8EF79AD3FEE9}" destId="{4E0AD767-5B0E-3642-BC21-1C59AA5FBBE8}" srcOrd="0" destOrd="0" presId="urn:microsoft.com/office/officeart/2005/8/layout/hierarchy1"/>
    <dgm:cxn modelId="{2A970FD4-DA6A-AE4C-BF43-D08B5CC9092A}" type="presParOf" srcId="{4E0AD767-5B0E-3642-BC21-1C59AA5FBBE8}" destId="{C69D565B-8D77-584F-9957-4D584EF69B6C}" srcOrd="0" destOrd="0" presId="urn:microsoft.com/office/officeart/2005/8/layout/hierarchy1"/>
    <dgm:cxn modelId="{0C39DA8B-490E-5C4F-865C-15C98E28CDC2}" type="presParOf" srcId="{4E0AD767-5B0E-3642-BC21-1C59AA5FBBE8}" destId="{631AA945-28FC-1D49-9486-CA82B5920FA9}" srcOrd="1" destOrd="0" presId="urn:microsoft.com/office/officeart/2005/8/layout/hierarchy1"/>
    <dgm:cxn modelId="{1FE45055-4EE0-514C-B089-B9C35843D4B4}" type="presParOf" srcId="{9AFF6A54-69F9-684E-869E-8EF79AD3FEE9}" destId="{3DE4E001-033E-DC49-B2DF-229763736262}" srcOrd="1" destOrd="0" presId="urn:microsoft.com/office/officeart/2005/8/layout/hierarchy1"/>
    <dgm:cxn modelId="{F9315F25-DBC3-4D42-90B0-7A3E8B8B17CC}" type="presParOf" srcId="{3DE4E001-033E-DC49-B2DF-229763736262}" destId="{F2216E7B-6118-944E-B69E-9DB8D7A81B1A}" srcOrd="0" destOrd="0" presId="urn:microsoft.com/office/officeart/2005/8/layout/hierarchy1"/>
    <dgm:cxn modelId="{22D98BFD-F624-884C-AF49-1587846A48B6}" type="presParOf" srcId="{3DE4E001-033E-DC49-B2DF-229763736262}" destId="{A79BA6EC-CB64-A142-9E87-681785BDA2E5}" srcOrd="1" destOrd="0" presId="urn:microsoft.com/office/officeart/2005/8/layout/hierarchy1"/>
    <dgm:cxn modelId="{1E59AD2F-5DF4-154F-A645-DE3D874AAC99}" type="presParOf" srcId="{A79BA6EC-CB64-A142-9E87-681785BDA2E5}" destId="{E5EFBD93-546E-5143-94C1-60EDEABB95EA}" srcOrd="0" destOrd="0" presId="urn:microsoft.com/office/officeart/2005/8/layout/hierarchy1"/>
    <dgm:cxn modelId="{C7F6B172-B0C7-F347-8D07-AF25E7D67E87}" type="presParOf" srcId="{E5EFBD93-546E-5143-94C1-60EDEABB95EA}" destId="{000F3D66-2EBD-F644-AC73-F557B7E7C762}" srcOrd="0" destOrd="0" presId="urn:microsoft.com/office/officeart/2005/8/layout/hierarchy1"/>
    <dgm:cxn modelId="{5E8B6FA3-A7AF-5D40-ACF8-CE02B876B071}" type="presParOf" srcId="{E5EFBD93-546E-5143-94C1-60EDEABB95EA}" destId="{6C9FFCA6-AD69-FB46-8169-D25CEBC4F4A3}" srcOrd="1" destOrd="0" presId="urn:microsoft.com/office/officeart/2005/8/layout/hierarchy1"/>
    <dgm:cxn modelId="{A65553A9-E94A-464D-BE54-7C944F09A811}" type="presParOf" srcId="{A79BA6EC-CB64-A142-9E87-681785BDA2E5}" destId="{27E4F921-63C7-DD4E-851D-E3847F52C9D5}" srcOrd="1" destOrd="0" presId="urn:microsoft.com/office/officeart/2005/8/layout/hierarchy1"/>
    <dgm:cxn modelId="{00B66CAE-8895-D44C-B759-D40873C7A6E7}" type="presParOf" srcId="{27E4F921-63C7-DD4E-851D-E3847F52C9D5}" destId="{D93F2A89-9831-5546-8A74-77A0A0544218}" srcOrd="0" destOrd="0" presId="urn:microsoft.com/office/officeart/2005/8/layout/hierarchy1"/>
    <dgm:cxn modelId="{7D44E6EB-DF49-A742-AA3A-EAF9AFD1E0B7}" type="presParOf" srcId="{27E4F921-63C7-DD4E-851D-E3847F52C9D5}" destId="{08285B8F-9765-6542-88A4-269608045D35}" srcOrd="1" destOrd="0" presId="urn:microsoft.com/office/officeart/2005/8/layout/hierarchy1"/>
    <dgm:cxn modelId="{4C8AEF87-C5D0-DF40-8795-165D03D034BC}" type="presParOf" srcId="{08285B8F-9765-6542-88A4-269608045D35}" destId="{17E89B6F-E178-E84E-9EBF-3AC9201E2DEA}" srcOrd="0" destOrd="0" presId="urn:microsoft.com/office/officeart/2005/8/layout/hierarchy1"/>
    <dgm:cxn modelId="{64F97D07-7C33-8841-AA63-2E97A347CE60}" type="presParOf" srcId="{17E89B6F-E178-E84E-9EBF-3AC9201E2DEA}" destId="{B418FE78-43EA-2B4D-88CE-BD44EE1698F6}" srcOrd="0" destOrd="0" presId="urn:microsoft.com/office/officeart/2005/8/layout/hierarchy1"/>
    <dgm:cxn modelId="{3C6E89FE-0D47-094D-A904-159C5B4A3ECB}" type="presParOf" srcId="{17E89B6F-E178-E84E-9EBF-3AC9201E2DEA}" destId="{FA3EFE70-FEA4-BE41-A93D-765CA121DF5E}" srcOrd="1" destOrd="0" presId="urn:microsoft.com/office/officeart/2005/8/layout/hierarchy1"/>
    <dgm:cxn modelId="{123814D5-D12D-BE41-B776-2DBE66545F9F}" type="presParOf" srcId="{08285B8F-9765-6542-88A4-269608045D35}" destId="{36CE9CBB-FD94-EE44-AF5C-C45317DA00A0}" srcOrd="1" destOrd="0" presId="urn:microsoft.com/office/officeart/2005/8/layout/hierarchy1"/>
    <dgm:cxn modelId="{29F9D210-8DD0-504B-8965-D77AFC5F2CE5}" type="presParOf" srcId="{27E4F921-63C7-DD4E-851D-E3847F52C9D5}" destId="{7CA9B617-557D-324C-B29A-E52FF7B7689F}" srcOrd="2" destOrd="0" presId="urn:microsoft.com/office/officeart/2005/8/layout/hierarchy1"/>
    <dgm:cxn modelId="{BB1AAED8-8916-164E-B464-C532B6F5BBCC}" type="presParOf" srcId="{27E4F921-63C7-DD4E-851D-E3847F52C9D5}" destId="{41562C30-65F5-B04A-9BDF-F8F26159E8A9}" srcOrd="3" destOrd="0" presId="urn:microsoft.com/office/officeart/2005/8/layout/hierarchy1"/>
    <dgm:cxn modelId="{8F514F05-A173-5641-BEE3-715BC261C74F}" type="presParOf" srcId="{41562C30-65F5-B04A-9BDF-F8F26159E8A9}" destId="{B54541E6-7EC9-1C40-9AAF-7B621DF42C0A}" srcOrd="0" destOrd="0" presId="urn:microsoft.com/office/officeart/2005/8/layout/hierarchy1"/>
    <dgm:cxn modelId="{3220A228-05D8-934E-976E-F9B1A5514948}" type="presParOf" srcId="{B54541E6-7EC9-1C40-9AAF-7B621DF42C0A}" destId="{4D241681-7914-1342-9834-53FACE320E78}" srcOrd="0" destOrd="0" presId="urn:microsoft.com/office/officeart/2005/8/layout/hierarchy1"/>
    <dgm:cxn modelId="{1E5913D9-1E13-D945-A8E8-DC7E01AFA6D0}" type="presParOf" srcId="{B54541E6-7EC9-1C40-9AAF-7B621DF42C0A}" destId="{EA4361ED-88D0-1047-893D-4258A548A3DF}" srcOrd="1" destOrd="0" presId="urn:microsoft.com/office/officeart/2005/8/layout/hierarchy1"/>
    <dgm:cxn modelId="{297E2D36-4009-2048-AF89-95281A9A692B}" type="presParOf" srcId="{41562C30-65F5-B04A-9BDF-F8F26159E8A9}" destId="{283A6F2D-C732-8644-B5D9-F1AA3255F335}" srcOrd="1" destOrd="0" presId="urn:microsoft.com/office/officeart/2005/8/layout/hierarchy1"/>
    <dgm:cxn modelId="{3634C2E9-956B-5843-BC78-F256624E3489}" type="presParOf" srcId="{3DE4E001-033E-DC49-B2DF-229763736262}" destId="{F52936CB-1304-2F43-8C4B-A5F3B3472FA7}" srcOrd="2" destOrd="0" presId="urn:microsoft.com/office/officeart/2005/8/layout/hierarchy1"/>
    <dgm:cxn modelId="{80DCB382-E5C2-1F4F-9CDB-313A642DFCDD}" type="presParOf" srcId="{3DE4E001-033E-DC49-B2DF-229763736262}" destId="{770FB21B-B919-F24C-8D2C-99906E95CA9E}" srcOrd="3" destOrd="0" presId="urn:microsoft.com/office/officeart/2005/8/layout/hierarchy1"/>
    <dgm:cxn modelId="{E4FC08DA-41D5-254B-B0B7-5CE2CD099980}" type="presParOf" srcId="{770FB21B-B919-F24C-8D2C-99906E95CA9E}" destId="{B6BE9ECB-77C1-F448-AE11-357E05D774D9}" srcOrd="0" destOrd="0" presId="urn:microsoft.com/office/officeart/2005/8/layout/hierarchy1"/>
    <dgm:cxn modelId="{AA4A6363-B532-1944-A13E-883BA9F78B19}" type="presParOf" srcId="{B6BE9ECB-77C1-F448-AE11-357E05D774D9}" destId="{785623D2-D1A4-614D-8322-00278E6B16E7}" srcOrd="0" destOrd="0" presId="urn:microsoft.com/office/officeart/2005/8/layout/hierarchy1"/>
    <dgm:cxn modelId="{85636ADD-918F-0B4D-8273-973F7D919F37}" type="presParOf" srcId="{B6BE9ECB-77C1-F448-AE11-357E05D774D9}" destId="{D2096141-6BC9-774F-8300-91B2CE1D22FC}" srcOrd="1" destOrd="0" presId="urn:microsoft.com/office/officeart/2005/8/layout/hierarchy1"/>
    <dgm:cxn modelId="{ADFF36D1-717F-5346-B382-B3A1E999D1E8}" type="presParOf" srcId="{770FB21B-B919-F24C-8D2C-99906E95CA9E}" destId="{FEABF27A-CEF4-E945-B359-E3C94783AC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936CB-1304-2F43-8C4B-A5F3B3472FA7}">
      <dsp:nvSpPr>
        <dsp:cNvPr id="0" name=""/>
        <dsp:cNvSpPr/>
      </dsp:nvSpPr>
      <dsp:spPr>
        <a:xfrm>
          <a:off x="4792144" y="986486"/>
          <a:ext cx="1618545" cy="45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247"/>
              </a:lnTo>
              <a:lnTo>
                <a:pt x="1618545" y="307247"/>
              </a:lnTo>
              <a:lnTo>
                <a:pt x="1618545" y="450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9B617-557D-324C-B29A-E52FF7B7689F}">
      <dsp:nvSpPr>
        <dsp:cNvPr id="0" name=""/>
        <dsp:cNvSpPr/>
      </dsp:nvSpPr>
      <dsp:spPr>
        <a:xfrm>
          <a:off x="3039923" y="2421743"/>
          <a:ext cx="1434121" cy="45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247"/>
              </a:lnTo>
              <a:lnTo>
                <a:pt x="1434121" y="307247"/>
              </a:lnTo>
              <a:lnTo>
                <a:pt x="1434121" y="45085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F2A89-9831-5546-8A74-77A0A0544218}">
      <dsp:nvSpPr>
        <dsp:cNvPr id="0" name=""/>
        <dsp:cNvSpPr/>
      </dsp:nvSpPr>
      <dsp:spPr>
        <a:xfrm>
          <a:off x="1578866" y="2421743"/>
          <a:ext cx="1461057" cy="450859"/>
        </a:xfrm>
        <a:custGeom>
          <a:avLst/>
          <a:gdLst/>
          <a:ahLst/>
          <a:cxnLst/>
          <a:rect l="0" t="0" r="0" b="0"/>
          <a:pathLst>
            <a:path>
              <a:moveTo>
                <a:pt x="1461057" y="0"/>
              </a:moveTo>
              <a:lnTo>
                <a:pt x="1461057" y="307247"/>
              </a:lnTo>
              <a:lnTo>
                <a:pt x="0" y="307247"/>
              </a:lnTo>
              <a:lnTo>
                <a:pt x="0" y="45085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16E7B-6118-944E-B69E-9DB8D7A81B1A}">
      <dsp:nvSpPr>
        <dsp:cNvPr id="0" name=""/>
        <dsp:cNvSpPr/>
      </dsp:nvSpPr>
      <dsp:spPr>
        <a:xfrm>
          <a:off x="3039923" y="986486"/>
          <a:ext cx="1752221" cy="450859"/>
        </a:xfrm>
        <a:custGeom>
          <a:avLst/>
          <a:gdLst/>
          <a:ahLst/>
          <a:cxnLst/>
          <a:rect l="0" t="0" r="0" b="0"/>
          <a:pathLst>
            <a:path>
              <a:moveTo>
                <a:pt x="1752221" y="0"/>
              </a:moveTo>
              <a:lnTo>
                <a:pt x="1752221" y="307247"/>
              </a:lnTo>
              <a:lnTo>
                <a:pt x="0" y="307247"/>
              </a:lnTo>
              <a:lnTo>
                <a:pt x="0" y="450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D565B-8D77-584F-9957-4D584EF69B6C}">
      <dsp:nvSpPr>
        <dsp:cNvPr id="0" name=""/>
        <dsp:cNvSpPr/>
      </dsp:nvSpPr>
      <dsp:spPr>
        <a:xfrm>
          <a:off x="3585405" y="2088"/>
          <a:ext cx="2413479" cy="984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1AA945-28FC-1D49-9486-CA82B5920FA9}">
      <dsp:nvSpPr>
        <dsp:cNvPr id="0" name=""/>
        <dsp:cNvSpPr/>
      </dsp:nvSpPr>
      <dsp:spPr>
        <a:xfrm>
          <a:off x="3757653" y="165724"/>
          <a:ext cx="2413479" cy="98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chronické selhání ledvin</a:t>
          </a:r>
        </a:p>
      </dsp:txBody>
      <dsp:txXfrm>
        <a:off x="3786485" y="194556"/>
        <a:ext cx="2355815" cy="926733"/>
      </dsp:txXfrm>
    </dsp:sp>
    <dsp:sp modelId="{000F3D66-2EBD-F644-AC73-F557B7E7C762}">
      <dsp:nvSpPr>
        <dsp:cNvPr id="0" name=""/>
        <dsp:cNvSpPr/>
      </dsp:nvSpPr>
      <dsp:spPr>
        <a:xfrm>
          <a:off x="1593625" y="1437345"/>
          <a:ext cx="2892594" cy="984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9FFCA6-AD69-FB46-8169-D25CEBC4F4A3}">
      <dsp:nvSpPr>
        <dsp:cNvPr id="0" name=""/>
        <dsp:cNvSpPr/>
      </dsp:nvSpPr>
      <dsp:spPr>
        <a:xfrm>
          <a:off x="1765874" y="1600981"/>
          <a:ext cx="2892594" cy="98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zařazení na čekací listinu k transplantaci</a:t>
          </a:r>
        </a:p>
      </dsp:txBody>
      <dsp:txXfrm>
        <a:off x="1794706" y="1629813"/>
        <a:ext cx="2834930" cy="926733"/>
      </dsp:txXfrm>
    </dsp:sp>
    <dsp:sp modelId="{B418FE78-43EA-2B4D-88CE-BD44EE1698F6}">
      <dsp:nvSpPr>
        <dsp:cNvPr id="0" name=""/>
        <dsp:cNvSpPr/>
      </dsp:nvSpPr>
      <dsp:spPr>
        <a:xfrm>
          <a:off x="316992" y="2872602"/>
          <a:ext cx="2523747" cy="984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3EFE70-FEA4-BE41-A93D-765CA121DF5E}">
      <dsp:nvSpPr>
        <dsp:cNvPr id="0" name=""/>
        <dsp:cNvSpPr/>
      </dsp:nvSpPr>
      <dsp:spPr>
        <a:xfrm>
          <a:off x="489240" y="3036238"/>
          <a:ext cx="2523747" cy="98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dialýza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- hemodialýza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- peritoneální dialýza</a:t>
          </a:r>
        </a:p>
      </dsp:txBody>
      <dsp:txXfrm>
        <a:off x="518072" y="3065070"/>
        <a:ext cx="2466083" cy="926733"/>
      </dsp:txXfrm>
    </dsp:sp>
    <dsp:sp modelId="{4D241681-7914-1342-9834-53FACE320E78}">
      <dsp:nvSpPr>
        <dsp:cNvPr id="0" name=""/>
        <dsp:cNvSpPr/>
      </dsp:nvSpPr>
      <dsp:spPr>
        <a:xfrm>
          <a:off x="3185235" y="2872602"/>
          <a:ext cx="2577618" cy="984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4361ED-88D0-1047-893D-4258A548A3DF}">
      <dsp:nvSpPr>
        <dsp:cNvPr id="0" name=""/>
        <dsp:cNvSpPr/>
      </dsp:nvSpPr>
      <dsp:spPr>
        <a:xfrm>
          <a:off x="3357483" y="3036238"/>
          <a:ext cx="2577618" cy="98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transplantace</a:t>
          </a:r>
          <a:r>
            <a:rPr lang="cs-CZ" sz="1500" kern="1200" dirty="0"/>
            <a:t> ledviny zemřelého dárce</a:t>
          </a:r>
        </a:p>
      </dsp:txBody>
      <dsp:txXfrm>
        <a:off x="3386315" y="3065070"/>
        <a:ext cx="2519954" cy="926733"/>
      </dsp:txXfrm>
    </dsp:sp>
    <dsp:sp modelId="{785623D2-D1A4-614D-8322-00278E6B16E7}">
      <dsp:nvSpPr>
        <dsp:cNvPr id="0" name=""/>
        <dsp:cNvSpPr/>
      </dsp:nvSpPr>
      <dsp:spPr>
        <a:xfrm>
          <a:off x="4830716" y="1437345"/>
          <a:ext cx="3159947" cy="984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096141-6BC9-774F-8300-91B2CE1D22FC}">
      <dsp:nvSpPr>
        <dsp:cNvPr id="0" name=""/>
        <dsp:cNvSpPr/>
      </dsp:nvSpPr>
      <dsp:spPr>
        <a:xfrm>
          <a:off x="5002964" y="1600981"/>
          <a:ext cx="3159947" cy="98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transplantace ledviny žijícího dárce</a:t>
          </a:r>
        </a:p>
      </dsp:txBody>
      <dsp:txXfrm>
        <a:off x="5031796" y="1629813"/>
        <a:ext cx="3102283" cy="926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8F5B015-7431-ED4D-8A67-22C3DCDFA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FDB57B-56FB-8E41-8C11-D52E74EFAF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42350E-9EF9-BA40-8B32-1DCA87219EAA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D54E05-AA4C-B545-A23B-351B88EE78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BB47D2-684D-4644-9E9A-6A05C815AF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98726C-7C73-F84F-A54A-D60633EE63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2F880B3-B8F6-1E46-9DF7-75172870AC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E38E0A4-2530-A140-BCF4-808F0CADEF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2AEDFF-C5DD-1547-8F8C-1E57B317689F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7B57AA83-FCD2-9F47-8491-4F35D4B565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5DB329E-3B08-2242-B4E7-807A18F88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Po kliknutí můžete upravovat styly textu v předloze.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E475BA-43CB-1B43-8FB6-E5450DE9B5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324C4B-FA06-5B45-90E2-A71B8AD3F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52588B-A292-5349-8950-A1301FFBE8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rázek snímku 1">
            <a:extLst>
              <a:ext uri="{FF2B5EF4-FFF2-40B4-BE49-F238E27FC236}">
                <a16:creationId xmlns:a16="http://schemas.microsoft.com/office/drawing/2014/main" id="{AA721703-216A-E343-BD0C-CBAA11A9F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Zástupný symbol pro poznámky 2">
            <a:extLst>
              <a:ext uri="{FF2B5EF4-FFF2-40B4-BE49-F238E27FC236}">
                <a16:creationId xmlns:a16="http://schemas.microsoft.com/office/drawing/2014/main" id="{15A8B33C-9969-4642-A580-5C25FFAE1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3795" name="Zástupný symbol pro číslo snímku 3">
            <a:extLst>
              <a:ext uri="{FF2B5EF4-FFF2-40B4-BE49-F238E27FC236}">
                <a16:creationId xmlns:a16="http://schemas.microsoft.com/office/drawing/2014/main" id="{4F03BB24-1B73-A64C-A8E6-05467030D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D055EC-9C2C-D046-93A4-7AC17AFBDDE0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ástupný symbol pro obrázek snímku 1">
            <a:extLst>
              <a:ext uri="{FF2B5EF4-FFF2-40B4-BE49-F238E27FC236}">
                <a16:creationId xmlns:a16="http://schemas.microsoft.com/office/drawing/2014/main" id="{47FB90E7-4B1E-734C-80D5-21D633763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Zástupný symbol pro poznámky 2">
            <a:extLst>
              <a:ext uri="{FF2B5EF4-FFF2-40B4-BE49-F238E27FC236}">
                <a16:creationId xmlns:a16="http://schemas.microsoft.com/office/drawing/2014/main" id="{D2CFCB67-70DE-FF4C-B7DF-D214420CD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7347" name="Zástupný symbol pro číslo snímku 3">
            <a:extLst>
              <a:ext uri="{FF2B5EF4-FFF2-40B4-BE49-F238E27FC236}">
                <a16:creationId xmlns:a16="http://schemas.microsoft.com/office/drawing/2014/main" id="{F6DD97F6-973C-214B-BFF6-53F07E8A1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1AA537-87EC-3443-8A89-C0533410A69E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>
            <a:extLst>
              <a:ext uri="{FF2B5EF4-FFF2-40B4-BE49-F238E27FC236}">
                <a16:creationId xmlns:a16="http://schemas.microsoft.com/office/drawing/2014/main" id="{F62C7179-888C-FE49-B6D9-0EE9DC28F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Zástupný symbol pro poznámky 2">
            <a:extLst>
              <a:ext uri="{FF2B5EF4-FFF2-40B4-BE49-F238E27FC236}">
                <a16:creationId xmlns:a16="http://schemas.microsoft.com/office/drawing/2014/main" id="{53F75244-36DA-EC4E-8032-E5997F634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4819" name="Zástupný symbol pro číslo snímku 3">
            <a:extLst>
              <a:ext uri="{FF2B5EF4-FFF2-40B4-BE49-F238E27FC236}">
                <a16:creationId xmlns:a16="http://schemas.microsoft.com/office/drawing/2014/main" id="{4B6F7CB6-B34A-6F44-B31D-916274F08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5BFE84-3BBC-EB4F-A755-36D06962E032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>
            <a:extLst>
              <a:ext uri="{FF2B5EF4-FFF2-40B4-BE49-F238E27FC236}">
                <a16:creationId xmlns:a16="http://schemas.microsoft.com/office/drawing/2014/main" id="{F6D0E7DE-D339-794E-94B5-751067BD2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Zástupný symbol pro poznámky 2">
            <a:extLst>
              <a:ext uri="{FF2B5EF4-FFF2-40B4-BE49-F238E27FC236}">
                <a16:creationId xmlns:a16="http://schemas.microsoft.com/office/drawing/2014/main" id="{E98C0BE3-2BD9-1741-A0AC-1957E6153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6867" name="Zástupný symbol pro číslo snímku 3">
            <a:extLst>
              <a:ext uri="{FF2B5EF4-FFF2-40B4-BE49-F238E27FC236}">
                <a16:creationId xmlns:a16="http://schemas.microsoft.com/office/drawing/2014/main" id="{EFFFF8D1-A03C-AE47-A63F-73DA08F79E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ABE42A-4B7D-7041-8417-ADCFF832E727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rázek snímku 1">
            <a:extLst>
              <a:ext uri="{FF2B5EF4-FFF2-40B4-BE49-F238E27FC236}">
                <a16:creationId xmlns:a16="http://schemas.microsoft.com/office/drawing/2014/main" id="{4AC23670-710A-BC45-B929-DEAF270CE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Zástupný symbol pro poznámky 2">
            <a:extLst>
              <a:ext uri="{FF2B5EF4-FFF2-40B4-BE49-F238E27FC236}">
                <a16:creationId xmlns:a16="http://schemas.microsoft.com/office/drawing/2014/main" id="{BA323070-BBDD-034A-9D86-1694262E0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9939" name="Zástupný symbol pro číslo snímku 3">
            <a:extLst>
              <a:ext uri="{FF2B5EF4-FFF2-40B4-BE49-F238E27FC236}">
                <a16:creationId xmlns:a16="http://schemas.microsoft.com/office/drawing/2014/main" id="{66E66CDB-7EF6-7048-BE65-F399AC5A79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72F4A5-1DF6-DA4A-9478-F41BFE63DBE0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>
            <a:extLst>
              <a:ext uri="{FF2B5EF4-FFF2-40B4-BE49-F238E27FC236}">
                <a16:creationId xmlns:a16="http://schemas.microsoft.com/office/drawing/2014/main" id="{3D696B57-ECA4-D547-8154-8DD363A54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Zástupný symbol pro poznámky 2">
            <a:extLst>
              <a:ext uri="{FF2B5EF4-FFF2-40B4-BE49-F238E27FC236}">
                <a16:creationId xmlns:a16="http://schemas.microsoft.com/office/drawing/2014/main" id="{283FAD40-BA62-7646-B68D-BD6628F04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0963" name="Zástupný symbol pro číslo snímku 3">
            <a:extLst>
              <a:ext uri="{FF2B5EF4-FFF2-40B4-BE49-F238E27FC236}">
                <a16:creationId xmlns:a16="http://schemas.microsoft.com/office/drawing/2014/main" id="{96F83401-D56B-BA4C-9C0A-079C1AB60B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42B6DE-5DD0-6640-97F6-2B67E2DAF7DC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>
            <a:extLst>
              <a:ext uri="{FF2B5EF4-FFF2-40B4-BE49-F238E27FC236}">
                <a16:creationId xmlns:a16="http://schemas.microsoft.com/office/drawing/2014/main" id="{1FDAC822-CA99-7847-B735-500511700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Zástupný symbol pro poznámky 2">
            <a:extLst>
              <a:ext uri="{FF2B5EF4-FFF2-40B4-BE49-F238E27FC236}">
                <a16:creationId xmlns:a16="http://schemas.microsoft.com/office/drawing/2014/main" id="{4A255591-ED2D-0547-8371-0051919E8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0179" name="Zástupný symbol pro číslo snímku 3">
            <a:extLst>
              <a:ext uri="{FF2B5EF4-FFF2-40B4-BE49-F238E27FC236}">
                <a16:creationId xmlns:a16="http://schemas.microsoft.com/office/drawing/2014/main" id="{F61E85F7-7345-7C45-9EA1-2C2AB3E823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05DCEA-5332-CB4E-AA5E-0947F5501DDB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rázek snímku 1">
            <a:extLst>
              <a:ext uri="{FF2B5EF4-FFF2-40B4-BE49-F238E27FC236}">
                <a16:creationId xmlns:a16="http://schemas.microsoft.com/office/drawing/2014/main" id="{33392511-92B7-8441-92C4-B9D40AE34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Zástupný symbol pro poznámky 2">
            <a:extLst>
              <a:ext uri="{FF2B5EF4-FFF2-40B4-BE49-F238E27FC236}">
                <a16:creationId xmlns:a16="http://schemas.microsoft.com/office/drawing/2014/main" id="{81596ED5-23ED-0248-886C-8D2EF46CE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2227" name="Zástupný symbol pro číslo snímku 3">
            <a:extLst>
              <a:ext uri="{FF2B5EF4-FFF2-40B4-BE49-F238E27FC236}">
                <a16:creationId xmlns:a16="http://schemas.microsoft.com/office/drawing/2014/main" id="{FCF0387D-4EFA-1140-B46E-4E569AAE2D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6A6B6C-21DA-1248-B75E-94BE2F9C3CF8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Zástupný symbol pro obrázek snímku 1">
            <a:extLst>
              <a:ext uri="{FF2B5EF4-FFF2-40B4-BE49-F238E27FC236}">
                <a16:creationId xmlns:a16="http://schemas.microsoft.com/office/drawing/2014/main" id="{7AFC3FBF-15E1-4546-9CF2-C36D7ECBB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Zástupný symbol pro poznámky 2">
            <a:extLst>
              <a:ext uri="{FF2B5EF4-FFF2-40B4-BE49-F238E27FC236}">
                <a16:creationId xmlns:a16="http://schemas.microsoft.com/office/drawing/2014/main" id="{4E1DCD25-2134-394F-9A5E-603B7AA9F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4275" name="Zástupný symbol pro číslo snímku 3">
            <a:extLst>
              <a:ext uri="{FF2B5EF4-FFF2-40B4-BE49-F238E27FC236}">
                <a16:creationId xmlns:a16="http://schemas.microsoft.com/office/drawing/2014/main" id="{3ECAE720-A625-4A4A-93A4-4CAA5631C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334CF5-9858-894D-B28E-49878B0081E5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pro obrázek snímku 1">
            <a:extLst>
              <a:ext uri="{FF2B5EF4-FFF2-40B4-BE49-F238E27FC236}">
                <a16:creationId xmlns:a16="http://schemas.microsoft.com/office/drawing/2014/main" id="{F66E9CF1-EE27-5D40-B667-6E2553E83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Zástupný symbol pro poznámky 2">
            <a:extLst>
              <a:ext uri="{FF2B5EF4-FFF2-40B4-BE49-F238E27FC236}">
                <a16:creationId xmlns:a16="http://schemas.microsoft.com/office/drawing/2014/main" id="{96BDF059-8512-BA4C-9171-5853DDEDD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5299" name="Zástupný symbol pro číslo snímku 3">
            <a:extLst>
              <a:ext uri="{FF2B5EF4-FFF2-40B4-BE49-F238E27FC236}">
                <a16:creationId xmlns:a16="http://schemas.microsoft.com/office/drawing/2014/main" id="{2C5254DD-3989-CF48-A184-F4B3E7106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904108-FBE9-9946-9045-FABABD7BD9BE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D125CF6-45AF-A242-B4FC-EEFFB9A4BB28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C56CCB1-1B10-3546-A8FE-86833A027C03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B161B722-8780-9F4C-817C-AD5403511D48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2F6A7C-73D7-FE45-8710-FFDC326A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70E4-F742-F14C-B398-502D7124EFC3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F8569A-A551-9941-AEA2-7CBFE2A2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6A849-38A5-A144-BC2A-61C7E49A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9A9C-2B4C-BC4F-B077-09A028E546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580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DABB6-DE5C-4E46-A5F2-329BFF13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0B72-AE11-7246-8ED3-5C3D85DE58B5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64790-2115-3847-A6F1-F924FF1A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1DA03-9BFA-2740-8D43-97F79898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816E-99A1-3340-83BF-7168656A3E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335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F1562AF-036D-EB4C-896F-C01664815F52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B7A37F6-19FD-0A45-8E52-20B0263CDCF6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8A65B50-4A17-CE4C-A048-39ABACDF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D834-ABA9-9D4A-9EF4-D3768E880C50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A1763B-4DEB-C242-9F59-26023E0D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EE8A7C-D60E-3B4C-993B-AE480537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9562-F070-234D-8EA0-5EDBBB8B5B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785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197EF-8BE8-BD4A-A4E5-7527E3A1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6D44-3FB8-6743-AE51-02C72094F7DF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1252B-8E58-8544-9820-F00A2064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24A18-ECA2-FA41-9F5A-2E8729FA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5A63-F8A2-594F-A37A-48082F4D1E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474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F6B143B-7BF9-9F40-8BF2-F3E5836AE215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0C122E7-571A-F04C-8141-BC5FC5396BB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C40E8050-A0BF-7C46-8B39-91F3B322ED97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ECA5BB-E285-5D43-8859-65431513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C5F1-D516-CC45-A2E5-60ACDB28539A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7B1B95-B116-B64E-A577-FE20553A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AA7311-ABF2-8744-9D1F-052469F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14FC-281F-BE49-B77F-0BDED73C82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951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33DA19-2069-8F41-89DD-90F840B4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9C57-CCD1-0548-8A9D-59DCC3C8E032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CF481-109E-3A43-846A-F37618F0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44FF76-FD4C-BD45-B6B4-02C66773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CEE9-E350-4140-86F5-B402635CBB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9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7B7BC7-27FC-0F40-8990-61B067A0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FA375-B692-2442-A778-D94A810AED9C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10C456-0D4D-F54B-A7C9-BBCFB169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F034BD-2ADA-AE48-809E-59D76033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A991-625F-8443-872F-D5E9133516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388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7C96D0A-B300-E14C-B82D-9626CB4E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335E-6DE1-A141-83A9-560B592031FC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E0140B-97FF-7F44-B70C-00984B3B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48C609-A5D2-C644-BDA6-550C5125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6EE1-8435-F544-99EF-86BE57AA78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635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9862C33-A7BA-F144-8E69-BA59401FFECF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4AB549-5644-FA4C-929E-5C4B129378EE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F5A49529-3671-7D4B-9EAD-C64BF268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BACCE-B1B1-9649-BFF4-14F8ECE09AB9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A3612ED-E7C3-224E-94F8-255BAB0E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8F41A0-E1E5-F544-A5D6-583361A7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4300-304A-6B48-9036-F1E4C5B198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317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97DD57-15EF-194E-81AD-15E9740CDB83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6D190EF-12CF-6B42-AAF5-5817F183DA99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F021A2F-3562-2F43-8250-ED45E68C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F7BDF-54A4-3E41-9A18-4F9EEBD735CF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0F2E3F5-7A2E-B148-933E-DA35DB7F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897A2A0-2E74-4D4D-9E03-D41281E2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D99435-2CAF-B44C-90D6-AC8F1962B2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308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9B371FD-2630-2F4B-AA06-259FED59A041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A0B2133-B1C6-9B47-8EC5-6807EC0D1F23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Přetáhněte obrázek na zástupný symbol nebo klikněte na ikonu pro přidání.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00C9313-0580-4546-8E72-CEE0D53D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8F5F-CA87-694A-9FD0-F10E30B24C74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6123D66-891C-EA40-9CCE-E442B633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B531F6F-FE74-3A4E-A961-DB91DCE1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5F3B-4A47-7D49-8133-E381D146D6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964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57FB12-F421-BB4A-947A-C2073B1EC204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63FD64-735B-F84E-B783-68B25C89A803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12ACD-6751-E845-BF87-42319613A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631B5E07-F4FE-BA45-9991-CF98A68B38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ACC9-F85C-0B4F-B333-E50B328DB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CC06AC-0952-6848-A819-9039EB977F1C}" type="datetimeFigureOut">
              <a:rPr lang="cs-CZ" altLang="cs-CZ"/>
              <a:pPr>
                <a:defRPr/>
              </a:pPr>
              <a:t>04.05.2022</a:t>
            </a:fld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52C7F-18A9-D843-A0DD-CD5ACD7A7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F80B-E344-AA42-9AC4-503106230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72EC59-A0BC-8B49-8CCE-82D5974E7E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8DFFAA-FF0C-B64D-930B-903FC8E89DEF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8" r:id="rId2"/>
    <p:sldLayoutId id="2147483764" r:id="rId3"/>
    <p:sldLayoutId id="2147483759" r:id="rId4"/>
    <p:sldLayoutId id="2147483760" r:id="rId5"/>
    <p:sldLayoutId id="2147483761" r:id="rId6"/>
    <p:sldLayoutId id="2147483765" r:id="rId7"/>
    <p:sldLayoutId id="2147483766" r:id="rId8"/>
    <p:sldLayoutId id="2147483767" r:id="rId9"/>
    <p:sldLayoutId id="2147483762" r:id="rId10"/>
    <p:sldLayoutId id="214748376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BE435179-B3FF-DD4D-A7AF-B6513DD4C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Nefrologie</a:t>
            </a:r>
            <a:endParaRPr lang="cs-CZ" dirty="0"/>
          </a:p>
        </p:txBody>
      </p:sp>
      <p:sp>
        <p:nvSpPr>
          <p:cNvPr id="8195" name="Podnadpis 2">
            <a:extLst>
              <a:ext uri="{FF2B5EF4-FFF2-40B4-BE49-F238E27FC236}">
                <a16:creationId xmlns:a16="http://schemas.microsoft.com/office/drawing/2014/main" id="{85592D76-C3CC-044C-BC04-293BC222C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dirty="0"/>
              <a:t>KLINICKÁ MEDICÍNA – PŘEDNÁŠKA, JARO 2022</a:t>
            </a:r>
          </a:p>
          <a:p>
            <a:pPr eaLnBrk="1" hangingPunct="1">
              <a:defRPr/>
            </a:pPr>
            <a:r>
              <a:rPr lang="cs-CZ" dirty="0" err="1"/>
              <a:t>Mudr.</a:t>
            </a:r>
            <a:r>
              <a:rPr lang="cs-CZ" dirty="0"/>
              <a:t> Nikola </a:t>
            </a:r>
            <a:r>
              <a:rPr lang="cs-CZ" dirty="0" err="1"/>
              <a:t>nováková</a:t>
            </a:r>
            <a:r>
              <a:rPr lang="cs-CZ" dirty="0"/>
              <a:t> </a:t>
            </a:r>
          </a:p>
          <a:p>
            <a:pPr eaLnBrk="1" hangingPunct="1">
              <a:defRPr/>
            </a:pPr>
            <a:r>
              <a:rPr lang="cs-CZ" sz="1700" dirty="0"/>
              <a:t>393832@mail.muni.cz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6272E-ACC1-A247-93FB-4BEF9FB1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PRIMÁRNÍ</a:t>
            </a:r>
            <a:r>
              <a:rPr lang="cs-CZ" dirty="0"/>
              <a:t> GLOMERULOPATIE</a:t>
            </a:r>
          </a:p>
        </p:txBody>
      </p:sp>
      <p:sp>
        <p:nvSpPr>
          <p:cNvPr id="44034" name="Zástupný obsah 2">
            <a:extLst>
              <a:ext uri="{FF2B5EF4-FFF2-40B4-BE49-F238E27FC236}">
                <a16:creationId xmlns:a16="http://schemas.microsoft.com/office/drawing/2014/main" id="{976C3A5E-D7A8-C94F-8FD4-2943C9CE4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cs-CZ" altLang="cs-CZ" b="1" u="sng">
                <a:solidFill>
                  <a:srgbClr val="C00000"/>
                </a:solidFill>
              </a:rPr>
              <a:t>AKUTNÍ – VÁZANÉ NA INFEKCI</a:t>
            </a:r>
            <a:endParaRPr lang="cs-CZ" altLang="cs-CZ" b="1"/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cs-CZ" altLang="cs-CZ" b="1"/>
              <a:t>Akutní glomerulonefritis – postinfekční glomerulonefritida</a:t>
            </a:r>
          </a:p>
          <a:p>
            <a:pPr lvl="1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/>
              <a:t>akutní zánětlivé onemocnění ledvin spojené s infekcí určitými patogeny (Str.pyogenes sk.A, STAU, viry hepatitidy B a C, HIV apod.) – objeví se cca 1-2 týdny po prodělané infekci dýchacích cest, měkkých tkání apod. </a:t>
            </a:r>
          </a:p>
          <a:p>
            <a:pPr lvl="1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/>
              <a:t>tvorba imunokomplexů v cirkulaci a v ledvinách – ukládání do glomerulů </a:t>
            </a:r>
            <a:r>
              <a:rPr lang="cs-CZ" altLang="cs-CZ">
                <a:sym typeface="Wingdings" pitchFamily="2" charset="2"/>
              </a:rPr>
              <a:t> hematurie, proteinurie, dekorigovaná hypertenze, otoky</a:t>
            </a:r>
          </a:p>
          <a:p>
            <a:pPr lvl="1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</a:rPr>
              <a:t>úprava většinou do několika týdnů – ATB terapie, symptomatická léčba</a:t>
            </a:r>
          </a:p>
          <a:p>
            <a:pPr marL="942975" lvl="3" indent="-285750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cs-CZ" altLang="cs-CZ" b="1">
                <a:cs typeface="Arial" panose="020B0604020202020204" pitchFamily="34" charset="0"/>
              </a:rPr>
              <a:t>Hemolyticko-uremický syndrom</a:t>
            </a:r>
          </a:p>
          <a:p>
            <a:pPr lvl="1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</a:rPr>
              <a:t>trombotická mikroangiopatie</a:t>
            </a:r>
          </a:p>
          <a:p>
            <a:pPr lvl="1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</a:rPr>
              <a:t>triáda příznaků: anémie, trombocytopenie a renální selhání</a:t>
            </a:r>
          </a:p>
          <a:p>
            <a:pPr lvl="1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</a:rPr>
              <a:t>souvisí se střevními infekty E.Coli, Shigella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5CE68-47E2-B948-A64E-D7F97A03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PRIMÁRNÍ</a:t>
            </a:r>
            <a:r>
              <a:rPr lang="cs-CZ" dirty="0"/>
              <a:t> GLOMERULOPATIE</a:t>
            </a:r>
          </a:p>
        </p:txBody>
      </p:sp>
      <p:sp>
        <p:nvSpPr>
          <p:cNvPr id="45058" name="Zástupný obsah 2">
            <a:extLst>
              <a:ext uri="{FF2B5EF4-FFF2-40B4-BE49-F238E27FC236}">
                <a16:creationId xmlns:a16="http://schemas.microsoft.com/office/drawing/2014/main" id="{151FFC3A-27D6-4640-A97C-7333377FA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5254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cs-CZ" altLang="cs-CZ" b="1" u="sng">
                <a:solidFill>
                  <a:srgbClr val="C00000"/>
                </a:solidFill>
              </a:rPr>
              <a:t>RYCHLE PROGREDUJÍCÍ</a:t>
            </a:r>
            <a:endParaRPr lang="cs-CZ" altLang="cs-CZ" b="1"/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cs-CZ" altLang="cs-CZ" b="1"/>
              <a:t>Granulomatóza s polyangiitidou = Wegenerova granulomatóza</a:t>
            </a:r>
          </a:p>
          <a:p>
            <a:pPr lvl="1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/>
              <a:t>chronické multisystémové onemocnění nejasné etiologie</a:t>
            </a:r>
          </a:p>
          <a:p>
            <a:pPr lvl="1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</a:rPr>
              <a:t>tvorba protilátek proti neutrofilům v plasmě = ANCA </a:t>
            </a:r>
            <a:r>
              <a:rPr lang="cs-CZ" altLang="cs-CZ">
                <a:cs typeface="Arial" panose="020B0604020202020204" pitchFamily="34" charset="0"/>
                <a:sym typeface="Wingdings" pitchFamily="2" charset="2"/>
              </a:rPr>
              <a:t> tyto aktivují komplement, který útočí proti vlastním tkáním člověka </a:t>
            </a:r>
          </a:p>
          <a:p>
            <a:pPr lvl="2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  <a:sym typeface="Wingdings" pitchFamily="2" charset="2"/>
              </a:rPr>
              <a:t>dýchací cesty – nekrózy, granulomy, záněty sliznice – epistaxe, hnisavý výtok z nosu..</a:t>
            </a:r>
          </a:p>
          <a:p>
            <a:pPr lvl="2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  <a:sym typeface="Wingdings" pitchFamily="2" charset="2"/>
              </a:rPr>
              <a:t>systémová vaskulitida </a:t>
            </a:r>
          </a:p>
          <a:p>
            <a:pPr lvl="2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  <a:sym typeface="Wingdings" pitchFamily="2" charset="2"/>
              </a:rPr>
              <a:t>ledviny - tvorba srpků v glomerulech  mikroskopická hematurie, zánět v okolí glomerulů</a:t>
            </a:r>
            <a:endParaRPr lang="cs-CZ" altLang="cs-CZ">
              <a:cs typeface="Arial" panose="020B0604020202020204" pitchFamily="34" charset="0"/>
            </a:endParaRPr>
          </a:p>
          <a:p>
            <a:pPr marL="942975" lvl="3" indent="-285750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cs-CZ" altLang="cs-CZ" b="1">
                <a:cs typeface="Arial" panose="020B0604020202020204" pitchFamily="34" charset="0"/>
              </a:rPr>
              <a:t>Eosinofilní granulomatóza s polyangiitidou = sy Churga-Straussové</a:t>
            </a:r>
          </a:p>
          <a:p>
            <a:pPr lvl="1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</a:rPr>
              <a:t>protilátky proti cytoplasmě neutrofilů </a:t>
            </a:r>
            <a:r>
              <a:rPr lang="cs-CZ" altLang="cs-CZ">
                <a:cs typeface="Arial" panose="020B0604020202020204" pitchFamily="34" charset="0"/>
                <a:sym typeface="Wingdings" pitchFamily="2" charset="2"/>
              </a:rPr>
              <a:t> nekrotizující vaskulitidy cév středního a menšího kalibru  astma, alergická rýma, poškození ledvin</a:t>
            </a:r>
            <a:endParaRPr lang="cs-CZ" altLang="cs-CZ" b="1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cs-CZ" altLang="cs-CZ" b="1">
                <a:cs typeface="Arial" panose="020B0604020202020204" pitchFamily="34" charset="0"/>
              </a:rPr>
              <a:t>Antirenální glomerulonefritida = Goodpastureova choroba</a:t>
            </a:r>
          </a:p>
          <a:p>
            <a:pPr lvl="1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</a:rPr>
              <a:t>protilátky proti bazální membráně glomerulů a alveolů</a:t>
            </a:r>
          </a:p>
          <a:p>
            <a:pPr lvl="2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</a:rPr>
              <a:t>ledviny – progrese renální insuficience, mikrohematurie, anémie</a:t>
            </a:r>
          </a:p>
          <a:p>
            <a:pPr lvl="2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</a:rPr>
              <a:t>plíce – krvácení do plic, nedostatečnost a respirační selhání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8E357-1F8A-F04D-AD60-941314DD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PRIMÁRNÍ</a:t>
            </a:r>
            <a:r>
              <a:rPr lang="cs-CZ" dirty="0"/>
              <a:t> GLOMERULOPATIE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E3F93-3763-1442-A98B-9ECF8EBB0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710488" cy="4175125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b="1" u="sng" dirty="0">
                <a:solidFill>
                  <a:srgbClr val="C00000"/>
                </a:solidFill>
              </a:rPr>
              <a:t>CHRONICKÉ PRIMÁRNÍ GLOMERULONEFRITIDY</a:t>
            </a:r>
            <a:endParaRPr lang="cs-CZ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b="1" dirty="0" err="1"/>
              <a:t>IgA</a:t>
            </a:r>
            <a:r>
              <a:rPr lang="cs-CZ" b="1" dirty="0"/>
              <a:t> nefropatie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cs typeface="Arial" charset="0"/>
              </a:rPr>
              <a:t>nejčastější glomerulonefritida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cs typeface="Arial" charset="0"/>
              </a:rPr>
              <a:t>autoimunitní – protilátky proti specifickým formám </a:t>
            </a:r>
            <a:r>
              <a:rPr lang="cs-CZ" dirty="0" err="1">
                <a:cs typeface="Arial" charset="0"/>
              </a:rPr>
              <a:t>IgA</a:t>
            </a:r>
            <a:r>
              <a:rPr lang="cs-CZ" dirty="0">
                <a:cs typeface="Arial" charset="0"/>
              </a:rPr>
              <a:t> protilátek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cs typeface="Arial" charset="0"/>
              </a:rPr>
              <a:t>pestré klinické projevy – makroskopická hematurie, snížená funkce ledvin, HT</a:t>
            </a:r>
          </a:p>
          <a:p>
            <a:pPr marL="200025" lvl="1" indent="0" eaLnBrk="1" fontAlgn="auto" hangingPunct="1">
              <a:lnSpc>
                <a:spcPct val="80000"/>
              </a:lnSpc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cs-CZ" dirty="0">
              <a:cs typeface="Arial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b="1" dirty="0" err="1">
                <a:cs typeface="Arial" charset="0"/>
              </a:rPr>
              <a:t>Membranózní</a:t>
            </a:r>
            <a:r>
              <a:rPr lang="cs-CZ" b="1" dirty="0">
                <a:cs typeface="Arial" charset="0"/>
              </a:rPr>
              <a:t> nefropatie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cs typeface="Arial" charset="0"/>
              </a:rPr>
              <a:t>nejčastější příčina nefrotického syndromu dospělých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cs typeface="Arial" charset="0"/>
              </a:rPr>
              <a:t>autoimunitní onemocnění s tvorbou </a:t>
            </a:r>
            <a:r>
              <a:rPr lang="cs-CZ" dirty="0" err="1">
                <a:cs typeface="Arial" charset="0"/>
              </a:rPr>
              <a:t>imunokomplexů</a:t>
            </a:r>
            <a:r>
              <a:rPr lang="cs-CZ" dirty="0">
                <a:cs typeface="Arial" charset="0"/>
              </a:rPr>
              <a:t> v glomerulech a </a:t>
            </a:r>
            <a:r>
              <a:rPr lang="cs-CZ" dirty="0" err="1">
                <a:cs typeface="Arial" charset="0"/>
              </a:rPr>
              <a:t>antipodocytárních</a:t>
            </a:r>
            <a:r>
              <a:rPr lang="cs-CZ" dirty="0">
                <a:cs typeface="Arial" charset="0"/>
              </a:rPr>
              <a:t> protilátek </a:t>
            </a:r>
            <a:r>
              <a:rPr lang="cs-CZ" dirty="0">
                <a:cs typeface="Arial" charset="0"/>
                <a:sym typeface="Wingdings" pitchFamily="2" charset="2"/>
              </a:rPr>
              <a:t> poškození funkce ledvin</a:t>
            </a:r>
          </a:p>
          <a:p>
            <a:pPr marL="200025" lvl="1" indent="0" eaLnBrk="1" fontAlgn="auto" hangingPunct="1">
              <a:lnSpc>
                <a:spcPct val="80000"/>
              </a:lnSpc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cs-CZ" dirty="0">
              <a:cs typeface="Arial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b="1" dirty="0">
                <a:cs typeface="Arial" charset="0"/>
              </a:rPr>
              <a:t>Fokálně segmentální nefroskleróza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cs typeface="Arial" charset="0"/>
              </a:rPr>
              <a:t>poškození glomerulů – </a:t>
            </a:r>
            <a:r>
              <a:rPr lang="cs-CZ" dirty="0" err="1">
                <a:cs typeface="Arial" charset="0"/>
              </a:rPr>
              <a:t>podocytárních</a:t>
            </a:r>
            <a:r>
              <a:rPr lang="cs-CZ" dirty="0">
                <a:cs typeface="Arial" charset="0"/>
              </a:rPr>
              <a:t> buněk vlivem protilátek (autoimunitní </a:t>
            </a:r>
            <a:r>
              <a:rPr lang="cs-CZ" dirty="0" err="1">
                <a:cs typeface="Arial" charset="0"/>
              </a:rPr>
              <a:t>onem</a:t>
            </a:r>
            <a:r>
              <a:rPr lang="cs-CZ" dirty="0">
                <a:cs typeface="Arial" charset="0"/>
              </a:rPr>
              <a:t>.) </a:t>
            </a:r>
            <a:r>
              <a:rPr lang="cs-CZ" dirty="0">
                <a:cs typeface="Arial" charset="0"/>
                <a:sym typeface="Wingdings" pitchFamily="2" charset="2"/>
              </a:rPr>
              <a:t> nefrotický syndrom</a:t>
            </a:r>
            <a:endParaRPr lang="cs-CZ" dirty="0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7640E-A86C-1341-B236-9D95C725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926388" cy="1449387"/>
          </a:xfrm>
        </p:spPr>
        <p:txBody>
          <a:bodyPr/>
          <a:lstStyle/>
          <a:p>
            <a:pPr>
              <a:defRPr/>
            </a:pPr>
            <a:r>
              <a:rPr lang="cs-CZ" b="1" dirty="0"/>
              <a:t>SEKUNDÁRNÍ</a:t>
            </a:r>
            <a:r>
              <a:rPr lang="cs-CZ" dirty="0"/>
              <a:t> GLOMERULOPATIE</a:t>
            </a:r>
          </a:p>
        </p:txBody>
      </p:sp>
      <p:sp>
        <p:nvSpPr>
          <p:cNvPr id="47106" name="Zástupný obsah 2">
            <a:extLst>
              <a:ext uri="{FF2B5EF4-FFF2-40B4-BE49-F238E27FC236}">
                <a16:creationId xmlns:a16="http://schemas.microsoft.com/office/drawing/2014/main" id="{6DF67355-8D95-6243-8D7B-17164FF5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853363" cy="4724400"/>
          </a:xfrm>
        </p:spPr>
        <p:txBody>
          <a:bodyPr/>
          <a:lstStyle/>
          <a:p>
            <a:r>
              <a:rPr lang="cs-CZ" altLang="cs-CZ" b="1"/>
              <a:t>DIABETICKÉ ONEMOCNĚNÍ LEDVIN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mikrovaskulární komplikace diabetu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hlavní příčina chronického selhání ledvin v rozvinutých zemích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dlouhodobě nedostatečná kompenzace diabetu, zvýšený oxidační stres, endoteliální dysfunkce, aktivace RAAS</a:t>
            </a:r>
            <a:r>
              <a:rPr lang="cs-CZ" altLang="cs-CZ">
                <a:sym typeface="Wingdings" pitchFamily="2" charset="2"/>
              </a:rPr>
              <a:t>  </a:t>
            </a:r>
            <a:r>
              <a:rPr lang="cs-CZ" altLang="cs-CZ"/>
              <a:t>hyperglykemie → glykace proteinů bazální membrány i mezangia → ztluštění bazální membrány a expanze mezangia </a:t>
            </a:r>
            <a:r>
              <a:rPr lang="cs-CZ" altLang="cs-CZ">
                <a:sym typeface="Wingdings" pitchFamily="2" charset="2"/>
              </a:rPr>
              <a:t> intersticiální fibróza, ireverzibilní poškození</a:t>
            </a:r>
            <a:endParaRPr lang="cs-CZ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nejlepší lék je prevence a dobrá kompenzace DM! </a:t>
            </a:r>
          </a:p>
          <a:p>
            <a:r>
              <a:rPr lang="cs-CZ" altLang="cs-CZ" b="1"/>
              <a:t>AMYLOIDÓZA LEDVIN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ukládání patologického amyloidu (fibrilární protein) extracelulárně v různých orgánech </a:t>
            </a:r>
            <a:r>
              <a:rPr lang="cs-CZ" altLang="cs-CZ">
                <a:sym typeface="Wingdings" pitchFamily="2" charset="2"/>
              </a:rPr>
              <a:t> rozvoj těžkého nefrotického syndromu</a:t>
            </a:r>
            <a:endParaRPr lang="cs-CZ" altLang="cs-CZ"/>
          </a:p>
          <a:p>
            <a:r>
              <a:rPr lang="cs-CZ" altLang="cs-CZ" b="1"/>
              <a:t>LUPUSOVÁ NEFRITIDA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poškození ledvin (glomerulů, intersticia i cév) při systémovém lupus erytematodes (SLE) – proteinurie a hematurie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FF555-148F-5649-A5A8-6E240AC6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TUBULOINTERSTICIÁLNÍ NEFRITIDA</a:t>
            </a:r>
          </a:p>
        </p:txBody>
      </p:sp>
      <p:sp>
        <p:nvSpPr>
          <p:cNvPr id="48130" name="Zástupný obsah 2">
            <a:extLst>
              <a:ext uri="{FF2B5EF4-FFF2-40B4-BE49-F238E27FC236}">
                <a16:creationId xmlns:a16="http://schemas.microsoft.com/office/drawing/2014/main" id="{80F41627-A8E2-BE4E-8CD1-0407B7D0B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u="sng">
                <a:solidFill>
                  <a:srgbClr val="C00000"/>
                </a:solidFill>
              </a:rPr>
              <a:t>AKUTNÍ TIN </a:t>
            </a:r>
            <a:r>
              <a:rPr lang="cs-CZ" altLang="cs-CZ">
                <a:solidFill>
                  <a:schemeClr val="tx1"/>
                </a:solidFill>
              </a:rPr>
              <a:t>= </a:t>
            </a:r>
            <a:r>
              <a:rPr lang="cs-CZ" altLang="cs-CZ"/>
              <a:t>akutní zánětlivé onemocnění ledvinného parenchymu</a:t>
            </a:r>
          </a:p>
          <a:p>
            <a:r>
              <a:rPr lang="cs-CZ" altLang="cs-CZ" sz="1800"/>
              <a:t>- příčiny: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b="1"/>
              <a:t>bakteriální = pyelonefritis </a:t>
            </a:r>
            <a:r>
              <a:rPr lang="cs-CZ" altLang="cs-CZ" sz="1600"/>
              <a:t>– přímý průnik infekčního patogenu do renálního parenchymu (per continuitatem) </a:t>
            </a:r>
            <a:r>
              <a:rPr lang="cs-CZ" altLang="cs-CZ" sz="1600">
                <a:sym typeface="Wingdings" pitchFamily="2" charset="2"/>
              </a:rPr>
              <a:t> </a:t>
            </a:r>
            <a:r>
              <a:rPr lang="cs-CZ" altLang="cs-CZ" sz="1600"/>
              <a:t>projevy těžkého infektu, bolesti v zádech, teploty &gt;38st, dysurie, pyurie, elevace CRP, leukocytóza, při masivnější infekci mohou vznikat abscesy ledvin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b="1"/>
              <a:t>parainfekční </a:t>
            </a:r>
            <a:r>
              <a:rPr lang="cs-CZ" altLang="cs-CZ" sz="1600"/>
              <a:t>- infekt není lokalizován v ledvinách – systémové infekce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b="1"/>
              <a:t>toxoalergické poškození ledvin – nefrotoxická antibiotika, ost. léky (diuretika, Ppi, antirevmatika), RTG kontrastní látka… </a:t>
            </a:r>
            <a:r>
              <a:rPr lang="cs-CZ" altLang="cs-CZ" sz="1600"/>
              <a:t>– subfebrilie, bolesti kloubů…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b="1"/>
              <a:t>akutní potransplantační rejekce štěpu</a:t>
            </a:r>
            <a:endParaRPr lang="cs-CZ" altLang="cs-CZ"/>
          </a:p>
          <a:p>
            <a:r>
              <a:rPr lang="cs-CZ" altLang="cs-CZ" b="1" u="sng">
                <a:solidFill>
                  <a:srgbClr val="C00000"/>
                </a:solidFill>
              </a:rPr>
              <a:t>CHRONICKÉ PRIMÁRNÍ GLOMERULONEFRITIDY</a:t>
            </a:r>
            <a:endParaRPr lang="cs-CZ" altLang="cs-CZ" b="1"/>
          </a:p>
          <a:p>
            <a:r>
              <a:rPr lang="cs-CZ" altLang="cs-CZ" sz="1800"/>
              <a:t>- vyvolávající činitelé působí dlouhodobě (otrava těžkými kovy) či trvale (metabolické a systémové choroby) či opakovaně (medikace)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3118E-433C-1D42-A1FB-9EE58185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UROINFEKCE</a:t>
            </a:r>
          </a:p>
        </p:txBody>
      </p:sp>
      <p:sp>
        <p:nvSpPr>
          <p:cNvPr id="49154" name="Zástupný obsah 2">
            <a:extLst>
              <a:ext uri="{FF2B5EF4-FFF2-40B4-BE49-F238E27FC236}">
                <a16:creationId xmlns:a16="http://schemas.microsoft.com/office/drawing/2014/main" id="{5668A546-D201-324E-9840-49D20B2C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853363" cy="4022725"/>
          </a:xfrm>
        </p:spPr>
        <p:txBody>
          <a:bodyPr/>
          <a:lstStyle/>
          <a:p>
            <a:r>
              <a:rPr lang="cs-CZ" altLang="cs-CZ" dirty="0"/>
              <a:t>- velmi častý důvod návštěvy praktického lékaře či urologa, relapsy a </a:t>
            </a:r>
            <a:r>
              <a:rPr lang="cs-CZ" altLang="cs-CZ" dirty="0" err="1"/>
              <a:t>rekurence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b="1" dirty="0"/>
              <a:t>dolní</a:t>
            </a:r>
            <a:r>
              <a:rPr lang="cs-CZ" altLang="cs-CZ" dirty="0"/>
              <a:t> – uretritida, cystitida, prostatitida – mírnější příznaky, více zákal moči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b="1" dirty="0"/>
              <a:t>horní</a:t>
            </a:r>
            <a:r>
              <a:rPr lang="cs-CZ" altLang="cs-CZ" dirty="0"/>
              <a:t> – pyelonefritida, </a:t>
            </a:r>
            <a:r>
              <a:rPr lang="cs-CZ" altLang="cs-CZ" dirty="0" err="1"/>
              <a:t>tubulo</a:t>
            </a:r>
            <a:r>
              <a:rPr lang="cs-CZ" altLang="cs-CZ" dirty="0"/>
              <a:t>-intersticiální nefritida = zánět ledvin – horečky &gt;38st, bolesti beder, zchvácenost…</a:t>
            </a:r>
          </a:p>
          <a:p>
            <a:r>
              <a:rPr lang="cs-CZ" altLang="cs-CZ" dirty="0"/>
              <a:t>- </a:t>
            </a:r>
            <a:r>
              <a:rPr lang="cs-CZ" altLang="cs-CZ" u="sng" dirty="0"/>
              <a:t>predispozice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 dirty="0"/>
              <a:t>strukturální</a:t>
            </a:r>
            <a:r>
              <a:rPr lang="cs-CZ" altLang="cs-CZ" dirty="0"/>
              <a:t> – obstrukce, kameny, cysty, drenáž, močový katetr, stenty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 dirty="0"/>
              <a:t>metabolické</a:t>
            </a:r>
            <a:r>
              <a:rPr lang="cs-CZ" altLang="cs-CZ" dirty="0"/>
              <a:t> – DM, těhotenství, porucha funkce ledvin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 dirty="0"/>
              <a:t>imunologické</a:t>
            </a:r>
            <a:r>
              <a:rPr lang="cs-CZ" altLang="cs-CZ" dirty="0"/>
              <a:t> – užívání </a:t>
            </a:r>
            <a:r>
              <a:rPr lang="cs-CZ" altLang="cs-CZ" dirty="0" err="1"/>
              <a:t>imunosupresiv</a:t>
            </a:r>
            <a:r>
              <a:rPr lang="cs-CZ" altLang="cs-CZ" dirty="0"/>
              <a:t>, </a:t>
            </a:r>
            <a:r>
              <a:rPr lang="cs-CZ" altLang="cs-CZ" dirty="0" err="1"/>
              <a:t>neutropenie</a:t>
            </a:r>
            <a:r>
              <a:rPr lang="cs-CZ" altLang="cs-CZ" dirty="0"/>
              <a:t>, imunodeficit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 dirty="0"/>
              <a:t>nezvyklé patogeny </a:t>
            </a:r>
            <a:r>
              <a:rPr lang="cs-CZ" altLang="cs-CZ" dirty="0"/>
              <a:t>– kvasinky, houby, </a:t>
            </a:r>
            <a:r>
              <a:rPr lang="cs-CZ" altLang="cs-CZ" dirty="0" err="1"/>
              <a:t>chlamidie</a:t>
            </a:r>
            <a:r>
              <a:rPr lang="cs-CZ" altLang="cs-CZ" dirty="0"/>
              <a:t>, </a:t>
            </a:r>
            <a:r>
              <a:rPr lang="cs-CZ" altLang="cs-CZ" dirty="0" err="1"/>
              <a:t>mykoplasma</a:t>
            </a:r>
            <a:r>
              <a:rPr lang="cs-CZ" altLang="cs-CZ" dirty="0"/>
              <a:t>, Proteus, </a:t>
            </a:r>
            <a:r>
              <a:rPr lang="cs-CZ" altLang="cs-CZ" dirty="0" err="1"/>
              <a:t>Corynebacterium</a:t>
            </a:r>
            <a:endParaRPr lang="cs-CZ" altLang="cs-CZ" dirty="0"/>
          </a:p>
          <a:p>
            <a:r>
              <a:rPr lang="cs-CZ" altLang="cs-CZ" dirty="0"/>
              <a:t>- </a:t>
            </a:r>
            <a:r>
              <a:rPr lang="cs-CZ" altLang="cs-CZ" b="1" u="sng" dirty="0"/>
              <a:t>nejčastěji patogen:</a:t>
            </a:r>
            <a:r>
              <a:rPr lang="cs-CZ" altLang="cs-CZ" b="1" dirty="0"/>
              <a:t> E-Coli </a:t>
            </a:r>
            <a:endParaRPr lang="cs-CZ" altLang="cs-CZ" b="1" dirty="0">
              <a:sym typeface="Wingdings" pitchFamily="2" charset="2"/>
            </a:endParaRPr>
          </a:p>
          <a:p>
            <a:r>
              <a:rPr lang="cs-CZ" altLang="cs-CZ" b="1" dirty="0">
                <a:sym typeface="Wingdings" pitchFamily="2" charset="2"/>
              </a:rPr>
              <a:t>- </a:t>
            </a:r>
            <a:r>
              <a:rPr lang="cs-CZ" altLang="cs-CZ" u="sng" dirty="0">
                <a:sym typeface="Wingdings" pitchFamily="2" charset="2"/>
              </a:rPr>
              <a:t>terapie</a:t>
            </a:r>
            <a:r>
              <a:rPr lang="cs-CZ" altLang="cs-CZ" dirty="0">
                <a:sym typeface="Wingdings" pitchFamily="2" charset="2"/>
              </a:rPr>
              <a:t>: podání antibiotik dle citlivosti (kultivace moči), prevence </a:t>
            </a:r>
            <a:r>
              <a:rPr lang="cs-CZ" altLang="cs-CZ" dirty="0" err="1">
                <a:sym typeface="Wingdings" pitchFamily="2" charset="2"/>
              </a:rPr>
              <a:t>rekurence</a:t>
            </a:r>
            <a:r>
              <a:rPr lang="cs-CZ" altLang="cs-CZ" dirty="0">
                <a:sym typeface="Wingdings" pitchFamily="2" charset="2"/>
              </a:rPr>
              <a:t> – dostatek tekutin, brusinky, lichořeřišnice, </a:t>
            </a:r>
            <a:r>
              <a:rPr lang="cs-CZ" altLang="cs-CZ" dirty="0" err="1">
                <a:sym typeface="Wingdings" pitchFamily="2" charset="2"/>
              </a:rPr>
              <a:t>probiotika</a:t>
            </a:r>
            <a:r>
              <a:rPr lang="cs-CZ" altLang="cs-CZ" dirty="0">
                <a:sym typeface="Wingdings" pitchFamily="2" charset="2"/>
              </a:rPr>
              <a:t>, imunoterapie (</a:t>
            </a:r>
            <a:r>
              <a:rPr lang="cs-CZ" altLang="cs-CZ" dirty="0" err="1">
                <a:sym typeface="Wingdings" pitchFamily="2" charset="2"/>
              </a:rPr>
              <a:t>Uro-Vaxom</a:t>
            </a:r>
            <a:r>
              <a:rPr lang="cs-CZ" altLang="cs-CZ" dirty="0">
                <a:sym typeface="Wingdings" pitchFamily="2" charset="2"/>
              </a:rPr>
              <a:t>, </a:t>
            </a:r>
            <a:r>
              <a:rPr lang="cs-CZ" altLang="cs-CZ" dirty="0" err="1">
                <a:sym typeface="Wingdings" pitchFamily="2" charset="2"/>
              </a:rPr>
              <a:t>Urivac</a:t>
            </a:r>
            <a:r>
              <a:rPr lang="cs-CZ" altLang="cs-CZ" dirty="0">
                <a:sym typeface="Wingdings" pitchFamily="2" charset="2"/>
              </a:rPr>
              <a:t>)</a:t>
            </a:r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76FCC-0C2E-6A43-A395-733B78CA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UROLITIÁZA</a:t>
            </a:r>
          </a:p>
        </p:txBody>
      </p:sp>
      <p:sp>
        <p:nvSpPr>
          <p:cNvPr id="19458" name="Zástupný obsah 2">
            <a:extLst>
              <a:ext uri="{FF2B5EF4-FFF2-40B4-BE49-F238E27FC236}">
                <a16:creationId xmlns:a16="http://schemas.microsoft.com/office/drawing/2014/main" id="{C9100EC0-D76D-134C-96EC-9E3BA6B89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997825" cy="4562475"/>
          </a:xfrm>
        </p:spPr>
        <p:txBody>
          <a:bodyPr/>
          <a:lstStyle/>
          <a:p>
            <a:r>
              <a:rPr lang="cs-CZ" altLang="cs-CZ" sz="1800"/>
              <a:t>= přítomnost konkrementů v močových cestách – v ledvinné pánvičce (nefro-), močovodu (uretero-), močovém měchýři (cysto-) nebo močové trubici (uretrolitiáza) nebo kamenotvorné substance v renálním parenchymu (nefrokalcinóza)</a:t>
            </a:r>
          </a:p>
          <a:p>
            <a:r>
              <a:rPr lang="cs-CZ" altLang="cs-CZ" sz="1800"/>
              <a:t>- civilizační choroba, prevalence v populaci kolem 5%</a:t>
            </a:r>
          </a:p>
          <a:p>
            <a:r>
              <a:rPr lang="cs-CZ" altLang="cs-CZ" sz="1800"/>
              <a:t>- </a:t>
            </a:r>
            <a:r>
              <a:rPr lang="cs-CZ" altLang="cs-CZ" sz="1800" u="sng"/>
              <a:t>faktory</a:t>
            </a:r>
            <a:r>
              <a:rPr lang="cs-CZ" altLang="cs-CZ" sz="1800"/>
              <a:t> genetické, geografické, sociálně-ekonomické, vrozené anomálie močových cest, přesycení moči litogenními látkami – metabolické choroby, léky, dieta (čokoláda, černý čaj, křepelky – puriny…), změna pH moče při infekci…</a:t>
            </a:r>
          </a:p>
          <a:p>
            <a:r>
              <a:rPr lang="cs-CZ" altLang="cs-CZ" sz="1800"/>
              <a:t>- </a:t>
            </a:r>
            <a:r>
              <a:rPr lang="cs-CZ" altLang="cs-CZ" sz="1800" u="sng"/>
              <a:t>složení</a:t>
            </a:r>
            <a:r>
              <a:rPr lang="cs-CZ" altLang="cs-CZ" sz="1800"/>
              <a:t>: kalcium-oxalátové (80%), struvit a apatit (infekční), urátové</a:t>
            </a:r>
          </a:p>
          <a:p>
            <a:r>
              <a:rPr lang="cs-CZ" altLang="cs-CZ" sz="1800"/>
              <a:t>- </a:t>
            </a:r>
            <a:r>
              <a:rPr lang="cs-CZ" altLang="cs-CZ" sz="1800" u="sng"/>
              <a:t>klinicky</a:t>
            </a:r>
            <a:r>
              <a:rPr lang="cs-CZ" altLang="cs-CZ" sz="1800"/>
              <a:t>: často </a:t>
            </a:r>
            <a:r>
              <a:rPr lang="cs-CZ" altLang="cs-CZ" sz="1800" b="1"/>
              <a:t>němé</a:t>
            </a:r>
            <a:r>
              <a:rPr lang="cs-CZ" altLang="cs-CZ" sz="1800"/>
              <a:t> (malé konkrementy odcházejí až v 70% případů spontánně močí) vs. </a:t>
            </a:r>
            <a:r>
              <a:rPr lang="cs-CZ" altLang="cs-CZ" sz="1800" b="1"/>
              <a:t>recidivující močové infekce, obstrukce vývodných močových cest </a:t>
            </a:r>
            <a:r>
              <a:rPr lang="cs-CZ" altLang="cs-CZ" sz="1800" b="1">
                <a:sym typeface="Wingdings" pitchFamily="2" charset="2"/>
              </a:rPr>
              <a:t> hydronefróza</a:t>
            </a:r>
            <a:r>
              <a:rPr lang="cs-CZ" altLang="cs-CZ" sz="1800" b="1"/>
              <a:t>, renální kolika</a:t>
            </a:r>
            <a:r>
              <a:rPr lang="cs-CZ" altLang="cs-CZ" sz="1800"/>
              <a:t> (krutá intermitentní bolest v boku nebo oblasti ledvin s propagací do břicha, genitálu, stehna..)</a:t>
            </a:r>
          </a:p>
          <a:p>
            <a:r>
              <a:rPr lang="cs-CZ" altLang="cs-CZ" sz="1800"/>
              <a:t>- </a:t>
            </a:r>
            <a:r>
              <a:rPr lang="cs-CZ" altLang="cs-CZ" sz="1800" u="sng"/>
              <a:t>léčba</a:t>
            </a:r>
            <a:r>
              <a:rPr lang="cs-CZ" altLang="cs-CZ" sz="1800"/>
              <a:t>: spasmolytika, analgetika, tekutiny, dále litotrypse rázovými vlnami a odchod močí/extrakce konkrementu/ureteroskopie</a:t>
            </a:r>
          </a:p>
        </p:txBody>
      </p:sp>
      <p:pic>
        <p:nvPicPr>
          <p:cNvPr id="19459" name="Picture 4" descr="Močový kámen o velikosti 8 mm">
            <a:extLst>
              <a:ext uri="{FF2B5EF4-FFF2-40B4-BE49-F238E27FC236}">
                <a16:creationId xmlns:a16="http://schemas.microsoft.com/office/drawing/2014/main" id="{8CA74C41-E45C-0141-A059-96BA8928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25413"/>
            <a:ext cx="144462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6CC3D87-D31D-034B-B823-2783674B59F7}"/>
              </a:ext>
            </a:extLst>
          </p:cNvPr>
          <p:cNvSpPr/>
          <p:nvPr/>
        </p:nvSpPr>
        <p:spPr>
          <a:xfrm>
            <a:off x="5708650" y="6440488"/>
            <a:ext cx="4572000" cy="260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050" dirty="0"/>
              <a:t>https://</a:t>
            </a:r>
            <a:r>
              <a:rPr lang="cs-CZ" sz="1050" dirty="0" err="1"/>
              <a:t>www.wikiskripta.eu</a:t>
            </a:r>
            <a:r>
              <a:rPr lang="cs-CZ" sz="1050" dirty="0"/>
              <a:t>/</a:t>
            </a:r>
            <a:r>
              <a:rPr lang="cs-CZ" sz="1050" dirty="0" err="1"/>
              <a:t>w</a:t>
            </a:r>
            <a:r>
              <a:rPr lang="cs-CZ" sz="1050" dirty="0"/>
              <a:t>/Uroliti%C3%A1za</a:t>
            </a:r>
          </a:p>
        </p:txBody>
      </p:sp>
      <p:pic>
        <p:nvPicPr>
          <p:cNvPr id="19461" name="Picture 6" descr="Základní informace o močových kamenech v ledvině a močovodu">
            <a:extLst>
              <a:ext uri="{FF2B5EF4-FFF2-40B4-BE49-F238E27FC236}">
                <a16:creationId xmlns:a16="http://schemas.microsoft.com/office/drawing/2014/main" id="{3F4CE94F-8C5A-8E49-87F1-C06935F3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2875"/>
            <a:ext cx="29845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BDA09-CD45-DE49-90DB-F0C8EEA5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87338"/>
            <a:ext cx="7543800" cy="1449387"/>
          </a:xfrm>
        </p:spPr>
        <p:txBody>
          <a:bodyPr/>
          <a:lstStyle/>
          <a:p>
            <a:pPr>
              <a:defRPr/>
            </a:pPr>
            <a:r>
              <a:rPr lang="cs-CZ" b="1" dirty="0"/>
              <a:t>HYDRONEFRÓZA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E508F2-754C-8749-A4AD-52DA25EFD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827213"/>
            <a:ext cx="7543800" cy="4535487"/>
          </a:xfrm>
        </p:spPr>
        <p:txBody>
          <a:bodyPr/>
          <a:lstStyle/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cs-CZ" sz="1800" dirty="0"/>
              <a:t>= rozšíření ledvinové pánvičky a kalichů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cs-CZ" sz="1800" dirty="0"/>
              <a:t>- </a:t>
            </a:r>
            <a:r>
              <a:rPr lang="cs-CZ" sz="1800" u="sng" dirty="0"/>
              <a:t>příčiny: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sz="1600" b="1" dirty="0"/>
              <a:t>nejčastěji blokádou vývodných cest: kamenem – litiázou, nádorem, pooperační srůsty, </a:t>
            </a:r>
            <a:r>
              <a:rPr lang="cs-CZ" sz="1600" dirty="0"/>
              <a:t>anomální cévou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vrozeného zúžení přechodu pánvičky v ureter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cs-CZ" sz="1800" dirty="0"/>
              <a:t>- městnání moče vede k </a:t>
            </a:r>
            <a:r>
              <a:rPr lang="cs-CZ" sz="1800" b="1" dirty="0"/>
              <a:t>útlaku a posléze atrofii ledvinového parenchymu </a:t>
            </a:r>
            <a:r>
              <a:rPr lang="cs-CZ" sz="1800" dirty="0"/>
              <a:t>s následnou poruchou funkce ledvin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cs-CZ" sz="1800" dirty="0"/>
              <a:t>- překážka v dolním úseku močovodu → </a:t>
            </a:r>
            <a:r>
              <a:rPr lang="cs-CZ" sz="1800" b="1" dirty="0" err="1"/>
              <a:t>hydroureter</a:t>
            </a:r>
            <a:r>
              <a:rPr lang="cs-CZ" sz="1800" dirty="0"/>
              <a:t>, městnání se pak přenáší i do pánvičky → </a:t>
            </a:r>
            <a:r>
              <a:rPr lang="cs-CZ" sz="1800" b="1" dirty="0" err="1"/>
              <a:t>hydroureteronefróza</a:t>
            </a:r>
            <a:endParaRPr lang="cs-CZ" sz="1800" b="1" dirty="0"/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cs-CZ" sz="1800" dirty="0"/>
              <a:t>- stagnující moč se může infikovat → pyelonefritida provázená septickým stavem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cs-CZ" sz="18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sz="1800" dirty="0"/>
              <a:t>- </a:t>
            </a:r>
            <a:r>
              <a:rPr lang="cs-CZ" sz="1800" u="sng" dirty="0"/>
              <a:t>léčba</a:t>
            </a:r>
            <a:r>
              <a:rPr lang="cs-CZ" sz="1800" dirty="0"/>
              <a:t> – co nejrychlejší odstranění překážky, drenáž pánvičky navenek katetrem zavedeným přes kůži pod </a:t>
            </a:r>
            <a:r>
              <a:rPr lang="cs-CZ" sz="1800" dirty="0" err="1"/>
              <a:t>sono</a:t>
            </a:r>
            <a:r>
              <a:rPr lang="cs-CZ" sz="1800" dirty="0"/>
              <a:t> kontrolou → perkutánní </a:t>
            </a:r>
            <a:r>
              <a:rPr lang="cs-CZ" sz="1800" dirty="0" err="1"/>
              <a:t>nefrostomie</a:t>
            </a:r>
            <a:r>
              <a:rPr lang="cs-CZ" sz="1800" dirty="0"/>
              <a:t> anebo vnitřní drenáž JJ stentem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0483" name="Picture 4" descr="Pyeloplastika">
            <a:extLst>
              <a:ext uri="{FF2B5EF4-FFF2-40B4-BE49-F238E27FC236}">
                <a16:creationId xmlns:a16="http://schemas.microsoft.com/office/drawing/2014/main" id="{CD8E6E2E-8106-4146-8288-9D8632B7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7338"/>
            <a:ext cx="434181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Obdélník 3">
            <a:extLst>
              <a:ext uri="{FF2B5EF4-FFF2-40B4-BE49-F238E27FC236}">
                <a16:creationId xmlns:a16="http://schemas.microsoft.com/office/drawing/2014/main" id="{E4B8085B-98AD-5441-B56E-BDF10D15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6453188"/>
            <a:ext cx="2903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000"/>
              <a:t>https://www.nem-km.cz/182-pyeloplastika.html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3057E-C853-024C-8A5F-B208B6D4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CÉVNÍ ONEMOCNĚNÍ LEDVIN</a:t>
            </a:r>
          </a:p>
        </p:txBody>
      </p:sp>
      <p:sp>
        <p:nvSpPr>
          <p:cNvPr id="51202" name="Zástupný obsah 2">
            <a:extLst>
              <a:ext uri="{FF2B5EF4-FFF2-40B4-BE49-F238E27FC236}">
                <a16:creationId xmlns:a16="http://schemas.microsoft.com/office/drawing/2014/main" id="{A2CA41DA-8AED-6C44-821A-BA23B7012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- úzký vztah mezi onemocněním ledvin a kardiovaskulárního systému</a:t>
            </a:r>
          </a:p>
          <a:p>
            <a:r>
              <a:rPr lang="cs-CZ" altLang="cs-CZ" dirty="0"/>
              <a:t>- krevní oběh ledviny tvoří asi 20% minutového srdečního výdeje</a:t>
            </a:r>
          </a:p>
          <a:p>
            <a:r>
              <a:rPr lang="cs-CZ" altLang="cs-CZ" dirty="0"/>
              <a:t>- </a:t>
            </a:r>
            <a:r>
              <a:rPr lang="cs-CZ" altLang="cs-CZ" b="1" dirty="0"/>
              <a:t>ledviny hrají klíčovou úlohu v regulaci krevního tlaku </a:t>
            </a:r>
            <a:r>
              <a:rPr lang="cs-CZ" altLang="cs-CZ" dirty="0"/>
              <a:t>– esenciální HT je příčinou poškození ledvin a zároveň parenchymatózní onemocnění ledvin jsou druhou nejčastější příčinou sekundární arteriální HT</a:t>
            </a:r>
            <a:r>
              <a:rPr lang="cs-CZ" altLang="cs-CZ" sz="1600" dirty="0"/>
              <a:t> (retence sodíku a vody při poklesu GF, </a:t>
            </a:r>
            <a:r>
              <a:rPr lang="cs-CZ" altLang="cs-CZ" sz="1600" dirty="0" err="1"/>
              <a:t>kativace</a:t>
            </a:r>
            <a:r>
              <a:rPr lang="cs-CZ" altLang="cs-CZ" sz="1600" dirty="0"/>
              <a:t> RAAS, sympatiku, snížená tvorba </a:t>
            </a:r>
            <a:r>
              <a:rPr lang="cs-CZ" altLang="cs-CZ" sz="1600" dirty="0" err="1"/>
              <a:t>vazodilatačních</a:t>
            </a:r>
            <a:r>
              <a:rPr lang="cs-CZ" altLang="cs-CZ" sz="1600" dirty="0"/>
              <a:t> substancí), </a:t>
            </a:r>
            <a:r>
              <a:rPr lang="cs-CZ" altLang="cs-CZ" dirty="0"/>
              <a:t> méně často pak </a:t>
            </a:r>
            <a:r>
              <a:rPr lang="cs-CZ" altLang="cs-CZ" dirty="0" err="1"/>
              <a:t>renovaskulární</a:t>
            </a:r>
            <a:r>
              <a:rPr lang="cs-CZ" altLang="cs-CZ" dirty="0"/>
              <a:t> HT </a:t>
            </a:r>
            <a:r>
              <a:rPr lang="cs-CZ" altLang="cs-CZ" sz="1600" dirty="0"/>
              <a:t>(při stenóze renální tepny) </a:t>
            </a:r>
            <a:r>
              <a:rPr lang="cs-CZ" altLang="cs-CZ" sz="1600" dirty="0">
                <a:sym typeface="Wingdings" pitchFamily="2" charset="2"/>
              </a:rPr>
              <a:t> </a:t>
            </a:r>
            <a:r>
              <a:rPr lang="cs-CZ" altLang="cs-CZ" i="1" dirty="0" err="1"/>
              <a:t>kardiorenální</a:t>
            </a:r>
            <a:r>
              <a:rPr lang="cs-CZ" altLang="cs-CZ" i="1" dirty="0"/>
              <a:t> syndrom</a:t>
            </a:r>
          </a:p>
          <a:p>
            <a:r>
              <a:rPr lang="cs-CZ" altLang="cs-CZ" dirty="0"/>
              <a:t>- cévní onemocnění ledvin: </a:t>
            </a:r>
            <a:r>
              <a:rPr lang="cs-CZ" altLang="cs-CZ" b="1" dirty="0"/>
              <a:t>ischemická nefropatie, </a:t>
            </a:r>
            <a:r>
              <a:rPr lang="cs-CZ" altLang="cs-CZ" b="1" dirty="0" err="1"/>
              <a:t>ateroembolická</a:t>
            </a:r>
            <a:r>
              <a:rPr lang="cs-CZ" altLang="cs-CZ" b="1" dirty="0"/>
              <a:t> choroba ledvin, trombóza či okluze renálních cév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E4B0E-5540-6648-9A81-9E5A2B96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400" b="1" dirty="0"/>
              <a:t>DĚDIČNÁ ONEMOCNĚNÍ LEDVIN</a:t>
            </a:r>
          </a:p>
        </p:txBody>
      </p:sp>
      <p:sp>
        <p:nvSpPr>
          <p:cNvPr id="21506" name="Zástupný obsah 2">
            <a:extLst>
              <a:ext uri="{FF2B5EF4-FFF2-40B4-BE49-F238E27FC236}">
                <a16:creationId xmlns:a16="http://schemas.microsoft.com/office/drawing/2014/main" id="{D05629A9-76C5-0841-A509-84D26AA7F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17272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vrozené vývojové vady spojené s malformacemi ledvin a močového traktu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err="1"/>
              <a:t>vezikouretrální</a:t>
            </a:r>
            <a:r>
              <a:rPr lang="cs-CZ" altLang="cs-CZ" dirty="0"/>
              <a:t> reflux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vrozený nefrotický syndrom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vrozené poruchy proximálních tubulů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cystická onemocnění ledvin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</a:pPr>
            <a:endParaRPr lang="cs-CZ" altLang="cs-CZ" dirty="0"/>
          </a:p>
        </p:txBody>
      </p:sp>
      <p:pic>
        <p:nvPicPr>
          <p:cNvPr id="21507" name="Picture 2" descr="Polycystická ledvin choroba - Zdraví.Euro.cz">
            <a:extLst>
              <a:ext uri="{FF2B5EF4-FFF2-40B4-BE49-F238E27FC236}">
                <a16:creationId xmlns:a16="http://schemas.microsoft.com/office/drawing/2014/main" id="{D11914AA-D3B4-F24B-989D-CAA6E560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75842"/>
            <a:ext cx="4104456" cy="372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0CEDA9B-0905-134C-9157-683BBDD95893}"/>
              </a:ext>
            </a:extLst>
          </p:cNvPr>
          <p:cNvSpPr txBox="1"/>
          <p:nvPr/>
        </p:nvSpPr>
        <p:spPr>
          <a:xfrm>
            <a:off x="65216" y="3496468"/>
            <a:ext cx="4535488" cy="2522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2">
              <a:defRPr/>
            </a:pPr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cs-CZ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polycystická</a:t>
            </a:r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autozomálně dědičná choroba ledvin 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rodinný výskyt, mutace v genu,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kt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ovlivňuje množení buněk a produkci tekutiny v cystách 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zvýšená tvorba cyst v ledvinách a játrech 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zvětšování ledvin na úkor funkční tkáně a prostoru v břiše</a:t>
            </a:r>
          </a:p>
          <a:p>
            <a:pPr lvl="2">
              <a:defRPr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- příznaky až ve středním věku – bolest v bedrech, hematurie, časté infekce močových cest, rezistence v břiše…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21509" name="TextovéPole 4">
            <a:extLst>
              <a:ext uri="{FF2B5EF4-FFF2-40B4-BE49-F238E27FC236}">
                <a16:creationId xmlns:a16="http://schemas.microsoft.com/office/drawing/2014/main" id="{27A49858-C8BF-AA47-BE08-B11549BEE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9" y="6610350"/>
            <a:ext cx="5191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000" dirty="0"/>
              <a:t>https://</a:t>
            </a:r>
            <a:r>
              <a:rPr lang="cs-CZ" altLang="cs-CZ" sz="1000" dirty="0" err="1"/>
              <a:t>zdravi.euro.cz</a:t>
            </a:r>
            <a:r>
              <a:rPr lang="cs-CZ" altLang="cs-CZ" sz="1000" dirty="0"/>
              <a:t>/</a:t>
            </a:r>
            <a:r>
              <a:rPr lang="cs-CZ" altLang="cs-CZ" sz="1000" dirty="0" err="1"/>
              <a:t>clanek</a:t>
            </a:r>
            <a:r>
              <a:rPr lang="cs-CZ" altLang="cs-CZ" sz="1000" dirty="0"/>
              <a:t>/</a:t>
            </a:r>
            <a:r>
              <a:rPr lang="cs-CZ" altLang="cs-CZ" sz="1000" dirty="0" err="1"/>
              <a:t>postgradualni-medicina</a:t>
            </a:r>
            <a:r>
              <a:rPr lang="cs-CZ" altLang="cs-CZ" sz="1000" dirty="0"/>
              <a:t>/polycysticka-ledvin-choroba-172241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rázek 2" descr="Vlnky na vodě">
            <a:extLst>
              <a:ext uri="{FF2B5EF4-FFF2-40B4-BE49-F238E27FC236}">
                <a16:creationId xmlns:a16="http://schemas.microsoft.com/office/drawing/2014/main" id="{87A8D2E6-85DC-0D49-8A9D-8CA754630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3" name="Zástupný obsah 2">
            <a:extLst>
              <a:ext uri="{FF2B5EF4-FFF2-40B4-BE49-F238E27FC236}">
                <a16:creationId xmlns:a16="http://schemas.microsoft.com/office/drawing/2014/main" id="{15FEA4B6-6E7A-F546-8A12-91E839ECE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746125"/>
            <a:ext cx="3889375" cy="5562600"/>
          </a:xfrm>
          <a:solidFill>
            <a:schemeClr val="bg1">
              <a:lumMod val="95000"/>
              <a:alpha val="64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cs-CZ" altLang="cs-CZ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Nemoci ledvin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ledviny v kostce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hematurie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akutní renální selhání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nemoci glomerulů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nemoci parenchymu (TIN)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infekce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urolitiáza, </a:t>
            </a:r>
            <a:r>
              <a:rPr lang="cs-CZ" alt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hydronefróza</a:t>
            </a: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cévní onemocnění ledvin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dědičná onemocnění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nádory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náhrada funkce ledvin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815D7-A382-A44E-8B81-367E4F08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NÁDORY LEDVIN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ABC44-6773-2546-9593-870390959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853363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 3% malignit v dospělosti, 2x častěji postižení muži, než ženy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u="sng" dirty="0"/>
              <a:t>etiologie</a:t>
            </a:r>
            <a:r>
              <a:rPr lang="cs-CZ" dirty="0"/>
              <a:t>: není zcela známá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u="sng" dirty="0"/>
              <a:t>rizikové faktory: </a:t>
            </a:r>
            <a:r>
              <a:rPr lang="cs-CZ" dirty="0"/>
              <a:t>kouření, obezita, profesní rizika (obuvnický, kožařský průmysl, pracovníci s azbestem), genetika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u="sng" dirty="0"/>
              <a:t>klinicky: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dirty="0"/>
              <a:t>hematurie </a:t>
            </a:r>
            <a:r>
              <a:rPr lang="cs-CZ" dirty="0"/>
              <a:t>(asi u 60% nemocných)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dirty="0"/>
              <a:t>bolest v lumbální krajině </a:t>
            </a:r>
            <a:r>
              <a:rPr lang="cs-CZ" dirty="0"/>
              <a:t>(45%)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dirty="0"/>
              <a:t>hmatný nádor </a:t>
            </a:r>
            <a:r>
              <a:rPr lang="cs-CZ" dirty="0"/>
              <a:t>(35%)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nespecifické příznaky (hubnutí, teploty, nechutenství, nauzea,..), varikokéla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postižení regionálních mízních uzlin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přítomnost vzdálených metastáz (plíce, kosti, játra, nadledviny, mozek)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u="sng" dirty="0"/>
              <a:t>terapie</a:t>
            </a:r>
            <a:r>
              <a:rPr lang="cs-CZ" dirty="0"/>
              <a:t>: chirurgická léčba, adjuvantní chemoterapie, protilátky při </a:t>
            </a:r>
            <a:r>
              <a:rPr lang="cs-CZ" dirty="0" err="1"/>
              <a:t>mts</a:t>
            </a:r>
            <a:endParaRPr lang="cs-CZ" dirty="0"/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endParaRPr lang="cs-CZ" dirty="0"/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FA53924-E9AB-284F-A1F4-11F90106F162}"/>
              </a:ext>
            </a:extLst>
          </p:cNvPr>
          <p:cNvSpPr txBox="1"/>
          <p:nvPr/>
        </p:nvSpPr>
        <p:spPr>
          <a:xfrm>
            <a:off x="4643438" y="4005263"/>
            <a:ext cx="4032250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jsou-li přítomny všechny současně, jedná se vždy o nádor velice pokročilý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CE644-211E-AC40-AA8B-DE922459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NÁDORY LEDVIN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60DA1B-59A6-7B42-BCF4-C05152676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1150937"/>
          </a:xfrm>
        </p:spPr>
        <p:txBody>
          <a:bodyPr/>
          <a:lstStyle/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cs-CZ" dirty="0"/>
              <a:t>- v dospělosti nejčastěji </a:t>
            </a:r>
            <a:r>
              <a:rPr lang="cs-CZ" b="1" dirty="0" err="1"/>
              <a:t>Grawitzův</a:t>
            </a:r>
            <a:r>
              <a:rPr lang="cs-CZ" b="1" dirty="0"/>
              <a:t> nádor </a:t>
            </a:r>
            <a:r>
              <a:rPr lang="cs-CZ" dirty="0"/>
              <a:t>= maligní renální karcinom z buněk proximálních tubulů ledvin, maximum výskytu kolem 60 let věku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cs-CZ" dirty="0"/>
              <a:t>- v dětském věku </a:t>
            </a:r>
            <a:r>
              <a:rPr lang="cs-CZ" b="1" dirty="0" err="1"/>
              <a:t>Wilmsův</a:t>
            </a:r>
            <a:r>
              <a:rPr lang="cs-CZ" b="1" dirty="0"/>
              <a:t> nádor</a:t>
            </a:r>
          </a:p>
          <a:p>
            <a:pPr>
              <a:buFontTx/>
              <a:buChar char="-"/>
              <a:defRPr/>
            </a:pPr>
            <a:endParaRPr lang="cs-CZ" b="1" dirty="0"/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cs-CZ" dirty="0"/>
          </a:p>
        </p:txBody>
      </p:sp>
      <p:pic>
        <p:nvPicPr>
          <p:cNvPr id="22531" name="Picture 2" descr="Léčba rakoviny ledvin blokováním „generátoru“ energie rakovinových buněk -  Gate2Biotech.cz">
            <a:extLst>
              <a:ext uri="{FF2B5EF4-FFF2-40B4-BE49-F238E27FC236}">
                <a16:creationId xmlns:a16="http://schemas.microsoft.com/office/drawing/2014/main" id="{A7F21898-73CB-8047-99DD-8A1CAF63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36838"/>
            <a:ext cx="365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48CAA77-767D-1F4F-921E-CD9653BC2562}"/>
              </a:ext>
            </a:extLst>
          </p:cNvPr>
          <p:cNvSpPr txBox="1"/>
          <p:nvPr/>
        </p:nvSpPr>
        <p:spPr>
          <a:xfrm>
            <a:off x="107950" y="2981325"/>
            <a:ext cx="511175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vysoce zhoubný smíšený nádor, tj. nádor s buňkami z různých typů tkání (vlákna příčně pruhovaného svalstva, dlaždicový epitel, chrupavky..)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klinický projev jako hmatná rezistence v břiše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rychle rostoucí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základem léčby je nefrektomie a dle nálezu se připojuje léčba cytostatiky nebo radioterapie, v současné době uspokojivé výsledky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8E204-ED5B-8946-80BF-9771C434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NÁHRADA FUNKCE LEDVIN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BB11DD18-5FB7-1D4B-AF0E-532FB65B0F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8560" y="2060848"/>
          <a:ext cx="8479904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796DA-037E-AC47-8A85-24797B70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TRANSPLANTACE LEDVINY</a:t>
            </a:r>
          </a:p>
        </p:txBody>
      </p:sp>
      <p:sp>
        <p:nvSpPr>
          <p:cNvPr id="23554" name="Zástupný obsah 2">
            <a:extLst>
              <a:ext uri="{FF2B5EF4-FFF2-40B4-BE49-F238E27FC236}">
                <a16:creationId xmlns:a16="http://schemas.microsoft.com/office/drawing/2014/main" id="{A53C9C95-348A-3141-8FED-10E2D211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851025"/>
            <a:ext cx="5046662" cy="4022725"/>
          </a:xfrm>
        </p:spPr>
        <p:txBody>
          <a:bodyPr/>
          <a:lstStyle/>
          <a:p>
            <a:r>
              <a:rPr lang="cs-CZ" altLang="cs-CZ"/>
              <a:t>- ideálně před nutností zahájení HD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b="1"/>
              <a:t>od živého dárce </a:t>
            </a:r>
            <a:r>
              <a:rPr lang="cs-CZ" altLang="cs-CZ"/>
              <a:t>(příbuzní, biologicky nepříbuzný, altruista) – optimální příprava a načasování výkonu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b="1"/>
              <a:t>od zemřelého </a:t>
            </a:r>
            <a:r>
              <a:rPr lang="cs-CZ" altLang="cs-CZ"/>
              <a:t>(kadaveru) </a:t>
            </a:r>
          </a:p>
          <a:p>
            <a:r>
              <a:rPr lang="cs-CZ" altLang="cs-CZ"/>
              <a:t>- před transplantací pečlivé vyšetření pacienta…</a:t>
            </a:r>
          </a:p>
          <a:p>
            <a:r>
              <a:rPr lang="cs-CZ" altLang="cs-CZ"/>
              <a:t>- kontraindikace transplantace: terminální stadia onemocnění (jater, srdce, ateroskleróza), malignita, aktivní infekce, morbidní obezita, nespolupráce pacienta..</a:t>
            </a:r>
          </a:p>
          <a:p>
            <a:r>
              <a:rPr lang="cs-CZ" altLang="cs-CZ"/>
              <a:t>- po transplantaci trvalé užívání imunosupresiv, sledování v transplantační ambulanci </a:t>
            </a:r>
            <a:r>
              <a:rPr lang="cs-CZ" altLang="cs-CZ">
                <a:sym typeface="Wingdings" pitchFamily="2" charset="2"/>
              </a:rPr>
              <a:t> rejekce štěpu, medikace, nové choroby…</a:t>
            </a:r>
            <a:endParaRPr lang="cs-CZ" altLang="cs-CZ"/>
          </a:p>
        </p:txBody>
      </p:sp>
      <p:pic>
        <p:nvPicPr>
          <p:cNvPr id="23555" name="Picture 2" descr="Transplantace – Wikipedie">
            <a:extLst>
              <a:ext uri="{FF2B5EF4-FFF2-40B4-BE49-F238E27FC236}">
                <a16:creationId xmlns:a16="http://schemas.microsoft.com/office/drawing/2014/main" id="{06DFB8BB-114B-4B40-A0E9-E745333C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1935163"/>
            <a:ext cx="3090863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ovéPole 3">
            <a:extLst>
              <a:ext uri="{FF2B5EF4-FFF2-40B4-BE49-F238E27FC236}">
                <a16:creationId xmlns:a16="http://schemas.microsoft.com/office/drawing/2014/main" id="{9D2F9801-F7BD-D041-9E84-56A7FD8F8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8" y="6570662"/>
            <a:ext cx="28178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 dirty="0"/>
              <a:t>https://</a:t>
            </a:r>
            <a:r>
              <a:rPr lang="cs-CZ" altLang="cs-CZ" sz="1100" dirty="0" err="1"/>
              <a:t>cs.wikipedia.org</a:t>
            </a:r>
            <a:r>
              <a:rPr lang="cs-CZ" altLang="cs-CZ" sz="1100" dirty="0"/>
              <a:t>/wiki/Transplantace</a:t>
            </a:r>
          </a:p>
        </p:txBody>
      </p:sp>
      <p:pic>
        <p:nvPicPr>
          <p:cNvPr id="23557" name="Picture 4" descr="Transplantace ledviny od zesnulého: Dárců je v Česku poskrovnu | Blesk.cz">
            <a:extLst>
              <a:ext uri="{FF2B5EF4-FFF2-40B4-BE49-F238E27FC236}">
                <a16:creationId xmlns:a16="http://schemas.microsoft.com/office/drawing/2014/main" id="{245CBAEE-B72C-7A4E-9683-27986D48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437063"/>
            <a:ext cx="3090863" cy="163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3A3CA-E3C2-174A-901E-30DC1C23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HEMODIALÝZA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1AE0A-DA2B-3545-90FC-1B13A03E3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46263"/>
            <a:ext cx="3095625" cy="4022725"/>
          </a:xfrm>
        </p:spPr>
        <p:txBody>
          <a:bodyPr/>
          <a:lstStyle/>
          <a:p>
            <a:pPr marL="200025" lvl="1" indent="0">
              <a:buFont typeface="Calibri" panose="020F0502020204030204" pitchFamily="34" charset="0"/>
              <a:buNone/>
              <a:defRPr/>
            </a:pPr>
            <a:r>
              <a:rPr lang="cs-CZ" sz="1600" dirty="0"/>
              <a:t>- očišťování krve od odpadních látek do dialyzačního roztoku přes polopropustnou membránu dialyzátoru difuzí po koncentračním spádu</a:t>
            </a: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r>
              <a:rPr lang="cs-CZ" dirty="0"/>
              <a:t>- </a:t>
            </a:r>
            <a:r>
              <a:rPr lang="cs-CZ" b="1" dirty="0"/>
              <a:t>cévní přístup </a:t>
            </a:r>
            <a:r>
              <a:rPr lang="cs-CZ" dirty="0"/>
              <a:t>–</a:t>
            </a:r>
            <a:r>
              <a:rPr lang="cs-CZ" sz="1600" dirty="0"/>
              <a:t> AV </a:t>
            </a:r>
            <a:r>
              <a:rPr lang="cs-CZ" sz="1600" dirty="0" err="1"/>
              <a:t>shunt</a:t>
            </a:r>
            <a:r>
              <a:rPr lang="cs-CZ" sz="1600" dirty="0"/>
              <a:t> </a:t>
            </a:r>
            <a:r>
              <a:rPr lang="cs-CZ" sz="1600" dirty="0" err="1"/>
              <a:t>radicefalická</a:t>
            </a:r>
            <a:r>
              <a:rPr lang="cs-CZ" sz="1600" dirty="0"/>
              <a:t> píštěl na nedominantní končetině, permanentní katetr…</a:t>
            </a:r>
            <a:endParaRPr lang="cs-CZ" sz="1600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u="sng" dirty="0"/>
              <a:t>akutní HD </a:t>
            </a:r>
            <a:r>
              <a:rPr lang="cs-CZ" dirty="0"/>
              <a:t>– </a:t>
            </a:r>
            <a:r>
              <a:rPr lang="cs-CZ" sz="1600" dirty="0"/>
              <a:t>urémie, </a:t>
            </a:r>
            <a:r>
              <a:rPr lang="cs-CZ" sz="1600" dirty="0" err="1"/>
              <a:t>hyperkalémie</a:t>
            </a:r>
            <a:r>
              <a:rPr lang="cs-CZ" sz="1600" dirty="0"/>
              <a:t>, </a:t>
            </a:r>
            <a:r>
              <a:rPr lang="cs-CZ" sz="1600" dirty="0" err="1"/>
              <a:t>převodnění</a:t>
            </a:r>
            <a:r>
              <a:rPr lang="cs-CZ" sz="1600" dirty="0"/>
              <a:t> nereagující na diuretika, závažná metabolická acidóza, při otravách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u="sng" dirty="0"/>
              <a:t>chronická HD </a:t>
            </a:r>
            <a:r>
              <a:rPr lang="cs-CZ" dirty="0"/>
              <a:t>- CHRI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dirty="0"/>
              <a:t>3x týdně 4-5h v HD středisku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dirty="0"/>
              <a:t>při anurii </a:t>
            </a:r>
            <a:r>
              <a:rPr lang="cs-CZ" dirty="0" err="1"/>
              <a:t>max</a:t>
            </a:r>
            <a:r>
              <a:rPr lang="cs-CZ" dirty="0"/>
              <a:t> příjem tekutin do 500ml/den!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4579" name="Picture 2" descr="Hemodialýza | Dialyza.cz">
            <a:extLst>
              <a:ext uri="{FF2B5EF4-FFF2-40B4-BE49-F238E27FC236}">
                <a16:creationId xmlns:a16="http://schemas.microsoft.com/office/drawing/2014/main" id="{3C74991B-B19D-5541-8B63-9A87E4E8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t="8574" r="4689" b="5183"/>
          <a:stretch>
            <a:fillRect/>
          </a:stretch>
        </p:blipFill>
        <p:spPr bwMode="auto">
          <a:xfrm>
            <a:off x="3590925" y="1916113"/>
            <a:ext cx="5434013" cy="395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ovéPole 3">
            <a:extLst>
              <a:ext uri="{FF2B5EF4-FFF2-40B4-BE49-F238E27FC236}">
                <a16:creationId xmlns:a16="http://schemas.microsoft.com/office/drawing/2014/main" id="{051E92CC-1DC2-CD44-911E-F156ACAA8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6440488"/>
            <a:ext cx="62896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/>
              <a:t>https://www.dialyza.cz/cs/porozumet/nahrada-funkce-ledvin/hemoeliminacni-metody/hemodialyza/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FD407-A4BB-A446-B766-55A6C742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PERITONEÁLNÍ DIALÝZA</a:t>
            </a:r>
          </a:p>
        </p:txBody>
      </p:sp>
      <p:sp>
        <p:nvSpPr>
          <p:cNvPr id="25602" name="Zástupný obsah 2">
            <a:extLst>
              <a:ext uri="{FF2B5EF4-FFF2-40B4-BE49-F238E27FC236}">
                <a16:creationId xmlns:a16="http://schemas.microsoft.com/office/drawing/2014/main" id="{5866DF17-C146-FD4E-9B82-9EC37F349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846263"/>
            <a:ext cx="3097212" cy="4262437"/>
          </a:xfrm>
        </p:spPr>
        <p:txBody>
          <a:bodyPr/>
          <a:lstStyle/>
          <a:p>
            <a:r>
              <a:rPr lang="cs-CZ" altLang="cs-CZ"/>
              <a:t>- přestup látek z krve do dialyzačního roztoku přes parietální peritoneum, dialyzační roztok se napouští a vypouští z dutiny břišní pomocí peritoneálního katetru (zaveden chirurgicky)</a:t>
            </a:r>
          </a:p>
          <a:p>
            <a:r>
              <a:rPr lang="cs-CZ" altLang="cs-CZ"/>
              <a:t>- výměna roztoků 4x denně doma (různé režimy)</a:t>
            </a:r>
          </a:p>
          <a:p>
            <a:r>
              <a:rPr lang="cs-CZ" altLang="cs-CZ"/>
              <a:t>- větší stálost vnitřního prostředí a delší zachování reziduální fukce ledvin</a:t>
            </a:r>
          </a:p>
          <a:p>
            <a:r>
              <a:rPr lang="cs-CZ" altLang="cs-CZ"/>
              <a:t>- riziko = peritonitida</a:t>
            </a:r>
          </a:p>
        </p:txBody>
      </p:sp>
      <p:pic>
        <p:nvPicPr>
          <p:cNvPr id="25603" name="Picture 2" descr="schéma peritoneální dialýzy">
            <a:extLst>
              <a:ext uri="{FF2B5EF4-FFF2-40B4-BE49-F238E27FC236}">
                <a16:creationId xmlns:a16="http://schemas.microsoft.com/office/drawing/2014/main" id="{A93784EB-7075-5E45-B308-63F98217E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/>
          <a:stretch>
            <a:fillRect/>
          </a:stretch>
        </p:blipFill>
        <p:spPr bwMode="auto">
          <a:xfrm>
            <a:off x="3924300" y="1927225"/>
            <a:ext cx="4967288" cy="426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EC71C7C-24BB-EF4E-B271-B151196C8181}"/>
              </a:ext>
            </a:extLst>
          </p:cNvPr>
          <p:cNvSpPr txBox="1"/>
          <p:nvPr/>
        </p:nvSpPr>
        <p:spPr>
          <a:xfrm>
            <a:off x="1619250" y="6443663"/>
            <a:ext cx="73771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https://</a:t>
            </a:r>
            <a:r>
              <a:rPr lang="cs-CZ" sz="1050" dirty="0" err="1"/>
              <a:t>www.dialyza.cz</a:t>
            </a:r>
            <a:r>
              <a:rPr lang="cs-CZ" sz="1050" dirty="0"/>
              <a:t>/</a:t>
            </a:r>
            <a:r>
              <a:rPr lang="cs-CZ" sz="1050" dirty="0" err="1"/>
              <a:t>cs</a:t>
            </a:r>
            <a:r>
              <a:rPr lang="cs-CZ" sz="1050" dirty="0"/>
              <a:t>/</a:t>
            </a:r>
            <a:r>
              <a:rPr lang="cs-CZ" sz="1050" dirty="0" err="1"/>
              <a:t>porozumet</a:t>
            </a:r>
            <a:r>
              <a:rPr lang="cs-CZ" sz="1050" dirty="0"/>
              <a:t>/</a:t>
            </a:r>
            <a:r>
              <a:rPr lang="cs-CZ" sz="1050" dirty="0" err="1"/>
              <a:t>nahrada</a:t>
            </a:r>
            <a:r>
              <a:rPr lang="cs-CZ" sz="1050" dirty="0"/>
              <a:t>-funkce-ledvin/</a:t>
            </a:r>
            <a:r>
              <a:rPr lang="cs-CZ" sz="1050" dirty="0" err="1"/>
              <a:t>hemoeliminacni</a:t>
            </a:r>
            <a:r>
              <a:rPr lang="cs-CZ" sz="1050" dirty="0"/>
              <a:t>-metody/</a:t>
            </a:r>
            <a:r>
              <a:rPr lang="cs-CZ" sz="1050" dirty="0" err="1"/>
              <a:t>domaci-dialyza</a:t>
            </a:r>
            <a:r>
              <a:rPr lang="cs-CZ" sz="1050" dirty="0"/>
              <a:t>/</a:t>
            </a:r>
            <a:r>
              <a:rPr lang="cs-CZ" sz="1050" dirty="0" err="1"/>
              <a:t>peritonealni-dialyza</a:t>
            </a:r>
            <a:r>
              <a:rPr lang="cs-CZ" sz="1050" dirty="0"/>
              <a:t>/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7381F-3FEB-034F-9AB7-F442C383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5075238"/>
            <a:ext cx="7589838" cy="8223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626" name="Zástupný text 3">
            <a:extLst>
              <a:ext uri="{FF2B5EF4-FFF2-40B4-BE49-F238E27FC236}">
                <a16:creationId xmlns:a16="http://schemas.microsoft.com/office/drawing/2014/main" id="{7C994527-A27B-F044-8A6B-464BD5181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325" y="6102350"/>
            <a:ext cx="7589838" cy="593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3200"/>
              <a:t>DĚKUJI VÁM ZA POZORNOST!</a:t>
            </a:r>
          </a:p>
        </p:txBody>
      </p:sp>
      <p:pic>
        <p:nvPicPr>
          <p:cNvPr id="26627" name="Zástupný symbol obrázku 7" descr="Barevné kajaky">
            <a:extLst>
              <a:ext uri="{FF2B5EF4-FFF2-40B4-BE49-F238E27FC236}">
                <a16:creationId xmlns:a16="http://schemas.microsoft.com/office/drawing/2014/main" id="{CF4A3B05-89A2-1849-AFB8-C3C997D94D3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" b="9679"/>
          <a:stretch>
            <a:fillRect/>
          </a:stretch>
        </p:blipFill>
        <p:spPr>
          <a:xfrm>
            <a:off x="0" y="0"/>
            <a:ext cx="9144000" cy="58975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Tvorba a vylučování moči Obr. č.1 Tento projekt je spolufinancován  Evropským sociálním fondem, státním rozpočtem České republiky a rozpočtem  hlavního města. - ppt stáhnout">
            <a:extLst>
              <a:ext uri="{FF2B5EF4-FFF2-40B4-BE49-F238E27FC236}">
                <a16:creationId xmlns:a16="http://schemas.microsoft.com/office/drawing/2014/main" id="{A07C73E7-E081-6841-B300-EB029732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" r="5077"/>
          <a:stretch>
            <a:fillRect/>
          </a:stretch>
        </p:blipFill>
        <p:spPr bwMode="auto">
          <a:xfrm>
            <a:off x="2487613" y="0"/>
            <a:ext cx="66040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ovéPole 3">
            <a:extLst>
              <a:ext uri="{FF2B5EF4-FFF2-40B4-BE49-F238E27FC236}">
                <a16:creationId xmlns:a16="http://schemas.microsoft.com/office/drawing/2014/main" id="{BF1626B3-C7B0-0541-8787-2A1F53EE7B9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200" y="6396038"/>
            <a:ext cx="906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"/>
              <a:t>https://www.google.com/imgres?imgurl=x-raw-image%3A%2F%2F%2F9446e88a26c406ec74607f9eaa2960e40351778514d11e27bd2d1fbe512a836e&amp;imgrefurl=https%3A%2F%2Fis.muni.cz%2Fel%2Fmed%2Fpodzim2019%2FZLHE0322p%2FMocovy_system-Final.pdf&amp;tbnid=7AbEJoroRpTlXM&amp;vet=10CBUQxiAoBWoXChMIoI_amq3v7wIVAAAAAB0AAAAAEBc..i&amp;docid=HwdqJYVIT3--FM&amp;w=1000&amp;h=1119&amp;itg=1&amp;q=LEDVINA%20histologie&amp;client=firefox-b-d&amp;ved=0CBUQxiAoBWoXChMIoI_amq3v7wIVAAAAAB0AAAAAEBc#imgrc=7AbEJoroRpTlXM&amp;imgdii=4QvEH90Nm7hioM</a:t>
            </a:r>
          </a:p>
          <a:p>
            <a:r>
              <a:rPr lang="cs-CZ" altLang="cs-CZ" sz="600"/>
              <a:t>http://terapie.as4u.cz/cs/alternativni-mediciny/cinska-medicina/ledviny.html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A4B8FCAB-9AE6-6B4C-A788-BED7DF210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105025"/>
            <a:ext cx="4071938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507BF71-50FA-284D-881A-967407241513}"/>
              </a:ext>
            </a:extLst>
          </p:cNvPr>
          <p:cNvSpPr txBox="1"/>
          <p:nvPr/>
        </p:nvSpPr>
        <p:spPr>
          <a:xfrm>
            <a:off x="323850" y="333375"/>
            <a:ext cx="2238375" cy="101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/>
              <a:t>LEDVINY</a:t>
            </a:r>
          </a:p>
          <a:p>
            <a:pPr>
              <a:defRPr/>
            </a:pPr>
            <a:r>
              <a:rPr lang="cs-CZ" sz="2000" b="1" dirty="0"/>
              <a:t>ANATOMICKY A HISTOLOGICKY</a:t>
            </a:r>
          </a:p>
        </p:txBody>
      </p:sp>
      <p:pic>
        <p:nvPicPr>
          <p:cNvPr id="17413" name="Picture 6" descr="Ledviny - Alternativní terapie">
            <a:extLst>
              <a:ext uri="{FF2B5EF4-FFF2-40B4-BE49-F238E27FC236}">
                <a16:creationId xmlns:a16="http://schemas.microsoft.com/office/drawing/2014/main" id="{5BE8A7AC-3D69-4644-B4C5-3BEB8B69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316413"/>
            <a:ext cx="390683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7DCD7-FD4A-C049-9E85-69D293CD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LEDVINY </a:t>
            </a:r>
            <a:r>
              <a:rPr lang="cs-CZ" dirty="0"/>
              <a:t>- fyziologie</a:t>
            </a:r>
          </a:p>
        </p:txBody>
      </p:sp>
      <p:sp>
        <p:nvSpPr>
          <p:cNvPr id="35842" name="Zástupný obsah 2">
            <a:extLst>
              <a:ext uri="{FF2B5EF4-FFF2-40B4-BE49-F238E27FC236}">
                <a16:creationId xmlns:a16="http://schemas.microsoft.com/office/drawing/2014/main" id="{8AE5B4C7-6081-654F-B7F3-2FB539F5A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747838"/>
            <a:ext cx="7543800" cy="4822825"/>
          </a:xfrm>
        </p:spPr>
        <p:txBody>
          <a:bodyPr/>
          <a:lstStyle/>
          <a:p>
            <a:r>
              <a:rPr lang="cs-CZ" altLang="cs-CZ"/>
              <a:t>- párový orgán uložený v retroperitoneu</a:t>
            </a:r>
          </a:p>
          <a:p>
            <a:r>
              <a:rPr lang="cs-CZ" altLang="cs-CZ"/>
              <a:t>- významně se podílejí na udržení homeostázy vnitřního prostředí: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b="1" u="sng"/>
              <a:t>funkce exkreční (vylučovací)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sz="1600"/>
              <a:t>vylučování katabolitů metabolismu bílkovin (urea, kreatinin), nukleových kyselin (kyselina močová), cizorodých látek (léky, toxiny), tvorba moči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sz="1600"/>
              <a:t>udržení vodní a minerálové homeostázy, acidobazické rovnováhy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b="1" u="sng"/>
              <a:t>funkce endokrinní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sz="1600"/>
              <a:t>tvorba erytropoetinu, reninu, prostaglandinů, aktivní metabolit vit.D (kalcitriol)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sz="1600"/>
              <a:t>degradace inzulinu, parathormonu a dalších hormonů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sz="1600"/>
              <a:t>ledvina je cílovým orgánem pro aldosteron, ADH, angiotenzin, parathormon, natriuretický hormon, atriální natriuretický peptid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b="1" u="sng"/>
              <a:t>řízení objemu krve a krevního tlaku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b="1" u="sng"/>
              <a:t>funkce metabolická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sz="1600"/>
              <a:t>metabolismus bílkovin, cukrů - glukoneogeneze, tuků - oxidace mastných kyselin a ketolátek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596E6-1B03-EE4F-9E34-1F55BBA4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781925" cy="1449387"/>
          </a:xfrm>
        </p:spPr>
        <p:txBody>
          <a:bodyPr/>
          <a:lstStyle/>
          <a:p>
            <a:pPr>
              <a:defRPr/>
            </a:pPr>
            <a:r>
              <a:rPr lang="cs-CZ" b="1" dirty="0"/>
              <a:t>LEDVINY </a:t>
            </a:r>
            <a:r>
              <a:rPr lang="cs-CZ" dirty="0"/>
              <a:t>– laboratorní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C740C-CAC9-1141-AE10-A1499B73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781925" cy="402272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/>
              <a:t> fyzikální vyšetření moči: </a:t>
            </a:r>
            <a:r>
              <a:rPr lang="cs-CZ" dirty="0"/>
              <a:t>barva, zápach, zákal, pH, osmolalita, množství</a:t>
            </a:r>
            <a:endParaRPr lang="cs-CZ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/>
              <a:t>chemický a mikroskopický rozbor moči:</a:t>
            </a:r>
          </a:p>
          <a:p>
            <a:pPr marL="274320" indent="-27432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dirty="0"/>
              <a:t>	přítomnost bílkoviny (proteinurie, albuminurie), bilirubinu, glukosy, </a:t>
            </a:r>
            <a:r>
              <a:rPr lang="cs-CZ" dirty="0" err="1"/>
              <a:t>urobilinogenu</a:t>
            </a:r>
            <a:r>
              <a:rPr lang="cs-CZ" dirty="0"/>
              <a:t>, dusitany, buněčné elementy (průtoková </a:t>
            </a:r>
            <a:r>
              <a:rPr lang="cs-CZ" dirty="0" err="1"/>
              <a:t>cytometrie</a:t>
            </a:r>
            <a:r>
              <a:rPr lang="cs-CZ" dirty="0"/>
              <a:t>) – leukocyty (infekce), erytrocyty (hematurie), </a:t>
            </a:r>
            <a:r>
              <a:rPr lang="cs-CZ" dirty="0" err="1"/>
              <a:t>epitelie</a:t>
            </a: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/>
              <a:t>mikrobiologické vyšetření moči </a:t>
            </a:r>
            <a:r>
              <a:rPr lang="cs-CZ" dirty="0"/>
              <a:t>– pečlivý odběr!!! (</a:t>
            </a:r>
            <a:r>
              <a:rPr lang="cs-CZ" dirty="0" err="1"/>
              <a:t>sřední</a:t>
            </a:r>
            <a:r>
              <a:rPr lang="cs-CZ" dirty="0"/>
              <a:t> proud, sterilní zkumavka, cévkování…) </a:t>
            </a:r>
            <a:endParaRPr lang="cs-CZ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/>
              <a:t>biochemické vyšetření krevního séra </a:t>
            </a:r>
            <a:r>
              <a:rPr lang="cs-CZ" dirty="0"/>
              <a:t>= vyšetření funkce ledvin: </a:t>
            </a:r>
          </a:p>
          <a:p>
            <a:pPr marL="292100" lvl="1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dirty="0"/>
              <a:t>urea, kreatinin, glomerulární filtrace (kreatininová </a:t>
            </a:r>
            <a:r>
              <a:rPr lang="cs-CZ" dirty="0" err="1"/>
              <a:t>clearance</a:t>
            </a:r>
            <a:r>
              <a:rPr lang="cs-CZ" dirty="0"/>
              <a:t>), </a:t>
            </a:r>
            <a:r>
              <a:rPr lang="cs-CZ" dirty="0" err="1"/>
              <a:t>iontogram</a:t>
            </a:r>
            <a:r>
              <a:rPr lang="en-US" dirty="0"/>
              <a:t>, s</a:t>
            </a:r>
            <a:r>
              <a:rPr lang="cs-CZ" dirty="0" err="1"/>
              <a:t>tanovení</a:t>
            </a:r>
            <a:r>
              <a:rPr lang="cs-CZ" dirty="0"/>
              <a:t> acidobazické rovnováhy  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DB9DA-6A01-C94D-83FE-A95D947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781925" cy="1449387"/>
          </a:xfrm>
        </p:spPr>
        <p:txBody>
          <a:bodyPr/>
          <a:lstStyle/>
          <a:p>
            <a:pPr>
              <a:defRPr/>
            </a:pPr>
            <a:r>
              <a:rPr lang="cs-CZ" b="1" dirty="0"/>
              <a:t>LEDVINY </a:t>
            </a:r>
            <a:r>
              <a:rPr lang="cs-CZ" dirty="0"/>
              <a:t>– zobrazovací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D0CD38-E558-0F46-88C3-FE0EACAC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781925" cy="4022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 UZ </a:t>
            </a:r>
            <a:r>
              <a:rPr lang="cs-CZ" dirty="0"/>
              <a:t>– základní vyšetření – uložení, tvar, velikost, parenchym, cysty, konkrementy, náplň kalichů, močového měchýře, prostata, kontrola invazivních zákroků (biopsie ledvin apod.)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duplexní UZ </a:t>
            </a:r>
            <a:r>
              <a:rPr lang="cs-CZ" dirty="0"/>
              <a:t>k zobrazení renálních tepen = hodnocení cévního zásobení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RTG ledvin </a:t>
            </a:r>
            <a:r>
              <a:rPr lang="cs-CZ" dirty="0"/>
              <a:t>– nativní snímek - konkrementy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CT</a:t>
            </a:r>
            <a:r>
              <a:rPr lang="cs-CZ" dirty="0"/>
              <a:t>, CT-angiografie ledvin, vylučovací urografie (kontrastní látka)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MR</a:t>
            </a:r>
            <a:r>
              <a:rPr lang="cs-CZ" dirty="0"/>
              <a:t>, MR-angiografie, MR-urografie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endoskopie</a:t>
            </a:r>
            <a:r>
              <a:rPr lang="cs-CZ" dirty="0"/>
              <a:t> - cystoskopie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scintigrafie ledvin </a:t>
            </a:r>
            <a:r>
              <a:rPr lang="cs-CZ" dirty="0"/>
              <a:t>– statická nebo dynamická (velikost glomerulární filtrace, podíl pravé a levé ledviny na filtraci, dynamiku transportu moči vývodnými cestami)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bioptické vyšetření </a:t>
            </a:r>
            <a:r>
              <a:rPr lang="cs-CZ" dirty="0"/>
              <a:t>ledvinného parenchymu</a:t>
            </a: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55A5C-B37C-8A4D-87F0-E9298397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HEMATURIE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733451-B1C6-994E-82E9-F92B3F50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710488" cy="4462462"/>
          </a:xfrm>
        </p:spPr>
        <p:txBody>
          <a:bodyPr/>
          <a:lstStyle/>
          <a:p>
            <a:pPr>
              <a:defRPr/>
            </a:pPr>
            <a:r>
              <a:rPr lang="cs-CZ" dirty="0"/>
              <a:t>= přítomnost erytrocytů v moči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dirty="0"/>
              <a:t>mikroskopická</a:t>
            </a:r>
            <a:r>
              <a:rPr lang="cs-CZ" dirty="0"/>
              <a:t> – není viditelná okem, jen mikroskopicky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dirty="0"/>
              <a:t>makroskopická</a:t>
            </a:r>
            <a:r>
              <a:rPr lang="cs-CZ" dirty="0"/>
              <a:t> – viditelná okem, moč je červeně zbarvená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cs-CZ" dirty="0"/>
              <a:t>- hematurie je příznak – je vždy známkou patologického procesu, i když závažnost může být různá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cs-CZ" dirty="0"/>
              <a:t>- dělení dle vzniku hematurie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b="1" dirty="0"/>
              <a:t> </a:t>
            </a:r>
            <a:r>
              <a:rPr lang="cs-CZ" b="1" dirty="0" err="1"/>
              <a:t>prerenální</a:t>
            </a:r>
            <a:r>
              <a:rPr lang="cs-CZ" b="1" dirty="0"/>
              <a:t> – </a:t>
            </a:r>
            <a:r>
              <a:rPr lang="cs-CZ" sz="1600" dirty="0"/>
              <a:t>hematologická vada,</a:t>
            </a: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r>
              <a:rPr lang="cs-CZ" sz="1600" dirty="0"/>
              <a:t> porucha koagulace, medikace, toxiny</a:t>
            </a:r>
            <a:endParaRPr lang="cs-CZ" sz="1600" b="1" dirty="0"/>
          </a:p>
          <a:p>
            <a:pPr lvl="1">
              <a:buFont typeface="Wingdings" pitchFamily="2" charset="2"/>
              <a:buChar char="Ø"/>
              <a:defRPr/>
            </a:pPr>
            <a:r>
              <a:rPr lang="cs-CZ" b="1" dirty="0"/>
              <a:t> renální – </a:t>
            </a:r>
            <a:r>
              <a:rPr lang="cs-CZ" sz="1600" dirty="0"/>
              <a:t>porucha v ledvině </a:t>
            </a: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r>
              <a:rPr lang="cs-CZ" sz="1600" dirty="0"/>
              <a:t>– </a:t>
            </a:r>
            <a:r>
              <a:rPr lang="cs-CZ" sz="1600" dirty="0" err="1"/>
              <a:t>glomerulopatie</a:t>
            </a:r>
            <a:r>
              <a:rPr lang="cs-CZ" sz="1600" dirty="0"/>
              <a:t>, infekce, nádor</a:t>
            </a:r>
            <a:endParaRPr lang="cs-CZ" sz="1600" b="1" dirty="0"/>
          </a:p>
          <a:p>
            <a:pPr lvl="1">
              <a:buFont typeface="Wingdings" pitchFamily="2" charset="2"/>
              <a:buChar char="Ø"/>
              <a:defRPr/>
            </a:pPr>
            <a:r>
              <a:rPr lang="cs-CZ" b="1" dirty="0"/>
              <a:t> </a:t>
            </a:r>
            <a:r>
              <a:rPr lang="cs-CZ" b="1" dirty="0" err="1"/>
              <a:t>postrenální</a:t>
            </a:r>
            <a:r>
              <a:rPr lang="cs-CZ" b="1" dirty="0"/>
              <a:t> – </a:t>
            </a:r>
            <a:r>
              <a:rPr lang="cs-CZ" sz="1600" dirty="0"/>
              <a:t>cystitida, urolitiáza, </a:t>
            </a: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r>
              <a:rPr lang="cs-CZ" sz="1600" dirty="0"/>
              <a:t>obstrukce (</a:t>
            </a:r>
            <a:r>
              <a:rPr lang="cs-CZ" sz="1600" dirty="0" err="1"/>
              <a:t>hydronefróza</a:t>
            </a:r>
            <a:r>
              <a:rPr lang="cs-CZ" sz="1600" dirty="0"/>
              <a:t>), úrazy</a:t>
            </a: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r>
              <a:rPr lang="cs-CZ" sz="1600" dirty="0"/>
              <a:t>cizí tělesa, anomálie močových cest.</a:t>
            </a:r>
          </a:p>
          <a:p>
            <a:pPr>
              <a:defRPr/>
            </a:pPr>
            <a:endParaRPr lang="cs-CZ" b="1" dirty="0"/>
          </a:p>
        </p:txBody>
      </p:sp>
      <p:pic>
        <p:nvPicPr>
          <p:cNvPr id="18435" name="Picture 2" descr="Microhematuria definition, causes, symptoms, diagnosis &amp; treatment">
            <a:extLst>
              <a:ext uri="{FF2B5EF4-FFF2-40B4-BE49-F238E27FC236}">
                <a16:creationId xmlns:a16="http://schemas.microsoft.com/office/drawing/2014/main" id="{94B45369-BAB3-1240-9238-24EF8058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3573463"/>
            <a:ext cx="46799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ovéPole 3">
            <a:extLst>
              <a:ext uri="{FF2B5EF4-FFF2-40B4-BE49-F238E27FC236}">
                <a16:creationId xmlns:a16="http://schemas.microsoft.com/office/drawing/2014/main" id="{753D50FC-F769-D34A-B5D4-B96F72C74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6440488"/>
            <a:ext cx="2540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/>
              <a:t>https://healthjade.net/microhematuria/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8D033-60D4-5947-A552-03EE7F39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AKUTNÍ RENÁLNÍ SELHÁNÍ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C892F-2011-FF43-B1B3-2E7535B47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dirty="0" err="1"/>
              <a:t>prerenální</a:t>
            </a:r>
            <a:r>
              <a:rPr lang="cs-CZ" b="1" dirty="0"/>
              <a:t>:</a:t>
            </a:r>
            <a:r>
              <a:rPr lang="cs-CZ" dirty="0"/>
              <a:t> způsobené poklesem krevního průtoku: hypovolémie, pokles efektivního objemu (sepse, nefrotický syndrom), </a:t>
            </a:r>
            <a:r>
              <a:rPr lang="cs-CZ" dirty="0" err="1"/>
              <a:t>hyperviskozní</a:t>
            </a:r>
            <a:r>
              <a:rPr lang="cs-CZ" dirty="0"/>
              <a:t> syndrom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dirty="0"/>
              <a:t>renální</a:t>
            </a:r>
            <a:r>
              <a:rPr lang="cs-CZ" dirty="0"/>
              <a:t>: uzávěr vaskulárního </a:t>
            </a:r>
            <a:r>
              <a:rPr lang="cs-CZ" dirty="0" err="1"/>
              <a:t>mikrořečiště</a:t>
            </a:r>
            <a:r>
              <a:rPr lang="cs-CZ" dirty="0"/>
              <a:t>, </a:t>
            </a:r>
            <a:r>
              <a:rPr lang="cs-CZ" dirty="0" err="1"/>
              <a:t>vaskulitis</a:t>
            </a:r>
            <a:r>
              <a:rPr lang="cs-CZ" dirty="0"/>
              <a:t>, maligní hypertenze, infekční příčina, akutně vzniklá </a:t>
            </a:r>
            <a:r>
              <a:rPr lang="cs-CZ" dirty="0" err="1"/>
              <a:t>glomerulopatie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dirty="0" err="1"/>
              <a:t>postrenální</a:t>
            </a:r>
            <a:r>
              <a:rPr lang="cs-CZ" dirty="0"/>
              <a:t>: obstrukce vylučovacích močových cest (viz výše) </a:t>
            </a: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endParaRPr lang="cs-CZ" dirty="0"/>
          </a:p>
          <a:p>
            <a:pPr lvl="1">
              <a:buFontTx/>
              <a:buChar char="-"/>
              <a:defRPr/>
            </a:pPr>
            <a:r>
              <a:rPr lang="cs-CZ" dirty="0"/>
              <a:t>mortalita je stále vysoká 30-50%</a:t>
            </a:r>
          </a:p>
          <a:p>
            <a:pPr lvl="1">
              <a:buFontTx/>
              <a:buChar char="-"/>
              <a:defRPr/>
            </a:pPr>
            <a:r>
              <a:rPr lang="cs-CZ" dirty="0"/>
              <a:t>terapie: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sz="1600" b="1" dirty="0"/>
              <a:t>vyřešení vyvolávající příčiny </a:t>
            </a:r>
            <a:r>
              <a:rPr lang="cs-CZ" sz="1600" dirty="0"/>
              <a:t>– zobrazovací metody, laboratorní vyš.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sz="1600" b="1" dirty="0"/>
              <a:t>monitorace základních vitálních funkcí na JIP </a:t>
            </a:r>
            <a:r>
              <a:rPr lang="cs-CZ" sz="1600" dirty="0"/>
              <a:t>(bilance tekutin, monitorace CVT ovlivňujeme bilanci tekutin – infuzní terapie či naopak diuretika)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sz="1600" b="1" dirty="0"/>
              <a:t>dialyzační terapie, </a:t>
            </a:r>
            <a:r>
              <a:rPr lang="cs-CZ" sz="1600" dirty="0"/>
              <a:t>indikace: </a:t>
            </a:r>
            <a:r>
              <a:rPr lang="cs-CZ" sz="1600" dirty="0" err="1"/>
              <a:t>hyperkalémie</a:t>
            </a:r>
            <a:r>
              <a:rPr lang="cs-CZ" sz="1600" dirty="0"/>
              <a:t> nad 6mmol/l, těžká metabolická </a:t>
            </a:r>
            <a:r>
              <a:rPr lang="cs-CZ" sz="1600" dirty="0" err="1"/>
              <a:t>acidosa</a:t>
            </a:r>
            <a:r>
              <a:rPr lang="cs-CZ" sz="1600" dirty="0"/>
              <a:t>, </a:t>
            </a:r>
            <a:r>
              <a:rPr lang="cs-CZ" sz="1600" dirty="0" err="1"/>
              <a:t>hyperkalcémie</a:t>
            </a:r>
            <a:r>
              <a:rPr lang="cs-CZ" sz="1600" dirty="0"/>
              <a:t> nad 4mmol/l, </a:t>
            </a:r>
            <a:r>
              <a:rPr lang="cs-CZ" sz="1600" dirty="0" err="1"/>
              <a:t>oligoanurie</a:t>
            </a:r>
            <a:r>
              <a:rPr lang="cs-CZ" sz="1600" dirty="0"/>
              <a:t> delší než 3 dny, </a:t>
            </a:r>
            <a:r>
              <a:rPr lang="cs-CZ" sz="1600" dirty="0" err="1"/>
              <a:t>dialyzovatelný</a:t>
            </a:r>
            <a:r>
              <a:rPr lang="cs-CZ" sz="1600" dirty="0"/>
              <a:t> toxin, známky urémie</a:t>
            </a: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ED9A2-3E7F-AA41-A67E-EA3EFA74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NEMOCI GLOMERULŮ</a:t>
            </a:r>
          </a:p>
        </p:txBody>
      </p:sp>
      <p:sp>
        <p:nvSpPr>
          <p:cNvPr id="43010" name="Zástupný obsah 2">
            <a:extLst>
              <a:ext uri="{FF2B5EF4-FFF2-40B4-BE49-F238E27FC236}">
                <a16:creationId xmlns:a16="http://schemas.microsoft.com/office/drawing/2014/main" id="{618452E7-7BB3-424B-B3BE-EE9BFFE13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997825" cy="4246562"/>
          </a:xfrm>
        </p:spPr>
        <p:txBody>
          <a:bodyPr/>
          <a:lstStyle/>
          <a:p>
            <a:r>
              <a:rPr lang="cs-CZ" altLang="cs-CZ" b="1"/>
              <a:t>= glomerulopatie, glomerulonefritidy</a:t>
            </a:r>
          </a:p>
          <a:p>
            <a:r>
              <a:rPr lang="cs-CZ" altLang="cs-CZ"/>
              <a:t>- skupina nemocí se složitou patogenezí, tvoří největší část chorob v nefrologii</a:t>
            </a:r>
          </a:p>
          <a:p>
            <a:r>
              <a:rPr lang="cs-CZ" altLang="cs-CZ"/>
              <a:t>- nejčastější příčina chronického selhání ledvin</a:t>
            </a:r>
          </a:p>
          <a:p>
            <a:r>
              <a:rPr lang="cs-CZ" altLang="cs-CZ"/>
              <a:t>- </a:t>
            </a:r>
            <a:r>
              <a:rPr lang="cs-CZ" altLang="cs-CZ" u="sng"/>
              <a:t>projevy: </a:t>
            </a:r>
            <a:r>
              <a:rPr lang="cs-CZ" altLang="cs-CZ"/>
              <a:t>mikroskopická hematurie, proteinurie, úbytek svalové hmoty, dekompenzovaná arteriální hypertenze, hypovolemie, otoky víček, končetin..</a:t>
            </a:r>
          </a:p>
          <a:p>
            <a:r>
              <a:rPr lang="cs-CZ" altLang="cs-CZ"/>
              <a:t>- </a:t>
            </a:r>
            <a:r>
              <a:rPr lang="cs-CZ" altLang="cs-CZ" b="1"/>
              <a:t>NEFROTICKÝ SYNDROM </a:t>
            </a:r>
            <a:r>
              <a:rPr lang="cs-CZ" altLang="cs-CZ"/>
              <a:t>= komplex poruch v důsledku zvýšené propustnosti glomerulární membrány pro bílkoviny </a:t>
            </a:r>
            <a:r>
              <a:rPr lang="cs-CZ" altLang="cs-CZ">
                <a:sym typeface="Wingdings" pitchFamily="2" charset="2"/>
              </a:rPr>
              <a:t> proteinurie &gt; 3,5g/24h, sek. hypoalbuminemie, rozvoj otoků, hypercholesterolémie</a:t>
            </a:r>
            <a:endParaRPr lang="cs-CZ" altLang="cs-CZ"/>
          </a:p>
          <a:p>
            <a:r>
              <a:rPr lang="cs-CZ" altLang="cs-CZ"/>
              <a:t>-</a:t>
            </a:r>
            <a:r>
              <a:rPr lang="cs-CZ" altLang="cs-CZ" u="sng"/>
              <a:t> klinicky </a:t>
            </a:r>
            <a:r>
              <a:rPr lang="cs-CZ" altLang="cs-CZ"/>
              <a:t>je dělíme na akutní, rychle progredující a chronické</a:t>
            </a:r>
          </a:p>
          <a:p>
            <a:r>
              <a:rPr lang="cs-CZ" altLang="cs-CZ"/>
              <a:t>- </a:t>
            </a:r>
            <a:r>
              <a:rPr lang="cs-CZ" altLang="cs-CZ" u="sng"/>
              <a:t>etiologicky</a:t>
            </a:r>
            <a:r>
              <a:rPr lang="cs-CZ" altLang="cs-CZ"/>
              <a:t> na primární a sekundární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5570</TotalTime>
  <Words>2486</Words>
  <Application>Microsoft Macintosh PowerPoint</Application>
  <PresentationFormat>Předvádění na obrazovce (4:3)</PresentationFormat>
  <Paragraphs>246</Paragraphs>
  <Slides>26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Wingdings 2</vt:lpstr>
      <vt:lpstr>Retrospektiva</vt:lpstr>
      <vt:lpstr>Nefrologie</vt:lpstr>
      <vt:lpstr>Prezentace aplikace PowerPoint</vt:lpstr>
      <vt:lpstr>Prezentace aplikace PowerPoint</vt:lpstr>
      <vt:lpstr>LEDVINY - fyziologie</vt:lpstr>
      <vt:lpstr>LEDVINY – laboratorní vyšetření</vt:lpstr>
      <vt:lpstr>LEDVINY – zobrazovací metody</vt:lpstr>
      <vt:lpstr>HEMATURIE</vt:lpstr>
      <vt:lpstr>AKUTNÍ RENÁLNÍ SELHÁNÍ</vt:lpstr>
      <vt:lpstr>NEMOCI GLOMERULŮ</vt:lpstr>
      <vt:lpstr>PRIMÁRNÍ GLOMERULOPATIE</vt:lpstr>
      <vt:lpstr>PRIMÁRNÍ GLOMERULOPATIE</vt:lpstr>
      <vt:lpstr>PRIMÁRNÍ GLOMERULOPATIE</vt:lpstr>
      <vt:lpstr>SEKUNDÁRNÍ GLOMERULOPATIE</vt:lpstr>
      <vt:lpstr>TUBULOINTERSTICIÁLNÍ NEFRITIDA</vt:lpstr>
      <vt:lpstr>UROINFEKCE</vt:lpstr>
      <vt:lpstr>UROLITIÁZA</vt:lpstr>
      <vt:lpstr>HYDRONEFRÓZA</vt:lpstr>
      <vt:lpstr>CÉVNÍ ONEMOCNĚNÍ LEDVIN</vt:lpstr>
      <vt:lpstr>DĚDIČNÁ ONEMOCNĚNÍ LEDVIN</vt:lpstr>
      <vt:lpstr>NÁDORY LEDVIN</vt:lpstr>
      <vt:lpstr>NÁDORY LEDVIN</vt:lpstr>
      <vt:lpstr>NÁHRADA FUNKCE LEDVIN</vt:lpstr>
      <vt:lpstr>TRANSPLANTACE LEDVINY</vt:lpstr>
      <vt:lpstr>HEMODIALÝZA</vt:lpstr>
      <vt:lpstr>PERITONEÁLNÍ DIALÝZA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štítné žlázy</dc:title>
  <dc:creator>Robert</dc:creator>
  <cp:lastModifiedBy>Nikola Nováková</cp:lastModifiedBy>
  <cp:revision>145</cp:revision>
  <dcterms:created xsi:type="dcterms:W3CDTF">2010-02-21T11:18:49Z</dcterms:created>
  <dcterms:modified xsi:type="dcterms:W3CDTF">2022-05-04T19:19:06Z</dcterms:modified>
</cp:coreProperties>
</file>