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notesMasterIdLst>
    <p:notesMasterId r:id="rId70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228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cs-CZ" sz="2000">
                <a:latin typeface="Arial"/>
              </a:rPr>
              <a:t>Klikněte pro úpravu formátu komentářů</a:t>
            </a:r>
            <a:endParaRPr/>
          </a:p>
        </p:txBody>
      </p:sp>
      <p:sp>
        <p:nvSpPr>
          <p:cNvPr id="172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cs-CZ" sz="1400">
                <a:latin typeface="Times New Roman"/>
              </a:rPr>
              <a:t>&lt;záhlaví&gt;</a:t>
            </a:r>
            <a:endParaRPr/>
          </a:p>
        </p:txBody>
      </p:sp>
      <p:sp>
        <p:nvSpPr>
          <p:cNvPr id="173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cs-CZ" sz="1400">
                <a:latin typeface="Times New Roman"/>
              </a:rPr>
              <a:t>&lt;datum/čas&gt;</a:t>
            </a:r>
            <a:endParaRPr/>
          </a:p>
        </p:txBody>
      </p:sp>
      <p:sp>
        <p:nvSpPr>
          <p:cNvPr id="174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cs-CZ" sz="1400">
                <a:latin typeface="Times New Roman"/>
              </a:rPr>
              <a:t>&lt;zápatí&gt;</a:t>
            </a:r>
            <a:endParaRPr/>
          </a:p>
        </p:txBody>
      </p:sp>
      <p:sp>
        <p:nvSpPr>
          <p:cNvPr id="175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D48DAB74-F393-4829-83EA-1B6204413020}" type="slidenum">
              <a:rPr lang="cs-CZ" sz="1400">
                <a:latin typeface="Times New Roman"/>
              </a:r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3554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</p:spPr>
        <p:txBody>
          <a:bodyPr anchor="b"/>
          <a:lstStyle/>
          <a:p>
            <a:pPr algn="r">
              <a:lnSpc>
                <a:spcPct val="100000"/>
              </a:lnSpc>
            </a:pPr>
            <a:fld id="{72AEC1A3-1193-4D61-AD94-D93E83AF041B}" type="slidenum">
              <a:rPr lang="cs-CZ" sz="1200">
                <a:latin typeface="Arial"/>
              </a:rPr>
              <a:t>17</a:t>
            </a:fld>
            <a:endParaRPr/>
          </a:p>
        </p:txBody>
      </p:sp>
      <p:sp>
        <p:nvSpPr>
          <p:cNvPr id="39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</p:spPr>
        <p:txBody>
          <a:bodyPr anchor="b"/>
          <a:lstStyle/>
          <a:p>
            <a:pPr algn="r">
              <a:lnSpc>
                <a:spcPct val="100000"/>
              </a:lnSpc>
            </a:pPr>
            <a:fld id="{16CD0523-57CC-4AB9-B507-AA3E77D9342C}" type="slidenum">
              <a:rPr lang="cs-CZ" sz="1200">
                <a:latin typeface="Arial"/>
              </a:rPr>
              <a:t>38</a:t>
            </a:fld>
            <a:endParaRPr/>
          </a:p>
        </p:txBody>
      </p:sp>
      <p:sp>
        <p:nvSpPr>
          <p:cNvPr id="396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/>
          <a:lstStyle/>
          <a:p>
            <a:r>
              <a:rPr lang="cs-CZ" sz="2000">
                <a:latin typeface="Arial"/>
              </a:rPr>
              <a:t>Automatický dilutor fy Hamilton používaný v kapalinové chromatografii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43" name="Obrázek 42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44" name="Obrázek 43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subTitle"/>
          </p:nvPr>
        </p:nvSpPr>
        <p:spPr>
          <a:xfrm>
            <a:off x="1442880" y="985680"/>
            <a:ext cx="7238520" cy="6696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85" name="Obrázek 84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86" name="Obrázek 85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subTitle"/>
          </p:nvPr>
        </p:nvSpPr>
        <p:spPr>
          <a:xfrm>
            <a:off x="1442880" y="985680"/>
            <a:ext cx="7238520" cy="6696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27" name="Obrázek 126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128" name="Obrázek 127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3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subTitle"/>
          </p:nvPr>
        </p:nvSpPr>
        <p:spPr>
          <a:xfrm>
            <a:off x="1442880" y="985680"/>
            <a:ext cx="7238520" cy="6696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6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8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69" name="Obrázek 168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170" name="Obrázek 169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subTitle"/>
          </p:nvPr>
        </p:nvSpPr>
        <p:spPr>
          <a:xfrm>
            <a:off x="1442880" y="985680"/>
            <a:ext cx="7238520" cy="6696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stomShape 1"/>
          <p:cNvSpPr/>
          <p:nvPr/>
        </p:nvSpPr>
        <p:spPr>
          <a:xfrm>
            <a:off x="-3238560" y="685800"/>
            <a:ext cx="4114440" cy="3123720"/>
          </a:xfrm>
          <a:prstGeom prst="rect">
            <a:avLst/>
          </a:prstGeom>
          <a:solidFill>
            <a:srgbClr val="99CCCC"/>
          </a:solidFill>
          <a:ln>
            <a:noFill/>
          </a:ln>
        </p:spPr>
      </p:sp>
      <p:sp>
        <p:nvSpPr>
          <p:cNvPr id="12" name="CustomShape 2"/>
          <p:cNvSpPr/>
          <p:nvPr/>
        </p:nvSpPr>
        <p:spPr>
          <a:xfrm>
            <a:off x="-2425680" y="0"/>
            <a:ext cx="3093840" cy="3153960"/>
          </a:xfrm>
          <a:prstGeom prst="rect">
            <a:avLst/>
          </a:prstGeom>
          <a:solidFill>
            <a:srgbClr val="006666"/>
          </a:solidFill>
          <a:ln>
            <a:noFill/>
          </a:ln>
        </p:spPr>
      </p:sp>
      <p:sp>
        <p:nvSpPr>
          <p:cNvPr id="2" name="Line 3"/>
          <p:cNvSpPr/>
          <p:nvPr/>
        </p:nvSpPr>
        <p:spPr>
          <a:xfrm>
            <a:off x="1371600" y="1523880"/>
            <a:ext cx="7315200" cy="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</p:sp>
      <p:sp>
        <p:nvSpPr>
          <p:cNvPr id="3" name="Line 4"/>
          <p:cNvSpPr/>
          <p:nvPr/>
        </p:nvSpPr>
        <p:spPr>
          <a:xfrm>
            <a:off x="1447560" y="2514600"/>
            <a:ext cx="7239240" cy="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</p:sp>
      <p:sp>
        <p:nvSpPr>
          <p:cNvPr id="4" name="CustomShape 5"/>
          <p:cNvSpPr/>
          <p:nvPr/>
        </p:nvSpPr>
        <p:spPr>
          <a:xfrm>
            <a:off x="-2514600" y="1371600"/>
            <a:ext cx="3657240" cy="3657240"/>
          </a:xfrm>
          <a:prstGeom prst="rect">
            <a:avLst/>
          </a:prstGeom>
          <a:solidFill>
            <a:srgbClr val="99CCCC"/>
          </a:solidFill>
          <a:ln>
            <a:noFill/>
          </a:ln>
        </p:spPr>
      </p:sp>
      <p:sp>
        <p:nvSpPr>
          <p:cNvPr id="5" name="CustomShape 6"/>
          <p:cNvSpPr/>
          <p:nvPr/>
        </p:nvSpPr>
        <p:spPr>
          <a:xfrm>
            <a:off x="-3222720" y="304920"/>
            <a:ext cx="4038120" cy="4038120"/>
          </a:xfrm>
          <a:prstGeom prst="rect">
            <a:avLst/>
          </a:prstGeom>
          <a:solidFill>
            <a:srgbClr val="006666"/>
          </a:solidFill>
          <a:ln>
            <a:noFill/>
          </a:ln>
        </p:spPr>
      </p:sp>
      <p:sp>
        <p:nvSpPr>
          <p:cNvPr id="6" name="PlaceHolder 7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32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4000">
                <a:solidFill>
                  <a:srgbClr val="006666"/>
                </a:solidFill>
                <a:latin typeface="Arial"/>
              </a:rPr>
              <a:t>Klikněte pro úpravu formátu textu nadpisuKlepnutím lze upravit styl předlohy nadpisů.</a:t>
            </a:r>
            <a:endParaRPr/>
          </a:p>
        </p:txBody>
      </p:sp>
      <p:sp>
        <p:nvSpPr>
          <p:cNvPr id="7" name="PlaceHolder 8"/>
          <p:cNvSpPr>
            <a:spLocks noGrp="1"/>
          </p:cNvSpPr>
          <p:nvPr>
            <p:ph type="dt"/>
          </p:nvPr>
        </p:nvSpPr>
        <p:spPr>
          <a:xfrm>
            <a:off x="457200" y="6248520"/>
            <a:ext cx="2133360" cy="456840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8" name="PlaceHolder 9"/>
          <p:cNvSpPr>
            <a:spLocks noGrp="1"/>
          </p:cNvSpPr>
          <p:nvPr>
            <p:ph type="ftr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9" name="PlaceHolder 10"/>
          <p:cNvSpPr>
            <a:spLocks noGrp="1"/>
          </p:cNvSpPr>
          <p:nvPr>
            <p:ph type="sldNum"/>
          </p:nvPr>
        </p:nvSpPr>
        <p:spPr>
          <a:xfrm>
            <a:off x="6553080" y="6248520"/>
            <a:ext cx="2133360" cy="4568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fld id="{760FE444-E1E2-4EC3-A596-85E51A1AFE23}" type="slidenum">
              <a:rPr lang="cs-CZ" sz="1200">
                <a:solidFill>
                  <a:srgbClr val="000000"/>
                </a:solidFill>
                <a:latin typeface="Verdana"/>
              </a:rPr>
              <a:t>‹#›</a:t>
            </a:fld>
            <a:endParaRPr/>
          </a:p>
        </p:txBody>
      </p:sp>
      <p:sp>
        <p:nvSpPr>
          <p:cNvPr id="10" name="PlaceHolder 11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 sz="2900">
                <a:latin typeface="Verdana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 sz="2200">
                <a:latin typeface="Verdana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 sz="1900">
                <a:latin typeface="Verdana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 sz="1900">
                <a:latin typeface="Verdana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 sz="2000">
                <a:latin typeface="Verdana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 sz="2000">
                <a:latin typeface="Verdana"/>
              </a:rPr>
              <a:t>Šestá úroveň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cs-CZ" sz="2000">
                <a:latin typeface="Verdana"/>
              </a:rPr>
              <a:t>Sedmá úroveň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ustomShape 1"/>
          <p:cNvSpPr/>
          <p:nvPr/>
        </p:nvSpPr>
        <p:spPr>
          <a:xfrm>
            <a:off x="-3238560" y="685800"/>
            <a:ext cx="4114440" cy="3123720"/>
          </a:xfrm>
          <a:prstGeom prst="rect">
            <a:avLst/>
          </a:prstGeom>
          <a:solidFill>
            <a:srgbClr val="99CCCC"/>
          </a:solidFill>
          <a:ln>
            <a:noFill/>
          </a:ln>
        </p:spPr>
      </p:sp>
      <p:sp>
        <p:nvSpPr>
          <p:cNvPr id="46" name="CustomShape 2"/>
          <p:cNvSpPr/>
          <p:nvPr/>
        </p:nvSpPr>
        <p:spPr>
          <a:xfrm>
            <a:off x="-2425680" y="0"/>
            <a:ext cx="3093840" cy="3153960"/>
          </a:xfrm>
          <a:prstGeom prst="rect">
            <a:avLst/>
          </a:prstGeom>
          <a:solidFill>
            <a:srgbClr val="006666"/>
          </a:solidFill>
          <a:ln>
            <a:noFill/>
          </a:ln>
        </p:spPr>
      </p:sp>
      <p:sp>
        <p:nvSpPr>
          <p:cNvPr id="47" name="Line 3"/>
          <p:cNvSpPr/>
          <p:nvPr/>
        </p:nvSpPr>
        <p:spPr>
          <a:xfrm>
            <a:off x="1371600" y="1523880"/>
            <a:ext cx="7315200" cy="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</p:sp>
      <p:sp>
        <p:nvSpPr>
          <p:cNvPr id="48" name="PlaceHolder 4"/>
          <p:cNvSpPr>
            <a:spLocks noGrp="1"/>
          </p:cNvSpPr>
          <p:nvPr>
            <p:ph type="title"/>
          </p:nvPr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>
                <a:solidFill>
                  <a:srgbClr val="006666"/>
                </a:solidFill>
                <a:latin typeface="Arial"/>
              </a:rPr>
              <a:t>Klikněte pro úpravu formátu textu nadpisuKliknutím lze upravit styl.</a:t>
            </a:r>
            <a:endParaRPr/>
          </a:p>
        </p:txBody>
      </p:sp>
      <p:sp>
        <p:nvSpPr>
          <p:cNvPr id="49" name="PlaceHolder 5"/>
          <p:cNvSpPr>
            <a:spLocks noGrp="1"/>
          </p:cNvSpPr>
          <p:nvPr>
            <p:ph type="body"/>
          </p:nvPr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buSzPct val="45000"/>
              <a:buFont typeface="StarSymbol"/>
              <a:buChar char=""/>
            </a:pPr>
            <a:r>
              <a:rPr lang="cs-CZ" sz="2900">
                <a:solidFill>
                  <a:srgbClr val="000000"/>
                </a:solidFill>
                <a:latin typeface="Verdana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 sz="2900">
                <a:solidFill>
                  <a:srgbClr val="000000"/>
                </a:solidFill>
                <a:latin typeface="Verdana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 sz="2900">
                <a:solidFill>
                  <a:srgbClr val="000000"/>
                </a:solidFill>
                <a:latin typeface="Verdana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 sz="2900">
                <a:solidFill>
                  <a:srgbClr val="000000"/>
                </a:solidFill>
                <a:latin typeface="Verdana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 sz="2900">
                <a:solidFill>
                  <a:srgbClr val="000000"/>
                </a:solidFill>
                <a:latin typeface="Verdana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 sz="2900">
                <a:solidFill>
                  <a:srgbClr val="000000"/>
                </a:solidFill>
                <a:latin typeface="Verdana"/>
              </a:rPr>
              <a:t>Šestá úroveň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900">
                <a:solidFill>
                  <a:srgbClr val="000000"/>
                </a:solidFill>
                <a:latin typeface="Verdana"/>
              </a:rPr>
              <a:t>Sedmá úroveňUpravte styly předlohy textu.</a:t>
            </a:r>
            <a:endParaRPr/>
          </a:p>
          <a:p>
            <a:pPr lvl="1">
              <a:lnSpc>
                <a:spcPct val="100000"/>
              </a:lnSpc>
              <a:buSzPct val="70000"/>
              <a:buFont typeface="Wingdings" charset="2"/>
              <a:buChar char="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Druhá úroveň</a:t>
            </a:r>
            <a:endParaRPr/>
          </a:p>
          <a:p>
            <a:pPr lvl="2">
              <a:lnSpc>
                <a:spcPct val="100000"/>
              </a:lnSpc>
              <a:buSzPct val="65000"/>
              <a:buFont typeface="Wingdings" charset="2"/>
              <a:buChar char=""/>
            </a:pPr>
            <a:r>
              <a:rPr lang="cs-CZ" sz="2200">
                <a:solidFill>
                  <a:srgbClr val="000000"/>
                </a:solidFill>
                <a:latin typeface="Verdana"/>
              </a:rPr>
              <a:t>Třetí úroveň</a:t>
            </a:r>
            <a:endParaRPr/>
          </a:p>
          <a:p>
            <a:pPr lvl="3">
              <a:lnSpc>
                <a:spcPct val="100000"/>
              </a:lnSpc>
              <a:buSzPct val="70000"/>
              <a:buFont typeface="Wingdings" charset="2"/>
              <a:buChar char=""/>
            </a:pPr>
            <a:r>
              <a:rPr lang="cs-CZ" sz="1900">
                <a:solidFill>
                  <a:srgbClr val="000000"/>
                </a:solidFill>
                <a:latin typeface="Verdana"/>
              </a:rPr>
              <a:t>Čtvrtá úroveň</a:t>
            </a:r>
            <a:endParaRPr/>
          </a:p>
          <a:p>
            <a:pPr lvl="4">
              <a:lnSpc>
                <a:spcPct val="100000"/>
              </a:lnSpc>
              <a:buSzPct val="60000"/>
              <a:buFont typeface="Wingdings" charset="2"/>
              <a:buChar char=""/>
            </a:pPr>
            <a:r>
              <a:rPr lang="cs-CZ" sz="1900">
                <a:solidFill>
                  <a:srgbClr val="000000"/>
                </a:solidFill>
                <a:latin typeface="Verdana"/>
              </a:rPr>
              <a:t>Pátá úroveň</a:t>
            </a:r>
            <a:endParaRPr/>
          </a:p>
        </p:txBody>
      </p:sp>
      <p:sp>
        <p:nvSpPr>
          <p:cNvPr id="50" name="PlaceHolder 6"/>
          <p:cNvSpPr>
            <a:spLocks noGrp="1"/>
          </p:cNvSpPr>
          <p:nvPr>
            <p:ph type="dt"/>
          </p:nvPr>
        </p:nvSpPr>
        <p:spPr>
          <a:xfrm>
            <a:off x="457200" y="6248520"/>
            <a:ext cx="2133360" cy="456840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1" name="PlaceHolder 7"/>
          <p:cNvSpPr>
            <a:spLocks noGrp="1"/>
          </p:cNvSpPr>
          <p:nvPr>
            <p:ph type="ftr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2" name="PlaceHolder 8"/>
          <p:cNvSpPr>
            <a:spLocks noGrp="1"/>
          </p:cNvSpPr>
          <p:nvPr>
            <p:ph type="sldNum"/>
          </p:nvPr>
        </p:nvSpPr>
        <p:spPr>
          <a:xfrm>
            <a:off x="6553080" y="6248520"/>
            <a:ext cx="2133360" cy="4568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fld id="{C929A368-A0FF-482C-8BC8-111260C13756}" type="slidenum">
              <a:rPr lang="cs-CZ" sz="1200">
                <a:solidFill>
                  <a:srgbClr val="000000"/>
                </a:solidFill>
                <a:latin typeface="Verdana"/>
              </a:r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1"/>
          <p:cNvSpPr/>
          <p:nvPr/>
        </p:nvSpPr>
        <p:spPr>
          <a:xfrm>
            <a:off x="-3238560" y="685800"/>
            <a:ext cx="4114440" cy="3123720"/>
          </a:xfrm>
          <a:prstGeom prst="rect">
            <a:avLst/>
          </a:prstGeom>
          <a:solidFill>
            <a:srgbClr val="99CCCC"/>
          </a:solidFill>
          <a:ln>
            <a:noFill/>
          </a:ln>
        </p:spPr>
      </p:sp>
      <p:sp>
        <p:nvSpPr>
          <p:cNvPr id="88" name="CustomShape 2"/>
          <p:cNvSpPr/>
          <p:nvPr/>
        </p:nvSpPr>
        <p:spPr>
          <a:xfrm>
            <a:off x="-2425680" y="0"/>
            <a:ext cx="3093840" cy="3153960"/>
          </a:xfrm>
          <a:prstGeom prst="rect">
            <a:avLst/>
          </a:prstGeom>
          <a:solidFill>
            <a:srgbClr val="006666"/>
          </a:solidFill>
          <a:ln>
            <a:noFill/>
          </a:ln>
        </p:spPr>
      </p:sp>
      <p:sp>
        <p:nvSpPr>
          <p:cNvPr id="89" name="Line 3"/>
          <p:cNvSpPr/>
          <p:nvPr/>
        </p:nvSpPr>
        <p:spPr>
          <a:xfrm>
            <a:off x="1371600" y="1523880"/>
            <a:ext cx="7315200" cy="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</p:sp>
      <p:sp>
        <p:nvSpPr>
          <p:cNvPr id="90" name="PlaceHolder 4"/>
          <p:cNvSpPr>
            <a:spLocks noGrp="1"/>
          </p:cNvSpPr>
          <p:nvPr>
            <p:ph type="dt"/>
          </p:nvPr>
        </p:nvSpPr>
        <p:spPr>
          <a:xfrm>
            <a:off x="457200" y="6248520"/>
            <a:ext cx="2133360" cy="456840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91" name="PlaceHolder 5"/>
          <p:cNvSpPr>
            <a:spLocks noGrp="1"/>
          </p:cNvSpPr>
          <p:nvPr>
            <p:ph type="ftr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92" name="PlaceHolder 6"/>
          <p:cNvSpPr>
            <a:spLocks noGrp="1"/>
          </p:cNvSpPr>
          <p:nvPr>
            <p:ph type="sldNum"/>
          </p:nvPr>
        </p:nvSpPr>
        <p:spPr>
          <a:xfrm>
            <a:off x="6553080" y="6248520"/>
            <a:ext cx="2133360" cy="4568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fld id="{8FF69120-6559-41A6-9570-49867DAAED66}" type="slidenum">
              <a:rPr lang="cs-CZ" sz="1200">
                <a:solidFill>
                  <a:srgbClr val="000000"/>
                </a:solidFill>
                <a:latin typeface="Verdana"/>
              </a:rPr>
              <a:t>‹#›</a:t>
            </a:fld>
            <a:endParaRPr/>
          </a:p>
        </p:txBody>
      </p:sp>
      <p:sp>
        <p:nvSpPr>
          <p:cNvPr id="93" name="PlaceHolder 7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cs-CZ" sz="3600">
                <a:latin typeface="Verdana"/>
              </a:rPr>
              <a:t>Klikněte pro úpravu formátu textu nadpisu</a:t>
            </a:r>
            <a:endParaRPr/>
          </a:p>
        </p:txBody>
      </p:sp>
      <p:sp>
        <p:nvSpPr>
          <p:cNvPr id="94" name="PlaceHolder 8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 sz="2900">
                <a:latin typeface="Verdana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 sz="2200">
                <a:latin typeface="Verdana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 sz="1900">
                <a:latin typeface="Verdana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 sz="1900">
                <a:latin typeface="Verdana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 sz="2000">
                <a:latin typeface="Verdana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 sz="2000">
                <a:latin typeface="Verdana"/>
              </a:rPr>
              <a:t>Šestá úroveň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cs-CZ" sz="2000">
                <a:latin typeface="Verdana"/>
              </a:rPr>
              <a:t>Sedmá úroveň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-3238560" y="685800"/>
            <a:ext cx="4114440" cy="3123720"/>
          </a:xfrm>
          <a:prstGeom prst="rect">
            <a:avLst/>
          </a:prstGeom>
          <a:solidFill>
            <a:srgbClr val="99CCCC"/>
          </a:solidFill>
          <a:ln>
            <a:noFill/>
          </a:ln>
        </p:spPr>
      </p:sp>
      <p:sp>
        <p:nvSpPr>
          <p:cNvPr id="130" name="CustomShape 2"/>
          <p:cNvSpPr/>
          <p:nvPr/>
        </p:nvSpPr>
        <p:spPr>
          <a:xfrm>
            <a:off x="-2425680" y="0"/>
            <a:ext cx="3093840" cy="3153960"/>
          </a:xfrm>
          <a:prstGeom prst="rect">
            <a:avLst/>
          </a:prstGeom>
          <a:solidFill>
            <a:srgbClr val="006666"/>
          </a:solidFill>
          <a:ln>
            <a:noFill/>
          </a:ln>
        </p:spPr>
      </p:sp>
      <p:sp>
        <p:nvSpPr>
          <p:cNvPr id="131" name="Line 3"/>
          <p:cNvSpPr/>
          <p:nvPr/>
        </p:nvSpPr>
        <p:spPr>
          <a:xfrm>
            <a:off x="1371600" y="1523880"/>
            <a:ext cx="7315200" cy="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</p:sp>
      <p:sp>
        <p:nvSpPr>
          <p:cNvPr id="132" name="PlaceHolder 4"/>
          <p:cNvSpPr>
            <a:spLocks noGrp="1"/>
          </p:cNvSpPr>
          <p:nvPr>
            <p:ph type="title"/>
          </p:nvPr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>
                <a:solidFill>
                  <a:srgbClr val="006666"/>
                </a:solidFill>
                <a:latin typeface="Arial"/>
              </a:rPr>
              <a:t>Klikněte pro úpravu formátu textu nadpisuKliknutím lze upravit styl.</a:t>
            </a:r>
            <a:endParaRPr/>
          </a:p>
        </p:txBody>
      </p:sp>
      <p:sp>
        <p:nvSpPr>
          <p:cNvPr id="133" name="PlaceHolder 5"/>
          <p:cNvSpPr>
            <a:spLocks noGrp="1"/>
          </p:cNvSpPr>
          <p:nvPr>
            <p:ph type="dt"/>
          </p:nvPr>
        </p:nvSpPr>
        <p:spPr>
          <a:xfrm>
            <a:off x="457200" y="6248520"/>
            <a:ext cx="2133360" cy="456840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134" name="PlaceHolder 6"/>
          <p:cNvSpPr>
            <a:spLocks noGrp="1"/>
          </p:cNvSpPr>
          <p:nvPr>
            <p:ph type="ftr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135" name="PlaceHolder 7"/>
          <p:cNvSpPr>
            <a:spLocks noGrp="1"/>
          </p:cNvSpPr>
          <p:nvPr>
            <p:ph type="sldNum"/>
          </p:nvPr>
        </p:nvSpPr>
        <p:spPr>
          <a:xfrm>
            <a:off x="6553080" y="6248520"/>
            <a:ext cx="2133360" cy="4568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fld id="{600D57F5-AAD3-4D3C-8380-F14BDBAA72A2}" type="slidenum">
              <a:rPr lang="cs-CZ" sz="1200">
                <a:solidFill>
                  <a:srgbClr val="000000"/>
                </a:solidFill>
                <a:latin typeface="Verdana"/>
              </a:rPr>
              <a:t>‹#›</a:t>
            </a:fld>
            <a:endParaRPr/>
          </a:p>
        </p:txBody>
      </p:sp>
      <p:sp>
        <p:nvSpPr>
          <p:cNvPr id="136" name="PlaceHolder 8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 sz="2900">
                <a:latin typeface="Verdana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 sz="2200">
                <a:latin typeface="Verdana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 sz="1900">
                <a:latin typeface="Verdana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 sz="1900">
                <a:latin typeface="Verdana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 sz="2000">
                <a:latin typeface="Verdana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 sz="2000">
                <a:latin typeface="Verdana"/>
              </a:rPr>
              <a:t>Šestá úroveň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cs-CZ" sz="2000">
                <a:latin typeface="Verdana"/>
              </a:rPr>
              <a:t>Sedmá úroveň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b="1">
                <a:solidFill>
                  <a:srgbClr val="000000"/>
                </a:solidFill>
                <a:latin typeface="Arial"/>
              </a:rPr>
              <a:t>Laboratorní pomůcky a zařízení</a:t>
            </a:r>
            <a:r>
              <a:rPr lang="cs-CZ" sz="3600" b="1">
                <a:solidFill>
                  <a:srgbClr val="FF9900"/>
                </a:solidFill>
                <a:latin typeface="Arial"/>
              </a:rPr>
              <a:t>
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b="1">
                <a:solidFill>
                  <a:srgbClr val="006666"/>
                </a:solidFill>
                <a:latin typeface="Arial"/>
              </a:rPr>
              <a:t>Značky na laboratorním skle</a:t>
            </a:r>
            <a:endParaRPr/>
          </a:p>
        </p:txBody>
      </p:sp>
      <p:pic>
        <p:nvPicPr>
          <p:cNvPr id="201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4140360" y="4221000"/>
            <a:ext cx="4535280" cy="1895040"/>
          </a:xfrm>
          <a:prstGeom prst="rect">
            <a:avLst/>
          </a:prstGeom>
          <a:ln>
            <a:noFill/>
          </a:ln>
        </p:spPr>
      </p:pic>
      <p:pic>
        <p:nvPicPr>
          <p:cNvPr id="202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468360" y="1773360"/>
            <a:ext cx="4750920" cy="2160360"/>
          </a:xfrm>
          <a:prstGeom prst="rect">
            <a:avLst/>
          </a:prstGeom>
          <a:ln>
            <a:noFill/>
          </a:ln>
        </p:spPr>
      </p:pic>
      <p:pic>
        <p:nvPicPr>
          <p:cNvPr id="203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324000" y="4005360"/>
            <a:ext cx="3504960" cy="2852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b="1">
                <a:solidFill>
                  <a:srgbClr val="006666"/>
                </a:solidFill>
                <a:latin typeface="Arial"/>
              </a:rPr>
              <a:t>Postup práce s odměrnou baňkou</a:t>
            </a:r>
            <a:endParaRPr/>
          </a:p>
        </p:txBody>
      </p:sp>
      <p:sp>
        <p:nvSpPr>
          <p:cNvPr id="205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100">
                <a:solidFill>
                  <a:srgbClr val="000000"/>
                </a:solidFill>
                <a:latin typeface="Verdana"/>
              </a:rPr>
              <a:t>Do baňky nejprve vpravíme ředěnou látku, v závislosti na</a:t>
            </a:r>
            <a:endParaRPr/>
          </a:p>
          <a:p>
            <a:pPr>
              <a:lnSpc>
                <a:spcPct val="80000"/>
              </a:lnSpc>
            </a:pPr>
            <a:r>
              <a:rPr lang="cs-CZ" sz="2100">
                <a:solidFill>
                  <a:srgbClr val="000000"/>
                </a:solidFill>
                <a:latin typeface="Verdana"/>
              </a:rPr>
              <a:t>její formě: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sz="2100" b="1">
                <a:solidFill>
                  <a:srgbClr val="000000"/>
                </a:solidFill>
                <a:latin typeface="Verdana"/>
              </a:rPr>
              <a:t>ve formě roztoku</a:t>
            </a:r>
            <a:r>
              <a:rPr lang="cs-CZ" sz="2100">
                <a:solidFill>
                  <a:srgbClr val="000000"/>
                </a:solidFill>
                <a:latin typeface="Verdana"/>
              </a:rPr>
              <a:t> (pipetou). Pro přesnou práci se vyžaduje, aby roztok byl napipetován přímo pod rysku na hrdle odměrné baňky (kapičky ulpělé nad ryskou zkreslují celkový objem roztoku odměřeného baňkou). </a:t>
            </a:r>
            <a:endParaRPr/>
          </a:p>
          <a:p>
            <a:pPr>
              <a:lnSpc>
                <a:spcPct val="80000"/>
              </a:lnSpc>
            </a:pP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sz="2100" b="1">
                <a:solidFill>
                  <a:srgbClr val="000000"/>
                </a:solidFill>
                <a:latin typeface="Verdana"/>
              </a:rPr>
              <a:t>pevnou látku</a:t>
            </a:r>
            <a:r>
              <a:rPr lang="cs-CZ" sz="2100">
                <a:solidFill>
                  <a:srgbClr val="000000"/>
                </a:solidFill>
                <a:latin typeface="Verdana"/>
              </a:rPr>
              <a:t> - </a:t>
            </a:r>
            <a:r>
              <a:rPr lang="cs-CZ" sz="2100" b="1">
                <a:solidFill>
                  <a:srgbClr val="000000"/>
                </a:solidFill>
                <a:latin typeface="Verdana"/>
              </a:rPr>
              <a:t>nejprve rozpustíme látku v menším objemu kapaliny, teprve pak baňku doplníme po rysku.</a:t>
            </a:r>
            <a:endParaRPr/>
          </a:p>
          <a:p>
            <a:pPr>
              <a:lnSpc>
                <a:spcPct val="80000"/>
              </a:lnSpc>
            </a:pPr>
            <a:r>
              <a:rPr lang="cs-CZ" sz="2100" b="1">
                <a:solidFill>
                  <a:srgbClr val="000000"/>
                </a:solidFill>
                <a:latin typeface="Verdana"/>
              </a:rPr>
              <a:t>     </a:t>
            </a:r>
            <a:r>
              <a:rPr lang="cs-CZ" sz="2100">
                <a:solidFill>
                  <a:srgbClr val="000000"/>
                </a:solidFill>
                <a:latin typeface="Verdana"/>
              </a:rPr>
              <a:t>Když je pevná látka zcela rozpuštěná, velmi opatrně doplníme rozpouštědlo tak, aby se dolní okraj menisku dotýkal rysky. Poslední kapky rozpouštědla přidáváme jednotlivě, buď pipetou, nebo ze střičky. Nesmíme přelít.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640" cy="4292280"/>
          </a:xfrm>
          <a:prstGeom prst="rect">
            <a:avLst/>
          </a:prstGeom>
          <a:ln>
            <a:noFill/>
          </a:ln>
        </p:spPr>
      </p:pic>
      <p:sp>
        <p:nvSpPr>
          <p:cNvPr id="207" name="CustomShape 1"/>
          <p:cNvSpPr/>
          <p:nvPr/>
        </p:nvSpPr>
        <p:spPr>
          <a:xfrm>
            <a:off x="0" y="4221000"/>
            <a:ext cx="9143640" cy="25297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Pozor:</a:t>
            </a:r>
            <a:endParaRPr/>
          </a:p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Odměrné válce slouží výhradně k odměřování objemů kapalin.</a:t>
            </a:r>
            <a:endParaRPr/>
          </a:p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Ředění, rozpouštění a mísení látek se v nich zásadně neprovádí. Svojí konstrukcí k tomu nejsou určeny.
Válec by měl být zaplněn mezi 60 % a 90 % svého objemu. Při plnění je třeba dbát na to, aby odměřovaná chemikálie nestékala po vnějších stěnách válce. U velkých odměrných válců toto nebezpečí nehrozí, u menších je vhodné k plnění použit nálevku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b="1">
                <a:solidFill>
                  <a:srgbClr val="006666"/>
                </a:solidFill>
                <a:latin typeface="Arial"/>
              </a:rPr>
              <a:t>Nádob kalibrovaných na vylití</a:t>
            </a:r>
            <a:endParaRPr/>
          </a:p>
        </p:txBody>
      </p:sp>
      <p:sp>
        <p:nvSpPr>
          <p:cNvPr id="209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správný objem kapaliny lze  získat až po jejím vylití z nádoby. 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Vzhledem k tomu, že na stěnách nádob vždy ulpí zbytky kapaliny, stanovuje se u nich takzvaná </a:t>
            </a:r>
            <a:r>
              <a:rPr lang="cs-CZ" sz="2500" b="1" i="1">
                <a:solidFill>
                  <a:srgbClr val="000000"/>
                </a:solidFill>
                <a:latin typeface="Verdana"/>
              </a:rPr>
              <a:t>výtoková doba</a:t>
            </a:r>
            <a:r>
              <a:rPr lang="cs-CZ" sz="2500" b="1">
                <a:solidFill>
                  <a:srgbClr val="000000"/>
                </a:solidFill>
                <a:latin typeface="Verdana"/>
              </a:rPr>
              <a:t>.</a:t>
            </a:r>
            <a:r>
              <a:rPr lang="cs-CZ" sz="2500">
                <a:solidFill>
                  <a:srgbClr val="000000"/>
                </a:solidFill>
                <a:latin typeface="Verdana"/>
              </a:rPr>
              <a:t> Ta udává, jak dlouho z nádoby vytéká kapalina započítaná do odměřovaného objemu. Kapalina, která po uplynutí výtokové doby zůstala na stěnách, je nadbytečná a při kalibraci se počítá s tím, že v nádobě zůstane.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>
                <a:solidFill>
                  <a:srgbClr val="006666"/>
                </a:solidFill>
                <a:latin typeface="Arial"/>
              </a:rPr>
              <a:t>Výtoková doba – skleněné pipety</a:t>
            </a:r>
            <a:endParaRPr/>
          </a:p>
        </p:txBody>
      </p:sp>
      <p:pic>
        <p:nvPicPr>
          <p:cNvPr id="211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79280" y="2924280"/>
            <a:ext cx="3852720" cy="3600000"/>
          </a:xfrm>
          <a:prstGeom prst="rect">
            <a:avLst/>
          </a:prstGeom>
          <a:ln>
            <a:noFill/>
          </a:ln>
        </p:spPr>
      </p:pic>
      <p:pic>
        <p:nvPicPr>
          <p:cNvPr id="212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5867280" y="4941720"/>
            <a:ext cx="2518920" cy="1699920"/>
          </a:xfrm>
          <a:prstGeom prst="rect">
            <a:avLst/>
          </a:prstGeom>
          <a:ln>
            <a:noFill/>
          </a:ln>
        </p:spPr>
      </p:pic>
      <p:sp>
        <p:nvSpPr>
          <p:cNvPr id="213" name="CustomShape 2"/>
          <p:cNvSpPr/>
          <p:nvPr/>
        </p:nvSpPr>
        <p:spPr>
          <a:xfrm>
            <a:off x="250920" y="1413000"/>
            <a:ext cx="8892720" cy="1005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Aby vytekla i kapalina pomalu stékající po vnitřních stěnách, je třeba vyčkat ještě cca 7 sekund i když se pipeta jeví již prázdná. </a:t>
            </a:r>
            <a:endParaRPr/>
          </a:p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U některých pipet bývá výtoková doba poznačena na stěně pipety. </a:t>
            </a:r>
            <a:endParaRPr/>
          </a:p>
        </p:txBody>
      </p:sp>
      <p:pic>
        <p:nvPicPr>
          <p:cNvPr id="214" name="Picture 7"/>
          <p:cNvPicPr/>
          <p:nvPr/>
        </p:nvPicPr>
        <p:blipFill>
          <a:blip r:embed="rId4"/>
          <a:stretch>
            <a:fillRect/>
          </a:stretch>
        </p:blipFill>
        <p:spPr>
          <a:xfrm>
            <a:off x="5867280" y="2852640"/>
            <a:ext cx="2323800" cy="1944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000" b="1">
                <a:solidFill>
                  <a:srgbClr val="006666"/>
                </a:solidFill>
                <a:latin typeface="Arial"/>
              </a:rPr>
              <a:t>Pipetování</a:t>
            </a:r>
            <a:endParaRPr/>
          </a:p>
        </p:txBody>
      </p:sp>
      <p:sp>
        <p:nvSpPr>
          <p:cNvPr id="216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500" b="1">
                <a:solidFill>
                  <a:srgbClr val="000000"/>
                </a:solidFill>
                <a:latin typeface="Verdana"/>
              </a:rPr>
              <a:t>Pozor:</a:t>
            </a:r>
            <a:r>
              <a:rPr lang="cs-CZ" sz="2500">
                <a:solidFill>
                  <a:srgbClr val="000000"/>
                </a:solidFill>
                <a:latin typeface="Verdana"/>
              </a:rPr>
              <a:t> při pipetování agresivních látek ústy, hrozí nejen nepezpečí požití jedů, ale nebezpečné výpary některých látek mohou natrvalo poznamenat chrup. Při pipetování škodlivých látek je proto nutné používat </a:t>
            </a:r>
            <a:r>
              <a:rPr lang="cs-CZ" sz="2500" b="1">
                <a:solidFill>
                  <a:srgbClr val="000000"/>
                </a:solidFill>
                <a:latin typeface="Verdana"/>
              </a:rPr>
              <a:t>speciální balónky, pipetovací nádstavce</a:t>
            </a:r>
            <a:r>
              <a:rPr lang="cs-CZ" sz="2500">
                <a:solidFill>
                  <a:srgbClr val="000000"/>
                </a:solidFill>
                <a:latin typeface="Verdana"/>
              </a:rPr>
              <a:t> </a:t>
            </a:r>
            <a:endParaRPr/>
          </a:p>
        </p:txBody>
      </p:sp>
      <p:pic>
        <p:nvPicPr>
          <p:cNvPr id="217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4613400"/>
            <a:ext cx="2555640" cy="2244240"/>
          </a:xfrm>
          <a:prstGeom prst="rect">
            <a:avLst/>
          </a:prstGeom>
          <a:ln w="9360">
            <a:solidFill>
              <a:srgbClr val="000000"/>
            </a:solidFill>
            <a:miter/>
          </a:ln>
        </p:spPr>
      </p:pic>
      <p:pic>
        <p:nvPicPr>
          <p:cNvPr id="218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3635280" y="4437000"/>
            <a:ext cx="2104560" cy="2420640"/>
          </a:xfrm>
          <a:prstGeom prst="rect">
            <a:avLst/>
          </a:prstGeom>
          <a:ln>
            <a:noFill/>
          </a:ln>
        </p:spPr>
      </p:pic>
      <p:pic>
        <p:nvPicPr>
          <p:cNvPr id="219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6372360" y="4365720"/>
            <a:ext cx="2771280" cy="2491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19280" cy="6857640"/>
          </a:xfrm>
          <a:prstGeom prst="rect">
            <a:avLst/>
          </a:prstGeom>
          <a:ln w="9360">
            <a:solidFill>
              <a:srgbClr val="000000"/>
            </a:solidFill>
            <a:miter/>
          </a:ln>
        </p:spPr>
      </p:pic>
      <p:sp>
        <p:nvSpPr>
          <p:cNvPr id="221" name="CustomShape 1"/>
          <p:cNvSpPr/>
          <p:nvPr/>
        </p:nvSpPr>
        <p:spPr>
          <a:xfrm>
            <a:off x="4500720" y="0"/>
            <a:ext cx="2781000" cy="1187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b="1">
                <a:solidFill>
                  <a:srgbClr val="000000"/>
                </a:solidFill>
                <a:latin typeface="Arial"/>
              </a:rPr>
              <a:t>Zmáčknutím balónku vytvoříme nasávací podtlak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22" name="CustomShape 2"/>
          <p:cNvSpPr/>
          <p:nvPr/>
        </p:nvSpPr>
        <p:spPr>
          <a:xfrm>
            <a:off x="2556000" y="2133720"/>
            <a:ext cx="2971440" cy="913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b="1">
                <a:solidFill>
                  <a:srgbClr val="000000"/>
                </a:solidFill>
                <a:latin typeface="Arial"/>
              </a:rPr>
              <a:t>Zmáčknutím ventilku       pipetu napouštíme 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23" name="CustomShape 3"/>
          <p:cNvSpPr/>
          <p:nvPr/>
        </p:nvSpPr>
        <p:spPr>
          <a:xfrm>
            <a:off x="2627280" y="4797360"/>
            <a:ext cx="2731680" cy="913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b="1">
                <a:solidFill>
                  <a:srgbClr val="000000"/>
                </a:solidFill>
                <a:latin typeface="Arial"/>
              </a:rPr>
              <a:t>Zmáčknutím ventilku        pipetu vypouštíme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24" name="Line 4"/>
          <p:cNvSpPr/>
          <p:nvPr/>
        </p:nvSpPr>
        <p:spPr>
          <a:xfrm flipV="1">
            <a:off x="5076720" y="2060280"/>
            <a:ext cx="0" cy="432000"/>
          </a:xfrm>
          <a:prstGeom prst="line">
            <a:avLst/>
          </a:prstGeom>
          <a:ln w="936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225" name="CustomShape 5"/>
          <p:cNvSpPr/>
          <p:nvPr/>
        </p:nvSpPr>
        <p:spPr>
          <a:xfrm>
            <a:off x="1258920" y="2421000"/>
            <a:ext cx="1368000" cy="863280"/>
          </a:xfrm>
          <a:prstGeom prst="ellipse">
            <a:avLst/>
          </a:prstGeom>
          <a:noFill/>
          <a:ln w="9360">
            <a:solidFill>
              <a:srgbClr val="000000"/>
            </a:solidFill>
            <a:round/>
          </a:ln>
        </p:spPr>
      </p:sp>
      <p:sp>
        <p:nvSpPr>
          <p:cNvPr id="226" name="CustomShape 6"/>
          <p:cNvSpPr/>
          <p:nvPr/>
        </p:nvSpPr>
        <p:spPr>
          <a:xfrm>
            <a:off x="2843280" y="3429000"/>
            <a:ext cx="936360" cy="1296720"/>
          </a:xfrm>
          <a:prstGeom prst="ellipse">
            <a:avLst/>
          </a:prstGeom>
          <a:noFill/>
          <a:ln w="9360">
            <a:solidFill>
              <a:srgbClr val="000000"/>
            </a:solidFill>
            <a:round/>
          </a:ln>
        </p:spPr>
      </p:sp>
      <p:sp>
        <p:nvSpPr>
          <p:cNvPr id="227" name="Line 7"/>
          <p:cNvSpPr/>
          <p:nvPr/>
        </p:nvSpPr>
        <p:spPr>
          <a:xfrm>
            <a:off x="5076720" y="4797360"/>
            <a:ext cx="0" cy="288720"/>
          </a:xfrm>
          <a:prstGeom prst="line">
            <a:avLst/>
          </a:prstGeom>
          <a:ln w="936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228" name="Line 8"/>
          <p:cNvSpPr/>
          <p:nvPr/>
        </p:nvSpPr>
        <p:spPr>
          <a:xfrm flipH="1">
            <a:off x="3348000" y="260280"/>
            <a:ext cx="1079280" cy="0"/>
          </a:xfrm>
          <a:prstGeom prst="line">
            <a:avLst/>
          </a:prstGeom>
          <a:ln w="9360">
            <a:solidFill>
              <a:srgbClr val="000000"/>
            </a:solidFill>
            <a:round/>
            <a:tailEnd type="triangle" w="med" len="med"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extShape 1"/>
          <p:cNvSpPr txBox="1"/>
          <p:nvPr/>
        </p:nvSpPr>
        <p:spPr>
          <a:xfrm>
            <a:off x="1370160" y="301680"/>
            <a:ext cx="7313400" cy="44568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000" b="1">
                <a:solidFill>
                  <a:srgbClr val="006666"/>
                </a:solidFill>
                <a:latin typeface="Arial"/>
              </a:rPr>
              <a:t>Bezpečnostní nádstavec</a:t>
            </a:r>
            <a:endParaRPr/>
          </a:p>
        </p:txBody>
      </p:sp>
      <p:pic>
        <p:nvPicPr>
          <p:cNvPr id="230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1052640"/>
            <a:ext cx="9143640" cy="5805000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231" name="CustomShape 2"/>
          <p:cNvSpPr/>
          <p:nvPr/>
        </p:nvSpPr>
        <p:spPr>
          <a:xfrm>
            <a:off x="2987640" y="3573360"/>
            <a:ext cx="1657080" cy="1307160"/>
          </a:xfrm>
          <a:prstGeom prst="rect">
            <a:avLst/>
          </a:prstGeom>
          <a:noFill/>
          <a:ln w="19080">
            <a:solidFill>
              <a:srgbClr val="FFFFFF"/>
            </a:solidFill>
            <a:miter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z="1600" b="1">
                <a:solidFill>
                  <a:srgbClr val="000000"/>
                </a:solidFill>
                <a:latin typeface="Arial"/>
              </a:rPr>
              <a:t>Tlačítkem</a:t>
            </a:r>
            <a:r>
              <a:rPr lang="cs-CZ" sz="1600" b="1" u="sng">
                <a:solidFill>
                  <a:srgbClr val="000000"/>
                </a:solidFill>
                <a:latin typeface="Arial"/>
              </a:rPr>
              <a:t> out</a:t>
            </a:r>
            <a:r>
              <a:rPr lang="cs-CZ" sz="1600" b="1">
                <a:solidFill>
                  <a:srgbClr val="000000"/>
                </a:solidFill>
                <a:latin typeface="Arial"/>
              </a:rPr>
              <a:t> tekutinu z pipety vypouštíme</a:t>
            </a:r>
            <a:endParaRPr/>
          </a:p>
        </p:txBody>
      </p:sp>
      <p:sp>
        <p:nvSpPr>
          <p:cNvPr id="232" name="CustomShape 3"/>
          <p:cNvSpPr/>
          <p:nvPr/>
        </p:nvSpPr>
        <p:spPr>
          <a:xfrm>
            <a:off x="6156360" y="2708280"/>
            <a:ext cx="1815840" cy="1187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b="1">
                <a:solidFill>
                  <a:srgbClr val="000000"/>
                </a:solidFill>
                <a:latin typeface="Arial"/>
              </a:rPr>
              <a:t>Tlačítkem </a:t>
            </a:r>
            <a:r>
              <a:rPr lang="cs-CZ" b="1" u="sng">
                <a:solidFill>
                  <a:srgbClr val="000000"/>
                </a:solidFill>
                <a:latin typeface="Arial"/>
              </a:rPr>
              <a:t>pump</a:t>
            </a:r>
            <a:r>
              <a:rPr lang="cs-CZ" b="1">
                <a:solidFill>
                  <a:srgbClr val="000000"/>
                </a:solidFill>
                <a:latin typeface="Arial"/>
              </a:rPr>
              <a:t> tekutinu nasáváme do pipety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000" b="1">
                <a:solidFill>
                  <a:srgbClr val="006666"/>
                </a:solidFill>
                <a:latin typeface="Arial"/>
              </a:rPr>
              <a:t>Pipety automatické</a:t>
            </a:r>
            <a:endParaRPr/>
          </a:p>
        </p:txBody>
      </p:sp>
      <p:sp>
        <p:nvSpPr>
          <p:cNvPr id="234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sz="3300">
                <a:solidFill>
                  <a:srgbClr val="000000"/>
                </a:solidFill>
                <a:latin typeface="Verdana"/>
              </a:rPr>
              <a:t>Automatické pístové - </a:t>
            </a:r>
            <a:r>
              <a:rPr lang="cs-CZ" sz="2500">
                <a:solidFill>
                  <a:srgbClr val="000000"/>
                </a:solidFill>
                <a:latin typeface="Verdana"/>
              </a:rPr>
              <a:t>nasátí a dávkování objemu zajišťuje pohyb teflonového pístu, 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slouží pro přesné pipetování objemu v rozsahu </a:t>
            </a:r>
            <a:r>
              <a:rPr lang="cs-CZ" sz="2500" b="1">
                <a:solidFill>
                  <a:srgbClr val="000000"/>
                </a:solidFill>
                <a:latin typeface="Verdana"/>
              </a:rPr>
              <a:t>0,1 μl po 5 000 μl,</a:t>
            </a:r>
            <a:r>
              <a:rPr lang="cs-CZ" sz="2500">
                <a:solidFill>
                  <a:srgbClr val="000000"/>
                </a:solidFill>
                <a:latin typeface="Verdana"/>
              </a:rPr>
              <a:t> k pipetování se používají jednorázové vyměnitelné špičky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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s nastavitelným objemem (20-200 µl, 100 – 1000 µl….)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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S fixním objemem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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Osmikanálové pipety</a:t>
            </a:r>
            <a:endParaRPr/>
          </a:p>
          <a:p>
            <a:pPr>
              <a:lnSpc>
                <a:spcPct val="80000"/>
              </a:lnSpc>
            </a:pPr>
            <a:endParaRPr/>
          </a:p>
          <a:p>
            <a:pPr>
              <a:lnSpc>
                <a:spcPct val="80000"/>
              </a:lnSpc>
            </a:pPr>
            <a:endParaRPr/>
          </a:p>
          <a:p>
            <a:pPr>
              <a:lnSpc>
                <a:spcPct val="80000"/>
              </a:lnSpc>
            </a:pPr>
            <a:endParaRPr/>
          </a:p>
          <a:p>
            <a:pPr>
              <a:lnSpc>
                <a:spcPct val="80000"/>
              </a:lnSpc>
            </a:pPr>
            <a:endParaRPr/>
          </a:p>
          <a:p>
            <a:pPr>
              <a:lnSpc>
                <a:spcPct val="80000"/>
              </a:lnSpc>
            </a:pPr>
            <a:endParaRPr/>
          </a:p>
        </p:txBody>
      </p:sp>
      <p:pic>
        <p:nvPicPr>
          <p:cNvPr id="235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6372360" y="4653000"/>
            <a:ext cx="2771280" cy="2204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6219720" y="1052640"/>
            <a:ext cx="2923920" cy="5805000"/>
          </a:xfrm>
          <a:prstGeom prst="rect">
            <a:avLst/>
          </a:prstGeom>
          <a:ln>
            <a:noFill/>
          </a:ln>
        </p:spPr>
      </p:pic>
      <p:pic>
        <p:nvPicPr>
          <p:cNvPr id="237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1052640"/>
            <a:ext cx="2714400" cy="5805000"/>
          </a:xfrm>
          <a:prstGeom prst="rect">
            <a:avLst/>
          </a:prstGeom>
          <a:ln>
            <a:noFill/>
          </a:ln>
        </p:spPr>
      </p:pic>
      <p:sp>
        <p:nvSpPr>
          <p:cNvPr id="238" name="CustomShape 1"/>
          <p:cNvSpPr/>
          <p:nvPr/>
        </p:nvSpPr>
        <p:spPr>
          <a:xfrm>
            <a:off x="1116000" y="549360"/>
            <a:ext cx="4032000" cy="456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Nastavitelná pipeta</a:t>
            </a:r>
            <a:endParaRPr/>
          </a:p>
        </p:txBody>
      </p:sp>
      <p:sp>
        <p:nvSpPr>
          <p:cNvPr id="239" name="CustomShape 2"/>
          <p:cNvSpPr/>
          <p:nvPr/>
        </p:nvSpPr>
        <p:spPr>
          <a:xfrm>
            <a:off x="5796720" y="549360"/>
            <a:ext cx="3155760" cy="3952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Pipety s fixním objemem</a:t>
            </a:r>
            <a:endParaRPr/>
          </a:p>
        </p:txBody>
      </p:sp>
      <p:pic>
        <p:nvPicPr>
          <p:cNvPr id="240" name="Picture 10"/>
          <p:cNvPicPr/>
          <p:nvPr/>
        </p:nvPicPr>
        <p:blipFill>
          <a:blip r:embed="rId4"/>
          <a:stretch>
            <a:fillRect/>
          </a:stretch>
        </p:blipFill>
        <p:spPr>
          <a:xfrm>
            <a:off x="2548080" y="1125360"/>
            <a:ext cx="4047840" cy="5732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>
                <a:solidFill>
                  <a:srgbClr val="006666"/>
                </a:solidFill>
                <a:latin typeface="Arial"/>
              </a:rPr>
              <a:t>Základní laboratorní technika</a:t>
            </a:r>
            <a:endParaRPr/>
          </a:p>
        </p:txBody>
      </p:sp>
      <p:sp>
        <p:nvSpPr>
          <p:cNvPr id="179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900">
                <a:solidFill>
                  <a:srgbClr val="000000"/>
                </a:solidFill>
                <a:latin typeface="Verdana"/>
              </a:rPr>
              <a:t>Patří k základnímu vybavení laboratoře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900">
                <a:solidFill>
                  <a:srgbClr val="000000"/>
                </a:solidFill>
                <a:latin typeface="Verdana"/>
              </a:rPr>
              <a:t>Její použití je jednoduché, ale vyžaduje dodržování stanovených pracovních postupů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900">
                <a:solidFill>
                  <a:srgbClr val="000000"/>
                </a:solidFill>
                <a:latin typeface="Verdana"/>
              </a:rPr>
              <a:t>Při provádění automatizovaných metod je její použití minimální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900">
                <a:solidFill>
                  <a:srgbClr val="000000"/>
                </a:solidFill>
                <a:latin typeface="Verdana"/>
              </a:rPr>
              <a:t>Nezbytné je při provádění speciálních analýz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extShape 1"/>
          <p:cNvSpPr txBox="1"/>
          <p:nvPr/>
        </p:nvSpPr>
        <p:spPr>
          <a:xfrm>
            <a:off x="179280" y="0"/>
            <a:ext cx="8229240" cy="90756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>
                <a:solidFill>
                  <a:srgbClr val="006666"/>
                </a:solidFill>
                <a:latin typeface="Arial"/>
              </a:rPr>
              <a:t>Druhy pipet</a:t>
            </a:r>
            <a:endParaRPr/>
          </a:p>
        </p:txBody>
      </p:sp>
      <p:pic>
        <p:nvPicPr>
          <p:cNvPr id="242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539640" y="907920"/>
            <a:ext cx="3774600" cy="5805000"/>
          </a:xfrm>
          <a:prstGeom prst="rect">
            <a:avLst/>
          </a:prstGeom>
          <a:ln>
            <a:noFill/>
          </a:ln>
        </p:spPr>
      </p:pic>
      <p:sp>
        <p:nvSpPr>
          <p:cNvPr id="243" name="CustomShape 2"/>
          <p:cNvSpPr/>
          <p:nvPr/>
        </p:nvSpPr>
        <p:spPr>
          <a:xfrm>
            <a:off x="179280" y="1700280"/>
            <a:ext cx="2722320" cy="3952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Osmikanálová pipeta</a:t>
            </a:r>
            <a:endParaRPr/>
          </a:p>
        </p:txBody>
      </p:sp>
      <p:pic>
        <p:nvPicPr>
          <p:cNvPr id="244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4643280" y="3645000"/>
            <a:ext cx="4176360" cy="2828520"/>
          </a:xfrm>
          <a:prstGeom prst="rect">
            <a:avLst/>
          </a:prstGeom>
          <a:ln>
            <a:noFill/>
          </a:ln>
        </p:spPr>
      </p:pic>
      <p:sp>
        <p:nvSpPr>
          <p:cNvPr id="245" name="CustomShape 3"/>
          <p:cNvSpPr/>
          <p:nvPr/>
        </p:nvSpPr>
        <p:spPr>
          <a:xfrm>
            <a:off x="4692960" y="3063960"/>
            <a:ext cx="2796480" cy="3952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Mikrotitrační destička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400" b="1">
                <a:solidFill>
                  <a:srgbClr val="006666"/>
                </a:solidFill>
                <a:latin typeface="Arial"/>
              </a:rPr>
              <a:t>Pipety automatické</a:t>
            </a:r>
            <a:endParaRPr/>
          </a:p>
        </p:txBody>
      </p:sp>
      <p:sp>
        <p:nvSpPr>
          <p:cNvPr id="247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jsou určené k pipetování malého objemu roztoků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kalibrace na vylití - ve špičce může zůstat minimální objem kapaliny. Nesnažte se jej za každou cenu z pipety dostat, hovoří se o tzv. mrtvém objemu.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Na spodním konci mají odnímatelnou špičku a 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na horním konci dvoupolohový ovladač (určený k nasávání a vypouštění roztoků).</a:t>
            </a:r>
            <a:endParaRPr/>
          </a:p>
        </p:txBody>
      </p:sp>
      <p:pic>
        <p:nvPicPr>
          <p:cNvPr id="248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4581360"/>
            <a:ext cx="2552400" cy="2781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>
                <a:solidFill>
                  <a:srgbClr val="006666"/>
                </a:solidFill>
                <a:latin typeface="Arial"/>
              </a:rPr>
              <a:t>Pipety automatické</a:t>
            </a:r>
            <a:endParaRPr/>
          </a:p>
        </p:txBody>
      </p:sp>
      <p:sp>
        <p:nvSpPr>
          <p:cNvPr id="250" name="CustomShape 2"/>
          <p:cNvSpPr/>
          <p:nvPr/>
        </p:nvSpPr>
        <p:spPr>
          <a:xfrm>
            <a:off x="395280" y="1628640"/>
            <a:ext cx="8280000" cy="4478760"/>
          </a:xfrm>
          <a:prstGeom prst="rect">
            <a:avLst/>
          </a:prstGeom>
          <a:solidFill>
            <a:srgbClr val="99CCCC"/>
          </a:solidFill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400" b="1" i="1">
                <a:solidFill>
                  <a:srgbClr val="000000"/>
                </a:solidFill>
                <a:latin typeface="Arial"/>
              </a:rPr>
              <a:t>Samotná pipeta by se NIKDY neměla dostat do přímého kontaktu s pracovním roztokem</a:t>
            </a:r>
            <a:r>
              <a:rPr lang="cs-CZ" sz="2400">
                <a:solidFill>
                  <a:srgbClr val="000000"/>
                </a:solidFill>
                <a:latin typeface="Arial"/>
              </a:rPr>
              <a:t>.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NIKDY nenasávejte tekutinu do pipety bez odpovídající špičky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Kapalina NESMÍ vtéci do pipety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NIKDY neotáčejte pipetu špičkou vzhůru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NIKDY nepokládejte na stůl pipetu se špičkou, ve které je kapalina nebo její zbytek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CustomShape 1"/>
          <p:cNvSpPr/>
          <p:nvPr/>
        </p:nvSpPr>
        <p:spPr>
          <a:xfrm>
            <a:off x="468360" y="1690920"/>
            <a:ext cx="8351640" cy="4066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44280" anchor="ctr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cs-CZ" sz="2400">
                <a:solidFill>
                  <a:srgbClr val="000000"/>
                </a:solidFill>
                <a:latin typeface="Arial"/>
              </a:rPr>
              <a:t>Ovladač  stlačíme do polohy „1“ (špička je ve vzduchu), ponoříme několik milimetrů pod hladinu roztoku a pomalu pustíme. Při nasávání špičku stále udržujeme pod hladinou. Po úplném uvolnění vytahujeme špičku po stěně nádoby (zbavíme se mikrokapek na vnější straně špičky).</a:t>
            </a: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cs-CZ" sz="2400">
                <a:solidFill>
                  <a:srgbClr val="000000"/>
                </a:solidFill>
                <a:latin typeface="Arial"/>
              </a:rPr>
              <a:t>Špičku umístíme na stěnu nádoby kam chceme pipetovanou látku přidat, několik milimetrů nad hladinou </a:t>
            </a: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cs-CZ" sz="2400">
                <a:solidFill>
                  <a:srgbClr val="000000"/>
                </a:solidFill>
                <a:latin typeface="Arial"/>
              </a:rPr>
              <a:t>Vypustíme roztok stlačením ovladače do polohy „1“, počkáme asi 1 s a pak stlačíme až do polohy „2“. Za stálého držení ovladače vyjmeme špičku.</a:t>
            </a:r>
            <a:endParaRPr/>
          </a:p>
        </p:txBody>
      </p:sp>
      <p:sp>
        <p:nvSpPr>
          <p:cNvPr id="252" name="TextShape 2"/>
          <p:cNvSpPr txBox="1"/>
          <p:nvPr/>
        </p:nvSpPr>
        <p:spPr>
          <a:xfrm>
            <a:off x="0" y="301680"/>
            <a:ext cx="86832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2300" b="1">
                <a:solidFill>
                  <a:srgbClr val="000000"/>
                </a:solidFill>
                <a:latin typeface="Arial"/>
              </a:rPr>
              <a:t>Postup –přímé pipetování </a:t>
            </a:r>
            <a:endParaRPr/>
          </a:p>
        </p:txBody>
      </p:sp>
      <p:pic>
        <p:nvPicPr>
          <p:cNvPr id="253" name="Picture 8"/>
          <p:cNvPicPr/>
          <p:nvPr/>
        </p:nvPicPr>
        <p:blipFill>
          <a:blip r:embed="rId2"/>
          <a:stretch>
            <a:fillRect/>
          </a:stretch>
        </p:blipFill>
        <p:spPr>
          <a:xfrm>
            <a:off x="4427640" y="0"/>
            <a:ext cx="4716000" cy="1699920"/>
          </a:xfrm>
          <a:prstGeom prst="rect">
            <a:avLst/>
          </a:prstGeom>
          <a:ln>
            <a:noFill/>
          </a:ln>
        </p:spPr>
      </p:pic>
      <p:pic>
        <p:nvPicPr>
          <p:cNvPr id="254" name="Picture 9"/>
          <p:cNvPicPr/>
          <p:nvPr/>
        </p:nvPicPr>
        <p:blipFill>
          <a:blip r:embed="rId3"/>
          <a:stretch>
            <a:fillRect/>
          </a:stretch>
        </p:blipFill>
        <p:spPr>
          <a:xfrm>
            <a:off x="6480000" y="5400000"/>
            <a:ext cx="2663640" cy="14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extShape 1"/>
          <p:cNvSpPr txBox="1"/>
          <p:nvPr/>
        </p:nvSpPr>
        <p:spPr>
          <a:xfrm>
            <a:off x="250920" y="301680"/>
            <a:ext cx="843228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2300" b="1">
                <a:solidFill>
                  <a:srgbClr val="000000"/>
                </a:solidFill>
                <a:latin typeface="Arial"/>
              </a:rPr>
              <a:t>Postup –reverzní pipetování</a:t>
            </a:r>
            <a:endParaRPr/>
          </a:p>
        </p:txBody>
      </p:sp>
      <p:sp>
        <p:nvSpPr>
          <p:cNvPr id="256" name="TextShape 2"/>
          <p:cNvSpPr txBox="1"/>
          <p:nvPr/>
        </p:nvSpPr>
        <p:spPr>
          <a:xfrm>
            <a:off x="468360" y="1557360"/>
            <a:ext cx="8229240" cy="45302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buSzPct val="70000"/>
              <a:buFont typeface="Wingdings" charset="2"/>
              <a:buAutoNum type="arabicPeriod"/>
            </a:pPr>
            <a:r>
              <a:rPr lang="cs-CZ" sz="1900">
                <a:solidFill>
                  <a:srgbClr val="000000"/>
                </a:solidFill>
                <a:latin typeface="Verdana"/>
              </a:rPr>
              <a:t>Stiskněte tlačítko až do 2. polohy 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AutoNum type="arabicPeriod"/>
            </a:pPr>
            <a:r>
              <a:rPr lang="cs-CZ" sz="1900">
                <a:solidFill>
                  <a:srgbClr val="000000"/>
                </a:solidFill>
                <a:latin typeface="Verdana"/>
              </a:rPr>
              <a:t>Ponořte špičku dávkovače asi 2–3 mm pod hladinu roztoku. Pomalu povolujte píst za současného nasátí vzorku do špičky. 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AutoNum type="arabicPeriod"/>
            </a:pPr>
            <a:r>
              <a:rPr lang="cs-CZ" sz="1900">
                <a:solidFill>
                  <a:srgbClr val="000000"/>
                </a:solidFill>
                <a:latin typeface="Verdana"/>
              </a:rPr>
              <a:t>Pomalu vytáhněte špičku z kapaliny a odstraňte kapky ulpělé na vnější stěně špičky dotekem špičky o okraj nádoby. 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AutoNum type="arabicPeriod"/>
            </a:pPr>
            <a:r>
              <a:rPr lang="cs-CZ" sz="1900">
                <a:solidFill>
                  <a:srgbClr val="000000"/>
                </a:solidFill>
                <a:latin typeface="Verdana"/>
              </a:rPr>
              <a:t>Při vytlačování daného objemu kapaliny držte špičku v mírném úhlu proti stěně nádoby těsně nad roztokem, který v ní již je, a pomalu plynule stiskněte palcem tlačítko ovladače do 1. polohy. 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AutoNum type="arabicPeriod"/>
            </a:pPr>
            <a:r>
              <a:rPr lang="cs-CZ" sz="1900">
                <a:solidFill>
                  <a:srgbClr val="000000"/>
                </a:solidFill>
                <a:latin typeface="Verdana"/>
              </a:rPr>
              <a:t>Držte tlačítko ovladače zmáčknuté v této poloze a vytáhněte špičku z nádoby ven. Špičku se zbývajícím objemem roztoku vyhodďte </a:t>
            </a:r>
            <a:endParaRPr/>
          </a:p>
        </p:txBody>
      </p:sp>
      <p:pic>
        <p:nvPicPr>
          <p:cNvPr id="257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4788000" y="-171360"/>
            <a:ext cx="4355640" cy="1844280"/>
          </a:xfrm>
          <a:prstGeom prst="rect">
            <a:avLst/>
          </a:prstGeom>
          <a:ln>
            <a:noFill/>
          </a:ln>
        </p:spPr>
      </p:pic>
      <p:pic>
        <p:nvPicPr>
          <p:cNvPr id="258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468360" y="4869000"/>
            <a:ext cx="2087280" cy="1988640"/>
          </a:xfrm>
          <a:prstGeom prst="rect">
            <a:avLst/>
          </a:prstGeom>
          <a:ln>
            <a:noFill/>
          </a:ln>
        </p:spPr>
      </p:pic>
      <p:pic>
        <p:nvPicPr>
          <p:cNvPr id="259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7094520" y="4797360"/>
            <a:ext cx="2049120" cy="2060280"/>
          </a:xfrm>
          <a:prstGeom prst="rect">
            <a:avLst/>
          </a:prstGeom>
          <a:ln>
            <a:noFill/>
          </a:ln>
        </p:spPr>
      </p:pic>
      <p:pic>
        <p:nvPicPr>
          <p:cNvPr id="260" name="Picture 7"/>
          <p:cNvPicPr/>
          <p:nvPr/>
        </p:nvPicPr>
        <p:blipFill>
          <a:blip r:embed="rId5"/>
          <a:stretch>
            <a:fillRect/>
          </a:stretch>
        </p:blipFill>
        <p:spPr>
          <a:xfrm>
            <a:off x="4067280" y="4797360"/>
            <a:ext cx="2122200" cy="2060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extShape 1"/>
          <p:cNvSpPr txBox="1"/>
          <p:nvPr/>
        </p:nvSpPr>
        <p:spPr>
          <a:xfrm>
            <a:off x="324000" y="2602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200" b="1">
                <a:solidFill>
                  <a:srgbClr val="000000"/>
                </a:solidFill>
                <a:latin typeface="Arial"/>
              </a:rPr>
              <a:t>Pipetování
heterogenních vzorků</a:t>
            </a:r>
            <a:endParaRPr/>
          </a:p>
        </p:txBody>
      </p:sp>
      <p:sp>
        <p:nvSpPr>
          <p:cNvPr id="262" name="TextShape 2"/>
          <p:cNvSpPr txBox="1"/>
          <p:nvPr/>
        </p:nvSpPr>
        <p:spPr>
          <a:xfrm>
            <a:off x="1116000" y="2349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b="1">
                <a:solidFill>
                  <a:srgbClr val="000000"/>
                </a:solidFill>
                <a:latin typeface="Arial"/>
              </a:rPr>
              <a:t>Stiskněte tlačítko do první polohy a ponořte špičku dávkovače asi 2–3 mm pod hladinu roztoku. 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b="1">
                <a:solidFill>
                  <a:srgbClr val="000000"/>
                </a:solidFill>
                <a:latin typeface="Arial"/>
              </a:rPr>
              <a:t>Pomalu povolujte píst za současného nasávání vzorku do špičky. 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b="1">
                <a:solidFill>
                  <a:srgbClr val="000000"/>
                </a:solidFill>
                <a:latin typeface="Arial"/>
              </a:rPr>
              <a:t>Pomalu vytáhněte špičku z kapaliny a odstraňte kapky roztoku ulpělé na vnější stěně špičky vytažením špičky podél stěny nádoby. 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b="1">
                <a:solidFill>
                  <a:srgbClr val="000000"/>
                </a:solidFill>
                <a:latin typeface="Arial"/>
              </a:rPr>
              <a:t>Ponořte špičku dávkovače do cílového roztoku. 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b="1">
                <a:solidFill>
                  <a:srgbClr val="000000"/>
                </a:solidFill>
                <a:latin typeface="Arial"/>
              </a:rPr>
              <a:t>Stiskněte ovládací tlačítko do první polohy a pak ho pomalu povolte do původní polohy. Tím dojde k nasátí roztoku do špičky. Špičku nevyndávejte z roztoku a opakujte tento krok, dokud vnitřní stěna špičky není čistá. 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b="1">
                <a:solidFill>
                  <a:srgbClr val="000000"/>
                </a:solidFill>
                <a:latin typeface="Arial"/>
              </a:rPr>
              <a:t>Po stěně povytáhněte špičku nad hladinu roztoku a vyprázdněte ji stiskem tlačítka ovladače do druhé polohy. 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b="1">
                <a:solidFill>
                  <a:srgbClr val="000000"/>
                </a:solidFill>
                <a:latin typeface="Arial"/>
              </a:rPr>
              <a:t>Podržte tlačítko ovladače zmáčknuté a vytáhněte špičku z nádoby podél stěny ven a pak povolte tlačítko ovladače. </a:t>
            </a:r>
            <a:endParaRPr/>
          </a:p>
          <a:p>
            <a:pPr>
              <a:lnSpc>
                <a:spcPct val="80000"/>
              </a:lnSpc>
            </a:pPr>
            <a:r>
              <a:rPr lang="cs-CZ" b="1">
                <a:solidFill>
                  <a:srgbClr val="000000"/>
                </a:solidFill>
                <a:latin typeface="Arial"/>
              </a:rPr>
              <a:t> </a:t>
            </a:r>
            <a:endParaRPr/>
          </a:p>
        </p:txBody>
      </p:sp>
      <p:sp>
        <p:nvSpPr>
          <p:cNvPr id="263" name="CustomShape 3"/>
          <p:cNvSpPr/>
          <p:nvPr/>
        </p:nvSpPr>
        <p:spPr>
          <a:xfrm>
            <a:off x="-360" y="0"/>
            <a:ext cx="9204840" cy="293400"/>
          </a:xfrm>
          <a:prstGeom prst="rect">
            <a:avLst/>
          </a:prstGeom>
          <a:noFill/>
          <a:ln>
            <a:noFill/>
          </a:ln>
        </p:spPr>
        <p:txBody>
          <a:bodyPr wrap="none" lIns="4570560" tIns="9360" rIns="4570560" bIns="9360" anchor="ctr"/>
          <a:lstStyle/>
          <a:p>
            <a:pPr>
              <a:lnSpc>
                <a:spcPct val="100000"/>
              </a:lnSpc>
            </a:pPr>
            <a:r>
              <a:rPr lang="cs-CZ">
                <a:solidFill>
                  <a:srgbClr val="000000"/>
                </a:solidFill>
                <a:latin typeface="Arial"/>
              </a:rPr>
              <a:t> </a:t>
            </a:r>
            <a:endParaRPr/>
          </a:p>
        </p:txBody>
      </p:sp>
      <p:pic>
        <p:nvPicPr>
          <p:cNvPr id="264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4788000" y="0"/>
            <a:ext cx="4355640" cy="2376000"/>
          </a:xfrm>
          <a:prstGeom prst="rect">
            <a:avLst/>
          </a:prstGeom>
          <a:ln>
            <a:noFill/>
          </a:ln>
        </p:spPr>
      </p:pic>
      <p:sp>
        <p:nvSpPr>
          <p:cNvPr id="265" name="CustomShape 4"/>
          <p:cNvSpPr/>
          <p:nvPr/>
        </p:nvSpPr>
        <p:spPr>
          <a:xfrm>
            <a:off x="231840" y="1500120"/>
            <a:ext cx="183960" cy="3664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200" b="1">
                <a:solidFill>
                  <a:srgbClr val="000000"/>
                </a:solidFill>
                <a:latin typeface="Arial"/>
              </a:rPr>
              <a:t>Opakované 
pipetování</a:t>
            </a:r>
            <a:endParaRPr/>
          </a:p>
        </p:txBody>
      </p:sp>
      <p:sp>
        <p:nvSpPr>
          <p:cNvPr id="267" name="TextShape 2"/>
          <p:cNvSpPr txBox="1"/>
          <p:nvPr/>
        </p:nvSpPr>
        <p:spPr>
          <a:xfrm>
            <a:off x="1258920" y="274320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900">
                <a:solidFill>
                  <a:srgbClr val="000000"/>
                </a:solidFill>
                <a:latin typeface="Arial"/>
              </a:rPr>
              <a:t>Tento způsob pipetování je určen pro opakované pipetování stejného objemu, např. pro přidávání činidla do série zkumavek nebo do jamek v mikrotitrační destičce. 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900">
                <a:solidFill>
                  <a:srgbClr val="000000"/>
                </a:solidFill>
                <a:latin typeface="Arial"/>
              </a:rPr>
              <a:t>Jedná se vlastně o opakující se reverzní pipetování. Po nasátí kapaliny do špičky se opakují kroky 2 až 4. </a:t>
            </a:r>
            <a:endParaRPr/>
          </a:p>
        </p:txBody>
      </p:sp>
      <p:sp>
        <p:nvSpPr>
          <p:cNvPr id="268" name="CustomShape 3"/>
          <p:cNvSpPr/>
          <p:nvPr/>
        </p:nvSpPr>
        <p:spPr>
          <a:xfrm>
            <a:off x="-360" y="0"/>
            <a:ext cx="9204840" cy="293400"/>
          </a:xfrm>
          <a:prstGeom prst="rect">
            <a:avLst/>
          </a:prstGeom>
          <a:noFill/>
          <a:ln>
            <a:noFill/>
          </a:ln>
        </p:spPr>
        <p:txBody>
          <a:bodyPr wrap="none" lIns="4570560" tIns="9360" rIns="4570560" bIns="9360" anchor="ctr"/>
          <a:lstStyle/>
          <a:p>
            <a:pPr>
              <a:lnSpc>
                <a:spcPct val="100000"/>
              </a:lnSpc>
            </a:pPr>
            <a:r>
              <a:rPr lang="cs-CZ">
                <a:solidFill>
                  <a:srgbClr val="000000"/>
                </a:solidFill>
                <a:latin typeface="Arial"/>
              </a:rPr>
              <a:t> </a:t>
            </a:r>
            <a:endParaRPr/>
          </a:p>
        </p:txBody>
      </p:sp>
      <p:sp>
        <p:nvSpPr>
          <p:cNvPr id="269" name="CustomShape 4"/>
          <p:cNvSpPr/>
          <p:nvPr/>
        </p:nvSpPr>
        <p:spPr>
          <a:xfrm>
            <a:off x="-360" y="0"/>
            <a:ext cx="9204840" cy="293400"/>
          </a:xfrm>
          <a:prstGeom prst="rect">
            <a:avLst/>
          </a:prstGeom>
          <a:noFill/>
          <a:ln>
            <a:noFill/>
          </a:ln>
        </p:spPr>
        <p:txBody>
          <a:bodyPr wrap="none" lIns="4570560" tIns="9360" rIns="4570560" bIns="9360" anchor="ctr"/>
          <a:lstStyle/>
          <a:p>
            <a:pPr>
              <a:lnSpc>
                <a:spcPct val="100000"/>
              </a:lnSpc>
            </a:pPr>
            <a:r>
              <a:rPr lang="cs-CZ">
                <a:solidFill>
                  <a:srgbClr val="000000"/>
                </a:solidFill>
                <a:latin typeface="Arial"/>
              </a:rPr>
              <a:t> </a:t>
            </a:r>
            <a:endParaRPr/>
          </a:p>
        </p:txBody>
      </p:sp>
      <p:sp>
        <p:nvSpPr>
          <p:cNvPr id="270" name="CustomShape 5"/>
          <p:cNvSpPr/>
          <p:nvPr/>
        </p:nvSpPr>
        <p:spPr>
          <a:xfrm>
            <a:off x="-360" y="0"/>
            <a:ext cx="9204840" cy="293400"/>
          </a:xfrm>
          <a:prstGeom prst="rect">
            <a:avLst/>
          </a:prstGeom>
          <a:noFill/>
          <a:ln>
            <a:noFill/>
          </a:ln>
        </p:spPr>
        <p:txBody>
          <a:bodyPr wrap="none" lIns="4570560" tIns="9360" rIns="4570560" bIns="9360" anchor="ctr"/>
          <a:lstStyle/>
          <a:p>
            <a:pPr>
              <a:lnSpc>
                <a:spcPct val="100000"/>
              </a:lnSpc>
            </a:pPr>
            <a:r>
              <a:rPr lang="cs-CZ">
                <a:solidFill>
                  <a:srgbClr val="000000"/>
                </a:solidFill>
                <a:latin typeface="Arial"/>
              </a:rPr>
              <a:t> </a:t>
            </a:r>
            <a:endParaRPr/>
          </a:p>
        </p:txBody>
      </p:sp>
      <p:pic>
        <p:nvPicPr>
          <p:cNvPr id="271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4427640" y="404640"/>
            <a:ext cx="4716000" cy="2160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400" b="1">
                <a:solidFill>
                  <a:srgbClr val="006666"/>
                </a:solidFill>
                <a:latin typeface="Arial"/>
              </a:rPr>
              <a:t>Kalibrace pipet  vážkovým způsobem</a:t>
            </a:r>
            <a:endParaRPr/>
          </a:p>
        </p:txBody>
      </p:sp>
      <p:sp>
        <p:nvSpPr>
          <p:cNvPr id="273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900">
                <a:solidFill>
                  <a:srgbClr val="000000"/>
                </a:solidFill>
                <a:latin typeface="Verdana"/>
              </a:rPr>
              <a:t>Všechny pipety musí být testovány na </a:t>
            </a:r>
            <a:r>
              <a:rPr lang="cs-CZ" sz="2900" b="1">
                <a:solidFill>
                  <a:srgbClr val="000000"/>
                </a:solidFill>
                <a:latin typeface="Verdana"/>
              </a:rPr>
              <a:t>přesnost</a:t>
            </a:r>
            <a:r>
              <a:rPr lang="cs-CZ" sz="2900">
                <a:solidFill>
                  <a:srgbClr val="000000"/>
                </a:solidFill>
                <a:latin typeface="Verdana"/>
              </a:rPr>
              <a:t> (sledování náhodné chyby - CV) a </a:t>
            </a:r>
            <a:r>
              <a:rPr lang="cs-CZ" sz="2900" b="1">
                <a:solidFill>
                  <a:srgbClr val="000000"/>
                </a:solidFill>
                <a:latin typeface="Verdana"/>
              </a:rPr>
              <a:t>správnost</a:t>
            </a:r>
            <a:r>
              <a:rPr lang="cs-CZ" sz="2900">
                <a:solidFill>
                  <a:srgbClr val="000000"/>
                </a:solidFill>
                <a:latin typeface="Verdana"/>
              </a:rPr>
              <a:t> (sledování systematické chyby - BIAS) v deklarovaných časových intervalech. 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900">
                <a:solidFill>
                  <a:srgbClr val="000000"/>
                </a:solidFill>
                <a:latin typeface="Verdana"/>
              </a:rPr>
              <a:t>Pro každou pipetu musí být uvedeno na záznamu datum testování a výsledky, to jest přesnost definovaná jako variační koeficient (% CV) a správnost (% BIAS).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400" b="1">
                <a:solidFill>
                  <a:srgbClr val="006666"/>
                </a:solidFill>
                <a:latin typeface="Arial"/>
              </a:rPr>
              <a:t>Kalibrace pipet  vážkovým způsobem</a:t>
            </a:r>
            <a:endParaRPr/>
          </a:p>
        </p:txBody>
      </p:sp>
      <p:sp>
        <p:nvSpPr>
          <p:cNvPr id="275" name="TextShape 2"/>
          <p:cNvSpPr txBox="1"/>
          <p:nvPr/>
        </p:nvSpPr>
        <p:spPr>
          <a:xfrm>
            <a:off x="0" y="1628640"/>
            <a:ext cx="9143640" cy="5040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000" b="1">
                <a:solidFill>
                  <a:srgbClr val="000000"/>
                </a:solidFill>
                <a:latin typeface="Verdana"/>
              </a:rPr>
              <a:t>Pracovní postup: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AutoNum type="arabicPeriod"/>
            </a:pPr>
            <a:r>
              <a:rPr lang="cs-CZ" sz="2000">
                <a:solidFill>
                  <a:srgbClr val="000000"/>
                </a:solidFill>
                <a:latin typeface="Verdana"/>
              </a:rPr>
              <a:t>Zjistit teplotu použité destilované vody 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AutoNum type="arabicPeriod"/>
            </a:pPr>
            <a:r>
              <a:rPr lang="cs-CZ" sz="2000">
                <a:solidFill>
                  <a:srgbClr val="000000"/>
                </a:solidFill>
                <a:latin typeface="Verdana"/>
              </a:rPr>
              <a:t>Předvážit čistou, suchou kádinku (50ml) 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AutoNum type="arabicPeriod"/>
            </a:pPr>
            <a:r>
              <a:rPr lang="cs-CZ" sz="2000">
                <a:solidFill>
                  <a:srgbClr val="000000"/>
                </a:solidFill>
                <a:latin typeface="Verdana"/>
              </a:rPr>
              <a:t>Do kádinky napipetovat vždy novou špičkou deklarovaný objem pipety, hodnotu hmotnosti odečíst, zaznamenat 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AutoNum type="arabicPeriod"/>
            </a:pPr>
            <a:r>
              <a:rPr lang="cs-CZ" sz="2000">
                <a:solidFill>
                  <a:srgbClr val="000000"/>
                </a:solidFill>
                <a:latin typeface="Verdana"/>
              </a:rPr>
              <a:t>Postup dle bodu c)zopakovat 11x (t.j. získáme 12 hodnot)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AutoNum type="arabicPeriod"/>
            </a:pPr>
            <a:r>
              <a:rPr lang="cs-CZ" sz="2000">
                <a:solidFill>
                  <a:srgbClr val="000000"/>
                </a:solidFill>
                <a:latin typeface="Verdana"/>
              </a:rPr>
              <a:t>Vypočítat průměrnou hodnotu hmotnosti pipetovaného objemu, směrodatnou odchylku (SD) a variační koeficient (VK)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AutoNum type="arabicPeriod"/>
            </a:pPr>
            <a:r>
              <a:rPr lang="cs-CZ" sz="2000">
                <a:solidFill>
                  <a:srgbClr val="000000"/>
                </a:solidFill>
                <a:latin typeface="Verdana"/>
              </a:rPr>
              <a:t>Vypočítat objem vody dávkované danou pipetou podle vzorce:</a:t>
            </a:r>
            <a:endParaRPr/>
          </a:p>
          <a:p>
            <a:pPr algn="ctr">
              <a:lnSpc>
                <a:spcPct val="90000"/>
              </a:lnSpc>
            </a:pPr>
            <a:r>
              <a:rPr lang="cs-CZ" sz="2000">
                <a:solidFill>
                  <a:srgbClr val="000000"/>
                </a:solidFill>
                <a:latin typeface="Verdana"/>
              </a:rPr>
              <a:t>     V=  průměrná hmotnost / hustota vody při dané teplotě (hustota vody se odečte  z tabulky)</a:t>
            </a:r>
            <a:endParaRPr/>
          </a:p>
          <a:p>
            <a:pPr algn="ctr">
              <a:lnSpc>
                <a:spcPct val="90000"/>
              </a:lnSpc>
            </a:pPr>
            <a:r>
              <a:rPr lang="cs-CZ" sz="2000">
                <a:solidFill>
                  <a:srgbClr val="000000"/>
                </a:solidFill>
                <a:latin typeface="Verdana"/>
              </a:rPr>
              <a:t>Vypočítat správnost pipetovaného objemu (výpočet BIAS) podle vzorce:</a:t>
            </a:r>
            <a:endParaRPr/>
          </a:p>
          <a:p>
            <a:pPr algn="ctr">
              <a:lnSpc>
                <a:spcPct val="90000"/>
              </a:lnSpc>
            </a:pPr>
            <a:r>
              <a:rPr lang="cs-CZ" sz="2000">
                <a:solidFill>
                  <a:srgbClr val="000000"/>
                </a:solidFill>
                <a:latin typeface="Verdana"/>
              </a:rPr>
              <a:t>Bias (%)= [(průměrná zjištěná hodnota objemu – deklarovaná hodnota)/deklar.hodnota x100]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400" b="1">
                <a:solidFill>
                  <a:srgbClr val="006666"/>
                </a:solidFill>
                <a:latin typeface="Arial"/>
              </a:rPr>
              <a:t>Kalibrace pipet  vážkovým způsobem</a:t>
            </a:r>
            <a:endParaRPr/>
          </a:p>
        </p:txBody>
      </p:sp>
      <p:sp>
        <p:nvSpPr>
          <p:cNvPr id="277" name="TextShape 2"/>
          <p:cNvSpPr txBox="1"/>
          <p:nvPr/>
        </p:nvSpPr>
        <p:spPr>
          <a:xfrm>
            <a:off x="539640" y="155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100" b="1">
                <a:solidFill>
                  <a:srgbClr val="000000"/>
                </a:solidFill>
                <a:latin typeface="Verdana"/>
              </a:rPr>
              <a:t>Vyhodnocení pro pipetu s objemem 100ul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z="2100" b="1">
                <a:solidFill>
                  <a:srgbClr val="000000"/>
                </a:solidFill>
                <a:latin typeface="Verdana"/>
              </a:rPr>
              <a:t>Vyhovuje: VK &lt; 2%, Bias &lt;2%</a:t>
            </a:r>
            <a:endParaRPr/>
          </a:p>
          <a:p>
            <a:pPr>
              <a:lnSpc>
                <a:spcPct val="100000"/>
              </a:lnSpc>
            </a:pPr>
            <a:r>
              <a:rPr lang="cs-CZ" sz="2100">
                <a:solidFill>
                  <a:srgbClr val="000000"/>
                </a:solidFill>
                <a:latin typeface="Verdana"/>
              </a:rPr>
              <a:t>Pokud překročí kterákoliv hodnota </a:t>
            </a:r>
            <a:endParaRPr/>
          </a:p>
          <a:p>
            <a:pPr>
              <a:lnSpc>
                <a:spcPct val="100000"/>
              </a:lnSpc>
            </a:pPr>
            <a:r>
              <a:rPr lang="cs-CZ" sz="2100">
                <a:solidFill>
                  <a:srgbClr val="000000"/>
                </a:solidFill>
                <a:latin typeface="Verdana"/>
              </a:rPr>
              <a:t>uvedený limit není možné pipetu používat.</a:t>
            </a:r>
            <a:endParaRPr/>
          </a:p>
        </p:txBody>
      </p:sp>
      <p:pic>
        <p:nvPicPr>
          <p:cNvPr id="278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6286680" y="2173320"/>
            <a:ext cx="2857320" cy="4684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b="1">
                <a:solidFill>
                  <a:srgbClr val="006666"/>
                </a:solidFill>
                <a:latin typeface="Arial"/>
              </a:rPr>
              <a:t>Laboratorní odměrné sklo</a:t>
            </a:r>
            <a:endParaRPr/>
          </a:p>
        </p:txBody>
      </p:sp>
      <p:sp>
        <p:nvSpPr>
          <p:cNvPr id="181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900">
                <a:solidFill>
                  <a:srgbClr val="000000"/>
                </a:solidFill>
                <a:latin typeface="Verdana"/>
              </a:rPr>
              <a:t>slouží k odměřování objemů kapalin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900">
                <a:solidFill>
                  <a:srgbClr val="000000"/>
                </a:solidFill>
                <a:latin typeface="Verdana"/>
              </a:rPr>
              <a:t>má vysokou odolnost vůči kyselinám a zásadám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"/>
            </a:pPr>
            <a:r>
              <a:rPr lang="cs-CZ" sz="2900">
                <a:solidFill>
                  <a:srgbClr val="000000"/>
                </a:solidFill>
                <a:latin typeface="Verdana"/>
              </a:rPr>
              <a:t>podle způsobu dělení (</a:t>
            </a:r>
            <a:r>
              <a:rPr lang="cs-CZ" sz="2900" i="1">
                <a:solidFill>
                  <a:srgbClr val="000000"/>
                </a:solidFill>
                <a:latin typeface="Verdana"/>
              </a:rPr>
              <a:t>graduace</a:t>
            </a:r>
            <a:r>
              <a:rPr lang="cs-CZ" sz="2900">
                <a:solidFill>
                  <a:srgbClr val="000000"/>
                </a:solidFill>
                <a:latin typeface="Verdana"/>
              </a:rPr>
              <a:t>) lze rozdělit sklo: </a:t>
            </a:r>
            <a:r>
              <a:rPr lang="cs-CZ" sz="2900" b="1">
                <a:solidFill>
                  <a:srgbClr val="000000"/>
                </a:solidFill>
                <a:latin typeface="Verdana"/>
              </a:rPr>
              <a:t>dělené odměrné sklo, nedělené odměrné sklo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>
                <a:solidFill>
                  <a:srgbClr val="006666"/>
                </a:solidFill>
                <a:latin typeface="Arial"/>
              </a:rPr>
              <a:t>Dávkovače a  dispenzory</a:t>
            </a:r>
            <a:endParaRPr/>
          </a:p>
        </p:txBody>
      </p:sp>
      <p:sp>
        <p:nvSpPr>
          <p:cNvPr id="280" name="TextShape 2"/>
          <p:cNvSpPr txBox="1"/>
          <p:nvPr/>
        </p:nvSpPr>
        <p:spPr>
          <a:xfrm>
            <a:off x="468360" y="1700280"/>
            <a:ext cx="8229240" cy="45302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Slouží pro opakované dávkování větších objemů činidel</a:t>
            </a:r>
            <a:endParaRPr/>
          </a:p>
          <a:p>
            <a:pPr>
              <a:lnSpc>
                <a:spcPct val="100000"/>
              </a:lnSpc>
            </a:pPr>
            <a:r>
              <a:rPr lang="cs-CZ" sz="2500" b="1">
                <a:solidFill>
                  <a:srgbClr val="000000"/>
                </a:solidFill>
                <a:latin typeface="Verdana"/>
              </a:rPr>
              <a:t>Princip:</a:t>
            </a:r>
            <a:r>
              <a:rPr lang="cs-CZ" sz="2500">
                <a:solidFill>
                  <a:srgbClr val="000000"/>
                </a:solidFill>
                <a:latin typeface="Verdana"/>
              </a:rPr>
              <a:t>  vyzvednutím pístu nasaje požadovaná kapalina a opakovaným stisknutím se postupně dávkuje nastavený objem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vhodné při dávkování velkých sérií objemů vzorků 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univerzální na všechny typy šroubení láhví, dodávájí se pro objemy od 0,50 - 2,50 ml až po 20,0 - 100 ml </a:t>
            </a:r>
            <a:endParaRPr/>
          </a:p>
          <a:p>
            <a:pPr>
              <a:lnSpc>
                <a:spcPct val="100000"/>
              </a:lnSpc>
            </a:pPr>
            <a:r>
              <a:rPr lang="cs-CZ" sz="2100">
                <a:solidFill>
                  <a:srgbClr val="000000"/>
                </a:solidFill>
                <a:latin typeface="Verdana"/>
              </a:rPr>
              <a:t>         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281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7210440" y="0"/>
            <a:ext cx="1933200" cy="1773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>
                <a:solidFill>
                  <a:srgbClr val="006666"/>
                </a:solidFill>
                <a:latin typeface="Arial"/>
              </a:rPr>
              <a:t>Dávkovače a dispenzory</a:t>
            </a:r>
            <a:endParaRPr/>
          </a:p>
        </p:txBody>
      </p:sp>
      <p:pic>
        <p:nvPicPr>
          <p:cNvPr id="283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324000" y="1557360"/>
            <a:ext cx="1780920" cy="3952440"/>
          </a:xfrm>
          <a:prstGeom prst="rect">
            <a:avLst/>
          </a:prstGeom>
          <a:ln>
            <a:noFill/>
          </a:ln>
        </p:spPr>
      </p:pic>
      <p:pic>
        <p:nvPicPr>
          <p:cNvPr id="284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2627280" y="2133720"/>
            <a:ext cx="2133360" cy="3311280"/>
          </a:xfrm>
          <a:prstGeom prst="rect">
            <a:avLst/>
          </a:prstGeom>
          <a:ln>
            <a:noFill/>
          </a:ln>
        </p:spPr>
      </p:pic>
      <p:pic>
        <p:nvPicPr>
          <p:cNvPr id="285" name="Picture 8"/>
          <p:cNvPicPr/>
          <p:nvPr/>
        </p:nvPicPr>
        <p:blipFill>
          <a:blip r:embed="rId4"/>
          <a:stretch>
            <a:fillRect/>
          </a:stretch>
        </p:blipFill>
        <p:spPr>
          <a:xfrm>
            <a:off x="6227640" y="4508640"/>
            <a:ext cx="2088720" cy="1942920"/>
          </a:xfrm>
          <a:prstGeom prst="rect">
            <a:avLst/>
          </a:prstGeom>
          <a:ln>
            <a:noFill/>
          </a:ln>
        </p:spPr>
      </p:pic>
      <p:pic>
        <p:nvPicPr>
          <p:cNvPr id="286" name="Picture 11"/>
          <p:cNvPicPr/>
          <p:nvPr/>
        </p:nvPicPr>
        <p:blipFill>
          <a:blip r:embed="rId5"/>
          <a:stretch>
            <a:fillRect/>
          </a:stretch>
        </p:blipFill>
        <p:spPr>
          <a:xfrm>
            <a:off x="5076720" y="1700280"/>
            <a:ext cx="1914120" cy="2304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200" b="1">
                <a:solidFill>
                  <a:srgbClr val="006666"/>
                </a:solidFill>
                <a:latin typeface="Arial"/>
              </a:rPr>
              <a:t>Automatické dilutory</a:t>
            </a:r>
            <a:endParaRPr/>
          </a:p>
        </p:txBody>
      </p:sp>
      <p:sp>
        <p:nvSpPr>
          <p:cNvPr id="288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Fy Hamilton představuje světovou špičku, její dávkovače a pipetory se používají ve všech automatických analyzátorech, 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Pro přesné dávkování velmi malých objemů, při provádění stopových analýz, v plynové a kapalinové chromatografii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Dávkování velmi malých 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objemů od desetin mikrolitrů, 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velmi nízká spotřeba vzorku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289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6084720" y="4191120"/>
            <a:ext cx="2768400" cy="2666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>
                <a:solidFill>
                  <a:srgbClr val="006666"/>
                </a:solidFill>
                <a:latin typeface="Arial"/>
              </a:rPr>
              <a:t>Hamilton</a:t>
            </a:r>
            <a:endParaRPr/>
          </a:p>
        </p:txBody>
      </p:sp>
      <p:sp>
        <p:nvSpPr>
          <p:cNvPr id="291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92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6227640" y="0"/>
            <a:ext cx="2916000" cy="6668640"/>
          </a:xfrm>
          <a:prstGeom prst="rect">
            <a:avLst/>
          </a:prstGeom>
          <a:ln>
            <a:noFill/>
          </a:ln>
        </p:spPr>
      </p:pic>
      <p:pic>
        <p:nvPicPr>
          <p:cNvPr id="293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179280" y="1484280"/>
            <a:ext cx="5905080" cy="4692240"/>
          </a:xfrm>
          <a:prstGeom prst="rect">
            <a:avLst/>
          </a:prstGeom>
          <a:ln>
            <a:noFill/>
          </a:ln>
        </p:spPr>
      </p:pic>
      <p:sp>
        <p:nvSpPr>
          <p:cNvPr id="294" name="CustomShape 3"/>
          <p:cNvSpPr/>
          <p:nvPr/>
        </p:nvSpPr>
        <p:spPr>
          <a:xfrm>
            <a:off x="3203640" y="2133720"/>
            <a:ext cx="1296720" cy="934560"/>
          </a:xfrm>
          <a:prstGeom prst="ellipse">
            <a:avLst/>
          </a:prstGeom>
          <a:noFill/>
          <a:ln w="9360">
            <a:solidFill>
              <a:srgbClr val="000000"/>
            </a:solidFill>
            <a:round/>
          </a:ln>
        </p:spPr>
      </p:sp>
      <p:sp>
        <p:nvSpPr>
          <p:cNvPr id="295" name="Line 4"/>
          <p:cNvSpPr/>
          <p:nvPr/>
        </p:nvSpPr>
        <p:spPr>
          <a:xfrm>
            <a:off x="4859280" y="2636640"/>
            <a:ext cx="1728720" cy="0"/>
          </a:xfrm>
          <a:prstGeom prst="line">
            <a:avLst/>
          </a:prstGeom>
          <a:ln w="9360">
            <a:solidFill>
              <a:srgbClr val="000000"/>
            </a:solidFill>
            <a:round/>
            <a:tailEnd type="triangle" w="med" len="med"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b="1">
                <a:solidFill>
                  <a:srgbClr val="006666"/>
                </a:solidFill>
                <a:latin typeface="Arial"/>
              </a:rPr>
              <a:t>Automatické dilutory</a:t>
            </a:r>
            <a:endParaRPr/>
          </a:p>
        </p:txBody>
      </p:sp>
      <p:sp>
        <p:nvSpPr>
          <p:cNvPr id="297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98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1042920" y="1557360"/>
            <a:ext cx="7705440" cy="4984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b="1">
                <a:solidFill>
                  <a:srgbClr val="006666"/>
                </a:solidFill>
                <a:latin typeface="Arial"/>
              </a:rPr>
              <a:t>Automatické dilutory</a:t>
            </a:r>
            <a:endParaRPr/>
          </a:p>
        </p:txBody>
      </p:sp>
      <p:sp>
        <p:nvSpPr>
          <p:cNvPr id="300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01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468360" y="1500120"/>
            <a:ext cx="8351640" cy="4952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b="1">
                <a:solidFill>
                  <a:srgbClr val="006666"/>
                </a:solidFill>
                <a:latin typeface="Arial"/>
              </a:rPr>
              <a:t>Automatické dilutory</a:t>
            </a:r>
            <a:endParaRPr/>
          </a:p>
        </p:txBody>
      </p:sp>
      <p:sp>
        <p:nvSpPr>
          <p:cNvPr id="303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nabízí možnost ředění v poměru až 1:50 000 v jednom kroku. Tím se značně snižuje doba zpracování vzorků a spotřeba používaných roztoků. 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Diluent promývá hadičky mezi jednotlivými vzorky, čímž se minimalizuje možnost jejich vzájemné kontaminace. </a:t>
            </a:r>
            <a:endParaRPr/>
          </a:p>
          <a:p>
            <a:pPr>
              <a:lnSpc>
                <a:spcPct val="90000"/>
              </a:lnSpc>
            </a:pPr>
            <a:r>
              <a:rPr lang="cs-CZ" sz="2100">
                <a:solidFill>
                  <a:srgbClr val="000000"/>
                </a:solidFill>
                <a:latin typeface="Verdana"/>
              </a:rPr>
              <a:t>Je ideálním zařízením pro tyto analytické techniky: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Atomová absorpční spektrometrie (AAS) 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Plazmová spektroskopie (ICP) 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Liquid Scintillation 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Kapalinová chromatografie (HPLC) 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Plynová chromatografie (GC) </a:t>
            </a:r>
            <a:endParaRPr/>
          </a:p>
          <a:p>
            <a:pPr>
              <a:lnSpc>
                <a:spcPct val="9000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305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06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482760" y="333360"/>
            <a:ext cx="8178480" cy="5811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979640" y="0"/>
            <a:ext cx="513504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907920"/>
            <a:ext cx="9143640" cy="3511080"/>
          </a:xfrm>
          <a:prstGeom prst="rect">
            <a:avLst/>
          </a:prstGeom>
          <a:ln>
            <a:noFill/>
          </a:ln>
        </p:spPr>
      </p:pic>
      <p:sp>
        <p:nvSpPr>
          <p:cNvPr id="309" name="CustomShape 1"/>
          <p:cNvSpPr/>
          <p:nvPr/>
        </p:nvSpPr>
        <p:spPr>
          <a:xfrm>
            <a:off x="324000" y="5157720"/>
            <a:ext cx="8335440" cy="1461960"/>
          </a:xfrm>
          <a:prstGeom prst="rect">
            <a:avLst/>
          </a:prstGeom>
          <a:solidFill>
            <a:srgbClr val="9294F2"/>
          </a:solidFill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b="1">
                <a:solidFill>
                  <a:srgbClr val="000000"/>
                </a:solidFill>
                <a:latin typeface="Arial"/>
              </a:rPr>
              <a:t>Krok 1:</a:t>
            </a:r>
            <a:r>
              <a:rPr lang="cs-CZ">
                <a:solidFill>
                  <a:srgbClr val="000000"/>
                </a:solidFill>
                <a:latin typeface="Arial"/>
              </a:rPr>
              <a:t> Levá stříkačka se naplní naprogramovaným množstvím rozpouštědla (ředidla) ze zásobníku. 
</a:t>
            </a:r>
            <a:r>
              <a:rPr lang="cs-CZ" b="1">
                <a:solidFill>
                  <a:srgbClr val="000000"/>
                </a:solidFill>
                <a:latin typeface="Arial"/>
              </a:rPr>
              <a:t>Krok 2:</a:t>
            </a:r>
            <a:r>
              <a:rPr lang="cs-CZ">
                <a:solidFill>
                  <a:srgbClr val="000000"/>
                </a:solidFill>
                <a:latin typeface="Arial"/>
              </a:rPr>
              <a:t> Pomocí pravé stříkačky se nasaje do koncové části ruční sondy naprogramované množství koncentrovaného vzorku. 
</a:t>
            </a:r>
            <a:r>
              <a:rPr lang="cs-CZ" b="1">
                <a:solidFill>
                  <a:srgbClr val="000000"/>
                </a:solidFill>
                <a:latin typeface="Arial"/>
              </a:rPr>
              <a:t>Krok 3:</a:t>
            </a:r>
            <a:r>
              <a:rPr lang="cs-CZ">
                <a:solidFill>
                  <a:srgbClr val="000000"/>
                </a:solidFill>
                <a:latin typeface="Arial"/>
              </a:rPr>
              <a:t> Do vialky se nadávkuje patřičné množství vzorku i rozpouštědla. </a:t>
            </a:r>
            <a:endParaRPr/>
          </a:p>
        </p:txBody>
      </p:sp>
      <p:sp>
        <p:nvSpPr>
          <p:cNvPr id="310" name="CustomShape 2"/>
          <p:cNvSpPr/>
          <p:nvPr/>
        </p:nvSpPr>
        <p:spPr>
          <a:xfrm>
            <a:off x="684360" y="0"/>
            <a:ext cx="7630920" cy="456120"/>
          </a:xfrm>
          <a:prstGeom prst="rect">
            <a:avLst/>
          </a:prstGeom>
          <a:solidFill>
            <a:srgbClr val="9294F2"/>
          </a:solidFill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Funkce automatického programovatelného dilutoru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200" b="1">
                <a:solidFill>
                  <a:srgbClr val="006666"/>
                </a:solidFill>
                <a:latin typeface="Arial"/>
              </a:rPr>
              <a:t>Dělené odměrné sklo- 
Kádinky</a:t>
            </a:r>
            <a:endParaRPr/>
          </a:p>
        </p:txBody>
      </p:sp>
      <p:sp>
        <p:nvSpPr>
          <p:cNvPr id="183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slouží jako reakční nádoby, nádoby ke </a:t>
            </a:r>
            <a:r>
              <a:rPr lang="cs-CZ" sz="2500" b="1">
                <a:solidFill>
                  <a:srgbClr val="000000"/>
                </a:solidFill>
                <a:latin typeface="Verdana"/>
              </a:rPr>
              <a:t>krátkodobému</a:t>
            </a:r>
            <a:r>
              <a:rPr lang="cs-CZ" sz="2500">
                <a:solidFill>
                  <a:srgbClr val="000000"/>
                </a:solidFill>
                <a:latin typeface="Verdana"/>
              </a:rPr>
              <a:t> </a:t>
            </a:r>
            <a:r>
              <a:rPr lang="cs-CZ" sz="2500" b="1">
                <a:solidFill>
                  <a:srgbClr val="000000"/>
                </a:solidFill>
                <a:latin typeface="Verdana"/>
              </a:rPr>
              <a:t>uchovávání chemických látek</a:t>
            </a:r>
            <a:r>
              <a:rPr lang="cs-CZ" sz="2500">
                <a:solidFill>
                  <a:srgbClr val="000000"/>
                </a:solidFill>
                <a:latin typeface="Verdana"/>
              </a:rPr>
              <a:t> apod. Údaj s objemovou stupnicí je velmi nepřesný a postačuje pouze pro nejhrubší orientaci. </a:t>
            </a:r>
            <a:r>
              <a:rPr lang="cs-CZ" sz="2500" b="1">
                <a:solidFill>
                  <a:srgbClr val="000000"/>
                </a:solidFill>
                <a:latin typeface="Verdana"/>
              </a:rPr>
              <a:t>Pro odměření objemu kapaliny kádinku téměř nikdy nepoužíváme.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Většinou jsou skleněné (často Pyrex) nebo plastové. Kádinky určené pro práci s agresivními žíravinami mohou být vyrobeny z Teflonu nebo jiných materiálů odolných vůči korozi.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184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6084720" y="0"/>
            <a:ext cx="3058920" cy="1628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b="1">
                <a:solidFill>
                  <a:srgbClr val="006666"/>
                </a:solidFill>
                <a:latin typeface="Arial"/>
              </a:rPr>
              <a:t>Laboratorní váhy</a:t>
            </a:r>
            <a:endParaRPr/>
          </a:p>
        </p:txBody>
      </p:sp>
      <p:sp>
        <p:nvSpPr>
          <p:cNvPr id="312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Požadavky, kladené na váhy v chemické laboratoři, jsou poměrně vysoké. Vyžaduje se, aby váhy měly dostatečnou </a:t>
            </a:r>
            <a:r>
              <a:rPr lang="cs-CZ" sz="2500" b="1">
                <a:solidFill>
                  <a:srgbClr val="000000"/>
                </a:solidFill>
                <a:latin typeface="Verdana"/>
              </a:rPr>
              <a:t>váživost</a:t>
            </a:r>
            <a:r>
              <a:rPr lang="cs-CZ" sz="2500">
                <a:solidFill>
                  <a:srgbClr val="000000"/>
                </a:solidFill>
                <a:latin typeface="Verdana"/>
              </a:rPr>
              <a:t>, byly </a:t>
            </a:r>
            <a:r>
              <a:rPr lang="cs-CZ" sz="2500" b="1">
                <a:solidFill>
                  <a:srgbClr val="000000"/>
                </a:solidFill>
                <a:latin typeface="Verdana"/>
              </a:rPr>
              <a:t>co nejpřesnější</a:t>
            </a:r>
            <a:r>
              <a:rPr lang="cs-CZ" sz="2500">
                <a:solidFill>
                  <a:srgbClr val="000000"/>
                </a:solidFill>
                <a:latin typeface="Verdana"/>
              </a:rPr>
              <a:t> a aby vážení bylo rychlé a pohodlné. 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zvýšená váživost vah je na úkor jejich</a:t>
            </a:r>
            <a:r>
              <a:rPr lang="cs-CZ" sz="3300">
                <a:solidFill>
                  <a:srgbClr val="000000"/>
                </a:solidFill>
                <a:latin typeface="Verdana"/>
              </a:rPr>
              <a:t> </a:t>
            </a:r>
            <a:r>
              <a:rPr lang="cs-CZ" sz="2500">
                <a:solidFill>
                  <a:srgbClr val="000000"/>
                </a:solidFill>
                <a:latin typeface="Verdana"/>
              </a:rPr>
              <a:t>přesnosti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Vážení se uplatňuje při přípravě standardů pro speciální analýzy</a:t>
            </a:r>
            <a:endParaRPr/>
          </a:p>
          <a:p>
            <a:pPr>
              <a:lnSpc>
                <a:spcPct val="80000"/>
              </a:lnSpc>
            </a:pPr>
            <a:r>
              <a:rPr lang="cs-CZ" sz="2500">
                <a:solidFill>
                  <a:srgbClr val="000000"/>
                </a:solidFill>
                <a:latin typeface="Verdana"/>
              </a:rPr>
              <a:t>Typy vah (dle přesnosti vážení):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"/>
            </a:pPr>
            <a:r>
              <a:rPr lang="cs-CZ" sz="2900" b="1">
                <a:solidFill>
                  <a:srgbClr val="000000"/>
                </a:solidFill>
                <a:latin typeface="Verdana"/>
              </a:rPr>
              <a:t>Předvážky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"/>
            </a:pPr>
            <a:r>
              <a:rPr lang="cs-CZ" sz="2900" b="1">
                <a:solidFill>
                  <a:srgbClr val="000000"/>
                </a:solidFill>
                <a:latin typeface="Verdana"/>
              </a:rPr>
              <a:t>Analytické váhy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b="1">
                <a:solidFill>
                  <a:srgbClr val="006666"/>
                </a:solidFill>
                <a:latin typeface="Arial"/>
              </a:rPr>
              <a:t>Laboratorní váhy</a:t>
            </a:r>
            <a:endParaRPr/>
          </a:p>
        </p:txBody>
      </p:sp>
      <p:sp>
        <p:nvSpPr>
          <p:cNvPr id="314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500" b="1">
                <a:solidFill>
                  <a:srgbClr val="000000"/>
                </a:solidFill>
                <a:latin typeface="Verdana"/>
              </a:rPr>
              <a:t>Vysvětlení základních termínů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500" b="1">
                <a:solidFill>
                  <a:srgbClr val="000000"/>
                </a:solidFill>
                <a:latin typeface="Verdana"/>
              </a:rPr>
              <a:t>Váživost vah</a:t>
            </a:r>
            <a:r>
              <a:rPr lang="cs-CZ" sz="2500">
                <a:solidFill>
                  <a:srgbClr val="000000"/>
                </a:solidFill>
                <a:latin typeface="Verdana"/>
              </a:rPr>
              <a:t> je dovolené zatížení vah. 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500" b="1">
                <a:solidFill>
                  <a:srgbClr val="000000"/>
                </a:solidFill>
                <a:latin typeface="Verdana"/>
              </a:rPr>
              <a:t>Přesnost vah</a:t>
            </a:r>
            <a:r>
              <a:rPr lang="cs-CZ" sz="2500">
                <a:solidFill>
                  <a:srgbClr val="000000"/>
                </a:solidFill>
                <a:latin typeface="Verdana"/>
              </a:rPr>
              <a:t> je nejmenší rozdíl hmotnosti, který můžeme vahami zaručit. 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500" b="1">
                <a:solidFill>
                  <a:srgbClr val="000000"/>
                </a:solidFill>
                <a:latin typeface="Verdana"/>
              </a:rPr>
              <a:t>Nulová poloha</a:t>
            </a:r>
            <a:r>
              <a:rPr lang="cs-CZ" sz="2500">
                <a:solidFill>
                  <a:srgbClr val="000000"/>
                </a:solidFill>
                <a:latin typeface="Verdana"/>
              </a:rPr>
              <a:t> je poloha vahadla u nezatížených vah. 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500" b="1">
                <a:solidFill>
                  <a:srgbClr val="000000"/>
                </a:solidFill>
                <a:latin typeface="Verdana"/>
              </a:rPr>
              <a:t>Citlivost vah</a:t>
            </a:r>
            <a:r>
              <a:rPr lang="cs-CZ" sz="2500">
                <a:solidFill>
                  <a:srgbClr val="000000"/>
                </a:solidFill>
                <a:latin typeface="Verdana"/>
              </a:rPr>
              <a:t> je poměr mezi výchylkou ukazatele z nulové polohy v dílcích stupnice a malým závažím, kterým je způsobena.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b="1">
                <a:solidFill>
                  <a:srgbClr val="006666"/>
                </a:solidFill>
                <a:latin typeface="Arial"/>
              </a:rPr>
              <a:t>Laboratorní váhy</a:t>
            </a:r>
            <a:endParaRPr/>
          </a:p>
        </p:txBody>
      </p:sp>
      <p:sp>
        <p:nvSpPr>
          <p:cNvPr id="316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900" b="1">
                <a:solidFill>
                  <a:srgbClr val="000000"/>
                </a:solidFill>
                <a:latin typeface="Verdana"/>
              </a:rPr>
              <a:t>Předvážky </a:t>
            </a:r>
            <a:r>
              <a:rPr lang="cs-CZ" sz="2900">
                <a:solidFill>
                  <a:srgbClr val="000000"/>
                </a:solidFill>
                <a:latin typeface="Verdana"/>
              </a:rPr>
              <a:t>jsou váhy s </a:t>
            </a:r>
            <a:r>
              <a:rPr lang="cs-CZ" sz="2900" b="1">
                <a:solidFill>
                  <a:srgbClr val="000000"/>
                </a:solidFill>
                <a:latin typeface="Verdana"/>
              </a:rPr>
              <a:t>přesností</a:t>
            </a:r>
            <a:r>
              <a:rPr lang="cs-CZ" sz="2900">
                <a:solidFill>
                  <a:srgbClr val="000000"/>
                </a:solidFill>
                <a:latin typeface="Verdana"/>
              </a:rPr>
              <a:t> zpravidla na </a:t>
            </a:r>
            <a:r>
              <a:rPr lang="cs-CZ" sz="2900" b="1">
                <a:solidFill>
                  <a:srgbClr val="000000"/>
                </a:solidFill>
                <a:latin typeface="Verdana"/>
              </a:rPr>
              <a:t>0,01 g</a:t>
            </a:r>
            <a:r>
              <a:rPr lang="cs-CZ" sz="2900">
                <a:solidFill>
                  <a:srgbClr val="000000"/>
                </a:solidFill>
                <a:latin typeface="Verdana"/>
              </a:rPr>
              <a:t> a </a:t>
            </a:r>
            <a:r>
              <a:rPr lang="cs-CZ" sz="2900" b="1">
                <a:solidFill>
                  <a:srgbClr val="000000"/>
                </a:solidFill>
                <a:latin typeface="Verdana"/>
              </a:rPr>
              <a:t>váživostí 200 g,</a:t>
            </a:r>
            <a:r>
              <a:rPr lang="cs-CZ" sz="2900">
                <a:solidFill>
                  <a:srgbClr val="000000"/>
                </a:solidFill>
                <a:latin typeface="Verdana"/>
              </a:rPr>
              <a:t> používáme je předvážení před vážením na analytických váhách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900" b="1">
                <a:solidFill>
                  <a:srgbClr val="000000"/>
                </a:solidFill>
                <a:latin typeface="Verdana"/>
              </a:rPr>
              <a:t>Analytické váhy </a:t>
            </a:r>
            <a:r>
              <a:rPr lang="cs-CZ" sz="2900">
                <a:solidFill>
                  <a:srgbClr val="000000"/>
                </a:solidFill>
                <a:latin typeface="Verdana"/>
              </a:rPr>
              <a:t>jsou nejpřesnější používané váhy, vážící nejčastěji s </a:t>
            </a:r>
            <a:r>
              <a:rPr lang="cs-CZ" sz="2900" b="1">
                <a:solidFill>
                  <a:srgbClr val="000000"/>
                </a:solidFill>
                <a:latin typeface="Verdana"/>
              </a:rPr>
              <a:t>přesností na 0,0001 g a váživostí do 200 g.</a:t>
            </a:r>
            <a:r>
              <a:rPr lang="cs-CZ" sz="2900">
                <a:solidFill>
                  <a:srgbClr val="000000"/>
                </a:solidFill>
                <a:latin typeface="Verdana"/>
              </a:rPr>
              <a:t> Používáme je při zvláště přesné chemické práci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200" b="1">
                <a:solidFill>
                  <a:srgbClr val="006666"/>
                </a:solidFill>
                <a:latin typeface="Arial"/>
              </a:rPr>
              <a:t>Pokyny k vážení
</a:t>
            </a:r>
            <a:endParaRPr/>
          </a:p>
        </p:txBody>
      </p:sp>
      <p:sp>
        <p:nvSpPr>
          <p:cNvPr id="318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Pro veškeré vážení platí pravidlo, že chemikálie nesmí přijít do přímého styku s miskami vah. K odvažování látek používáme vhodné nádobky. Hmotnost váženého předmětu nesmí přesahovat váživost vah, jinak by mohlo dojí k poškození až zničení vah. 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Před vlastním zvážením předmětu na analytických vahách je výhodné zjistit si předběžně jeho hmotnost pomocí předvážek. 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Dbáme, abychom váhy nepotřísnili váženou látkou. Na misku vah klademe jen předměty zcela čisté a suché. Jejich teplota musí souhlasit s teplotou vah. Veškeré manipulace s chemikáliemi (přidávání nebo ubírání) se musí provádět zásadně mimo váhy. Lehké, práškovité látky navažujeme tak, aby se nemohly rozprášit.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200" b="1">
                <a:solidFill>
                  <a:srgbClr val="006666"/>
                </a:solidFill>
                <a:latin typeface="Arial"/>
              </a:rPr>
              <a:t>Laboratorní váhy 
</a:t>
            </a:r>
            <a:endParaRPr/>
          </a:p>
        </p:txBody>
      </p:sp>
      <p:sp>
        <p:nvSpPr>
          <p:cNvPr id="320" name="CustomShape 2"/>
          <p:cNvSpPr/>
          <p:nvPr/>
        </p:nvSpPr>
        <p:spPr>
          <a:xfrm>
            <a:off x="539640" y="1914120"/>
            <a:ext cx="8353080" cy="4112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 Než přistoupíme k vlastnímu vážení, musíme se vždy přesvědčit, zda váhy správně fungují, a to přinejmenším kontrolou nulové polohy.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 Přesnost a spolehlivost výsledků vážení je zajištěna pomocí interní automatické kalibrace, která je spouštěna periodický ve stanoveném intervalu, a také při změně teploty.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 Externí kalibrace vah je prováděna akreditovanou laboratoří nejméně 1xročně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4716360" y="1341360"/>
            <a:ext cx="4044600" cy="4824000"/>
          </a:xfrm>
          <a:prstGeom prst="rect">
            <a:avLst/>
          </a:prstGeom>
          <a:ln>
            <a:noFill/>
          </a:ln>
        </p:spPr>
      </p:pic>
      <p:pic>
        <p:nvPicPr>
          <p:cNvPr id="322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395280" y="2565360"/>
            <a:ext cx="4241520" cy="3901680"/>
          </a:xfrm>
          <a:prstGeom prst="rect">
            <a:avLst/>
          </a:prstGeom>
          <a:ln>
            <a:noFill/>
          </a:ln>
        </p:spPr>
      </p:pic>
      <p:sp>
        <p:nvSpPr>
          <p:cNvPr id="323" name="CustomShape 1"/>
          <p:cNvSpPr/>
          <p:nvPr/>
        </p:nvSpPr>
        <p:spPr>
          <a:xfrm>
            <a:off x="904320" y="1916280"/>
            <a:ext cx="1667160" cy="4561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předvážky</a:t>
            </a:r>
            <a:endParaRPr/>
          </a:p>
        </p:txBody>
      </p:sp>
      <p:sp>
        <p:nvSpPr>
          <p:cNvPr id="324" name="CustomShape 2"/>
          <p:cNvSpPr/>
          <p:nvPr/>
        </p:nvSpPr>
        <p:spPr>
          <a:xfrm>
            <a:off x="5298120" y="619200"/>
            <a:ext cx="2477880" cy="4561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Analytické váhy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b="1">
                <a:solidFill>
                  <a:srgbClr val="006666"/>
                </a:solidFill>
                <a:latin typeface="Arial"/>
              </a:rPr>
              <a:t>Centrifugace</a:t>
            </a:r>
            <a:endParaRPr/>
          </a:p>
        </p:txBody>
      </p:sp>
      <p:sp>
        <p:nvSpPr>
          <p:cNvPr id="326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100">
                <a:solidFill>
                  <a:srgbClr val="000000"/>
                </a:solidFill>
                <a:latin typeface="Verdana"/>
              </a:rPr>
              <a:t>Základní dělící metoda, která slouží k rozdělení vzorku v závislosti na hustotě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z="2100" b="1">
                <a:solidFill>
                  <a:srgbClr val="000000"/>
                </a:solidFill>
                <a:latin typeface="Verdana"/>
              </a:rPr>
              <a:t>V důsledku odstředění dochází k: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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Sedimentaci sraženin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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Sedimentaci buněk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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Zahuštění bílkovin (moč, likvor)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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Dělení směsi nemísitelných kapalin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b="1">
                <a:solidFill>
                  <a:srgbClr val="006666"/>
                </a:solidFill>
                <a:latin typeface="Arial"/>
              </a:rPr>
              <a:t>Centrifugace</a:t>
            </a:r>
            <a:endParaRPr/>
          </a:p>
        </p:txBody>
      </p:sp>
      <p:sp>
        <p:nvSpPr>
          <p:cNvPr id="328" name="TextShape 2"/>
          <p:cNvSpPr txBox="1"/>
          <p:nvPr/>
        </p:nvSpPr>
        <p:spPr>
          <a:xfrm>
            <a:off x="1187280" y="155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Vliv gravitace (sedimentace) je nahrazen použitím centrifugy, ve které se zkumavky pohybují v rotoru po kruhové dráze. 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Působí tak na ně odstředivá síla, která je tím větší, čím vyšší je rychlost a delší dráha po které se zkumavky pohybují. 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Tato síla závisí na poloměru rotoru a na rychlosti se kterou se rotor otáčí.</a:t>
            </a:r>
            <a:endParaRPr/>
          </a:p>
          <a:p>
            <a:pPr algn="ctr">
              <a:lnSpc>
                <a:spcPct val="80000"/>
              </a:lnSpc>
            </a:pPr>
            <a:r>
              <a:rPr lang="cs-CZ" sz="2800" b="1">
                <a:solidFill>
                  <a:srgbClr val="000000"/>
                </a:solidFill>
                <a:latin typeface="Verdana"/>
              </a:rPr>
              <a:t>F= mrω</a:t>
            </a:r>
            <a:r>
              <a:rPr lang="cs-CZ" sz="2800" b="1" baseline="30000">
                <a:solidFill>
                  <a:srgbClr val="000000"/>
                </a:solidFill>
                <a:latin typeface="Verdana"/>
              </a:rPr>
              <a:t>2</a:t>
            </a:r>
            <a:endParaRPr/>
          </a:p>
          <a:p>
            <a:pPr algn="ctr">
              <a:lnSpc>
                <a:spcPct val="80000"/>
              </a:lnSpc>
            </a:pPr>
            <a:endParaRPr/>
          </a:p>
          <a:p>
            <a:pPr>
              <a:lnSpc>
                <a:spcPct val="80000"/>
              </a:lnSpc>
            </a:pPr>
            <a:r>
              <a:rPr lang="cs-CZ" sz="2100">
                <a:solidFill>
                  <a:srgbClr val="000000"/>
                </a:solidFill>
                <a:latin typeface="Verdana"/>
              </a:rPr>
              <a:t>F-centrifugační síla, r –poloměr rotoru, ω</a:t>
            </a:r>
            <a:r>
              <a:rPr lang="cs-CZ" sz="2100" baseline="30000">
                <a:solidFill>
                  <a:srgbClr val="000000"/>
                </a:solidFill>
                <a:latin typeface="Verdana"/>
              </a:rPr>
              <a:t>2 </a:t>
            </a:r>
            <a:r>
              <a:rPr lang="cs-CZ" sz="2100">
                <a:solidFill>
                  <a:srgbClr val="000000"/>
                </a:solidFill>
                <a:latin typeface="Verdana"/>
              </a:rPr>
              <a:t>– úhlová</a:t>
            </a:r>
            <a:endParaRPr/>
          </a:p>
          <a:p>
            <a:pPr>
              <a:lnSpc>
                <a:spcPct val="80000"/>
              </a:lnSpc>
            </a:pPr>
            <a:r>
              <a:rPr lang="cs-CZ" sz="2100">
                <a:solidFill>
                  <a:srgbClr val="000000"/>
                </a:solidFill>
                <a:latin typeface="Verdana"/>
              </a:rPr>
              <a:t>rychlost (2пf, f-frekvence otáček)</a:t>
            </a:r>
            <a:endParaRPr/>
          </a:p>
          <a:p>
            <a:pPr>
              <a:lnSpc>
                <a:spcPct val="80000"/>
              </a:lnSpc>
            </a:pPr>
            <a:endParaRPr/>
          </a:p>
          <a:p>
            <a:pPr>
              <a:lnSpc>
                <a:spcPct val="8000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>
                <a:solidFill>
                  <a:srgbClr val="006666"/>
                </a:solidFill>
                <a:latin typeface="Arial"/>
              </a:rPr>
              <a:t>Centrifugace</a:t>
            </a:r>
            <a:endParaRPr/>
          </a:p>
        </p:txBody>
      </p:sp>
      <p:sp>
        <p:nvSpPr>
          <p:cNvPr id="330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900" b="1">
                <a:solidFill>
                  <a:srgbClr val="000000"/>
                </a:solidFill>
                <a:latin typeface="Verdana"/>
              </a:rPr>
              <a:t>Centrifugační síla</a:t>
            </a:r>
            <a:endParaRPr/>
          </a:p>
          <a:p>
            <a:pPr>
              <a:lnSpc>
                <a:spcPct val="100000"/>
              </a:lnSpc>
            </a:pPr>
            <a:r>
              <a:rPr lang="cs-CZ" sz="2500" b="1">
                <a:solidFill>
                  <a:srgbClr val="000000"/>
                </a:solidFill>
                <a:latin typeface="Verdana"/>
              </a:rPr>
              <a:t>F= m</a:t>
            </a:r>
            <a:r>
              <a:rPr lang="cs-CZ" sz="1500" b="1">
                <a:solidFill>
                  <a:srgbClr val="000000"/>
                </a:solidFill>
                <a:latin typeface="Verdana"/>
              </a:rPr>
              <a:t>x</a:t>
            </a:r>
            <a:r>
              <a:rPr lang="cs-CZ" sz="2500" b="1">
                <a:solidFill>
                  <a:srgbClr val="000000"/>
                </a:solidFill>
                <a:latin typeface="Verdana"/>
              </a:rPr>
              <a:t>r</a:t>
            </a:r>
            <a:r>
              <a:rPr lang="cs-CZ" sz="1500" b="1">
                <a:solidFill>
                  <a:srgbClr val="000000"/>
                </a:solidFill>
                <a:latin typeface="Verdana"/>
              </a:rPr>
              <a:t>x</a:t>
            </a:r>
            <a:r>
              <a:rPr lang="cs-CZ" sz="2500" b="1">
                <a:solidFill>
                  <a:srgbClr val="000000"/>
                </a:solidFill>
                <a:latin typeface="Verdana"/>
              </a:rPr>
              <a:t>ω</a:t>
            </a:r>
            <a:r>
              <a:rPr lang="cs-CZ" sz="2500" b="1" baseline="30000">
                <a:solidFill>
                  <a:srgbClr val="000000"/>
                </a:solidFill>
                <a:latin typeface="Verdana"/>
              </a:rPr>
              <a:t>2</a:t>
            </a:r>
            <a:endParaRPr/>
          </a:p>
          <a:p>
            <a:pPr>
              <a:lnSpc>
                <a:spcPct val="100000"/>
              </a:lnSpc>
            </a:pPr>
            <a:r>
              <a:rPr lang="cs-CZ" sz="1900">
                <a:solidFill>
                  <a:srgbClr val="000000"/>
                </a:solidFill>
                <a:latin typeface="Verdana"/>
              </a:rPr>
              <a:t>F-centrifugační síla, m-hmotnost částice,r –poloměr rotoru, ω</a:t>
            </a:r>
            <a:r>
              <a:rPr lang="cs-CZ" sz="1900" baseline="30000">
                <a:solidFill>
                  <a:srgbClr val="000000"/>
                </a:solidFill>
                <a:latin typeface="Verdana"/>
              </a:rPr>
              <a:t>2 </a:t>
            </a:r>
            <a:r>
              <a:rPr lang="cs-CZ" sz="1900">
                <a:solidFill>
                  <a:srgbClr val="000000"/>
                </a:solidFill>
                <a:latin typeface="Verdana"/>
              </a:rPr>
              <a:t>– úhlová rychlost (2пf, f-frekvence otáček)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900" b="1">
                <a:solidFill>
                  <a:srgbClr val="000000"/>
                </a:solidFill>
                <a:latin typeface="Verdana"/>
              </a:rPr>
              <a:t>Relativní centrifugační síla-</a:t>
            </a:r>
            <a:r>
              <a:rPr lang="cs-CZ" sz="2100" b="1">
                <a:solidFill>
                  <a:srgbClr val="000000"/>
                </a:solidFill>
                <a:latin typeface="Verdana"/>
              </a:rPr>
              <a:t> </a:t>
            </a:r>
            <a:r>
              <a:rPr lang="cs-CZ" sz="2100">
                <a:solidFill>
                  <a:srgbClr val="000000"/>
                </a:solidFill>
                <a:latin typeface="Verdana"/>
              </a:rPr>
              <a:t>vyjadřuje poměr mezi centrifugačním a tíhovým zrychlením (kolikrát se při centrifugaci znásobí tíha částic)</a:t>
            </a:r>
            <a:endParaRPr/>
          </a:p>
          <a:p>
            <a:pPr>
              <a:lnSpc>
                <a:spcPct val="100000"/>
              </a:lnSpc>
            </a:pPr>
            <a:r>
              <a:rPr lang="cs-CZ" sz="2500" b="1">
                <a:solidFill>
                  <a:srgbClr val="000000"/>
                </a:solidFill>
                <a:latin typeface="Verdana"/>
              </a:rPr>
              <a:t>R=r</a:t>
            </a:r>
            <a:r>
              <a:rPr lang="cs-CZ" sz="1500" b="1">
                <a:solidFill>
                  <a:srgbClr val="000000"/>
                </a:solidFill>
                <a:latin typeface="Verdana"/>
              </a:rPr>
              <a:t>x</a:t>
            </a:r>
            <a:r>
              <a:rPr lang="cs-CZ" sz="2500" b="1">
                <a:solidFill>
                  <a:srgbClr val="000000"/>
                </a:solidFill>
                <a:latin typeface="Verdana"/>
              </a:rPr>
              <a:t>ω</a:t>
            </a:r>
            <a:r>
              <a:rPr lang="cs-CZ" sz="2500" b="1" baseline="30000">
                <a:solidFill>
                  <a:srgbClr val="000000"/>
                </a:solidFill>
                <a:latin typeface="Verdana"/>
              </a:rPr>
              <a:t>2</a:t>
            </a:r>
            <a:r>
              <a:rPr lang="cs-CZ" sz="2500" b="1">
                <a:solidFill>
                  <a:srgbClr val="000000"/>
                </a:solidFill>
                <a:latin typeface="Verdana"/>
              </a:rPr>
              <a:t>/g</a:t>
            </a:r>
            <a:endParaRPr/>
          </a:p>
          <a:p>
            <a:pPr>
              <a:lnSpc>
                <a:spcPct val="100000"/>
              </a:lnSpc>
            </a:pPr>
            <a:r>
              <a:rPr lang="cs-CZ" sz="2500">
                <a:solidFill>
                  <a:srgbClr val="000000"/>
                </a:solidFill>
                <a:latin typeface="Verdana"/>
              </a:rPr>
              <a:t>g</a:t>
            </a:r>
            <a:r>
              <a:rPr lang="cs-CZ" sz="2500" b="1">
                <a:solidFill>
                  <a:srgbClr val="000000"/>
                </a:solidFill>
                <a:latin typeface="Verdana"/>
              </a:rPr>
              <a:t>- tíhové zrychlení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79280" y="1700280"/>
            <a:ext cx="5651280" cy="4806720"/>
          </a:xfrm>
          <a:prstGeom prst="rect">
            <a:avLst/>
          </a:prstGeom>
          <a:ln>
            <a:noFill/>
          </a:ln>
        </p:spPr>
      </p:pic>
      <p:sp>
        <p:nvSpPr>
          <p:cNvPr id="332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200" b="1">
                <a:solidFill>
                  <a:srgbClr val="000000"/>
                </a:solidFill>
                <a:latin typeface="Arial"/>
              </a:rPr>
              <a:t>Centrifugace </a:t>
            </a:r>
            <a:endParaRPr/>
          </a:p>
        </p:txBody>
      </p:sp>
      <p:sp>
        <p:nvSpPr>
          <p:cNvPr id="333" name="CustomShape 2"/>
          <p:cNvSpPr/>
          <p:nvPr/>
        </p:nvSpPr>
        <p:spPr>
          <a:xfrm>
            <a:off x="5940360" y="2219400"/>
            <a:ext cx="2879280" cy="1918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Oddělení krevních elementů od plazmy, resp. krevní sraženiny od séra</a:t>
            </a:r>
            <a:endParaRPr/>
          </a:p>
        </p:txBody>
      </p:sp>
      <p:sp>
        <p:nvSpPr>
          <p:cNvPr id="334" name="CustomShape 3"/>
          <p:cNvSpPr/>
          <p:nvPr/>
        </p:nvSpPr>
        <p:spPr>
          <a:xfrm>
            <a:off x="1403640" y="2637000"/>
            <a:ext cx="1043640" cy="3952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plazma</a:t>
            </a:r>
            <a:endParaRPr/>
          </a:p>
        </p:txBody>
      </p:sp>
      <p:sp>
        <p:nvSpPr>
          <p:cNvPr id="335" name="CustomShape 4"/>
          <p:cNvSpPr/>
          <p:nvPr/>
        </p:nvSpPr>
        <p:spPr>
          <a:xfrm>
            <a:off x="3851640" y="1700280"/>
            <a:ext cx="944640" cy="3952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sérum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200" b="1">
                <a:solidFill>
                  <a:srgbClr val="006666"/>
                </a:solidFill>
                <a:latin typeface="Arial"/>
              </a:rPr>
              <a:t>Dělené odměrné sklo – </a:t>
            </a:r>
            <a:r>
              <a:rPr lang="cs-CZ" sz="2500">
                <a:solidFill>
                  <a:srgbClr val="006666"/>
                </a:solidFill>
                <a:latin typeface="Arial"/>
              </a:rPr>
              <a:t>odměrné válce, dělené pipety
</a:t>
            </a:r>
            <a:endParaRPr/>
          </a:p>
        </p:txBody>
      </p:sp>
      <p:pic>
        <p:nvPicPr>
          <p:cNvPr id="186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268360" y="1844640"/>
            <a:ext cx="1495080" cy="3962160"/>
          </a:xfrm>
          <a:prstGeom prst="rect">
            <a:avLst/>
          </a:prstGeom>
          <a:ln>
            <a:noFill/>
          </a:ln>
        </p:spPr>
      </p:pic>
      <p:pic>
        <p:nvPicPr>
          <p:cNvPr id="187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4643280" y="2060640"/>
            <a:ext cx="2885760" cy="3352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200" b="1">
                <a:solidFill>
                  <a:srgbClr val="000000"/>
                </a:solidFill>
                <a:latin typeface="Arial"/>
              </a:rPr>
              <a:t>Centrifugace – zakoncentrování biol. materiálu</a:t>
            </a:r>
            <a:endParaRPr/>
          </a:p>
        </p:txBody>
      </p:sp>
      <p:pic>
        <p:nvPicPr>
          <p:cNvPr id="33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1116000" y="1773360"/>
            <a:ext cx="4463640" cy="4819320"/>
          </a:xfrm>
          <a:prstGeom prst="rect">
            <a:avLst/>
          </a:prstGeom>
          <a:ln>
            <a:noFill/>
          </a:ln>
        </p:spPr>
      </p:pic>
      <p:sp>
        <p:nvSpPr>
          <p:cNvPr id="338" name="CustomShape 2"/>
          <p:cNvSpPr/>
          <p:nvPr/>
        </p:nvSpPr>
        <p:spPr>
          <a:xfrm>
            <a:off x="5849640" y="1982880"/>
            <a:ext cx="3159000" cy="7002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Koncentrační zkumavky </a:t>
            </a:r>
            <a:endParaRPr/>
          </a:p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VIVASPIN (Santorius)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b="1">
                <a:solidFill>
                  <a:srgbClr val="000000"/>
                </a:solidFill>
                <a:latin typeface="Arial"/>
              </a:rPr>
              <a:t>Centrifuga s výkyvným rotorem</a:t>
            </a:r>
            <a:endParaRPr/>
          </a:p>
        </p:txBody>
      </p:sp>
      <p:pic>
        <p:nvPicPr>
          <p:cNvPr id="340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916280"/>
            <a:ext cx="3960360" cy="4247640"/>
          </a:xfrm>
          <a:prstGeom prst="rect">
            <a:avLst/>
          </a:prstGeom>
          <a:ln>
            <a:noFill/>
          </a:ln>
        </p:spPr>
      </p:pic>
      <p:sp>
        <p:nvSpPr>
          <p:cNvPr id="341" name="CustomShape 2"/>
          <p:cNvSpPr/>
          <p:nvPr/>
        </p:nvSpPr>
        <p:spPr>
          <a:xfrm>
            <a:off x="4067280" y="1628640"/>
            <a:ext cx="4752720" cy="338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>
                <a:solidFill>
                  <a:srgbClr val="000000"/>
                </a:solidFill>
                <a:latin typeface="Verdana"/>
              </a:rPr>
              <a:t> Výkyvný rotor pojme až 32 zkumavek 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>
                <a:solidFill>
                  <a:srgbClr val="000000"/>
                </a:solidFill>
                <a:latin typeface="Verdana"/>
              </a:rPr>
              <a:t>Dovoluje až 4400 ot./min, s odstředivou silou 2 800 × g 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>
                <a:solidFill>
                  <a:srgbClr val="000000"/>
                </a:solidFill>
                <a:latin typeface="Verdana"/>
              </a:rPr>
              <a:t> Rozjezd na plné otáčky s plnou zátěží do 26 sekund, 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>
                <a:solidFill>
                  <a:srgbClr val="000000"/>
                </a:solidFill>
                <a:latin typeface="Verdana"/>
              </a:rPr>
              <a:t> brždění do 19 sekund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>
                <a:solidFill>
                  <a:srgbClr val="000000"/>
                </a:solidFill>
                <a:latin typeface="Verdana"/>
              </a:rPr>
              <a:t>Verze RH: </a:t>
            </a:r>
            <a:r>
              <a:rPr lang="cs-CZ" b="1">
                <a:solidFill>
                  <a:srgbClr val="000000"/>
                </a:solidFill>
                <a:latin typeface="Verdana"/>
              </a:rPr>
              <a:t>vyhřívání</a:t>
            </a:r>
            <a:r>
              <a:rPr lang="cs-CZ">
                <a:solidFill>
                  <a:srgbClr val="000000"/>
                </a:solidFill>
                <a:latin typeface="Verdana"/>
              </a:rPr>
              <a:t> a </a:t>
            </a:r>
            <a:r>
              <a:rPr lang="cs-CZ" b="1">
                <a:solidFill>
                  <a:srgbClr val="000000"/>
                </a:solidFill>
                <a:latin typeface="Verdana"/>
              </a:rPr>
              <a:t>chlazení</a:t>
            </a:r>
            <a:r>
              <a:rPr lang="cs-CZ">
                <a:solidFill>
                  <a:srgbClr val="000000"/>
                </a:solidFill>
                <a:latin typeface="Verdana"/>
              </a:rPr>
              <a:t> umožňuje přesně stanovit teplotní podmínky v rozpětí −9 až +42 °C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>
                <a:solidFill>
                  <a:srgbClr val="000000"/>
                </a:solidFill>
                <a:latin typeface="Arial"/>
              </a:rPr>
              <a:t>Centrifuga s úhlovým rotorem</a:t>
            </a:r>
            <a:endParaRPr/>
          </a:p>
        </p:txBody>
      </p:sp>
      <p:pic>
        <p:nvPicPr>
          <p:cNvPr id="343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4724280"/>
            <a:ext cx="2447640" cy="1933200"/>
          </a:xfrm>
          <a:prstGeom prst="rect">
            <a:avLst/>
          </a:prstGeom>
          <a:ln>
            <a:noFill/>
          </a:ln>
        </p:spPr>
      </p:pic>
      <p:pic>
        <p:nvPicPr>
          <p:cNvPr id="344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250920" y="1413000"/>
            <a:ext cx="3358800" cy="3444480"/>
          </a:xfrm>
          <a:prstGeom prst="rect">
            <a:avLst/>
          </a:prstGeom>
          <a:ln>
            <a:noFill/>
          </a:ln>
        </p:spPr>
      </p:pic>
      <p:sp>
        <p:nvSpPr>
          <p:cNvPr id="345" name="CustomShape 2"/>
          <p:cNvSpPr/>
          <p:nvPr/>
        </p:nvSpPr>
        <p:spPr>
          <a:xfrm>
            <a:off x="3635280" y="1557360"/>
            <a:ext cx="5257440" cy="5210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Specifikace: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maximální otáčky u úhlového rotoru - 17.500 rpm, 30.130 x g    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akcelerace do maximálních otáček a brzdění při plném osazení zkumavek do 25 sekund 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možnost použití adaptérů pro zkumavky 0,5 ml, 0,4 ml a 0,2 ml 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všechny rotory odolný vůči chemikáliím, autoklávovatelné  při 121°C, 20 minut  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automatický přepočet rpm/RCF stisknutím tlačítka </a:t>
            </a:r>
            <a:endParaRPr/>
          </a:p>
          <a:p>
            <a:pPr>
              <a:lnSpc>
                <a:spcPct val="100000"/>
              </a:lnSpc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k dispozici celkem 8 rotorů,</a:t>
            </a:r>
            <a:r>
              <a:rPr lang="cs-CZ" sz="2400">
                <a:solidFill>
                  <a:srgbClr val="000000"/>
                </a:solidFill>
                <a:latin typeface="Verdana"/>
              </a:rPr>
              <a:t>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CustomShape 1"/>
          <p:cNvSpPr/>
          <p:nvPr/>
        </p:nvSpPr>
        <p:spPr>
          <a:xfrm>
            <a:off x="0" y="620640"/>
            <a:ext cx="9737280" cy="518760"/>
          </a:xfrm>
          <a:prstGeom prst="rect">
            <a:avLst/>
          </a:prstGeom>
          <a:noFill/>
          <a:ln>
            <a:noFill/>
          </a:ln>
        </p:spPr>
      </p:sp>
      <p:sp>
        <p:nvSpPr>
          <p:cNvPr id="347" name="TextShape 2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>
                <a:solidFill>
                  <a:srgbClr val="000000"/>
                </a:solidFill>
                <a:latin typeface="Arial"/>
              </a:rPr>
              <a:t>Ultracentrifuga</a:t>
            </a:r>
            <a:endParaRPr/>
          </a:p>
        </p:txBody>
      </p:sp>
      <p:pic>
        <p:nvPicPr>
          <p:cNvPr id="348" name="Picture 9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700280"/>
            <a:ext cx="4032000" cy="4133520"/>
          </a:xfrm>
          <a:prstGeom prst="rect">
            <a:avLst/>
          </a:prstGeom>
          <a:ln>
            <a:noFill/>
          </a:ln>
        </p:spPr>
      </p:pic>
      <p:sp>
        <p:nvSpPr>
          <p:cNvPr id="349" name="CustomShape 3"/>
          <p:cNvSpPr/>
          <p:nvPr/>
        </p:nvSpPr>
        <p:spPr>
          <a:xfrm>
            <a:off x="4246560" y="1628640"/>
            <a:ext cx="4897080" cy="4968360"/>
          </a:xfrm>
          <a:prstGeom prst="rect">
            <a:avLst/>
          </a:prstGeom>
          <a:solidFill>
            <a:srgbClr val="99CCCC"/>
          </a:solidFill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 sz="2000">
                <a:solidFill>
                  <a:srgbClr val="000000"/>
                </a:solidFill>
                <a:latin typeface="Arial"/>
              </a:rPr>
              <a:t>Rozsáhlé příslušenství, umožňující centrifugovat objemy od 0,2 do 30 ml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 sz="2000">
                <a:solidFill>
                  <a:srgbClr val="000000"/>
                </a:solidFill>
                <a:latin typeface="Arial"/>
              </a:rPr>
              <a:t>Rozsah nastavení teploty: 0 až +40°C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 sz="2000">
                <a:solidFill>
                  <a:srgbClr val="000000"/>
                </a:solidFill>
                <a:latin typeface="Arial"/>
              </a:rPr>
              <a:t>Automatické rozpoznávání rotorů, imbalanční detektor 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 sz="2000">
                <a:solidFill>
                  <a:srgbClr val="000000"/>
                </a:solidFill>
                <a:latin typeface="Arial"/>
              </a:rPr>
              <a:t>Programování otáček/g, akcelerace, decelerace, času centrifugace, teploty, integrálu 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 sz="2000">
                <a:solidFill>
                  <a:srgbClr val="000000"/>
                </a:solidFill>
                <a:latin typeface="Arial"/>
              </a:rPr>
              <a:t>9 akceleračních a 9 deceleračních stupňů, </a:t>
            </a:r>
            <a:endParaRPr/>
          </a:p>
          <a:p>
            <a:pPr>
              <a:lnSpc>
                <a:spcPct val="100000"/>
              </a:lnSpc>
            </a:pPr>
            <a:r>
              <a:rPr lang="cs-CZ" sz="2000" b="1" u="sng">
                <a:solidFill>
                  <a:srgbClr val="000000"/>
                </a:solidFill>
                <a:latin typeface="Arial"/>
              </a:rPr>
              <a:t>Výkyvné rotory (3 typy):</a:t>
            </a:r>
            <a:endParaRPr/>
          </a:p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S55-S</a:t>
            </a:r>
            <a:endParaRPr/>
          </a:p>
          <a:p>
            <a:pPr>
              <a:lnSpc>
                <a:spcPct val="100000"/>
              </a:lnSpc>
            </a:pPr>
            <a:r>
              <a:rPr lang="cs-CZ" sz="2000">
                <a:solidFill>
                  <a:srgbClr val="000000"/>
                </a:solidFill>
                <a:latin typeface="Arial"/>
              </a:rPr>
              <a:t>4 x 2,2 ml, 55000 ot./min (258826 x g)</a:t>
            </a:r>
            <a:endParaRPr/>
          </a:p>
          <a:p>
            <a:pPr>
              <a:lnSpc>
                <a:spcPct val="100000"/>
              </a:lnSpc>
            </a:pPr>
            <a:r>
              <a:rPr lang="cs-CZ" sz="2000" b="1" u="sng">
                <a:solidFill>
                  <a:srgbClr val="000000"/>
                </a:solidFill>
                <a:latin typeface="Arial"/>
              </a:rPr>
              <a:t>Úhlové rotory (13 typů):</a:t>
            </a:r>
            <a:endParaRPr/>
          </a:p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S150-AT</a:t>
            </a:r>
            <a:endParaRPr/>
          </a:p>
          <a:p>
            <a:pPr>
              <a:lnSpc>
                <a:spcPct val="100000"/>
              </a:lnSpc>
            </a:pPr>
            <a:r>
              <a:rPr lang="cs-CZ" sz="2000">
                <a:solidFill>
                  <a:srgbClr val="000000"/>
                </a:solidFill>
                <a:latin typeface="Arial"/>
              </a:rPr>
              <a:t>8 x 2 ml, 150000 ot./min (899744 x g)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>
                <a:solidFill>
                  <a:srgbClr val="000000"/>
                </a:solidFill>
                <a:latin typeface="Arial"/>
              </a:rPr>
              <a:t>Cytocentrifugy</a:t>
            </a:r>
            <a:endParaRPr/>
          </a:p>
        </p:txBody>
      </p:sp>
      <p:pic>
        <p:nvPicPr>
          <p:cNvPr id="351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179280" y="1628640"/>
            <a:ext cx="3333240" cy="1723680"/>
          </a:xfrm>
          <a:prstGeom prst="rect">
            <a:avLst/>
          </a:prstGeom>
          <a:ln>
            <a:noFill/>
          </a:ln>
        </p:spPr>
      </p:pic>
      <p:pic>
        <p:nvPicPr>
          <p:cNvPr id="352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6300720" y="2637000"/>
            <a:ext cx="2842920" cy="3141360"/>
          </a:xfrm>
          <a:prstGeom prst="rect">
            <a:avLst/>
          </a:prstGeom>
          <a:ln>
            <a:noFill/>
          </a:ln>
        </p:spPr>
      </p:pic>
      <p:pic>
        <p:nvPicPr>
          <p:cNvPr id="353" name="Picture 7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3689280"/>
            <a:ext cx="3300120" cy="3168360"/>
          </a:xfrm>
          <a:prstGeom prst="rect">
            <a:avLst/>
          </a:prstGeom>
          <a:ln>
            <a:noFill/>
          </a:ln>
        </p:spPr>
      </p:pic>
      <p:pic>
        <p:nvPicPr>
          <p:cNvPr id="354" name="Picture 9"/>
          <p:cNvPicPr/>
          <p:nvPr/>
        </p:nvPicPr>
        <p:blipFill>
          <a:blip r:embed="rId5"/>
          <a:stretch>
            <a:fillRect/>
          </a:stretch>
        </p:blipFill>
        <p:spPr>
          <a:xfrm>
            <a:off x="3708360" y="2060640"/>
            <a:ext cx="1228320" cy="1352160"/>
          </a:xfrm>
          <a:prstGeom prst="rect">
            <a:avLst/>
          </a:prstGeom>
          <a:ln>
            <a:noFill/>
          </a:ln>
        </p:spPr>
      </p:pic>
      <p:pic>
        <p:nvPicPr>
          <p:cNvPr id="355" name="Picture 10"/>
          <p:cNvPicPr/>
          <p:nvPr/>
        </p:nvPicPr>
        <p:blipFill>
          <a:blip r:embed="rId6"/>
          <a:stretch>
            <a:fillRect/>
          </a:stretch>
        </p:blipFill>
        <p:spPr>
          <a:xfrm>
            <a:off x="3635280" y="3213000"/>
            <a:ext cx="2352240" cy="990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>
                <a:solidFill>
                  <a:srgbClr val="006666"/>
                </a:solidFill>
                <a:latin typeface="Arial"/>
              </a:rPr>
              <a:t>Míchačky a třepačky</a:t>
            </a:r>
            <a:endParaRPr/>
          </a:p>
        </p:txBody>
      </p:sp>
      <p:sp>
        <p:nvSpPr>
          <p:cNvPr id="357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Slouží k urychlení rozpouštění substancí při přípravě roztoků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Pro promíchání obsahu zkumavky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K důkladnému šetrnému promíchání biologického materiálu (krev, mozkomíšní mok, moč)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Druhy: třepačka s vibračním pohybem, vibrační třepačka s excentrickým pohybem gumového lůžka (vortex), rotační míchačka s kývavým pohybem…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CustomShape 1"/>
          <p:cNvSpPr/>
          <p:nvPr/>
        </p:nvSpPr>
        <p:spPr>
          <a:xfrm>
            <a:off x="684360" y="549360"/>
            <a:ext cx="2666520" cy="3952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Míchačka s ohřevem</a:t>
            </a:r>
            <a:endParaRPr/>
          </a:p>
        </p:txBody>
      </p:sp>
      <p:sp>
        <p:nvSpPr>
          <p:cNvPr id="359" name="CustomShape 2"/>
          <p:cNvSpPr/>
          <p:nvPr/>
        </p:nvSpPr>
        <p:spPr>
          <a:xfrm>
            <a:off x="6444720" y="333360"/>
            <a:ext cx="943200" cy="3952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vortex</a:t>
            </a:r>
            <a:endParaRPr/>
          </a:p>
        </p:txBody>
      </p:sp>
      <p:sp>
        <p:nvSpPr>
          <p:cNvPr id="360" name="CustomShape 3"/>
          <p:cNvSpPr/>
          <p:nvPr/>
        </p:nvSpPr>
        <p:spPr>
          <a:xfrm>
            <a:off x="3780000" y="6165720"/>
            <a:ext cx="1299600" cy="3952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Třepačka</a:t>
            </a:r>
            <a:endParaRPr/>
          </a:p>
        </p:txBody>
      </p:sp>
      <p:pic>
        <p:nvPicPr>
          <p:cNvPr id="361" name="Picture 10"/>
          <p:cNvPicPr/>
          <p:nvPr/>
        </p:nvPicPr>
        <p:blipFill>
          <a:blip r:embed="rId2"/>
          <a:stretch>
            <a:fillRect/>
          </a:stretch>
        </p:blipFill>
        <p:spPr>
          <a:xfrm>
            <a:off x="250920" y="1125360"/>
            <a:ext cx="2725200" cy="3673080"/>
          </a:xfrm>
          <a:prstGeom prst="rect">
            <a:avLst/>
          </a:prstGeom>
          <a:ln>
            <a:noFill/>
          </a:ln>
        </p:spPr>
      </p:pic>
      <p:pic>
        <p:nvPicPr>
          <p:cNvPr id="362" name="Picture 11"/>
          <p:cNvPicPr/>
          <p:nvPr/>
        </p:nvPicPr>
        <p:blipFill>
          <a:blip r:embed="rId3"/>
          <a:stretch>
            <a:fillRect/>
          </a:stretch>
        </p:blipFill>
        <p:spPr>
          <a:xfrm>
            <a:off x="2843280" y="3068640"/>
            <a:ext cx="3057120" cy="3152520"/>
          </a:xfrm>
          <a:prstGeom prst="rect">
            <a:avLst/>
          </a:prstGeom>
          <a:ln>
            <a:noFill/>
          </a:ln>
        </p:spPr>
      </p:pic>
      <p:pic>
        <p:nvPicPr>
          <p:cNvPr id="363" name="Picture 12"/>
          <p:cNvPicPr/>
          <p:nvPr/>
        </p:nvPicPr>
        <p:blipFill>
          <a:blip r:embed="rId4"/>
          <a:stretch>
            <a:fillRect/>
          </a:stretch>
        </p:blipFill>
        <p:spPr>
          <a:xfrm>
            <a:off x="4716360" y="765000"/>
            <a:ext cx="2076120" cy="2409480"/>
          </a:xfrm>
          <a:prstGeom prst="rect">
            <a:avLst/>
          </a:prstGeom>
          <a:ln>
            <a:noFill/>
          </a:ln>
        </p:spPr>
      </p:pic>
      <p:pic>
        <p:nvPicPr>
          <p:cNvPr id="364" name="Picture 13"/>
          <p:cNvPicPr/>
          <p:nvPr/>
        </p:nvPicPr>
        <p:blipFill>
          <a:blip r:embed="rId5"/>
          <a:stretch>
            <a:fillRect/>
          </a:stretch>
        </p:blipFill>
        <p:spPr>
          <a:xfrm>
            <a:off x="6588000" y="836640"/>
            <a:ext cx="2295000" cy="2180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CustomShape 1"/>
          <p:cNvSpPr/>
          <p:nvPr/>
        </p:nvSpPr>
        <p:spPr>
          <a:xfrm>
            <a:off x="1279080" y="163440"/>
            <a:ext cx="2343600" cy="3952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Rotační míchačka</a:t>
            </a:r>
            <a:endParaRPr/>
          </a:p>
        </p:txBody>
      </p:sp>
      <p:pic>
        <p:nvPicPr>
          <p:cNvPr id="366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187280" y="692280"/>
            <a:ext cx="4070160" cy="2728440"/>
          </a:xfrm>
          <a:prstGeom prst="rect">
            <a:avLst/>
          </a:prstGeom>
          <a:ln>
            <a:noFill/>
          </a:ln>
        </p:spPr>
      </p:pic>
      <p:pic>
        <p:nvPicPr>
          <p:cNvPr id="367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611280" y="4365720"/>
            <a:ext cx="2592000" cy="2155320"/>
          </a:xfrm>
          <a:prstGeom prst="rect">
            <a:avLst/>
          </a:prstGeom>
          <a:ln>
            <a:noFill/>
          </a:ln>
        </p:spPr>
      </p:pic>
      <p:sp>
        <p:nvSpPr>
          <p:cNvPr id="368" name="CustomShape 2"/>
          <p:cNvSpPr/>
          <p:nvPr/>
        </p:nvSpPr>
        <p:spPr>
          <a:xfrm>
            <a:off x="244440" y="3860640"/>
            <a:ext cx="3886200" cy="3952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Orbitální třepačka na destičky</a:t>
            </a:r>
            <a:r>
              <a:rPr lang="cs-CZ" sz="2000">
                <a:solidFill>
                  <a:srgbClr val="000000"/>
                </a:solidFill>
                <a:latin typeface="Verdana"/>
              </a:rPr>
              <a:t> </a:t>
            </a:r>
            <a:endParaRPr/>
          </a:p>
        </p:txBody>
      </p:sp>
      <p:pic>
        <p:nvPicPr>
          <p:cNvPr id="369" name="Picture 8"/>
          <p:cNvPicPr/>
          <p:nvPr/>
        </p:nvPicPr>
        <p:blipFill>
          <a:blip r:embed="rId4"/>
          <a:stretch>
            <a:fillRect/>
          </a:stretch>
        </p:blipFill>
        <p:spPr>
          <a:xfrm>
            <a:off x="6443640" y="4724280"/>
            <a:ext cx="1980720" cy="1742760"/>
          </a:xfrm>
          <a:prstGeom prst="rect">
            <a:avLst/>
          </a:prstGeom>
          <a:ln>
            <a:noFill/>
          </a:ln>
        </p:spPr>
      </p:pic>
      <p:sp>
        <p:nvSpPr>
          <p:cNvPr id="370" name="CustomShape 3"/>
          <p:cNvSpPr/>
          <p:nvPr/>
        </p:nvSpPr>
        <p:spPr>
          <a:xfrm>
            <a:off x="5796360" y="3860640"/>
            <a:ext cx="2765880" cy="3952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Třepačka na stojánky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CustomShape 1"/>
          <p:cNvSpPr/>
          <p:nvPr/>
        </p:nvSpPr>
        <p:spPr>
          <a:xfrm>
            <a:off x="975600" y="549360"/>
            <a:ext cx="5752800" cy="51696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800" b="1">
                <a:solidFill>
                  <a:srgbClr val="000000"/>
                </a:solidFill>
                <a:latin typeface="Arial"/>
              </a:rPr>
              <a:t>Zařízení  pro temperování vzorků</a:t>
            </a:r>
            <a:endParaRPr/>
          </a:p>
        </p:txBody>
      </p:sp>
      <p:sp>
        <p:nvSpPr>
          <p:cNvPr id="372" name="CustomShape 2"/>
          <p:cNvSpPr/>
          <p:nvPr/>
        </p:nvSpPr>
        <p:spPr>
          <a:xfrm>
            <a:off x="298080" y="4503600"/>
            <a:ext cx="4055040" cy="7002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Suchá lázeň </a:t>
            </a:r>
            <a:endParaRPr/>
          </a:p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teplotní rozsah: +5 °C až 150 °C </a:t>
            </a:r>
            <a:endParaRPr/>
          </a:p>
        </p:txBody>
      </p:sp>
      <p:pic>
        <p:nvPicPr>
          <p:cNvPr id="373" name="Picture 9"/>
          <p:cNvPicPr/>
          <p:nvPr/>
        </p:nvPicPr>
        <p:blipFill>
          <a:blip r:embed="rId2"/>
          <a:stretch>
            <a:fillRect/>
          </a:stretch>
        </p:blipFill>
        <p:spPr>
          <a:xfrm>
            <a:off x="755640" y="2349360"/>
            <a:ext cx="2781000" cy="2057040"/>
          </a:xfrm>
          <a:prstGeom prst="rect">
            <a:avLst/>
          </a:prstGeom>
          <a:ln>
            <a:noFill/>
          </a:ln>
        </p:spPr>
      </p:pic>
      <p:pic>
        <p:nvPicPr>
          <p:cNvPr id="374" name="Picture 10"/>
          <p:cNvPicPr/>
          <p:nvPr/>
        </p:nvPicPr>
        <p:blipFill>
          <a:blip r:embed="rId3"/>
          <a:stretch>
            <a:fillRect/>
          </a:stretch>
        </p:blipFill>
        <p:spPr>
          <a:xfrm>
            <a:off x="5292720" y="2060640"/>
            <a:ext cx="2771280" cy="2495160"/>
          </a:xfrm>
          <a:prstGeom prst="rect">
            <a:avLst/>
          </a:prstGeom>
          <a:ln>
            <a:noFill/>
          </a:ln>
        </p:spPr>
      </p:pic>
      <p:sp>
        <p:nvSpPr>
          <p:cNvPr id="375" name="CustomShape 3"/>
          <p:cNvSpPr/>
          <p:nvPr/>
        </p:nvSpPr>
        <p:spPr>
          <a:xfrm>
            <a:off x="4640760" y="4508640"/>
            <a:ext cx="4224240" cy="10051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Kompaktní inkubátor s třepačkou</a:t>
            </a:r>
            <a:endParaRPr/>
          </a:p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rozsah teplot: +5°C až 60°C </a:t>
            </a:r>
            <a:endParaRPr/>
          </a:p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rychlost třepání: 30 - 300 rpm 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200" b="1">
                <a:solidFill>
                  <a:srgbClr val="000000"/>
                </a:solidFill>
                <a:latin typeface="Arial"/>
              </a:rPr>
              <a:t>Zařízení  pro temperování vzorků</a:t>
            </a:r>
            <a:endParaRPr/>
          </a:p>
        </p:txBody>
      </p:sp>
      <p:pic>
        <p:nvPicPr>
          <p:cNvPr id="377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484360" y="1700280"/>
            <a:ext cx="4105080" cy="2885760"/>
          </a:xfrm>
          <a:prstGeom prst="rect">
            <a:avLst/>
          </a:prstGeom>
          <a:ln>
            <a:noFill/>
          </a:ln>
        </p:spPr>
      </p:pic>
      <p:sp>
        <p:nvSpPr>
          <p:cNvPr id="378" name="CustomShape 2"/>
          <p:cNvSpPr/>
          <p:nvPr/>
        </p:nvSpPr>
        <p:spPr>
          <a:xfrm>
            <a:off x="1459440" y="4791240"/>
            <a:ext cx="5784840" cy="10051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Vodní lázeň – objem  2, 4, 8, 12 L, </a:t>
            </a:r>
            <a:endParaRPr/>
          </a:p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rozsah teplot: +5°C až 100°C </a:t>
            </a:r>
            <a:endParaRPr/>
          </a:p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modely 8 a 12 L mají drén na vypouštění vody</a:t>
            </a:r>
            <a:r>
              <a:rPr lang="cs-CZ" sz="2000">
                <a:solidFill>
                  <a:srgbClr val="000000"/>
                </a:solidFill>
                <a:latin typeface="Verdana"/>
              </a:rPr>
              <a:t>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200" b="1">
                <a:solidFill>
                  <a:srgbClr val="006666"/>
                </a:solidFill>
                <a:latin typeface="Arial"/>
              </a:rPr>
              <a:t>Nedělené sklo: odměrné baňky,
nedělené pipety</a:t>
            </a:r>
            <a:endParaRPr/>
          </a:p>
        </p:txBody>
      </p:sp>
      <p:sp>
        <p:nvSpPr>
          <p:cNvPr id="189" name="TextShape 2"/>
          <p:cNvSpPr txBox="1"/>
          <p:nvPr/>
        </p:nvSpPr>
        <p:spPr>
          <a:xfrm>
            <a:off x="1370160" y="2311560"/>
            <a:ext cx="5194080" cy="36302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0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50920" y="1773360"/>
            <a:ext cx="5113080" cy="4544640"/>
          </a:xfrm>
          <a:prstGeom prst="rect">
            <a:avLst/>
          </a:prstGeom>
          <a:ln>
            <a:noFill/>
          </a:ln>
        </p:spPr>
      </p:pic>
      <p:pic>
        <p:nvPicPr>
          <p:cNvPr id="191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5292720" y="1413000"/>
            <a:ext cx="3619080" cy="5209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000" b="1">
                <a:solidFill>
                  <a:srgbClr val="006666"/>
                </a:solidFill>
                <a:latin typeface="Arial"/>
              </a:rPr>
              <a:t>Teploměry</a:t>
            </a:r>
            <a:endParaRPr/>
          </a:p>
        </p:txBody>
      </p:sp>
      <p:sp>
        <p:nvSpPr>
          <p:cNvPr id="380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100">
                <a:solidFill>
                  <a:srgbClr val="000000"/>
                </a:solidFill>
                <a:latin typeface="Verdana"/>
              </a:rPr>
              <a:t>Laboratorní teploměry patří mezi základní pracovní měřidla, která stejně jako pipety podléhají zvláštnímu režimu kalibrace a pravidelných kontrol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"/>
            </a:pPr>
            <a:r>
              <a:rPr lang="cs-CZ" sz="2100" b="1">
                <a:solidFill>
                  <a:srgbClr val="000000"/>
                </a:solidFill>
                <a:latin typeface="Verdana"/>
              </a:rPr>
              <a:t>Rtuťové teploměry</a:t>
            </a:r>
            <a:r>
              <a:rPr lang="cs-CZ" sz="2100">
                <a:solidFill>
                  <a:srgbClr val="000000"/>
                </a:solidFill>
                <a:latin typeface="Verdana"/>
              </a:rPr>
              <a:t> </a:t>
            </a:r>
            <a:endParaRPr/>
          </a:p>
          <a:p>
            <a:pPr>
              <a:lnSpc>
                <a:spcPct val="100000"/>
              </a:lnSpc>
            </a:pPr>
            <a:r>
              <a:rPr lang="cs-CZ" sz="2100">
                <a:solidFill>
                  <a:srgbClr val="000000"/>
                </a:solidFill>
                <a:latin typeface="Verdana"/>
              </a:rPr>
              <a:t>Princip: objemová změna rtuti v závislosti na teplotě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"/>
            </a:pPr>
            <a:r>
              <a:rPr lang="cs-CZ" sz="2100" b="1">
                <a:solidFill>
                  <a:srgbClr val="000000"/>
                </a:solidFill>
                <a:latin typeface="Verdana"/>
              </a:rPr>
              <a:t>Elektrické snímače teploty</a:t>
            </a:r>
            <a:endParaRPr/>
          </a:p>
          <a:p>
            <a:pPr>
              <a:lnSpc>
                <a:spcPct val="100000"/>
              </a:lnSpc>
            </a:pPr>
            <a:r>
              <a:rPr lang="cs-CZ" sz="2100">
                <a:solidFill>
                  <a:srgbClr val="000000"/>
                </a:solidFill>
                <a:latin typeface="Verdana"/>
              </a:rPr>
              <a:t>Princip: využívají vlastnosti kovů a polovodičů, u kterých se elektrický odpor mění s teplotou. Používají se zejména měděné, niklové a platinové vodiče, které vykazují největší přesnost a stabilitu.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b="1">
                <a:solidFill>
                  <a:srgbClr val="006666"/>
                </a:solidFill>
                <a:latin typeface="Arial"/>
              </a:rPr>
              <a:t>Teploměry</a:t>
            </a:r>
            <a:endParaRPr/>
          </a:p>
        </p:txBody>
      </p:sp>
      <p:sp>
        <p:nvSpPr>
          <p:cNvPr id="383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500" b="1">
                <a:solidFill>
                  <a:srgbClr val="000000"/>
                </a:solidFill>
                <a:latin typeface="Verdana"/>
              </a:rPr>
              <a:t>Elektrická teplotní čidla – </a:t>
            </a:r>
            <a:r>
              <a:rPr lang="cs-CZ" sz="2100">
                <a:solidFill>
                  <a:srgbClr val="000000"/>
                </a:solidFill>
                <a:latin typeface="Verdana"/>
              </a:rPr>
              <a:t>jejich</a:t>
            </a:r>
            <a:r>
              <a:rPr lang="cs-CZ" sz="2500" b="1">
                <a:solidFill>
                  <a:srgbClr val="000000"/>
                </a:solidFill>
                <a:latin typeface="Verdana"/>
              </a:rPr>
              <a:t> </a:t>
            </a:r>
            <a:r>
              <a:rPr lang="cs-CZ" sz="2100">
                <a:solidFill>
                  <a:srgbClr val="000000"/>
                </a:solidFill>
                <a:latin typeface="Verdana"/>
              </a:rPr>
              <a:t>výhodou je možnost převedení signálu do digitální podoby a další elektronické zpracování, což umožňuje soustavné monitorování teploty pomocí počítačového programu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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důležité je dodržování doporučeného teplotního režimu při skladování BM nebo reagenčních souprav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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Běžné je používání elektronických monitorovacích systémů, kde na centrálním monitoru jsou zobrazeny aktuální informace hodnot z teplotních čidel a systém signalizuje akusticky a graficky překročení povolených teplot</a:t>
            </a:r>
            <a:endParaRPr/>
          </a:p>
          <a:p>
            <a:pPr>
              <a:lnSpc>
                <a:spcPct val="9000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844560" y="633240"/>
            <a:ext cx="7454520" cy="5590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CustomShape 1"/>
          <p:cNvSpPr/>
          <p:nvPr/>
        </p:nvSpPr>
        <p:spPr>
          <a:xfrm>
            <a:off x="3059280" y="260280"/>
            <a:ext cx="649080" cy="504360"/>
          </a:xfrm>
          <a:prstGeom prst="ellipse">
            <a:avLst/>
          </a:prstGeom>
          <a:solidFill>
            <a:srgbClr val="FFFFFF"/>
          </a:solidFill>
          <a:ln w="38160">
            <a:solidFill>
              <a:srgbClr val="3333CC"/>
            </a:solidFill>
            <a:round/>
          </a:ln>
        </p:spPr>
      </p:sp>
      <p:pic>
        <p:nvPicPr>
          <p:cNvPr id="386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763640" y="0"/>
            <a:ext cx="5063760" cy="6857640"/>
          </a:xfrm>
          <a:prstGeom prst="rect">
            <a:avLst/>
          </a:prstGeom>
          <a:ln>
            <a:noFill/>
          </a:ln>
        </p:spPr>
      </p:pic>
      <p:sp>
        <p:nvSpPr>
          <p:cNvPr id="387" name="CustomShape 2"/>
          <p:cNvSpPr/>
          <p:nvPr/>
        </p:nvSpPr>
        <p:spPr>
          <a:xfrm>
            <a:off x="118800" y="290520"/>
            <a:ext cx="167616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>
                <a:solidFill>
                  <a:srgbClr val="000000"/>
                </a:solidFill>
                <a:latin typeface="Arial"/>
              </a:rPr>
              <a:t>displej</a:t>
            </a:r>
            <a:endParaRPr/>
          </a:p>
          <a:p>
            <a:pPr>
              <a:lnSpc>
                <a:spcPct val="100000"/>
              </a:lnSpc>
            </a:pPr>
            <a:r>
              <a:rPr lang="cs-CZ">
                <a:solidFill>
                  <a:srgbClr val="000000"/>
                </a:solidFill>
                <a:latin typeface="Arial"/>
              </a:rPr>
              <a:t>digit.teploměru</a:t>
            </a:r>
            <a:endParaRPr/>
          </a:p>
        </p:txBody>
      </p:sp>
      <p:sp>
        <p:nvSpPr>
          <p:cNvPr id="388" name="CustomShape 3"/>
          <p:cNvSpPr/>
          <p:nvPr/>
        </p:nvSpPr>
        <p:spPr>
          <a:xfrm>
            <a:off x="0" y="1989000"/>
            <a:ext cx="183960" cy="366480"/>
          </a:xfrm>
          <a:prstGeom prst="rect">
            <a:avLst/>
          </a:prstGeom>
          <a:noFill/>
          <a:ln>
            <a:noFill/>
          </a:ln>
        </p:spPr>
      </p:sp>
      <p:sp>
        <p:nvSpPr>
          <p:cNvPr id="389" name="CustomShape 4"/>
          <p:cNvSpPr/>
          <p:nvPr/>
        </p:nvSpPr>
        <p:spPr>
          <a:xfrm>
            <a:off x="-73080" y="2060640"/>
            <a:ext cx="1917000" cy="9133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>
                <a:solidFill>
                  <a:srgbClr val="000000"/>
                </a:solidFill>
                <a:latin typeface="Arial"/>
              </a:rPr>
              <a:t>větrák pro</a:t>
            </a:r>
            <a:endParaRPr/>
          </a:p>
          <a:p>
            <a:pPr>
              <a:lnSpc>
                <a:spcPct val="100000"/>
              </a:lnSpc>
            </a:pPr>
            <a:r>
              <a:rPr lang="cs-CZ">
                <a:solidFill>
                  <a:srgbClr val="000000"/>
                </a:solidFill>
                <a:latin typeface="Arial"/>
              </a:rPr>
              <a:t>nucenou</a:t>
            </a:r>
            <a:endParaRPr/>
          </a:p>
          <a:p>
            <a:pPr>
              <a:lnSpc>
                <a:spcPct val="100000"/>
              </a:lnSpc>
            </a:pPr>
            <a:r>
              <a:rPr lang="cs-CZ">
                <a:solidFill>
                  <a:srgbClr val="000000"/>
                </a:solidFill>
                <a:latin typeface="Arial"/>
              </a:rPr>
              <a:t>cirkulaci vzduchu</a:t>
            </a:r>
            <a:endParaRPr/>
          </a:p>
        </p:txBody>
      </p:sp>
      <p:sp>
        <p:nvSpPr>
          <p:cNvPr id="390" name="CustomShape 5"/>
          <p:cNvSpPr/>
          <p:nvPr/>
        </p:nvSpPr>
        <p:spPr>
          <a:xfrm>
            <a:off x="2941560" y="150840"/>
            <a:ext cx="863280" cy="791640"/>
          </a:xfrm>
          <a:prstGeom prst="ellipse">
            <a:avLst/>
          </a:prstGeom>
          <a:noFill/>
          <a:ln w="57240">
            <a:solidFill>
              <a:srgbClr val="FFFF00"/>
            </a:solidFill>
            <a:round/>
          </a:ln>
        </p:spPr>
      </p:sp>
      <p:sp>
        <p:nvSpPr>
          <p:cNvPr id="391" name="CustomShape 6"/>
          <p:cNvSpPr/>
          <p:nvPr/>
        </p:nvSpPr>
        <p:spPr>
          <a:xfrm>
            <a:off x="3492360" y="1700280"/>
            <a:ext cx="1439640" cy="1294920"/>
          </a:xfrm>
          <a:prstGeom prst="ellipse">
            <a:avLst/>
          </a:prstGeom>
          <a:noFill/>
          <a:ln w="57240">
            <a:solidFill>
              <a:srgbClr val="FFFF00"/>
            </a:solidFill>
            <a:round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TextShape 1"/>
          <p:cNvSpPr txBox="1"/>
          <p:nvPr/>
        </p:nvSpPr>
        <p:spPr>
          <a:xfrm>
            <a:off x="1442880" y="985680"/>
            <a:ext cx="7238520" cy="144432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4000">
                <a:solidFill>
                  <a:srgbClr val="006666"/>
                </a:solidFill>
                <a:latin typeface="Arial"/>
              </a:rPr>
              <a:t>Děkuji za pozornost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640" cy="5229000"/>
          </a:xfrm>
          <a:prstGeom prst="rect">
            <a:avLst/>
          </a:prstGeom>
          <a:ln>
            <a:noFill/>
          </a:ln>
        </p:spPr>
      </p:pic>
      <p:sp>
        <p:nvSpPr>
          <p:cNvPr id="193" name="CustomShape 1"/>
          <p:cNvSpPr/>
          <p:nvPr/>
        </p:nvSpPr>
        <p:spPr>
          <a:xfrm>
            <a:off x="0" y="5392800"/>
            <a:ext cx="9143640" cy="1461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>
                <a:solidFill>
                  <a:srgbClr val="000000"/>
                </a:solidFill>
                <a:latin typeface="Arial"/>
              </a:rPr>
              <a:t>Odměrné sklo nelze vystavovat vyšším teplotám než 80°C až 100 °C. Baňky se vlivem tepla roztahují a návrat do původního objemu je velmi pomalý, někdy zůstanou deformované navždy. Odměrné sklo se proto nesmí sušit ve vyhřívaných sušárnách. Ohřívat kapalinu v odměrné baňce na kahanu nebo na elektrickém ohřívači je také zcela nepřípustné.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b="1">
                <a:solidFill>
                  <a:srgbClr val="006666"/>
                </a:solidFill>
                <a:latin typeface="Arial"/>
              </a:rPr>
              <a:t>Správné určení objemu</a:t>
            </a:r>
            <a:endParaRPr/>
          </a:p>
        </p:txBody>
      </p:sp>
      <p:sp>
        <p:nvSpPr>
          <p:cNvPr id="195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Odměrné nádoby jsou kalibrovány na odečítání tzv. spodního okraje menisku. 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100" b="1">
                <a:solidFill>
                  <a:srgbClr val="000000"/>
                </a:solidFill>
                <a:latin typeface="Verdana"/>
              </a:rPr>
              <a:t>meniskem</a:t>
            </a:r>
            <a:r>
              <a:rPr lang="cs-CZ" sz="2100">
                <a:solidFill>
                  <a:srgbClr val="000000"/>
                </a:solidFill>
                <a:latin typeface="Verdana"/>
              </a:rPr>
              <a:t> je nazýváno obloukovité prohnutí kapaliny, které vzniká na rozhraní kapaliny, stěny nádoby a vzduchu vlivem mezipovrchového napětí.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Při odečítání se musí oko pozorovatele nacházet na úrovni spodního okraje menisku</a:t>
            </a:r>
            <a:endParaRPr/>
          </a:p>
        </p:txBody>
      </p:sp>
      <p:pic>
        <p:nvPicPr>
          <p:cNvPr id="196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4032000" y="4320000"/>
            <a:ext cx="5034960" cy="2511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200" b="1">
                <a:solidFill>
                  <a:srgbClr val="006666"/>
                </a:solidFill>
                <a:latin typeface="Arial"/>
              </a:rPr>
              <a:t>Písmenné značky na laboratorním skle</a:t>
            </a:r>
            <a:endParaRPr/>
          </a:p>
        </p:txBody>
      </p:sp>
      <p:sp>
        <p:nvSpPr>
          <p:cNvPr id="198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udávají podmínky, za kterých lze s odměrnou nádobou pracovat s přesností, na kterou je vyrobena.</a:t>
            </a:r>
            <a:endParaRPr/>
          </a:p>
          <a:p>
            <a:pPr>
              <a:lnSpc>
                <a:spcPct val="100000"/>
              </a:lnSpc>
            </a:pPr>
            <a:r>
              <a:rPr lang="cs-CZ" sz="2500" b="1">
                <a:solidFill>
                  <a:srgbClr val="000000"/>
                </a:solidFill>
                <a:latin typeface="Verdana"/>
              </a:rPr>
              <a:t>Teplotní údaj- </a:t>
            </a:r>
            <a:r>
              <a:rPr lang="cs-CZ" sz="2500">
                <a:solidFill>
                  <a:srgbClr val="000000"/>
                </a:solidFill>
                <a:latin typeface="Verdana"/>
              </a:rPr>
              <a:t>vymezuje teplotu, kterou by měla mít odměřovaná kapalina Je to nejčastěji 20 °C. Pro běžné operace se připouštějí odchylky kolem 5 °C.</a:t>
            </a:r>
            <a:endParaRPr/>
          </a:p>
          <a:p>
            <a:pPr>
              <a:lnSpc>
                <a:spcPct val="100000"/>
              </a:lnSpc>
            </a:pPr>
            <a:r>
              <a:rPr lang="cs-CZ" sz="2500" b="1">
                <a:solidFill>
                  <a:srgbClr val="000000"/>
                </a:solidFill>
                <a:latin typeface="Verdana"/>
              </a:rPr>
              <a:t>Objem odměrné nádoby - </a:t>
            </a:r>
            <a:r>
              <a:rPr lang="cs-CZ" sz="2500">
                <a:solidFill>
                  <a:srgbClr val="000000"/>
                </a:solidFill>
                <a:latin typeface="Verdana"/>
              </a:rPr>
              <a:t>obvykle se udává v cm3 (= ml)</a:t>
            </a:r>
            <a:endParaRPr/>
          </a:p>
          <a:p>
            <a:pPr>
              <a:lnSpc>
                <a:spcPct val="100000"/>
              </a:lnSpc>
            </a:pPr>
            <a:r>
              <a:rPr lang="cs-CZ" sz="2500" b="1">
                <a:solidFill>
                  <a:srgbClr val="000000"/>
                </a:solidFill>
                <a:latin typeface="Verdana"/>
              </a:rPr>
              <a:t>Nádoby na dolití a na vylití 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199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6444360" y="4896000"/>
            <a:ext cx="2699640" cy="1845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2807</Words>
  <Application>Microsoft Office PowerPoint</Application>
  <PresentationFormat>Předvádění na obrazovce (4:3)</PresentationFormat>
  <Paragraphs>281</Paragraphs>
  <Slides>65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4</vt:i4>
      </vt:variant>
      <vt:variant>
        <vt:lpstr>Nadpisy snímků</vt:lpstr>
      </vt:variant>
      <vt:variant>
        <vt:i4>65</vt:i4>
      </vt:variant>
    </vt:vector>
  </HeadingPairs>
  <TitlesOfParts>
    <vt:vector size="74" baseType="lpstr">
      <vt:lpstr>Arial</vt:lpstr>
      <vt:lpstr>StarSymbol</vt:lpstr>
      <vt:lpstr>Times New Roman</vt:lpstr>
      <vt:lpstr>Verdana</vt:lpstr>
      <vt:lpstr>Wingdings</vt:lpstr>
      <vt:lpstr>Office Theme</vt:lpstr>
      <vt:lpstr>Office Theme</vt:lpstr>
      <vt:lpstr>Office Theme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Ondřej Wiewiorka</dc:creator>
  <cp:lastModifiedBy>Ondřej Wiewiorka</cp:lastModifiedBy>
  <cp:revision>1</cp:revision>
  <dcterms:modified xsi:type="dcterms:W3CDTF">2021-03-01T15:45:32Z</dcterms:modified>
</cp:coreProperties>
</file>